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 id="2147483680" r:id="rId5"/>
  </p:sldMasterIdLst>
  <p:notesMasterIdLst>
    <p:notesMasterId r:id="rId57"/>
  </p:notesMasterIdLst>
  <p:sldIdLst>
    <p:sldId id="261" r:id="rId6"/>
    <p:sldId id="258" r:id="rId7"/>
    <p:sldId id="2147470018" r:id="rId8"/>
    <p:sldId id="2147470068" r:id="rId9"/>
    <p:sldId id="2147470069" r:id="rId10"/>
    <p:sldId id="2147470070" r:id="rId11"/>
    <p:sldId id="2147470071" r:id="rId12"/>
    <p:sldId id="2147470072" r:id="rId13"/>
    <p:sldId id="2147470073" r:id="rId14"/>
    <p:sldId id="2147470074" r:id="rId15"/>
    <p:sldId id="2147470075" r:id="rId16"/>
    <p:sldId id="2147470076" r:id="rId17"/>
    <p:sldId id="2147470029" r:id="rId18"/>
    <p:sldId id="2147470028" r:id="rId19"/>
    <p:sldId id="2147470027" r:id="rId20"/>
    <p:sldId id="2147470026" r:id="rId21"/>
    <p:sldId id="2147470035" r:id="rId22"/>
    <p:sldId id="2147470034" r:id="rId23"/>
    <p:sldId id="2147470038" r:id="rId24"/>
    <p:sldId id="2147470037" r:id="rId25"/>
    <p:sldId id="2147470036" r:id="rId26"/>
    <p:sldId id="2147470041" r:id="rId27"/>
    <p:sldId id="2147470077" r:id="rId28"/>
    <p:sldId id="2147470078" r:id="rId29"/>
    <p:sldId id="2147470079" r:id="rId30"/>
    <p:sldId id="2147470080" r:id="rId31"/>
    <p:sldId id="2147470081" r:id="rId32"/>
    <p:sldId id="2147470082" r:id="rId33"/>
    <p:sldId id="2147470083" r:id="rId34"/>
    <p:sldId id="2147470051" r:id="rId35"/>
    <p:sldId id="2147470050" r:id="rId36"/>
    <p:sldId id="2147470065" r:id="rId37"/>
    <p:sldId id="2147470084" r:id="rId38"/>
    <p:sldId id="2147470048" r:id="rId39"/>
    <p:sldId id="2147470066" r:id="rId40"/>
    <p:sldId id="2147470085" r:id="rId41"/>
    <p:sldId id="2147470058" r:id="rId42"/>
    <p:sldId id="2147470067" r:id="rId43"/>
    <p:sldId id="2147470057" r:id="rId44"/>
    <p:sldId id="2147470056" r:id="rId45"/>
    <p:sldId id="2147470055" r:id="rId46"/>
    <p:sldId id="2147470054" r:id="rId47"/>
    <p:sldId id="2147470086" r:id="rId48"/>
    <p:sldId id="2147470087" r:id="rId49"/>
    <p:sldId id="2147470052" r:id="rId50"/>
    <p:sldId id="2147470063" r:id="rId51"/>
    <p:sldId id="2147470062" r:id="rId52"/>
    <p:sldId id="2147470061" r:id="rId53"/>
    <p:sldId id="2147470060" r:id="rId54"/>
    <p:sldId id="2147470017" r:id="rId55"/>
    <p:sldId id="214747006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C9D411-E497-74A3-8B51-8F08F789545D}" name="Yeaple, Jennifer (DPH)" initials="Y(" userId="S::jennifer.d.yeaple@mass.gov::01d652af-2f33-4250-9d99-6942e95dfea4" providerId="AD"/>
  <p188:author id="{8A1B5023-EF5A-6F0B-4843-FB5B54D67ED0}" name="Aubee, Alexandra J (DPH)" initials="AAJ(" userId="S::Alexandra.J.Aubee@mass.gov::ccbab690-1f14-428c-a443-b723d710341a" providerId="AD"/>
  <p188:author id="{06B93238-8F42-BC9E-76E4-FBEE9FFA4CC6}" name="Elder, Heather (DPH)" initials="EH(" userId="S::heather.elder@mass.gov::0d91cc33-0ed7-4524-baf7-b2e54d97ad15" providerId="AD"/>
  <p188:author id="{FD17F644-3EC8-3093-1448-F949D426DCBA}" name="Molotnikov, Lauren (DPH)" initials="ML(" userId="S::lauren.molotnikov@mass.gov::5b9bdb7c-b2ae-4159-8619-084cb6b58396" providerId="AD"/>
  <p188:author id="{D12C4748-D61B-3B8C-DB9D-00F956386988}" name="John, Betsey (DPH)" initials="BJ" userId="S::betsey.john@mass.gov::267331b4-5181-4a01-978f-2746dd2147ee" providerId="AD"/>
  <p188:author id="{768B4484-F8D2-AB9F-A782-8075BB486D7C}" name="Wade, Erin (DPH)" initials="WE(" userId="S::Erin.Wade@mass.gov::4eaa3b26-654a-47f6-8ab6-a80a084eecc3" providerId="AD"/>
  <p188:author id="{B7FFB2E3-1E48-E1FB-FEFD-0741C0176E06}" name="Brown, Catherine (DPH)" initials="B(" userId="S::catherine.brown@mass.gov::4a77f272-69bf-4d4c-a0b7-e8d5503ac332" providerId="AD"/>
  <p188:author id="{F507B3F0-F046-6E4C-AADE-C71DA04669D5}" name="Fukuda, Dawn (DPH)" initials="F(" userId="S::dawn.fukuda@mass.gov::1ddf65b5-c222-4ae9-af16-f844569166fe" providerId="AD"/>
  <p188:author id="{5098C0FE-6657-6E14-BBFB-C928E1383772}" name="Tierney, Dylan (DPH)" initials="T(" userId="S::dylan.tierney@mass.gov::9e58027f-b803-4599-8a1e-82b287e4ae5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lder, Heather (DPH)" initials="EH(" lastIdx="50" clrIdx="0">
    <p:extLst>
      <p:ext uri="{19B8F6BF-5375-455C-9EA6-DF929625EA0E}">
        <p15:presenceInfo xmlns:p15="http://schemas.microsoft.com/office/powerpoint/2012/main" userId="S::heather.elder@mass.gov::0d91cc33-0ed7-4524-baf7-b2e54d97ad15" providerId="AD"/>
      </p:ext>
    </p:extLst>
  </p:cmAuthor>
  <p:cmAuthor id="2" name="Melendez-Rosado, Keyshla M. (DPH)" initials="MRKM(" lastIdx="9" clrIdx="1">
    <p:extLst>
      <p:ext uri="{19B8F6BF-5375-455C-9EA6-DF929625EA0E}">
        <p15:presenceInfo xmlns:p15="http://schemas.microsoft.com/office/powerpoint/2012/main" userId="S::Keyshla.M.Melendez-Rosado@mass.gov::2de04661-aedc-44b5-82f7-e31a4f4205e9" providerId="AD"/>
      </p:ext>
    </p:extLst>
  </p:cmAuthor>
  <p:cmAuthor id="3" name="Aubee, Alexandra J (DPH)" initials="A(" lastIdx="14" clrIdx="2">
    <p:extLst>
      <p:ext uri="{19B8F6BF-5375-455C-9EA6-DF929625EA0E}">
        <p15:presenceInfo xmlns:p15="http://schemas.microsoft.com/office/powerpoint/2012/main" userId="S::alexandra.j.aubee@mass.gov::ccbab690-1f14-428c-a443-b723d710341a" providerId="AD"/>
      </p:ext>
    </p:extLst>
  </p:cmAuthor>
  <p:cmAuthor id="4" name="Molotnikov, Lauren (DPH)" initials="M(" lastIdx="13" clrIdx="3">
    <p:extLst>
      <p:ext uri="{19B8F6BF-5375-455C-9EA6-DF929625EA0E}">
        <p15:presenceInfo xmlns:p15="http://schemas.microsoft.com/office/powerpoint/2012/main" userId="S::lauren.molotnikov@mass.gov::5b9bdb7c-b2ae-4159-8619-084cb6b58396" providerId="AD"/>
      </p:ext>
    </p:extLst>
  </p:cmAuthor>
  <p:cmAuthor id="5" name="Wade, Erin (DPH)" initials="WE(" lastIdx="1" clrIdx="4">
    <p:extLst>
      <p:ext uri="{19B8F6BF-5375-455C-9EA6-DF929625EA0E}">
        <p15:presenceInfo xmlns:p15="http://schemas.microsoft.com/office/powerpoint/2012/main" userId="S::Erin.Wade@mass.gov::4eaa3b26-654a-47f6-8ab6-a80a084eecc3" providerId="AD"/>
      </p:ext>
    </p:extLst>
  </p:cmAuthor>
  <p:cmAuthor id="6" name="Creight, Kyla (DPH)" initials="C(" lastIdx="2" clrIdx="5">
    <p:extLst>
      <p:ext uri="{19B8F6BF-5375-455C-9EA6-DF929625EA0E}">
        <p15:presenceInfo xmlns:p15="http://schemas.microsoft.com/office/powerpoint/2012/main" userId="S::kyla.creight@mass.gov::be70ba21-7ce8-459b-acd5-fe417deb7f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ABDB"/>
    <a:srgbClr val="9DD3D7"/>
    <a:srgbClr val="8BA7D9"/>
    <a:srgbClr val="9DB5DF"/>
    <a:srgbClr val="A3B9E1"/>
    <a:srgbClr val="97B0DD"/>
    <a:srgbClr val="6E91D0"/>
    <a:srgbClr val="ABD9DD"/>
    <a:srgbClr val="BBE0E3"/>
    <a:srgbClr val="95D7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F61C30-D2B7-4DA8-8DA2-2755B37BF001}" v="6" dt="2024-03-01T12:53:21.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575B6-0D21-400A-846D-8E971A2F0D9F}" type="datetimeFigureOut">
              <a:rPr lang="en-US" smtClean="0"/>
              <a:t>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F051D6-B884-4322-97AE-787C3EF061A2}" type="slidenum">
              <a:rPr lang="en-US" smtClean="0"/>
              <a:t>‹#›</a:t>
            </a:fld>
            <a:endParaRPr lang="en-US"/>
          </a:p>
        </p:txBody>
      </p:sp>
    </p:spTree>
    <p:extLst>
      <p:ext uri="{BB962C8B-B14F-4D97-AF65-F5344CB8AC3E}">
        <p14:creationId xmlns:p14="http://schemas.microsoft.com/office/powerpoint/2010/main" val="2070915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213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t>Confirmed Gonorrhea Rates by Gender Identity, Massachusetts, 2010 to 2022</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confirmed cases of gonorrhea in Massachusetts by gender identity between 2010 and 2022. There are two lines, one for females that begins at 29.9 in 2010 and climbs to 80.0 in 2022 and another for males that begins at 46.8 in 2010 and climbs to 181.6 in 2022. </a:t>
            </a: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2022. In 2022, there were 34 cases of gonorrhea among transgender identified individuals not included on this slide.</a:t>
            </a:r>
            <a:endParaRPr lang="en-US" b="0">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10</a:t>
            </a:fld>
            <a:endParaRPr lang="en-US"/>
          </a:p>
        </p:txBody>
      </p:sp>
    </p:spTree>
    <p:extLst>
      <p:ext uri="{BB962C8B-B14F-4D97-AF65-F5344CB8AC3E}">
        <p14:creationId xmlns:p14="http://schemas.microsoft.com/office/powerpoint/2010/main" val="1298078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7030A0"/>
                </a:solidFill>
              </a:rPr>
              <a:t>Gonorrhea among Transgender Identified Individuals, Massachusetts, 2015 to 2022</a:t>
            </a:r>
          </a:p>
          <a:p>
            <a:r>
              <a:rPr lang="en-US" b="0">
                <a:solidFill>
                  <a:srgbClr val="7030A0"/>
                </a:solidFill>
              </a:rPr>
              <a:t>Graph shows</a:t>
            </a:r>
            <a:r>
              <a:rPr lang="en-US" b="0" baseline="0">
                <a:solidFill>
                  <a:srgbClr val="7030A0"/>
                </a:solidFill>
              </a:rPr>
              <a:t> the number of confirmed gonorrhea cases among transgender individuals in Massachusetts between 2015 and 2022. The case counts are 6, 31, 32, 49, 68, 58, 48, and 68 for 2015, 2016, 2017, 2018, 2019, 2020, 2021, and 2022, respectively. </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11</a:t>
            </a:fld>
            <a:endParaRPr lang="en-US"/>
          </a:p>
        </p:txBody>
      </p:sp>
    </p:spTree>
    <p:extLst>
      <p:ext uri="{BB962C8B-B14F-4D97-AF65-F5344CB8AC3E}">
        <p14:creationId xmlns:p14="http://schemas.microsoft.com/office/powerpoint/2010/main" val="5751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Confirmed </a:t>
            </a:r>
            <a:r>
              <a:rPr lang="en-US" sz="1200" b="1">
                <a:solidFill>
                  <a:srgbClr val="FFFFFF"/>
                </a:solidFill>
                <a:latin typeface="Times New Roman" panose="02020603050405020304" pitchFamily="18" charset="0"/>
                <a:cs typeface="Times New Roman" panose="02020603050405020304" pitchFamily="18" charset="0"/>
              </a:rPr>
              <a:t>Gonorrhea Rates by County,</a:t>
            </a:r>
            <a:r>
              <a:rPr lang="en-US" sz="1200" b="1" baseline="300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Massachusetts, 2020-2022</a:t>
            </a:r>
            <a:endParaRPr lang="en-US" sz="1200" b="1">
              <a:solidFill>
                <a:schemeClr val="bg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rate per 100,000 population of gonorrhea cases reported in Massachusetts by county comparing 2020 through 2022. The rate is highest in Suffolk county with a rate of 343.0 in 2022 followed by Hampden county with a rate of 213.4 in 2022. The lowest rates were in Hampshire and Franklin counties. </a:t>
            </a:r>
            <a:endParaRPr lang="en-US" b="1">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12</a:t>
            </a:fld>
            <a:endParaRPr lang="en-US"/>
          </a:p>
        </p:txBody>
      </p:sp>
    </p:spTree>
    <p:extLst>
      <p:ext uri="{BB962C8B-B14F-4D97-AF65-F5344CB8AC3E}">
        <p14:creationId xmlns:p14="http://schemas.microsoft.com/office/powerpoint/2010/main" val="3537118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Confirmed and Probable Infectious Syphilis Cases, Massachusetts, 2000 to 2022</a:t>
            </a:r>
          </a:p>
          <a:p>
            <a:r>
              <a:rPr lang="en-US"/>
              <a:t>Gra</a:t>
            </a:r>
            <a:r>
              <a:rPr lang="en-US" baseline="0"/>
              <a:t>ph depicts the rate per 100,000 population of confirmed and probable cases of infectious syphilis in Massachusetts between 2000 and 2022. It begins at 2.2 in 2000, drops to a low of 1.6 in 2001, and climbs to a high of 22.7 in 2022.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13</a:t>
            </a:fld>
            <a:endParaRPr lang="en-US"/>
          </a:p>
        </p:txBody>
      </p:sp>
    </p:spTree>
    <p:extLst>
      <p:ext uri="{BB962C8B-B14F-4D97-AF65-F5344CB8AC3E}">
        <p14:creationId xmlns:p14="http://schemas.microsoft.com/office/powerpoint/2010/main" val="374381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Confirmed and Probable Infectious Syphilis rates by Gender Identity, Massachusetts, 2010 to 2022</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rates per 100,000 population of confirmed and probable cases of syphilis in Massachusetts by gender identity between 2010 and 2022. There are two lines, one for females that begins at 0.9 in 2010 and remains relatively stable with a high of 6.4 in 2022. Another line is for males that begins at 13.8 in 2010 and climbs to a high of 39.8 in 2022.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a:latin typeface="Times New Roman" panose="02020603050405020304" pitchFamily="18" charset="0"/>
              <a:cs typeface="Times New Roman" panose="02020603050405020304"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Note: Infectious syphilis is defined as primary, secondary and early latent stages of syphilis within one year of infection.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There were cases reported among transgender individuals in 2014 through 2022. They are classified on this slide based on their current gender. In 2022, there were 3 cases of infectious syphilis among transgender identified individuals not included on this slide as MA DSTDP does not have current gender information for those individuals.</a:t>
            </a:r>
            <a:endParaRPr lang="en-US" b="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baseline="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14</a:t>
            </a:fld>
            <a:endParaRPr lang="en-US"/>
          </a:p>
        </p:txBody>
      </p:sp>
    </p:spTree>
    <p:extLst>
      <p:ext uri="{BB962C8B-B14F-4D97-AF65-F5344CB8AC3E}">
        <p14:creationId xmlns:p14="http://schemas.microsoft.com/office/powerpoint/2010/main" val="2100197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Infectious Syphilis Reported Cases by Race/Ethnicity, Massachusetts, 2015-2022</a:t>
            </a:r>
            <a:endParaRPr lang="en-US" b="0"/>
          </a:p>
          <a:p>
            <a:r>
              <a:rPr lang="en-US" b="0"/>
              <a:t>Graph depicts the proportion of Massachusetts reported confirmed and probable infectious syphilis cases broken down by race/ethnicity for the years 2015 through 2022. The highest percentage of cases for each year identified as Non-Hispanic White making up a high of 50.1% of cases in 2017 and a resulting 38.1% of cases in 2022. In total, over the seven year period, the proportion of cases by race/ethnicity were from highest to lowest: Non-Hispanic White, Hispanic, Non-Hispanic Black, Non-Hispanic Other, and Unknown.</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15</a:t>
            </a:fld>
            <a:endParaRPr lang="en-US"/>
          </a:p>
        </p:txBody>
      </p:sp>
    </p:spTree>
    <p:extLst>
      <p:ext uri="{BB962C8B-B14F-4D97-AF65-F5344CB8AC3E}">
        <p14:creationId xmlns:p14="http://schemas.microsoft.com/office/powerpoint/2010/main" val="10384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solidFill>
                  <a:srgbClr val="7030A0"/>
                </a:solidFill>
              </a:rPr>
              <a:t>Confirmed and Probable Infectious Syphilis among Transgender Identified Individuals, Massachusetts, 2015 to 2022</a:t>
            </a:r>
          </a:p>
          <a:p>
            <a:r>
              <a:rPr lang="en-US" b="0">
                <a:solidFill>
                  <a:srgbClr val="7030A0"/>
                </a:solidFill>
              </a:rPr>
              <a:t>Graph shows</a:t>
            </a:r>
            <a:r>
              <a:rPr lang="en-US" b="0" baseline="0">
                <a:solidFill>
                  <a:srgbClr val="7030A0"/>
                </a:solidFill>
              </a:rPr>
              <a:t> the number of confirmed and probable infectious syphilis cases among transgender individuals in Massachusetts between 2015 and 2022. The case counts are 10, 11, 10, 27, 19, 23, 33, and 58 for 2015, 2016, 2017, 2018, 2019, 2020, 2021, and 2022 respectively.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panose="02020603050405020304" pitchFamily="18" charset="0"/>
                <a:cs typeface="Times New Roman" panose="02020603050405020304" pitchFamily="18" charset="0"/>
              </a:rPr>
              <a:t>*Infectious syphilis is defined as primary, secondary and early latent stages of syphilis within one year of infection.</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16</a:t>
            </a:fld>
            <a:endParaRPr lang="en-US"/>
          </a:p>
        </p:txBody>
      </p:sp>
    </p:spTree>
    <p:extLst>
      <p:ext uri="{BB962C8B-B14F-4D97-AF65-F5344CB8AC3E}">
        <p14:creationId xmlns:p14="http://schemas.microsoft.com/office/powerpoint/2010/main" val="566210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FFFF"/>
                </a:solidFill>
                <a:latin typeface="Times New Roman" panose="02020603050405020304" pitchFamily="18" charset="0"/>
                <a:cs typeface="Times New Roman" panose="02020603050405020304" pitchFamily="18" charset="0"/>
              </a:rPr>
              <a:t>Confirmed and Probable Infectious Syphilis Rates by County,</a:t>
            </a:r>
            <a:r>
              <a:rPr lang="en-US" sz="1200" b="1" baseline="30000">
                <a:solidFill>
                  <a:schemeClr val="bg1"/>
                </a:solidFill>
                <a:latin typeface="Times New Roman" panose="02020603050405020304" pitchFamily="18" charset="0"/>
                <a:cs typeface="Times New Roman" panose="02020603050405020304" pitchFamily="18" charset="0"/>
              </a:rPr>
              <a:t> </a:t>
            </a:r>
            <a:r>
              <a:rPr lang="en-US" sz="1200" b="1">
                <a:solidFill>
                  <a:schemeClr val="bg1"/>
                </a:solidFill>
                <a:latin typeface="Times New Roman" panose="02020603050405020304" pitchFamily="18" charset="0"/>
                <a:cs typeface="Times New Roman" panose="02020603050405020304" pitchFamily="18" charset="0"/>
              </a:rPr>
              <a:t>Massachusetts, 2020-2022</a:t>
            </a:r>
            <a:endParaRPr lang="en-US" sz="1200" b="1">
              <a:solidFill>
                <a:schemeClr val="bg1"/>
              </a:solidFill>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rate per 100,000 population of infectious syphilis cases reported in Massachusetts by county comparing 2020 through 2022. The rate is highest in Suffolk county with a rate of 57.1 in 2022 followed by Hampden county with a rate of 32.4 in 2022. The lowest rates were in Hampshire and Franklin county. </a:t>
            </a:r>
            <a:endParaRPr lang="en-US" b="1">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17</a:t>
            </a:fld>
            <a:endParaRPr lang="en-US"/>
          </a:p>
        </p:txBody>
      </p:sp>
    </p:spTree>
    <p:extLst>
      <p:ext uri="{BB962C8B-B14F-4D97-AF65-F5344CB8AC3E}">
        <p14:creationId xmlns:p14="http://schemas.microsoft.com/office/powerpoint/2010/main" val="1620264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rgbClr val="FFFFFF"/>
                </a:solidFill>
                <a:latin typeface="Times New Roman" panose="02020603050405020304" pitchFamily="18" charset="0"/>
                <a:cs typeface="Times New Roman" panose="02020603050405020304" pitchFamily="18" charset="0"/>
              </a:rPr>
              <a:t>Confirmed and Probable </a:t>
            </a:r>
            <a:r>
              <a:rPr lang="en-US" sz="1200" b="1">
                <a:solidFill>
                  <a:schemeClr val="bg1"/>
                </a:solidFill>
                <a:latin typeface="Times New Roman" panose="02020603050405020304" pitchFamily="18" charset="0"/>
                <a:cs typeface="Times New Roman" panose="02020603050405020304" pitchFamily="18" charset="0"/>
              </a:rPr>
              <a:t>Infectious Syphilis Rates by Stage of Infection, Massachusetts, 2010–2022</a:t>
            </a:r>
          </a:p>
          <a:p>
            <a:pPr marL="0" marR="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the differences between the rate of infectious syphilis diagnosed in the primary and secondary stage compared to those cases diagnosed in the early non-primary and non-secondary stages reported in Massachusetts from 2010 to 2022. There are three lines on the graph. One line for primary and secondary cases starting with a rate of 4.2 per 100,000 in 2010 and peaking with a rate of 11.7 in 2022. Another line for non-primary non-secondary cases starting wit a rate of 2.9 in 2010, peaking with a rate of 11.0 in 2012. The final line shows the total infectious syphilis starting with a rate of 7.1 in 2010 and peaking at a rate of 22.7 in 2022. </a:t>
            </a:r>
          </a:p>
          <a:p>
            <a:endParaRPr lang="en-US"/>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br>
              <a:rPr lang="en-US" sz="1200">
                <a:latin typeface="Times New Roman" panose="02020603050405020304" pitchFamily="18" charset="0"/>
                <a:cs typeface="Times New Roman" panose="02020603050405020304" pitchFamily="18" charset="0"/>
              </a:rPr>
            </a:b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18</a:t>
            </a:fld>
            <a:endParaRPr lang="en-US"/>
          </a:p>
        </p:txBody>
      </p:sp>
    </p:spTree>
    <p:extLst>
      <p:ext uri="{BB962C8B-B14F-4D97-AF65-F5344CB8AC3E}">
        <p14:creationId xmlns:p14="http://schemas.microsoft.com/office/powerpoint/2010/main" val="310008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Infectious Syphilis Reported Cases by Gender of Sex Partners, Massachusetts, 2015-2022</a:t>
            </a:r>
            <a:endParaRPr lang="en-US" b="0"/>
          </a:p>
          <a:p>
            <a:r>
              <a:rPr lang="en-US" b="0"/>
              <a:t>Graph depicts the proportion of Massachusetts reported confirmed and probable infectious syphilis cases broken down by gender of sex partners for the years 2015 through 2022. The highest percentage of cases for each year reported male sex partners and are classified as MSM (men who have sex with men) making up a high of 77% of cases in 2017 and a resulting 63% of cases in 2022. In total, over the seven year period, the proportion of cases by gender of sex partners were from highest to lowest: MSM, MSW (men who have sex with women), unknown males, women, and transgender individuals. For 2022, the order in frequency from highest to lowest is: MSM, MSW, women, unknown males, and individuals of transgender experience.</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19</a:t>
            </a:fld>
            <a:endParaRPr lang="en-US"/>
          </a:p>
        </p:txBody>
      </p:sp>
    </p:spTree>
    <p:extLst>
      <p:ext uri="{BB962C8B-B14F-4D97-AF65-F5344CB8AC3E}">
        <p14:creationId xmlns:p14="http://schemas.microsoft.com/office/powerpoint/2010/main" val="151973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297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Congenital Syphilis Cases and Rate of Confirmed and Probable Infectious Syphilis Among Individuals Though to be Capable of Pregnancy Ages 15 to 49 Years, Massachusetts, 2010-2022</a:t>
            </a:r>
          </a:p>
          <a:p>
            <a:r>
              <a:rPr lang="en-US" b="0"/>
              <a:t>Graph depicts the case count for confirmed and probable congenital syphilis cases reported in Massachusetts between 2010 and 2022. The case counts are 1, 0, 1, 4, 3, 4, 4, 0, 0, 9, 10, 9, 11 for 2010, 2022, 2012, 2013, 2014, 2015, 2016, 2017, 2018, 2019, 2020, 2021, and 2022, respectively. Additionally, the graph shows a line depicting the rate per 100,000 population of confirmed and probable infectious syphilis among individuals thought to be capable of pregnancy ages 15 to 49 years which starts with a rate of 1.7 in 2010, peaks in 2022 with a rate of 10.5.</a:t>
            </a:r>
          </a:p>
          <a:p>
            <a:endParaRPr lang="en-US" b="0"/>
          </a:p>
          <a:p>
            <a:r>
              <a:rPr lang="en-US" sz="1200">
                <a:latin typeface="Times New Roman" panose="02020603050405020304" pitchFamily="18" charset="0"/>
                <a:cs typeface="Times New Roman" panose="02020603050405020304" pitchFamily="18" charset="0"/>
              </a:rPr>
              <a:t>Note: Infectious syphilis is defined as primary, secondary and early latent (non-primary/non-secondary) stages of syphilis within one year of infection.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20</a:t>
            </a:fld>
            <a:endParaRPr lang="en-US"/>
          </a:p>
        </p:txBody>
      </p:sp>
    </p:spTree>
    <p:extLst>
      <p:ext uri="{BB962C8B-B14F-4D97-AF65-F5344CB8AC3E}">
        <p14:creationId xmlns:p14="http://schemas.microsoft.com/office/powerpoint/2010/main" val="2591124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21</a:t>
            </a:fld>
            <a:endParaRPr lang="en-US"/>
          </a:p>
        </p:txBody>
      </p:sp>
    </p:spTree>
    <p:extLst>
      <p:ext uri="{BB962C8B-B14F-4D97-AF65-F5344CB8AC3E}">
        <p14:creationId xmlns:p14="http://schemas.microsoft.com/office/powerpoint/2010/main" val="2759455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Chlamydia Case Percentages by Social Vulnerability Index, Massachusetts, 2018-2022</a:t>
            </a:r>
            <a:endParaRPr lang="en-US" sz="1050" b="1" baseline="50000">
              <a:solidFill>
                <a:schemeClr val="bg1"/>
              </a:solidFill>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a:t>Graph depicts the proportion of Massachusetts reported confirmed chlamydia cases broken down by SVI quartile for the years 2018 through 2022. The High SVI group is largest for each year, making up 41 to 48% of cases each year. Each year, the order in frequency from highest to lowest is: High, Moderately High, Moderately Low, Low, and Unknown SVI.</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23</a:t>
            </a:fld>
            <a:endParaRPr lang="en-US"/>
          </a:p>
        </p:txBody>
      </p:sp>
    </p:spTree>
    <p:extLst>
      <p:ext uri="{BB962C8B-B14F-4D97-AF65-F5344CB8AC3E}">
        <p14:creationId xmlns:p14="http://schemas.microsoft.com/office/powerpoint/2010/main" val="290447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Chlamydia </a:t>
            </a:r>
            <a:r>
              <a:rPr lang="en-US" sz="1200" b="1">
                <a:solidFill>
                  <a:schemeClr val="bg1"/>
                </a:solidFill>
                <a:latin typeface="+mn-lt"/>
                <a:cs typeface="Times New Roman" panose="02020603050405020304" pitchFamily="18" charset="0"/>
              </a:rPr>
              <a:t>Case Percentages by Social Vulnerability Index and Gender, Massachusetts, 2018-</a:t>
            </a:r>
            <a:r>
              <a:rPr lang="en-US" sz="1200" b="1" kern="100">
                <a:solidFill>
                  <a:srgbClr val="000000"/>
                </a:solidFill>
                <a:effectLst/>
                <a:latin typeface="+mn-lt"/>
                <a:ea typeface="Calibri" panose="020F0502020204030204" pitchFamily="34" charset="0"/>
                <a:cs typeface="Times New Roman" panose="02020603050405020304" pitchFamily="18" charset="0"/>
              </a:rPr>
              <a:t> </a:t>
            </a:r>
            <a:r>
              <a:rPr lang="en-US" sz="1200" b="1" kern="100">
                <a:solidFill>
                  <a:schemeClr val="bg1"/>
                </a:solidFill>
                <a:effectLst/>
                <a:latin typeface="+mn-lt"/>
                <a:ea typeface="Calibri" panose="020F0502020204030204" pitchFamily="34" charset="0"/>
                <a:cs typeface="Times New Roman" panose="02020603050405020304" pitchFamily="18" charset="0"/>
              </a:rPr>
              <a:t>2022</a:t>
            </a:r>
            <a:endParaRPr lang="en-US" sz="1050" b="1" kern="100" baseline="50000">
              <a:solidFill>
                <a:schemeClr val="bg1"/>
              </a:solidFill>
              <a:effectLst/>
              <a:latin typeface="+mn-lt"/>
              <a:ea typeface="Calibri" panose="020F0502020204030204" pitchFamily="34" charset="0"/>
              <a:cs typeface="Times New Roman" panose="02020603050405020304" pitchFamily="18" charset="0"/>
            </a:endParaRPr>
          </a:p>
          <a:p>
            <a:r>
              <a:rPr lang="en-US" b="0"/>
              <a:t>Graph depicts the proportion of Massachusetts reported confirmed chlamydia cases broken down by SVI quartile and gender for the years 2018 through 2022. In 2022, 50% of female cases are High SVI, compared to 44% in males. 21% of female cases in 2022 are Moderately High SVI, 14% are Moderately Low SVI, 12% are Low SVI, and 3% are Unknown SVI. 25% of male cases in 2022 are Moderately High SVI, 15% are Moderately Low SVI, 13% are Low SVI, and 3% are Unknown SVI.</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24</a:t>
            </a:fld>
            <a:endParaRPr lang="en-US"/>
          </a:p>
        </p:txBody>
      </p:sp>
    </p:spTree>
    <p:extLst>
      <p:ext uri="{BB962C8B-B14F-4D97-AF65-F5344CB8AC3E}">
        <p14:creationId xmlns:p14="http://schemas.microsoft.com/office/powerpoint/2010/main" val="3577106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mn-lt"/>
                <a:cs typeface="Times New Roman" panose="02020603050405020304" pitchFamily="18" charset="0"/>
              </a:rPr>
              <a:t>Confirmed Gonorrhea Case Percentages by Social Vulnerability Index, Massachusetts, 2018-2022</a:t>
            </a:r>
          </a:p>
          <a:p>
            <a:r>
              <a:rPr lang="en-US" b="0"/>
              <a:t>Graph depicts the proportion of Massachusetts reported confirmed gonorrhea cases broken down by SVI quartile for the years 2018 through 2022. The High SVI group is largest for each year, making up 47 to 51% of cases each year. Each year, the order in frequency from highest to lowest is: High, Moderately High, Moderately Low, Low, and Unknown SVI.</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25</a:t>
            </a:fld>
            <a:endParaRPr lang="en-US"/>
          </a:p>
        </p:txBody>
      </p:sp>
    </p:spTree>
    <p:extLst>
      <p:ext uri="{BB962C8B-B14F-4D97-AF65-F5344CB8AC3E}">
        <p14:creationId xmlns:p14="http://schemas.microsoft.com/office/powerpoint/2010/main" val="16795335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Gonorrhea </a:t>
            </a:r>
            <a:r>
              <a:rPr lang="en-US" sz="1200" b="1">
                <a:solidFill>
                  <a:schemeClr val="bg1"/>
                </a:solidFill>
                <a:latin typeface="+mn-lt"/>
                <a:cs typeface="Times New Roman" panose="02020603050405020304" pitchFamily="18" charset="0"/>
              </a:rPr>
              <a:t>Case Percentages by Social Vulnerability Index and Gender, Massachusetts, 2018-</a:t>
            </a:r>
            <a:r>
              <a:rPr lang="en-US" sz="1200" b="1" kern="100">
                <a:solidFill>
                  <a:schemeClr val="bg1"/>
                </a:solidFill>
                <a:effectLst/>
                <a:latin typeface="+mn-lt"/>
                <a:ea typeface="Calibri" panose="020F0502020204030204" pitchFamily="34" charset="0"/>
                <a:cs typeface="Times New Roman" panose="02020603050405020304" pitchFamily="18" charset="0"/>
              </a:rPr>
              <a:t>2022</a:t>
            </a:r>
          </a:p>
          <a:p>
            <a:r>
              <a:rPr lang="en-US" b="0"/>
              <a:t>Graph depicts the proportion of Massachusetts reported confirmed gonorrhea cases broken down by SVI quartile and gender for the years 2018 through 2022. In 2022, 58% of female cases are High SVI, compared to 45% in males. 20% of female cases in 2022 are Moderately High SVI, 11% are Moderately Low SVI, 8% are Low SVI, and 3% are Unknown SVI. 25% of male cases in 2022 are Moderately High SVI, 15% are Moderately Low SVI, 12% are Low SVI, and 3% are Unknown SVI.</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26</a:t>
            </a:fld>
            <a:endParaRPr lang="en-US"/>
          </a:p>
        </p:txBody>
      </p:sp>
    </p:spTree>
    <p:extLst>
      <p:ext uri="{BB962C8B-B14F-4D97-AF65-F5344CB8AC3E}">
        <p14:creationId xmlns:p14="http://schemas.microsoft.com/office/powerpoint/2010/main" val="1552247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Probable Infectious Syphilis</a:t>
            </a:r>
            <a:r>
              <a:rPr lang="en-US" sz="1200" b="1">
                <a:solidFill>
                  <a:srgbClr val="FFFFFF"/>
                </a:solidFill>
                <a:latin typeface="+mn-lt"/>
                <a:cs typeface="Times New Roman"/>
              </a:rPr>
              <a:t> </a:t>
            </a:r>
            <a:r>
              <a:rPr lang="en-US" sz="1200" b="1">
                <a:solidFill>
                  <a:schemeClr val="bg1"/>
                </a:solidFill>
                <a:latin typeface="+mn-lt"/>
                <a:cs typeface="Times New Roman"/>
              </a:rPr>
              <a:t>Case Percentages by Social Vulnerability Index, Massachusetts, 2018-</a:t>
            </a:r>
            <a:r>
              <a:rPr lang="en-US" sz="1200" b="1" kern="100">
                <a:solidFill>
                  <a:srgbClr val="242424"/>
                </a:solidFill>
                <a:effectLst/>
                <a:latin typeface="+mn-lt"/>
                <a:ea typeface="Calibri" panose="020F0502020204030204" pitchFamily="34" charset="0"/>
                <a:cs typeface="Times New Roman"/>
              </a:rPr>
              <a:t> </a:t>
            </a:r>
            <a:r>
              <a:rPr lang="en-US" sz="1200" b="1" kern="100">
                <a:solidFill>
                  <a:schemeClr val="bg1"/>
                </a:solidFill>
                <a:effectLst/>
                <a:latin typeface="+mn-lt"/>
                <a:ea typeface="Calibri" panose="020F0502020204030204" pitchFamily="34" charset="0"/>
                <a:cs typeface="Times New Roman"/>
              </a:rPr>
              <a:t>2022</a:t>
            </a:r>
          </a:p>
          <a:p>
            <a:r>
              <a:rPr lang="en-US" b="0"/>
              <a:t>Graph depicts the proportion of Massachusetts reported confirmed and probable infectious syphilis cases broken down by SVI quartile for the years 2018 through 2022. The High SVI group is largest for each year, making up 42 to 45% of cases each year. Each year, the order in frequency from highest to lowest is: High, Moderately High, Moderately Low, Low, and Unknown SVI.</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27</a:t>
            </a:fld>
            <a:endParaRPr lang="en-US"/>
          </a:p>
        </p:txBody>
      </p:sp>
    </p:spTree>
    <p:extLst>
      <p:ext uri="{BB962C8B-B14F-4D97-AF65-F5344CB8AC3E}">
        <p14:creationId xmlns:p14="http://schemas.microsoft.com/office/powerpoint/2010/main" val="3706803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lang="en-US" sz="1200" b="1">
                <a:solidFill>
                  <a:srgbClr val="FFFFFF"/>
                </a:solidFill>
                <a:latin typeface="+mn-lt"/>
                <a:cs typeface="Times New Roman" panose="02020603050405020304" pitchFamily="18" charset="0"/>
              </a:rPr>
              <a:t> </a:t>
            </a:r>
            <a:r>
              <a:rPr lang="en-US" sz="1200" b="1">
                <a:solidFill>
                  <a:schemeClr val="bg1"/>
                </a:solidFill>
                <a:latin typeface="+mn-lt"/>
                <a:cs typeface="Times New Roman" panose="02020603050405020304" pitchFamily="18" charset="0"/>
              </a:rPr>
              <a:t>Case Percentages by Social Vulnerability Index and Gender</a:t>
            </a:r>
            <a:r>
              <a:rPr kumimoji="0" lang="en-US" sz="105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r>
              <a:rPr lang="en-US" sz="1200" b="1">
                <a:solidFill>
                  <a:schemeClr val="bg1"/>
                </a:solidFill>
                <a:latin typeface="+mn-lt"/>
                <a:cs typeface="Times New Roman" panose="02020603050405020304" pitchFamily="18" charset="0"/>
              </a:rPr>
              <a:t>, Massachusetts, 2018-</a:t>
            </a:r>
            <a:r>
              <a:rPr lang="en-US" sz="1200" b="1" kern="100">
                <a:solidFill>
                  <a:schemeClr val="bg1"/>
                </a:solidFill>
                <a:effectLst/>
                <a:latin typeface="+mn-lt"/>
                <a:ea typeface="Calibri" panose="020F0502020204030204" pitchFamily="34" charset="0"/>
                <a:cs typeface="Times New Roman" panose="02020603050405020304" pitchFamily="18" charset="0"/>
              </a:rPr>
              <a:t>2022</a:t>
            </a:r>
          </a:p>
          <a:p>
            <a:r>
              <a:rPr lang="en-US" b="0"/>
              <a:t>Graph depicts the proportion of Massachusetts reported confirmed and probable infectious syphilis cases broken down by SVI quartile and gender for the years 2018 through 2022. In 2022, 57% of female cases are High SVI, compared to 42% in males. 16% of female cases in 2022 are Moderately High SVI, 15% are Moderately Low SVI, 7% are Low SVI, and 5% are Unknown SVI. 26% of male cases in 2022 are Moderately High SVI, 16% are Moderately Low SVI, 13% are Low SVI, and 3% are Unknown SVI.</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28</a:t>
            </a:fld>
            <a:endParaRPr lang="en-US"/>
          </a:p>
        </p:txBody>
      </p:sp>
    </p:spTree>
    <p:extLst>
      <p:ext uri="{BB962C8B-B14F-4D97-AF65-F5344CB8AC3E}">
        <p14:creationId xmlns:p14="http://schemas.microsoft.com/office/powerpoint/2010/main" val="2108753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1" i="0" u="none" strike="noStrike" kern="1200" cap="none" spc="0" normalizeH="0" baseline="0" noProof="0">
                <a:ln>
                  <a:noFill/>
                </a:ln>
                <a:solidFill>
                  <a:srgbClr val="FFFFFF"/>
                </a:solidFill>
                <a:effectLst/>
                <a:uLnTx/>
                <a:uFillTx/>
                <a:latin typeface="+mn-lt"/>
                <a:cs typeface="Times New Roman"/>
              </a:rPr>
              <a:t>Confirmed and Probable Infectious Syphilis</a:t>
            </a:r>
            <a:r>
              <a:rPr lang="en-US" sz="1200" b="1">
                <a:solidFill>
                  <a:srgbClr val="FFFFFF"/>
                </a:solidFill>
                <a:latin typeface="+mn-lt"/>
                <a:cs typeface="Times New Roman"/>
              </a:rPr>
              <a:t> </a:t>
            </a:r>
            <a:r>
              <a:rPr lang="en-US" sz="1200" b="1">
                <a:solidFill>
                  <a:schemeClr val="bg1"/>
                </a:solidFill>
                <a:latin typeface="+mn-lt"/>
                <a:cs typeface="Times New Roman"/>
              </a:rPr>
              <a:t>Case Percentages by Social Vulnerability Index and Race, Massachusetts, 2018-</a:t>
            </a:r>
            <a:r>
              <a:rPr lang="en-US" sz="1200" b="1" kern="100">
                <a:solidFill>
                  <a:srgbClr val="000000"/>
                </a:solidFill>
                <a:effectLst/>
                <a:latin typeface="+mn-lt"/>
                <a:ea typeface="Calibri" panose="020F0502020204030204" pitchFamily="34" charset="0"/>
                <a:cs typeface="Times New Roman"/>
              </a:rPr>
              <a:t> </a:t>
            </a:r>
            <a:r>
              <a:rPr lang="en-US" sz="1200" b="1" kern="100">
                <a:solidFill>
                  <a:schemeClr val="bg1"/>
                </a:solidFill>
                <a:effectLst/>
                <a:latin typeface="+mn-lt"/>
                <a:ea typeface="Calibri" panose="020F0502020204030204" pitchFamily="34" charset="0"/>
                <a:cs typeface="Times New Roman"/>
              </a:rPr>
              <a:t>2022</a:t>
            </a:r>
          </a:p>
          <a:p>
            <a:r>
              <a:rPr lang="en-US" b="0"/>
              <a:t>Graph depicts the proportion of Massachusetts reported confirmed and probable infectious syphilis cases broken down by SVI quartile and race for the years 2018 through 2022. Each year, NH White cases have a lower proportion of High SVI cases compared to NH Black and Hispanic cases. In 2022, 28% of NH White cases are High SVI, compared to 60% of NH Black cases and 62% of Hispanic cases.</a:t>
            </a: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29</a:t>
            </a:fld>
            <a:endParaRPr lang="en-US"/>
          </a:p>
        </p:txBody>
      </p:sp>
    </p:spTree>
    <p:extLst>
      <p:ext uri="{BB962C8B-B14F-4D97-AF65-F5344CB8AC3E}">
        <p14:creationId xmlns:p14="http://schemas.microsoft.com/office/powerpoint/2010/main" val="1032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30</a:t>
            </a:fld>
            <a:endParaRPr lang="en-US"/>
          </a:p>
        </p:txBody>
      </p:sp>
    </p:spTree>
    <p:extLst>
      <p:ext uri="{BB962C8B-B14F-4D97-AF65-F5344CB8AC3E}">
        <p14:creationId xmlns:p14="http://schemas.microsoft.com/office/powerpoint/2010/main" val="348283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Picture description:</a:t>
            </a:r>
            <a:r>
              <a:rPr lang="en-US" baseline="0"/>
              <a:t> logo for the Massachusetts Department of Public Health</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a:t>
            </a:fld>
            <a:endParaRPr lang="en-US"/>
          </a:p>
        </p:txBody>
      </p:sp>
    </p:spTree>
    <p:extLst>
      <p:ext uri="{BB962C8B-B14F-4D97-AF65-F5344CB8AC3E}">
        <p14:creationId xmlns:p14="http://schemas.microsoft.com/office/powerpoint/2010/main" val="1762801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Times New Roman" panose="02020603050405020304" pitchFamily="18" charset="0"/>
                <a:cs typeface="Times New Roman" panose="02020603050405020304" pitchFamily="18" charset="0"/>
              </a:rPr>
              <a:t>Incident Rate of Confirmed Chlamydia Cases, per 100,000 Persons by City/Town, Massachusetts, 2022</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chlamydia case rates in 2022. The cities that have the highest rates (greater than 600 per 100,000 persons) are </a:t>
            </a:r>
            <a:r>
              <a:rPr lang="en-US" sz="1200" b="0" i="0" u="none" strike="noStrike" kern="1200">
                <a:solidFill>
                  <a:schemeClr val="tx1"/>
                </a:solidFill>
                <a:effectLst/>
                <a:latin typeface="Arial" charset="0"/>
                <a:ea typeface="+mn-ea"/>
                <a:cs typeface="+mn-cs"/>
              </a:rPr>
              <a:t>Provincetown,</a:t>
            </a:r>
            <a:r>
              <a:rPr lang="en-US"/>
              <a:t> </a:t>
            </a:r>
            <a:r>
              <a:rPr lang="en-US" sz="1200" b="0" i="0" u="none" strike="noStrike" kern="1200">
                <a:solidFill>
                  <a:schemeClr val="tx1"/>
                </a:solidFill>
                <a:effectLst/>
                <a:latin typeface="Arial" charset="0"/>
                <a:ea typeface="+mn-ea"/>
                <a:cs typeface="+mn-cs"/>
              </a:rPr>
              <a:t>Brockton,</a:t>
            </a:r>
            <a:r>
              <a:rPr lang="en-US"/>
              <a:t> </a:t>
            </a:r>
            <a:r>
              <a:rPr lang="en-US" sz="1200" b="0" i="0" u="none" strike="noStrike" kern="1200">
                <a:solidFill>
                  <a:schemeClr val="tx1"/>
                </a:solidFill>
                <a:effectLst/>
                <a:latin typeface="Arial" charset="0"/>
                <a:ea typeface="+mn-ea"/>
                <a:cs typeface="+mn-cs"/>
              </a:rPr>
              <a:t>Lawrence,</a:t>
            </a:r>
            <a:r>
              <a:rPr lang="en-US"/>
              <a:t> </a:t>
            </a:r>
            <a:r>
              <a:rPr lang="en-US" sz="1200" b="0" i="0" u="none" strike="noStrike" kern="1200">
                <a:solidFill>
                  <a:schemeClr val="tx1"/>
                </a:solidFill>
                <a:effectLst/>
                <a:latin typeface="Arial" charset="0"/>
                <a:ea typeface="+mn-ea"/>
                <a:cs typeface="+mn-cs"/>
              </a:rPr>
              <a:t>Springfield,</a:t>
            </a:r>
            <a:r>
              <a:rPr lang="en-US"/>
              <a:t> </a:t>
            </a:r>
            <a:r>
              <a:rPr lang="en-US" sz="1200" b="0" i="0" u="none" strike="noStrike" kern="1200">
                <a:solidFill>
                  <a:schemeClr val="tx1"/>
                </a:solidFill>
                <a:effectLst/>
                <a:latin typeface="Arial" charset="0"/>
                <a:ea typeface="+mn-ea"/>
                <a:cs typeface="+mn-cs"/>
              </a:rPr>
              <a:t>Boston,</a:t>
            </a:r>
            <a:r>
              <a:rPr lang="en-US"/>
              <a:t> </a:t>
            </a:r>
            <a:r>
              <a:rPr lang="en-US" sz="1200" b="0" i="0" u="none" strike="noStrike" kern="1200">
                <a:solidFill>
                  <a:schemeClr val="tx1"/>
                </a:solidFill>
                <a:effectLst/>
                <a:latin typeface="Arial" charset="0"/>
                <a:ea typeface="+mn-ea"/>
                <a:cs typeface="+mn-cs"/>
              </a:rPr>
              <a:t>Chelsea,</a:t>
            </a:r>
            <a:r>
              <a:rPr lang="en-US"/>
              <a:t> </a:t>
            </a:r>
            <a:r>
              <a:rPr lang="en-US" sz="1200" b="0" i="0" u="none" strike="noStrike" kern="1200">
                <a:solidFill>
                  <a:schemeClr val="tx1"/>
                </a:solidFill>
                <a:effectLst/>
                <a:latin typeface="Arial" charset="0"/>
                <a:ea typeface="+mn-ea"/>
                <a:cs typeface="+mn-cs"/>
              </a:rPr>
              <a:t>Lynn,</a:t>
            </a:r>
            <a:r>
              <a:rPr lang="en-US"/>
              <a:t> </a:t>
            </a:r>
            <a:r>
              <a:rPr lang="en-US" sz="1200" b="0" i="0" u="none" strike="noStrike" kern="1200">
                <a:solidFill>
                  <a:schemeClr val="tx1"/>
                </a:solidFill>
                <a:effectLst/>
                <a:latin typeface="Arial" charset="0"/>
                <a:ea typeface="+mn-ea"/>
                <a:cs typeface="+mn-cs"/>
              </a:rPr>
              <a:t>Everett, Holyoke,</a:t>
            </a:r>
            <a:r>
              <a:rPr lang="en-US"/>
              <a:t> </a:t>
            </a:r>
            <a:r>
              <a:rPr lang="en-US" sz="1200" b="0" i="0" u="none" strike="noStrike" kern="1200">
                <a:solidFill>
                  <a:schemeClr val="tx1"/>
                </a:solidFill>
                <a:effectLst/>
                <a:latin typeface="Arial" charset="0"/>
                <a:ea typeface="+mn-ea"/>
                <a:cs typeface="+mn-cs"/>
              </a:rPr>
              <a:t>Randolph,</a:t>
            </a:r>
            <a:r>
              <a:rPr lang="en-US"/>
              <a:t> </a:t>
            </a:r>
            <a:r>
              <a:rPr lang="en-US" sz="1200" b="0" i="0" u="none" strike="noStrike" kern="1200">
                <a:solidFill>
                  <a:schemeClr val="tx1"/>
                </a:solidFill>
                <a:effectLst/>
                <a:latin typeface="Arial" charset="0"/>
                <a:ea typeface="+mn-ea"/>
                <a:cs typeface="+mn-cs"/>
              </a:rPr>
              <a:t>Revere,</a:t>
            </a:r>
            <a:r>
              <a:rPr lang="en-US"/>
              <a:t> </a:t>
            </a:r>
            <a:r>
              <a:rPr lang="en-US" sz="1200" b="0" i="0" u="none" strike="noStrike" kern="1200">
                <a:solidFill>
                  <a:schemeClr val="tx1"/>
                </a:solidFill>
                <a:effectLst/>
                <a:latin typeface="Arial" charset="0"/>
                <a:ea typeface="+mn-ea"/>
                <a:cs typeface="+mn-cs"/>
              </a:rPr>
              <a:t>New Bedford,</a:t>
            </a:r>
            <a:r>
              <a:rPr lang="en-US"/>
              <a:t> Avon, and </a:t>
            </a:r>
            <a:r>
              <a:rPr lang="en-US" sz="1200" b="0" i="0" u="none" strike="noStrike" kern="1200">
                <a:solidFill>
                  <a:schemeClr val="tx1"/>
                </a:solidFill>
                <a:effectLst/>
                <a:latin typeface="Arial" charset="0"/>
                <a:ea typeface="+mn-ea"/>
                <a:cs typeface="+mn-cs"/>
              </a:rPr>
              <a:t>Lowell.</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31</a:t>
            </a:fld>
            <a:endParaRPr lang="en-US"/>
          </a:p>
        </p:txBody>
      </p:sp>
    </p:spTree>
    <p:extLst>
      <p:ext uri="{BB962C8B-B14F-4D97-AF65-F5344CB8AC3E}">
        <p14:creationId xmlns:p14="http://schemas.microsoft.com/office/powerpoint/2010/main" val="22748448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Times New Roman" panose="02020603050405020304" pitchFamily="18" charset="0"/>
                <a:cs typeface="Times New Roman" panose="02020603050405020304" pitchFamily="18" charset="0"/>
              </a:rPr>
              <a:t>Incident Rate of Confirmed Chlamydia Cases, per 100,000 Persons by City/Town, Massachusetts, 2018</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chlamydia case rates in 2018. The cities that have the highest rates (greater than 600 per 100,000 persons) are </a:t>
            </a:r>
            <a:r>
              <a:rPr lang="en-US" sz="1200" b="0" baseline="0" err="1">
                <a:solidFill>
                  <a:schemeClr val="bg1"/>
                </a:solidFill>
                <a:latin typeface="Times New Roman" panose="02020603050405020304" pitchFamily="18" charset="0"/>
                <a:cs typeface="Times New Roman" panose="02020603050405020304" pitchFamily="18" charset="0"/>
              </a:rPr>
              <a:t>Tyringham</a:t>
            </a:r>
            <a:r>
              <a:rPr lang="en-US" sz="1200" b="0" baseline="0">
                <a:solidFill>
                  <a:schemeClr val="bg1"/>
                </a:solidFill>
                <a:latin typeface="Times New Roman" panose="02020603050405020304" pitchFamily="18" charset="0"/>
                <a:cs typeface="Times New Roman" panose="02020603050405020304" pitchFamily="18" charset="0"/>
              </a:rPr>
              <a:t>, Provincetown, </a:t>
            </a:r>
            <a:r>
              <a:rPr lang="en-US" sz="1200" b="0" baseline="0" err="1">
                <a:solidFill>
                  <a:schemeClr val="bg1"/>
                </a:solidFill>
                <a:latin typeface="Times New Roman" panose="02020603050405020304" pitchFamily="18" charset="0"/>
                <a:cs typeface="Times New Roman" panose="02020603050405020304" pitchFamily="18" charset="0"/>
              </a:rPr>
              <a:t>Gosnold</a:t>
            </a:r>
            <a:r>
              <a:rPr lang="en-US" sz="1200" b="0" baseline="0">
                <a:solidFill>
                  <a:schemeClr val="bg1"/>
                </a:solidFill>
                <a:latin typeface="Times New Roman" panose="02020603050405020304" pitchFamily="18" charset="0"/>
                <a:cs typeface="Times New Roman" panose="02020603050405020304" pitchFamily="18" charset="0"/>
              </a:rPr>
              <a:t>, Brockton, Lawrence, Springfield, Boston, Chelsea, Everett, Holyoke, Edgartown, Lynn, Randolph, Tisbury, Lowell, Fitchburg, New Bedford, and Ludlow.</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32</a:t>
            </a:fld>
            <a:endParaRPr lang="en-US"/>
          </a:p>
        </p:txBody>
      </p:sp>
    </p:spTree>
    <p:extLst>
      <p:ext uri="{BB962C8B-B14F-4D97-AF65-F5344CB8AC3E}">
        <p14:creationId xmlns:p14="http://schemas.microsoft.com/office/powerpoint/2010/main" val="2007498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Times New Roman" panose="02020603050405020304" pitchFamily="18" charset="0"/>
                <a:cs typeface="Times New Roman" panose="02020603050405020304" pitchFamily="18" charset="0"/>
              </a:rPr>
              <a:t>Confirmed Chlamydia Case Rates per 100,000 Population by Gender and Age, Massachusetts, 2022</a:t>
            </a:r>
          </a:p>
          <a:p>
            <a:pPr marL="0" indent="0">
              <a:buFont typeface="Arial" panose="020B0604020202020204" pitchFamily="34" charset="0"/>
              <a:buNone/>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chlamydia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20-24 years for both males and females.</a:t>
            </a:r>
            <a:endParaRPr lang="en-US">
              <a:highlight>
                <a:srgbClr val="FFFF00"/>
              </a:highlight>
            </a:endParaRPr>
          </a:p>
          <a:p>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33</a:t>
            </a:fld>
            <a:endParaRPr lang="en-US"/>
          </a:p>
        </p:txBody>
      </p:sp>
    </p:spTree>
    <p:extLst>
      <p:ext uri="{BB962C8B-B14F-4D97-AF65-F5344CB8AC3E}">
        <p14:creationId xmlns:p14="http://schemas.microsoft.com/office/powerpoint/2010/main" val="327008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Times New Roman" panose="02020603050405020304" pitchFamily="18" charset="0"/>
                <a:cs typeface="Times New Roman" panose="02020603050405020304" pitchFamily="18" charset="0"/>
              </a:rPr>
              <a:t>Incident Rate of Confirmed Gonorrhea Cases, per 100,000 Persons by City/Town, Massachusetts, 2022</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gonorrhea case rates in 2022. The city with the highest rate (&gt;500 per 100,000 persons) is Provincetown. Other cities that have the high rates (&gt;300 per 100,000 persons) are Springfield, Brockton, Boston, and Holyoke.</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34</a:t>
            </a:fld>
            <a:endParaRPr lang="en-US"/>
          </a:p>
        </p:txBody>
      </p:sp>
    </p:spTree>
    <p:extLst>
      <p:ext uri="{BB962C8B-B14F-4D97-AF65-F5344CB8AC3E}">
        <p14:creationId xmlns:p14="http://schemas.microsoft.com/office/powerpoint/2010/main" val="3423657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Times New Roman" panose="02020603050405020304" pitchFamily="18" charset="0"/>
                <a:cs typeface="Times New Roman" panose="02020603050405020304" pitchFamily="18" charset="0"/>
              </a:rPr>
              <a:t>Incident Rate of Confirmed Gonorrhea Cases, per 100,000 Persons by City/Town, Massachusetts, 2018</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cities and towns color-coded to indicate the areas of the state with the highest gonorrhea case rates in 2018. The city with the highest rate (&gt;500 per 100,000 persons) is Provincetown. Other cities that have the high rates (&gt;300 per 100,000 persons) are Springfield and Brockton.</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35</a:t>
            </a:fld>
            <a:endParaRPr lang="en-US"/>
          </a:p>
        </p:txBody>
      </p:sp>
    </p:spTree>
    <p:extLst>
      <p:ext uri="{BB962C8B-B14F-4D97-AF65-F5344CB8AC3E}">
        <p14:creationId xmlns:p14="http://schemas.microsoft.com/office/powerpoint/2010/main" val="31156635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a:solidFill>
                  <a:schemeClr val="bg1"/>
                </a:solidFill>
                <a:latin typeface="Times New Roman" panose="02020603050405020304" pitchFamily="18" charset="0"/>
                <a:cs typeface="Times New Roman" panose="02020603050405020304" pitchFamily="18" charset="0"/>
              </a:rPr>
              <a:t>Confirmed Gonorrhea Case Rates per 100,000 Population by Gender and Age, Massachusetts, 2022</a:t>
            </a:r>
          </a:p>
          <a:p>
            <a:pPr marL="0" indent="0">
              <a:buFont typeface="Arial" panose="020B0604020202020204" pitchFamily="34" charset="0"/>
              <a:buNone/>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gonorrhea case</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20-24 years. When looking</a:t>
            </a:r>
            <a:r>
              <a:rPr lang="en-US" baseline="0">
                <a:highlight>
                  <a:srgbClr val="FFFF00"/>
                </a:highlight>
              </a:rPr>
              <a:t> at the gender specific rates, the age categories with the highest rates are 20 to 24 years for both males and females.</a:t>
            </a:r>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36</a:t>
            </a:fld>
            <a:endParaRPr lang="en-US"/>
          </a:p>
        </p:txBody>
      </p:sp>
    </p:spTree>
    <p:extLst>
      <p:ext uri="{BB962C8B-B14F-4D97-AF65-F5344CB8AC3E}">
        <p14:creationId xmlns:p14="http://schemas.microsoft.com/office/powerpoint/2010/main" val="1815889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Times New Roman" panose="02020603050405020304" pitchFamily="18" charset="0"/>
                <a:cs typeface="Times New Roman" panose="02020603050405020304" pitchFamily="18" charset="0"/>
              </a:rPr>
              <a:t>Incident Rate of Infectious Syphilis Cases, per 100,000 Persons by City/Town, Massachusetts, 2022</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counties color-coded to indicate the areas of the state with the highest infectious syphilis case rates in 2022. The cities that have the highest rates (greater than 40 per 100,000 persons) are </a:t>
            </a:r>
            <a:r>
              <a:rPr lang="en-US" sz="1200" b="0" i="0" u="none" strike="noStrike" kern="1200">
                <a:solidFill>
                  <a:schemeClr val="tx1"/>
                </a:solidFill>
                <a:effectLst/>
                <a:latin typeface="Arial" charset="0"/>
                <a:ea typeface="+mn-ea"/>
                <a:cs typeface="+mn-cs"/>
              </a:rPr>
              <a:t>Provincetown,</a:t>
            </a:r>
            <a:r>
              <a:rPr lang="en-US"/>
              <a:t> </a:t>
            </a:r>
            <a:r>
              <a:rPr lang="en-US" sz="1200" b="0" i="0" u="none" strike="noStrike" kern="1200">
                <a:solidFill>
                  <a:schemeClr val="tx1"/>
                </a:solidFill>
                <a:effectLst/>
                <a:latin typeface="Arial" charset="0"/>
                <a:ea typeface="+mn-ea"/>
                <a:cs typeface="+mn-cs"/>
              </a:rPr>
              <a:t>Truro,</a:t>
            </a:r>
            <a:r>
              <a:rPr lang="en-US"/>
              <a:t> </a:t>
            </a:r>
            <a:r>
              <a:rPr lang="en-US" sz="1200" b="0" i="0" u="none" strike="noStrike" kern="1200">
                <a:solidFill>
                  <a:schemeClr val="tx1"/>
                </a:solidFill>
                <a:effectLst/>
                <a:latin typeface="Arial" charset="0"/>
                <a:ea typeface="+mn-ea"/>
                <a:cs typeface="+mn-cs"/>
              </a:rPr>
              <a:t>Chelsea, Everett, Boston, Springfield, Oakham, West Brookfield, Revere, Berlin, Somerville, Millis, Holbrook, Malden, and Dennis.</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37</a:t>
            </a:fld>
            <a:endParaRPr lang="en-US"/>
          </a:p>
        </p:txBody>
      </p:sp>
    </p:spTree>
    <p:extLst>
      <p:ext uri="{BB962C8B-B14F-4D97-AF65-F5344CB8AC3E}">
        <p14:creationId xmlns:p14="http://schemas.microsoft.com/office/powerpoint/2010/main" val="689436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bg1"/>
                </a:solidFill>
                <a:latin typeface="Times New Roman" panose="02020603050405020304" pitchFamily="18" charset="0"/>
                <a:cs typeface="Times New Roman" panose="02020603050405020304" pitchFamily="18" charset="0"/>
              </a:rPr>
              <a:t>Incident Rate of Infectious Syphilis Cases, per 100,000 Persons by City/Town, Massachusetts, 2018</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sz="1200" b="0">
                <a:solidFill>
                  <a:schemeClr val="bg1"/>
                </a:solidFill>
                <a:latin typeface="Times New Roman" panose="02020603050405020304" pitchFamily="18" charset="0"/>
                <a:cs typeface="Times New Roman" panose="02020603050405020304" pitchFamily="18" charset="0"/>
              </a:rPr>
              <a:t>Map</a:t>
            </a:r>
            <a:r>
              <a:rPr lang="en-US" sz="1200" b="0" baseline="0">
                <a:solidFill>
                  <a:schemeClr val="bg1"/>
                </a:solidFill>
                <a:latin typeface="Times New Roman" panose="02020603050405020304" pitchFamily="18" charset="0"/>
                <a:cs typeface="Times New Roman" panose="02020603050405020304" pitchFamily="18" charset="0"/>
              </a:rPr>
              <a:t> of Massachusetts counties color-coded to indicate the areas of the state with the highest infectious syphilis case rates in 2018. The cities that have the highest rates (greater than 40 per 100,000 persons) are Provincetown, Chesterfield, Winthrop, </a:t>
            </a:r>
            <a:r>
              <a:rPr lang="en-US" sz="1200" b="0" baseline="0" err="1">
                <a:solidFill>
                  <a:schemeClr val="bg1"/>
                </a:solidFill>
                <a:latin typeface="Times New Roman" panose="02020603050405020304" pitchFamily="18" charset="0"/>
                <a:cs typeface="Times New Roman" panose="02020603050405020304" pitchFamily="18" charset="0"/>
              </a:rPr>
              <a:t>Phillipston</a:t>
            </a:r>
            <a:r>
              <a:rPr lang="en-US" sz="1200" b="0" baseline="0">
                <a:solidFill>
                  <a:schemeClr val="bg1"/>
                </a:solidFill>
                <a:latin typeface="Times New Roman" panose="02020603050405020304" pitchFamily="18" charset="0"/>
                <a:cs typeface="Times New Roman" panose="02020603050405020304" pitchFamily="18" charset="0"/>
              </a:rPr>
              <a:t>, </a:t>
            </a:r>
            <a:r>
              <a:rPr lang="en-US" sz="1200" b="0" baseline="0" err="1">
                <a:solidFill>
                  <a:schemeClr val="bg1"/>
                </a:solidFill>
                <a:latin typeface="Times New Roman" panose="02020603050405020304" pitchFamily="18" charset="0"/>
                <a:cs typeface="Times New Roman" panose="02020603050405020304" pitchFamily="18" charset="0"/>
              </a:rPr>
              <a:t>Strockbridge</a:t>
            </a:r>
            <a:r>
              <a:rPr lang="en-US" sz="1200" b="0" baseline="0">
                <a:solidFill>
                  <a:schemeClr val="bg1"/>
                </a:solidFill>
                <a:latin typeface="Times New Roman" panose="02020603050405020304" pitchFamily="18" charset="0"/>
                <a:cs typeface="Times New Roman" panose="02020603050405020304" pitchFamily="18" charset="0"/>
              </a:rPr>
              <a:t>, Russell, Truro, Springfield, Ayer, Holyoke, Framingham, Boston, Chicopee, and Chelsea.</a:t>
            </a:r>
          </a:p>
        </p:txBody>
      </p:sp>
      <p:sp>
        <p:nvSpPr>
          <p:cNvPr id="4" name="Slide Number Placeholder 3"/>
          <p:cNvSpPr>
            <a:spLocks noGrp="1"/>
          </p:cNvSpPr>
          <p:nvPr>
            <p:ph type="sldNum" sz="quarter" idx="5"/>
          </p:nvPr>
        </p:nvSpPr>
        <p:spPr/>
        <p:txBody>
          <a:bodyPr/>
          <a:lstStyle/>
          <a:p>
            <a:fld id="{C3F051D6-B884-4322-97AE-787C3EF061A2}" type="slidenum">
              <a:rPr lang="en-US" smtClean="0"/>
              <a:t>38</a:t>
            </a:fld>
            <a:endParaRPr lang="en-US"/>
          </a:p>
        </p:txBody>
      </p:sp>
    </p:spTree>
    <p:extLst>
      <p:ext uri="{BB962C8B-B14F-4D97-AF65-F5344CB8AC3E}">
        <p14:creationId xmlns:p14="http://schemas.microsoft.com/office/powerpoint/2010/main" val="23484392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Times New Roman" panose="02020603050405020304" pitchFamily="18" charset="0"/>
                <a:cs typeface="Times New Roman" panose="02020603050405020304" pitchFamily="18" charset="0"/>
              </a:rPr>
              <a:t>Incident Rate of Confirmed and Probable Infectious Syphilis Cases per 100,000 Population by Gender and Age, Massachusetts, 2022</a:t>
            </a:r>
            <a:endParaRPr lang="en-US" sz="1200" b="1">
              <a:solidFill>
                <a:schemeClr val="bg1"/>
              </a:solidFill>
            </a:endParaRPr>
          </a:p>
          <a:p>
            <a:pPr marL="0" indent="0">
              <a:buFont typeface="Arial" panose="020B0604020202020204" pitchFamily="34" charset="0"/>
              <a:buNone/>
            </a:pPr>
            <a:r>
              <a:rPr lang="en-US" sz="1200" b="0">
                <a:solidFill>
                  <a:schemeClr val="bg1"/>
                </a:solidFill>
                <a:highlight>
                  <a:srgbClr val="FFFF00"/>
                </a:highlight>
                <a:cs typeface="Times New Roman" panose="02020603050405020304" pitchFamily="18" charset="0"/>
              </a:rPr>
              <a:t>Graph depicts</a:t>
            </a:r>
            <a:r>
              <a:rPr lang="en-US" sz="1200" b="0" baseline="0">
                <a:solidFill>
                  <a:schemeClr val="bg1"/>
                </a:solidFill>
                <a:highlight>
                  <a:srgbClr val="FFFF00"/>
                </a:highlight>
                <a:cs typeface="Times New Roman" panose="02020603050405020304" pitchFamily="18" charset="0"/>
              </a:rPr>
              <a:t> infectious syphilis</a:t>
            </a:r>
            <a:r>
              <a:rPr lang="en-US" baseline="0">
                <a:highlight>
                  <a:srgbClr val="FFFF00"/>
                </a:highlight>
              </a:rPr>
              <a:t> rates per 100,000 population by age categories for the overall state, males, and females. </a:t>
            </a:r>
            <a:r>
              <a:rPr lang="en-US">
                <a:highlight>
                  <a:srgbClr val="FFFF00"/>
                </a:highlight>
              </a:rPr>
              <a:t>For the overall state, the highest rate is among those 30-34 years. When looking</a:t>
            </a:r>
            <a:r>
              <a:rPr lang="en-US" baseline="0">
                <a:highlight>
                  <a:srgbClr val="FFFF00"/>
                </a:highlight>
              </a:rPr>
              <a:t> at the gender specific rates, the age categories with the highest rates are 25 to 29 years for females and 30 to 34 years for males.</a:t>
            </a:r>
            <a:endParaRPr lang="en-US">
              <a:highlight>
                <a:srgbClr val="FFFF00"/>
              </a:highlight>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39</a:t>
            </a:fld>
            <a:endParaRPr lang="en-US"/>
          </a:p>
        </p:txBody>
      </p:sp>
    </p:spTree>
    <p:extLst>
      <p:ext uri="{BB962C8B-B14F-4D97-AF65-F5344CB8AC3E}">
        <p14:creationId xmlns:p14="http://schemas.microsoft.com/office/powerpoint/2010/main" val="1731056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bg1"/>
                </a:solidFill>
                <a:latin typeface="Times New Roman" panose="02020603050405020304" pitchFamily="18" charset="0"/>
                <a:cs typeface="Times New Roman" panose="02020603050405020304" pitchFamily="18" charset="0"/>
              </a:rPr>
              <a:t>Comparison of the Rate of Confirmed and Probable Infectious Syphilis Cases by Gender and Race and Ethnicity, Massachusetts, 2022</a:t>
            </a:r>
            <a:endParaRPr lang="en-US" sz="1200" b="1"/>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rates per 100,000 population by age and race/ethnicity categories for the overall state, males, and females. </a:t>
            </a:r>
            <a:r>
              <a:rPr lang="en-US"/>
              <a:t>For all infectious syphilis cases, the highest rate is among Non-</a:t>
            </a:r>
            <a:r>
              <a:rPr lang="en-US" b="0" i="0">
                <a:solidFill>
                  <a:srgbClr val="000000"/>
                </a:solidFill>
                <a:effectLst/>
                <a:latin typeface="Helvetica Neue"/>
              </a:rPr>
              <a:t>Hispanic/Latinx Black and Hispanic/Latinx for both male and females.</a:t>
            </a:r>
          </a:p>
          <a:p>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40</a:t>
            </a:fld>
            <a:endParaRPr lang="en-US"/>
          </a:p>
        </p:txBody>
      </p:sp>
    </p:spTree>
    <p:extLst>
      <p:ext uri="{BB962C8B-B14F-4D97-AF65-F5344CB8AC3E}">
        <p14:creationId xmlns:p14="http://schemas.microsoft.com/office/powerpoint/2010/main" val="1450315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Rate of Confirmed Chlamydia Cases, Massachusetts, 2000 to 2022</a:t>
            </a:r>
            <a:endParaRPr lang="en-US" sz="1200" b="1" baseline="30000">
              <a:solidFill>
                <a:schemeClr val="bg1"/>
              </a:solidFill>
              <a:latin typeface="Times New Roman" panose="02020603050405020304" pitchFamily="18" charset="0"/>
              <a:cs typeface="Times New Roman" panose="02020603050405020304" pitchFamily="18" charset="0"/>
            </a:endParaRPr>
          </a:p>
          <a:p>
            <a:r>
              <a:rPr lang="en-US"/>
              <a:t>Gra</a:t>
            </a:r>
            <a:r>
              <a:rPr lang="en-US" baseline="0"/>
              <a:t>ph depicts the rate per 100,000 population of confirmed cases of chlamydia in Massachusetts between 2000 and </a:t>
            </a:r>
            <a:r>
              <a:rPr lang="en-US"/>
              <a:t>2022</a:t>
            </a:r>
            <a:r>
              <a:rPr lang="en-US" baseline="0"/>
              <a:t>. It begins at low of 155.5 in 2000 and then climbs to a high of 454.1 in 2019. It drops to 382.8 in 2021, followed by a rise to 403.8 in 2022.</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a:t>
            </a:fld>
            <a:endParaRPr lang="en-US"/>
          </a:p>
        </p:txBody>
      </p:sp>
    </p:spTree>
    <p:extLst>
      <p:ext uri="{BB962C8B-B14F-4D97-AF65-F5344CB8AC3E}">
        <p14:creationId xmlns:p14="http://schemas.microsoft.com/office/powerpoint/2010/main" val="1329425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Picture description:</a:t>
            </a:r>
            <a:r>
              <a:rPr lang="en-US" baseline="0"/>
              <a:t> logo for the Massachusetts Department of Public Health</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41</a:t>
            </a:fld>
            <a:endParaRPr lang="en-US"/>
          </a:p>
        </p:txBody>
      </p:sp>
    </p:spTree>
    <p:extLst>
      <p:ext uri="{BB962C8B-B14F-4D97-AF65-F5344CB8AC3E}">
        <p14:creationId xmlns:p14="http://schemas.microsoft.com/office/powerpoint/2010/main" val="2649711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lang="en-US" sz="1200" b="1">
                <a:solidFill>
                  <a:prstClr val="white"/>
                </a:solidFill>
                <a:latin typeface="Times New Roman" panose="02020603050405020304" pitchFamily="18" charset="0"/>
                <a:cs typeface="Times New Roman" panose="02020603050405020304" pitchFamily="18" charset="0"/>
              </a:rPr>
              <a:t>Comparison of Infectious Syphilis Cases by HIV Co-Infection and Age, Massachusetts, 2022</a:t>
            </a:r>
            <a:endParaRPr lang="en-US" sz="1200" b="1">
              <a:solidFill>
                <a:prstClr val="black"/>
              </a:solidFill>
              <a:latin typeface="Calibri" panose="020F0502020204030204"/>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age categories by HIV co-infection status. The proportion of infectious syphilis cases with HIV co-infection were highest among those age 55 to 64 as well as those age 30 to 34. The proportion of cases with HIV co-infection were lowest among those 15 to 19 years followed by those over the age of 65 years. </a:t>
            </a:r>
            <a:endParaRPr lang="en-US" b="0" i="0" baseline="0">
              <a:solidFill>
                <a:srgbClr val="000000"/>
              </a:solidFill>
              <a:effectLst/>
              <a:latin typeface="Helvetica Neue"/>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baseline="0">
              <a:solidFill>
                <a:srgbClr val="000000"/>
              </a:solidFill>
              <a:effectLst/>
              <a:latin typeface="Helvetica Neue"/>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45</a:t>
            </a:fld>
            <a:endParaRPr lang="en-US"/>
          </a:p>
        </p:txBody>
      </p:sp>
    </p:spTree>
    <p:extLst>
      <p:ext uri="{BB962C8B-B14F-4D97-AF65-F5344CB8AC3E}">
        <p14:creationId xmlns:p14="http://schemas.microsoft.com/office/powerpoint/2010/main" val="19942156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685800">
              <a:defRPr/>
            </a:pPr>
            <a:r>
              <a:rPr lang="en-US" sz="1200" b="1">
                <a:solidFill>
                  <a:prstClr val="white"/>
                </a:solidFill>
                <a:latin typeface="Times New Roman" panose="02020603050405020304" pitchFamily="18" charset="0"/>
                <a:cs typeface="Times New Roman" panose="02020603050405020304" pitchFamily="18" charset="0"/>
              </a:rPr>
              <a:t>Comparison of Infectious Syphilis Cases by HIV Co-Infection and Race/Ethnicity, Massachusetts, 2022</a:t>
            </a:r>
            <a:endParaRPr lang="en-US" sz="1200" b="1">
              <a:solidFill>
                <a:prstClr val="black"/>
              </a:solidFill>
              <a:latin typeface="Calibri" panose="020F0502020204030204"/>
            </a:endParaRP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a:t>
            </a:r>
            <a:r>
              <a:rPr lang="en-US" baseline="0"/>
              <a:t>infectious syphilis case percentages for race/ethnicity categories by HIV co-infection status. The proportion of infectious syphilis cases with HIV co-infection is highest among Non-Hispanic Whites followed by Hispanic and then Non-Hispanic Black individuals. </a:t>
            </a:r>
            <a:endParaRPr lang="en-US"/>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46</a:t>
            </a:fld>
            <a:endParaRPr lang="en-US"/>
          </a:p>
        </p:txBody>
      </p:sp>
    </p:spTree>
    <p:extLst>
      <p:ext uri="{BB962C8B-B14F-4D97-AF65-F5344CB8AC3E}">
        <p14:creationId xmlns:p14="http://schemas.microsoft.com/office/powerpoint/2010/main" val="1560382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47</a:t>
            </a:fld>
            <a:endParaRPr lang="en-US"/>
          </a:p>
        </p:txBody>
      </p:sp>
    </p:spTree>
    <p:extLst>
      <p:ext uri="{BB962C8B-B14F-4D97-AF65-F5344CB8AC3E}">
        <p14:creationId xmlns:p14="http://schemas.microsoft.com/office/powerpoint/2010/main" val="32557253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4CBBDB-52D0-FE4C-8729-D7393D454E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71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a:t>Confirmed Chlamydia Rates by Gender, Massachusetts, 2010 to 2022</a:t>
            </a:r>
          </a:p>
          <a:p>
            <a:pPr eaLnBrk="0" fontAlgn="base" hangingPunct="0">
              <a:spcBef>
                <a:spcPct val="30000"/>
              </a:spcBef>
              <a:spcAft>
                <a:spcPct val="0"/>
              </a:spcAft>
              <a:defRPr/>
            </a:pPr>
            <a:r>
              <a:rPr lang="en-US"/>
              <a:t>Gra</a:t>
            </a:r>
            <a:r>
              <a:rPr lang="en-US" baseline="0"/>
              <a:t>ph depicts the rates per 100,000 population of chlamydia in Massachusetts by gender identity between 2012 and 2022. There are two lines, one for females that begins at 437.6 in 2010 and climbs to 541.5 in 2019 and another for males that begins at 201.9 in 2010 and climbs to 359.4 in 2019.</a:t>
            </a:r>
            <a:r>
              <a:rPr lang="en-US"/>
              <a:t> In 2022, females had a rate of 480.5 and males had a rate of 320.4.</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a:solidFill>
                <a:srgbClr val="FF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0" baseline="0">
                <a:solidFill>
                  <a:srgbClr val="FF0000"/>
                </a:solidFill>
              </a:rPr>
              <a:t>Note: </a:t>
            </a:r>
            <a:r>
              <a:rPr lang="en-US" sz="1200">
                <a:latin typeface="Times New Roman" panose="02020603050405020304" pitchFamily="18" charset="0"/>
                <a:cs typeface="Times New Roman" panose="02020603050405020304" pitchFamily="18" charset="0"/>
              </a:rPr>
              <a:t>There were cases reported among transgender individuals in 2014 through 2022. In 2022, there were 38 cases of chlamydia among transgender identified individuals not included on this slide.</a:t>
            </a:r>
            <a:endParaRPr lang="en-US" b="0">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5</a:t>
            </a:fld>
            <a:endParaRPr lang="en-US"/>
          </a:p>
        </p:txBody>
      </p:sp>
    </p:spTree>
    <p:extLst>
      <p:ext uri="{BB962C8B-B14F-4D97-AF65-F5344CB8AC3E}">
        <p14:creationId xmlns:p14="http://schemas.microsoft.com/office/powerpoint/2010/main" val="906885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defRPr/>
            </a:pPr>
            <a:r>
              <a:rPr kumimoji="0" lang="en-US" sz="1200" b="1" i="0" u="none" strike="noStrike" kern="1200" cap="none" spc="0" normalizeH="0" baseline="0" noProof="0">
                <a:ln>
                  <a:noFill/>
                </a:ln>
                <a:solidFill>
                  <a:srgbClr val="FFFFFF"/>
                </a:solidFill>
                <a:effectLst/>
                <a:uLnTx/>
                <a:uFillTx/>
                <a:latin typeface="Times New Roman"/>
                <a:cs typeface="Times New Roman"/>
              </a:rPr>
              <a:t>Chlamydia among Individuals of Transgender </a:t>
            </a:r>
            <a:r>
              <a:rPr lang="en-US" sz="1200" b="1">
                <a:solidFill>
                  <a:srgbClr val="FFFFFF"/>
                </a:solidFill>
                <a:latin typeface="Times New Roman"/>
                <a:cs typeface="Times New Roman"/>
              </a:rPr>
              <a:t>Experience,</a:t>
            </a:r>
            <a:r>
              <a:rPr kumimoji="0" lang="en-US" sz="1200" b="1" i="0" u="none" strike="noStrike" kern="1200" cap="none" spc="0" normalizeH="0" baseline="0" noProof="0">
                <a:ln>
                  <a:noFill/>
                </a:ln>
                <a:solidFill>
                  <a:srgbClr val="FFFFFF"/>
                </a:solidFill>
                <a:effectLst/>
                <a:uLnTx/>
                <a:uFillTx/>
                <a:latin typeface="Times New Roman"/>
                <a:cs typeface="Times New Roman"/>
              </a:rPr>
              <a:t> Massachusetts, 2015 to </a:t>
            </a:r>
            <a:r>
              <a:rPr lang="en-US" sz="1200" b="1">
                <a:solidFill>
                  <a:srgbClr val="FFFFFF"/>
                </a:solidFill>
                <a:latin typeface="Times New Roman"/>
                <a:cs typeface="Times New Roman"/>
              </a:rPr>
              <a:t>2022</a:t>
            </a:r>
            <a:endParaRPr kumimoji="0" lang="en-US" sz="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a:p>
            <a:r>
              <a:rPr lang="en-US" b="0">
                <a:solidFill>
                  <a:srgbClr val="7030A0"/>
                </a:solidFill>
              </a:rPr>
              <a:t>Graph shows</a:t>
            </a:r>
            <a:r>
              <a:rPr lang="en-US" b="0" baseline="0">
                <a:solidFill>
                  <a:srgbClr val="7030A0"/>
                </a:solidFill>
              </a:rPr>
              <a:t> the number of chlamydia cases among transgender individuals in Massachusetts between 2015 and </a:t>
            </a:r>
            <a:r>
              <a:rPr lang="en-US">
                <a:solidFill>
                  <a:srgbClr val="7030A0"/>
                </a:solidFill>
              </a:rPr>
              <a:t>2022</a:t>
            </a:r>
            <a:r>
              <a:rPr lang="en-US" b="0" baseline="0">
                <a:solidFill>
                  <a:srgbClr val="7030A0"/>
                </a:solidFill>
              </a:rPr>
              <a:t>. The case counts </a:t>
            </a:r>
            <a:r>
              <a:rPr lang="en-US">
                <a:solidFill>
                  <a:srgbClr val="7030A0"/>
                </a:solidFill>
              </a:rPr>
              <a:t>7</a:t>
            </a:r>
            <a:r>
              <a:rPr lang="en-US" b="0" baseline="0">
                <a:solidFill>
                  <a:srgbClr val="7030A0"/>
                </a:solidFill>
              </a:rPr>
              <a:t>, 21, 33, </a:t>
            </a:r>
            <a:r>
              <a:rPr lang="en-US">
                <a:solidFill>
                  <a:srgbClr val="7030A0"/>
                </a:solidFill>
              </a:rPr>
              <a:t>57</a:t>
            </a:r>
            <a:r>
              <a:rPr lang="en-US" b="0" baseline="0">
                <a:solidFill>
                  <a:srgbClr val="7030A0"/>
                </a:solidFill>
              </a:rPr>
              <a:t>, 73, 64, 75, and 78 for 2015, 2016, 2017, 2018, 2019, 2020, </a:t>
            </a:r>
            <a:r>
              <a:rPr lang="en-US">
                <a:solidFill>
                  <a:srgbClr val="7030A0"/>
                </a:solidFill>
              </a:rPr>
              <a:t>2021 and 2022,</a:t>
            </a:r>
            <a:r>
              <a:rPr lang="en-US" b="0" baseline="0">
                <a:solidFill>
                  <a:srgbClr val="7030A0"/>
                </a:solidFill>
              </a:rPr>
              <a:t> respectively.</a:t>
            </a:r>
            <a:r>
              <a:rPr lang="en-US">
                <a:solidFill>
                  <a:srgbClr val="7030A0"/>
                </a:solidFill>
              </a:rPr>
              <a:t> </a:t>
            </a:r>
            <a:endParaRPr lang="en-US" b="0" baseline="0">
              <a:solidFill>
                <a:srgbClr val="7030A0"/>
              </a:solidFill>
              <a:cs typeface="Calibri"/>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6</a:t>
            </a:fld>
            <a:endParaRPr lang="en-US"/>
          </a:p>
        </p:txBody>
      </p:sp>
    </p:spTree>
    <p:extLst>
      <p:ext uri="{BB962C8B-B14F-4D97-AF65-F5344CB8AC3E}">
        <p14:creationId xmlns:p14="http://schemas.microsoft.com/office/powerpoint/2010/main" val="57242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Times New Roman"/>
                <a:cs typeface="Times New Roman"/>
              </a:rPr>
              <a:t>Confirmed </a:t>
            </a:r>
            <a:r>
              <a:rPr lang="en-US" sz="1200" b="1">
                <a:solidFill>
                  <a:srgbClr val="FFFFFF"/>
                </a:solidFill>
                <a:latin typeface="Times New Roman"/>
                <a:cs typeface="Times New Roman"/>
              </a:rPr>
              <a:t>Chlamydia Rates by County and Statewide,</a:t>
            </a:r>
            <a:r>
              <a:rPr lang="en-US" sz="1200" b="1" baseline="30000">
                <a:solidFill>
                  <a:srgbClr val="FFFFFF"/>
                </a:solidFill>
                <a:latin typeface="Times New Roman"/>
                <a:cs typeface="Times New Roman"/>
              </a:rPr>
              <a:t> </a:t>
            </a:r>
            <a:r>
              <a:rPr lang="en-US" sz="1200" b="1">
                <a:solidFill>
                  <a:schemeClr val="bg1"/>
                </a:solidFill>
                <a:latin typeface="Times New Roman"/>
                <a:cs typeface="Times New Roman"/>
              </a:rPr>
              <a:t>Massachusetts, 2020-2022</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Gra</a:t>
            </a:r>
            <a:r>
              <a:rPr lang="en-US" baseline="0"/>
              <a:t>ph depicts rate per 100,000 population of chlamydia cases reported in Massachusetts by county comparing 2020 through 2022. The rate is highest in Suffolk county with a rate of 848.3 in 2022 followed by Hampden county with a rate of 553.2 in 2022. The lowest rates were in Franklin and Berkshire county. </a:t>
            </a:r>
            <a:endParaRPr lang="en-US" b="1">
              <a:solidFill>
                <a:srgbClr val="FF0000"/>
              </a:solidFill>
            </a:endParaRPr>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7</a:t>
            </a:fld>
            <a:endParaRPr lang="en-US"/>
          </a:p>
        </p:txBody>
      </p:sp>
    </p:spTree>
    <p:extLst>
      <p:ext uri="{BB962C8B-B14F-4D97-AF65-F5344CB8AC3E}">
        <p14:creationId xmlns:p14="http://schemas.microsoft.com/office/powerpoint/2010/main" val="275915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defRPr/>
            </a:pPr>
            <a:r>
              <a:rPr lang="en-US" sz="1200" b="1">
                <a:solidFill>
                  <a:srgbClr val="FFFFFF"/>
                </a:solidFill>
                <a:latin typeface="Times New Roman"/>
                <a:cs typeface="Times New Roman"/>
              </a:rPr>
              <a:t>Average Age of Confirmed Chlamydia Cases by Gender, </a:t>
            </a:r>
            <a:r>
              <a:rPr lang="en-US" sz="1200" b="1">
                <a:solidFill>
                  <a:schemeClr val="bg1"/>
                </a:solidFill>
                <a:latin typeface="Times New Roman"/>
                <a:cs typeface="Times New Roman"/>
              </a:rPr>
              <a:t>Massachusetts, 2012 to 2022</a:t>
            </a:r>
            <a:endParaRPr lang="en-US" sz="1200" b="1" baseline="30000">
              <a:solidFill>
                <a:schemeClr val="bg1"/>
              </a:solidFill>
              <a:latin typeface="Times New Roman"/>
              <a:cs typeface="Times New Roman"/>
            </a:endParaRPr>
          </a:p>
          <a:p>
            <a:r>
              <a:rPr lang="en-US" sz="1200" b="0">
                <a:solidFill>
                  <a:schemeClr val="bg1"/>
                </a:solidFill>
                <a:cs typeface="Times New Roman" panose="02020603050405020304" pitchFamily="18" charset="0"/>
              </a:rPr>
              <a:t>Graph depicts</a:t>
            </a:r>
            <a:r>
              <a:rPr lang="en-US" sz="1200" b="0" baseline="0">
                <a:solidFill>
                  <a:schemeClr val="bg1"/>
                </a:solidFill>
                <a:cs typeface="Times New Roman" panose="02020603050405020304" pitchFamily="18" charset="0"/>
              </a:rPr>
              <a:t> the average age of confirmed chlamydia cases by year between 2012 and 2022. The lowest average age is 23.8 years old for the year 2012 and then rises to a high average age of 26.3 years old in 2022.</a:t>
            </a:r>
            <a:endParaRPr lang="en-US" b="0"/>
          </a:p>
          <a:p>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8</a:t>
            </a:fld>
            <a:endParaRPr lang="en-US"/>
          </a:p>
        </p:txBody>
      </p:sp>
    </p:spTree>
    <p:extLst>
      <p:ext uri="{BB962C8B-B14F-4D97-AF65-F5344CB8AC3E}">
        <p14:creationId xmlns:p14="http://schemas.microsoft.com/office/powerpoint/2010/main" val="2464795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bg1"/>
                </a:solidFill>
                <a:effectLst/>
                <a:uLnTx/>
                <a:uFillTx/>
                <a:latin typeface="Times New Roman" panose="02020603050405020304" pitchFamily="18" charset="0"/>
                <a:cs typeface="Times New Roman" panose="02020603050405020304" pitchFamily="18" charset="0"/>
              </a:rPr>
              <a:t>Rate of Confirmed Gonorrhea Cases, Massachusetts</a:t>
            </a:r>
            <a:r>
              <a:rPr lang="en-US" sz="1200" b="1">
                <a:solidFill>
                  <a:schemeClr val="bg1"/>
                </a:solidFill>
                <a:latin typeface="Times New Roman" panose="02020603050405020304" pitchFamily="18" charset="0"/>
                <a:cs typeface="Times New Roman" panose="02020603050405020304" pitchFamily="18" charset="0"/>
              </a:rPr>
              <a:t>, 2000 to 2022</a:t>
            </a:r>
            <a:endParaRPr lang="en-US" sz="800" b="1" baseline="30000">
              <a:solidFill>
                <a:schemeClr val="bg1"/>
              </a:solidFill>
            </a:endParaRPr>
          </a:p>
          <a:p>
            <a:r>
              <a:rPr lang="en-US" b="0" i="0">
                <a:solidFill>
                  <a:srgbClr val="FF0000"/>
                </a:solidFill>
              </a:rPr>
              <a:t>Gra</a:t>
            </a:r>
            <a:r>
              <a:rPr lang="en-US" b="0" i="0" baseline="0">
                <a:solidFill>
                  <a:srgbClr val="FF0000"/>
                </a:solidFill>
              </a:rPr>
              <a:t>ph depicts the rate per 100,000 population of confirmed cases of gonorrhea in Massachusetts between 2000 and 2022. It begins at 43.3 in 2000, drops to a low of 29.4 in 2009 and climbs to a high of 129.8 in 2022.</a:t>
            </a:r>
            <a:endParaRPr lang="en-US"/>
          </a:p>
        </p:txBody>
      </p:sp>
      <p:sp>
        <p:nvSpPr>
          <p:cNvPr id="4" name="Slide Number Placeholder 3"/>
          <p:cNvSpPr>
            <a:spLocks noGrp="1"/>
          </p:cNvSpPr>
          <p:nvPr>
            <p:ph type="sldNum" sz="quarter" idx="5"/>
          </p:nvPr>
        </p:nvSpPr>
        <p:spPr/>
        <p:txBody>
          <a:bodyPr/>
          <a:lstStyle/>
          <a:p>
            <a:fld id="{C3F051D6-B884-4322-97AE-787C3EF061A2}" type="slidenum">
              <a:rPr lang="en-US" smtClean="0"/>
              <a:t>9</a:t>
            </a:fld>
            <a:endParaRPr lang="en-US"/>
          </a:p>
        </p:txBody>
      </p:sp>
    </p:spTree>
    <p:extLst>
      <p:ext uri="{BB962C8B-B14F-4D97-AF65-F5344CB8AC3E}">
        <p14:creationId xmlns:p14="http://schemas.microsoft.com/office/powerpoint/2010/main" val="107245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33950783"/>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r Thank You Slide : Traditional Logo">
    <p:bg>
      <p:bgPr>
        <a:solidFill>
          <a:srgbClr val="055994"/>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5"/>
            <a:ext cx="12192000" cy="977549"/>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85708" y="196391"/>
            <a:ext cx="10423375" cy="584775"/>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a:ln w="12700">
                  <a:solidFill>
                    <a:schemeClr val="tx1"/>
                  </a:solidFill>
                  <a:prstDash val="solid"/>
                </a:ln>
                <a:solidFill>
                  <a:srgbClr val="FFFFFF"/>
                </a:solidFill>
                <a:effectLst/>
                <a:uLnTx/>
                <a:uFillTx/>
                <a:latin typeface="Arial" panose="020B0604020202020204" pitchFamily="34" charset="0"/>
                <a:cs typeface="Arial" panose="020B0604020202020204" pitchFamily="34" charset="0"/>
              </a:rPr>
              <a:t>  </a:t>
            </a:r>
            <a:r>
              <a:rPr kumimoji="0" lang="en-US" sz="3200" b="1" i="0" u="none" strike="noStrike" kern="0" cap="none" spc="0" normalizeH="0" baseline="0" noProof="0">
                <a:ln w="12700">
                  <a:noFill/>
                  <a:prstDash val="solid"/>
                </a:ln>
                <a:solidFill>
                  <a:srgbClr val="FFFFFF"/>
                </a:solidFill>
                <a:effectLst/>
                <a:uLnTx/>
                <a:uFillTx/>
                <a:latin typeface="Arial" panose="020B0604020202020204" pitchFamily="34" charset="0"/>
                <a:cs typeface="Arial" panose="020B0604020202020204" pitchFamily="34" charset="0"/>
              </a:rPr>
              <a:t>Massachusetts Department of Public Health</a:t>
            </a:r>
          </a:p>
        </p:txBody>
      </p:sp>
      <p:sp>
        <p:nvSpPr>
          <p:cNvPr id="5" name="Oval 4">
            <a:extLst>
              <a:ext uri="{FF2B5EF4-FFF2-40B4-BE49-F238E27FC236}">
                <a16:creationId xmlns:a16="http://schemas.microsoft.com/office/drawing/2014/main" id="{F1BF8888-4050-4221-AD57-59EFEBA7E08D}"/>
              </a:ext>
            </a:extLst>
          </p:cNvPr>
          <p:cNvSpPr/>
          <p:nvPr userDrawn="1"/>
        </p:nvSpPr>
        <p:spPr>
          <a:xfrm>
            <a:off x="271206" y="120304"/>
            <a:ext cx="1697871" cy="17145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397F3066-0720-4C67-9304-D6F544BFF96F}"/>
              </a:ext>
            </a:extLst>
          </p:cNvPr>
          <p:cNvPicPr>
            <a:picLocks noChangeAspect="1" noChangeArrowheads="1"/>
          </p:cNvPicPr>
          <p:nvPr userDrawn="1"/>
        </p:nvPicPr>
        <p:blipFill>
          <a:blip r:embed="rId2"/>
          <a:srcRect/>
          <a:stretch/>
        </p:blipFill>
        <p:spPr bwMode="auto">
          <a:xfrm>
            <a:off x="361896" y="208410"/>
            <a:ext cx="1538288" cy="1538288"/>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a:extLst>
              <a:ext uri="{FF2B5EF4-FFF2-40B4-BE49-F238E27FC236}">
                <a16:creationId xmlns:a16="http://schemas.microsoft.com/office/drawing/2014/main" id="{21722467-00D5-48C4-A0E3-DBA0E54CD48E}"/>
              </a:ext>
            </a:extLst>
          </p:cNvPr>
          <p:cNvSpPr>
            <a:spLocks noGrp="1"/>
          </p:cNvSpPr>
          <p:nvPr>
            <p:ph type="body" sz="quarter" idx="10" hasCustomPrompt="1"/>
          </p:nvPr>
        </p:nvSpPr>
        <p:spPr>
          <a:xfrm>
            <a:off x="875729" y="2358615"/>
            <a:ext cx="10440537" cy="1373701"/>
          </a:xfrm>
          <a:prstGeom prst="rect">
            <a:avLst/>
          </a:prstGeom>
        </p:spPr>
        <p:txBody>
          <a:bodyPr/>
          <a:lstStyle>
            <a:lvl1pPr marL="0" indent="0" algn="ctr">
              <a:buNone/>
              <a:defRPr sz="4400" b="1">
                <a:solidFill>
                  <a:schemeClr val="bg1"/>
                </a:solidFill>
                <a:latin typeface="Arial" panose="020B0604020202020204" pitchFamily="34" charset="0"/>
                <a:cs typeface="Arial" panose="020B0604020202020204" pitchFamily="34" charset="0"/>
              </a:defRPr>
            </a:lvl1pPr>
          </a:lstStyle>
          <a:p>
            <a:pPr lvl="0"/>
            <a:r>
              <a:rPr lang="en-US"/>
              <a:t>Click to Add Presentation Title</a:t>
            </a:r>
          </a:p>
          <a:p>
            <a:pPr lvl="0"/>
            <a:r>
              <a:rPr lang="en-US"/>
              <a:t>or Closing Contact</a:t>
            </a:r>
          </a:p>
        </p:txBody>
      </p:sp>
      <p:sp>
        <p:nvSpPr>
          <p:cNvPr id="10" name="Text Placeholder 10">
            <a:extLst>
              <a:ext uri="{FF2B5EF4-FFF2-40B4-BE49-F238E27FC236}">
                <a16:creationId xmlns:a16="http://schemas.microsoft.com/office/drawing/2014/main" id="{5F0FA26E-40B5-44FF-A084-1554D187A6EE}"/>
              </a:ext>
            </a:extLst>
          </p:cNvPr>
          <p:cNvSpPr>
            <a:spLocks noGrp="1"/>
          </p:cNvSpPr>
          <p:nvPr>
            <p:ph type="body" sz="quarter" idx="11" hasCustomPrompt="1"/>
          </p:nvPr>
        </p:nvSpPr>
        <p:spPr>
          <a:xfrm>
            <a:off x="3697287" y="4032280"/>
            <a:ext cx="4797425" cy="746846"/>
          </a:xfrm>
          <a:prstGeom prst="rect">
            <a:avLst/>
          </a:prstGeom>
        </p:spPr>
        <p:txBody>
          <a:bodyPr/>
          <a:lstStyle>
            <a:lvl1pPr marL="0" indent="0" algn="ctr">
              <a:buNone/>
              <a:defRPr sz="3000" b="0">
                <a:solidFill>
                  <a:schemeClr val="bg1"/>
                </a:solidFill>
                <a:latin typeface="Arial" panose="020B0604020202020204" pitchFamily="34" charset="0"/>
                <a:cs typeface="Arial" panose="020B0604020202020204" pitchFamily="34" charset="0"/>
              </a:defRPr>
            </a:lvl1pPr>
          </a:lstStyle>
          <a:p>
            <a:pPr lvl="0"/>
            <a:r>
              <a:rPr lang="en-US"/>
              <a:t>Click to add Date, Year</a:t>
            </a:r>
          </a:p>
        </p:txBody>
      </p:sp>
      <p:sp>
        <p:nvSpPr>
          <p:cNvPr id="11" name="Text Placeholder 12">
            <a:extLst>
              <a:ext uri="{FF2B5EF4-FFF2-40B4-BE49-F238E27FC236}">
                <a16:creationId xmlns:a16="http://schemas.microsoft.com/office/drawing/2014/main" id="{ADDB5EC3-5D37-4757-9A9B-5A9AF30AC57E}"/>
              </a:ext>
            </a:extLst>
          </p:cNvPr>
          <p:cNvSpPr>
            <a:spLocks noGrp="1"/>
          </p:cNvSpPr>
          <p:nvPr>
            <p:ph type="body" sz="quarter" idx="12" hasCustomPrompt="1"/>
          </p:nvPr>
        </p:nvSpPr>
        <p:spPr>
          <a:xfrm>
            <a:off x="3174203" y="5400446"/>
            <a:ext cx="5843587" cy="850228"/>
          </a:xfrm>
          <a:prstGeom prst="rect">
            <a:avLst/>
          </a:prstGeom>
        </p:spPr>
        <p:txBody>
          <a:bodyPr/>
          <a:lstStyle>
            <a:lvl1pPr marL="0" indent="0" algn="ctr">
              <a:buNone/>
              <a:defRPr sz="2400" b="1" i="0">
                <a:solidFill>
                  <a:schemeClr val="bg1"/>
                </a:solidFill>
                <a:latin typeface="Arial" panose="020B0604020202020204" pitchFamily="34" charset="0"/>
                <a:cs typeface="Arial" panose="020B0604020202020204" pitchFamily="34" charset="0"/>
              </a:defRPr>
            </a:lvl1pPr>
          </a:lstStyle>
          <a:p>
            <a:pPr lvl="0"/>
            <a:r>
              <a:rPr lang="en-US"/>
              <a:t>Click to Add Presenter</a:t>
            </a:r>
            <a:br>
              <a:rPr lang="en-US"/>
            </a:br>
            <a:r>
              <a:rPr lang="en-US"/>
              <a:t>Title</a:t>
            </a:r>
          </a:p>
        </p:txBody>
      </p:sp>
    </p:spTree>
    <p:extLst>
      <p:ext uri="{BB962C8B-B14F-4D97-AF65-F5344CB8AC3E}">
        <p14:creationId xmlns:p14="http://schemas.microsoft.com/office/powerpoint/2010/main" val="1058635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970147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05187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69312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userDrawn="1"/>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478236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userDrawn="1"/>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75249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4736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tyle A: Regular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4514"/>
            <a:ext cx="10972800" cy="467968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add regular text.</a:t>
            </a:r>
          </a:p>
        </p:txBody>
      </p:sp>
      <p:sp>
        <p:nvSpPr>
          <p:cNvPr id="2" name="TextBox 1">
            <a:extLst>
              <a:ext uri="{FF2B5EF4-FFF2-40B4-BE49-F238E27FC236}">
                <a16:creationId xmlns:a16="http://schemas.microsoft.com/office/drawing/2014/main" id="{02685929-CD5C-4159-9F1A-33CD10D7166D}"/>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Tree>
    <p:extLst>
      <p:ext uri="{BB962C8B-B14F-4D97-AF65-F5344CB8AC3E}">
        <p14:creationId xmlns:p14="http://schemas.microsoft.com/office/powerpoint/2010/main" val="321222302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tyle B: Bulle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a:extLst>
              <a:ext uri="{FF2B5EF4-FFF2-40B4-BE49-F238E27FC236}">
                <a16:creationId xmlns:a16="http://schemas.microsoft.com/office/drawing/2014/main" id="{A5F94BD1-E74E-4058-8122-844053A505F5}"/>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8" name="Content Placeholder 2">
            <a:extLst>
              <a:ext uri="{FF2B5EF4-FFF2-40B4-BE49-F238E27FC236}">
                <a16:creationId xmlns:a16="http://schemas.microsoft.com/office/drawing/2014/main" id="{FABA3EC1-E8C0-4AA8-BEE7-D199FD603044}"/>
              </a:ext>
            </a:extLst>
          </p:cNvPr>
          <p:cNvSpPr>
            <a:spLocks noGrp="1"/>
          </p:cNvSpPr>
          <p:nvPr>
            <p:ph idx="1" hasCustomPrompt="1"/>
          </p:nvPr>
        </p:nvSpPr>
        <p:spPr>
          <a:xfrm>
            <a:off x="609600" y="1438462"/>
            <a:ext cx="10972800" cy="47030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level one bullet text. </a:t>
            </a:r>
          </a:p>
          <a:p>
            <a:pPr lvl="1"/>
            <a:r>
              <a:rPr lang="en-US"/>
              <a:t>Second level bullet text.</a:t>
            </a:r>
          </a:p>
        </p:txBody>
      </p:sp>
      <p:sp>
        <p:nvSpPr>
          <p:cNvPr id="2" name="TextBox 1">
            <a:extLst>
              <a:ext uri="{FF2B5EF4-FFF2-40B4-BE49-F238E27FC236}">
                <a16:creationId xmlns:a16="http://schemas.microsoft.com/office/drawing/2014/main" id="{02685929-CD5C-4159-9F1A-33CD10D7166D}"/>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1" name="Slide Number Placeholder 5">
            <a:extLst>
              <a:ext uri="{FF2B5EF4-FFF2-40B4-BE49-F238E27FC236}">
                <a16:creationId xmlns:a16="http://schemas.microsoft.com/office/drawing/2014/main" id="{663A3D56-7B2F-49EE-B824-21DADD1106DB}"/>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60580598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tyle C: Columns with Bullet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61A8284-67CC-404B-90F5-554DCBF9132D}"/>
              </a:ext>
            </a:extLst>
          </p:cNvPr>
          <p:cNvSpPr>
            <a:spLocks noGrp="1"/>
          </p:cNvSpPr>
          <p:nvPr>
            <p:ph type="body" idx="1" hasCustomPrompt="1"/>
          </p:nvPr>
        </p:nvSpPr>
        <p:spPr>
          <a:xfrm>
            <a:off x="839789" y="1097280"/>
            <a:ext cx="5157787"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 </a:t>
            </a:r>
          </a:p>
        </p:txBody>
      </p:sp>
      <p:sp>
        <p:nvSpPr>
          <p:cNvPr id="4" name="Content Placeholder 3">
            <a:extLst>
              <a:ext uri="{FF2B5EF4-FFF2-40B4-BE49-F238E27FC236}">
                <a16:creationId xmlns:a16="http://schemas.microsoft.com/office/drawing/2014/main" id="{5A90A712-FBB8-5B49-9A19-7524CF76EC3A}"/>
              </a:ext>
            </a:extLst>
          </p:cNvPr>
          <p:cNvSpPr>
            <a:spLocks noGrp="1"/>
          </p:cNvSpPr>
          <p:nvPr>
            <p:ph sz="half" idx="2" hasCustomPrompt="1"/>
          </p:nvPr>
        </p:nvSpPr>
        <p:spPr>
          <a:xfrm>
            <a:off x="839789" y="1920238"/>
            <a:ext cx="5157787"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sz="2200">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marL="1828800" indent="0">
              <a:buNone/>
              <a:defRPr/>
            </a:lvl5pPr>
          </a:lstStyle>
          <a:p>
            <a:pPr lvl="0"/>
            <a:r>
              <a:rPr lang="en-US"/>
              <a:t>Edit bullet level one text.</a:t>
            </a:r>
          </a:p>
          <a:p>
            <a:pPr lvl="1"/>
            <a:r>
              <a:rPr lang="en-US"/>
              <a:t>Edit bullet level two text.</a:t>
            </a:r>
          </a:p>
        </p:txBody>
      </p:sp>
      <p:sp>
        <p:nvSpPr>
          <p:cNvPr id="5" name="Text Placeholder 4">
            <a:extLst>
              <a:ext uri="{FF2B5EF4-FFF2-40B4-BE49-F238E27FC236}">
                <a16:creationId xmlns:a16="http://schemas.microsoft.com/office/drawing/2014/main" id="{55855752-6A74-934C-B334-F2DD6B79DA48}"/>
              </a:ext>
            </a:extLst>
          </p:cNvPr>
          <p:cNvSpPr>
            <a:spLocks noGrp="1"/>
          </p:cNvSpPr>
          <p:nvPr>
            <p:ph type="body" sz="quarter" idx="3" hasCustomPrompt="1"/>
          </p:nvPr>
        </p:nvSpPr>
        <p:spPr>
          <a:xfrm>
            <a:off x="6172203" y="1097280"/>
            <a:ext cx="5183188" cy="823912"/>
          </a:xfrm>
          <a:prstGeom prst="rect">
            <a:avLst/>
          </a:prstGeom>
        </p:spPr>
        <p:txBody>
          <a:bodyPr anchor="b"/>
          <a:lstStyle>
            <a:lvl1pPr marL="0" indent="0">
              <a:buNone/>
              <a:defRPr sz="28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Header Text</a:t>
            </a:r>
          </a:p>
        </p:txBody>
      </p:sp>
      <p:sp>
        <p:nvSpPr>
          <p:cNvPr id="6" name="Content Placeholder 5">
            <a:extLst>
              <a:ext uri="{FF2B5EF4-FFF2-40B4-BE49-F238E27FC236}">
                <a16:creationId xmlns:a16="http://schemas.microsoft.com/office/drawing/2014/main" id="{E51ED7E2-1F15-7C46-9001-20B2F8A00C5A}"/>
              </a:ext>
            </a:extLst>
          </p:cNvPr>
          <p:cNvSpPr>
            <a:spLocks noGrp="1"/>
          </p:cNvSpPr>
          <p:nvPr>
            <p:ph sz="quarter" idx="4" hasCustomPrompt="1"/>
          </p:nvPr>
        </p:nvSpPr>
        <p:spPr>
          <a:xfrm>
            <a:off x="6172203" y="1920238"/>
            <a:ext cx="5183188" cy="4297680"/>
          </a:xfrm>
          <a:prstGeom prst="rect">
            <a:avLst/>
          </a:prstGeom>
        </p:spPr>
        <p:txBody>
          <a:bodyPr/>
          <a:lstStyle>
            <a:lvl1pPr>
              <a:defRPr sz="2400">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stStyle>
          <a:p>
            <a:pPr lvl="0"/>
            <a:r>
              <a:rPr lang="en-US"/>
              <a:t>Edit bullet level one text.</a:t>
            </a:r>
          </a:p>
          <a:p>
            <a:pPr lvl="1"/>
            <a:r>
              <a:rPr lang="en-US"/>
              <a:t>Edit bullet level two text.</a:t>
            </a:r>
          </a:p>
        </p:txBody>
      </p:sp>
      <p:sp>
        <p:nvSpPr>
          <p:cNvPr id="10" name="Rectangle 9">
            <a:extLst>
              <a:ext uri="{FF2B5EF4-FFF2-40B4-BE49-F238E27FC236}">
                <a16:creationId xmlns:a16="http://schemas.microsoft.com/office/drawing/2014/main" id="{599027F3-96A1-F54F-89E8-F47E6B10DE1B}"/>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CFBF09-BBCF-454C-91A3-1D89A60FA302}"/>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itle 1">
            <a:extLst>
              <a:ext uri="{FF2B5EF4-FFF2-40B4-BE49-F238E27FC236}">
                <a16:creationId xmlns:a16="http://schemas.microsoft.com/office/drawing/2014/main" id="{8F696F47-27EC-4DEC-B31C-E3E63F7FBE43}"/>
              </a:ext>
            </a:extLst>
          </p:cNvPr>
          <p:cNvSpPr>
            <a:spLocks noGrp="1"/>
          </p:cNvSpPr>
          <p:nvPr>
            <p:ph type="title" hasCustomPrompt="1"/>
          </p:nvPr>
        </p:nvSpPr>
        <p:spPr>
          <a:xfrm>
            <a:off x="592822" y="56524"/>
            <a:ext cx="10972800" cy="87465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chemeClr val="bg1"/>
                </a:solidFill>
                <a:latin typeface="Arial" panose="020B0604020202020204" pitchFamily="34" charset="0"/>
                <a:ea typeface="+mj-ea"/>
                <a:cs typeface="Arial" panose="020B0604020202020204" pitchFamily="34" charset="0"/>
              </a:defRPr>
            </a:lvl1pPr>
          </a:lstStyle>
          <a:p>
            <a:r>
              <a:rPr lang="en-US"/>
              <a:t>Click to Add Slide Title</a:t>
            </a:r>
          </a:p>
        </p:txBody>
      </p:sp>
      <p:sp>
        <p:nvSpPr>
          <p:cNvPr id="13" name="TextBox 12">
            <a:extLst>
              <a:ext uri="{FF2B5EF4-FFF2-40B4-BE49-F238E27FC236}">
                <a16:creationId xmlns:a16="http://schemas.microsoft.com/office/drawing/2014/main" id="{03F1034B-732A-43E2-993F-868DF0D2772D}"/>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14" name="Slide Number Placeholder 5">
            <a:extLst>
              <a:ext uri="{FF2B5EF4-FFF2-40B4-BE49-F238E27FC236}">
                <a16:creationId xmlns:a16="http://schemas.microsoft.com/office/drawing/2014/main" id="{BE009795-B8D9-482E-96A1-D1025E613A3F}"/>
              </a:ext>
            </a:extLst>
          </p:cNvPr>
          <p:cNvSpPr>
            <a:spLocks noGrp="1"/>
          </p:cNvSpPr>
          <p:nvPr>
            <p:ph type="sldNum" sz="quarter" idx="10"/>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1954514415"/>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p:nvSpPr>
        <p:spPr>
          <a:xfrm>
            <a:off x="0" y="5"/>
            <a:ext cx="12192000" cy="977549"/>
          </a:xfrm>
          <a:prstGeom prst="rect">
            <a:avLst/>
          </a:prstGeom>
          <a:solidFill>
            <a:srgbClr val="0559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2285" y="204033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35410" y="3158760"/>
            <a:ext cx="838201"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p:nvSpPr>
        <p:spPr>
          <a:xfrm>
            <a:off x="2423333" y="2138083"/>
            <a:ext cx="9220201" cy="3016210"/>
          </a:xfrm>
          <a:prstGeom prst="rect">
            <a:avLst/>
          </a:prstGeom>
        </p:spPr>
        <p:txBody>
          <a:bodyPr wrap="square">
            <a:spAutoFit/>
          </a:bodyPr>
          <a:lstStyle/>
          <a:p>
            <a:pPr marL="0" marR="0" lvl="0" indent="0" algn="l" defTabSz="914400" rtl="0" eaLnBrk="1" fontAlgn="base" latinLnBrk="0" hangingPunct="1">
              <a:lnSpc>
                <a:spcPct val="100000"/>
              </a:lnSpc>
              <a:spcBef>
                <a:spcPts val="1800"/>
              </a:spcBef>
              <a:spcAft>
                <a:spcPts val="0"/>
              </a:spcAft>
              <a:buClrTx/>
              <a:buSzTx/>
              <a:buFontTx/>
              <a:buNone/>
              <a:tabLst/>
              <a:defRPr/>
            </a:pPr>
            <a:r>
              <a:rPr lang="en-US" sz="3200">
                <a:latin typeface="Arial" panose="020B0604020202020204" pitchFamily="34" charset="0"/>
                <a:cs typeface="Arial" panose="020B0604020202020204" pitchFamily="34" charset="0"/>
              </a:rPr>
              <a:t>@MassDPH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Massachusetts Department of Public Health</a:t>
            </a:r>
            <a:br>
              <a:rPr lang="en-US" sz="3200">
                <a:latin typeface="Arial" panose="020B0604020202020204" pitchFamily="34" charset="0"/>
                <a:cs typeface="Arial" panose="020B0604020202020204" pitchFamily="34" charset="0"/>
              </a:rPr>
            </a:br>
            <a:endParaRPr lang="en-US" sz="3200">
              <a:latin typeface="Arial" panose="020B0604020202020204" pitchFamily="34" charset="0"/>
              <a:cs typeface="Arial" panose="020B0604020202020204" pitchFamily="34" charset="0"/>
            </a:endParaRPr>
          </a:p>
          <a:p>
            <a:pPr fontAlgn="base">
              <a:lnSpc>
                <a:spcPct val="100000"/>
              </a:lnSpc>
              <a:spcBef>
                <a:spcPts val="1800"/>
              </a:spcBef>
            </a:pPr>
            <a:r>
              <a:rPr lang="en-US" sz="3200">
                <a:latin typeface="Arial" panose="020B0604020202020204" pitchFamily="34" charset="0"/>
                <a:cs typeface="Arial" panose="020B0604020202020204" pitchFamily="34" charset="0"/>
              </a:rPr>
              <a:t>mass.gov/dph</a:t>
            </a:r>
          </a:p>
        </p:txBody>
      </p:sp>
      <p:pic>
        <p:nvPicPr>
          <p:cNvPr id="16" name="Picture 4">
            <a:extLst>
              <a:ext uri="{FF2B5EF4-FFF2-40B4-BE49-F238E27FC236}">
                <a16:creationId xmlns:a16="http://schemas.microsoft.com/office/drawing/2014/main" id="{375142A8-4983-3D49-94CC-CD7FE0DAAEF8}"/>
              </a:ext>
            </a:extLst>
          </p:cNvPr>
          <p:cNvPicPr>
            <a:picLocks noChangeAspect="1" noChangeArrowheads="1"/>
          </p:cNvPicPr>
          <p:nvPr/>
        </p:nvPicPr>
        <p:blipFill>
          <a:blip r:embed="rId4"/>
          <a:srcRect/>
          <a:stretch/>
        </p:blipFill>
        <p:spPr bwMode="auto">
          <a:xfrm>
            <a:off x="1093807" y="4248351"/>
            <a:ext cx="1200149" cy="120014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3D0130E-9D3A-4D88-A99C-681EBB4E32AF}"/>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2" name="TextBox 1">
            <a:extLst>
              <a:ext uri="{FF2B5EF4-FFF2-40B4-BE49-F238E27FC236}">
                <a16:creationId xmlns:a16="http://schemas.microsoft.com/office/drawing/2014/main" id="{01573CFF-FEB4-457F-90DC-D389438D4775}"/>
              </a:ext>
            </a:extLst>
          </p:cNvPr>
          <p:cNvSpPr txBox="1"/>
          <p:nvPr/>
        </p:nvSpPr>
        <p:spPr>
          <a:xfrm>
            <a:off x="596900" y="140213"/>
            <a:ext cx="8864600" cy="646331"/>
          </a:xfrm>
          <a:prstGeom prst="rect">
            <a:avLst/>
          </a:prstGeom>
          <a:noFill/>
        </p:spPr>
        <p:txBody>
          <a:bodyPr wrap="square" rtlCol="0">
            <a:spAutoFit/>
          </a:bodyPr>
          <a:lstStyle/>
          <a:p>
            <a:r>
              <a:rPr lang="en-US" sz="3600" b="1">
                <a:solidFill>
                  <a:schemeClr val="bg1"/>
                </a:solidFill>
                <a:latin typeface="Arial" panose="020B0604020202020204" pitchFamily="34" charset="0"/>
                <a:cs typeface="Arial" panose="020B0604020202020204" pitchFamily="34" charset="0"/>
              </a:rPr>
              <a:t>Connect with DPH</a:t>
            </a:r>
          </a:p>
        </p:txBody>
      </p:sp>
      <p:sp>
        <p:nvSpPr>
          <p:cNvPr id="12" name="Slide Number Placeholder 5">
            <a:extLst>
              <a:ext uri="{FF2B5EF4-FFF2-40B4-BE49-F238E27FC236}">
                <a16:creationId xmlns:a16="http://schemas.microsoft.com/office/drawing/2014/main" id="{7C9B6E2D-48CD-4F33-96D0-5E3155FDD014}"/>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3" name="Rectangle 2">
            <a:extLst>
              <a:ext uri="{FF2B5EF4-FFF2-40B4-BE49-F238E27FC236}">
                <a16:creationId xmlns:a16="http://schemas.microsoft.com/office/drawing/2014/main" id="{261A7971-4627-C062-EB1F-CAC15E68F209}"/>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227AFE-7ABA-E4BE-6CA1-7EEAA080B853}"/>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5" name="Rectangle 4">
            <a:extLst>
              <a:ext uri="{FF2B5EF4-FFF2-40B4-BE49-F238E27FC236}">
                <a16:creationId xmlns:a16="http://schemas.microsoft.com/office/drawing/2014/main" id="{A8594D67-CAC7-AF0B-D6A6-5587176D0F46}"/>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 name="Picture 2" descr="C:\Users\ABCohen\AppData\Local\Microsoft\Windows\Temporary Internet Files\Content.IE5\43RR80EE\Twitter_bird_logo_2012.svg[1].png">
            <a:extLst>
              <a:ext uri="{FF2B5EF4-FFF2-40B4-BE49-F238E27FC236}">
                <a16:creationId xmlns:a16="http://schemas.microsoft.com/office/drawing/2014/main" id="{993846C1-DED4-2F32-8C24-DE267F08A54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BCohen\AppData\Local\Microsoft\Windows\Temporary Internet Files\Content.IE5\75V1FWE6\LinkedIn_logo_initials[1].png">
            <a:extLst>
              <a:ext uri="{FF2B5EF4-FFF2-40B4-BE49-F238E27FC236}">
                <a16:creationId xmlns:a16="http://schemas.microsoft.com/office/drawing/2014/main" id="{391D7447-FADD-37E6-426D-E5D17D5B7BB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45879DE-FB49-33B7-5C67-D6480D78B090}"/>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7" name="Picture 4" descr="C:\Users\ABCohen\AppData\Local\Microsoft\Windows\Temporary Internet Files\Content.Outlook\L5IST9YM\DPHLogo_Blue.png">
            <a:extLst>
              <a:ext uri="{FF2B5EF4-FFF2-40B4-BE49-F238E27FC236}">
                <a16:creationId xmlns:a16="http://schemas.microsoft.com/office/drawing/2014/main" id="{93E47323-95C7-CC95-FB01-3F4814A6BDF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08057CD-6146-BFAA-B26B-C776A08DCF0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1338489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Just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BB607E6-0B1F-BB4A-9794-46A0CA431F4F}"/>
              </a:ext>
            </a:extLst>
          </p:cNvPr>
          <p:cNvSpPr/>
          <p:nvPr/>
        </p:nvSpPr>
        <p:spPr>
          <a:xfrm>
            <a:off x="0" y="6510528"/>
            <a:ext cx="12192000" cy="347472"/>
          </a:xfrm>
          <a:prstGeom prst="rect">
            <a:avLst/>
          </a:prstGeom>
          <a:solidFill>
            <a:srgbClr val="03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a:extLst>
              <a:ext uri="{FF2B5EF4-FFF2-40B4-BE49-F238E27FC236}">
                <a16:creationId xmlns:a16="http://schemas.microsoft.com/office/drawing/2014/main" id="{53D0130E-9D3A-4D88-A99C-681EBB4E32AF}"/>
              </a:ext>
            </a:extLst>
          </p:cNvPr>
          <p:cNvSpPr txBox="1"/>
          <p:nvPr/>
        </p:nvSpPr>
        <p:spPr>
          <a:xfrm>
            <a:off x="451263" y="6545764"/>
            <a:ext cx="5035137" cy="276999"/>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Massachusetts Department of Public Health | mass.gov/dph</a:t>
            </a:r>
          </a:p>
        </p:txBody>
      </p:sp>
      <p:sp>
        <p:nvSpPr>
          <p:cNvPr id="5" name="Slide Number Placeholder 5">
            <a:extLst>
              <a:ext uri="{FF2B5EF4-FFF2-40B4-BE49-F238E27FC236}">
                <a16:creationId xmlns:a16="http://schemas.microsoft.com/office/drawing/2014/main" id="{2585A0BC-7D09-4814-A71B-C90669C60B81}"/>
              </a:ext>
            </a:extLst>
          </p:cNvPr>
          <p:cNvSpPr>
            <a:spLocks noGrp="1"/>
          </p:cNvSpPr>
          <p:nvPr>
            <p:ph type="sldNum" sz="quarter" idx="4"/>
          </p:nvPr>
        </p:nvSpPr>
        <p:spPr>
          <a:xfrm>
            <a:off x="9034825" y="6492502"/>
            <a:ext cx="2736415" cy="365125"/>
          </a:xfrm>
          <a:prstGeom prst="rect">
            <a:avLst/>
          </a:prstGeom>
        </p:spPr>
        <p:txBody>
          <a:bodyPr vert="horz" lIns="91440" tIns="45720" rIns="91440" bIns="45720" rtlCol="0" anchor="ctr"/>
          <a:lstStyle>
            <a:lvl1pPr algn="r">
              <a:defRPr sz="1200">
                <a:solidFill>
                  <a:schemeClr val="bg1"/>
                </a:solidFill>
                <a:latin typeface="Arial" panose="020B0604020202020204" pitchFamily="34" charset="0"/>
                <a:cs typeface="Arial" panose="020B0604020202020204" pitchFamily="34" charset="0"/>
              </a:defRPr>
            </a:lvl1pPr>
          </a:lstStyle>
          <a:p>
            <a:fld id="{CA49D0EE-DE7F-324B-A84C-F36708423CDB}" type="slidenum">
              <a:rPr lang="en-US" smtClean="0"/>
              <a:pPr/>
              <a:t>‹#›</a:t>
            </a:fld>
            <a:endParaRPr lang="en-US"/>
          </a:p>
        </p:txBody>
      </p:sp>
    </p:spTree>
    <p:extLst>
      <p:ext uri="{BB962C8B-B14F-4D97-AF65-F5344CB8AC3E}">
        <p14:creationId xmlns:p14="http://schemas.microsoft.com/office/powerpoint/2010/main" val="3955325994"/>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419086"/>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r Thank You Slide : Traditional Logo">
    <p:bg>
      <p:bgPr>
        <a:solidFill>
          <a:srgbClr val="4376BB"/>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C38585-9175-5F41-B983-E626A8B41D81}"/>
              </a:ext>
            </a:extLst>
          </p:cNvPr>
          <p:cNvSpPr/>
          <p:nvPr userDrawn="1"/>
        </p:nvSpPr>
        <p:spPr>
          <a:xfrm>
            <a:off x="0" y="0"/>
            <a:ext cx="12192000" cy="977549"/>
          </a:xfrm>
          <a:prstGeom prst="rect">
            <a:avLst/>
          </a:prstGeom>
          <a:solidFill>
            <a:srgbClr val="01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a:extLst>
              <a:ext uri="{FF2B5EF4-FFF2-40B4-BE49-F238E27FC236}">
                <a16:creationId xmlns:a16="http://schemas.microsoft.com/office/drawing/2014/main" id="{046DACA1-5854-FE4E-B523-7C1C85892163}"/>
              </a:ext>
            </a:extLst>
          </p:cNvPr>
          <p:cNvSpPr/>
          <p:nvPr userDrawn="1"/>
        </p:nvSpPr>
        <p:spPr>
          <a:xfrm>
            <a:off x="-1707848" y="791678"/>
            <a:ext cx="193646" cy="168613"/>
          </a:xfrm>
          <a:prstGeom prst="rightArrow">
            <a:avLst/>
          </a:prstGeom>
          <a:solidFill>
            <a:sysClr val="windowText" lastClr="0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A57BF16A-46A2-2C4D-B679-429BA6325698}"/>
              </a:ext>
            </a:extLst>
          </p:cNvPr>
          <p:cNvSpPr txBox="1"/>
          <p:nvPr userDrawn="1"/>
        </p:nvSpPr>
        <p:spPr>
          <a:xfrm>
            <a:off x="1768625" y="173753"/>
            <a:ext cx="10423375"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a:ln w="12700">
                  <a:solidFill>
                    <a:schemeClr val="tx1"/>
                  </a:solidFill>
                  <a:prstDash val="solid"/>
                </a:ln>
                <a:solidFill>
                  <a:srgbClr val="FFFFFF"/>
                </a:solidFill>
                <a:effectLst/>
                <a:uLnTx/>
                <a:uFillTx/>
              </a:rPr>
              <a:t>  Massachusetts Department of Public Health</a:t>
            </a:r>
          </a:p>
        </p:txBody>
      </p:sp>
      <p:pic>
        <p:nvPicPr>
          <p:cNvPr id="9" name="Picture 3">
            <a:extLst>
              <a:ext uri="{FF2B5EF4-FFF2-40B4-BE49-F238E27FC236}">
                <a16:creationId xmlns:a16="http://schemas.microsoft.com/office/drawing/2014/main" id="{761AAA9F-9A39-9A4E-BFBD-0A487B5455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391" y="233425"/>
            <a:ext cx="1247157" cy="1256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559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nect with DPH">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01E840A-BCBE-4B40-B158-B16879D32C9F}"/>
              </a:ext>
            </a:extLst>
          </p:cNvPr>
          <p:cNvSpPr/>
          <p:nvPr userDrawn="1"/>
        </p:nvSpPr>
        <p:spPr>
          <a:xfrm>
            <a:off x="0" y="0"/>
            <a:ext cx="12192000" cy="977549"/>
          </a:xfrm>
          <a:prstGeom prst="rect">
            <a:avLst/>
          </a:prstGeom>
          <a:solidFill>
            <a:srgbClr val="4376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63E049E-FD56-F54C-8BAD-BC944A51238B}"/>
              </a:ext>
            </a:extLst>
          </p:cNvPr>
          <p:cNvSpPr txBox="1"/>
          <p:nvPr userDrawn="1"/>
        </p:nvSpPr>
        <p:spPr>
          <a:xfrm>
            <a:off x="721895" y="293879"/>
            <a:ext cx="7086600" cy="677108"/>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prstClr val="black"/>
                </a:solidFill>
                <a:effectLst/>
                <a:uLnTx/>
                <a:uFillTx/>
                <a:latin typeface="Arial" charset="0"/>
                <a:cs typeface="Arial" charset="0"/>
              </a:rPr>
              <a:t>Connect with DPH</a:t>
            </a:r>
            <a:endParaRPr lang="en-US"/>
          </a:p>
        </p:txBody>
      </p:sp>
      <p:sp>
        <p:nvSpPr>
          <p:cNvPr id="9" name="Rectangle 8">
            <a:extLst>
              <a:ext uri="{FF2B5EF4-FFF2-40B4-BE49-F238E27FC236}">
                <a16:creationId xmlns:a16="http://schemas.microsoft.com/office/drawing/2014/main" id="{5BB607E6-0B1F-BB4A-9794-46A0CA431F4F}"/>
              </a:ext>
            </a:extLst>
          </p:cNvPr>
          <p:cNvSpPr/>
          <p:nvPr userDrawn="1"/>
        </p:nvSpPr>
        <p:spPr>
          <a:xfrm>
            <a:off x="0" y="6510528"/>
            <a:ext cx="12192000" cy="347472"/>
          </a:xfrm>
          <a:prstGeom prst="rect">
            <a:avLst/>
          </a:prstGeom>
          <a:solidFill>
            <a:srgbClr val="2A3C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a:extLst>
              <a:ext uri="{FF2B5EF4-FFF2-40B4-BE49-F238E27FC236}">
                <a16:creationId xmlns:a16="http://schemas.microsoft.com/office/drawing/2014/main" id="{5AFA3409-650A-E04D-9C6C-C839AFCA4D9A}"/>
              </a:ext>
            </a:extLst>
          </p:cNvPr>
          <p:cNvSpPr>
            <a:spLocks noGrp="1"/>
          </p:cNvSpPr>
          <p:nvPr>
            <p:ph type="sldNum" sz="quarter" idx="4"/>
          </p:nvPr>
        </p:nvSpPr>
        <p:spPr>
          <a:xfrm>
            <a:off x="8756523" y="6492487"/>
            <a:ext cx="2736414" cy="365125"/>
          </a:xfrm>
          <a:prstGeom prst="rect">
            <a:avLst/>
          </a:prstGeom>
        </p:spPr>
        <p:txBody>
          <a:bodyPr vert="horz" lIns="91440" tIns="45720" rIns="91440" bIns="45720" rtlCol="0" anchor="ctr"/>
          <a:lstStyle>
            <a:lvl1pPr algn="r">
              <a:defRPr sz="1200">
                <a:solidFill>
                  <a:schemeClr val="tx2">
                    <a:lumMod val="40000"/>
                    <a:lumOff val="60000"/>
                  </a:schemeClr>
                </a:solidFill>
              </a:defRPr>
            </a:lvl1pPr>
          </a:lstStyle>
          <a:p>
            <a:fld id="{CA49D0EE-DE7F-324B-A84C-F36708423CDB}" type="slidenum">
              <a:rPr lang="en-US" smtClean="0">
                <a:solidFill>
                  <a:srgbClr val="464646">
                    <a:lumMod val="40000"/>
                    <a:lumOff val="60000"/>
                  </a:srgbClr>
                </a:solidFill>
              </a:rPr>
              <a:pPr/>
              <a:t>‹#›</a:t>
            </a:fld>
            <a:endParaRPr lang="en-US">
              <a:solidFill>
                <a:srgbClr val="464646">
                  <a:lumMod val="40000"/>
                  <a:lumOff val="60000"/>
                </a:srgbClr>
              </a:solidFill>
            </a:endParaRPr>
          </a:p>
        </p:txBody>
      </p:sp>
      <p:sp>
        <p:nvSpPr>
          <p:cNvPr id="11" name="Footer Placeholder 3">
            <a:extLst>
              <a:ext uri="{FF2B5EF4-FFF2-40B4-BE49-F238E27FC236}">
                <a16:creationId xmlns:a16="http://schemas.microsoft.com/office/drawing/2014/main" id="{EF3A1742-1D21-6E49-B1F6-D58AC8A01F49}"/>
              </a:ext>
            </a:extLst>
          </p:cNvPr>
          <p:cNvSpPr>
            <a:spLocks noGrp="1"/>
          </p:cNvSpPr>
          <p:nvPr>
            <p:ph type="ftr" sz="quarter" idx="3"/>
          </p:nvPr>
        </p:nvSpPr>
        <p:spPr>
          <a:xfrm>
            <a:off x="611133" y="6510528"/>
            <a:ext cx="3816488" cy="338328"/>
          </a:xfrm>
          <a:prstGeom prst="rect">
            <a:avLst/>
          </a:prstGeom>
        </p:spPr>
        <p:txBody>
          <a:bodyPr vert="horz" lIns="91440" tIns="45720" rIns="91440" bIns="45720" rtlCol="0" anchor="ctr"/>
          <a:lstStyle>
            <a:lvl1pPr algn="l">
              <a:defRPr sz="1000">
                <a:solidFill>
                  <a:schemeClr val="tx2">
                    <a:lumMod val="40000"/>
                    <a:lumOff val="60000"/>
                  </a:schemeClr>
                </a:solidFill>
              </a:defRPr>
            </a:lvl1pPr>
          </a:lstStyle>
          <a:p>
            <a:r>
              <a:rPr lang="en-US">
                <a:solidFill>
                  <a:srgbClr val="464646">
                    <a:lumMod val="40000"/>
                    <a:lumOff val="60000"/>
                  </a:srgbClr>
                </a:solidFill>
              </a:rPr>
              <a:t>Massachusetts Department of Public Health       </a:t>
            </a:r>
            <a:r>
              <a:rPr lang="en-US" err="1">
                <a:solidFill>
                  <a:srgbClr val="464646">
                    <a:lumMod val="40000"/>
                    <a:lumOff val="60000"/>
                  </a:srgbClr>
                </a:solidFill>
              </a:rPr>
              <a:t>mass.gov</a:t>
            </a:r>
            <a:r>
              <a:rPr lang="en-US">
                <a:solidFill>
                  <a:srgbClr val="464646">
                    <a:lumMod val="40000"/>
                    <a:lumOff val="60000"/>
                  </a:srgbClr>
                </a:solidFill>
              </a:rPr>
              <a:t>/</a:t>
            </a:r>
            <a:r>
              <a:rPr lang="en-US" err="1">
                <a:solidFill>
                  <a:srgbClr val="464646">
                    <a:lumMod val="40000"/>
                    <a:lumOff val="60000"/>
                  </a:srgbClr>
                </a:solidFill>
              </a:rPr>
              <a:t>dph</a:t>
            </a:r>
            <a:endParaRPr lang="en-US">
              <a:solidFill>
                <a:srgbClr val="464646">
                  <a:lumMod val="40000"/>
                  <a:lumOff val="60000"/>
                </a:srgbClr>
              </a:solidFill>
            </a:endParaRPr>
          </a:p>
        </p:txBody>
      </p:sp>
      <p:pic>
        <p:nvPicPr>
          <p:cNvPr id="13" name="Picture 2" descr="C:\Users\ABCohen\AppData\Local\Microsoft\Windows\Temporary Internet Files\Content.IE5\43RR80EE\Twitter_bird_logo_2012.svg[1].png">
            <a:extLst>
              <a:ext uri="{FF2B5EF4-FFF2-40B4-BE49-F238E27FC236}">
                <a16:creationId xmlns:a16="http://schemas.microsoft.com/office/drawing/2014/main" id="{4F6B478E-A7A8-1F4E-B422-5CB6507546E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72281" y="1353768"/>
            <a:ext cx="843195" cy="68579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ABCohen\AppData\Local\Microsoft\Windows\Temporary Internet Files\Content.IE5\75V1FWE6\LinkedIn_logo_initials[1].png">
            <a:extLst>
              <a:ext uri="{FF2B5EF4-FFF2-40B4-BE49-F238E27FC236}">
                <a16:creationId xmlns:a16="http://schemas.microsoft.com/office/drawing/2014/main" id="{655629D2-47C3-9740-AF5E-F6DEC31BCCD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235402" y="2423785"/>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8F5FDECC-88AB-4247-9773-F39572AE3242}"/>
              </a:ext>
            </a:extLst>
          </p:cNvPr>
          <p:cNvSpPr/>
          <p:nvPr userDrawn="1"/>
        </p:nvSpPr>
        <p:spPr>
          <a:xfrm>
            <a:off x="2423322" y="1401896"/>
            <a:ext cx="9220201"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3600"/>
              <a:t>@</a:t>
            </a:r>
            <a:r>
              <a:rPr lang="en-US" sz="3600" err="1"/>
              <a:t>MassDPH</a:t>
            </a:r>
            <a:endParaRPr lang="en-US" sz="3600"/>
          </a:p>
          <a:p>
            <a:pPr fontAlgn="base"/>
            <a:endParaRPr lang="en-US" sz="3600"/>
          </a:p>
          <a:p>
            <a:pPr fontAlgn="base"/>
            <a:r>
              <a:rPr lang="en-US" sz="3600"/>
              <a:t>Massachusetts Department of Public Health</a:t>
            </a:r>
          </a:p>
          <a:p>
            <a:pPr fontAlgn="base"/>
            <a:endParaRPr lang="en-US" sz="3600"/>
          </a:p>
          <a:p>
            <a:pPr fontAlgn="base"/>
            <a:r>
              <a:rPr lang="en-US" sz="3600"/>
              <a:t>DPH blog</a:t>
            </a:r>
          </a:p>
          <a:p>
            <a:pPr fontAlgn="base"/>
            <a:r>
              <a:rPr lang="en-US" sz="2800"/>
              <a:t>https://blog.mass.gov/publichealth</a:t>
            </a:r>
          </a:p>
          <a:p>
            <a:pPr fontAlgn="base"/>
            <a:endParaRPr lang="en-US" sz="3600"/>
          </a:p>
          <a:p>
            <a:pPr fontAlgn="base"/>
            <a:r>
              <a:rPr lang="en-US" sz="3600"/>
              <a:t>www.mass.gov/dph</a:t>
            </a:r>
          </a:p>
        </p:txBody>
      </p:sp>
      <p:pic>
        <p:nvPicPr>
          <p:cNvPr id="16" name="Picture 4" descr="C:\Users\ABCohen\AppData\Local\Microsoft\Windows\Temporary Internet Files\Content.Outlook\L5IST9YM\DPHLogo_Blue.png">
            <a:extLst>
              <a:ext uri="{FF2B5EF4-FFF2-40B4-BE49-F238E27FC236}">
                <a16:creationId xmlns:a16="http://schemas.microsoft.com/office/drawing/2014/main" id="{375142A8-4983-3D49-94CC-CD7FE0DAAEF8}"/>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9648" y="4887039"/>
            <a:ext cx="1200149" cy="12001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B39DE3C-CDCC-724A-BB9E-78CAF2E049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9648" y="3597197"/>
            <a:ext cx="1129705" cy="1129705"/>
          </a:xfrm>
          <a:prstGeom prst="rect">
            <a:avLst/>
          </a:prstGeom>
        </p:spPr>
      </p:pic>
    </p:spTree>
    <p:extLst>
      <p:ext uri="{BB962C8B-B14F-4D97-AF65-F5344CB8AC3E}">
        <p14:creationId xmlns:p14="http://schemas.microsoft.com/office/powerpoint/2010/main" val="3821387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11466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66" r:id="rId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30737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0.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28.sv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3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1.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50.svg"/></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52.svg"/></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2.xml"/><Relationship Id="rId1" Type="http://schemas.openxmlformats.org/officeDocument/2006/relationships/slideLayout" Target="../slideLayouts/slideLayout11.xml"/><Relationship Id="rId5" Type="http://schemas.openxmlformats.org/officeDocument/2006/relationships/image" Target="../media/image7.jpeg"/><Relationship Id="rId4" Type="http://schemas.openxmlformats.org/officeDocument/2006/relationships/image" Target="../media/image54.sv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hyperlink" Target="https://www.cdc.gov/std/statistics/2019/case-definitions.htm"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2" Type="http://schemas.openxmlformats.org/officeDocument/2006/relationships/hyperlink" Target="https://www.cdc.gov/nchhstp/newsroom/2021/2020-std-trend-report.html" TargetMode="Externa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descr="Massachusetts Department of Public Health, Bureau of Infectious Disease and Laboratory Sciences, Division of STD Prevention and STD-HIV Surveillance, Surveillance Data Overview of Sexually Transmitted Infections, Massachusetts, &#10;2000-2021">
            <a:extLst>
              <a:ext uri="{FF2B5EF4-FFF2-40B4-BE49-F238E27FC236}">
                <a16:creationId xmlns:a16="http://schemas.microsoft.com/office/drawing/2014/main" id="{3F3D5217-DF2A-4D2E-8B8E-082010BC1C2C}"/>
              </a:ext>
            </a:extLst>
          </p:cNvPr>
          <p:cNvSpPr txBox="1">
            <a:spLocks noGrp="1"/>
          </p:cNvSpPr>
          <p:nvPr>
            <p:ph type="title" idx="4294967295"/>
          </p:nvPr>
        </p:nvSpPr>
        <p:spPr>
          <a:xfrm>
            <a:off x="875731" y="2378935"/>
            <a:ext cx="10440537" cy="137370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600"/>
              </a:spcAft>
              <a:buClrTx/>
              <a:buSzTx/>
              <a:buFont typeface="Arial" panose="020B0604020202020204" pitchFamily="34" charset="0"/>
              <a:buNone/>
              <a:tabLst/>
              <a:defRPr/>
            </a:pPr>
            <a:r>
              <a:rPr kumimoji="0" lang="en-US" altLang="en-US" sz="3600" b="0" i="0" u="none" strike="noStrike" kern="1200" cap="all" spc="0" normalizeH="0" baseline="0" noProof="0" dirty="0">
                <a:ln>
                  <a:noFill/>
                </a:ln>
                <a:solidFill>
                  <a:schemeClr val="bg1"/>
                </a:solidFill>
                <a:effectLst/>
                <a:uLnTx/>
                <a:uFillTx/>
                <a:latin typeface="+mn-lt"/>
                <a:ea typeface="Arial" charset="0"/>
                <a:cs typeface="Arial" charset="0"/>
              </a:rPr>
              <a:t>Surveillance Data Overview of Sexually Transmitted Infections, Massachusetts, </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altLang="en-US" sz="3600" b="0" i="0" u="none" strike="noStrike" kern="1200" cap="all" spc="0" normalizeH="0" baseline="0" noProof="0" dirty="0">
                <a:ln>
                  <a:noFill/>
                </a:ln>
                <a:solidFill>
                  <a:schemeClr val="bg1"/>
                </a:solidFill>
                <a:effectLst/>
                <a:uLnTx/>
                <a:uFillTx/>
                <a:latin typeface="+mn-lt"/>
                <a:ea typeface="Arial" charset="0"/>
                <a:cs typeface="Arial" charset="0"/>
              </a:rPr>
              <a:t>2000-2022</a:t>
            </a:r>
          </a:p>
        </p:txBody>
      </p:sp>
    </p:spTree>
    <p:extLst>
      <p:ext uri="{BB962C8B-B14F-4D97-AF65-F5344CB8AC3E}">
        <p14:creationId xmlns:p14="http://schemas.microsoft.com/office/powerpoint/2010/main" val="390975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7792"/>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a:rPr>
              <a:t>Confirmed Gonorrhea Rates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a:t>
            </a:r>
            <a:br>
              <a:rPr kumimoji="0" lang="en-US" sz="2800" b="1" i="0" u="none" strike="noStrike" kern="1200" cap="none" spc="0" normalizeH="0" baseline="0" noProof="0">
                <a:ln>
                  <a:noFill/>
                </a:ln>
                <a:solidFill>
                  <a:schemeClr val="bg1"/>
                </a:solidFill>
                <a:effectLst/>
                <a:uLnTx/>
                <a:uFillTx/>
                <a:latin typeface="+mn-lt"/>
                <a:ea typeface="+mn-ea"/>
                <a:cs typeface="Times New Roman"/>
              </a:rPr>
            </a:br>
            <a:r>
              <a:rPr kumimoji="0" lang="en-US" sz="2800" b="1" i="0" u="none" strike="noStrike" kern="1200" cap="none" spc="0" normalizeH="0" baseline="0" noProof="0">
                <a:ln>
                  <a:noFill/>
                </a:ln>
                <a:solidFill>
                  <a:schemeClr val="bg1"/>
                </a:solidFill>
                <a:effectLst/>
                <a:uLnTx/>
                <a:uFillTx/>
                <a:latin typeface="+mn-lt"/>
                <a:ea typeface="+mn-ea"/>
                <a:cs typeface="Times New Roman"/>
              </a:rPr>
              <a:t>2010 to 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endParaRPr lang="en-US" sz="2000"/>
          </a:p>
        </p:txBody>
      </p:sp>
      <p:pic>
        <p:nvPicPr>
          <p:cNvPr id="8" name="Picture 7" descr="Graph depicts the rates per 100,000 population of confirmed cases of gonorrhea in Massachusetts by gender identity between 2010 and 2022. There are two lines, one for females that begins at 29.9 in 2010 and climbs to 80.0 in 2022 and another for males that begins at 46.8 in 2010 and climbs to 181.6 in 2022. &#10;Note: There were cases reported among transgender individuals in 2014 through 2022. In 2022, there were 34 cases of gonorrhea among transgender identified individuals not included on this slide.">
            <a:extLst>
              <a:ext uri="{FF2B5EF4-FFF2-40B4-BE49-F238E27FC236}">
                <a16:creationId xmlns:a16="http://schemas.microsoft.com/office/drawing/2014/main" id="{EA80E8B7-06F0-A0AB-6F02-274D40FEABB7}"/>
              </a:ext>
            </a:extLst>
          </p:cNvPr>
          <p:cNvPicPr>
            <a:picLocks noChangeAspect="1"/>
          </p:cNvPicPr>
          <p:nvPr/>
        </p:nvPicPr>
        <p:blipFill>
          <a:blip r:embed="rId3"/>
          <a:stretch>
            <a:fillRect/>
          </a:stretch>
        </p:blipFill>
        <p:spPr>
          <a:xfrm>
            <a:off x="186494" y="1043229"/>
            <a:ext cx="11711431" cy="4078577"/>
          </a:xfrm>
          <a:prstGeom prst="rect">
            <a:avLst/>
          </a:prstGeom>
        </p:spPr>
      </p:pic>
      <p:sp>
        <p:nvSpPr>
          <p:cNvPr id="5" name="TextBox 4">
            <a:extLst>
              <a:ext uri="{FF2B5EF4-FFF2-40B4-BE49-F238E27FC236}">
                <a16:creationId xmlns:a16="http://schemas.microsoft.com/office/drawing/2014/main" id="{59740C46-8413-AD74-CFAE-CCE55DB6DE45}"/>
              </a:ext>
            </a:extLst>
          </p:cNvPr>
          <p:cNvSpPr txBox="1"/>
          <p:nvPr/>
        </p:nvSpPr>
        <p:spPr>
          <a:xfrm>
            <a:off x="198434" y="5129915"/>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 2022, there were 34 individuals of transgender experience reported in our data system who do not have current gender documented. These cases were excluded since population estimates for individuals of transgender experience are not available at this time. There were 4 individuals with unknown gender which are not included in this slide. </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p>
        </p:txBody>
      </p:sp>
      <p:pic>
        <p:nvPicPr>
          <p:cNvPr id="7" name="Picture 6">
            <a:extLst>
              <a:ext uri="{FF2B5EF4-FFF2-40B4-BE49-F238E27FC236}">
                <a16:creationId xmlns:a16="http://schemas.microsoft.com/office/drawing/2014/main" id="{921E8828-F4E5-C44B-10A9-4549A2C8494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1422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7900"/>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a:rPr>
              <a:t>Gonorrhea Among Individuals of Transgender Experience</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 </a:t>
            </a:r>
            <a:br>
              <a:rPr kumimoji="0" lang="en-US" sz="2800" b="1" i="0" u="none" strike="noStrike" kern="1200" cap="none" spc="0" normalizeH="0" baseline="0" noProof="0">
                <a:ln>
                  <a:noFill/>
                </a:ln>
                <a:solidFill>
                  <a:srgbClr val="FFFFFF"/>
                </a:solidFill>
                <a:effectLst/>
                <a:uLnTx/>
                <a:uFillTx/>
                <a:latin typeface="+mn-lt"/>
                <a:ea typeface="+mn-ea"/>
                <a:cs typeface="Times New Roman"/>
              </a:rPr>
            </a:br>
            <a:r>
              <a:rPr kumimoji="0" lang="en-US" sz="2800" b="1" i="0" u="none" strike="noStrike" kern="1200" cap="none" spc="0" normalizeH="0" baseline="0" noProof="0">
                <a:ln>
                  <a:noFill/>
                </a:ln>
                <a:solidFill>
                  <a:srgbClr val="FFFFFF"/>
                </a:solidFill>
                <a:effectLst/>
                <a:uLnTx/>
                <a:uFillTx/>
                <a:latin typeface="+mn-lt"/>
                <a:ea typeface="+mn-ea"/>
                <a:cs typeface="Times New Roman"/>
              </a:rPr>
              <a:t>Massachusetts, 2015 to 2022</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2</a:t>
            </a:r>
            <a:endParaRPr lang="en-US" sz="2000"/>
          </a:p>
        </p:txBody>
      </p:sp>
      <p:pic>
        <p:nvPicPr>
          <p:cNvPr id="5" name="Picture 4" descr="Graph shows the number of confirmed gonorrhea cases among transgender individuals in Massachusetts between 2015 and 2022. The case counts are 6, 31, 32, 49, 68, 58, 48, and 68 for 2015, 2016, 2017, 2018, 2019, 2020, 2021, and 2022, respectively. ">
            <a:extLst>
              <a:ext uri="{FF2B5EF4-FFF2-40B4-BE49-F238E27FC236}">
                <a16:creationId xmlns:a16="http://schemas.microsoft.com/office/drawing/2014/main" id="{4091F5CD-CA72-B3B1-0E36-E6849EAFBF5E}"/>
              </a:ext>
            </a:extLst>
          </p:cNvPr>
          <p:cNvPicPr>
            <a:picLocks noChangeAspect="1"/>
          </p:cNvPicPr>
          <p:nvPr/>
        </p:nvPicPr>
        <p:blipFill>
          <a:blip r:embed="rId3"/>
          <a:stretch>
            <a:fillRect/>
          </a:stretch>
        </p:blipFill>
        <p:spPr>
          <a:xfrm>
            <a:off x="244233" y="1099948"/>
            <a:ext cx="11552921" cy="4615072"/>
          </a:xfrm>
          <a:prstGeom prst="rect">
            <a:avLst/>
          </a:prstGeom>
        </p:spPr>
      </p:pic>
      <p:sp>
        <p:nvSpPr>
          <p:cNvPr id="7" name="TextBox 6">
            <a:extLst>
              <a:ext uri="{FF2B5EF4-FFF2-40B4-BE49-F238E27FC236}">
                <a16:creationId xmlns:a16="http://schemas.microsoft.com/office/drawing/2014/main" id="{D7EB3EEA-437F-1741-F10C-5A7D4170A15B}"/>
              </a:ext>
            </a:extLst>
          </p:cNvPr>
          <p:cNvSpPr txBox="1"/>
          <p:nvPr/>
        </p:nvSpPr>
        <p:spPr>
          <a:xfrm>
            <a:off x="376043" y="5665223"/>
            <a:ext cx="11439913"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are current as of </a:t>
            </a:r>
            <a:r>
              <a:rPr lang="en-US" sz="1200">
                <a:solidFill>
                  <a:schemeClr val="bg2">
                    <a:lumMod val="50000"/>
                  </a:schemeClr>
                </a:solidFill>
                <a:cs typeface="Times New Roman"/>
              </a:rPr>
              <a:t>07/18/2023</a:t>
            </a:r>
            <a:r>
              <a:rPr kumimoji="0" lang="en-US" sz="1200" b="0" i="0" u="none" strike="noStrike" kern="1200" cap="none" spc="0" normalizeH="0" baseline="0" noProof="0">
                <a:ln>
                  <a:noFill/>
                </a:ln>
                <a:solidFill>
                  <a:schemeClr val="bg2">
                    <a:lumMod val="50000"/>
                  </a:schemeClr>
                </a:solidFill>
                <a:effectLst/>
                <a:uLnTx/>
                <a:uFillTx/>
                <a:cs typeface="Times New Roman"/>
              </a:rPr>
              <a:t> and are subject to change.</a:t>
            </a:r>
            <a:r>
              <a:rPr lang="en-US" sz="1200">
                <a:solidFill>
                  <a:schemeClr val="bg2">
                    <a:lumMod val="50000"/>
                  </a:schemeClr>
                </a:solidFill>
                <a:cs typeface="Times New Roman"/>
              </a:rPr>
              <a:t> </a:t>
            </a:r>
            <a:endParaRPr kumimoji="0" lang="en-US" sz="1200" b="0" i="0" u="none" strike="noStrike" kern="1200" cap="none" spc="0" normalizeH="0" baseline="0" noProof="0">
              <a:ln>
                <a:noFill/>
              </a:ln>
              <a:solidFill>
                <a:schemeClr val="bg2">
                  <a:lumMod val="50000"/>
                </a:schemeClr>
              </a:solidFill>
              <a:effectLst/>
              <a:uLnTx/>
              <a:uFillTx/>
              <a:cs typeface="Times New Roman" panose="02020603050405020304" pitchFamily="18" charset="0"/>
            </a:endParaRPr>
          </a:p>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Source: Massachusetts Department of Public Health/Bureau of Infectious Disease and Laboratory Sciences/ Division of STD Prevention</a:t>
            </a:r>
            <a:r>
              <a:rPr lang="en-US" sz="1200">
                <a:solidFill>
                  <a:schemeClr val="bg2">
                    <a:lumMod val="50000"/>
                  </a:schemeClr>
                </a:solidFill>
                <a:cs typeface="Times New Roman"/>
              </a:rPr>
              <a:t> and STD-HIV Surveillance</a:t>
            </a:r>
            <a:r>
              <a:rPr kumimoji="0" lang="en-US" sz="1200" b="0" i="0" u="none" strike="noStrike" kern="1200" cap="none" spc="0" normalizeH="0" baseline="0" noProof="0">
                <a:ln>
                  <a:noFill/>
                </a:ln>
                <a:solidFill>
                  <a:schemeClr val="bg2">
                    <a:lumMod val="50000"/>
                  </a:schemeClr>
                </a:solidFill>
                <a:effectLst/>
                <a:uLnTx/>
                <a:uFillTx/>
                <a:cs typeface="Times New Roman"/>
              </a:rPr>
              <a:t>.</a:t>
            </a:r>
            <a:endParaRPr lang="en-US" sz="1200" b="0" i="0" u="none" strike="noStrike" kern="1200" cap="none" spc="0" normalizeH="0" baseline="0" noProof="0">
              <a:ln>
                <a:noFill/>
              </a:ln>
              <a:solidFill>
                <a:schemeClr val="bg2">
                  <a:lumMod val="50000"/>
                </a:schemeClr>
              </a:solidFill>
              <a:effectLst/>
              <a:uLnTx/>
              <a:uFillTx/>
              <a:cs typeface="Times New Roman"/>
            </a:endParaRPr>
          </a:p>
          <a:p>
            <a:pPr marL="228600" indent="-228600">
              <a:buFontTx/>
              <a:buAutoNum type="arabicPeriod"/>
            </a:pPr>
            <a:r>
              <a:rPr lang="en-US" sz="1200">
                <a:solidFill>
                  <a:schemeClr val="bg2">
                    <a:lumMod val="50000"/>
                  </a:schemeClr>
                </a:solidFill>
                <a:cs typeface="Times New Roman"/>
              </a:rPr>
              <a:t>All individuals of transgender experience are included in this graph regardless of current gender. </a:t>
            </a:r>
          </a:p>
          <a:p>
            <a:pPr marL="228600" indent="-228600">
              <a:buAutoNum type="arabicPeriod"/>
            </a:pPr>
            <a:r>
              <a:rPr lang="en-US" sz="1200">
                <a:solidFill>
                  <a:schemeClr val="bg2">
                    <a:lumMod val="50000"/>
                  </a:schemeClr>
                </a:solidFill>
                <a:cs typeface="Times New Roman"/>
              </a:rPr>
              <a:t>Please consider the impact of the COVID-19 pandemic on infectious disease screening, treatment and surveillance in the interpretation of 2020-2022 data.</a:t>
            </a:r>
          </a:p>
          <a:p>
            <a:pPr marL="228600" indent="-228600">
              <a:buAutoNum type="arabicPeriod"/>
            </a:pPr>
            <a:endParaRPr lang="en-US" sz="1200">
              <a:solidFill>
                <a:schemeClr val="bg2">
                  <a:lumMod val="50000"/>
                </a:schemeClr>
              </a:solidFill>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cs typeface="Times New Roman" panose="02020603050405020304" pitchFamily="18" charset="0"/>
            </a:endParaRPr>
          </a:p>
        </p:txBody>
      </p:sp>
      <p:pic>
        <p:nvPicPr>
          <p:cNvPr id="4" name="Picture 3">
            <a:extLst>
              <a:ext uri="{FF2B5EF4-FFF2-40B4-BE49-F238E27FC236}">
                <a16:creationId xmlns:a16="http://schemas.microsoft.com/office/drawing/2014/main" id="{ED1A024E-1D8F-DF31-49C3-246B46E388A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9651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12</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3972"/>
            <a:ext cx="11239893" cy="980914"/>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2800" b="1" i="0" u="none" strike="noStrike" kern="1200" cap="none" spc="0" normalizeH="0" baseline="0" noProof="0">
                <a:ln>
                  <a:noFill/>
                </a:ln>
                <a:solidFill>
                  <a:srgbClr val="FFFFFF"/>
                </a:solidFill>
                <a:effectLst/>
                <a:uLnTx/>
                <a:uFillTx/>
                <a:latin typeface="+mn-lt"/>
                <a:ea typeface="+mn-ea"/>
                <a:cs typeface="Times New Roman"/>
              </a:rPr>
              <a:t>Gonorrhea Rates by County and Statewide,</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br>
              <a:rPr kumimoji="0" lang="en-US" sz="2800" b="1" i="0" u="none" strike="noStrike" kern="1200" cap="none" spc="0" normalizeH="0" baseline="30000" noProof="0">
                <a:ln>
                  <a:noFill/>
                </a:ln>
                <a:solidFill>
                  <a:srgbClr val="FFFFFF"/>
                </a:solidFill>
                <a:effectLst/>
                <a:uLnTx/>
                <a:uFillTx/>
                <a:latin typeface="+mn-lt"/>
                <a:ea typeface="+mn-ea"/>
                <a:cs typeface="Times New Roman"/>
              </a:rPr>
            </a:b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2020-2022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endParaRPr lang="en-US" sz="2000"/>
          </a:p>
        </p:txBody>
      </p:sp>
      <p:pic>
        <p:nvPicPr>
          <p:cNvPr id="9" name="Picture 8" descr="Graph depicts rate per 100,000 population of gonorrhea cases reported in Massachusetts by county comparing 2020 through 2022. The rate is highest in Suffolk county with a rate of 343.0 in 2022 followed by Hampden county with a rate of 213.4 in 2022. The lowest rates were in Hampshire and Franklin counties. ">
            <a:extLst>
              <a:ext uri="{FF2B5EF4-FFF2-40B4-BE49-F238E27FC236}">
                <a16:creationId xmlns:a16="http://schemas.microsoft.com/office/drawing/2014/main" id="{8E4B22F2-8ADA-42B5-67B2-9548003027EA}"/>
              </a:ext>
            </a:extLst>
          </p:cNvPr>
          <p:cNvPicPr>
            <a:picLocks noChangeAspect="1"/>
          </p:cNvPicPr>
          <p:nvPr/>
        </p:nvPicPr>
        <p:blipFill>
          <a:blip r:embed="rId3"/>
          <a:stretch>
            <a:fillRect/>
          </a:stretch>
        </p:blipFill>
        <p:spPr>
          <a:xfrm>
            <a:off x="185415" y="1109965"/>
            <a:ext cx="11821169" cy="5175953"/>
          </a:xfrm>
          <a:prstGeom prst="rect">
            <a:avLst/>
          </a:prstGeom>
        </p:spPr>
      </p:pic>
      <p:sp>
        <p:nvSpPr>
          <p:cNvPr id="6" name="TextBox 5">
            <a:extLst>
              <a:ext uri="{FF2B5EF4-FFF2-40B4-BE49-F238E27FC236}">
                <a16:creationId xmlns:a16="http://schemas.microsoft.com/office/drawing/2014/main" id="{3F9F8642-402B-EF75-6113-9B8436F70C35}"/>
              </a:ext>
            </a:extLst>
          </p:cNvPr>
          <p:cNvSpPr txBox="1"/>
          <p:nvPr/>
        </p:nvSpPr>
        <p:spPr>
          <a:xfrm>
            <a:off x="130199" y="5475783"/>
            <a:ext cx="10689041"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2020-2022 data.</a:t>
            </a:r>
          </a:p>
          <a:p>
            <a:endParaRPr lang="en-US" sz="1200">
              <a:solidFill>
                <a:schemeClr val="bg2">
                  <a:lumMod val="50000"/>
                </a:schemeClr>
              </a:solidFill>
              <a:cs typeface="Times New Roman" panose="02020603050405020304" pitchFamily="18" charset="0"/>
            </a:endParaRPr>
          </a:p>
        </p:txBody>
      </p:sp>
      <p:pic>
        <p:nvPicPr>
          <p:cNvPr id="7" name="Picture 6">
            <a:extLst>
              <a:ext uri="{FF2B5EF4-FFF2-40B4-BE49-F238E27FC236}">
                <a16:creationId xmlns:a16="http://schemas.microsoft.com/office/drawing/2014/main" id="{2FE3C5A4-5229-B4E6-18AE-14944AAD25C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19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8736"/>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Rates, </a:t>
            </a:r>
            <a:b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b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2000 to 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5" name="Picture 6" descr="Graph depicts the rate per 100,000 population of confirmed and probable cases of infectious syphilis in Massachusetts between 2000 and 2022. It begins at 2.2 in 2000, drops to a low of 1.6 in 2001, and climbs to a high of 22.7 in 2022. ">
            <a:extLst>
              <a:ext uri="{FF2B5EF4-FFF2-40B4-BE49-F238E27FC236}">
                <a16:creationId xmlns:a16="http://schemas.microsoft.com/office/drawing/2014/main" id="{FBBC5546-B64D-CFE5-8C52-113E9A6B4D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0410" y="1034682"/>
            <a:ext cx="11619981" cy="4197771"/>
          </a:xfrm>
          <a:prstGeom prst="rect">
            <a:avLst/>
          </a:prstGeom>
        </p:spPr>
      </p:pic>
      <p:sp>
        <p:nvSpPr>
          <p:cNvPr id="4" name="TextBox 3">
            <a:extLst>
              <a:ext uri="{FF2B5EF4-FFF2-40B4-BE49-F238E27FC236}">
                <a16:creationId xmlns:a16="http://schemas.microsoft.com/office/drawing/2014/main" id="{D684FAC0-031F-B259-AB49-63808E18B38E}"/>
              </a:ext>
            </a:extLst>
          </p:cNvPr>
          <p:cNvSpPr txBox="1"/>
          <p:nvPr/>
        </p:nvSpPr>
        <p:spPr>
          <a:xfrm>
            <a:off x="291447" y="5303983"/>
            <a:ext cx="11609105"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pPr>
              <a:defRPr/>
            </a:pPr>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pPr>
              <a:defRPr/>
            </a:pPr>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pPr>
              <a:defRPr/>
            </a:pPr>
            <a:r>
              <a:rPr lang="en-US" sz="1200">
                <a:solidFill>
                  <a:schemeClr val="bg2">
                    <a:lumMod val="50000"/>
                  </a:schemeClr>
                </a:solidFill>
                <a:cs typeface="Times New Roman"/>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p>
        </p:txBody>
      </p:sp>
      <p:pic>
        <p:nvPicPr>
          <p:cNvPr id="6" name="Picture 5">
            <a:extLst>
              <a:ext uri="{FF2B5EF4-FFF2-40B4-BE49-F238E27FC236}">
                <a16:creationId xmlns:a16="http://schemas.microsoft.com/office/drawing/2014/main" id="{3E895091-CF79-1DF1-5064-8E2228BA6FEE}"/>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3696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7900"/>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Confirmed and Probable Infectious </a:t>
            </a:r>
            <a:r>
              <a:rPr kumimoji="0" lang="en-US" sz="2800" b="1" i="0" u="none" strike="noStrike" kern="1200" cap="none" spc="0" normalizeH="0" baseline="0" noProof="0">
                <a:ln>
                  <a:noFill/>
                </a:ln>
                <a:solidFill>
                  <a:srgbClr val="FFFFFF"/>
                </a:solidFill>
                <a:effectLst/>
                <a:uLnTx/>
                <a:uFillTx/>
                <a:latin typeface="+mn-lt"/>
                <a:ea typeface="+mn-ea"/>
                <a:cs typeface="Times New Roman"/>
              </a:rPr>
              <a:t>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 Rates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2010 to 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3</a:t>
            </a:r>
            <a:endParaRPr lang="en-US" sz="2000"/>
          </a:p>
        </p:txBody>
      </p:sp>
      <p:pic>
        <p:nvPicPr>
          <p:cNvPr id="4" name="Picture 2" descr="Graph depicts the rates per 100,000 population of confirmed and probable cases of syphilis in Massachusetts by gender identity between 2010 and 2022. There are two lines, one for females that begins at 0.9 in 2010 and remains relatively stable with a high of 6.4 in 2022. Another line is for males that begins at 13.8 in 2010 and climbs to a high of 39.8 in 2022. ">
            <a:extLst>
              <a:ext uri="{FF2B5EF4-FFF2-40B4-BE49-F238E27FC236}">
                <a16:creationId xmlns:a16="http://schemas.microsoft.com/office/drawing/2014/main" id="{2564BDE0-51C4-42AD-2713-1A40B21919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31732" y="999150"/>
            <a:ext cx="11528535" cy="4151550"/>
          </a:xfrm>
          <a:prstGeom prst="rect">
            <a:avLst/>
          </a:prstGeom>
        </p:spPr>
      </p:pic>
      <p:sp>
        <p:nvSpPr>
          <p:cNvPr id="5" name="TextBox 4">
            <a:extLst>
              <a:ext uri="{FF2B5EF4-FFF2-40B4-BE49-F238E27FC236}">
                <a16:creationId xmlns:a16="http://schemas.microsoft.com/office/drawing/2014/main" id="{3C520D64-CE8A-39F9-96D0-36260F6F9802}"/>
              </a:ext>
            </a:extLst>
          </p:cNvPr>
          <p:cNvSpPr txBox="1"/>
          <p:nvPr/>
        </p:nvSpPr>
        <p:spPr>
          <a:xfrm>
            <a:off x="349321" y="5103582"/>
            <a:ext cx="11579969" cy="1446550"/>
          </a:xfrm>
          <a:prstGeom prst="rect">
            <a:avLst/>
          </a:prstGeom>
          <a:noFill/>
        </p:spPr>
        <p:txBody>
          <a:bodyPr wrap="square" lIns="91440" tIns="45720" rIns="91440" bIns="45720" rtlCol="0" anchor="t">
            <a:spAutoFit/>
          </a:bodyPr>
          <a:lstStyle/>
          <a:p>
            <a:r>
              <a:rPr lang="en-US" sz="1100">
                <a:solidFill>
                  <a:schemeClr val="bg2">
                    <a:lumMod val="50000"/>
                  </a:schemeClr>
                </a:solidFill>
                <a:cs typeface="Times New Roman"/>
              </a:rPr>
              <a:t>Data are current as of 07/18/2023 and are subject to change. </a:t>
            </a:r>
            <a:endParaRPr lang="en-US" sz="1100">
              <a:solidFill>
                <a:schemeClr val="bg2">
                  <a:lumMod val="50000"/>
                </a:schemeClr>
              </a:solidFill>
              <a:cs typeface="Times New Roman" panose="02020603050405020304" pitchFamily="18" charset="0"/>
            </a:endParaRPr>
          </a:p>
          <a:p>
            <a:r>
              <a:rPr lang="en-US" sz="1100">
                <a:solidFill>
                  <a:schemeClr val="bg2">
                    <a:lumMod val="50000"/>
                  </a:schemeClr>
                </a:solidFill>
                <a:cs typeface="Times New Roman"/>
              </a:rPr>
              <a:t>Data Source: </a:t>
            </a:r>
            <a:r>
              <a:rPr lang="en-US" sz="1100">
                <a:solidFill>
                  <a:srgbClr val="767171"/>
                </a:solidFill>
                <a:cs typeface="Times New Roman"/>
              </a:rPr>
              <a:t>Massachusetts</a:t>
            </a:r>
            <a:r>
              <a:rPr lang="en-US" sz="1100">
                <a:solidFill>
                  <a:schemeClr val="bg2">
                    <a:lumMod val="50000"/>
                  </a:schemeClr>
                </a:solidFill>
                <a:cs typeface="Times New Roman"/>
              </a:rPr>
              <a:t> Department of Public Health/Bureau of Infectious Disease and Laboratory Sciences/ Division of STD Prevention and STD-HIV Surveillance.</a:t>
            </a:r>
          </a:p>
          <a:p>
            <a:r>
              <a:rPr lang="en-US" sz="1100">
                <a:solidFill>
                  <a:schemeClr val="bg2">
                    <a:lumMod val="50000"/>
                  </a:schemeClr>
                </a:solidFill>
                <a:cs typeface="Times New Roman"/>
              </a:rPr>
              <a:t>Population denominators estimated by the University of Massachusetts Donahue Institute using a modified Hamilton-Perry model (Strate S, et al. Small Area Population Estimates for 2011 through 2020 report, Oct 2016).</a:t>
            </a:r>
          </a:p>
          <a:p>
            <a:r>
              <a:rPr lang="en-US" sz="1100">
                <a:solidFill>
                  <a:schemeClr val="bg2">
                    <a:lumMod val="50000"/>
                  </a:schemeClr>
                </a:solidFill>
                <a:cs typeface="Times New Roman"/>
              </a:rPr>
              <a:t>1. Infectious syphilis is defined as primary, secondary and early latent stages of syphilis within one year of infection.</a:t>
            </a:r>
            <a:endParaRPr lang="en-US" sz="1100">
              <a:solidFill>
                <a:schemeClr val="bg2">
                  <a:lumMod val="50000"/>
                </a:schemeClr>
              </a:solidFill>
              <a:cs typeface="Times New Roman" panose="02020603050405020304" pitchFamily="18" charset="0"/>
            </a:endParaRPr>
          </a:p>
          <a:p>
            <a:r>
              <a:rPr lang="en-US" sz="1100">
                <a:solidFill>
                  <a:schemeClr val="bg2">
                    <a:lumMod val="50000"/>
                  </a:schemeClr>
                </a:solidFill>
                <a:cs typeface="Times New Roman"/>
              </a:rPr>
              <a:t>2. In 2022, there were 3 individuals of transgender experience reported in our data system who do not have current gender documented. These cases were excluded since population estimates for individuals of transgender experience are not available at this time. </a:t>
            </a:r>
          </a:p>
          <a:p>
            <a:r>
              <a:rPr lang="en-US" sz="1100">
                <a:solidFill>
                  <a:schemeClr val="bg2">
                    <a:lumMod val="50000"/>
                  </a:schemeClr>
                </a:solidFill>
                <a:cs typeface="Times New Roman"/>
              </a:rPr>
              <a:t>3. Please consider the impact of the COVID-19 pandemic on infectious disease screening, treatment and surveillance in the interpretation of 2020-2022 data.</a:t>
            </a:r>
          </a:p>
        </p:txBody>
      </p:sp>
      <p:pic>
        <p:nvPicPr>
          <p:cNvPr id="6" name="Picture 5">
            <a:extLst>
              <a:ext uri="{FF2B5EF4-FFF2-40B4-BE49-F238E27FC236}">
                <a16:creationId xmlns:a16="http://schemas.microsoft.com/office/drawing/2014/main" id="{2E27F71E-B40C-4B1C-B00F-DD10B1404D3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25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2" cy="979489"/>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Race/Ethnicity</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t>
            </a:r>
            <a:b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b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2015-2022</a:t>
            </a:r>
            <a:r>
              <a:rPr lang="en-US" sz="2000" b="1" baseline="50000">
                <a:solidFill>
                  <a:schemeClr val="bg1"/>
                </a:solidFill>
                <a:latin typeface="+mn-lt"/>
                <a:ea typeface="+mn-ea"/>
                <a:cs typeface="Times New Roman" panose="02020603050405020304" pitchFamily="18" charset="0"/>
              </a:rPr>
              <a:t>3</a:t>
            </a:r>
            <a:endParaRPr lang="en-US" sz="2000"/>
          </a:p>
        </p:txBody>
      </p:sp>
      <p:pic>
        <p:nvPicPr>
          <p:cNvPr id="7" name="Picture 6" descr="Graph depicts the proportion of Massachusetts reported confirmed and probable infectious syphilis cases broken down by race/ethnicity for the years 2015 through 2022. The highest percentage of cases for each year identified as Non-Hispanic White making up a high of 50.1% of cases in 2017 and a resulting 38.1% of cases in 2022. In total, over the seven year period, the proportion of cases by race/ethnicity were from highest to lowest: Non-Hispanic White, Hispanic, Non-Hispanic Black, Non-Hispanic Other, and Unknown.">
            <a:extLst>
              <a:ext uri="{FF2B5EF4-FFF2-40B4-BE49-F238E27FC236}">
                <a16:creationId xmlns:a16="http://schemas.microsoft.com/office/drawing/2014/main" id="{429F1F2D-623A-D8CF-5FC0-3B85692185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6398" y="959453"/>
            <a:ext cx="11759201" cy="4438273"/>
          </a:xfrm>
          <a:prstGeom prst="rect">
            <a:avLst/>
          </a:prstGeom>
        </p:spPr>
      </p:pic>
      <p:sp>
        <p:nvSpPr>
          <p:cNvPr id="5" name="TextBox 1">
            <a:extLst>
              <a:ext uri="{FF2B5EF4-FFF2-40B4-BE49-F238E27FC236}">
                <a16:creationId xmlns:a16="http://schemas.microsoft.com/office/drawing/2014/main" id="{A2B1DB92-CC58-4D11-4E73-547FEA63C19F}"/>
              </a:ext>
            </a:extLst>
          </p:cNvPr>
          <p:cNvSpPr txBox="1"/>
          <p:nvPr/>
        </p:nvSpPr>
        <p:spPr>
          <a:xfrm>
            <a:off x="370366" y="5336259"/>
            <a:ext cx="1145126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07/18/2023</a:t>
            </a:r>
            <a:r>
              <a:rPr lang="en-US" sz="1200">
                <a:solidFill>
                  <a:srgbClr val="767171"/>
                </a:solidFill>
                <a:effectLst/>
                <a:cs typeface="Times New Roman"/>
              </a:rPr>
              <a:t> 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rgbClr val="767171"/>
                </a:solidFill>
                <a:ea typeface="Calibri" panose="020F0502020204030204" pitchFamily="34" charset="0"/>
                <a:cs typeface="Times New Roman"/>
              </a:rPr>
              <a:t>Note: National Notifiable Diseases Surveillance System (NNDSS) Congenital Syphilis case definition was updated in 2014.</a:t>
            </a:r>
          </a:p>
          <a:p>
            <a:r>
              <a:rPr lang="en-US" sz="1200">
                <a:solidFill>
                  <a:srgbClr val="767171"/>
                </a:solidFill>
                <a:cs typeface="Times New Roman"/>
              </a:rPr>
              <a:t>1. Infectious syphilis is defined as primary, secondary and early latent stages of syphilis within one year of infection.</a:t>
            </a:r>
          </a:p>
          <a:p>
            <a:r>
              <a:rPr lang="en-US" sz="1200">
                <a:solidFill>
                  <a:srgbClr val="767171"/>
                </a:solidFill>
                <a:cs typeface="Times New Roman"/>
              </a:rPr>
              <a:t>2. Other Race/Ethnicity includes individuals who identify as American Indian/ Pacific Islander/ Alaskan Native.</a:t>
            </a:r>
          </a:p>
          <a:p>
            <a:r>
              <a:rPr lang="en-US" sz="1200">
                <a:solidFill>
                  <a:srgbClr val="767171"/>
                </a:solidFill>
                <a:cs typeface="Times New Roman"/>
              </a:rPr>
              <a:t>3. </a:t>
            </a:r>
            <a:r>
              <a:rPr lang="en-US" sz="1200">
                <a:solidFill>
                  <a:schemeClr val="bg2">
                    <a:lumMod val="50000"/>
                  </a:schemeClr>
                </a:solidFill>
                <a:cs typeface="Times New Roman"/>
              </a:rPr>
              <a:t>Please consider the impact of the COVID-19 pandemic on infectious disease screening, treatment and surveillance in the interpretation of 2020-2022 data.</a:t>
            </a:r>
            <a:r>
              <a:rPr lang="en-US" sz="1200">
                <a:solidFill>
                  <a:schemeClr val="tx1">
                    <a:lumMod val="50000"/>
                    <a:lumOff val="50000"/>
                  </a:schemeClr>
                </a:solidFill>
                <a:cs typeface="Times New Roman"/>
              </a:rPr>
              <a:t> </a:t>
            </a:r>
            <a:endParaRPr lang="en-US" sz="1200">
              <a:solidFill>
                <a:schemeClr val="tx1">
                  <a:lumMod val="50000"/>
                  <a:lumOff val="50000"/>
                </a:schemeClr>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3C32E0E4-09F1-D0E6-8D93-0347BBAD6A06}"/>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278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7901"/>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 Among Individuals of Transgender Experience</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 Massachusetts, 2015 to 2022</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3, 4</a:t>
            </a:r>
            <a:endParaRPr lang="en-US" sz="2000"/>
          </a:p>
        </p:txBody>
      </p:sp>
      <p:pic>
        <p:nvPicPr>
          <p:cNvPr id="4" name="Picture 8" descr="Graph shows the number of confirmed and probable infectious syphilis cases among transgender individuals in Massachusetts between 2015 and 2022. The case counts are 10, 11, 10, 27, 19, 23, 33, and 58 for 2015, 2016, 2017, 2018, 2019, 2020, 2021, and 2022 respectively. ">
            <a:extLst>
              <a:ext uri="{FF2B5EF4-FFF2-40B4-BE49-F238E27FC236}">
                <a16:creationId xmlns:a16="http://schemas.microsoft.com/office/drawing/2014/main" id="{F8975E85-CA74-F664-06D9-5BD628EAE8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6778" y="1011732"/>
            <a:ext cx="11538439" cy="4395596"/>
          </a:xfrm>
          <a:prstGeom prst="rect">
            <a:avLst/>
          </a:prstGeom>
        </p:spPr>
      </p:pic>
      <p:sp>
        <p:nvSpPr>
          <p:cNvPr id="5" name="TextBox 4">
            <a:extLst>
              <a:ext uri="{FF2B5EF4-FFF2-40B4-BE49-F238E27FC236}">
                <a16:creationId xmlns:a16="http://schemas.microsoft.com/office/drawing/2014/main" id="{50A45DAE-2240-6981-7924-5455472C5671}"/>
              </a:ext>
            </a:extLst>
          </p:cNvPr>
          <p:cNvSpPr txBox="1"/>
          <p:nvPr/>
        </p:nvSpPr>
        <p:spPr>
          <a:xfrm>
            <a:off x="239155" y="5312739"/>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are current as of</a:t>
            </a:r>
            <a:r>
              <a:rPr lang="en-US" sz="1200">
                <a:solidFill>
                  <a:schemeClr val="bg2">
                    <a:lumMod val="50000"/>
                  </a:schemeClr>
                </a:solidFill>
                <a:cs typeface="Times New Roman"/>
              </a:rPr>
              <a:t> 07/18/2023 </a:t>
            </a:r>
            <a:r>
              <a:rPr kumimoji="0" lang="en-US" sz="1200" b="0" i="0" u="none" strike="noStrike" kern="1200" cap="none" spc="0" normalizeH="0" baseline="0" noProof="0">
                <a:ln>
                  <a:noFill/>
                </a:ln>
                <a:solidFill>
                  <a:schemeClr val="bg2">
                    <a:lumMod val="50000"/>
                  </a:schemeClr>
                </a:solidFill>
                <a:effectLst/>
                <a:uLnTx/>
                <a:uFillTx/>
                <a:cs typeface="Times New Roman"/>
              </a:rPr>
              <a:t>and are subject to change.</a:t>
            </a:r>
            <a:r>
              <a:rPr lang="en-US" sz="1200">
                <a:solidFill>
                  <a:schemeClr val="bg2">
                    <a:lumMod val="50000"/>
                  </a:schemeClr>
                </a:solidFill>
                <a:cs typeface="Times New Roman"/>
              </a:rPr>
              <a:t> </a:t>
            </a:r>
            <a:endParaRPr lang="en-US" sz="1200" b="0" i="0" u="none" strike="noStrike" kern="1200" cap="none" spc="0" normalizeH="0" baseline="0" noProof="0">
              <a:ln>
                <a:noFill/>
              </a:ln>
              <a:solidFill>
                <a:schemeClr val="bg2">
                  <a:lumMod val="50000"/>
                </a:schemeClr>
              </a:solidFill>
              <a:effectLst/>
              <a:uLnTx/>
              <a:uFillTx/>
              <a:cs typeface="Times New Roman" panose="02020603050405020304" pitchFamily="18" charset="0"/>
            </a:endParaRPr>
          </a:p>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Source: Massachusetts Department of Public Health/Bureau of Infectious Disease and Laboratory Sciences/ Division of STD Prevention</a:t>
            </a:r>
            <a:r>
              <a:rPr lang="en-US" sz="1200">
                <a:solidFill>
                  <a:schemeClr val="bg2">
                    <a:lumMod val="50000"/>
                  </a:schemeClr>
                </a:solidFill>
                <a:cs typeface="Times New Roman"/>
              </a:rPr>
              <a:t> and STD-HIV Surveillance</a:t>
            </a:r>
            <a:r>
              <a:rPr kumimoji="0" lang="en-US" sz="1200" b="0" i="0" u="none" strike="noStrike" kern="1200" cap="none" spc="0" normalizeH="0" baseline="0" noProof="0">
                <a:ln>
                  <a:noFill/>
                </a:ln>
                <a:solidFill>
                  <a:schemeClr val="bg2">
                    <a:lumMod val="50000"/>
                  </a:schemeClr>
                </a:solidFill>
                <a:effectLst/>
                <a:uLnTx/>
                <a:uFillTx/>
                <a:cs typeface="Times New Roman"/>
              </a:rPr>
              <a:t>.</a:t>
            </a:r>
            <a:endParaRPr lang="en-US" sz="1200" b="0" i="0" u="none" strike="noStrike" kern="1200" cap="none" spc="0" normalizeH="0" baseline="0" noProof="0">
              <a:ln>
                <a:noFill/>
              </a:ln>
              <a:solidFill>
                <a:schemeClr val="bg2">
                  <a:lumMod val="50000"/>
                </a:schemeClr>
              </a:solidFill>
              <a:effectLst/>
              <a:uLnTx/>
              <a:uFillTx/>
              <a:cs typeface="Times New Roman"/>
            </a:endParaRPr>
          </a:p>
          <a:p>
            <a:pPr marR="0" lvl="0" algn="l"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a:ln>
                  <a:noFill/>
                </a:ln>
                <a:solidFill>
                  <a:schemeClr val="bg2">
                    <a:lumMod val="50000"/>
                  </a:schemeClr>
                </a:solidFill>
                <a:effectLst/>
                <a:uLnTx/>
                <a:uFillTx/>
                <a:cs typeface="Times New Roman"/>
              </a:rPr>
              <a:t>1. Infectious syphilis is defined as primary, secondary and early latent stages of syphilis within one year of infection.</a:t>
            </a:r>
            <a:endParaRPr lang="en-US" sz="1200">
              <a:solidFill>
                <a:schemeClr val="bg2">
                  <a:lumMod val="50000"/>
                </a:schemeClr>
              </a:solidFill>
              <a:cs typeface="Times New Roman"/>
            </a:endParaRPr>
          </a:p>
          <a:p>
            <a:pPr>
              <a:defRPr/>
            </a:pPr>
            <a:r>
              <a:rPr lang="en-US" sz="1200">
                <a:solidFill>
                  <a:schemeClr val="bg2">
                    <a:lumMod val="50000"/>
                  </a:schemeClr>
                </a:solidFill>
                <a:cs typeface="Times New Roman"/>
              </a:rPr>
              <a:t>2. All individuals of transgender experience are included in this graph regardless of current gender. </a:t>
            </a:r>
          </a:p>
          <a:p>
            <a:r>
              <a:rPr lang="en-US" sz="1200">
                <a:solidFill>
                  <a:schemeClr val="bg2">
                    <a:lumMod val="50000"/>
                  </a:schemeClr>
                </a:solidFill>
                <a:cs typeface="Times New Roman"/>
              </a:rPr>
              <a:t>3. Please consider the impact of the COVID-19 pandemic on infectious disease screening, treatment and surveillance in the interpretation of 2020-2022 data.</a:t>
            </a:r>
          </a:p>
          <a:p>
            <a:r>
              <a:rPr lang="en-US" sz="1200">
                <a:solidFill>
                  <a:schemeClr val="bg2">
                    <a:lumMod val="50000"/>
                  </a:schemeClr>
                </a:solidFill>
                <a:cs typeface="Times New Roman"/>
              </a:rPr>
              <a:t>4. In 2022, a retrospective verification project was conducted to improve data quality in capturing current gender information.</a:t>
            </a:r>
          </a:p>
        </p:txBody>
      </p:sp>
      <p:pic>
        <p:nvPicPr>
          <p:cNvPr id="6" name="Picture 5">
            <a:extLst>
              <a:ext uri="{FF2B5EF4-FFF2-40B4-BE49-F238E27FC236}">
                <a16:creationId xmlns:a16="http://schemas.microsoft.com/office/drawing/2014/main" id="{1A20C680-596F-8DE1-94BC-C68C56F5664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1023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9489"/>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 Rates by County and Statewide,</a:t>
            </a:r>
            <a:r>
              <a:rPr kumimoji="0" lang="en-US" sz="2800" b="1" i="0" u="none" strike="noStrike" kern="1200" cap="none" spc="0" normalizeH="0" baseline="30000" noProof="0">
                <a:ln>
                  <a:noFill/>
                </a:ln>
                <a:solidFill>
                  <a:srgbClr val="FFFFFF"/>
                </a:solidFill>
                <a:effectLst/>
                <a:uLnTx/>
                <a:uFillTx/>
                <a:latin typeface="+mn-lt"/>
                <a:ea typeface="+mn-ea"/>
                <a:cs typeface="Times New Roman" panose="02020603050405020304" pitchFamily="18" charset="0"/>
              </a:rPr>
              <a:t>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Massachusetts, 2020-2022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4" name="Picture 1" descr="Graph depicts rate per 100,000 population of infectious syphilis cases reported in Massachusetts by county comparing 2020 through 2022. The rate is highest in Suffolk county with a rate of 57.1 in 2022 followed by Hampden county with a rate of 32.4 in 2022. The lowest rates were in Hampshire and Franklin county. &#10;">
            <a:extLst>
              <a:ext uri="{FF2B5EF4-FFF2-40B4-BE49-F238E27FC236}">
                <a16:creationId xmlns:a16="http://schemas.microsoft.com/office/drawing/2014/main" id="{FD09A0F1-AF64-4DED-F385-56BD0A5AA8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27487" y="1002544"/>
            <a:ext cx="11900422" cy="5258031"/>
          </a:xfrm>
          <a:prstGeom prst="rect">
            <a:avLst/>
          </a:prstGeom>
        </p:spPr>
      </p:pic>
      <p:sp>
        <p:nvSpPr>
          <p:cNvPr id="5" name="TextBox 4">
            <a:extLst>
              <a:ext uri="{FF2B5EF4-FFF2-40B4-BE49-F238E27FC236}">
                <a16:creationId xmlns:a16="http://schemas.microsoft.com/office/drawing/2014/main" id="{D191E119-E370-6263-BBAE-E841B1A82AC6}"/>
              </a:ext>
            </a:extLst>
          </p:cNvPr>
          <p:cNvSpPr txBox="1"/>
          <p:nvPr/>
        </p:nvSpPr>
        <p:spPr>
          <a:xfrm>
            <a:off x="106221" y="5339030"/>
            <a:ext cx="10755744"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p>
        </p:txBody>
      </p:sp>
      <p:pic>
        <p:nvPicPr>
          <p:cNvPr id="6" name="Picture 5">
            <a:extLst>
              <a:ext uri="{FF2B5EF4-FFF2-40B4-BE49-F238E27FC236}">
                <a16:creationId xmlns:a16="http://schemas.microsoft.com/office/drawing/2014/main" id="{1291390F-915D-295E-CE50-EF2C12846443}"/>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424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4105"/>
            <a:ext cx="11239894" cy="985849"/>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Rates by Stage of Infection, Massachusetts, 2010–2022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4" name="Picture 6" descr="Graph depicts the differences between the rate of infectious syphilis diagnosed in the primary and secondary stage compared to those cases diagnosed in the early non-primary and non-secondary stages reported in Massachusetts from 2010 to 2022. There are three lines on the graph. One line for primary and secondary cases starting with a rate of 4.2 per 100,000 in 2010 and peaking with a rate of 11.7 in 2022. Another line for non-primary non-secondary cases starting wit a rate of 2.9 in 2010, peaking with a rate of 11.0 in 2012. The final line shows the total infectious syphilis starting with a rate of 7.1 in 2010 and peaking at a rate of 22.7 in 2022. ">
            <a:extLst>
              <a:ext uri="{FF2B5EF4-FFF2-40B4-BE49-F238E27FC236}">
                <a16:creationId xmlns:a16="http://schemas.microsoft.com/office/drawing/2014/main" id="{A3248139-F536-52A1-CA8B-383FF11A50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15898" y="981745"/>
            <a:ext cx="11760203" cy="4413251"/>
          </a:xfrm>
          <a:prstGeom prst="rect">
            <a:avLst/>
          </a:prstGeom>
        </p:spPr>
      </p:pic>
      <p:sp>
        <p:nvSpPr>
          <p:cNvPr id="5" name="TextBox 4">
            <a:extLst>
              <a:ext uri="{FF2B5EF4-FFF2-40B4-BE49-F238E27FC236}">
                <a16:creationId xmlns:a16="http://schemas.microsoft.com/office/drawing/2014/main" id="{53F7AF61-6563-D6DC-B1F7-EAD8318C5217}"/>
              </a:ext>
            </a:extLst>
          </p:cNvPr>
          <p:cNvSpPr txBox="1"/>
          <p:nvPr/>
        </p:nvSpPr>
        <p:spPr>
          <a:xfrm>
            <a:off x="407691" y="5341021"/>
            <a:ext cx="11480607"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Infectious syphilis is defined as primary, secondary and early latent stages of syphilis within one year of infection.</a:t>
            </a:r>
            <a:endParaRPr lang="en-US" sz="1200" b="1">
              <a:solidFill>
                <a:schemeClr val="bg2">
                  <a:lumMod val="50000"/>
                </a:schemeClr>
              </a:solidFill>
              <a:cs typeface="Times New Roman"/>
            </a:endParaRP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p>
        </p:txBody>
      </p:sp>
      <p:pic>
        <p:nvPicPr>
          <p:cNvPr id="6" name="Picture 5">
            <a:extLst>
              <a:ext uri="{FF2B5EF4-FFF2-40B4-BE49-F238E27FC236}">
                <a16:creationId xmlns:a16="http://schemas.microsoft.com/office/drawing/2014/main" id="{769679F3-7E08-1752-BFF3-531832C0BF39}"/>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4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19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81076"/>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Infectious Syphilis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30000" noProof="0">
                <a:ln>
                  <a:noFill/>
                </a:ln>
                <a:solidFill>
                  <a:schemeClr val="bg1"/>
                </a:solidFill>
                <a:effectLst/>
                <a:uLnTx/>
                <a:uFillTx/>
                <a:latin typeface="+mn-lt"/>
                <a:ea typeface="+mn-ea"/>
                <a:cs typeface="Times New Roman" panose="02020603050405020304" pitchFamily="18" charset="0"/>
              </a:rPr>
              <a:t> </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Reported Cases by Gender of Sex Partners, Massachusetts, 2015-2022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7" name="Picture 6" descr="Graph depicts the proportion of Massachusetts reported confirmed and probable infectious syphilis cases broken down by gender of sex partners for the years 2015 through 2022. The highest percentage of cases for each year reported male sex partners and are classified as MSM (men who have sex with men) making up a high of 77% of cases in 2017 and a resulting 63% of cases in 2022. In total, over the seven year period, the proportion of cases by gender of sex partners were from highest to lowest: MSM, MSW (men who have sex with women), unknown males, women, and transgender individuals. For 2022, the order in frequency from highest to lowest is: MSM, MSW, women, unknown males, and individuals of transgender experience.">
            <a:extLst>
              <a:ext uri="{FF2B5EF4-FFF2-40B4-BE49-F238E27FC236}">
                <a16:creationId xmlns:a16="http://schemas.microsoft.com/office/drawing/2014/main" id="{A7BE90FD-8FA0-416B-2B25-38CDDB14EA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53240" y="944061"/>
            <a:ext cx="11485519" cy="4444369"/>
          </a:xfrm>
          <a:prstGeom prst="rect">
            <a:avLst/>
          </a:prstGeom>
        </p:spPr>
      </p:pic>
      <p:sp>
        <p:nvSpPr>
          <p:cNvPr id="5" name="TextBox 1">
            <a:extLst>
              <a:ext uri="{FF2B5EF4-FFF2-40B4-BE49-F238E27FC236}">
                <a16:creationId xmlns:a16="http://schemas.microsoft.com/office/drawing/2014/main" id="{78B4BE0B-36C9-9F63-3B95-7883657B007A}"/>
              </a:ext>
            </a:extLst>
          </p:cNvPr>
          <p:cNvSpPr txBox="1"/>
          <p:nvPr/>
        </p:nvSpPr>
        <p:spPr>
          <a:xfrm>
            <a:off x="235382" y="5330305"/>
            <a:ext cx="11721236" cy="838200"/>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07/18/2023</a:t>
            </a:r>
            <a:r>
              <a:rPr lang="en-US" sz="1200">
                <a:solidFill>
                  <a:srgbClr val="767171"/>
                </a:solidFill>
                <a:effectLst/>
                <a:cs typeface="Times New Roman"/>
              </a:rPr>
              <a:t> 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rgbClr val="767171"/>
                </a:solidFill>
                <a:ea typeface="Calibri" panose="020F0502020204030204" pitchFamily="34" charset="0"/>
                <a:cs typeface="Times New Roman"/>
              </a:rPr>
              <a:t>Note: National Notifiable Diseases Surveillance System (NNDSS) Congenital Syphilis case definition was updated in 2014.</a:t>
            </a:r>
          </a:p>
          <a:p>
            <a:r>
              <a:rPr lang="en-US" sz="1200">
                <a:solidFill>
                  <a:srgbClr val="767171"/>
                </a:solidFill>
                <a:cs typeface="Times New Roman"/>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r>
              <a:rPr lang="en-US" sz="1200">
                <a:solidFill>
                  <a:schemeClr val="tx1">
                    <a:lumMod val="50000"/>
                    <a:lumOff val="50000"/>
                  </a:schemeClr>
                </a:solidFill>
                <a:cs typeface="Times New Roman"/>
              </a:rPr>
              <a:t> </a:t>
            </a:r>
          </a:p>
          <a:p>
            <a:r>
              <a:rPr lang="en-US" sz="1200">
                <a:solidFill>
                  <a:schemeClr val="tx1">
                    <a:lumMod val="50000"/>
                    <a:lumOff val="50000"/>
                  </a:schemeClr>
                </a:solidFill>
                <a:cs typeface="Times New Roman"/>
              </a:rPr>
              <a:t>3. The MSM (men who have sex with men) category includes MSMT,  MSMW, MSMWT, and MST with “W” referring to women and “T” referring to individuals of transgender experience.</a:t>
            </a:r>
            <a:endParaRPr lang="en-US" sz="1200">
              <a:solidFill>
                <a:schemeClr val="tx1">
                  <a:lumMod val="50000"/>
                  <a:lumOff val="50000"/>
                </a:schemeClr>
              </a:solidFill>
              <a:cs typeface="Times New Roman" panose="02020603050405020304" pitchFamily="18" charset="0"/>
            </a:endParaRPr>
          </a:p>
          <a:p>
            <a:endParaRPr lang="en-US" sz="1200">
              <a:solidFill>
                <a:schemeClr val="tx1">
                  <a:lumMod val="50000"/>
                  <a:lumOff val="50000"/>
                </a:schemeClr>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pPr marL="228600" indent="-228600">
              <a:buAutoNum type="arabicPeriod"/>
            </a:pP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D891BE22-15C4-BCAC-26B7-FE85D9854C1C}"/>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6298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AC3403-973D-834E-AD0B-D49B27C7764C}"/>
              </a:ext>
              <a:ext uri="{C183D7F6-B498-43B3-948B-1728B52AA6E4}">
                <adec:decorative xmlns:adec="http://schemas.microsoft.com/office/drawing/2017/decorative" val="0"/>
              </a:ext>
            </a:extLst>
          </p:cNvPr>
          <p:cNvSpPr>
            <a:spLocks noGrp="1"/>
          </p:cNvSpPr>
          <p:nvPr>
            <p:ph type="sldNum" sz="quarter" idx="4"/>
          </p:nvPr>
        </p:nvSpPr>
        <p:spPr>
          <a:xfrm>
            <a:off x="9034825" y="6492502"/>
            <a:ext cx="2736415"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A49D0EE-DE7F-324B-A84C-F36708423CDB}" type="slidenum">
              <a:rPr kumimoji="0" lang="en-US"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a:t>
            </a:fld>
            <a:endParaRPr kumimoji="0" lang="en-US" b="0" i="0" u="none" strike="noStrike" cap="none" spc="0" normalizeH="0" baseline="0" noProof="0">
              <a:ln>
                <a:noFill/>
              </a:ln>
              <a:effectLst/>
              <a:uLnTx/>
              <a:uFillTx/>
            </a:endParaRPr>
          </a:p>
        </p:txBody>
      </p:sp>
      <p:sp>
        <p:nvSpPr>
          <p:cNvPr id="4" name="Title 3">
            <a:extLst>
              <a:ext uri="{FF2B5EF4-FFF2-40B4-BE49-F238E27FC236}">
                <a16:creationId xmlns:a16="http://schemas.microsoft.com/office/drawing/2014/main" id="{340A6272-417E-FB42-8600-7CA17B89878A}"/>
              </a:ext>
            </a:extLst>
          </p:cNvPr>
          <p:cNvSpPr txBox="1">
            <a:spLocks noGrp="1"/>
          </p:cNvSpPr>
          <p:nvPr>
            <p:ph type="title"/>
          </p:nvPr>
        </p:nvSpPr>
        <p:spPr>
          <a:xfrm>
            <a:off x="0" y="56524"/>
            <a:ext cx="12192000" cy="874654"/>
          </a:xfr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ctr" fontAlgn="auto">
              <a:spcAft>
                <a:spcPts val="0"/>
              </a:spcAft>
              <a:buClrTx/>
              <a:buSzTx/>
              <a:tabLst/>
              <a:defRPr/>
            </a:pPr>
            <a:r>
              <a:rPr kumimoji="0" lang="en-US" sz="4000" b="1" i="0" u="none" strike="noStrike" kern="1200" cap="none" spc="0" normalizeH="0" baseline="0" noProof="0">
                <a:ln>
                  <a:noFill/>
                </a:ln>
                <a:effectLst/>
                <a:uLnTx/>
                <a:uFillTx/>
                <a:latin typeface="+mn-lt"/>
                <a:ea typeface="+mj-ea"/>
                <a:cs typeface="Arial" panose="020B0604020202020204" pitchFamily="34" charset="0"/>
              </a:rPr>
              <a:t>Outline</a:t>
            </a:r>
            <a:endParaRPr lang="en-US" sz="4000" b="1" i="0" u="none" strike="noStrike" kern="1200" cap="none" spc="0" normalizeH="0" baseline="0" noProof="0">
              <a:ln>
                <a:noFill/>
              </a:ln>
              <a:effectLst/>
              <a:uLnTx/>
              <a:uFillTx/>
              <a:latin typeface="+mn-lt"/>
              <a:ea typeface="+mj-ea"/>
              <a:cs typeface="Arial" panose="020B0604020202020204" pitchFamily="34" charset="0"/>
            </a:endParaRPr>
          </a:p>
        </p:txBody>
      </p:sp>
      <p:sp>
        <p:nvSpPr>
          <p:cNvPr id="5" name="TextBox 4">
            <a:extLst>
              <a:ext uri="{FF2B5EF4-FFF2-40B4-BE49-F238E27FC236}">
                <a16:creationId xmlns:a16="http://schemas.microsoft.com/office/drawing/2014/main" id="{8C0D33CD-D2C0-0242-B779-20E749565A1C}"/>
              </a:ext>
            </a:extLst>
          </p:cNvPr>
          <p:cNvSpPr txBox="1"/>
          <p:nvPr/>
        </p:nvSpPr>
        <p:spPr>
          <a:xfrm>
            <a:off x="609600" y="1438462"/>
            <a:ext cx="10972800" cy="4703031"/>
          </a:xfrm>
          <a:prstGeom prst="rect">
            <a:avLst/>
          </a:prstGeom>
        </p:spPr>
        <p:txBody>
          <a:bodyPr vert="horz" lIns="91440" tIns="45720" rIns="91440" bIns="45720" rtlCol="0">
            <a:normAutofit/>
          </a:bodyPr>
          <a:lstStyle/>
          <a:p>
            <a:pPr marL="342900" marR="0" lvl="0" indent="-342900" fontAlgn="auto">
              <a:spcBef>
                <a:spcPct val="20000"/>
              </a:spcBef>
              <a:spcAft>
                <a:spcPts val="0"/>
              </a:spcAft>
              <a:buClrTx/>
              <a:buSzPct val="130000"/>
              <a:buFont typeface="Arial" panose="020B060402020202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Sexually Transmitted Infection (STI) Trends and Descriptions:</a:t>
            </a:r>
            <a:endParaRPr lang="en-US" altLang="en-US" sz="2000" b="0" i="0" u="none" strike="noStrike" cap="none" spc="0" normalizeH="0" baseline="0" noProof="0">
              <a:ln>
                <a:noFill/>
              </a:ln>
              <a:effectLst/>
              <a:uLnTx/>
              <a:uFillTx/>
              <a:cs typeface="Arial" panose="020B0604020202020204" pitchFamily="34" charset="0"/>
            </a:endParaRPr>
          </a:p>
          <a:p>
            <a:pPr marL="800100" lvl="1" indent="-342900">
              <a:spcBef>
                <a:spcPct val="20000"/>
              </a:spcBef>
              <a:buSzPct val="100000"/>
              <a:buFont typeface="Calibri" panose="020F0502020204030204" pitchFamily="34" charset="0"/>
              <a:buChar char="–"/>
              <a:defRPr/>
            </a:pPr>
            <a:r>
              <a:rPr kumimoji="0" lang="en-US" altLang="en-US" sz="2000" b="0" i="0" u="none" strike="noStrike" cap="none" spc="0" normalizeH="0" baseline="0" noProof="0">
                <a:ln>
                  <a:noFill/>
                </a:ln>
                <a:effectLst/>
                <a:uLnTx/>
                <a:uFillTx/>
                <a:cs typeface="Arial" panose="020B0604020202020204" pitchFamily="34" charset="0"/>
              </a:rPr>
              <a:t>General STI </a:t>
            </a:r>
            <a:r>
              <a:rPr lang="en-US" altLang="en-US" sz="2000">
                <a:cs typeface="Arial" panose="020B0604020202020204" pitchFamily="34" charset="0"/>
              </a:rPr>
              <a:t>Trends</a:t>
            </a:r>
            <a:r>
              <a:rPr kumimoji="0" lang="en-US" altLang="en-US" sz="2000" b="0" i="0" u="none" strike="noStrike" cap="none" spc="0" normalizeH="0" baseline="0" noProof="0">
                <a:ln>
                  <a:noFill/>
                </a:ln>
                <a:effectLst/>
                <a:uLnTx/>
                <a:uFillTx/>
                <a:cs typeface="Arial" panose="020B0604020202020204" pitchFamily="34" charset="0"/>
              </a:rPr>
              <a:t> </a:t>
            </a:r>
            <a:r>
              <a:rPr lang="en-US" altLang="en-US" sz="2000">
                <a:cs typeface="Arial" panose="020B0604020202020204" pitchFamily="34" charset="0"/>
              </a:rPr>
              <a:t>Through</a:t>
            </a:r>
            <a:r>
              <a:rPr kumimoji="0" lang="en-US" altLang="en-US" sz="2000" b="0" i="0" u="none" strike="noStrike" cap="none" spc="0" normalizeH="0" baseline="0" noProof="0">
                <a:ln>
                  <a:noFill/>
                </a:ln>
                <a:effectLst/>
                <a:uLnTx/>
                <a:uFillTx/>
                <a:cs typeface="Arial" panose="020B0604020202020204" pitchFamily="34" charset="0"/>
              </a:rPr>
              <a:t> </a:t>
            </a:r>
            <a:r>
              <a:rPr lang="en-US" altLang="en-US" sz="2000">
                <a:cs typeface="Arial" panose="020B0604020202020204" pitchFamily="34" charset="0"/>
              </a:rPr>
              <a:t>2022</a:t>
            </a:r>
            <a:endParaRPr lang="en-US" altLang="en-US" sz="2000" b="0" i="0" u="none" strike="noStrike" cap="none" spc="0" normalizeH="0" baseline="0" noProof="0">
              <a:ln>
                <a:noFill/>
              </a:ln>
              <a:effectLst/>
              <a:uLnTx/>
              <a:uFillTx/>
              <a:cs typeface="Arial" panose="020B0604020202020204" pitchFamily="34" charset="0"/>
            </a:endParaRPr>
          </a:p>
          <a:p>
            <a:pPr marL="1257300" marR="0" lvl="2" indent="-342900" fontAlgn="auto">
              <a:spcBef>
                <a:spcPct val="20000"/>
              </a:spcBef>
              <a:spcAft>
                <a:spcPts val="0"/>
              </a:spcAft>
              <a:buClrTx/>
              <a:buSzPct val="100000"/>
              <a:buFont typeface="Courier New" panose="02070309020205020404" pitchFamily="49" charset="0"/>
              <a:buChar char="o"/>
              <a:tabLst/>
              <a:defRPr/>
            </a:pPr>
            <a:r>
              <a:rPr kumimoji="0" lang="en-US" altLang="en-US" sz="2000" b="0" i="0" u="none" strike="noStrike" cap="none" spc="0" normalizeH="0" baseline="0" noProof="0">
                <a:ln>
                  <a:noFill/>
                </a:ln>
                <a:effectLst/>
                <a:uLnTx/>
                <a:uFillTx/>
                <a:cs typeface="Arial" panose="020B0604020202020204" pitchFamily="34" charset="0"/>
              </a:rPr>
              <a:t>Chlamydia</a:t>
            </a:r>
            <a:endParaRPr lang="en-US" altLang="en-US" sz="2000" b="0" i="0" u="none" strike="noStrike" cap="none" spc="0" normalizeH="0" baseline="0" noProof="0">
              <a:ln>
                <a:noFill/>
              </a:ln>
              <a:effectLst/>
              <a:uLnTx/>
              <a:uFillTx/>
              <a:cs typeface="Arial" panose="020B0604020202020204" pitchFamily="34" charset="0"/>
            </a:endParaRPr>
          </a:p>
          <a:p>
            <a:pPr marL="1257300" marR="0" lvl="2" indent="-342900" fontAlgn="auto">
              <a:spcBef>
                <a:spcPct val="20000"/>
              </a:spcBef>
              <a:spcAft>
                <a:spcPts val="0"/>
              </a:spcAft>
              <a:buClrTx/>
              <a:buSzPct val="100000"/>
              <a:buFont typeface="Courier New" panose="02070309020205020404" pitchFamily="49" charset="0"/>
              <a:buChar char="o"/>
              <a:tabLst/>
              <a:defRPr/>
            </a:pPr>
            <a:r>
              <a:rPr kumimoji="0" lang="en-US" altLang="en-US" sz="2000" b="0" i="0" u="none" strike="noStrike" cap="none" spc="0" normalizeH="0" baseline="0" noProof="0">
                <a:ln>
                  <a:noFill/>
                </a:ln>
                <a:effectLst/>
                <a:uLnTx/>
                <a:uFillTx/>
                <a:cs typeface="Arial" panose="020B0604020202020204" pitchFamily="34" charset="0"/>
              </a:rPr>
              <a:t>Gonorrhea</a:t>
            </a:r>
            <a:endParaRPr lang="en-US" altLang="en-US" sz="2000" b="0" i="0" u="none" strike="noStrike" cap="none" spc="0" normalizeH="0" baseline="0" noProof="0">
              <a:ln>
                <a:noFill/>
              </a:ln>
              <a:effectLst/>
              <a:uLnTx/>
              <a:uFillTx/>
              <a:cs typeface="Arial" panose="020B0604020202020204" pitchFamily="34" charset="0"/>
            </a:endParaRPr>
          </a:p>
          <a:p>
            <a:pPr marL="1257300" marR="0" lvl="2" indent="-342900" fontAlgn="auto">
              <a:spcBef>
                <a:spcPct val="20000"/>
              </a:spcBef>
              <a:spcAft>
                <a:spcPts val="0"/>
              </a:spcAft>
              <a:buClrTx/>
              <a:buSzPct val="100000"/>
              <a:buFont typeface="Courier New" panose="02070309020205020404" pitchFamily="49" charset="0"/>
              <a:buChar char="o"/>
              <a:tabLst/>
              <a:defRPr/>
            </a:pPr>
            <a:r>
              <a:rPr kumimoji="0" lang="en-US" altLang="en-US" sz="2000" b="0" i="0" u="none" strike="noStrike" cap="none" spc="0" normalizeH="0" baseline="0" noProof="0">
                <a:ln>
                  <a:noFill/>
                </a:ln>
                <a:effectLst/>
                <a:uLnTx/>
                <a:uFillTx/>
                <a:cs typeface="Arial" panose="020B0604020202020204" pitchFamily="34" charset="0"/>
              </a:rPr>
              <a:t>Infectious syphilis</a:t>
            </a:r>
            <a:endParaRPr lang="en-US" altLang="en-US" sz="2000" b="0" i="0" u="none" strike="noStrike" cap="none" spc="0" normalizeH="0" baseline="0" noProof="0">
              <a:ln>
                <a:noFill/>
              </a:ln>
              <a:effectLst/>
              <a:uLnTx/>
              <a:uFillTx/>
              <a:cs typeface="Arial" panose="020B0604020202020204" pitchFamily="34" charset="0"/>
            </a:endParaRPr>
          </a:p>
          <a:p>
            <a:pPr marL="800100" marR="0" lvl="1" indent="-342900" fontAlgn="auto">
              <a:lnSpc>
                <a:spcPct val="114000"/>
              </a:lnSpc>
              <a:spcBef>
                <a:spcPct val="20000"/>
              </a:spcBef>
              <a:spcAft>
                <a:spcPts val="0"/>
              </a:spcAft>
              <a:buClrTx/>
              <a:buSzPct val="100000"/>
              <a:buFont typeface="Calibri" panose="020F050202020403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Descriptions of 2022 STI Cases</a:t>
            </a:r>
            <a:endParaRPr lang="en-US" altLang="en-US" sz="2000" b="0" i="0" u="none" strike="noStrike" cap="none" spc="0" normalizeH="0" baseline="0" noProof="0">
              <a:ln>
                <a:noFill/>
              </a:ln>
              <a:effectLst/>
              <a:uLnTx/>
              <a:uFillTx/>
              <a:cs typeface="Arial" panose="020B0604020202020204" pitchFamily="34" charset="0"/>
            </a:endParaRP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Social Vulnerability Index Trends (2022)</a:t>
            </a: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kumimoji="0" lang="en-US" altLang="en-US" sz="2000" b="0" i="0" u="none" strike="noStrike" cap="none" spc="0" normalizeH="0" baseline="0" noProof="0">
                <a:ln>
                  <a:noFill/>
                </a:ln>
                <a:effectLst/>
                <a:uLnTx/>
                <a:uFillTx/>
                <a:cs typeface="Arial" panose="020B0604020202020204" pitchFamily="34" charset="0"/>
              </a:rPr>
              <a:t>HIV/STI Co-infection and Sexual Risk (2022)</a:t>
            </a:r>
            <a:endParaRPr lang="en-US" altLang="en-US" sz="2000" b="0" i="0" u="none" strike="noStrike" cap="none" spc="0" normalizeH="0" baseline="0" noProof="0">
              <a:ln>
                <a:noFill/>
              </a:ln>
              <a:effectLst/>
              <a:uLnTx/>
              <a:uFillTx/>
              <a:cs typeface="Arial" panose="020B0604020202020204" pitchFamily="34" charset="0"/>
            </a:endParaRP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lang="en-US" altLang="en-US" sz="2000">
                <a:cs typeface="Arial" panose="020B0604020202020204" pitchFamily="34" charset="0"/>
              </a:rPr>
              <a:t>Summary</a:t>
            </a:r>
          </a:p>
          <a:p>
            <a:pPr marL="342900" marR="0" lvl="0" indent="-342900" fontAlgn="auto">
              <a:lnSpc>
                <a:spcPct val="114000"/>
              </a:lnSpc>
              <a:spcBef>
                <a:spcPct val="20000"/>
              </a:spcBef>
              <a:spcAft>
                <a:spcPts val="0"/>
              </a:spcAft>
              <a:buClrTx/>
              <a:buSzPct val="130000"/>
              <a:buFont typeface="Arial" panose="020B0604020202020204" pitchFamily="34" charset="0"/>
              <a:buChar char="•"/>
              <a:tabLst/>
              <a:defRPr/>
            </a:pPr>
            <a:r>
              <a:rPr lang="en-US" altLang="en-US" sz="2000" b="0" i="0" u="none" strike="noStrike" cap="none" spc="0" normalizeH="0" baseline="0" noProof="0">
                <a:ln>
                  <a:noFill/>
                </a:ln>
                <a:effectLst/>
                <a:uLnTx/>
                <a:uFillTx/>
                <a:cs typeface="Arial" panose="020B0604020202020204" pitchFamily="34" charset="0"/>
              </a:rPr>
              <a:t>Technical Notes</a:t>
            </a:r>
          </a:p>
        </p:txBody>
      </p:sp>
    </p:spTree>
    <p:extLst>
      <p:ext uri="{BB962C8B-B14F-4D97-AF65-F5344CB8AC3E}">
        <p14:creationId xmlns:p14="http://schemas.microsoft.com/office/powerpoint/2010/main" val="3870047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02827" y="-1"/>
            <a:ext cx="11317617" cy="976314"/>
          </a:xfrm>
        </p:spPr>
        <p:txBody>
          <a:bodyPr>
            <a:noAutofit/>
          </a:bodyPr>
          <a:lstStyle/>
          <a:p>
            <a:pPr algn="ctr"/>
            <a:r>
              <a:rPr kumimoji="0" lang="en-US" sz="2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Congenital Syphilis Cases and Rate of 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2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Among Individuals Thought to be Capable of Pregnancy Ages 15 to 49 Years, Massachusetts, 2010-2022</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endParaRPr lang="en-US" sz="2000"/>
          </a:p>
        </p:txBody>
      </p:sp>
      <p:pic>
        <p:nvPicPr>
          <p:cNvPr id="4" name="Picture 2" descr="Graph depicts the case count for confirmed and probable congenital syphilis cases reported in Massachusetts between 2010 and 2022. The case counts are 1, 0, 1, 4, 3, 4, 4, 0, 0, 9, 10, 9, 11 for 2010, 2022, 2012, 2013, 2014, 2015, 2016, 2017, 2018, 2019, 2020, 2021, and 2022, respectively. Additionally, the graph shows a line depicting the rate per 100,000 population of confirmed and probable infectious syphilis among individuals thought to be capable of pregnancy ages 15 to 49 years which starts with a rate of 1.7 in 2010, peaks in 2022 with a rate of 10.5.">
            <a:extLst>
              <a:ext uri="{FF2B5EF4-FFF2-40B4-BE49-F238E27FC236}">
                <a16:creationId xmlns:a16="http://schemas.microsoft.com/office/drawing/2014/main" id="{90CD539B-04B7-F9D9-7644-7D68C15CC9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0047" y="907799"/>
            <a:ext cx="12084097" cy="4176122"/>
          </a:xfrm>
          <a:prstGeom prst="rect">
            <a:avLst/>
          </a:prstGeom>
        </p:spPr>
      </p:pic>
      <p:sp>
        <p:nvSpPr>
          <p:cNvPr id="5" name="TextBox 1">
            <a:extLst>
              <a:ext uri="{FF2B5EF4-FFF2-40B4-BE49-F238E27FC236}">
                <a16:creationId xmlns:a16="http://schemas.microsoft.com/office/drawing/2014/main" id="{8C0A0D1B-C30F-9D13-FBA6-12575DF9F1E6}"/>
              </a:ext>
            </a:extLst>
          </p:cNvPr>
          <p:cNvSpPr txBox="1"/>
          <p:nvPr/>
        </p:nvSpPr>
        <p:spPr>
          <a:xfrm>
            <a:off x="370366" y="5001455"/>
            <a:ext cx="11585450" cy="1355632"/>
          </a:xfrm>
          <a:prstGeom prst="rect">
            <a:avLst/>
          </a:prstGeom>
        </p:spPr>
        <p:txBody>
          <a:bodyPr wrap="square" lIns="91440" tIns="45720" rIns="91440" bIns="45720"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solidFill>
                  <a:srgbClr val="767171"/>
                </a:solidFill>
                <a:effectLst/>
                <a:cs typeface="Times New Roman"/>
              </a:rPr>
              <a:t>Data are current as of </a:t>
            </a:r>
            <a:r>
              <a:rPr lang="en-US" sz="1200">
                <a:solidFill>
                  <a:schemeClr val="bg2">
                    <a:lumMod val="50000"/>
                  </a:schemeClr>
                </a:solidFill>
                <a:cs typeface="Times New Roman"/>
              </a:rPr>
              <a:t>07/18/2023</a:t>
            </a:r>
            <a:r>
              <a:rPr lang="en-US" sz="1200">
                <a:solidFill>
                  <a:srgbClr val="767171"/>
                </a:solidFill>
                <a:effectLst/>
                <a:cs typeface="Times New Roman"/>
              </a:rPr>
              <a:t> and are subject to change.</a:t>
            </a:r>
          </a:p>
          <a:p>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endParaRPr lang="en-US" sz="1200">
              <a:solidFill>
                <a:schemeClr val="bg2">
                  <a:lumMod val="50000"/>
                </a:schemeClr>
              </a:solidFill>
              <a:effectLst/>
              <a:cs typeface="Times New Roman"/>
            </a:endParaRPr>
          </a:p>
          <a:p>
            <a:r>
              <a:rPr lang="en-US" sz="1200">
                <a:solidFill>
                  <a:srgbClr val="767171"/>
                </a:solidFill>
                <a:ea typeface="Calibri" panose="020F0502020204030204" pitchFamily="34" charset="0"/>
                <a:cs typeface="Times New Roman"/>
              </a:rPr>
              <a:t>Note: National Notifiable Diseases Surveillance System (NNDSS) Congenital Syphilis case definition was updated in 2014.</a:t>
            </a:r>
          </a:p>
          <a:p>
            <a:r>
              <a:rPr lang="en-US" sz="1200">
                <a:solidFill>
                  <a:srgbClr val="767171"/>
                </a:solidFill>
                <a:cs typeface="Times New Roman" panose="02020603050405020304" pitchFamily="18" charset="0"/>
              </a:rPr>
              <a:t>1. Infectious syphilis is defined as primary, secondary and early latent stages of syphilis within one year of infection.</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p>
          <a:p>
            <a:r>
              <a:rPr lang="en-US" sz="1200">
                <a:solidFill>
                  <a:schemeClr val="bg2">
                    <a:lumMod val="50000"/>
                  </a:schemeClr>
                </a:solidFill>
                <a:cs typeface="Times New Roman"/>
              </a:rPr>
              <a:t>3. Count refers to individuals thought to be capable of pregnancy ages 15 to 49 years, the denominator for the yearly calculated congenital syphilis rate.</a:t>
            </a:r>
            <a:endParaRPr lang="en-US" sz="1200">
              <a:solidFill>
                <a:srgbClr val="767171"/>
              </a:solidFill>
              <a:cs typeface="Times New Roman" panose="02020603050405020304" pitchFamily="18" charset="0"/>
            </a:endParaRPr>
          </a:p>
          <a:p>
            <a:endParaRPr lang="en-US" sz="1200">
              <a:solidFill>
                <a:srgbClr val="767171"/>
              </a:solidFill>
              <a:effectLst/>
              <a:cs typeface="Times New Roman" panose="02020603050405020304" pitchFamily="18" charset="0"/>
            </a:endParaRPr>
          </a:p>
        </p:txBody>
      </p:sp>
      <p:pic>
        <p:nvPicPr>
          <p:cNvPr id="6" name="Picture 5">
            <a:extLst>
              <a:ext uri="{FF2B5EF4-FFF2-40B4-BE49-F238E27FC236}">
                <a16:creationId xmlns:a16="http://schemas.microsoft.com/office/drawing/2014/main" id="{13061FE6-52D5-A859-E33B-600A6CD62E47}"/>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4964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Massachusetts SVI Trends</a:t>
            </a:r>
            <a:endParaRPr lang="en-US" sz="4000">
              <a:latin typeface="+mn-lt"/>
            </a:endParaRPr>
          </a:p>
        </p:txBody>
      </p:sp>
      <p:sp>
        <p:nvSpPr>
          <p:cNvPr id="4" name="TextBox 3">
            <a:extLst>
              <a:ext uri="{FF2B5EF4-FFF2-40B4-BE49-F238E27FC236}">
                <a16:creationId xmlns:a16="http://schemas.microsoft.com/office/drawing/2014/main" id="{6242A99C-D809-B56F-0C30-93D2AC8ED136}"/>
              </a:ext>
            </a:extLst>
          </p:cNvPr>
          <p:cNvSpPr txBox="1"/>
          <p:nvPr/>
        </p:nvSpPr>
        <p:spPr>
          <a:xfrm>
            <a:off x="655098" y="1901216"/>
            <a:ext cx="10881804"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Times New Roman" panose="02020603050405020304" pitchFamily="18" charset="0"/>
              </a:rPr>
              <a:t>Chlamydia, Gonorrhea, and Infectious Syphilis: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ea typeface="+mn-ea"/>
                <a:cs typeface="Times New Roman" panose="02020603050405020304" pitchFamily="18" charset="0"/>
              </a:rPr>
              <a:t>Years 2018 to 2022 </a:t>
            </a:r>
          </a:p>
        </p:txBody>
      </p:sp>
      <p:pic>
        <p:nvPicPr>
          <p:cNvPr id="5" name="Picture 4">
            <a:extLst>
              <a:ext uri="{FF2B5EF4-FFF2-40B4-BE49-F238E27FC236}">
                <a16:creationId xmlns:a16="http://schemas.microsoft.com/office/drawing/2014/main" id="{5905F527-6F9A-A21B-96C3-6965CE785DF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585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22</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65828" y="-1"/>
            <a:ext cx="11226172" cy="977901"/>
          </a:xfrm>
        </p:spPr>
        <p:txBody>
          <a:bodyPr>
            <a:normAutofit/>
          </a:bodyPr>
          <a:lstStyle/>
          <a:p>
            <a:pPr algn="ctr"/>
            <a:r>
              <a:rPr lang="en-US" sz="2800" b="1">
                <a:solidFill>
                  <a:schemeClr val="bg1"/>
                </a:solidFill>
                <a:latin typeface="+mn-lt"/>
                <a:ea typeface="Calibri" panose="020F0502020204030204" pitchFamily="34" charset="0"/>
                <a:cs typeface="Times New Roman"/>
              </a:rPr>
              <a:t>Social Vulnerability Index </a:t>
            </a:r>
            <a:endParaRPr lang="en-US" sz="2800">
              <a:latin typeface="+mn-lt"/>
            </a:endParaRPr>
          </a:p>
        </p:txBody>
      </p:sp>
      <p:sp>
        <p:nvSpPr>
          <p:cNvPr id="4" name="TextBox 3">
            <a:extLst>
              <a:ext uri="{FF2B5EF4-FFF2-40B4-BE49-F238E27FC236}">
                <a16:creationId xmlns:a16="http://schemas.microsoft.com/office/drawing/2014/main" id="{CB9F4F11-1DC3-16D0-A5CD-192E05050971}"/>
              </a:ext>
            </a:extLst>
          </p:cNvPr>
          <p:cNvSpPr txBox="1"/>
          <p:nvPr/>
        </p:nvSpPr>
        <p:spPr>
          <a:xfrm>
            <a:off x="965828" y="1261132"/>
            <a:ext cx="10268010" cy="3826689"/>
          </a:xfrm>
          <a:prstGeom prst="rect">
            <a:avLst/>
          </a:prstGeom>
          <a:noFill/>
        </p:spPr>
        <p:txBody>
          <a:bodyPr wrap="square" lIns="91440" tIns="45720" rIns="91440" bIns="45720" anchor="t">
            <a:spAutoFit/>
          </a:bodyPr>
          <a:lstStyle/>
          <a:p>
            <a:pPr marL="285750" indent="-285750" fontAlgn="base">
              <a:spcAft>
                <a:spcPts val="2000"/>
              </a:spcAft>
              <a:buSzPct val="130000"/>
              <a:buFont typeface="Arial" panose="020B0604020202020204" pitchFamily="34" charset="0"/>
              <a:buChar char="•"/>
            </a:pPr>
            <a:r>
              <a:rPr lang="en-US" sz="2000">
                <a:solidFill>
                  <a:srgbClr val="000000"/>
                </a:solidFill>
                <a:ea typeface="Calibri" panose="020F0502020204030204" pitchFamily="34" charset="0"/>
                <a:cs typeface="Times New Roman"/>
              </a:rPr>
              <a:t>Patient addresses were manually cleaned and geocoded utilizing SAS 9.4 </a:t>
            </a:r>
          </a:p>
          <a:p>
            <a:pPr marL="285750" indent="-285750" fontAlgn="base">
              <a:spcAft>
                <a:spcPts val="1200"/>
              </a:spcAft>
              <a:buSzPct val="130000"/>
              <a:buFont typeface="Arial" panose="020B0604020202020204" pitchFamily="34" charset="0"/>
              <a:buChar char="•"/>
            </a:pPr>
            <a:r>
              <a:rPr lang="en-US" sz="2000">
                <a:solidFill>
                  <a:srgbClr val="000000"/>
                </a:solidFill>
                <a:ea typeface="Calibri" panose="020F0502020204030204" pitchFamily="34" charset="0"/>
                <a:cs typeface="Times New Roman"/>
              </a:rPr>
              <a:t>Social Vulnerability Index (SVI) was based on the patient’s home address. </a:t>
            </a:r>
          </a:p>
          <a:p>
            <a:pPr marL="800100" lvl="1" indent="-342900" fontAlgn="base">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It characterizes community resilience/ability to withstand external hazards. </a:t>
            </a:r>
          </a:p>
          <a:p>
            <a:pPr marL="800100" lvl="1" indent="-342900">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SVI incorporates 15 demographic and socioeconomic variables from the US census.</a:t>
            </a:r>
            <a:endParaRPr lang="en-US"/>
          </a:p>
          <a:p>
            <a:pPr marL="800100" lvl="1" indent="-342900" fontAlgn="base">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Patients’ census tracts are given a percentile rank and grouped as low, moderately low, moderately high, and high.</a:t>
            </a:r>
          </a:p>
          <a:p>
            <a:pPr marL="800100" lvl="1" indent="-342900">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 Higher percentile scores represent greater community vulnerability.</a:t>
            </a:r>
            <a:endParaRPr lang="en-US"/>
          </a:p>
          <a:p>
            <a:pPr marL="800100" lvl="1" indent="-342900">
              <a:spcAft>
                <a:spcPts val="1200"/>
              </a:spcAft>
              <a:buFont typeface="Times New Roman" panose="02020603050405020304" pitchFamily="18" charset="0"/>
              <a:buChar char="–"/>
            </a:pPr>
            <a:r>
              <a:rPr lang="en-US">
                <a:solidFill>
                  <a:srgbClr val="000000"/>
                </a:solidFill>
                <a:ea typeface="Calibri" panose="020F0502020204030204" pitchFamily="34" charset="0"/>
                <a:cs typeface="Times New Roman"/>
              </a:rPr>
              <a:t>The CDC/ATSDR SVI database from 2018 was matched to cases from 2018-2019. </a:t>
            </a:r>
          </a:p>
          <a:p>
            <a:pPr marL="800100" lvl="1" indent="-342900">
              <a:spcAft>
                <a:spcPts val="1200"/>
              </a:spcAft>
              <a:buFont typeface="Times New Roman,Serif" panose="02020603050405020304" pitchFamily="18" charset="0"/>
              <a:buChar char="–"/>
            </a:pPr>
            <a:r>
              <a:rPr lang="en-US">
                <a:solidFill>
                  <a:srgbClr val="000000"/>
                </a:solidFill>
                <a:cs typeface="Times New Roman"/>
              </a:rPr>
              <a:t>The CDC/ATSDR SVI database from 2020 was matched to cases from 2020-2022.</a:t>
            </a:r>
            <a:endParaRPr lang="en-US">
              <a:cs typeface="Calibri" panose="020F0502020204030204"/>
            </a:endParaRPr>
          </a:p>
        </p:txBody>
      </p:sp>
      <p:pic>
        <p:nvPicPr>
          <p:cNvPr id="5" name="Picture 4">
            <a:extLst>
              <a:ext uri="{FF2B5EF4-FFF2-40B4-BE49-F238E27FC236}">
                <a16:creationId xmlns:a16="http://schemas.microsoft.com/office/drawing/2014/main" id="{BE23556A-265A-05E8-A06E-50D8B5C3E21F}"/>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715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7901"/>
          </a:xfrm>
        </p:spPr>
        <p:txBody>
          <a:bodyPr>
            <a:normAutofit/>
          </a:bodyPr>
          <a:lstStyle/>
          <a:p>
            <a:pPr algn="ctr"/>
            <a:r>
              <a:rPr lang="en-US" sz="2800">
                <a:solidFill>
                  <a:schemeClr val="bg1"/>
                </a:solidFill>
                <a:latin typeface="+mn-lt"/>
                <a:cs typeface="Times New Roman" panose="02020603050405020304" pitchFamily="18" charset="0"/>
              </a:rPr>
              <a:t>Confirmed Chlamydia Case Percentages by Social Vulnerability Index, Massachusetts, 2018-2022</a:t>
            </a:r>
            <a:r>
              <a:rPr lang="en-US" sz="2000" baseline="50000">
                <a:solidFill>
                  <a:schemeClr val="bg1"/>
                </a:solidFill>
                <a:latin typeface="+mn-lt"/>
                <a:cs typeface="Times New Roman" panose="02020603050405020304" pitchFamily="18" charset="0"/>
              </a:rPr>
              <a:t>1</a:t>
            </a:r>
            <a:endParaRPr lang="en-US" sz="2000" baseline="50000">
              <a:latin typeface="+mn-lt"/>
            </a:endParaRPr>
          </a:p>
        </p:txBody>
      </p:sp>
      <p:pic>
        <p:nvPicPr>
          <p:cNvPr id="5" name="Picture 4" descr="Graph depicts the proportion of Massachusetts reported confirmed chlamydia cases broken down by SVI quartile for the years 2018 through 2022. The High SVI group is largest for each year, making up 41 to 48% of cases each year. Each year, the order in frequency from highest to lowest is: High, Moderately High, Moderately Low, Low, and Unknown SVI.">
            <a:extLst>
              <a:ext uri="{FF2B5EF4-FFF2-40B4-BE49-F238E27FC236}">
                <a16:creationId xmlns:a16="http://schemas.microsoft.com/office/drawing/2014/main" id="{2839991E-1FBB-BC9E-72CF-304C81C777FF}"/>
              </a:ext>
            </a:extLst>
          </p:cNvPr>
          <p:cNvPicPr>
            <a:picLocks noChangeAspect="1"/>
          </p:cNvPicPr>
          <p:nvPr/>
        </p:nvPicPr>
        <p:blipFill>
          <a:blip r:embed="rId3"/>
          <a:stretch>
            <a:fillRect/>
          </a:stretch>
        </p:blipFill>
        <p:spPr>
          <a:xfrm>
            <a:off x="271977" y="958080"/>
            <a:ext cx="11808975" cy="4883319"/>
          </a:xfrm>
          <a:prstGeom prst="rect">
            <a:avLst/>
          </a:prstGeom>
        </p:spPr>
      </p:pic>
      <p:sp>
        <p:nvSpPr>
          <p:cNvPr id="8" name="TextBox 7">
            <a:extLst>
              <a:ext uri="{FF2B5EF4-FFF2-40B4-BE49-F238E27FC236}">
                <a16:creationId xmlns:a16="http://schemas.microsoft.com/office/drawing/2014/main" id="{007B59A2-9221-9C8A-7B60-AF10A1853252}"/>
              </a:ext>
            </a:extLst>
          </p:cNvPr>
          <p:cNvSpPr txBox="1"/>
          <p:nvPr/>
        </p:nvSpPr>
        <p:spPr>
          <a:xfrm>
            <a:off x="290456" y="5802892"/>
            <a:ext cx="10809962" cy="646331"/>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 2021, and 2022 data.</a:t>
            </a:r>
          </a:p>
        </p:txBody>
      </p:sp>
      <p:pic>
        <p:nvPicPr>
          <p:cNvPr id="4" name="Picture 3">
            <a:extLst>
              <a:ext uri="{FF2B5EF4-FFF2-40B4-BE49-F238E27FC236}">
                <a16:creationId xmlns:a16="http://schemas.microsoft.com/office/drawing/2014/main" id="{55ED122E-3A1A-3645-DE4B-909DE6753DB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071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0308" y="0"/>
            <a:ext cx="11241692" cy="970907"/>
          </a:xfrm>
        </p:spPr>
        <p:txBody>
          <a:bodyPr>
            <a:normAutofit/>
          </a:bodyPr>
          <a:lstStyle/>
          <a:p>
            <a:pPr algn="ctr">
              <a:defRPr/>
            </a:pPr>
            <a:r>
              <a:rPr kumimoji="0" lang="en-US" sz="2800"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Chlamydia </a:t>
            </a:r>
            <a:r>
              <a:rPr lang="en-US" sz="2800">
                <a:solidFill>
                  <a:schemeClr val="bg1"/>
                </a:solidFill>
                <a:latin typeface="+mn-lt"/>
                <a:cs typeface="Times New Roman" panose="02020603050405020304" pitchFamily="18" charset="0"/>
              </a:rPr>
              <a:t>Case Percentages by Social Vulnerability Index and Gender, Massachusetts, 2018-</a:t>
            </a:r>
            <a:r>
              <a:rPr lang="en-US" sz="2800" kern="100">
                <a:solidFill>
                  <a:srgbClr val="000000"/>
                </a:solidFill>
                <a:effectLst/>
                <a:latin typeface="+mn-lt"/>
                <a:ea typeface="Calibri" panose="020F0502020204030204" pitchFamily="34" charset="0"/>
                <a:cs typeface="Times New Roman" panose="02020603050405020304" pitchFamily="18" charset="0"/>
              </a:rPr>
              <a:t> </a:t>
            </a:r>
            <a:r>
              <a:rPr lang="en-US" sz="2800" kern="100">
                <a:solidFill>
                  <a:schemeClr val="bg1"/>
                </a:solidFill>
                <a:effectLst/>
                <a:latin typeface="+mn-lt"/>
                <a:ea typeface="Calibri" panose="020F0502020204030204" pitchFamily="34" charset="0"/>
                <a:cs typeface="Times New Roman" panose="02020603050405020304" pitchFamily="18" charset="0"/>
              </a:rPr>
              <a:t>2022</a:t>
            </a:r>
            <a:r>
              <a:rPr lang="en-US" sz="2000" kern="100" baseline="50000">
                <a:solidFill>
                  <a:schemeClr val="bg1"/>
                </a:solidFill>
                <a:effectLst/>
                <a:latin typeface="+mn-lt"/>
                <a:ea typeface="Calibri" panose="020F0502020204030204" pitchFamily="34" charset="0"/>
                <a:cs typeface="Times New Roman" panose="02020603050405020304" pitchFamily="18" charset="0"/>
              </a:rPr>
              <a:t>1,2</a:t>
            </a:r>
            <a:endParaRPr lang="en-US" sz="2000" baseline="50000">
              <a:latin typeface="+mn-lt"/>
            </a:endParaRPr>
          </a:p>
        </p:txBody>
      </p:sp>
      <p:pic>
        <p:nvPicPr>
          <p:cNvPr id="8" name="Picture 7" descr="Graph depicts the proportion of Massachusetts reported confirmed chlamydia cases broken down by SVI quartile and gender for the years 2018 through 2022. In 2022, 50% of female cases are High SVI, compared to 44% in males. 21% of female cases in 2022 are Moderately High SVI, 14% are Moderately Low SVI, 12% are Low SVI, and 3% are Unknown SVI. 25% of male cases in 2022 are Moderately High SVI, 15% are Moderately Low SVI, 13% are Low SVI, and 3% are Unknown SVI.">
            <a:extLst>
              <a:ext uri="{FF2B5EF4-FFF2-40B4-BE49-F238E27FC236}">
                <a16:creationId xmlns:a16="http://schemas.microsoft.com/office/drawing/2014/main" id="{35A965A4-23A0-3472-5441-8A09AF285572}"/>
              </a:ext>
            </a:extLst>
          </p:cNvPr>
          <p:cNvPicPr>
            <a:picLocks noChangeAspect="1"/>
          </p:cNvPicPr>
          <p:nvPr/>
        </p:nvPicPr>
        <p:blipFill>
          <a:blip r:embed="rId3"/>
          <a:stretch>
            <a:fillRect/>
          </a:stretch>
        </p:blipFill>
        <p:spPr>
          <a:xfrm>
            <a:off x="175044" y="955672"/>
            <a:ext cx="11973582" cy="4767485"/>
          </a:xfrm>
          <a:prstGeom prst="rect">
            <a:avLst/>
          </a:prstGeom>
        </p:spPr>
      </p:pic>
      <p:sp>
        <p:nvSpPr>
          <p:cNvPr id="6" name="TextBox 5">
            <a:extLst>
              <a:ext uri="{FF2B5EF4-FFF2-40B4-BE49-F238E27FC236}">
                <a16:creationId xmlns:a16="http://schemas.microsoft.com/office/drawing/2014/main" id="{137BD4BA-633D-9B6F-1FB8-2BFEBABF3B12}"/>
              </a:ext>
            </a:extLst>
          </p:cNvPr>
          <p:cNvSpPr txBox="1"/>
          <p:nvPr/>
        </p:nvSpPr>
        <p:spPr>
          <a:xfrm>
            <a:off x="278581" y="5655833"/>
            <a:ext cx="10809962" cy="830997"/>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pPr marL="228600" indent="-228600">
              <a:buAutoNum type="arabicPeriod"/>
            </a:pPr>
            <a:r>
              <a:rPr lang="en-US" sz="1200">
                <a:solidFill>
                  <a:schemeClr val="bg2">
                    <a:lumMod val="50000"/>
                  </a:schemeClr>
                </a:solidFill>
                <a:cs typeface="Times New Roman"/>
              </a:rPr>
              <a:t>Please consider the impact of the COVID-19 pandemic on infectious disease screening, treatment and surveillance in the interpretation of 2020, 2021, and 2022 data. </a:t>
            </a:r>
          </a:p>
          <a:p>
            <a:pPr marL="228600" indent="-228600">
              <a:buAutoNum type="arabicPeriod"/>
            </a:pPr>
            <a:r>
              <a:rPr lang="en-US" sz="1200">
                <a:solidFill>
                  <a:schemeClr val="bg2">
                    <a:lumMod val="50000"/>
                  </a:schemeClr>
                </a:solidFill>
                <a:cs typeface="Times New Roman"/>
              </a:rPr>
              <a:t>Individuals of transgender experience that do not have complete gender data may not be included within this slide. </a:t>
            </a:r>
            <a:endParaRPr lang="en-US" sz="1200">
              <a:solidFill>
                <a:schemeClr val="bg2">
                  <a:lumMod val="50000"/>
                </a:schemeClr>
              </a:solidFill>
            </a:endParaRPr>
          </a:p>
        </p:txBody>
      </p:sp>
      <p:pic>
        <p:nvPicPr>
          <p:cNvPr id="7" name="Picture 6">
            <a:extLst>
              <a:ext uri="{FF2B5EF4-FFF2-40B4-BE49-F238E27FC236}">
                <a16:creationId xmlns:a16="http://schemas.microsoft.com/office/drawing/2014/main" id="{105AC80A-700B-748A-B9F2-5F772F4C8C2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706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1575"/>
            <a:ext cx="11239894" cy="967434"/>
          </a:xfrm>
        </p:spPr>
        <p:txBody>
          <a:bodyPr>
            <a:normAutofit/>
          </a:bodyPr>
          <a:lstStyle/>
          <a:p>
            <a:pPr algn="ctr"/>
            <a:r>
              <a:rPr lang="en-US" sz="2800">
                <a:solidFill>
                  <a:schemeClr val="bg1"/>
                </a:solidFill>
                <a:latin typeface="+mn-lt"/>
                <a:cs typeface="Times New Roman" panose="02020603050405020304" pitchFamily="18" charset="0"/>
              </a:rPr>
              <a:t>Confirmed Gonorrhea Case Percentages by Social Vulnerability Index, Massachusetts, 2018-2022</a:t>
            </a:r>
            <a:r>
              <a:rPr lang="en-US" sz="2000" baseline="50000">
                <a:solidFill>
                  <a:schemeClr val="bg1"/>
                </a:solidFill>
                <a:latin typeface="+mn-lt"/>
                <a:cs typeface="Times New Roman" panose="02020603050405020304" pitchFamily="18" charset="0"/>
              </a:rPr>
              <a:t>1</a:t>
            </a:r>
            <a:endParaRPr lang="en-US" sz="2000" baseline="50000">
              <a:latin typeface="+mn-lt"/>
            </a:endParaRPr>
          </a:p>
        </p:txBody>
      </p:sp>
      <p:pic>
        <p:nvPicPr>
          <p:cNvPr id="8" name="Picture 7" descr="Graph depicts the proportion of Massachusetts reported confirmed gonorrhea cases broken down by SVI quartile for the years 2018 through 2022. The High SVI group is largest for each year, making up 47 to 51% of cases each year. Each year, the order in frequency from highest to lowest is: High, Moderately High, Moderately Low, Low, and Unknown SVI.">
            <a:extLst>
              <a:ext uri="{FF2B5EF4-FFF2-40B4-BE49-F238E27FC236}">
                <a16:creationId xmlns:a16="http://schemas.microsoft.com/office/drawing/2014/main" id="{3F2FEA97-D10B-E953-6360-41BDCE640B97}"/>
              </a:ext>
            </a:extLst>
          </p:cNvPr>
          <p:cNvPicPr>
            <a:picLocks noChangeAspect="1"/>
          </p:cNvPicPr>
          <p:nvPr/>
        </p:nvPicPr>
        <p:blipFill>
          <a:blip r:embed="rId3"/>
          <a:stretch>
            <a:fillRect/>
          </a:stretch>
        </p:blipFill>
        <p:spPr>
          <a:xfrm>
            <a:off x="269540" y="996510"/>
            <a:ext cx="11784589" cy="4846740"/>
          </a:xfrm>
          <a:prstGeom prst="rect">
            <a:avLst/>
          </a:prstGeom>
        </p:spPr>
      </p:pic>
      <p:sp>
        <p:nvSpPr>
          <p:cNvPr id="6" name="TextBox 5">
            <a:extLst>
              <a:ext uri="{FF2B5EF4-FFF2-40B4-BE49-F238E27FC236}">
                <a16:creationId xmlns:a16="http://schemas.microsoft.com/office/drawing/2014/main" id="{E8F8CDA1-DA0B-AF07-358E-DD751649DCDF}"/>
              </a:ext>
            </a:extLst>
          </p:cNvPr>
          <p:cNvSpPr txBox="1"/>
          <p:nvPr/>
        </p:nvSpPr>
        <p:spPr>
          <a:xfrm>
            <a:off x="280931" y="5855511"/>
            <a:ext cx="10809962" cy="646331"/>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 2021, and 2022 data.</a:t>
            </a:r>
          </a:p>
        </p:txBody>
      </p:sp>
      <p:pic>
        <p:nvPicPr>
          <p:cNvPr id="7" name="Picture 6">
            <a:extLst>
              <a:ext uri="{FF2B5EF4-FFF2-40B4-BE49-F238E27FC236}">
                <a16:creationId xmlns:a16="http://schemas.microsoft.com/office/drawing/2014/main" id="{55A4D40A-6AAC-0A1A-6DD8-A3132C1B1F0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944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81355"/>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Gonorrhea </a:t>
            </a:r>
            <a:r>
              <a:rPr lang="en-US" sz="2800">
                <a:solidFill>
                  <a:schemeClr val="bg1"/>
                </a:solidFill>
                <a:latin typeface="+mn-lt"/>
                <a:cs typeface="Times New Roman" panose="02020603050405020304" pitchFamily="18" charset="0"/>
              </a:rPr>
              <a:t>Case Percentages by Social Vulnerability Index and Gender, Massachusetts, 2018-</a:t>
            </a:r>
            <a:r>
              <a:rPr lang="en-US" sz="2800" kern="100">
                <a:solidFill>
                  <a:schemeClr val="bg1"/>
                </a:solidFill>
                <a:effectLst/>
                <a:latin typeface="+mn-lt"/>
                <a:ea typeface="Calibri" panose="020F0502020204030204" pitchFamily="34" charset="0"/>
                <a:cs typeface="Times New Roman" panose="02020603050405020304" pitchFamily="18" charset="0"/>
              </a:rPr>
              <a:t>2022</a:t>
            </a:r>
            <a:r>
              <a:rPr lang="en-US" sz="2000" kern="100" baseline="50000">
                <a:solidFill>
                  <a:schemeClr val="bg1"/>
                </a:solidFill>
                <a:effectLst/>
                <a:latin typeface="+mn-lt"/>
                <a:ea typeface="Calibri" panose="020F0502020204030204" pitchFamily="34" charset="0"/>
                <a:cs typeface="Times New Roman" panose="02020603050405020304" pitchFamily="18" charset="0"/>
              </a:rPr>
              <a:t>1,2</a:t>
            </a:r>
            <a:endParaRPr lang="en-US" sz="2000" baseline="50000">
              <a:latin typeface="+mn-lt"/>
            </a:endParaRPr>
          </a:p>
        </p:txBody>
      </p:sp>
      <p:pic>
        <p:nvPicPr>
          <p:cNvPr id="10" name="Picture 9" descr="Graph depicts the proportion of Massachusetts reported confirmed gonorrhea cases broken down by SVI quartile and gender for the years 2018 through 2022. In 2022, 58% of female cases are High SVI, compared to 45% in males. 20% of female cases in 2022 are Moderately High SVI, 11% are Moderately Low SVI, 8% are Low SVI, and 3% are Unknown SVI. 25% of male cases in 2022 are Moderately High SVI, 15% are Moderately Low SVI, 12% are Low SVI, and 3% are Unknown SVI.">
            <a:extLst>
              <a:ext uri="{FF2B5EF4-FFF2-40B4-BE49-F238E27FC236}">
                <a16:creationId xmlns:a16="http://schemas.microsoft.com/office/drawing/2014/main" id="{52E8E928-1E0A-D158-8073-1D5D1FAB9F0F}"/>
              </a:ext>
            </a:extLst>
          </p:cNvPr>
          <p:cNvPicPr>
            <a:picLocks noChangeAspect="1"/>
          </p:cNvPicPr>
          <p:nvPr/>
        </p:nvPicPr>
        <p:blipFill>
          <a:blip r:embed="rId3"/>
          <a:stretch>
            <a:fillRect/>
          </a:stretch>
        </p:blipFill>
        <p:spPr>
          <a:xfrm>
            <a:off x="184800" y="962987"/>
            <a:ext cx="11924810" cy="4767485"/>
          </a:xfrm>
          <a:prstGeom prst="rect">
            <a:avLst/>
          </a:prstGeom>
        </p:spPr>
      </p:pic>
      <p:sp>
        <p:nvSpPr>
          <p:cNvPr id="6" name="TextBox 5">
            <a:extLst>
              <a:ext uri="{FF2B5EF4-FFF2-40B4-BE49-F238E27FC236}">
                <a16:creationId xmlns:a16="http://schemas.microsoft.com/office/drawing/2014/main" id="{87887591-3AEF-A451-4728-88761EA35776}"/>
              </a:ext>
            </a:extLst>
          </p:cNvPr>
          <p:cNvSpPr txBox="1"/>
          <p:nvPr/>
        </p:nvSpPr>
        <p:spPr>
          <a:xfrm>
            <a:off x="278581" y="5655833"/>
            <a:ext cx="10809962" cy="830997"/>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pPr marL="228600" indent="-228600">
              <a:buAutoNum type="arabicPeriod"/>
            </a:pPr>
            <a:r>
              <a:rPr lang="en-US" sz="1200">
                <a:solidFill>
                  <a:schemeClr val="bg2">
                    <a:lumMod val="50000"/>
                  </a:schemeClr>
                </a:solidFill>
                <a:cs typeface="Times New Roman"/>
              </a:rPr>
              <a:t>Please consider the impact of the COVID-19 pandemic on infectious disease screening, treatment and surveillance in the interpretation of 2020, 2021, and 2022 data. </a:t>
            </a:r>
          </a:p>
          <a:p>
            <a:pPr marL="228600" indent="-228600">
              <a:buAutoNum type="arabicPeriod"/>
            </a:pPr>
            <a:r>
              <a:rPr lang="en-US" sz="1200">
                <a:solidFill>
                  <a:schemeClr val="bg2">
                    <a:lumMod val="50000"/>
                  </a:schemeClr>
                </a:solidFill>
                <a:cs typeface="Times New Roman"/>
              </a:rPr>
              <a:t>Individuals of transgender experience that do not have complete gender data may not be included within this slide. </a:t>
            </a:r>
            <a:endParaRPr lang="en-US" sz="1200">
              <a:solidFill>
                <a:schemeClr val="bg2">
                  <a:lumMod val="50000"/>
                </a:schemeClr>
              </a:solidFill>
            </a:endParaRPr>
          </a:p>
        </p:txBody>
      </p:sp>
      <p:pic>
        <p:nvPicPr>
          <p:cNvPr id="7" name="Picture 6">
            <a:extLst>
              <a:ext uri="{FF2B5EF4-FFF2-40B4-BE49-F238E27FC236}">
                <a16:creationId xmlns:a16="http://schemas.microsoft.com/office/drawing/2014/main" id="{15918B3F-5A30-B055-B1CB-1630E33B517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2068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4724"/>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mn-lt"/>
                <a:cs typeface="Times New Roman"/>
              </a:rPr>
              <a:t>Confirmed and Probably Infectious Syphilis</a:t>
            </a:r>
            <a:r>
              <a:rPr kumimoji="0" lang="en-US" sz="2000" i="0" u="none" strike="noStrike" kern="1200" cap="none" spc="0" normalizeH="0" baseline="50000" noProof="0">
                <a:ln>
                  <a:noFill/>
                </a:ln>
                <a:solidFill>
                  <a:srgbClr val="FFFFFF"/>
                </a:solidFill>
                <a:effectLst/>
                <a:uLnTx/>
                <a:uFillTx/>
                <a:latin typeface="+mn-lt"/>
                <a:cs typeface="Times New Roman"/>
              </a:rPr>
              <a:t>1</a:t>
            </a:r>
            <a:r>
              <a:rPr lang="en-US" sz="2800">
                <a:solidFill>
                  <a:srgbClr val="FFFFFF"/>
                </a:solidFill>
                <a:latin typeface="+mn-lt"/>
                <a:cs typeface="Times New Roman"/>
              </a:rPr>
              <a:t> </a:t>
            </a:r>
            <a:r>
              <a:rPr lang="en-US" sz="2800">
                <a:solidFill>
                  <a:schemeClr val="bg1"/>
                </a:solidFill>
                <a:latin typeface="+mn-lt"/>
                <a:cs typeface="Times New Roman"/>
              </a:rPr>
              <a:t>Case Percentages by Social Vulnerability Index, Massachusetts, 2018-</a:t>
            </a:r>
            <a:r>
              <a:rPr lang="en-US" sz="2800" kern="100">
                <a:solidFill>
                  <a:srgbClr val="242424"/>
                </a:solidFill>
                <a:effectLst/>
                <a:latin typeface="+mn-lt"/>
                <a:ea typeface="Calibri" panose="020F0502020204030204" pitchFamily="34" charset="0"/>
                <a:cs typeface="Times New Roman"/>
              </a:rPr>
              <a:t> </a:t>
            </a:r>
            <a:r>
              <a:rPr lang="en-US" sz="2800" kern="100">
                <a:solidFill>
                  <a:schemeClr val="bg1"/>
                </a:solidFill>
                <a:effectLst/>
                <a:latin typeface="+mn-lt"/>
                <a:ea typeface="Calibri" panose="020F0502020204030204" pitchFamily="34" charset="0"/>
                <a:cs typeface="Times New Roman"/>
              </a:rPr>
              <a:t>2022</a:t>
            </a:r>
            <a:r>
              <a:rPr lang="en-US" sz="2000" kern="100" baseline="50000">
                <a:solidFill>
                  <a:schemeClr val="bg1"/>
                </a:solidFill>
                <a:effectLst/>
                <a:latin typeface="+mn-lt"/>
                <a:ea typeface="Calibri" panose="020F0502020204030204" pitchFamily="34" charset="0"/>
                <a:cs typeface="Times New Roman"/>
              </a:rPr>
              <a:t>2</a:t>
            </a:r>
            <a:endParaRPr lang="en-US" sz="2000" baseline="50000">
              <a:latin typeface="+mn-lt"/>
            </a:endParaRPr>
          </a:p>
        </p:txBody>
      </p:sp>
      <p:pic>
        <p:nvPicPr>
          <p:cNvPr id="8" name="Picture 7" descr="Graph depicts the proportion of Massachusetts reported confirmed and probable infectious syphilis cases broken down by SVI quartile for the years 2018 through 2022. The High SVI group is largest for each year, making up 42 to 45% of cases each year. Each year, the order in frequency from highest to lowest is: High, Moderately High, Moderately Low, Low, and Unknown SVI.">
            <a:extLst>
              <a:ext uri="{FF2B5EF4-FFF2-40B4-BE49-F238E27FC236}">
                <a16:creationId xmlns:a16="http://schemas.microsoft.com/office/drawing/2014/main" id="{FDFB878B-19E3-9B50-7220-4A787F01048A}"/>
              </a:ext>
            </a:extLst>
          </p:cNvPr>
          <p:cNvPicPr>
            <a:picLocks noChangeAspect="1"/>
          </p:cNvPicPr>
          <p:nvPr/>
        </p:nvPicPr>
        <p:blipFill>
          <a:blip r:embed="rId3"/>
          <a:stretch>
            <a:fillRect/>
          </a:stretch>
        </p:blipFill>
        <p:spPr>
          <a:xfrm>
            <a:off x="269540" y="993474"/>
            <a:ext cx="11784589" cy="4633362"/>
          </a:xfrm>
          <a:prstGeom prst="rect">
            <a:avLst/>
          </a:prstGeom>
        </p:spPr>
      </p:pic>
      <p:sp>
        <p:nvSpPr>
          <p:cNvPr id="6" name="TextBox 5">
            <a:extLst>
              <a:ext uri="{FF2B5EF4-FFF2-40B4-BE49-F238E27FC236}">
                <a16:creationId xmlns:a16="http://schemas.microsoft.com/office/drawing/2014/main" id="{DA0FA80B-BF43-6A81-0C02-82BBC8EE238B}"/>
              </a:ext>
            </a:extLst>
          </p:cNvPr>
          <p:cNvSpPr txBox="1"/>
          <p:nvPr/>
        </p:nvSpPr>
        <p:spPr>
          <a:xfrm>
            <a:off x="280931" y="5636128"/>
            <a:ext cx="10809962" cy="830997"/>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a:t>
            </a:r>
            <a:r>
              <a:rPr kumimoji="0" lang="en-US" sz="1200" b="0" i="0" u="none" strike="noStrike" kern="1200" cap="none" spc="0" normalizeH="0" baseline="0" noProof="0">
                <a:ln>
                  <a:noFill/>
                </a:ln>
                <a:solidFill>
                  <a:schemeClr val="bg2">
                    <a:lumMod val="50000"/>
                  </a:schemeClr>
                </a:solidFill>
                <a:effectLst/>
                <a:uLnTx/>
                <a:uFillTx/>
                <a:cs typeface="Times New Roman"/>
              </a:rPr>
              <a:t>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chemeClr val="bg2">
                    <a:lumMod val="50000"/>
                  </a:schemeClr>
                </a:solidFill>
                <a:cs typeface="Times New Roman"/>
              </a:rPr>
              <a:t>2. Please consider the impact of the COVID-19 pandemic on infectious disease screening, treatment and surveillance in the interpretation of 2020, 2021, and 2022 data.</a:t>
            </a:r>
          </a:p>
        </p:txBody>
      </p:sp>
      <p:pic>
        <p:nvPicPr>
          <p:cNvPr id="7" name="Picture 6">
            <a:extLst>
              <a:ext uri="{FF2B5EF4-FFF2-40B4-BE49-F238E27FC236}">
                <a16:creationId xmlns:a16="http://schemas.microsoft.com/office/drawing/2014/main" id="{81F22859-CFE6-7BB8-4375-BF1ACAAA172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5916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4105"/>
            <a:ext cx="11239894" cy="982005"/>
          </a:xfrm>
        </p:spPr>
        <p:txBody>
          <a:bodyPr>
            <a:noAutofit/>
          </a:bodyPr>
          <a:lstStyle/>
          <a:p>
            <a:pPr algn="ctr"/>
            <a:r>
              <a:rPr kumimoji="0" lang="en-US" sz="2800" i="0" u="none" strike="noStrike" kern="1200" cap="none" spc="0" normalizeH="0" baseline="0" noProof="0">
                <a:ln>
                  <a:noFill/>
                </a:ln>
                <a:solidFill>
                  <a:srgbClr val="FFFFFF"/>
                </a:solidFill>
                <a:effectLst/>
                <a:uLnTx/>
                <a:uFillTx/>
                <a:latin typeface="+mn-lt"/>
                <a:ea typeface="+mn-ea"/>
                <a:cs typeface="Times New Roman" panose="02020603050405020304" pitchFamily="18" charset="0"/>
              </a:rPr>
              <a:t>Confirmed and Probable Infectious Syphilis</a:t>
            </a:r>
            <a:r>
              <a:rPr kumimoji="0" lang="en-US" sz="2000"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lang="en-US" sz="2800">
                <a:solidFill>
                  <a:srgbClr val="FFFFFF"/>
                </a:solidFill>
                <a:latin typeface="+mn-lt"/>
                <a:cs typeface="Times New Roman" panose="02020603050405020304" pitchFamily="18" charset="0"/>
              </a:rPr>
              <a:t> </a:t>
            </a:r>
            <a:r>
              <a:rPr lang="en-US" sz="2800">
                <a:solidFill>
                  <a:schemeClr val="bg1"/>
                </a:solidFill>
                <a:latin typeface="+mn-lt"/>
                <a:cs typeface="Times New Roman" panose="02020603050405020304" pitchFamily="18" charset="0"/>
              </a:rPr>
              <a:t>Case Percentages by Social Vulnerability Index and Gender</a:t>
            </a:r>
            <a:r>
              <a:rPr kumimoji="0" lang="en-US" sz="2000"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2</a:t>
            </a:r>
            <a:r>
              <a:rPr lang="en-US" sz="2800">
                <a:solidFill>
                  <a:schemeClr val="bg1"/>
                </a:solidFill>
                <a:latin typeface="+mn-lt"/>
                <a:cs typeface="Times New Roman" panose="02020603050405020304" pitchFamily="18" charset="0"/>
              </a:rPr>
              <a:t>, Massachusetts, 2018-</a:t>
            </a:r>
            <a:r>
              <a:rPr lang="en-US" sz="2800" kern="100">
                <a:solidFill>
                  <a:schemeClr val="bg1"/>
                </a:solidFill>
                <a:effectLst/>
                <a:latin typeface="+mn-lt"/>
                <a:ea typeface="Calibri" panose="020F0502020204030204" pitchFamily="34" charset="0"/>
                <a:cs typeface="Times New Roman" panose="02020603050405020304" pitchFamily="18" charset="0"/>
              </a:rPr>
              <a:t>2022</a:t>
            </a:r>
            <a:r>
              <a:rPr lang="en-US" sz="2000" kern="100" baseline="50000">
                <a:solidFill>
                  <a:schemeClr val="bg1"/>
                </a:solidFill>
                <a:effectLst/>
                <a:latin typeface="+mn-lt"/>
                <a:ea typeface="Calibri" panose="020F0502020204030204" pitchFamily="34" charset="0"/>
                <a:cs typeface="Times New Roman" panose="02020603050405020304" pitchFamily="18" charset="0"/>
              </a:rPr>
              <a:t>3</a:t>
            </a:r>
            <a:endParaRPr lang="en-US" sz="2000" baseline="50000">
              <a:latin typeface="+mn-lt"/>
            </a:endParaRPr>
          </a:p>
        </p:txBody>
      </p:sp>
      <p:pic>
        <p:nvPicPr>
          <p:cNvPr id="8" name="Picture 7" descr="Graph depicts the proportion of Massachusetts reported confirmed and probable infectious syphilis cases broken down by SVI quartile and gender for the years 2018 through 2022. In 2022, 57% of female cases are High SVI, compared to 42% in males. 16% of female cases in 2022 are Moderately High SVI, 15% are Moderately Low SVI, 7% are Low SVI, and 5% are Unknown SVI. 26% of male cases in 2022 are Moderately High SVI, 16% are Moderately Low SVI, 13% are Low SVI, and 3% are Unknown SVI.">
            <a:extLst>
              <a:ext uri="{FF2B5EF4-FFF2-40B4-BE49-F238E27FC236}">
                <a16:creationId xmlns:a16="http://schemas.microsoft.com/office/drawing/2014/main" id="{957FF506-5B3E-5F69-D717-AD8CFE43A121}"/>
              </a:ext>
            </a:extLst>
          </p:cNvPr>
          <p:cNvPicPr>
            <a:picLocks noChangeAspect="1"/>
          </p:cNvPicPr>
          <p:nvPr/>
        </p:nvPicPr>
        <p:blipFill>
          <a:blip r:embed="rId3"/>
          <a:stretch>
            <a:fillRect/>
          </a:stretch>
        </p:blipFill>
        <p:spPr>
          <a:xfrm>
            <a:off x="292707" y="967264"/>
            <a:ext cx="11796782" cy="4554107"/>
          </a:xfrm>
          <a:prstGeom prst="rect">
            <a:avLst/>
          </a:prstGeom>
        </p:spPr>
      </p:pic>
      <p:sp>
        <p:nvSpPr>
          <p:cNvPr id="6" name="TextBox 5">
            <a:extLst>
              <a:ext uri="{FF2B5EF4-FFF2-40B4-BE49-F238E27FC236}">
                <a16:creationId xmlns:a16="http://schemas.microsoft.com/office/drawing/2014/main" id="{C6EE47C0-5B8E-3244-9AC0-051EFE8A2461}"/>
              </a:ext>
            </a:extLst>
          </p:cNvPr>
          <p:cNvSpPr txBox="1"/>
          <p:nvPr/>
        </p:nvSpPr>
        <p:spPr>
          <a:xfrm>
            <a:off x="278581" y="5495093"/>
            <a:ext cx="10809962" cy="1015663"/>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a:t>
            </a:r>
            <a:r>
              <a:rPr kumimoji="0" lang="en-US" sz="1200" b="0" i="0" u="none" strike="noStrike" kern="1200" cap="none" spc="0" normalizeH="0" baseline="0" noProof="0">
                <a:ln>
                  <a:noFill/>
                </a:ln>
                <a:solidFill>
                  <a:schemeClr val="bg2">
                    <a:lumMod val="50000"/>
                  </a:schemeClr>
                </a:solidFill>
                <a:effectLst/>
                <a:uLnTx/>
                <a:uFillTx/>
                <a:cs typeface="Times New Roman"/>
              </a:rPr>
              <a:t>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chemeClr val="bg2">
                    <a:lumMod val="50000"/>
                  </a:schemeClr>
                </a:solidFill>
                <a:cs typeface="Times New Roman"/>
              </a:rPr>
              <a:t>2. Individuals of transgender experience that do not have complete gender data may not be included within this slide. </a:t>
            </a:r>
            <a:endParaRPr lang="en-US" sz="1200">
              <a:solidFill>
                <a:schemeClr val="bg2">
                  <a:lumMod val="50000"/>
                </a:schemeClr>
              </a:solidFill>
            </a:endParaRPr>
          </a:p>
          <a:p>
            <a:r>
              <a:rPr lang="en-US" sz="1200">
                <a:solidFill>
                  <a:schemeClr val="bg2">
                    <a:lumMod val="50000"/>
                  </a:schemeClr>
                </a:solidFill>
                <a:cs typeface="Times New Roman"/>
              </a:rPr>
              <a:t>3. Please consider the impact of the COVID-19 pandemic on infectious disease screening, treatment and surveillance in the interpretation of 2020, 2021, and 2022 data.</a:t>
            </a:r>
          </a:p>
        </p:txBody>
      </p:sp>
      <p:pic>
        <p:nvPicPr>
          <p:cNvPr id="7" name="Picture 6">
            <a:extLst>
              <a:ext uri="{FF2B5EF4-FFF2-40B4-BE49-F238E27FC236}">
                <a16:creationId xmlns:a16="http://schemas.microsoft.com/office/drawing/2014/main" id="{917BE20C-FF1B-1EBB-054E-761F2DF394A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8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29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3950"/>
          </a:xfrm>
        </p:spPr>
        <p:txBody>
          <a:bodyPr>
            <a:normAutofit/>
          </a:bodyPr>
          <a:lstStyle/>
          <a:p>
            <a:pPr algn="ctr"/>
            <a:r>
              <a:rPr kumimoji="0" lang="en-US" sz="2800" i="0" u="none" strike="noStrike" kern="1200" cap="none" spc="0" normalizeH="0" baseline="0" noProof="0">
                <a:ln>
                  <a:noFill/>
                </a:ln>
                <a:solidFill>
                  <a:srgbClr val="FFFFFF"/>
                </a:solidFill>
                <a:effectLst/>
                <a:uLnTx/>
                <a:uFillTx/>
                <a:latin typeface="+mn-lt"/>
                <a:cs typeface="Times New Roman"/>
              </a:rPr>
              <a:t>Confirmed and Probable Infectious Syphilis</a:t>
            </a:r>
            <a:r>
              <a:rPr kumimoji="0" lang="en-US" sz="2000" i="0" u="none" strike="noStrike" kern="1200" cap="none" spc="0" normalizeH="0" baseline="50000" noProof="0">
                <a:ln>
                  <a:noFill/>
                </a:ln>
                <a:solidFill>
                  <a:srgbClr val="FFFFFF"/>
                </a:solidFill>
                <a:effectLst/>
                <a:uLnTx/>
                <a:uFillTx/>
                <a:latin typeface="+mn-lt"/>
                <a:cs typeface="Times New Roman"/>
              </a:rPr>
              <a:t>1</a:t>
            </a:r>
            <a:r>
              <a:rPr lang="en-US" sz="2800">
                <a:solidFill>
                  <a:srgbClr val="FFFFFF"/>
                </a:solidFill>
                <a:latin typeface="+mn-lt"/>
                <a:cs typeface="Times New Roman"/>
              </a:rPr>
              <a:t> </a:t>
            </a:r>
            <a:r>
              <a:rPr lang="en-US" sz="2800">
                <a:solidFill>
                  <a:schemeClr val="bg1"/>
                </a:solidFill>
                <a:latin typeface="+mn-lt"/>
                <a:cs typeface="Times New Roman"/>
              </a:rPr>
              <a:t>Case Percentages by Social Vulnerability Index and Race, Massachusetts, 2018-</a:t>
            </a:r>
            <a:r>
              <a:rPr lang="en-US" sz="2800" kern="100">
                <a:solidFill>
                  <a:srgbClr val="000000"/>
                </a:solidFill>
                <a:effectLst/>
                <a:latin typeface="+mn-lt"/>
                <a:ea typeface="Calibri" panose="020F0502020204030204" pitchFamily="34" charset="0"/>
                <a:cs typeface="Times New Roman"/>
              </a:rPr>
              <a:t> </a:t>
            </a:r>
            <a:r>
              <a:rPr lang="en-US" sz="2800" kern="100">
                <a:solidFill>
                  <a:schemeClr val="bg1"/>
                </a:solidFill>
                <a:effectLst/>
                <a:latin typeface="+mn-lt"/>
                <a:ea typeface="Calibri" panose="020F0502020204030204" pitchFamily="34" charset="0"/>
                <a:cs typeface="Times New Roman"/>
              </a:rPr>
              <a:t>2022</a:t>
            </a:r>
            <a:r>
              <a:rPr lang="en-US" sz="2000" kern="100" baseline="50000">
                <a:solidFill>
                  <a:schemeClr val="bg1"/>
                </a:solidFill>
                <a:effectLst/>
                <a:latin typeface="+mn-lt"/>
                <a:ea typeface="Calibri" panose="020F0502020204030204" pitchFamily="34" charset="0"/>
                <a:cs typeface="Times New Roman"/>
              </a:rPr>
              <a:t>2</a:t>
            </a:r>
            <a:endParaRPr lang="en-US" sz="2000" baseline="50000">
              <a:latin typeface="+mn-lt"/>
            </a:endParaRPr>
          </a:p>
        </p:txBody>
      </p:sp>
      <p:pic>
        <p:nvPicPr>
          <p:cNvPr id="8" name="Picture 7" descr="Graph depicts the proportion of Massachusetts reported confirmed and probable infectious syphilis cases broken down by SVI quartile and race for the years 2018 through 2022. Each year, NH White cases have a lower proportion of High SVI cases compared to NH Black and Hispanic cases. In 2022, 28% of NH White cases are High SVI, compared to 60% of NH Black cases and 62% of Hispanic cases.">
            <a:extLst>
              <a:ext uri="{FF2B5EF4-FFF2-40B4-BE49-F238E27FC236}">
                <a16:creationId xmlns:a16="http://schemas.microsoft.com/office/drawing/2014/main" id="{71CDB505-D15C-60FC-6D7E-88CD3065EEE3}"/>
              </a:ext>
            </a:extLst>
          </p:cNvPr>
          <p:cNvPicPr>
            <a:picLocks noChangeAspect="1"/>
          </p:cNvPicPr>
          <p:nvPr/>
        </p:nvPicPr>
        <p:blipFill>
          <a:blip r:embed="rId3"/>
          <a:stretch>
            <a:fillRect/>
          </a:stretch>
        </p:blipFill>
        <p:spPr>
          <a:xfrm>
            <a:off x="395126" y="964148"/>
            <a:ext cx="11577307" cy="5529551"/>
          </a:xfrm>
          <a:prstGeom prst="rect">
            <a:avLst/>
          </a:prstGeom>
        </p:spPr>
      </p:pic>
      <p:sp>
        <p:nvSpPr>
          <p:cNvPr id="6" name="TextBox 5">
            <a:extLst>
              <a:ext uri="{FF2B5EF4-FFF2-40B4-BE49-F238E27FC236}">
                <a16:creationId xmlns:a16="http://schemas.microsoft.com/office/drawing/2014/main" id="{7CF4A348-D58A-3109-09A2-61D6C96E741A}"/>
              </a:ext>
            </a:extLst>
          </p:cNvPr>
          <p:cNvSpPr txBox="1"/>
          <p:nvPr/>
        </p:nvSpPr>
        <p:spPr>
          <a:xfrm>
            <a:off x="75905" y="5366465"/>
            <a:ext cx="8826650" cy="1200329"/>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1. </a:t>
            </a:r>
            <a:r>
              <a:rPr kumimoji="0" lang="en-US" sz="1200" b="0" i="0" u="none" strike="noStrike" kern="1200" cap="none" spc="0" normalizeH="0" baseline="0" noProof="0">
                <a:ln>
                  <a:noFill/>
                </a:ln>
                <a:solidFill>
                  <a:schemeClr val="bg2">
                    <a:lumMod val="50000"/>
                  </a:schemeClr>
                </a:solidFill>
                <a:effectLst/>
                <a:uLnTx/>
                <a:uFillTx/>
                <a:cs typeface="Times New Roman"/>
              </a:rPr>
              <a:t>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chemeClr val="bg2">
                    <a:lumMod val="50000"/>
                  </a:schemeClr>
                </a:solidFill>
                <a:cs typeface="Times New Roman"/>
              </a:rPr>
              <a:t>2. Please consider the impact of the COVID-19 pandemic on infectious disease screening, treatment and surveillance in the interpretation of 2020, 2021, and 2022 data.</a:t>
            </a:r>
            <a:endParaRPr lang="en-US" sz="1200">
              <a:solidFill>
                <a:schemeClr val="bg2">
                  <a:lumMod val="50000"/>
                </a:schemeClr>
              </a:solidFill>
              <a:cs typeface="Times New Roman" panose="02020603050405020304" pitchFamily="18" charset="0"/>
            </a:endParaRPr>
          </a:p>
        </p:txBody>
      </p:sp>
      <p:pic>
        <p:nvPicPr>
          <p:cNvPr id="7" name="Picture 6">
            <a:extLst>
              <a:ext uri="{FF2B5EF4-FFF2-40B4-BE49-F238E27FC236}">
                <a16:creationId xmlns:a16="http://schemas.microsoft.com/office/drawing/2014/main" id="{D638BA87-14D1-A255-795A-B5E51CD592D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124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p:txBody>
          <a:bodyPr>
            <a:normAutofit/>
          </a:bodyPr>
          <a:lstStyle/>
          <a:p>
            <a:pPr algn="ctr"/>
            <a:r>
              <a:rPr kumimoji="0" lang="en-US" sz="4000" b="1" i="0" u="none" strike="noStrike" kern="1200" cap="none" spc="0" normalizeH="0" baseline="0" noProof="0">
                <a:ln>
                  <a:noFill/>
                </a:ln>
                <a:solidFill>
                  <a:srgbClr val="FFFFFF"/>
                </a:solidFill>
                <a:effectLst/>
                <a:uLnTx/>
                <a:uFillTx/>
                <a:latin typeface="Calibri"/>
                <a:ea typeface="+mn-ea"/>
                <a:cs typeface="Times New Roman"/>
              </a:rPr>
              <a:t>Preliminary Massachusetts STI Trends</a:t>
            </a:r>
            <a:endParaRPr lang="en-US" sz="4000"/>
          </a:p>
        </p:txBody>
      </p:sp>
      <p:sp>
        <p:nvSpPr>
          <p:cNvPr id="3" name="TextBox 2">
            <a:extLst>
              <a:ext uri="{FF2B5EF4-FFF2-40B4-BE49-F238E27FC236}">
                <a16:creationId xmlns:a16="http://schemas.microsoft.com/office/drawing/2014/main" id="{E1C054E0-A43F-AF61-BDC9-43DA5A1CBEC4}"/>
              </a:ext>
            </a:extLst>
          </p:cNvPr>
          <p:cNvSpPr txBox="1"/>
          <p:nvPr/>
        </p:nvSpPr>
        <p:spPr>
          <a:xfrm>
            <a:off x="611133" y="1935940"/>
            <a:ext cx="10881804" cy="1077218"/>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a:cs typeface="Times New Roman"/>
              </a:rPr>
              <a:t>Chlamydia, Gonorrhea, and Infectious Syphilis:</a:t>
            </a:r>
            <a:endParaRPr lang="en-US" sz="3200" b="0" i="0" u="none" strike="noStrike" kern="1200" cap="none" spc="0" normalizeH="0" baseline="0" noProof="0">
              <a:ln>
                <a:noFill/>
              </a:ln>
              <a:solidFill>
                <a:srgbClr val="000000"/>
              </a:solidFill>
              <a:effectLst/>
              <a:uLnTx/>
              <a:uFillTx/>
              <a:latin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Calibri"/>
                <a:cs typeface="Times New Roman"/>
              </a:rPr>
              <a:t>Years 2000 to 2022</a:t>
            </a:r>
            <a:endParaRPr lang="en-US" sz="3200" b="0" i="0" u="none" strike="noStrike" kern="1200" cap="none" spc="0" normalizeH="0" baseline="0" noProof="0">
              <a:ln>
                <a:noFill/>
              </a:ln>
              <a:solidFill>
                <a:srgbClr val="000000"/>
              </a:solidFill>
              <a:effectLst/>
              <a:uLnTx/>
              <a:uFillTx/>
              <a:latin typeface="Calibri"/>
              <a:cs typeface="Times New Roman"/>
            </a:endParaRPr>
          </a:p>
        </p:txBody>
      </p:sp>
      <p:pic>
        <p:nvPicPr>
          <p:cNvPr id="4" name="Picture 3">
            <a:extLst>
              <a:ext uri="{FF2B5EF4-FFF2-40B4-BE49-F238E27FC236}">
                <a16:creationId xmlns:a16="http://schemas.microsoft.com/office/drawing/2014/main" id="{C6E174DB-618C-CC61-4E5B-73093299EF7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38927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9279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4726"/>
          </a:xfrm>
        </p:spPr>
        <p:txBody>
          <a:bodyPr>
            <a:normAutofit/>
          </a:bodyPr>
          <a:lstStyle/>
          <a:p>
            <a:pPr algn="ctr"/>
            <a:r>
              <a:rPr kumimoji="0" lang="en-US" sz="40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Description of 2022 STI Cases</a:t>
            </a:r>
            <a:endParaRPr lang="en-US" sz="4000"/>
          </a:p>
        </p:txBody>
      </p:sp>
      <p:sp>
        <p:nvSpPr>
          <p:cNvPr id="4" name="Subtitle 2">
            <a:extLst>
              <a:ext uri="{FF2B5EF4-FFF2-40B4-BE49-F238E27FC236}">
                <a16:creationId xmlns:a16="http://schemas.microsoft.com/office/drawing/2014/main" id="{401B781B-CCAA-3A32-F269-B55F573DA3E6}"/>
              </a:ext>
            </a:extLst>
          </p:cNvPr>
          <p:cNvSpPr txBox="1">
            <a:spLocks/>
          </p:cNvSpPr>
          <p:nvPr/>
        </p:nvSpPr>
        <p:spPr>
          <a:xfrm>
            <a:off x="2895600" y="1943293"/>
            <a:ext cx="6400800" cy="2667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en-US">
                <a:solidFill>
                  <a:srgbClr val="000000"/>
                </a:solidFill>
                <a:cs typeface="Times New Roman" panose="02020603050405020304" pitchFamily="18" charset="0"/>
              </a:rPr>
              <a:t>Geographic Distribution</a:t>
            </a:r>
          </a:p>
          <a:p>
            <a:pPr marL="0" indent="0" algn="ctr">
              <a:spcBef>
                <a:spcPts val="0"/>
              </a:spcBef>
              <a:buNone/>
            </a:pPr>
            <a:r>
              <a:rPr lang="en-US">
                <a:solidFill>
                  <a:srgbClr val="000000"/>
                </a:solidFill>
                <a:cs typeface="Times New Roman" panose="02020603050405020304" pitchFamily="18" charset="0"/>
              </a:rPr>
              <a:t>Age, Gender, Sexual Risk Categories, and Race-Ethnicity</a:t>
            </a:r>
          </a:p>
        </p:txBody>
      </p:sp>
      <p:pic>
        <p:nvPicPr>
          <p:cNvPr id="5" name="Picture 4">
            <a:extLst>
              <a:ext uri="{FF2B5EF4-FFF2-40B4-BE49-F238E27FC236}">
                <a16:creationId xmlns:a16="http://schemas.microsoft.com/office/drawing/2014/main" id="{4B862B97-8610-405A-E68E-6E08CAC606D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81207"/>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3707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7" y="-1"/>
            <a:ext cx="11239893" cy="974090"/>
          </a:xfrm>
        </p:spPr>
        <p:txBody>
          <a:bodyPr>
            <a:normAutofit/>
          </a:bodyPr>
          <a:lstStyle/>
          <a:p>
            <a:pPr algn="ctr"/>
            <a:r>
              <a:rPr kumimoji="0" lang="en-US" sz="2800" i="0" u="none" strike="noStrike" kern="1200" cap="none" spc="0" normalizeH="0" baseline="0" noProof="0">
                <a:ln>
                  <a:noFill/>
                </a:ln>
                <a:solidFill>
                  <a:schemeClr val="bg1"/>
                </a:solidFill>
                <a:effectLst/>
                <a:uLnTx/>
                <a:uFillTx/>
                <a:latin typeface="+mn-lt"/>
                <a:ea typeface="+mn-ea"/>
                <a:cs typeface="Times New Roman"/>
              </a:rPr>
              <a:t>Incident Rate of Confirmed Chlamydia Cases, per 100,000 Persons</a:t>
            </a:r>
            <a:r>
              <a:rPr kumimoji="0" lang="en-US" sz="2000" i="0" u="none" strike="noStrike" kern="100" cap="none" spc="0" normalizeH="0" baseline="50000" noProof="0">
                <a:ln>
                  <a:noFill/>
                </a:ln>
                <a:solidFill>
                  <a:schemeClr val="bg1"/>
                </a:solidFill>
                <a:effectLst/>
                <a:uLnTx/>
                <a:uFillTx/>
                <a:latin typeface="+mn-lt"/>
                <a:ea typeface="Calibri" panose="020F0502020204030204" pitchFamily="34" charset="0"/>
                <a:cs typeface="Times New Roman"/>
              </a:rPr>
              <a:t>1</a:t>
            </a:r>
            <a:r>
              <a:rPr kumimoji="0" lang="en-US" sz="2800" i="0" u="none" strike="noStrike" kern="1200" cap="none" spc="0" normalizeH="0" baseline="0" noProof="0">
                <a:ln>
                  <a:noFill/>
                </a:ln>
                <a:solidFill>
                  <a:schemeClr val="bg1"/>
                </a:solidFill>
                <a:effectLst/>
                <a:uLnTx/>
                <a:uFillTx/>
                <a:latin typeface="+mn-lt"/>
                <a:ea typeface="+mn-ea"/>
                <a:cs typeface="Times New Roman"/>
              </a:rPr>
              <a:t> by City/Town</a:t>
            </a:r>
            <a:r>
              <a:rPr kumimoji="0" lang="en-US" sz="2000" i="0" u="none" strike="noStrike" kern="100" cap="none" spc="0" normalizeH="0" baseline="50000" noProof="0">
                <a:ln>
                  <a:noFill/>
                </a:ln>
                <a:solidFill>
                  <a:schemeClr val="bg1"/>
                </a:solidFill>
                <a:effectLst/>
                <a:uLnTx/>
                <a:uFillTx/>
                <a:latin typeface="+mn-lt"/>
                <a:ea typeface="+mn-ea"/>
                <a:cs typeface="Times New Roman"/>
              </a:rPr>
              <a:t>2</a:t>
            </a:r>
            <a:r>
              <a:rPr kumimoji="0" lang="en-US" sz="2800" i="0" u="none" strike="noStrike" kern="1200" cap="none" spc="0" normalizeH="0" baseline="0" noProof="0">
                <a:ln>
                  <a:noFill/>
                </a:ln>
                <a:solidFill>
                  <a:schemeClr val="bg1"/>
                </a:solidFill>
                <a:effectLst/>
                <a:uLnTx/>
                <a:uFillTx/>
                <a:latin typeface="+mn-lt"/>
                <a:ea typeface="+mn-ea"/>
                <a:cs typeface="Times New Roman"/>
              </a:rPr>
              <a:t>, Massachusetts, </a:t>
            </a:r>
            <a:r>
              <a:rPr kumimoji="0" lang="en-US" sz="2800" i="0" u="none" strike="noStrike" kern="100" cap="none" spc="0" normalizeH="0" baseline="0" noProof="0">
                <a:ln>
                  <a:noFill/>
                </a:ln>
                <a:solidFill>
                  <a:schemeClr val="bg1"/>
                </a:solidFill>
                <a:effectLst/>
                <a:uLnTx/>
                <a:uFillTx/>
                <a:latin typeface="+mn-lt"/>
                <a:ea typeface="Calibri" panose="020F0502020204030204" pitchFamily="34" charset="0"/>
                <a:cs typeface="Times New Roman"/>
              </a:rPr>
              <a:t>2022</a:t>
            </a:r>
            <a:r>
              <a:rPr lang="en-US" sz="2000" kern="100" baseline="50000">
                <a:solidFill>
                  <a:schemeClr val="bg1"/>
                </a:solidFill>
                <a:latin typeface="+mn-lt"/>
                <a:ea typeface="Calibri" panose="020F0502020204030204" pitchFamily="34" charset="0"/>
                <a:cs typeface="Times New Roman"/>
              </a:rPr>
              <a:t>3</a:t>
            </a:r>
            <a:endParaRPr lang="en-US" sz="2000"/>
          </a:p>
        </p:txBody>
      </p:sp>
      <p:pic>
        <p:nvPicPr>
          <p:cNvPr id="4" name="Picture 3" descr="Map of Massachusetts cities and towns color-coded to indicate the areas of the state with the highest chlamydia case rates in 2022. The cities that have the highest rates (greater than 600 per 100,000 persons) are Provincetown, Brockton, Lawrence, Springfield, Boston, Chelsea, Lynn, Everett, Holyoke, Randolph, Revere, New Bedford, Avon, and Lowell.">
            <a:extLst>
              <a:ext uri="{FF2B5EF4-FFF2-40B4-BE49-F238E27FC236}">
                <a16:creationId xmlns:a16="http://schemas.microsoft.com/office/drawing/2014/main" id="{F017660E-7811-DE0E-4621-51901A529DC4}"/>
              </a:ext>
              <a:ext uri="{C183D7F6-B498-43B3-948B-1728B52AA6E4}">
                <adec:decorative xmlns:adec="http://schemas.microsoft.com/office/drawing/2017/decorative" val="0"/>
              </a:ext>
            </a:extLst>
          </p:cNvPr>
          <p:cNvPicPr>
            <a:picLocks noChangeAspect="1"/>
          </p:cNvPicPr>
          <p:nvPr/>
        </p:nvPicPr>
        <p:blipFill rotWithShape="1">
          <a:blip r:embed="rId3"/>
          <a:srcRect l="2069" t="12688" r="2120" b="8780"/>
          <a:stretch/>
        </p:blipFill>
        <p:spPr>
          <a:xfrm>
            <a:off x="2124124" y="1005840"/>
            <a:ext cx="8427889" cy="4846320"/>
          </a:xfrm>
          <a:prstGeom prst="rect">
            <a:avLst/>
          </a:prstGeom>
        </p:spPr>
      </p:pic>
      <p:sp>
        <p:nvSpPr>
          <p:cNvPr id="5" name="TextBox 4">
            <a:extLst>
              <a:ext uri="{FF2B5EF4-FFF2-40B4-BE49-F238E27FC236}">
                <a16:creationId xmlns:a16="http://schemas.microsoft.com/office/drawing/2014/main" id="{C149A55D-ECE4-EFE7-1724-FDFE9078AFD2}"/>
              </a:ext>
            </a:extLst>
          </p:cNvPr>
          <p:cNvSpPr txBox="1"/>
          <p:nvPr/>
        </p:nvSpPr>
        <p:spPr>
          <a:xfrm>
            <a:off x="174474" y="5630728"/>
            <a:ext cx="11823257" cy="861774"/>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07/18/2023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effectLst/>
                <a:ea typeface="Times New Roman" panose="02020603050405020304" pitchFamily="18" charset="0"/>
              </a:rPr>
              <a:t>2. There are no city/towns with &lt;10 cases of chlamydia that fall within the top two rate categories (≥600 cases per 100,000).</a:t>
            </a:r>
            <a:endParaRPr lang="en-US" sz="1000">
              <a:solidFill>
                <a:schemeClr val="bg2">
                  <a:lumMod val="50000"/>
                </a:schemeClr>
              </a:solidFill>
              <a:cs typeface="Times New Roman"/>
            </a:endParaRPr>
          </a:p>
          <a:p>
            <a:pPr>
              <a:defRPr/>
            </a:pPr>
            <a:r>
              <a:rPr lang="en-US" sz="1000">
                <a:solidFill>
                  <a:schemeClr val="bg2">
                    <a:lumMod val="50000"/>
                  </a:schemeClr>
                </a:solidFill>
                <a:cs typeface="Times New Roman"/>
              </a:rPr>
              <a:t>3</a:t>
            </a:r>
            <a:r>
              <a:rPr kumimoji="0" lang="en-US" sz="1000" b="0" i="0" u="none" strike="noStrike" kern="1200" cap="none" spc="0" normalizeH="0" baseline="0" noProof="0">
                <a:ln>
                  <a:noFill/>
                </a:ln>
                <a:solidFill>
                  <a:schemeClr val="bg2">
                    <a:lumMod val="50000"/>
                  </a:schemeClr>
                </a:solidFill>
                <a:effectLst/>
                <a:uLnTx/>
                <a:uFillTx/>
                <a:cs typeface="Times New Roman"/>
              </a:rPr>
              <a:t>. Please </a:t>
            </a:r>
            <a:r>
              <a:rPr lang="en-US" sz="1000">
                <a:solidFill>
                  <a:schemeClr val="bg2">
                    <a:lumMod val="50000"/>
                  </a:schemeClr>
                </a:solidFill>
                <a:cs typeface="Times New Roman"/>
              </a:rPr>
              <a:t>consider </a:t>
            </a:r>
            <a:r>
              <a:rPr kumimoji="0" lang="en-US" sz="10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2022 data.</a:t>
            </a:r>
            <a:r>
              <a:rPr lang="en-US" sz="1000">
                <a:solidFill>
                  <a:schemeClr val="tx1">
                    <a:lumMod val="50000"/>
                    <a:lumOff val="50000"/>
                  </a:schemeClr>
                </a:solidFill>
                <a:cs typeface="Times New Roman"/>
              </a:rPr>
              <a:t> </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B5CB0080-E341-E0D7-FB39-65AFA98C29A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472315" y="4352142"/>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3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32</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7" y="-1"/>
            <a:ext cx="11239893" cy="974090"/>
          </a:xfrm>
        </p:spPr>
        <p:txBody>
          <a:bodyPr>
            <a:normAutofit/>
          </a:bodyPr>
          <a:lstStyle/>
          <a:p>
            <a:pPr algn="ctr"/>
            <a:r>
              <a:rPr kumimoji="0" lang="en-US" sz="2800" i="0" u="none" strike="noStrike" kern="1200" cap="none" spc="0" normalizeH="0" baseline="0" noProof="0">
                <a:ln>
                  <a:noFill/>
                </a:ln>
                <a:solidFill>
                  <a:schemeClr val="bg1"/>
                </a:solidFill>
                <a:effectLst/>
                <a:uLnTx/>
                <a:uFillTx/>
                <a:latin typeface="+mn-lt"/>
                <a:ea typeface="+mn-ea"/>
                <a:cs typeface="Times New Roman"/>
              </a:rPr>
              <a:t>Incident Rate of Confirmed Chlamydia Cases, per 100,000 Persons</a:t>
            </a:r>
            <a:r>
              <a:rPr kumimoji="0" lang="en-US" sz="2000" i="0" u="none" strike="noStrike" kern="100" cap="none" spc="0" normalizeH="0" baseline="50000" noProof="0">
                <a:ln>
                  <a:noFill/>
                </a:ln>
                <a:solidFill>
                  <a:schemeClr val="bg1"/>
                </a:solidFill>
                <a:effectLst/>
                <a:uLnTx/>
                <a:uFillTx/>
                <a:latin typeface="+mn-lt"/>
                <a:ea typeface="Calibri" panose="020F0502020204030204" pitchFamily="34" charset="0"/>
                <a:cs typeface="Times New Roman"/>
              </a:rPr>
              <a:t>1</a:t>
            </a:r>
            <a:r>
              <a:rPr kumimoji="0" lang="en-US" sz="2800" i="0" u="none" strike="noStrike" kern="1200" cap="none" spc="0" normalizeH="0" baseline="0" noProof="0">
                <a:ln>
                  <a:noFill/>
                </a:ln>
                <a:solidFill>
                  <a:schemeClr val="bg1"/>
                </a:solidFill>
                <a:effectLst/>
                <a:uLnTx/>
                <a:uFillTx/>
                <a:latin typeface="+mn-lt"/>
                <a:ea typeface="+mn-ea"/>
                <a:cs typeface="Times New Roman"/>
              </a:rPr>
              <a:t> by City/Town</a:t>
            </a:r>
            <a:r>
              <a:rPr kumimoji="0" lang="en-US" sz="2000" i="0" u="none" strike="noStrike" kern="100" cap="none" spc="0" normalizeH="0" baseline="50000" noProof="0">
                <a:ln>
                  <a:noFill/>
                </a:ln>
                <a:solidFill>
                  <a:schemeClr val="bg1"/>
                </a:solidFill>
                <a:effectLst/>
                <a:uLnTx/>
                <a:uFillTx/>
                <a:latin typeface="+mn-lt"/>
                <a:ea typeface="+mn-ea"/>
                <a:cs typeface="Times New Roman"/>
              </a:rPr>
              <a:t>2</a:t>
            </a:r>
            <a:r>
              <a:rPr kumimoji="0" lang="en-US" sz="2800" i="0" u="none" strike="noStrike" kern="1200" cap="none" spc="0" normalizeH="0" baseline="0" noProof="0">
                <a:ln>
                  <a:noFill/>
                </a:ln>
                <a:solidFill>
                  <a:schemeClr val="bg1"/>
                </a:solidFill>
                <a:effectLst/>
                <a:uLnTx/>
                <a:uFillTx/>
                <a:latin typeface="+mn-lt"/>
                <a:ea typeface="+mn-ea"/>
                <a:cs typeface="Times New Roman"/>
              </a:rPr>
              <a:t>, Massachusetts, </a:t>
            </a:r>
            <a:r>
              <a:rPr lang="en-US" sz="2800" kern="100">
                <a:latin typeface="+mn-lt"/>
                <a:ea typeface="+mn-ea"/>
                <a:cs typeface="Times New Roman"/>
              </a:rPr>
              <a:t>2018</a:t>
            </a:r>
            <a:endParaRPr lang="en-US" sz="2000"/>
          </a:p>
        </p:txBody>
      </p:sp>
      <p:pic>
        <p:nvPicPr>
          <p:cNvPr id="8" name="Picture 7" descr="Map of Massachusetts cities and towns color-coded to indicate the areas of the state with the highest chlamydia case rates in 2018. The cities that have the highest rates (greater than 600 per 100,000 persons) are Tyringham, Provincetown, Gosnold, Brockton, Lawrence, Springfield, Boston, Chelsea, Everett, Holyoke, Edgartown, Lynn, Randolph, Tisbury, Lowell, Fitchburg, New Bedford, and Ludlow.">
            <a:extLst>
              <a:ext uri="{FF2B5EF4-FFF2-40B4-BE49-F238E27FC236}">
                <a16:creationId xmlns:a16="http://schemas.microsoft.com/office/drawing/2014/main" id="{66AC31A1-98BD-633B-615E-0BBCCCB127CD}"/>
              </a:ext>
            </a:extLst>
          </p:cNvPr>
          <p:cNvPicPr>
            <a:picLocks noChangeAspect="1"/>
          </p:cNvPicPr>
          <p:nvPr/>
        </p:nvPicPr>
        <p:blipFill rotWithShape="1">
          <a:blip r:embed="rId3">
            <a:extLst>
              <a:ext uri="{28A0092B-C50C-407E-A947-70E740481C1C}">
                <a14:useLocalDpi xmlns:a14="http://schemas.microsoft.com/office/drawing/2010/main" val="0"/>
              </a:ext>
            </a:extLst>
          </a:blip>
          <a:srcRect l="3074" t="12919" r="2562" b="10191"/>
          <a:stretch/>
        </p:blipFill>
        <p:spPr>
          <a:xfrm>
            <a:off x="2238445" y="1008088"/>
            <a:ext cx="8255384" cy="4772226"/>
          </a:xfrm>
          <a:prstGeom prst="rect">
            <a:avLst/>
          </a:prstGeom>
        </p:spPr>
      </p:pic>
      <p:sp>
        <p:nvSpPr>
          <p:cNvPr id="5" name="TextBox 4">
            <a:extLst>
              <a:ext uri="{FF2B5EF4-FFF2-40B4-BE49-F238E27FC236}">
                <a16:creationId xmlns:a16="http://schemas.microsoft.com/office/drawing/2014/main" id="{C149A55D-ECE4-EFE7-1724-FDFE9078AFD2}"/>
              </a:ext>
            </a:extLst>
          </p:cNvPr>
          <p:cNvSpPr txBox="1"/>
          <p:nvPr/>
        </p:nvSpPr>
        <p:spPr>
          <a:xfrm>
            <a:off x="174474" y="5783128"/>
            <a:ext cx="11823257" cy="707886"/>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07/18/2023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effectLst/>
                <a:ea typeface="Times New Roman" panose="02020603050405020304" pitchFamily="18" charset="0"/>
              </a:rPr>
              <a:t>2. There are no city/towns with &lt;10 cases of chlamydia that fall within the top two rate categories (≥600 cases per 100,000).</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B5CB0080-E341-E0D7-FB39-65AFA98C29A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AC4B6D87-C7CF-2926-77F2-C1EF57A737AB}"/>
              </a:ext>
              <a:ext uri="{C183D7F6-B498-43B3-948B-1728B52AA6E4}">
                <adec:decorative xmlns:adec="http://schemas.microsoft.com/office/drawing/2017/decorative" val="1"/>
              </a:ext>
            </a:extLst>
          </p:cNvPr>
          <p:cNvSpPr/>
          <p:nvPr/>
        </p:nvSpPr>
        <p:spPr>
          <a:xfrm>
            <a:off x="6472315" y="4352142"/>
            <a:ext cx="961637" cy="1015505"/>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031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2"/>
            <a:ext cx="11211427" cy="977901"/>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Chlamydia Case Rates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endParaRPr lang="en-US" sz="2000"/>
          </a:p>
        </p:txBody>
      </p:sp>
      <p:pic>
        <p:nvPicPr>
          <p:cNvPr id="10" name="Picture 9" descr="Graph depicts chlamydia case rates per 100,000 population by age categories for the overall state, males, and females. For the overall state, the highest rate is among those 20-24 years. When looking at the gender specific rates, the age categories with the highest rates are 20-24 years for both males and females.">
            <a:extLst>
              <a:ext uri="{FF2B5EF4-FFF2-40B4-BE49-F238E27FC236}">
                <a16:creationId xmlns:a16="http://schemas.microsoft.com/office/drawing/2014/main" id="{F1479803-952F-F9FE-ECC6-EE9E3157AE7D}"/>
              </a:ext>
            </a:extLst>
          </p:cNvPr>
          <p:cNvPicPr>
            <a:picLocks noChangeAspect="1"/>
          </p:cNvPicPr>
          <p:nvPr/>
        </p:nvPicPr>
        <p:blipFill>
          <a:blip r:embed="rId3"/>
          <a:stretch>
            <a:fillRect/>
          </a:stretch>
        </p:blipFill>
        <p:spPr>
          <a:xfrm>
            <a:off x="8616" y="980059"/>
            <a:ext cx="12174767" cy="4151736"/>
          </a:xfrm>
          <a:prstGeom prst="rect">
            <a:avLst/>
          </a:prstGeom>
        </p:spPr>
      </p:pic>
      <p:sp>
        <p:nvSpPr>
          <p:cNvPr id="7" name="Rectangle 6">
            <a:extLst>
              <a:ext uri="{FF2B5EF4-FFF2-40B4-BE49-F238E27FC236}">
                <a16:creationId xmlns:a16="http://schemas.microsoft.com/office/drawing/2014/main" id="{4D6B914C-3E46-957F-043C-267B4E740852}"/>
              </a:ext>
            </a:extLst>
          </p:cNvPr>
          <p:cNvSpPr/>
          <p:nvPr/>
        </p:nvSpPr>
        <p:spPr>
          <a:xfrm>
            <a:off x="277007" y="5131650"/>
            <a:ext cx="11533239" cy="1384995"/>
          </a:xfrm>
          <a:prstGeom prst="rect">
            <a:avLst/>
          </a:prstGeom>
        </p:spPr>
        <p:txBody>
          <a:bodyPr wrap="square" lIns="91440" tIns="45720" rIns="91440" bIns="4572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07/18/2023</a:t>
            </a:r>
            <a:r>
              <a:rPr lang="en-US" sz="1200">
                <a:solidFill>
                  <a:srgbClr val="767171"/>
                </a:solidFill>
                <a:cs typeface="Times New Roman"/>
              </a:rPr>
              <a:t> and are subject to change. </a:t>
            </a:r>
            <a:endParaRPr lang="en-US" sz="1200">
              <a:solidFill>
                <a:srgbClr val="767171"/>
              </a:solidFill>
              <a:cs typeface="Times New Roman" panose="02020603050405020304" pitchFamily="18" charset="0"/>
            </a:endParaRPr>
          </a:p>
          <a:p>
            <a:r>
              <a:rPr lang="en-US" sz="1200">
                <a:solidFill>
                  <a:srgbClr val="767171"/>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rgbClr val="767171"/>
                </a:solidFill>
                <a:cs typeface="Times New Roman"/>
              </a:rPr>
              <a:t>1. </a:t>
            </a:r>
            <a:r>
              <a:rPr lang="en-US" sz="1200">
                <a:solidFill>
                  <a:schemeClr val="bg2">
                    <a:lumMod val="50000"/>
                  </a:schemeClr>
                </a:solidFill>
                <a:cs typeface="Times New Roman"/>
              </a:rPr>
              <a:t>In 2022, there were 38 individuals of transgender experience documented in our data system and MA DSTDP does not have current gender information for those individuals and 3 individuals had unknown age. These cases were excluded since rate for this population cannot be calculated at this time. </a:t>
            </a:r>
          </a:p>
          <a:p>
            <a:pPr>
              <a:defRPr/>
            </a:pPr>
            <a:r>
              <a:rPr lang="en-US" sz="1200">
                <a:solidFill>
                  <a:srgbClr val="767171"/>
                </a:solidFill>
                <a:cs typeface="Times New Roman"/>
              </a:rPr>
              <a:t>2. </a:t>
            </a:r>
            <a:r>
              <a:rPr kumimoji="0" lang="en-US" sz="1200" b="0" i="0" u="none" strike="noStrike" kern="1200" cap="none" spc="0" normalizeH="0" baseline="0" noProof="0">
                <a:ln>
                  <a:noFill/>
                </a:ln>
                <a:solidFill>
                  <a:schemeClr val="bg2">
                    <a:lumMod val="50000"/>
                  </a:schemeClr>
                </a:solidFill>
                <a:effectLst/>
                <a:uLnTx/>
                <a:uFillTx/>
                <a:cs typeface="Times New Roman"/>
              </a:rPr>
              <a:t>Please </a:t>
            </a:r>
            <a:r>
              <a:rPr lang="en-US" sz="1200">
                <a:solidFill>
                  <a:schemeClr val="bg2">
                    <a:lumMod val="50000"/>
                  </a:schemeClr>
                </a:solidFill>
                <a:cs typeface="Times New Roman"/>
              </a:rPr>
              <a:t>consider </a:t>
            </a:r>
            <a:r>
              <a:rPr kumimoji="0" lang="en-US" sz="12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2022 data.</a:t>
            </a:r>
            <a:endParaRPr lang="en-US" sz="1200">
              <a:solidFill>
                <a:srgbClr val="767171"/>
              </a:solidFill>
              <a:cs typeface="Times New Roman" panose="02020603050405020304" pitchFamily="18" charset="0"/>
            </a:endParaRPr>
          </a:p>
        </p:txBody>
      </p:sp>
      <p:pic>
        <p:nvPicPr>
          <p:cNvPr id="8" name="Picture 7">
            <a:extLst>
              <a:ext uri="{FF2B5EF4-FFF2-40B4-BE49-F238E27FC236}">
                <a16:creationId xmlns:a16="http://schemas.microsoft.com/office/drawing/2014/main" id="{711D1D99-26E5-3F01-1B7D-6CAFF9DDA932}"/>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22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4090"/>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Confirmed Gonorrhea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Massachusetts, 2022</a:t>
            </a:r>
            <a:r>
              <a:rPr lang="en-US" sz="2000" b="1" baseline="50000">
                <a:solidFill>
                  <a:schemeClr val="bg1"/>
                </a:solidFill>
                <a:latin typeface="+mn-lt"/>
                <a:ea typeface="+mn-ea"/>
                <a:cs typeface="Times New Roman" panose="02020603050405020304" pitchFamily="18" charset="0"/>
              </a:rPr>
              <a:t>3</a:t>
            </a:r>
            <a:endParaRPr lang="en-US" sz="2000"/>
          </a:p>
        </p:txBody>
      </p:sp>
      <p:pic>
        <p:nvPicPr>
          <p:cNvPr id="4" name="Picture 3" descr="Map of Massachusetts cities and towns color-coded to indicate the areas of the state with the highest gonorrhea case rates in 2022. The city with the highest rate (&gt;500 per 100,000 persons) is Provincetown. Other cities that have the high rates (&gt;300 per 100,000 persons) are Springfield, Brockton, Boston, and Holyoke.">
            <a:extLst>
              <a:ext uri="{FF2B5EF4-FFF2-40B4-BE49-F238E27FC236}">
                <a16:creationId xmlns:a16="http://schemas.microsoft.com/office/drawing/2014/main" id="{B003B16A-5A3F-BEE3-4C04-E6AF9ED837D3}"/>
              </a:ext>
              <a:ext uri="{C183D7F6-B498-43B3-948B-1728B52AA6E4}">
                <adec:decorative xmlns:adec="http://schemas.microsoft.com/office/drawing/2017/decorative" val="0"/>
              </a:ext>
            </a:extLst>
          </p:cNvPr>
          <p:cNvPicPr>
            <a:picLocks noChangeAspect="1"/>
          </p:cNvPicPr>
          <p:nvPr/>
        </p:nvPicPr>
        <p:blipFill rotWithShape="1">
          <a:blip r:embed="rId3"/>
          <a:srcRect l="2768" t="12778" r="2456" b="9969"/>
          <a:stretch/>
        </p:blipFill>
        <p:spPr>
          <a:xfrm>
            <a:off x="2131942" y="1005840"/>
            <a:ext cx="8253236" cy="4846320"/>
          </a:xfrm>
          <a:prstGeom prst="rect">
            <a:avLst/>
          </a:prstGeom>
        </p:spPr>
      </p:pic>
      <p:sp>
        <p:nvSpPr>
          <p:cNvPr id="5" name="TextBox 4">
            <a:extLst>
              <a:ext uri="{FF2B5EF4-FFF2-40B4-BE49-F238E27FC236}">
                <a16:creationId xmlns:a16="http://schemas.microsoft.com/office/drawing/2014/main" id="{778AC3D2-BFC7-505F-CF97-3A170A2B73AB}"/>
              </a:ext>
            </a:extLst>
          </p:cNvPr>
          <p:cNvSpPr txBox="1"/>
          <p:nvPr/>
        </p:nvSpPr>
        <p:spPr>
          <a:xfrm>
            <a:off x="152811" y="5630728"/>
            <a:ext cx="11735956" cy="861774"/>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07/18/2023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cs typeface="Times New Roman"/>
              </a:rPr>
              <a:t>2. </a:t>
            </a:r>
            <a:r>
              <a:rPr lang="en-US" sz="1000">
                <a:solidFill>
                  <a:srgbClr val="767171"/>
                </a:solidFill>
                <a:effectLst/>
                <a:latin typeface="Calibri" panose="020F0502020204030204" pitchFamily="34" charset="0"/>
                <a:ea typeface="Times New Roman" panose="02020603050405020304" pitchFamily="18" charset="0"/>
              </a:rPr>
              <a:t>There are four city/towns with &lt;10 cases of gonorrhea that fall within the top two rate categories (≥200 cases per 100,000): Shelburne, Huntington, Aquinnah, and New Braintree.</a:t>
            </a:r>
            <a:endParaRPr lang="en-US" sz="1000">
              <a:solidFill>
                <a:schemeClr val="bg2">
                  <a:lumMod val="50000"/>
                </a:schemeClr>
              </a:solidFill>
              <a:cs typeface="Times New Roman"/>
            </a:endParaRPr>
          </a:p>
          <a:p>
            <a:pPr>
              <a:defRPr/>
            </a:pPr>
            <a:r>
              <a:rPr lang="en-US" sz="1000">
                <a:solidFill>
                  <a:schemeClr val="bg2">
                    <a:lumMod val="50000"/>
                  </a:schemeClr>
                </a:solidFill>
                <a:cs typeface="Times New Roman"/>
              </a:rPr>
              <a:t>3</a:t>
            </a:r>
            <a:r>
              <a:rPr kumimoji="0" lang="en-US" sz="1000" b="0" i="0" u="none" strike="noStrike" kern="1200" cap="none" spc="0" normalizeH="0" baseline="0" noProof="0">
                <a:ln>
                  <a:noFill/>
                </a:ln>
                <a:solidFill>
                  <a:schemeClr val="bg2">
                    <a:lumMod val="50000"/>
                  </a:schemeClr>
                </a:solidFill>
                <a:effectLst/>
                <a:uLnTx/>
                <a:uFillTx/>
                <a:cs typeface="Times New Roman"/>
              </a:rPr>
              <a:t>. Please </a:t>
            </a:r>
            <a:r>
              <a:rPr lang="en-US" sz="1000">
                <a:solidFill>
                  <a:schemeClr val="bg2">
                    <a:lumMod val="50000"/>
                  </a:schemeClr>
                </a:solidFill>
                <a:cs typeface="Times New Roman"/>
              </a:rPr>
              <a:t>consider </a:t>
            </a:r>
            <a:r>
              <a:rPr kumimoji="0" lang="en-US" sz="10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2022 data.</a:t>
            </a:r>
            <a:r>
              <a:rPr lang="en-US" sz="1000">
                <a:solidFill>
                  <a:schemeClr val="tx1">
                    <a:lumMod val="50000"/>
                    <a:lumOff val="50000"/>
                  </a:schemeClr>
                </a:solidFill>
                <a:cs typeface="Times New Roman"/>
              </a:rPr>
              <a:t> </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2115C693-11D8-FBDE-7D45-1D80BAC81F2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258560" y="4441371"/>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8969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4090"/>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Confirmed Gonorrhea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Massachusetts, </a:t>
            </a:r>
            <a:r>
              <a:rPr lang="en-US" sz="2800">
                <a:latin typeface="+mn-lt"/>
                <a:ea typeface="+mn-ea"/>
                <a:cs typeface="Times New Roman" panose="02020603050405020304" pitchFamily="18" charset="0"/>
              </a:rPr>
              <a:t>2018</a:t>
            </a:r>
            <a:endParaRPr lang="en-US" sz="2000"/>
          </a:p>
        </p:txBody>
      </p:sp>
      <p:pic>
        <p:nvPicPr>
          <p:cNvPr id="9" name="Picture 8" descr="Map of Massachusetts cities and towns color-coded to indicate the areas of the state with the highest gonorrhea case rates in 2018. The city with the highest rate (&gt;500 per 100,000 persons) is Provincetown. Other cities that have the high rates (&gt;300 per 100,000 persons) are Springfield and Brockton.">
            <a:extLst>
              <a:ext uri="{FF2B5EF4-FFF2-40B4-BE49-F238E27FC236}">
                <a16:creationId xmlns:a16="http://schemas.microsoft.com/office/drawing/2014/main" id="{685D1F76-352C-9B46-4736-F733E724A313}"/>
              </a:ext>
            </a:extLst>
          </p:cNvPr>
          <p:cNvPicPr>
            <a:picLocks noChangeAspect="1"/>
          </p:cNvPicPr>
          <p:nvPr/>
        </p:nvPicPr>
        <p:blipFill>
          <a:blip r:embed="rId3"/>
          <a:stretch>
            <a:fillRect/>
          </a:stretch>
        </p:blipFill>
        <p:spPr>
          <a:xfrm>
            <a:off x="2017366" y="1013278"/>
            <a:ext cx="8424855" cy="4904196"/>
          </a:xfrm>
          <a:prstGeom prst="rect">
            <a:avLst/>
          </a:prstGeom>
        </p:spPr>
      </p:pic>
      <p:sp>
        <p:nvSpPr>
          <p:cNvPr id="5" name="TextBox 4">
            <a:extLst>
              <a:ext uri="{FF2B5EF4-FFF2-40B4-BE49-F238E27FC236}">
                <a16:creationId xmlns:a16="http://schemas.microsoft.com/office/drawing/2014/main" id="{778AC3D2-BFC7-505F-CF97-3A170A2B73AB}"/>
              </a:ext>
            </a:extLst>
          </p:cNvPr>
          <p:cNvSpPr txBox="1"/>
          <p:nvPr/>
        </p:nvSpPr>
        <p:spPr>
          <a:xfrm>
            <a:off x="152811" y="5783131"/>
            <a:ext cx="11735956" cy="707886"/>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07/18/2023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cs typeface="Times New Roman"/>
              </a:rPr>
              <a:t>2. </a:t>
            </a:r>
            <a:r>
              <a:rPr lang="en-US" sz="1000">
                <a:solidFill>
                  <a:srgbClr val="767171"/>
                </a:solidFill>
                <a:effectLst/>
                <a:latin typeface="Calibri" panose="020F0502020204030204" pitchFamily="34" charset="0"/>
                <a:ea typeface="Times New Roman" panose="02020603050405020304" pitchFamily="18" charset="0"/>
              </a:rPr>
              <a:t>There </a:t>
            </a:r>
            <a:r>
              <a:rPr lang="en-US" sz="1000">
                <a:solidFill>
                  <a:srgbClr val="767171"/>
                </a:solidFill>
                <a:latin typeface="Calibri" panose="020F0502020204030204" pitchFamily="34" charset="0"/>
                <a:ea typeface="Times New Roman" panose="02020603050405020304" pitchFamily="18" charset="0"/>
              </a:rPr>
              <a:t>is one</a:t>
            </a:r>
            <a:r>
              <a:rPr lang="en-US" sz="1000">
                <a:solidFill>
                  <a:srgbClr val="767171"/>
                </a:solidFill>
                <a:effectLst/>
                <a:latin typeface="Calibri" panose="020F0502020204030204" pitchFamily="34" charset="0"/>
                <a:ea typeface="Times New Roman" panose="02020603050405020304" pitchFamily="18" charset="0"/>
              </a:rPr>
              <a:t> city/town with &lt;10 cases of gonorrhea that fall within the top two rate categories (≥200 cases per 100,000): </a:t>
            </a:r>
            <a:r>
              <a:rPr lang="en-US" sz="1000">
                <a:solidFill>
                  <a:srgbClr val="767171"/>
                </a:solidFill>
                <a:latin typeface="Calibri" panose="020F0502020204030204" pitchFamily="34" charset="0"/>
                <a:ea typeface="Times New Roman" panose="02020603050405020304" pitchFamily="18" charset="0"/>
              </a:rPr>
              <a:t>Middlefield</a:t>
            </a:r>
            <a:r>
              <a:rPr lang="en-US" sz="1000">
                <a:solidFill>
                  <a:srgbClr val="767171"/>
                </a:solidFill>
                <a:effectLst/>
                <a:latin typeface="Calibri" panose="020F0502020204030204" pitchFamily="34" charset="0"/>
                <a:ea typeface="Times New Roman" panose="02020603050405020304" pitchFamily="18" charset="0"/>
              </a:rPr>
              <a:t>.</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2115C693-11D8-FBDE-7D45-1D80BAC81F23}"/>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175CB707-58BE-FED3-4165-1B1B10EB7D5B}"/>
              </a:ext>
              <a:ext uri="{C183D7F6-B498-43B3-948B-1728B52AA6E4}">
                <adec:decorative xmlns:adec="http://schemas.microsoft.com/office/drawing/2017/decorative" val="1"/>
              </a:ext>
            </a:extLst>
          </p:cNvPr>
          <p:cNvSpPr/>
          <p:nvPr/>
        </p:nvSpPr>
        <p:spPr>
          <a:xfrm>
            <a:off x="6258560" y="4441371"/>
            <a:ext cx="1092266" cy="106878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0321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6314"/>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Confirmed Gonorrhea Case Rates per 100,000 Population by Gender</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and Age, Massachusetts, 2022</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endParaRPr lang="en-US" sz="2000"/>
          </a:p>
        </p:txBody>
      </p:sp>
      <p:pic>
        <p:nvPicPr>
          <p:cNvPr id="10" name="Picture 9" descr="Graph depicts gonorrhea case rates per 100,000 population by age categories for the overall state, males, and females. For the overall state, the highest rate is among those 20-24 years. When looking at the gender specific rates, the age categories with the highest rates are 20 to 24 years for both males and females.">
            <a:extLst>
              <a:ext uri="{FF2B5EF4-FFF2-40B4-BE49-F238E27FC236}">
                <a16:creationId xmlns:a16="http://schemas.microsoft.com/office/drawing/2014/main" id="{D92BBBCB-464D-C5E9-7153-C814DD8ED7B9}"/>
              </a:ext>
            </a:extLst>
          </p:cNvPr>
          <p:cNvPicPr>
            <a:picLocks noChangeAspect="1"/>
          </p:cNvPicPr>
          <p:nvPr/>
        </p:nvPicPr>
        <p:blipFill>
          <a:blip r:embed="rId3"/>
          <a:stretch>
            <a:fillRect/>
          </a:stretch>
        </p:blipFill>
        <p:spPr>
          <a:xfrm>
            <a:off x="133595" y="994686"/>
            <a:ext cx="11924810" cy="4151736"/>
          </a:xfrm>
          <a:prstGeom prst="rect">
            <a:avLst/>
          </a:prstGeom>
        </p:spPr>
      </p:pic>
      <p:sp>
        <p:nvSpPr>
          <p:cNvPr id="7" name="Rectangle 6">
            <a:extLst>
              <a:ext uri="{FF2B5EF4-FFF2-40B4-BE49-F238E27FC236}">
                <a16:creationId xmlns:a16="http://schemas.microsoft.com/office/drawing/2014/main" id="{5D6F84DF-2B28-ACEE-F4C0-1766F73318EA}"/>
              </a:ext>
            </a:extLst>
          </p:cNvPr>
          <p:cNvSpPr/>
          <p:nvPr/>
        </p:nvSpPr>
        <p:spPr>
          <a:xfrm>
            <a:off x="385429" y="5145124"/>
            <a:ext cx="11593925" cy="138499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are current as of </a:t>
            </a:r>
            <a:r>
              <a:rPr lang="en-US" sz="1200">
                <a:solidFill>
                  <a:schemeClr val="bg2">
                    <a:lumMod val="50000"/>
                  </a:schemeClr>
                </a:solidFill>
                <a:cs typeface="Times New Roman"/>
              </a:rPr>
              <a:t>07/18/2023</a:t>
            </a:r>
            <a:r>
              <a:rPr kumimoji="0" lang="en-US" sz="1200" b="0" i="0" u="none" strike="noStrike" kern="1200" cap="none" spc="0" normalizeH="0" baseline="0" noProof="0">
                <a:ln>
                  <a:noFill/>
                </a:ln>
                <a:solidFill>
                  <a:srgbClr val="767171"/>
                </a:solidFill>
                <a:effectLst/>
                <a:uLnTx/>
                <a:uFillTx/>
                <a:ea typeface="+mn-ea"/>
                <a:cs typeface="Times New Roman"/>
              </a:rPr>
              <a:t> and are subject to change. </a:t>
            </a:r>
            <a:endPar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Source: Massachusetts Department of Public Health/Bureau of Infectious Disease and Laboratory Sciences/ Division of STD Prevention and STD-HIV Surveillance.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ea typeface="+mn-ea"/>
                <a:cs typeface="Times New Roman"/>
              </a:rPr>
              <a:t>Population denominators estimated by the University of Massachusetts Donahue Institute using a modified Hamilton-Perry model (</a:t>
            </a:r>
            <a:r>
              <a:rPr kumimoji="0" lang="en-US" sz="1200" b="0" i="0" u="none" strike="noStrike" kern="1200" cap="none" spc="0" normalizeH="0" baseline="0" noProof="0" err="1">
                <a:ln>
                  <a:noFill/>
                </a:ln>
                <a:solidFill>
                  <a:srgbClr val="E7E6E6">
                    <a:lumMod val="50000"/>
                  </a:srgbClr>
                </a:solidFill>
                <a:effectLst/>
                <a:uLnTx/>
                <a:uFillTx/>
                <a:ea typeface="+mn-ea"/>
                <a:cs typeface="Times New Roman"/>
              </a:rPr>
              <a:t>Strate</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 S, et al. Small Area Population Estimates for 2011 through 2020 report, Oct 2016).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7E6E6">
                    <a:lumMod val="50000"/>
                  </a:srgbClr>
                </a:solidFill>
                <a:effectLst/>
                <a:uLnTx/>
                <a:uFillTx/>
                <a:ea typeface="+mn-ea"/>
                <a:cs typeface="Times New Roman"/>
              </a:rPr>
              <a:t>1. In 2022, there were </a:t>
            </a:r>
            <a:r>
              <a:rPr lang="en-US" sz="1200">
                <a:solidFill>
                  <a:srgbClr val="E7E6E6">
                    <a:lumMod val="50000"/>
                  </a:srgbClr>
                </a:solidFill>
                <a:cs typeface="Times New Roman"/>
              </a:rPr>
              <a:t>34</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 individuals of transgender experience documented in our data system and MA DSTDP does not have current gender information for those individuals and </a:t>
            </a:r>
            <a:r>
              <a:rPr lang="en-US" sz="1200">
                <a:solidFill>
                  <a:srgbClr val="E7E6E6">
                    <a:lumMod val="50000"/>
                  </a:srgbClr>
                </a:solidFill>
                <a:cs typeface="Times New Roman"/>
              </a:rPr>
              <a:t>4</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 other individuals had unknown gender. 2 individuals had unknown age. These cases were excluded since rate for this population cannot be calculated at this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Please consider the impact of the COVID-19 pandemic on infectious disease screening, treatment and surveillance in the interpretation of 2022 data.</a:t>
            </a:r>
          </a:p>
        </p:txBody>
      </p:sp>
      <p:pic>
        <p:nvPicPr>
          <p:cNvPr id="8" name="Picture 7">
            <a:extLst>
              <a:ext uri="{FF2B5EF4-FFF2-40B4-BE49-F238E27FC236}">
                <a16:creationId xmlns:a16="http://schemas.microsoft.com/office/drawing/2014/main" id="{C057B996-E63A-CFEF-BF13-A34C49D0E31F}"/>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20560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6314"/>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 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3</a:t>
            </a:r>
            <a:endParaRPr lang="en-US" sz="2000"/>
          </a:p>
        </p:txBody>
      </p:sp>
      <p:pic>
        <p:nvPicPr>
          <p:cNvPr id="4" name="Picture 3" descr="Map of Massachusetts counties color-coded to indicate the areas of the state with the highest infectious syphilis case rates in 2022. The cities that have the highest rates (greater than 40 per 100,000 persons) are Provincetown, Truro, Chelsea, Everett, Boston, Springfield, Oakham, West Brookfield, Revere, Berlin, Somerville, Millis, Holbrook, Malden, and Dennis.">
            <a:extLst>
              <a:ext uri="{FF2B5EF4-FFF2-40B4-BE49-F238E27FC236}">
                <a16:creationId xmlns:a16="http://schemas.microsoft.com/office/drawing/2014/main" id="{A837F0A7-A65F-65CB-FEC8-F8C96B6D1E11}"/>
              </a:ext>
            </a:extLst>
          </p:cNvPr>
          <p:cNvPicPr>
            <a:picLocks noChangeAspect="1"/>
          </p:cNvPicPr>
          <p:nvPr/>
        </p:nvPicPr>
        <p:blipFill rotWithShape="1">
          <a:blip r:embed="rId3"/>
          <a:srcRect l="2770" t="12907" r="2348" b="10191"/>
          <a:stretch/>
        </p:blipFill>
        <p:spPr>
          <a:xfrm>
            <a:off x="2173558" y="976313"/>
            <a:ext cx="8383231" cy="4754880"/>
          </a:xfrm>
          <a:prstGeom prst="rect">
            <a:avLst/>
          </a:prstGeom>
        </p:spPr>
      </p:pic>
      <p:sp>
        <p:nvSpPr>
          <p:cNvPr id="5" name="TextBox 4">
            <a:extLst>
              <a:ext uri="{FF2B5EF4-FFF2-40B4-BE49-F238E27FC236}">
                <a16:creationId xmlns:a16="http://schemas.microsoft.com/office/drawing/2014/main" id="{A32BB68D-833C-E4DE-CD61-B3F431026614}"/>
              </a:ext>
            </a:extLst>
          </p:cNvPr>
          <p:cNvSpPr txBox="1"/>
          <p:nvPr/>
        </p:nvSpPr>
        <p:spPr>
          <a:xfrm>
            <a:off x="71120" y="5507787"/>
            <a:ext cx="12168132" cy="1015663"/>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07/18/2023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a:t>
            </a:r>
            <a:r>
              <a:rPr lang="en-US" sz="1000">
                <a:solidFill>
                  <a:srgbClr val="767171"/>
                </a:solidFill>
                <a:cs typeface="Times New Roman"/>
              </a:rPr>
              <a:t>Infectious syphilis is defined as primary, secondary and early latent stages of syphilis within one year of infection.</a:t>
            </a:r>
            <a:endParaRPr lang="en-US" sz="1000">
              <a:solidFill>
                <a:schemeClr val="bg2">
                  <a:lumMod val="50000"/>
                </a:schemeClr>
              </a:solidFill>
              <a:cs typeface="Times New Roman"/>
            </a:endParaRPr>
          </a:p>
          <a:p>
            <a:r>
              <a:rPr lang="en-US" sz="1000">
                <a:solidFill>
                  <a:schemeClr val="bg2">
                    <a:lumMod val="50000"/>
                  </a:schemeClr>
                </a:solidFill>
                <a:cs typeface="Times New Roman"/>
              </a:rPr>
              <a:t>2.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cs typeface="Times New Roman"/>
              </a:rPr>
              <a:t>3. </a:t>
            </a:r>
            <a:r>
              <a:rPr lang="en-US" sz="1000">
                <a:solidFill>
                  <a:srgbClr val="767171"/>
                </a:solidFill>
                <a:effectLst/>
                <a:latin typeface="Calibri" panose="020F0502020204030204" pitchFamily="34" charset="0"/>
                <a:ea typeface="Times New Roman" panose="02020603050405020304" pitchFamily="18" charset="0"/>
              </a:rPr>
              <a:t>There are seven city/towns with &lt;10 cases of syphilis that fall within the top two rate categories (≥40 cases per 100,000): Truro, Oakham, West Brookfield, Berlin, Millis, Holbrook, and Dennis.</a:t>
            </a:r>
            <a:endParaRPr lang="en-US" sz="1000">
              <a:solidFill>
                <a:srgbClr val="767171"/>
              </a:solidFill>
              <a:effectLst/>
              <a:latin typeface="Calibri" panose="020F0502020204030204" pitchFamily="34" charset="0"/>
              <a:ea typeface="Calibri" panose="020F0502020204030204" pitchFamily="34" charset="0"/>
            </a:endParaRPr>
          </a:p>
          <a:p>
            <a:pPr>
              <a:defRPr/>
            </a:pPr>
            <a:r>
              <a:rPr lang="en-US" sz="1000" noProof="0">
                <a:solidFill>
                  <a:schemeClr val="bg2">
                    <a:lumMod val="50000"/>
                  </a:schemeClr>
                </a:solidFill>
                <a:cs typeface="Times New Roman"/>
              </a:rPr>
              <a:t>4</a:t>
            </a:r>
            <a:r>
              <a:rPr kumimoji="0" lang="en-US" sz="1000" b="0" i="0" u="none" strike="noStrike" kern="1200" cap="none" spc="0" normalizeH="0" baseline="0" noProof="0">
                <a:ln>
                  <a:noFill/>
                </a:ln>
                <a:solidFill>
                  <a:schemeClr val="bg2">
                    <a:lumMod val="50000"/>
                  </a:schemeClr>
                </a:solidFill>
                <a:effectLst/>
                <a:uLnTx/>
                <a:uFillTx/>
                <a:cs typeface="Times New Roman"/>
              </a:rPr>
              <a:t>. Please </a:t>
            </a:r>
            <a:r>
              <a:rPr lang="en-US" sz="1000">
                <a:solidFill>
                  <a:schemeClr val="bg2">
                    <a:lumMod val="50000"/>
                  </a:schemeClr>
                </a:solidFill>
                <a:cs typeface="Times New Roman"/>
              </a:rPr>
              <a:t>consider </a:t>
            </a:r>
            <a:r>
              <a:rPr kumimoji="0" lang="en-US" sz="10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2022 data.</a:t>
            </a:r>
            <a:r>
              <a:rPr lang="en-US" sz="1000">
                <a:solidFill>
                  <a:schemeClr val="tx1">
                    <a:lumMod val="50000"/>
                    <a:lumOff val="50000"/>
                  </a:schemeClr>
                </a:solidFill>
                <a:cs typeface="Times New Roman"/>
              </a:rPr>
              <a:t> </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4AD87B75-310F-3C96-5AA4-D474F4048A8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572053" y="4374787"/>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552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76314"/>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Incident Rate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Persons</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by City/Town, Massachusetts, </a:t>
            </a:r>
            <a:r>
              <a:rPr lang="en-US" sz="2800">
                <a:latin typeface="+mn-lt"/>
                <a:ea typeface="+mn-ea"/>
                <a:cs typeface="Times New Roman" panose="02020603050405020304" pitchFamily="18" charset="0"/>
              </a:rPr>
              <a:t>2018</a:t>
            </a:r>
            <a:endParaRPr lang="en-US" sz="2000"/>
          </a:p>
        </p:txBody>
      </p:sp>
      <p:pic>
        <p:nvPicPr>
          <p:cNvPr id="9" name="Picture 8" descr="Map of Massachusetts counties color-coded to indicate the areas of the state with the highest infectious syphilis case rates in 2018. The cities that have the highest rates (greater than 40 per 100,000 persons) are Provincetown, Chesterfield, Winthrop, Phillipston, Strockbridge, Russell, Truro, Springfield, Ayer, Holyoke, Framingham, Boston, Chicopee, and Chelsea.">
            <a:extLst>
              <a:ext uri="{FF2B5EF4-FFF2-40B4-BE49-F238E27FC236}">
                <a16:creationId xmlns:a16="http://schemas.microsoft.com/office/drawing/2014/main" id="{1DC08A89-BDFC-80C1-C182-14B4CBA84041}"/>
              </a:ext>
            </a:extLst>
          </p:cNvPr>
          <p:cNvPicPr>
            <a:picLocks noChangeAspect="1"/>
          </p:cNvPicPr>
          <p:nvPr/>
        </p:nvPicPr>
        <p:blipFill rotWithShape="1">
          <a:blip r:embed="rId3"/>
          <a:srcRect l="2410" t="1189" r="1139" b="1092"/>
          <a:stretch/>
        </p:blipFill>
        <p:spPr>
          <a:xfrm>
            <a:off x="2103120" y="976313"/>
            <a:ext cx="8464731" cy="4758281"/>
          </a:xfrm>
          <a:prstGeom prst="rect">
            <a:avLst/>
          </a:prstGeom>
        </p:spPr>
      </p:pic>
      <p:sp>
        <p:nvSpPr>
          <p:cNvPr id="5" name="TextBox 4">
            <a:extLst>
              <a:ext uri="{FF2B5EF4-FFF2-40B4-BE49-F238E27FC236}">
                <a16:creationId xmlns:a16="http://schemas.microsoft.com/office/drawing/2014/main" id="{A32BB68D-833C-E4DE-CD61-B3F431026614}"/>
              </a:ext>
            </a:extLst>
          </p:cNvPr>
          <p:cNvSpPr txBox="1"/>
          <p:nvPr/>
        </p:nvSpPr>
        <p:spPr>
          <a:xfrm>
            <a:off x="71120" y="5638418"/>
            <a:ext cx="12168132" cy="861774"/>
          </a:xfrm>
          <a:prstGeom prst="rect">
            <a:avLst/>
          </a:prstGeom>
          <a:noFill/>
        </p:spPr>
        <p:txBody>
          <a:bodyPr wrap="square" lIns="91440" tIns="45720" rIns="91440" bIns="45720" anchor="t">
            <a:spAutoFit/>
          </a:bodyPr>
          <a:lstStyle/>
          <a:p>
            <a:r>
              <a:rPr lang="en-US" sz="1000">
                <a:solidFill>
                  <a:schemeClr val="bg2">
                    <a:lumMod val="50000"/>
                  </a:schemeClr>
                </a:solidFill>
                <a:cs typeface="Times New Roman"/>
              </a:rPr>
              <a:t>Data are current as of 07/18/2023 and are subject to change. </a:t>
            </a:r>
            <a:endParaRPr lang="en-US" sz="1000">
              <a:solidFill>
                <a:schemeClr val="bg2">
                  <a:lumMod val="50000"/>
                </a:schemeClr>
              </a:solidFill>
              <a:cs typeface="Times New Roman" panose="02020603050405020304" pitchFamily="18" charset="0"/>
            </a:endParaRPr>
          </a:p>
          <a:p>
            <a:r>
              <a:rPr lang="en-US" sz="1000">
                <a:solidFill>
                  <a:schemeClr val="bg2">
                    <a:lumMod val="50000"/>
                  </a:schemeClr>
                </a:solidFill>
                <a:cs typeface="Times New Roman"/>
              </a:rPr>
              <a:t>Data Source: </a:t>
            </a:r>
            <a:r>
              <a:rPr lang="en-US" sz="1000">
                <a:solidFill>
                  <a:srgbClr val="767171"/>
                </a:solidFill>
                <a:cs typeface="Times New Roman"/>
              </a:rPr>
              <a:t>Massachusetts</a:t>
            </a:r>
            <a:r>
              <a:rPr lang="en-US" sz="1000">
                <a:solidFill>
                  <a:schemeClr val="bg2">
                    <a:lumMod val="50000"/>
                  </a:schemeClr>
                </a:solidFill>
                <a:cs typeface="Times New Roman"/>
              </a:rPr>
              <a:t> Department of Public Health/Bureau of Infectious Disease and Laboratory Sciences/ Division of STD Prevention and STD-HIV Surveillance.</a:t>
            </a:r>
          </a:p>
          <a:p>
            <a:r>
              <a:rPr lang="en-US" sz="1000">
                <a:solidFill>
                  <a:schemeClr val="bg2">
                    <a:lumMod val="50000"/>
                  </a:schemeClr>
                </a:solidFill>
                <a:cs typeface="Times New Roman"/>
              </a:rPr>
              <a:t>1. </a:t>
            </a:r>
            <a:r>
              <a:rPr lang="en-US" sz="1000">
                <a:solidFill>
                  <a:srgbClr val="767171"/>
                </a:solidFill>
                <a:cs typeface="Times New Roman"/>
              </a:rPr>
              <a:t>Infectious syphilis is defined as primary, secondary and early latent stages of syphilis within one year of infection.</a:t>
            </a:r>
            <a:endParaRPr lang="en-US" sz="1000">
              <a:solidFill>
                <a:schemeClr val="bg2">
                  <a:lumMod val="50000"/>
                </a:schemeClr>
              </a:solidFill>
              <a:cs typeface="Times New Roman"/>
            </a:endParaRPr>
          </a:p>
          <a:p>
            <a:r>
              <a:rPr lang="en-US" sz="1000">
                <a:solidFill>
                  <a:schemeClr val="bg2">
                    <a:lumMod val="50000"/>
                  </a:schemeClr>
                </a:solidFill>
                <a:cs typeface="Times New Roman"/>
              </a:rPr>
              <a:t>2. 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r>
              <a:rPr lang="en-US" sz="1000">
                <a:solidFill>
                  <a:schemeClr val="bg2">
                    <a:lumMod val="50000"/>
                  </a:schemeClr>
                </a:solidFill>
                <a:cs typeface="Times New Roman"/>
              </a:rPr>
              <a:t>3. </a:t>
            </a:r>
            <a:r>
              <a:rPr lang="en-US" sz="1000">
                <a:solidFill>
                  <a:srgbClr val="767171"/>
                </a:solidFill>
                <a:effectLst/>
                <a:latin typeface="Calibri" panose="020F0502020204030204" pitchFamily="34" charset="0"/>
                <a:ea typeface="Times New Roman" panose="02020603050405020304" pitchFamily="18" charset="0"/>
              </a:rPr>
              <a:t>There are </a:t>
            </a:r>
            <a:r>
              <a:rPr lang="en-US" sz="1000">
                <a:solidFill>
                  <a:srgbClr val="767171"/>
                </a:solidFill>
                <a:latin typeface="Calibri" panose="020F0502020204030204" pitchFamily="34" charset="0"/>
                <a:ea typeface="Times New Roman" panose="02020603050405020304" pitchFamily="18" charset="0"/>
              </a:rPr>
              <a:t>eight</a:t>
            </a:r>
            <a:r>
              <a:rPr lang="en-US" sz="1000">
                <a:solidFill>
                  <a:srgbClr val="767171"/>
                </a:solidFill>
                <a:effectLst/>
                <a:latin typeface="Calibri" panose="020F0502020204030204" pitchFamily="34" charset="0"/>
                <a:ea typeface="Times New Roman" panose="02020603050405020304" pitchFamily="18" charset="0"/>
              </a:rPr>
              <a:t> city/towns with &lt;10 cases of syphilis that fall within the top two rate categories (≥40 cases per 100,000): Chesterfield, Winthrop, </a:t>
            </a:r>
            <a:r>
              <a:rPr lang="en-US" sz="1000" err="1">
                <a:solidFill>
                  <a:srgbClr val="767171"/>
                </a:solidFill>
                <a:effectLst/>
                <a:latin typeface="Calibri" panose="020F0502020204030204" pitchFamily="34" charset="0"/>
                <a:ea typeface="Times New Roman" panose="02020603050405020304" pitchFamily="18" charset="0"/>
              </a:rPr>
              <a:t>Phillipston</a:t>
            </a:r>
            <a:r>
              <a:rPr lang="en-US" sz="1000">
                <a:solidFill>
                  <a:srgbClr val="767171"/>
                </a:solidFill>
                <a:effectLst/>
                <a:latin typeface="Calibri" panose="020F0502020204030204" pitchFamily="34" charset="0"/>
                <a:ea typeface="Times New Roman" panose="02020603050405020304" pitchFamily="18" charset="0"/>
              </a:rPr>
              <a:t>, </a:t>
            </a:r>
            <a:r>
              <a:rPr lang="en-US" sz="1000" err="1">
                <a:solidFill>
                  <a:srgbClr val="767171"/>
                </a:solidFill>
                <a:effectLst/>
                <a:latin typeface="Calibri" panose="020F0502020204030204" pitchFamily="34" charset="0"/>
                <a:ea typeface="Times New Roman" panose="02020603050405020304" pitchFamily="18" charset="0"/>
              </a:rPr>
              <a:t>Strockbridge</a:t>
            </a:r>
            <a:r>
              <a:rPr lang="en-US" sz="1000">
                <a:solidFill>
                  <a:srgbClr val="767171"/>
                </a:solidFill>
                <a:effectLst/>
                <a:latin typeface="Calibri" panose="020F0502020204030204" pitchFamily="34" charset="0"/>
                <a:ea typeface="Times New Roman" panose="02020603050405020304" pitchFamily="18" charset="0"/>
              </a:rPr>
              <a:t>, Russell, Truro, Springfield, and Ayer.</a:t>
            </a:r>
            <a:endParaRPr lang="en-US" sz="1000">
              <a:solidFill>
                <a:schemeClr val="tx1">
                  <a:lumMod val="50000"/>
                  <a:lumOff val="50000"/>
                </a:schemeClr>
              </a:solidFill>
            </a:endParaRPr>
          </a:p>
        </p:txBody>
      </p:sp>
      <p:pic>
        <p:nvPicPr>
          <p:cNvPr id="6" name="Picture 5">
            <a:extLst>
              <a:ext uri="{FF2B5EF4-FFF2-40B4-BE49-F238E27FC236}">
                <a16:creationId xmlns:a16="http://schemas.microsoft.com/office/drawing/2014/main" id="{4AD87B75-310F-3C96-5AA4-D474F4048A86}"/>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E87C6A2A-3319-0B90-D39E-F3626B26119D}"/>
              </a:ext>
              <a:ext uri="{C183D7F6-B498-43B3-948B-1728B52AA6E4}">
                <adec:decorative xmlns:adec="http://schemas.microsoft.com/office/drawing/2017/decorative" val="1"/>
              </a:ext>
            </a:extLst>
          </p:cNvPr>
          <p:cNvSpPr/>
          <p:nvPr/>
        </p:nvSpPr>
        <p:spPr>
          <a:xfrm>
            <a:off x="6572053" y="4374787"/>
            <a:ext cx="965803" cy="1015663"/>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7846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39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4105"/>
            <a:ext cx="11239894" cy="980418"/>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Cases per 100,000 Population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 and Age, Massachusetts, 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3</a:t>
            </a:r>
            <a:endParaRPr lang="en-US" sz="2000"/>
          </a:p>
        </p:txBody>
      </p:sp>
      <p:pic>
        <p:nvPicPr>
          <p:cNvPr id="7" name="Picture 6" descr="Graph depicts infectious syphilis rates per 100,000 population by age categories for the overall state, males, and females. For the overall state, the highest rate is among those 30-34 years. When looking at the gender specific rates, the age categories with the highest rates are 25 to 29 years for females and 30 to 34 years for males.">
            <a:extLst>
              <a:ext uri="{FF2B5EF4-FFF2-40B4-BE49-F238E27FC236}">
                <a16:creationId xmlns:a16="http://schemas.microsoft.com/office/drawing/2014/main" id="{BF934245-72CD-9A57-A8D3-1B03E6BF05F5}"/>
              </a:ext>
            </a:extLst>
          </p:cNvPr>
          <p:cNvPicPr>
            <a:picLocks noChangeAspect="1"/>
          </p:cNvPicPr>
          <p:nvPr/>
        </p:nvPicPr>
        <p:blipFill>
          <a:blip r:embed="rId3"/>
          <a:stretch>
            <a:fillRect/>
          </a:stretch>
        </p:blipFill>
        <p:spPr>
          <a:xfrm>
            <a:off x="235604" y="1064924"/>
            <a:ext cx="11784589" cy="3920068"/>
          </a:xfrm>
          <a:prstGeom prst="rect">
            <a:avLst/>
          </a:prstGeom>
        </p:spPr>
      </p:pic>
      <p:sp>
        <p:nvSpPr>
          <p:cNvPr id="5" name="Rectangle 4">
            <a:extLst>
              <a:ext uri="{FF2B5EF4-FFF2-40B4-BE49-F238E27FC236}">
                <a16:creationId xmlns:a16="http://schemas.microsoft.com/office/drawing/2014/main" id="{8B42BE01-E64E-D05E-DFAD-FA38C78CF08E}"/>
              </a:ext>
            </a:extLst>
          </p:cNvPr>
          <p:cNvSpPr/>
          <p:nvPr/>
        </p:nvSpPr>
        <p:spPr>
          <a:xfrm>
            <a:off x="283244" y="4959983"/>
            <a:ext cx="11625512" cy="1569660"/>
          </a:xfrm>
          <a:prstGeom prst="rect">
            <a:avLst/>
          </a:prstGeom>
        </p:spPr>
        <p:txBody>
          <a:bodyPr wrap="square" lIns="91440" tIns="45720" rIns="91440" bIns="4572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07/18/2023</a:t>
            </a:r>
            <a:r>
              <a:rPr lang="en-US" sz="1200">
                <a:solidFill>
                  <a:srgbClr val="767171"/>
                </a:solidFill>
                <a:cs typeface="Times New Roman"/>
              </a:rPr>
              <a:t> and are subject to change. </a:t>
            </a:r>
            <a:endParaRPr lang="en-US" sz="1200">
              <a:solidFill>
                <a:srgbClr val="767171"/>
              </a:solidFill>
              <a:cs typeface="Times New Roman" panose="02020603050405020304" pitchFamily="18" charset="0"/>
            </a:endParaRPr>
          </a:p>
          <a:p>
            <a:r>
              <a:rPr lang="en-US" sz="1200">
                <a:solidFill>
                  <a:srgbClr val="767171"/>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kumimoji="0" lang="en-US" sz="1200" b="0" i="0" u="none" strike="noStrike" kern="1200" cap="none" spc="0" normalizeH="0" baseline="0" noProof="0">
                <a:ln>
                  <a:noFill/>
                </a:ln>
                <a:solidFill>
                  <a:schemeClr val="bg2">
                    <a:lumMod val="50000"/>
                  </a:schemeClr>
                </a:solidFill>
                <a:effectLst/>
                <a:uLnTx/>
                <a:uFillTx/>
                <a:cs typeface="Times New Roman"/>
              </a:rPr>
              <a:t>1. Infectious syphilis is defined as primary, secondary and early latent stages of syphilis within one year of infection.</a:t>
            </a:r>
            <a:endParaRPr lang="en-US" sz="1200">
              <a:solidFill>
                <a:schemeClr val="bg2">
                  <a:lumMod val="50000"/>
                </a:schemeClr>
              </a:solidFill>
              <a:cs typeface="Times New Roman"/>
            </a:endParaRPr>
          </a:p>
          <a:p>
            <a:r>
              <a:rPr lang="en-US" sz="1200">
                <a:solidFill>
                  <a:srgbClr val="767171"/>
                </a:solidFill>
                <a:cs typeface="Times New Roman"/>
              </a:rPr>
              <a:t>2. </a:t>
            </a:r>
            <a:r>
              <a:rPr lang="en-US" sz="1200">
                <a:solidFill>
                  <a:schemeClr val="bg2">
                    <a:lumMod val="50000"/>
                  </a:schemeClr>
                </a:solidFill>
                <a:cs typeface="Times New Roman"/>
              </a:rPr>
              <a:t>In 2022, there were 3 individuals of transgender experience documented in our data system and MA DSTDP does not have current gender information for those individuals. These cases were excluded since rate for this population cannot be calculated at this time. </a:t>
            </a:r>
          </a:p>
          <a:p>
            <a:r>
              <a:rPr lang="en-US" sz="1200">
                <a:solidFill>
                  <a:srgbClr val="767171"/>
                </a:solidFill>
                <a:cs typeface="Times New Roman"/>
              </a:rPr>
              <a:t>3. </a:t>
            </a:r>
            <a:r>
              <a:rPr kumimoji="0" lang="en-US" sz="1200" b="0" i="0" u="none" strike="noStrike" kern="1200" cap="none" spc="0" normalizeH="0" baseline="0" noProof="0">
                <a:ln>
                  <a:noFill/>
                </a:ln>
                <a:solidFill>
                  <a:schemeClr val="bg2">
                    <a:lumMod val="50000"/>
                  </a:schemeClr>
                </a:solidFill>
                <a:effectLst/>
                <a:uLnTx/>
                <a:uFillTx/>
                <a:cs typeface="Times New Roman"/>
              </a:rPr>
              <a:t>Please </a:t>
            </a:r>
            <a:r>
              <a:rPr lang="en-US" sz="1200">
                <a:solidFill>
                  <a:schemeClr val="bg2">
                    <a:lumMod val="50000"/>
                  </a:schemeClr>
                </a:solidFill>
                <a:cs typeface="Times New Roman"/>
              </a:rPr>
              <a:t>consider </a:t>
            </a:r>
            <a:r>
              <a:rPr kumimoji="0" lang="en-US" sz="12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a:t>
            </a:r>
            <a:r>
              <a:rPr lang="en-US" sz="1200">
                <a:solidFill>
                  <a:schemeClr val="bg2">
                    <a:lumMod val="50000"/>
                  </a:schemeClr>
                </a:solidFill>
                <a:cs typeface="Times New Roman"/>
              </a:rPr>
              <a:t> 2022</a:t>
            </a:r>
            <a:r>
              <a:rPr kumimoji="0" lang="en-US" sz="1200" b="0" i="0" u="none" strike="noStrike" kern="1200" cap="none" spc="0" normalizeH="0" baseline="0" noProof="0">
                <a:ln>
                  <a:noFill/>
                </a:ln>
                <a:solidFill>
                  <a:schemeClr val="bg2">
                    <a:lumMod val="50000"/>
                  </a:schemeClr>
                </a:solidFill>
                <a:effectLst/>
                <a:uLnTx/>
                <a:uFillTx/>
                <a:cs typeface="Times New Roman"/>
              </a:rPr>
              <a:t> data.</a:t>
            </a:r>
            <a:endParaRPr lang="en-US" sz="1200">
              <a:solidFill>
                <a:schemeClr val="bg2">
                  <a:lumMod val="50000"/>
                </a:schemeClr>
              </a:solidFill>
              <a:cs typeface="Times New Roman" panose="02020603050405020304" pitchFamily="18" charset="0"/>
            </a:endParaRPr>
          </a:p>
        </p:txBody>
      </p:sp>
      <p:pic>
        <p:nvPicPr>
          <p:cNvPr id="6" name="Picture 5">
            <a:extLst>
              <a:ext uri="{FF2B5EF4-FFF2-40B4-BE49-F238E27FC236}">
                <a16:creationId xmlns:a16="http://schemas.microsoft.com/office/drawing/2014/main" id="{4115AA7A-300D-59CA-B21B-3C877B0DE16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5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a:xfrm>
            <a:off x="952106" y="-1"/>
            <a:ext cx="11239893" cy="97986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Calibri"/>
                <a:ea typeface="+mn-ea"/>
                <a:cs typeface="Times New Roman"/>
              </a:rPr>
              <a:t>Rate of Confirmed Chlamydia Cases, Massachusetts, 2000 to </a:t>
            </a:r>
            <a:r>
              <a:rPr kumimoji="0" lang="en-US" sz="2800" b="1" i="0" u="none" strike="noStrike" kern="1200" cap="none" spc="0" normalizeH="0" noProof="0">
                <a:ln>
                  <a:noFill/>
                </a:ln>
                <a:solidFill>
                  <a:schemeClr val="bg1"/>
                </a:solidFill>
                <a:effectLst/>
                <a:uLnTx/>
                <a:uFillTx/>
                <a:latin typeface="Calibri"/>
                <a:ea typeface="+mn-ea"/>
                <a:cs typeface="Times New Roman"/>
              </a:rPr>
              <a:t>2022</a:t>
            </a:r>
            <a:r>
              <a:rPr kumimoji="0" lang="en-US" sz="2000" b="1" i="0" u="none" strike="noStrike" kern="1200" cap="none" spc="0" normalizeH="0" baseline="50000" noProof="0">
                <a:ln>
                  <a:noFill/>
                </a:ln>
                <a:solidFill>
                  <a:schemeClr val="bg1"/>
                </a:solidFill>
                <a:effectLst/>
                <a:uLnTx/>
                <a:uFillTx/>
                <a:latin typeface="Calibri"/>
                <a:ea typeface="+mn-ea"/>
                <a:cs typeface="Times New Roman"/>
              </a:rPr>
              <a:t>1</a:t>
            </a:r>
            <a:endParaRPr lang="en-US" sz="2000"/>
          </a:p>
        </p:txBody>
      </p:sp>
      <p:pic>
        <p:nvPicPr>
          <p:cNvPr id="8" name="Picture 7" descr="Graph depicts the rate per 100,000 population of confirmed cases of chlamydia in Massachusetts between 2000 and 2022. It begins at low of 155.5 in 2000 and then climbs to a high of 454.1 in 2019. It drops to 382.8 in 2021, followed by a rise to 403.8 in 2022.">
            <a:extLst>
              <a:ext uri="{FF2B5EF4-FFF2-40B4-BE49-F238E27FC236}">
                <a16:creationId xmlns:a16="http://schemas.microsoft.com/office/drawing/2014/main" id="{9C5D89DF-8B2E-6146-17BA-A80C424E0509}"/>
              </a:ext>
            </a:extLst>
          </p:cNvPr>
          <p:cNvPicPr>
            <a:picLocks noChangeAspect="1"/>
          </p:cNvPicPr>
          <p:nvPr/>
        </p:nvPicPr>
        <p:blipFill>
          <a:blip r:embed="rId3"/>
          <a:stretch>
            <a:fillRect/>
          </a:stretch>
        </p:blipFill>
        <p:spPr>
          <a:xfrm>
            <a:off x="0" y="1119867"/>
            <a:ext cx="12192000" cy="4187952"/>
          </a:xfrm>
          <a:prstGeom prst="rect">
            <a:avLst/>
          </a:prstGeom>
        </p:spPr>
      </p:pic>
      <p:sp>
        <p:nvSpPr>
          <p:cNvPr id="7" name="TextBox 6">
            <a:extLst>
              <a:ext uri="{FF2B5EF4-FFF2-40B4-BE49-F238E27FC236}">
                <a16:creationId xmlns:a16="http://schemas.microsoft.com/office/drawing/2014/main" id="{8672DF62-3E64-6F8E-7726-D66C6664103A}"/>
              </a:ext>
            </a:extLst>
          </p:cNvPr>
          <p:cNvSpPr txBox="1"/>
          <p:nvPr/>
        </p:nvSpPr>
        <p:spPr>
          <a:xfrm>
            <a:off x="290456" y="5492398"/>
            <a:ext cx="11611088" cy="1015663"/>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a:t>
            </a:r>
          </a:p>
          <a:p>
            <a:r>
              <a:rPr lang="en-US" sz="1200">
                <a:solidFill>
                  <a:schemeClr val="bg2">
                    <a:lumMod val="50000"/>
                  </a:schemeClr>
                </a:solidFill>
                <a:cs typeface="Times New Roman"/>
              </a:rPr>
              <a:t>Data Source: Massachusetts Department of Public Health/Bureau of Infectious Disease and Laboratory Sciences/ Division of STD Prevention and STD-HIV Surveillance. </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2020-2022 data.</a:t>
            </a:r>
            <a:endParaRPr lang="en-US" sz="1200">
              <a:solidFill>
                <a:schemeClr val="bg2">
                  <a:lumMod val="50000"/>
                </a:schemeClr>
              </a:solidFill>
              <a:cs typeface="Times New Roman" panose="02020603050405020304" pitchFamily="18" charset="0"/>
            </a:endParaRPr>
          </a:p>
        </p:txBody>
      </p:sp>
      <p:pic>
        <p:nvPicPr>
          <p:cNvPr id="6" name="Picture 5">
            <a:extLst>
              <a:ext uri="{FF2B5EF4-FFF2-40B4-BE49-F238E27FC236}">
                <a16:creationId xmlns:a16="http://schemas.microsoft.com/office/drawing/2014/main" id="{B837182B-CA16-7830-EC4C-0C8D0C14E07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224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40</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9487"/>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Comparison of the Rate of Confirmed and Probable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Cases by Gender</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and Race and Ethnicity</a:t>
            </a:r>
            <a:r>
              <a:rPr kumimoji="0" lang="en-US" sz="2000" b="1" i="0" u="none" strike="noStrike" kern="1200" cap="none" spc="0" normalizeH="0" baseline="50000" noProof="0">
                <a:ln>
                  <a:noFill/>
                </a:ln>
                <a:solidFill>
                  <a:schemeClr val="bg1"/>
                </a:solidFill>
                <a:effectLst/>
                <a:uLnTx/>
                <a:uFillTx/>
                <a:latin typeface="+mn-lt"/>
                <a:ea typeface="+mn-ea"/>
                <a:cs typeface="Times New Roman"/>
              </a:rPr>
              <a:t>3</a:t>
            </a:r>
            <a:r>
              <a:rPr kumimoji="0" lang="en-US" sz="2800" b="1" i="0" u="none" strike="noStrike" kern="1200" cap="none" spc="0" normalizeH="0" baseline="0" noProof="0">
                <a:ln>
                  <a:noFill/>
                </a:ln>
                <a:solidFill>
                  <a:schemeClr val="bg1"/>
                </a:solidFill>
                <a:effectLst/>
                <a:uLnTx/>
                <a:uFillTx/>
                <a:latin typeface="+mn-lt"/>
                <a:ea typeface="+mn-ea"/>
                <a:cs typeface="Times New Roman"/>
              </a:rPr>
              <a:t>, Massachusetts, 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4</a:t>
            </a:r>
            <a:endParaRPr lang="en-US" sz="2000"/>
          </a:p>
        </p:txBody>
      </p:sp>
      <p:pic>
        <p:nvPicPr>
          <p:cNvPr id="4" name="Picture 1" descr="Graph depicts infectious syphilis rates per 100,000 population by age and race/ethnicity categories for the overall state, males, and females. For all infectious syphilis cases, the highest rate is among Non-Hispanic/Latinx Black and Hispanic/Latinx for both male and females.">
            <a:extLst>
              <a:ext uri="{FF2B5EF4-FFF2-40B4-BE49-F238E27FC236}">
                <a16:creationId xmlns:a16="http://schemas.microsoft.com/office/drawing/2014/main" id="{445957AB-3221-0B2C-DD06-21E276336B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9904" y="1021433"/>
            <a:ext cx="11815072" cy="5323134"/>
          </a:xfrm>
          <a:prstGeom prst="rect">
            <a:avLst/>
          </a:prstGeom>
        </p:spPr>
      </p:pic>
      <p:sp>
        <p:nvSpPr>
          <p:cNvPr id="5" name="Rectangle 4">
            <a:extLst>
              <a:ext uri="{FF2B5EF4-FFF2-40B4-BE49-F238E27FC236}">
                <a16:creationId xmlns:a16="http://schemas.microsoft.com/office/drawing/2014/main" id="{CECEBE8F-637B-F5F6-4E3D-4A0638358246}"/>
              </a:ext>
            </a:extLst>
          </p:cNvPr>
          <p:cNvSpPr/>
          <p:nvPr/>
        </p:nvSpPr>
        <p:spPr>
          <a:xfrm>
            <a:off x="67539" y="4894350"/>
            <a:ext cx="9279661" cy="1631216"/>
          </a:xfrm>
          <a:prstGeom prst="rect">
            <a:avLst/>
          </a:prstGeom>
        </p:spPr>
        <p:txBody>
          <a:bodyPr wrap="square" lIns="91440" tIns="45720" rIns="91440" bIns="45720" anchor="t">
            <a:spAutoFit/>
          </a:bodyPr>
          <a:lstStyle/>
          <a:p>
            <a:r>
              <a:rPr lang="en-US" sz="1000">
                <a:solidFill>
                  <a:srgbClr val="767171"/>
                </a:solidFill>
                <a:cs typeface="Times New Roman"/>
              </a:rPr>
              <a:t>Data are current as of </a:t>
            </a:r>
            <a:r>
              <a:rPr lang="en-US" sz="1000">
                <a:solidFill>
                  <a:schemeClr val="bg2">
                    <a:lumMod val="50000"/>
                  </a:schemeClr>
                </a:solidFill>
                <a:cs typeface="Times New Roman"/>
              </a:rPr>
              <a:t>07/18/2023</a:t>
            </a:r>
            <a:r>
              <a:rPr lang="en-US" sz="1000">
                <a:solidFill>
                  <a:srgbClr val="767171"/>
                </a:solidFill>
                <a:cs typeface="Times New Roman"/>
              </a:rPr>
              <a:t> and are subject to change. </a:t>
            </a:r>
            <a:endParaRPr lang="en-US" sz="1000">
              <a:solidFill>
                <a:srgbClr val="767171"/>
              </a:solidFill>
              <a:cs typeface="Times New Roman" panose="02020603050405020304" pitchFamily="18" charset="0"/>
            </a:endParaRPr>
          </a:p>
          <a:p>
            <a:r>
              <a:rPr lang="en-US" sz="1000">
                <a:solidFill>
                  <a:srgbClr val="767171"/>
                </a:solidFill>
                <a:cs typeface="Times New Roman"/>
              </a:rPr>
              <a:t>Data Source: Massachusetts Department of Public Health/Bureau of Infectious Disease and Laboratory Sciences/ Division of STD Prevention and STD-HIV Surveillance.</a:t>
            </a:r>
          </a:p>
          <a:p>
            <a:r>
              <a:rPr lang="en-US" sz="1000">
                <a:solidFill>
                  <a:schemeClr val="bg2">
                    <a:lumMod val="50000"/>
                  </a:schemeClr>
                </a:solidFill>
                <a:cs typeface="Times New Roman"/>
              </a:rPr>
              <a:t>Population denominators estimated by the University of Massachusetts Donahue Institute using a modified Hamilton-Perry model (</a:t>
            </a:r>
            <a:r>
              <a:rPr lang="en-US" sz="1000" err="1">
                <a:solidFill>
                  <a:schemeClr val="bg2">
                    <a:lumMod val="50000"/>
                  </a:schemeClr>
                </a:solidFill>
                <a:cs typeface="Times New Roman"/>
              </a:rPr>
              <a:t>Strate</a:t>
            </a:r>
            <a:r>
              <a:rPr lang="en-US" sz="1000">
                <a:solidFill>
                  <a:schemeClr val="bg2">
                    <a:lumMod val="50000"/>
                  </a:schemeClr>
                </a:solidFill>
                <a:cs typeface="Times New Roman"/>
              </a:rPr>
              <a:t> S, et al. Small Area Population Estimates for 2011 through 2020 report, Oct 2016).</a:t>
            </a:r>
          </a:p>
          <a:p>
            <a:pPr marL="228600" indent="-228600">
              <a:buAutoNum type="arabicPeriod"/>
              <a:defRPr/>
            </a:pPr>
            <a:r>
              <a:rPr lang="en-US" sz="1000">
                <a:solidFill>
                  <a:srgbClr val="767171"/>
                </a:solidFill>
                <a:cs typeface="Times New Roman"/>
              </a:rPr>
              <a:t>Infectious syphilis is defined as primary, secondary and early latent stages of syphilis within one year of infection.</a:t>
            </a:r>
          </a:p>
          <a:p>
            <a:pPr marL="228600" indent="-228600">
              <a:buFontTx/>
              <a:buAutoNum type="arabicPeriod"/>
              <a:defRPr/>
            </a:pPr>
            <a:r>
              <a:rPr lang="en-US" sz="1000">
                <a:solidFill>
                  <a:schemeClr val="bg2">
                    <a:lumMod val="50000"/>
                  </a:schemeClr>
                </a:solidFill>
                <a:cs typeface="Times New Roman"/>
              </a:rPr>
              <a:t>In 2022, there were 3 individuals of transgender experience documented in our data system and MA DSTDP does not have current gender information for those individuals. These cases were excluded since rate for this population cannot be calculated at this time.  </a:t>
            </a:r>
          </a:p>
          <a:p>
            <a:pPr marL="228600" indent="-228600">
              <a:buAutoNum type="arabicPeriod"/>
              <a:defRPr/>
            </a:pPr>
            <a:r>
              <a:rPr lang="en-US" sz="1000">
                <a:solidFill>
                  <a:srgbClr val="767171"/>
                </a:solidFill>
                <a:cs typeface="Times New Roman"/>
              </a:rPr>
              <a:t>Those cases reported among non-Hispanic/Latinx individuals with other race categories were excluded based on small counts (6.4% of cases). Cases with unknown race and ethnicity were excluded because rates could not be calculated (3.8% of cases).</a:t>
            </a:r>
          </a:p>
          <a:p>
            <a:pPr marL="228600" indent="-228600">
              <a:buAutoNum type="arabicPeriod"/>
              <a:defRPr/>
            </a:pPr>
            <a:r>
              <a:rPr lang="en-US" sz="1000">
                <a:solidFill>
                  <a:schemeClr val="bg2">
                    <a:lumMod val="50000"/>
                  </a:schemeClr>
                </a:solidFill>
                <a:cs typeface="Times New Roman"/>
              </a:rPr>
              <a:t>Please consider the impact of the COVID-19 pandemic on infectious disease screening, treatment and surveillance in the interpretation of 2022 data.</a:t>
            </a:r>
          </a:p>
        </p:txBody>
      </p:sp>
      <p:pic>
        <p:nvPicPr>
          <p:cNvPr id="6" name="Picture 5">
            <a:extLst>
              <a:ext uri="{FF2B5EF4-FFF2-40B4-BE49-F238E27FC236}">
                <a16:creationId xmlns:a16="http://schemas.microsoft.com/office/drawing/2014/main" id="{341E04D5-24B6-7875-DF6A-89CCF9F4E5A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9631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41</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56524"/>
            <a:ext cx="12192000" cy="874654"/>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HIV Co-infection</a:t>
            </a:r>
            <a:endParaRPr lang="en-US" sz="4000"/>
          </a:p>
        </p:txBody>
      </p:sp>
      <p:pic>
        <p:nvPicPr>
          <p:cNvPr id="4" name="Picture 3">
            <a:extLst>
              <a:ext uri="{FF2B5EF4-FFF2-40B4-BE49-F238E27FC236}">
                <a16:creationId xmlns:a16="http://schemas.microsoft.com/office/drawing/2014/main" id="{B03BF58D-CA93-AA2F-143D-B019477230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577306"/>
            <a:ext cx="1676400"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9389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42</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6591"/>
            <a:ext cx="11239894" cy="972897"/>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HIV</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 with Chlamydia and Gonorrhea</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1276455"/>
            <a:ext cx="11098625" cy="461812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buSzPct val="130000"/>
            </a:pPr>
            <a:r>
              <a:rPr lang="en-US" sz="2000">
                <a:cs typeface="Times New Roman"/>
              </a:rPr>
              <a:t>Chlamydia with HIV Co-Infection</a:t>
            </a:r>
            <a:endParaRPr lang="en-US" sz="2000">
              <a:solidFill>
                <a:srgbClr val="FF0000"/>
              </a:solidFill>
              <a:cs typeface="Times New Roman"/>
            </a:endParaRPr>
          </a:p>
          <a:p>
            <a:pPr lvl="1">
              <a:spcBef>
                <a:spcPts val="1200"/>
              </a:spcBef>
              <a:buFont typeface="Courier New" panose="02070309020205020404" pitchFamily="49" charset="0"/>
              <a:buChar char="o"/>
            </a:pPr>
            <a:r>
              <a:rPr lang="en-US" sz="1800">
                <a:cs typeface="Times New Roman"/>
              </a:rPr>
              <a:t>2.2% of chlamydia cases were HIV co-infection (N = </a:t>
            </a:r>
            <a:r>
              <a:rPr lang="en-US" sz="1800">
                <a:cs typeface="Times New Roman" panose="02020603050405020304" pitchFamily="18" charset="0"/>
              </a:rPr>
              <a:t>28,384)</a:t>
            </a:r>
            <a:endParaRPr lang="en-US" sz="1800">
              <a:cs typeface="Times New Roman"/>
            </a:endParaRPr>
          </a:p>
          <a:p>
            <a:pPr lvl="1">
              <a:spcBef>
                <a:spcPts val="1200"/>
              </a:spcBef>
              <a:buFont typeface="Courier New" panose="02070309020205020404" pitchFamily="49" charset="0"/>
              <a:buChar char="o"/>
            </a:pPr>
            <a:r>
              <a:rPr lang="en-US" sz="1800">
                <a:cs typeface="Times New Roman"/>
              </a:rPr>
              <a:t>As age increases the proportion of HIV co-infection increases</a:t>
            </a:r>
          </a:p>
          <a:p>
            <a:pPr lvl="2">
              <a:spcBef>
                <a:spcPts val="1200"/>
              </a:spcBef>
              <a:buFont typeface="Wingdings" panose="05000000000000000000" pitchFamily="2" charset="2"/>
              <a:buChar char="§"/>
            </a:pPr>
            <a:r>
              <a:rPr lang="en-US" sz="1600">
                <a:cs typeface="Times New Roman"/>
              </a:rPr>
              <a:t>&lt;1% of cases in their 20s are HIV co-infected </a:t>
            </a:r>
          </a:p>
          <a:p>
            <a:pPr lvl="2">
              <a:spcBef>
                <a:spcPts val="1200"/>
              </a:spcBef>
              <a:buFont typeface="Wingdings" panose="05000000000000000000" pitchFamily="2" charset="2"/>
              <a:buChar char="§"/>
            </a:pPr>
            <a:r>
              <a:rPr lang="en-US" sz="1600">
                <a:cs typeface="Times New Roman"/>
              </a:rPr>
              <a:t>20% of cases 50+ are HIV co-infected</a:t>
            </a:r>
          </a:p>
          <a:p>
            <a:pPr lvl="2">
              <a:spcBef>
                <a:spcPts val="1200"/>
              </a:spcBef>
            </a:pPr>
            <a:endParaRPr lang="en-US" sz="700">
              <a:cs typeface="Times New Roman" panose="02020603050405020304" pitchFamily="18" charset="0"/>
            </a:endParaRPr>
          </a:p>
          <a:p>
            <a:pPr>
              <a:spcBef>
                <a:spcPts val="1200"/>
              </a:spcBef>
              <a:buSzPct val="130000"/>
            </a:pPr>
            <a:r>
              <a:rPr lang="en-US" sz="2000">
                <a:cs typeface="Times New Roman"/>
              </a:rPr>
              <a:t>Gonorrhea with HIV Co-Infection </a:t>
            </a:r>
          </a:p>
          <a:p>
            <a:pPr lvl="1">
              <a:spcBef>
                <a:spcPts val="1200"/>
              </a:spcBef>
              <a:buFont typeface="Courier New" panose="02070309020205020404" pitchFamily="49" charset="0"/>
              <a:buChar char="o"/>
            </a:pPr>
            <a:r>
              <a:rPr lang="en-US" sz="1800">
                <a:cs typeface="Times New Roman"/>
              </a:rPr>
              <a:t>7.7% of gonorrhea cases were HIV co-infection (N = 9,128)</a:t>
            </a:r>
          </a:p>
          <a:p>
            <a:pPr lvl="1">
              <a:spcBef>
                <a:spcPts val="1200"/>
              </a:spcBef>
              <a:buFont typeface="Courier New" panose="02070309020205020404" pitchFamily="49" charset="0"/>
              <a:buChar char="o"/>
            </a:pPr>
            <a:r>
              <a:rPr lang="en-US" sz="1800">
                <a:cs typeface="Times New Roman"/>
              </a:rPr>
              <a:t>As age increases the proportion of HIV co-infection increases</a:t>
            </a:r>
          </a:p>
          <a:p>
            <a:pPr lvl="2">
              <a:spcBef>
                <a:spcPts val="1200"/>
              </a:spcBef>
              <a:buFont typeface="Wingdings" panose="05000000000000000000" pitchFamily="2" charset="2"/>
              <a:buChar char="§"/>
            </a:pPr>
            <a:r>
              <a:rPr lang="en-US" sz="1600">
                <a:cs typeface="Times New Roman"/>
              </a:rPr>
              <a:t>3% of cases in their 20s are HIV co-infected </a:t>
            </a:r>
            <a:endParaRPr lang="en-US" sz="1600">
              <a:cs typeface="Times New Roman" panose="02020603050405020304" pitchFamily="18" charset="0"/>
            </a:endParaRPr>
          </a:p>
          <a:p>
            <a:pPr lvl="2">
              <a:spcBef>
                <a:spcPts val="1200"/>
              </a:spcBef>
              <a:buFont typeface="Wingdings" panose="05000000000000000000" pitchFamily="2" charset="2"/>
              <a:buChar char="§"/>
            </a:pPr>
            <a:r>
              <a:rPr lang="en-US" sz="1600">
                <a:cs typeface="Times New Roman"/>
              </a:rPr>
              <a:t>23% of cases 50+ are HIV co-infected</a:t>
            </a:r>
          </a:p>
        </p:txBody>
      </p:sp>
      <p:sp>
        <p:nvSpPr>
          <p:cNvPr id="7" name="TextBox 6">
            <a:extLst>
              <a:ext uri="{FF2B5EF4-FFF2-40B4-BE49-F238E27FC236}">
                <a16:creationId xmlns:a16="http://schemas.microsoft.com/office/drawing/2014/main" id="{2A428559-02A5-E330-9821-DF1D86E25A25}"/>
              </a:ext>
            </a:extLst>
          </p:cNvPr>
          <p:cNvSpPr txBox="1"/>
          <p:nvPr/>
        </p:nvSpPr>
        <p:spPr>
          <a:xfrm>
            <a:off x="217209" y="5666480"/>
            <a:ext cx="11760200" cy="830997"/>
          </a:xfrm>
          <a:prstGeom prst="rect">
            <a:avLst/>
          </a:prstGeom>
          <a:noFill/>
        </p:spPr>
        <p:txBody>
          <a:bodyPr wrap="square" lIns="91440" tIns="45720" rIns="91440" bIns="45720" rtlCol="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07/18/2023</a:t>
            </a:r>
            <a:r>
              <a:rPr lang="en-US" sz="1200">
                <a:solidFill>
                  <a:srgbClr val="767171"/>
                </a:solidFill>
                <a:cs typeface="Times New Roman"/>
              </a:rPr>
              <a:t> and are subject to change. </a:t>
            </a:r>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1. </a:t>
            </a:r>
            <a:r>
              <a:rPr lang="en-US" sz="1200">
                <a:solidFill>
                  <a:schemeClr val="bg2">
                    <a:lumMod val="50000"/>
                  </a:schemeClr>
                </a:solidFill>
                <a:ea typeface="+mn-lt"/>
                <a:cs typeface="+mn-lt"/>
              </a:rPr>
              <a:t>Please consider the impact of the COVID-19 pandemic on infectious disease screening, treatment and surveillance in the interpretation of 2022 data.</a:t>
            </a:r>
          </a:p>
          <a:p>
            <a:r>
              <a:rPr lang="en-US" sz="1200">
                <a:solidFill>
                  <a:srgbClr val="767171"/>
                </a:solidFill>
                <a:cs typeface="Times New Roman"/>
              </a:rPr>
              <a:t>2. HIV status is based on a full year match with HIV Surveillance data.</a:t>
            </a:r>
          </a:p>
        </p:txBody>
      </p:sp>
      <p:pic>
        <p:nvPicPr>
          <p:cNvPr id="4" name="Picture 3">
            <a:extLst>
              <a:ext uri="{FF2B5EF4-FFF2-40B4-BE49-F238E27FC236}">
                <a16:creationId xmlns:a16="http://schemas.microsoft.com/office/drawing/2014/main" id="{02A3A775-AFAA-821A-239E-489D55C96EC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877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43</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6591"/>
            <a:ext cx="11239894" cy="972897"/>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HIV</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 with Infectious Syphilis</a:t>
            </a:r>
            <a:r>
              <a:rPr lang="en-US" sz="2000" baseline="50000">
                <a:solidFill>
                  <a:prstClr val="white"/>
                </a:solidFill>
                <a:latin typeface="Calibri"/>
                <a:cs typeface="Times New Roman"/>
              </a:rPr>
              <a:t>3</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575210" y="974026"/>
            <a:ext cx="11098625" cy="48170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800">
              <a:cs typeface="Times New Roman" panose="02020603050405020304" pitchFamily="18" charset="0"/>
            </a:endParaRPr>
          </a:p>
          <a:p>
            <a:pPr>
              <a:spcBef>
                <a:spcPts val="1200"/>
              </a:spcBef>
            </a:pPr>
            <a:r>
              <a:rPr lang="en-US" sz="2000">
                <a:cs typeface="Times New Roman"/>
              </a:rPr>
              <a:t>25% of infectious syphilis cases were co-infected with HIV (N = 1,593)</a:t>
            </a:r>
          </a:p>
          <a:p>
            <a:pPr>
              <a:spcBef>
                <a:spcPts val="1200"/>
              </a:spcBef>
            </a:pPr>
            <a:r>
              <a:rPr lang="en-US" sz="2000">
                <a:cs typeface="Times New Roman"/>
              </a:rPr>
              <a:t>As age increases the proportion of HIV co-infection increases</a:t>
            </a:r>
          </a:p>
          <a:p>
            <a:pPr lvl="1">
              <a:spcBef>
                <a:spcPts val="1200"/>
              </a:spcBef>
              <a:buFont typeface="Courier New" panose="02070309020205020404" pitchFamily="49" charset="0"/>
              <a:buChar char="o"/>
            </a:pPr>
            <a:r>
              <a:rPr lang="en-US" sz="1800">
                <a:cs typeface="Times New Roman"/>
              </a:rPr>
              <a:t>12.8% of cases in their 20s are HIV co-infected</a:t>
            </a:r>
          </a:p>
          <a:p>
            <a:pPr lvl="1">
              <a:spcBef>
                <a:spcPts val="1200"/>
              </a:spcBef>
              <a:buFont typeface="Courier New" panose="02070309020205020404" pitchFamily="49" charset="0"/>
              <a:buChar char="o"/>
            </a:pPr>
            <a:r>
              <a:rPr lang="en-US" sz="1800">
                <a:cs typeface="Times New Roman"/>
              </a:rPr>
              <a:t>53.9% of cases 50+ are HIV co-infected</a:t>
            </a:r>
          </a:p>
          <a:p>
            <a:pPr>
              <a:spcBef>
                <a:spcPts val="1200"/>
              </a:spcBef>
            </a:pPr>
            <a:r>
              <a:rPr lang="en-US" sz="2000">
                <a:cs typeface="Times New Roman"/>
              </a:rPr>
              <a:t>Of individuals co-infected with HIV and infectious syphilis, 81.9% were MSM</a:t>
            </a:r>
            <a:r>
              <a:rPr lang="en-US" sz="1800" baseline="30000">
                <a:solidFill>
                  <a:prstClr val="black"/>
                </a:solidFill>
                <a:latin typeface="Calibri"/>
                <a:cs typeface="Times New Roman"/>
              </a:rPr>
              <a:t>4</a:t>
            </a:r>
            <a:r>
              <a:rPr lang="en-US" sz="2000">
                <a:cs typeface="Times New Roman"/>
              </a:rPr>
              <a:t> (N = 397), compared with 56.4% for those with no known HIV diagnosis (N = 1196). </a:t>
            </a:r>
          </a:p>
          <a:p>
            <a:pPr>
              <a:spcBef>
                <a:spcPts val="1200"/>
              </a:spcBef>
            </a:pPr>
            <a:r>
              <a:rPr lang="en-US" sz="2000">
                <a:cs typeface="Times New Roman"/>
              </a:rPr>
              <a:t>Of known MSM individuals infected with infectious syphilis (N = 1000), 32.5% were co-infected with HIV.</a:t>
            </a:r>
          </a:p>
          <a:p>
            <a:pPr>
              <a:spcBef>
                <a:spcPts val="1200"/>
              </a:spcBef>
            </a:pPr>
            <a:r>
              <a:rPr lang="en-US" sz="2000">
                <a:cs typeface="Times New Roman"/>
              </a:rPr>
              <a:t>8.1% of co-infected individuals were newly diagnosed with HIV within 30 days of infectious syphilis event date; 91.7% had a prior HIV diagnosis.</a:t>
            </a:r>
          </a:p>
        </p:txBody>
      </p:sp>
      <p:sp>
        <p:nvSpPr>
          <p:cNvPr id="7" name="TextBox 6">
            <a:extLst>
              <a:ext uri="{FF2B5EF4-FFF2-40B4-BE49-F238E27FC236}">
                <a16:creationId xmlns:a16="http://schemas.microsoft.com/office/drawing/2014/main" id="{2A428559-02A5-E330-9821-DF1D86E25A25}"/>
              </a:ext>
            </a:extLst>
          </p:cNvPr>
          <p:cNvSpPr txBox="1"/>
          <p:nvPr/>
        </p:nvSpPr>
        <p:spPr>
          <a:xfrm>
            <a:off x="244423" y="5306536"/>
            <a:ext cx="11760200" cy="1231106"/>
          </a:xfrm>
          <a:prstGeom prst="rect">
            <a:avLst/>
          </a:prstGeom>
          <a:noFill/>
        </p:spPr>
        <p:txBody>
          <a:bodyPr wrap="square" lIns="91440" tIns="45720" rIns="91440" bIns="45720" rtlCol="0" anchor="t">
            <a:spAutoFit/>
          </a:bodyPr>
          <a:lstStyle/>
          <a:p>
            <a:r>
              <a:rPr lang="en-US" sz="1200">
                <a:solidFill>
                  <a:srgbClr val="767171"/>
                </a:solidFill>
                <a:cs typeface="Times New Roman"/>
              </a:rPr>
              <a:t>Data are current as of </a:t>
            </a:r>
            <a:r>
              <a:rPr lang="en-US" sz="1200">
                <a:solidFill>
                  <a:schemeClr val="bg2">
                    <a:lumMod val="50000"/>
                  </a:schemeClr>
                </a:solidFill>
                <a:cs typeface="Times New Roman"/>
              </a:rPr>
              <a:t>07/18/2023</a:t>
            </a:r>
            <a:r>
              <a:rPr lang="en-US" sz="1200">
                <a:solidFill>
                  <a:srgbClr val="767171"/>
                </a:solidFill>
                <a:cs typeface="Times New Roman"/>
              </a:rPr>
              <a:t> and are subject to change. </a:t>
            </a:r>
            <a:r>
              <a:rPr lang="en-US" sz="1200">
                <a:solidFill>
                  <a:srgbClr val="767171"/>
                </a:solidFill>
                <a:effectLst/>
                <a:cs typeface="Times New Roman"/>
              </a:rPr>
              <a:t>Data Source: Massachusetts Department of Public Health/Bureau of Infectious Disease and Laboratory Sciences/ Division of STD Prevention</a:t>
            </a:r>
            <a:r>
              <a:rPr lang="en-US" sz="1200">
                <a:solidFill>
                  <a:srgbClr val="767171"/>
                </a:solidFill>
                <a:cs typeface="Times New Roman"/>
              </a:rPr>
              <a:t> and STD-HIV Surveillance</a:t>
            </a:r>
            <a:r>
              <a:rPr lang="en-US" sz="1200">
                <a:solidFill>
                  <a:srgbClr val="767171"/>
                </a:solidFill>
                <a:effectLst/>
                <a:cs typeface="Times New Roman"/>
              </a:rPr>
              <a:t>.</a:t>
            </a:r>
            <a:r>
              <a:rPr lang="en-US" sz="1200">
                <a:solidFill>
                  <a:srgbClr val="767171"/>
                </a:solidFill>
                <a:cs typeface="Times New Roman"/>
              </a:rPr>
              <a:t> </a:t>
            </a:r>
            <a:endParaRPr lang="en-US" sz="1200">
              <a:solidFill>
                <a:srgbClr val="767171"/>
              </a:solidFill>
              <a:effectLst/>
              <a:cs typeface="Times New Roman" panose="02020603050405020304" pitchFamily="18" charset="0"/>
            </a:endParaRPr>
          </a:p>
          <a:p>
            <a:r>
              <a:rPr lang="en-US" sz="1200">
                <a:solidFill>
                  <a:schemeClr val="bg2">
                    <a:lumMod val="50000"/>
                  </a:schemeClr>
                </a:solidFill>
                <a:cs typeface="Times New Roman"/>
              </a:rPr>
              <a:t>1. </a:t>
            </a:r>
            <a:r>
              <a:rPr lang="en-US" sz="1200">
                <a:solidFill>
                  <a:schemeClr val="bg2">
                    <a:lumMod val="50000"/>
                  </a:schemeClr>
                </a:solidFill>
                <a:ea typeface="+mn-lt"/>
                <a:cs typeface="+mn-lt"/>
              </a:rPr>
              <a:t>Please consider the impact of the COVID-19 pandemic on infectious disease screening, treatment and surveillance in the interpretation of 2022 data.</a:t>
            </a:r>
          </a:p>
          <a:p>
            <a:r>
              <a:rPr lang="en-US" sz="1200">
                <a:solidFill>
                  <a:srgbClr val="767171"/>
                </a:solidFill>
                <a:cs typeface="Times New Roman"/>
              </a:rPr>
              <a:t>2. HIV status is based on a full year match with HIV Surveillance data.</a:t>
            </a:r>
          </a:p>
          <a:p>
            <a:r>
              <a:rPr lang="en-US" sz="1200">
                <a:solidFill>
                  <a:srgbClr val="767171"/>
                </a:solidFill>
                <a:cs typeface="Times New Roman"/>
              </a:rPr>
              <a:t>3. Infectious syphilis is defined as primary, secondary and early latent stages of syphilis within one year of infection.</a:t>
            </a:r>
          </a:p>
          <a:p>
            <a:r>
              <a:rPr lang="en-US" sz="1200">
                <a:solidFill>
                  <a:srgbClr val="767171"/>
                </a:solidFill>
                <a:cs typeface="Times New Roman"/>
              </a:rPr>
              <a:t>4. The MSM (men who have sex with men) category includes MSMT,  MSMW, and MSMWT with “W” referring to women and “T” referring to individuals of transgender experience.</a:t>
            </a:r>
            <a:endParaRPr lang="en-US" sz="1200">
              <a:solidFill>
                <a:schemeClr val="tx1">
                  <a:lumMod val="50000"/>
                  <a:lumOff val="50000"/>
                </a:schemeClr>
              </a:solidFill>
              <a:cs typeface="Times New Roman" panose="02020603050405020304" pitchFamily="18" charset="0"/>
            </a:endParaRPr>
          </a:p>
        </p:txBody>
      </p:sp>
      <p:pic>
        <p:nvPicPr>
          <p:cNvPr id="4" name="Picture 3">
            <a:extLst>
              <a:ext uri="{FF2B5EF4-FFF2-40B4-BE49-F238E27FC236}">
                <a16:creationId xmlns:a16="http://schemas.microsoft.com/office/drawing/2014/main" id="{02A3A775-AFAA-821A-239E-489D55C96EC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042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44</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6591"/>
            <a:ext cx="11239894" cy="972897"/>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a:rPr>
              <a:t>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r>
              <a:rPr kumimoji="0" lang="en-US" sz="2800" b="1" i="0" u="none" strike="noStrike" kern="1200" cap="none" spc="0" normalizeH="0" baseline="0" noProof="0">
                <a:ln>
                  <a:noFill/>
                </a:ln>
                <a:solidFill>
                  <a:schemeClr val="bg1"/>
                </a:solidFill>
                <a:effectLst/>
                <a:uLnTx/>
                <a:uFillTx/>
                <a:latin typeface="+mn-lt"/>
                <a:ea typeface="+mn-ea"/>
                <a:cs typeface="Times New Roman"/>
              </a:rPr>
              <a:t> HIV</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r>
              <a:rPr kumimoji="0" lang="en-US" sz="2800" b="1" i="0" u="none" strike="noStrike" kern="1200" cap="none" spc="0" normalizeH="0" baseline="0" noProof="0">
                <a:ln>
                  <a:noFill/>
                </a:ln>
                <a:solidFill>
                  <a:schemeClr val="bg1"/>
                </a:solidFill>
                <a:effectLst/>
                <a:uLnTx/>
                <a:uFillTx/>
                <a:latin typeface="+mn-lt"/>
                <a:ea typeface="+mn-ea"/>
                <a:cs typeface="Times New Roman"/>
              </a:rPr>
              <a:t> Co-Infection</a:t>
            </a:r>
            <a:endParaRPr lang="en-US" sz="2800"/>
          </a:p>
        </p:txBody>
      </p:sp>
      <p:sp>
        <p:nvSpPr>
          <p:cNvPr id="6" name="Content Placeholder 2">
            <a:extLst>
              <a:ext uri="{FF2B5EF4-FFF2-40B4-BE49-F238E27FC236}">
                <a16:creationId xmlns:a16="http://schemas.microsoft.com/office/drawing/2014/main" id="{163A231B-7856-23D6-B45E-627480B5E6D0}"/>
              </a:ext>
            </a:extLst>
          </p:cNvPr>
          <p:cNvSpPr txBox="1">
            <a:spLocks/>
          </p:cNvSpPr>
          <p:nvPr/>
        </p:nvSpPr>
        <p:spPr>
          <a:xfrm>
            <a:off x="607604" y="968108"/>
            <a:ext cx="11098625" cy="4817059"/>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endParaRPr lang="en-US" sz="600">
              <a:cs typeface="Times New Roman" panose="02020603050405020304" pitchFamily="18" charset="0"/>
            </a:endParaRPr>
          </a:p>
          <a:p>
            <a:pPr>
              <a:buSzPct val="130000"/>
            </a:pPr>
            <a:r>
              <a:rPr lang="en-US" sz="2400">
                <a:cs typeface="Times New Roman"/>
              </a:rPr>
              <a:t>Infectious Syphilis</a:t>
            </a:r>
            <a:r>
              <a:rPr lang="en-US" sz="2400" baseline="30000">
                <a:cs typeface="Times New Roman"/>
              </a:rPr>
              <a:t>3</a:t>
            </a:r>
            <a:r>
              <a:rPr lang="en-US" sz="2400">
                <a:cs typeface="Times New Roman"/>
              </a:rPr>
              <a:t> with HIV Co-Infection </a:t>
            </a:r>
          </a:p>
          <a:p>
            <a:pPr lvl="1">
              <a:buFont typeface="Calibri" panose="020F0502020204030204" pitchFamily="34" charset="0"/>
              <a:buChar char="–"/>
            </a:pPr>
            <a:r>
              <a:rPr lang="en-US" sz="2000">
                <a:cs typeface="Times New Roman"/>
              </a:rPr>
              <a:t>25% of infectious syphilis cases were HIV co-infection (N = 1,593)</a:t>
            </a:r>
            <a:endParaRPr lang="en-US" sz="2000">
              <a:cs typeface="Times New Roman" panose="02020603050405020304" pitchFamily="18" charset="0"/>
            </a:endParaRPr>
          </a:p>
          <a:p>
            <a:pPr lvl="1">
              <a:buFont typeface="Calibri" panose="020F0502020204030204" pitchFamily="34" charset="0"/>
              <a:buChar char="–"/>
            </a:pPr>
            <a:r>
              <a:rPr lang="en-US" sz="2000">
                <a:cs typeface="Times New Roman"/>
              </a:rPr>
              <a:t>As age increases the proportion of HIV co-infection increases</a:t>
            </a:r>
          </a:p>
          <a:p>
            <a:pPr lvl="2">
              <a:buFont typeface="Courier New" panose="02070309020205020404" pitchFamily="49" charset="0"/>
              <a:buChar char="o"/>
            </a:pPr>
            <a:r>
              <a:rPr lang="en-US" sz="1800">
                <a:cs typeface="Times New Roman"/>
              </a:rPr>
              <a:t>12.8% of cases in their 20s are HIV co-infected</a:t>
            </a:r>
          </a:p>
          <a:p>
            <a:pPr lvl="2">
              <a:buFont typeface="Courier New" panose="02070309020205020404" pitchFamily="49" charset="0"/>
              <a:buChar char="o"/>
            </a:pPr>
            <a:r>
              <a:rPr lang="en-US" sz="1800">
                <a:cs typeface="Times New Roman" panose="02020603050405020304" pitchFamily="18" charset="0"/>
              </a:rPr>
              <a:t>53.9% of cases 50+ are HIV co-infected</a:t>
            </a:r>
          </a:p>
          <a:p>
            <a:pPr lvl="2">
              <a:buFont typeface="Courier New" panose="02070309020205020404" pitchFamily="49" charset="0"/>
              <a:buChar char="o"/>
            </a:pPr>
            <a:r>
              <a:rPr lang="en-US" sz="1800">
                <a:cs typeface="Times New Roman" panose="02020603050405020304" pitchFamily="18" charset="0"/>
              </a:rPr>
              <a:t>Add bullet on MSM risk = % of co-infected MSM for 2022…</a:t>
            </a:r>
          </a:p>
          <a:p>
            <a:pPr lvl="2">
              <a:buFont typeface="Courier New" panose="02070309020205020404" pitchFamily="49" charset="0"/>
              <a:buChar char="o"/>
            </a:pPr>
            <a:r>
              <a:rPr lang="en-US" sz="1800">
                <a:cs typeface="Times New Roman" panose="02020603050405020304" pitchFamily="18" charset="0"/>
              </a:rPr>
              <a:t>Add bullet on % previously infected or newly infected </a:t>
            </a:r>
          </a:p>
        </p:txBody>
      </p:sp>
      <p:sp>
        <p:nvSpPr>
          <p:cNvPr id="7" name="TextBox 6">
            <a:extLst>
              <a:ext uri="{FF2B5EF4-FFF2-40B4-BE49-F238E27FC236}">
                <a16:creationId xmlns:a16="http://schemas.microsoft.com/office/drawing/2014/main" id="{2A428559-02A5-E330-9821-DF1D86E25A25}"/>
              </a:ext>
            </a:extLst>
          </p:cNvPr>
          <p:cNvSpPr txBox="1"/>
          <p:nvPr/>
        </p:nvSpPr>
        <p:spPr>
          <a:xfrm>
            <a:off x="244423" y="5549225"/>
            <a:ext cx="11760200" cy="954107"/>
          </a:xfrm>
          <a:prstGeom prst="rect">
            <a:avLst/>
          </a:prstGeom>
          <a:noFill/>
        </p:spPr>
        <p:txBody>
          <a:bodyPr wrap="square" lIns="91440" tIns="45720" rIns="91440" bIns="45720" rtlCol="0" anchor="t">
            <a:spAutoFit/>
          </a:bodyPr>
          <a:lstStyle/>
          <a:p>
            <a:r>
              <a:rPr lang="en-US" sz="1100">
                <a:solidFill>
                  <a:srgbClr val="767171"/>
                </a:solidFill>
                <a:cs typeface="Times New Roman"/>
              </a:rPr>
              <a:t>Data are current as of </a:t>
            </a:r>
            <a:r>
              <a:rPr lang="en-US" sz="1100">
                <a:solidFill>
                  <a:schemeClr val="bg2">
                    <a:lumMod val="50000"/>
                  </a:schemeClr>
                </a:solidFill>
                <a:cs typeface="Times New Roman"/>
              </a:rPr>
              <a:t>07/18/2023</a:t>
            </a:r>
            <a:r>
              <a:rPr lang="en-US" sz="1100">
                <a:solidFill>
                  <a:srgbClr val="767171"/>
                </a:solidFill>
                <a:cs typeface="Times New Roman"/>
              </a:rPr>
              <a:t> and are subject to change. </a:t>
            </a:r>
            <a:r>
              <a:rPr lang="en-US" sz="1100">
                <a:solidFill>
                  <a:srgbClr val="767171"/>
                </a:solidFill>
                <a:effectLst/>
                <a:cs typeface="Times New Roman"/>
              </a:rPr>
              <a:t>Data Source: Massachusetts Department of Public Health/Bureau of Infectious Disease and Laboratory Sciences/ Division of STD Prevention</a:t>
            </a:r>
            <a:r>
              <a:rPr lang="en-US" sz="1100">
                <a:solidFill>
                  <a:srgbClr val="767171"/>
                </a:solidFill>
                <a:cs typeface="Times New Roman"/>
              </a:rPr>
              <a:t> and STD-HIV Surveillance</a:t>
            </a:r>
            <a:r>
              <a:rPr lang="en-US" sz="1100">
                <a:solidFill>
                  <a:srgbClr val="767171"/>
                </a:solidFill>
                <a:effectLst/>
                <a:cs typeface="Times New Roman"/>
              </a:rPr>
              <a:t>.</a:t>
            </a:r>
            <a:r>
              <a:rPr lang="en-US" sz="1100">
                <a:solidFill>
                  <a:srgbClr val="767171"/>
                </a:solidFill>
                <a:cs typeface="Times New Roman"/>
              </a:rPr>
              <a:t> </a:t>
            </a:r>
            <a:endParaRPr lang="en-US" sz="1100">
              <a:solidFill>
                <a:srgbClr val="767171"/>
              </a:solidFill>
              <a:effectLst/>
              <a:cs typeface="Times New Roman" panose="02020603050405020304" pitchFamily="18" charset="0"/>
            </a:endParaRPr>
          </a:p>
          <a:p>
            <a:r>
              <a:rPr lang="en-US" sz="1100">
                <a:solidFill>
                  <a:schemeClr val="bg2">
                    <a:lumMod val="50000"/>
                  </a:schemeClr>
                </a:solidFill>
                <a:cs typeface="Times New Roman"/>
              </a:rPr>
              <a:t>1. </a:t>
            </a:r>
            <a:r>
              <a:rPr lang="en-US" sz="1200">
                <a:solidFill>
                  <a:schemeClr val="bg2">
                    <a:lumMod val="50000"/>
                  </a:schemeClr>
                </a:solidFill>
                <a:ea typeface="+mn-lt"/>
                <a:cs typeface="+mn-lt"/>
              </a:rPr>
              <a:t>Please consider the impact of the COVID-19 pandemic on infectious disease screening, treatment and surveillance in the interpretation of 2022 data.</a:t>
            </a:r>
          </a:p>
          <a:p>
            <a:r>
              <a:rPr lang="en-US" sz="1100">
                <a:solidFill>
                  <a:srgbClr val="767171"/>
                </a:solidFill>
                <a:cs typeface="Times New Roman"/>
              </a:rPr>
              <a:t>2. HIV status is based on a full year match with HIV Surveillance data.</a:t>
            </a:r>
          </a:p>
          <a:p>
            <a:r>
              <a:rPr lang="en-US" sz="1100">
                <a:solidFill>
                  <a:srgbClr val="767171"/>
                </a:solidFill>
                <a:cs typeface="Times New Roman"/>
              </a:rPr>
              <a:t>3. Infectious syphilis is defined as primary, secondary and early latent stages of syphilis within one year of infection.</a:t>
            </a:r>
            <a:endParaRPr lang="en-US" sz="1200">
              <a:solidFill>
                <a:srgbClr val="767171"/>
              </a:solidFill>
              <a:cs typeface="Times New Roman"/>
            </a:endParaRPr>
          </a:p>
        </p:txBody>
      </p:sp>
      <p:pic>
        <p:nvPicPr>
          <p:cNvPr id="4" name="Picture 3">
            <a:extLst>
              <a:ext uri="{FF2B5EF4-FFF2-40B4-BE49-F238E27FC236}">
                <a16:creationId xmlns:a16="http://schemas.microsoft.com/office/drawing/2014/main" id="{02A3A775-AFAA-821A-239E-489D55C96EC2}"/>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9322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45</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
            <a:ext cx="11239894" cy="981265"/>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Co-Infection and Age</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3</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Massachusetts, 2022</a:t>
            </a:r>
            <a:r>
              <a:rPr lang="en-US" sz="2000" b="1" baseline="50000">
                <a:solidFill>
                  <a:prstClr val="white"/>
                </a:solidFill>
                <a:latin typeface="+mn-lt"/>
                <a:ea typeface="+mn-ea"/>
                <a:cs typeface="Times New Roman" panose="02020603050405020304" pitchFamily="18" charset="0"/>
              </a:rPr>
              <a:t>4</a:t>
            </a:r>
            <a:endParaRPr lang="en-US" sz="2000"/>
          </a:p>
        </p:txBody>
      </p:sp>
      <p:pic>
        <p:nvPicPr>
          <p:cNvPr id="4" name="Picture 3" descr="Graph depicts infectious syphilis case percentages for age categories by HIV co-infection status. The proportion of infectious syphilis cases with HIV co-infection were highest among those age 55 to 64 as well as those age 30 to 34. The proportion of cases with HIV co-infection were lowest among those 15 to 19 years followed by those over the age of 65 years. ">
            <a:extLst>
              <a:ext uri="{FF2B5EF4-FFF2-40B4-BE49-F238E27FC236}">
                <a16:creationId xmlns:a16="http://schemas.microsoft.com/office/drawing/2014/main" id="{E66A179A-FFB7-5F3F-5A88-8D0B2ABD91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88939" y="981265"/>
            <a:ext cx="11834440" cy="4407790"/>
          </a:xfrm>
          <a:prstGeom prst="rect">
            <a:avLst/>
          </a:prstGeom>
        </p:spPr>
      </p:pic>
      <p:sp>
        <p:nvSpPr>
          <p:cNvPr id="5" name="TextBox 4">
            <a:extLst>
              <a:ext uri="{FF2B5EF4-FFF2-40B4-BE49-F238E27FC236}">
                <a16:creationId xmlns:a16="http://schemas.microsoft.com/office/drawing/2014/main" id="{800DE4A6-2B66-6577-6ADB-C11D2058AA8F}"/>
              </a:ext>
            </a:extLst>
          </p:cNvPr>
          <p:cNvSpPr txBox="1"/>
          <p:nvPr/>
        </p:nvSpPr>
        <p:spPr>
          <a:xfrm>
            <a:off x="431800" y="5314786"/>
            <a:ext cx="11760200" cy="1200329"/>
          </a:xfrm>
          <a:prstGeom prst="rect">
            <a:avLst/>
          </a:prstGeom>
          <a:noFill/>
        </p:spPr>
        <p:txBody>
          <a:bodyPr wrap="square" lIns="91440" tIns="45720" rIns="91440" bIns="45720" rtlCol="0" anchor="t">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are current as of </a:t>
            </a:r>
            <a:r>
              <a:rPr lang="en-US" sz="1200">
                <a:solidFill>
                  <a:schemeClr val="bg2">
                    <a:lumMod val="50000"/>
                  </a:schemeClr>
                </a:solidFill>
                <a:cs typeface="Times New Roman"/>
              </a:rPr>
              <a:t>07/18/2023</a:t>
            </a:r>
            <a:r>
              <a:rPr kumimoji="0" lang="en-US" sz="1200" b="0" i="0" u="none" strike="noStrike" kern="1200" cap="none" spc="0" normalizeH="0" baseline="0" noProof="0">
                <a:ln>
                  <a:noFill/>
                </a:ln>
                <a:solidFill>
                  <a:srgbClr val="767171"/>
                </a:solidFill>
                <a:effectLst/>
                <a:uLnTx/>
                <a:uFillTx/>
                <a:ea typeface="+mn-ea"/>
                <a:cs typeface="Times New Roman"/>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Data Source: Massachusetts Department of Public Health/Bureau of Infectious Disease and Laboratory Sciences/ Division of STD Prevention and STD-HIV Surveillance. </a:t>
            </a:r>
            <a:endPar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2.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HIV status is based on a full year match with HIV Surveillance data.</a:t>
            </a:r>
          </a:p>
          <a:p>
            <a:pPr defTabSz="685800">
              <a:defRPr/>
            </a:pPr>
            <a:r>
              <a:rPr lang="en-US" sz="1200">
                <a:solidFill>
                  <a:srgbClr val="E7E6E6">
                    <a:lumMod val="50000"/>
                  </a:srgbClr>
                </a:solidFill>
                <a:cs typeface="Times New Roman"/>
              </a:rPr>
              <a:t>3. </a:t>
            </a:r>
            <a:r>
              <a:rPr kumimoji="0" lang="en-US" sz="1200" b="0" i="0" u="none" strike="noStrike" kern="1200" cap="none" spc="0" normalizeH="0" baseline="0" noProof="0">
                <a:ln>
                  <a:noFill/>
                </a:ln>
                <a:solidFill>
                  <a:srgbClr val="E7E6E6">
                    <a:lumMod val="50000"/>
                  </a:srgbClr>
                </a:solidFill>
                <a:effectLst/>
                <a:uLnTx/>
                <a:uFillTx/>
                <a:ea typeface="+mn-ea"/>
                <a:cs typeface="Times New Roman" panose="02020603050405020304" pitchFamily="18" charset="0"/>
              </a:rPr>
              <a:t>Individuals younger than 15 years are not included within this slide due to low case counts. </a:t>
            </a:r>
            <a:endParaRPr kumimoji="0" lang="en-US" sz="1200" b="0" i="0" u="none" strike="noStrike" kern="1200" cap="none" spc="0" normalizeH="0" baseline="0" noProof="0">
              <a:ln>
                <a:noFill/>
              </a:ln>
              <a:solidFill>
                <a:srgbClr val="767171"/>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767171"/>
                </a:solidFill>
                <a:cs typeface="Times New Roman"/>
              </a:rPr>
              <a:t>4</a:t>
            </a:r>
            <a:r>
              <a:rPr kumimoji="0" lang="en-US" sz="1200" b="0" i="0" u="none" strike="noStrike" kern="1200" cap="none" spc="0" normalizeH="0" baseline="0" noProof="0">
                <a:ln>
                  <a:noFill/>
                </a:ln>
                <a:solidFill>
                  <a:srgbClr val="767171"/>
                </a:solidFill>
                <a:effectLst/>
                <a:uLnTx/>
                <a:uFillTx/>
                <a:ea typeface="+mn-ea"/>
                <a:cs typeface="Times New Roman"/>
              </a:rPr>
              <a:t>.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Please consider the impact of the COVID-19 pandemic on infectious disease screening, treatment and surveillance in the interpretation of 2022 data.</a:t>
            </a:r>
          </a:p>
        </p:txBody>
      </p:sp>
      <p:pic>
        <p:nvPicPr>
          <p:cNvPr id="6" name="Picture 5">
            <a:extLst>
              <a:ext uri="{FF2B5EF4-FFF2-40B4-BE49-F238E27FC236}">
                <a16:creationId xmlns:a16="http://schemas.microsoft.com/office/drawing/2014/main" id="{462EDABB-03C1-CC9A-D07D-9E83D80DD18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8555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46</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0"/>
            <a:ext cx="11239894" cy="978631"/>
          </a:xfrm>
        </p:spPr>
        <p:txBody>
          <a:bodyPr>
            <a:normAutofit/>
          </a:bodyPr>
          <a:lstStyle/>
          <a:p>
            <a:pPr algn="ct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Comparison of Infectious Syphilis</a:t>
            </a:r>
            <a:r>
              <a:rPr kumimoji="0" lang="en-US" sz="2000" b="1" i="0" u="none" strike="noStrike" kern="1200" cap="none" spc="0" normalizeH="0" baseline="50000" noProof="0">
                <a:ln>
                  <a:noFill/>
                </a:ln>
                <a:solidFill>
                  <a:srgbClr val="FFFFFF"/>
                </a:solidFill>
                <a:effectLst/>
                <a:uLnTx/>
                <a:uFillTx/>
                <a:latin typeface="+mn-lt"/>
                <a:ea typeface="+mn-ea"/>
                <a:cs typeface="Times New Roman" panose="02020603050405020304" pitchFamily="18" charset="0"/>
              </a:rPr>
              <a:t>1</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Cases by HIV</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2</a:t>
            </a:r>
            <a:r>
              <a:rPr kumimoji="0" lang="en-US" sz="28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 Co-Infection and Race/Ethnicity, Massachusetts, 2022</a:t>
            </a:r>
            <a:r>
              <a:rPr kumimoji="0" lang="en-US" sz="2000" b="1" i="0" u="none" strike="noStrike" kern="1200" cap="none" spc="0" normalizeH="0" baseline="50000" noProof="0">
                <a:ln>
                  <a:noFill/>
                </a:ln>
                <a:solidFill>
                  <a:prstClr val="white"/>
                </a:solidFill>
                <a:effectLst/>
                <a:uLnTx/>
                <a:uFillTx/>
                <a:latin typeface="+mn-lt"/>
                <a:ea typeface="+mn-ea"/>
                <a:cs typeface="Times New Roman" panose="02020603050405020304" pitchFamily="18" charset="0"/>
              </a:rPr>
              <a:t>3</a:t>
            </a:r>
            <a:endParaRPr lang="en-US" sz="2000"/>
          </a:p>
        </p:txBody>
      </p:sp>
      <p:pic>
        <p:nvPicPr>
          <p:cNvPr id="6" name="Picture 2" descr="Graph depicts infectious syphilis case percentages for race/ethnicity categories by HIV co-infection status. The proportion of infectious syphilis cases with HIV co-infection is highest among Non-Hispanic Whites followed by Hispanic and then Non-Hispanic Black individuals. ">
            <a:extLst>
              <a:ext uri="{FF2B5EF4-FFF2-40B4-BE49-F238E27FC236}">
                <a16:creationId xmlns:a16="http://schemas.microsoft.com/office/drawing/2014/main" id="{A8725440-A1EE-E2B5-E393-B0D5C9631C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33590" y="1069309"/>
            <a:ext cx="11965458" cy="4394955"/>
          </a:xfrm>
          <a:prstGeom prst="rect">
            <a:avLst/>
          </a:prstGeom>
        </p:spPr>
      </p:pic>
      <p:sp>
        <p:nvSpPr>
          <p:cNvPr id="7" name="TextBox 6">
            <a:extLst>
              <a:ext uri="{FF2B5EF4-FFF2-40B4-BE49-F238E27FC236}">
                <a16:creationId xmlns:a16="http://schemas.microsoft.com/office/drawing/2014/main" id="{979BC3A9-7817-AD7E-7CE6-377CB398034F}"/>
              </a:ext>
            </a:extLst>
          </p:cNvPr>
          <p:cNvSpPr txBox="1"/>
          <p:nvPr/>
        </p:nvSpPr>
        <p:spPr>
          <a:xfrm>
            <a:off x="431800" y="5479565"/>
            <a:ext cx="11760200" cy="1015663"/>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are current as of </a:t>
            </a:r>
            <a:r>
              <a:rPr lang="en-US" sz="1200">
                <a:solidFill>
                  <a:schemeClr val="bg2">
                    <a:lumMod val="50000"/>
                  </a:schemeClr>
                </a:solidFill>
                <a:cs typeface="Times New Roman"/>
              </a:rPr>
              <a:t>07/18/2023</a:t>
            </a: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 and are subject to change.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1. Infectious syphilis is defined as primary, secondary and early latent stages of syphilis within one year of infection.</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2. HIV status is based on a full year match with HIV Surveillance data.</a:t>
            </a:r>
            <a:endParaRPr kumimoji="0" lang="en-US" sz="1200" b="0" i="0" u="none" strike="noStrike" kern="1200" cap="none" spc="0" normalizeH="0" baseline="0" noProof="0">
              <a:ln>
                <a:noFill/>
              </a:ln>
              <a:solidFill>
                <a:srgbClr val="767171"/>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a:rPr>
              <a:t>3. </a:t>
            </a:r>
            <a:r>
              <a:rPr kumimoji="0" lang="en-US" sz="1200" b="0" i="0" u="none" strike="noStrike" kern="1200" cap="none" spc="0" normalizeH="0" baseline="0" noProof="0">
                <a:ln>
                  <a:noFill/>
                </a:ln>
                <a:solidFill>
                  <a:srgbClr val="E7E6E6">
                    <a:lumMod val="50000"/>
                  </a:srgbClr>
                </a:solidFill>
                <a:effectLst/>
                <a:uLnTx/>
                <a:uFillTx/>
                <a:ea typeface="+mn-ea"/>
                <a:cs typeface="Times New Roman"/>
              </a:rPr>
              <a:t>Please consider the impact of the COVID-19 pandemic on infectious disease screening, treatment and surveillance in the interpretation of 2022 data.</a:t>
            </a:r>
            <a:endPar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endParaRPr>
          </a:p>
        </p:txBody>
      </p:sp>
      <p:pic>
        <p:nvPicPr>
          <p:cNvPr id="4" name="Picture 3">
            <a:extLst>
              <a:ext uri="{FF2B5EF4-FFF2-40B4-BE49-F238E27FC236}">
                <a16:creationId xmlns:a16="http://schemas.microsoft.com/office/drawing/2014/main" id="{17468839-5FD4-A878-F881-36FEE99B4AB2}"/>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6805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47</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mn-ea"/>
                <a:cs typeface="Times New Roman" panose="02020603050405020304" pitchFamily="18" charset="0"/>
              </a:rPr>
              <a:t>2022 Summary Slide</a:t>
            </a:r>
            <a:endParaRPr lang="en-US" sz="4000"/>
          </a:p>
        </p:txBody>
      </p:sp>
      <p:sp>
        <p:nvSpPr>
          <p:cNvPr id="4" name="Content Placeholder 2">
            <a:extLst>
              <a:ext uri="{FF2B5EF4-FFF2-40B4-BE49-F238E27FC236}">
                <a16:creationId xmlns:a16="http://schemas.microsoft.com/office/drawing/2014/main" id="{FC903613-9A55-704E-56E4-C1E63EB2667D}"/>
              </a:ext>
            </a:extLst>
          </p:cNvPr>
          <p:cNvSpPr txBox="1">
            <a:spLocks/>
          </p:cNvSpPr>
          <p:nvPr/>
        </p:nvSpPr>
        <p:spPr bwMode="auto">
          <a:xfrm>
            <a:off x="210879" y="1233387"/>
            <a:ext cx="11770242" cy="439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spcBef>
                <a:spcPts val="200"/>
              </a:spcBef>
              <a:buSzPct val="130000"/>
              <a:defRPr/>
            </a:pPr>
            <a:r>
              <a:rPr lang="en-US" sz="1400" kern="0">
                <a:solidFill>
                  <a:prstClr val="black"/>
                </a:solidFill>
                <a:cs typeface="Times New Roman"/>
              </a:rPr>
              <a:t> </a:t>
            </a:r>
            <a:r>
              <a:rPr kumimoji="0" lang="en-US" sz="1800" b="0" i="0" u="none" strike="noStrike" kern="0" cap="none" spc="0" normalizeH="0" baseline="0" noProof="0">
                <a:ln>
                  <a:noFill/>
                </a:ln>
                <a:solidFill>
                  <a:prstClr val="black"/>
                </a:solidFill>
                <a:effectLst/>
                <a:uLnTx/>
                <a:uFillTx/>
                <a:cs typeface="Times New Roman"/>
              </a:rPr>
              <a:t>Chlamydia: The 2022 Massachusetts state rate was 403.8 per 100,000</a:t>
            </a: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highest rate of chlamydia cases was among females 20 to 24 years with a rate of </a:t>
            </a:r>
            <a:r>
              <a:rPr lang="en-US" sz="1800" kern="0">
                <a:solidFill>
                  <a:prstClr val="black"/>
                </a:solidFill>
                <a:cs typeface="Times New Roman"/>
              </a:rPr>
              <a:t>2,709.3</a:t>
            </a:r>
            <a:r>
              <a:rPr kumimoji="0" lang="en-US" sz="1800" b="0" i="0" u="none" strike="noStrike" kern="0" cap="none" spc="0" normalizeH="0" baseline="0" noProof="0">
                <a:ln>
                  <a:noFill/>
                </a:ln>
                <a:solidFill>
                  <a:prstClr val="black"/>
                </a:solidFill>
                <a:effectLst/>
                <a:uLnTx/>
                <a:uFillTx/>
                <a:cs typeface="Times New Roman"/>
              </a:rPr>
              <a:t> cases per 100,000 population</a:t>
            </a:r>
            <a:r>
              <a:rPr kumimoji="0" lang="en-US" sz="1800" b="0" i="0" u="none" strike="noStrike" kern="0" cap="none" spc="0" normalizeH="0" baseline="30000" noProof="0">
                <a:ln>
                  <a:noFill/>
                </a:ln>
                <a:solidFill>
                  <a:prstClr val="black"/>
                </a:solidFill>
                <a:effectLst/>
                <a:uLnTx/>
                <a:uFillTx/>
                <a:cs typeface="Times New Roman"/>
              </a:rPr>
              <a:t>*</a:t>
            </a:r>
            <a:endParaRPr lang="en-US" sz="1800" b="0" i="0" u="none" strike="noStrike" kern="0" cap="none" spc="0" normalizeH="0" baseline="30000" noProof="0">
              <a:ln>
                <a:noFill/>
              </a:ln>
              <a:solidFill>
                <a:prstClr val="black"/>
              </a:solidFill>
              <a:effectLst/>
              <a:uLnTx/>
              <a:uFillTx/>
              <a:cs typeface="Times New Roman"/>
            </a:endParaRP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a:p>
            <a:pPr>
              <a:spcBef>
                <a:spcPts val="200"/>
              </a:spcBef>
              <a:buSzPct val="130000"/>
              <a:buFont typeface="Arial" panose="020B0604020202020204" pitchFamily="34" charset="0"/>
              <a:buChar char="•"/>
              <a:defRPr/>
            </a:pPr>
            <a:r>
              <a:rPr lang="en-US" sz="1800" kern="0">
                <a:solidFill>
                  <a:prstClr val="black"/>
                </a:solidFill>
                <a:cs typeface="Times New Roman"/>
              </a:rPr>
              <a:t> </a:t>
            </a:r>
            <a:r>
              <a:rPr kumimoji="0" lang="en-US" sz="1800" b="0" i="0" u="none" strike="noStrike" kern="0" cap="none" spc="0" normalizeH="0" baseline="0" noProof="0">
                <a:ln>
                  <a:noFill/>
                </a:ln>
                <a:solidFill>
                  <a:prstClr val="black"/>
                </a:solidFill>
                <a:effectLst/>
                <a:uLnTx/>
                <a:uFillTx/>
                <a:cs typeface="Times New Roman"/>
              </a:rPr>
              <a:t>Gonorrhea: The 2022 Massachusetts state rate was 129.8 per 100,000</a:t>
            </a:r>
            <a:endParaRPr lang="en-US" sz="1800" b="0" i="0" u="none" strike="noStrike" kern="0" cap="none" spc="0" normalizeH="0" baseline="0" noProof="0">
              <a:ln>
                <a:noFill/>
              </a:ln>
              <a:solidFill>
                <a:prstClr val="black"/>
              </a:solidFill>
              <a:effectLst/>
              <a:uLnTx/>
              <a:uFillTx/>
              <a:cs typeface="Times New Roman"/>
            </a:endParaRP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highest rate of gonorrhea cases was among males 20 to 24 years with a rate of 512.8 cases per 100,000 population</a:t>
            </a:r>
            <a:endParaRPr lang="en-US" sz="1800" b="0" i="0" u="none" strike="noStrike" kern="0" cap="none" spc="0" normalizeH="0" baseline="0" noProof="0">
              <a:ln>
                <a:noFill/>
              </a:ln>
              <a:solidFill>
                <a:prstClr val="black"/>
              </a:solidFill>
              <a:effectLst/>
              <a:uLnTx/>
              <a:uFillTx/>
              <a:cs typeface="Times New Roman"/>
            </a:endParaRPr>
          </a:p>
          <a:p>
            <a:pPr marL="742950" marR="0" lvl="1" indent="-28575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a:p>
            <a:pPr>
              <a:spcBef>
                <a:spcPts val="200"/>
              </a:spcBef>
              <a:buSzPct val="130000"/>
              <a:buFont typeface="Arial" panose="020B0604020202020204" pitchFamily="34" charset="0"/>
              <a:buChar char="•"/>
              <a:defRPr/>
            </a:pPr>
            <a:r>
              <a:rPr lang="en-US" sz="1800" kern="0">
                <a:solidFill>
                  <a:prstClr val="black"/>
                </a:solidFill>
                <a:cs typeface="Times New Roman"/>
              </a:rPr>
              <a:t> </a:t>
            </a:r>
            <a:r>
              <a:rPr kumimoji="0" lang="en-US" sz="1800" b="0" i="0" u="none" strike="noStrike" kern="0" cap="none" spc="0" normalizeH="0" baseline="0" noProof="0">
                <a:ln>
                  <a:noFill/>
                </a:ln>
                <a:solidFill>
                  <a:prstClr val="black"/>
                </a:solidFill>
                <a:effectLst/>
                <a:uLnTx/>
                <a:uFillTx/>
                <a:cs typeface="Times New Roman"/>
              </a:rPr>
              <a:t>Infectious Syphilis: The 2022 Massachusetts state rate was </a:t>
            </a:r>
            <a:r>
              <a:rPr lang="en-US" sz="1800" kern="0">
                <a:solidFill>
                  <a:prstClr val="black"/>
                </a:solidFill>
                <a:cs typeface="Times New Roman"/>
              </a:rPr>
              <a:t>22</a:t>
            </a:r>
            <a:r>
              <a:rPr kumimoji="0" lang="en-US" sz="1800" b="0" i="0" u="none" strike="noStrike" kern="0" cap="none" spc="0" normalizeH="0" baseline="0" noProof="0">
                <a:ln>
                  <a:noFill/>
                </a:ln>
                <a:solidFill>
                  <a:prstClr val="black"/>
                </a:solidFill>
                <a:effectLst/>
                <a:uLnTx/>
                <a:uFillTx/>
                <a:cs typeface="Times New Roman"/>
              </a:rPr>
              <a:t>.7 per 100,000</a:t>
            </a:r>
            <a:endParaRPr lang="en-US" sz="1800" b="0" i="0" u="none" strike="noStrike" kern="0" cap="none" spc="0" normalizeH="0" baseline="0" noProof="0">
              <a:ln>
                <a:noFill/>
              </a:ln>
              <a:solidFill>
                <a:prstClr val="black"/>
              </a:solidFill>
              <a:effectLst/>
              <a:uLnTx/>
              <a:uFillTx/>
              <a:cs typeface="Times New Roman"/>
            </a:endParaRP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highest rate of infectious syphilis cases was among males 30 to 34 years with a rate of </a:t>
            </a:r>
            <a:r>
              <a:rPr lang="en-US" sz="1800" kern="0">
                <a:solidFill>
                  <a:prstClr val="black"/>
                </a:solidFill>
                <a:cs typeface="Times New Roman"/>
              </a:rPr>
              <a:t>107.9</a:t>
            </a:r>
            <a:r>
              <a:rPr kumimoji="0" lang="en-US" sz="1800" b="0" i="0" u="none" strike="noStrike" kern="0" cap="none" spc="0" normalizeH="0" baseline="0" noProof="0">
                <a:ln>
                  <a:noFill/>
                </a:ln>
                <a:solidFill>
                  <a:prstClr val="black"/>
                </a:solidFill>
                <a:effectLst/>
                <a:uLnTx/>
                <a:uFillTx/>
                <a:cs typeface="Times New Roman"/>
              </a:rPr>
              <a:t> cases per 100,000 population</a:t>
            </a:r>
            <a:endParaRPr lang="en-US" sz="1800" b="0" i="0" u="none" strike="noStrike" kern="0" cap="none" spc="0" normalizeH="0" baseline="0" noProof="0">
              <a:ln>
                <a:noFill/>
              </a:ln>
              <a:solidFill>
                <a:prstClr val="black"/>
              </a:solidFill>
              <a:effectLst/>
              <a:uLnTx/>
              <a:uFillTx/>
              <a:cs typeface="Times New Roman"/>
            </a:endParaRPr>
          </a:p>
          <a:p>
            <a:pPr marL="342900" marR="0" lvl="0" indent="-342900" algn="l" defTabSz="914400" rtl="0" eaLnBrk="0" fontAlgn="base" latinLnBrk="0" hangingPunct="0">
              <a:lnSpc>
                <a:spcPct val="100000"/>
              </a:lnSpc>
              <a:spcBef>
                <a:spcPts val="200"/>
              </a:spcBef>
              <a:spcAft>
                <a:spcPct val="0"/>
              </a:spcAft>
              <a:buClrTx/>
              <a:buSzTx/>
              <a:buFont typeface="Arial" panose="020B0604020202020204" pitchFamily="34" charset="0"/>
              <a:buChar char="•"/>
              <a:tabLst/>
              <a:defRPr/>
            </a:pPr>
            <a:endParaRPr kumimoji="0" lang="en-US" sz="800" b="0" i="0" u="none" strike="noStrike" kern="0" cap="none" spc="0" normalizeH="0" baseline="0" noProof="0">
              <a:ln>
                <a:noFill/>
              </a:ln>
              <a:solidFill>
                <a:prstClr val="black"/>
              </a:solidFill>
              <a:effectLst/>
              <a:uLnTx/>
              <a:uFillTx/>
              <a:cs typeface="Times New Roman" panose="02020603050405020304" pitchFamily="18" charset="0"/>
            </a:endParaRPr>
          </a:p>
          <a:p>
            <a:pPr>
              <a:spcBef>
                <a:spcPts val="200"/>
              </a:spcBef>
              <a:buSzPct val="130000"/>
              <a:buFont typeface="Arial" panose="020B0604020202020204" pitchFamily="34" charset="0"/>
              <a:buChar char="•"/>
              <a:defRPr/>
            </a:pPr>
            <a:r>
              <a:rPr lang="en-US" sz="1800" kern="0">
                <a:solidFill>
                  <a:prstClr val="black"/>
                </a:solidFill>
                <a:ea typeface="Calibri" panose="020F0502020204030204" pitchFamily="34" charset="0"/>
                <a:cs typeface="Times New Roman"/>
              </a:rPr>
              <a:t> </a:t>
            </a:r>
            <a:r>
              <a:rPr kumimoji="0" lang="en-US" sz="1800" b="0" i="0" u="none" strike="noStrike" kern="0" cap="none" spc="0" normalizeH="0" baseline="0" noProof="0">
                <a:ln>
                  <a:noFill/>
                </a:ln>
                <a:solidFill>
                  <a:prstClr val="black"/>
                </a:solidFill>
                <a:effectLst/>
                <a:uLnTx/>
                <a:uFillTx/>
                <a:ea typeface="Calibri" panose="020F0502020204030204" pitchFamily="34" charset="0"/>
                <a:cs typeface="Times New Roman"/>
              </a:rPr>
              <a:t>Congenital syphilis cases maintained the increased number of reportable cases seen from 2019 to 2022</a:t>
            </a:r>
            <a:endParaRPr lang="en-US" sz="1800" b="0" i="0" u="none" strike="noStrike" kern="0" cap="none" spc="0" normalizeH="0" baseline="0" noProof="0">
              <a:ln>
                <a:noFill/>
              </a:ln>
              <a:solidFill>
                <a:prstClr val="black"/>
              </a:solidFill>
              <a:effectLst/>
              <a:uLnTx/>
              <a:uFillTx/>
              <a:ea typeface="Calibri" panose="020F0502020204030204" pitchFamily="34" charset="0"/>
              <a:cs typeface="Times New Roman"/>
            </a:endParaRPr>
          </a:p>
          <a:p>
            <a:pPr marR="0" lvl="1" algn="l" defTabSz="914400" rtl="0" eaLnBrk="0" fontAlgn="base" latinLnBrk="0" hangingPunct="0">
              <a:lnSpc>
                <a:spcPct val="100000"/>
              </a:lnSpc>
              <a:spcBef>
                <a:spcPts val="200"/>
              </a:spcBef>
              <a:spcAft>
                <a:spcPct val="0"/>
              </a:spcAft>
              <a:buClrTx/>
              <a:buSzTx/>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cs typeface="Times New Roman"/>
              </a:rPr>
              <a:t>The overall increases in infectious syphilis rates in individuals believed to be biologically capable of pregnancy and the increase in reportable congenital syphilis cases led to a recommendation for universal third trimester screening in 2020, on top of routine screening for syphilis upon entry into prenatal care in Massachusetts.</a:t>
            </a:r>
            <a:endParaRPr lang="en-US" sz="1800" b="0" i="0" u="none" strike="noStrike" kern="0" cap="none" spc="0" normalizeH="0" baseline="0" noProof="0">
              <a:ln>
                <a:noFill/>
              </a:ln>
              <a:solidFill>
                <a:prstClr val="black"/>
              </a:solidFill>
              <a:effectLst/>
              <a:uLnTx/>
              <a:uFillTx/>
              <a:cs typeface="Times New Roman"/>
            </a:endParaRPr>
          </a:p>
        </p:txBody>
      </p:sp>
      <p:sp>
        <p:nvSpPr>
          <p:cNvPr id="5" name="TextBox 4">
            <a:extLst>
              <a:ext uri="{FF2B5EF4-FFF2-40B4-BE49-F238E27FC236}">
                <a16:creationId xmlns:a16="http://schemas.microsoft.com/office/drawing/2014/main" id="{5E65AFFB-68F3-BCE5-175D-4BB0D5AF3BC2}"/>
              </a:ext>
            </a:extLst>
          </p:cNvPr>
          <p:cNvSpPr txBox="1"/>
          <p:nvPr/>
        </p:nvSpPr>
        <p:spPr>
          <a:xfrm>
            <a:off x="327963" y="5891235"/>
            <a:ext cx="1112911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Source: Massachusetts Department of Public Health/Bureau of Infectious Disease and Laboratory Sciences/ Division of STD Prevention.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Data are current as of </a:t>
            </a:r>
            <a:r>
              <a:rPr lang="en-US" sz="1200">
                <a:solidFill>
                  <a:schemeClr val="bg2">
                    <a:lumMod val="50000"/>
                  </a:schemeClr>
                </a:solidFill>
                <a:cs typeface="Times New Roman"/>
              </a:rPr>
              <a:t>07/18/2023</a:t>
            </a: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 and are subject to 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767171"/>
                </a:solidFill>
                <a:effectLst/>
                <a:uLnTx/>
                <a:uFillTx/>
                <a:ea typeface="+mn-ea"/>
                <a:cs typeface="Times New Roman" panose="02020603050405020304" pitchFamily="18" charset="0"/>
              </a:rPr>
              <a:t>* Population based on 2019 University of Massachusetts Donahue Institute Estimates </a:t>
            </a:r>
          </a:p>
        </p:txBody>
      </p:sp>
    </p:spTree>
    <p:extLst>
      <p:ext uri="{BB962C8B-B14F-4D97-AF65-F5344CB8AC3E}">
        <p14:creationId xmlns:p14="http://schemas.microsoft.com/office/powerpoint/2010/main" val="38307926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48</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0"/>
            <a:ext cx="12192000" cy="978452"/>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a:t>
            </a:r>
            <a:endParaRPr lang="en-US" sz="4000"/>
          </a:p>
        </p:txBody>
      </p:sp>
      <p:sp>
        <p:nvSpPr>
          <p:cNvPr id="4" name="Content Placeholder 2">
            <a:extLst>
              <a:ext uri="{FF2B5EF4-FFF2-40B4-BE49-F238E27FC236}">
                <a16:creationId xmlns:a16="http://schemas.microsoft.com/office/drawing/2014/main" id="{96A41EFE-C25E-91CC-5782-745B4BC5191C}"/>
              </a:ext>
            </a:extLst>
          </p:cNvPr>
          <p:cNvSpPr txBox="1">
            <a:spLocks/>
          </p:cNvSpPr>
          <p:nvPr/>
        </p:nvSpPr>
        <p:spPr bwMode="auto">
          <a:xfrm>
            <a:off x="249545" y="1450200"/>
            <a:ext cx="11674549" cy="4492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1" indent="-342900" algn="l" defTabSz="914400" rtl="0" eaLnBrk="0" fontAlgn="base" latinLnBrk="0" hangingPunct="0">
              <a:lnSpc>
                <a:spcPct val="100000"/>
              </a:lnSpc>
              <a:spcBef>
                <a:spcPct val="20000"/>
              </a:spcBef>
              <a:spcAft>
                <a:spcPct val="0"/>
              </a:spcAft>
              <a:buClrTx/>
              <a:buSzPct val="130000"/>
              <a:buFont typeface="Arial" panose="020B060402020202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STI and HIV specific laboratory and case management information are reported directly to the Department of Public Health and maintained in the Massachusetts integrated disease surveillance and case management system, MAVEN </a:t>
            </a:r>
          </a:p>
          <a:p>
            <a:pPr marL="342900" marR="0" lvl="1"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The majority (&gt;90%) of laboratory test results are reported via electronic laboratory reporting</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Case management information is reported via electronic medical record feeds, case reporting forms and collected by epidemiologists</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Data are routinely reviewed, cleaned, and analyzed by surveillance epidemiologists </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Routine reports are shared with internal and external stakeholders</a:t>
            </a:r>
          </a:p>
          <a:p>
            <a:pPr marR="0" lvl="1" algn="l" defTabSz="914400" rtl="0" eaLnBrk="0" fontAlgn="base" latinLnBrk="0" hangingPunct="0">
              <a:lnSpc>
                <a:spcPct val="100000"/>
              </a:lnSpc>
              <a:spcBef>
                <a:spcPct val="20000"/>
              </a:spcBef>
              <a:spcAft>
                <a:spcPct val="0"/>
              </a:spcAft>
              <a:buClrTx/>
              <a:buSzTx/>
              <a:buFont typeface="Calibri" panose="020F0502020204030204" pitchFamily="34" charset="0"/>
              <a:buChar char="–"/>
              <a:tabLst/>
              <a:defRPr/>
            </a:pPr>
            <a:r>
              <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rPr>
              <a:t>All data are collected and maintained according to strict confidentiality and security requirements</a:t>
            </a:r>
          </a:p>
          <a:p>
            <a:pPr marL="742950" marR="0" lvl="1" indent="-28575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3243215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49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0" y="-1"/>
            <a:ext cx="12192000" cy="976313"/>
          </a:xfrm>
        </p:spPr>
        <p:txBody>
          <a:bodyPr>
            <a:normAutofit/>
          </a:bodyPr>
          <a:lstStyle/>
          <a:p>
            <a:pPr algn="ctr"/>
            <a:r>
              <a:rPr kumimoji="0" lang="en-US" sz="4000" b="1" i="0" u="none" strike="noStrike" kern="1200" cap="none" spc="0" normalizeH="0" baseline="0" noProof="0">
                <a:ln>
                  <a:noFill/>
                </a:ln>
                <a:solidFill>
                  <a:prstClr val="white"/>
                </a:solidFill>
                <a:effectLst/>
                <a:uLnTx/>
                <a:uFillTx/>
                <a:latin typeface="+mn-lt"/>
                <a:ea typeface="Calibri" panose="020F0502020204030204" pitchFamily="34" charset="0"/>
                <a:cs typeface="+mn-cs"/>
              </a:rPr>
              <a:t>Technical Data Notes (Continued) </a:t>
            </a:r>
            <a:endParaRPr lang="en-US" sz="4000"/>
          </a:p>
        </p:txBody>
      </p:sp>
      <p:sp>
        <p:nvSpPr>
          <p:cNvPr id="4" name="Content Placeholder 2">
            <a:extLst>
              <a:ext uri="{FF2B5EF4-FFF2-40B4-BE49-F238E27FC236}">
                <a16:creationId xmlns:a16="http://schemas.microsoft.com/office/drawing/2014/main" id="{9711C6EE-8A3E-F47B-8967-EF5EFFC38524}"/>
              </a:ext>
            </a:extLst>
          </p:cNvPr>
          <p:cNvSpPr txBox="1">
            <a:spLocks/>
          </p:cNvSpPr>
          <p:nvPr/>
        </p:nvSpPr>
        <p:spPr bwMode="auto">
          <a:xfrm>
            <a:off x="383442" y="1206147"/>
            <a:ext cx="11425115" cy="470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Case classifications (confirmed, probable or suspect) are based on CSTE/CDC case definitions for nationally notifiable infectious diseases.</a:t>
            </a:r>
          </a:p>
          <a:p>
            <a:pPr marR="0" lvl="1" algn="l" defTabSz="914400" rtl="0" eaLnBrk="0" fontAlgn="base" latinLnBrk="0" hangingPunct="0">
              <a:lnSpc>
                <a:spcPct val="100000"/>
              </a:lnSpc>
              <a:spcBef>
                <a:spcPct val="200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For full STI case classifications, see: </a:t>
            </a: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hlinkClick r:id="rId2"/>
              </a:rPr>
              <a:t>https://www.cdc.gov/std/statistics/2019/case-definitions.htm</a:t>
            </a:r>
            <a:endPar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R="0" lvl="1" algn="l" defTabSz="914400" rtl="0" eaLnBrk="0" fontAlgn="base" latinLnBrk="0" hangingPunct="0">
              <a:lnSpc>
                <a:spcPct val="100000"/>
              </a:lnSpc>
              <a:spcBef>
                <a:spcPct val="20000"/>
              </a:spcBef>
              <a:spcAft>
                <a:spcPct val="0"/>
              </a:spcAft>
              <a:buClrTx/>
              <a:buSzPct val="100000"/>
              <a:buFont typeface="Calibri" panose="020F0502020204030204" pitchFamily="34" charset="0"/>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All data in this report are accurate as of their analysis date and are subject to change. Common reasons for data changes include amendments to reporting and routine data cleaning.</a:t>
            </a:r>
          </a:p>
          <a:p>
            <a:pPr marL="742950" marR="0" lvl="1" indent="-285750" algn="l" defTabSz="914400" rtl="0" eaLnBrk="0" fontAlgn="base" latinLnBrk="0" hangingPunct="0">
              <a:lnSpc>
                <a:spcPct val="100000"/>
              </a:lnSpc>
              <a:spcBef>
                <a:spcPct val="20000"/>
              </a:spcBef>
              <a:spcAft>
                <a:spcPct val="0"/>
              </a:spcAft>
              <a:buClrTx/>
              <a:buSzPct val="130000"/>
              <a:buFont typeface="Arial" panose="020B0604020202020204" pitchFamily="34" charset="0"/>
              <a:buChar char="•"/>
              <a:tabLst/>
              <a:defRPr/>
            </a:pPr>
            <a:endPar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r>
              <a:rPr kumimoji="0" lang="en-US" sz="1800" b="0" i="0" u="none" strike="noStrike" kern="0" cap="none" spc="0" normalizeH="0" baseline="0" noProof="0">
                <a:ln>
                  <a:noFill/>
                </a:ln>
                <a:effectLst/>
                <a:uLnTx/>
                <a:uFillTx/>
                <a:ea typeface="+mn-ea"/>
                <a:cs typeface="Times New Roman" panose="02020603050405020304" pitchFamily="18" charset="0"/>
              </a:rPr>
              <a:t>Transgender individuals are included in current gender identity categories, except where noted due to incomplete information on current gender identity. Nonbinary gender identity is captured but suppressed according to Massachusetts privacy and confidentiality rules. Collection of transgender data categories began in mid-2014.</a:t>
            </a:r>
          </a:p>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endPar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endParaRPr>
          </a:p>
          <a:p>
            <a:pPr marL="342900" marR="0" lvl="0" indent="-342900" algn="l" defTabSz="914400" rtl="0" eaLnBrk="0" fontAlgn="base" latinLnBrk="0" hangingPunct="0">
              <a:lnSpc>
                <a:spcPct val="100000"/>
              </a:lnSpc>
              <a:spcBef>
                <a:spcPct val="20000"/>
              </a:spcBef>
              <a:spcAft>
                <a:spcPct val="0"/>
              </a:spcAft>
              <a:buClrTx/>
              <a:buSzPct val="130000"/>
              <a:buFontTx/>
              <a:buChar char="•"/>
              <a:tabLst/>
              <a:defRPr/>
            </a:pP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Gender of sex partners categories for this report include: MSM = men who have sex with men, MSW = men who have sex with women, WSM = women who have sex with men, Other = include transgender sexual risk categories and females who have sex with females or both male and female partners, and Unknown are cases reported without sexual risk. These categories are based on patient and provider report and do not necessarily reflect an individual’s sexual identity in relation to gender (i.e. gay, bisexual, heterosexual, </a:t>
            </a:r>
            <a:r>
              <a:rPr kumimoji="0" lang="en-US" sz="1800" b="0" i="0" u="none" strike="noStrike" kern="0" cap="none" spc="0" normalizeH="0" baseline="0" noProof="0" err="1">
                <a:ln>
                  <a:noFill/>
                </a:ln>
                <a:solidFill>
                  <a:prstClr val="black"/>
                </a:solidFill>
                <a:effectLst/>
                <a:uLnTx/>
                <a:uFillTx/>
                <a:ea typeface="+mn-ea"/>
                <a:cs typeface="Times New Roman" panose="02020603050405020304" pitchFamily="18" charset="0"/>
              </a:rPr>
              <a:t>etc</a:t>
            </a:r>
            <a:r>
              <a:rPr kumimoji="0" lang="en-US" sz="1800" b="0" i="0" u="none" strike="noStrike" kern="0" cap="none" spc="0" normalizeH="0" baseline="0" noProof="0">
                <a:ln>
                  <a:noFill/>
                </a:ln>
                <a:solidFill>
                  <a:prstClr val="black"/>
                </a:solidFill>
                <a:effectLst/>
                <a:uLnTx/>
                <a:uFillTx/>
                <a:ea typeface="+mn-ea"/>
                <a:cs typeface="Times New Roman" panose="02020603050405020304" pitchFamily="18" charset="0"/>
              </a:rPr>
              <a:t>).</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endParaRPr kumimoji="0" lang="en-US" sz="2000" b="0" i="0" u="none" strike="noStrike" kern="0" cap="none" spc="0" normalizeH="0" baseline="0" noProof="0">
              <a:ln>
                <a:noFill/>
              </a:ln>
              <a:solidFill>
                <a:prstClr val="black"/>
              </a:solidFill>
              <a:effectLst/>
              <a:uLnTx/>
              <a:uFillTx/>
              <a:ea typeface="+mn-ea"/>
              <a:cs typeface="Times New Roman" panose="02020603050405020304" pitchFamily="18" charset="0"/>
            </a:endParaRPr>
          </a:p>
        </p:txBody>
      </p:sp>
    </p:spTree>
    <p:extLst>
      <p:ext uri="{BB962C8B-B14F-4D97-AF65-F5344CB8AC3E}">
        <p14:creationId xmlns:p14="http://schemas.microsoft.com/office/powerpoint/2010/main" val="3350056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A51F42-551B-2816-8BA6-15A44707C9E4}"/>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5</a:t>
            </a:fld>
            <a:endParaRPr lang="en-US"/>
          </a:p>
        </p:txBody>
      </p:sp>
      <p:sp>
        <p:nvSpPr>
          <p:cNvPr id="3" name="Title 2">
            <a:extLst>
              <a:ext uri="{FF2B5EF4-FFF2-40B4-BE49-F238E27FC236}">
                <a16:creationId xmlns:a16="http://schemas.microsoft.com/office/drawing/2014/main" id="{E1DE9E66-6F51-E5B6-7302-02A1B5CCBFE3}"/>
              </a:ext>
            </a:extLst>
          </p:cNvPr>
          <p:cNvSpPr>
            <a:spLocks noGrp="1"/>
          </p:cNvSpPr>
          <p:nvPr>
            <p:ph type="title"/>
          </p:nvPr>
        </p:nvSpPr>
        <p:spPr>
          <a:xfrm>
            <a:off x="952106" y="0"/>
            <a:ext cx="11239893" cy="976313"/>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a:rPr>
              <a:t>Confirmed Chlamydia Rates by Gender</a:t>
            </a:r>
            <a:r>
              <a:rPr kumimoji="0" lang="en-US" sz="2000" b="1" i="0" u="none" strike="noStrike" kern="1200" cap="none" spc="0" normalizeH="0" baseline="3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2010 to 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endParaRPr lang="en-US" sz="2000"/>
          </a:p>
        </p:txBody>
      </p:sp>
      <p:pic>
        <p:nvPicPr>
          <p:cNvPr id="5" name="Picture 4" descr="Graph depicts the rates per 100,000 population of chlamydia in Massachusetts by gender identity between 2012 and 2022. There are two lines, one for females that begins at 437.6 in 2010 and climbs to 541.5 in 2019 and another for males that begins at 201.9 in 2010 and climbs to 359.4 in 2019. In 2022, females had a rate of 480.5 and males had a rate of 320.4.&#10;&#10;Note: There were cases reported among transgender individuals in 2014 through 2022. In 2022, there were 38 cases of chlamydia among transgender identified individuals not included on this slide.">
            <a:extLst>
              <a:ext uri="{FF2B5EF4-FFF2-40B4-BE49-F238E27FC236}">
                <a16:creationId xmlns:a16="http://schemas.microsoft.com/office/drawing/2014/main" id="{867F6943-DA9F-E184-96DE-92B92144E601}"/>
              </a:ext>
            </a:extLst>
          </p:cNvPr>
          <p:cNvPicPr>
            <a:picLocks noChangeAspect="1"/>
          </p:cNvPicPr>
          <p:nvPr/>
        </p:nvPicPr>
        <p:blipFill>
          <a:blip r:embed="rId3"/>
          <a:stretch>
            <a:fillRect/>
          </a:stretch>
        </p:blipFill>
        <p:spPr>
          <a:xfrm>
            <a:off x="118176" y="1087680"/>
            <a:ext cx="11912616" cy="4084674"/>
          </a:xfrm>
          <a:prstGeom prst="rect">
            <a:avLst/>
          </a:prstGeom>
        </p:spPr>
      </p:pic>
      <p:sp>
        <p:nvSpPr>
          <p:cNvPr id="9" name="TextBox 8">
            <a:extLst>
              <a:ext uri="{FF2B5EF4-FFF2-40B4-BE49-F238E27FC236}">
                <a16:creationId xmlns:a16="http://schemas.microsoft.com/office/drawing/2014/main" id="{1BBE1DBE-3F44-A953-FF65-77E2C5821315}"/>
              </a:ext>
            </a:extLst>
          </p:cNvPr>
          <p:cNvSpPr txBox="1"/>
          <p:nvPr/>
        </p:nvSpPr>
        <p:spPr>
          <a:xfrm>
            <a:off x="246334" y="5133973"/>
            <a:ext cx="11795126" cy="1384995"/>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a:t>
            </a: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In 2022, there were 38 individuals of transgender experience reported in our data system who do not have current gender documented. These cases were excluded since population estimates for individuals of transgender experience are not available at this time. </a:t>
            </a:r>
          </a:p>
          <a:p>
            <a:r>
              <a:rPr lang="en-US" sz="1200">
                <a:solidFill>
                  <a:schemeClr val="bg2">
                    <a:lumMod val="50000"/>
                  </a:schemeClr>
                </a:solidFill>
                <a:cs typeface="Times New Roman"/>
              </a:rPr>
              <a:t>2. Please consider the impact of the COVID-19 pandemic on infectious disease screening, treatment and surveillance in the interpretation of 2020-2022 data.</a:t>
            </a:r>
          </a:p>
        </p:txBody>
      </p:sp>
      <p:pic>
        <p:nvPicPr>
          <p:cNvPr id="4" name="Picture 3">
            <a:extLst>
              <a:ext uri="{FF2B5EF4-FFF2-40B4-BE49-F238E27FC236}">
                <a16:creationId xmlns:a16="http://schemas.microsoft.com/office/drawing/2014/main" id="{0E752011-5A55-4345-C9DF-70AE6927057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75193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4E25C5E-BC81-4CF3-BA2D-D0D14555BD3E}"/>
              </a:ext>
              <a:ext uri="{C183D7F6-B498-43B3-948B-1728B52AA6E4}">
                <adec:decorative xmlns:adec="http://schemas.microsoft.com/office/drawing/2017/decorative" val="0"/>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49D0EE-DE7F-324B-A84C-F36708423CDB}" type="slidenum">
              <a:rPr kumimoji="0" lang="en-US" sz="12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Title 4">
            <a:extLst>
              <a:ext uri="{FF2B5EF4-FFF2-40B4-BE49-F238E27FC236}">
                <a16:creationId xmlns:a16="http://schemas.microsoft.com/office/drawing/2014/main" id="{17697E17-BCF5-4169-AD27-BB3793BA068F}"/>
              </a:ext>
            </a:extLst>
          </p:cNvPr>
          <p:cNvSpPr>
            <a:spLocks noGrp="1"/>
          </p:cNvSpPr>
          <p:nvPr>
            <p:ph type="title"/>
          </p:nvPr>
        </p:nvSpPr>
        <p:spPr>
          <a:xfrm>
            <a:off x="0" y="56524"/>
            <a:ext cx="12192000" cy="874654"/>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Calibri"/>
                <a:ea typeface="+mn-ea"/>
                <a:cs typeface="Times New Roman"/>
              </a:rPr>
              <a:t>Coronavirus 2019 (COVID-19): Impact of Other Reportable Infections</a:t>
            </a:r>
            <a:r>
              <a:rPr lang="en-US" sz="2800" b="1">
                <a:solidFill>
                  <a:srgbClr val="FFFFFF"/>
                </a:solidFill>
                <a:latin typeface="Calibri"/>
                <a:ea typeface="+mn-ea"/>
                <a:cs typeface="Times New Roman"/>
              </a:rPr>
              <a:t>  </a:t>
            </a:r>
            <a:endParaRPr lang="en-US" sz="2800"/>
          </a:p>
        </p:txBody>
      </p:sp>
      <p:sp>
        <p:nvSpPr>
          <p:cNvPr id="7" name="Content Placeholder 1">
            <a:extLst>
              <a:ext uri="{FF2B5EF4-FFF2-40B4-BE49-F238E27FC236}">
                <a16:creationId xmlns:a16="http://schemas.microsoft.com/office/drawing/2014/main" id="{4425DD3F-01D2-E0D9-0AC3-3080F1BDB720}"/>
              </a:ext>
              <a:ext uri="{C183D7F6-B498-43B3-948B-1728B52AA6E4}">
                <adec:decorative xmlns:adec="http://schemas.microsoft.com/office/drawing/2017/decorative" val="0"/>
              </a:ext>
            </a:extLst>
          </p:cNvPr>
          <p:cNvSpPr>
            <a:spLocks noGrp="1"/>
          </p:cNvSpPr>
          <p:nvPr>
            <p:ph sz="half" idx="1"/>
          </p:nvPr>
        </p:nvSpPr>
        <p:spPr>
          <a:xfrm>
            <a:off x="281491" y="1203118"/>
            <a:ext cx="11629017" cy="4777719"/>
          </a:xfrm>
        </p:spPr>
        <p:txBody>
          <a:bodyPr lIns="91440" tIns="45720" rIns="91440" bIns="45720" anchor="t"/>
          <a:lstStyle/>
          <a:p>
            <a:pPr marL="0" indent="0">
              <a:buNone/>
            </a:pPr>
            <a:r>
              <a:rPr lang="en-US" sz="2000">
                <a:latin typeface="Calibri"/>
                <a:cs typeface="Times New Roman"/>
              </a:rPr>
              <a:t>When reviewing 2020-2022 data for Massachusetts, please note the impact of the coronavirus 2019 (COVID-19) pandemic on infectious disease screening, treatment, and surveillance. Nationally, CDC observed a sharp decline in reported STD cases from March-April 2020, compared to March-April 2019. </a:t>
            </a:r>
            <a:endParaRPr lang="en-US" sz="2000">
              <a:latin typeface="Calibri"/>
              <a:cs typeface="Times New Roman" panose="02020603050405020304" pitchFamily="18" charset="0"/>
            </a:endParaRPr>
          </a:p>
          <a:p>
            <a:pPr marL="0" indent="0">
              <a:buNone/>
            </a:pPr>
            <a:r>
              <a:rPr lang="en-US" sz="2000">
                <a:latin typeface="Calibri"/>
                <a:cs typeface="Times New Roman"/>
              </a:rPr>
              <a:t>Three factors were cited as likely contributing to the initial decrease in reported cases: </a:t>
            </a:r>
            <a:endParaRPr lang="en-US" sz="2000">
              <a:latin typeface="Calibri"/>
              <a:cs typeface="Times New Roman" panose="02020603050405020304" pitchFamily="18" charset="0"/>
            </a:endParaRPr>
          </a:p>
          <a:p>
            <a:pPr marL="0" indent="0">
              <a:buNone/>
            </a:pPr>
            <a:endParaRPr lang="en-US" sz="1100">
              <a:latin typeface="Calibri"/>
              <a:cs typeface="Times New Roman" panose="02020603050405020304" pitchFamily="18" charset="0"/>
            </a:endParaRPr>
          </a:p>
          <a:p>
            <a:pPr lvl="1">
              <a:buSzPct val="130000"/>
            </a:pPr>
            <a:r>
              <a:rPr lang="en-US" sz="2000">
                <a:latin typeface="Calibri"/>
                <a:cs typeface="Times New Roman"/>
              </a:rPr>
              <a:t>Reduced screening – many health care clinics limited in-person visits to symptomatic cases or closed </a:t>
            </a:r>
            <a:endParaRPr lang="en-US" sz="2000">
              <a:latin typeface="Calibri"/>
              <a:cs typeface="Times New Roman" panose="02020603050405020304" pitchFamily="18" charset="0"/>
            </a:endParaRPr>
          </a:p>
          <a:p>
            <a:pPr lvl="1">
              <a:buSzPct val="130000"/>
            </a:pPr>
            <a:endParaRPr lang="en-US" sz="1100">
              <a:latin typeface="Calibri"/>
              <a:cs typeface="Times New Roman" panose="02020603050405020304" pitchFamily="18" charset="0"/>
            </a:endParaRPr>
          </a:p>
          <a:p>
            <a:pPr lvl="1">
              <a:buSzPct val="130000"/>
            </a:pPr>
            <a:r>
              <a:rPr lang="en-US" sz="2000">
                <a:latin typeface="Calibri"/>
                <a:cs typeface="Times New Roman"/>
              </a:rPr>
              <a:t>Limited resources – many state and local health department STD staff were redirected from routine STD responsibilities to COVID-19 activities, which affected STD tracking capacity and reporting</a:t>
            </a:r>
          </a:p>
          <a:p>
            <a:pPr lvl="1">
              <a:buSzPct val="130000"/>
            </a:pPr>
            <a:endParaRPr lang="en-US" sz="1100">
              <a:latin typeface="Calibri"/>
              <a:cs typeface="Times New Roman" panose="02020603050405020304" pitchFamily="18" charset="0"/>
            </a:endParaRPr>
          </a:p>
          <a:p>
            <a:pPr lvl="1">
              <a:buSzPct val="130000"/>
            </a:pPr>
            <a:r>
              <a:rPr lang="en-US" sz="2000">
                <a:latin typeface="Calibri"/>
                <a:cs typeface="Times New Roman"/>
              </a:rPr>
              <a:t>Stay-at-home orders (March 24 through April 7</a:t>
            </a:r>
            <a:r>
              <a:rPr lang="en-US" sz="2000" baseline="30000">
                <a:latin typeface="Calibri"/>
                <a:cs typeface="Times New Roman"/>
              </a:rPr>
              <a:t>th</a:t>
            </a:r>
            <a:r>
              <a:rPr lang="en-US" sz="2000">
                <a:latin typeface="Calibri"/>
                <a:cs typeface="Times New Roman"/>
              </a:rPr>
              <a:t>, 2020) – which were intended to reduce COVID-19 spread may have influenced sexual behaviors and reduced STD transmission</a:t>
            </a:r>
            <a:r>
              <a:rPr lang="en-US" sz="2000" baseline="30000">
                <a:latin typeface="Calibri"/>
                <a:cs typeface="Times New Roman"/>
              </a:rPr>
              <a:t>1 </a:t>
            </a:r>
            <a:endParaRPr lang="en-US" sz="2000" baseline="30000">
              <a:latin typeface="Calibri"/>
              <a:cs typeface="Times New Roman" panose="02020603050405020304" pitchFamily="18" charset="0"/>
            </a:endParaRPr>
          </a:p>
          <a:p>
            <a:pPr lvl="1"/>
            <a:endParaRPr lang="en-US" sz="1100">
              <a:latin typeface="Calibri"/>
              <a:cs typeface="Times New Roman" panose="02020603050405020304" pitchFamily="18" charset="0"/>
            </a:endParaRPr>
          </a:p>
          <a:p>
            <a:pPr marL="0" indent="0">
              <a:buNone/>
            </a:pPr>
            <a:r>
              <a:rPr lang="en-US" sz="2000">
                <a:latin typeface="Calibri"/>
                <a:cs typeface="Times New Roman"/>
              </a:rPr>
              <a:t>As the impact of the COVID-19 pandemic continues, it’s full effect on case reporting and efforts to control the spread of infectious disease in the Commonwealth has yet to be determined. As such, please interpret 2020 infectious disease data with caution.</a:t>
            </a:r>
            <a:endParaRPr lang="en-US">
              <a:latin typeface="Calibri"/>
              <a:cs typeface="Times New Roman"/>
            </a:endParaRPr>
          </a:p>
        </p:txBody>
      </p:sp>
      <p:sp>
        <p:nvSpPr>
          <p:cNvPr id="8" name="TextBox 7">
            <a:extLst>
              <a:ext uri="{FF2B5EF4-FFF2-40B4-BE49-F238E27FC236}">
                <a16:creationId xmlns:a16="http://schemas.microsoft.com/office/drawing/2014/main" id="{BACC1E6E-0BDB-DED6-1017-2E4884F1ECA9}"/>
              </a:ext>
            </a:extLst>
          </p:cNvPr>
          <p:cNvSpPr txBox="1"/>
          <p:nvPr/>
        </p:nvSpPr>
        <p:spPr>
          <a:xfrm>
            <a:off x="1794" y="5980837"/>
            <a:ext cx="12068286" cy="707886"/>
          </a:xfrm>
          <a:prstGeom prst="rect">
            <a:avLst/>
          </a:prstGeom>
          <a:noFill/>
        </p:spPr>
        <p:txBody>
          <a:bodyPr wrap="square" lIns="91440" tIns="45720" rIns="91440" bIns="45720" anchor="t">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200" b="0" i="0" u="none" strike="noStrike" kern="1200" cap="none" spc="0" normalizeH="0" baseline="0" noProof="0">
                <a:ln>
                  <a:noFill/>
                </a:ln>
                <a:effectLst/>
                <a:uLnTx/>
                <a:uFillTx/>
                <a:latin typeface="Calibri"/>
                <a:ea typeface="Times New Roman" panose="02020603050405020304" pitchFamily="18" charset="0"/>
                <a:cs typeface="Calibri"/>
              </a:rPr>
              <a:t>CDC Press Release, July 16, 2021: Trends in STD case reports during the U.S. COVID-19 pandemic, January-December 2020 available at: </a:t>
            </a:r>
            <a:r>
              <a:rPr kumimoji="0" lang="en-US" sz="1200" b="0" i="0" u="sng" strike="noStrike" kern="1200" cap="none" spc="0" normalizeH="0" baseline="0" noProof="0">
                <a:ln>
                  <a:noFill/>
                </a:ln>
                <a:solidFill>
                  <a:srgbClr val="0563C1"/>
                </a:solidFill>
                <a:effectLst/>
                <a:uLnTx/>
                <a:uFillTx/>
                <a:latin typeface="Calibri"/>
                <a:ea typeface="Times New Roman" panose="02020603050405020304" pitchFamily="18" charset="0"/>
                <a:cs typeface="Calibri"/>
                <a:hlinkClick r:id="rId2"/>
              </a:rPr>
              <a:t>https://www.cdc.gov/nchhstp/newsroom/2021/2020-std-trend-report.html</a:t>
            </a:r>
            <a:r>
              <a:rPr kumimoji="0" lang="en-US" sz="1200" b="0" i="0" u="none" strike="noStrike" kern="1200" cap="none" spc="0" normalizeH="0" baseline="0" noProof="0">
                <a:ln>
                  <a:noFill/>
                </a:ln>
                <a:effectLst/>
                <a:uLnTx/>
                <a:uFillTx/>
                <a:latin typeface="Calibri"/>
                <a:ea typeface="Times New Roman" panose="02020603050405020304" pitchFamily="18" charset="0"/>
                <a:cs typeface="Calibri"/>
              </a:rPr>
              <a:t>”</a:t>
            </a:r>
            <a:endParaRPr kumimoji="0" lang="en-US" sz="1100" b="0" i="0" u="none" strike="noStrike" kern="1200" cap="none" spc="0" normalizeH="0" baseline="0" noProof="0">
              <a:ln>
                <a:noFill/>
              </a:ln>
              <a:effectLst/>
              <a:uLnTx/>
              <a:uFillTx/>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1425998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6599D3B-C5F4-ACF4-1AF2-FC4990977797}"/>
              </a:ext>
            </a:extLst>
          </p:cNvPr>
          <p:cNvSpPr txBox="1">
            <a:spLocks noGrp="1"/>
          </p:cNvSpPr>
          <p:nvPr>
            <p:ph type="title" idx="4294967295"/>
          </p:nvPr>
        </p:nvSpPr>
        <p:spPr>
          <a:xfrm>
            <a:off x="2019300" y="2251358"/>
            <a:ext cx="8153400" cy="762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5000" b="1" i="0" kern="1200" cap="all" baseline="0">
                <a:solidFill>
                  <a:srgbClr val="1C2632"/>
                </a:solidFill>
                <a:latin typeface="Arial" charset="0"/>
                <a:ea typeface="Arial" charset="0"/>
                <a:cs typeface="Arial"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5000" b="1" i="0" u="none" strike="noStrike" kern="1200" cap="none" spc="0" normalizeH="0" baseline="0" noProof="0">
                <a:ln>
                  <a:noFill/>
                </a:ln>
                <a:solidFill>
                  <a:schemeClr val="bg1"/>
                </a:solidFill>
                <a:effectLst/>
                <a:uLnTx/>
                <a:uFillTx/>
                <a:latin typeface="+mn-lt"/>
                <a:ea typeface="Arial" charset="0"/>
                <a:cs typeface="Times New Roman" panose="02020603050405020304" pitchFamily="18" charset="0"/>
              </a:rPr>
              <a:t>Thank You!</a:t>
            </a:r>
          </a:p>
        </p:txBody>
      </p:sp>
      <p:sp>
        <p:nvSpPr>
          <p:cNvPr id="6" name="Subtitle 3">
            <a:extLst>
              <a:ext uri="{FF2B5EF4-FFF2-40B4-BE49-F238E27FC236}">
                <a16:creationId xmlns:a16="http://schemas.microsoft.com/office/drawing/2014/main" id="{461975EA-4632-8211-FFA7-8015602BC0AE}"/>
              </a:ext>
            </a:extLst>
          </p:cNvPr>
          <p:cNvSpPr txBox="1">
            <a:spLocks/>
          </p:cNvSpPr>
          <p:nvPr/>
        </p:nvSpPr>
        <p:spPr>
          <a:xfrm>
            <a:off x="959224" y="3844642"/>
            <a:ext cx="10273552" cy="844550"/>
          </a:xfrm>
          <a:prstGeom prst="rect">
            <a:avLst/>
          </a:prstGeom>
        </p:spPr>
        <p:txBody>
          <a:bodyPr vert="horz" lIns="91440" tIns="45720" rIns="91440" bIns="45720" rtlCol="0" anchor="t" anchorCtr="0">
            <a:noAutofit/>
          </a:bodyPr>
          <a:lstStyle>
            <a:lvl1pPr marL="0" indent="0" algn="l" defTabSz="914400" rtl="0" eaLnBrk="1" latinLnBrk="0" hangingPunct="1">
              <a:lnSpc>
                <a:spcPct val="100000"/>
              </a:lnSpc>
              <a:spcBef>
                <a:spcPts val="1000"/>
              </a:spcBef>
              <a:buClr>
                <a:srgbClr val="CB1F54"/>
              </a:buClr>
              <a:buFont typeface="Arial"/>
              <a:buNone/>
              <a:defRPr sz="2400" b="0" i="0" kern="1200" baseline="0">
                <a:solidFill>
                  <a:schemeClr val="bg1"/>
                </a:solidFill>
                <a:latin typeface="+mn-lt"/>
                <a:ea typeface="Arial" charset="0"/>
                <a:cs typeface="Arial" charset="0"/>
              </a:defRPr>
            </a:lvl1pPr>
            <a:lvl2pPr marL="457200" indent="0" algn="ctr" defTabSz="914400" rtl="0" eaLnBrk="1" latinLnBrk="0" hangingPunct="1">
              <a:lnSpc>
                <a:spcPct val="110000"/>
              </a:lnSpc>
              <a:spcBef>
                <a:spcPts val="500"/>
              </a:spcBef>
              <a:buClr>
                <a:srgbClr val="CB1F54"/>
              </a:buClr>
              <a:buFont typeface="Arial"/>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Clr>
                <a:srgbClr val="CB1F54"/>
              </a:buClr>
              <a:buFont typeface="Arial"/>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Clr>
                <a:srgbClr val="CB1F54"/>
              </a:buClr>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CB1F54"/>
              </a:buClr>
              <a:buFont typeface="Arial"/>
              <a:buNone/>
              <a:defRPr sz="1600" kern="1200">
                <a:solidFill>
                  <a:srgbClr val="1C2632"/>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lvl="1"/>
            <a:r>
              <a:rPr lang="en-US" sz="2400" kern="0">
                <a:solidFill>
                  <a:schemeClr val="bg1"/>
                </a:solidFill>
                <a:cs typeface="Times New Roman" panose="02020603050405020304" pitchFamily="18" charset="0"/>
              </a:rPr>
              <a:t>If you have questions or to request more information: call the Massachusetts Department of Public Health, Division of STD Prevention, at 617-983-6940</a:t>
            </a:r>
          </a:p>
        </p:txBody>
      </p:sp>
    </p:spTree>
    <p:extLst>
      <p:ext uri="{BB962C8B-B14F-4D97-AF65-F5344CB8AC3E}">
        <p14:creationId xmlns:p14="http://schemas.microsoft.com/office/powerpoint/2010/main" val="357425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E7ABBEF-0810-5904-1004-AADA031F531F}"/>
              </a:ext>
              <a:ext uri="{C183D7F6-B498-43B3-948B-1728B52AA6E4}">
                <adec:decorative xmlns:adec="http://schemas.microsoft.com/office/drawing/2017/decorative" val="0"/>
              </a:ext>
            </a:extLst>
          </p:cNvPr>
          <p:cNvSpPr>
            <a:spLocks noGrp="1"/>
          </p:cNvSpPr>
          <p:nvPr>
            <p:ph type="sldNum" sz="quarter" idx="4"/>
          </p:nvPr>
        </p:nvSpPr>
        <p:spPr/>
        <p:txBody>
          <a:bodyPr/>
          <a:lstStyle/>
          <a:p>
            <a:fld id="{CA49D0EE-DE7F-324B-A84C-F36708423CDB}" type="slidenum">
              <a:rPr lang="en-US" smtClean="0"/>
              <a:pPr/>
              <a:t>6</a:t>
            </a:fld>
            <a:endParaRPr lang="en-US"/>
          </a:p>
        </p:txBody>
      </p:sp>
      <p:sp>
        <p:nvSpPr>
          <p:cNvPr id="3" name="Title 2">
            <a:extLst>
              <a:ext uri="{FF2B5EF4-FFF2-40B4-BE49-F238E27FC236}">
                <a16:creationId xmlns:a16="http://schemas.microsoft.com/office/drawing/2014/main" id="{683F8209-F617-1B18-7F30-75D057350F95}"/>
              </a:ext>
            </a:extLst>
          </p:cNvPr>
          <p:cNvSpPr>
            <a:spLocks noGrp="1"/>
          </p:cNvSpPr>
          <p:nvPr>
            <p:ph type="title"/>
          </p:nvPr>
        </p:nvSpPr>
        <p:spPr>
          <a:xfrm>
            <a:off x="952106" y="0"/>
            <a:ext cx="11239894" cy="976287"/>
          </a:xfrm>
        </p:spPr>
        <p:txBody>
          <a:bodyPr>
            <a:normAutofit/>
          </a:bodyPr>
          <a:lstStyle/>
          <a:p>
            <a:pPr algn="ctr"/>
            <a:r>
              <a:rPr kumimoji="0" lang="en-US" sz="2800" b="1" i="0" u="none" strike="noStrike" kern="1200" cap="none" spc="0" normalizeH="0" baseline="0" noProof="0">
                <a:ln>
                  <a:noFill/>
                </a:ln>
                <a:solidFill>
                  <a:srgbClr val="FFFFFF"/>
                </a:solidFill>
                <a:effectLst/>
                <a:uLnTx/>
                <a:uFillTx/>
                <a:latin typeface="+mn-lt"/>
                <a:ea typeface="+mn-ea"/>
                <a:cs typeface="Times New Roman"/>
              </a:rPr>
              <a:t>Chlamydia Among Individuals of Transgender Experience,</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1, 2</a:t>
            </a:r>
            <a:br>
              <a:rPr lang="en-US" sz="2800" b="1" baseline="30000">
                <a:solidFill>
                  <a:srgbClr val="FFFFFF"/>
                </a:solidFill>
                <a:latin typeface="+mn-lt"/>
                <a:ea typeface="+mn-ea"/>
                <a:cs typeface="Times New Roman"/>
              </a:rPr>
            </a:br>
            <a:r>
              <a:rPr lang="en-US" sz="2800" b="1">
                <a:solidFill>
                  <a:srgbClr val="FFFFFF"/>
                </a:solidFill>
                <a:latin typeface="+mn-lt"/>
                <a:ea typeface="+mn-ea"/>
                <a:cs typeface="Times New Roman"/>
              </a:rPr>
              <a:t> </a:t>
            </a:r>
            <a:r>
              <a:rPr kumimoji="0" lang="en-US" sz="2800" b="1" i="0" u="none" strike="noStrike" kern="1200" cap="none" spc="0" normalizeH="0" baseline="0" noProof="0">
                <a:ln>
                  <a:noFill/>
                </a:ln>
                <a:solidFill>
                  <a:srgbClr val="FFFFFF"/>
                </a:solidFill>
                <a:effectLst/>
                <a:uLnTx/>
                <a:uFillTx/>
                <a:latin typeface="+mn-lt"/>
                <a:ea typeface="+mn-ea"/>
                <a:cs typeface="Times New Roman"/>
              </a:rPr>
              <a:t>Massachusetts, 2015 to 2022</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3</a:t>
            </a:r>
            <a:endParaRPr lang="en-US" sz="2000"/>
          </a:p>
        </p:txBody>
      </p:sp>
      <p:pic>
        <p:nvPicPr>
          <p:cNvPr id="7" name="Picture 6" descr="Graph shows the number of chlamydia cases among transgender individuals in Massachusetts between 2015 and 2022. The case counts 7, 21, 33, 57, 73, 64, 75, and 78 for 2015, 2016, 2017, 2018, 2019, 2020, 2021 and 2022, respectively. ">
            <a:extLst>
              <a:ext uri="{FF2B5EF4-FFF2-40B4-BE49-F238E27FC236}">
                <a16:creationId xmlns:a16="http://schemas.microsoft.com/office/drawing/2014/main" id="{94A4516F-5C1F-F313-EDD4-A1E707A9813E}"/>
              </a:ext>
            </a:extLst>
          </p:cNvPr>
          <p:cNvPicPr>
            <a:picLocks noChangeAspect="1"/>
          </p:cNvPicPr>
          <p:nvPr/>
        </p:nvPicPr>
        <p:blipFill>
          <a:blip r:embed="rId3"/>
          <a:stretch>
            <a:fillRect/>
          </a:stretch>
        </p:blipFill>
        <p:spPr>
          <a:xfrm>
            <a:off x="346973" y="1148898"/>
            <a:ext cx="11498053" cy="4560203"/>
          </a:xfrm>
          <a:prstGeom prst="rect">
            <a:avLst/>
          </a:prstGeom>
        </p:spPr>
      </p:pic>
      <p:sp>
        <p:nvSpPr>
          <p:cNvPr id="6" name="TextBox 5">
            <a:extLst>
              <a:ext uri="{FF2B5EF4-FFF2-40B4-BE49-F238E27FC236}">
                <a16:creationId xmlns:a16="http://schemas.microsoft.com/office/drawing/2014/main" id="{EA244617-30BD-5709-579D-CACFE6EEE188}"/>
              </a:ext>
            </a:extLst>
          </p:cNvPr>
          <p:cNvSpPr txBox="1"/>
          <p:nvPr/>
        </p:nvSpPr>
        <p:spPr>
          <a:xfrm>
            <a:off x="248393" y="5495986"/>
            <a:ext cx="11713688" cy="1200329"/>
          </a:xfrm>
          <a:prstGeom prst="rect">
            <a:avLst/>
          </a:prstGeom>
          <a:noFill/>
        </p:spPr>
        <p:txBody>
          <a:bodyPr wrap="square" lIns="91440" tIns="45720" rIns="91440" bIns="45720" rtlCol="0" anchor="t">
            <a:spAutoFit/>
          </a:bodyPr>
          <a:lstStyle/>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are current as of</a:t>
            </a:r>
            <a:r>
              <a:rPr lang="en-US" sz="1200">
                <a:solidFill>
                  <a:schemeClr val="bg2">
                    <a:lumMod val="50000"/>
                  </a:schemeClr>
                </a:solidFill>
                <a:cs typeface="Times New Roman"/>
              </a:rPr>
              <a:t> </a:t>
            </a:r>
            <a:r>
              <a:rPr kumimoji="0" lang="en-US" sz="1200" b="0" i="0" u="none" strike="noStrike" kern="1200" cap="none" spc="0" normalizeH="0" baseline="0" noProof="0">
                <a:ln>
                  <a:noFill/>
                </a:ln>
                <a:solidFill>
                  <a:schemeClr val="bg2">
                    <a:lumMod val="50000"/>
                  </a:schemeClr>
                </a:solidFill>
                <a:effectLst/>
                <a:uLnTx/>
                <a:uFillTx/>
                <a:cs typeface="Times New Roman"/>
              </a:rPr>
              <a:t> </a:t>
            </a:r>
            <a:r>
              <a:rPr lang="en-US" sz="1200">
                <a:solidFill>
                  <a:schemeClr val="bg2">
                    <a:lumMod val="50000"/>
                  </a:schemeClr>
                </a:solidFill>
                <a:cs typeface="Times New Roman"/>
              </a:rPr>
              <a:t>07/18/2023</a:t>
            </a:r>
            <a:r>
              <a:rPr kumimoji="0" lang="en-US" sz="1200" b="0" i="0" u="none" strike="noStrike" kern="1200" cap="none" spc="0" normalizeH="0" baseline="0" noProof="0">
                <a:ln>
                  <a:noFill/>
                </a:ln>
                <a:solidFill>
                  <a:schemeClr val="bg2">
                    <a:lumMod val="50000"/>
                  </a:schemeClr>
                </a:solidFill>
                <a:effectLst/>
                <a:uLnTx/>
                <a:uFillTx/>
                <a:cs typeface="Times New Roman"/>
              </a:rPr>
              <a:t> and are subject to change.</a:t>
            </a:r>
            <a:r>
              <a:rPr lang="en-US" sz="1200">
                <a:solidFill>
                  <a:schemeClr val="bg2">
                    <a:lumMod val="50000"/>
                  </a:schemeClr>
                </a:solidFill>
                <a:cs typeface="Times New Roman"/>
              </a:rPr>
              <a:t> </a:t>
            </a:r>
            <a:endParaRPr lang="en-US" sz="1200" b="0" i="0" u="none" strike="noStrike" kern="1200" cap="none" spc="0" normalizeH="0" baseline="0" noProof="0">
              <a:ln>
                <a:noFill/>
              </a:ln>
              <a:solidFill>
                <a:schemeClr val="bg2">
                  <a:lumMod val="50000"/>
                </a:schemeClr>
              </a:solidFill>
              <a:effectLst/>
              <a:uLnTx/>
              <a:uFillTx/>
              <a:cs typeface="Times New Roman" panose="02020603050405020304" pitchFamily="18" charset="0"/>
            </a:endParaRPr>
          </a:p>
          <a:p>
            <a:pPr>
              <a:defRPr/>
            </a:pPr>
            <a:r>
              <a:rPr kumimoji="0" lang="en-US" sz="1200" b="0" i="0" u="none" strike="noStrike" kern="1200" cap="none" spc="0" normalizeH="0" baseline="0" noProof="0">
                <a:ln>
                  <a:noFill/>
                </a:ln>
                <a:solidFill>
                  <a:schemeClr val="bg2">
                    <a:lumMod val="50000"/>
                  </a:schemeClr>
                </a:solidFill>
                <a:effectLst/>
                <a:uLnTx/>
                <a:uFillTx/>
                <a:cs typeface="Times New Roman"/>
              </a:rPr>
              <a:t>Data Source: Massachusetts Department of Public Health/Bureau of Infectious Disease and Laboratory Sciences/ Division of STD Prevention</a:t>
            </a:r>
            <a:r>
              <a:rPr lang="en-US" sz="1200">
                <a:solidFill>
                  <a:schemeClr val="bg2">
                    <a:lumMod val="50000"/>
                  </a:schemeClr>
                </a:solidFill>
                <a:cs typeface="Times New Roman"/>
              </a:rPr>
              <a:t> and STD-HIV Surveillance</a:t>
            </a:r>
            <a:r>
              <a:rPr kumimoji="0" lang="en-US" sz="1200" b="0" i="0" u="none" strike="noStrike" kern="1200" cap="none" spc="0" normalizeH="0" baseline="0" noProof="0">
                <a:ln>
                  <a:noFill/>
                </a:ln>
                <a:solidFill>
                  <a:schemeClr val="bg2">
                    <a:lumMod val="50000"/>
                  </a:schemeClr>
                </a:solidFill>
                <a:effectLst/>
                <a:uLnTx/>
                <a:uFillTx/>
                <a:cs typeface="Times New Roman"/>
              </a:rPr>
              <a:t>.</a:t>
            </a:r>
            <a:endParaRPr lang="en-US" sz="1200" b="0" i="0" u="none" strike="noStrike" kern="1200" cap="none" spc="0" normalizeH="0" baseline="0" noProof="0">
              <a:ln>
                <a:noFill/>
              </a:ln>
              <a:solidFill>
                <a:schemeClr val="bg2">
                  <a:lumMod val="50000"/>
                </a:schemeClr>
              </a:solidFill>
              <a:effectLst/>
              <a:uLnTx/>
              <a:uFillTx/>
              <a:cs typeface="Times New Roman"/>
            </a:endParaRPr>
          </a:p>
          <a:p>
            <a:pPr marL="228600" indent="-228600">
              <a:buFontTx/>
              <a:buAutoNum type="arabicPeriod"/>
              <a:defRPr/>
            </a:pPr>
            <a:r>
              <a:rPr lang="en-US" sz="1200">
                <a:solidFill>
                  <a:schemeClr val="bg2">
                    <a:lumMod val="50000"/>
                  </a:schemeClr>
                </a:solidFill>
                <a:cs typeface="Times New Roman"/>
              </a:rPr>
              <a:t>Prior to 2015 MA DSTDP was not able to capture expanded gender identity including individuals of transgender experience within our data system.</a:t>
            </a:r>
          </a:p>
          <a:p>
            <a:pPr marL="228600" indent="-228600">
              <a:buFontTx/>
              <a:buAutoNum type="arabicPeriod"/>
              <a:defRPr/>
            </a:pPr>
            <a:r>
              <a:rPr lang="en-US" sz="1200">
                <a:solidFill>
                  <a:schemeClr val="bg2">
                    <a:lumMod val="50000"/>
                  </a:schemeClr>
                </a:solidFill>
                <a:cs typeface="Times New Roman"/>
              </a:rPr>
              <a:t>All individuals of transgender experience are included in this graph regardless of current gender. </a:t>
            </a:r>
          </a:p>
          <a:p>
            <a:pPr marL="228600" indent="-228600">
              <a:buAutoNum type="arabicPeriod"/>
              <a:defRPr/>
            </a:pPr>
            <a:r>
              <a:rPr kumimoji="0" lang="en-US" sz="1200" b="0" i="0" u="none" strike="noStrike" kern="1200" cap="none" spc="0" normalizeH="0" baseline="0" noProof="0">
                <a:ln>
                  <a:noFill/>
                </a:ln>
                <a:solidFill>
                  <a:schemeClr val="bg2">
                    <a:lumMod val="50000"/>
                  </a:schemeClr>
                </a:solidFill>
                <a:effectLst/>
                <a:uLnTx/>
                <a:uFillTx/>
                <a:cs typeface="Times New Roman"/>
              </a:rPr>
              <a:t>Please </a:t>
            </a:r>
            <a:r>
              <a:rPr lang="en-US" sz="1200">
                <a:solidFill>
                  <a:schemeClr val="bg2">
                    <a:lumMod val="50000"/>
                  </a:schemeClr>
                </a:solidFill>
                <a:cs typeface="Times New Roman"/>
              </a:rPr>
              <a:t>consider </a:t>
            </a:r>
            <a:r>
              <a:rPr kumimoji="0" lang="en-US" sz="1200" b="0" i="0" u="none" strike="noStrike" kern="1200" cap="none" spc="0" normalizeH="0" baseline="0" noProof="0">
                <a:ln>
                  <a:noFill/>
                </a:ln>
                <a:solidFill>
                  <a:schemeClr val="bg2">
                    <a:lumMod val="50000"/>
                  </a:schemeClr>
                </a:solidFill>
                <a:effectLst/>
                <a:uLnTx/>
                <a:uFillTx/>
                <a:cs typeface="Times New Roman"/>
              </a:rPr>
              <a:t>the impact of the COVID-19 pandemic on infectious disease screening, treatment and surveillance in the interpretation of 2020-2022 data.</a:t>
            </a:r>
            <a:endParaRPr lang="en-US" sz="1200" b="0" i="0" u="none" strike="noStrike" kern="1200" cap="none" spc="0" normalizeH="0" baseline="0" noProof="0">
              <a:ln>
                <a:noFill/>
              </a:ln>
              <a:solidFill>
                <a:schemeClr val="bg2">
                  <a:lumMod val="50000"/>
                </a:schemeClr>
              </a:solidFill>
              <a:effectLst/>
              <a:uLnTx/>
              <a:uFillTx/>
              <a:cs typeface="Times New Roman"/>
            </a:endParaRPr>
          </a:p>
          <a:p>
            <a:pPr marL="228600" indent="-228600">
              <a:buAutoNum type="arabicPeriod"/>
              <a:defRPr/>
            </a:pPr>
            <a:endParaRPr lang="en-US" sz="1200" b="0" i="0" u="none" strike="noStrike" kern="1200" cap="none" spc="0" normalizeH="0" baseline="0" noProof="0">
              <a:ln>
                <a:noFill/>
              </a:ln>
              <a:solidFill>
                <a:schemeClr val="bg2">
                  <a:lumMod val="50000"/>
                </a:schemeClr>
              </a:solidFill>
              <a:effectLst/>
              <a:uLnTx/>
              <a:uFillTx/>
              <a:cs typeface="Times New Roman"/>
            </a:endParaRPr>
          </a:p>
        </p:txBody>
      </p:sp>
      <p:pic>
        <p:nvPicPr>
          <p:cNvPr id="4" name="Picture 3">
            <a:extLst>
              <a:ext uri="{FF2B5EF4-FFF2-40B4-BE49-F238E27FC236}">
                <a16:creationId xmlns:a16="http://schemas.microsoft.com/office/drawing/2014/main" id="{B63D6B89-5873-81FB-E147-75487FC382CA}"/>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830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DD2531-FE70-F3D7-4C74-712AB28D5EF7}"/>
              </a:ext>
            </a:extLst>
          </p:cNvPr>
          <p:cNvSpPr>
            <a:spLocks noGrp="1"/>
          </p:cNvSpPr>
          <p:nvPr>
            <p:ph type="sldNum" sz="quarter" idx="4"/>
          </p:nvPr>
        </p:nvSpPr>
        <p:spPr/>
        <p:txBody>
          <a:bodyPr/>
          <a:lstStyle/>
          <a:p>
            <a:fld id="{CA49D0EE-DE7F-324B-A84C-F36708423CDB}" type="slidenum">
              <a:rPr lang="en-US" smtClean="0"/>
              <a:pPr/>
              <a:t>7</a:t>
            </a:fld>
            <a:endParaRPr lang="en-US"/>
          </a:p>
        </p:txBody>
      </p:sp>
      <p:sp>
        <p:nvSpPr>
          <p:cNvPr id="3" name="Title 2">
            <a:extLst>
              <a:ext uri="{FF2B5EF4-FFF2-40B4-BE49-F238E27FC236}">
                <a16:creationId xmlns:a16="http://schemas.microsoft.com/office/drawing/2014/main" id="{B3B57527-EE25-5F7B-76F3-32418615FE43}"/>
              </a:ext>
            </a:extLst>
          </p:cNvPr>
          <p:cNvSpPr>
            <a:spLocks noGrp="1"/>
          </p:cNvSpPr>
          <p:nvPr>
            <p:ph type="title"/>
          </p:nvPr>
        </p:nvSpPr>
        <p:spPr>
          <a:xfrm>
            <a:off x="952106" y="7289"/>
            <a:ext cx="11239894" cy="967435"/>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chemeClr val="bg1"/>
                </a:solidFill>
                <a:effectLst/>
                <a:uLnTx/>
                <a:uFillTx/>
                <a:latin typeface="+mn-lt"/>
                <a:ea typeface="+mn-ea"/>
                <a:cs typeface="Times New Roman"/>
              </a:rPr>
              <a:t>Confirmed </a:t>
            </a:r>
            <a:r>
              <a:rPr kumimoji="0" lang="en-US" sz="2800" b="1" i="0" u="none" strike="noStrike" kern="1200" cap="none" spc="0" normalizeH="0" baseline="0" noProof="0">
                <a:ln>
                  <a:noFill/>
                </a:ln>
                <a:solidFill>
                  <a:srgbClr val="FFFFFF"/>
                </a:solidFill>
                <a:effectLst/>
                <a:uLnTx/>
                <a:uFillTx/>
                <a:latin typeface="+mn-lt"/>
                <a:ea typeface="+mn-ea"/>
                <a:cs typeface="Times New Roman"/>
              </a:rPr>
              <a:t>Chlamydia Rates by County and Statewide,</a:t>
            </a:r>
            <a:r>
              <a:rPr kumimoji="0" lang="en-US" sz="2800" b="1" i="0" u="none" strike="noStrike" kern="1200" cap="none" spc="0" normalizeH="0" baseline="30000" noProof="0">
                <a:ln>
                  <a:noFill/>
                </a:ln>
                <a:solidFill>
                  <a:srgbClr val="FFFFFF"/>
                </a:solidFill>
                <a:effectLst/>
                <a:uLnTx/>
                <a:uFillTx/>
                <a:latin typeface="+mn-lt"/>
                <a:ea typeface="+mn-ea"/>
                <a:cs typeface="Times New Roman"/>
              </a:rPr>
              <a:t> </a:t>
            </a:r>
            <a:br>
              <a:rPr kumimoji="0" lang="en-US" sz="2800" b="1" i="0" u="none" strike="noStrike" kern="1200" cap="none" spc="0" normalizeH="0" baseline="30000" noProof="0">
                <a:ln>
                  <a:noFill/>
                </a:ln>
                <a:solidFill>
                  <a:srgbClr val="FFFFFF"/>
                </a:solidFill>
                <a:effectLst/>
                <a:uLnTx/>
                <a:uFillTx/>
                <a:latin typeface="+mn-lt"/>
                <a:ea typeface="+mn-ea"/>
                <a:cs typeface="Times New Roman"/>
              </a:rPr>
            </a:b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2020-2022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1</a:t>
            </a:r>
            <a:endParaRPr lang="en-US" sz="2000"/>
          </a:p>
        </p:txBody>
      </p:sp>
      <p:pic>
        <p:nvPicPr>
          <p:cNvPr id="9" name="Picture 8" descr="Graph depicts rate per 100,000 population of chlamydia cases reported in Massachusetts by county comparing 2020 through 2022. The rate is highest in Suffolk county with a rate of 848.3 in 2022 followed by Hampden county with a rate of 553.2 in 2022. The lowest rates were in Franklin and Berkshire county. ">
            <a:extLst>
              <a:ext uri="{FF2B5EF4-FFF2-40B4-BE49-F238E27FC236}">
                <a16:creationId xmlns:a16="http://schemas.microsoft.com/office/drawing/2014/main" id="{95CEDC0F-43C3-253C-2823-55F77BD52B3A}"/>
              </a:ext>
            </a:extLst>
          </p:cNvPr>
          <p:cNvPicPr>
            <a:picLocks noChangeAspect="1"/>
          </p:cNvPicPr>
          <p:nvPr/>
        </p:nvPicPr>
        <p:blipFill>
          <a:blip r:embed="rId3"/>
          <a:stretch>
            <a:fillRect/>
          </a:stretch>
        </p:blipFill>
        <p:spPr>
          <a:xfrm>
            <a:off x="107774" y="1075186"/>
            <a:ext cx="11997968" cy="5310076"/>
          </a:xfrm>
          <a:prstGeom prst="rect">
            <a:avLst/>
          </a:prstGeom>
        </p:spPr>
      </p:pic>
      <p:sp>
        <p:nvSpPr>
          <p:cNvPr id="7" name="TextBox 6">
            <a:extLst>
              <a:ext uri="{FF2B5EF4-FFF2-40B4-BE49-F238E27FC236}">
                <a16:creationId xmlns:a16="http://schemas.microsoft.com/office/drawing/2014/main" id="{E39A7453-B2C3-5B31-5128-2DBEA7685FCD}"/>
              </a:ext>
            </a:extLst>
          </p:cNvPr>
          <p:cNvSpPr txBox="1"/>
          <p:nvPr/>
        </p:nvSpPr>
        <p:spPr>
          <a:xfrm>
            <a:off x="187743" y="5485074"/>
            <a:ext cx="10637275" cy="1015663"/>
          </a:xfrm>
          <a:prstGeom prst="rect">
            <a:avLst/>
          </a:prstGeom>
          <a:noFill/>
        </p:spPr>
        <p:txBody>
          <a:bodyPr wrap="square" lIns="91440" tIns="45720" rIns="91440" bIns="45720" rtlCol="0" anchor="t">
            <a:spAutoFit/>
          </a:bodyPr>
          <a:lstStyle/>
          <a:p>
            <a:r>
              <a:rPr lang="en-US" sz="1200">
                <a:solidFill>
                  <a:schemeClr val="bg2">
                    <a:lumMod val="50000"/>
                  </a:schemeClr>
                </a:solidFill>
                <a:cs typeface="Times New Roman"/>
              </a:rPr>
              <a:t>Data are current as of 07/18/2023 and are subject to change. </a:t>
            </a:r>
            <a:endParaRPr lang="en-US" sz="1200">
              <a:solidFill>
                <a:schemeClr val="bg2">
                  <a:lumMod val="50000"/>
                </a:schemeClr>
              </a:solidFill>
              <a:cs typeface="Times New Roman" panose="02020603050405020304" pitchFamily="18" charset="0"/>
            </a:endParaRPr>
          </a:p>
          <a:p>
            <a:r>
              <a:rPr lang="en-US" sz="1200">
                <a:solidFill>
                  <a:schemeClr val="bg2">
                    <a:lumMod val="50000"/>
                  </a:schemeClr>
                </a:solidFill>
                <a:cs typeface="Times New Roman"/>
              </a:rPr>
              <a:t>Data Source: </a:t>
            </a:r>
            <a:r>
              <a:rPr lang="en-US" sz="1200">
                <a:solidFill>
                  <a:srgbClr val="767171"/>
                </a:solidFill>
                <a:cs typeface="Times New Roman"/>
              </a:rPr>
              <a:t>Massachusetts</a:t>
            </a:r>
            <a:r>
              <a:rPr lang="en-US" sz="1200">
                <a:solidFill>
                  <a:schemeClr val="bg2">
                    <a:lumMod val="50000"/>
                  </a:schemeClr>
                </a:solidFill>
                <a:cs typeface="Times New Roman"/>
              </a:rPr>
              <a:t>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bg2">
                    <a:lumMod val="50000"/>
                  </a:schemeClr>
                </a:solidFill>
                <a:cs typeface="Times New Roman"/>
              </a:rPr>
              <a:t>1. Please consider the impact of the COVID-19 pandemic on infectious disease screening, treatment and surveillance in the interpretation of 2020-2022 data.</a:t>
            </a:r>
          </a:p>
        </p:txBody>
      </p:sp>
      <p:pic>
        <p:nvPicPr>
          <p:cNvPr id="4" name="Picture 3">
            <a:extLst>
              <a:ext uri="{FF2B5EF4-FFF2-40B4-BE49-F238E27FC236}">
                <a16:creationId xmlns:a16="http://schemas.microsoft.com/office/drawing/2014/main" id="{B2561AC4-8DCA-A3E7-3F52-5B1EBD0B4221}"/>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484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4EEA32-DB96-0FDF-A838-9CB534C78087}"/>
              </a:ext>
            </a:extLst>
          </p:cNvPr>
          <p:cNvSpPr>
            <a:spLocks noGrp="1"/>
          </p:cNvSpPr>
          <p:nvPr>
            <p:ph type="sldNum" sz="quarter" idx="4"/>
          </p:nvPr>
        </p:nvSpPr>
        <p:spPr/>
        <p:txBody>
          <a:bodyPr/>
          <a:lstStyle/>
          <a:p>
            <a:fld id="{CA49D0EE-DE7F-324B-A84C-F36708423CDB}" type="slidenum">
              <a:rPr lang="en-US" smtClean="0"/>
              <a:pPr/>
              <a:t>8</a:t>
            </a:fld>
            <a:endParaRPr lang="en-US"/>
          </a:p>
        </p:txBody>
      </p:sp>
      <p:sp>
        <p:nvSpPr>
          <p:cNvPr id="3" name="Title 2">
            <a:extLst>
              <a:ext uri="{FF2B5EF4-FFF2-40B4-BE49-F238E27FC236}">
                <a16:creationId xmlns:a16="http://schemas.microsoft.com/office/drawing/2014/main" id="{693D004A-9028-428C-CEB8-7918891F4E0B}"/>
              </a:ext>
            </a:extLst>
          </p:cNvPr>
          <p:cNvSpPr>
            <a:spLocks noGrp="1"/>
          </p:cNvSpPr>
          <p:nvPr>
            <p:ph type="title"/>
          </p:nvPr>
        </p:nvSpPr>
        <p:spPr>
          <a:xfrm>
            <a:off x="952106" y="0"/>
            <a:ext cx="11239894" cy="986568"/>
          </a:xfrm>
        </p:spPr>
        <p:txBody>
          <a:bodyPr>
            <a:noAutofit/>
          </a:bodyPr>
          <a:lstStyle/>
          <a:p>
            <a:pPr marL="0" marR="0" lvl="0" indent="0" algn="ctr" defTabSz="914400" rtl="0" eaLnBrk="1" fontAlgn="auto" latinLnBrk="0" hangingPunct="1">
              <a:lnSpc>
                <a:spcPct val="100000"/>
              </a:lnSpc>
              <a:spcBef>
                <a:spcPts val="0"/>
              </a:spcBef>
              <a:spcAft>
                <a:spcPts val="0"/>
              </a:spcAft>
              <a:tabLst/>
              <a:defRPr/>
            </a:pPr>
            <a:r>
              <a:rPr kumimoji="0" lang="en-US" sz="2800" b="1" i="0" u="none" strike="noStrike" kern="1200" cap="none" spc="0" normalizeH="0" baseline="0" noProof="0">
                <a:ln>
                  <a:noFill/>
                </a:ln>
                <a:solidFill>
                  <a:srgbClr val="FFFFFF"/>
                </a:solidFill>
                <a:effectLst/>
                <a:uLnTx/>
                <a:uFillTx/>
                <a:latin typeface="+mn-lt"/>
                <a:ea typeface="+mn-ea"/>
                <a:cs typeface="Times New Roman"/>
              </a:rPr>
              <a:t>Average Age of Confirmed Chlamydia Cases by Gender</a:t>
            </a:r>
            <a:r>
              <a:rPr kumimoji="0" lang="en-US" sz="2000" b="1" i="0" u="none" strike="noStrike" kern="1200" cap="none" spc="0" normalizeH="0" baseline="50000" noProof="0">
                <a:ln>
                  <a:noFill/>
                </a:ln>
                <a:solidFill>
                  <a:srgbClr val="FFFFFF"/>
                </a:solidFill>
                <a:effectLst/>
                <a:uLnTx/>
                <a:uFillTx/>
                <a:latin typeface="+mn-lt"/>
                <a:ea typeface="+mn-ea"/>
                <a:cs typeface="Times New Roman"/>
              </a:rPr>
              <a:t>1</a:t>
            </a:r>
            <a:r>
              <a:rPr kumimoji="0" lang="en-US" sz="2800" b="1" i="0" u="none" strike="noStrike" kern="1200" cap="none" spc="0" normalizeH="0" baseline="0" noProof="0">
                <a:ln>
                  <a:noFill/>
                </a:ln>
                <a:solidFill>
                  <a:srgbClr val="FFFFFF"/>
                </a:solidFill>
                <a:effectLst/>
                <a:uLnTx/>
                <a:uFillTx/>
                <a:latin typeface="+mn-lt"/>
                <a:ea typeface="+mn-ea"/>
                <a:cs typeface="Times New Roman"/>
              </a:rPr>
              <a:t>, </a:t>
            </a:r>
            <a:r>
              <a:rPr kumimoji="0" lang="en-US" sz="2800" b="1" i="0" u="none" strike="noStrike" kern="1200" cap="none" spc="0" normalizeH="0" baseline="0" noProof="0">
                <a:ln>
                  <a:noFill/>
                </a:ln>
                <a:solidFill>
                  <a:schemeClr val="bg1"/>
                </a:solidFill>
                <a:effectLst/>
                <a:uLnTx/>
                <a:uFillTx/>
                <a:latin typeface="+mn-lt"/>
                <a:ea typeface="+mn-ea"/>
                <a:cs typeface="Times New Roman"/>
              </a:rPr>
              <a:t>Massachusetts, 2012 to 2022</a:t>
            </a:r>
            <a:r>
              <a:rPr kumimoji="0" lang="en-US" sz="2000" b="1" i="0" u="none" strike="noStrike" kern="1200" cap="none" spc="0" normalizeH="0" baseline="50000" noProof="0">
                <a:ln>
                  <a:noFill/>
                </a:ln>
                <a:solidFill>
                  <a:schemeClr val="bg1"/>
                </a:solidFill>
                <a:effectLst/>
                <a:uLnTx/>
                <a:uFillTx/>
                <a:latin typeface="+mn-lt"/>
                <a:ea typeface="+mn-ea"/>
                <a:cs typeface="Times New Roman"/>
              </a:rPr>
              <a:t>2</a:t>
            </a:r>
            <a:endParaRPr lang="en-US" sz="2000"/>
          </a:p>
        </p:txBody>
      </p:sp>
      <p:pic>
        <p:nvPicPr>
          <p:cNvPr id="8" name="Picture 7" descr="Graph depicts the average age of confirmed chlamydia cases by year between 2012 and 2022. The lowest average age is 23.8 years old for the year 2012 and then rises to a high average age of 26.3 years old in 2022. In 2022, 56.1% of confirmed chlamydia cases were reported among individuals 15 to 24 years old.">
            <a:extLst>
              <a:ext uri="{FF2B5EF4-FFF2-40B4-BE49-F238E27FC236}">
                <a16:creationId xmlns:a16="http://schemas.microsoft.com/office/drawing/2014/main" id="{FB2CA58E-D3EF-A27C-F6B6-4269F421A245}"/>
              </a:ext>
            </a:extLst>
          </p:cNvPr>
          <p:cNvPicPr>
            <a:picLocks noChangeAspect="1"/>
          </p:cNvPicPr>
          <p:nvPr/>
        </p:nvPicPr>
        <p:blipFill>
          <a:blip r:embed="rId3"/>
          <a:stretch>
            <a:fillRect/>
          </a:stretch>
        </p:blipFill>
        <p:spPr>
          <a:xfrm>
            <a:off x="170352" y="933550"/>
            <a:ext cx="11894327" cy="4883319"/>
          </a:xfrm>
          <a:prstGeom prst="rect">
            <a:avLst/>
          </a:prstGeom>
        </p:spPr>
      </p:pic>
      <p:sp>
        <p:nvSpPr>
          <p:cNvPr id="7" name="TextBox 5">
            <a:extLst>
              <a:ext uri="{FF2B5EF4-FFF2-40B4-BE49-F238E27FC236}">
                <a16:creationId xmlns:a16="http://schemas.microsoft.com/office/drawing/2014/main" id="{435314C7-719D-9907-52A8-D28489CEB5AB}"/>
              </a:ext>
            </a:extLst>
          </p:cNvPr>
          <p:cNvSpPr txBox="1"/>
          <p:nvPr/>
        </p:nvSpPr>
        <p:spPr>
          <a:xfrm>
            <a:off x="340825" y="5679531"/>
            <a:ext cx="11273784" cy="830997"/>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r>
              <a:rPr lang="en-US" sz="1200">
                <a:solidFill>
                  <a:srgbClr val="767171"/>
                </a:solidFill>
                <a:latin typeface="+mn-lt"/>
                <a:cs typeface="Times New Roman"/>
              </a:rPr>
              <a:t>Data are current as of </a:t>
            </a:r>
            <a:r>
              <a:rPr lang="en-US" sz="1200">
                <a:solidFill>
                  <a:schemeClr val="bg2">
                    <a:lumMod val="50000"/>
                  </a:schemeClr>
                </a:solidFill>
                <a:latin typeface="+mn-lt"/>
                <a:cs typeface="Times New Roman"/>
              </a:rPr>
              <a:t>07/18/2023</a:t>
            </a:r>
            <a:r>
              <a:rPr lang="en-US" sz="1200">
                <a:solidFill>
                  <a:srgbClr val="767171"/>
                </a:solidFill>
                <a:latin typeface="+mn-lt"/>
                <a:cs typeface="Times New Roman"/>
              </a:rPr>
              <a:t> and are subject to change. </a:t>
            </a:r>
            <a:endParaRPr lang="en-US" sz="1200">
              <a:solidFill>
                <a:srgbClr val="767171"/>
              </a:solidFill>
              <a:latin typeface="+mn-lt"/>
              <a:cs typeface="Times New Roman" panose="02020603050405020304" pitchFamily="18" charset="0"/>
            </a:endParaRPr>
          </a:p>
          <a:p>
            <a:r>
              <a:rPr lang="en-US" sz="1200">
                <a:solidFill>
                  <a:srgbClr val="767171"/>
                </a:solidFill>
                <a:latin typeface="+mn-lt"/>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latin typeface="+mn-lt"/>
                <a:cs typeface="Times New Roman"/>
              </a:rPr>
              <a:t>1. Individuals of transgender experience that did not have complete gender data as of 10/24/2022 may not be included within this slide. </a:t>
            </a:r>
            <a:endParaRPr lang="en-US">
              <a:solidFill>
                <a:schemeClr val="bg2">
                  <a:lumMod val="50000"/>
                </a:schemeClr>
              </a:solidFill>
              <a:latin typeface="+mn-lt"/>
            </a:endParaRPr>
          </a:p>
          <a:p>
            <a:r>
              <a:rPr lang="en-US" sz="1200">
                <a:solidFill>
                  <a:schemeClr val="bg2">
                    <a:lumMod val="50000"/>
                  </a:schemeClr>
                </a:solidFill>
                <a:latin typeface="+mn-lt"/>
                <a:cs typeface="Times New Roman"/>
              </a:rPr>
              <a:t>2. Please consider the impact of the COVID-19 pandemic on infectious disease screening, treatment and surveillance in the interpretation of 2020-2022 data.</a:t>
            </a:r>
            <a:endParaRPr lang="en-US" sz="1200">
              <a:solidFill>
                <a:schemeClr val="bg2">
                  <a:lumMod val="50000"/>
                </a:schemeClr>
              </a:solidFill>
              <a:latin typeface="+mn-lt"/>
              <a:cs typeface="Times New Roman" panose="02020603050405020304" pitchFamily="18" charset="0"/>
            </a:endParaRPr>
          </a:p>
        </p:txBody>
      </p:sp>
      <p:pic>
        <p:nvPicPr>
          <p:cNvPr id="4" name="Picture 3">
            <a:extLst>
              <a:ext uri="{FF2B5EF4-FFF2-40B4-BE49-F238E27FC236}">
                <a16:creationId xmlns:a16="http://schemas.microsoft.com/office/drawing/2014/main" id="{94F63302-9B80-F670-6400-6428337A9308}"/>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659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6BF36F-A405-8CC8-E8C0-B17F41879F09}"/>
              </a:ext>
            </a:extLst>
          </p:cNvPr>
          <p:cNvSpPr>
            <a:spLocks noGrp="1"/>
          </p:cNvSpPr>
          <p:nvPr>
            <p:ph type="sldNum" sz="quarter" idx="4"/>
          </p:nvPr>
        </p:nvSpPr>
        <p:spPr/>
        <p:txBody>
          <a:bodyPr/>
          <a:lstStyle/>
          <a:p>
            <a:fld id="{CA49D0EE-DE7F-324B-A84C-F36708423CDB}" type="slidenum">
              <a:rPr lang="en-US" smtClean="0"/>
              <a:pPr/>
              <a:t>9</a:t>
            </a:fld>
            <a:endParaRPr lang="en-US"/>
          </a:p>
        </p:txBody>
      </p:sp>
      <p:sp>
        <p:nvSpPr>
          <p:cNvPr id="3" name="Title 2">
            <a:extLst>
              <a:ext uri="{FF2B5EF4-FFF2-40B4-BE49-F238E27FC236}">
                <a16:creationId xmlns:a16="http://schemas.microsoft.com/office/drawing/2014/main" id="{E599829B-72F8-FDE5-6CEE-56C4ACB0E0E9}"/>
              </a:ext>
            </a:extLst>
          </p:cNvPr>
          <p:cNvSpPr>
            <a:spLocks noGrp="1"/>
          </p:cNvSpPr>
          <p:nvPr>
            <p:ph type="title"/>
          </p:nvPr>
        </p:nvSpPr>
        <p:spPr>
          <a:xfrm>
            <a:off x="952106" y="13181"/>
            <a:ext cx="11239894" cy="967435"/>
          </a:xfrm>
        </p:spPr>
        <p:txBody>
          <a:bodyPr>
            <a:normAutofit/>
          </a:bodyPr>
          <a:lstStyle/>
          <a:p>
            <a:pPr algn="ctr"/>
            <a:r>
              <a:rPr kumimoji="0" lang="en-US" sz="2800" b="1" i="0" u="none" strike="noStrike" kern="1200" cap="none" spc="0" normalizeH="0" baseline="0" noProof="0">
                <a:ln>
                  <a:noFill/>
                </a:ln>
                <a:solidFill>
                  <a:schemeClr val="bg1"/>
                </a:solidFill>
                <a:effectLst/>
                <a:uLnTx/>
                <a:uFillTx/>
                <a:latin typeface="+mn-lt"/>
                <a:ea typeface="+mn-ea"/>
                <a:cs typeface="Times New Roman" panose="02020603050405020304" pitchFamily="18" charset="0"/>
              </a:rPr>
              <a:t>Rate of Confirmed Gonorrhea Cases, Massachusetts, 2000 to 2022</a:t>
            </a:r>
            <a:r>
              <a:rPr kumimoji="0" lang="en-US" sz="2000" b="1" i="0" u="none" strike="noStrike" kern="1200" cap="none" spc="0" normalizeH="0" baseline="50000" noProof="0">
                <a:ln>
                  <a:noFill/>
                </a:ln>
                <a:solidFill>
                  <a:schemeClr val="bg1"/>
                </a:solidFill>
                <a:effectLst/>
                <a:uLnTx/>
                <a:uFillTx/>
                <a:latin typeface="+mn-lt"/>
                <a:ea typeface="+mn-ea"/>
                <a:cs typeface="Times New Roman" panose="02020603050405020304" pitchFamily="18" charset="0"/>
              </a:rPr>
              <a:t>1</a:t>
            </a:r>
            <a:endParaRPr lang="en-US" sz="2000"/>
          </a:p>
        </p:txBody>
      </p:sp>
      <p:pic>
        <p:nvPicPr>
          <p:cNvPr id="8" name="Picture 7" descr="Graph depicts the rate per 100,000 population of confirmed cases of gonorrhea in Massachusetts between 2000 and 2022. It begins at 43.3 in 2000, drops to a low of 29.4 in 2009 and climbs to a high of 129.8 in 2022.">
            <a:extLst>
              <a:ext uri="{FF2B5EF4-FFF2-40B4-BE49-F238E27FC236}">
                <a16:creationId xmlns:a16="http://schemas.microsoft.com/office/drawing/2014/main" id="{E6A21C3A-922F-2CB0-2E31-F457F0ED1354}"/>
              </a:ext>
            </a:extLst>
          </p:cNvPr>
          <p:cNvPicPr>
            <a:picLocks noChangeAspect="1"/>
          </p:cNvPicPr>
          <p:nvPr/>
        </p:nvPicPr>
        <p:blipFill>
          <a:blip r:embed="rId3"/>
          <a:stretch>
            <a:fillRect/>
          </a:stretch>
        </p:blipFill>
        <p:spPr>
          <a:xfrm>
            <a:off x="0" y="1115940"/>
            <a:ext cx="12192000" cy="4315968"/>
          </a:xfrm>
          <a:prstGeom prst="rect">
            <a:avLst/>
          </a:prstGeom>
        </p:spPr>
      </p:pic>
      <p:sp>
        <p:nvSpPr>
          <p:cNvPr id="6" name="Rectangle 5">
            <a:extLst>
              <a:ext uri="{FF2B5EF4-FFF2-40B4-BE49-F238E27FC236}">
                <a16:creationId xmlns:a16="http://schemas.microsoft.com/office/drawing/2014/main" id="{40AB1993-EB15-55F8-C8BD-094150560DA4}"/>
              </a:ext>
            </a:extLst>
          </p:cNvPr>
          <p:cNvSpPr/>
          <p:nvPr/>
        </p:nvSpPr>
        <p:spPr>
          <a:xfrm>
            <a:off x="307601" y="5492428"/>
            <a:ext cx="11576798" cy="1015663"/>
          </a:xfrm>
          <a:prstGeom prst="rect">
            <a:avLst/>
          </a:prstGeom>
        </p:spPr>
        <p:txBody>
          <a:bodyPr wrap="square" lIns="91440" tIns="45720" rIns="91440" bIns="45720" anchor="t">
            <a:spAutoFit/>
          </a:bodyPr>
          <a:lstStyle/>
          <a:p>
            <a:r>
              <a:rPr lang="en-US" sz="1200">
                <a:solidFill>
                  <a:schemeClr val="tx1">
                    <a:lumMod val="50000"/>
                    <a:lumOff val="50000"/>
                  </a:schemeClr>
                </a:solidFill>
                <a:cs typeface="Times New Roman"/>
              </a:rPr>
              <a:t>Data are current as of </a:t>
            </a:r>
            <a:r>
              <a:rPr lang="en-US" sz="1200">
                <a:solidFill>
                  <a:schemeClr val="bg2">
                    <a:lumMod val="50000"/>
                  </a:schemeClr>
                </a:solidFill>
                <a:cs typeface="Times New Roman"/>
              </a:rPr>
              <a:t>07/18/2023</a:t>
            </a:r>
            <a:r>
              <a:rPr lang="en-US" sz="1200">
                <a:solidFill>
                  <a:schemeClr val="tx1">
                    <a:lumMod val="50000"/>
                    <a:lumOff val="50000"/>
                  </a:schemeClr>
                </a:solidFill>
                <a:cs typeface="Times New Roman"/>
              </a:rPr>
              <a:t> and are subject to change. </a:t>
            </a:r>
            <a:endParaRPr lang="en-US" sz="1200">
              <a:solidFill>
                <a:schemeClr val="tx1">
                  <a:lumMod val="50000"/>
                  <a:lumOff val="50000"/>
                </a:schemeClr>
              </a:solidFill>
              <a:cs typeface="Times New Roman" panose="02020603050405020304" pitchFamily="18" charset="0"/>
            </a:endParaRPr>
          </a:p>
          <a:p>
            <a:r>
              <a:rPr lang="en-US" sz="1200">
                <a:solidFill>
                  <a:schemeClr val="tx1">
                    <a:lumMod val="50000"/>
                    <a:lumOff val="50000"/>
                  </a:schemeClr>
                </a:solidFill>
                <a:cs typeface="Times New Roman"/>
              </a:rPr>
              <a:t>Data Source: Massachusetts Department of Public Health/Bureau of Infectious Disease and Laboratory Sciences/ Division of STD Prevention and STD-HIV Surveillance.</a:t>
            </a:r>
          </a:p>
          <a:p>
            <a:r>
              <a:rPr lang="en-US" sz="1200">
                <a:solidFill>
                  <a:schemeClr val="bg2">
                    <a:lumMod val="50000"/>
                  </a:schemeClr>
                </a:solidFill>
                <a:cs typeface="Times New Roman"/>
              </a:rPr>
              <a:t>Population denominators estimated by the University of Massachusetts Donahue Institute using a modified Hamilton-Perry model (</a:t>
            </a:r>
            <a:r>
              <a:rPr lang="en-US" sz="1200" err="1">
                <a:solidFill>
                  <a:schemeClr val="bg2">
                    <a:lumMod val="50000"/>
                  </a:schemeClr>
                </a:solidFill>
                <a:cs typeface="Times New Roman"/>
              </a:rPr>
              <a:t>Strate</a:t>
            </a:r>
            <a:r>
              <a:rPr lang="en-US" sz="1200">
                <a:solidFill>
                  <a:schemeClr val="bg2">
                    <a:lumMod val="50000"/>
                  </a:schemeClr>
                </a:solidFill>
                <a:cs typeface="Times New Roman"/>
              </a:rPr>
              <a:t> S, et al. Small Area Population Estimates for 2011 through 2020 report, Oct 2016).</a:t>
            </a:r>
          </a:p>
          <a:p>
            <a:r>
              <a:rPr lang="en-US" sz="1200">
                <a:solidFill>
                  <a:schemeClr val="tx1">
                    <a:lumMod val="50000"/>
                    <a:lumOff val="50000"/>
                  </a:schemeClr>
                </a:solidFill>
                <a:cs typeface="Times New Roman"/>
              </a:rPr>
              <a:t>1. </a:t>
            </a:r>
            <a:r>
              <a:rPr lang="en-US" sz="1200">
                <a:solidFill>
                  <a:schemeClr val="bg2">
                    <a:lumMod val="50000"/>
                  </a:schemeClr>
                </a:solidFill>
                <a:cs typeface="Times New Roman"/>
              </a:rPr>
              <a:t>Please consider the impact of the COVID-19 pandemic on infectious disease screening, treatment and surveillance in the interpretation of 2020-2022 data.</a:t>
            </a:r>
          </a:p>
        </p:txBody>
      </p:sp>
      <p:pic>
        <p:nvPicPr>
          <p:cNvPr id="4" name="Picture 3">
            <a:extLst>
              <a:ext uri="{FF2B5EF4-FFF2-40B4-BE49-F238E27FC236}">
                <a16:creationId xmlns:a16="http://schemas.microsoft.com/office/drawing/2014/main" id="{5C3B7039-01DA-B746-4D0A-932E90AC43C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04"/>
            <a:ext cx="952107" cy="967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802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PH-PPT-Template.pptx" id="{96C2E639-D294-4220-9985-8E2F7284829E}" vid="{6F8A1C8D-C38C-43CD-AF9D-6986CE62D25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24B94DDFE5FE4583DC53E66D467DB2" ma:contentTypeVersion="15" ma:contentTypeDescription="Create a new document." ma:contentTypeScope="" ma:versionID="392b7f753b03622df02f5fb9541c490f">
  <xsd:schema xmlns:xsd="http://www.w3.org/2001/XMLSchema" xmlns:xs="http://www.w3.org/2001/XMLSchema" xmlns:p="http://schemas.microsoft.com/office/2006/metadata/properties" xmlns:ns3="eb2efcdc-2936-4e30-89b4-1eab780719d7" xmlns:ns4="0a2ca50b-76a1-425c-9a92-ebfe671e129a" targetNamespace="http://schemas.microsoft.com/office/2006/metadata/properties" ma:root="true" ma:fieldsID="aec938294a3cecdb1fcc2b56cc73fabb" ns3:_="" ns4:_="">
    <xsd:import namespace="eb2efcdc-2936-4e30-89b4-1eab780719d7"/>
    <xsd:import namespace="0a2ca50b-76a1-425c-9a92-ebfe671e12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efcdc-2936-4e30-89b4-1eab780719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2ca50b-76a1-425c-9a92-ebfe671e12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a2ca50b-76a1-425c-9a92-ebfe671e129a" xsi:nil="true"/>
  </documentManagement>
</p:properties>
</file>

<file path=customXml/itemProps1.xml><?xml version="1.0" encoding="utf-8"?>
<ds:datastoreItem xmlns:ds="http://schemas.openxmlformats.org/officeDocument/2006/customXml" ds:itemID="{BAD9DF81-AAA5-48AD-8763-1A3CE931C9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efcdc-2936-4e30-89b4-1eab780719d7"/>
    <ds:schemaRef ds:uri="0a2ca50b-76a1-425c-9a92-ebfe671e12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1E6282-D3A4-43A3-BE6A-AAE71BB2762D}">
  <ds:schemaRefs>
    <ds:schemaRef ds:uri="http://schemas.microsoft.com/sharepoint/v3/contenttype/forms"/>
  </ds:schemaRefs>
</ds:datastoreItem>
</file>

<file path=customXml/itemProps3.xml><?xml version="1.0" encoding="utf-8"?>
<ds:datastoreItem xmlns:ds="http://schemas.openxmlformats.org/officeDocument/2006/customXml" ds:itemID="{E0C5BB2E-BEA4-4191-A105-C454822490D8}">
  <ds:schemaRefs>
    <ds:schemaRef ds:uri="http://schemas.microsoft.com/office/2006/metadata/properties"/>
    <ds:schemaRef ds:uri="0a2ca50b-76a1-425c-9a92-ebfe671e129a"/>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b2efcdc-2936-4e30-89b4-1eab780719d7"/>
    <ds:schemaRef ds:uri="http://purl.org/dc/elements/1.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DPH-PPT-Template</Template>
  <TotalTime>32</TotalTime>
  <Words>10013</Words>
  <Application>Microsoft Office PowerPoint</Application>
  <PresentationFormat>Widescreen</PresentationFormat>
  <Paragraphs>518</Paragraphs>
  <Slides>51</Slides>
  <Notes>44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51</vt:i4>
      </vt:variant>
    </vt:vector>
  </HeadingPairs>
  <TitlesOfParts>
    <vt:vector size="61" baseType="lpstr">
      <vt:lpstr>Arial</vt:lpstr>
      <vt:lpstr>Calibri</vt:lpstr>
      <vt:lpstr>Courier New</vt:lpstr>
      <vt:lpstr>Franklin Gothic Book</vt:lpstr>
      <vt:lpstr>Helvetica Neue</vt:lpstr>
      <vt:lpstr>Times New Roman</vt:lpstr>
      <vt:lpstr>Times New Roman,Serif</vt:lpstr>
      <vt:lpstr>Wingdings</vt:lpstr>
      <vt:lpstr>Office Theme</vt:lpstr>
      <vt:lpstr>1_Office Theme</vt:lpstr>
      <vt:lpstr>Surveillance Data Overview of Sexually Transmitted Infections, Massachusetts,  2000-2022</vt:lpstr>
      <vt:lpstr>Outline</vt:lpstr>
      <vt:lpstr>Preliminary Massachusetts STI Trends</vt:lpstr>
      <vt:lpstr>Rate of Confirmed Chlamydia Cases, Massachusetts, 2000 to 20221</vt:lpstr>
      <vt:lpstr>Confirmed Chlamydia Rates by Gender1, Massachusetts, 2010 to 20222</vt:lpstr>
      <vt:lpstr>Chlamydia Among Individuals of Transgender Experience,1, 2  Massachusetts, 2015 to 20223</vt:lpstr>
      <vt:lpstr>Confirmed Chlamydia Rates by County and Statewide,  Massachusetts, 2020-20221</vt:lpstr>
      <vt:lpstr>Average Age of Confirmed Chlamydia Cases by Gender1, Massachusetts, 2012 to 20222</vt:lpstr>
      <vt:lpstr>Rate of Confirmed Gonorrhea Cases, Massachusetts, 2000 to 20221</vt:lpstr>
      <vt:lpstr>Confirmed Gonorrhea Rates by Gender1, Massachusetts,  2010 to 20222</vt:lpstr>
      <vt:lpstr>Gonorrhea Among Individuals of Transgender Experience1,  Massachusetts, 2015 to 20222</vt:lpstr>
      <vt:lpstr>Confirmed Gonorrhea Rates by County and Statewide,  Massachusetts, 2020-20221</vt:lpstr>
      <vt:lpstr>Confirmed and Probable Infectious Syphilis1 Rates,  Massachusetts, 2000 to 20222</vt:lpstr>
      <vt:lpstr>Confirmed and Probable Infectious Syphilis1 Rates by Gender,2 Massachusetts, 2010 to 20223</vt:lpstr>
      <vt:lpstr>Infectious Syphilis1 Reported Cases by Race/Ethnicity2,  Massachusetts, 2015-20223</vt:lpstr>
      <vt:lpstr>Confirmed and Probable Infectious Syphilis1 Among Individuals of Transgender Experience2, Massachusetts, 2015 to 20223, 4</vt:lpstr>
      <vt:lpstr>Confirmed and Probable Infectious Syphilis1 Rates by County and Statewide, Massachusetts, 2020-20222</vt:lpstr>
      <vt:lpstr>Confirmed and Probable Infectious Syphilis1 Rates by Stage of Infection, Massachusetts, 2010–20222</vt:lpstr>
      <vt:lpstr>Infectious Syphilis1 Reported Cases by Gender of Sex Partners, Massachusetts, 2015-20222</vt:lpstr>
      <vt:lpstr>Congenital Syphilis Cases and Rate of Confirmed and Probable Infectious Syphilis1 Among Individuals Thought to be Capable of Pregnancy Ages 15 to 49 Years, Massachusetts, 2010-20222</vt:lpstr>
      <vt:lpstr>Massachusetts SVI Trends</vt:lpstr>
      <vt:lpstr>Social Vulnerability Index </vt:lpstr>
      <vt:lpstr>Confirmed Chlamydia Case Percentages by Social Vulnerability Index, Massachusetts, 2018-20221</vt:lpstr>
      <vt:lpstr>Confirmed Chlamydia Case Percentages by Social Vulnerability Index and Gender, Massachusetts, 2018- 20221,2</vt:lpstr>
      <vt:lpstr>Confirmed Gonorrhea Case Percentages by Social Vulnerability Index, Massachusetts, 2018-20221</vt:lpstr>
      <vt:lpstr>Confirmed Gonorrhea Case Percentages by Social Vulnerability Index and Gender, Massachusetts, 2018-20221,2</vt:lpstr>
      <vt:lpstr>Confirmed and Probably Infectious Syphilis1 Case Percentages by Social Vulnerability Index, Massachusetts, 2018- 20222</vt:lpstr>
      <vt:lpstr>Confirmed and Probable Infectious Syphilis1 Case Percentages by Social Vulnerability Index and Gender2, Massachusetts, 2018-20223</vt:lpstr>
      <vt:lpstr>Confirmed and Probable Infectious Syphilis1 Case Percentages by Social Vulnerability Index and Race, Massachusetts, 2018- 20222</vt:lpstr>
      <vt:lpstr>Description of 2022 STI Cases</vt:lpstr>
      <vt:lpstr>Incident Rate of Confirmed Chlamydia Cases, per 100,000 Persons1 by City/Town2, Massachusetts, 20223</vt:lpstr>
      <vt:lpstr>Incident Rate of Confirmed Chlamydia Cases, per 100,000 Persons1 by City/Town2, Massachusetts, 2018</vt:lpstr>
      <vt:lpstr>Confirmed Chlamydia Case Rates per 100,000 Population by Gender1 and Age, Massachusetts, 20222</vt:lpstr>
      <vt:lpstr>Incident Rate of Confirmed Gonorrhea Cases, per 100,000 Persons1 by City/Town2, Massachusetts, 20223</vt:lpstr>
      <vt:lpstr>Incident Rate of Confirmed Gonorrhea Cases, per 100,000 Persons1 by City/Town2, Massachusetts, 2018</vt:lpstr>
      <vt:lpstr>Confirmed Gonorrhea Case Rates per 100,000 Population by Gender1 and Age, Massachusetts, 20222</vt:lpstr>
      <vt:lpstr>Incident Rate of Infectious Syphilis1 Cases, per 100,000 Persons2 by City/Town, Massachusetts, 20223</vt:lpstr>
      <vt:lpstr>Incident Rate of Infectious Syphilis1 Cases, per 100,000 Persons2 by City/Town, Massachusetts, 2018</vt:lpstr>
      <vt:lpstr>Confirmed and Probable Infectious Syphilis1 Cases per 100,000 Population by Gender2 and Age, Massachusetts, 20223</vt:lpstr>
      <vt:lpstr>Comparison of the Rate of Confirmed and Probable Infectious Syphilis1 Cases by Gender2 and Race and Ethnicity3, Massachusetts, 20224</vt:lpstr>
      <vt:lpstr>HIV Co-infection</vt:lpstr>
      <vt:lpstr>20221 HIV2 Co-Infection with Chlamydia and Gonorrhea</vt:lpstr>
      <vt:lpstr>20221 HIV2 Co-Infection with Infectious Syphilis3</vt:lpstr>
      <vt:lpstr>20221 HIV2 Co-Infection</vt:lpstr>
      <vt:lpstr>Comparison of Infectious Syphilis1 Cases by HIV2 Co-Infection and Age3, Massachusetts, 20224</vt:lpstr>
      <vt:lpstr>Comparison of Infectious Syphilis1 Cases by HIV2 Co-Infection and Race/Ethnicity, Massachusetts, 20223</vt:lpstr>
      <vt:lpstr>2022 Summary Slide</vt:lpstr>
      <vt:lpstr>Technical Data Notes</vt:lpstr>
      <vt:lpstr>Technical Data Notes (Continued) </vt:lpstr>
      <vt:lpstr>Coronavirus 2019 (COVID-19): Impact of Other Reportable Infections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Surveillance Data Overview of Sexually Transmitted Infections, Massachusetts,</dc:title>
  <dc:creator>Elder, Heather (DPH)</dc:creator>
  <cp:keywords>STD;HIV, AIDS, Services, Resources, Prevention, HIV Testing, HIV Case Management, HIV Care, Needle Exchange, HIV Education, HIV Drug Assistance, HDAP, HIV Hotlines, HIV Educational Materials, Training, PEP, nPEP, STD, HIV Partner Services, AIDS Support</cp:keywords>
  <cp:lastModifiedBy>Yeaple, Jennifer (DPH)</cp:lastModifiedBy>
  <cp:revision>6</cp:revision>
  <dcterms:created xsi:type="dcterms:W3CDTF">2022-09-09T19:54:09Z</dcterms:created>
  <dcterms:modified xsi:type="dcterms:W3CDTF">2024-03-01T12:53:22Z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0x0101000024B94DDFE5FE4583DC53E66D467DB2</vt:lpwstr>
  </property>
</Properties>
</file>