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tags/tag3.xml" ContentType="application/vnd.openxmlformats-officedocument.presentationml.tag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7" r:id="rId2"/>
  </p:sldMasterIdLst>
  <p:notesMasterIdLst>
    <p:notesMasterId r:id="rId30"/>
  </p:notesMasterIdLst>
  <p:sldIdLst>
    <p:sldId id="256" r:id="rId3"/>
    <p:sldId id="271" r:id="rId4"/>
    <p:sldId id="272" r:id="rId5"/>
    <p:sldId id="27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7" r:id="rId25"/>
    <p:sldId id="276" r:id="rId26"/>
    <p:sldId id="275" r:id="rId27"/>
    <p:sldId id="273" r:id="rId28"/>
    <p:sldId id="270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callahan" initials="cc" lastIdx="1" clrIdx="0">
    <p:extLst>
      <p:ext uri="{19B8F6BF-5375-455C-9EA6-DF929625EA0E}">
        <p15:presenceInfo xmlns:p15="http://schemas.microsoft.com/office/powerpoint/2012/main" userId="7ca5443f500a34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5" autoAdjust="0"/>
    <p:restoredTop sz="74929" autoAdjust="0"/>
  </p:normalViewPr>
  <p:slideViewPr>
    <p:cSldViewPr snapToGrid="0">
      <p:cViewPr varScale="1">
        <p:scale>
          <a:sx n="44" d="100"/>
          <a:sy n="44" d="100"/>
        </p:scale>
        <p:origin x="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PH-FP-CO-121\dph1\Center%20for%20Community%20Health\Bureau%20of%20Family%20&amp;%20Community%20Health\Division%20of%20Health%20Promotion%20&amp;%20Disease%20Prevention\Chronic%20Disease\CANCER\Statistics%20&amp;%20Evaluation\Projects\OSE%20Meetings\Elevator%20Pitches\Cancer%20Elevator%20Pitch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PH-FP-CO-121\dph1\Center%20for%20Community%20Health\Bureau%20of%20Family%20&amp;%20Community%20Health\Division%20of%20Health%20Promotion%20&amp;%20Disease%20Prevention\Chronic%20Disease\CANCER\Statistics%20&amp;%20Evaluation\Projects\OSE%20Meetings\Elevator%20Pitches\Cancer%20Elevator%20Pitch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DPH-FP-CO-121\dph1\Center%20for%20Community%20Health\Bureau%20of%20Family%20&amp;%20Community%20Health\Division%20of%20Health%20Promotion%20&amp;%20Disease%20Prevention\Chronic%20Disease\CANCER\Statistics%20&amp;%20Evaluation\Projects\OSE%20Meetings\Elevator%20Pitches\Cancer%20Elevator%20Pitch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DPH-FP-CO-121\dph1\Center%20for%20Community%20Health\Bureau%20of%20Family%20&amp;%20Community%20Health\Division%20of%20Health%20Promotion%20&amp;%20Disease%20Prevention\Chronic%20Disease\CANCER\Statistics%20&amp;%20Evaluation\Projects\OSE%20Meetings\Elevator%20Pitches\Cancer%20Elevator%20Pitch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546500437445322"/>
          <c:y val="2.6570048309178744E-2"/>
          <c:w val="0.43453499562554682"/>
          <c:h val="0.946859903381642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9"/>
            <c:invertIfNegative val="0"/>
            <c:bubble3D val="0"/>
            <c:spPr>
              <a:solidFill>
                <a:srgbClr val="009999"/>
              </a:solidFill>
            </c:spPr>
            <c:extLst>
              <c:ext xmlns:c16="http://schemas.microsoft.com/office/drawing/2014/chart" uri="{C3380CC4-5D6E-409C-BE32-E72D297353CC}">
                <c16:uniqueId val="{00000001-EF19-48C8-99BD-CDA9084495A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 Incidence Males'!$A$3:$A$12</c:f>
              <c:strCache>
                <c:ptCount val="10"/>
                <c:pt idx="0">
                  <c:v>Prostate</c:v>
                </c:pt>
                <c:pt idx="1">
                  <c:v>Lung and Bronchus</c:v>
                </c:pt>
                <c:pt idx="2">
                  <c:v>Colon and Rectum</c:v>
                </c:pt>
                <c:pt idx="3">
                  <c:v>Urinary Bladder</c:v>
                </c:pt>
                <c:pt idx="4">
                  <c:v>Melanomas of the Skin</c:v>
                </c:pt>
                <c:pt idx="5">
                  <c:v>Non-Hodgkin Lymphoma</c:v>
                </c:pt>
                <c:pt idx="6">
                  <c:v>Kidney and Renal Pelvis</c:v>
                </c:pt>
                <c:pt idx="7">
                  <c:v>Oral Cavity and Pharynx</c:v>
                </c:pt>
                <c:pt idx="8">
                  <c:v>Leukemias</c:v>
                </c:pt>
                <c:pt idx="9">
                  <c:v>Pancreas</c:v>
                </c:pt>
              </c:strCache>
            </c:strRef>
          </c:cat>
          <c:val>
            <c:numRef>
              <c:f>' Incidence Males'!$B$3:$B$12</c:f>
              <c:numCache>
                <c:formatCode>General</c:formatCode>
                <c:ptCount val="10"/>
                <c:pt idx="0">
                  <c:v>106.3</c:v>
                </c:pt>
                <c:pt idx="1">
                  <c:v>69.3</c:v>
                </c:pt>
                <c:pt idx="2">
                  <c:v>41.8</c:v>
                </c:pt>
                <c:pt idx="3">
                  <c:v>40.4</c:v>
                </c:pt>
                <c:pt idx="4">
                  <c:v>24.8</c:v>
                </c:pt>
                <c:pt idx="5">
                  <c:v>23.4</c:v>
                </c:pt>
                <c:pt idx="6">
                  <c:v>22.4</c:v>
                </c:pt>
                <c:pt idx="7">
                  <c:v>17.8</c:v>
                </c:pt>
                <c:pt idx="8">
                  <c:v>16.5</c:v>
                </c:pt>
                <c:pt idx="9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9-48C8-99BD-CDA908449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8689792"/>
        <c:axId val="118809344"/>
      </c:barChart>
      <c:catAx>
        <c:axId val="118689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8809344"/>
        <c:crosses val="autoZero"/>
        <c:auto val="1"/>
        <c:lblAlgn val="ctr"/>
        <c:lblOffset val="100"/>
        <c:noMultiLvlLbl val="0"/>
      </c:catAx>
      <c:valAx>
        <c:axId val="1188093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18689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092767295597484"/>
          <c:y val="0.06"/>
          <c:w val="0.3970125786163522"/>
          <c:h val="0.84166666666666667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9"/>
            </a:pPr>
            <a:r>
              <a:rPr lang="en-US" sz="1799" dirty="0" smtClean="0"/>
              <a:t>Stage at Diagnosis By Gender</a:t>
            </a:r>
            <a:endParaRPr lang="en-US" sz="180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2540411485802145"/>
          <c:y val="0.14097427082178107"/>
          <c:w val="0.74001828627776722"/>
          <c:h val="0.47979224427932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Local</c:v>
                </c:pt>
                <c:pt idx="1">
                  <c:v>Regional</c:v>
                </c:pt>
                <c:pt idx="2">
                  <c:v>Distant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32.5</c:v>
                </c:pt>
                <c:pt idx="2">
                  <c:v>50.3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A-4572-BDBE-70C561CE2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layout>
                <c:manualLayout>
                  <c:x val="9.7445960435504492E-2"/>
                  <c:y val="3.2141418190726524E-3"/>
                </c:manualLayout>
              </c:layout>
              <c:spPr/>
              <c:txPr>
                <a:bodyPr/>
                <a:lstStyle/>
                <a:p>
                  <a:pPr>
                    <a:defRPr sz="1399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7A-4572-BDBE-70C561CE2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Local</c:v>
                </c:pt>
                <c:pt idx="1">
                  <c:v>Regional</c:v>
                </c:pt>
                <c:pt idx="2">
                  <c:v>Distant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32.6</c:v>
                </c:pt>
                <c:pt idx="2">
                  <c:v>43.8</c:v>
                </c:pt>
                <c:pt idx="3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A-4572-BDBE-70C561CE2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67352"/>
        <c:axId val="1"/>
      </c:barChart>
      <c:catAx>
        <c:axId val="18626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599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9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267352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8"/>
            </a:pPr>
            <a:r>
              <a:rPr lang="en-US" sz="1798" dirty="0" smtClean="0"/>
              <a:t>Late Stage Diagnosis By Race and Gender</a:t>
            </a:r>
            <a:endParaRPr lang="en-US" sz="180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3962368644439891"/>
          <c:y val="0.13711196203214324"/>
          <c:w val="0.72766255890876097"/>
          <c:h val="0.47967623053967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Asian non-Hispanic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49.8</c:v>
                </c:pt>
                <c:pt idx="1">
                  <c:v>51.9</c:v>
                </c:pt>
                <c:pt idx="2">
                  <c:v>49.1</c:v>
                </c:pt>
                <c:pt idx="3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C-4EF4-BF9A-7FAABE181E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Asian non-Hispanic</c:v>
                </c:pt>
                <c:pt idx="3">
                  <c:v>Hispanic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44.6</c:v>
                </c:pt>
                <c:pt idx="1">
                  <c:v>32.1</c:v>
                </c:pt>
                <c:pt idx="2">
                  <c:v>38.799999999999997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C-4EF4-BF9A-7FAABE181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67680"/>
        <c:axId val="1"/>
      </c:barChart>
      <c:catAx>
        <c:axId val="1862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399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9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267680"/>
        <c:crosses val="autoZero"/>
        <c:crossBetween val="between"/>
      </c:valAx>
      <c:spPr>
        <a:noFill/>
        <a:ln w="25376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379175156293942"/>
          <c:y val="1.5035371379990796E-2"/>
          <c:w val="0.60654609071956633"/>
          <c:h val="0.9420552838679988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Mortality!$A$3:$A$12</c:f>
              <c:strCache>
                <c:ptCount val="10"/>
                <c:pt idx="0">
                  <c:v>Female Breast</c:v>
                </c:pt>
                <c:pt idx="1">
                  <c:v>Lung and Bronchus</c:v>
                </c:pt>
                <c:pt idx="2">
                  <c:v>Colon and Rectum</c:v>
                </c:pt>
                <c:pt idx="3">
                  <c:v>Thyroid</c:v>
                </c:pt>
                <c:pt idx="4">
                  <c:v>Corpus and Uterus, NOS</c:v>
                </c:pt>
                <c:pt idx="5">
                  <c:v>Melanomas of the Skin</c:v>
                </c:pt>
                <c:pt idx="6">
                  <c:v>Non-Hodgkin Lymphoma</c:v>
                </c:pt>
                <c:pt idx="7">
                  <c:v>Ovary</c:v>
                </c:pt>
                <c:pt idx="8">
                  <c:v>Pancreas</c:v>
                </c:pt>
                <c:pt idx="9">
                  <c:v>Urinary Bladder</c:v>
                </c:pt>
              </c:strCache>
            </c:strRef>
          </c:cat>
          <c:val>
            <c:numRef>
              <c:f>Mortality!$B$3:$B$12</c:f>
              <c:numCache>
                <c:formatCode>General</c:formatCode>
                <c:ptCount val="10"/>
                <c:pt idx="0">
                  <c:v>137.6</c:v>
                </c:pt>
                <c:pt idx="1">
                  <c:v>60.2</c:v>
                </c:pt>
                <c:pt idx="2">
                  <c:v>33.1</c:v>
                </c:pt>
                <c:pt idx="3">
                  <c:v>29.6</c:v>
                </c:pt>
                <c:pt idx="4">
                  <c:v>29.4</c:v>
                </c:pt>
                <c:pt idx="5">
                  <c:v>16.8</c:v>
                </c:pt>
                <c:pt idx="6">
                  <c:v>16.3</c:v>
                </c:pt>
                <c:pt idx="7">
                  <c:v>11.6</c:v>
                </c:pt>
                <c:pt idx="8">
                  <c:v>11.5</c:v>
                </c:pt>
                <c:pt idx="9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E-4D0E-AF95-87CC81F3C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00528"/>
        <c:axId val="1"/>
      </c:barChart>
      <c:catAx>
        <c:axId val="185000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5000528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effectLst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546500437445322"/>
          <c:y val="2.6570048309178744E-2"/>
          <c:w val="0.43453499562554682"/>
          <c:h val="0.946859903381642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62662144"/>
        <c:axId val="62663680"/>
      </c:barChart>
      <c:catAx>
        <c:axId val="62662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2663680"/>
        <c:crosses val="autoZero"/>
        <c:auto val="1"/>
        <c:lblAlgn val="ctr"/>
        <c:lblOffset val="100"/>
        <c:noMultiLvlLbl val="0"/>
      </c:catAx>
      <c:valAx>
        <c:axId val="626636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62662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571351038747275"/>
          <c:y val="5.6669590629140294E-2"/>
          <c:w val="0.51179144979758884"/>
          <c:h val="0.9173568469991704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1661-4E42-B0A9-578B5F15EFA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'Moratlity Males'!$A$2:$A$11</c:f>
              <c:strCache>
                <c:ptCount val="10"/>
                <c:pt idx="0">
                  <c:v>Lung and Bronchus</c:v>
                </c:pt>
                <c:pt idx="1">
                  <c:v>Prostate</c:v>
                </c:pt>
                <c:pt idx="2">
                  <c:v>Colon and Rectum</c:v>
                </c:pt>
                <c:pt idx="3">
                  <c:v>Pancreas</c:v>
                </c:pt>
                <c:pt idx="4">
                  <c:v>Liver and Intrahepatic Bile Duct</c:v>
                </c:pt>
                <c:pt idx="5">
                  <c:v>Leukemias</c:v>
                </c:pt>
                <c:pt idx="6">
                  <c:v>Esophagus</c:v>
                </c:pt>
                <c:pt idx="7">
                  <c:v>Urinary Bladder</c:v>
                </c:pt>
                <c:pt idx="8">
                  <c:v>Non-Hodgkin Lymphoma</c:v>
                </c:pt>
                <c:pt idx="9">
                  <c:v>Brain and Other Nervous System</c:v>
                </c:pt>
              </c:strCache>
            </c:strRef>
          </c:cat>
          <c:val>
            <c:numRef>
              <c:f>'Moratlity Males'!$B$2:$B$11</c:f>
              <c:numCache>
                <c:formatCode>General</c:formatCode>
                <c:ptCount val="10"/>
                <c:pt idx="0">
                  <c:v>48.4</c:v>
                </c:pt>
                <c:pt idx="1">
                  <c:v>18.2</c:v>
                </c:pt>
                <c:pt idx="2">
                  <c:v>14.7</c:v>
                </c:pt>
                <c:pt idx="3">
                  <c:v>12.3</c:v>
                </c:pt>
                <c:pt idx="4">
                  <c:v>9.6999999999999993</c:v>
                </c:pt>
                <c:pt idx="5">
                  <c:v>8.5</c:v>
                </c:pt>
                <c:pt idx="6">
                  <c:v>8.5</c:v>
                </c:pt>
                <c:pt idx="7">
                  <c:v>7.9</c:v>
                </c:pt>
                <c:pt idx="8">
                  <c:v>6.7</c:v>
                </c:pt>
                <c:pt idx="9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61-4E42-B0A9-578B5F15E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700544"/>
        <c:axId val="62702336"/>
      </c:barChart>
      <c:catAx>
        <c:axId val="627005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62702336"/>
        <c:crosses val="autoZero"/>
        <c:auto val="1"/>
        <c:lblAlgn val="ctr"/>
        <c:lblOffset val="100"/>
        <c:noMultiLvlLbl val="0"/>
      </c:catAx>
      <c:valAx>
        <c:axId val="62702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6270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1490612944849253"/>
          <c:y val="5.4471420239136772E-2"/>
          <c:w val="0.53821891404199473"/>
          <c:h val="0.888356846019247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AB9D3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EA6-423A-B03D-E9940F87B2F2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A6-423A-B03D-E9940F87B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'Mortality Females'!$A$3:$A$12</c:f>
              <c:strCache>
                <c:ptCount val="10"/>
                <c:pt idx="0">
                  <c:v>Lung and Bronchus</c:v>
                </c:pt>
                <c:pt idx="1">
                  <c:v>Female Breast</c:v>
                </c:pt>
                <c:pt idx="2">
                  <c:v>Colon and Rectum</c:v>
                </c:pt>
                <c:pt idx="3">
                  <c:v>Pancreas</c:v>
                </c:pt>
                <c:pt idx="4">
                  <c:v>Ovary</c:v>
                </c:pt>
                <c:pt idx="5">
                  <c:v>Leukemia</c:v>
                </c:pt>
                <c:pt idx="6">
                  <c:v>Corpus and Uterus, NOS</c:v>
                </c:pt>
                <c:pt idx="7">
                  <c:v>Non-Hodgkin Lymphoma</c:v>
                </c:pt>
                <c:pt idx="8">
                  <c:v>Brain and Other Nervous System</c:v>
                </c:pt>
                <c:pt idx="9">
                  <c:v>Liver and Intrahepatic Bile Duct</c:v>
                </c:pt>
              </c:strCache>
            </c:strRef>
          </c:cat>
          <c:val>
            <c:numRef>
              <c:f>'Mortality Females'!$B$3:$B$12</c:f>
              <c:numCache>
                <c:formatCode>General</c:formatCode>
                <c:ptCount val="10"/>
                <c:pt idx="0">
                  <c:v>36.200000000000003</c:v>
                </c:pt>
                <c:pt idx="1">
                  <c:v>18.100000000000001</c:v>
                </c:pt>
                <c:pt idx="2">
                  <c:v>10.6</c:v>
                </c:pt>
                <c:pt idx="3">
                  <c:v>9.8000000000000007</c:v>
                </c:pt>
                <c:pt idx="4">
                  <c:v>7.3</c:v>
                </c:pt>
                <c:pt idx="5">
                  <c:v>4.7</c:v>
                </c:pt>
                <c:pt idx="6">
                  <c:v>4.5999999999999996</c:v>
                </c:pt>
                <c:pt idx="7">
                  <c:v>4.2</c:v>
                </c:pt>
                <c:pt idx="8">
                  <c:v>3.5</c:v>
                </c:pt>
                <c:pt idx="9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A6-423A-B03D-E9940F87B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49568"/>
        <c:axId val="63151104"/>
      </c:barChart>
      <c:catAx>
        <c:axId val="63149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63151104"/>
        <c:crosses val="autoZero"/>
        <c:auto val="1"/>
        <c:lblAlgn val="ctr"/>
        <c:lblOffset val="100"/>
        <c:noMultiLvlLbl val="0"/>
      </c:catAx>
      <c:valAx>
        <c:axId val="631511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63149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64286720"/>
        <c:axId val="64288256"/>
      </c:barChart>
      <c:catAx>
        <c:axId val="64286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4288256"/>
        <c:crosses val="autoZero"/>
        <c:auto val="1"/>
        <c:lblAlgn val="ctr"/>
        <c:lblOffset val="100"/>
        <c:noMultiLvlLbl val="0"/>
      </c:catAx>
      <c:valAx>
        <c:axId val="6428825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4286720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2011-2015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14.3</c:v>
                </c:pt>
                <c:pt idx="1">
                  <c:v>14.3</c:v>
                </c:pt>
                <c:pt idx="2">
                  <c:v>14.8</c:v>
                </c:pt>
                <c:pt idx="3">
                  <c:v>13.9</c:v>
                </c:pt>
                <c:pt idx="4">
                  <c:v>15.3</c:v>
                </c:pt>
                <c:pt idx="5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4-4ED1-B094-033393536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73888"/>
        <c:axId val="64375424"/>
      </c:barChart>
      <c:catAx>
        <c:axId val="643738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64375424"/>
        <c:crosses val="autoZero"/>
        <c:auto val="1"/>
        <c:lblAlgn val="ctr"/>
        <c:lblOffset val="100"/>
        <c:noMultiLvlLbl val="0"/>
      </c:catAx>
      <c:valAx>
        <c:axId val="6437542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643738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Sheet1!$D$2:$D$7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2011-2015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10.9</c:v>
                </c:pt>
                <c:pt idx="1">
                  <c:v>11</c:v>
                </c:pt>
                <c:pt idx="2">
                  <c:v>11.6</c:v>
                </c:pt>
                <c:pt idx="3">
                  <c:v>12.2</c:v>
                </c:pt>
                <c:pt idx="4">
                  <c:v>12</c:v>
                </c:pt>
                <c:pt idx="5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4-43C1-AFDF-8914F2656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83232"/>
        <c:axId val="64389120"/>
      </c:barChart>
      <c:catAx>
        <c:axId val="643832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64389120"/>
        <c:crosses val="autoZero"/>
        <c:auto val="1"/>
        <c:lblAlgn val="ctr"/>
        <c:lblOffset val="100"/>
        <c:noMultiLvlLbl val="0"/>
      </c:catAx>
      <c:valAx>
        <c:axId val="6438912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64383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78563799398893E-2"/>
          <c:y val="4.2792792792792793E-2"/>
          <c:w val="0.9031015425122334"/>
          <c:h val="0.65315315315315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pattFill prst="ltDnDiag">
              <a:fgClr>
                <a:srgbClr xmlns:mc="http://schemas.openxmlformats.org/markup-compatibility/2006" xmlns:a14="http://schemas.microsoft.com/office/drawing/2010/main" val="00FF00" mc:Ignorable="a14" a14:legacySpreadsheetColorIndex="34"/>
              </a:fgClr>
              <a:bgClr>
                <a:srgbClr xmlns:mc="http://schemas.openxmlformats.org/markup-compatibility/2006" xmlns:a14="http://schemas.microsoft.com/office/drawing/2010/main" val="008000" mc:Ignorable="a14" a14:legacySpreadsheetColorIndex="17"/>
              </a:bgClr>
            </a:pattFill>
            <a:ln w="12551">
              <a:solidFill>
                <a:srgbClr val="00FF00"/>
              </a:solidFill>
              <a:prstDash val="solid"/>
            </a:ln>
          </c:spPr>
          <c:invertIfNegative val="0"/>
          <c:dLbls>
            <c:spPr>
              <a:noFill/>
              <a:ln w="25103">
                <a:noFill/>
              </a:ln>
            </c:spPr>
            <c:txPr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Barnstable</c:v>
                </c:pt>
                <c:pt idx="1">
                  <c:v>Berkshire</c:v>
                </c:pt>
                <c:pt idx="2">
                  <c:v>Bristol</c:v>
                </c:pt>
                <c:pt idx="3">
                  <c:v>Dukes</c:v>
                </c:pt>
                <c:pt idx="4">
                  <c:v>Essex</c:v>
                </c:pt>
                <c:pt idx="5">
                  <c:v>Franklin</c:v>
                </c:pt>
                <c:pt idx="6">
                  <c:v>Hampden</c:v>
                </c:pt>
                <c:pt idx="7">
                  <c:v>Hampshire</c:v>
                </c:pt>
                <c:pt idx="8">
                  <c:v>Middlesex</c:v>
                </c:pt>
                <c:pt idx="9">
                  <c:v>Natucket</c:v>
                </c:pt>
                <c:pt idx="10">
                  <c:v>Norfolk</c:v>
                </c:pt>
                <c:pt idx="11">
                  <c:v>Plymouth</c:v>
                </c:pt>
                <c:pt idx="12">
                  <c:v>Suffolk</c:v>
                </c:pt>
                <c:pt idx="13">
                  <c:v>Worcester</c:v>
                </c:pt>
                <c:pt idx="14">
                  <c:v>State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14.5</c:v>
                </c:pt>
                <c:pt idx="1">
                  <c:v>11.4</c:v>
                </c:pt>
                <c:pt idx="2">
                  <c:v>14.7</c:v>
                </c:pt>
                <c:pt idx="3">
                  <c:v>15.9</c:v>
                </c:pt>
                <c:pt idx="4">
                  <c:v>15.2</c:v>
                </c:pt>
                <c:pt idx="5">
                  <c:v>14.9</c:v>
                </c:pt>
                <c:pt idx="6">
                  <c:v>12.1</c:v>
                </c:pt>
                <c:pt idx="7">
                  <c:v>15.1</c:v>
                </c:pt>
                <c:pt idx="8">
                  <c:v>14.6</c:v>
                </c:pt>
                <c:pt idx="10">
                  <c:v>15</c:v>
                </c:pt>
                <c:pt idx="11">
                  <c:v>15.5</c:v>
                </c:pt>
                <c:pt idx="12">
                  <c:v>15.1</c:v>
                </c:pt>
                <c:pt idx="13">
                  <c:v>14.3</c:v>
                </c:pt>
                <c:pt idx="14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D1-44C6-9623-7EF46056C5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pattFill prst="pct75">
              <a:fgClr>
                <a:srgbClr xmlns:mc="http://schemas.openxmlformats.org/markup-compatibility/2006" xmlns:a14="http://schemas.microsoft.com/office/drawing/2010/main" val="FF9900" mc:Ignorable="a14" a14:legacySpreadsheetColorIndex="52"/>
              </a:fgClr>
              <a:bgClr>
                <a:srgbClr xmlns:mc="http://schemas.openxmlformats.org/markup-compatibility/2006" xmlns:a14="http://schemas.microsoft.com/office/drawing/2010/main" val="993300" mc:Ignorable="a14" a14:legacySpreadsheetColorIndex="60"/>
              </a:bgClr>
            </a:pattFill>
            <a:ln w="12551">
              <a:solidFill>
                <a:srgbClr val="FF99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5884097773706878E-3"/>
                  <c:y val="-1.732545038180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D1-44C6-9623-7EF46056C566}"/>
                </c:ext>
              </c:extLst>
            </c:dLbl>
            <c:dLbl>
              <c:idx val="1"/>
              <c:layout>
                <c:manualLayout>
                  <c:x val="1.3335541420822425E-2"/>
                  <c:y val="-1.20488738032867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D1-44C6-9623-7EF46056C566}"/>
                </c:ext>
              </c:extLst>
            </c:dLbl>
            <c:dLbl>
              <c:idx val="2"/>
              <c:layout>
                <c:manualLayout>
                  <c:x val="1.0056787744320441E-2"/>
                  <c:y val="-1.050449059599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D1-44C6-9623-7EF46056C566}"/>
                </c:ext>
              </c:extLst>
            </c:dLbl>
            <c:dLbl>
              <c:idx val="3"/>
              <c:layout>
                <c:manualLayout>
                  <c:x val="3.2652777015894419E-3"/>
                  <c:y val="-1.8676985442666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D1-44C6-9623-7EF46056C566}"/>
                </c:ext>
              </c:extLst>
            </c:dLbl>
            <c:dLbl>
              <c:idx val="4"/>
              <c:layout>
                <c:manualLayout>
                  <c:x val="9.3543297197483857E-3"/>
                  <c:y val="-2.15405725594073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D1-44C6-9623-7EF46056C566}"/>
                </c:ext>
              </c:extLst>
            </c:dLbl>
            <c:dLbl>
              <c:idx val="5"/>
              <c:layout>
                <c:manualLayout>
                  <c:x val="1.2618296529968454E-2"/>
                  <c:y val="2.783016221054638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3D1-44C6-9623-7EF46056C566}"/>
                </c:ext>
              </c:extLst>
            </c:dLbl>
            <c:spPr>
              <a:noFill/>
              <a:ln w="25103">
                <a:noFill/>
              </a:ln>
            </c:spPr>
            <c:txPr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Barnstable</c:v>
                </c:pt>
                <c:pt idx="1">
                  <c:v>Berkshire</c:v>
                </c:pt>
                <c:pt idx="2">
                  <c:v>Bristol</c:v>
                </c:pt>
                <c:pt idx="3">
                  <c:v>Dukes</c:v>
                </c:pt>
                <c:pt idx="4">
                  <c:v>Essex</c:v>
                </c:pt>
                <c:pt idx="5">
                  <c:v>Franklin</c:v>
                </c:pt>
                <c:pt idx="6">
                  <c:v>Hampden</c:v>
                </c:pt>
                <c:pt idx="7">
                  <c:v>Hampshire</c:v>
                </c:pt>
                <c:pt idx="8">
                  <c:v>Middlesex</c:v>
                </c:pt>
                <c:pt idx="9">
                  <c:v>Natucket</c:v>
                </c:pt>
                <c:pt idx="10">
                  <c:v>Norfolk</c:v>
                </c:pt>
                <c:pt idx="11">
                  <c:v>Plymouth</c:v>
                </c:pt>
                <c:pt idx="12">
                  <c:v>Suffolk</c:v>
                </c:pt>
                <c:pt idx="13">
                  <c:v>Worcester</c:v>
                </c:pt>
                <c:pt idx="14">
                  <c:v>State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  <c:pt idx="0">
                  <c:v>11.6</c:v>
                </c:pt>
                <c:pt idx="1">
                  <c:v>12.9</c:v>
                </c:pt>
                <c:pt idx="2">
                  <c:v>12.9</c:v>
                </c:pt>
                <c:pt idx="3">
                  <c:v>11</c:v>
                </c:pt>
                <c:pt idx="4">
                  <c:v>10.8</c:v>
                </c:pt>
                <c:pt idx="5">
                  <c:v>9.6999999999999993</c:v>
                </c:pt>
                <c:pt idx="6">
                  <c:v>10.7</c:v>
                </c:pt>
                <c:pt idx="7">
                  <c:v>12.8</c:v>
                </c:pt>
                <c:pt idx="8">
                  <c:v>11.8</c:v>
                </c:pt>
                <c:pt idx="10">
                  <c:v>11.1</c:v>
                </c:pt>
                <c:pt idx="11">
                  <c:v>12.3</c:v>
                </c:pt>
                <c:pt idx="12">
                  <c:v>11.4</c:v>
                </c:pt>
                <c:pt idx="13">
                  <c:v>11.1</c:v>
                </c:pt>
                <c:pt idx="14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D1-44C6-9623-7EF46056C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109592"/>
        <c:axId val="1"/>
      </c:barChart>
      <c:catAx>
        <c:axId val="18510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9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39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Incidence Per 100, 000</a:t>
                </a:r>
              </a:p>
            </c:rich>
          </c:tx>
          <c:layout>
            <c:manualLayout>
              <c:xMode val="edge"/>
              <c:yMode val="edge"/>
              <c:x val="1.2426171978780738E-2"/>
              <c:y val="0.12005423933981645"/>
            </c:manualLayout>
          </c:layout>
          <c:overlay val="0"/>
          <c:spPr>
            <a:noFill/>
            <a:ln w="2510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5109592"/>
        <c:crosses val="autoZero"/>
        <c:crossBetween val="between"/>
      </c:valAx>
      <c:spPr>
        <a:noFill/>
        <a:ln w="25381">
          <a:noFill/>
        </a:ln>
      </c:spPr>
    </c:plotArea>
    <c:legend>
      <c:legendPos val="b"/>
      <c:layout>
        <c:manualLayout>
          <c:xMode val="edge"/>
          <c:yMode val="edge"/>
          <c:x val="0.35378125009123584"/>
          <c:y val="0.9106040237209817"/>
          <c:w val="0.23185014553937155"/>
          <c:h val="7.8828849276323831E-2"/>
        </c:manualLayout>
      </c:layout>
      <c:overlay val="0"/>
      <c:spPr>
        <a:solidFill>
          <a:schemeClr val="bg1"/>
        </a:solidFill>
        <a:ln w="3140">
          <a:solidFill>
            <a:schemeClr val="tx1"/>
          </a:solidFill>
          <a:prstDash val="solid"/>
        </a:ln>
      </c:spPr>
      <c:txPr>
        <a:bodyPr/>
        <a:lstStyle/>
        <a:p>
          <a:pPr>
            <a:defRPr sz="13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0.28333</cdr:x>
      <cdr:y>0.97101</cdr:y>
    </cdr:from>
    <cdr:to>
      <cdr:x>0.97355</cdr:x>
      <cdr:y>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295400" y="5105400"/>
          <a:ext cx="315567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70C0"/>
              </a:solidFill>
            </a:rPr>
            <a:t>Source: MA Cancer Registry</a:t>
          </a:r>
          <a:endParaRPr lang="en-US" sz="1200" b="1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0.49153</cdr:x>
      <cdr:y>0.01417</cdr:y>
    </cdr:from>
    <cdr:to>
      <cdr:x>0.81356</cdr:x>
      <cdr:y>0.07792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2209821" y="76214"/>
          <a:ext cx="1447779" cy="3428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Rate/100,000</a:t>
          </a:r>
        </a:p>
      </cdr:txBody>
    </cdr:sp>
  </cdr:relSizeAnchor>
  <cdr:relSizeAnchor xmlns:cdr="http://schemas.openxmlformats.org/drawingml/2006/chartDrawing">
    <cdr:from>
      <cdr:x>0.25424</cdr:x>
      <cdr:y>0.01417</cdr:y>
    </cdr:from>
    <cdr:to>
      <cdr:x>0.43704</cdr:x>
      <cdr:y>0.07792</cdr:y>
    </cdr:to>
    <cdr:sp macro="" textlink="">
      <cdr:nvSpPr>
        <cdr:cNvPr id="5" name="Rectangle 4"/>
        <cdr:cNvSpPr/>
      </cdr:nvSpPr>
      <cdr:spPr bwMode="auto">
        <a:xfrm xmlns:a="http://schemas.openxmlformats.org/drawingml/2006/main">
          <a:off x="1143000" y="76200"/>
          <a:ext cx="821831" cy="3428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accent1">
              <a:lumMod val="20000"/>
              <a:lumOff val="8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0.51721</cdr:x>
      <cdr:y>0.92441</cdr:y>
    </cdr:from>
    <cdr:to>
      <cdr:x>1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482781" y="4930803"/>
          <a:ext cx="2317553" cy="40319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rgbClr val="0070C0"/>
              </a:solidFill>
            </a:rPr>
            <a:t>Source: MA Vital Statistics</a:t>
          </a:r>
          <a:endParaRPr lang="en-US" sz="14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0.5625</cdr:x>
      <cdr:y>0.0137</cdr:y>
    </cdr:from>
    <cdr:to>
      <cdr:x>0.92188</cdr:x>
      <cdr:y>0.07534</cdr:y>
    </cdr:to>
    <cdr:sp macro="" textlink="">
      <cdr:nvSpPr>
        <cdr:cNvPr id="4" name="Rectangle 3"/>
        <cdr:cNvSpPr/>
      </cdr:nvSpPr>
      <cdr:spPr bwMode="auto">
        <a:xfrm xmlns:a="http://schemas.openxmlformats.org/drawingml/2006/main">
          <a:off x="2743200" y="76208"/>
          <a:ext cx="1752624" cy="3428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Rate/100,000</a:t>
          </a:r>
        </a:p>
      </cdr:txBody>
    </cdr:sp>
  </cdr:relSizeAnchor>
  <cdr:relSizeAnchor xmlns:cdr="http://schemas.openxmlformats.org/drawingml/2006/chartDrawing">
    <cdr:from>
      <cdr:x>0.1875</cdr:x>
      <cdr:y>0.0137</cdr:y>
    </cdr:from>
    <cdr:to>
      <cdr:x>0.40289</cdr:x>
      <cdr:y>0.07534</cdr:y>
    </cdr:to>
    <cdr:sp macro="" textlink="">
      <cdr:nvSpPr>
        <cdr:cNvPr id="5" name="Rectangle 4"/>
        <cdr:cNvSpPr/>
      </cdr:nvSpPr>
      <cdr:spPr bwMode="auto">
        <a:xfrm xmlns:a="http://schemas.openxmlformats.org/drawingml/2006/main">
          <a:off x="914400" y="76200"/>
          <a:ext cx="1050431" cy="3428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accent1">
              <a:lumMod val="20000"/>
              <a:lumOff val="8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Female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0.61261</cdr:x>
      <cdr:y>0.58292</cdr:y>
    </cdr:from>
    <cdr:to>
      <cdr:x>0.69779</cdr:x>
      <cdr:y>0.69222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5181600" y="2438400"/>
          <a:ext cx="720414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0000"/>
            <a:lumOff val="40000"/>
          </a:schemeClr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tx1"/>
              </a:solidFill>
            </a:rPr>
            <a:t>&lt;5 cases</a:t>
          </a:r>
          <a:endParaRPr lang="en-US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B71354-2615-4194-AFB3-65806B88A36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A736F3-3EFB-4DF8-9C61-DA5214EB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0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B588A8-3910-43BA-894D-BE3B2EE214C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12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30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305 w 5740"/>
                <a:gd name="T7" fmla="*/ 0 h 4316"/>
                <a:gd name="T8" fmla="*/ 6305 w 5740"/>
                <a:gd name="T9" fmla="*/ 0 h 4316"/>
                <a:gd name="T10" fmla="*/ 630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9 w 382"/>
                  <a:gd name="T19" fmla="*/ 96 h 96"/>
                  <a:gd name="T20" fmla="*/ 293 w 382"/>
                  <a:gd name="T21" fmla="*/ 90 h 96"/>
                  <a:gd name="T22" fmla="*/ 341 w 382"/>
                  <a:gd name="T23" fmla="*/ 84 h 96"/>
                  <a:gd name="T24" fmla="*/ 382 w 382"/>
                  <a:gd name="T25" fmla="*/ 66 h 96"/>
                  <a:gd name="T26" fmla="*/ 412 w 382"/>
                  <a:gd name="T27" fmla="*/ 42 h 96"/>
                  <a:gd name="T28" fmla="*/ 406 w 382"/>
                  <a:gd name="T29" fmla="*/ 42 h 96"/>
                  <a:gd name="T30" fmla="*/ 376 w 382"/>
                  <a:gd name="T31" fmla="*/ 66 h 96"/>
                  <a:gd name="T32" fmla="*/ 335 w 382"/>
                  <a:gd name="T33" fmla="*/ 78 h 96"/>
                  <a:gd name="T34" fmla="*/ 293 w 382"/>
                  <a:gd name="T35" fmla="*/ 90 h 96"/>
                  <a:gd name="T36" fmla="*/ 239 w 382"/>
                  <a:gd name="T37" fmla="*/ 96 h 96"/>
                  <a:gd name="T38" fmla="*/ 23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9 w 185"/>
                  <a:gd name="T5" fmla="*/ 36 h 210"/>
                  <a:gd name="T6" fmla="*/ 185 w 185"/>
                  <a:gd name="T7" fmla="*/ 72 h 210"/>
                  <a:gd name="T8" fmla="*/ 191 w 185"/>
                  <a:gd name="T9" fmla="*/ 90 h 210"/>
                  <a:gd name="T10" fmla="*/ 197 w 185"/>
                  <a:gd name="T11" fmla="*/ 114 h 210"/>
                  <a:gd name="T12" fmla="*/ 191 w 185"/>
                  <a:gd name="T13" fmla="*/ 138 h 210"/>
                  <a:gd name="T14" fmla="*/ 179 w 185"/>
                  <a:gd name="T15" fmla="*/ 162 h 210"/>
                  <a:gd name="T16" fmla="*/ 149 w 185"/>
                  <a:gd name="T17" fmla="*/ 180 h 210"/>
                  <a:gd name="T18" fmla="*/ 90 w 185"/>
                  <a:gd name="T19" fmla="*/ 198 h 210"/>
                  <a:gd name="T20" fmla="*/ 126 w 185"/>
                  <a:gd name="T21" fmla="*/ 210 h 210"/>
                  <a:gd name="T22" fmla="*/ 161 w 185"/>
                  <a:gd name="T23" fmla="*/ 192 h 210"/>
                  <a:gd name="T24" fmla="*/ 191 w 185"/>
                  <a:gd name="T25" fmla="*/ 168 h 210"/>
                  <a:gd name="T26" fmla="*/ 209 w 185"/>
                  <a:gd name="T27" fmla="*/ 144 h 210"/>
                  <a:gd name="T28" fmla="*/ 215 w 185"/>
                  <a:gd name="T29" fmla="*/ 114 h 210"/>
                  <a:gd name="T30" fmla="*/ 209 w 185"/>
                  <a:gd name="T31" fmla="*/ 90 h 210"/>
                  <a:gd name="T32" fmla="*/ 203 w 185"/>
                  <a:gd name="T33" fmla="*/ 66 h 210"/>
                  <a:gd name="T34" fmla="*/ 185 w 185"/>
                  <a:gd name="T35" fmla="*/ 48 h 210"/>
                  <a:gd name="T36" fmla="*/ 16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94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Cancer Burden in Massachusetts, 2002-2006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0BC04D-3EFD-45C9-80BB-D3C93A49A2CB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6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A4AE0F-AC4F-4E6F-9947-AF732DDBB81A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81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A0797-A7D1-4869-B3D6-C17A1685377E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45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A91B2D-D224-4C32-9819-B35CAD660034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2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107219-AA40-46BF-AD56-E417092E84BC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91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707DF-4133-4234-8E63-04DC413E4B23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3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288999-AA43-4ED7-9959-0BF2653C439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54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CCD1D8-D343-4F16-B92C-EB1CF7566F94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32917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BBCB6B-E47B-464C-84D7-77DF359A0B89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64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A3DD-1B3A-4BC8-BF50-6E2F7ADDFA66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37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024FE9-157C-467B-A90E-69F1CC4B71B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98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872242-2888-4A15-964B-595CEFB0D31A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72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99FD97-BBF7-4260-928E-EF5FCE2CAA0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93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35E4D3-9C37-4D88-8D61-7F623DCB439D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0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0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02AF9-B3B8-4C26-B6FC-13974BA75F1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30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305 w 5740"/>
                <a:gd name="T7" fmla="*/ 0 h 4316"/>
                <a:gd name="T8" fmla="*/ 6305 w 5740"/>
                <a:gd name="T9" fmla="*/ 0 h 4316"/>
                <a:gd name="T10" fmla="*/ 630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83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83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84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9 w 382"/>
                  <a:gd name="T19" fmla="*/ 96 h 96"/>
                  <a:gd name="T20" fmla="*/ 293 w 382"/>
                  <a:gd name="T21" fmla="*/ 90 h 96"/>
                  <a:gd name="T22" fmla="*/ 341 w 382"/>
                  <a:gd name="T23" fmla="*/ 84 h 96"/>
                  <a:gd name="T24" fmla="*/ 382 w 382"/>
                  <a:gd name="T25" fmla="*/ 66 h 96"/>
                  <a:gd name="T26" fmla="*/ 412 w 382"/>
                  <a:gd name="T27" fmla="*/ 42 h 96"/>
                  <a:gd name="T28" fmla="*/ 406 w 382"/>
                  <a:gd name="T29" fmla="*/ 42 h 96"/>
                  <a:gd name="T30" fmla="*/ 376 w 382"/>
                  <a:gd name="T31" fmla="*/ 66 h 96"/>
                  <a:gd name="T32" fmla="*/ 335 w 382"/>
                  <a:gd name="T33" fmla="*/ 78 h 96"/>
                  <a:gd name="T34" fmla="*/ 293 w 382"/>
                  <a:gd name="T35" fmla="*/ 90 h 96"/>
                  <a:gd name="T36" fmla="*/ 239 w 382"/>
                  <a:gd name="T37" fmla="*/ 96 h 96"/>
                  <a:gd name="T38" fmla="*/ 23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9 w 185"/>
                  <a:gd name="T5" fmla="*/ 36 h 210"/>
                  <a:gd name="T6" fmla="*/ 185 w 185"/>
                  <a:gd name="T7" fmla="*/ 72 h 210"/>
                  <a:gd name="T8" fmla="*/ 191 w 185"/>
                  <a:gd name="T9" fmla="*/ 90 h 210"/>
                  <a:gd name="T10" fmla="*/ 197 w 185"/>
                  <a:gd name="T11" fmla="*/ 114 h 210"/>
                  <a:gd name="T12" fmla="*/ 191 w 185"/>
                  <a:gd name="T13" fmla="*/ 138 h 210"/>
                  <a:gd name="T14" fmla="*/ 179 w 185"/>
                  <a:gd name="T15" fmla="*/ 162 h 210"/>
                  <a:gd name="T16" fmla="*/ 149 w 185"/>
                  <a:gd name="T17" fmla="*/ 180 h 210"/>
                  <a:gd name="T18" fmla="*/ 90 w 185"/>
                  <a:gd name="T19" fmla="*/ 198 h 210"/>
                  <a:gd name="T20" fmla="*/ 126 w 185"/>
                  <a:gd name="T21" fmla="*/ 210 h 210"/>
                  <a:gd name="T22" fmla="*/ 161 w 185"/>
                  <a:gd name="T23" fmla="*/ 192 h 210"/>
                  <a:gd name="T24" fmla="*/ 191 w 185"/>
                  <a:gd name="T25" fmla="*/ 168 h 210"/>
                  <a:gd name="T26" fmla="*/ 209 w 185"/>
                  <a:gd name="T27" fmla="*/ 144 h 210"/>
                  <a:gd name="T28" fmla="*/ 215 w 185"/>
                  <a:gd name="T29" fmla="*/ 114 h 210"/>
                  <a:gd name="T30" fmla="*/ 209 w 185"/>
                  <a:gd name="T31" fmla="*/ 90 h 210"/>
                  <a:gd name="T32" fmla="*/ 203 w 185"/>
                  <a:gd name="T33" fmla="*/ 66 h 210"/>
                  <a:gd name="T34" fmla="*/ 185 w 185"/>
                  <a:gd name="T35" fmla="*/ 48 h 210"/>
                  <a:gd name="T36" fmla="*/ 16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84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Burden of cancer in Massachusetts, 2002-2006</a:t>
            </a:r>
          </a:p>
        </p:txBody>
      </p:sp>
      <p:sp>
        <p:nvSpPr>
          <p:cNvPr id="584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4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4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4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42B0A-62BB-4EC7-A7C9-4587059138E3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90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chart" Target="../charts/chart8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dictionary.naaccr.org/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ascopubs.org/doi/10.1200/PO.18.0027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03200"/>
            <a:ext cx="10058400" cy="1329179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439"/>
            <a:ext cx="971042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 smtClean="0">
                <a:solidFill>
                  <a:srgbClr val="333333"/>
                </a:solidFill>
              </a:rPr>
              <a:t>1.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Housekeeping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 smtClean="0">
                <a:solidFill>
                  <a:srgbClr val="333333"/>
                </a:solidFill>
              </a:rPr>
              <a:t>Call </a:t>
            </a:r>
            <a:r>
              <a:rPr lang="en-US" altLang="en-US" sz="1600" dirty="0">
                <a:solidFill>
                  <a:srgbClr val="333333"/>
                </a:solidFill>
              </a:rPr>
              <a:t>to Order, Establish Quorum, Vote to Accept Minutes </a:t>
            </a:r>
            <a:r>
              <a:rPr lang="en-US" altLang="en-US" sz="2000" dirty="0" smtClean="0">
                <a:solidFill>
                  <a:srgbClr val="333333"/>
                </a:solidFill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</a:rPr>
            </a:b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rgbClr val="333333"/>
                </a:solidFill>
              </a:rPr>
              <a:t>2.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Unfinished Business - </a:t>
            </a:r>
            <a:r>
              <a:rPr lang="en-US" altLang="en-US" dirty="0" smtClean="0">
                <a:solidFill>
                  <a:srgbClr val="333333"/>
                </a:solidFill>
              </a:rPr>
              <a:t>Discussion </a:t>
            </a:r>
            <a:r>
              <a:rPr lang="en-US" altLang="en-US" dirty="0">
                <a:solidFill>
                  <a:srgbClr val="333333"/>
                </a:solidFill>
              </a:rPr>
              <a:t>of Objective 1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 smtClean="0">
                <a:solidFill>
                  <a:srgbClr val="333333"/>
                </a:solidFill>
              </a:rPr>
              <a:t>Unmet </a:t>
            </a:r>
            <a:r>
              <a:rPr lang="en-US" altLang="en-US" sz="1600" dirty="0">
                <a:solidFill>
                  <a:srgbClr val="333333"/>
                </a:solidFill>
              </a:rPr>
              <a:t>Needs of Patients, families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>
                <a:solidFill>
                  <a:srgbClr val="333333"/>
                </a:solidFill>
              </a:rPr>
              <a:t>Time-of-Diagnosis Statistics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>
                <a:solidFill>
                  <a:srgbClr val="333333"/>
                </a:solidFill>
              </a:rPr>
              <a:t>Risk factors</a:t>
            </a:r>
            <a:r>
              <a:rPr lang="en-US" altLang="en-US" sz="1600" dirty="0" smtClean="0">
                <a:solidFill>
                  <a:srgbClr val="333333"/>
                </a:solidFill>
              </a:rPr>
              <a:t/>
            </a:r>
            <a:br>
              <a:rPr lang="en-US" altLang="en-US" sz="1600" dirty="0" smtClean="0">
                <a:solidFill>
                  <a:srgbClr val="333333"/>
                </a:solidFill>
              </a:rPr>
            </a:br>
            <a:endParaRPr lang="en-US" altLang="en-US" sz="1600" dirty="0">
              <a:solidFill>
                <a:srgbClr val="333333"/>
              </a:solidFill>
            </a:endParaRPr>
          </a:p>
          <a:p>
            <a:pPr marL="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333333"/>
                </a:solidFill>
              </a:rPr>
              <a:t>3. New Business - Discussion of Objective 2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33333"/>
                </a:solidFill>
              </a:rPr>
              <a:t>Programs in the Commonwealth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33333"/>
                </a:solidFill>
              </a:rPr>
              <a:t>Prevention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33333"/>
                </a:solidFill>
              </a:rPr>
              <a:t>Screening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33333"/>
                </a:solidFill>
              </a:rPr>
              <a:t>Education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33333"/>
                </a:solidFill>
              </a:rPr>
              <a:t>Support </a:t>
            </a:r>
            <a:r>
              <a:rPr lang="en-US" altLang="en-US" sz="1800" dirty="0" smtClean="0">
                <a:solidFill>
                  <a:srgbClr val="333333"/>
                </a:solidFill>
              </a:rPr>
              <a:t/>
            </a:r>
            <a:br>
              <a:rPr lang="en-US" altLang="en-US" sz="1800" dirty="0" smtClean="0">
                <a:solidFill>
                  <a:srgbClr val="333333"/>
                </a:solidFill>
              </a:rPr>
            </a:br>
            <a:endParaRPr lang="en-US" altLang="en-US" sz="1800" dirty="0">
              <a:solidFill>
                <a:srgbClr val="333333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333333"/>
                </a:solidFill>
              </a:rPr>
              <a:t>4.  Open </a:t>
            </a:r>
            <a:r>
              <a:rPr lang="en-US" altLang="en-US" sz="1800" dirty="0" smtClean="0">
                <a:solidFill>
                  <a:srgbClr val="333333"/>
                </a:solidFill>
              </a:rPr>
              <a:t>Discussion</a:t>
            </a:r>
            <a:br>
              <a:rPr lang="en-US" altLang="en-US" sz="1800" dirty="0" smtClean="0">
                <a:solidFill>
                  <a:srgbClr val="333333"/>
                </a:solidFill>
              </a:rPr>
            </a:b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333333"/>
                </a:solidFill>
              </a:rPr>
              <a:t>5.  Adjournment 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139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7848600" cy="1017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3200" b="1">
                <a:effectLst/>
              </a:rPr>
              <a:t>Pancreatic Cancer Incidence in Massachusetts, 2011 - 2015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305800" cy="49530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Pancreatic cancer was the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9</a:t>
            </a:r>
            <a:r>
              <a:rPr lang="en-US" altLang="en-US" sz="2400" baseline="30000" dirty="0">
                <a:solidFill>
                  <a:srgbClr val="FFFF00"/>
                </a:solidFill>
                <a:effectLst/>
              </a:rPr>
              <a:t>th</a:t>
            </a:r>
            <a:r>
              <a:rPr lang="en-US" altLang="en-US" sz="2400" dirty="0">
                <a:effectLst/>
              </a:rPr>
              <a:t> most commonly diagnosed cancer among Massachusetts females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(2,636) </a:t>
            </a:r>
            <a:r>
              <a:rPr lang="en-US" altLang="en-US" sz="2400" dirty="0">
                <a:effectLst/>
              </a:rPr>
              <a:t>and the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10</a:t>
            </a:r>
            <a:r>
              <a:rPr lang="en-US" altLang="en-US" sz="2400" baseline="30000" dirty="0">
                <a:solidFill>
                  <a:srgbClr val="FFFF00"/>
                </a:solidFill>
                <a:effectLst/>
              </a:rPr>
              <a:t>th</a:t>
            </a:r>
            <a:r>
              <a:rPr lang="en-US" altLang="en-US" sz="2400" dirty="0">
                <a:effectLst/>
              </a:rPr>
              <a:t> among males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(2,556)</a:t>
            </a:r>
          </a:p>
          <a:p>
            <a:pPr lvl="1" eaLnBrk="1" hangingPunct="1">
              <a:lnSpc>
                <a:spcPct val="4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It accounted for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2.9%</a:t>
            </a:r>
            <a:r>
              <a:rPr lang="en-US" altLang="en-US" sz="2400" dirty="0">
                <a:effectLst/>
              </a:rPr>
              <a:t> of all cancers in males and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2.8% </a:t>
            </a:r>
            <a:r>
              <a:rPr lang="en-US" altLang="en-US" sz="2400" dirty="0">
                <a:effectLst/>
              </a:rPr>
              <a:t>in females with incidence rates of: 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FFFF66"/>
              </a:solidFill>
              <a:effectLst/>
            </a:endParaRPr>
          </a:p>
          <a:p>
            <a:pPr lvl="4" eaLnBrk="1" hangingPunct="1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rgbClr val="FFFF66"/>
                </a:solidFill>
                <a:effectLst/>
              </a:rPr>
              <a:t>14.5 per 100,000</a:t>
            </a:r>
            <a:endParaRPr lang="en-US" altLang="en-US" sz="2400" dirty="0">
              <a:effectLst/>
            </a:endParaRPr>
          </a:p>
          <a:p>
            <a:pPr lvl="4" eaLnBrk="1" hangingPunct="1">
              <a:lnSpc>
                <a:spcPct val="15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rgbClr val="FFFF66"/>
                </a:solidFill>
                <a:effectLst/>
              </a:rPr>
              <a:t>11.4 per 100,000</a:t>
            </a:r>
            <a:endParaRPr lang="en-US" altLang="en-US" sz="2400" dirty="0">
              <a:effectLst/>
            </a:endParaRPr>
          </a:p>
          <a:p>
            <a:pPr lvl="1" eaLnBrk="1" hangingPunct="1">
              <a:lnSpc>
                <a:spcPct val="3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Incidence rates increased between 2011 and 2015 but the increase was only significant in females</a:t>
            </a:r>
          </a:p>
          <a:p>
            <a:pPr marL="914400" lvl="2" indent="0" eaLnBrk="1" hangingPunct="1">
              <a:buClr>
                <a:schemeClr val="hlink"/>
              </a:buClr>
              <a:buSzPct val="80000"/>
              <a:buNone/>
              <a:defRPr/>
            </a:pPr>
            <a:r>
              <a:rPr lang="en-US" altLang="en-US" dirty="0">
                <a:solidFill>
                  <a:srgbClr val="FFFF66"/>
                </a:solidFill>
                <a:effectLst/>
              </a:rPr>
              <a:t>	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14.3 </a:t>
            </a:r>
            <a:r>
              <a:rPr lang="en-US" altLang="en-US" dirty="0">
                <a:solidFill>
                  <a:schemeClr val="tx1">
                    <a:lumMod val="95000"/>
                  </a:schemeClr>
                </a:solidFill>
                <a:effectLst/>
              </a:rPr>
              <a:t>cases </a:t>
            </a:r>
            <a:r>
              <a:rPr lang="en-US" altLang="en-US" dirty="0">
                <a:effectLst/>
              </a:rPr>
              <a:t>to 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15.3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>
                <a:effectLst/>
              </a:rPr>
              <a:t>per 100,000 </a:t>
            </a:r>
            <a:r>
              <a:rPr lang="en-US" altLang="en-US" dirty="0" smtClean="0">
                <a:effectLst/>
              </a:rPr>
              <a:t>in males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	</a:t>
            </a:r>
            <a:r>
              <a:rPr lang="en-US" altLang="en-US" dirty="0" smtClean="0">
                <a:solidFill>
                  <a:srgbClr val="FFFF00"/>
                </a:solidFill>
                <a:effectLst/>
              </a:rPr>
              <a:t>10.9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>
                <a:effectLst/>
              </a:rPr>
              <a:t>cases to </a:t>
            </a:r>
            <a:r>
              <a:rPr lang="en-US" altLang="en-US" dirty="0" smtClean="0">
                <a:solidFill>
                  <a:srgbClr val="FFFF00"/>
                </a:solidFill>
                <a:effectLst/>
              </a:rPr>
              <a:t>12.0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>
                <a:effectLst/>
              </a:rPr>
              <a:t>per 100,000 </a:t>
            </a:r>
            <a:r>
              <a:rPr lang="en-US" altLang="en-US" dirty="0" smtClean="0">
                <a:effectLst/>
              </a:rPr>
              <a:t>in females</a:t>
            </a:r>
            <a:endParaRPr lang="en-US" altLang="en-US" dirty="0"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400" dirty="0"/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effectLst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000" dirty="0">
              <a:effectLst/>
            </a:endParaRPr>
          </a:p>
          <a:p>
            <a:pPr marL="914400" lvl="2" indent="0" eaLnBrk="1" hangingPunct="1">
              <a:lnSpc>
                <a:spcPct val="15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93728DE-7371-437E-975B-F06F7308DE1C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133600" y="6454775"/>
            <a:ext cx="36957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Cancer Registry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 flipV="1">
            <a:off x="1752600" y="12954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11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3505200"/>
            <a:ext cx="344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1" y="4143376"/>
            <a:ext cx="3841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072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7848600" cy="1017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3200" b="1">
                <a:effectLst/>
              </a:rPr>
              <a:t>Pancreatic Cancer Incidence in Massachusetts, 2011 – 2015 </a:t>
            </a:r>
            <a:r>
              <a:rPr lang="en-US" altLang="en-US" sz="2400" b="1">
                <a:effectLst/>
              </a:rPr>
              <a:t>(cont’d)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305800" cy="4724400"/>
          </a:xfrm>
        </p:spPr>
        <p:txBody>
          <a:bodyPr>
            <a:normAutofit lnSpcReduction="10000"/>
          </a:bodyPr>
          <a:lstStyle/>
          <a:p>
            <a:pPr lvl="2" eaLnBrk="1" hangingPunct="1">
              <a:lnSpc>
                <a:spcPct val="20000"/>
              </a:lnSpc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altLang="en-US" sz="1600" dirty="0">
              <a:effectLst/>
            </a:endParaRPr>
          </a:p>
          <a:p>
            <a:pPr lvl="1" eaLnBrk="1" hangingPunct="1">
              <a:lnSpc>
                <a:spcPct val="12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effectLst/>
              </a:rPr>
              <a:t>Pancreatic cancer incidence rates were higher among </a:t>
            </a:r>
            <a:r>
              <a:rPr lang="en-US" altLang="en-US" sz="2200" dirty="0">
                <a:solidFill>
                  <a:srgbClr val="FFFF00"/>
                </a:solidFill>
                <a:effectLst/>
              </a:rPr>
              <a:t>White non-Hispanic (14.8/100,000) and Black non-Hispanic (16.3/100,000) </a:t>
            </a:r>
            <a:r>
              <a:rPr lang="en-US" altLang="en-US" sz="2200" dirty="0">
                <a:effectLst/>
              </a:rPr>
              <a:t>males</a:t>
            </a:r>
            <a:r>
              <a:rPr lang="en-US" altLang="en-US" sz="22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200" dirty="0">
                <a:effectLst/>
              </a:rPr>
              <a:t>than other racial/ethnic groups 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200" dirty="0">
              <a:effectLst/>
            </a:endParaRPr>
          </a:p>
          <a:p>
            <a:pPr lvl="1" eaLnBrk="1" hangingPunct="1">
              <a:lnSpc>
                <a:spcPct val="11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effectLst/>
              </a:rPr>
              <a:t>Among females, </a:t>
            </a:r>
            <a:r>
              <a:rPr lang="en-US" altLang="en-US" sz="2200" dirty="0">
                <a:solidFill>
                  <a:srgbClr val="FFFF00"/>
                </a:solidFill>
                <a:effectLst/>
              </a:rPr>
              <a:t>White non-Hispanics (11.6/100,000) and Black non-Hispanics (12.9/100,000) </a:t>
            </a:r>
            <a:r>
              <a:rPr lang="en-US" altLang="en-US" sz="2200" dirty="0">
                <a:effectLst/>
              </a:rPr>
              <a:t>had higher pancreatic cancer incidence than other racial/ethnic groups </a:t>
            </a:r>
            <a:endParaRPr lang="en-US" altLang="en-US" sz="2200" dirty="0">
              <a:solidFill>
                <a:srgbClr val="FFFF00"/>
              </a:solidFill>
              <a:effectLst/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200" dirty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effectLst/>
              </a:rPr>
              <a:t>The median age at diagnosis was </a:t>
            </a:r>
            <a:r>
              <a:rPr lang="en-US" altLang="en-US" sz="2200" dirty="0">
                <a:solidFill>
                  <a:srgbClr val="FFFF00"/>
                </a:solidFill>
                <a:effectLst/>
              </a:rPr>
              <a:t>69 years for males </a:t>
            </a:r>
            <a:r>
              <a:rPr lang="en-US" altLang="en-US" sz="2200" dirty="0">
                <a:effectLst/>
              </a:rPr>
              <a:t>and </a:t>
            </a:r>
            <a:r>
              <a:rPr lang="en-US" altLang="en-US" sz="2200" dirty="0">
                <a:solidFill>
                  <a:srgbClr val="FFFF00"/>
                </a:solidFill>
                <a:effectLst/>
              </a:rPr>
              <a:t>74 years for females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200" dirty="0">
              <a:solidFill>
                <a:srgbClr val="FFFF00"/>
              </a:solidFill>
              <a:effectLst/>
            </a:endParaRPr>
          </a:p>
          <a:p>
            <a:pPr lvl="1" eaLnBrk="1" hangingPunct="1"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effectLst/>
              </a:rPr>
              <a:t>There were no significant differences in pancreatic cancer incidence by county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200" dirty="0">
              <a:solidFill>
                <a:srgbClr val="FF6699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135D88E2-4052-4E2D-BF3E-0630B2B13A2D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133600" y="6324600"/>
            <a:ext cx="36957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Cancer Registry</a:t>
            </a:r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1752600" y="12954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78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11398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sz="3200" b="1" dirty="0">
                <a:effectLst/>
              </a:rPr>
              <a:t>Age-Adjusted Pancreatic Cancer Incidence Rates in Massachusetts by Race and Gender,    2011 - 2015</a:t>
            </a:r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89139" y="1600201"/>
          <a:ext cx="82137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8218120" imgH="4523624" progId="Excel.Chart.8">
                  <p:embed/>
                </p:oleObj>
              </mc:Choice>
              <mc:Fallback>
                <p:oleObj r:id="rId3" imgW="8218120" imgH="4523624" progId="Excel.Chart.8">
                  <p:embed/>
                  <p:pic>
                    <p:nvPicPr>
                      <p:cNvPr id="2355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9" y="1600201"/>
                        <a:ext cx="82137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E3E061F-3043-4FC7-89B3-6051EC5F0BBE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2133600" y="6324600"/>
            <a:ext cx="39624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Cancer Registry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V="1">
            <a:off x="1752600" y="14478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374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effectLst/>
              </a:rPr>
              <a:t>Annual Age-Adjusted Pancreatic Cancer Incidence Rates in Massachusetts by Gender, 2011- 2015</a:t>
            </a:r>
            <a:endParaRPr lang="en-US" altLang="en-US" sz="3200" b="1">
              <a:solidFill>
                <a:srgbClr val="FFFF00"/>
              </a:solidFill>
              <a:effectLst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5954D15-4139-40A7-9AAF-F5ACB64BFE88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438400" y="6324600"/>
            <a:ext cx="35052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Cancer Registry</a:t>
            </a:r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 flipV="1">
            <a:off x="2057400" y="15240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6426200" y="1625601"/>
          <a:ext cx="4102100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4102964" imgH="4590686" progId="Excel.Chart.8">
                  <p:embed/>
                </p:oleObj>
              </mc:Choice>
              <mc:Fallback>
                <p:oleObj r:id="rId3" imgW="4102964" imgH="4590686" progId="Excel.Chart.8">
                  <p:embed/>
                  <p:pic>
                    <p:nvPicPr>
                      <p:cNvPr id="2458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0" y="1625601"/>
                        <a:ext cx="4102100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Chart Placeholder 12"/>
          <p:cNvGraphicFramePr>
            <a:graphicFrameLocks noGrp="1"/>
          </p:cNvGraphicFramePr>
          <p:nvPr>
            <p:ph type="chart" idx="1"/>
          </p:nvPr>
        </p:nvGraphicFramePr>
        <p:xfrm>
          <a:off x="1981200" y="1752600"/>
          <a:ext cx="3962400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286000" y="2133600"/>
          <a:ext cx="3124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6134100" y="2133600"/>
          <a:ext cx="3771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962400" y="1676400"/>
            <a:ext cx="762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Male</a:t>
            </a:r>
          </a:p>
        </p:txBody>
      </p:sp>
      <p:sp>
        <p:nvSpPr>
          <p:cNvPr id="24587" name="Rectangle 3"/>
          <p:cNvSpPr>
            <a:spLocks noChangeArrowheads="1"/>
          </p:cNvSpPr>
          <p:nvPr/>
        </p:nvSpPr>
        <p:spPr bwMode="auto">
          <a:xfrm>
            <a:off x="7772400" y="1752600"/>
            <a:ext cx="11430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  <a:cs typeface="Arial" panose="020B0604020202020204" pitchFamily="34" charset="0"/>
              </a:rPr>
              <a:t>Female</a:t>
            </a:r>
          </a:p>
        </p:txBody>
      </p:sp>
    </p:spTree>
    <p:extLst>
      <p:ext uri="{BB962C8B-B14F-4D97-AF65-F5344CB8AC3E}">
        <p14:creationId xmlns:p14="http://schemas.microsoft.com/office/powerpoint/2010/main" val="3745494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effectLst/>
              </a:rPr>
              <a:t>Annual Age-Adjusted Pancreatic Cancer Incidence Rates in Massachusetts by Gender and County, 2011-2015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03400" y="1879601"/>
          <a:ext cx="8661400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245225"/>
            <a:ext cx="1524000" cy="47625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B42644B-2D89-405F-92E2-B10CA1D32050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3200400" y="6324600"/>
            <a:ext cx="34290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Cancer Registry</a:t>
            </a:r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 flipV="1">
            <a:off x="2057400" y="15240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72859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005638" cy="99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3200" b="1" dirty="0">
                <a:effectLst/>
              </a:rPr>
              <a:t>Pancreatic Cancer Mortality in </a:t>
            </a:r>
            <a:r>
              <a:rPr lang="en-US" altLang="en-US" sz="3200" b="1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Massachusetts, 2011 - 2015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Pancreatic cancer was </a:t>
            </a:r>
            <a:r>
              <a:rPr lang="en-US" altLang="en-US" sz="2400" dirty="0">
                <a:solidFill>
                  <a:srgbClr val="FFFF99"/>
                </a:solidFill>
                <a:effectLst/>
              </a:rPr>
              <a:t>the 4</a:t>
            </a:r>
            <a:r>
              <a:rPr lang="en-US" altLang="en-US" sz="2400" baseline="30000" dirty="0">
                <a:solidFill>
                  <a:srgbClr val="FFFF99"/>
                </a:solidFill>
                <a:effectLst/>
              </a:rPr>
              <a:t>th</a:t>
            </a:r>
            <a:r>
              <a:rPr lang="en-US" altLang="en-US" sz="2400" dirty="0">
                <a:solidFill>
                  <a:srgbClr val="FFFF99"/>
                </a:solidFill>
                <a:effectLst/>
              </a:rPr>
              <a:t> leading cause of cancer deaths (4,527 Deaths)</a:t>
            </a:r>
            <a:r>
              <a:rPr lang="en-US" altLang="en-US" sz="2400" dirty="0">
                <a:effectLst/>
              </a:rPr>
              <a:t> among both males and females between 2011 and 2015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It accounted for </a:t>
            </a:r>
            <a:r>
              <a:rPr lang="en-US" altLang="en-US" sz="2400" dirty="0">
                <a:solidFill>
                  <a:srgbClr val="FFFF99"/>
                </a:solidFill>
                <a:effectLst/>
              </a:rPr>
              <a:t>6.7%</a:t>
            </a:r>
            <a:r>
              <a:rPr lang="en-US" altLang="en-US" sz="2400" dirty="0">
                <a:effectLst/>
              </a:rPr>
              <a:t> of all cancer deaths in males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(2,181) </a:t>
            </a:r>
            <a:r>
              <a:rPr lang="en-US" altLang="en-US" sz="2400" dirty="0">
                <a:effectLst/>
              </a:rPr>
              <a:t>and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7.4% </a:t>
            </a:r>
            <a:r>
              <a:rPr lang="en-US" altLang="en-US" sz="2400" dirty="0">
                <a:effectLst/>
              </a:rPr>
              <a:t>in females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(2,346)</a:t>
            </a:r>
          </a:p>
          <a:p>
            <a:pPr eaLnBrk="1" hangingPunct="1">
              <a:lnSpc>
                <a:spcPct val="20000"/>
              </a:lnSpc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Age-adjusted mortality rate: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2400" dirty="0">
                <a:solidFill>
                  <a:srgbClr val="FFFF99"/>
                </a:solidFill>
                <a:effectLst/>
              </a:rPr>
              <a:t>   	       12.3 per 100,000 </a:t>
            </a:r>
            <a:r>
              <a:rPr lang="en-US" altLang="en-US" sz="2400" dirty="0">
                <a:effectLst/>
              </a:rPr>
              <a:t>       	</a:t>
            </a:r>
            <a:r>
              <a:rPr lang="en-US" altLang="en-US" sz="2400" dirty="0">
                <a:solidFill>
                  <a:srgbClr val="FFFF99"/>
                </a:solidFill>
                <a:effectLst/>
              </a:rPr>
              <a:t>9.8 per 100,000</a:t>
            </a:r>
            <a:endParaRPr lang="en-US" altLang="en-US" sz="2400" dirty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Pancreatic cancer mortality rates for males remained unchanged but increased by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3% </a:t>
            </a:r>
            <a:r>
              <a:rPr lang="en-US" altLang="en-US" sz="2400" dirty="0">
                <a:effectLst/>
              </a:rPr>
              <a:t>in females between 2011 and 2015</a:t>
            </a:r>
          </a:p>
          <a:p>
            <a:pPr marL="914400" lvl="2" indent="0" eaLnBrk="1" hangingPunct="1">
              <a:buClr>
                <a:schemeClr val="hlink"/>
              </a:buClr>
              <a:buSzPct val="80000"/>
              <a:buNone/>
              <a:defRPr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	</a:t>
            </a:r>
            <a:endParaRPr lang="en-US" altLang="en-US" dirty="0" smtClean="0">
              <a:effectLst/>
            </a:endParaRPr>
          </a:p>
          <a:p>
            <a:pPr marL="342900" lvl="1" indent="-342900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5D2FA00-0315-4568-95D5-30DC32E47CB4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133600" y="6454775"/>
            <a:ext cx="36957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Vital Statistics</a:t>
            </a: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V="1">
            <a:off x="1752600" y="14478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3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191001"/>
            <a:ext cx="3444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9" y="4114801"/>
            <a:ext cx="384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280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848600" cy="99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3200" b="1" dirty="0">
                <a:effectLst/>
              </a:rPr>
              <a:t>Pancreatic Cancer Mortality in </a:t>
            </a:r>
            <a:r>
              <a:rPr lang="en-US" altLang="en-US" sz="3200" b="1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Massachusetts, 2011 – 2015 </a:t>
            </a:r>
            <a:r>
              <a:rPr lang="en-US" altLang="en-US" sz="2400" b="1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(cont’d)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20000"/>
              </a:lnSpc>
              <a:buFontTx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The median age at death was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72 years</a:t>
            </a:r>
          </a:p>
          <a:p>
            <a:pPr eaLnBrk="1" hangingPunct="1">
              <a:lnSpc>
                <a:spcPct val="2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2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There were significant racial disparities in pancreatic cancer deaths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Mortality was higher among White non-Hispanic and Black non-Hispanic males both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(12.7 per 100,000) </a:t>
            </a:r>
            <a:r>
              <a:rPr lang="en-US" altLang="en-US" sz="2400" dirty="0">
                <a:effectLst/>
              </a:rPr>
              <a:t>compared to other racial/ethnic groups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Asian males had the lowest pancreatic cancer mortality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(5.7 per /100,000)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effectLst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56909DC9-FA8C-4269-A3B9-814B9CF1E4EA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133600" y="6324600"/>
            <a:ext cx="36957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Vital Statistics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V="1">
            <a:off x="1752600" y="13716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10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3200" b="1">
                <a:effectLst/>
              </a:rPr>
              <a:t>Age-Adjusted Pancreatic Cancer Mortality Rates in Massachusetts by Race and Gender, 2011 - 2015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05014" y="1447801"/>
          <a:ext cx="81819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8181541" imgH="4523624" progId="Excel.Chart.8">
                  <p:embed/>
                </p:oleObj>
              </mc:Choice>
              <mc:Fallback>
                <p:oleObj r:id="rId3" imgW="8181541" imgH="4523624" progId="Excel.Chart.8">
                  <p:embed/>
                  <p:pic>
                    <p:nvPicPr>
                      <p:cNvPr id="2867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4" y="1447801"/>
                        <a:ext cx="818197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875234B8-1209-46BF-9708-11ADB0DD02F7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2133600" y="6324600"/>
            <a:ext cx="35052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Vital Statistics</a:t>
            </a:r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 flipV="1">
            <a:off x="1752600" y="14478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51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effectLst/>
              </a:rPr>
              <a:t>Annual Age-Adjusted Pancreatic Cancer Mortality Rates in Massachusetts by Gender and Year, 2011-2015</a:t>
            </a:r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93900" y="1908176"/>
          <a:ext cx="81534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8157155" imgH="4285859" progId="Excel.Chart.8">
                  <p:embed/>
                </p:oleObj>
              </mc:Choice>
              <mc:Fallback>
                <p:oleObj r:id="rId3" imgW="8157155" imgH="4285859" progId="Excel.Chart.8">
                  <p:embed/>
                  <p:pic>
                    <p:nvPicPr>
                      <p:cNvPr id="29699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1908176"/>
                        <a:ext cx="8153400" cy="428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245225"/>
            <a:ext cx="1524000" cy="47625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D5E6909B-997C-401E-B7AE-79F41DE37F82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200400" y="6324600"/>
            <a:ext cx="34290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Vital Statistics</a:t>
            </a:r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 flipV="1">
            <a:off x="2057400" y="15240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43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b="1">
                <a:effectLst/>
              </a:rPr>
              <a:t>US Percent of Pancreatic Cancer Cases by Stage at Diagnosis, 2013 - 2015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48800" y="6245225"/>
            <a:ext cx="762000" cy="47625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2601420E-FB65-4F77-A218-EF725AD4EF84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883230" y="1676400"/>
          <a:ext cx="649877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1905000" y="15240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1981200" y="6215064"/>
            <a:ext cx="7696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SEER Cancer Stat Facts: Pancreatic Cancer. National Cancer Institute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928938" y="5149851"/>
            <a:ext cx="6519862" cy="758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Local: Cancer is still confined to primary site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Regional: Cancer has spread to regional (nearby) lymph nodes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Distance: Cancer has metastasized (spread further away from primary site)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30728" name="Chart 2"/>
          <p:cNvGraphicFramePr>
            <a:graphicFrameLocks/>
          </p:cNvGraphicFramePr>
          <p:nvPr/>
        </p:nvGraphicFramePr>
        <p:xfrm>
          <a:off x="2133600" y="1905000"/>
          <a:ext cx="58674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4" imgW="6200169" imgH="3682303" progId="Excel.Chart.8">
                  <p:embed/>
                </p:oleObj>
              </mc:Choice>
              <mc:Fallback>
                <p:oleObj r:id="rId4" imgW="6200169" imgH="3682303" progId="Excel.Chart.8">
                  <p:embed/>
                  <p:pic>
                    <p:nvPicPr>
                      <p:cNvPr id="30728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05000"/>
                        <a:ext cx="58674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624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49300"/>
            <a:ext cx="10058400" cy="1329179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333333"/>
                </a:solidFill>
              </a:rPr>
              <a:t>1. Housekeeping</a:t>
            </a:r>
            <a:r>
              <a:rPr lang="en-US" altLang="en-US" dirty="0">
                <a:solidFill>
                  <a:srgbClr val="333333"/>
                </a:solidFill>
              </a:rPr>
              <a:t/>
            </a:r>
            <a:br>
              <a:rPr lang="en-US" altLang="en-US" dirty="0">
                <a:solidFill>
                  <a:srgbClr val="333333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333333"/>
                </a:solidFill>
              </a:rPr>
              <a:t>  Call </a:t>
            </a:r>
            <a:r>
              <a:rPr lang="en-US" altLang="en-US" sz="2400" dirty="0">
                <a:solidFill>
                  <a:srgbClr val="333333"/>
                </a:solidFill>
              </a:rPr>
              <a:t>to o</a:t>
            </a:r>
            <a:r>
              <a:rPr lang="en-US" altLang="en-US" sz="2400" dirty="0" smtClean="0">
                <a:solidFill>
                  <a:srgbClr val="333333"/>
                </a:solidFill>
              </a:rPr>
              <a:t>rder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333333"/>
                </a:solidFill>
              </a:rPr>
              <a:t>  Establish quorum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333333"/>
                </a:solidFill>
              </a:rPr>
              <a:t>  Vote </a:t>
            </a:r>
            <a:r>
              <a:rPr lang="en-US" altLang="en-US" sz="2400" dirty="0">
                <a:solidFill>
                  <a:srgbClr val="333333"/>
                </a:solidFill>
              </a:rPr>
              <a:t>to </a:t>
            </a:r>
            <a:r>
              <a:rPr lang="en-US" altLang="en-US" sz="2400" dirty="0" smtClean="0">
                <a:solidFill>
                  <a:srgbClr val="333333"/>
                </a:solidFill>
              </a:rPr>
              <a:t>accept minutes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2905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86800" cy="762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>Pancreatic Cancer Stage at Diagnosis in MA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1879600" y="889000"/>
          <a:ext cx="4243388" cy="58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5842000" y="889000"/>
          <a:ext cx="4775200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E0E2AFF-9D3A-4874-B2AB-2C8C8048571C}" type="slidenum">
              <a:rPr lang="en-US" altLang="en-US">
                <a:solidFill>
                  <a:srgbClr val="FFFFFF"/>
                </a:solidFill>
                <a:effectLst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FFFFFF"/>
              </a:solidFill>
              <a:effectLst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057400" y="9144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264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effectLst/>
              </a:rPr>
              <a:t>Survival and Staging Rates for Pancreatic Cancer in US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1817688" y="1611313"/>
            <a:ext cx="8610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dirty="0" smtClean="0">
                <a:effectLst/>
              </a:rPr>
              <a:t>Approximately </a:t>
            </a:r>
            <a:r>
              <a:rPr lang="en-US" altLang="en-US" sz="2800" dirty="0">
                <a:solidFill>
                  <a:srgbClr val="FFFF66"/>
                </a:solidFill>
                <a:effectLst/>
              </a:rPr>
              <a:t>1.6 percent </a:t>
            </a:r>
            <a:r>
              <a:rPr lang="en-US" altLang="en-US" sz="2800" dirty="0">
                <a:effectLst/>
              </a:rPr>
              <a:t>of Americans born today will be diagnosed with pancreatic cancer at some point during their lifetime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800" dirty="0">
              <a:effectLst/>
            </a:endParaRPr>
          </a:p>
          <a:p>
            <a:pPr eaLnBrk="1" hangingPunct="1">
              <a:buFontTx/>
              <a:buChar char="•"/>
              <a:defRPr/>
            </a:pPr>
            <a:r>
              <a:rPr lang="en-US" altLang="en-US" sz="2800" dirty="0">
                <a:effectLst/>
              </a:rPr>
              <a:t>The overall</a:t>
            </a:r>
            <a:r>
              <a:rPr lang="en-US" altLang="en-US" sz="2800" dirty="0">
                <a:solidFill>
                  <a:srgbClr val="FFFF66"/>
                </a:solidFill>
                <a:effectLst/>
              </a:rPr>
              <a:t> 5-year relative survival</a:t>
            </a:r>
            <a:r>
              <a:rPr lang="en-US" altLang="en-US" sz="2800" dirty="0">
                <a:effectLst/>
              </a:rPr>
              <a:t> pancreatic cancer between 2008 – 2014 was </a:t>
            </a:r>
            <a:r>
              <a:rPr lang="en-US" altLang="en-US" sz="2800" dirty="0">
                <a:solidFill>
                  <a:srgbClr val="FFFF66"/>
                </a:solidFill>
                <a:effectLst/>
              </a:rPr>
              <a:t>8.5%</a:t>
            </a:r>
          </a:p>
          <a:p>
            <a:pPr lvl="1" eaLnBrk="1" hangingPunct="1">
              <a:buSzTx/>
              <a:buFontTx/>
              <a:buChar char="•"/>
              <a:defRPr/>
            </a:pPr>
            <a:r>
              <a:rPr lang="en-US" altLang="en-US" dirty="0" smtClean="0">
                <a:effectLst/>
              </a:rPr>
              <a:t>Survival By Stage:</a:t>
            </a:r>
          </a:p>
          <a:p>
            <a:pPr lvl="2" eaLnBrk="1" hangingPunct="1">
              <a:defRPr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Local	34.3%</a:t>
            </a:r>
          </a:p>
          <a:p>
            <a:pPr lvl="2" eaLnBrk="1" hangingPunct="1">
              <a:defRPr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Regional	11.5%</a:t>
            </a:r>
          </a:p>
          <a:p>
            <a:pPr lvl="2" eaLnBrk="1" hangingPunct="1">
              <a:defRPr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Distant 	2.7%</a:t>
            </a:r>
          </a:p>
          <a:p>
            <a:pPr lvl="2" eaLnBrk="1" hangingPunct="1">
              <a:defRPr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Unknown	5.5%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245225"/>
            <a:ext cx="914400" cy="47625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FADCC3E-7BAF-497B-88F3-B5491610C6AC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21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1752600" y="14478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1828800" y="6443663"/>
            <a:ext cx="73914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Surveillance Epidemiology and End Results (SEER) Fact Sheets-Pancreatic Cancer</a:t>
            </a:r>
          </a:p>
        </p:txBody>
      </p:sp>
    </p:spTree>
    <p:extLst>
      <p:ext uri="{BB962C8B-B14F-4D97-AF65-F5344CB8AC3E}">
        <p14:creationId xmlns:p14="http://schemas.microsoft.com/office/powerpoint/2010/main" val="1535180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848600" cy="99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3200" b="1" dirty="0">
                <a:effectLst/>
              </a:rPr>
              <a:t>Massachusetts Cancer Registry Data</a:t>
            </a:r>
            <a:endParaRPr lang="en-US" altLang="en-US" sz="2400" b="1" dirty="0">
              <a:solidFill>
                <a:schemeClr val="bg1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0"/>
            <a:ext cx="8229600" cy="5181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The Massachusetts Cancer Registry is part of the CDC’s National Program of Cancer Registries (NPCR)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Collects cancer incidence and other data including: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Age, date of birth, sex, race/ethnicity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Date of Diagnosis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State, county, census tract, poverty, occupation, insurance type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Histologic Type ICD-O-3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Treatment, stage at diagnosis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ffectLst/>
              </a:rPr>
              <a:t>The full list of required Cancer Registry data is available on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Chapter VIII </a:t>
            </a:r>
            <a:r>
              <a:rPr lang="en-US" altLang="en-US" sz="2400" dirty="0">
                <a:effectLst/>
              </a:rPr>
              <a:t>at: </a:t>
            </a:r>
            <a:r>
              <a:rPr lang="en-US" sz="2400" u="sng" dirty="0">
                <a:effectLst/>
                <a:hlinkClick r:id="rId2"/>
              </a:rPr>
              <a:t>http://datadictionary.naaccr.org/</a:t>
            </a:r>
            <a:r>
              <a:rPr lang="en-US" sz="2400" u="sng" dirty="0">
                <a:effectLst/>
              </a:rPr>
              <a:t> </a:t>
            </a:r>
            <a:endParaRPr lang="en-US" sz="2400" dirty="0">
              <a:effectLst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2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effectLst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245225"/>
            <a:ext cx="1524000" cy="47625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507B845-074A-49B6-AC84-E9E935D2D0FE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22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133600" y="6477000"/>
            <a:ext cx="61722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North American Association of Central Cancer Registries (NAACCR) 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 flipV="1">
            <a:off x="1752600" y="9906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730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1094720" cy="1329179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333333"/>
                </a:solidFill>
              </a:rPr>
              <a:t>2. Unfinished Business - Discussion of Objective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767849"/>
            <a:ext cx="1130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Familial pancreatic cancer </a:t>
            </a:r>
            <a:r>
              <a:rPr lang="en-US" dirty="0">
                <a:solidFill>
                  <a:srgbClr val="000000"/>
                </a:solidFill>
              </a:rPr>
              <a:t>- a family with at least one pair of first-degree relatives (parent-child or sibling pair) with pancreatic cancer without an identifiable gene mutation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81528"/>
              </p:ext>
            </p:extLst>
          </p:nvPr>
        </p:nvGraphicFramePr>
        <p:xfrm>
          <a:off x="3644900" y="2852850"/>
          <a:ext cx="46863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994513711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016985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# First Degree Relatives with Pancreatic Cancer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Risk for Developing Pancreatic Cancer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43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5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99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1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17-32%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7490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9700" y="6375400"/>
            <a:ext cx="797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*NCGC Familial Pancreatic Cancer Fact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96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6345"/>
            <a:ext cx="10281920" cy="1329179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2.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Unfinished Business - </a:t>
            </a: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Discussion of Objective 1</a:t>
            </a:r>
            <a:r>
              <a:rPr lang="en-US" altLang="en-US" dirty="0" smtClean="0">
                <a:solidFill>
                  <a:srgbClr val="333333"/>
                </a:solidFill>
                <a:latin typeface="+mj-lt"/>
              </a:rPr>
              <a:t/>
            </a:r>
            <a:br>
              <a:rPr lang="en-US" altLang="en-US" dirty="0" smtClean="0">
                <a:solidFill>
                  <a:srgbClr val="333333"/>
                </a:solidFill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801" y="1761723"/>
            <a:ext cx="1151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Hereditary pancreatic cancer </a:t>
            </a:r>
            <a:r>
              <a:rPr lang="en-US" dirty="0">
                <a:solidFill>
                  <a:srgbClr val="000000"/>
                </a:solidFill>
              </a:rPr>
              <a:t>- an identifiable gene mutation associated with an increased risk for pancreatic </a:t>
            </a:r>
            <a:r>
              <a:rPr lang="en-US" dirty="0" smtClean="0">
                <a:solidFill>
                  <a:srgbClr val="000000"/>
                </a:solidFill>
              </a:rPr>
              <a:t>cancer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97790"/>
              </p:ext>
            </p:extLst>
          </p:nvPr>
        </p:nvGraphicFramePr>
        <p:xfrm>
          <a:off x="812801" y="2254706"/>
          <a:ext cx="105663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954">
                  <a:extLst>
                    <a:ext uri="{9D8B030D-6E8A-4147-A177-3AD203B41FA5}">
                      <a16:colId xmlns:a16="http://schemas.microsoft.com/office/drawing/2014/main" val="2803893079"/>
                    </a:ext>
                  </a:extLst>
                </a:gridCol>
                <a:gridCol w="2370747">
                  <a:extLst>
                    <a:ext uri="{9D8B030D-6E8A-4147-A177-3AD203B41FA5}">
                      <a16:colId xmlns:a16="http://schemas.microsoft.com/office/drawing/2014/main" val="1936854405"/>
                    </a:ext>
                  </a:extLst>
                </a:gridCol>
                <a:gridCol w="4407698">
                  <a:extLst>
                    <a:ext uri="{9D8B030D-6E8A-4147-A177-3AD203B41FA5}">
                      <a16:colId xmlns:a16="http://schemas.microsoft.com/office/drawing/2014/main" val="3743714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Syndrome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</a:t>
                      </a:r>
                      <a:r>
                        <a:rPr lang="en-US" baseline="0" dirty="0" smtClean="0"/>
                        <a:t>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2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 atypical</a:t>
                      </a:r>
                      <a:r>
                        <a:rPr lang="en-US" baseline="0" dirty="0" smtClean="0"/>
                        <a:t> multiple mole melanoma (FAMMM)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dirty="0" smtClean="0"/>
                        <a:t>39-fold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CDKN2A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64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 breast and ovarian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2-fold and 3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dirty="0" smtClean="0"/>
                        <a:t>9-fold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BRCA</a:t>
                      </a:r>
                      <a:r>
                        <a:rPr lang="en-US" baseline="0" dirty="0" smtClean="0"/>
                        <a:t>1 and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87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Fanconi</a:t>
                      </a:r>
                      <a:r>
                        <a:rPr lang="en-US" dirty="0" smtClean="0"/>
                        <a:t> anemia, breast 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PALB2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48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 adenomatous polyposis (FAP)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93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Lynch syndrome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to 11-fold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MLH1, MSH6, MSH2, PMS2, EPCAM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563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Peutz-Jeghers</a:t>
                      </a:r>
                      <a:r>
                        <a:rPr lang="en-US" dirty="0" smtClean="0"/>
                        <a:t> syndrome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r>
                        <a:rPr lang="en-US" baseline="0" dirty="0" smtClean="0"/>
                        <a:t> –fold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STK11/LKB1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59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Hereditary</a:t>
                      </a:r>
                      <a:r>
                        <a:rPr lang="en-US" baseline="0" dirty="0" smtClean="0"/>
                        <a:t> pancreatitis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PRSS1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1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Li-</a:t>
                      </a:r>
                      <a:r>
                        <a:rPr lang="en-US" dirty="0" err="1" smtClean="0"/>
                        <a:t>Fraumeni</a:t>
                      </a:r>
                      <a:r>
                        <a:rPr lang="en-US" dirty="0" smtClean="0"/>
                        <a:t> syndrome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7 -fold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4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Ataxia-telangiectasia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 –fold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10914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355997"/>
            <a:ext cx="1252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Solomon</a:t>
            </a:r>
            <a:r>
              <a:rPr lang="en-US" dirty="0"/>
              <a:t>, S., </a:t>
            </a:r>
            <a:r>
              <a:rPr lang="en-US" dirty="0" smtClean="0"/>
              <a:t>et al. Inherited </a:t>
            </a:r>
            <a:r>
              <a:rPr lang="en-US" dirty="0"/>
              <a:t>Pancreatic Cancer Syndromes. Cancer journal (Sudbury, Mass.) 18, 485-491 (2012).</a:t>
            </a:r>
          </a:p>
        </p:txBody>
      </p:sp>
    </p:spTree>
    <p:extLst>
      <p:ext uri="{BB962C8B-B14F-4D97-AF65-F5344CB8AC3E}">
        <p14:creationId xmlns:p14="http://schemas.microsoft.com/office/powerpoint/2010/main" val="1005219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06400"/>
            <a:ext cx="10281920" cy="1329179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2.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Unfinished Business - </a:t>
            </a: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Discussion of Objective 1</a:t>
            </a:r>
            <a:r>
              <a:rPr lang="en-US" altLang="en-US" dirty="0" smtClean="0">
                <a:solidFill>
                  <a:srgbClr val="333333"/>
                </a:solidFill>
                <a:latin typeface="+mj-lt"/>
              </a:rPr>
              <a:t/>
            </a:r>
            <a:br>
              <a:rPr lang="en-US" altLang="en-US" dirty="0" smtClean="0">
                <a:solidFill>
                  <a:srgbClr val="333333"/>
                </a:solidFill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735579"/>
            <a:ext cx="872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 smtClean="0">
                <a:solidFill>
                  <a:srgbClr val="333333"/>
                </a:solidFill>
              </a:rPr>
              <a:t>Modifiable Risk Factors</a:t>
            </a:r>
            <a:endParaRPr lang="en-US" altLang="en-US" sz="2000" dirty="0">
              <a:solidFill>
                <a:srgbClr val="33333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19419"/>
              </p:ext>
            </p:extLst>
          </p:nvPr>
        </p:nvGraphicFramePr>
        <p:xfrm>
          <a:off x="2473229" y="2150478"/>
          <a:ext cx="8385270" cy="3812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635">
                  <a:extLst>
                    <a:ext uri="{9D8B030D-6E8A-4147-A177-3AD203B41FA5}">
                      <a16:colId xmlns:a16="http://schemas.microsoft.com/office/drawing/2014/main" val="287630915"/>
                    </a:ext>
                  </a:extLst>
                </a:gridCol>
                <a:gridCol w="4192635">
                  <a:extLst>
                    <a:ext uri="{9D8B030D-6E8A-4147-A177-3AD203B41FA5}">
                      <a16:colId xmlns:a16="http://schemas.microsoft.com/office/drawing/2014/main" val="358614610"/>
                    </a:ext>
                  </a:extLst>
                </a:gridCol>
              </a:tblGrid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PDAC Risk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28278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cigarette/pipe/cigar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1.5-2.2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44221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&gt; 3 alcoholic drinks/day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1.2-1.4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42789"/>
                  </a:ext>
                </a:extLst>
              </a:tr>
              <a:tr h="472689">
                <a:tc>
                  <a:txBody>
                    <a:bodyPr/>
                    <a:lstStyle/>
                    <a:p>
                      <a:r>
                        <a:rPr lang="en-US" dirty="0" smtClean="0"/>
                        <a:t>Chronic</a:t>
                      </a:r>
                      <a:r>
                        <a:rPr lang="en-US" baseline="0" dirty="0" smtClean="0"/>
                        <a:t> pancreatitis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649611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BMI&gt; 40kg/m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1.5-2.8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724890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Diabetes</a:t>
                      </a:r>
                      <a:r>
                        <a:rPr lang="en-US" baseline="0" dirty="0" smtClean="0"/>
                        <a:t> mellitus, T1 and 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1.8-2.0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43658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Cholecystectomy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99739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Gastrectomy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08666"/>
                  </a:ext>
                </a:extLst>
              </a:tr>
              <a:tr h="417474">
                <a:tc>
                  <a:txBody>
                    <a:bodyPr/>
                    <a:lstStyle/>
                    <a:p>
                      <a:r>
                        <a:rPr lang="en-US" dirty="0" smtClean="0"/>
                        <a:t>Helicobacter</a:t>
                      </a:r>
                      <a:r>
                        <a:rPr lang="en-US" baseline="0" dirty="0" smtClean="0"/>
                        <a:t> pylori infection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6668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3892" y="6377858"/>
            <a:ext cx="5725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doi.org/10.3748%2Fwjg.v20.i32.11182; Becker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40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6555"/>
            <a:ext cx="10058400" cy="1329179"/>
          </a:xfrm>
        </p:spPr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en-US" sz="4000" dirty="0" smtClean="0">
                <a:solidFill>
                  <a:srgbClr val="333333"/>
                </a:solidFill>
                <a:latin typeface="+mj-lt"/>
              </a:rPr>
              <a:t>3. New Business - Discussion of Objective 2</a:t>
            </a:r>
            <a:br>
              <a:rPr lang="en-US" altLang="en-US" sz="4000" dirty="0" smtClean="0">
                <a:solidFill>
                  <a:srgbClr val="333333"/>
                </a:solidFill>
                <a:latin typeface="+mj-lt"/>
              </a:rPr>
            </a:b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6234"/>
            <a:ext cx="10058400" cy="4023360"/>
          </a:xfrm>
        </p:spPr>
        <p:txBody>
          <a:bodyPr>
            <a:normAutofit/>
          </a:bodyPr>
          <a:lstStyle/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>
                <a:solidFill>
                  <a:srgbClr val="333333"/>
                </a:solidFill>
              </a:rPr>
              <a:t>Programs in the </a:t>
            </a:r>
            <a:r>
              <a:rPr lang="en-US" altLang="en-US" sz="2400" dirty="0" smtClean="0">
                <a:solidFill>
                  <a:srgbClr val="333333"/>
                </a:solidFill>
              </a:rPr>
              <a:t>Commonwealth</a:t>
            </a:r>
          </a:p>
          <a:p>
            <a:pPr lvl="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000" dirty="0" smtClean="0">
                <a:solidFill>
                  <a:srgbClr val="333333"/>
                </a:solidFill>
              </a:rPr>
              <a:t>Do any currently exist?</a:t>
            </a:r>
          </a:p>
          <a:p>
            <a:pPr marL="749808" lvl="4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dirty="0" smtClean="0">
                <a:solidFill>
                  <a:srgbClr val="333333"/>
                </a:solidFill>
              </a:rPr>
              <a:t>Mandatory genetic testing for anyone diagnosed with pancreatic cancer</a:t>
            </a:r>
          </a:p>
          <a:p>
            <a:pPr lvl="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000" dirty="0" smtClean="0">
                <a:solidFill>
                  <a:srgbClr val="333333"/>
                </a:solidFill>
              </a:rPr>
              <a:t>Linked to improved survival d/t targeted therapies </a:t>
            </a:r>
            <a:r>
              <a:rPr lang="en-US" altLang="en-US" sz="2000" dirty="0" err="1" smtClean="0">
                <a:solidFill>
                  <a:srgbClr val="333333"/>
                </a:solidFill>
              </a:rPr>
              <a:t>perioperatively</a:t>
            </a:r>
            <a:endParaRPr lang="en-US" altLang="en-US" sz="2000" dirty="0" smtClean="0">
              <a:solidFill>
                <a:srgbClr val="333333"/>
              </a:solidFill>
            </a:endParaRPr>
          </a:p>
          <a:p>
            <a:pPr lvl="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hlinkClick r:id="rId2"/>
              </a:rPr>
              <a:t>https://ascopubs.org/doi/10.1200/PO.18.00271</a:t>
            </a:r>
            <a:endParaRPr lang="en-US" altLang="en-US" sz="2000" dirty="0">
              <a:solidFill>
                <a:srgbClr val="333333"/>
              </a:solidFill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 smtClean="0">
                <a:solidFill>
                  <a:srgbClr val="333333"/>
                </a:solidFill>
              </a:rPr>
              <a:t>Prevention/ High-risk screening</a:t>
            </a:r>
            <a:endParaRPr lang="en-US" altLang="en-US" sz="2400" dirty="0">
              <a:solidFill>
                <a:srgbClr val="333333"/>
              </a:solidFill>
            </a:endParaRPr>
          </a:p>
          <a:p>
            <a:pPr lvl="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000" dirty="0" smtClean="0">
                <a:solidFill>
                  <a:srgbClr val="333333"/>
                </a:solidFill>
              </a:rPr>
              <a:t>Hospitals in MA with high-risk screening programs</a:t>
            </a:r>
            <a:endParaRPr lang="en-US" altLang="en-US" sz="2000" dirty="0">
              <a:solidFill>
                <a:srgbClr val="333333"/>
              </a:solidFill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 smtClean="0">
                <a:solidFill>
                  <a:srgbClr val="333333"/>
                </a:solidFill>
              </a:rPr>
              <a:t>Education</a:t>
            </a:r>
          </a:p>
          <a:p>
            <a:pPr lvl="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000" dirty="0" smtClean="0">
                <a:solidFill>
                  <a:srgbClr val="333333"/>
                </a:solidFill>
              </a:rPr>
              <a:t>PCP awareness and education – ? Mandatory CME for pancreatic cancer</a:t>
            </a:r>
          </a:p>
          <a:p>
            <a:pPr lvl="4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000" dirty="0" smtClean="0">
                <a:solidFill>
                  <a:srgbClr val="333333"/>
                </a:solidFill>
              </a:rPr>
              <a:t>Signs and symptoms, genetic testing/counselor </a:t>
            </a:r>
            <a:endParaRPr lang="en-US" altLang="en-US" sz="2000" dirty="0">
              <a:solidFill>
                <a:srgbClr val="333333"/>
              </a:solidFill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>
                <a:solidFill>
                  <a:srgbClr val="333333"/>
                </a:solidFill>
              </a:rPr>
              <a:t>Support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4319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54000"/>
            <a:ext cx="10058400" cy="1329179"/>
          </a:xfrm>
        </p:spPr>
        <p:txBody>
          <a:bodyPr/>
          <a:lstStyle/>
          <a:p>
            <a:r>
              <a:rPr lang="en-US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26922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Tuesday</a:t>
            </a:r>
            <a:r>
              <a:rPr lang="en-US" sz="2400" dirty="0"/>
              <a:t>, </a:t>
            </a:r>
            <a:r>
              <a:rPr lang="en-US" sz="2400" b="1" dirty="0"/>
              <a:t>May 28</a:t>
            </a:r>
            <a:r>
              <a:rPr lang="en-US" sz="2400" dirty="0"/>
              <a:t>, 3-5pm, at 1 </a:t>
            </a:r>
            <a:r>
              <a:rPr lang="en-US" sz="2400" dirty="0" err="1"/>
              <a:t>Ashburton</a:t>
            </a:r>
            <a:r>
              <a:rPr lang="en-US" sz="2400" dirty="0"/>
              <a:t> Place, 21st Floor, Conference Room 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87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06400"/>
            <a:ext cx="10281920" cy="1329179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2.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Unfinished Business - </a:t>
            </a: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Discussion of Objective 1</a:t>
            </a:r>
            <a:r>
              <a:rPr lang="en-US" altLang="en-US" dirty="0" smtClean="0">
                <a:solidFill>
                  <a:srgbClr val="333333"/>
                </a:solidFill>
                <a:latin typeface="+mj-lt"/>
              </a:rPr>
              <a:t/>
            </a:r>
            <a:br>
              <a:rPr lang="en-US" altLang="en-US" dirty="0" smtClean="0">
                <a:solidFill>
                  <a:srgbClr val="333333"/>
                </a:solidFill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49727"/>
              </p:ext>
            </p:extLst>
          </p:nvPr>
        </p:nvGraphicFramePr>
        <p:xfrm>
          <a:off x="2654300" y="2608263"/>
          <a:ext cx="670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2337">
                  <a:extLst>
                    <a:ext uri="{9D8B030D-6E8A-4147-A177-3AD203B41FA5}">
                      <a16:colId xmlns:a16="http://schemas.microsoft.com/office/drawing/2014/main" val="2485030147"/>
                    </a:ext>
                  </a:extLst>
                </a:gridCol>
                <a:gridCol w="3243263">
                  <a:extLst>
                    <a:ext uri="{9D8B030D-6E8A-4147-A177-3AD203B41FA5}">
                      <a16:colId xmlns:a16="http://schemas.microsoft.com/office/drawing/2014/main" val="2152790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Family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95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trial options (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 </a:t>
                      </a:r>
                      <a:r>
                        <a:rPr lang="en-US" baseline="0" dirty="0" smtClean="0"/>
                        <a:t>awareness)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Awareness of high rick screening programs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645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Genetic testing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75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</a:t>
                      </a:r>
                      <a:r>
                        <a:rPr lang="en-US" baseline="0" dirty="0" smtClean="0"/>
                        <a:t>n in many languages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Psychosocial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Managing complications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86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Drug/treatment</a:t>
                      </a:r>
                      <a:r>
                        <a:rPr lang="en-US" baseline="0" dirty="0" smtClean="0"/>
                        <a:t>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hardship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466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4300" y="2031189"/>
            <a:ext cx="872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Unmet needs of patients and families (data from 3/26 meeting)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605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06400"/>
            <a:ext cx="10281920" cy="1329179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2.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Unfinished Business - </a:t>
            </a:r>
            <a:r>
              <a:rPr lang="en-US" altLang="en-US" sz="4400" dirty="0" smtClean="0">
                <a:solidFill>
                  <a:srgbClr val="333333"/>
                </a:solidFill>
                <a:latin typeface="+mj-lt"/>
              </a:rPr>
              <a:t>Discussion of Objective 1</a:t>
            </a:r>
            <a:r>
              <a:rPr lang="en-US" altLang="en-US" dirty="0" smtClean="0">
                <a:solidFill>
                  <a:srgbClr val="333333"/>
                </a:solidFill>
                <a:latin typeface="+mj-lt"/>
              </a:rPr>
              <a:t/>
            </a:r>
            <a:br>
              <a:rPr lang="en-US" altLang="en-US" dirty="0" smtClean="0">
                <a:solidFill>
                  <a:srgbClr val="333333"/>
                </a:solidFill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5500" y="1946201"/>
            <a:ext cx="872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>
                <a:solidFill>
                  <a:srgbClr val="333333"/>
                </a:solidFill>
              </a:rPr>
              <a:t>Time-of-Diagnosis Statistics</a:t>
            </a:r>
          </a:p>
        </p:txBody>
      </p:sp>
    </p:spTree>
    <p:extLst>
      <p:ext uri="{BB962C8B-B14F-4D97-AF65-F5344CB8AC3E}">
        <p14:creationId xmlns:p14="http://schemas.microsoft.com/office/powerpoint/2010/main" val="747493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228600"/>
            <a:ext cx="7810500" cy="1219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>
                <a:effectLst/>
              </a:rPr>
              <a:t>Pancreatic Cancer Burden in Massachusetts, 2011-2015</a:t>
            </a:r>
            <a:endParaRPr lang="en-US" altLang="en-US" sz="4400" dirty="0"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971800"/>
            <a:ext cx="62484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Massachusetts </a:t>
            </a:r>
            <a:r>
              <a:rPr lang="en-US" altLang="en-US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Department of Public Health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b="1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Bureau of Community Health and Prevention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Division of Clinical Preventive Services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Massachusetts Comprehensive Cancer Prevention and Control Network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April 2019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 smtClean="0">
              <a:effectLst/>
            </a:endParaRP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752600" y="15240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57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7814"/>
            <a:ext cx="8229600" cy="11398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sz="3200" b="1" dirty="0">
                <a:effectLst/>
              </a:rPr>
              <a:t>Pancreatic Cancer Burden in Massachusetts, 2011-2015 </a:t>
            </a:r>
            <a:br>
              <a:rPr lang="en-US" altLang="en-US" sz="3200" b="1" dirty="0">
                <a:effectLst/>
              </a:rPr>
            </a:br>
            <a:endParaRPr lang="en-US" altLang="en-US" sz="3200" b="1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2296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Outline</a:t>
            </a:r>
            <a:endParaRPr lang="en-US" altLang="en-US" sz="2800" dirty="0">
              <a:solidFill>
                <a:schemeClr val="hlink"/>
              </a:solidFill>
              <a:effectLst/>
            </a:endParaRPr>
          </a:p>
          <a:p>
            <a:pPr lvl="1" eaLnBrk="1" hangingPunct="1">
              <a:buClr>
                <a:schemeClr val="hlink"/>
              </a:buClr>
              <a:buSzPct val="80000"/>
              <a:buFontTx/>
              <a:buChar char="o"/>
              <a:defRPr/>
            </a:pPr>
            <a:r>
              <a:rPr lang="en-US" altLang="en-US" dirty="0" smtClean="0">
                <a:solidFill>
                  <a:schemeClr val="tx2"/>
                </a:solidFill>
                <a:effectLst/>
              </a:rPr>
              <a:t>Overall cancer burden in Massachusetts</a:t>
            </a:r>
          </a:p>
          <a:p>
            <a:pPr lvl="1" eaLnBrk="1" hangingPunct="1">
              <a:buClr>
                <a:schemeClr val="hlink"/>
              </a:buClr>
              <a:buSzPct val="80000"/>
              <a:buFontTx/>
              <a:buChar char="o"/>
              <a:defRPr/>
            </a:pPr>
            <a:r>
              <a:rPr lang="en-US" altLang="en-US" dirty="0" smtClean="0">
                <a:solidFill>
                  <a:schemeClr val="tx2"/>
                </a:solidFill>
                <a:effectLst/>
              </a:rPr>
              <a:t>Pancreatic cancer </a:t>
            </a:r>
            <a:r>
              <a:rPr lang="en-US" altLang="en-US" dirty="0">
                <a:solidFill>
                  <a:schemeClr val="tx2"/>
                </a:solidFill>
                <a:effectLst/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  <a:effectLst/>
              </a:rPr>
              <a:t>ncidence by race, gender year, county and stage </a:t>
            </a:r>
          </a:p>
          <a:p>
            <a:pPr lvl="1" eaLnBrk="1" hangingPunct="1">
              <a:buClr>
                <a:schemeClr val="hlink"/>
              </a:buClr>
              <a:buSzPct val="80000"/>
              <a:buFontTx/>
              <a:buChar char="o"/>
              <a:defRPr/>
            </a:pPr>
            <a:r>
              <a:rPr lang="en-US" altLang="en-US" dirty="0" smtClean="0">
                <a:solidFill>
                  <a:schemeClr val="tx2"/>
                </a:solidFill>
                <a:effectLst/>
              </a:rPr>
              <a:t>Pancreatic cancer </a:t>
            </a:r>
            <a:r>
              <a:rPr lang="en-US" altLang="en-US" dirty="0">
                <a:solidFill>
                  <a:schemeClr val="tx2"/>
                </a:solidFill>
                <a:effectLst/>
              </a:rPr>
              <a:t>m</a:t>
            </a:r>
            <a:r>
              <a:rPr lang="en-US" altLang="en-US" dirty="0" smtClean="0">
                <a:solidFill>
                  <a:schemeClr val="tx2"/>
                </a:solidFill>
                <a:effectLst/>
              </a:rPr>
              <a:t>ortality by race, gender, year</a:t>
            </a:r>
          </a:p>
          <a:p>
            <a:pPr lvl="1" eaLnBrk="1" hangingPunct="1">
              <a:buClr>
                <a:schemeClr val="hlink"/>
              </a:buClr>
              <a:buSzPct val="80000"/>
              <a:buFontTx/>
              <a:buChar char="o"/>
              <a:defRPr/>
            </a:pPr>
            <a:r>
              <a:rPr lang="en-US" altLang="en-US" dirty="0" smtClean="0">
                <a:solidFill>
                  <a:schemeClr val="tx2"/>
                </a:solidFill>
                <a:effectLst/>
              </a:rPr>
              <a:t>Pancreatic cancer </a:t>
            </a:r>
            <a:r>
              <a:rPr lang="en-US" altLang="en-US" dirty="0">
                <a:solidFill>
                  <a:schemeClr val="tx2"/>
                </a:solidFill>
                <a:effectLst/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effectLst/>
              </a:rPr>
              <a:t>urvival</a:t>
            </a:r>
          </a:p>
          <a:p>
            <a:pPr lvl="1" eaLnBrk="1" hangingPunct="1">
              <a:buClr>
                <a:schemeClr val="hlink"/>
              </a:buClr>
              <a:buSzPct val="80000"/>
              <a:buFontTx/>
              <a:buChar char="o"/>
              <a:defRPr/>
            </a:pPr>
            <a:r>
              <a:rPr lang="en-US" altLang="en-US" dirty="0" smtClean="0">
                <a:solidFill>
                  <a:schemeClr val="tx2"/>
                </a:solidFill>
                <a:effectLst/>
              </a:rPr>
              <a:t>Massachusetts Cancer Registry Data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SzPct val="80000"/>
              <a:buFontTx/>
              <a:buNone/>
              <a:defRPr/>
            </a:pPr>
            <a:endParaRPr lang="en-US" altLang="en-US" dirty="0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60000"/>
              </a:lnSpc>
              <a:buSzTx/>
              <a:buFontTx/>
              <a:buNone/>
              <a:defRPr/>
            </a:pPr>
            <a:endParaRPr lang="en-US" altLang="en-US" sz="1600" dirty="0">
              <a:effectLst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36C14A44-1A87-4473-8F84-CAF1D0EC1BF9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752600" y="12192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56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7848600" cy="1017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3200" b="1">
                <a:effectLst/>
              </a:rPr>
              <a:t>Overall Cancer Burden in Massachusetts, 2011 - 2015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305800" cy="4648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Cancer is the leading cause of death in Massachusetts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FFFF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Lung, prostate, colorectal, and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pancreatic cancers </a:t>
            </a:r>
            <a:r>
              <a:rPr lang="en-US" altLang="en-US" sz="2400" dirty="0">
                <a:effectLst/>
              </a:rPr>
              <a:t>account for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50%</a:t>
            </a:r>
            <a:r>
              <a:rPr lang="en-US" altLang="en-US" sz="2400" dirty="0">
                <a:effectLst/>
              </a:rPr>
              <a:t> of all cancer deaths in males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400" dirty="0"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Lung, breast, colorectal  and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pancreatic cancers </a:t>
            </a:r>
            <a:r>
              <a:rPr lang="en-US" altLang="en-US" sz="2400" dirty="0">
                <a:effectLst/>
              </a:rPr>
              <a:t>account for 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55%</a:t>
            </a:r>
            <a:r>
              <a:rPr lang="en-US" altLang="en-US" sz="2400" dirty="0">
                <a:effectLst/>
              </a:rPr>
              <a:t> of all cancer deaths in females</a:t>
            </a:r>
          </a:p>
          <a:p>
            <a:pPr lvl="1" eaLnBrk="1" hangingPunct="1">
              <a:lnSpc>
                <a:spcPct val="3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ffectLst/>
              </a:rPr>
              <a:t>Overall cancer incidence and mortality for both males and females decreased between 2011 and 2015</a:t>
            </a:r>
          </a:p>
          <a:p>
            <a:pPr marL="914400" lvl="2" indent="0" eaLnBrk="1" hangingPunct="1">
              <a:buClr>
                <a:schemeClr val="hlink"/>
              </a:buClr>
              <a:buSzPct val="80000"/>
              <a:buNone/>
              <a:defRPr/>
            </a:pPr>
            <a:r>
              <a:rPr lang="en-US" altLang="en-US" dirty="0">
                <a:solidFill>
                  <a:srgbClr val="FFFF66"/>
                </a:solidFill>
                <a:effectLst/>
              </a:rPr>
              <a:t>	</a:t>
            </a:r>
            <a:endParaRPr lang="en-US" altLang="en-US" dirty="0"/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effectLst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000" dirty="0">
              <a:effectLst/>
            </a:endParaRPr>
          </a:p>
          <a:p>
            <a:pPr marL="914400" lvl="2" indent="0" eaLnBrk="1" hangingPunct="1">
              <a:lnSpc>
                <a:spcPct val="150000"/>
              </a:lnSpc>
              <a:buClr>
                <a:schemeClr val="hlink"/>
              </a:buClr>
              <a:buSzPct val="80000"/>
              <a:buNone/>
              <a:defRPr/>
            </a:pPr>
            <a:endParaRPr lang="en-US" alt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381CD880-C05A-443F-99A5-C07761E565CB}" type="slidenum">
              <a:rPr lang="en-US" altLang="en-US" sz="140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133600" y="6324600"/>
            <a:ext cx="36957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FFFFFF"/>
                </a:solidFill>
                <a:cs typeface="Arial" panose="020B0604020202020204" pitchFamily="34" charset="0"/>
              </a:rPr>
              <a:t>Source: Massachusetts Vital Statistics</a:t>
            </a: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V="1">
            <a:off x="1752600" y="12954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126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/>
            </a:r>
            <a:b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/>
            </a:r>
            <a:b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en-US" altLang="en-US" sz="3200" b="1">
                <a:effectLst/>
                <a:ea typeface="Century Gothic" panose="020B0502020202020204" pitchFamily="34" charset="0"/>
                <a:cs typeface="Arial" panose="020B0604020202020204" pitchFamily="34" charset="0"/>
              </a:rPr>
              <a:t>Top Ten New Cancers in MA Males and Females, 2011-2015</a:t>
            </a:r>
            <a:r>
              <a:rPr lang="en-US" altLang="en-US" smtClean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/>
            </a:r>
            <a:br>
              <a:rPr lang="en-US" altLang="en-US" smtClean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endParaRPr lang="en-US" altLang="en-US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C2CC31-C5E6-47F2-AFF9-2C8D499460A2}" type="slidenum">
              <a:rPr lang="en-US" altLang="en-US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09800" y="1646239"/>
          <a:ext cx="4572000" cy="50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5"/>
          <p:cNvGraphicFramePr>
            <a:graphicFrameLocks/>
          </p:cNvGraphicFramePr>
          <p:nvPr/>
        </p:nvGraphicFramePr>
        <p:xfrm>
          <a:off x="5510214" y="1477963"/>
          <a:ext cx="4903787" cy="549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62" name="Line 8"/>
          <p:cNvSpPr>
            <a:spLocks noChangeShapeType="1"/>
          </p:cNvSpPr>
          <p:nvPr/>
        </p:nvSpPr>
        <p:spPr bwMode="auto">
          <a:xfrm flipV="1">
            <a:off x="2057400" y="1295400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4191000" y="1328738"/>
            <a:ext cx="1447800" cy="3429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Rate/100,000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7543800" y="1303338"/>
            <a:ext cx="1295400" cy="3429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Rate/100,000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200401" y="1328738"/>
            <a:ext cx="822325" cy="3429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>
                <a:solidFill>
                  <a:srgbClr val="FFFFFF"/>
                </a:solidFill>
                <a:latin typeface="Arial"/>
              </a:rPr>
              <a:t>Male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00801" y="1292225"/>
            <a:ext cx="1050925" cy="3429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>
                <a:solidFill>
                  <a:srgbClr val="FFFFFF"/>
                </a:solidFill>
                <a:latin typeface="Arial"/>
              </a:rPr>
              <a:t>Female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63969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95400"/>
          </a:xfrm>
        </p:spPr>
        <p:txBody>
          <a:bodyPr/>
          <a:lstStyle/>
          <a:p>
            <a: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/>
            </a:r>
            <a:br>
              <a:rPr lang="en-US" altLang="en-US" sz="3200"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en-US" altLang="en-US" sz="3200" b="1">
                <a:effectLst/>
                <a:ea typeface="Century Gothic" panose="020B0502020202020204" pitchFamily="34" charset="0"/>
                <a:cs typeface="Arial" panose="020B0604020202020204" pitchFamily="34" charset="0"/>
              </a:rPr>
              <a:t>Top Ten Causes of Cancer Deaths in MA Males and Females, 2011-2015</a:t>
            </a:r>
            <a:r>
              <a:rPr lang="en-US" altLang="en-US" smtClean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/>
            </a:r>
            <a:br>
              <a:rPr lang="en-US" altLang="en-US" smtClean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endParaRPr lang="en-US" altLang="en-US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53FBC3-F007-4744-AFB4-9003AA674AD0}" type="slidenum">
              <a:rPr lang="en-US" altLang="en-US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05000" y="1447800"/>
          <a:ext cx="457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828800" y="1295400"/>
          <a:ext cx="4495800" cy="537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715000" y="1295400"/>
          <a:ext cx="487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487" name="Line 8"/>
          <p:cNvSpPr>
            <a:spLocks noChangeShapeType="1"/>
          </p:cNvSpPr>
          <p:nvPr/>
        </p:nvSpPr>
        <p:spPr bwMode="auto">
          <a:xfrm flipV="1">
            <a:off x="2133600" y="1208088"/>
            <a:ext cx="8153400" cy="0"/>
          </a:xfrm>
          <a:prstGeom prst="line">
            <a:avLst/>
          </a:prstGeom>
          <a:noFill/>
          <a:ln w="571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5393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2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.9|3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8.6|1"/>
</p:tagLst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3790</TotalTime>
  <Words>1204</Words>
  <Application>Microsoft Office PowerPoint</Application>
  <PresentationFormat>Widescreen</PresentationFormat>
  <Paragraphs>277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Times New Roman</vt:lpstr>
      <vt:lpstr>Wingdings</vt:lpstr>
      <vt:lpstr>Retrospect</vt:lpstr>
      <vt:lpstr>Ripple</vt:lpstr>
      <vt:lpstr>Microsoft Excel Chart</vt:lpstr>
      <vt:lpstr>Agenda</vt:lpstr>
      <vt:lpstr>1. Housekeeping </vt:lpstr>
      <vt:lpstr>2. Unfinished Business - Discussion of Objective 1 </vt:lpstr>
      <vt:lpstr>2. Unfinished Business - Discussion of Objective 1 </vt:lpstr>
      <vt:lpstr>          Pancreatic Cancer Burden in Massachusetts, 2011-2015</vt:lpstr>
      <vt:lpstr>Pancreatic Cancer Burden in Massachusetts, 2011-2015  </vt:lpstr>
      <vt:lpstr>Overall Cancer Burden in Massachusetts, 2011 - 2015</vt:lpstr>
      <vt:lpstr>  Top Ten New Cancers in MA Males and Females, 2011-2015 </vt:lpstr>
      <vt:lpstr> Top Ten Causes of Cancer Deaths in MA Males and Females, 2011-2015 </vt:lpstr>
      <vt:lpstr>Pancreatic Cancer Incidence in Massachusetts, 2011 - 2015</vt:lpstr>
      <vt:lpstr>Pancreatic Cancer Incidence in Massachusetts, 2011 – 2015 (cont’d)</vt:lpstr>
      <vt:lpstr>Age-Adjusted Pancreatic Cancer Incidence Rates in Massachusetts by Race and Gender,    2011 - 2015</vt:lpstr>
      <vt:lpstr>Annual Age-Adjusted Pancreatic Cancer Incidence Rates in Massachusetts by Gender, 2011- 2015</vt:lpstr>
      <vt:lpstr>Annual Age-Adjusted Pancreatic Cancer Incidence Rates in Massachusetts by Gender and County, 2011-2015</vt:lpstr>
      <vt:lpstr>Pancreatic Cancer Mortality in Massachusetts, 2011 - 2015</vt:lpstr>
      <vt:lpstr>Pancreatic Cancer Mortality in Massachusetts, 2011 – 2015 (cont’d)</vt:lpstr>
      <vt:lpstr>Age-Adjusted Pancreatic Cancer Mortality Rates in Massachusetts by Race and Gender, 2011 - 2015</vt:lpstr>
      <vt:lpstr>Annual Age-Adjusted Pancreatic Cancer Mortality Rates in Massachusetts by Gender and Year, 2011-2015</vt:lpstr>
      <vt:lpstr>US Percent of Pancreatic Cancer Cases by Stage at Diagnosis, 2013 - 2015</vt:lpstr>
      <vt:lpstr> Pancreatic Cancer Stage at Diagnosis in MA </vt:lpstr>
      <vt:lpstr>Survival and Staging Rates for Pancreatic Cancer in US</vt:lpstr>
      <vt:lpstr>Massachusetts Cancer Registry Data</vt:lpstr>
      <vt:lpstr>2. Unfinished Business - Discussion of Objective 1</vt:lpstr>
      <vt:lpstr>2. Unfinished Business - Discussion of Objective 1 </vt:lpstr>
      <vt:lpstr>2. Unfinished Business - Discussion of Objective 1 </vt:lpstr>
      <vt:lpstr>3. New Business - Discussion of Objective 2 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cindy callahan</dc:creator>
  <cp:lastModifiedBy>cindy callahan</cp:lastModifiedBy>
  <cp:revision>39</cp:revision>
  <cp:lastPrinted>2019-04-12T14:51:48Z</cp:lastPrinted>
  <dcterms:created xsi:type="dcterms:W3CDTF">2019-03-13T13:49:48Z</dcterms:created>
  <dcterms:modified xsi:type="dcterms:W3CDTF">2019-04-22T14:02:59Z</dcterms:modified>
</cp:coreProperties>
</file>