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ags/tag2.xml" ContentType="application/vnd.openxmlformats-officedocument.presentationml.tags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ppt/tags/tag3.xml" ContentType="application/vnd.openxmlformats-officedocument.presentationml.tags+xml"/>
  <Override PartName="/ppt/charts/chart9.xml" ContentType="application/vnd.openxmlformats-officedocument.drawingml.chart+xml"/>
  <Override PartName="/ppt/drawings/drawing4.xml" ContentType="application/vnd.openxmlformats-officedocument.drawingml.chartshapes+xml"/>
  <Override PartName="/ppt/charts/chart10.xml" ContentType="application/vnd.openxmlformats-officedocument.drawingml.chart+xml"/>
  <Override PartName="/ppt/theme/themeOverride8.xml" ContentType="application/vnd.openxmlformats-officedocument.themeOverr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  <p:sldMasterId id="2147483747" r:id="rId2"/>
  </p:sldMasterIdLst>
  <p:notesMasterIdLst>
    <p:notesMasterId r:id="rId30"/>
  </p:notesMasterIdLst>
  <p:sldIdLst>
    <p:sldId id="256" r:id="rId3"/>
    <p:sldId id="271" r:id="rId4"/>
    <p:sldId id="272" r:id="rId5"/>
    <p:sldId id="274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77" r:id="rId25"/>
    <p:sldId id="276" r:id="rId26"/>
    <p:sldId id="275" r:id="rId27"/>
    <p:sldId id="273" r:id="rId28"/>
    <p:sldId id="270" r:id="rId2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ndy callahan" initials="cc" lastIdx="1" clrIdx="0">
    <p:extLst>
      <p:ext uri="{19B8F6BF-5375-455C-9EA6-DF929625EA0E}">
        <p15:presenceInfo xmlns:p15="http://schemas.microsoft.com/office/powerpoint/2012/main" userId="7ca5443f500a345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5" autoAdjust="0"/>
    <p:restoredTop sz="74929" autoAdjust="0"/>
  </p:normalViewPr>
  <p:slideViewPr>
    <p:cSldViewPr snapToGrid="0">
      <p:cViewPr varScale="1">
        <p:scale>
          <a:sx n="44" d="100"/>
          <a:sy n="44" d="100"/>
        </p:scale>
        <p:origin x="2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DPH-FP-CO-121\dph1\Center%20for%20Community%20Health\Bureau%20of%20Family%20&amp;%20Community%20Health\Division%20of%20Health%20Promotion%20&amp;%20Disease%20Prevention\Chronic%20Disease\CANCER\Statistics%20&amp;%20Evaluation\Projects\OSE%20Meetings\Elevator%20Pitches\Cancer%20Elevator%20Pitch.xls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Chart%20in%20Microsoft%20PowerPoint" TargetMode="External"/><Relationship Id="rId1" Type="http://schemas.openxmlformats.org/officeDocument/2006/relationships/themeOverride" Target="../theme/themeOverride8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DPH-FP-CO-121\dph1\Center%20for%20Community%20Health\Bureau%20of%20Family%20&amp;%20Community%20Health\Division%20of%20Health%20Promotion%20&amp;%20Disease%20Prevention\Chronic%20Disease\CANCER\Statistics%20&amp;%20Evaluation\Projects\OSE%20Meetings\Elevator%20Pitches\Cancer%20Elevator%20Pitch.xls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DPH-FP-CO-121\dph1\Center%20for%20Community%20Health\Bureau%20of%20Family%20&amp;%20Community%20Health\Division%20of%20Health%20Promotion%20&amp;%20Disease%20Prevention\Chronic%20Disease\CANCER\Statistics%20&amp;%20Evaluation\Projects\OSE%20Meetings\Elevator%20Pitches\Cancer%20Elevator%20Pitch.xls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\\DPH-FP-CO-121\dph1\Center%20for%20Community%20Health\Bureau%20of%20Family%20&amp;%20Community%20Health\Division%20of%20Health%20Promotion%20&amp;%20Disease%20Prevention\Chronic%20Disease\CANCER\Statistics%20&amp;%20Evaluation\Projects\OSE%20Meetings\Elevator%20Pitches\Cancer%20Elevator%20Pitch.xls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Chart%20in%20Microsoft%20PowerPoint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Book2" TargetMode="External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Book2" TargetMode="External"/><Relationship Id="rId1" Type="http://schemas.openxmlformats.org/officeDocument/2006/relationships/themeOverride" Target="../theme/themeOverride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1546500437445322"/>
          <c:y val="2.6570048309178744E-2"/>
          <c:w val="0.43453499562554682"/>
          <c:h val="0.9468599033816425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Pt>
            <c:idx val="9"/>
            <c:invertIfNegative val="0"/>
            <c:bubble3D val="0"/>
            <c:spPr>
              <a:solidFill>
                <a:srgbClr val="009999"/>
              </a:solidFill>
            </c:spPr>
            <c:extLst>
              <c:ext xmlns:c16="http://schemas.microsoft.com/office/drawing/2014/chart" uri="{C3380CC4-5D6E-409C-BE32-E72D297353CC}">
                <c16:uniqueId val="{00000001-EF19-48C8-99BD-CDA9084495A2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 Incidence Males'!$A$3:$A$12</c:f>
              <c:strCache>
                <c:ptCount val="10"/>
                <c:pt idx="0">
                  <c:v>Prostate</c:v>
                </c:pt>
                <c:pt idx="1">
                  <c:v>Lung and Bronchus</c:v>
                </c:pt>
                <c:pt idx="2">
                  <c:v>Colon and Rectum</c:v>
                </c:pt>
                <c:pt idx="3">
                  <c:v>Urinary Bladder</c:v>
                </c:pt>
                <c:pt idx="4">
                  <c:v>Melanomas of the Skin</c:v>
                </c:pt>
                <c:pt idx="5">
                  <c:v>Non-Hodgkin Lymphoma</c:v>
                </c:pt>
                <c:pt idx="6">
                  <c:v>Kidney and Renal Pelvis</c:v>
                </c:pt>
                <c:pt idx="7">
                  <c:v>Oral Cavity and Pharynx</c:v>
                </c:pt>
                <c:pt idx="8">
                  <c:v>Leukemias</c:v>
                </c:pt>
                <c:pt idx="9">
                  <c:v>Pancreas</c:v>
                </c:pt>
              </c:strCache>
            </c:strRef>
          </c:cat>
          <c:val>
            <c:numRef>
              <c:f>' Incidence Males'!$B$3:$B$12</c:f>
              <c:numCache>
                <c:formatCode>General</c:formatCode>
                <c:ptCount val="10"/>
                <c:pt idx="0">
                  <c:v>106.3</c:v>
                </c:pt>
                <c:pt idx="1">
                  <c:v>69.3</c:v>
                </c:pt>
                <c:pt idx="2">
                  <c:v>41.8</c:v>
                </c:pt>
                <c:pt idx="3">
                  <c:v>40.4</c:v>
                </c:pt>
                <c:pt idx="4">
                  <c:v>24.8</c:v>
                </c:pt>
                <c:pt idx="5">
                  <c:v>23.4</c:v>
                </c:pt>
                <c:pt idx="6">
                  <c:v>22.4</c:v>
                </c:pt>
                <c:pt idx="7">
                  <c:v>17.8</c:v>
                </c:pt>
                <c:pt idx="8">
                  <c:v>16.5</c:v>
                </c:pt>
                <c:pt idx="9">
                  <c:v>14.5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19-48C8-99BD-CDA9084495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5"/>
        <c:axId val="118689792"/>
        <c:axId val="118809344"/>
      </c:barChart>
      <c:catAx>
        <c:axId val="1186897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8809344"/>
        <c:crosses val="autoZero"/>
        <c:auto val="1"/>
        <c:lblAlgn val="ctr"/>
        <c:lblOffset val="100"/>
        <c:noMultiLvlLbl val="0"/>
      </c:catAx>
      <c:valAx>
        <c:axId val="118809344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1868979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1092767295597484"/>
          <c:y val="0.06"/>
          <c:w val="0.3970125786163522"/>
          <c:h val="0.84166666666666667"/>
        </c:manualLayout>
      </c:layout>
      <c:pie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799"/>
            </a:pPr>
            <a:r>
              <a:rPr lang="en-US" sz="1799" dirty="0" smtClean="0"/>
              <a:t>Stage at Diagnosis By Gender</a:t>
            </a:r>
            <a:endParaRPr lang="en-US" sz="1800" dirty="0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22540411485802145"/>
          <c:y val="0.14097427082178107"/>
          <c:w val="0.74001828627776722"/>
          <c:h val="0.479792244279324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99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Local</c:v>
                </c:pt>
                <c:pt idx="1">
                  <c:v>Regional</c:v>
                </c:pt>
                <c:pt idx="2">
                  <c:v>Distant</c:v>
                </c:pt>
                <c:pt idx="3">
                  <c:v>Unknown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</c:v>
                </c:pt>
                <c:pt idx="1">
                  <c:v>32.5</c:v>
                </c:pt>
                <c:pt idx="2">
                  <c:v>50.3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7A-4572-BDBE-70C561CE232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2"/>
              <c:layout>
                <c:manualLayout>
                  <c:x val="9.7445960435504492E-2"/>
                  <c:y val="3.2141418190726524E-3"/>
                </c:manualLayout>
              </c:layout>
              <c:spPr/>
              <c:txPr>
                <a:bodyPr/>
                <a:lstStyle/>
                <a:p>
                  <a:pPr>
                    <a:defRPr sz="1399"/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17A-4572-BDBE-70C561CE23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99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Local</c:v>
                </c:pt>
                <c:pt idx="1">
                  <c:v>Regional</c:v>
                </c:pt>
                <c:pt idx="2">
                  <c:v>Distant</c:v>
                </c:pt>
                <c:pt idx="3">
                  <c:v>Unknown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9.1999999999999993</c:v>
                </c:pt>
                <c:pt idx="1">
                  <c:v>32.6</c:v>
                </c:pt>
                <c:pt idx="2">
                  <c:v>43.8</c:v>
                </c:pt>
                <c:pt idx="3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7A-4572-BDBE-70C561CE23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267352"/>
        <c:axId val="1"/>
      </c:barChart>
      <c:catAx>
        <c:axId val="186267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5400000" vert="horz"/>
          <a:lstStyle/>
          <a:p>
            <a:pPr>
              <a:defRPr sz="1599"/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59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86267352"/>
        <c:crosses val="autoZero"/>
        <c:crossBetween val="between"/>
      </c:valAx>
      <c:spPr>
        <a:noFill/>
        <a:ln w="25401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799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798"/>
            </a:pPr>
            <a:r>
              <a:rPr lang="en-US" sz="1798" dirty="0" smtClean="0"/>
              <a:t>Late Stage Diagnosis By Race and Gender</a:t>
            </a:r>
            <a:endParaRPr lang="en-US" sz="1800" dirty="0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23962368644439891"/>
          <c:y val="0.13711196203214324"/>
          <c:w val="0.72766255890876097"/>
          <c:h val="0.479676230539675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99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White non-Hispanic</c:v>
                </c:pt>
                <c:pt idx="1">
                  <c:v>Black non-Hispanic</c:v>
                </c:pt>
                <c:pt idx="2">
                  <c:v>Asian non-Hispanic</c:v>
                </c:pt>
                <c:pt idx="3">
                  <c:v>Hispanic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49.8</c:v>
                </c:pt>
                <c:pt idx="1">
                  <c:v>51.9</c:v>
                </c:pt>
                <c:pt idx="2">
                  <c:v>49.1</c:v>
                </c:pt>
                <c:pt idx="3">
                  <c:v>59.7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6C-4EF4-BF9A-7FAABE181E0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99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White non-Hispanic</c:v>
                </c:pt>
                <c:pt idx="1">
                  <c:v>Black non-Hispanic</c:v>
                </c:pt>
                <c:pt idx="2">
                  <c:v>Asian non-Hispanic</c:v>
                </c:pt>
                <c:pt idx="3">
                  <c:v>Hispanic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44.6</c:v>
                </c:pt>
                <c:pt idx="1">
                  <c:v>32.1</c:v>
                </c:pt>
                <c:pt idx="2">
                  <c:v>38.799999999999997</c:v>
                </c:pt>
                <c:pt idx="3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6C-4EF4-BF9A-7FAABE181E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267680"/>
        <c:axId val="1"/>
      </c:barChart>
      <c:catAx>
        <c:axId val="186267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5400000" vert="horz"/>
          <a:lstStyle/>
          <a:p>
            <a:pPr>
              <a:defRPr sz="1399" b="1"/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599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86267680"/>
        <c:crosses val="autoZero"/>
        <c:crossBetween val="between"/>
      </c:valAx>
      <c:spPr>
        <a:noFill/>
        <a:ln w="25376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798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379175156293942"/>
          <c:y val="1.5035371379990796E-2"/>
          <c:w val="0.60654609071956633"/>
          <c:h val="0.9420552838679988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Mortality!$A$3:$A$12</c:f>
              <c:strCache>
                <c:ptCount val="10"/>
                <c:pt idx="0">
                  <c:v>Female Breast</c:v>
                </c:pt>
                <c:pt idx="1">
                  <c:v>Lung and Bronchus</c:v>
                </c:pt>
                <c:pt idx="2">
                  <c:v>Colon and Rectum</c:v>
                </c:pt>
                <c:pt idx="3">
                  <c:v>Thyroid</c:v>
                </c:pt>
                <c:pt idx="4">
                  <c:v>Corpus and Uterus, NOS</c:v>
                </c:pt>
                <c:pt idx="5">
                  <c:v>Melanomas of the Skin</c:v>
                </c:pt>
                <c:pt idx="6">
                  <c:v>Non-Hodgkin Lymphoma</c:v>
                </c:pt>
                <c:pt idx="7">
                  <c:v>Ovary</c:v>
                </c:pt>
                <c:pt idx="8">
                  <c:v>Pancreas</c:v>
                </c:pt>
                <c:pt idx="9">
                  <c:v>Urinary Bladder</c:v>
                </c:pt>
              </c:strCache>
            </c:strRef>
          </c:cat>
          <c:val>
            <c:numRef>
              <c:f>Mortality!$B$3:$B$12</c:f>
              <c:numCache>
                <c:formatCode>General</c:formatCode>
                <c:ptCount val="10"/>
                <c:pt idx="0">
                  <c:v>137.6</c:v>
                </c:pt>
                <c:pt idx="1">
                  <c:v>60.2</c:v>
                </c:pt>
                <c:pt idx="2">
                  <c:v>33.1</c:v>
                </c:pt>
                <c:pt idx="3">
                  <c:v>29.6</c:v>
                </c:pt>
                <c:pt idx="4">
                  <c:v>29.4</c:v>
                </c:pt>
                <c:pt idx="5">
                  <c:v>16.8</c:v>
                </c:pt>
                <c:pt idx="6">
                  <c:v>16.3</c:v>
                </c:pt>
                <c:pt idx="7">
                  <c:v>11.6</c:v>
                </c:pt>
                <c:pt idx="8">
                  <c:v>11.5</c:v>
                </c:pt>
                <c:pt idx="9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6E-4D0E-AF95-87CC81F3C7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5000528"/>
        <c:axId val="1"/>
      </c:barChart>
      <c:catAx>
        <c:axId val="18500052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85000528"/>
        <c:crosses val="autoZero"/>
        <c:crossBetween val="between"/>
      </c:valAx>
      <c:spPr>
        <a:noFill/>
        <a:ln w="25372">
          <a:noFill/>
        </a:ln>
      </c:spPr>
    </c:plotArea>
    <c:plotVisOnly val="1"/>
    <c:dispBlanksAs val="gap"/>
    <c:showDLblsOverMax val="0"/>
  </c:chart>
  <c:txPr>
    <a:bodyPr/>
    <a:lstStyle/>
    <a:p>
      <a:pPr>
        <a:defRPr>
          <a:effectLst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1546500437445322"/>
          <c:y val="2.6570048309178744E-2"/>
          <c:w val="0.43453499562554682"/>
          <c:h val="0.9468599033816425"/>
        </c:manualLayout>
      </c:layout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5"/>
        <c:axId val="62662144"/>
        <c:axId val="62663680"/>
      </c:barChart>
      <c:catAx>
        <c:axId val="626621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2663680"/>
        <c:crosses val="autoZero"/>
        <c:auto val="1"/>
        <c:lblAlgn val="ctr"/>
        <c:lblOffset val="100"/>
        <c:noMultiLvlLbl val="0"/>
      </c:catAx>
      <c:valAx>
        <c:axId val="62663680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6266214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571351038747275"/>
          <c:y val="5.6669590629140294E-2"/>
          <c:w val="0.51179144979758884"/>
          <c:h val="0.91735684699917042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Pt>
            <c:idx val="3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1661-4E42-B0A9-578B5F15EFA1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'Moratlity Males'!$A$2:$A$11</c:f>
              <c:strCache>
                <c:ptCount val="10"/>
                <c:pt idx="0">
                  <c:v>Lung and Bronchus</c:v>
                </c:pt>
                <c:pt idx="1">
                  <c:v>Prostate</c:v>
                </c:pt>
                <c:pt idx="2">
                  <c:v>Colon and Rectum</c:v>
                </c:pt>
                <c:pt idx="3">
                  <c:v>Pancreas</c:v>
                </c:pt>
                <c:pt idx="4">
                  <c:v>Liver and Intrahepatic Bile Duct</c:v>
                </c:pt>
                <c:pt idx="5">
                  <c:v>Leukemias</c:v>
                </c:pt>
                <c:pt idx="6">
                  <c:v>Esophagus</c:v>
                </c:pt>
                <c:pt idx="7">
                  <c:v>Urinary Bladder</c:v>
                </c:pt>
                <c:pt idx="8">
                  <c:v>Non-Hodgkin Lymphoma</c:v>
                </c:pt>
                <c:pt idx="9">
                  <c:v>Brain and Other Nervous System</c:v>
                </c:pt>
              </c:strCache>
            </c:strRef>
          </c:cat>
          <c:val>
            <c:numRef>
              <c:f>'Moratlity Males'!$B$2:$B$11</c:f>
              <c:numCache>
                <c:formatCode>General</c:formatCode>
                <c:ptCount val="10"/>
                <c:pt idx="0">
                  <c:v>48.4</c:v>
                </c:pt>
                <c:pt idx="1">
                  <c:v>18.2</c:v>
                </c:pt>
                <c:pt idx="2">
                  <c:v>14.7</c:v>
                </c:pt>
                <c:pt idx="3">
                  <c:v>12.3</c:v>
                </c:pt>
                <c:pt idx="4">
                  <c:v>9.6999999999999993</c:v>
                </c:pt>
                <c:pt idx="5">
                  <c:v>8.5</c:v>
                </c:pt>
                <c:pt idx="6">
                  <c:v>8.5</c:v>
                </c:pt>
                <c:pt idx="7">
                  <c:v>7.9</c:v>
                </c:pt>
                <c:pt idx="8">
                  <c:v>6.7</c:v>
                </c:pt>
                <c:pt idx="9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661-4E42-B0A9-578B5F15EF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700544"/>
        <c:axId val="62702336"/>
      </c:barChart>
      <c:catAx>
        <c:axId val="6270054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62702336"/>
        <c:crosses val="autoZero"/>
        <c:auto val="1"/>
        <c:lblAlgn val="ctr"/>
        <c:lblOffset val="100"/>
        <c:noMultiLvlLbl val="0"/>
      </c:catAx>
      <c:valAx>
        <c:axId val="62702336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627005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1490612944849253"/>
          <c:y val="5.4471420239136772E-2"/>
          <c:w val="0.53821891404199473"/>
          <c:h val="0.8883568460192475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AAB9D3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FEA6-423A-B03D-E9940F87B2F2}"/>
              </c:ext>
            </c:extLst>
          </c:dPt>
          <c:dLbls>
            <c:dLbl>
              <c:idx val="0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EA6-423A-B03D-E9940F87B2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'Mortality Females'!$A$3:$A$12</c:f>
              <c:strCache>
                <c:ptCount val="10"/>
                <c:pt idx="0">
                  <c:v>Lung and Bronchus</c:v>
                </c:pt>
                <c:pt idx="1">
                  <c:v>Female Breast</c:v>
                </c:pt>
                <c:pt idx="2">
                  <c:v>Colon and Rectum</c:v>
                </c:pt>
                <c:pt idx="3">
                  <c:v>Pancreas</c:v>
                </c:pt>
                <c:pt idx="4">
                  <c:v>Ovary</c:v>
                </c:pt>
                <c:pt idx="5">
                  <c:v>Leukemia</c:v>
                </c:pt>
                <c:pt idx="6">
                  <c:v>Corpus and Uterus, NOS</c:v>
                </c:pt>
                <c:pt idx="7">
                  <c:v>Non-Hodgkin Lymphoma</c:v>
                </c:pt>
                <c:pt idx="8">
                  <c:v>Brain and Other Nervous System</c:v>
                </c:pt>
                <c:pt idx="9">
                  <c:v>Liver and Intrahepatic Bile Duct</c:v>
                </c:pt>
              </c:strCache>
            </c:strRef>
          </c:cat>
          <c:val>
            <c:numRef>
              <c:f>'Mortality Females'!$B$3:$B$12</c:f>
              <c:numCache>
                <c:formatCode>General</c:formatCode>
                <c:ptCount val="10"/>
                <c:pt idx="0">
                  <c:v>36.200000000000003</c:v>
                </c:pt>
                <c:pt idx="1">
                  <c:v>18.100000000000001</c:v>
                </c:pt>
                <c:pt idx="2">
                  <c:v>10.6</c:v>
                </c:pt>
                <c:pt idx="3">
                  <c:v>9.8000000000000007</c:v>
                </c:pt>
                <c:pt idx="4">
                  <c:v>7.3</c:v>
                </c:pt>
                <c:pt idx="5">
                  <c:v>4.7</c:v>
                </c:pt>
                <c:pt idx="6">
                  <c:v>4.5999999999999996</c:v>
                </c:pt>
                <c:pt idx="7">
                  <c:v>4.2</c:v>
                </c:pt>
                <c:pt idx="8">
                  <c:v>3.5</c:v>
                </c:pt>
                <c:pt idx="9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EA6-423A-B03D-E9940F87B2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149568"/>
        <c:axId val="63151104"/>
      </c:barChart>
      <c:catAx>
        <c:axId val="6314956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63151104"/>
        <c:crosses val="autoZero"/>
        <c:auto val="1"/>
        <c:lblAlgn val="ctr"/>
        <c:lblOffset val="100"/>
        <c:noMultiLvlLbl val="0"/>
      </c:catAx>
      <c:valAx>
        <c:axId val="63151104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6314956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14"/>
        <c:axId val="64286720"/>
        <c:axId val="64288256"/>
      </c:barChart>
      <c:catAx>
        <c:axId val="6428672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64288256"/>
        <c:crosses val="autoZero"/>
        <c:auto val="1"/>
        <c:lblAlgn val="ctr"/>
        <c:lblOffset val="100"/>
        <c:noMultiLvlLbl val="0"/>
      </c:catAx>
      <c:valAx>
        <c:axId val="64288256"/>
        <c:scaling>
          <c:orientation val="minMax"/>
          <c:min val="0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64286720"/>
        <c:crosses val="autoZero"/>
        <c:crossBetween val="between"/>
        <c:majorUnit val="20"/>
      </c:valAx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2011-2015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14.3</c:v>
                </c:pt>
                <c:pt idx="1">
                  <c:v>14.3</c:v>
                </c:pt>
                <c:pt idx="2">
                  <c:v>14.8</c:v>
                </c:pt>
                <c:pt idx="3">
                  <c:v>13.9</c:v>
                </c:pt>
                <c:pt idx="4">
                  <c:v>15.3</c:v>
                </c:pt>
                <c:pt idx="5">
                  <c:v>14.5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F4-4ED1-B094-033393536B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4373888"/>
        <c:axId val="64375424"/>
      </c:barChart>
      <c:catAx>
        <c:axId val="6437388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64375424"/>
        <c:crosses val="autoZero"/>
        <c:auto val="1"/>
        <c:lblAlgn val="ctr"/>
        <c:lblOffset val="100"/>
        <c:noMultiLvlLbl val="0"/>
      </c:catAx>
      <c:valAx>
        <c:axId val="64375424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extTo"/>
        <c:crossAx val="643738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Sheet1!$D$2:$D$7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2011-2015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10.9</c:v>
                </c:pt>
                <c:pt idx="1">
                  <c:v>11</c:v>
                </c:pt>
                <c:pt idx="2">
                  <c:v>11.6</c:v>
                </c:pt>
                <c:pt idx="3">
                  <c:v>12.2</c:v>
                </c:pt>
                <c:pt idx="4">
                  <c:v>12</c:v>
                </c:pt>
                <c:pt idx="5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94-43C1-AFDF-8914F2656F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4383232"/>
        <c:axId val="64389120"/>
      </c:barChart>
      <c:catAx>
        <c:axId val="6438323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64389120"/>
        <c:crosses val="autoZero"/>
        <c:auto val="1"/>
        <c:lblAlgn val="ctr"/>
        <c:lblOffset val="100"/>
        <c:noMultiLvlLbl val="0"/>
      </c:catAx>
      <c:valAx>
        <c:axId val="64389120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extTo"/>
        <c:crossAx val="6438323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478563799398893E-2"/>
          <c:y val="4.2792792792792793E-2"/>
          <c:w val="0.9031015425122334"/>
          <c:h val="0.653153153153153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Male</c:v>
                </c:pt>
              </c:strCache>
            </c:strRef>
          </c:tx>
          <c:spPr>
            <a:pattFill prst="ltDnDiag">
              <a:fgClr>
                <a:srgbClr xmlns:mc="http://schemas.openxmlformats.org/markup-compatibility/2006" xmlns:a14="http://schemas.microsoft.com/office/drawing/2010/main" val="00FF00" mc:Ignorable="a14" a14:legacySpreadsheetColorIndex="34"/>
              </a:fgClr>
              <a:bgClr>
                <a:srgbClr xmlns:mc="http://schemas.openxmlformats.org/markup-compatibility/2006" xmlns:a14="http://schemas.microsoft.com/office/drawing/2010/main" val="008000" mc:Ignorable="a14" a14:legacySpreadsheetColorIndex="17"/>
              </a:bgClr>
            </a:pattFill>
            <a:ln w="12551">
              <a:solidFill>
                <a:srgbClr val="00FF00"/>
              </a:solidFill>
              <a:prstDash val="solid"/>
            </a:ln>
          </c:spPr>
          <c:invertIfNegative val="0"/>
          <c:dLbls>
            <c:spPr>
              <a:noFill/>
              <a:ln w="25103">
                <a:noFill/>
              </a:ln>
            </c:spPr>
            <c:txPr>
              <a:bodyPr/>
              <a:lstStyle/>
              <a:p>
                <a:pPr>
                  <a:defRPr sz="999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Sheet1!$B$1:$P$1</c:f>
              <c:strCache>
                <c:ptCount val="15"/>
                <c:pt idx="0">
                  <c:v>Barnstable</c:v>
                </c:pt>
                <c:pt idx="1">
                  <c:v>Berkshire</c:v>
                </c:pt>
                <c:pt idx="2">
                  <c:v>Bristol</c:v>
                </c:pt>
                <c:pt idx="3">
                  <c:v>Dukes</c:v>
                </c:pt>
                <c:pt idx="4">
                  <c:v>Essex</c:v>
                </c:pt>
                <c:pt idx="5">
                  <c:v>Franklin</c:v>
                </c:pt>
                <c:pt idx="6">
                  <c:v>Hampden</c:v>
                </c:pt>
                <c:pt idx="7">
                  <c:v>Hampshire</c:v>
                </c:pt>
                <c:pt idx="8">
                  <c:v>Middlesex</c:v>
                </c:pt>
                <c:pt idx="9">
                  <c:v>Natucket</c:v>
                </c:pt>
                <c:pt idx="10">
                  <c:v>Norfolk</c:v>
                </c:pt>
                <c:pt idx="11">
                  <c:v>Plymouth</c:v>
                </c:pt>
                <c:pt idx="12">
                  <c:v>Suffolk</c:v>
                </c:pt>
                <c:pt idx="13">
                  <c:v>Worcester</c:v>
                </c:pt>
                <c:pt idx="14">
                  <c:v>State</c:v>
                </c:pt>
              </c:strCache>
            </c:strRef>
          </c:cat>
          <c:val>
            <c:numRef>
              <c:f>Sheet1!$B$2:$P$2</c:f>
              <c:numCache>
                <c:formatCode>General</c:formatCode>
                <c:ptCount val="15"/>
                <c:pt idx="0">
                  <c:v>14.5</c:v>
                </c:pt>
                <c:pt idx="1">
                  <c:v>11.4</c:v>
                </c:pt>
                <c:pt idx="2">
                  <c:v>14.7</c:v>
                </c:pt>
                <c:pt idx="3">
                  <c:v>15.9</c:v>
                </c:pt>
                <c:pt idx="4">
                  <c:v>15.2</c:v>
                </c:pt>
                <c:pt idx="5">
                  <c:v>14.9</c:v>
                </c:pt>
                <c:pt idx="6">
                  <c:v>12.1</c:v>
                </c:pt>
                <c:pt idx="7">
                  <c:v>15.1</c:v>
                </c:pt>
                <c:pt idx="8">
                  <c:v>14.6</c:v>
                </c:pt>
                <c:pt idx="10">
                  <c:v>15</c:v>
                </c:pt>
                <c:pt idx="11">
                  <c:v>15.5</c:v>
                </c:pt>
                <c:pt idx="12">
                  <c:v>15.1</c:v>
                </c:pt>
                <c:pt idx="13">
                  <c:v>14.3</c:v>
                </c:pt>
                <c:pt idx="14">
                  <c:v>14.5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D1-44C6-9623-7EF46056C56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Female</c:v>
                </c:pt>
              </c:strCache>
            </c:strRef>
          </c:tx>
          <c:spPr>
            <a:pattFill prst="pct75">
              <a:fgClr>
                <a:srgbClr xmlns:mc="http://schemas.openxmlformats.org/markup-compatibility/2006" xmlns:a14="http://schemas.microsoft.com/office/drawing/2010/main" val="FF9900" mc:Ignorable="a14" a14:legacySpreadsheetColorIndex="52"/>
              </a:fgClr>
              <a:bgClr>
                <a:srgbClr xmlns:mc="http://schemas.openxmlformats.org/markup-compatibility/2006" xmlns:a14="http://schemas.microsoft.com/office/drawing/2010/main" val="993300" mc:Ignorable="a14" a14:legacySpreadsheetColorIndex="60"/>
              </a:bgClr>
            </a:pattFill>
            <a:ln w="12551">
              <a:solidFill>
                <a:srgbClr val="FF99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9.5884097773706878E-3"/>
                  <c:y val="-1.7325450381801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3D1-44C6-9623-7EF46056C566}"/>
                </c:ext>
              </c:extLst>
            </c:dLbl>
            <c:dLbl>
              <c:idx val="1"/>
              <c:layout>
                <c:manualLayout>
                  <c:x val="1.3335541420822425E-2"/>
                  <c:y val="-1.20488738032867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3D1-44C6-9623-7EF46056C566}"/>
                </c:ext>
              </c:extLst>
            </c:dLbl>
            <c:dLbl>
              <c:idx val="2"/>
              <c:layout>
                <c:manualLayout>
                  <c:x val="1.0056787744320441E-2"/>
                  <c:y val="-1.0504490595992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3D1-44C6-9623-7EF46056C566}"/>
                </c:ext>
              </c:extLst>
            </c:dLbl>
            <c:dLbl>
              <c:idx val="3"/>
              <c:layout>
                <c:manualLayout>
                  <c:x val="3.2652777015894419E-3"/>
                  <c:y val="-1.867698544266648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3D1-44C6-9623-7EF46056C566}"/>
                </c:ext>
              </c:extLst>
            </c:dLbl>
            <c:dLbl>
              <c:idx val="4"/>
              <c:layout>
                <c:manualLayout>
                  <c:x val="9.3543297197483857E-3"/>
                  <c:y val="-2.154057255940732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3D1-44C6-9623-7EF46056C566}"/>
                </c:ext>
              </c:extLst>
            </c:dLbl>
            <c:dLbl>
              <c:idx val="5"/>
              <c:layout>
                <c:manualLayout>
                  <c:x val="1.2618296529968454E-2"/>
                  <c:y val="2.7830162210546389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3D1-44C6-9623-7EF46056C566}"/>
                </c:ext>
              </c:extLst>
            </c:dLbl>
            <c:spPr>
              <a:noFill/>
              <a:ln w="25103">
                <a:noFill/>
              </a:ln>
            </c:spPr>
            <c:txPr>
              <a:bodyPr/>
              <a:lstStyle/>
              <a:p>
                <a:pPr>
                  <a:defRPr sz="999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Sheet1!$B$1:$P$1</c:f>
              <c:strCache>
                <c:ptCount val="15"/>
                <c:pt idx="0">
                  <c:v>Barnstable</c:v>
                </c:pt>
                <c:pt idx="1">
                  <c:v>Berkshire</c:v>
                </c:pt>
                <c:pt idx="2">
                  <c:v>Bristol</c:v>
                </c:pt>
                <c:pt idx="3">
                  <c:v>Dukes</c:v>
                </c:pt>
                <c:pt idx="4">
                  <c:v>Essex</c:v>
                </c:pt>
                <c:pt idx="5">
                  <c:v>Franklin</c:v>
                </c:pt>
                <c:pt idx="6">
                  <c:v>Hampden</c:v>
                </c:pt>
                <c:pt idx="7">
                  <c:v>Hampshire</c:v>
                </c:pt>
                <c:pt idx="8">
                  <c:v>Middlesex</c:v>
                </c:pt>
                <c:pt idx="9">
                  <c:v>Natucket</c:v>
                </c:pt>
                <c:pt idx="10">
                  <c:v>Norfolk</c:v>
                </c:pt>
                <c:pt idx="11">
                  <c:v>Plymouth</c:v>
                </c:pt>
                <c:pt idx="12">
                  <c:v>Suffolk</c:v>
                </c:pt>
                <c:pt idx="13">
                  <c:v>Worcester</c:v>
                </c:pt>
                <c:pt idx="14">
                  <c:v>State</c:v>
                </c:pt>
              </c:strCache>
            </c:strRef>
          </c:cat>
          <c:val>
            <c:numRef>
              <c:f>Sheet1!$B$3:$P$3</c:f>
              <c:numCache>
                <c:formatCode>General</c:formatCode>
                <c:ptCount val="15"/>
                <c:pt idx="0">
                  <c:v>11.6</c:v>
                </c:pt>
                <c:pt idx="1">
                  <c:v>12.9</c:v>
                </c:pt>
                <c:pt idx="2">
                  <c:v>12.9</c:v>
                </c:pt>
                <c:pt idx="3">
                  <c:v>11</c:v>
                </c:pt>
                <c:pt idx="4">
                  <c:v>10.8</c:v>
                </c:pt>
                <c:pt idx="5">
                  <c:v>9.6999999999999993</c:v>
                </c:pt>
                <c:pt idx="6">
                  <c:v>10.7</c:v>
                </c:pt>
                <c:pt idx="7">
                  <c:v>12.8</c:v>
                </c:pt>
                <c:pt idx="8">
                  <c:v>11.8</c:v>
                </c:pt>
                <c:pt idx="10">
                  <c:v>11.1</c:v>
                </c:pt>
                <c:pt idx="11">
                  <c:v>12.3</c:v>
                </c:pt>
                <c:pt idx="12">
                  <c:v>11.4</c:v>
                </c:pt>
                <c:pt idx="13">
                  <c:v>11.1</c:v>
                </c:pt>
                <c:pt idx="14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3D1-44C6-9623-7EF46056C5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5109592"/>
        <c:axId val="1"/>
      </c:barChart>
      <c:catAx>
        <c:axId val="185109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40">
            <a:solidFill>
              <a:schemeClr val="tx1"/>
            </a:solidFill>
            <a:prstDash val="solid"/>
          </a:ln>
        </c:spPr>
        <c:txPr>
          <a:bodyPr rot="5400000" vert="horz"/>
          <a:lstStyle/>
          <a:p>
            <a:pPr>
              <a:defRPr sz="99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399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Incidence Per 100, 000</a:t>
                </a:r>
              </a:p>
            </c:rich>
          </c:tx>
          <c:layout>
            <c:manualLayout>
              <c:xMode val="edge"/>
              <c:yMode val="edge"/>
              <c:x val="1.2426171978780738E-2"/>
              <c:y val="0.12005423933981645"/>
            </c:manualLayout>
          </c:layout>
          <c:overlay val="0"/>
          <c:spPr>
            <a:noFill/>
            <a:ln w="25103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4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9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5109592"/>
        <c:crosses val="autoZero"/>
        <c:crossBetween val="between"/>
      </c:valAx>
      <c:spPr>
        <a:noFill/>
        <a:ln w="25381">
          <a:noFill/>
        </a:ln>
      </c:spPr>
    </c:plotArea>
    <c:legend>
      <c:legendPos val="b"/>
      <c:layout>
        <c:manualLayout>
          <c:xMode val="edge"/>
          <c:yMode val="edge"/>
          <c:x val="0.35378125009123584"/>
          <c:y val="0.9106040237209817"/>
          <c:w val="0.23185014553937155"/>
          <c:h val="7.8828849276323831E-2"/>
        </c:manualLayout>
      </c:layout>
      <c:overlay val="0"/>
      <c:spPr>
        <a:solidFill>
          <a:schemeClr val="bg1"/>
        </a:solidFill>
        <a:ln w="3140">
          <a:solidFill>
            <a:schemeClr val="tx1"/>
          </a:solidFill>
          <a:prstDash val="solid"/>
        </a:ln>
      </c:spPr>
      <c:txPr>
        <a:bodyPr/>
        <a:lstStyle/>
        <a:p>
          <a:pPr>
            <a:defRPr sz="1399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0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0.28333</cdr:x>
      <cdr:y>0.97101</cdr:y>
    </cdr:from>
    <cdr:to>
      <cdr:x>0.97355</cdr:x>
      <cdr:y>1</cdr:y>
    </cdr:to>
    <cdr:sp macro="" textlink="">
      <cdr:nvSpPr>
        <cdr:cNvPr id="4" name="Rectangle 3"/>
        <cdr:cNvSpPr/>
      </cdr:nvSpPr>
      <cdr:spPr>
        <a:xfrm xmlns:a="http://schemas.openxmlformats.org/drawingml/2006/main">
          <a:off x="1295400" y="5105400"/>
          <a:ext cx="3155670" cy="15240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5">
            <a:lumMod val="40000"/>
            <a:lumOff val="60000"/>
          </a:schemeClr>
        </a:solidFill>
        <a:ln xmlns:a="http://schemas.openxmlformats.org/drawingml/2006/main">
          <a:solidFill>
            <a:schemeClr val="accent5">
              <a:lumMod val="60000"/>
              <a:lumOff val="4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 smtClean="0">
              <a:solidFill>
                <a:srgbClr val="0070C0"/>
              </a:solidFill>
            </a:rPr>
            <a:t>Source: MA Cancer Registry</a:t>
          </a:r>
          <a:endParaRPr lang="en-US" sz="1200" b="1" dirty="0">
            <a:solidFill>
              <a:srgbClr val="0070C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0.49153</cdr:x>
      <cdr:y>0.01417</cdr:y>
    </cdr:from>
    <cdr:to>
      <cdr:x>0.81356</cdr:x>
      <cdr:y>0.07792</cdr:y>
    </cdr:to>
    <cdr:sp macro="" textlink="">
      <cdr:nvSpPr>
        <cdr:cNvPr id="3" name="Rectangle 2"/>
        <cdr:cNvSpPr/>
      </cdr:nvSpPr>
      <cdr:spPr bwMode="auto">
        <a:xfrm xmlns:a="http://schemas.openxmlformats.org/drawingml/2006/main">
          <a:off x="2209821" y="76214"/>
          <a:ext cx="1447779" cy="34288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/>
      </cdr:spPr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marL="0" marR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Rate/100,000</a:t>
          </a:r>
        </a:p>
      </cdr:txBody>
    </cdr:sp>
  </cdr:relSizeAnchor>
  <cdr:relSizeAnchor xmlns:cdr="http://schemas.openxmlformats.org/drawingml/2006/chartDrawing">
    <cdr:from>
      <cdr:x>0.25424</cdr:x>
      <cdr:y>0.01417</cdr:y>
    </cdr:from>
    <cdr:to>
      <cdr:x>0.43704</cdr:x>
      <cdr:y>0.07792</cdr:y>
    </cdr:to>
    <cdr:sp macro="" textlink="">
      <cdr:nvSpPr>
        <cdr:cNvPr id="5" name="Rectangle 4"/>
        <cdr:cNvSpPr/>
      </cdr:nvSpPr>
      <cdr:spPr bwMode="auto">
        <a:xfrm xmlns:a="http://schemas.openxmlformats.org/drawingml/2006/main">
          <a:off x="1143000" y="76200"/>
          <a:ext cx="821831" cy="34288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9525" cap="flat" cmpd="sng" algn="ctr">
          <a:solidFill>
            <a:schemeClr val="accent1">
              <a:lumMod val="20000"/>
              <a:lumOff val="80000"/>
            </a:schemeClr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/>
      </cdr:spPr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Male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0.51721</cdr:x>
      <cdr:y>0.92441</cdr:y>
    </cdr:from>
    <cdr:to>
      <cdr:x>1</cdr:x>
      <cdr:y>1</cdr:y>
    </cdr:to>
    <cdr:sp macro="" textlink="">
      <cdr:nvSpPr>
        <cdr:cNvPr id="3" name="Rectangle 2"/>
        <cdr:cNvSpPr/>
      </cdr:nvSpPr>
      <cdr:spPr>
        <a:xfrm xmlns:a="http://schemas.openxmlformats.org/drawingml/2006/main">
          <a:off x="2482781" y="4930803"/>
          <a:ext cx="2317553" cy="403197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5">
            <a:lumMod val="40000"/>
            <a:lumOff val="60000"/>
          </a:schemeClr>
        </a:solidFill>
        <a:ln xmlns:a="http://schemas.openxmlformats.org/drawingml/2006/main">
          <a:solidFill>
            <a:schemeClr val="accent5">
              <a:lumMod val="60000"/>
              <a:lumOff val="4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 smtClean="0">
              <a:solidFill>
                <a:srgbClr val="0070C0"/>
              </a:solidFill>
            </a:rPr>
            <a:t>Source: MA Vital Statistics</a:t>
          </a:r>
          <a:endParaRPr lang="en-US" sz="1400" dirty="0">
            <a:solidFill>
              <a:srgbClr val="0070C0"/>
            </a:solidFill>
          </a:endParaRPr>
        </a:p>
      </cdr:txBody>
    </cdr:sp>
  </cdr:relSizeAnchor>
  <cdr:relSizeAnchor xmlns:cdr="http://schemas.openxmlformats.org/drawingml/2006/chartDrawing">
    <cdr:from>
      <cdr:x>0.5625</cdr:x>
      <cdr:y>0.0137</cdr:y>
    </cdr:from>
    <cdr:to>
      <cdr:x>0.92188</cdr:x>
      <cdr:y>0.07534</cdr:y>
    </cdr:to>
    <cdr:sp macro="" textlink="">
      <cdr:nvSpPr>
        <cdr:cNvPr id="4" name="Rectangle 3"/>
        <cdr:cNvSpPr/>
      </cdr:nvSpPr>
      <cdr:spPr bwMode="auto">
        <a:xfrm xmlns:a="http://schemas.openxmlformats.org/drawingml/2006/main">
          <a:off x="2743200" y="76208"/>
          <a:ext cx="1752624" cy="342878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/>
      </cdr:spPr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marL="0" marR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Rate/100,000</a:t>
          </a:r>
        </a:p>
      </cdr:txBody>
    </cdr:sp>
  </cdr:relSizeAnchor>
  <cdr:relSizeAnchor xmlns:cdr="http://schemas.openxmlformats.org/drawingml/2006/chartDrawing">
    <cdr:from>
      <cdr:x>0.1875</cdr:x>
      <cdr:y>0.0137</cdr:y>
    </cdr:from>
    <cdr:to>
      <cdr:x>0.40289</cdr:x>
      <cdr:y>0.07534</cdr:y>
    </cdr:to>
    <cdr:sp macro="" textlink="">
      <cdr:nvSpPr>
        <cdr:cNvPr id="5" name="Rectangle 4"/>
        <cdr:cNvSpPr/>
      </cdr:nvSpPr>
      <cdr:spPr bwMode="auto">
        <a:xfrm xmlns:a="http://schemas.openxmlformats.org/drawingml/2006/main">
          <a:off x="914400" y="76200"/>
          <a:ext cx="1050431" cy="34288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9525" cap="flat" cmpd="sng" algn="ctr">
          <a:solidFill>
            <a:schemeClr val="accent1">
              <a:lumMod val="20000"/>
              <a:lumOff val="80000"/>
            </a:schemeClr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/>
      </cdr:spPr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Female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0.61261</cdr:x>
      <cdr:y>0.58292</cdr:y>
    </cdr:from>
    <cdr:to>
      <cdr:x>0.69779</cdr:x>
      <cdr:y>0.69222</cdr:y>
    </cdr:to>
    <cdr:sp macro="" textlink="">
      <cdr:nvSpPr>
        <cdr:cNvPr id="2" name="Rectangle 1"/>
        <cdr:cNvSpPr/>
      </cdr:nvSpPr>
      <cdr:spPr bwMode="auto">
        <a:xfrm xmlns:a="http://schemas.openxmlformats.org/drawingml/2006/main">
          <a:off x="5181600" y="2438400"/>
          <a:ext cx="720414" cy="4572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0000"/>
            <a:lumOff val="40000"/>
          </a:schemeClr>
        </a:solidFill>
        <a:ln xmlns:a="http://schemas.openxmlformats.org/drawingml/2006/main"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r>
            <a:rPr lang="en-US" dirty="0" smtClean="0">
              <a:solidFill>
                <a:schemeClr val="tx1"/>
              </a:solidFill>
            </a:rPr>
            <a:t>&lt;5 cases</a:t>
          </a:r>
          <a:endParaRPr lang="en-US" dirty="0">
            <a:solidFill>
              <a:schemeClr val="tx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6B71354-2615-4194-AFB3-65806B88A360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CA736F3-3EFB-4DF8-9C61-DA5214EBB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01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1B588A8-3910-43BA-894D-BE3B2EE214C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125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843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08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671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6305 w 5740"/>
                <a:gd name="T1" fmla="*/ 0 h 4316"/>
                <a:gd name="T2" fmla="*/ 0 w 5740"/>
                <a:gd name="T3" fmla="*/ 0 h 4316"/>
                <a:gd name="T4" fmla="*/ 0 w 5740"/>
                <a:gd name="T5" fmla="*/ 0 h 4316"/>
                <a:gd name="T6" fmla="*/ 6305 w 5740"/>
                <a:gd name="T7" fmla="*/ 0 h 4316"/>
                <a:gd name="T8" fmla="*/ 6305 w 5740"/>
                <a:gd name="T9" fmla="*/ 0 h 4316"/>
                <a:gd name="T10" fmla="*/ 6305 w 5740"/>
                <a:gd name="T11" fmla="*/ 0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3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39 w 382"/>
                  <a:gd name="T19" fmla="*/ 96 h 96"/>
                  <a:gd name="T20" fmla="*/ 293 w 382"/>
                  <a:gd name="T21" fmla="*/ 90 h 96"/>
                  <a:gd name="T22" fmla="*/ 341 w 382"/>
                  <a:gd name="T23" fmla="*/ 84 h 96"/>
                  <a:gd name="T24" fmla="*/ 382 w 382"/>
                  <a:gd name="T25" fmla="*/ 66 h 96"/>
                  <a:gd name="T26" fmla="*/ 412 w 382"/>
                  <a:gd name="T27" fmla="*/ 42 h 96"/>
                  <a:gd name="T28" fmla="*/ 406 w 382"/>
                  <a:gd name="T29" fmla="*/ 42 h 96"/>
                  <a:gd name="T30" fmla="*/ 376 w 382"/>
                  <a:gd name="T31" fmla="*/ 66 h 96"/>
                  <a:gd name="T32" fmla="*/ 335 w 382"/>
                  <a:gd name="T33" fmla="*/ 78 h 96"/>
                  <a:gd name="T34" fmla="*/ 293 w 382"/>
                  <a:gd name="T35" fmla="*/ 90 h 96"/>
                  <a:gd name="T36" fmla="*/ 239 w 382"/>
                  <a:gd name="T37" fmla="*/ 96 h 96"/>
                  <a:gd name="T38" fmla="*/ 23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49 w 185"/>
                  <a:gd name="T5" fmla="*/ 36 h 210"/>
                  <a:gd name="T6" fmla="*/ 185 w 185"/>
                  <a:gd name="T7" fmla="*/ 72 h 210"/>
                  <a:gd name="T8" fmla="*/ 191 w 185"/>
                  <a:gd name="T9" fmla="*/ 90 h 210"/>
                  <a:gd name="T10" fmla="*/ 197 w 185"/>
                  <a:gd name="T11" fmla="*/ 114 h 210"/>
                  <a:gd name="T12" fmla="*/ 191 w 185"/>
                  <a:gd name="T13" fmla="*/ 138 h 210"/>
                  <a:gd name="T14" fmla="*/ 179 w 185"/>
                  <a:gd name="T15" fmla="*/ 162 h 210"/>
                  <a:gd name="T16" fmla="*/ 149 w 185"/>
                  <a:gd name="T17" fmla="*/ 180 h 210"/>
                  <a:gd name="T18" fmla="*/ 90 w 185"/>
                  <a:gd name="T19" fmla="*/ 198 h 210"/>
                  <a:gd name="T20" fmla="*/ 126 w 185"/>
                  <a:gd name="T21" fmla="*/ 210 h 210"/>
                  <a:gd name="T22" fmla="*/ 161 w 185"/>
                  <a:gd name="T23" fmla="*/ 192 h 210"/>
                  <a:gd name="T24" fmla="*/ 191 w 185"/>
                  <a:gd name="T25" fmla="*/ 168 h 210"/>
                  <a:gd name="T26" fmla="*/ 209 w 185"/>
                  <a:gd name="T27" fmla="*/ 144 h 210"/>
                  <a:gd name="T28" fmla="*/ 215 w 185"/>
                  <a:gd name="T29" fmla="*/ 114 h 210"/>
                  <a:gd name="T30" fmla="*/ 209 w 185"/>
                  <a:gd name="T31" fmla="*/ 90 h 210"/>
                  <a:gd name="T32" fmla="*/ 203 w 185"/>
                  <a:gd name="T33" fmla="*/ 66 h 210"/>
                  <a:gd name="T34" fmla="*/ 185 w 185"/>
                  <a:gd name="T35" fmla="*/ 48 h 210"/>
                  <a:gd name="T36" fmla="*/ 16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</p:grpSp>
      </p:grpSp>
      <p:sp>
        <p:nvSpPr>
          <p:cNvPr id="5945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92276"/>
            <a:ext cx="10363200" cy="1736725"/>
          </a:xfrm>
        </p:spPr>
        <p:txBody>
          <a:bodyPr anchor="b"/>
          <a:lstStyle>
            <a:lvl1pPr>
              <a:defRPr sz="4800"/>
            </a:lvl1pPr>
          </a:lstStyle>
          <a:p>
            <a:pPr lvl="0"/>
            <a:r>
              <a:rPr lang="en-US" altLang="en-US" noProof="0" smtClean="0"/>
              <a:t>Cancer Burden in Massachusetts, 2002-2006</a:t>
            </a:r>
          </a:p>
        </p:txBody>
      </p:sp>
      <p:sp>
        <p:nvSpPr>
          <p:cNvPr id="5945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00BC04D-3EFD-45C9-80BB-D3C93A49A2CB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86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7A4AE0F-AC4F-4E6F-9947-AF732DDBB81A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181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EAA0797-A7D1-4869-B3D6-C17A1685377E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945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A91B2D-D224-4C32-9819-B35CAD660034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527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9107219-AA40-46BF-AD56-E417092E84BC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4918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1707DF-4133-4234-8E63-04DC413E4B23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633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288999-AA43-4ED7-9959-0BF2653C4390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154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CCD1D8-D343-4F16-B92C-EB1CF7566F94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70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0"/>
            <a:ext cx="10058400" cy="1329179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36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9BBCB6B-E47B-464C-84D7-77DF359A0B89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6642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674A3DD-1B3A-4BC8-BF50-6E2F7ADDFA66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5370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024FE9-157C-467B-A90E-69F1CC4B71B0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3980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2872242-2888-4A15-964B-595CEFB0D31A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7720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99FD97-BBF7-4260-928E-EF5FCE2CAA00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6939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F35E4D3-9C37-4D88-8D61-7F623DCB439D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57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35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677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353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708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04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0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2302AF9-B3B8-4C26-B6FC-13974BA75F1B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95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02AF9-B3B8-4C26-B6FC-13974BA75F1B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67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2302AF9-B3B8-4C26-B6FC-13974BA75F1B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BA72BE9-6585-4E66-9761-7ACC9CA1426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285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Freeform 2"/>
          <p:cNvSpPr>
            <a:spLocks/>
          </p:cNvSpPr>
          <p:nvPr/>
        </p:nvSpPr>
        <p:spPr bwMode="hidden">
          <a:xfrm>
            <a:off x="8837084" y="6429375"/>
            <a:ext cx="38100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6305 w 5740"/>
                <a:gd name="T1" fmla="*/ 0 h 4316"/>
                <a:gd name="T2" fmla="*/ 0 w 5740"/>
                <a:gd name="T3" fmla="*/ 0 h 4316"/>
                <a:gd name="T4" fmla="*/ 0 w 5740"/>
                <a:gd name="T5" fmla="*/ 0 h 4316"/>
                <a:gd name="T6" fmla="*/ 6305 w 5740"/>
                <a:gd name="T7" fmla="*/ 0 h 4316"/>
                <a:gd name="T8" fmla="*/ 6305 w 5740"/>
                <a:gd name="T9" fmla="*/ 0 h 4316"/>
                <a:gd name="T10" fmla="*/ 6305 w 5740"/>
                <a:gd name="T11" fmla="*/ 0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8374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75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76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77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78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79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80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81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82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83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84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58386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87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88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89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90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91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92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93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94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95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96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397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79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80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00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01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02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84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58405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06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07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08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09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0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1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7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3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4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5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6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7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8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19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20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421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3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39 w 382"/>
                  <a:gd name="T19" fmla="*/ 96 h 96"/>
                  <a:gd name="T20" fmla="*/ 293 w 382"/>
                  <a:gd name="T21" fmla="*/ 90 h 96"/>
                  <a:gd name="T22" fmla="*/ 341 w 382"/>
                  <a:gd name="T23" fmla="*/ 84 h 96"/>
                  <a:gd name="T24" fmla="*/ 382 w 382"/>
                  <a:gd name="T25" fmla="*/ 66 h 96"/>
                  <a:gd name="T26" fmla="*/ 412 w 382"/>
                  <a:gd name="T27" fmla="*/ 42 h 96"/>
                  <a:gd name="T28" fmla="*/ 406 w 382"/>
                  <a:gd name="T29" fmla="*/ 42 h 96"/>
                  <a:gd name="T30" fmla="*/ 376 w 382"/>
                  <a:gd name="T31" fmla="*/ 66 h 96"/>
                  <a:gd name="T32" fmla="*/ 335 w 382"/>
                  <a:gd name="T33" fmla="*/ 78 h 96"/>
                  <a:gd name="T34" fmla="*/ 293 w 382"/>
                  <a:gd name="T35" fmla="*/ 90 h 96"/>
                  <a:gd name="T36" fmla="*/ 239 w 382"/>
                  <a:gd name="T37" fmla="*/ 96 h 96"/>
                  <a:gd name="T38" fmla="*/ 23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39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0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1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2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3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49 w 185"/>
                  <a:gd name="T5" fmla="*/ 36 h 210"/>
                  <a:gd name="T6" fmla="*/ 185 w 185"/>
                  <a:gd name="T7" fmla="*/ 72 h 210"/>
                  <a:gd name="T8" fmla="*/ 191 w 185"/>
                  <a:gd name="T9" fmla="*/ 90 h 210"/>
                  <a:gd name="T10" fmla="*/ 197 w 185"/>
                  <a:gd name="T11" fmla="*/ 114 h 210"/>
                  <a:gd name="T12" fmla="*/ 191 w 185"/>
                  <a:gd name="T13" fmla="*/ 138 h 210"/>
                  <a:gd name="T14" fmla="*/ 179 w 185"/>
                  <a:gd name="T15" fmla="*/ 162 h 210"/>
                  <a:gd name="T16" fmla="*/ 149 w 185"/>
                  <a:gd name="T17" fmla="*/ 180 h 210"/>
                  <a:gd name="T18" fmla="*/ 90 w 185"/>
                  <a:gd name="T19" fmla="*/ 198 h 210"/>
                  <a:gd name="T20" fmla="*/ 126 w 185"/>
                  <a:gd name="T21" fmla="*/ 210 h 210"/>
                  <a:gd name="T22" fmla="*/ 161 w 185"/>
                  <a:gd name="T23" fmla="*/ 192 h 210"/>
                  <a:gd name="T24" fmla="*/ 191 w 185"/>
                  <a:gd name="T25" fmla="*/ 168 h 210"/>
                  <a:gd name="T26" fmla="*/ 209 w 185"/>
                  <a:gd name="T27" fmla="*/ 144 h 210"/>
                  <a:gd name="T28" fmla="*/ 215 w 185"/>
                  <a:gd name="T29" fmla="*/ 114 h 210"/>
                  <a:gd name="T30" fmla="*/ 209 w 185"/>
                  <a:gd name="T31" fmla="*/ 90 h 210"/>
                  <a:gd name="T32" fmla="*/ 203 w 185"/>
                  <a:gd name="T33" fmla="*/ 66 h 210"/>
                  <a:gd name="T34" fmla="*/ 185 w 185"/>
                  <a:gd name="T35" fmla="*/ 48 h 210"/>
                  <a:gd name="T36" fmla="*/ 16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4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47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48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49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</p:grpSp>
      </p:grpSp>
      <p:sp>
        <p:nvSpPr>
          <p:cNvPr id="5843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Burden of cancer in Massachusetts, 2002-2006</a:t>
            </a:r>
          </a:p>
        </p:txBody>
      </p:sp>
      <p:sp>
        <p:nvSpPr>
          <p:cNvPr id="58436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8437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8438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8439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7942B0A-62BB-4EC7-A7C9-4587059138E3}" type="slidenum">
              <a:rPr lang="en-US" altLang="en-US" smtClean="0">
                <a:solidFill>
                  <a:srgbClr val="FFFFFF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8902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chart" Target="../charts/chart8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2.v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png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datadictionary.naaccr.org/" TargetMode="Externa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ascopubs.org/doi/10.1200/PO.18.00271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97280" y="203200"/>
            <a:ext cx="10058400" cy="1329179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2" name="Content Placeholder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1737439"/>
            <a:ext cx="9710420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800" dirty="0" smtClean="0">
                <a:solidFill>
                  <a:srgbClr val="333333"/>
                </a:solidFill>
              </a:rPr>
              <a:t>1.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</a:rPr>
              <a:t>Housekeeping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600" dirty="0" smtClean="0">
                <a:solidFill>
                  <a:srgbClr val="333333"/>
                </a:solidFill>
              </a:rPr>
              <a:t>Call </a:t>
            </a:r>
            <a:r>
              <a:rPr lang="en-US" altLang="en-US" sz="1600" dirty="0">
                <a:solidFill>
                  <a:srgbClr val="333333"/>
                </a:solidFill>
              </a:rPr>
              <a:t>to Order, Establish Quorum, Vote to Accept Minutes </a:t>
            </a:r>
            <a:r>
              <a:rPr lang="en-US" altLang="en-US" sz="2000" dirty="0" smtClean="0">
                <a:solidFill>
                  <a:srgbClr val="333333"/>
                </a:solidFill>
              </a:rPr>
              <a:t/>
            </a:r>
            <a:br>
              <a:rPr lang="en-US" altLang="en-US" sz="2000" dirty="0" smtClean="0">
                <a:solidFill>
                  <a:srgbClr val="333333"/>
                </a:solidFill>
              </a:rPr>
            </a:b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dirty="0" smtClean="0">
                <a:solidFill>
                  <a:srgbClr val="333333"/>
                </a:solidFill>
              </a:rPr>
              <a:t>2.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</a:rPr>
              <a:t>Unfinished Business - </a:t>
            </a:r>
            <a:r>
              <a:rPr lang="en-US" altLang="en-US" dirty="0" smtClean="0">
                <a:solidFill>
                  <a:srgbClr val="333333"/>
                </a:solidFill>
              </a:rPr>
              <a:t>Discussion </a:t>
            </a:r>
            <a:r>
              <a:rPr lang="en-US" altLang="en-US" dirty="0">
                <a:solidFill>
                  <a:srgbClr val="333333"/>
                </a:solidFill>
              </a:rPr>
              <a:t>of Objective 1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600" dirty="0" smtClean="0">
                <a:solidFill>
                  <a:srgbClr val="333333"/>
                </a:solidFill>
              </a:rPr>
              <a:t>Unmet </a:t>
            </a:r>
            <a:r>
              <a:rPr lang="en-US" altLang="en-US" sz="1600" dirty="0">
                <a:solidFill>
                  <a:srgbClr val="333333"/>
                </a:solidFill>
              </a:rPr>
              <a:t>Needs of Patients, families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600" dirty="0">
                <a:solidFill>
                  <a:srgbClr val="333333"/>
                </a:solidFill>
              </a:rPr>
              <a:t>Time-of-Diagnosis Statistics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600" dirty="0">
                <a:solidFill>
                  <a:srgbClr val="333333"/>
                </a:solidFill>
              </a:rPr>
              <a:t>Risk factors</a:t>
            </a:r>
            <a:r>
              <a:rPr lang="en-US" altLang="en-US" sz="1600" dirty="0" smtClean="0">
                <a:solidFill>
                  <a:srgbClr val="333333"/>
                </a:solidFill>
              </a:rPr>
              <a:t/>
            </a:r>
            <a:br>
              <a:rPr lang="en-US" altLang="en-US" sz="1600" dirty="0" smtClean="0">
                <a:solidFill>
                  <a:srgbClr val="333333"/>
                </a:solidFill>
              </a:rPr>
            </a:br>
            <a:endParaRPr lang="en-US" altLang="en-US" sz="1600" dirty="0">
              <a:solidFill>
                <a:srgbClr val="333333"/>
              </a:solidFill>
            </a:endParaRPr>
          </a:p>
          <a:p>
            <a:pPr marL="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>
                <a:solidFill>
                  <a:srgbClr val="333333"/>
                </a:solidFill>
              </a:rPr>
              <a:t>3. New Business - Discussion of Objective 2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600" dirty="0">
                <a:solidFill>
                  <a:srgbClr val="333333"/>
                </a:solidFill>
              </a:rPr>
              <a:t>Programs in the Commonwealth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600" dirty="0">
                <a:solidFill>
                  <a:srgbClr val="333333"/>
                </a:solidFill>
              </a:rPr>
              <a:t>Prevention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600" dirty="0">
                <a:solidFill>
                  <a:srgbClr val="333333"/>
                </a:solidFill>
              </a:rPr>
              <a:t>Screening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600" dirty="0">
                <a:solidFill>
                  <a:srgbClr val="333333"/>
                </a:solidFill>
              </a:rPr>
              <a:t>Education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600" dirty="0">
                <a:solidFill>
                  <a:srgbClr val="333333"/>
                </a:solidFill>
              </a:rPr>
              <a:t>Support </a:t>
            </a:r>
            <a:r>
              <a:rPr lang="en-US" altLang="en-US" sz="1800" dirty="0" smtClean="0">
                <a:solidFill>
                  <a:srgbClr val="333333"/>
                </a:solidFill>
              </a:rPr>
              <a:t/>
            </a:r>
            <a:br>
              <a:rPr lang="en-US" altLang="en-US" sz="1800" dirty="0" smtClean="0">
                <a:solidFill>
                  <a:srgbClr val="333333"/>
                </a:solidFill>
              </a:rPr>
            </a:br>
            <a:endParaRPr lang="en-US" altLang="en-US" sz="1800" dirty="0">
              <a:solidFill>
                <a:srgbClr val="333333"/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800" dirty="0">
                <a:solidFill>
                  <a:srgbClr val="333333"/>
                </a:solidFill>
              </a:rPr>
              <a:t>4.  Open </a:t>
            </a:r>
            <a:r>
              <a:rPr lang="en-US" altLang="en-US" sz="1800" dirty="0" smtClean="0">
                <a:solidFill>
                  <a:srgbClr val="333333"/>
                </a:solidFill>
              </a:rPr>
              <a:t>Discussion</a:t>
            </a:r>
            <a:br>
              <a:rPr lang="en-US" altLang="en-US" sz="1800" dirty="0" smtClean="0">
                <a:solidFill>
                  <a:srgbClr val="333333"/>
                </a:solidFill>
              </a:rPr>
            </a:br>
            <a:endParaRPr lang="en-US" altLang="en-US" sz="1800" dirty="0">
              <a:solidFill>
                <a:schemeClr val="tx1"/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800" dirty="0">
                <a:solidFill>
                  <a:srgbClr val="333333"/>
                </a:solidFill>
              </a:rPr>
              <a:t>5.  Adjournment </a:t>
            </a:r>
            <a:endParaRPr lang="en-US" altLang="en-US" sz="1800" dirty="0">
              <a:solidFill>
                <a:schemeClr val="tx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71395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7848600" cy="1017587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en-US" sz="3200" b="1">
                <a:effectLst/>
              </a:rPr>
              <a:t>Pancreatic Cancer Incidence in Massachusetts, 2011 - 2015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371600"/>
            <a:ext cx="8305800" cy="49530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effectLst/>
              </a:rPr>
              <a:t>Pancreatic cancer was the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9</a:t>
            </a:r>
            <a:r>
              <a:rPr lang="en-US" altLang="en-US" sz="2400" baseline="30000" dirty="0">
                <a:solidFill>
                  <a:srgbClr val="FFFF00"/>
                </a:solidFill>
                <a:effectLst/>
              </a:rPr>
              <a:t>th</a:t>
            </a:r>
            <a:r>
              <a:rPr lang="en-US" altLang="en-US" sz="2400" dirty="0">
                <a:effectLst/>
              </a:rPr>
              <a:t> most commonly diagnosed cancer among Massachusetts females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(2,636) </a:t>
            </a:r>
            <a:r>
              <a:rPr lang="en-US" altLang="en-US" sz="2400" dirty="0">
                <a:effectLst/>
              </a:rPr>
              <a:t>and the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10</a:t>
            </a:r>
            <a:r>
              <a:rPr lang="en-US" altLang="en-US" sz="2400" baseline="30000" dirty="0">
                <a:solidFill>
                  <a:srgbClr val="FFFF00"/>
                </a:solidFill>
                <a:effectLst/>
              </a:rPr>
              <a:t>th</a:t>
            </a:r>
            <a:r>
              <a:rPr lang="en-US" altLang="en-US" sz="2400" dirty="0">
                <a:effectLst/>
              </a:rPr>
              <a:t> among males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(2,556)</a:t>
            </a:r>
          </a:p>
          <a:p>
            <a:pPr lvl="1" eaLnBrk="1" hangingPunct="1">
              <a:lnSpc>
                <a:spcPct val="4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endParaRPr lang="en-US" altLang="en-US" sz="2400" dirty="0">
              <a:effectLst/>
            </a:endParaRPr>
          </a:p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effectLst/>
              </a:rPr>
              <a:t>It accounted for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2.9%</a:t>
            </a:r>
            <a:r>
              <a:rPr lang="en-US" altLang="en-US" sz="2400" dirty="0">
                <a:effectLst/>
              </a:rPr>
              <a:t> of all cancers in males and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2.8% </a:t>
            </a:r>
            <a:r>
              <a:rPr lang="en-US" altLang="en-US" sz="2400" dirty="0">
                <a:effectLst/>
              </a:rPr>
              <a:t>in females with incidence rates of: </a:t>
            </a:r>
          </a:p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endParaRPr lang="en-US" altLang="en-US" sz="2400" dirty="0">
              <a:solidFill>
                <a:srgbClr val="FFFF66"/>
              </a:solidFill>
              <a:effectLst/>
            </a:endParaRPr>
          </a:p>
          <a:p>
            <a:pPr lvl="4" eaLnBrk="1" hangingPunct="1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altLang="en-US" sz="2400" dirty="0">
                <a:solidFill>
                  <a:srgbClr val="FFFF66"/>
                </a:solidFill>
                <a:effectLst/>
              </a:rPr>
              <a:t>14.5 per 100,000</a:t>
            </a:r>
            <a:endParaRPr lang="en-US" altLang="en-US" sz="2400" dirty="0">
              <a:effectLst/>
            </a:endParaRPr>
          </a:p>
          <a:p>
            <a:pPr lvl="4" eaLnBrk="1" hangingPunct="1">
              <a:lnSpc>
                <a:spcPct val="15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altLang="en-US" sz="2400" dirty="0">
                <a:solidFill>
                  <a:srgbClr val="FFFF66"/>
                </a:solidFill>
                <a:effectLst/>
              </a:rPr>
              <a:t>11.4 per 100,000</a:t>
            </a:r>
            <a:endParaRPr lang="en-US" altLang="en-US" sz="2400" dirty="0">
              <a:effectLst/>
            </a:endParaRPr>
          </a:p>
          <a:p>
            <a:pPr lvl="1" eaLnBrk="1" hangingPunct="1">
              <a:lnSpc>
                <a:spcPct val="3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endParaRPr lang="en-US" altLang="en-US" sz="2000" dirty="0">
              <a:effectLst/>
            </a:endParaRPr>
          </a:p>
          <a:p>
            <a:pPr lvl="1" eaLnBrk="1" hangingPunct="1">
              <a:lnSpc>
                <a:spcPct val="9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effectLst/>
              </a:rPr>
              <a:t>Incidence rates increased between 2011 and 2015 but the increase was only significant in females</a:t>
            </a:r>
          </a:p>
          <a:p>
            <a:pPr marL="914400" lvl="2" indent="0" eaLnBrk="1" hangingPunct="1">
              <a:buClr>
                <a:schemeClr val="hlink"/>
              </a:buClr>
              <a:buSzPct val="80000"/>
              <a:buNone/>
              <a:defRPr/>
            </a:pPr>
            <a:r>
              <a:rPr lang="en-US" altLang="en-US" dirty="0">
                <a:solidFill>
                  <a:srgbClr val="FFFF66"/>
                </a:solidFill>
                <a:effectLst/>
              </a:rPr>
              <a:t>	</a:t>
            </a:r>
            <a:r>
              <a:rPr lang="en-US" altLang="en-US" dirty="0" smtClean="0">
                <a:solidFill>
                  <a:srgbClr val="FFFF66"/>
                </a:solidFill>
                <a:effectLst/>
              </a:rPr>
              <a:t>14.3 </a:t>
            </a:r>
            <a:r>
              <a:rPr lang="en-US" altLang="en-US" dirty="0">
                <a:solidFill>
                  <a:schemeClr val="tx1">
                    <a:lumMod val="95000"/>
                  </a:schemeClr>
                </a:solidFill>
                <a:effectLst/>
              </a:rPr>
              <a:t>cases </a:t>
            </a:r>
            <a:r>
              <a:rPr lang="en-US" altLang="en-US" dirty="0">
                <a:effectLst/>
              </a:rPr>
              <a:t>to </a:t>
            </a:r>
            <a:r>
              <a:rPr lang="en-US" altLang="en-US" dirty="0" smtClean="0">
                <a:solidFill>
                  <a:srgbClr val="FFFF66"/>
                </a:solidFill>
                <a:effectLst/>
              </a:rPr>
              <a:t>15.3</a:t>
            </a:r>
            <a:r>
              <a:rPr lang="en-US" altLang="en-US" dirty="0" smtClean="0">
                <a:effectLst/>
              </a:rPr>
              <a:t> </a:t>
            </a:r>
            <a:r>
              <a:rPr lang="en-US" altLang="en-US" dirty="0">
                <a:effectLst/>
              </a:rPr>
              <a:t>per 100,000 </a:t>
            </a:r>
            <a:r>
              <a:rPr lang="en-US" altLang="en-US" dirty="0" smtClean="0">
                <a:effectLst/>
              </a:rPr>
              <a:t>in males </a:t>
            </a:r>
            <a:r>
              <a:rPr lang="en-US" altLang="en-US" dirty="0">
                <a:solidFill>
                  <a:srgbClr val="FFFF00"/>
                </a:solidFill>
                <a:effectLst/>
              </a:rPr>
              <a:t>	</a:t>
            </a:r>
            <a:r>
              <a:rPr lang="en-US" altLang="en-US" dirty="0" smtClean="0">
                <a:solidFill>
                  <a:srgbClr val="FFFF00"/>
                </a:solidFill>
                <a:effectLst/>
              </a:rPr>
              <a:t>10.9</a:t>
            </a:r>
            <a:r>
              <a:rPr lang="en-US" altLang="en-US" dirty="0" smtClean="0">
                <a:effectLst/>
              </a:rPr>
              <a:t> </a:t>
            </a:r>
            <a:r>
              <a:rPr lang="en-US" altLang="en-US" dirty="0">
                <a:effectLst/>
              </a:rPr>
              <a:t>cases to </a:t>
            </a:r>
            <a:r>
              <a:rPr lang="en-US" altLang="en-US" dirty="0" smtClean="0">
                <a:solidFill>
                  <a:srgbClr val="FFFF00"/>
                </a:solidFill>
                <a:effectLst/>
              </a:rPr>
              <a:t>12.0</a:t>
            </a:r>
            <a:r>
              <a:rPr lang="en-US" altLang="en-US" dirty="0" smtClean="0">
                <a:effectLst/>
              </a:rPr>
              <a:t> </a:t>
            </a:r>
            <a:r>
              <a:rPr lang="en-US" altLang="en-US" dirty="0">
                <a:effectLst/>
              </a:rPr>
              <a:t>per 100,000 </a:t>
            </a:r>
            <a:r>
              <a:rPr lang="en-US" altLang="en-US" dirty="0" smtClean="0">
                <a:effectLst/>
              </a:rPr>
              <a:t>in females</a:t>
            </a:r>
            <a:endParaRPr lang="en-US" altLang="en-US" dirty="0">
              <a:effectLst/>
            </a:endParaRPr>
          </a:p>
          <a:p>
            <a:pPr lvl="1" eaLnBrk="1" hangingPunct="1">
              <a:lnSpc>
                <a:spcPct val="80000"/>
              </a:lnSpc>
              <a:defRPr/>
            </a:pPr>
            <a:endParaRPr lang="en-US" altLang="en-US" sz="2400" dirty="0"/>
          </a:p>
          <a:p>
            <a:pPr lvl="1" eaLnBrk="1" hangingPunct="1">
              <a:lnSpc>
                <a:spcPct val="15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endParaRPr lang="en-US" altLang="en-US" sz="2000" dirty="0">
              <a:effectLst/>
            </a:endParaRPr>
          </a:p>
          <a:p>
            <a:pPr marL="457200" lvl="1" indent="0" eaLnBrk="1" hangingPunct="1">
              <a:lnSpc>
                <a:spcPct val="150000"/>
              </a:lnSpc>
              <a:buClr>
                <a:schemeClr val="hlink"/>
              </a:buClr>
              <a:buSzPct val="80000"/>
              <a:buNone/>
              <a:defRPr/>
            </a:pPr>
            <a:endParaRPr lang="en-US" altLang="en-US" sz="2000" dirty="0">
              <a:effectLst/>
            </a:endParaRPr>
          </a:p>
          <a:p>
            <a:pPr marL="914400" lvl="2" indent="0" eaLnBrk="1" hangingPunct="1">
              <a:lnSpc>
                <a:spcPct val="150000"/>
              </a:lnSpc>
              <a:buClr>
                <a:schemeClr val="hlink"/>
              </a:buClr>
              <a:buSzPct val="80000"/>
              <a:buNone/>
              <a:defRPr/>
            </a:pPr>
            <a:endParaRPr lang="en-US" altLang="en-US" sz="2000" dirty="0">
              <a:solidFill>
                <a:srgbClr val="FFFF00"/>
              </a:solidFill>
              <a:effectLst/>
            </a:endParaRP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93728DE-7371-437E-975B-F06F7308DE1C}" type="slidenum">
              <a:rPr lang="en-US" altLang="en-US" sz="1400">
                <a:solidFill>
                  <a:srgbClr val="FFFFFF"/>
                </a:solidFill>
                <a:effectLst/>
                <a:cs typeface="Arial" panose="020B060402020202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en-US" altLang="en-US" sz="1400">
              <a:solidFill>
                <a:srgbClr val="FFFFFF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2133600" y="6454775"/>
            <a:ext cx="36957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FFFFFF"/>
                </a:solidFill>
                <a:cs typeface="Arial" panose="020B0604020202020204" pitchFamily="34" charset="0"/>
              </a:rPr>
              <a:t>Source: Massachusetts Cancer Registry</a:t>
            </a:r>
          </a:p>
        </p:txBody>
      </p:sp>
      <p:sp>
        <p:nvSpPr>
          <p:cNvPr id="21510" name="Line 5"/>
          <p:cNvSpPr>
            <a:spLocks noChangeShapeType="1"/>
          </p:cNvSpPr>
          <p:nvPr/>
        </p:nvSpPr>
        <p:spPr bwMode="auto">
          <a:xfrm flipV="1">
            <a:off x="1752600" y="1295400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511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200" y="3505200"/>
            <a:ext cx="3444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201" y="4143376"/>
            <a:ext cx="3841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90721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7848600" cy="1017587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en-US" sz="3200" b="1">
                <a:effectLst/>
              </a:rPr>
              <a:t>Pancreatic Cancer Incidence in Massachusetts, 2011 – 2015 </a:t>
            </a:r>
            <a:r>
              <a:rPr lang="en-US" altLang="en-US" sz="2400" b="1">
                <a:effectLst/>
              </a:rPr>
              <a:t>(cont’d)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371600"/>
            <a:ext cx="8305800" cy="4724400"/>
          </a:xfrm>
        </p:spPr>
        <p:txBody>
          <a:bodyPr>
            <a:normAutofit lnSpcReduction="10000"/>
          </a:bodyPr>
          <a:lstStyle/>
          <a:p>
            <a:pPr lvl="2" eaLnBrk="1" hangingPunct="1">
              <a:lnSpc>
                <a:spcPct val="20000"/>
              </a:lnSpc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en-US" altLang="en-US" sz="1600" dirty="0">
              <a:effectLst/>
            </a:endParaRPr>
          </a:p>
          <a:p>
            <a:pPr lvl="1" eaLnBrk="1" hangingPunct="1">
              <a:lnSpc>
                <a:spcPct val="12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lang="en-US" altLang="en-US" sz="2200" dirty="0">
                <a:effectLst/>
              </a:rPr>
              <a:t>Pancreatic cancer incidence rates were higher among </a:t>
            </a:r>
            <a:r>
              <a:rPr lang="en-US" altLang="en-US" sz="2200" dirty="0">
                <a:solidFill>
                  <a:srgbClr val="FFFF00"/>
                </a:solidFill>
                <a:effectLst/>
              </a:rPr>
              <a:t>White non-Hispanic (14.8/100,000) and Black non-Hispanic (16.3/100,000) </a:t>
            </a:r>
            <a:r>
              <a:rPr lang="en-US" altLang="en-US" sz="2200" dirty="0">
                <a:effectLst/>
              </a:rPr>
              <a:t>males</a:t>
            </a:r>
            <a:r>
              <a:rPr lang="en-US" altLang="en-US" sz="2200" dirty="0">
                <a:solidFill>
                  <a:srgbClr val="FFFF00"/>
                </a:solidFill>
                <a:effectLst/>
              </a:rPr>
              <a:t> </a:t>
            </a:r>
            <a:r>
              <a:rPr lang="en-US" altLang="en-US" sz="2200" dirty="0">
                <a:effectLst/>
              </a:rPr>
              <a:t>than other racial/ethnic groups </a:t>
            </a:r>
          </a:p>
          <a:p>
            <a:pPr lvl="1" eaLnBrk="1" hangingPunct="1">
              <a:lnSpc>
                <a:spcPct val="9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endParaRPr lang="en-US" altLang="en-US" sz="2200" dirty="0">
              <a:effectLst/>
            </a:endParaRPr>
          </a:p>
          <a:p>
            <a:pPr lvl="1" eaLnBrk="1" hangingPunct="1">
              <a:lnSpc>
                <a:spcPct val="11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lang="en-US" altLang="en-US" sz="2200" dirty="0">
                <a:effectLst/>
              </a:rPr>
              <a:t>Among females, </a:t>
            </a:r>
            <a:r>
              <a:rPr lang="en-US" altLang="en-US" sz="2200" dirty="0">
                <a:solidFill>
                  <a:srgbClr val="FFFF00"/>
                </a:solidFill>
                <a:effectLst/>
              </a:rPr>
              <a:t>White non-Hispanics (11.6/100,000) and Black non-Hispanics (12.9/100,000) </a:t>
            </a:r>
            <a:r>
              <a:rPr lang="en-US" altLang="en-US" sz="2200" dirty="0">
                <a:effectLst/>
              </a:rPr>
              <a:t>had higher pancreatic cancer incidence than other racial/ethnic groups </a:t>
            </a:r>
            <a:endParaRPr lang="en-US" altLang="en-US" sz="2200" dirty="0">
              <a:solidFill>
                <a:srgbClr val="FFFF00"/>
              </a:solidFill>
              <a:effectLst/>
            </a:endParaRPr>
          </a:p>
          <a:p>
            <a:pPr marL="457200" lvl="1" indent="0" eaLnBrk="1" hangingPunct="1">
              <a:lnSpc>
                <a:spcPct val="90000"/>
              </a:lnSpc>
              <a:buClr>
                <a:schemeClr val="hlink"/>
              </a:buClr>
              <a:buSzPct val="80000"/>
              <a:buNone/>
              <a:defRPr/>
            </a:pPr>
            <a:endParaRPr lang="en-US" altLang="en-US" sz="2200" dirty="0">
              <a:effectLst/>
            </a:endParaRPr>
          </a:p>
          <a:p>
            <a:pPr lvl="1" eaLnBrk="1" hangingPunct="1">
              <a:lnSpc>
                <a:spcPct val="9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lang="en-US" altLang="en-US" sz="2200" dirty="0">
                <a:effectLst/>
              </a:rPr>
              <a:t>The median age at diagnosis was </a:t>
            </a:r>
            <a:r>
              <a:rPr lang="en-US" altLang="en-US" sz="2200" dirty="0">
                <a:solidFill>
                  <a:srgbClr val="FFFF00"/>
                </a:solidFill>
                <a:effectLst/>
              </a:rPr>
              <a:t>69 years for males </a:t>
            </a:r>
            <a:r>
              <a:rPr lang="en-US" altLang="en-US" sz="2200" dirty="0">
                <a:effectLst/>
              </a:rPr>
              <a:t>and </a:t>
            </a:r>
            <a:r>
              <a:rPr lang="en-US" altLang="en-US" sz="2200" dirty="0">
                <a:solidFill>
                  <a:srgbClr val="FFFF00"/>
                </a:solidFill>
                <a:effectLst/>
              </a:rPr>
              <a:t>74 years for females</a:t>
            </a:r>
          </a:p>
          <a:p>
            <a:pPr lvl="1" eaLnBrk="1" hangingPunct="1">
              <a:lnSpc>
                <a:spcPct val="5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endParaRPr lang="en-US" altLang="en-US" sz="2200" dirty="0">
              <a:solidFill>
                <a:srgbClr val="FFFF00"/>
              </a:solidFill>
              <a:effectLst/>
            </a:endParaRPr>
          </a:p>
          <a:p>
            <a:pPr lvl="1" eaLnBrk="1" hangingPunct="1"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lang="en-US" altLang="en-US" sz="2200" dirty="0">
                <a:effectLst/>
              </a:rPr>
              <a:t>There were no significant differences in pancreatic cancer incidence by county</a:t>
            </a:r>
          </a:p>
          <a:p>
            <a:pPr lvl="1" eaLnBrk="1" hangingPunct="1">
              <a:lnSpc>
                <a:spcPct val="5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endParaRPr lang="en-US" altLang="en-US" sz="2200" dirty="0">
              <a:solidFill>
                <a:srgbClr val="FF6699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endParaRPr lang="en-US" altLang="en-US" sz="2400" dirty="0">
              <a:effectLst/>
            </a:endParaRP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35D88E2-4052-4E2D-BF3E-0630B2B13A2D}" type="slidenum">
              <a:rPr lang="en-US" altLang="en-US" sz="1400">
                <a:solidFill>
                  <a:srgbClr val="FFFFFF"/>
                </a:solidFill>
                <a:effectLst/>
                <a:cs typeface="Arial" panose="020B060402020202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11</a:t>
            </a:fld>
            <a:endParaRPr lang="en-US" altLang="en-US" sz="1400">
              <a:solidFill>
                <a:srgbClr val="FFFFFF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2133600" y="6324600"/>
            <a:ext cx="36957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FFFFFF"/>
                </a:solidFill>
                <a:cs typeface="Arial" panose="020B0604020202020204" pitchFamily="34" charset="0"/>
              </a:rPr>
              <a:t>Source: Massachusetts Cancer Registry</a:t>
            </a:r>
          </a:p>
        </p:txBody>
      </p:sp>
      <p:sp>
        <p:nvSpPr>
          <p:cNvPr id="22534" name="Line 5"/>
          <p:cNvSpPr>
            <a:spLocks noChangeShapeType="1"/>
          </p:cNvSpPr>
          <p:nvPr/>
        </p:nvSpPr>
        <p:spPr bwMode="auto">
          <a:xfrm flipV="1">
            <a:off x="1752600" y="1295400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2478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3" name="Rectangle 5"/>
          <p:cNvSpPr>
            <a:spLocks noGrp="1" noChangeArrowheads="1"/>
          </p:cNvSpPr>
          <p:nvPr>
            <p:ph type="title"/>
          </p:nvPr>
        </p:nvSpPr>
        <p:spPr>
          <a:xfrm>
            <a:off x="1981200" y="228601"/>
            <a:ext cx="8229600" cy="1139825"/>
          </a:xfrm>
        </p:spPr>
        <p:txBody>
          <a:bodyPr>
            <a:normAutofit fontScale="90000"/>
          </a:bodyPr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en-US" altLang="en-US" sz="3200" b="1" dirty="0">
                <a:effectLst/>
              </a:rPr>
              <a:t>Age-Adjusted Pancreatic Cancer Incidence Rates in Massachusetts by Race and Gender,    2011 - 2015</a:t>
            </a:r>
          </a:p>
        </p:txBody>
      </p:sp>
      <p:graphicFrame>
        <p:nvGraphicFramePr>
          <p:cNvPr id="23555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1989139" y="1600201"/>
          <a:ext cx="8213725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3" imgW="8218120" imgH="4523624" progId="Excel.Chart.8">
                  <p:embed/>
                </p:oleObj>
              </mc:Choice>
              <mc:Fallback>
                <p:oleObj r:id="rId3" imgW="8218120" imgH="4523624" progId="Excel.Chart.8">
                  <p:embed/>
                  <p:pic>
                    <p:nvPicPr>
                      <p:cNvPr id="23555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139" y="1600201"/>
                        <a:ext cx="8213725" cy="452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E3E061F-3043-4FC7-89B3-6051EC5F0BBE}" type="slidenum">
              <a:rPr lang="en-US" altLang="en-US" sz="1400">
                <a:solidFill>
                  <a:srgbClr val="FFFFFF"/>
                </a:solidFill>
                <a:effectLst/>
                <a:cs typeface="Arial" panose="020B060402020202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12</a:t>
            </a:fld>
            <a:endParaRPr lang="en-US" altLang="en-US" sz="1400">
              <a:solidFill>
                <a:srgbClr val="FFFFFF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3557" name="Rectangle 7"/>
          <p:cNvSpPr>
            <a:spLocks noChangeArrowheads="1"/>
          </p:cNvSpPr>
          <p:nvPr/>
        </p:nvSpPr>
        <p:spPr bwMode="auto">
          <a:xfrm>
            <a:off x="2133600" y="6324600"/>
            <a:ext cx="39624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FFFFFF"/>
                </a:solidFill>
                <a:cs typeface="Arial" panose="020B0604020202020204" pitchFamily="34" charset="0"/>
              </a:rPr>
              <a:t>Source: Massachusetts Cancer Registry</a:t>
            </a:r>
          </a:p>
        </p:txBody>
      </p:sp>
      <p:sp>
        <p:nvSpPr>
          <p:cNvPr id="23558" name="Line 8"/>
          <p:cNvSpPr>
            <a:spLocks noChangeShapeType="1"/>
          </p:cNvSpPr>
          <p:nvPr/>
        </p:nvSpPr>
        <p:spPr bwMode="auto">
          <a:xfrm flipV="1">
            <a:off x="1752600" y="1447800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9374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8229600" cy="1265238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en-US" sz="3200" b="1">
                <a:effectLst/>
              </a:rPr>
              <a:t>Annual Age-Adjusted Pancreatic Cancer Incidence Rates in Massachusetts by Gender, 2011- 2015</a:t>
            </a:r>
            <a:endParaRPr lang="en-US" altLang="en-US" sz="3200" b="1">
              <a:solidFill>
                <a:srgbClr val="FFFF00"/>
              </a:solidFill>
              <a:effectLst/>
            </a:endParaRP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5954D15-4139-40A7-9AAF-F5ACB64BFE88}" type="slidenum">
              <a:rPr lang="en-US" altLang="en-US" sz="1400">
                <a:solidFill>
                  <a:srgbClr val="FFFFFF"/>
                </a:solidFill>
                <a:effectLst/>
                <a:cs typeface="Arial" panose="020B060402020202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13</a:t>
            </a:fld>
            <a:endParaRPr lang="en-US" altLang="en-US" sz="1400">
              <a:solidFill>
                <a:srgbClr val="FFFFFF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4580" name="Rectangle 7"/>
          <p:cNvSpPr>
            <a:spLocks noChangeArrowheads="1"/>
          </p:cNvSpPr>
          <p:nvPr/>
        </p:nvSpPr>
        <p:spPr bwMode="auto">
          <a:xfrm>
            <a:off x="2438400" y="6324600"/>
            <a:ext cx="35052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FFFFFF"/>
                </a:solidFill>
                <a:cs typeface="Arial" panose="020B0604020202020204" pitchFamily="34" charset="0"/>
              </a:rPr>
              <a:t>Source: Massachusetts Cancer Registry</a:t>
            </a:r>
          </a:p>
        </p:txBody>
      </p:sp>
      <p:sp>
        <p:nvSpPr>
          <p:cNvPr id="24581" name="Line 8"/>
          <p:cNvSpPr>
            <a:spLocks noChangeShapeType="1"/>
          </p:cNvSpPr>
          <p:nvPr/>
        </p:nvSpPr>
        <p:spPr bwMode="auto">
          <a:xfrm flipV="1">
            <a:off x="2057400" y="1524000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4582" name="Object 4"/>
          <p:cNvGraphicFramePr>
            <a:graphicFrameLocks noChangeAspect="1"/>
          </p:cNvGraphicFramePr>
          <p:nvPr/>
        </p:nvGraphicFramePr>
        <p:xfrm>
          <a:off x="6426200" y="1625601"/>
          <a:ext cx="4102100" cy="458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r:id="rId3" imgW="4102964" imgH="4590686" progId="Excel.Chart.8">
                  <p:embed/>
                </p:oleObj>
              </mc:Choice>
              <mc:Fallback>
                <p:oleObj r:id="rId3" imgW="4102964" imgH="4590686" progId="Excel.Chart.8">
                  <p:embed/>
                  <p:pic>
                    <p:nvPicPr>
                      <p:cNvPr id="2458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6200" y="1625601"/>
                        <a:ext cx="4102100" cy="458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Chart Placeholder 12"/>
          <p:cNvGraphicFramePr>
            <a:graphicFrameLocks noGrp="1"/>
          </p:cNvGraphicFramePr>
          <p:nvPr>
            <p:ph type="chart" idx="1"/>
          </p:nvPr>
        </p:nvGraphicFramePr>
        <p:xfrm>
          <a:off x="1981200" y="1752600"/>
          <a:ext cx="3962400" cy="4343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2286000" y="2133600"/>
          <a:ext cx="31242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6134100" y="2133600"/>
          <a:ext cx="37719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" name="Rectangle 2"/>
          <p:cNvSpPr/>
          <p:nvPr/>
        </p:nvSpPr>
        <p:spPr bwMode="auto">
          <a:xfrm>
            <a:off x="3962400" y="1676400"/>
            <a:ext cx="762000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FFFFFF"/>
                </a:solidFill>
                <a:latin typeface="Arial" charset="0"/>
                <a:cs typeface="Arial" charset="0"/>
              </a:rPr>
              <a:t>Male</a:t>
            </a:r>
          </a:p>
        </p:txBody>
      </p:sp>
      <p:sp>
        <p:nvSpPr>
          <p:cNvPr id="24587" name="Rectangle 3"/>
          <p:cNvSpPr>
            <a:spLocks noChangeArrowheads="1"/>
          </p:cNvSpPr>
          <p:nvPr/>
        </p:nvSpPr>
        <p:spPr bwMode="auto">
          <a:xfrm>
            <a:off x="7772400" y="1752600"/>
            <a:ext cx="11430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800">
                <a:solidFill>
                  <a:srgbClr val="FFFFFF"/>
                </a:solidFill>
                <a:cs typeface="Arial" panose="020B0604020202020204" pitchFamily="34" charset="0"/>
              </a:rPr>
              <a:t>Female</a:t>
            </a:r>
          </a:p>
        </p:txBody>
      </p:sp>
    </p:spTree>
    <p:extLst>
      <p:ext uri="{BB962C8B-B14F-4D97-AF65-F5344CB8AC3E}">
        <p14:creationId xmlns:p14="http://schemas.microsoft.com/office/powerpoint/2010/main" val="37454945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8229600" cy="1265238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en-US" sz="3200" b="1">
                <a:effectLst/>
              </a:rPr>
              <a:t>Annual Age-Adjusted Pancreatic Cancer Incidence Rates in Massachusetts by Gender and County, 2011-2015</a:t>
            </a:r>
          </a:p>
        </p:txBody>
      </p:sp>
      <p:graphicFrame>
        <p:nvGraphicFramePr>
          <p:cNvPr id="2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1803400" y="1879601"/>
          <a:ext cx="8661400" cy="4386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245225"/>
            <a:ext cx="1524000" cy="476250"/>
          </a:xfrm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B42644B-2D89-405F-92E2-B10CA1D32050}" type="slidenum">
              <a:rPr lang="en-US" altLang="en-US" sz="1400">
                <a:solidFill>
                  <a:srgbClr val="FFFFFF"/>
                </a:solidFill>
                <a:effectLst/>
                <a:cs typeface="Arial" panose="020B060402020202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14</a:t>
            </a:fld>
            <a:endParaRPr lang="en-US" altLang="en-US" sz="1400">
              <a:solidFill>
                <a:srgbClr val="FFFFFF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5605" name="Rectangle 7"/>
          <p:cNvSpPr>
            <a:spLocks noChangeArrowheads="1"/>
          </p:cNvSpPr>
          <p:nvPr/>
        </p:nvSpPr>
        <p:spPr bwMode="auto">
          <a:xfrm>
            <a:off x="3200400" y="6324600"/>
            <a:ext cx="34290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FFFFFF"/>
                </a:solidFill>
                <a:cs typeface="Arial" panose="020B0604020202020204" pitchFamily="34" charset="0"/>
              </a:rPr>
              <a:t>Source: Massachusetts Cancer Registry</a:t>
            </a:r>
          </a:p>
        </p:txBody>
      </p:sp>
      <p:sp>
        <p:nvSpPr>
          <p:cNvPr id="31750" name="Line 8"/>
          <p:cNvSpPr>
            <a:spLocks noChangeShapeType="1"/>
          </p:cNvSpPr>
          <p:nvPr/>
        </p:nvSpPr>
        <p:spPr bwMode="auto">
          <a:xfrm flipV="1">
            <a:off x="2057400" y="1524000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728592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Graphic spid="2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7005638" cy="990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en-US" altLang="en-US" sz="3200" b="1" dirty="0">
                <a:effectLst/>
              </a:rPr>
              <a:t>Pancreatic Cancer Mortality in </a:t>
            </a:r>
            <a:r>
              <a:rPr lang="en-US" altLang="en-US" sz="3200" b="1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</a:rPr>
              <a:t>Massachusetts, 2011 - 2015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effectLst/>
              </a:rPr>
              <a:t>Pancreatic cancer was </a:t>
            </a:r>
            <a:r>
              <a:rPr lang="en-US" altLang="en-US" sz="2400" dirty="0">
                <a:solidFill>
                  <a:srgbClr val="FFFF99"/>
                </a:solidFill>
                <a:effectLst/>
              </a:rPr>
              <a:t>the 4</a:t>
            </a:r>
            <a:r>
              <a:rPr lang="en-US" altLang="en-US" sz="2400" baseline="30000" dirty="0">
                <a:solidFill>
                  <a:srgbClr val="FFFF99"/>
                </a:solidFill>
                <a:effectLst/>
              </a:rPr>
              <a:t>th</a:t>
            </a:r>
            <a:r>
              <a:rPr lang="en-US" altLang="en-US" sz="2400" dirty="0">
                <a:solidFill>
                  <a:srgbClr val="FFFF99"/>
                </a:solidFill>
                <a:effectLst/>
              </a:rPr>
              <a:t> leading cause of cancer deaths (4,527 Deaths)</a:t>
            </a:r>
            <a:r>
              <a:rPr lang="en-US" altLang="en-US" sz="2400" dirty="0">
                <a:effectLst/>
              </a:rPr>
              <a:t> among both males and females between 2011 and 2015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endParaRPr lang="en-US" altLang="en-US" sz="2400" dirty="0">
              <a:effectLst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effectLst/>
              </a:rPr>
              <a:t>It accounted for </a:t>
            </a:r>
            <a:r>
              <a:rPr lang="en-US" altLang="en-US" sz="2400" dirty="0">
                <a:solidFill>
                  <a:srgbClr val="FFFF99"/>
                </a:solidFill>
                <a:effectLst/>
              </a:rPr>
              <a:t>6.7%</a:t>
            </a:r>
            <a:r>
              <a:rPr lang="en-US" altLang="en-US" sz="2400" dirty="0">
                <a:effectLst/>
              </a:rPr>
              <a:t> of all cancer deaths in males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(2,181) </a:t>
            </a:r>
            <a:r>
              <a:rPr lang="en-US" altLang="en-US" sz="2400" dirty="0">
                <a:effectLst/>
              </a:rPr>
              <a:t>and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7.4% </a:t>
            </a:r>
            <a:r>
              <a:rPr lang="en-US" altLang="en-US" sz="2400" dirty="0">
                <a:effectLst/>
              </a:rPr>
              <a:t>in females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(2,346)</a:t>
            </a:r>
          </a:p>
          <a:p>
            <a:pPr eaLnBrk="1" hangingPunct="1">
              <a:lnSpc>
                <a:spcPct val="20000"/>
              </a:lnSpc>
              <a:buFont typeface="Wingdings" panose="05000000000000000000" pitchFamily="2" charset="2"/>
              <a:buChar char="§"/>
              <a:defRPr/>
            </a:pPr>
            <a:endParaRPr lang="en-US" altLang="en-US" sz="2400" dirty="0">
              <a:effectLst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effectLst/>
              </a:rPr>
              <a:t>Age-adjusted mortality rate: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endParaRPr lang="en-US" altLang="en-US" sz="2400" dirty="0">
              <a:effectLst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altLang="en-US" sz="2400" dirty="0">
                <a:solidFill>
                  <a:srgbClr val="FFFF99"/>
                </a:solidFill>
                <a:effectLst/>
              </a:rPr>
              <a:t>   	       12.3 per 100,000 </a:t>
            </a:r>
            <a:r>
              <a:rPr lang="en-US" altLang="en-US" sz="2400" dirty="0">
                <a:effectLst/>
              </a:rPr>
              <a:t>       	</a:t>
            </a:r>
            <a:r>
              <a:rPr lang="en-US" altLang="en-US" sz="2400" dirty="0">
                <a:solidFill>
                  <a:srgbClr val="FFFF99"/>
                </a:solidFill>
                <a:effectLst/>
              </a:rPr>
              <a:t>9.8 per 100,000</a:t>
            </a:r>
            <a:endParaRPr lang="en-US" altLang="en-US" sz="2400" dirty="0">
              <a:effectLst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US" altLang="en-US" sz="2400" dirty="0">
              <a:effectLst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effectLst/>
              </a:rPr>
              <a:t>Pancreatic cancer mortality rates for males remained unchanged but increased by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3% </a:t>
            </a:r>
            <a:r>
              <a:rPr lang="en-US" altLang="en-US" sz="2400" dirty="0">
                <a:effectLst/>
              </a:rPr>
              <a:t>in females between 2011 and 2015</a:t>
            </a:r>
          </a:p>
          <a:p>
            <a:pPr marL="914400" lvl="2" indent="0" eaLnBrk="1" hangingPunct="1">
              <a:buClr>
                <a:schemeClr val="hlink"/>
              </a:buClr>
              <a:buSzPct val="80000"/>
              <a:buNone/>
              <a:defRPr/>
            </a:pPr>
            <a:r>
              <a:rPr lang="en-US" altLang="en-US" dirty="0" smtClean="0">
                <a:solidFill>
                  <a:srgbClr val="FFFF66"/>
                </a:solidFill>
                <a:effectLst/>
              </a:rPr>
              <a:t>	</a:t>
            </a:r>
            <a:endParaRPr lang="en-US" altLang="en-US" dirty="0" smtClean="0">
              <a:effectLst/>
            </a:endParaRPr>
          </a:p>
          <a:p>
            <a:pPr marL="342900" lvl="1" indent="-342900" eaLnBrk="1" hangingPunct="1">
              <a:lnSpc>
                <a:spcPct val="8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endParaRPr lang="en-US" altLang="en-US" sz="2400" dirty="0">
              <a:effectLst/>
            </a:endParaRP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5D2FA00-0315-4568-95D5-30DC32E47CB4}" type="slidenum">
              <a:rPr lang="en-US" altLang="en-US" sz="1400">
                <a:solidFill>
                  <a:srgbClr val="FFFFFF"/>
                </a:solidFill>
                <a:effectLst/>
                <a:cs typeface="Arial" panose="020B060402020202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15</a:t>
            </a:fld>
            <a:endParaRPr lang="en-US" altLang="en-US" sz="1400">
              <a:solidFill>
                <a:srgbClr val="FFFFFF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2133600" y="6454775"/>
            <a:ext cx="36957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FFFFFF"/>
                </a:solidFill>
                <a:cs typeface="Arial" panose="020B0604020202020204" pitchFamily="34" charset="0"/>
              </a:rPr>
              <a:t>Source: Massachusetts Vital Statistics</a:t>
            </a:r>
          </a:p>
        </p:txBody>
      </p:sp>
      <p:sp>
        <p:nvSpPr>
          <p:cNvPr id="26630" name="Line 5"/>
          <p:cNvSpPr>
            <a:spLocks noChangeShapeType="1"/>
          </p:cNvSpPr>
          <p:nvPr/>
        </p:nvSpPr>
        <p:spPr bwMode="auto">
          <a:xfrm flipV="1">
            <a:off x="1752600" y="1447800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631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4191001"/>
            <a:ext cx="344488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1889" y="4114801"/>
            <a:ext cx="3841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12804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7848600" cy="990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en-US" altLang="en-US" sz="3200" b="1" dirty="0">
                <a:effectLst/>
              </a:rPr>
              <a:t>Pancreatic Cancer Mortality in </a:t>
            </a:r>
            <a:r>
              <a:rPr lang="en-US" altLang="en-US" sz="3200" b="1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</a:rPr>
              <a:t>Massachusetts, 2011 – 2015 </a:t>
            </a:r>
            <a:r>
              <a:rPr lang="en-US" altLang="en-US" sz="2400" b="1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</a:rPr>
              <a:t>(cont’d)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4495800"/>
          </a:xfrm>
        </p:spPr>
        <p:txBody>
          <a:bodyPr/>
          <a:lstStyle/>
          <a:p>
            <a:pPr eaLnBrk="1" hangingPunct="1">
              <a:lnSpc>
                <a:spcPct val="20000"/>
              </a:lnSpc>
              <a:buFontTx/>
              <a:buChar char="•"/>
              <a:defRPr/>
            </a:pPr>
            <a:endParaRPr lang="en-US" altLang="en-US" sz="2400" dirty="0">
              <a:effectLst/>
            </a:endParaRPr>
          </a:p>
          <a:p>
            <a:pPr eaLnBrk="1" hangingPunct="1">
              <a:lnSpc>
                <a:spcPct val="2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effectLst/>
              </a:rPr>
              <a:t>The median age at death was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72 years</a:t>
            </a:r>
          </a:p>
          <a:p>
            <a:pPr eaLnBrk="1" hangingPunct="1">
              <a:lnSpc>
                <a:spcPct val="20000"/>
              </a:lnSpc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solidFill>
                <a:srgbClr val="FFFF00"/>
              </a:solidFill>
              <a:effectLst/>
            </a:endParaRPr>
          </a:p>
          <a:p>
            <a:pPr eaLnBrk="1" hangingPunct="1">
              <a:lnSpc>
                <a:spcPct val="20000"/>
              </a:lnSpc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effectLst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effectLst/>
              </a:rPr>
              <a:t>There were significant racial disparities in pancreatic cancer deaths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effectLst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effectLst/>
              </a:rPr>
              <a:t>Mortality was higher among White non-Hispanic and Black non-Hispanic males both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(12.7 per 100,000) </a:t>
            </a:r>
            <a:r>
              <a:rPr lang="en-US" altLang="en-US" sz="2400" dirty="0">
                <a:effectLst/>
              </a:rPr>
              <a:t>compared to other racial/ethnic groups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effectLst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effectLst/>
              </a:rPr>
              <a:t>Asian males had the lowest pancreatic cancer mortality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(5.7 per /100,000)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US" altLang="en-US" sz="2400" dirty="0">
              <a:effectLst/>
            </a:endParaRP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6909DC9-FA8C-4269-A3B9-814B9CF1E4EA}" type="slidenum">
              <a:rPr lang="en-US" altLang="en-US" sz="1400">
                <a:solidFill>
                  <a:srgbClr val="FFFFFF"/>
                </a:solidFill>
                <a:effectLst/>
                <a:cs typeface="Arial" panose="020B060402020202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16</a:t>
            </a:fld>
            <a:endParaRPr lang="en-US" altLang="en-US" sz="1400">
              <a:solidFill>
                <a:srgbClr val="FFFFFF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2133600" y="6324600"/>
            <a:ext cx="36957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FFFFFF"/>
                </a:solidFill>
                <a:cs typeface="Arial" panose="020B0604020202020204" pitchFamily="34" charset="0"/>
              </a:rPr>
              <a:t>Source: Massachusetts Vital Statistics</a:t>
            </a:r>
          </a:p>
        </p:txBody>
      </p:sp>
      <p:sp>
        <p:nvSpPr>
          <p:cNvPr id="27654" name="Line 5"/>
          <p:cNvSpPr>
            <a:spLocks noChangeShapeType="1"/>
          </p:cNvSpPr>
          <p:nvPr/>
        </p:nvSpPr>
        <p:spPr bwMode="auto">
          <a:xfrm flipV="1">
            <a:off x="1752600" y="1371600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4109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en-US" sz="3200" b="1">
                <a:effectLst/>
              </a:rPr>
              <a:t>Age-Adjusted Pancreatic Cancer Mortality Rates in Massachusetts by Race and Gender, 2011 - 2015</a:t>
            </a:r>
          </a:p>
        </p:txBody>
      </p:sp>
      <p:graphicFrame>
        <p:nvGraphicFramePr>
          <p:cNvPr id="28675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2005014" y="1447801"/>
          <a:ext cx="8181975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r:id="rId3" imgW="8181541" imgH="4523624" progId="Excel.Chart.8">
                  <p:embed/>
                </p:oleObj>
              </mc:Choice>
              <mc:Fallback>
                <p:oleObj r:id="rId3" imgW="8181541" imgH="4523624" progId="Excel.Chart.8">
                  <p:embed/>
                  <p:pic>
                    <p:nvPicPr>
                      <p:cNvPr id="28675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5014" y="1447801"/>
                        <a:ext cx="8181975" cy="452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75234B8-1209-46BF-9708-11ADB0DD02F7}" type="slidenum">
              <a:rPr lang="en-US" altLang="en-US" sz="1400">
                <a:solidFill>
                  <a:srgbClr val="FFFFFF"/>
                </a:solidFill>
                <a:effectLst/>
                <a:cs typeface="Arial" panose="020B060402020202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17</a:t>
            </a:fld>
            <a:endParaRPr lang="en-US" altLang="en-US" sz="1400">
              <a:solidFill>
                <a:srgbClr val="FFFFFF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8677" name="Rectangle 7"/>
          <p:cNvSpPr>
            <a:spLocks noChangeArrowheads="1"/>
          </p:cNvSpPr>
          <p:nvPr/>
        </p:nvSpPr>
        <p:spPr bwMode="auto">
          <a:xfrm>
            <a:off x="2133600" y="6324600"/>
            <a:ext cx="35052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FFFFFF"/>
                </a:solidFill>
                <a:cs typeface="Arial" panose="020B0604020202020204" pitchFamily="34" charset="0"/>
              </a:rPr>
              <a:t>Source: Massachusetts Vital Statistics</a:t>
            </a:r>
          </a:p>
        </p:txBody>
      </p:sp>
      <p:sp>
        <p:nvSpPr>
          <p:cNvPr id="28678" name="Line 9"/>
          <p:cNvSpPr>
            <a:spLocks noChangeShapeType="1"/>
          </p:cNvSpPr>
          <p:nvPr/>
        </p:nvSpPr>
        <p:spPr bwMode="auto">
          <a:xfrm flipV="1">
            <a:off x="1752600" y="1447800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8516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8229600" cy="1265238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en-US" sz="3200" b="1">
                <a:effectLst/>
              </a:rPr>
              <a:t>Annual Age-Adjusted Pancreatic Cancer Mortality Rates in Massachusetts by Gender and Year, 2011-2015</a:t>
            </a:r>
          </a:p>
        </p:txBody>
      </p:sp>
      <p:graphicFrame>
        <p:nvGraphicFramePr>
          <p:cNvPr id="29699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1993900" y="1908176"/>
          <a:ext cx="8153400" cy="428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r:id="rId3" imgW="8157155" imgH="4285859" progId="Excel.Chart.8">
                  <p:embed/>
                </p:oleObj>
              </mc:Choice>
              <mc:Fallback>
                <p:oleObj r:id="rId3" imgW="8157155" imgH="4285859" progId="Excel.Chart.8">
                  <p:embed/>
                  <p:pic>
                    <p:nvPicPr>
                      <p:cNvPr id="29699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1908176"/>
                        <a:ext cx="8153400" cy="428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245225"/>
            <a:ext cx="1524000" cy="476250"/>
          </a:xfrm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5E6909B-997C-401E-B7AE-79F41DE37F82}" type="slidenum">
              <a:rPr lang="en-US" altLang="en-US" sz="1400">
                <a:solidFill>
                  <a:srgbClr val="FFFFFF"/>
                </a:solidFill>
                <a:effectLst/>
                <a:cs typeface="Arial" panose="020B060402020202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18</a:t>
            </a:fld>
            <a:endParaRPr lang="en-US" altLang="en-US" sz="1400">
              <a:solidFill>
                <a:srgbClr val="FFFFFF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9701" name="Rectangle 7"/>
          <p:cNvSpPr>
            <a:spLocks noChangeArrowheads="1"/>
          </p:cNvSpPr>
          <p:nvPr/>
        </p:nvSpPr>
        <p:spPr bwMode="auto">
          <a:xfrm>
            <a:off x="3200400" y="6324600"/>
            <a:ext cx="34290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FFFFFF"/>
                </a:solidFill>
                <a:cs typeface="Arial" panose="020B0604020202020204" pitchFamily="34" charset="0"/>
              </a:rPr>
              <a:t>Source: Massachusetts Vital Statistics</a:t>
            </a:r>
          </a:p>
        </p:txBody>
      </p:sp>
      <p:sp>
        <p:nvSpPr>
          <p:cNvPr id="29702" name="Line 8"/>
          <p:cNvSpPr>
            <a:spLocks noChangeShapeType="1"/>
          </p:cNvSpPr>
          <p:nvPr/>
        </p:nvSpPr>
        <p:spPr bwMode="auto">
          <a:xfrm flipV="1">
            <a:off x="2057400" y="1524000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04371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3200" b="1">
                <a:effectLst/>
              </a:rPr>
              <a:t>US Percent of Pancreatic Cancer Cases by Stage at Diagnosis, 2013 - 2015</a:t>
            </a:r>
          </a:p>
        </p:txBody>
      </p:sp>
      <p:sp>
        <p:nvSpPr>
          <p:cNvPr id="2457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448800" y="6245225"/>
            <a:ext cx="762000" cy="476250"/>
          </a:xfrm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601420E-FB65-4F77-A218-EF725AD4EF84}" type="slidenum">
              <a:rPr lang="en-US" altLang="en-US" sz="1400">
                <a:solidFill>
                  <a:srgbClr val="FFFFFF"/>
                </a:solidFill>
                <a:effectLst/>
                <a:cs typeface="Arial" panose="020B060402020202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19</a:t>
            </a:fld>
            <a:endParaRPr lang="en-US" altLang="en-US" sz="1400">
              <a:solidFill>
                <a:srgbClr val="FFFFFF"/>
              </a:solidFill>
              <a:effectLst/>
              <a:cs typeface="Arial" panose="020B0604020202020204" pitchFamily="34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883230" y="1676400"/>
          <a:ext cx="6498771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5" name="Line 6"/>
          <p:cNvSpPr>
            <a:spLocks noChangeShapeType="1"/>
          </p:cNvSpPr>
          <p:nvPr/>
        </p:nvSpPr>
        <p:spPr bwMode="auto">
          <a:xfrm flipV="1">
            <a:off x="1905000" y="1524000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26" name="Rectangle 9"/>
          <p:cNvSpPr>
            <a:spLocks noChangeArrowheads="1"/>
          </p:cNvSpPr>
          <p:nvPr/>
        </p:nvSpPr>
        <p:spPr bwMode="auto">
          <a:xfrm>
            <a:off x="1981200" y="6215064"/>
            <a:ext cx="769620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FFFFFF"/>
                </a:solidFill>
                <a:cs typeface="Arial" panose="020B0604020202020204" pitchFamily="34" charset="0"/>
              </a:rPr>
              <a:t>Source: SEER Cancer Stat Facts: Pancreatic Cancer. National Cancer Institute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928938" y="5149851"/>
            <a:ext cx="6519862" cy="75882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srgbClr val="FFFFFF"/>
                </a:solidFill>
                <a:latin typeface="Arial" charset="0"/>
                <a:cs typeface="Arial" panose="020B0604020202020204" pitchFamily="34" charset="0"/>
              </a:rPr>
              <a:t>Local: Cancer is still confined to primary site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srgbClr val="FFFFFF"/>
                </a:solidFill>
                <a:latin typeface="Arial" charset="0"/>
                <a:cs typeface="Arial" panose="020B0604020202020204" pitchFamily="34" charset="0"/>
              </a:rPr>
              <a:t>Regional: Cancer has spread to regional (nearby) lymph nodes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srgbClr val="FFFFFF"/>
                </a:solidFill>
                <a:latin typeface="Arial" charset="0"/>
                <a:cs typeface="Arial" panose="020B0604020202020204" pitchFamily="34" charset="0"/>
              </a:rPr>
              <a:t>Distance: Cancer has metastasized (spread further away from primary site)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  <a:latin typeface="Arial" charset="0"/>
              <a:cs typeface="Arial" panose="020B0604020202020204" pitchFamily="34" charset="0"/>
            </a:endParaRPr>
          </a:p>
        </p:txBody>
      </p:sp>
      <p:graphicFrame>
        <p:nvGraphicFramePr>
          <p:cNvPr id="30728" name="Chart 2"/>
          <p:cNvGraphicFramePr>
            <a:graphicFrameLocks/>
          </p:cNvGraphicFramePr>
          <p:nvPr/>
        </p:nvGraphicFramePr>
        <p:xfrm>
          <a:off x="2133600" y="1905000"/>
          <a:ext cx="58674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r:id="rId4" imgW="6200169" imgH="3682303" progId="Excel.Chart.8">
                  <p:embed/>
                </p:oleObj>
              </mc:Choice>
              <mc:Fallback>
                <p:oleObj r:id="rId4" imgW="6200169" imgH="3682303" progId="Excel.Chart.8">
                  <p:embed/>
                  <p:pic>
                    <p:nvPicPr>
                      <p:cNvPr id="30728" name="Char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05000"/>
                        <a:ext cx="5867400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96249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49300"/>
            <a:ext cx="10058400" cy="1329179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>
                <a:solidFill>
                  <a:srgbClr val="333333"/>
                </a:solidFill>
              </a:rPr>
              <a:t>1. Housekeeping</a:t>
            </a:r>
            <a:r>
              <a:rPr lang="en-US" altLang="en-US" dirty="0">
                <a:solidFill>
                  <a:srgbClr val="333333"/>
                </a:solidFill>
              </a:rPr>
              <a:t/>
            </a:r>
            <a:br>
              <a:rPr lang="en-US" altLang="en-US" dirty="0">
                <a:solidFill>
                  <a:srgbClr val="333333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333333"/>
                </a:solidFill>
              </a:rPr>
              <a:t>  Call </a:t>
            </a:r>
            <a:r>
              <a:rPr lang="en-US" altLang="en-US" sz="2400" dirty="0">
                <a:solidFill>
                  <a:srgbClr val="333333"/>
                </a:solidFill>
              </a:rPr>
              <a:t>to o</a:t>
            </a:r>
            <a:r>
              <a:rPr lang="en-US" altLang="en-US" sz="2400" dirty="0" smtClean="0">
                <a:solidFill>
                  <a:srgbClr val="333333"/>
                </a:solidFill>
              </a:rPr>
              <a:t>rder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333333"/>
                </a:solidFill>
              </a:rPr>
              <a:t>  Establish quorum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333333"/>
                </a:solidFill>
              </a:rPr>
              <a:t>  Vote </a:t>
            </a:r>
            <a:r>
              <a:rPr lang="en-US" altLang="en-US" sz="2400" dirty="0">
                <a:solidFill>
                  <a:srgbClr val="333333"/>
                </a:solidFill>
              </a:rPr>
              <a:t>to </a:t>
            </a:r>
            <a:r>
              <a:rPr lang="en-US" altLang="en-US" sz="2400" dirty="0" smtClean="0">
                <a:solidFill>
                  <a:srgbClr val="333333"/>
                </a:solidFill>
              </a:rPr>
              <a:t>accept minutes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629056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8686800" cy="762000"/>
          </a:xfrm>
        </p:spPr>
        <p:txBody>
          <a:bodyPr/>
          <a:lstStyle/>
          <a:p>
            <a:pPr>
              <a:defRPr/>
            </a:pPr>
            <a:r>
              <a:rPr lang="en-US" sz="3200" b="1" dirty="0">
                <a:effectLst/>
              </a:rPr>
              <a:t/>
            </a:r>
            <a:br>
              <a:rPr lang="en-US" sz="3200" b="1" dirty="0">
                <a:effectLst/>
              </a:rPr>
            </a:br>
            <a:r>
              <a:rPr lang="en-US" sz="3200" b="1" dirty="0">
                <a:effectLst/>
              </a:rPr>
              <a:t>Pancreatic Cancer Stage at Diagnosis in MA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</p:nvPr>
        </p:nvGraphicFramePr>
        <p:xfrm>
          <a:off x="1879600" y="889000"/>
          <a:ext cx="4243388" cy="584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</p:nvPr>
        </p:nvGraphicFramePr>
        <p:xfrm>
          <a:off x="5842000" y="889000"/>
          <a:ext cx="4775200" cy="591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DE0E2AFF-9D3A-4874-B2AB-2C8C8048571C}" type="slidenum">
              <a:rPr lang="en-US" altLang="en-US">
                <a:solidFill>
                  <a:srgbClr val="FFFFFF"/>
                </a:solidFill>
                <a:effectLst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altLang="en-US">
              <a:solidFill>
                <a:srgbClr val="FFFFFF"/>
              </a:solidFill>
              <a:effectLst/>
            </a:endParaRP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V="1">
            <a:off x="2057400" y="914400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72649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  <p:bldGraphic spid="9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200" b="1">
                <a:effectLst/>
              </a:rPr>
              <a:t>Survival and Staging Rates for Pancreatic Cancer in US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idx="1"/>
          </p:nvPr>
        </p:nvSpPr>
        <p:spPr>
          <a:xfrm>
            <a:off x="1817688" y="1611313"/>
            <a:ext cx="86106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 smtClean="0"/>
              <a:t>	</a:t>
            </a:r>
            <a:r>
              <a:rPr lang="en-US" altLang="en-US" dirty="0" smtClean="0">
                <a:effectLst/>
              </a:rPr>
              <a:t>Approximately </a:t>
            </a:r>
            <a:r>
              <a:rPr lang="en-US" altLang="en-US" sz="2800" dirty="0">
                <a:solidFill>
                  <a:srgbClr val="FFFF66"/>
                </a:solidFill>
                <a:effectLst/>
              </a:rPr>
              <a:t>1.6 percent </a:t>
            </a:r>
            <a:r>
              <a:rPr lang="en-US" altLang="en-US" sz="2800" dirty="0">
                <a:effectLst/>
              </a:rPr>
              <a:t>of Americans born today will be diagnosed with pancreatic cancer at some point during their lifetime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altLang="en-US" sz="2800" dirty="0">
              <a:effectLst/>
            </a:endParaRPr>
          </a:p>
          <a:p>
            <a:pPr eaLnBrk="1" hangingPunct="1">
              <a:buFontTx/>
              <a:buChar char="•"/>
              <a:defRPr/>
            </a:pPr>
            <a:r>
              <a:rPr lang="en-US" altLang="en-US" sz="2800" dirty="0">
                <a:effectLst/>
              </a:rPr>
              <a:t>The overall</a:t>
            </a:r>
            <a:r>
              <a:rPr lang="en-US" altLang="en-US" sz="2800" dirty="0">
                <a:solidFill>
                  <a:srgbClr val="FFFF66"/>
                </a:solidFill>
                <a:effectLst/>
              </a:rPr>
              <a:t> 5-year relative survival</a:t>
            </a:r>
            <a:r>
              <a:rPr lang="en-US" altLang="en-US" sz="2800" dirty="0">
                <a:effectLst/>
              </a:rPr>
              <a:t> pancreatic cancer between 2008 – 2014 was </a:t>
            </a:r>
            <a:r>
              <a:rPr lang="en-US" altLang="en-US" sz="2800" dirty="0">
                <a:solidFill>
                  <a:srgbClr val="FFFF66"/>
                </a:solidFill>
                <a:effectLst/>
              </a:rPr>
              <a:t>8.5%</a:t>
            </a:r>
          </a:p>
          <a:p>
            <a:pPr lvl="1" eaLnBrk="1" hangingPunct="1">
              <a:buSzTx/>
              <a:buFontTx/>
              <a:buChar char="•"/>
              <a:defRPr/>
            </a:pPr>
            <a:r>
              <a:rPr lang="en-US" altLang="en-US" dirty="0" smtClean="0">
                <a:effectLst/>
              </a:rPr>
              <a:t>Survival By Stage:</a:t>
            </a:r>
          </a:p>
          <a:p>
            <a:pPr lvl="2" eaLnBrk="1" hangingPunct="1">
              <a:defRPr/>
            </a:pPr>
            <a:r>
              <a:rPr lang="en-US" altLang="en-US" dirty="0" smtClean="0">
                <a:solidFill>
                  <a:srgbClr val="FFFF66"/>
                </a:solidFill>
                <a:effectLst/>
              </a:rPr>
              <a:t>Local	34.3%</a:t>
            </a:r>
          </a:p>
          <a:p>
            <a:pPr lvl="2" eaLnBrk="1" hangingPunct="1">
              <a:defRPr/>
            </a:pPr>
            <a:r>
              <a:rPr lang="en-US" altLang="en-US" dirty="0" smtClean="0">
                <a:solidFill>
                  <a:srgbClr val="FFFF66"/>
                </a:solidFill>
                <a:effectLst/>
              </a:rPr>
              <a:t>Regional	11.5%</a:t>
            </a:r>
          </a:p>
          <a:p>
            <a:pPr lvl="2" eaLnBrk="1" hangingPunct="1">
              <a:defRPr/>
            </a:pPr>
            <a:r>
              <a:rPr lang="en-US" altLang="en-US" dirty="0" smtClean="0">
                <a:solidFill>
                  <a:srgbClr val="FFFF66"/>
                </a:solidFill>
                <a:effectLst/>
              </a:rPr>
              <a:t>Distant 	2.7%</a:t>
            </a:r>
          </a:p>
          <a:p>
            <a:pPr lvl="2" eaLnBrk="1" hangingPunct="1">
              <a:defRPr/>
            </a:pPr>
            <a:r>
              <a:rPr lang="en-US" altLang="en-US" dirty="0" smtClean="0">
                <a:solidFill>
                  <a:srgbClr val="FFFF66"/>
                </a:solidFill>
                <a:effectLst/>
              </a:rPr>
              <a:t>Unknown	5.5%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altLang="en-US" sz="2800" dirty="0"/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96400" y="6245225"/>
            <a:ext cx="914400" cy="476250"/>
          </a:xfrm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FADCC3E-7BAF-497B-88F3-B5491610C6AC}" type="slidenum">
              <a:rPr lang="en-US" altLang="en-US" sz="1400">
                <a:solidFill>
                  <a:srgbClr val="FFFFFF"/>
                </a:solidFill>
                <a:effectLst/>
                <a:cs typeface="Arial" panose="020B060402020202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21</a:t>
            </a:fld>
            <a:endParaRPr lang="en-US" altLang="en-US" sz="1400">
              <a:solidFill>
                <a:srgbClr val="FFFFFF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2773" name="Line 6"/>
          <p:cNvSpPr>
            <a:spLocks noChangeShapeType="1"/>
          </p:cNvSpPr>
          <p:nvPr/>
        </p:nvSpPr>
        <p:spPr bwMode="auto">
          <a:xfrm flipV="1">
            <a:off x="1752600" y="1447800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74" name="Rectangle 8"/>
          <p:cNvSpPr>
            <a:spLocks noChangeArrowheads="1"/>
          </p:cNvSpPr>
          <p:nvPr/>
        </p:nvSpPr>
        <p:spPr bwMode="auto">
          <a:xfrm>
            <a:off x="1828800" y="6443663"/>
            <a:ext cx="73914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FFFFFF"/>
                </a:solidFill>
                <a:cs typeface="Arial" panose="020B0604020202020204" pitchFamily="34" charset="0"/>
              </a:rPr>
              <a:t>Source: Surveillance Epidemiology and End Results (SEER) Fact Sheets-Pancreatic Cancer</a:t>
            </a:r>
          </a:p>
        </p:txBody>
      </p:sp>
    </p:spTree>
    <p:extLst>
      <p:ext uri="{BB962C8B-B14F-4D97-AF65-F5344CB8AC3E}">
        <p14:creationId xmlns:p14="http://schemas.microsoft.com/office/powerpoint/2010/main" val="15351807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7848600" cy="990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en-US" altLang="en-US" sz="3200" b="1" dirty="0">
                <a:effectLst/>
              </a:rPr>
              <a:t>Massachusetts Cancer Registry Data</a:t>
            </a:r>
            <a:endParaRPr lang="en-US" altLang="en-US" sz="2400" b="1" dirty="0">
              <a:solidFill>
                <a:schemeClr val="bg1">
                  <a:lumMod val="20000"/>
                  <a:lumOff val="80000"/>
                </a:schemeClr>
              </a:solidFill>
              <a:effectLst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143000"/>
            <a:ext cx="8229600" cy="51816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effectLst/>
              </a:rPr>
              <a:t>The Massachusetts Cancer Registry is part of the CDC’s National Program of Cancer Registries (NPCR)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effectLst/>
              </a:rPr>
              <a:t>Collects cancer incidence and other data including: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effectLst/>
              </a:rPr>
              <a:t>Age, date of birth, sex, race/ethnicity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effectLst/>
              </a:rPr>
              <a:t>Date of Diagnosis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effectLst/>
              </a:rPr>
              <a:t>State, county, census tract, poverty, occupation, insurance type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effectLst/>
              </a:rPr>
              <a:t>Histologic Type ICD-O-3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effectLst/>
              </a:rPr>
              <a:t>Treatment, stage at diagnosis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effectLst/>
              </a:rPr>
              <a:t>The full list of required Cancer Registry data is available on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Chapter VIII </a:t>
            </a:r>
            <a:r>
              <a:rPr lang="en-US" altLang="en-US" sz="2400" dirty="0">
                <a:effectLst/>
              </a:rPr>
              <a:t>at: </a:t>
            </a:r>
            <a:r>
              <a:rPr lang="en-US" sz="2400" u="sng" dirty="0">
                <a:effectLst/>
                <a:hlinkClick r:id="rId2"/>
              </a:rPr>
              <a:t>http://datadictionary.naaccr.org/</a:t>
            </a:r>
            <a:r>
              <a:rPr lang="en-US" sz="2400" u="sng" dirty="0">
                <a:effectLst/>
              </a:rPr>
              <a:t> </a:t>
            </a:r>
            <a:endParaRPr lang="en-US" sz="2400" dirty="0">
              <a:effectLst/>
            </a:endParaRP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effectLst/>
            </a:endParaRP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effectLst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effectLst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effectLst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effectLst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effectLst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solidFill>
                <a:srgbClr val="FFFF00"/>
              </a:solidFill>
              <a:effectLst/>
            </a:endParaRPr>
          </a:p>
          <a:p>
            <a:pPr eaLnBrk="1" hangingPunct="1">
              <a:lnSpc>
                <a:spcPct val="20000"/>
              </a:lnSpc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effectLst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US" altLang="en-US" sz="2400" dirty="0">
              <a:effectLst/>
            </a:endParaRP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245225"/>
            <a:ext cx="1524000" cy="476250"/>
          </a:xfrm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507B845-074A-49B6-AC84-E9E935D2D0FE}" type="slidenum">
              <a:rPr lang="en-US" altLang="en-US" sz="1400">
                <a:solidFill>
                  <a:srgbClr val="FFFFFF"/>
                </a:solidFill>
                <a:effectLst/>
                <a:cs typeface="Arial" panose="020B060402020202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22</a:t>
            </a:fld>
            <a:endParaRPr lang="en-US" altLang="en-US" sz="1400">
              <a:solidFill>
                <a:srgbClr val="FFFFFF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3797" name="Rectangle 4"/>
          <p:cNvSpPr>
            <a:spLocks noChangeArrowheads="1"/>
          </p:cNvSpPr>
          <p:nvPr/>
        </p:nvSpPr>
        <p:spPr bwMode="auto">
          <a:xfrm>
            <a:off x="2133600" y="6477000"/>
            <a:ext cx="61722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FFFFFF"/>
                </a:solidFill>
                <a:cs typeface="Arial" panose="020B0604020202020204" pitchFamily="34" charset="0"/>
              </a:rPr>
              <a:t>Source: North American Association of Central Cancer Registries (NAACCR) </a:t>
            </a:r>
          </a:p>
        </p:txBody>
      </p:sp>
      <p:sp>
        <p:nvSpPr>
          <p:cNvPr id="33798" name="Line 5"/>
          <p:cNvSpPr>
            <a:spLocks noChangeShapeType="1"/>
          </p:cNvSpPr>
          <p:nvPr/>
        </p:nvSpPr>
        <p:spPr bwMode="auto">
          <a:xfrm flipV="1">
            <a:off x="1752600" y="990600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47300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0"/>
            <a:ext cx="11094720" cy="1329179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solidFill>
                  <a:srgbClr val="333333"/>
                </a:solidFill>
              </a:rPr>
              <a:t>2. Unfinished Business - Discussion of Objective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97280" y="1767849"/>
            <a:ext cx="1130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Familial pancreatic cancer </a:t>
            </a:r>
            <a:r>
              <a:rPr lang="en-US" dirty="0">
                <a:solidFill>
                  <a:srgbClr val="000000"/>
                </a:solidFill>
              </a:rPr>
              <a:t>- a family with at least one pair of first-degree relatives (parent-child or sibling pair) with pancreatic cancer without an identifiable gene mutation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581528"/>
              </p:ext>
            </p:extLst>
          </p:nvPr>
        </p:nvGraphicFramePr>
        <p:xfrm>
          <a:off x="3644900" y="2852850"/>
          <a:ext cx="4686300" cy="267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3150">
                  <a:extLst>
                    <a:ext uri="{9D8B030D-6E8A-4147-A177-3AD203B41FA5}">
                      <a16:colId xmlns:a16="http://schemas.microsoft.com/office/drawing/2014/main" val="994513711"/>
                    </a:ext>
                  </a:extLst>
                </a:gridCol>
                <a:gridCol w="2343150">
                  <a:extLst>
                    <a:ext uri="{9D8B030D-6E8A-4147-A177-3AD203B41FA5}">
                      <a16:colId xmlns:a16="http://schemas.microsoft.com/office/drawing/2014/main" val="40169856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effectLst/>
                        </a:rPr>
                        <a:t># First Degree Relatives with Pancreatic Cancer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effectLst/>
                        </a:rPr>
                        <a:t>Risk for Developing Pancreatic Cancer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443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1-2%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5158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4-6%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599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4-7%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811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17-32%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74909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9700" y="6375400"/>
            <a:ext cx="797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*NCGC Familial Pancreatic Cancer Fact Sheet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6962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06345"/>
            <a:ext cx="10281920" cy="1329179"/>
          </a:xfrm>
        </p:spPr>
        <p:txBody>
          <a:bodyPr>
            <a:normAutofit fontScale="90000"/>
          </a:bodyPr>
          <a:lstStyle/>
          <a:p>
            <a:pPr lvl="1" algn="l" rtl="0">
              <a:lnSpc>
                <a:spcPct val="85000"/>
              </a:lnSpc>
              <a:spcBef>
                <a:spcPct val="0"/>
              </a:spcBef>
            </a:pPr>
            <a:r>
              <a:rPr lang="en-US" altLang="en-US" sz="4400" dirty="0" smtClean="0">
                <a:solidFill>
                  <a:srgbClr val="333333"/>
                </a:solidFill>
                <a:latin typeface="+mj-lt"/>
              </a:rPr>
              <a:t>2. </a:t>
            </a:r>
            <a:r>
              <a:rPr kumimoji="0" lang="en-US" alt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j-lt"/>
              </a:rPr>
              <a:t>Unfinished Business - </a:t>
            </a:r>
            <a:r>
              <a:rPr lang="en-US" altLang="en-US" sz="4400" dirty="0" smtClean="0">
                <a:solidFill>
                  <a:srgbClr val="333333"/>
                </a:solidFill>
                <a:latin typeface="+mj-lt"/>
              </a:rPr>
              <a:t>Discussion of Objective 1</a:t>
            </a:r>
            <a:r>
              <a:rPr lang="en-US" altLang="en-US" dirty="0" smtClean="0">
                <a:solidFill>
                  <a:srgbClr val="333333"/>
                </a:solidFill>
                <a:latin typeface="+mj-lt"/>
              </a:rPr>
              <a:t/>
            </a:r>
            <a:br>
              <a:rPr lang="en-US" altLang="en-US" dirty="0" smtClean="0">
                <a:solidFill>
                  <a:srgbClr val="333333"/>
                </a:solidFill>
                <a:latin typeface="+mj-lt"/>
              </a:rPr>
            </a:br>
            <a:endParaRPr lang="en-US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2801" y="1761723"/>
            <a:ext cx="11518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Hereditary pancreatic cancer </a:t>
            </a:r>
            <a:r>
              <a:rPr lang="en-US" dirty="0">
                <a:solidFill>
                  <a:srgbClr val="000000"/>
                </a:solidFill>
              </a:rPr>
              <a:t>- an identifiable gene mutation associated with an increased risk for pancreatic </a:t>
            </a:r>
            <a:r>
              <a:rPr lang="en-US" dirty="0" smtClean="0">
                <a:solidFill>
                  <a:srgbClr val="000000"/>
                </a:solidFill>
              </a:rPr>
              <a:t>cancer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397790"/>
              </p:ext>
            </p:extLst>
          </p:nvPr>
        </p:nvGraphicFramePr>
        <p:xfrm>
          <a:off x="812801" y="2254706"/>
          <a:ext cx="10566399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7954">
                  <a:extLst>
                    <a:ext uri="{9D8B030D-6E8A-4147-A177-3AD203B41FA5}">
                      <a16:colId xmlns:a16="http://schemas.microsoft.com/office/drawing/2014/main" val="2803893079"/>
                    </a:ext>
                  </a:extLst>
                </a:gridCol>
                <a:gridCol w="2370747">
                  <a:extLst>
                    <a:ext uri="{9D8B030D-6E8A-4147-A177-3AD203B41FA5}">
                      <a16:colId xmlns:a16="http://schemas.microsoft.com/office/drawing/2014/main" val="1936854405"/>
                    </a:ext>
                  </a:extLst>
                </a:gridCol>
                <a:gridCol w="4407698">
                  <a:extLst>
                    <a:ext uri="{9D8B030D-6E8A-4147-A177-3AD203B41FA5}">
                      <a16:colId xmlns:a16="http://schemas.microsoft.com/office/drawing/2014/main" val="37437142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Syndrome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Relative</a:t>
                      </a:r>
                      <a:r>
                        <a:rPr lang="en-US" baseline="0" dirty="0" smtClean="0"/>
                        <a:t> Risk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</a:t>
                      </a:r>
                      <a:r>
                        <a:rPr lang="en-US" baseline="0" dirty="0" smtClean="0"/>
                        <a:t>(s)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22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Familial atypical</a:t>
                      </a:r>
                      <a:r>
                        <a:rPr lang="en-US" baseline="0" dirty="0" smtClean="0"/>
                        <a:t> multiple mole melanoma (FAMMM)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r>
                        <a:rPr lang="en-US" baseline="0" dirty="0" smtClean="0"/>
                        <a:t> to </a:t>
                      </a:r>
                      <a:r>
                        <a:rPr lang="en-US" dirty="0" smtClean="0"/>
                        <a:t>39-fold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CDKN2A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640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Familial breast and ovarian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2-fold and 3</a:t>
                      </a:r>
                      <a:r>
                        <a:rPr lang="en-US" baseline="0" dirty="0" smtClean="0"/>
                        <a:t> to </a:t>
                      </a:r>
                      <a:r>
                        <a:rPr lang="en-US" dirty="0" smtClean="0"/>
                        <a:t>9-fold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BRCA</a:t>
                      </a:r>
                      <a:r>
                        <a:rPr lang="en-US" baseline="0" dirty="0" smtClean="0"/>
                        <a:t>1 and 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587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Fanconi</a:t>
                      </a:r>
                      <a:r>
                        <a:rPr lang="en-US" dirty="0" smtClean="0"/>
                        <a:t> anemia, breast 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Unknown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PALB2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0488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Familial adenomatous polyposis (FAP)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5-fold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938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Lynch syndrome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r>
                        <a:rPr lang="en-US" baseline="0" dirty="0" smtClean="0"/>
                        <a:t> to 11-fold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MLH1, MSH6, MSH2, PMS2, EPCAM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563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Peutz-Jeghers</a:t>
                      </a:r>
                      <a:r>
                        <a:rPr lang="en-US" dirty="0" smtClean="0"/>
                        <a:t> syndrome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132</a:t>
                      </a:r>
                      <a:r>
                        <a:rPr lang="en-US" baseline="0" dirty="0" smtClean="0"/>
                        <a:t> –fold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STK11/LKB1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9659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Hereditary</a:t>
                      </a:r>
                      <a:r>
                        <a:rPr lang="en-US" baseline="0" dirty="0" smtClean="0"/>
                        <a:t> pancreatitis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53 -fold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PRSS1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3312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Li-</a:t>
                      </a:r>
                      <a:r>
                        <a:rPr lang="en-US" dirty="0" err="1" smtClean="0"/>
                        <a:t>Fraumeni</a:t>
                      </a:r>
                      <a:r>
                        <a:rPr lang="en-US" dirty="0" smtClean="0"/>
                        <a:t> syndrome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7 -fold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p53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440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Ataxia-telangiectasia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~3 –fold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109147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6355997"/>
            <a:ext cx="1252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Solomon</a:t>
            </a:r>
            <a:r>
              <a:rPr lang="en-US" dirty="0"/>
              <a:t>, S., </a:t>
            </a:r>
            <a:r>
              <a:rPr lang="en-US" dirty="0" smtClean="0"/>
              <a:t>et al. Inherited </a:t>
            </a:r>
            <a:r>
              <a:rPr lang="en-US" dirty="0"/>
              <a:t>Pancreatic Cancer Syndromes. Cancer journal (Sudbury, Mass.) 18, 485-491 (2012).</a:t>
            </a:r>
          </a:p>
        </p:txBody>
      </p:sp>
    </p:spTree>
    <p:extLst>
      <p:ext uri="{BB962C8B-B14F-4D97-AF65-F5344CB8AC3E}">
        <p14:creationId xmlns:p14="http://schemas.microsoft.com/office/powerpoint/2010/main" val="10052197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406400"/>
            <a:ext cx="10281920" cy="1329179"/>
          </a:xfrm>
        </p:spPr>
        <p:txBody>
          <a:bodyPr>
            <a:normAutofit fontScale="90000"/>
          </a:bodyPr>
          <a:lstStyle/>
          <a:p>
            <a:pPr lvl="1" algn="l" rtl="0">
              <a:lnSpc>
                <a:spcPct val="85000"/>
              </a:lnSpc>
              <a:spcBef>
                <a:spcPct val="0"/>
              </a:spcBef>
            </a:pPr>
            <a:r>
              <a:rPr lang="en-US" altLang="en-US" sz="4400" dirty="0" smtClean="0">
                <a:solidFill>
                  <a:srgbClr val="333333"/>
                </a:solidFill>
                <a:latin typeface="+mj-lt"/>
              </a:rPr>
              <a:t>2. </a:t>
            </a:r>
            <a:r>
              <a:rPr kumimoji="0" lang="en-US" alt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j-lt"/>
              </a:rPr>
              <a:t>Unfinished Business - </a:t>
            </a:r>
            <a:r>
              <a:rPr lang="en-US" altLang="en-US" sz="4400" dirty="0" smtClean="0">
                <a:solidFill>
                  <a:srgbClr val="333333"/>
                </a:solidFill>
                <a:latin typeface="+mj-lt"/>
              </a:rPr>
              <a:t>Discussion of Objective 1</a:t>
            </a:r>
            <a:r>
              <a:rPr lang="en-US" altLang="en-US" dirty="0" smtClean="0">
                <a:solidFill>
                  <a:srgbClr val="333333"/>
                </a:solidFill>
                <a:latin typeface="+mj-lt"/>
              </a:rPr>
              <a:t/>
            </a:r>
            <a:br>
              <a:rPr lang="en-US" altLang="en-US" dirty="0" smtClean="0">
                <a:solidFill>
                  <a:srgbClr val="333333"/>
                </a:solidFill>
                <a:latin typeface="+mj-lt"/>
              </a:rPr>
            </a:br>
            <a:endParaRPr lang="en-US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0" y="1735579"/>
            <a:ext cx="8724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2000" dirty="0" smtClean="0">
                <a:solidFill>
                  <a:srgbClr val="333333"/>
                </a:solidFill>
              </a:rPr>
              <a:t>Modifiable Risk Factors</a:t>
            </a:r>
            <a:endParaRPr lang="en-US" altLang="en-US" sz="2000" dirty="0">
              <a:solidFill>
                <a:srgbClr val="333333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919419"/>
              </p:ext>
            </p:extLst>
          </p:nvPr>
        </p:nvGraphicFramePr>
        <p:xfrm>
          <a:off x="2473229" y="2150478"/>
          <a:ext cx="8385270" cy="3812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2635">
                  <a:extLst>
                    <a:ext uri="{9D8B030D-6E8A-4147-A177-3AD203B41FA5}">
                      <a16:colId xmlns:a16="http://schemas.microsoft.com/office/drawing/2014/main" val="287630915"/>
                    </a:ext>
                  </a:extLst>
                </a:gridCol>
                <a:gridCol w="4192635">
                  <a:extLst>
                    <a:ext uri="{9D8B030D-6E8A-4147-A177-3AD203B41FA5}">
                      <a16:colId xmlns:a16="http://schemas.microsoft.com/office/drawing/2014/main" val="358614610"/>
                    </a:ext>
                  </a:extLst>
                </a:gridCol>
              </a:tblGrid>
              <a:tr h="417474">
                <a:tc>
                  <a:txBody>
                    <a:bodyPr/>
                    <a:lstStyle/>
                    <a:p>
                      <a:r>
                        <a:rPr lang="en-US" dirty="0" smtClean="0"/>
                        <a:t>Risk Factors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Increased</a:t>
                      </a:r>
                      <a:r>
                        <a:rPr lang="en-US" baseline="0" dirty="0" smtClean="0"/>
                        <a:t> PDAC Risk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628278"/>
                  </a:ext>
                </a:extLst>
              </a:tr>
              <a:tr h="417474">
                <a:tc>
                  <a:txBody>
                    <a:bodyPr/>
                    <a:lstStyle/>
                    <a:p>
                      <a:r>
                        <a:rPr lang="en-US" dirty="0" smtClean="0"/>
                        <a:t>Current</a:t>
                      </a:r>
                      <a:r>
                        <a:rPr lang="en-US" baseline="0" dirty="0" smtClean="0"/>
                        <a:t> cigarette/pipe/cigar 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1.5-2.2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144221"/>
                  </a:ext>
                </a:extLst>
              </a:tr>
              <a:tr h="417474">
                <a:tc>
                  <a:txBody>
                    <a:bodyPr/>
                    <a:lstStyle/>
                    <a:p>
                      <a:r>
                        <a:rPr lang="en-US" dirty="0" smtClean="0"/>
                        <a:t>&gt; 3 alcoholic drinks/day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1.2-1.4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742789"/>
                  </a:ext>
                </a:extLst>
              </a:tr>
              <a:tr h="472689">
                <a:tc>
                  <a:txBody>
                    <a:bodyPr/>
                    <a:lstStyle/>
                    <a:p>
                      <a:r>
                        <a:rPr lang="en-US" dirty="0" smtClean="0"/>
                        <a:t>Chronic</a:t>
                      </a:r>
                      <a:r>
                        <a:rPr lang="en-US" baseline="0" dirty="0" smtClean="0"/>
                        <a:t> pancreatitis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13.3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649611"/>
                  </a:ext>
                </a:extLst>
              </a:tr>
              <a:tr h="417474">
                <a:tc>
                  <a:txBody>
                    <a:bodyPr/>
                    <a:lstStyle/>
                    <a:p>
                      <a:r>
                        <a:rPr lang="en-US" dirty="0" smtClean="0"/>
                        <a:t>BMI&gt; 40kg/m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²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1.5-2.8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724890"/>
                  </a:ext>
                </a:extLst>
              </a:tr>
              <a:tr h="417474">
                <a:tc>
                  <a:txBody>
                    <a:bodyPr/>
                    <a:lstStyle/>
                    <a:p>
                      <a:r>
                        <a:rPr lang="en-US" dirty="0" smtClean="0"/>
                        <a:t>Diabetes</a:t>
                      </a:r>
                      <a:r>
                        <a:rPr lang="en-US" baseline="0" dirty="0" smtClean="0"/>
                        <a:t> mellitus, T1 and T2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1.8-2.0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543658"/>
                  </a:ext>
                </a:extLst>
              </a:tr>
              <a:tr h="417474">
                <a:tc>
                  <a:txBody>
                    <a:bodyPr/>
                    <a:lstStyle/>
                    <a:p>
                      <a:r>
                        <a:rPr lang="en-US" dirty="0" smtClean="0"/>
                        <a:t>Cholecystectomy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499739"/>
                  </a:ext>
                </a:extLst>
              </a:tr>
              <a:tr h="417474">
                <a:tc>
                  <a:txBody>
                    <a:bodyPr/>
                    <a:lstStyle/>
                    <a:p>
                      <a:r>
                        <a:rPr lang="en-US" dirty="0" smtClean="0"/>
                        <a:t>Gastrectomy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008666"/>
                  </a:ext>
                </a:extLst>
              </a:tr>
              <a:tr h="417474">
                <a:tc>
                  <a:txBody>
                    <a:bodyPr/>
                    <a:lstStyle/>
                    <a:p>
                      <a:r>
                        <a:rPr lang="en-US" dirty="0" smtClean="0"/>
                        <a:t>Helicobacter</a:t>
                      </a:r>
                      <a:r>
                        <a:rPr lang="en-US" baseline="0" dirty="0" smtClean="0"/>
                        <a:t> pylori infection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566687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13892" y="6377858"/>
            <a:ext cx="57250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</a:t>
            </a:r>
            <a:r>
              <a:rPr lang="en-US" dirty="0" smtClean="0"/>
              <a:t>doi.org/10.3748%2Fwjg.v20.i32.11182; Becker et 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1407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16555"/>
            <a:ext cx="10058400" cy="1329179"/>
          </a:xfrm>
        </p:spPr>
        <p:txBody>
          <a:bodyPr>
            <a:normAutofit/>
          </a:bodyPr>
          <a:lstStyle/>
          <a:p>
            <a:pPr lvl="1" algn="l" rtl="0">
              <a:lnSpc>
                <a:spcPct val="85000"/>
              </a:lnSpc>
              <a:spcBef>
                <a:spcPct val="0"/>
              </a:spcBef>
            </a:pPr>
            <a:r>
              <a:rPr lang="en-US" altLang="en-US" sz="4000" dirty="0" smtClean="0">
                <a:solidFill>
                  <a:srgbClr val="333333"/>
                </a:solidFill>
                <a:latin typeface="+mj-lt"/>
              </a:rPr>
              <a:t>3. New Business - Discussion of Objective 2</a:t>
            </a:r>
            <a:br>
              <a:rPr lang="en-US" altLang="en-US" sz="4000" dirty="0" smtClean="0">
                <a:solidFill>
                  <a:srgbClr val="333333"/>
                </a:solidFill>
                <a:latin typeface="+mj-lt"/>
              </a:rPr>
            </a:br>
            <a:endParaRPr lang="en-US" sz="40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36234"/>
            <a:ext cx="10058400" cy="4023360"/>
          </a:xfrm>
        </p:spPr>
        <p:txBody>
          <a:bodyPr>
            <a:normAutofit/>
          </a:bodyPr>
          <a:lstStyle/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2400" dirty="0">
                <a:solidFill>
                  <a:srgbClr val="333333"/>
                </a:solidFill>
              </a:rPr>
              <a:t>Programs in the </a:t>
            </a:r>
            <a:r>
              <a:rPr lang="en-US" altLang="en-US" sz="2400" dirty="0" smtClean="0">
                <a:solidFill>
                  <a:srgbClr val="333333"/>
                </a:solidFill>
              </a:rPr>
              <a:t>Commonwealth</a:t>
            </a:r>
          </a:p>
          <a:p>
            <a:pPr lvl="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2000" dirty="0" smtClean="0">
                <a:solidFill>
                  <a:srgbClr val="333333"/>
                </a:solidFill>
              </a:rPr>
              <a:t>Do any currently exist?</a:t>
            </a:r>
          </a:p>
          <a:p>
            <a:pPr marL="749808" lvl="4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000" dirty="0" smtClean="0">
                <a:solidFill>
                  <a:srgbClr val="333333"/>
                </a:solidFill>
              </a:rPr>
              <a:t>Mandatory genetic testing for anyone diagnosed with pancreatic cancer</a:t>
            </a:r>
          </a:p>
          <a:p>
            <a:pPr lvl="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2000" dirty="0" smtClean="0">
                <a:solidFill>
                  <a:srgbClr val="333333"/>
                </a:solidFill>
              </a:rPr>
              <a:t>Linked to improved survival d/t targeted therapies </a:t>
            </a:r>
            <a:r>
              <a:rPr lang="en-US" altLang="en-US" sz="2000" dirty="0" err="1" smtClean="0">
                <a:solidFill>
                  <a:srgbClr val="333333"/>
                </a:solidFill>
              </a:rPr>
              <a:t>perioperatively</a:t>
            </a:r>
            <a:endParaRPr lang="en-US" altLang="en-US" sz="2000" dirty="0" smtClean="0">
              <a:solidFill>
                <a:srgbClr val="333333"/>
              </a:solidFill>
            </a:endParaRPr>
          </a:p>
          <a:p>
            <a:pPr lvl="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000" dirty="0">
                <a:hlinkClick r:id="rId2"/>
              </a:rPr>
              <a:t>https://ascopubs.org/doi/10.1200/PO.18.00271</a:t>
            </a:r>
            <a:endParaRPr lang="en-US" altLang="en-US" sz="2000" dirty="0">
              <a:solidFill>
                <a:srgbClr val="333333"/>
              </a:solidFill>
            </a:endParaRP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2400" dirty="0" smtClean="0">
                <a:solidFill>
                  <a:srgbClr val="333333"/>
                </a:solidFill>
              </a:rPr>
              <a:t>Prevention/ High-risk screening</a:t>
            </a:r>
            <a:endParaRPr lang="en-US" altLang="en-US" sz="2400" dirty="0">
              <a:solidFill>
                <a:srgbClr val="333333"/>
              </a:solidFill>
            </a:endParaRPr>
          </a:p>
          <a:p>
            <a:pPr lvl="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2000" dirty="0" smtClean="0">
                <a:solidFill>
                  <a:srgbClr val="333333"/>
                </a:solidFill>
              </a:rPr>
              <a:t>Hospitals in MA with high-risk screening programs</a:t>
            </a:r>
            <a:endParaRPr lang="en-US" altLang="en-US" sz="2000" dirty="0">
              <a:solidFill>
                <a:srgbClr val="333333"/>
              </a:solidFill>
            </a:endParaRP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2400" dirty="0" smtClean="0">
                <a:solidFill>
                  <a:srgbClr val="333333"/>
                </a:solidFill>
              </a:rPr>
              <a:t>Education</a:t>
            </a:r>
          </a:p>
          <a:p>
            <a:pPr lvl="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2000" dirty="0" smtClean="0">
                <a:solidFill>
                  <a:srgbClr val="333333"/>
                </a:solidFill>
              </a:rPr>
              <a:t>PCP awareness and education – ? Mandatory CME for pancreatic cancer</a:t>
            </a:r>
          </a:p>
          <a:p>
            <a:pPr lvl="4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2000" dirty="0" smtClean="0">
                <a:solidFill>
                  <a:srgbClr val="333333"/>
                </a:solidFill>
              </a:rPr>
              <a:t>Signs and symptoms, genetic testing/counselor </a:t>
            </a:r>
            <a:endParaRPr lang="en-US" altLang="en-US" sz="2000" dirty="0">
              <a:solidFill>
                <a:srgbClr val="333333"/>
              </a:solidFill>
            </a:endParaRP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2400" dirty="0">
                <a:solidFill>
                  <a:srgbClr val="333333"/>
                </a:solidFill>
              </a:rPr>
              <a:t>Support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943193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54000"/>
            <a:ext cx="10058400" cy="1329179"/>
          </a:xfrm>
        </p:spPr>
        <p:txBody>
          <a:bodyPr/>
          <a:lstStyle/>
          <a:p>
            <a:r>
              <a:rPr lang="en-US" smtClean="0"/>
              <a:t>Upcoming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269220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  Tuesday</a:t>
            </a:r>
            <a:r>
              <a:rPr lang="en-US" sz="2400" dirty="0"/>
              <a:t>, </a:t>
            </a:r>
            <a:r>
              <a:rPr lang="en-US" sz="2400" b="1" dirty="0"/>
              <a:t>May 28</a:t>
            </a:r>
            <a:r>
              <a:rPr lang="en-US" sz="2400" dirty="0"/>
              <a:t>, 3-5pm, at 1 </a:t>
            </a:r>
            <a:r>
              <a:rPr lang="en-US" sz="2400" dirty="0" err="1"/>
              <a:t>Ashburton</a:t>
            </a:r>
            <a:r>
              <a:rPr lang="en-US" sz="2400" dirty="0"/>
              <a:t> Place, 21st Floor, Conference Room 1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287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406400"/>
            <a:ext cx="10281920" cy="1329179"/>
          </a:xfrm>
        </p:spPr>
        <p:txBody>
          <a:bodyPr>
            <a:normAutofit fontScale="90000"/>
          </a:bodyPr>
          <a:lstStyle/>
          <a:p>
            <a:pPr lvl="1" algn="l" rtl="0">
              <a:lnSpc>
                <a:spcPct val="85000"/>
              </a:lnSpc>
              <a:spcBef>
                <a:spcPct val="0"/>
              </a:spcBef>
            </a:pPr>
            <a:r>
              <a:rPr lang="en-US" altLang="en-US" sz="4400" dirty="0" smtClean="0">
                <a:solidFill>
                  <a:srgbClr val="333333"/>
                </a:solidFill>
                <a:latin typeface="+mj-lt"/>
              </a:rPr>
              <a:t>2. </a:t>
            </a:r>
            <a:r>
              <a:rPr kumimoji="0" lang="en-US" alt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j-lt"/>
              </a:rPr>
              <a:t>Unfinished Business - </a:t>
            </a:r>
            <a:r>
              <a:rPr lang="en-US" altLang="en-US" sz="4400" dirty="0" smtClean="0">
                <a:solidFill>
                  <a:srgbClr val="333333"/>
                </a:solidFill>
                <a:latin typeface="+mj-lt"/>
              </a:rPr>
              <a:t>Discussion of Objective 1</a:t>
            </a:r>
            <a:r>
              <a:rPr lang="en-US" altLang="en-US" dirty="0" smtClean="0">
                <a:solidFill>
                  <a:srgbClr val="333333"/>
                </a:solidFill>
                <a:latin typeface="+mj-lt"/>
              </a:rPr>
              <a:t/>
            </a:r>
            <a:br>
              <a:rPr lang="en-US" altLang="en-US" dirty="0" smtClean="0">
                <a:solidFill>
                  <a:srgbClr val="333333"/>
                </a:solidFill>
                <a:latin typeface="+mj-lt"/>
              </a:rPr>
            </a:br>
            <a:endParaRPr lang="en-US" dirty="0">
              <a:latin typeface="+mj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8049727"/>
              </p:ext>
            </p:extLst>
          </p:nvPr>
        </p:nvGraphicFramePr>
        <p:xfrm>
          <a:off x="2654300" y="2608263"/>
          <a:ext cx="6705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2337">
                  <a:extLst>
                    <a:ext uri="{9D8B030D-6E8A-4147-A177-3AD203B41FA5}">
                      <a16:colId xmlns:a16="http://schemas.microsoft.com/office/drawing/2014/main" val="2485030147"/>
                    </a:ext>
                  </a:extLst>
                </a:gridCol>
                <a:gridCol w="3243263">
                  <a:extLst>
                    <a:ext uri="{9D8B030D-6E8A-4147-A177-3AD203B41FA5}">
                      <a16:colId xmlns:a16="http://schemas.microsoft.com/office/drawing/2014/main" val="2152790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Patient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Family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50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Clinical</a:t>
                      </a:r>
                      <a:r>
                        <a:rPr lang="en-US" baseline="0" dirty="0" smtClean="0"/>
                        <a:t> trial options ( 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 </a:t>
                      </a:r>
                      <a:r>
                        <a:rPr lang="en-US" baseline="0" dirty="0" smtClean="0"/>
                        <a:t>awareness)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Awareness of high rick screening programs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645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Improved communication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Genetic testing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8759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Informatio</a:t>
                      </a:r>
                      <a:r>
                        <a:rPr lang="en-US" baseline="0" dirty="0" smtClean="0"/>
                        <a:t>n in many languages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Psychosocial</a:t>
                      </a:r>
                      <a:r>
                        <a:rPr lang="en-US" baseline="0" dirty="0" smtClean="0"/>
                        <a:t> support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1523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Managing complications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Symptom</a:t>
                      </a:r>
                      <a:r>
                        <a:rPr lang="en-US" baseline="0" dirty="0" smtClean="0"/>
                        <a:t> control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864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Drug/treatment</a:t>
                      </a:r>
                      <a:r>
                        <a:rPr lang="en-US" baseline="0" dirty="0" smtClean="0"/>
                        <a:t> 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Financial hardship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654660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54300" y="2031189"/>
            <a:ext cx="8724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Unmet needs of patients and families (data from 3/26 meeting)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76052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406400"/>
            <a:ext cx="10281920" cy="1329179"/>
          </a:xfrm>
        </p:spPr>
        <p:txBody>
          <a:bodyPr>
            <a:normAutofit fontScale="90000"/>
          </a:bodyPr>
          <a:lstStyle/>
          <a:p>
            <a:pPr lvl="1" algn="l" rtl="0">
              <a:lnSpc>
                <a:spcPct val="85000"/>
              </a:lnSpc>
              <a:spcBef>
                <a:spcPct val="0"/>
              </a:spcBef>
            </a:pPr>
            <a:r>
              <a:rPr lang="en-US" altLang="en-US" sz="4400" dirty="0" smtClean="0">
                <a:solidFill>
                  <a:srgbClr val="333333"/>
                </a:solidFill>
                <a:latin typeface="+mj-lt"/>
              </a:rPr>
              <a:t>2. </a:t>
            </a:r>
            <a:r>
              <a:rPr kumimoji="0" lang="en-US" alt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j-lt"/>
              </a:rPr>
              <a:t>Unfinished Business - </a:t>
            </a:r>
            <a:r>
              <a:rPr lang="en-US" altLang="en-US" sz="4400" dirty="0" smtClean="0">
                <a:solidFill>
                  <a:srgbClr val="333333"/>
                </a:solidFill>
                <a:latin typeface="+mj-lt"/>
              </a:rPr>
              <a:t>Discussion of Objective 1</a:t>
            </a:r>
            <a:r>
              <a:rPr lang="en-US" altLang="en-US" dirty="0" smtClean="0">
                <a:solidFill>
                  <a:srgbClr val="333333"/>
                </a:solidFill>
                <a:latin typeface="+mj-lt"/>
              </a:rPr>
              <a:t/>
            </a:r>
            <a:br>
              <a:rPr lang="en-US" altLang="en-US" dirty="0" smtClean="0">
                <a:solidFill>
                  <a:srgbClr val="333333"/>
                </a:solidFill>
                <a:latin typeface="+mj-lt"/>
              </a:rPr>
            </a:br>
            <a:endParaRPr lang="en-US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65500" y="1946201"/>
            <a:ext cx="8724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2000" dirty="0">
                <a:solidFill>
                  <a:srgbClr val="333333"/>
                </a:solidFill>
              </a:rPr>
              <a:t>Time-of-Diagnosis Statistics</a:t>
            </a:r>
          </a:p>
        </p:txBody>
      </p:sp>
    </p:spTree>
    <p:extLst>
      <p:ext uri="{BB962C8B-B14F-4D97-AF65-F5344CB8AC3E}">
        <p14:creationId xmlns:p14="http://schemas.microsoft.com/office/powerpoint/2010/main" val="747493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981200" y="228600"/>
            <a:ext cx="7810500" cy="1219200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sz="3600" b="1" dirty="0"/>
              <a:t/>
            </a:r>
            <a:br>
              <a:rPr lang="en-US" altLang="en-US" sz="3600" b="1" dirty="0"/>
            </a:br>
            <a:r>
              <a:rPr lang="en-US" altLang="en-US" sz="3600" b="1" dirty="0"/>
              <a:t/>
            </a:r>
            <a:br>
              <a:rPr lang="en-US" altLang="en-US" sz="3600" b="1" dirty="0"/>
            </a:br>
            <a:r>
              <a:rPr lang="en-US" altLang="en-US" sz="3600" b="1" dirty="0"/>
              <a:t/>
            </a:r>
            <a:br>
              <a:rPr lang="en-US" altLang="en-US" sz="3600" b="1" dirty="0"/>
            </a:br>
            <a:r>
              <a:rPr lang="en-US" altLang="en-US" sz="3600" b="1" dirty="0"/>
              <a:t/>
            </a:r>
            <a:br>
              <a:rPr lang="en-US" altLang="en-US" sz="3600" b="1" dirty="0"/>
            </a:br>
            <a:r>
              <a:rPr lang="en-US" altLang="en-US" sz="3600" b="1" dirty="0"/>
              <a:t/>
            </a:r>
            <a:br>
              <a:rPr lang="en-US" altLang="en-US" sz="3600" b="1" dirty="0"/>
            </a:br>
            <a:r>
              <a:rPr lang="en-US" altLang="en-US" sz="3600" b="1" dirty="0"/>
              <a:t/>
            </a:r>
            <a:br>
              <a:rPr lang="en-US" altLang="en-US" sz="3600" b="1" dirty="0"/>
            </a:br>
            <a:r>
              <a:rPr lang="en-US" altLang="en-US" sz="3600" b="1" dirty="0"/>
              <a:t/>
            </a:r>
            <a:br>
              <a:rPr lang="en-US" altLang="en-US" sz="3600" b="1" dirty="0"/>
            </a:br>
            <a:r>
              <a:rPr lang="en-US" altLang="en-US" sz="3600" b="1" dirty="0"/>
              <a:t/>
            </a:r>
            <a:br>
              <a:rPr lang="en-US" altLang="en-US" sz="3600" b="1" dirty="0"/>
            </a:br>
            <a:r>
              <a:rPr lang="en-US" altLang="en-US" sz="3600" b="1" dirty="0"/>
              <a:t/>
            </a:r>
            <a:br>
              <a:rPr lang="en-US" altLang="en-US" sz="3600" b="1" dirty="0"/>
            </a:br>
            <a:r>
              <a:rPr lang="en-US" altLang="en-US" sz="3600" b="1" dirty="0"/>
              <a:t/>
            </a:r>
            <a:br>
              <a:rPr lang="en-US" altLang="en-US" sz="3600" b="1" dirty="0"/>
            </a:br>
            <a:r>
              <a:rPr lang="en-US" altLang="en-US" sz="3600" b="1" dirty="0">
                <a:effectLst/>
              </a:rPr>
              <a:t>Pancreatic Cancer Burden in Massachusetts, 2011-2015</a:t>
            </a:r>
            <a:endParaRPr lang="en-US" altLang="en-US" sz="4400" dirty="0">
              <a:effectLst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895600" y="2971800"/>
            <a:ext cx="6248400" cy="3352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Massachusetts </a:t>
            </a:r>
            <a:r>
              <a:rPr lang="en-US" altLang="en-US" b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Department of Public Health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altLang="en-US" b="1" dirty="0">
              <a:solidFill>
                <a:schemeClr val="accent1">
                  <a:lumMod val="60000"/>
                  <a:lumOff val="40000"/>
                </a:schemeClr>
              </a:solidFill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Bureau of Community Health and Prevention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Division of Clinical Preventive Services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Massachusetts Comprehensive Cancer Prevention and Control Network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altLang="en-US" sz="2400" b="1" dirty="0">
              <a:solidFill>
                <a:schemeClr val="accent1">
                  <a:lumMod val="60000"/>
                  <a:lumOff val="40000"/>
                </a:schemeClr>
              </a:solidFill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April 2019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altLang="en-US" dirty="0"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altLang="en-US" dirty="0" smtClean="0">
              <a:effectLst/>
            </a:endParaRPr>
          </a:p>
        </p:txBody>
      </p:sp>
      <p:sp>
        <p:nvSpPr>
          <p:cNvPr id="16388" name="Line 6"/>
          <p:cNvSpPr>
            <a:spLocks noChangeShapeType="1"/>
          </p:cNvSpPr>
          <p:nvPr/>
        </p:nvSpPr>
        <p:spPr bwMode="auto">
          <a:xfrm flipV="1">
            <a:off x="1752600" y="1524000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5572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277814"/>
            <a:ext cx="8229600" cy="1139825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en-US" altLang="en-US" sz="3200" b="1" dirty="0">
                <a:effectLst/>
              </a:rPr>
              <a:t>Pancreatic Cancer Burden in Massachusetts, 2011-2015 </a:t>
            </a:r>
            <a:br>
              <a:rPr lang="en-US" altLang="en-US" sz="3200" b="1" dirty="0">
                <a:effectLst/>
              </a:rPr>
            </a:br>
            <a:endParaRPr lang="en-US" altLang="en-US" sz="3200" b="1" dirty="0">
              <a:solidFill>
                <a:schemeClr val="accent1">
                  <a:lumMod val="20000"/>
                  <a:lumOff val="80000"/>
                </a:schemeClr>
              </a:solidFill>
              <a:effectLst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676400" y="1600200"/>
            <a:ext cx="8229600" cy="4495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altLang="en-US" sz="2800" b="1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</a:rPr>
              <a:t>Outline</a:t>
            </a:r>
            <a:endParaRPr lang="en-US" altLang="en-US" sz="2800" dirty="0">
              <a:solidFill>
                <a:schemeClr val="hlink"/>
              </a:solidFill>
              <a:effectLst/>
            </a:endParaRPr>
          </a:p>
          <a:p>
            <a:pPr lvl="1" eaLnBrk="1" hangingPunct="1">
              <a:buClr>
                <a:schemeClr val="hlink"/>
              </a:buClr>
              <a:buSzPct val="80000"/>
              <a:buFontTx/>
              <a:buChar char="o"/>
              <a:defRPr/>
            </a:pPr>
            <a:r>
              <a:rPr lang="en-US" altLang="en-US" dirty="0" smtClean="0">
                <a:solidFill>
                  <a:schemeClr val="tx2"/>
                </a:solidFill>
                <a:effectLst/>
              </a:rPr>
              <a:t>Overall cancer burden in Massachusetts</a:t>
            </a:r>
          </a:p>
          <a:p>
            <a:pPr lvl="1" eaLnBrk="1" hangingPunct="1">
              <a:buClr>
                <a:schemeClr val="hlink"/>
              </a:buClr>
              <a:buSzPct val="80000"/>
              <a:buFontTx/>
              <a:buChar char="o"/>
              <a:defRPr/>
            </a:pPr>
            <a:r>
              <a:rPr lang="en-US" altLang="en-US" dirty="0" smtClean="0">
                <a:solidFill>
                  <a:schemeClr val="tx2"/>
                </a:solidFill>
                <a:effectLst/>
              </a:rPr>
              <a:t>Pancreatic cancer </a:t>
            </a:r>
            <a:r>
              <a:rPr lang="en-US" altLang="en-US" dirty="0">
                <a:solidFill>
                  <a:schemeClr val="tx2"/>
                </a:solidFill>
                <a:effectLst/>
              </a:rPr>
              <a:t>i</a:t>
            </a:r>
            <a:r>
              <a:rPr lang="en-US" altLang="en-US" dirty="0" smtClean="0">
                <a:solidFill>
                  <a:schemeClr val="tx2"/>
                </a:solidFill>
                <a:effectLst/>
              </a:rPr>
              <a:t>ncidence by race, gender year, county and stage </a:t>
            </a:r>
          </a:p>
          <a:p>
            <a:pPr lvl="1" eaLnBrk="1" hangingPunct="1">
              <a:buClr>
                <a:schemeClr val="hlink"/>
              </a:buClr>
              <a:buSzPct val="80000"/>
              <a:buFontTx/>
              <a:buChar char="o"/>
              <a:defRPr/>
            </a:pPr>
            <a:r>
              <a:rPr lang="en-US" altLang="en-US" dirty="0" smtClean="0">
                <a:solidFill>
                  <a:schemeClr val="tx2"/>
                </a:solidFill>
                <a:effectLst/>
              </a:rPr>
              <a:t>Pancreatic cancer </a:t>
            </a:r>
            <a:r>
              <a:rPr lang="en-US" altLang="en-US" dirty="0">
                <a:solidFill>
                  <a:schemeClr val="tx2"/>
                </a:solidFill>
                <a:effectLst/>
              </a:rPr>
              <a:t>m</a:t>
            </a:r>
            <a:r>
              <a:rPr lang="en-US" altLang="en-US" dirty="0" smtClean="0">
                <a:solidFill>
                  <a:schemeClr val="tx2"/>
                </a:solidFill>
                <a:effectLst/>
              </a:rPr>
              <a:t>ortality by race, gender, year</a:t>
            </a:r>
          </a:p>
          <a:p>
            <a:pPr lvl="1" eaLnBrk="1" hangingPunct="1">
              <a:buClr>
                <a:schemeClr val="hlink"/>
              </a:buClr>
              <a:buSzPct val="80000"/>
              <a:buFontTx/>
              <a:buChar char="o"/>
              <a:defRPr/>
            </a:pPr>
            <a:r>
              <a:rPr lang="en-US" altLang="en-US" dirty="0" smtClean="0">
                <a:solidFill>
                  <a:schemeClr val="tx2"/>
                </a:solidFill>
                <a:effectLst/>
              </a:rPr>
              <a:t>Pancreatic cancer </a:t>
            </a:r>
            <a:r>
              <a:rPr lang="en-US" altLang="en-US" dirty="0">
                <a:solidFill>
                  <a:schemeClr val="tx2"/>
                </a:solidFill>
                <a:effectLst/>
              </a:rPr>
              <a:t>s</a:t>
            </a:r>
            <a:r>
              <a:rPr lang="en-US" altLang="en-US" dirty="0" smtClean="0">
                <a:solidFill>
                  <a:schemeClr val="tx2"/>
                </a:solidFill>
                <a:effectLst/>
              </a:rPr>
              <a:t>urvival</a:t>
            </a:r>
          </a:p>
          <a:p>
            <a:pPr lvl="1" eaLnBrk="1" hangingPunct="1">
              <a:buClr>
                <a:schemeClr val="hlink"/>
              </a:buClr>
              <a:buSzPct val="80000"/>
              <a:buFontTx/>
              <a:buChar char="o"/>
              <a:defRPr/>
            </a:pPr>
            <a:r>
              <a:rPr lang="en-US" altLang="en-US" dirty="0" smtClean="0">
                <a:solidFill>
                  <a:schemeClr val="tx2"/>
                </a:solidFill>
                <a:effectLst/>
              </a:rPr>
              <a:t>Massachusetts Cancer Registry Data</a:t>
            </a:r>
          </a:p>
          <a:p>
            <a:pPr lvl="1" eaLnBrk="1" hangingPunct="1">
              <a:lnSpc>
                <a:spcPct val="150000"/>
              </a:lnSpc>
              <a:buClr>
                <a:schemeClr val="hlink"/>
              </a:buClr>
              <a:buSzPct val="80000"/>
              <a:buFontTx/>
              <a:buNone/>
              <a:defRPr/>
            </a:pPr>
            <a:endParaRPr lang="en-US" altLang="en-US" dirty="0" smtClean="0">
              <a:solidFill>
                <a:schemeClr val="hlink"/>
              </a:solidFill>
              <a:effectLst/>
            </a:endParaRPr>
          </a:p>
          <a:p>
            <a:pPr eaLnBrk="1" hangingPunct="1">
              <a:lnSpc>
                <a:spcPct val="60000"/>
              </a:lnSpc>
              <a:buSzTx/>
              <a:buFontTx/>
              <a:buNone/>
              <a:defRPr/>
            </a:pPr>
            <a:endParaRPr lang="en-US" altLang="en-US" sz="1600" dirty="0">
              <a:effectLst/>
            </a:endParaRP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6C14A44-1A87-4473-8F84-CAF1D0EC1BF9}" type="slidenum">
              <a:rPr lang="en-US" altLang="en-US" sz="1400">
                <a:solidFill>
                  <a:srgbClr val="FFFFFF"/>
                </a:solidFill>
                <a:effectLst/>
                <a:cs typeface="Arial" panose="020B060402020202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en-US" altLang="en-US" sz="1400">
              <a:solidFill>
                <a:srgbClr val="FFFFFF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V="1">
            <a:off x="1752600" y="1219200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7561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7848600" cy="1017587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en-US" sz="3200" b="1">
                <a:effectLst/>
              </a:rPr>
              <a:t>Overall Cancer Burden in Massachusetts, 2011 - 2015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524000"/>
            <a:ext cx="8305800" cy="46482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effectLst/>
              </a:rPr>
              <a:t>Cancer is the leading cause of death in Massachusetts</a:t>
            </a:r>
          </a:p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endParaRPr lang="en-US" altLang="en-US" sz="2400" dirty="0">
              <a:solidFill>
                <a:srgbClr val="FFFF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effectLst/>
              </a:rPr>
              <a:t>Lung, prostate, colorectal, and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pancreatic cancers </a:t>
            </a:r>
            <a:r>
              <a:rPr lang="en-US" altLang="en-US" sz="2400" dirty="0">
                <a:effectLst/>
              </a:rPr>
              <a:t>account for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50%</a:t>
            </a:r>
            <a:r>
              <a:rPr lang="en-US" altLang="en-US" sz="2400" dirty="0">
                <a:effectLst/>
              </a:rPr>
              <a:t> of all cancer deaths in males</a:t>
            </a:r>
          </a:p>
          <a:p>
            <a:pPr marL="457200" lvl="1" indent="0" eaLnBrk="1" hangingPunct="1">
              <a:lnSpc>
                <a:spcPct val="80000"/>
              </a:lnSpc>
              <a:buClr>
                <a:schemeClr val="hlink"/>
              </a:buClr>
              <a:buSzPct val="80000"/>
              <a:buNone/>
              <a:defRPr/>
            </a:pPr>
            <a:endParaRPr lang="en-US" altLang="en-US" sz="2400" dirty="0">
              <a:effectLst/>
            </a:endParaRPr>
          </a:p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effectLst/>
              </a:rPr>
              <a:t>Lung, breast, colorectal  and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pancreatic cancers </a:t>
            </a:r>
            <a:r>
              <a:rPr lang="en-US" altLang="en-US" sz="2400" dirty="0">
                <a:effectLst/>
              </a:rPr>
              <a:t>account for </a:t>
            </a:r>
            <a:r>
              <a:rPr lang="en-US" altLang="en-US" sz="2400" dirty="0">
                <a:solidFill>
                  <a:srgbClr val="FFFF00"/>
                </a:solidFill>
                <a:effectLst/>
              </a:rPr>
              <a:t>55%</a:t>
            </a:r>
            <a:r>
              <a:rPr lang="en-US" altLang="en-US" sz="2400" dirty="0">
                <a:effectLst/>
              </a:rPr>
              <a:t> of all cancer deaths in females</a:t>
            </a:r>
          </a:p>
          <a:p>
            <a:pPr lvl="1" eaLnBrk="1" hangingPunct="1">
              <a:lnSpc>
                <a:spcPct val="3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endParaRPr lang="en-US" altLang="en-US" sz="2400" dirty="0">
              <a:effectLst/>
            </a:endParaRPr>
          </a:p>
          <a:p>
            <a:pPr lvl="1" eaLnBrk="1" hangingPunct="1">
              <a:lnSpc>
                <a:spcPct val="9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effectLst/>
              </a:rPr>
              <a:t>Overall cancer incidence and mortality for both males and females decreased between 2011 and 2015</a:t>
            </a:r>
          </a:p>
          <a:p>
            <a:pPr marL="914400" lvl="2" indent="0" eaLnBrk="1" hangingPunct="1">
              <a:buClr>
                <a:schemeClr val="hlink"/>
              </a:buClr>
              <a:buSzPct val="80000"/>
              <a:buNone/>
              <a:defRPr/>
            </a:pPr>
            <a:r>
              <a:rPr lang="en-US" altLang="en-US" dirty="0">
                <a:solidFill>
                  <a:srgbClr val="FFFF66"/>
                </a:solidFill>
                <a:effectLst/>
              </a:rPr>
              <a:t>	</a:t>
            </a:r>
            <a:endParaRPr lang="en-US" altLang="en-US" dirty="0"/>
          </a:p>
          <a:p>
            <a:pPr lvl="1" eaLnBrk="1" hangingPunct="1">
              <a:lnSpc>
                <a:spcPct val="150000"/>
              </a:lnSpc>
              <a:buClr>
                <a:schemeClr val="hlink"/>
              </a:buClr>
              <a:buSzPct val="80000"/>
              <a:buFont typeface="Wingdings" panose="05000000000000000000" pitchFamily="2" charset="2"/>
              <a:buChar char="§"/>
              <a:defRPr/>
            </a:pPr>
            <a:endParaRPr lang="en-US" altLang="en-US" sz="2000" dirty="0">
              <a:effectLst/>
            </a:endParaRPr>
          </a:p>
          <a:p>
            <a:pPr marL="457200" lvl="1" indent="0" eaLnBrk="1" hangingPunct="1">
              <a:lnSpc>
                <a:spcPct val="150000"/>
              </a:lnSpc>
              <a:buClr>
                <a:schemeClr val="hlink"/>
              </a:buClr>
              <a:buSzPct val="80000"/>
              <a:buNone/>
              <a:defRPr/>
            </a:pPr>
            <a:endParaRPr lang="en-US" altLang="en-US" sz="2000" dirty="0">
              <a:effectLst/>
            </a:endParaRPr>
          </a:p>
          <a:p>
            <a:pPr marL="914400" lvl="2" indent="0" eaLnBrk="1" hangingPunct="1">
              <a:lnSpc>
                <a:spcPct val="150000"/>
              </a:lnSpc>
              <a:buClr>
                <a:schemeClr val="hlink"/>
              </a:buClr>
              <a:buSzPct val="80000"/>
              <a:buNone/>
              <a:defRPr/>
            </a:pPr>
            <a:endParaRPr lang="en-US" altLang="en-US" sz="2000" dirty="0">
              <a:solidFill>
                <a:srgbClr val="FFFF00"/>
              </a:solidFill>
              <a:effectLst/>
            </a:endParaRP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81CD880-C05A-443F-99A5-C07761E565CB}" type="slidenum">
              <a:rPr lang="en-US" altLang="en-US" sz="1400">
                <a:solidFill>
                  <a:srgbClr val="FFFFFF"/>
                </a:solidFill>
                <a:effectLst/>
                <a:cs typeface="Arial" panose="020B060402020202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en-US" altLang="en-US" sz="1400">
              <a:solidFill>
                <a:srgbClr val="FFFFFF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2133600" y="6324600"/>
            <a:ext cx="36957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FFFFFF"/>
                </a:solidFill>
                <a:cs typeface="Arial" panose="020B0604020202020204" pitchFamily="34" charset="0"/>
              </a:rPr>
              <a:t>Source: Massachusetts Vital Statistics</a:t>
            </a:r>
          </a:p>
        </p:txBody>
      </p:sp>
      <p:sp>
        <p:nvSpPr>
          <p:cNvPr id="18438" name="Line 5"/>
          <p:cNvSpPr>
            <a:spLocks noChangeShapeType="1"/>
          </p:cNvSpPr>
          <p:nvPr/>
        </p:nvSpPr>
        <p:spPr bwMode="auto">
          <a:xfrm flipV="1">
            <a:off x="1752600" y="1295400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7126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1066800"/>
          </a:xfrm>
        </p:spPr>
        <p:txBody>
          <a:bodyPr/>
          <a:lstStyle/>
          <a:p>
            <a:r>
              <a:rPr lang="en-US" altLang="en-US" sz="3200">
                <a:solidFill>
                  <a:srgbClr val="1F497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/>
            </a:r>
            <a:br>
              <a:rPr lang="en-US" altLang="en-US" sz="3200">
                <a:solidFill>
                  <a:srgbClr val="1F497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</a:br>
            <a:r>
              <a:rPr lang="en-US" altLang="en-US" sz="3200">
                <a:solidFill>
                  <a:srgbClr val="1F497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/>
            </a:r>
            <a:br>
              <a:rPr lang="en-US" altLang="en-US" sz="3200">
                <a:solidFill>
                  <a:srgbClr val="1F497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</a:br>
            <a:r>
              <a:rPr lang="en-US" altLang="en-US" sz="3200" b="1">
                <a:effectLst/>
                <a:ea typeface="Century Gothic" panose="020B0502020202020204" pitchFamily="34" charset="0"/>
                <a:cs typeface="Arial" panose="020B0604020202020204" pitchFamily="34" charset="0"/>
              </a:rPr>
              <a:t>Top Ten New Cancers in MA Males and Females, 2011-2015</a:t>
            </a:r>
            <a:r>
              <a:rPr lang="en-US" altLang="en-US" smtClean="0"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/>
            </a:r>
            <a:br>
              <a:rPr lang="en-US" altLang="en-US" smtClean="0"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</a:br>
            <a:endParaRPr lang="en-US" altLang="en-US" smtClean="0"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5C2CC31-C5E6-47F2-AFF9-2C8D499460A2}" type="slidenum">
              <a:rPr lang="en-US" altLang="en-US">
                <a:solidFill>
                  <a:srgbClr val="FFFFFF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>
              <a:solidFill>
                <a:srgbClr val="FFFFFF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2209800" y="1646239"/>
          <a:ext cx="4572000" cy="5048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5"/>
          <p:cNvGraphicFramePr>
            <a:graphicFrameLocks/>
          </p:cNvGraphicFramePr>
          <p:nvPr/>
        </p:nvGraphicFramePr>
        <p:xfrm>
          <a:off x="5510214" y="1477963"/>
          <a:ext cx="4903787" cy="5499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462" name="Line 8"/>
          <p:cNvSpPr>
            <a:spLocks noChangeShapeType="1"/>
          </p:cNvSpPr>
          <p:nvPr/>
        </p:nvSpPr>
        <p:spPr bwMode="auto">
          <a:xfrm flipV="1">
            <a:off x="2057400" y="1295400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3" name="Rectangle 1"/>
          <p:cNvSpPr>
            <a:spLocks noChangeArrowheads="1"/>
          </p:cNvSpPr>
          <p:nvPr/>
        </p:nvSpPr>
        <p:spPr bwMode="auto">
          <a:xfrm>
            <a:off x="4191000" y="1328738"/>
            <a:ext cx="1447800" cy="3429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FF"/>
                </a:solidFill>
              </a:rPr>
              <a:t>Rate/100,000</a:t>
            </a:r>
          </a:p>
        </p:txBody>
      </p:sp>
      <p:sp>
        <p:nvSpPr>
          <p:cNvPr id="19464" name="Rectangle 7"/>
          <p:cNvSpPr>
            <a:spLocks noChangeArrowheads="1"/>
          </p:cNvSpPr>
          <p:nvPr/>
        </p:nvSpPr>
        <p:spPr bwMode="auto">
          <a:xfrm>
            <a:off x="7543800" y="1303338"/>
            <a:ext cx="1295400" cy="3429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FF"/>
                </a:solidFill>
              </a:rPr>
              <a:t>Rate/100,000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200401" y="1328738"/>
            <a:ext cx="822325" cy="3429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800" b="1" dirty="0">
                <a:solidFill>
                  <a:srgbClr val="FFFFFF"/>
                </a:solidFill>
                <a:latin typeface="Arial"/>
              </a:rPr>
              <a:t>Male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6400801" y="1292225"/>
            <a:ext cx="1050925" cy="3429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800" b="1" dirty="0">
                <a:solidFill>
                  <a:srgbClr val="FFFFFF"/>
                </a:solidFill>
                <a:latin typeface="Arial"/>
              </a:rPr>
              <a:t>Female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639698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1295400"/>
          </a:xfrm>
        </p:spPr>
        <p:txBody>
          <a:bodyPr/>
          <a:lstStyle/>
          <a:p>
            <a:r>
              <a:rPr lang="en-US" altLang="en-US" sz="3200">
                <a:solidFill>
                  <a:srgbClr val="1F497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/>
            </a:r>
            <a:br>
              <a:rPr lang="en-US" altLang="en-US" sz="3200">
                <a:solidFill>
                  <a:srgbClr val="1F497D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</a:br>
            <a:r>
              <a:rPr lang="en-US" altLang="en-US" sz="3200" b="1">
                <a:effectLst/>
                <a:ea typeface="Century Gothic" panose="020B0502020202020204" pitchFamily="34" charset="0"/>
                <a:cs typeface="Arial" panose="020B0604020202020204" pitchFamily="34" charset="0"/>
              </a:rPr>
              <a:t>Top Ten Causes of Cancer Deaths in MA Males and Females, 2011-2015</a:t>
            </a:r>
            <a:r>
              <a:rPr lang="en-US" altLang="en-US" smtClean="0"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/>
            </a:r>
            <a:br>
              <a:rPr lang="en-US" altLang="en-US" smtClean="0"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</a:br>
            <a:endParaRPr lang="en-US" altLang="en-US" smtClean="0"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53FBC3-F007-4744-AFB4-9003AA674AD0}" type="slidenum">
              <a:rPr lang="en-US" altLang="en-US">
                <a:solidFill>
                  <a:srgbClr val="FFFFFF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>
              <a:solidFill>
                <a:srgbClr val="FFFFFF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905000" y="1447800"/>
          <a:ext cx="4572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1828800" y="1295400"/>
          <a:ext cx="4495800" cy="5378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5715000" y="1295400"/>
          <a:ext cx="48768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0487" name="Line 8"/>
          <p:cNvSpPr>
            <a:spLocks noChangeShapeType="1"/>
          </p:cNvSpPr>
          <p:nvPr/>
        </p:nvSpPr>
        <p:spPr bwMode="auto">
          <a:xfrm flipV="1">
            <a:off x="2133600" y="1208088"/>
            <a:ext cx="8153400" cy="0"/>
          </a:xfrm>
          <a:prstGeom prst="line">
            <a:avLst/>
          </a:prstGeom>
          <a:noFill/>
          <a:ln w="5715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453932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25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3|1.9|35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8.6|1"/>
</p:tagLst>
</file>

<file path=ppt/theme/theme1.xml><?xml version="1.0" encoding="utf-8"?>
<a:theme xmlns:a="http://schemas.openxmlformats.org/drawingml/2006/main" name="Retrospect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ipple 3">
    <a:dk1>
      <a:srgbClr val="008AE8"/>
    </a:dk1>
    <a:lt1>
      <a:srgbClr val="FFFFFF"/>
    </a:lt1>
    <a:dk2>
      <a:srgbClr val="0068AE"/>
    </a:dk2>
    <a:lt2>
      <a:srgbClr val="CCECFF"/>
    </a:lt2>
    <a:accent1>
      <a:srgbClr val="009999"/>
    </a:accent1>
    <a:accent2>
      <a:srgbClr val="0088E4"/>
    </a:accent2>
    <a:accent3>
      <a:srgbClr val="AAB9D3"/>
    </a:accent3>
    <a:accent4>
      <a:srgbClr val="DADADA"/>
    </a:accent4>
    <a:accent5>
      <a:srgbClr val="AACACA"/>
    </a:accent5>
    <a:accent6>
      <a:srgbClr val="007BCF"/>
    </a:accent6>
    <a:hlink>
      <a:srgbClr val="99FF99"/>
    </a:hlink>
    <a:folHlink>
      <a:srgbClr val="AFE1FF"/>
    </a:folHlink>
  </a:clrScheme>
  <a:fontScheme name="Rippl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Ripple 3">
    <a:dk1>
      <a:srgbClr val="008AE8"/>
    </a:dk1>
    <a:lt1>
      <a:srgbClr val="FFFFFF"/>
    </a:lt1>
    <a:dk2>
      <a:srgbClr val="0068AE"/>
    </a:dk2>
    <a:lt2>
      <a:srgbClr val="CCECFF"/>
    </a:lt2>
    <a:accent1>
      <a:srgbClr val="009999"/>
    </a:accent1>
    <a:accent2>
      <a:srgbClr val="0088E4"/>
    </a:accent2>
    <a:accent3>
      <a:srgbClr val="AAB9D3"/>
    </a:accent3>
    <a:accent4>
      <a:srgbClr val="DADADA"/>
    </a:accent4>
    <a:accent5>
      <a:srgbClr val="AACACA"/>
    </a:accent5>
    <a:accent6>
      <a:srgbClr val="007BCF"/>
    </a:accent6>
    <a:hlink>
      <a:srgbClr val="99FF99"/>
    </a:hlink>
    <a:folHlink>
      <a:srgbClr val="AFE1FF"/>
    </a:folHlink>
  </a:clrScheme>
  <a:fontScheme name="Rippl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Ripple 3">
    <a:dk1>
      <a:srgbClr val="008AE8"/>
    </a:dk1>
    <a:lt1>
      <a:srgbClr val="FFFFFF"/>
    </a:lt1>
    <a:dk2>
      <a:srgbClr val="0068AE"/>
    </a:dk2>
    <a:lt2>
      <a:srgbClr val="CCECFF"/>
    </a:lt2>
    <a:accent1>
      <a:srgbClr val="009999"/>
    </a:accent1>
    <a:accent2>
      <a:srgbClr val="0088E4"/>
    </a:accent2>
    <a:accent3>
      <a:srgbClr val="AAB9D3"/>
    </a:accent3>
    <a:accent4>
      <a:srgbClr val="DADADA"/>
    </a:accent4>
    <a:accent5>
      <a:srgbClr val="AACACA"/>
    </a:accent5>
    <a:accent6>
      <a:srgbClr val="007BCF"/>
    </a:accent6>
    <a:hlink>
      <a:srgbClr val="99FF99"/>
    </a:hlink>
    <a:folHlink>
      <a:srgbClr val="AFE1FF"/>
    </a:folHlink>
  </a:clrScheme>
  <a:fontScheme name="Rippl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Ripple 3">
    <a:dk1>
      <a:srgbClr val="008AE8"/>
    </a:dk1>
    <a:lt1>
      <a:srgbClr val="FFFFFF"/>
    </a:lt1>
    <a:dk2>
      <a:srgbClr val="0068AE"/>
    </a:dk2>
    <a:lt2>
      <a:srgbClr val="CCECFF"/>
    </a:lt2>
    <a:accent1>
      <a:srgbClr val="009999"/>
    </a:accent1>
    <a:accent2>
      <a:srgbClr val="0088E4"/>
    </a:accent2>
    <a:accent3>
      <a:srgbClr val="AAB9D3"/>
    </a:accent3>
    <a:accent4>
      <a:srgbClr val="DADADA"/>
    </a:accent4>
    <a:accent5>
      <a:srgbClr val="AACACA"/>
    </a:accent5>
    <a:accent6>
      <a:srgbClr val="007BCF"/>
    </a:accent6>
    <a:hlink>
      <a:srgbClr val="99FF99"/>
    </a:hlink>
    <a:folHlink>
      <a:srgbClr val="AFE1FF"/>
    </a:folHlink>
  </a:clrScheme>
  <a:fontScheme name="Rippl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Ripple 3">
    <a:dk1>
      <a:srgbClr val="008AE8"/>
    </a:dk1>
    <a:lt1>
      <a:srgbClr val="FFFFFF"/>
    </a:lt1>
    <a:dk2>
      <a:srgbClr val="0068AE"/>
    </a:dk2>
    <a:lt2>
      <a:srgbClr val="CCECFF"/>
    </a:lt2>
    <a:accent1>
      <a:srgbClr val="009999"/>
    </a:accent1>
    <a:accent2>
      <a:srgbClr val="0088E4"/>
    </a:accent2>
    <a:accent3>
      <a:srgbClr val="AAB9D3"/>
    </a:accent3>
    <a:accent4>
      <a:srgbClr val="DADADA"/>
    </a:accent4>
    <a:accent5>
      <a:srgbClr val="AACACA"/>
    </a:accent5>
    <a:accent6>
      <a:srgbClr val="007BCF"/>
    </a:accent6>
    <a:hlink>
      <a:srgbClr val="99FF99"/>
    </a:hlink>
    <a:folHlink>
      <a:srgbClr val="AFE1FF"/>
    </a:folHlink>
  </a:clrScheme>
  <a:fontScheme name="Rippl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Ripple 3">
    <a:dk1>
      <a:srgbClr val="008AE8"/>
    </a:dk1>
    <a:lt1>
      <a:srgbClr val="FFFFFF"/>
    </a:lt1>
    <a:dk2>
      <a:srgbClr val="0068AE"/>
    </a:dk2>
    <a:lt2>
      <a:srgbClr val="CCECFF"/>
    </a:lt2>
    <a:accent1>
      <a:srgbClr val="009999"/>
    </a:accent1>
    <a:accent2>
      <a:srgbClr val="0088E4"/>
    </a:accent2>
    <a:accent3>
      <a:srgbClr val="AAB9D3"/>
    </a:accent3>
    <a:accent4>
      <a:srgbClr val="DADADA"/>
    </a:accent4>
    <a:accent5>
      <a:srgbClr val="AACACA"/>
    </a:accent5>
    <a:accent6>
      <a:srgbClr val="007BCF"/>
    </a:accent6>
    <a:hlink>
      <a:srgbClr val="99FF99"/>
    </a:hlink>
    <a:folHlink>
      <a:srgbClr val="AFE1FF"/>
    </a:folHlink>
  </a:clrScheme>
  <a:fontScheme name="Rippl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Ripple 3">
    <a:dk1>
      <a:srgbClr val="008AE8"/>
    </a:dk1>
    <a:lt1>
      <a:srgbClr val="FFFFFF"/>
    </a:lt1>
    <a:dk2>
      <a:srgbClr val="0068AE"/>
    </a:dk2>
    <a:lt2>
      <a:srgbClr val="CCECFF"/>
    </a:lt2>
    <a:accent1>
      <a:srgbClr val="009999"/>
    </a:accent1>
    <a:accent2>
      <a:srgbClr val="0088E4"/>
    </a:accent2>
    <a:accent3>
      <a:srgbClr val="AAB9D3"/>
    </a:accent3>
    <a:accent4>
      <a:srgbClr val="DADADA"/>
    </a:accent4>
    <a:accent5>
      <a:srgbClr val="AACACA"/>
    </a:accent5>
    <a:accent6>
      <a:srgbClr val="007BCF"/>
    </a:accent6>
    <a:hlink>
      <a:srgbClr val="99FF99"/>
    </a:hlink>
    <a:folHlink>
      <a:srgbClr val="AFE1FF"/>
    </a:folHlink>
  </a:clrScheme>
  <a:fontScheme name="Rippl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Ripple 3">
    <a:dk1>
      <a:srgbClr val="008AE8"/>
    </a:dk1>
    <a:lt1>
      <a:srgbClr val="FFFFFF"/>
    </a:lt1>
    <a:dk2>
      <a:srgbClr val="0068AE"/>
    </a:dk2>
    <a:lt2>
      <a:srgbClr val="CCECFF"/>
    </a:lt2>
    <a:accent1>
      <a:srgbClr val="009999"/>
    </a:accent1>
    <a:accent2>
      <a:srgbClr val="0088E4"/>
    </a:accent2>
    <a:accent3>
      <a:srgbClr val="AAB9D3"/>
    </a:accent3>
    <a:accent4>
      <a:srgbClr val="DADADA"/>
    </a:accent4>
    <a:accent5>
      <a:srgbClr val="AACACA"/>
    </a:accent5>
    <a:accent6>
      <a:srgbClr val="007BCF"/>
    </a:accent6>
    <a:hlink>
      <a:srgbClr val="99FF99"/>
    </a:hlink>
    <a:folHlink>
      <a:srgbClr val="AFE1FF"/>
    </a:folHlink>
  </a:clrScheme>
  <a:fontScheme name="Rippl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3790</TotalTime>
  <Words>1204</Words>
  <Application>Microsoft Office PowerPoint</Application>
  <PresentationFormat>Widescreen</PresentationFormat>
  <Paragraphs>277</Paragraphs>
  <Slides>27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Calibri</vt:lpstr>
      <vt:lpstr>Calibri Light</vt:lpstr>
      <vt:lpstr>Century Gothic</vt:lpstr>
      <vt:lpstr>Times New Roman</vt:lpstr>
      <vt:lpstr>Wingdings</vt:lpstr>
      <vt:lpstr>Retrospect</vt:lpstr>
      <vt:lpstr>Ripple</vt:lpstr>
      <vt:lpstr>Microsoft Excel Chart</vt:lpstr>
      <vt:lpstr>Agenda</vt:lpstr>
      <vt:lpstr>1. Housekeeping </vt:lpstr>
      <vt:lpstr>2. Unfinished Business - Discussion of Objective 1 </vt:lpstr>
      <vt:lpstr>2. Unfinished Business - Discussion of Objective 1 </vt:lpstr>
      <vt:lpstr>          Pancreatic Cancer Burden in Massachusetts, 2011-2015</vt:lpstr>
      <vt:lpstr>Pancreatic Cancer Burden in Massachusetts, 2011-2015  </vt:lpstr>
      <vt:lpstr>Overall Cancer Burden in Massachusetts, 2011 - 2015</vt:lpstr>
      <vt:lpstr>  Top Ten New Cancers in MA Males and Females, 2011-2015 </vt:lpstr>
      <vt:lpstr> Top Ten Causes of Cancer Deaths in MA Males and Females, 2011-2015 </vt:lpstr>
      <vt:lpstr>Pancreatic Cancer Incidence in Massachusetts, 2011 - 2015</vt:lpstr>
      <vt:lpstr>Pancreatic Cancer Incidence in Massachusetts, 2011 – 2015 (cont’d)</vt:lpstr>
      <vt:lpstr>Age-Adjusted Pancreatic Cancer Incidence Rates in Massachusetts by Race and Gender,    2011 - 2015</vt:lpstr>
      <vt:lpstr>Annual Age-Adjusted Pancreatic Cancer Incidence Rates in Massachusetts by Gender, 2011- 2015</vt:lpstr>
      <vt:lpstr>Annual Age-Adjusted Pancreatic Cancer Incidence Rates in Massachusetts by Gender and County, 2011-2015</vt:lpstr>
      <vt:lpstr>Pancreatic Cancer Mortality in Massachusetts, 2011 - 2015</vt:lpstr>
      <vt:lpstr>Pancreatic Cancer Mortality in Massachusetts, 2011 – 2015 (cont’d)</vt:lpstr>
      <vt:lpstr>Age-Adjusted Pancreatic Cancer Mortality Rates in Massachusetts by Race and Gender, 2011 - 2015</vt:lpstr>
      <vt:lpstr>Annual Age-Adjusted Pancreatic Cancer Mortality Rates in Massachusetts by Gender and Year, 2011-2015</vt:lpstr>
      <vt:lpstr>US Percent of Pancreatic Cancer Cases by Stage at Diagnosis, 2013 - 2015</vt:lpstr>
      <vt:lpstr> Pancreatic Cancer Stage at Diagnosis in MA </vt:lpstr>
      <vt:lpstr>Survival and Staging Rates for Pancreatic Cancer in US</vt:lpstr>
      <vt:lpstr>Massachusetts Cancer Registry Data</vt:lpstr>
      <vt:lpstr>2. Unfinished Business - Discussion of Objective 1</vt:lpstr>
      <vt:lpstr>2. Unfinished Business - Discussion of Objective 1 </vt:lpstr>
      <vt:lpstr>2. Unfinished Business - Discussion of Objective 1 </vt:lpstr>
      <vt:lpstr>3. New Business - Discussion of Objective 2 </vt:lpstr>
      <vt:lpstr>Upcoming Meetings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cindy callahan</dc:creator>
  <cp:lastModifiedBy>cindy callahan</cp:lastModifiedBy>
  <cp:revision>39</cp:revision>
  <cp:lastPrinted>2019-04-12T14:51:48Z</cp:lastPrinted>
  <dcterms:created xsi:type="dcterms:W3CDTF">2019-03-13T13:49:48Z</dcterms:created>
  <dcterms:modified xsi:type="dcterms:W3CDTF">2019-04-22T14:02:59Z</dcterms:modified>
</cp:coreProperties>
</file>