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 id="2147483747" r:id="rId2"/>
  </p:sldMasterIdLst>
  <p:notesMasterIdLst>
    <p:notesMasterId r:id="rId14"/>
  </p:notesMasterIdLst>
  <p:sldIdLst>
    <p:sldId id="256" r:id="rId3"/>
    <p:sldId id="271" r:id="rId4"/>
    <p:sldId id="306" r:id="rId5"/>
    <p:sldId id="307" r:id="rId6"/>
    <p:sldId id="309" r:id="rId7"/>
    <p:sldId id="312" r:id="rId8"/>
    <p:sldId id="311" r:id="rId9"/>
    <p:sldId id="314" r:id="rId10"/>
    <p:sldId id="315" r:id="rId11"/>
    <p:sldId id="270" r:id="rId12"/>
    <p:sldId id="298"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
          <p15:clr>
            <a:srgbClr val="A4A3A4"/>
          </p15:clr>
        </p15:guide>
        <p15:guide id="2" pos="17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ndy callahan" initials="cc"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12" autoAdjust="0"/>
    <p:restoredTop sz="94133" autoAdjust="0"/>
  </p:normalViewPr>
  <p:slideViewPr>
    <p:cSldViewPr snapToGrid="0">
      <p:cViewPr varScale="1">
        <p:scale>
          <a:sx n="67" d="100"/>
          <a:sy n="67" d="100"/>
        </p:scale>
        <p:origin x="776" y="60"/>
      </p:cViewPr>
      <p:guideLst>
        <p:guide orient="horz" pos="120"/>
        <p:guide pos="17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6B71354-2615-4194-AFB3-65806B88A360}" type="datetimeFigureOut">
              <a:rPr lang="en-US" smtClean="0"/>
              <a:t>8/19/2019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CA736F3-3EFB-4DF8-9C61-DA5214EBB2D0}" type="slidenum">
              <a:rPr lang="en-US" smtClean="0"/>
              <a:t>‹#›</a:t>
            </a:fld>
            <a:endParaRPr lang="en-US"/>
          </a:p>
        </p:txBody>
      </p:sp>
    </p:spTree>
    <p:extLst>
      <p:ext uri="{BB962C8B-B14F-4D97-AF65-F5344CB8AC3E}">
        <p14:creationId xmlns:p14="http://schemas.microsoft.com/office/powerpoint/2010/main" val="3520801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4843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1577408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1186671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234" y="4267200"/>
            <a:ext cx="12187767" cy="2590800"/>
            <a:chOff x="2" y="2688"/>
            <a:chExt cx="5758" cy="1632"/>
          </a:xfrm>
        </p:grpSpPr>
        <p:sp>
          <p:nvSpPr>
            <p:cNvPr id="5" name="Freeform 3"/>
            <p:cNvSpPr>
              <a:spLocks/>
            </p:cNvSpPr>
            <p:nvPr/>
          </p:nvSpPr>
          <p:spPr bwMode="hidden">
            <a:xfrm>
              <a:off x="2" y="2688"/>
              <a:ext cx="5758" cy="1632"/>
            </a:xfrm>
            <a:custGeom>
              <a:avLst/>
              <a:gdLst>
                <a:gd name="T0" fmla="*/ 6305 w 5740"/>
                <a:gd name="T1" fmla="*/ 0 h 4316"/>
                <a:gd name="T2" fmla="*/ 0 w 5740"/>
                <a:gd name="T3" fmla="*/ 0 h 4316"/>
                <a:gd name="T4" fmla="*/ 0 w 5740"/>
                <a:gd name="T5" fmla="*/ 0 h 4316"/>
                <a:gd name="T6" fmla="*/ 6305 w 5740"/>
                <a:gd name="T7" fmla="*/ 0 h 4316"/>
                <a:gd name="T8" fmla="*/ 6305 w 5740"/>
                <a:gd name="T9" fmla="*/ 0 h 4316"/>
                <a:gd name="T10" fmla="*/ 630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2" name="Freeform 10"/>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3" name="Freeform 11"/>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4" name="Freeform 12"/>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5" name="Freeform 13"/>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6" name="Freeform 14"/>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7" name="Freeform 25"/>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8" name="Freeform 26"/>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9" name="Freeform 27"/>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0" name="Freeform 28"/>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3" name="Freeform 31"/>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4" name="Freeform 32"/>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5" name="Freeform 33"/>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3" name="Freeform 37"/>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4" name="Freeform 38"/>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5" name="Freeform 39"/>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6" name="Freeform 40"/>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7" name="Freeform 41"/>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8" name="Freeform 42"/>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30" name="Freeform 44"/>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1" name="Freeform 45"/>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2" name="Freeform 46"/>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3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39 w 382"/>
                  <a:gd name="T19" fmla="*/ 96 h 96"/>
                  <a:gd name="T20" fmla="*/ 293 w 382"/>
                  <a:gd name="T21" fmla="*/ 90 h 96"/>
                  <a:gd name="T22" fmla="*/ 341 w 382"/>
                  <a:gd name="T23" fmla="*/ 84 h 96"/>
                  <a:gd name="T24" fmla="*/ 382 w 382"/>
                  <a:gd name="T25" fmla="*/ 66 h 96"/>
                  <a:gd name="T26" fmla="*/ 412 w 382"/>
                  <a:gd name="T27" fmla="*/ 42 h 96"/>
                  <a:gd name="T28" fmla="*/ 406 w 382"/>
                  <a:gd name="T29" fmla="*/ 42 h 96"/>
                  <a:gd name="T30" fmla="*/ 376 w 382"/>
                  <a:gd name="T31" fmla="*/ 66 h 96"/>
                  <a:gd name="T32" fmla="*/ 335 w 382"/>
                  <a:gd name="T33" fmla="*/ 78 h 96"/>
                  <a:gd name="T34" fmla="*/ 293 w 382"/>
                  <a:gd name="T35" fmla="*/ 90 h 96"/>
                  <a:gd name="T36" fmla="*/ 239 w 382"/>
                  <a:gd name="T37" fmla="*/ 96 h 96"/>
                  <a:gd name="T38" fmla="*/ 239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49 w 185"/>
                  <a:gd name="T5" fmla="*/ 36 h 210"/>
                  <a:gd name="T6" fmla="*/ 185 w 185"/>
                  <a:gd name="T7" fmla="*/ 72 h 210"/>
                  <a:gd name="T8" fmla="*/ 191 w 185"/>
                  <a:gd name="T9" fmla="*/ 90 h 210"/>
                  <a:gd name="T10" fmla="*/ 197 w 185"/>
                  <a:gd name="T11" fmla="*/ 114 h 210"/>
                  <a:gd name="T12" fmla="*/ 191 w 185"/>
                  <a:gd name="T13" fmla="*/ 138 h 210"/>
                  <a:gd name="T14" fmla="*/ 179 w 185"/>
                  <a:gd name="T15" fmla="*/ 162 h 210"/>
                  <a:gd name="T16" fmla="*/ 149 w 185"/>
                  <a:gd name="T17" fmla="*/ 180 h 210"/>
                  <a:gd name="T18" fmla="*/ 90 w 185"/>
                  <a:gd name="T19" fmla="*/ 198 h 210"/>
                  <a:gd name="T20" fmla="*/ 126 w 185"/>
                  <a:gd name="T21" fmla="*/ 210 h 210"/>
                  <a:gd name="T22" fmla="*/ 161 w 185"/>
                  <a:gd name="T23" fmla="*/ 192 h 210"/>
                  <a:gd name="T24" fmla="*/ 191 w 185"/>
                  <a:gd name="T25" fmla="*/ 168 h 210"/>
                  <a:gd name="T26" fmla="*/ 209 w 185"/>
                  <a:gd name="T27" fmla="*/ 144 h 210"/>
                  <a:gd name="T28" fmla="*/ 215 w 185"/>
                  <a:gd name="T29" fmla="*/ 114 h 210"/>
                  <a:gd name="T30" fmla="*/ 209 w 185"/>
                  <a:gd name="T31" fmla="*/ 90 h 210"/>
                  <a:gd name="T32" fmla="*/ 203 w 185"/>
                  <a:gd name="T33" fmla="*/ 66 h 210"/>
                  <a:gd name="T34" fmla="*/ 185 w 185"/>
                  <a:gd name="T35" fmla="*/ 48 h 210"/>
                  <a:gd name="T36" fmla="*/ 16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grpSp>
        </p:grpSp>
      </p:grpSp>
      <p:sp>
        <p:nvSpPr>
          <p:cNvPr id="59458" name="Rectangle 66"/>
          <p:cNvSpPr>
            <a:spLocks noGrp="1" noChangeArrowheads="1"/>
          </p:cNvSpPr>
          <p:nvPr>
            <p:ph type="ctrTitle" sz="quarter"/>
          </p:nvPr>
        </p:nvSpPr>
        <p:spPr>
          <a:xfrm>
            <a:off x="914400" y="1692276"/>
            <a:ext cx="10363200" cy="1736725"/>
          </a:xfrm>
        </p:spPr>
        <p:txBody>
          <a:bodyPr anchor="b"/>
          <a:lstStyle>
            <a:lvl1pPr>
              <a:defRPr sz="4800"/>
            </a:lvl1pPr>
          </a:lstStyle>
          <a:p>
            <a:pPr lvl="0"/>
            <a:r>
              <a:rPr lang="en-US" altLang="en-US" noProof="0" smtClean="0"/>
              <a:t>Cancer Burden in Massachusetts, 2002-2006</a:t>
            </a:r>
          </a:p>
        </p:txBody>
      </p:sp>
      <p:sp>
        <p:nvSpPr>
          <p:cNvPr id="59459"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en-US" altLang="en-US" noProof="0" smtClean="0"/>
              <a:t>Click to edit Master subtitle style</a:t>
            </a:r>
          </a:p>
        </p:txBody>
      </p:sp>
      <p:sp>
        <p:nvSpPr>
          <p:cNvPr id="68" name="Rectangle 68"/>
          <p:cNvSpPr>
            <a:spLocks noGrp="1" noChangeArrowheads="1"/>
          </p:cNvSpPr>
          <p:nvPr>
            <p:ph type="dt" sz="quarter" idx="10"/>
          </p:nvPr>
        </p:nvSpPr>
        <p:spPr>
          <a:xfrm>
            <a:off x="609600" y="6248400"/>
            <a:ext cx="2844800" cy="457200"/>
          </a:xfrm>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9" name="Rectangle 69"/>
          <p:cNvSpPr>
            <a:spLocks noGrp="1" noChangeArrowheads="1"/>
          </p:cNvSpPr>
          <p:nvPr>
            <p:ph type="ftr" sz="quarter" idx="11"/>
          </p:nvPr>
        </p:nvSpPr>
        <p:spPr>
          <a:xfrm>
            <a:off x="4165600" y="6248400"/>
            <a:ext cx="3860800" cy="457200"/>
          </a:xfrm>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0" name="Rectangle 70"/>
          <p:cNvSpPr>
            <a:spLocks noGrp="1" noChangeArrowheads="1"/>
          </p:cNvSpPr>
          <p:nvPr>
            <p:ph type="sldNum" sz="quarter" idx="12"/>
          </p:nvPr>
        </p:nvSpPr>
        <p:spPr>
          <a:xfrm>
            <a:off x="8737600" y="6248400"/>
            <a:ext cx="2844800" cy="457200"/>
          </a:xfrm>
        </p:spPr>
        <p:txBody>
          <a:bodyPr/>
          <a:lstStyle>
            <a:lvl1pPr>
              <a:defRPr/>
            </a:lvl1pPr>
          </a:lstStyle>
          <a:p>
            <a:pPr fontAlgn="base">
              <a:spcBef>
                <a:spcPct val="0"/>
              </a:spcBef>
              <a:spcAft>
                <a:spcPct val="0"/>
              </a:spcAft>
            </a:pPr>
            <a:fld id="{000BC04D-3EFD-45C9-80BB-D3C93A49A2CB}"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94386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E7A4AE0F-AC4F-4E6F-9947-AF732DDBB81A}"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1731815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4EAA0797-A7D1-4869-B3D6-C17A1685377E}"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2646945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1BA91B2D-D224-4C32-9819-B35CAD660034}"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3285279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8"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9"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A9107219-AA40-46BF-AD56-E417092E84BC}"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691491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4"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171707DF-4133-4234-8E63-04DC413E4B23}"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750633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3"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4"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EE288999-AA43-4ED7-9959-0BF2653C4390}"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881154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DBCCD1D8-D343-4F16-B92C-EB1CF7566F94}"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80170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7280" y="0"/>
            <a:ext cx="10058400" cy="1329179"/>
          </a:xfrm>
        </p:spPr>
        <p:txBody>
          <a:bodyPr/>
          <a:lstStyle>
            <a:lvl1pPr marL="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2100736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39BBCB6B-E47B-464C-84D7-77DF359A0B89}"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24806642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7674A3DD-1B3A-4BC8-BF50-6E2F7ADDFA66}"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9865370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48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7813"/>
            <a:ext cx="8026400"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30024FE9-157C-467B-A90E-69F1CC4B71B0}"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41643980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00201"/>
            <a:ext cx="10972800" cy="4525963"/>
          </a:xfrm>
        </p:spPr>
        <p:txBody>
          <a:bodyPr/>
          <a:lstStyle/>
          <a:p>
            <a:pPr lvl="0"/>
            <a:endParaRPr lang="en-US" noProof="0" smtClean="0"/>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D2872242-2888-4A15-964B-595CEFB0D31A}"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6457720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600201"/>
            <a:ext cx="10972800" cy="4525963"/>
          </a:xfrm>
        </p:spPr>
        <p:txBody>
          <a:bodyPr/>
          <a:lstStyle/>
          <a:p>
            <a:pPr lvl="0"/>
            <a:endParaRPr lang="en-US" noProof="0" smtClean="0"/>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D999FD97-BBF7-4260-928E-EF5FCE2CAA00}"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9786939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6197600" y="1600201"/>
            <a:ext cx="5384800" cy="4525963"/>
          </a:xfrm>
        </p:spPr>
        <p:txBody>
          <a:bodyPr/>
          <a:lstStyle/>
          <a:p>
            <a:pPr lvl="0"/>
            <a:endParaRPr lang="en-US" noProof="0" smtClean="0"/>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EF35E4D3-9C37-4D88-8D61-7F623DCB439D}"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6155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302AF9-B3B8-4C26-B6FC-13974BA75F1B}"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935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302AF9-B3B8-4C26-B6FC-13974BA75F1B}" type="datetimeFigureOut">
              <a:rPr lang="en-US" smtClean="0"/>
              <a:t>8/19/2019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3775677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302AF9-B3B8-4C26-B6FC-13974BA75F1B}" type="datetimeFigureOut">
              <a:rPr lang="en-US" smtClean="0"/>
              <a:t>8/19/2019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4242353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07085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302AF9-B3B8-4C26-B6FC-13974BA75F1B}" type="datetimeFigureOut">
              <a:rPr lang="en-US" smtClean="0"/>
              <a:t>8/19/2019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2612504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2302AF9-B3B8-4C26-B6FC-13974BA75F1B}" type="datetimeFigureOut">
              <a:rPr lang="en-US" smtClean="0"/>
              <a:t>8/19/2019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218380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2302AF9-B3B8-4C26-B6FC-13974BA75F1B}" type="datetimeFigureOut">
              <a:rPr lang="en-US" smtClean="0"/>
              <a:t>8/19/2019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BA72BE9-6585-4E66-9761-7ACC9CA14269}" type="slidenum">
              <a:rPr lang="en-US" smtClean="0"/>
              <a:t>‹#›</a:t>
            </a:fld>
            <a:endParaRPr lang="en-US"/>
          </a:p>
        </p:txBody>
      </p:sp>
    </p:spTree>
    <p:extLst>
      <p:ext uri="{BB962C8B-B14F-4D97-AF65-F5344CB8AC3E}">
        <p14:creationId xmlns:p14="http://schemas.microsoft.com/office/powerpoint/2010/main" val="3249795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2302AF9-B3B8-4C26-B6FC-13974BA75F1B}" type="datetimeFigureOut">
              <a:rPr lang="en-US" smtClean="0"/>
              <a:t>8/19/2019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4273767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2302AF9-B3B8-4C26-B6FC-13974BA75F1B}" type="datetimeFigureOut">
              <a:rPr lang="en-US" smtClean="0"/>
              <a:t>8/19/2019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BA72BE9-6585-4E66-9761-7ACC9CA1426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2850851"/>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8370" name="Freeform 2"/>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nvGrpSpPr>
          <p:cNvPr id="1027" name="Group 3"/>
          <p:cNvGrpSpPr>
            <a:grpSpLocks/>
          </p:cNvGrpSpPr>
          <p:nvPr/>
        </p:nvGrpSpPr>
        <p:grpSpPr bwMode="auto">
          <a:xfrm>
            <a:off x="4234" y="4267200"/>
            <a:ext cx="12187767" cy="2590800"/>
            <a:chOff x="2" y="2688"/>
            <a:chExt cx="5758" cy="1632"/>
          </a:xfrm>
        </p:grpSpPr>
        <p:sp>
          <p:nvSpPr>
            <p:cNvPr id="1033" name="Freeform 4"/>
            <p:cNvSpPr>
              <a:spLocks/>
            </p:cNvSpPr>
            <p:nvPr/>
          </p:nvSpPr>
          <p:spPr bwMode="hidden">
            <a:xfrm>
              <a:off x="2" y="2688"/>
              <a:ext cx="5758" cy="1632"/>
            </a:xfrm>
            <a:custGeom>
              <a:avLst/>
              <a:gdLst>
                <a:gd name="T0" fmla="*/ 6305 w 5740"/>
                <a:gd name="T1" fmla="*/ 0 h 4316"/>
                <a:gd name="T2" fmla="*/ 0 w 5740"/>
                <a:gd name="T3" fmla="*/ 0 h 4316"/>
                <a:gd name="T4" fmla="*/ 0 w 5740"/>
                <a:gd name="T5" fmla="*/ 0 h 4316"/>
                <a:gd name="T6" fmla="*/ 6305 w 5740"/>
                <a:gd name="T7" fmla="*/ 0 h 4316"/>
                <a:gd name="T8" fmla="*/ 6305 w 5740"/>
                <a:gd name="T9" fmla="*/ 0 h 4316"/>
                <a:gd name="T10" fmla="*/ 630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1034" name="Group 5"/>
            <p:cNvGrpSpPr>
              <a:grpSpLocks/>
            </p:cNvGrpSpPr>
            <p:nvPr userDrawn="1"/>
          </p:nvGrpSpPr>
          <p:grpSpPr bwMode="auto">
            <a:xfrm>
              <a:off x="3528" y="3715"/>
              <a:ext cx="792" cy="521"/>
              <a:chOff x="3527" y="3715"/>
              <a:chExt cx="792" cy="521"/>
            </a:xfrm>
          </p:grpSpPr>
          <p:sp>
            <p:nvSpPr>
              <p:cNvPr id="58374"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5"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6"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7"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8"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9" name="Freeform 11"/>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0" name="Freeform 12"/>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1" name="Freeform 13"/>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2" name="Freeform 14"/>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3" name="Freeform 15"/>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4"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1035" name="Group 17"/>
            <p:cNvGrpSpPr>
              <a:grpSpLocks/>
            </p:cNvGrpSpPr>
            <p:nvPr userDrawn="1"/>
          </p:nvGrpSpPr>
          <p:grpSpPr bwMode="auto">
            <a:xfrm>
              <a:off x="1776" y="3631"/>
              <a:ext cx="1626" cy="683"/>
              <a:chOff x="1776" y="3631"/>
              <a:chExt cx="1626" cy="683"/>
            </a:xfrm>
          </p:grpSpPr>
          <p:sp>
            <p:nvSpPr>
              <p:cNvPr id="58386"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7"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8"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9"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0"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1"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2"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3"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4" name="Freeform 26"/>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5" name="Freeform 27"/>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6" name="Freeform 28"/>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7" name="Freeform 29"/>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1079"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80"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8400" name="Freeform 32"/>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1" name="Freeform 33"/>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2" name="Freeform 34"/>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1084"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grpSp>
          <p:nvGrpSpPr>
            <p:cNvPr id="1036" name="Group 36"/>
            <p:cNvGrpSpPr>
              <a:grpSpLocks/>
            </p:cNvGrpSpPr>
            <p:nvPr userDrawn="1"/>
          </p:nvGrpSpPr>
          <p:grpSpPr bwMode="auto">
            <a:xfrm>
              <a:off x="4128" y="3360"/>
              <a:ext cx="1351" cy="821"/>
              <a:chOff x="4128" y="3360"/>
              <a:chExt cx="1351" cy="821"/>
            </a:xfrm>
          </p:grpSpPr>
          <p:sp>
            <p:nvSpPr>
              <p:cNvPr id="58405" name="Freeform 37"/>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6" name="Freeform 38"/>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7" name="Freeform 39"/>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8" name="Freeform 40"/>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9" name="Freeform 41"/>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0" name="Freeform 42"/>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1" name="Freeform 43"/>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1057"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8413" name="Freeform 45"/>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4" name="Freeform 46"/>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5" name="Freeform 47"/>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6"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7"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8"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9"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20"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21"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1037" name="Group 54"/>
            <p:cNvGrpSpPr>
              <a:grpSpLocks/>
            </p:cNvGrpSpPr>
            <p:nvPr userDrawn="1"/>
          </p:nvGrpSpPr>
          <p:grpSpPr bwMode="auto">
            <a:xfrm>
              <a:off x="5280" y="3024"/>
              <a:ext cx="425" cy="258"/>
              <a:chOff x="5280" y="3024"/>
              <a:chExt cx="425" cy="258"/>
            </a:xfrm>
          </p:grpSpPr>
          <p:sp>
            <p:nvSpPr>
              <p:cNvPr id="1038" name="Freeform 55"/>
              <p:cNvSpPr>
                <a:spLocks/>
              </p:cNvSpPr>
              <p:nvPr/>
            </p:nvSpPr>
            <p:spPr bwMode="hidden">
              <a:xfrm>
                <a:off x="5280" y="3186"/>
                <a:ext cx="383" cy="96"/>
              </a:xfrm>
              <a:custGeom>
                <a:avLst/>
                <a:gdLst>
                  <a:gd name="T0" fmla="*/ 23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39 w 382"/>
                  <a:gd name="T19" fmla="*/ 96 h 96"/>
                  <a:gd name="T20" fmla="*/ 293 w 382"/>
                  <a:gd name="T21" fmla="*/ 90 h 96"/>
                  <a:gd name="T22" fmla="*/ 341 w 382"/>
                  <a:gd name="T23" fmla="*/ 84 h 96"/>
                  <a:gd name="T24" fmla="*/ 382 w 382"/>
                  <a:gd name="T25" fmla="*/ 66 h 96"/>
                  <a:gd name="T26" fmla="*/ 412 w 382"/>
                  <a:gd name="T27" fmla="*/ 42 h 96"/>
                  <a:gd name="T28" fmla="*/ 406 w 382"/>
                  <a:gd name="T29" fmla="*/ 42 h 96"/>
                  <a:gd name="T30" fmla="*/ 376 w 382"/>
                  <a:gd name="T31" fmla="*/ 66 h 96"/>
                  <a:gd name="T32" fmla="*/ 335 w 382"/>
                  <a:gd name="T33" fmla="*/ 78 h 96"/>
                  <a:gd name="T34" fmla="*/ 293 w 382"/>
                  <a:gd name="T35" fmla="*/ 90 h 96"/>
                  <a:gd name="T36" fmla="*/ 239 w 382"/>
                  <a:gd name="T37" fmla="*/ 96 h 96"/>
                  <a:gd name="T38" fmla="*/ 239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39"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0"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1"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2"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3" name="Freeform 60"/>
              <p:cNvSpPr>
                <a:spLocks/>
              </p:cNvSpPr>
              <p:nvPr/>
            </p:nvSpPr>
            <p:spPr bwMode="hidden">
              <a:xfrm>
                <a:off x="5489" y="3042"/>
                <a:ext cx="186" cy="210"/>
              </a:xfrm>
              <a:custGeom>
                <a:avLst/>
                <a:gdLst>
                  <a:gd name="T0" fmla="*/ 0 w 185"/>
                  <a:gd name="T1" fmla="*/ 6 h 210"/>
                  <a:gd name="T2" fmla="*/ 66 w 185"/>
                  <a:gd name="T3" fmla="*/ 12 h 210"/>
                  <a:gd name="T4" fmla="*/ 149 w 185"/>
                  <a:gd name="T5" fmla="*/ 36 h 210"/>
                  <a:gd name="T6" fmla="*/ 185 w 185"/>
                  <a:gd name="T7" fmla="*/ 72 h 210"/>
                  <a:gd name="T8" fmla="*/ 191 w 185"/>
                  <a:gd name="T9" fmla="*/ 90 h 210"/>
                  <a:gd name="T10" fmla="*/ 197 w 185"/>
                  <a:gd name="T11" fmla="*/ 114 h 210"/>
                  <a:gd name="T12" fmla="*/ 191 w 185"/>
                  <a:gd name="T13" fmla="*/ 138 h 210"/>
                  <a:gd name="T14" fmla="*/ 179 w 185"/>
                  <a:gd name="T15" fmla="*/ 162 h 210"/>
                  <a:gd name="T16" fmla="*/ 149 w 185"/>
                  <a:gd name="T17" fmla="*/ 180 h 210"/>
                  <a:gd name="T18" fmla="*/ 90 w 185"/>
                  <a:gd name="T19" fmla="*/ 198 h 210"/>
                  <a:gd name="T20" fmla="*/ 126 w 185"/>
                  <a:gd name="T21" fmla="*/ 210 h 210"/>
                  <a:gd name="T22" fmla="*/ 161 w 185"/>
                  <a:gd name="T23" fmla="*/ 192 h 210"/>
                  <a:gd name="T24" fmla="*/ 191 w 185"/>
                  <a:gd name="T25" fmla="*/ 168 h 210"/>
                  <a:gd name="T26" fmla="*/ 209 w 185"/>
                  <a:gd name="T27" fmla="*/ 144 h 210"/>
                  <a:gd name="T28" fmla="*/ 215 w 185"/>
                  <a:gd name="T29" fmla="*/ 114 h 210"/>
                  <a:gd name="T30" fmla="*/ 209 w 185"/>
                  <a:gd name="T31" fmla="*/ 90 h 210"/>
                  <a:gd name="T32" fmla="*/ 203 w 185"/>
                  <a:gd name="T33" fmla="*/ 66 h 210"/>
                  <a:gd name="T34" fmla="*/ 185 w 185"/>
                  <a:gd name="T35" fmla="*/ 48 h 210"/>
                  <a:gd name="T36" fmla="*/ 16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4"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1045" name="Group 62"/>
              <p:cNvGrpSpPr>
                <a:grpSpLocks/>
              </p:cNvGrpSpPr>
              <p:nvPr/>
            </p:nvGrpSpPr>
            <p:grpSpPr bwMode="auto">
              <a:xfrm>
                <a:off x="5381" y="3085"/>
                <a:ext cx="227" cy="132"/>
                <a:chOff x="5381" y="3085"/>
                <a:chExt cx="227" cy="132"/>
              </a:xfrm>
            </p:grpSpPr>
            <p:sp>
              <p:nvSpPr>
                <p:cNvPr id="1046"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047"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048"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049"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grpSp>
        </p:grpSp>
      </p:grpSp>
      <p:sp>
        <p:nvSpPr>
          <p:cNvPr id="58435" name="Rectangle 67"/>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smtClean="0"/>
              <a:t>Burden of cancer in Massachusetts, 2002-2006</a:t>
            </a:r>
          </a:p>
        </p:txBody>
      </p:sp>
      <p:sp>
        <p:nvSpPr>
          <p:cNvPr id="58436" name="Rectangle 68"/>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8437" name="Rectangle 69"/>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cs typeface="+mn-cs"/>
              </a:defRPr>
            </a:lvl1pPr>
          </a:lstStyle>
          <a:p>
            <a:pPr fontAlgn="base">
              <a:spcBef>
                <a:spcPct val="0"/>
              </a:spcBef>
              <a:spcAft>
                <a:spcPct val="0"/>
              </a:spcAft>
              <a:defRPr/>
            </a:pPr>
            <a:endParaRPr lang="en-US" altLang="en-US">
              <a:solidFill>
                <a:srgbClr val="FFFFFF"/>
              </a:solidFill>
            </a:endParaRPr>
          </a:p>
        </p:txBody>
      </p:sp>
      <p:sp>
        <p:nvSpPr>
          <p:cNvPr id="58438" name="Rectangle 70"/>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cs typeface="+mn-cs"/>
              </a:defRPr>
            </a:lvl1pPr>
          </a:lstStyle>
          <a:p>
            <a:pPr fontAlgn="base">
              <a:spcBef>
                <a:spcPct val="0"/>
              </a:spcBef>
              <a:spcAft>
                <a:spcPct val="0"/>
              </a:spcAft>
              <a:defRPr/>
            </a:pPr>
            <a:endParaRPr lang="en-US" altLang="en-US">
              <a:solidFill>
                <a:srgbClr val="FFFFFF"/>
              </a:solidFill>
            </a:endParaRPr>
          </a:p>
        </p:txBody>
      </p:sp>
      <p:sp>
        <p:nvSpPr>
          <p:cNvPr id="58439" name="Rectangle 71"/>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pPr fontAlgn="base">
              <a:spcBef>
                <a:spcPct val="0"/>
              </a:spcBef>
              <a:spcAft>
                <a:spcPct val="0"/>
              </a:spcAft>
            </a:pPr>
            <a:fld id="{77942B0A-62BB-4EC7-A7C9-4587059138E3}"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2433890228"/>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61" r:id="rId1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9760" y="1532379"/>
            <a:ext cx="10962640" cy="4894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1097280" y="-142240"/>
            <a:ext cx="10058400" cy="1329179"/>
          </a:xfrm>
        </p:spPr>
        <p:txBody>
          <a:bodyPr/>
          <a:lstStyle/>
          <a:p>
            <a:r>
              <a:rPr lang="en-US" dirty="0" smtClean="0"/>
              <a:t>Agenda</a:t>
            </a:r>
            <a:endParaRPr lang="en-US" dirty="0"/>
          </a:p>
        </p:txBody>
      </p:sp>
      <p:sp>
        <p:nvSpPr>
          <p:cNvPr id="2" name="Content Placeholder 1"/>
          <p:cNvSpPr>
            <a:spLocks noGrp="1" noChangeArrowheads="1"/>
          </p:cNvSpPr>
          <p:nvPr>
            <p:ph idx="1"/>
          </p:nvPr>
        </p:nvSpPr>
        <p:spPr bwMode="auto">
          <a:xfrm>
            <a:off x="1097280" y="1666310"/>
            <a:ext cx="9265921" cy="3842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b="1" dirty="0">
                <a:latin typeface="+mj-lt"/>
              </a:rPr>
              <a:t>1.  Establish </a:t>
            </a:r>
            <a:r>
              <a:rPr lang="en-US" sz="2400" b="1" dirty="0" smtClean="0">
                <a:latin typeface="+mj-lt"/>
              </a:rPr>
              <a:t>Quorum/Introductions</a:t>
            </a:r>
            <a:endParaRPr lang="en-US" sz="2400" dirty="0">
              <a:latin typeface="+mj-lt"/>
            </a:endParaRPr>
          </a:p>
          <a:p>
            <a:r>
              <a:rPr lang="en-US" sz="2400" b="1" dirty="0">
                <a:latin typeface="+mj-lt"/>
              </a:rPr>
              <a:t>2.  Vote to Accept Minutes of the Previous Meeting</a:t>
            </a:r>
            <a:endParaRPr lang="en-US" sz="2400" dirty="0">
              <a:latin typeface="+mj-lt"/>
            </a:endParaRPr>
          </a:p>
          <a:p>
            <a:r>
              <a:rPr lang="en-US" sz="2400" b="1" dirty="0">
                <a:latin typeface="+mj-lt"/>
              </a:rPr>
              <a:t>3.  Review draft recommendations</a:t>
            </a:r>
            <a:endParaRPr lang="en-US" sz="2400" dirty="0">
              <a:latin typeface="+mj-lt"/>
            </a:endParaRPr>
          </a:p>
          <a:p>
            <a:r>
              <a:rPr lang="en-US" sz="2400" b="1" dirty="0">
                <a:latin typeface="+mj-lt"/>
              </a:rPr>
              <a:t>4</a:t>
            </a:r>
            <a:r>
              <a:rPr lang="en-US" sz="2400" b="1" dirty="0" smtClean="0">
                <a:latin typeface="+mj-lt"/>
              </a:rPr>
              <a:t>.</a:t>
            </a:r>
            <a:r>
              <a:rPr lang="en-US" sz="2400" b="1" dirty="0">
                <a:latin typeface="+mj-lt"/>
              </a:rPr>
              <a:t>  Adjournment </a:t>
            </a:r>
            <a:endParaRPr lang="en-US" sz="2400" dirty="0">
              <a:latin typeface="+mj-lt"/>
            </a:endParaRPr>
          </a:p>
          <a:p>
            <a:endParaRPr lang="en-US" sz="1400" dirty="0"/>
          </a:p>
          <a:p>
            <a:endParaRPr lang="en-US" sz="1400" dirty="0"/>
          </a:p>
          <a:p>
            <a:r>
              <a:rPr lang="en-US" sz="1400" b="1" dirty="0"/>
              <a:t>                                              </a:t>
            </a:r>
            <a:endParaRPr lang="en-US" sz="1400" dirty="0"/>
          </a:p>
          <a:p>
            <a:r>
              <a:rPr lang="en-US" sz="1400" dirty="0"/>
              <a:t/>
            </a:r>
            <a:br>
              <a:rPr lang="en-US" sz="1400" dirty="0"/>
            </a:br>
            <a:r>
              <a:rPr kumimoji="0" lang="en-US" altLang="en-US" sz="1400" b="0" i="0" u="none" strike="noStrike" cap="none" normalizeH="0" baseline="0" dirty="0" smtClean="0">
                <a:ln>
                  <a:noFill/>
                </a:ln>
                <a:solidFill>
                  <a:schemeClr val="tx1"/>
                </a:solidFill>
                <a:effectLst/>
              </a:rPr>
              <a:t/>
            </a:r>
            <a:br>
              <a:rPr kumimoji="0" lang="en-US" altLang="en-US" sz="1400" b="0" i="0" u="none" strike="noStrike" cap="none" normalizeH="0" baseline="0" dirty="0" smtClean="0">
                <a:ln>
                  <a:noFill/>
                </a:ln>
                <a:solidFill>
                  <a:schemeClr val="tx1"/>
                </a:solidFill>
                <a:effectLst/>
              </a:rPr>
            </a:br>
            <a:endParaRPr kumimoji="0" lang="en-US" altLang="en-US" sz="1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0713958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4720" y="0"/>
            <a:ext cx="10058400" cy="1329179"/>
          </a:xfrm>
        </p:spPr>
        <p:txBody>
          <a:bodyPr>
            <a:normAutofit/>
          </a:bodyPr>
          <a:lstStyle/>
          <a:p>
            <a:r>
              <a:rPr lang="en-US" dirty="0" smtClean="0"/>
              <a:t>Next Steps/Upcoming Meetings?</a:t>
            </a:r>
            <a:endParaRPr lang="en-US" dirty="0"/>
          </a:p>
        </p:txBody>
      </p:sp>
      <p:sp>
        <p:nvSpPr>
          <p:cNvPr id="3" name="Content Placeholder 2"/>
          <p:cNvSpPr>
            <a:spLocks noGrp="1"/>
          </p:cNvSpPr>
          <p:nvPr>
            <p:ph idx="1"/>
          </p:nvPr>
        </p:nvSpPr>
        <p:spPr>
          <a:xfrm>
            <a:off x="1242060" y="1893873"/>
            <a:ext cx="10269220" cy="4023360"/>
          </a:xfrm>
        </p:spPr>
        <p:txBody>
          <a:bodyPr>
            <a:normAutofit/>
          </a:bodyPr>
          <a:lstStyle/>
          <a:p>
            <a:pPr marL="0" indent="0">
              <a:buNone/>
            </a:pPr>
            <a:r>
              <a:rPr lang="en-US" sz="2400" dirty="0" smtClean="0">
                <a:solidFill>
                  <a:schemeClr val="tx1"/>
                </a:solidFill>
              </a:rPr>
              <a:t>None scheduled</a:t>
            </a:r>
            <a:endParaRPr lang="en-US" sz="2400" dirty="0">
              <a:solidFill>
                <a:schemeClr val="tx1"/>
              </a:solidFill>
            </a:endParaRPr>
          </a:p>
        </p:txBody>
      </p:sp>
    </p:spTree>
    <p:extLst>
      <p:ext uri="{BB962C8B-B14F-4D97-AF65-F5344CB8AC3E}">
        <p14:creationId xmlns:p14="http://schemas.microsoft.com/office/powerpoint/2010/main" val="38228768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Adjournment </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8967679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49300"/>
            <a:ext cx="10058400" cy="1329179"/>
          </a:xfrm>
        </p:spPr>
        <p:txBody>
          <a:bodyPr>
            <a:normAutofit fontScale="90000"/>
          </a:bodyPr>
          <a:lstStyle/>
          <a:p>
            <a:r>
              <a:rPr lang="en-US" altLang="en-US" dirty="0" smtClean="0">
                <a:solidFill>
                  <a:srgbClr val="333333"/>
                </a:solidFill>
              </a:rPr>
              <a:t>1. Housekeeping</a:t>
            </a:r>
            <a:r>
              <a:rPr lang="en-US" altLang="en-US" dirty="0">
                <a:solidFill>
                  <a:srgbClr val="333333"/>
                </a:solidFill>
              </a:rPr>
              <a:t/>
            </a:r>
            <a:br>
              <a:rPr lang="en-US" altLang="en-US" dirty="0">
                <a:solidFill>
                  <a:srgbClr val="333333"/>
                </a:solidFill>
              </a:rPr>
            </a:br>
            <a:endParaRPr lang="en-US" dirty="0"/>
          </a:p>
        </p:txBody>
      </p:sp>
      <p:sp>
        <p:nvSpPr>
          <p:cNvPr id="3" name="Content Placeholder 2"/>
          <p:cNvSpPr>
            <a:spLocks noGrp="1"/>
          </p:cNvSpPr>
          <p:nvPr>
            <p:ph idx="1"/>
          </p:nvPr>
        </p:nvSpPr>
        <p:spPr/>
        <p:txBody>
          <a:bodyPr>
            <a:normAutofit/>
          </a:bodyPr>
          <a:lstStyle/>
          <a:p>
            <a:pPr eaLnBrk="0" fontAlgn="base" hangingPunct="0">
              <a:lnSpc>
                <a:spcPct val="100000"/>
              </a:lnSpc>
              <a:spcBef>
                <a:spcPct val="0"/>
              </a:spcBef>
              <a:spcAft>
                <a:spcPct val="0"/>
              </a:spcAft>
              <a:buClrTx/>
              <a:buSzTx/>
              <a:buFont typeface="Arial" panose="020B0604020202020204" pitchFamily="34" charset="0"/>
              <a:buChar char="•"/>
            </a:pPr>
            <a:r>
              <a:rPr lang="en-US" altLang="en-US" sz="2400" dirty="0" smtClean="0">
                <a:solidFill>
                  <a:srgbClr val="333333"/>
                </a:solidFill>
                <a:latin typeface="Calibri" panose="020F0502020204030204" pitchFamily="34" charset="0"/>
                <a:cs typeface="Calibri" panose="020F0502020204030204" pitchFamily="34" charset="0"/>
              </a:rPr>
              <a:t>  Call </a:t>
            </a:r>
            <a:r>
              <a:rPr lang="en-US" altLang="en-US" sz="2400" dirty="0">
                <a:solidFill>
                  <a:srgbClr val="333333"/>
                </a:solidFill>
                <a:latin typeface="Calibri" panose="020F0502020204030204" pitchFamily="34" charset="0"/>
                <a:cs typeface="Calibri" panose="020F0502020204030204" pitchFamily="34" charset="0"/>
              </a:rPr>
              <a:t>to o</a:t>
            </a:r>
            <a:r>
              <a:rPr lang="en-US" altLang="en-US" sz="2400" dirty="0" smtClean="0">
                <a:solidFill>
                  <a:srgbClr val="333333"/>
                </a:solidFill>
                <a:latin typeface="Calibri" panose="020F0502020204030204" pitchFamily="34" charset="0"/>
                <a:cs typeface="Calibri" panose="020F0502020204030204" pitchFamily="34" charset="0"/>
              </a:rPr>
              <a:t>rder</a:t>
            </a:r>
          </a:p>
          <a:p>
            <a:pPr eaLnBrk="0" fontAlgn="base" hangingPunct="0">
              <a:lnSpc>
                <a:spcPct val="100000"/>
              </a:lnSpc>
              <a:spcBef>
                <a:spcPct val="0"/>
              </a:spcBef>
              <a:spcAft>
                <a:spcPct val="0"/>
              </a:spcAft>
              <a:buClrTx/>
              <a:buSzTx/>
              <a:buFont typeface="Arial" panose="020B0604020202020204" pitchFamily="34" charset="0"/>
              <a:buChar char="•"/>
            </a:pPr>
            <a:r>
              <a:rPr lang="en-US" altLang="en-US" sz="2400" dirty="0" smtClean="0">
                <a:solidFill>
                  <a:srgbClr val="333333"/>
                </a:solidFill>
                <a:latin typeface="Calibri" panose="020F0502020204030204" pitchFamily="34" charset="0"/>
                <a:cs typeface="Calibri" panose="020F0502020204030204" pitchFamily="34" charset="0"/>
              </a:rPr>
              <a:t>  Establish quorum</a:t>
            </a:r>
          </a:p>
          <a:p>
            <a:pPr eaLnBrk="0" fontAlgn="base" hangingPunct="0">
              <a:lnSpc>
                <a:spcPct val="100000"/>
              </a:lnSpc>
              <a:spcBef>
                <a:spcPct val="0"/>
              </a:spcBef>
              <a:spcAft>
                <a:spcPct val="0"/>
              </a:spcAft>
              <a:buClrTx/>
              <a:buSzTx/>
              <a:buFont typeface="Arial" panose="020B0604020202020204" pitchFamily="34" charset="0"/>
              <a:buChar char="•"/>
            </a:pPr>
            <a:r>
              <a:rPr lang="en-US" altLang="en-US" sz="2400" dirty="0" smtClean="0">
                <a:solidFill>
                  <a:srgbClr val="333333"/>
                </a:solidFill>
                <a:latin typeface="Calibri" panose="020F0502020204030204" pitchFamily="34" charset="0"/>
                <a:cs typeface="Calibri" panose="020F0502020204030204" pitchFamily="34" charset="0"/>
              </a:rPr>
              <a:t>  Vote </a:t>
            </a:r>
            <a:r>
              <a:rPr lang="en-US" altLang="en-US" sz="2400" dirty="0">
                <a:solidFill>
                  <a:srgbClr val="333333"/>
                </a:solidFill>
                <a:latin typeface="Calibri" panose="020F0502020204030204" pitchFamily="34" charset="0"/>
                <a:cs typeface="Calibri" panose="020F0502020204030204" pitchFamily="34" charset="0"/>
              </a:rPr>
              <a:t>to </a:t>
            </a:r>
            <a:r>
              <a:rPr lang="en-US" altLang="en-US" sz="2400" dirty="0" smtClean="0">
                <a:solidFill>
                  <a:srgbClr val="333333"/>
                </a:solidFill>
                <a:latin typeface="Calibri" panose="020F0502020204030204" pitchFamily="34" charset="0"/>
                <a:cs typeface="Calibri" panose="020F0502020204030204" pitchFamily="34" charset="0"/>
              </a:rPr>
              <a:t>accept minutes</a:t>
            </a:r>
            <a:endParaRPr lang="en-US"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629056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594374" y="222124"/>
            <a:ext cx="5140425" cy="6054851"/>
          </a:xfrm>
          <a:prstGeom prst="rect">
            <a:avLst/>
          </a:prstGeom>
          <a:ln>
            <a:solidFill>
              <a:schemeClr val="tx1"/>
            </a:solidFill>
          </a:ln>
        </p:spPr>
      </p:pic>
      <p:sp>
        <p:nvSpPr>
          <p:cNvPr id="9" name="Content Placeholder 2"/>
          <p:cNvSpPr>
            <a:spLocks noGrp="1"/>
          </p:cNvSpPr>
          <p:nvPr>
            <p:ph sz="half" idx="4294967295"/>
          </p:nvPr>
        </p:nvSpPr>
        <p:spPr>
          <a:xfrm>
            <a:off x="609600" y="222124"/>
            <a:ext cx="5457825" cy="5656389"/>
          </a:xfrm>
        </p:spPr>
        <p:txBody>
          <a:bodyPr>
            <a:normAutofit/>
          </a:bodyPr>
          <a:lstStyle/>
          <a:p>
            <a:pPr marL="0" marR="0">
              <a:spcBef>
                <a:spcPts val="0"/>
              </a:spcBef>
              <a:spcAft>
                <a:spcPts val="0"/>
              </a:spcAft>
            </a:pPr>
            <a:r>
              <a:rPr lang="en-US" i="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Purpose</a:t>
            </a:r>
            <a:r>
              <a:rPr lang="en-US"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The special commission shall make an investigation and study to:</a:t>
            </a:r>
          </a:p>
          <a:p>
            <a:pPr marL="0" marR="0">
              <a:spcBef>
                <a:spcPts val="0"/>
              </a:spcBef>
              <a:spcAft>
                <a:spcPts val="0"/>
              </a:spcAft>
            </a:pP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p>
          <a:p>
            <a:pPr marL="457200" marR="0" indent="-457200">
              <a:spcBef>
                <a:spcPts val="0"/>
              </a:spcBef>
              <a:spcAft>
                <a:spcPts val="0"/>
              </a:spcAft>
              <a:buClrTx/>
              <a:buAutoNum type="arabicPeriod"/>
            </a:pPr>
            <a: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Establish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 mechanism in order to ascertain the prevalence of pancreatic cancer in the commonwealth and the unmet needs of persons with pancreatic cancer and those of their families and collect time-of-diagnosis statistics and likely risks for pancreatic cancer; </a:t>
            </a:r>
            <a: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457200" marR="0" indent="-457200">
              <a:spcBef>
                <a:spcPts val="0"/>
              </a:spcBef>
              <a:spcAft>
                <a:spcPts val="0"/>
              </a:spcAft>
              <a:buClrTx/>
              <a:buAutoNum type="arabicPeriod"/>
            </a:pP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s</a:t>
            </a:r>
            <a: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tudy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pancreatic cancer prevention, screening, education and support programs for in the commonwealth; and </a:t>
            </a:r>
            <a: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457200" marR="0" indent="-457200">
              <a:spcBef>
                <a:spcPts val="0"/>
              </a:spcBef>
              <a:spcAft>
                <a:spcPts val="0"/>
              </a:spcAft>
              <a:buClrTx/>
              <a:buAutoNum type="arabicPeriod"/>
            </a:pP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p</a:t>
            </a:r>
            <a: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rovide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recommendations for additional legislation, support programs and resources necessary to meet the unmet needs of persons with pancreatic cancer and their families and how to effectuate an early diagnosis and treatment for pancreatic cancer patients.</a:t>
            </a:r>
          </a:p>
          <a:p>
            <a:endParaRPr lang="en-US" dirty="0"/>
          </a:p>
        </p:txBody>
      </p:sp>
    </p:spTree>
    <p:extLst>
      <p:ext uri="{BB962C8B-B14F-4D97-AF65-F5344CB8AC3E}">
        <p14:creationId xmlns:p14="http://schemas.microsoft.com/office/powerpoint/2010/main" val="415507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33450" y="2257425"/>
            <a:ext cx="9534525" cy="1682512"/>
          </a:xfrm>
          <a:prstGeom prst="rect">
            <a:avLst/>
          </a:prstGeom>
        </p:spPr>
        <p:txBody>
          <a:bodyPr wrap="square">
            <a:spAutoFit/>
          </a:bodyPr>
          <a:lstStyle/>
          <a:p>
            <a:pPr>
              <a:spcAft>
                <a:spcPts val="400"/>
              </a:spcAft>
            </a:pPr>
            <a:r>
              <a:rPr lang="en-US" sz="2400" b="1" dirty="0">
                <a:solidFill>
                  <a:srgbClr val="4F81BD"/>
                </a:solidFill>
                <a:latin typeface="Calibri" panose="020F0502020204030204" pitchFamily="34" charset="0"/>
              </a:rPr>
              <a:t>Data collection</a:t>
            </a:r>
            <a:endParaRPr lang="en-US" sz="2400" dirty="0"/>
          </a:p>
          <a:p>
            <a:pPr fontAlgn="base">
              <a:buFont typeface="+mj-lt"/>
              <a:buAutoNum type="arabicPeriod"/>
            </a:pPr>
            <a:r>
              <a:rPr lang="en-US" sz="2000" dirty="0" smtClean="0">
                <a:solidFill>
                  <a:srgbClr val="000000"/>
                </a:solidFill>
                <a:latin typeface="Calibri" panose="020F0502020204030204" pitchFamily="34" charset="0"/>
              </a:rPr>
              <a:t>  Establish </a:t>
            </a:r>
            <a:r>
              <a:rPr lang="en-US" sz="2000" dirty="0">
                <a:solidFill>
                  <a:srgbClr val="000000"/>
                </a:solidFill>
                <a:latin typeface="Calibri" panose="020F0502020204030204" pitchFamily="34" charset="0"/>
              </a:rPr>
              <a:t>a mechanism to determine which hospitals in Massachusetts are treating the highest volume of pancreatic cancer patients. </a:t>
            </a:r>
          </a:p>
          <a:p>
            <a:pPr marL="228600" fontAlgn="base">
              <a:buFont typeface="Arial" panose="020B0604020202020204" pitchFamily="34" charset="0"/>
              <a:buChar char="•"/>
            </a:pPr>
            <a:r>
              <a:rPr lang="en-US" sz="2000" dirty="0" smtClean="0"/>
              <a:t> </a:t>
            </a:r>
            <a:r>
              <a:rPr lang="en-US" sz="1600" dirty="0" smtClean="0">
                <a:solidFill>
                  <a:srgbClr val="000000"/>
                </a:solidFill>
                <a:latin typeface="Calibri" panose="020F0502020204030204" pitchFamily="34" charset="0"/>
              </a:rPr>
              <a:t>Including </a:t>
            </a:r>
            <a:r>
              <a:rPr lang="en-US" sz="1600" dirty="0">
                <a:solidFill>
                  <a:srgbClr val="000000"/>
                </a:solidFill>
                <a:latin typeface="Calibri" panose="020F0502020204030204" pitchFamily="34" charset="0"/>
              </a:rPr>
              <a:t>information of stage at diagnosis, treatment rendered, outcomes, and number of patients diagnosed who did not receive any treatment.</a:t>
            </a:r>
            <a:endParaRPr lang="en-US" sz="1600" b="0" i="0" u="none" strike="noStrike" dirty="0">
              <a:solidFill>
                <a:srgbClr val="000000"/>
              </a:solidFill>
              <a:effectLst/>
              <a:latin typeface="Noto Sans Symbols"/>
            </a:endParaRPr>
          </a:p>
        </p:txBody>
      </p:sp>
      <p:sp>
        <p:nvSpPr>
          <p:cNvPr id="3" name="Title 2"/>
          <p:cNvSpPr>
            <a:spLocks noGrp="1"/>
          </p:cNvSpPr>
          <p:nvPr>
            <p:ph type="title"/>
          </p:nvPr>
        </p:nvSpPr>
        <p:spPr>
          <a:xfrm>
            <a:off x="1202055" y="112824"/>
            <a:ext cx="8275320" cy="1329179"/>
          </a:xfrm>
        </p:spPr>
        <p:txBody>
          <a:bodyPr>
            <a:noAutofit/>
          </a:bodyPr>
          <a:lstStyle/>
          <a:p>
            <a:pPr lvl="0" algn="ctr"/>
            <a:r>
              <a:rPr lang="en-US" altLang="en-US" sz="2800" i="1" dirty="0">
                <a:solidFill>
                  <a:srgbClr val="000000"/>
                </a:solidFill>
                <a:latin typeface="Calibri" panose="020F0502020204030204" pitchFamily="34" charset="0"/>
                <a:cs typeface="Calibri" panose="020F0502020204030204" pitchFamily="34" charset="0"/>
              </a:rPr>
              <a:t>Draft Recommendations of the Special Commission to Study Pancreatic Cancer</a:t>
            </a:r>
            <a:r>
              <a:rPr lang="en-US" altLang="en-US" sz="1800" dirty="0">
                <a:solidFill>
                  <a:schemeClr val="tx1"/>
                </a:solidFill>
              </a:rPr>
              <a:t/>
            </a:r>
            <a:br>
              <a:rPr lang="en-US" altLang="en-US" sz="1800" dirty="0">
                <a:solidFill>
                  <a:schemeClr val="tx1"/>
                </a:solidFill>
              </a:rPr>
            </a:br>
            <a:endParaRPr lang="en-US" sz="2800" dirty="0"/>
          </a:p>
        </p:txBody>
      </p:sp>
    </p:spTree>
    <p:extLst>
      <p:ext uri="{BB962C8B-B14F-4D97-AF65-F5344CB8AC3E}">
        <p14:creationId xmlns:p14="http://schemas.microsoft.com/office/powerpoint/2010/main" val="2583124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33450" y="2257425"/>
            <a:ext cx="10820400" cy="3108543"/>
          </a:xfrm>
          <a:prstGeom prst="rect">
            <a:avLst/>
          </a:prstGeom>
        </p:spPr>
        <p:txBody>
          <a:bodyPr wrap="square">
            <a:spAutoFit/>
          </a:bodyPr>
          <a:lstStyle/>
          <a:p>
            <a:pPr lvl="0" eaLnBrk="0" fontAlgn="base" hangingPunct="0">
              <a:spcBef>
                <a:spcPct val="0"/>
              </a:spcBef>
              <a:spcAft>
                <a:spcPct val="0"/>
              </a:spcAft>
            </a:pPr>
            <a:r>
              <a:rPr lang="en-US" altLang="en-US" sz="2400" b="1" dirty="0">
                <a:solidFill>
                  <a:srgbClr val="4F81BD"/>
                </a:solidFill>
                <a:latin typeface="Calibri" panose="020F0502020204030204" pitchFamily="34" charset="0"/>
                <a:cs typeface="Calibri" panose="020F0502020204030204" pitchFamily="34" charset="0"/>
              </a:rPr>
              <a:t>Pancreatic Cancer Consortium</a:t>
            </a:r>
            <a:endParaRPr lang="en-US" altLang="en-US" sz="2400" dirty="0"/>
          </a:p>
          <a:p>
            <a:pPr lvl="0" eaLnBrk="0" fontAlgn="base" hangingPunct="0">
              <a:spcBef>
                <a:spcPct val="0"/>
              </a:spcBef>
              <a:spcAft>
                <a:spcPct val="0"/>
              </a:spcAft>
              <a:buFontTx/>
              <a:buAutoNum type="arabicPeriod" startAt="2"/>
            </a:pPr>
            <a:r>
              <a:rPr lang="en-US" altLang="en-US" sz="2000" dirty="0" smtClean="0">
                <a:solidFill>
                  <a:srgbClr val="000000"/>
                </a:solidFill>
                <a:latin typeface="Calibri" panose="020F0502020204030204" pitchFamily="34" charset="0"/>
                <a:cs typeface="Calibri" panose="020F0502020204030204" pitchFamily="34" charset="0"/>
              </a:rPr>
              <a:t> Convene </a:t>
            </a:r>
            <a:r>
              <a:rPr lang="en-US" altLang="en-US" sz="2000" dirty="0">
                <a:solidFill>
                  <a:srgbClr val="000000"/>
                </a:solidFill>
                <a:latin typeface="Calibri" panose="020F0502020204030204" pitchFamily="34" charset="0"/>
                <a:cs typeface="Calibri" panose="020F0502020204030204" pitchFamily="34" charset="0"/>
              </a:rPr>
              <a:t>a panel of experts to develop and disseminate best practices to providers throughout the Commonwealth, to be reviewed and updated every two years. Such best practices should include guidelines/information on:</a:t>
            </a:r>
            <a:endParaRPr lang="en-US" altLang="en-US" sz="2000" dirty="0"/>
          </a:p>
          <a:p>
            <a:pPr lvl="1" indent="-285750" eaLnBrk="0" fontAlgn="base" hangingPunct="0">
              <a:spcBef>
                <a:spcPct val="0"/>
              </a:spcBef>
              <a:spcAft>
                <a:spcPct val="0"/>
              </a:spcAft>
              <a:buFontTx/>
              <a:buChar char="•"/>
            </a:pPr>
            <a:r>
              <a:rPr lang="en-US" altLang="en-US" sz="1600" dirty="0" smtClean="0">
                <a:solidFill>
                  <a:srgbClr val="000000"/>
                </a:solidFill>
                <a:latin typeface="Calibri" panose="020F0502020204030204" pitchFamily="34" charset="0"/>
                <a:cs typeface="Calibri" panose="020F0502020204030204" pitchFamily="34" charset="0"/>
              </a:rPr>
              <a:t> </a:t>
            </a:r>
            <a:r>
              <a:rPr lang="en-US" altLang="en-US" sz="1600" dirty="0">
                <a:solidFill>
                  <a:srgbClr val="000000"/>
                </a:solidFill>
                <a:latin typeface="Calibri" panose="020F0502020204030204" pitchFamily="34" charset="0"/>
                <a:cs typeface="Calibri" panose="020F0502020204030204" pitchFamily="34" charset="0"/>
              </a:rPr>
              <a:t>Recommended </a:t>
            </a:r>
            <a:r>
              <a:rPr lang="en-US" altLang="en-US" sz="1600" dirty="0">
                <a:solidFill>
                  <a:srgbClr val="000000"/>
                </a:solidFill>
                <a:latin typeface="Calibri" panose="020F0502020204030204" pitchFamily="34" charset="0"/>
                <a:cs typeface="Calibri" panose="020F0502020204030204" pitchFamily="34" charset="0"/>
              </a:rPr>
              <a:t>ratio of nurse navigators, case workers, social workers, and genetic counselors </a:t>
            </a:r>
          </a:p>
          <a:p>
            <a:pPr lvl="1" indent="-285750" eaLnBrk="0" fontAlgn="base" hangingPunct="0">
              <a:spcBef>
                <a:spcPct val="0"/>
              </a:spcBef>
              <a:spcAft>
                <a:spcPct val="0"/>
              </a:spcAft>
              <a:buFontTx/>
              <a:buChar char="•"/>
            </a:pPr>
            <a:r>
              <a:rPr lang="en-US" altLang="en-US" sz="1600" dirty="0">
                <a:solidFill>
                  <a:srgbClr val="000000"/>
                </a:solidFill>
                <a:latin typeface="Calibri" panose="020F0502020204030204" pitchFamily="34" charset="0"/>
                <a:cs typeface="Calibri" panose="020F0502020204030204" pitchFamily="34" charset="0"/>
              </a:rPr>
              <a:t> Support </a:t>
            </a:r>
            <a:r>
              <a:rPr lang="en-US" altLang="en-US" sz="1600" dirty="0">
                <a:solidFill>
                  <a:srgbClr val="000000"/>
                </a:solidFill>
                <a:latin typeface="Calibri" panose="020F0502020204030204" pitchFamily="34" charset="0"/>
                <a:cs typeface="Calibri" panose="020F0502020204030204" pitchFamily="34" charset="0"/>
              </a:rPr>
              <a:t>groups for caregivers and the bereaved, including tele-support groups </a:t>
            </a:r>
          </a:p>
          <a:p>
            <a:pPr lvl="1" indent="-285750" eaLnBrk="0" fontAlgn="base" hangingPunct="0">
              <a:spcBef>
                <a:spcPct val="0"/>
              </a:spcBef>
              <a:spcAft>
                <a:spcPct val="0"/>
              </a:spcAft>
              <a:buFontTx/>
              <a:buChar char="•"/>
            </a:pPr>
            <a:r>
              <a:rPr lang="en-US" altLang="en-US" sz="1600" dirty="0">
                <a:solidFill>
                  <a:srgbClr val="000000"/>
                </a:solidFill>
                <a:latin typeface="Calibri" panose="020F0502020204030204" pitchFamily="34" charset="0"/>
                <a:cs typeface="Calibri" panose="020F0502020204030204" pitchFamily="34" charset="0"/>
              </a:rPr>
              <a:t> Decision </a:t>
            </a:r>
            <a:r>
              <a:rPr lang="en-US" altLang="en-US" sz="1600" dirty="0">
                <a:solidFill>
                  <a:srgbClr val="000000"/>
                </a:solidFill>
                <a:latin typeface="Calibri" panose="020F0502020204030204" pitchFamily="34" charset="0"/>
                <a:cs typeface="Calibri" panose="020F0502020204030204" pitchFamily="34" charset="0"/>
              </a:rPr>
              <a:t>aids for EHS systems (should include prompts to ask patients for </a:t>
            </a:r>
            <a:r>
              <a:rPr lang="en-US" altLang="en-US" sz="1600" dirty="0">
                <a:solidFill>
                  <a:srgbClr val="000000"/>
                </a:solidFill>
                <a:latin typeface="Calibri" panose="020F0502020204030204" pitchFamily="34" charset="0"/>
                <a:cs typeface="Calibri" panose="020F0502020204030204" pitchFamily="34" charset="0"/>
              </a:rPr>
              <a:t>family history, prior </a:t>
            </a:r>
            <a:r>
              <a:rPr lang="en-US" altLang="en-US" sz="1600" dirty="0" smtClean="0">
                <a:solidFill>
                  <a:srgbClr val="000000"/>
                </a:solidFill>
                <a:latin typeface="Calibri" panose="020F0502020204030204" pitchFamily="34" charset="0"/>
                <a:cs typeface="Calibri" panose="020F0502020204030204" pitchFamily="34" charset="0"/>
              </a:rPr>
              <a:t>genetic testing</a:t>
            </a:r>
            <a:r>
              <a:rPr lang="en-US" altLang="en-US" sz="1600" dirty="0">
                <a:solidFill>
                  <a:srgbClr val="000000"/>
                </a:solidFill>
                <a:latin typeface="Calibri" panose="020F0502020204030204" pitchFamily="34" charset="0"/>
                <a:cs typeface="Calibri" panose="020F0502020204030204" pitchFamily="34" charset="0"/>
              </a:rPr>
              <a:t>, etc.)</a:t>
            </a:r>
            <a:endParaRPr lang="en-US" altLang="en-US" sz="1600" dirty="0">
              <a:solidFill>
                <a:srgbClr val="000000"/>
              </a:solidFill>
              <a:latin typeface="Noto Sans Symbols"/>
            </a:endParaRPr>
          </a:p>
          <a:p>
            <a:pPr lvl="1" indent="-285750" eaLnBrk="0" fontAlgn="base" hangingPunct="0">
              <a:spcBef>
                <a:spcPct val="0"/>
              </a:spcBef>
              <a:spcAft>
                <a:spcPct val="0"/>
              </a:spcAft>
              <a:buFontTx/>
              <a:buChar char="•"/>
            </a:pPr>
            <a:r>
              <a:rPr lang="en-US" altLang="en-US" sz="1600" dirty="0">
                <a:solidFill>
                  <a:srgbClr val="000000"/>
                </a:solidFill>
                <a:latin typeface="Calibri" panose="020F0502020204030204" pitchFamily="34" charset="0"/>
                <a:cs typeface="Calibri" panose="020F0502020204030204" pitchFamily="34" charset="0"/>
              </a:rPr>
              <a:t> Quality </a:t>
            </a:r>
            <a:r>
              <a:rPr lang="en-US" altLang="en-US" sz="1600" dirty="0">
                <a:solidFill>
                  <a:srgbClr val="000000"/>
                </a:solidFill>
                <a:latin typeface="Calibri" panose="020F0502020204030204" pitchFamily="34" charset="0"/>
                <a:cs typeface="Calibri" panose="020F0502020204030204" pitchFamily="34" charset="0"/>
              </a:rPr>
              <a:t>metrics for all phases of pancreatic cancer care</a:t>
            </a:r>
          </a:p>
          <a:p>
            <a:pPr lvl="1" indent="-285750" eaLnBrk="0" fontAlgn="base" hangingPunct="0">
              <a:spcBef>
                <a:spcPct val="0"/>
              </a:spcBef>
              <a:spcAft>
                <a:spcPct val="0"/>
              </a:spcAft>
              <a:buFontTx/>
              <a:buChar char="•"/>
            </a:pPr>
            <a:r>
              <a:rPr lang="en-US" altLang="en-US" sz="1600" dirty="0">
                <a:solidFill>
                  <a:srgbClr val="000000"/>
                </a:solidFill>
                <a:latin typeface="Calibri" panose="020F0502020204030204" pitchFamily="34" charset="0"/>
                <a:cs typeface="Calibri" panose="020F0502020204030204" pitchFamily="34" charset="0"/>
              </a:rPr>
              <a:t> A </a:t>
            </a:r>
            <a:r>
              <a:rPr lang="en-US" altLang="en-US" sz="1600" dirty="0">
                <a:solidFill>
                  <a:srgbClr val="000000"/>
                </a:solidFill>
                <a:latin typeface="Calibri" panose="020F0502020204030204" pitchFamily="34" charset="0"/>
                <a:cs typeface="Calibri" panose="020F0502020204030204" pitchFamily="34" charset="0"/>
              </a:rPr>
              <a:t>list of statewide pancreatic cancer clinical trials </a:t>
            </a:r>
          </a:p>
          <a:p>
            <a:pPr lvl="1" indent="-285750" eaLnBrk="0" fontAlgn="base" hangingPunct="0">
              <a:spcBef>
                <a:spcPct val="0"/>
              </a:spcBef>
              <a:spcAft>
                <a:spcPct val="0"/>
              </a:spcAft>
              <a:buFontTx/>
              <a:buChar char="•"/>
            </a:pPr>
            <a:r>
              <a:rPr lang="en-US" altLang="en-US" sz="1600" dirty="0">
                <a:solidFill>
                  <a:srgbClr val="000000"/>
                </a:solidFill>
                <a:latin typeface="Calibri" panose="020F0502020204030204" pitchFamily="34" charset="0"/>
                <a:cs typeface="Calibri" panose="020F0502020204030204" pitchFamily="34" charset="0"/>
              </a:rPr>
              <a:t> Targeted </a:t>
            </a:r>
            <a:r>
              <a:rPr lang="en-US" altLang="en-US" sz="1600" dirty="0">
                <a:solidFill>
                  <a:srgbClr val="000000"/>
                </a:solidFill>
                <a:latin typeface="Calibri" panose="020F0502020204030204" pitchFamily="34" charset="0"/>
                <a:cs typeface="Calibri" panose="020F0502020204030204" pitchFamily="34" charset="0"/>
              </a:rPr>
              <a:t>communications to PCPs and their office staff</a:t>
            </a:r>
          </a:p>
          <a:p>
            <a:pPr lvl="1" indent="-285750" eaLnBrk="0" fontAlgn="base" hangingPunct="0">
              <a:spcBef>
                <a:spcPct val="0"/>
              </a:spcBef>
              <a:spcAft>
                <a:spcPct val="0"/>
              </a:spcAft>
              <a:buFontTx/>
              <a:buChar char="•"/>
            </a:pPr>
            <a:r>
              <a:rPr lang="en-US" altLang="en-US" sz="1600" dirty="0">
                <a:solidFill>
                  <a:srgbClr val="000000"/>
                </a:solidFill>
                <a:latin typeface="Calibri" panose="020F0502020204030204" pitchFamily="34" charset="0"/>
                <a:cs typeface="Calibri" panose="020F0502020204030204" pitchFamily="34" charset="0"/>
              </a:rPr>
              <a:t> Benefits </a:t>
            </a:r>
            <a:r>
              <a:rPr lang="en-US" altLang="en-US" sz="1600" dirty="0">
                <a:solidFill>
                  <a:srgbClr val="000000"/>
                </a:solidFill>
                <a:latin typeface="Calibri" panose="020F0502020204030204" pitchFamily="34" charset="0"/>
                <a:cs typeface="Calibri" panose="020F0502020204030204" pitchFamily="34" charset="0"/>
              </a:rPr>
              <a:t>of tissue and blood collection and banking for research </a:t>
            </a:r>
          </a:p>
        </p:txBody>
      </p:sp>
      <p:sp>
        <p:nvSpPr>
          <p:cNvPr id="3" name="Title 2"/>
          <p:cNvSpPr>
            <a:spLocks noGrp="1"/>
          </p:cNvSpPr>
          <p:nvPr>
            <p:ph type="title"/>
          </p:nvPr>
        </p:nvSpPr>
        <p:spPr>
          <a:xfrm>
            <a:off x="1202055" y="112824"/>
            <a:ext cx="8275320" cy="1329179"/>
          </a:xfrm>
        </p:spPr>
        <p:txBody>
          <a:bodyPr>
            <a:noAutofit/>
          </a:bodyPr>
          <a:lstStyle/>
          <a:p>
            <a:pPr lvl="0" algn="ctr"/>
            <a:r>
              <a:rPr lang="en-US" altLang="en-US" sz="2800" i="1" dirty="0">
                <a:solidFill>
                  <a:srgbClr val="000000"/>
                </a:solidFill>
                <a:latin typeface="Calibri" panose="020F0502020204030204" pitchFamily="34" charset="0"/>
                <a:cs typeface="Calibri" panose="020F0502020204030204" pitchFamily="34" charset="0"/>
              </a:rPr>
              <a:t>Draft Recommendations of the Special Commission to Study Pancreatic Cancer</a:t>
            </a:r>
            <a:r>
              <a:rPr lang="en-US" altLang="en-US" sz="1800" dirty="0">
                <a:solidFill>
                  <a:schemeClr val="tx1"/>
                </a:solidFill>
              </a:rPr>
              <a:t/>
            </a:r>
            <a:br>
              <a:rPr lang="en-US" altLang="en-US" sz="1800" dirty="0">
                <a:solidFill>
                  <a:schemeClr val="tx1"/>
                </a:solidFill>
              </a:rPr>
            </a:br>
            <a:endParaRPr lang="en-US" sz="2800" dirty="0"/>
          </a:p>
        </p:txBody>
      </p:sp>
    </p:spTree>
    <p:extLst>
      <p:ext uri="{BB962C8B-B14F-4D97-AF65-F5344CB8AC3E}">
        <p14:creationId xmlns:p14="http://schemas.microsoft.com/office/powerpoint/2010/main" val="1304404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2055" y="112824"/>
            <a:ext cx="8275320" cy="1329179"/>
          </a:xfrm>
        </p:spPr>
        <p:txBody>
          <a:bodyPr>
            <a:noAutofit/>
          </a:bodyPr>
          <a:lstStyle/>
          <a:p>
            <a:pPr lvl="0" algn="ctr"/>
            <a:r>
              <a:rPr lang="en-US" altLang="en-US" sz="2800" i="1" dirty="0">
                <a:solidFill>
                  <a:srgbClr val="000000"/>
                </a:solidFill>
                <a:latin typeface="Calibri" panose="020F0502020204030204" pitchFamily="34" charset="0"/>
                <a:cs typeface="Calibri" panose="020F0502020204030204" pitchFamily="34" charset="0"/>
              </a:rPr>
              <a:t>Draft Recommendations of the Special Commission to Study Pancreatic Cancer</a:t>
            </a:r>
            <a:r>
              <a:rPr lang="en-US" altLang="en-US" sz="1800" dirty="0">
                <a:solidFill>
                  <a:schemeClr val="tx1"/>
                </a:solidFill>
              </a:rPr>
              <a:t/>
            </a:r>
            <a:br>
              <a:rPr lang="en-US" altLang="en-US" sz="1800" dirty="0">
                <a:solidFill>
                  <a:schemeClr val="tx1"/>
                </a:solidFill>
              </a:rPr>
            </a:br>
            <a:endParaRPr lang="en-US" sz="2800" dirty="0"/>
          </a:p>
        </p:txBody>
      </p:sp>
      <p:sp>
        <p:nvSpPr>
          <p:cNvPr id="4" name="Rectangle 3"/>
          <p:cNvSpPr/>
          <p:nvPr/>
        </p:nvSpPr>
        <p:spPr>
          <a:xfrm>
            <a:off x="904874" y="2114089"/>
            <a:ext cx="11058525" cy="2308324"/>
          </a:xfrm>
          <a:prstGeom prst="rect">
            <a:avLst/>
          </a:prstGeom>
        </p:spPr>
        <p:txBody>
          <a:bodyPr wrap="square">
            <a:spAutoFit/>
          </a:bodyPr>
          <a:lstStyle/>
          <a:p>
            <a:pPr eaLnBrk="0" fontAlgn="base" hangingPunct="0">
              <a:spcBef>
                <a:spcPct val="0"/>
              </a:spcBef>
              <a:spcAft>
                <a:spcPct val="0"/>
              </a:spcAft>
            </a:pPr>
            <a:r>
              <a:rPr lang="en-US" altLang="en-US" sz="2400" b="1" dirty="0">
                <a:solidFill>
                  <a:srgbClr val="4F81BD"/>
                </a:solidFill>
                <a:latin typeface="Calibri" panose="020F0502020204030204" pitchFamily="34" charset="0"/>
                <a:cs typeface="Calibri" panose="020F0502020204030204" pitchFamily="34" charset="0"/>
              </a:rPr>
              <a:t>Education/Awareness</a:t>
            </a:r>
          </a:p>
          <a:p>
            <a:pPr eaLnBrk="0" fontAlgn="base" hangingPunct="0">
              <a:spcBef>
                <a:spcPct val="0"/>
              </a:spcBef>
              <a:spcAft>
                <a:spcPct val="0"/>
              </a:spcAft>
            </a:pPr>
            <a:r>
              <a:rPr lang="en-US" altLang="en-US" sz="2000" dirty="0" smtClean="0">
                <a:solidFill>
                  <a:srgbClr val="000000"/>
                </a:solidFill>
                <a:latin typeface="Calibri" panose="020F0502020204030204" pitchFamily="34" charset="0"/>
                <a:cs typeface="Calibri" panose="020F0502020204030204" pitchFamily="34" charset="0"/>
              </a:rPr>
              <a:t>3. Recommend </a:t>
            </a:r>
            <a:r>
              <a:rPr lang="en-US" altLang="en-US" sz="2000" dirty="0">
                <a:solidFill>
                  <a:srgbClr val="000000"/>
                </a:solidFill>
                <a:latin typeface="Calibri" panose="020F0502020204030204" pitchFamily="34" charset="0"/>
                <a:cs typeface="Calibri" panose="020F0502020204030204" pitchFamily="34" charset="0"/>
              </a:rPr>
              <a:t>a DPH-led public awareness campaign around genetic risks, signs/symptoms, and pre-malignant conditions associated with pancreatic cancer, including new-onset diabetes.</a:t>
            </a:r>
          </a:p>
          <a:p>
            <a:pPr eaLnBrk="0" fontAlgn="base" hangingPunct="0">
              <a:spcBef>
                <a:spcPct val="0"/>
              </a:spcBef>
              <a:spcAft>
                <a:spcPct val="0"/>
              </a:spcAft>
            </a:pPr>
            <a:r>
              <a:rPr lang="en-US" altLang="en-US" sz="2000" dirty="0" smtClean="0">
                <a:solidFill>
                  <a:srgbClr val="000000"/>
                </a:solidFill>
                <a:latin typeface="Calibri" panose="020F0502020204030204" pitchFamily="34" charset="0"/>
                <a:cs typeface="Calibri" panose="020F0502020204030204" pitchFamily="34" charset="0"/>
              </a:rPr>
              <a:t>4. Partner </a:t>
            </a:r>
            <a:r>
              <a:rPr lang="en-US" altLang="en-US" sz="2000" dirty="0">
                <a:solidFill>
                  <a:srgbClr val="000000"/>
                </a:solidFill>
                <a:latin typeface="Calibri" panose="020F0502020204030204" pitchFamily="34" charset="0"/>
                <a:cs typeface="Calibri" panose="020F0502020204030204" pitchFamily="34" charset="0"/>
              </a:rPr>
              <a:t>with anti-tobacco, obesity or diabetes prevention programs to highlight the relationships between their initiatives and pancreatic cancer, focusing on modifiable risk </a:t>
            </a:r>
            <a:r>
              <a:rPr lang="en-US" altLang="en-US" sz="2000" dirty="0" smtClean="0">
                <a:solidFill>
                  <a:srgbClr val="000000"/>
                </a:solidFill>
                <a:latin typeface="Calibri" panose="020F0502020204030204" pitchFamily="34" charset="0"/>
                <a:cs typeface="Calibri" panose="020F0502020204030204" pitchFamily="34" charset="0"/>
              </a:rPr>
              <a:t>factors.</a:t>
            </a:r>
          </a:p>
          <a:p>
            <a:pPr eaLnBrk="0" fontAlgn="base" hangingPunct="0">
              <a:spcBef>
                <a:spcPct val="0"/>
              </a:spcBef>
              <a:spcAft>
                <a:spcPct val="0"/>
              </a:spcAft>
            </a:pPr>
            <a:r>
              <a:rPr lang="en-US" altLang="en-US" sz="2000" dirty="0" smtClean="0">
                <a:solidFill>
                  <a:srgbClr val="000000"/>
                </a:solidFill>
                <a:latin typeface="Calibri" panose="020F0502020204030204" pitchFamily="34" charset="0"/>
                <a:cs typeface="Calibri" panose="020F0502020204030204" pitchFamily="34" charset="0"/>
              </a:rPr>
              <a:t>5. Add </a:t>
            </a:r>
            <a:r>
              <a:rPr lang="en-US" altLang="en-US" sz="2000" dirty="0">
                <a:solidFill>
                  <a:srgbClr val="000000"/>
                </a:solidFill>
                <a:latin typeface="Calibri" panose="020F0502020204030204" pitchFamily="34" charset="0"/>
                <a:cs typeface="Calibri" panose="020F0502020204030204" pitchFamily="34" charset="0"/>
              </a:rPr>
              <a:t>pancreatic cancer to the list of diseases that DPH programs target with counseling for tobacco discontinuation, diet and weight management.</a:t>
            </a:r>
          </a:p>
        </p:txBody>
      </p:sp>
    </p:spTree>
    <p:extLst>
      <p:ext uri="{BB962C8B-B14F-4D97-AF65-F5344CB8AC3E}">
        <p14:creationId xmlns:p14="http://schemas.microsoft.com/office/powerpoint/2010/main" val="2390812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1097280" y="2388659"/>
            <a:ext cx="10058400" cy="4023360"/>
          </a:xfrm>
        </p:spPr>
        <p:txBody>
          <a:bodyPr/>
          <a:lstStyle/>
          <a:p>
            <a:pPr marL="0" lvl="0" indent="0" eaLnBrk="0" fontAlgn="base" hangingPunct="0">
              <a:lnSpc>
                <a:spcPct val="100000"/>
              </a:lnSpc>
              <a:spcBef>
                <a:spcPct val="0"/>
              </a:spcBef>
              <a:spcAft>
                <a:spcPct val="0"/>
              </a:spcAft>
              <a:buClrTx/>
              <a:buSzTx/>
              <a:buNone/>
            </a:pPr>
            <a:r>
              <a:rPr lang="en-US" altLang="en-US" sz="2400" b="1" dirty="0">
                <a:solidFill>
                  <a:srgbClr val="4F81BD"/>
                </a:solidFill>
                <a:latin typeface="Calibri" panose="020F0502020204030204" pitchFamily="34" charset="0"/>
                <a:cs typeface="Calibri" panose="020F0502020204030204" pitchFamily="34" charset="0"/>
              </a:rPr>
              <a:t>Genetic Testing</a:t>
            </a:r>
            <a:endParaRPr lang="en-US" altLang="en-US" sz="2400" dirty="0">
              <a:solidFill>
                <a:schemeClr val="tx1"/>
              </a:solidFill>
            </a:endParaRPr>
          </a:p>
          <a:p>
            <a:pPr marL="0" lvl="0" indent="0" eaLnBrk="0" fontAlgn="base" hangingPunct="0">
              <a:lnSpc>
                <a:spcPct val="100000"/>
              </a:lnSpc>
              <a:spcBef>
                <a:spcPct val="0"/>
              </a:spcBef>
              <a:spcAft>
                <a:spcPct val="0"/>
              </a:spcAft>
              <a:buClrTx/>
              <a:buSzTx/>
              <a:buFontTx/>
              <a:buAutoNum type="arabicPeriod" startAt="6"/>
            </a:pPr>
            <a:r>
              <a:rPr lang="en-US" altLang="en-US" dirty="0" smtClean="0">
                <a:solidFill>
                  <a:srgbClr val="000000"/>
                </a:solidFill>
                <a:latin typeface="Calibri" panose="020F0502020204030204" pitchFamily="34" charset="0"/>
                <a:cs typeface="Calibri" panose="020F0502020204030204" pitchFamily="34" charset="0"/>
              </a:rPr>
              <a:t> Direct </a:t>
            </a:r>
            <a:r>
              <a:rPr lang="en-US" altLang="en-US" dirty="0">
                <a:solidFill>
                  <a:srgbClr val="000000"/>
                </a:solidFill>
                <a:latin typeface="Calibri" panose="020F0502020204030204" pitchFamily="34" charset="0"/>
                <a:cs typeface="Calibri" panose="020F0502020204030204" pitchFamily="34" charset="0"/>
              </a:rPr>
              <a:t>the Division of Insurance to assess genetic testing coverage benefits across payers, and to present its findings to policy makers.</a:t>
            </a:r>
            <a:endParaRPr lang="en-US" altLang="en-US" sz="1200" dirty="0">
              <a:solidFill>
                <a:schemeClr val="tx1"/>
              </a:solidFill>
            </a:endParaRPr>
          </a:p>
          <a:p>
            <a:endParaRPr lang="en-US" dirty="0"/>
          </a:p>
        </p:txBody>
      </p:sp>
      <p:sp>
        <p:nvSpPr>
          <p:cNvPr id="6" name="Title 2"/>
          <p:cNvSpPr>
            <a:spLocks noGrp="1"/>
          </p:cNvSpPr>
          <p:nvPr>
            <p:ph type="title"/>
          </p:nvPr>
        </p:nvSpPr>
        <p:spPr/>
        <p:txBody>
          <a:bodyPr>
            <a:noAutofit/>
          </a:bodyPr>
          <a:lstStyle/>
          <a:p>
            <a:pPr lvl="0" algn="ctr"/>
            <a:r>
              <a:rPr lang="en-US" altLang="en-US" sz="2800" i="1" dirty="0">
                <a:solidFill>
                  <a:srgbClr val="000000"/>
                </a:solidFill>
                <a:latin typeface="Calibri" panose="020F0502020204030204" pitchFamily="34" charset="0"/>
                <a:cs typeface="Calibri" panose="020F0502020204030204" pitchFamily="34" charset="0"/>
              </a:rPr>
              <a:t>Draft Recommendations of the Special Commission to </a:t>
            </a:r>
            <a:r>
              <a:rPr lang="en-US" altLang="en-US" sz="2800" i="1" dirty="0" smtClean="0">
                <a:solidFill>
                  <a:srgbClr val="000000"/>
                </a:solidFill>
                <a:latin typeface="Calibri" panose="020F0502020204030204" pitchFamily="34" charset="0"/>
                <a:cs typeface="Calibri" panose="020F0502020204030204" pitchFamily="34" charset="0"/>
              </a:rPr>
              <a:t>                        Study </a:t>
            </a:r>
            <a:r>
              <a:rPr lang="en-US" altLang="en-US" sz="2800" i="1" dirty="0">
                <a:solidFill>
                  <a:srgbClr val="000000"/>
                </a:solidFill>
                <a:latin typeface="Calibri" panose="020F0502020204030204" pitchFamily="34" charset="0"/>
                <a:cs typeface="Calibri" panose="020F0502020204030204" pitchFamily="34" charset="0"/>
              </a:rPr>
              <a:t>Pancreatic Cancer</a:t>
            </a:r>
            <a:r>
              <a:rPr lang="en-US" altLang="en-US" sz="1800" dirty="0">
                <a:solidFill>
                  <a:schemeClr val="tx1"/>
                </a:solidFill>
              </a:rPr>
              <a:t/>
            </a:r>
            <a:br>
              <a:rPr lang="en-US" altLang="en-US" sz="1800" dirty="0">
                <a:solidFill>
                  <a:schemeClr val="tx1"/>
                </a:solidFill>
              </a:rPr>
            </a:br>
            <a:endParaRPr lang="en-US" sz="2800" dirty="0"/>
          </a:p>
        </p:txBody>
      </p:sp>
    </p:spTree>
    <p:extLst>
      <p:ext uri="{BB962C8B-B14F-4D97-AF65-F5344CB8AC3E}">
        <p14:creationId xmlns:p14="http://schemas.microsoft.com/office/powerpoint/2010/main" val="3559818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1097280" y="2388659"/>
            <a:ext cx="10058400" cy="4023360"/>
          </a:xfrm>
        </p:spPr>
        <p:txBody>
          <a:bodyPr/>
          <a:lstStyle/>
          <a:p>
            <a:pPr marL="0" lvl="0" indent="0" eaLnBrk="0" fontAlgn="base" hangingPunct="0">
              <a:lnSpc>
                <a:spcPct val="100000"/>
              </a:lnSpc>
              <a:spcBef>
                <a:spcPct val="0"/>
              </a:spcBef>
              <a:spcAft>
                <a:spcPct val="0"/>
              </a:spcAft>
              <a:buClrTx/>
              <a:buSzTx/>
              <a:buNone/>
            </a:pPr>
            <a:r>
              <a:rPr lang="en-US" altLang="en-US" sz="2400" b="1" dirty="0">
                <a:solidFill>
                  <a:srgbClr val="4F81BD"/>
                </a:solidFill>
                <a:latin typeface="Calibri" panose="020F0502020204030204" pitchFamily="34" charset="0"/>
                <a:cs typeface="Calibri" panose="020F0502020204030204" pitchFamily="34" charset="0"/>
              </a:rPr>
              <a:t>Screening</a:t>
            </a:r>
            <a:endParaRPr lang="en-US" altLang="en-US" sz="2400" dirty="0">
              <a:solidFill>
                <a:schemeClr val="tx1"/>
              </a:solidFill>
            </a:endParaRPr>
          </a:p>
          <a:p>
            <a:pPr marL="0" lvl="0" indent="0" eaLnBrk="0" fontAlgn="base" hangingPunct="0">
              <a:lnSpc>
                <a:spcPct val="100000"/>
              </a:lnSpc>
              <a:spcBef>
                <a:spcPct val="0"/>
              </a:spcBef>
              <a:spcAft>
                <a:spcPct val="0"/>
              </a:spcAft>
              <a:buClrTx/>
              <a:buSzTx/>
              <a:buFontTx/>
              <a:buAutoNum type="arabicPeriod" startAt="7"/>
            </a:pPr>
            <a:r>
              <a:rPr lang="en-US" altLang="en-US" dirty="0" smtClean="0">
                <a:solidFill>
                  <a:srgbClr val="000000"/>
                </a:solidFill>
                <a:latin typeface="Calibri" panose="020F0502020204030204" pitchFamily="34" charset="0"/>
                <a:cs typeface="Calibri" panose="020F0502020204030204" pitchFamily="34" charset="0"/>
              </a:rPr>
              <a:t> Direct </a:t>
            </a:r>
            <a:r>
              <a:rPr lang="en-US" altLang="en-US" dirty="0">
                <a:solidFill>
                  <a:srgbClr val="000000"/>
                </a:solidFill>
                <a:latin typeface="Calibri" panose="020F0502020204030204" pitchFamily="34" charset="0"/>
                <a:cs typeface="Calibri" panose="020F0502020204030204" pitchFamily="34" charset="0"/>
              </a:rPr>
              <a:t>the Center for Health Information and Analysis (CHIA) to update its 2014 Mandated Benefit cost analysis for pancreatic cancer screening for high-risk individuals.</a:t>
            </a:r>
            <a:endParaRPr lang="en-US" altLang="en-US" sz="1200" dirty="0">
              <a:solidFill>
                <a:schemeClr val="tx1"/>
              </a:solidFill>
            </a:endParaRPr>
          </a:p>
          <a:p>
            <a:endParaRPr lang="en-US" dirty="0"/>
          </a:p>
        </p:txBody>
      </p:sp>
      <p:sp>
        <p:nvSpPr>
          <p:cNvPr id="6" name="Title 2"/>
          <p:cNvSpPr>
            <a:spLocks noGrp="1"/>
          </p:cNvSpPr>
          <p:nvPr>
            <p:ph type="title"/>
          </p:nvPr>
        </p:nvSpPr>
        <p:spPr/>
        <p:txBody>
          <a:bodyPr>
            <a:noAutofit/>
          </a:bodyPr>
          <a:lstStyle/>
          <a:p>
            <a:pPr lvl="0" algn="ctr"/>
            <a:r>
              <a:rPr lang="en-US" altLang="en-US" sz="2800" i="1" dirty="0">
                <a:solidFill>
                  <a:srgbClr val="000000"/>
                </a:solidFill>
                <a:latin typeface="Calibri" panose="020F0502020204030204" pitchFamily="34" charset="0"/>
                <a:cs typeface="Calibri" panose="020F0502020204030204" pitchFamily="34" charset="0"/>
              </a:rPr>
              <a:t>Draft Recommendations of the Special Commission to </a:t>
            </a:r>
            <a:r>
              <a:rPr lang="en-US" altLang="en-US" sz="2800" i="1" dirty="0" smtClean="0">
                <a:solidFill>
                  <a:srgbClr val="000000"/>
                </a:solidFill>
                <a:latin typeface="Calibri" panose="020F0502020204030204" pitchFamily="34" charset="0"/>
                <a:cs typeface="Calibri" panose="020F0502020204030204" pitchFamily="34" charset="0"/>
              </a:rPr>
              <a:t>                        Study </a:t>
            </a:r>
            <a:r>
              <a:rPr lang="en-US" altLang="en-US" sz="2800" i="1" dirty="0">
                <a:solidFill>
                  <a:srgbClr val="000000"/>
                </a:solidFill>
                <a:latin typeface="Calibri" panose="020F0502020204030204" pitchFamily="34" charset="0"/>
                <a:cs typeface="Calibri" panose="020F0502020204030204" pitchFamily="34" charset="0"/>
              </a:rPr>
              <a:t>Pancreatic Cancer</a:t>
            </a:r>
            <a:r>
              <a:rPr lang="en-US" altLang="en-US" sz="1800" dirty="0">
                <a:solidFill>
                  <a:schemeClr val="tx1"/>
                </a:solidFill>
              </a:rPr>
              <a:t/>
            </a:r>
            <a:br>
              <a:rPr lang="en-US" altLang="en-US" sz="1800" dirty="0">
                <a:solidFill>
                  <a:schemeClr val="tx1"/>
                </a:solidFill>
              </a:rPr>
            </a:br>
            <a:endParaRPr lang="en-US" sz="2800" dirty="0"/>
          </a:p>
        </p:txBody>
      </p:sp>
    </p:spTree>
    <p:extLst>
      <p:ext uri="{BB962C8B-B14F-4D97-AF65-F5344CB8AC3E}">
        <p14:creationId xmlns:p14="http://schemas.microsoft.com/office/powerpoint/2010/main" val="1245718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1097280" y="2388659"/>
            <a:ext cx="10058400" cy="4023360"/>
          </a:xfrm>
        </p:spPr>
        <p:txBody>
          <a:bodyPr/>
          <a:lstStyle/>
          <a:p>
            <a:pPr marL="0" lvl="0" indent="0" eaLnBrk="0" fontAlgn="base" hangingPunct="0">
              <a:lnSpc>
                <a:spcPct val="100000"/>
              </a:lnSpc>
              <a:spcBef>
                <a:spcPct val="0"/>
              </a:spcBef>
              <a:spcAft>
                <a:spcPct val="0"/>
              </a:spcAft>
              <a:buClrTx/>
              <a:buSzTx/>
              <a:buNone/>
            </a:pPr>
            <a:r>
              <a:rPr lang="en-US" altLang="en-US" sz="2400" b="1" dirty="0">
                <a:solidFill>
                  <a:srgbClr val="4F81BD"/>
                </a:solidFill>
                <a:latin typeface="Calibri" panose="020F0502020204030204" pitchFamily="34" charset="0"/>
                <a:cs typeface="Calibri" panose="020F0502020204030204" pitchFamily="34" charset="0"/>
              </a:rPr>
              <a:t>Research</a:t>
            </a:r>
            <a:endParaRPr lang="en-US" altLang="en-US" sz="2400" dirty="0">
              <a:solidFill>
                <a:schemeClr val="tx1"/>
              </a:solidFill>
            </a:endParaRPr>
          </a:p>
          <a:p>
            <a:pPr marL="0" lvl="0" indent="0" eaLnBrk="0" fontAlgn="base" hangingPunct="0">
              <a:lnSpc>
                <a:spcPct val="100000"/>
              </a:lnSpc>
              <a:spcBef>
                <a:spcPct val="0"/>
              </a:spcBef>
              <a:spcAft>
                <a:spcPct val="0"/>
              </a:spcAft>
              <a:buClrTx/>
              <a:buSzTx/>
              <a:buFontTx/>
              <a:buAutoNum type="arabicPeriod" startAt="8"/>
            </a:pPr>
            <a:r>
              <a:rPr lang="en-US" altLang="en-US" dirty="0" smtClean="0">
                <a:solidFill>
                  <a:srgbClr val="000000"/>
                </a:solidFill>
                <a:latin typeface="Calibri" panose="020F0502020204030204" pitchFamily="34" charset="0"/>
                <a:cs typeface="Calibri" panose="020F0502020204030204" pitchFamily="34" charset="0"/>
              </a:rPr>
              <a:t> Support </a:t>
            </a:r>
            <a:r>
              <a:rPr lang="en-US" altLang="en-US" dirty="0">
                <a:solidFill>
                  <a:srgbClr val="000000"/>
                </a:solidFill>
                <a:latin typeface="Calibri" panose="020F0502020204030204" pitchFamily="34" charset="0"/>
                <a:cs typeface="Calibri" panose="020F0502020204030204" pitchFamily="34" charset="0"/>
              </a:rPr>
              <a:t>blanket consent forms in all MA hospitals for tissue collection and banking for research.</a:t>
            </a:r>
            <a:endParaRPr lang="en-US" altLang="en-US" sz="1200" dirty="0">
              <a:solidFill>
                <a:schemeClr val="tx1"/>
              </a:solidFill>
            </a:endParaRPr>
          </a:p>
          <a:p>
            <a:endParaRPr lang="en-US" dirty="0"/>
          </a:p>
        </p:txBody>
      </p:sp>
      <p:sp>
        <p:nvSpPr>
          <p:cNvPr id="6" name="Title 2"/>
          <p:cNvSpPr>
            <a:spLocks noGrp="1"/>
          </p:cNvSpPr>
          <p:nvPr>
            <p:ph type="title"/>
          </p:nvPr>
        </p:nvSpPr>
        <p:spPr/>
        <p:txBody>
          <a:bodyPr>
            <a:noAutofit/>
          </a:bodyPr>
          <a:lstStyle/>
          <a:p>
            <a:pPr lvl="0" algn="ctr"/>
            <a:r>
              <a:rPr lang="en-US" altLang="en-US" sz="2800" i="1" dirty="0">
                <a:solidFill>
                  <a:srgbClr val="000000"/>
                </a:solidFill>
                <a:latin typeface="Calibri" panose="020F0502020204030204" pitchFamily="34" charset="0"/>
                <a:cs typeface="Calibri" panose="020F0502020204030204" pitchFamily="34" charset="0"/>
              </a:rPr>
              <a:t>Draft Recommendations of the Special Commission to </a:t>
            </a:r>
            <a:r>
              <a:rPr lang="en-US" altLang="en-US" sz="2800" i="1" dirty="0" smtClean="0">
                <a:solidFill>
                  <a:srgbClr val="000000"/>
                </a:solidFill>
                <a:latin typeface="Calibri" panose="020F0502020204030204" pitchFamily="34" charset="0"/>
                <a:cs typeface="Calibri" panose="020F0502020204030204" pitchFamily="34" charset="0"/>
              </a:rPr>
              <a:t>                        Study </a:t>
            </a:r>
            <a:r>
              <a:rPr lang="en-US" altLang="en-US" sz="2800" i="1" dirty="0">
                <a:solidFill>
                  <a:srgbClr val="000000"/>
                </a:solidFill>
                <a:latin typeface="Calibri" panose="020F0502020204030204" pitchFamily="34" charset="0"/>
                <a:cs typeface="Calibri" panose="020F0502020204030204" pitchFamily="34" charset="0"/>
              </a:rPr>
              <a:t>Pancreatic Cancer</a:t>
            </a:r>
            <a:r>
              <a:rPr lang="en-US" altLang="en-US" sz="1800" dirty="0">
                <a:solidFill>
                  <a:schemeClr val="tx1"/>
                </a:solidFill>
              </a:rPr>
              <a:t/>
            </a:r>
            <a:br>
              <a:rPr lang="en-US" altLang="en-US" sz="1800" dirty="0">
                <a:solidFill>
                  <a:schemeClr val="tx1"/>
                </a:solidFill>
              </a:rPr>
            </a:br>
            <a:endParaRPr lang="en-US" sz="2800" dirty="0"/>
          </a:p>
        </p:txBody>
      </p:sp>
    </p:spTree>
    <p:extLst>
      <p:ext uri="{BB962C8B-B14F-4D97-AF65-F5344CB8AC3E}">
        <p14:creationId xmlns:p14="http://schemas.microsoft.com/office/powerpoint/2010/main" val="3178172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11224</TotalTime>
  <Words>327</Words>
  <Application>Microsoft Office PowerPoint</Application>
  <PresentationFormat>Widescreen</PresentationFormat>
  <Paragraphs>49</Paragraphs>
  <Slides>11</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Calibri Light</vt:lpstr>
      <vt:lpstr>Noto Sans Symbols</vt:lpstr>
      <vt:lpstr>Times New Roman</vt:lpstr>
      <vt:lpstr>Wingdings</vt:lpstr>
      <vt:lpstr>Retrospect</vt:lpstr>
      <vt:lpstr>Ripple</vt:lpstr>
      <vt:lpstr>Agenda</vt:lpstr>
      <vt:lpstr>1. Housekeeping </vt:lpstr>
      <vt:lpstr>PowerPoint Presentation</vt:lpstr>
      <vt:lpstr>Draft Recommendations of the Special Commission to Study Pancreatic Cancer </vt:lpstr>
      <vt:lpstr>Draft Recommendations of the Special Commission to Study Pancreatic Cancer </vt:lpstr>
      <vt:lpstr>Draft Recommendations of the Special Commission to Study Pancreatic Cancer </vt:lpstr>
      <vt:lpstr>Draft Recommendations of the Special Commission to                         Study Pancreatic Cancer </vt:lpstr>
      <vt:lpstr>Draft Recommendations of the Special Commission to                         Study Pancreatic Cancer </vt:lpstr>
      <vt:lpstr>Draft Recommendations of the Special Commission to                         Study Pancreatic Cancer </vt:lpstr>
      <vt:lpstr>Next Steps/Upcoming Meetings?</vt:lpstr>
      <vt:lpstr>Adjournment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Agenda</dc:title>
  <dc:creator>cindy callahan</dc:creator>
  <cp:lastModifiedBy>cindy callahan</cp:lastModifiedBy>
  <cp:revision>73</cp:revision>
  <cp:lastPrinted>2019-04-12T14:51:48Z</cp:lastPrinted>
  <dcterms:created xsi:type="dcterms:W3CDTF">2019-03-13T13:49:48Z</dcterms:created>
  <dcterms:modified xsi:type="dcterms:W3CDTF">2019-08-19T19:29:57Z</dcterms:modified>
</cp:coreProperties>
</file>