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 id="2147483747" r:id="rId2"/>
    <p:sldMasterId id="2147483762" r:id="rId3"/>
  </p:sldMasterIdLst>
  <p:notesMasterIdLst>
    <p:notesMasterId r:id="rId17"/>
  </p:notesMasterIdLst>
  <p:sldIdLst>
    <p:sldId id="256" r:id="rId4"/>
    <p:sldId id="271" r:id="rId5"/>
    <p:sldId id="296" r:id="rId6"/>
    <p:sldId id="299" r:id="rId7"/>
    <p:sldId id="302" r:id="rId8"/>
    <p:sldId id="300" r:id="rId9"/>
    <p:sldId id="303" r:id="rId10"/>
    <p:sldId id="304" r:id="rId11"/>
    <p:sldId id="301" r:id="rId12"/>
    <p:sldId id="305" r:id="rId13"/>
    <p:sldId id="270" r:id="rId14"/>
    <p:sldId id="297" r:id="rId15"/>
    <p:sldId id="298"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20">
          <p15:clr>
            <a:srgbClr val="A4A3A4"/>
          </p15:clr>
        </p15:guide>
        <p15:guide id="2" pos="17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callahan" initials="cc"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5" autoAdjust="0"/>
    <p:restoredTop sz="94133" autoAdjust="0"/>
  </p:normalViewPr>
  <p:slideViewPr>
    <p:cSldViewPr snapToGrid="0">
      <p:cViewPr>
        <p:scale>
          <a:sx n="80" d="100"/>
          <a:sy n="80" d="100"/>
        </p:scale>
        <p:origin x="-744" y="-468"/>
      </p:cViewPr>
      <p:guideLst>
        <p:guide orient="horz" pos="120"/>
        <p:guide pos="17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6B71354-2615-4194-AFB3-65806B88A360}" type="datetimeFigureOut">
              <a:rPr lang="en-US" smtClean="0"/>
              <a:t>6/25/2019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CA736F3-3EFB-4DF8-9C61-DA5214EBB2D0}" type="slidenum">
              <a:rPr lang="en-US" smtClean="0"/>
              <a:t>‹#›</a:t>
            </a:fld>
            <a:endParaRPr lang="en-US"/>
          </a:p>
        </p:txBody>
      </p:sp>
    </p:spTree>
    <p:extLst>
      <p:ext uri="{BB962C8B-B14F-4D97-AF65-F5344CB8AC3E}">
        <p14:creationId xmlns:p14="http://schemas.microsoft.com/office/powerpoint/2010/main" val="3520801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843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1577408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1186671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234" y="4267200"/>
            <a:ext cx="12187767" cy="2590800"/>
            <a:chOff x="2" y="2688"/>
            <a:chExt cx="5758" cy="1632"/>
          </a:xfrm>
        </p:grpSpPr>
        <p:sp>
          <p:nvSpPr>
            <p:cNvPr id="5" name="Freeform 3"/>
            <p:cNvSpPr>
              <a:spLocks/>
            </p:cNvSpPr>
            <p:nvPr/>
          </p:nvSpPr>
          <p:spPr bwMode="hidden">
            <a:xfrm>
              <a:off x="2" y="2688"/>
              <a:ext cx="5758" cy="1632"/>
            </a:xfrm>
            <a:custGeom>
              <a:avLst/>
              <a:gdLst>
                <a:gd name="T0" fmla="*/ 6305 w 5740"/>
                <a:gd name="T1" fmla="*/ 0 h 4316"/>
                <a:gd name="T2" fmla="*/ 0 w 5740"/>
                <a:gd name="T3" fmla="*/ 0 h 4316"/>
                <a:gd name="T4" fmla="*/ 0 w 5740"/>
                <a:gd name="T5" fmla="*/ 0 h 4316"/>
                <a:gd name="T6" fmla="*/ 6305 w 5740"/>
                <a:gd name="T7" fmla="*/ 0 h 4316"/>
                <a:gd name="T8" fmla="*/ 6305 w 5740"/>
                <a:gd name="T9" fmla="*/ 0 h 4316"/>
                <a:gd name="T10" fmla="*/ 630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2"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3"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4"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5"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6"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7"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8"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9"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0"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3"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4"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5"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3"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4"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5"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6"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7"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8"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0"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1"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2"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3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39 w 382"/>
                  <a:gd name="T19" fmla="*/ 96 h 96"/>
                  <a:gd name="T20" fmla="*/ 293 w 382"/>
                  <a:gd name="T21" fmla="*/ 90 h 96"/>
                  <a:gd name="T22" fmla="*/ 341 w 382"/>
                  <a:gd name="T23" fmla="*/ 84 h 96"/>
                  <a:gd name="T24" fmla="*/ 382 w 382"/>
                  <a:gd name="T25" fmla="*/ 66 h 96"/>
                  <a:gd name="T26" fmla="*/ 412 w 382"/>
                  <a:gd name="T27" fmla="*/ 42 h 96"/>
                  <a:gd name="T28" fmla="*/ 406 w 382"/>
                  <a:gd name="T29" fmla="*/ 42 h 96"/>
                  <a:gd name="T30" fmla="*/ 376 w 382"/>
                  <a:gd name="T31" fmla="*/ 66 h 96"/>
                  <a:gd name="T32" fmla="*/ 335 w 382"/>
                  <a:gd name="T33" fmla="*/ 78 h 96"/>
                  <a:gd name="T34" fmla="*/ 293 w 382"/>
                  <a:gd name="T35" fmla="*/ 90 h 96"/>
                  <a:gd name="T36" fmla="*/ 239 w 382"/>
                  <a:gd name="T37" fmla="*/ 96 h 96"/>
                  <a:gd name="T38" fmla="*/ 239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49 w 185"/>
                  <a:gd name="T5" fmla="*/ 36 h 210"/>
                  <a:gd name="T6" fmla="*/ 185 w 185"/>
                  <a:gd name="T7" fmla="*/ 72 h 210"/>
                  <a:gd name="T8" fmla="*/ 191 w 185"/>
                  <a:gd name="T9" fmla="*/ 90 h 210"/>
                  <a:gd name="T10" fmla="*/ 197 w 185"/>
                  <a:gd name="T11" fmla="*/ 114 h 210"/>
                  <a:gd name="T12" fmla="*/ 191 w 185"/>
                  <a:gd name="T13" fmla="*/ 138 h 210"/>
                  <a:gd name="T14" fmla="*/ 179 w 185"/>
                  <a:gd name="T15" fmla="*/ 162 h 210"/>
                  <a:gd name="T16" fmla="*/ 149 w 185"/>
                  <a:gd name="T17" fmla="*/ 180 h 210"/>
                  <a:gd name="T18" fmla="*/ 90 w 185"/>
                  <a:gd name="T19" fmla="*/ 198 h 210"/>
                  <a:gd name="T20" fmla="*/ 126 w 185"/>
                  <a:gd name="T21" fmla="*/ 210 h 210"/>
                  <a:gd name="T22" fmla="*/ 161 w 185"/>
                  <a:gd name="T23" fmla="*/ 192 h 210"/>
                  <a:gd name="T24" fmla="*/ 191 w 185"/>
                  <a:gd name="T25" fmla="*/ 168 h 210"/>
                  <a:gd name="T26" fmla="*/ 209 w 185"/>
                  <a:gd name="T27" fmla="*/ 144 h 210"/>
                  <a:gd name="T28" fmla="*/ 215 w 185"/>
                  <a:gd name="T29" fmla="*/ 114 h 210"/>
                  <a:gd name="T30" fmla="*/ 209 w 185"/>
                  <a:gd name="T31" fmla="*/ 90 h 210"/>
                  <a:gd name="T32" fmla="*/ 203 w 185"/>
                  <a:gd name="T33" fmla="*/ 66 h 210"/>
                  <a:gd name="T34" fmla="*/ 185 w 185"/>
                  <a:gd name="T35" fmla="*/ 48 h 210"/>
                  <a:gd name="T36" fmla="*/ 16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grpSp>
        </p:grpSp>
      </p:grpSp>
      <p:sp>
        <p:nvSpPr>
          <p:cNvPr id="59458" name="Rectangle 66"/>
          <p:cNvSpPr>
            <a:spLocks noGrp="1" noChangeArrowheads="1"/>
          </p:cNvSpPr>
          <p:nvPr>
            <p:ph type="ctrTitle" sz="quarter"/>
          </p:nvPr>
        </p:nvSpPr>
        <p:spPr>
          <a:xfrm>
            <a:off x="914400" y="1692276"/>
            <a:ext cx="10363200" cy="1736725"/>
          </a:xfrm>
        </p:spPr>
        <p:txBody>
          <a:bodyPr anchor="b"/>
          <a:lstStyle>
            <a:lvl1pPr>
              <a:defRPr sz="4800"/>
            </a:lvl1pPr>
          </a:lstStyle>
          <a:p>
            <a:pPr lvl="0"/>
            <a:r>
              <a:rPr lang="en-US" altLang="en-US" noProof="0" smtClean="0"/>
              <a:t>Cancer Burden in Massachusetts, 2002-2006</a:t>
            </a:r>
          </a:p>
        </p:txBody>
      </p:sp>
      <p:sp>
        <p:nvSpPr>
          <p:cNvPr id="59459"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altLang="en-US" noProof="0" smtClean="0"/>
              <a:t>Click to edit Master subtitle style</a:t>
            </a:r>
          </a:p>
        </p:txBody>
      </p:sp>
      <p:sp>
        <p:nvSpPr>
          <p:cNvPr id="68" name="Rectangle 68"/>
          <p:cNvSpPr>
            <a:spLocks noGrp="1" noChangeArrowheads="1"/>
          </p:cNvSpPr>
          <p:nvPr>
            <p:ph type="dt" sz="quarter" idx="10"/>
          </p:nvPr>
        </p:nvSpPr>
        <p:spPr>
          <a:xfrm>
            <a:off x="609600" y="6248400"/>
            <a:ext cx="2844800" cy="457200"/>
          </a:xfrm>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9" name="Rectangle 69"/>
          <p:cNvSpPr>
            <a:spLocks noGrp="1" noChangeArrowheads="1"/>
          </p:cNvSpPr>
          <p:nvPr>
            <p:ph type="ftr" sz="quarter" idx="11"/>
          </p:nvPr>
        </p:nvSpPr>
        <p:spPr>
          <a:xfrm>
            <a:off x="4165600" y="6248400"/>
            <a:ext cx="3860800" cy="457200"/>
          </a:xfrm>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0" name="Rectangle 70"/>
          <p:cNvSpPr>
            <a:spLocks noGrp="1" noChangeArrowheads="1"/>
          </p:cNvSpPr>
          <p:nvPr>
            <p:ph type="sldNum" sz="quarter" idx="12"/>
          </p:nvPr>
        </p:nvSpPr>
        <p:spPr>
          <a:xfrm>
            <a:off x="8737600" y="6248400"/>
            <a:ext cx="2844800" cy="457200"/>
          </a:xfrm>
        </p:spPr>
        <p:txBody>
          <a:bodyPr/>
          <a:lstStyle>
            <a:lvl1pPr>
              <a:defRPr/>
            </a:lvl1pPr>
          </a:lstStyle>
          <a:p>
            <a:pPr fontAlgn="base">
              <a:spcBef>
                <a:spcPct val="0"/>
              </a:spcBef>
              <a:spcAft>
                <a:spcPct val="0"/>
              </a:spcAft>
            </a:pPr>
            <a:fld id="{000BC04D-3EFD-45C9-80BB-D3C93A49A2CB}"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94386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7A4AE0F-AC4F-4E6F-9947-AF732DDBB81A}"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1731815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4EAA0797-A7D1-4869-B3D6-C17A1685377E}"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646945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1BA91B2D-D224-4C32-9819-B35CAD660034}"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3285279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8"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9"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A9107219-AA40-46BF-AD56-E417092E84BC}"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691491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4"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171707DF-4133-4234-8E63-04DC413E4B23}"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750633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3"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4"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E288999-AA43-4ED7-9959-0BF2653C439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881154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BCCD1D8-D343-4F16-B92C-EB1CF7566F94}"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80170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0"/>
            <a:ext cx="10058400" cy="1329179"/>
          </a:xfrm>
        </p:spPr>
        <p:txBody>
          <a:bodyPr/>
          <a:lstStyle>
            <a:lvl1pPr marL="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10073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39BBCB6B-E47B-464C-84D7-77DF359A0B89}"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480664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7674A3DD-1B3A-4BC8-BF50-6E2F7ADDFA66}"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986537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30024FE9-157C-467B-A90E-69F1CC4B71B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41643980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1"/>
            <a:ext cx="10972800" cy="4525963"/>
          </a:xfrm>
        </p:spPr>
        <p:txBody>
          <a:bodyPr/>
          <a:lstStyle/>
          <a:p>
            <a:pPr lvl="0"/>
            <a:endParaRPr lang="en-US" noProof="0" smtClean="0"/>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2872242-2888-4A15-964B-595CEFB0D31A}"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645772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00201"/>
            <a:ext cx="10972800" cy="4525963"/>
          </a:xfrm>
        </p:spPr>
        <p:txBody>
          <a:bodyPr/>
          <a:lstStyle/>
          <a:p>
            <a:pPr lvl="0"/>
            <a:endParaRPr lang="en-US" noProof="0" smtClean="0"/>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999FD97-BBF7-4260-928E-EF5FCE2CAA0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9786939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6197600" y="1600201"/>
            <a:ext cx="5384800" cy="4525963"/>
          </a:xfrm>
        </p:spPr>
        <p:txBody>
          <a:bodyPr/>
          <a:lstStyle/>
          <a:p>
            <a:pPr lvl="0"/>
            <a:endParaRPr lang="en-US" noProof="0" smtClean="0"/>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F35E4D3-9C37-4D88-8D61-7F623DCB439D}"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615571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3140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0"/>
            <a:ext cx="10058400" cy="1329179"/>
          </a:xfrm>
        </p:spPr>
        <p:txBody>
          <a:bodyPr/>
          <a:lstStyle>
            <a:lvl1pPr marL="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pPr/>
              <a:t>‹#›</a:t>
            </a:fld>
            <a:endParaRPr lang="en-US"/>
          </a:p>
        </p:txBody>
      </p:sp>
    </p:spTree>
    <p:extLst>
      <p:ext uri="{BB962C8B-B14F-4D97-AF65-F5344CB8AC3E}">
        <p14:creationId xmlns:p14="http://schemas.microsoft.com/office/powerpoint/2010/main" val="3003805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302AF9-B3B8-4C26-B6FC-13974BA75F1B}"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54259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302AF9-B3B8-4C26-B6FC-13974BA75F1B}" type="datetimeFigureOut">
              <a:rPr lang="en-US" smtClean="0"/>
              <a:pPr/>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72BE9-6585-4E66-9761-7ACC9CA14269}" type="slidenum">
              <a:rPr lang="en-US" smtClean="0"/>
              <a:pPr/>
              <a:t>‹#›</a:t>
            </a:fld>
            <a:endParaRPr lang="en-US"/>
          </a:p>
        </p:txBody>
      </p:sp>
    </p:spTree>
    <p:extLst>
      <p:ext uri="{BB962C8B-B14F-4D97-AF65-F5344CB8AC3E}">
        <p14:creationId xmlns:p14="http://schemas.microsoft.com/office/powerpoint/2010/main" val="4093250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302AF9-B3B8-4C26-B6FC-13974BA75F1B}"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9358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302AF9-B3B8-4C26-B6FC-13974BA75F1B}" type="datetimeFigureOut">
              <a:rPr lang="en-US" smtClean="0"/>
              <a:pPr/>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A72BE9-6585-4E66-9761-7ACC9CA14269}" type="slidenum">
              <a:rPr lang="en-US" smtClean="0"/>
              <a:pPr/>
              <a:t>‹#›</a:t>
            </a:fld>
            <a:endParaRPr lang="en-US"/>
          </a:p>
        </p:txBody>
      </p:sp>
    </p:spTree>
    <p:extLst>
      <p:ext uri="{BB962C8B-B14F-4D97-AF65-F5344CB8AC3E}">
        <p14:creationId xmlns:p14="http://schemas.microsoft.com/office/powerpoint/2010/main" val="24107665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7085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302AF9-B3B8-4C26-B6FC-13974BA75F1B}" type="datetimeFigureOut">
              <a:rPr lang="en-US" smtClean="0"/>
              <a:pPr/>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A72BE9-6585-4E66-9761-7ACC9CA14269}" type="slidenum">
              <a:rPr lang="en-US" smtClean="0"/>
              <a:pPr/>
              <a:t>‹#›</a:t>
            </a:fld>
            <a:endParaRPr lang="en-US"/>
          </a:p>
        </p:txBody>
      </p:sp>
    </p:spTree>
    <p:extLst>
      <p:ext uri="{BB962C8B-B14F-4D97-AF65-F5344CB8AC3E}">
        <p14:creationId xmlns:p14="http://schemas.microsoft.com/office/powerpoint/2010/main" val="1564588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302AF9-B3B8-4C26-B6FC-13974BA75F1B}" type="datetimeFigureOut">
              <a:rPr lang="en-US" smtClean="0"/>
              <a:pPr/>
              <a:t>6/25/2019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BA72BE9-6585-4E66-9761-7ACC9CA14269}" type="slidenum">
              <a:rPr lang="en-US" smtClean="0"/>
              <a:pPr/>
              <a:t>‹#›</a:t>
            </a:fld>
            <a:endParaRPr lang="en-US"/>
          </a:p>
        </p:txBody>
      </p:sp>
    </p:spTree>
    <p:extLst>
      <p:ext uri="{BB962C8B-B14F-4D97-AF65-F5344CB8AC3E}">
        <p14:creationId xmlns:p14="http://schemas.microsoft.com/office/powerpoint/2010/main" val="8794375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2302AF9-B3B8-4C26-B6FC-13974BA75F1B}" type="datetimeFigureOut">
              <a:rPr lang="en-US" smtClean="0"/>
              <a:pPr/>
              <a:t>6/25/2019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solidFill>
                <a:srgbClr val="632E6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A72BE9-6585-4E66-9761-7ACC9CA14269}" type="slidenum">
              <a:rPr lang="en-US" smtClean="0">
                <a:solidFill>
                  <a:srgbClr val="632E62"/>
                </a:solidFill>
              </a:rPr>
              <a:pPr/>
              <a:t>‹#›</a:t>
            </a:fld>
            <a:endParaRPr lang="en-US">
              <a:solidFill>
                <a:srgbClr val="632E62"/>
              </a:solidFill>
            </a:endParaRPr>
          </a:p>
        </p:txBody>
      </p:sp>
    </p:spTree>
    <p:extLst>
      <p:ext uri="{BB962C8B-B14F-4D97-AF65-F5344CB8AC3E}">
        <p14:creationId xmlns:p14="http://schemas.microsoft.com/office/powerpoint/2010/main" val="78290801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2302AF9-B3B8-4C26-B6FC-13974BA75F1B}" type="datetimeFigureOut">
              <a:rPr lang="en-US" smtClean="0"/>
              <a:pPr/>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72BE9-6585-4E66-9761-7ACC9CA14269}" type="slidenum">
              <a:rPr lang="en-US" smtClean="0"/>
              <a:pPr/>
              <a:t>‹#›</a:t>
            </a:fld>
            <a:endParaRPr lang="en-US"/>
          </a:p>
        </p:txBody>
      </p:sp>
    </p:spTree>
    <p:extLst>
      <p:ext uri="{BB962C8B-B14F-4D97-AF65-F5344CB8AC3E}">
        <p14:creationId xmlns:p14="http://schemas.microsoft.com/office/powerpoint/2010/main" val="122901000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pPr/>
              <a:t>‹#›</a:t>
            </a:fld>
            <a:endParaRPr lang="en-US"/>
          </a:p>
        </p:txBody>
      </p:sp>
    </p:spTree>
    <p:extLst>
      <p:ext uri="{BB962C8B-B14F-4D97-AF65-F5344CB8AC3E}">
        <p14:creationId xmlns:p14="http://schemas.microsoft.com/office/powerpoint/2010/main" val="27716619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pPr/>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pPr/>
              <a:t>‹#›</a:t>
            </a:fld>
            <a:endParaRPr lang="en-US"/>
          </a:p>
        </p:txBody>
      </p:sp>
    </p:spTree>
    <p:extLst>
      <p:ext uri="{BB962C8B-B14F-4D97-AF65-F5344CB8AC3E}">
        <p14:creationId xmlns:p14="http://schemas.microsoft.com/office/powerpoint/2010/main" val="2768677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302AF9-B3B8-4C26-B6FC-13974BA75F1B}"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377567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302AF9-B3B8-4C26-B6FC-13974BA75F1B}"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4242353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7085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302AF9-B3B8-4C26-B6FC-13974BA75F1B}"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612504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302AF9-B3B8-4C26-B6FC-13974BA75F1B}" type="datetimeFigureOut">
              <a:rPr lang="en-US" smtClean="0"/>
              <a:t>6/25/2019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18380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2302AF9-B3B8-4C26-B6FC-13974BA75F1B}" type="datetimeFigureOut">
              <a:rPr lang="en-US" smtClean="0"/>
              <a:t>6/25/2019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A72BE9-6585-4E66-9761-7ACC9CA14269}" type="slidenum">
              <a:rPr lang="en-US" smtClean="0"/>
              <a:t>‹#›</a:t>
            </a:fld>
            <a:endParaRPr lang="en-US"/>
          </a:p>
        </p:txBody>
      </p:sp>
    </p:spTree>
    <p:extLst>
      <p:ext uri="{BB962C8B-B14F-4D97-AF65-F5344CB8AC3E}">
        <p14:creationId xmlns:p14="http://schemas.microsoft.com/office/powerpoint/2010/main" val="3249795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2302AF9-B3B8-4C26-B6FC-13974BA75F1B}"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4273767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2302AF9-B3B8-4C26-B6FC-13974BA75F1B}" type="datetimeFigureOut">
              <a:rPr lang="en-US" smtClean="0"/>
              <a:t>6/25/2019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BA72BE9-6585-4E66-9761-7ACC9CA1426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2850851"/>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8370" name="Freeform 2"/>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nvGrpSpPr>
          <p:cNvPr id="1027" name="Group 3"/>
          <p:cNvGrpSpPr>
            <a:grpSpLocks/>
          </p:cNvGrpSpPr>
          <p:nvPr/>
        </p:nvGrpSpPr>
        <p:grpSpPr bwMode="auto">
          <a:xfrm>
            <a:off x="4234" y="4267200"/>
            <a:ext cx="12187767" cy="2590800"/>
            <a:chOff x="2" y="2688"/>
            <a:chExt cx="5758" cy="1632"/>
          </a:xfrm>
        </p:grpSpPr>
        <p:sp>
          <p:nvSpPr>
            <p:cNvPr id="1033" name="Freeform 4"/>
            <p:cNvSpPr>
              <a:spLocks/>
            </p:cNvSpPr>
            <p:nvPr/>
          </p:nvSpPr>
          <p:spPr bwMode="hidden">
            <a:xfrm>
              <a:off x="2" y="2688"/>
              <a:ext cx="5758" cy="1632"/>
            </a:xfrm>
            <a:custGeom>
              <a:avLst/>
              <a:gdLst>
                <a:gd name="T0" fmla="*/ 6305 w 5740"/>
                <a:gd name="T1" fmla="*/ 0 h 4316"/>
                <a:gd name="T2" fmla="*/ 0 w 5740"/>
                <a:gd name="T3" fmla="*/ 0 h 4316"/>
                <a:gd name="T4" fmla="*/ 0 w 5740"/>
                <a:gd name="T5" fmla="*/ 0 h 4316"/>
                <a:gd name="T6" fmla="*/ 6305 w 5740"/>
                <a:gd name="T7" fmla="*/ 0 h 4316"/>
                <a:gd name="T8" fmla="*/ 6305 w 5740"/>
                <a:gd name="T9" fmla="*/ 0 h 4316"/>
                <a:gd name="T10" fmla="*/ 630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034" name="Group 5"/>
            <p:cNvGrpSpPr>
              <a:grpSpLocks/>
            </p:cNvGrpSpPr>
            <p:nvPr userDrawn="1"/>
          </p:nvGrpSpPr>
          <p:grpSpPr bwMode="auto">
            <a:xfrm>
              <a:off x="3528" y="3715"/>
              <a:ext cx="792" cy="521"/>
              <a:chOff x="3527" y="3715"/>
              <a:chExt cx="792" cy="521"/>
            </a:xfrm>
          </p:grpSpPr>
          <p:sp>
            <p:nvSpPr>
              <p:cNvPr id="58374"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5"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6"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7"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8"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9"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0"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1"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2"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3"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4"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1035" name="Group 17"/>
            <p:cNvGrpSpPr>
              <a:grpSpLocks/>
            </p:cNvGrpSpPr>
            <p:nvPr userDrawn="1"/>
          </p:nvGrpSpPr>
          <p:grpSpPr bwMode="auto">
            <a:xfrm>
              <a:off x="1776" y="3631"/>
              <a:ext cx="1626" cy="683"/>
              <a:chOff x="1776" y="3631"/>
              <a:chExt cx="1626" cy="683"/>
            </a:xfrm>
          </p:grpSpPr>
          <p:sp>
            <p:nvSpPr>
              <p:cNvPr id="58386"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7"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8"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9"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0"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1"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2"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3"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4"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5"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6"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7"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79"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80"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8400"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1"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2"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84"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grpSp>
          <p:nvGrpSpPr>
            <p:cNvPr id="1036" name="Group 36"/>
            <p:cNvGrpSpPr>
              <a:grpSpLocks/>
            </p:cNvGrpSpPr>
            <p:nvPr userDrawn="1"/>
          </p:nvGrpSpPr>
          <p:grpSpPr bwMode="auto">
            <a:xfrm>
              <a:off x="4128" y="3360"/>
              <a:ext cx="1351" cy="821"/>
              <a:chOff x="4128" y="3360"/>
              <a:chExt cx="1351" cy="821"/>
            </a:xfrm>
          </p:grpSpPr>
          <p:sp>
            <p:nvSpPr>
              <p:cNvPr id="58405"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6"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7"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8"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9"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0"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1"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57"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8413"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4"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5"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6"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7"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8"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9"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20"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21"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1037" name="Group 54"/>
            <p:cNvGrpSpPr>
              <a:grpSpLocks/>
            </p:cNvGrpSpPr>
            <p:nvPr userDrawn="1"/>
          </p:nvGrpSpPr>
          <p:grpSpPr bwMode="auto">
            <a:xfrm>
              <a:off x="5280" y="3024"/>
              <a:ext cx="425" cy="258"/>
              <a:chOff x="5280" y="3024"/>
              <a:chExt cx="425" cy="258"/>
            </a:xfrm>
          </p:grpSpPr>
          <p:sp>
            <p:nvSpPr>
              <p:cNvPr id="1038" name="Freeform 55"/>
              <p:cNvSpPr>
                <a:spLocks/>
              </p:cNvSpPr>
              <p:nvPr/>
            </p:nvSpPr>
            <p:spPr bwMode="hidden">
              <a:xfrm>
                <a:off x="5280" y="3186"/>
                <a:ext cx="383" cy="96"/>
              </a:xfrm>
              <a:custGeom>
                <a:avLst/>
                <a:gdLst>
                  <a:gd name="T0" fmla="*/ 23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39 w 382"/>
                  <a:gd name="T19" fmla="*/ 96 h 96"/>
                  <a:gd name="T20" fmla="*/ 293 w 382"/>
                  <a:gd name="T21" fmla="*/ 90 h 96"/>
                  <a:gd name="T22" fmla="*/ 341 w 382"/>
                  <a:gd name="T23" fmla="*/ 84 h 96"/>
                  <a:gd name="T24" fmla="*/ 382 w 382"/>
                  <a:gd name="T25" fmla="*/ 66 h 96"/>
                  <a:gd name="T26" fmla="*/ 412 w 382"/>
                  <a:gd name="T27" fmla="*/ 42 h 96"/>
                  <a:gd name="T28" fmla="*/ 406 w 382"/>
                  <a:gd name="T29" fmla="*/ 42 h 96"/>
                  <a:gd name="T30" fmla="*/ 376 w 382"/>
                  <a:gd name="T31" fmla="*/ 66 h 96"/>
                  <a:gd name="T32" fmla="*/ 335 w 382"/>
                  <a:gd name="T33" fmla="*/ 78 h 96"/>
                  <a:gd name="T34" fmla="*/ 293 w 382"/>
                  <a:gd name="T35" fmla="*/ 90 h 96"/>
                  <a:gd name="T36" fmla="*/ 239 w 382"/>
                  <a:gd name="T37" fmla="*/ 96 h 96"/>
                  <a:gd name="T38" fmla="*/ 239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39"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0"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1"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2"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3" name="Freeform 60"/>
              <p:cNvSpPr>
                <a:spLocks/>
              </p:cNvSpPr>
              <p:nvPr/>
            </p:nvSpPr>
            <p:spPr bwMode="hidden">
              <a:xfrm>
                <a:off x="5489" y="3042"/>
                <a:ext cx="186" cy="210"/>
              </a:xfrm>
              <a:custGeom>
                <a:avLst/>
                <a:gdLst>
                  <a:gd name="T0" fmla="*/ 0 w 185"/>
                  <a:gd name="T1" fmla="*/ 6 h 210"/>
                  <a:gd name="T2" fmla="*/ 66 w 185"/>
                  <a:gd name="T3" fmla="*/ 12 h 210"/>
                  <a:gd name="T4" fmla="*/ 149 w 185"/>
                  <a:gd name="T5" fmla="*/ 36 h 210"/>
                  <a:gd name="T6" fmla="*/ 185 w 185"/>
                  <a:gd name="T7" fmla="*/ 72 h 210"/>
                  <a:gd name="T8" fmla="*/ 191 w 185"/>
                  <a:gd name="T9" fmla="*/ 90 h 210"/>
                  <a:gd name="T10" fmla="*/ 197 w 185"/>
                  <a:gd name="T11" fmla="*/ 114 h 210"/>
                  <a:gd name="T12" fmla="*/ 191 w 185"/>
                  <a:gd name="T13" fmla="*/ 138 h 210"/>
                  <a:gd name="T14" fmla="*/ 179 w 185"/>
                  <a:gd name="T15" fmla="*/ 162 h 210"/>
                  <a:gd name="T16" fmla="*/ 149 w 185"/>
                  <a:gd name="T17" fmla="*/ 180 h 210"/>
                  <a:gd name="T18" fmla="*/ 90 w 185"/>
                  <a:gd name="T19" fmla="*/ 198 h 210"/>
                  <a:gd name="T20" fmla="*/ 126 w 185"/>
                  <a:gd name="T21" fmla="*/ 210 h 210"/>
                  <a:gd name="T22" fmla="*/ 161 w 185"/>
                  <a:gd name="T23" fmla="*/ 192 h 210"/>
                  <a:gd name="T24" fmla="*/ 191 w 185"/>
                  <a:gd name="T25" fmla="*/ 168 h 210"/>
                  <a:gd name="T26" fmla="*/ 209 w 185"/>
                  <a:gd name="T27" fmla="*/ 144 h 210"/>
                  <a:gd name="T28" fmla="*/ 215 w 185"/>
                  <a:gd name="T29" fmla="*/ 114 h 210"/>
                  <a:gd name="T30" fmla="*/ 209 w 185"/>
                  <a:gd name="T31" fmla="*/ 90 h 210"/>
                  <a:gd name="T32" fmla="*/ 203 w 185"/>
                  <a:gd name="T33" fmla="*/ 66 h 210"/>
                  <a:gd name="T34" fmla="*/ 185 w 185"/>
                  <a:gd name="T35" fmla="*/ 48 h 210"/>
                  <a:gd name="T36" fmla="*/ 16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4"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045" name="Group 62"/>
              <p:cNvGrpSpPr>
                <a:grpSpLocks/>
              </p:cNvGrpSpPr>
              <p:nvPr/>
            </p:nvGrpSpPr>
            <p:grpSpPr bwMode="auto">
              <a:xfrm>
                <a:off x="5381" y="3085"/>
                <a:ext cx="227" cy="132"/>
                <a:chOff x="5381" y="3085"/>
                <a:chExt cx="227" cy="132"/>
              </a:xfrm>
            </p:grpSpPr>
            <p:sp>
              <p:nvSpPr>
                <p:cNvPr id="1046"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7"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8"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9"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grpSp>
        </p:grpSp>
      </p:grpSp>
      <p:sp>
        <p:nvSpPr>
          <p:cNvPr id="58435" name="Rectangle 67"/>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smtClean="0"/>
              <a:t>Burden of cancer in Massachusetts, 2002-2006</a:t>
            </a:r>
          </a:p>
        </p:txBody>
      </p:sp>
      <p:sp>
        <p:nvSpPr>
          <p:cNvPr id="58436" name="Rectangle 68"/>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8437" name="Rectangle 69"/>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cs typeface="+mn-cs"/>
              </a:defRPr>
            </a:lvl1pPr>
          </a:lstStyle>
          <a:p>
            <a:pPr fontAlgn="base">
              <a:spcBef>
                <a:spcPct val="0"/>
              </a:spcBef>
              <a:spcAft>
                <a:spcPct val="0"/>
              </a:spcAft>
              <a:defRPr/>
            </a:pPr>
            <a:endParaRPr lang="en-US" altLang="en-US">
              <a:solidFill>
                <a:srgbClr val="FFFFFF"/>
              </a:solidFill>
            </a:endParaRPr>
          </a:p>
        </p:txBody>
      </p:sp>
      <p:sp>
        <p:nvSpPr>
          <p:cNvPr id="58438" name="Rectangle 70"/>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cs typeface="+mn-cs"/>
              </a:defRPr>
            </a:lvl1pPr>
          </a:lstStyle>
          <a:p>
            <a:pPr fontAlgn="base">
              <a:spcBef>
                <a:spcPct val="0"/>
              </a:spcBef>
              <a:spcAft>
                <a:spcPct val="0"/>
              </a:spcAft>
              <a:defRPr/>
            </a:pPr>
            <a:endParaRPr lang="en-US" altLang="en-US">
              <a:solidFill>
                <a:srgbClr val="FFFFFF"/>
              </a:solidFill>
            </a:endParaRPr>
          </a:p>
        </p:txBody>
      </p:sp>
      <p:sp>
        <p:nvSpPr>
          <p:cNvPr id="58439" name="Rectangle 71"/>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pPr fontAlgn="base">
              <a:spcBef>
                <a:spcPct val="0"/>
              </a:spcBef>
              <a:spcAft>
                <a:spcPct val="0"/>
              </a:spcAft>
            </a:pPr>
            <a:fld id="{77942B0A-62BB-4EC7-A7C9-4587059138E3}"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433890228"/>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2302AF9-B3B8-4C26-B6FC-13974BA75F1B}" type="datetimeFigureOut">
              <a:rPr lang="en-US" smtClean="0"/>
              <a:pPr/>
              <a:t>6/25/2019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BA72BE9-6585-4E66-9761-7ACC9CA14269}"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041918"/>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mass.gov/lists/cancer-incidence-statewide-reports#2011-2015"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mass.gov/Massachusetts-tobacco-cessation-and-prevention-program-mtcp" TargetMode="External"/><Relationship Id="rId2" Type="http://schemas.openxmlformats.org/officeDocument/2006/relationships/hyperlink" Target="http://www.mass.gov/files/documents.2018/05/10/cancer-state-plan-2-10.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9760" y="1532379"/>
            <a:ext cx="10962640" cy="4894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1097280" y="-142240"/>
            <a:ext cx="10058400" cy="1329179"/>
          </a:xfrm>
        </p:spPr>
        <p:txBody>
          <a:bodyPr/>
          <a:lstStyle/>
          <a:p>
            <a:r>
              <a:rPr lang="en-US" dirty="0" smtClean="0"/>
              <a:t>Agenda</a:t>
            </a:r>
            <a:endParaRPr lang="en-US" dirty="0"/>
          </a:p>
        </p:txBody>
      </p:sp>
      <p:sp>
        <p:nvSpPr>
          <p:cNvPr id="2" name="Content Placeholder 1"/>
          <p:cNvSpPr>
            <a:spLocks noGrp="1" noChangeArrowheads="1"/>
          </p:cNvSpPr>
          <p:nvPr>
            <p:ph idx="1"/>
          </p:nvPr>
        </p:nvSpPr>
        <p:spPr bwMode="auto">
          <a:xfrm>
            <a:off x="1097280" y="2343665"/>
            <a:ext cx="9265921" cy="3938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800" dirty="0" smtClean="0"/>
              <a:t>1. </a:t>
            </a:r>
            <a:r>
              <a:rPr lang="en-US" sz="1800" dirty="0" smtClean="0"/>
              <a:t> </a:t>
            </a:r>
            <a:r>
              <a:rPr lang="en-US" sz="1800" dirty="0"/>
              <a:t>Establish Quorum/Introductions</a:t>
            </a:r>
          </a:p>
          <a:p>
            <a:r>
              <a:rPr lang="en-US" sz="1800" dirty="0"/>
              <a:t>2.  Vote to Accept Minutes of the Previous </a:t>
            </a:r>
            <a:r>
              <a:rPr lang="en-US" sz="1800" dirty="0" smtClean="0"/>
              <a:t>Meeting</a:t>
            </a:r>
            <a:endParaRPr lang="en-US" sz="1800" dirty="0"/>
          </a:p>
          <a:p>
            <a:r>
              <a:rPr lang="en-US" sz="1800" dirty="0"/>
              <a:t>3.  Unfinished Business: Any to discuss</a:t>
            </a:r>
            <a:r>
              <a:rPr lang="en-US" sz="1800" dirty="0" smtClean="0"/>
              <a:t>?</a:t>
            </a:r>
            <a:endParaRPr lang="en-US" sz="1800" dirty="0"/>
          </a:p>
          <a:p>
            <a:r>
              <a:rPr lang="en-US" sz="1800" dirty="0"/>
              <a:t>4.  New Business: Discussion of recommended policy </a:t>
            </a:r>
            <a:r>
              <a:rPr lang="en-US" sz="1800" dirty="0" smtClean="0"/>
              <a:t>topics</a:t>
            </a:r>
            <a:endParaRPr lang="en-US" sz="1800" dirty="0"/>
          </a:p>
          <a:p>
            <a:r>
              <a:rPr lang="en-US" sz="1800" dirty="0"/>
              <a:t>5.  Adjournment </a:t>
            </a:r>
          </a:p>
          <a:p>
            <a:endParaRPr lang="en-US" sz="1400" dirty="0"/>
          </a:p>
          <a:p>
            <a:endParaRPr lang="en-US" sz="1400" dirty="0"/>
          </a:p>
          <a:p>
            <a:r>
              <a:rPr lang="en-US" sz="1400" b="1" dirty="0"/>
              <a:t>                                              </a:t>
            </a:r>
            <a:endParaRPr lang="en-US" sz="1400" dirty="0"/>
          </a:p>
          <a:p>
            <a:r>
              <a:rPr lang="en-US" sz="1400" dirty="0"/>
              <a:t/>
            </a:r>
            <a:br>
              <a:rPr lang="en-US" sz="1400" dirty="0"/>
            </a:br>
            <a:r>
              <a:rPr kumimoji="0" lang="en-US" altLang="en-US" sz="1400" b="0" i="0" u="none" strike="noStrike" cap="none" normalizeH="0" baseline="0" dirty="0" smtClean="0">
                <a:ln>
                  <a:noFill/>
                </a:ln>
                <a:solidFill>
                  <a:schemeClr val="tx1"/>
                </a:solidFill>
                <a:effectLst/>
              </a:rPr>
              <a:t/>
            </a:r>
            <a:br>
              <a:rPr kumimoji="0" lang="en-US" altLang="en-US" sz="1400" b="0" i="0" u="none" strike="noStrike" cap="none" normalizeH="0" baseline="0" dirty="0" smtClean="0">
                <a:ln>
                  <a:noFill/>
                </a:ln>
                <a:solidFill>
                  <a:schemeClr val="tx1"/>
                </a:solidFill>
                <a:effectLst/>
              </a:rPr>
            </a:br>
            <a:endParaRPr kumimoji="0" lang="en-US" altLang="en-US" sz="1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071395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99826779"/>
              </p:ext>
            </p:extLst>
          </p:nvPr>
        </p:nvGraphicFramePr>
        <p:xfrm>
          <a:off x="276225" y="190500"/>
          <a:ext cx="11731752" cy="6288117"/>
        </p:xfrm>
        <a:graphic>
          <a:graphicData uri="http://schemas.openxmlformats.org/drawingml/2006/table">
            <a:tbl>
              <a:tblPr/>
              <a:tblGrid>
                <a:gridCol w="484632">
                  <a:extLst>
                    <a:ext uri="{9D8B030D-6E8A-4147-A177-3AD203B41FA5}">
                      <a16:colId xmlns="" xmlns:a16="http://schemas.microsoft.com/office/drawing/2014/main" val="1128836772"/>
                    </a:ext>
                  </a:extLst>
                </a:gridCol>
                <a:gridCol w="1828800">
                  <a:extLst>
                    <a:ext uri="{9D8B030D-6E8A-4147-A177-3AD203B41FA5}">
                      <a16:colId xmlns="" xmlns:a16="http://schemas.microsoft.com/office/drawing/2014/main" val="587308330"/>
                    </a:ext>
                  </a:extLst>
                </a:gridCol>
                <a:gridCol w="1828800">
                  <a:extLst>
                    <a:ext uri="{9D8B030D-6E8A-4147-A177-3AD203B41FA5}">
                      <a16:colId xmlns="" xmlns:a16="http://schemas.microsoft.com/office/drawing/2014/main" val="2934073329"/>
                    </a:ext>
                  </a:extLst>
                </a:gridCol>
                <a:gridCol w="7589520">
                  <a:extLst>
                    <a:ext uri="{9D8B030D-6E8A-4147-A177-3AD203B41FA5}">
                      <a16:colId xmlns="" xmlns:a16="http://schemas.microsoft.com/office/drawing/2014/main" val="2212083126"/>
                    </a:ext>
                  </a:extLst>
                </a:gridCol>
              </a:tblGrid>
              <a:tr h="502920">
                <a:tc gridSpan="2">
                  <a:txBody>
                    <a:bodyPr/>
                    <a:lstStyle/>
                    <a:p>
                      <a:pPr algn="l"/>
                      <a:r>
                        <a:rPr lang="en-US" sz="1400" b="1" i="1" dirty="0" smtClean="0">
                          <a:effectLst/>
                          <a:latin typeface="+mn-lt"/>
                        </a:rPr>
                        <a:t>Charge</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gn="l"/>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r>
                        <a:rPr lang="en-US" sz="1400" b="1" i="1" dirty="0" smtClean="0">
                          <a:effectLst/>
                          <a:latin typeface="+mn-lt"/>
                        </a:rPr>
                        <a:t>Topic</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dirty="0" smtClean="0">
                          <a:effectLst/>
                          <a:latin typeface="+mn-lt"/>
                        </a:rPr>
                        <a:t>Draft Recommendations</a:t>
                      </a:r>
                      <a:endParaRPr lang="en-US" sz="1400" dirty="0" smtClean="0">
                        <a:effectLst/>
                        <a:latin typeface="+mn-lt"/>
                      </a:endParaRPr>
                    </a:p>
                  </a:txBody>
                  <a:tcPr marL="48479" marR="48479" marT="24240" marB="242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 xmlns:a16="http://schemas.microsoft.com/office/drawing/2014/main" val="10000"/>
                  </a:ext>
                </a:extLst>
              </a:tr>
              <a:tr h="501477">
                <a:tc rowSpan="2">
                  <a:txBody>
                    <a:bodyPr/>
                    <a:lstStyle/>
                    <a:p>
                      <a:pPr algn="ctr"/>
                      <a:r>
                        <a:rPr lang="en-US" sz="1400" b="1" i="1" dirty="0">
                          <a:effectLst/>
                          <a:latin typeface="Roboto"/>
                        </a:rPr>
                        <a:t>3</a:t>
                      </a:r>
                      <a:endParaRPr lang="en-US" sz="1400" dirty="0">
                        <a:effectLst/>
                        <a:latin typeface="Roboto"/>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2">
                  <a:txBody>
                    <a:bodyPr/>
                    <a:lstStyle/>
                    <a:p>
                      <a:r>
                        <a:rPr lang="en-US" sz="1400" b="1" i="1" dirty="0">
                          <a:effectLst/>
                          <a:latin typeface="+mn-lt"/>
                        </a:rPr>
                        <a:t>“Provide recommendations for additional legislation, support programs and resources necessary to…”</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400" i="1" dirty="0">
                          <a:effectLst/>
                          <a:latin typeface="+mn-lt"/>
                        </a:rPr>
                        <a:t>and how to effectuate an early diagnosis</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spcAft>
                          <a:spcPts val="400"/>
                        </a:spcAft>
                      </a:pPr>
                      <a:endParaRPr lang="en-US" sz="1400" dirty="0">
                        <a:effectLst/>
                        <a:latin typeface="+mn-lt"/>
                      </a:endParaRPr>
                    </a:p>
                  </a:txBody>
                  <a:tcPr marL="36359" marR="363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3561326963"/>
                  </a:ext>
                </a:extLst>
              </a:tr>
              <a:tr h="5283720">
                <a:tc vMerge="1">
                  <a:txBody>
                    <a:bodyPr/>
                    <a:lstStyle/>
                    <a:p>
                      <a:endParaRPr lang="en-US"/>
                    </a:p>
                  </a:txBody>
                  <a:tcPr/>
                </a:tc>
                <a:tc vMerge="1">
                  <a:txBody>
                    <a:bodyPr/>
                    <a:lstStyle/>
                    <a:p>
                      <a:endParaRPr lang="en-US"/>
                    </a:p>
                  </a:txBody>
                  <a:tcPr/>
                </a:tc>
                <a:tc>
                  <a:txBody>
                    <a:bodyPr/>
                    <a:lstStyle/>
                    <a:p>
                      <a:r>
                        <a:rPr lang="en-US" sz="1400" i="1" dirty="0">
                          <a:effectLst/>
                          <a:latin typeface="+mn-lt"/>
                        </a:rPr>
                        <a:t>and treatment for pancreatic cancer patients</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350" kern="1200" dirty="0" smtClean="0">
                          <a:solidFill>
                            <a:schemeClr val="tx1"/>
                          </a:solidFill>
                          <a:effectLst/>
                          <a:latin typeface="+mn-lt"/>
                          <a:ea typeface="+mn-ea"/>
                          <a:cs typeface="+mn-cs"/>
                        </a:rPr>
                        <a:t>Enhance the multidisciplinary/specialty care (including palliative care) of all PC patients in the commonwealth by: (GW)</a:t>
                      </a:r>
                    </a:p>
                    <a:p>
                      <a:pPr marL="804672" lvl="2" indent="-347472" algn="l" defTabSz="914400" rtl="0" eaLnBrk="1" latinLnBrk="0" hangingPunct="1">
                        <a:spcAft>
                          <a:spcPts val="800"/>
                        </a:spcAft>
                        <a:buFont typeface="Arial" panose="020B0604020202020204" pitchFamily="34" charset="0"/>
                        <a:buChar char="•"/>
                      </a:pPr>
                      <a:r>
                        <a:rPr lang="en-US" sz="1350" kern="1200" dirty="0" smtClean="0">
                          <a:solidFill>
                            <a:schemeClr val="tx1"/>
                          </a:solidFill>
                          <a:effectLst/>
                          <a:latin typeface="+mn-lt"/>
                          <a:ea typeface="+mn-ea"/>
                          <a:cs typeface="+mn-cs"/>
                        </a:rPr>
                        <a:t>Certifying/approving hospital systems that meet NCPF criteria and posting this information on appropriate stare website and advocacy websites</a:t>
                      </a:r>
                      <a:endParaRPr lang="en-US" sz="1350" kern="1200" dirty="0">
                        <a:solidFill>
                          <a:schemeClr val="tx1"/>
                        </a:solidFill>
                        <a:effectLst/>
                        <a:latin typeface="+mn-lt"/>
                        <a:ea typeface="+mn-ea"/>
                        <a:cs typeface="+mn-cs"/>
                      </a:endParaRPr>
                    </a:p>
                    <a:p>
                      <a:pPr marL="804672" lvl="2" indent="-347472" algn="l" defTabSz="914400" rtl="0" eaLnBrk="1" latinLnBrk="0" hangingPunct="1">
                        <a:spcAft>
                          <a:spcPts val="800"/>
                        </a:spcAft>
                        <a:buFont typeface="Arial" panose="020B0604020202020204" pitchFamily="34" charset="0"/>
                        <a:buChar char="•"/>
                      </a:pPr>
                      <a:r>
                        <a:rPr lang="en-US" sz="1350" kern="1200" dirty="0" smtClean="0">
                          <a:solidFill>
                            <a:schemeClr val="tx1"/>
                          </a:solidFill>
                          <a:effectLst/>
                          <a:latin typeface="+mn-lt"/>
                          <a:ea typeface="+mn-ea"/>
                          <a:cs typeface="+mn-cs"/>
                        </a:rPr>
                        <a:t>Identifying institution and/or hospital systems which could fill this role in areas which are geographically underserved and providing them with incentives to develop the necessary resources to comply – in order to assure that the state is appropriately covered</a:t>
                      </a:r>
                      <a:endParaRPr lang="en-US" sz="1350" kern="1200" dirty="0">
                        <a:solidFill>
                          <a:schemeClr val="tx1"/>
                        </a:solidFill>
                        <a:effectLst/>
                        <a:latin typeface="+mn-lt"/>
                        <a:ea typeface="+mn-ea"/>
                        <a:cs typeface="+mn-cs"/>
                      </a:endParaRPr>
                    </a:p>
                    <a:p>
                      <a:pPr marL="804672" lvl="2" indent="-347472" algn="l" defTabSz="914400" rtl="0" eaLnBrk="1" latinLnBrk="0" hangingPunct="1">
                        <a:spcAft>
                          <a:spcPts val="800"/>
                        </a:spcAft>
                        <a:buFont typeface="Arial" panose="020B0604020202020204" pitchFamily="34" charset="0"/>
                        <a:buChar char="•"/>
                      </a:pPr>
                      <a:r>
                        <a:rPr lang="en-US" sz="1350" kern="1200" dirty="0" smtClean="0">
                          <a:solidFill>
                            <a:schemeClr val="tx1"/>
                          </a:solidFill>
                          <a:effectLst/>
                          <a:latin typeface="+mn-lt"/>
                          <a:ea typeface="+mn-ea"/>
                          <a:cs typeface="+mn-cs"/>
                        </a:rPr>
                        <a:t>Promoting state cooperation by charging and supporting these systems as a consortium to develop and disseminate amongst each other best practice algorithms, decision aids for EHR systems, and quality metrics for all phases of care in PC. </a:t>
                      </a:r>
                    </a:p>
                    <a:p>
                      <a:pPr marL="804672" lvl="2" indent="-347472" algn="l" defTabSz="914400" rtl="0" eaLnBrk="1" latinLnBrk="0" hangingPunct="1">
                        <a:spcAft>
                          <a:spcPts val="800"/>
                        </a:spcAft>
                        <a:buFont typeface="Arial" panose="020B0604020202020204" pitchFamily="34" charset="0"/>
                        <a:buChar char="•"/>
                      </a:pPr>
                      <a:r>
                        <a:rPr lang="en-US" sz="1350" kern="1200" dirty="0" smtClean="0">
                          <a:solidFill>
                            <a:schemeClr val="tx1"/>
                          </a:solidFill>
                          <a:effectLst/>
                          <a:latin typeface="+mn-lt"/>
                          <a:ea typeface="+mn-ea"/>
                          <a:cs typeface="+mn-cs"/>
                        </a:rPr>
                        <a:t>Charging this statewide consortium in partnership with other entities such as PANCAN, NIH, ACS and others as appropriate to develop and maintain a portfolio of statewide clinical trials in PC. </a:t>
                      </a:r>
                    </a:p>
                    <a:p>
                      <a:pPr marL="804672" lvl="2" indent="-347472" algn="l" defTabSz="914400" rtl="0" eaLnBrk="1" latinLnBrk="0" hangingPunct="1">
                        <a:spcAft>
                          <a:spcPts val="800"/>
                        </a:spcAft>
                        <a:buFont typeface="Arial" panose="020B0604020202020204" pitchFamily="34" charset="0"/>
                        <a:buChar char="•"/>
                      </a:pPr>
                      <a:r>
                        <a:rPr lang="en-US" sz="1350" kern="1200" dirty="0" smtClean="0">
                          <a:solidFill>
                            <a:schemeClr val="tx1"/>
                          </a:solidFill>
                          <a:effectLst/>
                          <a:latin typeface="+mn-lt"/>
                          <a:ea typeface="+mn-ea"/>
                          <a:cs typeface="+mn-cs"/>
                        </a:rPr>
                        <a:t>Partnering with national and local advocacy groups to have all this information and links on their websites</a:t>
                      </a:r>
                    </a:p>
                    <a:p>
                      <a:pPr marL="804672" lvl="2" indent="-347472" algn="l" defTabSz="914400" rtl="0" eaLnBrk="1" latinLnBrk="0" hangingPunct="1">
                        <a:spcAft>
                          <a:spcPts val="800"/>
                        </a:spcAft>
                        <a:buFont typeface="Arial" panose="020B0604020202020204" pitchFamily="34" charset="0"/>
                        <a:buChar char="•"/>
                      </a:pPr>
                      <a:r>
                        <a:rPr lang="en-US" sz="1350" kern="1200" dirty="0" smtClean="0">
                          <a:solidFill>
                            <a:schemeClr val="tx1"/>
                          </a:solidFill>
                          <a:effectLst/>
                          <a:latin typeface="+mn-lt"/>
                          <a:ea typeface="+mn-ea"/>
                          <a:cs typeface="+mn-cs"/>
                        </a:rPr>
                        <a:t>Targeted communications to PCPs and their office staff to link them with consortium members and their resources which are local to their practices </a:t>
                      </a:r>
                    </a:p>
                    <a:p>
                      <a:pPr marL="347472" indent="-347472" algn="l" defTabSz="914400" rtl="0" eaLnBrk="1" latinLnBrk="0" hangingPunct="1">
                        <a:spcAft>
                          <a:spcPts val="800"/>
                        </a:spcAft>
                        <a:buFont typeface="+mj-lt"/>
                        <a:buAutoNum type="arabicPeriod"/>
                      </a:pPr>
                      <a:r>
                        <a:rPr lang="en-US" sz="1350" kern="1200" dirty="0" smtClean="0">
                          <a:solidFill>
                            <a:schemeClr val="tx1"/>
                          </a:solidFill>
                          <a:effectLst/>
                          <a:latin typeface="+mn-lt"/>
                          <a:ea typeface="+mn-ea"/>
                          <a:cs typeface="+mn-cs"/>
                        </a:rPr>
                        <a:t>Support participation in clinical trials (AW)</a:t>
                      </a:r>
                    </a:p>
                    <a:p>
                      <a:pPr marL="347472" indent="-347472" algn="l" defTabSz="914400" rtl="0" eaLnBrk="1" latinLnBrk="0" hangingPunct="1">
                        <a:spcAft>
                          <a:spcPts val="800"/>
                        </a:spcAft>
                        <a:buFont typeface="+mj-lt"/>
                        <a:buAutoNum type="arabicPeriod"/>
                      </a:pPr>
                      <a:r>
                        <a:rPr lang="en-US" sz="1350" kern="1200" dirty="0" smtClean="0">
                          <a:solidFill>
                            <a:schemeClr val="tx1"/>
                          </a:solidFill>
                          <a:effectLst/>
                          <a:latin typeface="+mn-lt"/>
                          <a:ea typeface="+mn-ea"/>
                          <a:cs typeface="+mn-cs"/>
                        </a:rPr>
                        <a:t>Promote centralization of treatment centers with sufficient volume and multidisciplinary expertise, including state of the art chemo and neo-</a:t>
                      </a:r>
                      <a:r>
                        <a:rPr lang="en-US" sz="1350" kern="1200" dirty="0" err="1" smtClean="0">
                          <a:solidFill>
                            <a:schemeClr val="tx1"/>
                          </a:solidFill>
                          <a:effectLst/>
                          <a:latin typeface="+mn-lt"/>
                          <a:ea typeface="+mn-ea"/>
                          <a:cs typeface="+mn-cs"/>
                        </a:rPr>
                        <a:t>adjuvent</a:t>
                      </a:r>
                      <a:r>
                        <a:rPr lang="en-US" sz="1350" kern="1200" dirty="0" smtClean="0">
                          <a:solidFill>
                            <a:schemeClr val="tx1"/>
                          </a:solidFill>
                          <a:effectLst/>
                          <a:latin typeface="+mn-lt"/>
                          <a:ea typeface="+mn-ea"/>
                          <a:cs typeface="+mn-cs"/>
                        </a:rPr>
                        <a:t> programs of treatment. (AW)</a:t>
                      </a:r>
                    </a:p>
                    <a:p>
                      <a:pPr marL="347472" indent="-347472" algn="l" defTabSz="914400" rtl="0" eaLnBrk="1" latinLnBrk="0" hangingPunct="1">
                        <a:spcAft>
                          <a:spcPts val="800"/>
                        </a:spcAft>
                        <a:buFont typeface="+mj-lt"/>
                        <a:buAutoNum type="arabicPeriod"/>
                      </a:pPr>
                      <a:r>
                        <a:rPr lang="en-US" sz="1350" kern="1200" dirty="0" smtClean="0">
                          <a:solidFill>
                            <a:schemeClr val="tx1"/>
                          </a:solidFill>
                          <a:effectLst/>
                          <a:latin typeface="+mn-lt"/>
                          <a:ea typeface="+mn-ea"/>
                          <a:cs typeface="+mn-cs"/>
                        </a:rPr>
                        <a:t>Government monies to encourage clinical trial participation (GW)</a:t>
                      </a:r>
                    </a:p>
                  </a:txBody>
                  <a:tcPr marL="36359" marR="363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3047955761"/>
                  </a:ext>
                </a:extLst>
              </a:tr>
            </a:tbl>
          </a:graphicData>
        </a:graphic>
      </p:graphicFrame>
    </p:spTree>
    <p:extLst>
      <p:ext uri="{BB962C8B-B14F-4D97-AF65-F5344CB8AC3E}">
        <p14:creationId xmlns:p14="http://schemas.microsoft.com/office/powerpoint/2010/main" val="2890987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4720" y="0"/>
            <a:ext cx="10058400" cy="1329179"/>
          </a:xfrm>
        </p:spPr>
        <p:txBody>
          <a:bodyPr>
            <a:normAutofit fontScale="90000"/>
          </a:bodyPr>
          <a:lstStyle/>
          <a:p>
            <a:r>
              <a:rPr lang="en-US" dirty="0" smtClean="0"/>
              <a:t>Upcoming Meetings at One </a:t>
            </a:r>
            <a:r>
              <a:rPr lang="en-US" dirty="0" err="1" smtClean="0"/>
              <a:t>Ashburton</a:t>
            </a:r>
            <a:r>
              <a:rPr lang="en-US" dirty="0" smtClean="0"/>
              <a:t> Place</a:t>
            </a:r>
            <a:endParaRPr lang="en-US" dirty="0"/>
          </a:p>
        </p:txBody>
      </p:sp>
      <p:sp>
        <p:nvSpPr>
          <p:cNvPr id="3" name="Content Placeholder 2"/>
          <p:cNvSpPr>
            <a:spLocks noGrp="1"/>
          </p:cNvSpPr>
          <p:nvPr>
            <p:ph idx="1"/>
          </p:nvPr>
        </p:nvSpPr>
        <p:spPr>
          <a:xfrm>
            <a:off x="1242060" y="1893873"/>
            <a:ext cx="10269220" cy="4023360"/>
          </a:xfrm>
        </p:spPr>
        <p:txBody>
          <a:bodyPr>
            <a:normAutofit/>
          </a:bodyPr>
          <a:lstStyle/>
          <a:p>
            <a:pPr marL="0" indent="0">
              <a:buNone/>
            </a:pPr>
            <a:r>
              <a:rPr lang="en-US" sz="2400" dirty="0" smtClean="0">
                <a:solidFill>
                  <a:schemeClr val="tx1"/>
                </a:solidFill>
              </a:rPr>
              <a:t>July 30 (Tuesday) 3-5pm @ Conference Room 1, 21</a:t>
            </a:r>
            <a:r>
              <a:rPr lang="en-US" sz="2400" baseline="30000" dirty="0" smtClean="0">
                <a:solidFill>
                  <a:schemeClr val="tx1"/>
                </a:solidFill>
              </a:rPr>
              <a:t>st</a:t>
            </a:r>
            <a:r>
              <a:rPr lang="en-US" sz="2400" dirty="0" smtClean="0">
                <a:solidFill>
                  <a:schemeClr val="tx1"/>
                </a:solidFill>
              </a:rPr>
              <a:t> Floor</a:t>
            </a:r>
          </a:p>
          <a:p>
            <a:pPr marL="0" indent="0">
              <a:buNone/>
            </a:pPr>
            <a:r>
              <a:rPr lang="en-US" sz="2400" dirty="0" smtClean="0">
                <a:solidFill>
                  <a:schemeClr val="tx1"/>
                </a:solidFill>
              </a:rPr>
              <a:t>August 27 (Tuesday) 3-5pm @ Conference Room 1, 21</a:t>
            </a:r>
            <a:r>
              <a:rPr lang="en-US" sz="2400" baseline="30000" dirty="0" smtClean="0">
                <a:solidFill>
                  <a:schemeClr val="tx1"/>
                </a:solidFill>
              </a:rPr>
              <a:t>st</a:t>
            </a:r>
            <a:r>
              <a:rPr lang="en-US" sz="2400" dirty="0" smtClean="0">
                <a:solidFill>
                  <a:schemeClr val="tx1"/>
                </a:solidFill>
              </a:rPr>
              <a:t> Floor</a:t>
            </a:r>
            <a:endParaRPr lang="en-US" sz="2400" dirty="0">
              <a:solidFill>
                <a:schemeClr val="tx1"/>
              </a:solidFill>
            </a:endParaRPr>
          </a:p>
        </p:txBody>
      </p:sp>
    </p:spTree>
    <p:extLst>
      <p:ext uri="{BB962C8B-B14F-4D97-AF65-F5344CB8AC3E}">
        <p14:creationId xmlns:p14="http://schemas.microsoft.com/office/powerpoint/2010/main" val="3822876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866486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Adjournment </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896767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1329179"/>
          </a:xfrm>
        </p:spPr>
        <p:txBody>
          <a:bodyPr>
            <a:normAutofit fontScale="90000"/>
          </a:bodyPr>
          <a:lstStyle/>
          <a:p>
            <a:r>
              <a:rPr lang="en-US" altLang="en-US" dirty="0" smtClean="0">
                <a:solidFill>
                  <a:srgbClr val="333333"/>
                </a:solidFill>
              </a:rPr>
              <a:t>1. Housekeeping</a:t>
            </a:r>
            <a:r>
              <a:rPr lang="en-US" altLang="en-US" dirty="0">
                <a:solidFill>
                  <a:srgbClr val="333333"/>
                </a:solidFill>
              </a:rPr>
              <a:t/>
            </a:r>
            <a:br>
              <a:rPr lang="en-US" altLang="en-US" dirty="0">
                <a:solidFill>
                  <a:srgbClr val="333333"/>
                </a:solidFill>
              </a:rPr>
            </a:br>
            <a:endParaRPr lang="en-US" dirty="0"/>
          </a:p>
        </p:txBody>
      </p:sp>
      <p:sp>
        <p:nvSpPr>
          <p:cNvPr id="3" name="Content Placeholder 2"/>
          <p:cNvSpPr>
            <a:spLocks noGrp="1"/>
          </p:cNvSpPr>
          <p:nvPr>
            <p:ph idx="1"/>
          </p:nvPr>
        </p:nvSpPr>
        <p:spPr/>
        <p:txBody>
          <a:bodyPr>
            <a:normAutofit/>
          </a:bodyPr>
          <a:lstStyle/>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Call </a:t>
            </a:r>
            <a:r>
              <a:rPr lang="en-US" altLang="en-US" sz="2400" dirty="0">
                <a:solidFill>
                  <a:srgbClr val="333333"/>
                </a:solidFill>
                <a:latin typeface="Calibri" panose="020F0502020204030204" pitchFamily="34" charset="0"/>
                <a:cs typeface="Calibri" panose="020F0502020204030204" pitchFamily="34" charset="0"/>
              </a:rPr>
              <a:t>to o</a:t>
            </a:r>
            <a:r>
              <a:rPr lang="en-US" altLang="en-US" sz="2400" dirty="0" smtClean="0">
                <a:solidFill>
                  <a:srgbClr val="333333"/>
                </a:solidFill>
                <a:latin typeface="Calibri" panose="020F0502020204030204" pitchFamily="34" charset="0"/>
                <a:cs typeface="Calibri" panose="020F0502020204030204" pitchFamily="34" charset="0"/>
              </a:rPr>
              <a:t>rder</a:t>
            </a:r>
          </a:p>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Establish quorum</a:t>
            </a:r>
          </a:p>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Vote </a:t>
            </a:r>
            <a:r>
              <a:rPr lang="en-US" altLang="en-US" sz="2400" dirty="0">
                <a:solidFill>
                  <a:srgbClr val="333333"/>
                </a:solidFill>
                <a:latin typeface="Calibri" panose="020F0502020204030204" pitchFamily="34" charset="0"/>
                <a:cs typeface="Calibri" panose="020F0502020204030204" pitchFamily="34" charset="0"/>
              </a:rPr>
              <a:t>to </a:t>
            </a:r>
            <a:r>
              <a:rPr lang="en-US" altLang="en-US" sz="2400" dirty="0" smtClean="0">
                <a:solidFill>
                  <a:srgbClr val="333333"/>
                </a:solidFill>
                <a:latin typeface="Calibri" panose="020F0502020204030204" pitchFamily="34" charset="0"/>
                <a:cs typeface="Calibri" panose="020F0502020204030204" pitchFamily="34" charset="0"/>
              </a:rPr>
              <a:t>accept minutes</a:t>
            </a: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2905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0" marR="0">
              <a:spcBef>
                <a:spcPts val="0"/>
              </a:spcBef>
              <a:spcAft>
                <a:spcPts val="0"/>
              </a:spcAft>
            </a:pP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Purpose</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 The special commission shall make an investigation and study to:</a:t>
            </a:r>
          </a:p>
          <a:p>
            <a:pPr marL="0" marR="0">
              <a:spcBef>
                <a:spcPts val="0"/>
              </a:spcBef>
              <a:spcAft>
                <a:spcPts val="0"/>
              </a:spcAft>
            </a:pP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p>
          <a:p>
            <a:pPr marL="457200" marR="0" indent="-457200">
              <a:spcBef>
                <a:spcPts val="0"/>
              </a:spcBef>
              <a:spcAft>
                <a:spcPts val="0"/>
              </a:spcAft>
              <a:buClrTx/>
              <a:buAutoNum type="arabicPeriod"/>
            </a:pPr>
            <a:r>
              <a:rPr lang="en-US"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Establish </a:t>
            </a: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 mechanism in order to ascertain the prevalence of pancreatic cancer in the commonwealth and the unmet needs of persons with pancreatic cancer and those of their families and collect time-of-diagnosis statistics and likely risks for pancreatic cancer; </a:t>
            </a: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457200" marR="0" indent="-457200">
              <a:spcBef>
                <a:spcPts val="0"/>
              </a:spcBef>
              <a:spcAft>
                <a:spcPts val="0"/>
              </a:spcAft>
              <a:buClrTx/>
              <a:buAutoNum type="arabicPeriod"/>
            </a:pP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s</a:t>
            </a:r>
            <a:r>
              <a:rPr lang="en-US"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tudy </a:t>
            </a: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pancreatic cancer prevention, screening, education and support programs for in the commonwealth; and </a:t>
            </a: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457200" marR="0" indent="-457200">
              <a:spcBef>
                <a:spcPts val="0"/>
              </a:spcBef>
              <a:spcAft>
                <a:spcPts val="0"/>
              </a:spcAft>
              <a:buClrTx/>
              <a:buAutoNum type="arabicPeriod"/>
            </a:pP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p</a:t>
            </a:r>
            <a:r>
              <a:rPr lang="en-US"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rovide </a:t>
            </a: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recommendations for additional legislation, support programs and resources necessary to meet the unmet needs of persons with pancreatic cancer and their families and how to effectuate an early diagnosis and treatment for pancreatic cancer patients.</a:t>
            </a:r>
          </a:p>
          <a:p>
            <a:endParaRPr lang="en-US" dirty="0"/>
          </a:p>
        </p:txBody>
      </p:sp>
    </p:spTree>
    <p:extLst>
      <p:ext uri="{BB962C8B-B14F-4D97-AF65-F5344CB8AC3E}">
        <p14:creationId xmlns:p14="http://schemas.microsoft.com/office/powerpoint/2010/main" val="2404746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932693990"/>
              </p:ext>
            </p:extLst>
          </p:nvPr>
        </p:nvGraphicFramePr>
        <p:xfrm>
          <a:off x="257174" y="180972"/>
          <a:ext cx="11731752" cy="5965038"/>
        </p:xfrm>
        <a:graphic>
          <a:graphicData uri="http://schemas.openxmlformats.org/drawingml/2006/table">
            <a:tbl>
              <a:tblPr/>
              <a:tblGrid>
                <a:gridCol w="484632">
                  <a:extLst>
                    <a:ext uri="{9D8B030D-6E8A-4147-A177-3AD203B41FA5}">
                      <a16:colId xmlns="" xmlns:a16="http://schemas.microsoft.com/office/drawing/2014/main" val="536726960"/>
                    </a:ext>
                  </a:extLst>
                </a:gridCol>
                <a:gridCol w="1828800">
                  <a:extLst>
                    <a:ext uri="{9D8B030D-6E8A-4147-A177-3AD203B41FA5}">
                      <a16:colId xmlns="" xmlns:a16="http://schemas.microsoft.com/office/drawing/2014/main" val="3065972935"/>
                    </a:ext>
                  </a:extLst>
                </a:gridCol>
                <a:gridCol w="1828800">
                  <a:extLst>
                    <a:ext uri="{9D8B030D-6E8A-4147-A177-3AD203B41FA5}">
                      <a16:colId xmlns="" xmlns:a16="http://schemas.microsoft.com/office/drawing/2014/main" val="2428916096"/>
                    </a:ext>
                  </a:extLst>
                </a:gridCol>
                <a:gridCol w="7589520">
                  <a:extLst>
                    <a:ext uri="{9D8B030D-6E8A-4147-A177-3AD203B41FA5}">
                      <a16:colId xmlns="" xmlns:a16="http://schemas.microsoft.com/office/drawing/2014/main" val="1578420434"/>
                    </a:ext>
                  </a:extLst>
                </a:gridCol>
              </a:tblGrid>
              <a:tr h="502920">
                <a:tc gridSpan="2">
                  <a:txBody>
                    <a:bodyPr/>
                    <a:lstStyle/>
                    <a:p>
                      <a:pPr algn="l"/>
                      <a:r>
                        <a:rPr lang="en-US" sz="1400" b="1" i="1" dirty="0" smtClean="0">
                          <a:effectLst/>
                          <a:latin typeface="+mn-lt"/>
                        </a:rPr>
                        <a:t>Charge</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pPr algn="l"/>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r>
                        <a:rPr lang="en-US" sz="1400" b="1" i="1" dirty="0" smtClean="0">
                          <a:effectLst/>
                          <a:latin typeface="+mn-lt"/>
                        </a:rPr>
                        <a:t>Topic</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dirty="0" smtClean="0">
                          <a:effectLst/>
                          <a:latin typeface="+mn-lt"/>
                        </a:rPr>
                        <a:t>Draft Recommendations</a:t>
                      </a:r>
                      <a:endParaRPr lang="en-US" sz="1400" dirty="0" smtClean="0">
                        <a:effectLst/>
                        <a:latin typeface="+mn-lt"/>
                      </a:endParaRPr>
                    </a:p>
                  </a:txBody>
                  <a:tcPr marL="48479" marR="48479" marT="24240" marB="242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 xmlns:a16="http://schemas.microsoft.com/office/drawing/2014/main" val="3511709328"/>
                  </a:ext>
                </a:extLst>
              </a:tr>
              <a:tr h="3901513">
                <a:tc rowSpan="2">
                  <a:txBody>
                    <a:bodyPr/>
                    <a:lstStyle/>
                    <a:p>
                      <a:pPr algn="ctr"/>
                      <a:r>
                        <a:rPr lang="en-US" sz="1400" b="1" i="1" dirty="0">
                          <a:effectLst/>
                          <a:latin typeface="+mn-lt"/>
                        </a:rPr>
                        <a:t>1</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rowSpan="2">
                  <a:txBody>
                    <a:bodyPr/>
                    <a:lstStyle/>
                    <a:p>
                      <a:r>
                        <a:rPr lang="en-US" sz="1400" b="1" i="1" dirty="0">
                          <a:effectLst/>
                          <a:latin typeface="+mn-lt"/>
                        </a:rPr>
                        <a:t>“Establish a mechanism in order to ascertain…”</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r>
                        <a:rPr lang="en-US" sz="1400" i="1" dirty="0">
                          <a:effectLst/>
                          <a:latin typeface="+mn-lt"/>
                        </a:rPr>
                        <a:t>the prevalence of pancreatic cancer in the commonwealth</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342900" indent="-342900">
                        <a:spcAft>
                          <a:spcPts val="800"/>
                        </a:spcAft>
                        <a:buFont typeface="+mj-lt"/>
                        <a:buAutoNum type="arabicPeriod"/>
                      </a:pPr>
                      <a:r>
                        <a:rPr lang="en-US" sz="1400" dirty="0" smtClean="0">
                          <a:effectLst/>
                          <a:latin typeface="+mn-lt"/>
                        </a:rPr>
                        <a:t>Increase awareness</a:t>
                      </a:r>
                      <a:r>
                        <a:rPr lang="en-US" sz="1400" baseline="0" dirty="0" smtClean="0">
                          <a:effectLst/>
                          <a:latin typeface="+mn-lt"/>
                        </a:rPr>
                        <a:t> of the pancreatic cancer burden in MA by promotion the use of MA Cancer Registry, ACS, SEER, and other data sources </a:t>
                      </a:r>
                      <a:r>
                        <a:rPr lang="en-US" sz="1400" dirty="0" smtClean="0">
                          <a:effectLst/>
                          <a:latin typeface="+mn-lt"/>
                          <a:hlinkClick r:id="rId2"/>
                        </a:rPr>
                        <a:t>http://www.mass.gov/lists/cancer-incidence-statewide-reports#2011-2015</a:t>
                      </a:r>
                      <a:r>
                        <a:rPr lang="en-US" sz="1400" dirty="0" smtClean="0">
                          <a:effectLst/>
                          <a:latin typeface="+mn-lt"/>
                        </a:rPr>
                        <a:t> (JN)</a:t>
                      </a:r>
                      <a:endParaRPr lang="en-US" sz="1400" dirty="0">
                        <a:effectLst/>
                        <a:latin typeface="+mn-lt"/>
                      </a:endParaRPr>
                    </a:p>
                    <a:p>
                      <a:pPr marL="342900" indent="-342900">
                        <a:spcAft>
                          <a:spcPts val="800"/>
                        </a:spcAft>
                        <a:buFont typeface="+mj-lt"/>
                        <a:buAutoNum type="arabicPeriod"/>
                      </a:pPr>
                      <a:r>
                        <a:rPr lang="en-US" sz="1400" baseline="0" dirty="0" smtClean="0">
                          <a:effectLst/>
                          <a:latin typeface="+mn-lt"/>
                        </a:rPr>
                        <a:t>Include PC goals and objectives in MDPH’s Comprehensive Cancer Prevention and Control Network Statewide Cancer Plan (JN)</a:t>
                      </a:r>
                      <a:endParaRPr lang="en-US" sz="1400" dirty="0">
                        <a:effectLst/>
                        <a:latin typeface="+mn-lt"/>
                      </a:endParaRPr>
                    </a:p>
                    <a:p>
                      <a:pPr marL="342900" indent="-342900">
                        <a:spcAft>
                          <a:spcPts val="800"/>
                        </a:spcAft>
                        <a:buFont typeface="+mj-lt"/>
                        <a:buAutoNum type="arabicPeriod"/>
                      </a:pPr>
                      <a:r>
                        <a:rPr lang="en-US" sz="1400" dirty="0" smtClean="0">
                          <a:effectLst/>
                          <a:latin typeface="+mn-lt"/>
                        </a:rPr>
                        <a:t>Establish</a:t>
                      </a:r>
                      <a:r>
                        <a:rPr lang="en-US" sz="1400" baseline="0" dirty="0" smtClean="0">
                          <a:effectLst/>
                          <a:latin typeface="+mn-lt"/>
                        </a:rPr>
                        <a:t> a mechanism (DPH) to collect statistics on which hospitals or systems are treating patients with pancreatic cancer – what are the top 10 hospitals in terms of number of MA patients with pancreatic cancer and what percentage of the total patients do they treat?(GW)</a:t>
                      </a:r>
                    </a:p>
                    <a:p>
                      <a:pPr marL="342900" indent="-342900">
                        <a:spcAft>
                          <a:spcPts val="800"/>
                        </a:spcAft>
                        <a:buFont typeface="+mj-lt"/>
                        <a:buAutoNum type="arabicPeriod"/>
                      </a:pPr>
                      <a:r>
                        <a:rPr lang="en-US" sz="1400" baseline="0" dirty="0" smtClean="0">
                          <a:effectLst/>
                          <a:latin typeface="+mn-lt"/>
                        </a:rPr>
                        <a:t>Distinguish resource utilization for MA residents vs patients from out of state (AW)</a:t>
                      </a:r>
                    </a:p>
                    <a:p>
                      <a:pPr marL="342900" marR="0" indent="-342900" algn="l" defTabSz="914400" rtl="0" eaLnBrk="1" fontAlgn="auto" latinLnBrk="0" hangingPunct="1">
                        <a:lnSpc>
                          <a:spcPct val="100000"/>
                        </a:lnSpc>
                        <a:spcBef>
                          <a:spcPts val="0"/>
                        </a:spcBef>
                        <a:spcAft>
                          <a:spcPts val="800"/>
                        </a:spcAft>
                        <a:buClrTx/>
                        <a:buSzTx/>
                        <a:buFont typeface="+mj-lt"/>
                        <a:buAutoNum type="arabicPeriod"/>
                        <a:tabLst/>
                        <a:defRPr/>
                      </a:pPr>
                      <a:r>
                        <a:rPr lang="en-US" sz="1400" dirty="0" smtClean="0">
                          <a:effectLst/>
                          <a:latin typeface="+mn-lt"/>
                        </a:rPr>
                        <a:t>Statistics</a:t>
                      </a:r>
                      <a:r>
                        <a:rPr lang="en-US" sz="1400" baseline="0" dirty="0" smtClean="0">
                          <a:effectLst/>
                          <a:latin typeface="+mn-lt"/>
                        </a:rPr>
                        <a:t> on stage at diagnosis and stage appropriate treatments (AW)</a:t>
                      </a:r>
                      <a:endParaRPr lang="en-US" sz="1400" dirty="0" smtClean="0">
                        <a:effectLst/>
                        <a:latin typeface="+mn-lt"/>
                      </a:endParaRPr>
                    </a:p>
                    <a:p>
                      <a:pPr marL="342900" marR="0" indent="-342900" algn="l" defTabSz="914400" rtl="0" eaLnBrk="1" fontAlgn="auto" latinLnBrk="0" hangingPunct="1">
                        <a:lnSpc>
                          <a:spcPct val="100000"/>
                        </a:lnSpc>
                        <a:spcBef>
                          <a:spcPts val="0"/>
                        </a:spcBef>
                        <a:spcAft>
                          <a:spcPts val="800"/>
                        </a:spcAft>
                        <a:buClrTx/>
                        <a:buSzTx/>
                        <a:buFont typeface="+mj-lt"/>
                        <a:buAutoNum type="arabicPeriod"/>
                        <a:tabLst/>
                        <a:defRPr/>
                      </a:pPr>
                      <a:r>
                        <a:rPr lang="en-US" sz="1400" dirty="0" smtClean="0">
                          <a:effectLst/>
                          <a:latin typeface="+mn-lt"/>
                        </a:rPr>
                        <a:t>Collect and monitor outcomes of</a:t>
                      </a:r>
                      <a:r>
                        <a:rPr lang="en-US" sz="1400" baseline="0" dirty="0" smtClean="0">
                          <a:effectLst/>
                          <a:latin typeface="+mn-lt"/>
                        </a:rPr>
                        <a:t> treatment (AW)</a:t>
                      </a:r>
                    </a:p>
                    <a:p>
                      <a:pPr marL="342900" marR="0" indent="-342900" algn="l" defTabSz="914400" rtl="0" eaLnBrk="1" fontAlgn="auto" latinLnBrk="0" hangingPunct="1">
                        <a:lnSpc>
                          <a:spcPct val="100000"/>
                        </a:lnSpc>
                        <a:spcBef>
                          <a:spcPts val="0"/>
                        </a:spcBef>
                        <a:spcAft>
                          <a:spcPts val="800"/>
                        </a:spcAft>
                        <a:buClrTx/>
                        <a:buSzTx/>
                        <a:buFont typeface="+mj-lt"/>
                        <a:buAutoNum type="arabicPeriod"/>
                        <a:tabLst/>
                        <a:defRPr/>
                      </a:pPr>
                      <a:r>
                        <a:rPr lang="en-US" sz="1400" baseline="0" dirty="0" smtClean="0">
                          <a:effectLst/>
                          <a:latin typeface="+mn-lt"/>
                        </a:rPr>
                        <a:t>Hospitals at which definitive treatment was rendered (AW)</a:t>
                      </a:r>
                    </a:p>
                    <a:p>
                      <a:pPr marL="342900" marR="0" indent="-342900" algn="l" defTabSz="914400" rtl="0" eaLnBrk="1" fontAlgn="auto" latinLnBrk="0" hangingPunct="1">
                        <a:lnSpc>
                          <a:spcPct val="100000"/>
                        </a:lnSpc>
                        <a:spcBef>
                          <a:spcPts val="0"/>
                        </a:spcBef>
                        <a:spcAft>
                          <a:spcPts val="800"/>
                        </a:spcAft>
                        <a:buClrTx/>
                        <a:buSzTx/>
                        <a:buFont typeface="+mj-lt"/>
                        <a:buAutoNum type="arabicPeriod"/>
                        <a:tabLst/>
                        <a:defRPr/>
                      </a:pPr>
                      <a:r>
                        <a:rPr lang="en-US" sz="1400" baseline="0" dirty="0" smtClean="0">
                          <a:effectLst/>
                          <a:latin typeface="+mn-lt"/>
                        </a:rPr>
                        <a:t>Fraction of patients who did not receive any treatment (palliative or nothing) (AW)</a:t>
                      </a:r>
                    </a:p>
                    <a:p>
                      <a:pPr marL="342900" marR="0" indent="-342900" algn="l" defTabSz="914400" rtl="0" eaLnBrk="1" fontAlgn="auto" latinLnBrk="0" hangingPunct="1">
                        <a:lnSpc>
                          <a:spcPct val="100000"/>
                        </a:lnSpc>
                        <a:spcBef>
                          <a:spcPts val="0"/>
                        </a:spcBef>
                        <a:spcAft>
                          <a:spcPts val="800"/>
                        </a:spcAft>
                        <a:buClrTx/>
                        <a:buSzTx/>
                        <a:buFont typeface="+mj-lt"/>
                        <a:buAutoNum type="arabicPeriod"/>
                        <a:tabLst/>
                        <a:defRPr/>
                      </a:pPr>
                      <a:r>
                        <a:rPr lang="en-US" sz="1400" baseline="0" dirty="0" smtClean="0">
                          <a:effectLst/>
                          <a:latin typeface="+mn-lt"/>
                        </a:rPr>
                        <a:t>Prevalence of nurse navigators in large pancreatic cancer settings (CC)</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 xmlns:a16="http://schemas.microsoft.com/office/drawing/2014/main" val="3865660783"/>
                  </a:ext>
                </a:extLst>
              </a:tr>
              <a:tr h="1560605">
                <a:tc vMerge="1">
                  <a:txBody>
                    <a:bodyPr/>
                    <a:lstStyle/>
                    <a:p>
                      <a:endParaRPr lang="en-US"/>
                    </a:p>
                  </a:txBody>
                  <a:tcPr/>
                </a:tc>
                <a:tc vMerge="1">
                  <a:txBody>
                    <a:bodyPr/>
                    <a:lstStyle/>
                    <a:p>
                      <a:endParaRPr lang="en-US"/>
                    </a:p>
                  </a:txBody>
                  <a:tcPr/>
                </a:tc>
                <a:tc>
                  <a:txBody>
                    <a:bodyPr/>
                    <a:lstStyle/>
                    <a:p>
                      <a:r>
                        <a:rPr lang="en-US" sz="1400" i="1" dirty="0">
                          <a:effectLst/>
                          <a:latin typeface="+mn-lt"/>
                        </a:rPr>
                        <a:t>and the unmet needs of persons with pancreatic cancer</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342900" indent="-342900">
                        <a:spcAft>
                          <a:spcPts val="800"/>
                        </a:spcAft>
                        <a:buFont typeface="+mj-lt"/>
                        <a:buAutoNum type="arabicPeriod"/>
                      </a:pPr>
                      <a:r>
                        <a:rPr lang="en-US" sz="1400" dirty="0" smtClean="0">
                          <a:effectLst/>
                          <a:latin typeface="+mn-lt"/>
                        </a:rPr>
                        <a:t>Develop</a:t>
                      </a:r>
                      <a:r>
                        <a:rPr lang="en-US" sz="1400" baseline="0" dirty="0" smtClean="0">
                          <a:effectLst/>
                          <a:latin typeface="+mn-lt"/>
                        </a:rPr>
                        <a:t> supportive transportation (shuttle) to allow travel for optimal care (AW)</a:t>
                      </a:r>
                      <a:endParaRPr lang="en-US" sz="1400" dirty="0">
                        <a:effectLst/>
                        <a:latin typeface="+mn-lt"/>
                      </a:endParaRPr>
                    </a:p>
                    <a:p>
                      <a:pPr marL="342900" indent="-342900">
                        <a:spcAft>
                          <a:spcPts val="800"/>
                        </a:spcAft>
                        <a:buFont typeface="+mj-lt"/>
                        <a:buAutoNum type="arabicPeriod"/>
                      </a:pPr>
                      <a:r>
                        <a:rPr lang="en-US" sz="1400" dirty="0" smtClean="0">
                          <a:effectLst/>
                          <a:latin typeface="+mn-lt"/>
                        </a:rPr>
                        <a:t>Increase</a:t>
                      </a:r>
                      <a:r>
                        <a:rPr lang="en-US" sz="1400" baseline="0" dirty="0" smtClean="0">
                          <a:effectLst/>
                          <a:latin typeface="+mn-lt"/>
                        </a:rPr>
                        <a:t> the numbers of case workers and social workers (AW)</a:t>
                      </a:r>
                      <a:endParaRPr lang="en-US" sz="1400" dirty="0">
                        <a:effectLst/>
                        <a:latin typeface="+mn-lt"/>
                      </a:endParaRPr>
                    </a:p>
                    <a:p>
                      <a:pPr marL="342900" indent="-342900">
                        <a:spcAft>
                          <a:spcPts val="800"/>
                        </a:spcAft>
                        <a:buFont typeface="+mj-lt"/>
                        <a:buAutoNum type="arabicPeriod"/>
                      </a:pPr>
                      <a:r>
                        <a:rPr lang="en-US" sz="1400" dirty="0" smtClean="0">
                          <a:effectLst/>
                          <a:latin typeface="+mn-lt"/>
                        </a:rPr>
                        <a:t>Reentry into the workforce</a:t>
                      </a:r>
                      <a:r>
                        <a:rPr lang="en-US" sz="1400" baseline="0" dirty="0" smtClean="0">
                          <a:effectLst/>
                          <a:latin typeface="+mn-lt"/>
                        </a:rPr>
                        <a:t> difficult after treatment (disabilities exist) (CC)</a:t>
                      </a:r>
                    </a:p>
                    <a:p>
                      <a:pPr marL="342900" indent="-342900">
                        <a:spcAft>
                          <a:spcPts val="800"/>
                        </a:spcAft>
                        <a:buFont typeface="+mj-lt"/>
                        <a:buAutoNum type="arabicPeriod"/>
                      </a:pPr>
                      <a:r>
                        <a:rPr lang="en-US" sz="1400" baseline="0" dirty="0" smtClean="0">
                          <a:effectLst/>
                          <a:latin typeface="+mn-lt"/>
                        </a:rPr>
                        <a:t>Reinforce participating in clinical trials (CC)</a:t>
                      </a:r>
                    </a:p>
                    <a:p>
                      <a:pPr marL="342900" indent="-342900">
                        <a:spcAft>
                          <a:spcPts val="800"/>
                        </a:spcAft>
                        <a:buFont typeface="+mj-lt"/>
                        <a:buAutoNum type="arabicPeriod"/>
                      </a:pPr>
                      <a:r>
                        <a:rPr lang="en-US" sz="1400" baseline="0" dirty="0" smtClean="0">
                          <a:effectLst/>
                          <a:latin typeface="+mn-lt"/>
                        </a:rPr>
                        <a:t>Transportation from smaller (less experienced) hospitals to larger academic institutions (GW/AW)</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 xmlns:a16="http://schemas.microsoft.com/office/drawing/2014/main" val="1265522699"/>
                  </a:ext>
                </a:extLst>
              </a:tr>
            </a:tbl>
          </a:graphicData>
        </a:graphic>
      </p:graphicFrame>
    </p:spTree>
    <p:extLst>
      <p:ext uri="{BB962C8B-B14F-4D97-AF65-F5344CB8AC3E}">
        <p14:creationId xmlns:p14="http://schemas.microsoft.com/office/powerpoint/2010/main" val="1427067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898544028"/>
              </p:ext>
            </p:extLst>
          </p:nvPr>
        </p:nvGraphicFramePr>
        <p:xfrm>
          <a:off x="257174" y="180972"/>
          <a:ext cx="11731752" cy="6123699"/>
        </p:xfrm>
        <a:graphic>
          <a:graphicData uri="http://schemas.openxmlformats.org/drawingml/2006/table">
            <a:tbl>
              <a:tblPr/>
              <a:tblGrid>
                <a:gridCol w="484632">
                  <a:extLst>
                    <a:ext uri="{9D8B030D-6E8A-4147-A177-3AD203B41FA5}">
                      <a16:colId xmlns="" xmlns:a16="http://schemas.microsoft.com/office/drawing/2014/main" val="536726960"/>
                    </a:ext>
                  </a:extLst>
                </a:gridCol>
                <a:gridCol w="1828800">
                  <a:extLst>
                    <a:ext uri="{9D8B030D-6E8A-4147-A177-3AD203B41FA5}">
                      <a16:colId xmlns="" xmlns:a16="http://schemas.microsoft.com/office/drawing/2014/main" val="3065972935"/>
                    </a:ext>
                  </a:extLst>
                </a:gridCol>
                <a:gridCol w="1828800">
                  <a:extLst>
                    <a:ext uri="{9D8B030D-6E8A-4147-A177-3AD203B41FA5}">
                      <a16:colId xmlns="" xmlns:a16="http://schemas.microsoft.com/office/drawing/2014/main" val="2428916096"/>
                    </a:ext>
                  </a:extLst>
                </a:gridCol>
                <a:gridCol w="7589520">
                  <a:extLst>
                    <a:ext uri="{9D8B030D-6E8A-4147-A177-3AD203B41FA5}">
                      <a16:colId xmlns="" xmlns:a16="http://schemas.microsoft.com/office/drawing/2014/main" val="1578420434"/>
                    </a:ext>
                  </a:extLst>
                </a:gridCol>
              </a:tblGrid>
              <a:tr h="502920">
                <a:tc gridSpan="2">
                  <a:txBody>
                    <a:bodyPr/>
                    <a:lstStyle/>
                    <a:p>
                      <a:pPr algn="l"/>
                      <a:r>
                        <a:rPr lang="en-US" sz="1400" b="1" i="1" dirty="0" smtClean="0">
                          <a:effectLst/>
                          <a:latin typeface="+mn-lt"/>
                        </a:rPr>
                        <a:t>Charge</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pPr algn="l"/>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r>
                        <a:rPr lang="en-US" sz="1400" b="1" i="1" dirty="0" smtClean="0">
                          <a:effectLst/>
                          <a:latin typeface="+mn-lt"/>
                        </a:rPr>
                        <a:t>Topic</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dirty="0" smtClean="0">
                          <a:effectLst/>
                          <a:latin typeface="+mn-lt"/>
                        </a:rPr>
                        <a:t>Draft Recommendations</a:t>
                      </a:r>
                      <a:endParaRPr lang="en-US" sz="1400" dirty="0" smtClean="0">
                        <a:effectLst/>
                        <a:latin typeface="+mn-lt"/>
                      </a:endParaRPr>
                    </a:p>
                  </a:txBody>
                  <a:tcPr marL="48479" marR="48479" marT="24240" marB="242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 xmlns:a16="http://schemas.microsoft.com/office/drawing/2014/main" val="3511709328"/>
                  </a:ext>
                </a:extLst>
              </a:tr>
              <a:tr h="1873593">
                <a:tc rowSpan="3">
                  <a:txBody>
                    <a:bodyPr/>
                    <a:lstStyle/>
                    <a:p>
                      <a:pPr algn="ctr"/>
                      <a:r>
                        <a:rPr lang="en-US" sz="1400" b="1" i="1" dirty="0">
                          <a:effectLst/>
                          <a:latin typeface="+mn-lt"/>
                        </a:rPr>
                        <a:t>1</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rowSpan="3">
                  <a:txBody>
                    <a:bodyPr/>
                    <a:lstStyle/>
                    <a:p>
                      <a:r>
                        <a:rPr lang="en-US" sz="1400" b="1" i="1" dirty="0">
                          <a:effectLst/>
                          <a:latin typeface="+mn-lt"/>
                        </a:rPr>
                        <a:t>“Establish a mechanism in order to ascertain…”</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r>
                        <a:rPr lang="en-US" sz="1400" i="1" dirty="0">
                          <a:effectLst/>
                          <a:latin typeface="+mn-lt"/>
                        </a:rPr>
                        <a:t>and those of their families</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347472" indent="-347472">
                        <a:spcAft>
                          <a:spcPts val="800"/>
                        </a:spcAft>
                        <a:buFont typeface="+mj-lt"/>
                        <a:buAutoNum type="arabicPeriod"/>
                      </a:pPr>
                      <a:r>
                        <a:rPr lang="en-US" sz="1400" dirty="0" smtClean="0">
                          <a:effectLst/>
                          <a:latin typeface="+mn-lt"/>
                        </a:rPr>
                        <a:t>Consider</a:t>
                      </a:r>
                      <a:r>
                        <a:rPr lang="en-US" sz="1400" baseline="0" dirty="0" smtClean="0">
                          <a:effectLst/>
                          <a:latin typeface="+mn-lt"/>
                        </a:rPr>
                        <a:t> financial support for families in need (AW) </a:t>
                      </a:r>
                      <a:endParaRPr lang="en-US" sz="1400" dirty="0">
                        <a:effectLst/>
                        <a:latin typeface="+mn-lt"/>
                      </a:endParaRPr>
                    </a:p>
                    <a:p>
                      <a:pPr marL="347472" indent="-347472">
                        <a:spcAft>
                          <a:spcPts val="800"/>
                        </a:spcAft>
                        <a:buFont typeface="+mj-lt"/>
                        <a:buAutoNum type="arabicPeriod"/>
                      </a:pPr>
                      <a:r>
                        <a:rPr lang="en-US" sz="1400" baseline="0" dirty="0" smtClean="0">
                          <a:effectLst/>
                          <a:latin typeface="+mn-lt"/>
                        </a:rPr>
                        <a:t>Provide support in schools for those younger families affected by PC (CS)</a:t>
                      </a:r>
                      <a:endParaRPr lang="en-US" sz="1400" dirty="0">
                        <a:effectLst/>
                        <a:latin typeface="+mn-lt"/>
                      </a:endParaRPr>
                    </a:p>
                    <a:p>
                      <a:pPr marL="228600" indent="-228600">
                        <a:spcAft>
                          <a:spcPts val="800"/>
                        </a:spcAft>
                        <a:buFont typeface="+mj-lt"/>
                        <a:buAutoNum type="arabicPeriod"/>
                      </a:pP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 xmlns:a16="http://schemas.microsoft.com/office/drawing/2014/main" val="1463940958"/>
                  </a:ext>
                </a:extLst>
              </a:tr>
              <a:tr h="1873593">
                <a:tc vMerge="1">
                  <a:txBody>
                    <a:bodyPr/>
                    <a:lstStyle/>
                    <a:p>
                      <a:endParaRPr lang="en-US"/>
                    </a:p>
                  </a:txBody>
                  <a:tcPr/>
                </a:tc>
                <a:tc vMerge="1">
                  <a:txBody>
                    <a:bodyPr/>
                    <a:lstStyle/>
                    <a:p>
                      <a:endParaRPr lang="en-US"/>
                    </a:p>
                  </a:txBody>
                  <a:tcPr/>
                </a:tc>
                <a:tc>
                  <a:txBody>
                    <a:bodyPr/>
                    <a:lstStyle/>
                    <a:p>
                      <a:r>
                        <a:rPr lang="en-US" sz="1400" i="1" dirty="0">
                          <a:effectLst/>
                          <a:latin typeface="+mn-lt"/>
                        </a:rPr>
                        <a:t>and collect time-of-diagnosis statistics</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Support tissue collection and banking for research (AW)</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Collect and cross-reference PDAC incidence stats from MA hospitals, NCDB, SEER, etc. to ascertain volume, geographic distribution and its relevance to likelihood of getting appropriate treatment. (AW)</a:t>
                      </a:r>
                      <a:endParaRPr lang="en-US" sz="1400" kern="1200" dirty="0">
                        <a:solidFill>
                          <a:schemeClr val="tx1"/>
                        </a:solidFill>
                        <a:effectLst/>
                        <a:latin typeface="+mn-lt"/>
                        <a:ea typeface="+mn-ea"/>
                        <a:cs typeface="+mn-cs"/>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 xmlns:a16="http://schemas.microsoft.com/office/drawing/2014/main" val="907519619"/>
                  </a:ext>
                </a:extLst>
              </a:tr>
              <a:tr h="1873593">
                <a:tc vMerge="1">
                  <a:txBody>
                    <a:bodyPr/>
                    <a:lstStyle/>
                    <a:p>
                      <a:endParaRPr lang="en-US"/>
                    </a:p>
                  </a:txBody>
                  <a:tcPr/>
                </a:tc>
                <a:tc vMerge="1">
                  <a:txBody>
                    <a:bodyPr/>
                    <a:lstStyle/>
                    <a:p>
                      <a:endParaRPr lang="en-US"/>
                    </a:p>
                  </a:txBody>
                  <a:tcPr/>
                </a:tc>
                <a:tc>
                  <a:txBody>
                    <a:bodyPr/>
                    <a:lstStyle/>
                    <a:p>
                      <a:r>
                        <a:rPr lang="en-US" sz="1400" i="1" dirty="0">
                          <a:effectLst/>
                          <a:latin typeface="+mn-lt"/>
                        </a:rPr>
                        <a:t>and likely risks for pancreatic cancer</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According to ACS, major modifiable risk factors for pancreatic cancer are: smoking, overweight, workplace exposure to certain chemicals. Non-modifiable risk factors include: age, gender, race, family </a:t>
                      </a:r>
                      <a:r>
                        <a:rPr lang="en-US" sz="1400" kern="1200" dirty="0" err="1" smtClean="0">
                          <a:solidFill>
                            <a:schemeClr val="tx1"/>
                          </a:solidFill>
                          <a:effectLst/>
                          <a:latin typeface="+mn-lt"/>
                          <a:ea typeface="+mn-ea"/>
                          <a:cs typeface="+mn-cs"/>
                        </a:rPr>
                        <a:t>hx</a:t>
                      </a:r>
                      <a:r>
                        <a:rPr lang="en-US" sz="1400" kern="1200" dirty="0" smtClean="0">
                          <a:solidFill>
                            <a:schemeClr val="tx1"/>
                          </a:solidFill>
                          <a:effectLst/>
                          <a:latin typeface="+mn-lt"/>
                          <a:ea typeface="+mn-ea"/>
                          <a:cs typeface="+mn-cs"/>
                        </a:rPr>
                        <a:t>, inherited genetic syndromes, diabetes, CP (JN)</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 xmlns:a16="http://schemas.microsoft.com/office/drawing/2014/main" val="4052215570"/>
                  </a:ext>
                </a:extLst>
              </a:tr>
            </a:tbl>
          </a:graphicData>
        </a:graphic>
      </p:graphicFrame>
    </p:spTree>
    <p:extLst>
      <p:ext uri="{BB962C8B-B14F-4D97-AF65-F5344CB8AC3E}">
        <p14:creationId xmlns:p14="http://schemas.microsoft.com/office/powerpoint/2010/main" val="4190156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78004116"/>
              </p:ext>
            </p:extLst>
          </p:nvPr>
        </p:nvGraphicFramePr>
        <p:xfrm>
          <a:off x="276225" y="190499"/>
          <a:ext cx="11731752" cy="6068098"/>
        </p:xfrm>
        <a:graphic>
          <a:graphicData uri="http://schemas.openxmlformats.org/drawingml/2006/table">
            <a:tbl>
              <a:tblPr/>
              <a:tblGrid>
                <a:gridCol w="484632">
                  <a:extLst>
                    <a:ext uri="{9D8B030D-6E8A-4147-A177-3AD203B41FA5}">
                      <a16:colId xmlns="" xmlns:a16="http://schemas.microsoft.com/office/drawing/2014/main" val="3376567858"/>
                    </a:ext>
                  </a:extLst>
                </a:gridCol>
                <a:gridCol w="1828800">
                  <a:extLst>
                    <a:ext uri="{9D8B030D-6E8A-4147-A177-3AD203B41FA5}">
                      <a16:colId xmlns="" xmlns:a16="http://schemas.microsoft.com/office/drawing/2014/main" val="492744005"/>
                    </a:ext>
                  </a:extLst>
                </a:gridCol>
                <a:gridCol w="1828800">
                  <a:extLst>
                    <a:ext uri="{9D8B030D-6E8A-4147-A177-3AD203B41FA5}">
                      <a16:colId xmlns="" xmlns:a16="http://schemas.microsoft.com/office/drawing/2014/main" val="3947306410"/>
                    </a:ext>
                  </a:extLst>
                </a:gridCol>
                <a:gridCol w="7589520">
                  <a:extLst>
                    <a:ext uri="{9D8B030D-6E8A-4147-A177-3AD203B41FA5}">
                      <a16:colId xmlns="" xmlns:a16="http://schemas.microsoft.com/office/drawing/2014/main" val="3361401844"/>
                    </a:ext>
                  </a:extLst>
                </a:gridCol>
              </a:tblGrid>
              <a:tr h="502920">
                <a:tc gridSpan="2">
                  <a:txBody>
                    <a:bodyPr/>
                    <a:lstStyle/>
                    <a:p>
                      <a:pPr algn="l"/>
                      <a:r>
                        <a:rPr lang="en-US" sz="1400" b="1" i="1" dirty="0" smtClean="0">
                          <a:effectLst/>
                          <a:latin typeface="+mn-lt"/>
                        </a:rPr>
                        <a:t>Charge</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algn="l"/>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400" b="1" i="1" dirty="0" smtClean="0">
                          <a:effectLst/>
                          <a:latin typeface="+mn-lt"/>
                        </a:rPr>
                        <a:t>Topic</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dirty="0" smtClean="0">
                          <a:effectLst/>
                          <a:latin typeface="+mn-lt"/>
                        </a:rPr>
                        <a:t>Draft Recommendations</a:t>
                      </a:r>
                      <a:endParaRPr lang="en-US" sz="1400" dirty="0" smtClean="0">
                        <a:effectLst/>
                        <a:latin typeface="+mn-lt"/>
                      </a:endParaRPr>
                    </a:p>
                  </a:txBody>
                  <a:tcPr marL="48479" marR="48479" marT="24240" marB="242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5565178">
                <a:tc>
                  <a:txBody>
                    <a:bodyPr/>
                    <a:lstStyle/>
                    <a:p>
                      <a:pPr algn="ctr"/>
                      <a:r>
                        <a:rPr lang="en-US" sz="1400" b="1" i="1" dirty="0">
                          <a:effectLst/>
                          <a:latin typeface="+mn-lt"/>
                        </a:rPr>
                        <a:t>2</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sz="1400" b="1" i="1" dirty="0">
                          <a:effectLst/>
                          <a:latin typeface="+mn-lt"/>
                        </a:rPr>
                        <a:t>“Study pancreatic cancer…”</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400" i="1" dirty="0">
                          <a:effectLst/>
                          <a:latin typeface="+mn-lt"/>
                        </a:rPr>
                        <a:t>prevention</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Partner with pre-existing anti-tobacco, obesity or diabetes prevention programs and make them aware of the relationship between their initiatives and pancreatic cancer by focusing on modifiable risk factors, and recommend policy decisions such as an increase in tobacco prices, or investment in obesity prevention via higher taxation of sugary drinks, </a:t>
                      </a:r>
                      <a:r>
                        <a:rPr lang="en-US" sz="1400" kern="1200" dirty="0" err="1" smtClean="0">
                          <a:solidFill>
                            <a:schemeClr val="tx1"/>
                          </a:solidFill>
                          <a:effectLst/>
                          <a:latin typeface="+mn-lt"/>
                          <a:ea typeface="+mn-ea"/>
                          <a:cs typeface="+mn-cs"/>
                        </a:rPr>
                        <a:t>etc</a:t>
                      </a:r>
                      <a:r>
                        <a:rPr lang="en-US" sz="1400" kern="1200" dirty="0" smtClean="0">
                          <a:solidFill>
                            <a:schemeClr val="tx1"/>
                          </a:solidFill>
                          <a:effectLst/>
                          <a:latin typeface="+mn-lt"/>
                          <a:ea typeface="+mn-ea"/>
                          <a:cs typeface="+mn-cs"/>
                        </a:rPr>
                        <a:t> (JN) </a:t>
                      </a:r>
                      <a:r>
                        <a:rPr lang="en-US" sz="1400" kern="1200" dirty="0" smtClean="0">
                          <a:solidFill>
                            <a:schemeClr val="tx1"/>
                          </a:solidFill>
                          <a:effectLst/>
                          <a:latin typeface="+mn-lt"/>
                          <a:ea typeface="+mn-ea"/>
                          <a:cs typeface="+mn-cs"/>
                          <a:hlinkClick r:id="rId2"/>
                        </a:rPr>
                        <a:t>www.mass.gov//files/documents.2018/05/10/cancer-state-plan-2-10.pdf</a:t>
                      </a:r>
                      <a:r>
                        <a:rPr lang="en-US" sz="1400" kern="1200" dirty="0" smtClean="0">
                          <a:solidFill>
                            <a:schemeClr val="tx1"/>
                          </a:solidFill>
                          <a:effectLst/>
                          <a:latin typeface="+mn-lt"/>
                          <a:ea typeface="+mn-ea"/>
                          <a:cs typeface="+mn-cs"/>
                        </a:rPr>
                        <a:t> and </a:t>
                      </a:r>
                      <a:r>
                        <a:rPr lang="en-US" sz="1400" kern="1200" dirty="0" smtClean="0">
                          <a:solidFill>
                            <a:schemeClr val="tx1"/>
                          </a:solidFill>
                          <a:effectLst/>
                          <a:latin typeface="+mn-lt"/>
                          <a:ea typeface="+mn-ea"/>
                          <a:cs typeface="+mn-cs"/>
                          <a:hlinkClick r:id="rId3"/>
                        </a:rPr>
                        <a:t>www.mass.gov/Massachusetts-tobacco-cessation-and-prevention-program-mtcp</a:t>
                      </a:r>
                      <a:endParaRPr lang="en-US" sz="1400" kern="1200" dirty="0" smtClean="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Improve the availability of genetics counselors by establishing genetics training programs in appropriate state educational institutions and/or increasing student numbers (GW)</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Add PC to the list of diseases that DPH programs target with counseling about tobacco, diet and body weight (GW)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Add Commission’s weight and voice to this aspect of prevention and their associated programs (GW)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Detecting premalignant could prevent PC which would entail screening programs. (AW)</a:t>
                      </a:r>
                      <a:endParaRPr lang="en-US" sz="1400" kern="1200" dirty="0">
                        <a:solidFill>
                          <a:schemeClr val="tx1"/>
                        </a:solidFill>
                        <a:effectLst/>
                        <a:latin typeface="+mn-lt"/>
                        <a:ea typeface="+mn-ea"/>
                        <a:cs typeface="+mn-cs"/>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2744001392"/>
                  </a:ext>
                </a:extLst>
              </a:tr>
            </a:tbl>
          </a:graphicData>
        </a:graphic>
      </p:graphicFrame>
    </p:spTree>
    <p:extLst>
      <p:ext uri="{BB962C8B-B14F-4D97-AF65-F5344CB8AC3E}">
        <p14:creationId xmlns:p14="http://schemas.microsoft.com/office/powerpoint/2010/main" val="3072634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10790364"/>
              </p:ext>
            </p:extLst>
          </p:nvPr>
        </p:nvGraphicFramePr>
        <p:xfrm>
          <a:off x="276225" y="190500"/>
          <a:ext cx="11731752" cy="6267458"/>
        </p:xfrm>
        <a:graphic>
          <a:graphicData uri="http://schemas.openxmlformats.org/drawingml/2006/table">
            <a:tbl>
              <a:tblPr/>
              <a:tblGrid>
                <a:gridCol w="484632">
                  <a:extLst>
                    <a:ext uri="{9D8B030D-6E8A-4147-A177-3AD203B41FA5}">
                      <a16:colId xmlns="" xmlns:a16="http://schemas.microsoft.com/office/drawing/2014/main" val="3376567858"/>
                    </a:ext>
                  </a:extLst>
                </a:gridCol>
                <a:gridCol w="1828800">
                  <a:extLst>
                    <a:ext uri="{9D8B030D-6E8A-4147-A177-3AD203B41FA5}">
                      <a16:colId xmlns="" xmlns:a16="http://schemas.microsoft.com/office/drawing/2014/main" val="492744005"/>
                    </a:ext>
                  </a:extLst>
                </a:gridCol>
                <a:gridCol w="1828800">
                  <a:extLst>
                    <a:ext uri="{9D8B030D-6E8A-4147-A177-3AD203B41FA5}">
                      <a16:colId xmlns="" xmlns:a16="http://schemas.microsoft.com/office/drawing/2014/main" val="3947306410"/>
                    </a:ext>
                  </a:extLst>
                </a:gridCol>
                <a:gridCol w="7589520">
                  <a:extLst>
                    <a:ext uri="{9D8B030D-6E8A-4147-A177-3AD203B41FA5}">
                      <a16:colId xmlns="" xmlns:a16="http://schemas.microsoft.com/office/drawing/2014/main" val="3361401844"/>
                    </a:ext>
                  </a:extLst>
                </a:gridCol>
              </a:tblGrid>
              <a:tr h="502920">
                <a:tc gridSpan="2">
                  <a:txBody>
                    <a:bodyPr/>
                    <a:lstStyle/>
                    <a:p>
                      <a:pPr algn="l"/>
                      <a:r>
                        <a:rPr lang="en-US" sz="1400" b="1" i="1" dirty="0" smtClean="0">
                          <a:effectLst/>
                          <a:latin typeface="+mn-lt"/>
                        </a:rPr>
                        <a:t>Charge</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algn="l"/>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l"/>
                      <a:r>
                        <a:rPr lang="en-US" sz="1400" b="1" i="1" dirty="0" smtClean="0">
                          <a:effectLst/>
                          <a:latin typeface="+mn-lt"/>
                        </a:rPr>
                        <a:t>Topic</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dirty="0" smtClean="0">
                          <a:effectLst/>
                          <a:latin typeface="+mn-lt"/>
                        </a:rPr>
                        <a:t>Draft Recommendations</a:t>
                      </a:r>
                      <a:endParaRPr lang="en-US" sz="1400" dirty="0" smtClean="0">
                        <a:effectLst/>
                        <a:latin typeface="+mn-lt"/>
                      </a:endParaRPr>
                    </a:p>
                  </a:txBody>
                  <a:tcPr marL="48479" marR="48479" marT="24240" marB="242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5764538">
                <a:tc>
                  <a:txBody>
                    <a:bodyPr/>
                    <a:lstStyle/>
                    <a:p>
                      <a:pPr algn="ctr"/>
                      <a:r>
                        <a:rPr lang="en-US" sz="1400" b="1" i="1" dirty="0">
                          <a:effectLst/>
                          <a:latin typeface="+mn-lt"/>
                        </a:rPr>
                        <a:t>2</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US" sz="1400" b="1" i="1" dirty="0">
                          <a:effectLst/>
                          <a:latin typeface="+mn-lt"/>
                        </a:rPr>
                        <a:t>“Study pancreatic cancer…”</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indent="0" algn="l" defTabSz="914400" rtl="0" eaLnBrk="1" latinLnBrk="0" hangingPunct="1">
                        <a:spcAft>
                          <a:spcPts val="800"/>
                        </a:spcAft>
                        <a:buFont typeface="+mj-lt"/>
                        <a:buNone/>
                      </a:pPr>
                      <a:r>
                        <a:rPr lang="en-US" sz="1400" i="1" kern="1200" dirty="0">
                          <a:solidFill>
                            <a:schemeClr val="tx1"/>
                          </a:solidFill>
                          <a:effectLst/>
                          <a:latin typeface="+mn-lt"/>
                          <a:ea typeface="+mn-ea"/>
                          <a:cs typeface="+mn-cs"/>
                        </a:rPr>
                        <a:t>screening</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To have family </a:t>
                      </a:r>
                      <a:r>
                        <a:rPr lang="en-US" sz="1400" kern="1200" dirty="0" err="1" smtClean="0">
                          <a:solidFill>
                            <a:schemeClr val="tx1"/>
                          </a:solidFill>
                          <a:effectLst/>
                          <a:latin typeface="+mn-lt"/>
                          <a:ea typeface="+mn-ea"/>
                          <a:cs typeface="+mn-cs"/>
                        </a:rPr>
                        <a:t>hx</a:t>
                      </a:r>
                      <a:r>
                        <a:rPr lang="en-US" sz="1400" kern="1200" dirty="0" smtClean="0">
                          <a:solidFill>
                            <a:schemeClr val="tx1"/>
                          </a:solidFill>
                          <a:effectLst/>
                          <a:latin typeface="+mn-lt"/>
                          <a:ea typeface="+mn-ea"/>
                          <a:cs typeface="+mn-cs"/>
                        </a:rPr>
                        <a:t> of PC added to physicians/ medical checklist (JQ)</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Enable/Assure insurance coverage (Medicaid and private) of imaging studies (MRCP preferably or CT or EUS) for patients at high risk for PC (2 FDR, pertinent gene mutations, familial pancreatitis, or patients with NOD and weight loss. (GW) </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Enable/Assure insurance coverage of genetic counseling and testing in patients with at least one first degree relative with PC or high risk precursor lesions (mucinous cysts) found on imaging studies (GW)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Promote genetic testing for PDAC- availability, counselors, cost, insurance coverage and utilization (AW)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Useful indices for early warning and surveillance (including imaging) for high-risk groups: genetic types, hereditary PC, CP, and NOD (AW)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Advocate for passage of 2014 proposed legislation for (realistic) PC screening (AW)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DPH convene an expert panel to examine a cost-benefit analysis of screening. (BR)</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Persons with NOD after the age of 50 be monitored for the first 3 years (highest risk for development of PC) (CC)</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A policy could be aligned with screening recommendations – to propose that insurers cover someone who fits into the screening criteria. </a:t>
                      </a:r>
                      <a:r>
                        <a:rPr lang="en-US" sz="1400" kern="1200" smtClean="0">
                          <a:solidFill>
                            <a:schemeClr val="tx1"/>
                          </a:solidFill>
                          <a:effectLst/>
                          <a:latin typeface="+mn-lt"/>
                          <a:ea typeface="+mn-ea"/>
                          <a:cs typeface="+mn-cs"/>
                        </a:rPr>
                        <a:t>(TL)</a:t>
                      </a:r>
                      <a:endParaRPr lang="en-US" sz="1400" kern="1200" dirty="0">
                        <a:solidFill>
                          <a:schemeClr val="tx1"/>
                        </a:solidFill>
                        <a:effectLst/>
                        <a:latin typeface="+mn-lt"/>
                        <a:ea typeface="+mn-ea"/>
                        <a:cs typeface="+mn-cs"/>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4036613201"/>
                  </a:ext>
                </a:extLst>
              </a:tr>
            </a:tbl>
          </a:graphicData>
        </a:graphic>
      </p:graphicFrame>
    </p:spTree>
    <p:extLst>
      <p:ext uri="{BB962C8B-B14F-4D97-AF65-F5344CB8AC3E}">
        <p14:creationId xmlns:p14="http://schemas.microsoft.com/office/powerpoint/2010/main" val="608590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10738946"/>
              </p:ext>
            </p:extLst>
          </p:nvPr>
        </p:nvGraphicFramePr>
        <p:xfrm>
          <a:off x="276225" y="190500"/>
          <a:ext cx="11734491" cy="6155019"/>
        </p:xfrm>
        <a:graphic>
          <a:graphicData uri="http://schemas.openxmlformats.org/drawingml/2006/table">
            <a:tbl>
              <a:tblPr/>
              <a:tblGrid>
                <a:gridCol w="487371">
                  <a:extLst>
                    <a:ext uri="{9D8B030D-6E8A-4147-A177-3AD203B41FA5}">
                      <a16:colId xmlns="" xmlns:a16="http://schemas.microsoft.com/office/drawing/2014/main" val="3376567858"/>
                    </a:ext>
                  </a:extLst>
                </a:gridCol>
                <a:gridCol w="1828800">
                  <a:extLst>
                    <a:ext uri="{9D8B030D-6E8A-4147-A177-3AD203B41FA5}">
                      <a16:colId xmlns="" xmlns:a16="http://schemas.microsoft.com/office/drawing/2014/main" val="492744005"/>
                    </a:ext>
                  </a:extLst>
                </a:gridCol>
                <a:gridCol w="1828800">
                  <a:extLst>
                    <a:ext uri="{9D8B030D-6E8A-4147-A177-3AD203B41FA5}">
                      <a16:colId xmlns="" xmlns:a16="http://schemas.microsoft.com/office/drawing/2014/main" val="3947306410"/>
                    </a:ext>
                  </a:extLst>
                </a:gridCol>
                <a:gridCol w="7589520">
                  <a:extLst>
                    <a:ext uri="{9D8B030D-6E8A-4147-A177-3AD203B41FA5}">
                      <a16:colId xmlns="" xmlns:a16="http://schemas.microsoft.com/office/drawing/2014/main" val="3361401844"/>
                    </a:ext>
                  </a:extLst>
                </a:gridCol>
              </a:tblGrid>
              <a:tr h="502920">
                <a:tc gridSpan="2">
                  <a:txBody>
                    <a:bodyPr/>
                    <a:lstStyle/>
                    <a:p>
                      <a:pPr algn="l"/>
                      <a:r>
                        <a:rPr lang="en-US" sz="1400" b="1" i="1" dirty="0" smtClean="0">
                          <a:effectLst/>
                          <a:latin typeface="+mn-lt"/>
                        </a:rPr>
                        <a:t>Charge</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algn="l"/>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r>
                        <a:rPr lang="en-US" sz="1400" b="1" i="1" dirty="0" smtClean="0">
                          <a:effectLst/>
                          <a:latin typeface="+mn-lt"/>
                        </a:rPr>
                        <a:t>Topic</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dirty="0" smtClean="0">
                          <a:effectLst/>
                          <a:latin typeface="+mn-lt"/>
                        </a:rPr>
                        <a:t>Draft Recommendations</a:t>
                      </a:r>
                      <a:endParaRPr lang="en-US" sz="1400" dirty="0" smtClean="0">
                        <a:effectLst/>
                        <a:latin typeface="+mn-lt"/>
                      </a:endParaRPr>
                    </a:p>
                  </a:txBody>
                  <a:tcPr marL="48479" marR="48479" marT="24240" marB="242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0"/>
                  </a:ext>
                </a:extLst>
              </a:tr>
              <a:tr h="4661741">
                <a:tc rowSpan="2">
                  <a:txBody>
                    <a:bodyPr/>
                    <a:lstStyle/>
                    <a:p>
                      <a:pPr algn="ctr"/>
                      <a:r>
                        <a:rPr lang="en-US" sz="1400" b="1" i="1" dirty="0">
                          <a:effectLst/>
                          <a:latin typeface="+mn-lt"/>
                        </a:rPr>
                        <a:t>2</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2">
                  <a:txBody>
                    <a:bodyPr/>
                    <a:lstStyle/>
                    <a:p>
                      <a:r>
                        <a:rPr lang="en-US" sz="1400" b="1" i="1" dirty="0">
                          <a:effectLst/>
                          <a:latin typeface="+mn-lt"/>
                        </a:rPr>
                        <a:t>“Study pancreatic cancer…”</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400" i="1" dirty="0">
                          <a:effectLst/>
                          <a:latin typeface="+mn-lt"/>
                        </a:rPr>
                        <a:t>education</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Required CME for pancreatic cancer for all primary care clinicians (JQ)</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Add PC to curricula in medical schools (GW)</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Promote public awareness campaigns of the risk factors for pancreatic cancer and how these can be prevented. There campaigns ,ay include messaging, public education, social media, newspaper articles and ads such as billboards and TV commercials (JN)</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ACS states that there is no way to prevent pancreatic cancer and although some risk factors such as age, gender, race, and family </a:t>
                      </a:r>
                      <a:r>
                        <a:rPr lang="en-US" sz="1400" kern="1200" dirty="0" err="1" smtClean="0">
                          <a:solidFill>
                            <a:schemeClr val="tx1"/>
                          </a:solidFill>
                          <a:effectLst/>
                          <a:latin typeface="+mn-lt"/>
                          <a:ea typeface="+mn-ea"/>
                          <a:cs typeface="+mn-cs"/>
                        </a:rPr>
                        <a:t>hx</a:t>
                      </a:r>
                      <a:r>
                        <a:rPr lang="en-US" sz="1400" kern="1200" dirty="0" smtClean="0">
                          <a:solidFill>
                            <a:schemeClr val="tx1"/>
                          </a:solidFill>
                          <a:effectLst/>
                          <a:latin typeface="+mn-lt"/>
                          <a:ea typeface="+mn-ea"/>
                          <a:cs typeface="+mn-cs"/>
                        </a:rPr>
                        <a:t> can’t be changed, there are ways to lower your risk: don’t smoke, stay at a healthy weight, lower alcohol use (JN)</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Promote a healthy lifestyle including regular physical activity and a healthy diet to avoid type 2 DM and obesity (JN)</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Education of doctors and public health about genetic risks, NOD, IPMNs, that offer a genuine opportunity for curative treatment and even prevention. (AW)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Promote awareness of physicians (clinicians) of common pre-malignant conditions such as IPMN as well as uncommon (CP, LS, PLS, FAMMM) (AW)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Develop and make available validated information materials (AW)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Provide informational materials in all languages (CS)</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Work with diabetes organizations to coordinate messaging and public outreach (CS)</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3304975019"/>
                  </a:ext>
                </a:extLst>
              </a:tr>
              <a:tr h="990358">
                <a:tc vMerge="1">
                  <a:txBody>
                    <a:bodyPr/>
                    <a:lstStyle/>
                    <a:p>
                      <a:endParaRPr lang="en-US"/>
                    </a:p>
                  </a:txBody>
                  <a:tcPr/>
                </a:tc>
                <a:tc vMerge="1">
                  <a:txBody>
                    <a:bodyPr/>
                    <a:lstStyle/>
                    <a:p>
                      <a:endParaRPr lang="en-US"/>
                    </a:p>
                  </a:txBody>
                  <a:tcPr/>
                </a:tc>
                <a:tc>
                  <a:txBody>
                    <a:bodyPr/>
                    <a:lstStyle/>
                    <a:p>
                      <a:r>
                        <a:rPr lang="en-US" sz="1400" i="1" dirty="0">
                          <a:effectLst/>
                          <a:latin typeface="+mn-lt"/>
                        </a:rPr>
                        <a:t>and support programs</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Require MassHealth to cover the cost of immunotherapy and targeted therapy treatment for PC patients (JQ)</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Number, type, and location of support groups, valid and vetted internet information from sources like </a:t>
                      </a:r>
                      <a:r>
                        <a:rPr lang="en-US" sz="1400" kern="1200" dirty="0" err="1" smtClean="0">
                          <a:solidFill>
                            <a:schemeClr val="tx1"/>
                          </a:solidFill>
                          <a:effectLst/>
                          <a:latin typeface="+mn-lt"/>
                          <a:ea typeface="+mn-ea"/>
                          <a:cs typeface="+mn-cs"/>
                        </a:rPr>
                        <a:t>PanCAN</a:t>
                      </a:r>
                      <a:r>
                        <a:rPr lang="en-US" sz="1400" kern="1200" dirty="0" smtClean="0">
                          <a:solidFill>
                            <a:schemeClr val="tx1"/>
                          </a:solidFill>
                          <a:effectLst/>
                          <a:latin typeface="+mn-lt"/>
                          <a:ea typeface="+mn-ea"/>
                          <a:cs typeface="+mn-cs"/>
                        </a:rPr>
                        <a:t> (AW)</a:t>
                      </a:r>
                      <a:endParaRPr lang="en-US" sz="1400" kern="1200" dirty="0">
                        <a:solidFill>
                          <a:schemeClr val="tx1"/>
                        </a:solidFill>
                        <a:effectLst/>
                        <a:latin typeface="+mn-lt"/>
                        <a:ea typeface="+mn-ea"/>
                        <a:cs typeface="+mn-cs"/>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1544263898"/>
                  </a:ext>
                </a:extLst>
              </a:tr>
            </a:tbl>
          </a:graphicData>
        </a:graphic>
      </p:graphicFrame>
    </p:spTree>
    <p:extLst>
      <p:ext uri="{BB962C8B-B14F-4D97-AF65-F5344CB8AC3E}">
        <p14:creationId xmlns:p14="http://schemas.microsoft.com/office/powerpoint/2010/main" val="171351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24266058"/>
              </p:ext>
            </p:extLst>
          </p:nvPr>
        </p:nvGraphicFramePr>
        <p:xfrm>
          <a:off x="276224" y="190500"/>
          <a:ext cx="11731752" cy="5902362"/>
        </p:xfrm>
        <a:graphic>
          <a:graphicData uri="http://schemas.openxmlformats.org/drawingml/2006/table">
            <a:tbl>
              <a:tblPr/>
              <a:tblGrid>
                <a:gridCol w="484632">
                  <a:extLst>
                    <a:ext uri="{9D8B030D-6E8A-4147-A177-3AD203B41FA5}">
                      <a16:colId xmlns="" xmlns:a16="http://schemas.microsoft.com/office/drawing/2014/main" val="1128836772"/>
                    </a:ext>
                  </a:extLst>
                </a:gridCol>
                <a:gridCol w="1828800">
                  <a:extLst>
                    <a:ext uri="{9D8B030D-6E8A-4147-A177-3AD203B41FA5}">
                      <a16:colId xmlns="" xmlns:a16="http://schemas.microsoft.com/office/drawing/2014/main" val="587308330"/>
                    </a:ext>
                  </a:extLst>
                </a:gridCol>
                <a:gridCol w="1828800">
                  <a:extLst>
                    <a:ext uri="{9D8B030D-6E8A-4147-A177-3AD203B41FA5}">
                      <a16:colId xmlns="" xmlns:a16="http://schemas.microsoft.com/office/drawing/2014/main" val="2934073329"/>
                    </a:ext>
                  </a:extLst>
                </a:gridCol>
                <a:gridCol w="7589520">
                  <a:extLst>
                    <a:ext uri="{9D8B030D-6E8A-4147-A177-3AD203B41FA5}">
                      <a16:colId xmlns="" xmlns:a16="http://schemas.microsoft.com/office/drawing/2014/main" val="2212083126"/>
                    </a:ext>
                  </a:extLst>
                </a:gridCol>
              </a:tblGrid>
              <a:tr h="502920">
                <a:tc gridSpan="2">
                  <a:txBody>
                    <a:bodyPr/>
                    <a:lstStyle/>
                    <a:p>
                      <a:pPr algn="l"/>
                      <a:r>
                        <a:rPr lang="en-US" sz="1400" b="1" i="1" dirty="0" smtClean="0">
                          <a:effectLst/>
                          <a:latin typeface="+mn-lt"/>
                        </a:rPr>
                        <a:t>Charge</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gn="l"/>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a:r>
                        <a:rPr lang="en-US" sz="1400" b="1" i="1" dirty="0" smtClean="0">
                          <a:effectLst/>
                          <a:latin typeface="+mn-lt"/>
                        </a:rPr>
                        <a:t>Topic</a:t>
                      </a: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1" dirty="0" smtClean="0">
                          <a:effectLst/>
                          <a:latin typeface="+mn-lt"/>
                        </a:rPr>
                        <a:t>Draft Recommendations</a:t>
                      </a:r>
                      <a:endParaRPr lang="en-US" sz="1400" dirty="0" smtClean="0">
                        <a:effectLst/>
                        <a:latin typeface="+mn-lt"/>
                      </a:endParaRPr>
                    </a:p>
                  </a:txBody>
                  <a:tcPr marL="48479" marR="48479" marT="24240" marB="242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 xmlns:a16="http://schemas.microsoft.com/office/drawing/2014/main" val="10000"/>
                  </a:ext>
                </a:extLst>
              </a:tr>
              <a:tr h="2699721">
                <a:tc rowSpan="2">
                  <a:txBody>
                    <a:bodyPr/>
                    <a:lstStyle/>
                    <a:p>
                      <a:pPr algn="ctr"/>
                      <a:r>
                        <a:rPr lang="en-US" sz="1400" b="1" i="1" dirty="0">
                          <a:effectLst/>
                          <a:latin typeface="Roboto"/>
                        </a:rPr>
                        <a:t>3</a:t>
                      </a:r>
                      <a:endParaRPr lang="en-US" sz="1400" dirty="0">
                        <a:effectLst/>
                        <a:latin typeface="Roboto"/>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2">
                  <a:txBody>
                    <a:bodyPr/>
                    <a:lstStyle/>
                    <a:p>
                      <a:r>
                        <a:rPr lang="en-US" sz="1400" b="1" i="1" dirty="0">
                          <a:effectLst/>
                          <a:latin typeface="+mn-lt"/>
                        </a:rPr>
                        <a:t>“Provide recommendations for additional legislation, support programs and resources necessary to…”</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US" sz="1400" i="1" dirty="0">
                          <a:effectLst/>
                          <a:latin typeface="+mn-lt"/>
                        </a:rPr>
                        <a:t>meet the unmet needs of persons with pancreatic cancer</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Use consortium members to develop geographically distributed support groups in partnership with local community groups for care givers and bereaved (GW)</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Facilitate successful local support groups effort to expand their geographic reach within the state on Social media, Telemedicine portals, </a:t>
                      </a:r>
                      <a:r>
                        <a:rPr lang="en-US" sz="1400" kern="1200" dirty="0" err="1" smtClean="0">
                          <a:solidFill>
                            <a:schemeClr val="tx1"/>
                          </a:solidFill>
                          <a:effectLst/>
                          <a:latin typeface="+mn-lt"/>
                          <a:ea typeface="+mn-ea"/>
                          <a:cs typeface="+mn-cs"/>
                        </a:rPr>
                        <a:t>etc</a:t>
                      </a:r>
                      <a:r>
                        <a:rPr lang="en-US" sz="1400" kern="1200" dirty="0" smtClean="0">
                          <a:solidFill>
                            <a:schemeClr val="tx1"/>
                          </a:solidFill>
                          <a:effectLst/>
                          <a:latin typeface="+mn-lt"/>
                          <a:ea typeface="+mn-ea"/>
                          <a:cs typeface="+mn-cs"/>
                        </a:rPr>
                        <a:t>, by provision of resources and/or grants (GW)</a:t>
                      </a:r>
                      <a:endParaRPr lang="en-US" sz="1400" kern="1200" dirty="0">
                        <a:solidFill>
                          <a:schemeClr val="tx1"/>
                        </a:solidFill>
                        <a:effectLst/>
                        <a:latin typeface="+mn-lt"/>
                        <a:ea typeface="+mn-ea"/>
                        <a:cs typeface="+mn-cs"/>
                      </a:endParaRP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Support insurance coverage of counselors and social workers services in these areas (need no be pancreas specific) (GW)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Explore telemedicine for education and consultation (AW)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MassHealth to cover specific treatment for PC (BR)</a:t>
                      </a:r>
                      <a:endParaRPr lang="en-US" sz="1400" kern="1200" dirty="0">
                        <a:solidFill>
                          <a:schemeClr val="tx1"/>
                        </a:solidFill>
                        <a:effectLst/>
                        <a:latin typeface="+mn-lt"/>
                        <a:ea typeface="+mn-ea"/>
                        <a:cs typeface="+mn-cs"/>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256246806"/>
                  </a:ext>
                </a:extLst>
              </a:tr>
              <a:tr h="2699721">
                <a:tc vMerge="1">
                  <a:txBody>
                    <a:bodyPr/>
                    <a:lstStyle/>
                    <a:p>
                      <a:endParaRPr lang="en-US"/>
                    </a:p>
                  </a:txBody>
                  <a:tcPr/>
                </a:tc>
                <a:tc vMerge="1">
                  <a:txBody>
                    <a:bodyPr/>
                    <a:lstStyle/>
                    <a:p>
                      <a:endParaRPr lang="en-US"/>
                    </a:p>
                  </a:txBody>
                  <a:tcPr/>
                </a:tc>
                <a:tc>
                  <a:txBody>
                    <a:bodyPr/>
                    <a:lstStyle/>
                    <a:p>
                      <a:r>
                        <a:rPr lang="en-US" sz="1400" i="1" dirty="0">
                          <a:effectLst/>
                          <a:latin typeface="+mn-lt"/>
                        </a:rPr>
                        <a:t>and their families</a:t>
                      </a:r>
                      <a:endParaRPr lang="en-US" sz="1400" dirty="0">
                        <a:effectLst/>
                        <a:latin typeface="+mn-lt"/>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Use consortium members to develop geographically distributed support groups in partnership with local community groups for care givers and bereaved (GW)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Facilitate successful local support groups effort to expand their geographic reach within the state on Social media, Telemedicine portals, </a:t>
                      </a:r>
                      <a:r>
                        <a:rPr lang="en-US" sz="1400" kern="1200" dirty="0" err="1" smtClean="0">
                          <a:solidFill>
                            <a:schemeClr val="tx1"/>
                          </a:solidFill>
                          <a:effectLst/>
                          <a:latin typeface="+mn-lt"/>
                          <a:ea typeface="+mn-ea"/>
                          <a:cs typeface="+mn-cs"/>
                        </a:rPr>
                        <a:t>etc</a:t>
                      </a:r>
                      <a:r>
                        <a:rPr lang="en-US" sz="1400" kern="1200" dirty="0" smtClean="0">
                          <a:solidFill>
                            <a:schemeClr val="tx1"/>
                          </a:solidFill>
                          <a:effectLst/>
                          <a:latin typeface="+mn-lt"/>
                          <a:ea typeface="+mn-ea"/>
                          <a:cs typeface="+mn-cs"/>
                        </a:rPr>
                        <a:t>, by provision of resources and/or grants (GW)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Support insurance coverage of counselors and social workers services in these areas (need no be pancreas specific) (GW)</a:t>
                      </a:r>
                    </a:p>
                    <a:p>
                      <a:pPr marL="347472" indent="-347472" algn="l" defTabSz="914400" rtl="0" eaLnBrk="1" latinLnBrk="0" hangingPunct="1">
                        <a:spcAft>
                          <a:spcPts val="800"/>
                        </a:spcAft>
                        <a:buFont typeface="+mj-lt"/>
                        <a:buAutoNum type="arabicPeriod"/>
                      </a:pPr>
                      <a:r>
                        <a:rPr lang="en-US" sz="1400" kern="1200" dirty="0" smtClean="0">
                          <a:solidFill>
                            <a:schemeClr val="tx1"/>
                          </a:solidFill>
                          <a:effectLst/>
                          <a:latin typeface="+mn-lt"/>
                          <a:ea typeface="+mn-ea"/>
                          <a:cs typeface="+mn-cs"/>
                        </a:rPr>
                        <a:t>Standard practice to offer genetic testing for high risk members of a patient’s family (CC)</a:t>
                      </a:r>
                      <a:endParaRPr lang="en-US" sz="1400" kern="1200" dirty="0">
                        <a:solidFill>
                          <a:schemeClr val="tx1"/>
                        </a:solidFill>
                        <a:effectLst/>
                        <a:latin typeface="+mn-lt"/>
                        <a:ea typeface="+mn-ea"/>
                        <a:cs typeface="+mn-cs"/>
                      </a:endParaRPr>
                    </a:p>
                  </a:txBody>
                  <a:tcPr marL="36359" marR="3635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 xmlns:a16="http://schemas.microsoft.com/office/drawing/2014/main" val="2706751779"/>
                  </a:ext>
                </a:extLst>
              </a:tr>
            </a:tbl>
          </a:graphicData>
        </a:graphic>
      </p:graphicFrame>
    </p:spTree>
    <p:extLst>
      <p:ext uri="{BB962C8B-B14F-4D97-AF65-F5344CB8AC3E}">
        <p14:creationId xmlns:p14="http://schemas.microsoft.com/office/powerpoint/2010/main" val="253620396"/>
      </p:ext>
    </p:extLst>
  </p:cSld>
  <p:clrMapOvr>
    <a:masterClrMapping/>
  </p:clrMapOvr>
</p:sld>
</file>

<file path=ppt/theme/theme1.xml><?xml version="1.0" encoding="utf-8"?>
<a:theme xmlns:a="http://schemas.openxmlformats.org/drawingml/2006/main" name="Retrospec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Retrospec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11191</TotalTime>
  <Words>1683</Words>
  <Application>Microsoft Office PowerPoint</Application>
  <PresentationFormat>Custom</PresentationFormat>
  <Paragraphs>137</Paragraphs>
  <Slides>13</Slides>
  <Notes>0</Notes>
  <HiddenSlides>0</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Retrospect</vt:lpstr>
      <vt:lpstr>Ripple</vt:lpstr>
      <vt:lpstr>1_Retrospect</vt:lpstr>
      <vt:lpstr>Agenda</vt:lpstr>
      <vt:lpstr>1. Housekeeping </vt:lpstr>
      <vt:lpstr>Objectives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Upcoming Meetings at One Ashburton Place</vt:lpstr>
      <vt:lpstr>Open Discussion</vt:lpstr>
      <vt:lpstr>Adjournment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dc:title>
  <dc:creator>cindy callahan</dc:creator>
  <cp:lastModifiedBy> </cp:lastModifiedBy>
  <cp:revision>68</cp:revision>
  <cp:lastPrinted>2019-04-12T14:51:48Z</cp:lastPrinted>
  <dcterms:created xsi:type="dcterms:W3CDTF">2019-03-13T13:49:48Z</dcterms:created>
  <dcterms:modified xsi:type="dcterms:W3CDTF">2019-06-25T17:22:04Z</dcterms:modified>
</cp:coreProperties>
</file>