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notesMasterIdLst>
    <p:notesMasterId r:id="rId18"/>
  </p:notesMasterIdLst>
  <p:handoutMasterIdLst>
    <p:handoutMasterId r:id="rId19"/>
  </p:handoutMasterIdLst>
  <p:sldIdLst>
    <p:sldId id="271" r:id="rId2"/>
    <p:sldId id="256" r:id="rId3"/>
    <p:sldId id="260" r:id="rId4"/>
    <p:sldId id="267" r:id="rId5"/>
    <p:sldId id="263" r:id="rId6"/>
    <p:sldId id="261" r:id="rId7"/>
    <p:sldId id="262" r:id="rId8"/>
    <p:sldId id="257" r:id="rId9"/>
    <p:sldId id="258" r:id="rId10"/>
    <p:sldId id="259" r:id="rId11"/>
    <p:sldId id="264" r:id="rId12"/>
    <p:sldId id="265" r:id="rId13"/>
    <p:sldId id="266" r:id="rId14"/>
    <p:sldId id="268" r:id="rId15"/>
    <p:sldId id="269" r:id="rId16"/>
    <p:sldId id="270" r:id="rId1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ndy callahan" initials="cc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25" autoAdjust="0"/>
    <p:restoredTop sz="93324" autoAdjust="0"/>
  </p:normalViewPr>
  <p:slideViewPr>
    <p:cSldViewPr snapToGrid="0">
      <p:cViewPr>
        <p:scale>
          <a:sx n="60" d="100"/>
          <a:sy n="60" d="100"/>
        </p:scale>
        <p:origin x="-2286" y="-11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924BE07-1738-41AA-8D2B-C723A3D85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1129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CA736F3-3EFB-4DF8-9C61-DA5214EBB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80165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736F3-3EFB-4DF8-9C61-DA5214EBB2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55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• Program Director (as described below) </a:t>
            </a:r>
          </a:p>
          <a:p>
            <a:r>
              <a:rPr lang="en-US" dirty="0" smtClean="0"/>
              <a:t>• Medical Oncologist § At least two with primary practice in gastrointestinal cancers including     expertise in pancreatic/hepatobiliary malignancies</a:t>
            </a:r>
          </a:p>
          <a:p>
            <a:r>
              <a:rPr lang="en-US" dirty="0" smtClean="0"/>
              <a:t> • Pathologist with expertise in gastrointestinal malignancies</a:t>
            </a:r>
          </a:p>
          <a:p>
            <a:r>
              <a:rPr lang="en-US" dirty="0" smtClean="0"/>
              <a:t> • Radiation oncologist</a:t>
            </a:r>
          </a:p>
          <a:p>
            <a:r>
              <a:rPr lang="en-US" dirty="0" smtClean="0"/>
              <a:t> • Diagnostic radiologist with an expertise in pancreatic diseases </a:t>
            </a:r>
          </a:p>
          <a:p>
            <a:r>
              <a:rPr lang="en-US" dirty="0" smtClean="0"/>
              <a:t> • Interventional radiologist </a:t>
            </a:r>
          </a:p>
          <a:p>
            <a:r>
              <a:rPr lang="en-US" dirty="0" smtClean="0"/>
              <a:t> • Pancreatic/hepatobiliary surgeons.  The surgery center must have at least two surgeons. The  center must have experience/expertise in complex pancreatic operations (must perform a  minimum of 20 pancreas resections a year for 3 consecutive years) </a:t>
            </a:r>
          </a:p>
          <a:p>
            <a:r>
              <a:rPr lang="en-US" dirty="0" smtClean="0"/>
              <a:t> • Gastroenterologist § One experienced in therapeutic endoscopy, including EUS and ERCP (must have min. 5 years’ of experience)</a:t>
            </a:r>
          </a:p>
          <a:p>
            <a:pPr marL="931774" lvl="2"/>
            <a:r>
              <a:rPr lang="en-US" dirty="0" smtClean="0"/>
              <a:t>_______________________</a:t>
            </a:r>
          </a:p>
          <a:p>
            <a:r>
              <a:rPr lang="en-US" dirty="0" smtClean="0"/>
              <a:t> Clinical trials § Have clinical trials available for pancreatic cancer and have access to an</a:t>
            </a:r>
            <a:r>
              <a:rPr lang="en-US" baseline="0" dirty="0" smtClean="0"/>
              <a:t> </a:t>
            </a:r>
            <a:r>
              <a:rPr lang="en-US" dirty="0" smtClean="0"/>
              <a:t>IRB (Institutional Review Board) for research. Institutions should be aware of the</a:t>
            </a:r>
            <a:r>
              <a:rPr lang="en-US" baseline="0" dirty="0" smtClean="0"/>
              <a:t> </a:t>
            </a:r>
            <a:r>
              <a:rPr lang="en-US" dirty="0" smtClean="0"/>
              <a:t>complete clinical trial landscape and what might be available at other institutions. 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 smtClean="0"/>
              <a:t>Psychosocial support/social work.  The patient will have access to a patient support network which may including support groups, social worker access, and/or a psychiatrist.</a:t>
            </a:r>
          </a:p>
          <a:p>
            <a:r>
              <a:rPr lang="en-US" dirty="0" smtClean="0"/>
              <a:t> • Palliative care program.  Palliative care program to include symptom management, pain</a:t>
            </a:r>
            <a:r>
              <a:rPr lang="en-US" baseline="0" dirty="0" smtClean="0"/>
              <a:t> </a:t>
            </a:r>
            <a:r>
              <a:rPr lang="en-US" dirty="0" smtClean="0"/>
              <a:t>management, hospice services and other supportive services (palliative care measures</a:t>
            </a:r>
            <a:r>
              <a:rPr lang="en-US" baseline="0" dirty="0" smtClean="0"/>
              <a:t> </a:t>
            </a:r>
            <a:r>
              <a:rPr lang="en-US" dirty="0" smtClean="0"/>
              <a:t>must be defined in the audit application). Program should follow the NCCN Guidelines. </a:t>
            </a:r>
          </a:p>
          <a:p>
            <a:r>
              <a:rPr lang="en-US" dirty="0" smtClean="0"/>
              <a:t>• Dietitian/nutrition support § Registered Dietitian Nutritionist with credentials of RD or RDN available </a:t>
            </a:r>
          </a:p>
          <a:p>
            <a:r>
              <a:rPr lang="en-US" dirty="0" smtClean="0"/>
              <a:t>• Electronic Medical Records. EMRs to include imaging, labs, and prescriptions</a:t>
            </a:r>
          </a:p>
          <a:p>
            <a:r>
              <a:rPr lang="en-US" dirty="0" smtClean="0"/>
              <a:t>___________________________________</a:t>
            </a:r>
          </a:p>
          <a:p>
            <a:r>
              <a:rPr lang="en-US" dirty="0" smtClean="0"/>
              <a:t>Program Director Qualifications and Responsibilities </a:t>
            </a:r>
          </a:p>
          <a:p>
            <a:r>
              <a:rPr lang="en-US" dirty="0" smtClean="0"/>
              <a:t>The Program Director should be a board certified/board eligible physician with a focus in pancreatic cancer. </a:t>
            </a:r>
          </a:p>
          <a:p>
            <a:r>
              <a:rPr lang="en-US" dirty="0" smtClean="0"/>
              <a:t>Responsibilities 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 smtClean="0"/>
              <a:t>Provides quality assurance and oversight for operations of the NPF Center Program. 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 smtClean="0"/>
              <a:t>Assures the institution is providing adequate facilities and ancillary support to the NPF 	Centers Program. 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 smtClean="0"/>
              <a:t> Assures that all NPF Centers Program team personnel (physician and </a:t>
            </a:r>
            <a:r>
              <a:rPr lang="en-US" dirty="0" err="1" smtClean="0"/>
              <a:t>nonphysician</a:t>
            </a:r>
            <a:r>
              <a:rPr lang="en-US" dirty="0" smtClean="0"/>
              <a:t>) are 	of the highest quality and continually strive to improve their expertise in the area of 	pancreatic disease.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 smtClean="0"/>
              <a:t> Assures that all aspects of the agreement with the NPF Center are met. 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 smtClean="0"/>
              <a:t>Assures that the personnel time allotted to the care of patients with pancreatic disease is 	appropriate for the patient population. 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 smtClean="0"/>
              <a:t>Coordinates plans with other Program Directors or appropriate personnel when it is necessary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736F3-3EFB-4DF8-9C61-DA5214EBB2D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01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4843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408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671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0"/>
            <a:ext cx="10058400" cy="1329179"/>
          </a:xfrm>
        </p:spPr>
        <p:txBody>
          <a:bodyPr/>
          <a:lstStyle>
            <a:lvl1pPr marL="0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73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35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677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353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708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04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807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2302AF9-B3B8-4C26-B6FC-13974BA75F1B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795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67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2302AF9-B3B8-4C26-B6FC-13974BA75F1B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2850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394150"/>
            <a:ext cx="10058400" cy="132917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Special Commission to Study </a:t>
            </a:r>
            <a:br>
              <a:rPr lang="en-US" dirty="0" smtClean="0"/>
            </a:br>
            <a:r>
              <a:rPr lang="en-US" dirty="0" smtClean="0"/>
              <a:t>Pancreatic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b"/>
          <a:lstStyle/>
          <a:p>
            <a:r>
              <a:rPr lang="en-US" b="1" dirty="0" smtClean="0"/>
              <a:t>March 26, 2019</a:t>
            </a:r>
          </a:p>
          <a:p>
            <a:r>
              <a:rPr lang="en-US" dirty="0" smtClean="0"/>
              <a:t>Brock </a:t>
            </a:r>
            <a:r>
              <a:rPr lang="en-US" dirty="0" err="1" smtClean="0"/>
              <a:t>Cordeiro</a:t>
            </a:r>
            <a:r>
              <a:rPr lang="en-US" dirty="0" smtClean="0"/>
              <a:t>, Chair</a:t>
            </a:r>
          </a:p>
          <a:p>
            <a:r>
              <a:rPr lang="en-US" dirty="0" smtClean="0"/>
              <a:t>Cindy Callahan, Vice Chair</a:t>
            </a:r>
          </a:p>
        </p:txBody>
      </p:sp>
    </p:spTree>
    <p:extLst>
      <p:ext uri="{BB962C8B-B14F-4D97-AF65-F5344CB8AC3E}">
        <p14:creationId xmlns:p14="http://schemas.microsoft.com/office/powerpoint/2010/main" val="1614174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Pancreatic Cancers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950884"/>
              </p:ext>
            </p:extLst>
          </p:nvPr>
        </p:nvGraphicFramePr>
        <p:xfrm>
          <a:off x="1063171" y="2226265"/>
          <a:ext cx="9191172" cy="33757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3724">
                  <a:extLst>
                    <a:ext uri="{9D8B030D-6E8A-4147-A177-3AD203B41FA5}">
                      <a16:colId xmlns:a16="http://schemas.microsoft.com/office/drawing/2014/main" xmlns="" val="594161056"/>
                    </a:ext>
                  </a:extLst>
                </a:gridCol>
                <a:gridCol w="3063724">
                  <a:extLst>
                    <a:ext uri="{9D8B030D-6E8A-4147-A177-3AD203B41FA5}">
                      <a16:colId xmlns:a16="http://schemas.microsoft.com/office/drawing/2014/main" xmlns="" val="4052592173"/>
                    </a:ext>
                  </a:extLst>
                </a:gridCol>
                <a:gridCol w="3063724">
                  <a:extLst>
                    <a:ext uri="{9D8B030D-6E8A-4147-A177-3AD203B41FA5}">
                      <a16:colId xmlns:a16="http://schemas.microsoft.com/office/drawing/2014/main" xmlns="" val="3773793213"/>
                    </a:ext>
                  </a:extLst>
                </a:gridCol>
              </a:tblGrid>
              <a:tr h="503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Pancreatic Adenocarcinoma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Pancreatic</a:t>
                      </a:r>
                      <a:r>
                        <a:rPr lang="en-US" baseline="0" dirty="0" smtClean="0"/>
                        <a:t> Neuroendocrine Tumors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312071"/>
                  </a:ext>
                </a:extLst>
              </a:tr>
              <a:tr h="477768">
                <a:tc>
                  <a:txBody>
                    <a:bodyPr/>
                    <a:lstStyle/>
                    <a:p>
                      <a:r>
                        <a:rPr lang="en-US" dirty="0" smtClean="0"/>
                        <a:t>Abbreviation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PDAC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PNETS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11289067"/>
                  </a:ext>
                </a:extLst>
              </a:tr>
              <a:tr h="824641">
                <a:tc>
                  <a:txBody>
                    <a:bodyPr/>
                    <a:lstStyle/>
                    <a:p>
                      <a:r>
                        <a:rPr lang="en-US" dirty="0" smtClean="0"/>
                        <a:t>Origin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Exocrine cells 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(supports digestion)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Endocrine</a:t>
                      </a:r>
                      <a:r>
                        <a:rPr lang="en-US" baseline="0" dirty="0" smtClean="0"/>
                        <a:t> cells </a:t>
                      </a:r>
                      <a:br>
                        <a:rPr lang="en-US" baseline="0" dirty="0" smtClean="0"/>
                      </a:br>
                      <a:r>
                        <a:rPr lang="en-US" baseline="0" dirty="0" smtClean="0"/>
                        <a:t>(regulates blood sugar)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5771100"/>
                  </a:ext>
                </a:extLst>
              </a:tr>
              <a:tr h="477768">
                <a:tc>
                  <a:txBody>
                    <a:bodyPr/>
                    <a:lstStyle/>
                    <a:p>
                      <a:r>
                        <a:rPr lang="en-US" dirty="0" smtClean="0"/>
                        <a:t>Incidence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More</a:t>
                      </a:r>
                      <a:r>
                        <a:rPr lang="en-US" baseline="0" dirty="0" smtClean="0"/>
                        <a:t> common (93%)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Less common (7%)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94061960"/>
                  </a:ext>
                </a:extLst>
              </a:tr>
              <a:tr h="477768">
                <a:tc>
                  <a:txBody>
                    <a:bodyPr/>
                    <a:lstStyle/>
                    <a:p>
                      <a:r>
                        <a:rPr lang="en-US" dirty="0" smtClean="0"/>
                        <a:t>Recovery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Poorer</a:t>
                      </a:r>
                      <a:r>
                        <a:rPr lang="en-US" baseline="0" dirty="0" smtClean="0"/>
                        <a:t> chance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Better chance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99013546"/>
                  </a:ext>
                </a:extLst>
              </a:tr>
              <a:tr h="477768">
                <a:tc>
                  <a:txBody>
                    <a:bodyPr/>
                    <a:lstStyle/>
                    <a:p>
                      <a:r>
                        <a:rPr lang="en-US" dirty="0" smtClean="0"/>
                        <a:t>5-year survival rates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8.5%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42%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53873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7723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97280" y="292100"/>
            <a:ext cx="10058400" cy="1329179"/>
          </a:xfrm>
        </p:spPr>
        <p:txBody>
          <a:bodyPr/>
          <a:lstStyle/>
          <a:p>
            <a:r>
              <a:rPr lang="en-US" dirty="0" smtClean="0"/>
              <a:t>Unmet Needs of Patients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97280" y="2061634"/>
            <a:ext cx="10058400" cy="402336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Group discussion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01357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41300"/>
            <a:ext cx="10058400" cy="1329179"/>
          </a:xfrm>
        </p:spPr>
        <p:txBody>
          <a:bodyPr/>
          <a:lstStyle/>
          <a:p>
            <a:r>
              <a:rPr lang="en-US" dirty="0" smtClean="0"/>
              <a:t>Unmet needs of Families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Group discussion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105033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41300"/>
            <a:ext cx="10058400" cy="132917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Time of </a:t>
            </a:r>
            <a:r>
              <a:rPr lang="en-US" dirty="0"/>
              <a:t>D</a:t>
            </a:r>
            <a:r>
              <a:rPr lang="en-US" dirty="0" smtClean="0"/>
              <a:t>iagnosis </a:t>
            </a:r>
            <a:r>
              <a:rPr lang="en-US" dirty="0"/>
              <a:t>D</a:t>
            </a:r>
            <a:r>
              <a:rPr lang="en-US" dirty="0" smtClean="0"/>
              <a:t>ata – Registry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What is currently being collected vs what should we be collecting?</a:t>
            </a:r>
          </a:p>
          <a:p>
            <a:pPr marL="457200" lvl="1" indent="0">
              <a:buNone/>
            </a:pPr>
            <a:r>
              <a:rPr lang="en-US" sz="2000" dirty="0" smtClean="0"/>
              <a:t>Genetic testing</a:t>
            </a:r>
          </a:p>
          <a:p>
            <a:pPr marL="457200" lvl="1" indent="0">
              <a:buNone/>
            </a:pPr>
            <a:r>
              <a:rPr lang="en-US" sz="2000" dirty="0" smtClean="0"/>
              <a:t>Familial history</a:t>
            </a:r>
          </a:p>
          <a:p>
            <a:pPr marL="457200" lvl="1" indent="0">
              <a:buNone/>
            </a:pPr>
            <a:r>
              <a:rPr lang="en-US" sz="2000" dirty="0" smtClean="0"/>
              <a:t>Environmental factors (including alcohol use, smoking)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752518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28600"/>
            <a:ext cx="10058400" cy="1329179"/>
          </a:xfrm>
        </p:spPr>
        <p:txBody>
          <a:bodyPr/>
          <a:lstStyle/>
          <a:p>
            <a:r>
              <a:rPr lang="en-US" dirty="0" smtClean="0"/>
              <a:t>Report Preparation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Ovarian Cancer Commission engaged a consultant through DPH</a:t>
            </a:r>
          </a:p>
          <a:p>
            <a:pPr lvl="1"/>
            <a:r>
              <a:rPr lang="en-US" sz="2000" dirty="0" smtClean="0"/>
              <a:t>JSI </a:t>
            </a:r>
            <a:r>
              <a:rPr lang="en-US" sz="2000" dirty="0"/>
              <a:t>Research &amp; Training Institute, Inc. is a public health research and consulting firm dedicated to improving the health of individuals and communities throughout the world</a:t>
            </a:r>
            <a:r>
              <a:rPr lang="en-US" sz="2000" dirty="0" smtClean="0"/>
              <a:t>.</a:t>
            </a:r>
          </a:p>
          <a:p>
            <a:pPr lvl="1"/>
            <a:r>
              <a:rPr lang="en-US" sz="2000" dirty="0" smtClean="0"/>
              <a:t>Meetings were structured to guide, inform and complete the report</a:t>
            </a:r>
          </a:p>
          <a:p>
            <a:pPr lvl="1"/>
            <a:r>
              <a:rPr lang="en-US" sz="2000" dirty="0" smtClean="0"/>
              <a:t>Final report drafted by JSI, reviewed and approved by the Commission</a:t>
            </a:r>
            <a:endParaRPr lang="en-US" sz="2000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398187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topics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Mandated Benefit Review of S.B. 471; An Act Relative to Pancreatic Cancer Screening</a:t>
            </a:r>
          </a:p>
          <a:p>
            <a:pPr lvl="1"/>
            <a:r>
              <a:rPr lang="en-US" sz="2000" dirty="0" smtClean="0"/>
              <a:t>Sponsored by Sen. Moore of Uxbridge</a:t>
            </a:r>
          </a:p>
          <a:p>
            <a:pPr lvl="1"/>
            <a:r>
              <a:rPr lang="en-US" sz="2000" dirty="0" smtClean="0"/>
              <a:t>Bill proposes insurance companies provide insurance coverage for early screening and detection for pancreatic cancer.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89973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54000"/>
            <a:ext cx="10058400" cy="1329179"/>
          </a:xfrm>
        </p:spPr>
        <p:txBody>
          <a:bodyPr/>
          <a:lstStyle/>
          <a:p>
            <a:r>
              <a:rPr lang="en-US" smtClean="0"/>
              <a:t>Upcoming Meetings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269220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  Tuesday</a:t>
            </a:r>
            <a:r>
              <a:rPr lang="en-US" sz="2400" dirty="0"/>
              <a:t>, </a:t>
            </a:r>
            <a:r>
              <a:rPr lang="en-US" sz="2400" b="1" dirty="0"/>
              <a:t>April 23</a:t>
            </a:r>
            <a:r>
              <a:rPr lang="en-US" sz="2400" dirty="0"/>
              <a:t>, 3-5pm, at 1 </a:t>
            </a:r>
            <a:r>
              <a:rPr lang="en-US" sz="2400" dirty="0" err="1"/>
              <a:t>Ashburton</a:t>
            </a:r>
            <a:r>
              <a:rPr lang="en-US" sz="2400" dirty="0"/>
              <a:t> Place, 10th Floor, Charles River </a:t>
            </a:r>
            <a:r>
              <a:rPr lang="en-US" sz="2400" dirty="0" smtClean="0"/>
              <a:t> Conference Room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  Tuesday</a:t>
            </a:r>
            <a:r>
              <a:rPr lang="en-US" sz="2400" dirty="0"/>
              <a:t>, </a:t>
            </a:r>
            <a:r>
              <a:rPr lang="en-US" sz="2400" b="1" dirty="0"/>
              <a:t>May 28</a:t>
            </a:r>
            <a:r>
              <a:rPr lang="en-US" sz="2400" dirty="0"/>
              <a:t>, 3-5pm, at 1 </a:t>
            </a:r>
            <a:r>
              <a:rPr lang="en-US" sz="2400" dirty="0" err="1"/>
              <a:t>Ashburton</a:t>
            </a:r>
            <a:r>
              <a:rPr lang="en-US" sz="2400" dirty="0"/>
              <a:t> Place, 21st Floor, Conference Room 1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22876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</a:p>
          <a:p>
            <a:r>
              <a:rPr lang="en-US" dirty="0" smtClean="0"/>
              <a:t>Discussion of Objective 1</a:t>
            </a:r>
          </a:p>
          <a:p>
            <a:r>
              <a:rPr lang="en-US" dirty="0" smtClean="0"/>
              <a:t>Engaging outside group to support Commission work</a:t>
            </a:r>
          </a:p>
          <a:p>
            <a:r>
              <a:rPr lang="en-US" dirty="0" smtClean="0"/>
              <a:t>Open Discussion</a:t>
            </a:r>
          </a:p>
          <a:p>
            <a:r>
              <a:rPr lang="en-US" dirty="0" smtClean="0"/>
              <a:t>Close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395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3950" y="222669"/>
            <a:ext cx="12385675" cy="6137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Pancreatic cancer is the </a:t>
            </a:r>
            <a:r>
              <a:rPr lang="en-US" sz="2800" b="1" dirty="0" smtClean="0"/>
              <a:t>2nd </a:t>
            </a:r>
            <a:r>
              <a:rPr lang="en-US" sz="2800" dirty="0" smtClean="0"/>
              <a:t>leading cause of cancer death in Massachusetts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3861" y="827497"/>
            <a:ext cx="9655377" cy="5492840"/>
          </a:xfrm>
          <a:prstGeom prst="rect">
            <a:avLst/>
          </a:prstGeom>
        </p:spPr>
      </p:pic>
      <p:pic>
        <p:nvPicPr>
          <p:cNvPr id="1030" name="Picture 6" descr="Image result for push pin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5749" y="2614274"/>
            <a:ext cx="360036" cy="339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Image result for push pin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4931" y="2832463"/>
            <a:ext cx="360036" cy="339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Image result for push pin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723" y="4116026"/>
            <a:ext cx="360036" cy="339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Image result for push pin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723" y="2050869"/>
            <a:ext cx="360036" cy="339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" descr="Image result for push pin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5426" y="1863635"/>
            <a:ext cx="360036" cy="339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Image result for push pin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2741" y="2692174"/>
            <a:ext cx="360036" cy="339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6" descr="Image result for push pin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4672" y="2577737"/>
            <a:ext cx="360036" cy="339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6" descr="Image result for push pin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6770" y="2409146"/>
            <a:ext cx="360036" cy="339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6" descr="Image result for push pin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7840" y="3172097"/>
            <a:ext cx="360036" cy="339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Image result for push pin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7027" y="3031808"/>
            <a:ext cx="360036" cy="339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Image result for push pin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6963" y="2352540"/>
            <a:ext cx="360036" cy="339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6" descr="Image result for push pin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6763" y="3234283"/>
            <a:ext cx="360036" cy="339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6" descr="Image result for push pin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705" y="2111966"/>
            <a:ext cx="360036" cy="339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6" descr="Image result for push pin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4503" y="2663872"/>
            <a:ext cx="360036" cy="339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6" descr="Image result for push pin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6301" y="2522357"/>
            <a:ext cx="360036" cy="339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6" descr="Image result for push pin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460" y="4466546"/>
            <a:ext cx="360036" cy="339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8" descr="Image result for push pin 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732688" y="4535557"/>
            <a:ext cx="62863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19 “cancer hospitals” in Commonwealth; only 3 with </a:t>
            </a:r>
            <a:r>
              <a:rPr lang="en-US" smtClean="0"/>
              <a:t>NPF designation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MGH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Dana Farber/B&amp;W’s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BIDMC</a:t>
            </a:r>
            <a:endParaRPr lang="en-US" dirty="0"/>
          </a:p>
        </p:txBody>
      </p:sp>
      <p:sp>
        <p:nvSpPr>
          <p:cNvPr id="6" name="5-Point Star 5"/>
          <p:cNvSpPr/>
          <p:nvPr/>
        </p:nvSpPr>
        <p:spPr>
          <a:xfrm>
            <a:off x="7762272" y="2659755"/>
            <a:ext cx="203200" cy="205128"/>
          </a:xfrm>
          <a:prstGeom prst="star5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5-Point Star 33"/>
          <p:cNvSpPr/>
          <p:nvPr/>
        </p:nvSpPr>
        <p:spPr>
          <a:xfrm>
            <a:off x="7859427" y="2794261"/>
            <a:ext cx="203200" cy="205128"/>
          </a:xfrm>
          <a:prstGeom prst="star5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5-Point Star 34"/>
          <p:cNvSpPr/>
          <p:nvPr/>
        </p:nvSpPr>
        <p:spPr>
          <a:xfrm>
            <a:off x="7702759" y="2454627"/>
            <a:ext cx="203200" cy="205128"/>
          </a:xfrm>
          <a:prstGeom prst="star5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5-Point Star 35"/>
          <p:cNvSpPr/>
          <p:nvPr/>
        </p:nvSpPr>
        <p:spPr>
          <a:xfrm>
            <a:off x="732688" y="5171657"/>
            <a:ext cx="203200" cy="205128"/>
          </a:xfrm>
          <a:prstGeom prst="star5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5-Point Star 36"/>
          <p:cNvSpPr/>
          <p:nvPr/>
        </p:nvSpPr>
        <p:spPr>
          <a:xfrm>
            <a:off x="732688" y="5427947"/>
            <a:ext cx="203200" cy="205128"/>
          </a:xfrm>
          <a:prstGeom prst="star5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5-Point Star 37"/>
          <p:cNvSpPr/>
          <p:nvPr/>
        </p:nvSpPr>
        <p:spPr>
          <a:xfrm>
            <a:off x="732688" y="5686218"/>
            <a:ext cx="203200" cy="205128"/>
          </a:xfrm>
          <a:prstGeom prst="star5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35888" y="1600200"/>
            <a:ext cx="1019912" cy="4506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46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90500"/>
            <a:ext cx="10058400" cy="1329179"/>
          </a:xfrm>
        </p:spPr>
        <p:txBody>
          <a:bodyPr/>
          <a:lstStyle/>
          <a:p>
            <a:r>
              <a:rPr lang="en-US" dirty="0" smtClean="0"/>
              <a:t>National Pancreas Foundation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Designated Core </a:t>
            </a:r>
            <a:r>
              <a:rPr lang="en-US" dirty="0" smtClean="0"/>
              <a:t>Personnel</a:t>
            </a:r>
          </a:p>
          <a:p>
            <a:r>
              <a:rPr lang="en-US" dirty="0" smtClean="0"/>
              <a:t>Special </a:t>
            </a:r>
            <a:r>
              <a:rPr lang="en-US" dirty="0"/>
              <a:t>Expertise and Services </a:t>
            </a:r>
            <a:endParaRPr lang="en-US" dirty="0" smtClean="0"/>
          </a:p>
          <a:p>
            <a:r>
              <a:rPr lang="en-US" dirty="0"/>
              <a:t>The Program Director should be a board certified/board eligible physician with a focus in pancreatic </a:t>
            </a:r>
            <a:r>
              <a:rPr lang="en-US" dirty="0" smtClean="0"/>
              <a:t>cancer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63289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6180" y="152400"/>
            <a:ext cx="10058400" cy="1450757"/>
          </a:xfrm>
        </p:spPr>
        <p:txBody>
          <a:bodyPr/>
          <a:lstStyle/>
          <a:p>
            <a:r>
              <a:rPr lang="en-US" dirty="0" smtClean="0"/>
              <a:t>Low Survival Rate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027" y="1893888"/>
            <a:ext cx="11763945" cy="3868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800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3480" y="330200"/>
            <a:ext cx="10058400" cy="1329179"/>
          </a:xfrm>
        </p:spPr>
        <p:txBody>
          <a:bodyPr/>
          <a:lstStyle/>
          <a:p>
            <a:r>
              <a:rPr lang="en-US" dirty="0" smtClean="0"/>
              <a:t>Diagnosis by Stage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97796" y="1905000"/>
            <a:ext cx="7680160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941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Survival Rates by Stage at Diagnosis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70812" y="2298700"/>
            <a:ext cx="7052701" cy="3273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688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79400"/>
            <a:ext cx="10058400" cy="1329179"/>
          </a:xfrm>
        </p:spPr>
        <p:txBody>
          <a:bodyPr/>
          <a:lstStyle/>
          <a:p>
            <a:r>
              <a:rPr lang="en-US" dirty="0" smtClean="0"/>
              <a:t>Objective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Establish </a:t>
            </a:r>
            <a:r>
              <a:rPr lang="en-US" dirty="0"/>
              <a:t>a mechanism in order to ascertain the prevalence of pancreatic cancer in the commonwealth and the unmet needs of persons with pancreatic cancer and those of their families and collect time-of-diagnosis statistics and likely risks for pancreatic </a:t>
            </a:r>
            <a:r>
              <a:rPr lang="en-US" dirty="0" smtClean="0"/>
              <a:t>cancer.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563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2380" y="203200"/>
            <a:ext cx="10058400" cy="1329179"/>
          </a:xfrm>
        </p:spPr>
        <p:txBody>
          <a:bodyPr/>
          <a:lstStyle/>
          <a:p>
            <a:r>
              <a:rPr lang="en-US" dirty="0" smtClean="0"/>
              <a:t>Decisions to be made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Focus on the most common (pancreatic ductal adenocarcinoma or PDAC) or be all encompassing (neuroendocrine and PDAC)?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26845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3165</TotalTime>
  <Words>667</Words>
  <Application>Microsoft Office PowerPoint</Application>
  <PresentationFormat>Custom</PresentationFormat>
  <Paragraphs>93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Retrospect</vt:lpstr>
      <vt:lpstr>Special Commission to Study  Pancreatic Cancer</vt:lpstr>
      <vt:lpstr>Agenda</vt:lpstr>
      <vt:lpstr>PowerPoint Presentation</vt:lpstr>
      <vt:lpstr>National Pancreas Foundation</vt:lpstr>
      <vt:lpstr>Low Survival Rate</vt:lpstr>
      <vt:lpstr>Diagnosis by Stage</vt:lpstr>
      <vt:lpstr>Survival Rates by Stage at Diagnosis</vt:lpstr>
      <vt:lpstr>Objective 1</vt:lpstr>
      <vt:lpstr>Decisions to be made</vt:lpstr>
      <vt:lpstr>Pancreatic Cancers</vt:lpstr>
      <vt:lpstr>Unmet Needs of Patients</vt:lpstr>
      <vt:lpstr>Unmet needs of Families</vt:lpstr>
      <vt:lpstr>Time of Diagnosis Data – Registry Information</vt:lpstr>
      <vt:lpstr>Report Preparation </vt:lpstr>
      <vt:lpstr>Other topics </vt:lpstr>
      <vt:lpstr>Upcoming Meetings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</dc:title>
  <dc:creator>cindy callahan</dc:creator>
  <cp:lastModifiedBy> </cp:lastModifiedBy>
  <cp:revision>23</cp:revision>
  <cp:lastPrinted>2019-03-20T19:13:00Z</cp:lastPrinted>
  <dcterms:created xsi:type="dcterms:W3CDTF">2019-03-13T13:49:48Z</dcterms:created>
  <dcterms:modified xsi:type="dcterms:W3CDTF">2019-03-20T19:15:34Z</dcterms:modified>
</cp:coreProperties>
</file>