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8"/>
  </p:notesMasterIdLst>
  <p:handoutMasterIdLst>
    <p:handoutMasterId r:id="rId19"/>
  </p:handoutMasterIdLst>
  <p:sldIdLst>
    <p:sldId id="271" r:id="rId2"/>
    <p:sldId id="256" r:id="rId3"/>
    <p:sldId id="260" r:id="rId4"/>
    <p:sldId id="267" r:id="rId5"/>
    <p:sldId id="263" r:id="rId6"/>
    <p:sldId id="261" r:id="rId7"/>
    <p:sldId id="262" r:id="rId8"/>
    <p:sldId id="257" r:id="rId9"/>
    <p:sldId id="258" r:id="rId10"/>
    <p:sldId id="259" r:id="rId11"/>
    <p:sldId id="264" r:id="rId12"/>
    <p:sldId id="265" r:id="rId13"/>
    <p:sldId id="266" r:id="rId14"/>
    <p:sldId id="268" r:id="rId15"/>
    <p:sldId id="269" r:id="rId16"/>
    <p:sldId id="270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ndy callahan" initials="c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5" autoAdjust="0"/>
    <p:restoredTop sz="93324" autoAdjust="0"/>
  </p:normalViewPr>
  <p:slideViewPr>
    <p:cSldViewPr snapToGrid="0">
      <p:cViewPr>
        <p:scale>
          <a:sx n="60" d="100"/>
          <a:sy n="60" d="100"/>
        </p:scale>
        <p:origin x="-2286" y="-11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24BE07-1738-41AA-8D2B-C723A3D85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12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A736F3-3EFB-4DF8-9C61-DA5214EB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016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736F3-3EFB-4DF8-9C61-DA5214EBB2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5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• Program Director (as described below) </a:t>
            </a:r>
          </a:p>
          <a:p>
            <a:r>
              <a:rPr lang="en-US" dirty="0" smtClean="0"/>
              <a:t>• Medical Oncologist § At least two with primary practice in gastrointestinal cancers including     expertise in pancreatic/hepatobiliary malignancies</a:t>
            </a:r>
          </a:p>
          <a:p>
            <a:r>
              <a:rPr lang="en-US" dirty="0" smtClean="0"/>
              <a:t> • Pathologist with expertise in gastrointestinal malignancies</a:t>
            </a:r>
          </a:p>
          <a:p>
            <a:r>
              <a:rPr lang="en-US" dirty="0" smtClean="0"/>
              <a:t> • Radiation oncologist</a:t>
            </a:r>
          </a:p>
          <a:p>
            <a:r>
              <a:rPr lang="en-US" dirty="0" smtClean="0"/>
              <a:t> • Diagnostic radiologist with an expertise in pancreatic diseases </a:t>
            </a:r>
          </a:p>
          <a:p>
            <a:r>
              <a:rPr lang="en-US" dirty="0" smtClean="0"/>
              <a:t> • Interventional radiologist </a:t>
            </a:r>
          </a:p>
          <a:p>
            <a:r>
              <a:rPr lang="en-US" dirty="0" smtClean="0"/>
              <a:t> • Pancreatic/hepatobiliary surgeons.  The surgery center must have at least two surgeons. The  center must have experience/expertise in complex pancreatic operations (must perform a  minimum of 20 pancreas resections a year for 3 consecutive years) </a:t>
            </a:r>
          </a:p>
          <a:p>
            <a:r>
              <a:rPr lang="en-US" dirty="0" smtClean="0"/>
              <a:t> • Gastroenterologist § One experienced in therapeutic endoscopy, including EUS and ERCP (must have min. 5 years’ of experience)</a:t>
            </a:r>
          </a:p>
          <a:p>
            <a:pPr marL="931774" lvl="2"/>
            <a:r>
              <a:rPr lang="en-US" dirty="0" smtClean="0"/>
              <a:t>_______________________</a:t>
            </a:r>
          </a:p>
          <a:p>
            <a:r>
              <a:rPr lang="en-US" dirty="0" smtClean="0"/>
              <a:t> Clinical trials § Have clinical trials available for pancreatic cancer and have access to an</a:t>
            </a:r>
            <a:r>
              <a:rPr lang="en-US" baseline="0" dirty="0" smtClean="0"/>
              <a:t> </a:t>
            </a:r>
            <a:r>
              <a:rPr lang="en-US" dirty="0" smtClean="0"/>
              <a:t>IRB (Institutional Review Board) for research. Institutions should be aware of the</a:t>
            </a:r>
            <a:r>
              <a:rPr lang="en-US" baseline="0" dirty="0" smtClean="0"/>
              <a:t> </a:t>
            </a:r>
            <a:r>
              <a:rPr lang="en-US" dirty="0" smtClean="0"/>
              <a:t>complete clinical trial landscape and what might be available at other institutions.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Psychosocial support/social work.  The patient will have access to a patient support network which may including support groups, social worker access, and/or a psychiatrist.</a:t>
            </a:r>
          </a:p>
          <a:p>
            <a:r>
              <a:rPr lang="en-US" dirty="0" smtClean="0"/>
              <a:t> • Palliative care program.  Palliative care program to include symptom management, pain</a:t>
            </a:r>
            <a:r>
              <a:rPr lang="en-US" baseline="0" dirty="0" smtClean="0"/>
              <a:t> </a:t>
            </a:r>
            <a:r>
              <a:rPr lang="en-US" dirty="0" smtClean="0"/>
              <a:t>management, hospice services and other supportive services (palliative care measures</a:t>
            </a:r>
            <a:r>
              <a:rPr lang="en-US" baseline="0" dirty="0" smtClean="0"/>
              <a:t> </a:t>
            </a:r>
            <a:r>
              <a:rPr lang="en-US" dirty="0" smtClean="0"/>
              <a:t>must be defined in the audit application). Program should follow the NCCN Guidelines. </a:t>
            </a:r>
          </a:p>
          <a:p>
            <a:r>
              <a:rPr lang="en-US" dirty="0" smtClean="0"/>
              <a:t>• Dietitian/nutrition support § Registered Dietitian Nutritionist with credentials of RD or RDN available </a:t>
            </a:r>
          </a:p>
          <a:p>
            <a:r>
              <a:rPr lang="en-US" dirty="0" smtClean="0"/>
              <a:t>• Electronic Medical Records. EMRs to include imaging, labs, and prescriptions</a:t>
            </a:r>
          </a:p>
          <a:p>
            <a:r>
              <a:rPr lang="en-US" dirty="0" smtClean="0"/>
              <a:t>___________________________________</a:t>
            </a:r>
          </a:p>
          <a:p>
            <a:r>
              <a:rPr lang="en-US" dirty="0" smtClean="0"/>
              <a:t>Program Director Qualifications and Responsibilities </a:t>
            </a:r>
          </a:p>
          <a:p>
            <a:r>
              <a:rPr lang="en-US" dirty="0" smtClean="0"/>
              <a:t>The Program Director should be a board certified/board eligible physician with a focus in pancreatic cancer. </a:t>
            </a:r>
          </a:p>
          <a:p>
            <a:r>
              <a:rPr lang="en-US" dirty="0" smtClean="0"/>
              <a:t>Responsibilities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Provides quality assurance and oversight for operations of the NPF Center Program.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Assures the institution is providing adequate facilities and ancillary support to the NPF 	Centers Program.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 Assures that all NPF Centers Program team personnel (physician and </a:t>
            </a:r>
            <a:r>
              <a:rPr lang="en-US" dirty="0" err="1" smtClean="0"/>
              <a:t>nonphysician</a:t>
            </a:r>
            <a:r>
              <a:rPr lang="en-US" dirty="0" smtClean="0"/>
              <a:t>) are 	of the highest quality and continually strive to improve their expertise in the area of 	pancreatic disease.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 Assures that all aspects of the agreement with the NPF Center are met.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Assures that the personnel time allotted to the care of patients with pancreatic disease is 	appropriate for the patient population.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Coordinates plans with other Program Directors or appropriate personnel when it is necessary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736F3-3EFB-4DF8-9C61-DA5214EBB2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0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84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7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329179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3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7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5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708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0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0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302AF9-B3B8-4C26-B6FC-13974BA75F1B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9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2AF9-B3B8-4C26-B6FC-13974BA75F1B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6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302AF9-B3B8-4C26-B6FC-13974BA75F1B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A72BE9-6585-4E66-9761-7ACC9CA1426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85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94150"/>
            <a:ext cx="10058400" cy="13291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Special Commission to Study </a:t>
            </a:r>
            <a:br>
              <a:rPr lang="en-US" dirty="0" smtClean="0"/>
            </a:br>
            <a:r>
              <a:rPr lang="en-US" dirty="0" smtClean="0"/>
              <a:t>Pancreatic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r>
              <a:rPr lang="en-US" b="1" dirty="0" smtClean="0"/>
              <a:t>March 26, 2019</a:t>
            </a:r>
          </a:p>
          <a:p>
            <a:r>
              <a:rPr lang="en-US" dirty="0" smtClean="0"/>
              <a:t>Brock </a:t>
            </a:r>
            <a:r>
              <a:rPr lang="en-US" dirty="0" err="1" smtClean="0"/>
              <a:t>Cordeiro</a:t>
            </a:r>
            <a:r>
              <a:rPr lang="en-US" dirty="0" smtClean="0"/>
              <a:t>, Chair</a:t>
            </a:r>
          </a:p>
          <a:p>
            <a:r>
              <a:rPr lang="en-US" dirty="0" smtClean="0"/>
              <a:t>Cindy Callahan,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174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Pancreatic Cancers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950884"/>
              </p:ext>
            </p:extLst>
          </p:nvPr>
        </p:nvGraphicFramePr>
        <p:xfrm>
          <a:off x="1063171" y="2226265"/>
          <a:ext cx="9191172" cy="3375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724">
                  <a:extLst>
                    <a:ext uri="{9D8B030D-6E8A-4147-A177-3AD203B41FA5}">
                      <a16:colId xmlns:a16="http://schemas.microsoft.com/office/drawing/2014/main" xmlns="" val="594161056"/>
                    </a:ext>
                  </a:extLst>
                </a:gridCol>
                <a:gridCol w="3063724">
                  <a:extLst>
                    <a:ext uri="{9D8B030D-6E8A-4147-A177-3AD203B41FA5}">
                      <a16:colId xmlns:a16="http://schemas.microsoft.com/office/drawing/2014/main" xmlns="" val="4052592173"/>
                    </a:ext>
                  </a:extLst>
                </a:gridCol>
                <a:gridCol w="3063724">
                  <a:extLst>
                    <a:ext uri="{9D8B030D-6E8A-4147-A177-3AD203B41FA5}">
                      <a16:colId xmlns:a16="http://schemas.microsoft.com/office/drawing/2014/main" xmlns="" val="3773793213"/>
                    </a:ext>
                  </a:extLst>
                </a:gridCol>
              </a:tblGrid>
              <a:tr h="50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Pancreatic Adenocarcinoma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Pancreatic</a:t>
                      </a:r>
                      <a:r>
                        <a:rPr lang="en-US" baseline="0" dirty="0" smtClean="0"/>
                        <a:t> Neuroendocrine Tumors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5312071"/>
                  </a:ext>
                </a:extLst>
              </a:tr>
              <a:tr h="477768">
                <a:tc>
                  <a:txBody>
                    <a:bodyPr/>
                    <a:lstStyle/>
                    <a:p>
                      <a:r>
                        <a:rPr lang="en-US" dirty="0" smtClean="0"/>
                        <a:t>Abbreviation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PDAC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PNETS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1289067"/>
                  </a:ext>
                </a:extLst>
              </a:tr>
              <a:tr h="824641"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Exocrine cells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(supports digestion)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Endocrine</a:t>
                      </a:r>
                      <a:r>
                        <a:rPr lang="en-US" baseline="0" dirty="0" smtClean="0"/>
                        <a:t> cells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(regulates blood sugar)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5771100"/>
                  </a:ext>
                </a:extLst>
              </a:tr>
              <a:tr h="477768">
                <a:tc>
                  <a:txBody>
                    <a:bodyPr/>
                    <a:lstStyle/>
                    <a:p>
                      <a:r>
                        <a:rPr lang="en-US" dirty="0" smtClean="0"/>
                        <a:t>Incidence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</a:t>
                      </a:r>
                      <a:r>
                        <a:rPr lang="en-US" baseline="0" dirty="0" smtClean="0"/>
                        <a:t> common (93%)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common (7%)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4061960"/>
                  </a:ext>
                </a:extLst>
              </a:tr>
              <a:tr h="477768">
                <a:tc>
                  <a:txBody>
                    <a:bodyPr/>
                    <a:lstStyle/>
                    <a:p>
                      <a:r>
                        <a:rPr lang="en-US" dirty="0" smtClean="0"/>
                        <a:t>Recovery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Poorer</a:t>
                      </a:r>
                      <a:r>
                        <a:rPr lang="en-US" baseline="0" dirty="0" smtClean="0"/>
                        <a:t> chance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Better chance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9013546"/>
                  </a:ext>
                </a:extLst>
              </a:tr>
              <a:tr h="477768">
                <a:tc>
                  <a:txBody>
                    <a:bodyPr/>
                    <a:lstStyle/>
                    <a:p>
                      <a:r>
                        <a:rPr lang="en-US" dirty="0" smtClean="0"/>
                        <a:t>5-year survival rates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42%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3873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723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80" y="292100"/>
            <a:ext cx="10058400" cy="1329179"/>
          </a:xfrm>
        </p:spPr>
        <p:txBody>
          <a:bodyPr/>
          <a:lstStyle/>
          <a:p>
            <a:r>
              <a:rPr lang="en-US" dirty="0" smtClean="0"/>
              <a:t>Unmet Needs of Patients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2061634"/>
            <a:ext cx="10058400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Group discussion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1357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41300"/>
            <a:ext cx="10058400" cy="1329179"/>
          </a:xfrm>
        </p:spPr>
        <p:txBody>
          <a:bodyPr/>
          <a:lstStyle/>
          <a:p>
            <a:r>
              <a:rPr lang="en-US" dirty="0" smtClean="0"/>
              <a:t>Unmet needs of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Group discussion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0503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41300"/>
            <a:ext cx="10058400" cy="13291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of </a:t>
            </a:r>
            <a:r>
              <a:rPr lang="en-US" dirty="0"/>
              <a:t>D</a:t>
            </a:r>
            <a:r>
              <a:rPr lang="en-US" dirty="0" smtClean="0"/>
              <a:t>iagnosis </a:t>
            </a:r>
            <a:r>
              <a:rPr lang="en-US" dirty="0"/>
              <a:t>D</a:t>
            </a:r>
            <a:r>
              <a:rPr lang="en-US" dirty="0" smtClean="0"/>
              <a:t>ata – Registry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is currently being collected vs what should we be collecting?</a:t>
            </a:r>
          </a:p>
          <a:p>
            <a:pPr marL="457200" lvl="1" indent="0">
              <a:buNone/>
            </a:pPr>
            <a:r>
              <a:rPr lang="en-US" sz="2000" dirty="0" smtClean="0"/>
              <a:t>Genetic testing</a:t>
            </a:r>
          </a:p>
          <a:p>
            <a:pPr marL="457200" lvl="1" indent="0">
              <a:buNone/>
            </a:pPr>
            <a:r>
              <a:rPr lang="en-US" sz="2000" dirty="0" smtClean="0"/>
              <a:t>Familial history</a:t>
            </a:r>
          </a:p>
          <a:p>
            <a:pPr marL="457200" lvl="1" indent="0">
              <a:buNone/>
            </a:pPr>
            <a:r>
              <a:rPr lang="en-US" sz="2000" dirty="0" smtClean="0"/>
              <a:t>Environmental factors (including alcohol use, smoking)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5251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28600"/>
            <a:ext cx="10058400" cy="1329179"/>
          </a:xfrm>
        </p:spPr>
        <p:txBody>
          <a:bodyPr/>
          <a:lstStyle/>
          <a:p>
            <a:r>
              <a:rPr lang="en-US" dirty="0" smtClean="0"/>
              <a:t>Report Preparation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Ovarian Cancer Commission engaged a consultant through DPH</a:t>
            </a:r>
          </a:p>
          <a:p>
            <a:pPr lvl="1"/>
            <a:r>
              <a:rPr lang="en-US" sz="2000" dirty="0" smtClean="0"/>
              <a:t>JSI </a:t>
            </a:r>
            <a:r>
              <a:rPr lang="en-US" sz="2000" dirty="0"/>
              <a:t>Research &amp; Training Institute, Inc. is a public health research and consulting firm dedicated to improving the health of individuals and communities throughout the world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Meetings were structured to guide, inform and complete the report</a:t>
            </a:r>
          </a:p>
          <a:p>
            <a:pPr lvl="1"/>
            <a:r>
              <a:rPr lang="en-US" sz="2000" dirty="0" smtClean="0"/>
              <a:t>Final report drafted by JSI, reviewed and approved by the Commission</a:t>
            </a:r>
            <a:endParaRPr lang="en-US" sz="2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9818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Mandated Benefit Review of S.B. 471; An Act Relative to Pancreatic Cancer Screening</a:t>
            </a:r>
          </a:p>
          <a:p>
            <a:pPr lvl="1"/>
            <a:r>
              <a:rPr lang="en-US" sz="2000" dirty="0" smtClean="0"/>
              <a:t>Sponsored by Sen. Moore of Uxbridge</a:t>
            </a:r>
          </a:p>
          <a:p>
            <a:pPr lvl="1"/>
            <a:r>
              <a:rPr lang="en-US" sz="2000" dirty="0" smtClean="0"/>
              <a:t>Bill proposes insurance companies provide insurance coverage for early screening and detection for pancreatic cancer.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997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54000"/>
            <a:ext cx="10058400" cy="1329179"/>
          </a:xfrm>
        </p:spPr>
        <p:txBody>
          <a:bodyPr/>
          <a:lstStyle/>
          <a:p>
            <a:r>
              <a:rPr lang="en-US" smtClean="0"/>
              <a:t>Upcoming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26922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Tuesday</a:t>
            </a:r>
            <a:r>
              <a:rPr lang="en-US" sz="2400" dirty="0"/>
              <a:t>, </a:t>
            </a:r>
            <a:r>
              <a:rPr lang="en-US" sz="2400" b="1" dirty="0"/>
              <a:t>April 23</a:t>
            </a:r>
            <a:r>
              <a:rPr lang="en-US" sz="2400" dirty="0"/>
              <a:t>, 3-5pm, at 1 </a:t>
            </a:r>
            <a:r>
              <a:rPr lang="en-US" sz="2400" dirty="0" err="1"/>
              <a:t>Ashburton</a:t>
            </a:r>
            <a:r>
              <a:rPr lang="en-US" sz="2400" dirty="0"/>
              <a:t> Place, 10th Floor, Charles River </a:t>
            </a:r>
            <a:r>
              <a:rPr lang="en-US" sz="2400" dirty="0" smtClean="0"/>
              <a:t> Conference Room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Tuesday</a:t>
            </a:r>
            <a:r>
              <a:rPr lang="en-US" sz="2400" dirty="0"/>
              <a:t>, </a:t>
            </a:r>
            <a:r>
              <a:rPr lang="en-US" sz="2400" b="1" dirty="0"/>
              <a:t>May 28</a:t>
            </a:r>
            <a:r>
              <a:rPr lang="en-US" sz="2400" dirty="0"/>
              <a:t>, 3-5pm, at 1 </a:t>
            </a:r>
            <a:r>
              <a:rPr lang="en-US" sz="2400" dirty="0" err="1"/>
              <a:t>Ashburton</a:t>
            </a:r>
            <a:r>
              <a:rPr lang="en-US" sz="2400" dirty="0"/>
              <a:t> Place, 21st Floor, Conference Room 1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287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Discussion of Objective 1</a:t>
            </a:r>
          </a:p>
          <a:p>
            <a:r>
              <a:rPr lang="en-US" dirty="0" smtClean="0"/>
              <a:t>Engaging outside group to support Commission work</a:t>
            </a:r>
          </a:p>
          <a:p>
            <a:r>
              <a:rPr lang="en-US" dirty="0" smtClean="0"/>
              <a:t>Open Discussion</a:t>
            </a:r>
          </a:p>
          <a:p>
            <a:r>
              <a:rPr lang="en-US" dirty="0" smtClean="0"/>
              <a:t>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95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950" y="222669"/>
            <a:ext cx="12385675" cy="613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Pancreatic cancer is the </a:t>
            </a:r>
            <a:r>
              <a:rPr lang="en-US" sz="2800" b="1" dirty="0" smtClean="0"/>
              <a:t>2nd </a:t>
            </a:r>
            <a:r>
              <a:rPr lang="en-US" sz="2800" dirty="0" smtClean="0"/>
              <a:t>leading cause of cancer death in Massachusetts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861" y="827497"/>
            <a:ext cx="9655377" cy="5492840"/>
          </a:xfrm>
          <a:prstGeom prst="rect">
            <a:avLst/>
          </a:prstGeom>
        </p:spPr>
      </p:pic>
      <p:pic>
        <p:nvPicPr>
          <p:cNvPr id="1030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749" y="2614274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931" y="2832463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723" y="4116026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723" y="2050869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426" y="1863635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741" y="2692174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672" y="2577737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770" y="2409146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840" y="3172097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027" y="3031808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963" y="2352540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763" y="3234283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05" y="2111966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503" y="2663872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301" y="2522357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push p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460" y="4466546"/>
            <a:ext cx="360036" cy="3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Image result for push pin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32688" y="4535557"/>
            <a:ext cx="62863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19 “cancer hospitals” in Commonwealth; only 3 with </a:t>
            </a:r>
            <a:r>
              <a:rPr lang="en-US" smtClean="0"/>
              <a:t>NPF designation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Dana Farber/B&amp;W’s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BIDMC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7762272" y="2659755"/>
            <a:ext cx="203200" cy="205128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7859427" y="2794261"/>
            <a:ext cx="203200" cy="205128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7702759" y="2454627"/>
            <a:ext cx="203200" cy="205128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732688" y="5171657"/>
            <a:ext cx="203200" cy="205128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732688" y="5427947"/>
            <a:ext cx="203200" cy="205128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732688" y="5686218"/>
            <a:ext cx="203200" cy="205128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5888" y="1600200"/>
            <a:ext cx="1019912" cy="4506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6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90500"/>
            <a:ext cx="10058400" cy="1329179"/>
          </a:xfrm>
        </p:spPr>
        <p:txBody>
          <a:bodyPr/>
          <a:lstStyle/>
          <a:p>
            <a:r>
              <a:rPr lang="en-US" dirty="0" smtClean="0"/>
              <a:t>National Pancreas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Designated Core </a:t>
            </a:r>
            <a:r>
              <a:rPr lang="en-US" dirty="0" smtClean="0"/>
              <a:t>Personnel</a:t>
            </a:r>
          </a:p>
          <a:p>
            <a:r>
              <a:rPr lang="en-US" dirty="0" smtClean="0"/>
              <a:t>Special </a:t>
            </a:r>
            <a:r>
              <a:rPr lang="en-US" dirty="0"/>
              <a:t>Expertise and Services </a:t>
            </a:r>
            <a:endParaRPr lang="en-US" dirty="0" smtClean="0"/>
          </a:p>
          <a:p>
            <a:r>
              <a:rPr lang="en-US" dirty="0"/>
              <a:t>The Program Director should be a board certified/board eligible physician with a focus in pancreatic </a:t>
            </a:r>
            <a:r>
              <a:rPr lang="en-US" dirty="0" smtClean="0"/>
              <a:t>cancer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328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180" y="152400"/>
            <a:ext cx="10058400" cy="1450757"/>
          </a:xfrm>
        </p:spPr>
        <p:txBody>
          <a:bodyPr/>
          <a:lstStyle/>
          <a:p>
            <a:r>
              <a:rPr lang="en-US" dirty="0" smtClean="0"/>
              <a:t>Low Survival Rate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027" y="1893888"/>
            <a:ext cx="11763945" cy="386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00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480" y="330200"/>
            <a:ext cx="10058400" cy="1329179"/>
          </a:xfrm>
        </p:spPr>
        <p:txBody>
          <a:bodyPr/>
          <a:lstStyle/>
          <a:p>
            <a:r>
              <a:rPr lang="en-US" dirty="0" smtClean="0"/>
              <a:t>Diagnosis by Stage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7796" y="1905000"/>
            <a:ext cx="768016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94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Survival Rates by Stage at Diagnosis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0812" y="2298700"/>
            <a:ext cx="7052701" cy="327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88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9400"/>
            <a:ext cx="10058400" cy="1329179"/>
          </a:xfrm>
        </p:spPr>
        <p:txBody>
          <a:bodyPr/>
          <a:lstStyle/>
          <a:p>
            <a:r>
              <a:rPr lang="en-US" dirty="0" smtClean="0"/>
              <a:t>Objective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</a:t>
            </a:r>
            <a:r>
              <a:rPr lang="en-US" dirty="0"/>
              <a:t>a mechanism in order to ascertain the prevalence of pancreatic cancer in the commonwealth and the unmet needs of persons with pancreatic cancer and those of their families and collect time-of-diagnosis statistics and likely risks for pancreatic </a:t>
            </a:r>
            <a:r>
              <a:rPr lang="en-US" dirty="0" smtClean="0"/>
              <a:t>cancer.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63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380" y="203200"/>
            <a:ext cx="10058400" cy="1329179"/>
          </a:xfrm>
        </p:spPr>
        <p:txBody>
          <a:bodyPr/>
          <a:lstStyle/>
          <a:p>
            <a:r>
              <a:rPr lang="en-US" dirty="0" smtClean="0"/>
              <a:t>Decisions to be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Focus on the most common (pancreatic ductal adenocarcinoma or PDAC) or be all encompassing (neuroendocrine and PDAC)?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2684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3165</TotalTime>
  <Words>667</Words>
  <Application>Microsoft Office PowerPoint</Application>
  <PresentationFormat>Custom</PresentationFormat>
  <Paragraphs>93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Retrospect</vt:lpstr>
      <vt:lpstr>Special Commission to Study  Pancreatic Cancer</vt:lpstr>
      <vt:lpstr>Agenda</vt:lpstr>
      <vt:lpstr>PowerPoint Presentation</vt:lpstr>
      <vt:lpstr>National Pancreas Foundation</vt:lpstr>
      <vt:lpstr>Low Survival Rate</vt:lpstr>
      <vt:lpstr>Diagnosis by Stage</vt:lpstr>
      <vt:lpstr>Survival Rates by Stage at Diagnosis</vt:lpstr>
      <vt:lpstr>Objective 1</vt:lpstr>
      <vt:lpstr>Decisions to be made</vt:lpstr>
      <vt:lpstr>Pancreatic Cancers</vt:lpstr>
      <vt:lpstr>Unmet Needs of Patients</vt:lpstr>
      <vt:lpstr>Unmet needs of Families</vt:lpstr>
      <vt:lpstr>Time of Diagnosis Data – Registry Information</vt:lpstr>
      <vt:lpstr>Report Preparation </vt:lpstr>
      <vt:lpstr>Other topics </vt:lpstr>
      <vt:lpstr>Upcoming Meetings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cindy callahan</dc:creator>
  <cp:lastModifiedBy> </cp:lastModifiedBy>
  <cp:revision>23</cp:revision>
  <cp:lastPrinted>2019-03-20T19:13:00Z</cp:lastPrinted>
  <dcterms:created xsi:type="dcterms:W3CDTF">2019-03-13T13:49:48Z</dcterms:created>
  <dcterms:modified xsi:type="dcterms:W3CDTF">2019-03-20T19:15:34Z</dcterms:modified>
</cp:coreProperties>
</file>