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 id="2147483747" r:id="rId2"/>
  </p:sldMasterIdLst>
  <p:notesMasterIdLst>
    <p:notesMasterId r:id="rId12"/>
  </p:notesMasterIdLst>
  <p:sldIdLst>
    <p:sldId id="256" r:id="rId3"/>
    <p:sldId id="271" r:id="rId4"/>
    <p:sldId id="296" r:id="rId5"/>
    <p:sldId id="272" r:id="rId6"/>
    <p:sldId id="274" r:id="rId7"/>
    <p:sldId id="270" r:id="rId8"/>
    <p:sldId id="297" r:id="rId9"/>
    <p:sldId id="298" r:id="rId10"/>
    <p:sldId id="273"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ndy callahan" initials="cc" lastIdx="1" clrIdx="0">
    <p:extLst>
      <p:ext uri="{19B8F6BF-5375-455C-9EA6-DF929625EA0E}">
        <p15:presenceInfo xmlns:p15="http://schemas.microsoft.com/office/powerpoint/2012/main" userId="7ca5443f500a345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25" autoAdjust="0"/>
    <p:restoredTop sz="94133" autoAdjust="0"/>
  </p:normalViewPr>
  <p:slideViewPr>
    <p:cSldViewPr snapToGrid="0">
      <p:cViewPr varScale="1">
        <p:scale>
          <a:sx n="63" d="100"/>
          <a:sy n="63" d="100"/>
        </p:scale>
        <p:origin x="1616"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6B71354-2615-4194-AFB3-65806B88A360}" type="datetimeFigureOut">
              <a:rPr lang="en-US" smtClean="0"/>
              <a:t>5/23/2019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CA736F3-3EFB-4DF8-9C61-DA5214EBB2D0}" type="slidenum">
              <a:rPr lang="en-US" smtClean="0"/>
              <a:t>‹#›</a:t>
            </a:fld>
            <a:endParaRPr lang="en-US"/>
          </a:p>
        </p:txBody>
      </p:sp>
    </p:spTree>
    <p:extLst>
      <p:ext uri="{BB962C8B-B14F-4D97-AF65-F5344CB8AC3E}">
        <p14:creationId xmlns:p14="http://schemas.microsoft.com/office/powerpoint/2010/main" val="35208016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2302AF9-B3B8-4C26-B6FC-13974BA75F1B}" type="datetimeFigureOut">
              <a:rPr lang="en-US" smtClean="0"/>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72BE9-6585-4E66-9761-7ACC9CA1426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4843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302AF9-B3B8-4C26-B6FC-13974BA75F1B}" type="datetimeFigureOut">
              <a:rPr lang="en-US" smtClean="0"/>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1577408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302AF9-B3B8-4C26-B6FC-13974BA75F1B}" type="datetimeFigureOut">
              <a:rPr lang="en-US" smtClean="0"/>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11866713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234" y="4267200"/>
            <a:ext cx="12187767" cy="2590800"/>
            <a:chOff x="2" y="2688"/>
            <a:chExt cx="5758" cy="1632"/>
          </a:xfrm>
        </p:grpSpPr>
        <p:sp>
          <p:nvSpPr>
            <p:cNvPr id="5" name="Freeform 3"/>
            <p:cNvSpPr>
              <a:spLocks/>
            </p:cNvSpPr>
            <p:nvPr/>
          </p:nvSpPr>
          <p:spPr bwMode="hidden">
            <a:xfrm>
              <a:off x="2" y="2688"/>
              <a:ext cx="5758" cy="1632"/>
            </a:xfrm>
            <a:custGeom>
              <a:avLst/>
              <a:gdLst>
                <a:gd name="T0" fmla="*/ 6305 w 5740"/>
                <a:gd name="T1" fmla="*/ 0 h 4316"/>
                <a:gd name="T2" fmla="*/ 0 w 5740"/>
                <a:gd name="T3" fmla="*/ 0 h 4316"/>
                <a:gd name="T4" fmla="*/ 0 w 5740"/>
                <a:gd name="T5" fmla="*/ 0 h 4316"/>
                <a:gd name="T6" fmla="*/ 6305 w 5740"/>
                <a:gd name="T7" fmla="*/ 0 h 4316"/>
                <a:gd name="T8" fmla="*/ 6305 w 5740"/>
                <a:gd name="T9" fmla="*/ 0 h 4316"/>
                <a:gd name="T10" fmla="*/ 6305 w 5740"/>
                <a:gd name="T11" fmla="*/ 0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grpSp>
          <p:nvGrpSpPr>
            <p:cNvPr id="6" name="Group 4"/>
            <p:cNvGrpSpPr>
              <a:grpSpLocks/>
            </p:cNvGrpSpPr>
            <p:nvPr userDrawn="1"/>
          </p:nvGrpSpPr>
          <p:grpSpPr bwMode="auto">
            <a:xfrm>
              <a:off x="3528" y="3715"/>
              <a:ext cx="792" cy="521"/>
              <a:chOff x="3527" y="3715"/>
              <a:chExt cx="792" cy="521"/>
            </a:xfrm>
          </p:grpSpPr>
          <p:sp>
            <p:nvSpPr>
              <p:cNvPr id="57"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9"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0"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1"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2" name="Freeform 10"/>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3" name="Freeform 11"/>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4" name="Freeform 12"/>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5" name="Freeform 13"/>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6" name="Freeform 14"/>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67"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grpSp>
        <p:grpSp>
          <p:nvGrpSpPr>
            <p:cNvPr id="7" name="Group 16"/>
            <p:cNvGrpSpPr>
              <a:grpSpLocks/>
            </p:cNvGrpSpPr>
            <p:nvPr userDrawn="1"/>
          </p:nvGrpSpPr>
          <p:grpSpPr bwMode="auto">
            <a:xfrm>
              <a:off x="1776" y="3631"/>
              <a:ext cx="1626" cy="683"/>
              <a:chOff x="1776" y="3631"/>
              <a:chExt cx="1626" cy="683"/>
            </a:xfrm>
          </p:grpSpPr>
          <p:sp>
            <p:nvSpPr>
              <p:cNvPr id="39"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0"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1"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2"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3"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4"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5"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6"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7" name="Freeform 25"/>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8" name="Freeform 26"/>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49" name="Freeform 27"/>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0" name="Freeform 28"/>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1" name="Freeform 29"/>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52" name="Freeform 30"/>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53" name="Freeform 31"/>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4" name="Freeform 32"/>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5" name="Freeform 33"/>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6" name="Freeform 34"/>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grpSp>
        <p:grpSp>
          <p:nvGrpSpPr>
            <p:cNvPr id="8" name="Group 35"/>
            <p:cNvGrpSpPr>
              <a:grpSpLocks/>
            </p:cNvGrpSpPr>
            <p:nvPr userDrawn="1"/>
          </p:nvGrpSpPr>
          <p:grpSpPr bwMode="auto">
            <a:xfrm>
              <a:off x="4128" y="3360"/>
              <a:ext cx="1351" cy="821"/>
              <a:chOff x="4128" y="3360"/>
              <a:chExt cx="1351" cy="821"/>
            </a:xfrm>
          </p:grpSpPr>
          <p:sp>
            <p:nvSpPr>
              <p:cNvPr id="22" name="Freeform 36"/>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23" name="Freeform 37"/>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24" name="Freeform 38"/>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25" name="Freeform 39"/>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26" name="Freeform 40"/>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27" name="Freeform 41"/>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28" name="Freeform 42"/>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29" name="Freeform 43"/>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30" name="Freeform 44"/>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1" name="Freeform 45"/>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2" name="Freeform 46"/>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3"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4"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5"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6"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7"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38"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grpSp>
        <p:grpSp>
          <p:nvGrpSpPr>
            <p:cNvPr id="9" name="Group 53"/>
            <p:cNvGrpSpPr>
              <a:grpSpLocks/>
            </p:cNvGrpSpPr>
            <p:nvPr userDrawn="1"/>
          </p:nvGrpSpPr>
          <p:grpSpPr bwMode="auto">
            <a:xfrm>
              <a:off x="5280" y="3024"/>
              <a:ext cx="425" cy="258"/>
              <a:chOff x="5280" y="3024"/>
              <a:chExt cx="425" cy="258"/>
            </a:xfrm>
          </p:grpSpPr>
          <p:sp>
            <p:nvSpPr>
              <p:cNvPr id="10" name="Freeform 54"/>
              <p:cNvSpPr>
                <a:spLocks/>
              </p:cNvSpPr>
              <p:nvPr/>
            </p:nvSpPr>
            <p:spPr bwMode="hidden">
              <a:xfrm>
                <a:off x="5280" y="3186"/>
                <a:ext cx="383" cy="96"/>
              </a:xfrm>
              <a:custGeom>
                <a:avLst/>
                <a:gdLst>
                  <a:gd name="T0" fmla="*/ 239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39 w 382"/>
                  <a:gd name="T19" fmla="*/ 96 h 96"/>
                  <a:gd name="T20" fmla="*/ 293 w 382"/>
                  <a:gd name="T21" fmla="*/ 90 h 96"/>
                  <a:gd name="T22" fmla="*/ 341 w 382"/>
                  <a:gd name="T23" fmla="*/ 84 h 96"/>
                  <a:gd name="T24" fmla="*/ 382 w 382"/>
                  <a:gd name="T25" fmla="*/ 66 h 96"/>
                  <a:gd name="T26" fmla="*/ 412 w 382"/>
                  <a:gd name="T27" fmla="*/ 42 h 96"/>
                  <a:gd name="T28" fmla="*/ 406 w 382"/>
                  <a:gd name="T29" fmla="*/ 42 h 96"/>
                  <a:gd name="T30" fmla="*/ 376 w 382"/>
                  <a:gd name="T31" fmla="*/ 66 h 96"/>
                  <a:gd name="T32" fmla="*/ 335 w 382"/>
                  <a:gd name="T33" fmla="*/ 78 h 96"/>
                  <a:gd name="T34" fmla="*/ 293 w 382"/>
                  <a:gd name="T35" fmla="*/ 90 h 96"/>
                  <a:gd name="T36" fmla="*/ 239 w 382"/>
                  <a:gd name="T37" fmla="*/ 96 h 96"/>
                  <a:gd name="T38" fmla="*/ 239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1" name="Freeform 55"/>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2" name="Freeform 56"/>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3" name="Freeform 57"/>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4" name="Freeform 58"/>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5" name="Freeform 59"/>
              <p:cNvSpPr>
                <a:spLocks/>
              </p:cNvSpPr>
              <p:nvPr/>
            </p:nvSpPr>
            <p:spPr bwMode="hidden">
              <a:xfrm>
                <a:off x="5489" y="3042"/>
                <a:ext cx="186" cy="210"/>
              </a:xfrm>
              <a:custGeom>
                <a:avLst/>
                <a:gdLst>
                  <a:gd name="T0" fmla="*/ 0 w 185"/>
                  <a:gd name="T1" fmla="*/ 6 h 210"/>
                  <a:gd name="T2" fmla="*/ 66 w 185"/>
                  <a:gd name="T3" fmla="*/ 12 h 210"/>
                  <a:gd name="T4" fmla="*/ 149 w 185"/>
                  <a:gd name="T5" fmla="*/ 36 h 210"/>
                  <a:gd name="T6" fmla="*/ 185 w 185"/>
                  <a:gd name="T7" fmla="*/ 72 h 210"/>
                  <a:gd name="T8" fmla="*/ 191 w 185"/>
                  <a:gd name="T9" fmla="*/ 90 h 210"/>
                  <a:gd name="T10" fmla="*/ 197 w 185"/>
                  <a:gd name="T11" fmla="*/ 114 h 210"/>
                  <a:gd name="T12" fmla="*/ 191 w 185"/>
                  <a:gd name="T13" fmla="*/ 138 h 210"/>
                  <a:gd name="T14" fmla="*/ 179 w 185"/>
                  <a:gd name="T15" fmla="*/ 162 h 210"/>
                  <a:gd name="T16" fmla="*/ 149 w 185"/>
                  <a:gd name="T17" fmla="*/ 180 h 210"/>
                  <a:gd name="T18" fmla="*/ 90 w 185"/>
                  <a:gd name="T19" fmla="*/ 198 h 210"/>
                  <a:gd name="T20" fmla="*/ 126 w 185"/>
                  <a:gd name="T21" fmla="*/ 210 h 210"/>
                  <a:gd name="T22" fmla="*/ 161 w 185"/>
                  <a:gd name="T23" fmla="*/ 192 h 210"/>
                  <a:gd name="T24" fmla="*/ 191 w 185"/>
                  <a:gd name="T25" fmla="*/ 168 h 210"/>
                  <a:gd name="T26" fmla="*/ 209 w 185"/>
                  <a:gd name="T27" fmla="*/ 144 h 210"/>
                  <a:gd name="T28" fmla="*/ 215 w 185"/>
                  <a:gd name="T29" fmla="*/ 114 h 210"/>
                  <a:gd name="T30" fmla="*/ 209 w 185"/>
                  <a:gd name="T31" fmla="*/ 90 h 210"/>
                  <a:gd name="T32" fmla="*/ 203 w 185"/>
                  <a:gd name="T33" fmla="*/ 66 h 210"/>
                  <a:gd name="T34" fmla="*/ 185 w 185"/>
                  <a:gd name="T35" fmla="*/ 48 h 210"/>
                  <a:gd name="T36" fmla="*/ 161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6" name="Freeform 60"/>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grpSp>
            <p:nvGrpSpPr>
              <p:cNvPr id="17" name="Group 61"/>
              <p:cNvGrpSpPr>
                <a:grpSpLocks/>
              </p:cNvGrpSpPr>
              <p:nvPr/>
            </p:nvGrpSpPr>
            <p:grpSpPr bwMode="auto">
              <a:xfrm>
                <a:off x="5381" y="3085"/>
                <a:ext cx="227" cy="132"/>
                <a:chOff x="5381" y="3085"/>
                <a:chExt cx="227" cy="132"/>
              </a:xfrm>
            </p:grpSpPr>
            <p:sp>
              <p:nvSpPr>
                <p:cNvPr id="18"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sp>
              <p:nvSpPr>
                <p:cNvPr id="19"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sp>
              <p:nvSpPr>
                <p:cNvPr id="20"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sp>
              <p:nvSpPr>
                <p:cNvPr id="21"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grpSp>
        </p:grpSp>
      </p:grpSp>
      <p:sp>
        <p:nvSpPr>
          <p:cNvPr id="59458" name="Rectangle 66"/>
          <p:cNvSpPr>
            <a:spLocks noGrp="1" noChangeArrowheads="1"/>
          </p:cNvSpPr>
          <p:nvPr>
            <p:ph type="ctrTitle" sz="quarter"/>
          </p:nvPr>
        </p:nvSpPr>
        <p:spPr>
          <a:xfrm>
            <a:off x="914400" y="1692276"/>
            <a:ext cx="10363200" cy="1736725"/>
          </a:xfrm>
        </p:spPr>
        <p:txBody>
          <a:bodyPr anchor="b"/>
          <a:lstStyle>
            <a:lvl1pPr>
              <a:defRPr sz="4800"/>
            </a:lvl1pPr>
          </a:lstStyle>
          <a:p>
            <a:pPr lvl="0"/>
            <a:r>
              <a:rPr lang="en-US" altLang="en-US" noProof="0" smtClean="0"/>
              <a:t>Cancer Burden in Massachusetts, 2002-2006</a:t>
            </a:r>
          </a:p>
        </p:txBody>
      </p:sp>
      <p:sp>
        <p:nvSpPr>
          <p:cNvPr id="59459" name="Rectangle 67"/>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pPr lvl="0"/>
            <a:r>
              <a:rPr lang="en-US" altLang="en-US" noProof="0" smtClean="0"/>
              <a:t>Click to edit Master subtitle style</a:t>
            </a:r>
          </a:p>
        </p:txBody>
      </p:sp>
      <p:sp>
        <p:nvSpPr>
          <p:cNvPr id="68" name="Rectangle 68"/>
          <p:cNvSpPr>
            <a:spLocks noGrp="1" noChangeArrowheads="1"/>
          </p:cNvSpPr>
          <p:nvPr>
            <p:ph type="dt" sz="quarter" idx="10"/>
          </p:nvPr>
        </p:nvSpPr>
        <p:spPr>
          <a:xfrm>
            <a:off x="609600" y="6248400"/>
            <a:ext cx="2844800" cy="457200"/>
          </a:xfrm>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9" name="Rectangle 69"/>
          <p:cNvSpPr>
            <a:spLocks noGrp="1" noChangeArrowheads="1"/>
          </p:cNvSpPr>
          <p:nvPr>
            <p:ph type="ftr" sz="quarter" idx="11"/>
          </p:nvPr>
        </p:nvSpPr>
        <p:spPr>
          <a:xfrm>
            <a:off x="4165600" y="6248400"/>
            <a:ext cx="3860800" cy="457200"/>
          </a:xfrm>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70" name="Rectangle 70"/>
          <p:cNvSpPr>
            <a:spLocks noGrp="1" noChangeArrowheads="1"/>
          </p:cNvSpPr>
          <p:nvPr>
            <p:ph type="sldNum" sz="quarter" idx="12"/>
          </p:nvPr>
        </p:nvSpPr>
        <p:spPr>
          <a:xfrm>
            <a:off x="8737600" y="6248400"/>
            <a:ext cx="2844800" cy="457200"/>
          </a:xfrm>
        </p:spPr>
        <p:txBody>
          <a:bodyPr/>
          <a:lstStyle>
            <a:lvl1pPr>
              <a:defRPr/>
            </a:lvl1pPr>
          </a:lstStyle>
          <a:p>
            <a:pPr fontAlgn="base">
              <a:spcBef>
                <a:spcPct val="0"/>
              </a:spcBef>
              <a:spcAft>
                <a:spcPct val="0"/>
              </a:spcAft>
            </a:pPr>
            <a:fld id="{000BC04D-3EFD-45C9-80BB-D3C93A49A2CB}"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3943867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5"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E7A4AE0F-AC4F-4E6F-9947-AF732DDBB81A}"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31731815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5"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4EAA0797-A7D1-4869-B3D6-C17A1685377E}"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2646945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7"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1BA91B2D-D224-4C32-9819-B35CAD660034}"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33285279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8"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9"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A9107219-AA40-46BF-AD56-E417092E84BC}"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16914918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4"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5"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171707DF-4133-4234-8E63-04DC413E4B23}"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1750633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3"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4"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EE288999-AA43-4ED7-9959-0BF2653C4390}"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8811542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7"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DBCCD1D8-D343-4F16-B92C-EB1CF7566F94}"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80170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97280" y="0"/>
            <a:ext cx="10058400" cy="1329179"/>
          </a:xfrm>
        </p:spPr>
        <p:txBody>
          <a:bodyPr/>
          <a:lstStyle>
            <a:lvl1pPr marL="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22302AF9-B3B8-4C26-B6FC-13974BA75F1B}" type="datetimeFigureOut">
              <a:rPr lang="en-US" smtClean="0"/>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2100736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7"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39BBCB6B-E47B-464C-84D7-77DF359A0B89}"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24806642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5"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7674A3DD-1B3A-4BC8-BF50-6E2F7ADDFA66}"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9865370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483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7813"/>
            <a:ext cx="8026400"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5"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30024FE9-157C-467B-A90E-69F1CC4B71B0}"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41643980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600201"/>
            <a:ext cx="10972800" cy="4525963"/>
          </a:xfrm>
        </p:spPr>
        <p:txBody>
          <a:bodyPr/>
          <a:lstStyle/>
          <a:p>
            <a:pPr lvl="0"/>
            <a:endParaRPr lang="en-US" noProof="0" smtClean="0"/>
          </a:p>
        </p:txBody>
      </p:sp>
      <p:sp>
        <p:nvSpPr>
          <p:cNvPr id="4"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5"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D2872242-2888-4A15-964B-595CEFB0D31A}"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16457720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09600" y="1600201"/>
            <a:ext cx="10972800" cy="4525963"/>
          </a:xfrm>
        </p:spPr>
        <p:txBody>
          <a:bodyPr/>
          <a:lstStyle/>
          <a:p>
            <a:pPr lvl="0"/>
            <a:endParaRPr lang="en-US" noProof="0" smtClean="0"/>
          </a:p>
        </p:txBody>
      </p:sp>
      <p:sp>
        <p:nvSpPr>
          <p:cNvPr id="4"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5"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D999FD97-BBF7-4260-928E-EF5FCE2CAA00}"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19786939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00201"/>
            <a:ext cx="538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6197600" y="1600201"/>
            <a:ext cx="5384800" cy="4525963"/>
          </a:xfrm>
        </p:spPr>
        <p:txBody>
          <a:bodyPr/>
          <a:lstStyle/>
          <a:p>
            <a:pPr lvl="0"/>
            <a:endParaRPr lang="en-US" noProof="0" smtClean="0"/>
          </a:p>
        </p:txBody>
      </p:sp>
      <p:sp>
        <p:nvSpPr>
          <p:cNvPr id="5" name="Rectangle 69"/>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6" name="Rectangle 70"/>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en-US">
              <a:solidFill>
                <a:srgbClr val="FFFFFF"/>
              </a:solidFill>
            </a:endParaRPr>
          </a:p>
        </p:txBody>
      </p:sp>
      <p:sp>
        <p:nvSpPr>
          <p:cNvPr id="7" name="Rectangle 71"/>
          <p:cNvSpPr>
            <a:spLocks noGrp="1" noChangeArrowheads="1"/>
          </p:cNvSpPr>
          <p:nvPr>
            <p:ph type="sldNum" sz="quarter" idx="12"/>
          </p:nvPr>
        </p:nvSpPr>
        <p:spPr/>
        <p:txBody>
          <a:bodyPr/>
          <a:lstStyle>
            <a:lvl1pPr>
              <a:defRPr/>
            </a:lvl1pPr>
          </a:lstStyle>
          <a:p>
            <a:pPr fontAlgn="base">
              <a:spcBef>
                <a:spcPct val="0"/>
              </a:spcBef>
              <a:spcAft>
                <a:spcPct val="0"/>
              </a:spcAft>
            </a:pPr>
            <a:fld id="{EF35E4D3-9C37-4D88-8D61-7F623DCB439D}"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361557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2302AF9-B3B8-4C26-B6FC-13974BA75F1B}" type="datetimeFigureOut">
              <a:rPr lang="en-US" smtClean="0"/>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A72BE9-6585-4E66-9761-7ACC9CA1426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935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2302AF9-B3B8-4C26-B6FC-13974BA75F1B}" type="datetimeFigureOut">
              <a:rPr lang="en-US" smtClean="0"/>
              <a:t>5/23/2019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3775677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2302AF9-B3B8-4C26-B6FC-13974BA75F1B}" type="datetimeFigureOut">
              <a:rPr lang="en-US" smtClean="0"/>
              <a:t>5/23/2019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4242353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070857"/>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2302AF9-B3B8-4C26-B6FC-13974BA75F1B}" type="datetimeFigureOut">
              <a:rPr lang="en-US" smtClean="0"/>
              <a:t>5/23/2019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2612504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2302AF9-B3B8-4C26-B6FC-13974BA75F1B}" type="datetimeFigureOut">
              <a:rPr lang="en-US" smtClean="0"/>
              <a:t>5/23/2019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2183807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2302AF9-B3B8-4C26-B6FC-13974BA75F1B}" type="datetimeFigureOut">
              <a:rPr lang="en-US" smtClean="0"/>
              <a:t>5/23/2019</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BA72BE9-6585-4E66-9761-7ACC9CA14269}" type="slidenum">
              <a:rPr lang="en-US" smtClean="0"/>
              <a:t>‹#›</a:t>
            </a:fld>
            <a:endParaRPr lang="en-US"/>
          </a:p>
        </p:txBody>
      </p:sp>
    </p:spTree>
    <p:extLst>
      <p:ext uri="{BB962C8B-B14F-4D97-AF65-F5344CB8AC3E}">
        <p14:creationId xmlns:p14="http://schemas.microsoft.com/office/powerpoint/2010/main" val="3249795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2302AF9-B3B8-4C26-B6FC-13974BA75F1B}" type="datetimeFigureOut">
              <a:rPr lang="en-US" smtClean="0"/>
              <a:t>5/23/2019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A72BE9-6585-4E66-9761-7ACC9CA14269}" type="slidenum">
              <a:rPr lang="en-US" smtClean="0"/>
              <a:t>‹#›</a:t>
            </a:fld>
            <a:endParaRPr lang="en-US"/>
          </a:p>
        </p:txBody>
      </p:sp>
    </p:spTree>
    <p:extLst>
      <p:ext uri="{BB962C8B-B14F-4D97-AF65-F5344CB8AC3E}">
        <p14:creationId xmlns:p14="http://schemas.microsoft.com/office/powerpoint/2010/main" val="4273767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2302AF9-B3B8-4C26-B6FC-13974BA75F1B}" type="datetimeFigureOut">
              <a:rPr lang="en-US" smtClean="0"/>
              <a:t>5/23/2019</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BA72BE9-6585-4E66-9761-7ACC9CA14269}"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2850851"/>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8370" name="Freeform 2"/>
          <p:cNvSpPr>
            <a:spLocks/>
          </p:cNvSpPr>
          <p:nvPr/>
        </p:nvSpPr>
        <p:spPr bwMode="hidden">
          <a:xfrm>
            <a:off x="8837084" y="6429375"/>
            <a:ext cx="381000" cy="209550"/>
          </a:xfrm>
          <a:custGeom>
            <a:avLst/>
            <a:gdLst>
              <a:gd name="T0" fmla="*/ 0 w 179"/>
              <a:gd name="T1" fmla="*/ 132 h 132"/>
              <a:gd name="T2" fmla="*/ 29 w 179"/>
              <a:gd name="T3" fmla="*/ 132 h 132"/>
              <a:gd name="T4" fmla="*/ 77 w 179"/>
              <a:gd name="T5" fmla="*/ 108 h 132"/>
              <a:gd name="T6" fmla="*/ 119 w 179"/>
              <a:gd name="T7" fmla="*/ 78 h 132"/>
              <a:gd name="T8" fmla="*/ 155 w 179"/>
              <a:gd name="T9" fmla="*/ 48 h 132"/>
              <a:gd name="T10" fmla="*/ 179 w 179"/>
              <a:gd name="T11" fmla="*/ 12 h 132"/>
              <a:gd name="T12" fmla="*/ 173 w 179"/>
              <a:gd name="T13" fmla="*/ 6 h 132"/>
              <a:gd name="T14" fmla="*/ 167 w 179"/>
              <a:gd name="T15" fmla="*/ 0 h 132"/>
              <a:gd name="T16" fmla="*/ 137 w 179"/>
              <a:gd name="T17" fmla="*/ 42 h 132"/>
              <a:gd name="T18" fmla="*/ 101 w 179"/>
              <a:gd name="T19" fmla="*/ 78 h 132"/>
              <a:gd name="T20" fmla="*/ 53 w 179"/>
              <a:gd name="T21" fmla="*/ 108 h 132"/>
              <a:gd name="T22" fmla="*/ 0 w 179"/>
              <a:gd name="T23" fmla="*/ 132 h 132"/>
              <a:gd name="T24" fmla="*/ 0 w 179"/>
              <a:gd name="T2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grpSp>
        <p:nvGrpSpPr>
          <p:cNvPr id="1027" name="Group 3"/>
          <p:cNvGrpSpPr>
            <a:grpSpLocks/>
          </p:cNvGrpSpPr>
          <p:nvPr/>
        </p:nvGrpSpPr>
        <p:grpSpPr bwMode="auto">
          <a:xfrm>
            <a:off x="4234" y="4267200"/>
            <a:ext cx="12187767" cy="2590800"/>
            <a:chOff x="2" y="2688"/>
            <a:chExt cx="5758" cy="1632"/>
          </a:xfrm>
        </p:grpSpPr>
        <p:sp>
          <p:nvSpPr>
            <p:cNvPr id="1033" name="Freeform 4"/>
            <p:cNvSpPr>
              <a:spLocks/>
            </p:cNvSpPr>
            <p:nvPr/>
          </p:nvSpPr>
          <p:spPr bwMode="hidden">
            <a:xfrm>
              <a:off x="2" y="2688"/>
              <a:ext cx="5758" cy="1632"/>
            </a:xfrm>
            <a:custGeom>
              <a:avLst/>
              <a:gdLst>
                <a:gd name="T0" fmla="*/ 6305 w 5740"/>
                <a:gd name="T1" fmla="*/ 0 h 4316"/>
                <a:gd name="T2" fmla="*/ 0 w 5740"/>
                <a:gd name="T3" fmla="*/ 0 h 4316"/>
                <a:gd name="T4" fmla="*/ 0 w 5740"/>
                <a:gd name="T5" fmla="*/ 0 h 4316"/>
                <a:gd name="T6" fmla="*/ 6305 w 5740"/>
                <a:gd name="T7" fmla="*/ 0 h 4316"/>
                <a:gd name="T8" fmla="*/ 6305 w 5740"/>
                <a:gd name="T9" fmla="*/ 0 h 4316"/>
                <a:gd name="T10" fmla="*/ 6305 w 5740"/>
                <a:gd name="T11" fmla="*/ 0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grpSp>
          <p:nvGrpSpPr>
            <p:cNvPr id="1034" name="Group 5"/>
            <p:cNvGrpSpPr>
              <a:grpSpLocks/>
            </p:cNvGrpSpPr>
            <p:nvPr userDrawn="1"/>
          </p:nvGrpSpPr>
          <p:grpSpPr bwMode="auto">
            <a:xfrm>
              <a:off x="3528" y="3715"/>
              <a:ext cx="792" cy="521"/>
              <a:chOff x="3527" y="3715"/>
              <a:chExt cx="792" cy="521"/>
            </a:xfrm>
          </p:grpSpPr>
          <p:sp>
            <p:nvSpPr>
              <p:cNvPr id="58374"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75"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76"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77"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78"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79" name="Freeform 11"/>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0" name="Freeform 12"/>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1" name="Freeform 13"/>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2" name="Freeform 14"/>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3" name="Freeform 15"/>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4"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grpSp>
        <p:grpSp>
          <p:nvGrpSpPr>
            <p:cNvPr id="1035" name="Group 17"/>
            <p:cNvGrpSpPr>
              <a:grpSpLocks/>
            </p:cNvGrpSpPr>
            <p:nvPr userDrawn="1"/>
          </p:nvGrpSpPr>
          <p:grpSpPr bwMode="auto">
            <a:xfrm>
              <a:off x="1776" y="3631"/>
              <a:ext cx="1626" cy="683"/>
              <a:chOff x="1776" y="3631"/>
              <a:chExt cx="1626" cy="683"/>
            </a:xfrm>
          </p:grpSpPr>
          <p:sp>
            <p:nvSpPr>
              <p:cNvPr id="58386"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7"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8"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89"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0"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1"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2"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3"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4" name="Freeform 26"/>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5" name="Freeform 27"/>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6" name="Freeform 28"/>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397" name="Freeform 29"/>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1079" name="Freeform 30"/>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80" name="Freeform 31"/>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58400" name="Freeform 32"/>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01" name="Freeform 33"/>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02" name="Freeform 34"/>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1084" name="Freeform 35"/>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grpSp>
        <p:grpSp>
          <p:nvGrpSpPr>
            <p:cNvPr id="1036" name="Group 36"/>
            <p:cNvGrpSpPr>
              <a:grpSpLocks/>
            </p:cNvGrpSpPr>
            <p:nvPr userDrawn="1"/>
          </p:nvGrpSpPr>
          <p:grpSpPr bwMode="auto">
            <a:xfrm>
              <a:off x="4128" y="3360"/>
              <a:ext cx="1351" cy="821"/>
              <a:chOff x="4128" y="3360"/>
              <a:chExt cx="1351" cy="821"/>
            </a:xfrm>
          </p:grpSpPr>
          <p:sp>
            <p:nvSpPr>
              <p:cNvPr id="58405" name="Freeform 37"/>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06" name="Freeform 38"/>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07" name="Freeform 39"/>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08" name="Freeform 40"/>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09" name="Freeform 41"/>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0" name="Freeform 42"/>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1" name="Freeform 43"/>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1057" name="Freeform 44"/>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58413" name="Freeform 45"/>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4" name="Freeform 46"/>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5" name="Freeform 47"/>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6"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7"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8"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19"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20"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sp>
            <p:nvSpPr>
              <p:cNvPr id="58421"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charset="0"/>
                  <a:ea typeface="+mn-ea"/>
                  <a:cs typeface="Arial" panose="020B0604020202020204" pitchFamily="34" charset="0"/>
                </a:endParaRPr>
              </a:p>
            </p:txBody>
          </p:sp>
        </p:grpSp>
        <p:grpSp>
          <p:nvGrpSpPr>
            <p:cNvPr id="1037" name="Group 54"/>
            <p:cNvGrpSpPr>
              <a:grpSpLocks/>
            </p:cNvGrpSpPr>
            <p:nvPr userDrawn="1"/>
          </p:nvGrpSpPr>
          <p:grpSpPr bwMode="auto">
            <a:xfrm>
              <a:off x="5280" y="3024"/>
              <a:ext cx="425" cy="258"/>
              <a:chOff x="5280" y="3024"/>
              <a:chExt cx="425" cy="258"/>
            </a:xfrm>
          </p:grpSpPr>
          <p:sp>
            <p:nvSpPr>
              <p:cNvPr id="1038" name="Freeform 55"/>
              <p:cNvSpPr>
                <a:spLocks/>
              </p:cNvSpPr>
              <p:nvPr/>
            </p:nvSpPr>
            <p:spPr bwMode="hidden">
              <a:xfrm>
                <a:off x="5280" y="3186"/>
                <a:ext cx="383" cy="96"/>
              </a:xfrm>
              <a:custGeom>
                <a:avLst/>
                <a:gdLst>
                  <a:gd name="T0" fmla="*/ 239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39 w 382"/>
                  <a:gd name="T19" fmla="*/ 96 h 96"/>
                  <a:gd name="T20" fmla="*/ 293 w 382"/>
                  <a:gd name="T21" fmla="*/ 90 h 96"/>
                  <a:gd name="T22" fmla="*/ 341 w 382"/>
                  <a:gd name="T23" fmla="*/ 84 h 96"/>
                  <a:gd name="T24" fmla="*/ 382 w 382"/>
                  <a:gd name="T25" fmla="*/ 66 h 96"/>
                  <a:gd name="T26" fmla="*/ 412 w 382"/>
                  <a:gd name="T27" fmla="*/ 42 h 96"/>
                  <a:gd name="T28" fmla="*/ 406 w 382"/>
                  <a:gd name="T29" fmla="*/ 42 h 96"/>
                  <a:gd name="T30" fmla="*/ 376 w 382"/>
                  <a:gd name="T31" fmla="*/ 66 h 96"/>
                  <a:gd name="T32" fmla="*/ 335 w 382"/>
                  <a:gd name="T33" fmla="*/ 78 h 96"/>
                  <a:gd name="T34" fmla="*/ 293 w 382"/>
                  <a:gd name="T35" fmla="*/ 90 h 96"/>
                  <a:gd name="T36" fmla="*/ 239 w 382"/>
                  <a:gd name="T37" fmla="*/ 96 h 96"/>
                  <a:gd name="T38" fmla="*/ 239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39" name="Freeform 56"/>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40" name="Freeform 57"/>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41" name="Freeform 58"/>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42" name="Freeform 59"/>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43" name="Freeform 60"/>
              <p:cNvSpPr>
                <a:spLocks/>
              </p:cNvSpPr>
              <p:nvPr/>
            </p:nvSpPr>
            <p:spPr bwMode="hidden">
              <a:xfrm>
                <a:off x="5489" y="3042"/>
                <a:ext cx="186" cy="210"/>
              </a:xfrm>
              <a:custGeom>
                <a:avLst/>
                <a:gdLst>
                  <a:gd name="T0" fmla="*/ 0 w 185"/>
                  <a:gd name="T1" fmla="*/ 6 h 210"/>
                  <a:gd name="T2" fmla="*/ 66 w 185"/>
                  <a:gd name="T3" fmla="*/ 12 h 210"/>
                  <a:gd name="T4" fmla="*/ 149 w 185"/>
                  <a:gd name="T5" fmla="*/ 36 h 210"/>
                  <a:gd name="T6" fmla="*/ 185 w 185"/>
                  <a:gd name="T7" fmla="*/ 72 h 210"/>
                  <a:gd name="T8" fmla="*/ 191 w 185"/>
                  <a:gd name="T9" fmla="*/ 90 h 210"/>
                  <a:gd name="T10" fmla="*/ 197 w 185"/>
                  <a:gd name="T11" fmla="*/ 114 h 210"/>
                  <a:gd name="T12" fmla="*/ 191 w 185"/>
                  <a:gd name="T13" fmla="*/ 138 h 210"/>
                  <a:gd name="T14" fmla="*/ 179 w 185"/>
                  <a:gd name="T15" fmla="*/ 162 h 210"/>
                  <a:gd name="T16" fmla="*/ 149 w 185"/>
                  <a:gd name="T17" fmla="*/ 180 h 210"/>
                  <a:gd name="T18" fmla="*/ 90 w 185"/>
                  <a:gd name="T19" fmla="*/ 198 h 210"/>
                  <a:gd name="T20" fmla="*/ 126 w 185"/>
                  <a:gd name="T21" fmla="*/ 210 h 210"/>
                  <a:gd name="T22" fmla="*/ 161 w 185"/>
                  <a:gd name="T23" fmla="*/ 192 h 210"/>
                  <a:gd name="T24" fmla="*/ 191 w 185"/>
                  <a:gd name="T25" fmla="*/ 168 h 210"/>
                  <a:gd name="T26" fmla="*/ 209 w 185"/>
                  <a:gd name="T27" fmla="*/ 144 h 210"/>
                  <a:gd name="T28" fmla="*/ 215 w 185"/>
                  <a:gd name="T29" fmla="*/ 114 h 210"/>
                  <a:gd name="T30" fmla="*/ 209 w 185"/>
                  <a:gd name="T31" fmla="*/ 90 h 210"/>
                  <a:gd name="T32" fmla="*/ 203 w 185"/>
                  <a:gd name="T33" fmla="*/ 66 h 210"/>
                  <a:gd name="T34" fmla="*/ 185 w 185"/>
                  <a:gd name="T35" fmla="*/ 48 h 210"/>
                  <a:gd name="T36" fmla="*/ 161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044" name="Freeform 61"/>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anose="020B0604020202020204" pitchFamily="34" charset="0"/>
                </a:endParaRPr>
              </a:p>
            </p:txBody>
          </p:sp>
          <p:grpSp>
            <p:nvGrpSpPr>
              <p:cNvPr id="1045" name="Group 62"/>
              <p:cNvGrpSpPr>
                <a:grpSpLocks/>
              </p:cNvGrpSpPr>
              <p:nvPr/>
            </p:nvGrpSpPr>
            <p:grpSpPr bwMode="auto">
              <a:xfrm>
                <a:off x="5381" y="3085"/>
                <a:ext cx="227" cy="132"/>
                <a:chOff x="5381" y="3085"/>
                <a:chExt cx="227" cy="132"/>
              </a:xfrm>
            </p:grpSpPr>
            <p:sp>
              <p:nvSpPr>
                <p:cNvPr id="1046"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sp>
              <p:nvSpPr>
                <p:cNvPr id="1047"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sp>
              <p:nvSpPr>
                <p:cNvPr id="1048"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sp>
              <p:nvSpPr>
                <p:cNvPr id="1049"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FFFFFF"/>
                    </a:solidFill>
                    <a:effectLst/>
                    <a:uLnTx/>
                    <a:uFillTx/>
                    <a:latin typeface="Arial" charset="0"/>
                    <a:ea typeface="+mn-ea"/>
                    <a:cs typeface="Arial" panose="020B0604020202020204" pitchFamily="34" charset="0"/>
                  </a:endParaRPr>
                </a:p>
              </p:txBody>
            </p:sp>
          </p:grpSp>
        </p:grpSp>
      </p:grpSp>
      <p:sp>
        <p:nvSpPr>
          <p:cNvPr id="58435" name="Rectangle 67"/>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altLang="en-US" smtClean="0"/>
              <a:t>Burden of cancer in Massachusetts, 2002-2006</a:t>
            </a:r>
          </a:p>
        </p:txBody>
      </p:sp>
      <p:sp>
        <p:nvSpPr>
          <p:cNvPr id="58436" name="Rectangle 68"/>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8437" name="Rectangle 69"/>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cs typeface="+mn-cs"/>
              </a:defRPr>
            </a:lvl1pPr>
          </a:lstStyle>
          <a:p>
            <a:pPr fontAlgn="base">
              <a:spcBef>
                <a:spcPct val="0"/>
              </a:spcBef>
              <a:spcAft>
                <a:spcPct val="0"/>
              </a:spcAft>
              <a:defRPr/>
            </a:pPr>
            <a:endParaRPr lang="en-US" altLang="en-US">
              <a:solidFill>
                <a:srgbClr val="FFFFFF"/>
              </a:solidFill>
            </a:endParaRPr>
          </a:p>
        </p:txBody>
      </p:sp>
      <p:sp>
        <p:nvSpPr>
          <p:cNvPr id="58438" name="Rectangle 70"/>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cs typeface="+mn-cs"/>
              </a:defRPr>
            </a:lvl1pPr>
          </a:lstStyle>
          <a:p>
            <a:pPr fontAlgn="base">
              <a:spcBef>
                <a:spcPct val="0"/>
              </a:spcBef>
              <a:spcAft>
                <a:spcPct val="0"/>
              </a:spcAft>
              <a:defRPr/>
            </a:pPr>
            <a:endParaRPr lang="en-US" altLang="en-US">
              <a:solidFill>
                <a:srgbClr val="FFFFFF"/>
              </a:solidFill>
            </a:endParaRPr>
          </a:p>
        </p:txBody>
      </p:sp>
      <p:sp>
        <p:nvSpPr>
          <p:cNvPr id="58439" name="Rectangle 71"/>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defRPr>
            </a:lvl1pPr>
          </a:lstStyle>
          <a:p>
            <a:pPr fontAlgn="base">
              <a:spcBef>
                <a:spcPct val="0"/>
              </a:spcBef>
              <a:spcAft>
                <a:spcPct val="0"/>
              </a:spcAft>
            </a:pPr>
            <a:fld id="{77942B0A-62BB-4EC7-A7C9-4587059138E3}" type="slidenum">
              <a:rPr lang="en-US" altLang="en-US" smtClean="0">
                <a:solidFill>
                  <a:srgbClr val="FFFFFF"/>
                </a:solidFill>
                <a:cs typeface="Arial" panose="020B0604020202020204" pitchFamily="34" charset="0"/>
              </a:rPr>
              <a:pPr fontAlgn="base">
                <a:spcBef>
                  <a:spcPct val="0"/>
                </a:spcBef>
                <a:spcAft>
                  <a:spcPct val="0"/>
                </a:spcAft>
              </a:pPr>
              <a:t>‹#›</a:t>
            </a:fld>
            <a:endParaRPr lang="en-US" altLang="en-US" smtClean="0">
              <a:solidFill>
                <a:srgbClr val="FFFFFF"/>
              </a:solidFill>
              <a:cs typeface="Arial" panose="020B0604020202020204" pitchFamily="34" charset="0"/>
            </a:endParaRPr>
          </a:p>
        </p:txBody>
      </p:sp>
    </p:spTree>
    <p:extLst>
      <p:ext uri="{BB962C8B-B14F-4D97-AF65-F5344CB8AC3E}">
        <p14:creationId xmlns:p14="http://schemas.microsoft.com/office/powerpoint/2010/main" val="2433890228"/>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 id="2147483760" r:id="rId13"/>
    <p:sldLayoutId id="2147483761" r:id="rId14"/>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anose="05000000000000000000"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anose="05000000000000000000"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ascopubs.org/doi/10.1200/PO.18.0027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19760" y="1532379"/>
            <a:ext cx="10962640" cy="48946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1097280" y="-142240"/>
            <a:ext cx="10058400" cy="1329179"/>
          </a:xfrm>
        </p:spPr>
        <p:txBody>
          <a:bodyPr/>
          <a:lstStyle/>
          <a:p>
            <a:r>
              <a:rPr lang="en-US" dirty="0" smtClean="0"/>
              <a:t>Agenda</a:t>
            </a:r>
            <a:endParaRPr lang="en-US" dirty="0"/>
          </a:p>
        </p:txBody>
      </p:sp>
      <p:sp>
        <p:nvSpPr>
          <p:cNvPr id="2" name="Content Placeholder 1"/>
          <p:cNvSpPr>
            <a:spLocks noGrp="1" noChangeArrowheads="1"/>
          </p:cNvSpPr>
          <p:nvPr>
            <p:ph idx="1"/>
          </p:nvPr>
        </p:nvSpPr>
        <p:spPr bwMode="auto">
          <a:xfrm>
            <a:off x="1097280" y="1532379"/>
            <a:ext cx="9265921" cy="6251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1800" dirty="0"/>
              <a:t> </a:t>
            </a:r>
            <a:r>
              <a:rPr lang="en-US" sz="1800" dirty="0" smtClean="0"/>
              <a:t>1. Housekeeping</a:t>
            </a:r>
            <a:br>
              <a:rPr lang="en-US" sz="1800" dirty="0" smtClean="0"/>
            </a:br>
            <a:r>
              <a:rPr lang="en-US" sz="1800" dirty="0"/>
              <a:t/>
            </a:r>
            <a:br>
              <a:rPr lang="en-US" sz="1800" dirty="0"/>
            </a:br>
            <a:r>
              <a:rPr lang="en-US" sz="1800" dirty="0" smtClean="0"/>
              <a:t> 3</a:t>
            </a:r>
            <a:r>
              <a:rPr lang="en-US" sz="1800" dirty="0"/>
              <a:t>.  Unfinished Business: Discussion of Objective </a:t>
            </a:r>
            <a:r>
              <a:rPr lang="en-US" sz="1800" dirty="0" smtClean="0"/>
              <a:t>2</a:t>
            </a:r>
            <a:r>
              <a:rPr lang="en-US" sz="1800" dirty="0"/>
              <a:t/>
            </a:r>
            <a:br>
              <a:rPr lang="en-US" sz="1800" dirty="0"/>
            </a:br>
            <a:r>
              <a:rPr lang="en-US" sz="1800" dirty="0" smtClean="0"/>
              <a:t>	A.  Programs in the Commonwealth </a:t>
            </a:r>
            <a:br>
              <a:rPr lang="en-US" sz="1800" dirty="0" smtClean="0"/>
            </a:br>
            <a:r>
              <a:rPr lang="en-US" sz="1800" dirty="0" smtClean="0"/>
              <a:t>	      1</a:t>
            </a:r>
            <a:r>
              <a:rPr lang="en-US" sz="1800" dirty="0"/>
              <a:t>.  </a:t>
            </a:r>
            <a:r>
              <a:rPr lang="en-US" sz="1800" dirty="0" smtClean="0"/>
              <a:t>Prevention</a:t>
            </a:r>
            <a:br>
              <a:rPr lang="en-US" sz="1800" dirty="0" smtClean="0"/>
            </a:br>
            <a:r>
              <a:rPr lang="en-US" sz="1800" dirty="0" smtClean="0"/>
              <a:t>	      2</a:t>
            </a:r>
            <a:r>
              <a:rPr lang="en-US" sz="1800" dirty="0"/>
              <a:t>.  </a:t>
            </a:r>
            <a:r>
              <a:rPr lang="en-US" sz="1800" dirty="0" smtClean="0"/>
              <a:t>Screening</a:t>
            </a:r>
            <a:br>
              <a:rPr lang="en-US" sz="1800" dirty="0" smtClean="0"/>
            </a:br>
            <a:r>
              <a:rPr lang="en-US" sz="1800" dirty="0" smtClean="0"/>
              <a:t>	      3</a:t>
            </a:r>
            <a:r>
              <a:rPr lang="en-US" sz="1800" dirty="0"/>
              <a:t>.  </a:t>
            </a:r>
            <a:r>
              <a:rPr lang="en-US" sz="1800" dirty="0" smtClean="0"/>
              <a:t>Education</a:t>
            </a:r>
            <a:r>
              <a:rPr lang="en-US" sz="1800" dirty="0"/>
              <a:t> </a:t>
            </a:r>
            <a:r>
              <a:rPr lang="en-US" sz="1800" dirty="0" smtClean="0"/>
              <a:t/>
            </a:r>
            <a:br>
              <a:rPr lang="en-US" sz="1800" dirty="0" smtClean="0"/>
            </a:br>
            <a:r>
              <a:rPr lang="en-US" sz="1800" dirty="0" smtClean="0"/>
              <a:t>                      4</a:t>
            </a:r>
            <a:r>
              <a:rPr lang="en-US" sz="1800" dirty="0"/>
              <a:t>.  Support </a:t>
            </a:r>
            <a:endParaRPr lang="en-US" sz="1800" dirty="0"/>
          </a:p>
          <a:p>
            <a:r>
              <a:rPr lang="en-US" sz="1800" dirty="0"/>
              <a:t>  </a:t>
            </a:r>
            <a:r>
              <a:rPr lang="en-US" sz="1800" dirty="0" smtClean="0"/>
              <a:t>4</a:t>
            </a:r>
            <a:r>
              <a:rPr lang="en-US" sz="1800" dirty="0"/>
              <a:t>.  New Business: Discussion of Objective </a:t>
            </a:r>
            <a:r>
              <a:rPr lang="en-US" sz="1800" dirty="0" smtClean="0"/>
              <a:t>3</a:t>
            </a:r>
            <a:r>
              <a:rPr lang="en-US" sz="1800" dirty="0"/>
              <a:t/>
            </a:r>
            <a:br>
              <a:rPr lang="en-US" sz="1800" dirty="0"/>
            </a:br>
            <a:r>
              <a:rPr lang="en-US" sz="1800" dirty="0" smtClean="0"/>
              <a:t>	A</a:t>
            </a:r>
            <a:r>
              <a:rPr lang="en-US" sz="1800" dirty="0"/>
              <a:t>.  Make Recommendation </a:t>
            </a:r>
            <a:r>
              <a:rPr lang="en-US" sz="1800" dirty="0" smtClean="0"/>
              <a:t>Regarding</a:t>
            </a:r>
            <a:br>
              <a:rPr lang="en-US" sz="1800" dirty="0" smtClean="0"/>
            </a:br>
            <a:r>
              <a:rPr lang="en-US" sz="1800" dirty="0" smtClean="0"/>
              <a:t>	     1</a:t>
            </a:r>
            <a:r>
              <a:rPr lang="en-US" sz="1800" dirty="0"/>
              <a:t>.  Additional </a:t>
            </a:r>
            <a:r>
              <a:rPr lang="en-US" sz="1800" dirty="0" smtClean="0"/>
              <a:t>Legislation</a:t>
            </a:r>
            <a:br>
              <a:rPr lang="en-US" sz="1800" dirty="0" smtClean="0"/>
            </a:br>
            <a:r>
              <a:rPr lang="en-US" sz="1800" dirty="0" smtClean="0"/>
              <a:t>	     2</a:t>
            </a:r>
            <a:r>
              <a:rPr lang="en-US" sz="1800" dirty="0"/>
              <a:t>.  Support Programs &amp; Resources to Meet Currently Unmet </a:t>
            </a:r>
            <a:r>
              <a:rPr lang="en-US" sz="1800" dirty="0" smtClean="0"/>
              <a:t>Needs</a:t>
            </a:r>
            <a:br>
              <a:rPr lang="en-US" sz="1800" dirty="0" smtClean="0"/>
            </a:br>
            <a:r>
              <a:rPr lang="en-US" sz="1800" dirty="0" smtClean="0"/>
              <a:t>	     3</a:t>
            </a:r>
            <a:r>
              <a:rPr lang="en-US" sz="1800" dirty="0"/>
              <a:t>.  How to effectuate an early diagnosis and treatment of patients</a:t>
            </a:r>
          </a:p>
          <a:p>
            <a:r>
              <a:rPr lang="en-US" sz="1800" dirty="0"/>
              <a:t>5.  Open Discussion</a:t>
            </a:r>
          </a:p>
          <a:p>
            <a:r>
              <a:rPr lang="en-US" sz="1800" dirty="0"/>
              <a:t>6.  Adjournment </a:t>
            </a:r>
          </a:p>
          <a:p>
            <a:endParaRPr lang="en-US" sz="1400" dirty="0"/>
          </a:p>
          <a:p>
            <a:endParaRPr lang="en-US" sz="1400" dirty="0"/>
          </a:p>
          <a:p>
            <a:r>
              <a:rPr lang="en-US" sz="1400" b="1" dirty="0"/>
              <a:t>                                              </a:t>
            </a:r>
            <a:endParaRPr lang="en-US" sz="1400" dirty="0"/>
          </a:p>
          <a:p>
            <a:r>
              <a:rPr lang="en-US" sz="1400" dirty="0"/>
              <a:t/>
            </a:r>
            <a:br>
              <a:rPr lang="en-US" sz="1400" dirty="0"/>
            </a:br>
            <a:r>
              <a:rPr kumimoji="0" lang="en-US" altLang="en-US" sz="1400" b="0" i="0" u="none" strike="noStrike" cap="none" normalizeH="0" baseline="0" dirty="0" smtClean="0">
                <a:ln>
                  <a:noFill/>
                </a:ln>
                <a:solidFill>
                  <a:schemeClr val="tx1"/>
                </a:solidFill>
                <a:effectLst/>
              </a:rPr>
              <a:t/>
            </a:r>
            <a:br>
              <a:rPr kumimoji="0" lang="en-US" altLang="en-US" sz="1400" b="0" i="0" u="none" strike="noStrike" cap="none" normalizeH="0" baseline="0" dirty="0" smtClean="0">
                <a:ln>
                  <a:noFill/>
                </a:ln>
                <a:solidFill>
                  <a:schemeClr val="tx1"/>
                </a:solidFill>
                <a:effectLst/>
              </a:rPr>
            </a:br>
            <a:endParaRPr kumimoji="0" lang="en-US" altLang="en-US" sz="1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0713958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749300"/>
            <a:ext cx="10058400" cy="1329179"/>
          </a:xfrm>
        </p:spPr>
        <p:txBody>
          <a:bodyPr>
            <a:normAutofit fontScale="90000"/>
          </a:bodyPr>
          <a:lstStyle/>
          <a:p>
            <a:r>
              <a:rPr lang="en-US" altLang="en-US" dirty="0" smtClean="0">
                <a:solidFill>
                  <a:srgbClr val="333333"/>
                </a:solidFill>
              </a:rPr>
              <a:t>1. Housekeeping</a:t>
            </a:r>
            <a:r>
              <a:rPr lang="en-US" altLang="en-US" dirty="0">
                <a:solidFill>
                  <a:srgbClr val="333333"/>
                </a:solidFill>
              </a:rPr>
              <a:t/>
            </a:r>
            <a:br>
              <a:rPr lang="en-US" altLang="en-US" dirty="0">
                <a:solidFill>
                  <a:srgbClr val="333333"/>
                </a:solidFill>
              </a:rPr>
            </a:br>
            <a:endParaRPr lang="en-US" dirty="0"/>
          </a:p>
        </p:txBody>
      </p:sp>
      <p:sp>
        <p:nvSpPr>
          <p:cNvPr id="3" name="Content Placeholder 2"/>
          <p:cNvSpPr>
            <a:spLocks noGrp="1"/>
          </p:cNvSpPr>
          <p:nvPr>
            <p:ph idx="1"/>
          </p:nvPr>
        </p:nvSpPr>
        <p:spPr/>
        <p:txBody>
          <a:bodyPr>
            <a:normAutofit/>
          </a:bodyPr>
          <a:lstStyle/>
          <a:p>
            <a:pPr eaLnBrk="0" fontAlgn="base" hangingPunct="0">
              <a:lnSpc>
                <a:spcPct val="100000"/>
              </a:lnSpc>
              <a:spcBef>
                <a:spcPct val="0"/>
              </a:spcBef>
              <a:spcAft>
                <a:spcPct val="0"/>
              </a:spcAft>
              <a:buClrTx/>
              <a:buSzTx/>
              <a:buFont typeface="Arial" panose="020B0604020202020204" pitchFamily="34" charset="0"/>
              <a:buChar char="•"/>
            </a:pPr>
            <a:r>
              <a:rPr lang="en-US" altLang="en-US" sz="2400" dirty="0" smtClean="0">
                <a:solidFill>
                  <a:srgbClr val="333333"/>
                </a:solidFill>
                <a:latin typeface="Calibri" panose="020F0502020204030204" pitchFamily="34" charset="0"/>
                <a:cs typeface="Calibri" panose="020F0502020204030204" pitchFamily="34" charset="0"/>
              </a:rPr>
              <a:t>  Call </a:t>
            </a:r>
            <a:r>
              <a:rPr lang="en-US" altLang="en-US" sz="2400" dirty="0">
                <a:solidFill>
                  <a:srgbClr val="333333"/>
                </a:solidFill>
                <a:latin typeface="Calibri" panose="020F0502020204030204" pitchFamily="34" charset="0"/>
                <a:cs typeface="Calibri" panose="020F0502020204030204" pitchFamily="34" charset="0"/>
              </a:rPr>
              <a:t>to o</a:t>
            </a:r>
            <a:r>
              <a:rPr lang="en-US" altLang="en-US" sz="2400" dirty="0" smtClean="0">
                <a:solidFill>
                  <a:srgbClr val="333333"/>
                </a:solidFill>
                <a:latin typeface="Calibri" panose="020F0502020204030204" pitchFamily="34" charset="0"/>
                <a:cs typeface="Calibri" panose="020F0502020204030204" pitchFamily="34" charset="0"/>
              </a:rPr>
              <a:t>rder</a:t>
            </a:r>
          </a:p>
          <a:p>
            <a:pPr eaLnBrk="0" fontAlgn="base" hangingPunct="0">
              <a:lnSpc>
                <a:spcPct val="100000"/>
              </a:lnSpc>
              <a:spcBef>
                <a:spcPct val="0"/>
              </a:spcBef>
              <a:spcAft>
                <a:spcPct val="0"/>
              </a:spcAft>
              <a:buClrTx/>
              <a:buSzTx/>
              <a:buFont typeface="Arial" panose="020B0604020202020204" pitchFamily="34" charset="0"/>
              <a:buChar char="•"/>
            </a:pPr>
            <a:r>
              <a:rPr lang="en-US" altLang="en-US" sz="2400" dirty="0" smtClean="0">
                <a:solidFill>
                  <a:srgbClr val="333333"/>
                </a:solidFill>
                <a:latin typeface="Calibri" panose="020F0502020204030204" pitchFamily="34" charset="0"/>
                <a:cs typeface="Calibri" panose="020F0502020204030204" pitchFamily="34" charset="0"/>
              </a:rPr>
              <a:t>  Establish quorum</a:t>
            </a:r>
          </a:p>
          <a:p>
            <a:pPr eaLnBrk="0" fontAlgn="base" hangingPunct="0">
              <a:lnSpc>
                <a:spcPct val="100000"/>
              </a:lnSpc>
              <a:spcBef>
                <a:spcPct val="0"/>
              </a:spcBef>
              <a:spcAft>
                <a:spcPct val="0"/>
              </a:spcAft>
              <a:buClrTx/>
              <a:buSzTx/>
              <a:buFont typeface="Arial" panose="020B0604020202020204" pitchFamily="34" charset="0"/>
              <a:buChar char="•"/>
            </a:pPr>
            <a:r>
              <a:rPr lang="en-US" altLang="en-US" sz="2400" dirty="0" smtClean="0">
                <a:solidFill>
                  <a:srgbClr val="333333"/>
                </a:solidFill>
                <a:latin typeface="Calibri" panose="020F0502020204030204" pitchFamily="34" charset="0"/>
                <a:cs typeface="Calibri" panose="020F0502020204030204" pitchFamily="34" charset="0"/>
              </a:rPr>
              <a:t>  Vote </a:t>
            </a:r>
            <a:r>
              <a:rPr lang="en-US" altLang="en-US" sz="2400" dirty="0">
                <a:solidFill>
                  <a:srgbClr val="333333"/>
                </a:solidFill>
                <a:latin typeface="Calibri" panose="020F0502020204030204" pitchFamily="34" charset="0"/>
                <a:cs typeface="Calibri" panose="020F0502020204030204" pitchFamily="34" charset="0"/>
              </a:rPr>
              <a:t>to </a:t>
            </a:r>
            <a:r>
              <a:rPr lang="en-US" altLang="en-US" sz="2400" dirty="0" smtClean="0">
                <a:solidFill>
                  <a:srgbClr val="333333"/>
                </a:solidFill>
                <a:latin typeface="Calibri" panose="020F0502020204030204" pitchFamily="34" charset="0"/>
                <a:cs typeface="Calibri" panose="020F0502020204030204" pitchFamily="34" charset="0"/>
              </a:rPr>
              <a:t>accept minutes</a:t>
            </a:r>
            <a:endParaRPr lang="en-US"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629056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pPr marL="0" marR="0">
              <a:spcBef>
                <a:spcPts val="0"/>
              </a:spcBef>
              <a:spcAft>
                <a:spcPts val="0"/>
              </a:spcAft>
            </a:pPr>
            <a:r>
              <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Purpose</a:t>
            </a: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 The special commission shall make an investigation and study to:</a:t>
            </a:r>
          </a:p>
          <a:p>
            <a:pPr marL="0" marR="0">
              <a:spcBef>
                <a:spcPts val="0"/>
              </a:spcBef>
              <a:spcAft>
                <a:spcPts val="0"/>
              </a:spcAft>
            </a:pP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p>
          <a:p>
            <a:pPr marL="457200" marR="0" indent="-457200">
              <a:spcBef>
                <a:spcPts val="0"/>
              </a:spcBef>
              <a:spcAft>
                <a:spcPts val="0"/>
              </a:spcAft>
              <a:buClrTx/>
              <a:buAutoNum type="arabicPeriod"/>
            </a:pPr>
            <a:r>
              <a:rPr lang="en-US" i="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Establish </a:t>
            </a:r>
            <a:r>
              <a:rPr lang="en-US" i="1" dirty="0">
                <a:solidFill>
                  <a:schemeClr val="tx1"/>
                </a:solidFill>
                <a:latin typeface="Calibri" panose="020F0502020204030204" pitchFamily="34" charset="0"/>
                <a:ea typeface="Calibri" panose="020F0502020204030204" pitchFamily="34" charset="0"/>
                <a:cs typeface="Times New Roman" panose="02020603050405020304" pitchFamily="18" charset="0"/>
              </a:rPr>
              <a:t>a mechanism in order to ascertain the prevalence of pancreatic cancer in the commonwealth and the unmet needs of persons with pancreatic cancer and those of their families and collect time-of-diagnosis statistics and likely risks for pancreatic cancer; </a:t>
            </a:r>
            <a:r>
              <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br>
            <a:endPar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457200" marR="0" indent="-457200">
              <a:spcBef>
                <a:spcPts val="0"/>
              </a:spcBef>
              <a:spcAft>
                <a:spcPts val="0"/>
              </a:spcAft>
              <a:buClrTx/>
              <a:buAutoNum type="arabicPeriod"/>
            </a:pPr>
            <a:r>
              <a:rPr lang="en-US" i="1" dirty="0">
                <a:solidFill>
                  <a:schemeClr val="tx1"/>
                </a:solidFill>
                <a:latin typeface="Calibri" panose="020F0502020204030204" pitchFamily="34" charset="0"/>
                <a:ea typeface="Calibri" panose="020F0502020204030204" pitchFamily="34" charset="0"/>
                <a:cs typeface="Times New Roman" panose="02020603050405020304" pitchFamily="18" charset="0"/>
              </a:rPr>
              <a:t>s</a:t>
            </a:r>
            <a:r>
              <a:rPr lang="en-US" i="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tudy </a:t>
            </a:r>
            <a:r>
              <a:rPr lang="en-US" i="1" dirty="0">
                <a:solidFill>
                  <a:schemeClr val="tx1"/>
                </a:solidFill>
                <a:latin typeface="Calibri" panose="020F0502020204030204" pitchFamily="34" charset="0"/>
                <a:ea typeface="Calibri" panose="020F0502020204030204" pitchFamily="34" charset="0"/>
                <a:cs typeface="Times New Roman" panose="02020603050405020304" pitchFamily="18" charset="0"/>
              </a:rPr>
              <a:t>pancreatic cancer prevention, screening, education and support programs for in the commonwealth; and </a:t>
            </a:r>
            <a:r>
              <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a:r>
            <a:br>
              <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br>
            <a:endParaRPr lang="en-US"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457200" marR="0" indent="-457200">
              <a:spcBef>
                <a:spcPts val="0"/>
              </a:spcBef>
              <a:spcAft>
                <a:spcPts val="0"/>
              </a:spcAft>
              <a:buClrTx/>
              <a:buAutoNum type="arabicPeriod"/>
            </a:pPr>
            <a:r>
              <a:rPr lang="en-US" i="1" dirty="0">
                <a:solidFill>
                  <a:schemeClr val="tx1"/>
                </a:solidFill>
                <a:latin typeface="Calibri" panose="020F0502020204030204" pitchFamily="34" charset="0"/>
                <a:ea typeface="Calibri" panose="020F0502020204030204" pitchFamily="34" charset="0"/>
                <a:cs typeface="Times New Roman" panose="02020603050405020304" pitchFamily="18" charset="0"/>
              </a:rPr>
              <a:t>p</a:t>
            </a:r>
            <a:r>
              <a:rPr lang="en-US" i="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rovide </a:t>
            </a:r>
            <a:r>
              <a:rPr lang="en-US" i="1" dirty="0">
                <a:solidFill>
                  <a:schemeClr val="tx1"/>
                </a:solidFill>
                <a:latin typeface="Calibri" panose="020F0502020204030204" pitchFamily="34" charset="0"/>
                <a:ea typeface="Calibri" panose="020F0502020204030204" pitchFamily="34" charset="0"/>
                <a:cs typeface="Times New Roman" panose="02020603050405020304" pitchFamily="18" charset="0"/>
              </a:rPr>
              <a:t>recommendations for additional legislation, support programs and resources necessary to meet the unmet needs of persons with pancreatic cancer and their families and how to effectuate an early diagnosis and treatment for pancreatic cancer patients.</a:t>
            </a:r>
          </a:p>
          <a:p>
            <a:endParaRPr lang="en-US" dirty="0"/>
          </a:p>
        </p:txBody>
      </p:sp>
    </p:spTree>
    <p:extLst>
      <p:ext uri="{BB962C8B-B14F-4D97-AF65-F5344CB8AC3E}">
        <p14:creationId xmlns:p14="http://schemas.microsoft.com/office/powerpoint/2010/main" val="2404746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7600" y="0"/>
            <a:ext cx="10281920" cy="1329179"/>
          </a:xfrm>
        </p:spPr>
        <p:txBody>
          <a:bodyPr>
            <a:normAutofit fontScale="90000"/>
          </a:bodyPr>
          <a:lstStyle/>
          <a:p>
            <a:pPr lvl="1" algn="l" rtl="0">
              <a:lnSpc>
                <a:spcPct val="85000"/>
              </a:lnSpc>
              <a:spcBef>
                <a:spcPct val="0"/>
              </a:spcBef>
            </a:pPr>
            <a:r>
              <a:rPr lang="en-US" altLang="en-US" sz="4400" dirty="0" smtClean="0">
                <a:solidFill>
                  <a:srgbClr val="333333"/>
                </a:solidFill>
                <a:latin typeface="+mj-lt"/>
              </a:rPr>
              <a:t>2. </a:t>
            </a:r>
            <a:r>
              <a:rPr kumimoji="0" lang="en-US" altLang="en-US" sz="4400" b="0" i="0" u="none" strike="noStrike" cap="none" normalizeH="0" baseline="0" dirty="0" smtClean="0">
                <a:ln>
                  <a:noFill/>
                </a:ln>
                <a:solidFill>
                  <a:srgbClr val="333333"/>
                </a:solidFill>
                <a:effectLst/>
                <a:latin typeface="+mj-lt"/>
              </a:rPr>
              <a:t>Unfinished Business - </a:t>
            </a:r>
            <a:r>
              <a:rPr lang="en-US" altLang="en-US" sz="4400" dirty="0" smtClean="0">
                <a:solidFill>
                  <a:srgbClr val="333333"/>
                </a:solidFill>
                <a:latin typeface="+mj-lt"/>
              </a:rPr>
              <a:t>Discussion of Objective </a:t>
            </a:r>
            <a:r>
              <a:rPr lang="en-US" altLang="en-US" sz="4400" dirty="0" smtClean="0">
                <a:solidFill>
                  <a:srgbClr val="333333"/>
                </a:solidFill>
                <a:latin typeface="+mj-lt"/>
              </a:rPr>
              <a:t>2</a:t>
            </a:r>
            <a:r>
              <a:rPr lang="en-US" altLang="en-US" dirty="0" smtClean="0">
                <a:solidFill>
                  <a:srgbClr val="333333"/>
                </a:solidFill>
                <a:latin typeface="+mj-lt"/>
              </a:rPr>
              <a:t/>
            </a:r>
            <a:br>
              <a:rPr lang="en-US" altLang="en-US" dirty="0" smtClean="0">
                <a:solidFill>
                  <a:srgbClr val="333333"/>
                </a:solidFill>
                <a:latin typeface="+mj-lt"/>
              </a:rPr>
            </a:br>
            <a:endParaRPr lang="en-US" dirty="0">
              <a:latin typeface="+mj-lt"/>
            </a:endParaRPr>
          </a:p>
        </p:txBody>
      </p:sp>
      <p:sp>
        <p:nvSpPr>
          <p:cNvPr id="3" name="Content Placeholder 2"/>
          <p:cNvSpPr>
            <a:spLocks noGrp="1"/>
          </p:cNvSpPr>
          <p:nvPr>
            <p:ph idx="1"/>
          </p:nvPr>
        </p:nvSpPr>
        <p:spPr>
          <a:xfrm>
            <a:off x="1229360" y="1747520"/>
            <a:ext cx="10058400" cy="4023360"/>
          </a:xfrm>
        </p:spPr>
        <p:txBody>
          <a:bodyPr/>
          <a:lstStyle/>
          <a:p>
            <a:r>
              <a:rPr lang="en-US" sz="2400"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2. </a:t>
            </a:r>
            <a:r>
              <a:rPr lang="en-US" sz="24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S</a:t>
            </a:r>
            <a:r>
              <a:rPr lang="en-US" sz="2400" i="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tudy </a:t>
            </a:r>
            <a:r>
              <a:rPr lang="en-US" sz="24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pancreatic cancer prevention, screening, education and support programs for in the </a:t>
            </a:r>
            <a:r>
              <a:rPr lang="en-US" sz="2400" i="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commonwealth</a:t>
            </a:r>
            <a:endParaRPr lang="en-US" sz="2400" i="1" dirty="0"/>
          </a:p>
          <a:p>
            <a:endParaRPr lang="en-US" dirty="0" smtClean="0"/>
          </a:p>
          <a:p>
            <a:pPr marL="0" indent="0">
              <a:buClrTx/>
              <a:buNone/>
            </a:pPr>
            <a:r>
              <a:rPr lang="en-US" dirty="0" smtClean="0"/>
              <a:t>What programs/resources exist in MA for the following:</a:t>
            </a:r>
            <a:r>
              <a:rPr lang="en-US" dirty="0"/>
              <a:t/>
            </a:r>
            <a:br>
              <a:rPr lang="en-US" dirty="0"/>
            </a:br>
            <a:r>
              <a:rPr lang="en-US" dirty="0"/>
              <a:t>	</a:t>
            </a:r>
            <a:r>
              <a:rPr lang="en-US" dirty="0" smtClean="0"/>
              <a:t>Prevention – ?</a:t>
            </a:r>
            <a:r>
              <a:rPr lang="en-US" dirty="0"/>
              <a:t/>
            </a:r>
            <a:br>
              <a:rPr lang="en-US" dirty="0"/>
            </a:br>
            <a:r>
              <a:rPr lang="en-US" dirty="0"/>
              <a:t>	</a:t>
            </a:r>
            <a:r>
              <a:rPr lang="en-US" dirty="0" smtClean="0"/>
              <a:t>Screening –  </a:t>
            </a:r>
            <a:r>
              <a:rPr lang="en-US" dirty="0"/>
              <a:t>high risk screening programs (familial, genetic</a:t>
            </a:r>
            <a:r>
              <a:rPr lang="en-US" dirty="0" smtClean="0"/>
              <a:t>) ?</a:t>
            </a:r>
            <a:r>
              <a:rPr lang="en-US" dirty="0"/>
              <a:t/>
            </a:r>
            <a:br>
              <a:rPr lang="en-US" dirty="0"/>
            </a:br>
            <a:r>
              <a:rPr lang="en-US" dirty="0"/>
              <a:t>	</a:t>
            </a:r>
            <a:r>
              <a:rPr lang="en-US" dirty="0" smtClean="0"/>
              <a:t>Education – </a:t>
            </a:r>
            <a:r>
              <a:rPr lang="en-US" dirty="0"/>
              <a:t>patient organizations, online resources, hospital </a:t>
            </a:r>
            <a:r>
              <a:rPr lang="en-US" dirty="0" smtClean="0"/>
              <a:t>resources ?</a:t>
            </a:r>
            <a:r>
              <a:rPr lang="en-US" dirty="0"/>
              <a:t/>
            </a:r>
            <a:br>
              <a:rPr lang="en-US" dirty="0"/>
            </a:br>
            <a:r>
              <a:rPr lang="en-US" dirty="0"/>
              <a:t>               </a:t>
            </a:r>
            <a:r>
              <a:rPr lang="en-US" dirty="0" smtClean="0"/>
              <a:t> Support</a:t>
            </a:r>
            <a:r>
              <a:rPr lang="en-US" dirty="0"/>
              <a:t> </a:t>
            </a:r>
            <a:r>
              <a:rPr lang="en-US" dirty="0" smtClean="0"/>
              <a:t>- </a:t>
            </a:r>
            <a:r>
              <a:rPr lang="en-US" dirty="0"/>
              <a:t>patient organizations, online resources, hospital </a:t>
            </a:r>
            <a:r>
              <a:rPr lang="en-US" dirty="0" smtClean="0"/>
              <a:t>resources ?</a:t>
            </a:r>
            <a:endParaRPr lang="en-US" dirty="0"/>
          </a:p>
          <a:p>
            <a:endParaRPr lang="en-US" dirty="0"/>
          </a:p>
        </p:txBody>
      </p:sp>
    </p:spTree>
    <p:extLst>
      <p:ext uri="{BB962C8B-B14F-4D97-AF65-F5344CB8AC3E}">
        <p14:creationId xmlns:p14="http://schemas.microsoft.com/office/powerpoint/2010/main" val="776052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43840"/>
            <a:ext cx="10058400" cy="1329179"/>
          </a:xfrm>
        </p:spPr>
        <p:txBody>
          <a:bodyPr>
            <a:normAutofit/>
          </a:bodyPr>
          <a:lstStyle/>
          <a:p>
            <a:pPr lvl="1" algn="l" rtl="0">
              <a:lnSpc>
                <a:spcPct val="85000"/>
              </a:lnSpc>
              <a:spcBef>
                <a:spcPct val="0"/>
              </a:spcBef>
            </a:pPr>
            <a:r>
              <a:rPr lang="en-US" altLang="en-US" sz="4400" dirty="0" smtClean="0">
                <a:solidFill>
                  <a:srgbClr val="333333"/>
                </a:solidFill>
                <a:latin typeface="+mj-lt"/>
              </a:rPr>
              <a:t>Next Steps for Objective #2</a:t>
            </a:r>
            <a:r>
              <a:rPr lang="en-US" altLang="en-US" dirty="0" smtClean="0">
                <a:solidFill>
                  <a:srgbClr val="333333"/>
                </a:solidFill>
                <a:latin typeface="+mj-lt"/>
              </a:rPr>
              <a:t/>
            </a:r>
            <a:br>
              <a:rPr lang="en-US" altLang="en-US" dirty="0" smtClean="0">
                <a:solidFill>
                  <a:srgbClr val="333333"/>
                </a:solidFill>
                <a:latin typeface="+mj-lt"/>
              </a:rPr>
            </a:br>
            <a:endParaRPr lang="en-US" dirty="0">
              <a:latin typeface="+mj-lt"/>
            </a:endParaRPr>
          </a:p>
        </p:txBody>
      </p:sp>
      <p:sp>
        <p:nvSpPr>
          <p:cNvPr id="3" name="Content Placeholder 2"/>
          <p:cNvSpPr>
            <a:spLocks noGrp="1"/>
          </p:cNvSpPr>
          <p:nvPr>
            <p:ph idx="1"/>
          </p:nvPr>
        </p:nvSpPr>
        <p:spPr/>
        <p:txBody>
          <a:bodyPr>
            <a:normAutofit fontScale="92500" lnSpcReduction="20000"/>
          </a:bodyPr>
          <a:lstStyle/>
          <a:p>
            <a:r>
              <a:rPr lang="en-US" dirty="0" smtClean="0"/>
              <a:t>Based on preferences, working groups </a:t>
            </a:r>
            <a:r>
              <a:rPr lang="en-US" smtClean="0"/>
              <a:t>are listed below:</a:t>
            </a:r>
            <a:endParaRPr lang="en-US" dirty="0"/>
          </a:p>
          <a:p>
            <a:endParaRPr lang="en-US" dirty="0" smtClean="0"/>
          </a:p>
          <a:p>
            <a:endParaRPr lang="en-US" dirty="0"/>
          </a:p>
          <a:p>
            <a:endParaRPr lang="en-US" dirty="0" smtClean="0"/>
          </a:p>
          <a:p>
            <a:pPr marL="0" indent="0">
              <a:buNone/>
            </a:pPr>
            <a:endParaRPr lang="en-US" dirty="0" smtClean="0"/>
          </a:p>
          <a:p>
            <a:pPr marL="0" indent="0">
              <a:buNone/>
            </a:pPr>
            <a:endParaRPr lang="en-US" dirty="0" smtClean="0"/>
          </a:p>
          <a:p>
            <a:pPr marL="0" indent="0">
              <a:buNone/>
            </a:pPr>
            <a:r>
              <a:rPr lang="en-US" dirty="0" smtClean="0"/>
              <a:t>1. Decide on a group leader</a:t>
            </a:r>
            <a:endParaRPr lang="en-US" dirty="0"/>
          </a:p>
          <a:p>
            <a:pPr marL="0" indent="0">
              <a:buNone/>
            </a:pPr>
            <a:r>
              <a:rPr lang="en-US" dirty="0" smtClean="0"/>
              <a:t>2. Research what’s currently being done in MA, if anything, and research best practices in other states (perhaps) or nationally?</a:t>
            </a:r>
          </a:p>
          <a:p>
            <a:pPr marL="0" indent="0">
              <a:buNone/>
            </a:pPr>
            <a:r>
              <a:rPr lang="en-US" dirty="0" smtClean="0"/>
              <a:t>3. Prepare presentation with preliminary findings for June 27 meeting, group discussion</a:t>
            </a:r>
          </a:p>
          <a:p>
            <a:pPr marL="0" indent="0">
              <a:buNone/>
            </a:pPr>
            <a:r>
              <a:rPr lang="en-US" dirty="0" smtClean="0"/>
              <a:t>4. Based on group discussion, present proposed legislation on July 30 (or Aug 27) meeting</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421437509"/>
              </p:ext>
            </p:extLst>
          </p:nvPr>
        </p:nvGraphicFramePr>
        <p:xfrm>
          <a:off x="1198880" y="2318174"/>
          <a:ext cx="8128000" cy="185420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801623457"/>
                    </a:ext>
                  </a:extLst>
                </a:gridCol>
                <a:gridCol w="2032000">
                  <a:extLst>
                    <a:ext uri="{9D8B030D-6E8A-4147-A177-3AD203B41FA5}">
                      <a16:colId xmlns:a16="http://schemas.microsoft.com/office/drawing/2014/main" val="942946105"/>
                    </a:ext>
                  </a:extLst>
                </a:gridCol>
                <a:gridCol w="2032000">
                  <a:extLst>
                    <a:ext uri="{9D8B030D-6E8A-4147-A177-3AD203B41FA5}">
                      <a16:colId xmlns:a16="http://schemas.microsoft.com/office/drawing/2014/main" val="2680873899"/>
                    </a:ext>
                  </a:extLst>
                </a:gridCol>
                <a:gridCol w="2032000">
                  <a:extLst>
                    <a:ext uri="{9D8B030D-6E8A-4147-A177-3AD203B41FA5}">
                      <a16:colId xmlns:a16="http://schemas.microsoft.com/office/drawing/2014/main" val="2001976661"/>
                    </a:ext>
                  </a:extLst>
                </a:gridCol>
              </a:tblGrid>
              <a:tr h="370840">
                <a:tc>
                  <a:txBody>
                    <a:bodyPr/>
                    <a:lstStyle/>
                    <a:p>
                      <a:r>
                        <a:rPr lang="en-US" dirty="0" smtClean="0"/>
                        <a:t>Prevention</a:t>
                      </a:r>
                      <a:endParaRPr lang="en-US" dirty="0"/>
                    </a:p>
                  </a:txBody>
                  <a:tcPr/>
                </a:tc>
                <a:tc>
                  <a:txBody>
                    <a:bodyPr/>
                    <a:lstStyle/>
                    <a:p>
                      <a:r>
                        <a:rPr lang="en-US" dirty="0" smtClean="0"/>
                        <a:t>Screening</a:t>
                      </a:r>
                      <a:endParaRPr lang="en-US" dirty="0"/>
                    </a:p>
                  </a:txBody>
                  <a:tcPr/>
                </a:tc>
                <a:tc>
                  <a:txBody>
                    <a:bodyPr/>
                    <a:lstStyle/>
                    <a:p>
                      <a:r>
                        <a:rPr lang="en-US" dirty="0" smtClean="0"/>
                        <a:t>Education</a:t>
                      </a:r>
                      <a:endParaRPr lang="en-US" dirty="0"/>
                    </a:p>
                  </a:txBody>
                  <a:tcPr/>
                </a:tc>
                <a:tc>
                  <a:txBody>
                    <a:bodyPr/>
                    <a:lstStyle/>
                    <a:p>
                      <a:r>
                        <a:rPr lang="en-US" dirty="0" smtClean="0"/>
                        <a:t>Support</a:t>
                      </a:r>
                      <a:endParaRPr lang="en-US" dirty="0"/>
                    </a:p>
                  </a:txBody>
                  <a:tcPr/>
                </a:tc>
                <a:extLst>
                  <a:ext uri="{0D108BD9-81ED-4DB2-BD59-A6C34878D82A}">
                    <a16:rowId xmlns:a16="http://schemas.microsoft.com/office/drawing/2014/main" val="1520658399"/>
                  </a:ext>
                </a:extLst>
              </a:tr>
              <a:tr h="370840">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464870099"/>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727081479"/>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988949737"/>
                  </a:ext>
                </a:extLst>
              </a:tr>
              <a:tr h="370840">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4068894657"/>
                  </a:ext>
                </a:extLst>
              </a:tr>
            </a:tbl>
          </a:graphicData>
        </a:graphic>
      </p:graphicFrame>
    </p:spTree>
    <p:extLst>
      <p:ext uri="{BB962C8B-B14F-4D97-AF65-F5344CB8AC3E}">
        <p14:creationId xmlns:p14="http://schemas.microsoft.com/office/powerpoint/2010/main" val="747493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4720" y="0"/>
            <a:ext cx="10058400" cy="1329179"/>
          </a:xfrm>
        </p:spPr>
        <p:txBody>
          <a:bodyPr>
            <a:normAutofit fontScale="90000"/>
          </a:bodyPr>
          <a:lstStyle/>
          <a:p>
            <a:r>
              <a:rPr lang="en-US" dirty="0" smtClean="0"/>
              <a:t>Upcoming </a:t>
            </a:r>
            <a:r>
              <a:rPr lang="en-US" dirty="0" smtClean="0"/>
              <a:t>Meetings at One </a:t>
            </a:r>
            <a:r>
              <a:rPr lang="en-US" dirty="0" err="1" smtClean="0"/>
              <a:t>Ashburton</a:t>
            </a:r>
            <a:r>
              <a:rPr lang="en-US" dirty="0" smtClean="0"/>
              <a:t> Place</a:t>
            </a:r>
            <a:endParaRPr lang="en-US" dirty="0"/>
          </a:p>
        </p:txBody>
      </p:sp>
      <p:sp>
        <p:nvSpPr>
          <p:cNvPr id="3" name="Content Placeholder 2"/>
          <p:cNvSpPr>
            <a:spLocks noGrp="1"/>
          </p:cNvSpPr>
          <p:nvPr>
            <p:ph idx="1"/>
          </p:nvPr>
        </p:nvSpPr>
        <p:spPr>
          <a:xfrm>
            <a:off x="1242060" y="1893873"/>
            <a:ext cx="10269220" cy="4023360"/>
          </a:xfrm>
        </p:spPr>
        <p:txBody>
          <a:bodyPr>
            <a:normAutofit/>
          </a:bodyPr>
          <a:lstStyle/>
          <a:p>
            <a:pPr marL="0" indent="0">
              <a:buNone/>
            </a:pPr>
            <a:r>
              <a:rPr lang="en-US" sz="2400" dirty="0" smtClean="0"/>
              <a:t>June 27 (Thursday) 3-5pm @ Charles River Conference Room, 10</a:t>
            </a:r>
            <a:r>
              <a:rPr lang="en-US" sz="2400" baseline="30000" dirty="0" smtClean="0"/>
              <a:t>th</a:t>
            </a:r>
            <a:r>
              <a:rPr lang="en-US" sz="2400" dirty="0" smtClean="0"/>
              <a:t> Floor</a:t>
            </a:r>
          </a:p>
          <a:p>
            <a:pPr marL="0" indent="0">
              <a:buNone/>
            </a:pPr>
            <a:r>
              <a:rPr lang="en-US" sz="2400" dirty="0" smtClean="0"/>
              <a:t>July 30 (Tuesday) 3-5pm @ Conference Room 1, 21</a:t>
            </a:r>
            <a:r>
              <a:rPr lang="en-US" sz="2400" baseline="30000" dirty="0" smtClean="0"/>
              <a:t>st</a:t>
            </a:r>
            <a:r>
              <a:rPr lang="en-US" sz="2400" dirty="0" smtClean="0"/>
              <a:t> Floor</a:t>
            </a:r>
          </a:p>
          <a:p>
            <a:pPr marL="0" indent="0">
              <a:buNone/>
            </a:pPr>
            <a:r>
              <a:rPr lang="en-US" sz="2400" dirty="0" smtClean="0"/>
              <a:t>August 27 (Tuesday) 3-5pm @ Conference Room 1, 21</a:t>
            </a:r>
            <a:r>
              <a:rPr lang="en-US" sz="2400" baseline="30000" dirty="0" smtClean="0"/>
              <a:t>st</a:t>
            </a:r>
            <a:r>
              <a:rPr lang="en-US" sz="2400" dirty="0" smtClean="0"/>
              <a:t> Floor</a:t>
            </a:r>
            <a:endParaRPr lang="en-US" sz="2400" dirty="0"/>
          </a:p>
        </p:txBody>
      </p:sp>
    </p:spTree>
    <p:extLst>
      <p:ext uri="{BB962C8B-B14F-4D97-AF65-F5344CB8AC3E}">
        <p14:creationId xmlns:p14="http://schemas.microsoft.com/office/powerpoint/2010/main" val="3822876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Discussion</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866486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Adjournment </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896767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375920"/>
            <a:ext cx="10058400" cy="1329179"/>
          </a:xfrm>
        </p:spPr>
        <p:txBody>
          <a:bodyPr>
            <a:normAutofit/>
          </a:bodyPr>
          <a:lstStyle/>
          <a:p>
            <a:pPr lvl="1" algn="l" rtl="0">
              <a:lnSpc>
                <a:spcPct val="85000"/>
              </a:lnSpc>
              <a:spcBef>
                <a:spcPct val="0"/>
              </a:spcBef>
            </a:pPr>
            <a:r>
              <a:rPr lang="en-US" altLang="en-US" sz="4000" dirty="0" smtClean="0">
                <a:solidFill>
                  <a:srgbClr val="333333"/>
                </a:solidFill>
                <a:latin typeface="+mj-lt"/>
              </a:rPr>
              <a:t/>
            </a:r>
            <a:br>
              <a:rPr lang="en-US" altLang="en-US" sz="4000" dirty="0" smtClean="0">
                <a:solidFill>
                  <a:srgbClr val="333333"/>
                </a:solidFill>
                <a:latin typeface="+mj-lt"/>
              </a:rPr>
            </a:br>
            <a:r>
              <a:rPr lang="en-US" altLang="en-US" sz="4000" dirty="0" smtClean="0">
                <a:solidFill>
                  <a:srgbClr val="333333"/>
                </a:solidFill>
                <a:latin typeface="+mj-lt"/>
              </a:rPr>
              <a:t>Notes from last meeting</a:t>
            </a:r>
            <a:endParaRPr lang="en-US" sz="4000" dirty="0">
              <a:latin typeface="+mj-lt"/>
            </a:endParaRPr>
          </a:p>
        </p:txBody>
      </p:sp>
      <p:sp>
        <p:nvSpPr>
          <p:cNvPr id="3" name="Content Placeholder 2"/>
          <p:cNvSpPr>
            <a:spLocks noGrp="1"/>
          </p:cNvSpPr>
          <p:nvPr>
            <p:ph idx="1"/>
          </p:nvPr>
        </p:nvSpPr>
        <p:spPr/>
        <p:txBody>
          <a:bodyPr>
            <a:normAutofit lnSpcReduction="10000"/>
          </a:bodyPr>
          <a:lstStyle/>
          <a:p>
            <a:pPr marL="384048" lvl="2" indent="0" eaLnBrk="0" fontAlgn="base" hangingPunct="0">
              <a:lnSpc>
                <a:spcPct val="100000"/>
              </a:lnSpc>
              <a:spcBef>
                <a:spcPct val="0"/>
              </a:spcBef>
              <a:spcAft>
                <a:spcPct val="0"/>
              </a:spcAft>
              <a:buClrTx/>
              <a:buNone/>
            </a:pPr>
            <a:r>
              <a:rPr lang="en-US" altLang="en-US" sz="2400" dirty="0">
                <a:solidFill>
                  <a:srgbClr val="333333"/>
                </a:solidFill>
              </a:rPr>
              <a:t>3. New Business</a:t>
            </a:r>
            <a:r>
              <a:rPr lang="en-US" altLang="en-US" sz="2400" b="1" dirty="0">
                <a:solidFill>
                  <a:srgbClr val="333333"/>
                </a:solidFill>
              </a:rPr>
              <a:t> </a:t>
            </a:r>
            <a:r>
              <a:rPr lang="en-US" altLang="en-US" sz="2400" dirty="0">
                <a:solidFill>
                  <a:srgbClr val="333333"/>
                </a:solidFill>
              </a:rPr>
              <a:t>- Discussion of Objective 2</a:t>
            </a:r>
            <a:endParaRPr lang="en-US" altLang="en-US" sz="2400" dirty="0" smtClean="0">
              <a:solidFill>
                <a:srgbClr val="333333"/>
              </a:solidFill>
            </a:endParaRPr>
          </a:p>
          <a:p>
            <a:pPr lvl="2" eaLnBrk="0" fontAlgn="base" hangingPunct="0">
              <a:lnSpc>
                <a:spcPct val="100000"/>
              </a:lnSpc>
              <a:spcBef>
                <a:spcPct val="0"/>
              </a:spcBef>
              <a:spcAft>
                <a:spcPct val="0"/>
              </a:spcAft>
              <a:buClrTx/>
            </a:pPr>
            <a:r>
              <a:rPr lang="en-US" altLang="en-US" sz="2400" dirty="0" smtClean="0">
                <a:solidFill>
                  <a:srgbClr val="333333"/>
                </a:solidFill>
              </a:rPr>
              <a:t>Programs </a:t>
            </a:r>
            <a:r>
              <a:rPr lang="en-US" altLang="en-US" sz="2400" dirty="0">
                <a:solidFill>
                  <a:srgbClr val="333333"/>
                </a:solidFill>
              </a:rPr>
              <a:t>in the </a:t>
            </a:r>
            <a:r>
              <a:rPr lang="en-US" altLang="en-US" sz="2400" dirty="0" smtClean="0">
                <a:solidFill>
                  <a:srgbClr val="333333"/>
                </a:solidFill>
              </a:rPr>
              <a:t>Commonwealth</a:t>
            </a:r>
          </a:p>
          <a:p>
            <a:pPr lvl="3" eaLnBrk="0" fontAlgn="base" hangingPunct="0">
              <a:lnSpc>
                <a:spcPct val="100000"/>
              </a:lnSpc>
              <a:spcBef>
                <a:spcPct val="0"/>
              </a:spcBef>
              <a:spcAft>
                <a:spcPct val="0"/>
              </a:spcAft>
              <a:buClrTx/>
            </a:pPr>
            <a:r>
              <a:rPr lang="en-US" altLang="en-US" sz="2000" dirty="0" smtClean="0">
                <a:solidFill>
                  <a:srgbClr val="333333"/>
                </a:solidFill>
              </a:rPr>
              <a:t>Do any currently exist?</a:t>
            </a:r>
          </a:p>
          <a:p>
            <a:pPr marL="749808" lvl="4" indent="0" eaLnBrk="0" fontAlgn="base" hangingPunct="0">
              <a:lnSpc>
                <a:spcPct val="100000"/>
              </a:lnSpc>
              <a:spcBef>
                <a:spcPct val="0"/>
              </a:spcBef>
              <a:spcAft>
                <a:spcPct val="0"/>
              </a:spcAft>
              <a:buClrTx/>
              <a:buNone/>
            </a:pPr>
            <a:r>
              <a:rPr lang="en-US" altLang="en-US" sz="2000" dirty="0" smtClean="0">
                <a:solidFill>
                  <a:srgbClr val="333333"/>
                </a:solidFill>
              </a:rPr>
              <a:t>Mandatory genetic testing for anyone diagnosed with pancreatic cancer</a:t>
            </a:r>
          </a:p>
          <a:p>
            <a:pPr lvl="5" eaLnBrk="0" fontAlgn="base" hangingPunct="0">
              <a:lnSpc>
                <a:spcPct val="100000"/>
              </a:lnSpc>
              <a:spcBef>
                <a:spcPct val="0"/>
              </a:spcBef>
              <a:spcAft>
                <a:spcPct val="0"/>
              </a:spcAft>
              <a:buClrTx/>
            </a:pPr>
            <a:r>
              <a:rPr lang="en-US" altLang="en-US" sz="2000" dirty="0" smtClean="0">
                <a:solidFill>
                  <a:srgbClr val="333333"/>
                </a:solidFill>
              </a:rPr>
              <a:t>Linked to improved survival d/t targeted therapies </a:t>
            </a:r>
            <a:r>
              <a:rPr lang="en-US" altLang="en-US" sz="2000" dirty="0" err="1" smtClean="0">
                <a:solidFill>
                  <a:srgbClr val="333333"/>
                </a:solidFill>
              </a:rPr>
              <a:t>perioperatively</a:t>
            </a:r>
            <a:endParaRPr lang="en-US" altLang="en-US" sz="2000" dirty="0" smtClean="0">
              <a:solidFill>
                <a:srgbClr val="333333"/>
              </a:solidFill>
            </a:endParaRPr>
          </a:p>
          <a:p>
            <a:pPr lvl="5" eaLnBrk="0" fontAlgn="base" hangingPunct="0">
              <a:lnSpc>
                <a:spcPct val="100000"/>
              </a:lnSpc>
              <a:spcBef>
                <a:spcPct val="0"/>
              </a:spcBef>
              <a:spcAft>
                <a:spcPct val="0"/>
              </a:spcAft>
              <a:buClrTx/>
            </a:pPr>
            <a:r>
              <a:rPr lang="en-US" sz="2000" dirty="0">
                <a:hlinkClick r:id="rId2"/>
              </a:rPr>
              <a:t>https://ascopubs.org/doi/10.1200/PO.18.00271</a:t>
            </a:r>
            <a:endParaRPr lang="en-US" altLang="en-US" sz="2000" dirty="0">
              <a:solidFill>
                <a:srgbClr val="333333"/>
              </a:solidFill>
            </a:endParaRPr>
          </a:p>
          <a:p>
            <a:pPr lvl="2" eaLnBrk="0" fontAlgn="base" hangingPunct="0">
              <a:lnSpc>
                <a:spcPct val="100000"/>
              </a:lnSpc>
              <a:spcBef>
                <a:spcPct val="0"/>
              </a:spcBef>
              <a:spcAft>
                <a:spcPct val="0"/>
              </a:spcAft>
              <a:buClrTx/>
            </a:pPr>
            <a:r>
              <a:rPr lang="en-US" altLang="en-US" sz="2400" dirty="0" smtClean="0">
                <a:solidFill>
                  <a:srgbClr val="333333"/>
                </a:solidFill>
              </a:rPr>
              <a:t>Prevention/ High-risk screening</a:t>
            </a:r>
            <a:endParaRPr lang="en-US" altLang="en-US" sz="2400" dirty="0">
              <a:solidFill>
                <a:srgbClr val="333333"/>
              </a:solidFill>
            </a:endParaRPr>
          </a:p>
          <a:p>
            <a:pPr lvl="3" eaLnBrk="0" fontAlgn="base" hangingPunct="0">
              <a:lnSpc>
                <a:spcPct val="100000"/>
              </a:lnSpc>
              <a:spcBef>
                <a:spcPct val="0"/>
              </a:spcBef>
              <a:spcAft>
                <a:spcPct val="0"/>
              </a:spcAft>
              <a:buClrTx/>
            </a:pPr>
            <a:r>
              <a:rPr lang="en-US" altLang="en-US" sz="2000" dirty="0" smtClean="0">
                <a:solidFill>
                  <a:srgbClr val="333333"/>
                </a:solidFill>
              </a:rPr>
              <a:t>Hospitals in MA with high-risk screening programs</a:t>
            </a:r>
            <a:endParaRPr lang="en-US" altLang="en-US" sz="2000" dirty="0">
              <a:solidFill>
                <a:srgbClr val="333333"/>
              </a:solidFill>
            </a:endParaRPr>
          </a:p>
          <a:p>
            <a:pPr lvl="2" eaLnBrk="0" fontAlgn="base" hangingPunct="0">
              <a:lnSpc>
                <a:spcPct val="100000"/>
              </a:lnSpc>
              <a:spcBef>
                <a:spcPct val="0"/>
              </a:spcBef>
              <a:spcAft>
                <a:spcPct val="0"/>
              </a:spcAft>
              <a:buClrTx/>
            </a:pPr>
            <a:r>
              <a:rPr lang="en-US" altLang="en-US" sz="2400" dirty="0" smtClean="0">
                <a:solidFill>
                  <a:srgbClr val="333333"/>
                </a:solidFill>
              </a:rPr>
              <a:t>Education</a:t>
            </a:r>
          </a:p>
          <a:p>
            <a:pPr lvl="3" eaLnBrk="0" fontAlgn="base" hangingPunct="0">
              <a:lnSpc>
                <a:spcPct val="100000"/>
              </a:lnSpc>
              <a:spcBef>
                <a:spcPct val="0"/>
              </a:spcBef>
              <a:spcAft>
                <a:spcPct val="0"/>
              </a:spcAft>
              <a:buClrTx/>
            </a:pPr>
            <a:r>
              <a:rPr lang="en-US" altLang="en-US" sz="2000" dirty="0" smtClean="0">
                <a:solidFill>
                  <a:srgbClr val="333333"/>
                </a:solidFill>
              </a:rPr>
              <a:t>PCP awareness and education – ? Mandatory CME for pancreatic cancer</a:t>
            </a:r>
          </a:p>
          <a:p>
            <a:pPr lvl="4" eaLnBrk="0" fontAlgn="base" hangingPunct="0">
              <a:lnSpc>
                <a:spcPct val="100000"/>
              </a:lnSpc>
              <a:spcBef>
                <a:spcPct val="0"/>
              </a:spcBef>
              <a:spcAft>
                <a:spcPct val="0"/>
              </a:spcAft>
              <a:buClrTx/>
            </a:pPr>
            <a:r>
              <a:rPr lang="en-US" altLang="en-US" sz="2000" dirty="0" smtClean="0">
                <a:solidFill>
                  <a:srgbClr val="333333"/>
                </a:solidFill>
              </a:rPr>
              <a:t>Signs and symptoms, genetic testing/counselor </a:t>
            </a:r>
            <a:endParaRPr lang="en-US" altLang="en-US" sz="2000" dirty="0">
              <a:solidFill>
                <a:srgbClr val="333333"/>
              </a:solidFill>
            </a:endParaRPr>
          </a:p>
          <a:p>
            <a:pPr lvl="2" eaLnBrk="0" fontAlgn="base" hangingPunct="0">
              <a:lnSpc>
                <a:spcPct val="100000"/>
              </a:lnSpc>
              <a:spcBef>
                <a:spcPct val="0"/>
              </a:spcBef>
              <a:spcAft>
                <a:spcPct val="0"/>
              </a:spcAft>
              <a:buClrTx/>
            </a:pPr>
            <a:r>
              <a:rPr lang="en-US" altLang="en-US" sz="2400" dirty="0">
                <a:solidFill>
                  <a:srgbClr val="333333"/>
                </a:solidFill>
              </a:rPr>
              <a:t>Support </a:t>
            </a:r>
            <a:endParaRPr lang="en-US" sz="2000" dirty="0"/>
          </a:p>
        </p:txBody>
      </p:sp>
    </p:spTree>
    <p:extLst>
      <p:ext uri="{BB962C8B-B14F-4D97-AF65-F5344CB8AC3E}">
        <p14:creationId xmlns:p14="http://schemas.microsoft.com/office/powerpoint/2010/main" val="3994319396"/>
      </p:ext>
    </p:extLst>
  </p:cSld>
  <p:clrMapOvr>
    <a:masterClrMapping/>
  </p:clrMapOvr>
</p:sld>
</file>

<file path=ppt/theme/theme1.xml><?xml version="1.0" encoding="utf-8"?>
<a:theme xmlns:a="http://schemas.openxmlformats.org/drawingml/2006/main" name="Retrospect">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Ripple">
  <a:themeElements>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Rip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Rippl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Rippl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Rippl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Rippl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Rippl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Rippl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Rippl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Rippl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3973</TotalTime>
  <Words>268</Words>
  <Application>Microsoft Office PowerPoint</Application>
  <PresentationFormat>Widescreen</PresentationFormat>
  <Paragraphs>57</Paragraphs>
  <Slides>9</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Arial</vt:lpstr>
      <vt:lpstr>Calibri</vt:lpstr>
      <vt:lpstr>Calibri Light</vt:lpstr>
      <vt:lpstr>Times New Roman</vt:lpstr>
      <vt:lpstr>Wingdings</vt:lpstr>
      <vt:lpstr>Retrospect</vt:lpstr>
      <vt:lpstr>Ripple</vt:lpstr>
      <vt:lpstr>Agenda</vt:lpstr>
      <vt:lpstr>1. Housekeeping </vt:lpstr>
      <vt:lpstr>Objectives</vt:lpstr>
      <vt:lpstr>2. Unfinished Business - Discussion of Objective 2 </vt:lpstr>
      <vt:lpstr>Next Steps for Objective #2 </vt:lpstr>
      <vt:lpstr>Upcoming Meetings at One Ashburton Place</vt:lpstr>
      <vt:lpstr>Open Discussion</vt:lpstr>
      <vt:lpstr>Adjournment </vt:lpstr>
      <vt:lpstr> Notes from last meeting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Agenda</dc:title>
  <dc:creator>cindy callahan</dc:creator>
  <cp:lastModifiedBy>cindy callahan</cp:lastModifiedBy>
  <cp:revision>52</cp:revision>
  <cp:lastPrinted>2019-04-12T14:51:48Z</cp:lastPrinted>
  <dcterms:created xsi:type="dcterms:W3CDTF">2019-03-13T13:49:48Z</dcterms:created>
  <dcterms:modified xsi:type="dcterms:W3CDTF">2019-05-23T15:49:34Z</dcterms:modified>
</cp:coreProperties>
</file>