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 id="2147483747" r:id="rId2"/>
  </p:sldMasterIdLst>
  <p:notesMasterIdLst>
    <p:notesMasterId r:id="rId12"/>
  </p:notesMasterIdLst>
  <p:sldIdLst>
    <p:sldId id="256" r:id="rId3"/>
    <p:sldId id="271" r:id="rId4"/>
    <p:sldId id="296" r:id="rId5"/>
    <p:sldId id="272" r:id="rId6"/>
    <p:sldId id="274" r:id="rId7"/>
    <p:sldId id="270" r:id="rId8"/>
    <p:sldId id="297" r:id="rId9"/>
    <p:sldId id="298" r:id="rId10"/>
    <p:sldId id="273"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ndy callahan" initials="cc" lastIdx="1" clrIdx="0">
    <p:extLst>
      <p:ext uri="{19B8F6BF-5375-455C-9EA6-DF929625EA0E}">
        <p15:presenceInfo xmlns:p15="http://schemas.microsoft.com/office/powerpoint/2012/main" userId="7ca5443f500a345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25" autoAdjust="0"/>
    <p:restoredTop sz="94133" autoAdjust="0"/>
  </p:normalViewPr>
  <p:slideViewPr>
    <p:cSldViewPr snapToGrid="0">
      <p:cViewPr varScale="1">
        <p:scale>
          <a:sx n="63" d="100"/>
          <a:sy n="63" d="100"/>
        </p:scale>
        <p:origin x="161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6B71354-2615-4194-AFB3-65806B88A360}" type="datetimeFigureOut">
              <a:rPr lang="en-US" smtClean="0"/>
              <a:t>5/23/2019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CA736F3-3EFB-4DF8-9C61-DA5214EBB2D0}" type="slidenum">
              <a:rPr lang="en-US" smtClean="0"/>
              <a:t>‹#›</a:t>
            </a:fld>
            <a:endParaRPr lang="en-US"/>
          </a:p>
        </p:txBody>
      </p:sp>
    </p:spTree>
    <p:extLst>
      <p:ext uri="{BB962C8B-B14F-4D97-AF65-F5344CB8AC3E}">
        <p14:creationId xmlns:p14="http://schemas.microsoft.com/office/powerpoint/2010/main" val="35208016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2302AF9-B3B8-4C26-B6FC-13974BA75F1B}" type="datetimeFigureOut">
              <a:rPr lang="en-US" smtClean="0"/>
              <a:t>5/23/2019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72BE9-6585-4E66-9761-7ACC9CA1426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4843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302AF9-B3B8-4C26-B6FC-13974BA75F1B}" type="datetimeFigureOut">
              <a:rPr lang="en-US" smtClean="0"/>
              <a:t>5/23/2019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72BE9-6585-4E66-9761-7ACC9CA14269}" type="slidenum">
              <a:rPr lang="en-US" smtClean="0"/>
              <a:t>‹#›</a:t>
            </a:fld>
            <a:endParaRPr lang="en-US"/>
          </a:p>
        </p:txBody>
      </p:sp>
    </p:spTree>
    <p:extLst>
      <p:ext uri="{BB962C8B-B14F-4D97-AF65-F5344CB8AC3E}">
        <p14:creationId xmlns:p14="http://schemas.microsoft.com/office/powerpoint/2010/main" val="1577408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302AF9-B3B8-4C26-B6FC-13974BA75F1B}" type="datetimeFigureOut">
              <a:rPr lang="en-US" smtClean="0"/>
              <a:t>5/23/2019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72BE9-6585-4E66-9761-7ACC9CA14269}" type="slidenum">
              <a:rPr lang="en-US" smtClean="0"/>
              <a:t>‹#›</a:t>
            </a:fld>
            <a:endParaRPr lang="en-US"/>
          </a:p>
        </p:txBody>
      </p:sp>
    </p:spTree>
    <p:extLst>
      <p:ext uri="{BB962C8B-B14F-4D97-AF65-F5344CB8AC3E}">
        <p14:creationId xmlns:p14="http://schemas.microsoft.com/office/powerpoint/2010/main" val="11866713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4234" y="4267200"/>
            <a:ext cx="12187767" cy="2590800"/>
            <a:chOff x="2" y="2688"/>
            <a:chExt cx="5758" cy="1632"/>
          </a:xfrm>
        </p:grpSpPr>
        <p:sp>
          <p:nvSpPr>
            <p:cNvPr id="5" name="Freeform 3"/>
            <p:cNvSpPr>
              <a:spLocks/>
            </p:cNvSpPr>
            <p:nvPr/>
          </p:nvSpPr>
          <p:spPr bwMode="hidden">
            <a:xfrm>
              <a:off x="2" y="2688"/>
              <a:ext cx="5758" cy="1632"/>
            </a:xfrm>
            <a:custGeom>
              <a:avLst/>
              <a:gdLst>
                <a:gd name="T0" fmla="*/ 6305 w 5740"/>
                <a:gd name="T1" fmla="*/ 0 h 4316"/>
                <a:gd name="T2" fmla="*/ 0 w 5740"/>
                <a:gd name="T3" fmla="*/ 0 h 4316"/>
                <a:gd name="T4" fmla="*/ 0 w 5740"/>
                <a:gd name="T5" fmla="*/ 0 h 4316"/>
                <a:gd name="T6" fmla="*/ 6305 w 5740"/>
                <a:gd name="T7" fmla="*/ 0 h 4316"/>
                <a:gd name="T8" fmla="*/ 6305 w 5740"/>
                <a:gd name="T9" fmla="*/ 0 h 4316"/>
                <a:gd name="T10" fmla="*/ 6305 w 5740"/>
                <a:gd name="T11" fmla="*/ 0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62" name="Freeform 10"/>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63" name="Freeform 11"/>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64" name="Freeform 12"/>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65" name="Freeform 13"/>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66" name="Freeform 14"/>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47" name="Freeform 25"/>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48" name="Freeform 26"/>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49" name="Freeform 27"/>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0" name="Freeform 28"/>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1" name="Freeform 29"/>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52" name="Freeform 30"/>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53" name="Freeform 31"/>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4" name="Freeform 32"/>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5" name="Freeform 33"/>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6" name="Freeform 34"/>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23" name="Freeform 37"/>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24" name="Freeform 38"/>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25" name="Freeform 39"/>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26" name="Freeform 40"/>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27" name="Freeform 41"/>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28" name="Freeform 42"/>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29" name="Freeform 43"/>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0" name="Freeform 44"/>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31" name="Freeform 45"/>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32" name="Freeform 46"/>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gd name="T0" fmla="*/ 23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39 w 382"/>
                  <a:gd name="T19" fmla="*/ 96 h 96"/>
                  <a:gd name="T20" fmla="*/ 293 w 382"/>
                  <a:gd name="T21" fmla="*/ 90 h 96"/>
                  <a:gd name="T22" fmla="*/ 341 w 382"/>
                  <a:gd name="T23" fmla="*/ 84 h 96"/>
                  <a:gd name="T24" fmla="*/ 382 w 382"/>
                  <a:gd name="T25" fmla="*/ 66 h 96"/>
                  <a:gd name="T26" fmla="*/ 412 w 382"/>
                  <a:gd name="T27" fmla="*/ 42 h 96"/>
                  <a:gd name="T28" fmla="*/ 406 w 382"/>
                  <a:gd name="T29" fmla="*/ 42 h 96"/>
                  <a:gd name="T30" fmla="*/ 376 w 382"/>
                  <a:gd name="T31" fmla="*/ 66 h 96"/>
                  <a:gd name="T32" fmla="*/ 335 w 382"/>
                  <a:gd name="T33" fmla="*/ 78 h 96"/>
                  <a:gd name="T34" fmla="*/ 293 w 382"/>
                  <a:gd name="T35" fmla="*/ 90 h 96"/>
                  <a:gd name="T36" fmla="*/ 239 w 382"/>
                  <a:gd name="T37" fmla="*/ 96 h 96"/>
                  <a:gd name="T38" fmla="*/ 239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1" name="Freeform 55"/>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2" name="Freeform 56"/>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3" name="Freeform 57"/>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4" name="Freeform 58"/>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5" name="Freeform 59"/>
              <p:cNvSpPr>
                <a:spLocks/>
              </p:cNvSpPr>
              <p:nvPr/>
            </p:nvSpPr>
            <p:spPr bwMode="hidden">
              <a:xfrm>
                <a:off x="5489" y="3042"/>
                <a:ext cx="186" cy="210"/>
              </a:xfrm>
              <a:custGeom>
                <a:avLst/>
                <a:gdLst>
                  <a:gd name="T0" fmla="*/ 0 w 185"/>
                  <a:gd name="T1" fmla="*/ 6 h 210"/>
                  <a:gd name="T2" fmla="*/ 66 w 185"/>
                  <a:gd name="T3" fmla="*/ 12 h 210"/>
                  <a:gd name="T4" fmla="*/ 149 w 185"/>
                  <a:gd name="T5" fmla="*/ 36 h 210"/>
                  <a:gd name="T6" fmla="*/ 185 w 185"/>
                  <a:gd name="T7" fmla="*/ 72 h 210"/>
                  <a:gd name="T8" fmla="*/ 191 w 185"/>
                  <a:gd name="T9" fmla="*/ 90 h 210"/>
                  <a:gd name="T10" fmla="*/ 197 w 185"/>
                  <a:gd name="T11" fmla="*/ 114 h 210"/>
                  <a:gd name="T12" fmla="*/ 191 w 185"/>
                  <a:gd name="T13" fmla="*/ 138 h 210"/>
                  <a:gd name="T14" fmla="*/ 179 w 185"/>
                  <a:gd name="T15" fmla="*/ 162 h 210"/>
                  <a:gd name="T16" fmla="*/ 149 w 185"/>
                  <a:gd name="T17" fmla="*/ 180 h 210"/>
                  <a:gd name="T18" fmla="*/ 90 w 185"/>
                  <a:gd name="T19" fmla="*/ 198 h 210"/>
                  <a:gd name="T20" fmla="*/ 126 w 185"/>
                  <a:gd name="T21" fmla="*/ 210 h 210"/>
                  <a:gd name="T22" fmla="*/ 161 w 185"/>
                  <a:gd name="T23" fmla="*/ 192 h 210"/>
                  <a:gd name="T24" fmla="*/ 191 w 185"/>
                  <a:gd name="T25" fmla="*/ 168 h 210"/>
                  <a:gd name="T26" fmla="*/ 209 w 185"/>
                  <a:gd name="T27" fmla="*/ 144 h 210"/>
                  <a:gd name="T28" fmla="*/ 215 w 185"/>
                  <a:gd name="T29" fmla="*/ 114 h 210"/>
                  <a:gd name="T30" fmla="*/ 209 w 185"/>
                  <a:gd name="T31" fmla="*/ 90 h 210"/>
                  <a:gd name="T32" fmla="*/ 203 w 185"/>
                  <a:gd name="T33" fmla="*/ 66 h 210"/>
                  <a:gd name="T34" fmla="*/ 185 w 185"/>
                  <a:gd name="T35" fmla="*/ 48 h 210"/>
                  <a:gd name="T36" fmla="*/ 16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6" name="Freeform 60"/>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FFFFFF"/>
                    </a:solidFill>
                    <a:effectLst/>
                    <a:uLnTx/>
                    <a:uFillTx/>
                    <a:latin typeface="Arial" charset="0"/>
                    <a:ea typeface="+mn-ea"/>
                    <a:cs typeface="Arial" panose="020B0604020202020204" pitchFamily="34" charset="0"/>
                  </a:endParaRPr>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FFFFFF"/>
                    </a:solidFill>
                    <a:effectLst/>
                    <a:uLnTx/>
                    <a:uFillTx/>
                    <a:latin typeface="Arial" charset="0"/>
                    <a:ea typeface="+mn-ea"/>
                    <a:cs typeface="Arial" panose="020B0604020202020204" pitchFamily="34" charset="0"/>
                  </a:endParaRPr>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FFFFFF"/>
                    </a:solidFill>
                    <a:effectLst/>
                    <a:uLnTx/>
                    <a:uFillTx/>
                    <a:latin typeface="Arial" charset="0"/>
                    <a:ea typeface="+mn-ea"/>
                    <a:cs typeface="Arial" panose="020B0604020202020204" pitchFamily="34" charset="0"/>
                  </a:endParaRPr>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FFFFFF"/>
                    </a:solidFill>
                    <a:effectLst/>
                    <a:uLnTx/>
                    <a:uFillTx/>
                    <a:latin typeface="Arial" charset="0"/>
                    <a:ea typeface="+mn-ea"/>
                    <a:cs typeface="Arial" panose="020B0604020202020204" pitchFamily="34" charset="0"/>
                  </a:endParaRPr>
                </a:p>
              </p:txBody>
            </p:sp>
          </p:grpSp>
        </p:grpSp>
      </p:grpSp>
      <p:sp>
        <p:nvSpPr>
          <p:cNvPr id="59458" name="Rectangle 66"/>
          <p:cNvSpPr>
            <a:spLocks noGrp="1" noChangeArrowheads="1"/>
          </p:cNvSpPr>
          <p:nvPr>
            <p:ph type="ctrTitle" sz="quarter"/>
          </p:nvPr>
        </p:nvSpPr>
        <p:spPr>
          <a:xfrm>
            <a:off x="914400" y="1692276"/>
            <a:ext cx="10363200" cy="1736725"/>
          </a:xfrm>
        </p:spPr>
        <p:txBody>
          <a:bodyPr anchor="b"/>
          <a:lstStyle>
            <a:lvl1pPr>
              <a:defRPr sz="4800"/>
            </a:lvl1pPr>
          </a:lstStyle>
          <a:p>
            <a:pPr lvl="0"/>
            <a:r>
              <a:rPr lang="en-US" altLang="en-US" noProof="0" smtClean="0"/>
              <a:t>Cancer Burden in Massachusetts, 2002-2006</a:t>
            </a:r>
          </a:p>
        </p:txBody>
      </p:sp>
      <p:sp>
        <p:nvSpPr>
          <p:cNvPr id="59459" name="Rectangle 67"/>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pPr lvl="0"/>
            <a:r>
              <a:rPr lang="en-US" altLang="en-US" noProof="0" smtClean="0"/>
              <a:t>Click to edit Master subtitle style</a:t>
            </a:r>
          </a:p>
        </p:txBody>
      </p:sp>
      <p:sp>
        <p:nvSpPr>
          <p:cNvPr id="68" name="Rectangle 68"/>
          <p:cNvSpPr>
            <a:spLocks noGrp="1" noChangeArrowheads="1"/>
          </p:cNvSpPr>
          <p:nvPr>
            <p:ph type="dt" sz="quarter" idx="10"/>
          </p:nvPr>
        </p:nvSpPr>
        <p:spPr>
          <a:xfrm>
            <a:off x="609600" y="6248400"/>
            <a:ext cx="2844800" cy="457200"/>
          </a:xfrm>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69" name="Rectangle 69"/>
          <p:cNvSpPr>
            <a:spLocks noGrp="1" noChangeArrowheads="1"/>
          </p:cNvSpPr>
          <p:nvPr>
            <p:ph type="ftr" sz="quarter" idx="11"/>
          </p:nvPr>
        </p:nvSpPr>
        <p:spPr>
          <a:xfrm>
            <a:off x="4165600" y="6248400"/>
            <a:ext cx="3860800" cy="457200"/>
          </a:xfrm>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70" name="Rectangle 70"/>
          <p:cNvSpPr>
            <a:spLocks noGrp="1" noChangeArrowheads="1"/>
          </p:cNvSpPr>
          <p:nvPr>
            <p:ph type="sldNum" sz="quarter" idx="12"/>
          </p:nvPr>
        </p:nvSpPr>
        <p:spPr>
          <a:xfrm>
            <a:off x="8737600" y="6248400"/>
            <a:ext cx="2844800" cy="457200"/>
          </a:xfrm>
        </p:spPr>
        <p:txBody>
          <a:bodyPr/>
          <a:lstStyle>
            <a:lvl1pPr>
              <a:defRPr/>
            </a:lvl1pPr>
          </a:lstStyle>
          <a:p>
            <a:pPr fontAlgn="base">
              <a:spcBef>
                <a:spcPct val="0"/>
              </a:spcBef>
              <a:spcAft>
                <a:spcPct val="0"/>
              </a:spcAft>
            </a:pPr>
            <a:fld id="{000BC04D-3EFD-45C9-80BB-D3C93A49A2CB}" type="slidenum">
              <a:rPr lang="en-US" altLang="en-US" smtClean="0">
                <a:solidFill>
                  <a:srgbClr val="FFFFFF"/>
                </a:solidFill>
                <a:cs typeface="Arial" panose="020B0604020202020204" pitchFamily="34" charset="0"/>
              </a:rPr>
              <a:pPr fontAlgn="base">
                <a:spcBef>
                  <a:spcPct val="0"/>
                </a:spcBef>
                <a:spcAft>
                  <a:spcPct val="0"/>
                </a:spcAft>
              </a:pPr>
              <a:t>‹#›</a:t>
            </a:fld>
            <a:endParaRPr lang="en-US" altLang="en-US" smtClean="0">
              <a:solidFill>
                <a:srgbClr val="FFFFFF"/>
              </a:solidFill>
              <a:cs typeface="Arial" panose="020B0604020202020204" pitchFamily="34" charset="0"/>
            </a:endParaRPr>
          </a:p>
        </p:txBody>
      </p:sp>
    </p:spTree>
    <p:extLst>
      <p:ext uri="{BB962C8B-B14F-4D97-AF65-F5344CB8AC3E}">
        <p14:creationId xmlns:p14="http://schemas.microsoft.com/office/powerpoint/2010/main" val="3943867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5" name="Rectangle 70"/>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6" name="Rectangle 71"/>
          <p:cNvSpPr>
            <a:spLocks noGrp="1" noChangeArrowheads="1"/>
          </p:cNvSpPr>
          <p:nvPr>
            <p:ph type="sldNum" sz="quarter" idx="12"/>
          </p:nvPr>
        </p:nvSpPr>
        <p:spPr/>
        <p:txBody>
          <a:bodyPr/>
          <a:lstStyle>
            <a:lvl1pPr>
              <a:defRPr/>
            </a:lvl1pPr>
          </a:lstStyle>
          <a:p>
            <a:pPr fontAlgn="base">
              <a:spcBef>
                <a:spcPct val="0"/>
              </a:spcBef>
              <a:spcAft>
                <a:spcPct val="0"/>
              </a:spcAft>
            </a:pPr>
            <a:fld id="{E7A4AE0F-AC4F-4E6F-9947-AF732DDBB81A}" type="slidenum">
              <a:rPr lang="en-US" altLang="en-US" smtClean="0">
                <a:solidFill>
                  <a:srgbClr val="FFFFFF"/>
                </a:solidFill>
                <a:cs typeface="Arial" panose="020B0604020202020204" pitchFamily="34" charset="0"/>
              </a:rPr>
              <a:pPr fontAlgn="base">
                <a:spcBef>
                  <a:spcPct val="0"/>
                </a:spcBef>
                <a:spcAft>
                  <a:spcPct val="0"/>
                </a:spcAft>
              </a:pPr>
              <a:t>‹#›</a:t>
            </a:fld>
            <a:endParaRPr lang="en-US" altLang="en-US" smtClean="0">
              <a:solidFill>
                <a:srgbClr val="FFFFFF"/>
              </a:solidFill>
              <a:cs typeface="Arial" panose="020B0604020202020204" pitchFamily="34" charset="0"/>
            </a:endParaRPr>
          </a:p>
        </p:txBody>
      </p:sp>
    </p:spTree>
    <p:extLst>
      <p:ext uri="{BB962C8B-B14F-4D97-AF65-F5344CB8AC3E}">
        <p14:creationId xmlns:p14="http://schemas.microsoft.com/office/powerpoint/2010/main" val="31731815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9"/>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5" name="Rectangle 70"/>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6" name="Rectangle 71"/>
          <p:cNvSpPr>
            <a:spLocks noGrp="1" noChangeArrowheads="1"/>
          </p:cNvSpPr>
          <p:nvPr>
            <p:ph type="sldNum" sz="quarter" idx="12"/>
          </p:nvPr>
        </p:nvSpPr>
        <p:spPr/>
        <p:txBody>
          <a:bodyPr/>
          <a:lstStyle>
            <a:lvl1pPr>
              <a:defRPr/>
            </a:lvl1pPr>
          </a:lstStyle>
          <a:p>
            <a:pPr fontAlgn="base">
              <a:spcBef>
                <a:spcPct val="0"/>
              </a:spcBef>
              <a:spcAft>
                <a:spcPct val="0"/>
              </a:spcAft>
            </a:pPr>
            <a:fld id="{4EAA0797-A7D1-4869-B3D6-C17A1685377E}" type="slidenum">
              <a:rPr lang="en-US" altLang="en-US" smtClean="0">
                <a:solidFill>
                  <a:srgbClr val="FFFFFF"/>
                </a:solidFill>
                <a:cs typeface="Arial" panose="020B0604020202020204" pitchFamily="34" charset="0"/>
              </a:rPr>
              <a:pPr fontAlgn="base">
                <a:spcBef>
                  <a:spcPct val="0"/>
                </a:spcBef>
                <a:spcAft>
                  <a:spcPct val="0"/>
                </a:spcAft>
              </a:pPr>
              <a:t>‹#›</a:t>
            </a:fld>
            <a:endParaRPr lang="en-US" altLang="en-US" smtClean="0">
              <a:solidFill>
                <a:srgbClr val="FFFFFF"/>
              </a:solidFill>
              <a:cs typeface="Arial" panose="020B0604020202020204" pitchFamily="34" charset="0"/>
            </a:endParaRPr>
          </a:p>
        </p:txBody>
      </p:sp>
    </p:spTree>
    <p:extLst>
      <p:ext uri="{BB962C8B-B14F-4D97-AF65-F5344CB8AC3E}">
        <p14:creationId xmlns:p14="http://schemas.microsoft.com/office/powerpoint/2010/main" val="26469450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6" name="Rectangle 70"/>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7" name="Rectangle 71"/>
          <p:cNvSpPr>
            <a:spLocks noGrp="1" noChangeArrowheads="1"/>
          </p:cNvSpPr>
          <p:nvPr>
            <p:ph type="sldNum" sz="quarter" idx="12"/>
          </p:nvPr>
        </p:nvSpPr>
        <p:spPr/>
        <p:txBody>
          <a:bodyPr/>
          <a:lstStyle>
            <a:lvl1pPr>
              <a:defRPr/>
            </a:lvl1pPr>
          </a:lstStyle>
          <a:p>
            <a:pPr fontAlgn="base">
              <a:spcBef>
                <a:spcPct val="0"/>
              </a:spcBef>
              <a:spcAft>
                <a:spcPct val="0"/>
              </a:spcAft>
            </a:pPr>
            <a:fld id="{1BA91B2D-D224-4C32-9819-B35CAD660034}" type="slidenum">
              <a:rPr lang="en-US" altLang="en-US" smtClean="0">
                <a:solidFill>
                  <a:srgbClr val="FFFFFF"/>
                </a:solidFill>
                <a:cs typeface="Arial" panose="020B0604020202020204" pitchFamily="34" charset="0"/>
              </a:rPr>
              <a:pPr fontAlgn="base">
                <a:spcBef>
                  <a:spcPct val="0"/>
                </a:spcBef>
                <a:spcAft>
                  <a:spcPct val="0"/>
                </a:spcAft>
              </a:pPr>
              <a:t>‹#›</a:t>
            </a:fld>
            <a:endParaRPr lang="en-US" altLang="en-US" smtClean="0">
              <a:solidFill>
                <a:srgbClr val="FFFFFF"/>
              </a:solidFill>
              <a:cs typeface="Arial" panose="020B0604020202020204" pitchFamily="34" charset="0"/>
            </a:endParaRPr>
          </a:p>
        </p:txBody>
      </p:sp>
    </p:spTree>
    <p:extLst>
      <p:ext uri="{BB962C8B-B14F-4D97-AF65-F5344CB8AC3E}">
        <p14:creationId xmlns:p14="http://schemas.microsoft.com/office/powerpoint/2010/main" val="3328527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9"/>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8" name="Rectangle 70"/>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9" name="Rectangle 71"/>
          <p:cNvSpPr>
            <a:spLocks noGrp="1" noChangeArrowheads="1"/>
          </p:cNvSpPr>
          <p:nvPr>
            <p:ph type="sldNum" sz="quarter" idx="12"/>
          </p:nvPr>
        </p:nvSpPr>
        <p:spPr/>
        <p:txBody>
          <a:bodyPr/>
          <a:lstStyle>
            <a:lvl1pPr>
              <a:defRPr/>
            </a:lvl1pPr>
          </a:lstStyle>
          <a:p>
            <a:pPr fontAlgn="base">
              <a:spcBef>
                <a:spcPct val="0"/>
              </a:spcBef>
              <a:spcAft>
                <a:spcPct val="0"/>
              </a:spcAft>
            </a:pPr>
            <a:fld id="{A9107219-AA40-46BF-AD56-E417092E84BC}" type="slidenum">
              <a:rPr lang="en-US" altLang="en-US" smtClean="0">
                <a:solidFill>
                  <a:srgbClr val="FFFFFF"/>
                </a:solidFill>
                <a:cs typeface="Arial" panose="020B0604020202020204" pitchFamily="34" charset="0"/>
              </a:rPr>
              <a:pPr fontAlgn="base">
                <a:spcBef>
                  <a:spcPct val="0"/>
                </a:spcBef>
                <a:spcAft>
                  <a:spcPct val="0"/>
                </a:spcAft>
              </a:pPr>
              <a:t>‹#›</a:t>
            </a:fld>
            <a:endParaRPr lang="en-US" altLang="en-US" smtClean="0">
              <a:solidFill>
                <a:srgbClr val="FFFFFF"/>
              </a:solidFill>
              <a:cs typeface="Arial" panose="020B0604020202020204" pitchFamily="34" charset="0"/>
            </a:endParaRPr>
          </a:p>
        </p:txBody>
      </p:sp>
    </p:spTree>
    <p:extLst>
      <p:ext uri="{BB962C8B-B14F-4D97-AF65-F5344CB8AC3E}">
        <p14:creationId xmlns:p14="http://schemas.microsoft.com/office/powerpoint/2010/main" val="16914918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9"/>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4" name="Rectangle 70"/>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5" name="Rectangle 71"/>
          <p:cNvSpPr>
            <a:spLocks noGrp="1" noChangeArrowheads="1"/>
          </p:cNvSpPr>
          <p:nvPr>
            <p:ph type="sldNum" sz="quarter" idx="12"/>
          </p:nvPr>
        </p:nvSpPr>
        <p:spPr/>
        <p:txBody>
          <a:bodyPr/>
          <a:lstStyle>
            <a:lvl1pPr>
              <a:defRPr/>
            </a:lvl1pPr>
          </a:lstStyle>
          <a:p>
            <a:pPr fontAlgn="base">
              <a:spcBef>
                <a:spcPct val="0"/>
              </a:spcBef>
              <a:spcAft>
                <a:spcPct val="0"/>
              </a:spcAft>
            </a:pPr>
            <a:fld id="{171707DF-4133-4234-8E63-04DC413E4B23}" type="slidenum">
              <a:rPr lang="en-US" altLang="en-US" smtClean="0">
                <a:solidFill>
                  <a:srgbClr val="FFFFFF"/>
                </a:solidFill>
                <a:cs typeface="Arial" panose="020B0604020202020204" pitchFamily="34" charset="0"/>
              </a:rPr>
              <a:pPr fontAlgn="base">
                <a:spcBef>
                  <a:spcPct val="0"/>
                </a:spcBef>
                <a:spcAft>
                  <a:spcPct val="0"/>
                </a:spcAft>
              </a:pPr>
              <a:t>‹#›</a:t>
            </a:fld>
            <a:endParaRPr lang="en-US" altLang="en-US" smtClean="0">
              <a:solidFill>
                <a:srgbClr val="FFFFFF"/>
              </a:solidFill>
              <a:cs typeface="Arial" panose="020B0604020202020204" pitchFamily="34" charset="0"/>
            </a:endParaRPr>
          </a:p>
        </p:txBody>
      </p:sp>
    </p:spTree>
    <p:extLst>
      <p:ext uri="{BB962C8B-B14F-4D97-AF65-F5344CB8AC3E}">
        <p14:creationId xmlns:p14="http://schemas.microsoft.com/office/powerpoint/2010/main" val="1750633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3" name="Rectangle 70"/>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4" name="Rectangle 71"/>
          <p:cNvSpPr>
            <a:spLocks noGrp="1" noChangeArrowheads="1"/>
          </p:cNvSpPr>
          <p:nvPr>
            <p:ph type="sldNum" sz="quarter" idx="12"/>
          </p:nvPr>
        </p:nvSpPr>
        <p:spPr/>
        <p:txBody>
          <a:bodyPr/>
          <a:lstStyle>
            <a:lvl1pPr>
              <a:defRPr/>
            </a:lvl1pPr>
          </a:lstStyle>
          <a:p>
            <a:pPr fontAlgn="base">
              <a:spcBef>
                <a:spcPct val="0"/>
              </a:spcBef>
              <a:spcAft>
                <a:spcPct val="0"/>
              </a:spcAft>
            </a:pPr>
            <a:fld id="{EE288999-AA43-4ED7-9959-0BF2653C4390}" type="slidenum">
              <a:rPr lang="en-US" altLang="en-US" smtClean="0">
                <a:solidFill>
                  <a:srgbClr val="FFFFFF"/>
                </a:solidFill>
                <a:cs typeface="Arial" panose="020B0604020202020204" pitchFamily="34" charset="0"/>
              </a:rPr>
              <a:pPr fontAlgn="base">
                <a:spcBef>
                  <a:spcPct val="0"/>
                </a:spcBef>
                <a:spcAft>
                  <a:spcPct val="0"/>
                </a:spcAft>
              </a:pPr>
              <a:t>‹#›</a:t>
            </a:fld>
            <a:endParaRPr lang="en-US" altLang="en-US" smtClean="0">
              <a:solidFill>
                <a:srgbClr val="FFFFFF"/>
              </a:solidFill>
              <a:cs typeface="Arial" panose="020B0604020202020204" pitchFamily="34" charset="0"/>
            </a:endParaRPr>
          </a:p>
        </p:txBody>
      </p:sp>
    </p:spTree>
    <p:extLst>
      <p:ext uri="{BB962C8B-B14F-4D97-AF65-F5344CB8AC3E}">
        <p14:creationId xmlns:p14="http://schemas.microsoft.com/office/powerpoint/2010/main" val="8811542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6" name="Rectangle 70"/>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7" name="Rectangle 71"/>
          <p:cNvSpPr>
            <a:spLocks noGrp="1" noChangeArrowheads="1"/>
          </p:cNvSpPr>
          <p:nvPr>
            <p:ph type="sldNum" sz="quarter" idx="12"/>
          </p:nvPr>
        </p:nvSpPr>
        <p:spPr/>
        <p:txBody>
          <a:bodyPr/>
          <a:lstStyle>
            <a:lvl1pPr>
              <a:defRPr/>
            </a:lvl1pPr>
          </a:lstStyle>
          <a:p>
            <a:pPr fontAlgn="base">
              <a:spcBef>
                <a:spcPct val="0"/>
              </a:spcBef>
              <a:spcAft>
                <a:spcPct val="0"/>
              </a:spcAft>
            </a:pPr>
            <a:fld id="{DBCCD1D8-D343-4F16-B92C-EB1CF7566F94}" type="slidenum">
              <a:rPr lang="en-US" altLang="en-US" smtClean="0">
                <a:solidFill>
                  <a:srgbClr val="FFFFFF"/>
                </a:solidFill>
                <a:cs typeface="Arial" panose="020B0604020202020204" pitchFamily="34" charset="0"/>
              </a:rPr>
              <a:pPr fontAlgn="base">
                <a:spcBef>
                  <a:spcPct val="0"/>
                </a:spcBef>
                <a:spcAft>
                  <a:spcPct val="0"/>
                </a:spcAft>
              </a:pPr>
              <a:t>‹#›</a:t>
            </a:fld>
            <a:endParaRPr lang="en-US" altLang="en-US" smtClean="0">
              <a:solidFill>
                <a:srgbClr val="FFFFFF"/>
              </a:solidFill>
              <a:cs typeface="Arial" panose="020B0604020202020204" pitchFamily="34" charset="0"/>
            </a:endParaRPr>
          </a:p>
        </p:txBody>
      </p:sp>
    </p:spTree>
    <p:extLst>
      <p:ext uri="{BB962C8B-B14F-4D97-AF65-F5344CB8AC3E}">
        <p14:creationId xmlns:p14="http://schemas.microsoft.com/office/powerpoint/2010/main" val="80170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80" y="0"/>
            <a:ext cx="10058400" cy="1329179"/>
          </a:xfrm>
        </p:spPr>
        <p:txBody>
          <a:bodyPr/>
          <a:lstStyle>
            <a:lvl1pPr marL="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2302AF9-B3B8-4C26-B6FC-13974BA75F1B}" type="datetimeFigureOut">
              <a:rPr lang="en-US" smtClean="0"/>
              <a:t>5/23/2019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72BE9-6585-4E66-9761-7ACC9CA14269}" type="slidenum">
              <a:rPr lang="en-US" smtClean="0"/>
              <a:t>‹#›</a:t>
            </a:fld>
            <a:endParaRPr lang="en-US"/>
          </a:p>
        </p:txBody>
      </p:sp>
    </p:spTree>
    <p:extLst>
      <p:ext uri="{BB962C8B-B14F-4D97-AF65-F5344CB8AC3E}">
        <p14:creationId xmlns:p14="http://schemas.microsoft.com/office/powerpoint/2010/main" val="2100736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6" name="Rectangle 70"/>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7" name="Rectangle 71"/>
          <p:cNvSpPr>
            <a:spLocks noGrp="1" noChangeArrowheads="1"/>
          </p:cNvSpPr>
          <p:nvPr>
            <p:ph type="sldNum" sz="quarter" idx="12"/>
          </p:nvPr>
        </p:nvSpPr>
        <p:spPr/>
        <p:txBody>
          <a:bodyPr/>
          <a:lstStyle>
            <a:lvl1pPr>
              <a:defRPr/>
            </a:lvl1pPr>
          </a:lstStyle>
          <a:p>
            <a:pPr fontAlgn="base">
              <a:spcBef>
                <a:spcPct val="0"/>
              </a:spcBef>
              <a:spcAft>
                <a:spcPct val="0"/>
              </a:spcAft>
            </a:pPr>
            <a:fld id="{39BBCB6B-E47B-464C-84D7-77DF359A0B89}" type="slidenum">
              <a:rPr lang="en-US" altLang="en-US" smtClean="0">
                <a:solidFill>
                  <a:srgbClr val="FFFFFF"/>
                </a:solidFill>
                <a:cs typeface="Arial" panose="020B0604020202020204" pitchFamily="34" charset="0"/>
              </a:rPr>
              <a:pPr fontAlgn="base">
                <a:spcBef>
                  <a:spcPct val="0"/>
                </a:spcBef>
                <a:spcAft>
                  <a:spcPct val="0"/>
                </a:spcAft>
              </a:pPr>
              <a:t>‹#›</a:t>
            </a:fld>
            <a:endParaRPr lang="en-US" altLang="en-US" smtClean="0">
              <a:solidFill>
                <a:srgbClr val="FFFFFF"/>
              </a:solidFill>
              <a:cs typeface="Arial" panose="020B0604020202020204" pitchFamily="34" charset="0"/>
            </a:endParaRPr>
          </a:p>
        </p:txBody>
      </p:sp>
    </p:spTree>
    <p:extLst>
      <p:ext uri="{BB962C8B-B14F-4D97-AF65-F5344CB8AC3E}">
        <p14:creationId xmlns:p14="http://schemas.microsoft.com/office/powerpoint/2010/main" val="24806642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5" name="Rectangle 70"/>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6" name="Rectangle 71"/>
          <p:cNvSpPr>
            <a:spLocks noGrp="1" noChangeArrowheads="1"/>
          </p:cNvSpPr>
          <p:nvPr>
            <p:ph type="sldNum" sz="quarter" idx="12"/>
          </p:nvPr>
        </p:nvSpPr>
        <p:spPr/>
        <p:txBody>
          <a:bodyPr/>
          <a:lstStyle>
            <a:lvl1pPr>
              <a:defRPr/>
            </a:lvl1pPr>
          </a:lstStyle>
          <a:p>
            <a:pPr fontAlgn="base">
              <a:spcBef>
                <a:spcPct val="0"/>
              </a:spcBef>
              <a:spcAft>
                <a:spcPct val="0"/>
              </a:spcAft>
            </a:pPr>
            <a:fld id="{7674A3DD-1B3A-4BC8-BF50-6E2F7ADDFA66}" type="slidenum">
              <a:rPr lang="en-US" altLang="en-US" smtClean="0">
                <a:solidFill>
                  <a:srgbClr val="FFFFFF"/>
                </a:solidFill>
                <a:cs typeface="Arial" panose="020B0604020202020204" pitchFamily="34" charset="0"/>
              </a:rPr>
              <a:pPr fontAlgn="base">
                <a:spcBef>
                  <a:spcPct val="0"/>
                </a:spcBef>
                <a:spcAft>
                  <a:spcPct val="0"/>
                </a:spcAft>
              </a:pPr>
              <a:t>‹#›</a:t>
            </a:fld>
            <a:endParaRPr lang="en-US" altLang="en-US" smtClean="0">
              <a:solidFill>
                <a:srgbClr val="FFFFFF"/>
              </a:solidFill>
              <a:cs typeface="Arial" panose="020B0604020202020204" pitchFamily="34" charset="0"/>
            </a:endParaRPr>
          </a:p>
        </p:txBody>
      </p:sp>
    </p:spTree>
    <p:extLst>
      <p:ext uri="{BB962C8B-B14F-4D97-AF65-F5344CB8AC3E}">
        <p14:creationId xmlns:p14="http://schemas.microsoft.com/office/powerpoint/2010/main" val="9865370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7813"/>
            <a:ext cx="80264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5" name="Rectangle 70"/>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6" name="Rectangle 71"/>
          <p:cNvSpPr>
            <a:spLocks noGrp="1" noChangeArrowheads="1"/>
          </p:cNvSpPr>
          <p:nvPr>
            <p:ph type="sldNum" sz="quarter" idx="12"/>
          </p:nvPr>
        </p:nvSpPr>
        <p:spPr/>
        <p:txBody>
          <a:bodyPr/>
          <a:lstStyle>
            <a:lvl1pPr>
              <a:defRPr/>
            </a:lvl1pPr>
          </a:lstStyle>
          <a:p>
            <a:pPr fontAlgn="base">
              <a:spcBef>
                <a:spcPct val="0"/>
              </a:spcBef>
              <a:spcAft>
                <a:spcPct val="0"/>
              </a:spcAft>
            </a:pPr>
            <a:fld id="{30024FE9-157C-467B-A90E-69F1CC4B71B0}" type="slidenum">
              <a:rPr lang="en-US" altLang="en-US" smtClean="0">
                <a:solidFill>
                  <a:srgbClr val="FFFFFF"/>
                </a:solidFill>
                <a:cs typeface="Arial" panose="020B0604020202020204" pitchFamily="34" charset="0"/>
              </a:rPr>
              <a:pPr fontAlgn="base">
                <a:spcBef>
                  <a:spcPct val="0"/>
                </a:spcBef>
                <a:spcAft>
                  <a:spcPct val="0"/>
                </a:spcAft>
              </a:pPr>
              <a:t>‹#›</a:t>
            </a:fld>
            <a:endParaRPr lang="en-US" altLang="en-US" smtClean="0">
              <a:solidFill>
                <a:srgbClr val="FFFFFF"/>
              </a:solidFill>
              <a:cs typeface="Arial" panose="020B0604020202020204" pitchFamily="34" charset="0"/>
            </a:endParaRPr>
          </a:p>
        </p:txBody>
      </p:sp>
    </p:spTree>
    <p:extLst>
      <p:ext uri="{BB962C8B-B14F-4D97-AF65-F5344CB8AC3E}">
        <p14:creationId xmlns:p14="http://schemas.microsoft.com/office/powerpoint/2010/main" val="41643980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600201"/>
            <a:ext cx="10972800" cy="4525963"/>
          </a:xfrm>
        </p:spPr>
        <p:txBody>
          <a:bodyPr/>
          <a:lstStyle/>
          <a:p>
            <a:pPr lvl="0"/>
            <a:endParaRPr lang="en-US" noProof="0" smtClean="0"/>
          </a:p>
        </p:txBody>
      </p:sp>
      <p:sp>
        <p:nvSpPr>
          <p:cNvPr id="4" name="Rectangle 69"/>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5" name="Rectangle 70"/>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6" name="Rectangle 71"/>
          <p:cNvSpPr>
            <a:spLocks noGrp="1" noChangeArrowheads="1"/>
          </p:cNvSpPr>
          <p:nvPr>
            <p:ph type="sldNum" sz="quarter" idx="12"/>
          </p:nvPr>
        </p:nvSpPr>
        <p:spPr/>
        <p:txBody>
          <a:bodyPr/>
          <a:lstStyle>
            <a:lvl1pPr>
              <a:defRPr/>
            </a:lvl1pPr>
          </a:lstStyle>
          <a:p>
            <a:pPr fontAlgn="base">
              <a:spcBef>
                <a:spcPct val="0"/>
              </a:spcBef>
              <a:spcAft>
                <a:spcPct val="0"/>
              </a:spcAft>
            </a:pPr>
            <a:fld id="{D2872242-2888-4A15-964B-595CEFB0D31A}" type="slidenum">
              <a:rPr lang="en-US" altLang="en-US" smtClean="0">
                <a:solidFill>
                  <a:srgbClr val="FFFFFF"/>
                </a:solidFill>
                <a:cs typeface="Arial" panose="020B0604020202020204" pitchFamily="34" charset="0"/>
              </a:rPr>
              <a:pPr fontAlgn="base">
                <a:spcBef>
                  <a:spcPct val="0"/>
                </a:spcBef>
                <a:spcAft>
                  <a:spcPct val="0"/>
                </a:spcAft>
              </a:pPr>
              <a:t>‹#›</a:t>
            </a:fld>
            <a:endParaRPr lang="en-US" altLang="en-US" smtClean="0">
              <a:solidFill>
                <a:srgbClr val="FFFFFF"/>
              </a:solidFill>
              <a:cs typeface="Arial" panose="020B0604020202020204" pitchFamily="34" charset="0"/>
            </a:endParaRPr>
          </a:p>
        </p:txBody>
      </p:sp>
    </p:spTree>
    <p:extLst>
      <p:ext uri="{BB962C8B-B14F-4D97-AF65-F5344CB8AC3E}">
        <p14:creationId xmlns:p14="http://schemas.microsoft.com/office/powerpoint/2010/main" val="16457720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09600" y="1600201"/>
            <a:ext cx="10972800" cy="4525963"/>
          </a:xfrm>
        </p:spPr>
        <p:txBody>
          <a:bodyPr/>
          <a:lstStyle/>
          <a:p>
            <a:pPr lvl="0"/>
            <a:endParaRPr lang="en-US" noProof="0" smtClean="0"/>
          </a:p>
        </p:txBody>
      </p:sp>
      <p:sp>
        <p:nvSpPr>
          <p:cNvPr id="4" name="Rectangle 69"/>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5" name="Rectangle 70"/>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6" name="Rectangle 71"/>
          <p:cNvSpPr>
            <a:spLocks noGrp="1" noChangeArrowheads="1"/>
          </p:cNvSpPr>
          <p:nvPr>
            <p:ph type="sldNum" sz="quarter" idx="12"/>
          </p:nvPr>
        </p:nvSpPr>
        <p:spPr/>
        <p:txBody>
          <a:bodyPr/>
          <a:lstStyle>
            <a:lvl1pPr>
              <a:defRPr/>
            </a:lvl1pPr>
          </a:lstStyle>
          <a:p>
            <a:pPr fontAlgn="base">
              <a:spcBef>
                <a:spcPct val="0"/>
              </a:spcBef>
              <a:spcAft>
                <a:spcPct val="0"/>
              </a:spcAft>
            </a:pPr>
            <a:fld id="{D999FD97-BBF7-4260-928E-EF5FCE2CAA00}" type="slidenum">
              <a:rPr lang="en-US" altLang="en-US" smtClean="0">
                <a:solidFill>
                  <a:srgbClr val="FFFFFF"/>
                </a:solidFill>
                <a:cs typeface="Arial" panose="020B0604020202020204" pitchFamily="34" charset="0"/>
              </a:rPr>
              <a:pPr fontAlgn="base">
                <a:spcBef>
                  <a:spcPct val="0"/>
                </a:spcBef>
                <a:spcAft>
                  <a:spcPct val="0"/>
                </a:spcAft>
              </a:pPr>
              <a:t>‹#›</a:t>
            </a:fld>
            <a:endParaRPr lang="en-US" altLang="en-US" smtClean="0">
              <a:solidFill>
                <a:srgbClr val="FFFFFF"/>
              </a:solidFill>
              <a:cs typeface="Arial" panose="020B0604020202020204" pitchFamily="34" charset="0"/>
            </a:endParaRPr>
          </a:p>
        </p:txBody>
      </p:sp>
    </p:spTree>
    <p:extLst>
      <p:ext uri="{BB962C8B-B14F-4D97-AF65-F5344CB8AC3E}">
        <p14:creationId xmlns:p14="http://schemas.microsoft.com/office/powerpoint/2010/main" val="19786939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6197600" y="1600201"/>
            <a:ext cx="5384800" cy="4525963"/>
          </a:xfrm>
        </p:spPr>
        <p:txBody>
          <a:bodyPr/>
          <a:lstStyle/>
          <a:p>
            <a:pPr lvl="0"/>
            <a:endParaRPr lang="en-US" noProof="0" smtClean="0"/>
          </a:p>
        </p:txBody>
      </p:sp>
      <p:sp>
        <p:nvSpPr>
          <p:cNvPr id="5" name="Rectangle 69"/>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6" name="Rectangle 70"/>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7" name="Rectangle 71"/>
          <p:cNvSpPr>
            <a:spLocks noGrp="1" noChangeArrowheads="1"/>
          </p:cNvSpPr>
          <p:nvPr>
            <p:ph type="sldNum" sz="quarter" idx="12"/>
          </p:nvPr>
        </p:nvSpPr>
        <p:spPr/>
        <p:txBody>
          <a:bodyPr/>
          <a:lstStyle>
            <a:lvl1pPr>
              <a:defRPr/>
            </a:lvl1pPr>
          </a:lstStyle>
          <a:p>
            <a:pPr fontAlgn="base">
              <a:spcBef>
                <a:spcPct val="0"/>
              </a:spcBef>
              <a:spcAft>
                <a:spcPct val="0"/>
              </a:spcAft>
            </a:pPr>
            <a:fld id="{EF35E4D3-9C37-4D88-8D61-7F623DCB439D}" type="slidenum">
              <a:rPr lang="en-US" altLang="en-US" smtClean="0">
                <a:solidFill>
                  <a:srgbClr val="FFFFFF"/>
                </a:solidFill>
                <a:cs typeface="Arial" panose="020B0604020202020204" pitchFamily="34" charset="0"/>
              </a:rPr>
              <a:pPr fontAlgn="base">
                <a:spcBef>
                  <a:spcPct val="0"/>
                </a:spcBef>
                <a:spcAft>
                  <a:spcPct val="0"/>
                </a:spcAft>
              </a:pPr>
              <a:t>‹#›</a:t>
            </a:fld>
            <a:endParaRPr lang="en-US" altLang="en-US" smtClean="0">
              <a:solidFill>
                <a:srgbClr val="FFFFFF"/>
              </a:solidFill>
              <a:cs typeface="Arial" panose="020B0604020202020204" pitchFamily="34" charset="0"/>
            </a:endParaRPr>
          </a:p>
        </p:txBody>
      </p:sp>
    </p:spTree>
    <p:extLst>
      <p:ext uri="{BB962C8B-B14F-4D97-AF65-F5344CB8AC3E}">
        <p14:creationId xmlns:p14="http://schemas.microsoft.com/office/powerpoint/2010/main" val="361557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2302AF9-B3B8-4C26-B6FC-13974BA75F1B}" type="datetimeFigureOut">
              <a:rPr lang="en-US" smtClean="0"/>
              <a:t>5/23/2019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72BE9-6585-4E66-9761-7ACC9CA1426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935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2302AF9-B3B8-4C26-B6FC-13974BA75F1B}" type="datetimeFigureOut">
              <a:rPr lang="en-US" smtClean="0"/>
              <a:t>5/23/2019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A72BE9-6585-4E66-9761-7ACC9CA14269}" type="slidenum">
              <a:rPr lang="en-US" smtClean="0"/>
              <a:t>‹#›</a:t>
            </a:fld>
            <a:endParaRPr lang="en-US"/>
          </a:p>
        </p:txBody>
      </p:sp>
    </p:spTree>
    <p:extLst>
      <p:ext uri="{BB962C8B-B14F-4D97-AF65-F5344CB8AC3E}">
        <p14:creationId xmlns:p14="http://schemas.microsoft.com/office/powerpoint/2010/main" val="3775677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2302AF9-B3B8-4C26-B6FC-13974BA75F1B}" type="datetimeFigureOut">
              <a:rPr lang="en-US" smtClean="0"/>
              <a:t>5/23/2019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A72BE9-6585-4E66-9761-7ACC9CA14269}" type="slidenum">
              <a:rPr lang="en-US" smtClean="0"/>
              <a:t>‹#›</a:t>
            </a:fld>
            <a:endParaRPr lang="en-US"/>
          </a:p>
        </p:txBody>
      </p:sp>
    </p:spTree>
    <p:extLst>
      <p:ext uri="{BB962C8B-B14F-4D97-AF65-F5344CB8AC3E}">
        <p14:creationId xmlns:p14="http://schemas.microsoft.com/office/powerpoint/2010/main" val="4242353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070857"/>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2302AF9-B3B8-4C26-B6FC-13974BA75F1B}" type="datetimeFigureOut">
              <a:rPr lang="en-US" smtClean="0"/>
              <a:t>5/23/2019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A72BE9-6585-4E66-9761-7ACC9CA14269}" type="slidenum">
              <a:rPr lang="en-US" smtClean="0"/>
              <a:t>‹#›</a:t>
            </a:fld>
            <a:endParaRPr lang="en-US"/>
          </a:p>
        </p:txBody>
      </p:sp>
    </p:spTree>
    <p:extLst>
      <p:ext uri="{BB962C8B-B14F-4D97-AF65-F5344CB8AC3E}">
        <p14:creationId xmlns:p14="http://schemas.microsoft.com/office/powerpoint/2010/main" val="2612504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2302AF9-B3B8-4C26-B6FC-13974BA75F1B}" type="datetimeFigureOut">
              <a:rPr lang="en-US" smtClean="0"/>
              <a:t>5/23/2019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ABA72BE9-6585-4E66-9761-7ACC9CA14269}" type="slidenum">
              <a:rPr lang="en-US" smtClean="0"/>
              <a:t>‹#›</a:t>
            </a:fld>
            <a:endParaRPr lang="en-US"/>
          </a:p>
        </p:txBody>
      </p:sp>
    </p:spTree>
    <p:extLst>
      <p:ext uri="{BB962C8B-B14F-4D97-AF65-F5344CB8AC3E}">
        <p14:creationId xmlns:p14="http://schemas.microsoft.com/office/powerpoint/2010/main" val="2183807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2302AF9-B3B8-4C26-B6FC-13974BA75F1B}" type="datetimeFigureOut">
              <a:rPr lang="en-US" smtClean="0"/>
              <a:t>5/23/2019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BA72BE9-6585-4E66-9761-7ACC9CA14269}" type="slidenum">
              <a:rPr lang="en-US" smtClean="0"/>
              <a:t>‹#›</a:t>
            </a:fld>
            <a:endParaRPr lang="en-US"/>
          </a:p>
        </p:txBody>
      </p:sp>
    </p:spTree>
    <p:extLst>
      <p:ext uri="{BB962C8B-B14F-4D97-AF65-F5344CB8AC3E}">
        <p14:creationId xmlns:p14="http://schemas.microsoft.com/office/powerpoint/2010/main" val="3249795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2302AF9-B3B8-4C26-B6FC-13974BA75F1B}" type="datetimeFigureOut">
              <a:rPr lang="en-US" smtClean="0"/>
              <a:t>5/23/2019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A72BE9-6585-4E66-9761-7ACC9CA14269}" type="slidenum">
              <a:rPr lang="en-US" smtClean="0"/>
              <a:t>‹#›</a:t>
            </a:fld>
            <a:endParaRPr lang="en-US"/>
          </a:p>
        </p:txBody>
      </p:sp>
    </p:spTree>
    <p:extLst>
      <p:ext uri="{BB962C8B-B14F-4D97-AF65-F5344CB8AC3E}">
        <p14:creationId xmlns:p14="http://schemas.microsoft.com/office/powerpoint/2010/main" val="4273767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2302AF9-B3B8-4C26-B6FC-13974BA75F1B}" type="datetimeFigureOut">
              <a:rPr lang="en-US" smtClean="0"/>
              <a:t>5/23/2019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BA72BE9-6585-4E66-9761-7ACC9CA14269}"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2850851"/>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8370" name="Freeform 2"/>
          <p:cNvSpPr>
            <a:spLocks/>
          </p:cNvSpPr>
          <p:nvPr/>
        </p:nvSpPr>
        <p:spPr bwMode="hidden">
          <a:xfrm>
            <a:off x="8837084" y="6429375"/>
            <a:ext cx="381000" cy="209550"/>
          </a:xfrm>
          <a:custGeom>
            <a:avLst/>
            <a:gdLst>
              <a:gd name="T0" fmla="*/ 0 w 179"/>
              <a:gd name="T1" fmla="*/ 132 h 132"/>
              <a:gd name="T2" fmla="*/ 29 w 179"/>
              <a:gd name="T3" fmla="*/ 132 h 132"/>
              <a:gd name="T4" fmla="*/ 77 w 179"/>
              <a:gd name="T5" fmla="*/ 108 h 132"/>
              <a:gd name="T6" fmla="*/ 119 w 179"/>
              <a:gd name="T7" fmla="*/ 78 h 132"/>
              <a:gd name="T8" fmla="*/ 155 w 179"/>
              <a:gd name="T9" fmla="*/ 48 h 132"/>
              <a:gd name="T10" fmla="*/ 179 w 179"/>
              <a:gd name="T11" fmla="*/ 12 h 132"/>
              <a:gd name="T12" fmla="*/ 173 w 179"/>
              <a:gd name="T13" fmla="*/ 6 h 132"/>
              <a:gd name="T14" fmla="*/ 167 w 179"/>
              <a:gd name="T15" fmla="*/ 0 h 132"/>
              <a:gd name="T16" fmla="*/ 137 w 179"/>
              <a:gd name="T17" fmla="*/ 42 h 132"/>
              <a:gd name="T18" fmla="*/ 101 w 179"/>
              <a:gd name="T19" fmla="*/ 78 h 132"/>
              <a:gd name="T20" fmla="*/ 53 w 179"/>
              <a:gd name="T21" fmla="*/ 108 h 132"/>
              <a:gd name="T22" fmla="*/ 0 w 179"/>
              <a:gd name="T23" fmla="*/ 132 h 132"/>
              <a:gd name="T24" fmla="*/ 0 w 179"/>
              <a:gd name="T25"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grpSp>
        <p:nvGrpSpPr>
          <p:cNvPr id="1027" name="Group 3"/>
          <p:cNvGrpSpPr>
            <a:grpSpLocks/>
          </p:cNvGrpSpPr>
          <p:nvPr/>
        </p:nvGrpSpPr>
        <p:grpSpPr bwMode="auto">
          <a:xfrm>
            <a:off x="4234" y="4267200"/>
            <a:ext cx="12187767" cy="2590800"/>
            <a:chOff x="2" y="2688"/>
            <a:chExt cx="5758" cy="1632"/>
          </a:xfrm>
        </p:grpSpPr>
        <p:sp>
          <p:nvSpPr>
            <p:cNvPr id="1033" name="Freeform 4"/>
            <p:cNvSpPr>
              <a:spLocks/>
            </p:cNvSpPr>
            <p:nvPr/>
          </p:nvSpPr>
          <p:spPr bwMode="hidden">
            <a:xfrm>
              <a:off x="2" y="2688"/>
              <a:ext cx="5758" cy="1632"/>
            </a:xfrm>
            <a:custGeom>
              <a:avLst/>
              <a:gdLst>
                <a:gd name="T0" fmla="*/ 6305 w 5740"/>
                <a:gd name="T1" fmla="*/ 0 h 4316"/>
                <a:gd name="T2" fmla="*/ 0 w 5740"/>
                <a:gd name="T3" fmla="*/ 0 h 4316"/>
                <a:gd name="T4" fmla="*/ 0 w 5740"/>
                <a:gd name="T5" fmla="*/ 0 h 4316"/>
                <a:gd name="T6" fmla="*/ 6305 w 5740"/>
                <a:gd name="T7" fmla="*/ 0 h 4316"/>
                <a:gd name="T8" fmla="*/ 6305 w 5740"/>
                <a:gd name="T9" fmla="*/ 0 h 4316"/>
                <a:gd name="T10" fmla="*/ 6305 w 5740"/>
                <a:gd name="T11" fmla="*/ 0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grpSp>
          <p:nvGrpSpPr>
            <p:cNvPr id="1034" name="Group 5"/>
            <p:cNvGrpSpPr>
              <a:grpSpLocks/>
            </p:cNvGrpSpPr>
            <p:nvPr userDrawn="1"/>
          </p:nvGrpSpPr>
          <p:grpSpPr bwMode="auto">
            <a:xfrm>
              <a:off x="3528" y="3715"/>
              <a:ext cx="792" cy="521"/>
              <a:chOff x="3527" y="3715"/>
              <a:chExt cx="792" cy="521"/>
            </a:xfrm>
          </p:grpSpPr>
          <p:sp>
            <p:nvSpPr>
              <p:cNvPr id="58374"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75"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76"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77"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78"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79" name="Freeform 11"/>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80" name="Freeform 12"/>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81" name="Freeform 13"/>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82" name="Freeform 14"/>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83" name="Freeform 15"/>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84"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grpSp>
        <p:grpSp>
          <p:nvGrpSpPr>
            <p:cNvPr id="1035" name="Group 17"/>
            <p:cNvGrpSpPr>
              <a:grpSpLocks/>
            </p:cNvGrpSpPr>
            <p:nvPr userDrawn="1"/>
          </p:nvGrpSpPr>
          <p:grpSpPr bwMode="auto">
            <a:xfrm>
              <a:off x="1776" y="3631"/>
              <a:ext cx="1626" cy="683"/>
              <a:chOff x="1776" y="3631"/>
              <a:chExt cx="1626" cy="683"/>
            </a:xfrm>
          </p:grpSpPr>
          <p:sp>
            <p:nvSpPr>
              <p:cNvPr id="58386"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87"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88"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89"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90"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91"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92"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93"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94" name="Freeform 26"/>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95" name="Freeform 27"/>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96" name="Freeform 28"/>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97" name="Freeform 29"/>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1079" name="Freeform 30"/>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080" name="Freeform 31"/>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58400" name="Freeform 32"/>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401" name="Freeform 33"/>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402" name="Freeform 34"/>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1084" name="Freeform 35"/>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grpSp>
        <p:grpSp>
          <p:nvGrpSpPr>
            <p:cNvPr id="1036" name="Group 36"/>
            <p:cNvGrpSpPr>
              <a:grpSpLocks/>
            </p:cNvGrpSpPr>
            <p:nvPr userDrawn="1"/>
          </p:nvGrpSpPr>
          <p:grpSpPr bwMode="auto">
            <a:xfrm>
              <a:off x="4128" y="3360"/>
              <a:ext cx="1351" cy="821"/>
              <a:chOff x="4128" y="3360"/>
              <a:chExt cx="1351" cy="821"/>
            </a:xfrm>
          </p:grpSpPr>
          <p:sp>
            <p:nvSpPr>
              <p:cNvPr id="58405" name="Freeform 37"/>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406" name="Freeform 38"/>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407" name="Freeform 39"/>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408" name="Freeform 40"/>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409" name="Freeform 41"/>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410" name="Freeform 42"/>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411" name="Freeform 43"/>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1057" name="Freeform 44"/>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58413" name="Freeform 45"/>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414" name="Freeform 46"/>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415" name="Freeform 47"/>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416"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417"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418"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419"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420"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421"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grpSp>
        <p:grpSp>
          <p:nvGrpSpPr>
            <p:cNvPr id="1037" name="Group 54"/>
            <p:cNvGrpSpPr>
              <a:grpSpLocks/>
            </p:cNvGrpSpPr>
            <p:nvPr userDrawn="1"/>
          </p:nvGrpSpPr>
          <p:grpSpPr bwMode="auto">
            <a:xfrm>
              <a:off x="5280" y="3024"/>
              <a:ext cx="425" cy="258"/>
              <a:chOff x="5280" y="3024"/>
              <a:chExt cx="425" cy="258"/>
            </a:xfrm>
          </p:grpSpPr>
          <p:sp>
            <p:nvSpPr>
              <p:cNvPr id="1038" name="Freeform 55"/>
              <p:cNvSpPr>
                <a:spLocks/>
              </p:cNvSpPr>
              <p:nvPr/>
            </p:nvSpPr>
            <p:spPr bwMode="hidden">
              <a:xfrm>
                <a:off x="5280" y="3186"/>
                <a:ext cx="383" cy="96"/>
              </a:xfrm>
              <a:custGeom>
                <a:avLst/>
                <a:gdLst>
                  <a:gd name="T0" fmla="*/ 23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39 w 382"/>
                  <a:gd name="T19" fmla="*/ 96 h 96"/>
                  <a:gd name="T20" fmla="*/ 293 w 382"/>
                  <a:gd name="T21" fmla="*/ 90 h 96"/>
                  <a:gd name="T22" fmla="*/ 341 w 382"/>
                  <a:gd name="T23" fmla="*/ 84 h 96"/>
                  <a:gd name="T24" fmla="*/ 382 w 382"/>
                  <a:gd name="T25" fmla="*/ 66 h 96"/>
                  <a:gd name="T26" fmla="*/ 412 w 382"/>
                  <a:gd name="T27" fmla="*/ 42 h 96"/>
                  <a:gd name="T28" fmla="*/ 406 w 382"/>
                  <a:gd name="T29" fmla="*/ 42 h 96"/>
                  <a:gd name="T30" fmla="*/ 376 w 382"/>
                  <a:gd name="T31" fmla="*/ 66 h 96"/>
                  <a:gd name="T32" fmla="*/ 335 w 382"/>
                  <a:gd name="T33" fmla="*/ 78 h 96"/>
                  <a:gd name="T34" fmla="*/ 293 w 382"/>
                  <a:gd name="T35" fmla="*/ 90 h 96"/>
                  <a:gd name="T36" fmla="*/ 239 w 382"/>
                  <a:gd name="T37" fmla="*/ 96 h 96"/>
                  <a:gd name="T38" fmla="*/ 239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039" name="Freeform 56"/>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040" name="Freeform 57"/>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041" name="Freeform 58"/>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042" name="Freeform 59"/>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043" name="Freeform 60"/>
              <p:cNvSpPr>
                <a:spLocks/>
              </p:cNvSpPr>
              <p:nvPr/>
            </p:nvSpPr>
            <p:spPr bwMode="hidden">
              <a:xfrm>
                <a:off x="5489" y="3042"/>
                <a:ext cx="186" cy="210"/>
              </a:xfrm>
              <a:custGeom>
                <a:avLst/>
                <a:gdLst>
                  <a:gd name="T0" fmla="*/ 0 w 185"/>
                  <a:gd name="T1" fmla="*/ 6 h 210"/>
                  <a:gd name="T2" fmla="*/ 66 w 185"/>
                  <a:gd name="T3" fmla="*/ 12 h 210"/>
                  <a:gd name="T4" fmla="*/ 149 w 185"/>
                  <a:gd name="T5" fmla="*/ 36 h 210"/>
                  <a:gd name="T6" fmla="*/ 185 w 185"/>
                  <a:gd name="T7" fmla="*/ 72 h 210"/>
                  <a:gd name="T8" fmla="*/ 191 w 185"/>
                  <a:gd name="T9" fmla="*/ 90 h 210"/>
                  <a:gd name="T10" fmla="*/ 197 w 185"/>
                  <a:gd name="T11" fmla="*/ 114 h 210"/>
                  <a:gd name="T12" fmla="*/ 191 w 185"/>
                  <a:gd name="T13" fmla="*/ 138 h 210"/>
                  <a:gd name="T14" fmla="*/ 179 w 185"/>
                  <a:gd name="T15" fmla="*/ 162 h 210"/>
                  <a:gd name="T16" fmla="*/ 149 w 185"/>
                  <a:gd name="T17" fmla="*/ 180 h 210"/>
                  <a:gd name="T18" fmla="*/ 90 w 185"/>
                  <a:gd name="T19" fmla="*/ 198 h 210"/>
                  <a:gd name="T20" fmla="*/ 126 w 185"/>
                  <a:gd name="T21" fmla="*/ 210 h 210"/>
                  <a:gd name="T22" fmla="*/ 161 w 185"/>
                  <a:gd name="T23" fmla="*/ 192 h 210"/>
                  <a:gd name="T24" fmla="*/ 191 w 185"/>
                  <a:gd name="T25" fmla="*/ 168 h 210"/>
                  <a:gd name="T26" fmla="*/ 209 w 185"/>
                  <a:gd name="T27" fmla="*/ 144 h 210"/>
                  <a:gd name="T28" fmla="*/ 215 w 185"/>
                  <a:gd name="T29" fmla="*/ 114 h 210"/>
                  <a:gd name="T30" fmla="*/ 209 w 185"/>
                  <a:gd name="T31" fmla="*/ 90 h 210"/>
                  <a:gd name="T32" fmla="*/ 203 w 185"/>
                  <a:gd name="T33" fmla="*/ 66 h 210"/>
                  <a:gd name="T34" fmla="*/ 185 w 185"/>
                  <a:gd name="T35" fmla="*/ 48 h 210"/>
                  <a:gd name="T36" fmla="*/ 16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044" name="Freeform 61"/>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grpSp>
            <p:nvGrpSpPr>
              <p:cNvPr id="1045" name="Group 62"/>
              <p:cNvGrpSpPr>
                <a:grpSpLocks/>
              </p:cNvGrpSpPr>
              <p:nvPr/>
            </p:nvGrpSpPr>
            <p:grpSpPr bwMode="auto">
              <a:xfrm>
                <a:off x="5381" y="3085"/>
                <a:ext cx="227" cy="132"/>
                <a:chOff x="5381" y="3085"/>
                <a:chExt cx="227" cy="132"/>
              </a:xfrm>
            </p:grpSpPr>
            <p:sp>
              <p:nvSpPr>
                <p:cNvPr id="1046"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FFFFFF"/>
                    </a:solidFill>
                    <a:effectLst/>
                    <a:uLnTx/>
                    <a:uFillTx/>
                    <a:latin typeface="Arial" charset="0"/>
                    <a:ea typeface="+mn-ea"/>
                    <a:cs typeface="Arial" panose="020B0604020202020204" pitchFamily="34" charset="0"/>
                  </a:endParaRPr>
                </a:p>
              </p:txBody>
            </p:sp>
            <p:sp>
              <p:nvSpPr>
                <p:cNvPr id="1047"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FFFFFF"/>
                    </a:solidFill>
                    <a:effectLst/>
                    <a:uLnTx/>
                    <a:uFillTx/>
                    <a:latin typeface="Arial" charset="0"/>
                    <a:ea typeface="+mn-ea"/>
                    <a:cs typeface="Arial" panose="020B0604020202020204" pitchFamily="34" charset="0"/>
                  </a:endParaRPr>
                </a:p>
              </p:txBody>
            </p:sp>
            <p:sp>
              <p:nvSpPr>
                <p:cNvPr id="1048"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FFFFFF"/>
                    </a:solidFill>
                    <a:effectLst/>
                    <a:uLnTx/>
                    <a:uFillTx/>
                    <a:latin typeface="Arial" charset="0"/>
                    <a:ea typeface="+mn-ea"/>
                    <a:cs typeface="Arial" panose="020B0604020202020204" pitchFamily="34" charset="0"/>
                  </a:endParaRPr>
                </a:p>
              </p:txBody>
            </p:sp>
            <p:sp>
              <p:nvSpPr>
                <p:cNvPr id="1049"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FFFFFF"/>
                    </a:solidFill>
                    <a:effectLst/>
                    <a:uLnTx/>
                    <a:uFillTx/>
                    <a:latin typeface="Arial" charset="0"/>
                    <a:ea typeface="+mn-ea"/>
                    <a:cs typeface="Arial" panose="020B0604020202020204" pitchFamily="34" charset="0"/>
                  </a:endParaRPr>
                </a:p>
              </p:txBody>
            </p:sp>
          </p:grpSp>
        </p:grpSp>
      </p:grpSp>
      <p:sp>
        <p:nvSpPr>
          <p:cNvPr id="58435" name="Rectangle 67"/>
          <p:cNvSpPr>
            <a:spLocks noGrp="1" noChangeArrowheads="1"/>
          </p:cNvSpPr>
          <p:nvPr>
            <p:ph type="title"/>
          </p:nvPr>
        </p:nvSpPr>
        <p:spPr bwMode="auto">
          <a:xfrm>
            <a:off x="609600" y="277814"/>
            <a:ext cx="109728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smtClean="0"/>
              <a:t>Burden of cancer in Massachusetts, 2002-2006</a:t>
            </a:r>
          </a:p>
        </p:txBody>
      </p:sp>
      <p:sp>
        <p:nvSpPr>
          <p:cNvPr id="58436" name="Rectangle 68"/>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8437" name="Rectangle 69"/>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cs typeface="+mn-cs"/>
              </a:defRPr>
            </a:lvl1pPr>
          </a:lstStyle>
          <a:p>
            <a:pPr fontAlgn="base">
              <a:spcBef>
                <a:spcPct val="0"/>
              </a:spcBef>
              <a:spcAft>
                <a:spcPct val="0"/>
              </a:spcAft>
              <a:defRPr/>
            </a:pPr>
            <a:endParaRPr lang="en-US" altLang="en-US">
              <a:solidFill>
                <a:srgbClr val="FFFFFF"/>
              </a:solidFill>
            </a:endParaRPr>
          </a:p>
        </p:txBody>
      </p:sp>
      <p:sp>
        <p:nvSpPr>
          <p:cNvPr id="58438" name="Rectangle 70"/>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cs typeface="+mn-cs"/>
              </a:defRPr>
            </a:lvl1pPr>
          </a:lstStyle>
          <a:p>
            <a:pPr fontAlgn="base">
              <a:spcBef>
                <a:spcPct val="0"/>
              </a:spcBef>
              <a:spcAft>
                <a:spcPct val="0"/>
              </a:spcAft>
              <a:defRPr/>
            </a:pPr>
            <a:endParaRPr lang="en-US" altLang="en-US">
              <a:solidFill>
                <a:srgbClr val="FFFFFF"/>
              </a:solidFill>
            </a:endParaRPr>
          </a:p>
        </p:txBody>
      </p:sp>
      <p:sp>
        <p:nvSpPr>
          <p:cNvPr id="58439" name="Rectangle 71"/>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pPr fontAlgn="base">
              <a:spcBef>
                <a:spcPct val="0"/>
              </a:spcBef>
              <a:spcAft>
                <a:spcPct val="0"/>
              </a:spcAft>
            </a:pPr>
            <a:fld id="{77942B0A-62BB-4EC7-A7C9-4587059138E3}" type="slidenum">
              <a:rPr lang="en-US" altLang="en-US" smtClean="0">
                <a:solidFill>
                  <a:srgbClr val="FFFFFF"/>
                </a:solidFill>
                <a:cs typeface="Arial" panose="020B0604020202020204" pitchFamily="34" charset="0"/>
              </a:rPr>
              <a:pPr fontAlgn="base">
                <a:spcBef>
                  <a:spcPct val="0"/>
                </a:spcBef>
                <a:spcAft>
                  <a:spcPct val="0"/>
                </a:spcAft>
              </a:pPr>
              <a:t>‹#›</a:t>
            </a:fld>
            <a:endParaRPr lang="en-US" altLang="en-US" smtClean="0">
              <a:solidFill>
                <a:srgbClr val="FFFFFF"/>
              </a:solidFill>
              <a:cs typeface="Arial" panose="020B0604020202020204" pitchFamily="34" charset="0"/>
            </a:endParaRPr>
          </a:p>
        </p:txBody>
      </p:sp>
    </p:spTree>
    <p:extLst>
      <p:ext uri="{BB962C8B-B14F-4D97-AF65-F5344CB8AC3E}">
        <p14:creationId xmlns:p14="http://schemas.microsoft.com/office/powerpoint/2010/main" val="2433890228"/>
      </p:ext>
    </p:extLst>
  </p:cSld>
  <p:clrMap bg1="dk1" tx1="lt1" bg2="dk2" tx2="lt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 id="2147483761" r:id="rId14"/>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anose="05000000000000000000"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anose="05000000000000000000"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anose="05000000000000000000"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ascopubs.org/doi/10.1200/PO.18.0027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19760" y="1532379"/>
            <a:ext cx="10962640" cy="48946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1097280" y="-142240"/>
            <a:ext cx="10058400" cy="1329179"/>
          </a:xfrm>
        </p:spPr>
        <p:txBody>
          <a:bodyPr/>
          <a:lstStyle/>
          <a:p>
            <a:r>
              <a:rPr lang="en-US" dirty="0" smtClean="0"/>
              <a:t>Agenda</a:t>
            </a:r>
            <a:endParaRPr lang="en-US" dirty="0"/>
          </a:p>
        </p:txBody>
      </p:sp>
      <p:sp>
        <p:nvSpPr>
          <p:cNvPr id="2" name="Content Placeholder 1"/>
          <p:cNvSpPr>
            <a:spLocks noGrp="1" noChangeArrowheads="1"/>
          </p:cNvSpPr>
          <p:nvPr>
            <p:ph idx="1"/>
          </p:nvPr>
        </p:nvSpPr>
        <p:spPr bwMode="auto">
          <a:xfrm>
            <a:off x="1097280" y="1532379"/>
            <a:ext cx="9265921" cy="6251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1800" dirty="0"/>
              <a:t> </a:t>
            </a:r>
            <a:r>
              <a:rPr lang="en-US" sz="1800" dirty="0" smtClean="0"/>
              <a:t>1. Housekeeping</a:t>
            </a:r>
            <a:br>
              <a:rPr lang="en-US" sz="1800" dirty="0" smtClean="0"/>
            </a:br>
            <a:r>
              <a:rPr lang="en-US" sz="1800" dirty="0"/>
              <a:t/>
            </a:r>
            <a:br>
              <a:rPr lang="en-US" sz="1800" dirty="0"/>
            </a:br>
            <a:r>
              <a:rPr lang="en-US" sz="1800" dirty="0" smtClean="0"/>
              <a:t> 3</a:t>
            </a:r>
            <a:r>
              <a:rPr lang="en-US" sz="1800" dirty="0"/>
              <a:t>.  Unfinished Business: Discussion of Objective </a:t>
            </a:r>
            <a:r>
              <a:rPr lang="en-US" sz="1800" dirty="0" smtClean="0"/>
              <a:t>2</a:t>
            </a:r>
            <a:r>
              <a:rPr lang="en-US" sz="1800" dirty="0"/>
              <a:t/>
            </a:r>
            <a:br>
              <a:rPr lang="en-US" sz="1800" dirty="0"/>
            </a:br>
            <a:r>
              <a:rPr lang="en-US" sz="1800" dirty="0" smtClean="0"/>
              <a:t>	A.  Programs in the Commonwealth </a:t>
            </a:r>
            <a:br>
              <a:rPr lang="en-US" sz="1800" dirty="0" smtClean="0"/>
            </a:br>
            <a:r>
              <a:rPr lang="en-US" sz="1800" dirty="0" smtClean="0"/>
              <a:t>	      1</a:t>
            </a:r>
            <a:r>
              <a:rPr lang="en-US" sz="1800" dirty="0"/>
              <a:t>.  </a:t>
            </a:r>
            <a:r>
              <a:rPr lang="en-US" sz="1800" dirty="0" smtClean="0"/>
              <a:t>Prevention</a:t>
            </a:r>
            <a:br>
              <a:rPr lang="en-US" sz="1800" dirty="0" smtClean="0"/>
            </a:br>
            <a:r>
              <a:rPr lang="en-US" sz="1800" dirty="0" smtClean="0"/>
              <a:t>	      2</a:t>
            </a:r>
            <a:r>
              <a:rPr lang="en-US" sz="1800" dirty="0"/>
              <a:t>.  </a:t>
            </a:r>
            <a:r>
              <a:rPr lang="en-US" sz="1800" dirty="0" smtClean="0"/>
              <a:t>Screening</a:t>
            </a:r>
            <a:br>
              <a:rPr lang="en-US" sz="1800" dirty="0" smtClean="0"/>
            </a:br>
            <a:r>
              <a:rPr lang="en-US" sz="1800" dirty="0" smtClean="0"/>
              <a:t>	      3</a:t>
            </a:r>
            <a:r>
              <a:rPr lang="en-US" sz="1800" dirty="0"/>
              <a:t>.  </a:t>
            </a:r>
            <a:r>
              <a:rPr lang="en-US" sz="1800" dirty="0" smtClean="0"/>
              <a:t>Education</a:t>
            </a:r>
            <a:r>
              <a:rPr lang="en-US" sz="1800" dirty="0"/>
              <a:t> </a:t>
            </a:r>
            <a:r>
              <a:rPr lang="en-US" sz="1800" dirty="0" smtClean="0"/>
              <a:t/>
            </a:r>
            <a:br>
              <a:rPr lang="en-US" sz="1800" dirty="0" smtClean="0"/>
            </a:br>
            <a:r>
              <a:rPr lang="en-US" sz="1800" dirty="0" smtClean="0"/>
              <a:t>                      4</a:t>
            </a:r>
            <a:r>
              <a:rPr lang="en-US" sz="1800" dirty="0"/>
              <a:t>.  Support </a:t>
            </a:r>
            <a:endParaRPr lang="en-US" sz="1800" dirty="0"/>
          </a:p>
          <a:p>
            <a:r>
              <a:rPr lang="en-US" sz="1800" dirty="0"/>
              <a:t>  </a:t>
            </a:r>
            <a:r>
              <a:rPr lang="en-US" sz="1800" dirty="0" smtClean="0"/>
              <a:t>4</a:t>
            </a:r>
            <a:r>
              <a:rPr lang="en-US" sz="1800" dirty="0"/>
              <a:t>.  New Business: Discussion of Objective </a:t>
            </a:r>
            <a:r>
              <a:rPr lang="en-US" sz="1800" dirty="0" smtClean="0"/>
              <a:t>3</a:t>
            </a:r>
            <a:r>
              <a:rPr lang="en-US" sz="1800" dirty="0"/>
              <a:t/>
            </a:r>
            <a:br>
              <a:rPr lang="en-US" sz="1800" dirty="0"/>
            </a:br>
            <a:r>
              <a:rPr lang="en-US" sz="1800" dirty="0" smtClean="0"/>
              <a:t>	A</a:t>
            </a:r>
            <a:r>
              <a:rPr lang="en-US" sz="1800" dirty="0"/>
              <a:t>.  Make Recommendation </a:t>
            </a:r>
            <a:r>
              <a:rPr lang="en-US" sz="1800" dirty="0" smtClean="0"/>
              <a:t>Regarding</a:t>
            </a:r>
            <a:br>
              <a:rPr lang="en-US" sz="1800" dirty="0" smtClean="0"/>
            </a:br>
            <a:r>
              <a:rPr lang="en-US" sz="1800" dirty="0" smtClean="0"/>
              <a:t>	     1</a:t>
            </a:r>
            <a:r>
              <a:rPr lang="en-US" sz="1800" dirty="0"/>
              <a:t>.  Additional </a:t>
            </a:r>
            <a:r>
              <a:rPr lang="en-US" sz="1800" dirty="0" smtClean="0"/>
              <a:t>Legislation</a:t>
            </a:r>
            <a:br>
              <a:rPr lang="en-US" sz="1800" dirty="0" smtClean="0"/>
            </a:br>
            <a:r>
              <a:rPr lang="en-US" sz="1800" dirty="0" smtClean="0"/>
              <a:t>	     2</a:t>
            </a:r>
            <a:r>
              <a:rPr lang="en-US" sz="1800" dirty="0"/>
              <a:t>.  Support Programs &amp; Resources to Meet Currently Unmet </a:t>
            </a:r>
            <a:r>
              <a:rPr lang="en-US" sz="1800" dirty="0" smtClean="0"/>
              <a:t>Needs</a:t>
            </a:r>
            <a:br>
              <a:rPr lang="en-US" sz="1800" dirty="0" smtClean="0"/>
            </a:br>
            <a:r>
              <a:rPr lang="en-US" sz="1800" dirty="0" smtClean="0"/>
              <a:t>	     3</a:t>
            </a:r>
            <a:r>
              <a:rPr lang="en-US" sz="1800" dirty="0"/>
              <a:t>.  How to effectuate an early diagnosis and treatment of patients</a:t>
            </a:r>
          </a:p>
          <a:p>
            <a:r>
              <a:rPr lang="en-US" sz="1800" dirty="0"/>
              <a:t>5.  Open Discussion</a:t>
            </a:r>
          </a:p>
          <a:p>
            <a:r>
              <a:rPr lang="en-US" sz="1800" dirty="0"/>
              <a:t>6.  Adjournment </a:t>
            </a:r>
          </a:p>
          <a:p>
            <a:endParaRPr lang="en-US" sz="1400" dirty="0"/>
          </a:p>
          <a:p>
            <a:endParaRPr lang="en-US" sz="1400" dirty="0"/>
          </a:p>
          <a:p>
            <a:r>
              <a:rPr lang="en-US" sz="1400" b="1" dirty="0"/>
              <a:t>                                              </a:t>
            </a:r>
            <a:endParaRPr lang="en-US" sz="1400" dirty="0"/>
          </a:p>
          <a:p>
            <a:r>
              <a:rPr lang="en-US" sz="1400" dirty="0"/>
              <a:t/>
            </a:r>
            <a:br>
              <a:rPr lang="en-US" sz="1400" dirty="0"/>
            </a:br>
            <a:r>
              <a:rPr kumimoji="0" lang="en-US" altLang="en-US" sz="1400" b="0" i="0" u="none" strike="noStrike" cap="none" normalizeH="0" baseline="0" dirty="0" smtClean="0">
                <a:ln>
                  <a:noFill/>
                </a:ln>
                <a:solidFill>
                  <a:schemeClr val="tx1"/>
                </a:solidFill>
                <a:effectLst/>
              </a:rPr>
              <a:t/>
            </a:r>
            <a:br>
              <a:rPr kumimoji="0" lang="en-US" altLang="en-US" sz="1400" b="0" i="0" u="none" strike="noStrike" cap="none" normalizeH="0" baseline="0" dirty="0" smtClean="0">
                <a:ln>
                  <a:noFill/>
                </a:ln>
                <a:solidFill>
                  <a:schemeClr val="tx1"/>
                </a:solidFill>
                <a:effectLst/>
              </a:rPr>
            </a:br>
            <a:endParaRPr kumimoji="0" lang="en-US" altLang="en-US" sz="14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0713958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749300"/>
            <a:ext cx="10058400" cy="1329179"/>
          </a:xfrm>
        </p:spPr>
        <p:txBody>
          <a:bodyPr>
            <a:normAutofit fontScale="90000"/>
          </a:bodyPr>
          <a:lstStyle/>
          <a:p>
            <a:r>
              <a:rPr lang="en-US" altLang="en-US" dirty="0" smtClean="0">
                <a:solidFill>
                  <a:srgbClr val="333333"/>
                </a:solidFill>
              </a:rPr>
              <a:t>1. Housekeeping</a:t>
            </a:r>
            <a:r>
              <a:rPr lang="en-US" altLang="en-US" dirty="0">
                <a:solidFill>
                  <a:srgbClr val="333333"/>
                </a:solidFill>
              </a:rPr>
              <a:t/>
            </a:r>
            <a:br>
              <a:rPr lang="en-US" altLang="en-US" dirty="0">
                <a:solidFill>
                  <a:srgbClr val="333333"/>
                </a:solidFill>
              </a:rPr>
            </a:br>
            <a:endParaRPr lang="en-US" dirty="0"/>
          </a:p>
        </p:txBody>
      </p:sp>
      <p:sp>
        <p:nvSpPr>
          <p:cNvPr id="3" name="Content Placeholder 2"/>
          <p:cNvSpPr>
            <a:spLocks noGrp="1"/>
          </p:cNvSpPr>
          <p:nvPr>
            <p:ph idx="1"/>
          </p:nvPr>
        </p:nvSpPr>
        <p:spPr/>
        <p:txBody>
          <a:bodyPr>
            <a:normAutofit/>
          </a:bodyPr>
          <a:lstStyle/>
          <a:p>
            <a:pPr eaLnBrk="0" fontAlgn="base" hangingPunct="0">
              <a:lnSpc>
                <a:spcPct val="100000"/>
              </a:lnSpc>
              <a:spcBef>
                <a:spcPct val="0"/>
              </a:spcBef>
              <a:spcAft>
                <a:spcPct val="0"/>
              </a:spcAft>
              <a:buClrTx/>
              <a:buSzTx/>
              <a:buFont typeface="Arial" panose="020B0604020202020204" pitchFamily="34" charset="0"/>
              <a:buChar char="•"/>
            </a:pPr>
            <a:r>
              <a:rPr lang="en-US" altLang="en-US" sz="2400" dirty="0" smtClean="0">
                <a:solidFill>
                  <a:srgbClr val="333333"/>
                </a:solidFill>
                <a:latin typeface="Calibri" panose="020F0502020204030204" pitchFamily="34" charset="0"/>
                <a:cs typeface="Calibri" panose="020F0502020204030204" pitchFamily="34" charset="0"/>
              </a:rPr>
              <a:t>  Call </a:t>
            </a:r>
            <a:r>
              <a:rPr lang="en-US" altLang="en-US" sz="2400" dirty="0">
                <a:solidFill>
                  <a:srgbClr val="333333"/>
                </a:solidFill>
                <a:latin typeface="Calibri" panose="020F0502020204030204" pitchFamily="34" charset="0"/>
                <a:cs typeface="Calibri" panose="020F0502020204030204" pitchFamily="34" charset="0"/>
              </a:rPr>
              <a:t>to o</a:t>
            </a:r>
            <a:r>
              <a:rPr lang="en-US" altLang="en-US" sz="2400" dirty="0" smtClean="0">
                <a:solidFill>
                  <a:srgbClr val="333333"/>
                </a:solidFill>
                <a:latin typeface="Calibri" panose="020F0502020204030204" pitchFamily="34" charset="0"/>
                <a:cs typeface="Calibri" panose="020F0502020204030204" pitchFamily="34" charset="0"/>
              </a:rPr>
              <a:t>rder</a:t>
            </a:r>
          </a:p>
          <a:p>
            <a:pPr eaLnBrk="0" fontAlgn="base" hangingPunct="0">
              <a:lnSpc>
                <a:spcPct val="100000"/>
              </a:lnSpc>
              <a:spcBef>
                <a:spcPct val="0"/>
              </a:spcBef>
              <a:spcAft>
                <a:spcPct val="0"/>
              </a:spcAft>
              <a:buClrTx/>
              <a:buSzTx/>
              <a:buFont typeface="Arial" panose="020B0604020202020204" pitchFamily="34" charset="0"/>
              <a:buChar char="•"/>
            </a:pPr>
            <a:r>
              <a:rPr lang="en-US" altLang="en-US" sz="2400" dirty="0" smtClean="0">
                <a:solidFill>
                  <a:srgbClr val="333333"/>
                </a:solidFill>
                <a:latin typeface="Calibri" panose="020F0502020204030204" pitchFamily="34" charset="0"/>
                <a:cs typeface="Calibri" panose="020F0502020204030204" pitchFamily="34" charset="0"/>
              </a:rPr>
              <a:t>  Establish quorum</a:t>
            </a:r>
          </a:p>
          <a:p>
            <a:pPr eaLnBrk="0" fontAlgn="base" hangingPunct="0">
              <a:lnSpc>
                <a:spcPct val="100000"/>
              </a:lnSpc>
              <a:spcBef>
                <a:spcPct val="0"/>
              </a:spcBef>
              <a:spcAft>
                <a:spcPct val="0"/>
              </a:spcAft>
              <a:buClrTx/>
              <a:buSzTx/>
              <a:buFont typeface="Arial" panose="020B0604020202020204" pitchFamily="34" charset="0"/>
              <a:buChar char="•"/>
            </a:pPr>
            <a:r>
              <a:rPr lang="en-US" altLang="en-US" sz="2400" dirty="0" smtClean="0">
                <a:solidFill>
                  <a:srgbClr val="333333"/>
                </a:solidFill>
                <a:latin typeface="Calibri" panose="020F0502020204030204" pitchFamily="34" charset="0"/>
                <a:cs typeface="Calibri" panose="020F0502020204030204" pitchFamily="34" charset="0"/>
              </a:rPr>
              <a:t>  Vote </a:t>
            </a:r>
            <a:r>
              <a:rPr lang="en-US" altLang="en-US" sz="2400" dirty="0">
                <a:solidFill>
                  <a:srgbClr val="333333"/>
                </a:solidFill>
                <a:latin typeface="Calibri" panose="020F0502020204030204" pitchFamily="34" charset="0"/>
                <a:cs typeface="Calibri" panose="020F0502020204030204" pitchFamily="34" charset="0"/>
              </a:rPr>
              <a:t>to </a:t>
            </a:r>
            <a:r>
              <a:rPr lang="en-US" altLang="en-US" sz="2400" dirty="0" smtClean="0">
                <a:solidFill>
                  <a:srgbClr val="333333"/>
                </a:solidFill>
                <a:latin typeface="Calibri" panose="020F0502020204030204" pitchFamily="34" charset="0"/>
                <a:cs typeface="Calibri" panose="020F0502020204030204" pitchFamily="34" charset="0"/>
              </a:rPr>
              <a:t>accept minutes</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629056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pPr marL="0" marR="0">
              <a:spcBef>
                <a:spcPts val="0"/>
              </a:spcBef>
              <a:spcAft>
                <a:spcPts val="0"/>
              </a:spcAft>
            </a:pPr>
            <a:r>
              <a:rPr lang="en-US"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Purpose</a:t>
            </a:r>
            <a:r>
              <a:rPr 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 The special commission shall make an investigation and study to:</a:t>
            </a:r>
          </a:p>
          <a:p>
            <a:pPr marL="0" marR="0">
              <a:spcBef>
                <a:spcPts val="0"/>
              </a:spcBef>
              <a:spcAft>
                <a:spcPts val="0"/>
              </a:spcAft>
            </a:pPr>
            <a:r>
              <a:rPr 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p>
          <a:p>
            <a:pPr marL="457200" marR="0" indent="-457200">
              <a:spcBef>
                <a:spcPts val="0"/>
              </a:spcBef>
              <a:spcAft>
                <a:spcPts val="0"/>
              </a:spcAft>
              <a:buClrTx/>
              <a:buAutoNum type="arabicPeriod"/>
            </a:pPr>
            <a:r>
              <a:rPr lang="en-US" i="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Establish </a:t>
            </a:r>
            <a:r>
              <a:rPr lang="en-US" i="1" dirty="0">
                <a:solidFill>
                  <a:schemeClr val="tx1"/>
                </a:solidFill>
                <a:latin typeface="Calibri" panose="020F0502020204030204" pitchFamily="34" charset="0"/>
                <a:ea typeface="Calibri" panose="020F0502020204030204" pitchFamily="34" charset="0"/>
                <a:cs typeface="Times New Roman" panose="02020603050405020304" pitchFamily="18" charset="0"/>
              </a:rPr>
              <a:t>a mechanism in order to ascertain the prevalence of pancreatic cancer in the commonwealth and the unmet needs of persons with pancreatic cancer and those of their families and collect time-of-diagnosis statistics and likely risks for pancreatic cancer; </a:t>
            </a:r>
            <a:r>
              <a:rPr lang="en-US"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a:r>
            <a:br>
              <a:rPr lang="en-US"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br>
            <a:endParaRPr lang="en-US"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457200" marR="0" indent="-457200">
              <a:spcBef>
                <a:spcPts val="0"/>
              </a:spcBef>
              <a:spcAft>
                <a:spcPts val="0"/>
              </a:spcAft>
              <a:buClrTx/>
              <a:buAutoNum type="arabicPeriod"/>
            </a:pPr>
            <a:r>
              <a:rPr lang="en-US" i="1" dirty="0">
                <a:solidFill>
                  <a:schemeClr val="tx1"/>
                </a:solidFill>
                <a:latin typeface="Calibri" panose="020F0502020204030204" pitchFamily="34" charset="0"/>
                <a:ea typeface="Calibri" panose="020F0502020204030204" pitchFamily="34" charset="0"/>
                <a:cs typeface="Times New Roman" panose="02020603050405020304" pitchFamily="18" charset="0"/>
              </a:rPr>
              <a:t>s</a:t>
            </a:r>
            <a:r>
              <a:rPr lang="en-US" i="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tudy </a:t>
            </a:r>
            <a:r>
              <a:rPr lang="en-US" i="1" dirty="0">
                <a:solidFill>
                  <a:schemeClr val="tx1"/>
                </a:solidFill>
                <a:latin typeface="Calibri" panose="020F0502020204030204" pitchFamily="34" charset="0"/>
                <a:ea typeface="Calibri" panose="020F0502020204030204" pitchFamily="34" charset="0"/>
                <a:cs typeface="Times New Roman" panose="02020603050405020304" pitchFamily="18" charset="0"/>
              </a:rPr>
              <a:t>pancreatic cancer prevention, screening, education and support programs for in the commonwealth; and </a:t>
            </a:r>
            <a:r>
              <a:rPr lang="en-US"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a:r>
            <a:br>
              <a:rPr lang="en-US"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br>
            <a:endParaRPr lang="en-US"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457200" marR="0" indent="-457200">
              <a:spcBef>
                <a:spcPts val="0"/>
              </a:spcBef>
              <a:spcAft>
                <a:spcPts val="0"/>
              </a:spcAft>
              <a:buClrTx/>
              <a:buAutoNum type="arabicPeriod"/>
            </a:pPr>
            <a:r>
              <a:rPr lang="en-US" i="1" dirty="0">
                <a:solidFill>
                  <a:schemeClr val="tx1"/>
                </a:solidFill>
                <a:latin typeface="Calibri" panose="020F0502020204030204" pitchFamily="34" charset="0"/>
                <a:ea typeface="Calibri" panose="020F0502020204030204" pitchFamily="34" charset="0"/>
                <a:cs typeface="Times New Roman" panose="02020603050405020304" pitchFamily="18" charset="0"/>
              </a:rPr>
              <a:t>p</a:t>
            </a:r>
            <a:r>
              <a:rPr lang="en-US" i="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rovide </a:t>
            </a:r>
            <a:r>
              <a:rPr lang="en-US" i="1" dirty="0">
                <a:solidFill>
                  <a:schemeClr val="tx1"/>
                </a:solidFill>
                <a:latin typeface="Calibri" panose="020F0502020204030204" pitchFamily="34" charset="0"/>
                <a:ea typeface="Calibri" panose="020F0502020204030204" pitchFamily="34" charset="0"/>
                <a:cs typeface="Times New Roman" panose="02020603050405020304" pitchFamily="18" charset="0"/>
              </a:rPr>
              <a:t>recommendations for additional legislation, support programs and resources necessary to meet the unmet needs of persons with pancreatic cancer and their families and how to effectuate an early diagnosis and treatment for pancreatic cancer patients.</a:t>
            </a:r>
          </a:p>
          <a:p>
            <a:endParaRPr lang="en-US" dirty="0"/>
          </a:p>
        </p:txBody>
      </p:sp>
    </p:spTree>
    <p:extLst>
      <p:ext uri="{BB962C8B-B14F-4D97-AF65-F5344CB8AC3E}">
        <p14:creationId xmlns:p14="http://schemas.microsoft.com/office/powerpoint/2010/main" val="2404746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7600" y="0"/>
            <a:ext cx="10281920" cy="1329179"/>
          </a:xfrm>
        </p:spPr>
        <p:txBody>
          <a:bodyPr>
            <a:normAutofit fontScale="90000"/>
          </a:bodyPr>
          <a:lstStyle/>
          <a:p>
            <a:pPr lvl="1" algn="l" rtl="0">
              <a:lnSpc>
                <a:spcPct val="85000"/>
              </a:lnSpc>
              <a:spcBef>
                <a:spcPct val="0"/>
              </a:spcBef>
            </a:pPr>
            <a:r>
              <a:rPr lang="en-US" altLang="en-US" sz="4400" dirty="0" smtClean="0">
                <a:solidFill>
                  <a:srgbClr val="333333"/>
                </a:solidFill>
                <a:latin typeface="+mj-lt"/>
              </a:rPr>
              <a:t>2. </a:t>
            </a:r>
            <a:r>
              <a:rPr kumimoji="0" lang="en-US" altLang="en-US" sz="4400" b="0" i="0" u="none" strike="noStrike" cap="none" normalizeH="0" baseline="0" dirty="0" smtClean="0">
                <a:ln>
                  <a:noFill/>
                </a:ln>
                <a:solidFill>
                  <a:srgbClr val="333333"/>
                </a:solidFill>
                <a:effectLst/>
                <a:latin typeface="+mj-lt"/>
              </a:rPr>
              <a:t>Unfinished Business - </a:t>
            </a:r>
            <a:r>
              <a:rPr lang="en-US" altLang="en-US" sz="4400" dirty="0" smtClean="0">
                <a:solidFill>
                  <a:srgbClr val="333333"/>
                </a:solidFill>
                <a:latin typeface="+mj-lt"/>
              </a:rPr>
              <a:t>Discussion of Objective </a:t>
            </a:r>
            <a:r>
              <a:rPr lang="en-US" altLang="en-US" sz="4400" dirty="0" smtClean="0">
                <a:solidFill>
                  <a:srgbClr val="333333"/>
                </a:solidFill>
                <a:latin typeface="+mj-lt"/>
              </a:rPr>
              <a:t>2</a:t>
            </a:r>
            <a:r>
              <a:rPr lang="en-US" altLang="en-US" dirty="0" smtClean="0">
                <a:solidFill>
                  <a:srgbClr val="333333"/>
                </a:solidFill>
                <a:latin typeface="+mj-lt"/>
              </a:rPr>
              <a:t/>
            </a:r>
            <a:br>
              <a:rPr lang="en-US" altLang="en-US" dirty="0" smtClean="0">
                <a:solidFill>
                  <a:srgbClr val="333333"/>
                </a:solidFill>
                <a:latin typeface="+mj-lt"/>
              </a:rPr>
            </a:br>
            <a:endParaRPr lang="en-US" dirty="0">
              <a:latin typeface="+mj-lt"/>
            </a:endParaRPr>
          </a:p>
        </p:txBody>
      </p:sp>
      <p:sp>
        <p:nvSpPr>
          <p:cNvPr id="3" name="Content Placeholder 2"/>
          <p:cNvSpPr>
            <a:spLocks noGrp="1"/>
          </p:cNvSpPr>
          <p:nvPr>
            <p:ph idx="1"/>
          </p:nvPr>
        </p:nvSpPr>
        <p:spPr>
          <a:xfrm>
            <a:off x="1229360" y="1747520"/>
            <a:ext cx="10058400" cy="4023360"/>
          </a:xfrm>
        </p:spPr>
        <p:txBody>
          <a:bodyPr/>
          <a:lstStyle/>
          <a:p>
            <a:r>
              <a:rPr lang="en-US" sz="240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2. </a:t>
            </a:r>
            <a:r>
              <a:rPr lang="en-US" sz="2400" i="1" dirty="0">
                <a:solidFill>
                  <a:schemeClr val="tx1"/>
                </a:solidFill>
                <a:latin typeface="Calibri" panose="020F0502020204030204" pitchFamily="34" charset="0"/>
                <a:ea typeface="Calibri" panose="020F0502020204030204" pitchFamily="34" charset="0"/>
                <a:cs typeface="Times New Roman" panose="02020603050405020304" pitchFamily="18" charset="0"/>
              </a:rPr>
              <a:t>S</a:t>
            </a:r>
            <a:r>
              <a:rPr lang="en-US" sz="2400" i="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tudy </a:t>
            </a:r>
            <a:r>
              <a:rPr lang="en-US" sz="2400" i="1" dirty="0">
                <a:solidFill>
                  <a:schemeClr val="tx1"/>
                </a:solidFill>
                <a:latin typeface="Calibri" panose="020F0502020204030204" pitchFamily="34" charset="0"/>
                <a:ea typeface="Calibri" panose="020F0502020204030204" pitchFamily="34" charset="0"/>
                <a:cs typeface="Times New Roman" panose="02020603050405020304" pitchFamily="18" charset="0"/>
              </a:rPr>
              <a:t>pancreatic cancer prevention, screening, education and support programs for in the </a:t>
            </a:r>
            <a:r>
              <a:rPr lang="en-US" sz="2400" i="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commonwealth</a:t>
            </a:r>
            <a:endParaRPr lang="en-US" sz="2400" i="1" dirty="0"/>
          </a:p>
          <a:p>
            <a:endParaRPr lang="en-US" dirty="0" smtClean="0"/>
          </a:p>
          <a:p>
            <a:pPr marL="0" indent="0">
              <a:buClrTx/>
              <a:buNone/>
            </a:pPr>
            <a:r>
              <a:rPr lang="en-US" dirty="0" smtClean="0"/>
              <a:t>What programs/resources exist in MA for the following:</a:t>
            </a:r>
            <a:r>
              <a:rPr lang="en-US" dirty="0"/>
              <a:t/>
            </a:r>
            <a:br>
              <a:rPr lang="en-US" dirty="0"/>
            </a:br>
            <a:r>
              <a:rPr lang="en-US" dirty="0"/>
              <a:t>	</a:t>
            </a:r>
            <a:r>
              <a:rPr lang="en-US" dirty="0" smtClean="0"/>
              <a:t>Prevention – ?</a:t>
            </a:r>
            <a:r>
              <a:rPr lang="en-US" dirty="0"/>
              <a:t/>
            </a:r>
            <a:br>
              <a:rPr lang="en-US" dirty="0"/>
            </a:br>
            <a:r>
              <a:rPr lang="en-US" dirty="0"/>
              <a:t>	</a:t>
            </a:r>
            <a:r>
              <a:rPr lang="en-US" dirty="0" smtClean="0"/>
              <a:t>Screening –  </a:t>
            </a:r>
            <a:r>
              <a:rPr lang="en-US" dirty="0"/>
              <a:t>high risk screening programs (familial, genetic</a:t>
            </a:r>
            <a:r>
              <a:rPr lang="en-US" dirty="0" smtClean="0"/>
              <a:t>) ?</a:t>
            </a:r>
            <a:r>
              <a:rPr lang="en-US" dirty="0"/>
              <a:t/>
            </a:r>
            <a:br>
              <a:rPr lang="en-US" dirty="0"/>
            </a:br>
            <a:r>
              <a:rPr lang="en-US" dirty="0"/>
              <a:t>	</a:t>
            </a:r>
            <a:r>
              <a:rPr lang="en-US" dirty="0" smtClean="0"/>
              <a:t>Education – </a:t>
            </a:r>
            <a:r>
              <a:rPr lang="en-US" dirty="0"/>
              <a:t>patient organizations, online resources, hospital </a:t>
            </a:r>
            <a:r>
              <a:rPr lang="en-US" dirty="0" smtClean="0"/>
              <a:t>resources ?</a:t>
            </a:r>
            <a:r>
              <a:rPr lang="en-US" dirty="0"/>
              <a:t/>
            </a:r>
            <a:br>
              <a:rPr lang="en-US" dirty="0"/>
            </a:br>
            <a:r>
              <a:rPr lang="en-US" dirty="0"/>
              <a:t>               </a:t>
            </a:r>
            <a:r>
              <a:rPr lang="en-US" dirty="0" smtClean="0"/>
              <a:t> Support</a:t>
            </a:r>
            <a:r>
              <a:rPr lang="en-US" dirty="0"/>
              <a:t> </a:t>
            </a:r>
            <a:r>
              <a:rPr lang="en-US" dirty="0" smtClean="0"/>
              <a:t>- </a:t>
            </a:r>
            <a:r>
              <a:rPr lang="en-US" dirty="0"/>
              <a:t>patient organizations, online resources, hospital </a:t>
            </a:r>
            <a:r>
              <a:rPr lang="en-US" dirty="0" smtClean="0"/>
              <a:t>resources ?</a:t>
            </a:r>
            <a:endParaRPr lang="en-US" dirty="0"/>
          </a:p>
          <a:p>
            <a:endParaRPr lang="en-US" dirty="0"/>
          </a:p>
        </p:txBody>
      </p:sp>
    </p:spTree>
    <p:extLst>
      <p:ext uri="{BB962C8B-B14F-4D97-AF65-F5344CB8AC3E}">
        <p14:creationId xmlns:p14="http://schemas.microsoft.com/office/powerpoint/2010/main" val="776052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43840"/>
            <a:ext cx="10058400" cy="1329179"/>
          </a:xfrm>
        </p:spPr>
        <p:txBody>
          <a:bodyPr>
            <a:normAutofit/>
          </a:bodyPr>
          <a:lstStyle/>
          <a:p>
            <a:pPr lvl="1" algn="l" rtl="0">
              <a:lnSpc>
                <a:spcPct val="85000"/>
              </a:lnSpc>
              <a:spcBef>
                <a:spcPct val="0"/>
              </a:spcBef>
            </a:pPr>
            <a:r>
              <a:rPr lang="en-US" altLang="en-US" sz="4400" dirty="0" smtClean="0">
                <a:solidFill>
                  <a:srgbClr val="333333"/>
                </a:solidFill>
                <a:latin typeface="+mj-lt"/>
              </a:rPr>
              <a:t>Next Steps for Objective #2</a:t>
            </a:r>
            <a:r>
              <a:rPr lang="en-US" altLang="en-US" dirty="0" smtClean="0">
                <a:solidFill>
                  <a:srgbClr val="333333"/>
                </a:solidFill>
                <a:latin typeface="+mj-lt"/>
              </a:rPr>
              <a:t/>
            </a:r>
            <a:br>
              <a:rPr lang="en-US" altLang="en-US" dirty="0" smtClean="0">
                <a:solidFill>
                  <a:srgbClr val="333333"/>
                </a:solidFill>
                <a:latin typeface="+mj-lt"/>
              </a:rPr>
            </a:br>
            <a:endParaRPr lang="en-US" dirty="0">
              <a:latin typeface="+mj-lt"/>
            </a:endParaRPr>
          </a:p>
        </p:txBody>
      </p:sp>
      <p:sp>
        <p:nvSpPr>
          <p:cNvPr id="3" name="Content Placeholder 2"/>
          <p:cNvSpPr>
            <a:spLocks noGrp="1"/>
          </p:cNvSpPr>
          <p:nvPr>
            <p:ph idx="1"/>
          </p:nvPr>
        </p:nvSpPr>
        <p:spPr/>
        <p:txBody>
          <a:bodyPr>
            <a:normAutofit fontScale="92500" lnSpcReduction="20000"/>
          </a:bodyPr>
          <a:lstStyle/>
          <a:p>
            <a:r>
              <a:rPr lang="en-US" dirty="0" smtClean="0"/>
              <a:t>Based on preferences, working groups </a:t>
            </a:r>
            <a:r>
              <a:rPr lang="en-US" smtClean="0"/>
              <a:t>are listed below:</a:t>
            </a:r>
            <a:endParaRPr lang="en-US" dirty="0"/>
          </a:p>
          <a:p>
            <a:endParaRPr lang="en-US" dirty="0" smtClean="0"/>
          </a:p>
          <a:p>
            <a:endParaRPr lang="en-US" dirty="0"/>
          </a:p>
          <a:p>
            <a:endParaRPr lang="en-US" dirty="0" smtClean="0"/>
          </a:p>
          <a:p>
            <a:pPr marL="0" indent="0">
              <a:buNone/>
            </a:pPr>
            <a:endParaRPr lang="en-US" dirty="0" smtClean="0"/>
          </a:p>
          <a:p>
            <a:pPr marL="0" indent="0">
              <a:buNone/>
            </a:pPr>
            <a:endParaRPr lang="en-US" dirty="0" smtClean="0"/>
          </a:p>
          <a:p>
            <a:pPr marL="0" indent="0">
              <a:buNone/>
            </a:pPr>
            <a:r>
              <a:rPr lang="en-US" dirty="0" smtClean="0"/>
              <a:t>1. Decide on a group leader</a:t>
            </a:r>
            <a:endParaRPr lang="en-US" dirty="0"/>
          </a:p>
          <a:p>
            <a:pPr marL="0" indent="0">
              <a:buNone/>
            </a:pPr>
            <a:r>
              <a:rPr lang="en-US" dirty="0" smtClean="0"/>
              <a:t>2. Research what’s currently being done in MA, if anything, and research best practices in other states (perhaps) or nationally?</a:t>
            </a:r>
          </a:p>
          <a:p>
            <a:pPr marL="0" indent="0">
              <a:buNone/>
            </a:pPr>
            <a:r>
              <a:rPr lang="en-US" dirty="0" smtClean="0"/>
              <a:t>3. Prepare presentation with preliminary findings for June 27 meeting, group discussion</a:t>
            </a:r>
          </a:p>
          <a:p>
            <a:pPr marL="0" indent="0">
              <a:buNone/>
            </a:pPr>
            <a:r>
              <a:rPr lang="en-US" dirty="0" smtClean="0"/>
              <a:t>4. Based on group discussion, present proposed legislation on July 30 (or Aug 27) meeting</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421437509"/>
              </p:ext>
            </p:extLst>
          </p:nvPr>
        </p:nvGraphicFramePr>
        <p:xfrm>
          <a:off x="1198880" y="2318174"/>
          <a:ext cx="8128000" cy="18542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801623457"/>
                    </a:ext>
                  </a:extLst>
                </a:gridCol>
                <a:gridCol w="2032000">
                  <a:extLst>
                    <a:ext uri="{9D8B030D-6E8A-4147-A177-3AD203B41FA5}">
                      <a16:colId xmlns:a16="http://schemas.microsoft.com/office/drawing/2014/main" val="942946105"/>
                    </a:ext>
                  </a:extLst>
                </a:gridCol>
                <a:gridCol w="2032000">
                  <a:extLst>
                    <a:ext uri="{9D8B030D-6E8A-4147-A177-3AD203B41FA5}">
                      <a16:colId xmlns:a16="http://schemas.microsoft.com/office/drawing/2014/main" val="2680873899"/>
                    </a:ext>
                  </a:extLst>
                </a:gridCol>
                <a:gridCol w="2032000">
                  <a:extLst>
                    <a:ext uri="{9D8B030D-6E8A-4147-A177-3AD203B41FA5}">
                      <a16:colId xmlns:a16="http://schemas.microsoft.com/office/drawing/2014/main" val="2001976661"/>
                    </a:ext>
                  </a:extLst>
                </a:gridCol>
              </a:tblGrid>
              <a:tr h="370840">
                <a:tc>
                  <a:txBody>
                    <a:bodyPr/>
                    <a:lstStyle/>
                    <a:p>
                      <a:r>
                        <a:rPr lang="en-US" dirty="0" smtClean="0"/>
                        <a:t>Prevention</a:t>
                      </a:r>
                      <a:endParaRPr lang="en-US" dirty="0"/>
                    </a:p>
                  </a:txBody>
                  <a:tcPr/>
                </a:tc>
                <a:tc>
                  <a:txBody>
                    <a:bodyPr/>
                    <a:lstStyle/>
                    <a:p>
                      <a:r>
                        <a:rPr lang="en-US" dirty="0" smtClean="0"/>
                        <a:t>Screening</a:t>
                      </a:r>
                      <a:endParaRPr lang="en-US" dirty="0"/>
                    </a:p>
                  </a:txBody>
                  <a:tcPr/>
                </a:tc>
                <a:tc>
                  <a:txBody>
                    <a:bodyPr/>
                    <a:lstStyle/>
                    <a:p>
                      <a:r>
                        <a:rPr lang="en-US" dirty="0" smtClean="0"/>
                        <a:t>Education</a:t>
                      </a:r>
                      <a:endParaRPr lang="en-US" dirty="0"/>
                    </a:p>
                  </a:txBody>
                  <a:tcPr/>
                </a:tc>
                <a:tc>
                  <a:txBody>
                    <a:bodyPr/>
                    <a:lstStyle/>
                    <a:p>
                      <a:r>
                        <a:rPr lang="en-US" dirty="0" smtClean="0"/>
                        <a:t>Support</a:t>
                      </a:r>
                      <a:endParaRPr lang="en-US" dirty="0"/>
                    </a:p>
                  </a:txBody>
                  <a:tcPr/>
                </a:tc>
                <a:extLst>
                  <a:ext uri="{0D108BD9-81ED-4DB2-BD59-A6C34878D82A}">
                    <a16:rowId xmlns:a16="http://schemas.microsoft.com/office/drawing/2014/main" val="1520658399"/>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464870099"/>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727081479"/>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988949737"/>
                  </a:ext>
                </a:extLst>
              </a:tr>
              <a:tr h="370840">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4068894657"/>
                  </a:ext>
                </a:extLst>
              </a:tr>
            </a:tbl>
          </a:graphicData>
        </a:graphic>
      </p:graphicFrame>
    </p:spTree>
    <p:extLst>
      <p:ext uri="{BB962C8B-B14F-4D97-AF65-F5344CB8AC3E}">
        <p14:creationId xmlns:p14="http://schemas.microsoft.com/office/powerpoint/2010/main" val="747493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4720" y="0"/>
            <a:ext cx="10058400" cy="1329179"/>
          </a:xfrm>
        </p:spPr>
        <p:txBody>
          <a:bodyPr>
            <a:normAutofit fontScale="90000"/>
          </a:bodyPr>
          <a:lstStyle/>
          <a:p>
            <a:r>
              <a:rPr lang="en-US" dirty="0" smtClean="0"/>
              <a:t>Upcoming </a:t>
            </a:r>
            <a:r>
              <a:rPr lang="en-US" dirty="0" smtClean="0"/>
              <a:t>Meetings at One </a:t>
            </a:r>
            <a:r>
              <a:rPr lang="en-US" dirty="0" err="1" smtClean="0"/>
              <a:t>Ashburton</a:t>
            </a:r>
            <a:r>
              <a:rPr lang="en-US" dirty="0" smtClean="0"/>
              <a:t> Place</a:t>
            </a:r>
            <a:endParaRPr lang="en-US" dirty="0"/>
          </a:p>
        </p:txBody>
      </p:sp>
      <p:sp>
        <p:nvSpPr>
          <p:cNvPr id="3" name="Content Placeholder 2"/>
          <p:cNvSpPr>
            <a:spLocks noGrp="1"/>
          </p:cNvSpPr>
          <p:nvPr>
            <p:ph idx="1"/>
          </p:nvPr>
        </p:nvSpPr>
        <p:spPr>
          <a:xfrm>
            <a:off x="1242060" y="1893873"/>
            <a:ext cx="10269220" cy="4023360"/>
          </a:xfrm>
        </p:spPr>
        <p:txBody>
          <a:bodyPr>
            <a:normAutofit/>
          </a:bodyPr>
          <a:lstStyle/>
          <a:p>
            <a:pPr marL="0" indent="0">
              <a:buNone/>
            </a:pPr>
            <a:r>
              <a:rPr lang="en-US" sz="2400" dirty="0" smtClean="0"/>
              <a:t>June 27 (Thursday) 3-5pm @ Charles River Conference Room, 10</a:t>
            </a:r>
            <a:r>
              <a:rPr lang="en-US" sz="2400" baseline="30000" dirty="0" smtClean="0"/>
              <a:t>th</a:t>
            </a:r>
            <a:r>
              <a:rPr lang="en-US" sz="2400" dirty="0" smtClean="0"/>
              <a:t> Floor</a:t>
            </a:r>
          </a:p>
          <a:p>
            <a:pPr marL="0" indent="0">
              <a:buNone/>
            </a:pPr>
            <a:r>
              <a:rPr lang="en-US" sz="2400" dirty="0" smtClean="0"/>
              <a:t>July 30 (Tuesday) 3-5pm @ Conference Room 1, 21</a:t>
            </a:r>
            <a:r>
              <a:rPr lang="en-US" sz="2400" baseline="30000" dirty="0" smtClean="0"/>
              <a:t>st</a:t>
            </a:r>
            <a:r>
              <a:rPr lang="en-US" sz="2400" dirty="0" smtClean="0"/>
              <a:t> Floor</a:t>
            </a:r>
          </a:p>
          <a:p>
            <a:pPr marL="0" indent="0">
              <a:buNone/>
            </a:pPr>
            <a:r>
              <a:rPr lang="en-US" sz="2400" dirty="0" smtClean="0"/>
              <a:t>August 27 (Tuesday) 3-5pm @ Conference Room 1, 21</a:t>
            </a:r>
            <a:r>
              <a:rPr lang="en-US" sz="2400" baseline="30000" dirty="0" smtClean="0"/>
              <a:t>st</a:t>
            </a:r>
            <a:r>
              <a:rPr lang="en-US" sz="2400" dirty="0" smtClean="0"/>
              <a:t> Floor</a:t>
            </a:r>
            <a:endParaRPr lang="en-US" sz="2400" dirty="0"/>
          </a:p>
        </p:txBody>
      </p:sp>
    </p:spTree>
    <p:extLst>
      <p:ext uri="{BB962C8B-B14F-4D97-AF65-F5344CB8AC3E}">
        <p14:creationId xmlns:p14="http://schemas.microsoft.com/office/powerpoint/2010/main" val="3822876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Discussion</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866486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Adjournment </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896767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75920"/>
            <a:ext cx="10058400" cy="1329179"/>
          </a:xfrm>
        </p:spPr>
        <p:txBody>
          <a:bodyPr>
            <a:normAutofit/>
          </a:bodyPr>
          <a:lstStyle/>
          <a:p>
            <a:pPr lvl="1" algn="l" rtl="0">
              <a:lnSpc>
                <a:spcPct val="85000"/>
              </a:lnSpc>
              <a:spcBef>
                <a:spcPct val="0"/>
              </a:spcBef>
            </a:pPr>
            <a:r>
              <a:rPr lang="en-US" altLang="en-US" sz="4000" dirty="0" smtClean="0">
                <a:solidFill>
                  <a:srgbClr val="333333"/>
                </a:solidFill>
                <a:latin typeface="+mj-lt"/>
              </a:rPr>
              <a:t/>
            </a:r>
            <a:br>
              <a:rPr lang="en-US" altLang="en-US" sz="4000" dirty="0" smtClean="0">
                <a:solidFill>
                  <a:srgbClr val="333333"/>
                </a:solidFill>
                <a:latin typeface="+mj-lt"/>
              </a:rPr>
            </a:br>
            <a:r>
              <a:rPr lang="en-US" altLang="en-US" sz="4000" dirty="0" smtClean="0">
                <a:solidFill>
                  <a:srgbClr val="333333"/>
                </a:solidFill>
                <a:latin typeface="+mj-lt"/>
              </a:rPr>
              <a:t>Notes from last meeting</a:t>
            </a:r>
            <a:endParaRPr lang="en-US" sz="4000" dirty="0">
              <a:latin typeface="+mj-lt"/>
            </a:endParaRPr>
          </a:p>
        </p:txBody>
      </p:sp>
      <p:sp>
        <p:nvSpPr>
          <p:cNvPr id="3" name="Content Placeholder 2"/>
          <p:cNvSpPr>
            <a:spLocks noGrp="1"/>
          </p:cNvSpPr>
          <p:nvPr>
            <p:ph idx="1"/>
          </p:nvPr>
        </p:nvSpPr>
        <p:spPr/>
        <p:txBody>
          <a:bodyPr>
            <a:normAutofit lnSpcReduction="10000"/>
          </a:bodyPr>
          <a:lstStyle/>
          <a:p>
            <a:pPr marL="384048" lvl="2" indent="0" eaLnBrk="0" fontAlgn="base" hangingPunct="0">
              <a:lnSpc>
                <a:spcPct val="100000"/>
              </a:lnSpc>
              <a:spcBef>
                <a:spcPct val="0"/>
              </a:spcBef>
              <a:spcAft>
                <a:spcPct val="0"/>
              </a:spcAft>
              <a:buClrTx/>
              <a:buNone/>
            </a:pPr>
            <a:r>
              <a:rPr lang="en-US" altLang="en-US" sz="2400" dirty="0">
                <a:solidFill>
                  <a:srgbClr val="333333"/>
                </a:solidFill>
              </a:rPr>
              <a:t>3. New Business</a:t>
            </a:r>
            <a:r>
              <a:rPr lang="en-US" altLang="en-US" sz="2400" b="1" dirty="0">
                <a:solidFill>
                  <a:srgbClr val="333333"/>
                </a:solidFill>
              </a:rPr>
              <a:t> </a:t>
            </a:r>
            <a:r>
              <a:rPr lang="en-US" altLang="en-US" sz="2400" dirty="0">
                <a:solidFill>
                  <a:srgbClr val="333333"/>
                </a:solidFill>
              </a:rPr>
              <a:t>- Discussion of Objective 2</a:t>
            </a:r>
            <a:endParaRPr lang="en-US" altLang="en-US" sz="2400" dirty="0" smtClean="0">
              <a:solidFill>
                <a:srgbClr val="333333"/>
              </a:solidFill>
            </a:endParaRPr>
          </a:p>
          <a:p>
            <a:pPr lvl="2" eaLnBrk="0" fontAlgn="base" hangingPunct="0">
              <a:lnSpc>
                <a:spcPct val="100000"/>
              </a:lnSpc>
              <a:spcBef>
                <a:spcPct val="0"/>
              </a:spcBef>
              <a:spcAft>
                <a:spcPct val="0"/>
              </a:spcAft>
              <a:buClrTx/>
            </a:pPr>
            <a:r>
              <a:rPr lang="en-US" altLang="en-US" sz="2400" dirty="0" smtClean="0">
                <a:solidFill>
                  <a:srgbClr val="333333"/>
                </a:solidFill>
              </a:rPr>
              <a:t>Programs </a:t>
            </a:r>
            <a:r>
              <a:rPr lang="en-US" altLang="en-US" sz="2400" dirty="0">
                <a:solidFill>
                  <a:srgbClr val="333333"/>
                </a:solidFill>
              </a:rPr>
              <a:t>in the </a:t>
            </a:r>
            <a:r>
              <a:rPr lang="en-US" altLang="en-US" sz="2400" dirty="0" smtClean="0">
                <a:solidFill>
                  <a:srgbClr val="333333"/>
                </a:solidFill>
              </a:rPr>
              <a:t>Commonwealth</a:t>
            </a:r>
          </a:p>
          <a:p>
            <a:pPr lvl="3" eaLnBrk="0" fontAlgn="base" hangingPunct="0">
              <a:lnSpc>
                <a:spcPct val="100000"/>
              </a:lnSpc>
              <a:spcBef>
                <a:spcPct val="0"/>
              </a:spcBef>
              <a:spcAft>
                <a:spcPct val="0"/>
              </a:spcAft>
              <a:buClrTx/>
            </a:pPr>
            <a:r>
              <a:rPr lang="en-US" altLang="en-US" sz="2000" dirty="0" smtClean="0">
                <a:solidFill>
                  <a:srgbClr val="333333"/>
                </a:solidFill>
              </a:rPr>
              <a:t>Do any currently exist?</a:t>
            </a:r>
          </a:p>
          <a:p>
            <a:pPr marL="749808" lvl="4" indent="0" eaLnBrk="0" fontAlgn="base" hangingPunct="0">
              <a:lnSpc>
                <a:spcPct val="100000"/>
              </a:lnSpc>
              <a:spcBef>
                <a:spcPct val="0"/>
              </a:spcBef>
              <a:spcAft>
                <a:spcPct val="0"/>
              </a:spcAft>
              <a:buClrTx/>
              <a:buNone/>
            </a:pPr>
            <a:r>
              <a:rPr lang="en-US" altLang="en-US" sz="2000" dirty="0" smtClean="0">
                <a:solidFill>
                  <a:srgbClr val="333333"/>
                </a:solidFill>
              </a:rPr>
              <a:t>Mandatory genetic testing for anyone diagnosed with pancreatic cancer</a:t>
            </a:r>
          </a:p>
          <a:p>
            <a:pPr lvl="5" eaLnBrk="0" fontAlgn="base" hangingPunct="0">
              <a:lnSpc>
                <a:spcPct val="100000"/>
              </a:lnSpc>
              <a:spcBef>
                <a:spcPct val="0"/>
              </a:spcBef>
              <a:spcAft>
                <a:spcPct val="0"/>
              </a:spcAft>
              <a:buClrTx/>
            </a:pPr>
            <a:r>
              <a:rPr lang="en-US" altLang="en-US" sz="2000" dirty="0" smtClean="0">
                <a:solidFill>
                  <a:srgbClr val="333333"/>
                </a:solidFill>
              </a:rPr>
              <a:t>Linked to improved survival d/t targeted therapies </a:t>
            </a:r>
            <a:r>
              <a:rPr lang="en-US" altLang="en-US" sz="2000" dirty="0" err="1" smtClean="0">
                <a:solidFill>
                  <a:srgbClr val="333333"/>
                </a:solidFill>
              </a:rPr>
              <a:t>perioperatively</a:t>
            </a:r>
            <a:endParaRPr lang="en-US" altLang="en-US" sz="2000" dirty="0" smtClean="0">
              <a:solidFill>
                <a:srgbClr val="333333"/>
              </a:solidFill>
            </a:endParaRPr>
          </a:p>
          <a:p>
            <a:pPr lvl="5" eaLnBrk="0" fontAlgn="base" hangingPunct="0">
              <a:lnSpc>
                <a:spcPct val="100000"/>
              </a:lnSpc>
              <a:spcBef>
                <a:spcPct val="0"/>
              </a:spcBef>
              <a:spcAft>
                <a:spcPct val="0"/>
              </a:spcAft>
              <a:buClrTx/>
            </a:pPr>
            <a:r>
              <a:rPr lang="en-US" sz="2000" dirty="0">
                <a:hlinkClick r:id="rId2"/>
              </a:rPr>
              <a:t>https://ascopubs.org/doi/10.1200/PO.18.00271</a:t>
            </a:r>
            <a:endParaRPr lang="en-US" altLang="en-US" sz="2000" dirty="0">
              <a:solidFill>
                <a:srgbClr val="333333"/>
              </a:solidFill>
            </a:endParaRPr>
          </a:p>
          <a:p>
            <a:pPr lvl="2" eaLnBrk="0" fontAlgn="base" hangingPunct="0">
              <a:lnSpc>
                <a:spcPct val="100000"/>
              </a:lnSpc>
              <a:spcBef>
                <a:spcPct val="0"/>
              </a:spcBef>
              <a:spcAft>
                <a:spcPct val="0"/>
              </a:spcAft>
              <a:buClrTx/>
            </a:pPr>
            <a:r>
              <a:rPr lang="en-US" altLang="en-US" sz="2400" dirty="0" smtClean="0">
                <a:solidFill>
                  <a:srgbClr val="333333"/>
                </a:solidFill>
              </a:rPr>
              <a:t>Prevention/ High-risk screening</a:t>
            </a:r>
            <a:endParaRPr lang="en-US" altLang="en-US" sz="2400" dirty="0">
              <a:solidFill>
                <a:srgbClr val="333333"/>
              </a:solidFill>
            </a:endParaRPr>
          </a:p>
          <a:p>
            <a:pPr lvl="3" eaLnBrk="0" fontAlgn="base" hangingPunct="0">
              <a:lnSpc>
                <a:spcPct val="100000"/>
              </a:lnSpc>
              <a:spcBef>
                <a:spcPct val="0"/>
              </a:spcBef>
              <a:spcAft>
                <a:spcPct val="0"/>
              </a:spcAft>
              <a:buClrTx/>
            </a:pPr>
            <a:r>
              <a:rPr lang="en-US" altLang="en-US" sz="2000" dirty="0" smtClean="0">
                <a:solidFill>
                  <a:srgbClr val="333333"/>
                </a:solidFill>
              </a:rPr>
              <a:t>Hospitals in MA with high-risk screening programs</a:t>
            </a:r>
            <a:endParaRPr lang="en-US" altLang="en-US" sz="2000" dirty="0">
              <a:solidFill>
                <a:srgbClr val="333333"/>
              </a:solidFill>
            </a:endParaRPr>
          </a:p>
          <a:p>
            <a:pPr lvl="2" eaLnBrk="0" fontAlgn="base" hangingPunct="0">
              <a:lnSpc>
                <a:spcPct val="100000"/>
              </a:lnSpc>
              <a:spcBef>
                <a:spcPct val="0"/>
              </a:spcBef>
              <a:spcAft>
                <a:spcPct val="0"/>
              </a:spcAft>
              <a:buClrTx/>
            </a:pPr>
            <a:r>
              <a:rPr lang="en-US" altLang="en-US" sz="2400" dirty="0" smtClean="0">
                <a:solidFill>
                  <a:srgbClr val="333333"/>
                </a:solidFill>
              </a:rPr>
              <a:t>Education</a:t>
            </a:r>
          </a:p>
          <a:p>
            <a:pPr lvl="3" eaLnBrk="0" fontAlgn="base" hangingPunct="0">
              <a:lnSpc>
                <a:spcPct val="100000"/>
              </a:lnSpc>
              <a:spcBef>
                <a:spcPct val="0"/>
              </a:spcBef>
              <a:spcAft>
                <a:spcPct val="0"/>
              </a:spcAft>
              <a:buClrTx/>
            </a:pPr>
            <a:r>
              <a:rPr lang="en-US" altLang="en-US" sz="2000" dirty="0" smtClean="0">
                <a:solidFill>
                  <a:srgbClr val="333333"/>
                </a:solidFill>
              </a:rPr>
              <a:t>PCP awareness and education – ? Mandatory CME for pancreatic cancer</a:t>
            </a:r>
          </a:p>
          <a:p>
            <a:pPr lvl="4" eaLnBrk="0" fontAlgn="base" hangingPunct="0">
              <a:lnSpc>
                <a:spcPct val="100000"/>
              </a:lnSpc>
              <a:spcBef>
                <a:spcPct val="0"/>
              </a:spcBef>
              <a:spcAft>
                <a:spcPct val="0"/>
              </a:spcAft>
              <a:buClrTx/>
            </a:pPr>
            <a:r>
              <a:rPr lang="en-US" altLang="en-US" sz="2000" dirty="0" smtClean="0">
                <a:solidFill>
                  <a:srgbClr val="333333"/>
                </a:solidFill>
              </a:rPr>
              <a:t>Signs and symptoms, genetic testing/counselor </a:t>
            </a:r>
            <a:endParaRPr lang="en-US" altLang="en-US" sz="2000" dirty="0">
              <a:solidFill>
                <a:srgbClr val="333333"/>
              </a:solidFill>
            </a:endParaRPr>
          </a:p>
          <a:p>
            <a:pPr lvl="2" eaLnBrk="0" fontAlgn="base" hangingPunct="0">
              <a:lnSpc>
                <a:spcPct val="100000"/>
              </a:lnSpc>
              <a:spcBef>
                <a:spcPct val="0"/>
              </a:spcBef>
              <a:spcAft>
                <a:spcPct val="0"/>
              </a:spcAft>
              <a:buClrTx/>
            </a:pPr>
            <a:r>
              <a:rPr lang="en-US" altLang="en-US" sz="2400" dirty="0">
                <a:solidFill>
                  <a:srgbClr val="333333"/>
                </a:solidFill>
              </a:rPr>
              <a:t>Support </a:t>
            </a:r>
            <a:endParaRPr lang="en-US" sz="2000" dirty="0"/>
          </a:p>
        </p:txBody>
      </p:sp>
    </p:spTree>
    <p:extLst>
      <p:ext uri="{BB962C8B-B14F-4D97-AF65-F5344CB8AC3E}">
        <p14:creationId xmlns:p14="http://schemas.microsoft.com/office/powerpoint/2010/main" val="3994319396"/>
      </p:ext>
    </p:extLst>
  </p:cSld>
  <p:clrMapOvr>
    <a:masterClrMapping/>
  </p:clrMapOvr>
</p:sld>
</file>

<file path=ppt/theme/theme1.xml><?xml version="1.0" encoding="utf-8"?>
<a:theme xmlns:a="http://schemas.openxmlformats.org/drawingml/2006/main" name="Retrospect">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3973</TotalTime>
  <Words>268</Words>
  <Application>Microsoft Office PowerPoint</Application>
  <PresentationFormat>Widescreen</PresentationFormat>
  <Paragraphs>57</Paragraphs>
  <Slides>9</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Arial</vt:lpstr>
      <vt:lpstr>Calibri</vt:lpstr>
      <vt:lpstr>Calibri Light</vt:lpstr>
      <vt:lpstr>Times New Roman</vt:lpstr>
      <vt:lpstr>Wingdings</vt:lpstr>
      <vt:lpstr>Retrospect</vt:lpstr>
      <vt:lpstr>Ripple</vt:lpstr>
      <vt:lpstr>Agenda</vt:lpstr>
      <vt:lpstr>1. Housekeeping </vt:lpstr>
      <vt:lpstr>Objectives</vt:lpstr>
      <vt:lpstr>2. Unfinished Business - Discussion of Objective 2 </vt:lpstr>
      <vt:lpstr>Next Steps for Objective #2 </vt:lpstr>
      <vt:lpstr>Upcoming Meetings at One Ashburton Place</vt:lpstr>
      <vt:lpstr>Open Discussion</vt:lpstr>
      <vt:lpstr>Adjournment </vt:lpstr>
      <vt:lpstr> Notes from last meeting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dc:title>
  <dc:creator>cindy callahan</dc:creator>
  <cp:lastModifiedBy>cindy callahan</cp:lastModifiedBy>
  <cp:revision>52</cp:revision>
  <cp:lastPrinted>2019-04-12T14:51:48Z</cp:lastPrinted>
  <dcterms:created xsi:type="dcterms:W3CDTF">2019-03-13T13:49:48Z</dcterms:created>
  <dcterms:modified xsi:type="dcterms:W3CDTF">2019-05-23T15:49:34Z</dcterms:modified>
</cp:coreProperties>
</file>