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 id="2147483665" r:id="rId5"/>
  </p:sldMasterIdLst>
  <p:notesMasterIdLst>
    <p:notesMasterId r:id="rId32"/>
  </p:notesMasterIdLst>
  <p:sldIdLst>
    <p:sldId id="257" r:id="rId6"/>
    <p:sldId id="271" r:id="rId7"/>
    <p:sldId id="330" r:id="rId8"/>
    <p:sldId id="274" r:id="rId9"/>
    <p:sldId id="276" r:id="rId10"/>
    <p:sldId id="278" r:id="rId11"/>
    <p:sldId id="314" r:id="rId12"/>
    <p:sldId id="316" r:id="rId13"/>
    <p:sldId id="319" r:id="rId14"/>
    <p:sldId id="322" r:id="rId15"/>
    <p:sldId id="332" r:id="rId16"/>
    <p:sldId id="331" r:id="rId17"/>
    <p:sldId id="337" r:id="rId18"/>
    <p:sldId id="336" r:id="rId19"/>
    <p:sldId id="360" r:id="rId20"/>
    <p:sldId id="350" r:id="rId21"/>
    <p:sldId id="351" r:id="rId22"/>
    <p:sldId id="359" r:id="rId23"/>
    <p:sldId id="357" r:id="rId24"/>
    <p:sldId id="355" r:id="rId25"/>
    <p:sldId id="361" r:id="rId26"/>
    <p:sldId id="352" r:id="rId27"/>
    <p:sldId id="353" r:id="rId28"/>
    <p:sldId id="333" r:id="rId29"/>
    <p:sldId id="313" r:id="rId30"/>
    <p:sldId id="267"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B80B6-C348-4A80-B0AB-41235BAA195B}" v="327" dt="2023-07-12T22:06:11.267"/>
    <p1510:client id="{44CB903D-F913-4AB4-A0A9-2511333A9725}" v="73" dt="2023-07-12T13:01:32.806"/>
    <p1510:client id="{9CC1B45D-755B-4C6B-9FC1-3D2DCF543105}" v="59" vWet="61" dt="2023-07-12T21:06:12.660"/>
    <p1510:client id="{A5B01C5C-FBC4-4304-987E-09F10F61690A}" v="7" dt="2023-07-12T21:27:24.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861" autoAdjust="0"/>
    <p:restoredTop sz="96283" autoAdjust="0"/>
  </p:normalViewPr>
  <p:slideViewPr>
    <p:cSldViewPr snapToGrid="0">
      <p:cViewPr>
        <p:scale>
          <a:sx n="90" d="100"/>
          <a:sy n="90" d="100"/>
        </p:scale>
        <p:origin x="224" y="-340"/>
      </p:cViewPr>
      <p:guideLst/>
    </p:cSldViewPr>
  </p:slideViewPr>
  <p:outlineViewPr>
    <p:cViewPr>
      <p:scale>
        <a:sx n="33" d="100"/>
        <a:sy n="33" d="100"/>
      </p:scale>
      <p:origin x="0" y="-844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9" d="100"/>
          <a:sy n="49" d="100"/>
        </p:scale>
        <p:origin x="2704"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072968-DDD2-4880-85B1-083163E869C1}" type="doc">
      <dgm:prSet loTypeId="urn:microsoft.com/office/officeart/2005/8/layout/hProcess11" loCatId="process" qsTypeId="urn:microsoft.com/office/officeart/2005/8/quickstyle/simple1" qsCatId="simple" csTypeId="urn:microsoft.com/office/officeart/2005/8/colors/accent1_2" csCatId="accent1" phldr="1"/>
      <dgm:spPr/>
    </dgm:pt>
    <dgm:pt modelId="{2A41A8D2-4929-4ABE-8049-A47FDB0D0243}">
      <dgm:prSet phldrT="[Text]" phldr="0"/>
      <dgm:spPr/>
      <dgm:t>
        <a:bodyPr/>
        <a:lstStyle/>
        <a:p>
          <a:pPr rtl="0"/>
          <a:r>
            <a:rPr lang="en-US" dirty="0">
              <a:latin typeface="Calibri"/>
            </a:rPr>
            <a:t>Discuss timeline and second report</a:t>
          </a:r>
          <a:endParaRPr lang="en-US" dirty="0"/>
        </a:p>
      </dgm:t>
    </dgm:pt>
    <dgm:pt modelId="{1F6722D2-92F3-4902-BB89-BF8ABCBA13B2}" type="parTrans" cxnId="{FFF3E47F-2F55-4171-A1AB-9522976382B7}">
      <dgm:prSet/>
      <dgm:spPr/>
    </dgm:pt>
    <dgm:pt modelId="{B504B301-C6DD-4ECE-82EA-41A57CAFC5B2}" type="sibTrans" cxnId="{FFF3E47F-2F55-4171-A1AB-9522976382B7}">
      <dgm:prSet/>
      <dgm:spPr/>
    </dgm:pt>
    <dgm:pt modelId="{7377172C-64F2-4654-8A82-8E4995C16F8E}">
      <dgm:prSet phldrT="[Text]" phldr="0"/>
      <dgm:spPr/>
      <dgm:t>
        <a:bodyPr/>
        <a:lstStyle/>
        <a:p>
          <a:pPr rtl="0"/>
          <a:r>
            <a:rPr lang="en-US" dirty="0">
              <a:latin typeface="Calibri"/>
            </a:rPr>
            <a:t>Work groups meet to form recommendations and plans to present</a:t>
          </a:r>
          <a:endParaRPr lang="en-US" dirty="0"/>
        </a:p>
      </dgm:t>
    </dgm:pt>
    <dgm:pt modelId="{1B3FA7EA-5221-4B39-8500-CC3EF9A8EC68}" type="parTrans" cxnId="{D20815B5-165B-402A-B72C-3A80BD9F971D}">
      <dgm:prSet/>
      <dgm:spPr/>
    </dgm:pt>
    <dgm:pt modelId="{175C584A-886B-4F66-B04E-EAF73CA60AD4}" type="sibTrans" cxnId="{D20815B5-165B-402A-B72C-3A80BD9F971D}">
      <dgm:prSet/>
      <dgm:spPr/>
    </dgm:pt>
    <dgm:pt modelId="{8CB02514-6184-4393-80E0-9DE95A774045}">
      <dgm:prSet phldrT="[Text]" phldr="0"/>
      <dgm:spPr/>
      <dgm:t>
        <a:bodyPr/>
        <a:lstStyle/>
        <a:p>
          <a:pPr rtl="0"/>
          <a:r>
            <a:rPr lang="en-US" dirty="0">
              <a:latin typeface="Calibri"/>
            </a:rPr>
            <a:t>Work groups present recommendations</a:t>
          </a:r>
          <a:endParaRPr lang="en-US" dirty="0"/>
        </a:p>
      </dgm:t>
    </dgm:pt>
    <dgm:pt modelId="{092AB2AE-6D4D-4CB9-9645-A8417B20C1FC}" type="parTrans" cxnId="{CE004A7C-299B-4C27-9D53-4BA5B817C33E}">
      <dgm:prSet/>
      <dgm:spPr/>
    </dgm:pt>
    <dgm:pt modelId="{18FE7B92-4F4D-476B-89B7-98AA548AC311}" type="sibTrans" cxnId="{CE004A7C-299B-4C27-9D53-4BA5B817C33E}">
      <dgm:prSet/>
      <dgm:spPr/>
    </dgm:pt>
    <dgm:pt modelId="{77771606-9C9C-446D-A1FF-B7E849EC176D}">
      <dgm:prSet phldr="0"/>
      <dgm:spPr/>
      <dgm:t>
        <a:bodyPr/>
        <a:lstStyle/>
        <a:p>
          <a:pPr rtl="0"/>
          <a:r>
            <a:rPr lang="en-US" dirty="0">
              <a:latin typeface="Calibri"/>
            </a:rPr>
            <a:t>Work groups finalize recommendations and draft written sections</a:t>
          </a:r>
          <a:endParaRPr lang="en-US" dirty="0"/>
        </a:p>
      </dgm:t>
    </dgm:pt>
    <dgm:pt modelId="{E497685C-968B-440E-A8A5-8CA33E642A7C}" type="parTrans" cxnId="{1EBB0098-7966-492A-8ED9-AD28DD7E6F68}">
      <dgm:prSet/>
      <dgm:spPr/>
    </dgm:pt>
    <dgm:pt modelId="{EF1BC006-CBD0-4B54-B1A9-A55AB938F394}" type="sibTrans" cxnId="{1EBB0098-7966-492A-8ED9-AD28DD7E6F68}">
      <dgm:prSet/>
      <dgm:spPr/>
    </dgm:pt>
    <dgm:pt modelId="{14028DEB-2FAE-4503-B4D7-C928DB11A554}" type="pres">
      <dgm:prSet presAssocID="{4B072968-DDD2-4880-85B1-083163E869C1}" presName="Name0" presStyleCnt="0">
        <dgm:presLayoutVars>
          <dgm:dir/>
          <dgm:resizeHandles val="exact"/>
        </dgm:presLayoutVars>
      </dgm:prSet>
      <dgm:spPr/>
    </dgm:pt>
    <dgm:pt modelId="{2935D327-E2A9-48FB-A2E6-2BCEECC08974}" type="pres">
      <dgm:prSet presAssocID="{4B072968-DDD2-4880-85B1-083163E869C1}" presName="arrow" presStyleLbl="bgShp" presStyleIdx="0" presStyleCnt="1"/>
      <dgm:spPr/>
    </dgm:pt>
    <dgm:pt modelId="{E0C457E8-E472-470D-8F1F-7838C0C3E107}" type="pres">
      <dgm:prSet presAssocID="{4B072968-DDD2-4880-85B1-083163E869C1}" presName="points" presStyleCnt="0"/>
      <dgm:spPr/>
    </dgm:pt>
    <dgm:pt modelId="{C047BC7D-E0B4-45CA-AFC8-AEA076537F39}" type="pres">
      <dgm:prSet presAssocID="{2A41A8D2-4929-4ABE-8049-A47FDB0D0243}" presName="compositeA" presStyleCnt="0"/>
      <dgm:spPr/>
    </dgm:pt>
    <dgm:pt modelId="{F36777F0-E80C-460D-82F4-B44434CC7655}" type="pres">
      <dgm:prSet presAssocID="{2A41A8D2-4929-4ABE-8049-A47FDB0D0243}" presName="textA" presStyleLbl="revTx" presStyleIdx="0" presStyleCnt="4">
        <dgm:presLayoutVars>
          <dgm:bulletEnabled val="1"/>
        </dgm:presLayoutVars>
      </dgm:prSet>
      <dgm:spPr/>
    </dgm:pt>
    <dgm:pt modelId="{C9D7AF72-A665-47DD-A1D8-B2497F73F145}" type="pres">
      <dgm:prSet presAssocID="{2A41A8D2-4929-4ABE-8049-A47FDB0D0243}" presName="circleA" presStyleLbl="node1" presStyleIdx="0" presStyleCnt="4"/>
      <dgm:spPr/>
    </dgm:pt>
    <dgm:pt modelId="{E48AFEAD-2FD4-4A2F-AEA5-8FE2494EF5EA}" type="pres">
      <dgm:prSet presAssocID="{2A41A8D2-4929-4ABE-8049-A47FDB0D0243}" presName="spaceA" presStyleCnt="0"/>
      <dgm:spPr/>
    </dgm:pt>
    <dgm:pt modelId="{638D879C-F923-4101-B283-B024EEC5E7C1}" type="pres">
      <dgm:prSet presAssocID="{B504B301-C6DD-4ECE-82EA-41A57CAFC5B2}" presName="space" presStyleCnt="0"/>
      <dgm:spPr/>
    </dgm:pt>
    <dgm:pt modelId="{464E6A68-82BC-4C2D-93B5-B808F8F6E8B3}" type="pres">
      <dgm:prSet presAssocID="{7377172C-64F2-4654-8A82-8E4995C16F8E}" presName="compositeB" presStyleCnt="0"/>
      <dgm:spPr/>
    </dgm:pt>
    <dgm:pt modelId="{EC0DE5D0-29ED-4E8C-A674-9ADA09DB8252}" type="pres">
      <dgm:prSet presAssocID="{7377172C-64F2-4654-8A82-8E4995C16F8E}" presName="textB" presStyleLbl="revTx" presStyleIdx="1" presStyleCnt="4">
        <dgm:presLayoutVars>
          <dgm:bulletEnabled val="1"/>
        </dgm:presLayoutVars>
      </dgm:prSet>
      <dgm:spPr/>
    </dgm:pt>
    <dgm:pt modelId="{4DDCC8C3-6F32-4056-9B66-C899288605F0}" type="pres">
      <dgm:prSet presAssocID="{7377172C-64F2-4654-8A82-8E4995C16F8E}" presName="circleB" presStyleLbl="node1" presStyleIdx="1" presStyleCnt="4"/>
      <dgm:spPr/>
    </dgm:pt>
    <dgm:pt modelId="{289F835A-FCA3-41C3-8E30-8F9C2CB6A08C}" type="pres">
      <dgm:prSet presAssocID="{7377172C-64F2-4654-8A82-8E4995C16F8E}" presName="spaceB" presStyleCnt="0"/>
      <dgm:spPr/>
    </dgm:pt>
    <dgm:pt modelId="{3C0FF1E5-C8F5-40FC-9B48-5610B213E35B}" type="pres">
      <dgm:prSet presAssocID="{175C584A-886B-4F66-B04E-EAF73CA60AD4}" presName="space" presStyleCnt="0"/>
      <dgm:spPr/>
    </dgm:pt>
    <dgm:pt modelId="{4358C44E-9F81-4694-A225-657B61479107}" type="pres">
      <dgm:prSet presAssocID="{8CB02514-6184-4393-80E0-9DE95A774045}" presName="compositeA" presStyleCnt="0"/>
      <dgm:spPr/>
    </dgm:pt>
    <dgm:pt modelId="{93E2116F-F32B-43EA-92EE-C87994421C0A}" type="pres">
      <dgm:prSet presAssocID="{8CB02514-6184-4393-80E0-9DE95A774045}" presName="textA" presStyleLbl="revTx" presStyleIdx="2" presStyleCnt="4">
        <dgm:presLayoutVars>
          <dgm:bulletEnabled val="1"/>
        </dgm:presLayoutVars>
      </dgm:prSet>
      <dgm:spPr/>
    </dgm:pt>
    <dgm:pt modelId="{F0CF42E8-8BBA-42ED-807C-824E42D18B7A}" type="pres">
      <dgm:prSet presAssocID="{8CB02514-6184-4393-80E0-9DE95A774045}" presName="circleA" presStyleLbl="node1" presStyleIdx="2" presStyleCnt="4"/>
      <dgm:spPr/>
    </dgm:pt>
    <dgm:pt modelId="{B35ECC44-B92B-415B-8845-842AB9316A4E}" type="pres">
      <dgm:prSet presAssocID="{8CB02514-6184-4393-80E0-9DE95A774045}" presName="spaceA" presStyleCnt="0"/>
      <dgm:spPr/>
    </dgm:pt>
    <dgm:pt modelId="{A86D39E0-F741-40BA-87F9-32A20330A5D7}" type="pres">
      <dgm:prSet presAssocID="{18FE7B92-4F4D-476B-89B7-98AA548AC311}" presName="space" presStyleCnt="0"/>
      <dgm:spPr/>
    </dgm:pt>
    <dgm:pt modelId="{5032AC39-0BEC-4119-BA10-E5B3AFF06A9D}" type="pres">
      <dgm:prSet presAssocID="{77771606-9C9C-446D-A1FF-B7E849EC176D}" presName="compositeB" presStyleCnt="0"/>
      <dgm:spPr/>
    </dgm:pt>
    <dgm:pt modelId="{CAD54CEF-D7D7-4B2A-A562-9F25683B7D9E}" type="pres">
      <dgm:prSet presAssocID="{77771606-9C9C-446D-A1FF-B7E849EC176D}" presName="textB" presStyleLbl="revTx" presStyleIdx="3" presStyleCnt="4">
        <dgm:presLayoutVars>
          <dgm:bulletEnabled val="1"/>
        </dgm:presLayoutVars>
      </dgm:prSet>
      <dgm:spPr/>
    </dgm:pt>
    <dgm:pt modelId="{FF75EE75-CBB8-4FE9-A201-DE14D9AB358A}" type="pres">
      <dgm:prSet presAssocID="{77771606-9C9C-446D-A1FF-B7E849EC176D}" presName="circleB" presStyleLbl="node1" presStyleIdx="3" presStyleCnt="4"/>
      <dgm:spPr/>
    </dgm:pt>
    <dgm:pt modelId="{5DDAE020-2138-4ACE-AC62-16DF3A04BEBA}" type="pres">
      <dgm:prSet presAssocID="{77771606-9C9C-446D-A1FF-B7E849EC176D}" presName="spaceB" presStyleCnt="0"/>
      <dgm:spPr/>
    </dgm:pt>
  </dgm:ptLst>
  <dgm:cxnLst>
    <dgm:cxn modelId="{B14FB31A-E31A-4A15-BF40-D4B321627391}" type="presOf" srcId="{8CB02514-6184-4393-80E0-9DE95A774045}" destId="{93E2116F-F32B-43EA-92EE-C87994421C0A}" srcOrd="0" destOrd="0" presId="urn:microsoft.com/office/officeart/2005/8/layout/hProcess11"/>
    <dgm:cxn modelId="{8B867524-009A-482D-99E6-A7096F02F3C1}" type="presOf" srcId="{77771606-9C9C-446D-A1FF-B7E849EC176D}" destId="{CAD54CEF-D7D7-4B2A-A562-9F25683B7D9E}" srcOrd="0" destOrd="0" presId="urn:microsoft.com/office/officeart/2005/8/layout/hProcess11"/>
    <dgm:cxn modelId="{947D2458-47E3-4371-98B9-2D8BA4545B3B}" type="presOf" srcId="{2A41A8D2-4929-4ABE-8049-A47FDB0D0243}" destId="{F36777F0-E80C-460D-82F4-B44434CC7655}" srcOrd="0" destOrd="0" presId="urn:microsoft.com/office/officeart/2005/8/layout/hProcess11"/>
    <dgm:cxn modelId="{CE004A7C-299B-4C27-9D53-4BA5B817C33E}" srcId="{4B072968-DDD2-4880-85B1-083163E869C1}" destId="{8CB02514-6184-4393-80E0-9DE95A774045}" srcOrd="2" destOrd="0" parTransId="{092AB2AE-6D4D-4CB9-9645-A8417B20C1FC}" sibTransId="{18FE7B92-4F4D-476B-89B7-98AA548AC311}"/>
    <dgm:cxn modelId="{FFF3E47F-2F55-4171-A1AB-9522976382B7}" srcId="{4B072968-DDD2-4880-85B1-083163E869C1}" destId="{2A41A8D2-4929-4ABE-8049-A47FDB0D0243}" srcOrd="0" destOrd="0" parTransId="{1F6722D2-92F3-4902-BB89-BF8ABCBA13B2}" sibTransId="{B504B301-C6DD-4ECE-82EA-41A57CAFC5B2}"/>
    <dgm:cxn modelId="{770B0487-4F31-49FC-A9AA-707B40C4A74C}" type="presOf" srcId="{7377172C-64F2-4654-8A82-8E4995C16F8E}" destId="{EC0DE5D0-29ED-4E8C-A674-9ADA09DB8252}" srcOrd="0" destOrd="0" presId="urn:microsoft.com/office/officeart/2005/8/layout/hProcess11"/>
    <dgm:cxn modelId="{1EBB0098-7966-492A-8ED9-AD28DD7E6F68}" srcId="{4B072968-DDD2-4880-85B1-083163E869C1}" destId="{77771606-9C9C-446D-A1FF-B7E849EC176D}" srcOrd="3" destOrd="0" parTransId="{E497685C-968B-440E-A8A5-8CA33E642A7C}" sibTransId="{EF1BC006-CBD0-4B54-B1A9-A55AB938F394}"/>
    <dgm:cxn modelId="{D20815B5-165B-402A-B72C-3A80BD9F971D}" srcId="{4B072968-DDD2-4880-85B1-083163E869C1}" destId="{7377172C-64F2-4654-8A82-8E4995C16F8E}" srcOrd="1" destOrd="0" parTransId="{1B3FA7EA-5221-4B39-8500-CC3EF9A8EC68}" sibTransId="{175C584A-886B-4F66-B04E-EAF73CA60AD4}"/>
    <dgm:cxn modelId="{AD443EF1-E1E3-4C71-BD60-41FE69C0247B}" type="presOf" srcId="{4B072968-DDD2-4880-85B1-083163E869C1}" destId="{14028DEB-2FAE-4503-B4D7-C928DB11A554}" srcOrd="0" destOrd="0" presId="urn:microsoft.com/office/officeart/2005/8/layout/hProcess11"/>
    <dgm:cxn modelId="{97A387E7-82E2-48F7-89F9-794A4A0EB16D}" type="presParOf" srcId="{14028DEB-2FAE-4503-B4D7-C928DB11A554}" destId="{2935D327-E2A9-48FB-A2E6-2BCEECC08974}" srcOrd="0" destOrd="0" presId="urn:microsoft.com/office/officeart/2005/8/layout/hProcess11"/>
    <dgm:cxn modelId="{C01E52B2-7881-4F4C-8FB4-B7DE395A6992}" type="presParOf" srcId="{14028DEB-2FAE-4503-B4D7-C928DB11A554}" destId="{E0C457E8-E472-470D-8F1F-7838C0C3E107}" srcOrd="1" destOrd="0" presId="urn:microsoft.com/office/officeart/2005/8/layout/hProcess11"/>
    <dgm:cxn modelId="{70349DE5-6413-48CE-9F65-9A26C149935C}" type="presParOf" srcId="{E0C457E8-E472-470D-8F1F-7838C0C3E107}" destId="{C047BC7D-E0B4-45CA-AFC8-AEA076537F39}" srcOrd="0" destOrd="0" presId="urn:microsoft.com/office/officeart/2005/8/layout/hProcess11"/>
    <dgm:cxn modelId="{64707F6E-CEC4-4DF7-8157-D23582220D89}" type="presParOf" srcId="{C047BC7D-E0B4-45CA-AFC8-AEA076537F39}" destId="{F36777F0-E80C-460D-82F4-B44434CC7655}" srcOrd="0" destOrd="0" presId="urn:microsoft.com/office/officeart/2005/8/layout/hProcess11"/>
    <dgm:cxn modelId="{31F3A475-AF9C-4031-B647-1E461C9D6967}" type="presParOf" srcId="{C047BC7D-E0B4-45CA-AFC8-AEA076537F39}" destId="{C9D7AF72-A665-47DD-A1D8-B2497F73F145}" srcOrd="1" destOrd="0" presId="urn:microsoft.com/office/officeart/2005/8/layout/hProcess11"/>
    <dgm:cxn modelId="{28BC58DC-9119-4E7D-B6C0-6B63E0119BF4}" type="presParOf" srcId="{C047BC7D-E0B4-45CA-AFC8-AEA076537F39}" destId="{E48AFEAD-2FD4-4A2F-AEA5-8FE2494EF5EA}" srcOrd="2" destOrd="0" presId="urn:microsoft.com/office/officeart/2005/8/layout/hProcess11"/>
    <dgm:cxn modelId="{21C60068-3CF7-4B05-BF35-76A5E9ED466E}" type="presParOf" srcId="{E0C457E8-E472-470D-8F1F-7838C0C3E107}" destId="{638D879C-F923-4101-B283-B024EEC5E7C1}" srcOrd="1" destOrd="0" presId="urn:microsoft.com/office/officeart/2005/8/layout/hProcess11"/>
    <dgm:cxn modelId="{683294A9-5BBA-439F-8EE0-09E6EB16584F}" type="presParOf" srcId="{E0C457E8-E472-470D-8F1F-7838C0C3E107}" destId="{464E6A68-82BC-4C2D-93B5-B808F8F6E8B3}" srcOrd="2" destOrd="0" presId="urn:microsoft.com/office/officeart/2005/8/layout/hProcess11"/>
    <dgm:cxn modelId="{F340D0EF-05C4-4E1D-82DA-26C0DAC64628}" type="presParOf" srcId="{464E6A68-82BC-4C2D-93B5-B808F8F6E8B3}" destId="{EC0DE5D0-29ED-4E8C-A674-9ADA09DB8252}" srcOrd="0" destOrd="0" presId="urn:microsoft.com/office/officeart/2005/8/layout/hProcess11"/>
    <dgm:cxn modelId="{1B734C7F-8A50-479D-9F7D-342026F3753E}" type="presParOf" srcId="{464E6A68-82BC-4C2D-93B5-B808F8F6E8B3}" destId="{4DDCC8C3-6F32-4056-9B66-C899288605F0}" srcOrd="1" destOrd="0" presId="urn:microsoft.com/office/officeart/2005/8/layout/hProcess11"/>
    <dgm:cxn modelId="{25948BD5-C037-4766-9275-BE6229D64891}" type="presParOf" srcId="{464E6A68-82BC-4C2D-93B5-B808F8F6E8B3}" destId="{289F835A-FCA3-41C3-8E30-8F9C2CB6A08C}" srcOrd="2" destOrd="0" presId="urn:microsoft.com/office/officeart/2005/8/layout/hProcess11"/>
    <dgm:cxn modelId="{A95BA29F-BD0F-4022-9396-B40D34F73FF6}" type="presParOf" srcId="{E0C457E8-E472-470D-8F1F-7838C0C3E107}" destId="{3C0FF1E5-C8F5-40FC-9B48-5610B213E35B}" srcOrd="3" destOrd="0" presId="urn:microsoft.com/office/officeart/2005/8/layout/hProcess11"/>
    <dgm:cxn modelId="{5EF2C973-57A9-4572-A81B-010BAEEC9C35}" type="presParOf" srcId="{E0C457E8-E472-470D-8F1F-7838C0C3E107}" destId="{4358C44E-9F81-4694-A225-657B61479107}" srcOrd="4" destOrd="0" presId="urn:microsoft.com/office/officeart/2005/8/layout/hProcess11"/>
    <dgm:cxn modelId="{C1FA3418-A8F0-413B-A325-B89837A8B113}" type="presParOf" srcId="{4358C44E-9F81-4694-A225-657B61479107}" destId="{93E2116F-F32B-43EA-92EE-C87994421C0A}" srcOrd="0" destOrd="0" presId="urn:microsoft.com/office/officeart/2005/8/layout/hProcess11"/>
    <dgm:cxn modelId="{E7B453FD-51F8-4966-A258-5E4D11CCC34F}" type="presParOf" srcId="{4358C44E-9F81-4694-A225-657B61479107}" destId="{F0CF42E8-8BBA-42ED-807C-824E42D18B7A}" srcOrd="1" destOrd="0" presId="urn:microsoft.com/office/officeart/2005/8/layout/hProcess11"/>
    <dgm:cxn modelId="{43D6DBFE-C305-4B85-8058-8F1F3D162816}" type="presParOf" srcId="{4358C44E-9F81-4694-A225-657B61479107}" destId="{B35ECC44-B92B-415B-8845-842AB9316A4E}" srcOrd="2" destOrd="0" presId="urn:microsoft.com/office/officeart/2005/8/layout/hProcess11"/>
    <dgm:cxn modelId="{5CD3803E-8937-46DF-A6CC-364DC905C1B7}" type="presParOf" srcId="{E0C457E8-E472-470D-8F1F-7838C0C3E107}" destId="{A86D39E0-F741-40BA-87F9-32A20330A5D7}" srcOrd="5" destOrd="0" presId="urn:microsoft.com/office/officeart/2005/8/layout/hProcess11"/>
    <dgm:cxn modelId="{DE5DD68A-8005-4F13-92A0-3184B2A53A2E}" type="presParOf" srcId="{E0C457E8-E472-470D-8F1F-7838C0C3E107}" destId="{5032AC39-0BEC-4119-BA10-E5B3AFF06A9D}" srcOrd="6" destOrd="0" presId="urn:microsoft.com/office/officeart/2005/8/layout/hProcess11"/>
    <dgm:cxn modelId="{0143ADF8-7BE9-43DF-8CBF-EDC78F3BAC32}" type="presParOf" srcId="{5032AC39-0BEC-4119-BA10-E5B3AFF06A9D}" destId="{CAD54CEF-D7D7-4B2A-A562-9F25683B7D9E}" srcOrd="0" destOrd="0" presId="urn:microsoft.com/office/officeart/2005/8/layout/hProcess11"/>
    <dgm:cxn modelId="{AE8285CA-AAF5-4265-B21B-AAF8C8DA62EB}" type="presParOf" srcId="{5032AC39-0BEC-4119-BA10-E5B3AFF06A9D}" destId="{FF75EE75-CBB8-4FE9-A201-DE14D9AB358A}" srcOrd="1" destOrd="0" presId="urn:microsoft.com/office/officeart/2005/8/layout/hProcess11"/>
    <dgm:cxn modelId="{817B8DB1-8A88-4F5E-921F-D984B5F5943A}" type="presParOf" srcId="{5032AC39-0BEC-4119-BA10-E5B3AFF06A9D}" destId="{5DDAE020-2138-4ACE-AC62-16DF3A04BEB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072968-DDD2-4880-85B1-083163E869C1}" type="doc">
      <dgm:prSet loTypeId="urn:microsoft.com/office/officeart/2005/8/layout/hProcess11" loCatId="process" qsTypeId="urn:microsoft.com/office/officeart/2005/8/quickstyle/simple1" qsCatId="simple" csTypeId="urn:microsoft.com/office/officeart/2005/8/colors/accent1_2" csCatId="accent1" phldr="1"/>
      <dgm:spPr/>
    </dgm:pt>
    <dgm:pt modelId="{2A41A8D2-4929-4ABE-8049-A47FDB0D0243}">
      <dgm:prSet phldrT="[Text]" phldr="0"/>
      <dgm:spPr/>
      <dgm:t>
        <a:bodyPr/>
        <a:lstStyle/>
        <a:p>
          <a:pPr rtl="0"/>
          <a:r>
            <a:rPr lang="en-US" dirty="0">
              <a:latin typeface="Calibri"/>
            </a:rPr>
            <a:t>Discuss recommendations, start </a:t>
          </a:r>
          <a:r>
            <a:rPr lang="en-US" dirty="0"/>
            <a:t>outreach to speakers for </a:t>
          </a:r>
          <a:r>
            <a:rPr lang="en-US" dirty="0">
              <a:latin typeface="Calibri"/>
            </a:rPr>
            <a:t>Sept-Jan</a:t>
          </a:r>
          <a:endParaRPr lang="en-US" dirty="0"/>
        </a:p>
      </dgm:t>
    </dgm:pt>
    <dgm:pt modelId="{1F6722D2-92F3-4902-BB89-BF8ABCBA13B2}" type="parTrans" cxnId="{FFF3E47F-2F55-4171-A1AB-9522976382B7}">
      <dgm:prSet/>
      <dgm:spPr/>
    </dgm:pt>
    <dgm:pt modelId="{B504B301-C6DD-4ECE-82EA-41A57CAFC5B2}" type="sibTrans" cxnId="{FFF3E47F-2F55-4171-A1AB-9522976382B7}">
      <dgm:prSet/>
      <dgm:spPr/>
    </dgm:pt>
    <dgm:pt modelId="{7377172C-64F2-4654-8A82-8E4995C16F8E}">
      <dgm:prSet phldrT="[Text]" phldr="0"/>
      <dgm:spPr/>
      <dgm:t>
        <a:bodyPr/>
        <a:lstStyle/>
        <a:p>
          <a:pPr rtl="0"/>
          <a:r>
            <a:rPr lang="en-US" dirty="0">
              <a:latin typeface="Calibri"/>
            </a:rPr>
            <a:t>Work groups meet to create and edit report sections</a:t>
          </a:r>
          <a:endParaRPr lang="en-US" dirty="0"/>
        </a:p>
      </dgm:t>
    </dgm:pt>
    <dgm:pt modelId="{1B3FA7EA-5221-4B39-8500-CC3EF9A8EC68}" type="parTrans" cxnId="{D20815B5-165B-402A-B72C-3A80BD9F971D}">
      <dgm:prSet/>
      <dgm:spPr/>
    </dgm:pt>
    <dgm:pt modelId="{175C584A-886B-4F66-B04E-EAF73CA60AD4}" type="sibTrans" cxnId="{D20815B5-165B-402A-B72C-3A80BD9F971D}">
      <dgm:prSet/>
      <dgm:spPr/>
    </dgm:pt>
    <dgm:pt modelId="{8CB02514-6184-4393-80E0-9DE95A774045}">
      <dgm:prSet phldrT="[Text]" phldr="0"/>
      <dgm:spPr/>
      <dgm:t>
        <a:bodyPr/>
        <a:lstStyle/>
        <a:p>
          <a:pPr rtl="0"/>
          <a:r>
            <a:rPr lang="en-US" dirty="0">
              <a:solidFill>
                <a:srgbClr val="FF0000"/>
              </a:solidFill>
              <a:latin typeface="Calibri"/>
            </a:rPr>
            <a:t>Vote on final second annual report</a:t>
          </a:r>
        </a:p>
      </dgm:t>
    </dgm:pt>
    <dgm:pt modelId="{092AB2AE-6D4D-4CB9-9645-A8417B20C1FC}" type="parTrans" cxnId="{CE004A7C-299B-4C27-9D53-4BA5B817C33E}">
      <dgm:prSet/>
      <dgm:spPr/>
    </dgm:pt>
    <dgm:pt modelId="{18FE7B92-4F4D-476B-89B7-98AA548AC311}" type="sibTrans" cxnId="{CE004A7C-299B-4C27-9D53-4BA5B817C33E}">
      <dgm:prSet/>
      <dgm:spPr/>
    </dgm:pt>
    <dgm:pt modelId="{77771606-9C9C-446D-A1FF-B7E849EC176D}">
      <dgm:prSet phldr="0"/>
      <dgm:spPr/>
      <dgm:t>
        <a:bodyPr/>
        <a:lstStyle/>
        <a:p>
          <a:pPr rtl="0"/>
          <a:r>
            <a:rPr lang="en-US" dirty="0">
              <a:latin typeface="Calibri"/>
            </a:rPr>
            <a:t>2 guest speakers, start research for third annual report </a:t>
          </a:r>
        </a:p>
      </dgm:t>
    </dgm:pt>
    <dgm:pt modelId="{E497685C-968B-440E-A8A5-8CA33E642A7C}" type="parTrans" cxnId="{1EBB0098-7966-492A-8ED9-AD28DD7E6F68}">
      <dgm:prSet/>
      <dgm:spPr/>
    </dgm:pt>
    <dgm:pt modelId="{EF1BC006-CBD0-4B54-B1A9-A55AB938F394}" type="sibTrans" cxnId="{1EBB0098-7966-492A-8ED9-AD28DD7E6F68}">
      <dgm:prSet/>
      <dgm:spPr/>
    </dgm:pt>
    <dgm:pt modelId="{14028DEB-2FAE-4503-B4D7-C928DB11A554}" type="pres">
      <dgm:prSet presAssocID="{4B072968-DDD2-4880-85B1-083163E869C1}" presName="Name0" presStyleCnt="0">
        <dgm:presLayoutVars>
          <dgm:dir/>
          <dgm:resizeHandles val="exact"/>
        </dgm:presLayoutVars>
      </dgm:prSet>
      <dgm:spPr/>
    </dgm:pt>
    <dgm:pt modelId="{2935D327-E2A9-48FB-A2E6-2BCEECC08974}" type="pres">
      <dgm:prSet presAssocID="{4B072968-DDD2-4880-85B1-083163E869C1}" presName="arrow" presStyleLbl="bgShp" presStyleIdx="0" presStyleCnt="1"/>
      <dgm:spPr/>
    </dgm:pt>
    <dgm:pt modelId="{E0C457E8-E472-470D-8F1F-7838C0C3E107}" type="pres">
      <dgm:prSet presAssocID="{4B072968-DDD2-4880-85B1-083163E869C1}" presName="points" presStyleCnt="0"/>
      <dgm:spPr/>
    </dgm:pt>
    <dgm:pt modelId="{C047BC7D-E0B4-45CA-AFC8-AEA076537F39}" type="pres">
      <dgm:prSet presAssocID="{2A41A8D2-4929-4ABE-8049-A47FDB0D0243}" presName="compositeA" presStyleCnt="0"/>
      <dgm:spPr/>
    </dgm:pt>
    <dgm:pt modelId="{F36777F0-E80C-460D-82F4-B44434CC7655}" type="pres">
      <dgm:prSet presAssocID="{2A41A8D2-4929-4ABE-8049-A47FDB0D0243}" presName="textA" presStyleLbl="revTx" presStyleIdx="0" presStyleCnt="4">
        <dgm:presLayoutVars>
          <dgm:bulletEnabled val="1"/>
        </dgm:presLayoutVars>
      </dgm:prSet>
      <dgm:spPr/>
    </dgm:pt>
    <dgm:pt modelId="{C9D7AF72-A665-47DD-A1D8-B2497F73F145}" type="pres">
      <dgm:prSet presAssocID="{2A41A8D2-4929-4ABE-8049-A47FDB0D0243}" presName="circleA" presStyleLbl="node1" presStyleIdx="0" presStyleCnt="4"/>
      <dgm:spPr/>
    </dgm:pt>
    <dgm:pt modelId="{E48AFEAD-2FD4-4A2F-AEA5-8FE2494EF5EA}" type="pres">
      <dgm:prSet presAssocID="{2A41A8D2-4929-4ABE-8049-A47FDB0D0243}" presName="spaceA" presStyleCnt="0"/>
      <dgm:spPr/>
    </dgm:pt>
    <dgm:pt modelId="{638D879C-F923-4101-B283-B024EEC5E7C1}" type="pres">
      <dgm:prSet presAssocID="{B504B301-C6DD-4ECE-82EA-41A57CAFC5B2}" presName="space" presStyleCnt="0"/>
      <dgm:spPr/>
    </dgm:pt>
    <dgm:pt modelId="{464E6A68-82BC-4C2D-93B5-B808F8F6E8B3}" type="pres">
      <dgm:prSet presAssocID="{7377172C-64F2-4654-8A82-8E4995C16F8E}" presName="compositeB" presStyleCnt="0"/>
      <dgm:spPr/>
    </dgm:pt>
    <dgm:pt modelId="{EC0DE5D0-29ED-4E8C-A674-9ADA09DB8252}" type="pres">
      <dgm:prSet presAssocID="{7377172C-64F2-4654-8A82-8E4995C16F8E}" presName="textB" presStyleLbl="revTx" presStyleIdx="1" presStyleCnt="4">
        <dgm:presLayoutVars>
          <dgm:bulletEnabled val="1"/>
        </dgm:presLayoutVars>
      </dgm:prSet>
      <dgm:spPr/>
    </dgm:pt>
    <dgm:pt modelId="{4DDCC8C3-6F32-4056-9B66-C899288605F0}" type="pres">
      <dgm:prSet presAssocID="{7377172C-64F2-4654-8A82-8E4995C16F8E}" presName="circleB" presStyleLbl="node1" presStyleIdx="1" presStyleCnt="4"/>
      <dgm:spPr/>
    </dgm:pt>
    <dgm:pt modelId="{289F835A-FCA3-41C3-8E30-8F9C2CB6A08C}" type="pres">
      <dgm:prSet presAssocID="{7377172C-64F2-4654-8A82-8E4995C16F8E}" presName="spaceB" presStyleCnt="0"/>
      <dgm:spPr/>
    </dgm:pt>
    <dgm:pt modelId="{3C0FF1E5-C8F5-40FC-9B48-5610B213E35B}" type="pres">
      <dgm:prSet presAssocID="{175C584A-886B-4F66-B04E-EAF73CA60AD4}" presName="space" presStyleCnt="0"/>
      <dgm:spPr/>
    </dgm:pt>
    <dgm:pt modelId="{4358C44E-9F81-4694-A225-657B61479107}" type="pres">
      <dgm:prSet presAssocID="{8CB02514-6184-4393-80E0-9DE95A774045}" presName="compositeA" presStyleCnt="0"/>
      <dgm:spPr/>
    </dgm:pt>
    <dgm:pt modelId="{93E2116F-F32B-43EA-92EE-C87994421C0A}" type="pres">
      <dgm:prSet presAssocID="{8CB02514-6184-4393-80E0-9DE95A774045}" presName="textA" presStyleLbl="revTx" presStyleIdx="2" presStyleCnt="4">
        <dgm:presLayoutVars>
          <dgm:bulletEnabled val="1"/>
        </dgm:presLayoutVars>
      </dgm:prSet>
      <dgm:spPr/>
    </dgm:pt>
    <dgm:pt modelId="{F0CF42E8-8BBA-42ED-807C-824E42D18B7A}" type="pres">
      <dgm:prSet presAssocID="{8CB02514-6184-4393-80E0-9DE95A774045}" presName="circleA" presStyleLbl="node1" presStyleIdx="2" presStyleCnt="4"/>
      <dgm:spPr/>
    </dgm:pt>
    <dgm:pt modelId="{B35ECC44-B92B-415B-8845-842AB9316A4E}" type="pres">
      <dgm:prSet presAssocID="{8CB02514-6184-4393-80E0-9DE95A774045}" presName="spaceA" presStyleCnt="0"/>
      <dgm:spPr/>
    </dgm:pt>
    <dgm:pt modelId="{6317D8FD-D761-4C9B-B2BF-9DEE0A0B4161}" type="pres">
      <dgm:prSet presAssocID="{18FE7B92-4F4D-476B-89B7-98AA548AC311}" presName="space" presStyleCnt="0"/>
      <dgm:spPr/>
    </dgm:pt>
    <dgm:pt modelId="{36EF3746-CE97-4954-9F78-2459FEABDA36}" type="pres">
      <dgm:prSet presAssocID="{77771606-9C9C-446D-A1FF-B7E849EC176D}" presName="compositeB" presStyleCnt="0"/>
      <dgm:spPr/>
    </dgm:pt>
    <dgm:pt modelId="{07300286-BA3D-4C99-AE4B-1D9E8DCDC13A}" type="pres">
      <dgm:prSet presAssocID="{77771606-9C9C-446D-A1FF-B7E849EC176D}" presName="textB" presStyleLbl="revTx" presStyleIdx="3" presStyleCnt="4">
        <dgm:presLayoutVars>
          <dgm:bulletEnabled val="1"/>
        </dgm:presLayoutVars>
      </dgm:prSet>
      <dgm:spPr/>
    </dgm:pt>
    <dgm:pt modelId="{AC02C60B-FB61-4717-B8D0-EDA7F374EA9B}" type="pres">
      <dgm:prSet presAssocID="{77771606-9C9C-446D-A1FF-B7E849EC176D}" presName="circleB" presStyleLbl="node1" presStyleIdx="3" presStyleCnt="4"/>
      <dgm:spPr/>
    </dgm:pt>
    <dgm:pt modelId="{DB02908B-DD53-4B9A-8498-4731F83D12DA}" type="pres">
      <dgm:prSet presAssocID="{77771606-9C9C-446D-A1FF-B7E849EC176D}" presName="spaceB" presStyleCnt="0"/>
      <dgm:spPr/>
    </dgm:pt>
  </dgm:ptLst>
  <dgm:cxnLst>
    <dgm:cxn modelId="{02F69536-A14D-4713-BF26-33A0733AE0CC}" type="presOf" srcId="{8CB02514-6184-4393-80E0-9DE95A774045}" destId="{93E2116F-F32B-43EA-92EE-C87994421C0A}" srcOrd="0" destOrd="0" presId="urn:microsoft.com/office/officeart/2005/8/layout/hProcess11"/>
    <dgm:cxn modelId="{74F7516E-DDB6-44F0-B91B-5082F312AA96}" type="presOf" srcId="{2A41A8D2-4929-4ABE-8049-A47FDB0D0243}" destId="{F36777F0-E80C-460D-82F4-B44434CC7655}" srcOrd="0" destOrd="0" presId="urn:microsoft.com/office/officeart/2005/8/layout/hProcess11"/>
    <dgm:cxn modelId="{CE004A7C-299B-4C27-9D53-4BA5B817C33E}" srcId="{4B072968-DDD2-4880-85B1-083163E869C1}" destId="{8CB02514-6184-4393-80E0-9DE95A774045}" srcOrd="2" destOrd="0" parTransId="{092AB2AE-6D4D-4CB9-9645-A8417B20C1FC}" sibTransId="{18FE7B92-4F4D-476B-89B7-98AA548AC311}"/>
    <dgm:cxn modelId="{FFF3E47F-2F55-4171-A1AB-9522976382B7}" srcId="{4B072968-DDD2-4880-85B1-083163E869C1}" destId="{2A41A8D2-4929-4ABE-8049-A47FDB0D0243}" srcOrd="0" destOrd="0" parTransId="{1F6722D2-92F3-4902-BB89-BF8ABCBA13B2}" sibTransId="{B504B301-C6DD-4ECE-82EA-41A57CAFC5B2}"/>
    <dgm:cxn modelId="{1EBB0098-7966-492A-8ED9-AD28DD7E6F68}" srcId="{4B072968-DDD2-4880-85B1-083163E869C1}" destId="{77771606-9C9C-446D-A1FF-B7E849EC176D}" srcOrd="3" destOrd="0" parTransId="{E497685C-968B-440E-A8A5-8CA33E642A7C}" sibTransId="{EF1BC006-CBD0-4B54-B1A9-A55AB938F394}"/>
    <dgm:cxn modelId="{D20815B5-165B-402A-B72C-3A80BD9F971D}" srcId="{4B072968-DDD2-4880-85B1-083163E869C1}" destId="{7377172C-64F2-4654-8A82-8E4995C16F8E}" srcOrd="1" destOrd="0" parTransId="{1B3FA7EA-5221-4B39-8500-CC3EF9A8EC68}" sibTransId="{175C584A-886B-4F66-B04E-EAF73CA60AD4}"/>
    <dgm:cxn modelId="{02EC19D5-000E-45A4-8DD2-F51A2E7EB1DD}" type="presOf" srcId="{77771606-9C9C-446D-A1FF-B7E849EC176D}" destId="{07300286-BA3D-4C99-AE4B-1D9E8DCDC13A}" srcOrd="0" destOrd="0" presId="urn:microsoft.com/office/officeart/2005/8/layout/hProcess11"/>
    <dgm:cxn modelId="{C262E1DA-0290-4F42-8153-1B0D04CB5A19}" type="presOf" srcId="{7377172C-64F2-4654-8A82-8E4995C16F8E}" destId="{EC0DE5D0-29ED-4E8C-A674-9ADA09DB8252}" srcOrd="0" destOrd="0" presId="urn:microsoft.com/office/officeart/2005/8/layout/hProcess11"/>
    <dgm:cxn modelId="{AD443EF1-E1E3-4C71-BD60-41FE69C0247B}" type="presOf" srcId="{4B072968-DDD2-4880-85B1-083163E869C1}" destId="{14028DEB-2FAE-4503-B4D7-C928DB11A554}" srcOrd="0" destOrd="0" presId="urn:microsoft.com/office/officeart/2005/8/layout/hProcess11"/>
    <dgm:cxn modelId="{1D688203-78F6-4E01-ADC0-EB9396F3D74B}" type="presParOf" srcId="{14028DEB-2FAE-4503-B4D7-C928DB11A554}" destId="{2935D327-E2A9-48FB-A2E6-2BCEECC08974}" srcOrd="0" destOrd="0" presId="urn:microsoft.com/office/officeart/2005/8/layout/hProcess11"/>
    <dgm:cxn modelId="{F94C9FB1-4ADD-4BDC-B09C-DDE11A02C62D}" type="presParOf" srcId="{14028DEB-2FAE-4503-B4D7-C928DB11A554}" destId="{E0C457E8-E472-470D-8F1F-7838C0C3E107}" srcOrd="1" destOrd="0" presId="urn:microsoft.com/office/officeart/2005/8/layout/hProcess11"/>
    <dgm:cxn modelId="{05697F1B-7E0D-4844-856B-136CCFE05617}" type="presParOf" srcId="{E0C457E8-E472-470D-8F1F-7838C0C3E107}" destId="{C047BC7D-E0B4-45CA-AFC8-AEA076537F39}" srcOrd="0" destOrd="0" presId="urn:microsoft.com/office/officeart/2005/8/layout/hProcess11"/>
    <dgm:cxn modelId="{4664E249-B39F-47E0-94A9-AE9F9B5BA9C9}" type="presParOf" srcId="{C047BC7D-E0B4-45CA-AFC8-AEA076537F39}" destId="{F36777F0-E80C-460D-82F4-B44434CC7655}" srcOrd="0" destOrd="0" presId="urn:microsoft.com/office/officeart/2005/8/layout/hProcess11"/>
    <dgm:cxn modelId="{D8847F2C-1571-4FB2-8EC9-2113D2AA28BB}" type="presParOf" srcId="{C047BC7D-E0B4-45CA-AFC8-AEA076537F39}" destId="{C9D7AF72-A665-47DD-A1D8-B2497F73F145}" srcOrd="1" destOrd="0" presId="urn:microsoft.com/office/officeart/2005/8/layout/hProcess11"/>
    <dgm:cxn modelId="{B9B39C71-8254-41CA-A113-661E85D9809F}" type="presParOf" srcId="{C047BC7D-E0B4-45CA-AFC8-AEA076537F39}" destId="{E48AFEAD-2FD4-4A2F-AEA5-8FE2494EF5EA}" srcOrd="2" destOrd="0" presId="urn:microsoft.com/office/officeart/2005/8/layout/hProcess11"/>
    <dgm:cxn modelId="{820B80C5-FD11-4AB4-8997-E460A1E0CD8C}" type="presParOf" srcId="{E0C457E8-E472-470D-8F1F-7838C0C3E107}" destId="{638D879C-F923-4101-B283-B024EEC5E7C1}" srcOrd="1" destOrd="0" presId="urn:microsoft.com/office/officeart/2005/8/layout/hProcess11"/>
    <dgm:cxn modelId="{1FD2EF2D-0EE8-4EB7-B0FC-5EC5E688FF65}" type="presParOf" srcId="{E0C457E8-E472-470D-8F1F-7838C0C3E107}" destId="{464E6A68-82BC-4C2D-93B5-B808F8F6E8B3}" srcOrd="2" destOrd="0" presId="urn:microsoft.com/office/officeart/2005/8/layout/hProcess11"/>
    <dgm:cxn modelId="{E032AA31-99A3-4654-9866-2D59C56D1563}" type="presParOf" srcId="{464E6A68-82BC-4C2D-93B5-B808F8F6E8B3}" destId="{EC0DE5D0-29ED-4E8C-A674-9ADA09DB8252}" srcOrd="0" destOrd="0" presId="urn:microsoft.com/office/officeart/2005/8/layout/hProcess11"/>
    <dgm:cxn modelId="{533A39BC-A84C-4669-8DA1-D7DB556A3290}" type="presParOf" srcId="{464E6A68-82BC-4C2D-93B5-B808F8F6E8B3}" destId="{4DDCC8C3-6F32-4056-9B66-C899288605F0}" srcOrd="1" destOrd="0" presId="urn:microsoft.com/office/officeart/2005/8/layout/hProcess11"/>
    <dgm:cxn modelId="{F196D647-1AA7-4C5D-8539-04C3E0B5A858}" type="presParOf" srcId="{464E6A68-82BC-4C2D-93B5-B808F8F6E8B3}" destId="{289F835A-FCA3-41C3-8E30-8F9C2CB6A08C}" srcOrd="2" destOrd="0" presId="urn:microsoft.com/office/officeart/2005/8/layout/hProcess11"/>
    <dgm:cxn modelId="{2012B859-2F92-41BA-90BD-C24F9F71365D}" type="presParOf" srcId="{E0C457E8-E472-470D-8F1F-7838C0C3E107}" destId="{3C0FF1E5-C8F5-40FC-9B48-5610B213E35B}" srcOrd="3" destOrd="0" presId="urn:microsoft.com/office/officeart/2005/8/layout/hProcess11"/>
    <dgm:cxn modelId="{3C928C02-95B5-476C-8C95-D53A68B7CCA5}" type="presParOf" srcId="{E0C457E8-E472-470D-8F1F-7838C0C3E107}" destId="{4358C44E-9F81-4694-A225-657B61479107}" srcOrd="4" destOrd="0" presId="urn:microsoft.com/office/officeart/2005/8/layout/hProcess11"/>
    <dgm:cxn modelId="{365E2F46-A18B-4C30-A2BE-2A841AAFCB62}" type="presParOf" srcId="{4358C44E-9F81-4694-A225-657B61479107}" destId="{93E2116F-F32B-43EA-92EE-C87994421C0A}" srcOrd="0" destOrd="0" presId="urn:microsoft.com/office/officeart/2005/8/layout/hProcess11"/>
    <dgm:cxn modelId="{2F2F22C7-DA89-4276-95B2-9E0022EDBFB3}" type="presParOf" srcId="{4358C44E-9F81-4694-A225-657B61479107}" destId="{F0CF42E8-8BBA-42ED-807C-824E42D18B7A}" srcOrd="1" destOrd="0" presId="urn:microsoft.com/office/officeart/2005/8/layout/hProcess11"/>
    <dgm:cxn modelId="{371F2EF1-0B72-4576-B10C-CA623B3A8B8C}" type="presParOf" srcId="{4358C44E-9F81-4694-A225-657B61479107}" destId="{B35ECC44-B92B-415B-8845-842AB9316A4E}" srcOrd="2" destOrd="0" presId="urn:microsoft.com/office/officeart/2005/8/layout/hProcess11"/>
    <dgm:cxn modelId="{FA7419FA-3E63-490B-8B55-721A3559B693}" type="presParOf" srcId="{E0C457E8-E472-470D-8F1F-7838C0C3E107}" destId="{6317D8FD-D761-4C9B-B2BF-9DEE0A0B4161}" srcOrd="5" destOrd="0" presId="urn:microsoft.com/office/officeart/2005/8/layout/hProcess11"/>
    <dgm:cxn modelId="{86018A79-9312-4AB0-8107-7D0C7C9021DA}" type="presParOf" srcId="{E0C457E8-E472-470D-8F1F-7838C0C3E107}" destId="{36EF3746-CE97-4954-9F78-2459FEABDA36}" srcOrd="6" destOrd="0" presId="urn:microsoft.com/office/officeart/2005/8/layout/hProcess11"/>
    <dgm:cxn modelId="{3C3F90FC-6DC5-406D-9869-0BA64859117B}" type="presParOf" srcId="{36EF3746-CE97-4954-9F78-2459FEABDA36}" destId="{07300286-BA3D-4C99-AE4B-1D9E8DCDC13A}" srcOrd="0" destOrd="0" presId="urn:microsoft.com/office/officeart/2005/8/layout/hProcess11"/>
    <dgm:cxn modelId="{EC4F3CBC-21E6-4976-907E-165495D5197F}" type="presParOf" srcId="{36EF3746-CE97-4954-9F78-2459FEABDA36}" destId="{AC02C60B-FB61-4717-B8D0-EDA7F374EA9B}" srcOrd="1" destOrd="0" presId="urn:microsoft.com/office/officeart/2005/8/layout/hProcess11"/>
    <dgm:cxn modelId="{3B655BAA-6F0D-4999-AE6A-C567386F2DD2}" type="presParOf" srcId="{36EF3746-CE97-4954-9F78-2459FEABDA36}" destId="{DB02908B-DD53-4B9A-8498-4731F83D12D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072968-DDD2-4880-85B1-083163E869C1}" type="doc">
      <dgm:prSet loTypeId="urn:microsoft.com/office/officeart/2005/8/layout/hProcess11" loCatId="process" qsTypeId="urn:microsoft.com/office/officeart/2005/8/quickstyle/simple1" qsCatId="simple" csTypeId="urn:microsoft.com/office/officeart/2005/8/colors/accent1_2" csCatId="accent1" phldr="1"/>
      <dgm:spPr/>
    </dgm:pt>
    <dgm:pt modelId="{2A41A8D2-4929-4ABE-8049-A47FDB0D0243}">
      <dgm:prSet phldrT="[Text]" phldr="0"/>
      <dgm:spPr/>
      <dgm:t>
        <a:bodyPr/>
        <a:lstStyle/>
        <a:p>
          <a:pPr rtl="0"/>
          <a:r>
            <a:rPr lang="en-US" dirty="0">
              <a:latin typeface="Calibri"/>
            </a:rPr>
            <a:t> 2 guest</a:t>
          </a:r>
          <a:r>
            <a:rPr lang="en-US" dirty="0"/>
            <a:t> </a:t>
          </a:r>
          <a:r>
            <a:rPr lang="en-US" dirty="0">
              <a:latin typeface="Calibri"/>
            </a:rPr>
            <a:t>speakers</a:t>
          </a:r>
          <a:r>
            <a:rPr lang="en-US" dirty="0"/>
            <a:t>, </a:t>
          </a:r>
          <a:r>
            <a:rPr lang="en-US" dirty="0">
              <a:latin typeface="Calibri"/>
            </a:rPr>
            <a:t>continue</a:t>
          </a:r>
          <a:r>
            <a:rPr lang="en-US" dirty="0"/>
            <a:t> research for third annual report </a:t>
          </a:r>
        </a:p>
      </dgm:t>
    </dgm:pt>
    <dgm:pt modelId="{1F6722D2-92F3-4902-BB89-BF8ABCBA13B2}" type="parTrans" cxnId="{FFF3E47F-2F55-4171-A1AB-9522976382B7}">
      <dgm:prSet/>
      <dgm:spPr/>
    </dgm:pt>
    <dgm:pt modelId="{B504B301-C6DD-4ECE-82EA-41A57CAFC5B2}" type="sibTrans" cxnId="{FFF3E47F-2F55-4171-A1AB-9522976382B7}">
      <dgm:prSet/>
      <dgm:spPr/>
    </dgm:pt>
    <dgm:pt modelId="{7377172C-64F2-4654-8A82-8E4995C16F8E}">
      <dgm:prSet phldrT="[Text]" phldr="0"/>
      <dgm:spPr/>
      <dgm:t>
        <a:bodyPr/>
        <a:lstStyle/>
        <a:p>
          <a:pPr rtl="0"/>
          <a:r>
            <a:rPr lang="en-US" dirty="0">
              <a:latin typeface="Calibri"/>
            </a:rPr>
            <a:t>2 guest</a:t>
          </a:r>
          <a:r>
            <a:rPr lang="en-US" dirty="0"/>
            <a:t> </a:t>
          </a:r>
          <a:r>
            <a:rPr lang="en-US" dirty="0">
              <a:latin typeface="Calibri"/>
            </a:rPr>
            <a:t>speakers</a:t>
          </a:r>
          <a:r>
            <a:rPr lang="en-US" dirty="0"/>
            <a:t>, </a:t>
          </a:r>
          <a:r>
            <a:rPr lang="en-US" dirty="0">
              <a:latin typeface="Calibri"/>
            </a:rPr>
            <a:t>continue</a:t>
          </a:r>
          <a:r>
            <a:rPr lang="en-US" dirty="0"/>
            <a:t> research for third annual report </a:t>
          </a:r>
        </a:p>
      </dgm:t>
    </dgm:pt>
    <dgm:pt modelId="{1B3FA7EA-5221-4B39-8500-CC3EF9A8EC68}" type="parTrans" cxnId="{D20815B5-165B-402A-B72C-3A80BD9F971D}">
      <dgm:prSet/>
      <dgm:spPr/>
    </dgm:pt>
    <dgm:pt modelId="{175C584A-886B-4F66-B04E-EAF73CA60AD4}" type="sibTrans" cxnId="{D20815B5-165B-402A-B72C-3A80BD9F971D}">
      <dgm:prSet/>
      <dgm:spPr/>
    </dgm:pt>
    <dgm:pt modelId="{8CB02514-6184-4393-80E0-9DE95A774045}">
      <dgm:prSet phldrT="[Text]" phldr="0"/>
      <dgm:spPr/>
      <dgm:t>
        <a:bodyPr/>
        <a:lstStyle/>
        <a:p>
          <a:pPr rtl="0"/>
          <a:r>
            <a:rPr lang="en-US" dirty="0">
              <a:latin typeface="Calibri"/>
            </a:rPr>
            <a:t>March focus on recommendations from work groups/groups meet to write in between</a:t>
          </a:r>
          <a:endParaRPr lang="en-US" dirty="0"/>
        </a:p>
      </dgm:t>
    </dgm:pt>
    <dgm:pt modelId="{092AB2AE-6D4D-4CB9-9645-A8417B20C1FC}" type="parTrans" cxnId="{CE004A7C-299B-4C27-9D53-4BA5B817C33E}">
      <dgm:prSet/>
      <dgm:spPr/>
    </dgm:pt>
    <dgm:pt modelId="{18FE7B92-4F4D-476B-89B7-98AA548AC311}" type="sibTrans" cxnId="{CE004A7C-299B-4C27-9D53-4BA5B817C33E}">
      <dgm:prSet/>
      <dgm:spPr/>
    </dgm:pt>
    <dgm:pt modelId="{77771606-9C9C-446D-A1FF-B7E849EC176D}">
      <dgm:prSet phldr="0"/>
      <dgm:spPr/>
      <dgm:t>
        <a:bodyPr/>
        <a:lstStyle/>
        <a:p>
          <a:pPr rtl="0"/>
          <a:r>
            <a:rPr lang="en-US" dirty="0">
              <a:solidFill>
                <a:srgbClr val="FF0000"/>
              </a:solidFill>
              <a:latin typeface="Calibri"/>
            </a:rPr>
            <a:t>Vote on report/new year begins</a:t>
          </a:r>
        </a:p>
      </dgm:t>
    </dgm:pt>
    <dgm:pt modelId="{E497685C-968B-440E-A8A5-8CA33E642A7C}" type="parTrans" cxnId="{1EBB0098-7966-492A-8ED9-AD28DD7E6F68}">
      <dgm:prSet/>
      <dgm:spPr/>
    </dgm:pt>
    <dgm:pt modelId="{EF1BC006-CBD0-4B54-B1A9-A55AB938F394}" type="sibTrans" cxnId="{1EBB0098-7966-492A-8ED9-AD28DD7E6F68}">
      <dgm:prSet/>
      <dgm:spPr/>
    </dgm:pt>
    <dgm:pt modelId="{14028DEB-2FAE-4503-B4D7-C928DB11A554}" type="pres">
      <dgm:prSet presAssocID="{4B072968-DDD2-4880-85B1-083163E869C1}" presName="Name0" presStyleCnt="0">
        <dgm:presLayoutVars>
          <dgm:dir/>
          <dgm:resizeHandles val="exact"/>
        </dgm:presLayoutVars>
      </dgm:prSet>
      <dgm:spPr/>
    </dgm:pt>
    <dgm:pt modelId="{2935D327-E2A9-48FB-A2E6-2BCEECC08974}" type="pres">
      <dgm:prSet presAssocID="{4B072968-DDD2-4880-85B1-083163E869C1}" presName="arrow" presStyleLbl="bgShp" presStyleIdx="0" presStyleCnt="1"/>
      <dgm:spPr/>
    </dgm:pt>
    <dgm:pt modelId="{E0C457E8-E472-470D-8F1F-7838C0C3E107}" type="pres">
      <dgm:prSet presAssocID="{4B072968-DDD2-4880-85B1-083163E869C1}" presName="points" presStyleCnt="0"/>
      <dgm:spPr/>
    </dgm:pt>
    <dgm:pt modelId="{C047BC7D-E0B4-45CA-AFC8-AEA076537F39}" type="pres">
      <dgm:prSet presAssocID="{2A41A8D2-4929-4ABE-8049-A47FDB0D0243}" presName="compositeA" presStyleCnt="0"/>
      <dgm:spPr/>
    </dgm:pt>
    <dgm:pt modelId="{F36777F0-E80C-460D-82F4-B44434CC7655}" type="pres">
      <dgm:prSet presAssocID="{2A41A8D2-4929-4ABE-8049-A47FDB0D0243}" presName="textA" presStyleLbl="revTx" presStyleIdx="0" presStyleCnt="4">
        <dgm:presLayoutVars>
          <dgm:bulletEnabled val="1"/>
        </dgm:presLayoutVars>
      </dgm:prSet>
      <dgm:spPr/>
    </dgm:pt>
    <dgm:pt modelId="{C9D7AF72-A665-47DD-A1D8-B2497F73F145}" type="pres">
      <dgm:prSet presAssocID="{2A41A8D2-4929-4ABE-8049-A47FDB0D0243}" presName="circleA" presStyleLbl="node1" presStyleIdx="0" presStyleCnt="4"/>
      <dgm:spPr/>
    </dgm:pt>
    <dgm:pt modelId="{E48AFEAD-2FD4-4A2F-AEA5-8FE2494EF5EA}" type="pres">
      <dgm:prSet presAssocID="{2A41A8D2-4929-4ABE-8049-A47FDB0D0243}" presName="spaceA" presStyleCnt="0"/>
      <dgm:spPr/>
    </dgm:pt>
    <dgm:pt modelId="{638D879C-F923-4101-B283-B024EEC5E7C1}" type="pres">
      <dgm:prSet presAssocID="{B504B301-C6DD-4ECE-82EA-41A57CAFC5B2}" presName="space" presStyleCnt="0"/>
      <dgm:spPr/>
    </dgm:pt>
    <dgm:pt modelId="{464E6A68-82BC-4C2D-93B5-B808F8F6E8B3}" type="pres">
      <dgm:prSet presAssocID="{7377172C-64F2-4654-8A82-8E4995C16F8E}" presName="compositeB" presStyleCnt="0"/>
      <dgm:spPr/>
    </dgm:pt>
    <dgm:pt modelId="{EC0DE5D0-29ED-4E8C-A674-9ADA09DB8252}" type="pres">
      <dgm:prSet presAssocID="{7377172C-64F2-4654-8A82-8E4995C16F8E}" presName="textB" presStyleLbl="revTx" presStyleIdx="1" presStyleCnt="4">
        <dgm:presLayoutVars>
          <dgm:bulletEnabled val="1"/>
        </dgm:presLayoutVars>
      </dgm:prSet>
      <dgm:spPr/>
    </dgm:pt>
    <dgm:pt modelId="{4DDCC8C3-6F32-4056-9B66-C899288605F0}" type="pres">
      <dgm:prSet presAssocID="{7377172C-64F2-4654-8A82-8E4995C16F8E}" presName="circleB" presStyleLbl="node1" presStyleIdx="1" presStyleCnt="4"/>
      <dgm:spPr/>
    </dgm:pt>
    <dgm:pt modelId="{289F835A-FCA3-41C3-8E30-8F9C2CB6A08C}" type="pres">
      <dgm:prSet presAssocID="{7377172C-64F2-4654-8A82-8E4995C16F8E}" presName="spaceB" presStyleCnt="0"/>
      <dgm:spPr/>
    </dgm:pt>
    <dgm:pt modelId="{3C0FF1E5-C8F5-40FC-9B48-5610B213E35B}" type="pres">
      <dgm:prSet presAssocID="{175C584A-886B-4F66-B04E-EAF73CA60AD4}" presName="space" presStyleCnt="0"/>
      <dgm:spPr/>
    </dgm:pt>
    <dgm:pt modelId="{4358C44E-9F81-4694-A225-657B61479107}" type="pres">
      <dgm:prSet presAssocID="{8CB02514-6184-4393-80E0-9DE95A774045}" presName="compositeA" presStyleCnt="0"/>
      <dgm:spPr/>
    </dgm:pt>
    <dgm:pt modelId="{93E2116F-F32B-43EA-92EE-C87994421C0A}" type="pres">
      <dgm:prSet presAssocID="{8CB02514-6184-4393-80E0-9DE95A774045}" presName="textA" presStyleLbl="revTx" presStyleIdx="2" presStyleCnt="4">
        <dgm:presLayoutVars>
          <dgm:bulletEnabled val="1"/>
        </dgm:presLayoutVars>
      </dgm:prSet>
      <dgm:spPr/>
    </dgm:pt>
    <dgm:pt modelId="{F0CF42E8-8BBA-42ED-807C-824E42D18B7A}" type="pres">
      <dgm:prSet presAssocID="{8CB02514-6184-4393-80E0-9DE95A774045}" presName="circleA" presStyleLbl="node1" presStyleIdx="2" presStyleCnt="4"/>
      <dgm:spPr/>
    </dgm:pt>
    <dgm:pt modelId="{B35ECC44-B92B-415B-8845-842AB9316A4E}" type="pres">
      <dgm:prSet presAssocID="{8CB02514-6184-4393-80E0-9DE95A774045}" presName="spaceA" presStyleCnt="0"/>
      <dgm:spPr/>
    </dgm:pt>
    <dgm:pt modelId="{6317D8FD-D761-4C9B-B2BF-9DEE0A0B4161}" type="pres">
      <dgm:prSet presAssocID="{18FE7B92-4F4D-476B-89B7-98AA548AC311}" presName="space" presStyleCnt="0"/>
      <dgm:spPr/>
    </dgm:pt>
    <dgm:pt modelId="{36EF3746-CE97-4954-9F78-2459FEABDA36}" type="pres">
      <dgm:prSet presAssocID="{77771606-9C9C-446D-A1FF-B7E849EC176D}" presName="compositeB" presStyleCnt="0"/>
      <dgm:spPr/>
    </dgm:pt>
    <dgm:pt modelId="{07300286-BA3D-4C99-AE4B-1D9E8DCDC13A}" type="pres">
      <dgm:prSet presAssocID="{77771606-9C9C-446D-A1FF-B7E849EC176D}" presName="textB" presStyleLbl="revTx" presStyleIdx="3" presStyleCnt="4">
        <dgm:presLayoutVars>
          <dgm:bulletEnabled val="1"/>
        </dgm:presLayoutVars>
      </dgm:prSet>
      <dgm:spPr/>
    </dgm:pt>
    <dgm:pt modelId="{AC02C60B-FB61-4717-B8D0-EDA7F374EA9B}" type="pres">
      <dgm:prSet presAssocID="{77771606-9C9C-446D-A1FF-B7E849EC176D}" presName="circleB" presStyleLbl="node1" presStyleIdx="3" presStyleCnt="4"/>
      <dgm:spPr/>
    </dgm:pt>
    <dgm:pt modelId="{DB02908B-DD53-4B9A-8498-4731F83D12DA}" type="pres">
      <dgm:prSet presAssocID="{77771606-9C9C-446D-A1FF-B7E849EC176D}" presName="spaceB" presStyleCnt="0"/>
      <dgm:spPr/>
    </dgm:pt>
  </dgm:ptLst>
  <dgm:cxnLst>
    <dgm:cxn modelId="{02F69536-A14D-4713-BF26-33A0733AE0CC}" type="presOf" srcId="{8CB02514-6184-4393-80E0-9DE95A774045}" destId="{93E2116F-F32B-43EA-92EE-C87994421C0A}" srcOrd="0" destOrd="0" presId="urn:microsoft.com/office/officeart/2005/8/layout/hProcess11"/>
    <dgm:cxn modelId="{74F7516E-DDB6-44F0-B91B-5082F312AA96}" type="presOf" srcId="{2A41A8D2-4929-4ABE-8049-A47FDB0D0243}" destId="{F36777F0-E80C-460D-82F4-B44434CC7655}" srcOrd="0" destOrd="0" presId="urn:microsoft.com/office/officeart/2005/8/layout/hProcess11"/>
    <dgm:cxn modelId="{CE004A7C-299B-4C27-9D53-4BA5B817C33E}" srcId="{4B072968-DDD2-4880-85B1-083163E869C1}" destId="{8CB02514-6184-4393-80E0-9DE95A774045}" srcOrd="2" destOrd="0" parTransId="{092AB2AE-6D4D-4CB9-9645-A8417B20C1FC}" sibTransId="{18FE7B92-4F4D-476B-89B7-98AA548AC311}"/>
    <dgm:cxn modelId="{FFF3E47F-2F55-4171-A1AB-9522976382B7}" srcId="{4B072968-DDD2-4880-85B1-083163E869C1}" destId="{2A41A8D2-4929-4ABE-8049-A47FDB0D0243}" srcOrd="0" destOrd="0" parTransId="{1F6722D2-92F3-4902-BB89-BF8ABCBA13B2}" sibTransId="{B504B301-C6DD-4ECE-82EA-41A57CAFC5B2}"/>
    <dgm:cxn modelId="{1EBB0098-7966-492A-8ED9-AD28DD7E6F68}" srcId="{4B072968-DDD2-4880-85B1-083163E869C1}" destId="{77771606-9C9C-446D-A1FF-B7E849EC176D}" srcOrd="3" destOrd="0" parTransId="{E497685C-968B-440E-A8A5-8CA33E642A7C}" sibTransId="{EF1BC006-CBD0-4B54-B1A9-A55AB938F394}"/>
    <dgm:cxn modelId="{D20815B5-165B-402A-B72C-3A80BD9F971D}" srcId="{4B072968-DDD2-4880-85B1-083163E869C1}" destId="{7377172C-64F2-4654-8A82-8E4995C16F8E}" srcOrd="1" destOrd="0" parTransId="{1B3FA7EA-5221-4B39-8500-CC3EF9A8EC68}" sibTransId="{175C584A-886B-4F66-B04E-EAF73CA60AD4}"/>
    <dgm:cxn modelId="{02EC19D5-000E-45A4-8DD2-F51A2E7EB1DD}" type="presOf" srcId="{77771606-9C9C-446D-A1FF-B7E849EC176D}" destId="{07300286-BA3D-4C99-AE4B-1D9E8DCDC13A}" srcOrd="0" destOrd="0" presId="urn:microsoft.com/office/officeart/2005/8/layout/hProcess11"/>
    <dgm:cxn modelId="{C262E1DA-0290-4F42-8153-1B0D04CB5A19}" type="presOf" srcId="{7377172C-64F2-4654-8A82-8E4995C16F8E}" destId="{EC0DE5D0-29ED-4E8C-A674-9ADA09DB8252}" srcOrd="0" destOrd="0" presId="urn:microsoft.com/office/officeart/2005/8/layout/hProcess11"/>
    <dgm:cxn modelId="{AD443EF1-E1E3-4C71-BD60-41FE69C0247B}" type="presOf" srcId="{4B072968-DDD2-4880-85B1-083163E869C1}" destId="{14028DEB-2FAE-4503-B4D7-C928DB11A554}" srcOrd="0" destOrd="0" presId="urn:microsoft.com/office/officeart/2005/8/layout/hProcess11"/>
    <dgm:cxn modelId="{1D688203-78F6-4E01-ADC0-EB9396F3D74B}" type="presParOf" srcId="{14028DEB-2FAE-4503-B4D7-C928DB11A554}" destId="{2935D327-E2A9-48FB-A2E6-2BCEECC08974}" srcOrd="0" destOrd="0" presId="urn:microsoft.com/office/officeart/2005/8/layout/hProcess11"/>
    <dgm:cxn modelId="{F94C9FB1-4ADD-4BDC-B09C-DDE11A02C62D}" type="presParOf" srcId="{14028DEB-2FAE-4503-B4D7-C928DB11A554}" destId="{E0C457E8-E472-470D-8F1F-7838C0C3E107}" srcOrd="1" destOrd="0" presId="urn:microsoft.com/office/officeart/2005/8/layout/hProcess11"/>
    <dgm:cxn modelId="{05697F1B-7E0D-4844-856B-136CCFE05617}" type="presParOf" srcId="{E0C457E8-E472-470D-8F1F-7838C0C3E107}" destId="{C047BC7D-E0B4-45CA-AFC8-AEA076537F39}" srcOrd="0" destOrd="0" presId="urn:microsoft.com/office/officeart/2005/8/layout/hProcess11"/>
    <dgm:cxn modelId="{4664E249-B39F-47E0-94A9-AE9F9B5BA9C9}" type="presParOf" srcId="{C047BC7D-E0B4-45CA-AFC8-AEA076537F39}" destId="{F36777F0-E80C-460D-82F4-B44434CC7655}" srcOrd="0" destOrd="0" presId="urn:microsoft.com/office/officeart/2005/8/layout/hProcess11"/>
    <dgm:cxn modelId="{D8847F2C-1571-4FB2-8EC9-2113D2AA28BB}" type="presParOf" srcId="{C047BC7D-E0B4-45CA-AFC8-AEA076537F39}" destId="{C9D7AF72-A665-47DD-A1D8-B2497F73F145}" srcOrd="1" destOrd="0" presId="urn:microsoft.com/office/officeart/2005/8/layout/hProcess11"/>
    <dgm:cxn modelId="{B9B39C71-8254-41CA-A113-661E85D9809F}" type="presParOf" srcId="{C047BC7D-E0B4-45CA-AFC8-AEA076537F39}" destId="{E48AFEAD-2FD4-4A2F-AEA5-8FE2494EF5EA}" srcOrd="2" destOrd="0" presId="urn:microsoft.com/office/officeart/2005/8/layout/hProcess11"/>
    <dgm:cxn modelId="{820B80C5-FD11-4AB4-8997-E460A1E0CD8C}" type="presParOf" srcId="{E0C457E8-E472-470D-8F1F-7838C0C3E107}" destId="{638D879C-F923-4101-B283-B024EEC5E7C1}" srcOrd="1" destOrd="0" presId="urn:microsoft.com/office/officeart/2005/8/layout/hProcess11"/>
    <dgm:cxn modelId="{1FD2EF2D-0EE8-4EB7-B0FC-5EC5E688FF65}" type="presParOf" srcId="{E0C457E8-E472-470D-8F1F-7838C0C3E107}" destId="{464E6A68-82BC-4C2D-93B5-B808F8F6E8B3}" srcOrd="2" destOrd="0" presId="urn:microsoft.com/office/officeart/2005/8/layout/hProcess11"/>
    <dgm:cxn modelId="{E032AA31-99A3-4654-9866-2D59C56D1563}" type="presParOf" srcId="{464E6A68-82BC-4C2D-93B5-B808F8F6E8B3}" destId="{EC0DE5D0-29ED-4E8C-A674-9ADA09DB8252}" srcOrd="0" destOrd="0" presId="urn:microsoft.com/office/officeart/2005/8/layout/hProcess11"/>
    <dgm:cxn modelId="{533A39BC-A84C-4669-8DA1-D7DB556A3290}" type="presParOf" srcId="{464E6A68-82BC-4C2D-93B5-B808F8F6E8B3}" destId="{4DDCC8C3-6F32-4056-9B66-C899288605F0}" srcOrd="1" destOrd="0" presId="urn:microsoft.com/office/officeart/2005/8/layout/hProcess11"/>
    <dgm:cxn modelId="{F196D647-1AA7-4C5D-8539-04C3E0B5A858}" type="presParOf" srcId="{464E6A68-82BC-4C2D-93B5-B808F8F6E8B3}" destId="{289F835A-FCA3-41C3-8E30-8F9C2CB6A08C}" srcOrd="2" destOrd="0" presId="urn:microsoft.com/office/officeart/2005/8/layout/hProcess11"/>
    <dgm:cxn modelId="{2012B859-2F92-41BA-90BD-C24F9F71365D}" type="presParOf" srcId="{E0C457E8-E472-470D-8F1F-7838C0C3E107}" destId="{3C0FF1E5-C8F5-40FC-9B48-5610B213E35B}" srcOrd="3" destOrd="0" presId="urn:microsoft.com/office/officeart/2005/8/layout/hProcess11"/>
    <dgm:cxn modelId="{3C928C02-95B5-476C-8C95-D53A68B7CCA5}" type="presParOf" srcId="{E0C457E8-E472-470D-8F1F-7838C0C3E107}" destId="{4358C44E-9F81-4694-A225-657B61479107}" srcOrd="4" destOrd="0" presId="urn:microsoft.com/office/officeart/2005/8/layout/hProcess11"/>
    <dgm:cxn modelId="{365E2F46-A18B-4C30-A2BE-2A841AAFCB62}" type="presParOf" srcId="{4358C44E-9F81-4694-A225-657B61479107}" destId="{93E2116F-F32B-43EA-92EE-C87994421C0A}" srcOrd="0" destOrd="0" presId="urn:microsoft.com/office/officeart/2005/8/layout/hProcess11"/>
    <dgm:cxn modelId="{2F2F22C7-DA89-4276-95B2-9E0022EDBFB3}" type="presParOf" srcId="{4358C44E-9F81-4694-A225-657B61479107}" destId="{F0CF42E8-8BBA-42ED-807C-824E42D18B7A}" srcOrd="1" destOrd="0" presId="urn:microsoft.com/office/officeart/2005/8/layout/hProcess11"/>
    <dgm:cxn modelId="{371F2EF1-0B72-4576-B10C-CA623B3A8B8C}" type="presParOf" srcId="{4358C44E-9F81-4694-A225-657B61479107}" destId="{B35ECC44-B92B-415B-8845-842AB9316A4E}" srcOrd="2" destOrd="0" presId="urn:microsoft.com/office/officeart/2005/8/layout/hProcess11"/>
    <dgm:cxn modelId="{FA7419FA-3E63-490B-8B55-721A3559B693}" type="presParOf" srcId="{E0C457E8-E472-470D-8F1F-7838C0C3E107}" destId="{6317D8FD-D761-4C9B-B2BF-9DEE0A0B4161}" srcOrd="5" destOrd="0" presId="urn:microsoft.com/office/officeart/2005/8/layout/hProcess11"/>
    <dgm:cxn modelId="{86018A79-9312-4AB0-8107-7D0C7C9021DA}" type="presParOf" srcId="{E0C457E8-E472-470D-8F1F-7838C0C3E107}" destId="{36EF3746-CE97-4954-9F78-2459FEABDA36}" srcOrd="6" destOrd="0" presId="urn:microsoft.com/office/officeart/2005/8/layout/hProcess11"/>
    <dgm:cxn modelId="{3C3F90FC-6DC5-406D-9869-0BA64859117B}" type="presParOf" srcId="{36EF3746-CE97-4954-9F78-2459FEABDA36}" destId="{07300286-BA3D-4C99-AE4B-1D9E8DCDC13A}" srcOrd="0" destOrd="0" presId="urn:microsoft.com/office/officeart/2005/8/layout/hProcess11"/>
    <dgm:cxn modelId="{EC4F3CBC-21E6-4976-907E-165495D5197F}" type="presParOf" srcId="{36EF3746-CE97-4954-9F78-2459FEABDA36}" destId="{AC02C60B-FB61-4717-B8D0-EDA7F374EA9B}" srcOrd="1" destOrd="0" presId="urn:microsoft.com/office/officeart/2005/8/layout/hProcess11"/>
    <dgm:cxn modelId="{3B655BAA-6F0D-4999-AE6A-C567386F2DD2}" type="presParOf" srcId="{36EF3746-CE97-4954-9F78-2459FEABDA36}" destId="{DB02908B-DD53-4B9A-8498-4731F83D12D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5D327-E2A9-48FB-A2E6-2BCEECC08974}">
      <dsp:nvSpPr>
        <dsp:cNvPr id="0" name=""/>
        <dsp:cNvSpPr/>
      </dsp:nvSpPr>
      <dsp:spPr>
        <a:xfrm>
          <a:off x="0" y="2410263"/>
          <a:ext cx="10225127" cy="32136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6777F0-E80C-460D-82F4-B44434CC7655}">
      <dsp:nvSpPr>
        <dsp:cNvPr id="0" name=""/>
        <dsp:cNvSpPr/>
      </dsp:nvSpPr>
      <dsp:spPr>
        <a:xfrm>
          <a:off x="4605" y="0"/>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rtl="0">
            <a:lnSpc>
              <a:spcPct val="90000"/>
            </a:lnSpc>
            <a:spcBef>
              <a:spcPct val="0"/>
            </a:spcBef>
            <a:spcAft>
              <a:spcPct val="35000"/>
            </a:spcAft>
            <a:buNone/>
          </a:pPr>
          <a:r>
            <a:rPr lang="en-US" sz="2000" kern="1200" dirty="0">
              <a:latin typeface="Calibri"/>
            </a:rPr>
            <a:t>Discuss timeline and second report</a:t>
          </a:r>
          <a:endParaRPr lang="en-US" sz="2000" kern="1200" dirty="0"/>
        </a:p>
      </dsp:txBody>
      <dsp:txXfrm>
        <a:off x="4605" y="0"/>
        <a:ext cx="2215277" cy="3213685"/>
      </dsp:txXfrm>
    </dsp:sp>
    <dsp:sp modelId="{C9D7AF72-A665-47DD-A1D8-B2497F73F145}">
      <dsp:nvSpPr>
        <dsp:cNvPr id="0" name=""/>
        <dsp:cNvSpPr/>
      </dsp:nvSpPr>
      <dsp:spPr>
        <a:xfrm>
          <a:off x="710534"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0DE5D0-29ED-4E8C-A674-9ADA09DB8252}">
      <dsp:nvSpPr>
        <dsp:cNvPr id="0" name=""/>
        <dsp:cNvSpPr/>
      </dsp:nvSpPr>
      <dsp:spPr>
        <a:xfrm>
          <a:off x="2330647" y="4820527"/>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rtl="0">
            <a:lnSpc>
              <a:spcPct val="90000"/>
            </a:lnSpc>
            <a:spcBef>
              <a:spcPct val="0"/>
            </a:spcBef>
            <a:spcAft>
              <a:spcPct val="35000"/>
            </a:spcAft>
            <a:buNone/>
          </a:pPr>
          <a:r>
            <a:rPr lang="en-US" sz="2000" kern="1200" dirty="0">
              <a:latin typeface="Calibri"/>
            </a:rPr>
            <a:t>Work groups meet to form recommendations and plans to present</a:t>
          </a:r>
          <a:endParaRPr lang="en-US" sz="2000" kern="1200" dirty="0"/>
        </a:p>
      </dsp:txBody>
      <dsp:txXfrm>
        <a:off x="2330647" y="4820527"/>
        <a:ext cx="2215277" cy="3213685"/>
      </dsp:txXfrm>
    </dsp:sp>
    <dsp:sp modelId="{4DDCC8C3-6F32-4056-9B66-C899288605F0}">
      <dsp:nvSpPr>
        <dsp:cNvPr id="0" name=""/>
        <dsp:cNvSpPr/>
      </dsp:nvSpPr>
      <dsp:spPr>
        <a:xfrm>
          <a:off x="3036575"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2116F-F32B-43EA-92EE-C87994421C0A}">
      <dsp:nvSpPr>
        <dsp:cNvPr id="0" name=""/>
        <dsp:cNvSpPr/>
      </dsp:nvSpPr>
      <dsp:spPr>
        <a:xfrm>
          <a:off x="4656689" y="0"/>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rtl="0">
            <a:lnSpc>
              <a:spcPct val="90000"/>
            </a:lnSpc>
            <a:spcBef>
              <a:spcPct val="0"/>
            </a:spcBef>
            <a:spcAft>
              <a:spcPct val="35000"/>
            </a:spcAft>
            <a:buNone/>
          </a:pPr>
          <a:r>
            <a:rPr lang="en-US" sz="2000" kern="1200" dirty="0">
              <a:latin typeface="Calibri"/>
            </a:rPr>
            <a:t>Work groups present recommendations</a:t>
          </a:r>
          <a:endParaRPr lang="en-US" sz="2000" kern="1200" dirty="0"/>
        </a:p>
      </dsp:txBody>
      <dsp:txXfrm>
        <a:off x="4656689" y="0"/>
        <a:ext cx="2215277" cy="3213685"/>
      </dsp:txXfrm>
    </dsp:sp>
    <dsp:sp modelId="{F0CF42E8-8BBA-42ED-807C-824E42D18B7A}">
      <dsp:nvSpPr>
        <dsp:cNvPr id="0" name=""/>
        <dsp:cNvSpPr/>
      </dsp:nvSpPr>
      <dsp:spPr>
        <a:xfrm>
          <a:off x="5362617"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D54CEF-D7D7-4B2A-A562-9F25683B7D9E}">
      <dsp:nvSpPr>
        <dsp:cNvPr id="0" name=""/>
        <dsp:cNvSpPr/>
      </dsp:nvSpPr>
      <dsp:spPr>
        <a:xfrm>
          <a:off x="6982730" y="4820527"/>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rtl="0">
            <a:lnSpc>
              <a:spcPct val="90000"/>
            </a:lnSpc>
            <a:spcBef>
              <a:spcPct val="0"/>
            </a:spcBef>
            <a:spcAft>
              <a:spcPct val="35000"/>
            </a:spcAft>
            <a:buNone/>
          </a:pPr>
          <a:r>
            <a:rPr lang="en-US" sz="2000" kern="1200" dirty="0">
              <a:latin typeface="Calibri"/>
            </a:rPr>
            <a:t>Work groups finalize recommendations and draft written sections</a:t>
          </a:r>
          <a:endParaRPr lang="en-US" sz="2000" kern="1200" dirty="0"/>
        </a:p>
      </dsp:txBody>
      <dsp:txXfrm>
        <a:off x="6982730" y="4820527"/>
        <a:ext cx="2215277" cy="3213685"/>
      </dsp:txXfrm>
    </dsp:sp>
    <dsp:sp modelId="{FF75EE75-CBB8-4FE9-A201-DE14D9AB358A}">
      <dsp:nvSpPr>
        <dsp:cNvPr id="0" name=""/>
        <dsp:cNvSpPr/>
      </dsp:nvSpPr>
      <dsp:spPr>
        <a:xfrm>
          <a:off x="7688658"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5D327-E2A9-48FB-A2E6-2BCEECC08974}">
      <dsp:nvSpPr>
        <dsp:cNvPr id="0" name=""/>
        <dsp:cNvSpPr/>
      </dsp:nvSpPr>
      <dsp:spPr>
        <a:xfrm>
          <a:off x="0" y="2410263"/>
          <a:ext cx="10225127" cy="32136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6777F0-E80C-460D-82F4-B44434CC7655}">
      <dsp:nvSpPr>
        <dsp:cNvPr id="0" name=""/>
        <dsp:cNvSpPr/>
      </dsp:nvSpPr>
      <dsp:spPr>
        <a:xfrm>
          <a:off x="4605" y="0"/>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marL="0" lvl="0" indent="0" algn="ctr" defTabSz="844550" rtl="0">
            <a:lnSpc>
              <a:spcPct val="90000"/>
            </a:lnSpc>
            <a:spcBef>
              <a:spcPct val="0"/>
            </a:spcBef>
            <a:spcAft>
              <a:spcPct val="35000"/>
            </a:spcAft>
            <a:buNone/>
          </a:pPr>
          <a:r>
            <a:rPr lang="en-US" sz="1900" kern="1200" dirty="0">
              <a:latin typeface="Calibri"/>
            </a:rPr>
            <a:t>Discuss recommendations, start </a:t>
          </a:r>
          <a:r>
            <a:rPr lang="en-US" sz="1900" kern="1200" dirty="0"/>
            <a:t>outreach to speakers for </a:t>
          </a:r>
          <a:r>
            <a:rPr lang="en-US" sz="1900" kern="1200" dirty="0">
              <a:latin typeface="Calibri"/>
            </a:rPr>
            <a:t>Sept-Jan</a:t>
          </a:r>
          <a:endParaRPr lang="en-US" sz="1900" kern="1200" dirty="0"/>
        </a:p>
      </dsp:txBody>
      <dsp:txXfrm>
        <a:off x="4605" y="0"/>
        <a:ext cx="2215277" cy="3213685"/>
      </dsp:txXfrm>
    </dsp:sp>
    <dsp:sp modelId="{C9D7AF72-A665-47DD-A1D8-B2497F73F145}">
      <dsp:nvSpPr>
        <dsp:cNvPr id="0" name=""/>
        <dsp:cNvSpPr/>
      </dsp:nvSpPr>
      <dsp:spPr>
        <a:xfrm>
          <a:off x="710534"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0DE5D0-29ED-4E8C-A674-9ADA09DB8252}">
      <dsp:nvSpPr>
        <dsp:cNvPr id="0" name=""/>
        <dsp:cNvSpPr/>
      </dsp:nvSpPr>
      <dsp:spPr>
        <a:xfrm>
          <a:off x="2330647" y="4820527"/>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0" lvl="0" indent="0" algn="ctr" defTabSz="844550" rtl="0">
            <a:lnSpc>
              <a:spcPct val="90000"/>
            </a:lnSpc>
            <a:spcBef>
              <a:spcPct val="0"/>
            </a:spcBef>
            <a:spcAft>
              <a:spcPct val="35000"/>
            </a:spcAft>
            <a:buNone/>
          </a:pPr>
          <a:r>
            <a:rPr lang="en-US" sz="1900" kern="1200" dirty="0">
              <a:latin typeface="Calibri"/>
            </a:rPr>
            <a:t>Work groups meet to create and edit report sections</a:t>
          </a:r>
          <a:endParaRPr lang="en-US" sz="1900" kern="1200" dirty="0"/>
        </a:p>
      </dsp:txBody>
      <dsp:txXfrm>
        <a:off x="2330647" y="4820527"/>
        <a:ext cx="2215277" cy="3213685"/>
      </dsp:txXfrm>
    </dsp:sp>
    <dsp:sp modelId="{4DDCC8C3-6F32-4056-9B66-C899288605F0}">
      <dsp:nvSpPr>
        <dsp:cNvPr id="0" name=""/>
        <dsp:cNvSpPr/>
      </dsp:nvSpPr>
      <dsp:spPr>
        <a:xfrm>
          <a:off x="3036575"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2116F-F32B-43EA-92EE-C87994421C0A}">
      <dsp:nvSpPr>
        <dsp:cNvPr id="0" name=""/>
        <dsp:cNvSpPr/>
      </dsp:nvSpPr>
      <dsp:spPr>
        <a:xfrm>
          <a:off x="4656689" y="0"/>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marL="0" lvl="0" indent="0" algn="ctr" defTabSz="844550" rtl="0">
            <a:lnSpc>
              <a:spcPct val="90000"/>
            </a:lnSpc>
            <a:spcBef>
              <a:spcPct val="0"/>
            </a:spcBef>
            <a:spcAft>
              <a:spcPct val="35000"/>
            </a:spcAft>
            <a:buNone/>
          </a:pPr>
          <a:r>
            <a:rPr lang="en-US" sz="1900" kern="1200" dirty="0">
              <a:solidFill>
                <a:srgbClr val="FF0000"/>
              </a:solidFill>
              <a:latin typeface="Calibri"/>
            </a:rPr>
            <a:t>Vote on final second annual report</a:t>
          </a:r>
        </a:p>
      </dsp:txBody>
      <dsp:txXfrm>
        <a:off x="4656689" y="0"/>
        <a:ext cx="2215277" cy="3213685"/>
      </dsp:txXfrm>
    </dsp:sp>
    <dsp:sp modelId="{F0CF42E8-8BBA-42ED-807C-824E42D18B7A}">
      <dsp:nvSpPr>
        <dsp:cNvPr id="0" name=""/>
        <dsp:cNvSpPr/>
      </dsp:nvSpPr>
      <dsp:spPr>
        <a:xfrm>
          <a:off x="5362617"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300286-BA3D-4C99-AE4B-1D9E8DCDC13A}">
      <dsp:nvSpPr>
        <dsp:cNvPr id="0" name=""/>
        <dsp:cNvSpPr/>
      </dsp:nvSpPr>
      <dsp:spPr>
        <a:xfrm>
          <a:off x="6982730" y="4820527"/>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0" lvl="0" indent="0" algn="ctr" defTabSz="844550" rtl="0">
            <a:lnSpc>
              <a:spcPct val="90000"/>
            </a:lnSpc>
            <a:spcBef>
              <a:spcPct val="0"/>
            </a:spcBef>
            <a:spcAft>
              <a:spcPct val="35000"/>
            </a:spcAft>
            <a:buNone/>
          </a:pPr>
          <a:r>
            <a:rPr lang="en-US" sz="1900" kern="1200" dirty="0">
              <a:latin typeface="Calibri"/>
            </a:rPr>
            <a:t>2 guest speakers, start research for third annual report </a:t>
          </a:r>
        </a:p>
      </dsp:txBody>
      <dsp:txXfrm>
        <a:off x="6982730" y="4820527"/>
        <a:ext cx="2215277" cy="3213685"/>
      </dsp:txXfrm>
    </dsp:sp>
    <dsp:sp modelId="{AC02C60B-FB61-4717-B8D0-EDA7F374EA9B}">
      <dsp:nvSpPr>
        <dsp:cNvPr id="0" name=""/>
        <dsp:cNvSpPr/>
      </dsp:nvSpPr>
      <dsp:spPr>
        <a:xfrm>
          <a:off x="7688658"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5D327-E2A9-48FB-A2E6-2BCEECC08974}">
      <dsp:nvSpPr>
        <dsp:cNvPr id="0" name=""/>
        <dsp:cNvSpPr/>
      </dsp:nvSpPr>
      <dsp:spPr>
        <a:xfrm>
          <a:off x="0" y="2410263"/>
          <a:ext cx="10225127" cy="32136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6777F0-E80C-460D-82F4-B44434CC7655}">
      <dsp:nvSpPr>
        <dsp:cNvPr id="0" name=""/>
        <dsp:cNvSpPr/>
      </dsp:nvSpPr>
      <dsp:spPr>
        <a:xfrm>
          <a:off x="4605" y="0"/>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rtl="0">
            <a:lnSpc>
              <a:spcPct val="90000"/>
            </a:lnSpc>
            <a:spcBef>
              <a:spcPct val="0"/>
            </a:spcBef>
            <a:spcAft>
              <a:spcPct val="35000"/>
            </a:spcAft>
            <a:buNone/>
          </a:pPr>
          <a:r>
            <a:rPr lang="en-US" sz="2000" kern="1200" dirty="0">
              <a:latin typeface="Calibri"/>
            </a:rPr>
            <a:t> 2 guest</a:t>
          </a:r>
          <a:r>
            <a:rPr lang="en-US" sz="2000" kern="1200" dirty="0"/>
            <a:t> </a:t>
          </a:r>
          <a:r>
            <a:rPr lang="en-US" sz="2000" kern="1200" dirty="0">
              <a:latin typeface="Calibri"/>
            </a:rPr>
            <a:t>speakers</a:t>
          </a:r>
          <a:r>
            <a:rPr lang="en-US" sz="2000" kern="1200" dirty="0"/>
            <a:t>, </a:t>
          </a:r>
          <a:r>
            <a:rPr lang="en-US" sz="2000" kern="1200" dirty="0">
              <a:latin typeface="Calibri"/>
            </a:rPr>
            <a:t>continue</a:t>
          </a:r>
          <a:r>
            <a:rPr lang="en-US" sz="2000" kern="1200" dirty="0"/>
            <a:t> research for third annual report </a:t>
          </a:r>
        </a:p>
      </dsp:txBody>
      <dsp:txXfrm>
        <a:off x="4605" y="0"/>
        <a:ext cx="2215277" cy="3213685"/>
      </dsp:txXfrm>
    </dsp:sp>
    <dsp:sp modelId="{C9D7AF72-A665-47DD-A1D8-B2497F73F145}">
      <dsp:nvSpPr>
        <dsp:cNvPr id="0" name=""/>
        <dsp:cNvSpPr/>
      </dsp:nvSpPr>
      <dsp:spPr>
        <a:xfrm>
          <a:off x="710534"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0DE5D0-29ED-4E8C-A674-9ADA09DB8252}">
      <dsp:nvSpPr>
        <dsp:cNvPr id="0" name=""/>
        <dsp:cNvSpPr/>
      </dsp:nvSpPr>
      <dsp:spPr>
        <a:xfrm>
          <a:off x="2330647" y="4820527"/>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rtl="0">
            <a:lnSpc>
              <a:spcPct val="90000"/>
            </a:lnSpc>
            <a:spcBef>
              <a:spcPct val="0"/>
            </a:spcBef>
            <a:spcAft>
              <a:spcPct val="35000"/>
            </a:spcAft>
            <a:buNone/>
          </a:pPr>
          <a:r>
            <a:rPr lang="en-US" sz="2000" kern="1200" dirty="0">
              <a:latin typeface="Calibri"/>
            </a:rPr>
            <a:t>2 guest</a:t>
          </a:r>
          <a:r>
            <a:rPr lang="en-US" sz="2000" kern="1200" dirty="0"/>
            <a:t> </a:t>
          </a:r>
          <a:r>
            <a:rPr lang="en-US" sz="2000" kern="1200" dirty="0">
              <a:latin typeface="Calibri"/>
            </a:rPr>
            <a:t>speakers</a:t>
          </a:r>
          <a:r>
            <a:rPr lang="en-US" sz="2000" kern="1200" dirty="0"/>
            <a:t>, </a:t>
          </a:r>
          <a:r>
            <a:rPr lang="en-US" sz="2000" kern="1200" dirty="0">
              <a:latin typeface="Calibri"/>
            </a:rPr>
            <a:t>continue</a:t>
          </a:r>
          <a:r>
            <a:rPr lang="en-US" sz="2000" kern="1200" dirty="0"/>
            <a:t> research for third annual report </a:t>
          </a:r>
        </a:p>
      </dsp:txBody>
      <dsp:txXfrm>
        <a:off x="2330647" y="4820527"/>
        <a:ext cx="2215277" cy="3213685"/>
      </dsp:txXfrm>
    </dsp:sp>
    <dsp:sp modelId="{4DDCC8C3-6F32-4056-9B66-C899288605F0}">
      <dsp:nvSpPr>
        <dsp:cNvPr id="0" name=""/>
        <dsp:cNvSpPr/>
      </dsp:nvSpPr>
      <dsp:spPr>
        <a:xfrm>
          <a:off x="3036575"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2116F-F32B-43EA-92EE-C87994421C0A}">
      <dsp:nvSpPr>
        <dsp:cNvPr id="0" name=""/>
        <dsp:cNvSpPr/>
      </dsp:nvSpPr>
      <dsp:spPr>
        <a:xfrm>
          <a:off x="4656689" y="0"/>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rtl="0">
            <a:lnSpc>
              <a:spcPct val="90000"/>
            </a:lnSpc>
            <a:spcBef>
              <a:spcPct val="0"/>
            </a:spcBef>
            <a:spcAft>
              <a:spcPct val="35000"/>
            </a:spcAft>
            <a:buNone/>
          </a:pPr>
          <a:r>
            <a:rPr lang="en-US" sz="2000" kern="1200" dirty="0">
              <a:latin typeface="Calibri"/>
            </a:rPr>
            <a:t>March focus on recommendations from work groups/groups meet to write in between</a:t>
          </a:r>
          <a:endParaRPr lang="en-US" sz="2000" kern="1200" dirty="0"/>
        </a:p>
      </dsp:txBody>
      <dsp:txXfrm>
        <a:off x="4656689" y="0"/>
        <a:ext cx="2215277" cy="3213685"/>
      </dsp:txXfrm>
    </dsp:sp>
    <dsp:sp modelId="{F0CF42E8-8BBA-42ED-807C-824E42D18B7A}">
      <dsp:nvSpPr>
        <dsp:cNvPr id="0" name=""/>
        <dsp:cNvSpPr/>
      </dsp:nvSpPr>
      <dsp:spPr>
        <a:xfrm>
          <a:off x="5362617"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300286-BA3D-4C99-AE4B-1D9E8DCDC13A}">
      <dsp:nvSpPr>
        <dsp:cNvPr id="0" name=""/>
        <dsp:cNvSpPr/>
      </dsp:nvSpPr>
      <dsp:spPr>
        <a:xfrm>
          <a:off x="6982730" y="4820527"/>
          <a:ext cx="2215277" cy="321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rtl="0">
            <a:lnSpc>
              <a:spcPct val="90000"/>
            </a:lnSpc>
            <a:spcBef>
              <a:spcPct val="0"/>
            </a:spcBef>
            <a:spcAft>
              <a:spcPct val="35000"/>
            </a:spcAft>
            <a:buNone/>
          </a:pPr>
          <a:r>
            <a:rPr lang="en-US" sz="2000" kern="1200" dirty="0">
              <a:solidFill>
                <a:srgbClr val="FF0000"/>
              </a:solidFill>
              <a:latin typeface="Calibri"/>
            </a:rPr>
            <a:t>Vote on report/new year begins</a:t>
          </a:r>
        </a:p>
      </dsp:txBody>
      <dsp:txXfrm>
        <a:off x="6982730" y="4820527"/>
        <a:ext cx="2215277" cy="3213685"/>
      </dsp:txXfrm>
    </dsp:sp>
    <dsp:sp modelId="{AC02C60B-FB61-4717-B8D0-EDA7F374EA9B}">
      <dsp:nvSpPr>
        <dsp:cNvPr id="0" name=""/>
        <dsp:cNvSpPr/>
      </dsp:nvSpPr>
      <dsp:spPr>
        <a:xfrm>
          <a:off x="7688658" y="3615395"/>
          <a:ext cx="803421" cy="8034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547A1A-4B8C-44CF-8E73-8D0B6F65A909}" type="datetimeFigureOut">
              <a:rPr lang="en-US" smtClean="0"/>
              <a:t>9/1/2023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6B28D8-CD98-4154-A631-787321A3B0EB}" type="slidenum">
              <a:rPr lang="en-US" smtClean="0"/>
              <a:t>‹#›</a:t>
            </a:fld>
            <a:endParaRPr lang="en-US"/>
          </a:p>
        </p:txBody>
      </p:sp>
    </p:spTree>
    <p:extLst>
      <p:ext uri="{BB962C8B-B14F-4D97-AF65-F5344CB8AC3E}">
        <p14:creationId xmlns:p14="http://schemas.microsoft.com/office/powerpoint/2010/main" val="219492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10</a:t>
            </a:fld>
            <a:endParaRPr lang="en-US"/>
          </a:p>
        </p:txBody>
      </p:sp>
    </p:spTree>
    <p:extLst>
      <p:ext uri="{BB962C8B-B14F-4D97-AF65-F5344CB8AC3E}">
        <p14:creationId xmlns:p14="http://schemas.microsoft.com/office/powerpoint/2010/main" val="1164659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11</a:t>
            </a:fld>
            <a:endParaRPr lang="en-US"/>
          </a:p>
        </p:txBody>
      </p:sp>
    </p:spTree>
    <p:extLst>
      <p:ext uri="{BB962C8B-B14F-4D97-AF65-F5344CB8AC3E}">
        <p14:creationId xmlns:p14="http://schemas.microsoft.com/office/powerpoint/2010/main" val="1296920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25</a:t>
            </a:fld>
            <a:endParaRPr lang="en-US"/>
          </a:p>
        </p:txBody>
      </p:sp>
    </p:spTree>
    <p:extLst>
      <p:ext uri="{BB962C8B-B14F-4D97-AF65-F5344CB8AC3E}">
        <p14:creationId xmlns:p14="http://schemas.microsoft.com/office/powerpoint/2010/main" val="3180948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5:55pm: Thank you</a:t>
            </a:r>
          </a:p>
          <a:p>
            <a:r>
              <a:rPr lang="en-US" dirty="0"/>
              <a:t>Motion to Adjourn</a:t>
            </a:r>
          </a:p>
          <a:p>
            <a:r>
              <a:rPr lang="en-US" dirty="0"/>
              <a:t>Vote</a:t>
            </a:r>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26</a:t>
            </a:fld>
            <a:endParaRPr lang="en-US" dirty="0"/>
          </a:p>
        </p:txBody>
      </p:sp>
    </p:spTree>
    <p:extLst>
      <p:ext uri="{BB962C8B-B14F-4D97-AF65-F5344CB8AC3E}">
        <p14:creationId xmlns:p14="http://schemas.microsoft.com/office/powerpoint/2010/main" val="92358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2</a:t>
            </a:fld>
            <a:endParaRPr lang="en-US"/>
          </a:p>
        </p:txBody>
      </p:sp>
    </p:spTree>
    <p:extLst>
      <p:ext uri="{BB962C8B-B14F-4D97-AF65-F5344CB8AC3E}">
        <p14:creationId xmlns:p14="http://schemas.microsoft.com/office/powerpoint/2010/main" val="465085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3</a:t>
            </a:fld>
            <a:endParaRPr lang="en-US"/>
          </a:p>
        </p:txBody>
      </p:sp>
    </p:spTree>
    <p:extLst>
      <p:ext uri="{BB962C8B-B14F-4D97-AF65-F5344CB8AC3E}">
        <p14:creationId xmlns:p14="http://schemas.microsoft.com/office/powerpoint/2010/main" val="21781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4</a:t>
            </a:fld>
            <a:endParaRPr lang="en-US"/>
          </a:p>
        </p:txBody>
      </p:sp>
    </p:spTree>
    <p:extLst>
      <p:ext uri="{BB962C8B-B14F-4D97-AF65-F5344CB8AC3E}">
        <p14:creationId xmlns:p14="http://schemas.microsoft.com/office/powerpoint/2010/main" val="14109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5</a:t>
            </a:fld>
            <a:endParaRPr lang="en-US"/>
          </a:p>
        </p:txBody>
      </p:sp>
    </p:spTree>
    <p:extLst>
      <p:ext uri="{BB962C8B-B14F-4D97-AF65-F5344CB8AC3E}">
        <p14:creationId xmlns:p14="http://schemas.microsoft.com/office/powerpoint/2010/main" val="60360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6</a:t>
            </a:fld>
            <a:endParaRPr lang="en-US"/>
          </a:p>
        </p:txBody>
      </p:sp>
    </p:spTree>
    <p:extLst>
      <p:ext uri="{BB962C8B-B14F-4D97-AF65-F5344CB8AC3E}">
        <p14:creationId xmlns:p14="http://schemas.microsoft.com/office/powerpoint/2010/main" val="758917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7</a:t>
            </a:fld>
            <a:endParaRPr lang="en-US"/>
          </a:p>
        </p:txBody>
      </p:sp>
    </p:spTree>
    <p:extLst>
      <p:ext uri="{BB962C8B-B14F-4D97-AF65-F5344CB8AC3E}">
        <p14:creationId xmlns:p14="http://schemas.microsoft.com/office/powerpoint/2010/main" val="3488551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8</a:t>
            </a:fld>
            <a:endParaRPr lang="en-US"/>
          </a:p>
        </p:txBody>
      </p:sp>
    </p:spTree>
    <p:extLst>
      <p:ext uri="{BB962C8B-B14F-4D97-AF65-F5344CB8AC3E}">
        <p14:creationId xmlns:p14="http://schemas.microsoft.com/office/powerpoint/2010/main" val="540278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Elaine will briefly mention past months on the timeline but focus on current and future </a:t>
            </a:r>
          </a:p>
        </p:txBody>
      </p:sp>
      <p:sp>
        <p:nvSpPr>
          <p:cNvPr id="4" name="Slide Number Placeholder 3"/>
          <p:cNvSpPr>
            <a:spLocks noGrp="1"/>
          </p:cNvSpPr>
          <p:nvPr>
            <p:ph type="sldNum" sz="quarter" idx="5"/>
          </p:nvPr>
        </p:nvSpPr>
        <p:spPr/>
        <p:txBody>
          <a:bodyPr/>
          <a:lstStyle/>
          <a:p>
            <a:fld id="{796B28D8-CD98-4154-A631-787321A3B0EB}" type="slidenum">
              <a:rPr lang="en-US" smtClean="0"/>
              <a:t>9</a:t>
            </a:fld>
            <a:endParaRPr lang="en-US"/>
          </a:p>
        </p:txBody>
      </p:sp>
    </p:spTree>
    <p:extLst>
      <p:ext uri="{BB962C8B-B14F-4D97-AF65-F5344CB8AC3E}">
        <p14:creationId xmlns:p14="http://schemas.microsoft.com/office/powerpoint/2010/main" val="76196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C307D1-08FB-B946-5FB9-16EC77F93929}"/>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3" name="Footer Placeholder 2">
            <a:extLst>
              <a:ext uri="{FF2B5EF4-FFF2-40B4-BE49-F238E27FC236}">
                <a16:creationId xmlns:a16="http://schemas.microsoft.com/office/drawing/2014/main" id="{E96225A1-F6FD-E908-5278-B201F3DA14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0F275C-60DF-6EC8-961E-82D6ED91CB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67819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5FAB-BE3C-F7A6-50CB-F4E06B444C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9AFE9-E8AC-6598-2E80-0A1F0E418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1CFC65-3968-12C8-3C97-0308AD693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D9F96-7540-175F-B018-35A3E3D5E60F}"/>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6" name="Footer Placeholder 5">
            <a:extLst>
              <a:ext uri="{FF2B5EF4-FFF2-40B4-BE49-F238E27FC236}">
                <a16:creationId xmlns:a16="http://schemas.microsoft.com/office/drawing/2014/main" id="{01330645-B45B-774E-A153-BECC88C9A0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609FA-C7A8-20CA-3713-2F7149F17E4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314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EA9B-AE5D-DAF9-C5B0-C396211D6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8FCA8F-6A8C-9140-C987-A378C058B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40BEA-5486-417B-548C-3CFA02090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6E831-8A86-0A95-4DB9-1ED8CB954B70}"/>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6" name="Footer Placeholder 5">
            <a:extLst>
              <a:ext uri="{FF2B5EF4-FFF2-40B4-BE49-F238E27FC236}">
                <a16:creationId xmlns:a16="http://schemas.microsoft.com/office/drawing/2014/main" id="{91D74C30-638D-0D1A-C197-BA61483A6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79E0F-757D-E194-AC5F-DEED742BD4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072607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D8B4-C2EB-A52C-4D08-D22C0D9346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04625-4D3F-29A2-15B8-1A875FEDDB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D8322-7B4B-DEE9-7658-561951F7F0DC}"/>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5" name="Footer Placeholder 4">
            <a:extLst>
              <a:ext uri="{FF2B5EF4-FFF2-40B4-BE49-F238E27FC236}">
                <a16:creationId xmlns:a16="http://schemas.microsoft.com/office/drawing/2014/main" id="{655CFBFE-966F-7DED-8653-B81C72137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4329B-CD69-B821-4054-4B1DC730274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8356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55B539-A53A-5228-403C-5AE1DB1B6F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91F04A-E4FA-F1F9-F7B6-0E31B25B0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508DF-4EDE-11F7-55F3-C31724B9A255}"/>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5" name="Footer Placeholder 4">
            <a:extLst>
              <a:ext uri="{FF2B5EF4-FFF2-40B4-BE49-F238E27FC236}">
                <a16:creationId xmlns:a16="http://schemas.microsoft.com/office/drawing/2014/main" id="{25C41BB3-2850-EF8E-F27F-4BCA285B3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C1966-03F6-28EE-6A1D-CCB609EB5010}"/>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50552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A511-D1C1-7D28-DBA2-FA71D326B0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AED123-D9E6-A734-A7EC-E4227D01F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C60FE2-E8DE-DF5D-1391-1AAB8CDFE725}"/>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5" name="Footer Placeholder 4">
            <a:extLst>
              <a:ext uri="{FF2B5EF4-FFF2-40B4-BE49-F238E27FC236}">
                <a16:creationId xmlns:a16="http://schemas.microsoft.com/office/drawing/2014/main" id="{18536686-681D-6EC8-95E7-35F9DA7E7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44FC6-1ED7-7D22-935F-69611065DA54}"/>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00129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FC1E-7568-37CF-F478-86648266E5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85A14-8302-1623-57D3-023C09079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EAEFB-B4C5-6A85-3730-9E84CF362B7D}"/>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5" name="Footer Placeholder 4">
            <a:extLst>
              <a:ext uri="{FF2B5EF4-FFF2-40B4-BE49-F238E27FC236}">
                <a16:creationId xmlns:a16="http://schemas.microsoft.com/office/drawing/2014/main" id="{E408B3A7-1AB6-ED3C-52B4-E59E03EB0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1676C-EFF0-39FD-75C4-564E0E60873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4643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AB3A6-CEAA-25C5-F914-7299B923B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9926A-BBFA-A7D3-DA9A-DF83586CC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F74F48-699A-E450-DCC6-15ED4AA61C67}"/>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5" name="Footer Placeholder 4">
            <a:extLst>
              <a:ext uri="{FF2B5EF4-FFF2-40B4-BE49-F238E27FC236}">
                <a16:creationId xmlns:a16="http://schemas.microsoft.com/office/drawing/2014/main" id="{F19483CB-2122-8AF6-8C61-987CE62C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5F84F-76E5-4674-2012-FFE5571D2443}"/>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71023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A3B2-703A-5E8A-03EF-8697CDD581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5BA748-F9D1-A289-EFBC-1A0F8B6D0A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219EB-BCC7-561B-B1B8-FC4DAD666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4196D1-90D9-AC6D-0C06-392829272F6D}"/>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6" name="Footer Placeholder 5">
            <a:extLst>
              <a:ext uri="{FF2B5EF4-FFF2-40B4-BE49-F238E27FC236}">
                <a16:creationId xmlns:a16="http://schemas.microsoft.com/office/drawing/2014/main" id="{A645C481-C80C-5E16-8A60-1A1B4A2A9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390A9-FDD4-F147-0788-747114E56432}"/>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12877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A25C-F479-3DB3-988F-811E219637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EFA8D-588A-7979-AB03-71C6B484A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96C5B-DED7-226A-D351-CAF52E2F70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1CC169-0A90-320E-4C22-FAED52E9E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0199F5-54B0-7DD5-17F8-4F161052CE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73E584-72C9-ABF7-1EC5-69755211F2F5}"/>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8" name="Footer Placeholder 7">
            <a:extLst>
              <a:ext uri="{FF2B5EF4-FFF2-40B4-BE49-F238E27FC236}">
                <a16:creationId xmlns:a16="http://schemas.microsoft.com/office/drawing/2014/main" id="{FA87FCF0-BCD0-FB51-8708-1FB27E7DE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51748B-2B44-3228-DC24-477E3BBE138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8441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4DA3-9202-52F4-7499-605186EBBD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4B9B34-E3E2-EDD4-A029-E46523CCA927}"/>
              </a:ext>
            </a:extLst>
          </p:cNvPr>
          <p:cNvSpPr>
            <a:spLocks noGrp="1"/>
          </p:cNvSpPr>
          <p:nvPr>
            <p:ph type="dt" sz="half" idx="10"/>
          </p:nvPr>
        </p:nvSpPr>
        <p:spPr/>
        <p:txBody>
          <a:bodyPr/>
          <a:lstStyle/>
          <a:p>
            <a:fld id="{20775B7E-693B-4734-9D38-96855399C350}" type="datetimeFigureOut">
              <a:rPr lang="en-US" smtClean="0"/>
              <a:t>9/1/2023</a:t>
            </a:fld>
            <a:endParaRPr lang="en-US"/>
          </a:p>
        </p:txBody>
      </p:sp>
      <p:sp>
        <p:nvSpPr>
          <p:cNvPr id="4" name="Footer Placeholder 3">
            <a:extLst>
              <a:ext uri="{FF2B5EF4-FFF2-40B4-BE49-F238E27FC236}">
                <a16:creationId xmlns:a16="http://schemas.microsoft.com/office/drawing/2014/main" id="{F05EB00B-3628-E6AC-541F-1FDB829993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7BFF3-3646-5594-7448-B880C6C6AED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66426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191103-BA53-5F24-69D2-13247F2C2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FF2BB6-0170-3C0E-560D-96BE75EBC4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5E6C5-F384-1261-4FDF-F2C7C7C34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75B7E-693B-4734-9D38-96855399C350}" type="datetimeFigureOut">
              <a:rPr lang="en-US" smtClean="0"/>
              <a:t>9/1/2023</a:t>
            </a:fld>
            <a:endParaRPr lang="en-US"/>
          </a:p>
        </p:txBody>
      </p:sp>
      <p:sp>
        <p:nvSpPr>
          <p:cNvPr id="5" name="Footer Placeholder 4">
            <a:extLst>
              <a:ext uri="{FF2B5EF4-FFF2-40B4-BE49-F238E27FC236}">
                <a16:creationId xmlns:a16="http://schemas.microsoft.com/office/drawing/2014/main" id="{8ECDD31F-80C3-F2D7-C589-03C67606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D1A0A-9249-92C8-BB92-1A0C1314B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6F90-904F-4C1D-BF83-E383ED339BC7}" type="slidenum">
              <a:rPr lang="en-US" smtClean="0"/>
              <a:t>‹#›</a:t>
            </a:fld>
            <a:endParaRPr lang="en-US"/>
          </a:p>
        </p:txBody>
      </p:sp>
    </p:spTree>
    <p:extLst>
      <p:ext uri="{BB962C8B-B14F-4D97-AF65-F5344CB8AC3E}">
        <p14:creationId xmlns:p14="http://schemas.microsoft.com/office/powerpoint/2010/main" val="27462299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madelyn.m.goskoski@mas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laine.Gabovitch@mas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3144" y="2191589"/>
            <a:ext cx="8370536" cy="3623584"/>
          </a:xfrm>
        </p:spPr>
        <p:txBody>
          <a:bodyPr>
            <a:noAutofit/>
          </a:bodyPr>
          <a:lstStyle/>
          <a:p>
            <a:r>
              <a:rPr lang="en-US" sz="3600" dirty="0">
                <a:solidFill>
                  <a:schemeClr val="bg1"/>
                </a:solidFill>
                <a:cs typeface="Arial"/>
              </a:rPr>
              <a:t>DPH PANDAS/PANS Advisory Council</a:t>
            </a:r>
            <a:br>
              <a:rPr lang="en-US" sz="3600" dirty="0">
                <a:cs typeface="Arial" panose="020B0604020202020204" pitchFamily="34" charset="0"/>
              </a:rPr>
            </a:br>
            <a:br>
              <a:rPr lang="en-US" sz="3200" dirty="0">
                <a:cs typeface="Arial" panose="020B0604020202020204" pitchFamily="34" charset="0"/>
              </a:rPr>
            </a:br>
            <a:br>
              <a:rPr lang="en-US" sz="3200" dirty="0">
                <a:cs typeface="Arial" panose="020B0604020202020204" pitchFamily="34" charset="0"/>
              </a:rPr>
            </a:br>
            <a:r>
              <a:rPr lang="en-US" sz="3200" dirty="0">
                <a:solidFill>
                  <a:schemeClr val="bg1"/>
                </a:solidFill>
                <a:cs typeface="Arial"/>
              </a:rPr>
              <a:t>July 12, 2023</a:t>
            </a:r>
            <a:br>
              <a:rPr lang="en-US" sz="3200" dirty="0">
                <a:cs typeface="Arial" panose="020B0604020202020204" pitchFamily="34" charset="0"/>
              </a:rPr>
            </a:br>
            <a:r>
              <a:rPr lang="en-US" sz="3200" dirty="0">
                <a:solidFill>
                  <a:schemeClr val="bg1"/>
                </a:solidFill>
                <a:cs typeface="Arial"/>
              </a:rPr>
              <a:t>4:00 – 6:00 PM</a:t>
            </a:r>
            <a:br>
              <a:rPr lang="en-US" sz="3200" dirty="0">
                <a:cs typeface="Arial" panose="020B0604020202020204" pitchFamily="34" charset="0"/>
              </a:rPr>
            </a:br>
            <a:br>
              <a:rPr lang="en-US" sz="3200" dirty="0">
                <a:cs typeface="Arial" panose="020B0604020202020204" pitchFamily="34" charset="0"/>
              </a:rPr>
            </a:br>
            <a:r>
              <a:rPr lang="en-US" sz="3200" i="1" dirty="0">
                <a:solidFill>
                  <a:srgbClr val="FFFF00"/>
                </a:solidFill>
                <a:cs typeface="Arial"/>
              </a:rPr>
              <a:t>Please stand by. The meeting will begin shortly. </a:t>
            </a:r>
            <a:endParaRPr lang="en-US" sz="3600" i="1" dirty="0">
              <a:solidFill>
                <a:srgbClr val="FFFF00"/>
              </a:solidFill>
              <a:cs typeface="Arial" panose="020B0604020202020204" pitchFamily="34" charset="0"/>
            </a:endParaRPr>
          </a:p>
        </p:txBody>
      </p:sp>
      <p:sp>
        <p:nvSpPr>
          <p:cNvPr id="3" name="Title 1">
            <a:extLst>
              <a:ext uri="{C183D7F6-B498-43B3-948B-1728B52AA6E4}">
                <adec:decorative xmlns:adec="http://schemas.microsoft.com/office/drawing/2017/decorative" val="1"/>
              </a:ext>
            </a:extLst>
          </p:cNvPr>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5AC0-1851-C04C-5D15-E56C67714014}"/>
              </a:ext>
            </a:extLst>
          </p:cNvPr>
          <p:cNvSpPr>
            <a:spLocks noGrp="1"/>
          </p:cNvSpPr>
          <p:nvPr>
            <p:ph type="title"/>
          </p:nvPr>
        </p:nvSpPr>
        <p:spPr/>
        <p:txBody>
          <a:bodyPr/>
          <a:lstStyle/>
          <a:p>
            <a:r>
              <a:rPr lang="en-US" dirty="0">
                <a:solidFill>
                  <a:schemeClr val="bg1"/>
                </a:solidFill>
                <a:cs typeface="Calibri"/>
              </a:rPr>
              <a:t>2023 Timeline</a:t>
            </a:r>
          </a:p>
        </p:txBody>
      </p:sp>
      <p:sp>
        <p:nvSpPr>
          <p:cNvPr id="3" name="Content Placeholder 2">
            <a:extLst>
              <a:ext uri="{FF2B5EF4-FFF2-40B4-BE49-F238E27FC236}">
                <a16:creationId xmlns:a16="http://schemas.microsoft.com/office/drawing/2014/main" id="{545F3A06-DDC8-871D-CB4D-9A3AF1E00DE7}"/>
              </a:ext>
            </a:extLst>
          </p:cNvPr>
          <p:cNvSpPr>
            <a:spLocks noGrp="1"/>
          </p:cNvSpPr>
          <p:nvPr>
            <p:ph idx="1"/>
          </p:nvPr>
        </p:nvSpPr>
        <p:spPr>
          <a:xfrm>
            <a:off x="600529" y="1134738"/>
            <a:ext cx="11145156" cy="4991426"/>
          </a:xfrm>
        </p:spPr>
        <p:txBody>
          <a:bodyPr vert="horz" lIns="91440" tIns="45720" rIns="91440" bIns="45720" rtlCol="0" anchor="t">
            <a:normAutofit/>
          </a:bodyPr>
          <a:lstStyle/>
          <a:p>
            <a:pPr marL="0" indent="0">
              <a:buNone/>
            </a:pPr>
            <a:endParaRPr lang="en-US" b="0" i="0" dirty="0">
              <a:solidFill>
                <a:srgbClr val="000000"/>
              </a:solidFill>
              <a:effectLst/>
              <a:latin typeface="Calibri"/>
              <a:cs typeface="Calibri"/>
            </a:endParaRPr>
          </a:p>
          <a:p>
            <a:pPr lvl="2"/>
            <a:endParaRPr lang="en-US" dirty="0">
              <a:solidFill>
                <a:schemeClr val="tx2"/>
              </a:solidFill>
              <a:cs typeface="Calibri"/>
            </a:endParaRPr>
          </a:p>
        </p:txBody>
      </p:sp>
      <p:sp>
        <p:nvSpPr>
          <p:cNvPr id="4" name="Slide Number Placeholder 3">
            <a:extLst>
              <a:ext uri="{FF2B5EF4-FFF2-40B4-BE49-F238E27FC236}">
                <a16:creationId xmlns:a16="http://schemas.microsoft.com/office/drawing/2014/main" id="{9575BA43-220C-571A-5EC7-10CEE9FD8252}"/>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10</a:t>
            </a:fld>
            <a:endParaRPr lang="en-US" dirty="0">
              <a:solidFill>
                <a:srgbClr val="464646">
                  <a:lumMod val="40000"/>
                  <a:lumOff val="60000"/>
                </a:srgbClr>
              </a:solidFill>
            </a:endParaRPr>
          </a:p>
        </p:txBody>
      </p:sp>
      <p:graphicFrame>
        <p:nvGraphicFramePr>
          <p:cNvPr id="281" name="Diagram 281" descr="This graphic represents our 2023 PANDAS/PANS outline from May through September 2023 and it's associated tasks" title="2023 Timeline continued">
            <a:extLst>
              <a:ext uri="{FF2B5EF4-FFF2-40B4-BE49-F238E27FC236}">
                <a16:creationId xmlns:a16="http://schemas.microsoft.com/office/drawing/2014/main" id="{A920D461-78AE-AE18-6B78-25E6BAE330FC}"/>
              </a:ext>
            </a:extLst>
          </p:cNvPr>
          <p:cNvGraphicFramePr/>
          <p:nvPr>
            <p:extLst>
              <p:ext uri="{D42A27DB-BD31-4B8C-83A1-F6EECF244321}">
                <p14:modId xmlns:p14="http://schemas.microsoft.com/office/powerpoint/2010/main" val="479240443"/>
              </p:ext>
            </p:extLst>
          </p:nvPr>
        </p:nvGraphicFramePr>
        <p:xfrm>
          <a:off x="1126719" y="-314568"/>
          <a:ext cx="10225127" cy="8034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8" name="TextBox 517">
            <a:extLst>
              <a:ext uri="{FF2B5EF4-FFF2-40B4-BE49-F238E27FC236}">
                <a16:creationId xmlns:a16="http://schemas.microsoft.com/office/drawing/2014/main" id="{8094661A-2ECF-F525-D74A-11D4ED388405}"/>
              </a:ext>
            </a:extLst>
          </p:cNvPr>
          <p:cNvSpPr txBox="1"/>
          <p:nvPr/>
        </p:nvSpPr>
        <p:spPr>
          <a:xfrm>
            <a:off x="1862665"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May</a:t>
            </a:r>
            <a:endParaRPr lang="en-US" sz="2400" b="1" dirty="0">
              <a:cs typeface="Calibri"/>
            </a:endParaRPr>
          </a:p>
        </p:txBody>
      </p:sp>
      <p:sp>
        <p:nvSpPr>
          <p:cNvPr id="535" name="TextBox 534">
            <a:extLst>
              <a:ext uri="{FF2B5EF4-FFF2-40B4-BE49-F238E27FC236}">
                <a16:creationId xmlns:a16="http://schemas.microsoft.com/office/drawing/2014/main" id="{3BD28D37-9BCA-E664-4664-18D53A7CC91C}"/>
              </a:ext>
            </a:extLst>
          </p:cNvPr>
          <p:cNvSpPr txBox="1"/>
          <p:nvPr/>
        </p:nvSpPr>
        <p:spPr>
          <a:xfrm>
            <a:off x="4285436"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Jun</a:t>
            </a:r>
            <a:endParaRPr lang="en-US" sz="2400" b="1" dirty="0">
              <a:cs typeface="Calibri"/>
            </a:endParaRPr>
          </a:p>
        </p:txBody>
      </p:sp>
      <p:sp>
        <p:nvSpPr>
          <p:cNvPr id="536" name="TextBox 535">
            <a:extLst>
              <a:ext uri="{FF2B5EF4-FFF2-40B4-BE49-F238E27FC236}">
                <a16:creationId xmlns:a16="http://schemas.microsoft.com/office/drawing/2014/main" id="{0FEB687A-FF4B-7A24-7AF8-197331E5C6C5}"/>
              </a:ext>
            </a:extLst>
          </p:cNvPr>
          <p:cNvSpPr txBox="1"/>
          <p:nvPr/>
        </p:nvSpPr>
        <p:spPr>
          <a:xfrm>
            <a:off x="6584461"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July</a:t>
            </a:r>
            <a:endParaRPr lang="en-US" sz="2400" b="1" dirty="0">
              <a:cs typeface="Calibri"/>
            </a:endParaRPr>
          </a:p>
        </p:txBody>
      </p:sp>
      <p:sp>
        <p:nvSpPr>
          <p:cNvPr id="537" name="TextBox 536">
            <a:extLst>
              <a:ext uri="{FF2B5EF4-FFF2-40B4-BE49-F238E27FC236}">
                <a16:creationId xmlns:a16="http://schemas.microsoft.com/office/drawing/2014/main" id="{F2872B63-710D-67BA-AB2A-69C2FE01B98F}"/>
              </a:ext>
            </a:extLst>
          </p:cNvPr>
          <p:cNvSpPr txBox="1"/>
          <p:nvPr/>
        </p:nvSpPr>
        <p:spPr>
          <a:xfrm>
            <a:off x="8896512"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cs typeface="Calibri"/>
              </a:rPr>
              <a:t>Sep</a:t>
            </a:r>
          </a:p>
        </p:txBody>
      </p:sp>
      <p:sp>
        <p:nvSpPr>
          <p:cNvPr id="16" name="TextBox 15">
            <a:extLst>
              <a:ext uri="{FF2B5EF4-FFF2-40B4-BE49-F238E27FC236}">
                <a16:creationId xmlns:a16="http://schemas.microsoft.com/office/drawing/2014/main" id="{F30FE3B3-4C3A-A922-6C67-23C9D7CAA14E}"/>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110322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5AC0-1851-C04C-5D15-E56C67714014}"/>
              </a:ext>
            </a:extLst>
          </p:cNvPr>
          <p:cNvSpPr>
            <a:spLocks noGrp="1"/>
          </p:cNvSpPr>
          <p:nvPr>
            <p:ph type="title"/>
          </p:nvPr>
        </p:nvSpPr>
        <p:spPr/>
        <p:txBody>
          <a:bodyPr/>
          <a:lstStyle/>
          <a:p>
            <a:r>
              <a:rPr lang="en-US" dirty="0">
                <a:solidFill>
                  <a:schemeClr val="bg1"/>
                </a:solidFill>
                <a:cs typeface="Calibri"/>
              </a:rPr>
              <a:t>2023/2024 Timeline</a:t>
            </a:r>
          </a:p>
        </p:txBody>
      </p:sp>
      <p:sp>
        <p:nvSpPr>
          <p:cNvPr id="3" name="Content Placeholder 2">
            <a:extLst>
              <a:ext uri="{FF2B5EF4-FFF2-40B4-BE49-F238E27FC236}">
                <a16:creationId xmlns:a16="http://schemas.microsoft.com/office/drawing/2014/main" id="{545F3A06-DDC8-871D-CB4D-9A3AF1E00DE7}"/>
              </a:ext>
            </a:extLst>
          </p:cNvPr>
          <p:cNvSpPr>
            <a:spLocks noGrp="1"/>
          </p:cNvSpPr>
          <p:nvPr>
            <p:ph idx="1"/>
          </p:nvPr>
        </p:nvSpPr>
        <p:spPr>
          <a:xfrm>
            <a:off x="600529" y="1134738"/>
            <a:ext cx="11145156" cy="4991426"/>
          </a:xfrm>
        </p:spPr>
        <p:txBody>
          <a:bodyPr vert="horz" lIns="91440" tIns="45720" rIns="91440" bIns="45720" rtlCol="0" anchor="t">
            <a:normAutofit/>
          </a:bodyPr>
          <a:lstStyle/>
          <a:p>
            <a:pPr marL="0" indent="0">
              <a:buNone/>
            </a:pPr>
            <a:endParaRPr lang="en-US" b="0" i="0" dirty="0">
              <a:solidFill>
                <a:srgbClr val="000000"/>
              </a:solidFill>
              <a:effectLst/>
              <a:latin typeface="Calibri"/>
              <a:cs typeface="Calibri"/>
            </a:endParaRPr>
          </a:p>
          <a:p>
            <a:pPr lvl="2"/>
            <a:endParaRPr lang="en-US" dirty="0">
              <a:solidFill>
                <a:schemeClr val="tx2"/>
              </a:solidFill>
              <a:cs typeface="Calibri"/>
            </a:endParaRPr>
          </a:p>
        </p:txBody>
      </p:sp>
      <p:sp>
        <p:nvSpPr>
          <p:cNvPr id="4" name="Slide Number Placeholder 3">
            <a:extLst>
              <a:ext uri="{FF2B5EF4-FFF2-40B4-BE49-F238E27FC236}">
                <a16:creationId xmlns:a16="http://schemas.microsoft.com/office/drawing/2014/main" id="{9575BA43-220C-571A-5EC7-10CEE9FD8252}"/>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11</a:t>
            </a:fld>
            <a:endParaRPr lang="en-US" dirty="0">
              <a:solidFill>
                <a:srgbClr val="464646">
                  <a:lumMod val="40000"/>
                  <a:lumOff val="60000"/>
                </a:srgbClr>
              </a:solidFill>
            </a:endParaRPr>
          </a:p>
        </p:txBody>
      </p:sp>
      <p:graphicFrame>
        <p:nvGraphicFramePr>
          <p:cNvPr id="281" name="Diagram 281" descr="This graphic represents our 2023 PANDAS/PANS outline from May through September 2023 and it's associated tasks" title="2023 Timeline continued">
            <a:extLst>
              <a:ext uri="{FF2B5EF4-FFF2-40B4-BE49-F238E27FC236}">
                <a16:creationId xmlns:a16="http://schemas.microsoft.com/office/drawing/2014/main" id="{A920D461-78AE-AE18-6B78-25E6BAE330FC}"/>
              </a:ext>
            </a:extLst>
          </p:cNvPr>
          <p:cNvGraphicFramePr/>
          <p:nvPr>
            <p:extLst>
              <p:ext uri="{D42A27DB-BD31-4B8C-83A1-F6EECF244321}">
                <p14:modId xmlns:p14="http://schemas.microsoft.com/office/powerpoint/2010/main" val="1789519283"/>
              </p:ext>
            </p:extLst>
          </p:nvPr>
        </p:nvGraphicFramePr>
        <p:xfrm>
          <a:off x="1126719" y="-314568"/>
          <a:ext cx="10225127" cy="8034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8" name="TextBox 517">
            <a:extLst>
              <a:ext uri="{FF2B5EF4-FFF2-40B4-BE49-F238E27FC236}">
                <a16:creationId xmlns:a16="http://schemas.microsoft.com/office/drawing/2014/main" id="{8094661A-2ECF-F525-D74A-11D4ED388405}"/>
              </a:ext>
            </a:extLst>
          </p:cNvPr>
          <p:cNvSpPr txBox="1"/>
          <p:nvPr/>
        </p:nvSpPr>
        <p:spPr>
          <a:xfrm>
            <a:off x="1862665"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Nov</a:t>
            </a:r>
            <a:endParaRPr lang="en-US" sz="2400" b="1" dirty="0">
              <a:cs typeface="Calibri"/>
            </a:endParaRPr>
          </a:p>
        </p:txBody>
      </p:sp>
      <p:sp>
        <p:nvSpPr>
          <p:cNvPr id="535" name="TextBox 534">
            <a:extLst>
              <a:ext uri="{FF2B5EF4-FFF2-40B4-BE49-F238E27FC236}">
                <a16:creationId xmlns:a16="http://schemas.microsoft.com/office/drawing/2014/main" id="{3BD28D37-9BCA-E664-4664-18D53A7CC91C}"/>
              </a:ext>
            </a:extLst>
          </p:cNvPr>
          <p:cNvSpPr txBox="1"/>
          <p:nvPr/>
        </p:nvSpPr>
        <p:spPr>
          <a:xfrm>
            <a:off x="4285436"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Jan</a:t>
            </a:r>
            <a:endParaRPr lang="en-US" sz="2400" b="1" dirty="0">
              <a:cs typeface="Calibri"/>
            </a:endParaRPr>
          </a:p>
        </p:txBody>
      </p:sp>
      <p:sp>
        <p:nvSpPr>
          <p:cNvPr id="536" name="TextBox 535">
            <a:extLst>
              <a:ext uri="{FF2B5EF4-FFF2-40B4-BE49-F238E27FC236}">
                <a16:creationId xmlns:a16="http://schemas.microsoft.com/office/drawing/2014/main" id="{0FEB687A-FF4B-7A24-7AF8-197331E5C6C5}"/>
              </a:ext>
            </a:extLst>
          </p:cNvPr>
          <p:cNvSpPr txBox="1"/>
          <p:nvPr/>
        </p:nvSpPr>
        <p:spPr>
          <a:xfrm>
            <a:off x="6243267" y="3471333"/>
            <a:ext cx="154431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Mar/May</a:t>
            </a:r>
            <a:endParaRPr lang="en-US" sz="2400" b="1" dirty="0">
              <a:cs typeface="Calibri"/>
            </a:endParaRPr>
          </a:p>
        </p:txBody>
      </p:sp>
      <p:sp>
        <p:nvSpPr>
          <p:cNvPr id="537" name="TextBox 536">
            <a:extLst>
              <a:ext uri="{FF2B5EF4-FFF2-40B4-BE49-F238E27FC236}">
                <a16:creationId xmlns:a16="http://schemas.microsoft.com/office/drawing/2014/main" id="{F2872B63-710D-67BA-AB2A-69C2FE01B98F}"/>
              </a:ext>
            </a:extLst>
          </p:cNvPr>
          <p:cNvSpPr txBox="1"/>
          <p:nvPr/>
        </p:nvSpPr>
        <p:spPr>
          <a:xfrm>
            <a:off x="8896512"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cs typeface="Calibri"/>
              </a:rPr>
              <a:t>July</a:t>
            </a:r>
          </a:p>
        </p:txBody>
      </p:sp>
      <p:sp>
        <p:nvSpPr>
          <p:cNvPr id="16" name="TextBox 15">
            <a:extLst>
              <a:ext uri="{FF2B5EF4-FFF2-40B4-BE49-F238E27FC236}">
                <a16:creationId xmlns:a16="http://schemas.microsoft.com/office/drawing/2014/main" id="{F30FE3B3-4C3A-A922-6C67-23C9D7CAA14E}"/>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
        <p:nvSpPr>
          <p:cNvPr id="1745" name="TextBox 1744">
            <a:extLst>
              <a:ext uri="{FF2B5EF4-FFF2-40B4-BE49-F238E27FC236}">
                <a16:creationId xmlns:a16="http://schemas.microsoft.com/office/drawing/2014/main" id="{816406FA-CD47-9D6F-08C1-47A2CE163621}"/>
              </a:ext>
            </a:extLst>
          </p:cNvPr>
          <p:cNvSpPr txBox="1"/>
          <p:nvPr/>
        </p:nvSpPr>
        <p:spPr>
          <a:xfrm>
            <a:off x="6329149" y="4793775"/>
            <a:ext cx="170597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May meeting should focus on first draft </a:t>
            </a:r>
          </a:p>
        </p:txBody>
      </p:sp>
    </p:spTree>
    <p:extLst>
      <p:ext uri="{BB962C8B-B14F-4D97-AF65-F5344CB8AC3E}">
        <p14:creationId xmlns:p14="http://schemas.microsoft.com/office/powerpoint/2010/main" val="92614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6EE5-4E93-1A26-DF6A-C1D341E68CEB}"/>
              </a:ext>
            </a:extLst>
          </p:cNvPr>
          <p:cNvSpPr>
            <a:spLocks noGrp="1"/>
          </p:cNvSpPr>
          <p:nvPr>
            <p:ph type="title"/>
          </p:nvPr>
        </p:nvSpPr>
        <p:spPr/>
        <p:txBody>
          <a:bodyPr/>
          <a:lstStyle/>
          <a:p>
            <a:r>
              <a:rPr lang="en-US" dirty="0">
                <a:solidFill>
                  <a:schemeClr val="bg1"/>
                </a:solidFill>
                <a:cs typeface="Calibri"/>
              </a:rPr>
              <a:t>Discussion: Annual Report - Process</a:t>
            </a:r>
            <a:endParaRPr lang="en-US" dirty="0">
              <a:solidFill>
                <a:schemeClr val="bg1"/>
              </a:solidFill>
            </a:endParaRPr>
          </a:p>
        </p:txBody>
      </p:sp>
      <p:sp>
        <p:nvSpPr>
          <p:cNvPr id="3" name="Content Placeholder 2">
            <a:extLst>
              <a:ext uri="{FF2B5EF4-FFF2-40B4-BE49-F238E27FC236}">
                <a16:creationId xmlns:a16="http://schemas.microsoft.com/office/drawing/2014/main" id="{030C9B45-0145-3EE4-1246-12922170D60A}"/>
              </a:ext>
            </a:extLst>
          </p:cNvPr>
          <p:cNvSpPr>
            <a:spLocks noGrp="1"/>
          </p:cNvSpPr>
          <p:nvPr>
            <p:ph idx="1"/>
          </p:nvPr>
        </p:nvSpPr>
        <p:spPr>
          <a:xfrm>
            <a:off x="599574" y="1600200"/>
            <a:ext cx="2600826" cy="4525963"/>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03AA21E4-548D-DDAA-2358-0D52AC8B458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12</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E4BD5408-4E9A-80D4-8E65-BBE33019D965}"/>
              </a:ext>
            </a:extLst>
          </p:cNvPr>
          <p:cNvSpPr txBox="1"/>
          <p:nvPr/>
        </p:nvSpPr>
        <p:spPr>
          <a:xfrm>
            <a:off x="11643848"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EG</a:t>
            </a:r>
          </a:p>
        </p:txBody>
      </p:sp>
      <p:sp>
        <p:nvSpPr>
          <p:cNvPr id="5" name="TextBox 4">
            <a:extLst>
              <a:ext uri="{FF2B5EF4-FFF2-40B4-BE49-F238E27FC236}">
                <a16:creationId xmlns:a16="http://schemas.microsoft.com/office/drawing/2014/main" id="{4C7EFA4C-116C-CED0-6221-1C27B213240C}"/>
              </a:ext>
            </a:extLst>
          </p:cNvPr>
          <p:cNvSpPr txBox="1"/>
          <p:nvPr/>
        </p:nvSpPr>
        <p:spPr>
          <a:xfrm>
            <a:off x="539750" y="1412874"/>
            <a:ext cx="11090519" cy="48628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Calibri"/>
              </a:rPr>
              <a:t>Process </a:t>
            </a:r>
          </a:p>
          <a:p>
            <a:pPr marL="800100" lvl="1" indent="-342900">
              <a:buFont typeface="Arial" panose="020B0604020202020204" pitchFamily="34" charset="0"/>
              <a:buChar char="•"/>
            </a:pPr>
            <a:r>
              <a:rPr lang="en-US" sz="2400" dirty="0">
                <a:cs typeface="Calibri"/>
              </a:rPr>
              <a:t>Today</a:t>
            </a:r>
          </a:p>
          <a:p>
            <a:pPr marL="1257300" lvl="2" indent="-342900">
              <a:buFont typeface="Arial" panose="020B0604020202020204" pitchFamily="34" charset="0"/>
              <a:buChar char="•"/>
            </a:pPr>
            <a:r>
              <a:rPr lang="en-US" sz="2400" dirty="0">
                <a:cs typeface="Calibri"/>
              </a:rPr>
              <a:t>Review priorities and recommendations</a:t>
            </a:r>
          </a:p>
          <a:p>
            <a:pPr marL="1257300" lvl="2" indent="-342900">
              <a:buFont typeface="Arial" panose="020B0604020202020204" pitchFamily="34" charset="0"/>
              <a:buChar char="•"/>
            </a:pPr>
            <a:r>
              <a:rPr lang="en-US" sz="2400" dirty="0">
                <a:cs typeface="Calibri"/>
              </a:rPr>
              <a:t>Identify one or two guest speakers (TBD) for 9/13 and standard questions</a:t>
            </a:r>
          </a:p>
          <a:p>
            <a:pPr marL="800100" lvl="1" indent="-342900">
              <a:buFont typeface="Arial" panose="020B0604020202020204" pitchFamily="34" charset="0"/>
              <a:buChar char="•"/>
            </a:pPr>
            <a:r>
              <a:rPr lang="en-US" sz="2400" dirty="0">
                <a:cs typeface="Calibri"/>
              </a:rPr>
              <a:t>Report follow-up: DPH team will format report for flow and consistency</a:t>
            </a:r>
          </a:p>
          <a:p>
            <a:pPr marL="1257300" lvl="2" indent="-342900">
              <a:buFont typeface="Arial" panose="020B0604020202020204" pitchFamily="34" charset="0"/>
              <a:buChar char="•"/>
            </a:pPr>
            <a:r>
              <a:rPr lang="en-US" sz="2400" dirty="0">
                <a:cs typeface="Calibri"/>
              </a:rPr>
              <a:t>Maddy will send </a:t>
            </a:r>
            <a:r>
              <a:rPr lang="en-US" sz="2400" b="1" dirty="0">
                <a:solidFill>
                  <a:schemeClr val="accent1"/>
                </a:solidFill>
                <a:cs typeface="Calibri"/>
              </a:rPr>
              <a:t>final draft to AC by August 11</a:t>
            </a:r>
            <a:r>
              <a:rPr lang="en-US" sz="2400" b="1" baseline="30000" dirty="0">
                <a:solidFill>
                  <a:schemeClr val="accent1"/>
                </a:solidFill>
                <a:cs typeface="Calibri"/>
              </a:rPr>
              <a:t>th</a:t>
            </a:r>
            <a:r>
              <a:rPr lang="en-US" sz="2400" b="1" dirty="0">
                <a:solidFill>
                  <a:schemeClr val="accent1"/>
                </a:solidFill>
                <a:cs typeface="Calibri"/>
              </a:rPr>
              <a:t> </a:t>
            </a:r>
          </a:p>
          <a:p>
            <a:pPr marL="1257300" lvl="2" indent="-342900">
              <a:buFont typeface="Arial" panose="020B0604020202020204" pitchFamily="34" charset="0"/>
              <a:buChar char="•"/>
            </a:pPr>
            <a:r>
              <a:rPr lang="en-US" sz="2400" dirty="0">
                <a:cs typeface="Calibri"/>
              </a:rPr>
              <a:t>Council send any </a:t>
            </a:r>
            <a:r>
              <a:rPr lang="en-US" sz="2400" b="1" dirty="0">
                <a:solidFill>
                  <a:schemeClr val="accent1"/>
                </a:solidFill>
                <a:cs typeface="Calibri"/>
              </a:rPr>
              <a:t>edits to Maddy by August 25</a:t>
            </a:r>
            <a:r>
              <a:rPr lang="en-US" sz="2400" b="1" baseline="30000" dirty="0">
                <a:solidFill>
                  <a:schemeClr val="accent1"/>
                </a:solidFill>
                <a:cs typeface="Calibri"/>
              </a:rPr>
              <a:t>th</a:t>
            </a:r>
            <a:r>
              <a:rPr lang="en-US" sz="2400" b="1" dirty="0">
                <a:solidFill>
                  <a:schemeClr val="accent1"/>
                </a:solidFill>
                <a:cs typeface="Calibri"/>
              </a:rPr>
              <a:t> </a:t>
            </a:r>
            <a:endParaRPr lang="en-US" sz="2400" b="1" baseline="30000" dirty="0">
              <a:solidFill>
                <a:schemeClr val="accent1"/>
              </a:solidFill>
              <a:cs typeface="Calibri"/>
            </a:endParaRPr>
          </a:p>
          <a:p>
            <a:pPr marL="1257300" lvl="2" indent="-342900">
              <a:buFont typeface="Arial" panose="020B0604020202020204" pitchFamily="34" charset="0"/>
              <a:buChar char="•"/>
            </a:pPr>
            <a:r>
              <a:rPr lang="en-US" sz="2400" dirty="0">
                <a:cs typeface="Calibri"/>
              </a:rPr>
              <a:t>Maddy will send </a:t>
            </a:r>
            <a:r>
              <a:rPr lang="en-US" sz="2400" b="1" dirty="0">
                <a:solidFill>
                  <a:schemeClr val="accent1"/>
                </a:solidFill>
                <a:cs typeface="Calibri"/>
              </a:rPr>
              <a:t>final report to AC for review by September 6</a:t>
            </a:r>
            <a:r>
              <a:rPr lang="en-US" sz="2400" b="1" baseline="30000" dirty="0">
                <a:solidFill>
                  <a:schemeClr val="accent1"/>
                </a:solidFill>
                <a:cs typeface="Calibri"/>
              </a:rPr>
              <a:t>th</a:t>
            </a:r>
            <a:r>
              <a:rPr lang="en-US" sz="2400" b="1" dirty="0">
                <a:solidFill>
                  <a:schemeClr val="accent1"/>
                </a:solidFill>
                <a:cs typeface="Calibri"/>
              </a:rPr>
              <a:t> </a:t>
            </a:r>
          </a:p>
          <a:p>
            <a:pPr marL="800100" lvl="1" indent="-342900">
              <a:buFont typeface="Arial" panose="020B0604020202020204" pitchFamily="34" charset="0"/>
              <a:buChar char="•"/>
            </a:pPr>
            <a:r>
              <a:rPr lang="en-US" sz="2400" dirty="0">
                <a:cs typeface="Calibri"/>
              </a:rPr>
              <a:t>September 13 meeting</a:t>
            </a:r>
          </a:p>
          <a:p>
            <a:pPr marL="1257300" lvl="2" indent="-342900">
              <a:buFont typeface="Arial" panose="020B0604020202020204" pitchFamily="34" charset="0"/>
              <a:buChar char="•"/>
            </a:pPr>
            <a:r>
              <a:rPr lang="en-US" sz="2400" dirty="0">
                <a:cs typeface="Calibri"/>
              </a:rPr>
              <a:t>Vote on each priority and recommendation </a:t>
            </a:r>
          </a:p>
          <a:p>
            <a:pPr marL="1257300" lvl="2" indent="-342900">
              <a:buFont typeface="Arial" panose="020B0604020202020204" pitchFamily="34" charset="0"/>
              <a:buChar char="•"/>
            </a:pPr>
            <a:r>
              <a:rPr lang="en-US" sz="2400" dirty="0">
                <a:cs typeface="Calibri"/>
              </a:rPr>
              <a:t>Engage guest speaker(s) </a:t>
            </a:r>
          </a:p>
          <a:p>
            <a:pPr marL="1257300" lvl="2" indent="-342900">
              <a:buFont typeface="Arial" panose="020B0604020202020204" pitchFamily="34" charset="0"/>
              <a:buChar char="•"/>
            </a:pPr>
            <a:r>
              <a:rPr lang="en-US" sz="2400" dirty="0">
                <a:cs typeface="Calibri"/>
              </a:rPr>
              <a:t>Determine future guest speakers </a:t>
            </a:r>
          </a:p>
          <a:p>
            <a:pPr lvl="1"/>
            <a:endParaRPr lang="en-US" dirty="0">
              <a:cs typeface="Calibri"/>
            </a:endParaRPr>
          </a:p>
        </p:txBody>
      </p:sp>
    </p:spTree>
    <p:extLst>
      <p:ext uri="{BB962C8B-B14F-4D97-AF65-F5344CB8AC3E}">
        <p14:creationId xmlns:p14="http://schemas.microsoft.com/office/powerpoint/2010/main" val="1656125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6EE5-4E93-1A26-DF6A-C1D341E68CEB}"/>
              </a:ext>
            </a:extLst>
          </p:cNvPr>
          <p:cNvSpPr>
            <a:spLocks noGrp="1"/>
          </p:cNvSpPr>
          <p:nvPr>
            <p:ph type="title"/>
          </p:nvPr>
        </p:nvSpPr>
        <p:spPr/>
        <p:txBody>
          <a:bodyPr/>
          <a:lstStyle/>
          <a:p>
            <a:r>
              <a:rPr lang="en-US" dirty="0">
                <a:solidFill>
                  <a:schemeClr val="bg1"/>
                </a:solidFill>
                <a:cs typeface="Calibri"/>
              </a:rPr>
              <a:t>Discussion: Annual Report - Legislation </a:t>
            </a:r>
            <a:endParaRPr lang="en-US" dirty="0">
              <a:solidFill>
                <a:schemeClr val="bg1"/>
              </a:solidFill>
            </a:endParaRPr>
          </a:p>
        </p:txBody>
      </p:sp>
      <p:sp>
        <p:nvSpPr>
          <p:cNvPr id="4" name="Slide Number Placeholder 3">
            <a:extLst>
              <a:ext uri="{FF2B5EF4-FFF2-40B4-BE49-F238E27FC236}">
                <a16:creationId xmlns:a16="http://schemas.microsoft.com/office/drawing/2014/main" id="{03AA21E4-548D-DDAA-2358-0D52AC8B458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13</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E4BD5408-4E9A-80D4-8E65-BBE33019D965}"/>
              </a:ext>
            </a:extLst>
          </p:cNvPr>
          <p:cNvSpPr txBox="1"/>
          <p:nvPr/>
        </p:nvSpPr>
        <p:spPr>
          <a:xfrm>
            <a:off x="11495681"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JV/SG</a:t>
            </a:r>
          </a:p>
        </p:txBody>
      </p:sp>
      <p:sp>
        <p:nvSpPr>
          <p:cNvPr id="5" name="TextBox 4">
            <a:extLst>
              <a:ext uri="{FF2B5EF4-FFF2-40B4-BE49-F238E27FC236}">
                <a16:creationId xmlns:a16="http://schemas.microsoft.com/office/drawing/2014/main" id="{4C7EFA4C-116C-CED0-6221-1C27B213240C}"/>
              </a:ext>
            </a:extLst>
          </p:cNvPr>
          <p:cNvSpPr txBox="1"/>
          <p:nvPr/>
        </p:nvSpPr>
        <p:spPr>
          <a:xfrm>
            <a:off x="361950" y="1412874"/>
            <a:ext cx="11620500"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Calibri"/>
              </a:rPr>
              <a:t>Consider current bills to be listed as recommendations </a:t>
            </a:r>
          </a:p>
          <a:p>
            <a:pPr marL="800100" lvl="1" indent="-342900">
              <a:buFont typeface="Arial" panose="020B0604020202020204" pitchFamily="34" charset="0"/>
              <a:buChar char="•"/>
            </a:pPr>
            <a:r>
              <a:rPr lang="en-US" sz="2400" dirty="0">
                <a:cs typeface="Calibri"/>
              </a:rPr>
              <a:t>S1266 &amp; H1975: Study of Pediatric Adolescent Psychiatric Settings (DMH &amp; DESE)</a:t>
            </a:r>
          </a:p>
          <a:p>
            <a:pPr marL="800100" lvl="1" indent="-342900">
              <a:buFont typeface="Arial" panose="020B0604020202020204" pitchFamily="34" charset="0"/>
              <a:buChar char="•"/>
            </a:pPr>
            <a:r>
              <a:rPr lang="en-US" sz="2400" dirty="0">
                <a:cs typeface="Calibri"/>
              </a:rPr>
              <a:t>H3920: Screening in Medical/Clinical Settings (DPH)</a:t>
            </a:r>
          </a:p>
          <a:p>
            <a:pPr lvl="1"/>
            <a:endParaRPr lang="en-US" sz="2400" dirty="0">
              <a:cs typeface="Calibri"/>
            </a:endParaRPr>
          </a:p>
          <a:p>
            <a:r>
              <a:rPr lang="en-US" sz="2000" b="1" i="1" dirty="0">
                <a:solidFill>
                  <a:schemeClr val="tx2"/>
                </a:solidFill>
                <a:cs typeface="Calibri"/>
              </a:rPr>
              <a:t>Decide whether to include in report recommendations </a:t>
            </a:r>
            <a:r>
              <a:rPr lang="en-US" sz="2000" b="1" i="1" u="sng" dirty="0">
                <a:solidFill>
                  <a:srgbClr val="FF0000"/>
                </a:solidFill>
                <a:cs typeface="Calibri"/>
              </a:rPr>
              <a:t>after</a:t>
            </a:r>
            <a:r>
              <a:rPr lang="en-US" sz="2000" b="1" i="1" dirty="0">
                <a:solidFill>
                  <a:srgbClr val="FF0000"/>
                </a:solidFill>
                <a:cs typeface="Calibri"/>
              </a:rPr>
              <a:t> </a:t>
            </a:r>
            <a:r>
              <a:rPr lang="en-US" sz="2000" b="1" i="1" dirty="0">
                <a:solidFill>
                  <a:schemeClr val="tx2"/>
                </a:solidFill>
                <a:cs typeface="Calibri"/>
              </a:rPr>
              <a:t>we review all drafted/proposed priorities &amp; rec’s</a:t>
            </a:r>
          </a:p>
          <a:p>
            <a:pPr marL="800100" lvl="1" indent="-342900">
              <a:buFont typeface="Arial" panose="020B0604020202020204" pitchFamily="34" charset="0"/>
              <a:buChar char="•"/>
            </a:pPr>
            <a:endParaRPr lang="en-US" sz="2400" dirty="0">
              <a:cs typeface="Calibri"/>
            </a:endParaRPr>
          </a:p>
          <a:p>
            <a:pPr lvl="1"/>
            <a:endParaRPr lang="en-US" dirty="0">
              <a:cs typeface="Calibri"/>
            </a:endParaRPr>
          </a:p>
        </p:txBody>
      </p:sp>
    </p:spTree>
    <p:extLst>
      <p:ext uri="{BB962C8B-B14F-4D97-AF65-F5344CB8AC3E}">
        <p14:creationId xmlns:p14="http://schemas.microsoft.com/office/powerpoint/2010/main" val="3126679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6EE5-4E93-1A26-DF6A-C1D341E68CEB}"/>
              </a:ext>
            </a:extLst>
          </p:cNvPr>
          <p:cNvSpPr>
            <a:spLocks noGrp="1"/>
          </p:cNvSpPr>
          <p:nvPr>
            <p:ph type="title"/>
          </p:nvPr>
        </p:nvSpPr>
        <p:spPr/>
        <p:txBody>
          <a:bodyPr>
            <a:normAutofit fontScale="90000"/>
          </a:bodyPr>
          <a:lstStyle/>
          <a:p>
            <a:r>
              <a:rPr lang="en-US" dirty="0">
                <a:solidFill>
                  <a:schemeClr val="bg1"/>
                </a:solidFill>
                <a:cs typeface="Calibri"/>
              </a:rPr>
              <a:t>Discussion: Annual Report - Recommendations </a:t>
            </a:r>
            <a:endParaRPr lang="en-US" dirty="0">
              <a:solidFill>
                <a:schemeClr val="bg1"/>
              </a:solidFill>
            </a:endParaRPr>
          </a:p>
        </p:txBody>
      </p:sp>
      <p:sp>
        <p:nvSpPr>
          <p:cNvPr id="4" name="Slide Number Placeholder 3">
            <a:extLst>
              <a:ext uri="{FF2B5EF4-FFF2-40B4-BE49-F238E27FC236}">
                <a16:creationId xmlns:a16="http://schemas.microsoft.com/office/drawing/2014/main" id="{03AA21E4-548D-DDAA-2358-0D52AC8B458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14</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E4BD5408-4E9A-80D4-8E65-BBE33019D965}"/>
              </a:ext>
            </a:extLst>
          </p:cNvPr>
          <p:cNvSpPr txBox="1"/>
          <p:nvPr/>
        </p:nvSpPr>
        <p:spPr>
          <a:xfrm>
            <a:off x="11643848"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EG</a:t>
            </a:r>
          </a:p>
        </p:txBody>
      </p:sp>
      <p:sp>
        <p:nvSpPr>
          <p:cNvPr id="5" name="TextBox 4">
            <a:extLst>
              <a:ext uri="{FF2B5EF4-FFF2-40B4-BE49-F238E27FC236}">
                <a16:creationId xmlns:a16="http://schemas.microsoft.com/office/drawing/2014/main" id="{4C7EFA4C-116C-CED0-6221-1C27B213240C}"/>
              </a:ext>
            </a:extLst>
          </p:cNvPr>
          <p:cNvSpPr txBox="1"/>
          <p:nvPr/>
        </p:nvSpPr>
        <p:spPr>
          <a:xfrm>
            <a:off x="539750" y="1412874"/>
            <a:ext cx="11090519" cy="24622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Calibri"/>
              </a:rPr>
              <a:t>Review recommendation matrix </a:t>
            </a:r>
          </a:p>
          <a:p>
            <a:pPr marL="914400" lvl="1" indent="-457200">
              <a:buFont typeface="+mj-lt"/>
              <a:buAutoNum type="arabicPeriod"/>
            </a:pPr>
            <a:r>
              <a:rPr lang="en-US" sz="2800" dirty="0">
                <a:cs typeface="Calibri"/>
              </a:rPr>
              <a:t>Review for appropriate recommendations </a:t>
            </a:r>
          </a:p>
          <a:p>
            <a:pPr marL="914400" lvl="1" indent="-457200">
              <a:buFont typeface="+mj-lt"/>
              <a:buAutoNum type="arabicPeriod"/>
            </a:pPr>
            <a:r>
              <a:rPr lang="en-US" sz="2800" dirty="0">
                <a:cs typeface="Calibri"/>
              </a:rPr>
              <a:t>Eliminate duplication </a:t>
            </a:r>
          </a:p>
          <a:p>
            <a:pPr marL="914400" lvl="1" indent="-457200">
              <a:buFont typeface="+mj-lt"/>
              <a:buAutoNum type="arabicPeriod"/>
            </a:pPr>
            <a:r>
              <a:rPr lang="en-US" sz="2800" dirty="0">
                <a:cs typeface="Calibri"/>
              </a:rPr>
              <a:t>Organize based on priority </a:t>
            </a:r>
          </a:p>
          <a:p>
            <a:pPr marL="914400" lvl="1" indent="-457200">
              <a:buFont typeface="+mj-lt"/>
              <a:buAutoNum type="arabicPeriod"/>
            </a:pPr>
            <a:endParaRPr lang="en-US" sz="2400" dirty="0">
              <a:cs typeface="Calibri"/>
            </a:endParaRPr>
          </a:p>
          <a:p>
            <a:pPr lvl="1"/>
            <a:endParaRPr lang="en-US" dirty="0">
              <a:cs typeface="Calibri"/>
            </a:endParaRPr>
          </a:p>
        </p:txBody>
      </p:sp>
    </p:spTree>
    <p:extLst>
      <p:ext uri="{BB962C8B-B14F-4D97-AF65-F5344CB8AC3E}">
        <p14:creationId xmlns:p14="http://schemas.microsoft.com/office/powerpoint/2010/main" val="18820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7E52C-2FA4-BB7E-1617-BA181827B22E}"/>
              </a:ext>
            </a:extLst>
          </p:cNvPr>
          <p:cNvSpPr>
            <a:spLocks noGrp="1"/>
          </p:cNvSpPr>
          <p:nvPr>
            <p:ph type="title"/>
          </p:nvPr>
        </p:nvSpPr>
        <p:spPr/>
        <p:txBody>
          <a:bodyPr/>
          <a:lstStyle/>
          <a:p>
            <a:r>
              <a:rPr lang="en-US" dirty="0">
                <a:solidFill>
                  <a:schemeClr val="bg1"/>
                </a:solidFill>
              </a:rPr>
              <a:t>Draft Priorities</a:t>
            </a:r>
          </a:p>
        </p:txBody>
      </p:sp>
      <p:graphicFrame>
        <p:nvGraphicFramePr>
          <p:cNvPr id="5" name="Table 5">
            <a:extLst>
              <a:ext uri="{FF2B5EF4-FFF2-40B4-BE49-F238E27FC236}">
                <a16:creationId xmlns:a16="http://schemas.microsoft.com/office/drawing/2014/main" id="{63788615-FDCB-4AA4-3498-022EF587007D}"/>
              </a:ext>
            </a:extLst>
          </p:cNvPr>
          <p:cNvGraphicFramePr>
            <a:graphicFrameLocks noGrp="1"/>
          </p:cNvGraphicFramePr>
          <p:nvPr>
            <p:ph idx="1"/>
            <p:extLst>
              <p:ext uri="{D42A27DB-BD31-4B8C-83A1-F6EECF244321}">
                <p14:modId xmlns:p14="http://schemas.microsoft.com/office/powerpoint/2010/main" val="2194638761"/>
              </p:ext>
            </p:extLst>
          </p:nvPr>
        </p:nvGraphicFramePr>
        <p:xfrm>
          <a:off x="0" y="1344046"/>
          <a:ext cx="12192000" cy="4735573"/>
        </p:xfrm>
        <a:graphic>
          <a:graphicData uri="http://schemas.openxmlformats.org/drawingml/2006/table">
            <a:tbl>
              <a:tblPr firstRow="1" bandRow="1">
                <a:tableStyleId>{5C22544A-7EE6-4342-B048-85BDC9FD1C3A}</a:tableStyleId>
              </a:tblPr>
              <a:tblGrid>
                <a:gridCol w="958823">
                  <a:extLst>
                    <a:ext uri="{9D8B030D-6E8A-4147-A177-3AD203B41FA5}">
                      <a16:colId xmlns:a16="http://schemas.microsoft.com/office/drawing/2014/main" val="3445142634"/>
                    </a:ext>
                  </a:extLst>
                </a:gridCol>
                <a:gridCol w="1583377">
                  <a:extLst>
                    <a:ext uri="{9D8B030D-6E8A-4147-A177-3AD203B41FA5}">
                      <a16:colId xmlns:a16="http://schemas.microsoft.com/office/drawing/2014/main" val="1356491351"/>
                    </a:ext>
                  </a:extLst>
                </a:gridCol>
                <a:gridCol w="9649800">
                  <a:extLst>
                    <a:ext uri="{9D8B030D-6E8A-4147-A177-3AD203B41FA5}">
                      <a16:colId xmlns:a16="http://schemas.microsoft.com/office/drawing/2014/main" val="1896062291"/>
                    </a:ext>
                  </a:extLst>
                </a:gridCol>
              </a:tblGrid>
              <a:tr h="370840">
                <a:tc>
                  <a:txBody>
                    <a:bodyPr/>
                    <a:lstStyle/>
                    <a:p>
                      <a:r>
                        <a:rPr lang="en-US" dirty="0"/>
                        <a:t>#</a:t>
                      </a:r>
                    </a:p>
                  </a:txBody>
                  <a:tcPr/>
                </a:tc>
                <a:tc>
                  <a:txBody>
                    <a:bodyPr/>
                    <a:lstStyle/>
                    <a:p>
                      <a:r>
                        <a:rPr lang="en-US" dirty="0"/>
                        <a:t>Domain</a:t>
                      </a:r>
                    </a:p>
                  </a:txBody>
                  <a:tcPr/>
                </a:tc>
                <a:tc>
                  <a:txBody>
                    <a:bodyPr/>
                    <a:lstStyle/>
                    <a:p>
                      <a:r>
                        <a:rPr lang="en-US" dirty="0"/>
                        <a:t>Priority</a:t>
                      </a:r>
                    </a:p>
                  </a:txBody>
                  <a:tcPr/>
                </a:tc>
                <a:extLst>
                  <a:ext uri="{0D108BD9-81ED-4DB2-BD59-A6C34878D82A}">
                    <a16:rowId xmlns:a16="http://schemas.microsoft.com/office/drawing/2014/main" val="3713594443"/>
                  </a:ext>
                </a:extLst>
              </a:tr>
              <a:tr h="370840">
                <a:tc>
                  <a:txBody>
                    <a:bodyPr/>
                    <a:lstStyle/>
                    <a:p>
                      <a:r>
                        <a:rPr lang="en-US"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Research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Improve understanding</a:t>
                      </a:r>
                      <a:r>
                        <a:rPr lang="en-US" sz="1800" b="1" i="1" kern="1200" dirty="0">
                          <a:solidFill>
                            <a:schemeClr val="dk1"/>
                          </a:solidFill>
                          <a:effectLst/>
                          <a:latin typeface="+mn-lt"/>
                          <a:ea typeface="+mn-ea"/>
                          <a:cs typeface="+mn-cs"/>
                        </a:rPr>
                        <a:t> </a:t>
                      </a:r>
                      <a:r>
                        <a:rPr lang="en-US" sz="1800" b="0" i="0" kern="1200" dirty="0">
                          <a:solidFill>
                            <a:schemeClr val="dk1"/>
                          </a:solidFill>
                          <a:effectLst/>
                          <a:latin typeface="+mn-lt"/>
                          <a:ea typeface="+mn-ea"/>
                          <a:cs typeface="+mn-cs"/>
                        </a:rPr>
                        <a:t>of the prevalence of PANS/PANDAS within the Commonwealth of Massachusetts </a:t>
                      </a:r>
                      <a:endParaRPr lang="en-US" sz="1800" dirty="0"/>
                    </a:p>
                  </a:txBody>
                  <a:tcPr/>
                </a:tc>
                <a:extLst>
                  <a:ext uri="{0D108BD9-81ED-4DB2-BD59-A6C34878D82A}">
                    <a16:rowId xmlns:a16="http://schemas.microsoft.com/office/drawing/2014/main" val="870160309"/>
                  </a:ext>
                </a:extLst>
              </a:tr>
              <a:tr h="370840">
                <a:tc>
                  <a:txBody>
                    <a:bodyPr/>
                    <a:lstStyle/>
                    <a:p>
                      <a:r>
                        <a:rPr lang="en-US" dirty="0"/>
                        <a:t>2</a:t>
                      </a:r>
                    </a:p>
                  </a:txBody>
                  <a:tcPr/>
                </a:tc>
                <a:tc>
                  <a:txBody>
                    <a:bodyPr/>
                    <a:lstStyle/>
                    <a:p>
                      <a:r>
                        <a:rPr lang="en-US" dirty="0"/>
                        <a:t>Diagnosis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Decrease delays in the diagnosis of Pediatric Acute Onset Neuropsychiatric Syndrome (PANS) and Pediatric Autoimmune Neuropsychiatric Disorders Associated with Streptococcal Infections (PANDAS) in Massachusetts.</a:t>
                      </a:r>
                      <a:endParaRPr lang="en-US" dirty="0"/>
                    </a:p>
                  </a:txBody>
                  <a:tcPr/>
                </a:tc>
                <a:extLst>
                  <a:ext uri="{0D108BD9-81ED-4DB2-BD59-A6C34878D82A}">
                    <a16:rowId xmlns:a16="http://schemas.microsoft.com/office/drawing/2014/main" val="3971520660"/>
                  </a:ext>
                </a:extLst>
              </a:tr>
              <a:tr h="370840">
                <a:tc>
                  <a:txBody>
                    <a:bodyPr/>
                    <a:lstStyle/>
                    <a:p>
                      <a:r>
                        <a:rPr lang="en-US" dirty="0"/>
                        <a:t>3</a:t>
                      </a:r>
                    </a:p>
                  </a:txBody>
                  <a:tcPr/>
                </a:tc>
                <a:tc>
                  <a:txBody>
                    <a:bodyPr/>
                    <a:lstStyle/>
                    <a:p>
                      <a:r>
                        <a:rPr lang="en-US" dirty="0"/>
                        <a:t>Diagnosis </a:t>
                      </a:r>
                    </a:p>
                  </a:txBody>
                  <a:tcPr/>
                </a:tc>
                <a:tc>
                  <a:txBody>
                    <a:bodyPr/>
                    <a:lstStyle/>
                    <a:p>
                      <a:r>
                        <a:rPr lang="en-US" sz="1800" b="0" i="0" kern="1200" dirty="0">
                          <a:solidFill>
                            <a:schemeClr val="dk1"/>
                          </a:solidFill>
                          <a:effectLst/>
                          <a:latin typeface="+mn-lt"/>
                          <a:ea typeface="+mn-ea"/>
                          <a:cs typeface="+mn-cs"/>
                        </a:rPr>
                        <a:t>Report on missed diagnoses</a:t>
                      </a:r>
                      <a:endParaRPr lang="en-US" dirty="0"/>
                    </a:p>
                  </a:txBody>
                  <a:tcPr/>
                </a:tc>
                <a:extLst>
                  <a:ext uri="{0D108BD9-81ED-4DB2-BD59-A6C34878D82A}">
                    <a16:rowId xmlns:a16="http://schemas.microsoft.com/office/drawing/2014/main" val="512876521"/>
                  </a:ext>
                </a:extLst>
              </a:tr>
              <a:tr h="370840">
                <a:tc>
                  <a:txBody>
                    <a:bodyPr/>
                    <a:lstStyle/>
                    <a:p>
                      <a:r>
                        <a:rPr lang="en-US" dirty="0"/>
                        <a:t>4</a:t>
                      </a:r>
                    </a:p>
                  </a:txBody>
                  <a:tcPr/>
                </a:tc>
                <a:tc>
                  <a:txBody>
                    <a:bodyPr/>
                    <a:lstStyle/>
                    <a:p>
                      <a:r>
                        <a:rPr lang="en-US" dirty="0"/>
                        <a:t>Diagnosis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Determine the working diagnostic criteria for PANS and PANDAS to be used in MA</a:t>
                      </a:r>
                      <a:endParaRPr lang="en-US" sz="1800" dirty="0"/>
                    </a:p>
                  </a:txBody>
                  <a:tcPr/>
                </a:tc>
                <a:extLst>
                  <a:ext uri="{0D108BD9-81ED-4DB2-BD59-A6C34878D82A}">
                    <a16:rowId xmlns:a16="http://schemas.microsoft.com/office/drawing/2014/main" val="1608996340"/>
                  </a:ext>
                </a:extLst>
              </a:tr>
              <a:tr h="370840">
                <a:tc>
                  <a:txBody>
                    <a:bodyPr/>
                    <a:lstStyle/>
                    <a:p>
                      <a:r>
                        <a:rPr lang="en-US" dirty="0"/>
                        <a:t>5</a:t>
                      </a:r>
                    </a:p>
                  </a:txBody>
                  <a:tcPr/>
                </a:tc>
                <a:tc>
                  <a:txBody>
                    <a:bodyPr/>
                    <a:lstStyle/>
                    <a:p>
                      <a:r>
                        <a:rPr lang="en-US" sz="1800" dirty="0"/>
                        <a:t>Treatment</a:t>
                      </a:r>
                    </a:p>
                  </a:txBody>
                  <a:tcPr/>
                </a:tc>
                <a:tc>
                  <a:txBody>
                    <a:bodyPr/>
                    <a:lstStyle/>
                    <a:p>
                      <a:r>
                        <a:rPr lang="en-US" sz="1800" b="0" i="0" kern="1200">
                          <a:solidFill>
                            <a:schemeClr val="dk1"/>
                          </a:solidFill>
                          <a:effectLst/>
                          <a:latin typeface="+mn-lt"/>
                          <a:ea typeface="+mn-ea"/>
                          <a:cs typeface="+mn-cs"/>
                        </a:rPr>
                        <a:t>Assess and evaluate the current treatment of PANS/PANDAS in the Commonwealth of Massachusetts.</a:t>
                      </a:r>
                      <a:endParaRPr lang="en-US" sz="1800" dirty="0"/>
                    </a:p>
                  </a:txBody>
                  <a:tcPr/>
                </a:tc>
                <a:extLst>
                  <a:ext uri="{0D108BD9-81ED-4DB2-BD59-A6C34878D82A}">
                    <a16:rowId xmlns:a16="http://schemas.microsoft.com/office/drawing/2014/main" val="559622432"/>
                  </a:ext>
                </a:extLst>
              </a:tr>
              <a:tr h="412493">
                <a:tc>
                  <a:txBody>
                    <a:bodyPr/>
                    <a:lstStyle/>
                    <a:p>
                      <a:r>
                        <a:rPr lang="en-US" dirty="0"/>
                        <a:t>6</a:t>
                      </a:r>
                    </a:p>
                  </a:txBody>
                  <a:tcPr/>
                </a:tc>
                <a:tc>
                  <a:txBody>
                    <a:bodyPr/>
                    <a:lstStyle/>
                    <a:p>
                      <a:r>
                        <a:rPr lang="en-US" sz="1800" dirty="0"/>
                        <a:t>Treatment</a:t>
                      </a:r>
                    </a:p>
                  </a:txBody>
                  <a:tcPr/>
                </a:tc>
                <a:tc>
                  <a:txBody>
                    <a:bodyPr/>
                    <a:lstStyle/>
                    <a:p>
                      <a:r>
                        <a:rPr lang="en-US" sz="1800" dirty="0">
                          <a:solidFill>
                            <a:schemeClr val="tx1"/>
                          </a:solidFill>
                        </a:rPr>
                        <a:t>Review provider compliance with current insurance laws.</a:t>
                      </a:r>
                    </a:p>
                  </a:txBody>
                  <a:tcPr/>
                </a:tc>
                <a:extLst>
                  <a:ext uri="{0D108BD9-81ED-4DB2-BD59-A6C34878D82A}">
                    <a16:rowId xmlns:a16="http://schemas.microsoft.com/office/drawing/2014/main" val="3897261964"/>
                  </a:ext>
                </a:extLst>
              </a:tr>
              <a:tr h="555369">
                <a:tc>
                  <a:txBody>
                    <a:bodyPr/>
                    <a:lstStyle/>
                    <a:p>
                      <a:r>
                        <a:rPr lang="en-US" dirty="0"/>
                        <a:t>7</a:t>
                      </a:r>
                    </a:p>
                  </a:txBody>
                  <a:tcPr/>
                </a:tc>
                <a:tc>
                  <a:txBody>
                    <a:bodyPr/>
                    <a:lstStyle/>
                    <a:p>
                      <a:r>
                        <a:rPr lang="en-US" sz="1800" dirty="0"/>
                        <a:t>Education </a:t>
                      </a:r>
                    </a:p>
                  </a:txBody>
                  <a:tcPr/>
                </a:tc>
                <a:tc>
                  <a:txBody>
                    <a:bodyPr/>
                    <a:lstStyle/>
                    <a:p>
                      <a:r>
                        <a:rPr lang="en-US" sz="1800" b="0" i="0" kern="1200" dirty="0">
                          <a:solidFill>
                            <a:schemeClr val="dk1"/>
                          </a:solidFill>
                          <a:effectLst/>
                          <a:latin typeface="+mn-lt"/>
                          <a:ea typeface="+mn-ea"/>
                          <a:cs typeface="+mn-cs"/>
                        </a:rPr>
                        <a:t>Use mechanisms to increase clinical awareness and education regarding the disorder and syndrome among physicians, including pediatricians, school-based health centers and providers of mental health services.</a:t>
                      </a:r>
                      <a:endParaRPr lang="en-US" sz="1800" dirty="0"/>
                    </a:p>
                  </a:txBody>
                  <a:tcPr/>
                </a:tc>
                <a:extLst>
                  <a:ext uri="{0D108BD9-81ED-4DB2-BD59-A6C34878D82A}">
                    <a16:rowId xmlns:a16="http://schemas.microsoft.com/office/drawing/2014/main" val="1467646616"/>
                  </a:ext>
                </a:extLst>
              </a:tr>
              <a:tr h="370840">
                <a:tc>
                  <a:txBody>
                    <a:bodyPr/>
                    <a:lstStyle/>
                    <a:p>
                      <a:r>
                        <a:rPr lang="en-US" dirty="0"/>
                        <a:t>8</a:t>
                      </a:r>
                    </a:p>
                  </a:txBody>
                  <a:tcPr/>
                </a:tc>
                <a:tc>
                  <a:txBody>
                    <a:bodyPr/>
                    <a:lstStyle/>
                    <a:p>
                      <a:r>
                        <a:rPr lang="en-US" sz="1800" dirty="0"/>
                        <a:t>Education </a:t>
                      </a:r>
                    </a:p>
                  </a:txBody>
                  <a:tcPr/>
                </a:tc>
                <a:tc>
                  <a:txBody>
                    <a:bodyPr/>
                    <a:lstStyle/>
                    <a:p>
                      <a:r>
                        <a:rPr lang="en-US" sz="1800" b="0" i="0" kern="1200" dirty="0">
                          <a:solidFill>
                            <a:schemeClr val="dk1"/>
                          </a:solidFill>
                          <a:effectLst/>
                          <a:latin typeface="+mn-lt"/>
                          <a:ea typeface="+mn-ea"/>
                          <a:cs typeface="+mn-cs"/>
                        </a:rPr>
                        <a:t>Conduct outreach to educators and parents to increase awareness of the disorder and syndrome</a:t>
                      </a:r>
                      <a:endParaRPr lang="en-US" sz="1800" dirty="0"/>
                    </a:p>
                  </a:txBody>
                  <a:tcPr/>
                </a:tc>
                <a:extLst>
                  <a:ext uri="{0D108BD9-81ED-4DB2-BD59-A6C34878D82A}">
                    <a16:rowId xmlns:a16="http://schemas.microsoft.com/office/drawing/2014/main" val="383612910"/>
                  </a:ext>
                </a:extLst>
              </a:tr>
            </a:tbl>
          </a:graphicData>
        </a:graphic>
      </p:graphicFrame>
      <p:sp>
        <p:nvSpPr>
          <p:cNvPr id="4" name="Slide Number Placeholder 3">
            <a:extLst>
              <a:ext uri="{FF2B5EF4-FFF2-40B4-BE49-F238E27FC236}">
                <a16:creationId xmlns:a16="http://schemas.microsoft.com/office/drawing/2014/main" id="{A6020111-A8D1-4C1E-6EFA-778F6FADD3D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15</a:t>
            </a:fld>
            <a:endParaRPr lang="en-US" dirty="0">
              <a:solidFill>
                <a:srgbClr val="464646">
                  <a:lumMod val="40000"/>
                  <a:lumOff val="60000"/>
                </a:srgbClr>
              </a:solidFill>
            </a:endParaRPr>
          </a:p>
        </p:txBody>
      </p:sp>
    </p:spTree>
    <p:extLst>
      <p:ext uri="{BB962C8B-B14F-4D97-AF65-F5344CB8AC3E}">
        <p14:creationId xmlns:p14="http://schemas.microsoft.com/office/powerpoint/2010/main" val="3261649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9264BF7-68E3-6FA2-8F8F-31E913E12967}"/>
              </a:ext>
            </a:extLst>
          </p:cNvPr>
          <p:cNvGraphicFramePr>
            <a:graphicFrameLocks noGrp="1"/>
          </p:cNvGraphicFramePr>
          <p:nvPr>
            <p:ph idx="1"/>
            <p:extLst>
              <p:ext uri="{D42A27DB-BD31-4B8C-83A1-F6EECF244321}">
                <p14:modId xmlns:p14="http://schemas.microsoft.com/office/powerpoint/2010/main" val="866564413"/>
              </p:ext>
            </p:extLst>
          </p:nvPr>
        </p:nvGraphicFramePr>
        <p:xfrm>
          <a:off x="1" y="1323340"/>
          <a:ext cx="12191999" cy="4211320"/>
        </p:xfrm>
        <a:graphic>
          <a:graphicData uri="http://schemas.openxmlformats.org/drawingml/2006/table">
            <a:tbl>
              <a:tblPr firstRow="1" bandRow="1">
                <a:tableStyleId>{5C22544A-7EE6-4342-B048-85BDC9FD1C3A}</a:tableStyleId>
              </a:tblPr>
              <a:tblGrid>
                <a:gridCol w="1360556">
                  <a:extLst>
                    <a:ext uri="{9D8B030D-6E8A-4147-A177-3AD203B41FA5}">
                      <a16:colId xmlns:a16="http://schemas.microsoft.com/office/drawing/2014/main" val="1560684161"/>
                    </a:ext>
                  </a:extLst>
                </a:gridCol>
                <a:gridCol w="2226366">
                  <a:extLst>
                    <a:ext uri="{9D8B030D-6E8A-4147-A177-3AD203B41FA5}">
                      <a16:colId xmlns:a16="http://schemas.microsoft.com/office/drawing/2014/main" val="1432861098"/>
                    </a:ext>
                  </a:extLst>
                </a:gridCol>
                <a:gridCol w="6914689">
                  <a:extLst>
                    <a:ext uri="{9D8B030D-6E8A-4147-A177-3AD203B41FA5}">
                      <a16:colId xmlns:a16="http://schemas.microsoft.com/office/drawing/2014/main" val="17806793"/>
                    </a:ext>
                  </a:extLst>
                </a:gridCol>
                <a:gridCol w="1690388">
                  <a:extLst>
                    <a:ext uri="{9D8B030D-6E8A-4147-A177-3AD203B41FA5}">
                      <a16:colId xmlns:a16="http://schemas.microsoft.com/office/drawing/2014/main" val="3353974972"/>
                    </a:ext>
                  </a:extLst>
                </a:gridCol>
              </a:tblGrid>
              <a:tr h="370840">
                <a:tc>
                  <a:txBody>
                    <a:bodyPr/>
                    <a:lstStyle/>
                    <a:p>
                      <a:r>
                        <a:rPr lang="en-US" dirty="0"/>
                        <a:t>Domain</a:t>
                      </a:r>
                    </a:p>
                  </a:txBody>
                  <a:tcPr/>
                </a:tc>
                <a:tc>
                  <a:txBody>
                    <a:bodyPr/>
                    <a:lstStyle/>
                    <a:p>
                      <a:r>
                        <a:rPr lang="en-US" dirty="0"/>
                        <a:t>Priority #1</a:t>
                      </a:r>
                    </a:p>
                  </a:txBody>
                  <a:tcPr/>
                </a:tc>
                <a:tc>
                  <a:txBody>
                    <a:bodyPr/>
                    <a:lstStyle/>
                    <a:p>
                      <a:r>
                        <a:rPr lang="en-US" dirty="0"/>
                        <a:t>Recommendations #1-3</a:t>
                      </a:r>
                    </a:p>
                  </a:txBody>
                  <a:tcPr/>
                </a:tc>
                <a:tc>
                  <a:txBody>
                    <a:bodyPr/>
                    <a:lstStyle/>
                    <a:p>
                      <a:r>
                        <a:rPr lang="en-US" dirty="0"/>
                        <a:t> Timeline</a:t>
                      </a:r>
                    </a:p>
                  </a:txBody>
                  <a:tcPr/>
                </a:tc>
                <a:extLst>
                  <a:ext uri="{0D108BD9-81ED-4DB2-BD59-A6C34878D82A}">
                    <a16:rowId xmlns:a16="http://schemas.microsoft.com/office/drawing/2014/main" val="118905530"/>
                  </a:ext>
                </a:extLst>
              </a:tr>
              <a:tr h="186055">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Research</a:t>
                      </a:r>
                    </a:p>
                    <a:p>
                      <a:endParaRPr lang="en-US"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rgbClr val="C00000"/>
                          </a:solidFill>
                          <a:effectLst/>
                          <a:latin typeface="+mn-lt"/>
                          <a:ea typeface="+mn-ea"/>
                          <a:cs typeface="+mn-cs"/>
                        </a:rPr>
                        <a:t>Improve understanding</a:t>
                      </a:r>
                      <a:r>
                        <a:rPr lang="en-US" sz="1800" b="1" i="1" kern="1200" dirty="0">
                          <a:solidFill>
                            <a:srgbClr val="C00000"/>
                          </a:solidFill>
                          <a:effectLst/>
                          <a:latin typeface="+mn-lt"/>
                          <a:ea typeface="+mn-ea"/>
                          <a:cs typeface="+mn-cs"/>
                        </a:rPr>
                        <a:t> </a:t>
                      </a:r>
                      <a:r>
                        <a:rPr lang="en-US" sz="1800" b="0" i="0" kern="1200" dirty="0">
                          <a:solidFill>
                            <a:srgbClr val="C00000"/>
                          </a:solidFill>
                          <a:effectLst/>
                          <a:latin typeface="+mn-lt"/>
                          <a:ea typeface="+mn-ea"/>
                          <a:cs typeface="+mn-cs"/>
                        </a:rPr>
                        <a:t>of the prevalence of PANS/PANDAS within the Commonwealth of Massachusetts </a:t>
                      </a:r>
                      <a:endParaRPr lang="en-US" sz="1800" dirty="0">
                        <a:solidFill>
                          <a:srgbClr val="C00000"/>
                        </a:solidFill>
                      </a:endParaRPr>
                    </a:p>
                    <a:p>
                      <a:endParaRPr lang="en-US" dirty="0"/>
                    </a:p>
                  </a:txBody>
                  <a:tcPr/>
                </a:tc>
                <a:tc>
                  <a:txBody>
                    <a:bodyPr/>
                    <a:lstStyle/>
                    <a:p>
                      <a:r>
                        <a:rPr lang="en-US" sz="1800" b="0" i="0" kern="1200">
                          <a:solidFill>
                            <a:schemeClr val="dk1"/>
                          </a:solidFill>
                          <a:effectLst/>
                          <a:latin typeface="+mn-lt"/>
                          <a:ea typeface="+mn-ea"/>
                          <a:cs typeface="+mn-cs"/>
                        </a:rPr>
                        <a:t>DPH will </a:t>
                      </a:r>
                      <a:r>
                        <a:rPr lang="en-US" sz="1800" b="1" i="0" kern="1200">
                          <a:solidFill>
                            <a:schemeClr val="dk1"/>
                          </a:solidFill>
                          <a:effectLst/>
                          <a:latin typeface="+mn-lt"/>
                          <a:ea typeface="+mn-ea"/>
                          <a:cs typeface="+mn-cs"/>
                        </a:rPr>
                        <a:t>estimate the prevalence</a:t>
                      </a:r>
                      <a:r>
                        <a:rPr lang="en-US" sz="1800" b="0" i="0" kern="1200">
                          <a:solidFill>
                            <a:schemeClr val="dk1"/>
                          </a:solidFill>
                          <a:effectLst/>
                          <a:latin typeface="+mn-lt"/>
                          <a:ea typeface="+mn-ea"/>
                          <a:cs typeface="+mn-cs"/>
                        </a:rPr>
                        <a:t> of PANS &amp; PANDAS using data from MassHealth and insurance providers. Further, DPH will work with </a:t>
                      </a:r>
                      <a:r>
                        <a:rPr lang="en-US" sz="1800" b="0" i="0" kern="1200">
                          <a:solidFill>
                            <a:schemeClr val="dk1"/>
                          </a:solidFill>
                          <a:effectLst/>
                          <a:highlight>
                            <a:srgbClr val="FFFF00"/>
                          </a:highlight>
                          <a:latin typeface="+mn-lt"/>
                          <a:ea typeface="+mn-ea"/>
                          <a:cs typeface="+mn-cs"/>
                        </a:rPr>
                        <a:t>other agencies</a:t>
                      </a:r>
                      <a:r>
                        <a:rPr lang="en-US" sz="1800" b="0" i="0" kern="1200">
                          <a:solidFill>
                            <a:schemeClr val="dk1"/>
                          </a:solidFill>
                          <a:effectLst/>
                          <a:latin typeface="+mn-lt"/>
                          <a:ea typeface="+mn-ea"/>
                          <a:cs typeface="+mn-cs"/>
                        </a:rPr>
                        <a:t> to see if they will </a:t>
                      </a:r>
                      <a:r>
                        <a:rPr lang="en-US" sz="1800" b="1" i="0" kern="1200">
                          <a:solidFill>
                            <a:schemeClr val="dk1"/>
                          </a:solidFill>
                          <a:effectLst/>
                          <a:latin typeface="+mn-lt"/>
                          <a:ea typeface="+mn-ea"/>
                          <a:cs typeface="+mn-cs"/>
                        </a:rPr>
                        <a:t>publish their study methodology</a:t>
                      </a:r>
                      <a:r>
                        <a:rPr lang="en-US" sz="1800" b="0" i="0" kern="1200">
                          <a:solidFill>
                            <a:schemeClr val="dk1"/>
                          </a:solidFill>
                          <a:effectLst/>
                          <a:latin typeface="+mn-lt"/>
                          <a:ea typeface="+mn-ea"/>
                          <a:cs typeface="+mn-cs"/>
                        </a:rPr>
                        <a:t> which may be implemented and replicated by other state health agencies around the country in order to expand and verify the results from this proposal.</a:t>
                      </a:r>
                      <a:endParaRPr lang="en-US" sz="1800" dirty="0"/>
                    </a:p>
                  </a:txBody>
                  <a:tcPr/>
                </a:tc>
                <a:tc>
                  <a:txBody>
                    <a:bodyPr/>
                    <a:lstStyle/>
                    <a:p>
                      <a:r>
                        <a:rPr lang="en-US" sz="1800" dirty="0"/>
                        <a:t>Short or medium </a:t>
                      </a:r>
                    </a:p>
                  </a:txBody>
                  <a:tcPr/>
                </a:tc>
                <a:extLst>
                  <a:ext uri="{0D108BD9-81ED-4DB2-BD59-A6C34878D82A}">
                    <a16:rowId xmlns:a16="http://schemas.microsoft.com/office/drawing/2014/main" val="2201422781"/>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The Department of Public Health/School Health Unit will </a:t>
                      </a:r>
                      <a:r>
                        <a:rPr lang="en-US" sz="1800" b="1" i="0" kern="1200">
                          <a:solidFill>
                            <a:schemeClr val="dk1"/>
                          </a:solidFill>
                          <a:effectLst/>
                          <a:latin typeface="+mn-lt"/>
                          <a:ea typeface="+mn-ea"/>
                          <a:cs typeface="+mn-cs"/>
                        </a:rPr>
                        <a:t>require school nurses to report data annually</a:t>
                      </a:r>
                      <a:r>
                        <a:rPr lang="en-US" sz="1800" b="0" i="0" kern="1200">
                          <a:solidFill>
                            <a:schemeClr val="dk1"/>
                          </a:solidFill>
                          <a:effectLst/>
                          <a:latin typeface="+mn-lt"/>
                          <a:ea typeface="+mn-ea"/>
                          <a:cs typeface="+mn-cs"/>
                        </a:rPr>
                        <a:t> on the prevalence of PANS/PANDAS. </a:t>
                      </a:r>
                      <a:endParaRPr lang="en-US" sz="1800" dirty="0"/>
                    </a:p>
                  </a:txBody>
                  <a:tcPr/>
                </a:tc>
                <a:tc>
                  <a:txBody>
                    <a:bodyPr/>
                    <a:lstStyle/>
                    <a:p>
                      <a:r>
                        <a:rPr lang="en-US" sz="1800" dirty="0"/>
                        <a:t>Medium </a:t>
                      </a:r>
                    </a:p>
                  </a:txBody>
                  <a:tcPr/>
                </a:tc>
                <a:extLst>
                  <a:ext uri="{0D108BD9-81ED-4DB2-BD59-A6C34878D82A}">
                    <a16:rowId xmlns:a16="http://schemas.microsoft.com/office/drawing/2014/main" val="861637149"/>
                  </a:ext>
                </a:extLst>
              </a:tr>
              <a:tr h="370840">
                <a:tc vMerge="1">
                  <a:txBody>
                    <a:bodyPr/>
                    <a:lstStyle/>
                    <a:p>
                      <a:endParaRPr lang="en-US" dirty="0"/>
                    </a:p>
                  </a:txBody>
                  <a:tcPr/>
                </a:tc>
                <a:tc vMerge="1">
                  <a:txBody>
                    <a:bodyPr/>
                    <a:lstStyle/>
                    <a:p>
                      <a:endParaRPr lang="en-US" dirty="0"/>
                    </a:p>
                  </a:txBody>
                  <a:tcPr/>
                </a:tc>
                <a:tc>
                  <a:txBody>
                    <a:bodyPr/>
                    <a:lstStyle/>
                    <a:p>
                      <a:pPr lvl="0">
                        <a:buNone/>
                      </a:pPr>
                      <a:r>
                        <a:rPr lang="en-US" sz="1800" b="0" i="0" kern="1200">
                          <a:solidFill>
                            <a:schemeClr val="dk1"/>
                          </a:solidFill>
                          <a:effectLst/>
                          <a:latin typeface="+mn-lt"/>
                          <a:ea typeface="+mn-ea"/>
                          <a:cs typeface="+mn-cs"/>
                        </a:rPr>
                        <a:t>State Legislators will establish a law to have the Department of Mental Health, in conjunction with the Department of Elementary &amp; Secondary Education to </a:t>
                      </a:r>
                      <a:r>
                        <a:rPr lang="en-US" sz="1800" b="1" i="0" kern="1200">
                          <a:solidFill>
                            <a:schemeClr val="dk1"/>
                          </a:solidFill>
                          <a:effectLst/>
                          <a:latin typeface="+mn-lt"/>
                          <a:ea typeface="+mn-ea"/>
                          <a:cs typeface="+mn-cs"/>
                        </a:rPr>
                        <a:t>conduct a study of pediatric and adolescent psychiatric hospital settings and therapeutic day schools</a:t>
                      </a:r>
                      <a:r>
                        <a:rPr lang="en-US" sz="1800" b="0" i="0" kern="1200">
                          <a:solidFill>
                            <a:schemeClr val="dk1"/>
                          </a:solidFill>
                          <a:effectLst/>
                          <a:latin typeface="+mn-lt"/>
                          <a:ea typeface="+mn-ea"/>
                          <a:cs typeface="+mn-cs"/>
                        </a:rPr>
                        <a:t> to determine if any children within those settings have root causes in missed neuroimmune issues or PANDAS or PANS. </a:t>
                      </a:r>
                      <a:endParaRPr lang="en-US" sz="1800" b="0" i="0" kern="1200" dirty="0">
                        <a:solidFill>
                          <a:srgbClr val="FF0000"/>
                        </a:solidFill>
                        <a:effectLst/>
                        <a:latin typeface="+mn-lt"/>
                        <a:ea typeface="+mn-ea"/>
                        <a:cs typeface="+mn-cs"/>
                      </a:endParaRPr>
                    </a:p>
                  </a:txBody>
                  <a:tcPr/>
                </a:tc>
                <a:tc>
                  <a:txBody>
                    <a:bodyPr/>
                    <a:lstStyle/>
                    <a:p>
                      <a:pPr lvl="0">
                        <a:buNone/>
                      </a:pPr>
                      <a:r>
                        <a:rPr lang="en-US" sz="1800" dirty="0"/>
                        <a:t>Short or Medium</a:t>
                      </a:r>
                    </a:p>
                  </a:txBody>
                  <a:tcPr/>
                </a:tc>
                <a:extLst>
                  <a:ext uri="{0D108BD9-81ED-4DB2-BD59-A6C34878D82A}">
                    <a16:rowId xmlns:a16="http://schemas.microsoft.com/office/drawing/2014/main" val="732262615"/>
                  </a:ext>
                </a:extLst>
              </a:tr>
            </a:tbl>
          </a:graphicData>
        </a:graphic>
      </p:graphicFrame>
    </p:spTree>
    <p:extLst>
      <p:ext uri="{BB962C8B-B14F-4D97-AF65-F5344CB8AC3E}">
        <p14:creationId xmlns:p14="http://schemas.microsoft.com/office/powerpoint/2010/main" val="64979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179ECC3-C1BF-7EDE-125A-112E3B96DAB5}"/>
              </a:ext>
            </a:extLst>
          </p:cNvPr>
          <p:cNvGraphicFramePr>
            <a:graphicFrameLocks noGrp="1"/>
          </p:cNvGraphicFramePr>
          <p:nvPr>
            <p:ph idx="1"/>
            <p:extLst>
              <p:ext uri="{D42A27DB-BD31-4B8C-83A1-F6EECF244321}">
                <p14:modId xmlns:p14="http://schemas.microsoft.com/office/powerpoint/2010/main" val="3090907577"/>
              </p:ext>
            </p:extLst>
          </p:nvPr>
        </p:nvGraphicFramePr>
        <p:xfrm>
          <a:off x="0" y="367414"/>
          <a:ext cx="12191999" cy="6170111"/>
        </p:xfrm>
        <a:graphic>
          <a:graphicData uri="http://schemas.openxmlformats.org/drawingml/2006/table">
            <a:tbl>
              <a:tblPr firstRow="1" bandRow="1">
                <a:tableStyleId>{5C22544A-7EE6-4342-B048-85BDC9FD1C3A}</a:tableStyleId>
              </a:tblPr>
              <a:tblGrid>
                <a:gridCol w="1286076">
                  <a:extLst>
                    <a:ext uri="{9D8B030D-6E8A-4147-A177-3AD203B41FA5}">
                      <a16:colId xmlns:a16="http://schemas.microsoft.com/office/drawing/2014/main" val="567532853"/>
                    </a:ext>
                  </a:extLst>
                </a:gridCol>
                <a:gridCol w="1885749">
                  <a:extLst>
                    <a:ext uri="{9D8B030D-6E8A-4147-A177-3AD203B41FA5}">
                      <a16:colId xmlns:a16="http://schemas.microsoft.com/office/drawing/2014/main" val="1990165020"/>
                    </a:ext>
                  </a:extLst>
                </a:gridCol>
                <a:gridCol w="7638336">
                  <a:extLst>
                    <a:ext uri="{9D8B030D-6E8A-4147-A177-3AD203B41FA5}">
                      <a16:colId xmlns:a16="http://schemas.microsoft.com/office/drawing/2014/main" val="2660034490"/>
                    </a:ext>
                  </a:extLst>
                </a:gridCol>
                <a:gridCol w="1381838">
                  <a:extLst>
                    <a:ext uri="{9D8B030D-6E8A-4147-A177-3AD203B41FA5}">
                      <a16:colId xmlns:a16="http://schemas.microsoft.com/office/drawing/2014/main" val="2334019928"/>
                    </a:ext>
                  </a:extLst>
                </a:gridCol>
              </a:tblGrid>
              <a:tr h="409391">
                <a:tc>
                  <a:txBody>
                    <a:bodyPr/>
                    <a:lstStyle/>
                    <a:p>
                      <a:r>
                        <a:rPr lang="en-US" dirty="0"/>
                        <a:t>Domain</a:t>
                      </a:r>
                    </a:p>
                  </a:txBody>
                  <a:tcPr/>
                </a:tc>
                <a:tc>
                  <a:txBody>
                    <a:bodyPr/>
                    <a:lstStyle/>
                    <a:p>
                      <a:r>
                        <a:rPr lang="en-US" dirty="0"/>
                        <a:t>Priority #2</a:t>
                      </a:r>
                    </a:p>
                  </a:txBody>
                  <a:tcPr/>
                </a:tc>
                <a:tc>
                  <a:txBody>
                    <a:bodyPr/>
                    <a:lstStyle/>
                    <a:p>
                      <a:r>
                        <a:rPr lang="en-US" dirty="0"/>
                        <a:t>Recommendations #4-6</a:t>
                      </a:r>
                    </a:p>
                  </a:txBody>
                  <a:tcPr/>
                </a:tc>
                <a:tc>
                  <a:txBody>
                    <a:bodyPr/>
                    <a:lstStyle/>
                    <a:p>
                      <a:r>
                        <a:rPr lang="en-US" dirty="0"/>
                        <a:t>Timeline</a:t>
                      </a:r>
                    </a:p>
                  </a:txBody>
                  <a:tcPr/>
                </a:tc>
                <a:extLst>
                  <a:ext uri="{0D108BD9-81ED-4DB2-BD59-A6C34878D82A}">
                    <a16:rowId xmlns:a16="http://schemas.microsoft.com/office/drawing/2014/main" val="2738024886"/>
                  </a:ext>
                </a:extLst>
              </a:tr>
              <a:tr h="3062021">
                <a:tc rowSpan="3">
                  <a:txBody>
                    <a:bodyPr/>
                    <a:lstStyle/>
                    <a:p>
                      <a:r>
                        <a:rPr lang="en-US" dirty="0"/>
                        <a:t>Diagnosis</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rgbClr val="C00000"/>
                          </a:solidFill>
                          <a:effectLst/>
                          <a:latin typeface="+mn-lt"/>
                          <a:ea typeface="+mn-ea"/>
                          <a:cs typeface="+mn-cs"/>
                        </a:rPr>
                        <a:t>Decrease delays in the diagnosis of Pediatric Acute Onset Neuropsychiatric Syndrome (PANS) and Pediatric Autoimmune Neuropsychiatric Disorders Associated with Streptococcal Infections (PANDAS) in Massachusetts.</a:t>
                      </a:r>
                      <a:endParaRPr lang="en-US" dirty="0">
                        <a:solidFill>
                          <a:srgbClr val="C00000"/>
                        </a:solidFill>
                      </a:endParaRPr>
                    </a:p>
                    <a:p>
                      <a:endParaRPr lang="en-US" dirty="0"/>
                    </a:p>
                  </a:txBody>
                  <a:tcPr/>
                </a:tc>
                <a:tc>
                  <a:txBody>
                    <a:bodyPr/>
                    <a:lstStyle/>
                    <a:p>
                      <a:r>
                        <a:rPr lang="en-US" sz="1800" b="0" i="0" kern="1200" dirty="0">
                          <a:solidFill>
                            <a:schemeClr val="dk1"/>
                          </a:solidFill>
                          <a:effectLst/>
                          <a:latin typeface="+mn-lt"/>
                          <a:ea typeface="+mn-ea"/>
                          <a:cs typeface="+mn-cs"/>
                        </a:rPr>
                        <a:t>Many patients and families in Massachusetts report that physicians do not consider a PANS/PANDAS diagnosis with initial presenting symptoms and patients and </a:t>
                      </a:r>
                      <a:r>
                        <a:rPr lang="en-US" sz="1800" b="1" i="0" kern="1200" dirty="0">
                          <a:solidFill>
                            <a:schemeClr val="dk1"/>
                          </a:solidFill>
                          <a:effectLst/>
                          <a:latin typeface="+mn-lt"/>
                          <a:ea typeface="+mn-ea"/>
                          <a:cs typeface="+mn-cs"/>
                        </a:rPr>
                        <a:t>families report long delays in accessing care with providers familiar with the diagnosis and treatment of neuroimmune disorders</a:t>
                      </a:r>
                      <a:r>
                        <a:rPr lang="en-US" sz="1800" b="0" i="0" kern="1200" dirty="0">
                          <a:solidFill>
                            <a:schemeClr val="dk1"/>
                          </a:solidFill>
                          <a:effectLst/>
                          <a:latin typeface="+mn-lt"/>
                          <a:ea typeface="+mn-ea"/>
                          <a:cs typeface="+mn-cs"/>
                        </a:rPr>
                        <a:t>. It is imperative that a broad range of Massachusetts physicians, including but not limited to pediatricians, developmental and behavioral pediatricians, family practice physicians, psychiatrists, neurologists, infectious disease specialists, rheumatologists, and allied providers become familiar with the diagnostic criteria and early immune modulating treatment options for PANS/PANDAS in order to improve timely diagnosis and access to care. </a:t>
                      </a:r>
                      <a:r>
                        <a:rPr lang="en-US" sz="1800" b="0" i="0" kern="1200" dirty="0">
                          <a:solidFill>
                            <a:schemeClr val="dk1"/>
                          </a:solidFill>
                          <a:effectLst/>
                          <a:highlight>
                            <a:srgbClr val="FFFF00"/>
                          </a:highlight>
                          <a:latin typeface="+mn-lt"/>
                          <a:ea typeface="+mn-ea"/>
                          <a:cs typeface="+mn-cs"/>
                        </a:rPr>
                        <a:t>(move to background/intro)</a:t>
                      </a:r>
                      <a:endParaRPr lang="en-US" sz="1800" dirty="0">
                        <a:highlight>
                          <a:srgbClr val="FFFF00"/>
                        </a:highlight>
                      </a:endParaRPr>
                    </a:p>
                  </a:txBody>
                  <a:tcPr/>
                </a:tc>
                <a:tc>
                  <a:txBody>
                    <a:bodyPr/>
                    <a:lstStyle/>
                    <a:p>
                      <a:r>
                        <a:rPr lang="en-US" sz="1600" dirty="0"/>
                        <a:t>?</a:t>
                      </a:r>
                    </a:p>
                  </a:txBody>
                  <a:tcPr/>
                </a:tc>
                <a:extLst>
                  <a:ext uri="{0D108BD9-81ED-4DB2-BD59-A6C34878D82A}">
                    <a16:rowId xmlns:a16="http://schemas.microsoft.com/office/drawing/2014/main" val="1299838108"/>
                  </a:ext>
                </a:extLst>
              </a:tr>
              <a:tr h="908512">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State Legislators will </a:t>
                      </a:r>
                      <a:r>
                        <a:rPr lang="en-US" sz="1800" b="1" i="0" kern="1200">
                          <a:solidFill>
                            <a:schemeClr val="dk1"/>
                          </a:solidFill>
                          <a:effectLst/>
                          <a:latin typeface="+mn-lt"/>
                          <a:ea typeface="+mn-ea"/>
                          <a:cs typeface="+mn-cs"/>
                        </a:rPr>
                        <a:t>establish a law to screen for PANS/PANDAS at annual well visits</a:t>
                      </a:r>
                      <a:r>
                        <a:rPr lang="en-US" sz="1800" b="0" i="0" kern="1200">
                          <a:solidFill>
                            <a:schemeClr val="dk1"/>
                          </a:solidFill>
                          <a:effectLst/>
                          <a:latin typeface="+mn-lt"/>
                          <a:ea typeface="+mn-ea"/>
                          <a:cs typeface="+mn-cs"/>
                        </a:rPr>
                        <a:t> starting at the age of 3 as well as when a child or young adult has shifted in their mental status &amp; seeks medical care. </a:t>
                      </a:r>
                      <a:r>
                        <a:rPr lang="en-US" sz="1800" b="0" i="0" kern="1200">
                          <a:solidFill>
                            <a:schemeClr val="dk1"/>
                          </a:solidFill>
                          <a:effectLst/>
                          <a:highlight>
                            <a:srgbClr val="FFFF00"/>
                          </a:highlight>
                          <a:latin typeface="+mn-lt"/>
                          <a:ea typeface="+mn-ea"/>
                          <a:cs typeface="+mn-cs"/>
                        </a:rPr>
                        <a:t>(rework wording and vote)</a:t>
                      </a:r>
                      <a:endParaRPr lang="en-US" sz="1800" dirty="0">
                        <a:highlight>
                          <a:srgbClr val="FFFF00"/>
                        </a:highlight>
                      </a:endParaRPr>
                    </a:p>
                  </a:txBody>
                  <a:tcPr/>
                </a:tc>
                <a:tc>
                  <a:txBody>
                    <a:bodyPr/>
                    <a:lstStyle/>
                    <a:p>
                      <a:r>
                        <a:rPr lang="en-US" sz="1600" dirty="0"/>
                        <a:t>Short</a:t>
                      </a:r>
                    </a:p>
                  </a:txBody>
                  <a:tcPr/>
                </a:tc>
                <a:extLst>
                  <a:ext uri="{0D108BD9-81ED-4DB2-BD59-A6C34878D82A}">
                    <a16:rowId xmlns:a16="http://schemas.microsoft.com/office/drawing/2014/main" val="2048216321"/>
                  </a:ext>
                </a:extLst>
              </a:tr>
              <a:tr h="1716078">
                <a:tc vMerge="1">
                  <a:txBody>
                    <a:bodyPr/>
                    <a:lstStyle/>
                    <a:p>
                      <a:endParaRPr lang="en-US" dirty="0"/>
                    </a:p>
                  </a:txBody>
                  <a:tcPr/>
                </a:tc>
                <a:tc vMerge="1">
                  <a:txBody>
                    <a:bodyPr/>
                    <a:lstStyle/>
                    <a:p>
                      <a:endParaRPr lang="en-US" dirty="0"/>
                    </a:p>
                  </a:txBody>
                  <a:tcPr/>
                </a:tc>
                <a:tc>
                  <a:txBody>
                    <a:bodyPr/>
                    <a:lstStyle/>
                    <a:p>
                      <a:r>
                        <a:rPr lang="en-US" sz="1800" b="0" i="0" kern="1200" dirty="0">
                          <a:solidFill>
                            <a:schemeClr val="dk1"/>
                          </a:solidFill>
                          <a:effectLst/>
                          <a:latin typeface="+mn-lt"/>
                          <a:ea typeface="+mn-ea"/>
                          <a:cs typeface="+mn-cs"/>
                        </a:rPr>
                        <a:t>Consider l</a:t>
                      </a:r>
                      <a:r>
                        <a:rPr lang="en-US" sz="1800" b="1" i="0" kern="1200" dirty="0">
                          <a:solidFill>
                            <a:schemeClr val="dk1"/>
                          </a:solidFill>
                          <a:effectLst/>
                          <a:latin typeface="+mn-lt"/>
                          <a:ea typeface="+mn-ea"/>
                          <a:cs typeface="+mn-cs"/>
                        </a:rPr>
                        <a:t>aboratory evaluation to screen for infectious triggers</a:t>
                      </a:r>
                      <a:r>
                        <a:rPr lang="en-US" sz="1800" b="0" i="0" kern="1200" dirty="0">
                          <a:solidFill>
                            <a:schemeClr val="dk1"/>
                          </a:solidFill>
                          <a:effectLst/>
                          <a:latin typeface="+mn-lt"/>
                          <a:ea typeface="+mn-ea"/>
                          <a:cs typeface="+mn-cs"/>
                        </a:rPr>
                        <a:t> and/or other disorders associated with neuropsychiatric symptoms, such as autoimmune, immune, or metabolic disorders (ex. immunodeficiencies, Systemic Lupus Erythematosus and other rheumatologic disorders, Thyroid disorders, Celiac disease, Wilson’s disease, Nutritional deficiencies, Rheumatic fever.) </a:t>
                      </a:r>
                      <a:r>
                        <a:rPr lang="en-US" sz="1800" b="0" i="0" kern="1200" dirty="0">
                          <a:solidFill>
                            <a:schemeClr val="dk1"/>
                          </a:solidFill>
                          <a:effectLst/>
                          <a:highlight>
                            <a:srgbClr val="FFFF00"/>
                          </a:highlight>
                          <a:latin typeface="+mn-lt"/>
                          <a:ea typeface="+mn-ea"/>
                          <a:cs typeface="+mn-cs"/>
                        </a:rPr>
                        <a:t>(consider for education domain) </a:t>
                      </a:r>
                      <a:endParaRPr lang="en-US" sz="1800" dirty="0">
                        <a:highlight>
                          <a:srgbClr val="FFFF00"/>
                        </a:highlight>
                      </a:endParaRPr>
                    </a:p>
                  </a:txBody>
                  <a:tcPr/>
                </a:tc>
                <a:tc>
                  <a:txBody>
                    <a:bodyPr/>
                    <a:lstStyle/>
                    <a:p>
                      <a:r>
                        <a:rPr lang="en-US" sz="1600" dirty="0"/>
                        <a:t>Short or Medium</a:t>
                      </a:r>
                    </a:p>
                  </a:txBody>
                  <a:tcPr/>
                </a:tc>
                <a:extLst>
                  <a:ext uri="{0D108BD9-81ED-4DB2-BD59-A6C34878D82A}">
                    <a16:rowId xmlns:a16="http://schemas.microsoft.com/office/drawing/2014/main" val="614005872"/>
                  </a:ext>
                </a:extLst>
              </a:tr>
            </a:tbl>
          </a:graphicData>
        </a:graphic>
      </p:graphicFrame>
    </p:spTree>
    <p:extLst>
      <p:ext uri="{BB962C8B-B14F-4D97-AF65-F5344CB8AC3E}">
        <p14:creationId xmlns:p14="http://schemas.microsoft.com/office/powerpoint/2010/main" val="2588854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7">
            <a:extLst>
              <a:ext uri="{FF2B5EF4-FFF2-40B4-BE49-F238E27FC236}">
                <a16:creationId xmlns:a16="http://schemas.microsoft.com/office/drawing/2014/main" id="{0CFF6E73-B5B1-CE7B-867D-6C63EB90522D}"/>
              </a:ext>
            </a:extLst>
          </p:cNvPr>
          <p:cNvGraphicFramePr>
            <a:graphicFrameLocks noGrp="1"/>
          </p:cNvGraphicFramePr>
          <p:nvPr>
            <p:extLst>
              <p:ext uri="{D42A27DB-BD31-4B8C-83A1-F6EECF244321}">
                <p14:modId xmlns:p14="http://schemas.microsoft.com/office/powerpoint/2010/main" val="4226178528"/>
              </p:ext>
            </p:extLst>
          </p:nvPr>
        </p:nvGraphicFramePr>
        <p:xfrm>
          <a:off x="0" y="1905624"/>
          <a:ext cx="12192000" cy="3046752"/>
        </p:xfrm>
        <a:graphic>
          <a:graphicData uri="http://schemas.openxmlformats.org/drawingml/2006/table">
            <a:tbl>
              <a:tblPr firstRow="1" bandRow="1">
                <a:tableStyleId>{5C22544A-7EE6-4342-B048-85BDC9FD1C3A}</a:tableStyleId>
              </a:tblPr>
              <a:tblGrid>
                <a:gridCol w="1364319">
                  <a:extLst>
                    <a:ext uri="{9D8B030D-6E8A-4147-A177-3AD203B41FA5}">
                      <a16:colId xmlns:a16="http://schemas.microsoft.com/office/drawing/2014/main" val="4037145844"/>
                    </a:ext>
                  </a:extLst>
                </a:gridCol>
                <a:gridCol w="2404723">
                  <a:extLst>
                    <a:ext uri="{9D8B030D-6E8A-4147-A177-3AD203B41FA5}">
                      <a16:colId xmlns:a16="http://schemas.microsoft.com/office/drawing/2014/main" val="1703048891"/>
                    </a:ext>
                  </a:extLst>
                </a:gridCol>
                <a:gridCol w="7273110">
                  <a:extLst>
                    <a:ext uri="{9D8B030D-6E8A-4147-A177-3AD203B41FA5}">
                      <a16:colId xmlns:a16="http://schemas.microsoft.com/office/drawing/2014/main" val="2981413575"/>
                    </a:ext>
                  </a:extLst>
                </a:gridCol>
                <a:gridCol w="1149848">
                  <a:extLst>
                    <a:ext uri="{9D8B030D-6E8A-4147-A177-3AD203B41FA5}">
                      <a16:colId xmlns:a16="http://schemas.microsoft.com/office/drawing/2014/main" val="1234153323"/>
                    </a:ext>
                  </a:extLst>
                </a:gridCol>
              </a:tblGrid>
              <a:tr h="407750">
                <a:tc>
                  <a:txBody>
                    <a:bodyPr/>
                    <a:lstStyle/>
                    <a:p>
                      <a:r>
                        <a:rPr lang="en-US" dirty="0"/>
                        <a:t>Domain </a:t>
                      </a:r>
                    </a:p>
                  </a:txBody>
                  <a:tcPr/>
                </a:tc>
                <a:tc>
                  <a:txBody>
                    <a:bodyPr/>
                    <a:lstStyle/>
                    <a:p>
                      <a:r>
                        <a:rPr lang="en-US" dirty="0"/>
                        <a:t>Priority  #3</a:t>
                      </a:r>
                    </a:p>
                  </a:txBody>
                  <a:tcPr/>
                </a:tc>
                <a:tc>
                  <a:txBody>
                    <a:bodyPr/>
                    <a:lstStyle/>
                    <a:p>
                      <a:r>
                        <a:rPr lang="en-US" dirty="0"/>
                        <a:t>Recommendation #7</a:t>
                      </a:r>
                    </a:p>
                  </a:txBody>
                  <a:tcPr/>
                </a:tc>
                <a:tc>
                  <a:txBody>
                    <a:bodyPr/>
                    <a:lstStyle/>
                    <a:p>
                      <a:r>
                        <a:rPr lang="en-US" dirty="0"/>
                        <a:t>Timeline </a:t>
                      </a:r>
                    </a:p>
                  </a:txBody>
                  <a:tcPr/>
                </a:tc>
                <a:extLst>
                  <a:ext uri="{0D108BD9-81ED-4DB2-BD59-A6C34878D82A}">
                    <a16:rowId xmlns:a16="http://schemas.microsoft.com/office/drawing/2014/main" val="897260278"/>
                  </a:ext>
                </a:extLst>
              </a:tr>
              <a:tr h="2639002">
                <a:tc>
                  <a:txBody>
                    <a:bodyPr/>
                    <a:lstStyle/>
                    <a:p>
                      <a:r>
                        <a:rPr lang="en-US" dirty="0"/>
                        <a:t>Diagnosis </a:t>
                      </a:r>
                    </a:p>
                  </a:txBody>
                  <a:tcPr/>
                </a:tc>
                <a:tc>
                  <a:txBody>
                    <a:bodyPr/>
                    <a:lstStyle/>
                    <a:p>
                      <a:r>
                        <a:rPr lang="en-US" sz="1800" b="0" i="0" kern="1200" dirty="0">
                          <a:solidFill>
                            <a:srgbClr val="C00000"/>
                          </a:solidFill>
                          <a:effectLst/>
                          <a:latin typeface="+mn-lt"/>
                          <a:ea typeface="+mn-ea"/>
                          <a:cs typeface="+mn-cs"/>
                        </a:rPr>
                        <a:t>Report on missed diagnoses</a:t>
                      </a:r>
                      <a:endParaRPr lang="en-US" dirty="0">
                        <a:solidFill>
                          <a:srgbClr val="C00000"/>
                        </a:solidFill>
                      </a:endParaRPr>
                    </a:p>
                  </a:txBody>
                  <a:tcPr/>
                </a:tc>
                <a:tc>
                  <a:txBody>
                    <a:bodyPr/>
                    <a:lstStyle/>
                    <a:p>
                      <a:r>
                        <a:rPr lang="en-US" sz="1800" b="0" i="0" kern="1200">
                          <a:solidFill>
                            <a:schemeClr val="dk1"/>
                          </a:solidFill>
                          <a:effectLst/>
                          <a:latin typeface="+mn-lt"/>
                          <a:ea typeface="+mn-ea"/>
                          <a:cs typeface="+mn-cs"/>
                        </a:rPr>
                        <a:t>DPH or DMH will </a:t>
                      </a:r>
                      <a:r>
                        <a:rPr lang="en-US" sz="1800" b="1" i="0" kern="1200">
                          <a:solidFill>
                            <a:schemeClr val="dk1"/>
                          </a:solidFill>
                          <a:effectLst/>
                          <a:latin typeface="+mn-lt"/>
                          <a:ea typeface="+mn-ea"/>
                          <a:cs typeface="+mn-cs"/>
                        </a:rPr>
                        <a:t>create a reporting mechanism for families and providers to report missed diagnosis</a:t>
                      </a:r>
                      <a:r>
                        <a:rPr lang="en-US" sz="1800" b="0" i="0" kern="1200">
                          <a:solidFill>
                            <a:schemeClr val="dk1"/>
                          </a:solidFill>
                          <a:effectLst/>
                          <a:latin typeface="+mn-lt"/>
                          <a:ea typeface="+mn-ea"/>
                          <a:cs typeface="+mn-cs"/>
                        </a:rPr>
                        <a:t> of PANS/PANDAS in the Commonwealth. This data will be used to better measure the prevalence of PANS/PANDAS in the state. </a:t>
                      </a:r>
                      <a:endParaRPr lang="en-US" sz="1800" dirty="0"/>
                    </a:p>
                  </a:txBody>
                  <a:tcPr/>
                </a:tc>
                <a:tc>
                  <a:txBody>
                    <a:bodyPr/>
                    <a:lstStyle/>
                    <a:p>
                      <a:r>
                        <a:rPr lang="en-US" sz="1800" dirty="0"/>
                        <a:t>?</a:t>
                      </a:r>
                    </a:p>
                  </a:txBody>
                  <a:tcPr/>
                </a:tc>
                <a:extLst>
                  <a:ext uri="{0D108BD9-81ED-4DB2-BD59-A6C34878D82A}">
                    <a16:rowId xmlns:a16="http://schemas.microsoft.com/office/drawing/2014/main" val="1506192146"/>
                  </a:ext>
                </a:extLst>
              </a:tr>
            </a:tbl>
          </a:graphicData>
        </a:graphic>
      </p:graphicFrame>
    </p:spTree>
    <p:extLst>
      <p:ext uri="{BB962C8B-B14F-4D97-AF65-F5344CB8AC3E}">
        <p14:creationId xmlns:p14="http://schemas.microsoft.com/office/powerpoint/2010/main" val="3447380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947B6E9C-AF22-D048-88ED-3F5105606997}"/>
              </a:ext>
            </a:extLst>
          </p:cNvPr>
          <p:cNvGraphicFramePr>
            <a:graphicFrameLocks noGrp="1"/>
          </p:cNvGraphicFramePr>
          <p:nvPr>
            <p:ph idx="1"/>
            <p:extLst>
              <p:ext uri="{D42A27DB-BD31-4B8C-83A1-F6EECF244321}">
                <p14:modId xmlns:p14="http://schemas.microsoft.com/office/powerpoint/2010/main" val="888787"/>
              </p:ext>
            </p:extLst>
          </p:nvPr>
        </p:nvGraphicFramePr>
        <p:xfrm>
          <a:off x="0" y="1551940"/>
          <a:ext cx="12192000" cy="3754120"/>
        </p:xfrm>
        <a:graphic>
          <a:graphicData uri="http://schemas.openxmlformats.org/drawingml/2006/table">
            <a:tbl>
              <a:tblPr firstRow="1" bandRow="1">
                <a:tableStyleId>{5C22544A-7EE6-4342-B048-85BDC9FD1C3A}</a:tableStyleId>
              </a:tblPr>
              <a:tblGrid>
                <a:gridCol w="1258957">
                  <a:extLst>
                    <a:ext uri="{9D8B030D-6E8A-4147-A177-3AD203B41FA5}">
                      <a16:colId xmlns:a16="http://schemas.microsoft.com/office/drawing/2014/main" val="496009298"/>
                    </a:ext>
                  </a:extLst>
                </a:gridCol>
                <a:gridCol w="2175565">
                  <a:extLst>
                    <a:ext uri="{9D8B030D-6E8A-4147-A177-3AD203B41FA5}">
                      <a16:colId xmlns:a16="http://schemas.microsoft.com/office/drawing/2014/main" val="3071967926"/>
                    </a:ext>
                  </a:extLst>
                </a:gridCol>
                <a:gridCol w="7222435">
                  <a:extLst>
                    <a:ext uri="{9D8B030D-6E8A-4147-A177-3AD203B41FA5}">
                      <a16:colId xmlns:a16="http://schemas.microsoft.com/office/drawing/2014/main" val="2246805657"/>
                    </a:ext>
                  </a:extLst>
                </a:gridCol>
                <a:gridCol w="1535043">
                  <a:extLst>
                    <a:ext uri="{9D8B030D-6E8A-4147-A177-3AD203B41FA5}">
                      <a16:colId xmlns:a16="http://schemas.microsoft.com/office/drawing/2014/main" val="2780272045"/>
                    </a:ext>
                  </a:extLst>
                </a:gridCol>
              </a:tblGrid>
              <a:tr h="370840">
                <a:tc>
                  <a:txBody>
                    <a:bodyPr/>
                    <a:lstStyle/>
                    <a:p>
                      <a:r>
                        <a:rPr lang="en-US" dirty="0"/>
                        <a:t>Domain</a:t>
                      </a:r>
                    </a:p>
                  </a:txBody>
                  <a:tcPr/>
                </a:tc>
                <a:tc>
                  <a:txBody>
                    <a:bodyPr/>
                    <a:lstStyle/>
                    <a:p>
                      <a:r>
                        <a:rPr lang="en-US" dirty="0"/>
                        <a:t>Priority #4</a:t>
                      </a:r>
                    </a:p>
                  </a:txBody>
                  <a:tcPr/>
                </a:tc>
                <a:tc>
                  <a:txBody>
                    <a:bodyPr/>
                    <a:lstStyle/>
                    <a:p>
                      <a:r>
                        <a:rPr lang="en-US" dirty="0"/>
                        <a:t>Recommendations #8-11</a:t>
                      </a:r>
                    </a:p>
                  </a:txBody>
                  <a:tcPr/>
                </a:tc>
                <a:tc>
                  <a:txBody>
                    <a:bodyPr/>
                    <a:lstStyle/>
                    <a:p>
                      <a:r>
                        <a:rPr lang="en-US" dirty="0"/>
                        <a:t>Timeline</a:t>
                      </a:r>
                    </a:p>
                  </a:txBody>
                  <a:tcPr/>
                </a:tc>
                <a:extLst>
                  <a:ext uri="{0D108BD9-81ED-4DB2-BD59-A6C34878D82A}">
                    <a16:rowId xmlns:a16="http://schemas.microsoft.com/office/drawing/2014/main" val="1246380531"/>
                  </a:ext>
                </a:extLst>
              </a:tr>
              <a:tr h="370840">
                <a:tc rowSpan="4">
                  <a:txBody>
                    <a:bodyPr/>
                    <a:lstStyle/>
                    <a:p>
                      <a:r>
                        <a:rPr lang="en-US" dirty="0"/>
                        <a:t>Diagnosis</a:t>
                      </a:r>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rgbClr val="C00000"/>
                          </a:solidFill>
                          <a:effectLst/>
                          <a:latin typeface="+mn-lt"/>
                          <a:ea typeface="+mn-ea"/>
                          <a:cs typeface="+mn-cs"/>
                        </a:rPr>
                        <a:t>Improve the working diagnostic criteria for PANS and PANDAS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C00000"/>
                        </a:solidFill>
                      </a:endParaRPr>
                    </a:p>
                    <a:p>
                      <a:r>
                        <a:rPr lang="en-US" dirty="0">
                          <a:highlight>
                            <a:srgbClr val="FFFF00"/>
                          </a:highlight>
                        </a:rPr>
                        <a:t>(reword to be broader and not MA specific, perhaps talk to consortium)</a:t>
                      </a:r>
                    </a:p>
                  </a:txBody>
                  <a:tcPr/>
                </a:tc>
                <a:tc>
                  <a:txBody>
                    <a:bodyPr/>
                    <a:lstStyle/>
                    <a:p>
                      <a:r>
                        <a:rPr lang="en-US" sz="1800" b="0" i="0" kern="1200">
                          <a:solidFill>
                            <a:schemeClr val="dk1"/>
                          </a:solidFill>
                          <a:effectLst/>
                          <a:latin typeface="+mn-lt"/>
                          <a:ea typeface="+mn-ea"/>
                          <a:cs typeface="+mn-cs"/>
                        </a:rPr>
                        <a:t>Consider creating a simplified and more inclusive set of </a:t>
                      </a:r>
                      <a:r>
                        <a:rPr lang="en-US" sz="1800" b="1" i="0" kern="1200">
                          <a:solidFill>
                            <a:schemeClr val="dk1"/>
                          </a:solidFill>
                          <a:effectLst/>
                          <a:latin typeface="+mn-lt"/>
                          <a:ea typeface="+mn-ea"/>
                          <a:cs typeface="+mn-cs"/>
                        </a:rPr>
                        <a:t>working diagnostic criteria for PANS</a:t>
                      </a:r>
                      <a:r>
                        <a:rPr lang="en-US" sz="1800" b="0" i="0" kern="1200">
                          <a:solidFill>
                            <a:schemeClr val="dk1"/>
                          </a:solidFill>
                          <a:effectLst/>
                          <a:latin typeface="+mn-lt"/>
                          <a:ea typeface="+mn-ea"/>
                          <a:cs typeface="+mn-cs"/>
                        </a:rPr>
                        <a:t>. Consider subsuming the PANDAS definition under the wider umbrella of PANS.</a:t>
                      </a:r>
                      <a:endParaRPr lang="en-US" sz="1800" dirty="0"/>
                    </a:p>
                  </a:txBody>
                  <a:tcPr/>
                </a:tc>
                <a:tc>
                  <a:txBody>
                    <a:bodyPr/>
                    <a:lstStyle/>
                    <a:p>
                      <a:r>
                        <a:rPr lang="en-US" sz="1800" dirty="0"/>
                        <a:t>Long</a:t>
                      </a:r>
                    </a:p>
                  </a:txBody>
                  <a:tcPr/>
                </a:tc>
                <a:extLst>
                  <a:ext uri="{0D108BD9-81ED-4DB2-BD59-A6C34878D82A}">
                    <a16:rowId xmlns:a16="http://schemas.microsoft.com/office/drawing/2014/main" val="1569407391"/>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Elaborate specific </a:t>
                      </a:r>
                      <a:r>
                        <a:rPr lang="en-US" sz="1800" b="1" i="0" kern="1200">
                          <a:solidFill>
                            <a:schemeClr val="dk1"/>
                          </a:solidFill>
                          <a:effectLst/>
                          <a:latin typeface="+mn-lt"/>
                          <a:ea typeface="+mn-ea"/>
                          <a:cs typeface="+mn-cs"/>
                        </a:rPr>
                        <a:t>diagnostic considerations to provide a framework</a:t>
                      </a:r>
                      <a:r>
                        <a:rPr lang="en-US" sz="1800" b="0" i="0" kern="1200">
                          <a:solidFill>
                            <a:schemeClr val="dk1"/>
                          </a:solidFill>
                          <a:effectLst/>
                          <a:latin typeface="+mn-lt"/>
                          <a:ea typeface="+mn-ea"/>
                          <a:cs typeface="+mn-cs"/>
                        </a:rPr>
                        <a:t> for physicians to diagnose and treat PANS/PANDAS.</a:t>
                      </a:r>
                      <a:endParaRPr lang="en-US" sz="1800" dirty="0"/>
                    </a:p>
                  </a:txBody>
                  <a:tcPr/>
                </a:tc>
                <a:tc>
                  <a:txBody>
                    <a:bodyPr/>
                    <a:lstStyle/>
                    <a:p>
                      <a:r>
                        <a:rPr lang="en-US" sz="1800" dirty="0"/>
                        <a:t>Long</a:t>
                      </a:r>
                    </a:p>
                  </a:txBody>
                  <a:tcPr/>
                </a:tc>
                <a:extLst>
                  <a:ext uri="{0D108BD9-81ED-4DB2-BD59-A6C34878D82A}">
                    <a16:rowId xmlns:a16="http://schemas.microsoft.com/office/drawing/2014/main" val="2343953921"/>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Once an improved working diagnostic criteria is created, the MA DPH will </a:t>
                      </a:r>
                      <a:r>
                        <a:rPr lang="en-US" sz="1800" b="1" i="0" kern="1200">
                          <a:solidFill>
                            <a:schemeClr val="dk1"/>
                          </a:solidFill>
                          <a:effectLst/>
                          <a:latin typeface="+mn-lt"/>
                          <a:ea typeface="+mn-ea"/>
                          <a:cs typeface="+mn-cs"/>
                        </a:rPr>
                        <a:t>develop a monitoring system to collect epidemiologic data</a:t>
                      </a:r>
                      <a:r>
                        <a:rPr lang="en-US" sz="1800" b="0" i="0" kern="1200">
                          <a:solidFill>
                            <a:schemeClr val="dk1"/>
                          </a:solidFill>
                          <a:effectLst/>
                          <a:latin typeface="+mn-lt"/>
                          <a:ea typeface="+mn-ea"/>
                          <a:cs typeface="+mn-cs"/>
                        </a:rPr>
                        <a:t> based on the working criteria, to assess the incidence and prevalence of PANS. </a:t>
                      </a:r>
                      <a:endParaRPr lang="en-US" sz="1800" dirty="0"/>
                    </a:p>
                  </a:txBody>
                  <a:tcPr/>
                </a:tc>
                <a:tc>
                  <a:txBody>
                    <a:bodyPr/>
                    <a:lstStyle/>
                    <a:p>
                      <a:r>
                        <a:rPr lang="en-US" sz="1800" dirty="0"/>
                        <a:t>Long</a:t>
                      </a:r>
                    </a:p>
                  </a:txBody>
                  <a:tcPr/>
                </a:tc>
                <a:extLst>
                  <a:ext uri="{0D108BD9-81ED-4DB2-BD59-A6C34878D82A}">
                    <a16:rowId xmlns:a16="http://schemas.microsoft.com/office/drawing/2014/main" val="1005851905"/>
                  </a:ext>
                </a:extLst>
              </a:tr>
              <a:tr h="311892">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MA DPH will review the epidemiologic data in MA and </a:t>
                      </a:r>
                      <a:r>
                        <a:rPr lang="en-US" sz="1800" b="1" i="0" kern="1200">
                          <a:solidFill>
                            <a:schemeClr val="dk1"/>
                          </a:solidFill>
                          <a:effectLst/>
                          <a:latin typeface="+mn-lt"/>
                          <a:ea typeface="+mn-ea"/>
                          <a:cs typeface="+mn-cs"/>
                        </a:rPr>
                        <a:t>compare with data from other state-level and national researchers</a:t>
                      </a:r>
                      <a:r>
                        <a:rPr lang="en-US" sz="1800" b="0" i="0" kern="1200">
                          <a:solidFill>
                            <a:schemeClr val="dk1"/>
                          </a:solidFill>
                          <a:effectLst/>
                          <a:latin typeface="+mn-lt"/>
                          <a:ea typeface="+mn-ea"/>
                          <a:cs typeface="+mn-cs"/>
                        </a:rPr>
                        <a:t>. Such comparison would enable review and possible revision of the diagnostic criteria for PANS. </a:t>
                      </a:r>
                      <a:endParaRPr lang="en-US" sz="1800" dirty="0"/>
                    </a:p>
                  </a:txBody>
                  <a:tcPr/>
                </a:tc>
                <a:tc>
                  <a:txBody>
                    <a:bodyPr/>
                    <a:lstStyle/>
                    <a:p>
                      <a:r>
                        <a:rPr lang="en-US" sz="1800" dirty="0"/>
                        <a:t>Medium</a:t>
                      </a:r>
                    </a:p>
                  </a:txBody>
                  <a:tcPr/>
                </a:tc>
                <a:extLst>
                  <a:ext uri="{0D108BD9-81ED-4DB2-BD59-A6C34878D82A}">
                    <a16:rowId xmlns:a16="http://schemas.microsoft.com/office/drawing/2014/main" val="2200412732"/>
                  </a:ext>
                </a:extLst>
              </a:tr>
            </a:tbl>
          </a:graphicData>
        </a:graphic>
      </p:graphicFrame>
    </p:spTree>
    <p:extLst>
      <p:ext uri="{BB962C8B-B14F-4D97-AF65-F5344CB8AC3E}">
        <p14:creationId xmlns:p14="http://schemas.microsoft.com/office/powerpoint/2010/main" val="294549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cs typeface="Calibri"/>
              </a:rPr>
              <a:t>Agenda</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a:bodyPr>
          <a:lstStyle/>
          <a:p>
            <a:r>
              <a:rPr lang="en-US" u="sng" dirty="0"/>
              <a:t>Welcome</a:t>
            </a:r>
            <a:r>
              <a:rPr lang="en-US" dirty="0"/>
              <a:t>: Roll Call &amp; Vote to Approve 5/10/2023 Minutes</a:t>
            </a:r>
          </a:p>
          <a:p>
            <a:r>
              <a:rPr lang="en-US" u="sng" dirty="0">
                <a:solidFill>
                  <a:srgbClr val="000000"/>
                </a:solidFill>
                <a:cs typeface="Calibri"/>
              </a:rPr>
              <a:t>Announcements</a:t>
            </a:r>
            <a:r>
              <a:rPr lang="en-US" dirty="0">
                <a:solidFill>
                  <a:srgbClr val="000000"/>
                </a:solidFill>
                <a:cs typeface="Calibri"/>
              </a:rPr>
              <a:t>: General &amp; Housekeeping</a:t>
            </a:r>
          </a:p>
          <a:p>
            <a:r>
              <a:rPr lang="en-US" u="sng" dirty="0">
                <a:solidFill>
                  <a:srgbClr val="000000"/>
                </a:solidFill>
                <a:cs typeface="Calibri"/>
              </a:rPr>
              <a:t>Discussion</a:t>
            </a:r>
            <a:r>
              <a:rPr lang="en-US" dirty="0">
                <a:solidFill>
                  <a:srgbClr val="000000"/>
                </a:solidFill>
                <a:cs typeface="Calibri"/>
              </a:rPr>
              <a:t>: Annual Report</a:t>
            </a:r>
          </a:p>
          <a:p>
            <a:r>
              <a:rPr lang="en-US" u="sng" dirty="0">
                <a:solidFill>
                  <a:srgbClr val="000000"/>
                </a:solidFill>
                <a:cs typeface="Calibri"/>
              </a:rPr>
              <a:t>Discussion</a:t>
            </a:r>
            <a:r>
              <a:rPr lang="en-US" dirty="0">
                <a:solidFill>
                  <a:srgbClr val="000000"/>
                </a:solidFill>
                <a:cs typeface="Calibri"/>
              </a:rPr>
              <a:t>: Guest Speakers</a:t>
            </a:r>
          </a:p>
          <a:p>
            <a:r>
              <a:rPr lang="en-US" u="sng" dirty="0">
                <a:solidFill>
                  <a:srgbClr val="000000"/>
                </a:solidFill>
                <a:cs typeface="Calibri"/>
              </a:rPr>
              <a:t>Wrap Up</a:t>
            </a:r>
            <a:r>
              <a:rPr lang="en-US" dirty="0">
                <a:solidFill>
                  <a:srgbClr val="000000"/>
                </a:solidFill>
                <a:cs typeface="Calibri"/>
              </a:rPr>
              <a:t>: Next Steps</a:t>
            </a:r>
          </a:p>
          <a:p>
            <a:r>
              <a:rPr lang="en-US" u="sng" dirty="0">
                <a:solidFill>
                  <a:srgbClr val="000000"/>
                </a:solidFill>
                <a:cs typeface="Calibri"/>
              </a:rPr>
              <a:t>Next Meeting</a:t>
            </a:r>
            <a:r>
              <a:rPr lang="en-US" dirty="0">
                <a:solidFill>
                  <a:srgbClr val="000000"/>
                </a:solidFill>
                <a:cs typeface="Calibri"/>
              </a:rPr>
              <a:t>: Wednesday, September 13, 2023, 4-6PM</a:t>
            </a:r>
          </a:p>
          <a:p>
            <a:r>
              <a:rPr lang="en-US" u="sng" dirty="0">
                <a:solidFill>
                  <a:srgbClr val="000000"/>
                </a:solidFill>
                <a:cs typeface="Calibri"/>
              </a:rPr>
              <a:t>Vote</a:t>
            </a:r>
            <a:r>
              <a:rPr lang="en-US" dirty="0">
                <a:solidFill>
                  <a:srgbClr val="000000"/>
                </a:solidFill>
                <a:cs typeface="Calibri"/>
              </a:rPr>
              <a:t>: Adjourn</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798878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7">
            <a:extLst>
              <a:ext uri="{FF2B5EF4-FFF2-40B4-BE49-F238E27FC236}">
                <a16:creationId xmlns:a16="http://schemas.microsoft.com/office/drawing/2014/main" id="{33D4FE24-73E7-446B-B4FD-1278079654FF}"/>
              </a:ext>
            </a:extLst>
          </p:cNvPr>
          <p:cNvGraphicFramePr>
            <a:graphicFrameLocks noGrp="1"/>
          </p:cNvGraphicFramePr>
          <p:nvPr>
            <p:extLst>
              <p:ext uri="{D42A27DB-BD31-4B8C-83A1-F6EECF244321}">
                <p14:modId xmlns:p14="http://schemas.microsoft.com/office/powerpoint/2010/main" val="297397950"/>
              </p:ext>
            </p:extLst>
          </p:nvPr>
        </p:nvGraphicFramePr>
        <p:xfrm>
          <a:off x="0" y="1905624"/>
          <a:ext cx="12192000" cy="3086053"/>
        </p:xfrm>
        <a:graphic>
          <a:graphicData uri="http://schemas.openxmlformats.org/drawingml/2006/table">
            <a:tbl>
              <a:tblPr firstRow="1" bandRow="1">
                <a:tableStyleId>{5C22544A-7EE6-4342-B048-85BDC9FD1C3A}</a:tableStyleId>
              </a:tblPr>
              <a:tblGrid>
                <a:gridCol w="1364319">
                  <a:extLst>
                    <a:ext uri="{9D8B030D-6E8A-4147-A177-3AD203B41FA5}">
                      <a16:colId xmlns:a16="http://schemas.microsoft.com/office/drawing/2014/main" val="4037145844"/>
                    </a:ext>
                  </a:extLst>
                </a:gridCol>
                <a:gridCol w="2404723">
                  <a:extLst>
                    <a:ext uri="{9D8B030D-6E8A-4147-A177-3AD203B41FA5}">
                      <a16:colId xmlns:a16="http://schemas.microsoft.com/office/drawing/2014/main" val="1703048891"/>
                    </a:ext>
                  </a:extLst>
                </a:gridCol>
                <a:gridCol w="7273110">
                  <a:extLst>
                    <a:ext uri="{9D8B030D-6E8A-4147-A177-3AD203B41FA5}">
                      <a16:colId xmlns:a16="http://schemas.microsoft.com/office/drawing/2014/main" val="2981413575"/>
                    </a:ext>
                  </a:extLst>
                </a:gridCol>
                <a:gridCol w="1149848">
                  <a:extLst>
                    <a:ext uri="{9D8B030D-6E8A-4147-A177-3AD203B41FA5}">
                      <a16:colId xmlns:a16="http://schemas.microsoft.com/office/drawing/2014/main" val="1234153323"/>
                    </a:ext>
                  </a:extLst>
                </a:gridCol>
              </a:tblGrid>
              <a:tr h="447051">
                <a:tc>
                  <a:txBody>
                    <a:bodyPr/>
                    <a:lstStyle/>
                    <a:p>
                      <a:r>
                        <a:rPr lang="en-US" dirty="0"/>
                        <a:t>Domain </a:t>
                      </a:r>
                    </a:p>
                  </a:txBody>
                  <a:tcPr/>
                </a:tc>
                <a:tc>
                  <a:txBody>
                    <a:bodyPr/>
                    <a:lstStyle/>
                    <a:p>
                      <a:r>
                        <a:rPr lang="en-US" dirty="0"/>
                        <a:t>Priority  #5</a:t>
                      </a:r>
                    </a:p>
                  </a:txBody>
                  <a:tcPr/>
                </a:tc>
                <a:tc>
                  <a:txBody>
                    <a:bodyPr/>
                    <a:lstStyle/>
                    <a:p>
                      <a:r>
                        <a:rPr lang="en-US" dirty="0"/>
                        <a:t>Recommendation #12</a:t>
                      </a:r>
                    </a:p>
                  </a:txBody>
                  <a:tcPr/>
                </a:tc>
                <a:tc>
                  <a:txBody>
                    <a:bodyPr/>
                    <a:lstStyle/>
                    <a:p>
                      <a:r>
                        <a:rPr lang="en-US" dirty="0"/>
                        <a:t>Timeline </a:t>
                      </a:r>
                    </a:p>
                  </a:txBody>
                  <a:tcPr/>
                </a:tc>
                <a:extLst>
                  <a:ext uri="{0D108BD9-81ED-4DB2-BD59-A6C34878D82A}">
                    <a16:rowId xmlns:a16="http://schemas.microsoft.com/office/drawing/2014/main" val="897260278"/>
                  </a:ext>
                </a:extLst>
              </a:tr>
              <a:tr h="2639002">
                <a:tc>
                  <a:txBody>
                    <a:bodyPr/>
                    <a:lstStyle/>
                    <a:p>
                      <a:r>
                        <a:rPr lang="en-US" sz="1800" dirty="0"/>
                        <a:t>Treatment</a:t>
                      </a:r>
                    </a:p>
                  </a:txBody>
                  <a:tcPr/>
                </a:tc>
                <a:tc>
                  <a:txBody>
                    <a:bodyPr/>
                    <a:lstStyle/>
                    <a:p>
                      <a:r>
                        <a:rPr lang="en-US" sz="1800" b="0" i="0" kern="1200" dirty="0">
                          <a:solidFill>
                            <a:srgbClr val="C00000"/>
                          </a:solidFill>
                          <a:effectLst/>
                          <a:latin typeface="+mn-lt"/>
                          <a:ea typeface="+mn-ea"/>
                          <a:cs typeface="+mn-cs"/>
                        </a:rPr>
                        <a:t>Assess and evaluate current </a:t>
                      </a:r>
                      <a:r>
                        <a:rPr lang="en-US" sz="1800" b="0" i="0" kern="1200" dirty="0">
                          <a:solidFill>
                            <a:srgbClr val="C00000"/>
                          </a:solidFill>
                          <a:effectLst/>
                          <a:highlight>
                            <a:srgbClr val="FFFF00"/>
                          </a:highlight>
                          <a:latin typeface="+mn-lt"/>
                          <a:ea typeface="+mn-ea"/>
                          <a:cs typeface="+mn-cs"/>
                        </a:rPr>
                        <a:t>diagnosis and/or </a:t>
                      </a:r>
                      <a:r>
                        <a:rPr lang="en-US" sz="1800" b="0" i="0" kern="1200" dirty="0">
                          <a:solidFill>
                            <a:srgbClr val="C00000"/>
                          </a:solidFill>
                          <a:effectLst/>
                          <a:latin typeface="+mn-lt"/>
                          <a:ea typeface="+mn-ea"/>
                          <a:cs typeface="+mn-cs"/>
                        </a:rPr>
                        <a:t>treatment of PANS/PANDAS in the Commonwealth of Massachusetts.</a:t>
                      </a:r>
                      <a:endParaRPr lang="en-US" sz="1800" dirty="0">
                        <a:solidFill>
                          <a:srgbClr val="C00000"/>
                        </a:solidFill>
                      </a:endParaRPr>
                    </a:p>
                  </a:txBody>
                  <a:tcPr/>
                </a:tc>
                <a:tc>
                  <a:txBody>
                    <a:bodyPr/>
                    <a:lstStyle/>
                    <a:p>
                      <a:r>
                        <a:rPr lang="en-US" sz="1800" b="0" i="0" kern="1200" dirty="0">
                          <a:solidFill>
                            <a:schemeClr val="dk1"/>
                          </a:solidFill>
                          <a:effectLst/>
                          <a:latin typeface="+mn-lt"/>
                          <a:ea typeface="+mn-ea"/>
                          <a:cs typeface="+mn-cs"/>
                        </a:rPr>
                        <a:t>The Division of Insurance will </a:t>
                      </a:r>
                      <a:r>
                        <a:rPr lang="en-US" sz="1800" b="1" i="0" kern="1200" dirty="0">
                          <a:solidFill>
                            <a:schemeClr val="dk1"/>
                          </a:solidFill>
                          <a:effectLst/>
                          <a:latin typeface="+mn-lt"/>
                          <a:ea typeface="+mn-ea"/>
                          <a:cs typeface="+mn-cs"/>
                        </a:rPr>
                        <a:t>survey current treatment providers</a:t>
                      </a:r>
                      <a:r>
                        <a:rPr lang="en-US" sz="1800" b="0" i="0" kern="1200" dirty="0">
                          <a:solidFill>
                            <a:schemeClr val="dk1"/>
                          </a:solidFill>
                          <a:effectLst/>
                          <a:latin typeface="+mn-lt"/>
                          <a:ea typeface="+mn-ea"/>
                          <a:cs typeface="+mn-cs"/>
                        </a:rPr>
                        <a:t> and hospitals in the Commonwealth to </a:t>
                      </a:r>
                      <a:r>
                        <a:rPr lang="en-US" sz="1800" b="1" i="0" kern="1200" dirty="0">
                          <a:solidFill>
                            <a:schemeClr val="dk1"/>
                          </a:solidFill>
                          <a:effectLst/>
                          <a:latin typeface="+mn-lt"/>
                          <a:ea typeface="+mn-ea"/>
                          <a:cs typeface="+mn-cs"/>
                        </a:rPr>
                        <a:t>determine who is providing PANS/PANDAS </a:t>
                      </a:r>
                      <a:r>
                        <a:rPr lang="en-US" sz="1800" b="1" i="0" kern="1200" dirty="0">
                          <a:solidFill>
                            <a:schemeClr val="dk1"/>
                          </a:solidFill>
                          <a:effectLst/>
                          <a:highlight>
                            <a:srgbClr val="FFFF00"/>
                          </a:highlight>
                          <a:latin typeface="+mn-lt"/>
                          <a:ea typeface="+mn-ea"/>
                          <a:cs typeface="+mn-cs"/>
                        </a:rPr>
                        <a:t>diagnosis and/or </a:t>
                      </a:r>
                      <a:r>
                        <a:rPr lang="en-US" sz="1800" b="1" i="0" kern="1200" dirty="0">
                          <a:solidFill>
                            <a:schemeClr val="dk1"/>
                          </a:solidFill>
                          <a:effectLst/>
                          <a:latin typeface="+mn-lt"/>
                          <a:ea typeface="+mn-ea"/>
                          <a:cs typeface="+mn-cs"/>
                        </a:rPr>
                        <a:t>treatment</a:t>
                      </a:r>
                      <a:r>
                        <a:rPr lang="en-US" sz="1800" b="0" i="0" kern="1200" dirty="0">
                          <a:solidFill>
                            <a:schemeClr val="dk1"/>
                          </a:solidFill>
                          <a:effectLst/>
                          <a:latin typeface="+mn-lt"/>
                          <a:ea typeface="+mn-ea"/>
                          <a:cs typeface="+mn-cs"/>
                        </a:rPr>
                        <a:t> and what treatment they provide. When completed, provide the data to the council.</a:t>
                      </a:r>
                      <a:endParaRPr lang="en-US" sz="1800" dirty="0"/>
                    </a:p>
                  </a:txBody>
                  <a:tcPr/>
                </a:tc>
                <a:tc>
                  <a:txBody>
                    <a:bodyPr/>
                    <a:lstStyle/>
                    <a:p>
                      <a:r>
                        <a:rPr lang="en-US" sz="1800" dirty="0"/>
                        <a:t>Short</a:t>
                      </a:r>
                    </a:p>
                  </a:txBody>
                  <a:tcPr/>
                </a:tc>
                <a:extLst>
                  <a:ext uri="{0D108BD9-81ED-4DB2-BD59-A6C34878D82A}">
                    <a16:rowId xmlns:a16="http://schemas.microsoft.com/office/drawing/2014/main" val="1506192146"/>
                  </a:ext>
                </a:extLst>
              </a:tr>
            </a:tbl>
          </a:graphicData>
        </a:graphic>
      </p:graphicFrame>
    </p:spTree>
    <p:extLst>
      <p:ext uri="{BB962C8B-B14F-4D97-AF65-F5344CB8AC3E}">
        <p14:creationId xmlns:p14="http://schemas.microsoft.com/office/powerpoint/2010/main" val="1716598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7">
            <a:extLst>
              <a:ext uri="{FF2B5EF4-FFF2-40B4-BE49-F238E27FC236}">
                <a16:creationId xmlns:a16="http://schemas.microsoft.com/office/drawing/2014/main" id="{D35B53F7-4847-E4FC-FB1F-D1D660B4AB24}"/>
              </a:ext>
            </a:extLst>
          </p:cNvPr>
          <p:cNvGraphicFramePr>
            <a:graphicFrameLocks noGrp="1"/>
          </p:cNvGraphicFramePr>
          <p:nvPr>
            <p:extLst>
              <p:ext uri="{D42A27DB-BD31-4B8C-83A1-F6EECF244321}">
                <p14:modId xmlns:p14="http://schemas.microsoft.com/office/powerpoint/2010/main" val="1676032360"/>
              </p:ext>
            </p:extLst>
          </p:nvPr>
        </p:nvGraphicFramePr>
        <p:xfrm>
          <a:off x="0" y="1905624"/>
          <a:ext cx="12192000" cy="3086053"/>
        </p:xfrm>
        <a:graphic>
          <a:graphicData uri="http://schemas.openxmlformats.org/drawingml/2006/table">
            <a:tbl>
              <a:tblPr firstRow="1" bandRow="1">
                <a:tableStyleId>{5C22544A-7EE6-4342-B048-85BDC9FD1C3A}</a:tableStyleId>
              </a:tblPr>
              <a:tblGrid>
                <a:gridCol w="1330376">
                  <a:extLst>
                    <a:ext uri="{9D8B030D-6E8A-4147-A177-3AD203B41FA5}">
                      <a16:colId xmlns:a16="http://schemas.microsoft.com/office/drawing/2014/main" val="4037145844"/>
                    </a:ext>
                  </a:extLst>
                </a:gridCol>
                <a:gridCol w="2412261">
                  <a:extLst>
                    <a:ext uri="{9D8B030D-6E8A-4147-A177-3AD203B41FA5}">
                      <a16:colId xmlns:a16="http://schemas.microsoft.com/office/drawing/2014/main" val="1703048891"/>
                    </a:ext>
                  </a:extLst>
                </a:gridCol>
                <a:gridCol w="7295910">
                  <a:extLst>
                    <a:ext uri="{9D8B030D-6E8A-4147-A177-3AD203B41FA5}">
                      <a16:colId xmlns:a16="http://schemas.microsoft.com/office/drawing/2014/main" val="2981413575"/>
                    </a:ext>
                  </a:extLst>
                </a:gridCol>
                <a:gridCol w="1153453">
                  <a:extLst>
                    <a:ext uri="{9D8B030D-6E8A-4147-A177-3AD203B41FA5}">
                      <a16:colId xmlns:a16="http://schemas.microsoft.com/office/drawing/2014/main" val="1234153323"/>
                    </a:ext>
                  </a:extLst>
                </a:gridCol>
              </a:tblGrid>
              <a:tr h="447051">
                <a:tc>
                  <a:txBody>
                    <a:bodyPr/>
                    <a:lstStyle/>
                    <a:p>
                      <a:r>
                        <a:rPr lang="en-US" dirty="0"/>
                        <a:t>Domain </a:t>
                      </a:r>
                    </a:p>
                  </a:txBody>
                  <a:tcPr/>
                </a:tc>
                <a:tc>
                  <a:txBody>
                    <a:bodyPr/>
                    <a:lstStyle/>
                    <a:p>
                      <a:r>
                        <a:rPr lang="en-US" dirty="0"/>
                        <a:t>Priority  #6</a:t>
                      </a:r>
                    </a:p>
                  </a:txBody>
                  <a:tcPr/>
                </a:tc>
                <a:tc>
                  <a:txBody>
                    <a:bodyPr/>
                    <a:lstStyle/>
                    <a:p>
                      <a:r>
                        <a:rPr lang="en-US" dirty="0"/>
                        <a:t>Recommendation #13</a:t>
                      </a:r>
                    </a:p>
                  </a:txBody>
                  <a:tcPr/>
                </a:tc>
                <a:tc>
                  <a:txBody>
                    <a:bodyPr/>
                    <a:lstStyle/>
                    <a:p>
                      <a:r>
                        <a:rPr lang="en-US" dirty="0"/>
                        <a:t>Timeline </a:t>
                      </a:r>
                    </a:p>
                  </a:txBody>
                  <a:tcPr/>
                </a:tc>
                <a:extLst>
                  <a:ext uri="{0D108BD9-81ED-4DB2-BD59-A6C34878D82A}">
                    <a16:rowId xmlns:a16="http://schemas.microsoft.com/office/drawing/2014/main" val="897260278"/>
                  </a:ext>
                </a:extLst>
              </a:tr>
              <a:tr h="2639002">
                <a:tc>
                  <a:txBody>
                    <a:bodyPr/>
                    <a:lstStyle/>
                    <a:p>
                      <a:r>
                        <a:rPr lang="en-US" sz="1800" dirty="0"/>
                        <a:t>Treatment</a:t>
                      </a:r>
                    </a:p>
                  </a:txBody>
                  <a:tcPr/>
                </a:tc>
                <a:tc>
                  <a:txBody>
                    <a:bodyPr/>
                    <a:lstStyle/>
                    <a:p>
                      <a:r>
                        <a:rPr lang="en-US" sz="1800" b="0" i="0" kern="1200" dirty="0">
                          <a:solidFill>
                            <a:srgbClr val="C00000"/>
                          </a:solidFill>
                          <a:effectLst/>
                          <a:latin typeface="+mn-lt"/>
                          <a:ea typeface="+mn-ea"/>
                          <a:cs typeface="+mn-cs"/>
                        </a:rPr>
                        <a:t>Review </a:t>
                      </a:r>
                      <a:r>
                        <a:rPr lang="en-US" sz="1800" b="0" i="0" kern="1200" dirty="0">
                          <a:solidFill>
                            <a:srgbClr val="C00000"/>
                          </a:solidFill>
                          <a:effectLst/>
                          <a:highlight>
                            <a:srgbClr val="FFFF00"/>
                          </a:highlight>
                          <a:latin typeface="+mn-lt"/>
                          <a:ea typeface="+mn-ea"/>
                          <a:cs typeface="+mn-cs"/>
                        </a:rPr>
                        <a:t>insurers </a:t>
                      </a:r>
                    </a:p>
                    <a:p>
                      <a:r>
                        <a:rPr lang="en-US" sz="1800" b="0" i="0" kern="1200" dirty="0">
                          <a:solidFill>
                            <a:srgbClr val="C00000"/>
                          </a:solidFill>
                          <a:effectLst/>
                          <a:latin typeface="+mn-lt"/>
                          <a:ea typeface="+mn-ea"/>
                          <a:cs typeface="+mn-cs"/>
                        </a:rPr>
                        <a:t>compliance with</a:t>
                      </a:r>
                    </a:p>
                    <a:p>
                      <a:r>
                        <a:rPr lang="en-US" sz="1800" b="0" i="0" kern="1200" dirty="0">
                          <a:solidFill>
                            <a:srgbClr val="C00000"/>
                          </a:solidFill>
                          <a:effectLst/>
                          <a:latin typeface="+mn-lt"/>
                          <a:ea typeface="+mn-ea"/>
                          <a:cs typeface="+mn-cs"/>
                        </a:rPr>
                        <a:t>current PANS/PANDAS insurance coverage</a:t>
                      </a:r>
                    </a:p>
                    <a:p>
                      <a:r>
                        <a:rPr lang="en-US" sz="1800" b="0" i="0" kern="1200" dirty="0">
                          <a:solidFill>
                            <a:srgbClr val="C00000"/>
                          </a:solidFill>
                          <a:effectLst/>
                          <a:latin typeface="+mn-lt"/>
                          <a:ea typeface="+mn-ea"/>
                          <a:cs typeface="+mn-cs"/>
                        </a:rPr>
                        <a:t>laws</a:t>
                      </a:r>
                      <a:endParaRPr lang="en-US" sz="1800" dirty="0">
                        <a:solidFill>
                          <a:srgbClr val="C00000"/>
                        </a:solidFill>
                      </a:endParaRPr>
                    </a:p>
                  </a:txBody>
                  <a:tcPr/>
                </a:tc>
                <a:tc>
                  <a:txBody>
                    <a:bodyPr/>
                    <a:lstStyle/>
                    <a:p>
                      <a:r>
                        <a:rPr lang="en-US" sz="1800" b="0" i="0" u="none" strike="noStrike" kern="1200" baseline="0" dirty="0">
                          <a:solidFill>
                            <a:schemeClr val="dk1"/>
                          </a:solidFill>
                          <a:latin typeface="+mn-lt"/>
                          <a:ea typeface="+mn-ea"/>
                          <a:cs typeface="+mn-cs"/>
                        </a:rPr>
                        <a:t>The Division of Insurance will </a:t>
                      </a:r>
                      <a:r>
                        <a:rPr lang="en-US" sz="1800" b="1" i="0" u="none" strike="noStrike" kern="1200" baseline="0" dirty="0">
                          <a:solidFill>
                            <a:schemeClr val="dk1"/>
                          </a:solidFill>
                          <a:latin typeface="+mn-lt"/>
                          <a:ea typeface="+mn-ea"/>
                          <a:cs typeface="+mn-cs"/>
                        </a:rPr>
                        <a:t>provide a report with data regarding any compliance concerns</a:t>
                      </a:r>
                      <a:r>
                        <a:rPr lang="en-US" sz="1800" b="0" i="0" u="none" strike="noStrike" kern="1200" baseline="0" dirty="0">
                          <a:solidFill>
                            <a:schemeClr val="dk1"/>
                          </a:solidFill>
                          <a:latin typeface="+mn-lt"/>
                          <a:ea typeface="+mn-ea"/>
                          <a:cs typeface="+mn-cs"/>
                        </a:rPr>
                        <a:t> related to the current law to the DPH PANS/PANDAS Advisory Council. 	</a:t>
                      </a:r>
                    </a:p>
                  </a:txBody>
                  <a:tcPr/>
                </a:tc>
                <a:tc>
                  <a:txBody>
                    <a:bodyPr/>
                    <a:lstStyle/>
                    <a:p>
                      <a:r>
                        <a:rPr lang="en-US" sz="1800" dirty="0"/>
                        <a:t>Short</a:t>
                      </a:r>
                    </a:p>
                  </a:txBody>
                  <a:tcPr/>
                </a:tc>
                <a:extLst>
                  <a:ext uri="{0D108BD9-81ED-4DB2-BD59-A6C34878D82A}">
                    <a16:rowId xmlns:a16="http://schemas.microsoft.com/office/drawing/2014/main" val="1506192146"/>
                  </a:ext>
                </a:extLst>
              </a:tr>
            </a:tbl>
          </a:graphicData>
        </a:graphic>
      </p:graphicFrame>
    </p:spTree>
    <p:extLst>
      <p:ext uri="{BB962C8B-B14F-4D97-AF65-F5344CB8AC3E}">
        <p14:creationId xmlns:p14="http://schemas.microsoft.com/office/powerpoint/2010/main" val="663732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758E62F-9876-C69C-F8CB-5194FA1D00AA}"/>
              </a:ext>
            </a:extLst>
          </p:cNvPr>
          <p:cNvGraphicFramePr>
            <a:graphicFrameLocks noGrp="1"/>
          </p:cNvGraphicFramePr>
          <p:nvPr>
            <p:ph idx="1"/>
            <p:extLst>
              <p:ext uri="{D42A27DB-BD31-4B8C-83A1-F6EECF244321}">
                <p14:modId xmlns:p14="http://schemas.microsoft.com/office/powerpoint/2010/main" val="1516519122"/>
              </p:ext>
            </p:extLst>
          </p:nvPr>
        </p:nvGraphicFramePr>
        <p:xfrm>
          <a:off x="0" y="1140460"/>
          <a:ext cx="12191999" cy="4851400"/>
        </p:xfrm>
        <a:graphic>
          <a:graphicData uri="http://schemas.openxmlformats.org/drawingml/2006/table">
            <a:tbl>
              <a:tblPr firstRow="1" bandRow="1">
                <a:tableStyleId>{5C22544A-7EE6-4342-B048-85BDC9FD1C3A}</a:tableStyleId>
              </a:tblPr>
              <a:tblGrid>
                <a:gridCol w="1360556">
                  <a:extLst>
                    <a:ext uri="{9D8B030D-6E8A-4147-A177-3AD203B41FA5}">
                      <a16:colId xmlns:a16="http://schemas.microsoft.com/office/drawing/2014/main" val="878047411"/>
                    </a:ext>
                  </a:extLst>
                </a:gridCol>
                <a:gridCol w="1973193">
                  <a:extLst>
                    <a:ext uri="{9D8B030D-6E8A-4147-A177-3AD203B41FA5}">
                      <a16:colId xmlns:a16="http://schemas.microsoft.com/office/drawing/2014/main" val="3784867899"/>
                    </a:ext>
                  </a:extLst>
                </a:gridCol>
                <a:gridCol w="7167862">
                  <a:extLst>
                    <a:ext uri="{9D8B030D-6E8A-4147-A177-3AD203B41FA5}">
                      <a16:colId xmlns:a16="http://schemas.microsoft.com/office/drawing/2014/main" val="4188167839"/>
                    </a:ext>
                  </a:extLst>
                </a:gridCol>
                <a:gridCol w="1690388">
                  <a:extLst>
                    <a:ext uri="{9D8B030D-6E8A-4147-A177-3AD203B41FA5}">
                      <a16:colId xmlns:a16="http://schemas.microsoft.com/office/drawing/2014/main" val="2840442464"/>
                    </a:ext>
                  </a:extLst>
                </a:gridCol>
              </a:tblGrid>
              <a:tr h="370840">
                <a:tc>
                  <a:txBody>
                    <a:bodyPr/>
                    <a:lstStyle/>
                    <a:p>
                      <a:r>
                        <a:rPr lang="en-US" dirty="0"/>
                        <a:t>Domain</a:t>
                      </a:r>
                    </a:p>
                  </a:txBody>
                  <a:tcPr/>
                </a:tc>
                <a:tc>
                  <a:txBody>
                    <a:bodyPr/>
                    <a:lstStyle/>
                    <a:p>
                      <a:r>
                        <a:rPr lang="en-US" dirty="0"/>
                        <a:t>Priority #7</a:t>
                      </a:r>
                    </a:p>
                  </a:txBody>
                  <a:tcPr/>
                </a:tc>
                <a:tc>
                  <a:txBody>
                    <a:bodyPr/>
                    <a:lstStyle/>
                    <a:p>
                      <a:r>
                        <a:rPr lang="en-US" dirty="0"/>
                        <a:t>Recommendations #14-15</a:t>
                      </a:r>
                    </a:p>
                  </a:txBody>
                  <a:tcPr/>
                </a:tc>
                <a:tc>
                  <a:txBody>
                    <a:bodyPr/>
                    <a:lstStyle/>
                    <a:p>
                      <a:r>
                        <a:rPr lang="en-US" dirty="0"/>
                        <a:t>Timeline</a:t>
                      </a:r>
                    </a:p>
                  </a:txBody>
                  <a:tcPr/>
                </a:tc>
                <a:extLst>
                  <a:ext uri="{0D108BD9-81ED-4DB2-BD59-A6C34878D82A}">
                    <a16:rowId xmlns:a16="http://schemas.microsoft.com/office/drawing/2014/main" val="2153011128"/>
                  </a:ext>
                </a:extLst>
              </a:tr>
              <a:tr h="370840">
                <a:tc rowSpan="2">
                  <a:txBody>
                    <a:bodyPr/>
                    <a:lstStyle/>
                    <a:p>
                      <a:r>
                        <a:rPr lang="en-US" sz="1800" dirty="0"/>
                        <a:t>Education </a:t>
                      </a:r>
                    </a:p>
                  </a:txBody>
                  <a:tcPr/>
                </a:tc>
                <a:tc rowSpan="2">
                  <a:txBody>
                    <a:bodyPr/>
                    <a:lstStyle/>
                    <a:p>
                      <a:r>
                        <a:rPr lang="en-US" sz="1800" b="0" i="0" kern="1200" dirty="0">
                          <a:solidFill>
                            <a:srgbClr val="C00000"/>
                          </a:solidFill>
                          <a:effectLst/>
                          <a:latin typeface="+mn-lt"/>
                          <a:ea typeface="+mn-ea"/>
                          <a:cs typeface="+mn-cs"/>
                        </a:rPr>
                        <a:t>Use mechanisms to increase clinical awareness and education regarding the disorder and syndrome </a:t>
                      </a:r>
                      <a:r>
                        <a:rPr lang="en-US" sz="1800" b="0" i="0" kern="1200" dirty="0">
                          <a:solidFill>
                            <a:srgbClr val="C00000"/>
                          </a:solidFill>
                          <a:effectLst/>
                          <a:highlight>
                            <a:srgbClr val="FFFF00"/>
                          </a:highlight>
                          <a:latin typeface="+mn-lt"/>
                          <a:ea typeface="+mn-ea"/>
                          <a:cs typeface="+mn-cs"/>
                        </a:rPr>
                        <a:t>among health care providers including  </a:t>
                      </a:r>
                      <a:r>
                        <a:rPr lang="en-US" sz="1800" b="0" i="0" kern="1200" dirty="0">
                          <a:solidFill>
                            <a:srgbClr val="C00000"/>
                          </a:solidFill>
                          <a:effectLst/>
                          <a:latin typeface="+mn-lt"/>
                          <a:ea typeface="+mn-ea"/>
                          <a:cs typeface="+mn-cs"/>
                        </a:rPr>
                        <a:t>physicians, pediatricians, school-based health centers and providers of mental health services.</a:t>
                      </a:r>
                      <a:endParaRPr lang="en-US" sz="1800" dirty="0">
                        <a:solidFill>
                          <a:srgbClr val="C00000"/>
                        </a:solidFill>
                      </a:endParaRPr>
                    </a:p>
                  </a:txBody>
                  <a:tcPr/>
                </a:tc>
                <a:tc>
                  <a:txBody>
                    <a:bodyPr/>
                    <a:lstStyle/>
                    <a:p>
                      <a:r>
                        <a:rPr lang="en-US" sz="1800" b="0" i="0" kern="1200" dirty="0">
                          <a:solidFill>
                            <a:schemeClr val="dk1"/>
                          </a:solidFill>
                          <a:effectLst/>
                          <a:latin typeface="+mn-lt"/>
                          <a:ea typeface="+mn-ea"/>
                          <a:cs typeface="+mn-cs"/>
                        </a:rPr>
                        <a:t>Legislature will appropriate </a:t>
                      </a:r>
                      <a:r>
                        <a:rPr lang="en-US" sz="1800" b="1" i="0" kern="1200" dirty="0">
                          <a:solidFill>
                            <a:schemeClr val="dk1"/>
                          </a:solidFill>
                          <a:effectLst/>
                          <a:latin typeface="+mn-lt"/>
                          <a:ea typeface="+mn-ea"/>
                          <a:cs typeface="+mn-cs"/>
                        </a:rPr>
                        <a:t>funding for training and mentorship programs</a:t>
                      </a:r>
                      <a:r>
                        <a:rPr lang="en-US" sz="1800" b="0" i="0" kern="1200" dirty="0">
                          <a:solidFill>
                            <a:schemeClr val="dk1"/>
                          </a:solidFill>
                          <a:effectLst/>
                          <a:latin typeface="+mn-lt"/>
                          <a:ea typeface="+mn-ea"/>
                          <a:cs typeface="+mn-cs"/>
                        </a:rPr>
                        <a:t> to ensure cross-discipline ability to provide effective treatment. </a:t>
                      </a:r>
                      <a:r>
                        <a:rPr lang="en-US" sz="1800" b="0" i="0" kern="1200" dirty="0">
                          <a:solidFill>
                            <a:schemeClr val="dk1"/>
                          </a:solidFill>
                          <a:effectLst/>
                          <a:highlight>
                            <a:srgbClr val="FFFF00"/>
                          </a:highlight>
                          <a:latin typeface="+mn-lt"/>
                          <a:ea typeface="+mn-ea"/>
                          <a:cs typeface="+mn-cs"/>
                        </a:rPr>
                        <a:t>(DPH)</a:t>
                      </a:r>
                      <a:endParaRPr lang="en-US" sz="1800" dirty="0">
                        <a:highlight>
                          <a:srgbClr val="FFFF00"/>
                        </a:highlight>
                      </a:endParaRPr>
                    </a:p>
                  </a:txBody>
                  <a:tcPr/>
                </a:tc>
                <a:tc>
                  <a:txBody>
                    <a:bodyPr/>
                    <a:lstStyle/>
                    <a:p>
                      <a:r>
                        <a:rPr lang="en-US" sz="1800" dirty="0"/>
                        <a:t>Short or Medium</a:t>
                      </a:r>
                    </a:p>
                  </a:txBody>
                  <a:tcPr/>
                </a:tc>
                <a:extLst>
                  <a:ext uri="{0D108BD9-81ED-4DB2-BD59-A6C34878D82A}">
                    <a16:rowId xmlns:a16="http://schemas.microsoft.com/office/drawing/2014/main" val="4246477179"/>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dirty="0">
                          <a:solidFill>
                            <a:schemeClr val="dk1"/>
                          </a:solidFill>
                          <a:effectLst/>
                          <a:latin typeface="+mn-lt"/>
                          <a:ea typeface="+mn-ea"/>
                          <a:cs typeface="+mn-cs"/>
                        </a:rPr>
                        <a:t>[MH w/ DPH and MCAAP] will conduct a </a:t>
                      </a:r>
                      <a:r>
                        <a:rPr lang="en-US" sz="1800" b="1" i="0" kern="1200" dirty="0">
                          <a:solidFill>
                            <a:schemeClr val="dk1"/>
                          </a:solidFill>
                          <a:effectLst/>
                          <a:latin typeface="+mn-lt"/>
                          <a:ea typeface="+mn-ea"/>
                          <a:cs typeface="+mn-cs"/>
                        </a:rPr>
                        <a:t>survey with pediatric primary care providers</a:t>
                      </a:r>
                      <a:r>
                        <a:rPr lang="en-US" sz="1800" b="0" i="0" kern="1200" dirty="0">
                          <a:solidFill>
                            <a:schemeClr val="dk1"/>
                          </a:solidFill>
                          <a:effectLst/>
                          <a:latin typeface="+mn-lt"/>
                          <a:ea typeface="+mn-ea"/>
                          <a:cs typeface="+mn-cs"/>
                        </a:rPr>
                        <a:t> that will include questions regarding </a:t>
                      </a:r>
                      <a:r>
                        <a:rPr lang="en-US" sz="1800" b="1" i="0" kern="1200" dirty="0">
                          <a:solidFill>
                            <a:schemeClr val="dk1"/>
                          </a:solidFill>
                          <a:effectLst/>
                          <a:latin typeface="+mn-lt"/>
                          <a:ea typeface="+mn-ea"/>
                          <a:cs typeface="+mn-cs"/>
                        </a:rPr>
                        <a:t>whether providers are</a:t>
                      </a:r>
                      <a:r>
                        <a:rPr lang="en-US" sz="1800" b="0" i="0" kern="1200" dirty="0">
                          <a:solidFill>
                            <a:schemeClr val="dk1"/>
                          </a:solidFill>
                          <a:effectLst/>
                          <a:latin typeface="+mn-lt"/>
                          <a:ea typeface="+mn-ea"/>
                          <a:cs typeface="+mn-cs"/>
                        </a:rPr>
                        <a:t> </a:t>
                      </a:r>
                      <a:r>
                        <a:rPr lang="en-US" sz="1800" b="1" i="0" kern="1200" dirty="0">
                          <a:solidFill>
                            <a:schemeClr val="dk1"/>
                          </a:solidFill>
                          <a:effectLst/>
                          <a:latin typeface="+mn-lt"/>
                          <a:ea typeface="+mn-ea"/>
                          <a:cs typeface="+mn-cs"/>
                        </a:rPr>
                        <a:t>considering a diagnosis of PANS/PANDAS </a:t>
                      </a:r>
                      <a:r>
                        <a:rPr lang="en-US" sz="1800" b="0" i="0" kern="1200" dirty="0">
                          <a:solidFill>
                            <a:schemeClr val="dk1"/>
                          </a:solidFill>
                          <a:effectLst/>
                          <a:latin typeface="+mn-lt"/>
                          <a:ea typeface="+mn-ea"/>
                          <a:cs typeface="+mn-cs"/>
                        </a:rPr>
                        <a:t>when a child presents with symptoms. The survey will </a:t>
                      </a:r>
                      <a:r>
                        <a:rPr lang="en-US" sz="1800" b="1" i="0" kern="1200" dirty="0">
                          <a:solidFill>
                            <a:schemeClr val="dk1"/>
                          </a:solidFill>
                          <a:effectLst/>
                          <a:latin typeface="+mn-lt"/>
                          <a:ea typeface="+mn-ea"/>
                          <a:cs typeface="+mn-cs"/>
                        </a:rPr>
                        <a:t>assess provider awareness</a:t>
                      </a:r>
                      <a:r>
                        <a:rPr lang="en-US" sz="1800" b="0" i="0" kern="1200" dirty="0">
                          <a:solidFill>
                            <a:schemeClr val="dk1"/>
                          </a:solidFill>
                          <a:effectLst/>
                          <a:latin typeface="+mn-lt"/>
                          <a:ea typeface="+mn-ea"/>
                          <a:cs typeface="+mn-cs"/>
                        </a:rPr>
                        <a:t> of the PANS/PANDAS ICD-10 code, symptomatology, clinical diagnosis guidelines, awareness and access to treatment guidelines, and provider understanding of insurance, billing, and Massachusetts legislation. Finally, the survey will </a:t>
                      </a:r>
                      <a:r>
                        <a:rPr lang="en-US" sz="1800" b="1" i="0" kern="1200" dirty="0">
                          <a:solidFill>
                            <a:schemeClr val="dk1"/>
                          </a:solidFill>
                          <a:effectLst/>
                          <a:latin typeface="+mn-lt"/>
                          <a:ea typeface="+mn-ea"/>
                          <a:cs typeface="+mn-cs"/>
                        </a:rPr>
                        <a:t>assess whether providers have accessed or can access the resources</a:t>
                      </a:r>
                      <a:r>
                        <a:rPr lang="en-US" sz="1800" b="0" i="0" kern="1200" dirty="0">
                          <a:solidFill>
                            <a:schemeClr val="dk1"/>
                          </a:solidFill>
                          <a:effectLst/>
                          <a:latin typeface="+mn-lt"/>
                          <a:ea typeface="+mn-ea"/>
                          <a:cs typeface="+mn-cs"/>
                        </a:rPr>
                        <a:t> available on the major non-profit sites, and whether providers are printing any materials for parents/families. </a:t>
                      </a:r>
                      <a:endParaRPr lang="en-US" sz="1800" dirty="0"/>
                    </a:p>
                  </a:txBody>
                  <a:tcPr/>
                </a:tc>
                <a:tc>
                  <a:txBody>
                    <a:bodyPr/>
                    <a:lstStyle/>
                    <a:p>
                      <a:r>
                        <a:rPr lang="en-US" sz="1800" dirty="0"/>
                        <a:t>Short or Medium </a:t>
                      </a:r>
                    </a:p>
                  </a:txBody>
                  <a:tcPr/>
                </a:tc>
                <a:extLst>
                  <a:ext uri="{0D108BD9-81ED-4DB2-BD59-A6C34878D82A}">
                    <a16:rowId xmlns:a16="http://schemas.microsoft.com/office/drawing/2014/main" val="1875441823"/>
                  </a:ext>
                </a:extLst>
              </a:tr>
            </a:tbl>
          </a:graphicData>
        </a:graphic>
      </p:graphicFrame>
    </p:spTree>
    <p:extLst>
      <p:ext uri="{BB962C8B-B14F-4D97-AF65-F5344CB8AC3E}">
        <p14:creationId xmlns:p14="http://schemas.microsoft.com/office/powerpoint/2010/main" val="1354125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758E62F-9876-C69C-F8CB-5194FA1D00AA}"/>
              </a:ext>
            </a:extLst>
          </p:cNvPr>
          <p:cNvGraphicFramePr>
            <a:graphicFrameLocks noGrp="1"/>
          </p:cNvGraphicFramePr>
          <p:nvPr>
            <p:ph idx="1"/>
            <p:extLst>
              <p:ext uri="{D42A27DB-BD31-4B8C-83A1-F6EECF244321}">
                <p14:modId xmlns:p14="http://schemas.microsoft.com/office/powerpoint/2010/main" val="1202736630"/>
              </p:ext>
            </p:extLst>
          </p:nvPr>
        </p:nvGraphicFramePr>
        <p:xfrm>
          <a:off x="1" y="408940"/>
          <a:ext cx="12191999" cy="6314440"/>
        </p:xfrm>
        <a:graphic>
          <a:graphicData uri="http://schemas.openxmlformats.org/drawingml/2006/table">
            <a:tbl>
              <a:tblPr firstRow="1" bandRow="1">
                <a:tableStyleId>{5C22544A-7EE6-4342-B048-85BDC9FD1C3A}</a:tableStyleId>
              </a:tblPr>
              <a:tblGrid>
                <a:gridCol w="1253289">
                  <a:extLst>
                    <a:ext uri="{9D8B030D-6E8A-4147-A177-3AD203B41FA5}">
                      <a16:colId xmlns:a16="http://schemas.microsoft.com/office/drawing/2014/main" val="878047411"/>
                    </a:ext>
                  </a:extLst>
                </a:gridCol>
                <a:gridCol w="1373605">
                  <a:extLst>
                    <a:ext uri="{9D8B030D-6E8A-4147-A177-3AD203B41FA5}">
                      <a16:colId xmlns:a16="http://schemas.microsoft.com/office/drawing/2014/main" val="3784867899"/>
                    </a:ext>
                  </a:extLst>
                </a:gridCol>
                <a:gridCol w="8317105">
                  <a:extLst>
                    <a:ext uri="{9D8B030D-6E8A-4147-A177-3AD203B41FA5}">
                      <a16:colId xmlns:a16="http://schemas.microsoft.com/office/drawing/2014/main" val="4188167839"/>
                    </a:ext>
                  </a:extLst>
                </a:gridCol>
                <a:gridCol w="1248000">
                  <a:extLst>
                    <a:ext uri="{9D8B030D-6E8A-4147-A177-3AD203B41FA5}">
                      <a16:colId xmlns:a16="http://schemas.microsoft.com/office/drawing/2014/main" val="2840442464"/>
                    </a:ext>
                  </a:extLst>
                </a:gridCol>
              </a:tblGrid>
              <a:tr h="370840">
                <a:tc>
                  <a:txBody>
                    <a:bodyPr/>
                    <a:lstStyle/>
                    <a:p>
                      <a:r>
                        <a:rPr lang="en-US" dirty="0"/>
                        <a:t>Domain</a:t>
                      </a:r>
                    </a:p>
                  </a:txBody>
                  <a:tcPr/>
                </a:tc>
                <a:tc>
                  <a:txBody>
                    <a:bodyPr/>
                    <a:lstStyle/>
                    <a:p>
                      <a:r>
                        <a:rPr lang="en-US" dirty="0"/>
                        <a:t>Priority #8</a:t>
                      </a:r>
                    </a:p>
                  </a:txBody>
                  <a:tcPr/>
                </a:tc>
                <a:tc>
                  <a:txBody>
                    <a:bodyPr/>
                    <a:lstStyle/>
                    <a:p>
                      <a:r>
                        <a:rPr lang="en-US" dirty="0"/>
                        <a:t>Recommendations #16-20</a:t>
                      </a:r>
                    </a:p>
                  </a:txBody>
                  <a:tcPr/>
                </a:tc>
                <a:tc>
                  <a:txBody>
                    <a:bodyPr/>
                    <a:lstStyle/>
                    <a:p>
                      <a:r>
                        <a:rPr lang="en-US" dirty="0"/>
                        <a:t>Timeline</a:t>
                      </a:r>
                    </a:p>
                  </a:txBody>
                  <a:tcPr/>
                </a:tc>
                <a:extLst>
                  <a:ext uri="{0D108BD9-81ED-4DB2-BD59-A6C34878D82A}">
                    <a16:rowId xmlns:a16="http://schemas.microsoft.com/office/drawing/2014/main" val="2153011128"/>
                  </a:ext>
                </a:extLst>
              </a:tr>
              <a:tr h="370840">
                <a:tc rowSpan="5">
                  <a:txBody>
                    <a:bodyPr/>
                    <a:lstStyle/>
                    <a:p>
                      <a:r>
                        <a:rPr lang="en-US" sz="1800" dirty="0"/>
                        <a:t>Education </a:t>
                      </a:r>
                    </a:p>
                  </a:txBody>
                  <a:tcPr/>
                </a:tc>
                <a:tc rowSpan="5">
                  <a:txBody>
                    <a:bodyPr/>
                    <a:lstStyle/>
                    <a:p>
                      <a:r>
                        <a:rPr lang="en-US" sz="1800" b="0" i="0" kern="1200" dirty="0">
                          <a:solidFill>
                            <a:srgbClr val="C00000"/>
                          </a:solidFill>
                          <a:effectLst/>
                          <a:latin typeface="+mn-lt"/>
                          <a:ea typeface="+mn-ea"/>
                          <a:cs typeface="+mn-cs"/>
                        </a:rPr>
                        <a:t>Conduct outreach to educators and parents to increase awareness of the disorder and syndrome</a:t>
                      </a:r>
                      <a:endParaRPr lang="en-US" sz="1800" dirty="0">
                        <a:solidFill>
                          <a:srgbClr val="C00000"/>
                        </a:solidFill>
                      </a:endParaRPr>
                    </a:p>
                  </a:txBody>
                  <a:tcPr/>
                </a:tc>
                <a:tc>
                  <a:txBody>
                    <a:bodyPr/>
                    <a:lstStyle/>
                    <a:p>
                      <a:r>
                        <a:rPr lang="en-US" sz="1800" b="0" i="0" kern="1200">
                          <a:solidFill>
                            <a:schemeClr val="dk1"/>
                          </a:solidFill>
                          <a:effectLst/>
                          <a:latin typeface="+mn-lt"/>
                          <a:ea typeface="+mn-ea"/>
                          <a:cs typeface="+mn-cs"/>
                        </a:rPr>
                        <a:t>[WHO] will conduct a </a:t>
                      </a:r>
                      <a:r>
                        <a:rPr lang="en-US" sz="1800" b="1" i="0" kern="1200">
                          <a:solidFill>
                            <a:schemeClr val="dk1"/>
                          </a:solidFill>
                          <a:effectLst/>
                          <a:latin typeface="+mn-lt"/>
                          <a:ea typeface="+mn-ea"/>
                          <a:cs typeface="+mn-cs"/>
                        </a:rPr>
                        <a:t>survey of school nurses</a:t>
                      </a:r>
                      <a:r>
                        <a:rPr lang="en-US" sz="1800" b="0" i="0" kern="1200">
                          <a:solidFill>
                            <a:schemeClr val="dk1"/>
                          </a:solidFill>
                          <a:effectLst/>
                          <a:latin typeface="+mn-lt"/>
                          <a:ea typeface="+mn-ea"/>
                          <a:cs typeface="+mn-cs"/>
                        </a:rPr>
                        <a:t> at public schools in Massachusetts to assess s</a:t>
                      </a:r>
                      <a:r>
                        <a:rPr lang="en-US" sz="1800" b="1" i="0" kern="1200">
                          <a:solidFill>
                            <a:schemeClr val="dk1"/>
                          </a:solidFill>
                          <a:effectLst/>
                          <a:latin typeface="+mn-lt"/>
                          <a:ea typeface="+mn-ea"/>
                          <a:cs typeface="+mn-cs"/>
                        </a:rPr>
                        <a:t>chool nurse awareness</a:t>
                      </a:r>
                      <a:r>
                        <a:rPr lang="en-US" sz="1800" b="0" i="0" kern="1200">
                          <a:solidFill>
                            <a:schemeClr val="dk1"/>
                          </a:solidFill>
                          <a:effectLst/>
                          <a:latin typeface="+mn-lt"/>
                          <a:ea typeface="+mn-ea"/>
                          <a:cs typeface="+mn-cs"/>
                        </a:rPr>
                        <a:t> of PANS/PANDAS, as well as whether they have accessed or can access the resources available online. </a:t>
                      </a:r>
                      <a:endParaRPr lang="en-US" sz="1800" dirty="0"/>
                    </a:p>
                  </a:txBody>
                  <a:tcPr/>
                </a:tc>
                <a:tc>
                  <a:txBody>
                    <a:bodyPr/>
                    <a:lstStyle/>
                    <a:p>
                      <a:r>
                        <a:rPr lang="en-US" sz="1800" dirty="0"/>
                        <a:t>Short</a:t>
                      </a:r>
                    </a:p>
                  </a:txBody>
                  <a:tcPr/>
                </a:tc>
                <a:extLst>
                  <a:ext uri="{0D108BD9-81ED-4DB2-BD59-A6C34878D82A}">
                    <a16:rowId xmlns:a16="http://schemas.microsoft.com/office/drawing/2014/main" val="4246477179"/>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The Department of Public Health </a:t>
                      </a:r>
                      <a:r>
                        <a:rPr lang="en-US" sz="1800" b="1" i="0" kern="1200">
                          <a:solidFill>
                            <a:schemeClr val="dk1"/>
                          </a:solidFill>
                          <a:effectLst/>
                          <a:latin typeface="+mn-lt"/>
                          <a:ea typeface="+mn-ea"/>
                          <a:cs typeface="+mn-cs"/>
                        </a:rPr>
                        <a:t>create a PANS/PANDAS informational web page</a:t>
                      </a:r>
                      <a:r>
                        <a:rPr lang="en-US" sz="1800" b="0" i="0" kern="1200">
                          <a:solidFill>
                            <a:schemeClr val="dk1"/>
                          </a:solidFill>
                          <a:effectLst/>
                          <a:latin typeface="+mn-lt"/>
                          <a:ea typeface="+mn-ea"/>
                          <a:cs typeface="+mn-cs"/>
                        </a:rPr>
                        <a:t> accessible through a PANS/PANDAS search on the mass.gov DPH website. </a:t>
                      </a:r>
                      <a:endParaRPr lang="en-US" sz="1800" dirty="0"/>
                    </a:p>
                  </a:txBody>
                  <a:tcPr/>
                </a:tc>
                <a:tc>
                  <a:txBody>
                    <a:bodyPr/>
                    <a:lstStyle/>
                    <a:p>
                      <a:r>
                        <a:rPr lang="en-US" sz="1800" dirty="0"/>
                        <a:t>Short</a:t>
                      </a:r>
                    </a:p>
                  </a:txBody>
                  <a:tcPr/>
                </a:tc>
                <a:extLst>
                  <a:ext uri="{0D108BD9-81ED-4DB2-BD59-A6C34878D82A}">
                    <a16:rowId xmlns:a16="http://schemas.microsoft.com/office/drawing/2014/main" val="4185748338"/>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The Department of Public Health will </a:t>
                      </a:r>
                      <a:r>
                        <a:rPr lang="en-US" sz="1800" b="1" i="0" kern="1200">
                          <a:solidFill>
                            <a:schemeClr val="dk1"/>
                          </a:solidFill>
                          <a:effectLst/>
                          <a:latin typeface="+mn-lt"/>
                          <a:ea typeface="+mn-ea"/>
                          <a:cs typeface="+mn-cs"/>
                        </a:rPr>
                        <a:t>publish or release a guidance memorandum(?) informing the public, schools, and social service agencies about the availability of resources</a:t>
                      </a:r>
                      <a:r>
                        <a:rPr lang="en-US" sz="1800" b="0" i="0" kern="1200">
                          <a:solidFill>
                            <a:schemeClr val="dk1"/>
                          </a:solidFill>
                          <a:effectLst/>
                          <a:latin typeface="+mn-lt"/>
                          <a:ea typeface="+mn-ea"/>
                          <a:cs typeface="+mn-cs"/>
                        </a:rPr>
                        <a:t> once a DPH PANS/PANDAS homepage is created. This central location should include links to the major non-profit organizations’ web pages where links to resources already exist.</a:t>
                      </a:r>
                      <a:endParaRPr lang="en-US" sz="1800" dirty="0"/>
                    </a:p>
                  </a:txBody>
                  <a:tcPr/>
                </a:tc>
                <a:tc>
                  <a:txBody>
                    <a:bodyPr/>
                    <a:lstStyle/>
                    <a:p>
                      <a:r>
                        <a:rPr lang="en-US" sz="1800" dirty="0"/>
                        <a:t>Short</a:t>
                      </a:r>
                    </a:p>
                  </a:txBody>
                  <a:tcPr/>
                </a:tc>
                <a:extLst>
                  <a:ext uri="{0D108BD9-81ED-4DB2-BD59-A6C34878D82A}">
                    <a16:rowId xmlns:a16="http://schemas.microsoft.com/office/drawing/2014/main" val="2430505086"/>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Due to the unique role of school nurses in the identification, referral, and care coordination of children with PANS/PANDAS, the Department of Public Health will </a:t>
                      </a:r>
                      <a:r>
                        <a:rPr lang="en-US" sz="1800" b="1" i="0" kern="1200">
                          <a:solidFill>
                            <a:schemeClr val="dk1"/>
                          </a:solidFill>
                          <a:effectLst/>
                          <a:latin typeface="+mn-lt"/>
                          <a:ea typeface="+mn-ea"/>
                          <a:cs typeface="+mn-cs"/>
                        </a:rPr>
                        <a:t>make an announcement (?) of the availability of the PANS/PANDAS resources and webinars for school nurses</a:t>
                      </a:r>
                      <a:r>
                        <a:rPr lang="en-US" sz="1800" b="0" i="0" kern="1200">
                          <a:solidFill>
                            <a:schemeClr val="dk1"/>
                          </a:solidFill>
                          <a:effectLst/>
                          <a:latin typeface="+mn-lt"/>
                          <a:ea typeface="+mn-ea"/>
                          <a:cs typeface="+mn-cs"/>
                        </a:rPr>
                        <a:t>. Additionally, the Department of Public Health will recommend that school nurses be educated to include PANS/PANDAS using the ICD-10 code for diagnosis in the school health record: PANDAS D89.89; PANS D89.9 to facilitate tracking and reporting on prevalence.</a:t>
                      </a:r>
                      <a:endParaRPr lang="en-US" sz="1800" dirty="0"/>
                    </a:p>
                  </a:txBody>
                  <a:tcPr/>
                </a:tc>
                <a:tc>
                  <a:txBody>
                    <a:bodyPr/>
                    <a:lstStyle/>
                    <a:p>
                      <a:r>
                        <a:rPr lang="en-US" sz="1800" dirty="0"/>
                        <a:t>Short</a:t>
                      </a:r>
                    </a:p>
                  </a:txBody>
                  <a:tcPr/>
                </a:tc>
                <a:extLst>
                  <a:ext uri="{0D108BD9-81ED-4DB2-BD59-A6C34878D82A}">
                    <a16:rowId xmlns:a16="http://schemas.microsoft.com/office/drawing/2014/main" val="1875441823"/>
                  </a:ext>
                </a:extLst>
              </a:tr>
              <a:tr h="370840">
                <a:tc vMerge="1">
                  <a:txBody>
                    <a:bodyPr/>
                    <a:lstStyle/>
                    <a:p>
                      <a:endParaRPr lang="en-US" dirty="0"/>
                    </a:p>
                  </a:txBody>
                  <a:tcPr/>
                </a:tc>
                <a:tc vMerge="1">
                  <a:txBody>
                    <a:bodyPr/>
                    <a:lstStyle/>
                    <a:p>
                      <a:endParaRPr lang="en-US" dirty="0"/>
                    </a:p>
                  </a:txBody>
                  <a:tcPr/>
                </a:tc>
                <a:tc>
                  <a:txBody>
                    <a:bodyPr/>
                    <a:lstStyle/>
                    <a:p>
                      <a:r>
                        <a:rPr lang="en-US" sz="1800" b="0" i="0" kern="1200">
                          <a:solidFill>
                            <a:schemeClr val="dk1"/>
                          </a:solidFill>
                          <a:effectLst/>
                          <a:latin typeface="+mn-lt"/>
                          <a:ea typeface="+mn-ea"/>
                          <a:cs typeface="+mn-cs"/>
                        </a:rPr>
                        <a:t>The Department of Elementary and Secondary Education (DESE) will r</a:t>
                      </a:r>
                      <a:r>
                        <a:rPr lang="en-US" sz="1800" b="1" i="0" kern="1200">
                          <a:solidFill>
                            <a:schemeClr val="dk1"/>
                          </a:solidFill>
                          <a:effectLst/>
                          <a:latin typeface="+mn-lt"/>
                          <a:ea typeface="+mn-ea"/>
                          <a:cs typeface="+mn-cs"/>
                        </a:rPr>
                        <a:t>equire school districts to offer professional development to all school staff </a:t>
                      </a:r>
                      <a:r>
                        <a:rPr lang="en-US" sz="1800" b="0" i="0" kern="1200">
                          <a:solidFill>
                            <a:schemeClr val="dk1"/>
                          </a:solidFill>
                          <a:effectLst/>
                          <a:latin typeface="+mn-lt"/>
                          <a:ea typeface="+mn-ea"/>
                          <a:cs typeface="+mn-cs"/>
                        </a:rPr>
                        <a:t>related to PANS/PANDAS. </a:t>
                      </a:r>
                      <a:endParaRPr lang="en-US" sz="1800" dirty="0"/>
                    </a:p>
                  </a:txBody>
                  <a:tcPr/>
                </a:tc>
                <a:tc>
                  <a:txBody>
                    <a:bodyPr/>
                    <a:lstStyle/>
                    <a:p>
                      <a:r>
                        <a:rPr lang="en-US" sz="1800" dirty="0"/>
                        <a:t>Medium</a:t>
                      </a:r>
                    </a:p>
                  </a:txBody>
                  <a:tcPr/>
                </a:tc>
                <a:extLst>
                  <a:ext uri="{0D108BD9-81ED-4DB2-BD59-A6C34878D82A}">
                    <a16:rowId xmlns:a16="http://schemas.microsoft.com/office/drawing/2014/main" val="1679821728"/>
                  </a:ext>
                </a:extLst>
              </a:tr>
            </a:tbl>
          </a:graphicData>
        </a:graphic>
      </p:graphicFrame>
    </p:spTree>
    <p:extLst>
      <p:ext uri="{BB962C8B-B14F-4D97-AF65-F5344CB8AC3E}">
        <p14:creationId xmlns:p14="http://schemas.microsoft.com/office/powerpoint/2010/main" val="650995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F1F-B3F6-C717-30E7-50B0B872139C}"/>
              </a:ext>
            </a:extLst>
          </p:cNvPr>
          <p:cNvSpPr>
            <a:spLocks noGrp="1"/>
          </p:cNvSpPr>
          <p:nvPr>
            <p:ph type="title"/>
          </p:nvPr>
        </p:nvSpPr>
        <p:spPr/>
        <p:txBody>
          <a:bodyPr/>
          <a:lstStyle/>
          <a:p>
            <a:r>
              <a:rPr lang="en-US" dirty="0">
                <a:solidFill>
                  <a:schemeClr val="bg1"/>
                </a:solidFill>
                <a:cs typeface="Calibri"/>
              </a:rPr>
              <a:t>Discussion: Guest Speakers</a:t>
            </a:r>
            <a:endParaRPr lang="en-US" dirty="0">
              <a:solidFill>
                <a:schemeClr val="bg1"/>
              </a:solidFill>
            </a:endParaRPr>
          </a:p>
        </p:txBody>
      </p:sp>
      <p:sp>
        <p:nvSpPr>
          <p:cNvPr id="4" name="Slide Number Placeholder 3">
            <a:extLst>
              <a:ext uri="{FF2B5EF4-FFF2-40B4-BE49-F238E27FC236}">
                <a16:creationId xmlns:a16="http://schemas.microsoft.com/office/drawing/2014/main" id="{DDF46CD1-4639-6764-C8AE-FCD2BF3745F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24</a:t>
            </a:fld>
            <a:endParaRPr lang="en-US" dirty="0">
              <a:solidFill>
                <a:srgbClr val="464646">
                  <a:lumMod val="40000"/>
                  <a:lumOff val="60000"/>
                </a:srgbClr>
              </a:solidFill>
            </a:endParaRPr>
          </a:p>
        </p:txBody>
      </p:sp>
      <p:sp>
        <p:nvSpPr>
          <p:cNvPr id="7" name="Content Placeholder 6">
            <a:extLst>
              <a:ext uri="{FF2B5EF4-FFF2-40B4-BE49-F238E27FC236}">
                <a16:creationId xmlns:a16="http://schemas.microsoft.com/office/drawing/2014/main" id="{F021E353-8D68-2504-C32C-CBE8697CC406}"/>
              </a:ext>
            </a:extLst>
          </p:cNvPr>
          <p:cNvSpPr>
            <a:spLocks noGrp="1"/>
          </p:cNvSpPr>
          <p:nvPr>
            <p:ph idx="1"/>
          </p:nvPr>
        </p:nvSpPr>
        <p:spPr/>
        <p:txBody>
          <a:bodyPr vert="horz" lIns="91440" tIns="45720" rIns="91440" bIns="45720" rtlCol="0" anchor="t">
            <a:normAutofit fontScale="85000" lnSpcReduction="20000"/>
          </a:bodyPr>
          <a:lstStyle/>
          <a:p>
            <a:r>
              <a:rPr lang="en-US" dirty="0"/>
              <a:t>Who do we want to invite for the first meeting?</a:t>
            </a:r>
          </a:p>
          <a:p>
            <a:pPr lvl="1"/>
            <a:r>
              <a:rPr lang="en-US" dirty="0">
                <a:cs typeface="Calibri"/>
              </a:rPr>
              <a:t>DPH and DOI?</a:t>
            </a:r>
          </a:p>
          <a:p>
            <a:r>
              <a:rPr lang="en-US"/>
              <a:t>Which </a:t>
            </a:r>
            <a:r>
              <a:rPr lang="en-US" dirty="0"/>
              <a:t>questions will we ask? </a:t>
            </a:r>
          </a:p>
          <a:p>
            <a:pPr lvl="1"/>
            <a:r>
              <a:rPr lang="en-US" sz="2600" dirty="0"/>
              <a:t>Provide brief agency description</a:t>
            </a:r>
          </a:p>
          <a:p>
            <a:pPr lvl="1"/>
            <a:r>
              <a:rPr lang="en-US" sz="2600" dirty="0"/>
              <a:t>Overview of program and services </a:t>
            </a:r>
          </a:p>
          <a:p>
            <a:pPr lvl="1"/>
            <a:r>
              <a:rPr lang="en-US" sz="2600" dirty="0"/>
              <a:t>Data, stats and incidence related to PANDAS/PANS </a:t>
            </a:r>
          </a:p>
          <a:p>
            <a:pPr lvl="1"/>
            <a:r>
              <a:rPr lang="en-US" sz="2600" dirty="0"/>
              <a:t>Eligibility</a:t>
            </a:r>
          </a:p>
          <a:p>
            <a:pPr lvl="1"/>
            <a:r>
              <a:rPr lang="en-US" sz="2600" dirty="0"/>
              <a:t>Case management and training </a:t>
            </a:r>
          </a:p>
          <a:p>
            <a:pPr lvl="1"/>
            <a:r>
              <a:rPr lang="en-US" sz="2600" dirty="0"/>
              <a:t>Recent family </a:t>
            </a:r>
            <a:r>
              <a:rPr lang="en-US" sz="2600"/>
              <a:t>support efforts</a:t>
            </a:r>
            <a:r>
              <a:rPr lang="en-US" sz="2600" dirty="0"/>
              <a:t> </a:t>
            </a:r>
          </a:p>
          <a:p>
            <a:pPr lvl="1"/>
            <a:r>
              <a:rPr lang="en-US" sz="2600" dirty="0"/>
              <a:t>Funding </a:t>
            </a:r>
          </a:p>
          <a:p>
            <a:pPr lvl="1"/>
            <a:r>
              <a:rPr lang="en-US" sz="2600" dirty="0"/>
              <a:t>Gaps and challenges </a:t>
            </a:r>
          </a:p>
          <a:p>
            <a:pPr lvl="1"/>
            <a:r>
              <a:rPr lang="en-US" sz="2600" dirty="0"/>
              <a:t>Future goals and initiatives </a:t>
            </a:r>
          </a:p>
          <a:p>
            <a:pPr lvl="1"/>
            <a:endParaRPr lang="en-US" dirty="0"/>
          </a:p>
          <a:p>
            <a:pPr lvl="1"/>
            <a:endParaRPr lang="en-US" dirty="0"/>
          </a:p>
        </p:txBody>
      </p:sp>
    </p:spTree>
    <p:extLst>
      <p:ext uri="{BB962C8B-B14F-4D97-AF65-F5344CB8AC3E}">
        <p14:creationId xmlns:p14="http://schemas.microsoft.com/office/powerpoint/2010/main" val="2500571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2381-2FD3-4DD5-BBC9-0944AB891E8D}"/>
              </a:ext>
            </a:extLst>
          </p:cNvPr>
          <p:cNvSpPr>
            <a:spLocks noGrp="1"/>
          </p:cNvSpPr>
          <p:nvPr>
            <p:ph type="title"/>
          </p:nvPr>
        </p:nvSpPr>
        <p:spPr/>
        <p:txBody>
          <a:bodyPr/>
          <a:lstStyle/>
          <a:p>
            <a:r>
              <a:rPr lang="en-US" dirty="0">
                <a:solidFill>
                  <a:schemeClr val="bg1"/>
                </a:solidFill>
              </a:rPr>
              <a:t>Next Steps</a:t>
            </a:r>
          </a:p>
        </p:txBody>
      </p:sp>
      <p:sp>
        <p:nvSpPr>
          <p:cNvPr id="3" name="Content Placeholder 2">
            <a:extLst>
              <a:ext uri="{FF2B5EF4-FFF2-40B4-BE49-F238E27FC236}">
                <a16:creationId xmlns:a16="http://schemas.microsoft.com/office/drawing/2014/main" id="{ED7273F9-7657-4CFC-9371-7072A86299B6}"/>
              </a:ext>
            </a:extLst>
          </p:cNvPr>
          <p:cNvSpPr>
            <a:spLocks noGrp="1"/>
          </p:cNvSpPr>
          <p:nvPr>
            <p:ph idx="1"/>
          </p:nvPr>
        </p:nvSpPr>
        <p:spPr>
          <a:xfrm>
            <a:off x="592822" y="1166018"/>
            <a:ext cx="11325200" cy="5115605"/>
          </a:xfrm>
        </p:spPr>
        <p:txBody>
          <a:bodyPr vert="horz" lIns="91440" tIns="45720" rIns="91440" bIns="45720" rtlCol="0" anchor="t">
            <a:normAutofit fontScale="92500" lnSpcReduction="10000"/>
          </a:bodyPr>
          <a:lstStyle/>
          <a:p>
            <a:r>
              <a:rPr lang="en-US" dirty="0"/>
              <a:t>Fourth meeting of 2023</a:t>
            </a:r>
          </a:p>
          <a:p>
            <a:pPr lvl="1"/>
            <a:r>
              <a:rPr lang="en-US" b="1" dirty="0">
                <a:solidFill>
                  <a:schemeClr val="accent1"/>
                </a:solidFill>
                <a:cs typeface="Calibri"/>
              </a:rPr>
              <a:t>Wednesday, September 13, 2023, 4-6 PM</a:t>
            </a:r>
          </a:p>
          <a:p>
            <a:pPr lvl="1"/>
            <a:r>
              <a:rPr lang="en-US" dirty="0">
                <a:cs typeface="Calibri"/>
              </a:rPr>
              <a:t>Future meetings via WebEx Events </a:t>
            </a:r>
          </a:p>
          <a:p>
            <a:pPr lvl="2"/>
            <a:r>
              <a:rPr lang="en-US" dirty="0">
                <a:cs typeface="Calibri"/>
              </a:rPr>
              <a:t>If you need help, please email Maddy Goskoski at </a:t>
            </a:r>
            <a:r>
              <a:rPr lang="en-US" dirty="0">
                <a:cs typeface="Calibri"/>
                <a:hlinkClick r:id="rId3"/>
              </a:rPr>
              <a:t>madelyn.m.goskoski@mass.gov</a:t>
            </a:r>
            <a:r>
              <a:rPr lang="en-US" dirty="0">
                <a:cs typeface="Calibri"/>
              </a:rPr>
              <a:t> in advance who will find assistance. </a:t>
            </a:r>
            <a:br>
              <a:rPr lang="en-US" dirty="0"/>
            </a:br>
            <a:r>
              <a:rPr lang="en-US" dirty="0"/>
              <a:t> </a:t>
            </a:r>
            <a:endParaRPr lang="en-US" dirty="0">
              <a:cs typeface="Calibri"/>
            </a:endParaRPr>
          </a:p>
          <a:p>
            <a:r>
              <a:rPr lang="en-US" dirty="0"/>
              <a:t>Next steps:</a:t>
            </a:r>
            <a:endParaRPr lang="en-US" dirty="0">
              <a:cs typeface="Calibri"/>
            </a:endParaRPr>
          </a:p>
          <a:p>
            <a:pPr lvl="1"/>
            <a:r>
              <a:rPr lang="en-US" dirty="0">
                <a:cs typeface="Calibri"/>
              </a:rPr>
              <a:t>Maddy will send </a:t>
            </a:r>
            <a:r>
              <a:rPr lang="en-US" b="1" dirty="0">
                <a:solidFill>
                  <a:schemeClr val="accent1"/>
                </a:solidFill>
                <a:cs typeface="Calibri"/>
              </a:rPr>
              <a:t>final draft by August 11</a:t>
            </a:r>
            <a:r>
              <a:rPr lang="en-US" b="1" baseline="30000" dirty="0">
                <a:solidFill>
                  <a:schemeClr val="accent1"/>
                </a:solidFill>
                <a:cs typeface="Calibri"/>
              </a:rPr>
              <a:t>th</a:t>
            </a:r>
            <a:r>
              <a:rPr lang="en-US" b="1" dirty="0">
                <a:solidFill>
                  <a:schemeClr val="accent1"/>
                </a:solidFill>
                <a:cs typeface="Calibri"/>
              </a:rPr>
              <a:t> </a:t>
            </a:r>
          </a:p>
          <a:p>
            <a:pPr lvl="2"/>
            <a:r>
              <a:rPr lang="en-US" dirty="0">
                <a:cs typeface="Calibri"/>
              </a:rPr>
              <a:t>P/P Council members send </a:t>
            </a:r>
            <a:r>
              <a:rPr lang="en-US" b="1" dirty="0">
                <a:solidFill>
                  <a:schemeClr val="accent1"/>
                </a:solidFill>
                <a:cs typeface="Calibri"/>
              </a:rPr>
              <a:t>edits to Maddy by August 25</a:t>
            </a:r>
            <a:r>
              <a:rPr lang="en-US" b="1" baseline="30000" dirty="0">
                <a:solidFill>
                  <a:schemeClr val="accent1"/>
                </a:solidFill>
                <a:cs typeface="Calibri"/>
              </a:rPr>
              <a:t>th</a:t>
            </a:r>
            <a:r>
              <a:rPr lang="en-US" b="1" dirty="0">
                <a:solidFill>
                  <a:schemeClr val="accent1"/>
                </a:solidFill>
                <a:cs typeface="Calibri"/>
              </a:rPr>
              <a:t>  </a:t>
            </a:r>
          </a:p>
          <a:p>
            <a:pPr lvl="1"/>
            <a:r>
              <a:rPr lang="en-US" dirty="0">
                <a:cs typeface="Calibri"/>
              </a:rPr>
              <a:t>Maddy will send </a:t>
            </a:r>
            <a:r>
              <a:rPr lang="en-US" b="1" dirty="0">
                <a:solidFill>
                  <a:schemeClr val="accent1"/>
                </a:solidFill>
                <a:cs typeface="Calibri"/>
              </a:rPr>
              <a:t>final report to review and vote on by September 6</a:t>
            </a:r>
            <a:r>
              <a:rPr lang="en-US" b="1" baseline="30000" dirty="0">
                <a:solidFill>
                  <a:schemeClr val="accent1"/>
                </a:solidFill>
                <a:cs typeface="Calibri"/>
              </a:rPr>
              <a:t>th</a:t>
            </a:r>
            <a:r>
              <a:rPr lang="en-US" b="1" dirty="0">
                <a:solidFill>
                  <a:schemeClr val="accent1"/>
                </a:solidFill>
                <a:cs typeface="Calibri"/>
              </a:rPr>
              <a:t> </a:t>
            </a:r>
          </a:p>
          <a:p>
            <a:pPr lvl="1"/>
            <a:r>
              <a:rPr lang="en-US" dirty="0">
                <a:cs typeface="Calibri"/>
              </a:rPr>
              <a:t>Email </a:t>
            </a:r>
            <a:r>
              <a:rPr lang="en-US" dirty="0">
                <a:ea typeface="+mn-lt"/>
                <a:cs typeface="+mn-lt"/>
                <a:hlinkClick r:id="rId3"/>
              </a:rPr>
              <a:t>madelyn.m.goskoski@mass.gov</a:t>
            </a:r>
            <a:r>
              <a:rPr lang="en-US" dirty="0">
                <a:cs typeface="Calibri"/>
              </a:rPr>
              <a:t> to get on the September agenda </a:t>
            </a:r>
            <a:endParaRPr lang="en-US" dirty="0">
              <a:ea typeface="Calibri"/>
              <a:cs typeface="Calibri"/>
            </a:endParaRPr>
          </a:p>
          <a:p>
            <a:pPr lvl="1"/>
            <a:r>
              <a:rPr lang="en-US" dirty="0">
                <a:ea typeface="Calibri"/>
                <a:cs typeface="Calibri"/>
              </a:rPr>
              <a:t>Anything else?</a:t>
            </a:r>
          </a:p>
        </p:txBody>
      </p:sp>
      <p:sp>
        <p:nvSpPr>
          <p:cNvPr id="4" name="Slide Number Placeholder 3">
            <a:extLst>
              <a:ext uri="{FF2B5EF4-FFF2-40B4-BE49-F238E27FC236}">
                <a16:creationId xmlns:a16="http://schemas.microsoft.com/office/drawing/2014/main" id="{0B278276-E431-4453-8CDB-F4DA24DDD34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25</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FF02BC16-F3AF-0DAB-CBB4-6DEBF75ED5D1}"/>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28017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solidFill>
                  <a:schemeClr val="bg1"/>
                </a:solidFill>
              </a:rPr>
              <a:t>Motion to Adjourn</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r>
              <a:rPr lang="en-US" sz="8800" dirty="0"/>
              <a:t>Thank You!</a:t>
            </a:r>
          </a:p>
        </p:txBody>
      </p:sp>
      <p:sp>
        <p:nvSpPr>
          <p:cNvPr id="4" name="Slide Number Placeholder 3">
            <a:extLst>
              <a:ext uri="{FF2B5EF4-FFF2-40B4-BE49-F238E27FC236}">
                <a16:creationId xmlns:a16="http://schemas.microsoft.com/office/drawing/2014/main" id="{BB2E6922-8692-437B-95E2-E7D11F66D8B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26</a:t>
            </a:fld>
            <a:endParaRPr lang="en-US" dirty="0">
              <a:solidFill>
                <a:srgbClr val="464646">
                  <a:lumMod val="40000"/>
                  <a:lumOff val="60000"/>
                </a:srgbClr>
              </a:solidFill>
            </a:endParaRPr>
          </a:p>
        </p:txBody>
      </p:sp>
    </p:spTree>
    <p:extLst>
      <p:ext uri="{BB962C8B-B14F-4D97-AF65-F5344CB8AC3E}">
        <p14:creationId xmlns:p14="http://schemas.microsoft.com/office/powerpoint/2010/main" val="61283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Opening Roll Call &amp; Vote</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a:bodyPr>
          <a:lstStyle/>
          <a:p>
            <a:r>
              <a:rPr lang="en-US" sz="3600" dirty="0"/>
              <a:t>Attendance </a:t>
            </a:r>
            <a:r>
              <a:rPr lang="en-US" sz="3600" b="1" dirty="0">
                <a:solidFill>
                  <a:schemeClr val="accent1"/>
                </a:solidFill>
              </a:rPr>
              <a:t>roll call</a:t>
            </a:r>
          </a:p>
          <a:p>
            <a:r>
              <a:rPr lang="en-US" sz="3600" b="1" dirty="0">
                <a:solidFill>
                  <a:schemeClr val="accent1"/>
                </a:solidFill>
              </a:rPr>
              <a:t>Vote</a:t>
            </a:r>
            <a:r>
              <a:rPr lang="en-US" sz="3600" dirty="0"/>
              <a:t> to approve Meeting Minutes (May 10, 2023)</a:t>
            </a:r>
            <a:endParaRPr lang="en-US" sz="3600" dirty="0">
              <a:cs typeface="Calibri"/>
            </a:endParaRP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0114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E24A-F905-4B7A-92F8-C47680EBF75D}"/>
              </a:ext>
            </a:extLst>
          </p:cNvPr>
          <p:cNvSpPr>
            <a:spLocks noGrp="1"/>
          </p:cNvSpPr>
          <p:nvPr>
            <p:ph type="title"/>
          </p:nvPr>
        </p:nvSpPr>
        <p:spPr/>
        <p:txBody>
          <a:bodyPr/>
          <a:lstStyle/>
          <a:p>
            <a:r>
              <a:rPr lang="en-US" dirty="0">
                <a:solidFill>
                  <a:schemeClr val="bg1"/>
                </a:solidFill>
              </a:rPr>
              <a:t>Meeting Rules</a:t>
            </a:r>
          </a:p>
        </p:txBody>
      </p:sp>
      <p:sp>
        <p:nvSpPr>
          <p:cNvPr id="3" name="Content Placeholder 2">
            <a:extLst>
              <a:ext uri="{FF2B5EF4-FFF2-40B4-BE49-F238E27FC236}">
                <a16:creationId xmlns:a16="http://schemas.microsoft.com/office/drawing/2014/main" id="{F35D1594-F6EC-454F-B196-1D724D563AC5}"/>
              </a:ext>
            </a:extLst>
          </p:cNvPr>
          <p:cNvSpPr>
            <a:spLocks noGrp="1"/>
          </p:cNvSpPr>
          <p:nvPr>
            <p:ph idx="1"/>
          </p:nvPr>
        </p:nvSpPr>
        <p:spPr>
          <a:xfrm>
            <a:off x="592822" y="1167605"/>
            <a:ext cx="10972800" cy="4863326"/>
          </a:xfrm>
        </p:spPr>
        <p:txBody>
          <a:bodyPr vert="horz" lIns="91440" tIns="45720" rIns="91440" bIns="45720" rtlCol="0" anchor="t">
            <a:normAutofit lnSpcReduction="10000"/>
          </a:bodyPr>
          <a:lstStyle/>
          <a:p>
            <a:r>
              <a:rPr lang="en-US" dirty="0"/>
              <a:t>Open Meeting Law applies:</a:t>
            </a:r>
          </a:p>
          <a:p>
            <a:pPr lvl="1"/>
            <a:r>
              <a:rPr lang="en-US" dirty="0"/>
              <a:t>Chat function disabled </a:t>
            </a:r>
          </a:p>
          <a:p>
            <a:pPr lvl="1"/>
            <a:r>
              <a:rPr lang="en-US" dirty="0"/>
              <a:t>Texting, emails, etc. are public records</a:t>
            </a:r>
            <a:endParaRPr lang="en-US" dirty="0">
              <a:cs typeface="Calibri"/>
            </a:endParaRPr>
          </a:p>
          <a:p>
            <a:pPr lvl="1"/>
            <a:r>
              <a:rPr lang="en-US" dirty="0"/>
              <a:t>Council member attendance taken to establish quorum</a:t>
            </a:r>
            <a:endParaRPr lang="en-US" dirty="0">
              <a:cs typeface="Calibri"/>
            </a:endParaRPr>
          </a:p>
          <a:p>
            <a:r>
              <a:rPr lang="en-US" dirty="0"/>
              <a:t>Agenda pre-planned</a:t>
            </a:r>
          </a:p>
          <a:p>
            <a:r>
              <a:rPr lang="en-US" dirty="0"/>
              <a:t>Cameras on during the meetings </a:t>
            </a:r>
          </a:p>
          <a:p>
            <a:r>
              <a:rPr lang="en-US" dirty="0"/>
              <a:t>Mute your mic unless you are speaking </a:t>
            </a:r>
          </a:p>
          <a:p>
            <a:r>
              <a:rPr lang="en-US" dirty="0"/>
              <a:t>Meeting not recorded</a:t>
            </a:r>
          </a:p>
          <a:p>
            <a:r>
              <a:rPr lang="en-US" dirty="0"/>
              <a:t>“Raise your Hand” option to speak</a:t>
            </a:r>
          </a:p>
          <a:p>
            <a:endParaRPr lang="en-US" dirty="0"/>
          </a:p>
          <a:p>
            <a:endParaRPr lang="en-US" dirty="0"/>
          </a:p>
        </p:txBody>
      </p:sp>
      <p:sp>
        <p:nvSpPr>
          <p:cNvPr id="4" name="Slide Number Placeholder 3">
            <a:extLst>
              <a:ext uri="{FF2B5EF4-FFF2-40B4-BE49-F238E27FC236}">
                <a16:creationId xmlns:a16="http://schemas.microsoft.com/office/drawing/2014/main" id="{91921FE1-45E1-43AC-8FA7-DE88211FB386}"/>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6F9CDAA3-5942-FB09-0672-A7E1C8F4B4CC}"/>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415714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Statutory Authority</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a:normAutofit fontScale="92500"/>
          </a:bodyPr>
          <a:lstStyle/>
          <a:p>
            <a:pPr marL="0" indent="0">
              <a:buNone/>
            </a:pPr>
            <a:r>
              <a:rPr lang="en-US" sz="3600" b="1" dirty="0">
                <a:solidFill>
                  <a:srgbClr val="0070C0"/>
                </a:solidFill>
              </a:rPr>
              <a:t>Section 26 of Chapter 260 of the Acts of 2020</a:t>
            </a:r>
            <a:r>
              <a:rPr lang="en-US" sz="3600" dirty="0"/>
              <a:t>, or the Health Care Omnibus bill establishes a special advisory council, chaired by the Commissioner of the Department of Public Health, or his designee, to </a:t>
            </a:r>
            <a:r>
              <a:rPr lang="en-US" sz="3600" dirty="0">
                <a:solidFill>
                  <a:srgbClr val="0070C0"/>
                </a:solidFill>
              </a:rPr>
              <a:t>advise the commissioner on research, diagnosis, treatment and education </a:t>
            </a:r>
            <a:r>
              <a:rPr lang="en-US" sz="3600" dirty="0"/>
              <a:t>relating to pediatric autoimmune neuropsychiatric disorder associated with streptococcal infections and pediatric acute neuropsychiatric syndrome (PANDAS/PANS). </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B96C8C09-A43A-D774-DE01-70B1C343805D}"/>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3293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B5BD-FA13-4471-8CFC-04B8ABC0B5DA}"/>
              </a:ext>
            </a:extLst>
          </p:cNvPr>
          <p:cNvSpPr>
            <a:spLocks noGrp="1"/>
          </p:cNvSpPr>
          <p:nvPr>
            <p:ph type="title"/>
          </p:nvPr>
        </p:nvSpPr>
        <p:spPr/>
        <p:txBody>
          <a:bodyPr>
            <a:normAutofit/>
          </a:bodyPr>
          <a:lstStyle/>
          <a:p>
            <a:r>
              <a:rPr lang="en-US" dirty="0">
                <a:solidFill>
                  <a:schemeClr val="bg1"/>
                </a:solidFill>
              </a:rPr>
              <a:t>Aim statement</a:t>
            </a:r>
          </a:p>
        </p:txBody>
      </p:sp>
      <p:sp>
        <p:nvSpPr>
          <p:cNvPr id="3" name="Content Placeholder 2">
            <a:extLst>
              <a:ext uri="{FF2B5EF4-FFF2-40B4-BE49-F238E27FC236}">
                <a16:creationId xmlns:a16="http://schemas.microsoft.com/office/drawing/2014/main" id="{64E2E261-7A78-454C-971E-A0ED0447A4E0}"/>
              </a:ext>
            </a:extLst>
          </p:cNvPr>
          <p:cNvSpPr>
            <a:spLocks noGrp="1"/>
          </p:cNvSpPr>
          <p:nvPr>
            <p:ph idx="1"/>
          </p:nvPr>
        </p:nvSpPr>
        <p:spPr>
          <a:xfrm>
            <a:off x="603828" y="1326823"/>
            <a:ext cx="10972800" cy="4941599"/>
          </a:xfrm>
        </p:spPr>
        <p:txBody>
          <a:bodyPr vert="horz" lIns="91440" tIns="45720" rIns="91440" bIns="45720" rtlCol="0" anchor="t">
            <a:normAutofit fontScale="70000" lnSpcReduction="20000"/>
          </a:bodyPr>
          <a:lstStyle/>
          <a:p>
            <a:pPr>
              <a:buNone/>
            </a:pPr>
            <a:r>
              <a:rPr lang="en-US" dirty="0">
                <a:ea typeface="+mn-lt"/>
                <a:cs typeface="+mn-lt"/>
              </a:rPr>
              <a:t>The DPH PANDAS/PANS Advisory Council aims to </a:t>
            </a:r>
            <a:r>
              <a:rPr lang="en-US" b="1" dirty="0">
                <a:solidFill>
                  <a:schemeClr val="accent1"/>
                </a:solidFill>
                <a:ea typeface="+mn-lt"/>
                <a:cs typeface="+mn-lt"/>
              </a:rPr>
              <a:t>advise the DPH Commissioner on research, diagnosis, treatment, and education</a:t>
            </a:r>
            <a:r>
              <a:rPr lang="en-US" dirty="0">
                <a:ea typeface="+mn-lt"/>
                <a:cs typeface="+mn-lt"/>
              </a:rPr>
              <a:t> relating to pediatric autoimmune neuropsychiatric discovered associated with streptococcal infections and pediatric acute neuropsychiatric syndrome (</a:t>
            </a:r>
            <a:r>
              <a:rPr lang="en-US" b="1" dirty="0">
                <a:solidFill>
                  <a:schemeClr val="accent1"/>
                </a:solidFill>
                <a:ea typeface="+mn-lt"/>
                <a:cs typeface="+mn-lt"/>
              </a:rPr>
              <a:t>PANDAS/PANS</a:t>
            </a:r>
            <a:r>
              <a:rPr lang="en-US" dirty="0">
                <a:ea typeface="+mn-lt"/>
                <a:cs typeface="+mn-lt"/>
              </a:rPr>
              <a:t>).</a:t>
            </a:r>
          </a:p>
          <a:p>
            <a:pPr>
              <a:buNone/>
            </a:pPr>
            <a:endParaRPr lang="en-US" dirty="0">
              <a:ea typeface="+mn-lt"/>
              <a:cs typeface="+mn-lt"/>
            </a:endParaRPr>
          </a:p>
          <a:p>
            <a:pPr>
              <a:buNone/>
            </a:pPr>
            <a:r>
              <a:rPr lang="en-US" dirty="0">
                <a:ea typeface="+mn-lt"/>
                <a:cs typeface="+mn-lt"/>
              </a:rPr>
              <a:t>The Advisory Council will </a:t>
            </a:r>
            <a:r>
              <a:rPr lang="en-US" b="1" dirty="0">
                <a:solidFill>
                  <a:schemeClr val="accent1"/>
                </a:solidFill>
                <a:ea typeface="+mn-lt"/>
                <a:cs typeface="+mn-lt"/>
              </a:rPr>
              <a:t>issue a report to the general court annually with recommendations</a:t>
            </a:r>
            <a:r>
              <a:rPr lang="en-US" dirty="0">
                <a:ea typeface="+mn-lt"/>
                <a:cs typeface="+mn-lt"/>
              </a:rPr>
              <a:t> concerning:</a:t>
            </a:r>
          </a:p>
          <a:p>
            <a:r>
              <a:rPr lang="en-US" b="1" dirty="0">
                <a:solidFill>
                  <a:schemeClr val="accent1"/>
                </a:solidFill>
                <a:ea typeface="+mn-lt"/>
                <a:cs typeface="+mn-lt"/>
              </a:rPr>
              <a:t>Practice guidelines for the diagnosis and treatment</a:t>
            </a:r>
            <a:r>
              <a:rPr lang="en-US" dirty="0">
                <a:ea typeface="+mn-lt"/>
                <a:cs typeface="+mn-lt"/>
              </a:rPr>
              <a:t> of the disorder and syndrome;</a:t>
            </a:r>
          </a:p>
          <a:p>
            <a:r>
              <a:rPr lang="en-US" dirty="0">
                <a:ea typeface="+mn-lt"/>
                <a:cs typeface="+mn-lt"/>
              </a:rPr>
              <a:t>Development of </a:t>
            </a:r>
            <a:r>
              <a:rPr lang="en-US" b="1" dirty="0">
                <a:solidFill>
                  <a:schemeClr val="accent1"/>
                </a:solidFill>
                <a:ea typeface="+mn-lt"/>
                <a:cs typeface="+mn-lt"/>
              </a:rPr>
              <a:t>screening protocols</a:t>
            </a:r>
            <a:r>
              <a:rPr lang="en-US" dirty="0">
                <a:ea typeface="+mn-lt"/>
                <a:cs typeface="+mn-lt"/>
              </a:rPr>
              <a:t>;</a:t>
            </a:r>
          </a:p>
          <a:p>
            <a:r>
              <a:rPr lang="en-US" b="1" dirty="0">
                <a:solidFill>
                  <a:schemeClr val="accent1"/>
                </a:solidFill>
                <a:ea typeface="+mn-lt"/>
                <a:cs typeface="+mn-lt"/>
              </a:rPr>
              <a:t>Mechanisms to increase clinical awareness and education</a:t>
            </a:r>
            <a:r>
              <a:rPr lang="en-US" dirty="0">
                <a:ea typeface="+mn-lt"/>
                <a:cs typeface="+mn-lt"/>
              </a:rPr>
              <a:t> regarding the disorder and syndrome among physicians, including pediatricians, school-based health centers and providers of mental health services;</a:t>
            </a:r>
          </a:p>
          <a:p>
            <a:r>
              <a:rPr lang="en-US" b="1" dirty="0">
                <a:solidFill>
                  <a:schemeClr val="accent1"/>
                </a:solidFill>
                <a:ea typeface="+mn-lt"/>
                <a:cs typeface="+mn-lt"/>
              </a:rPr>
              <a:t>Outreach to educators and parents to increase awareness</a:t>
            </a:r>
            <a:r>
              <a:rPr lang="en-US" dirty="0">
                <a:ea typeface="+mn-lt"/>
                <a:cs typeface="+mn-lt"/>
              </a:rPr>
              <a:t> of the disorder and syndrome; and</a:t>
            </a:r>
          </a:p>
          <a:p>
            <a:r>
              <a:rPr lang="en-US" b="1" dirty="0">
                <a:solidFill>
                  <a:schemeClr val="accent1"/>
                </a:solidFill>
                <a:ea typeface="+mn-lt"/>
                <a:cs typeface="+mn-lt"/>
              </a:rPr>
              <a:t>Development of a network of volunteer experts </a:t>
            </a:r>
            <a:r>
              <a:rPr lang="en-US" dirty="0">
                <a:ea typeface="+mn-lt"/>
                <a:cs typeface="+mn-lt"/>
              </a:rPr>
              <a:t>on the diagnosis and treatment of the disorder and syndrome. (From Section 26 of Chapter 260 of the Acts of 2020).</a:t>
            </a:r>
            <a:endParaRPr lang="en-US" dirty="0">
              <a:cs typeface="Calibri"/>
            </a:endParaRPr>
          </a:p>
          <a:p>
            <a:pPr marL="0" indent="0">
              <a:buNone/>
            </a:pPr>
            <a:endParaRPr lang="en-US" dirty="0">
              <a:highlight>
                <a:srgbClr val="FFFF00"/>
              </a:highlight>
              <a:cs typeface="Calibri"/>
            </a:endParaRPr>
          </a:p>
          <a:p>
            <a:endParaRPr lang="en-US" dirty="0"/>
          </a:p>
        </p:txBody>
      </p:sp>
      <p:sp>
        <p:nvSpPr>
          <p:cNvPr id="4" name="Slide Number Placeholder 3">
            <a:extLst>
              <a:ext uri="{FF2B5EF4-FFF2-40B4-BE49-F238E27FC236}">
                <a16:creationId xmlns:a16="http://schemas.microsoft.com/office/drawing/2014/main" id="{C0058176-5106-4077-A9A8-82004187D87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17FB8119-A6C3-12B5-2CAB-5605CD9A07E3}"/>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9233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26BB-B998-47CB-A0E3-A8957C010449}"/>
              </a:ext>
            </a:extLst>
          </p:cNvPr>
          <p:cNvSpPr>
            <a:spLocks noGrp="1"/>
          </p:cNvSpPr>
          <p:nvPr>
            <p:ph type="title"/>
          </p:nvPr>
        </p:nvSpPr>
        <p:spPr/>
        <p:txBody>
          <a:bodyPr>
            <a:normAutofit/>
          </a:bodyPr>
          <a:lstStyle/>
          <a:p>
            <a:r>
              <a:rPr lang="en-US" dirty="0">
                <a:solidFill>
                  <a:schemeClr val="bg1"/>
                </a:solidFill>
              </a:rPr>
              <a:t>2023 Bi-Monthly Meeting Schedule </a:t>
            </a:r>
          </a:p>
        </p:txBody>
      </p:sp>
      <p:graphicFrame>
        <p:nvGraphicFramePr>
          <p:cNvPr id="3" name="Table 4" descr="A table listing the meetings for the year. The meetings are on the second Wednesday or every other month from four to six PM. " title="Meeting schedule">
            <a:extLst>
              <a:ext uri="{FF2B5EF4-FFF2-40B4-BE49-F238E27FC236}">
                <a16:creationId xmlns:a16="http://schemas.microsoft.com/office/drawing/2014/main" id="{C1E574E4-CE93-4B54-A4B0-B0316312480A}"/>
              </a:ext>
            </a:extLst>
          </p:cNvPr>
          <p:cNvGraphicFramePr>
            <a:graphicFrameLocks noGrp="1"/>
          </p:cNvGraphicFramePr>
          <p:nvPr>
            <p:extLst>
              <p:ext uri="{D42A27DB-BD31-4B8C-83A1-F6EECF244321}">
                <p14:modId xmlns:p14="http://schemas.microsoft.com/office/powerpoint/2010/main" val="823167952"/>
              </p:ext>
            </p:extLst>
          </p:nvPr>
        </p:nvGraphicFramePr>
        <p:xfrm>
          <a:off x="517871" y="982581"/>
          <a:ext cx="11172456" cy="5458918"/>
        </p:xfrm>
        <a:graphic>
          <a:graphicData uri="http://schemas.openxmlformats.org/drawingml/2006/table">
            <a:tbl>
              <a:tblPr firstRow="1" bandRow="1">
                <a:tableStyleId>{5C22544A-7EE6-4342-B048-85BDC9FD1C3A}</a:tableStyleId>
              </a:tblPr>
              <a:tblGrid>
                <a:gridCol w="1744237">
                  <a:extLst>
                    <a:ext uri="{9D8B030D-6E8A-4147-A177-3AD203B41FA5}">
                      <a16:colId xmlns:a16="http://schemas.microsoft.com/office/drawing/2014/main" val="2535086767"/>
                    </a:ext>
                  </a:extLst>
                </a:gridCol>
                <a:gridCol w="4272747">
                  <a:extLst>
                    <a:ext uri="{9D8B030D-6E8A-4147-A177-3AD203B41FA5}">
                      <a16:colId xmlns:a16="http://schemas.microsoft.com/office/drawing/2014/main" val="725763593"/>
                    </a:ext>
                  </a:extLst>
                </a:gridCol>
                <a:gridCol w="2534194">
                  <a:extLst>
                    <a:ext uri="{9D8B030D-6E8A-4147-A177-3AD203B41FA5}">
                      <a16:colId xmlns:a16="http://schemas.microsoft.com/office/drawing/2014/main" val="3109192005"/>
                    </a:ext>
                  </a:extLst>
                </a:gridCol>
                <a:gridCol w="2621278">
                  <a:extLst>
                    <a:ext uri="{9D8B030D-6E8A-4147-A177-3AD203B41FA5}">
                      <a16:colId xmlns:a16="http://schemas.microsoft.com/office/drawing/2014/main" val="416727525"/>
                    </a:ext>
                  </a:extLst>
                </a:gridCol>
              </a:tblGrid>
              <a:tr h="370840">
                <a:tc>
                  <a:txBody>
                    <a:bodyPr/>
                    <a:lstStyle/>
                    <a:p>
                      <a:pPr algn="ctr"/>
                      <a:r>
                        <a:rPr lang="en-US" sz="2400" dirty="0"/>
                        <a:t>Meeting #</a:t>
                      </a:r>
                    </a:p>
                  </a:txBody>
                  <a:tcPr>
                    <a:solidFill>
                      <a:schemeClr val="tx2">
                        <a:lumMod val="50000"/>
                      </a:schemeClr>
                    </a:solidFill>
                  </a:tcPr>
                </a:tc>
                <a:tc>
                  <a:txBody>
                    <a:bodyPr/>
                    <a:lstStyle/>
                    <a:p>
                      <a:pPr algn="ctr"/>
                      <a:r>
                        <a:rPr lang="en-US" sz="2400" dirty="0"/>
                        <a:t>Month and Day</a:t>
                      </a:r>
                    </a:p>
                  </a:txBody>
                  <a:tcPr>
                    <a:solidFill>
                      <a:schemeClr val="tx2">
                        <a:lumMod val="50000"/>
                      </a:schemeClr>
                    </a:solidFill>
                  </a:tcPr>
                </a:tc>
                <a:tc>
                  <a:txBody>
                    <a:bodyPr/>
                    <a:lstStyle/>
                    <a:p>
                      <a:pPr algn="ctr"/>
                      <a:r>
                        <a:rPr lang="en-US" sz="2400" dirty="0"/>
                        <a:t>Time</a:t>
                      </a:r>
                    </a:p>
                  </a:txBody>
                  <a:tcPr>
                    <a:solidFill>
                      <a:schemeClr val="tx2">
                        <a:lumMod val="50000"/>
                      </a:schemeClr>
                    </a:solidFill>
                  </a:tcPr>
                </a:tc>
                <a:tc>
                  <a:txBody>
                    <a:bodyPr/>
                    <a:lstStyle/>
                    <a:p>
                      <a:pPr algn="ctr"/>
                      <a:r>
                        <a:rPr lang="en-US" sz="2400" dirty="0"/>
                        <a:t>Week of Month</a:t>
                      </a:r>
                    </a:p>
                  </a:txBody>
                  <a:tcPr>
                    <a:solidFill>
                      <a:schemeClr val="tx2">
                        <a:lumMod val="50000"/>
                      </a:schemeClr>
                    </a:solidFill>
                  </a:tcPr>
                </a:tc>
                <a:extLst>
                  <a:ext uri="{0D108BD9-81ED-4DB2-BD59-A6C34878D82A}">
                    <a16:rowId xmlns:a16="http://schemas.microsoft.com/office/drawing/2014/main" val="1957702951"/>
                  </a:ext>
                </a:extLst>
              </a:tr>
              <a:tr h="886918">
                <a:tc>
                  <a:txBody>
                    <a:bodyPr/>
                    <a:lstStyle/>
                    <a:p>
                      <a:pPr lvl="0">
                        <a:buNone/>
                      </a:pPr>
                      <a:r>
                        <a:rPr lang="en-US" sz="2400" dirty="0"/>
                        <a:t>1</a:t>
                      </a:r>
                    </a:p>
                  </a:txBody>
                  <a:tcPr/>
                </a:tc>
                <a:tc>
                  <a:txBody>
                    <a:bodyPr/>
                    <a:lstStyle/>
                    <a:p>
                      <a:pPr lvl="0">
                        <a:buNone/>
                      </a:pPr>
                      <a:r>
                        <a:rPr lang="en-US" sz="2400" b="1" dirty="0">
                          <a:solidFill>
                            <a:schemeClr val="tx1"/>
                          </a:solidFill>
                        </a:rPr>
                        <a:t>January 11 </a:t>
                      </a:r>
                      <a:r>
                        <a:rPr lang="en-US" sz="2400" dirty="0">
                          <a:solidFill>
                            <a:schemeClr val="tx1"/>
                          </a:solidFill>
                        </a:rPr>
                        <a:t>             Wednesday</a:t>
                      </a:r>
                    </a:p>
                  </a:txBody>
                  <a:tcPr/>
                </a:tc>
                <a:tc>
                  <a:txBody>
                    <a:bodyPr/>
                    <a:lstStyle/>
                    <a:p>
                      <a:pPr lvl="0" algn="ctr">
                        <a:buNone/>
                      </a:pPr>
                      <a:r>
                        <a:rPr lang="en-US" sz="2400" dirty="0"/>
                        <a:t>4-6PM</a:t>
                      </a:r>
                    </a:p>
                  </a:txBody>
                  <a:tcPr/>
                </a:tc>
                <a:tc>
                  <a:txBody>
                    <a:bodyPr/>
                    <a:lstStyle/>
                    <a:p>
                      <a:pPr lvl="0" algn="ctr">
                        <a:buNone/>
                      </a:pPr>
                      <a:r>
                        <a:rPr lang="en-US" sz="2400" dirty="0"/>
                        <a:t>2</a:t>
                      </a:r>
                      <a:r>
                        <a:rPr lang="en-US" sz="2400" baseline="30000" dirty="0"/>
                        <a:t>nd</a:t>
                      </a:r>
                      <a:r>
                        <a:rPr lang="en-US" sz="2400" dirty="0"/>
                        <a:t> </a:t>
                      </a:r>
                    </a:p>
                  </a:txBody>
                  <a:tcPr/>
                </a:tc>
                <a:extLst>
                  <a:ext uri="{0D108BD9-81ED-4DB2-BD59-A6C34878D82A}">
                    <a16:rowId xmlns:a16="http://schemas.microsoft.com/office/drawing/2014/main" val="572945003"/>
                  </a:ext>
                </a:extLst>
              </a:tr>
              <a:tr h="370840">
                <a:tc>
                  <a:txBody>
                    <a:bodyPr/>
                    <a:lstStyle/>
                    <a:p>
                      <a:r>
                        <a:rPr lang="en-US" sz="2400" dirty="0"/>
                        <a:t>2</a:t>
                      </a:r>
                    </a:p>
                  </a:txBody>
                  <a:tcPr/>
                </a:tc>
                <a:tc>
                  <a:txBody>
                    <a:bodyPr/>
                    <a:lstStyle/>
                    <a:p>
                      <a:r>
                        <a:rPr lang="en-US" sz="2400" b="1" dirty="0"/>
                        <a:t>March 8                  </a:t>
                      </a:r>
                      <a:r>
                        <a:rPr lang="en-US" sz="2400" dirty="0">
                          <a:solidFill>
                            <a:schemeClr val="tx1"/>
                          </a:solidFill>
                        </a:rPr>
                        <a:t>Wednesday</a:t>
                      </a:r>
                    </a:p>
                  </a:txBody>
                  <a:tcPr/>
                </a:tc>
                <a:tc>
                  <a:txBody>
                    <a:bodyPr/>
                    <a:lstStyle/>
                    <a:p>
                      <a:pPr algn="ctr"/>
                      <a:r>
                        <a:rPr lang="en-US" sz="2400" dirty="0"/>
                        <a:t>4-6 PM</a:t>
                      </a:r>
                    </a:p>
                    <a:p>
                      <a:pPr algn="ctr"/>
                      <a:endParaRPr lang="en-US" sz="2400" dirty="0"/>
                    </a:p>
                  </a:txBody>
                  <a:tcPr/>
                </a:tc>
                <a:tc>
                  <a:txBody>
                    <a:bodyPr/>
                    <a:lstStyle/>
                    <a:p>
                      <a:pPr algn="ctr"/>
                      <a:r>
                        <a:rPr lang="en-US" sz="2400" dirty="0"/>
                        <a:t>2</a:t>
                      </a:r>
                      <a:r>
                        <a:rPr lang="en-US" sz="2400" baseline="30000" dirty="0"/>
                        <a:t>nd</a:t>
                      </a:r>
                      <a:endParaRPr lang="en-US" sz="2400" dirty="0"/>
                    </a:p>
                    <a:p>
                      <a:pPr algn="ctr"/>
                      <a:endParaRPr lang="en-US" sz="2400" dirty="0"/>
                    </a:p>
                  </a:txBody>
                  <a:tcPr/>
                </a:tc>
                <a:extLst>
                  <a:ext uri="{0D108BD9-81ED-4DB2-BD59-A6C34878D82A}">
                    <a16:rowId xmlns:a16="http://schemas.microsoft.com/office/drawing/2014/main" val="923072242"/>
                  </a:ext>
                </a:extLst>
              </a:tr>
              <a:tr h="370840">
                <a:tc>
                  <a:txBody>
                    <a:bodyPr/>
                    <a:lstStyle/>
                    <a:p>
                      <a:r>
                        <a:rPr lang="en-US" sz="2400" dirty="0"/>
                        <a:t>3</a:t>
                      </a:r>
                    </a:p>
                  </a:txBody>
                  <a:tcPr/>
                </a:tc>
                <a:tc>
                  <a:txBody>
                    <a:bodyPr/>
                    <a:lstStyle/>
                    <a:p>
                      <a:r>
                        <a:rPr lang="en-US" sz="2400" b="1" dirty="0"/>
                        <a:t>May 10                    </a:t>
                      </a:r>
                      <a:r>
                        <a:rPr lang="en-US" sz="2400" dirty="0">
                          <a:solidFill>
                            <a:schemeClr val="tx1"/>
                          </a:solidFill>
                        </a:rPr>
                        <a:t>Wednesday</a:t>
                      </a:r>
                    </a:p>
                  </a:txBody>
                  <a:tcPr/>
                </a:tc>
                <a:tc>
                  <a:txBody>
                    <a:bodyPr/>
                    <a:lstStyle/>
                    <a:p>
                      <a:pPr algn="ctr"/>
                      <a:r>
                        <a:rPr lang="en-US" sz="2400" dirty="0"/>
                        <a:t>4-6 PM</a:t>
                      </a:r>
                    </a:p>
                    <a:p>
                      <a:pPr algn="ctr"/>
                      <a:endParaRPr lang="en-US" sz="2400" dirty="0"/>
                    </a:p>
                  </a:txBody>
                  <a:tcPr/>
                </a:tc>
                <a:tc>
                  <a:txBody>
                    <a:bodyPr/>
                    <a:lstStyle/>
                    <a:p>
                      <a:pPr algn="ctr"/>
                      <a:r>
                        <a:rPr lang="en-US" sz="2400" dirty="0"/>
                        <a:t>2</a:t>
                      </a:r>
                      <a:r>
                        <a:rPr lang="en-US" sz="2400" baseline="30000" dirty="0"/>
                        <a:t>nd</a:t>
                      </a:r>
                      <a:endParaRPr lang="en-US" sz="2400" dirty="0"/>
                    </a:p>
                    <a:p>
                      <a:pPr algn="ctr"/>
                      <a:endParaRPr lang="en-US" sz="2400" dirty="0"/>
                    </a:p>
                  </a:txBody>
                  <a:tcPr/>
                </a:tc>
                <a:extLst>
                  <a:ext uri="{0D108BD9-81ED-4DB2-BD59-A6C34878D82A}">
                    <a16:rowId xmlns:a16="http://schemas.microsoft.com/office/drawing/2014/main" val="3587569209"/>
                  </a:ext>
                </a:extLst>
              </a:tr>
              <a:tr h="370840">
                <a:tc>
                  <a:txBody>
                    <a:bodyPr/>
                    <a:lstStyle/>
                    <a:p>
                      <a:r>
                        <a:rPr lang="en-US" sz="2400" dirty="0"/>
                        <a:t>4</a:t>
                      </a:r>
                    </a:p>
                  </a:txBody>
                  <a:tcPr/>
                </a:tc>
                <a:tc>
                  <a:txBody>
                    <a:bodyPr/>
                    <a:lstStyle/>
                    <a:p>
                      <a:r>
                        <a:rPr lang="en-US" sz="2400" b="1" dirty="0"/>
                        <a:t>July 12                     </a:t>
                      </a:r>
                      <a:r>
                        <a:rPr lang="en-US" sz="2400" dirty="0">
                          <a:solidFill>
                            <a:schemeClr val="tx1"/>
                          </a:solidFill>
                        </a:rPr>
                        <a:t>Wednesday</a:t>
                      </a:r>
                    </a:p>
                  </a:txBody>
                  <a:tcPr/>
                </a:tc>
                <a:tc>
                  <a:txBody>
                    <a:bodyPr/>
                    <a:lstStyle/>
                    <a:p>
                      <a:pPr algn="ctr"/>
                      <a:r>
                        <a:rPr lang="en-US" sz="2400" dirty="0"/>
                        <a:t>4-6 PM</a:t>
                      </a:r>
                    </a:p>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2</a:t>
                      </a:r>
                      <a:r>
                        <a:rPr lang="en-US" sz="2400" baseline="30000" dirty="0"/>
                        <a:t>nd</a:t>
                      </a:r>
                      <a:br>
                        <a:rPr lang="en-US" sz="2400" dirty="0"/>
                      </a:br>
                      <a:r>
                        <a:rPr lang="en-US" sz="2400" b="0" i="0" u="none" strike="noStrike" noProof="0" dirty="0">
                          <a:solidFill>
                            <a:srgbClr val="C00000"/>
                          </a:solidFill>
                          <a:highlight>
                            <a:srgbClr val="FFFF00"/>
                          </a:highlight>
                        </a:rPr>
                        <a:t>Pending</a:t>
                      </a:r>
                      <a:endParaRPr lang="en-US" sz="2400" dirty="0">
                        <a:solidFill>
                          <a:srgbClr val="C00000"/>
                        </a:solidFill>
                        <a:highlight>
                          <a:srgbClr val="FFFF00"/>
                        </a:highlight>
                      </a:endParaRPr>
                    </a:p>
                  </a:txBody>
                  <a:tcPr/>
                </a:tc>
                <a:extLst>
                  <a:ext uri="{0D108BD9-81ED-4DB2-BD59-A6C34878D82A}">
                    <a16:rowId xmlns:a16="http://schemas.microsoft.com/office/drawing/2014/main" val="2106784101"/>
                  </a:ext>
                </a:extLst>
              </a:tr>
              <a:tr h="370840">
                <a:tc>
                  <a:txBody>
                    <a:bodyPr/>
                    <a:lstStyle/>
                    <a:p>
                      <a:r>
                        <a:rPr lang="en-US" sz="2400" dirty="0"/>
                        <a:t>5</a:t>
                      </a:r>
                    </a:p>
                  </a:txBody>
                  <a:tcPr/>
                </a:tc>
                <a:tc>
                  <a:txBody>
                    <a:bodyPr/>
                    <a:lstStyle/>
                    <a:p>
                      <a:r>
                        <a:rPr lang="en-US" sz="2400" b="1" dirty="0"/>
                        <a:t>September 13        </a:t>
                      </a:r>
                      <a:r>
                        <a:rPr lang="en-US" sz="2400" dirty="0">
                          <a:solidFill>
                            <a:schemeClr val="tx1"/>
                          </a:solidFill>
                        </a:rPr>
                        <a:t>Wednesday</a:t>
                      </a:r>
                    </a:p>
                  </a:txBody>
                  <a:tcPr/>
                </a:tc>
                <a:tc>
                  <a:txBody>
                    <a:bodyPr/>
                    <a:lstStyle/>
                    <a:p>
                      <a:pPr algn="ctr"/>
                      <a:r>
                        <a:rPr lang="en-US" sz="2400" dirty="0"/>
                        <a:t>4-6 PM</a:t>
                      </a:r>
                    </a:p>
                    <a:p>
                      <a:pPr algn="ctr"/>
                      <a:endParaRPr lang="en-US" sz="2400" dirty="0"/>
                    </a:p>
                  </a:txBody>
                  <a:tcPr/>
                </a:tc>
                <a:tc>
                  <a:txBody>
                    <a:bodyPr/>
                    <a:lstStyle/>
                    <a:p>
                      <a:pPr algn="ctr"/>
                      <a:r>
                        <a:rPr lang="en-US" sz="2400" dirty="0"/>
                        <a:t>2</a:t>
                      </a:r>
                      <a:r>
                        <a:rPr lang="en-US" sz="2400" baseline="30000" dirty="0"/>
                        <a:t>nd</a:t>
                      </a:r>
                    </a:p>
                  </a:txBody>
                  <a:tcPr/>
                </a:tc>
                <a:extLst>
                  <a:ext uri="{0D108BD9-81ED-4DB2-BD59-A6C34878D82A}">
                    <a16:rowId xmlns:a16="http://schemas.microsoft.com/office/drawing/2014/main" val="1516448117"/>
                  </a:ext>
                </a:extLst>
              </a:tr>
              <a:tr h="370840">
                <a:tc>
                  <a:txBody>
                    <a:bodyPr/>
                    <a:lstStyle/>
                    <a:p>
                      <a:r>
                        <a:rPr lang="en-US" sz="2400" dirty="0"/>
                        <a:t>6</a:t>
                      </a:r>
                    </a:p>
                  </a:txBody>
                  <a:tcPr/>
                </a:tc>
                <a:tc>
                  <a:txBody>
                    <a:bodyPr/>
                    <a:lstStyle/>
                    <a:p>
                      <a:r>
                        <a:rPr lang="en-US" sz="2400" b="1" dirty="0"/>
                        <a:t>November 8           </a:t>
                      </a:r>
                      <a:r>
                        <a:rPr lang="en-US" sz="2400" dirty="0">
                          <a:solidFill>
                            <a:schemeClr val="tx1"/>
                          </a:solidFill>
                        </a:rPr>
                        <a:t>Wednesday</a:t>
                      </a:r>
                    </a:p>
                  </a:txBody>
                  <a:tcPr/>
                </a:tc>
                <a:tc>
                  <a:txBody>
                    <a:bodyPr/>
                    <a:lstStyle/>
                    <a:p>
                      <a:pPr algn="ctr"/>
                      <a:r>
                        <a:rPr lang="en-US" sz="2400" dirty="0"/>
                        <a:t>4-6 PM</a:t>
                      </a:r>
                    </a:p>
                    <a:p>
                      <a:pPr algn="ctr"/>
                      <a:endParaRPr lang="en-US" sz="2400" dirty="0"/>
                    </a:p>
                  </a:txBody>
                  <a:tcPr/>
                </a:tc>
                <a:tc>
                  <a:txBody>
                    <a:bodyPr/>
                    <a:lstStyle/>
                    <a:p>
                      <a:pPr algn="ctr"/>
                      <a:r>
                        <a:rPr lang="en-US" sz="2400" dirty="0"/>
                        <a:t>2</a:t>
                      </a:r>
                      <a:r>
                        <a:rPr lang="en-US" sz="2400" baseline="30000" dirty="0"/>
                        <a:t>nd</a:t>
                      </a:r>
                    </a:p>
                  </a:txBody>
                  <a:tcPr/>
                </a:tc>
                <a:extLst>
                  <a:ext uri="{0D108BD9-81ED-4DB2-BD59-A6C34878D82A}">
                    <a16:rowId xmlns:a16="http://schemas.microsoft.com/office/drawing/2014/main" val="1806109045"/>
                  </a:ext>
                </a:extLst>
              </a:tr>
            </a:tbl>
          </a:graphicData>
        </a:graphic>
      </p:graphicFrame>
      <p:sp>
        <p:nvSpPr>
          <p:cNvPr id="4" name="Slide Number Placeholder 3">
            <a:extLst>
              <a:ext uri="{FF2B5EF4-FFF2-40B4-BE49-F238E27FC236}">
                <a16:creationId xmlns:a16="http://schemas.microsoft.com/office/drawing/2014/main" id="{E4834402-7470-434F-A837-25F8010F0C10}"/>
              </a:ext>
            </a:extLst>
          </p:cNvPr>
          <p:cNvSpPr>
            <a:spLocks noGrp="1"/>
          </p:cNvSpPr>
          <p:nvPr>
            <p:ph type="sldNum" sz="quarter" idx="4"/>
          </p:nvPr>
        </p:nvSpPr>
        <p:spPr/>
        <p:txBody>
          <a:bodyPr/>
          <a:lstStyle/>
          <a:p>
            <a:fld id="{CA49D0EE-DE7F-324B-A84C-F36708423CDB}" type="slidenum">
              <a:rPr lang="en-US" dirty="0" smtClean="0">
                <a:solidFill>
                  <a:srgbClr val="464646">
                    <a:lumMod val="40000"/>
                    <a:lumOff val="60000"/>
                  </a:srgbClr>
                </a:solidFill>
              </a:rPr>
              <a:pPr/>
              <a:t>7</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B065FA76-01BC-47EE-0648-0F1C3B3FDB75}"/>
              </a:ext>
            </a:extLst>
          </p:cNvPr>
          <p:cNvSpPr txBox="1"/>
          <p:nvPr/>
        </p:nvSpPr>
        <p:spPr>
          <a:xfrm>
            <a:off x="9488073" y="2701938"/>
            <a:ext cx="1874067" cy="369332"/>
          </a:xfrm>
          <a:prstGeom prst="rect">
            <a:avLst/>
          </a:prstGeom>
          <a:noFill/>
        </p:spPr>
        <p:txBody>
          <a:bodyPr wrap="square" lIns="91440" tIns="45720" rIns="91440" bIns="45720" rtlCol="0" anchor="t">
            <a:spAutoFit/>
          </a:bodyPr>
          <a:lstStyle/>
          <a:p>
            <a:pPr algn="ctr"/>
            <a:r>
              <a:rPr lang="en-US" dirty="0">
                <a:solidFill>
                  <a:srgbClr val="C00000"/>
                </a:solidFill>
                <a:highlight>
                  <a:srgbClr val="FFFF00"/>
                </a:highlight>
                <a:cs typeface="Calibri"/>
              </a:rPr>
              <a:t>Complete</a:t>
            </a:r>
          </a:p>
        </p:txBody>
      </p:sp>
      <p:sp>
        <p:nvSpPr>
          <p:cNvPr id="9" name="TextBox 8">
            <a:extLst>
              <a:ext uri="{FF2B5EF4-FFF2-40B4-BE49-F238E27FC236}">
                <a16:creationId xmlns:a16="http://schemas.microsoft.com/office/drawing/2014/main" id="{D05D39EC-8F98-1B03-B3A3-A25EEB9F14CD}"/>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8" name="TextBox 7">
            <a:extLst>
              <a:ext uri="{FF2B5EF4-FFF2-40B4-BE49-F238E27FC236}">
                <a16:creationId xmlns:a16="http://schemas.microsoft.com/office/drawing/2014/main" id="{0E989C4F-816E-E863-4FCA-8D0D0E043337}"/>
              </a:ext>
            </a:extLst>
          </p:cNvPr>
          <p:cNvSpPr txBox="1"/>
          <p:nvPr/>
        </p:nvSpPr>
        <p:spPr>
          <a:xfrm>
            <a:off x="9488072" y="1908708"/>
            <a:ext cx="1874067" cy="369332"/>
          </a:xfrm>
          <a:prstGeom prst="rect">
            <a:avLst/>
          </a:prstGeom>
          <a:noFill/>
        </p:spPr>
        <p:txBody>
          <a:bodyPr wrap="square" lIns="91440" tIns="45720" rIns="91440" bIns="45720" rtlCol="0" anchor="t">
            <a:spAutoFit/>
          </a:bodyPr>
          <a:lstStyle/>
          <a:p>
            <a:pPr algn="ctr"/>
            <a:r>
              <a:rPr lang="en-US" dirty="0">
                <a:solidFill>
                  <a:srgbClr val="C00000"/>
                </a:solidFill>
                <a:highlight>
                  <a:srgbClr val="FFFF00"/>
                </a:highlight>
                <a:cs typeface="Calibri"/>
              </a:rPr>
              <a:t>Complete</a:t>
            </a:r>
            <a:endParaRPr lang="en-US" dirty="0"/>
          </a:p>
        </p:txBody>
      </p:sp>
      <p:sp>
        <p:nvSpPr>
          <p:cNvPr id="7" name="TextBox 6">
            <a:extLst>
              <a:ext uri="{FF2B5EF4-FFF2-40B4-BE49-F238E27FC236}">
                <a16:creationId xmlns:a16="http://schemas.microsoft.com/office/drawing/2014/main" id="{489B59D1-1A95-A9FF-EE38-473AC3A203B5}"/>
              </a:ext>
            </a:extLst>
          </p:cNvPr>
          <p:cNvSpPr txBox="1"/>
          <p:nvPr/>
        </p:nvSpPr>
        <p:spPr>
          <a:xfrm>
            <a:off x="11785209" y="6202483"/>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
        <p:nvSpPr>
          <p:cNvPr id="5" name="TextBox 4">
            <a:extLst>
              <a:ext uri="{FF2B5EF4-FFF2-40B4-BE49-F238E27FC236}">
                <a16:creationId xmlns:a16="http://schemas.microsoft.com/office/drawing/2014/main" id="{6CD22087-AE67-8FE4-822B-435CE964CBB6}"/>
              </a:ext>
            </a:extLst>
          </p:cNvPr>
          <p:cNvSpPr txBox="1"/>
          <p:nvPr/>
        </p:nvSpPr>
        <p:spPr>
          <a:xfrm>
            <a:off x="9488073" y="3644411"/>
            <a:ext cx="1874067" cy="369332"/>
          </a:xfrm>
          <a:prstGeom prst="rect">
            <a:avLst/>
          </a:prstGeom>
          <a:noFill/>
        </p:spPr>
        <p:txBody>
          <a:bodyPr wrap="square" lIns="91440" tIns="45720" rIns="91440" bIns="45720" rtlCol="0" anchor="t">
            <a:spAutoFit/>
          </a:bodyPr>
          <a:lstStyle/>
          <a:p>
            <a:pPr algn="ctr"/>
            <a:r>
              <a:rPr lang="en-US" dirty="0">
                <a:solidFill>
                  <a:srgbClr val="C00000"/>
                </a:solidFill>
                <a:highlight>
                  <a:srgbClr val="FFFF00"/>
                </a:highlight>
                <a:cs typeface="Calibri"/>
              </a:rPr>
              <a:t>Complete</a:t>
            </a:r>
          </a:p>
        </p:txBody>
      </p:sp>
    </p:spTree>
    <p:extLst>
      <p:ext uri="{BB962C8B-B14F-4D97-AF65-F5344CB8AC3E}">
        <p14:creationId xmlns:p14="http://schemas.microsoft.com/office/powerpoint/2010/main" val="304079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4DAE-F4F3-458D-B243-559F110FEC77}"/>
              </a:ext>
            </a:extLst>
          </p:cNvPr>
          <p:cNvSpPr>
            <a:spLocks noGrp="1"/>
          </p:cNvSpPr>
          <p:nvPr>
            <p:ph type="title"/>
          </p:nvPr>
        </p:nvSpPr>
        <p:spPr/>
        <p:txBody>
          <a:bodyPr/>
          <a:lstStyle/>
          <a:p>
            <a:r>
              <a:rPr lang="en-US" dirty="0">
                <a:solidFill>
                  <a:schemeClr val="bg1"/>
                </a:solidFill>
              </a:rPr>
              <a:t>General Announcements</a:t>
            </a:r>
          </a:p>
        </p:txBody>
      </p:sp>
      <p:sp>
        <p:nvSpPr>
          <p:cNvPr id="3" name="Content Placeholder 2">
            <a:extLst>
              <a:ext uri="{FF2B5EF4-FFF2-40B4-BE49-F238E27FC236}">
                <a16:creationId xmlns:a16="http://schemas.microsoft.com/office/drawing/2014/main" id="{F4A7D9DC-9BB0-447C-884E-185214926336}"/>
              </a:ext>
            </a:extLst>
          </p:cNvPr>
          <p:cNvSpPr>
            <a:spLocks noGrp="1"/>
          </p:cNvSpPr>
          <p:nvPr>
            <p:ph idx="1"/>
          </p:nvPr>
        </p:nvSpPr>
        <p:spPr>
          <a:xfrm>
            <a:off x="609600" y="1119883"/>
            <a:ext cx="10972800" cy="5229545"/>
          </a:xfrm>
        </p:spPr>
        <p:txBody>
          <a:bodyPr vert="horz" lIns="91440" tIns="45720" rIns="91440" bIns="45720" rtlCol="0" anchor="t">
            <a:normAutofit fontScale="92500" lnSpcReduction="10000"/>
          </a:bodyPr>
          <a:lstStyle/>
          <a:p>
            <a:endParaRPr lang="en-US" dirty="0">
              <a:ea typeface="+mn-lt"/>
              <a:cs typeface="+mn-lt"/>
            </a:endParaRPr>
          </a:p>
          <a:p>
            <a:r>
              <a:rPr lang="en-US" dirty="0">
                <a:cs typeface="Calibri"/>
              </a:rPr>
              <a:t>PANDAS/PANS Awareness Day in October </a:t>
            </a:r>
          </a:p>
          <a:p>
            <a:pPr marL="0" indent="0">
              <a:buNone/>
            </a:pPr>
            <a:endParaRPr lang="en-US" dirty="0">
              <a:cs typeface="Calibri"/>
            </a:endParaRPr>
          </a:p>
          <a:p>
            <a:pPr marL="0" indent="0">
              <a:buNone/>
            </a:pPr>
            <a:endParaRPr lang="en-US" dirty="0">
              <a:ea typeface="Calibri"/>
              <a:cs typeface="Calibri"/>
            </a:endParaRPr>
          </a:p>
          <a:p>
            <a:pPr marL="0" indent="0">
              <a:buNone/>
            </a:pPr>
            <a:endParaRPr lang="en-US" dirty="0">
              <a:cs typeface="Calibri"/>
            </a:endParaRPr>
          </a:p>
          <a:p>
            <a:endParaRPr lang="en-US" dirty="0">
              <a:cs typeface="Calibri"/>
            </a:endParaRPr>
          </a:p>
          <a:p>
            <a:endParaRPr lang="en-US" sz="2400" i="1" dirty="0">
              <a:cs typeface="Calibri"/>
            </a:endParaRPr>
          </a:p>
          <a:p>
            <a:pPr marL="0" indent="0">
              <a:buNone/>
            </a:pPr>
            <a:endParaRPr lang="en-US" sz="2400" i="1" dirty="0">
              <a:cs typeface="Calibri"/>
            </a:endParaRPr>
          </a:p>
          <a:p>
            <a:pPr marL="0" indent="0">
              <a:buNone/>
            </a:pPr>
            <a:endParaRPr lang="en-US" sz="2400" i="1" dirty="0"/>
          </a:p>
          <a:p>
            <a:pPr marL="0" indent="0">
              <a:buNone/>
            </a:pPr>
            <a:endParaRPr lang="en-US" sz="2400" i="1" dirty="0"/>
          </a:p>
          <a:p>
            <a:r>
              <a:rPr lang="en-US" sz="2400" i="1" dirty="0"/>
              <a:t>Please contact </a:t>
            </a:r>
            <a:r>
              <a:rPr lang="en-US" sz="2400" i="1" dirty="0">
                <a:hlinkClick r:id="rId3"/>
              </a:rPr>
              <a:t>Madelyn.M.Goskoski@mass.gov</a:t>
            </a:r>
            <a:r>
              <a:rPr lang="en-US" sz="2400" i="1" dirty="0"/>
              <a:t> to add any other Advisory Council updates, announcements to future agendas.</a:t>
            </a:r>
            <a:endParaRPr lang="en-US" sz="2400" i="1" dirty="0">
              <a:cs typeface="Calibri"/>
            </a:endParaRPr>
          </a:p>
        </p:txBody>
      </p:sp>
      <p:sp>
        <p:nvSpPr>
          <p:cNvPr id="4" name="Slide Number Placeholder 3">
            <a:extLst>
              <a:ext uri="{FF2B5EF4-FFF2-40B4-BE49-F238E27FC236}">
                <a16:creationId xmlns:a16="http://schemas.microsoft.com/office/drawing/2014/main" id="{ADDDC422-FCE7-42C3-9206-384399E053A0}"/>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76309836-459B-DAFD-02E4-3DEB81E6AC24}"/>
              </a:ext>
            </a:extLst>
          </p:cNvPr>
          <p:cNvSpPr txBox="1"/>
          <p:nvPr/>
        </p:nvSpPr>
        <p:spPr>
          <a:xfrm>
            <a:off x="11491735"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JV/SG</a:t>
            </a:r>
          </a:p>
        </p:txBody>
      </p:sp>
    </p:spTree>
    <p:extLst>
      <p:ext uri="{BB962C8B-B14F-4D97-AF65-F5344CB8AC3E}">
        <p14:creationId xmlns:p14="http://schemas.microsoft.com/office/powerpoint/2010/main" val="372183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5AC0-1851-C04C-5D15-E56C67714014}"/>
              </a:ext>
            </a:extLst>
          </p:cNvPr>
          <p:cNvSpPr>
            <a:spLocks noGrp="1"/>
          </p:cNvSpPr>
          <p:nvPr>
            <p:ph type="title"/>
          </p:nvPr>
        </p:nvSpPr>
        <p:spPr/>
        <p:txBody>
          <a:bodyPr/>
          <a:lstStyle/>
          <a:p>
            <a:r>
              <a:rPr lang="en-US" dirty="0">
                <a:solidFill>
                  <a:schemeClr val="bg1"/>
                </a:solidFill>
                <a:cs typeface="Calibri"/>
              </a:rPr>
              <a:t>2023 Timeline</a:t>
            </a:r>
          </a:p>
        </p:txBody>
      </p:sp>
      <p:sp>
        <p:nvSpPr>
          <p:cNvPr id="3" name="Content Placeholder 2">
            <a:extLst>
              <a:ext uri="{FF2B5EF4-FFF2-40B4-BE49-F238E27FC236}">
                <a16:creationId xmlns:a16="http://schemas.microsoft.com/office/drawing/2014/main" id="{545F3A06-DDC8-871D-CB4D-9A3AF1E00DE7}"/>
              </a:ext>
            </a:extLst>
          </p:cNvPr>
          <p:cNvSpPr>
            <a:spLocks noGrp="1"/>
          </p:cNvSpPr>
          <p:nvPr>
            <p:ph idx="1"/>
          </p:nvPr>
        </p:nvSpPr>
        <p:spPr>
          <a:xfrm>
            <a:off x="600529" y="1134738"/>
            <a:ext cx="11145156" cy="4991426"/>
          </a:xfrm>
        </p:spPr>
        <p:txBody>
          <a:bodyPr vert="horz" lIns="91440" tIns="45720" rIns="91440" bIns="45720" rtlCol="0" anchor="t">
            <a:normAutofit/>
          </a:bodyPr>
          <a:lstStyle/>
          <a:p>
            <a:pPr marL="0" indent="0">
              <a:buNone/>
            </a:pPr>
            <a:endParaRPr lang="en-US" b="0" i="0" dirty="0">
              <a:solidFill>
                <a:srgbClr val="000000"/>
              </a:solidFill>
              <a:effectLst/>
              <a:latin typeface="Calibri"/>
              <a:cs typeface="Calibri"/>
            </a:endParaRPr>
          </a:p>
          <a:p>
            <a:pPr lvl="2"/>
            <a:endParaRPr lang="en-US" dirty="0">
              <a:solidFill>
                <a:schemeClr val="tx2"/>
              </a:solidFill>
              <a:cs typeface="Calibri"/>
            </a:endParaRPr>
          </a:p>
        </p:txBody>
      </p:sp>
      <p:sp>
        <p:nvSpPr>
          <p:cNvPr id="4" name="Slide Number Placeholder 3">
            <a:extLst>
              <a:ext uri="{FF2B5EF4-FFF2-40B4-BE49-F238E27FC236}">
                <a16:creationId xmlns:a16="http://schemas.microsoft.com/office/drawing/2014/main" id="{9575BA43-220C-571A-5EC7-10CEE9FD8252}"/>
              </a:ext>
            </a:extLst>
          </p:cNvPr>
          <p:cNvSpPr>
            <a:spLocks noGrp="1"/>
          </p:cNvSpPr>
          <p:nvPr>
            <p:ph type="sldNum" sz="quarter" idx="4"/>
          </p:nvPr>
        </p:nvSpPr>
        <p:spPr/>
        <p:txBody>
          <a:bodyPr/>
          <a:lstStyle/>
          <a:p>
            <a:fld id="{CA49D0EE-DE7F-324B-A84C-F36708423CDB}" type="slidenum">
              <a:rPr lang="en-US" dirty="0" smtClean="0">
                <a:solidFill>
                  <a:srgbClr val="464646">
                    <a:lumMod val="40000"/>
                    <a:lumOff val="60000"/>
                  </a:srgbClr>
                </a:solidFill>
              </a:rPr>
              <a:pPr/>
              <a:t>9</a:t>
            </a:fld>
            <a:endParaRPr lang="en-US" dirty="0">
              <a:solidFill>
                <a:srgbClr val="464646">
                  <a:lumMod val="40000"/>
                  <a:lumOff val="60000"/>
                </a:srgbClr>
              </a:solidFill>
            </a:endParaRPr>
          </a:p>
        </p:txBody>
      </p:sp>
      <p:graphicFrame>
        <p:nvGraphicFramePr>
          <p:cNvPr id="281" name="Diagram 281" descr="This graphic represents our 2023 PANDAS/PANS outline from January through April 2023 and it's associated tasks" title="Timeline">
            <a:extLst>
              <a:ext uri="{FF2B5EF4-FFF2-40B4-BE49-F238E27FC236}">
                <a16:creationId xmlns:a16="http://schemas.microsoft.com/office/drawing/2014/main" id="{A920D461-78AE-AE18-6B78-25E6BAE330FC}"/>
              </a:ext>
            </a:extLst>
          </p:cNvPr>
          <p:cNvGraphicFramePr/>
          <p:nvPr>
            <p:extLst>
              <p:ext uri="{D42A27DB-BD31-4B8C-83A1-F6EECF244321}">
                <p14:modId xmlns:p14="http://schemas.microsoft.com/office/powerpoint/2010/main" val="2752398512"/>
              </p:ext>
            </p:extLst>
          </p:nvPr>
        </p:nvGraphicFramePr>
        <p:xfrm>
          <a:off x="1126719" y="-314568"/>
          <a:ext cx="10225127" cy="8034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8" name="TextBox 517">
            <a:extLst>
              <a:ext uri="{FF2B5EF4-FFF2-40B4-BE49-F238E27FC236}">
                <a16:creationId xmlns:a16="http://schemas.microsoft.com/office/drawing/2014/main" id="{8094661A-2ECF-F525-D74A-11D4ED388405}"/>
              </a:ext>
            </a:extLst>
          </p:cNvPr>
          <p:cNvSpPr txBox="1"/>
          <p:nvPr/>
        </p:nvSpPr>
        <p:spPr>
          <a:xfrm>
            <a:off x="1953845"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Jan</a:t>
            </a:r>
            <a:endParaRPr lang="en-US" sz="2400" b="1" dirty="0">
              <a:cs typeface="Calibri"/>
            </a:endParaRPr>
          </a:p>
        </p:txBody>
      </p:sp>
      <p:sp>
        <p:nvSpPr>
          <p:cNvPr id="535" name="TextBox 534">
            <a:extLst>
              <a:ext uri="{FF2B5EF4-FFF2-40B4-BE49-F238E27FC236}">
                <a16:creationId xmlns:a16="http://schemas.microsoft.com/office/drawing/2014/main" id="{3BD28D37-9BCA-E664-4664-18D53A7CC91C}"/>
              </a:ext>
            </a:extLst>
          </p:cNvPr>
          <p:cNvSpPr txBox="1"/>
          <p:nvPr/>
        </p:nvSpPr>
        <p:spPr>
          <a:xfrm>
            <a:off x="4233333"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Feb</a:t>
            </a:r>
            <a:endParaRPr lang="en-US" sz="2400" b="1" dirty="0">
              <a:cs typeface="Calibri"/>
            </a:endParaRPr>
          </a:p>
        </p:txBody>
      </p:sp>
      <p:sp>
        <p:nvSpPr>
          <p:cNvPr id="536" name="TextBox 535">
            <a:extLst>
              <a:ext uri="{FF2B5EF4-FFF2-40B4-BE49-F238E27FC236}">
                <a16:creationId xmlns:a16="http://schemas.microsoft.com/office/drawing/2014/main" id="{0FEB687A-FF4B-7A24-7AF8-197331E5C6C5}"/>
              </a:ext>
            </a:extLst>
          </p:cNvPr>
          <p:cNvSpPr txBox="1"/>
          <p:nvPr/>
        </p:nvSpPr>
        <p:spPr>
          <a:xfrm>
            <a:off x="6512820"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t>Mar</a:t>
            </a:r>
            <a:endParaRPr lang="en-US" sz="2400" b="1" dirty="0">
              <a:cs typeface="Calibri"/>
            </a:endParaRPr>
          </a:p>
        </p:txBody>
      </p:sp>
      <p:sp>
        <p:nvSpPr>
          <p:cNvPr id="537" name="TextBox 536">
            <a:extLst>
              <a:ext uri="{FF2B5EF4-FFF2-40B4-BE49-F238E27FC236}">
                <a16:creationId xmlns:a16="http://schemas.microsoft.com/office/drawing/2014/main" id="{F2872B63-710D-67BA-AB2A-69C2FE01B98F}"/>
              </a:ext>
            </a:extLst>
          </p:cNvPr>
          <p:cNvSpPr txBox="1"/>
          <p:nvPr/>
        </p:nvSpPr>
        <p:spPr>
          <a:xfrm>
            <a:off x="8883487" y="3471333"/>
            <a:ext cx="11462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cs typeface="Calibri"/>
              </a:rPr>
              <a:t>Apr</a:t>
            </a:r>
          </a:p>
        </p:txBody>
      </p:sp>
      <p:sp>
        <p:nvSpPr>
          <p:cNvPr id="16" name="TextBox 15">
            <a:extLst>
              <a:ext uri="{FF2B5EF4-FFF2-40B4-BE49-F238E27FC236}">
                <a16:creationId xmlns:a16="http://schemas.microsoft.com/office/drawing/2014/main" id="{CFB2278B-2CA5-8FC4-31B0-7E306D7BA561}"/>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80409514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A7411FBA9A5C488201D43F66581705" ma:contentTypeVersion="14" ma:contentTypeDescription="Create a new document." ma:contentTypeScope="" ma:versionID="3bec785ed6b204b572eba9d18ef46a2f">
  <xsd:schema xmlns:xsd="http://www.w3.org/2001/XMLSchema" xmlns:xs="http://www.w3.org/2001/XMLSchema" xmlns:p="http://schemas.microsoft.com/office/2006/metadata/properties" xmlns:ns2="08471969-c5b6-418d-a1af-62affa6aa652" xmlns:ns3="09bc02a0-1bd8-43ac-9b2b-ec81f331de42" targetNamespace="http://schemas.microsoft.com/office/2006/metadata/properties" ma:root="true" ma:fieldsID="447b1a36b340733f2963f07f3403b17d" ns2:_="" ns3:_="">
    <xsd:import namespace="08471969-c5b6-418d-a1af-62affa6aa652"/>
    <xsd:import namespace="09bc02a0-1bd8-43ac-9b2b-ec81f331de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1969-c5b6-418d-a1af-62affa6aa6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bc02a0-1bd8-43ac-9b2b-ec81f331de4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c459d43-3c84-49b5-b632-4e1e23507c68}" ma:internalName="TaxCatchAll" ma:showField="CatchAllData" ma:web="09bc02a0-1bd8-43ac-9b2b-ec81f331de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9bc02a0-1bd8-43ac-9b2b-ec81f331de42" xsi:nil="true"/>
    <lcf76f155ced4ddcb4097134ff3c332f xmlns="08471969-c5b6-418d-a1af-62affa6aa6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0980803-0656-4E85-B519-680B7C44EFBC}">
  <ds:schemaRefs>
    <ds:schemaRef ds:uri="http://schemas.microsoft.com/sharepoint/v3/contenttype/forms"/>
  </ds:schemaRefs>
</ds:datastoreItem>
</file>

<file path=customXml/itemProps2.xml><?xml version="1.0" encoding="utf-8"?>
<ds:datastoreItem xmlns:ds="http://schemas.openxmlformats.org/officeDocument/2006/customXml" ds:itemID="{BD7DF231-337E-4FF4-BFF9-4E372AD64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71969-c5b6-418d-a1af-62affa6aa652"/>
    <ds:schemaRef ds:uri="09bc02a0-1bd8-43ac-9b2b-ec81f331d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DA9BEE-9F3A-43C8-A6FE-07C757C2BC5B}">
  <ds:schemaRefs>
    <ds:schemaRef ds:uri="http://purl.org/dc/dcmitype/"/>
    <ds:schemaRef ds:uri="http://purl.org/dc/elements/1.1/"/>
    <ds:schemaRef ds:uri="http://schemas.microsoft.com/office/2006/documentManagement/types"/>
    <ds:schemaRef ds:uri="08471969-c5b6-418d-a1af-62affa6aa652"/>
    <ds:schemaRef ds:uri="http://schemas.microsoft.com/office/infopath/2007/PartnerControls"/>
    <ds:schemaRef ds:uri="http://purl.org/dc/terms/"/>
    <ds:schemaRef ds:uri="09bc02a0-1bd8-43ac-9b2b-ec81f331de42"/>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2375</Words>
  <Application>Microsoft Office PowerPoint</Application>
  <PresentationFormat>Widescreen</PresentationFormat>
  <Paragraphs>327</Paragraphs>
  <Slides>26</Slides>
  <Notes>13</Notes>
  <HiddenSlides>5</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Custom Design</vt:lpstr>
      <vt:lpstr>1_Custom Design</vt:lpstr>
      <vt:lpstr>DPH PANDAS/PANS Advisory Council   July 12, 2023 4:00 – 6:00 PM  Please stand by. The meeting will begin shortly. </vt:lpstr>
      <vt:lpstr>Agenda</vt:lpstr>
      <vt:lpstr>Opening Roll Call &amp; Vote</vt:lpstr>
      <vt:lpstr>Meeting Rules</vt:lpstr>
      <vt:lpstr>Statutory Authority</vt:lpstr>
      <vt:lpstr>Aim statement</vt:lpstr>
      <vt:lpstr>2023 Bi-Monthly Meeting Schedule </vt:lpstr>
      <vt:lpstr>General Announcements</vt:lpstr>
      <vt:lpstr>2023 Timeline</vt:lpstr>
      <vt:lpstr>2023 Timeline</vt:lpstr>
      <vt:lpstr>2023/2024 Timeline</vt:lpstr>
      <vt:lpstr>Discussion: Annual Report - Process</vt:lpstr>
      <vt:lpstr>Discussion: Annual Report - Legislation </vt:lpstr>
      <vt:lpstr>Discussion: Annual Report - Recommendations </vt:lpstr>
      <vt:lpstr>Draft Priorities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Guest Speakers</vt:lpstr>
      <vt:lpstr>Next Steps</vt:lpstr>
      <vt:lpstr>Motion to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PANDAS/PANS Advisory Council   January 12, 2022 4:00 – 6:00 PM  Please stand by. The meeting will begin shortly.</dc:title>
  <dc:creator/>
  <cp:lastModifiedBy/>
  <cp:revision>2287</cp:revision>
  <dcterms:created xsi:type="dcterms:W3CDTF">2021-11-11T19:32:07Z</dcterms:created>
  <dcterms:modified xsi:type="dcterms:W3CDTF">2023-09-01T11:49:42Z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0x0101006BA7411FBA9A5C488201D43F66581705</vt:lpwstr>
  </property>
  <property fmtid="{D5CDD505-2E9C-101B-9397-08002B2CF9AE}" pid="3" name="MediaServiceImageTags">
    <vt:lpwstr/>
  </property>
</Properties>
</file>