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3" r:id="rId4"/>
    <p:sldMasterId id="2147483665" r:id="rId5"/>
  </p:sldMasterIdLst>
  <p:notesMasterIdLst>
    <p:notesMasterId r:id="rId32"/>
  </p:notesMasterIdLst>
  <p:sldIdLst>
    <p:sldId id="257" r:id="rId6"/>
    <p:sldId id="271" r:id="rId7"/>
    <p:sldId id="330" r:id="rId8"/>
    <p:sldId id="274" r:id="rId9"/>
    <p:sldId id="276" r:id="rId10"/>
    <p:sldId id="278" r:id="rId11"/>
    <p:sldId id="314" r:id="rId12"/>
    <p:sldId id="316" r:id="rId13"/>
    <p:sldId id="319" r:id="rId14"/>
    <p:sldId id="322" r:id="rId15"/>
    <p:sldId id="332" r:id="rId16"/>
    <p:sldId id="331" r:id="rId17"/>
    <p:sldId id="337" r:id="rId18"/>
    <p:sldId id="336" r:id="rId19"/>
    <p:sldId id="360" r:id="rId20"/>
    <p:sldId id="350" r:id="rId21"/>
    <p:sldId id="351" r:id="rId22"/>
    <p:sldId id="359" r:id="rId23"/>
    <p:sldId id="357" r:id="rId24"/>
    <p:sldId id="355" r:id="rId25"/>
    <p:sldId id="361" r:id="rId26"/>
    <p:sldId id="352" r:id="rId27"/>
    <p:sldId id="353" r:id="rId28"/>
    <p:sldId id="333" r:id="rId29"/>
    <p:sldId id="313" r:id="rId30"/>
    <p:sldId id="267" r:id="rId3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DB80B6-C348-4A80-B0AB-41235BAA195B}" v="327" dt="2023-07-12T22:06:11.267"/>
    <p1510:client id="{44CB903D-F913-4AB4-A0A9-2511333A9725}" v="73" dt="2023-07-12T13:01:32.806"/>
    <p1510:client id="{9CC1B45D-755B-4C6B-9FC1-3D2DCF543105}" v="59" vWet="61" dt="2023-07-12T21:06:12.660"/>
    <p1510:client id="{A5B01C5C-FBC4-4304-987E-09F10F61690A}" v="7" dt="2023-07-12T21:27:24.0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8861" autoAdjust="0"/>
    <p:restoredTop sz="96283" autoAdjust="0"/>
  </p:normalViewPr>
  <p:slideViewPr>
    <p:cSldViewPr snapToGrid="0">
      <p:cViewPr>
        <p:scale>
          <a:sx n="90" d="100"/>
          <a:sy n="90" d="100"/>
        </p:scale>
        <p:origin x="224" y="-340"/>
      </p:cViewPr>
      <p:guideLst/>
    </p:cSldViewPr>
  </p:slideViewPr>
  <p:outlineViewPr>
    <p:cViewPr>
      <p:scale>
        <a:sx n="33" d="100"/>
        <a:sy n="33" d="100"/>
      </p:scale>
      <p:origin x="0" y="-8442"/>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49" d="100"/>
          <a:sy n="49" d="100"/>
        </p:scale>
        <p:origin x="2704"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072968-DDD2-4880-85B1-083163E869C1}" type="doc">
      <dgm:prSet loTypeId="urn:microsoft.com/office/officeart/2005/8/layout/hProcess11" loCatId="process" qsTypeId="urn:microsoft.com/office/officeart/2005/8/quickstyle/simple1" qsCatId="simple" csTypeId="urn:microsoft.com/office/officeart/2005/8/colors/accent1_2" csCatId="accent1" phldr="1"/>
      <dgm:spPr/>
    </dgm:pt>
    <dgm:pt modelId="{2A41A8D2-4929-4ABE-8049-A47FDB0D0243}">
      <dgm:prSet phldrT="[Text]" phldr="0"/>
      <dgm:spPr/>
      <dgm:t>
        <a:bodyPr/>
        <a:lstStyle/>
        <a:p>
          <a:pPr rtl="0"/>
          <a:r>
            <a:rPr lang="en-US" dirty="0">
              <a:latin typeface="Calibri"/>
            </a:rPr>
            <a:t>Discuss timeline and second report</a:t>
          </a:r>
          <a:endParaRPr lang="en-US" dirty="0"/>
        </a:p>
      </dgm:t>
    </dgm:pt>
    <dgm:pt modelId="{1F6722D2-92F3-4902-BB89-BF8ABCBA13B2}" type="parTrans" cxnId="{FFF3E47F-2F55-4171-A1AB-9522976382B7}">
      <dgm:prSet/>
      <dgm:spPr/>
    </dgm:pt>
    <dgm:pt modelId="{B504B301-C6DD-4ECE-82EA-41A57CAFC5B2}" type="sibTrans" cxnId="{FFF3E47F-2F55-4171-A1AB-9522976382B7}">
      <dgm:prSet/>
      <dgm:spPr/>
    </dgm:pt>
    <dgm:pt modelId="{7377172C-64F2-4654-8A82-8E4995C16F8E}">
      <dgm:prSet phldrT="[Text]" phldr="0"/>
      <dgm:spPr/>
      <dgm:t>
        <a:bodyPr/>
        <a:lstStyle/>
        <a:p>
          <a:pPr rtl="0"/>
          <a:r>
            <a:rPr lang="en-US" dirty="0">
              <a:latin typeface="Calibri"/>
            </a:rPr>
            <a:t>Work groups meet to form recommendations and plans to present</a:t>
          </a:r>
          <a:endParaRPr lang="en-US" dirty="0"/>
        </a:p>
      </dgm:t>
    </dgm:pt>
    <dgm:pt modelId="{1B3FA7EA-5221-4B39-8500-CC3EF9A8EC68}" type="parTrans" cxnId="{D20815B5-165B-402A-B72C-3A80BD9F971D}">
      <dgm:prSet/>
      <dgm:spPr/>
    </dgm:pt>
    <dgm:pt modelId="{175C584A-886B-4F66-B04E-EAF73CA60AD4}" type="sibTrans" cxnId="{D20815B5-165B-402A-B72C-3A80BD9F971D}">
      <dgm:prSet/>
      <dgm:spPr/>
    </dgm:pt>
    <dgm:pt modelId="{8CB02514-6184-4393-80E0-9DE95A774045}">
      <dgm:prSet phldrT="[Text]" phldr="0"/>
      <dgm:spPr/>
      <dgm:t>
        <a:bodyPr/>
        <a:lstStyle/>
        <a:p>
          <a:pPr rtl="0"/>
          <a:r>
            <a:rPr lang="en-US" dirty="0">
              <a:latin typeface="Calibri"/>
            </a:rPr>
            <a:t>Work groups present recommendations</a:t>
          </a:r>
          <a:endParaRPr lang="en-US" dirty="0"/>
        </a:p>
      </dgm:t>
    </dgm:pt>
    <dgm:pt modelId="{092AB2AE-6D4D-4CB9-9645-A8417B20C1FC}" type="parTrans" cxnId="{CE004A7C-299B-4C27-9D53-4BA5B817C33E}">
      <dgm:prSet/>
      <dgm:spPr/>
    </dgm:pt>
    <dgm:pt modelId="{18FE7B92-4F4D-476B-89B7-98AA548AC311}" type="sibTrans" cxnId="{CE004A7C-299B-4C27-9D53-4BA5B817C33E}">
      <dgm:prSet/>
      <dgm:spPr/>
    </dgm:pt>
    <dgm:pt modelId="{77771606-9C9C-446D-A1FF-B7E849EC176D}">
      <dgm:prSet phldr="0"/>
      <dgm:spPr/>
      <dgm:t>
        <a:bodyPr/>
        <a:lstStyle/>
        <a:p>
          <a:pPr rtl="0"/>
          <a:r>
            <a:rPr lang="en-US" dirty="0">
              <a:latin typeface="Calibri"/>
            </a:rPr>
            <a:t>Work groups finalize recommendations and draft written sections</a:t>
          </a:r>
          <a:endParaRPr lang="en-US" dirty="0"/>
        </a:p>
      </dgm:t>
    </dgm:pt>
    <dgm:pt modelId="{E497685C-968B-440E-A8A5-8CA33E642A7C}" type="parTrans" cxnId="{1EBB0098-7966-492A-8ED9-AD28DD7E6F68}">
      <dgm:prSet/>
      <dgm:spPr/>
    </dgm:pt>
    <dgm:pt modelId="{EF1BC006-CBD0-4B54-B1A9-A55AB938F394}" type="sibTrans" cxnId="{1EBB0098-7966-492A-8ED9-AD28DD7E6F68}">
      <dgm:prSet/>
      <dgm:spPr/>
    </dgm:pt>
    <dgm:pt modelId="{14028DEB-2FAE-4503-B4D7-C928DB11A554}" type="pres">
      <dgm:prSet presAssocID="{4B072968-DDD2-4880-85B1-083163E869C1}" presName="Name0" presStyleCnt="0">
        <dgm:presLayoutVars>
          <dgm:dir/>
          <dgm:resizeHandles val="exact"/>
        </dgm:presLayoutVars>
      </dgm:prSet>
      <dgm:spPr/>
    </dgm:pt>
    <dgm:pt modelId="{2935D327-E2A9-48FB-A2E6-2BCEECC08974}" type="pres">
      <dgm:prSet presAssocID="{4B072968-DDD2-4880-85B1-083163E869C1}" presName="arrow" presStyleLbl="bgShp" presStyleIdx="0" presStyleCnt="1"/>
      <dgm:spPr/>
    </dgm:pt>
    <dgm:pt modelId="{E0C457E8-E472-470D-8F1F-7838C0C3E107}" type="pres">
      <dgm:prSet presAssocID="{4B072968-DDD2-4880-85B1-083163E869C1}" presName="points" presStyleCnt="0"/>
      <dgm:spPr/>
    </dgm:pt>
    <dgm:pt modelId="{C047BC7D-E0B4-45CA-AFC8-AEA076537F39}" type="pres">
      <dgm:prSet presAssocID="{2A41A8D2-4929-4ABE-8049-A47FDB0D0243}" presName="compositeA" presStyleCnt="0"/>
      <dgm:spPr/>
    </dgm:pt>
    <dgm:pt modelId="{F36777F0-E80C-460D-82F4-B44434CC7655}" type="pres">
      <dgm:prSet presAssocID="{2A41A8D2-4929-4ABE-8049-A47FDB0D0243}" presName="textA" presStyleLbl="revTx" presStyleIdx="0" presStyleCnt="4">
        <dgm:presLayoutVars>
          <dgm:bulletEnabled val="1"/>
        </dgm:presLayoutVars>
      </dgm:prSet>
      <dgm:spPr/>
    </dgm:pt>
    <dgm:pt modelId="{C9D7AF72-A665-47DD-A1D8-B2497F73F145}" type="pres">
      <dgm:prSet presAssocID="{2A41A8D2-4929-4ABE-8049-A47FDB0D0243}" presName="circleA" presStyleLbl="node1" presStyleIdx="0" presStyleCnt="4"/>
      <dgm:spPr/>
    </dgm:pt>
    <dgm:pt modelId="{E48AFEAD-2FD4-4A2F-AEA5-8FE2494EF5EA}" type="pres">
      <dgm:prSet presAssocID="{2A41A8D2-4929-4ABE-8049-A47FDB0D0243}" presName="spaceA" presStyleCnt="0"/>
      <dgm:spPr/>
    </dgm:pt>
    <dgm:pt modelId="{638D879C-F923-4101-B283-B024EEC5E7C1}" type="pres">
      <dgm:prSet presAssocID="{B504B301-C6DD-4ECE-82EA-41A57CAFC5B2}" presName="space" presStyleCnt="0"/>
      <dgm:spPr/>
    </dgm:pt>
    <dgm:pt modelId="{464E6A68-82BC-4C2D-93B5-B808F8F6E8B3}" type="pres">
      <dgm:prSet presAssocID="{7377172C-64F2-4654-8A82-8E4995C16F8E}" presName="compositeB" presStyleCnt="0"/>
      <dgm:spPr/>
    </dgm:pt>
    <dgm:pt modelId="{EC0DE5D0-29ED-4E8C-A674-9ADA09DB8252}" type="pres">
      <dgm:prSet presAssocID="{7377172C-64F2-4654-8A82-8E4995C16F8E}" presName="textB" presStyleLbl="revTx" presStyleIdx="1" presStyleCnt="4">
        <dgm:presLayoutVars>
          <dgm:bulletEnabled val="1"/>
        </dgm:presLayoutVars>
      </dgm:prSet>
      <dgm:spPr/>
    </dgm:pt>
    <dgm:pt modelId="{4DDCC8C3-6F32-4056-9B66-C899288605F0}" type="pres">
      <dgm:prSet presAssocID="{7377172C-64F2-4654-8A82-8E4995C16F8E}" presName="circleB" presStyleLbl="node1" presStyleIdx="1" presStyleCnt="4"/>
      <dgm:spPr/>
    </dgm:pt>
    <dgm:pt modelId="{289F835A-FCA3-41C3-8E30-8F9C2CB6A08C}" type="pres">
      <dgm:prSet presAssocID="{7377172C-64F2-4654-8A82-8E4995C16F8E}" presName="spaceB" presStyleCnt="0"/>
      <dgm:spPr/>
    </dgm:pt>
    <dgm:pt modelId="{3C0FF1E5-C8F5-40FC-9B48-5610B213E35B}" type="pres">
      <dgm:prSet presAssocID="{175C584A-886B-4F66-B04E-EAF73CA60AD4}" presName="space" presStyleCnt="0"/>
      <dgm:spPr/>
    </dgm:pt>
    <dgm:pt modelId="{4358C44E-9F81-4694-A225-657B61479107}" type="pres">
      <dgm:prSet presAssocID="{8CB02514-6184-4393-80E0-9DE95A774045}" presName="compositeA" presStyleCnt="0"/>
      <dgm:spPr/>
    </dgm:pt>
    <dgm:pt modelId="{93E2116F-F32B-43EA-92EE-C87994421C0A}" type="pres">
      <dgm:prSet presAssocID="{8CB02514-6184-4393-80E0-9DE95A774045}" presName="textA" presStyleLbl="revTx" presStyleIdx="2" presStyleCnt="4">
        <dgm:presLayoutVars>
          <dgm:bulletEnabled val="1"/>
        </dgm:presLayoutVars>
      </dgm:prSet>
      <dgm:spPr/>
    </dgm:pt>
    <dgm:pt modelId="{F0CF42E8-8BBA-42ED-807C-824E42D18B7A}" type="pres">
      <dgm:prSet presAssocID="{8CB02514-6184-4393-80E0-9DE95A774045}" presName="circleA" presStyleLbl="node1" presStyleIdx="2" presStyleCnt="4"/>
      <dgm:spPr/>
    </dgm:pt>
    <dgm:pt modelId="{B35ECC44-B92B-415B-8845-842AB9316A4E}" type="pres">
      <dgm:prSet presAssocID="{8CB02514-6184-4393-80E0-9DE95A774045}" presName="spaceA" presStyleCnt="0"/>
      <dgm:spPr/>
    </dgm:pt>
    <dgm:pt modelId="{A86D39E0-F741-40BA-87F9-32A20330A5D7}" type="pres">
      <dgm:prSet presAssocID="{18FE7B92-4F4D-476B-89B7-98AA548AC311}" presName="space" presStyleCnt="0"/>
      <dgm:spPr/>
    </dgm:pt>
    <dgm:pt modelId="{5032AC39-0BEC-4119-BA10-E5B3AFF06A9D}" type="pres">
      <dgm:prSet presAssocID="{77771606-9C9C-446D-A1FF-B7E849EC176D}" presName="compositeB" presStyleCnt="0"/>
      <dgm:spPr/>
    </dgm:pt>
    <dgm:pt modelId="{CAD54CEF-D7D7-4B2A-A562-9F25683B7D9E}" type="pres">
      <dgm:prSet presAssocID="{77771606-9C9C-446D-A1FF-B7E849EC176D}" presName="textB" presStyleLbl="revTx" presStyleIdx="3" presStyleCnt="4">
        <dgm:presLayoutVars>
          <dgm:bulletEnabled val="1"/>
        </dgm:presLayoutVars>
      </dgm:prSet>
      <dgm:spPr/>
    </dgm:pt>
    <dgm:pt modelId="{FF75EE75-CBB8-4FE9-A201-DE14D9AB358A}" type="pres">
      <dgm:prSet presAssocID="{77771606-9C9C-446D-A1FF-B7E849EC176D}" presName="circleB" presStyleLbl="node1" presStyleIdx="3" presStyleCnt="4"/>
      <dgm:spPr/>
    </dgm:pt>
    <dgm:pt modelId="{5DDAE020-2138-4ACE-AC62-16DF3A04BEBA}" type="pres">
      <dgm:prSet presAssocID="{77771606-9C9C-446D-A1FF-B7E849EC176D}" presName="spaceB" presStyleCnt="0"/>
      <dgm:spPr/>
    </dgm:pt>
  </dgm:ptLst>
  <dgm:cxnLst>
    <dgm:cxn modelId="{B14FB31A-E31A-4A15-BF40-D4B321627391}" type="presOf" srcId="{8CB02514-6184-4393-80E0-9DE95A774045}" destId="{93E2116F-F32B-43EA-92EE-C87994421C0A}" srcOrd="0" destOrd="0" presId="urn:microsoft.com/office/officeart/2005/8/layout/hProcess11"/>
    <dgm:cxn modelId="{8B867524-009A-482D-99E6-A7096F02F3C1}" type="presOf" srcId="{77771606-9C9C-446D-A1FF-B7E849EC176D}" destId="{CAD54CEF-D7D7-4B2A-A562-9F25683B7D9E}" srcOrd="0" destOrd="0" presId="urn:microsoft.com/office/officeart/2005/8/layout/hProcess11"/>
    <dgm:cxn modelId="{947D2458-47E3-4371-98B9-2D8BA4545B3B}" type="presOf" srcId="{2A41A8D2-4929-4ABE-8049-A47FDB0D0243}" destId="{F36777F0-E80C-460D-82F4-B44434CC7655}" srcOrd="0" destOrd="0" presId="urn:microsoft.com/office/officeart/2005/8/layout/hProcess11"/>
    <dgm:cxn modelId="{CE004A7C-299B-4C27-9D53-4BA5B817C33E}" srcId="{4B072968-DDD2-4880-85B1-083163E869C1}" destId="{8CB02514-6184-4393-80E0-9DE95A774045}" srcOrd="2" destOrd="0" parTransId="{092AB2AE-6D4D-4CB9-9645-A8417B20C1FC}" sibTransId="{18FE7B92-4F4D-476B-89B7-98AA548AC311}"/>
    <dgm:cxn modelId="{FFF3E47F-2F55-4171-A1AB-9522976382B7}" srcId="{4B072968-DDD2-4880-85B1-083163E869C1}" destId="{2A41A8D2-4929-4ABE-8049-A47FDB0D0243}" srcOrd="0" destOrd="0" parTransId="{1F6722D2-92F3-4902-BB89-BF8ABCBA13B2}" sibTransId="{B504B301-C6DD-4ECE-82EA-41A57CAFC5B2}"/>
    <dgm:cxn modelId="{770B0487-4F31-49FC-A9AA-707B40C4A74C}" type="presOf" srcId="{7377172C-64F2-4654-8A82-8E4995C16F8E}" destId="{EC0DE5D0-29ED-4E8C-A674-9ADA09DB8252}" srcOrd="0" destOrd="0" presId="urn:microsoft.com/office/officeart/2005/8/layout/hProcess11"/>
    <dgm:cxn modelId="{1EBB0098-7966-492A-8ED9-AD28DD7E6F68}" srcId="{4B072968-DDD2-4880-85B1-083163E869C1}" destId="{77771606-9C9C-446D-A1FF-B7E849EC176D}" srcOrd="3" destOrd="0" parTransId="{E497685C-968B-440E-A8A5-8CA33E642A7C}" sibTransId="{EF1BC006-CBD0-4B54-B1A9-A55AB938F394}"/>
    <dgm:cxn modelId="{D20815B5-165B-402A-B72C-3A80BD9F971D}" srcId="{4B072968-DDD2-4880-85B1-083163E869C1}" destId="{7377172C-64F2-4654-8A82-8E4995C16F8E}" srcOrd="1" destOrd="0" parTransId="{1B3FA7EA-5221-4B39-8500-CC3EF9A8EC68}" sibTransId="{175C584A-886B-4F66-B04E-EAF73CA60AD4}"/>
    <dgm:cxn modelId="{AD443EF1-E1E3-4C71-BD60-41FE69C0247B}" type="presOf" srcId="{4B072968-DDD2-4880-85B1-083163E869C1}" destId="{14028DEB-2FAE-4503-B4D7-C928DB11A554}" srcOrd="0" destOrd="0" presId="urn:microsoft.com/office/officeart/2005/8/layout/hProcess11"/>
    <dgm:cxn modelId="{97A387E7-82E2-48F7-89F9-794A4A0EB16D}" type="presParOf" srcId="{14028DEB-2FAE-4503-B4D7-C928DB11A554}" destId="{2935D327-E2A9-48FB-A2E6-2BCEECC08974}" srcOrd="0" destOrd="0" presId="urn:microsoft.com/office/officeart/2005/8/layout/hProcess11"/>
    <dgm:cxn modelId="{C01E52B2-7881-4F4C-8FB4-B7DE395A6992}" type="presParOf" srcId="{14028DEB-2FAE-4503-B4D7-C928DB11A554}" destId="{E0C457E8-E472-470D-8F1F-7838C0C3E107}" srcOrd="1" destOrd="0" presId="urn:microsoft.com/office/officeart/2005/8/layout/hProcess11"/>
    <dgm:cxn modelId="{70349DE5-6413-48CE-9F65-9A26C149935C}" type="presParOf" srcId="{E0C457E8-E472-470D-8F1F-7838C0C3E107}" destId="{C047BC7D-E0B4-45CA-AFC8-AEA076537F39}" srcOrd="0" destOrd="0" presId="urn:microsoft.com/office/officeart/2005/8/layout/hProcess11"/>
    <dgm:cxn modelId="{64707F6E-CEC4-4DF7-8157-D23582220D89}" type="presParOf" srcId="{C047BC7D-E0B4-45CA-AFC8-AEA076537F39}" destId="{F36777F0-E80C-460D-82F4-B44434CC7655}" srcOrd="0" destOrd="0" presId="urn:microsoft.com/office/officeart/2005/8/layout/hProcess11"/>
    <dgm:cxn modelId="{31F3A475-AF9C-4031-B647-1E461C9D6967}" type="presParOf" srcId="{C047BC7D-E0B4-45CA-AFC8-AEA076537F39}" destId="{C9D7AF72-A665-47DD-A1D8-B2497F73F145}" srcOrd="1" destOrd="0" presId="urn:microsoft.com/office/officeart/2005/8/layout/hProcess11"/>
    <dgm:cxn modelId="{28BC58DC-9119-4E7D-B6C0-6B63E0119BF4}" type="presParOf" srcId="{C047BC7D-E0B4-45CA-AFC8-AEA076537F39}" destId="{E48AFEAD-2FD4-4A2F-AEA5-8FE2494EF5EA}" srcOrd="2" destOrd="0" presId="urn:microsoft.com/office/officeart/2005/8/layout/hProcess11"/>
    <dgm:cxn modelId="{21C60068-3CF7-4B05-BF35-76A5E9ED466E}" type="presParOf" srcId="{E0C457E8-E472-470D-8F1F-7838C0C3E107}" destId="{638D879C-F923-4101-B283-B024EEC5E7C1}" srcOrd="1" destOrd="0" presId="urn:microsoft.com/office/officeart/2005/8/layout/hProcess11"/>
    <dgm:cxn modelId="{683294A9-5BBA-439F-8EE0-09E6EB16584F}" type="presParOf" srcId="{E0C457E8-E472-470D-8F1F-7838C0C3E107}" destId="{464E6A68-82BC-4C2D-93B5-B808F8F6E8B3}" srcOrd="2" destOrd="0" presId="urn:microsoft.com/office/officeart/2005/8/layout/hProcess11"/>
    <dgm:cxn modelId="{F340D0EF-05C4-4E1D-82DA-26C0DAC64628}" type="presParOf" srcId="{464E6A68-82BC-4C2D-93B5-B808F8F6E8B3}" destId="{EC0DE5D0-29ED-4E8C-A674-9ADA09DB8252}" srcOrd="0" destOrd="0" presId="urn:microsoft.com/office/officeart/2005/8/layout/hProcess11"/>
    <dgm:cxn modelId="{1B734C7F-8A50-479D-9F7D-342026F3753E}" type="presParOf" srcId="{464E6A68-82BC-4C2D-93B5-B808F8F6E8B3}" destId="{4DDCC8C3-6F32-4056-9B66-C899288605F0}" srcOrd="1" destOrd="0" presId="urn:microsoft.com/office/officeart/2005/8/layout/hProcess11"/>
    <dgm:cxn modelId="{25948BD5-C037-4766-9275-BE6229D64891}" type="presParOf" srcId="{464E6A68-82BC-4C2D-93B5-B808F8F6E8B3}" destId="{289F835A-FCA3-41C3-8E30-8F9C2CB6A08C}" srcOrd="2" destOrd="0" presId="urn:microsoft.com/office/officeart/2005/8/layout/hProcess11"/>
    <dgm:cxn modelId="{A95BA29F-BD0F-4022-9396-B40D34F73FF6}" type="presParOf" srcId="{E0C457E8-E472-470D-8F1F-7838C0C3E107}" destId="{3C0FF1E5-C8F5-40FC-9B48-5610B213E35B}" srcOrd="3" destOrd="0" presId="urn:microsoft.com/office/officeart/2005/8/layout/hProcess11"/>
    <dgm:cxn modelId="{5EF2C973-57A9-4572-A81B-010BAEEC9C35}" type="presParOf" srcId="{E0C457E8-E472-470D-8F1F-7838C0C3E107}" destId="{4358C44E-9F81-4694-A225-657B61479107}" srcOrd="4" destOrd="0" presId="urn:microsoft.com/office/officeart/2005/8/layout/hProcess11"/>
    <dgm:cxn modelId="{C1FA3418-A8F0-413B-A325-B89837A8B113}" type="presParOf" srcId="{4358C44E-9F81-4694-A225-657B61479107}" destId="{93E2116F-F32B-43EA-92EE-C87994421C0A}" srcOrd="0" destOrd="0" presId="urn:microsoft.com/office/officeart/2005/8/layout/hProcess11"/>
    <dgm:cxn modelId="{E7B453FD-51F8-4966-A258-5E4D11CCC34F}" type="presParOf" srcId="{4358C44E-9F81-4694-A225-657B61479107}" destId="{F0CF42E8-8BBA-42ED-807C-824E42D18B7A}" srcOrd="1" destOrd="0" presId="urn:microsoft.com/office/officeart/2005/8/layout/hProcess11"/>
    <dgm:cxn modelId="{43D6DBFE-C305-4B85-8058-8F1F3D162816}" type="presParOf" srcId="{4358C44E-9F81-4694-A225-657B61479107}" destId="{B35ECC44-B92B-415B-8845-842AB9316A4E}" srcOrd="2" destOrd="0" presId="urn:microsoft.com/office/officeart/2005/8/layout/hProcess11"/>
    <dgm:cxn modelId="{5CD3803E-8937-46DF-A6CC-364DC905C1B7}" type="presParOf" srcId="{E0C457E8-E472-470D-8F1F-7838C0C3E107}" destId="{A86D39E0-F741-40BA-87F9-32A20330A5D7}" srcOrd="5" destOrd="0" presId="urn:microsoft.com/office/officeart/2005/8/layout/hProcess11"/>
    <dgm:cxn modelId="{DE5DD68A-8005-4F13-92A0-3184B2A53A2E}" type="presParOf" srcId="{E0C457E8-E472-470D-8F1F-7838C0C3E107}" destId="{5032AC39-0BEC-4119-BA10-E5B3AFF06A9D}" srcOrd="6" destOrd="0" presId="urn:microsoft.com/office/officeart/2005/8/layout/hProcess11"/>
    <dgm:cxn modelId="{0143ADF8-7BE9-43DF-8CBF-EDC78F3BAC32}" type="presParOf" srcId="{5032AC39-0BEC-4119-BA10-E5B3AFF06A9D}" destId="{CAD54CEF-D7D7-4B2A-A562-9F25683B7D9E}" srcOrd="0" destOrd="0" presId="urn:microsoft.com/office/officeart/2005/8/layout/hProcess11"/>
    <dgm:cxn modelId="{AE8285CA-AAF5-4265-B21B-AAF8C8DA62EB}" type="presParOf" srcId="{5032AC39-0BEC-4119-BA10-E5B3AFF06A9D}" destId="{FF75EE75-CBB8-4FE9-A201-DE14D9AB358A}" srcOrd="1" destOrd="0" presId="urn:microsoft.com/office/officeart/2005/8/layout/hProcess11"/>
    <dgm:cxn modelId="{817B8DB1-8A88-4F5E-921F-D984B5F5943A}" type="presParOf" srcId="{5032AC39-0BEC-4119-BA10-E5B3AFF06A9D}" destId="{5DDAE020-2138-4ACE-AC62-16DF3A04BEB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072968-DDD2-4880-85B1-083163E869C1}" type="doc">
      <dgm:prSet loTypeId="urn:microsoft.com/office/officeart/2005/8/layout/hProcess11" loCatId="process" qsTypeId="urn:microsoft.com/office/officeart/2005/8/quickstyle/simple1" qsCatId="simple" csTypeId="urn:microsoft.com/office/officeart/2005/8/colors/accent1_2" csCatId="accent1" phldr="1"/>
      <dgm:spPr/>
    </dgm:pt>
    <dgm:pt modelId="{2A41A8D2-4929-4ABE-8049-A47FDB0D0243}">
      <dgm:prSet phldrT="[Text]" phldr="0"/>
      <dgm:spPr/>
      <dgm:t>
        <a:bodyPr/>
        <a:lstStyle/>
        <a:p>
          <a:pPr rtl="0"/>
          <a:r>
            <a:rPr lang="en-US" dirty="0">
              <a:latin typeface="Calibri"/>
            </a:rPr>
            <a:t>Discuss recommendations, start </a:t>
          </a:r>
          <a:r>
            <a:rPr lang="en-US" dirty="0"/>
            <a:t>outreach to speakers for </a:t>
          </a:r>
          <a:r>
            <a:rPr lang="en-US" dirty="0">
              <a:latin typeface="Calibri"/>
            </a:rPr>
            <a:t>Sept-Jan</a:t>
          </a:r>
          <a:endParaRPr lang="en-US" dirty="0"/>
        </a:p>
      </dgm:t>
    </dgm:pt>
    <dgm:pt modelId="{1F6722D2-92F3-4902-BB89-BF8ABCBA13B2}" type="parTrans" cxnId="{FFF3E47F-2F55-4171-A1AB-9522976382B7}">
      <dgm:prSet/>
      <dgm:spPr/>
    </dgm:pt>
    <dgm:pt modelId="{B504B301-C6DD-4ECE-82EA-41A57CAFC5B2}" type="sibTrans" cxnId="{FFF3E47F-2F55-4171-A1AB-9522976382B7}">
      <dgm:prSet/>
      <dgm:spPr/>
    </dgm:pt>
    <dgm:pt modelId="{7377172C-64F2-4654-8A82-8E4995C16F8E}">
      <dgm:prSet phldrT="[Text]" phldr="0"/>
      <dgm:spPr/>
      <dgm:t>
        <a:bodyPr/>
        <a:lstStyle/>
        <a:p>
          <a:pPr rtl="0"/>
          <a:r>
            <a:rPr lang="en-US" dirty="0">
              <a:latin typeface="Calibri"/>
            </a:rPr>
            <a:t>Work groups meet to create and edit report sections</a:t>
          </a:r>
          <a:endParaRPr lang="en-US" dirty="0"/>
        </a:p>
      </dgm:t>
    </dgm:pt>
    <dgm:pt modelId="{1B3FA7EA-5221-4B39-8500-CC3EF9A8EC68}" type="parTrans" cxnId="{D20815B5-165B-402A-B72C-3A80BD9F971D}">
      <dgm:prSet/>
      <dgm:spPr/>
    </dgm:pt>
    <dgm:pt modelId="{175C584A-886B-4F66-B04E-EAF73CA60AD4}" type="sibTrans" cxnId="{D20815B5-165B-402A-B72C-3A80BD9F971D}">
      <dgm:prSet/>
      <dgm:spPr/>
    </dgm:pt>
    <dgm:pt modelId="{8CB02514-6184-4393-80E0-9DE95A774045}">
      <dgm:prSet phldrT="[Text]" phldr="0"/>
      <dgm:spPr/>
      <dgm:t>
        <a:bodyPr/>
        <a:lstStyle/>
        <a:p>
          <a:pPr rtl="0"/>
          <a:r>
            <a:rPr lang="en-US" dirty="0">
              <a:solidFill>
                <a:srgbClr val="FF0000"/>
              </a:solidFill>
              <a:latin typeface="Calibri"/>
            </a:rPr>
            <a:t>Vote on final second annual report</a:t>
          </a:r>
        </a:p>
      </dgm:t>
    </dgm:pt>
    <dgm:pt modelId="{092AB2AE-6D4D-4CB9-9645-A8417B20C1FC}" type="parTrans" cxnId="{CE004A7C-299B-4C27-9D53-4BA5B817C33E}">
      <dgm:prSet/>
      <dgm:spPr/>
    </dgm:pt>
    <dgm:pt modelId="{18FE7B92-4F4D-476B-89B7-98AA548AC311}" type="sibTrans" cxnId="{CE004A7C-299B-4C27-9D53-4BA5B817C33E}">
      <dgm:prSet/>
      <dgm:spPr/>
    </dgm:pt>
    <dgm:pt modelId="{77771606-9C9C-446D-A1FF-B7E849EC176D}">
      <dgm:prSet phldr="0"/>
      <dgm:spPr/>
      <dgm:t>
        <a:bodyPr/>
        <a:lstStyle/>
        <a:p>
          <a:pPr rtl="0"/>
          <a:r>
            <a:rPr lang="en-US" dirty="0">
              <a:latin typeface="Calibri"/>
            </a:rPr>
            <a:t>2 guest speakers, start research for third annual report </a:t>
          </a:r>
        </a:p>
      </dgm:t>
    </dgm:pt>
    <dgm:pt modelId="{E497685C-968B-440E-A8A5-8CA33E642A7C}" type="parTrans" cxnId="{1EBB0098-7966-492A-8ED9-AD28DD7E6F68}">
      <dgm:prSet/>
      <dgm:spPr/>
    </dgm:pt>
    <dgm:pt modelId="{EF1BC006-CBD0-4B54-B1A9-A55AB938F394}" type="sibTrans" cxnId="{1EBB0098-7966-492A-8ED9-AD28DD7E6F68}">
      <dgm:prSet/>
      <dgm:spPr/>
    </dgm:pt>
    <dgm:pt modelId="{14028DEB-2FAE-4503-B4D7-C928DB11A554}" type="pres">
      <dgm:prSet presAssocID="{4B072968-DDD2-4880-85B1-083163E869C1}" presName="Name0" presStyleCnt="0">
        <dgm:presLayoutVars>
          <dgm:dir/>
          <dgm:resizeHandles val="exact"/>
        </dgm:presLayoutVars>
      </dgm:prSet>
      <dgm:spPr/>
    </dgm:pt>
    <dgm:pt modelId="{2935D327-E2A9-48FB-A2E6-2BCEECC08974}" type="pres">
      <dgm:prSet presAssocID="{4B072968-DDD2-4880-85B1-083163E869C1}" presName="arrow" presStyleLbl="bgShp" presStyleIdx="0" presStyleCnt="1"/>
      <dgm:spPr/>
    </dgm:pt>
    <dgm:pt modelId="{E0C457E8-E472-470D-8F1F-7838C0C3E107}" type="pres">
      <dgm:prSet presAssocID="{4B072968-DDD2-4880-85B1-083163E869C1}" presName="points" presStyleCnt="0"/>
      <dgm:spPr/>
    </dgm:pt>
    <dgm:pt modelId="{C047BC7D-E0B4-45CA-AFC8-AEA076537F39}" type="pres">
      <dgm:prSet presAssocID="{2A41A8D2-4929-4ABE-8049-A47FDB0D0243}" presName="compositeA" presStyleCnt="0"/>
      <dgm:spPr/>
    </dgm:pt>
    <dgm:pt modelId="{F36777F0-E80C-460D-82F4-B44434CC7655}" type="pres">
      <dgm:prSet presAssocID="{2A41A8D2-4929-4ABE-8049-A47FDB0D0243}" presName="textA" presStyleLbl="revTx" presStyleIdx="0" presStyleCnt="4">
        <dgm:presLayoutVars>
          <dgm:bulletEnabled val="1"/>
        </dgm:presLayoutVars>
      </dgm:prSet>
      <dgm:spPr/>
    </dgm:pt>
    <dgm:pt modelId="{C9D7AF72-A665-47DD-A1D8-B2497F73F145}" type="pres">
      <dgm:prSet presAssocID="{2A41A8D2-4929-4ABE-8049-A47FDB0D0243}" presName="circleA" presStyleLbl="node1" presStyleIdx="0" presStyleCnt="4"/>
      <dgm:spPr/>
    </dgm:pt>
    <dgm:pt modelId="{E48AFEAD-2FD4-4A2F-AEA5-8FE2494EF5EA}" type="pres">
      <dgm:prSet presAssocID="{2A41A8D2-4929-4ABE-8049-A47FDB0D0243}" presName="spaceA" presStyleCnt="0"/>
      <dgm:spPr/>
    </dgm:pt>
    <dgm:pt modelId="{638D879C-F923-4101-B283-B024EEC5E7C1}" type="pres">
      <dgm:prSet presAssocID="{B504B301-C6DD-4ECE-82EA-41A57CAFC5B2}" presName="space" presStyleCnt="0"/>
      <dgm:spPr/>
    </dgm:pt>
    <dgm:pt modelId="{464E6A68-82BC-4C2D-93B5-B808F8F6E8B3}" type="pres">
      <dgm:prSet presAssocID="{7377172C-64F2-4654-8A82-8E4995C16F8E}" presName="compositeB" presStyleCnt="0"/>
      <dgm:spPr/>
    </dgm:pt>
    <dgm:pt modelId="{EC0DE5D0-29ED-4E8C-A674-9ADA09DB8252}" type="pres">
      <dgm:prSet presAssocID="{7377172C-64F2-4654-8A82-8E4995C16F8E}" presName="textB" presStyleLbl="revTx" presStyleIdx="1" presStyleCnt="4">
        <dgm:presLayoutVars>
          <dgm:bulletEnabled val="1"/>
        </dgm:presLayoutVars>
      </dgm:prSet>
      <dgm:spPr/>
    </dgm:pt>
    <dgm:pt modelId="{4DDCC8C3-6F32-4056-9B66-C899288605F0}" type="pres">
      <dgm:prSet presAssocID="{7377172C-64F2-4654-8A82-8E4995C16F8E}" presName="circleB" presStyleLbl="node1" presStyleIdx="1" presStyleCnt="4"/>
      <dgm:spPr/>
    </dgm:pt>
    <dgm:pt modelId="{289F835A-FCA3-41C3-8E30-8F9C2CB6A08C}" type="pres">
      <dgm:prSet presAssocID="{7377172C-64F2-4654-8A82-8E4995C16F8E}" presName="spaceB" presStyleCnt="0"/>
      <dgm:spPr/>
    </dgm:pt>
    <dgm:pt modelId="{3C0FF1E5-C8F5-40FC-9B48-5610B213E35B}" type="pres">
      <dgm:prSet presAssocID="{175C584A-886B-4F66-B04E-EAF73CA60AD4}" presName="space" presStyleCnt="0"/>
      <dgm:spPr/>
    </dgm:pt>
    <dgm:pt modelId="{4358C44E-9F81-4694-A225-657B61479107}" type="pres">
      <dgm:prSet presAssocID="{8CB02514-6184-4393-80E0-9DE95A774045}" presName="compositeA" presStyleCnt="0"/>
      <dgm:spPr/>
    </dgm:pt>
    <dgm:pt modelId="{93E2116F-F32B-43EA-92EE-C87994421C0A}" type="pres">
      <dgm:prSet presAssocID="{8CB02514-6184-4393-80E0-9DE95A774045}" presName="textA" presStyleLbl="revTx" presStyleIdx="2" presStyleCnt="4">
        <dgm:presLayoutVars>
          <dgm:bulletEnabled val="1"/>
        </dgm:presLayoutVars>
      </dgm:prSet>
      <dgm:spPr/>
    </dgm:pt>
    <dgm:pt modelId="{F0CF42E8-8BBA-42ED-807C-824E42D18B7A}" type="pres">
      <dgm:prSet presAssocID="{8CB02514-6184-4393-80E0-9DE95A774045}" presName="circleA" presStyleLbl="node1" presStyleIdx="2" presStyleCnt="4"/>
      <dgm:spPr/>
    </dgm:pt>
    <dgm:pt modelId="{B35ECC44-B92B-415B-8845-842AB9316A4E}" type="pres">
      <dgm:prSet presAssocID="{8CB02514-6184-4393-80E0-9DE95A774045}" presName="spaceA" presStyleCnt="0"/>
      <dgm:spPr/>
    </dgm:pt>
    <dgm:pt modelId="{6317D8FD-D761-4C9B-B2BF-9DEE0A0B4161}" type="pres">
      <dgm:prSet presAssocID="{18FE7B92-4F4D-476B-89B7-98AA548AC311}" presName="space" presStyleCnt="0"/>
      <dgm:spPr/>
    </dgm:pt>
    <dgm:pt modelId="{36EF3746-CE97-4954-9F78-2459FEABDA36}" type="pres">
      <dgm:prSet presAssocID="{77771606-9C9C-446D-A1FF-B7E849EC176D}" presName="compositeB" presStyleCnt="0"/>
      <dgm:spPr/>
    </dgm:pt>
    <dgm:pt modelId="{07300286-BA3D-4C99-AE4B-1D9E8DCDC13A}" type="pres">
      <dgm:prSet presAssocID="{77771606-9C9C-446D-A1FF-B7E849EC176D}" presName="textB" presStyleLbl="revTx" presStyleIdx="3" presStyleCnt="4">
        <dgm:presLayoutVars>
          <dgm:bulletEnabled val="1"/>
        </dgm:presLayoutVars>
      </dgm:prSet>
      <dgm:spPr/>
    </dgm:pt>
    <dgm:pt modelId="{AC02C60B-FB61-4717-B8D0-EDA7F374EA9B}" type="pres">
      <dgm:prSet presAssocID="{77771606-9C9C-446D-A1FF-B7E849EC176D}" presName="circleB" presStyleLbl="node1" presStyleIdx="3" presStyleCnt="4"/>
      <dgm:spPr/>
    </dgm:pt>
    <dgm:pt modelId="{DB02908B-DD53-4B9A-8498-4731F83D12DA}" type="pres">
      <dgm:prSet presAssocID="{77771606-9C9C-446D-A1FF-B7E849EC176D}" presName="spaceB" presStyleCnt="0"/>
      <dgm:spPr/>
    </dgm:pt>
  </dgm:ptLst>
  <dgm:cxnLst>
    <dgm:cxn modelId="{02F69536-A14D-4713-BF26-33A0733AE0CC}" type="presOf" srcId="{8CB02514-6184-4393-80E0-9DE95A774045}" destId="{93E2116F-F32B-43EA-92EE-C87994421C0A}" srcOrd="0" destOrd="0" presId="urn:microsoft.com/office/officeart/2005/8/layout/hProcess11"/>
    <dgm:cxn modelId="{74F7516E-DDB6-44F0-B91B-5082F312AA96}" type="presOf" srcId="{2A41A8D2-4929-4ABE-8049-A47FDB0D0243}" destId="{F36777F0-E80C-460D-82F4-B44434CC7655}" srcOrd="0" destOrd="0" presId="urn:microsoft.com/office/officeart/2005/8/layout/hProcess11"/>
    <dgm:cxn modelId="{CE004A7C-299B-4C27-9D53-4BA5B817C33E}" srcId="{4B072968-DDD2-4880-85B1-083163E869C1}" destId="{8CB02514-6184-4393-80E0-9DE95A774045}" srcOrd="2" destOrd="0" parTransId="{092AB2AE-6D4D-4CB9-9645-A8417B20C1FC}" sibTransId="{18FE7B92-4F4D-476B-89B7-98AA548AC311}"/>
    <dgm:cxn modelId="{FFF3E47F-2F55-4171-A1AB-9522976382B7}" srcId="{4B072968-DDD2-4880-85B1-083163E869C1}" destId="{2A41A8D2-4929-4ABE-8049-A47FDB0D0243}" srcOrd="0" destOrd="0" parTransId="{1F6722D2-92F3-4902-BB89-BF8ABCBA13B2}" sibTransId="{B504B301-C6DD-4ECE-82EA-41A57CAFC5B2}"/>
    <dgm:cxn modelId="{1EBB0098-7966-492A-8ED9-AD28DD7E6F68}" srcId="{4B072968-DDD2-4880-85B1-083163E869C1}" destId="{77771606-9C9C-446D-A1FF-B7E849EC176D}" srcOrd="3" destOrd="0" parTransId="{E497685C-968B-440E-A8A5-8CA33E642A7C}" sibTransId="{EF1BC006-CBD0-4B54-B1A9-A55AB938F394}"/>
    <dgm:cxn modelId="{D20815B5-165B-402A-B72C-3A80BD9F971D}" srcId="{4B072968-DDD2-4880-85B1-083163E869C1}" destId="{7377172C-64F2-4654-8A82-8E4995C16F8E}" srcOrd="1" destOrd="0" parTransId="{1B3FA7EA-5221-4B39-8500-CC3EF9A8EC68}" sibTransId="{175C584A-886B-4F66-B04E-EAF73CA60AD4}"/>
    <dgm:cxn modelId="{02EC19D5-000E-45A4-8DD2-F51A2E7EB1DD}" type="presOf" srcId="{77771606-9C9C-446D-A1FF-B7E849EC176D}" destId="{07300286-BA3D-4C99-AE4B-1D9E8DCDC13A}" srcOrd="0" destOrd="0" presId="urn:microsoft.com/office/officeart/2005/8/layout/hProcess11"/>
    <dgm:cxn modelId="{C262E1DA-0290-4F42-8153-1B0D04CB5A19}" type="presOf" srcId="{7377172C-64F2-4654-8A82-8E4995C16F8E}" destId="{EC0DE5D0-29ED-4E8C-A674-9ADA09DB8252}" srcOrd="0" destOrd="0" presId="urn:microsoft.com/office/officeart/2005/8/layout/hProcess11"/>
    <dgm:cxn modelId="{AD443EF1-E1E3-4C71-BD60-41FE69C0247B}" type="presOf" srcId="{4B072968-DDD2-4880-85B1-083163E869C1}" destId="{14028DEB-2FAE-4503-B4D7-C928DB11A554}" srcOrd="0" destOrd="0" presId="urn:microsoft.com/office/officeart/2005/8/layout/hProcess11"/>
    <dgm:cxn modelId="{1D688203-78F6-4E01-ADC0-EB9396F3D74B}" type="presParOf" srcId="{14028DEB-2FAE-4503-B4D7-C928DB11A554}" destId="{2935D327-E2A9-48FB-A2E6-2BCEECC08974}" srcOrd="0" destOrd="0" presId="urn:microsoft.com/office/officeart/2005/8/layout/hProcess11"/>
    <dgm:cxn modelId="{F94C9FB1-4ADD-4BDC-B09C-DDE11A02C62D}" type="presParOf" srcId="{14028DEB-2FAE-4503-B4D7-C928DB11A554}" destId="{E0C457E8-E472-470D-8F1F-7838C0C3E107}" srcOrd="1" destOrd="0" presId="urn:microsoft.com/office/officeart/2005/8/layout/hProcess11"/>
    <dgm:cxn modelId="{05697F1B-7E0D-4844-856B-136CCFE05617}" type="presParOf" srcId="{E0C457E8-E472-470D-8F1F-7838C0C3E107}" destId="{C047BC7D-E0B4-45CA-AFC8-AEA076537F39}" srcOrd="0" destOrd="0" presId="urn:microsoft.com/office/officeart/2005/8/layout/hProcess11"/>
    <dgm:cxn modelId="{4664E249-B39F-47E0-94A9-AE9F9B5BA9C9}" type="presParOf" srcId="{C047BC7D-E0B4-45CA-AFC8-AEA076537F39}" destId="{F36777F0-E80C-460D-82F4-B44434CC7655}" srcOrd="0" destOrd="0" presId="urn:microsoft.com/office/officeart/2005/8/layout/hProcess11"/>
    <dgm:cxn modelId="{D8847F2C-1571-4FB2-8EC9-2113D2AA28BB}" type="presParOf" srcId="{C047BC7D-E0B4-45CA-AFC8-AEA076537F39}" destId="{C9D7AF72-A665-47DD-A1D8-B2497F73F145}" srcOrd="1" destOrd="0" presId="urn:microsoft.com/office/officeart/2005/8/layout/hProcess11"/>
    <dgm:cxn modelId="{B9B39C71-8254-41CA-A113-661E85D9809F}" type="presParOf" srcId="{C047BC7D-E0B4-45CA-AFC8-AEA076537F39}" destId="{E48AFEAD-2FD4-4A2F-AEA5-8FE2494EF5EA}" srcOrd="2" destOrd="0" presId="urn:microsoft.com/office/officeart/2005/8/layout/hProcess11"/>
    <dgm:cxn modelId="{820B80C5-FD11-4AB4-8997-E460A1E0CD8C}" type="presParOf" srcId="{E0C457E8-E472-470D-8F1F-7838C0C3E107}" destId="{638D879C-F923-4101-B283-B024EEC5E7C1}" srcOrd="1" destOrd="0" presId="urn:microsoft.com/office/officeart/2005/8/layout/hProcess11"/>
    <dgm:cxn modelId="{1FD2EF2D-0EE8-4EB7-B0FC-5EC5E688FF65}" type="presParOf" srcId="{E0C457E8-E472-470D-8F1F-7838C0C3E107}" destId="{464E6A68-82BC-4C2D-93B5-B808F8F6E8B3}" srcOrd="2" destOrd="0" presId="urn:microsoft.com/office/officeart/2005/8/layout/hProcess11"/>
    <dgm:cxn modelId="{E032AA31-99A3-4654-9866-2D59C56D1563}" type="presParOf" srcId="{464E6A68-82BC-4C2D-93B5-B808F8F6E8B3}" destId="{EC0DE5D0-29ED-4E8C-A674-9ADA09DB8252}" srcOrd="0" destOrd="0" presId="urn:microsoft.com/office/officeart/2005/8/layout/hProcess11"/>
    <dgm:cxn modelId="{533A39BC-A84C-4669-8DA1-D7DB556A3290}" type="presParOf" srcId="{464E6A68-82BC-4C2D-93B5-B808F8F6E8B3}" destId="{4DDCC8C3-6F32-4056-9B66-C899288605F0}" srcOrd="1" destOrd="0" presId="urn:microsoft.com/office/officeart/2005/8/layout/hProcess11"/>
    <dgm:cxn modelId="{F196D647-1AA7-4C5D-8539-04C3E0B5A858}" type="presParOf" srcId="{464E6A68-82BC-4C2D-93B5-B808F8F6E8B3}" destId="{289F835A-FCA3-41C3-8E30-8F9C2CB6A08C}" srcOrd="2" destOrd="0" presId="urn:microsoft.com/office/officeart/2005/8/layout/hProcess11"/>
    <dgm:cxn modelId="{2012B859-2F92-41BA-90BD-C24F9F71365D}" type="presParOf" srcId="{E0C457E8-E472-470D-8F1F-7838C0C3E107}" destId="{3C0FF1E5-C8F5-40FC-9B48-5610B213E35B}" srcOrd="3" destOrd="0" presId="urn:microsoft.com/office/officeart/2005/8/layout/hProcess11"/>
    <dgm:cxn modelId="{3C928C02-95B5-476C-8C95-D53A68B7CCA5}" type="presParOf" srcId="{E0C457E8-E472-470D-8F1F-7838C0C3E107}" destId="{4358C44E-9F81-4694-A225-657B61479107}" srcOrd="4" destOrd="0" presId="urn:microsoft.com/office/officeart/2005/8/layout/hProcess11"/>
    <dgm:cxn modelId="{365E2F46-A18B-4C30-A2BE-2A841AAFCB62}" type="presParOf" srcId="{4358C44E-9F81-4694-A225-657B61479107}" destId="{93E2116F-F32B-43EA-92EE-C87994421C0A}" srcOrd="0" destOrd="0" presId="urn:microsoft.com/office/officeart/2005/8/layout/hProcess11"/>
    <dgm:cxn modelId="{2F2F22C7-DA89-4276-95B2-9E0022EDBFB3}" type="presParOf" srcId="{4358C44E-9F81-4694-A225-657B61479107}" destId="{F0CF42E8-8BBA-42ED-807C-824E42D18B7A}" srcOrd="1" destOrd="0" presId="urn:microsoft.com/office/officeart/2005/8/layout/hProcess11"/>
    <dgm:cxn modelId="{371F2EF1-0B72-4576-B10C-CA623B3A8B8C}" type="presParOf" srcId="{4358C44E-9F81-4694-A225-657B61479107}" destId="{B35ECC44-B92B-415B-8845-842AB9316A4E}" srcOrd="2" destOrd="0" presId="urn:microsoft.com/office/officeart/2005/8/layout/hProcess11"/>
    <dgm:cxn modelId="{FA7419FA-3E63-490B-8B55-721A3559B693}" type="presParOf" srcId="{E0C457E8-E472-470D-8F1F-7838C0C3E107}" destId="{6317D8FD-D761-4C9B-B2BF-9DEE0A0B4161}" srcOrd="5" destOrd="0" presId="urn:microsoft.com/office/officeart/2005/8/layout/hProcess11"/>
    <dgm:cxn modelId="{86018A79-9312-4AB0-8107-7D0C7C9021DA}" type="presParOf" srcId="{E0C457E8-E472-470D-8F1F-7838C0C3E107}" destId="{36EF3746-CE97-4954-9F78-2459FEABDA36}" srcOrd="6" destOrd="0" presId="urn:microsoft.com/office/officeart/2005/8/layout/hProcess11"/>
    <dgm:cxn modelId="{3C3F90FC-6DC5-406D-9869-0BA64859117B}" type="presParOf" srcId="{36EF3746-CE97-4954-9F78-2459FEABDA36}" destId="{07300286-BA3D-4C99-AE4B-1D9E8DCDC13A}" srcOrd="0" destOrd="0" presId="urn:microsoft.com/office/officeart/2005/8/layout/hProcess11"/>
    <dgm:cxn modelId="{EC4F3CBC-21E6-4976-907E-165495D5197F}" type="presParOf" srcId="{36EF3746-CE97-4954-9F78-2459FEABDA36}" destId="{AC02C60B-FB61-4717-B8D0-EDA7F374EA9B}" srcOrd="1" destOrd="0" presId="urn:microsoft.com/office/officeart/2005/8/layout/hProcess11"/>
    <dgm:cxn modelId="{3B655BAA-6F0D-4999-AE6A-C567386F2DD2}" type="presParOf" srcId="{36EF3746-CE97-4954-9F78-2459FEABDA36}" destId="{DB02908B-DD53-4B9A-8498-4731F83D12D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072968-DDD2-4880-85B1-083163E869C1}" type="doc">
      <dgm:prSet loTypeId="urn:microsoft.com/office/officeart/2005/8/layout/hProcess11" loCatId="process" qsTypeId="urn:microsoft.com/office/officeart/2005/8/quickstyle/simple1" qsCatId="simple" csTypeId="urn:microsoft.com/office/officeart/2005/8/colors/accent1_2" csCatId="accent1" phldr="1"/>
      <dgm:spPr/>
    </dgm:pt>
    <dgm:pt modelId="{2A41A8D2-4929-4ABE-8049-A47FDB0D0243}">
      <dgm:prSet phldrT="[Text]" phldr="0"/>
      <dgm:spPr/>
      <dgm:t>
        <a:bodyPr/>
        <a:lstStyle/>
        <a:p>
          <a:pPr rtl="0"/>
          <a:r>
            <a:rPr lang="en-US" dirty="0">
              <a:latin typeface="Calibri"/>
            </a:rPr>
            <a:t> 2 guest</a:t>
          </a:r>
          <a:r>
            <a:rPr lang="en-US" dirty="0"/>
            <a:t> </a:t>
          </a:r>
          <a:r>
            <a:rPr lang="en-US" dirty="0">
              <a:latin typeface="Calibri"/>
            </a:rPr>
            <a:t>speakers</a:t>
          </a:r>
          <a:r>
            <a:rPr lang="en-US" dirty="0"/>
            <a:t>, </a:t>
          </a:r>
          <a:r>
            <a:rPr lang="en-US" dirty="0">
              <a:latin typeface="Calibri"/>
            </a:rPr>
            <a:t>continue</a:t>
          </a:r>
          <a:r>
            <a:rPr lang="en-US" dirty="0"/>
            <a:t> research for third annual report </a:t>
          </a:r>
        </a:p>
      </dgm:t>
    </dgm:pt>
    <dgm:pt modelId="{1F6722D2-92F3-4902-BB89-BF8ABCBA13B2}" type="parTrans" cxnId="{FFF3E47F-2F55-4171-A1AB-9522976382B7}">
      <dgm:prSet/>
      <dgm:spPr/>
    </dgm:pt>
    <dgm:pt modelId="{B504B301-C6DD-4ECE-82EA-41A57CAFC5B2}" type="sibTrans" cxnId="{FFF3E47F-2F55-4171-A1AB-9522976382B7}">
      <dgm:prSet/>
      <dgm:spPr/>
    </dgm:pt>
    <dgm:pt modelId="{7377172C-64F2-4654-8A82-8E4995C16F8E}">
      <dgm:prSet phldrT="[Text]" phldr="0"/>
      <dgm:spPr/>
      <dgm:t>
        <a:bodyPr/>
        <a:lstStyle/>
        <a:p>
          <a:pPr rtl="0"/>
          <a:r>
            <a:rPr lang="en-US" dirty="0">
              <a:latin typeface="Calibri"/>
            </a:rPr>
            <a:t>2 guest</a:t>
          </a:r>
          <a:r>
            <a:rPr lang="en-US" dirty="0"/>
            <a:t> </a:t>
          </a:r>
          <a:r>
            <a:rPr lang="en-US" dirty="0">
              <a:latin typeface="Calibri"/>
            </a:rPr>
            <a:t>speakers</a:t>
          </a:r>
          <a:r>
            <a:rPr lang="en-US" dirty="0"/>
            <a:t>, </a:t>
          </a:r>
          <a:r>
            <a:rPr lang="en-US" dirty="0">
              <a:latin typeface="Calibri"/>
            </a:rPr>
            <a:t>continue</a:t>
          </a:r>
          <a:r>
            <a:rPr lang="en-US" dirty="0"/>
            <a:t> research for third annual report </a:t>
          </a:r>
        </a:p>
      </dgm:t>
    </dgm:pt>
    <dgm:pt modelId="{1B3FA7EA-5221-4B39-8500-CC3EF9A8EC68}" type="parTrans" cxnId="{D20815B5-165B-402A-B72C-3A80BD9F971D}">
      <dgm:prSet/>
      <dgm:spPr/>
    </dgm:pt>
    <dgm:pt modelId="{175C584A-886B-4F66-B04E-EAF73CA60AD4}" type="sibTrans" cxnId="{D20815B5-165B-402A-B72C-3A80BD9F971D}">
      <dgm:prSet/>
      <dgm:spPr/>
    </dgm:pt>
    <dgm:pt modelId="{8CB02514-6184-4393-80E0-9DE95A774045}">
      <dgm:prSet phldrT="[Text]" phldr="0"/>
      <dgm:spPr/>
      <dgm:t>
        <a:bodyPr/>
        <a:lstStyle/>
        <a:p>
          <a:pPr rtl="0"/>
          <a:r>
            <a:rPr lang="en-US" dirty="0">
              <a:latin typeface="Calibri"/>
            </a:rPr>
            <a:t>March focus on recommendations from work groups/groups meet to write in between</a:t>
          </a:r>
          <a:endParaRPr lang="en-US" dirty="0"/>
        </a:p>
      </dgm:t>
    </dgm:pt>
    <dgm:pt modelId="{092AB2AE-6D4D-4CB9-9645-A8417B20C1FC}" type="parTrans" cxnId="{CE004A7C-299B-4C27-9D53-4BA5B817C33E}">
      <dgm:prSet/>
      <dgm:spPr/>
    </dgm:pt>
    <dgm:pt modelId="{18FE7B92-4F4D-476B-89B7-98AA548AC311}" type="sibTrans" cxnId="{CE004A7C-299B-4C27-9D53-4BA5B817C33E}">
      <dgm:prSet/>
      <dgm:spPr/>
    </dgm:pt>
    <dgm:pt modelId="{77771606-9C9C-446D-A1FF-B7E849EC176D}">
      <dgm:prSet phldr="0"/>
      <dgm:spPr/>
      <dgm:t>
        <a:bodyPr/>
        <a:lstStyle/>
        <a:p>
          <a:pPr rtl="0"/>
          <a:r>
            <a:rPr lang="en-US" dirty="0">
              <a:solidFill>
                <a:srgbClr val="FF0000"/>
              </a:solidFill>
              <a:latin typeface="Calibri"/>
            </a:rPr>
            <a:t>Vote on report/new year begins</a:t>
          </a:r>
        </a:p>
      </dgm:t>
    </dgm:pt>
    <dgm:pt modelId="{E497685C-968B-440E-A8A5-8CA33E642A7C}" type="parTrans" cxnId="{1EBB0098-7966-492A-8ED9-AD28DD7E6F68}">
      <dgm:prSet/>
      <dgm:spPr/>
    </dgm:pt>
    <dgm:pt modelId="{EF1BC006-CBD0-4B54-B1A9-A55AB938F394}" type="sibTrans" cxnId="{1EBB0098-7966-492A-8ED9-AD28DD7E6F68}">
      <dgm:prSet/>
      <dgm:spPr/>
    </dgm:pt>
    <dgm:pt modelId="{14028DEB-2FAE-4503-B4D7-C928DB11A554}" type="pres">
      <dgm:prSet presAssocID="{4B072968-DDD2-4880-85B1-083163E869C1}" presName="Name0" presStyleCnt="0">
        <dgm:presLayoutVars>
          <dgm:dir/>
          <dgm:resizeHandles val="exact"/>
        </dgm:presLayoutVars>
      </dgm:prSet>
      <dgm:spPr/>
    </dgm:pt>
    <dgm:pt modelId="{2935D327-E2A9-48FB-A2E6-2BCEECC08974}" type="pres">
      <dgm:prSet presAssocID="{4B072968-DDD2-4880-85B1-083163E869C1}" presName="arrow" presStyleLbl="bgShp" presStyleIdx="0" presStyleCnt="1"/>
      <dgm:spPr/>
    </dgm:pt>
    <dgm:pt modelId="{E0C457E8-E472-470D-8F1F-7838C0C3E107}" type="pres">
      <dgm:prSet presAssocID="{4B072968-DDD2-4880-85B1-083163E869C1}" presName="points" presStyleCnt="0"/>
      <dgm:spPr/>
    </dgm:pt>
    <dgm:pt modelId="{C047BC7D-E0B4-45CA-AFC8-AEA076537F39}" type="pres">
      <dgm:prSet presAssocID="{2A41A8D2-4929-4ABE-8049-A47FDB0D0243}" presName="compositeA" presStyleCnt="0"/>
      <dgm:spPr/>
    </dgm:pt>
    <dgm:pt modelId="{F36777F0-E80C-460D-82F4-B44434CC7655}" type="pres">
      <dgm:prSet presAssocID="{2A41A8D2-4929-4ABE-8049-A47FDB0D0243}" presName="textA" presStyleLbl="revTx" presStyleIdx="0" presStyleCnt="4">
        <dgm:presLayoutVars>
          <dgm:bulletEnabled val="1"/>
        </dgm:presLayoutVars>
      </dgm:prSet>
      <dgm:spPr/>
    </dgm:pt>
    <dgm:pt modelId="{C9D7AF72-A665-47DD-A1D8-B2497F73F145}" type="pres">
      <dgm:prSet presAssocID="{2A41A8D2-4929-4ABE-8049-A47FDB0D0243}" presName="circleA" presStyleLbl="node1" presStyleIdx="0" presStyleCnt="4"/>
      <dgm:spPr/>
    </dgm:pt>
    <dgm:pt modelId="{E48AFEAD-2FD4-4A2F-AEA5-8FE2494EF5EA}" type="pres">
      <dgm:prSet presAssocID="{2A41A8D2-4929-4ABE-8049-A47FDB0D0243}" presName="spaceA" presStyleCnt="0"/>
      <dgm:spPr/>
    </dgm:pt>
    <dgm:pt modelId="{638D879C-F923-4101-B283-B024EEC5E7C1}" type="pres">
      <dgm:prSet presAssocID="{B504B301-C6DD-4ECE-82EA-41A57CAFC5B2}" presName="space" presStyleCnt="0"/>
      <dgm:spPr/>
    </dgm:pt>
    <dgm:pt modelId="{464E6A68-82BC-4C2D-93B5-B808F8F6E8B3}" type="pres">
      <dgm:prSet presAssocID="{7377172C-64F2-4654-8A82-8E4995C16F8E}" presName="compositeB" presStyleCnt="0"/>
      <dgm:spPr/>
    </dgm:pt>
    <dgm:pt modelId="{EC0DE5D0-29ED-4E8C-A674-9ADA09DB8252}" type="pres">
      <dgm:prSet presAssocID="{7377172C-64F2-4654-8A82-8E4995C16F8E}" presName="textB" presStyleLbl="revTx" presStyleIdx="1" presStyleCnt="4">
        <dgm:presLayoutVars>
          <dgm:bulletEnabled val="1"/>
        </dgm:presLayoutVars>
      </dgm:prSet>
      <dgm:spPr/>
    </dgm:pt>
    <dgm:pt modelId="{4DDCC8C3-6F32-4056-9B66-C899288605F0}" type="pres">
      <dgm:prSet presAssocID="{7377172C-64F2-4654-8A82-8E4995C16F8E}" presName="circleB" presStyleLbl="node1" presStyleIdx="1" presStyleCnt="4"/>
      <dgm:spPr/>
    </dgm:pt>
    <dgm:pt modelId="{289F835A-FCA3-41C3-8E30-8F9C2CB6A08C}" type="pres">
      <dgm:prSet presAssocID="{7377172C-64F2-4654-8A82-8E4995C16F8E}" presName="spaceB" presStyleCnt="0"/>
      <dgm:spPr/>
    </dgm:pt>
    <dgm:pt modelId="{3C0FF1E5-C8F5-40FC-9B48-5610B213E35B}" type="pres">
      <dgm:prSet presAssocID="{175C584A-886B-4F66-B04E-EAF73CA60AD4}" presName="space" presStyleCnt="0"/>
      <dgm:spPr/>
    </dgm:pt>
    <dgm:pt modelId="{4358C44E-9F81-4694-A225-657B61479107}" type="pres">
      <dgm:prSet presAssocID="{8CB02514-6184-4393-80E0-9DE95A774045}" presName="compositeA" presStyleCnt="0"/>
      <dgm:spPr/>
    </dgm:pt>
    <dgm:pt modelId="{93E2116F-F32B-43EA-92EE-C87994421C0A}" type="pres">
      <dgm:prSet presAssocID="{8CB02514-6184-4393-80E0-9DE95A774045}" presName="textA" presStyleLbl="revTx" presStyleIdx="2" presStyleCnt="4">
        <dgm:presLayoutVars>
          <dgm:bulletEnabled val="1"/>
        </dgm:presLayoutVars>
      </dgm:prSet>
      <dgm:spPr/>
    </dgm:pt>
    <dgm:pt modelId="{F0CF42E8-8BBA-42ED-807C-824E42D18B7A}" type="pres">
      <dgm:prSet presAssocID="{8CB02514-6184-4393-80E0-9DE95A774045}" presName="circleA" presStyleLbl="node1" presStyleIdx="2" presStyleCnt="4"/>
      <dgm:spPr/>
    </dgm:pt>
    <dgm:pt modelId="{B35ECC44-B92B-415B-8845-842AB9316A4E}" type="pres">
      <dgm:prSet presAssocID="{8CB02514-6184-4393-80E0-9DE95A774045}" presName="spaceA" presStyleCnt="0"/>
      <dgm:spPr/>
    </dgm:pt>
    <dgm:pt modelId="{6317D8FD-D761-4C9B-B2BF-9DEE0A0B4161}" type="pres">
      <dgm:prSet presAssocID="{18FE7B92-4F4D-476B-89B7-98AA548AC311}" presName="space" presStyleCnt="0"/>
      <dgm:spPr/>
    </dgm:pt>
    <dgm:pt modelId="{36EF3746-CE97-4954-9F78-2459FEABDA36}" type="pres">
      <dgm:prSet presAssocID="{77771606-9C9C-446D-A1FF-B7E849EC176D}" presName="compositeB" presStyleCnt="0"/>
      <dgm:spPr/>
    </dgm:pt>
    <dgm:pt modelId="{07300286-BA3D-4C99-AE4B-1D9E8DCDC13A}" type="pres">
      <dgm:prSet presAssocID="{77771606-9C9C-446D-A1FF-B7E849EC176D}" presName="textB" presStyleLbl="revTx" presStyleIdx="3" presStyleCnt="4">
        <dgm:presLayoutVars>
          <dgm:bulletEnabled val="1"/>
        </dgm:presLayoutVars>
      </dgm:prSet>
      <dgm:spPr/>
    </dgm:pt>
    <dgm:pt modelId="{AC02C60B-FB61-4717-B8D0-EDA7F374EA9B}" type="pres">
      <dgm:prSet presAssocID="{77771606-9C9C-446D-A1FF-B7E849EC176D}" presName="circleB" presStyleLbl="node1" presStyleIdx="3" presStyleCnt="4"/>
      <dgm:spPr/>
    </dgm:pt>
    <dgm:pt modelId="{DB02908B-DD53-4B9A-8498-4731F83D12DA}" type="pres">
      <dgm:prSet presAssocID="{77771606-9C9C-446D-A1FF-B7E849EC176D}" presName="spaceB" presStyleCnt="0"/>
      <dgm:spPr/>
    </dgm:pt>
  </dgm:ptLst>
  <dgm:cxnLst>
    <dgm:cxn modelId="{02F69536-A14D-4713-BF26-33A0733AE0CC}" type="presOf" srcId="{8CB02514-6184-4393-80E0-9DE95A774045}" destId="{93E2116F-F32B-43EA-92EE-C87994421C0A}" srcOrd="0" destOrd="0" presId="urn:microsoft.com/office/officeart/2005/8/layout/hProcess11"/>
    <dgm:cxn modelId="{74F7516E-DDB6-44F0-B91B-5082F312AA96}" type="presOf" srcId="{2A41A8D2-4929-4ABE-8049-A47FDB0D0243}" destId="{F36777F0-E80C-460D-82F4-B44434CC7655}" srcOrd="0" destOrd="0" presId="urn:microsoft.com/office/officeart/2005/8/layout/hProcess11"/>
    <dgm:cxn modelId="{CE004A7C-299B-4C27-9D53-4BA5B817C33E}" srcId="{4B072968-DDD2-4880-85B1-083163E869C1}" destId="{8CB02514-6184-4393-80E0-9DE95A774045}" srcOrd="2" destOrd="0" parTransId="{092AB2AE-6D4D-4CB9-9645-A8417B20C1FC}" sibTransId="{18FE7B92-4F4D-476B-89B7-98AA548AC311}"/>
    <dgm:cxn modelId="{FFF3E47F-2F55-4171-A1AB-9522976382B7}" srcId="{4B072968-DDD2-4880-85B1-083163E869C1}" destId="{2A41A8D2-4929-4ABE-8049-A47FDB0D0243}" srcOrd="0" destOrd="0" parTransId="{1F6722D2-92F3-4902-BB89-BF8ABCBA13B2}" sibTransId="{B504B301-C6DD-4ECE-82EA-41A57CAFC5B2}"/>
    <dgm:cxn modelId="{1EBB0098-7966-492A-8ED9-AD28DD7E6F68}" srcId="{4B072968-DDD2-4880-85B1-083163E869C1}" destId="{77771606-9C9C-446D-A1FF-B7E849EC176D}" srcOrd="3" destOrd="0" parTransId="{E497685C-968B-440E-A8A5-8CA33E642A7C}" sibTransId="{EF1BC006-CBD0-4B54-B1A9-A55AB938F394}"/>
    <dgm:cxn modelId="{D20815B5-165B-402A-B72C-3A80BD9F971D}" srcId="{4B072968-DDD2-4880-85B1-083163E869C1}" destId="{7377172C-64F2-4654-8A82-8E4995C16F8E}" srcOrd="1" destOrd="0" parTransId="{1B3FA7EA-5221-4B39-8500-CC3EF9A8EC68}" sibTransId="{175C584A-886B-4F66-B04E-EAF73CA60AD4}"/>
    <dgm:cxn modelId="{02EC19D5-000E-45A4-8DD2-F51A2E7EB1DD}" type="presOf" srcId="{77771606-9C9C-446D-A1FF-B7E849EC176D}" destId="{07300286-BA3D-4C99-AE4B-1D9E8DCDC13A}" srcOrd="0" destOrd="0" presId="urn:microsoft.com/office/officeart/2005/8/layout/hProcess11"/>
    <dgm:cxn modelId="{C262E1DA-0290-4F42-8153-1B0D04CB5A19}" type="presOf" srcId="{7377172C-64F2-4654-8A82-8E4995C16F8E}" destId="{EC0DE5D0-29ED-4E8C-A674-9ADA09DB8252}" srcOrd="0" destOrd="0" presId="urn:microsoft.com/office/officeart/2005/8/layout/hProcess11"/>
    <dgm:cxn modelId="{AD443EF1-E1E3-4C71-BD60-41FE69C0247B}" type="presOf" srcId="{4B072968-DDD2-4880-85B1-083163E869C1}" destId="{14028DEB-2FAE-4503-B4D7-C928DB11A554}" srcOrd="0" destOrd="0" presId="urn:microsoft.com/office/officeart/2005/8/layout/hProcess11"/>
    <dgm:cxn modelId="{1D688203-78F6-4E01-ADC0-EB9396F3D74B}" type="presParOf" srcId="{14028DEB-2FAE-4503-B4D7-C928DB11A554}" destId="{2935D327-E2A9-48FB-A2E6-2BCEECC08974}" srcOrd="0" destOrd="0" presId="urn:microsoft.com/office/officeart/2005/8/layout/hProcess11"/>
    <dgm:cxn modelId="{F94C9FB1-4ADD-4BDC-B09C-DDE11A02C62D}" type="presParOf" srcId="{14028DEB-2FAE-4503-B4D7-C928DB11A554}" destId="{E0C457E8-E472-470D-8F1F-7838C0C3E107}" srcOrd="1" destOrd="0" presId="urn:microsoft.com/office/officeart/2005/8/layout/hProcess11"/>
    <dgm:cxn modelId="{05697F1B-7E0D-4844-856B-136CCFE05617}" type="presParOf" srcId="{E0C457E8-E472-470D-8F1F-7838C0C3E107}" destId="{C047BC7D-E0B4-45CA-AFC8-AEA076537F39}" srcOrd="0" destOrd="0" presId="urn:microsoft.com/office/officeart/2005/8/layout/hProcess11"/>
    <dgm:cxn modelId="{4664E249-B39F-47E0-94A9-AE9F9B5BA9C9}" type="presParOf" srcId="{C047BC7D-E0B4-45CA-AFC8-AEA076537F39}" destId="{F36777F0-E80C-460D-82F4-B44434CC7655}" srcOrd="0" destOrd="0" presId="urn:microsoft.com/office/officeart/2005/8/layout/hProcess11"/>
    <dgm:cxn modelId="{D8847F2C-1571-4FB2-8EC9-2113D2AA28BB}" type="presParOf" srcId="{C047BC7D-E0B4-45CA-AFC8-AEA076537F39}" destId="{C9D7AF72-A665-47DD-A1D8-B2497F73F145}" srcOrd="1" destOrd="0" presId="urn:microsoft.com/office/officeart/2005/8/layout/hProcess11"/>
    <dgm:cxn modelId="{B9B39C71-8254-41CA-A113-661E85D9809F}" type="presParOf" srcId="{C047BC7D-E0B4-45CA-AFC8-AEA076537F39}" destId="{E48AFEAD-2FD4-4A2F-AEA5-8FE2494EF5EA}" srcOrd="2" destOrd="0" presId="urn:microsoft.com/office/officeart/2005/8/layout/hProcess11"/>
    <dgm:cxn modelId="{820B80C5-FD11-4AB4-8997-E460A1E0CD8C}" type="presParOf" srcId="{E0C457E8-E472-470D-8F1F-7838C0C3E107}" destId="{638D879C-F923-4101-B283-B024EEC5E7C1}" srcOrd="1" destOrd="0" presId="urn:microsoft.com/office/officeart/2005/8/layout/hProcess11"/>
    <dgm:cxn modelId="{1FD2EF2D-0EE8-4EB7-B0FC-5EC5E688FF65}" type="presParOf" srcId="{E0C457E8-E472-470D-8F1F-7838C0C3E107}" destId="{464E6A68-82BC-4C2D-93B5-B808F8F6E8B3}" srcOrd="2" destOrd="0" presId="urn:microsoft.com/office/officeart/2005/8/layout/hProcess11"/>
    <dgm:cxn modelId="{E032AA31-99A3-4654-9866-2D59C56D1563}" type="presParOf" srcId="{464E6A68-82BC-4C2D-93B5-B808F8F6E8B3}" destId="{EC0DE5D0-29ED-4E8C-A674-9ADA09DB8252}" srcOrd="0" destOrd="0" presId="urn:microsoft.com/office/officeart/2005/8/layout/hProcess11"/>
    <dgm:cxn modelId="{533A39BC-A84C-4669-8DA1-D7DB556A3290}" type="presParOf" srcId="{464E6A68-82BC-4C2D-93B5-B808F8F6E8B3}" destId="{4DDCC8C3-6F32-4056-9B66-C899288605F0}" srcOrd="1" destOrd="0" presId="urn:microsoft.com/office/officeart/2005/8/layout/hProcess11"/>
    <dgm:cxn modelId="{F196D647-1AA7-4C5D-8539-04C3E0B5A858}" type="presParOf" srcId="{464E6A68-82BC-4C2D-93B5-B808F8F6E8B3}" destId="{289F835A-FCA3-41C3-8E30-8F9C2CB6A08C}" srcOrd="2" destOrd="0" presId="urn:microsoft.com/office/officeart/2005/8/layout/hProcess11"/>
    <dgm:cxn modelId="{2012B859-2F92-41BA-90BD-C24F9F71365D}" type="presParOf" srcId="{E0C457E8-E472-470D-8F1F-7838C0C3E107}" destId="{3C0FF1E5-C8F5-40FC-9B48-5610B213E35B}" srcOrd="3" destOrd="0" presId="urn:microsoft.com/office/officeart/2005/8/layout/hProcess11"/>
    <dgm:cxn modelId="{3C928C02-95B5-476C-8C95-D53A68B7CCA5}" type="presParOf" srcId="{E0C457E8-E472-470D-8F1F-7838C0C3E107}" destId="{4358C44E-9F81-4694-A225-657B61479107}" srcOrd="4" destOrd="0" presId="urn:microsoft.com/office/officeart/2005/8/layout/hProcess11"/>
    <dgm:cxn modelId="{365E2F46-A18B-4C30-A2BE-2A841AAFCB62}" type="presParOf" srcId="{4358C44E-9F81-4694-A225-657B61479107}" destId="{93E2116F-F32B-43EA-92EE-C87994421C0A}" srcOrd="0" destOrd="0" presId="urn:microsoft.com/office/officeart/2005/8/layout/hProcess11"/>
    <dgm:cxn modelId="{2F2F22C7-DA89-4276-95B2-9E0022EDBFB3}" type="presParOf" srcId="{4358C44E-9F81-4694-A225-657B61479107}" destId="{F0CF42E8-8BBA-42ED-807C-824E42D18B7A}" srcOrd="1" destOrd="0" presId="urn:microsoft.com/office/officeart/2005/8/layout/hProcess11"/>
    <dgm:cxn modelId="{371F2EF1-0B72-4576-B10C-CA623B3A8B8C}" type="presParOf" srcId="{4358C44E-9F81-4694-A225-657B61479107}" destId="{B35ECC44-B92B-415B-8845-842AB9316A4E}" srcOrd="2" destOrd="0" presId="urn:microsoft.com/office/officeart/2005/8/layout/hProcess11"/>
    <dgm:cxn modelId="{FA7419FA-3E63-490B-8B55-721A3559B693}" type="presParOf" srcId="{E0C457E8-E472-470D-8F1F-7838C0C3E107}" destId="{6317D8FD-D761-4C9B-B2BF-9DEE0A0B4161}" srcOrd="5" destOrd="0" presId="urn:microsoft.com/office/officeart/2005/8/layout/hProcess11"/>
    <dgm:cxn modelId="{86018A79-9312-4AB0-8107-7D0C7C9021DA}" type="presParOf" srcId="{E0C457E8-E472-470D-8F1F-7838C0C3E107}" destId="{36EF3746-CE97-4954-9F78-2459FEABDA36}" srcOrd="6" destOrd="0" presId="urn:microsoft.com/office/officeart/2005/8/layout/hProcess11"/>
    <dgm:cxn modelId="{3C3F90FC-6DC5-406D-9869-0BA64859117B}" type="presParOf" srcId="{36EF3746-CE97-4954-9F78-2459FEABDA36}" destId="{07300286-BA3D-4C99-AE4B-1D9E8DCDC13A}" srcOrd="0" destOrd="0" presId="urn:microsoft.com/office/officeart/2005/8/layout/hProcess11"/>
    <dgm:cxn modelId="{EC4F3CBC-21E6-4976-907E-165495D5197F}" type="presParOf" srcId="{36EF3746-CE97-4954-9F78-2459FEABDA36}" destId="{AC02C60B-FB61-4717-B8D0-EDA7F374EA9B}" srcOrd="1" destOrd="0" presId="urn:microsoft.com/office/officeart/2005/8/layout/hProcess11"/>
    <dgm:cxn modelId="{3B655BAA-6F0D-4999-AE6A-C567386F2DD2}" type="presParOf" srcId="{36EF3746-CE97-4954-9F78-2459FEABDA36}" destId="{DB02908B-DD53-4B9A-8498-4731F83D12D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35D327-E2A9-48FB-A2E6-2BCEECC08974}">
      <dsp:nvSpPr>
        <dsp:cNvPr id="0" name=""/>
        <dsp:cNvSpPr/>
      </dsp:nvSpPr>
      <dsp:spPr>
        <a:xfrm>
          <a:off x="0" y="2410263"/>
          <a:ext cx="10225127" cy="3213685"/>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6777F0-E80C-460D-82F4-B44434CC7655}">
      <dsp:nvSpPr>
        <dsp:cNvPr id="0" name=""/>
        <dsp:cNvSpPr/>
      </dsp:nvSpPr>
      <dsp:spPr>
        <a:xfrm>
          <a:off x="4605" y="0"/>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rtl="0">
            <a:lnSpc>
              <a:spcPct val="90000"/>
            </a:lnSpc>
            <a:spcBef>
              <a:spcPct val="0"/>
            </a:spcBef>
            <a:spcAft>
              <a:spcPct val="35000"/>
            </a:spcAft>
            <a:buNone/>
          </a:pPr>
          <a:r>
            <a:rPr lang="en-US" sz="2000" kern="1200" dirty="0">
              <a:latin typeface="Calibri"/>
            </a:rPr>
            <a:t>Discuss timeline and second report</a:t>
          </a:r>
          <a:endParaRPr lang="en-US" sz="2000" kern="1200" dirty="0"/>
        </a:p>
      </dsp:txBody>
      <dsp:txXfrm>
        <a:off x="4605" y="0"/>
        <a:ext cx="2215277" cy="3213685"/>
      </dsp:txXfrm>
    </dsp:sp>
    <dsp:sp modelId="{C9D7AF72-A665-47DD-A1D8-B2497F73F145}">
      <dsp:nvSpPr>
        <dsp:cNvPr id="0" name=""/>
        <dsp:cNvSpPr/>
      </dsp:nvSpPr>
      <dsp:spPr>
        <a:xfrm>
          <a:off x="710534"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0DE5D0-29ED-4E8C-A674-9ADA09DB8252}">
      <dsp:nvSpPr>
        <dsp:cNvPr id="0" name=""/>
        <dsp:cNvSpPr/>
      </dsp:nvSpPr>
      <dsp:spPr>
        <a:xfrm>
          <a:off x="2330647" y="4820527"/>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marL="0" lvl="0" indent="0" algn="ctr" defTabSz="889000" rtl="0">
            <a:lnSpc>
              <a:spcPct val="90000"/>
            </a:lnSpc>
            <a:spcBef>
              <a:spcPct val="0"/>
            </a:spcBef>
            <a:spcAft>
              <a:spcPct val="35000"/>
            </a:spcAft>
            <a:buNone/>
          </a:pPr>
          <a:r>
            <a:rPr lang="en-US" sz="2000" kern="1200" dirty="0">
              <a:latin typeface="Calibri"/>
            </a:rPr>
            <a:t>Work groups meet to form recommendations and plans to present</a:t>
          </a:r>
          <a:endParaRPr lang="en-US" sz="2000" kern="1200" dirty="0"/>
        </a:p>
      </dsp:txBody>
      <dsp:txXfrm>
        <a:off x="2330647" y="4820527"/>
        <a:ext cx="2215277" cy="3213685"/>
      </dsp:txXfrm>
    </dsp:sp>
    <dsp:sp modelId="{4DDCC8C3-6F32-4056-9B66-C899288605F0}">
      <dsp:nvSpPr>
        <dsp:cNvPr id="0" name=""/>
        <dsp:cNvSpPr/>
      </dsp:nvSpPr>
      <dsp:spPr>
        <a:xfrm>
          <a:off x="3036575"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E2116F-F32B-43EA-92EE-C87994421C0A}">
      <dsp:nvSpPr>
        <dsp:cNvPr id="0" name=""/>
        <dsp:cNvSpPr/>
      </dsp:nvSpPr>
      <dsp:spPr>
        <a:xfrm>
          <a:off x="4656689" y="0"/>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rtl="0">
            <a:lnSpc>
              <a:spcPct val="90000"/>
            </a:lnSpc>
            <a:spcBef>
              <a:spcPct val="0"/>
            </a:spcBef>
            <a:spcAft>
              <a:spcPct val="35000"/>
            </a:spcAft>
            <a:buNone/>
          </a:pPr>
          <a:r>
            <a:rPr lang="en-US" sz="2000" kern="1200" dirty="0">
              <a:latin typeface="Calibri"/>
            </a:rPr>
            <a:t>Work groups present recommendations</a:t>
          </a:r>
          <a:endParaRPr lang="en-US" sz="2000" kern="1200" dirty="0"/>
        </a:p>
      </dsp:txBody>
      <dsp:txXfrm>
        <a:off x="4656689" y="0"/>
        <a:ext cx="2215277" cy="3213685"/>
      </dsp:txXfrm>
    </dsp:sp>
    <dsp:sp modelId="{F0CF42E8-8BBA-42ED-807C-824E42D18B7A}">
      <dsp:nvSpPr>
        <dsp:cNvPr id="0" name=""/>
        <dsp:cNvSpPr/>
      </dsp:nvSpPr>
      <dsp:spPr>
        <a:xfrm>
          <a:off x="5362617"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D54CEF-D7D7-4B2A-A562-9F25683B7D9E}">
      <dsp:nvSpPr>
        <dsp:cNvPr id="0" name=""/>
        <dsp:cNvSpPr/>
      </dsp:nvSpPr>
      <dsp:spPr>
        <a:xfrm>
          <a:off x="6982730" y="4820527"/>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marL="0" lvl="0" indent="0" algn="ctr" defTabSz="889000" rtl="0">
            <a:lnSpc>
              <a:spcPct val="90000"/>
            </a:lnSpc>
            <a:spcBef>
              <a:spcPct val="0"/>
            </a:spcBef>
            <a:spcAft>
              <a:spcPct val="35000"/>
            </a:spcAft>
            <a:buNone/>
          </a:pPr>
          <a:r>
            <a:rPr lang="en-US" sz="2000" kern="1200" dirty="0">
              <a:latin typeface="Calibri"/>
            </a:rPr>
            <a:t>Work groups finalize recommendations and draft written sections</a:t>
          </a:r>
          <a:endParaRPr lang="en-US" sz="2000" kern="1200" dirty="0"/>
        </a:p>
      </dsp:txBody>
      <dsp:txXfrm>
        <a:off x="6982730" y="4820527"/>
        <a:ext cx="2215277" cy="3213685"/>
      </dsp:txXfrm>
    </dsp:sp>
    <dsp:sp modelId="{FF75EE75-CBB8-4FE9-A201-DE14D9AB358A}">
      <dsp:nvSpPr>
        <dsp:cNvPr id="0" name=""/>
        <dsp:cNvSpPr/>
      </dsp:nvSpPr>
      <dsp:spPr>
        <a:xfrm>
          <a:off x="7688658"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35D327-E2A9-48FB-A2E6-2BCEECC08974}">
      <dsp:nvSpPr>
        <dsp:cNvPr id="0" name=""/>
        <dsp:cNvSpPr/>
      </dsp:nvSpPr>
      <dsp:spPr>
        <a:xfrm>
          <a:off x="0" y="2410263"/>
          <a:ext cx="10225127" cy="3213685"/>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6777F0-E80C-460D-82F4-B44434CC7655}">
      <dsp:nvSpPr>
        <dsp:cNvPr id="0" name=""/>
        <dsp:cNvSpPr/>
      </dsp:nvSpPr>
      <dsp:spPr>
        <a:xfrm>
          <a:off x="4605" y="0"/>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marL="0" lvl="0" indent="0" algn="ctr" defTabSz="844550" rtl="0">
            <a:lnSpc>
              <a:spcPct val="90000"/>
            </a:lnSpc>
            <a:spcBef>
              <a:spcPct val="0"/>
            </a:spcBef>
            <a:spcAft>
              <a:spcPct val="35000"/>
            </a:spcAft>
            <a:buNone/>
          </a:pPr>
          <a:r>
            <a:rPr lang="en-US" sz="1900" kern="1200" dirty="0">
              <a:latin typeface="Calibri"/>
            </a:rPr>
            <a:t>Discuss recommendations, start </a:t>
          </a:r>
          <a:r>
            <a:rPr lang="en-US" sz="1900" kern="1200" dirty="0"/>
            <a:t>outreach to speakers for </a:t>
          </a:r>
          <a:r>
            <a:rPr lang="en-US" sz="1900" kern="1200" dirty="0">
              <a:latin typeface="Calibri"/>
            </a:rPr>
            <a:t>Sept-Jan</a:t>
          </a:r>
          <a:endParaRPr lang="en-US" sz="1900" kern="1200" dirty="0"/>
        </a:p>
      </dsp:txBody>
      <dsp:txXfrm>
        <a:off x="4605" y="0"/>
        <a:ext cx="2215277" cy="3213685"/>
      </dsp:txXfrm>
    </dsp:sp>
    <dsp:sp modelId="{C9D7AF72-A665-47DD-A1D8-B2497F73F145}">
      <dsp:nvSpPr>
        <dsp:cNvPr id="0" name=""/>
        <dsp:cNvSpPr/>
      </dsp:nvSpPr>
      <dsp:spPr>
        <a:xfrm>
          <a:off x="710534"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0DE5D0-29ED-4E8C-A674-9ADA09DB8252}">
      <dsp:nvSpPr>
        <dsp:cNvPr id="0" name=""/>
        <dsp:cNvSpPr/>
      </dsp:nvSpPr>
      <dsp:spPr>
        <a:xfrm>
          <a:off x="2330647" y="4820527"/>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0" lvl="0" indent="0" algn="ctr" defTabSz="844550" rtl="0">
            <a:lnSpc>
              <a:spcPct val="90000"/>
            </a:lnSpc>
            <a:spcBef>
              <a:spcPct val="0"/>
            </a:spcBef>
            <a:spcAft>
              <a:spcPct val="35000"/>
            </a:spcAft>
            <a:buNone/>
          </a:pPr>
          <a:r>
            <a:rPr lang="en-US" sz="1900" kern="1200" dirty="0">
              <a:latin typeface="Calibri"/>
            </a:rPr>
            <a:t>Work groups meet to create and edit report sections</a:t>
          </a:r>
          <a:endParaRPr lang="en-US" sz="1900" kern="1200" dirty="0"/>
        </a:p>
      </dsp:txBody>
      <dsp:txXfrm>
        <a:off x="2330647" y="4820527"/>
        <a:ext cx="2215277" cy="3213685"/>
      </dsp:txXfrm>
    </dsp:sp>
    <dsp:sp modelId="{4DDCC8C3-6F32-4056-9B66-C899288605F0}">
      <dsp:nvSpPr>
        <dsp:cNvPr id="0" name=""/>
        <dsp:cNvSpPr/>
      </dsp:nvSpPr>
      <dsp:spPr>
        <a:xfrm>
          <a:off x="3036575"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E2116F-F32B-43EA-92EE-C87994421C0A}">
      <dsp:nvSpPr>
        <dsp:cNvPr id="0" name=""/>
        <dsp:cNvSpPr/>
      </dsp:nvSpPr>
      <dsp:spPr>
        <a:xfrm>
          <a:off x="4656689" y="0"/>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b" anchorCtr="0">
          <a:noAutofit/>
        </a:bodyPr>
        <a:lstStyle/>
        <a:p>
          <a:pPr marL="0" lvl="0" indent="0" algn="ctr" defTabSz="844550" rtl="0">
            <a:lnSpc>
              <a:spcPct val="90000"/>
            </a:lnSpc>
            <a:spcBef>
              <a:spcPct val="0"/>
            </a:spcBef>
            <a:spcAft>
              <a:spcPct val="35000"/>
            </a:spcAft>
            <a:buNone/>
          </a:pPr>
          <a:r>
            <a:rPr lang="en-US" sz="1900" kern="1200" dirty="0">
              <a:solidFill>
                <a:srgbClr val="FF0000"/>
              </a:solidFill>
              <a:latin typeface="Calibri"/>
            </a:rPr>
            <a:t>Vote on final second annual report</a:t>
          </a:r>
        </a:p>
      </dsp:txBody>
      <dsp:txXfrm>
        <a:off x="4656689" y="0"/>
        <a:ext cx="2215277" cy="3213685"/>
      </dsp:txXfrm>
    </dsp:sp>
    <dsp:sp modelId="{F0CF42E8-8BBA-42ED-807C-824E42D18B7A}">
      <dsp:nvSpPr>
        <dsp:cNvPr id="0" name=""/>
        <dsp:cNvSpPr/>
      </dsp:nvSpPr>
      <dsp:spPr>
        <a:xfrm>
          <a:off x="5362617"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300286-BA3D-4C99-AE4B-1D9E8DCDC13A}">
      <dsp:nvSpPr>
        <dsp:cNvPr id="0" name=""/>
        <dsp:cNvSpPr/>
      </dsp:nvSpPr>
      <dsp:spPr>
        <a:xfrm>
          <a:off x="6982730" y="4820527"/>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0" lvl="0" indent="0" algn="ctr" defTabSz="844550" rtl="0">
            <a:lnSpc>
              <a:spcPct val="90000"/>
            </a:lnSpc>
            <a:spcBef>
              <a:spcPct val="0"/>
            </a:spcBef>
            <a:spcAft>
              <a:spcPct val="35000"/>
            </a:spcAft>
            <a:buNone/>
          </a:pPr>
          <a:r>
            <a:rPr lang="en-US" sz="1900" kern="1200" dirty="0">
              <a:latin typeface="Calibri"/>
            </a:rPr>
            <a:t>2 guest speakers, start research for third annual report </a:t>
          </a:r>
        </a:p>
      </dsp:txBody>
      <dsp:txXfrm>
        <a:off x="6982730" y="4820527"/>
        <a:ext cx="2215277" cy="3213685"/>
      </dsp:txXfrm>
    </dsp:sp>
    <dsp:sp modelId="{AC02C60B-FB61-4717-B8D0-EDA7F374EA9B}">
      <dsp:nvSpPr>
        <dsp:cNvPr id="0" name=""/>
        <dsp:cNvSpPr/>
      </dsp:nvSpPr>
      <dsp:spPr>
        <a:xfrm>
          <a:off x="7688658"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35D327-E2A9-48FB-A2E6-2BCEECC08974}">
      <dsp:nvSpPr>
        <dsp:cNvPr id="0" name=""/>
        <dsp:cNvSpPr/>
      </dsp:nvSpPr>
      <dsp:spPr>
        <a:xfrm>
          <a:off x="0" y="2410263"/>
          <a:ext cx="10225127" cy="3213685"/>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36777F0-E80C-460D-82F4-B44434CC7655}">
      <dsp:nvSpPr>
        <dsp:cNvPr id="0" name=""/>
        <dsp:cNvSpPr/>
      </dsp:nvSpPr>
      <dsp:spPr>
        <a:xfrm>
          <a:off x="4605" y="0"/>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rtl="0">
            <a:lnSpc>
              <a:spcPct val="90000"/>
            </a:lnSpc>
            <a:spcBef>
              <a:spcPct val="0"/>
            </a:spcBef>
            <a:spcAft>
              <a:spcPct val="35000"/>
            </a:spcAft>
            <a:buNone/>
          </a:pPr>
          <a:r>
            <a:rPr lang="en-US" sz="2000" kern="1200" dirty="0">
              <a:latin typeface="Calibri"/>
            </a:rPr>
            <a:t> 2 guest</a:t>
          </a:r>
          <a:r>
            <a:rPr lang="en-US" sz="2000" kern="1200" dirty="0"/>
            <a:t> </a:t>
          </a:r>
          <a:r>
            <a:rPr lang="en-US" sz="2000" kern="1200" dirty="0">
              <a:latin typeface="Calibri"/>
            </a:rPr>
            <a:t>speakers</a:t>
          </a:r>
          <a:r>
            <a:rPr lang="en-US" sz="2000" kern="1200" dirty="0"/>
            <a:t>, </a:t>
          </a:r>
          <a:r>
            <a:rPr lang="en-US" sz="2000" kern="1200" dirty="0">
              <a:latin typeface="Calibri"/>
            </a:rPr>
            <a:t>continue</a:t>
          </a:r>
          <a:r>
            <a:rPr lang="en-US" sz="2000" kern="1200" dirty="0"/>
            <a:t> research for third annual report </a:t>
          </a:r>
        </a:p>
      </dsp:txBody>
      <dsp:txXfrm>
        <a:off x="4605" y="0"/>
        <a:ext cx="2215277" cy="3213685"/>
      </dsp:txXfrm>
    </dsp:sp>
    <dsp:sp modelId="{C9D7AF72-A665-47DD-A1D8-B2497F73F145}">
      <dsp:nvSpPr>
        <dsp:cNvPr id="0" name=""/>
        <dsp:cNvSpPr/>
      </dsp:nvSpPr>
      <dsp:spPr>
        <a:xfrm>
          <a:off x="710534"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0DE5D0-29ED-4E8C-A674-9ADA09DB8252}">
      <dsp:nvSpPr>
        <dsp:cNvPr id="0" name=""/>
        <dsp:cNvSpPr/>
      </dsp:nvSpPr>
      <dsp:spPr>
        <a:xfrm>
          <a:off x="2330647" y="4820527"/>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marL="0" lvl="0" indent="0" algn="ctr" defTabSz="889000" rtl="0">
            <a:lnSpc>
              <a:spcPct val="90000"/>
            </a:lnSpc>
            <a:spcBef>
              <a:spcPct val="0"/>
            </a:spcBef>
            <a:spcAft>
              <a:spcPct val="35000"/>
            </a:spcAft>
            <a:buNone/>
          </a:pPr>
          <a:r>
            <a:rPr lang="en-US" sz="2000" kern="1200" dirty="0">
              <a:latin typeface="Calibri"/>
            </a:rPr>
            <a:t>2 guest</a:t>
          </a:r>
          <a:r>
            <a:rPr lang="en-US" sz="2000" kern="1200" dirty="0"/>
            <a:t> </a:t>
          </a:r>
          <a:r>
            <a:rPr lang="en-US" sz="2000" kern="1200" dirty="0">
              <a:latin typeface="Calibri"/>
            </a:rPr>
            <a:t>speakers</a:t>
          </a:r>
          <a:r>
            <a:rPr lang="en-US" sz="2000" kern="1200" dirty="0"/>
            <a:t>, </a:t>
          </a:r>
          <a:r>
            <a:rPr lang="en-US" sz="2000" kern="1200" dirty="0">
              <a:latin typeface="Calibri"/>
            </a:rPr>
            <a:t>continue</a:t>
          </a:r>
          <a:r>
            <a:rPr lang="en-US" sz="2000" kern="1200" dirty="0"/>
            <a:t> research for third annual report </a:t>
          </a:r>
        </a:p>
      </dsp:txBody>
      <dsp:txXfrm>
        <a:off x="2330647" y="4820527"/>
        <a:ext cx="2215277" cy="3213685"/>
      </dsp:txXfrm>
    </dsp:sp>
    <dsp:sp modelId="{4DDCC8C3-6F32-4056-9B66-C899288605F0}">
      <dsp:nvSpPr>
        <dsp:cNvPr id="0" name=""/>
        <dsp:cNvSpPr/>
      </dsp:nvSpPr>
      <dsp:spPr>
        <a:xfrm>
          <a:off x="3036575"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E2116F-F32B-43EA-92EE-C87994421C0A}">
      <dsp:nvSpPr>
        <dsp:cNvPr id="0" name=""/>
        <dsp:cNvSpPr/>
      </dsp:nvSpPr>
      <dsp:spPr>
        <a:xfrm>
          <a:off x="4656689" y="0"/>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lvl="0" indent="0" algn="ctr" defTabSz="889000" rtl="0">
            <a:lnSpc>
              <a:spcPct val="90000"/>
            </a:lnSpc>
            <a:spcBef>
              <a:spcPct val="0"/>
            </a:spcBef>
            <a:spcAft>
              <a:spcPct val="35000"/>
            </a:spcAft>
            <a:buNone/>
          </a:pPr>
          <a:r>
            <a:rPr lang="en-US" sz="2000" kern="1200" dirty="0">
              <a:latin typeface="Calibri"/>
            </a:rPr>
            <a:t>March focus on recommendations from work groups/groups meet to write in between</a:t>
          </a:r>
          <a:endParaRPr lang="en-US" sz="2000" kern="1200" dirty="0"/>
        </a:p>
      </dsp:txBody>
      <dsp:txXfrm>
        <a:off x="4656689" y="0"/>
        <a:ext cx="2215277" cy="3213685"/>
      </dsp:txXfrm>
    </dsp:sp>
    <dsp:sp modelId="{F0CF42E8-8BBA-42ED-807C-824E42D18B7A}">
      <dsp:nvSpPr>
        <dsp:cNvPr id="0" name=""/>
        <dsp:cNvSpPr/>
      </dsp:nvSpPr>
      <dsp:spPr>
        <a:xfrm>
          <a:off x="5362617"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300286-BA3D-4C99-AE4B-1D9E8DCDC13A}">
      <dsp:nvSpPr>
        <dsp:cNvPr id="0" name=""/>
        <dsp:cNvSpPr/>
      </dsp:nvSpPr>
      <dsp:spPr>
        <a:xfrm>
          <a:off x="6982730" y="4820527"/>
          <a:ext cx="2215277" cy="32136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marL="0" lvl="0" indent="0" algn="ctr" defTabSz="889000" rtl="0">
            <a:lnSpc>
              <a:spcPct val="90000"/>
            </a:lnSpc>
            <a:spcBef>
              <a:spcPct val="0"/>
            </a:spcBef>
            <a:spcAft>
              <a:spcPct val="35000"/>
            </a:spcAft>
            <a:buNone/>
          </a:pPr>
          <a:r>
            <a:rPr lang="en-US" sz="2000" kern="1200" dirty="0">
              <a:solidFill>
                <a:srgbClr val="FF0000"/>
              </a:solidFill>
              <a:latin typeface="Calibri"/>
            </a:rPr>
            <a:t>Vote on report/new year begins</a:t>
          </a:r>
        </a:p>
      </dsp:txBody>
      <dsp:txXfrm>
        <a:off x="6982730" y="4820527"/>
        <a:ext cx="2215277" cy="3213685"/>
      </dsp:txXfrm>
    </dsp:sp>
    <dsp:sp modelId="{AC02C60B-FB61-4717-B8D0-EDA7F374EA9B}">
      <dsp:nvSpPr>
        <dsp:cNvPr id="0" name=""/>
        <dsp:cNvSpPr/>
      </dsp:nvSpPr>
      <dsp:spPr>
        <a:xfrm>
          <a:off x="7688658" y="3615395"/>
          <a:ext cx="803421" cy="8034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8547A1A-4B8C-44CF-8E73-8D0B6F65A909}" type="datetimeFigureOut">
              <a:rPr lang="en-US" smtClean="0"/>
              <a:t>9/1/2023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6B28D8-CD98-4154-A631-787321A3B0EB}" type="slidenum">
              <a:rPr lang="en-US" smtClean="0"/>
              <a:t>‹#›</a:t>
            </a:fld>
            <a:endParaRPr lang="en-US"/>
          </a:p>
        </p:txBody>
      </p:sp>
    </p:spTree>
    <p:extLst>
      <p:ext uri="{BB962C8B-B14F-4D97-AF65-F5344CB8AC3E}">
        <p14:creationId xmlns:p14="http://schemas.microsoft.com/office/powerpoint/2010/main" val="219492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dirty="0"/>
          </a:p>
        </p:txBody>
      </p:sp>
    </p:spTree>
    <p:extLst>
      <p:ext uri="{BB962C8B-B14F-4D97-AF65-F5344CB8AC3E}">
        <p14:creationId xmlns:p14="http://schemas.microsoft.com/office/powerpoint/2010/main" val="1452309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796B28D8-CD98-4154-A631-787321A3B0EB}" type="slidenum">
              <a:rPr lang="en-US" smtClean="0"/>
              <a:t>10</a:t>
            </a:fld>
            <a:endParaRPr lang="en-US"/>
          </a:p>
        </p:txBody>
      </p:sp>
    </p:spTree>
    <p:extLst>
      <p:ext uri="{BB962C8B-B14F-4D97-AF65-F5344CB8AC3E}">
        <p14:creationId xmlns:p14="http://schemas.microsoft.com/office/powerpoint/2010/main" val="11646597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796B28D8-CD98-4154-A631-787321A3B0EB}" type="slidenum">
              <a:rPr lang="en-US" smtClean="0"/>
              <a:t>11</a:t>
            </a:fld>
            <a:endParaRPr lang="en-US"/>
          </a:p>
        </p:txBody>
      </p:sp>
    </p:spTree>
    <p:extLst>
      <p:ext uri="{BB962C8B-B14F-4D97-AF65-F5344CB8AC3E}">
        <p14:creationId xmlns:p14="http://schemas.microsoft.com/office/powerpoint/2010/main" val="12969202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796B28D8-CD98-4154-A631-787321A3B0EB}" type="slidenum">
              <a:rPr lang="en-US" smtClean="0"/>
              <a:t>25</a:t>
            </a:fld>
            <a:endParaRPr lang="en-US"/>
          </a:p>
        </p:txBody>
      </p:sp>
    </p:spTree>
    <p:extLst>
      <p:ext uri="{BB962C8B-B14F-4D97-AF65-F5344CB8AC3E}">
        <p14:creationId xmlns:p14="http://schemas.microsoft.com/office/powerpoint/2010/main" val="3180948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5:55pm: Thank you</a:t>
            </a:r>
          </a:p>
          <a:p>
            <a:r>
              <a:rPr lang="en-US" dirty="0"/>
              <a:t>Motion to Adjourn</a:t>
            </a:r>
          </a:p>
          <a:p>
            <a:r>
              <a:rPr lang="en-US" dirty="0"/>
              <a:t>Vote</a:t>
            </a:r>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26</a:t>
            </a:fld>
            <a:endParaRPr lang="en-US" dirty="0"/>
          </a:p>
        </p:txBody>
      </p:sp>
    </p:spTree>
    <p:extLst>
      <p:ext uri="{BB962C8B-B14F-4D97-AF65-F5344CB8AC3E}">
        <p14:creationId xmlns:p14="http://schemas.microsoft.com/office/powerpoint/2010/main" val="923582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2</a:t>
            </a:fld>
            <a:endParaRPr lang="en-US"/>
          </a:p>
        </p:txBody>
      </p:sp>
    </p:spTree>
    <p:extLst>
      <p:ext uri="{BB962C8B-B14F-4D97-AF65-F5344CB8AC3E}">
        <p14:creationId xmlns:p14="http://schemas.microsoft.com/office/powerpoint/2010/main" val="465085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3</a:t>
            </a:fld>
            <a:endParaRPr lang="en-US"/>
          </a:p>
        </p:txBody>
      </p:sp>
    </p:spTree>
    <p:extLst>
      <p:ext uri="{BB962C8B-B14F-4D97-AF65-F5344CB8AC3E}">
        <p14:creationId xmlns:p14="http://schemas.microsoft.com/office/powerpoint/2010/main" val="2178165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4</a:t>
            </a:fld>
            <a:endParaRPr lang="en-US"/>
          </a:p>
        </p:txBody>
      </p:sp>
    </p:spTree>
    <p:extLst>
      <p:ext uri="{BB962C8B-B14F-4D97-AF65-F5344CB8AC3E}">
        <p14:creationId xmlns:p14="http://schemas.microsoft.com/office/powerpoint/2010/main" val="141091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5</a:t>
            </a:fld>
            <a:endParaRPr lang="en-US"/>
          </a:p>
        </p:txBody>
      </p:sp>
    </p:spTree>
    <p:extLst>
      <p:ext uri="{BB962C8B-B14F-4D97-AF65-F5344CB8AC3E}">
        <p14:creationId xmlns:p14="http://schemas.microsoft.com/office/powerpoint/2010/main" val="603606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6</a:t>
            </a:fld>
            <a:endParaRPr lang="en-US"/>
          </a:p>
        </p:txBody>
      </p:sp>
    </p:spTree>
    <p:extLst>
      <p:ext uri="{BB962C8B-B14F-4D97-AF65-F5344CB8AC3E}">
        <p14:creationId xmlns:p14="http://schemas.microsoft.com/office/powerpoint/2010/main" val="758917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6B28D8-CD98-4154-A631-787321A3B0EB}" type="slidenum">
              <a:rPr lang="en-US" smtClean="0"/>
              <a:t>7</a:t>
            </a:fld>
            <a:endParaRPr lang="en-US"/>
          </a:p>
        </p:txBody>
      </p:sp>
    </p:spTree>
    <p:extLst>
      <p:ext uri="{BB962C8B-B14F-4D97-AF65-F5344CB8AC3E}">
        <p14:creationId xmlns:p14="http://schemas.microsoft.com/office/powerpoint/2010/main" val="3488551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796B28D8-CD98-4154-A631-787321A3B0EB}" type="slidenum">
              <a:rPr lang="en-US" smtClean="0"/>
              <a:t>8</a:t>
            </a:fld>
            <a:endParaRPr lang="en-US"/>
          </a:p>
        </p:txBody>
      </p:sp>
    </p:spTree>
    <p:extLst>
      <p:ext uri="{BB962C8B-B14F-4D97-AF65-F5344CB8AC3E}">
        <p14:creationId xmlns:p14="http://schemas.microsoft.com/office/powerpoint/2010/main" val="540278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Elaine will briefly mention past months on the timeline but focus on current and future </a:t>
            </a:r>
          </a:p>
        </p:txBody>
      </p:sp>
      <p:sp>
        <p:nvSpPr>
          <p:cNvPr id="4" name="Slide Number Placeholder 3"/>
          <p:cNvSpPr>
            <a:spLocks noGrp="1"/>
          </p:cNvSpPr>
          <p:nvPr>
            <p:ph type="sldNum" sz="quarter" idx="5"/>
          </p:nvPr>
        </p:nvSpPr>
        <p:spPr/>
        <p:txBody>
          <a:bodyPr/>
          <a:lstStyle/>
          <a:p>
            <a:fld id="{796B28D8-CD98-4154-A631-787321A3B0EB}" type="slidenum">
              <a:rPr lang="en-US" smtClean="0"/>
              <a:t>9</a:t>
            </a:fld>
            <a:endParaRPr lang="en-US"/>
          </a:p>
        </p:txBody>
      </p:sp>
    </p:spTree>
    <p:extLst>
      <p:ext uri="{BB962C8B-B14F-4D97-AF65-F5344CB8AC3E}">
        <p14:creationId xmlns:p14="http://schemas.microsoft.com/office/powerpoint/2010/main" val="761969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705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C307D1-08FB-B946-5FB9-16EC77F93929}"/>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3" name="Footer Placeholder 2">
            <a:extLst>
              <a:ext uri="{FF2B5EF4-FFF2-40B4-BE49-F238E27FC236}">
                <a16:creationId xmlns:a16="http://schemas.microsoft.com/office/drawing/2014/main" id="{E96225A1-F6FD-E908-5278-B201F3DA149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0F275C-60DF-6EC8-961E-82D6ED91CB78}"/>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3678199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5FAB-BE3C-F7A6-50CB-F4E06B444C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69AFE9-E8AC-6598-2E80-0A1F0E418D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1CFC65-3968-12C8-3C97-0308AD6939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BD9F96-7540-175F-B018-35A3E3D5E60F}"/>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6" name="Footer Placeholder 5">
            <a:extLst>
              <a:ext uri="{FF2B5EF4-FFF2-40B4-BE49-F238E27FC236}">
                <a16:creationId xmlns:a16="http://schemas.microsoft.com/office/drawing/2014/main" id="{01330645-B45B-774E-A153-BECC88C9A0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E609FA-C7A8-20CA-3713-2F7149F17E4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34314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DEA9B-AE5D-DAF9-C5B0-C396211D69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8FCA8F-6A8C-9140-C987-A378C058BC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3440BEA-5486-417B-548C-3CFA020907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F6E831-8A86-0A95-4DB9-1ED8CB954B70}"/>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6" name="Footer Placeholder 5">
            <a:extLst>
              <a:ext uri="{FF2B5EF4-FFF2-40B4-BE49-F238E27FC236}">
                <a16:creationId xmlns:a16="http://schemas.microsoft.com/office/drawing/2014/main" id="{91D74C30-638D-0D1A-C197-BA61483A63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379E0F-757D-E194-AC5F-DEED742BD478}"/>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072607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4D8B4-C2EB-A52C-4D08-D22C0D9346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604625-4D3F-29A2-15B8-1A875FEDDB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8D8322-7B4B-DEE9-7658-561951F7F0DC}"/>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5" name="Footer Placeholder 4">
            <a:extLst>
              <a:ext uri="{FF2B5EF4-FFF2-40B4-BE49-F238E27FC236}">
                <a16:creationId xmlns:a16="http://schemas.microsoft.com/office/drawing/2014/main" id="{655CFBFE-966F-7DED-8653-B81C721376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B4329B-CD69-B821-4054-4B1DC730274E}"/>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348356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55B539-A53A-5228-403C-5AE1DB1B6F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91F04A-E4FA-F1F9-F7B6-0E31B25B0A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E508DF-4EDE-11F7-55F3-C31724B9A255}"/>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5" name="Footer Placeholder 4">
            <a:extLst>
              <a:ext uri="{FF2B5EF4-FFF2-40B4-BE49-F238E27FC236}">
                <a16:creationId xmlns:a16="http://schemas.microsoft.com/office/drawing/2014/main" id="{25C41BB3-2850-EF8E-F27F-4BCA285B35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C1966-03F6-28EE-6A1D-CCB609EB5010}"/>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505527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11299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BA511-D1C1-7D28-DBA2-FA71D326B0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AED123-D9E6-A734-A7EC-E4227D01FD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AC60FE2-E8DE-DF5D-1391-1AAB8CDFE725}"/>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5" name="Footer Placeholder 4">
            <a:extLst>
              <a:ext uri="{FF2B5EF4-FFF2-40B4-BE49-F238E27FC236}">
                <a16:creationId xmlns:a16="http://schemas.microsoft.com/office/drawing/2014/main" id="{18536686-681D-6EC8-95E7-35F9DA7E7A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A44FC6-1ED7-7D22-935F-69611065DA54}"/>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00129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EFC1E-7568-37CF-F478-86648266E5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F85A14-8302-1623-57D3-023C09079DE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3EAEFB-B4C5-6A85-3730-9E84CF362B7D}"/>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5" name="Footer Placeholder 4">
            <a:extLst>
              <a:ext uri="{FF2B5EF4-FFF2-40B4-BE49-F238E27FC236}">
                <a16:creationId xmlns:a16="http://schemas.microsoft.com/office/drawing/2014/main" id="{E408B3A7-1AB6-ED3C-52B4-E59E03EB0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B1676C-EFF0-39FD-75C4-564E0E60873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346439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AB3A6-CEAA-25C5-F914-7299B923B8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99926A-BBFA-A7D3-DA9A-DF83586CC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F74F48-699A-E450-DCC6-15ED4AA61C67}"/>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5" name="Footer Placeholder 4">
            <a:extLst>
              <a:ext uri="{FF2B5EF4-FFF2-40B4-BE49-F238E27FC236}">
                <a16:creationId xmlns:a16="http://schemas.microsoft.com/office/drawing/2014/main" id="{F19483CB-2122-8AF6-8C61-987CE62CFA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5F84F-76E5-4674-2012-FFE5571D2443}"/>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2710235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9A3B2-703A-5E8A-03EF-8697CDD581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5BA748-F9D1-A289-EFBC-1A0F8B6D0A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3219EB-BCC7-561B-B1B8-FC4DAD6665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14196D1-90D9-AC6D-0C06-392829272F6D}"/>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6" name="Footer Placeholder 5">
            <a:extLst>
              <a:ext uri="{FF2B5EF4-FFF2-40B4-BE49-F238E27FC236}">
                <a16:creationId xmlns:a16="http://schemas.microsoft.com/office/drawing/2014/main" id="{A645C481-C80C-5E16-8A60-1A1B4A2A98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4390A9-FDD4-F147-0788-747114E56432}"/>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12877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8A25C-F479-3DB3-988F-811E219637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4EFA8D-588A-7979-AB03-71C6B484A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496C5B-DED7-226A-D351-CAF52E2F70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1CC169-0A90-320E-4C22-FAED52E9EE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0199F5-54B0-7DD5-17F8-4F161052CE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B73E584-72C9-ABF7-1EC5-69755211F2F5}"/>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8" name="Footer Placeholder 7">
            <a:extLst>
              <a:ext uri="{FF2B5EF4-FFF2-40B4-BE49-F238E27FC236}">
                <a16:creationId xmlns:a16="http://schemas.microsoft.com/office/drawing/2014/main" id="{FA87FCF0-BCD0-FB51-8708-1FB27E7DEE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51748B-2B44-3228-DC24-477E3BBE138D}"/>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284414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E4DA3-9202-52F4-7499-605186EBBD6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4B9B34-E3E2-EDD4-A029-E46523CCA927}"/>
              </a:ext>
            </a:extLst>
          </p:cNvPr>
          <p:cNvSpPr>
            <a:spLocks noGrp="1"/>
          </p:cNvSpPr>
          <p:nvPr>
            <p:ph type="dt" sz="half" idx="10"/>
          </p:nvPr>
        </p:nvSpPr>
        <p:spPr/>
        <p:txBody>
          <a:bodyPr/>
          <a:lstStyle/>
          <a:p>
            <a:fld id="{20775B7E-693B-4734-9D38-96855399C350}" type="datetimeFigureOut">
              <a:rPr lang="en-US" smtClean="0"/>
              <a:t>9/1/2023</a:t>
            </a:fld>
            <a:endParaRPr lang="en-US"/>
          </a:p>
        </p:txBody>
      </p:sp>
      <p:sp>
        <p:nvSpPr>
          <p:cNvPr id="4" name="Footer Placeholder 3">
            <a:extLst>
              <a:ext uri="{FF2B5EF4-FFF2-40B4-BE49-F238E27FC236}">
                <a16:creationId xmlns:a16="http://schemas.microsoft.com/office/drawing/2014/main" id="{F05EB00B-3628-E6AC-541F-1FDB829993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597BFF3-3646-5594-7448-B880C6C6AEDE}"/>
              </a:ext>
            </a:extLst>
          </p:cNvPr>
          <p:cNvSpPr>
            <a:spLocks noGrp="1"/>
          </p:cNvSpPr>
          <p:nvPr>
            <p:ph type="sldNum" sz="quarter" idx="12"/>
          </p:nvPr>
        </p:nvSpPr>
        <p:spPr/>
        <p:txBody>
          <a:bodyPr/>
          <a:lstStyle/>
          <a:p>
            <a:fld id="{39836F90-904F-4C1D-BF83-E383ED339BC7}" type="slidenum">
              <a:rPr lang="en-US" smtClean="0"/>
              <a:t>‹#›</a:t>
            </a:fld>
            <a:endParaRPr lang="en-US"/>
          </a:p>
        </p:txBody>
      </p:sp>
    </p:spTree>
    <p:extLst>
      <p:ext uri="{BB962C8B-B14F-4D97-AF65-F5344CB8AC3E}">
        <p14:creationId xmlns:p14="http://schemas.microsoft.com/office/powerpoint/2010/main" val="12664266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191103-BA53-5F24-69D2-13247F2C2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FF2BB6-0170-3C0E-560D-96BE75EBC4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E5E6C5-F384-1261-4FDF-F2C7C7C345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775B7E-693B-4734-9D38-96855399C350}" type="datetimeFigureOut">
              <a:rPr lang="en-US" smtClean="0"/>
              <a:t>9/1/2023</a:t>
            </a:fld>
            <a:endParaRPr lang="en-US"/>
          </a:p>
        </p:txBody>
      </p:sp>
      <p:sp>
        <p:nvSpPr>
          <p:cNvPr id="5" name="Footer Placeholder 4">
            <a:extLst>
              <a:ext uri="{FF2B5EF4-FFF2-40B4-BE49-F238E27FC236}">
                <a16:creationId xmlns:a16="http://schemas.microsoft.com/office/drawing/2014/main" id="{8ECDD31F-80C3-F2D7-C589-03C67606C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8D1A0A-9249-92C8-BB92-1A0C1314BA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36F90-904F-4C1D-BF83-E383ED339BC7}" type="slidenum">
              <a:rPr lang="en-US" smtClean="0"/>
              <a:t>‹#›</a:t>
            </a:fld>
            <a:endParaRPr lang="en-US"/>
          </a:p>
        </p:txBody>
      </p:sp>
    </p:spTree>
    <p:extLst>
      <p:ext uri="{BB962C8B-B14F-4D97-AF65-F5344CB8AC3E}">
        <p14:creationId xmlns:p14="http://schemas.microsoft.com/office/powerpoint/2010/main" val="274622992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madelyn.m.goskoski@mass.gov"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Elaine.Gabovitch@mass.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3144" y="2191589"/>
            <a:ext cx="8370536" cy="3623584"/>
          </a:xfrm>
        </p:spPr>
        <p:txBody>
          <a:bodyPr>
            <a:noAutofit/>
          </a:bodyPr>
          <a:lstStyle/>
          <a:p>
            <a:r>
              <a:rPr lang="en-US" sz="3600" dirty="0">
                <a:solidFill>
                  <a:schemeClr val="bg1"/>
                </a:solidFill>
                <a:cs typeface="Arial"/>
              </a:rPr>
              <a:t>DPH PANDAS/PANS Advisory Council</a:t>
            </a:r>
            <a:br>
              <a:rPr lang="en-US" sz="3600" dirty="0">
                <a:cs typeface="Arial" panose="020B0604020202020204" pitchFamily="34" charset="0"/>
              </a:rPr>
            </a:br>
            <a:br>
              <a:rPr lang="en-US" sz="3200" dirty="0">
                <a:cs typeface="Arial" panose="020B0604020202020204" pitchFamily="34" charset="0"/>
              </a:rPr>
            </a:br>
            <a:br>
              <a:rPr lang="en-US" sz="3200" dirty="0">
                <a:cs typeface="Arial" panose="020B0604020202020204" pitchFamily="34" charset="0"/>
              </a:rPr>
            </a:br>
            <a:r>
              <a:rPr lang="en-US" sz="3200" dirty="0">
                <a:solidFill>
                  <a:schemeClr val="bg1"/>
                </a:solidFill>
                <a:cs typeface="Arial"/>
              </a:rPr>
              <a:t>July 12, 2023</a:t>
            </a:r>
            <a:br>
              <a:rPr lang="en-US" sz="3200" dirty="0">
                <a:cs typeface="Arial" panose="020B0604020202020204" pitchFamily="34" charset="0"/>
              </a:rPr>
            </a:br>
            <a:r>
              <a:rPr lang="en-US" sz="3200" dirty="0">
                <a:solidFill>
                  <a:schemeClr val="bg1"/>
                </a:solidFill>
                <a:cs typeface="Arial"/>
              </a:rPr>
              <a:t>4:00 – 6:00 PM</a:t>
            </a:r>
            <a:br>
              <a:rPr lang="en-US" sz="3200" dirty="0">
                <a:cs typeface="Arial" panose="020B0604020202020204" pitchFamily="34" charset="0"/>
              </a:rPr>
            </a:br>
            <a:br>
              <a:rPr lang="en-US" sz="3200" dirty="0">
                <a:cs typeface="Arial" panose="020B0604020202020204" pitchFamily="34" charset="0"/>
              </a:rPr>
            </a:br>
            <a:r>
              <a:rPr lang="en-US" sz="3200" i="1" dirty="0">
                <a:solidFill>
                  <a:srgbClr val="FFFF00"/>
                </a:solidFill>
                <a:cs typeface="Arial"/>
              </a:rPr>
              <a:t>Please stand by. The meeting will begin shortly. </a:t>
            </a:r>
            <a:endParaRPr lang="en-US" sz="3600" i="1" dirty="0">
              <a:solidFill>
                <a:srgbClr val="FFFF00"/>
              </a:solidFill>
              <a:cs typeface="Arial" panose="020B0604020202020204" pitchFamily="34" charset="0"/>
            </a:endParaRPr>
          </a:p>
        </p:txBody>
      </p:sp>
      <p:sp>
        <p:nvSpPr>
          <p:cNvPr id="3" name="Title 1">
            <a:extLst>
              <a:ext uri="{C183D7F6-B498-43B3-948B-1728B52AA6E4}">
                <adec:decorative xmlns:adec="http://schemas.microsoft.com/office/drawing/2017/decorative" val="1"/>
              </a:ext>
            </a:extLst>
          </p:cNvPr>
          <p:cNvSpPr txBox="1">
            <a:spLocks/>
          </p:cNvSpPr>
          <p:nvPr/>
        </p:nvSpPr>
        <p:spPr>
          <a:xfrm>
            <a:off x="601132" y="3979342"/>
            <a:ext cx="7842223" cy="2533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algn="l"/>
            <a:endParaRPr lang="en-US" altLang="en-US" sz="2000" b="0"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A5AC0-1851-C04C-5D15-E56C67714014}"/>
              </a:ext>
            </a:extLst>
          </p:cNvPr>
          <p:cNvSpPr>
            <a:spLocks noGrp="1"/>
          </p:cNvSpPr>
          <p:nvPr>
            <p:ph type="title"/>
          </p:nvPr>
        </p:nvSpPr>
        <p:spPr/>
        <p:txBody>
          <a:bodyPr/>
          <a:lstStyle/>
          <a:p>
            <a:r>
              <a:rPr lang="en-US" dirty="0">
                <a:solidFill>
                  <a:schemeClr val="bg1"/>
                </a:solidFill>
                <a:cs typeface="Calibri"/>
              </a:rPr>
              <a:t>2023 Timeline</a:t>
            </a:r>
          </a:p>
        </p:txBody>
      </p:sp>
      <p:sp>
        <p:nvSpPr>
          <p:cNvPr id="3" name="Content Placeholder 2">
            <a:extLst>
              <a:ext uri="{FF2B5EF4-FFF2-40B4-BE49-F238E27FC236}">
                <a16:creationId xmlns:a16="http://schemas.microsoft.com/office/drawing/2014/main" id="{545F3A06-DDC8-871D-CB4D-9A3AF1E00DE7}"/>
              </a:ext>
            </a:extLst>
          </p:cNvPr>
          <p:cNvSpPr>
            <a:spLocks noGrp="1"/>
          </p:cNvSpPr>
          <p:nvPr>
            <p:ph idx="1"/>
          </p:nvPr>
        </p:nvSpPr>
        <p:spPr>
          <a:xfrm>
            <a:off x="600529" y="1134738"/>
            <a:ext cx="11145156" cy="4991426"/>
          </a:xfrm>
        </p:spPr>
        <p:txBody>
          <a:bodyPr vert="horz" lIns="91440" tIns="45720" rIns="91440" bIns="45720" rtlCol="0" anchor="t">
            <a:normAutofit/>
          </a:bodyPr>
          <a:lstStyle/>
          <a:p>
            <a:pPr marL="0" indent="0">
              <a:buNone/>
            </a:pPr>
            <a:endParaRPr lang="en-US" b="0" i="0" dirty="0">
              <a:solidFill>
                <a:srgbClr val="000000"/>
              </a:solidFill>
              <a:effectLst/>
              <a:latin typeface="Calibri"/>
              <a:cs typeface="Calibri"/>
            </a:endParaRPr>
          </a:p>
          <a:p>
            <a:pPr lvl="2"/>
            <a:endParaRPr lang="en-US" dirty="0">
              <a:solidFill>
                <a:schemeClr val="tx2"/>
              </a:solidFill>
              <a:cs typeface="Calibri"/>
            </a:endParaRPr>
          </a:p>
        </p:txBody>
      </p:sp>
      <p:sp>
        <p:nvSpPr>
          <p:cNvPr id="4" name="Slide Number Placeholder 3">
            <a:extLst>
              <a:ext uri="{FF2B5EF4-FFF2-40B4-BE49-F238E27FC236}">
                <a16:creationId xmlns:a16="http://schemas.microsoft.com/office/drawing/2014/main" id="{9575BA43-220C-571A-5EC7-10CEE9FD8252}"/>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10</a:t>
            </a:fld>
            <a:endParaRPr lang="en-US" dirty="0">
              <a:solidFill>
                <a:srgbClr val="464646">
                  <a:lumMod val="40000"/>
                  <a:lumOff val="60000"/>
                </a:srgbClr>
              </a:solidFill>
            </a:endParaRPr>
          </a:p>
        </p:txBody>
      </p:sp>
      <p:graphicFrame>
        <p:nvGraphicFramePr>
          <p:cNvPr id="281" name="Diagram 281" descr="This graphic represents our 2023 PANDAS/PANS outline from May through September 2023 and it's associated tasks" title="2023 Timeline continued">
            <a:extLst>
              <a:ext uri="{FF2B5EF4-FFF2-40B4-BE49-F238E27FC236}">
                <a16:creationId xmlns:a16="http://schemas.microsoft.com/office/drawing/2014/main" id="{A920D461-78AE-AE18-6B78-25E6BAE330FC}"/>
              </a:ext>
            </a:extLst>
          </p:cNvPr>
          <p:cNvGraphicFramePr/>
          <p:nvPr>
            <p:extLst>
              <p:ext uri="{D42A27DB-BD31-4B8C-83A1-F6EECF244321}">
                <p14:modId xmlns:p14="http://schemas.microsoft.com/office/powerpoint/2010/main" val="479240443"/>
              </p:ext>
            </p:extLst>
          </p:nvPr>
        </p:nvGraphicFramePr>
        <p:xfrm>
          <a:off x="1126719" y="-314568"/>
          <a:ext cx="10225127" cy="80342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18" name="TextBox 517">
            <a:extLst>
              <a:ext uri="{FF2B5EF4-FFF2-40B4-BE49-F238E27FC236}">
                <a16:creationId xmlns:a16="http://schemas.microsoft.com/office/drawing/2014/main" id="{8094661A-2ECF-F525-D74A-11D4ED388405}"/>
              </a:ext>
            </a:extLst>
          </p:cNvPr>
          <p:cNvSpPr txBox="1"/>
          <p:nvPr/>
        </p:nvSpPr>
        <p:spPr>
          <a:xfrm>
            <a:off x="1862665"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May</a:t>
            </a:r>
            <a:endParaRPr lang="en-US" sz="2400" b="1" dirty="0">
              <a:cs typeface="Calibri"/>
            </a:endParaRPr>
          </a:p>
        </p:txBody>
      </p:sp>
      <p:sp>
        <p:nvSpPr>
          <p:cNvPr id="535" name="TextBox 534">
            <a:extLst>
              <a:ext uri="{FF2B5EF4-FFF2-40B4-BE49-F238E27FC236}">
                <a16:creationId xmlns:a16="http://schemas.microsoft.com/office/drawing/2014/main" id="{3BD28D37-9BCA-E664-4664-18D53A7CC91C}"/>
              </a:ext>
            </a:extLst>
          </p:cNvPr>
          <p:cNvSpPr txBox="1"/>
          <p:nvPr/>
        </p:nvSpPr>
        <p:spPr>
          <a:xfrm>
            <a:off x="4285436"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Jun</a:t>
            </a:r>
            <a:endParaRPr lang="en-US" sz="2400" b="1" dirty="0">
              <a:cs typeface="Calibri"/>
            </a:endParaRPr>
          </a:p>
        </p:txBody>
      </p:sp>
      <p:sp>
        <p:nvSpPr>
          <p:cNvPr id="536" name="TextBox 535">
            <a:extLst>
              <a:ext uri="{FF2B5EF4-FFF2-40B4-BE49-F238E27FC236}">
                <a16:creationId xmlns:a16="http://schemas.microsoft.com/office/drawing/2014/main" id="{0FEB687A-FF4B-7A24-7AF8-197331E5C6C5}"/>
              </a:ext>
            </a:extLst>
          </p:cNvPr>
          <p:cNvSpPr txBox="1"/>
          <p:nvPr/>
        </p:nvSpPr>
        <p:spPr>
          <a:xfrm>
            <a:off x="6584461"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July</a:t>
            </a:r>
            <a:endParaRPr lang="en-US" sz="2400" b="1" dirty="0">
              <a:cs typeface="Calibri"/>
            </a:endParaRPr>
          </a:p>
        </p:txBody>
      </p:sp>
      <p:sp>
        <p:nvSpPr>
          <p:cNvPr id="537" name="TextBox 536">
            <a:extLst>
              <a:ext uri="{FF2B5EF4-FFF2-40B4-BE49-F238E27FC236}">
                <a16:creationId xmlns:a16="http://schemas.microsoft.com/office/drawing/2014/main" id="{F2872B63-710D-67BA-AB2A-69C2FE01B98F}"/>
              </a:ext>
            </a:extLst>
          </p:cNvPr>
          <p:cNvSpPr txBox="1"/>
          <p:nvPr/>
        </p:nvSpPr>
        <p:spPr>
          <a:xfrm>
            <a:off x="8896512"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cs typeface="Calibri"/>
              </a:rPr>
              <a:t>Sep</a:t>
            </a:r>
          </a:p>
        </p:txBody>
      </p:sp>
      <p:sp>
        <p:nvSpPr>
          <p:cNvPr id="16" name="TextBox 15">
            <a:extLst>
              <a:ext uri="{FF2B5EF4-FFF2-40B4-BE49-F238E27FC236}">
                <a16:creationId xmlns:a16="http://schemas.microsoft.com/office/drawing/2014/main" id="{F30FE3B3-4C3A-A922-6C67-23C9D7CAA14E}"/>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1103224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A5AC0-1851-C04C-5D15-E56C67714014}"/>
              </a:ext>
            </a:extLst>
          </p:cNvPr>
          <p:cNvSpPr>
            <a:spLocks noGrp="1"/>
          </p:cNvSpPr>
          <p:nvPr>
            <p:ph type="title"/>
          </p:nvPr>
        </p:nvSpPr>
        <p:spPr/>
        <p:txBody>
          <a:bodyPr/>
          <a:lstStyle/>
          <a:p>
            <a:r>
              <a:rPr lang="en-US" dirty="0">
                <a:solidFill>
                  <a:schemeClr val="bg1"/>
                </a:solidFill>
                <a:cs typeface="Calibri"/>
              </a:rPr>
              <a:t>2023/2024 Timeline</a:t>
            </a:r>
          </a:p>
        </p:txBody>
      </p:sp>
      <p:sp>
        <p:nvSpPr>
          <p:cNvPr id="3" name="Content Placeholder 2">
            <a:extLst>
              <a:ext uri="{FF2B5EF4-FFF2-40B4-BE49-F238E27FC236}">
                <a16:creationId xmlns:a16="http://schemas.microsoft.com/office/drawing/2014/main" id="{545F3A06-DDC8-871D-CB4D-9A3AF1E00DE7}"/>
              </a:ext>
            </a:extLst>
          </p:cNvPr>
          <p:cNvSpPr>
            <a:spLocks noGrp="1"/>
          </p:cNvSpPr>
          <p:nvPr>
            <p:ph idx="1"/>
          </p:nvPr>
        </p:nvSpPr>
        <p:spPr>
          <a:xfrm>
            <a:off x="600529" y="1134738"/>
            <a:ext cx="11145156" cy="4991426"/>
          </a:xfrm>
        </p:spPr>
        <p:txBody>
          <a:bodyPr vert="horz" lIns="91440" tIns="45720" rIns="91440" bIns="45720" rtlCol="0" anchor="t">
            <a:normAutofit/>
          </a:bodyPr>
          <a:lstStyle/>
          <a:p>
            <a:pPr marL="0" indent="0">
              <a:buNone/>
            </a:pPr>
            <a:endParaRPr lang="en-US" b="0" i="0" dirty="0">
              <a:solidFill>
                <a:srgbClr val="000000"/>
              </a:solidFill>
              <a:effectLst/>
              <a:latin typeface="Calibri"/>
              <a:cs typeface="Calibri"/>
            </a:endParaRPr>
          </a:p>
          <a:p>
            <a:pPr lvl="2"/>
            <a:endParaRPr lang="en-US" dirty="0">
              <a:solidFill>
                <a:schemeClr val="tx2"/>
              </a:solidFill>
              <a:cs typeface="Calibri"/>
            </a:endParaRPr>
          </a:p>
        </p:txBody>
      </p:sp>
      <p:sp>
        <p:nvSpPr>
          <p:cNvPr id="4" name="Slide Number Placeholder 3">
            <a:extLst>
              <a:ext uri="{FF2B5EF4-FFF2-40B4-BE49-F238E27FC236}">
                <a16:creationId xmlns:a16="http://schemas.microsoft.com/office/drawing/2014/main" id="{9575BA43-220C-571A-5EC7-10CEE9FD8252}"/>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11</a:t>
            </a:fld>
            <a:endParaRPr lang="en-US" dirty="0">
              <a:solidFill>
                <a:srgbClr val="464646">
                  <a:lumMod val="40000"/>
                  <a:lumOff val="60000"/>
                </a:srgbClr>
              </a:solidFill>
            </a:endParaRPr>
          </a:p>
        </p:txBody>
      </p:sp>
      <p:graphicFrame>
        <p:nvGraphicFramePr>
          <p:cNvPr id="281" name="Diagram 281" descr="This graphic represents our 2023 PANDAS/PANS outline from May through September 2023 and it's associated tasks" title="2023 Timeline continued">
            <a:extLst>
              <a:ext uri="{FF2B5EF4-FFF2-40B4-BE49-F238E27FC236}">
                <a16:creationId xmlns:a16="http://schemas.microsoft.com/office/drawing/2014/main" id="{A920D461-78AE-AE18-6B78-25E6BAE330FC}"/>
              </a:ext>
            </a:extLst>
          </p:cNvPr>
          <p:cNvGraphicFramePr/>
          <p:nvPr>
            <p:extLst>
              <p:ext uri="{D42A27DB-BD31-4B8C-83A1-F6EECF244321}">
                <p14:modId xmlns:p14="http://schemas.microsoft.com/office/powerpoint/2010/main" val="1789519283"/>
              </p:ext>
            </p:extLst>
          </p:nvPr>
        </p:nvGraphicFramePr>
        <p:xfrm>
          <a:off x="1126719" y="-314568"/>
          <a:ext cx="10225127" cy="80342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18" name="TextBox 517">
            <a:extLst>
              <a:ext uri="{FF2B5EF4-FFF2-40B4-BE49-F238E27FC236}">
                <a16:creationId xmlns:a16="http://schemas.microsoft.com/office/drawing/2014/main" id="{8094661A-2ECF-F525-D74A-11D4ED388405}"/>
              </a:ext>
            </a:extLst>
          </p:cNvPr>
          <p:cNvSpPr txBox="1"/>
          <p:nvPr/>
        </p:nvSpPr>
        <p:spPr>
          <a:xfrm>
            <a:off x="1862665"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Nov</a:t>
            </a:r>
            <a:endParaRPr lang="en-US" sz="2400" b="1" dirty="0">
              <a:cs typeface="Calibri"/>
            </a:endParaRPr>
          </a:p>
        </p:txBody>
      </p:sp>
      <p:sp>
        <p:nvSpPr>
          <p:cNvPr id="535" name="TextBox 534">
            <a:extLst>
              <a:ext uri="{FF2B5EF4-FFF2-40B4-BE49-F238E27FC236}">
                <a16:creationId xmlns:a16="http://schemas.microsoft.com/office/drawing/2014/main" id="{3BD28D37-9BCA-E664-4664-18D53A7CC91C}"/>
              </a:ext>
            </a:extLst>
          </p:cNvPr>
          <p:cNvSpPr txBox="1"/>
          <p:nvPr/>
        </p:nvSpPr>
        <p:spPr>
          <a:xfrm>
            <a:off x="4285436"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Jan</a:t>
            </a:r>
            <a:endParaRPr lang="en-US" sz="2400" b="1" dirty="0">
              <a:cs typeface="Calibri"/>
            </a:endParaRPr>
          </a:p>
        </p:txBody>
      </p:sp>
      <p:sp>
        <p:nvSpPr>
          <p:cNvPr id="536" name="TextBox 535">
            <a:extLst>
              <a:ext uri="{FF2B5EF4-FFF2-40B4-BE49-F238E27FC236}">
                <a16:creationId xmlns:a16="http://schemas.microsoft.com/office/drawing/2014/main" id="{0FEB687A-FF4B-7A24-7AF8-197331E5C6C5}"/>
              </a:ext>
            </a:extLst>
          </p:cNvPr>
          <p:cNvSpPr txBox="1"/>
          <p:nvPr/>
        </p:nvSpPr>
        <p:spPr>
          <a:xfrm>
            <a:off x="6243267" y="3471333"/>
            <a:ext cx="154431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Mar/May</a:t>
            </a:r>
            <a:endParaRPr lang="en-US" sz="2400" b="1" dirty="0">
              <a:cs typeface="Calibri"/>
            </a:endParaRPr>
          </a:p>
        </p:txBody>
      </p:sp>
      <p:sp>
        <p:nvSpPr>
          <p:cNvPr id="537" name="TextBox 536">
            <a:extLst>
              <a:ext uri="{FF2B5EF4-FFF2-40B4-BE49-F238E27FC236}">
                <a16:creationId xmlns:a16="http://schemas.microsoft.com/office/drawing/2014/main" id="{F2872B63-710D-67BA-AB2A-69C2FE01B98F}"/>
              </a:ext>
            </a:extLst>
          </p:cNvPr>
          <p:cNvSpPr txBox="1"/>
          <p:nvPr/>
        </p:nvSpPr>
        <p:spPr>
          <a:xfrm>
            <a:off x="8896512"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cs typeface="Calibri"/>
              </a:rPr>
              <a:t>July</a:t>
            </a:r>
          </a:p>
        </p:txBody>
      </p:sp>
      <p:sp>
        <p:nvSpPr>
          <p:cNvPr id="16" name="TextBox 15">
            <a:extLst>
              <a:ext uri="{FF2B5EF4-FFF2-40B4-BE49-F238E27FC236}">
                <a16:creationId xmlns:a16="http://schemas.microsoft.com/office/drawing/2014/main" id="{F30FE3B3-4C3A-A922-6C67-23C9D7CAA14E}"/>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
        <p:nvSpPr>
          <p:cNvPr id="1745" name="TextBox 1744">
            <a:extLst>
              <a:ext uri="{FF2B5EF4-FFF2-40B4-BE49-F238E27FC236}">
                <a16:creationId xmlns:a16="http://schemas.microsoft.com/office/drawing/2014/main" id="{816406FA-CD47-9D6F-08C1-47A2CE163621}"/>
              </a:ext>
            </a:extLst>
          </p:cNvPr>
          <p:cNvSpPr txBox="1"/>
          <p:nvPr/>
        </p:nvSpPr>
        <p:spPr>
          <a:xfrm>
            <a:off x="6329149" y="4793775"/>
            <a:ext cx="1705970"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cs typeface="Calibri"/>
              </a:rPr>
              <a:t>May meeting should focus on first draft </a:t>
            </a:r>
          </a:p>
        </p:txBody>
      </p:sp>
    </p:spTree>
    <p:extLst>
      <p:ext uri="{BB962C8B-B14F-4D97-AF65-F5344CB8AC3E}">
        <p14:creationId xmlns:p14="http://schemas.microsoft.com/office/powerpoint/2010/main" val="926149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6EE5-4E93-1A26-DF6A-C1D341E68CEB}"/>
              </a:ext>
            </a:extLst>
          </p:cNvPr>
          <p:cNvSpPr>
            <a:spLocks noGrp="1"/>
          </p:cNvSpPr>
          <p:nvPr>
            <p:ph type="title"/>
          </p:nvPr>
        </p:nvSpPr>
        <p:spPr/>
        <p:txBody>
          <a:bodyPr/>
          <a:lstStyle/>
          <a:p>
            <a:r>
              <a:rPr lang="en-US" dirty="0">
                <a:solidFill>
                  <a:schemeClr val="bg1"/>
                </a:solidFill>
                <a:cs typeface="Calibri"/>
              </a:rPr>
              <a:t>Discussion: Annual Report - Process</a:t>
            </a:r>
            <a:endParaRPr lang="en-US" dirty="0">
              <a:solidFill>
                <a:schemeClr val="bg1"/>
              </a:solidFill>
            </a:endParaRPr>
          </a:p>
        </p:txBody>
      </p:sp>
      <p:sp>
        <p:nvSpPr>
          <p:cNvPr id="3" name="Content Placeholder 2">
            <a:extLst>
              <a:ext uri="{FF2B5EF4-FFF2-40B4-BE49-F238E27FC236}">
                <a16:creationId xmlns:a16="http://schemas.microsoft.com/office/drawing/2014/main" id="{030C9B45-0145-3EE4-1246-12922170D60A}"/>
              </a:ext>
            </a:extLst>
          </p:cNvPr>
          <p:cNvSpPr>
            <a:spLocks noGrp="1"/>
          </p:cNvSpPr>
          <p:nvPr>
            <p:ph idx="1"/>
          </p:nvPr>
        </p:nvSpPr>
        <p:spPr>
          <a:xfrm>
            <a:off x="599574" y="1600200"/>
            <a:ext cx="2600826" cy="4525963"/>
          </a:xfrm>
        </p:spPr>
        <p:txBody>
          <a:bodyPr vert="horz" lIns="91440" tIns="45720" rIns="91440" bIns="45720" rtlCol="0" anchor="t">
            <a:normAutofit/>
          </a:bodyPr>
          <a:lstStyle/>
          <a:p>
            <a:endParaRPr lang="en-US" dirty="0">
              <a:cs typeface="Calibri"/>
            </a:endParaRPr>
          </a:p>
          <a:p>
            <a:endParaRPr lang="en-US" dirty="0">
              <a:cs typeface="Calibri"/>
            </a:endParaRPr>
          </a:p>
        </p:txBody>
      </p:sp>
      <p:sp>
        <p:nvSpPr>
          <p:cNvPr id="4" name="Slide Number Placeholder 3">
            <a:extLst>
              <a:ext uri="{FF2B5EF4-FFF2-40B4-BE49-F238E27FC236}">
                <a16:creationId xmlns:a16="http://schemas.microsoft.com/office/drawing/2014/main" id="{03AA21E4-548D-DDAA-2358-0D52AC8B458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12</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E4BD5408-4E9A-80D4-8E65-BBE33019D965}"/>
              </a:ext>
            </a:extLst>
          </p:cNvPr>
          <p:cNvSpPr txBox="1"/>
          <p:nvPr/>
        </p:nvSpPr>
        <p:spPr>
          <a:xfrm>
            <a:off x="11643848"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EG</a:t>
            </a:r>
          </a:p>
        </p:txBody>
      </p:sp>
      <p:sp>
        <p:nvSpPr>
          <p:cNvPr id="5" name="TextBox 4">
            <a:extLst>
              <a:ext uri="{FF2B5EF4-FFF2-40B4-BE49-F238E27FC236}">
                <a16:creationId xmlns:a16="http://schemas.microsoft.com/office/drawing/2014/main" id="{4C7EFA4C-116C-CED0-6221-1C27B213240C}"/>
              </a:ext>
            </a:extLst>
          </p:cNvPr>
          <p:cNvSpPr txBox="1"/>
          <p:nvPr/>
        </p:nvSpPr>
        <p:spPr>
          <a:xfrm>
            <a:off x="539750" y="1412874"/>
            <a:ext cx="11090519" cy="48628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cs typeface="Calibri"/>
              </a:rPr>
              <a:t>Process </a:t>
            </a:r>
          </a:p>
          <a:p>
            <a:pPr marL="800100" lvl="1" indent="-342900">
              <a:buFont typeface="Arial" panose="020B0604020202020204" pitchFamily="34" charset="0"/>
              <a:buChar char="•"/>
            </a:pPr>
            <a:r>
              <a:rPr lang="en-US" sz="2400" dirty="0">
                <a:cs typeface="Calibri"/>
              </a:rPr>
              <a:t>Today</a:t>
            </a:r>
          </a:p>
          <a:p>
            <a:pPr marL="1257300" lvl="2" indent="-342900">
              <a:buFont typeface="Arial" panose="020B0604020202020204" pitchFamily="34" charset="0"/>
              <a:buChar char="•"/>
            </a:pPr>
            <a:r>
              <a:rPr lang="en-US" sz="2400" dirty="0">
                <a:cs typeface="Calibri"/>
              </a:rPr>
              <a:t>Review priorities and recommendations</a:t>
            </a:r>
          </a:p>
          <a:p>
            <a:pPr marL="1257300" lvl="2" indent="-342900">
              <a:buFont typeface="Arial" panose="020B0604020202020204" pitchFamily="34" charset="0"/>
              <a:buChar char="•"/>
            </a:pPr>
            <a:r>
              <a:rPr lang="en-US" sz="2400" dirty="0">
                <a:cs typeface="Calibri"/>
              </a:rPr>
              <a:t>Identify one or two guest speakers (TBD) for 9/13 and standard questions</a:t>
            </a:r>
          </a:p>
          <a:p>
            <a:pPr marL="800100" lvl="1" indent="-342900">
              <a:buFont typeface="Arial" panose="020B0604020202020204" pitchFamily="34" charset="0"/>
              <a:buChar char="•"/>
            </a:pPr>
            <a:r>
              <a:rPr lang="en-US" sz="2400" dirty="0">
                <a:cs typeface="Calibri"/>
              </a:rPr>
              <a:t>Report follow-up: DPH team will format report for flow and consistency</a:t>
            </a:r>
          </a:p>
          <a:p>
            <a:pPr marL="1257300" lvl="2" indent="-342900">
              <a:buFont typeface="Arial" panose="020B0604020202020204" pitchFamily="34" charset="0"/>
              <a:buChar char="•"/>
            </a:pPr>
            <a:r>
              <a:rPr lang="en-US" sz="2400" dirty="0">
                <a:cs typeface="Calibri"/>
              </a:rPr>
              <a:t>Maddy will send </a:t>
            </a:r>
            <a:r>
              <a:rPr lang="en-US" sz="2400" b="1" dirty="0">
                <a:solidFill>
                  <a:schemeClr val="accent1"/>
                </a:solidFill>
                <a:cs typeface="Calibri"/>
              </a:rPr>
              <a:t>final draft to AC by August 11</a:t>
            </a:r>
            <a:r>
              <a:rPr lang="en-US" sz="2400" b="1" baseline="30000" dirty="0">
                <a:solidFill>
                  <a:schemeClr val="accent1"/>
                </a:solidFill>
                <a:cs typeface="Calibri"/>
              </a:rPr>
              <a:t>th</a:t>
            </a:r>
            <a:r>
              <a:rPr lang="en-US" sz="2400" b="1" dirty="0">
                <a:solidFill>
                  <a:schemeClr val="accent1"/>
                </a:solidFill>
                <a:cs typeface="Calibri"/>
              </a:rPr>
              <a:t> </a:t>
            </a:r>
          </a:p>
          <a:p>
            <a:pPr marL="1257300" lvl="2" indent="-342900">
              <a:buFont typeface="Arial" panose="020B0604020202020204" pitchFamily="34" charset="0"/>
              <a:buChar char="•"/>
            </a:pPr>
            <a:r>
              <a:rPr lang="en-US" sz="2400" dirty="0">
                <a:cs typeface="Calibri"/>
              </a:rPr>
              <a:t>Council send any </a:t>
            </a:r>
            <a:r>
              <a:rPr lang="en-US" sz="2400" b="1" dirty="0">
                <a:solidFill>
                  <a:schemeClr val="accent1"/>
                </a:solidFill>
                <a:cs typeface="Calibri"/>
              </a:rPr>
              <a:t>edits to Maddy by August 25</a:t>
            </a:r>
            <a:r>
              <a:rPr lang="en-US" sz="2400" b="1" baseline="30000" dirty="0">
                <a:solidFill>
                  <a:schemeClr val="accent1"/>
                </a:solidFill>
                <a:cs typeface="Calibri"/>
              </a:rPr>
              <a:t>th</a:t>
            </a:r>
            <a:r>
              <a:rPr lang="en-US" sz="2400" b="1" dirty="0">
                <a:solidFill>
                  <a:schemeClr val="accent1"/>
                </a:solidFill>
                <a:cs typeface="Calibri"/>
              </a:rPr>
              <a:t> </a:t>
            </a:r>
            <a:endParaRPr lang="en-US" sz="2400" b="1" baseline="30000" dirty="0">
              <a:solidFill>
                <a:schemeClr val="accent1"/>
              </a:solidFill>
              <a:cs typeface="Calibri"/>
            </a:endParaRPr>
          </a:p>
          <a:p>
            <a:pPr marL="1257300" lvl="2" indent="-342900">
              <a:buFont typeface="Arial" panose="020B0604020202020204" pitchFamily="34" charset="0"/>
              <a:buChar char="•"/>
            </a:pPr>
            <a:r>
              <a:rPr lang="en-US" sz="2400" dirty="0">
                <a:cs typeface="Calibri"/>
              </a:rPr>
              <a:t>Maddy will send </a:t>
            </a:r>
            <a:r>
              <a:rPr lang="en-US" sz="2400" b="1" dirty="0">
                <a:solidFill>
                  <a:schemeClr val="accent1"/>
                </a:solidFill>
                <a:cs typeface="Calibri"/>
              </a:rPr>
              <a:t>final report to AC for review by September 6</a:t>
            </a:r>
            <a:r>
              <a:rPr lang="en-US" sz="2400" b="1" baseline="30000" dirty="0">
                <a:solidFill>
                  <a:schemeClr val="accent1"/>
                </a:solidFill>
                <a:cs typeface="Calibri"/>
              </a:rPr>
              <a:t>th</a:t>
            </a:r>
            <a:r>
              <a:rPr lang="en-US" sz="2400" b="1" dirty="0">
                <a:solidFill>
                  <a:schemeClr val="accent1"/>
                </a:solidFill>
                <a:cs typeface="Calibri"/>
              </a:rPr>
              <a:t> </a:t>
            </a:r>
          </a:p>
          <a:p>
            <a:pPr marL="800100" lvl="1" indent="-342900">
              <a:buFont typeface="Arial" panose="020B0604020202020204" pitchFamily="34" charset="0"/>
              <a:buChar char="•"/>
            </a:pPr>
            <a:r>
              <a:rPr lang="en-US" sz="2400" dirty="0">
                <a:cs typeface="Calibri"/>
              </a:rPr>
              <a:t>September 13 meeting</a:t>
            </a:r>
          </a:p>
          <a:p>
            <a:pPr marL="1257300" lvl="2" indent="-342900">
              <a:buFont typeface="Arial" panose="020B0604020202020204" pitchFamily="34" charset="0"/>
              <a:buChar char="•"/>
            </a:pPr>
            <a:r>
              <a:rPr lang="en-US" sz="2400" dirty="0">
                <a:cs typeface="Calibri"/>
              </a:rPr>
              <a:t>Vote on each priority and recommendation </a:t>
            </a:r>
          </a:p>
          <a:p>
            <a:pPr marL="1257300" lvl="2" indent="-342900">
              <a:buFont typeface="Arial" panose="020B0604020202020204" pitchFamily="34" charset="0"/>
              <a:buChar char="•"/>
            </a:pPr>
            <a:r>
              <a:rPr lang="en-US" sz="2400" dirty="0">
                <a:cs typeface="Calibri"/>
              </a:rPr>
              <a:t>Engage guest speaker(s) </a:t>
            </a:r>
          </a:p>
          <a:p>
            <a:pPr marL="1257300" lvl="2" indent="-342900">
              <a:buFont typeface="Arial" panose="020B0604020202020204" pitchFamily="34" charset="0"/>
              <a:buChar char="•"/>
            </a:pPr>
            <a:r>
              <a:rPr lang="en-US" sz="2400" dirty="0">
                <a:cs typeface="Calibri"/>
              </a:rPr>
              <a:t>Determine future guest speakers </a:t>
            </a:r>
          </a:p>
          <a:p>
            <a:pPr lvl="1"/>
            <a:endParaRPr lang="en-US" dirty="0">
              <a:cs typeface="Calibri"/>
            </a:endParaRPr>
          </a:p>
        </p:txBody>
      </p:sp>
    </p:spTree>
    <p:extLst>
      <p:ext uri="{BB962C8B-B14F-4D97-AF65-F5344CB8AC3E}">
        <p14:creationId xmlns:p14="http://schemas.microsoft.com/office/powerpoint/2010/main" val="1656125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6EE5-4E93-1A26-DF6A-C1D341E68CEB}"/>
              </a:ext>
            </a:extLst>
          </p:cNvPr>
          <p:cNvSpPr>
            <a:spLocks noGrp="1"/>
          </p:cNvSpPr>
          <p:nvPr>
            <p:ph type="title"/>
          </p:nvPr>
        </p:nvSpPr>
        <p:spPr/>
        <p:txBody>
          <a:bodyPr/>
          <a:lstStyle/>
          <a:p>
            <a:r>
              <a:rPr lang="en-US" dirty="0">
                <a:solidFill>
                  <a:schemeClr val="bg1"/>
                </a:solidFill>
                <a:cs typeface="Calibri"/>
              </a:rPr>
              <a:t>Discussion: Annual Report - Legislation </a:t>
            </a:r>
            <a:endParaRPr lang="en-US" dirty="0">
              <a:solidFill>
                <a:schemeClr val="bg1"/>
              </a:solidFill>
            </a:endParaRPr>
          </a:p>
        </p:txBody>
      </p:sp>
      <p:sp>
        <p:nvSpPr>
          <p:cNvPr id="4" name="Slide Number Placeholder 3">
            <a:extLst>
              <a:ext uri="{FF2B5EF4-FFF2-40B4-BE49-F238E27FC236}">
                <a16:creationId xmlns:a16="http://schemas.microsoft.com/office/drawing/2014/main" id="{03AA21E4-548D-DDAA-2358-0D52AC8B458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13</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E4BD5408-4E9A-80D4-8E65-BBE33019D965}"/>
              </a:ext>
            </a:extLst>
          </p:cNvPr>
          <p:cNvSpPr txBox="1"/>
          <p:nvPr/>
        </p:nvSpPr>
        <p:spPr>
          <a:xfrm>
            <a:off x="11495681"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JV/SG</a:t>
            </a:r>
          </a:p>
        </p:txBody>
      </p:sp>
      <p:sp>
        <p:nvSpPr>
          <p:cNvPr id="5" name="TextBox 4">
            <a:extLst>
              <a:ext uri="{FF2B5EF4-FFF2-40B4-BE49-F238E27FC236}">
                <a16:creationId xmlns:a16="http://schemas.microsoft.com/office/drawing/2014/main" id="{4C7EFA4C-116C-CED0-6221-1C27B213240C}"/>
              </a:ext>
            </a:extLst>
          </p:cNvPr>
          <p:cNvSpPr txBox="1"/>
          <p:nvPr/>
        </p:nvSpPr>
        <p:spPr>
          <a:xfrm>
            <a:off x="361950" y="1412874"/>
            <a:ext cx="11620500" cy="25853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cs typeface="Calibri"/>
              </a:rPr>
              <a:t>Consider current bills to be listed as recommendations </a:t>
            </a:r>
          </a:p>
          <a:p>
            <a:pPr marL="800100" lvl="1" indent="-342900">
              <a:buFont typeface="Arial" panose="020B0604020202020204" pitchFamily="34" charset="0"/>
              <a:buChar char="•"/>
            </a:pPr>
            <a:r>
              <a:rPr lang="en-US" sz="2400" dirty="0">
                <a:cs typeface="Calibri"/>
              </a:rPr>
              <a:t>S1266 &amp; H1975: Study of Pediatric Adolescent Psychiatric Settings (DMH &amp; DESE)</a:t>
            </a:r>
          </a:p>
          <a:p>
            <a:pPr marL="800100" lvl="1" indent="-342900">
              <a:buFont typeface="Arial" panose="020B0604020202020204" pitchFamily="34" charset="0"/>
              <a:buChar char="•"/>
            </a:pPr>
            <a:r>
              <a:rPr lang="en-US" sz="2400" dirty="0">
                <a:cs typeface="Calibri"/>
              </a:rPr>
              <a:t>H3920: Screening in Medical/Clinical Settings (DPH)</a:t>
            </a:r>
          </a:p>
          <a:p>
            <a:pPr lvl="1"/>
            <a:endParaRPr lang="en-US" sz="2400" dirty="0">
              <a:cs typeface="Calibri"/>
            </a:endParaRPr>
          </a:p>
          <a:p>
            <a:r>
              <a:rPr lang="en-US" sz="2000" b="1" i="1" dirty="0">
                <a:solidFill>
                  <a:schemeClr val="tx2"/>
                </a:solidFill>
                <a:cs typeface="Calibri"/>
              </a:rPr>
              <a:t>Decide whether to include in report recommendations </a:t>
            </a:r>
            <a:r>
              <a:rPr lang="en-US" sz="2000" b="1" i="1" u="sng" dirty="0">
                <a:solidFill>
                  <a:srgbClr val="FF0000"/>
                </a:solidFill>
                <a:cs typeface="Calibri"/>
              </a:rPr>
              <a:t>after</a:t>
            </a:r>
            <a:r>
              <a:rPr lang="en-US" sz="2000" b="1" i="1" dirty="0">
                <a:solidFill>
                  <a:srgbClr val="FF0000"/>
                </a:solidFill>
                <a:cs typeface="Calibri"/>
              </a:rPr>
              <a:t> </a:t>
            </a:r>
            <a:r>
              <a:rPr lang="en-US" sz="2000" b="1" i="1" dirty="0">
                <a:solidFill>
                  <a:schemeClr val="tx2"/>
                </a:solidFill>
                <a:cs typeface="Calibri"/>
              </a:rPr>
              <a:t>we review all drafted/proposed priorities &amp; rec’s</a:t>
            </a:r>
          </a:p>
          <a:p>
            <a:pPr marL="800100" lvl="1" indent="-342900">
              <a:buFont typeface="Arial" panose="020B0604020202020204" pitchFamily="34" charset="0"/>
              <a:buChar char="•"/>
            </a:pPr>
            <a:endParaRPr lang="en-US" sz="2400" dirty="0">
              <a:cs typeface="Calibri"/>
            </a:endParaRPr>
          </a:p>
          <a:p>
            <a:pPr lvl="1"/>
            <a:endParaRPr lang="en-US" dirty="0">
              <a:cs typeface="Calibri"/>
            </a:endParaRPr>
          </a:p>
        </p:txBody>
      </p:sp>
    </p:spTree>
    <p:extLst>
      <p:ext uri="{BB962C8B-B14F-4D97-AF65-F5344CB8AC3E}">
        <p14:creationId xmlns:p14="http://schemas.microsoft.com/office/powerpoint/2010/main" val="3126679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16EE5-4E93-1A26-DF6A-C1D341E68CEB}"/>
              </a:ext>
            </a:extLst>
          </p:cNvPr>
          <p:cNvSpPr>
            <a:spLocks noGrp="1"/>
          </p:cNvSpPr>
          <p:nvPr>
            <p:ph type="title"/>
          </p:nvPr>
        </p:nvSpPr>
        <p:spPr/>
        <p:txBody>
          <a:bodyPr>
            <a:normAutofit fontScale="90000"/>
          </a:bodyPr>
          <a:lstStyle/>
          <a:p>
            <a:r>
              <a:rPr lang="en-US" dirty="0">
                <a:solidFill>
                  <a:schemeClr val="bg1"/>
                </a:solidFill>
                <a:cs typeface="Calibri"/>
              </a:rPr>
              <a:t>Discussion: Annual Report - Recommendations </a:t>
            </a:r>
            <a:endParaRPr lang="en-US" dirty="0">
              <a:solidFill>
                <a:schemeClr val="bg1"/>
              </a:solidFill>
            </a:endParaRPr>
          </a:p>
        </p:txBody>
      </p:sp>
      <p:sp>
        <p:nvSpPr>
          <p:cNvPr id="4" name="Slide Number Placeholder 3">
            <a:extLst>
              <a:ext uri="{FF2B5EF4-FFF2-40B4-BE49-F238E27FC236}">
                <a16:creationId xmlns:a16="http://schemas.microsoft.com/office/drawing/2014/main" id="{03AA21E4-548D-DDAA-2358-0D52AC8B458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14</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E4BD5408-4E9A-80D4-8E65-BBE33019D965}"/>
              </a:ext>
            </a:extLst>
          </p:cNvPr>
          <p:cNvSpPr txBox="1"/>
          <p:nvPr/>
        </p:nvSpPr>
        <p:spPr>
          <a:xfrm>
            <a:off x="11643848"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EG</a:t>
            </a:r>
          </a:p>
        </p:txBody>
      </p:sp>
      <p:sp>
        <p:nvSpPr>
          <p:cNvPr id="5" name="TextBox 4">
            <a:extLst>
              <a:ext uri="{FF2B5EF4-FFF2-40B4-BE49-F238E27FC236}">
                <a16:creationId xmlns:a16="http://schemas.microsoft.com/office/drawing/2014/main" id="{4C7EFA4C-116C-CED0-6221-1C27B213240C}"/>
              </a:ext>
            </a:extLst>
          </p:cNvPr>
          <p:cNvSpPr txBox="1"/>
          <p:nvPr/>
        </p:nvSpPr>
        <p:spPr>
          <a:xfrm>
            <a:off x="539750" y="1412874"/>
            <a:ext cx="11090519" cy="24622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cs typeface="Calibri"/>
              </a:rPr>
              <a:t>Review recommendation matrix </a:t>
            </a:r>
          </a:p>
          <a:p>
            <a:pPr marL="914400" lvl="1" indent="-457200">
              <a:buFont typeface="+mj-lt"/>
              <a:buAutoNum type="arabicPeriod"/>
            </a:pPr>
            <a:r>
              <a:rPr lang="en-US" sz="2800" dirty="0">
                <a:cs typeface="Calibri"/>
              </a:rPr>
              <a:t>Review for appropriate recommendations </a:t>
            </a:r>
          </a:p>
          <a:p>
            <a:pPr marL="914400" lvl="1" indent="-457200">
              <a:buFont typeface="+mj-lt"/>
              <a:buAutoNum type="arabicPeriod"/>
            </a:pPr>
            <a:r>
              <a:rPr lang="en-US" sz="2800" dirty="0">
                <a:cs typeface="Calibri"/>
              </a:rPr>
              <a:t>Eliminate duplication </a:t>
            </a:r>
          </a:p>
          <a:p>
            <a:pPr marL="914400" lvl="1" indent="-457200">
              <a:buFont typeface="+mj-lt"/>
              <a:buAutoNum type="arabicPeriod"/>
            </a:pPr>
            <a:r>
              <a:rPr lang="en-US" sz="2800" dirty="0">
                <a:cs typeface="Calibri"/>
              </a:rPr>
              <a:t>Organize based on priority </a:t>
            </a:r>
          </a:p>
          <a:p>
            <a:pPr marL="914400" lvl="1" indent="-457200">
              <a:buFont typeface="+mj-lt"/>
              <a:buAutoNum type="arabicPeriod"/>
            </a:pPr>
            <a:endParaRPr lang="en-US" sz="2400" dirty="0">
              <a:cs typeface="Calibri"/>
            </a:endParaRPr>
          </a:p>
          <a:p>
            <a:pPr lvl="1"/>
            <a:endParaRPr lang="en-US" dirty="0">
              <a:cs typeface="Calibri"/>
            </a:endParaRPr>
          </a:p>
        </p:txBody>
      </p:sp>
    </p:spTree>
    <p:extLst>
      <p:ext uri="{BB962C8B-B14F-4D97-AF65-F5344CB8AC3E}">
        <p14:creationId xmlns:p14="http://schemas.microsoft.com/office/powerpoint/2010/main" val="188200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7E52C-2FA4-BB7E-1617-BA181827B22E}"/>
              </a:ext>
            </a:extLst>
          </p:cNvPr>
          <p:cNvSpPr>
            <a:spLocks noGrp="1"/>
          </p:cNvSpPr>
          <p:nvPr>
            <p:ph type="title"/>
          </p:nvPr>
        </p:nvSpPr>
        <p:spPr/>
        <p:txBody>
          <a:bodyPr/>
          <a:lstStyle/>
          <a:p>
            <a:r>
              <a:rPr lang="en-US" dirty="0">
                <a:solidFill>
                  <a:schemeClr val="bg1"/>
                </a:solidFill>
              </a:rPr>
              <a:t>Draft Priorities</a:t>
            </a:r>
          </a:p>
        </p:txBody>
      </p:sp>
      <p:graphicFrame>
        <p:nvGraphicFramePr>
          <p:cNvPr id="5" name="Table 5">
            <a:extLst>
              <a:ext uri="{FF2B5EF4-FFF2-40B4-BE49-F238E27FC236}">
                <a16:creationId xmlns:a16="http://schemas.microsoft.com/office/drawing/2014/main" id="{63788615-FDCB-4AA4-3498-022EF587007D}"/>
              </a:ext>
            </a:extLst>
          </p:cNvPr>
          <p:cNvGraphicFramePr>
            <a:graphicFrameLocks noGrp="1"/>
          </p:cNvGraphicFramePr>
          <p:nvPr>
            <p:ph idx="1"/>
            <p:extLst>
              <p:ext uri="{D42A27DB-BD31-4B8C-83A1-F6EECF244321}">
                <p14:modId xmlns:p14="http://schemas.microsoft.com/office/powerpoint/2010/main" val="2194638761"/>
              </p:ext>
            </p:extLst>
          </p:nvPr>
        </p:nvGraphicFramePr>
        <p:xfrm>
          <a:off x="0" y="1344046"/>
          <a:ext cx="12192000" cy="4735573"/>
        </p:xfrm>
        <a:graphic>
          <a:graphicData uri="http://schemas.openxmlformats.org/drawingml/2006/table">
            <a:tbl>
              <a:tblPr firstRow="1" bandRow="1">
                <a:tableStyleId>{5C22544A-7EE6-4342-B048-85BDC9FD1C3A}</a:tableStyleId>
              </a:tblPr>
              <a:tblGrid>
                <a:gridCol w="958823">
                  <a:extLst>
                    <a:ext uri="{9D8B030D-6E8A-4147-A177-3AD203B41FA5}">
                      <a16:colId xmlns:a16="http://schemas.microsoft.com/office/drawing/2014/main" val="3445142634"/>
                    </a:ext>
                  </a:extLst>
                </a:gridCol>
                <a:gridCol w="1583377">
                  <a:extLst>
                    <a:ext uri="{9D8B030D-6E8A-4147-A177-3AD203B41FA5}">
                      <a16:colId xmlns:a16="http://schemas.microsoft.com/office/drawing/2014/main" val="1356491351"/>
                    </a:ext>
                  </a:extLst>
                </a:gridCol>
                <a:gridCol w="9649800">
                  <a:extLst>
                    <a:ext uri="{9D8B030D-6E8A-4147-A177-3AD203B41FA5}">
                      <a16:colId xmlns:a16="http://schemas.microsoft.com/office/drawing/2014/main" val="1896062291"/>
                    </a:ext>
                  </a:extLst>
                </a:gridCol>
              </a:tblGrid>
              <a:tr h="370840">
                <a:tc>
                  <a:txBody>
                    <a:bodyPr/>
                    <a:lstStyle/>
                    <a:p>
                      <a:r>
                        <a:rPr lang="en-US" dirty="0"/>
                        <a:t>#</a:t>
                      </a:r>
                    </a:p>
                  </a:txBody>
                  <a:tcPr/>
                </a:tc>
                <a:tc>
                  <a:txBody>
                    <a:bodyPr/>
                    <a:lstStyle/>
                    <a:p>
                      <a:r>
                        <a:rPr lang="en-US" dirty="0"/>
                        <a:t>Domain</a:t>
                      </a:r>
                    </a:p>
                  </a:txBody>
                  <a:tcPr/>
                </a:tc>
                <a:tc>
                  <a:txBody>
                    <a:bodyPr/>
                    <a:lstStyle/>
                    <a:p>
                      <a:r>
                        <a:rPr lang="en-US" dirty="0"/>
                        <a:t>Priority</a:t>
                      </a:r>
                    </a:p>
                  </a:txBody>
                  <a:tcPr/>
                </a:tc>
                <a:extLst>
                  <a:ext uri="{0D108BD9-81ED-4DB2-BD59-A6C34878D82A}">
                    <a16:rowId xmlns:a16="http://schemas.microsoft.com/office/drawing/2014/main" val="3713594443"/>
                  </a:ext>
                </a:extLst>
              </a:tr>
              <a:tr h="370840">
                <a:tc>
                  <a:txBody>
                    <a:bodyPr/>
                    <a:lstStyle/>
                    <a:p>
                      <a:r>
                        <a:rPr lang="en-US" dirty="0"/>
                        <a:t>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Research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Improve understanding</a:t>
                      </a:r>
                      <a:r>
                        <a:rPr lang="en-US" sz="1800" b="1" i="1" kern="1200" dirty="0">
                          <a:solidFill>
                            <a:schemeClr val="dk1"/>
                          </a:solidFill>
                          <a:effectLst/>
                          <a:latin typeface="+mn-lt"/>
                          <a:ea typeface="+mn-ea"/>
                          <a:cs typeface="+mn-cs"/>
                        </a:rPr>
                        <a:t> </a:t>
                      </a:r>
                      <a:r>
                        <a:rPr lang="en-US" sz="1800" b="0" i="0" kern="1200" dirty="0">
                          <a:solidFill>
                            <a:schemeClr val="dk1"/>
                          </a:solidFill>
                          <a:effectLst/>
                          <a:latin typeface="+mn-lt"/>
                          <a:ea typeface="+mn-ea"/>
                          <a:cs typeface="+mn-cs"/>
                        </a:rPr>
                        <a:t>of the prevalence of PANS/PANDAS within the Commonwealth of Massachusetts </a:t>
                      </a:r>
                      <a:endParaRPr lang="en-US" sz="1800" dirty="0"/>
                    </a:p>
                  </a:txBody>
                  <a:tcPr/>
                </a:tc>
                <a:extLst>
                  <a:ext uri="{0D108BD9-81ED-4DB2-BD59-A6C34878D82A}">
                    <a16:rowId xmlns:a16="http://schemas.microsoft.com/office/drawing/2014/main" val="870160309"/>
                  </a:ext>
                </a:extLst>
              </a:tr>
              <a:tr h="370840">
                <a:tc>
                  <a:txBody>
                    <a:bodyPr/>
                    <a:lstStyle/>
                    <a:p>
                      <a:r>
                        <a:rPr lang="en-US" dirty="0"/>
                        <a:t>2</a:t>
                      </a:r>
                    </a:p>
                  </a:txBody>
                  <a:tcPr/>
                </a:tc>
                <a:tc>
                  <a:txBody>
                    <a:bodyPr/>
                    <a:lstStyle/>
                    <a:p>
                      <a:r>
                        <a:rPr lang="en-US" dirty="0"/>
                        <a:t>Diagnosis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Decrease delays in the diagnosis of Pediatric Acute Onset Neuropsychiatric Syndrome (PANS) and Pediatric Autoimmune Neuropsychiatric Disorders Associated with Streptococcal Infections (PANDAS) in Massachusetts.</a:t>
                      </a:r>
                      <a:endParaRPr lang="en-US" dirty="0"/>
                    </a:p>
                  </a:txBody>
                  <a:tcPr/>
                </a:tc>
                <a:extLst>
                  <a:ext uri="{0D108BD9-81ED-4DB2-BD59-A6C34878D82A}">
                    <a16:rowId xmlns:a16="http://schemas.microsoft.com/office/drawing/2014/main" val="3971520660"/>
                  </a:ext>
                </a:extLst>
              </a:tr>
              <a:tr h="370840">
                <a:tc>
                  <a:txBody>
                    <a:bodyPr/>
                    <a:lstStyle/>
                    <a:p>
                      <a:r>
                        <a:rPr lang="en-US" dirty="0"/>
                        <a:t>3</a:t>
                      </a:r>
                    </a:p>
                  </a:txBody>
                  <a:tcPr/>
                </a:tc>
                <a:tc>
                  <a:txBody>
                    <a:bodyPr/>
                    <a:lstStyle/>
                    <a:p>
                      <a:r>
                        <a:rPr lang="en-US" dirty="0"/>
                        <a:t>Diagnosis </a:t>
                      </a:r>
                    </a:p>
                  </a:txBody>
                  <a:tcPr/>
                </a:tc>
                <a:tc>
                  <a:txBody>
                    <a:bodyPr/>
                    <a:lstStyle/>
                    <a:p>
                      <a:r>
                        <a:rPr lang="en-US" sz="1800" b="0" i="0" kern="1200" dirty="0">
                          <a:solidFill>
                            <a:schemeClr val="dk1"/>
                          </a:solidFill>
                          <a:effectLst/>
                          <a:latin typeface="+mn-lt"/>
                          <a:ea typeface="+mn-ea"/>
                          <a:cs typeface="+mn-cs"/>
                        </a:rPr>
                        <a:t>Report on missed diagnoses</a:t>
                      </a:r>
                      <a:endParaRPr lang="en-US" dirty="0"/>
                    </a:p>
                  </a:txBody>
                  <a:tcPr/>
                </a:tc>
                <a:extLst>
                  <a:ext uri="{0D108BD9-81ED-4DB2-BD59-A6C34878D82A}">
                    <a16:rowId xmlns:a16="http://schemas.microsoft.com/office/drawing/2014/main" val="512876521"/>
                  </a:ext>
                </a:extLst>
              </a:tr>
              <a:tr h="370840">
                <a:tc>
                  <a:txBody>
                    <a:bodyPr/>
                    <a:lstStyle/>
                    <a:p>
                      <a:r>
                        <a:rPr lang="en-US" dirty="0"/>
                        <a:t>4</a:t>
                      </a:r>
                    </a:p>
                  </a:txBody>
                  <a:tcPr/>
                </a:tc>
                <a:tc>
                  <a:txBody>
                    <a:bodyPr/>
                    <a:lstStyle/>
                    <a:p>
                      <a:r>
                        <a:rPr lang="en-US" dirty="0"/>
                        <a:t>Diagnosis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Determine the working diagnostic criteria for PANS and PANDAS to be used in MA</a:t>
                      </a:r>
                      <a:endParaRPr lang="en-US" sz="1800" dirty="0"/>
                    </a:p>
                  </a:txBody>
                  <a:tcPr/>
                </a:tc>
                <a:extLst>
                  <a:ext uri="{0D108BD9-81ED-4DB2-BD59-A6C34878D82A}">
                    <a16:rowId xmlns:a16="http://schemas.microsoft.com/office/drawing/2014/main" val="1608996340"/>
                  </a:ext>
                </a:extLst>
              </a:tr>
              <a:tr h="370840">
                <a:tc>
                  <a:txBody>
                    <a:bodyPr/>
                    <a:lstStyle/>
                    <a:p>
                      <a:r>
                        <a:rPr lang="en-US" dirty="0"/>
                        <a:t>5</a:t>
                      </a:r>
                    </a:p>
                  </a:txBody>
                  <a:tcPr/>
                </a:tc>
                <a:tc>
                  <a:txBody>
                    <a:bodyPr/>
                    <a:lstStyle/>
                    <a:p>
                      <a:r>
                        <a:rPr lang="en-US" sz="1800" dirty="0"/>
                        <a:t>Treatment</a:t>
                      </a:r>
                    </a:p>
                  </a:txBody>
                  <a:tcPr/>
                </a:tc>
                <a:tc>
                  <a:txBody>
                    <a:bodyPr/>
                    <a:lstStyle/>
                    <a:p>
                      <a:r>
                        <a:rPr lang="en-US" sz="1800" b="0" i="0" kern="1200">
                          <a:solidFill>
                            <a:schemeClr val="dk1"/>
                          </a:solidFill>
                          <a:effectLst/>
                          <a:latin typeface="+mn-lt"/>
                          <a:ea typeface="+mn-ea"/>
                          <a:cs typeface="+mn-cs"/>
                        </a:rPr>
                        <a:t>Assess and evaluate the current treatment of PANS/PANDAS in the Commonwealth of Massachusetts.</a:t>
                      </a:r>
                      <a:endParaRPr lang="en-US" sz="1800" dirty="0"/>
                    </a:p>
                  </a:txBody>
                  <a:tcPr/>
                </a:tc>
                <a:extLst>
                  <a:ext uri="{0D108BD9-81ED-4DB2-BD59-A6C34878D82A}">
                    <a16:rowId xmlns:a16="http://schemas.microsoft.com/office/drawing/2014/main" val="559622432"/>
                  </a:ext>
                </a:extLst>
              </a:tr>
              <a:tr h="412493">
                <a:tc>
                  <a:txBody>
                    <a:bodyPr/>
                    <a:lstStyle/>
                    <a:p>
                      <a:r>
                        <a:rPr lang="en-US" dirty="0"/>
                        <a:t>6</a:t>
                      </a:r>
                    </a:p>
                  </a:txBody>
                  <a:tcPr/>
                </a:tc>
                <a:tc>
                  <a:txBody>
                    <a:bodyPr/>
                    <a:lstStyle/>
                    <a:p>
                      <a:r>
                        <a:rPr lang="en-US" sz="1800" dirty="0"/>
                        <a:t>Treatment</a:t>
                      </a:r>
                    </a:p>
                  </a:txBody>
                  <a:tcPr/>
                </a:tc>
                <a:tc>
                  <a:txBody>
                    <a:bodyPr/>
                    <a:lstStyle/>
                    <a:p>
                      <a:r>
                        <a:rPr lang="en-US" sz="1800" dirty="0">
                          <a:solidFill>
                            <a:schemeClr val="tx1"/>
                          </a:solidFill>
                        </a:rPr>
                        <a:t>Review provider compliance with current insurance laws.</a:t>
                      </a:r>
                    </a:p>
                  </a:txBody>
                  <a:tcPr/>
                </a:tc>
                <a:extLst>
                  <a:ext uri="{0D108BD9-81ED-4DB2-BD59-A6C34878D82A}">
                    <a16:rowId xmlns:a16="http://schemas.microsoft.com/office/drawing/2014/main" val="3897261964"/>
                  </a:ext>
                </a:extLst>
              </a:tr>
              <a:tr h="555369">
                <a:tc>
                  <a:txBody>
                    <a:bodyPr/>
                    <a:lstStyle/>
                    <a:p>
                      <a:r>
                        <a:rPr lang="en-US" dirty="0"/>
                        <a:t>7</a:t>
                      </a:r>
                    </a:p>
                  </a:txBody>
                  <a:tcPr/>
                </a:tc>
                <a:tc>
                  <a:txBody>
                    <a:bodyPr/>
                    <a:lstStyle/>
                    <a:p>
                      <a:r>
                        <a:rPr lang="en-US" sz="1800" dirty="0"/>
                        <a:t>Education </a:t>
                      </a:r>
                    </a:p>
                  </a:txBody>
                  <a:tcPr/>
                </a:tc>
                <a:tc>
                  <a:txBody>
                    <a:bodyPr/>
                    <a:lstStyle/>
                    <a:p>
                      <a:r>
                        <a:rPr lang="en-US" sz="1800" b="0" i="0" kern="1200" dirty="0">
                          <a:solidFill>
                            <a:schemeClr val="dk1"/>
                          </a:solidFill>
                          <a:effectLst/>
                          <a:latin typeface="+mn-lt"/>
                          <a:ea typeface="+mn-ea"/>
                          <a:cs typeface="+mn-cs"/>
                        </a:rPr>
                        <a:t>Use mechanisms to increase clinical awareness and education regarding the disorder and syndrome among physicians, including pediatricians, school-based health centers and providers of mental health services.</a:t>
                      </a:r>
                      <a:endParaRPr lang="en-US" sz="1800" dirty="0"/>
                    </a:p>
                  </a:txBody>
                  <a:tcPr/>
                </a:tc>
                <a:extLst>
                  <a:ext uri="{0D108BD9-81ED-4DB2-BD59-A6C34878D82A}">
                    <a16:rowId xmlns:a16="http://schemas.microsoft.com/office/drawing/2014/main" val="1467646616"/>
                  </a:ext>
                </a:extLst>
              </a:tr>
              <a:tr h="370840">
                <a:tc>
                  <a:txBody>
                    <a:bodyPr/>
                    <a:lstStyle/>
                    <a:p>
                      <a:r>
                        <a:rPr lang="en-US" dirty="0"/>
                        <a:t>8</a:t>
                      </a:r>
                    </a:p>
                  </a:txBody>
                  <a:tcPr/>
                </a:tc>
                <a:tc>
                  <a:txBody>
                    <a:bodyPr/>
                    <a:lstStyle/>
                    <a:p>
                      <a:r>
                        <a:rPr lang="en-US" sz="1800" dirty="0"/>
                        <a:t>Education </a:t>
                      </a:r>
                    </a:p>
                  </a:txBody>
                  <a:tcPr/>
                </a:tc>
                <a:tc>
                  <a:txBody>
                    <a:bodyPr/>
                    <a:lstStyle/>
                    <a:p>
                      <a:r>
                        <a:rPr lang="en-US" sz="1800" b="0" i="0" kern="1200" dirty="0">
                          <a:solidFill>
                            <a:schemeClr val="dk1"/>
                          </a:solidFill>
                          <a:effectLst/>
                          <a:latin typeface="+mn-lt"/>
                          <a:ea typeface="+mn-ea"/>
                          <a:cs typeface="+mn-cs"/>
                        </a:rPr>
                        <a:t>Conduct outreach to educators and parents to increase awareness of the disorder and syndrome</a:t>
                      </a:r>
                      <a:endParaRPr lang="en-US" sz="1800" dirty="0"/>
                    </a:p>
                  </a:txBody>
                  <a:tcPr/>
                </a:tc>
                <a:extLst>
                  <a:ext uri="{0D108BD9-81ED-4DB2-BD59-A6C34878D82A}">
                    <a16:rowId xmlns:a16="http://schemas.microsoft.com/office/drawing/2014/main" val="383612910"/>
                  </a:ext>
                </a:extLst>
              </a:tr>
            </a:tbl>
          </a:graphicData>
        </a:graphic>
      </p:graphicFrame>
      <p:sp>
        <p:nvSpPr>
          <p:cNvPr id="4" name="Slide Number Placeholder 3">
            <a:extLst>
              <a:ext uri="{FF2B5EF4-FFF2-40B4-BE49-F238E27FC236}">
                <a16:creationId xmlns:a16="http://schemas.microsoft.com/office/drawing/2014/main" id="{A6020111-A8D1-4C1E-6EFA-778F6FADD3D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15</a:t>
            </a:fld>
            <a:endParaRPr lang="en-US" dirty="0">
              <a:solidFill>
                <a:srgbClr val="464646">
                  <a:lumMod val="40000"/>
                  <a:lumOff val="60000"/>
                </a:srgbClr>
              </a:solidFill>
            </a:endParaRPr>
          </a:p>
        </p:txBody>
      </p:sp>
    </p:spTree>
    <p:extLst>
      <p:ext uri="{BB962C8B-B14F-4D97-AF65-F5344CB8AC3E}">
        <p14:creationId xmlns:p14="http://schemas.microsoft.com/office/powerpoint/2010/main" val="3261649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89264BF7-68E3-6FA2-8F8F-31E913E12967}"/>
              </a:ext>
            </a:extLst>
          </p:cNvPr>
          <p:cNvGraphicFramePr>
            <a:graphicFrameLocks noGrp="1"/>
          </p:cNvGraphicFramePr>
          <p:nvPr>
            <p:ph idx="1"/>
            <p:extLst>
              <p:ext uri="{D42A27DB-BD31-4B8C-83A1-F6EECF244321}">
                <p14:modId xmlns:p14="http://schemas.microsoft.com/office/powerpoint/2010/main" val="866564413"/>
              </p:ext>
            </p:extLst>
          </p:nvPr>
        </p:nvGraphicFramePr>
        <p:xfrm>
          <a:off x="1" y="1323340"/>
          <a:ext cx="12191999" cy="4211320"/>
        </p:xfrm>
        <a:graphic>
          <a:graphicData uri="http://schemas.openxmlformats.org/drawingml/2006/table">
            <a:tbl>
              <a:tblPr firstRow="1" bandRow="1">
                <a:tableStyleId>{5C22544A-7EE6-4342-B048-85BDC9FD1C3A}</a:tableStyleId>
              </a:tblPr>
              <a:tblGrid>
                <a:gridCol w="1360556">
                  <a:extLst>
                    <a:ext uri="{9D8B030D-6E8A-4147-A177-3AD203B41FA5}">
                      <a16:colId xmlns:a16="http://schemas.microsoft.com/office/drawing/2014/main" val="1560684161"/>
                    </a:ext>
                  </a:extLst>
                </a:gridCol>
                <a:gridCol w="2226366">
                  <a:extLst>
                    <a:ext uri="{9D8B030D-6E8A-4147-A177-3AD203B41FA5}">
                      <a16:colId xmlns:a16="http://schemas.microsoft.com/office/drawing/2014/main" val="1432861098"/>
                    </a:ext>
                  </a:extLst>
                </a:gridCol>
                <a:gridCol w="6914689">
                  <a:extLst>
                    <a:ext uri="{9D8B030D-6E8A-4147-A177-3AD203B41FA5}">
                      <a16:colId xmlns:a16="http://schemas.microsoft.com/office/drawing/2014/main" val="17806793"/>
                    </a:ext>
                  </a:extLst>
                </a:gridCol>
                <a:gridCol w="1690388">
                  <a:extLst>
                    <a:ext uri="{9D8B030D-6E8A-4147-A177-3AD203B41FA5}">
                      <a16:colId xmlns:a16="http://schemas.microsoft.com/office/drawing/2014/main" val="3353974972"/>
                    </a:ext>
                  </a:extLst>
                </a:gridCol>
              </a:tblGrid>
              <a:tr h="370840">
                <a:tc>
                  <a:txBody>
                    <a:bodyPr/>
                    <a:lstStyle/>
                    <a:p>
                      <a:r>
                        <a:rPr lang="en-US" dirty="0"/>
                        <a:t>Domain</a:t>
                      </a:r>
                    </a:p>
                  </a:txBody>
                  <a:tcPr/>
                </a:tc>
                <a:tc>
                  <a:txBody>
                    <a:bodyPr/>
                    <a:lstStyle/>
                    <a:p>
                      <a:r>
                        <a:rPr lang="en-US" dirty="0"/>
                        <a:t>Priority #1</a:t>
                      </a:r>
                    </a:p>
                  </a:txBody>
                  <a:tcPr/>
                </a:tc>
                <a:tc>
                  <a:txBody>
                    <a:bodyPr/>
                    <a:lstStyle/>
                    <a:p>
                      <a:r>
                        <a:rPr lang="en-US" dirty="0"/>
                        <a:t>Recommendations #1-3</a:t>
                      </a:r>
                    </a:p>
                  </a:txBody>
                  <a:tcPr/>
                </a:tc>
                <a:tc>
                  <a:txBody>
                    <a:bodyPr/>
                    <a:lstStyle/>
                    <a:p>
                      <a:r>
                        <a:rPr lang="en-US" dirty="0"/>
                        <a:t> Timeline</a:t>
                      </a:r>
                    </a:p>
                  </a:txBody>
                  <a:tcPr/>
                </a:tc>
                <a:extLst>
                  <a:ext uri="{0D108BD9-81ED-4DB2-BD59-A6C34878D82A}">
                    <a16:rowId xmlns:a16="http://schemas.microsoft.com/office/drawing/2014/main" val="118905530"/>
                  </a:ext>
                </a:extLst>
              </a:tr>
              <a:tr h="186055">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Research</a:t>
                      </a:r>
                    </a:p>
                    <a:p>
                      <a:endParaRPr lang="en-US" dirty="0"/>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rgbClr val="C00000"/>
                          </a:solidFill>
                          <a:effectLst/>
                          <a:latin typeface="+mn-lt"/>
                          <a:ea typeface="+mn-ea"/>
                          <a:cs typeface="+mn-cs"/>
                        </a:rPr>
                        <a:t>Improve understanding</a:t>
                      </a:r>
                      <a:r>
                        <a:rPr lang="en-US" sz="1800" b="1" i="1" kern="1200" dirty="0">
                          <a:solidFill>
                            <a:srgbClr val="C00000"/>
                          </a:solidFill>
                          <a:effectLst/>
                          <a:latin typeface="+mn-lt"/>
                          <a:ea typeface="+mn-ea"/>
                          <a:cs typeface="+mn-cs"/>
                        </a:rPr>
                        <a:t> </a:t>
                      </a:r>
                      <a:r>
                        <a:rPr lang="en-US" sz="1800" b="0" i="0" kern="1200" dirty="0">
                          <a:solidFill>
                            <a:srgbClr val="C00000"/>
                          </a:solidFill>
                          <a:effectLst/>
                          <a:latin typeface="+mn-lt"/>
                          <a:ea typeface="+mn-ea"/>
                          <a:cs typeface="+mn-cs"/>
                        </a:rPr>
                        <a:t>of the prevalence of PANS/PANDAS within the Commonwealth of Massachusetts </a:t>
                      </a:r>
                      <a:endParaRPr lang="en-US" sz="1800" dirty="0">
                        <a:solidFill>
                          <a:srgbClr val="C00000"/>
                        </a:solidFill>
                      </a:endParaRPr>
                    </a:p>
                    <a:p>
                      <a:endParaRPr lang="en-US" dirty="0"/>
                    </a:p>
                  </a:txBody>
                  <a:tcPr/>
                </a:tc>
                <a:tc>
                  <a:txBody>
                    <a:bodyPr/>
                    <a:lstStyle/>
                    <a:p>
                      <a:r>
                        <a:rPr lang="en-US" sz="1800" b="0" i="0" kern="1200">
                          <a:solidFill>
                            <a:schemeClr val="dk1"/>
                          </a:solidFill>
                          <a:effectLst/>
                          <a:latin typeface="+mn-lt"/>
                          <a:ea typeface="+mn-ea"/>
                          <a:cs typeface="+mn-cs"/>
                        </a:rPr>
                        <a:t>DPH will </a:t>
                      </a:r>
                      <a:r>
                        <a:rPr lang="en-US" sz="1800" b="1" i="0" kern="1200">
                          <a:solidFill>
                            <a:schemeClr val="dk1"/>
                          </a:solidFill>
                          <a:effectLst/>
                          <a:latin typeface="+mn-lt"/>
                          <a:ea typeface="+mn-ea"/>
                          <a:cs typeface="+mn-cs"/>
                        </a:rPr>
                        <a:t>estimate the prevalence</a:t>
                      </a:r>
                      <a:r>
                        <a:rPr lang="en-US" sz="1800" b="0" i="0" kern="1200">
                          <a:solidFill>
                            <a:schemeClr val="dk1"/>
                          </a:solidFill>
                          <a:effectLst/>
                          <a:latin typeface="+mn-lt"/>
                          <a:ea typeface="+mn-ea"/>
                          <a:cs typeface="+mn-cs"/>
                        </a:rPr>
                        <a:t> of PANS &amp; PANDAS using data from MassHealth and insurance providers. Further, DPH will work with </a:t>
                      </a:r>
                      <a:r>
                        <a:rPr lang="en-US" sz="1800" b="0" i="0" kern="1200">
                          <a:solidFill>
                            <a:schemeClr val="dk1"/>
                          </a:solidFill>
                          <a:effectLst/>
                          <a:highlight>
                            <a:srgbClr val="FFFF00"/>
                          </a:highlight>
                          <a:latin typeface="+mn-lt"/>
                          <a:ea typeface="+mn-ea"/>
                          <a:cs typeface="+mn-cs"/>
                        </a:rPr>
                        <a:t>other agencies</a:t>
                      </a:r>
                      <a:r>
                        <a:rPr lang="en-US" sz="1800" b="0" i="0" kern="1200">
                          <a:solidFill>
                            <a:schemeClr val="dk1"/>
                          </a:solidFill>
                          <a:effectLst/>
                          <a:latin typeface="+mn-lt"/>
                          <a:ea typeface="+mn-ea"/>
                          <a:cs typeface="+mn-cs"/>
                        </a:rPr>
                        <a:t> to see if they will </a:t>
                      </a:r>
                      <a:r>
                        <a:rPr lang="en-US" sz="1800" b="1" i="0" kern="1200">
                          <a:solidFill>
                            <a:schemeClr val="dk1"/>
                          </a:solidFill>
                          <a:effectLst/>
                          <a:latin typeface="+mn-lt"/>
                          <a:ea typeface="+mn-ea"/>
                          <a:cs typeface="+mn-cs"/>
                        </a:rPr>
                        <a:t>publish their study methodology</a:t>
                      </a:r>
                      <a:r>
                        <a:rPr lang="en-US" sz="1800" b="0" i="0" kern="1200">
                          <a:solidFill>
                            <a:schemeClr val="dk1"/>
                          </a:solidFill>
                          <a:effectLst/>
                          <a:latin typeface="+mn-lt"/>
                          <a:ea typeface="+mn-ea"/>
                          <a:cs typeface="+mn-cs"/>
                        </a:rPr>
                        <a:t> which may be implemented and replicated by other state health agencies around the country in order to expand and verify the results from this proposal.</a:t>
                      </a:r>
                      <a:endParaRPr lang="en-US" sz="1800" dirty="0"/>
                    </a:p>
                  </a:txBody>
                  <a:tcPr/>
                </a:tc>
                <a:tc>
                  <a:txBody>
                    <a:bodyPr/>
                    <a:lstStyle/>
                    <a:p>
                      <a:r>
                        <a:rPr lang="en-US" sz="1800" dirty="0"/>
                        <a:t>Short or medium </a:t>
                      </a:r>
                    </a:p>
                  </a:txBody>
                  <a:tcPr/>
                </a:tc>
                <a:extLst>
                  <a:ext uri="{0D108BD9-81ED-4DB2-BD59-A6C34878D82A}">
                    <a16:rowId xmlns:a16="http://schemas.microsoft.com/office/drawing/2014/main" val="2201422781"/>
                  </a:ext>
                </a:extLst>
              </a:tr>
              <a:tr h="370840">
                <a:tc vMerge="1">
                  <a:txBody>
                    <a:bodyPr/>
                    <a:lstStyle/>
                    <a:p>
                      <a:endParaRPr lang="en-US" dirty="0"/>
                    </a:p>
                  </a:txBody>
                  <a:tcPr/>
                </a:tc>
                <a:tc vMerge="1">
                  <a:txBody>
                    <a:bodyPr/>
                    <a:lstStyle/>
                    <a:p>
                      <a:endParaRPr lang="en-US" dirty="0"/>
                    </a:p>
                  </a:txBody>
                  <a:tcPr/>
                </a:tc>
                <a:tc>
                  <a:txBody>
                    <a:bodyPr/>
                    <a:lstStyle/>
                    <a:p>
                      <a:r>
                        <a:rPr lang="en-US" sz="1800" b="0" i="0" kern="1200">
                          <a:solidFill>
                            <a:schemeClr val="dk1"/>
                          </a:solidFill>
                          <a:effectLst/>
                          <a:latin typeface="+mn-lt"/>
                          <a:ea typeface="+mn-ea"/>
                          <a:cs typeface="+mn-cs"/>
                        </a:rPr>
                        <a:t>The Department of Public Health/School Health Unit will </a:t>
                      </a:r>
                      <a:r>
                        <a:rPr lang="en-US" sz="1800" b="1" i="0" kern="1200">
                          <a:solidFill>
                            <a:schemeClr val="dk1"/>
                          </a:solidFill>
                          <a:effectLst/>
                          <a:latin typeface="+mn-lt"/>
                          <a:ea typeface="+mn-ea"/>
                          <a:cs typeface="+mn-cs"/>
                        </a:rPr>
                        <a:t>require school nurses to report data annually</a:t>
                      </a:r>
                      <a:r>
                        <a:rPr lang="en-US" sz="1800" b="0" i="0" kern="1200">
                          <a:solidFill>
                            <a:schemeClr val="dk1"/>
                          </a:solidFill>
                          <a:effectLst/>
                          <a:latin typeface="+mn-lt"/>
                          <a:ea typeface="+mn-ea"/>
                          <a:cs typeface="+mn-cs"/>
                        </a:rPr>
                        <a:t> on the prevalence of PANS/PANDAS. </a:t>
                      </a:r>
                      <a:endParaRPr lang="en-US" sz="1800" dirty="0"/>
                    </a:p>
                  </a:txBody>
                  <a:tcPr/>
                </a:tc>
                <a:tc>
                  <a:txBody>
                    <a:bodyPr/>
                    <a:lstStyle/>
                    <a:p>
                      <a:r>
                        <a:rPr lang="en-US" sz="1800" dirty="0"/>
                        <a:t>Medium </a:t>
                      </a:r>
                    </a:p>
                  </a:txBody>
                  <a:tcPr/>
                </a:tc>
                <a:extLst>
                  <a:ext uri="{0D108BD9-81ED-4DB2-BD59-A6C34878D82A}">
                    <a16:rowId xmlns:a16="http://schemas.microsoft.com/office/drawing/2014/main" val="861637149"/>
                  </a:ext>
                </a:extLst>
              </a:tr>
              <a:tr h="370840">
                <a:tc vMerge="1">
                  <a:txBody>
                    <a:bodyPr/>
                    <a:lstStyle/>
                    <a:p>
                      <a:endParaRPr lang="en-US" dirty="0"/>
                    </a:p>
                  </a:txBody>
                  <a:tcPr/>
                </a:tc>
                <a:tc vMerge="1">
                  <a:txBody>
                    <a:bodyPr/>
                    <a:lstStyle/>
                    <a:p>
                      <a:endParaRPr lang="en-US" dirty="0"/>
                    </a:p>
                  </a:txBody>
                  <a:tcPr/>
                </a:tc>
                <a:tc>
                  <a:txBody>
                    <a:bodyPr/>
                    <a:lstStyle/>
                    <a:p>
                      <a:pPr lvl="0">
                        <a:buNone/>
                      </a:pPr>
                      <a:r>
                        <a:rPr lang="en-US" sz="1800" b="0" i="0" kern="1200">
                          <a:solidFill>
                            <a:schemeClr val="dk1"/>
                          </a:solidFill>
                          <a:effectLst/>
                          <a:latin typeface="+mn-lt"/>
                          <a:ea typeface="+mn-ea"/>
                          <a:cs typeface="+mn-cs"/>
                        </a:rPr>
                        <a:t>State Legislators will establish a law to have the Department of Mental Health, in conjunction with the Department of Elementary &amp; Secondary Education to </a:t>
                      </a:r>
                      <a:r>
                        <a:rPr lang="en-US" sz="1800" b="1" i="0" kern="1200">
                          <a:solidFill>
                            <a:schemeClr val="dk1"/>
                          </a:solidFill>
                          <a:effectLst/>
                          <a:latin typeface="+mn-lt"/>
                          <a:ea typeface="+mn-ea"/>
                          <a:cs typeface="+mn-cs"/>
                        </a:rPr>
                        <a:t>conduct a study of pediatric and adolescent psychiatric hospital settings and therapeutic day schools</a:t>
                      </a:r>
                      <a:r>
                        <a:rPr lang="en-US" sz="1800" b="0" i="0" kern="1200">
                          <a:solidFill>
                            <a:schemeClr val="dk1"/>
                          </a:solidFill>
                          <a:effectLst/>
                          <a:latin typeface="+mn-lt"/>
                          <a:ea typeface="+mn-ea"/>
                          <a:cs typeface="+mn-cs"/>
                        </a:rPr>
                        <a:t> to determine if any children within those settings have root causes in missed neuroimmune issues or PANDAS or PANS. </a:t>
                      </a:r>
                      <a:endParaRPr lang="en-US" sz="1800" b="0" i="0" kern="1200" dirty="0">
                        <a:solidFill>
                          <a:srgbClr val="FF0000"/>
                        </a:solidFill>
                        <a:effectLst/>
                        <a:latin typeface="+mn-lt"/>
                        <a:ea typeface="+mn-ea"/>
                        <a:cs typeface="+mn-cs"/>
                      </a:endParaRPr>
                    </a:p>
                  </a:txBody>
                  <a:tcPr/>
                </a:tc>
                <a:tc>
                  <a:txBody>
                    <a:bodyPr/>
                    <a:lstStyle/>
                    <a:p>
                      <a:pPr lvl="0">
                        <a:buNone/>
                      </a:pPr>
                      <a:r>
                        <a:rPr lang="en-US" sz="1800" dirty="0"/>
                        <a:t>Short or Medium</a:t>
                      </a:r>
                    </a:p>
                  </a:txBody>
                  <a:tcPr/>
                </a:tc>
                <a:extLst>
                  <a:ext uri="{0D108BD9-81ED-4DB2-BD59-A6C34878D82A}">
                    <a16:rowId xmlns:a16="http://schemas.microsoft.com/office/drawing/2014/main" val="732262615"/>
                  </a:ext>
                </a:extLst>
              </a:tr>
            </a:tbl>
          </a:graphicData>
        </a:graphic>
      </p:graphicFrame>
    </p:spTree>
    <p:extLst>
      <p:ext uri="{BB962C8B-B14F-4D97-AF65-F5344CB8AC3E}">
        <p14:creationId xmlns:p14="http://schemas.microsoft.com/office/powerpoint/2010/main" val="649793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4179ECC3-C1BF-7EDE-125A-112E3B96DAB5}"/>
              </a:ext>
            </a:extLst>
          </p:cNvPr>
          <p:cNvGraphicFramePr>
            <a:graphicFrameLocks noGrp="1"/>
          </p:cNvGraphicFramePr>
          <p:nvPr>
            <p:ph idx="1"/>
            <p:extLst>
              <p:ext uri="{D42A27DB-BD31-4B8C-83A1-F6EECF244321}">
                <p14:modId xmlns:p14="http://schemas.microsoft.com/office/powerpoint/2010/main" val="3090907577"/>
              </p:ext>
            </p:extLst>
          </p:nvPr>
        </p:nvGraphicFramePr>
        <p:xfrm>
          <a:off x="0" y="367414"/>
          <a:ext cx="12191999" cy="6170111"/>
        </p:xfrm>
        <a:graphic>
          <a:graphicData uri="http://schemas.openxmlformats.org/drawingml/2006/table">
            <a:tbl>
              <a:tblPr firstRow="1" bandRow="1">
                <a:tableStyleId>{5C22544A-7EE6-4342-B048-85BDC9FD1C3A}</a:tableStyleId>
              </a:tblPr>
              <a:tblGrid>
                <a:gridCol w="1286076">
                  <a:extLst>
                    <a:ext uri="{9D8B030D-6E8A-4147-A177-3AD203B41FA5}">
                      <a16:colId xmlns:a16="http://schemas.microsoft.com/office/drawing/2014/main" val="567532853"/>
                    </a:ext>
                  </a:extLst>
                </a:gridCol>
                <a:gridCol w="1885749">
                  <a:extLst>
                    <a:ext uri="{9D8B030D-6E8A-4147-A177-3AD203B41FA5}">
                      <a16:colId xmlns:a16="http://schemas.microsoft.com/office/drawing/2014/main" val="1990165020"/>
                    </a:ext>
                  </a:extLst>
                </a:gridCol>
                <a:gridCol w="7638336">
                  <a:extLst>
                    <a:ext uri="{9D8B030D-6E8A-4147-A177-3AD203B41FA5}">
                      <a16:colId xmlns:a16="http://schemas.microsoft.com/office/drawing/2014/main" val="2660034490"/>
                    </a:ext>
                  </a:extLst>
                </a:gridCol>
                <a:gridCol w="1381838">
                  <a:extLst>
                    <a:ext uri="{9D8B030D-6E8A-4147-A177-3AD203B41FA5}">
                      <a16:colId xmlns:a16="http://schemas.microsoft.com/office/drawing/2014/main" val="2334019928"/>
                    </a:ext>
                  </a:extLst>
                </a:gridCol>
              </a:tblGrid>
              <a:tr h="409391">
                <a:tc>
                  <a:txBody>
                    <a:bodyPr/>
                    <a:lstStyle/>
                    <a:p>
                      <a:r>
                        <a:rPr lang="en-US" dirty="0"/>
                        <a:t>Domain</a:t>
                      </a:r>
                    </a:p>
                  </a:txBody>
                  <a:tcPr/>
                </a:tc>
                <a:tc>
                  <a:txBody>
                    <a:bodyPr/>
                    <a:lstStyle/>
                    <a:p>
                      <a:r>
                        <a:rPr lang="en-US" dirty="0"/>
                        <a:t>Priority #2</a:t>
                      </a:r>
                    </a:p>
                  </a:txBody>
                  <a:tcPr/>
                </a:tc>
                <a:tc>
                  <a:txBody>
                    <a:bodyPr/>
                    <a:lstStyle/>
                    <a:p>
                      <a:r>
                        <a:rPr lang="en-US" dirty="0"/>
                        <a:t>Recommendations #4-6</a:t>
                      </a:r>
                    </a:p>
                  </a:txBody>
                  <a:tcPr/>
                </a:tc>
                <a:tc>
                  <a:txBody>
                    <a:bodyPr/>
                    <a:lstStyle/>
                    <a:p>
                      <a:r>
                        <a:rPr lang="en-US" dirty="0"/>
                        <a:t>Timeline</a:t>
                      </a:r>
                    </a:p>
                  </a:txBody>
                  <a:tcPr/>
                </a:tc>
                <a:extLst>
                  <a:ext uri="{0D108BD9-81ED-4DB2-BD59-A6C34878D82A}">
                    <a16:rowId xmlns:a16="http://schemas.microsoft.com/office/drawing/2014/main" val="2738024886"/>
                  </a:ext>
                </a:extLst>
              </a:tr>
              <a:tr h="3062021">
                <a:tc rowSpan="3">
                  <a:txBody>
                    <a:bodyPr/>
                    <a:lstStyle/>
                    <a:p>
                      <a:r>
                        <a:rPr lang="en-US" dirty="0"/>
                        <a:t>Diagnosis</a:t>
                      </a:r>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rgbClr val="C00000"/>
                          </a:solidFill>
                          <a:effectLst/>
                          <a:latin typeface="+mn-lt"/>
                          <a:ea typeface="+mn-ea"/>
                          <a:cs typeface="+mn-cs"/>
                        </a:rPr>
                        <a:t>Decrease delays in the diagnosis of Pediatric Acute Onset Neuropsychiatric Syndrome (PANS) and Pediatric Autoimmune Neuropsychiatric Disorders Associated with Streptococcal Infections (PANDAS) in Massachusetts.</a:t>
                      </a:r>
                      <a:endParaRPr lang="en-US" dirty="0">
                        <a:solidFill>
                          <a:srgbClr val="C00000"/>
                        </a:solidFill>
                      </a:endParaRPr>
                    </a:p>
                    <a:p>
                      <a:endParaRPr lang="en-US" dirty="0"/>
                    </a:p>
                  </a:txBody>
                  <a:tcPr/>
                </a:tc>
                <a:tc>
                  <a:txBody>
                    <a:bodyPr/>
                    <a:lstStyle/>
                    <a:p>
                      <a:r>
                        <a:rPr lang="en-US" sz="1800" b="0" i="0" kern="1200" dirty="0">
                          <a:solidFill>
                            <a:schemeClr val="dk1"/>
                          </a:solidFill>
                          <a:effectLst/>
                          <a:latin typeface="+mn-lt"/>
                          <a:ea typeface="+mn-ea"/>
                          <a:cs typeface="+mn-cs"/>
                        </a:rPr>
                        <a:t>Many patients and families in Massachusetts report that physicians do not consider a PANS/PANDAS diagnosis with initial presenting symptoms and patients and </a:t>
                      </a:r>
                      <a:r>
                        <a:rPr lang="en-US" sz="1800" b="1" i="0" kern="1200" dirty="0">
                          <a:solidFill>
                            <a:schemeClr val="dk1"/>
                          </a:solidFill>
                          <a:effectLst/>
                          <a:latin typeface="+mn-lt"/>
                          <a:ea typeface="+mn-ea"/>
                          <a:cs typeface="+mn-cs"/>
                        </a:rPr>
                        <a:t>families report long delays in accessing care with providers familiar with the diagnosis and treatment of neuroimmune disorders</a:t>
                      </a:r>
                      <a:r>
                        <a:rPr lang="en-US" sz="1800" b="0" i="0" kern="1200" dirty="0">
                          <a:solidFill>
                            <a:schemeClr val="dk1"/>
                          </a:solidFill>
                          <a:effectLst/>
                          <a:latin typeface="+mn-lt"/>
                          <a:ea typeface="+mn-ea"/>
                          <a:cs typeface="+mn-cs"/>
                        </a:rPr>
                        <a:t>. It is imperative that a broad range of Massachusetts physicians, including but not limited to pediatricians, developmental and behavioral pediatricians, family practice physicians, psychiatrists, neurologists, infectious disease specialists, rheumatologists, and allied providers become familiar with the diagnostic criteria and early immune modulating treatment options for PANS/PANDAS in order to improve timely diagnosis and access to care. </a:t>
                      </a:r>
                      <a:r>
                        <a:rPr lang="en-US" sz="1800" b="0" i="0" kern="1200" dirty="0">
                          <a:solidFill>
                            <a:schemeClr val="dk1"/>
                          </a:solidFill>
                          <a:effectLst/>
                          <a:highlight>
                            <a:srgbClr val="FFFF00"/>
                          </a:highlight>
                          <a:latin typeface="+mn-lt"/>
                          <a:ea typeface="+mn-ea"/>
                          <a:cs typeface="+mn-cs"/>
                        </a:rPr>
                        <a:t>(move to background/intro)</a:t>
                      </a:r>
                      <a:endParaRPr lang="en-US" sz="1800" dirty="0">
                        <a:highlight>
                          <a:srgbClr val="FFFF00"/>
                        </a:highlight>
                      </a:endParaRPr>
                    </a:p>
                  </a:txBody>
                  <a:tcPr/>
                </a:tc>
                <a:tc>
                  <a:txBody>
                    <a:bodyPr/>
                    <a:lstStyle/>
                    <a:p>
                      <a:r>
                        <a:rPr lang="en-US" sz="1600" dirty="0"/>
                        <a:t>?</a:t>
                      </a:r>
                    </a:p>
                  </a:txBody>
                  <a:tcPr/>
                </a:tc>
                <a:extLst>
                  <a:ext uri="{0D108BD9-81ED-4DB2-BD59-A6C34878D82A}">
                    <a16:rowId xmlns:a16="http://schemas.microsoft.com/office/drawing/2014/main" val="1299838108"/>
                  </a:ext>
                </a:extLst>
              </a:tr>
              <a:tr h="908512">
                <a:tc vMerge="1">
                  <a:txBody>
                    <a:bodyPr/>
                    <a:lstStyle/>
                    <a:p>
                      <a:endParaRPr lang="en-US" dirty="0"/>
                    </a:p>
                  </a:txBody>
                  <a:tcPr/>
                </a:tc>
                <a:tc vMerge="1">
                  <a:txBody>
                    <a:bodyPr/>
                    <a:lstStyle/>
                    <a:p>
                      <a:endParaRPr lang="en-US" dirty="0"/>
                    </a:p>
                  </a:txBody>
                  <a:tcPr/>
                </a:tc>
                <a:tc>
                  <a:txBody>
                    <a:bodyPr/>
                    <a:lstStyle/>
                    <a:p>
                      <a:r>
                        <a:rPr lang="en-US" sz="1800" b="0" i="0" kern="1200">
                          <a:solidFill>
                            <a:schemeClr val="dk1"/>
                          </a:solidFill>
                          <a:effectLst/>
                          <a:latin typeface="+mn-lt"/>
                          <a:ea typeface="+mn-ea"/>
                          <a:cs typeface="+mn-cs"/>
                        </a:rPr>
                        <a:t>State Legislators will </a:t>
                      </a:r>
                      <a:r>
                        <a:rPr lang="en-US" sz="1800" b="1" i="0" kern="1200">
                          <a:solidFill>
                            <a:schemeClr val="dk1"/>
                          </a:solidFill>
                          <a:effectLst/>
                          <a:latin typeface="+mn-lt"/>
                          <a:ea typeface="+mn-ea"/>
                          <a:cs typeface="+mn-cs"/>
                        </a:rPr>
                        <a:t>establish a law to screen for PANS/PANDAS at annual well visits</a:t>
                      </a:r>
                      <a:r>
                        <a:rPr lang="en-US" sz="1800" b="0" i="0" kern="1200">
                          <a:solidFill>
                            <a:schemeClr val="dk1"/>
                          </a:solidFill>
                          <a:effectLst/>
                          <a:latin typeface="+mn-lt"/>
                          <a:ea typeface="+mn-ea"/>
                          <a:cs typeface="+mn-cs"/>
                        </a:rPr>
                        <a:t> starting at the age of 3 as well as when a child or young adult has shifted in their mental status &amp; seeks medical care. </a:t>
                      </a:r>
                      <a:r>
                        <a:rPr lang="en-US" sz="1800" b="0" i="0" kern="1200">
                          <a:solidFill>
                            <a:schemeClr val="dk1"/>
                          </a:solidFill>
                          <a:effectLst/>
                          <a:highlight>
                            <a:srgbClr val="FFFF00"/>
                          </a:highlight>
                          <a:latin typeface="+mn-lt"/>
                          <a:ea typeface="+mn-ea"/>
                          <a:cs typeface="+mn-cs"/>
                        </a:rPr>
                        <a:t>(rework wording and vote)</a:t>
                      </a:r>
                      <a:endParaRPr lang="en-US" sz="1800" dirty="0">
                        <a:highlight>
                          <a:srgbClr val="FFFF00"/>
                        </a:highlight>
                      </a:endParaRPr>
                    </a:p>
                  </a:txBody>
                  <a:tcPr/>
                </a:tc>
                <a:tc>
                  <a:txBody>
                    <a:bodyPr/>
                    <a:lstStyle/>
                    <a:p>
                      <a:r>
                        <a:rPr lang="en-US" sz="1600" dirty="0"/>
                        <a:t>Short</a:t>
                      </a:r>
                    </a:p>
                  </a:txBody>
                  <a:tcPr/>
                </a:tc>
                <a:extLst>
                  <a:ext uri="{0D108BD9-81ED-4DB2-BD59-A6C34878D82A}">
                    <a16:rowId xmlns:a16="http://schemas.microsoft.com/office/drawing/2014/main" val="2048216321"/>
                  </a:ext>
                </a:extLst>
              </a:tr>
              <a:tr h="1716078">
                <a:tc vMerge="1">
                  <a:txBody>
                    <a:bodyPr/>
                    <a:lstStyle/>
                    <a:p>
                      <a:endParaRPr lang="en-US" dirty="0"/>
                    </a:p>
                  </a:txBody>
                  <a:tcPr/>
                </a:tc>
                <a:tc vMerge="1">
                  <a:txBody>
                    <a:bodyPr/>
                    <a:lstStyle/>
                    <a:p>
                      <a:endParaRPr lang="en-US" dirty="0"/>
                    </a:p>
                  </a:txBody>
                  <a:tcPr/>
                </a:tc>
                <a:tc>
                  <a:txBody>
                    <a:bodyPr/>
                    <a:lstStyle/>
                    <a:p>
                      <a:r>
                        <a:rPr lang="en-US" sz="1800" b="0" i="0" kern="1200" dirty="0">
                          <a:solidFill>
                            <a:schemeClr val="dk1"/>
                          </a:solidFill>
                          <a:effectLst/>
                          <a:latin typeface="+mn-lt"/>
                          <a:ea typeface="+mn-ea"/>
                          <a:cs typeface="+mn-cs"/>
                        </a:rPr>
                        <a:t>Consider l</a:t>
                      </a:r>
                      <a:r>
                        <a:rPr lang="en-US" sz="1800" b="1" i="0" kern="1200" dirty="0">
                          <a:solidFill>
                            <a:schemeClr val="dk1"/>
                          </a:solidFill>
                          <a:effectLst/>
                          <a:latin typeface="+mn-lt"/>
                          <a:ea typeface="+mn-ea"/>
                          <a:cs typeface="+mn-cs"/>
                        </a:rPr>
                        <a:t>aboratory evaluation to screen for infectious triggers</a:t>
                      </a:r>
                      <a:r>
                        <a:rPr lang="en-US" sz="1800" b="0" i="0" kern="1200" dirty="0">
                          <a:solidFill>
                            <a:schemeClr val="dk1"/>
                          </a:solidFill>
                          <a:effectLst/>
                          <a:latin typeface="+mn-lt"/>
                          <a:ea typeface="+mn-ea"/>
                          <a:cs typeface="+mn-cs"/>
                        </a:rPr>
                        <a:t> and/or other disorders associated with neuropsychiatric symptoms, such as autoimmune, immune, or metabolic disorders (ex. immunodeficiencies, Systemic Lupus Erythematosus and other rheumatologic disorders, Thyroid disorders, Celiac disease, Wilson’s disease, Nutritional deficiencies, Rheumatic fever.) </a:t>
                      </a:r>
                      <a:r>
                        <a:rPr lang="en-US" sz="1800" b="0" i="0" kern="1200" dirty="0">
                          <a:solidFill>
                            <a:schemeClr val="dk1"/>
                          </a:solidFill>
                          <a:effectLst/>
                          <a:highlight>
                            <a:srgbClr val="FFFF00"/>
                          </a:highlight>
                          <a:latin typeface="+mn-lt"/>
                          <a:ea typeface="+mn-ea"/>
                          <a:cs typeface="+mn-cs"/>
                        </a:rPr>
                        <a:t>(consider for education domain) </a:t>
                      </a:r>
                      <a:endParaRPr lang="en-US" sz="1800" dirty="0">
                        <a:highlight>
                          <a:srgbClr val="FFFF00"/>
                        </a:highlight>
                      </a:endParaRPr>
                    </a:p>
                  </a:txBody>
                  <a:tcPr/>
                </a:tc>
                <a:tc>
                  <a:txBody>
                    <a:bodyPr/>
                    <a:lstStyle/>
                    <a:p>
                      <a:r>
                        <a:rPr lang="en-US" sz="1600" dirty="0"/>
                        <a:t>Short or Medium</a:t>
                      </a:r>
                    </a:p>
                  </a:txBody>
                  <a:tcPr/>
                </a:tc>
                <a:extLst>
                  <a:ext uri="{0D108BD9-81ED-4DB2-BD59-A6C34878D82A}">
                    <a16:rowId xmlns:a16="http://schemas.microsoft.com/office/drawing/2014/main" val="614005872"/>
                  </a:ext>
                </a:extLst>
              </a:tr>
            </a:tbl>
          </a:graphicData>
        </a:graphic>
      </p:graphicFrame>
    </p:spTree>
    <p:extLst>
      <p:ext uri="{BB962C8B-B14F-4D97-AF65-F5344CB8AC3E}">
        <p14:creationId xmlns:p14="http://schemas.microsoft.com/office/powerpoint/2010/main" val="2588854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7">
            <a:extLst>
              <a:ext uri="{FF2B5EF4-FFF2-40B4-BE49-F238E27FC236}">
                <a16:creationId xmlns:a16="http://schemas.microsoft.com/office/drawing/2014/main" id="{0CFF6E73-B5B1-CE7B-867D-6C63EB90522D}"/>
              </a:ext>
            </a:extLst>
          </p:cNvPr>
          <p:cNvGraphicFramePr>
            <a:graphicFrameLocks noGrp="1"/>
          </p:cNvGraphicFramePr>
          <p:nvPr>
            <p:extLst>
              <p:ext uri="{D42A27DB-BD31-4B8C-83A1-F6EECF244321}">
                <p14:modId xmlns:p14="http://schemas.microsoft.com/office/powerpoint/2010/main" val="4226178528"/>
              </p:ext>
            </p:extLst>
          </p:nvPr>
        </p:nvGraphicFramePr>
        <p:xfrm>
          <a:off x="0" y="1905624"/>
          <a:ext cx="12192000" cy="3046752"/>
        </p:xfrm>
        <a:graphic>
          <a:graphicData uri="http://schemas.openxmlformats.org/drawingml/2006/table">
            <a:tbl>
              <a:tblPr firstRow="1" bandRow="1">
                <a:tableStyleId>{5C22544A-7EE6-4342-B048-85BDC9FD1C3A}</a:tableStyleId>
              </a:tblPr>
              <a:tblGrid>
                <a:gridCol w="1364319">
                  <a:extLst>
                    <a:ext uri="{9D8B030D-6E8A-4147-A177-3AD203B41FA5}">
                      <a16:colId xmlns:a16="http://schemas.microsoft.com/office/drawing/2014/main" val="4037145844"/>
                    </a:ext>
                  </a:extLst>
                </a:gridCol>
                <a:gridCol w="2404723">
                  <a:extLst>
                    <a:ext uri="{9D8B030D-6E8A-4147-A177-3AD203B41FA5}">
                      <a16:colId xmlns:a16="http://schemas.microsoft.com/office/drawing/2014/main" val="1703048891"/>
                    </a:ext>
                  </a:extLst>
                </a:gridCol>
                <a:gridCol w="7273110">
                  <a:extLst>
                    <a:ext uri="{9D8B030D-6E8A-4147-A177-3AD203B41FA5}">
                      <a16:colId xmlns:a16="http://schemas.microsoft.com/office/drawing/2014/main" val="2981413575"/>
                    </a:ext>
                  </a:extLst>
                </a:gridCol>
                <a:gridCol w="1149848">
                  <a:extLst>
                    <a:ext uri="{9D8B030D-6E8A-4147-A177-3AD203B41FA5}">
                      <a16:colId xmlns:a16="http://schemas.microsoft.com/office/drawing/2014/main" val="1234153323"/>
                    </a:ext>
                  </a:extLst>
                </a:gridCol>
              </a:tblGrid>
              <a:tr h="407750">
                <a:tc>
                  <a:txBody>
                    <a:bodyPr/>
                    <a:lstStyle/>
                    <a:p>
                      <a:r>
                        <a:rPr lang="en-US" dirty="0"/>
                        <a:t>Domain </a:t>
                      </a:r>
                    </a:p>
                  </a:txBody>
                  <a:tcPr/>
                </a:tc>
                <a:tc>
                  <a:txBody>
                    <a:bodyPr/>
                    <a:lstStyle/>
                    <a:p>
                      <a:r>
                        <a:rPr lang="en-US" dirty="0"/>
                        <a:t>Priority  #3</a:t>
                      </a:r>
                    </a:p>
                  </a:txBody>
                  <a:tcPr/>
                </a:tc>
                <a:tc>
                  <a:txBody>
                    <a:bodyPr/>
                    <a:lstStyle/>
                    <a:p>
                      <a:r>
                        <a:rPr lang="en-US" dirty="0"/>
                        <a:t>Recommendation #7</a:t>
                      </a:r>
                    </a:p>
                  </a:txBody>
                  <a:tcPr/>
                </a:tc>
                <a:tc>
                  <a:txBody>
                    <a:bodyPr/>
                    <a:lstStyle/>
                    <a:p>
                      <a:r>
                        <a:rPr lang="en-US" dirty="0"/>
                        <a:t>Timeline </a:t>
                      </a:r>
                    </a:p>
                  </a:txBody>
                  <a:tcPr/>
                </a:tc>
                <a:extLst>
                  <a:ext uri="{0D108BD9-81ED-4DB2-BD59-A6C34878D82A}">
                    <a16:rowId xmlns:a16="http://schemas.microsoft.com/office/drawing/2014/main" val="897260278"/>
                  </a:ext>
                </a:extLst>
              </a:tr>
              <a:tr h="2639002">
                <a:tc>
                  <a:txBody>
                    <a:bodyPr/>
                    <a:lstStyle/>
                    <a:p>
                      <a:r>
                        <a:rPr lang="en-US" dirty="0"/>
                        <a:t>Diagnosis </a:t>
                      </a:r>
                    </a:p>
                  </a:txBody>
                  <a:tcPr/>
                </a:tc>
                <a:tc>
                  <a:txBody>
                    <a:bodyPr/>
                    <a:lstStyle/>
                    <a:p>
                      <a:r>
                        <a:rPr lang="en-US" sz="1800" b="0" i="0" kern="1200" dirty="0">
                          <a:solidFill>
                            <a:srgbClr val="C00000"/>
                          </a:solidFill>
                          <a:effectLst/>
                          <a:latin typeface="+mn-lt"/>
                          <a:ea typeface="+mn-ea"/>
                          <a:cs typeface="+mn-cs"/>
                        </a:rPr>
                        <a:t>Report on missed diagnoses</a:t>
                      </a:r>
                      <a:endParaRPr lang="en-US" dirty="0">
                        <a:solidFill>
                          <a:srgbClr val="C00000"/>
                        </a:solidFill>
                      </a:endParaRPr>
                    </a:p>
                  </a:txBody>
                  <a:tcPr/>
                </a:tc>
                <a:tc>
                  <a:txBody>
                    <a:bodyPr/>
                    <a:lstStyle/>
                    <a:p>
                      <a:r>
                        <a:rPr lang="en-US" sz="1800" b="0" i="0" kern="1200">
                          <a:solidFill>
                            <a:schemeClr val="dk1"/>
                          </a:solidFill>
                          <a:effectLst/>
                          <a:latin typeface="+mn-lt"/>
                          <a:ea typeface="+mn-ea"/>
                          <a:cs typeface="+mn-cs"/>
                        </a:rPr>
                        <a:t>DPH or DMH will </a:t>
                      </a:r>
                      <a:r>
                        <a:rPr lang="en-US" sz="1800" b="1" i="0" kern="1200">
                          <a:solidFill>
                            <a:schemeClr val="dk1"/>
                          </a:solidFill>
                          <a:effectLst/>
                          <a:latin typeface="+mn-lt"/>
                          <a:ea typeface="+mn-ea"/>
                          <a:cs typeface="+mn-cs"/>
                        </a:rPr>
                        <a:t>create a reporting mechanism for families and providers to report missed diagnosis</a:t>
                      </a:r>
                      <a:r>
                        <a:rPr lang="en-US" sz="1800" b="0" i="0" kern="1200">
                          <a:solidFill>
                            <a:schemeClr val="dk1"/>
                          </a:solidFill>
                          <a:effectLst/>
                          <a:latin typeface="+mn-lt"/>
                          <a:ea typeface="+mn-ea"/>
                          <a:cs typeface="+mn-cs"/>
                        </a:rPr>
                        <a:t> of PANS/PANDAS in the Commonwealth. This data will be used to better measure the prevalence of PANS/PANDAS in the state. </a:t>
                      </a:r>
                      <a:endParaRPr lang="en-US" sz="1800" dirty="0"/>
                    </a:p>
                  </a:txBody>
                  <a:tcPr/>
                </a:tc>
                <a:tc>
                  <a:txBody>
                    <a:bodyPr/>
                    <a:lstStyle/>
                    <a:p>
                      <a:r>
                        <a:rPr lang="en-US" sz="1800" dirty="0"/>
                        <a:t>?</a:t>
                      </a:r>
                    </a:p>
                  </a:txBody>
                  <a:tcPr/>
                </a:tc>
                <a:extLst>
                  <a:ext uri="{0D108BD9-81ED-4DB2-BD59-A6C34878D82A}">
                    <a16:rowId xmlns:a16="http://schemas.microsoft.com/office/drawing/2014/main" val="1506192146"/>
                  </a:ext>
                </a:extLst>
              </a:tr>
            </a:tbl>
          </a:graphicData>
        </a:graphic>
      </p:graphicFrame>
    </p:spTree>
    <p:extLst>
      <p:ext uri="{BB962C8B-B14F-4D97-AF65-F5344CB8AC3E}">
        <p14:creationId xmlns:p14="http://schemas.microsoft.com/office/powerpoint/2010/main" val="3447380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9">
            <a:extLst>
              <a:ext uri="{FF2B5EF4-FFF2-40B4-BE49-F238E27FC236}">
                <a16:creationId xmlns:a16="http://schemas.microsoft.com/office/drawing/2014/main" id="{947B6E9C-AF22-D048-88ED-3F5105606997}"/>
              </a:ext>
            </a:extLst>
          </p:cNvPr>
          <p:cNvGraphicFramePr>
            <a:graphicFrameLocks noGrp="1"/>
          </p:cNvGraphicFramePr>
          <p:nvPr>
            <p:ph idx="1"/>
            <p:extLst>
              <p:ext uri="{D42A27DB-BD31-4B8C-83A1-F6EECF244321}">
                <p14:modId xmlns:p14="http://schemas.microsoft.com/office/powerpoint/2010/main" val="888787"/>
              </p:ext>
            </p:extLst>
          </p:nvPr>
        </p:nvGraphicFramePr>
        <p:xfrm>
          <a:off x="0" y="1551940"/>
          <a:ext cx="12192000" cy="3754120"/>
        </p:xfrm>
        <a:graphic>
          <a:graphicData uri="http://schemas.openxmlformats.org/drawingml/2006/table">
            <a:tbl>
              <a:tblPr firstRow="1" bandRow="1">
                <a:tableStyleId>{5C22544A-7EE6-4342-B048-85BDC9FD1C3A}</a:tableStyleId>
              </a:tblPr>
              <a:tblGrid>
                <a:gridCol w="1258957">
                  <a:extLst>
                    <a:ext uri="{9D8B030D-6E8A-4147-A177-3AD203B41FA5}">
                      <a16:colId xmlns:a16="http://schemas.microsoft.com/office/drawing/2014/main" val="496009298"/>
                    </a:ext>
                  </a:extLst>
                </a:gridCol>
                <a:gridCol w="2175565">
                  <a:extLst>
                    <a:ext uri="{9D8B030D-6E8A-4147-A177-3AD203B41FA5}">
                      <a16:colId xmlns:a16="http://schemas.microsoft.com/office/drawing/2014/main" val="3071967926"/>
                    </a:ext>
                  </a:extLst>
                </a:gridCol>
                <a:gridCol w="7222435">
                  <a:extLst>
                    <a:ext uri="{9D8B030D-6E8A-4147-A177-3AD203B41FA5}">
                      <a16:colId xmlns:a16="http://schemas.microsoft.com/office/drawing/2014/main" val="2246805657"/>
                    </a:ext>
                  </a:extLst>
                </a:gridCol>
                <a:gridCol w="1535043">
                  <a:extLst>
                    <a:ext uri="{9D8B030D-6E8A-4147-A177-3AD203B41FA5}">
                      <a16:colId xmlns:a16="http://schemas.microsoft.com/office/drawing/2014/main" val="2780272045"/>
                    </a:ext>
                  </a:extLst>
                </a:gridCol>
              </a:tblGrid>
              <a:tr h="370840">
                <a:tc>
                  <a:txBody>
                    <a:bodyPr/>
                    <a:lstStyle/>
                    <a:p>
                      <a:r>
                        <a:rPr lang="en-US" dirty="0"/>
                        <a:t>Domain</a:t>
                      </a:r>
                    </a:p>
                  </a:txBody>
                  <a:tcPr/>
                </a:tc>
                <a:tc>
                  <a:txBody>
                    <a:bodyPr/>
                    <a:lstStyle/>
                    <a:p>
                      <a:r>
                        <a:rPr lang="en-US" dirty="0"/>
                        <a:t>Priority #4</a:t>
                      </a:r>
                    </a:p>
                  </a:txBody>
                  <a:tcPr/>
                </a:tc>
                <a:tc>
                  <a:txBody>
                    <a:bodyPr/>
                    <a:lstStyle/>
                    <a:p>
                      <a:r>
                        <a:rPr lang="en-US" dirty="0"/>
                        <a:t>Recommendations #8-11</a:t>
                      </a:r>
                    </a:p>
                  </a:txBody>
                  <a:tcPr/>
                </a:tc>
                <a:tc>
                  <a:txBody>
                    <a:bodyPr/>
                    <a:lstStyle/>
                    <a:p>
                      <a:r>
                        <a:rPr lang="en-US" dirty="0"/>
                        <a:t>Timeline</a:t>
                      </a:r>
                    </a:p>
                  </a:txBody>
                  <a:tcPr/>
                </a:tc>
                <a:extLst>
                  <a:ext uri="{0D108BD9-81ED-4DB2-BD59-A6C34878D82A}">
                    <a16:rowId xmlns:a16="http://schemas.microsoft.com/office/drawing/2014/main" val="1246380531"/>
                  </a:ext>
                </a:extLst>
              </a:tr>
              <a:tr h="370840">
                <a:tc rowSpan="4">
                  <a:txBody>
                    <a:bodyPr/>
                    <a:lstStyle/>
                    <a:p>
                      <a:r>
                        <a:rPr lang="en-US" dirty="0"/>
                        <a:t>Diagnosis</a:t>
                      </a:r>
                    </a:p>
                  </a:txBody>
                  <a:tcPr/>
                </a:tc>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rgbClr val="C00000"/>
                          </a:solidFill>
                          <a:effectLst/>
                          <a:latin typeface="+mn-lt"/>
                          <a:ea typeface="+mn-ea"/>
                          <a:cs typeface="+mn-cs"/>
                        </a:rPr>
                        <a:t>Improve the working diagnostic criteria for PANS and PANDAS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solidFill>
                          <a:srgbClr val="C00000"/>
                        </a:solidFill>
                      </a:endParaRPr>
                    </a:p>
                    <a:p>
                      <a:r>
                        <a:rPr lang="en-US" dirty="0">
                          <a:highlight>
                            <a:srgbClr val="FFFF00"/>
                          </a:highlight>
                        </a:rPr>
                        <a:t>(reword to be broader and not MA specific, perhaps talk to consortium)</a:t>
                      </a:r>
                    </a:p>
                  </a:txBody>
                  <a:tcPr/>
                </a:tc>
                <a:tc>
                  <a:txBody>
                    <a:bodyPr/>
                    <a:lstStyle/>
                    <a:p>
                      <a:r>
                        <a:rPr lang="en-US" sz="1800" b="0" i="0" kern="1200">
                          <a:solidFill>
                            <a:schemeClr val="dk1"/>
                          </a:solidFill>
                          <a:effectLst/>
                          <a:latin typeface="+mn-lt"/>
                          <a:ea typeface="+mn-ea"/>
                          <a:cs typeface="+mn-cs"/>
                        </a:rPr>
                        <a:t>Consider creating a simplified and more inclusive set of </a:t>
                      </a:r>
                      <a:r>
                        <a:rPr lang="en-US" sz="1800" b="1" i="0" kern="1200">
                          <a:solidFill>
                            <a:schemeClr val="dk1"/>
                          </a:solidFill>
                          <a:effectLst/>
                          <a:latin typeface="+mn-lt"/>
                          <a:ea typeface="+mn-ea"/>
                          <a:cs typeface="+mn-cs"/>
                        </a:rPr>
                        <a:t>working diagnostic criteria for PANS</a:t>
                      </a:r>
                      <a:r>
                        <a:rPr lang="en-US" sz="1800" b="0" i="0" kern="1200">
                          <a:solidFill>
                            <a:schemeClr val="dk1"/>
                          </a:solidFill>
                          <a:effectLst/>
                          <a:latin typeface="+mn-lt"/>
                          <a:ea typeface="+mn-ea"/>
                          <a:cs typeface="+mn-cs"/>
                        </a:rPr>
                        <a:t>. Consider subsuming the PANDAS definition under the wider umbrella of PANS.</a:t>
                      </a:r>
                      <a:endParaRPr lang="en-US" sz="1800" dirty="0"/>
                    </a:p>
                  </a:txBody>
                  <a:tcPr/>
                </a:tc>
                <a:tc>
                  <a:txBody>
                    <a:bodyPr/>
                    <a:lstStyle/>
                    <a:p>
                      <a:r>
                        <a:rPr lang="en-US" sz="1800" dirty="0"/>
                        <a:t>Long</a:t>
                      </a:r>
                    </a:p>
                  </a:txBody>
                  <a:tcPr/>
                </a:tc>
                <a:extLst>
                  <a:ext uri="{0D108BD9-81ED-4DB2-BD59-A6C34878D82A}">
                    <a16:rowId xmlns:a16="http://schemas.microsoft.com/office/drawing/2014/main" val="1569407391"/>
                  </a:ext>
                </a:extLst>
              </a:tr>
              <a:tr h="370840">
                <a:tc vMerge="1">
                  <a:txBody>
                    <a:bodyPr/>
                    <a:lstStyle/>
                    <a:p>
                      <a:endParaRPr lang="en-US" dirty="0"/>
                    </a:p>
                  </a:txBody>
                  <a:tcPr/>
                </a:tc>
                <a:tc vMerge="1">
                  <a:txBody>
                    <a:bodyPr/>
                    <a:lstStyle/>
                    <a:p>
                      <a:endParaRPr lang="en-US" dirty="0"/>
                    </a:p>
                  </a:txBody>
                  <a:tcPr/>
                </a:tc>
                <a:tc>
                  <a:txBody>
                    <a:bodyPr/>
                    <a:lstStyle/>
                    <a:p>
                      <a:r>
                        <a:rPr lang="en-US" sz="1800" b="0" i="0" kern="1200">
                          <a:solidFill>
                            <a:schemeClr val="dk1"/>
                          </a:solidFill>
                          <a:effectLst/>
                          <a:latin typeface="+mn-lt"/>
                          <a:ea typeface="+mn-ea"/>
                          <a:cs typeface="+mn-cs"/>
                        </a:rPr>
                        <a:t>Elaborate specific </a:t>
                      </a:r>
                      <a:r>
                        <a:rPr lang="en-US" sz="1800" b="1" i="0" kern="1200">
                          <a:solidFill>
                            <a:schemeClr val="dk1"/>
                          </a:solidFill>
                          <a:effectLst/>
                          <a:latin typeface="+mn-lt"/>
                          <a:ea typeface="+mn-ea"/>
                          <a:cs typeface="+mn-cs"/>
                        </a:rPr>
                        <a:t>diagnostic considerations to provide a framework</a:t>
                      </a:r>
                      <a:r>
                        <a:rPr lang="en-US" sz="1800" b="0" i="0" kern="1200">
                          <a:solidFill>
                            <a:schemeClr val="dk1"/>
                          </a:solidFill>
                          <a:effectLst/>
                          <a:latin typeface="+mn-lt"/>
                          <a:ea typeface="+mn-ea"/>
                          <a:cs typeface="+mn-cs"/>
                        </a:rPr>
                        <a:t> for physicians to diagnose and treat PANS/PANDAS.</a:t>
                      </a:r>
                      <a:endParaRPr lang="en-US" sz="1800" dirty="0"/>
                    </a:p>
                  </a:txBody>
                  <a:tcPr/>
                </a:tc>
                <a:tc>
                  <a:txBody>
                    <a:bodyPr/>
                    <a:lstStyle/>
                    <a:p>
                      <a:r>
                        <a:rPr lang="en-US" sz="1800" dirty="0"/>
                        <a:t>Long</a:t>
                      </a:r>
                    </a:p>
                  </a:txBody>
                  <a:tcPr/>
                </a:tc>
                <a:extLst>
                  <a:ext uri="{0D108BD9-81ED-4DB2-BD59-A6C34878D82A}">
                    <a16:rowId xmlns:a16="http://schemas.microsoft.com/office/drawing/2014/main" val="2343953921"/>
                  </a:ext>
                </a:extLst>
              </a:tr>
              <a:tr h="370840">
                <a:tc vMerge="1">
                  <a:txBody>
                    <a:bodyPr/>
                    <a:lstStyle/>
                    <a:p>
                      <a:endParaRPr lang="en-US" dirty="0"/>
                    </a:p>
                  </a:txBody>
                  <a:tcPr/>
                </a:tc>
                <a:tc vMerge="1">
                  <a:txBody>
                    <a:bodyPr/>
                    <a:lstStyle/>
                    <a:p>
                      <a:endParaRPr lang="en-US" dirty="0"/>
                    </a:p>
                  </a:txBody>
                  <a:tcPr/>
                </a:tc>
                <a:tc>
                  <a:txBody>
                    <a:bodyPr/>
                    <a:lstStyle/>
                    <a:p>
                      <a:r>
                        <a:rPr lang="en-US" sz="1800" b="0" i="0" kern="1200">
                          <a:solidFill>
                            <a:schemeClr val="dk1"/>
                          </a:solidFill>
                          <a:effectLst/>
                          <a:latin typeface="+mn-lt"/>
                          <a:ea typeface="+mn-ea"/>
                          <a:cs typeface="+mn-cs"/>
                        </a:rPr>
                        <a:t>Once an improved working diagnostic criteria is created, the MA DPH will </a:t>
                      </a:r>
                      <a:r>
                        <a:rPr lang="en-US" sz="1800" b="1" i="0" kern="1200">
                          <a:solidFill>
                            <a:schemeClr val="dk1"/>
                          </a:solidFill>
                          <a:effectLst/>
                          <a:latin typeface="+mn-lt"/>
                          <a:ea typeface="+mn-ea"/>
                          <a:cs typeface="+mn-cs"/>
                        </a:rPr>
                        <a:t>develop a monitoring system to collect epidemiologic data</a:t>
                      </a:r>
                      <a:r>
                        <a:rPr lang="en-US" sz="1800" b="0" i="0" kern="1200">
                          <a:solidFill>
                            <a:schemeClr val="dk1"/>
                          </a:solidFill>
                          <a:effectLst/>
                          <a:latin typeface="+mn-lt"/>
                          <a:ea typeface="+mn-ea"/>
                          <a:cs typeface="+mn-cs"/>
                        </a:rPr>
                        <a:t> based on the working criteria, to assess the incidence and prevalence of PANS. </a:t>
                      </a:r>
                      <a:endParaRPr lang="en-US" sz="1800" dirty="0"/>
                    </a:p>
                  </a:txBody>
                  <a:tcPr/>
                </a:tc>
                <a:tc>
                  <a:txBody>
                    <a:bodyPr/>
                    <a:lstStyle/>
                    <a:p>
                      <a:r>
                        <a:rPr lang="en-US" sz="1800" dirty="0"/>
                        <a:t>Long</a:t>
                      </a:r>
                    </a:p>
                  </a:txBody>
                  <a:tcPr/>
                </a:tc>
                <a:extLst>
                  <a:ext uri="{0D108BD9-81ED-4DB2-BD59-A6C34878D82A}">
                    <a16:rowId xmlns:a16="http://schemas.microsoft.com/office/drawing/2014/main" val="1005851905"/>
                  </a:ext>
                </a:extLst>
              </a:tr>
              <a:tr h="311892">
                <a:tc vMerge="1">
                  <a:txBody>
                    <a:bodyPr/>
                    <a:lstStyle/>
                    <a:p>
                      <a:endParaRPr lang="en-US" dirty="0"/>
                    </a:p>
                  </a:txBody>
                  <a:tcPr/>
                </a:tc>
                <a:tc vMerge="1">
                  <a:txBody>
                    <a:bodyPr/>
                    <a:lstStyle/>
                    <a:p>
                      <a:endParaRPr lang="en-US" dirty="0"/>
                    </a:p>
                  </a:txBody>
                  <a:tcPr/>
                </a:tc>
                <a:tc>
                  <a:txBody>
                    <a:bodyPr/>
                    <a:lstStyle/>
                    <a:p>
                      <a:r>
                        <a:rPr lang="en-US" sz="1800" b="0" i="0" kern="1200">
                          <a:solidFill>
                            <a:schemeClr val="dk1"/>
                          </a:solidFill>
                          <a:effectLst/>
                          <a:latin typeface="+mn-lt"/>
                          <a:ea typeface="+mn-ea"/>
                          <a:cs typeface="+mn-cs"/>
                        </a:rPr>
                        <a:t>MA DPH will review the epidemiologic data in MA and </a:t>
                      </a:r>
                      <a:r>
                        <a:rPr lang="en-US" sz="1800" b="1" i="0" kern="1200">
                          <a:solidFill>
                            <a:schemeClr val="dk1"/>
                          </a:solidFill>
                          <a:effectLst/>
                          <a:latin typeface="+mn-lt"/>
                          <a:ea typeface="+mn-ea"/>
                          <a:cs typeface="+mn-cs"/>
                        </a:rPr>
                        <a:t>compare with data from other state-level and national researchers</a:t>
                      </a:r>
                      <a:r>
                        <a:rPr lang="en-US" sz="1800" b="0" i="0" kern="1200">
                          <a:solidFill>
                            <a:schemeClr val="dk1"/>
                          </a:solidFill>
                          <a:effectLst/>
                          <a:latin typeface="+mn-lt"/>
                          <a:ea typeface="+mn-ea"/>
                          <a:cs typeface="+mn-cs"/>
                        </a:rPr>
                        <a:t>. Such comparison would enable review and possible revision of the diagnostic criteria for PANS. </a:t>
                      </a:r>
                      <a:endParaRPr lang="en-US" sz="1800" dirty="0"/>
                    </a:p>
                  </a:txBody>
                  <a:tcPr/>
                </a:tc>
                <a:tc>
                  <a:txBody>
                    <a:bodyPr/>
                    <a:lstStyle/>
                    <a:p>
                      <a:r>
                        <a:rPr lang="en-US" sz="1800" dirty="0"/>
                        <a:t>Medium</a:t>
                      </a:r>
                    </a:p>
                  </a:txBody>
                  <a:tcPr/>
                </a:tc>
                <a:extLst>
                  <a:ext uri="{0D108BD9-81ED-4DB2-BD59-A6C34878D82A}">
                    <a16:rowId xmlns:a16="http://schemas.microsoft.com/office/drawing/2014/main" val="2200412732"/>
                  </a:ext>
                </a:extLst>
              </a:tr>
            </a:tbl>
          </a:graphicData>
        </a:graphic>
      </p:graphicFrame>
    </p:spTree>
    <p:extLst>
      <p:ext uri="{BB962C8B-B14F-4D97-AF65-F5344CB8AC3E}">
        <p14:creationId xmlns:p14="http://schemas.microsoft.com/office/powerpoint/2010/main" val="2945499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cs typeface="Calibri"/>
              </a:rPr>
              <a:t>Agenda</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vert="horz" lIns="91440" tIns="45720" rIns="91440" bIns="45720" rtlCol="0" anchor="t">
            <a:normAutofit/>
          </a:bodyPr>
          <a:lstStyle/>
          <a:p>
            <a:r>
              <a:rPr lang="en-US" u="sng" dirty="0"/>
              <a:t>Welcome</a:t>
            </a:r>
            <a:r>
              <a:rPr lang="en-US" dirty="0"/>
              <a:t>: Roll Call &amp; Vote to Approve 5/10/2023 Minutes</a:t>
            </a:r>
          </a:p>
          <a:p>
            <a:r>
              <a:rPr lang="en-US" u="sng" dirty="0">
                <a:solidFill>
                  <a:srgbClr val="000000"/>
                </a:solidFill>
                <a:cs typeface="Calibri"/>
              </a:rPr>
              <a:t>Announcements</a:t>
            </a:r>
            <a:r>
              <a:rPr lang="en-US" dirty="0">
                <a:solidFill>
                  <a:srgbClr val="000000"/>
                </a:solidFill>
                <a:cs typeface="Calibri"/>
              </a:rPr>
              <a:t>: General &amp; Housekeeping</a:t>
            </a:r>
          </a:p>
          <a:p>
            <a:r>
              <a:rPr lang="en-US" u="sng" dirty="0">
                <a:solidFill>
                  <a:srgbClr val="000000"/>
                </a:solidFill>
                <a:cs typeface="Calibri"/>
              </a:rPr>
              <a:t>Discussion</a:t>
            </a:r>
            <a:r>
              <a:rPr lang="en-US" dirty="0">
                <a:solidFill>
                  <a:srgbClr val="000000"/>
                </a:solidFill>
                <a:cs typeface="Calibri"/>
              </a:rPr>
              <a:t>: Annual Report</a:t>
            </a:r>
          </a:p>
          <a:p>
            <a:r>
              <a:rPr lang="en-US" u="sng" dirty="0">
                <a:solidFill>
                  <a:srgbClr val="000000"/>
                </a:solidFill>
                <a:cs typeface="Calibri"/>
              </a:rPr>
              <a:t>Discussion</a:t>
            </a:r>
            <a:r>
              <a:rPr lang="en-US" dirty="0">
                <a:solidFill>
                  <a:srgbClr val="000000"/>
                </a:solidFill>
                <a:cs typeface="Calibri"/>
              </a:rPr>
              <a:t>: Guest Speakers</a:t>
            </a:r>
          </a:p>
          <a:p>
            <a:r>
              <a:rPr lang="en-US" u="sng" dirty="0">
                <a:solidFill>
                  <a:srgbClr val="000000"/>
                </a:solidFill>
                <a:cs typeface="Calibri"/>
              </a:rPr>
              <a:t>Wrap Up</a:t>
            </a:r>
            <a:r>
              <a:rPr lang="en-US" dirty="0">
                <a:solidFill>
                  <a:srgbClr val="000000"/>
                </a:solidFill>
                <a:cs typeface="Calibri"/>
              </a:rPr>
              <a:t>: Next Steps</a:t>
            </a:r>
          </a:p>
          <a:p>
            <a:r>
              <a:rPr lang="en-US" u="sng" dirty="0">
                <a:solidFill>
                  <a:srgbClr val="000000"/>
                </a:solidFill>
                <a:cs typeface="Calibri"/>
              </a:rPr>
              <a:t>Next Meeting</a:t>
            </a:r>
            <a:r>
              <a:rPr lang="en-US" dirty="0">
                <a:solidFill>
                  <a:srgbClr val="000000"/>
                </a:solidFill>
                <a:cs typeface="Calibri"/>
              </a:rPr>
              <a:t>: Wednesday, September 13, 2023, 4-6PM</a:t>
            </a:r>
          </a:p>
          <a:p>
            <a:r>
              <a:rPr lang="en-US" u="sng" dirty="0">
                <a:solidFill>
                  <a:srgbClr val="000000"/>
                </a:solidFill>
                <a:cs typeface="Calibri"/>
              </a:rPr>
              <a:t>Vote</a:t>
            </a:r>
            <a:r>
              <a:rPr lang="en-US" dirty="0">
                <a:solidFill>
                  <a:srgbClr val="000000"/>
                </a:solidFill>
                <a:cs typeface="Calibri"/>
              </a:rPr>
              <a:t>: Adjourn</a:t>
            </a: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53F0963B-2D31-DE11-7F6B-729CBAEAAE85}"/>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798878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7">
            <a:extLst>
              <a:ext uri="{FF2B5EF4-FFF2-40B4-BE49-F238E27FC236}">
                <a16:creationId xmlns:a16="http://schemas.microsoft.com/office/drawing/2014/main" id="{33D4FE24-73E7-446B-B4FD-1278079654FF}"/>
              </a:ext>
            </a:extLst>
          </p:cNvPr>
          <p:cNvGraphicFramePr>
            <a:graphicFrameLocks noGrp="1"/>
          </p:cNvGraphicFramePr>
          <p:nvPr>
            <p:extLst>
              <p:ext uri="{D42A27DB-BD31-4B8C-83A1-F6EECF244321}">
                <p14:modId xmlns:p14="http://schemas.microsoft.com/office/powerpoint/2010/main" val="297397950"/>
              </p:ext>
            </p:extLst>
          </p:nvPr>
        </p:nvGraphicFramePr>
        <p:xfrm>
          <a:off x="0" y="1905624"/>
          <a:ext cx="12192000" cy="3086053"/>
        </p:xfrm>
        <a:graphic>
          <a:graphicData uri="http://schemas.openxmlformats.org/drawingml/2006/table">
            <a:tbl>
              <a:tblPr firstRow="1" bandRow="1">
                <a:tableStyleId>{5C22544A-7EE6-4342-B048-85BDC9FD1C3A}</a:tableStyleId>
              </a:tblPr>
              <a:tblGrid>
                <a:gridCol w="1364319">
                  <a:extLst>
                    <a:ext uri="{9D8B030D-6E8A-4147-A177-3AD203B41FA5}">
                      <a16:colId xmlns:a16="http://schemas.microsoft.com/office/drawing/2014/main" val="4037145844"/>
                    </a:ext>
                  </a:extLst>
                </a:gridCol>
                <a:gridCol w="2404723">
                  <a:extLst>
                    <a:ext uri="{9D8B030D-6E8A-4147-A177-3AD203B41FA5}">
                      <a16:colId xmlns:a16="http://schemas.microsoft.com/office/drawing/2014/main" val="1703048891"/>
                    </a:ext>
                  </a:extLst>
                </a:gridCol>
                <a:gridCol w="7273110">
                  <a:extLst>
                    <a:ext uri="{9D8B030D-6E8A-4147-A177-3AD203B41FA5}">
                      <a16:colId xmlns:a16="http://schemas.microsoft.com/office/drawing/2014/main" val="2981413575"/>
                    </a:ext>
                  </a:extLst>
                </a:gridCol>
                <a:gridCol w="1149848">
                  <a:extLst>
                    <a:ext uri="{9D8B030D-6E8A-4147-A177-3AD203B41FA5}">
                      <a16:colId xmlns:a16="http://schemas.microsoft.com/office/drawing/2014/main" val="1234153323"/>
                    </a:ext>
                  </a:extLst>
                </a:gridCol>
              </a:tblGrid>
              <a:tr h="447051">
                <a:tc>
                  <a:txBody>
                    <a:bodyPr/>
                    <a:lstStyle/>
                    <a:p>
                      <a:r>
                        <a:rPr lang="en-US" dirty="0"/>
                        <a:t>Domain </a:t>
                      </a:r>
                    </a:p>
                  </a:txBody>
                  <a:tcPr/>
                </a:tc>
                <a:tc>
                  <a:txBody>
                    <a:bodyPr/>
                    <a:lstStyle/>
                    <a:p>
                      <a:r>
                        <a:rPr lang="en-US" dirty="0"/>
                        <a:t>Priority  #5</a:t>
                      </a:r>
                    </a:p>
                  </a:txBody>
                  <a:tcPr/>
                </a:tc>
                <a:tc>
                  <a:txBody>
                    <a:bodyPr/>
                    <a:lstStyle/>
                    <a:p>
                      <a:r>
                        <a:rPr lang="en-US" dirty="0"/>
                        <a:t>Recommendation #12</a:t>
                      </a:r>
                    </a:p>
                  </a:txBody>
                  <a:tcPr/>
                </a:tc>
                <a:tc>
                  <a:txBody>
                    <a:bodyPr/>
                    <a:lstStyle/>
                    <a:p>
                      <a:r>
                        <a:rPr lang="en-US" dirty="0"/>
                        <a:t>Timeline </a:t>
                      </a:r>
                    </a:p>
                  </a:txBody>
                  <a:tcPr/>
                </a:tc>
                <a:extLst>
                  <a:ext uri="{0D108BD9-81ED-4DB2-BD59-A6C34878D82A}">
                    <a16:rowId xmlns:a16="http://schemas.microsoft.com/office/drawing/2014/main" val="897260278"/>
                  </a:ext>
                </a:extLst>
              </a:tr>
              <a:tr h="2639002">
                <a:tc>
                  <a:txBody>
                    <a:bodyPr/>
                    <a:lstStyle/>
                    <a:p>
                      <a:r>
                        <a:rPr lang="en-US" sz="1800" dirty="0"/>
                        <a:t>Treatment</a:t>
                      </a:r>
                    </a:p>
                  </a:txBody>
                  <a:tcPr/>
                </a:tc>
                <a:tc>
                  <a:txBody>
                    <a:bodyPr/>
                    <a:lstStyle/>
                    <a:p>
                      <a:r>
                        <a:rPr lang="en-US" sz="1800" b="0" i="0" kern="1200" dirty="0">
                          <a:solidFill>
                            <a:srgbClr val="C00000"/>
                          </a:solidFill>
                          <a:effectLst/>
                          <a:latin typeface="+mn-lt"/>
                          <a:ea typeface="+mn-ea"/>
                          <a:cs typeface="+mn-cs"/>
                        </a:rPr>
                        <a:t>Assess and evaluate current </a:t>
                      </a:r>
                      <a:r>
                        <a:rPr lang="en-US" sz="1800" b="0" i="0" kern="1200" dirty="0">
                          <a:solidFill>
                            <a:srgbClr val="C00000"/>
                          </a:solidFill>
                          <a:effectLst/>
                          <a:highlight>
                            <a:srgbClr val="FFFF00"/>
                          </a:highlight>
                          <a:latin typeface="+mn-lt"/>
                          <a:ea typeface="+mn-ea"/>
                          <a:cs typeface="+mn-cs"/>
                        </a:rPr>
                        <a:t>diagnosis and/or </a:t>
                      </a:r>
                      <a:r>
                        <a:rPr lang="en-US" sz="1800" b="0" i="0" kern="1200" dirty="0">
                          <a:solidFill>
                            <a:srgbClr val="C00000"/>
                          </a:solidFill>
                          <a:effectLst/>
                          <a:latin typeface="+mn-lt"/>
                          <a:ea typeface="+mn-ea"/>
                          <a:cs typeface="+mn-cs"/>
                        </a:rPr>
                        <a:t>treatment of PANS/PANDAS in the Commonwealth of Massachusetts.</a:t>
                      </a:r>
                      <a:endParaRPr lang="en-US" sz="1800" dirty="0">
                        <a:solidFill>
                          <a:srgbClr val="C00000"/>
                        </a:solidFill>
                      </a:endParaRPr>
                    </a:p>
                  </a:txBody>
                  <a:tcPr/>
                </a:tc>
                <a:tc>
                  <a:txBody>
                    <a:bodyPr/>
                    <a:lstStyle/>
                    <a:p>
                      <a:r>
                        <a:rPr lang="en-US" sz="1800" b="0" i="0" kern="1200" dirty="0">
                          <a:solidFill>
                            <a:schemeClr val="dk1"/>
                          </a:solidFill>
                          <a:effectLst/>
                          <a:latin typeface="+mn-lt"/>
                          <a:ea typeface="+mn-ea"/>
                          <a:cs typeface="+mn-cs"/>
                        </a:rPr>
                        <a:t>The Division of Insurance will </a:t>
                      </a:r>
                      <a:r>
                        <a:rPr lang="en-US" sz="1800" b="1" i="0" kern="1200" dirty="0">
                          <a:solidFill>
                            <a:schemeClr val="dk1"/>
                          </a:solidFill>
                          <a:effectLst/>
                          <a:latin typeface="+mn-lt"/>
                          <a:ea typeface="+mn-ea"/>
                          <a:cs typeface="+mn-cs"/>
                        </a:rPr>
                        <a:t>survey current treatment providers</a:t>
                      </a:r>
                      <a:r>
                        <a:rPr lang="en-US" sz="1800" b="0" i="0" kern="1200" dirty="0">
                          <a:solidFill>
                            <a:schemeClr val="dk1"/>
                          </a:solidFill>
                          <a:effectLst/>
                          <a:latin typeface="+mn-lt"/>
                          <a:ea typeface="+mn-ea"/>
                          <a:cs typeface="+mn-cs"/>
                        </a:rPr>
                        <a:t> and hospitals in the Commonwealth to </a:t>
                      </a:r>
                      <a:r>
                        <a:rPr lang="en-US" sz="1800" b="1" i="0" kern="1200" dirty="0">
                          <a:solidFill>
                            <a:schemeClr val="dk1"/>
                          </a:solidFill>
                          <a:effectLst/>
                          <a:latin typeface="+mn-lt"/>
                          <a:ea typeface="+mn-ea"/>
                          <a:cs typeface="+mn-cs"/>
                        </a:rPr>
                        <a:t>determine who is providing PANS/PANDAS </a:t>
                      </a:r>
                      <a:r>
                        <a:rPr lang="en-US" sz="1800" b="1" i="0" kern="1200" dirty="0">
                          <a:solidFill>
                            <a:schemeClr val="dk1"/>
                          </a:solidFill>
                          <a:effectLst/>
                          <a:highlight>
                            <a:srgbClr val="FFFF00"/>
                          </a:highlight>
                          <a:latin typeface="+mn-lt"/>
                          <a:ea typeface="+mn-ea"/>
                          <a:cs typeface="+mn-cs"/>
                        </a:rPr>
                        <a:t>diagnosis and/or </a:t>
                      </a:r>
                      <a:r>
                        <a:rPr lang="en-US" sz="1800" b="1" i="0" kern="1200" dirty="0">
                          <a:solidFill>
                            <a:schemeClr val="dk1"/>
                          </a:solidFill>
                          <a:effectLst/>
                          <a:latin typeface="+mn-lt"/>
                          <a:ea typeface="+mn-ea"/>
                          <a:cs typeface="+mn-cs"/>
                        </a:rPr>
                        <a:t>treatment</a:t>
                      </a:r>
                      <a:r>
                        <a:rPr lang="en-US" sz="1800" b="0" i="0" kern="1200" dirty="0">
                          <a:solidFill>
                            <a:schemeClr val="dk1"/>
                          </a:solidFill>
                          <a:effectLst/>
                          <a:latin typeface="+mn-lt"/>
                          <a:ea typeface="+mn-ea"/>
                          <a:cs typeface="+mn-cs"/>
                        </a:rPr>
                        <a:t> and what treatment they provide. When completed, provide the data to the council.</a:t>
                      </a:r>
                      <a:endParaRPr lang="en-US" sz="1800" dirty="0"/>
                    </a:p>
                  </a:txBody>
                  <a:tcPr/>
                </a:tc>
                <a:tc>
                  <a:txBody>
                    <a:bodyPr/>
                    <a:lstStyle/>
                    <a:p>
                      <a:r>
                        <a:rPr lang="en-US" sz="1800" dirty="0"/>
                        <a:t>Short</a:t>
                      </a:r>
                    </a:p>
                  </a:txBody>
                  <a:tcPr/>
                </a:tc>
                <a:extLst>
                  <a:ext uri="{0D108BD9-81ED-4DB2-BD59-A6C34878D82A}">
                    <a16:rowId xmlns:a16="http://schemas.microsoft.com/office/drawing/2014/main" val="1506192146"/>
                  </a:ext>
                </a:extLst>
              </a:tr>
            </a:tbl>
          </a:graphicData>
        </a:graphic>
      </p:graphicFrame>
    </p:spTree>
    <p:extLst>
      <p:ext uri="{BB962C8B-B14F-4D97-AF65-F5344CB8AC3E}">
        <p14:creationId xmlns:p14="http://schemas.microsoft.com/office/powerpoint/2010/main" val="1716598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7">
            <a:extLst>
              <a:ext uri="{FF2B5EF4-FFF2-40B4-BE49-F238E27FC236}">
                <a16:creationId xmlns:a16="http://schemas.microsoft.com/office/drawing/2014/main" id="{D35B53F7-4847-E4FC-FB1F-D1D660B4AB24}"/>
              </a:ext>
            </a:extLst>
          </p:cNvPr>
          <p:cNvGraphicFramePr>
            <a:graphicFrameLocks noGrp="1"/>
          </p:cNvGraphicFramePr>
          <p:nvPr>
            <p:extLst>
              <p:ext uri="{D42A27DB-BD31-4B8C-83A1-F6EECF244321}">
                <p14:modId xmlns:p14="http://schemas.microsoft.com/office/powerpoint/2010/main" val="1676032360"/>
              </p:ext>
            </p:extLst>
          </p:nvPr>
        </p:nvGraphicFramePr>
        <p:xfrm>
          <a:off x="0" y="1905624"/>
          <a:ext cx="12192000" cy="3086053"/>
        </p:xfrm>
        <a:graphic>
          <a:graphicData uri="http://schemas.openxmlformats.org/drawingml/2006/table">
            <a:tbl>
              <a:tblPr firstRow="1" bandRow="1">
                <a:tableStyleId>{5C22544A-7EE6-4342-B048-85BDC9FD1C3A}</a:tableStyleId>
              </a:tblPr>
              <a:tblGrid>
                <a:gridCol w="1330376">
                  <a:extLst>
                    <a:ext uri="{9D8B030D-6E8A-4147-A177-3AD203B41FA5}">
                      <a16:colId xmlns:a16="http://schemas.microsoft.com/office/drawing/2014/main" val="4037145844"/>
                    </a:ext>
                  </a:extLst>
                </a:gridCol>
                <a:gridCol w="2412261">
                  <a:extLst>
                    <a:ext uri="{9D8B030D-6E8A-4147-A177-3AD203B41FA5}">
                      <a16:colId xmlns:a16="http://schemas.microsoft.com/office/drawing/2014/main" val="1703048891"/>
                    </a:ext>
                  </a:extLst>
                </a:gridCol>
                <a:gridCol w="7295910">
                  <a:extLst>
                    <a:ext uri="{9D8B030D-6E8A-4147-A177-3AD203B41FA5}">
                      <a16:colId xmlns:a16="http://schemas.microsoft.com/office/drawing/2014/main" val="2981413575"/>
                    </a:ext>
                  </a:extLst>
                </a:gridCol>
                <a:gridCol w="1153453">
                  <a:extLst>
                    <a:ext uri="{9D8B030D-6E8A-4147-A177-3AD203B41FA5}">
                      <a16:colId xmlns:a16="http://schemas.microsoft.com/office/drawing/2014/main" val="1234153323"/>
                    </a:ext>
                  </a:extLst>
                </a:gridCol>
              </a:tblGrid>
              <a:tr h="447051">
                <a:tc>
                  <a:txBody>
                    <a:bodyPr/>
                    <a:lstStyle/>
                    <a:p>
                      <a:r>
                        <a:rPr lang="en-US" dirty="0"/>
                        <a:t>Domain </a:t>
                      </a:r>
                    </a:p>
                  </a:txBody>
                  <a:tcPr/>
                </a:tc>
                <a:tc>
                  <a:txBody>
                    <a:bodyPr/>
                    <a:lstStyle/>
                    <a:p>
                      <a:r>
                        <a:rPr lang="en-US" dirty="0"/>
                        <a:t>Priority  #6</a:t>
                      </a:r>
                    </a:p>
                  </a:txBody>
                  <a:tcPr/>
                </a:tc>
                <a:tc>
                  <a:txBody>
                    <a:bodyPr/>
                    <a:lstStyle/>
                    <a:p>
                      <a:r>
                        <a:rPr lang="en-US" dirty="0"/>
                        <a:t>Recommendation #13</a:t>
                      </a:r>
                    </a:p>
                  </a:txBody>
                  <a:tcPr/>
                </a:tc>
                <a:tc>
                  <a:txBody>
                    <a:bodyPr/>
                    <a:lstStyle/>
                    <a:p>
                      <a:r>
                        <a:rPr lang="en-US" dirty="0"/>
                        <a:t>Timeline </a:t>
                      </a:r>
                    </a:p>
                  </a:txBody>
                  <a:tcPr/>
                </a:tc>
                <a:extLst>
                  <a:ext uri="{0D108BD9-81ED-4DB2-BD59-A6C34878D82A}">
                    <a16:rowId xmlns:a16="http://schemas.microsoft.com/office/drawing/2014/main" val="897260278"/>
                  </a:ext>
                </a:extLst>
              </a:tr>
              <a:tr h="2639002">
                <a:tc>
                  <a:txBody>
                    <a:bodyPr/>
                    <a:lstStyle/>
                    <a:p>
                      <a:r>
                        <a:rPr lang="en-US" sz="1800" dirty="0"/>
                        <a:t>Treatment</a:t>
                      </a:r>
                    </a:p>
                  </a:txBody>
                  <a:tcPr/>
                </a:tc>
                <a:tc>
                  <a:txBody>
                    <a:bodyPr/>
                    <a:lstStyle/>
                    <a:p>
                      <a:r>
                        <a:rPr lang="en-US" sz="1800" b="0" i="0" kern="1200" dirty="0">
                          <a:solidFill>
                            <a:srgbClr val="C00000"/>
                          </a:solidFill>
                          <a:effectLst/>
                          <a:latin typeface="+mn-lt"/>
                          <a:ea typeface="+mn-ea"/>
                          <a:cs typeface="+mn-cs"/>
                        </a:rPr>
                        <a:t>Review </a:t>
                      </a:r>
                      <a:r>
                        <a:rPr lang="en-US" sz="1800" b="0" i="0" kern="1200" dirty="0">
                          <a:solidFill>
                            <a:srgbClr val="C00000"/>
                          </a:solidFill>
                          <a:effectLst/>
                          <a:highlight>
                            <a:srgbClr val="FFFF00"/>
                          </a:highlight>
                          <a:latin typeface="+mn-lt"/>
                          <a:ea typeface="+mn-ea"/>
                          <a:cs typeface="+mn-cs"/>
                        </a:rPr>
                        <a:t>insurers </a:t>
                      </a:r>
                    </a:p>
                    <a:p>
                      <a:r>
                        <a:rPr lang="en-US" sz="1800" b="0" i="0" kern="1200" dirty="0">
                          <a:solidFill>
                            <a:srgbClr val="C00000"/>
                          </a:solidFill>
                          <a:effectLst/>
                          <a:latin typeface="+mn-lt"/>
                          <a:ea typeface="+mn-ea"/>
                          <a:cs typeface="+mn-cs"/>
                        </a:rPr>
                        <a:t>compliance with</a:t>
                      </a:r>
                    </a:p>
                    <a:p>
                      <a:r>
                        <a:rPr lang="en-US" sz="1800" b="0" i="0" kern="1200" dirty="0">
                          <a:solidFill>
                            <a:srgbClr val="C00000"/>
                          </a:solidFill>
                          <a:effectLst/>
                          <a:latin typeface="+mn-lt"/>
                          <a:ea typeface="+mn-ea"/>
                          <a:cs typeface="+mn-cs"/>
                        </a:rPr>
                        <a:t>current PANS/PANDAS insurance coverage</a:t>
                      </a:r>
                    </a:p>
                    <a:p>
                      <a:r>
                        <a:rPr lang="en-US" sz="1800" b="0" i="0" kern="1200" dirty="0">
                          <a:solidFill>
                            <a:srgbClr val="C00000"/>
                          </a:solidFill>
                          <a:effectLst/>
                          <a:latin typeface="+mn-lt"/>
                          <a:ea typeface="+mn-ea"/>
                          <a:cs typeface="+mn-cs"/>
                        </a:rPr>
                        <a:t>laws</a:t>
                      </a:r>
                      <a:endParaRPr lang="en-US" sz="1800" dirty="0">
                        <a:solidFill>
                          <a:srgbClr val="C00000"/>
                        </a:solidFill>
                      </a:endParaRPr>
                    </a:p>
                  </a:txBody>
                  <a:tcPr/>
                </a:tc>
                <a:tc>
                  <a:txBody>
                    <a:bodyPr/>
                    <a:lstStyle/>
                    <a:p>
                      <a:r>
                        <a:rPr lang="en-US" sz="1800" b="0" i="0" u="none" strike="noStrike" kern="1200" baseline="0" dirty="0">
                          <a:solidFill>
                            <a:schemeClr val="dk1"/>
                          </a:solidFill>
                          <a:latin typeface="+mn-lt"/>
                          <a:ea typeface="+mn-ea"/>
                          <a:cs typeface="+mn-cs"/>
                        </a:rPr>
                        <a:t>The Division of Insurance will </a:t>
                      </a:r>
                      <a:r>
                        <a:rPr lang="en-US" sz="1800" b="1" i="0" u="none" strike="noStrike" kern="1200" baseline="0" dirty="0">
                          <a:solidFill>
                            <a:schemeClr val="dk1"/>
                          </a:solidFill>
                          <a:latin typeface="+mn-lt"/>
                          <a:ea typeface="+mn-ea"/>
                          <a:cs typeface="+mn-cs"/>
                        </a:rPr>
                        <a:t>provide a report with data regarding any compliance concerns</a:t>
                      </a:r>
                      <a:r>
                        <a:rPr lang="en-US" sz="1800" b="0" i="0" u="none" strike="noStrike" kern="1200" baseline="0" dirty="0">
                          <a:solidFill>
                            <a:schemeClr val="dk1"/>
                          </a:solidFill>
                          <a:latin typeface="+mn-lt"/>
                          <a:ea typeface="+mn-ea"/>
                          <a:cs typeface="+mn-cs"/>
                        </a:rPr>
                        <a:t> related to the current law to the DPH PANS/PANDAS Advisory Council. 	</a:t>
                      </a:r>
                    </a:p>
                  </a:txBody>
                  <a:tcPr/>
                </a:tc>
                <a:tc>
                  <a:txBody>
                    <a:bodyPr/>
                    <a:lstStyle/>
                    <a:p>
                      <a:r>
                        <a:rPr lang="en-US" sz="1800" dirty="0"/>
                        <a:t>Short</a:t>
                      </a:r>
                    </a:p>
                  </a:txBody>
                  <a:tcPr/>
                </a:tc>
                <a:extLst>
                  <a:ext uri="{0D108BD9-81ED-4DB2-BD59-A6C34878D82A}">
                    <a16:rowId xmlns:a16="http://schemas.microsoft.com/office/drawing/2014/main" val="1506192146"/>
                  </a:ext>
                </a:extLst>
              </a:tr>
            </a:tbl>
          </a:graphicData>
        </a:graphic>
      </p:graphicFrame>
    </p:spTree>
    <p:extLst>
      <p:ext uri="{BB962C8B-B14F-4D97-AF65-F5344CB8AC3E}">
        <p14:creationId xmlns:p14="http://schemas.microsoft.com/office/powerpoint/2010/main" val="663732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B758E62F-9876-C69C-F8CB-5194FA1D00AA}"/>
              </a:ext>
            </a:extLst>
          </p:cNvPr>
          <p:cNvGraphicFramePr>
            <a:graphicFrameLocks noGrp="1"/>
          </p:cNvGraphicFramePr>
          <p:nvPr>
            <p:ph idx="1"/>
            <p:extLst>
              <p:ext uri="{D42A27DB-BD31-4B8C-83A1-F6EECF244321}">
                <p14:modId xmlns:p14="http://schemas.microsoft.com/office/powerpoint/2010/main" val="1516519122"/>
              </p:ext>
            </p:extLst>
          </p:nvPr>
        </p:nvGraphicFramePr>
        <p:xfrm>
          <a:off x="0" y="1140460"/>
          <a:ext cx="12191999" cy="4851400"/>
        </p:xfrm>
        <a:graphic>
          <a:graphicData uri="http://schemas.openxmlformats.org/drawingml/2006/table">
            <a:tbl>
              <a:tblPr firstRow="1" bandRow="1">
                <a:tableStyleId>{5C22544A-7EE6-4342-B048-85BDC9FD1C3A}</a:tableStyleId>
              </a:tblPr>
              <a:tblGrid>
                <a:gridCol w="1360556">
                  <a:extLst>
                    <a:ext uri="{9D8B030D-6E8A-4147-A177-3AD203B41FA5}">
                      <a16:colId xmlns:a16="http://schemas.microsoft.com/office/drawing/2014/main" val="878047411"/>
                    </a:ext>
                  </a:extLst>
                </a:gridCol>
                <a:gridCol w="1973193">
                  <a:extLst>
                    <a:ext uri="{9D8B030D-6E8A-4147-A177-3AD203B41FA5}">
                      <a16:colId xmlns:a16="http://schemas.microsoft.com/office/drawing/2014/main" val="3784867899"/>
                    </a:ext>
                  </a:extLst>
                </a:gridCol>
                <a:gridCol w="7167862">
                  <a:extLst>
                    <a:ext uri="{9D8B030D-6E8A-4147-A177-3AD203B41FA5}">
                      <a16:colId xmlns:a16="http://schemas.microsoft.com/office/drawing/2014/main" val="4188167839"/>
                    </a:ext>
                  </a:extLst>
                </a:gridCol>
                <a:gridCol w="1690388">
                  <a:extLst>
                    <a:ext uri="{9D8B030D-6E8A-4147-A177-3AD203B41FA5}">
                      <a16:colId xmlns:a16="http://schemas.microsoft.com/office/drawing/2014/main" val="2840442464"/>
                    </a:ext>
                  </a:extLst>
                </a:gridCol>
              </a:tblGrid>
              <a:tr h="370840">
                <a:tc>
                  <a:txBody>
                    <a:bodyPr/>
                    <a:lstStyle/>
                    <a:p>
                      <a:r>
                        <a:rPr lang="en-US" dirty="0"/>
                        <a:t>Domain</a:t>
                      </a:r>
                    </a:p>
                  </a:txBody>
                  <a:tcPr/>
                </a:tc>
                <a:tc>
                  <a:txBody>
                    <a:bodyPr/>
                    <a:lstStyle/>
                    <a:p>
                      <a:r>
                        <a:rPr lang="en-US" dirty="0"/>
                        <a:t>Priority #7</a:t>
                      </a:r>
                    </a:p>
                  </a:txBody>
                  <a:tcPr/>
                </a:tc>
                <a:tc>
                  <a:txBody>
                    <a:bodyPr/>
                    <a:lstStyle/>
                    <a:p>
                      <a:r>
                        <a:rPr lang="en-US" dirty="0"/>
                        <a:t>Recommendations #14-15</a:t>
                      </a:r>
                    </a:p>
                  </a:txBody>
                  <a:tcPr/>
                </a:tc>
                <a:tc>
                  <a:txBody>
                    <a:bodyPr/>
                    <a:lstStyle/>
                    <a:p>
                      <a:r>
                        <a:rPr lang="en-US" dirty="0"/>
                        <a:t>Timeline</a:t>
                      </a:r>
                    </a:p>
                  </a:txBody>
                  <a:tcPr/>
                </a:tc>
                <a:extLst>
                  <a:ext uri="{0D108BD9-81ED-4DB2-BD59-A6C34878D82A}">
                    <a16:rowId xmlns:a16="http://schemas.microsoft.com/office/drawing/2014/main" val="2153011128"/>
                  </a:ext>
                </a:extLst>
              </a:tr>
              <a:tr h="370840">
                <a:tc rowSpan="2">
                  <a:txBody>
                    <a:bodyPr/>
                    <a:lstStyle/>
                    <a:p>
                      <a:r>
                        <a:rPr lang="en-US" sz="1800" dirty="0"/>
                        <a:t>Education </a:t>
                      </a:r>
                    </a:p>
                  </a:txBody>
                  <a:tcPr/>
                </a:tc>
                <a:tc rowSpan="2">
                  <a:txBody>
                    <a:bodyPr/>
                    <a:lstStyle/>
                    <a:p>
                      <a:r>
                        <a:rPr lang="en-US" sz="1800" b="0" i="0" kern="1200" dirty="0">
                          <a:solidFill>
                            <a:srgbClr val="C00000"/>
                          </a:solidFill>
                          <a:effectLst/>
                          <a:latin typeface="+mn-lt"/>
                          <a:ea typeface="+mn-ea"/>
                          <a:cs typeface="+mn-cs"/>
                        </a:rPr>
                        <a:t>Use mechanisms to increase clinical awareness and education regarding the disorder and syndrome </a:t>
                      </a:r>
                      <a:r>
                        <a:rPr lang="en-US" sz="1800" b="0" i="0" kern="1200" dirty="0">
                          <a:solidFill>
                            <a:srgbClr val="C00000"/>
                          </a:solidFill>
                          <a:effectLst/>
                          <a:highlight>
                            <a:srgbClr val="FFFF00"/>
                          </a:highlight>
                          <a:latin typeface="+mn-lt"/>
                          <a:ea typeface="+mn-ea"/>
                          <a:cs typeface="+mn-cs"/>
                        </a:rPr>
                        <a:t>among health care providers including  </a:t>
                      </a:r>
                      <a:r>
                        <a:rPr lang="en-US" sz="1800" b="0" i="0" kern="1200" dirty="0">
                          <a:solidFill>
                            <a:srgbClr val="C00000"/>
                          </a:solidFill>
                          <a:effectLst/>
                          <a:latin typeface="+mn-lt"/>
                          <a:ea typeface="+mn-ea"/>
                          <a:cs typeface="+mn-cs"/>
                        </a:rPr>
                        <a:t>physicians, pediatricians, school-based health centers and providers of mental health services.</a:t>
                      </a:r>
                      <a:endParaRPr lang="en-US" sz="1800" dirty="0">
                        <a:solidFill>
                          <a:srgbClr val="C00000"/>
                        </a:solidFill>
                      </a:endParaRPr>
                    </a:p>
                  </a:txBody>
                  <a:tcPr/>
                </a:tc>
                <a:tc>
                  <a:txBody>
                    <a:bodyPr/>
                    <a:lstStyle/>
                    <a:p>
                      <a:r>
                        <a:rPr lang="en-US" sz="1800" b="0" i="0" kern="1200" dirty="0">
                          <a:solidFill>
                            <a:schemeClr val="dk1"/>
                          </a:solidFill>
                          <a:effectLst/>
                          <a:latin typeface="+mn-lt"/>
                          <a:ea typeface="+mn-ea"/>
                          <a:cs typeface="+mn-cs"/>
                        </a:rPr>
                        <a:t>Legislature will appropriate </a:t>
                      </a:r>
                      <a:r>
                        <a:rPr lang="en-US" sz="1800" b="1" i="0" kern="1200" dirty="0">
                          <a:solidFill>
                            <a:schemeClr val="dk1"/>
                          </a:solidFill>
                          <a:effectLst/>
                          <a:latin typeface="+mn-lt"/>
                          <a:ea typeface="+mn-ea"/>
                          <a:cs typeface="+mn-cs"/>
                        </a:rPr>
                        <a:t>funding for training and mentorship programs</a:t>
                      </a:r>
                      <a:r>
                        <a:rPr lang="en-US" sz="1800" b="0" i="0" kern="1200" dirty="0">
                          <a:solidFill>
                            <a:schemeClr val="dk1"/>
                          </a:solidFill>
                          <a:effectLst/>
                          <a:latin typeface="+mn-lt"/>
                          <a:ea typeface="+mn-ea"/>
                          <a:cs typeface="+mn-cs"/>
                        </a:rPr>
                        <a:t> to ensure cross-discipline ability to provide effective treatment. </a:t>
                      </a:r>
                      <a:r>
                        <a:rPr lang="en-US" sz="1800" b="0" i="0" kern="1200" dirty="0">
                          <a:solidFill>
                            <a:schemeClr val="dk1"/>
                          </a:solidFill>
                          <a:effectLst/>
                          <a:highlight>
                            <a:srgbClr val="FFFF00"/>
                          </a:highlight>
                          <a:latin typeface="+mn-lt"/>
                          <a:ea typeface="+mn-ea"/>
                          <a:cs typeface="+mn-cs"/>
                        </a:rPr>
                        <a:t>(DPH)</a:t>
                      </a:r>
                      <a:endParaRPr lang="en-US" sz="1800" dirty="0">
                        <a:highlight>
                          <a:srgbClr val="FFFF00"/>
                        </a:highlight>
                      </a:endParaRPr>
                    </a:p>
                  </a:txBody>
                  <a:tcPr/>
                </a:tc>
                <a:tc>
                  <a:txBody>
                    <a:bodyPr/>
                    <a:lstStyle/>
                    <a:p>
                      <a:r>
                        <a:rPr lang="en-US" sz="1800" dirty="0"/>
                        <a:t>Short or Medium</a:t>
                      </a:r>
                    </a:p>
                  </a:txBody>
                  <a:tcPr/>
                </a:tc>
                <a:extLst>
                  <a:ext uri="{0D108BD9-81ED-4DB2-BD59-A6C34878D82A}">
                    <a16:rowId xmlns:a16="http://schemas.microsoft.com/office/drawing/2014/main" val="4246477179"/>
                  </a:ext>
                </a:extLst>
              </a:tr>
              <a:tr h="370840">
                <a:tc vMerge="1">
                  <a:txBody>
                    <a:bodyPr/>
                    <a:lstStyle/>
                    <a:p>
                      <a:endParaRPr lang="en-US" dirty="0"/>
                    </a:p>
                  </a:txBody>
                  <a:tcPr/>
                </a:tc>
                <a:tc vMerge="1">
                  <a:txBody>
                    <a:bodyPr/>
                    <a:lstStyle/>
                    <a:p>
                      <a:endParaRPr lang="en-US" dirty="0"/>
                    </a:p>
                  </a:txBody>
                  <a:tcPr/>
                </a:tc>
                <a:tc>
                  <a:txBody>
                    <a:bodyPr/>
                    <a:lstStyle/>
                    <a:p>
                      <a:r>
                        <a:rPr lang="en-US" sz="1800" b="0" i="0" kern="1200" dirty="0">
                          <a:solidFill>
                            <a:schemeClr val="dk1"/>
                          </a:solidFill>
                          <a:effectLst/>
                          <a:latin typeface="+mn-lt"/>
                          <a:ea typeface="+mn-ea"/>
                          <a:cs typeface="+mn-cs"/>
                        </a:rPr>
                        <a:t>[MH w/ DPH and MCAAP] will conduct a </a:t>
                      </a:r>
                      <a:r>
                        <a:rPr lang="en-US" sz="1800" b="1" i="0" kern="1200" dirty="0">
                          <a:solidFill>
                            <a:schemeClr val="dk1"/>
                          </a:solidFill>
                          <a:effectLst/>
                          <a:latin typeface="+mn-lt"/>
                          <a:ea typeface="+mn-ea"/>
                          <a:cs typeface="+mn-cs"/>
                        </a:rPr>
                        <a:t>survey with pediatric primary care providers</a:t>
                      </a:r>
                      <a:r>
                        <a:rPr lang="en-US" sz="1800" b="0" i="0" kern="1200" dirty="0">
                          <a:solidFill>
                            <a:schemeClr val="dk1"/>
                          </a:solidFill>
                          <a:effectLst/>
                          <a:latin typeface="+mn-lt"/>
                          <a:ea typeface="+mn-ea"/>
                          <a:cs typeface="+mn-cs"/>
                        </a:rPr>
                        <a:t> that will include questions regarding </a:t>
                      </a:r>
                      <a:r>
                        <a:rPr lang="en-US" sz="1800" b="1" i="0" kern="1200" dirty="0">
                          <a:solidFill>
                            <a:schemeClr val="dk1"/>
                          </a:solidFill>
                          <a:effectLst/>
                          <a:latin typeface="+mn-lt"/>
                          <a:ea typeface="+mn-ea"/>
                          <a:cs typeface="+mn-cs"/>
                        </a:rPr>
                        <a:t>whether providers are</a:t>
                      </a:r>
                      <a:r>
                        <a:rPr lang="en-US" sz="1800" b="0" i="0" kern="1200" dirty="0">
                          <a:solidFill>
                            <a:schemeClr val="dk1"/>
                          </a:solidFill>
                          <a:effectLst/>
                          <a:latin typeface="+mn-lt"/>
                          <a:ea typeface="+mn-ea"/>
                          <a:cs typeface="+mn-cs"/>
                        </a:rPr>
                        <a:t> </a:t>
                      </a:r>
                      <a:r>
                        <a:rPr lang="en-US" sz="1800" b="1" i="0" kern="1200" dirty="0">
                          <a:solidFill>
                            <a:schemeClr val="dk1"/>
                          </a:solidFill>
                          <a:effectLst/>
                          <a:latin typeface="+mn-lt"/>
                          <a:ea typeface="+mn-ea"/>
                          <a:cs typeface="+mn-cs"/>
                        </a:rPr>
                        <a:t>considering a diagnosis of PANS/PANDAS </a:t>
                      </a:r>
                      <a:r>
                        <a:rPr lang="en-US" sz="1800" b="0" i="0" kern="1200" dirty="0">
                          <a:solidFill>
                            <a:schemeClr val="dk1"/>
                          </a:solidFill>
                          <a:effectLst/>
                          <a:latin typeface="+mn-lt"/>
                          <a:ea typeface="+mn-ea"/>
                          <a:cs typeface="+mn-cs"/>
                        </a:rPr>
                        <a:t>when a child presents with symptoms. The survey will </a:t>
                      </a:r>
                      <a:r>
                        <a:rPr lang="en-US" sz="1800" b="1" i="0" kern="1200" dirty="0">
                          <a:solidFill>
                            <a:schemeClr val="dk1"/>
                          </a:solidFill>
                          <a:effectLst/>
                          <a:latin typeface="+mn-lt"/>
                          <a:ea typeface="+mn-ea"/>
                          <a:cs typeface="+mn-cs"/>
                        </a:rPr>
                        <a:t>assess provider awareness</a:t>
                      </a:r>
                      <a:r>
                        <a:rPr lang="en-US" sz="1800" b="0" i="0" kern="1200" dirty="0">
                          <a:solidFill>
                            <a:schemeClr val="dk1"/>
                          </a:solidFill>
                          <a:effectLst/>
                          <a:latin typeface="+mn-lt"/>
                          <a:ea typeface="+mn-ea"/>
                          <a:cs typeface="+mn-cs"/>
                        </a:rPr>
                        <a:t> of the PANS/PANDAS ICD-10 code, symptomatology, clinical diagnosis guidelines, awareness and access to treatment guidelines, and provider understanding of insurance, billing, and Massachusetts legislation. Finally, the survey will </a:t>
                      </a:r>
                      <a:r>
                        <a:rPr lang="en-US" sz="1800" b="1" i="0" kern="1200" dirty="0">
                          <a:solidFill>
                            <a:schemeClr val="dk1"/>
                          </a:solidFill>
                          <a:effectLst/>
                          <a:latin typeface="+mn-lt"/>
                          <a:ea typeface="+mn-ea"/>
                          <a:cs typeface="+mn-cs"/>
                        </a:rPr>
                        <a:t>assess whether providers have accessed or can access the resources</a:t>
                      </a:r>
                      <a:r>
                        <a:rPr lang="en-US" sz="1800" b="0" i="0" kern="1200" dirty="0">
                          <a:solidFill>
                            <a:schemeClr val="dk1"/>
                          </a:solidFill>
                          <a:effectLst/>
                          <a:latin typeface="+mn-lt"/>
                          <a:ea typeface="+mn-ea"/>
                          <a:cs typeface="+mn-cs"/>
                        </a:rPr>
                        <a:t> available on the major non-profit sites, and whether providers are printing any materials for parents/families. </a:t>
                      </a:r>
                      <a:endParaRPr lang="en-US" sz="1800" dirty="0"/>
                    </a:p>
                  </a:txBody>
                  <a:tcPr/>
                </a:tc>
                <a:tc>
                  <a:txBody>
                    <a:bodyPr/>
                    <a:lstStyle/>
                    <a:p>
                      <a:r>
                        <a:rPr lang="en-US" sz="1800" dirty="0"/>
                        <a:t>Short or Medium </a:t>
                      </a:r>
                    </a:p>
                  </a:txBody>
                  <a:tcPr/>
                </a:tc>
                <a:extLst>
                  <a:ext uri="{0D108BD9-81ED-4DB2-BD59-A6C34878D82A}">
                    <a16:rowId xmlns:a16="http://schemas.microsoft.com/office/drawing/2014/main" val="1875441823"/>
                  </a:ext>
                </a:extLst>
              </a:tr>
            </a:tbl>
          </a:graphicData>
        </a:graphic>
      </p:graphicFrame>
    </p:spTree>
    <p:extLst>
      <p:ext uri="{BB962C8B-B14F-4D97-AF65-F5344CB8AC3E}">
        <p14:creationId xmlns:p14="http://schemas.microsoft.com/office/powerpoint/2010/main" val="1354125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B758E62F-9876-C69C-F8CB-5194FA1D00AA}"/>
              </a:ext>
            </a:extLst>
          </p:cNvPr>
          <p:cNvGraphicFramePr>
            <a:graphicFrameLocks noGrp="1"/>
          </p:cNvGraphicFramePr>
          <p:nvPr>
            <p:ph idx="1"/>
            <p:extLst>
              <p:ext uri="{D42A27DB-BD31-4B8C-83A1-F6EECF244321}">
                <p14:modId xmlns:p14="http://schemas.microsoft.com/office/powerpoint/2010/main" val="1202736630"/>
              </p:ext>
            </p:extLst>
          </p:nvPr>
        </p:nvGraphicFramePr>
        <p:xfrm>
          <a:off x="1" y="408940"/>
          <a:ext cx="12191999" cy="6314440"/>
        </p:xfrm>
        <a:graphic>
          <a:graphicData uri="http://schemas.openxmlformats.org/drawingml/2006/table">
            <a:tbl>
              <a:tblPr firstRow="1" bandRow="1">
                <a:tableStyleId>{5C22544A-7EE6-4342-B048-85BDC9FD1C3A}</a:tableStyleId>
              </a:tblPr>
              <a:tblGrid>
                <a:gridCol w="1253289">
                  <a:extLst>
                    <a:ext uri="{9D8B030D-6E8A-4147-A177-3AD203B41FA5}">
                      <a16:colId xmlns:a16="http://schemas.microsoft.com/office/drawing/2014/main" val="878047411"/>
                    </a:ext>
                  </a:extLst>
                </a:gridCol>
                <a:gridCol w="1373605">
                  <a:extLst>
                    <a:ext uri="{9D8B030D-6E8A-4147-A177-3AD203B41FA5}">
                      <a16:colId xmlns:a16="http://schemas.microsoft.com/office/drawing/2014/main" val="3784867899"/>
                    </a:ext>
                  </a:extLst>
                </a:gridCol>
                <a:gridCol w="8317105">
                  <a:extLst>
                    <a:ext uri="{9D8B030D-6E8A-4147-A177-3AD203B41FA5}">
                      <a16:colId xmlns:a16="http://schemas.microsoft.com/office/drawing/2014/main" val="4188167839"/>
                    </a:ext>
                  </a:extLst>
                </a:gridCol>
                <a:gridCol w="1248000">
                  <a:extLst>
                    <a:ext uri="{9D8B030D-6E8A-4147-A177-3AD203B41FA5}">
                      <a16:colId xmlns:a16="http://schemas.microsoft.com/office/drawing/2014/main" val="2840442464"/>
                    </a:ext>
                  </a:extLst>
                </a:gridCol>
              </a:tblGrid>
              <a:tr h="370840">
                <a:tc>
                  <a:txBody>
                    <a:bodyPr/>
                    <a:lstStyle/>
                    <a:p>
                      <a:r>
                        <a:rPr lang="en-US" dirty="0"/>
                        <a:t>Domain</a:t>
                      </a:r>
                    </a:p>
                  </a:txBody>
                  <a:tcPr/>
                </a:tc>
                <a:tc>
                  <a:txBody>
                    <a:bodyPr/>
                    <a:lstStyle/>
                    <a:p>
                      <a:r>
                        <a:rPr lang="en-US" dirty="0"/>
                        <a:t>Priority #8</a:t>
                      </a:r>
                    </a:p>
                  </a:txBody>
                  <a:tcPr/>
                </a:tc>
                <a:tc>
                  <a:txBody>
                    <a:bodyPr/>
                    <a:lstStyle/>
                    <a:p>
                      <a:r>
                        <a:rPr lang="en-US" dirty="0"/>
                        <a:t>Recommendations #16-20</a:t>
                      </a:r>
                    </a:p>
                  </a:txBody>
                  <a:tcPr/>
                </a:tc>
                <a:tc>
                  <a:txBody>
                    <a:bodyPr/>
                    <a:lstStyle/>
                    <a:p>
                      <a:r>
                        <a:rPr lang="en-US" dirty="0"/>
                        <a:t>Timeline</a:t>
                      </a:r>
                    </a:p>
                  </a:txBody>
                  <a:tcPr/>
                </a:tc>
                <a:extLst>
                  <a:ext uri="{0D108BD9-81ED-4DB2-BD59-A6C34878D82A}">
                    <a16:rowId xmlns:a16="http://schemas.microsoft.com/office/drawing/2014/main" val="2153011128"/>
                  </a:ext>
                </a:extLst>
              </a:tr>
              <a:tr h="370840">
                <a:tc rowSpan="5">
                  <a:txBody>
                    <a:bodyPr/>
                    <a:lstStyle/>
                    <a:p>
                      <a:r>
                        <a:rPr lang="en-US" sz="1800" dirty="0"/>
                        <a:t>Education </a:t>
                      </a:r>
                    </a:p>
                  </a:txBody>
                  <a:tcPr/>
                </a:tc>
                <a:tc rowSpan="5">
                  <a:txBody>
                    <a:bodyPr/>
                    <a:lstStyle/>
                    <a:p>
                      <a:r>
                        <a:rPr lang="en-US" sz="1800" b="0" i="0" kern="1200" dirty="0">
                          <a:solidFill>
                            <a:srgbClr val="C00000"/>
                          </a:solidFill>
                          <a:effectLst/>
                          <a:latin typeface="+mn-lt"/>
                          <a:ea typeface="+mn-ea"/>
                          <a:cs typeface="+mn-cs"/>
                        </a:rPr>
                        <a:t>Conduct outreach to educators and parents to increase awareness of the disorder and syndrome</a:t>
                      </a:r>
                      <a:endParaRPr lang="en-US" sz="1800" dirty="0">
                        <a:solidFill>
                          <a:srgbClr val="C00000"/>
                        </a:solidFill>
                      </a:endParaRPr>
                    </a:p>
                  </a:txBody>
                  <a:tcPr/>
                </a:tc>
                <a:tc>
                  <a:txBody>
                    <a:bodyPr/>
                    <a:lstStyle/>
                    <a:p>
                      <a:r>
                        <a:rPr lang="en-US" sz="1800" b="0" i="0" kern="1200">
                          <a:solidFill>
                            <a:schemeClr val="dk1"/>
                          </a:solidFill>
                          <a:effectLst/>
                          <a:latin typeface="+mn-lt"/>
                          <a:ea typeface="+mn-ea"/>
                          <a:cs typeface="+mn-cs"/>
                        </a:rPr>
                        <a:t>[WHO] will conduct a </a:t>
                      </a:r>
                      <a:r>
                        <a:rPr lang="en-US" sz="1800" b="1" i="0" kern="1200">
                          <a:solidFill>
                            <a:schemeClr val="dk1"/>
                          </a:solidFill>
                          <a:effectLst/>
                          <a:latin typeface="+mn-lt"/>
                          <a:ea typeface="+mn-ea"/>
                          <a:cs typeface="+mn-cs"/>
                        </a:rPr>
                        <a:t>survey of school nurses</a:t>
                      </a:r>
                      <a:r>
                        <a:rPr lang="en-US" sz="1800" b="0" i="0" kern="1200">
                          <a:solidFill>
                            <a:schemeClr val="dk1"/>
                          </a:solidFill>
                          <a:effectLst/>
                          <a:latin typeface="+mn-lt"/>
                          <a:ea typeface="+mn-ea"/>
                          <a:cs typeface="+mn-cs"/>
                        </a:rPr>
                        <a:t> at public schools in Massachusetts to assess s</a:t>
                      </a:r>
                      <a:r>
                        <a:rPr lang="en-US" sz="1800" b="1" i="0" kern="1200">
                          <a:solidFill>
                            <a:schemeClr val="dk1"/>
                          </a:solidFill>
                          <a:effectLst/>
                          <a:latin typeface="+mn-lt"/>
                          <a:ea typeface="+mn-ea"/>
                          <a:cs typeface="+mn-cs"/>
                        </a:rPr>
                        <a:t>chool nurse awareness</a:t>
                      </a:r>
                      <a:r>
                        <a:rPr lang="en-US" sz="1800" b="0" i="0" kern="1200">
                          <a:solidFill>
                            <a:schemeClr val="dk1"/>
                          </a:solidFill>
                          <a:effectLst/>
                          <a:latin typeface="+mn-lt"/>
                          <a:ea typeface="+mn-ea"/>
                          <a:cs typeface="+mn-cs"/>
                        </a:rPr>
                        <a:t> of PANS/PANDAS, as well as whether they have accessed or can access the resources available online. </a:t>
                      </a:r>
                      <a:endParaRPr lang="en-US" sz="1800" dirty="0"/>
                    </a:p>
                  </a:txBody>
                  <a:tcPr/>
                </a:tc>
                <a:tc>
                  <a:txBody>
                    <a:bodyPr/>
                    <a:lstStyle/>
                    <a:p>
                      <a:r>
                        <a:rPr lang="en-US" sz="1800" dirty="0"/>
                        <a:t>Short</a:t>
                      </a:r>
                    </a:p>
                  </a:txBody>
                  <a:tcPr/>
                </a:tc>
                <a:extLst>
                  <a:ext uri="{0D108BD9-81ED-4DB2-BD59-A6C34878D82A}">
                    <a16:rowId xmlns:a16="http://schemas.microsoft.com/office/drawing/2014/main" val="4246477179"/>
                  </a:ext>
                </a:extLst>
              </a:tr>
              <a:tr h="370840">
                <a:tc vMerge="1">
                  <a:txBody>
                    <a:bodyPr/>
                    <a:lstStyle/>
                    <a:p>
                      <a:endParaRPr lang="en-US" dirty="0"/>
                    </a:p>
                  </a:txBody>
                  <a:tcPr/>
                </a:tc>
                <a:tc vMerge="1">
                  <a:txBody>
                    <a:bodyPr/>
                    <a:lstStyle/>
                    <a:p>
                      <a:endParaRPr lang="en-US" dirty="0"/>
                    </a:p>
                  </a:txBody>
                  <a:tcPr/>
                </a:tc>
                <a:tc>
                  <a:txBody>
                    <a:bodyPr/>
                    <a:lstStyle/>
                    <a:p>
                      <a:r>
                        <a:rPr lang="en-US" sz="1800" b="0" i="0" kern="1200">
                          <a:solidFill>
                            <a:schemeClr val="dk1"/>
                          </a:solidFill>
                          <a:effectLst/>
                          <a:latin typeface="+mn-lt"/>
                          <a:ea typeface="+mn-ea"/>
                          <a:cs typeface="+mn-cs"/>
                        </a:rPr>
                        <a:t>The Department of Public Health </a:t>
                      </a:r>
                      <a:r>
                        <a:rPr lang="en-US" sz="1800" b="1" i="0" kern="1200">
                          <a:solidFill>
                            <a:schemeClr val="dk1"/>
                          </a:solidFill>
                          <a:effectLst/>
                          <a:latin typeface="+mn-lt"/>
                          <a:ea typeface="+mn-ea"/>
                          <a:cs typeface="+mn-cs"/>
                        </a:rPr>
                        <a:t>create a PANS/PANDAS informational web page</a:t>
                      </a:r>
                      <a:r>
                        <a:rPr lang="en-US" sz="1800" b="0" i="0" kern="1200">
                          <a:solidFill>
                            <a:schemeClr val="dk1"/>
                          </a:solidFill>
                          <a:effectLst/>
                          <a:latin typeface="+mn-lt"/>
                          <a:ea typeface="+mn-ea"/>
                          <a:cs typeface="+mn-cs"/>
                        </a:rPr>
                        <a:t> accessible through a PANS/PANDAS search on the mass.gov DPH website. </a:t>
                      </a:r>
                      <a:endParaRPr lang="en-US" sz="1800" dirty="0"/>
                    </a:p>
                  </a:txBody>
                  <a:tcPr/>
                </a:tc>
                <a:tc>
                  <a:txBody>
                    <a:bodyPr/>
                    <a:lstStyle/>
                    <a:p>
                      <a:r>
                        <a:rPr lang="en-US" sz="1800" dirty="0"/>
                        <a:t>Short</a:t>
                      </a:r>
                    </a:p>
                  </a:txBody>
                  <a:tcPr/>
                </a:tc>
                <a:extLst>
                  <a:ext uri="{0D108BD9-81ED-4DB2-BD59-A6C34878D82A}">
                    <a16:rowId xmlns:a16="http://schemas.microsoft.com/office/drawing/2014/main" val="4185748338"/>
                  </a:ext>
                </a:extLst>
              </a:tr>
              <a:tr h="370840">
                <a:tc vMerge="1">
                  <a:txBody>
                    <a:bodyPr/>
                    <a:lstStyle/>
                    <a:p>
                      <a:endParaRPr lang="en-US" dirty="0"/>
                    </a:p>
                  </a:txBody>
                  <a:tcPr/>
                </a:tc>
                <a:tc vMerge="1">
                  <a:txBody>
                    <a:bodyPr/>
                    <a:lstStyle/>
                    <a:p>
                      <a:endParaRPr lang="en-US" dirty="0"/>
                    </a:p>
                  </a:txBody>
                  <a:tcPr/>
                </a:tc>
                <a:tc>
                  <a:txBody>
                    <a:bodyPr/>
                    <a:lstStyle/>
                    <a:p>
                      <a:r>
                        <a:rPr lang="en-US" sz="1800" b="0" i="0" kern="1200">
                          <a:solidFill>
                            <a:schemeClr val="dk1"/>
                          </a:solidFill>
                          <a:effectLst/>
                          <a:latin typeface="+mn-lt"/>
                          <a:ea typeface="+mn-ea"/>
                          <a:cs typeface="+mn-cs"/>
                        </a:rPr>
                        <a:t>The Department of Public Health will </a:t>
                      </a:r>
                      <a:r>
                        <a:rPr lang="en-US" sz="1800" b="1" i="0" kern="1200">
                          <a:solidFill>
                            <a:schemeClr val="dk1"/>
                          </a:solidFill>
                          <a:effectLst/>
                          <a:latin typeface="+mn-lt"/>
                          <a:ea typeface="+mn-ea"/>
                          <a:cs typeface="+mn-cs"/>
                        </a:rPr>
                        <a:t>publish or release a guidance memorandum(?) informing the public, schools, and social service agencies about the availability of resources</a:t>
                      </a:r>
                      <a:r>
                        <a:rPr lang="en-US" sz="1800" b="0" i="0" kern="1200">
                          <a:solidFill>
                            <a:schemeClr val="dk1"/>
                          </a:solidFill>
                          <a:effectLst/>
                          <a:latin typeface="+mn-lt"/>
                          <a:ea typeface="+mn-ea"/>
                          <a:cs typeface="+mn-cs"/>
                        </a:rPr>
                        <a:t> once a DPH PANS/PANDAS homepage is created. This central location should include links to the major non-profit organizations’ web pages where links to resources already exist.</a:t>
                      </a:r>
                      <a:endParaRPr lang="en-US" sz="1800" dirty="0"/>
                    </a:p>
                  </a:txBody>
                  <a:tcPr/>
                </a:tc>
                <a:tc>
                  <a:txBody>
                    <a:bodyPr/>
                    <a:lstStyle/>
                    <a:p>
                      <a:r>
                        <a:rPr lang="en-US" sz="1800" dirty="0"/>
                        <a:t>Short</a:t>
                      </a:r>
                    </a:p>
                  </a:txBody>
                  <a:tcPr/>
                </a:tc>
                <a:extLst>
                  <a:ext uri="{0D108BD9-81ED-4DB2-BD59-A6C34878D82A}">
                    <a16:rowId xmlns:a16="http://schemas.microsoft.com/office/drawing/2014/main" val="2430505086"/>
                  </a:ext>
                </a:extLst>
              </a:tr>
              <a:tr h="370840">
                <a:tc vMerge="1">
                  <a:txBody>
                    <a:bodyPr/>
                    <a:lstStyle/>
                    <a:p>
                      <a:endParaRPr lang="en-US" dirty="0"/>
                    </a:p>
                  </a:txBody>
                  <a:tcPr/>
                </a:tc>
                <a:tc vMerge="1">
                  <a:txBody>
                    <a:bodyPr/>
                    <a:lstStyle/>
                    <a:p>
                      <a:endParaRPr lang="en-US" dirty="0"/>
                    </a:p>
                  </a:txBody>
                  <a:tcPr/>
                </a:tc>
                <a:tc>
                  <a:txBody>
                    <a:bodyPr/>
                    <a:lstStyle/>
                    <a:p>
                      <a:r>
                        <a:rPr lang="en-US" sz="1800" b="0" i="0" kern="1200">
                          <a:solidFill>
                            <a:schemeClr val="dk1"/>
                          </a:solidFill>
                          <a:effectLst/>
                          <a:latin typeface="+mn-lt"/>
                          <a:ea typeface="+mn-ea"/>
                          <a:cs typeface="+mn-cs"/>
                        </a:rPr>
                        <a:t>Due to the unique role of school nurses in the identification, referral, and care coordination of children with PANS/PANDAS, the Department of Public Health will </a:t>
                      </a:r>
                      <a:r>
                        <a:rPr lang="en-US" sz="1800" b="1" i="0" kern="1200">
                          <a:solidFill>
                            <a:schemeClr val="dk1"/>
                          </a:solidFill>
                          <a:effectLst/>
                          <a:latin typeface="+mn-lt"/>
                          <a:ea typeface="+mn-ea"/>
                          <a:cs typeface="+mn-cs"/>
                        </a:rPr>
                        <a:t>make an announcement (?) of the availability of the PANS/PANDAS resources and webinars for school nurses</a:t>
                      </a:r>
                      <a:r>
                        <a:rPr lang="en-US" sz="1800" b="0" i="0" kern="1200">
                          <a:solidFill>
                            <a:schemeClr val="dk1"/>
                          </a:solidFill>
                          <a:effectLst/>
                          <a:latin typeface="+mn-lt"/>
                          <a:ea typeface="+mn-ea"/>
                          <a:cs typeface="+mn-cs"/>
                        </a:rPr>
                        <a:t>. Additionally, the Department of Public Health will recommend that school nurses be educated to include PANS/PANDAS using the ICD-10 code for diagnosis in the school health record: PANDAS D89.89; PANS D89.9 to facilitate tracking and reporting on prevalence.</a:t>
                      </a:r>
                      <a:endParaRPr lang="en-US" sz="1800" dirty="0"/>
                    </a:p>
                  </a:txBody>
                  <a:tcPr/>
                </a:tc>
                <a:tc>
                  <a:txBody>
                    <a:bodyPr/>
                    <a:lstStyle/>
                    <a:p>
                      <a:r>
                        <a:rPr lang="en-US" sz="1800" dirty="0"/>
                        <a:t>Short</a:t>
                      </a:r>
                    </a:p>
                  </a:txBody>
                  <a:tcPr/>
                </a:tc>
                <a:extLst>
                  <a:ext uri="{0D108BD9-81ED-4DB2-BD59-A6C34878D82A}">
                    <a16:rowId xmlns:a16="http://schemas.microsoft.com/office/drawing/2014/main" val="1875441823"/>
                  </a:ext>
                </a:extLst>
              </a:tr>
              <a:tr h="370840">
                <a:tc vMerge="1">
                  <a:txBody>
                    <a:bodyPr/>
                    <a:lstStyle/>
                    <a:p>
                      <a:endParaRPr lang="en-US" dirty="0"/>
                    </a:p>
                  </a:txBody>
                  <a:tcPr/>
                </a:tc>
                <a:tc vMerge="1">
                  <a:txBody>
                    <a:bodyPr/>
                    <a:lstStyle/>
                    <a:p>
                      <a:endParaRPr lang="en-US" dirty="0"/>
                    </a:p>
                  </a:txBody>
                  <a:tcPr/>
                </a:tc>
                <a:tc>
                  <a:txBody>
                    <a:bodyPr/>
                    <a:lstStyle/>
                    <a:p>
                      <a:r>
                        <a:rPr lang="en-US" sz="1800" b="0" i="0" kern="1200">
                          <a:solidFill>
                            <a:schemeClr val="dk1"/>
                          </a:solidFill>
                          <a:effectLst/>
                          <a:latin typeface="+mn-lt"/>
                          <a:ea typeface="+mn-ea"/>
                          <a:cs typeface="+mn-cs"/>
                        </a:rPr>
                        <a:t>The Department of Elementary and Secondary Education (DESE) will r</a:t>
                      </a:r>
                      <a:r>
                        <a:rPr lang="en-US" sz="1800" b="1" i="0" kern="1200">
                          <a:solidFill>
                            <a:schemeClr val="dk1"/>
                          </a:solidFill>
                          <a:effectLst/>
                          <a:latin typeface="+mn-lt"/>
                          <a:ea typeface="+mn-ea"/>
                          <a:cs typeface="+mn-cs"/>
                        </a:rPr>
                        <a:t>equire school districts to offer professional development to all school staff </a:t>
                      </a:r>
                      <a:r>
                        <a:rPr lang="en-US" sz="1800" b="0" i="0" kern="1200">
                          <a:solidFill>
                            <a:schemeClr val="dk1"/>
                          </a:solidFill>
                          <a:effectLst/>
                          <a:latin typeface="+mn-lt"/>
                          <a:ea typeface="+mn-ea"/>
                          <a:cs typeface="+mn-cs"/>
                        </a:rPr>
                        <a:t>related to PANS/PANDAS. </a:t>
                      </a:r>
                      <a:endParaRPr lang="en-US" sz="1800" dirty="0"/>
                    </a:p>
                  </a:txBody>
                  <a:tcPr/>
                </a:tc>
                <a:tc>
                  <a:txBody>
                    <a:bodyPr/>
                    <a:lstStyle/>
                    <a:p>
                      <a:r>
                        <a:rPr lang="en-US" sz="1800" dirty="0"/>
                        <a:t>Medium</a:t>
                      </a:r>
                    </a:p>
                  </a:txBody>
                  <a:tcPr/>
                </a:tc>
                <a:extLst>
                  <a:ext uri="{0D108BD9-81ED-4DB2-BD59-A6C34878D82A}">
                    <a16:rowId xmlns:a16="http://schemas.microsoft.com/office/drawing/2014/main" val="1679821728"/>
                  </a:ext>
                </a:extLst>
              </a:tr>
            </a:tbl>
          </a:graphicData>
        </a:graphic>
      </p:graphicFrame>
    </p:spTree>
    <p:extLst>
      <p:ext uri="{BB962C8B-B14F-4D97-AF65-F5344CB8AC3E}">
        <p14:creationId xmlns:p14="http://schemas.microsoft.com/office/powerpoint/2010/main" val="6509959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D7F1F-B3F6-C717-30E7-50B0B872139C}"/>
              </a:ext>
            </a:extLst>
          </p:cNvPr>
          <p:cNvSpPr>
            <a:spLocks noGrp="1"/>
          </p:cNvSpPr>
          <p:nvPr>
            <p:ph type="title"/>
          </p:nvPr>
        </p:nvSpPr>
        <p:spPr/>
        <p:txBody>
          <a:bodyPr/>
          <a:lstStyle/>
          <a:p>
            <a:r>
              <a:rPr lang="en-US" dirty="0">
                <a:solidFill>
                  <a:schemeClr val="bg1"/>
                </a:solidFill>
                <a:cs typeface="Calibri"/>
              </a:rPr>
              <a:t>Discussion: Guest Speakers</a:t>
            </a:r>
            <a:endParaRPr lang="en-US" dirty="0">
              <a:solidFill>
                <a:schemeClr val="bg1"/>
              </a:solidFill>
            </a:endParaRPr>
          </a:p>
        </p:txBody>
      </p:sp>
      <p:sp>
        <p:nvSpPr>
          <p:cNvPr id="4" name="Slide Number Placeholder 3">
            <a:extLst>
              <a:ext uri="{FF2B5EF4-FFF2-40B4-BE49-F238E27FC236}">
                <a16:creationId xmlns:a16="http://schemas.microsoft.com/office/drawing/2014/main" id="{DDF46CD1-4639-6764-C8AE-FCD2BF3745F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24</a:t>
            </a:fld>
            <a:endParaRPr lang="en-US" dirty="0">
              <a:solidFill>
                <a:srgbClr val="464646">
                  <a:lumMod val="40000"/>
                  <a:lumOff val="60000"/>
                </a:srgbClr>
              </a:solidFill>
            </a:endParaRPr>
          </a:p>
        </p:txBody>
      </p:sp>
      <p:sp>
        <p:nvSpPr>
          <p:cNvPr id="7" name="Content Placeholder 6">
            <a:extLst>
              <a:ext uri="{FF2B5EF4-FFF2-40B4-BE49-F238E27FC236}">
                <a16:creationId xmlns:a16="http://schemas.microsoft.com/office/drawing/2014/main" id="{F021E353-8D68-2504-C32C-CBE8697CC406}"/>
              </a:ext>
            </a:extLst>
          </p:cNvPr>
          <p:cNvSpPr>
            <a:spLocks noGrp="1"/>
          </p:cNvSpPr>
          <p:nvPr>
            <p:ph idx="1"/>
          </p:nvPr>
        </p:nvSpPr>
        <p:spPr/>
        <p:txBody>
          <a:bodyPr vert="horz" lIns="91440" tIns="45720" rIns="91440" bIns="45720" rtlCol="0" anchor="t">
            <a:normAutofit fontScale="85000" lnSpcReduction="20000"/>
          </a:bodyPr>
          <a:lstStyle/>
          <a:p>
            <a:r>
              <a:rPr lang="en-US" dirty="0"/>
              <a:t>Who do we want to invite for the first meeting?</a:t>
            </a:r>
          </a:p>
          <a:p>
            <a:pPr lvl="1"/>
            <a:r>
              <a:rPr lang="en-US" dirty="0">
                <a:cs typeface="Calibri"/>
              </a:rPr>
              <a:t>DPH and DOI?</a:t>
            </a:r>
          </a:p>
          <a:p>
            <a:r>
              <a:rPr lang="en-US"/>
              <a:t>Which </a:t>
            </a:r>
            <a:r>
              <a:rPr lang="en-US" dirty="0"/>
              <a:t>questions will we ask? </a:t>
            </a:r>
          </a:p>
          <a:p>
            <a:pPr lvl="1"/>
            <a:r>
              <a:rPr lang="en-US" sz="2600" dirty="0"/>
              <a:t>Provide brief agency description</a:t>
            </a:r>
          </a:p>
          <a:p>
            <a:pPr lvl="1"/>
            <a:r>
              <a:rPr lang="en-US" sz="2600" dirty="0"/>
              <a:t>Overview of program and services </a:t>
            </a:r>
          </a:p>
          <a:p>
            <a:pPr lvl="1"/>
            <a:r>
              <a:rPr lang="en-US" sz="2600" dirty="0"/>
              <a:t>Data, stats and incidence related to PANDAS/PANS </a:t>
            </a:r>
          </a:p>
          <a:p>
            <a:pPr lvl="1"/>
            <a:r>
              <a:rPr lang="en-US" sz="2600" dirty="0"/>
              <a:t>Eligibility</a:t>
            </a:r>
          </a:p>
          <a:p>
            <a:pPr lvl="1"/>
            <a:r>
              <a:rPr lang="en-US" sz="2600" dirty="0"/>
              <a:t>Case management and training </a:t>
            </a:r>
          </a:p>
          <a:p>
            <a:pPr lvl="1"/>
            <a:r>
              <a:rPr lang="en-US" sz="2600" dirty="0"/>
              <a:t>Recent family </a:t>
            </a:r>
            <a:r>
              <a:rPr lang="en-US" sz="2600"/>
              <a:t>support efforts</a:t>
            </a:r>
            <a:r>
              <a:rPr lang="en-US" sz="2600" dirty="0"/>
              <a:t> </a:t>
            </a:r>
          </a:p>
          <a:p>
            <a:pPr lvl="1"/>
            <a:r>
              <a:rPr lang="en-US" sz="2600" dirty="0"/>
              <a:t>Funding </a:t>
            </a:r>
          </a:p>
          <a:p>
            <a:pPr lvl="1"/>
            <a:r>
              <a:rPr lang="en-US" sz="2600" dirty="0"/>
              <a:t>Gaps and challenges </a:t>
            </a:r>
          </a:p>
          <a:p>
            <a:pPr lvl="1"/>
            <a:r>
              <a:rPr lang="en-US" sz="2600" dirty="0"/>
              <a:t>Future goals and initiatives </a:t>
            </a:r>
          </a:p>
          <a:p>
            <a:pPr lvl="1"/>
            <a:endParaRPr lang="en-US" dirty="0"/>
          </a:p>
          <a:p>
            <a:pPr lvl="1"/>
            <a:endParaRPr lang="en-US" dirty="0"/>
          </a:p>
        </p:txBody>
      </p:sp>
    </p:spTree>
    <p:extLst>
      <p:ext uri="{BB962C8B-B14F-4D97-AF65-F5344CB8AC3E}">
        <p14:creationId xmlns:p14="http://schemas.microsoft.com/office/powerpoint/2010/main" val="25005713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2381-2FD3-4DD5-BBC9-0944AB891E8D}"/>
              </a:ext>
            </a:extLst>
          </p:cNvPr>
          <p:cNvSpPr>
            <a:spLocks noGrp="1"/>
          </p:cNvSpPr>
          <p:nvPr>
            <p:ph type="title"/>
          </p:nvPr>
        </p:nvSpPr>
        <p:spPr/>
        <p:txBody>
          <a:bodyPr/>
          <a:lstStyle/>
          <a:p>
            <a:r>
              <a:rPr lang="en-US" dirty="0">
                <a:solidFill>
                  <a:schemeClr val="bg1"/>
                </a:solidFill>
              </a:rPr>
              <a:t>Next Steps</a:t>
            </a:r>
          </a:p>
        </p:txBody>
      </p:sp>
      <p:sp>
        <p:nvSpPr>
          <p:cNvPr id="3" name="Content Placeholder 2">
            <a:extLst>
              <a:ext uri="{FF2B5EF4-FFF2-40B4-BE49-F238E27FC236}">
                <a16:creationId xmlns:a16="http://schemas.microsoft.com/office/drawing/2014/main" id="{ED7273F9-7657-4CFC-9371-7072A86299B6}"/>
              </a:ext>
            </a:extLst>
          </p:cNvPr>
          <p:cNvSpPr>
            <a:spLocks noGrp="1"/>
          </p:cNvSpPr>
          <p:nvPr>
            <p:ph idx="1"/>
          </p:nvPr>
        </p:nvSpPr>
        <p:spPr>
          <a:xfrm>
            <a:off x="592822" y="1166018"/>
            <a:ext cx="11325200" cy="5115605"/>
          </a:xfrm>
        </p:spPr>
        <p:txBody>
          <a:bodyPr vert="horz" lIns="91440" tIns="45720" rIns="91440" bIns="45720" rtlCol="0" anchor="t">
            <a:normAutofit fontScale="92500" lnSpcReduction="10000"/>
          </a:bodyPr>
          <a:lstStyle/>
          <a:p>
            <a:r>
              <a:rPr lang="en-US" dirty="0"/>
              <a:t>Fourth meeting of 2023</a:t>
            </a:r>
          </a:p>
          <a:p>
            <a:pPr lvl="1"/>
            <a:r>
              <a:rPr lang="en-US" b="1" dirty="0">
                <a:solidFill>
                  <a:schemeClr val="accent1"/>
                </a:solidFill>
                <a:cs typeface="Calibri"/>
              </a:rPr>
              <a:t>Wednesday, September 13, 2023, 4-6 PM</a:t>
            </a:r>
          </a:p>
          <a:p>
            <a:pPr lvl="1"/>
            <a:r>
              <a:rPr lang="en-US" dirty="0">
                <a:cs typeface="Calibri"/>
              </a:rPr>
              <a:t>Future meetings via WebEx Events </a:t>
            </a:r>
          </a:p>
          <a:p>
            <a:pPr lvl="2"/>
            <a:r>
              <a:rPr lang="en-US" dirty="0">
                <a:cs typeface="Calibri"/>
              </a:rPr>
              <a:t>If you need help, please email Maddy Goskoski at </a:t>
            </a:r>
            <a:r>
              <a:rPr lang="en-US" dirty="0">
                <a:cs typeface="Calibri"/>
                <a:hlinkClick r:id="rId3"/>
              </a:rPr>
              <a:t>madelyn.m.goskoski@mass.gov</a:t>
            </a:r>
            <a:r>
              <a:rPr lang="en-US" dirty="0">
                <a:cs typeface="Calibri"/>
              </a:rPr>
              <a:t> in advance who will find assistance. </a:t>
            </a:r>
            <a:br>
              <a:rPr lang="en-US" dirty="0"/>
            </a:br>
            <a:r>
              <a:rPr lang="en-US" dirty="0"/>
              <a:t> </a:t>
            </a:r>
            <a:endParaRPr lang="en-US" dirty="0">
              <a:cs typeface="Calibri"/>
            </a:endParaRPr>
          </a:p>
          <a:p>
            <a:r>
              <a:rPr lang="en-US" dirty="0"/>
              <a:t>Next steps:</a:t>
            </a:r>
            <a:endParaRPr lang="en-US" dirty="0">
              <a:cs typeface="Calibri"/>
            </a:endParaRPr>
          </a:p>
          <a:p>
            <a:pPr lvl="1"/>
            <a:r>
              <a:rPr lang="en-US" dirty="0">
                <a:cs typeface="Calibri"/>
              </a:rPr>
              <a:t>Maddy will send </a:t>
            </a:r>
            <a:r>
              <a:rPr lang="en-US" b="1" dirty="0">
                <a:solidFill>
                  <a:schemeClr val="accent1"/>
                </a:solidFill>
                <a:cs typeface="Calibri"/>
              </a:rPr>
              <a:t>final draft by August 11</a:t>
            </a:r>
            <a:r>
              <a:rPr lang="en-US" b="1" baseline="30000" dirty="0">
                <a:solidFill>
                  <a:schemeClr val="accent1"/>
                </a:solidFill>
                <a:cs typeface="Calibri"/>
              </a:rPr>
              <a:t>th</a:t>
            </a:r>
            <a:r>
              <a:rPr lang="en-US" b="1" dirty="0">
                <a:solidFill>
                  <a:schemeClr val="accent1"/>
                </a:solidFill>
                <a:cs typeface="Calibri"/>
              </a:rPr>
              <a:t> </a:t>
            </a:r>
          </a:p>
          <a:p>
            <a:pPr lvl="2"/>
            <a:r>
              <a:rPr lang="en-US" dirty="0">
                <a:cs typeface="Calibri"/>
              </a:rPr>
              <a:t>P/P Council members send </a:t>
            </a:r>
            <a:r>
              <a:rPr lang="en-US" b="1" dirty="0">
                <a:solidFill>
                  <a:schemeClr val="accent1"/>
                </a:solidFill>
                <a:cs typeface="Calibri"/>
              </a:rPr>
              <a:t>edits to Maddy by August 25</a:t>
            </a:r>
            <a:r>
              <a:rPr lang="en-US" b="1" baseline="30000" dirty="0">
                <a:solidFill>
                  <a:schemeClr val="accent1"/>
                </a:solidFill>
                <a:cs typeface="Calibri"/>
              </a:rPr>
              <a:t>th</a:t>
            </a:r>
            <a:r>
              <a:rPr lang="en-US" b="1" dirty="0">
                <a:solidFill>
                  <a:schemeClr val="accent1"/>
                </a:solidFill>
                <a:cs typeface="Calibri"/>
              </a:rPr>
              <a:t>  </a:t>
            </a:r>
          </a:p>
          <a:p>
            <a:pPr lvl="1"/>
            <a:r>
              <a:rPr lang="en-US" dirty="0">
                <a:cs typeface="Calibri"/>
              </a:rPr>
              <a:t>Maddy will send </a:t>
            </a:r>
            <a:r>
              <a:rPr lang="en-US" b="1" dirty="0">
                <a:solidFill>
                  <a:schemeClr val="accent1"/>
                </a:solidFill>
                <a:cs typeface="Calibri"/>
              </a:rPr>
              <a:t>final report to review and vote on by September 6</a:t>
            </a:r>
            <a:r>
              <a:rPr lang="en-US" b="1" baseline="30000" dirty="0">
                <a:solidFill>
                  <a:schemeClr val="accent1"/>
                </a:solidFill>
                <a:cs typeface="Calibri"/>
              </a:rPr>
              <a:t>th</a:t>
            </a:r>
            <a:r>
              <a:rPr lang="en-US" b="1" dirty="0">
                <a:solidFill>
                  <a:schemeClr val="accent1"/>
                </a:solidFill>
                <a:cs typeface="Calibri"/>
              </a:rPr>
              <a:t> </a:t>
            </a:r>
          </a:p>
          <a:p>
            <a:pPr lvl="1"/>
            <a:r>
              <a:rPr lang="en-US" dirty="0">
                <a:cs typeface="Calibri"/>
              </a:rPr>
              <a:t>Email </a:t>
            </a:r>
            <a:r>
              <a:rPr lang="en-US" dirty="0">
                <a:ea typeface="+mn-lt"/>
                <a:cs typeface="+mn-lt"/>
                <a:hlinkClick r:id="rId3"/>
              </a:rPr>
              <a:t>madelyn.m.goskoski@mass.gov</a:t>
            </a:r>
            <a:r>
              <a:rPr lang="en-US" dirty="0">
                <a:cs typeface="Calibri"/>
              </a:rPr>
              <a:t> to get on the September agenda </a:t>
            </a:r>
            <a:endParaRPr lang="en-US" dirty="0">
              <a:ea typeface="Calibri"/>
              <a:cs typeface="Calibri"/>
            </a:endParaRPr>
          </a:p>
          <a:p>
            <a:pPr lvl="1"/>
            <a:r>
              <a:rPr lang="en-US" dirty="0">
                <a:ea typeface="Calibri"/>
                <a:cs typeface="Calibri"/>
              </a:rPr>
              <a:t>Anything else?</a:t>
            </a:r>
          </a:p>
        </p:txBody>
      </p:sp>
      <p:sp>
        <p:nvSpPr>
          <p:cNvPr id="4" name="Slide Number Placeholder 3">
            <a:extLst>
              <a:ext uri="{FF2B5EF4-FFF2-40B4-BE49-F238E27FC236}">
                <a16:creationId xmlns:a16="http://schemas.microsoft.com/office/drawing/2014/main" id="{0B278276-E431-4453-8CDB-F4DA24DDD34B}"/>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25</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FF02BC16-F3AF-0DAB-CBB4-6DEBF75ED5D1}"/>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32280176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dirty="0">
                <a:solidFill>
                  <a:schemeClr val="bg1"/>
                </a:solidFill>
              </a:rPr>
              <a:t>Motion to Adjourn</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p:spPr>
        <p:txBody>
          <a:bodyPr>
            <a:normAutofit/>
          </a:bodyPr>
          <a:lstStyle/>
          <a:p>
            <a:pPr marL="0" indent="0" algn="ctr">
              <a:buNone/>
            </a:pPr>
            <a:endParaRPr lang="en-US" sz="2400" dirty="0"/>
          </a:p>
          <a:p>
            <a:pPr marL="0" indent="0" algn="ctr">
              <a:buNone/>
            </a:pPr>
            <a:endParaRPr lang="en-US" sz="2400" dirty="0"/>
          </a:p>
          <a:p>
            <a:pPr marL="0" indent="0" algn="ctr">
              <a:buNone/>
            </a:pPr>
            <a:endParaRPr lang="en-US" sz="2400" dirty="0"/>
          </a:p>
          <a:p>
            <a:pPr marL="0" indent="0" algn="ctr">
              <a:buNone/>
            </a:pPr>
            <a:r>
              <a:rPr lang="en-US" sz="8800" dirty="0"/>
              <a:t>Thank You!</a:t>
            </a:r>
          </a:p>
        </p:txBody>
      </p:sp>
      <p:sp>
        <p:nvSpPr>
          <p:cNvPr id="4" name="Slide Number Placeholder 3">
            <a:extLst>
              <a:ext uri="{FF2B5EF4-FFF2-40B4-BE49-F238E27FC236}">
                <a16:creationId xmlns:a16="http://schemas.microsoft.com/office/drawing/2014/main" id="{BB2E6922-8692-437B-95E2-E7D11F66D8B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26</a:t>
            </a:fld>
            <a:endParaRPr lang="en-US" dirty="0">
              <a:solidFill>
                <a:srgbClr val="464646">
                  <a:lumMod val="40000"/>
                  <a:lumOff val="60000"/>
                </a:srgbClr>
              </a:solidFill>
            </a:endParaRPr>
          </a:p>
        </p:txBody>
      </p:sp>
    </p:spTree>
    <p:extLst>
      <p:ext uri="{BB962C8B-B14F-4D97-AF65-F5344CB8AC3E}">
        <p14:creationId xmlns:p14="http://schemas.microsoft.com/office/powerpoint/2010/main" val="612837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rPr>
              <a:t>Opening Roll Call &amp; Vote</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vert="horz" lIns="91440" tIns="45720" rIns="91440" bIns="45720" rtlCol="0" anchor="t">
            <a:normAutofit/>
          </a:bodyPr>
          <a:lstStyle/>
          <a:p>
            <a:r>
              <a:rPr lang="en-US" sz="3600" dirty="0"/>
              <a:t>Attendance </a:t>
            </a:r>
            <a:r>
              <a:rPr lang="en-US" sz="3600" b="1" dirty="0">
                <a:solidFill>
                  <a:schemeClr val="accent1"/>
                </a:solidFill>
              </a:rPr>
              <a:t>roll call</a:t>
            </a:r>
          </a:p>
          <a:p>
            <a:r>
              <a:rPr lang="en-US" sz="3600" b="1" dirty="0">
                <a:solidFill>
                  <a:schemeClr val="accent1"/>
                </a:solidFill>
              </a:rPr>
              <a:t>Vote</a:t>
            </a:r>
            <a:r>
              <a:rPr lang="en-US" sz="3600" dirty="0"/>
              <a:t> to approve Meeting Minutes (May 10, 2023)</a:t>
            </a:r>
            <a:endParaRPr lang="en-US" sz="3600" dirty="0">
              <a:cs typeface="Calibri"/>
            </a:endParaRP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53F0963B-2D31-DE11-7F6B-729CBAEAAE85}"/>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250114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2E24A-F905-4B7A-92F8-C47680EBF75D}"/>
              </a:ext>
            </a:extLst>
          </p:cNvPr>
          <p:cNvSpPr>
            <a:spLocks noGrp="1"/>
          </p:cNvSpPr>
          <p:nvPr>
            <p:ph type="title"/>
          </p:nvPr>
        </p:nvSpPr>
        <p:spPr/>
        <p:txBody>
          <a:bodyPr/>
          <a:lstStyle/>
          <a:p>
            <a:r>
              <a:rPr lang="en-US" dirty="0">
                <a:solidFill>
                  <a:schemeClr val="bg1"/>
                </a:solidFill>
              </a:rPr>
              <a:t>Meeting Rules</a:t>
            </a:r>
          </a:p>
        </p:txBody>
      </p:sp>
      <p:sp>
        <p:nvSpPr>
          <p:cNvPr id="3" name="Content Placeholder 2">
            <a:extLst>
              <a:ext uri="{FF2B5EF4-FFF2-40B4-BE49-F238E27FC236}">
                <a16:creationId xmlns:a16="http://schemas.microsoft.com/office/drawing/2014/main" id="{F35D1594-F6EC-454F-B196-1D724D563AC5}"/>
              </a:ext>
            </a:extLst>
          </p:cNvPr>
          <p:cNvSpPr>
            <a:spLocks noGrp="1"/>
          </p:cNvSpPr>
          <p:nvPr>
            <p:ph idx="1"/>
          </p:nvPr>
        </p:nvSpPr>
        <p:spPr>
          <a:xfrm>
            <a:off x="592822" y="1167605"/>
            <a:ext cx="10972800" cy="4863326"/>
          </a:xfrm>
        </p:spPr>
        <p:txBody>
          <a:bodyPr vert="horz" lIns="91440" tIns="45720" rIns="91440" bIns="45720" rtlCol="0" anchor="t">
            <a:normAutofit lnSpcReduction="10000"/>
          </a:bodyPr>
          <a:lstStyle/>
          <a:p>
            <a:r>
              <a:rPr lang="en-US" dirty="0"/>
              <a:t>Open Meeting Law applies:</a:t>
            </a:r>
          </a:p>
          <a:p>
            <a:pPr lvl="1"/>
            <a:r>
              <a:rPr lang="en-US" dirty="0"/>
              <a:t>Chat function disabled </a:t>
            </a:r>
          </a:p>
          <a:p>
            <a:pPr lvl="1"/>
            <a:r>
              <a:rPr lang="en-US" dirty="0"/>
              <a:t>Texting, emails, etc. are public records</a:t>
            </a:r>
            <a:endParaRPr lang="en-US" dirty="0">
              <a:cs typeface="Calibri"/>
            </a:endParaRPr>
          </a:p>
          <a:p>
            <a:pPr lvl="1"/>
            <a:r>
              <a:rPr lang="en-US" dirty="0"/>
              <a:t>Council member attendance taken to establish quorum</a:t>
            </a:r>
            <a:endParaRPr lang="en-US" dirty="0">
              <a:cs typeface="Calibri"/>
            </a:endParaRPr>
          </a:p>
          <a:p>
            <a:r>
              <a:rPr lang="en-US" dirty="0"/>
              <a:t>Agenda pre-planned</a:t>
            </a:r>
          </a:p>
          <a:p>
            <a:r>
              <a:rPr lang="en-US" dirty="0"/>
              <a:t>Cameras on during the meetings </a:t>
            </a:r>
          </a:p>
          <a:p>
            <a:r>
              <a:rPr lang="en-US" dirty="0"/>
              <a:t>Mute your mic unless you are speaking </a:t>
            </a:r>
          </a:p>
          <a:p>
            <a:r>
              <a:rPr lang="en-US" dirty="0"/>
              <a:t>Meeting not recorded</a:t>
            </a:r>
          </a:p>
          <a:p>
            <a:r>
              <a:rPr lang="en-US" dirty="0"/>
              <a:t>“Raise your Hand” option to speak</a:t>
            </a:r>
          </a:p>
          <a:p>
            <a:endParaRPr lang="en-US" dirty="0"/>
          </a:p>
          <a:p>
            <a:endParaRPr lang="en-US" dirty="0"/>
          </a:p>
        </p:txBody>
      </p:sp>
      <p:sp>
        <p:nvSpPr>
          <p:cNvPr id="4" name="Slide Number Placeholder 3">
            <a:extLst>
              <a:ext uri="{FF2B5EF4-FFF2-40B4-BE49-F238E27FC236}">
                <a16:creationId xmlns:a16="http://schemas.microsoft.com/office/drawing/2014/main" id="{91921FE1-45E1-43AC-8FA7-DE88211FB386}"/>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4</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6F9CDAA3-5942-FB09-0672-A7E1C8F4B4CC}"/>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4157145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D78C6-1898-4BA6-8FA3-AFCE8029C8D3}"/>
              </a:ext>
            </a:extLst>
          </p:cNvPr>
          <p:cNvSpPr>
            <a:spLocks noGrp="1"/>
          </p:cNvSpPr>
          <p:nvPr>
            <p:ph type="title"/>
          </p:nvPr>
        </p:nvSpPr>
        <p:spPr/>
        <p:txBody>
          <a:bodyPr>
            <a:normAutofit/>
          </a:bodyPr>
          <a:lstStyle/>
          <a:p>
            <a:r>
              <a:rPr lang="en-US" dirty="0">
                <a:solidFill>
                  <a:schemeClr val="bg1"/>
                </a:solidFill>
              </a:rPr>
              <a:t>Statutory Authority</a:t>
            </a:r>
          </a:p>
        </p:txBody>
      </p:sp>
      <p:sp>
        <p:nvSpPr>
          <p:cNvPr id="3" name="Content Placeholder 2">
            <a:extLst>
              <a:ext uri="{FF2B5EF4-FFF2-40B4-BE49-F238E27FC236}">
                <a16:creationId xmlns:a16="http://schemas.microsoft.com/office/drawing/2014/main" id="{3E682BC7-329C-459C-9C0F-0F7777C04899}"/>
              </a:ext>
            </a:extLst>
          </p:cNvPr>
          <p:cNvSpPr>
            <a:spLocks noGrp="1"/>
          </p:cNvSpPr>
          <p:nvPr>
            <p:ph idx="1"/>
          </p:nvPr>
        </p:nvSpPr>
        <p:spPr/>
        <p:txBody>
          <a:bodyPr>
            <a:normAutofit fontScale="92500"/>
          </a:bodyPr>
          <a:lstStyle/>
          <a:p>
            <a:pPr marL="0" indent="0">
              <a:buNone/>
            </a:pPr>
            <a:r>
              <a:rPr lang="en-US" sz="3600" b="1" dirty="0">
                <a:solidFill>
                  <a:srgbClr val="0070C0"/>
                </a:solidFill>
              </a:rPr>
              <a:t>Section 26 of Chapter 260 of the Acts of 2020</a:t>
            </a:r>
            <a:r>
              <a:rPr lang="en-US" sz="3600" dirty="0"/>
              <a:t>, or the Health Care Omnibus bill establishes a special advisory council, chaired by the Commissioner of the Department of Public Health, or his designee, to </a:t>
            </a:r>
            <a:r>
              <a:rPr lang="en-US" sz="3600" dirty="0">
                <a:solidFill>
                  <a:srgbClr val="0070C0"/>
                </a:solidFill>
              </a:rPr>
              <a:t>advise the commissioner on research, diagnosis, treatment and education </a:t>
            </a:r>
            <a:r>
              <a:rPr lang="en-US" sz="3600" dirty="0"/>
              <a:t>relating to pediatric autoimmune neuropsychiatric disorder associated with streptococcal infections and pediatric acute neuropsychiatric syndrome (PANDAS/PANS). </a:t>
            </a:r>
          </a:p>
        </p:txBody>
      </p:sp>
      <p:sp>
        <p:nvSpPr>
          <p:cNvPr id="4" name="Slide Number Placeholder 3">
            <a:extLst>
              <a:ext uri="{FF2B5EF4-FFF2-40B4-BE49-F238E27FC236}">
                <a16:creationId xmlns:a16="http://schemas.microsoft.com/office/drawing/2014/main" id="{1F6E9342-AD96-457F-B0BE-0BD14E6BED8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5</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B96C8C09-A43A-D774-DE01-70B1C343805D}"/>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3232930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2B5BD-FA13-4471-8CFC-04B8ABC0B5DA}"/>
              </a:ext>
            </a:extLst>
          </p:cNvPr>
          <p:cNvSpPr>
            <a:spLocks noGrp="1"/>
          </p:cNvSpPr>
          <p:nvPr>
            <p:ph type="title"/>
          </p:nvPr>
        </p:nvSpPr>
        <p:spPr/>
        <p:txBody>
          <a:bodyPr>
            <a:normAutofit/>
          </a:bodyPr>
          <a:lstStyle/>
          <a:p>
            <a:r>
              <a:rPr lang="en-US" dirty="0">
                <a:solidFill>
                  <a:schemeClr val="bg1"/>
                </a:solidFill>
              </a:rPr>
              <a:t>Aim statement</a:t>
            </a:r>
          </a:p>
        </p:txBody>
      </p:sp>
      <p:sp>
        <p:nvSpPr>
          <p:cNvPr id="3" name="Content Placeholder 2">
            <a:extLst>
              <a:ext uri="{FF2B5EF4-FFF2-40B4-BE49-F238E27FC236}">
                <a16:creationId xmlns:a16="http://schemas.microsoft.com/office/drawing/2014/main" id="{64E2E261-7A78-454C-971E-A0ED0447A4E0}"/>
              </a:ext>
            </a:extLst>
          </p:cNvPr>
          <p:cNvSpPr>
            <a:spLocks noGrp="1"/>
          </p:cNvSpPr>
          <p:nvPr>
            <p:ph idx="1"/>
          </p:nvPr>
        </p:nvSpPr>
        <p:spPr>
          <a:xfrm>
            <a:off x="603828" y="1326823"/>
            <a:ext cx="10972800" cy="4941599"/>
          </a:xfrm>
        </p:spPr>
        <p:txBody>
          <a:bodyPr vert="horz" lIns="91440" tIns="45720" rIns="91440" bIns="45720" rtlCol="0" anchor="t">
            <a:normAutofit fontScale="70000" lnSpcReduction="20000"/>
          </a:bodyPr>
          <a:lstStyle/>
          <a:p>
            <a:pPr>
              <a:buNone/>
            </a:pPr>
            <a:r>
              <a:rPr lang="en-US" dirty="0">
                <a:ea typeface="+mn-lt"/>
                <a:cs typeface="+mn-lt"/>
              </a:rPr>
              <a:t>The DPH PANDAS/PANS Advisory Council aims to </a:t>
            </a:r>
            <a:r>
              <a:rPr lang="en-US" b="1" dirty="0">
                <a:solidFill>
                  <a:schemeClr val="accent1"/>
                </a:solidFill>
                <a:ea typeface="+mn-lt"/>
                <a:cs typeface="+mn-lt"/>
              </a:rPr>
              <a:t>advise the DPH Commissioner on research, diagnosis, treatment, and education</a:t>
            </a:r>
            <a:r>
              <a:rPr lang="en-US" dirty="0">
                <a:ea typeface="+mn-lt"/>
                <a:cs typeface="+mn-lt"/>
              </a:rPr>
              <a:t> relating to pediatric autoimmune neuropsychiatric discovered associated with streptococcal infections and pediatric acute neuropsychiatric syndrome (</a:t>
            </a:r>
            <a:r>
              <a:rPr lang="en-US" b="1" dirty="0">
                <a:solidFill>
                  <a:schemeClr val="accent1"/>
                </a:solidFill>
                <a:ea typeface="+mn-lt"/>
                <a:cs typeface="+mn-lt"/>
              </a:rPr>
              <a:t>PANDAS/PANS</a:t>
            </a:r>
            <a:r>
              <a:rPr lang="en-US" dirty="0">
                <a:ea typeface="+mn-lt"/>
                <a:cs typeface="+mn-lt"/>
              </a:rPr>
              <a:t>).</a:t>
            </a:r>
          </a:p>
          <a:p>
            <a:pPr>
              <a:buNone/>
            </a:pPr>
            <a:endParaRPr lang="en-US" dirty="0">
              <a:ea typeface="+mn-lt"/>
              <a:cs typeface="+mn-lt"/>
            </a:endParaRPr>
          </a:p>
          <a:p>
            <a:pPr>
              <a:buNone/>
            </a:pPr>
            <a:r>
              <a:rPr lang="en-US" dirty="0">
                <a:ea typeface="+mn-lt"/>
                <a:cs typeface="+mn-lt"/>
              </a:rPr>
              <a:t>The Advisory Council will </a:t>
            </a:r>
            <a:r>
              <a:rPr lang="en-US" b="1" dirty="0">
                <a:solidFill>
                  <a:schemeClr val="accent1"/>
                </a:solidFill>
                <a:ea typeface="+mn-lt"/>
                <a:cs typeface="+mn-lt"/>
              </a:rPr>
              <a:t>issue a report to the general court annually with recommendations</a:t>
            </a:r>
            <a:r>
              <a:rPr lang="en-US" dirty="0">
                <a:ea typeface="+mn-lt"/>
                <a:cs typeface="+mn-lt"/>
              </a:rPr>
              <a:t> concerning:</a:t>
            </a:r>
          </a:p>
          <a:p>
            <a:r>
              <a:rPr lang="en-US" b="1" dirty="0">
                <a:solidFill>
                  <a:schemeClr val="accent1"/>
                </a:solidFill>
                <a:ea typeface="+mn-lt"/>
                <a:cs typeface="+mn-lt"/>
              </a:rPr>
              <a:t>Practice guidelines for the diagnosis and treatment</a:t>
            </a:r>
            <a:r>
              <a:rPr lang="en-US" dirty="0">
                <a:ea typeface="+mn-lt"/>
                <a:cs typeface="+mn-lt"/>
              </a:rPr>
              <a:t> of the disorder and syndrome;</a:t>
            </a:r>
          </a:p>
          <a:p>
            <a:r>
              <a:rPr lang="en-US" dirty="0">
                <a:ea typeface="+mn-lt"/>
                <a:cs typeface="+mn-lt"/>
              </a:rPr>
              <a:t>Development of </a:t>
            </a:r>
            <a:r>
              <a:rPr lang="en-US" b="1" dirty="0">
                <a:solidFill>
                  <a:schemeClr val="accent1"/>
                </a:solidFill>
                <a:ea typeface="+mn-lt"/>
                <a:cs typeface="+mn-lt"/>
              </a:rPr>
              <a:t>screening protocols</a:t>
            </a:r>
            <a:r>
              <a:rPr lang="en-US" dirty="0">
                <a:ea typeface="+mn-lt"/>
                <a:cs typeface="+mn-lt"/>
              </a:rPr>
              <a:t>;</a:t>
            </a:r>
          </a:p>
          <a:p>
            <a:r>
              <a:rPr lang="en-US" b="1" dirty="0">
                <a:solidFill>
                  <a:schemeClr val="accent1"/>
                </a:solidFill>
                <a:ea typeface="+mn-lt"/>
                <a:cs typeface="+mn-lt"/>
              </a:rPr>
              <a:t>Mechanisms to increase clinical awareness and education</a:t>
            </a:r>
            <a:r>
              <a:rPr lang="en-US" dirty="0">
                <a:ea typeface="+mn-lt"/>
                <a:cs typeface="+mn-lt"/>
              </a:rPr>
              <a:t> regarding the disorder and syndrome among physicians, including pediatricians, school-based health centers and providers of mental health services;</a:t>
            </a:r>
          </a:p>
          <a:p>
            <a:r>
              <a:rPr lang="en-US" b="1" dirty="0">
                <a:solidFill>
                  <a:schemeClr val="accent1"/>
                </a:solidFill>
                <a:ea typeface="+mn-lt"/>
                <a:cs typeface="+mn-lt"/>
              </a:rPr>
              <a:t>Outreach to educators and parents to increase awareness</a:t>
            </a:r>
            <a:r>
              <a:rPr lang="en-US" dirty="0">
                <a:ea typeface="+mn-lt"/>
                <a:cs typeface="+mn-lt"/>
              </a:rPr>
              <a:t> of the disorder and syndrome; and</a:t>
            </a:r>
          </a:p>
          <a:p>
            <a:r>
              <a:rPr lang="en-US" b="1" dirty="0">
                <a:solidFill>
                  <a:schemeClr val="accent1"/>
                </a:solidFill>
                <a:ea typeface="+mn-lt"/>
                <a:cs typeface="+mn-lt"/>
              </a:rPr>
              <a:t>Development of a network of volunteer experts </a:t>
            </a:r>
            <a:r>
              <a:rPr lang="en-US" dirty="0">
                <a:ea typeface="+mn-lt"/>
                <a:cs typeface="+mn-lt"/>
              </a:rPr>
              <a:t>on the diagnosis and treatment of the disorder and syndrome. (From Section 26 of Chapter 260 of the Acts of 2020).</a:t>
            </a:r>
            <a:endParaRPr lang="en-US" dirty="0">
              <a:cs typeface="Calibri"/>
            </a:endParaRPr>
          </a:p>
          <a:p>
            <a:pPr marL="0" indent="0">
              <a:buNone/>
            </a:pPr>
            <a:endParaRPr lang="en-US" dirty="0">
              <a:highlight>
                <a:srgbClr val="FFFF00"/>
              </a:highlight>
              <a:cs typeface="Calibri"/>
            </a:endParaRPr>
          </a:p>
          <a:p>
            <a:endParaRPr lang="en-US" dirty="0"/>
          </a:p>
        </p:txBody>
      </p:sp>
      <p:sp>
        <p:nvSpPr>
          <p:cNvPr id="4" name="Slide Number Placeholder 3">
            <a:extLst>
              <a:ext uri="{FF2B5EF4-FFF2-40B4-BE49-F238E27FC236}">
                <a16:creationId xmlns:a16="http://schemas.microsoft.com/office/drawing/2014/main" id="{C0058176-5106-4077-A9A8-82004187D87C}"/>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dirty="0">
              <a:solidFill>
                <a:srgbClr val="464646">
                  <a:lumMod val="40000"/>
                  <a:lumOff val="60000"/>
                </a:srgbClr>
              </a:solidFill>
            </a:endParaRPr>
          </a:p>
        </p:txBody>
      </p:sp>
      <p:sp>
        <p:nvSpPr>
          <p:cNvPr id="8" name="TextBox 7">
            <a:extLst>
              <a:ext uri="{FF2B5EF4-FFF2-40B4-BE49-F238E27FC236}">
                <a16:creationId xmlns:a16="http://schemas.microsoft.com/office/drawing/2014/main" id="{17FB8119-A6C3-12B5-2CAB-5605CD9A07E3}"/>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2592334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726BB-B998-47CB-A0E3-A8957C010449}"/>
              </a:ext>
            </a:extLst>
          </p:cNvPr>
          <p:cNvSpPr>
            <a:spLocks noGrp="1"/>
          </p:cNvSpPr>
          <p:nvPr>
            <p:ph type="title"/>
          </p:nvPr>
        </p:nvSpPr>
        <p:spPr/>
        <p:txBody>
          <a:bodyPr>
            <a:normAutofit/>
          </a:bodyPr>
          <a:lstStyle/>
          <a:p>
            <a:r>
              <a:rPr lang="en-US" dirty="0">
                <a:solidFill>
                  <a:schemeClr val="bg1"/>
                </a:solidFill>
              </a:rPr>
              <a:t>2023 Bi-Monthly Meeting Schedule </a:t>
            </a:r>
          </a:p>
        </p:txBody>
      </p:sp>
      <p:graphicFrame>
        <p:nvGraphicFramePr>
          <p:cNvPr id="3" name="Table 4" descr="A table listing the meetings for the year. The meetings are on the second Wednesday or every other month from four to six PM. " title="Meeting schedule">
            <a:extLst>
              <a:ext uri="{FF2B5EF4-FFF2-40B4-BE49-F238E27FC236}">
                <a16:creationId xmlns:a16="http://schemas.microsoft.com/office/drawing/2014/main" id="{C1E574E4-CE93-4B54-A4B0-B0316312480A}"/>
              </a:ext>
            </a:extLst>
          </p:cNvPr>
          <p:cNvGraphicFramePr>
            <a:graphicFrameLocks noGrp="1"/>
          </p:cNvGraphicFramePr>
          <p:nvPr>
            <p:extLst>
              <p:ext uri="{D42A27DB-BD31-4B8C-83A1-F6EECF244321}">
                <p14:modId xmlns:p14="http://schemas.microsoft.com/office/powerpoint/2010/main" val="823167952"/>
              </p:ext>
            </p:extLst>
          </p:nvPr>
        </p:nvGraphicFramePr>
        <p:xfrm>
          <a:off x="517871" y="982581"/>
          <a:ext cx="11172456" cy="5458918"/>
        </p:xfrm>
        <a:graphic>
          <a:graphicData uri="http://schemas.openxmlformats.org/drawingml/2006/table">
            <a:tbl>
              <a:tblPr firstRow="1" bandRow="1">
                <a:tableStyleId>{5C22544A-7EE6-4342-B048-85BDC9FD1C3A}</a:tableStyleId>
              </a:tblPr>
              <a:tblGrid>
                <a:gridCol w="1744237">
                  <a:extLst>
                    <a:ext uri="{9D8B030D-6E8A-4147-A177-3AD203B41FA5}">
                      <a16:colId xmlns:a16="http://schemas.microsoft.com/office/drawing/2014/main" val="2535086767"/>
                    </a:ext>
                  </a:extLst>
                </a:gridCol>
                <a:gridCol w="4272747">
                  <a:extLst>
                    <a:ext uri="{9D8B030D-6E8A-4147-A177-3AD203B41FA5}">
                      <a16:colId xmlns:a16="http://schemas.microsoft.com/office/drawing/2014/main" val="725763593"/>
                    </a:ext>
                  </a:extLst>
                </a:gridCol>
                <a:gridCol w="2534194">
                  <a:extLst>
                    <a:ext uri="{9D8B030D-6E8A-4147-A177-3AD203B41FA5}">
                      <a16:colId xmlns:a16="http://schemas.microsoft.com/office/drawing/2014/main" val="3109192005"/>
                    </a:ext>
                  </a:extLst>
                </a:gridCol>
                <a:gridCol w="2621278">
                  <a:extLst>
                    <a:ext uri="{9D8B030D-6E8A-4147-A177-3AD203B41FA5}">
                      <a16:colId xmlns:a16="http://schemas.microsoft.com/office/drawing/2014/main" val="416727525"/>
                    </a:ext>
                  </a:extLst>
                </a:gridCol>
              </a:tblGrid>
              <a:tr h="370840">
                <a:tc>
                  <a:txBody>
                    <a:bodyPr/>
                    <a:lstStyle/>
                    <a:p>
                      <a:pPr algn="ctr"/>
                      <a:r>
                        <a:rPr lang="en-US" sz="2400" dirty="0"/>
                        <a:t>Meeting #</a:t>
                      </a:r>
                    </a:p>
                  </a:txBody>
                  <a:tcPr>
                    <a:solidFill>
                      <a:schemeClr val="tx2">
                        <a:lumMod val="50000"/>
                      </a:schemeClr>
                    </a:solidFill>
                  </a:tcPr>
                </a:tc>
                <a:tc>
                  <a:txBody>
                    <a:bodyPr/>
                    <a:lstStyle/>
                    <a:p>
                      <a:pPr algn="ctr"/>
                      <a:r>
                        <a:rPr lang="en-US" sz="2400" dirty="0"/>
                        <a:t>Month and Day</a:t>
                      </a:r>
                    </a:p>
                  </a:txBody>
                  <a:tcPr>
                    <a:solidFill>
                      <a:schemeClr val="tx2">
                        <a:lumMod val="50000"/>
                      </a:schemeClr>
                    </a:solidFill>
                  </a:tcPr>
                </a:tc>
                <a:tc>
                  <a:txBody>
                    <a:bodyPr/>
                    <a:lstStyle/>
                    <a:p>
                      <a:pPr algn="ctr"/>
                      <a:r>
                        <a:rPr lang="en-US" sz="2400" dirty="0"/>
                        <a:t>Time</a:t>
                      </a:r>
                    </a:p>
                  </a:txBody>
                  <a:tcPr>
                    <a:solidFill>
                      <a:schemeClr val="tx2">
                        <a:lumMod val="50000"/>
                      </a:schemeClr>
                    </a:solidFill>
                  </a:tcPr>
                </a:tc>
                <a:tc>
                  <a:txBody>
                    <a:bodyPr/>
                    <a:lstStyle/>
                    <a:p>
                      <a:pPr algn="ctr"/>
                      <a:r>
                        <a:rPr lang="en-US" sz="2400" dirty="0"/>
                        <a:t>Week of Month</a:t>
                      </a:r>
                    </a:p>
                  </a:txBody>
                  <a:tcPr>
                    <a:solidFill>
                      <a:schemeClr val="tx2">
                        <a:lumMod val="50000"/>
                      </a:schemeClr>
                    </a:solidFill>
                  </a:tcPr>
                </a:tc>
                <a:extLst>
                  <a:ext uri="{0D108BD9-81ED-4DB2-BD59-A6C34878D82A}">
                    <a16:rowId xmlns:a16="http://schemas.microsoft.com/office/drawing/2014/main" val="1957702951"/>
                  </a:ext>
                </a:extLst>
              </a:tr>
              <a:tr h="886918">
                <a:tc>
                  <a:txBody>
                    <a:bodyPr/>
                    <a:lstStyle/>
                    <a:p>
                      <a:pPr lvl="0">
                        <a:buNone/>
                      </a:pPr>
                      <a:r>
                        <a:rPr lang="en-US" sz="2400" dirty="0"/>
                        <a:t>1</a:t>
                      </a:r>
                    </a:p>
                  </a:txBody>
                  <a:tcPr/>
                </a:tc>
                <a:tc>
                  <a:txBody>
                    <a:bodyPr/>
                    <a:lstStyle/>
                    <a:p>
                      <a:pPr lvl="0">
                        <a:buNone/>
                      </a:pPr>
                      <a:r>
                        <a:rPr lang="en-US" sz="2400" b="1" dirty="0">
                          <a:solidFill>
                            <a:schemeClr val="tx1"/>
                          </a:solidFill>
                        </a:rPr>
                        <a:t>January 11 </a:t>
                      </a:r>
                      <a:r>
                        <a:rPr lang="en-US" sz="2400" dirty="0">
                          <a:solidFill>
                            <a:schemeClr val="tx1"/>
                          </a:solidFill>
                        </a:rPr>
                        <a:t>             Wednesday</a:t>
                      </a:r>
                    </a:p>
                  </a:txBody>
                  <a:tcPr/>
                </a:tc>
                <a:tc>
                  <a:txBody>
                    <a:bodyPr/>
                    <a:lstStyle/>
                    <a:p>
                      <a:pPr lvl="0" algn="ctr">
                        <a:buNone/>
                      </a:pPr>
                      <a:r>
                        <a:rPr lang="en-US" sz="2400" dirty="0"/>
                        <a:t>4-6PM</a:t>
                      </a:r>
                    </a:p>
                  </a:txBody>
                  <a:tcPr/>
                </a:tc>
                <a:tc>
                  <a:txBody>
                    <a:bodyPr/>
                    <a:lstStyle/>
                    <a:p>
                      <a:pPr lvl="0" algn="ctr">
                        <a:buNone/>
                      </a:pPr>
                      <a:r>
                        <a:rPr lang="en-US" sz="2400" dirty="0"/>
                        <a:t>2</a:t>
                      </a:r>
                      <a:r>
                        <a:rPr lang="en-US" sz="2400" baseline="30000" dirty="0"/>
                        <a:t>nd</a:t>
                      </a:r>
                      <a:r>
                        <a:rPr lang="en-US" sz="2400" dirty="0"/>
                        <a:t> </a:t>
                      </a:r>
                    </a:p>
                  </a:txBody>
                  <a:tcPr/>
                </a:tc>
                <a:extLst>
                  <a:ext uri="{0D108BD9-81ED-4DB2-BD59-A6C34878D82A}">
                    <a16:rowId xmlns:a16="http://schemas.microsoft.com/office/drawing/2014/main" val="572945003"/>
                  </a:ext>
                </a:extLst>
              </a:tr>
              <a:tr h="370840">
                <a:tc>
                  <a:txBody>
                    <a:bodyPr/>
                    <a:lstStyle/>
                    <a:p>
                      <a:r>
                        <a:rPr lang="en-US" sz="2400" dirty="0"/>
                        <a:t>2</a:t>
                      </a:r>
                    </a:p>
                  </a:txBody>
                  <a:tcPr/>
                </a:tc>
                <a:tc>
                  <a:txBody>
                    <a:bodyPr/>
                    <a:lstStyle/>
                    <a:p>
                      <a:r>
                        <a:rPr lang="en-US" sz="2400" b="1" dirty="0"/>
                        <a:t>March 8                  </a:t>
                      </a:r>
                      <a:r>
                        <a:rPr lang="en-US" sz="2400" dirty="0">
                          <a:solidFill>
                            <a:schemeClr val="tx1"/>
                          </a:solidFill>
                        </a:rPr>
                        <a:t>Wednesday</a:t>
                      </a:r>
                    </a:p>
                  </a:txBody>
                  <a:tcPr/>
                </a:tc>
                <a:tc>
                  <a:txBody>
                    <a:bodyPr/>
                    <a:lstStyle/>
                    <a:p>
                      <a:pPr algn="ctr"/>
                      <a:r>
                        <a:rPr lang="en-US" sz="2400" dirty="0"/>
                        <a:t>4-6 PM</a:t>
                      </a:r>
                    </a:p>
                    <a:p>
                      <a:pPr algn="ctr"/>
                      <a:endParaRPr lang="en-US" sz="2400" dirty="0"/>
                    </a:p>
                  </a:txBody>
                  <a:tcPr/>
                </a:tc>
                <a:tc>
                  <a:txBody>
                    <a:bodyPr/>
                    <a:lstStyle/>
                    <a:p>
                      <a:pPr algn="ctr"/>
                      <a:r>
                        <a:rPr lang="en-US" sz="2400" dirty="0"/>
                        <a:t>2</a:t>
                      </a:r>
                      <a:r>
                        <a:rPr lang="en-US" sz="2400" baseline="30000" dirty="0"/>
                        <a:t>nd</a:t>
                      </a:r>
                      <a:endParaRPr lang="en-US" sz="2400" dirty="0"/>
                    </a:p>
                    <a:p>
                      <a:pPr algn="ctr"/>
                      <a:endParaRPr lang="en-US" sz="2400" dirty="0"/>
                    </a:p>
                  </a:txBody>
                  <a:tcPr/>
                </a:tc>
                <a:extLst>
                  <a:ext uri="{0D108BD9-81ED-4DB2-BD59-A6C34878D82A}">
                    <a16:rowId xmlns:a16="http://schemas.microsoft.com/office/drawing/2014/main" val="923072242"/>
                  </a:ext>
                </a:extLst>
              </a:tr>
              <a:tr h="370840">
                <a:tc>
                  <a:txBody>
                    <a:bodyPr/>
                    <a:lstStyle/>
                    <a:p>
                      <a:r>
                        <a:rPr lang="en-US" sz="2400" dirty="0"/>
                        <a:t>3</a:t>
                      </a:r>
                    </a:p>
                  </a:txBody>
                  <a:tcPr/>
                </a:tc>
                <a:tc>
                  <a:txBody>
                    <a:bodyPr/>
                    <a:lstStyle/>
                    <a:p>
                      <a:r>
                        <a:rPr lang="en-US" sz="2400" b="1" dirty="0"/>
                        <a:t>May 10                    </a:t>
                      </a:r>
                      <a:r>
                        <a:rPr lang="en-US" sz="2400" dirty="0">
                          <a:solidFill>
                            <a:schemeClr val="tx1"/>
                          </a:solidFill>
                        </a:rPr>
                        <a:t>Wednesday</a:t>
                      </a:r>
                    </a:p>
                  </a:txBody>
                  <a:tcPr/>
                </a:tc>
                <a:tc>
                  <a:txBody>
                    <a:bodyPr/>
                    <a:lstStyle/>
                    <a:p>
                      <a:pPr algn="ctr"/>
                      <a:r>
                        <a:rPr lang="en-US" sz="2400" dirty="0"/>
                        <a:t>4-6 PM</a:t>
                      </a:r>
                    </a:p>
                    <a:p>
                      <a:pPr algn="ctr"/>
                      <a:endParaRPr lang="en-US" sz="2400" dirty="0"/>
                    </a:p>
                  </a:txBody>
                  <a:tcPr/>
                </a:tc>
                <a:tc>
                  <a:txBody>
                    <a:bodyPr/>
                    <a:lstStyle/>
                    <a:p>
                      <a:pPr algn="ctr"/>
                      <a:r>
                        <a:rPr lang="en-US" sz="2400" dirty="0"/>
                        <a:t>2</a:t>
                      </a:r>
                      <a:r>
                        <a:rPr lang="en-US" sz="2400" baseline="30000" dirty="0"/>
                        <a:t>nd</a:t>
                      </a:r>
                      <a:endParaRPr lang="en-US" sz="2400" dirty="0"/>
                    </a:p>
                    <a:p>
                      <a:pPr algn="ctr"/>
                      <a:endParaRPr lang="en-US" sz="2400" dirty="0"/>
                    </a:p>
                  </a:txBody>
                  <a:tcPr/>
                </a:tc>
                <a:extLst>
                  <a:ext uri="{0D108BD9-81ED-4DB2-BD59-A6C34878D82A}">
                    <a16:rowId xmlns:a16="http://schemas.microsoft.com/office/drawing/2014/main" val="3587569209"/>
                  </a:ext>
                </a:extLst>
              </a:tr>
              <a:tr h="370840">
                <a:tc>
                  <a:txBody>
                    <a:bodyPr/>
                    <a:lstStyle/>
                    <a:p>
                      <a:r>
                        <a:rPr lang="en-US" sz="2400" dirty="0"/>
                        <a:t>4</a:t>
                      </a:r>
                    </a:p>
                  </a:txBody>
                  <a:tcPr/>
                </a:tc>
                <a:tc>
                  <a:txBody>
                    <a:bodyPr/>
                    <a:lstStyle/>
                    <a:p>
                      <a:r>
                        <a:rPr lang="en-US" sz="2400" b="1" dirty="0"/>
                        <a:t>July 12                     </a:t>
                      </a:r>
                      <a:r>
                        <a:rPr lang="en-US" sz="2400" dirty="0">
                          <a:solidFill>
                            <a:schemeClr val="tx1"/>
                          </a:solidFill>
                        </a:rPr>
                        <a:t>Wednesday</a:t>
                      </a:r>
                    </a:p>
                  </a:txBody>
                  <a:tcPr/>
                </a:tc>
                <a:tc>
                  <a:txBody>
                    <a:bodyPr/>
                    <a:lstStyle/>
                    <a:p>
                      <a:pPr algn="ctr"/>
                      <a:r>
                        <a:rPr lang="en-US" sz="2400" dirty="0"/>
                        <a:t>4-6 PM</a:t>
                      </a:r>
                    </a:p>
                    <a:p>
                      <a:pPr algn="ctr"/>
                      <a:endParaRPr lang="en-US" sz="24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2</a:t>
                      </a:r>
                      <a:r>
                        <a:rPr lang="en-US" sz="2400" baseline="30000" dirty="0"/>
                        <a:t>nd</a:t>
                      </a:r>
                      <a:br>
                        <a:rPr lang="en-US" sz="2400" dirty="0"/>
                      </a:br>
                      <a:r>
                        <a:rPr lang="en-US" sz="2400" b="0" i="0" u="none" strike="noStrike" noProof="0" dirty="0">
                          <a:solidFill>
                            <a:srgbClr val="C00000"/>
                          </a:solidFill>
                          <a:highlight>
                            <a:srgbClr val="FFFF00"/>
                          </a:highlight>
                        </a:rPr>
                        <a:t>Pending</a:t>
                      </a:r>
                      <a:endParaRPr lang="en-US" sz="2400" dirty="0">
                        <a:solidFill>
                          <a:srgbClr val="C00000"/>
                        </a:solidFill>
                        <a:highlight>
                          <a:srgbClr val="FFFF00"/>
                        </a:highlight>
                      </a:endParaRPr>
                    </a:p>
                  </a:txBody>
                  <a:tcPr/>
                </a:tc>
                <a:extLst>
                  <a:ext uri="{0D108BD9-81ED-4DB2-BD59-A6C34878D82A}">
                    <a16:rowId xmlns:a16="http://schemas.microsoft.com/office/drawing/2014/main" val="2106784101"/>
                  </a:ext>
                </a:extLst>
              </a:tr>
              <a:tr h="370840">
                <a:tc>
                  <a:txBody>
                    <a:bodyPr/>
                    <a:lstStyle/>
                    <a:p>
                      <a:r>
                        <a:rPr lang="en-US" sz="2400" dirty="0"/>
                        <a:t>5</a:t>
                      </a:r>
                    </a:p>
                  </a:txBody>
                  <a:tcPr/>
                </a:tc>
                <a:tc>
                  <a:txBody>
                    <a:bodyPr/>
                    <a:lstStyle/>
                    <a:p>
                      <a:r>
                        <a:rPr lang="en-US" sz="2400" b="1" dirty="0"/>
                        <a:t>September 13        </a:t>
                      </a:r>
                      <a:r>
                        <a:rPr lang="en-US" sz="2400" dirty="0">
                          <a:solidFill>
                            <a:schemeClr val="tx1"/>
                          </a:solidFill>
                        </a:rPr>
                        <a:t>Wednesday</a:t>
                      </a:r>
                    </a:p>
                  </a:txBody>
                  <a:tcPr/>
                </a:tc>
                <a:tc>
                  <a:txBody>
                    <a:bodyPr/>
                    <a:lstStyle/>
                    <a:p>
                      <a:pPr algn="ctr"/>
                      <a:r>
                        <a:rPr lang="en-US" sz="2400" dirty="0"/>
                        <a:t>4-6 PM</a:t>
                      </a:r>
                    </a:p>
                    <a:p>
                      <a:pPr algn="ctr"/>
                      <a:endParaRPr lang="en-US" sz="2400" dirty="0"/>
                    </a:p>
                  </a:txBody>
                  <a:tcPr/>
                </a:tc>
                <a:tc>
                  <a:txBody>
                    <a:bodyPr/>
                    <a:lstStyle/>
                    <a:p>
                      <a:pPr algn="ctr"/>
                      <a:r>
                        <a:rPr lang="en-US" sz="2400" dirty="0"/>
                        <a:t>2</a:t>
                      </a:r>
                      <a:r>
                        <a:rPr lang="en-US" sz="2400" baseline="30000" dirty="0"/>
                        <a:t>nd</a:t>
                      </a:r>
                    </a:p>
                  </a:txBody>
                  <a:tcPr/>
                </a:tc>
                <a:extLst>
                  <a:ext uri="{0D108BD9-81ED-4DB2-BD59-A6C34878D82A}">
                    <a16:rowId xmlns:a16="http://schemas.microsoft.com/office/drawing/2014/main" val="1516448117"/>
                  </a:ext>
                </a:extLst>
              </a:tr>
              <a:tr h="370840">
                <a:tc>
                  <a:txBody>
                    <a:bodyPr/>
                    <a:lstStyle/>
                    <a:p>
                      <a:r>
                        <a:rPr lang="en-US" sz="2400" dirty="0"/>
                        <a:t>6</a:t>
                      </a:r>
                    </a:p>
                  </a:txBody>
                  <a:tcPr/>
                </a:tc>
                <a:tc>
                  <a:txBody>
                    <a:bodyPr/>
                    <a:lstStyle/>
                    <a:p>
                      <a:r>
                        <a:rPr lang="en-US" sz="2400" b="1" dirty="0"/>
                        <a:t>November 8           </a:t>
                      </a:r>
                      <a:r>
                        <a:rPr lang="en-US" sz="2400" dirty="0">
                          <a:solidFill>
                            <a:schemeClr val="tx1"/>
                          </a:solidFill>
                        </a:rPr>
                        <a:t>Wednesday</a:t>
                      </a:r>
                    </a:p>
                  </a:txBody>
                  <a:tcPr/>
                </a:tc>
                <a:tc>
                  <a:txBody>
                    <a:bodyPr/>
                    <a:lstStyle/>
                    <a:p>
                      <a:pPr algn="ctr"/>
                      <a:r>
                        <a:rPr lang="en-US" sz="2400" dirty="0"/>
                        <a:t>4-6 PM</a:t>
                      </a:r>
                    </a:p>
                    <a:p>
                      <a:pPr algn="ctr"/>
                      <a:endParaRPr lang="en-US" sz="2400" dirty="0"/>
                    </a:p>
                  </a:txBody>
                  <a:tcPr/>
                </a:tc>
                <a:tc>
                  <a:txBody>
                    <a:bodyPr/>
                    <a:lstStyle/>
                    <a:p>
                      <a:pPr algn="ctr"/>
                      <a:r>
                        <a:rPr lang="en-US" sz="2400" dirty="0"/>
                        <a:t>2</a:t>
                      </a:r>
                      <a:r>
                        <a:rPr lang="en-US" sz="2400" baseline="30000" dirty="0"/>
                        <a:t>nd</a:t>
                      </a:r>
                    </a:p>
                  </a:txBody>
                  <a:tcPr/>
                </a:tc>
                <a:extLst>
                  <a:ext uri="{0D108BD9-81ED-4DB2-BD59-A6C34878D82A}">
                    <a16:rowId xmlns:a16="http://schemas.microsoft.com/office/drawing/2014/main" val="1806109045"/>
                  </a:ext>
                </a:extLst>
              </a:tr>
            </a:tbl>
          </a:graphicData>
        </a:graphic>
      </p:graphicFrame>
      <p:sp>
        <p:nvSpPr>
          <p:cNvPr id="4" name="Slide Number Placeholder 3">
            <a:extLst>
              <a:ext uri="{FF2B5EF4-FFF2-40B4-BE49-F238E27FC236}">
                <a16:creationId xmlns:a16="http://schemas.microsoft.com/office/drawing/2014/main" id="{E4834402-7470-434F-A837-25F8010F0C10}"/>
              </a:ext>
            </a:extLst>
          </p:cNvPr>
          <p:cNvSpPr>
            <a:spLocks noGrp="1"/>
          </p:cNvSpPr>
          <p:nvPr>
            <p:ph type="sldNum" sz="quarter" idx="4"/>
          </p:nvPr>
        </p:nvSpPr>
        <p:spPr/>
        <p:txBody>
          <a:bodyPr/>
          <a:lstStyle/>
          <a:p>
            <a:fld id="{CA49D0EE-DE7F-324B-A84C-F36708423CDB}" type="slidenum">
              <a:rPr lang="en-US" dirty="0" smtClean="0">
                <a:solidFill>
                  <a:srgbClr val="464646">
                    <a:lumMod val="40000"/>
                    <a:lumOff val="60000"/>
                  </a:srgbClr>
                </a:solidFill>
              </a:rPr>
              <a:pPr/>
              <a:t>7</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B065FA76-01BC-47EE-0648-0F1C3B3FDB75}"/>
              </a:ext>
            </a:extLst>
          </p:cNvPr>
          <p:cNvSpPr txBox="1"/>
          <p:nvPr/>
        </p:nvSpPr>
        <p:spPr>
          <a:xfrm>
            <a:off x="9488073" y="2701938"/>
            <a:ext cx="1874067" cy="369332"/>
          </a:xfrm>
          <a:prstGeom prst="rect">
            <a:avLst/>
          </a:prstGeom>
          <a:noFill/>
        </p:spPr>
        <p:txBody>
          <a:bodyPr wrap="square" lIns="91440" tIns="45720" rIns="91440" bIns="45720" rtlCol="0" anchor="t">
            <a:spAutoFit/>
          </a:bodyPr>
          <a:lstStyle/>
          <a:p>
            <a:pPr algn="ctr"/>
            <a:r>
              <a:rPr lang="en-US" dirty="0">
                <a:solidFill>
                  <a:srgbClr val="C00000"/>
                </a:solidFill>
                <a:highlight>
                  <a:srgbClr val="FFFF00"/>
                </a:highlight>
                <a:cs typeface="Calibri"/>
              </a:rPr>
              <a:t>Complete</a:t>
            </a:r>
          </a:p>
        </p:txBody>
      </p:sp>
      <p:sp>
        <p:nvSpPr>
          <p:cNvPr id="9" name="TextBox 8">
            <a:extLst>
              <a:ext uri="{FF2B5EF4-FFF2-40B4-BE49-F238E27FC236}">
                <a16:creationId xmlns:a16="http://schemas.microsoft.com/office/drawing/2014/main" id="{D05D39EC-8F98-1B03-B3A3-A25EEB9F14CD}"/>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p:txBody>
      </p:sp>
      <p:sp>
        <p:nvSpPr>
          <p:cNvPr id="8" name="TextBox 7">
            <a:extLst>
              <a:ext uri="{FF2B5EF4-FFF2-40B4-BE49-F238E27FC236}">
                <a16:creationId xmlns:a16="http://schemas.microsoft.com/office/drawing/2014/main" id="{0E989C4F-816E-E863-4FCA-8D0D0E043337}"/>
              </a:ext>
            </a:extLst>
          </p:cNvPr>
          <p:cNvSpPr txBox="1"/>
          <p:nvPr/>
        </p:nvSpPr>
        <p:spPr>
          <a:xfrm>
            <a:off x="9488072" y="1908708"/>
            <a:ext cx="1874067" cy="369332"/>
          </a:xfrm>
          <a:prstGeom prst="rect">
            <a:avLst/>
          </a:prstGeom>
          <a:noFill/>
        </p:spPr>
        <p:txBody>
          <a:bodyPr wrap="square" lIns="91440" tIns="45720" rIns="91440" bIns="45720" rtlCol="0" anchor="t">
            <a:spAutoFit/>
          </a:bodyPr>
          <a:lstStyle/>
          <a:p>
            <a:pPr algn="ctr"/>
            <a:r>
              <a:rPr lang="en-US" dirty="0">
                <a:solidFill>
                  <a:srgbClr val="C00000"/>
                </a:solidFill>
                <a:highlight>
                  <a:srgbClr val="FFFF00"/>
                </a:highlight>
                <a:cs typeface="Calibri"/>
              </a:rPr>
              <a:t>Complete</a:t>
            </a:r>
            <a:endParaRPr lang="en-US" dirty="0"/>
          </a:p>
        </p:txBody>
      </p:sp>
      <p:sp>
        <p:nvSpPr>
          <p:cNvPr id="7" name="TextBox 6">
            <a:extLst>
              <a:ext uri="{FF2B5EF4-FFF2-40B4-BE49-F238E27FC236}">
                <a16:creationId xmlns:a16="http://schemas.microsoft.com/office/drawing/2014/main" id="{489B59D1-1A95-A9FF-EE38-473AC3A203B5}"/>
              </a:ext>
            </a:extLst>
          </p:cNvPr>
          <p:cNvSpPr txBox="1"/>
          <p:nvPr/>
        </p:nvSpPr>
        <p:spPr>
          <a:xfrm>
            <a:off x="11785209" y="6202483"/>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
        <p:nvSpPr>
          <p:cNvPr id="5" name="TextBox 4">
            <a:extLst>
              <a:ext uri="{FF2B5EF4-FFF2-40B4-BE49-F238E27FC236}">
                <a16:creationId xmlns:a16="http://schemas.microsoft.com/office/drawing/2014/main" id="{6CD22087-AE67-8FE4-822B-435CE964CBB6}"/>
              </a:ext>
            </a:extLst>
          </p:cNvPr>
          <p:cNvSpPr txBox="1"/>
          <p:nvPr/>
        </p:nvSpPr>
        <p:spPr>
          <a:xfrm>
            <a:off x="9488073" y="3644411"/>
            <a:ext cx="1874067" cy="369332"/>
          </a:xfrm>
          <a:prstGeom prst="rect">
            <a:avLst/>
          </a:prstGeom>
          <a:noFill/>
        </p:spPr>
        <p:txBody>
          <a:bodyPr wrap="square" lIns="91440" tIns="45720" rIns="91440" bIns="45720" rtlCol="0" anchor="t">
            <a:spAutoFit/>
          </a:bodyPr>
          <a:lstStyle/>
          <a:p>
            <a:pPr algn="ctr"/>
            <a:r>
              <a:rPr lang="en-US" dirty="0">
                <a:solidFill>
                  <a:srgbClr val="C00000"/>
                </a:solidFill>
                <a:highlight>
                  <a:srgbClr val="FFFF00"/>
                </a:highlight>
                <a:cs typeface="Calibri"/>
              </a:rPr>
              <a:t>Complete</a:t>
            </a:r>
          </a:p>
        </p:txBody>
      </p:sp>
    </p:spTree>
    <p:extLst>
      <p:ext uri="{BB962C8B-B14F-4D97-AF65-F5344CB8AC3E}">
        <p14:creationId xmlns:p14="http://schemas.microsoft.com/office/powerpoint/2010/main" val="3040798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84DAE-F4F3-458D-B243-559F110FEC77}"/>
              </a:ext>
            </a:extLst>
          </p:cNvPr>
          <p:cNvSpPr>
            <a:spLocks noGrp="1"/>
          </p:cNvSpPr>
          <p:nvPr>
            <p:ph type="title"/>
          </p:nvPr>
        </p:nvSpPr>
        <p:spPr/>
        <p:txBody>
          <a:bodyPr/>
          <a:lstStyle/>
          <a:p>
            <a:r>
              <a:rPr lang="en-US" dirty="0">
                <a:solidFill>
                  <a:schemeClr val="bg1"/>
                </a:solidFill>
              </a:rPr>
              <a:t>General Announcements</a:t>
            </a:r>
          </a:p>
        </p:txBody>
      </p:sp>
      <p:sp>
        <p:nvSpPr>
          <p:cNvPr id="3" name="Content Placeholder 2">
            <a:extLst>
              <a:ext uri="{FF2B5EF4-FFF2-40B4-BE49-F238E27FC236}">
                <a16:creationId xmlns:a16="http://schemas.microsoft.com/office/drawing/2014/main" id="{F4A7D9DC-9BB0-447C-884E-185214926336}"/>
              </a:ext>
            </a:extLst>
          </p:cNvPr>
          <p:cNvSpPr>
            <a:spLocks noGrp="1"/>
          </p:cNvSpPr>
          <p:nvPr>
            <p:ph idx="1"/>
          </p:nvPr>
        </p:nvSpPr>
        <p:spPr>
          <a:xfrm>
            <a:off x="609600" y="1119883"/>
            <a:ext cx="10972800" cy="5229545"/>
          </a:xfrm>
        </p:spPr>
        <p:txBody>
          <a:bodyPr vert="horz" lIns="91440" tIns="45720" rIns="91440" bIns="45720" rtlCol="0" anchor="t">
            <a:normAutofit fontScale="92500" lnSpcReduction="10000"/>
          </a:bodyPr>
          <a:lstStyle/>
          <a:p>
            <a:endParaRPr lang="en-US" dirty="0">
              <a:ea typeface="+mn-lt"/>
              <a:cs typeface="+mn-lt"/>
            </a:endParaRPr>
          </a:p>
          <a:p>
            <a:r>
              <a:rPr lang="en-US" dirty="0">
                <a:cs typeface="Calibri"/>
              </a:rPr>
              <a:t>PANDAS/PANS Awareness Day in October </a:t>
            </a:r>
          </a:p>
          <a:p>
            <a:pPr marL="0" indent="0">
              <a:buNone/>
            </a:pPr>
            <a:endParaRPr lang="en-US" dirty="0">
              <a:cs typeface="Calibri"/>
            </a:endParaRPr>
          </a:p>
          <a:p>
            <a:pPr marL="0" indent="0">
              <a:buNone/>
            </a:pPr>
            <a:endParaRPr lang="en-US" dirty="0">
              <a:ea typeface="Calibri"/>
              <a:cs typeface="Calibri"/>
            </a:endParaRPr>
          </a:p>
          <a:p>
            <a:pPr marL="0" indent="0">
              <a:buNone/>
            </a:pPr>
            <a:endParaRPr lang="en-US" dirty="0">
              <a:cs typeface="Calibri"/>
            </a:endParaRPr>
          </a:p>
          <a:p>
            <a:endParaRPr lang="en-US" dirty="0">
              <a:cs typeface="Calibri"/>
            </a:endParaRPr>
          </a:p>
          <a:p>
            <a:endParaRPr lang="en-US" sz="2400" i="1" dirty="0">
              <a:cs typeface="Calibri"/>
            </a:endParaRPr>
          </a:p>
          <a:p>
            <a:pPr marL="0" indent="0">
              <a:buNone/>
            </a:pPr>
            <a:endParaRPr lang="en-US" sz="2400" i="1" dirty="0">
              <a:cs typeface="Calibri"/>
            </a:endParaRPr>
          </a:p>
          <a:p>
            <a:pPr marL="0" indent="0">
              <a:buNone/>
            </a:pPr>
            <a:endParaRPr lang="en-US" sz="2400" i="1" dirty="0"/>
          </a:p>
          <a:p>
            <a:pPr marL="0" indent="0">
              <a:buNone/>
            </a:pPr>
            <a:endParaRPr lang="en-US" sz="2400" i="1" dirty="0"/>
          </a:p>
          <a:p>
            <a:r>
              <a:rPr lang="en-US" sz="2400" i="1" dirty="0"/>
              <a:t>Please contact </a:t>
            </a:r>
            <a:r>
              <a:rPr lang="en-US" sz="2400" i="1" dirty="0">
                <a:hlinkClick r:id="rId3"/>
              </a:rPr>
              <a:t>Madelyn.M.Goskoski@mass.gov</a:t>
            </a:r>
            <a:r>
              <a:rPr lang="en-US" sz="2400" i="1" dirty="0"/>
              <a:t> to add any other Advisory Council updates, announcements to future agendas.</a:t>
            </a:r>
            <a:endParaRPr lang="en-US" sz="2400" i="1" dirty="0">
              <a:cs typeface="Calibri"/>
            </a:endParaRPr>
          </a:p>
        </p:txBody>
      </p:sp>
      <p:sp>
        <p:nvSpPr>
          <p:cNvPr id="4" name="Slide Number Placeholder 3">
            <a:extLst>
              <a:ext uri="{FF2B5EF4-FFF2-40B4-BE49-F238E27FC236}">
                <a16:creationId xmlns:a16="http://schemas.microsoft.com/office/drawing/2014/main" id="{ADDDC422-FCE7-42C3-9206-384399E053A0}"/>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8</a:t>
            </a:fld>
            <a:endParaRPr lang="en-US" dirty="0">
              <a:solidFill>
                <a:srgbClr val="464646">
                  <a:lumMod val="40000"/>
                  <a:lumOff val="60000"/>
                </a:srgbClr>
              </a:solidFill>
            </a:endParaRPr>
          </a:p>
        </p:txBody>
      </p:sp>
      <p:sp>
        <p:nvSpPr>
          <p:cNvPr id="6" name="TextBox 5">
            <a:extLst>
              <a:ext uri="{FF2B5EF4-FFF2-40B4-BE49-F238E27FC236}">
                <a16:creationId xmlns:a16="http://schemas.microsoft.com/office/drawing/2014/main" id="{76309836-459B-DAFD-02E4-3DEB81E6AC24}"/>
              </a:ext>
            </a:extLst>
          </p:cNvPr>
          <p:cNvSpPr txBox="1"/>
          <p:nvPr/>
        </p:nvSpPr>
        <p:spPr>
          <a:xfrm>
            <a:off x="11491735"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cs typeface="Calibri"/>
              </a:rPr>
              <a:t>JV/SG</a:t>
            </a:r>
          </a:p>
        </p:txBody>
      </p:sp>
    </p:spTree>
    <p:extLst>
      <p:ext uri="{BB962C8B-B14F-4D97-AF65-F5344CB8AC3E}">
        <p14:creationId xmlns:p14="http://schemas.microsoft.com/office/powerpoint/2010/main" val="3721833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A5AC0-1851-C04C-5D15-E56C67714014}"/>
              </a:ext>
            </a:extLst>
          </p:cNvPr>
          <p:cNvSpPr>
            <a:spLocks noGrp="1"/>
          </p:cNvSpPr>
          <p:nvPr>
            <p:ph type="title"/>
          </p:nvPr>
        </p:nvSpPr>
        <p:spPr/>
        <p:txBody>
          <a:bodyPr/>
          <a:lstStyle/>
          <a:p>
            <a:r>
              <a:rPr lang="en-US" dirty="0">
                <a:solidFill>
                  <a:schemeClr val="bg1"/>
                </a:solidFill>
                <a:cs typeface="Calibri"/>
              </a:rPr>
              <a:t>2023 Timeline</a:t>
            </a:r>
          </a:p>
        </p:txBody>
      </p:sp>
      <p:sp>
        <p:nvSpPr>
          <p:cNvPr id="3" name="Content Placeholder 2">
            <a:extLst>
              <a:ext uri="{FF2B5EF4-FFF2-40B4-BE49-F238E27FC236}">
                <a16:creationId xmlns:a16="http://schemas.microsoft.com/office/drawing/2014/main" id="{545F3A06-DDC8-871D-CB4D-9A3AF1E00DE7}"/>
              </a:ext>
            </a:extLst>
          </p:cNvPr>
          <p:cNvSpPr>
            <a:spLocks noGrp="1"/>
          </p:cNvSpPr>
          <p:nvPr>
            <p:ph idx="1"/>
          </p:nvPr>
        </p:nvSpPr>
        <p:spPr>
          <a:xfrm>
            <a:off x="600529" y="1134738"/>
            <a:ext cx="11145156" cy="4991426"/>
          </a:xfrm>
        </p:spPr>
        <p:txBody>
          <a:bodyPr vert="horz" lIns="91440" tIns="45720" rIns="91440" bIns="45720" rtlCol="0" anchor="t">
            <a:normAutofit/>
          </a:bodyPr>
          <a:lstStyle/>
          <a:p>
            <a:pPr marL="0" indent="0">
              <a:buNone/>
            </a:pPr>
            <a:endParaRPr lang="en-US" b="0" i="0" dirty="0">
              <a:solidFill>
                <a:srgbClr val="000000"/>
              </a:solidFill>
              <a:effectLst/>
              <a:latin typeface="Calibri"/>
              <a:cs typeface="Calibri"/>
            </a:endParaRPr>
          </a:p>
          <a:p>
            <a:pPr lvl="2"/>
            <a:endParaRPr lang="en-US" dirty="0">
              <a:solidFill>
                <a:schemeClr val="tx2"/>
              </a:solidFill>
              <a:cs typeface="Calibri"/>
            </a:endParaRPr>
          </a:p>
        </p:txBody>
      </p:sp>
      <p:sp>
        <p:nvSpPr>
          <p:cNvPr id="4" name="Slide Number Placeholder 3">
            <a:extLst>
              <a:ext uri="{FF2B5EF4-FFF2-40B4-BE49-F238E27FC236}">
                <a16:creationId xmlns:a16="http://schemas.microsoft.com/office/drawing/2014/main" id="{9575BA43-220C-571A-5EC7-10CEE9FD8252}"/>
              </a:ext>
            </a:extLst>
          </p:cNvPr>
          <p:cNvSpPr>
            <a:spLocks noGrp="1"/>
          </p:cNvSpPr>
          <p:nvPr>
            <p:ph type="sldNum" sz="quarter" idx="4"/>
          </p:nvPr>
        </p:nvSpPr>
        <p:spPr/>
        <p:txBody>
          <a:bodyPr/>
          <a:lstStyle/>
          <a:p>
            <a:fld id="{CA49D0EE-DE7F-324B-A84C-F36708423CDB}" type="slidenum">
              <a:rPr lang="en-US" dirty="0" smtClean="0">
                <a:solidFill>
                  <a:srgbClr val="464646">
                    <a:lumMod val="40000"/>
                    <a:lumOff val="60000"/>
                  </a:srgbClr>
                </a:solidFill>
              </a:rPr>
              <a:pPr/>
              <a:t>9</a:t>
            </a:fld>
            <a:endParaRPr lang="en-US" dirty="0">
              <a:solidFill>
                <a:srgbClr val="464646">
                  <a:lumMod val="40000"/>
                  <a:lumOff val="60000"/>
                </a:srgbClr>
              </a:solidFill>
            </a:endParaRPr>
          </a:p>
        </p:txBody>
      </p:sp>
      <p:graphicFrame>
        <p:nvGraphicFramePr>
          <p:cNvPr id="281" name="Diagram 281" descr="This graphic represents our 2023 PANDAS/PANS outline from January through April 2023 and it's associated tasks" title="Timeline">
            <a:extLst>
              <a:ext uri="{FF2B5EF4-FFF2-40B4-BE49-F238E27FC236}">
                <a16:creationId xmlns:a16="http://schemas.microsoft.com/office/drawing/2014/main" id="{A920D461-78AE-AE18-6B78-25E6BAE330FC}"/>
              </a:ext>
            </a:extLst>
          </p:cNvPr>
          <p:cNvGraphicFramePr/>
          <p:nvPr>
            <p:extLst>
              <p:ext uri="{D42A27DB-BD31-4B8C-83A1-F6EECF244321}">
                <p14:modId xmlns:p14="http://schemas.microsoft.com/office/powerpoint/2010/main" val="2752398512"/>
              </p:ext>
            </p:extLst>
          </p:nvPr>
        </p:nvGraphicFramePr>
        <p:xfrm>
          <a:off x="1126719" y="-314568"/>
          <a:ext cx="10225127" cy="80342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18" name="TextBox 517">
            <a:extLst>
              <a:ext uri="{FF2B5EF4-FFF2-40B4-BE49-F238E27FC236}">
                <a16:creationId xmlns:a16="http://schemas.microsoft.com/office/drawing/2014/main" id="{8094661A-2ECF-F525-D74A-11D4ED388405}"/>
              </a:ext>
            </a:extLst>
          </p:cNvPr>
          <p:cNvSpPr txBox="1"/>
          <p:nvPr/>
        </p:nvSpPr>
        <p:spPr>
          <a:xfrm>
            <a:off x="1953845"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Jan</a:t>
            </a:r>
            <a:endParaRPr lang="en-US" sz="2400" b="1" dirty="0">
              <a:cs typeface="Calibri"/>
            </a:endParaRPr>
          </a:p>
        </p:txBody>
      </p:sp>
      <p:sp>
        <p:nvSpPr>
          <p:cNvPr id="535" name="TextBox 534">
            <a:extLst>
              <a:ext uri="{FF2B5EF4-FFF2-40B4-BE49-F238E27FC236}">
                <a16:creationId xmlns:a16="http://schemas.microsoft.com/office/drawing/2014/main" id="{3BD28D37-9BCA-E664-4664-18D53A7CC91C}"/>
              </a:ext>
            </a:extLst>
          </p:cNvPr>
          <p:cNvSpPr txBox="1"/>
          <p:nvPr/>
        </p:nvSpPr>
        <p:spPr>
          <a:xfrm>
            <a:off x="4233333"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Feb</a:t>
            </a:r>
            <a:endParaRPr lang="en-US" sz="2400" b="1" dirty="0">
              <a:cs typeface="Calibri"/>
            </a:endParaRPr>
          </a:p>
        </p:txBody>
      </p:sp>
      <p:sp>
        <p:nvSpPr>
          <p:cNvPr id="536" name="TextBox 535">
            <a:extLst>
              <a:ext uri="{FF2B5EF4-FFF2-40B4-BE49-F238E27FC236}">
                <a16:creationId xmlns:a16="http://schemas.microsoft.com/office/drawing/2014/main" id="{0FEB687A-FF4B-7A24-7AF8-197331E5C6C5}"/>
              </a:ext>
            </a:extLst>
          </p:cNvPr>
          <p:cNvSpPr txBox="1"/>
          <p:nvPr/>
        </p:nvSpPr>
        <p:spPr>
          <a:xfrm>
            <a:off x="6512820"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t>Mar</a:t>
            </a:r>
            <a:endParaRPr lang="en-US" sz="2400" b="1" dirty="0">
              <a:cs typeface="Calibri"/>
            </a:endParaRPr>
          </a:p>
        </p:txBody>
      </p:sp>
      <p:sp>
        <p:nvSpPr>
          <p:cNvPr id="537" name="TextBox 536">
            <a:extLst>
              <a:ext uri="{FF2B5EF4-FFF2-40B4-BE49-F238E27FC236}">
                <a16:creationId xmlns:a16="http://schemas.microsoft.com/office/drawing/2014/main" id="{F2872B63-710D-67BA-AB2A-69C2FE01B98F}"/>
              </a:ext>
            </a:extLst>
          </p:cNvPr>
          <p:cNvSpPr txBox="1"/>
          <p:nvPr/>
        </p:nvSpPr>
        <p:spPr>
          <a:xfrm>
            <a:off x="8883487" y="3471333"/>
            <a:ext cx="114625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400" b="1" dirty="0">
                <a:cs typeface="Calibri"/>
              </a:rPr>
              <a:t>Apr</a:t>
            </a:r>
          </a:p>
        </p:txBody>
      </p:sp>
      <p:sp>
        <p:nvSpPr>
          <p:cNvPr id="16" name="TextBox 15">
            <a:extLst>
              <a:ext uri="{FF2B5EF4-FFF2-40B4-BE49-F238E27FC236}">
                <a16:creationId xmlns:a16="http://schemas.microsoft.com/office/drawing/2014/main" id="{CFB2278B-2CA5-8FC4-31B0-7E306D7BA561}"/>
              </a:ext>
            </a:extLst>
          </p:cNvPr>
          <p:cNvSpPr txBox="1"/>
          <p:nvPr/>
        </p:nvSpPr>
        <p:spPr>
          <a:xfrm>
            <a:off x="11750040" y="6125446"/>
            <a:ext cx="1005839"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EG</a:t>
            </a:r>
          </a:p>
        </p:txBody>
      </p:sp>
    </p:spTree>
    <p:extLst>
      <p:ext uri="{BB962C8B-B14F-4D97-AF65-F5344CB8AC3E}">
        <p14:creationId xmlns:p14="http://schemas.microsoft.com/office/powerpoint/2010/main" val="804095146"/>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BA7411FBA9A5C488201D43F66581705" ma:contentTypeVersion="14" ma:contentTypeDescription="Create a new document." ma:contentTypeScope="" ma:versionID="3bec785ed6b204b572eba9d18ef46a2f">
  <xsd:schema xmlns:xsd="http://www.w3.org/2001/XMLSchema" xmlns:xs="http://www.w3.org/2001/XMLSchema" xmlns:p="http://schemas.microsoft.com/office/2006/metadata/properties" xmlns:ns2="08471969-c5b6-418d-a1af-62affa6aa652" xmlns:ns3="09bc02a0-1bd8-43ac-9b2b-ec81f331de42" targetNamespace="http://schemas.microsoft.com/office/2006/metadata/properties" ma:root="true" ma:fieldsID="447b1a36b340733f2963f07f3403b17d" ns2:_="" ns3:_="">
    <xsd:import namespace="08471969-c5b6-418d-a1af-62affa6aa652"/>
    <xsd:import namespace="09bc02a0-1bd8-43ac-9b2b-ec81f331de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3:SharedWithUsers" minOccurs="0"/>
                <xsd:element ref="ns3:SharedWithDetail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471969-c5b6-418d-a1af-62affa6aa6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bc02a0-1bd8-43ac-9b2b-ec81f331de4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dc459d43-3c84-49b5-b632-4e1e23507c68}" ma:internalName="TaxCatchAll" ma:showField="CatchAllData" ma:web="09bc02a0-1bd8-43ac-9b2b-ec81f331de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9bc02a0-1bd8-43ac-9b2b-ec81f331de42" xsi:nil="true"/>
    <lcf76f155ced4ddcb4097134ff3c332f xmlns="08471969-c5b6-418d-a1af-62affa6aa65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0980803-0656-4E85-B519-680B7C44EFBC}">
  <ds:schemaRefs>
    <ds:schemaRef ds:uri="http://schemas.microsoft.com/sharepoint/v3/contenttype/forms"/>
  </ds:schemaRefs>
</ds:datastoreItem>
</file>

<file path=customXml/itemProps2.xml><?xml version="1.0" encoding="utf-8"?>
<ds:datastoreItem xmlns:ds="http://schemas.openxmlformats.org/officeDocument/2006/customXml" ds:itemID="{BD7DF231-337E-4FF4-BFF9-4E372AD643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471969-c5b6-418d-a1af-62affa6aa652"/>
    <ds:schemaRef ds:uri="09bc02a0-1bd8-43ac-9b2b-ec81f331de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2DA9BEE-9F3A-43C8-A6FE-07C757C2BC5B}">
  <ds:schemaRefs>
    <ds:schemaRef ds:uri="http://purl.org/dc/dcmitype/"/>
    <ds:schemaRef ds:uri="http://purl.org/dc/elements/1.1/"/>
    <ds:schemaRef ds:uri="http://schemas.microsoft.com/office/2006/documentManagement/types"/>
    <ds:schemaRef ds:uri="08471969-c5b6-418d-a1af-62affa6aa652"/>
    <ds:schemaRef ds:uri="http://schemas.microsoft.com/office/infopath/2007/PartnerControls"/>
    <ds:schemaRef ds:uri="http://purl.org/dc/terms/"/>
    <ds:schemaRef ds:uri="09bc02a0-1bd8-43ac-9b2b-ec81f331de42"/>
    <ds:schemaRef ds:uri="http://www.w3.org/XML/1998/namespace"/>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2375</Words>
  <Application>Microsoft Office PowerPoint</Application>
  <PresentationFormat>Widescreen</PresentationFormat>
  <Paragraphs>327</Paragraphs>
  <Slides>26</Slides>
  <Notes>13</Notes>
  <HiddenSlides>5</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Custom Design</vt:lpstr>
      <vt:lpstr>1_Custom Design</vt:lpstr>
      <vt:lpstr>DPH PANDAS/PANS Advisory Council   July 12, 2023 4:00 – 6:00 PM  Please stand by. The meeting will begin shortly. </vt:lpstr>
      <vt:lpstr>Agenda</vt:lpstr>
      <vt:lpstr>Opening Roll Call &amp; Vote</vt:lpstr>
      <vt:lpstr>Meeting Rules</vt:lpstr>
      <vt:lpstr>Statutory Authority</vt:lpstr>
      <vt:lpstr>Aim statement</vt:lpstr>
      <vt:lpstr>2023 Bi-Monthly Meeting Schedule </vt:lpstr>
      <vt:lpstr>General Announcements</vt:lpstr>
      <vt:lpstr>2023 Timeline</vt:lpstr>
      <vt:lpstr>2023 Timeline</vt:lpstr>
      <vt:lpstr>2023/2024 Timeline</vt:lpstr>
      <vt:lpstr>Discussion: Annual Report - Process</vt:lpstr>
      <vt:lpstr>Discussion: Annual Report - Legislation </vt:lpstr>
      <vt:lpstr>Discussion: Annual Report - Recommendations </vt:lpstr>
      <vt:lpstr>Draft Priorities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 Guest Speakers</vt:lpstr>
      <vt:lpstr>Next Steps</vt:lpstr>
      <vt:lpstr>Motion to 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DPH PANDAS/PANS Advisory Council   January 12, 2022 4:00 – 6:00 PM  Please stand by. The meeting will begin shortly.</dc:title>
  <dc:creator/>
  <cp:lastModifiedBy/>
  <cp:revision>2287</cp:revision>
  <dcterms:created xsi:type="dcterms:W3CDTF">2021-11-11T19:32:07Z</dcterms:created>
  <dcterms:modified xsi:type="dcterms:W3CDTF">2023-09-01T11:49:42Z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0x0101006BA7411FBA9A5C488201D43F66581705</vt:lpwstr>
  </property>
  <property fmtid="{D5CDD505-2E9C-101B-9397-08002B2CF9AE}" pid="3" name="MediaServiceImageTags">
    <vt:lpwstr/>
  </property>
</Properties>
</file>