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4"/>
  </p:sldMasterIdLst>
  <p:notesMasterIdLst>
    <p:notesMasterId r:id="rId22"/>
  </p:notesMasterIdLst>
  <p:sldIdLst>
    <p:sldId id="257" r:id="rId5"/>
    <p:sldId id="286" r:id="rId6"/>
    <p:sldId id="271" r:id="rId7"/>
    <p:sldId id="274" r:id="rId8"/>
    <p:sldId id="276" r:id="rId9"/>
    <p:sldId id="278" r:id="rId10"/>
    <p:sldId id="314" r:id="rId11"/>
    <p:sldId id="316" r:id="rId12"/>
    <p:sldId id="319" r:id="rId13"/>
    <p:sldId id="322" r:id="rId14"/>
    <p:sldId id="329" r:id="rId15"/>
    <p:sldId id="324" r:id="rId16"/>
    <p:sldId id="328" r:id="rId17"/>
    <p:sldId id="331" r:id="rId18"/>
    <p:sldId id="327" r:id="rId19"/>
    <p:sldId id="313" r:id="rId20"/>
    <p:sldId id="267" r:id="rId2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4CA0E6-5704-4C2F-AD76-DEB7C619F482}" v="3" dt="2023-03-31T19:54:00.439"/>
    <p1510:client id="{55C8F752-C716-401F-92EE-3AD2A3422720}" v="2" dt="2023-03-22T21:08:45.473"/>
    <p1510:client id="{5EE0F9E7-0B5A-44E0-9D59-CBA9792B5D04}" v="2" dt="2023-03-08T16:19:45.396"/>
    <p1510:client id="{6D730714-CC9B-4894-9BD0-E7B50624524A}" v="1" dt="2023-03-31T14:00:16.265"/>
    <p1510:client id="{DA8F1002-67BE-4727-9B05-D6572A091852}" v="5" dt="2023-03-08T15:46:47.076"/>
    <p1510:client id="{E3BA646A-DC5B-4A13-8C22-F0A91F026F16}" v="3" dt="2023-03-31T14:07:03.1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64" autoAdjust="0"/>
    <p:restoredTop sz="86446" autoAdjust="0"/>
  </p:normalViewPr>
  <p:slideViewPr>
    <p:cSldViewPr snapToGrid="0">
      <p:cViewPr varScale="1">
        <p:scale>
          <a:sx n="58" d="100"/>
          <a:sy n="58" d="100"/>
        </p:scale>
        <p:origin x="240" y="36"/>
      </p:cViewPr>
      <p:guideLst/>
    </p:cSldViewPr>
  </p:slideViewPr>
  <p:outlineViewPr>
    <p:cViewPr>
      <p:scale>
        <a:sx n="33" d="100"/>
        <a:sy n="33" d="100"/>
      </p:scale>
      <p:origin x="0" y="-84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64"/>
    </p:cViewPr>
  </p:sorterViewPr>
  <p:notesViewPr>
    <p:cSldViewPr snapToGrid="0">
      <p:cViewPr varScale="1">
        <p:scale>
          <a:sx n="49" d="100"/>
          <a:sy n="49" d="100"/>
        </p:scale>
        <p:origin x="2704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072968-DDD2-4880-85B1-083163E869C1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2A41A8D2-4929-4ABE-8049-A47FDB0D0243}">
      <dgm:prSet phldrT="[Text]" phldr="0"/>
      <dgm:spPr/>
      <dgm:t>
        <a:bodyPr/>
        <a:lstStyle/>
        <a:p>
          <a:pPr rtl="0"/>
          <a:r>
            <a:rPr lang="en-US" dirty="0">
              <a:latin typeface="Calibri"/>
            </a:rPr>
            <a:t>Discuss timeline and second report</a:t>
          </a:r>
          <a:endParaRPr lang="en-US" dirty="0"/>
        </a:p>
      </dgm:t>
    </dgm:pt>
    <dgm:pt modelId="{1F6722D2-92F3-4902-BB89-BF8ABCBA13B2}" type="parTrans" cxnId="{FFF3E47F-2F55-4171-A1AB-9522976382B7}">
      <dgm:prSet/>
      <dgm:spPr/>
    </dgm:pt>
    <dgm:pt modelId="{B504B301-C6DD-4ECE-82EA-41A57CAFC5B2}" type="sibTrans" cxnId="{FFF3E47F-2F55-4171-A1AB-9522976382B7}">
      <dgm:prSet/>
      <dgm:spPr/>
    </dgm:pt>
    <dgm:pt modelId="{7377172C-64F2-4654-8A82-8E4995C16F8E}">
      <dgm:prSet phldrT="[Text]" phldr="0"/>
      <dgm:spPr/>
      <dgm:t>
        <a:bodyPr/>
        <a:lstStyle/>
        <a:p>
          <a:pPr rtl="0"/>
          <a:r>
            <a:rPr lang="en-US" dirty="0">
              <a:latin typeface="Calibri"/>
            </a:rPr>
            <a:t>Work groups meet to form recommendations and plans to present</a:t>
          </a:r>
          <a:endParaRPr lang="en-US" dirty="0"/>
        </a:p>
      </dgm:t>
    </dgm:pt>
    <dgm:pt modelId="{1B3FA7EA-5221-4B39-8500-CC3EF9A8EC68}" type="parTrans" cxnId="{D20815B5-165B-402A-B72C-3A80BD9F971D}">
      <dgm:prSet/>
      <dgm:spPr/>
    </dgm:pt>
    <dgm:pt modelId="{175C584A-886B-4F66-B04E-EAF73CA60AD4}" type="sibTrans" cxnId="{D20815B5-165B-402A-B72C-3A80BD9F971D}">
      <dgm:prSet/>
      <dgm:spPr/>
    </dgm:pt>
    <dgm:pt modelId="{8CB02514-6184-4393-80E0-9DE95A774045}">
      <dgm:prSet phldrT="[Text]" phldr="0"/>
      <dgm:spPr/>
      <dgm:t>
        <a:bodyPr/>
        <a:lstStyle/>
        <a:p>
          <a:pPr rtl="0"/>
          <a:r>
            <a:rPr lang="en-US" dirty="0">
              <a:latin typeface="Calibri"/>
            </a:rPr>
            <a:t>Work groups present recommendations</a:t>
          </a:r>
          <a:endParaRPr lang="en-US" dirty="0"/>
        </a:p>
      </dgm:t>
    </dgm:pt>
    <dgm:pt modelId="{092AB2AE-6D4D-4CB9-9645-A8417B20C1FC}" type="parTrans" cxnId="{CE004A7C-299B-4C27-9D53-4BA5B817C33E}">
      <dgm:prSet/>
      <dgm:spPr/>
    </dgm:pt>
    <dgm:pt modelId="{18FE7B92-4F4D-476B-89B7-98AA548AC311}" type="sibTrans" cxnId="{CE004A7C-299B-4C27-9D53-4BA5B817C33E}">
      <dgm:prSet/>
      <dgm:spPr/>
    </dgm:pt>
    <dgm:pt modelId="{77771606-9C9C-446D-A1FF-B7E849EC176D}">
      <dgm:prSet phldr="0"/>
      <dgm:spPr/>
      <dgm:t>
        <a:bodyPr/>
        <a:lstStyle/>
        <a:p>
          <a:pPr rtl="0"/>
          <a:r>
            <a:rPr lang="en-US" dirty="0">
              <a:latin typeface="Calibri"/>
            </a:rPr>
            <a:t>Work groups finalize and send draft sections for report, first draft compiled and sent out </a:t>
          </a:r>
          <a:endParaRPr lang="en-US" dirty="0"/>
        </a:p>
      </dgm:t>
    </dgm:pt>
    <dgm:pt modelId="{E497685C-968B-440E-A8A5-8CA33E642A7C}" type="parTrans" cxnId="{1EBB0098-7966-492A-8ED9-AD28DD7E6F68}">
      <dgm:prSet/>
      <dgm:spPr/>
    </dgm:pt>
    <dgm:pt modelId="{EF1BC006-CBD0-4B54-B1A9-A55AB938F394}" type="sibTrans" cxnId="{1EBB0098-7966-492A-8ED9-AD28DD7E6F68}">
      <dgm:prSet/>
      <dgm:spPr/>
    </dgm:pt>
    <dgm:pt modelId="{14028DEB-2FAE-4503-B4D7-C928DB11A554}" type="pres">
      <dgm:prSet presAssocID="{4B072968-DDD2-4880-85B1-083163E869C1}" presName="Name0" presStyleCnt="0">
        <dgm:presLayoutVars>
          <dgm:dir/>
          <dgm:resizeHandles val="exact"/>
        </dgm:presLayoutVars>
      </dgm:prSet>
      <dgm:spPr/>
    </dgm:pt>
    <dgm:pt modelId="{2935D327-E2A9-48FB-A2E6-2BCEECC08974}" type="pres">
      <dgm:prSet presAssocID="{4B072968-DDD2-4880-85B1-083163E869C1}" presName="arrow" presStyleLbl="bgShp" presStyleIdx="0" presStyleCnt="1"/>
      <dgm:spPr/>
    </dgm:pt>
    <dgm:pt modelId="{E0C457E8-E472-470D-8F1F-7838C0C3E107}" type="pres">
      <dgm:prSet presAssocID="{4B072968-DDD2-4880-85B1-083163E869C1}" presName="points" presStyleCnt="0"/>
      <dgm:spPr/>
    </dgm:pt>
    <dgm:pt modelId="{C047BC7D-E0B4-45CA-AFC8-AEA076537F39}" type="pres">
      <dgm:prSet presAssocID="{2A41A8D2-4929-4ABE-8049-A47FDB0D0243}" presName="compositeA" presStyleCnt="0"/>
      <dgm:spPr/>
    </dgm:pt>
    <dgm:pt modelId="{F36777F0-E80C-460D-82F4-B44434CC7655}" type="pres">
      <dgm:prSet presAssocID="{2A41A8D2-4929-4ABE-8049-A47FDB0D0243}" presName="textA" presStyleLbl="revTx" presStyleIdx="0" presStyleCnt="4">
        <dgm:presLayoutVars>
          <dgm:bulletEnabled val="1"/>
        </dgm:presLayoutVars>
      </dgm:prSet>
      <dgm:spPr/>
    </dgm:pt>
    <dgm:pt modelId="{C9D7AF72-A665-47DD-A1D8-B2497F73F145}" type="pres">
      <dgm:prSet presAssocID="{2A41A8D2-4929-4ABE-8049-A47FDB0D0243}" presName="circleA" presStyleLbl="node1" presStyleIdx="0" presStyleCnt="4"/>
      <dgm:spPr/>
    </dgm:pt>
    <dgm:pt modelId="{E48AFEAD-2FD4-4A2F-AEA5-8FE2494EF5EA}" type="pres">
      <dgm:prSet presAssocID="{2A41A8D2-4929-4ABE-8049-A47FDB0D0243}" presName="spaceA" presStyleCnt="0"/>
      <dgm:spPr/>
    </dgm:pt>
    <dgm:pt modelId="{638D879C-F923-4101-B283-B024EEC5E7C1}" type="pres">
      <dgm:prSet presAssocID="{B504B301-C6DD-4ECE-82EA-41A57CAFC5B2}" presName="space" presStyleCnt="0"/>
      <dgm:spPr/>
    </dgm:pt>
    <dgm:pt modelId="{464E6A68-82BC-4C2D-93B5-B808F8F6E8B3}" type="pres">
      <dgm:prSet presAssocID="{7377172C-64F2-4654-8A82-8E4995C16F8E}" presName="compositeB" presStyleCnt="0"/>
      <dgm:spPr/>
    </dgm:pt>
    <dgm:pt modelId="{EC0DE5D0-29ED-4E8C-A674-9ADA09DB8252}" type="pres">
      <dgm:prSet presAssocID="{7377172C-64F2-4654-8A82-8E4995C16F8E}" presName="textB" presStyleLbl="revTx" presStyleIdx="1" presStyleCnt="4">
        <dgm:presLayoutVars>
          <dgm:bulletEnabled val="1"/>
        </dgm:presLayoutVars>
      </dgm:prSet>
      <dgm:spPr/>
    </dgm:pt>
    <dgm:pt modelId="{4DDCC8C3-6F32-4056-9B66-C899288605F0}" type="pres">
      <dgm:prSet presAssocID="{7377172C-64F2-4654-8A82-8E4995C16F8E}" presName="circleB" presStyleLbl="node1" presStyleIdx="1" presStyleCnt="4"/>
      <dgm:spPr/>
    </dgm:pt>
    <dgm:pt modelId="{289F835A-FCA3-41C3-8E30-8F9C2CB6A08C}" type="pres">
      <dgm:prSet presAssocID="{7377172C-64F2-4654-8A82-8E4995C16F8E}" presName="spaceB" presStyleCnt="0"/>
      <dgm:spPr/>
    </dgm:pt>
    <dgm:pt modelId="{3C0FF1E5-C8F5-40FC-9B48-5610B213E35B}" type="pres">
      <dgm:prSet presAssocID="{175C584A-886B-4F66-B04E-EAF73CA60AD4}" presName="space" presStyleCnt="0"/>
      <dgm:spPr/>
    </dgm:pt>
    <dgm:pt modelId="{4358C44E-9F81-4694-A225-657B61479107}" type="pres">
      <dgm:prSet presAssocID="{8CB02514-6184-4393-80E0-9DE95A774045}" presName="compositeA" presStyleCnt="0"/>
      <dgm:spPr/>
    </dgm:pt>
    <dgm:pt modelId="{93E2116F-F32B-43EA-92EE-C87994421C0A}" type="pres">
      <dgm:prSet presAssocID="{8CB02514-6184-4393-80E0-9DE95A774045}" presName="textA" presStyleLbl="revTx" presStyleIdx="2" presStyleCnt="4">
        <dgm:presLayoutVars>
          <dgm:bulletEnabled val="1"/>
        </dgm:presLayoutVars>
      </dgm:prSet>
      <dgm:spPr/>
    </dgm:pt>
    <dgm:pt modelId="{F0CF42E8-8BBA-42ED-807C-824E42D18B7A}" type="pres">
      <dgm:prSet presAssocID="{8CB02514-6184-4393-80E0-9DE95A774045}" presName="circleA" presStyleLbl="node1" presStyleIdx="2" presStyleCnt="4"/>
      <dgm:spPr/>
    </dgm:pt>
    <dgm:pt modelId="{B35ECC44-B92B-415B-8845-842AB9316A4E}" type="pres">
      <dgm:prSet presAssocID="{8CB02514-6184-4393-80E0-9DE95A774045}" presName="spaceA" presStyleCnt="0"/>
      <dgm:spPr/>
    </dgm:pt>
    <dgm:pt modelId="{A86D39E0-F741-40BA-87F9-32A20330A5D7}" type="pres">
      <dgm:prSet presAssocID="{18FE7B92-4F4D-476B-89B7-98AA548AC311}" presName="space" presStyleCnt="0"/>
      <dgm:spPr/>
    </dgm:pt>
    <dgm:pt modelId="{5032AC39-0BEC-4119-BA10-E5B3AFF06A9D}" type="pres">
      <dgm:prSet presAssocID="{77771606-9C9C-446D-A1FF-B7E849EC176D}" presName="compositeB" presStyleCnt="0"/>
      <dgm:spPr/>
    </dgm:pt>
    <dgm:pt modelId="{CAD54CEF-D7D7-4B2A-A562-9F25683B7D9E}" type="pres">
      <dgm:prSet presAssocID="{77771606-9C9C-446D-A1FF-B7E849EC176D}" presName="textB" presStyleLbl="revTx" presStyleIdx="3" presStyleCnt="4">
        <dgm:presLayoutVars>
          <dgm:bulletEnabled val="1"/>
        </dgm:presLayoutVars>
      </dgm:prSet>
      <dgm:spPr/>
    </dgm:pt>
    <dgm:pt modelId="{FF75EE75-CBB8-4FE9-A201-DE14D9AB358A}" type="pres">
      <dgm:prSet presAssocID="{77771606-9C9C-446D-A1FF-B7E849EC176D}" presName="circleB" presStyleLbl="node1" presStyleIdx="3" presStyleCnt="4"/>
      <dgm:spPr/>
    </dgm:pt>
    <dgm:pt modelId="{5DDAE020-2138-4ACE-AC62-16DF3A04BEBA}" type="pres">
      <dgm:prSet presAssocID="{77771606-9C9C-446D-A1FF-B7E849EC176D}" presName="spaceB" presStyleCnt="0"/>
      <dgm:spPr/>
    </dgm:pt>
  </dgm:ptLst>
  <dgm:cxnLst>
    <dgm:cxn modelId="{B14FB31A-E31A-4A15-BF40-D4B321627391}" type="presOf" srcId="{8CB02514-6184-4393-80E0-9DE95A774045}" destId="{93E2116F-F32B-43EA-92EE-C87994421C0A}" srcOrd="0" destOrd="0" presId="urn:microsoft.com/office/officeart/2005/8/layout/hProcess11"/>
    <dgm:cxn modelId="{8B867524-009A-482D-99E6-A7096F02F3C1}" type="presOf" srcId="{77771606-9C9C-446D-A1FF-B7E849EC176D}" destId="{CAD54CEF-D7D7-4B2A-A562-9F25683B7D9E}" srcOrd="0" destOrd="0" presId="urn:microsoft.com/office/officeart/2005/8/layout/hProcess11"/>
    <dgm:cxn modelId="{947D2458-47E3-4371-98B9-2D8BA4545B3B}" type="presOf" srcId="{2A41A8D2-4929-4ABE-8049-A47FDB0D0243}" destId="{F36777F0-E80C-460D-82F4-B44434CC7655}" srcOrd="0" destOrd="0" presId="urn:microsoft.com/office/officeart/2005/8/layout/hProcess11"/>
    <dgm:cxn modelId="{CE004A7C-299B-4C27-9D53-4BA5B817C33E}" srcId="{4B072968-DDD2-4880-85B1-083163E869C1}" destId="{8CB02514-6184-4393-80E0-9DE95A774045}" srcOrd="2" destOrd="0" parTransId="{092AB2AE-6D4D-4CB9-9645-A8417B20C1FC}" sibTransId="{18FE7B92-4F4D-476B-89B7-98AA548AC311}"/>
    <dgm:cxn modelId="{FFF3E47F-2F55-4171-A1AB-9522976382B7}" srcId="{4B072968-DDD2-4880-85B1-083163E869C1}" destId="{2A41A8D2-4929-4ABE-8049-A47FDB0D0243}" srcOrd="0" destOrd="0" parTransId="{1F6722D2-92F3-4902-BB89-BF8ABCBA13B2}" sibTransId="{B504B301-C6DD-4ECE-82EA-41A57CAFC5B2}"/>
    <dgm:cxn modelId="{770B0487-4F31-49FC-A9AA-707B40C4A74C}" type="presOf" srcId="{7377172C-64F2-4654-8A82-8E4995C16F8E}" destId="{EC0DE5D0-29ED-4E8C-A674-9ADA09DB8252}" srcOrd="0" destOrd="0" presId="urn:microsoft.com/office/officeart/2005/8/layout/hProcess11"/>
    <dgm:cxn modelId="{1EBB0098-7966-492A-8ED9-AD28DD7E6F68}" srcId="{4B072968-DDD2-4880-85B1-083163E869C1}" destId="{77771606-9C9C-446D-A1FF-B7E849EC176D}" srcOrd="3" destOrd="0" parTransId="{E497685C-968B-440E-A8A5-8CA33E642A7C}" sibTransId="{EF1BC006-CBD0-4B54-B1A9-A55AB938F394}"/>
    <dgm:cxn modelId="{D20815B5-165B-402A-B72C-3A80BD9F971D}" srcId="{4B072968-DDD2-4880-85B1-083163E869C1}" destId="{7377172C-64F2-4654-8A82-8E4995C16F8E}" srcOrd="1" destOrd="0" parTransId="{1B3FA7EA-5221-4B39-8500-CC3EF9A8EC68}" sibTransId="{175C584A-886B-4F66-B04E-EAF73CA60AD4}"/>
    <dgm:cxn modelId="{AD443EF1-E1E3-4C71-BD60-41FE69C0247B}" type="presOf" srcId="{4B072968-DDD2-4880-85B1-083163E869C1}" destId="{14028DEB-2FAE-4503-B4D7-C928DB11A554}" srcOrd="0" destOrd="0" presId="urn:microsoft.com/office/officeart/2005/8/layout/hProcess11"/>
    <dgm:cxn modelId="{97A387E7-82E2-48F7-89F9-794A4A0EB16D}" type="presParOf" srcId="{14028DEB-2FAE-4503-B4D7-C928DB11A554}" destId="{2935D327-E2A9-48FB-A2E6-2BCEECC08974}" srcOrd="0" destOrd="0" presId="urn:microsoft.com/office/officeart/2005/8/layout/hProcess11"/>
    <dgm:cxn modelId="{C01E52B2-7881-4F4C-8FB4-B7DE395A6992}" type="presParOf" srcId="{14028DEB-2FAE-4503-B4D7-C928DB11A554}" destId="{E0C457E8-E472-470D-8F1F-7838C0C3E107}" srcOrd="1" destOrd="0" presId="urn:microsoft.com/office/officeart/2005/8/layout/hProcess11"/>
    <dgm:cxn modelId="{70349DE5-6413-48CE-9F65-9A26C149935C}" type="presParOf" srcId="{E0C457E8-E472-470D-8F1F-7838C0C3E107}" destId="{C047BC7D-E0B4-45CA-AFC8-AEA076537F39}" srcOrd="0" destOrd="0" presId="urn:microsoft.com/office/officeart/2005/8/layout/hProcess11"/>
    <dgm:cxn modelId="{64707F6E-CEC4-4DF7-8157-D23582220D89}" type="presParOf" srcId="{C047BC7D-E0B4-45CA-AFC8-AEA076537F39}" destId="{F36777F0-E80C-460D-82F4-B44434CC7655}" srcOrd="0" destOrd="0" presId="urn:microsoft.com/office/officeart/2005/8/layout/hProcess11"/>
    <dgm:cxn modelId="{31F3A475-AF9C-4031-B647-1E461C9D6967}" type="presParOf" srcId="{C047BC7D-E0B4-45CA-AFC8-AEA076537F39}" destId="{C9D7AF72-A665-47DD-A1D8-B2497F73F145}" srcOrd="1" destOrd="0" presId="urn:microsoft.com/office/officeart/2005/8/layout/hProcess11"/>
    <dgm:cxn modelId="{28BC58DC-9119-4E7D-B6C0-6B63E0119BF4}" type="presParOf" srcId="{C047BC7D-E0B4-45CA-AFC8-AEA076537F39}" destId="{E48AFEAD-2FD4-4A2F-AEA5-8FE2494EF5EA}" srcOrd="2" destOrd="0" presId="urn:microsoft.com/office/officeart/2005/8/layout/hProcess11"/>
    <dgm:cxn modelId="{21C60068-3CF7-4B05-BF35-76A5E9ED466E}" type="presParOf" srcId="{E0C457E8-E472-470D-8F1F-7838C0C3E107}" destId="{638D879C-F923-4101-B283-B024EEC5E7C1}" srcOrd="1" destOrd="0" presId="urn:microsoft.com/office/officeart/2005/8/layout/hProcess11"/>
    <dgm:cxn modelId="{683294A9-5BBA-439F-8EE0-09E6EB16584F}" type="presParOf" srcId="{E0C457E8-E472-470D-8F1F-7838C0C3E107}" destId="{464E6A68-82BC-4C2D-93B5-B808F8F6E8B3}" srcOrd="2" destOrd="0" presId="urn:microsoft.com/office/officeart/2005/8/layout/hProcess11"/>
    <dgm:cxn modelId="{F340D0EF-05C4-4E1D-82DA-26C0DAC64628}" type="presParOf" srcId="{464E6A68-82BC-4C2D-93B5-B808F8F6E8B3}" destId="{EC0DE5D0-29ED-4E8C-A674-9ADA09DB8252}" srcOrd="0" destOrd="0" presId="urn:microsoft.com/office/officeart/2005/8/layout/hProcess11"/>
    <dgm:cxn modelId="{1B734C7F-8A50-479D-9F7D-342026F3753E}" type="presParOf" srcId="{464E6A68-82BC-4C2D-93B5-B808F8F6E8B3}" destId="{4DDCC8C3-6F32-4056-9B66-C899288605F0}" srcOrd="1" destOrd="0" presId="urn:microsoft.com/office/officeart/2005/8/layout/hProcess11"/>
    <dgm:cxn modelId="{25948BD5-C037-4766-9275-BE6229D64891}" type="presParOf" srcId="{464E6A68-82BC-4C2D-93B5-B808F8F6E8B3}" destId="{289F835A-FCA3-41C3-8E30-8F9C2CB6A08C}" srcOrd="2" destOrd="0" presId="urn:microsoft.com/office/officeart/2005/8/layout/hProcess11"/>
    <dgm:cxn modelId="{A95BA29F-BD0F-4022-9396-B40D34F73FF6}" type="presParOf" srcId="{E0C457E8-E472-470D-8F1F-7838C0C3E107}" destId="{3C0FF1E5-C8F5-40FC-9B48-5610B213E35B}" srcOrd="3" destOrd="0" presId="urn:microsoft.com/office/officeart/2005/8/layout/hProcess11"/>
    <dgm:cxn modelId="{5EF2C973-57A9-4572-A81B-010BAEEC9C35}" type="presParOf" srcId="{E0C457E8-E472-470D-8F1F-7838C0C3E107}" destId="{4358C44E-9F81-4694-A225-657B61479107}" srcOrd="4" destOrd="0" presId="urn:microsoft.com/office/officeart/2005/8/layout/hProcess11"/>
    <dgm:cxn modelId="{C1FA3418-A8F0-413B-A325-B89837A8B113}" type="presParOf" srcId="{4358C44E-9F81-4694-A225-657B61479107}" destId="{93E2116F-F32B-43EA-92EE-C87994421C0A}" srcOrd="0" destOrd="0" presId="urn:microsoft.com/office/officeart/2005/8/layout/hProcess11"/>
    <dgm:cxn modelId="{E7B453FD-51F8-4966-A258-5E4D11CCC34F}" type="presParOf" srcId="{4358C44E-9F81-4694-A225-657B61479107}" destId="{F0CF42E8-8BBA-42ED-807C-824E42D18B7A}" srcOrd="1" destOrd="0" presId="urn:microsoft.com/office/officeart/2005/8/layout/hProcess11"/>
    <dgm:cxn modelId="{43D6DBFE-C305-4B85-8058-8F1F3D162816}" type="presParOf" srcId="{4358C44E-9F81-4694-A225-657B61479107}" destId="{B35ECC44-B92B-415B-8845-842AB9316A4E}" srcOrd="2" destOrd="0" presId="urn:microsoft.com/office/officeart/2005/8/layout/hProcess11"/>
    <dgm:cxn modelId="{5CD3803E-8937-46DF-A6CC-364DC905C1B7}" type="presParOf" srcId="{E0C457E8-E472-470D-8F1F-7838C0C3E107}" destId="{A86D39E0-F741-40BA-87F9-32A20330A5D7}" srcOrd="5" destOrd="0" presId="urn:microsoft.com/office/officeart/2005/8/layout/hProcess11"/>
    <dgm:cxn modelId="{DE5DD68A-8005-4F13-92A0-3184B2A53A2E}" type="presParOf" srcId="{E0C457E8-E472-470D-8F1F-7838C0C3E107}" destId="{5032AC39-0BEC-4119-BA10-E5B3AFF06A9D}" srcOrd="6" destOrd="0" presId="urn:microsoft.com/office/officeart/2005/8/layout/hProcess11"/>
    <dgm:cxn modelId="{0143ADF8-7BE9-43DF-8CBF-EDC78F3BAC32}" type="presParOf" srcId="{5032AC39-0BEC-4119-BA10-E5B3AFF06A9D}" destId="{CAD54CEF-D7D7-4B2A-A562-9F25683B7D9E}" srcOrd="0" destOrd="0" presId="urn:microsoft.com/office/officeart/2005/8/layout/hProcess11"/>
    <dgm:cxn modelId="{AE8285CA-AAF5-4265-B21B-AAF8C8DA62EB}" type="presParOf" srcId="{5032AC39-0BEC-4119-BA10-E5B3AFF06A9D}" destId="{FF75EE75-CBB8-4FE9-A201-DE14D9AB358A}" srcOrd="1" destOrd="0" presId="urn:microsoft.com/office/officeart/2005/8/layout/hProcess11"/>
    <dgm:cxn modelId="{817B8DB1-8A88-4F5E-921F-D984B5F5943A}" type="presParOf" srcId="{5032AC39-0BEC-4119-BA10-E5B3AFF06A9D}" destId="{5DDAE020-2138-4ACE-AC62-16DF3A04BEBA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072968-DDD2-4880-85B1-083163E869C1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2A41A8D2-4929-4ABE-8049-A47FDB0D0243}">
      <dgm:prSet phldrT="[Text]" phldr="0"/>
      <dgm:spPr/>
      <dgm:t>
        <a:bodyPr/>
        <a:lstStyle/>
        <a:p>
          <a:pPr rtl="0"/>
          <a:r>
            <a:rPr lang="en-US" dirty="0">
              <a:latin typeface="Calibri"/>
            </a:rPr>
            <a:t>Review and discuss first draft as a Council, </a:t>
          </a:r>
          <a:r>
            <a:rPr lang="en-US" dirty="0"/>
            <a:t>outreach to speakers for </a:t>
          </a:r>
          <a:r>
            <a:rPr lang="en-US" dirty="0">
              <a:latin typeface="Calibri"/>
            </a:rPr>
            <a:t>Sept-Jan</a:t>
          </a:r>
          <a:endParaRPr lang="en-US" dirty="0"/>
        </a:p>
      </dgm:t>
    </dgm:pt>
    <dgm:pt modelId="{1F6722D2-92F3-4902-BB89-BF8ABCBA13B2}" type="parTrans" cxnId="{FFF3E47F-2F55-4171-A1AB-9522976382B7}">
      <dgm:prSet/>
      <dgm:spPr/>
    </dgm:pt>
    <dgm:pt modelId="{B504B301-C6DD-4ECE-82EA-41A57CAFC5B2}" type="sibTrans" cxnId="{FFF3E47F-2F55-4171-A1AB-9522976382B7}">
      <dgm:prSet/>
      <dgm:spPr/>
    </dgm:pt>
    <dgm:pt modelId="{7377172C-64F2-4654-8A82-8E4995C16F8E}">
      <dgm:prSet phldrT="[Text]" phldr="0"/>
      <dgm:spPr/>
      <dgm:t>
        <a:bodyPr/>
        <a:lstStyle/>
        <a:p>
          <a:pPr rtl="0"/>
          <a:r>
            <a:rPr lang="en-US" dirty="0">
              <a:latin typeface="Calibri"/>
            </a:rPr>
            <a:t>Work groups meet to make final edits on draft report</a:t>
          </a:r>
          <a:endParaRPr lang="en-US" dirty="0"/>
        </a:p>
      </dgm:t>
    </dgm:pt>
    <dgm:pt modelId="{1B3FA7EA-5221-4B39-8500-CC3EF9A8EC68}" type="parTrans" cxnId="{D20815B5-165B-402A-B72C-3A80BD9F971D}">
      <dgm:prSet/>
      <dgm:spPr/>
    </dgm:pt>
    <dgm:pt modelId="{175C584A-886B-4F66-B04E-EAF73CA60AD4}" type="sibTrans" cxnId="{D20815B5-165B-402A-B72C-3A80BD9F971D}">
      <dgm:prSet/>
      <dgm:spPr/>
    </dgm:pt>
    <dgm:pt modelId="{8CB02514-6184-4393-80E0-9DE95A774045}">
      <dgm:prSet phldrT="[Text]" phldr="0"/>
      <dgm:spPr/>
      <dgm:t>
        <a:bodyPr/>
        <a:lstStyle/>
        <a:p>
          <a:pPr rtl="0"/>
          <a:r>
            <a:rPr lang="en-US" dirty="0">
              <a:latin typeface="Calibri"/>
            </a:rPr>
            <a:t>Vote on final second annual report</a:t>
          </a:r>
        </a:p>
      </dgm:t>
    </dgm:pt>
    <dgm:pt modelId="{092AB2AE-6D4D-4CB9-9645-A8417B20C1FC}" type="parTrans" cxnId="{CE004A7C-299B-4C27-9D53-4BA5B817C33E}">
      <dgm:prSet/>
      <dgm:spPr/>
    </dgm:pt>
    <dgm:pt modelId="{18FE7B92-4F4D-476B-89B7-98AA548AC311}" type="sibTrans" cxnId="{CE004A7C-299B-4C27-9D53-4BA5B817C33E}">
      <dgm:prSet/>
      <dgm:spPr/>
    </dgm:pt>
    <dgm:pt modelId="{77771606-9C9C-446D-A1FF-B7E849EC176D}">
      <dgm:prSet phldr="0"/>
      <dgm:spPr/>
      <dgm:t>
        <a:bodyPr/>
        <a:lstStyle/>
        <a:p>
          <a:pPr rtl="0"/>
          <a:r>
            <a:rPr lang="en-US" dirty="0">
              <a:latin typeface="Calibri"/>
            </a:rPr>
            <a:t>Guest speaker, start research for third annual report </a:t>
          </a:r>
        </a:p>
      </dgm:t>
    </dgm:pt>
    <dgm:pt modelId="{E497685C-968B-440E-A8A5-8CA33E642A7C}" type="parTrans" cxnId="{1EBB0098-7966-492A-8ED9-AD28DD7E6F68}">
      <dgm:prSet/>
      <dgm:spPr/>
    </dgm:pt>
    <dgm:pt modelId="{EF1BC006-CBD0-4B54-B1A9-A55AB938F394}" type="sibTrans" cxnId="{1EBB0098-7966-492A-8ED9-AD28DD7E6F68}">
      <dgm:prSet/>
      <dgm:spPr/>
    </dgm:pt>
    <dgm:pt modelId="{14028DEB-2FAE-4503-B4D7-C928DB11A554}" type="pres">
      <dgm:prSet presAssocID="{4B072968-DDD2-4880-85B1-083163E869C1}" presName="Name0" presStyleCnt="0">
        <dgm:presLayoutVars>
          <dgm:dir/>
          <dgm:resizeHandles val="exact"/>
        </dgm:presLayoutVars>
      </dgm:prSet>
      <dgm:spPr/>
    </dgm:pt>
    <dgm:pt modelId="{2935D327-E2A9-48FB-A2E6-2BCEECC08974}" type="pres">
      <dgm:prSet presAssocID="{4B072968-DDD2-4880-85B1-083163E869C1}" presName="arrow" presStyleLbl="bgShp" presStyleIdx="0" presStyleCnt="1"/>
      <dgm:spPr/>
    </dgm:pt>
    <dgm:pt modelId="{E0C457E8-E472-470D-8F1F-7838C0C3E107}" type="pres">
      <dgm:prSet presAssocID="{4B072968-DDD2-4880-85B1-083163E869C1}" presName="points" presStyleCnt="0"/>
      <dgm:spPr/>
    </dgm:pt>
    <dgm:pt modelId="{C047BC7D-E0B4-45CA-AFC8-AEA076537F39}" type="pres">
      <dgm:prSet presAssocID="{2A41A8D2-4929-4ABE-8049-A47FDB0D0243}" presName="compositeA" presStyleCnt="0"/>
      <dgm:spPr/>
    </dgm:pt>
    <dgm:pt modelId="{F36777F0-E80C-460D-82F4-B44434CC7655}" type="pres">
      <dgm:prSet presAssocID="{2A41A8D2-4929-4ABE-8049-A47FDB0D0243}" presName="textA" presStyleLbl="revTx" presStyleIdx="0" presStyleCnt="4">
        <dgm:presLayoutVars>
          <dgm:bulletEnabled val="1"/>
        </dgm:presLayoutVars>
      </dgm:prSet>
      <dgm:spPr/>
    </dgm:pt>
    <dgm:pt modelId="{C9D7AF72-A665-47DD-A1D8-B2497F73F145}" type="pres">
      <dgm:prSet presAssocID="{2A41A8D2-4929-4ABE-8049-A47FDB0D0243}" presName="circleA" presStyleLbl="node1" presStyleIdx="0" presStyleCnt="4"/>
      <dgm:spPr/>
    </dgm:pt>
    <dgm:pt modelId="{E48AFEAD-2FD4-4A2F-AEA5-8FE2494EF5EA}" type="pres">
      <dgm:prSet presAssocID="{2A41A8D2-4929-4ABE-8049-A47FDB0D0243}" presName="spaceA" presStyleCnt="0"/>
      <dgm:spPr/>
    </dgm:pt>
    <dgm:pt modelId="{638D879C-F923-4101-B283-B024EEC5E7C1}" type="pres">
      <dgm:prSet presAssocID="{B504B301-C6DD-4ECE-82EA-41A57CAFC5B2}" presName="space" presStyleCnt="0"/>
      <dgm:spPr/>
    </dgm:pt>
    <dgm:pt modelId="{464E6A68-82BC-4C2D-93B5-B808F8F6E8B3}" type="pres">
      <dgm:prSet presAssocID="{7377172C-64F2-4654-8A82-8E4995C16F8E}" presName="compositeB" presStyleCnt="0"/>
      <dgm:spPr/>
    </dgm:pt>
    <dgm:pt modelId="{EC0DE5D0-29ED-4E8C-A674-9ADA09DB8252}" type="pres">
      <dgm:prSet presAssocID="{7377172C-64F2-4654-8A82-8E4995C16F8E}" presName="textB" presStyleLbl="revTx" presStyleIdx="1" presStyleCnt="4">
        <dgm:presLayoutVars>
          <dgm:bulletEnabled val="1"/>
        </dgm:presLayoutVars>
      </dgm:prSet>
      <dgm:spPr/>
    </dgm:pt>
    <dgm:pt modelId="{4DDCC8C3-6F32-4056-9B66-C899288605F0}" type="pres">
      <dgm:prSet presAssocID="{7377172C-64F2-4654-8A82-8E4995C16F8E}" presName="circleB" presStyleLbl="node1" presStyleIdx="1" presStyleCnt="4"/>
      <dgm:spPr/>
    </dgm:pt>
    <dgm:pt modelId="{289F835A-FCA3-41C3-8E30-8F9C2CB6A08C}" type="pres">
      <dgm:prSet presAssocID="{7377172C-64F2-4654-8A82-8E4995C16F8E}" presName="spaceB" presStyleCnt="0"/>
      <dgm:spPr/>
    </dgm:pt>
    <dgm:pt modelId="{3C0FF1E5-C8F5-40FC-9B48-5610B213E35B}" type="pres">
      <dgm:prSet presAssocID="{175C584A-886B-4F66-B04E-EAF73CA60AD4}" presName="space" presStyleCnt="0"/>
      <dgm:spPr/>
    </dgm:pt>
    <dgm:pt modelId="{4358C44E-9F81-4694-A225-657B61479107}" type="pres">
      <dgm:prSet presAssocID="{8CB02514-6184-4393-80E0-9DE95A774045}" presName="compositeA" presStyleCnt="0"/>
      <dgm:spPr/>
    </dgm:pt>
    <dgm:pt modelId="{93E2116F-F32B-43EA-92EE-C87994421C0A}" type="pres">
      <dgm:prSet presAssocID="{8CB02514-6184-4393-80E0-9DE95A774045}" presName="textA" presStyleLbl="revTx" presStyleIdx="2" presStyleCnt="4">
        <dgm:presLayoutVars>
          <dgm:bulletEnabled val="1"/>
        </dgm:presLayoutVars>
      </dgm:prSet>
      <dgm:spPr/>
    </dgm:pt>
    <dgm:pt modelId="{F0CF42E8-8BBA-42ED-807C-824E42D18B7A}" type="pres">
      <dgm:prSet presAssocID="{8CB02514-6184-4393-80E0-9DE95A774045}" presName="circleA" presStyleLbl="node1" presStyleIdx="2" presStyleCnt="4"/>
      <dgm:spPr/>
    </dgm:pt>
    <dgm:pt modelId="{B35ECC44-B92B-415B-8845-842AB9316A4E}" type="pres">
      <dgm:prSet presAssocID="{8CB02514-6184-4393-80E0-9DE95A774045}" presName="spaceA" presStyleCnt="0"/>
      <dgm:spPr/>
    </dgm:pt>
    <dgm:pt modelId="{6317D8FD-D761-4C9B-B2BF-9DEE0A0B4161}" type="pres">
      <dgm:prSet presAssocID="{18FE7B92-4F4D-476B-89B7-98AA548AC311}" presName="space" presStyleCnt="0"/>
      <dgm:spPr/>
    </dgm:pt>
    <dgm:pt modelId="{36EF3746-CE97-4954-9F78-2459FEABDA36}" type="pres">
      <dgm:prSet presAssocID="{77771606-9C9C-446D-A1FF-B7E849EC176D}" presName="compositeB" presStyleCnt="0"/>
      <dgm:spPr/>
    </dgm:pt>
    <dgm:pt modelId="{07300286-BA3D-4C99-AE4B-1D9E8DCDC13A}" type="pres">
      <dgm:prSet presAssocID="{77771606-9C9C-446D-A1FF-B7E849EC176D}" presName="textB" presStyleLbl="revTx" presStyleIdx="3" presStyleCnt="4">
        <dgm:presLayoutVars>
          <dgm:bulletEnabled val="1"/>
        </dgm:presLayoutVars>
      </dgm:prSet>
      <dgm:spPr/>
    </dgm:pt>
    <dgm:pt modelId="{AC02C60B-FB61-4717-B8D0-EDA7F374EA9B}" type="pres">
      <dgm:prSet presAssocID="{77771606-9C9C-446D-A1FF-B7E849EC176D}" presName="circleB" presStyleLbl="node1" presStyleIdx="3" presStyleCnt="4"/>
      <dgm:spPr/>
    </dgm:pt>
    <dgm:pt modelId="{DB02908B-DD53-4B9A-8498-4731F83D12DA}" type="pres">
      <dgm:prSet presAssocID="{77771606-9C9C-446D-A1FF-B7E849EC176D}" presName="spaceB" presStyleCnt="0"/>
      <dgm:spPr/>
    </dgm:pt>
  </dgm:ptLst>
  <dgm:cxnLst>
    <dgm:cxn modelId="{02F69536-A14D-4713-BF26-33A0733AE0CC}" type="presOf" srcId="{8CB02514-6184-4393-80E0-9DE95A774045}" destId="{93E2116F-F32B-43EA-92EE-C87994421C0A}" srcOrd="0" destOrd="0" presId="urn:microsoft.com/office/officeart/2005/8/layout/hProcess11"/>
    <dgm:cxn modelId="{74F7516E-DDB6-44F0-B91B-5082F312AA96}" type="presOf" srcId="{2A41A8D2-4929-4ABE-8049-A47FDB0D0243}" destId="{F36777F0-E80C-460D-82F4-B44434CC7655}" srcOrd="0" destOrd="0" presId="urn:microsoft.com/office/officeart/2005/8/layout/hProcess11"/>
    <dgm:cxn modelId="{CE004A7C-299B-4C27-9D53-4BA5B817C33E}" srcId="{4B072968-DDD2-4880-85B1-083163E869C1}" destId="{8CB02514-6184-4393-80E0-9DE95A774045}" srcOrd="2" destOrd="0" parTransId="{092AB2AE-6D4D-4CB9-9645-A8417B20C1FC}" sibTransId="{18FE7B92-4F4D-476B-89B7-98AA548AC311}"/>
    <dgm:cxn modelId="{FFF3E47F-2F55-4171-A1AB-9522976382B7}" srcId="{4B072968-DDD2-4880-85B1-083163E869C1}" destId="{2A41A8D2-4929-4ABE-8049-A47FDB0D0243}" srcOrd="0" destOrd="0" parTransId="{1F6722D2-92F3-4902-BB89-BF8ABCBA13B2}" sibTransId="{B504B301-C6DD-4ECE-82EA-41A57CAFC5B2}"/>
    <dgm:cxn modelId="{1EBB0098-7966-492A-8ED9-AD28DD7E6F68}" srcId="{4B072968-DDD2-4880-85B1-083163E869C1}" destId="{77771606-9C9C-446D-A1FF-B7E849EC176D}" srcOrd="3" destOrd="0" parTransId="{E497685C-968B-440E-A8A5-8CA33E642A7C}" sibTransId="{EF1BC006-CBD0-4B54-B1A9-A55AB938F394}"/>
    <dgm:cxn modelId="{D20815B5-165B-402A-B72C-3A80BD9F971D}" srcId="{4B072968-DDD2-4880-85B1-083163E869C1}" destId="{7377172C-64F2-4654-8A82-8E4995C16F8E}" srcOrd="1" destOrd="0" parTransId="{1B3FA7EA-5221-4B39-8500-CC3EF9A8EC68}" sibTransId="{175C584A-886B-4F66-B04E-EAF73CA60AD4}"/>
    <dgm:cxn modelId="{02EC19D5-000E-45A4-8DD2-F51A2E7EB1DD}" type="presOf" srcId="{77771606-9C9C-446D-A1FF-B7E849EC176D}" destId="{07300286-BA3D-4C99-AE4B-1D9E8DCDC13A}" srcOrd="0" destOrd="0" presId="urn:microsoft.com/office/officeart/2005/8/layout/hProcess11"/>
    <dgm:cxn modelId="{C262E1DA-0290-4F42-8153-1B0D04CB5A19}" type="presOf" srcId="{7377172C-64F2-4654-8A82-8E4995C16F8E}" destId="{EC0DE5D0-29ED-4E8C-A674-9ADA09DB8252}" srcOrd="0" destOrd="0" presId="urn:microsoft.com/office/officeart/2005/8/layout/hProcess11"/>
    <dgm:cxn modelId="{AD443EF1-E1E3-4C71-BD60-41FE69C0247B}" type="presOf" srcId="{4B072968-DDD2-4880-85B1-083163E869C1}" destId="{14028DEB-2FAE-4503-B4D7-C928DB11A554}" srcOrd="0" destOrd="0" presId="urn:microsoft.com/office/officeart/2005/8/layout/hProcess11"/>
    <dgm:cxn modelId="{1D688203-78F6-4E01-ADC0-EB9396F3D74B}" type="presParOf" srcId="{14028DEB-2FAE-4503-B4D7-C928DB11A554}" destId="{2935D327-E2A9-48FB-A2E6-2BCEECC08974}" srcOrd="0" destOrd="0" presId="urn:microsoft.com/office/officeart/2005/8/layout/hProcess11"/>
    <dgm:cxn modelId="{F94C9FB1-4ADD-4BDC-B09C-DDE11A02C62D}" type="presParOf" srcId="{14028DEB-2FAE-4503-B4D7-C928DB11A554}" destId="{E0C457E8-E472-470D-8F1F-7838C0C3E107}" srcOrd="1" destOrd="0" presId="urn:microsoft.com/office/officeart/2005/8/layout/hProcess11"/>
    <dgm:cxn modelId="{05697F1B-7E0D-4844-856B-136CCFE05617}" type="presParOf" srcId="{E0C457E8-E472-470D-8F1F-7838C0C3E107}" destId="{C047BC7D-E0B4-45CA-AFC8-AEA076537F39}" srcOrd="0" destOrd="0" presId="urn:microsoft.com/office/officeart/2005/8/layout/hProcess11"/>
    <dgm:cxn modelId="{4664E249-B39F-47E0-94A9-AE9F9B5BA9C9}" type="presParOf" srcId="{C047BC7D-E0B4-45CA-AFC8-AEA076537F39}" destId="{F36777F0-E80C-460D-82F4-B44434CC7655}" srcOrd="0" destOrd="0" presId="urn:microsoft.com/office/officeart/2005/8/layout/hProcess11"/>
    <dgm:cxn modelId="{D8847F2C-1571-4FB2-8EC9-2113D2AA28BB}" type="presParOf" srcId="{C047BC7D-E0B4-45CA-AFC8-AEA076537F39}" destId="{C9D7AF72-A665-47DD-A1D8-B2497F73F145}" srcOrd="1" destOrd="0" presId="urn:microsoft.com/office/officeart/2005/8/layout/hProcess11"/>
    <dgm:cxn modelId="{B9B39C71-8254-41CA-A113-661E85D9809F}" type="presParOf" srcId="{C047BC7D-E0B4-45CA-AFC8-AEA076537F39}" destId="{E48AFEAD-2FD4-4A2F-AEA5-8FE2494EF5EA}" srcOrd="2" destOrd="0" presId="urn:microsoft.com/office/officeart/2005/8/layout/hProcess11"/>
    <dgm:cxn modelId="{820B80C5-FD11-4AB4-8997-E460A1E0CD8C}" type="presParOf" srcId="{E0C457E8-E472-470D-8F1F-7838C0C3E107}" destId="{638D879C-F923-4101-B283-B024EEC5E7C1}" srcOrd="1" destOrd="0" presId="urn:microsoft.com/office/officeart/2005/8/layout/hProcess11"/>
    <dgm:cxn modelId="{1FD2EF2D-0EE8-4EB7-B0FC-5EC5E688FF65}" type="presParOf" srcId="{E0C457E8-E472-470D-8F1F-7838C0C3E107}" destId="{464E6A68-82BC-4C2D-93B5-B808F8F6E8B3}" srcOrd="2" destOrd="0" presId="urn:microsoft.com/office/officeart/2005/8/layout/hProcess11"/>
    <dgm:cxn modelId="{E032AA31-99A3-4654-9866-2D59C56D1563}" type="presParOf" srcId="{464E6A68-82BC-4C2D-93B5-B808F8F6E8B3}" destId="{EC0DE5D0-29ED-4E8C-A674-9ADA09DB8252}" srcOrd="0" destOrd="0" presId="urn:microsoft.com/office/officeart/2005/8/layout/hProcess11"/>
    <dgm:cxn modelId="{533A39BC-A84C-4669-8DA1-D7DB556A3290}" type="presParOf" srcId="{464E6A68-82BC-4C2D-93B5-B808F8F6E8B3}" destId="{4DDCC8C3-6F32-4056-9B66-C899288605F0}" srcOrd="1" destOrd="0" presId="urn:microsoft.com/office/officeart/2005/8/layout/hProcess11"/>
    <dgm:cxn modelId="{F196D647-1AA7-4C5D-8539-04C3E0B5A858}" type="presParOf" srcId="{464E6A68-82BC-4C2D-93B5-B808F8F6E8B3}" destId="{289F835A-FCA3-41C3-8E30-8F9C2CB6A08C}" srcOrd="2" destOrd="0" presId="urn:microsoft.com/office/officeart/2005/8/layout/hProcess11"/>
    <dgm:cxn modelId="{2012B859-2F92-41BA-90BD-C24F9F71365D}" type="presParOf" srcId="{E0C457E8-E472-470D-8F1F-7838C0C3E107}" destId="{3C0FF1E5-C8F5-40FC-9B48-5610B213E35B}" srcOrd="3" destOrd="0" presId="urn:microsoft.com/office/officeart/2005/8/layout/hProcess11"/>
    <dgm:cxn modelId="{3C928C02-95B5-476C-8C95-D53A68B7CCA5}" type="presParOf" srcId="{E0C457E8-E472-470D-8F1F-7838C0C3E107}" destId="{4358C44E-9F81-4694-A225-657B61479107}" srcOrd="4" destOrd="0" presId="urn:microsoft.com/office/officeart/2005/8/layout/hProcess11"/>
    <dgm:cxn modelId="{365E2F46-A18B-4C30-A2BE-2A841AAFCB62}" type="presParOf" srcId="{4358C44E-9F81-4694-A225-657B61479107}" destId="{93E2116F-F32B-43EA-92EE-C87994421C0A}" srcOrd="0" destOrd="0" presId="urn:microsoft.com/office/officeart/2005/8/layout/hProcess11"/>
    <dgm:cxn modelId="{2F2F22C7-DA89-4276-95B2-9E0022EDBFB3}" type="presParOf" srcId="{4358C44E-9F81-4694-A225-657B61479107}" destId="{F0CF42E8-8BBA-42ED-807C-824E42D18B7A}" srcOrd="1" destOrd="0" presId="urn:microsoft.com/office/officeart/2005/8/layout/hProcess11"/>
    <dgm:cxn modelId="{371F2EF1-0B72-4576-B10C-CA623B3A8B8C}" type="presParOf" srcId="{4358C44E-9F81-4694-A225-657B61479107}" destId="{B35ECC44-B92B-415B-8845-842AB9316A4E}" srcOrd="2" destOrd="0" presId="urn:microsoft.com/office/officeart/2005/8/layout/hProcess11"/>
    <dgm:cxn modelId="{FA7419FA-3E63-490B-8B55-721A3559B693}" type="presParOf" srcId="{E0C457E8-E472-470D-8F1F-7838C0C3E107}" destId="{6317D8FD-D761-4C9B-B2BF-9DEE0A0B4161}" srcOrd="5" destOrd="0" presId="urn:microsoft.com/office/officeart/2005/8/layout/hProcess11"/>
    <dgm:cxn modelId="{86018A79-9312-4AB0-8107-7D0C7C9021DA}" type="presParOf" srcId="{E0C457E8-E472-470D-8F1F-7838C0C3E107}" destId="{36EF3746-CE97-4954-9F78-2459FEABDA36}" srcOrd="6" destOrd="0" presId="urn:microsoft.com/office/officeart/2005/8/layout/hProcess11"/>
    <dgm:cxn modelId="{3C3F90FC-6DC5-406D-9869-0BA64859117B}" type="presParOf" srcId="{36EF3746-CE97-4954-9F78-2459FEABDA36}" destId="{07300286-BA3D-4C99-AE4B-1D9E8DCDC13A}" srcOrd="0" destOrd="0" presId="urn:microsoft.com/office/officeart/2005/8/layout/hProcess11"/>
    <dgm:cxn modelId="{EC4F3CBC-21E6-4976-907E-165495D5197F}" type="presParOf" srcId="{36EF3746-CE97-4954-9F78-2459FEABDA36}" destId="{AC02C60B-FB61-4717-B8D0-EDA7F374EA9B}" srcOrd="1" destOrd="0" presId="urn:microsoft.com/office/officeart/2005/8/layout/hProcess11"/>
    <dgm:cxn modelId="{3B655BAA-6F0D-4999-AE6A-C567386F2DD2}" type="presParOf" srcId="{36EF3746-CE97-4954-9F78-2459FEABDA36}" destId="{DB02908B-DD53-4B9A-8498-4731F83D12DA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5D327-E2A9-48FB-A2E6-2BCEECC08974}">
      <dsp:nvSpPr>
        <dsp:cNvPr id="0" name=""/>
        <dsp:cNvSpPr/>
      </dsp:nvSpPr>
      <dsp:spPr>
        <a:xfrm>
          <a:off x="0" y="2410263"/>
          <a:ext cx="10225127" cy="3213685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6777F0-E80C-460D-82F4-B44434CC7655}">
      <dsp:nvSpPr>
        <dsp:cNvPr id="0" name=""/>
        <dsp:cNvSpPr/>
      </dsp:nvSpPr>
      <dsp:spPr>
        <a:xfrm>
          <a:off x="4605" y="0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/>
            </a:rPr>
            <a:t>Discuss timeline and second report</a:t>
          </a:r>
          <a:endParaRPr lang="en-US" sz="2000" kern="1200" dirty="0"/>
        </a:p>
      </dsp:txBody>
      <dsp:txXfrm>
        <a:off x="4605" y="0"/>
        <a:ext cx="2215277" cy="3213685"/>
      </dsp:txXfrm>
    </dsp:sp>
    <dsp:sp modelId="{C9D7AF72-A665-47DD-A1D8-B2497F73F145}">
      <dsp:nvSpPr>
        <dsp:cNvPr id="0" name=""/>
        <dsp:cNvSpPr/>
      </dsp:nvSpPr>
      <dsp:spPr>
        <a:xfrm>
          <a:off x="710534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0DE5D0-29ED-4E8C-A674-9ADA09DB8252}">
      <dsp:nvSpPr>
        <dsp:cNvPr id="0" name=""/>
        <dsp:cNvSpPr/>
      </dsp:nvSpPr>
      <dsp:spPr>
        <a:xfrm>
          <a:off x="2330647" y="4820527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/>
            </a:rPr>
            <a:t>Work groups meet to form recommendations and plans to present</a:t>
          </a:r>
          <a:endParaRPr lang="en-US" sz="2000" kern="1200" dirty="0"/>
        </a:p>
      </dsp:txBody>
      <dsp:txXfrm>
        <a:off x="2330647" y="4820527"/>
        <a:ext cx="2215277" cy="3213685"/>
      </dsp:txXfrm>
    </dsp:sp>
    <dsp:sp modelId="{4DDCC8C3-6F32-4056-9B66-C899288605F0}">
      <dsp:nvSpPr>
        <dsp:cNvPr id="0" name=""/>
        <dsp:cNvSpPr/>
      </dsp:nvSpPr>
      <dsp:spPr>
        <a:xfrm>
          <a:off x="3036575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E2116F-F32B-43EA-92EE-C87994421C0A}">
      <dsp:nvSpPr>
        <dsp:cNvPr id="0" name=""/>
        <dsp:cNvSpPr/>
      </dsp:nvSpPr>
      <dsp:spPr>
        <a:xfrm>
          <a:off x="4656689" y="0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/>
            </a:rPr>
            <a:t>Work groups present recommendations</a:t>
          </a:r>
          <a:endParaRPr lang="en-US" sz="2000" kern="1200" dirty="0"/>
        </a:p>
      </dsp:txBody>
      <dsp:txXfrm>
        <a:off x="4656689" y="0"/>
        <a:ext cx="2215277" cy="3213685"/>
      </dsp:txXfrm>
    </dsp:sp>
    <dsp:sp modelId="{F0CF42E8-8BBA-42ED-807C-824E42D18B7A}">
      <dsp:nvSpPr>
        <dsp:cNvPr id="0" name=""/>
        <dsp:cNvSpPr/>
      </dsp:nvSpPr>
      <dsp:spPr>
        <a:xfrm>
          <a:off x="5362617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D54CEF-D7D7-4B2A-A562-9F25683B7D9E}">
      <dsp:nvSpPr>
        <dsp:cNvPr id="0" name=""/>
        <dsp:cNvSpPr/>
      </dsp:nvSpPr>
      <dsp:spPr>
        <a:xfrm>
          <a:off x="6982730" y="4820527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/>
            </a:rPr>
            <a:t>Work groups finalize and send draft sections for report, first draft compiled and sent out </a:t>
          </a:r>
          <a:endParaRPr lang="en-US" sz="2000" kern="1200" dirty="0"/>
        </a:p>
      </dsp:txBody>
      <dsp:txXfrm>
        <a:off x="6982730" y="4820527"/>
        <a:ext cx="2215277" cy="3213685"/>
      </dsp:txXfrm>
    </dsp:sp>
    <dsp:sp modelId="{FF75EE75-CBB8-4FE9-A201-DE14D9AB358A}">
      <dsp:nvSpPr>
        <dsp:cNvPr id="0" name=""/>
        <dsp:cNvSpPr/>
      </dsp:nvSpPr>
      <dsp:spPr>
        <a:xfrm>
          <a:off x="7688658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5D327-E2A9-48FB-A2E6-2BCEECC08974}">
      <dsp:nvSpPr>
        <dsp:cNvPr id="0" name=""/>
        <dsp:cNvSpPr/>
      </dsp:nvSpPr>
      <dsp:spPr>
        <a:xfrm>
          <a:off x="0" y="2410263"/>
          <a:ext cx="10225127" cy="3213685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6777F0-E80C-460D-82F4-B44434CC7655}">
      <dsp:nvSpPr>
        <dsp:cNvPr id="0" name=""/>
        <dsp:cNvSpPr/>
      </dsp:nvSpPr>
      <dsp:spPr>
        <a:xfrm>
          <a:off x="4605" y="0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b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Calibri"/>
            </a:rPr>
            <a:t>Review and discuss first draft as a Council, </a:t>
          </a:r>
          <a:r>
            <a:rPr lang="en-US" sz="2100" kern="1200" dirty="0"/>
            <a:t>outreach to speakers for </a:t>
          </a:r>
          <a:r>
            <a:rPr lang="en-US" sz="2100" kern="1200" dirty="0">
              <a:latin typeface="Calibri"/>
            </a:rPr>
            <a:t>Sept-Jan</a:t>
          </a:r>
          <a:endParaRPr lang="en-US" sz="2100" kern="1200" dirty="0"/>
        </a:p>
      </dsp:txBody>
      <dsp:txXfrm>
        <a:off x="4605" y="0"/>
        <a:ext cx="2215277" cy="3213685"/>
      </dsp:txXfrm>
    </dsp:sp>
    <dsp:sp modelId="{C9D7AF72-A665-47DD-A1D8-B2497F73F145}">
      <dsp:nvSpPr>
        <dsp:cNvPr id="0" name=""/>
        <dsp:cNvSpPr/>
      </dsp:nvSpPr>
      <dsp:spPr>
        <a:xfrm>
          <a:off x="710534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0DE5D0-29ED-4E8C-A674-9ADA09DB8252}">
      <dsp:nvSpPr>
        <dsp:cNvPr id="0" name=""/>
        <dsp:cNvSpPr/>
      </dsp:nvSpPr>
      <dsp:spPr>
        <a:xfrm>
          <a:off x="2330647" y="4820527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Calibri"/>
            </a:rPr>
            <a:t>Work groups meet to make final edits on draft report</a:t>
          </a:r>
          <a:endParaRPr lang="en-US" sz="2100" kern="1200" dirty="0"/>
        </a:p>
      </dsp:txBody>
      <dsp:txXfrm>
        <a:off x="2330647" y="4820527"/>
        <a:ext cx="2215277" cy="3213685"/>
      </dsp:txXfrm>
    </dsp:sp>
    <dsp:sp modelId="{4DDCC8C3-6F32-4056-9B66-C899288605F0}">
      <dsp:nvSpPr>
        <dsp:cNvPr id="0" name=""/>
        <dsp:cNvSpPr/>
      </dsp:nvSpPr>
      <dsp:spPr>
        <a:xfrm>
          <a:off x="3036575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E2116F-F32B-43EA-92EE-C87994421C0A}">
      <dsp:nvSpPr>
        <dsp:cNvPr id="0" name=""/>
        <dsp:cNvSpPr/>
      </dsp:nvSpPr>
      <dsp:spPr>
        <a:xfrm>
          <a:off x="4656689" y="0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b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Calibri"/>
            </a:rPr>
            <a:t>Vote on final second annual report</a:t>
          </a:r>
        </a:p>
      </dsp:txBody>
      <dsp:txXfrm>
        <a:off x="4656689" y="0"/>
        <a:ext cx="2215277" cy="3213685"/>
      </dsp:txXfrm>
    </dsp:sp>
    <dsp:sp modelId="{F0CF42E8-8BBA-42ED-807C-824E42D18B7A}">
      <dsp:nvSpPr>
        <dsp:cNvPr id="0" name=""/>
        <dsp:cNvSpPr/>
      </dsp:nvSpPr>
      <dsp:spPr>
        <a:xfrm>
          <a:off x="5362617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300286-BA3D-4C99-AE4B-1D9E8DCDC13A}">
      <dsp:nvSpPr>
        <dsp:cNvPr id="0" name=""/>
        <dsp:cNvSpPr/>
      </dsp:nvSpPr>
      <dsp:spPr>
        <a:xfrm>
          <a:off x="6982730" y="4820527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Calibri"/>
            </a:rPr>
            <a:t>Guest speaker, start research for third annual report </a:t>
          </a:r>
        </a:p>
      </dsp:txBody>
      <dsp:txXfrm>
        <a:off x="6982730" y="4820527"/>
        <a:ext cx="2215277" cy="3213685"/>
      </dsp:txXfrm>
    </dsp:sp>
    <dsp:sp modelId="{AC02C60B-FB61-4717-B8D0-EDA7F374EA9B}">
      <dsp:nvSpPr>
        <dsp:cNvPr id="0" name=""/>
        <dsp:cNvSpPr/>
      </dsp:nvSpPr>
      <dsp:spPr>
        <a:xfrm>
          <a:off x="7688658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8547A1A-4B8C-44CF-8E73-8D0B6F65A909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6B28D8-CD98-4154-A631-787321A3B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921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3097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597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sng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929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sng" dirty="0">
              <a:cs typeface="Calibri"/>
            </a:endParaRPr>
          </a:p>
          <a:p>
            <a:pPr lvl="2"/>
            <a:r>
              <a:rPr lang="en-US" dirty="0">
                <a:solidFill>
                  <a:srgbClr val="000000"/>
                </a:solidFill>
                <a:cs typeface="Calibri"/>
              </a:rPr>
              <a:t>With quorum – public meeting</a:t>
            </a:r>
          </a:p>
          <a:p>
            <a:pPr lvl="2"/>
            <a:r>
              <a:rPr lang="en-US" dirty="0">
                <a:solidFill>
                  <a:srgbClr val="000000"/>
                </a:solidFill>
                <a:cs typeface="Calibri"/>
              </a:rPr>
              <a:t>Fewer than quorum – not public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5670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sng" dirty="0">
              <a:cs typeface="Calibri"/>
            </a:endParaRPr>
          </a:p>
          <a:p>
            <a:r>
              <a:rPr lang="en-US" dirty="0">
                <a:cs typeface="Calibri"/>
              </a:rPr>
              <a:t>Elaine to introduce and Jennifer to facilitate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4403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484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5:55pm: Thank you</a:t>
            </a:r>
          </a:p>
          <a:p>
            <a:r>
              <a:rPr lang="en-US" dirty="0"/>
              <a:t>Motion to Adjourn</a:t>
            </a:r>
          </a:p>
          <a:p>
            <a:r>
              <a:rPr lang="en-US" dirty="0"/>
              <a:t>Vote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582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19461" y="4548457"/>
            <a:ext cx="6566704" cy="4171331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dirty="0">
                <a:cs typeface="Calibri"/>
              </a:rPr>
              <a:t>Welcome: (4-4:20)</a:t>
            </a:r>
          </a:p>
          <a:p>
            <a:pPr>
              <a:spcBef>
                <a:spcPct val="20000"/>
              </a:spcBef>
            </a:pPr>
            <a:r>
              <a:rPr lang="en-US" dirty="0">
                <a:cs typeface="Calibri"/>
              </a:rPr>
              <a:t>Announcements: (4:20-4:30)</a:t>
            </a:r>
          </a:p>
          <a:p>
            <a:pPr>
              <a:spcBef>
                <a:spcPct val="20000"/>
              </a:spcBef>
            </a:pPr>
            <a:r>
              <a:rPr lang="en-US" dirty="0">
                <a:cs typeface="Calibri"/>
              </a:rPr>
              <a:t>Present: (4:30-5:30)</a:t>
            </a:r>
          </a:p>
          <a:p>
            <a:pPr>
              <a:spcBef>
                <a:spcPct val="20000"/>
              </a:spcBef>
            </a:pPr>
            <a:r>
              <a:rPr lang="en-US" dirty="0">
                <a:cs typeface="Calibri"/>
              </a:rPr>
              <a:t>In Person Meeting: (5:30-5:45)</a:t>
            </a:r>
          </a:p>
          <a:p>
            <a:pPr>
              <a:spcBef>
                <a:spcPct val="20000"/>
              </a:spcBef>
            </a:pPr>
            <a:r>
              <a:rPr lang="en-US" dirty="0">
                <a:cs typeface="Calibri"/>
              </a:rPr>
              <a:t>Guest Speakers: (5:45-5:55)</a:t>
            </a:r>
          </a:p>
          <a:p>
            <a:pPr>
              <a:spcBef>
                <a:spcPct val="20000"/>
              </a:spcBef>
            </a:pPr>
            <a:r>
              <a:rPr lang="en-US" dirty="0">
                <a:cs typeface="Calibri"/>
              </a:rPr>
              <a:t>Materials: (IF TIME)</a:t>
            </a:r>
          </a:p>
          <a:p>
            <a:pPr>
              <a:spcBef>
                <a:spcPct val="20000"/>
              </a:spcBef>
            </a:pPr>
            <a:r>
              <a:rPr lang="en-US" dirty="0">
                <a:cs typeface="Calibri"/>
              </a:rPr>
              <a:t>Wrap up and vote (5:55-6)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156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85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14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06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178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519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2786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69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294570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311299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85144" y="2130425"/>
            <a:ext cx="8492455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976753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33192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madelyn.m.goskoski@mass.gov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Elaine.Gabovitch@mass.gov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3144" y="2191589"/>
            <a:ext cx="8370536" cy="3623584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  <a:cs typeface="Arial"/>
              </a:rPr>
              <a:t>DPH PANDAS/PANS Advisory Council</a:t>
            </a:r>
            <a:br>
              <a:rPr lang="en-US" sz="3600" dirty="0">
                <a:cs typeface="Arial" panose="020B0604020202020204" pitchFamily="34" charset="0"/>
              </a:rPr>
            </a:br>
            <a:br>
              <a:rPr lang="en-US" sz="3200" dirty="0">
                <a:cs typeface="Arial" panose="020B0604020202020204" pitchFamily="34" charset="0"/>
              </a:rPr>
            </a:br>
            <a:br>
              <a:rPr lang="en-US" sz="3200" dirty="0">
                <a:cs typeface="Arial" panose="020B0604020202020204" pitchFamily="34" charset="0"/>
              </a:rPr>
            </a:br>
            <a:r>
              <a:rPr lang="en-US" sz="3200" dirty="0">
                <a:solidFill>
                  <a:schemeClr val="bg1"/>
                </a:solidFill>
                <a:cs typeface="Arial"/>
              </a:rPr>
              <a:t>March 8, 2023</a:t>
            </a:r>
            <a:br>
              <a:rPr lang="en-US" sz="3200" dirty="0">
                <a:cs typeface="Arial" panose="020B0604020202020204" pitchFamily="34" charset="0"/>
              </a:rPr>
            </a:br>
            <a:r>
              <a:rPr lang="en-US" sz="3200" dirty="0">
                <a:solidFill>
                  <a:schemeClr val="bg1"/>
                </a:solidFill>
                <a:cs typeface="Arial"/>
              </a:rPr>
              <a:t>4:00 – 6:00 PM</a:t>
            </a:r>
            <a:br>
              <a:rPr lang="en-US" sz="3200" dirty="0">
                <a:cs typeface="Arial" panose="020B0604020202020204" pitchFamily="34" charset="0"/>
              </a:rPr>
            </a:br>
            <a:br>
              <a:rPr lang="en-US" sz="3200" dirty="0">
                <a:cs typeface="Arial" panose="020B0604020202020204" pitchFamily="34" charset="0"/>
              </a:rPr>
            </a:br>
            <a:r>
              <a:rPr lang="en-US" sz="3200" i="1" dirty="0">
                <a:solidFill>
                  <a:srgbClr val="FFFF00"/>
                </a:solidFill>
                <a:cs typeface="Arial"/>
              </a:rPr>
              <a:t>Please stand by. The meeting will begin shortly. </a:t>
            </a:r>
            <a:endParaRPr lang="en-US" sz="3600" i="1" dirty="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01132" y="3979342"/>
            <a:ext cx="7842223" cy="2533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altLang="en-US" sz="2000" b="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002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5AC0-1851-C04C-5D15-E56C67714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Calibri"/>
              </a:rPr>
              <a:t>2023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F3A06-DDC8-871D-CB4D-9A3AF1E00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529" y="1134738"/>
            <a:ext cx="11145156" cy="499142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b="0" i="0" dirty="0"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lvl="2"/>
            <a:endParaRPr lang="en-US" dirty="0">
              <a:solidFill>
                <a:schemeClr val="tx2"/>
              </a:solidFill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5BA43-220C-571A-5EC7-10CEE9FD8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10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graphicFrame>
        <p:nvGraphicFramePr>
          <p:cNvPr id="281" name="Diagram 281" descr="This graphic represents our 2023 PANDAS/PANS outline from May through September 2023 and it's associated tasks" title="2023 Timeline continued">
            <a:extLst>
              <a:ext uri="{FF2B5EF4-FFF2-40B4-BE49-F238E27FC236}">
                <a16:creationId xmlns:a16="http://schemas.microsoft.com/office/drawing/2014/main" id="{A920D461-78AE-AE18-6B78-25E6BAE330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2679560"/>
              </p:ext>
            </p:extLst>
          </p:nvPr>
        </p:nvGraphicFramePr>
        <p:xfrm>
          <a:off x="1126719" y="-314568"/>
          <a:ext cx="10225127" cy="8034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18" name="TextBox 517">
            <a:extLst>
              <a:ext uri="{FF2B5EF4-FFF2-40B4-BE49-F238E27FC236}">
                <a16:creationId xmlns:a16="http://schemas.microsoft.com/office/drawing/2014/main" id="{8094661A-2ECF-F525-D74A-11D4ED388405}"/>
              </a:ext>
            </a:extLst>
          </p:cNvPr>
          <p:cNvSpPr txBox="1"/>
          <p:nvPr/>
        </p:nvSpPr>
        <p:spPr>
          <a:xfrm>
            <a:off x="1862665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May</a:t>
            </a:r>
            <a:endParaRPr lang="en-US" sz="2400" b="1" dirty="0">
              <a:cs typeface="Calibri"/>
            </a:endParaRPr>
          </a:p>
        </p:txBody>
      </p:sp>
      <p:sp>
        <p:nvSpPr>
          <p:cNvPr id="535" name="TextBox 534">
            <a:extLst>
              <a:ext uri="{FF2B5EF4-FFF2-40B4-BE49-F238E27FC236}">
                <a16:creationId xmlns:a16="http://schemas.microsoft.com/office/drawing/2014/main" id="{3BD28D37-9BCA-E664-4664-18D53A7CC91C}"/>
              </a:ext>
            </a:extLst>
          </p:cNvPr>
          <p:cNvSpPr txBox="1"/>
          <p:nvPr/>
        </p:nvSpPr>
        <p:spPr>
          <a:xfrm>
            <a:off x="4285436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Jun</a:t>
            </a:r>
            <a:endParaRPr lang="en-US" sz="2400" b="1" dirty="0">
              <a:cs typeface="Calibri"/>
            </a:endParaRPr>
          </a:p>
        </p:txBody>
      </p:sp>
      <p:sp>
        <p:nvSpPr>
          <p:cNvPr id="536" name="TextBox 535">
            <a:extLst>
              <a:ext uri="{FF2B5EF4-FFF2-40B4-BE49-F238E27FC236}">
                <a16:creationId xmlns:a16="http://schemas.microsoft.com/office/drawing/2014/main" id="{0FEB687A-FF4B-7A24-7AF8-197331E5C6C5}"/>
              </a:ext>
            </a:extLst>
          </p:cNvPr>
          <p:cNvSpPr txBox="1"/>
          <p:nvPr/>
        </p:nvSpPr>
        <p:spPr>
          <a:xfrm>
            <a:off x="6584461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July</a:t>
            </a:r>
            <a:endParaRPr lang="en-US" sz="2400" b="1" dirty="0">
              <a:cs typeface="Calibri"/>
            </a:endParaRPr>
          </a:p>
        </p:txBody>
      </p:sp>
      <p:sp>
        <p:nvSpPr>
          <p:cNvPr id="537" name="TextBox 536">
            <a:extLst>
              <a:ext uri="{FF2B5EF4-FFF2-40B4-BE49-F238E27FC236}">
                <a16:creationId xmlns:a16="http://schemas.microsoft.com/office/drawing/2014/main" id="{F2872B63-710D-67BA-AB2A-69C2FE01B98F}"/>
              </a:ext>
            </a:extLst>
          </p:cNvPr>
          <p:cNvSpPr txBox="1"/>
          <p:nvPr/>
        </p:nvSpPr>
        <p:spPr>
          <a:xfrm>
            <a:off x="8896512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>
                <a:cs typeface="Calibri"/>
              </a:rPr>
              <a:t>Sep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30FE3B3-4C3A-A922-6C67-23C9D7CAA14E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1103224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B2235-341B-AE08-0D12-0922E0556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Calibri"/>
              </a:rPr>
              <a:t>Guest Speaker Discussion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581AD-3772-1E3A-2152-B7C3B22BB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Do work groups have guest speakers to suggest?</a:t>
            </a:r>
          </a:p>
          <a:p>
            <a:pPr lvl="1"/>
            <a:r>
              <a:rPr lang="en-US" dirty="0">
                <a:cs typeface="Calibri"/>
              </a:rPr>
              <a:t>Six invited guest speakers will join us from September-January meetings</a:t>
            </a:r>
          </a:p>
          <a:p>
            <a:pPr lvl="1"/>
            <a:r>
              <a:rPr lang="en-US" dirty="0">
                <a:cs typeface="Calibri"/>
              </a:rPr>
              <a:t>Invitations to selected guest speakers should be sent following this meeting or May at the latest</a:t>
            </a:r>
          </a:p>
          <a:p>
            <a:pPr lvl="1"/>
            <a:r>
              <a:rPr lang="en-US" dirty="0">
                <a:cs typeface="Calibri"/>
              </a:rPr>
              <a:t>A standard list of questions and instructions for presenting to AC should be determined</a:t>
            </a:r>
          </a:p>
          <a:p>
            <a:pPr lvl="1"/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5DE52-2727-D88A-04F4-CC4B77C54A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11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E431EA-77C8-825C-5D1F-F3582376F980}"/>
              </a:ext>
            </a:extLst>
          </p:cNvPr>
          <p:cNvSpPr txBox="1"/>
          <p:nvPr/>
        </p:nvSpPr>
        <p:spPr>
          <a:xfrm>
            <a:off x="11484624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JV/SG</a:t>
            </a:r>
          </a:p>
        </p:txBody>
      </p:sp>
    </p:spTree>
    <p:extLst>
      <p:ext uri="{BB962C8B-B14F-4D97-AF65-F5344CB8AC3E}">
        <p14:creationId xmlns:p14="http://schemas.microsoft.com/office/powerpoint/2010/main" val="1992422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506AD-DAAA-C2C0-76E2-EB26FEBD4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Calibri"/>
              </a:rPr>
              <a:t>Work Groups Report Out 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F866B0-B8BC-6C08-7F73-D65FC61666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12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02C0A6-49FF-D016-AE09-E2B40C6C5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574" y="1269332"/>
            <a:ext cx="10982826" cy="485683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solidFill>
                  <a:schemeClr val="accent1"/>
                </a:solidFill>
                <a:cs typeface="Calibri"/>
              </a:rPr>
              <a:t>High level reports</a:t>
            </a:r>
            <a:r>
              <a:rPr lang="en-US" dirty="0">
                <a:cs typeface="Calibri"/>
              </a:rPr>
              <a:t> </a:t>
            </a:r>
          </a:p>
          <a:p>
            <a:pPr lvl="1"/>
            <a:r>
              <a:rPr lang="en-US" dirty="0">
                <a:cs typeface="Calibri"/>
              </a:rPr>
              <a:t>Key points </a:t>
            </a:r>
          </a:p>
          <a:p>
            <a:pPr lvl="1"/>
            <a:r>
              <a:rPr lang="en-US" dirty="0">
                <a:cs typeface="Calibri"/>
              </a:rPr>
              <a:t>Overall take-aways </a:t>
            </a:r>
          </a:p>
          <a:p>
            <a:r>
              <a:rPr lang="en-US" b="1" dirty="0">
                <a:solidFill>
                  <a:schemeClr val="accent1"/>
                </a:solidFill>
                <a:cs typeface="Calibri"/>
              </a:rPr>
              <a:t>Recommendations </a:t>
            </a:r>
          </a:p>
          <a:p>
            <a:pPr lvl="1"/>
            <a:r>
              <a:rPr lang="en-US" dirty="0">
                <a:cs typeface="Calibri"/>
              </a:rPr>
              <a:t>Do they address any gaps?</a:t>
            </a:r>
            <a:endParaRPr lang="en-US" dirty="0"/>
          </a:p>
          <a:p>
            <a:pPr lvl="1"/>
            <a:r>
              <a:rPr lang="en-US" dirty="0">
                <a:cs typeface="Calibri"/>
              </a:rPr>
              <a:t>Are they supported by your research?</a:t>
            </a:r>
          </a:p>
          <a:p>
            <a:pPr lvl="1"/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Timing: </a:t>
            </a:r>
            <a:r>
              <a:rPr lang="en-US" dirty="0">
                <a:solidFill>
                  <a:schemeClr val="accent1"/>
                </a:solidFill>
                <a:highlight>
                  <a:srgbClr val="FFFF00"/>
                </a:highlight>
                <a:cs typeface="Calibri"/>
              </a:rPr>
              <a:t>15 minutes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 each to present and Q&amp;A</a:t>
            </a:r>
          </a:p>
          <a:p>
            <a:endParaRPr lang="en-US" dirty="0">
              <a:solidFill>
                <a:schemeClr val="accent1"/>
              </a:solidFill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endParaRPr lang="en-US" dirty="0">
              <a:solidFill>
                <a:schemeClr val="accent1"/>
              </a:solidFill>
              <a:cs typeface="Calibri"/>
            </a:endParaRPr>
          </a:p>
          <a:p>
            <a:pPr marL="0" indent="0">
              <a:buNone/>
            </a:pPr>
            <a:endParaRPr lang="en-US" dirty="0">
              <a:solidFill>
                <a:srgbClr val="558ED5"/>
              </a:solidFill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0C0EF6-DA50-222D-EBC4-458908F2A9C4}"/>
              </a:ext>
            </a:extLst>
          </p:cNvPr>
          <p:cNvSpPr txBox="1"/>
          <p:nvPr/>
        </p:nvSpPr>
        <p:spPr>
          <a:xfrm>
            <a:off x="11484624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JV/SG</a:t>
            </a:r>
          </a:p>
        </p:txBody>
      </p:sp>
    </p:spTree>
    <p:extLst>
      <p:ext uri="{BB962C8B-B14F-4D97-AF65-F5344CB8AC3E}">
        <p14:creationId xmlns:p14="http://schemas.microsoft.com/office/powerpoint/2010/main" val="3243217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506AD-DAAA-C2C0-76E2-EB26FEBD4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Calibri"/>
              </a:rPr>
              <a:t>Writing Process Options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F866B0-B8BC-6C08-7F73-D65FC61666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13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02C0A6-49FF-D016-AE09-E2B40C6C5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421" y="1079653"/>
            <a:ext cx="11677879" cy="5288096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en-US" b="1" dirty="0">
                <a:solidFill>
                  <a:schemeClr val="tx2"/>
                </a:solidFill>
                <a:cs typeface="Calibri"/>
              </a:rPr>
              <a:t>Option #1: In person extended writing retreat before May 10 AC meeting</a:t>
            </a:r>
          </a:p>
          <a:p>
            <a:pPr lvl="1"/>
            <a:r>
              <a:rPr lang="en-US" dirty="0">
                <a:solidFill>
                  <a:srgbClr val="000000"/>
                </a:solidFill>
                <a:cs typeface="Calibri"/>
              </a:rPr>
              <a:t>Prior to May 10, AC members hold working meeting to compile &amp; lay out research &amp; recommendations into first draft.</a:t>
            </a:r>
          </a:p>
          <a:p>
            <a:pPr lvl="2"/>
            <a:r>
              <a:rPr lang="en-US" dirty="0">
                <a:solidFill>
                  <a:srgbClr val="000000"/>
                </a:solidFill>
                <a:cs typeface="Calibri"/>
              </a:rPr>
              <a:t>DPH provides facilitation and support on venue &amp; draft compilation.</a:t>
            </a:r>
          </a:p>
          <a:p>
            <a:pPr lvl="1"/>
            <a:r>
              <a:rPr lang="en-US" dirty="0">
                <a:solidFill>
                  <a:srgbClr val="000000"/>
                </a:solidFill>
                <a:cs typeface="Calibri"/>
              </a:rPr>
              <a:t>In preparation for May 10, AC reviews first draft. </a:t>
            </a:r>
          </a:p>
          <a:p>
            <a:pPr lvl="1"/>
            <a:r>
              <a:rPr lang="en-US" dirty="0">
                <a:solidFill>
                  <a:srgbClr val="000000"/>
                </a:solidFill>
                <a:cs typeface="Calibri"/>
              </a:rPr>
              <a:t>On May 10, full AC meets to decide final content &amp; recommendations for next draft.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solidFill>
                  <a:srgbClr val="000000"/>
                </a:solidFill>
                <a:cs typeface="Calibri"/>
              </a:rPr>
              <a:t>On July 12, AC reviews second draft for the final vote.</a:t>
            </a:r>
          </a:p>
          <a:p>
            <a:pPr marL="457200" lvl="1" indent="0">
              <a:buNone/>
            </a:pPr>
            <a:endParaRPr lang="en-US" dirty="0">
              <a:solidFill>
                <a:srgbClr val="000000"/>
              </a:solidFill>
              <a:cs typeface="Calibri"/>
            </a:endParaRPr>
          </a:p>
          <a:p>
            <a:r>
              <a:rPr lang="en-US" b="1" dirty="0">
                <a:solidFill>
                  <a:schemeClr val="tx2"/>
                </a:solidFill>
                <a:cs typeface="Calibri"/>
              </a:rPr>
              <a:t>Option #2: Online regular bi-monthly AC meeting (no prior retreat)</a:t>
            </a:r>
            <a:endParaRPr lang="en-US" sz="2600" b="1" dirty="0">
              <a:solidFill>
                <a:schemeClr val="tx2"/>
              </a:solidFill>
              <a:cs typeface="Calibri"/>
            </a:endParaRPr>
          </a:p>
          <a:p>
            <a:pPr lvl="1"/>
            <a:r>
              <a:rPr lang="en-US" dirty="0">
                <a:solidFill>
                  <a:srgbClr val="000000"/>
                </a:solidFill>
                <a:cs typeface="Calibri"/>
              </a:rPr>
              <a:t>Prior to May 10, work groups write sections for full AC to review</a:t>
            </a:r>
          </a:p>
          <a:p>
            <a:pPr lvl="1"/>
            <a:r>
              <a:rPr lang="en-US" dirty="0">
                <a:solidFill>
                  <a:srgbClr val="000000"/>
                </a:solidFill>
                <a:cs typeface="Calibri"/>
              </a:rPr>
              <a:t>On May 10, hold regular two-hour virtual AC meeting. AC deliberates and decides on final content &amp; recommendations, time permitting.</a:t>
            </a:r>
          </a:p>
          <a:p>
            <a:pPr lvl="1"/>
            <a:r>
              <a:rPr lang="en-US" dirty="0">
                <a:solidFill>
                  <a:srgbClr val="000000"/>
                </a:solidFill>
                <a:cs typeface="Calibri"/>
              </a:rPr>
              <a:t>AC reviews second draft for final July vote if ready, or September vote</a:t>
            </a:r>
          </a:p>
          <a:p>
            <a:pPr marL="0" indent="0">
              <a:buNone/>
            </a:pPr>
            <a:endParaRPr lang="en-US" dirty="0">
              <a:solidFill>
                <a:srgbClr val="558ED5"/>
              </a:solidFill>
              <a:cs typeface="Calibri"/>
            </a:endParaRPr>
          </a:p>
          <a:p>
            <a:endParaRPr lang="en-US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0C0EF6-DA50-222D-EBC4-458908F2A9C4}"/>
              </a:ext>
            </a:extLst>
          </p:cNvPr>
          <p:cNvSpPr txBox="1"/>
          <p:nvPr/>
        </p:nvSpPr>
        <p:spPr>
          <a:xfrm>
            <a:off x="11484624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EG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3602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11CAF-2002-0374-C0AB-9420A360F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Writing Options Pros &amp; Cons (Vote)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26B45-09A2-44E1-1F2C-D3EE14C26B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2542" y="1094795"/>
            <a:ext cx="5819658" cy="539769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In person extended writing retreat</a:t>
            </a:r>
          </a:p>
          <a:p>
            <a:pPr lvl="1"/>
            <a:r>
              <a:rPr lang="en-US" dirty="0"/>
              <a:t>Pros</a:t>
            </a:r>
          </a:p>
          <a:p>
            <a:pPr lvl="2"/>
            <a:r>
              <a:rPr lang="en-US" dirty="0"/>
              <a:t>Can view 4 working group sections</a:t>
            </a:r>
          </a:p>
          <a:p>
            <a:pPr lvl="2"/>
            <a:r>
              <a:rPr lang="en-US" dirty="0"/>
              <a:t>Lay out sections into report format</a:t>
            </a:r>
          </a:p>
          <a:p>
            <a:pPr lvl="2"/>
            <a:r>
              <a:rPr lang="en-US" dirty="0"/>
              <a:t>Gain progress through extended time</a:t>
            </a:r>
          </a:p>
          <a:p>
            <a:pPr lvl="2"/>
            <a:r>
              <a:rPr lang="en-US" dirty="0"/>
              <a:t>Relationship building exercise</a:t>
            </a:r>
          </a:p>
          <a:p>
            <a:pPr lvl="2"/>
            <a:r>
              <a:rPr lang="en-US" dirty="0"/>
              <a:t>Once/year </a:t>
            </a:r>
          </a:p>
          <a:p>
            <a:pPr lvl="2"/>
            <a:r>
              <a:rPr lang="en-US" dirty="0"/>
              <a:t>Should allow for fewer next steps before July vote</a:t>
            </a:r>
          </a:p>
          <a:p>
            <a:pPr lvl="1"/>
            <a:r>
              <a:rPr lang="en-US" dirty="0"/>
              <a:t>Cons</a:t>
            </a:r>
          </a:p>
          <a:p>
            <a:pPr lvl="2"/>
            <a:r>
              <a:rPr lang="en-US" dirty="0"/>
              <a:t>May not be possible for everyone to meet in person</a:t>
            </a:r>
          </a:p>
          <a:p>
            <a:pPr lvl="2"/>
            <a:r>
              <a:rPr lang="en-US" dirty="0"/>
              <a:t>Hybrid not an option – not ideal</a:t>
            </a:r>
          </a:p>
          <a:p>
            <a:pPr lvl="2"/>
            <a:r>
              <a:rPr lang="en-US" dirty="0"/>
              <a:t>One extra meeting between April work groups and May AC meeting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766665-8D89-B3F4-C492-7C79E6C99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94795"/>
            <a:ext cx="5571781" cy="4848205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Virtual regular monthly meeting</a:t>
            </a:r>
          </a:p>
          <a:p>
            <a:pPr lvl="1"/>
            <a:r>
              <a:rPr lang="en-US" dirty="0"/>
              <a:t>Pros</a:t>
            </a:r>
          </a:p>
          <a:p>
            <a:pPr lvl="2"/>
            <a:r>
              <a:rPr lang="en-US" dirty="0"/>
              <a:t>Most members are booked for this time and can make it</a:t>
            </a:r>
          </a:p>
          <a:p>
            <a:pPr lvl="2"/>
            <a:r>
              <a:rPr lang="en-US" dirty="0"/>
              <a:t>Shorter time period to meet</a:t>
            </a:r>
          </a:p>
          <a:p>
            <a:pPr lvl="1"/>
            <a:r>
              <a:rPr lang="en-US" dirty="0"/>
              <a:t>Cons</a:t>
            </a:r>
          </a:p>
          <a:p>
            <a:pPr lvl="2"/>
            <a:r>
              <a:rPr lang="en-US" dirty="0"/>
              <a:t>Stressful/unrealistic to review content for  four sections in only two hours</a:t>
            </a:r>
          </a:p>
          <a:p>
            <a:pPr lvl="2"/>
            <a:r>
              <a:rPr lang="en-US" dirty="0"/>
              <a:t>May create extra work to continue writing in groups after meeting and before June to have ready for July vote</a:t>
            </a:r>
          </a:p>
          <a:p>
            <a:pPr lvl="2"/>
            <a:r>
              <a:rPr lang="en-US" dirty="0"/>
              <a:t>Possibly less progress</a:t>
            </a:r>
          </a:p>
          <a:p>
            <a:pPr lvl="2"/>
            <a:r>
              <a:rPr lang="en-US" dirty="0"/>
              <a:t>Might take until September due to amount of content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8CB279-0012-37C3-F95B-78B02D63D9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14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10E891-3D35-7343-F010-B94076EB5204}"/>
              </a:ext>
            </a:extLst>
          </p:cNvPr>
          <p:cNvSpPr txBox="1"/>
          <p:nvPr/>
        </p:nvSpPr>
        <p:spPr>
          <a:xfrm>
            <a:off x="11484624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EG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8125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506AD-DAAA-C2C0-76E2-EB26FEBD4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Calibri"/>
              </a:rPr>
              <a:t>Materials for Mass.gov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F866B0-B8BC-6C08-7F73-D65FC61666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15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02C0A6-49FF-D016-AE09-E2B40C6C5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cs typeface="Calibri"/>
              </a:rPr>
              <a:t>PANDAS/PANS AC page on mass.gov can serve as a place for the Council to post resources and information</a:t>
            </a:r>
          </a:p>
          <a:p>
            <a:pPr lvl="1"/>
            <a:r>
              <a:rPr lang="en-US" dirty="0">
                <a:solidFill>
                  <a:srgbClr val="000000"/>
                </a:solidFill>
                <a:cs typeface="Calibri"/>
              </a:rPr>
              <a:t>Autism Commission website is an example of how done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solidFill>
                  <a:srgbClr val="000000"/>
                </a:solidFill>
                <a:cs typeface="Calibri"/>
              </a:rPr>
              <a:t>Announcements such as PANDAS/PANS Awareness Day could be posted on mass.gov</a:t>
            </a:r>
          </a:p>
          <a:p>
            <a:pPr marL="0" indent="0">
              <a:buNone/>
            </a:pPr>
            <a:endParaRPr lang="en-US" dirty="0">
              <a:solidFill>
                <a:srgbClr val="558ED5"/>
              </a:solidFill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0C0EF6-DA50-222D-EBC4-458908F2A9C4}"/>
              </a:ext>
            </a:extLst>
          </p:cNvPr>
          <p:cNvSpPr txBox="1"/>
          <p:nvPr/>
        </p:nvSpPr>
        <p:spPr>
          <a:xfrm>
            <a:off x="11484624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JV/SG</a:t>
            </a:r>
          </a:p>
        </p:txBody>
      </p:sp>
    </p:spTree>
    <p:extLst>
      <p:ext uri="{BB962C8B-B14F-4D97-AF65-F5344CB8AC3E}">
        <p14:creationId xmlns:p14="http://schemas.microsoft.com/office/powerpoint/2010/main" val="747522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2381-2FD3-4DD5-BBC9-0944AB891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273F9-7657-4CFC-9371-7072A8629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22" y="1166018"/>
            <a:ext cx="11325200" cy="511560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Third meeting of 2023</a:t>
            </a:r>
          </a:p>
          <a:p>
            <a:pPr lvl="1"/>
            <a:r>
              <a:rPr lang="en-US" b="1" dirty="0">
                <a:solidFill>
                  <a:schemeClr val="accent1"/>
                </a:solidFill>
                <a:cs typeface="Calibri"/>
              </a:rPr>
              <a:t>Wednesday, May 10, 2023, 4-6 PM</a:t>
            </a:r>
          </a:p>
          <a:p>
            <a:pPr lvl="1"/>
            <a:r>
              <a:rPr lang="en-US" dirty="0">
                <a:cs typeface="Calibri"/>
              </a:rPr>
              <a:t>Future meetings via WebEx Events </a:t>
            </a:r>
          </a:p>
          <a:p>
            <a:pPr lvl="2"/>
            <a:r>
              <a:rPr lang="en-US" dirty="0">
                <a:cs typeface="Calibri"/>
              </a:rPr>
              <a:t>If you need help, please email Maddy </a:t>
            </a:r>
            <a:r>
              <a:rPr lang="en-US" dirty="0" err="1">
                <a:cs typeface="Calibri"/>
              </a:rPr>
              <a:t>Goskoski</a:t>
            </a:r>
            <a:r>
              <a:rPr lang="en-US" dirty="0">
                <a:cs typeface="Calibri"/>
              </a:rPr>
              <a:t> at </a:t>
            </a:r>
            <a:r>
              <a:rPr lang="en-US" dirty="0">
                <a:cs typeface="Calibri"/>
                <a:hlinkClick r:id="rId3"/>
              </a:rPr>
              <a:t>madelyn.m.goskoski@mass.gov</a:t>
            </a:r>
            <a:r>
              <a:rPr lang="en-US">
                <a:cs typeface="Calibri"/>
              </a:rPr>
              <a:t> in advance who will find assistance. </a:t>
            </a:r>
            <a:br>
              <a:rPr lang="en-US" dirty="0"/>
            </a:br>
            <a:r>
              <a:rPr lang="en-US" dirty="0"/>
              <a:t> </a:t>
            </a:r>
            <a:endParaRPr lang="en-US" dirty="0">
              <a:cs typeface="Calibri"/>
            </a:endParaRPr>
          </a:p>
          <a:p>
            <a:r>
              <a:rPr lang="en-US" dirty="0"/>
              <a:t>Next steps:</a:t>
            </a:r>
          </a:p>
          <a:p>
            <a:pPr lvl="1"/>
            <a:r>
              <a:rPr lang="en-US" dirty="0">
                <a:cs typeface="Calibri"/>
              </a:rPr>
              <a:t>Distribute work group written sections (date TBD) and raise first draft questions for </a:t>
            </a:r>
            <a:r>
              <a:rPr lang="en-US">
                <a:cs typeface="Calibri"/>
              </a:rPr>
              <a:t>group consensus at </a:t>
            </a:r>
            <a:r>
              <a:rPr lang="en-US" dirty="0">
                <a:cs typeface="Calibri"/>
              </a:rPr>
              <a:t>May meeting</a:t>
            </a:r>
          </a:p>
          <a:p>
            <a:pPr lvl="1"/>
            <a:r>
              <a:rPr lang="en-US">
                <a:cs typeface="Calibri"/>
              </a:rPr>
              <a:t>Email </a:t>
            </a:r>
            <a:r>
              <a:rPr lang="en-US">
                <a:ea typeface="+mn-lt"/>
                <a:cs typeface="+mn-lt"/>
                <a:hlinkClick r:id="rId3"/>
              </a:rPr>
              <a:t>madelyn.m.goskoski@mass.gov</a:t>
            </a:r>
            <a:r>
              <a:rPr lang="en-US">
                <a:cs typeface="Calibri"/>
              </a:rPr>
              <a:t> to get on the May agenda 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 dirty="0">
                <a:ea typeface="Calibri"/>
                <a:cs typeface="Calibri"/>
              </a:rPr>
              <a:t>Anything else?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278276-E431-4453-8CDB-F4DA24DDD3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16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2BC16-F3AF-0DAB-CBB4-6DEBF75ED5D1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32280176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Motion to Adjourn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5" y="1195754"/>
            <a:ext cx="11188505" cy="49304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8800" dirty="0"/>
              <a:t>Thank You!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2E6922-8692-437B-95E2-E7D11F66D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17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837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004BE-BFBA-4CBC-88E3-CFA9AFD41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8CACB-671D-4323-BCBA-9500895AF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439" y="1052624"/>
            <a:ext cx="11778352" cy="52631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u="sng" dirty="0">
                <a:ea typeface="+mn-lt"/>
                <a:cs typeface="+mn-lt"/>
              </a:rPr>
              <a:t>Welcome:</a:t>
            </a:r>
            <a:r>
              <a:rPr lang="en-US" dirty="0">
                <a:ea typeface="+mn-lt"/>
                <a:cs typeface="+mn-lt"/>
              </a:rPr>
              <a:t> Roll Call &amp; Vote to Approve 1/11/2023 Minutes</a:t>
            </a:r>
            <a:endParaRPr lang="en-US" dirty="0">
              <a:cs typeface="Calibri"/>
            </a:endParaRPr>
          </a:p>
          <a:p>
            <a:r>
              <a:rPr lang="en-US" u="sng" dirty="0">
                <a:ea typeface="+mn-lt"/>
                <a:cs typeface="+mn-lt"/>
              </a:rPr>
              <a:t>Announcements:</a:t>
            </a:r>
            <a:r>
              <a:rPr lang="en-US" dirty="0">
                <a:ea typeface="+mn-lt"/>
                <a:cs typeface="+mn-lt"/>
              </a:rPr>
              <a:t> General &amp; Housekeeping</a:t>
            </a:r>
            <a:endParaRPr lang="en-US" dirty="0"/>
          </a:p>
          <a:p>
            <a:r>
              <a:rPr lang="en-US" u="sng" dirty="0">
                <a:ea typeface="+mn-lt"/>
                <a:cs typeface="+mn-lt"/>
              </a:rPr>
              <a:t>Present:</a:t>
            </a:r>
            <a:r>
              <a:rPr lang="en-US" dirty="0">
                <a:ea typeface="+mn-lt"/>
                <a:cs typeface="+mn-lt"/>
              </a:rPr>
              <a:t> Work Group Report Outs &amp; Recommendations</a:t>
            </a:r>
          </a:p>
          <a:p>
            <a:r>
              <a:rPr lang="en-US" u="sng" dirty="0">
                <a:ea typeface="+mn-lt"/>
                <a:cs typeface="+mn-lt"/>
              </a:rPr>
              <a:t>Discussion:</a:t>
            </a:r>
            <a:r>
              <a:rPr lang="en-US" dirty="0">
                <a:ea typeface="+mn-lt"/>
                <a:cs typeface="+mn-lt"/>
              </a:rPr>
              <a:t>  Writing Meeting in Person</a:t>
            </a:r>
          </a:p>
          <a:p>
            <a:r>
              <a:rPr lang="en-US" u="sng" dirty="0">
                <a:ea typeface="+mn-lt"/>
                <a:cs typeface="+mn-lt"/>
              </a:rPr>
              <a:t>Discussion:</a:t>
            </a:r>
            <a:r>
              <a:rPr lang="en-US" dirty="0">
                <a:ea typeface="+mn-lt"/>
                <a:cs typeface="+mn-lt"/>
              </a:rPr>
              <a:t> Guest Speakers</a:t>
            </a:r>
          </a:p>
          <a:p>
            <a:r>
              <a:rPr lang="en-US" u="sng" dirty="0">
                <a:ea typeface="+mn-lt"/>
                <a:cs typeface="+mn-lt"/>
              </a:rPr>
              <a:t>Discussion:</a:t>
            </a:r>
            <a:r>
              <a:rPr lang="en-US" dirty="0">
                <a:ea typeface="+mn-lt"/>
                <a:cs typeface="+mn-lt"/>
              </a:rPr>
              <a:t> Materials for Mass.gov</a:t>
            </a:r>
          </a:p>
          <a:p>
            <a:r>
              <a:rPr lang="en-US" u="sng" dirty="0">
                <a:ea typeface="+mn-lt"/>
                <a:cs typeface="+mn-lt"/>
              </a:rPr>
              <a:t>Wrap Up:</a:t>
            </a:r>
            <a:r>
              <a:rPr lang="en-US" dirty="0">
                <a:ea typeface="+mn-lt"/>
                <a:cs typeface="+mn-lt"/>
              </a:rPr>
              <a:t> Next Steps for Work Groups</a:t>
            </a:r>
            <a:endParaRPr lang="en-US" dirty="0"/>
          </a:p>
          <a:p>
            <a:r>
              <a:rPr lang="en-US" u="sng" dirty="0">
                <a:ea typeface="+mn-lt"/>
                <a:cs typeface="+mn-lt"/>
              </a:rPr>
              <a:t>Next Meeting</a:t>
            </a:r>
            <a:r>
              <a:rPr lang="en-US" dirty="0">
                <a:ea typeface="+mn-lt"/>
                <a:cs typeface="+mn-lt"/>
              </a:rPr>
              <a:t>: Wednesday, May 10, 2023, 4-6 pm</a:t>
            </a:r>
          </a:p>
          <a:p>
            <a:r>
              <a:rPr lang="en-US" dirty="0">
                <a:ea typeface="+mn-lt"/>
                <a:cs typeface="+mn-lt"/>
              </a:rPr>
              <a:t> </a:t>
            </a:r>
            <a:r>
              <a:rPr lang="en-US" u="sng" dirty="0">
                <a:ea typeface="+mn-lt"/>
                <a:cs typeface="+mn-lt"/>
              </a:rPr>
              <a:t>Vote</a:t>
            </a:r>
            <a:r>
              <a:rPr lang="en-US" dirty="0">
                <a:ea typeface="+mn-lt"/>
                <a:cs typeface="+mn-lt"/>
              </a:rPr>
              <a:t>: Adjourn</a:t>
            </a:r>
            <a:endParaRPr lang="en-US" dirty="0">
              <a:cs typeface="Calibri"/>
            </a:endParaRPr>
          </a:p>
          <a:p>
            <a:endParaRPr lang="en-US" dirty="0">
              <a:solidFill>
                <a:srgbClr val="000000"/>
              </a:solidFill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A25078-F489-4AE9-B17D-0036611472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98B572-0ACD-9D54-A1F6-272B4F5950BB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1324443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D78C6-1898-4BA6-8FA3-AFCE8029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Opening Roll Call &amp; Vote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82BC7-329C-459C-9C0F-0F7777C04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Attendance </a:t>
            </a:r>
            <a:r>
              <a:rPr lang="en-US" sz="3600" b="1" dirty="0">
                <a:solidFill>
                  <a:schemeClr val="accent1"/>
                </a:solidFill>
              </a:rPr>
              <a:t>roll call</a:t>
            </a:r>
          </a:p>
          <a:p>
            <a:r>
              <a:rPr lang="en-US" sz="3600" b="1" dirty="0">
                <a:solidFill>
                  <a:schemeClr val="accent1"/>
                </a:solidFill>
              </a:rPr>
              <a:t>Vote</a:t>
            </a:r>
            <a:r>
              <a:rPr lang="en-US" sz="3600" dirty="0"/>
              <a:t> to approve Meeting Minutes (January 11, 2023)</a:t>
            </a:r>
            <a:endParaRPr lang="en-US" sz="3600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6E9342-AD96-457F-B0BE-0BD14E6BED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3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F0963B-2D31-DE11-7F6B-729CBAEAAE85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798878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2E24A-F905-4B7A-92F8-C47680EBF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Meeting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D1594-F6EC-454F-B196-1D724D563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22" y="1167605"/>
            <a:ext cx="10972800" cy="486332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Open Meeting Law applies:</a:t>
            </a:r>
          </a:p>
          <a:p>
            <a:pPr lvl="1"/>
            <a:r>
              <a:rPr lang="en-US" dirty="0"/>
              <a:t>Chat function disabled </a:t>
            </a:r>
          </a:p>
          <a:p>
            <a:pPr lvl="1"/>
            <a:r>
              <a:rPr lang="en-US" dirty="0"/>
              <a:t>Texting, emails, etc. are public records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Council member attendance taken to establish quorum</a:t>
            </a:r>
            <a:endParaRPr lang="en-US" dirty="0">
              <a:cs typeface="Calibri"/>
            </a:endParaRPr>
          </a:p>
          <a:p>
            <a:r>
              <a:rPr lang="en-US" dirty="0"/>
              <a:t>Agenda pre-planned</a:t>
            </a:r>
          </a:p>
          <a:p>
            <a:r>
              <a:rPr lang="en-US" dirty="0"/>
              <a:t>Cameras on during the meetings </a:t>
            </a:r>
          </a:p>
          <a:p>
            <a:r>
              <a:rPr lang="en-US" dirty="0"/>
              <a:t>Mute your mic unless you are speaking </a:t>
            </a:r>
          </a:p>
          <a:p>
            <a:r>
              <a:rPr lang="en-US" dirty="0"/>
              <a:t>Meeting not recorded</a:t>
            </a:r>
          </a:p>
          <a:p>
            <a:r>
              <a:rPr lang="en-US" dirty="0"/>
              <a:t>“Raise your Hand” option to speak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921FE1-45E1-43AC-8FA7-DE88211FB3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4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9CDAA3-5942-FB09-0672-A7E1C8F4B4CC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4157145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D78C6-1898-4BA6-8FA3-AFCE8029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Statutory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82BC7-329C-459C-9C0F-0F7777C04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0070C0"/>
                </a:solidFill>
              </a:rPr>
              <a:t>Section 26 of Chapter 260 of the Acts of 2020</a:t>
            </a:r>
            <a:r>
              <a:rPr lang="en-US" sz="3600" dirty="0"/>
              <a:t>, or the Health Care Omnibus bill establishes a special advisory council, chaired by the Commissioner of the Department of Public Health, or her designee, to </a:t>
            </a:r>
            <a:r>
              <a:rPr lang="en-US" sz="3600" dirty="0">
                <a:solidFill>
                  <a:srgbClr val="0070C0"/>
                </a:solidFill>
              </a:rPr>
              <a:t>advise the commissioner on research, diagnosis, treatment and education </a:t>
            </a:r>
            <a:r>
              <a:rPr lang="en-US" sz="3600" dirty="0"/>
              <a:t>relating to pediatric autoimmune neuropsychiatric disorder associated with streptococcal infections and pediatric acute neuropsychiatric syndrome (PANDAS/PANS).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6E9342-AD96-457F-B0BE-0BD14E6BED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5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6C8C09-A43A-D774-DE01-70B1C343805D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3232930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2B5BD-FA13-4471-8CFC-04B8ABC0B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Aim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2E261-7A78-454C-971E-A0ED0447A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828" y="1326823"/>
            <a:ext cx="10972800" cy="4941599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>
              <a:buNone/>
            </a:pPr>
            <a:r>
              <a:rPr lang="en-US" dirty="0">
                <a:ea typeface="+mn-lt"/>
                <a:cs typeface="+mn-lt"/>
              </a:rPr>
              <a:t>The DPH PANDAS/PANS Advisory Council aims to </a:t>
            </a:r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advise the DPH Commissioner on research, diagnosis, treatment, and education</a:t>
            </a:r>
            <a:r>
              <a:rPr lang="en-US" dirty="0">
                <a:ea typeface="+mn-lt"/>
                <a:cs typeface="+mn-lt"/>
              </a:rPr>
              <a:t> relating to pediatric autoimmune neuropsychiatric discovered associated with streptococcal infections and pediatric acute neuropsychiatric syndrome (</a:t>
            </a:r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PANDAS/PANS</a:t>
            </a:r>
            <a:r>
              <a:rPr lang="en-US" dirty="0">
                <a:ea typeface="+mn-lt"/>
                <a:cs typeface="+mn-lt"/>
              </a:rPr>
              <a:t>).</a:t>
            </a:r>
          </a:p>
          <a:p>
            <a:pPr>
              <a:buNone/>
            </a:pPr>
            <a:endParaRPr lang="en-US" dirty="0">
              <a:ea typeface="+mn-lt"/>
              <a:cs typeface="+mn-lt"/>
            </a:endParaRPr>
          </a:p>
          <a:p>
            <a:pPr>
              <a:buNone/>
            </a:pPr>
            <a:r>
              <a:rPr lang="en-US" dirty="0">
                <a:ea typeface="+mn-lt"/>
                <a:cs typeface="+mn-lt"/>
              </a:rPr>
              <a:t>The Advisory Council will </a:t>
            </a:r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issue a report to the general court annually with recommendations</a:t>
            </a:r>
            <a:r>
              <a:rPr lang="en-US" dirty="0">
                <a:ea typeface="+mn-lt"/>
                <a:cs typeface="+mn-lt"/>
              </a:rPr>
              <a:t> concerning:</a:t>
            </a:r>
          </a:p>
          <a:p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Practice guidelines for the diagnosis and treatment</a:t>
            </a:r>
            <a:r>
              <a:rPr lang="en-US" dirty="0">
                <a:ea typeface="+mn-lt"/>
                <a:cs typeface="+mn-lt"/>
              </a:rPr>
              <a:t> of the disorder and syndrome;</a:t>
            </a:r>
          </a:p>
          <a:p>
            <a:r>
              <a:rPr lang="en-US" dirty="0">
                <a:ea typeface="+mn-lt"/>
                <a:cs typeface="+mn-lt"/>
              </a:rPr>
              <a:t>Development of </a:t>
            </a:r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screening protocols</a:t>
            </a:r>
            <a:r>
              <a:rPr lang="en-US" dirty="0">
                <a:ea typeface="+mn-lt"/>
                <a:cs typeface="+mn-lt"/>
              </a:rPr>
              <a:t>;</a:t>
            </a:r>
          </a:p>
          <a:p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Mechanisms to increase clinical awareness and education</a:t>
            </a:r>
            <a:r>
              <a:rPr lang="en-US" dirty="0">
                <a:ea typeface="+mn-lt"/>
                <a:cs typeface="+mn-lt"/>
              </a:rPr>
              <a:t> regarding the disorder and syndrome among physicians, including pediatricians, school-based health centers and providers of mental health services;</a:t>
            </a:r>
          </a:p>
          <a:p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Outreach to educators and parents to increase awareness</a:t>
            </a:r>
            <a:r>
              <a:rPr lang="en-US" dirty="0">
                <a:ea typeface="+mn-lt"/>
                <a:cs typeface="+mn-lt"/>
              </a:rPr>
              <a:t> of the disorder and syndrome; and</a:t>
            </a:r>
          </a:p>
          <a:p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Development of a network of volunteer experts </a:t>
            </a:r>
            <a:r>
              <a:rPr lang="en-US" dirty="0">
                <a:ea typeface="+mn-lt"/>
                <a:cs typeface="+mn-lt"/>
              </a:rPr>
              <a:t>on the diagnosis and treatment of the disorder and syndrome. (From Section 26 of Chapter 260 of the Acts of 2020).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highlight>
                <a:srgbClr val="FFFF00"/>
              </a:highlight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058176-5106-4077-A9A8-82004187D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6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FB8119-A6C3-12B5-2CAB-5605CD9A07E3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2592334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26BB-B998-47CB-A0E3-A8957C010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2023 Bi-Monthly Meeting Schedule </a:t>
            </a:r>
          </a:p>
        </p:txBody>
      </p:sp>
      <p:graphicFrame>
        <p:nvGraphicFramePr>
          <p:cNvPr id="3" name="Table 4" descr="A table listing the meetings for the year. The meetings are on the second Wednesday or every other month from four to six PM. " title="Meeting schedule">
            <a:extLst>
              <a:ext uri="{FF2B5EF4-FFF2-40B4-BE49-F238E27FC236}">
                <a16:creationId xmlns:a16="http://schemas.microsoft.com/office/drawing/2014/main" id="{C1E574E4-CE93-4B54-A4B0-B031631248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572305"/>
              </p:ext>
            </p:extLst>
          </p:nvPr>
        </p:nvGraphicFramePr>
        <p:xfrm>
          <a:off x="517871" y="982581"/>
          <a:ext cx="11172456" cy="5458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4237">
                  <a:extLst>
                    <a:ext uri="{9D8B030D-6E8A-4147-A177-3AD203B41FA5}">
                      <a16:colId xmlns:a16="http://schemas.microsoft.com/office/drawing/2014/main" val="2535086767"/>
                    </a:ext>
                  </a:extLst>
                </a:gridCol>
                <a:gridCol w="4272747">
                  <a:extLst>
                    <a:ext uri="{9D8B030D-6E8A-4147-A177-3AD203B41FA5}">
                      <a16:colId xmlns:a16="http://schemas.microsoft.com/office/drawing/2014/main" val="725763593"/>
                    </a:ext>
                  </a:extLst>
                </a:gridCol>
                <a:gridCol w="2534194">
                  <a:extLst>
                    <a:ext uri="{9D8B030D-6E8A-4147-A177-3AD203B41FA5}">
                      <a16:colId xmlns:a16="http://schemas.microsoft.com/office/drawing/2014/main" val="3109192005"/>
                    </a:ext>
                  </a:extLst>
                </a:gridCol>
                <a:gridCol w="2621278">
                  <a:extLst>
                    <a:ext uri="{9D8B030D-6E8A-4147-A177-3AD203B41FA5}">
                      <a16:colId xmlns:a16="http://schemas.microsoft.com/office/drawing/2014/main" val="4167275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Meeting #</a:t>
                      </a: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Month and Day</a:t>
                      </a: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Time</a:t>
                      </a: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Week of Month</a:t>
                      </a: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702951"/>
                  </a:ext>
                </a:extLst>
              </a:tr>
              <a:tr h="88691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January 11 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            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dirty="0"/>
                        <a:t>4-6PM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dirty="0"/>
                        <a:t>2</a:t>
                      </a:r>
                      <a:r>
                        <a:rPr lang="en-US" sz="2400" baseline="30000" dirty="0"/>
                        <a:t>nd</a:t>
                      </a:r>
                      <a:r>
                        <a:rPr lang="en-US" sz="2400" dirty="0"/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945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March 8                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4-6 PM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  <a:r>
                        <a:rPr lang="en-US" sz="2400" baseline="30000" dirty="0"/>
                        <a:t>nd</a:t>
                      </a:r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3072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May 10                  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4-6 PM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  <a:r>
                        <a:rPr lang="en-US" sz="2400" baseline="30000" dirty="0"/>
                        <a:t>nd</a:t>
                      </a:r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569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July 12                   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4-6 PM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</a:t>
                      </a:r>
                      <a:r>
                        <a:rPr lang="en-US" sz="2400" baseline="30000" dirty="0"/>
                        <a:t>nd</a:t>
                      </a:r>
                      <a:br>
                        <a:rPr lang="en-US" sz="2400" dirty="0"/>
                      </a:br>
                      <a:endParaRPr lang="en-US" sz="2400" dirty="0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784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September 13      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4-6 PM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  <a:r>
                        <a:rPr lang="en-US" sz="2400" baseline="30000" dirty="0"/>
                        <a:t>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448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November 8         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4-6 PM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  <a:r>
                        <a:rPr lang="en-US" sz="2400" baseline="30000" dirty="0"/>
                        <a:t>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10904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834402-7470-434F-A837-25F8010F0C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dirty="0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7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65FA76-01BC-47EE-0648-0F1C3B3FDB75}"/>
              </a:ext>
            </a:extLst>
          </p:cNvPr>
          <p:cNvSpPr txBox="1"/>
          <p:nvPr/>
        </p:nvSpPr>
        <p:spPr>
          <a:xfrm>
            <a:off x="9488073" y="2701938"/>
            <a:ext cx="187406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highlight>
                  <a:srgbClr val="FFFF00"/>
                </a:highlight>
                <a:cs typeface="Calibri"/>
              </a:rPr>
              <a:t>Pending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5D39EC-8F98-1B03-B3A3-A25EEB9F14CD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989C4F-816E-E863-4FCA-8D0D0E043337}"/>
              </a:ext>
            </a:extLst>
          </p:cNvPr>
          <p:cNvSpPr txBox="1"/>
          <p:nvPr/>
        </p:nvSpPr>
        <p:spPr>
          <a:xfrm>
            <a:off x="9488072" y="1908708"/>
            <a:ext cx="187406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highlight>
                  <a:srgbClr val="FFFF00"/>
                </a:highlight>
                <a:cs typeface="Calibri"/>
              </a:rPr>
              <a:t>Complete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9B59D1-1A95-A9FF-EE38-473AC3A203B5}"/>
              </a:ext>
            </a:extLst>
          </p:cNvPr>
          <p:cNvSpPr txBox="1"/>
          <p:nvPr/>
        </p:nvSpPr>
        <p:spPr>
          <a:xfrm>
            <a:off x="11785209" y="6202483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3040798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84DAE-F4F3-458D-B243-559F110FE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General 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7D9DC-9BB0-447C-884E-185214926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19883"/>
            <a:ext cx="10972800" cy="522954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Introducing Madelyn (“Maddy”) Goskoski!</a:t>
            </a:r>
          </a:p>
          <a:p>
            <a:r>
              <a:rPr lang="en-US" dirty="0">
                <a:ea typeface="+mn-lt"/>
                <a:cs typeface="+mn-lt"/>
              </a:rPr>
              <a:t>Neuroimmune CEU Conference </a:t>
            </a:r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Legislation Updates</a:t>
            </a:r>
            <a:endParaRPr lang="en-US" dirty="0"/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sz="2400" i="1" dirty="0">
              <a:cs typeface="Calibri"/>
            </a:endParaRPr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endParaRPr lang="en-US" sz="2400" i="1" dirty="0"/>
          </a:p>
          <a:p>
            <a:r>
              <a:rPr lang="en-US" sz="2400" i="1" dirty="0"/>
              <a:t>Please contact </a:t>
            </a:r>
            <a:r>
              <a:rPr lang="en-US" sz="2400" i="1" dirty="0">
                <a:hlinkClick r:id="rId3"/>
              </a:rPr>
              <a:t>Elaine.Gabovitch@mass.gov</a:t>
            </a:r>
            <a:r>
              <a:rPr lang="en-US" sz="2400" i="1" dirty="0"/>
              <a:t> to add any other Advisory Council updates, announcements to future agendas.</a:t>
            </a:r>
            <a:endParaRPr lang="en-US" sz="2400" i="1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DDC422-FCE7-42C3-9206-384399E053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8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309836-459B-DAFD-02E4-3DEB81E6AC24}"/>
              </a:ext>
            </a:extLst>
          </p:cNvPr>
          <p:cNvSpPr txBox="1"/>
          <p:nvPr/>
        </p:nvSpPr>
        <p:spPr>
          <a:xfrm>
            <a:off x="11491735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JV/SG</a:t>
            </a:r>
          </a:p>
        </p:txBody>
      </p:sp>
    </p:spTree>
    <p:extLst>
      <p:ext uri="{BB962C8B-B14F-4D97-AF65-F5344CB8AC3E}">
        <p14:creationId xmlns:p14="http://schemas.microsoft.com/office/powerpoint/2010/main" val="3721833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5AC0-1851-C04C-5D15-E56C67714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Calibri"/>
              </a:rPr>
              <a:t>2023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F3A06-DDC8-871D-CB4D-9A3AF1E00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529" y="1134738"/>
            <a:ext cx="11145156" cy="499142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b="0" i="0" dirty="0"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lvl="2"/>
            <a:endParaRPr lang="en-US" dirty="0">
              <a:solidFill>
                <a:schemeClr val="tx2"/>
              </a:solidFill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5BA43-220C-571A-5EC7-10CEE9FD8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dirty="0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9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graphicFrame>
        <p:nvGraphicFramePr>
          <p:cNvPr id="281" name="Diagram 281" descr="This graphic represents our 2023 PANDAS/PANS outline from January through April 2023 and it's associated tasks" title="Timeline">
            <a:extLst>
              <a:ext uri="{FF2B5EF4-FFF2-40B4-BE49-F238E27FC236}">
                <a16:creationId xmlns:a16="http://schemas.microsoft.com/office/drawing/2014/main" id="{A920D461-78AE-AE18-6B78-25E6BAE330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9937073"/>
              </p:ext>
            </p:extLst>
          </p:nvPr>
        </p:nvGraphicFramePr>
        <p:xfrm>
          <a:off x="1126719" y="-314568"/>
          <a:ext cx="10225127" cy="8034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18" name="TextBox 517">
            <a:extLst>
              <a:ext uri="{FF2B5EF4-FFF2-40B4-BE49-F238E27FC236}">
                <a16:creationId xmlns:a16="http://schemas.microsoft.com/office/drawing/2014/main" id="{8094661A-2ECF-F525-D74A-11D4ED388405}"/>
              </a:ext>
            </a:extLst>
          </p:cNvPr>
          <p:cNvSpPr txBox="1"/>
          <p:nvPr/>
        </p:nvSpPr>
        <p:spPr>
          <a:xfrm>
            <a:off x="1953845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Jan</a:t>
            </a:r>
            <a:endParaRPr lang="en-US" sz="2400" b="1" dirty="0">
              <a:cs typeface="Calibri"/>
            </a:endParaRPr>
          </a:p>
        </p:txBody>
      </p:sp>
      <p:sp>
        <p:nvSpPr>
          <p:cNvPr id="535" name="TextBox 534">
            <a:extLst>
              <a:ext uri="{FF2B5EF4-FFF2-40B4-BE49-F238E27FC236}">
                <a16:creationId xmlns:a16="http://schemas.microsoft.com/office/drawing/2014/main" id="{3BD28D37-9BCA-E664-4664-18D53A7CC91C}"/>
              </a:ext>
            </a:extLst>
          </p:cNvPr>
          <p:cNvSpPr txBox="1"/>
          <p:nvPr/>
        </p:nvSpPr>
        <p:spPr>
          <a:xfrm>
            <a:off x="4233333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Feb</a:t>
            </a:r>
            <a:endParaRPr lang="en-US" sz="2400" b="1" dirty="0">
              <a:cs typeface="Calibri"/>
            </a:endParaRPr>
          </a:p>
        </p:txBody>
      </p:sp>
      <p:sp>
        <p:nvSpPr>
          <p:cNvPr id="536" name="TextBox 535">
            <a:extLst>
              <a:ext uri="{FF2B5EF4-FFF2-40B4-BE49-F238E27FC236}">
                <a16:creationId xmlns:a16="http://schemas.microsoft.com/office/drawing/2014/main" id="{0FEB687A-FF4B-7A24-7AF8-197331E5C6C5}"/>
              </a:ext>
            </a:extLst>
          </p:cNvPr>
          <p:cNvSpPr txBox="1"/>
          <p:nvPr/>
        </p:nvSpPr>
        <p:spPr>
          <a:xfrm>
            <a:off x="6512820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Mar</a:t>
            </a:r>
            <a:endParaRPr lang="en-US" sz="2400" b="1" dirty="0">
              <a:cs typeface="Calibri"/>
            </a:endParaRPr>
          </a:p>
        </p:txBody>
      </p:sp>
      <p:sp>
        <p:nvSpPr>
          <p:cNvPr id="537" name="TextBox 536">
            <a:extLst>
              <a:ext uri="{FF2B5EF4-FFF2-40B4-BE49-F238E27FC236}">
                <a16:creationId xmlns:a16="http://schemas.microsoft.com/office/drawing/2014/main" id="{F2872B63-710D-67BA-AB2A-69C2FE01B98F}"/>
              </a:ext>
            </a:extLst>
          </p:cNvPr>
          <p:cNvSpPr txBox="1"/>
          <p:nvPr/>
        </p:nvSpPr>
        <p:spPr>
          <a:xfrm>
            <a:off x="8883487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>
                <a:cs typeface="Calibri"/>
              </a:rPr>
              <a:t>Apr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B2278B-2CA5-8FC4-31B0-7E306D7BA561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80409514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A7411FBA9A5C488201D43F66581705" ma:contentTypeVersion="14" ma:contentTypeDescription="Create a new document." ma:contentTypeScope="" ma:versionID="3bec785ed6b204b572eba9d18ef46a2f">
  <xsd:schema xmlns:xsd="http://www.w3.org/2001/XMLSchema" xmlns:xs="http://www.w3.org/2001/XMLSchema" xmlns:p="http://schemas.microsoft.com/office/2006/metadata/properties" xmlns:ns2="08471969-c5b6-418d-a1af-62affa6aa652" xmlns:ns3="09bc02a0-1bd8-43ac-9b2b-ec81f331de42" targetNamespace="http://schemas.microsoft.com/office/2006/metadata/properties" ma:root="true" ma:fieldsID="447b1a36b340733f2963f07f3403b17d" ns2:_="" ns3:_="">
    <xsd:import namespace="08471969-c5b6-418d-a1af-62affa6aa652"/>
    <xsd:import namespace="09bc02a0-1bd8-43ac-9b2b-ec81f331de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471969-c5b6-418d-a1af-62affa6aa6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bc02a0-1bd8-43ac-9b2b-ec81f331de4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dc459d43-3c84-49b5-b632-4e1e23507c68}" ma:internalName="TaxCatchAll" ma:showField="CatchAllData" ma:web="09bc02a0-1bd8-43ac-9b2b-ec81f331de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bc02a0-1bd8-43ac-9b2b-ec81f331de42" xsi:nil="true"/>
    <lcf76f155ced4ddcb4097134ff3c332f xmlns="08471969-c5b6-418d-a1af-62affa6aa65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7DF231-337E-4FF4-BFF9-4E372AD643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471969-c5b6-418d-a1af-62affa6aa652"/>
    <ds:schemaRef ds:uri="09bc02a0-1bd8-43ac-9b2b-ec81f331de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DA9BEE-9F3A-43C8-A6FE-07C757C2BC5B}">
  <ds:schemaRefs>
    <ds:schemaRef ds:uri="09bc02a0-1bd8-43ac-9b2b-ec81f331de42"/>
    <ds:schemaRef ds:uri="http://purl.org/dc/elements/1.1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terms/"/>
    <ds:schemaRef ds:uri="08471969-c5b6-418d-a1af-62affa6aa65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0980803-0656-4E85-B519-680B7C44EF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1219</Words>
  <Application>Microsoft Office PowerPoint</Application>
  <PresentationFormat>Widescreen</PresentationFormat>
  <Paragraphs>226</Paragraphs>
  <Slides>17</Slides>
  <Notes>15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Custom Design</vt:lpstr>
      <vt:lpstr>DPH PANDAS/PANS Advisory Council   March 8, 2023 4:00 – 6:00 PM  Please stand by. The meeting will begin shortly. </vt:lpstr>
      <vt:lpstr>Agenda</vt:lpstr>
      <vt:lpstr>Opening Roll Call &amp; Vote</vt:lpstr>
      <vt:lpstr>Meeting Rules</vt:lpstr>
      <vt:lpstr>Statutory Authority</vt:lpstr>
      <vt:lpstr>Aim statement</vt:lpstr>
      <vt:lpstr>2023 Bi-Monthly Meeting Schedule </vt:lpstr>
      <vt:lpstr>General Announcements</vt:lpstr>
      <vt:lpstr>2023 Timeline</vt:lpstr>
      <vt:lpstr>2023 Timeline</vt:lpstr>
      <vt:lpstr>Guest Speaker Discussion</vt:lpstr>
      <vt:lpstr>Work Groups Report Out </vt:lpstr>
      <vt:lpstr>Writing Process Options</vt:lpstr>
      <vt:lpstr>Writing Options Pros &amp; Cons (Vote)</vt:lpstr>
      <vt:lpstr>Materials for Mass.gov</vt:lpstr>
      <vt:lpstr>Next Steps</vt:lpstr>
      <vt:lpstr>Motion to Adjourn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DPH PANDAS/PANS Advisory Council   January 12, 2022 4:00 – 6:00 PM  Please stand by. The meeting will begin shortly.</dc:title>
  <dc:creator/>
  <cp:lastModifiedBy/>
  <cp:revision>2010</cp:revision>
  <dcterms:created xsi:type="dcterms:W3CDTF">2021-11-11T19:32:07Z</dcterms:created>
  <dcterms:modified xsi:type="dcterms:W3CDTF">2023-04-04T22:50:00Z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0x0101006BA7411FBA9A5C488201D43F66581705</vt:lpwstr>
  </property>
  <property fmtid="{D5CDD505-2E9C-101B-9397-08002B2CF9AE}" pid="3" name="MediaServiceImageTags">
    <vt:lpwstr/>
  </property>
</Properties>
</file>