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8"/>
  </p:notesMasterIdLst>
  <p:handoutMasterIdLst>
    <p:handoutMasterId r:id="rId9"/>
  </p:handoutMasterIdLst>
  <p:sldIdLst>
    <p:sldId id="517" r:id="rId2"/>
    <p:sldId id="518" r:id="rId3"/>
    <p:sldId id="533" r:id="rId4"/>
    <p:sldId id="542" r:id="rId5"/>
    <p:sldId id="541" r:id="rId6"/>
    <p:sldId id="535" r:id="rId7"/>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ヒラギノ角ゴ Pro W3"/>
        <a:cs typeface="ヒラギノ角ゴ Pro W3"/>
      </a:defRPr>
    </a:lvl1pPr>
    <a:lvl2pPr marL="4572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2pPr>
    <a:lvl3pPr marL="9144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3pPr>
    <a:lvl4pPr marL="13716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4pPr>
    <a:lvl5pPr marL="1828800" algn="l" rtl="0" fontAlgn="base">
      <a:spcBef>
        <a:spcPct val="0"/>
      </a:spcBef>
      <a:spcAft>
        <a:spcPct val="0"/>
      </a:spcAft>
      <a:defRPr sz="2400" kern="1200">
        <a:solidFill>
          <a:schemeClr val="tx1"/>
        </a:solidFill>
        <a:latin typeface="Arial" pitchFamily="34" charset="0"/>
        <a:ea typeface="ヒラギノ角ゴ Pro W3"/>
        <a:cs typeface="ヒラギノ角ゴ Pro W3"/>
      </a:defRPr>
    </a:lvl5pPr>
    <a:lvl6pPr marL="2286000" algn="l" defTabSz="914400" rtl="0" eaLnBrk="1" latinLnBrk="0" hangingPunct="1">
      <a:defRPr sz="2400" kern="1200">
        <a:solidFill>
          <a:schemeClr val="tx1"/>
        </a:solidFill>
        <a:latin typeface="Arial" pitchFamily="34" charset="0"/>
        <a:ea typeface="ヒラギノ角ゴ Pro W3"/>
        <a:cs typeface="ヒラギノ角ゴ Pro W3"/>
      </a:defRPr>
    </a:lvl6pPr>
    <a:lvl7pPr marL="2743200" algn="l" defTabSz="914400" rtl="0" eaLnBrk="1" latinLnBrk="0" hangingPunct="1">
      <a:defRPr sz="2400" kern="1200">
        <a:solidFill>
          <a:schemeClr val="tx1"/>
        </a:solidFill>
        <a:latin typeface="Arial" pitchFamily="34" charset="0"/>
        <a:ea typeface="ヒラギノ角ゴ Pro W3"/>
        <a:cs typeface="ヒラギノ角ゴ Pro W3"/>
      </a:defRPr>
    </a:lvl7pPr>
    <a:lvl8pPr marL="3200400" algn="l" defTabSz="914400" rtl="0" eaLnBrk="1" latinLnBrk="0" hangingPunct="1">
      <a:defRPr sz="2400" kern="1200">
        <a:solidFill>
          <a:schemeClr val="tx1"/>
        </a:solidFill>
        <a:latin typeface="Arial" pitchFamily="34" charset="0"/>
        <a:ea typeface="ヒラギノ角ゴ Pro W3"/>
        <a:cs typeface="ヒラギノ角ゴ Pro W3"/>
      </a:defRPr>
    </a:lvl8pPr>
    <a:lvl9pPr marL="3657600" algn="l" defTabSz="914400" rtl="0" eaLnBrk="1" latinLnBrk="0" hangingPunct="1">
      <a:defRPr sz="2400" kern="1200">
        <a:solidFill>
          <a:schemeClr val="tx1"/>
        </a:solidFill>
        <a:latin typeface="Arial" pitchFamily="34" charset="0"/>
        <a:ea typeface="ヒラギノ角ゴ Pro W3"/>
        <a:cs typeface="ヒラギノ角ゴ Pro W3"/>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sharpe" initials="t"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9CCFF"/>
    <a:srgbClr val="CCFFCC"/>
    <a:srgbClr val="FF99FF"/>
    <a:srgbClr val="0000FF"/>
    <a:srgbClr val="FFFF99"/>
    <a:srgbClr val="CC3399"/>
    <a:srgbClr val="0066FF"/>
    <a:srgbClr val="FF0000"/>
    <a:srgbClr val="96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275" autoAdjust="0"/>
    <p:restoredTop sz="93800" autoAdjust="0"/>
  </p:normalViewPr>
  <p:slideViewPr>
    <p:cSldViewPr>
      <p:cViewPr>
        <p:scale>
          <a:sx n="100" d="100"/>
          <a:sy n="100" d="100"/>
        </p:scale>
        <p:origin x="-2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66" d="100"/>
          <a:sy n="66" d="100"/>
        </p:scale>
        <p:origin x="-1512" y="426"/>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commentAuthors" Target="commentAuthors.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heme" Target="theme/theme1.xml"/>
  <Relationship Id="rId14"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notesMaster" Target="notesMasters/notesMaster1.xml"/>
  <Relationship Id="rId9" Type="http://schemas.openxmlformats.org/officeDocument/2006/relationships/handoutMaster" Target="handoutMasters/handoutMaster1.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5" y="5"/>
            <a:ext cx="3038145" cy="465743"/>
          </a:xfrm>
          <a:prstGeom prst="rect">
            <a:avLst/>
          </a:prstGeom>
          <a:noFill/>
          <a:ln w="9525">
            <a:noFill/>
            <a:miter lim="800000"/>
            <a:headEnd/>
            <a:tailEnd/>
          </a:ln>
          <a:effectLst/>
        </p:spPr>
        <p:txBody>
          <a:bodyPr vert="horz" wrap="square" lIns="93043" tIns="46523" rIns="93043" bIns="46523" numCol="1" anchor="t" anchorCtr="0" compatLnSpc="1">
            <a:prstTxWarp prst="textNoShape">
              <a:avLst/>
            </a:prstTxWarp>
          </a:bodyPr>
          <a:lstStyle>
            <a:lvl1pP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31747" name="Rectangle 3"/>
          <p:cNvSpPr>
            <a:spLocks noGrp="1" noChangeArrowheads="1"/>
          </p:cNvSpPr>
          <p:nvPr>
            <p:ph type="dt" sz="quarter" idx="1"/>
          </p:nvPr>
        </p:nvSpPr>
        <p:spPr bwMode="auto">
          <a:xfrm>
            <a:off x="3970734" y="5"/>
            <a:ext cx="3038145" cy="465743"/>
          </a:xfrm>
          <a:prstGeom prst="rect">
            <a:avLst/>
          </a:prstGeom>
          <a:noFill/>
          <a:ln w="9525">
            <a:noFill/>
            <a:miter lim="800000"/>
            <a:headEnd/>
            <a:tailEnd/>
          </a:ln>
          <a:effectLst/>
        </p:spPr>
        <p:txBody>
          <a:bodyPr vert="horz" wrap="square" lIns="93043" tIns="46523" rIns="93043" bIns="46523" numCol="1" anchor="t" anchorCtr="0" compatLnSpc="1">
            <a:prstTxWarp prst="textNoShape">
              <a:avLst/>
            </a:prstTxWarp>
          </a:bodyPr>
          <a:lstStyle>
            <a:lvl1pPr algn="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31748" name="Rectangle 4"/>
          <p:cNvSpPr>
            <a:spLocks noGrp="1" noChangeArrowheads="1"/>
          </p:cNvSpPr>
          <p:nvPr>
            <p:ph type="ftr" sz="quarter" idx="2"/>
          </p:nvPr>
        </p:nvSpPr>
        <p:spPr bwMode="auto">
          <a:xfrm>
            <a:off x="5" y="8829126"/>
            <a:ext cx="3038145" cy="465743"/>
          </a:xfrm>
          <a:prstGeom prst="rect">
            <a:avLst/>
          </a:prstGeom>
          <a:noFill/>
          <a:ln w="9525">
            <a:noFill/>
            <a:miter lim="800000"/>
            <a:headEnd/>
            <a:tailEnd/>
          </a:ln>
          <a:effectLst/>
        </p:spPr>
        <p:txBody>
          <a:bodyPr vert="horz" wrap="square" lIns="93043" tIns="46523" rIns="93043" bIns="46523" numCol="1" anchor="b" anchorCtr="0" compatLnSpc="1">
            <a:prstTxWarp prst="textNoShape">
              <a:avLst/>
            </a:prstTxWarp>
          </a:bodyPr>
          <a:lstStyle>
            <a:lvl1pP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31749" name="Rectangle 5"/>
          <p:cNvSpPr>
            <a:spLocks noGrp="1" noChangeArrowheads="1"/>
          </p:cNvSpPr>
          <p:nvPr>
            <p:ph type="sldNum" sz="quarter" idx="3"/>
          </p:nvPr>
        </p:nvSpPr>
        <p:spPr bwMode="auto">
          <a:xfrm>
            <a:off x="3970734" y="8829126"/>
            <a:ext cx="3038145" cy="465743"/>
          </a:xfrm>
          <a:prstGeom prst="rect">
            <a:avLst/>
          </a:prstGeom>
          <a:noFill/>
          <a:ln w="9525">
            <a:noFill/>
            <a:miter lim="800000"/>
            <a:headEnd/>
            <a:tailEnd/>
          </a:ln>
          <a:effectLst/>
        </p:spPr>
        <p:txBody>
          <a:bodyPr vert="horz" wrap="square" lIns="93043" tIns="46523" rIns="93043" bIns="46523" numCol="1" anchor="b" anchorCtr="0" compatLnSpc="1">
            <a:prstTxWarp prst="textNoShape">
              <a:avLst/>
            </a:prstTxWarp>
          </a:bodyPr>
          <a:lstStyle>
            <a:lvl1pPr algn="r" defTabSz="930521" eaLnBrk="0" hangingPunct="0">
              <a:defRPr sz="1200">
                <a:latin typeface="Arial" pitchFamily="34" charset="0"/>
                <a:ea typeface="ヒラギノ角ゴ Pro W3" charset="-128"/>
                <a:cs typeface="+mn-cs"/>
              </a:defRPr>
            </a:lvl1pPr>
          </a:lstStyle>
          <a:p>
            <a:pPr>
              <a:defRPr/>
            </a:pPr>
            <a:fld id="{A44F1465-764D-49B3-B0F1-A3F9A62968DE}" type="slidenum">
              <a:rPr lang="en-US"/>
              <a:pPr>
                <a:defRPr/>
              </a:pPr>
              <a:t>‹#›</a:t>
            </a:fld>
            <a:endParaRPr lang="en-US" dirty="0"/>
          </a:p>
        </p:txBody>
      </p:sp>
    </p:spTree>
    <p:extLst>
      <p:ext uri="{BB962C8B-B14F-4D97-AF65-F5344CB8AC3E}">
        <p14:creationId xmlns="" xmlns:p14="http://schemas.microsoft.com/office/powerpoint/2010/main" val="2606687601"/>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5" y="5"/>
            <a:ext cx="3038145" cy="465743"/>
          </a:xfrm>
          <a:prstGeom prst="rect">
            <a:avLst/>
          </a:prstGeom>
          <a:noFill/>
          <a:ln w="9525">
            <a:noFill/>
            <a:miter lim="800000"/>
            <a:headEnd/>
            <a:tailEnd/>
          </a:ln>
        </p:spPr>
        <p:txBody>
          <a:bodyPr vert="horz" wrap="square" lIns="93043" tIns="46523" rIns="93043" bIns="46523" numCol="1" anchor="t" anchorCtr="0" compatLnSpc="1">
            <a:prstTxWarp prst="textNoShape">
              <a:avLst/>
            </a:prstTxWarp>
          </a:bodyPr>
          <a:lstStyle>
            <a:lvl1pP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4099" name="Rectangle 3"/>
          <p:cNvSpPr>
            <a:spLocks noGrp="1" noChangeArrowheads="1"/>
          </p:cNvSpPr>
          <p:nvPr>
            <p:ph type="dt" idx="1"/>
          </p:nvPr>
        </p:nvSpPr>
        <p:spPr bwMode="auto">
          <a:xfrm>
            <a:off x="3972259" y="5"/>
            <a:ext cx="3038144" cy="465743"/>
          </a:xfrm>
          <a:prstGeom prst="rect">
            <a:avLst/>
          </a:prstGeom>
          <a:noFill/>
          <a:ln w="9525">
            <a:noFill/>
            <a:miter lim="800000"/>
            <a:headEnd/>
            <a:tailEnd/>
          </a:ln>
        </p:spPr>
        <p:txBody>
          <a:bodyPr vert="horz" wrap="square" lIns="93043" tIns="46523" rIns="93043" bIns="46523" numCol="1" anchor="t" anchorCtr="0" compatLnSpc="1">
            <a:prstTxWarp prst="textNoShape">
              <a:avLst/>
            </a:prstTxWarp>
          </a:bodyPr>
          <a:lstStyle>
            <a:lvl1pPr algn="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82688" y="696913"/>
            <a:ext cx="4646612"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5639" y="4416103"/>
            <a:ext cx="5139134" cy="4183995"/>
          </a:xfrm>
          <a:prstGeom prst="rect">
            <a:avLst/>
          </a:prstGeom>
          <a:noFill/>
          <a:ln w="9525">
            <a:noFill/>
            <a:miter lim="800000"/>
            <a:headEnd/>
            <a:tailEnd/>
          </a:ln>
        </p:spPr>
        <p:txBody>
          <a:bodyPr vert="horz" wrap="square" lIns="93043" tIns="46523" rIns="93043" bIns="465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5" y="8830658"/>
            <a:ext cx="3038145" cy="465742"/>
          </a:xfrm>
          <a:prstGeom prst="rect">
            <a:avLst/>
          </a:prstGeom>
          <a:noFill/>
          <a:ln w="9525">
            <a:noFill/>
            <a:miter lim="800000"/>
            <a:headEnd/>
            <a:tailEnd/>
          </a:ln>
        </p:spPr>
        <p:txBody>
          <a:bodyPr vert="horz" wrap="square" lIns="93043" tIns="46523" rIns="93043" bIns="46523" numCol="1" anchor="b" anchorCtr="0" compatLnSpc="1">
            <a:prstTxWarp prst="textNoShape">
              <a:avLst/>
            </a:prstTxWarp>
          </a:bodyPr>
          <a:lstStyle>
            <a:lvl1pPr defTabSz="930521" eaLnBrk="0" hangingPunct="0">
              <a:defRPr sz="1200" dirty="0">
                <a:latin typeface="Arial" pitchFamily="34" charset="0"/>
                <a:ea typeface="ヒラギノ角ゴ Pro W3" charset="-128"/>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972259" y="8830658"/>
            <a:ext cx="3038144" cy="465742"/>
          </a:xfrm>
          <a:prstGeom prst="rect">
            <a:avLst/>
          </a:prstGeom>
          <a:noFill/>
          <a:ln w="9525">
            <a:noFill/>
            <a:miter lim="800000"/>
            <a:headEnd/>
            <a:tailEnd/>
          </a:ln>
        </p:spPr>
        <p:txBody>
          <a:bodyPr vert="horz" wrap="square" lIns="93043" tIns="46523" rIns="93043" bIns="46523" numCol="1" anchor="b" anchorCtr="0" compatLnSpc="1">
            <a:prstTxWarp prst="textNoShape">
              <a:avLst/>
            </a:prstTxWarp>
          </a:bodyPr>
          <a:lstStyle>
            <a:lvl1pPr algn="r" defTabSz="930521" eaLnBrk="0" hangingPunct="0">
              <a:defRPr sz="1200">
                <a:latin typeface="Arial" pitchFamily="34" charset="0"/>
                <a:ea typeface="ヒラギノ角ゴ Pro W3" charset="-128"/>
                <a:cs typeface="+mn-cs"/>
              </a:defRPr>
            </a:lvl1pPr>
          </a:lstStyle>
          <a:p>
            <a:pPr>
              <a:defRPr/>
            </a:pPr>
            <a:fld id="{B9B2213F-DA3A-45E7-89BF-C27C6144ECAA}" type="slidenum">
              <a:rPr lang="en-US"/>
              <a:pPr>
                <a:defRPr/>
              </a:pPr>
              <a:t>‹#›</a:t>
            </a:fld>
            <a:endParaRPr lang="en-US" dirty="0"/>
          </a:p>
        </p:txBody>
      </p:sp>
    </p:spTree>
    <p:extLst>
      <p:ext uri="{BB962C8B-B14F-4D97-AF65-F5344CB8AC3E}">
        <p14:creationId xmlns="" xmlns:p14="http://schemas.microsoft.com/office/powerpoint/2010/main" val="11049553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1pPr>
    <a:lvl2pPr marL="4572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2pPr>
    <a:lvl3pPr marL="9144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3pPr>
    <a:lvl4pPr marL="13716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4pPr>
    <a:lvl5pPr marL="18288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ヒラギノ角ゴ Pro W3"/>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28147"/>
            <a:fld id="{F02AC73E-49DE-44D1-89B9-D9611F63EC7A}" type="slidenum">
              <a:rPr lang="en-US" smtClean="0">
                <a:ea typeface="ヒラギノ角ゴ Pro W3"/>
                <a:cs typeface="ヒラギノ角ゴ Pro W3"/>
              </a:rPr>
              <a:pPr defTabSz="928147"/>
              <a:t>1</a:t>
            </a:fld>
            <a:endParaRPr lang="en-US" dirty="0" smtClean="0">
              <a:ea typeface="ヒラギノ角ゴ Pro W3"/>
              <a:cs typeface="ヒラギノ角ゴ Pro W3"/>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ea typeface="ヒラギノ角ゴ Pro W3"/>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B2213F-DA3A-45E7-89BF-C27C6144ECAA}"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B2213F-DA3A-45E7-89BF-C27C6144ECAA}"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B2213F-DA3A-45E7-89BF-C27C6144ECAA}"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B2213F-DA3A-45E7-89BF-C27C6144ECAA}"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B2213F-DA3A-45E7-89BF-C27C6144ECAA}" type="slidenum">
              <a:rPr lang="en-US" smtClean="0"/>
              <a:pPr>
                <a:defRPr/>
              </a:pPr>
              <a:t>6</a:t>
            </a:fld>
            <a:endParaRPr lang="en-US" dirty="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eec_final_outlines"/>
          <p:cNvPicPr>
            <a:picLocks noChangeAspect="1" noChangeArrowheads="1"/>
          </p:cNvPicPr>
          <p:nvPr/>
        </p:nvPicPr>
        <p:blipFill>
          <a:blip r:embed="rId2" cstate="print"/>
          <a:srcRect/>
          <a:stretch>
            <a:fillRect/>
          </a:stretch>
        </p:blipFill>
        <p:spPr bwMode="auto">
          <a:xfrm>
            <a:off x="1600200" y="5437188"/>
            <a:ext cx="4038600" cy="887412"/>
          </a:xfrm>
          <a:prstGeom prst="rect">
            <a:avLst/>
          </a:prstGeom>
          <a:noFill/>
          <a:ln w="9525">
            <a:noFill/>
            <a:miter lim="800000"/>
            <a:headEnd/>
            <a:tailEnd/>
          </a:ln>
        </p:spPr>
      </p:pic>
      <p:sp>
        <p:nvSpPr>
          <p:cNvPr id="3074" name="Rectangle 2"/>
          <p:cNvSpPr>
            <a:spLocks noGrp="1" noChangeArrowheads="1"/>
          </p:cNvSpPr>
          <p:nvPr>
            <p:ph type="ctrTitle"/>
          </p:nvPr>
        </p:nvSpPr>
        <p:spPr>
          <a:xfrm>
            <a:off x="1371600" y="1295400"/>
            <a:ext cx="7162800" cy="1143000"/>
          </a:xfrm>
        </p:spPr>
        <p:txBody>
          <a:bodyPr/>
          <a:lstStyle>
            <a:lvl1pPr>
              <a:defRPr sz="3200"/>
            </a:lvl1pPr>
          </a:lstStyle>
          <a:p>
            <a:r>
              <a:rPr lang="en-US"/>
              <a:t>Click to edit Master title style</a:t>
            </a:r>
          </a:p>
        </p:txBody>
      </p:sp>
      <p:sp>
        <p:nvSpPr>
          <p:cNvPr id="3075" name="Rectangle 3"/>
          <p:cNvSpPr>
            <a:spLocks noGrp="1" noChangeArrowheads="1"/>
          </p:cNvSpPr>
          <p:nvPr>
            <p:ph type="subTitle" idx="1"/>
          </p:nvPr>
        </p:nvSpPr>
        <p:spPr>
          <a:xfrm>
            <a:off x="1371600" y="2514600"/>
            <a:ext cx="5486400" cy="1752600"/>
          </a:xfrm>
        </p:spPr>
        <p:txBody>
          <a:bodyPr/>
          <a:lstStyle>
            <a:lvl1pPr marL="0" indent="0">
              <a:buFont typeface="Wingdings" pitchFamily="2" charset="2"/>
              <a:buNone/>
              <a:defRPr sz="2000"/>
            </a:lvl1pPr>
          </a:lstStyle>
          <a:p>
            <a:r>
              <a:rPr lang="en-US"/>
              <a:t>Click to edit Master subtitle style</a:t>
            </a:r>
          </a:p>
        </p:txBody>
      </p:sp>
      <p:sp>
        <p:nvSpPr>
          <p:cNvPr id="5" name="Rectangle 4"/>
          <p:cNvSpPr>
            <a:spLocks noGrp="1" noChangeArrowheads="1"/>
          </p:cNvSpPr>
          <p:nvPr>
            <p:ph type="sldNum" sz="quarter" idx="10"/>
          </p:nvPr>
        </p:nvSpPr>
        <p:spPr/>
        <p:txBody>
          <a:bodyPr/>
          <a:lstStyle>
            <a:lvl1pPr>
              <a:defRPr/>
            </a:lvl1pPr>
          </a:lstStyle>
          <a:p>
            <a:pPr>
              <a:defRPr/>
            </a:pPr>
            <a:fld id="{350078B0-0D88-415A-AFCC-39541DC15EC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B067E53F-B2BC-426C-9289-33A8ABA6EF0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228600"/>
            <a:ext cx="19050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228600"/>
            <a:ext cx="55626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435B4355-AA69-435C-8FA8-1A77AA15986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524000"/>
            <a:ext cx="6858000" cy="4495800"/>
          </a:xfrm>
        </p:spPr>
        <p:txBody>
          <a:bodyPr/>
          <a:lstStyle/>
          <a:p>
            <a:pPr lvl="0"/>
            <a:endParaRPr lang="en-US" noProof="0" dirty="0" smtClean="0"/>
          </a:p>
        </p:txBody>
      </p:sp>
      <p:sp>
        <p:nvSpPr>
          <p:cNvPr id="4" name="Rectangle 8"/>
          <p:cNvSpPr>
            <a:spLocks noGrp="1" noChangeArrowheads="1"/>
          </p:cNvSpPr>
          <p:nvPr>
            <p:ph type="sldNum" sz="quarter" idx="10"/>
          </p:nvPr>
        </p:nvSpPr>
        <p:spPr>
          <a:ln/>
        </p:spPr>
        <p:txBody>
          <a:bodyPr/>
          <a:lstStyle>
            <a:lvl1pPr>
              <a:defRPr/>
            </a:lvl1pPr>
          </a:lstStyle>
          <a:p>
            <a:pPr>
              <a:defRPr/>
            </a:pPr>
            <a:fld id="{BE27F667-0F96-406B-ACA2-F5385308FB33}"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95400" y="1524000"/>
            <a:ext cx="3352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CEE8B79E-D3F2-466A-A5C2-7A7AADDA0D6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fld id="{1BE1FF9B-26AA-41B5-8555-9DEF2349F60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fld id="{53C4F9A5-FFB9-4AC2-A222-321886FD096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fld id="{ECB9FC21-3A92-4D9D-8271-4039113C553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fld id="{62E6B724-10D6-4861-B6CB-4F823054115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fld id="{1F930C1E-B94B-457C-A355-4D7CF2DB4C7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fld id="{3C4686DC-1D33-4606-A7BA-B9264CB9F0E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2A99B2D8-EB36-46AF-9D24-3CF7E75ABC4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fld id="{0EE87077-5F1A-4A0B-9A19-CDE69F0DB1FF}"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16"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371600" y="228600"/>
            <a:ext cx="7543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1295400" y="1524000"/>
            <a:ext cx="6858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3076" name="Picture 7" descr="EEC_mark"/>
          <p:cNvPicPr>
            <a:picLocks noChangeAspect="1" noChangeArrowheads="1"/>
          </p:cNvPicPr>
          <p:nvPr/>
        </p:nvPicPr>
        <p:blipFill>
          <a:blip r:embed="rId16" cstate="print"/>
          <a:srcRect/>
          <a:stretch>
            <a:fillRect/>
          </a:stretch>
        </p:blipFill>
        <p:spPr bwMode="auto">
          <a:xfrm>
            <a:off x="8077200" y="5867400"/>
            <a:ext cx="730250" cy="766763"/>
          </a:xfrm>
          <a:prstGeom prst="rect">
            <a:avLst/>
          </a:prstGeom>
          <a:noFill/>
          <a:ln w="9525">
            <a:noFill/>
            <a:miter lim="800000"/>
            <a:headEnd/>
            <a:tailEnd/>
          </a:ln>
        </p:spPr>
      </p:pic>
      <p:sp>
        <p:nvSpPr>
          <p:cNvPr id="1032" name="Rectangle 8"/>
          <p:cNvSpPr>
            <a:spLocks noGrp="1" noChangeArrowheads="1"/>
          </p:cNvSpPr>
          <p:nvPr>
            <p:ph type="sldNum" sz="quarter" idx="4"/>
          </p:nvPr>
        </p:nvSpPr>
        <p:spPr bwMode="auto">
          <a:xfrm>
            <a:off x="0" y="6400800"/>
            <a:ext cx="8382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pitchFamily="34" charset="0"/>
                <a:ea typeface="ヒラギノ角ゴ Pro W3" charset="-128"/>
                <a:cs typeface="+mn-cs"/>
              </a:defRPr>
            </a:lvl1pPr>
          </a:lstStyle>
          <a:p>
            <a:pPr>
              <a:defRPr/>
            </a:pPr>
            <a:fld id="{F78E7C0D-618C-4F97-8C4B-36FA594A46B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5019" r:id="rId1"/>
    <p:sldLayoutId id="2147485007" r:id="rId2"/>
    <p:sldLayoutId id="2147485008" r:id="rId3"/>
    <p:sldLayoutId id="2147485009" r:id="rId4"/>
    <p:sldLayoutId id="2147485010" r:id="rId5"/>
    <p:sldLayoutId id="2147485011" r:id="rId6"/>
    <p:sldLayoutId id="2147485012" r:id="rId7"/>
    <p:sldLayoutId id="2147485013" r:id="rId8"/>
    <p:sldLayoutId id="2147485014" r:id="rId9"/>
    <p:sldLayoutId id="2147485015" r:id="rId10"/>
    <p:sldLayoutId id="2147485016" r:id="rId11"/>
    <p:sldLayoutId id="2147485017" r:id="rId12"/>
    <p:sldLayoutId id="2147485018" r:id="rId13"/>
  </p:sldLayoutIdLst>
  <p:hf hdr="0" ftr="0" dt="0"/>
  <p:txStyles>
    <p:titleStyle>
      <a:lvl1pPr algn="l" rtl="0" eaLnBrk="0" fontAlgn="base" hangingPunct="0">
        <a:spcBef>
          <a:spcPct val="0"/>
        </a:spcBef>
        <a:spcAft>
          <a:spcPct val="0"/>
        </a:spcAft>
        <a:defRPr sz="2800" b="1">
          <a:solidFill>
            <a:schemeClr val="tx2"/>
          </a:solidFill>
          <a:latin typeface="+mj-lt"/>
          <a:ea typeface="+mj-ea"/>
          <a:cs typeface="ヒラギノ角ゴ Pro W3"/>
        </a:defRPr>
      </a:lvl1pPr>
      <a:lvl2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2pPr>
      <a:lvl3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3pPr>
      <a:lvl4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4pPr>
      <a:lvl5pPr algn="l" rtl="0" eaLnBrk="0" fontAlgn="base" hangingPunct="0">
        <a:spcBef>
          <a:spcPct val="0"/>
        </a:spcBef>
        <a:spcAft>
          <a:spcPct val="0"/>
        </a:spcAft>
        <a:defRPr sz="2800" b="1">
          <a:solidFill>
            <a:schemeClr val="tx2"/>
          </a:solidFill>
          <a:latin typeface="Verdana" pitchFamily="34" charset="0"/>
          <a:ea typeface="ヒラギノ角ゴ Pro W3" charset="-128"/>
          <a:cs typeface="ヒラギノ角ゴ Pro W3"/>
        </a:defRPr>
      </a:lvl5pPr>
      <a:lvl6pPr marL="457200" algn="l" rtl="0" fontAlgn="base">
        <a:spcBef>
          <a:spcPct val="0"/>
        </a:spcBef>
        <a:spcAft>
          <a:spcPct val="0"/>
        </a:spcAft>
        <a:defRPr sz="2800" b="1">
          <a:solidFill>
            <a:schemeClr val="tx2"/>
          </a:solidFill>
          <a:latin typeface="Verdana" pitchFamily="34" charset="0"/>
          <a:ea typeface="ヒラギノ角ゴ Pro W3" charset="-128"/>
        </a:defRPr>
      </a:lvl6pPr>
      <a:lvl7pPr marL="914400" algn="l" rtl="0" fontAlgn="base">
        <a:spcBef>
          <a:spcPct val="0"/>
        </a:spcBef>
        <a:spcAft>
          <a:spcPct val="0"/>
        </a:spcAft>
        <a:defRPr sz="2800" b="1">
          <a:solidFill>
            <a:schemeClr val="tx2"/>
          </a:solidFill>
          <a:latin typeface="Verdana" pitchFamily="34" charset="0"/>
          <a:ea typeface="ヒラギノ角ゴ Pro W3" charset="-128"/>
        </a:defRPr>
      </a:lvl7pPr>
      <a:lvl8pPr marL="1371600" algn="l" rtl="0" fontAlgn="base">
        <a:spcBef>
          <a:spcPct val="0"/>
        </a:spcBef>
        <a:spcAft>
          <a:spcPct val="0"/>
        </a:spcAft>
        <a:defRPr sz="2800" b="1">
          <a:solidFill>
            <a:schemeClr val="tx2"/>
          </a:solidFill>
          <a:latin typeface="Verdana" pitchFamily="34" charset="0"/>
          <a:ea typeface="ヒラギノ角ゴ Pro W3" charset="-128"/>
        </a:defRPr>
      </a:lvl8pPr>
      <a:lvl9pPr marL="1828800" algn="l" rtl="0" fontAlgn="base">
        <a:spcBef>
          <a:spcPct val="0"/>
        </a:spcBef>
        <a:spcAft>
          <a:spcPct val="0"/>
        </a:spcAft>
        <a:defRPr sz="2800" b="1">
          <a:solidFill>
            <a:schemeClr val="tx2"/>
          </a:solidFill>
          <a:latin typeface="Verdana" pitchFamily="34" charset="0"/>
          <a:ea typeface="ヒラギノ角ゴ Pro W3" charset="-128"/>
        </a:defRPr>
      </a:lvl9pPr>
    </p:titleStyle>
    <p:bodyStyle>
      <a:lvl1pPr marL="342900" indent="-342900" algn="l" rtl="0" eaLnBrk="0" fontAlgn="base" hangingPunct="0">
        <a:spcBef>
          <a:spcPct val="20000"/>
        </a:spcBef>
        <a:spcAft>
          <a:spcPct val="0"/>
        </a:spcAft>
        <a:buClr>
          <a:srgbClr val="9E3039"/>
        </a:buClr>
        <a:buSzPct val="80000"/>
        <a:buFont typeface="Wingdings" pitchFamily="2" charset="2"/>
        <a:buChar char="l"/>
        <a:defRPr sz="2400">
          <a:solidFill>
            <a:schemeClr val="tx1"/>
          </a:solidFill>
          <a:latin typeface="+mn-lt"/>
          <a:ea typeface="+mn-ea"/>
          <a:cs typeface="ヒラギノ角ゴ Pro W3"/>
        </a:defRPr>
      </a:lvl1pPr>
      <a:lvl2pPr marL="742950" indent="-285750" algn="l" rtl="0" eaLnBrk="0" fontAlgn="base" hangingPunct="0">
        <a:spcBef>
          <a:spcPct val="20000"/>
        </a:spcBef>
        <a:spcAft>
          <a:spcPct val="0"/>
        </a:spcAft>
        <a:buClr>
          <a:srgbClr val="B19401"/>
        </a:buClr>
        <a:buSzPct val="80000"/>
        <a:buFont typeface="Wingdings" pitchFamily="2" charset="2"/>
        <a:buChar char="l"/>
        <a:defRPr sz="2400">
          <a:solidFill>
            <a:schemeClr val="tx1"/>
          </a:solidFill>
          <a:latin typeface="+mn-lt"/>
          <a:ea typeface="+mn-ea"/>
          <a:cs typeface="ヒラギノ角ゴ Pro W3"/>
        </a:defRPr>
      </a:lvl2pPr>
      <a:lvl3pPr marL="1143000" indent="-228600" algn="l" rtl="0" eaLnBrk="0" fontAlgn="base" hangingPunct="0">
        <a:spcBef>
          <a:spcPct val="20000"/>
        </a:spcBef>
        <a:spcAft>
          <a:spcPct val="0"/>
        </a:spcAft>
        <a:buClr>
          <a:schemeClr val="tx1"/>
        </a:buClr>
        <a:buFont typeface="Times"/>
        <a:buChar char="•"/>
        <a:defRPr sz="2400">
          <a:solidFill>
            <a:schemeClr val="tx1"/>
          </a:solidFill>
          <a:latin typeface="+mn-lt"/>
          <a:ea typeface="+mn-ea"/>
          <a:cs typeface="ヒラギノ角ゴ Pro W3"/>
        </a:defRPr>
      </a:lvl3pPr>
      <a:lvl4pPr marL="1600200" indent="-228600" algn="l" rtl="0" eaLnBrk="0" fontAlgn="base" hangingPunct="0">
        <a:spcBef>
          <a:spcPct val="20000"/>
        </a:spcBef>
        <a:spcAft>
          <a:spcPct val="0"/>
        </a:spcAft>
        <a:buFont typeface="Times"/>
        <a:buChar char="•"/>
        <a:defRPr sz="2000">
          <a:solidFill>
            <a:schemeClr val="tx1"/>
          </a:solidFill>
          <a:latin typeface="+mn-lt"/>
          <a:ea typeface="+mn-ea"/>
          <a:cs typeface="ヒラギノ角ゴ Pro W3"/>
        </a:defRPr>
      </a:lvl4pPr>
      <a:lvl5pPr marL="2057400" indent="-228600" algn="l" rtl="0" eaLnBrk="0" fontAlgn="base" hangingPunct="0">
        <a:spcBef>
          <a:spcPct val="20000"/>
        </a:spcBef>
        <a:spcAft>
          <a:spcPct val="0"/>
        </a:spcAft>
        <a:buFont typeface="Times"/>
        <a:buChar char="•"/>
        <a:defRPr sz="2000">
          <a:solidFill>
            <a:schemeClr val="tx1"/>
          </a:solidFill>
          <a:latin typeface="+mn-lt"/>
          <a:ea typeface="+mn-ea"/>
          <a:cs typeface="ヒラギノ角ゴ Pro W3"/>
        </a:defRPr>
      </a:lvl5pPr>
      <a:lvl6pPr marL="2514600" indent="-228600" algn="l" rtl="0" fontAlgn="base">
        <a:spcBef>
          <a:spcPct val="20000"/>
        </a:spcBef>
        <a:spcAft>
          <a:spcPct val="0"/>
        </a:spcAft>
        <a:buFont typeface="Times" pitchFamily="18" charset="0"/>
        <a:buChar char="•"/>
        <a:defRPr sz="2000">
          <a:solidFill>
            <a:schemeClr val="tx1"/>
          </a:solidFill>
          <a:latin typeface="+mn-lt"/>
          <a:ea typeface="+mn-ea"/>
        </a:defRPr>
      </a:lvl6pPr>
      <a:lvl7pPr marL="2971800" indent="-228600" algn="l" rtl="0" fontAlgn="base">
        <a:spcBef>
          <a:spcPct val="20000"/>
        </a:spcBef>
        <a:spcAft>
          <a:spcPct val="0"/>
        </a:spcAft>
        <a:buFont typeface="Times" pitchFamily="18" charset="0"/>
        <a:buChar char="•"/>
        <a:defRPr sz="2000">
          <a:solidFill>
            <a:schemeClr val="tx1"/>
          </a:solidFill>
          <a:latin typeface="+mn-lt"/>
          <a:ea typeface="+mn-ea"/>
        </a:defRPr>
      </a:lvl7pPr>
      <a:lvl8pPr marL="3429000" indent="-228600" algn="l" rtl="0" fontAlgn="base">
        <a:spcBef>
          <a:spcPct val="20000"/>
        </a:spcBef>
        <a:spcAft>
          <a:spcPct val="0"/>
        </a:spcAft>
        <a:buFont typeface="Times" pitchFamily="18" charset="0"/>
        <a:buChar char="•"/>
        <a:defRPr sz="2000">
          <a:solidFill>
            <a:schemeClr val="tx1"/>
          </a:solidFill>
          <a:latin typeface="+mn-lt"/>
          <a:ea typeface="+mn-ea"/>
        </a:defRPr>
      </a:lvl8pPr>
      <a:lvl9pPr marL="3886200" indent="-228600" algn="l" rtl="0" fontAlgn="base">
        <a:spcBef>
          <a:spcPct val="20000"/>
        </a:spcBef>
        <a:spcAft>
          <a:spcPct val="0"/>
        </a:spcAft>
        <a:buFont typeface="Times" pitchFamily="18"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hyperlink" TargetMode="External" Target="https://malegislature.gov/Laws/GeneralLaws/PartI/TitleXXII/Chapter180/Section17J"/>
  <Relationship Id="rId4" Type="http://schemas.openxmlformats.org/officeDocument/2006/relationships/hyperlink" TargetMode="External" Target="https://malegislature.gov/Laws/GeneralLaws/PartI/TitleXXI/Chapter150E"/>
  <Relationship Id="rId5" Type="http://schemas.openxmlformats.org/officeDocument/2006/relationships/hyperlink" TargetMode="External" Target="https://malegislature.gov/Laws/GeneralLaws/PartI/TitleXXII/Chapter180/Section17A"/>
  <Relationship Id="rId6" Type="http://schemas.openxmlformats.org/officeDocument/2006/relationships/hyperlink" TargetMode="External" Target="https://malegislature.gov/Laws/GeneralLaws/PartI/TitleXXII/Chapter180/Section17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219200" y="2286000"/>
            <a:ext cx="7315200" cy="1600200"/>
          </a:xfrm>
        </p:spPr>
        <p:txBody>
          <a:bodyPr/>
          <a:lstStyle/>
          <a:p>
            <a:pPr>
              <a:defRPr/>
            </a:pPr>
            <a:r>
              <a:rPr lang="en-US" dirty="0" smtClean="0"/>
              <a:t/>
            </a:r>
            <a:br>
              <a:rPr lang="en-US" dirty="0" smtClean="0"/>
            </a:b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r>
              <a:rPr lang="en-US" sz="2000" dirty="0" smtClean="0"/>
              <a:t/>
            </a:r>
            <a:br>
              <a:rPr lang="en-US" sz="2000" dirty="0" smtClean="0"/>
            </a:br>
            <a:r>
              <a:rPr lang="en-US" sz="3600" dirty="0" smtClean="0"/>
              <a:t>Part Time Rate Increase</a:t>
            </a:r>
            <a:r>
              <a:rPr lang="en-US" sz="4000" dirty="0" smtClean="0"/>
              <a:t/>
            </a:r>
            <a:br>
              <a:rPr lang="en-US" sz="4000" dirty="0" smtClean="0"/>
            </a:br>
            <a:r>
              <a:rPr lang="en-US" sz="4000" dirty="0" smtClean="0"/>
              <a:t/>
            </a:r>
            <a:br>
              <a:rPr lang="en-US" sz="4000" dirty="0" smtClean="0"/>
            </a:br>
            <a:r>
              <a:rPr lang="en-US" sz="2800" dirty="0" smtClean="0"/>
              <a:t>Presentation to the EEC Board</a:t>
            </a:r>
            <a:br>
              <a:rPr lang="en-US" sz="2800" dirty="0" smtClean="0"/>
            </a:br>
            <a:r>
              <a:rPr lang="en-US" sz="2800" dirty="0" smtClean="0"/>
              <a:t>March 11, 2014</a:t>
            </a:r>
            <a:r>
              <a:rPr lang="en-US" sz="2000" dirty="0" smtClean="0"/>
              <a:t/>
            </a:r>
            <a:br>
              <a:rPr lang="en-US" sz="2000"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533400"/>
          </a:xfrm>
        </p:spPr>
        <p:txBody>
          <a:bodyPr/>
          <a:lstStyle/>
          <a:p>
            <a:r>
              <a:rPr lang="en-US" dirty="0" smtClean="0"/>
              <a:t>SEIU</a:t>
            </a:r>
            <a:endParaRPr lang="en-US" dirty="0"/>
          </a:p>
        </p:txBody>
      </p:sp>
      <p:sp>
        <p:nvSpPr>
          <p:cNvPr id="3" name="Content Placeholder 2"/>
          <p:cNvSpPr>
            <a:spLocks noGrp="1"/>
          </p:cNvSpPr>
          <p:nvPr>
            <p:ph idx="1"/>
          </p:nvPr>
        </p:nvSpPr>
        <p:spPr>
          <a:xfrm>
            <a:off x="1219200" y="914400"/>
            <a:ext cx="6934200" cy="5715000"/>
          </a:xfrm>
        </p:spPr>
        <p:txBody>
          <a:bodyPr/>
          <a:lstStyle/>
          <a:p>
            <a:pPr marL="347472" indent="-347472">
              <a:spcAft>
                <a:spcPts val="1000"/>
              </a:spcAft>
              <a:defRPr/>
            </a:pPr>
            <a:r>
              <a:rPr lang="en-US" sz="1400" dirty="0" smtClean="0"/>
              <a:t>In FY2013 EEC entered into negotiations with the SEIU. </a:t>
            </a:r>
          </a:p>
          <a:p>
            <a:pPr marL="347472" indent="-347472">
              <a:spcAft>
                <a:spcPts val="1000"/>
              </a:spcAft>
              <a:defRPr/>
            </a:pPr>
            <a:r>
              <a:rPr lang="en-US" sz="1400" dirty="0" smtClean="0"/>
              <a:t>The following </a:t>
            </a:r>
            <a:r>
              <a:rPr lang="en-US" sz="1400" dirty="0" smtClean="0">
                <a:solidFill>
                  <a:schemeClr val="tx2"/>
                </a:solidFill>
              </a:rPr>
              <a:t>language is an </a:t>
            </a:r>
            <a:r>
              <a:rPr lang="en-US" sz="1400" dirty="0" smtClean="0"/>
              <a:t>excerpt from Chapter 189 of the Acts of 2012</a:t>
            </a:r>
          </a:p>
          <a:p>
            <a:pPr marL="800100" lvl="2" indent="0">
              <a:spcAft>
                <a:spcPts val="1000"/>
              </a:spcAft>
              <a:buNone/>
              <a:defRPr/>
            </a:pPr>
            <a:r>
              <a:rPr lang="en-US" sz="1400" dirty="0" smtClean="0"/>
              <a:t>“Family child care providers shall be considered public employees for negotiation purposes for child </a:t>
            </a:r>
            <a:r>
              <a:rPr lang="en-US" sz="1400" dirty="0" smtClean="0">
                <a:solidFill>
                  <a:schemeClr val="tx2"/>
                </a:solidFill>
              </a:rPr>
              <a:t>care subsidized </a:t>
            </a:r>
            <a:r>
              <a:rPr lang="en-US" sz="1400" dirty="0" smtClean="0"/>
              <a:t>rates for low income families. The Department acting through the Commissioner, shall be the employer, solely for the purposes of </a:t>
            </a:r>
            <a:r>
              <a:rPr lang="en-US" sz="1400" dirty="0" smtClean="0">
                <a:hlinkClick r:id="rId3" action="ppaction://hlinkfile"/>
              </a:rPr>
              <a:t>said</a:t>
            </a:r>
            <a:r>
              <a:rPr lang="en-US" sz="1400" dirty="0" smtClean="0"/>
              <a:t> </a:t>
            </a:r>
            <a:r>
              <a:rPr lang="en-US" sz="1400" dirty="0" smtClean="0">
                <a:hlinkClick r:id="rId4" action="ppaction://hlinkfile"/>
              </a:rPr>
              <a:t>chapter 150E</a:t>
            </a:r>
            <a:r>
              <a:rPr lang="en-US" sz="1400" dirty="0" smtClean="0"/>
              <a:t> and said </a:t>
            </a:r>
            <a:r>
              <a:rPr lang="en-US" sz="1400" dirty="0" smtClean="0">
                <a:hlinkClick r:id="rId5" action="ppaction://hlinkfile"/>
              </a:rPr>
              <a:t>sections 17A</a:t>
            </a:r>
            <a:r>
              <a:rPr lang="en-US" sz="1400" dirty="0" smtClean="0"/>
              <a:t>, </a:t>
            </a:r>
            <a:r>
              <a:rPr lang="en-US" sz="1400" dirty="0" smtClean="0">
                <a:hlinkClick r:id="rId6" action="ppaction://hlinkfile"/>
              </a:rPr>
              <a:t>17G</a:t>
            </a:r>
            <a:r>
              <a:rPr lang="en-US" sz="1400" dirty="0" smtClean="0"/>
              <a:t> and </a:t>
            </a:r>
            <a:r>
              <a:rPr lang="en-US" sz="1400" dirty="0" smtClean="0">
                <a:hlinkClick r:id="rId3" action="ppaction://hlinkfile"/>
              </a:rPr>
              <a:t>17J of said chapter 180</a:t>
            </a:r>
            <a:r>
              <a:rPr lang="en-US" sz="1400" dirty="0" smtClean="0"/>
              <a:t> and deductions under said </a:t>
            </a:r>
            <a:r>
              <a:rPr lang="en-US" sz="1400" dirty="0" smtClean="0">
                <a:hlinkClick r:id="rId5" action="ppaction://hlinkfile"/>
              </a:rPr>
              <a:t>sections 17A</a:t>
            </a:r>
            <a:r>
              <a:rPr lang="en-US" sz="1400" dirty="0" smtClean="0"/>
              <a:t>, </a:t>
            </a:r>
            <a:r>
              <a:rPr lang="en-US" sz="1400" dirty="0" smtClean="0">
                <a:hlinkClick r:id="rId6" action="ppaction://hlinkfile"/>
              </a:rPr>
              <a:t>17G </a:t>
            </a:r>
            <a:r>
              <a:rPr lang="en-US" sz="1400" dirty="0" smtClean="0"/>
              <a:t>and </a:t>
            </a:r>
            <a:r>
              <a:rPr lang="en-US" sz="1400" dirty="0" smtClean="0">
                <a:hlinkClick r:id="rId3" action="ppaction://hlinkfile"/>
              </a:rPr>
              <a:t>17J of said chapter 180</a:t>
            </a:r>
            <a:r>
              <a:rPr lang="en-US" sz="1400" dirty="0" smtClean="0"/>
              <a:t> may be made by any entity authorized by the commonwealth to compensate family child care providers under a rate structure for voucher and contracted payments.” </a:t>
            </a:r>
          </a:p>
          <a:p>
            <a:pPr marL="347472" indent="-347472">
              <a:spcAft>
                <a:spcPts val="1000"/>
              </a:spcAft>
              <a:defRPr/>
            </a:pPr>
            <a:r>
              <a:rPr lang="en-US" sz="1400" dirty="0" smtClean="0"/>
              <a:t>Included in the agreement is a increase to the part-time rate effective 7/1/14</a:t>
            </a:r>
            <a:r>
              <a:rPr lang="en-US" sz="1400" dirty="0" smtClean="0">
                <a:solidFill>
                  <a:schemeClr val="tx2"/>
                </a:solidFill>
              </a:rPr>
              <a:t>.</a:t>
            </a:r>
          </a:p>
          <a:p>
            <a:pPr marL="347472" indent="-347472">
              <a:spcAft>
                <a:spcPts val="1000"/>
              </a:spcAft>
              <a:defRPr/>
            </a:pPr>
            <a:r>
              <a:rPr lang="en-US" sz="1400" dirty="0" smtClean="0">
                <a:solidFill>
                  <a:schemeClr val="tx2"/>
                </a:solidFill>
              </a:rPr>
              <a:t>The rate for Family Child Care </a:t>
            </a:r>
            <a:r>
              <a:rPr lang="en-US" sz="1400" dirty="0">
                <a:solidFill>
                  <a:schemeClr val="tx2"/>
                </a:solidFill>
              </a:rPr>
              <a:t>P</a:t>
            </a:r>
            <a:r>
              <a:rPr lang="en-US" sz="1400" dirty="0" smtClean="0">
                <a:solidFill>
                  <a:schemeClr val="tx2"/>
                </a:solidFill>
              </a:rPr>
              <a:t>roviders will increase from 50% of the full time rate to 60% of the full time rate.</a:t>
            </a:r>
          </a:p>
          <a:p>
            <a:pPr marL="347472" indent="-347472">
              <a:spcAft>
                <a:spcPts val="1000"/>
              </a:spcAft>
              <a:defRPr/>
            </a:pPr>
            <a:r>
              <a:rPr lang="en-US" sz="1400" dirty="0" smtClean="0">
                <a:solidFill>
                  <a:schemeClr val="tx2"/>
                </a:solidFill>
              </a:rPr>
              <a:t>The increase is scheduled to occur when EEC’s new Child Care Financial Assistance System is implemented.  If this occurs after 7/1/14, the increase will be retroactive.</a:t>
            </a:r>
          </a:p>
        </p:txBody>
      </p:sp>
      <p:sp>
        <p:nvSpPr>
          <p:cNvPr id="4" name="Slide Number Placeholder 3"/>
          <p:cNvSpPr>
            <a:spLocks noGrp="1"/>
          </p:cNvSpPr>
          <p:nvPr>
            <p:ph type="sldNum" sz="quarter" idx="10"/>
          </p:nvPr>
        </p:nvSpPr>
        <p:spPr/>
        <p:txBody>
          <a:bodyPr/>
          <a:lstStyle/>
          <a:p>
            <a:pPr>
              <a:defRPr/>
            </a:pPr>
            <a:fld id="{1BE1FF9B-26AA-41B5-8555-9DEF2349F601}" type="slidenum">
              <a:rPr lang="en-US" smtClean="0"/>
              <a:pPr>
                <a:defRPr/>
              </a:pPr>
              <a:t>2</a:t>
            </a:fld>
            <a:endParaRPr lang="en-US" dirty="0"/>
          </a:p>
        </p:txBody>
      </p:sp>
      <p:cxnSp>
        <p:nvCxnSpPr>
          <p:cNvPr id="5" name="Straight Connector 4"/>
          <p:cNvCxnSpPr>
            <a:cxnSpLocks noChangeShapeType="1"/>
          </p:cNvCxnSpPr>
          <p:nvPr/>
        </p:nvCxnSpPr>
        <p:spPr bwMode="auto">
          <a:xfrm>
            <a:off x="914400" y="838200"/>
            <a:ext cx="7848600" cy="1588"/>
          </a:xfrm>
          <a:prstGeom prst="line">
            <a:avLst/>
          </a:prstGeom>
          <a:noFill/>
          <a:ln w="9525" algn="ctr">
            <a:solidFill>
              <a:srgbClr val="960000"/>
            </a:solidFill>
            <a:round/>
            <a:headEnd/>
            <a:tailEn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533400"/>
          </a:xfrm>
        </p:spPr>
        <p:txBody>
          <a:bodyPr/>
          <a:lstStyle/>
          <a:p>
            <a:r>
              <a:rPr lang="en-US" dirty="0" smtClean="0"/>
              <a:t>History</a:t>
            </a:r>
            <a:endParaRPr lang="en-US" dirty="0"/>
          </a:p>
        </p:txBody>
      </p:sp>
      <p:sp>
        <p:nvSpPr>
          <p:cNvPr id="3" name="Content Placeholder 2"/>
          <p:cNvSpPr>
            <a:spLocks noGrp="1"/>
          </p:cNvSpPr>
          <p:nvPr>
            <p:ph idx="1"/>
          </p:nvPr>
        </p:nvSpPr>
        <p:spPr>
          <a:xfrm>
            <a:off x="1219200" y="1143000"/>
            <a:ext cx="6781800" cy="4800600"/>
          </a:xfrm>
        </p:spPr>
        <p:txBody>
          <a:bodyPr/>
          <a:lstStyle/>
          <a:p>
            <a:pPr>
              <a:spcAft>
                <a:spcPts val="1000"/>
              </a:spcAft>
            </a:pPr>
            <a:r>
              <a:rPr lang="en-US" sz="1400" dirty="0" smtClean="0"/>
              <a:t>In the past, EEC has reimbursed part-time providers for 60% or 70% of the full time rate in order to encourage providers to serve children with part time service needs.</a:t>
            </a:r>
          </a:p>
          <a:p>
            <a:pPr>
              <a:spcAft>
                <a:spcPts val="1000"/>
              </a:spcAft>
            </a:pPr>
            <a:r>
              <a:rPr lang="en-US" sz="1400" dirty="0" smtClean="0"/>
              <a:t>These higher part time rates were phased as cost-reducing measures for years when the caseload appropriation was decreased.</a:t>
            </a:r>
          </a:p>
          <a:p>
            <a:pPr>
              <a:spcAft>
                <a:spcPts val="1000"/>
              </a:spcAft>
            </a:pPr>
            <a:r>
              <a:rPr lang="en-US" sz="1400" dirty="0" smtClean="0"/>
              <a:t>The current part-time rate is 50% of the full-time rate for care provided for under 6 hours.</a:t>
            </a:r>
          </a:p>
          <a:p>
            <a:pPr>
              <a:spcAft>
                <a:spcPts val="1000"/>
              </a:spcAft>
            </a:pPr>
            <a:r>
              <a:rPr lang="en-US" sz="1400" dirty="0" smtClean="0"/>
              <a:t>During the negotiations with SEIU, the Family Child Care Providers indicated most children are in care for almost 6 hours not the assumed time of 4 hours (2 PM to 6 PM).</a:t>
            </a:r>
          </a:p>
          <a:p>
            <a:pPr>
              <a:spcAft>
                <a:spcPts val="1000"/>
              </a:spcAft>
            </a:pPr>
            <a:r>
              <a:rPr lang="en-US" sz="1400" dirty="0" smtClean="0"/>
              <a:t>The SEIU requested that we increase the part time rate to be 60% of the full time rates.  </a:t>
            </a:r>
          </a:p>
          <a:p>
            <a:pPr>
              <a:spcAft>
                <a:spcPts val="1000"/>
              </a:spcAft>
            </a:pPr>
            <a:r>
              <a:rPr lang="en-US" sz="1400" dirty="0" smtClean="0"/>
              <a:t>The providers are required to be open ten hours.  Part-time care was defined as six hours, but we paid only 50% of the full time rate for the part time care.</a:t>
            </a:r>
          </a:p>
          <a:p>
            <a:pPr>
              <a:spcAft>
                <a:spcPts val="1000"/>
              </a:spcAft>
            </a:pPr>
            <a:endParaRPr lang="en-US" sz="1600" dirty="0" smtClean="0"/>
          </a:p>
        </p:txBody>
      </p:sp>
      <p:sp>
        <p:nvSpPr>
          <p:cNvPr id="4" name="Slide Number Placeholder 3"/>
          <p:cNvSpPr>
            <a:spLocks noGrp="1"/>
          </p:cNvSpPr>
          <p:nvPr>
            <p:ph type="sldNum" sz="quarter" idx="10"/>
          </p:nvPr>
        </p:nvSpPr>
        <p:spPr/>
        <p:txBody>
          <a:bodyPr/>
          <a:lstStyle/>
          <a:p>
            <a:pPr>
              <a:defRPr/>
            </a:pPr>
            <a:fld id="{1BE1FF9B-26AA-41B5-8555-9DEF2349F601}" type="slidenum">
              <a:rPr lang="en-US" smtClean="0"/>
              <a:pPr>
                <a:defRPr/>
              </a:pPr>
              <a:t>3</a:t>
            </a:fld>
            <a:endParaRPr lang="en-US" dirty="0"/>
          </a:p>
        </p:txBody>
      </p:sp>
      <p:cxnSp>
        <p:nvCxnSpPr>
          <p:cNvPr id="5" name="Straight Connector 4"/>
          <p:cNvCxnSpPr>
            <a:cxnSpLocks noChangeShapeType="1"/>
          </p:cNvCxnSpPr>
          <p:nvPr/>
        </p:nvCxnSpPr>
        <p:spPr bwMode="auto">
          <a:xfrm>
            <a:off x="914400" y="838200"/>
            <a:ext cx="7848600" cy="1588"/>
          </a:xfrm>
          <a:prstGeom prst="line">
            <a:avLst/>
          </a:prstGeom>
          <a:noFill/>
          <a:ln w="9525" algn="ctr">
            <a:solidFill>
              <a:srgbClr val="960000"/>
            </a:solidFill>
            <a:round/>
            <a:headEnd/>
            <a:tailEn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457200"/>
          </a:xfrm>
        </p:spPr>
        <p:txBody>
          <a:bodyPr/>
          <a:lstStyle/>
          <a:p>
            <a:r>
              <a:rPr lang="en-US" dirty="0" smtClean="0"/>
              <a:t>Cost Analysis</a:t>
            </a:r>
            <a:endParaRPr lang="en-US" dirty="0"/>
          </a:p>
        </p:txBody>
      </p:sp>
      <p:sp>
        <p:nvSpPr>
          <p:cNvPr id="3" name="Content Placeholder 2"/>
          <p:cNvSpPr>
            <a:spLocks noGrp="1"/>
          </p:cNvSpPr>
          <p:nvPr>
            <p:ph idx="1"/>
          </p:nvPr>
        </p:nvSpPr>
        <p:spPr>
          <a:xfrm>
            <a:off x="1219200" y="990600"/>
            <a:ext cx="6781800" cy="5562600"/>
          </a:xfrm>
        </p:spPr>
        <p:txBody>
          <a:bodyPr/>
          <a:lstStyle/>
          <a:p>
            <a:pPr>
              <a:spcAft>
                <a:spcPts val="1000"/>
              </a:spcAft>
            </a:pPr>
            <a:r>
              <a:rPr lang="en-US" sz="1400" dirty="0" smtClean="0"/>
              <a:t>The following assumptions were used to complete our cost analysis for increasing the part-time rate to 60% of the full-time rate:</a:t>
            </a:r>
          </a:p>
          <a:p>
            <a:pPr lvl="1">
              <a:spcAft>
                <a:spcPts val="1000"/>
              </a:spcAft>
              <a:buSzPct val="147000"/>
              <a:buFont typeface="Arial" pitchFamily="34" charset="0"/>
              <a:buChar char="•"/>
            </a:pPr>
            <a:r>
              <a:rPr lang="en-US" sz="1400" dirty="0" smtClean="0"/>
              <a:t>EEC </a:t>
            </a:r>
            <a:r>
              <a:rPr lang="en-US" sz="1400" dirty="0"/>
              <a:t>calculated the cost to increase the part time rate by 20% </a:t>
            </a:r>
            <a:r>
              <a:rPr lang="en-US" sz="1400" dirty="0" smtClean="0"/>
              <a:t>(50% to 60%). </a:t>
            </a:r>
          </a:p>
          <a:p>
            <a:pPr lvl="1">
              <a:spcAft>
                <a:spcPts val="1000"/>
              </a:spcAft>
              <a:buSzPct val="147000"/>
              <a:buFont typeface="Arial" pitchFamily="34" charset="0"/>
              <a:buChar char="•"/>
            </a:pPr>
            <a:r>
              <a:rPr lang="en-US" sz="1400" dirty="0" smtClean="0"/>
              <a:t>We decided that if the part-time rate were to be increased for Family Child Care providers, it would be increased for all providers.  The proposed change is to ensure consistency and rate equitability for providers serving the part-time child.</a:t>
            </a:r>
          </a:p>
          <a:p>
            <a:pPr lvl="1">
              <a:spcAft>
                <a:spcPts val="1000"/>
              </a:spcAft>
              <a:buSzPct val="147000"/>
              <a:buFont typeface="Arial" pitchFamily="34" charset="0"/>
              <a:buChar char="•"/>
            </a:pPr>
            <a:r>
              <a:rPr lang="en-US" sz="1400" dirty="0" smtClean="0"/>
              <a:t>The </a:t>
            </a:r>
            <a:r>
              <a:rPr lang="en-US" sz="1400" dirty="0"/>
              <a:t>data </a:t>
            </a:r>
            <a:r>
              <a:rPr lang="en-US" sz="1400" dirty="0" smtClean="0"/>
              <a:t>used is from June 2013 caseload and </a:t>
            </a:r>
            <a:r>
              <a:rPr lang="en-US" sz="1400" dirty="0"/>
              <a:t>was calculated using the current rate chart for comparison purposes. </a:t>
            </a:r>
            <a:r>
              <a:rPr lang="en-US" sz="1400" dirty="0" smtClean="0"/>
              <a:t> Including July 2013 and August 2013 would have lowered the calculated cost because most of the part time children were out of school and in full time care.</a:t>
            </a:r>
          </a:p>
          <a:p>
            <a:pPr lvl="1">
              <a:spcAft>
                <a:spcPts val="1000"/>
              </a:spcAft>
              <a:buSzPct val="147000"/>
              <a:buFont typeface="Arial" pitchFamily="34" charset="0"/>
              <a:buChar char="•"/>
            </a:pPr>
            <a:r>
              <a:rPr lang="en-US" sz="1400" dirty="0"/>
              <a:t>EEC assumes the number of business days is 261 and that absences and closure days follow current policy</a:t>
            </a:r>
            <a:r>
              <a:rPr lang="en-US" sz="1400" dirty="0" smtClean="0"/>
              <a:t>.</a:t>
            </a:r>
          </a:p>
          <a:p>
            <a:pPr lvl="1">
              <a:spcAft>
                <a:spcPts val="1000"/>
              </a:spcAft>
              <a:buSzPct val="147000"/>
              <a:buFont typeface="Arial" pitchFamily="34" charset="0"/>
              <a:buChar char="•"/>
            </a:pPr>
            <a:r>
              <a:rPr lang="en-US" sz="1400" dirty="0"/>
              <a:t>Average rates by Age Group were used to calculate cost</a:t>
            </a:r>
            <a:r>
              <a:rPr lang="en-US" sz="1400" dirty="0" smtClean="0"/>
              <a:t>.</a:t>
            </a:r>
          </a:p>
          <a:p>
            <a:pPr lvl="1">
              <a:spcAft>
                <a:spcPts val="1000"/>
              </a:spcAft>
              <a:buSzPct val="147000"/>
              <a:buFont typeface="Arial" pitchFamily="34" charset="0"/>
              <a:buChar char="•"/>
            </a:pPr>
            <a:endParaRPr lang="en-US" sz="1200" dirty="0"/>
          </a:p>
          <a:p>
            <a:pPr>
              <a:spcAft>
                <a:spcPts val="1000"/>
              </a:spcAft>
            </a:pPr>
            <a:endParaRPr lang="en-US" sz="1200" dirty="0" smtClean="0"/>
          </a:p>
          <a:p>
            <a:pPr>
              <a:spcAft>
                <a:spcPts val="1000"/>
              </a:spcAft>
            </a:pPr>
            <a:endParaRPr lang="en-US" sz="1600" dirty="0"/>
          </a:p>
          <a:p>
            <a:pPr>
              <a:spcAft>
                <a:spcPts val="1000"/>
              </a:spcAft>
            </a:pPr>
            <a:endParaRPr lang="en-US" sz="1600" dirty="0" smtClean="0"/>
          </a:p>
          <a:p>
            <a:pPr>
              <a:spcAft>
                <a:spcPts val="1000"/>
              </a:spcAft>
            </a:pPr>
            <a:endParaRPr lang="en-US" sz="1600" dirty="0" smtClean="0"/>
          </a:p>
          <a:p>
            <a:pPr marL="0" indent="0">
              <a:spcAft>
                <a:spcPts val="1000"/>
              </a:spcAft>
              <a:buNone/>
            </a:pPr>
            <a:r>
              <a:rPr lang="en-US" sz="1600" dirty="0"/>
              <a:t> </a:t>
            </a:r>
            <a:r>
              <a:rPr lang="en-US" sz="1600" dirty="0" smtClean="0"/>
              <a:t>	</a:t>
            </a:r>
          </a:p>
        </p:txBody>
      </p:sp>
      <p:sp>
        <p:nvSpPr>
          <p:cNvPr id="4" name="Slide Number Placeholder 3"/>
          <p:cNvSpPr>
            <a:spLocks noGrp="1"/>
          </p:cNvSpPr>
          <p:nvPr>
            <p:ph type="sldNum" sz="quarter" idx="10"/>
          </p:nvPr>
        </p:nvSpPr>
        <p:spPr/>
        <p:txBody>
          <a:bodyPr/>
          <a:lstStyle/>
          <a:p>
            <a:pPr>
              <a:defRPr/>
            </a:pPr>
            <a:fld id="{1BE1FF9B-26AA-41B5-8555-9DEF2349F601}" type="slidenum">
              <a:rPr lang="en-US" smtClean="0"/>
              <a:pPr>
                <a:defRPr/>
              </a:pPr>
              <a:t>4</a:t>
            </a:fld>
            <a:endParaRPr lang="en-US" dirty="0"/>
          </a:p>
        </p:txBody>
      </p:sp>
      <p:cxnSp>
        <p:nvCxnSpPr>
          <p:cNvPr id="5" name="Straight Connector 4"/>
          <p:cNvCxnSpPr>
            <a:cxnSpLocks noChangeShapeType="1"/>
          </p:cNvCxnSpPr>
          <p:nvPr/>
        </p:nvCxnSpPr>
        <p:spPr bwMode="auto">
          <a:xfrm>
            <a:off x="914400" y="838200"/>
            <a:ext cx="7848600" cy="1588"/>
          </a:xfrm>
          <a:prstGeom prst="line">
            <a:avLst/>
          </a:prstGeom>
          <a:noFill/>
          <a:ln w="9525" algn="ctr">
            <a:solidFill>
              <a:srgbClr val="960000"/>
            </a:solidFill>
            <a:round/>
            <a:headEnd/>
            <a:tailEnd/>
          </a:ln>
        </p:spPr>
      </p:cxnSp>
    </p:spTree>
    <p:extLst>
      <p:ext uri="{BB962C8B-B14F-4D97-AF65-F5344CB8AC3E}">
        <p14:creationId xmlns="" xmlns:p14="http://schemas.microsoft.com/office/powerpoint/2010/main" val="1270846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dirty="0" smtClean="0"/>
              <a:t>Cost Analysis</a:t>
            </a:r>
            <a:endParaRPr lang="en-US" dirty="0"/>
          </a:p>
        </p:txBody>
      </p:sp>
      <p:sp>
        <p:nvSpPr>
          <p:cNvPr id="3" name="Content Placeholder 2"/>
          <p:cNvSpPr>
            <a:spLocks noGrp="1"/>
          </p:cNvSpPr>
          <p:nvPr>
            <p:ph idx="1"/>
          </p:nvPr>
        </p:nvSpPr>
        <p:spPr>
          <a:xfrm>
            <a:off x="1219200" y="1066800"/>
            <a:ext cx="7086600" cy="4953000"/>
          </a:xfrm>
        </p:spPr>
        <p:txBody>
          <a:bodyPr/>
          <a:lstStyle/>
          <a:p>
            <a:pPr marL="0" indent="0">
              <a:spcAft>
                <a:spcPts val="600"/>
              </a:spcAft>
              <a:buNone/>
            </a:pPr>
            <a:r>
              <a:rPr lang="en-US" sz="1600" dirty="0" smtClean="0"/>
              <a:t>Assumptions Continued:</a:t>
            </a:r>
            <a:endParaRPr lang="en-US" sz="1600" dirty="0"/>
          </a:p>
          <a:p>
            <a:pPr lvl="1">
              <a:spcAft>
                <a:spcPts val="600"/>
              </a:spcAft>
              <a:buSzPct val="147000"/>
              <a:buFont typeface="Arial" pitchFamily="34" charset="0"/>
              <a:buChar char="•"/>
            </a:pPr>
            <a:r>
              <a:rPr lang="en-US" sz="1400" dirty="0"/>
              <a:t>The Systems Admin Rate was not included in the cost estimate.  </a:t>
            </a:r>
          </a:p>
          <a:p>
            <a:pPr lvl="1">
              <a:spcAft>
                <a:spcPts val="600"/>
              </a:spcAft>
              <a:buSzPct val="147000"/>
              <a:buFont typeface="Arial" pitchFamily="34" charset="0"/>
              <a:buChar char="•"/>
            </a:pPr>
            <a:r>
              <a:rPr lang="en-US" sz="1400" dirty="0" smtClean="0"/>
              <a:t>Data is </a:t>
            </a:r>
            <a:r>
              <a:rPr lang="en-US" sz="1400" dirty="0"/>
              <a:t>subject to change based on caseload.  Future demographic changes to caseload include but are not limited to region, age group, program type, and funding source and may impact future </a:t>
            </a:r>
            <a:r>
              <a:rPr lang="en-US" sz="1400" dirty="0" smtClean="0"/>
              <a:t>calculations.</a:t>
            </a:r>
          </a:p>
          <a:p>
            <a:pPr lvl="1">
              <a:spcAft>
                <a:spcPts val="600"/>
              </a:spcAft>
              <a:buSzPct val="147000"/>
              <a:buFont typeface="Arial" pitchFamily="34" charset="0"/>
              <a:buChar char="•"/>
            </a:pPr>
            <a:r>
              <a:rPr lang="en-US" sz="1400" dirty="0"/>
              <a:t>School Age Children have been </a:t>
            </a:r>
            <a:r>
              <a:rPr lang="en-US" sz="1400" dirty="0" smtClean="0"/>
              <a:t>excluded for the Center Based Programs because </a:t>
            </a:r>
            <a:r>
              <a:rPr lang="en-US" sz="1400" dirty="0"/>
              <a:t>there is no part-time for this category.	</a:t>
            </a:r>
            <a:endParaRPr lang="en-US" sz="1400" dirty="0" smtClean="0"/>
          </a:p>
          <a:p>
            <a:pPr lvl="1">
              <a:spcAft>
                <a:spcPts val="600"/>
              </a:spcAft>
              <a:buSzPct val="147000"/>
              <a:buFont typeface="Arial" pitchFamily="34" charset="0"/>
              <a:buChar char="•"/>
            </a:pPr>
            <a:r>
              <a:rPr lang="en-US" sz="1400" dirty="0" smtClean="0"/>
              <a:t>The </a:t>
            </a:r>
            <a:r>
              <a:rPr lang="en-US" sz="1400" dirty="0"/>
              <a:t>increase in the part-time </a:t>
            </a:r>
            <a:r>
              <a:rPr lang="en-US" sz="1400" dirty="0" smtClean="0"/>
              <a:t>rate </a:t>
            </a:r>
            <a:r>
              <a:rPr lang="en-US" sz="1400" dirty="0"/>
              <a:t>is ADDED onto the 3% rate increase presumed for FY15 	</a:t>
            </a:r>
            <a:endParaRPr lang="en-US" sz="1400" dirty="0" smtClean="0"/>
          </a:p>
          <a:p>
            <a:pPr lvl="1">
              <a:spcAft>
                <a:spcPts val="600"/>
              </a:spcAft>
              <a:buSzPct val="147000"/>
              <a:buFont typeface="Arial" pitchFamily="34" charset="0"/>
              <a:buChar char="•"/>
            </a:pPr>
            <a:r>
              <a:rPr lang="en-US" sz="1400" dirty="0" smtClean="0"/>
              <a:t>The </a:t>
            </a:r>
            <a:r>
              <a:rPr lang="en-US" sz="1400" dirty="0"/>
              <a:t>increase in the part-time </a:t>
            </a:r>
            <a:r>
              <a:rPr lang="en-US" sz="1400" dirty="0" smtClean="0"/>
              <a:t>rate will be implemented when CCFA is in production.  </a:t>
            </a:r>
          </a:p>
          <a:p>
            <a:pPr lvl="1">
              <a:spcBef>
                <a:spcPts val="0"/>
              </a:spcBef>
              <a:spcAft>
                <a:spcPts val="0"/>
              </a:spcAft>
              <a:buSzPct val="147000"/>
              <a:buFont typeface="Arial" pitchFamily="34" charset="0"/>
              <a:buChar char="•"/>
            </a:pPr>
            <a:r>
              <a:rPr lang="en-US" sz="1400" dirty="0"/>
              <a:t>The increase in the part-time fee will be retroactive to July 1, </a:t>
            </a:r>
            <a:r>
              <a:rPr lang="en-US" sz="1400" dirty="0" smtClean="0"/>
              <a:t>2014,  if needed. </a:t>
            </a:r>
            <a:r>
              <a:rPr lang="en-US" sz="1200" dirty="0"/>
              <a:t>	</a:t>
            </a:r>
            <a:endParaRPr lang="en-US" sz="1200" dirty="0" smtClean="0"/>
          </a:p>
          <a:p>
            <a:pPr>
              <a:spcAft>
                <a:spcPts val="1000"/>
              </a:spcAft>
            </a:pPr>
            <a:r>
              <a:rPr lang="en-US" sz="1400" dirty="0" smtClean="0"/>
              <a:t>The incremental increase in cost using June 2013 part time caseload data is approximately $900K.</a:t>
            </a:r>
          </a:p>
          <a:p>
            <a:pPr>
              <a:spcAft>
                <a:spcPts val="600"/>
              </a:spcAft>
              <a:buSzPct val="146000"/>
              <a:buNone/>
            </a:pPr>
            <a:r>
              <a:rPr lang="en-US" sz="1800" dirty="0" smtClean="0"/>
              <a:t>	</a:t>
            </a:r>
          </a:p>
          <a:p>
            <a:pPr marL="0" indent="0">
              <a:spcAft>
                <a:spcPts val="600"/>
              </a:spcAft>
              <a:buNone/>
            </a:pPr>
            <a:r>
              <a:rPr lang="en-US" sz="1800" dirty="0"/>
              <a:t>							</a:t>
            </a:r>
          </a:p>
          <a:p>
            <a:pPr marL="0" indent="0">
              <a:spcAft>
                <a:spcPts val="600"/>
              </a:spcAft>
              <a:buNone/>
            </a:pPr>
            <a:r>
              <a:rPr lang="en-US" sz="1800" dirty="0"/>
              <a:t>								</a:t>
            </a:r>
          </a:p>
          <a:p>
            <a:pPr marL="0" indent="0">
              <a:spcAft>
                <a:spcPts val="600"/>
              </a:spcAft>
              <a:buNone/>
            </a:pPr>
            <a:r>
              <a:rPr lang="en-US" sz="1800" dirty="0"/>
              <a:t>							</a:t>
            </a:r>
          </a:p>
          <a:p>
            <a:pPr marL="0" indent="0">
              <a:spcAft>
                <a:spcPts val="600"/>
              </a:spcAft>
              <a:buNone/>
            </a:pPr>
            <a:r>
              <a:rPr lang="en-US" sz="1800" dirty="0"/>
              <a:t>		</a:t>
            </a:r>
          </a:p>
          <a:p>
            <a:pPr>
              <a:spcAft>
                <a:spcPts val="600"/>
              </a:spcAft>
            </a:pPr>
            <a:endParaRPr lang="en-US" sz="1800" dirty="0" smtClean="0"/>
          </a:p>
        </p:txBody>
      </p:sp>
      <p:sp>
        <p:nvSpPr>
          <p:cNvPr id="4" name="Slide Number Placeholder 3"/>
          <p:cNvSpPr>
            <a:spLocks noGrp="1"/>
          </p:cNvSpPr>
          <p:nvPr>
            <p:ph type="sldNum" sz="quarter" idx="10"/>
          </p:nvPr>
        </p:nvSpPr>
        <p:spPr/>
        <p:txBody>
          <a:bodyPr/>
          <a:lstStyle/>
          <a:p>
            <a:pPr>
              <a:defRPr/>
            </a:pPr>
            <a:fld id="{1BE1FF9B-26AA-41B5-8555-9DEF2349F601}" type="slidenum">
              <a:rPr lang="en-US" smtClean="0"/>
              <a:pPr>
                <a:defRPr/>
              </a:pPr>
              <a:t>5</a:t>
            </a:fld>
            <a:endParaRPr lang="en-US" dirty="0"/>
          </a:p>
        </p:txBody>
      </p:sp>
      <p:cxnSp>
        <p:nvCxnSpPr>
          <p:cNvPr id="5" name="Straight Connector 4"/>
          <p:cNvCxnSpPr>
            <a:cxnSpLocks noChangeShapeType="1"/>
          </p:cNvCxnSpPr>
          <p:nvPr/>
        </p:nvCxnSpPr>
        <p:spPr bwMode="auto">
          <a:xfrm>
            <a:off x="990600" y="914400"/>
            <a:ext cx="7848600" cy="1588"/>
          </a:xfrm>
          <a:prstGeom prst="line">
            <a:avLst/>
          </a:prstGeom>
          <a:noFill/>
          <a:ln w="9525" algn="ctr">
            <a:solidFill>
              <a:srgbClr val="960000"/>
            </a:solidFill>
            <a:round/>
            <a:headEnd/>
            <a:tailEn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09600"/>
          </a:xfrm>
        </p:spPr>
        <p:txBody>
          <a:bodyPr/>
          <a:lstStyle/>
          <a:p>
            <a:r>
              <a:rPr lang="en-US" dirty="0" smtClean="0"/>
              <a:t>Recommendation</a:t>
            </a:r>
            <a:endParaRPr lang="en-US" dirty="0"/>
          </a:p>
        </p:txBody>
      </p:sp>
      <p:sp>
        <p:nvSpPr>
          <p:cNvPr id="3" name="Content Placeholder 2"/>
          <p:cNvSpPr>
            <a:spLocks noGrp="1"/>
          </p:cNvSpPr>
          <p:nvPr>
            <p:ph idx="1"/>
          </p:nvPr>
        </p:nvSpPr>
        <p:spPr>
          <a:xfrm>
            <a:off x="1219200" y="1219200"/>
            <a:ext cx="7010400" cy="4724400"/>
          </a:xfrm>
        </p:spPr>
        <p:txBody>
          <a:bodyPr/>
          <a:lstStyle/>
          <a:p>
            <a:pPr>
              <a:spcAft>
                <a:spcPts val="0"/>
              </a:spcAft>
            </a:pPr>
            <a:r>
              <a:rPr lang="en-US" sz="1600" dirty="0" smtClean="0"/>
              <a:t>We recommend that the part-time rate be increased from 50% to 60% for all providers.</a:t>
            </a:r>
          </a:p>
          <a:p>
            <a:pPr>
              <a:spcAft>
                <a:spcPts val="0"/>
              </a:spcAft>
              <a:buNone/>
            </a:pPr>
            <a:endParaRPr lang="en-US" sz="1500" dirty="0" smtClean="0"/>
          </a:p>
          <a:p>
            <a:pPr>
              <a:spcAft>
                <a:spcPts val="0"/>
              </a:spcAft>
              <a:buNone/>
            </a:pPr>
            <a:endParaRPr lang="en-US" sz="1500" dirty="0" smtClean="0"/>
          </a:p>
          <a:p>
            <a:pPr marL="0" indent="0">
              <a:spcAft>
                <a:spcPts val="0"/>
              </a:spcAft>
              <a:buNone/>
            </a:pPr>
            <a:endParaRPr lang="en-US" sz="1500" dirty="0" smtClean="0"/>
          </a:p>
        </p:txBody>
      </p:sp>
      <p:sp>
        <p:nvSpPr>
          <p:cNvPr id="4" name="Slide Number Placeholder 3"/>
          <p:cNvSpPr>
            <a:spLocks noGrp="1"/>
          </p:cNvSpPr>
          <p:nvPr>
            <p:ph type="sldNum" sz="quarter" idx="10"/>
          </p:nvPr>
        </p:nvSpPr>
        <p:spPr/>
        <p:txBody>
          <a:bodyPr/>
          <a:lstStyle/>
          <a:p>
            <a:pPr>
              <a:defRPr/>
            </a:pPr>
            <a:fld id="{1BE1FF9B-26AA-41B5-8555-9DEF2349F601}" type="slidenum">
              <a:rPr lang="en-US" smtClean="0"/>
              <a:pPr>
                <a:defRPr/>
              </a:pPr>
              <a:t>6</a:t>
            </a:fld>
            <a:endParaRPr lang="en-US" dirty="0"/>
          </a:p>
        </p:txBody>
      </p:sp>
      <p:cxnSp>
        <p:nvCxnSpPr>
          <p:cNvPr id="5" name="Straight Connector 4"/>
          <p:cNvCxnSpPr>
            <a:cxnSpLocks noChangeShapeType="1"/>
          </p:cNvCxnSpPr>
          <p:nvPr/>
        </p:nvCxnSpPr>
        <p:spPr bwMode="auto">
          <a:xfrm>
            <a:off x="914400" y="838200"/>
            <a:ext cx="7848600" cy="1588"/>
          </a:xfrm>
          <a:prstGeom prst="line">
            <a:avLst/>
          </a:prstGeom>
          <a:noFill/>
          <a:ln w="9525" algn="ctr">
            <a:solidFill>
              <a:srgbClr val="960000"/>
            </a:solidFill>
            <a:round/>
            <a:headEnd/>
            <a:tailEnd/>
          </a:ln>
        </p:spPr>
      </p:cxnSp>
    </p:spTree>
  </p:cSld>
  <p:clrMapOvr>
    <a:masterClrMapping/>
  </p:clrMapOvr>
</p:sld>
</file>

<file path=ppt/theme/theme1.xml><?xml version="1.0" encoding="utf-8"?>
<a:theme xmlns:a="http://schemas.openxmlformats.org/drawingml/2006/main" name="EECPowerPointTemplate">
  <a:themeElements>
    <a:clrScheme name="EEC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ECPowerPointTemplate">
      <a:majorFont>
        <a:latin typeface="Verdana"/>
        <a:ea typeface="ヒラギノ角ゴ Pro W3"/>
        <a:cs typeface=""/>
      </a:majorFont>
      <a:minorFont>
        <a:latin typeface="Verdana"/>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lnDef>
  </a:objectDefaults>
  <a:extraClrSchemeLst>
    <a:extraClrScheme>
      <a:clrScheme name="EEC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ECPowerPoint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ECPowerPoint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ECPowerPoint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ECPowerPoint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ECPowerPoint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ECPowerPoint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ECPowerPoint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ECPowerPoint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ECPowerPoint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ECPowerPoint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ECPowerPoint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EECPowerPointTemplate</Template>
  <TotalTime>30557</TotalTime>
  <Words>622</Words>
  <Application>Microsoft Office PowerPoint</Application>
  <PresentationFormat>On-screen Show (4:3)</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EECPowerPointTemplate</vt:lpstr>
      <vt:lpstr>   Part Time Rate Increase  Presentation to the EEC Board March 11, 2014    </vt:lpstr>
      <vt:lpstr>SEIU</vt:lpstr>
      <vt:lpstr>History</vt:lpstr>
      <vt:lpstr>Cost Analysis</vt:lpstr>
      <vt:lpstr>Cost Analysis</vt:lpstr>
      <vt:lpstr>Recommendation</vt:lpstr>
    </vt:vector>
  </TitlesOfParts>
  <Company>Office of Child Care Services</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2007-10-01T15:53:11Z</dcterms:created>
  <dc:creator>OCCS</dc:creator>
  <lastModifiedBy>EEC,</lastModifiedBy>
  <dcterms:modified xsi:type="dcterms:W3CDTF">2014-03-09T01:33:14Z</dcterms:modified>
  <revision>2580</revision>
  <dc:title>FY2008 Spending Plan Update and FY2009 Budget Priority Development</dc:title>
</coreProperties>
</file>