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diagrams/colors1.xml" ContentType="application/vnd.openxmlformats-officedocument.drawingml.diagramColor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23"/>
  </p:notesMasterIdLst>
  <p:handoutMasterIdLst>
    <p:handoutMasterId r:id="rId24"/>
  </p:handoutMasterIdLst>
  <p:sldIdLst>
    <p:sldId id="468" r:id="rId2"/>
    <p:sldId id="515" r:id="rId3"/>
    <p:sldId id="454" r:id="rId4"/>
    <p:sldId id="517" r:id="rId5"/>
    <p:sldId id="482" r:id="rId6"/>
    <p:sldId id="490" r:id="rId7"/>
    <p:sldId id="492" r:id="rId8"/>
    <p:sldId id="496" r:id="rId9"/>
    <p:sldId id="497" r:id="rId10"/>
    <p:sldId id="501" r:id="rId11"/>
    <p:sldId id="502" r:id="rId12"/>
    <p:sldId id="499" r:id="rId13"/>
    <p:sldId id="503" r:id="rId14"/>
    <p:sldId id="506" r:id="rId15"/>
    <p:sldId id="508" r:id="rId16"/>
    <p:sldId id="509" r:id="rId17"/>
    <p:sldId id="510" r:id="rId18"/>
    <p:sldId id="511" r:id="rId19"/>
    <p:sldId id="512" r:id="rId20"/>
    <p:sldId id="484" r:id="rId21"/>
    <p:sldId id="493" r:id="rId22"/>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99"/>
    <a:srgbClr val="54759E"/>
    <a:srgbClr val="6E8DB2"/>
    <a:srgbClr val="8AC4FF"/>
    <a:srgbClr val="BBDFFF"/>
    <a:srgbClr val="C3E2FF"/>
    <a:srgbClr val="FF9900"/>
    <a:srgbClr val="0066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2853" autoAdjust="0"/>
    <p:restoredTop sz="94037" autoAdjust="0"/>
  </p:normalViewPr>
  <p:slideViewPr>
    <p:cSldViewPr snapToGrid="0">
      <p:cViewPr varScale="1">
        <p:scale>
          <a:sx n="58" d="100"/>
          <a:sy n="58" d="100"/>
        </p:scale>
        <p:origin x="-72" y="-12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3042" y="-90"/>
      </p:cViewPr>
      <p:guideLst>
        <p:guide orient="horz" pos="2928"/>
        <p:guide pos="2208"/>
      </p:guideLst>
    </p:cSldViewPr>
  </p:notesViewPr>
  <p:gridSpacing cx="78028800" cy="780288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notesMaster" Target="notesMasters/notesMaster1.xml"/>
  <Relationship Id="rId24" Type="http://schemas.openxmlformats.org/officeDocument/2006/relationships/handoutMaster" Target="handoutMasters/handoutMaster1.xml"/>
  <Relationship Id="rId25" Type="http://schemas.openxmlformats.org/officeDocument/2006/relationships/presProps" Target="presProps.xml"/>
  <Relationship Id="rId26" Type="http://schemas.openxmlformats.org/officeDocument/2006/relationships/viewProps" Target="viewProps.xml"/>
  <Relationship Id="rId27" Type="http://schemas.openxmlformats.org/officeDocument/2006/relationships/theme" Target="theme/theme1.xml"/>
  <Relationship Id="rId28"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7D7C56-FADE-4439-A392-BA9564D2D5BE}" type="doc">
      <dgm:prSet loTypeId="urn:microsoft.com/office/officeart/2005/8/layout/lProcess2" loCatId="relationship" qsTypeId="urn:microsoft.com/office/officeart/2005/8/quickstyle/simple1" qsCatId="simple" csTypeId="urn:microsoft.com/office/officeart/2005/8/colors/accent1_2" csCatId="accent1" phldr="1"/>
      <dgm:spPr/>
      <dgm:t>
        <a:bodyPr/>
        <a:lstStyle/>
        <a:p>
          <a:endParaRPr lang="en-US"/>
        </a:p>
      </dgm:t>
    </dgm:pt>
    <dgm:pt modelId="{3A09CABC-F86A-44D9-B5E5-12AB251E1D20}">
      <dgm:prSet phldrT="[Text]" custT="1"/>
      <dgm:spPr/>
      <dgm:t>
        <a:bodyPr anchor="t" anchorCtr="0"/>
        <a:lstStyle/>
        <a:p>
          <a:r>
            <a:rPr lang="en-US" sz="2000" dirty="0" smtClean="0"/>
            <a:t>Policies/ Practices</a:t>
          </a:r>
          <a:endParaRPr lang="en-US" sz="2000" dirty="0"/>
        </a:p>
      </dgm:t>
    </dgm:pt>
    <dgm:pt modelId="{F3A66050-2F60-4182-BD23-7638C7B8931F}" type="parTrans" cxnId="{E71B6C57-3286-4790-90A6-056F60775D22}">
      <dgm:prSet/>
      <dgm:spPr/>
      <dgm:t>
        <a:bodyPr/>
        <a:lstStyle/>
        <a:p>
          <a:endParaRPr lang="en-US"/>
        </a:p>
      </dgm:t>
    </dgm:pt>
    <dgm:pt modelId="{73D3AD19-1FBB-4028-8BA8-D697478C224B}" type="sibTrans" cxnId="{E71B6C57-3286-4790-90A6-056F60775D22}">
      <dgm:prSet/>
      <dgm:spPr/>
      <dgm:t>
        <a:bodyPr/>
        <a:lstStyle/>
        <a:p>
          <a:endParaRPr lang="en-US"/>
        </a:p>
      </dgm:t>
    </dgm:pt>
    <dgm:pt modelId="{D86E92C1-7746-4B4C-90F1-8CAB2AFE59E7}">
      <dgm:prSet phldrT="[Text]" custT="1"/>
      <dgm:spPr>
        <a:solidFill>
          <a:schemeClr val="accent2">
            <a:lumMod val="50000"/>
          </a:schemeClr>
        </a:solidFill>
      </dgm:spPr>
      <dgm:t>
        <a:bodyPr/>
        <a:lstStyle/>
        <a:p>
          <a:r>
            <a:rPr lang="en-US" sz="2000" dirty="0" smtClean="0"/>
            <a:t>Professionalizing Teachers/ Improving Classroom Quality</a:t>
          </a:r>
          <a:endParaRPr lang="en-US" sz="2000" dirty="0"/>
        </a:p>
      </dgm:t>
    </dgm:pt>
    <dgm:pt modelId="{02A7C9D8-692A-44A5-9940-A4D58AC53A65}" type="parTrans" cxnId="{69BFF8D2-6D1B-432F-8A7D-9ACBCC9DA86D}">
      <dgm:prSet/>
      <dgm:spPr/>
      <dgm:t>
        <a:bodyPr/>
        <a:lstStyle/>
        <a:p>
          <a:endParaRPr lang="en-US"/>
        </a:p>
      </dgm:t>
    </dgm:pt>
    <dgm:pt modelId="{84B13BC6-00CC-4CD7-98FE-C0E46DD5A385}" type="sibTrans" cxnId="{69BFF8D2-6D1B-432F-8A7D-9ACBCC9DA86D}">
      <dgm:prSet/>
      <dgm:spPr/>
      <dgm:t>
        <a:bodyPr/>
        <a:lstStyle/>
        <a:p>
          <a:endParaRPr lang="en-US"/>
        </a:p>
      </dgm:t>
    </dgm:pt>
    <dgm:pt modelId="{6DAFA985-775A-429E-9F8C-051C36DB85B5}">
      <dgm:prSet phldrT="[Text]" custT="1"/>
      <dgm:spPr>
        <a:solidFill>
          <a:schemeClr val="accent2">
            <a:lumMod val="50000"/>
          </a:schemeClr>
        </a:solidFill>
      </dgm:spPr>
      <dgm:t>
        <a:bodyPr/>
        <a:lstStyle/>
        <a:p>
          <a:r>
            <a:rPr lang="en-US" sz="2000" dirty="0" smtClean="0"/>
            <a:t>System Alignment/ Mixed Delivery Systems</a:t>
          </a:r>
          <a:endParaRPr lang="en-US" sz="2000" dirty="0"/>
        </a:p>
      </dgm:t>
    </dgm:pt>
    <dgm:pt modelId="{CEA128AB-8056-4BA0-9397-2DCFC89180E7}" type="parTrans" cxnId="{4743E6A9-5358-4F08-9EFD-2B2DBEE9D70C}">
      <dgm:prSet/>
      <dgm:spPr/>
      <dgm:t>
        <a:bodyPr/>
        <a:lstStyle/>
        <a:p>
          <a:endParaRPr lang="en-US"/>
        </a:p>
      </dgm:t>
    </dgm:pt>
    <dgm:pt modelId="{E4EBD390-9A2B-4E17-B702-FA4E6FBD33FA}" type="sibTrans" cxnId="{4743E6A9-5358-4F08-9EFD-2B2DBEE9D70C}">
      <dgm:prSet/>
      <dgm:spPr/>
      <dgm:t>
        <a:bodyPr/>
        <a:lstStyle/>
        <a:p>
          <a:endParaRPr lang="en-US"/>
        </a:p>
      </dgm:t>
    </dgm:pt>
    <dgm:pt modelId="{03E6016C-3F08-43CB-BBFD-245471C335A3}">
      <dgm:prSet phldrT="[Text]" custT="1"/>
      <dgm:spPr/>
      <dgm:t>
        <a:bodyPr anchor="t" anchorCtr="0"/>
        <a:lstStyle/>
        <a:p>
          <a:r>
            <a:rPr lang="en-US" sz="2000" dirty="0" smtClean="0"/>
            <a:t>Mechanisms</a:t>
          </a:r>
          <a:endParaRPr lang="en-US" sz="2000" dirty="0"/>
        </a:p>
      </dgm:t>
    </dgm:pt>
    <dgm:pt modelId="{F58B60F3-5B6F-4199-B909-F4200FDB95B0}" type="parTrans" cxnId="{0270BF55-5D0D-467E-8177-7E55D5554B7C}">
      <dgm:prSet/>
      <dgm:spPr/>
      <dgm:t>
        <a:bodyPr/>
        <a:lstStyle/>
        <a:p>
          <a:endParaRPr lang="en-US"/>
        </a:p>
      </dgm:t>
    </dgm:pt>
    <dgm:pt modelId="{C43E626C-19A4-471F-B355-89356EAAE593}" type="sibTrans" cxnId="{0270BF55-5D0D-467E-8177-7E55D5554B7C}">
      <dgm:prSet/>
      <dgm:spPr/>
      <dgm:t>
        <a:bodyPr/>
        <a:lstStyle/>
        <a:p>
          <a:endParaRPr lang="en-US"/>
        </a:p>
      </dgm:t>
    </dgm:pt>
    <dgm:pt modelId="{B31635D8-94B9-439C-B085-07DBAF375230}">
      <dgm:prSet phldrT="[Text]" custT="1"/>
      <dgm:spPr>
        <a:solidFill>
          <a:schemeClr val="accent2">
            <a:lumMod val="50000"/>
          </a:schemeClr>
        </a:solidFill>
      </dgm:spPr>
      <dgm:t>
        <a:bodyPr/>
        <a:lstStyle/>
        <a:p>
          <a:r>
            <a:rPr lang="en-US" sz="2000" dirty="0" smtClean="0"/>
            <a:t>Teachers’ Skill and Commitment</a:t>
          </a:r>
          <a:endParaRPr lang="en-US" sz="2000" dirty="0"/>
        </a:p>
      </dgm:t>
    </dgm:pt>
    <dgm:pt modelId="{DA4C68B1-B1FC-4191-88D4-906292EE76B7}" type="parTrans" cxnId="{8A3BA804-D051-4564-84AA-8B584FC67B5D}">
      <dgm:prSet/>
      <dgm:spPr/>
      <dgm:t>
        <a:bodyPr/>
        <a:lstStyle/>
        <a:p>
          <a:endParaRPr lang="en-US"/>
        </a:p>
      </dgm:t>
    </dgm:pt>
    <dgm:pt modelId="{1CC268E0-73A2-4F8E-8719-033B53DC8BC1}" type="sibTrans" cxnId="{8A3BA804-D051-4564-84AA-8B584FC67B5D}">
      <dgm:prSet/>
      <dgm:spPr/>
      <dgm:t>
        <a:bodyPr/>
        <a:lstStyle/>
        <a:p>
          <a:endParaRPr lang="en-US"/>
        </a:p>
      </dgm:t>
    </dgm:pt>
    <dgm:pt modelId="{6FA22338-A506-4B37-A2B3-36125156BA04}">
      <dgm:prSet phldrT="[Text]" custT="1"/>
      <dgm:spPr>
        <a:solidFill>
          <a:schemeClr val="accent2">
            <a:lumMod val="50000"/>
          </a:schemeClr>
        </a:solidFill>
      </dgm:spPr>
      <dgm:t>
        <a:bodyPr/>
        <a:lstStyle/>
        <a:p>
          <a:r>
            <a:rPr lang="en-US" sz="2000" dirty="0" smtClean="0"/>
            <a:t>Classroom Quality</a:t>
          </a:r>
          <a:endParaRPr lang="en-US" sz="2000" dirty="0"/>
        </a:p>
      </dgm:t>
    </dgm:pt>
    <dgm:pt modelId="{00B318EF-1BD8-46E8-A8ED-543CC9D018D7}" type="parTrans" cxnId="{DCB337FD-8EC0-4D3F-80DA-B74BCD7E2BDC}">
      <dgm:prSet/>
      <dgm:spPr/>
      <dgm:t>
        <a:bodyPr/>
        <a:lstStyle/>
        <a:p>
          <a:endParaRPr lang="en-US"/>
        </a:p>
      </dgm:t>
    </dgm:pt>
    <dgm:pt modelId="{041C98AD-E565-4004-B036-786BFFFD6DAF}" type="sibTrans" cxnId="{DCB337FD-8EC0-4D3F-80DA-B74BCD7E2BDC}">
      <dgm:prSet/>
      <dgm:spPr/>
      <dgm:t>
        <a:bodyPr/>
        <a:lstStyle/>
        <a:p>
          <a:endParaRPr lang="en-US"/>
        </a:p>
      </dgm:t>
    </dgm:pt>
    <dgm:pt modelId="{F2A3E8ED-4010-41D3-947F-F115FC603576}">
      <dgm:prSet phldrT="[Text]" custT="1"/>
      <dgm:spPr/>
      <dgm:t>
        <a:bodyPr anchor="t" anchorCtr="0"/>
        <a:lstStyle/>
        <a:p>
          <a:r>
            <a:rPr lang="en-US" sz="2000" dirty="0" smtClean="0"/>
            <a:t>Outcomes</a:t>
          </a:r>
          <a:endParaRPr lang="en-US" sz="2000" dirty="0"/>
        </a:p>
      </dgm:t>
    </dgm:pt>
    <dgm:pt modelId="{A4E84B84-9F4D-46DD-80E3-37865FF6B7F1}" type="parTrans" cxnId="{A43792F0-FC06-4998-B434-794AC19432E5}">
      <dgm:prSet/>
      <dgm:spPr/>
      <dgm:t>
        <a:bodyPr/>
        <a:lstStyle/>
        <a:p>
          <a:endParaRPr lang="en-US"/>
        </a:p>
      </dgm:t>
    </dgm:pt>
    <dgm:pt modelId="{2EF3BF38-DFD3-4D56-BD8C-B2C7437B02D5}" type="sibTrans" cxnId="{A43792F0-FC06-4998-B434-794AC19432E5}">
      <dgm:prSet/>
      <dgm:spPr/>
      <dgm:t>
        <a:bodyPr/>
        <a:lstStyle/>
        <a:p>
          <a:endParaRPr lang="en-US"/>
        </a:p>
      </dgm:t>
    </dgm:pt>
    <dgm:pt modelId="{E17CF261-752F-46D0-B55A-715DAF5ABA67}">
      <dgm:prSet phldrT="[Text]" custT="1"/>
      <dgm:spPr>
        <a:solidFill>
          <a:schemeClr val="accent2">
            <a:lumMod val="50000"/>
          </a:schemeClr>
        </a:solidFill>
      </dgm:spPr>
      <dgm:t>
        <a:bodyPr/>
        <a:lstStyle/>
        <a:p>
          <a:r>
            <a:rPr lang="en-US" sz="2000" dirty="0" smtClean="0"/>
            <a:t>Teachers</a:t>
          </a:r>
          <a:endParaRPr lang="en-US" sz="2000" dirty="0"/>
        </a:p>
      </dgm:t>
    </dgm:pt>
    <dgm:pt modelId="{AC3B4027-9502-4EB9-BAC0-0BDCB831D1D8}" type="parTrans" cxnId="{321E8FC4-56B7-4D8E-A9CB-DDB85FA8FF86}">
      <dgm:prSet/>
      <dgm:spPr/>
      <dgm:t>
        <a:bodyPr/>
        <a:lstStyle/>
        <a:p>
          <a:endParaRPr lang="en-US"/>
        </a:p>
      </dgm:t>
    </dgm:pt>
    <dgm:pt modelId="{6C8BDF9E-8777-4B73-8A14-8883A42BCE19}" type="sibTrans" cxnId="{321E8FC4-56B7-4D8E-A9CB-DDB85FA8FF86}">
      <dgm:prSet/>
      <dgm:spPr/>
      <dgm:t>
        <a:bodyPr/>
        <a:lstStyle/>
        <a:p>
          <a:endParaRPr lang="en-US"/>
        </a:p>
      </dgm:t>
    </dgm:pt>
    <dgm:pt modelId="{08740208-FCF0-4308-B474-1A56CE159408}">
      <dgm:prSet phldrT="[Text]" custT="1"/>
      <dgm:spPr>
        <a:solidFill>
          <a:schemeClr val="accent2">
            <a:lumMod val="50000"/>
          </a:schemeClr>
        </a:solidFill>
      </dgm:spPr>
      <dgm:t>
        <a:bodyPr/>
        <a:lstStyle/>
        <a:p>
          <a:r>
            <a:rPr lang="en-US" sz="2000" dirty="0" smtClean="0"/>
            <a:t>System</a:t>
          </a:r>
          <a:endParaRPr lang="en-US" sz="2000" dirty="0"/>
        </a:p>
      </dgm:t>
    </dgm:pt>
    <dgm:pt modelId="{8F06055E-CCEC-4FCD-802F-BF5B6CE18854}" type="parTrans" cxnId="{24146ADA-596F-4715-9284-534E3C234F01}">
      <dgm:prSet/>
      <dgm:spPr/>
      <dgm:t>
        <a:bodyPr/>
        <a:lstStyle/>
        <a:p>
          <a:endParaRPr lang="en-US"/>
        </a:p>
      </dgm:t>
    </dgm:pt>
    <dgm:pt modelId="{98C3EF58-BEE2-46D9-A0A2-F9DB108CD66F}" type="sibTrans" cxnId="{24146ADA-596F-4715-9284-534E3C234F01}">
      <dgm:prSet/>
      <dgm:spPr/>
      <dgm:t>
        <a:bodyPr/>
        <a:lstStyle/>
        <a:p>
          <a:endParaRPr lang="en-US"/>
        </a:p>
      </dgm:t>
    </dgm:pt>
    <dgm:pt modelId="{B672AC42-FEFD-449A-BDC9-2E40F7448605}">
      <dgm:prSet phldrT="[Text]" custT="1"/>
      <dgm:spPr>
        <a:solidFill>
          <a:schemeClr val="accent2">
            <a:lumMod val="50000"/>
          </a:schemeClr>
        </a:solidFill>
      </dgm:spPr>
      <dgm:t>
        <a:bodyPr/>
        <a:lstStyle/>
        <a:p>
          <a:r>
            <a:rPr lang="en-US" sz="2000" dirty="0" smtClean="0"/>
            <a:t>Child Participation</a:t>
          </a:r>
          <a:endParaRPr lang="en-US" sz="2000" dirty="0"/>
        </a:p>
      </dgm:t>
    </dgm:pt>
    <dgm:pt modelId="{57240A2D-356A-4E10-A170-CDE379C44A2E}" type="parTrans" cxnId="{AE33ED26-1056-4BB4-8A4F-9430A92E50EF}">
      <dgm:prSet/>
      <dgm:spPr/>
      <dgm:t>
        <a:bodyPr/>
        <a:lstStyle/>
        <a:p>
          <a:endParaRPr lang="en-US"/>
        </a:p>
      </dgm:t>
    </dgm:pt>
    <dgm:pt modelId="{262EF198-DFB3-4137-A055-1308AF3A6E80}" type="sibTrans" cxnId="{AE33ED26-1056-4BB4-8A4F-9430A92E50EF}">
      <dgm:prSet/>
      <dgm:spPr/>
      <dgm:t>
        <a:bodyPr/>
        <a:lstStyle/>
        <a:p>
          <a:endParaRPr lang="en-US"/>
        </a:p>
      </dgm:t>
    </dgm:pt>
    <dgm:pt modelId="{DEBFF84D-E093-4BE9-82D6-BB4659588C86}">
      <dgm:prSet phldrT="[Text]" custT="1"/>
      <dgm:spPr>
        <a:solidFill>
          <a:schemeClr val="accent2">
            <a:lumMod val="50000"/>
          </a:schemeClr>
        </a:solidFill>
      </dgm:spPr>
      <dgm:t>
        <a:bodyPr/>
        <a:lstStyle/>
        <a:p>
          <a:r>
            <a:rPr lang="en-US" sz="2000" dirty="0" smtClean="0"/>
            <a:t>Family School Connection/ Support for Child</a:t>
          </a:r>
          <a:endParaRPr lang="en-US" sz="2000" dirty="0"/>
        </a:p>
      </dgm:t>
    </dgm:pt>
    <dgm:pt modelId="{504D5D02-A749-40D3-B6B5-09963EAAF6ED}" type="parTrans" cxnId="{1545389C-8E9A-4F21-95A3-DDE966761D66}">
      <dgm:prSet/>
      <dgm:spPr/>
      <dgm:t>
        <a:bodyPr/>
        <a:lstStyle/>
        <a:p>
          <a:endParaRPr lang="en-US"/>
        </a:p>
      </dgm:t>
    </dgm:pt>
    <dgm:pt modelId="{0B361C91-3222-4FB9-9958-3358BC6ABCA7}" type="sibTrans" cxnId="{1545389C-8E9A-4F21-95A3-DDE966761D66}">
      <dgm:prSet/>
      <dgm:spPr/>
      <dgm:t>
        <a:bodyPr/>
        <a:lstStyle/>
        <a:p>
          <a:endParaRPr lang="en-US"/>
        </a:p>
      </dgm:t>
    </dgm:pt>
    <dgm:pt modelId="{D3F2F277-1097-456E-9A6D-F8871B7B828C}">
      <dgm:prSet phldrT="[Text]" custT="1"/>
      <dgm:spPr>
        <a:solidFill>
          <a:schemeClr val="accent2">
            <a:lumMod val="50000"/>
          </a:schemeClr>
        </a:solidFill>
      </dgm:spPr>
      <dgm:t>
        <a:bodyPr/>
        <a:lstStyle/>
        <a:p>
          <a:r>
            <a:rPr lang="en-US" sz="2000" dirty="0" smtClean="0"/>
            <a:t>Parents/ Families</a:t>
          </a:r>
          <a:endParaRPr lang="en-US" sz="2000" dirty="0"/>
        </a:p>
      </dgm:t>
    </dgm:pt>
    <dgm:pt modelId="{7F03EC37-7B81-4868-B9D3-CC1969858FFB}" type="parTrans" cxnId="{7BE503B5-C136-4C91-BD20-50970FD081AC}">
      <dgm:prSet/>
      <dgm:spPr/>
      <dgm:t>
        <a:bodyPr/>
        <a:lstStyle/>
        <a:p>
          <a:endParaRPr lang="en-US"/>
        </a:p>
      </dgm:t>
    </dgm:pt>
    <dgm:pt modelId="{6D4A3753-2282-4F4F-A63A-BAC34BEC0B02}" type="sibTrans" cxnId="{7BE503B5-C136-4C91-BD20-50970FD081AC}">
      <dgm:prSet/>
      <dgm:spPr/>
      <dgm:t>
        <a:bodyPr/>
        <a:lstStyle/>
        <a:p>
          <a:endParaRPr lang="en-US"/>
        </a:p>
      </dgm:t>
    </dgm:pt>
    <dgm:pt modelId="{2D6B5874-8BA3-4B7B-8AE4-B5D5DD7FFC54}">
      <dgm:prSet phldrT="[Text]" custT="1"/>
      <dgm:spPr>
        <a:solidFill>
          <a:schemeClr val="accent2">
            <a:lumMod val="50000"/>
          </a:schemeClr>
        </a:solidFill>
      </dgm:spPr>
      <dgm:t>
        <a:bodyPr/>
        <a:lstStyle/>
        <a:p>
          <a:r>
            <a:rPr lang="en-US" sz="2000" dirty="0" smtClean="0"/>
            <a:t>Children</a:t>
          </a:r>
          <a:endParaRPr lang="en-US" sz="2000" dirty="0"/>
        </a:p>
      </dgm:t>
    </dgm:pt>
    <dgm:pt modelId="{D50AE982-DF7A-472B-AD4D-0729A3C2AC9E}" type="parTrans" cxnId="{4F641F23-0C70-428F-9B4C-17017E0B6DFE}">
      <dgm:prSet/>
      <dgm:spPr/>
      <dgm:t>
        <a:bodyPr/>
        <a:lstStyle/>
        <a:p>
          <a:endParaRPr lang="en-US"/>
        </a:p>
      </dgm:t>
    </dgm:pt>
    <dgm:pt modelId="{BF476822-A6FC-4FF6-9B58-994908EB5255}" type="sibTrans" cxnId="{4F641F23-0C70-428F-9B4C-17017E0B6DFE}">
      <dgm:prSet/>
      <dgm:spPr/>
      <dgm:t>
        <a:bodyPr/>
        <a:lstStyle/>
        <a:p>
          <a:endParaRPr lang="en-US"/>
        </a:p>
      </dgm:t>
    </dgm:pt>
    <dgm:pt modelId="{277E73F9-DD0C-4A6A-9101-16470E00A8CE}">
      <dgm:prSet phldrT="[Text]" custT="1"/>
      <dgm:spPr>
        <a:solidFill>
          <a:schemeClr val="accent2">
            <a:lumMod val="50000"/>
          </a:schemeClr>
        </a:solidFill>
      </dgm:spPr>
      <dgm:t>
        <a:bodyPr/>
        <a:lstStyle/>
        <a:p>
          <a:r>
            <a:rPr lang="en-US" sz="2000" dirty="0" smtClean="0"/>
            <a:t>Family Engagement/ Supports</a:t>
          </a:r>
          <a:endParaRPr lang="en-US" sz="2000" dirty="0"/>
        </a:p>
      </dgm:t>
    </dgm:pt>
    <dgm:pt modelId="{E99CFAFB-E8D1-4B0A-98A1-BAA3DEF1B88B}" type="parTrans" cxnId="{21B9BDAD-3E2A-4210-A72E-F440881F46DF}">
      <dgm:prSet/>
      <dgm:spPr/>
      <dgm:t>
        <a:bodyPr/>
        <a:lstStyle/>
        <a:p>
          <a:endParaRPr lang="en-US"/>
        </a:p>
      </dgm:t>
    </dgm:pt>
    <dgm:pt modelId="{9B9BD5E6-064B-4378-982C-4058275B6574}" type="sibTrans" cxnId="{21B9BDAD-3E2A-4210-A72E-F440881F46DF}">
      <dgm:prSet/>
      <dgm:spPr/>
      <dgm:t>
        <a:bodyPr/>
        <a:lstStyle/>
        <a:p>
          <a:endParaRPr lang="en-US"/>
        </a:p>
      </dgm:t>
    </dgm:pt>
    <dgm:pt modelId="{F6E2833B-0097-41B8-917A-67BB959623F3}" type="pres">
      <dgm:prSet presAssocID="{0F7D7C56-FADE-4439-A392-BA9564D2D5BE}" presName="theList" presStyleCnt="0">
        <dgm:presLayoutVars>
          <dgm:dir/>
          <dgm:animLvl val="lvl"/>
          <dgm:resizeHandles val="exact"/>
        </dgm:presLayoutVars>
      </dgm:prSet>
      <dgm:spPr/>
      <dgm:t>
        <a:bodyPr/>
        <a:lstStyle/>
        <a:p>
          <a:endParaRPr lang="en-US"/>
        </a:p>
      </dgm:t>
    </dgm:pt>
    <dgm:pt modelId="{8929A5C2-B06B-46EF-94A3-7AC7D1803874}" type="pres">
      <dgm:prSet presAssocID="{3A09CABC-F86A-44D9-B5E5-12AB251E1D20}" presName="compNode" presStyleCnt="0"/>
      <dgm:spPr/>
    </dgm:pt>
    <dgm:pt modelId="{8DDC0265-47F2-4CCF-A210-6195C0A8677C}" type="pres">
      <dgm:prSet presAssocID="{3A09CABC-F86A-44D9-B5E5-12AB251E1D20}" presName="aNode" presStyleLbl="bgShp" presStyleIdx="0" presStyleCnt="3"/>
      <dgm:spPr/>
      <dgm:t>
        <a:bodyPr/>
        <a:lstStyle/>
        <a:p>
          <a:endParaRPr lang="en-US"/>
        </a:p>
      </dgm:t>
    </dgm:pt>
    <dgm:pt modelId="{79AD7D35-9B10-4D08-BD30-58C8524BF6E0}" type="pres">
      <dgm:prSet presAssocID="{3A09CABC-F86A-44D9-B5E5-12AB251E1D20}" presName="textNode" presStyleLbl="bgShp" presStyleIdx="0" presStyleCnt="3"/>
      <dgm:spPr/>
      <dgm:t>
        <a:bodyPr/>
        <a:lstStyle/>
        <a:p>
          <a:endParaRPr lang="en-US"/>
        </a:p>
      </dgm:t>
    </dgm:pt>
    <dgm:pt modelId="{70524CCB-EF64-4AE0-A983-D7F3ABBF6775}" type="pres">
      <dgm:prSet presAssocID="{3A09CABC-F86A-44D9-B5E5-12AB251E1D20}" presName="compChildNode" presStyleCnt="0"/>
      <dgm:spPr/>
    </dgm:pt>
    <dgm:pt modelId="{AD5D2FB2-A5FA-4482-A5EF-75F86EE6688B}" type="pres">
      <dgm:prSet presAssocID="{3A09CABC-F86A-44D9-B5E5-12AB251E1D20}" presName="theInnerList" presStyleCnt="0"/>
      <dgm:spPr/>
    </dgm:pt>
    <dgm:pt modelId="{9F46167A-3B7F-4BA0-AB23-38E9290E2B84}" type="pres">
      <dgm:prSet presAssocID="{D86E92C1-7746-4B4C-90F1-8CAB2AFE59E7}" presName="childNode" presStyleLbl="node1" presStyleIdx="0" presStyleCnt="11" custScaleX="112889" custScaleY="465920" custLinFactY="-241218" custLinFactNeighborX="-2555" custLinFactNeighborY="-300000">
        <dgm:presLayoutVars>
          <dgm:bulletEnabled val="1"/>
        </dgm:presLayoutVars>
      </dgm:prSet>
      <dgm:spPr/>
      <dgm:t>
        <a:bodyPr/>
        <a:lstStyle/>
        <a:p>
          <a:endParaRPr lang="en-US"/>
        </a:p>
      </dgm:t>
    </dgm:pt>
    <dgm:pt modelId="{C19A6674-C6D6-4A87-BEB4-D7BB62BD1DAE}" type="pres">
      <dgm:prSet presAssocID="{D86E92C1-7746-4B4C-90F1-8CAB2AFE59E7}" presName="aSpace2" presStyleCnt="0"/>
      <dgm:spPr/>
    </dgm:pt>
    <dgm:pt modelId="{FDCF1B57-5B84-4FEA-841B-19AAB4B4E521}" type="pres">
      <dgm:prSet presAssocID="{6DAFA985-775A-429E-9F8C-051C36DB85B5}" presName="childNode" presStyleLbl="node1" presStyleIdx="1" presStyleCnt="11" custScaleX="114194" custScaleY="279404" custLinFactY="-131441" custLinFactNeighborX="-1903" custLinFactNeighborY="-200000">
        <dgm:presLayoutVars>
          <dgm:bulletEnabled val="1"/>
        </dgm:presLayoutVars>
      </dgm:prSet>
      <dgm:spPr/>
      <dgm:t>
        <a:bodyPr/>
        <a:lstStyle/>
        <a:p>
          <a:endParaRPr lang="en-US"/>
        </a:p>
      </dgm:t>
    </dgm:pt>
    <dgm:pt modelId="{576C0CC5-20D4-4F7A-83C6-1F84F6880C1F}" type="pres">
      <dgm:prSet presAssocID="{6DAFA985-775A-429E-9F8C-051C36DB85B5}" presName="aSpace2" presStyleCnt="0"/>
      <dgm:spPr/>
    </dgm:pt>
    <dgm:pt modelId="{E8D0EFA5-C9C1-465B-8CE9-21D28FDDECA4}" type="pres">
      <dgm:prSet presAssocID="{277E73F9-DD0C-4A6A-9101-16470E00A8CE}" presName="childNode" presStyleLbl="node1" presStyleIdx="2" presStyleCnt="11" custScaleX="117999" custScaleY="299451" custLinFactY="-21753" custLinFactNeighborX="0" custLinFactNeighborY="-100000">
        <dgm:presLayoutVars>
          <dgm:bulletEnabled val="1"/>
        </dgm:presLayoutVars>
      </dgm:prSet>
      <dgm:spPr/>
      <dgm:t>
        <a:bodyPr/>
        <a:lstStyle/>
        <a:p>
          <a:endParaRPr lang="en-US"/>
        </a:p>
      </dgm:t>
    </dgm:pt>
    <dgm:pt modelId="{90E22592-A2E0-433A-A049-02DA56136A25}" type="pres">
      <dgm:prSet presAssocID="{3A09CABC-F86A-44D9-B5E5-12AB251E1D20}" presName="aSpace" presStyleCnt="0"/>
      <dgm:spPr/>
    </dgm:pt>
    <dgm:pt modelId="{FF8BD6DF-B0F0-4843-8A49-70D01E6BE111}" type="pres">
      <dgm:prSet presAssocID="{03E6016C-3F08-43CB-BBFD-245471C335A3}" presName="compNode" presStyleCnt="0"/>
      <dgm:spPr/>
    </dgm:pt>
    <dgm:pt modelId="{75E7951E-AC5F-45EF-9F3A-7DB964D12048}" type="pres">
      <dgm:prSet presAssocID="{03E6016C-3F08-43CB-BBFD-245471C335A3}" presName="aNode" presStyleLbl="bgShp" presStyleIdx="1" presStyleCnt="3" custLinFactNeighborX="-2513" custLinFactNeighborY="-5634"/>
      <dgm:spPr/>
      <dgm:t>
        <a:bodyPr/>
        <a:lstStyle/>
        <a:p>
          <a:endParaRPr lang="en-US"/>
        </a:p>
      </dgm:t>
    </dgm:pt>
    <dgm:pt modelId="{E3B4200D-263B-4B0E-87AF-CACBA5C95167}" type="pres">
      <dgm:prSet presAssocID="{03E6016C-3F08-43CB-BBFD-245471C335A3}" presName="textNode" presStyleLbl="bgShp" presStyleIdx="1" presStyleCnt="3"/>
      <dgm:spPr/>
      <dgm:t>
        <a:bodyPr/>
        <a:lstStyle/>
        <a:p>
          <a:endParaRPr lang="en-US"/>
        </a:p>
      </dgm:t>
    </dgm:pt>
    <dgm:pt modelId="{1A723F0E-4647-407F-A13D-FE1B05060B12}" type="pres">
      <dgm:prSet presAssocID="{03E6016C-3F08-43CB-BBFD-245471C335A3}" presName="compChildNode" presStyleCnt="0"/>
      <dgm:spPr/>
    </dgm:pt>
    <dgm:pt modelId="{7E1E9CF8-DA3D-4ABD-BA03-23CD91760710}" type="pres">
      <dgm:prSet presAssocID="{03E6016C-3F08-43CB-BBFD-245471C335A3}" presName="theInnerList" presStyleCnt="0"/>
      <dgm:spPr/>
    </dgm:pt>
    <dgm:pt modelId="{568F544C-1D55-4890-857C-75CF77A6316F}" type="pres">
      <dgm:prSet presAssocID="{B31635D8-94B9-439C-B085-07DBAF375230}" presName="childNode" presStyleLbl="node1" presStyleIdx="3" presStyleCnt="11" custScaleY="203307" custLinFactY="-207719" custLinFactNeighborX="-1448" custLinFactNeighborY="-300000">
        <dgm:presLayoutVars>
          <dgm:bulletEnabled val="1"/>
        </dgm:presLayoutVars>
      </dgm:prSet>
      <dgm:spPr/>
      <dgm:t>
        <a:bodyPr/>
        <a:lstStyle/>
        <a:p>
          <a:endParaRPr lang="en-US"/>
        </a:p>
      </dgm:t>
    </dgm:pt>
    <dgm:pt modelId="{2BA80444-973D-4930-910A-3ACB3C8DDA15}" type="pres">
      <dgm:prSet presAssocID="{B31635D8-94B9-439C-B085-07DBAF375230}" presName="aSpace2" presStyleCnt="0"/>
      <dgm:spPr/>
    </dgm:pt>
    <dgm:pt modelId="{FA57D2FC-8E4D-4C99-A645-C8987148BC47}" type="pres">
      <dgm:prSet presAssocID="{6FA22338-A506-4B37-A2B3-36125156BA04}" presName="childNode" presStyleLbl="node1" presStyleIdx="4" presStyleCnt="11" custScaleY="140121" custLinFactY="-120724" custLinFactNeighborX="-1448" custLinFactNeighborY="-200000">
        <dgm:presLayoutVars>
          <dgm:bulletEnabled val="1"/>
        </dgm:presLayoutVars>
      </dgm:prSet>
      <dgm:spPr/>
      <dgm:t>
        <a:bodyPr/>
        <a:lstStyle/>
        <a:p>
          <a:endParaRPr lang="en-US"/>
        </a:p>
      </dgm:t>
    </dgm:pt>
    <dgm:pt modelId="{23F9AC8C-7E27-4B9B-AE08-F4DE74E5A9C9}" type="pres">
      <dgm:prSet presAssocID="{6FA22338-A506-4B37-A2B3-36125156BA04}" presName="aSpace2" presStyleCnt="0"/>
      <dgm:spPr/>
    </dgm:pt>
    <dgm:pt modelId="{6050C010-A3C0-482E-AF35-41B919C8660B}" type="pres">
      <dgm:prSet presAssocID="{B672AC42-FEFD-449A-BDC9-2E40F7448605}" presName="childNode" presStyleLbl="node1" presStyleIdx="5" presStyleCnt="11" custScaleY="152890" custLinFactY="-55422" custLinFactNeighborX="-1448" custLinFactNeighborY="-100000">
        <dgm:presLayoutVars>
          <dgm:bulletEnabled val="1"/>
        </dgm:presLayoutVars>
      </dgm:prSet>
      <dgm:spPr/>
      <dgm:t>
        <a:bodyPr/>
        <a:lstStyle/>
        <a:p>
          <a:endParaRPr lang="en-US"/>
        </a:p>
      </dgm:t>
    </dgm:pt>
    <dgm:pt modelId="{16D4757C-3503-4B42-8ABC-41C5503EEFAB}" type="pres">
      <dgm:prSet presAssocID="{B672AC42-FEFD-449A-BDC9-2E40F7448605}" presName="aSpace2" presStyleCnt="0"/>
      <dgm:spPr/>
    </dgm:pt>
    <dgm:pt modelId="{8F2927D7-A2C1-49DB-BF75-217A3B8340DF}" type="pres">
      <dgm:prSet presAssocID="{DEBFF84D-E093-4BE9-82D6-BB4659588C86}" presName="childNode" presStyleLbl="node1" presStyleIdx="6" presStyleCnt="11" custScaleY="295961" custLinFactNeighborX="-1448" custLinFactNeighborY="45292">
        <dgm:presLayoutVars>
          <dgm:bulletEnabled val="1"/>
        </dgm:presLayoutVars>
      </dgm:prSet>
      <dgm:spPr/>
      <dgm:t>
        <a:bodyPr/>
        <a:lstStyle/>
        <a:p>
          <a:endParaRPr lang="en-US"/>
        </a:p>
      </dgm:t>
    </dgm:pt>
    <dgm:pt modelId="{B63F545F-50F6-41B2-982B-DECD496B1021}" type="pres">
      <dgm:prSet presAssocID="{03E6016C-3F08-43CB-BBFD-245471C335A3}" presName="aSpace" presStyleCnt="0"/>
      <dgm:spPr/>
    </dgm:pt>
    <dgm:pt modelId="{6A17362B-D10C-4646-BD5B-70966A4A437B}" type="pres">
      <dgm:prSet presAssocID="{F2A3E8ED-4010-41D3-947F-F115FC603576}" presName="compNode" presStyleCnt="0"/>
      <dgm:spPr/>
    </dgm:pt>
    <dgm:pt modelId="{26E10947-F19A-483E-8DC9-D35ABF8A3C6C}" type="pres">
      <dgm:prSet presAssocID="{F2A3E8ED-4010-41D3-947F-F115FC603576}" presName="aNode" presStyleLbl="bgShp" presStyleIdx="2" presStyleCnt="3"/>
      <dgm:spPr/>
      <dgm:t>
        <a:bodyPr/>
        <a:lstStyle/>
        <a:p>
          <a:endParaRPr lang="en-US"/>
        </a:p>
      </dgm:t>
    </dgm:pt>
    <dgm:pt modelId="{A230DC03-F116-44DC-AA1D-CC878E569C96}" type="pres">
      <dgm:prSet presAssocID="{F2A3E8ED-4010-41D3-947F-F115FC603576}" presName="textNode" presStyleLbl="bgShp" presStyleIdx="2" presStyleCnt="3"/>
      <dgm:spPr/>
      <dgm:t>
        <a:bodyPr/>
        <a:lstStyle/>
        <a:p>
          <a:endParaRPr lang="en-US"/>
        </a:p>
      </dgm:t>
    </dgm:pt>
    <dgm:pt modelId="{DFE31C3C-207E-416B-BB9B-8AF8FDAAB2E2}" type="pres">
      <dgm:prSet presAssocID="{F2A3E8ED-4010-41D3-947F-F115FC603576}" presName="compChildNode" presStyleCnt="0"/>
      <dgm:spPr/>
    </dgm:pt>
    <dgm:pt modelId="{0BAE0FE8-EEB2-4B18-9C7D-7CBF393DEBF2}" type="pres">
      <dgm:prSet presAssocID="{F2A3E8ED-4010-41D3-947F-F115FC603576}" presName="theInnerList" presStyleCnt="0"/>
      <dgm:spPr/>
    </dgm:pt>
    <dgm:pt modelId="{887FD83D-4B04-4939-B771-6A088957B0BD}" type="pres">
      <dgm:prSet presAssocID="{E17CF261-752F-46D0-B55A-715DAF5ABA67}" presName="childNode" presStyleLbl="node1" presStyleIdx="7" presStyleCnt="11" custScaleX="100001" custLinFactY="-107503" custLinFactNeighborX="-993" custLinFactNeighborY="-200000">
        <dgm:presLayoutVars>
          <dgm:bulletEnabled val="1"/>
        </dgm:presLayoutVars>
      </dgm:prSet>
      <dgm:spPr/>
      <dgm:t>
        <a:bodyPr/>
        <a:lstStyle/>
        <a:p>
          <a:endParaRPr lang="en-US"/>
        </a:p>
      </dgm:t>
    </dgm:pt>
    <dgm:pt modelId="{377B6FAD-9001-4012-8D71-407F0006C535}" type="pres">
      <dgm:prSet presAssocID="{E17CF261-752F-46D0-B55A-715DAF5ABA67}" presName="aSpace2" presStyleCnt="0"/>
      <dgm:spPr/>
    </dgm:pt>
    <dgm:pt modelId="{7AB31FC9-9F2B-45EE-8A6B-1B722B222F7F}" type="pres">
      <dgm:prSet presAssocID="{2D6B5874-8BA3-4B7B-8AE4-B5D5DD7FFC54}" presName="childNode" presStyleLbl="node1" presStyleIdx="8" presStyleCnt="11" custLinFactY="30673" custLinFactNeighborX="-993" custLinFactNeighborY="100000">
        <dgm:presLayoutVars>
          <dgm:bulletEnabled val="1"/>
        </dgm:presLayoutVars>
      </dgm:prSet>
      <dgm:spPr/>
      <dgm:t>
        <a:bodyPr/>
        <a:lstStyle/>
        <a:p>
          <a:endParaRPr lang="en-US"/>
        </a:p>
      </dgm:t>
    </dgm:pt>
    <dgm:pt modelId="{C5C6ABDF-A35D-4666-83B5-614564C3A8F2}" type="pres">
      <dgm:prSet presAssocID="{2D6B5874-8BA3-4B7B-8AE4-B5D5DD7FFC54}" presName="aSpace2" presStyleCnt="0"/>
      <dgm:spPr/>
    </dgm:pt>
    <dgm:pt modelId="{D510D3A0-C693-4426-A739-29DEC8D92B1C}" type="pres">
      <dgm:prSet presAssocID="{D3F2F277-1097-456E-9A6D-F8871B7B828C}" presName="childNode" presStyleLbl="node1" presStyleIdx="9" presStyleCnt="11" custLinFactY="79648" custLinFactNeighborX="-993" custLinFactNeighborY="100000">
        <dgm:presLayoutVars>
          <dgm:bulletEnabled val="1"/>
        </dgm:presLayoutVars>
      </dgm:prSet>
      <dgm:spPr/>
      <dgm:t>
        <a:bodyPr/>
        <a:lstStyle/>
        <a:p>
          <a:endParaRPr lang="en-US"/>
        </a:p>
      </dgm:t>
    </dgm:pt>
    <dgm:pt modelId="{B3E0E88A-50A5-4EF8-AB3C-7FC568CB10B5}" type="pres">
      <dgm:prSet presAssocID="{D3F2F277-1097-456E-9A6D-F8871B7B828C}" presName="aSpace2" presStyleCnt="0"/>
      <dgm:spPr/>
    </dgm:pt>
    <dgm:pt modelId="{DA7E66DC-40DD-4F06-BAF1-D895DD586CAE}" type="pres">
      <dgm:prSet presAssocID="{08740208-FCF0-4308-B474-1A56CE159408}" presName="childNode" presStyleLbl="node1" presStyleIdx="10" presStyleCnt="11" custLinFactY="-300000" custLinFactNeighborX="-993" custLinFactNeighborY="-381805">
        <dgm:presLayoutVars>
          <dgm:bulletEnabled val="1"/>
        </dgm:presLayoutVars>
      </dgm:prSet>
      <dgm:spPr/>
      <dgm:t>
        <a:bodyPr/>
        <a:lstStyle/>
        <a:p>
          <a:endParaRPr lang="en-US"/>
        </a:p>
      </dgm:t>
    </dgm:pt>
  </dgm:ptLst>
  <dgm:cxnLst>
    <dgm:cxn modelId="{1545389C-8E9A-4F21-95A3-DDE966761D66}" srcId="{03E6016C-3F08-43CB-BBFD-245471C335A3}" destId="{DEBFF84D-E093-4BE9-82D6-BB4659588C86}" srcOrd="3" destOrd="0" parTransId="{504D5D02-A749-40D3-B6B5-09963EAAF6ED}" sibTransId="{0B361C91-3222-4FB9-9958-3358BC6ABCA7}"/>
    <dgm:cxn modelId="{4743E6A9-5358-4F08-9EFD-2B2DBEE9D70C}" srcId="{3A09CABC-F86A-44D9-B5E5-12AB251E1D20}" destId="{6DAFA985-775A-429E-9F8C-051C36DB85B5}" srcOrd="1" destOrd="0" parTransId="{CEA128AB-8056-4BA0-9397-2DCFC89180E7}" sibTransId="{E4EBD390-9A2B-4E17-B702-FA4E6FBD33FA}"/>
    <dgm:cxn modelId="{72B091A8-22E9-497B-A4FB-95C15A49F04C}" type="presOf" srcId="{B672AC42-FEFD-449A-BDC9-2E40F7448605}" destId="{6050C010-A3C0-482E-AF35-41B919C8660B}" srcOrd="0" destOrd="0" presId="urn:microsoft.com/office/officeart/2005/8/layout/lProcess2"/>
    <dgm:cxn modelId="{40977A55-612D-49CB-BF01-C3D90810BCE4}" type="presOf" srcId="{6DAFA985-775A-429E-9F8C-051C36DB85B5}" destId="{FDCF1B57-5B84-4FEA-841B-19AAB4B4E521}" srcOrd="0" destOrd="0" presId="urn:microsoft.com/office/officeart/2005/8/layout/lProcess2"/>
    <dgm:cxn modelId="{8547291D-B610-412F-9A5A-DA30B065C646}" type="presOf" srcId="{D86E92C1-7746-4B4C-90F1-8CAB2AFE59E7}" destId="{9F46167A-3B7F-4BA0-AB23-38E9290E2B84}" srcOrd="0" destOrd="0" presId="urn:microsoft.com/office/officeart/2005/8/layout/lProcess2"/>
    <dgm:cxn modelId="{321E8FC4-56B7-4D8E-A9CB-DDB85FA8FF86}" srcId="{F2A3E8ED-4010-41D3-947F-F115FC603576}" destId="{E17CF261-752F-46D0-B55A-715DAF5ABA67}" srcOrd="0" destOrd="0" parTransId="{AC3B4027-9502-4EB9-BAC0-0BDCB831D1D8}" sibTransId="{6C8BDF9E-8777-4B73-8A14-8883A42BCE19}"/>
    <dgm:cxn modelId="{B9DC96C9-DE5F-405D-B538-17C64DC318F2}" type="presOf" srcId="{3A09CABC-F86A-44D9-B5E5-12AB251E1D20}" destId="{8DDC0265-47F2-4CCF-A210-6195C0A8677C}" srcOrd="0" destOrd="0" presId="urn:microsoft.com/office/officeart/2005/8/layout/lProcess2"/>
    <dgm:cxn modelId="{21B9BDAD-3E2A-4210-A72E-F440881F46DF}" srcId="{3A09CABC-F86A-44D9-B5E5-12AB251E1D20}" destId="{277E73F9-DD0C-4A6A-9101-16470E00A8CE}" srcOrd="2" destOrd="0" parTransId="{E99CFAFB-E8D1-4B0A-98A1-BAA3DEF1B88B}" sibTransId="{9B9BD5E6-064B-4378-982C-4058275B6574}"/>
    <dgm:cxn modelId="{374AD52D-DF56-4C5F-8F0D-0F76196EE193}" type="presOf" srcId="{08740208-FCF0-4308-B474-1A56CE159408}" destId="{DA7E66DC-40DD-4F06-BAF1-D895DD586CAE}" srcOrd="0" destOrd="0" presId="urn:microsoft.com/office/officeart/2005/8/layout/lProcess2"/>
    <dgm:cxn modelId="{082DE8AF-78B7-456B-AB1E-61CC952A5971}" type="presOf" srcId="{3A09CABC-F86A-44D9-B5E5-12AB251E1D20}" destId="{79AD7D35-9B10-4D08-BD30-58C8524BF6E0}" srcOrd="1" destOrd="0" presId="urn:microsoft.com/office/officeart/2005/8/layout/lProcess2"/>
    <dgm:cxn modelId="{A4BBCA11-8CA7-486A-B003-B9CF57D64BC1}" type="presOf" srcId="{2D6B5874-8BA3-4B7B-8AE4-B5D5DD7FFC54}" destId="{7AB31FC9-9F2B-45EE-8A6B-1B722B222F7F}" srcOrd="0" destOrd="0" presId="urn:microsoft.com/office/officeart/2005/8/layout/lProcess2"/>
    <dgm:cxn modelId="{24146ADA-596F-4715-9284-534E3C234F01}" srcId="{F2A3E8ED-4010-41D3-947F-F115FC603576}" destId="{08740208-FCF0-4308-B474-1A56CE159408}" srcOrd="3" destOrd="0" parTransId="{8F06055E-CCEC-4FCD-802F-BF5B6CE18854}" sibTransId="{98C3EF58-BEE2-46D9-A0A2-F9DB108CD66F}"/>
    <dgm:cxn modelId="{7B40FE80-4CF2-4ABE-9437-EB9048CA516D}" type="presOf" srcId="{6FA22338-A506-4B37-A2B3-36125156BA04}" destId="{FA57D2FC-8E4D-4C99-A645-C8987148BC47}" srcOrd="0" destOrd="0" presId="urn:microsoft.com/office/officeart/2005/8/layout/lProcess2"/>
    <dgm:cxn modelId="{DCB337FD-8EC0-4D3F-80DA-B74BCD7E2BDC}" srcId="{03E6016C-3F08-43CB-BBFD-245471C335A3}" destId="{6FA22338-A506-4B37-A2B3-36125156BA04}" srcOrd="1" destOrd="0" parTransId="{00B318EF-1BD8-46E8-A8ED-543CC9D018D7}" sibTransId="{041C98AD-E565-4004-B036-786BFFFD6DAF}"/>
    <dgm:cxn modelId="{39353EBE-18BC-46D7-8B77-31B1F1AD8AE2}" type="presOf" srcId="{F2A3E8ED-4010-41D3-947F-F115FC603576}" destId="{A230DC03-F116-44DC-AA1D-CC878E569C96}" srcOrd="1" destOrd="0" presId="urn:microsoft.com/office/officeart/2005/8/layout/lProcess2"/>
    <dgm:cxn modelId="{A43792F0-FC06-4998-B434-794AC19432E5}" srcId="{0F7D7C56-FADE-4439-A392-BA9564D2D5BE}" destId="{F2A3E8ED-4010-41D3-947F-F115FC603576}" srcOrd="2" destOrd="0" parTransId="{A4E84B84-9F4D-46DD-80E3-37865FF6B7F1}" sibTransId="{2EF3BF38-DFD3-4D56-BD8C-B2C7437B02D5}"/>
    <dgm:cxn modelId="{0270BF55-5D0D-467E-8177-7E55D5554B7C}" srcId="{0F7D7C56-FADE-4439-A392-BA9564D2D5BE}" destId="{03E6016C-3F08-43CB-BBFD-245471C335A3}" srcOrd="1" destOrd="0" parTransId="{F58B60F3-5B6F-4199-B909-F4200FDB95B0}" sibTransId="{C43E626C-19A4-471F-B355-89356EAAE593}"/>
    <dgm:cxn modelId="{69BFF8D2-6D1B-432F-8A7D-9ACBCC9DA86D}" srcId="{3A09CABC-F86A-44D9-B5E5-12AB251E1D20}" destId="{D86E92C1-7746-4B4C-90F1-8CAB2AFE59E7}" srcOrd="0" destOrd="0" parTransId="{02A7C9D8-692A-44A5-9940-A4D58AC53A65}" sibTransId="{84B13BC6-00CC-4CD7-98FE-C0E46DD5A385}"/>
    <dgm:cxn modelId="{E71B6C57-3286-4790-90A6-056F60775D22}" srcId="{0F7D7C56-FADE-4439-A392-BA9564D2D5BE}" destId="{3A09CABC-F86A-44D9-B5E5-12AB251E1D20}" srcOrd="0" destOrd="0" parTransId="{F3A66050-2F60-4182-BD23-7638C7B8931F}" sibTransId="{73D3AD19-1FBB-4028-8BA8-D697478C224B}"/>
    <dgm:cxn modelId="{7479EBD5-A995-46F1-AAC1-6EC96463C73F}" type="presOf" srcId="{B31635D8-94B9-439C-B085-07DBAF375230}" destId="{568F544C-1D55-4890-857C-75CF77A6316F}" srcOrd="0" destOrd="0" presId="urn:microsoft.com/office/officeart/2005/8/layout/lProcess2"/>
    <dgm:cxn modelId="{87835D2B-32CC-4DAF-8E96-FE7890C22424}" type="presOf" srcId="{03E6016C-3F08-43CB-BBFD-245471C335A3}" destId="{75E7951E-AC5F-45EF-9F3A-7DB964D12048}" srcOrd="0" destOrd="0" presId="urn:microsoft.com/office/officeart/2005/8/layout/lProcess2"/>
    <dgm:cxn modelId="{8A3BA804-D051-4564-84AA-8B584FC67B5D}" srcId="{03E6016C-3F08-43CB-BBFD-245471C335A3}" destId="{B31635D8-94B9-439C-B085-07DBAF375230}" srcOrd="0" destOrd="0" parTransId="{DA4C68B1-B1FC-4191-88D4-906292EE76B7}" sibTransId="{1CC268E0-73A2-4F8E-8719-033B53DC8BC1}"/>
    <dgm:cxn modelId="{09D1B359-93FA-4E85-9AAC-E91C4CDDAD8E}" type="presOf" srcId="{03E6016C-3F08-43CB-BBFD-245471C335A3}" destId="{E3B4200D-263B-4B0E-87AF-CACBA5C95167}" srcOrd="1" destOrd="0" presId="urn:microsoft.com/office/officeart/2005/8/layout/lProcess2"/>
    <dgm:cxn modelId="{7BE503B5-C136-4C91-BD20-50970FD081AC}" srcId="{F2A3E8ED-4010-41D3-947F-F115FC603576}" destId="{D3F2F277-1097-456E-9A6D-F8871B7B828C}" srcOrd="2" destOrd="0" parTransId="{7F03EC37-7B81-4868-B9D3-CC1969858FFB}" sibTransId="{6D4A3753-2282-4F4F-A63A-BAC34BEC0B02}"/>
    <dgm:cxn modelId="{AE33ED26-1056-4BB4-8A4F-9430A92E50EF}" srcId="{03E6016C-3F08-43CB-BBFD-245471C335A3}" destId="{B672AC42-FEFD-449A-BDC9-2E40F7448605}" srcOrd="2" destOrd="0" parTransId="{57240A2D-356A-4E10-A170-CDE379C44A2E}" sibTransId="{262EF198-DFB3-4137-A055-1308AF3A6E80}"/>
    <dgm:cxn modelId="{0F55A82C-3E10-418E-ABF2-08CE76395D83}" type="presOf" srcId="{E17CF261-752F-46D0-B55A-715DAF5ABA67}" destId="{887FD83D-4B04-4939-B771-6A088957B0BD}" srcOrd="0" destOrd="0" presId="urn:microsoft.com/office/officeart/2005/8/layout/lProcess2"/>
    <dgm:cxn modelId="{6D462F48-57A9-4BF4-9566-96FAE77EBA1F}" type="presOf" srcId="{DEBFF84D-E093-4BE9-82D6-BB4659588C86}" destId="{8F2927D7-A2C1-49DB-BF75-217A3B8340DF}" srcOrd="0" destOrd="0" presId="urn:microsoft.com/office/officeart/2005/8/layout/lProcess2"/>
    <dgm:cxn modelId="{2195A732-7808-48BE-A0AD-93F00BE249EB}" type="presOf" srcId="{277E73F9-DD0C-4A6A-9101-16470E00A8CE}" destId="{E8D0EFA5-C9C1-465B-8CE9-21D28FDDECA4}" srcOrd="0" destOrd="0" presId="urn:microsoft.com/office/officeart/2005/8/layout/lProcess2"/>
    <dgm:cxn modelId="{4F641F23-0C70-428F-9B4C-17017E0B6DFE}" srcId="{F2A3E8ED-4010-41D3-947F-F115FC603576}" destId="{2D6B5874-8BA3-4B7B-8AE4-B5D5DD7FFC54}" srcOrd="1" destOrd="0" parTransId="{D50AE982-DF7A-472B-AD4D-0729A3C2AC9E}" sibTransId="{BF476822-A6FC-4FF6-9B58-994908EB5255}"/>
    <dgm:cxn modelId="{CD905719-1838-4DE2-855F-80CA09A781BB}" type="presOf" srcId="{0F7D7C56-FADE-4439-A392-BA9564D2D5BE}" destId="{F6E2833B-0097-41B8-917A-67BB959623F3}" srcOrd="0" destOrd="0" presId="urn:microsoft.com/office/officeart/2005/8/layout/lProcess2"/>
    <dgm:cxn modelId="{319E5C77-C883-4224-965A-F496054A6700}" type="presOf" srcId="{F2A3E8ED-4010-41D3-947F-F115FC603576}" destId="{26E10947-F19A-483E-8DC9-D35ABF8A3C6C}" srcOrd="0" destOrd="0" presId="urn:microsoft.com/office/officeart/2005/8/layout/lProcess2"/>
    <dgm:cxn modelId="{BDFF95BC-E6A8-4876-B4BB-7CBBA826AD7B}" type="presOf" srcId="{D3F2F277-1097-456E-9A6D-F8871B7B828C}" destId="{D510D3A0-C693-4426-A739-29DEC8D92B1C}" srcOrd="0" destOrd="0" presId="urn:microsoft.com/office/officeart/2005/8/layout/lProcess2"/>
    <dgm:cxn modelId="{1C1E153C-14D8-4614-BE4F-4062BF98EAE4}" type="presParOf" srcId="{F6E2833B-0097-41B8-917A-67BB959623F3}" destId="{8929A5C2-B06B-46EF-94A3-7AC7D1803874}" srcOrd="0" destOrd="0" presId="urn:microsoft.com/office/officeart/2005/8/layout/lProcess2"/>
    <dgm:cxn modelId="{64A4C368-5C9F-4A2A-BAC3-24C7EEB28AF5}" type="presParOf" srcId="{8929A5C2-B06B-46EF-94A3-7AC7D1803874}" destId="{8DDC0265-47F2-4CCF-A210-6195C0A8677C}" srcOrd="0" destOrd="0" presId="urn:microsoft.com/office/officeart/2005/8/layout/lProcess2"/>
    <dgm:cxn modelId="{F5D747CD-AF61-414C-B8ED-6444DFD8BE86}" type="presParOf" srcId="{8929A5C2-B06B-46EF-94A3-7AC7D1803874}" destId="{79AD7D35-9B10-4D08-BD30-58C8524BF6E0}" srcOrd="1" destOrd="0" presId="urn:microsoft.com/office/officeart/2005/8/layout/lProcess2"/>
    <dgm:cxn modelId="{ADF580D4-B9B2-4539-8AED-5B6C80B9235D}" type="presParOf" srcId="{8929A5C2-B06B-46EF-94A3-7AC7D1803874}" destId="{70524CCB-EF64-4AE0-A983-D7F3ABBF6775}" srcOrd="2" destOrd="0" presId="urn:microsoft.com/office/officeart/2005/8/layout/lProcess2"/>
    <dgm:cxn modelId="{8660C955-806F-4854-B210-373E8E607A66}" type="presParOf" srcId="{70524CCB-EF64-4AE0-A983-D7F3ABBF6775}" destId="{AD5D2FB2-A5FA-4482-A5EF-75F86EE6688B}" srcOrd="0" destOrd="0" presId="urn:microsoft.com/office/officeart/2005/8/layout/lProcess2"/>
    <dgm:cxn modelId="{6124F0E6-2AD5-4CDF-8C22-24DCAA9CE23A}" type="presParOf" srcId="{AD5D2FB2-A5FA-4482-A5EF-75F86EE6688B}" destId="{9F46167A-3B7F-4BA0-AB23-38E9290E2B84}" srcOrd="0" destOrd="0" presId="urn:microsoft.com/office/officeart/2005/8/layout/lProcess2"/>
    <dgm:cxn modelId="{DE8C48FA-1784-48EE-B271-562144D05C4B}" type="presParOf" srcId="{AD5D2FB2-A5FA-4482-A5EF-75F86EE6688B}" destId="{C19A6674-C6D6-4A87-BEB4-D7BB62BD1DAE}" srcOrd="1" destOrd="0" presId="urn:microsoft.com/office/officeart/2005/8/layout/lProcess2"/>
    <dgm:cxn modelId="{49352533-3AF7-44DB-9D9E-0BAEB5E0B877}" type="presParOf" srcId="{AD5D2FB2-A5FA-4482-A5EF-75F86EE6688B}" destId="{FDCF1B57-5B84-4FEA-841B-19AAB4B4E521}" srcOrd="2" destOrd="0" presId="urn:microsoft.com/office/officeart/2005/8/layout/lProcess2"/>
    <dgm:cxn modelId="{16AED5A6-8E85-4F58-B79B-2681C7563922}" type="presParOf" srcId="{AD5D2FB2-A5FA-4482-A5EF-75F86EE6688B}" destId="{576C0CC5-20D4-4F7A-83C6-1F84F6880C1F}" srcOrd="3" destOrd="0" presId="urn:microsoft.com/office/officeart/2005/8/layout/lProcess2"/>
    <dgm:cxn modelId="{1E0B50AB-F285-40E1-B46F-B318154284A8}" type="presParOf" srcId="{AD5D2FB2-A5FA-4482-A5EF-75F86EE6688B}" destId="{E8D0EFA5-C9C1-465B-8CE9-21D28FDDECA4}" srcOrd="4" destOrd="0" presId="urn:microsoft.com/office/officeart/2005/8/layout/lProcess2"/>
    <dgm:cxn modelId="{31E441E4-FBF1-46B6-B264-2786A1C3AC3A}" type="presParOf" srcId="{F6E2833B-0097-41B8-917A-67BB959623F3}" destId="{90E22592-A2E0-433A-A049-02DA56136A25}" srcOrd="1" destOrd="0" presId="urn:microsoft.com/office/officeart/2005/8/layout/lProcess2"/>
    <dgm:cxn modelId="{16E2E37E-7BF4-437C-9458-DB8A75457335}" type="presParOf" srcId="{F6E2833B-0097-41B8-917A-67BB959623F3}" destId="{FF8BD6DF-B0F0-4843-8A49-70D01E6BE111}" srcOrd="2" destOrd="0" presId="urn:microsoft.com/office/officeart/2005/8/layout/lProcess2"/>
    <dgm:cxn modelId="{B4D200BC-A3BA-4953-A7D7-B4204F873EBE}" type="presParOf" srcId="{FF8BD6DF-B0F0-4843-8A49-70D01E6BE111}" destId="{75E7951E-AC5F-45EF-9F3A-7DB964D12048}" srcOrd="0" destOrd="0" presId="urn:microsoft.com/office/officeart/2005/8/layout/lProcess2"/>
    <dgm:cxn modelId="{ECB2105E-9F3D-4B10-885B-6A83FCC7BEE2}" type="presParOf" srcId="{FF8BD6DF-B0F0-4843-8A49-70D01E6BE111}" destId="{E3B4200D-263B-4B0E-87AF-CACBA5C95167}" srcOrd="1" destOrd="0" presId="urn:microsoft.com/office/officeart/2005/8/layout/lProcess2"/>
    <dgm:cxn modelId="{8714034F-FAE6-471E-9CDE-36E616B4CEDF}" type="presParOf" srcId="{FF8BD6DF-B0F0-4843-8A49-70D01E6BE111}" destId="{1A723F0E-4647-407F-A13D-FE1B05060B12}" srcOrd="2" destOrd="0" presId="urn:microsoft.com/office/officeart/2005/8/layout/lProcess2"/>
    <dgm:cxn modelId="{8A207BB7-DAC9-43D4-AB4D-63BFB3D0CC0F}" type="presParOf" srcId="{1A723F0E-4647-407F-A13D-FE1B05060B12}" destId="{7E1E9CF8-DA3D-4ABD-BA03-23CD91760710}" srcOrd="0" destOrd="0" presId="urn:microsoft.com/office/officeart/2005/8/layout/lProcess2"/>
    <dgm:cxn modelId="{BACFA121-1D89-41C6-BB08-94A27B19C11C}" type="presParOf" srcId="{7E1E9CF8-DA3D-4ABD-BA03-23CD91760710}" destId="{568F544C-1D55-4890-857C-75CF77A6316F}" srcOrd="0" destOrd="0" presId="urn:microsoft.com/office/officeart/2005/8/layout/lProcess2"/>
    <dgm:cxn modelId="{3781F3CA-643B-4BAE-A6A8-3395D145164A}" type="presParOf" srcId="{7E1E9CF8-DA3D-4ABD-BA03-23CD91760710}" destId="{2BA80444-973D-4930-910A-3ACB3C8DDA15}" srcOrd="1" destOrd="0" presId="urn:microsoft.com/office/officeart/2005/8/layout/lProcess2"/>
    <dgm:cxn modelId="{F5935AB8-1803-4683-9D5A-379C29C29993}" type="presParOf" srcId="{7E1E9CF8-DA3D-4ABD-BA03-23CD91760710}" destId="{FA57D2FC-8E4D-4C99-A645-C8987148BC47}" srcOrd="2" destOrd="0" presId="urn:microsoft.com/office/officeart/2005/8/layout/lProcess2"/>
    <dgm:cxn modelId="{AED24EA9-FDC9-43D4-A61F-82EDFDA7673B}" type="presParOf" srcId="{7E1E9CF8-DA3D-4ABD-BA03-23CD91760710}" destId="{23F9AC8C-7E27-4B9B-AE08-F4DE74E5A9C9}" srcOrd="3" destOrd="0" presId="urn:microsoft.com/office/officeart/2005/8/layout/lProcess2"/>
    <dgm:cxn modelId="{03DE50F0-B286-446E-A9F1-671EAD3E9460}" type="presParOf" srcId="{7E1E9CF8-DA3D-4ABD-BA03-23CD91760710}" destId="{6050C010-A3C0-482E-AF35-41B919C8660B}" srcOrd="4" destOrd="0" presId="urn:microsoft.com/office/officeart/2005/8/layout/lProcess2"/>
    <dgm:cxn modelId="{EA81793A-9C20-45B2-8C8E-12DBFA6D1883}" type="presParOf" srcId="{7E1E9CF8-DA3D-4ABD-BA03-23CD91760710}" destId="{16D4757C-3503-4B42-8ABC-41C5503EEFAB}" srcOrd="5" destOrd="0" presId="urn:microsoft.com/office/officeart/2005/8/layout/lProcess2"/>
    <dgm:cxn modelId="{04925B17-181D-4172-9549-7870F6A61FE8}" type="presParOf" srcId="{7E1E9CF8-DA3D-4ABD-BA03-23CD91760710}" destId="{8F2927D7-A2C1-49DB-BF75-217A3B8340DF}" srcOrd="6" destOrd="0" presId="urn:microsoft.com/office/officeart/2005/8/layout/lProcess2"/>
    <dgm:cxn modelId="{7169F3BA-C980-440E-BCF5-E89EE9B028A9}" type="presParOf" srcId="{F6E2833B-0097-41B8-917A-67BB959623F3}" destId="{B63F545F-50F6-41B2-982B-DECD496B1021}" srcOrd="3" destOrd="0" presId="urn:microsoft.com/office/officeart/2005/8/layout/lProcess2"/>
    <dgm:cxn modelId="{8A3FF362-4AB9-4565-8734-97E6958F797C}" type="presParOf" srcId="{F6E2833B-0097-41B8-917A-67BB959623F3}" destId="{6A17362B-D10C-4646-BD5B-70966A4A437B}" srcOrd="4" destOrd="0" presId="urn:microsoft.com/office/officeart/2005/8/layout/lProcess2"/>
    <dgm:cxn modelId="{2E9D1535-2345-4E28-BA34-1C68CF3596BF}" type="presParOf" srcId="{6A17362B-D10C-4646-BD5B-70966A4A437B}" destId="{26E10947-F19A-483E-8DC9-D35ABF8A3C6C}" srcOrd="0" destOrd="0" presId="urn:microsoft.com/office/officeart/2005/8/layout/lProcess2"/>
    <dgm:cxn modelId="{34AAB546-6DAA-42FC-8DC2-ECF841A063B4}" type="presParOf" srcId="{6A17362B-D10C-4646-BD5B-70966A4A437B}" destId="{A230DC03-F116-44DC-AA1D-CC878E569C96}" srcOrd="1" destOrd="0" presId="urn:microsoft.com/office/officeart/2005/8/layout/lProcess2"/>
    <dgm:cxn modelId="{2F2BD4C7-5577-423B-9265-7C99BAE0EB11}" type="presParOf" srcId="{6A17362B-D10C-4646-BD5B-70966A4A437B}" destId="{DFE31C3C-207E-416B-BB9B-8AF8FDAAB2E2}" srcOrd="2" destOrd="0" presId="urn:microsoft.com/office/officeart/2005/8/layout/lProcess2"/>
    <dgm:cxn modelId="{ED8B3101-1E46-4E08-A46E-E45133566835}" type="presParOf" srcId="{DFE31C3C-207E-416B-BB9B-8AF8FDAAB2E2}" destId="{0BAE0FE8-EEB2-4B18-9C7D-7CBF393DEBF2}" srcOrd="0" destOrd="0" presId="urn:microsoft.com/office/officeart/2005/8/layout/lProcess2"/>
    <dgm:cxn modelId="{A75920F1-9D41-4B93-BCD9-B9C65EC72590}" type="presParOf" srcId="{0BAE0FE8-EEB2-4B18-9C7D-7CBF393DEBF2}" destId="{887FD83D-4B04-4939-B771-6A088957B0BD}" srcOrd="0" destOrd="0" presId="urn:microsoft.com/office/officeart/2005/8/layout/lProcess2"/>
    <dgm:cxn modelId="{509E28C3-549B-4193-A218-2790B74066D0}" type="presParOf" srcId="{0BAE0FE8-EEB2-4B18-9C7D-7CBF393DEBF2}" destId="{377B6FAD-9001-4012-8D71-407F0006C535}" srcOrd="1" destOrd="0" presId="urn:microsoft.com/office/officeart/2005/8/layout/lProcess2"/>
    <dgm:cxn modelId="{E07CB798-3BAF-41C7-B55E-6001D58730B5}" type="presParOf" srcId="{0BAE0FE8-EEB2-4B18-9C7D-7CBF393DEBF2}" destId="{7AB31FC9-9F2B-45EE-8A6B-1B722B222F7F}" srcOrd="2" destOrd="0" presId="urn:microsoft.com/office/officeart/2005/8/layout/lProcess2"/>
    <dgm:cxn modelId="{9E0282C6-6805-43DA-AD27-023942F826F2}" type="presParOf" srcId="{0BAE0FE8-EEB2-4B18-9C7D-7CBF393DEBF2}" destId="{C5C6ABDF-A35D-4666-83B5-614564C3A8F2}" srcOrd="3" destOrd="0" presId="urn:microsoft.com/office/officeart/2005/8/layout/lProcess2"/>
    <dgm:cxn modelId="{6EE6ECF3-E209-4E2D-A8F2-5B4E26F5B0B8}" type="presParOf" srcId="{0BAE0FE8-EEB2-4B18-9C7D-7CBF393DEBF2}" destId="{D510D3A0-C693-4426-A739-29DEC8D92B1C}" srcOrd="4" destOrd="0" presId="urn:microsoft.com/office/officeart/2005/8/layout/lProcess2"/>
    <dgm:cxn modelId="{D9C1382C-0B3D-4357-A343-6F3E27F004A4}" type="presParOf" srcId="{0BAE0FE8-EEB2-4B18-9C7D-7CBF393DEBF2}" destId="{B3E0E88A-50A5-4EF8-AB3C-7FC568CB10B5}" srcOrd="5" destOrd="0" presId="urn:microsoft.com/office/officeart/2005/8/layout/lProcess2"/>
    <dgm:cxn modelId="{B5850900-A22A-4EE4-9C19-647C96A62711}" type="presParOf" srcId="{0BAE0FE8-EEB2-4B18-9C7D-7CBF393DEBF2}" destId="{DA7E66DC-40DD-4F06-BAF1-D895DD586CAE}" srcOrd="6" destOrd="0" presId="urn:microsoft.com/office/officeart/2005/8/layout/lProcess2"/>
  </dgm:cxnLst>
  <dgm:bg/>
  <dgm:whole/>
</dgm:dataModel>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defTabSz="915988">
              <a:spcBef>
                <a:spcPct val="0"/>
              </a:spcBef>
              <a:defRPr sz="1200" b="0">
                <a:cs typeface="+mn-cs"/>
              </a:defRPr>
            </a:lvl1pPr>
          </a:lstStyle>
          <a:p>
            <a:pPr>
              <a:defRPr/>
            </a:pPr>
            <a:endParaRPr lang="en-US"/>
          </a:p>
        </p:txBody>
      </p:sp>
      <p:sp>
        <p:nvSpPr>
          <p:cNvPr id="88067" name="Rectangle 3"/>
          <p:cNvSpPr>
            <a:spLocks noGrp="1" noChangeArrowheads="1"/>
          </p:cNvSpPr>
          <p:nvPr>
            <p:ph type="dt" sz="quarter" idx="1"/>
          </p:nvPr>
        </p:nvSpPr>
        <p:spPr bwMode="auto">
          <a:xfrm>
            <a:off x="3971925" y="0"/>
            <a:ext cx="3036888" cy="465621"/>
          </a:xfrm>
          <a:prstGeom prst="rect">
            <a:avLst/>
          </a:prstGeom>
          <a:noFill/>
          <a:ln w="9525">
            <a:noFill/>
            <a:miter lim="800000"/>
            <a:headEnd/>
            <a:tailEnd/>
          </a:ln>
          <a:effectLst/>
        </p:spPr>
        <p:txBody>
          <a:bodyPr vert="horz" wrap="square" lIns="91640" tIns="45820" rIns="91640" bIns="45820" numCol="1" anchor="t" anchorCtr="0" compatLnSpc="1">
            <a:prstTxWarp prst="textNoShape">
              <a:avLst/>
            </a:prstTxWarp>
          </a:bodyPr>
          <a:lstStyle>
            <a:lvl1pPr algn="r" defTabSz="915988">
              <a:spcBef>
                <a:spcPct val="0"/>
              </a:spcBef>
              <a:defRPr sz="1200" b="0">
                <a:cs typeface="+mn-cs"/>
              </a:defRPr>
            </a:lvl1pPr>
          </a:lstStyle>
          <a:p>
            <a:pPr>
              <a:defRPr/>
            </a:pPr>
            <a:endParaRPr lang="en-US"/>
          </a:p>
        </p:txBody>
      </p:sp>
      <p:sp>
        <p:nvSpPr>
          <p:cNvPr id="88068" name="Rectangle 4"/>
          <p:cNvSpPr>
            <a:spLocks noGrp="1" noChangeArrowheads="1"/>
          </p:cNvSpPr>
          <p:nvPr>
            <p:ph type="ftr" sz="quarter" idx="2"/>
          </p:nvPr>
        </p:nvSpPr>
        <p:spPr bwMode="auto">
          <a:xfrm>
            <a:off x="0"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defTabSz="915988">
              <a:spcBef>
                <a:spcPct val="0"/>
              </a:spcBef>
              <a:defRPr sz="1200" b="0">
                <a:cs typeface="+mn-cs"/>
              </a:defRPr>
            </a:lvl1pPr>
          </a:lstStyle>
          <a:p>
            <a:pPr>
              <a:defRPr/>
            </a:pPr>
            <a:endParaRPr lang="en-US"/>
          </a:p>
        </p:txBody>
      </p:sp>
      <p:sp>
        <p:nvSpPr>
          <p:cNvPr id="88069" name="Rectangle 5"/>
          <p:cNvSpPr>
            <a:spLocks noGrp="1" noChangeArrowheads="1"/>
          </p:cNvSpPr>
          <p:nvPr>
            <p:ph type="sldNum" sz="quarter" idx="3"/>
          </p:nvPr>
        </p:nvSpPr>
        <p:spPr bwMode="auto">
          <a:xfrm>
            <a:off x="3971925" y="8829180"/>
            <a:ext cx="3036888" cy="465621"/>
          </a:xfrm>
          <a:prstGeom prst="rect">
            <a:avLst/>
          </a:prstGeom>
          <a:noFill/>
          <a:ln w="9525">
            <a:noFill/>
            <a:miter lim="800000"/>
            <a:headEnd/>
            <a:tailEnd/>
          </a:ln>
          <a:effectLst/>
        </p:spPr>
        <p:txBody>
          <a:bodyPr vert="horz" wrap="square" lIns="91640" tIns="45820" rIns="91640" bIns="45820" numCol="1" anchor="b" anchorCtr="0" compatLnSpc="1">
            <a:prstTxWarp prst="textNoShape">
              <a:avLst/>
            </a:prstTxWarp>
          </a:bodyPr>
          <a:lstStyle>
            <a:lvl1pPr algn="r" defTabSz="915988">
              <a:spcBef>
                <a:spcPct val="0"/>
              </a:spcBef>
              <a:defRPr sz="1200" b="0">
                <a:cs typeface="+mn-cs"/>
              </a:defRPr>
            </a:lvl1pPr>
          </a:lstStyle>
          <a:p>
            <a:pPr>
              <a:defRPr/>
            </a:pPr>
            <a:fld id="{9F8AD77F-94DC-4E66-B357-8F66724057D6}"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defTabSz="931863">
              <a:spcBef>
                <a:spcPct val="0"/>
              </a:spcBef>
              <a:defRPr sz="1200" b="0">
                <a:cs typeface="+mn-cs"/>
              </a:defRPr>
            </a:lvl1pPr>
          </a:lstStyle>
          <a:p>
            <a:pPr>
              <a:defRPr/>
            </a:pPr>
            <a:endParaRPr lang="en-US"/>
          </a:p>
        </p:txBody>
      </p:sp>
      <p:sp>
        <p:nvSpPr>
          <p:cNvPr id="17411" name="Rectangle 3"/>
          <p:cNvSpPr>
            <a:spLocks noGrp="1" noChangeArrowheads="1"/>
          </p:cNvSpPr>
          <p:nvPr>
            <p:ph type="dt" idx="1"/>
          </p:nvPr>
        </p:nvSpPr>
        <p:spPr bwMode="auto">
          <a:xfrm>
            <a:off x="3971925" y="0"/>
            <a:ext cx="3036888" cy="465621"/>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lvl1pPr algn="r" defTabSz="931863">
              <a:spcBef>
                <a:spcPct val="0"/>
              </a:spcBef>
              <a:defRPr sz="1200" b="0">
                <a:cs typeface="+mn-cs"/>
              </a:defRPr>
            </a:lvl1pPr>
          </a:lstStyle>
          <a:p>
            <a:pPr>
              <a:defRPr/>
            </a:pPr>
            <a:endParaRPr lang="en-US"/>
          </a:p>
        </p:txBody>
      </p:sp>
      <p:sp>
        <p:nvSpPr>
          <p:cNvPr id="3686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7413" name="Rectangle 5"/>
          <p:cNvSpPr>
            <a:spLocks noGrp="1" noChangeArrowheads="1"/>
          </p:cNvSpPr>
          <p:nvPr>
            <p:ph type="body" sz="quarter" idx="3"/>
          </p:nvPr>
        </p:nvSpPr>
        <p:spPr bwMode="auto">
          <a:xfrm>
            <a:off x="701675" y="4416191"/>
            <a:ext cx="5607050" cy="4182580"/>
          </a:xfrm>
          <a:prstGeom prst="rect">
            <a:avLst/>
          </a:prstGeom>
          <a:noFill/>
          <a:ln w="9525">
            <a:noFill/>
            <a:miter lim="800000"/>
            <a:headEnd/>
            <a:tailEnd/>
          </a:ln>
          <a:effectLst/>
        </p:spPr>
        <p:txBody>
          <a:bodyPr vert="horz" wrap="square" lIns="93152" tIns="46576" rIns="93152" bIns="4657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defTabSz="931863">
              <a:spcBef>
                <a:spcPct val="0"/>
              </a:spcBef>
              <a:defRPr sz="1200" b="0">
                <a:cs typeface="+mn-cs"/>
              </a:defRPr>
            </a:lvl1pPr>
          </a:lstStyle>
          <a:p>
            <a:pPr>
              <a:defRPr/>
            </a:pPr>
            <a:endParaRPr lang="en-US"/>
          </a:p>
        </p:txBody>
      </p:sp>
      <p:sp>
        <p:nvSpPr>
          <p:cNvPr id="17415" name="Rectangle 7"/>
          <p:cNvSpPr>
            <a:spLocks noGrp="1" noChangeArrowheads="1"/>
          </p:cNvSpPr>
          <p:nvPr>
            <p:ph type="sldNum" sz="quarter" idx="5"/>
          </p:nvPr>
        </p:nvSpPr>
        <p:spPr bwMode="auto">
          <a:xfrm>
            <a:off x="3971925" y="8829180"/>
            <a:ext cx="3036888" cy="465621"/>
          </a:xfrm>
          <a:prstGeom prst="rect">
            <a:avLst/>
          </a:prstGeom>
          <a:noFill/>
          <a:ln w="9525">
            <a:noFill/>
            <a:miter lim="800000"/>
            <a:headEnd/>
            <a:tailEnd/>
          </a:ln>
          <a:effectLst/>
        </p:spPr>
        <p:txBody>
          <a:bodyPr vert="horz" wrap="square" lIns="93152" tIns="46576" rIns="93152" bIns="46576" numCol="1" anchor="b" anchorCtr="0" compatLnSpc="1">
            <a:prstTxWarp prst="textNoShape">
              <a:avLst/>
            </a:prstTxWarp>
          </a:bodyPr>
          <a:lstStyle>
            <a:lvl1pPr algn="r" defTabSz="931863">
              <a:spcBef>
                <a:spcPct val="0"/>
              </a:spcBef>
              <a:defRPr sz="1200" b="0">
                <a:cs typeface="+mn-cs"/>
              </a:defRPr>
            </a:lvl1pPr>
          </a:lstStyle>
          <a:p>
            <a:pPr>
              <a:defRPr/>
            </a:pPr>
            <a:fld id="{94FFEA04-F754-4F82-BBD8-F09D1A8C13B3}"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F01C00C6-5F37-46F8-94E6-518E1DB470EA}"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694501DE-4431-40CC-8B0F-6AAFAF533B79}" type="slidenum">
              <a:rPr lang="en-US" smtClean="0"/>
              <a:pPr>
                <a:defRPr/>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p:cNvSpPr>
            <a:spLocks noGrp="1" noChangeArrowheads="1"/>
          </p:cNvSpPr>
          <p:nvPr>
            <p:ph type="sldNum" sz="quarter" idx="5"/>
          </p:nvPr>
        </p:nvSpPr>
        <p:spPr/>
        <p:txBody>
          <a:bodyPr/>
          <a:lstStyle/>
          <a:p>
            <a:pPr>
              <a:defRPr/>
            </a:pPr>
            <a:fld id="{D6AD1BE7-1A3C-415E-B6B8-9F93E4AE8DEA}" type="slidenum">
              <a:rPr lang="en-US"/>
              <a:pPr>
                <a:defRPr/>
              </a:pPr>
              <a:t>15</a:t>
            </a:fld>
            <a:endParaRPr lang="en-US"/>
          </a:p>
        </p:txBody>
      </p:sp>
      <p:sp>
        <p:nvSpPr>
          <p:cNvPr id="41987" name="Slide Image Placeholder 1"/>
          <p:cNvSpPr>
            <a:spLocks noGrp="1" noRot="1" noChangeAspect="1" noTextEdit="1"/>
          </p:cNvSpPr>
          <p:nvPr>
            <p:ph type="sldImg"/>
          </p:nvPr>
        </p:nvSpPr>
        <p:spPr>
          <a:ln/>
        </p:spPr>
      </p:sp>
      <p:sp>
        <p:nvSpPr>
          <p:cNvPr id="41988" name="Notes Placeholder 2"/>
          <p:cNvSpPr>
            <a:spLocks noGrp="1"/>
          </p:cNvSpPr>
          <p:nvPr>
            <p:ph type="body" idx="1"/>
          </p:nvPr>
        </p:nvSpPr>
        <p:spPr>
          <a:noFill/>
          <a:ln/>
        </p:spPr>
        <p:txBody>
          <a:bodyPr lIns="93142" tIns="46571" rIns="93142" bIns="46571"/>
          <a:lstStyle/>
          <a:p>
            <a:r>
              <a:rPr lang="en-US" smtClean="0"/>
              <a:t>Reminder of the complexity of PEG – frame evaluation in terms of understanding key pieces of this model</a:t>
            </a:r>
          </a:p>
        </p:txBody>
      </p:sp>
      <p:sp>
        <p:nvSpPr>
          <p:cNvPr id="41989" name="Slide Number Placeholder 3"/>
          <p:cNvSpPr txBox="1">
            <a:spLocks noGrp="1"/>
          </p:cNvSpPr>
          <p:nvPr/>
        </p:nvSpPr>
        <p:spPr bwMode="auto">
          <a:xfrm>
            <a:off x="3971925" y="8829180"/>
            <a:ext cx="3036888" cy="465621"/>
          </a:xfrm>
          <a:prstGeom prst="rect">
            <a:avLst/>
          </a:prstGeom>
          <a:noFill/>
          <a:ln w="9525">
            <a:noFill/>
            <a:miter lim="800000"/>
            <a:headEnd/>
            <a:tailEnd/>
          </a:ln>
        </p:spPr>
        <p:txBody>
          <a:bodyPr lIns="93142" tIns="46571" rIns="93142" bIns="46571" anchor="b"/>
          <a:lstStyle/>
          <a:p>
            <a:pPr algn="r" defTabSz="931863"/>
            <a:fld id="{D675A803-95FA-4E3F-A350-106344C5D3EA}" type="slidenum">
              <a:rPr lang="en-US" sz="1200"/>
              <a:pPr algn="r" defTabSz="931863"/>
              <a:t>15</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4FFEA04-F754-4F82-BBD8-F09D1A8C13B3}" type="slidenum">
              <a:rPr lang="en-US" smtClean="0"/>
              <a:pPr>
                <a:defRPr/>
              </a:pPr>
              <a:t>16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B4807485-D94F-4CDA-AE59-95116C66CE46}" type="slidenum">
              <a:rPr lang="en-US"/>
              <a:pPr>
                <a:defRPr/>
              </a:pPr>
              <a:t>17</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r>
              <a:rPr lang="en-US" smtClean="0"/>
              <a:t>Describe methodologies for each piece – 1) Interviews, focus groups and surveys, 2) same, 3) CLASS, ECERS, other measures?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DD709127-0727-43A6-A9FE-F8044003F746}" type="slidenum">
              <a:rPr lang="en-US"/>
              <a:pPr>
                <a:defRPr/>
              </a:pPr>
              <a:t>18</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r>
              <a:rPr lang="en-US" smtClean="0"/>
              <a:t>Data to follow for each – direct child assessment for short term impacts, ESE data for long term – exploring potential for child assessments, 2) Surveys for families 3) CLASS and other for PEG classrooms to understand change over four years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7A6F34C6-FF6D-440B-8E69-EFA186181275}" type="slidenum">
              <a:rPr lang="en-US"/>
              <a:pPr>
                <a:defRPr/>
              </a:pPr>
              <a:t>19</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r>
              <a:rPr lang="en-US" smtClean="0"/>
              <a:t>Review these – highlight importance of quality improvement in the communities</a:t>
            </a:r>
          </a:p>
          <a:p>
            <a:r>
              <a:rPr lang="en-US" smtClean="0"/>
              <a:t>Also  mention REL work that is planned, opportunity potentially to pursue other funding – create research affiliation?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TextEdit="1"/>
          </p:cNvSpPr>
          <p:nvPr>
            <p:ph type="sldImg"/>
          </p:nvPr>
        </p:nvSpPr>
        <p:spPr>
          <a:ln/>
        </p:spPr>
      </p:sp>
      <p:sp>
        <p:nvSpPr>
          <p:cNvPr id="50179" name="Rectangle 3"/>
          <p:cNvSpPr>
            <a:spLocks noGrp="1"/>
          </p:cNvSpPr>
          <p:nvPr>
            <p:ph type="body" idx="1"/>
          </p:nvPr>
        </p:nvSpPr>
        <p:spPr>
          <a:noFill/>
          <a:ln/>
        </p:spPr>
        <p:txBody>
          <a:bodyPr/>
          <a:lstStyle/>
          <a:p>
            <a:r>
              <a:rPr lang="en-US" smtClean="0"/>
              <a:t>Highlight the extensive contribution of the grantees to the research budget – importance of understanding the program at both the grantee and state level</a:t>
            </a:r>
          </a:p>
        </p:txBody>
      </p:sp>
    </p:spTree>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2.png"/>
  <Relationship Id="rId3" Type="http://schemas.openxmlformats.org/officeDocument/2006/relationships/image" Target="../media/image3.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a:extLst/>
        </p:spPr>
        <p:txBody>
          <a:bodyPr/>
          <a:lstStyle/>
          <a:p>
            <a:pPr>
              <a:spcBef>
                <a:spcPct val="50000"/>
              </a:spcBef>
              <a:defRPr/>
            </a:pPr>
            <a:endParaRPr lang="en-US" dirty="0"/>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a:extLst/>
        </p:spPr>
        <p:txBody>
          <a:bodyPr/>
          <a:lstStyle/>
          <a:p>
            <a:pPr>
              <a:spcBef>
                <a:spcPct val="50000"/>
              </a:spcBef>
              <a:defRPr/>
            </a:pPr>
            <a:endParaRPr lang="en-US" dirty="0"/>
          </a:p>
        </p:txBody>
      </p:sp>
      <p:pic>
        <p:nvPicPr>
          <p:cNvPr id="7" name="Picture 11" descr="EEC.gif"/>
          <p:cNvPicPr>
            <a:picLocks noChangeAspect="1"/>
          </p:cNvPicPr>
          <p:nvPr userDrawn="1"/>
        </p:nvPicPr>
        <p:blipFill>
          <a:blip r:embed="rId3"/>
          <a:srcRect/>
          <a:stretch>
            <a:fillRect/>
          </a:stretch>
        </p:blipFill>
        <p:spPr bwMode="auto">
          <a:xfrm>
            <a:off x="5815013" y="5591175"/>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smtClean="0"/>
              <a:t>Click to edit Master title style</a:t>
            </a:r>
            <a:endParaRPr lang="en-US"/>
          </a:p>
        </p:txBody>
      </p:sp>
      <p:sp>
        <p:nvSpPr>
          <p:cNvPr id="13" name="Text Placeholder 12"/>
          <p:cNvSpPr>
            <a:spLocks noGrp="1"/>
          </p:cNvSpPr>
          <p:nvPr>
            <p:ph type="body" sz="quarter" idx="13"/>
          </p:nvPr>
        </p:nvSpPr>
        <p:spPr>
          <a:xfrm>
            <a:off x="2449513" y="3927475"/>
            <a:ext cx="5716587" cy="446088"/>
          </a:xfrm>
        </p:spPr>
        <p:txBody>
          <a:bodyPr/>
          <a:lstStyle>
            <a:lvl1pPr>
              <a:buNone/>
              <a:defRPr sz="1800">
                <a:solidFill>
                  <a:srgbClr val="000099"/>
                </a:solidFill>
              </a:defRPr>
            </a:lvl1pPr>
          </a:lstStyle>
          <a:p>
            <a:pPr lvl="0"/>
            <a:r>
              <a:rPr lang="en-US" smtClean="0"/>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fld id="{6D767FC8-C3B6-427D-939E-999DA7CD4E54}" type="datetime1">
              <a:rPr lang="en-US"/>
              <a:pPr>
                <a:defRPr/>
              </a:pPr>
              <a:t>9/4/2015</a:t>
            </a:fld>
            <a:endParaRPr lang="en-US" dirty="0"/>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F6202BED-6762-491D-8F43-5F1059945F8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BFD29A7C-8C35-493E-B401-F2C88E1A5C37}" type="datetime1">
              <a:rPr lang="en-US"/>
              <a:pPr>
                <a:defRPr/>
              </a:pPr>
              <a:t>9/4/2015</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42A010FC-E491-4D03-B083-EB98469B5C51}"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89B598C4-266E-4432-9E79-42E1748EF9EC}" type="datetime1">
              <a:rPr lang="en-US"/>
              <a:pPr>
                <a:defRPr/>
              </a:pPr>
              <a:t>9/4/2015</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A8386859-1F63-49BE-B65A-AC95A6C9AEEE}"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EED53BE7-BD42-4A7A-9829-24F8E283B0B3}" type="datetime1">
              <a:rPr lang="en-US"/>
              <a:pPr>
                <a:defRPr/>
              </a:pPr>
              <a:t>9/4/2015</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9E09EEB6-8952-4E98-8912-783503AC6720}"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382000" cy="4525963"/>
          </a:xfrm>
        </p:spPr>
        <p:txBody>
          <a:bodyPr/>
          <a:lstStyle/>
          <a:p>
            <a:pPr lvl="0"/>
            <a:r>
              <a:rPr lang="en-US" noProof="0" dirty="0" smtClean="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fld id="{B0102FE0-FFBF-4072-ADE8-9C5153506439}" type="datetime1">
              <a:rPr lang="en-US"/>
              <a:pPr>
                <a:defRPr/>
              </a:pPr>
              <a:t>9/4/2015</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64C2F3FA-C885-49B8-849B-FA0E6663F467}"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fld id="{D13625B4-8593-43EF-8A29-494B46026DF7}" type="datetime1">
              <a:rPr lang="en-US"/>
              <a:pPr>
                <a:defRPr/>
              </a:pPr>
              <a:t>9/4/2015</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A3824D08-60F8-4906-8EAC-D190CC6B8E94}"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724400" y="1600200"/>
            <a:ext cx="411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724400" y="3938588"/>
            <a:ext cx="411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2"/>
          <p:cNvSpPr>
            <a:spLocks noGrp="1" noChangeArrowheads="1"/>
          </p:cNvSpPr>
          <p:nvPr>
            <p:ph type="dt" sz="half" idx="10"/>
          </p:nvPr>
        </p:nvSpPr>
        <p:spPr>
          <a:ln/>
        </p:spPr>
        <p:txBody>
          <a:bodyPr/>
          <a:lstStyle>
            <a:lvl1pPr>
              <a:defRPr/>
            </a:lvl1pPr>
          </a:lstStyle>
          <a:p>
            <a:pPr>
              <a:defRPr/>
            </a:pPr>
            <a:fld id="{4C8C9899-D87E-4932-9444-0E5A548610C9}" type="datetime1">
              <a:rPr lang="en-US"/>
              <a:pPr>
                <a:defRPr/>
              </a:pPr>
              <a:t>9/4/2015</a:t>
            </a:fld>
            <a:endParaRPr lang="en-US" dirty="0"/>
          </a:p>
        </p:txBody>
      </p:sp>
      <p:sp>
        <p:nvSpPr>
          <p:cNvPr id="7" name="Rectangle 14"/>
          <p:cNvSpPr>
            <a:spLocks noGrp="1" noChangeArrowheads="1"/>
          </p:cNvSpPr>
          <p:nvPr>
            <p:ph type="sldNum" sz="quarter" idx="11"/>
          </p:nvPr>
        </p:nvSpPr>
        <p:spPr>
          <a:ln/>
        </p:spPr>
        <p:txBody>
          <a:bodyPr/>
          <a:lstStyle>
            <a:lvl1pPr>
              <a:defRPr/>
            </a:lvl1pPr>
          </a:lstStyle>
          <a:p>
            <a:pPr>
              <a:defRPr/>
            </a:pPr>
            <a:fld id="{969146A6-0478-475C-A797-5D1A40EC055D}"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B8CD4FE-38A0-4E59-8ADE-3E60433E155C}" type="datetime1">
              <a:rPr lang="en-US"/>
              <a:pPr>
                <a:defRPr/>
              </a:pPr>
              <a:t>9/4/2015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8D6E84-77CA-47CA-8547-1CD71FE6358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2"/>
          </p:nvPr>
        </p:nvSpPr>
        <p:spPr>
          <a:xfrm>
            <a:off x="444500" y="277813"/>
            <a:ext cx="7132638" cy="469900"/>
          </a:xfrm>
        </p:spPr>
        <p:txBody>
          <a:bodyPr/>
          <a:lstStyle>
            <a:lvl1pPr>
              <a:buNone/>
              <a:defRPr sz="1800"/>
            </a:lvl1pPr>
          </a:lstStyle>
          <a:p>
            <a:pPr lvl="0"/>
            <a:r>
              <a:rPr lang="en-US" smtClean="0"/>
              <a:t>Click to edit Master text styles</a:t>
            </a:r>
          </a:p>
          <a:p>
            <a:pPr lvl="1"/>
            <a:r>
              <a:rPr lang="en-US" smtClean="0"/>
              <a:t>Second level</a:t>
            </a:r>
          </a:p>
        </p:txBody>
      </p:sp>
      <p:sp>
        <p:nvSpPr>
          <p:cNvPr id="4" name="Rectangle 12"/>
          <p:cNvSpPr>
            <a:spLocks noGrp="1" noChangeArrowheads="1"/>
          </p:cNvSpPr>
          <p:nvPr>
            <p:ph type="dt" sz="half" idx="13"/>
          </p:nvPr>
        </p:nvSpPr>
        <p:spPr>
          <a:ln/>
        </p:spPr>
        <p:txBody>
          <a:bodyPr/>
          <a:lstStyle>
            <a:lvl1pPr>
              <a:defRPr/>
            </a:lvl1pPr>
          </a:lstStyle>
          <a:p>
            <a:pPr>
              <a:defRPr/>
            </a:pPr>
            <a:fld id="{C2FC9195-2CAA-4529-BE81-98AB56700A1A}" type="datetime1">
              <a:rPr lang="en-US"/>
              <a:pPr>
                <a:defRPr/>
              </a:pPr>
              <a:t>9/4/2015</a:t>
            </a:fld>
            <a:endParaRPr lang="en-US" dirty="0"/>
          </a:p>
        </p:txBody>
      </p:sp>
      <p:sp>
        <p:nvSpPr>
          <p:cNvPr id="5" name="Rectangle 14"/>
          <p:cNvSpPr>
            <a:spLocks noGrp="1" noChangeArrowheads="1"/>
          </p:cNvSpPr>
          <p:nvPr>
            <p:ph type="sldNum" sz="quarter" idx="14"/>
          </p:nvPr>
        </p:nvSpPr>
        <p:spPr>
          <a:ln/>
        </p:spPr>
        <p:txBody>
          <a:bodyPr/>
          <a:lstStyle>
            <a:lvl1pPr>
              <a:defRPr/>
            </a:lvl1pPr>
          </a:lstStyle>
          <a:p>
            <a:pPr>
              <a:defRPr/>
            </a:pPr>
            <a:fld id="{38543709-02F6-4C11-9CDA-305712CA7B7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fld id="{20670C06-F29A-4671-AF64-703F31A42089}" type="datetime1">
              <a:rPr lang="en-US"/>
              <a:pPr>
                <a:defRPr/>
              </a:pPr>
              <a:t>9/4/2015</a:t>
            </a:fld>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097191A3-2A26-4C7C-9BC4-9ADE73758B9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fld id="{A7E99073-1460-4C01-8B54-868639CA6F86}" type="datetime1">
              <a:rPr lang="en-US"/>
              <a:pPr>
                <a:defRPr/>
              </a:pPr>
              <a:t>9/4/2015</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D8941D65-D02D-4D5A-9DD2-79A814637C2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fld id="{17E953A9-A26F-4CC8-ADE7-AB5A4025B9BB}" type="datetime1">
              <a:rPr lang="en-US"/>
              <a:pPr>
                <a:defRPr/>
              </a:pPr>
              <a:t>9/4/2015</a:t>
            </a:fld>
            <a:endParaRPr lang="en-US" dirty="0"/>
          </a:p>
        </p:txBody>
      </p:sp>
      <p:sp>
        <p:nvSpPr>
          <p:cNvPr id="8" name="Rectangle 14"/>
          <p:cNvSpPr>
            <a:spLocks noGrp="1" noChangeArrowheads="1"/>
          </p:cNvSpPr>
          <p:nvPr>
            <p:ph type="sldNum" sz="quarter" idx="11"/>
          </p:nvPr>
        </p:nvSpPr>
        <p:spPr>
          <a:ln/>
        </p:spPr>
        <p:txBody>
          <a:bodyPr/>
          <a:lstStyle>
            <a:lvl1pPr>
              <a:defRPr/>
            </a:lvl1pPr>
          </a:lstStyle>
          <a:p>
            <a:pPr>
              <a:defRPr/>
            </a:pPr>
            <a:fld id="{A111629F-3887-4321-BE36-D494684EF34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38" y="152400"/>
            <a:ext cx="7584674" cy="722243"/>
          </a:xfrm>
        </p:spPr>
        <p:txBody>
          <a:bodyPr/>
          <a:lstStyle>
            <a:lvl1pPr>
              <a:defRPr/>
            </a:lvl1pPr>
          </a:lstStyle>
          <a:p>
            <a:r>
              <a:rPr lang="en-US" smtClean="0"/>
              <a:t>Click to edit Master title style</a:t>
            </a:r>
            <a:endParaRPr lang="en-US" dirty="0"/>
          </a:p>
        </p:txBody>
      </p:sp>
      <p:sp>
        <p:nvSpPr>
          <p:cNvPr id="3" name="Rectangle 12"/>
          <p:cNvSpPr>
            <a:spLocks noGrp="1" noChangeArrowheads="1"/>
          </p:cNvSpPr>
          <p:nvPr>
            <p:ph type="dt" sz="half" idx="10"/>
          </p:nvPr>
        </p:nvSpPr>
        <p:spPr>
          <a:ln/>
        </p:spPr>
        <p:txBody>
          <a:bodyPr/>
          <a:lstStyle>
            <a:lvl1pPr>
              <a:defRPr/>
            </a:lvl1pPr>
          </a:lstStyle>
          <a:p>
            <a:pPr>
              <a:defRPr/>
            </a:pPr>
            <a:fld id="{51A8BDE3-59A3-48D0-B469-959572E6A080}" type="datetime1">
              <a:rPr lang="en-US"/>
              <a:pPr>
                <a:defRPr/>
              </a:pPr>
              <a:t>9/4/2015</a:t>
            </a:fld>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C77F06E3-C4FA-4FEC-A6C3-3DA0B531B42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fld id="{08B30CBA-E8B8-4175-AFFE-D395FD276ED7}" type="datetime1">
              <a:rPr lang="en-US"/>
              <a:pPr>
                <a:defRPr/>
              </a:pPr>
              <a:t>9/4/2015</a:t>
            </a:fld>
            <a:endParaRPr lang="en-US" dirty="0"/>
          </a:p>
        </p:txBody>
      </p:sp>
      <p:sp>
        <p:nvSpPr>
          <p:cNvPr id="3" name="Rectangle 14"/>
          <p:cNvSpPr>
            <a:spLocks noGrp="1" noChangeArrowheads="1"/>
          </p:cNvSpPr>
          <p:nvPr>
            <p:ph type="sldNum" sz="quarter" idx="11"/>
          </p:nvPr>
        </p:nvSpPr>
        <p:spPr>
          <a:ln/>
        </p:spPr>
        <p:txBody>
          <a:bodyPr/>
          <a:lstStyle>
            <a:lvl1pPr>
              <a:defRPr/>
            </a:lvl1pPr>
          </a:lstStyle>
          <a:p>
            <a:pPr>
              <a:defRPr/>
            </a:pPr>
            <a:fld id="{DA6A6AC9-0035-4663-8C51-C1BF034509D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75C4DA14-4043-49DA-856A-9CE32CE85B0C}" type="datetime1">
              <a:rPr lang="en-US"/>
              <a:pPr>
                <a:defRPr/>
              </a:pPr>
              <a:t>9/4/2015</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CF626F61-E181-4E93-8756-519CA7CB2F5A}"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fld id="{FB1461A3-1A10-441D-B0FB-CD0AD081F17F}" type="datetime1">
              <a:rPr lang="en-US"/>
              <a:pPr>
                <a:defRPr/>
              </a:pPr>
              <a:t>9/4/2015</a:t>
            </a:fld>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9EB82144-69A9-40B1-9C28-5352DCCD7895}" type="slidenum">
              <a:rPr lang="en-US"/>
              <a:pPr>
                <a:defRPr/>
              </a:pPr>
              <a:t>‹#›</a:t>
            </a:fld>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theme" Target="../theme/theme1.xml"/>
  <Relationship Id="rId18"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a:latin typeface="+mn-lt"/>
                <a:cs typeface="+mn-cs"/>
              </a:defRPr>
            </a:lvl1pPr>
          </a:lstStyle>
          <a:p>
            <a:pPr>
              <a:defRPr/>
            </a:pPr>
            <a:fld id="{158FF14F-9A79-4B9B-8524-AA27F5FB96D8}" type="datetime1">
              <a:rPr lang="en-US"/>
              <a:pPr>
                <a:defRPr/>
              </a:pPr>
              <a:t>9/4/2015</a:t>
            </a:fld>
            <a:endParaRPr lang="en-US" dirty="0"/>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a:defRPr/>
            </a:pPr>
            <a:fld id="{34D3B06A-D275-4440-93E7-3CC01F9D56E6}" type="slidenum">
              <a:rPr lang="en-US"/>
              <a:pPr>
                <a:defRPr/>
              </a:pPr>
              <a:t>‹#›</a:t>
            </a:fld>
            <a:endParaRPr lang="en-US" dirty="0"/>
          </a:p>
        </p:txBody>
      </p:sp>
      <p:sp>
        <p:nvSpPr>
          <p:cNvPr id="1031" name="Line 32"/>
          <p:cNvSpPr>
            <a:spLocks noChangeShapeType="1"/>
          </p:cNvSpPr>
          <p:nvPr/>
        </p:nvSpPr>
        <p:spPr bwMode="auto">
          <a:xfrm>
            <a:off x="444500" y="919163"/>
            <a:ext cx="8415338" cy="1587"/>
          </a:xfrm>
          <a:prstGeom prst="line">
            <a:avLst/>
          </a:prstGeom>
          <a:noFill/>
          <a:ln w="9525">
            <a:solidFill>
              <a:srgbClr val="0033CC"/>
            </a:solidFill>
            <a:round/>
            <a:headEnd/>
            <a:tailEnd/>
          </a:ln>
          <a:extLst/>
        </p:spPr>
        <p:txBody>
          <a:bodyPr/>
          <a:lstStyle/>
          <a:p>
            <a:pPr>
              <a:spcBef>
                <a:spcPct val="50000"/>
              </a:spcBef>
              <a:defRPr/>
            </a:pPr>
            <a:endParaRPr lang="en-US" dirty="0"/>
          </a:p>
        </p:txBody>
      </p:sp>
      <p:pic>
        <p:nvPicPr>
          <p:cNvPr id="2" name="Picture 7" descr="EEC-Happle2.gif"/>
          <p:cNvPicPr>
            <a:picLocks noChangeAspect="1"/>
          </p:cNvPicPr>
          <p:nvPr/>
        </p:nvPicPr>
        <p:blipFill>
          <a:blip r:embed="rId18"/>
          <a:srcRect/>
          <a:stretch>
            <a:fillRect/>
          </a:stretch>
        </p:blipFill>
        <p:spPr bwMode="auto">
          <a:xfrm>
            <a:off x="8181975" y="182563"/>
            <a:ext cx="660400" cy="65563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841"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 id="2147483836" r:id="rId12"/>
    <p:sldLayoutId id="2147483837" r:id="rId13"/>
    <p:sldLayoutId id="2147483838" r:id="rId14"/>
    <p:sldLayoutId id="2147483839" r:id="rId15"/>
    <p:sldLayoutId id="2147483842" r:id="rId16"/>
  </p:sldLayoutIdLst>
  <p:timing>
    <p:tnLst>
      <p:par>
        <p:cTn id="1" dur="indefinite" restart="never" nodeType="tmRoot"/>
      </p:par>
    </p:tnLst>
  </p:timing>
  <p:hf hdr="0" ftr="0" dt="0"/>
  <p:txStyles>
    <p:titleStyle>
      <a:lvl1pPr algn="l" rtl="0" eaLnBrk="0" fontAlgn="base" hangingPunct="0">
        <a:spcBef>
          <a:spcPct val="0"/>
        </a:spcBef>
        <a:spcAft>
          <a:spcPct val="0"/>
        </a:spcAft>
        <a:defRPr sz="2400" b="1">
          <a:solidFill>
            <a:srgbClr val="0033CC"/>
          </a:solidFill>
          <a:latin typeface="+mj-lt"/>
          <a:ea typeface="+mj-ea"/>
          <a:cs typeface="+mj-cs"/>
        </a:defRPr>
      </a:lvl1pPr>
      <a:lvl2pPr algn="l" rtl="0" eaLnBrk="0" fontAlgn="base" hangingPunct="0">
        <a:spcBef>
          <a:spcPct val="0"/>
        </a:spcBef>
        <a:spcAft>
          <a:spcPct val="0"/>
        </a:spcAft>
        <a:defRPr sz="2400" b="1">
          <a:solidFill>
            <a:srgbClr val="0033CC"/>
          </a:solidFill>
          <a:latin typeface="Verdana" pitchFamily="34" charset="0"/>
          <a:cs typeface="Arial" charset="0"/>
        </a:defRPr>
      </a:lvl2pPr>
      <a:lvl3pPr algn="l" rtl="0" eaLnBrk="0" fontAlgn="base" hangingPunct="0">
        <a:spcBef>
          <a:spcPct val="0"/>
        </a:spcBef>
        <a:spcAft>
          <a:spcPct val="0"/>
        </a:spcAft>
        <a:defRPr sz="2400" b="1">
          <a:solidFill>
            <a:srgbClr val="0033CC"/>
          </a:solidFill>
          <a:latin typeface="Verdana" pitchFamily="34" charset="0"/>
          <a:cs typeface="Arial" charset="0"/>
        </a:defRPr>
      </a:lvl3pPr>
      <a:lvl4pPr algn="l" rtl="0" eaLnBrk="0" fontAlgn="base" hangingPunct="0">
        <a:spcBef>
          <a:spcPct val="0"/>
        </a:spcBef>
        <a:spcAft>
          <a:spcPct val="0"/>
        </a:spcAft>
        <a:defRPr sz="2400" b="1">
          <a:solidFill>
            <a:srgbClr val="0033CC"/>
          </a:solidFill>
          <a:latin typeface="Verdana" pitchFamily="34" charset="0"/>
          <a:cs typeface="Arial" charset="0"/>
        </a:defRPr>
      </a:lvl4pPr>
      <a:lvl5pPr algn="l" rtl="0" eaLnBrk="0" fontAlgn="base" hangingPunct="0">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0" fontAlgn="base" hangingPunct="0">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0" fontAlgn="base" hangingPunct="0">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0" fontAlgn="base" hangingPunct="0">
        <a:spcBef>
          <a:spcPct val="20000"/>
        </a:spcBef>
        <a:spcAft>
          <a:spcPct val="0"/>
        </a:spcAft>
        <a:buClr>
          <a:srgbClr val="0033CC"/>
        </a:buClr>
        <a:buChar char="•"/>
        <a:defRPr sz="2000">
          <a:solidFill>
            <a:schemeClr val="tx1"/>
          </a:solidFill>
          <a:latin typeface="+mn-lt"/>
          <a:cs typeface="+mn-cs"/>
        </a:defRPr>
      </a:lvl3pPr>
      <a:lvl4pPr marL="1262063" indent="-233363" algn="l" rtl="0" eaLnBrk="0" fontAlgn="base" hangingPunct="0">
        <a:spcBef>
          <a:spcPct val="20000"/>
        </a:spcBef>
        <a:spcAft>
          <a:spcPct val="0"/>
        </a:spcAft>
        <a:buClr>
          <a:srgbClr val="0033CC"/>
        </a:buClr>
        <a:buChar char="–"/>
        <a:defRPr sz="2000">
          <a:solidFill>
            <a:schemeClr val="tx1"/>
          </a:solidFill>
          <a:latin typeface="+mn-lt"/>
          <a:cs typeface="+mn-cs"/>
        </a:defRPr>
      </a:lvl4pPr>
      <a:lvl5pPr marL="1600200" indent="-223838" algn="l" rtl="0" eaLnBrk="0" fontAlgn="base" hangingPunct="0">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image" Target="../media/image4.png"/>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hyperlink" TargetMode="External" Target="http://www.lawrence.k12.ma.us/leap"/>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3.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4.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5.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6.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7.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16.xml"/>
  <Relationship Id="rId2" Type="http://schemas.openxmlformats.org/officeDocument/2006/relationships/notesSlide" Target="../notesSlides/notesSlide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16.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1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2230438" y="979488"/>
            <a:ext cx="6489700" cy="2457450"/>
          </a:xfrm>
        </p:spPr>
        <p:txBody>
          <a:bodyPr/>
          <a:lstStyle/>
          <a:p>
            <a:pPr eaLnBrk="1" hangingPunct="1"/>
            <a:r>
              <a:rPr lang="en-US" sz="2800" dirty="0" smtClean="0"/>
              <a:t>Massachusetts Preschool Expansion Grant </a:t>
            </a:r>
            <a:r>
              <a:rPr lang="en-US" dirty="0" smtClean="0"/>
              <a:t/>
            </a:r>
            <a:br>
              <a:rPr lang="en-US" dirty="0" smtClean="0"/>
            </a:br>
            <a:r>
              <a:rPr lang="en-US" dirty="0" smtClean="0"/>
              <a:t/>
            </a:r>
            <a:br>
              <a:rPr lang="en-US" dirty="0" smtClean="0"/>
            </a:br>
            <a:r>
              <a:rPr lang="en-US" sz="1700" b="0" i="1" dirty="0" smtClean="0"/>
              <a:t>Presentation to the Board of Early Education and Care</a:t>
            </a:r>
            <a:r>
              <a:rPr lang="en-US" sz="1800" b="0" i="1" dirty="0" smtClean="0"/>
              <a:t/>
            </a:r>
            <a:br>
              <a:rPr lang="en-US" sz="1800" b="0" i="1" dirty="0" smtClean="0"/>
            </a:br>
            <a:r>
              <a:rPr lang="en-US" sz="1800" b="0" i="1" dirty="0" smtClean="0"/>
              <a:t/>
            </a:r>
            <a:br>
              <a:rPr lang="en-US" sz="1800" b="0" i="1" dirty="0" smtClean="0"/>
            </a:br>
            <a:r>
              <a:rPr lang="en-US" sz="1800" b="0" i="1" dirty="0" smtClean="0"/>
              <a:t>September </a:t>
            </a:r>
            <a:r>
              <a:rPr lang="en-US" sz="1800" b="0" i="1" dirty="0" smtClean="0"/>
              <a:t>8th</a:t>
            </a:r>
            <a:r>
              <a:rPr lang="en-US" sz="1800" b="0" i="1" dirty="0" smtClean="0"/>
              <a:t>, 2015</a:t>
            </a:r>
          </a:p>
        </p:txBody>
      </p:sp>
      <p:sp>
        <p:nvSpPr>
          <p:cNvPr id="4099" name="Text Placeholder 3"/>
          <p:cNvSpPr>
            <a:spLocks noGrp="1"/>
          </p:cNvSpPr>
          <p:nvPr>
            <p:ph type="body" sz="quarter" idx="13"/>
          </p:nvPr>
        </p:nvSpPr>
        <p:spPr>
          <a:xfrm>
            <a:off x="2276475" y="3814763"/>
            <a:ext cx="6118225" cy="446087"/>
          </a:xfrm>
        </p:spPr>
        <p:txBody>
          <a:bodyPr/>
          <a:lstStyle/>
          <a:p>
            <a:pPr eaLnBrk="1" hangingPunct="1"/>
            <a:r>
              <a:rPr lang="en-US" sz="1400" dirty="0" smtClean="0"/>
              <a:t>Anita Moeller, Director, Preschool Expansion Grant</a:t>
            </a:r>
          </a:p>
          <a:p>
            <a:pPr eaLnBrk="1" hangingPunct="1"/>
            <a:r>
              <a:rPr lang="en-US" sz="1400" dirty="0" smtClean="0"/>
              <a:t>Jocelyn Bowne, Senior Research Specialist </a:t>
            </a:r>
          </a:p>
          <a:p>
            <a:pPr eaLnBrk="1" hangingPunct="1"/>
            <a:r>
              <a:rPr lang="en-US" sz="1400" dirty="0" smtClean="0"/>
              <a:t>Laura Mendes, PreK-3 Supervisor, Springfield Public Schools</a:t>
            </a:r>
          </a:p>
          <a:p>
            <a:pPr eaLnBrk="1" hangingPunct="1"/>
            <a:r>
              <a:rPr lang="en-US" sz="1400" dirty="0" smtClean="0"/>
              <a:t>Mike Herschenfeld, Mgr. of Special Projects, Lawrence Public Schools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smtClean="0">
                <a:latin typeface="Arial" pitchFamily="34" charset="0"/>
                <a:cs typeface="Arial" pitchFamily="34" charset="0"/>
              </a:rPr>
              <a:t>Community Update: Holyoke</a:t>
            </a:r>
          </a:p>
        </p:txBody>
      </p:sp>
      <p:sp>
        <p:nvSpPr>
          <p:cNvPr id="3" name="Content Placeholder 2"/>
          <p:cNvSpPr>
            <a:spLocks noGrp="1"/>
          </p:cNvSpPr>
          <p:nvPr>
            <p:ph idx="1"/>
          </p:nvPr>
        </p:nvSpPr>
        <p:spPr>
          <a:xfrm>
            <a:off x="457200" y="1371600"/>
            <a:ext cx="8229600" cy="5257800"/>
          </a:xfrm>
        </p:spPr>
        <p:txBody>
          <a:bodyPr>
            <a:normAutofit fontScale="92500" lnSpcReduction="10000"/>
          </a:bodyPr>
          <a:lstStyle/>
          <a:p>
            <a:pPr>
              <a:buFontTx/>
              <a:buNone/>
              <a:defRPr/>
            </a:pPr>
            <a:r>
              <a:rPr lang="en-US" u="sng" dirty="0" smtClean="0">
                <a:latin typeface="Arial" pitchFamily="34" charset="0"/>
                <a:cs typeface="Arial" pitchFamily="34" charset="0"/>
              </a:rPr>
              <a:t>Design</a:t>
            </a:r>
            <a:r>
              <a:rPr lang="en-US" dirty="0" smtClean="0">
                <a:latin typeface="Arial" pitchFamily="34" charset="0"/>
                <a:cs typeface="Arial" pitchFamily="34" charset="0"/>
              </a:rPr>
              <a:t>: 2 ELPs, 4 classrooms housed in public elementary schools serving 78 children - Children begin Sept 9</a:t>
            </a:r>
            <a:r>
              <a:rPr lang="en-US" baseline="30000" dirty="0" smtClean="0">
                <a:latin typeface="Arial" pitchFamily="34" charset="0"/>
                <a:cs typeface="Arial" pitchFamily="34" charset="0"/>
              </a:rPr>
              <a:t>th</a:t>
            </a:r>
            <a:endParaRPr lang="en-US" dirty="0" smtClean="0">
              <a:latin typeface="Arial" pitchFamily="34" charset="0"/>
              <a:cs typeface="Arial" pitchFamily="34" charset="0"/>
            </a:endParaRPr>
          </a:p>
          <a:p>
            <a:pPr>
              <a:buFontTx/>
              <a:buNone/>
              <a:defRPr/>
            </a:pPr>
            <a:r>
              <a:rPr lang="en-US" u="sng" dirty="0" smtClean="0">
                <a:latin typeface="Arial" pitchFamily="34" charset="0"/>
                <a:cs typeface="Arial" pitchFamily="34" charset="0"/>
              </a:rPr>
              <a:t>Innovations</a:t>
            </a:r>
          </a:p>
          <a:p>
            <a:pPr>
              <a:defRPr/>
            </a:pPr>
            <a:r>
              <a:rPr lang="en-US" dirty="0" smtClean="0">
                <a:latin typeface="Arial" pitchFamily="34" charset="0"/>
                <a:cs typeface="Arial" pitchFamily="34" charset="0"/>
              </a:rPr>
              <a:t>At least one PEG or other </a:t>
            </a:r>
            <a:r>
              <a:rPr lang="en-US" dirty="0" err="1" smtClean="0">
                <a:latin typeface="Arial" pitchFamily="34" charset="0"/>
                <a:cs typeface="Arial" pitchFamily="34" charset="0"/>
              </a:rPr>
              <a:t>PreK</a:t>
            </a:r>
            <a:r>
              <a:rPr lang="en-US" dirty="0" smtClean="0">
                <a:latin typeface="Arial" pitchFamily="34" charset="0"/>
                <a:cs typeface="Arial" pitchFamily="34" charset="0"/>
              </a:rPr>
              <a:t> classroom in each elementary school </a:t>
            </a:r>
          </a:p>
          <a:p>
            <a:pPr>
              <a:defRPr/>
            </a:pPr>
            <a:r>
              <a:rPr lang="en-US" dirty="0" smtClean="0">
                <a:latin typeface="Arial" pitchFamily="34" charset="0"/>
                <a:cs typeface="Arial" pitchFamily="34" charset="0"/>
              </a:rPr>
              <a:t>Enrollment via school zone</a:t>
            </a:r>
          </a:p>
          <a:p>
            <a:pPr>
              <a:defRPr/>
            </a:pPr>
            <a:r>
              <a:rPr lang="en-US" dirty="0" smtClean="0">
                <a:latin typeface="Arial" pitchFamily="34" charset="0"/>
                <a:cs typeface="Arial" pitchFamily="34" charset="0"/>
              </a:rPr>
              <a:t>Building on Holyoke Early Literacy Initiative (HELI) history and infrastructure</a:t>
            </a:r>
          </a:p>
          <a:p>
            <a:pPr>
              <a:defRPr/>
            </a:pPr>
            <a:r>
              <a:rPr lang="en-US" dirty="0" smtClean="0">
                <a:latin typeface="Arial" pitchFamily="34" charset="0"/>
                <a:cs typeface="Arial" pitchFamily="34" charset="0"/>
              </a:rPr>
              <a:t>Family engagement/literacy emphasis</a:t>
            </a:r>
          </a:p>
          <a:p>
            <a:pPr>
              <a:defRPr/>
            </a:pPr>
            <a:r>
              <a:rPr lang="en-US" dirty="0" smtClean="0">
                <a:latin typeface="Arial" pitchFamily="34" charset="0"/>
                <a:cs typeface="Arial" pitchFamily="34" charset="0"/>
              </a:rPr>
              <a:t>Blending of public, private city, state and federal funds</a:t>
            </a:r>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90575" y="-19050"/>
            <a:ext cx="7543800" cy="569913"/>
          </a:xfrm>
        </p:spPr>
        <p:txBody>
          <a:bodyPr>
            <a:normAutofit fontScale="90000"/>
          </a:bodyPr>
          <a:lstStyle/>
          <a:p>
            <a:pPr algn="ctr">
              <a:defRPr/>
            </a:pPr>
            <a:r>
              <a:rPr lang="en-US" sz="4000" dirty="0" smtClean="0">
                <a:latin typeface="Times New Roman" panose="02020603050405020304" pitchFamily="18" charset="0"/>
                <a:cs typeface="Times New Roman" panose="02020603050405020304" pitchFamily="18" charset="0"/>
              </a:rPr>
              <a:t>HELI Pre-K Expansion Plan</a:t>
            </a:r>
            <a:endParaRPr lang="en-US" sz="4000" dirty="0">
              <a:latin typeface="Times New Roman" panose="02020603050405020304" pitchFamily="18" charset="0"/>
              <a:cs typeface="Times New Roman" panose="02020603050405020304" pitchFamily="18" charset="0"/>
            </a:endParaRPr>
          </a:p>
        </p:txBody>
      </p:sp>
      <p:sp>
        <p:nvSpPr>
          <p:cNvPr id="4" name="Rounded Rectangle 3"/>
          <p:cNvSpPr/>
          <p:nvPr/>
        </p:nvSpPr>
        <p:spPr>
          <a:xfrm>
            <a:off x="66675" y="777875"/>
            <a:ext cx="1371600" cy="914400"/>
          </a:xfrm>
          <a:prstGeom prst="roundRect">
            <a:avLst/>
          </a:prstGeom>
          <a:solidFill>
            <a:srgbClr val="00B0F0"/>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latin typeface="Times New Roman" panose="02020603050405020304" pitchFamily="18" charset="0"/>
                <a:cs typeface="Times New Roman" panose="02020603050405020304" pitchFamily="18" charset="0"/>
              </a:rPr>
              <a:t>Lawrence</a:t>
            </a:r>
          </a:p>
        </p:txBody>
      </p:sp>
      <p:sp>
        <p:nvSpPr>
          <p:cNvPr id="6" name="Rounded Rectangle 5"/>
          <p:cNvSpPr/>
          <p:nvPr/>
        </p:nvSpPr>
        <p:spPr>
          <a:xfrm>
            <a:off x="1560513" y="768350"/>
            <a:ext cx="1371600" cy="914400"/>
          </a:xfrm>
          <a:prstGeom prst="roundRect">
            <a:avLst/>
          </a:prstGeom>
          <a:solidFill>
            <a:srgbClr val="00B0F0"/>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latin typeface="Times New Roman" panose="02020603050405020304" pitchFamily="18" charset="0"/>
                <a:cs typeface="Times New Roman" panose="02020603050405020304" pitchFamily="18" charset="0"/>
              </a:rPr>
              <a:t>Kelly</a:t>
            </a:r>
          </a:p>
        </p:txBody>
      </p:sp>
      <p:sp>
        <p:nvSpPr>
          <p:cNvPr id="7" name="Rounded Rectangle 6"/>
          <p:cNvSpPr/>
          <p:nvPr/>
        </p:nvSpPr>
        <p:spPr>
          <a:xfrm>
            <a:off x="6070600" y="768350"/>
            <a:ext cx="1371600" cy="914400"/>
          </a:xfrm>
          <a:prstGeom prst="roundRect">
            <a:avLst/>
          </a:prstGeom>
          <a:solidFill>
            <a:srgbClr val="3399FF"/>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latin typeface="Times New Roman" panose="02020603050405020304" pitchFamily="18" charset="0"/>
                <a:cs typeface="Times New Roman" panose="02020603050405020304" pitchFamily="18" charset="0"/>
              </a:rPr>
              <a:t>Morgan</a:t>
            </a:r>
          </a:p>
        </p:txBody>
      </p:sp>
      <p:sp>
        <p:nvSpPr>
          <p:cNvPr id="8" name="Rounded Rectangle 7"/>
          <p:cNvSpPr/>
          <p:nvPr/>
        </p:nvSpPr>
        <p:spPr>
          <a:xfrm>
            <a:off x="4633913" y="757238"/>
            <a:ext cx="1371600" cy="914400"/>
          </a:xfrm>
          <a:prstGeom prst="roundRect">
            <a:avLst/>
          </a:prstGeom>
          <a:solidFill>
            <a:srgbClr val="3399FF"/>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latin typeface="Times New Roman" panose="02020603050405020304" pitchFamily="18" charset="0"/>
                <a:cs typeface="Times New Roman" panose="02020603050405020304" pitchFamily="18" charset="0"/>
              </a:rPr>
              <a:t>Sullivan</a:t>
            </a:r>
          </a:p>
        </p:txBody>
      </p:sp>
      <p:sp>
        <p:nvSpPr>
          <p:cNvPr id="9" name="Rounded Rectangle 8"/>
          <p:cNvSpPr/>
          <p:nvPr/>
        </p:nvSpPr>
        <p:spPr>
          <a:xfrm>
            <a:off x="7529513" y="747713"/>
            <a:ext cx="1371600" cy="914400"/>
          </a:xfrm>
          <a:prstGeom prst="roundRect">
            <a:avLst/>
          </a:prstGeom>
          <a:solidFill>
            <a:srgbClr val="3399FF"/>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Times New Roman" panose="02020603050405020304" pitchFamily="18" charset="0"/>
              <a:cs typeface="Times New Roman" panose="02020603050405020304" pitchFamily="18" charset="0"/>
            </a:endParaRPr>
          </a:p>
          <a:p>
            <a:pPr algn="ctr">
              <a:defRPr/>
            </a:pPr>
            <a:r>
              <a:rPr lang="en-US" dirty="0">
                <a:solidFill>
                  <a:schemeClr val="tx1"/>
                </a:solidFill>
                <a:latin typeface="Times New Roman" panose="02020603050405020304" pitchFamily="18" charset="0"/>
                <a:cs typeface="Times New Roman" panose="02020603050405020304" pitchFamily="18" charset="0"/>
              </a:rPr>
              <a:t>EN White	</a:t>
            </a:r>
          </a:p>
        </p:txBody>
      </p:sp>
      <p:sp>
        <p:nvSpPr>
          <p:cNvPr id="10" name="Rounded Rectangle 9"/>
          <p:cNvSpPr/>
          <p:nvPr/>
        </p:nvSpPr>
        <p:spPr>
          <a:xfrm>
            <a:off x="3048000" y="784225"/>
            <a:ext cx="1371600" cy="914400"/>
          </a:xfrm>
          <a:prstGeom prst="roundRect">
            <a:avLst/>
          </a:prstGeom>
          <a:solidFill>
            <a:srgbClr val="3399FF"/>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latin typeface="Times New Roman" panose="02020603050405020304" pitchFamily="18" charset="0"/>
                <a:cs typeface="Times New Roman" panose="02020603050405020304" pitchFamily="18" charset="0"/>
              </a:rPr>
              <a:t>Donahue</a:t>
            </a:r>
          </a:p>
        </p:txBody>
      </p:sp>
      <p:sp>
        <p:nvSpPr>
          <p:cNvPr id="11" name="Oval 10"/>
          <p:cNvSpPr/>
          <p:nvPr/>
        </p:nvSpPr>
        <p:spPr>
          <a:xfrm>
            <a:off x="66675" y="1782763"/>
            <a:ext cx="619125" cy="7493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HS</a:t>
            </a:r>
          </a:p>
        </p:txBody>
      </p:sp>
      <p:sp>
        <p:nvSpPr>
          <p:cNvPr id="13" name="Oval 12"/>
          <p:cNvSpPr/>
          <p:nvPr/>
        </p:nvSpPr>
        <p:spPr>
          <a:xfrm>
            <a:off x="709613" y="1806575"/>
            <a:ext cx="814387" cy="749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latin typeface="Arial Narrow" panose="020B0606020202030204" pitchFamily="34" charset="0"/>
              </a:rPr>
              <a:t>HS PEG</a:t>
            </a:r>
          </a:p>
        </p:txBody>
      </p:sp>
      <p:sp>
        <p:nvSpPr>
          <p:cNvPr id="16" name="Oval 15"/>
          <p:cNvSpPr/>
          <p:nvPr/>
        </p:nvSpPr>
        <p:spPr>
          <a:xfrm>
            <a:off x="7950200" y="1749425"/>
            <a:ext cx="996950" cy="74930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p>
        </p:txBody>
      </p:sp>
      <p:sp>
        <p:nvSpPr>
          <p:cNvPr id="20" name="Oval 19"/>
          <p:cNvSpPr/>
          <p:nvPr/>
        </p:nvSpPr>
        <p:spPr>
          <a:xfrm>
            <a:off x="7372350" y="1757363"/>
            <a:ext cx="577850" cy="749300"/>
          </a:xfrm>
          <a:prstGeom prst="ellipse">
            <a:avLst/>
          </a:prstGeom>
          <a:solidFill>
            <a:srgbClr val="002060"/>
          </a:solidFill>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en-US" sz="1600" dirty="0">
                <a:solidFill>
                  <a:schemeClr val="bg1"/>
                </a:solidFill>
                <a:latin typeface="Arial Narrow" panose="020B0606020202030204" pitchFamily="34" charset="0"/>
              </a:rPr>
              <a:t>VOC</a:t>
            </a:r>
          </a:p>
        </p:txBody>
      </p:sp>
      <p:sp>
        <p:nvSpPr>
          <p:cNvPr id="23" name="Oval 22"/>
          <p:cNvSpPr/>
          <p:nvPr/>
        </p:nvSpPr>
        <p:spPr>
          <a:xfrm>
            <a:off x="1524000" y="1806575"/>
            <a:ext cx="690563" cy="7493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000" dirty="0">
                <a:solidFill>
                  <a:schemeClr val="tx1"/>
                </a:solidFill>
              </a:rPr>
              <a:t>HS</a:t>
            </a:r>
          </a:p>
        </p:txBody>
      </p:sp>
      <p:sp>
        <p:nvSpPr>
          <p:cNvPr id="24" name="Oval 23"/>
          <p:cNvSpPr/>
          <p:nvPr/>
        </p:nvSpPr>
        <p:spPr>
          <a:xfrm>
            <a:off x="2247900" y="1806575"/>
            <a:ext cx="800100" cy="749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a:latin typeface="Arial Narrow" panose="020B0606020202030204" pitchFamily="34" charset="0"/>
              </a:rPr>
              <a:t>HS PEG</a:t>
            </a:r>
            <a:endParaRPr lang="en-US" sz="1600" dirty="0">
              <a:latin typeface="Arial Narrow" panose="020B0606020202030204" pitchFamily="34" charset="0"/>
            </a:endParaRPr>
          </a:p>
        </p:txBody>
      </p:sp>
      <p:sp>
        <p:nvSpPr>
          <p:cNvPr id="25" name="Oval 24"/>
          <p:cNvSpPr/>
          <p:nvPr/>
        </p:nvSpPr>
        <p:spPr>
          <a:xfrm>
            <a:off x="6718300" y="1725613"/>
            <a:ext cx="579438" cy="74930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solidFill>
                  <a:schemeClr val="bg1"/>
                </a:solidFill>
                <a:latin typeface="Arial Narrow" panose="020B0606020202030204" pitchFamily="34" charset="0"/>
              </a:rPr>
              <a:t>MOR</a:t>
            </a:r>
          </a:p>
          <a:p>
            <a:pPr algn="ctr">
              <a:defRPr/>
            </a:pPr>
            <a:r>
              <a:rPr lang="en-US" sz="1200" dirty="0">
                <a:solidFill>
                  <a:schemeClr val="bg1"/>
                </a:solidFill>
                <a:latin typeface="Arial Narrow" panose="020B0606020202030204" pitchFamily="34" charset="0"/>
              </a:rPr>
              <a:t>(HPS)</a:t>
            </a:r>
          </a:p>
        </p:txBody>
      </p:sp>
      <p:sp>
        <p:nvSpPr>
          <p:cNvPr id="27" name="Oval 26"/>
          <p:cNvSpPr/>
          <p:nvPr/>
        </p:nvSpPr>
        <p:spPr>
          <a:xfrm>
            <a:off x="3246438" y="1751013"/>
            <a:ext cx="579437" cy="74930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latin typeface="Arial Narrow" panose="020B0606020202030204" pitchFamily="34" charset="0"/>
            </a:endParaRPr>
          </a:p>
        </p:txBody>
      </p:sp>
      <p:sp>
        <p:nvSpPr>
          <p:cNvPr id="28" name="Oval 27"/>
          <p:cNvSpPr/>
          <p:nvPr/>
        </p:nvSpPr>
        <p:spPr>
          <a:xfrm>
            <a:off x="4724400" y="1758950"/>
            <a:ext cx="788988" cy="749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latin typeface="Arial Narrow" panose="020B0606020202030204" pitchFamily="34" charset="0"/>
              </a:rPr>
              <a:t>VOC</a:t>
            </a:r>
          </a:p>
          <a:p>
            <a:pPr algn="ctr">
              <a:defRPr/>
            </a:pPr>
            <a:r>
              <a:rPr lang="en-US" sz="1400" dirty="0">
                <a:latin typeface="Arial Narrow" panose="020B0606020202030204" pitchFamily="34" charset="0"/>
              </a:rPr>
              <a:t>PEG</a:t>
            </a:r>
          </a:p>
        </p:txBody>
      </p:sp>
      <p:sp>
        <p:nvSpPr>
          <p:cNvPr id="30" name="Oval 29"/>
          <p:cNvSpPr/>
          <p:nvPr/>
        </p:nvSpPr>
        <p:spPr>
          <a:xfrm>
            <a:off x="5867400" y="1725613"/>
            <a:ext cx="835025" cy="7493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400" dirty="0">
                <a:latin typeface="Arial Narrow" panose="020B0606020202030204" pitchFamily="34" charset="0"/>
              </a:rPr>
              <a:t>VOC</a:t>
            </a:r>
          </a:p>
          <a:p>
            <a:pPr algn="ctr">
              <a:defRPr/>
            </a:pPr>
            <a:r>
              <a:rPr lang="en-US" sz="1400" dirty="0">
                <a:latin typeface="Arial Narrow" panose="020B0606020202030204" pitchFamily="34" charset="0"/>
              </a:rPr>
              <a:t>PEG</a:t>
            </a:r>
          </a:p>
        </p:txBody>
      </p:sp>
      <p:sp>
        <p:nvSpPr>
          <p:cNvPr id="54" name="Right Brace 53"/>
          <p:cNvSpPr/>
          <p:nvPr/>
        </p:nvSpPr>
        <p:spPr>
          <a:xfrm rot="5400000">
            <a:off x="1425576" y="1366837"/>
            <a:ext cx="254000" cy="2759075"/>
          </a:xfrm>
          <a:prstGeom prst="rightBrace">
            <a:avLst/>
          </a:prstGeom>
          <a:ln w="28575"/>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57" name="Right Brace 56"/>
          <p:cNvSpPr/>
          <p:nvPr/>
        </p:nvSpPr>
        <p:spPr>
          <a:xfrm rot="5400000">
            <a:off x="6589712" y="687388"/>
            <a:ext cx="422275" cy="4248150"/>
          </a:xfrm>
          <a:prstGeom prst="rightBrace">
            <a:avLst/>
          </a:prstGeom>
          <a:ln w="28575"/>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58" name="TextBox 57"/>
          <p:cNvSpPr txBox="1">
            <a:spLocks noChangeArrowheads="1"/>
          </p:cNvSpPr>
          <p:nvPr/>
        </p:nvSpPr>
        <p:spPr bwMode="auto">
          <a:xfrm>
            <a:off x="325438" y="3059113"/>
            <a:ext cx="2509837" cy="831850"/>
          </a:xfrm>
          <a:prstGeom prst="rect">
            <a:avLst/>
          </a:prstGeom>
          <a:noFill/>
          <a:ln w="9525">
            <a:solidFill>
              <a:srgbClr val="0070C0"/>
            </a:solidFill>
            <a:miter lim="800000"/>
            <a:headEnd/>
            <a:tailEnd/>
          </a:ln>
        </p:spPr>
        <p:txBody>
          <a:bodyPr>
            <a:spAutoFit/>
          </a:bodyPr>
          <a:lstStyle/>
          <a:p>
            <a:pPr algn="ctr"/>
            <a:r>
              <a:rPr lang="en-US" sz="1600"/>
              <a:t>HEAD START </a:t>
            </a:r>
            <a:r>
              <a:rPr lang="en-US" sz="1600">
                <a:solidFill>
                  <a:srgbClr val="C00000"/>
                </a:solidFill>
              </a:rPr>
              <a:t>Full Service Community School Manager</a:t>
            </a:r>
          </a:p>
        </p:txBody>
      </p:sp>
      <p:sp>
        <p:nvSpPr>
          <p:cNvPr id="60" name="TextBox 59"/>
          <p:cNvSpPr txBox="1">
            <a:spLocks noChangeArrowheads="1"/>
          </p:cNvSpPr>
          <p:nvPr/>
        </p:nvSpPr>
        <p:spPr bwMode="auto">
          <a:xfrm>
            <a:off x="4765675" y="3211513"/>
            <a:ext cx="4130675" cy="646112"/>
          </a:xfrm>
          <a:prstGeom prst="rect">
            <a:avLst/>
          </a:prstGeom>
          <a:noFill/>
          <a:ln w="9525">
            <a:solidFill>
              <a:srgbClr val="0070C0"/>
            </a:solidFill>
            <a:miter lim="800000"/>
            <a:headEnd/>
            <a:tailEnd/>
          </a:ln>
        </p:spPr>
        <p:txBody>
          <a:bodyPr>
            <a:spAutoFit/>
          </a:bodyPr>
          <a:lstStyle/>
          <a:p>
            <a:pPr algn="ctr"/>
            <a:r>
              <a:rPr lang="en-US"/>
              <a:t>VOC-</a:t>
            </a:r>
            <a:r>
              <a:rPr lang="en-US">
                <a:solidFill>
                  <a:srgbClr val="C00000"/>
                </a:solidFill>
              </a:rPr>
              <a:t> Full Service Community School Manager</a:t>
            </a:r>
          </a:p>
        </p:txBody>
      </p:sp>
      <p:sp>
        <p:nvSpPr>
          <p:cNvPr id="61" name="Flowchart: Process 60"/>
          <p:cNvSpPr/>
          <p:nvPr/>
        </p:nvSpPr>
        <p:spPr>
          <a:xfrm>
            <a:off x="3048000" y="4114800"/>
            <a:ext cx="1165225" cy="504825"/>
          </a:xfrm>
          <a:prstGeom prst="flowChart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C00000"/>
                </a:solidFill>
                <a:latin typeface="Arial Narrow" panose="020B0606020202030204" pitchFamily="34" charset="0"/>
              </a:rPr>
              <a:t>HPS FAEC</a:t>
            </a:r>
          </a:p>
          <a:p>
            <a:pPr algn="ctr">
              <a:defRPr/>
            </a:pPr>
            <a:r>
              <a:rPr lang="en-US" dirty="0">
                <a:solidFill>
                  <a:srgbClr val="C00000"/>
                </a:solidFill>
                <a:latin typeface="Arial Narrow" panose="020B0606020202030204" pitchFamily="34" charset="0"/>
              </a:rPr>
              <a:t>Donahue</a:t>
            </a:r>
          </a:p>
        </p:txBody>
      </p:sp>
      <p:sp>
        <p:nvSpPr>
          <p:cNvPr id="63" name="Flowchart: Process 62"/>
          <p:cNvSpPr/>
          <p:nvPr/>
        </p:nvSpPr>
        <p:spPr>
          <a:xfrm>
            <a:off x="4724400" y="4038600"/>
            <a:ext cx="1165225" cy="503238"/>
          </a:xfrm>
          <a:prstGeom prst="flowChart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Narrow" panose="020B0606020202030204" pitchFamily="34" charset="0"/>
            </a:endParaRPr>
          </a:p>
          <a:p>
            <a:pPr algn="ctr">
              <a:defRPr/>
            </a:pPr>
            <a:r>
              <a:rPr lang="en-US" dirty="0">
                <a:solidFill>
                  <a:srgbClr val="C00000"/>
                </a:solidFill>
                <a:latin typeface="Arial Narrow" panose="020B0606020202030204" pitchFamily="34" charset="0"/>
              </a:rPr>
              <a:t>VOC FAEC</a:t>
            </a:r>
          </a:p>
          <a:p>
            <a:pPr algn="ctr">
              <a:defRPr/>
            </a:pPr>
            <a:r>
              <a:rPr lang="en-US" dirty="0">
                <a:solidFill>
                  <a:srgbClr val="C00000"/>
                </a:solidFill>
                <a:latin typeface="Arial Narrow" panose="020B0606020202030204" pitchFamily="34" charset="0"/>
              </a:rPr>
              <a:t>[Sullivan]</a:t>
            </a:r>
          </a:p>
          <a:p>
            <a:pPr algn="ctr">
              <a:defRPr/>
            </a:pPr>
            <a:endParaRPr lang="en-US" dirty="0"/>
          </a:p>
        </p:txBody>
      </p:sp>
      <p:sp>
        <p:nvSpPr>
          <p:cNvPr id="64" name="Flowchart: Process 63"/>
          <p:cNvSpPr/>
          <p:nvPr/>
        </p:nvSpPr>
        <p:spPr>
          <a:xfrm>
            <a:off x="6553200" y="4038600"/>
            <a:ext cx="2057400" cy="611188"/>
          </a:xfrm>
          <a:prstGeom prst="flowChart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C00000"/>
                </a:solidFill>
                <a:latin typeface="Arial Narrow" panose="020B0606020202030204" pitchFamily="34" charset="0"/>
              </a:rPr>
              <a:t>HPS FAEC</a:t>
            </a:r>
          </a:p>
          <a:p>
            <a:pPr algn="ctr">
              <a:defRPr/>
            </a:pPr>
            <a:r>
              <a:rPr lang="en-US" dirty="0">
                <a:solidFill>
                  <a:srgbClr val="C00000"/>
                </a:solidFill>
                <a:latin typeface="Arial Narrow" panose="020B0606020202030204" pitchFamily="34" charset="0"/>
              </a:rPr>
              <a:t>[Morgan &amp; EN White]</a:t>
            </a:r>
          </a:p>
        </p:txBody>
      </p:sp>
      <p:sp>
        <p:nvSpPr>
          <p:cNvPr id="65" name="Flowchart: Process 64"/>
          <p:cNvSpPr/>
          <p:nvPr/>
        </p:nvSpPr>
        <p:spPr>
          <a:xfrm>
            <a:off x="350838" y="4572000"/>
            <a:ext cx="8793162" cy="363538"/>
          </a:xfrm>
          <a:prstGeom prst="flowChart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C00000"/>
                </a:solidFill>
                <a:latin typeface="Times New Roman" panose="02020603050405020304" pitchFamily="18" charset="0"/>
                <a:cs typeface="Times New Roman" panose="02020603050405020304" pitchFamily="18" charset="0"/>
              </a:rPr>
              <a:t>----------------------Instructional Leadership Specialist---------------</a:t>
            </a:r>
            <a:endParaRPr lang="en-US" i="1" dirty="0">
              <a:solidFill>
                <a:schemeClr val="tx1"/>
              </a:solidFill>
              <a:latin typeface="Times New Roman" panose="02020603050405020304" pitchFamily="18" charset="0"/>
              <a:cs typeface="Times New Roman" panose="02020603050405020304" pitchFamily="18" charset="0"/>
            </a:endParaRPr>
          </a:p>
        </p:txBody>
      </p:sp>
      <p:pic>
        <p:nvPicPr>
          <p:cNvPr id="67" name="Content Placeholder 3"/>
          <p:cNvPicPr>
            <a:picLocks noGrp="1"/>
          </p:cNvPicPr>
          <p:nvPr>
            <p:ph idx="1"/>
          </p:nvPr>
        </p:nvPicPr>
        <p:blipFill rotWithShape="1">
          <a:blip r:embed="rId2" cstate="print"/>
          <a:srcRect l="5983" t="12650" r="72222" b="20684"/>
          <a:stretch/>
        </p:blipFill>
        <p:spPr>
          <a:xfrm>
            <a:off x="1143000" y="0"/>
            <a:ext cx="585832" cy="652489"/>
          </a:xfrm>
          <a:effectLst>
            <a:softEdge rad="12700"/>
          </a:effectLst>
          <a:extLst>
            <a:ext uri="{53640926-AAD7-44D8-BBD7-CCE9431645EC}"/>
          </a:extLst>
        </p:spPr>
      </p:pic>
      <p:sp>
        <p:nvSpPr>
          <p:cNvPr id="36" name="Slide Number Placeholder 35"/>
          <p:cNvSpPr>
            <a:spLocks noGrp="1"/>
          </p:cNvSpPr>
          <p:nvPr>
            <p:ph type="sldNum" sz="quarter" idx="12"/>
          </p:nvPr>
        </p:nvSpPr>
        <p:spPr/>
        <p:txBody>
          <a:bodyPr/>
          <a:lstStyle/>
          <a:p>
            <a:pPr>
              <a:defRPr/>
            </a:pPr>
            <a:fld id="{8079E9A3-EA3A-4621-96CA-0E6EA9175308}" type="slidenum">
              <a:rPr lang="en-US" smtClean="0"/>
              <a:pPr>
                <a:defRPr/>
              </a:pPr>
              <a:t>11</a:t>
            </a:fld>
            <a:endParaRPr lang="en-US"/>
          </a:p>
        </p:txBody>
      </p:sp>
      <p:sp>
        <p:nvSpPr>
          <p:cNvPr id="37" name="Flowchart: Process 36"/>
          <p:cNvSpPr/>
          <p:nvPr/>
        </p:nvSpPr>
        <p:spPr>
          <a:xfrm>
            <a:off x="304800" y="3962400"/>
            <a:ext cx="2271713" cy="661988"/>
          </a:xfrm>
          <a:prstGeom prst="flowChart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C00000"/>
                </a:solidFill>
                <a:latin typeface="Arial Narrow" panose="020B0606020202030204" pitchFamily="34" charset="0"/>
              </a:rPr>
              <a:t>Head Start FAEC</a:t>
            </a:r>
          </a:p>
          <a:p>
            <a:pPr algn="ctr">
              <a:defRPr/>
            </a:pPr>
            <a:r>
              <a:rPr lang="en-US" dirty="0">
                <a:solidFill>
                  <a:srgbClr val="C00000"/>
                </a:solidFill>
                <a:latin typeface="Arial Narrow" panose="020B0606020202030204" pitchFamily="34" charset="0"/>
              </a:rPr>
              <a:t>Lawrence &amp; Kelly</a:t>
            </a:r>
          </a:p>
        </p:txBody>
      </p:sp>
      <p:sp>
        <p:nvSpPr>
          <p:cNvPr id="31" name="Oval 30"/>
          <p:cNvSpPr/>
          <p:nvPr/>
        </p:nvSpPr>
        <p:spPr>
          <a:xfrm>
            <a:off x="3687763" y="1749425"/>
            <a:ext cx="577850" cy="74930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400" dirty="0">
              <a:latin typeface="Arial Narrow" panose="020B0606020202030204" pitchFamily="34" charset="0"/>
            </a:endParaRPr>
          </a:p>
        </p:txBody>
      </p:sp>
      <p:sp>
        <p:nvSpPr>
          <p:cNvPr id="5" name="TextBox 4"/>
          <p:cNvSpPr txBox="1"/>
          <p:nvPr/>
        </p:nvSpPr>
        <p:spPr>
          <a:xfrm>
            <a:off x="3535363" y="1697038"/>
            <a:ext cx="320675" cy="369887"/>
          </a:xfrm>
          <a:prstGeom prst="rect">
            <a:avLst/>
          </a:prstGeom>
          <a:solidFill>
            <a:schemeClr val="bg1">
              <a:lumMod val="95000"/>
            </a:schemeClr>
          </a:solidFill>
        </p:spPr>
        <p:txBody>
          <a:bodyPr>
            <a:spAutoFit/>
          </a:bodyPr>
          <a:lstStyle/>
          <a:p>
            <a:pPr>
              <a:defRPr/>
            </a:pPr>
            <a:endParaRPr lang="en-US" dirty="0"/>
          </a:p>
        </p:txBody>
      </p:sp>
      <p:sp>
        <p:nvSpPr>
          <p:cNvPr id="12" name="TextBox 11"/>
          <p:cNvSpPr txBox="1"/>
          <p:nvPr/>
        </p:nvSpPr>
        <p:spPr>
          <a:xfrm>
            <a:off x="3513138" y="1751013"/>
            <a:ext cx="515937" cy="1000125"/>
          </a:xfrm>
          <a:prstGeom prst="rect">
            <a:avLst/>
          </a:prstGeom>
          <a:solidFill>
            <a:schemeClr val="bg1">
              <a:lumMod val="95000"/>
            </a:schemeClr>
          </a:solidFill>
        </p:spPr>
        <p:txBody>
          <a:bodyPr>
            <a:spAutoFit/>
          </a:bodyPr>
          <a:lstStyle/>
          <a:p>
            <a:pPr algn="ctr">
              <a:defRPr/>
            </a:pPr>
            <a:r>
              <a:rPr lang="en-US" sz="1200" dirty="0">
                <a:latin typeface="Arial Narrow" panose="020B0606020202030204" pitchFamily="34" charset="0"/>
              </a:rPr>
              <a:t>HPS</a:t>
            </a:r>
          </a:p>
          <a:p>
            <a:pPr algn="ctr">
              <a:defRPr/>
            </a:pPr>
            <a:r>
              <a:rPr lang="en-US" sz="1200" dirty="0">
                <a:latin typeface="Arial Narrow" panose="020B0606020202030204" pitchFamily="34" charset="0"/>
              </a:rPr>
              <a:t>a.m. &amp; </a:t>
            </a:r>
            <a:r>
              <a:rPr lang="en-US" sz="1200" dirty="0" err="1">
                <a:latin typeface="Arial Narrow" panose="020B0606020202030204" pitchFamily="34" charset="0"/>
              </a:rPr>
              <a:t>p.m</a:t>
            </a:r>
            <a:r>
              <a:rPr lang="en-US" sz="1200" dirty="0">
                <a:latin typeface="Arial Narrow" panose="020B0606020202030204" pitchFamily="34" charset="0"/>
              </a:rPr>
              <a:t> </a:t>
            </a:r>
            <a:r>
              <a:rPr lang="en-US" sz="1100" dirty="0" err="1">
                <a:latin typeface="Arial Narrow" panose="020B0606020202030204" pitchFamily="34" charset="0"/>
              </a:rPr>
              <a:t>prgm</a:t>
            </a:r>
            <a:r>
              <a:rPr lang="en-US" sz="1100" dirty="0">
                <a:latin typeface="Arial Narrow" panose="020B0606020202030204" pitchFamily="34" charset="0"/>
              </a:rPr>
              <a:t>.</a:t>
            </a:r>
          </a:p>
        </p:txBody>
      </p:sp>
      <p:sp>
        <p:nvSpPr>
          <p:cNvPr id="14" name="TextBox 13"/>
          <p:cNvSpPr txBox="1"/>
          <p:nvPr/>
        </p:nvSpPr>
        <p:spPr>
          <a:xfrm>
            <a:off x="8170863" y="1676400"/>
            <a:ext cx="558800" cy="1138238"/>
          </a:xfrm>
          <a:prstGeom prst="rect">
            <a:avLst/>
          </a:prstGeom>
          <a:solidFill>
            <a:schemeClr val="bg1">
              <a:lumMod val="95000"/>
            </a:schemeClr>
          </a:solidFill>
        </p:spPr>
        <p:txBody>
          <a:bodyPr>
            <a:spAutoFit/>
          </a:bodyPr>
          <a:lstStyle/>
          <a:p>
            <a:pPr algn="ctr">
              <a:defRPr/>
            </a:pPr>
            <a:r>
              <a:rPr lang="en-US" sz="1400" dirty="0">
                <a:latin typeface="Arial Narrow" panose="020B0606020202030204" pitchFamily="34" charset="0"/>
              </a:rPr>
              <a:t>HPS</a:t>
            </a:r>
          </a:p>
          <a:p>
            <a:pPr algn="ctr">
              <a:defRPr/>
            </a:pPr>
            <a:r>
              <a:rPr lang="en-US" sz="1400" dirty="0">
                <a:latin typeface="Arial Narrow" panose="020B0606020202030204" pitchFamily="34" charset="0"/>
              </a:rPr>
              <a:t>a.m. &amp; </a:t>
            </a:r>
            <a:r>
              <a:rPr lang="en-US" sz="1400" dirty="0" err="1">
                <a:latin typeface="Arial Narrow" panose="020B0606020202030204" pitchFamily="34" charset="0"/>
              </a:rPr>
              <a:t>p.m</a:t>
            </a:r>
            <a:r>
              <a:rPr lang="en-US" sz="1400" dirty="0">
                <a:latin typeface="Arial Narrow" panose="020B0606020202030204" pitchFamily="34" charset="0"/>
              </a:rPr>
              <a:t> </a:t>
            </a:r>
            <a:r>
              <a:rPr lang="en-US" sz="1200" dirty="0" err="1">
                <a:latin typeface="Arial Narrow" panose="020B0606020202030204" pitchFamily="34" charset="0"/>
              </a:rPr>
              <a:t>prgm</a:t>
            </a:r>
            <a:r>
              <a:rPr lang="en-US" sz="1200" dirty="0">
                <a:latin typeface="Arial Narrow" panose="020B0606020202030204" pitchFamily="34" charset="0"/>
              </a:rPr>
              <a:t>.</a:t>
            </a:r>
          </a:p>
        </p:txBody>
      </p:sp>
      <p:sp>
        <p:nvSpPr>
          <p:cNvPr id="35" name="Oval 34"/>
          <p:cNvSpPr/>
          <p:nvPr/>
        </p:nvSpPr>
        <p:spPr>
          <a:xfrm>
            <a:off x="20638" y="4727575"/>
            <a:ext cx="290512" cy="3698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600" dirty="0">
              <a:solidFill>
                <a:schemeClr val="tx1"/>
              </a:solidFill>
            </a:endParaRPr>
          </a:p>
        </p:txBody>
      </p:sp>
      <p:sp>
        <p:nvSpPr>
          <p:cNvPr id="38" name="Oval 37"/>
          <p:cNvSpPr/>
          <p:nvPr/>
        </p:nvSpPr>
        <p:spPr>
          <a:xfrm>
            <a:off x="20638" y="5164138"/>
            <a:ext cx="290512" cy="369887"/>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600" dirty="0">
              <a:solidFill>
                <a:schemeClr val="tx1"/>
              </a:solidFill>
            </a:endParaRPr>
          </a:p>
        </p:txBody>
      </p:sp>
      <p:sp>
        <p:nvSpPr>
          <p:cNvPr id="39" name="Oval 38"/>
          <p:cNvSpPr/>
          <p:nvPr/>
        </p:nvSpPr>
        <p:spPr>
          <a:xfrm>
            <a:off x="26988" y="5575300"/>
            <a:ext cx="288925" cy="369888"/>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600" dirty="0">
              <a:solidFill>
                <a:schemeClr val="tx1"/>
              </a:solidFill>
            </a:endParaRPr>
          </a:p>
        </p:txBody>
      </p:sp>
      <p:sp>
        <p:nvSpPr>
          <p:cNvPr id="40" name="Oval 39"/>
          <p:cNvSpPr/>
          <p:nvPr/>
        </p:nvSpPr>
        <p:spPr>
          <a:xfrm>
            <a:off x="28575" y="6002338"/>
            <a:ext cx="288925" cy="369887"/>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600" dirty="0">
              <a:solidFill>
                <a:schemeClr val="tx1"/>
              </a:solidFill>
            </a:endParaRPr>
          </a:p>
        </p:txBody>
      </p:sp>
      <p:sp>
        <p:nvSpPr>
          <p:cNvPr id="41" name="Oval 40"/>
          <p:cNvSpPr/>
          <p:nvPr/>
        </p:nvSpPr>
        <p:spPr>
          <a:xfrm>
            <a:off x="34925" y="6410325"/>
            <a:ext cx="290513" cy="369888"/>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600" dirty="0">
              <a:solidFill>
                <a:schemeClr val="tx1"/>
              </a:solidFill>
            </a:endParaRPr>
          </a:p>
        </p:txBody>
      </p:sp>
      <p:sp>
        <p:nvSpPr>
          <p:cNvPr id="16423" name="TextBox 14"/>
          <p:cNvSpPr txBox="1">
            <a:spLocks noChangeArrowheads="1"/>
          </p:cNvSpPr>
          <p:nvPr/>
        </p:nvSpPr>
        <p:spPr bwMode="auto">
          <a:xfrm>
            <a:off x="193675" y="5575300"/>
            <a:ext cx="161925" cy="369888"/>
          </a:xfrm>
          <a:prstGeom prst="rect">
            <a:avLst/>
          </a:prstGeom>
          <a:solidFill>
            <a:schemeClr val="bg1"/>
          </a:solidFill>
          <a:ln w="9525">
            <a:noFill/>
            <a:miter lim="800000"/>
            <a:headEnd/>
            <a:tailEnd/>
          </a:ln>
        </p:spPr>
        <p:txBody>
          <a:bodyPr>
            <a:spAutoFit/>
          </a:bodyPr>
          <a:lstStyle/>
          <a:p>
            <a:endParaRPr lang="en-US"/>
          </a:p>
        </p:txBody>
      </p:sp>
      <p:sp>
        <p:nvSpPr>
          <p:cNvPr id="17" name="TextBox 16"/>
          <p:cNvSpPr txBox="1"/>
          <p:nvPr/>
        </p:nvSpPr>
        <p:spPr>
          <a:xfrm>
            <a:off x="371475" y="4876800"/>
            <a:ext cx="8543925" cy="2200275"/>
          </a:xfrm>
          <a:prstGeom prst="rect">
            <a:avLst/>
          </a:prstGeom>
          <a:noFill/>
        </p:spPr>
        <p:txBody>
          <a:bodyPr>
            <a:spAutoFit/>
          </a:bodyPr>
          <a:lstStyle/>
          <a:p>
            <a:pPr>
              <a:defRPr/>
            </a:pPr>
            <a:r>
              <a:rPr lang="en-US" dirty="0">
                <a:solidFill>
                  <a:schemeClr val="accent6">
                    <a:lumMod val="50000"/>
                  </a:schemeClr>
                </a:solidFill>
                <a:latin typeface="Arial Narrow" panose="020B0606020202030204" pitchFamily="34" charset="0"/>
              </a:rPr>
              <a:t>School day, income eligible (100% poverty)</a:t>
            </a:r>
            <a:endParaRPr lang="en-US" sz="1000" dirty="0">
              <a:solidFill>
                <a:schemeClr val="accent6">
                  <a:lumMod val="50000"/>
                </a:schemeClr>
              </a:solidFill>
              <a:latin typeface="Arial Narrow" panose="020B0606020202030204" pitchFamily="34" charset="0"/>
            </a:endParaRPr>
          </a:p>
          <a:p>
            <a:pPr>
              <a:defRPr/>
            </a:pPr>
            <a:r>
              <a:rPr lang="en-US" dirty="0">
                <a:solidFill>
                  <a:schemeClr val="accent3">
                    <a:lumMod val="50000"/>
                  </a:schemeClr>
                </a:solidFill>
                <a:latin typeface="Arial Narrow" panose="020B0606020202030204" pitchFamily="34" charset="0"/>
              </a:rPr>
              <a:t>PEG: 8 hour day (Kelly &amp; Lawrence), 10 hour day (</a:t>
            </a:r>
            <a:r>
              <a:rPr lang="en-US" dirty="0" err="1">
                <a:solidFill>
                  <a:schemeClr val="accent3">
                    <a:lumMod val="50000"/>
                  </a:schemeClr>
                </a:solidFill>
                <a:latin typeface="Arial Narrow" panose="020B0606020202030204" pitchFamily="34" charset="0"/>
              </a:rPr>
              <a:t>Morg</a:t>
            </a:r>
            <a:r>
              <a:rPr lang="en-US" dirty="0">
                <a:solidFill>
                  <a:schemeClr val="accent3">
                    <a:lumMod val="50000"/>
                  </a:schemeClr>
                </a:solidFill>
                <a:latin typeface="Arial Narrow" panose="020B0606020202030204" pitchFamily="34" charset="0"/>
              </a:rPr>
              <a:t> &amp; </a:t>
            </a:r>
            <a:r>
              <a:rPr lang="en-US" dirty="0" err="1">
                <a:solidFill>
                  <a:schemeClr val="accent3">
                    <a:lumMod val="50000"/>
                  </a:schemeClr>
                </a:solidFill>
                <a:latin typeface="Arial Narrow" panose="020B0606020202030204" pitchFamily="34" charset="0"/>
              </a:rPr>
              <a:t>Sul</a:t>
            </a:r>
            <a:r>
              <a:rPr lang="en-US" dirty="0">
                <a:solidFill>
                  <a:schemeClr val="accent3">
                    <a:lumMod val="50000"/>
                  </a:schemeClr>
                </a:solidFill>
                <a:latin typeface="Arial Narrow" panose="020B0606020202030204" pitchFamily="34" charset="0"/>
              </a:rPr>
              <a:t>) no previous pre-K experience.</a:t>
            </a:r>
          </a:p>
          <a:p>
            <a:pPr>
              <a:defRPr/>
            </a:pPr>
            <a:endParaRPr lang="en-US" sz="800" dirty="0">
              <a:solidFill>
                <a:schemeClr val="accent3">
                  <a:lumMod val="50000"/>
                </a:schemeClr>
              </a:solidFill>
              <a:latin typeface="Arial Narrow" panose="020B0606020202030204" pitchFamily="34" charset="0"/>
            </a:endParaRPr>
          </a:p>
          <a:p>
            <a:pPr>
              <a:defRPr/>
            </a:pPr>
            <a:r>
              <a:rPr lang="en-US" dirty="0">
                <a:solidFill>
                  <a:srgbClr val="7030A0"/>
                </a:solidFill>
                <a:latin typeface="Arial Narrow" panose="020B0606020202030204" pitchFamily="34" charset="0"/>
              </a:rPr>
              <a:t>½ day (morning or afternoon), students with disabilities &amp; “peer partners”</a:t>
            </a:r>
          </a:p>
          <a:p>
            <a:pPr>
              <a:defRPr/>
            </a:pPr>
            <a:endParaRPr lang="en-US" sz="1100" dirty="0">
              <a:solidFill>
                <a:srgbClr val="7030A0"/>
              </a:solidFill>
              <a:latin typeface="Arial Narrow" panose="020B0606020202030204" pitchFamily="34" charset="0"/>
            </a:endParaRPr>
          </a:p>
          <a:p>
            <a:pPr>
              <a:defRPr/>
            </a:pPr>
            <a:r>
              <a:rPr lang="en-US" dirty="0">
                <a:solidFill>
                  <a:srgbClr val="7030A0"/>
                </a:solidFill>
                <a:latin typeface="Arial Narrow" panose="020B0606020202030204" pitchFamily="34" charset="0"/>
              </a:rPr>
              <a:t>3 and 4 year olds</a:t>
            </a:r>
          </a:p>
          <a:p>
            <a:pPr>
              <a:defRPr/>
            </a:pPr>
            <a:endParaRPr lang="en-US" sz="1000" dirty="0">
              <a:solidFill>
                <a:schemeClr val="accent2">
                  <a:lumMod val="75000"/>
                </a:schemeClr>
              </a:solidFill>
              <a:latin typeface="Arial Narrow" panose="020B0606020202030204" pitchFamily="34" charset="0"/>
            </a:endParaRPr>
          </a:p>
          <a:p>
            <a:pPr>
              <a:defRPr/>
            </a:pPr>
            <a:r>
              <a:rPr lang="en-US" dirty="0">
                <a:solidFill>
                  <a:schemeClr val="accent5">
                    <a:lumMod val="50000"/>
                  </a:schemeClr>
                </a:solidFill>
                <a:latin typeface="Arial Narrow" panose="020B0606020202030204" pitchFamily="34" charset="0"/>
              </a:rPr>
              <a:t>10 hour day, working families</a:t>
            </a:r>
          </a:p>
          <a:p>
            <a:pPr>
              <a:defRPr/>
            </a:pPr>
            <a:endParaRPr lang="en-US" dirty="0">
              <a:solidFill>
                <a:schemeClr val="accent2">
                  <a:lumMod val="75000"/>
                </a:schemeClr>
              </a:solidFill>
              <a:latin typeface="Arial Narrow" panose="020B0606020202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3"/>
                                        </p:tgtEl>
                                        <p:attrNameLst>
                                          <p:attrName>style.visibility</p:attrName>
                                        </p:attrNameLst>
                                      </p:cBhvr>
                                      <p:to>
                                        <p:strVal val="visible"/>
                                      </p:to>
                                    </p:set>
                                    <p:anim calcmode="lin" valueType="num">
                                      <p:cBhvr additive="base">
                                        <p:cTn id="13" dur="500" fill="hold"/>
                                        <p:tgtEl>
                                          <p:spTgt spid="23"/>
                                        </p:tgtEl>
                                        <p:attrNameLst>
                                          <p:attrName>ppt_x</p:attrName>
                                        </p:attrNameLst>
                                      </p:cBhvr>
                                      <p:tavLst>
                                        <p:tav tm="0">
                                          <p:val>
                                            <p:strVal val="#ppt_x"/>
                                          </p:val>
                                        </p:tav>
                                        <p:tav tm="100000">
                                          <p:val>
                                            <p:strVal val="#ppt_x"/>
                                          </p:val>
                                        </p:tav>
                                      </p:tavLst>
                                    </p:anim>
                                    <p:anim calcmode="lin" valueType="num">
                                      <p:cBhvr additive="base">
                                        <p:cTn id="1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additive="base">
                                        <p:cTn id="19" dur="500" fill="hold"/>
                                        <p:tgtEl>
                                          <p:spTgt spid="13"/>
                                        </p:tgtEl>
                                        <p:attrNameLst>
                                          <p:attrName>ppt_x</p:attrName>
                                        </p:attrNameLst>
                                      </p:cBhvr>
                                      <p:tavLst>
                                        <p:tav tm="0">
                                          <p:val>
                                            <p:strVal val="#ppt_x"/>
                                          </p:val>
                                        </p:tav>
                                        <p:tav tm="100000">
                                          <p:val>
                                            <p:strVal val="#ppt_x"/>
                                          </p:val>
                                        </p:tav>
                                      </p:tavLst>
                                    </p:anim>
                                    <p:anim calcmode="lin" valueType="num">
                                      <p:cBhvr additive="base">
                                        <p:cTn id="2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additive="base">
                                        <p:cTn id="25" dur="500" fill="hold"/>
                                        <p:tgtEl>
                                          <p:spTgt spid="24"/>
                                        </p:tgtEl>
                                        <p:attrNameLst>
                                          <p:attrName>ppt_x</p:attrName>
                                        </p:attrNameLst>
                                      </p:cBhvr>
                                      <p:tavLst>
                                        <p:tav tm="0">
                                          <p:val>
                                            <p:strVal val="#ppt_x"/>
                                          </p:val>
                                        </p:tav>
                                        <p:tav tm="100000">
                                          <p:val>
                                            <p:strVal val="#ppt_x"/>
                                          </p:val>
                                        </p:tav>
                                      </p:tavLst>
                                    </p:anim>
                                    <p:anim calcmode="lin" valueType="num">
                                      <p:cBhvr additive="base">
                                        <p:cTn id="2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additive="base">
                                        <p:cTn id="55" dur="500" fill="hold"/>
                                        <p:tgtEl>
                                          <p:spTgt spid="20"/>
                                        </p:tgtEl>
                                        <p:attrNameLst>
                                          <p:attrName>ppt_x</p:attrName>
                                        </p:attrNameLst>
                                      </p:cBhvr>
                                      <p:tavLst>
                                        <p:tav tm="0">
                                          <p:val>
                                            <p:strVal val="#ppt_x"/>
                                          </p:val>
                                        </p:tav>
                                        <p:tav tm="100000">
                                          <p:val>
                                            <p:strVal val="#ppt_x"/>
                                          </p:val>
                                        </p:tav>
                                      </p:tavLst>
                                    </p:anim>
                                    <p:anim calcmode="lin" valueType="num">
                                      <p:cBhvr additive="base">
                                        <p:cTn id="5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anim calcmode="lin" valueType="num">
                                      <p:cBhvr additive="base">
                                        <p:cTn id="61" dur="500" fill="hold"/>
                                        <p:tgtEl>
                                          <p:spTgt spid="25"/>
                                        </p:tgtEl>
                                        <p:attrNameLst>
                                          <p:attrName>ppt_x</p:attrName>
                                        </p:attrNameLst>
                                      </p:cBhvr>
                                      <p:tavLst>
                                        <p:tav tm="0">
                                          <p:val>
                                            <p:strVal val="#ppt_x"/>
                                          </p:val>
                                        </p:tav>
                                        <p:tav tm="100000">
                                          <p:val>
                                            <p:strVal val="#ppt_x"/>
                                          </p:val>
                                        </p:tav>
                                      </p:tavLst>
                                    </p:anim>
                                    <p:anim calcmode="lin" valueType="num">
                                      <p:cBhvr additive="base">
                                        <p:cTn id="6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7"/>
                                        </p:tgtEl>
                                        <p:attrNameLst>
                                          <p:attrName>style.visibility</p:attrName>
                                        </p:attrNameLst>
                                      </p:cBhvr>
                                      <p:to>
                                        <p:strVal val="visible"/>
                                      </p:to>
                                    </p:set>
                                    <p:anim calcmode="lin" valueType="num">
                                      <p:cBhvr additive="base">
                                        <p:cTn id="67" dur="500" fill="hold"/>
                                        <p:tgtEl>
                                          <p:spTgt spid="27"/>
                                        </p:tgtEl>
                                        <p:attrNameLst>
                                          <p:attrName>ppt_x</p:attrName>
                                        </p:attrNameLst>
                                      </p:cBhvr>
                                      <p:tavLst>
                                        <p:tav tm="0">
                                          <p:val>
                                            <p:strVal val="#ppt_x"/>
                                          </p:val>
                                        </p:tav>
                                        <p:tav tm="100000">
                                          <p:val>
                                            <p:strVal val="#ppt_x"/>
                                          </p:val>
                                        </p:tav>
                                      </p:tavLst>
                                    </p:anim>
                                    <p:anim calcmode="lin" valueType="num">
                                      <p:cBhvr additive="base">
                                        <p:cTn id="6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additive="base">
                                        <p:cTn id="73" dur="500" fill="hold"/>
                                        <p:tgtEl>
                                          <p:spTgt spid="16"/>
                                        </p:tgtEl>
                                        <p:attrNameLst>
                                          <p:attrName>ppt_x</p:attrName>
                                        </p:attrNameLst>
                                      </p:cBhvr>
                                      <p:tavLst>
                                        <p:tav tm="0">
                                          <p:val>
                                            <p:strVal val="#ppt_x"/>
                                          </p:val>
                                        </p:tav>
                                        <p:tav tm="100000">
                                          <p:val>
                                            <p:strVal val="#ppt_x"/>
                                          </p:val>
                                        </p:tav>
                                      </p:tavLst>
                                    </p:anim>
                                    <p:anim calcmode="lin" valueType="num">
                                      <p:cBhvr additive="base">
                                        <p:cTn id="7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8"/>
                                        </p:tgtEl>
                                        <p:attrNameLst>
                                          <p:attrName>style.visibility</p:attrName>
                                        </p:attrNameLst>
                                      </p:cBhvr>
                                      <p:to>
                                        <p:strVal val="visible"/>
                                      </p:to>
                                    </p:set>
                                    <p:anim calcmode="lin" valueType="num">
                                      <p:cBhvr additive="base">
                                        <p:cTn id="79" dur="500" fill="hold"/>
                                        <p:tgtEl>
                                          <p:spTgt spid="28"/>
                                        </p:tgtEl>
                                        <p:attrNameLst>
                                          <p:attrName>ppt_x</p:attrName>
                                        </p:attrNameLst>
                                      </p:cBhvr>
                                      <p:tavLst>
                                        <p:tav tm="0">
                                          <p:val>
                                            <p:strVal val="#ppt_x"/>
                                          </p:val>
                                        </p:tav>
                                        <p:tav tm="100000">
                                          <p:val>
                                            <p:strVal val="#ppt_x"/>
                                          </p:val>
                                        </p:tav>
                                      </p:tavLst>
                                    </p:anim>
                                    <p:anim calcmode="lin" valueType="num">
                                      <p:cBhvr additive="base">
                                        <p:cTn id="80"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0"/>
                                        </p:tgtEl>
                                        <p:attrNameLst>
                                          <p:attrName>style.visibility</p:attrName>
                                        </p:attrNameLst>
                                      </p:cBhvr>
                                      <p:to>
                                        <p:strVal val="visible"/>
                                      </p:to>
                                    </p:set>
                                    <p:anim calcmode="lin" valueType="num">
                                      <p:cBhvr additive="base">
                                        <p:cTn id="85" dur="500" fill="hold"/>
                                        <p:tgtEl>
                                          <p:spTgt spid="30"/>
                                        </p:tgtEl>
                                        <p:attrNameLst>
                                          <p:attrName>ppt_x</p:attrName>
                                        </p:attrNameLst>
                                      </p:cBhvr>
                                      <p:tavLst>
                                        <p:tav tm="0">
                                          <p:val>
                                            <p:strVal val="#ppt_x"/>
                                          </p:val>
                                        </p:tav>
                                        <p:tav tm="100000">
                                          <p:val>
                                            <p:strVal val="#ppt_x"/>
                                          </p:val>
                                        </p:tav>
                                      </p:tavLst>
                                    </p:anim>
                                    <p:anim calcmode="lin" valueType="num">
                                      <p:cBhvr additive="base">
                                        <p:cTn id="86"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54"/>
                                        </p:tgtEl>
                                        <p:attrNameLst>
                                          <p:attrName>style.visibility</p:attrName>
                                        </p:attrNameLst>
                                      </p:cBhvr>
                                      <p:to>
                                        <p:strVal val="visible"/>
                                      </p:to>
                                    </p:set>
                                    <p:anim calcmode="lin" valueType="num">
                                      <p:cBhvr additive="base">
                                        <p:cTn id="91" dur="500" fill="hold"/>
                                        <p:tgtEl>
                                          <p:spTgt spid="54"/>
                                        </p:tgtEl>
                                        <p:attrNameLst>
                                          <p:attrName>ppt_x</p:attrName>
                                        </p:attrNameLst>
                                      </p:cBhvr>
                                      <p:tavLst>
                                        <p:tav tm="0">
                                          <p:val>
                                            <p:strVal val="#ppt_x"/>
                                          </p:val>
                                        </p:tav>
                                        <p:tav tm="100000">
                                          <p:val>
                                            <p:strVal val="#ppt_x"/>
                                          </p:val>
                                        </p:tav>
                                      </p:tavLst>
                                    </p:anim>
                                    <p:anim calcmode="lin" valueType="num">
                                      <p:cBhvr additive="base">
                                        <p:cTn id="92"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58"/>
                                        </p:tgtEl>
                                        <p:attrNameLst>
                                          <p:attrName>style.visibility</p:attrName>
                                        </p:attrNameLst>
                                      </p:cBhvr>
                                      <p:to>
                                        <p:strVal val="visible"/>
                                      </p:to>
                                    </p:set>
                                    <p:anim calcmode="lin" valueType="num">
                                      <p:cBhvr additive="base">
                                        <p:cTn id="97" dur="500" fill="hold"/>
                                        <p:tgtEl>
                                          <p:spTgt spid="58"/>
                                        </p:tgtEl>
                                        <p:attrNameLst>
                                          <p:attrName>ppt_x</p:attrName>
                                        </p:attrNameLst>
                                      </p:cBhvr>
                                      <p:tavLst>
                                        <p:tav tm="0">
                                          <p:val>
                                            <p:strVal val="#ppt_x"/>
                                          </p:val>
                                        </p:tav>
                                        <p:tav tm="100000">
                                          <p:val>
                                            <p:strVal val="#ppt_x"/>
                                          </p:val>
                                        </p:tav>
                                      </p:tavLst>
                                    </p:anim>
                                    <p:anim calcmode="lin" valueType="num">
                                      <p:cBhvr additive="base">
                                        <p:cTn id="98"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61"/>
                                        </p:tgtEl>
                                        <p:attrNameLst>
                                          <p:attrName>style.visibility</p:attrName>
                                        </p:attrNameLst>
                                      </p:cBhvr>
                                      <p:to>
                                        <p:strVal val="visible"/>
                                      </p:to>
                                    </p:set>
                                    <p:anim calcmode="lin" valueType="num">
                                      <p:cBhvr additive="base">
                                        <p:cTn id="103" dur="500" fill="hold"/>
                                        <p:tgtEl>
                                          <p:spTgt spid="61"/>
                                        </p:tgtEl>
                                        <p:attrNameLst>
                                          <p:attrName>ppt_x</p:attrName>
                                        </p:attrNameLst>
                                      </p:cBhvr>
                                      <p:tavLst>
                                        <p:tav tm="0">
                                          <p:val>
                                            <p:strVal val="#ppt_x"/>
                                          </p:val>
                                        </p:tav>
                                        <p:tav tm="100000">
                                          <p:val>
                                            <p:strVal val="#ppt_x"/>
                                          </p:val>
                                        </p:tav>
                                      </p:tavLst>
                                    </p:anim>
                                    <p:anim calcmode="lin" valueType="num">
                                      <p:cBhvr additive="base">
                                        <p:cTn id="104" dur="500" fill="hold"/>
                                        <p:tgtEl>
                                          <p:spTgt spid="61"/>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57"/>
                                        </p:tgtEl>
                                        <p:attrNameLst>
                                          <p:attrName>style.visibility</p:attrName>
                                        </p:attrNameLst>
                                      </p:cBhvr>
                                      <p:to>
                                        <p:strVal val="visible"/>
                                      </p:to>
                                    </p:set>
                                    <p:anim calcmode="lin" valueType="num">
                                      <p:cBhvr additive="base">
                                        <p:cTn id="109" dur="500" fill="hold"/>
                                        <p:tgtEl>
                                          <p:spTgt spid="57"/>
                                        </p:tgtEl>
                                        <p:attrNameLst>
                                          <p:attrName>ppt_x</p:attrName>
                                        </p:attrNameLst>
                                      </p:cBhvr>
                                      <p:tavLst>
                                        <p:tav tm="0">
                                          <p:val>
                                            <p:strVal val="#ppt_x"/>
                                          </p:val>
                                        </p:tav>
                                        <p:tav tm="100000">
                                          <p:val>
                                            <p:strVal val="#ppt_x"/>
                                          </p:val>
                                        </p:tav>
                                      </p:tavLst>
                                    </p:anim>
                                    <p:anim calcmode="lin" valueType="num">
                                      <p:cBhvr additive="base">
                                        <p:cTn id="110"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60"/>
                                        </p:tgtEl>
                                        <p:attrNameLst>
                                          <p:attrName>style.visibility</p:attrName>
                                        </p:attrNameLst>
                                      </p:cBhvr>
                                      <p:to>
                                        <p:strVal val="visible"/>
                                      </p:to>
                                    </p:set>
                                    <p:anim calcmode="lin" valueType="num">
                                      <p:cBhvr additive="base">
                                        <p:cTn id="115" dur="500" fill="hold"/>
                                        <p:tgtEl>
                                          <p:spTgt spid="60"/>
                                        </p:tgtEl>
                                        <p:attrNameLst>
                                          <p:attrName>ppt_x</p:attrName>
                                        </p:attrNameLst>
                                      </p:cBhvr>
                                      <p:tavLst>
                                        <p:tav tm="0">
                                          <p:val>
                                            <p:strVal val="#ppt_x"/>
                                          </p:val>
                                        </p:tav>
                                        <p:tav tm="100000">
                                          <p:val>
                                            <p:strVal val="#ppt_x"/>
                                          </p:val>
                                        </p:tav>
                                      </p:tavLst>
                                    </p:anim>
                                    <p:anim calcmode="lin" valueType="num">
                                      <p:cBhvr additive="base">
                                        <p:cTn id="116"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63"/>
                                        </p:tgtEl>
                                        <p:attrNameLst>
                                          <p:attrName>style.visibility</p:attrName>
                                        </p:attrNameLst>
                                      </p:cBhvr>
                                      <p:to>
                                        <p:strVal val="visible"/>
                                      </p:to>
                                    </p:set>
                                    <p:anim calcmode="lin" valueType="num">
                                      <p:cBhvr additive="base">
                                        <p:cTn id="121" dur="500" fill="hold"/>
                                        <p:tgtEl>
                                          <p:spTgt spid="63"/>
                                        </p:tgtEl>
                                        <p:attrNameLst>
                                          <p:attrName>ppt_x</p:attrName>
                                        </p:attrNameLst>
                                      </p:cBhvr>
                                      <p:tavLst>
                                        <p:tav tm="0">
                                          <p:val>
                                            <p:strVal val="#ppt_x"/>
                                          </p:val>
                                        </p:tav>
                                        <p:tav tm="100000">
                                          <p:val>
                                            <p:strVal val="#ppt_x"/>
                                          </p:val>
                                        </p:tav>
                                      </p:tavLst>
                                    </p:anim>
                                    <p:anim calcmode="lin" valueType="num">
                                      <p:cBhvr additive="base">
                                        <p:cTn id="122" dur="500" fill="hold"/>
                                        <p:tgtEl>
                                          <p:spTgt spid="63"/>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64"/>
                                        </p:tgtEl>
                                        <p:attrNameLst>
                                          <p:attrName>style.visibility</p:attrName>
                                        </p:attrNameLst>
                                      </p:cBhvr>
                                      <p:to>
                                        <p:strVal val="visible"/>
                                      </p:to>
                                    </p:set>
                                    <p:anim calcmode="lin" valueType="num">
                                      <p:cBhvr additive="base">
                                        <p:cTn id="127" dur="500" fill="hold"/>
                                        <p:tgtEl>
                                          <p:spTgt spid="64"/>
                                        </p:tgtEl>
                                        <p:attrNameLst>
                                          <p:attrName>ppt_x</p:attrName>
                                        </p:attrNameLst>
                                      </p:cBhvr>
                                      <p:tavLst>
                                        <p:tav tm="0">
                                          <p:val>
                                            <p:strVal val="#ppt_x"/>
                                          </p:val>
                                        </p:tav>
                                        <p:tav tm="100000">
                                          <p:val>
                                            <p:strVal val="#ppt_x"/>
                                          </p:val>
                                        </p:tav>
                                      </p:tavLst>
                                    </p:anim>
                                    <p:anim calcmode="lin" valueType="num">
                                      <p:cBhvr additive="base">
                                        <p:cTn id="128"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nodeType="clickEffect">
                                  <p:stCondLst>
                                    <p:cond delay="0"/>
                                  </p:stCondLst>
                                  <p:childTnLst>
                                    <p:set>
                                      <p:cBhvr>
                                        <p:cTn id="132" dur="1" fill="hold">
                                          <p:stCondLst>
                                            <p:cond delay="0"/>
                                          </p:stCondLst>
                                        </p:cTn>
                                        <p:tgtEl>
                                          <p:spTgt spid="65">
                                            <p:txEl>
                                              <p:pRg st="0" end="0"/>
                                            </p:txEl>
                                          </p:spTgt>
                                        </p:tgtEl>
                                        <p:attrNameLst>
                                          <p:attrName>style.visibility</p:attrName>
                                        </p:attrNameLst>
                                      </p:cBhvr>
                                      <p:to>
                                        <p:strVal val="visible"/>
                                      </p:to>
                                    </p:set>
                                    <p:anim calcmode="lin" valueType="num">
                                      <p:cBhvr additive="base">
                                        <p:cTn id="133" dur="500" fill="hold"/>
                                        <p:tgtEl>
                                          <p:spTgt spid="65">
                                            <p:txEl>
                                              <p:pRg st="0" end="0"/>
                                            </p:txEl>
                                          </p:spTgt>
                                        </p:tgtEl>
                                        <p:attrNameLst>
                                          <p:attrName>ppt_x</p:attrName>
                                        </p:attrNameLst>
                                      </p:cBhvr>
                                      <p:tavLst>
                                        <p:tav tm="0">
                                          <p:val>
                                            <p:strVal val="#ppt_x"/>
                                          </p:val>
                                        </p:tav>
                                        <p:tav tm="100000">
                                          <p:val>
                                            <p:strVal val="#ppt_x"/>
                                          </p:val>
                                        </p:tav>
                                      </p:tavLst>
                                    </p:anim>
                                    <p:anim calcmode="lin" valueType="num">
                                      <p:cBhvr additive="base">
                                        <p:cTn id="134" dur="500" fill="hold"/>
                                        <p:tgtEl>
                                          <p:spTgt spid="6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37"/>
                                        </p:tgtEl>
                                        <p:attrNameLst>
                                          <p:attrName>style.visibility</p:attrName>
                                        </p:attrNameLst>
                                      </p:cBhvr>
                                      <p:to>
                                        <p:strVal val="visible"/>
                                      </p:to>
                                    </p:set>
                                    <p:anim calcmode="lin" valueType="num">
                                      <p:cBhvr additive="base">
                                        <p:cTn id="139" dur="500" fill="hold"/>
                                        <p:tgtEl>
                                          <p:spTgt spid="37"/>
                                        </p:tgtEl>
                                        <p:attrNameLst>
                                          <p:attrName>ppt_x</p:attrName>
                                        </p:attrNameLst>
                                      </p:cBhvr>
                                      <p:tavLst>
                                        <p:tav tm="0">
                                          <p:val>
                                            <p:strVal val="#ppt_x"/>
                                          </p:val>
                                        </p:tav>
                                        <p:tav tm="100000">
                                          <p:val>
                                            <p:strVal val="#ppt_x"/>
                                          </p:val>
                                        </p:tav>
                                      </p:tavLst>
                                    </p:anim>
                                    <p:anim calcmode="lin" valueType="num">
                                      <p:cBhvr additive="base">
                                        <p:cTn id="140"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31"/>
                                        </p:tgtEl>
                                        <p:attrNameLst>
                                          <p:attrName>style.visibility</p:attrName>
                                        </p:attrNameLst>
                                      </p:cBhvr>
                                      <p:to>
                                        <p:strVal val="visible"/>
                                      </p:to>
                                    </p:set>
                                    <p:anim calcmode="lin" valueType="num">
                                      <p:cBhvr additive="base">
                                        <p:cTn id="145" dur="500" fill="hold"/>
                                        <p:tgtEl>
                                          <p:spTgt spid="31"/>
                                        </p:tgtEl>
                                        <p:attrNameLst>
                                          <p:attrName>ppt_x</p:attrName>
                                        </p:attrNameLst>
                                      </p:cBhvr>
                                      <p:tavLst>
                                        <p:tav tm="0">
                                          <p:val>
                                            <p:strVal val="#ppt_x"/>
                                          </p:val>
                                        </p:tav>
                                        <p:tav tm="100000">
                                          <p:val>
                                            <p:strVal val="#ppt_x"/>
                                          </p:val>
                                        </p:tav>
                                      </p:tavLst>
                                    </p:anim>
                                    <p:anim calcmode="lin" valueType="num">
                                      <p:cBhvr additive="base">
                                        <p:cTn id="14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35"/>
                                        </p:tgtEl>
                                        <p:attrNameLst>
                                          <p:attrName>style.visibility</p:attrName>
                                        </p:attrNameLst>
                                      </p:cBhvr>
                                      <p:to>
                                        <p:strVal val="visible"/>
                                      </p:to>
                                    </p:set>
                                    <p:anim calcmode="lin" valueType="num">
                                      <p:cBhvr additive="base">
                                        <p:cTn id="151" dur="500" fill="hold"/>
                                        <p:tgtEl>
                                          <p:spTgt spid="35"/>
                                        </p:tgtEl>
                                        <p:attrNameLst>
                                          <p:attrName>ppt_x</p:attrName>
                                        </p:attrNameLst>
                                      </p:cBhvr>
                                      <p:tavLst>
                                        <p:tav tm="0">
                                          <p:val>
                                            <p:strVal val="#ppt_x"/>
                                          </p:val>
                                        </p:tav>
                                        <p:tav tm="100000">
                                          <p:val>
                                            <p:strVal val="#ppt_x"/>
                                          </p:val>
                                        </p:tav>
                                      </p:tavLst>
                                    </p:anim>
                                    <p:anim calcmode="lin" valueType="num">
                                      <p:cBhvr additive="base">
                                        <p:cTn id="152"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38"/>
                                        </p:tgtEl>
                                        <p:attrNameLst>
                                          <p:attrName>style.visibility</p:attrName>
                                        </p:attrNameLst>
                                      </p:cBhvr>
                                      <p:to>
                                        <p:strVal val="visible"/>
                                      </p:to>
                                    </p:set>
                                    <p:anim calcmode="lin" valueType="num">
                                      <p:cBhvr additive="base">
                                        <p:cTn id="157" dur="500" fill="hold"/>
                                        <p:tgtEl>
                                          <p:spTgt spid="38"/>
                                        </p:tgtEl>
                                        <p:attrNameLst>
                                          <p:attrName>ppt_x</p:attrName>
                                        </p:attrNameLst>
                                      </p:cBhvr>
                                      <p:tavLst>
                                        <p:tav tm="0">
                                          <p:val>
                                            <p:strVal val="#ppt_x"/>
                                          </p:val>
                                        </p:tav>
                                        <p:tav tm="100000">
                                          <p:val>
                                            <p:strVal val="#ppt_x"/>
                                          </p:val>
                                        </p:tav>
                                      </p:tavLst>
                                    </p:anim>
                                    <p:anim calcmode="lin" valueType="num">
                                      <p:cBhvr additive="base">
                                        <p:cTn id="158"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 presetClass="entr" presetSubtype="4" fill="hold" grpId="0" nodeType="clickEffect">
                                  <p:stCondLst>
                                    <p:cond delay="0"/>
                                  </p:stCondLst>
                                  <p:childTnLst>
                                    <p:set>
                                      <p:cBhvr>
                                        <p:cTn id="162" dur="1" fill="hold">
                                          <p:stCondLst>
                                            <p:cond delay="0"/>
                                          </p:stCondLst>
                                        </p:cTn>
                                        <p:tgtEl>
                                          <p:spTgt spid="39"/>
                                        </p:tgtEl>
                                        <p:attrNameLst>
                                          <p:attrName>style.visibility</p:attrName>
                                        </p:attrNameLst>
                                      </p:cBhvr>
                                      <p:to>
                                        <p:strVal val="visible"/>
                                      </p:to>
                                    </p:set>
                                    <p:anim calcmode="lin" valueType="num">
                                      <p:cBhvr additive="base">
                                        <p:cTn id="163" dur="500" fill="hold"/>
                                        <p:tgtEl>
                                          <p:spTgt spid="39"/>
                                        </p:tgtEl>
                                        <p:attrNameLst>
                                          <p:attrName>ppt_x</p:attrName>
                                        </p:attrNameLst>
                                      </p:cBhvr>
                                      <p:tavLst>
                                        <p:tav tm="0">
                                          <p:val>
                                            <p:strVal val="#ppt_x"/>
                                          </p:val>
                                        </p:tav>
                                        <p:tav tm="100000">
                                          <p:val>
                                            <p:strVal val="#ppt_x"/>
                                          </p:val>
                                        </p:tav>
                                      </p:tavLst>
                                    </p:anim>
                                    <p:anim calcmode="lin" valueType="num">
                                      <p:cBhvr additive="base">
                                        <p:cTn id="164"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165" fill="hold">
                      <p:stCondLst>
                        <p:cond delay="indefinite"/>
                      </p:stCondLst>
                      <p:childTnLst>
                        <p:par>
                          <p:cTn id="166" fill="hold">
                            <p:stCondLst>
                              <p:cond delay="0"/>
                            </p:stCondLst>
                            <p:childTnLst>
                              <p:par>
                                <p:cTn id="167" presetID="2" presetClass="entr" presetSubtype="4" fill="hold" grpId="0" nodeType="clickEffect">
                                  <p:stCondLst>
                                    <p:cond delay="0"/>
                                  </p:stCondLst>
                                  <p:childTnLst>
                                    <p:set>
                                      <p:cBhvr>
                                        <p:cTn id="168" dur="1" fill="hold">
                                          <p:stCondLst>
                                            <p:cond delay="0"/>
                                          </p:stCondLst>
                                        </p:cTn>
                                        <p:tgtEl>
                                          <p:spTgt spid="40"/>
                                        </p:tgtEl>
                                        <p:attrNameLst>
                                          <p:attrName>style.visibility</p:attrName>
                                        </p:attrNameLst>
                                      </p:cBhvr>
                                      <p:to>
                                        <p:strVal val="visible"/>
                                      </p:to>
                                    </p:set>
                                    <p:anim calcmode="lin" valueType="num">
                                      <p:cBhvr additive="base">
                                        <p:cTn id="169" dur="500" fill="hold"/>
                                        <p:tgtEl>
                                          <p:spTgt spid="40"/>
                                        </p:tgtEl>
                                        <p:attrNameLst>
                                          <p:attrName>ppt_x</p:attrName>
                                        </p:attrNameLst>
                                      </p:cBhvr>
                                      <p:tavLst>
                                        <p:tav tm="0">
                                          <p:val>
                                            <p:strVal val="#ppt_x"/>
                                          </p:val>
                                        </p:tav>
                                        <p:tav tm="100000">
                                          <p:val>
                                            <p:strVal val="#ppt_x"/>
                                          </p:val>
                                        </p:tav>
                                      </p:tavLst>
                                    </p:anim>
                                    <p:anim calcmode="lin" valueType="num">
                                      <p:cBhvr additive="base">
                                        <p:cTn id="17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2" presetClass="entr" presetSubtype="4" fill="hold" grpId="0" nodeType="clickEffect">
                                  <p:stCondLst>
                                    <p:cond delay="0"/>
                                  </p:stCondLst>
                                  <p:childTnLst>
                                    <p:set>
                                      <p:cBhvr>
                                        <p:cTn id="174" dur="1" fill="hold">
                                          <p:stCondLst>
                                            <p:cond delay="0"/>
                                          </p:stCondLst>
                                        </p:cTn>
                                        <p:tgtEl>
                                          <p:spTgt spid="41"/>
                                        </p:tgtEl>
                                        <p:attrNameLst>
                                          <p:attrName>style.visibility</p:attrName>
                                        </p:attrNameLst>
                                      </p:cBhvr>
                                      <p:to>
                                        <p:strVal val="visible"/>
                                      </p:to>
                                    </p:set>
                                    <p:anim calcmode="lin" valueType="num">
                                      <p:cBhvr additive="base">
                                        <p:cTn id="175" dur="500" fill="hold"/>
                                        <p:tgtEl>
                                          <p:spTgt spid="41"/>
                                        </p:tgtEl>
                                        <p:attrNameLst>
                                          <p:attrName>ppt_x</p:attrName>
                                        </p:attrNameLst>
                                      </p:cBhvr>
                                      <p:tavLst>
                                        <p:tav tm="0">
                                          <p:val>
                                            <p:strVal val="#ppt_x"/>
                                          </p:val>
                                        </p:tav>
                                        <p:tav tm="100000">
                                          <p:val>
                                            <p:strVal val="#ppt_x"/>
                                          </p:val>
                                        </p:tav>
                                      </p:tavLst>
                                    </p:anim>
                                    <p:anim calcmode="lin" valueType="num">
                                      <p:cBhvr additive="base">
                                        <p:cTn id="176"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3" grpId="0" animBg="1"/>
      <p:bldP spid="16" grpId="0" animBg="1"/>
      <p:bldP spid="20" grpId="0" animBg="1"/>
      <p:bldP spid="23" grpId="0" animBg="1"/>
      <p:bldP spid="24" grpId="0" animBg="1"/>
      <p:bldP spid="25" grpId="0" animBg="1"/>
      <p:bldP spid="27" grpId="0" animBg="1"/>
      <p:bldP spid="28" grpId="0" animBg="1"/>
      <p:bldP spid="30" grpId="0" animBg="1"/>
      <p:bldP spid="54" grpId="0" animBg="1"/>
      <p:bldP spid="57" grpId="0" animBg="1"/>
      <p:bldP spid="58" grpId="0" animBg="1"/>
      <p:bldP spid="60" grpId="0" animBg="1"/>
      <p:bldP spid="61" grpId="0" animBg="1"/>
      <p:bldP spid="63" grpId="0" animBg="1"/>
      <p:bldP spid="64" grpId="0" animBg="1"/>
      <p:bldP spid="37" grpId="0" animBg="1"/>
      <p:bldP spid="31" grpId="0" animBg="1"/>
      <p:bldP spid="35" grpId="0" animBg="1"/>
      <p:bldP spid="38" grpId="0" animBg="1"/>
      <p:bldP spid="39" grpId="0" animBg="1"/>
      <p:bldP spid="40" grpId="0" animBg="1"/>
      <p:bldP spid="4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smtClean="0">
                <a:latin typeface="Arial" pitchFamily="34" charset="0"/>
                <a:cs typeface="Arial" pitchFamily="34" charset="0"/>
              </a:rPr>
              <a:t>Community Update: Lawrence</a:t>
            </a:r>
          </a:p>
        </p:txBody>
      </p:sp>
      <p:sp>
        <p:nvSpPr>
          <p:cNvPr id="3" name="Content Placeholder 2"/>
          <p:cNvSpPr>
            <a:spLocks noGrp="1"/>
          </p:cNvSpPr>
          <p:nvPr>
            <p:ph idx="1"/>
          </p:nvPr>
        </p:nvSpPr>
        <p:spPr>
          <a:xfrm>
            <a:off x="457200" y="1295400"/>
            <a:ext cx="8229600" cy="5257800"/>
          </a:xfrm>
        </p:spPr>
        <p:txBody>
          <a:bodyPr>
            <a:noAutofit/>
          </a:bodyPr>
          <a:lstStyle/>
          <a:p>
            <a:pPr>
              <a:buFontTx/>
              <a:buNone/>
              <a:defRPr/>
            </a:pPr>
            <a:r>
              <a:rPr lang="en-US" sz="1700" u="sng" dirty="0" smtClean="0">
                <a:latin typeface="Arial" pitchFamily="34" charset="0"/>
                <a:cs typeface="Arial" pitchFamily="34" charset="0"/>
              </a:rPr>
              <a:t>Design</a:t>
            </a:r>
            <a:r>
              <a:rPr lang="en-US" sz="1700" dirty="0" smtClean="0">
                <a:latin typeface="Arial" pitchFamily="34" charset="0"/>
                <a:cs typeface="Arial" pitchFamily="34" charset="0"/>
              </a:rPr>
              <a:t>: 2 ELPs, 2 new separate sites with 4 classrooms each (8 total classrooms), 130 Children</a:t>
            </a:r>
            <a:endParaRPr lang="en-US" sz="1700" baseline="30000" dirty="0" smtClean="0">
              <a:latin typeface="Arial" pitchFamily="34" charset="0"/>
              <a:cs typeface="Arial" pitchFamily="34" charset="0"/>
            </a:endParaRPr>
          </a:p>
          <a:p>
            <a:pPr>
              <a:buFontTx/>
              <a:buNone/>
              <a:defRPr/>
            </a:pPr>
            <a:r>
              <a:rPr lang="en-US" sz="1700" u="sng" dirty="0" smtClean="0">
                <a:latin typeface="Arial" pitchFamily="34" charset="0"/>
                <a:cs typeface="Arial" pitchFamily="34" charset="0"/>
              </a:rPr>
              <a:t>Innovations</a:t>
            </a:r>
            <a:endParaRPr lang="en-US" sz="1700" dirty="0" smtClean="0">
              <a:latin typeface="Arial" pitchFamily="34" charset="0"/>
              <a:cs typeface="Arial" pitchFamily="34" charset="0"/>
            </a:endParaRPr>
          </a:p>
          <a:p>
            <a:pPr>
              <a:defRPr/>
            </a:pPr>
            <a:r>
              <a:rPr lang="en-US" sz="1700" dirty="0" smtClean="0">
                <a:latin typeface="Arial" pitchFamily="34" charset="0"/>
                <a:cs typeface="Arial" pitchFamily="34" charset="0"/>
              </a:rPr>
              <a:t>Fully enrolled. Teacher orientation and parent orientation held. Children started </a:t>
            </a:r>
            <a:r>
              <a:rPr lang="en-US" sz="1700" dirty="0" smtClean="0">
                <a:latin typeface="Arial" pitchFamily="34" charset="0"/>
                <a:cs typeface="Arial" pitchFamily="34" charset="0"/>
              </a:rPr>
              <a:t>8/31/15</a:t>
            </a:r>
            <a:endParaRPr lang="en-US" sz="1700" u="sng" dirty="0" smtClean="0">
              <a:latin typeface="Arial" pitchFamily="34" charset="0"/>
              <a:cs typeface="Arial" pitchFamily="34" charset="0"/>
            </a:endParaRPr>
          </a:p>
          <a:p>
            <a:pPr marL="228600" lvl="1" indent="-228600">
              <a:spcBef>
                <a:spcPct val="100000"/>
              </a:spcBef>
              <a:buFontTx/>
              <a:buChar char="•"/>
              <a:defRPr/>
            </a:pPr>
            <a:r>
              <a:rPr lang="en-US" sz="1700" b="1" dirty="0" smtClean="0">
                <a:latin typeface="Arial" pitchFamily="34" charset="0"/>
                <a:ea typeface="+mn-ea"/>
                <a:cs typeface="Arial" pitchFamily="34" charset="0"/>
              </a:rPr>
              <a:t>Centralized intake via Lawrence Public Schools (LPS) on-line system and central database of children</a:t>
            </a:r>
            <a:r>
              <a:rPr lang="en-US" sz="1700" b="1" dirty="0" smtClean="0">
                <a:latin typeface="Arial" pitchFamily="34" charset="0"/>
                <a:ea typeface="+mn-ea"/>
                <a:cs typeface="Arial" pitchFamily="34" charset="0"/>
                <a:hlinkClick r:id="rId2"/>
              </a:rPr>
              <a:t> www.lawrence.k12.ma.us/leap</a:t>
            </a:r>
            <a:r>
              <a:rPr lang="en-US" sz="1700" b="1" dirty="0" smtClean="0">
                <a:latin typeface="Arial" pitchFamily="34" charset="0"/>
                <a:ea typeface="+mn-ea"/>
                <a:cs typeface="Arial" pitchFamily="34" charset="0"/>
              </a:rPr>
              <a:t> </a:t>
            </a:r>
          </a:p>
          <a:p>
            <a:pPr>
              <a:defRPr/>
            </a:pPr>
            <a:r>
              <a:rPr lang="en-US" sz="1700" dirty="0" smtClean="0">
                <a:latin typeface="Arial" pitchFamily="34" charset="0"/>
                <a:cs typeface="Arial" pitchFamily="34" charset="0"/>
              </a:rPr>
              <a:t>Under consideration: having special education services provided by ELPs or their contractors and reimbursed by LPS</a:t>
            </a:r>
          </a:p>
          <a:p>
            <a:pPr>
              <a:defRPr/>
            </a:pPr>
            <a:r>
              <a:rPr lang="en-US" sz="1700" dirty="0" smtClean="0">
                <a:latin typeface="Arial" pitchFamily="34" charset="0"/>
                <a:cs typeface="Arial" pitchFamily="34" charset="0"/>
              </a:rPr>
              <a:t>Shared calendar, including 2 professional development days with public school teachers</a:t>
            </a:r>
          </a:p>
          <a:p>
            <a:pPr>
              <a:defRPr/>
            </a:pPr>
            <a:r>
              <a:rPr lang="en-US" sz="1700" dirty="0" smtClean="0">
                <a:latin typeface="Arial" pitchFamily="34" charset="0"/>
                <a:cs typeface="Arial" pitchFamily="34" charset="0"/>
              </a:rPr>
              <a:t>Focus on family outcomes related to stability, job status, etc.</a:t>
            </a:r>
          </a:p>
          <a:p>
            <a:pPr>
              <a:defRPr/>
            </a:pPr>
            <a:r>
              <a:rPr lang="en-US" sz="1700" dirty="0" smtClean="0">
                <a:latin typeface="Arial" pitchFamily="34" charset="0"/>
                <a:cs typeface="Arial" pitchFamily="34" charset="0"/>
              </a:rPr>
              <a:t>Under consideration: adding coaching in year 2</a:t>
            </a:r>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smtClean="0">
                <a:latin typeface="Arial" pitchFamily="34" charset="0"/>
                <a:cs typeface="Arial" pitchFamily="34" charset="0"/>
              </a:rPr>
              <a:t>Community Update: Springfield</a:t>
            </a:r>
          </a:p>
        </p:txBody>
      </p:sp>
      <p:sp>
        <p:nvSpPr>
          <p:cNvPr id="3" name="Content Placeholder 2"/>
          <p:cNvSpPr>
            <a:spLocks noGrp="1"/>
          </p:cNvSpPr>
          <p:nvPr>
            <p:ph idx="1"/>
          </p:nvPr>
        </p:nvSpPr>
        <p:spPr>
          <a:xfrm>
            <a:off x="457200" y="1162594"/>
            <a:ext cx="8229600" cy="4963569"/>
          </a:xfrm>
        </p:spPr>
        <p:txBody>
          <a:bodyPr>
            <a:normAutofit fontScale="85000" lnSpcReduction="20000"/>
          </a:bodyPr>
          <a:lstStyle/>
          <a:p>
            <a:pPr>
              <a:buFontTx/>
              <a:buNone/>
              <a:defRPr/>
            </a:pPr>
            <a:r>
              <a:rPr lang="en-US" u="sng" dirty="0" smtClean="0">
                <a:latin typeface="Arial" pitchFamily="34" charset="0"/>
                <a:cs typeface="Arial" pitchFamily="34" charset="0"/>
              </a:rPr>
              <a:t>Design</a:t>
            </a:r>
            <a:r>
              <a:rPr lang="en-US" dirty="0" smtClean="0">
                <a:latin typeface="Arial" pitchFamily="34" charset="0"/>
                <a:cs typeface="Arial" pitchFamily="34" charset="0"/>
              </a:rPr>
              <a:t>: 3 ELPs, one shared site as well as 4 other separate sites, 195 Children in 11 classrooms - Children begin Sept. </a:t>
            </a:r>
            <a:r>
              <a:rPr lang="en-US" dirty="0" smtClean="0">
                <a:latin typeface="Arial" pitchFamily="34" charset="0"/>
                <a:cs typeface="Arial" pitchFamily="34" charset="0"/>
              </a:rPr>
              <a:t>9</a:t>
            </a:r>
            <a:r>
              <a:rPr lang="en-US" baseline="30000" dirty="0" smtClean="0">
                <a:latin typeface="Arial" pitchFamily="34" charset="0"/>
                <a:cs typeface="Arial" pitchFamily="34" charset="0"/>
              </a:rPr>
              <a:t>th</a:t>
            </a:r>
            <a:r>
              <a:rPr lang="en-US" dirty="0" smtClean="0">
                <a:latin typeface="Arial" pitchFamily="34" charset="0"/>
                <a:cs typeface="Arial" pitchFamily="34" charset="0"/>
              </a:rPr>
              <a:t>-14</a:t>
            </a:r>
            <a:r>
              <a:rPr lang="en-US" baseline="30000" dirty="0" smtClean="0">
                <a:latin typeface="Arial" pitchFamily="34" charset="0"/>
                <a:cs typeface="Arial" pitchFamily="34" charset="0"/>
              </a:rPr>
              <a:t>th</a:t>
            </a:r>
            <a:endParaRPr lang="en-US" dirty="0" smtClean="0">
              <a:latin typeface="Arial" pitchFamily="34" charset="0"/>
              <a:cs typeface="Arial" pitchFamily="34" charset="0"/>
            </a:endParaRPr>
          </a:p>
          <a:p>
            <a:pPr>
              <a:buFontTx/>
              <a:buNone/>
              <a:defRPr/>
            </a:pPr>
            <a:r>
              <a:rPr lang="en-US" u="sng" dirty="0" smtClean="0">
                <a:latin typeface="Arial" pitchFamily="34" charset="0"/>
                <a:cs typeface="Arial" pitchFamily="34" charset="0"/>
              </a:rPr>
              <a:t>Innovations</a:t>
            </a:r>
          </a:p>
          <a:p>
            <a:pPr>
              <a:defRPr/>
            </a:pPr>
            <a:r>
              <a:rPr lang="en-US" dirty="0" smtClean="0">
                <a:latin typeface="Arial" pitchFamily="34" charset="0"/>
                <a:cs typeface="Arial" pitchFamily="34" charset="0"/>
              </a:rPr>
              <a:t>City-owned site. Utilities, children’s meals, custodian, nurse</a:t>
            </a:r>
            <a:r>
              <a:rPr lang="en-US"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and facilities management included in </a:t>
            </a:r>
            <a:r>
              <a:rPr lang="en-US" dirty="0" smtClean="0">
                <a:latin typeface="Arial" pitchFamily="34" charset="0"/>
                <a:cs typeface="Arial" pitchFamily="34" charset="0"/>
              </a:rPr>
              <a:t>rent</a:t>
            </a:r>
            <a:endParaRPr lang="en-US" dirty="0" smtClean="0">
              <a:latin typeface="Arial" pitchFamily="34" charset="0"/>
              <a:cs typeface="Arial" pitchFamily="34" charset="0"/>
            </a:endParaRPr>
          </a:p>
          <a:p>
            <a:pPr>
              <a:defRPr/>
            </a:pPr>
            <a:r>
              <a:rPr lang="en-US" dirty="0" smtClean="0">
                <a:latin typeface="Arial" pitchFamily="34" charset="0"/>
                <a:cs typeface="Arial" pitchFamily="34" charset="0"/>
              </a:rPr>
              <a:t>Shared curriculum: Scholastic Big Day</a:t>
            </a:r>
          </a:p>
          <a:p>
            <a:pPr>
              <a:defRPr/>
            </a:pPr>
            <a:r>
              <a:rPr lang="en-US" dirty="0" smtClean="0">
                <a:latin typeface="Arial" pitchFamily="34" charset="0"/>
                <a:cs typeface="Arial" pitchFamily="34" charset="0"/>
              </a:rPr>
              <a:t>Shared professional development</a:t>
            </a:r>
          </a:p>
          <a:p>
            <a:pPr>
              <a:defRPr/>
            </a:pPr>
            <a:r>
              <a:rPr lang="en-US" dirty="0" smtClean="0">
                <a:latin typeface="Arial" pitchFamily="34" charset="0"/>
                <a:cs typeface="Arial" pitchFamily="34" charset="0"/>
              </a:rPr>
              <a:t>Plans for central Springfield Public Schools database of children</a:t>
            </a:r>
          </a:p>
          <a:p>
            <a:pPr>
              <a:defRPr/>
            </a:pPr>
            <a:r>
              <a:rPr lang="en-US" dirty="0" smtClean="0">
                <a:latin typeface="Arial" pitchFamily="34" charset="0"/>
                <a:cs typeface="Arial" pitchFamily="34" charset="0"/>
              </a:rPr>
              <a:t>MA Reading Corps</a:t>
            </a:r>
          </a:p>
          <a:p>
            <a:pPr>
              <a:defRPr/>
            </a:pPr>
            <a:r>
              <a:rPr lang="en-US" dirty="0" smtClean="0">
                <a:latin typeface="Arial" pitchFamily="34" charset="0"/>
                <a:cs typeface="Arial" pitchFamily="34" charset="0"/>
              </a:rPr>
              <a:t>Comprehensive Service Team</a:t>
            </a:r>
          </a:p>
          <a:p>
            <a:pPr>
              <a:buFontTx/>
              <a:buNone/>
              <a:defRPr/>
            </a:pPr>
            <a:endParaRPr lang="en-US" dirty="0" smtClean="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274638"/>
            <a:ext cx="8229600" cy="546629"/>
          </a:xfrm>
        </p:spPr>
        <p:txBody>
          <a:bodyPr/>
          <a:lstStyle/>
          <a:p>
            <a:r>
              <a:rPr lang="en-US" dirty="0" smtClean="0">
                <a:latin typeface="Arial" pitchFamily="34" charset="0"/>
                <a:cs typeface="Arial" pitchFamily="34" charset="0"/>
              </a:rPr>
              <a:t>Challenges as Implementation Begins</a:t>
            </a:r>
          </a:p>
        </p:txBody>
      </p:sp>
      <p:sp>
        <p:nvSpPr>
          <p:cNvPr id="3" name="Content Placeholder 2"/>
          <p:cNvSpPr>
            <a:spLocks noGrp="1"/>
          </p:cNvSpPr>
          <p:nvPr>
            <p:ph idx="1"/>
          </p:nvPr>
        </p:nvSpPr>
        <p:spPr>
          <a:xfrm>
            <a:off x="254000" y="1010194"/>
            <a:ext cx="8890000" cy="5638799"/>
          </a:xfrm>
        </p:spPr>
        <p:txBody>
          <a:bodyPr>
            <a:normAutofit fontScale="55000" lnSpcReduction="20000"/>
          </a:bodyPr>
          <a:lstStyle/>
          <a:p>
            <a:pPr>
              <a:defRPr/>
            </a:pPr>
            <a:r>
              <a:rPr lang="en-US" sz="3100" b="0" u="sng" dirty="0" smtClean="0">
                <a:latin typeface="Arial" pitchFamily="34" charset="0"/>
                <a:cs typeface="Arial" pitchFamily="34" charset="0"/>
              </a:rPr>
              <a:t>Transportation</a:t>
            </a:r>
            <a:r>
              <a:rPr lang="en-US" sz="3100" b="0" dirty="0" smtClean="0">
                <a:latin typeface="Arial" pitchFamily="34" charset="0"/>
                <a:cs typeface="Arial" pitchFamily="34" charset="0"/>
              </a:rPr>
              <a:t>:  Lack of transportation may limit access to some pockets of families such as recent immigrants and homeless families outside the city</a:t>
            </a:r>
          </a:p>
          <a:p>
            <a:pPr>
              <a:spcBef>
                <a:spcPts val="2400"/>
              </a:spcBef>
              <a:defRPr/>
            </a:pPr>
            <a:r>
              <a:rPr lang="en-US" sz="3100" b="0" u="sng" dirty="0" smtClean="0">
                <a:latin typeface="Arial" pitchFamily="34" charset="0"/>
                <a:cs typeface="Arial" pitchFamily="34" charset="0"/>
              </a:rPr>
              <a:t>Shared Authority</a:t>
            </a:r>
            <a:r>
              <a:rPr lang="en-US" sz="3100" b="0" dirty="0" smtClean="0">
                <a:latin typeface="Arial" pitchFamily="34" charset="0"/>
                <a:cs typeface="Arial" pitchFamily="34" charset="0"/>
              </a:rPr>
              <a:t>: Creating a new category of children for whom the public schools, EEC and local programs have joint responsibility.  Leads to lack of clarity around issues of legal responsibility and data </a:t>
            </a:r>
            <a:r>
              <a:rPr lang="en-US" sz="3100" b="0" dirty="0" smtClean="0">
                <a:latin typeface="Arial" pitchFamily="34" charset="0"/>
                <a:cs typeface="Arial" pitchFamily="34" charset="0"/>
              </a:rPr>
              <a:t>sharing</a:t>
            </a:r>
            <a:endParaRPr lang="en-US" sz="3100" b="0" dirty="0" smtClean="0">
              <a:latin typeface="Arial" pitchFamily="34" charset="0"/>
              <a:cs typeface="Arial" pitchFamily="34" charset="0"/>
            </a:endParaRPr>
          </a:p>
          <a:p>
            <a:pPr>
              <a:spcBef>
                <a:spcPts val="2400"/>
              </a:spcBef>
              <a:defRPr/>
            </a:pPr>
            <a:r>
              <a:rPr lang="en-US" sz="3100" b="0" u="sng" dirty="0" smtClean="0">
                <a:latin typeface="Arial" pitchFamily="34" charset="0"/>
                <a:cs typeface="Arial" pitchFamily="34" charset="0"/>
              </a:rPr>
              <a:t>Special Education</a:t>
            </a:r>
            <a:r>
              <a:rPr lang="en-US" sz="3100" b="0" dirty="0" smtClean="0">
                <a:latin typeface="Arial" pitchFamily="34" charset="0"/>
                <a:cs typeface="Arial" pitchFamily="34" charset="0"/>
              </a:rPr>
              <a:t>: Delivery of services across multiple locations (i.e. in Boston there are 14 PEG classrooms in 12 separate sites)</a:t>
            </a:r>
          </a:p>
          <a:p>
            <a:pPr marL="228600" lvl="1" indent="-228600">
              <a:spcBef>
                <a:spcPts val="2400"/>
              </a:spcBef>
              <a:buFont typeface="Arial" pitchFamily="34" charset="0"/>
              <a:buChar char="•"/>
              <a:defRPr/>
            </a:pPr>
            <a:r>
              <a:rPr lang="en-US" sz="3100" u="sng" dirty="0" smtClean="0">
                <a:latin typeface="Arial" pitchFamily="34" charset="0"/>
                <a:cs typeface="Arial" pitchFamily="34" charset="0"/>
              </a:rPr>
              <a:t>Income Requirement</a:t>
            </a:r>
            <a:r>
              <a:rPr lang="en-US" sz="3100" dirty="0" smtClean="0">
                <a:latin typeface="Arial" pitchFamily="34" charset="0"/>
                <a:cs typeface="Arial" pitchFamily="34" charset="0"/>
              </a:rPr>
              <a:t>: Early education programs often serve mixed age groups and income levels; grant has a requirement to serve 4 year olds from households with incomes at 200% of the federal poverty level</a:t>
            </a:r>
          </a:p>
          <a:p>
            <a:pPr marL="228600" lvl="1" indent="-228600">
              <a:spcBef>
                <a:spcPts val="2400"/>
              </a:spcBef>
              <a:buFont typeface="Arial" pitchFamily="34" charset="0"/>
              <a:buChar char="•"/>
              <a:defRPr/>
            </a:pPr>
            <a:r>
              <a:rPr lang="en-US" sz="3100" u="sng" dirty="0" smtClean="0">
                <a:latin typeface="Arial" pitchFamily="34" charset="0"/>
                <a:cs typeface="Arial" pitchFamily="34" charset="0"/>
              </a:rPr>
              <a:t>Outreach</a:t>
            </a:r>
            <a:r>
              <a:rPr lang="en-US" sz="3100" dirty="0" smtClean="0">
                <a:latin typeface="Arial" pitchFamily="34" charset="0"/>
                <a:cs typeface="Arial" pitchFamily="34" charset="0"/>
              </a:rPr>
              <a:t>: Extensive outreach needed to identify children not yet in the early education system</a:t>
            </a:r>
          </a:p>
          <a:p>
            <a:pPr marL="228600" lvl="1" indent="-228600">
              <a:spcBef>
                <a:spcPts val="2400"/>
              </a:spcBef>
              <a:buFont typeface="Arial" pitchFamily="34" charset="0"/>
              <a:buChar char="•"/>
              <a:defRPr/>
            </a:pPr>
            <a:r>
              <a:rPr lang="en-US" sz="3100" u="sng" dirty="0" smtClean="0">
                <a:latin typeface="Arial" pitchFamily="34" charset="0"/>
                <a:cs typeface="Arial" pitchFamily="34" charset="0"/>
              </a:rPr>
              <a:t>Funding Mechanisms:</a:t>
            </a:r>
            <a:r>
              <a:rPr lang="en-US" sz="3100" dirty="0" smtClean="0">
                <a:latin typeface="Arial" pitchFamily="34" charset="0"/>
                <a:cs typeface="Arial" pitchFamily="34" charset="0"/>
              </a:rPr>
              <a:t> Compatibility of funding systems between, state, municipalities, districts, and community based organizations</a:t>
            </a:r>
          </a:p>
          <a:p>
            <a:pPr>
              <a:defRPr/>
            </a:pPr>
            <a:r>
              <a:rPr lang="en-US" sz="3100" b="0" u="sng" dirty="0" smtClean="0">
                <a:latin typeface="Arial" pitchFamily="34" charset="0"/>
                <a:cs typeface="Arial" pitchFamily="34" charset="0"/>
              </a:rPr>
              <a:t>Curriculum</a:t>
            </a:r>
            <a:r>
              <a:rPr lang="en-US" sz="3100" dirty="0" smtClean="0">
                <a:latin typeface="Arial" pitchFamily="34" charset="0"/>
                <a:cs typeface="Arial" pitchFamily="34" charset="0"/>
              </a:rPr>
              <a:t>:</a:t>
            </a:r>
          </a:p>
          <a:p>
            <a:pPr lvl="1">
              <a:defRPr/>
            </a:pPr>
            <a:r>
              <a:rPr lang="en-US" sz="2400" dirty="0" smtClean="0">
                <a:latin typeface="Arial" pitchFamily="34" charset="0"/>
                <a:cs typeface="Arial" pitchFamily="34" charset="0"/>
              </a:rPr>
              <a:t>Aligning the timing of shared curricula across part day public school pre-K and full day/full year PEG </a:t>
            </a:r>
          </a:p>
          <a:p>
            <a:pPr lvl="1">
              <a:defRPr/>
            </a:pPr>
            <a:r>
              <a:rPr lang="en-US" sz="2400" dirty="0" smtClean="0">
                <a:latin typeface="Arial" pitchFamily="34" charset="0"/>
                <a:cs typeface="Arial" pitchFamily="34" charset="0"/>
              </a:rPr>
              <a:t>Balancing fidelity to a model with room for emergence of themes from child interest</a:t>
            </a:r>
          </a:p>
          <a:p>
            <a:pPr lvl="1">
              <a:defRPr/>
            </a:pPr>
            <a:r>
              <a:rPr lang="en-US" sz="2400" dirty="0" smtClean="0">
                <a:latin typeface="Arial" pitchFamily="34" charset="0"/>
                <a:cs typeface="Arial" pitchFamily="34" charset="0"/>
              </a:rPr>
              <a:t>Accommodating 3 year olds in classrooms using curriculum designed for 4 year olds</a:t>
            </a:r>
            <a:endParaRPr lang="en-US" sz="2400" dirty="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idx="4294967295"/>
          </p:nvPr>
        </p:nvSpPr>
        <p:spPr>
          <a:xfrm>
            <a:off x="457200" y="274638"/>
            <a:ext cx="8229600" cy="614362"/>
          </a:xfrm>
        </p:spPr>
        <p:txBody>
          <a:bodyPr/>
          <a:lstStyle/>
          <a:p>
            <a:r>
              <a:rPr lang="en-US" dirty="0" smtClean="0">
                <a:latin typeface="Arial" pitchFamily="34" charset="0"/>
                <a:cs typeface="Arial" pitchFamily="34" charset="0"/>
              </a:rPr>
              <a:t>PEG Theory of Change</a:t>
            </a:r>
          </a:p>
        </p:txBody>
      </p:sp>
      <p:graphicFrame>
        <p:nvGraphicFramePr>
          <p:cNvPr id="5" name="Content Placeholder 4"/>
          <p:cNvGraphicFramePr>
            <a:graphicFrameLocks noGrp="1"/>
          </p:cNvGraphicFramePr>
          <p:nvPr>
            <p:ph idx="4294967295"/>
          </p:nvPr>
        </p:nvGraphicFramePr>
        <p:xfrm>
          <a:off x="381000" y="1066800"/>
          <a:ext cx="8458200" cy="5410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txBox="1">
            <a:spLocks noGrp="1"/>
          </p:cNvSpPr>
          <p:nvPr/>
        </p:nvSpPr>
        <p:spPr bwMode="auto">
          <a:xfrm>
            <a:off x="7210425" y="6594475"/>
            <a:ext cx="1933575" cy="263525"/>
          </a:xfrm>
          <a:prstGeom prst="rect">
            <a:avLst/>
          </a:prstGeom>
          <a:noFill/>
          <a:ln>
            <a:miter lim="800000"/>
            <a:headEnd/>
            <a:tailEnd/>
          </a:ln>
        </p:spPr>
        <p:txBody>
          <a:bodyPr/>
          <a:lstStyle/>
          <a:p>
            <a:pPr algn="r">
              <a:defRPr/>
            </a:pPr>
            <a:fld id="{08AEDBF1-DB60-43B1-B1D2-FEA2AE6FB1A1}" type="slidenum">
              <a:rPr lang="en-US" sz="800">
                <a:latin typeface="+mn-lt"/>
              </a:rPr>
              <a:pPr algn="r">
                <a:defRPr/>
              </a:pPr>
              <a:t>15</a:t>
            </a:fld>
            <a:endParaRPr lang="en-US" sz="800">
              <a:latin typeface="+mn-lt"/>
            </a:endParaRPr>
          </a:p>
        </p:txBody>
      </p:sp>
      <p:sp>
        <p:nvSpPr>
          <p:cNvPr id="6" name="Right Arrow 5"/>
          <p:cNvSpPr/>
          <p:nvPr/>
        </p:nvSpPr>
        <p:spPr bwMode="auto">
          <a:xfrm>
            <a:off x="2971800" y="1676400"/>
            <a:ext cx="381000"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7" name="Right Arrow 6"/>
          <p:cNvSpPr/>
          <p:nvPr/>
        </p:nvSpPr>
        <p:spPr bwMode="auto">
          <a:xfrm rot="19670101">
            <a:off x="2986088" y="4387850"/>
            <a:ext cx="381000" cy="735013"/>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8" name="Right Arrow 7"/>
          <p:cNvSpPr/>
          <p:nvPr/>
        </p:nvSpPr>
        <p:spPr bwMode="auto">
          <a:xfrm rot="1694134">
            <a:off x="2965450" y="2806700"/>
            <a:ext cx="455613"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9" name="Right Arrow 8"/>
          <p:cNvSpPr/>
          <p:nvPr/>
        </p:nvSpPr>
        <p:spPr bwMode="auto">
          <a:xfrm>
            <a:off x="3048000" y="5257800"/>
            <a:ext cx="381000"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10" name="Right Arrow 9"/>
          <p:cNvSpPr/>
          <p:nvPr/>
        </p:nvSpPr>
        <p:spPr bwMode="auto">
          <a:xfrm rot="5400000">
            <a:off x="1547813" y="4548187"/>
            <a:ext cx="381000"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11" name="Right Arrow 10"/>
          <p:cNvSpPr/>
          <p:nvPr/>
        </p:nvSpPr>
        <p:spPr bwMode="auto">
          <a:xfrm rot="16200000">
            <a:off x="1547813" y="3100387"/>
            <a:ext cx="381000"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12" name="Right Arrow 11"/>
          <p:cNvSpPr/>
          <p:nvPr/>
        </p:nvSpPr>
        <p:spPr bwMode="auto">
          <a:xfrm rot="16200000">
            <a:off x="4367213" y="4395787"/>
            <a:ext cx="381000"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13" name="Right Arrow 12"/>
          <p:cNvSpPr/>
          <p:nvPr/>
        </p:nvSpPr>
        <p:spPr bwMode="auto">
          <a:xfrm rot="5400000">
            <a:off x="4367213" y="2338387"/>
            <a:ext cx="381000"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14" name="Right Arrow 13"/>
          <p:cNvSpPr/>
          <p:nvPr/>
        </p:nvSpPr>
        <p:spPr bwMode="auto">
          <a:xfrm rot="5400000">
            <a:off x="4367213" y="3405187"/>
            <a:ext cx="381000"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15" name="Right Arrow 14"/>
          <p:cNvSpPr/>
          <p:nvPr/>
        </p:nvSpPr>
        <p:spPr bwMode="auto">
          <a:xfrm rot="19670101">
            <a:off x="5881688" y="4692650"/>
            <a:ext cx="381000" cy="735013"/>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16" name="Right Arrow 15"/>
          <p:cNvSpPr/>
          <p:nvPr/>
        </p:nvSpPr>
        <p:spPr bwMode="auto">
          <a:xfrm>
            <a:off x="5867400" y="3886200"/>
            <a:ext cx="381000"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17" name="Right Arrow 16"/>
          <p:cNvSpPr/>
          <p:nvPr/>
        </p:nvSpPr>
        <p:spPr bwMode="auto">
          <a:xfrm>
            <a:off x="5867400" y="5334000"/>
            <a:ext cx="381000"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18" name="Right Arrow 17"/>
          <p:cNvSpPr/>
          <p:nvPr/>
        </p:nvSpPr>
        <p:spPr bwMode="auto">
          <a:xfrm rot="2428369">
            <a:off x="5822950" y="3184525"/>
            <a:ext cx="454025"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
        <p:nvSpPr>
          <p:cNvPr id="19" name="Right Arrow 18"/>
          <p:cNvSpPr/>
          <p:nvPr/>
        </p:nvSpPr>
        <p:spPr bwMode="auto">
          <a:xfrm>
            <a:off x="5867400" y="1600200"/>
            <a:ext cx="381000" cy="733425"/>
          </a:xfrm>
          <a:prstGeom prst="rightArrow">
            <a:avLst>
              <a:gd name="adj1" fmla="val 50000"/>
              <a:gd name="adj2" fmla="val 47744"/>
            </a:avLst>
          </a:prstGeom>
          <a:solidFill>
            <a:schemeClr val="accent2">
              <a:lumMod val="90000"/>
            </a:schemeClr>
          </a:solidFill>
          <a:ln w="9525" cap="flat" cmpd="sng" algn="ctr">
            <a:solidFill>
              <a:schemeClr val="tx1"/>
            </a:solidFill>
            <a:prstDash val="solid"/>
            <a:round/>
            <a:headEnd type="none" w="med" len="med"/>
            <a:tailEnd type="none" w="med" len="med"/>
          </a:ln>
          <a:effectLst/>
        </p:spPr>
        <p:txBody>
          <a:bodyPr>
            <a:spAutoFit/>
          </a:bodyPr>
          <a:lstStyle/>
          <a:p>
            <a:pPr>
              <a:spcBef>
                <a:spcPct val="50000"/>
              </a:spcBef>
              <a:defRPr/>
            </a:pP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14338" y="152400"/>
            <a:ext cx="7734300" cy="677333"/>
          </a:xfrm>
        </p:spPr>
        <p:txBody>
          <a:bodyPr/>
          <a:lstStyle/>
          <a:p>
            <a:r>
              <a:rPr lang="en-US" dirty="0" smtClean="0">
                <a:latin typeface="Arial" pitchFamily="34" charset="0"/>
                <a:cs typeface="Arial" pitchFamily="34" charset="0"/>
              </a:rPr>
              <a:t>PEG Longitudinal Study Design</a:t>
            </a:r>
          </a:p>
        </p:txBody>
      </p:sp>
      <p:sp>
        <p:nvSpPr>
          <p:cNvPr id="3" name="Content Placeholder 2"/>
          <p:cNvSpPr>
            <a:spLocks noGrp="1"/>
          </p:cNvSpPr>
          <p:nvPr>
            <p:ph idx="1"/>
          </p:nvPr>
        </p:nvSpPr>
        <p:spPr>
          <a:xfrm>
            <a:off x="432486" y="1346244"/>
            <a:ext cx="8229600" cy="4911725"/>
          </a:xfrm>
        </p:spPr>
        <p:txBody>
          <a:bodyPr>
            <a:normAutofit fontScale="85000" lnSpcReduction="20000"/>
          </a:bodyPr>
          <a:lstStyle/>
          <a:p>
            <a:r>
              <a:rPr lang="en-US" sz="2600" dirty="0" smtClean="0">
                <a:latin typeface="Arial" pitchFamily="34" charset="0"/>
                <a:cs typeface="Arial" pitchFamily="34" charset="0"/>
              </a:rPr>
              <a:t>Implementation: What happened?</a:t>
            </a:r>
          </a:p>
          <a:p>
            <a:pPr lvl="1"/>
            <a:r>
              <a:rPr lang="en-US" sz="2600" dirty="0" smtClean="0">
                <a:latin typeface="Arial" pitchFamily="34" charset="0"/>
                <a:cs typeface="Arial" pitchFamily="34" charset="0"/>
              </a:rPr>
              <a:t>Primary focus Year 1</a:t>
            </a:r>
          </a:p>
          <a:p>
            <a:r>
              <a:rPr lang="en-US" sz="2600" dirty="0" smtClean="0">
                <a:latin typeface="Arial" pitchFamily="34" charset="0"/>
                <a:cs typeface="Arial" pitchFamily="34" charset="0"/>
              </a:rPr>
              <a:t>Impact: What difference did it make?</a:t>
            </a:r>
          </a:p>
          <a:p>
            <a:pPr lvl="1"/>
            <a:r>
              <a:rPr lang="en-US" sz="2600" dirty="0" smtClean="0">
                <a:latin typeface="Arial" pitchFamily="34" charset="0"/>
                <a:cs typeface="Arial" pitchFamily="34" charset="0"/>
              </a:rPr>
              <a:t>Starting Year 2</a:t>
            </a:r>
          </a:p>
          <a:p>
            <a:pPr lvl="1"/>
            <a:r>
              <a:rPr lang="en-US" sz="2600" dirty="0" smtClean="0">
                <a:latin typeface="Arial" pitchFamily="34" charset="0"/>
                <a:cs typeface="Arial" pitchFamily="34" charset="0"/>
              </a:rPr>
              <a:t>1-2 longitudinal cohorts</a:t>
            </a:r>
          </a:p>
          <a:p>
            <a:r>
              <a:rPr lang="en-US" sz="2600" dirty="0" smtClean="0">
                <a:latin typeface="Arial" pitchFamily="34" charset="0"/>
                <a:cs typeface="Arial" pitchFamily="34" charset="0"/>
              </a:rPr>
              <a:t>Cost: How much did it cost?</a:t>
            </a:r>
          </a:p>
          <a:p>
            <a:pPr lvl="1"/>
            <a:r>
              <a:rPr lang="en-US" sz="2600" dirty="0" smtClean="0">
                <a:latin typeface="Arial" pitchFamily="34" charset="0"/>
                <a:cs typeface="Arial" pitchFamily="34" charset="0"/>
              </a:rPr>
              <a:t>Data collection Year 1-4</a:t>
            </a:r>
          </a:p>
          <a:p>
            <a:pPr lvl="1"/>
            <a:r>
              <a:rPr lang="en-US" sz="2600" dirty="0" smtClean="0">
                <a:latin typeface="Arial" pitchFamily="34" charset="0"/>
                <a:cs typeface="Arial" pitchFamily="34" charset="0"/>
              </a:rPr>
              <a:t>Analysis Year 4</a:t>
            </a:r>
          </a:p>
          <a:p>
            <a:pPr>
              <a:defRPr/>
            </a:pPr>
            <a:endParaRPr lang="en-US" sz="2600" dirty="0" smtClean="0">
              <a:latin typeface="Arial" pitchFamily="34" charset="0"/>
              <a:cs typeface="Arial" pitchFamily="34" charset="0"/>
            </a:endParaRPr>
          </a:p>
          <a:p>
            <a:pPr algn="ctr">
              <a:buFontTx/>
              <a:buNone/>
              <a:defRPr/>
            </a:pPr>
            <a:r>
              <a:rPr lang="en-US" sz="2600" dirty="0" smtClean="0">
                <a:latin typeface="Arial" pitchFamily="34" charset="0"/>
                <a:cs typeface="Arial" pitchFamily="34" charset="0"/>
              </a:rPr>
              <a:t>($3,331,557 available over 4-year life of grant. External firm in process of being hired to implement  research.)</a:t>
            </a:r>
          </a:p>
          <a:p>
            <a:pPr>
              <a:defRPr/>
            </a:pPr>
            <a:endParaRPr lang="en-US" dirty="0" smtClean="0"/>
          </a:p>
          <a:p>
            <a:pPr>
              <a:defRPr/>
            </a:pPr>
            <a:endParaRPr lang="en-US" dirty="0" smtClean="0"/>
          </a:p>
          <a:p>
            <a:pPr>
              <a:defRPr/>
            </a:pPr>
            <a:endParaRPr lang="en-US" dirty="0" smtClean="0"/>
          </a:p>
          <a:p>
            <a:pPr>
              <a:buFontTx/>
              <a:buNone/>
              <a:defRPr/>
            </a:pPr>
            <a:endParaRPr lang="en-US" dirty="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4338" y="313266"/>
            <a:ext cx="7734300" cy="640821"/>
          </a:xfrm>
        </p:spPr>
        <p:txBody>
          <a:bodyPr>
            <a:normAutofit fontScale="90000"/>
          </a:bodyPr>
          <a:lstStyle/>
          <a:p>
            <a:pPr>
              <a:defRPr/>
            </a:pPr>
            <a:r>
              <a:rPr lang="en-US" dirty="0" smtClean="0">
                <a:latin typeface="Arial" pitchFamily="34" charset="0"/>
                <a:cs typeface="Arial" pitchFamily="34" charset="0"/>
              </a:rPr>
              <a:t>Key Evaluation Components</a:t>
            </a:r>
            <a:r>
              <a:rPr lang="en-US" dirty="0" smtClean="0">
                <a:latin typeface="Arial" charset="0"/>
              </a:rPr>
              <a:t/>
            </a:r>
            <a:br>
              <a:rPr lang="en-US" dirty="0" smtClean="0">
                <a:latin typeface="Arial" charset="0"/>
              </a:rPr>
            </a:br>
            <a:endParaRPr lang="en-US" dirty="0"/>
          </a:p>
        </p:txBody>
      </p:sp>
      <p:sp>
        <p:nvSpPr>
          <p:cNvPr id="24579" name="Text Placeholder 2"/>
          <p:cNvSpPr>
            <a:spLocks noGrp="1"/>
          </p:cNvSpPr>
          <p:nvPr>
            <p:ph idx="1"/>
          </p:nvPr>
        </p:nvSpPr>
        <p:spPr>
          <a:xfrm>
            <a:off x="457200" y="1219200"/>
            <a:ext cx="8229600" cy="4906963"/>
          </a:xfrm>
        </p:spPr>
        <p:txBody>
          <a:bodyPr/>
          <a:lstStyle/>
          <a:p>
            <a:pPr marL="342900" indent="-342900">
              <a:spcBef>
                <a:spcPct val="50000"/>
              </a:spcBef>
              <a:buFontTx/>
              <a:buNone/>
            </a:pPr>
            <a:r>
              <a:rPr lang="en-US" u="sng" dirty="0" smtClean="0">
                <a:latin typeface="Arial" pitchFamily="34" charset="0"/>
                <a:cs typeface="Arial" pitchFamily="34" charset="0"/>
              </a:rPr>
              <a:t>Implementation</a:t>
            </a:r>
          </a:p>
          <a:p>
            <a:pPr marL="762000" lvl="1" indent="-304800">
              <a:spcBef>
                <a:spcPts val="1800"/>
              </a:spcBef>
              <a:buFontTx/>
              <a:buAutoNum type="arabicPeriod"/>
            </a:pPr>
            <a:r>
              <a:rPr lang="en-US" sz="2400" dirty="0" smtClean="0">
                <a:latin typeface="Arial" pitchFamily="34" charset="0"/>
                <a:cs typeface="Arial" pitchFamily="34" charset="0"/>
              </a:rPr>
              <a:t>Stakeholder perspectives </a:t>
            </a:r>
          </a:p>
          <a:p>
            <a:pPr marL="1219200" lvl="2" indent="-304800"/>
            <a:r>
              <a:rPr lang="en-US" sz="2400" dirty="0" smtClean="0">
                <a:latin typeface="Arial" pitchFamily="34" charset="0"/>
                <a:cs typeface="Arial" pitchFamily="34" charset="0"/>
              </a:rPr>
              <a:t>including families, ELP, LEA</a:t>
            </a:r>
          </a:p>
          <a:p>
            <a:pPr marL="762000" lvl="1" indent="-304800">
              <a:spcBef>
                <a:spcPts val="1800"/>
              </a:spcBef>
              <a:buFontTx/>
              <a:buAutoNum type="arabicPeriod"/>
            </a:pPr>
            <a:r>
              <a:rPr lang="en-US" sz="2400" dirty="0" smtClean="0">
                <a:latin typeface="Arial" pitchFamily="34" charset="0"/>
                <a:cs typeface="Arial" pitchFamily="34" charset="0"/>
              </a:rPr>
              <a:t>Components being implemented </a:t>
            </a:r>
          </a:p>
          <a:p>
            <a:pPr marL="1219200" lvl="2" indent="-304800"/>
            <a:r>
              <a:rPr lang="en-US" sz="2400" dirty="0" smtClean="0">
                <a:latin typeface="Arial" pitchFamily="34" charset="0"/>
                <a:cs typeface="Arial" pitchFamily="34" charset="0"/>
              </a:rPr>
              <a:t>particularly professional development, comprehensive services, family engagement</a:t>
            </a:r>
          </a:p>
          <a:p>
            <a:pPr marL="762000" lvl="1" indent="-304800">
              <a:spcBef>
                <a:spcPts val="1800"/>
              </a:spcBef>
              <a:buFontTx/>
              <a:buAutoNum type="arabicPeriod"/>
            </a:pPr>
            <a:r>
              <a:rPr lang="en-US" sz="2400" dirty="0" smtClean="0">
                <a:latin typeface="Arial" pitchFamily="34" charset="0"/>
                <a:cs typeface="Arial" pitchFamily="34" charset="0"/>
              </a:rPr>
              <a:t>Classroom quality and teacher characteristics</a:t>
            </a:r>
          </a:p>
          <a:p>
            <a:pPr marL="1219200" lvl="2" indent="-304800"/>
            <a:r>
              <a:rPr lang="en-US" sz="2400" dirty="0" smtClean="0">
                <a:latin typeface="Arial" pitchFamily="34" charset="0"/>
                <a:cs typeface="Arial" pitchFamily="34" charset="0"/>
              </a:rPr>
              <a:t>Potential comparison to other programs </a:t>
            </a:r>
          </a:p>
          <a:p>
            <a:pPr marL="762000" lvl="1" indent="-304800">
              <a:spcBef>
                <a:spcPts val="1800"/>
              </a:spcBef>
              <a:buFontTx/>
              <a:buAutoNum type="arabicPeriod"/>
            </a:pPr>
            <a:r>
              <a:rPr lang="en-US" sz="2400" dirty="0" smtClean="0">
                <a:latin typeface="Arial" pitchFamily="34" charset="0"/>
                <a:cs typeface="Arial" pitchFamily="34" charset="0"/>
              </a:rPr>
              <a:t>Direct child assessments of PEG children</a:t>
            </a:r>
          </a:p>
        </p:txBody>
      </p:sp>
      <p:sp>
        <p:nvSpPr>
          <p:cNvPr id="4" name="Slide Number Placeholder 3"/>
          <p:cNvSpPr txBox="1">
            <a:spLocks noGrp="1"/>
          </p:cNvSpPr>
          <p:nvPr/>
        </p:nvSpPr>
        <p:spPr bwMode="auto">
          <a:xfrm>
            <a:off x="7210425" y="6594475"/>
            <a:ext cx="1933575" cy="263525"/>
          </a:xfrm>
          <a:prstGeom prst="rect">
            <a:avLst/>
          </a:prstGeom>
          <a:noFill/>
          <a:ln>
            <a:miter lim="800000"/>
            <a:headEnd/>
            <a:tailEnd/>
          </a:ln>
        </p:spPr>
        <p:txBody>
          <a:bodyPr/>
          <a:lstStyle/>
          <a:p>
            <a:pPr algn="r">
              <a:defRPr/>
            </a:pPr>
            <a:fld id="{473F6F9E-A51B-46B0-8620-9C15897B4D71}" type="slidenum">
              <a:rPr lang="en-US" sz="800">
                <a:latin typeface="+mn-lt"/>
              </a:rPr>
              <a:pPr algn="r">
                <a:defRPr/>
              </a:pPr>
              <a:t>17</a:t>
            </a:fld>
            <a:endParaRPr lang="en-US" sz="800" dirty="0">
              <a:latin typeface="+mn-lt"/>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defRPr/>
            </a:pPr>
            <a:r>
              <a:rPr lang="en-US" sz="2700" dirty="0" smtClean="0">
                <a:latin typeface="Arial" pitchFamily="34" charset="0"/>
                <a:cs typeface="Arial" pitchFamily="34" charset="0"/>
              </a:rPr>
              <a:t>Key Evaluation Components</a:t>
            </a:r>
            <a:r>
              <a:rPr lang="en-US" dirty="0" smtClean="0">
                <a:latin typeface="Arial" charset="0"/>
              </a:rPr>
              <a:t/>
            </a:r>
            <a:br>
              <a:rPr lang="en-US" dirty="0" smtClean="0">
                <a:latin typeface="Arial" charset="0"/>
              </a:rPr>
            </a:br>
            <a:endParaRPr lang="en-US" dirty="0"/>
          </a:p>
        </p:txBody>
      </p:sp>
      <p:sp>
        <p:nvSpPr>
          <p:cNvPr id="11266" name="Text Placeholder 2"/>
          <p:cNvSpPr>
            <a:spLocks noGrp="1"/>
          </p:cNvSpPr>
          <p:nvPr>
            <p:ph idx="1"/>
          </p:nvPr>
        </p:nvSpPr>
        <p:spPr>
          <a:xfrm>
            <a:off x="457200" y="1295400"/>
            <a:ext cx="8229600" cy="4830763"/>
          </a:xfrm>
        </p:spPr>
        <p:txBody>
          <a:bodyPr>
            <a:normAutofit lnSpcReduction="10000"/>
          </a:bodyPr>
          <a:lstStyle/>
          <a:p>
            <a:pPr marL="342900" indent="-342900">
              <a:spcBef>
                <a:spcPct val="50000"/>
              </a:spcBef>
              <a:buFontTx/>
              <a:buNone/>
              <a:defRPr/>
            </a:pPr>
            <a:r>
              <a:rPr lang="en-US" u="sng" dirty="0" smtClean="0">
                <a:latin typeface="Arial" pitchFamily="34" charset="0"/>
                <a:cs typeface="Arial" pitchFamily="34" charset="0"/>
              </a:rPr>
              <a:t>Impact</a:t>
            </a:r>
            <a:endParaRPr lang="en-US" u="sng" dirty="0">
              <a:latin typeface="Arial" pitchFamily="34" charset="0"/>
              <a:cs typeface="Arial" pitchFamily="34" charset="0"/>
            </a:endParaRPr>
          </a:p>
          <a:p>
            <a:pPr marL="762000" lvl="1" indent="-304800">
              <a:buFontTx/>
              <a:buChar char="•"/>
              <a:defRPr/>
            </a:pPr>
            <a:r>
              <a:rPr lang="en-US" sz="2400" dirty="0">
                <a:latin typeface="Arial" pitchFamily="34" charset="0"/>
                <a:cs typeface="Arial" pitchFamily="34" charset="0"/>
              </a:rPr>
              <a:t>Children</a:t>
            </a:r>
          </a:p>
          <a:p>
            <a:pPr marL="762000" lvl="1" indent="-304800">
              <a:buFontTx/>
              <a:buChar char="•"/>
              <a:defRPr/>
            </a:pPr>
            <a:r>
              <a:rPr lang="en-US" sz="2400" dirty="0">
                <a:latin typeface="Arial" pitchFamily="34" charset="0"/>
                <a:cs typeface="Arial" pitchFamily="34" charset="0"/>
              </a:rPr>
              <a:t>Families</a:t>
            </a:r>
          </a:p>
          <a:p>
            <a:pPr marL="762000" lvl="1" indent="-304800">
              <a:buFontTx/>
              <a:buChar char="•"/>
              <a:defRPr/>
            </a:pPr>
            <a:r>
              <a:rPr lang="en-US" sz="2400" dirty="0">
                <a:latin typeface="Arial" pitchFamily="34" charset="0"/>
                <a:cs typeface="Arial" pitchFamily="34" charset="0"/>
              </a:rPr>
              <a:t>Classrooms</a:t>
            </a:r>
          </a:p>
          <a:p>
            <a:pPr marL="762000" lvl="1" indent="-304800">
              <a:buFontTx/>
              <a:buChar char="•"/>
              <a:defRPr/>
            </a:pPr>
            <a:r>
              <a:rPr lang="en-US" sz="2400" dirty="0">
                <a:latin typeface="Arial" pitchFamily="34" charset="0"/>
                <a:cs typeface="Arial" pitchFamily="34" charset="0"/>
              </a:rPr>
              <a:t>Short term and longitudinal</a:t>
            </a:r>
          </a:p>
          <a:p>
            <a:pPr marL="762000" lvl="1" indent="-304800">
              <a:buFontTx/>
              <a:buChar char="•"/>
              <a:defRPr/>
            </a:pPr>
            <a:r>
              <a:rPr lang="en-US" sz="2400" dirty="0">
                <a:latin typeface="Arial" pitchFamily="34" charset="0"/>
                <a:cs typeface="Arial" pitchFamily="34" charset="0"/>
              </a:rPr>
              <a:t>Methods - lottery, propensity score </a:t>
            </a:r>
            <a:endParaRPr lang="en-US" sz="2400" dirty="0" smtClean="0">
              <a:latin typeface="Arial" pitchFamily="34" charset="0"/>
              <a:cs typeface="Arial" pitchFamily="34" charset="0"/>
            </a:endParaRPr>
          </a:p>
          <a:p>
            <a:pPr marL="762000" lvl="1" indent="-304800">
              <a:buFontTx/>
              <a:buChar char="•"/>
              <a:defRPr/>
            </a:pPr>
            <a:endParaRPr lang="en-US" sz="2400" dirty="0">
              <a:latin typeface="Arial" pitchFamily="34" charset="0"/>
              <a:cs typeface="Arial" pitchFamily="34" charset="0"/>
            </a:endParaRPr>
          </a:p>
          <a:p>
            <a:pPr marL="342900" indent="-342900">
              <a:spcBef>
                <a:spcPct val="20000"/>
              </a:spcBef>
              <a:buFontTx/>
              <a:buNone/>
              <a:defRPr/>
            </a:pPr>
            <a:r>
              <a:rPr lang="en-US" u="sng" dirty="0" smtClean="0">
                <a:latin typeface="Arial" pitchFamily="34" charset="0"/>
                <a:cs typeface="Arial" pitchFamily="34" charset="0"/>
              </a:rPr>
              <a:t>Cost </a:t>
            </a:r>
            <a:r>
              <a:rPr lang="en-US" u="sng" dirty="0">
                <a:latin typeface="Arial" pitchFamily="34" charset="0"/>
                <a:cs typeface="Arial" pitchFamily="34" charset="0"/>
              </a:rPr>
              <a:t>Study</a:t>
            </a:r>
          </a:p>
          <a:p>
            <a:pPr marL="762000" lvl="1" indent="-304800">
              <a:buFontTx/>
              <a:buAutoNum type="arabicPeriod"/>
              <a:defRPr/>
            </a:pPr>
            <a:r>
              <a:rPr lang="en-US" sz="2400" dirty="0">
                <a:latin typeface="Arial" pitchFamily="34" charset="0"/>
                <a:cs typeface="Arial" pitchFamily="34" charset="0"/>
              </a:rPr>
              <a:t>Understand costs</a:t>
            </a:r>
          </a:p>
          <a:p>
            <a:pPr marL="762000" lvl="1" indent="-304800">
              <a:buFontTx/>
              <a:buAutoNum type="arabicPeriod"/>
              <a:defRPr/>
            </a:pPr>
            <a:r>
              <a:rPr lang="en-US" sz="2400" dirty="0">
                <a:latin typeface="Arial" pitchFamily="34" charset="0"/>
                <a:cs typeface="Arial" pitchFamily="34" charset="0"/>
              </a:rPr>
              <a:t>Compare to other publicly funded </a:t>
            </a:r>
            <a:r>
              <a:rPr lang="en-US" sz="2400" dirty="0" smtClean="0">
                <a:latin typeface="Arial" pitchFamily="34" charset="0"/>
                <a:cs typeface="Arial" pitchFamily="34" charset="0"/>
              </a:rPr>
              <a:t>programs</a:t>
            </a:r>
            <a:endParaRPr lang="en-US" sz="2400" dirty="0">
              <a:latin typeface="Arial" pitchFamily="34" charset="0"/>
              <a:cs typeface="Arial" pitchFamily="34" charset="0"/>
            </a:endParaRPr>
          </a:p>
          <a:p>
            <a:pPr marL="762000" lvl="1" indent="-304800">
              <a:buFontTx/>
              <a:buAutoNum type="arabicPeriod"/>
              <a:defRPr/>
            </a:pPr>
            <a:r>
              <a:rPr lang="en-US" sz="2400" dirty="0">
                <a:latin typeface="Arial" pitchFamily="34" charset="0"/>
                <a:cs typeface="Arial" pitchFamily="34" charset="0"/>
              </a:rPr>
              <a:t>Cost-effectiveness ratio</a:t>
            </a:r>
          </a:p>
        </p:txBody>
      </p:sp>
      <p:sp>
        <p:nvSpPr>
          <p:cNvPr id="4" name="Slide Number Placeholder 3"/>
          <p:cNvSpPr txBox="1">
            <a:spLocks noGrp="1"/>
          </p:cNvSpPr>
          <p:nvPr/>
        </p:nvSpPr>
        <p:spPr bwMode="auto">
          <a:xfrm>
            <a:off x="7210425" y="6594475"/>
            <a:ext cx="1933575" cy="263525"/>
          </a:xfrm>
          <a:prstGeom prst="rect">
            <a:avLst/>
          </a:prstGeom>
          <a:noFill/>
          <a:ln>
            <a:miter lim="800000"/>
            <a:headEnd/>
            <a:tailEnd/>
          </a:ln>
        </p:spPr>
        <p:txBody>
          <a:bodyPr/>
          <a:lstStyle/>
          <a:p>
            <a:pPr algn="r">
              <a:defRPr/>
            </a:pPr>
            <a:fld id="{FE76BCE1-4111-4876-8EE8-9C56E87D50C5}" type="slidenum">
              <a:rPr lang="en-US" sz="800">
                <a:latin typeface="+mn-lt"/>
              </a:rPr>
              <a:pPr algn="r">
                <a:defRPr/>
              </a:pPr>
              <a:t>18</a:t>
            </a:fld>
            <a:endParaRPr lang="en-US" sz="800" dirty="0">
              <a:latin typeface="+mn-l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defRPr/>
            </a:pPr>
            <a:r>
              <a:rPr lang="en-US" dirty="0" smtClean="0">
                <a:latin typeface="Arial" pitchFamily="34" charset="0"/>
                <a:cs typeface="Arial" pitchFamily="34" charset="0"/>
              </a:rPr>
              <a:t>Key Evaluation Components</a:t>
            </a:r>
            <a:r>
              <a:rPr lang="en-US" dirty="0" smtClean="0">
                <a:latin typeface="Arial" charset="0"/>
              </a:rPr>
              <a:t/>
            </a:r>
            <a:br>
              <a:rPr lang="en-US" dirty="0" smtClean="0">
                <a:latin typeface="Arial" charset="0"/>
              </a:rPr>
            </a:br>
            <a:endParaRPr lang="en-US" dirty="0"/>
          </a:p>
        </p:txBody>
      </p:sp>
      <p:sp>
        <p:nvSpPr>
          <p:cNvPr id="26627" name="Text Placeholder 2"/>
          <p:cNvSpPr>
            <a:spLocks noGrp="1"/>
          </p:cNvSpPr>
          <p:nvPr>
            <p:ph idx="1"/>
          </p:nvPr>
        </p:nvSpPr>
        <p:spPr>
          <a:xfrm>
            <a:off x="397933" y="1219200"/>
            <a:ext cx="8288867" cy="5232400"/>
          </a:xfrm>
        </p:spPr>
        <p:txBody>
          <a:bodyPr/>
          <a:lstStyle/>
          <a:p>
            <a:pPr marL="342900" indent="-342900">
              <a:spcBef>
                <a:spcPct val="50000"/>
              </a:spcBef>
              <a:buFontTx/>
              <a:buNone/>
            </a:pPr>
            <a:r>
              <a:rPr lang="en-US" u="sng" dirty="0" smtClean="0">
                <a:latin typeface="Arial" pitchFamily="34" charset="0"/>
                <a:cs typeface="Arial" pitchFamily="34" charset="0"/>
              </a:rPr>
              <a:t>Deliverables</a:t>
            </a:r>
          </a:p>
          <a:p>
            <a:pPr marL="762000" lvl="1" indent="-304800">
              <a:spcBef>
                <a:spcPts val="1200"/>
              </a:spcBef>
              <a:buFontTx/>
              <a:buAutoNum type="arabicPeriod"/>
            </a:pPr>
            <a:r>
              <a:rPr lang="en-US" sz="2400" dirty="0" smtClean="0">
                <a:latin typeface="Arial" pitchFamily="34" charset="0"/>
                <a:cs typeface="Arial" pitchFamily="34" charset="0"/>
              </a:rPr>
              <a:t>Reports for communities </a:t>
            </a:r>
            <a:r>
              <a:rPr lang="en-US" sz="2400" dirty="0" smtClean="0"/>
              <a:t>~ February/ August</a:t>
            </a:r>
            <a:r>
              <a:rPr lang="en-US" sz="2400" dirty="0" smtClean="0">
                <a:latin typeface="Arial" pitchFamily="34" charset="0"/>
                <a:cs typeface="Arial" pitchFamily="34" charset="0"/>
              </a:rPr>
              <a:t> </a:t>
            </a:r>
          </a:p>
          <a:p>
            <a:pPr marL="1219200" lvl="2" indent="-304800"/>
            <a:r>
              <a:rPr lang="en-US" sz="2400" dirty="0" smtClean="0">
                <a:latin typeface="Arial" pitchFamily="34" charset="0"/>
                <a:cs typeface="Arial" pitchFamily="34" charset="0"/>
              </a:rPr>
              <a:t>Short turnaround times</a:t>
            </a:r>
          </a:p>
          <a:p>
            <a:pPr marL="1219200" lvl="2" indent="-304800"/>
            <a:r>
              <a:rPr lang="en-US" sz="2400" dirty="0" smtClean="0">
                <a:latin typeface="Arial" pitchFamily="34" charset="0"/>
                <a:cs typeface="Arial" pitchFamily="34" charset="0"/>
              </a:rPr>
              <a:t>PD Specialist to support communities in working with this information</a:t>
            </a:r>
          </a:p>
          <a:p>
            <a:pPr marL="762000" lvl="1" indent="-304800">
              <a:spcBef>
                <a:spcPts val="1800"/>
              </a:spcBef>
              <a:buFontTx/>
              <a:buAutoNum type="arabicPeriod"/>
            </a:pPr>
            <a:r>
              <a:rPr lang="en-US" sz="2400" dirty="0" smtClean="0">
                <a:latin typeface="Arial" pitchFamily="34" charset="0"/>
                <a:cs typeface="Arial" pitchFamily="34" charset="0"/>
              </a:rPr>
              <a:t>Year end reports - September</a:t>
            </a:r>
          </a:p>
          <a:p>
            <a:pPr marL="1219200" lvl="2" indent="-304800"/>
            <a:r>
              <a:rPr lang="en-US" sz="2400" dirty="0" smtClean="0">
                <a:latin typeface="Arial" pitchFamily="34" charset="0"/>
                <a:cs typeface="Arial" pitchFamily="34" charset="0"/>
              </a:rPr>
              <a:t>Executive Summary</a:t>
            </a:r>
          </a:p>
          <a:p>
            <a:pPr marL="1219200" lvl="2" indent="-304800"/>
            <a:r>
              <a:rPr lang="en-US" sz="2400" dirty="0" smtClean="0">
                <a:latin typeface="Arial" pitchFamily="34" charset="0"/>
                <a:cs typeface="Arial" pitchFamily="34" charset="0"/>
              </a:rPr>
              <a:t>Full Evaluation Report</a:t>
            </a:r>
          </a:p>
          <a:p>
            <a:pPr marL="1219200" lvl="2" indent="-304800"/>
            <a:r>
              <a:rPr lang="en-US" sz="2400" dirty="0" smtClean="0">
                <a:latin typeface="Arial" pitchFamily="34" charset="0"/>
                <a:cs typeface="Arial" pitchFamily="34" charset="0"/>
              </a:rPr>
              <a:t>Presentation for the Board</a:t>
            </a:r>
          </a:p>
          <a:p>
            <a:pPr marL="762000" lvl="1" indent="-304800">
              <a:spcBef>
                <a:spcPts val="1800"/>
              </a:spcBef>
              <a:buFontTx/>
              <a:buAutoNum type="arabicPeriod"/>
            </a:pPr>
            <a:r>
              <a:rPr lang="en-US" sz="2400" dirty="0" smtClean="0">
                <a:latin typeface="Arial" pitchFamily="34" charset="0"/>
                <a:cs typeface="Arial" pitchFamily="34" charset="0"/>
              </a:rPr>
              <a:t>Dataset - September</a:t>
            </a:r>
          </a:p>
          <a:p>
            <a:pPr marL="1219200" lvl="2" indent="-304800"/>
            <a:r>
              <a:rPr lang="en-US" sz="2400" dirty="0" smtClean="0">
                <a:latin typeface="Arial" pitchFamily="34" charset="0"/>
                <a:cs typeface="Arial" pitchFamily="34" charset="0"/>
              </a:rPr>
              <a:t>Opportunity for other studies</a:t>
            </a:r>
          </a:p>
        </p:txBody>
      </p:sp>
      <p:sp>
        <p:nvSpPr>
          <p:cNvPr id="4" name="Slide Number Placeholder 3"/>
          <p:cNvSpPr txBox="1">
            <a:spLocks noGrp="1"/>
          </p:cNvSpPr>
          <p:nvPr/>
        </p:nvSpPr>
        <p:spPr bwMode="auto">
          <a:xfrm>
            <a:off x="7210425" y="6594475"/>
            <a:ext cx="1933575" cy="263525"/>
          </a:xfrm>
          <a:prstGeom prst="rect">
            <a:avLst/>
          </a:prstGeom>
          <a:noFill/>
          <a:ln>
            <a:miter lim="800000"/>
            <a:headEnd/>
            <a:tailEnd/>
          </a:ln>
        </p:spPr>
        <p:txBody>
          <a:bodyPr/>
          <a:lstStyle/>
          <a:p>
            <a:pPr algn="r">
              <a:defRPr/>
            </a:pPr>
            <a:fld id="{C0885172-14E5-4493-87C9-A76F895C77EB}" type="slidenum">
              <a:rPr lang="en-US" sz="800">
                <a:latin typeface="+mn-lt"/>
              </a:rPr>
              <a:pPr algn="r">
                <a:defRPr/>
              </a:pPr>
              <a:t>19</a:t>
            </a:fld>
            <a:endParaRPr lang="en-US" sz="800" dirty="0">
              <a:latin typeface="+mn-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Arial" pitchFamily="34" charset="0"/>
                <a:cs typeface="Arial" pitchFamily="34" charset="0"/>
              </a:rPr>
              <a:t>Federal Requirements and State Design of the Preschool Expansion Grant (PEG)</a:t>
            </a:r>
          </a:p>
          <a:p>
            <a:r>
              <a:rPr lang="en-US" dirty="0" smtClean="0">
                <a:latin typeface="Arial" pitchFamily="34" charset="0"/>
                <a:cs typeface="Arial" pitchFamily="34" charset="0"/>
              </a:rPr>
              <a:t>Community Level Updates</a:t>
            </a:r>
          </a:p>
          <a:p>
            <a:pPr lvl="1"/>
            <a:r>
              <a:rPr lang="en-US" dirty="0" smtClean="0">
                <a:latin typeface="Arial" pitchFamily="34" charset="0"/>
                <a:cs typeface="Arial" pitchFamily="34" charset="0"/>
              </a:rPr>
              <a:t>Boston</a:t>
            </a:r>
          </a:p>
          <a:p>
            <a:pPr lvl="1"/>
            <a:r>
              <a:rPr lang="en-US" dirty="0" smtClean="0">
                <a:latin typeface="Arial" pitchFamily="34" charset="0"/>
                <a:cs typeface="Arial" pitchFamily="34" charset="0"/>
              </a:rPr>
              <a:t>Lowell</a:t>
            </a:r>
          </a:p>
          <a:p>
            <a:pPr lvl="1"/>
            <a:r>
              <a:rPr lang="en-US" dirty="0" smtClean="0">
                <a:latin typeface="Arial" pitchFamily="34" charset="0"/>
                <a:cs typeface="Arial" pitchFamily="34" charset="0"/>
              </a:rPr>
              <a:t>Holyoke</a:t>
            </a:r>
          </a:p>
          <a:p>
            <a:pPr lvl="1"/>
            <a:r>
              <a:rPr lang="en-US" dirty="0" smtClean="0">
                <a:latin typeface="Arial" pitchFamily="34" charset="0"/>
                <a:cs typeface="Arial" pitchFamily="34" charset="0"/>
              </a:rPr>
              <a:t>Springfield (Laura Mendes)</a:t>
            </a:r>
          </a:p>
          <a:p>
            <a:pPr lvl="1"/>
            <a:r>
              <a:rPr lang="en-US" dirty="0" smtClean="0">
                <a:latin typeface="Arial" pitchFamily="34" charset="0"/>
                <a:cs typeface="Arial" pitchFamily="34" charset="0"/>
              </a:rPr>
              <a:t>Lawrence (Mike Herschenfeld)</a:t>
            </a:r>
          </a:p>
          <a:p>
            <a:r>
              <a:rPr lang="en-US" dirty="0" smtClean="0">
                <a:latin typeface="Arial" pitchFamily="34" charset="0"/>
                <a:cs typeface="Arial" pitchFamily="34" charset="0"/>
              </a:rPr>
              <a:t>Implementation Challenges to Date</a:t>
            </a:r>
          </a:p>
          <a:p>
            <a:r>
              <a:rPr lang="en-US" dirty="0" smtClean="0">
                <a:latin typeface="Arial" pitchFamily="34" charset="0"/>
                <a:cs typeface="Arial" pitchFamily="34" charset="0"/>
              </a:rPr>
              <a:t>Longitudinal Study Update</a:t>
            </a:r>
          </a:p>
          <a:p>
            <a:endParaRPr lang="en-US" dirty="0" smtClean="0">
              <a:solidFill>
                <a:srgbClr val="C00000"/>
              </a:solidFill>
              <a:latin typeface="Arial" pitchFamily="34" charset="0"/>
              <a:cs typeface="Arial" pitchFamily="34" charset="0"/>
            </a:endParaRPr>
          </a:p>
          <a:p>
            <a:pPr lvl="1"/>
            <a:endParaRPr lang="en-US" dirty="0" smtClean="0">
              <a:solidFill>
                <a:srgbClr val="C00000"/>
              </a:solidFill>
              <a:latin typeface="Arial" pitchFamily="34" charset="0"/>
              <a:cs typeface="Arial" pitchFamily="34" charset="0"/>
            </a:endParaRPr>
          </a:p>
          <a:p>
            <a:pPr lvl="1"/>
            <a:endParaRPr lang="en-US" dirty="0" smtClean="0">
              <a:solidFill>
                <a:srgbClr val="C00000"/>
              </a:solidFill>
              <a:latin typeface="Arial" pitchFamily="34" charset="0"/>
              <a:cs typeface="Arial" pitchFamily="34" charset="0"/>
            </a:endParaRPr>
          </a:p>
          <a:p>
            <a:endParaRPr lang="en-US" dirty="0">
              <a:solidFill>
                <a:srgbClr val="C00000"/>
              </a:solidFill>
              <a:latin typeface="Arial" pitchFamily="34" charset="0"/>
              <a:cs typeface="Arial" pitchFamily="34" charset="0"/>
            </a:endParaRPr>
          </a:p>
        </p:txBody>
      </p:sp>
      <p:sp>
        <p:nvSpPr>
          <p:cNvPr id="3" name="Text Placeholder 2"/>
          <p:cNvSpPr>
            <a:spLocks noGrp="1"/>
          </p:cNvSpPr>
          <p:nvPr>
            <p:ph type="body" sz="quarter" idx="12"/>
          </p:nvPr>
        </p:nvSpPr>
        <p:spPr/>
        <p:txBody>
          <a:bodyPr/>
          <a:lstStyle/>
          <a:p>
            <a:r>
              <a:rPr lang="en-US" dirty="0" smtClean="0">
                <a:solidFill>
                  <a:schemeClr val="accent2">
                    <a:lumMod val="50000"/>
                  </a:schemeClr>
                </a:solidFill>
              </a:rPr>
              <a:t>Overview</a:t>
            </a:r>
            <a:endParaRPr lang="en-US" dirty="0">
              <a:solidFill>
                <a:schemeClr val="accent2">
                  <a:lumMod val="50000"/>
                </a:schemeClr>
              </a:solidFill>
            </a:endParaRPr>
          </a:p>
        </p:txBody>
      </p:sp>
      <p:sp>
        <p:nvSpPr>
          <p:cNvPr id="4" name="Slide Number Placeholder 3"/>
          <p:cNvSpPr>
            <a:spLocks noGrp="1"/>
          </p:cNvSpPr>
          <p:nvPr>
            <p:ph type="sldNum" sz="quarter" idx="14"/>
          </p:nvPr>
        </p:nvSpPr>
        <p:spPr/>
        <p:txBody>
          <a:bodyPr/>
          <a:lstStyle/>
          <a:p>
            <a:pPr>
              <a:defRPr/>
            </a:pPr>
            <a:fld id="{38543709-02F6-4C11-9CDA-305712CA7B7D}" type="slidenum">
              <a:rPr lang="en-US" smtClean="0"/>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Content Placeholder 3"/>
          <p:cNvSpPr>
            <a:spLocks noGrp="1"/>
          </p:cNvSpPr>
          <p:nvPr>
            <p:ph idx="1"/>
          </p:nvPr>
        </p:nvSpPr>
        <p:spPr>
          <a:xfrm>
            <a:off x="293688" y="1119188"/>
            <a:ext cx="8382000" cy="4652962"/>
          </a:xfrm>
        </p:spPr>
        <p:txBody>
          <a:bodyPr/>
          <a:lstStyle/>
          <a:p>
            <a:pPr eaLnBrk="1" hangingPunct="1">
              <a:spcBef>
                <a:spcPts val="3000"/>
              </a:spcBef>
              <a:defRPr/>
            </a:pPr>
            <a:r>
              <a:rPr lang="en-US" dirty="0" smtClean="0">
                <a:latin typeface="Arial" pitchFamily="34" charset="0"/>
              </a:rPr>
              <a:t>Research/Evaluation Advisory Team represents:</a:t>
            </a:r>
          </a:p>
          <a:p>
            <a:pPr marL="457200" indent="-227013" eaLnBrk="1" hangingPunct="1">
              <a:spcBef>
                <a:spcPts val="1200"/>
              </a:spcBef>
              <a:buClr>
                <a:srgbClr val="C00000"/>
              </a:buClr>
              <a:buFontTx/>
              <a:buNone/>
              <a:defRPr/>
            </a:pPr>
            <a:endParaRPr lang="en-US" sz="1600" b="0" dirty="0" smtClean="0"/>
          </a:p>
        </p:txBody>
      </p:sp>
      <p:sp>
        <p:nvSpPr>
          <p:cNvPr id="35843" name="Rectangle 2"/>
          <p:cNvSpPr>
            <a:spLocks noGrp="1"/>
          </p:cNvSpPr>
          <p:nvPr>
            <p:ph type="title" idx="4294967295"/>
          </p:nvPr>
        </p:nvSpPr>
        <p:spPr>
          <a:xfrm>
            <a:off x="533400" y="304800"/>
            <a:ext cx="7696200" cy="609600"/>
          </a:xfrm>
        </p:spPr>
        <p:txBody>
          <a:bodyPr/>
          <a:lstStyle/>
          <a:p>
            <a:pPr eaLnBrk="1" hangingPunct="1"/>
            <a:r>
              <a:rPr lang="en-US" dirty="0" smtClean="0">
                <a:latin typeface="Arial" pitchFamily="34" charset="0"/>
                <a:cs typeface="Arial" pitchFamily="34" charset="0"/>
              </a:rPr>
              <a:t>Research/Evaluation</a:t>
            </a:r>
          </a:p>
        </p:txBody>
      </p:sp>
      <p:graphicFrame>
        <p:nvGraphicFramePr>
          <p:cNvPr id="4" name="Table 3"/>
          <p:cNvGraphicFramePr>
            <a:graphicFrameLocks noGrp="1"/>
          </p:cNvGraphicFramePr>
          <p:nvPr/>
        </p:nvGraphicFramePr>
        <p:xfrm>
          <a:off x="559329" y="1846792"/>
          <a:ext cx="7601802" cy="3240501"/>
        </p:xfrm>
        <a:graphic>
          <a:graphicData uri="http://schemas.openxmlformats.org/drawingml/2006/table">
            <a:tbl>
              <a:tblPr>
                <a:tableStyleId>{2D5ABB26-0587-4C30-8999-92F81FD0307C}</a:tableStyleId>
              </a:tblPr>
              <a:tblGrid>
                <a:gridCol w="3800901"/>
                <a:gridCol w="3800901"/>
              </a:tblGrid>
              <a:tr h="456141">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Participating Programs</a:t>
                      </a:r>
                      <a:endParaRPr lang="en-US" dirty="0"/>
                    </a:p>
                  </a:txBody>
                  <a:tcPr/>
                </a:tc>
                <a:tc>
                  <a:txBody>
                    <a:bodyPr/>
                    <a:lstStyle/>
                    <a:p>
                      <a:r>
                        <a:rPr lang="en-US" dirty="0" smtClean="0"/>
                        <a:t>Advocates</a:t>
                      </a:r>
                      <a:endParaRPr lang="en-US" dirty="0"/>
                    </a:p>
                  </a:txBody>
                  <a:tcPr/>
                </a:tc>
              </a:tr>
              <a:tr h="464060">
                <a:tc>
                  <a:txBody>
                    <a:bodyPr/>
                    <a:lstStyle/>
                    <a:p>
                      <a:r>
                        <a:rPr lang="en-US" dirty="0" smtClean="0">
                          <a:latin typeface="Arial" pitchFamily="34" charset="0"/>
                          <a:cs typeface="Arial" pitchFamily="34" charset="0"/>
                        </a:rPr>
                        <a:t>Legislature</a:t>
                      </a:r>
                      <a:endParaRPr lang="en-US" dirty="0">
                        <a:latin typeface="Arial" pitchFamily="34" charset="0"/>
                        <a:cs typeface="Arial" pitchFamily="34" charset="0"/>
                      </a:endParaRPr>
                    </a:p>
                  </a:txBody>
                  <a:tcPr/>
                </a:tc>
                <a:tc>
                  <a:txBody>
                    <a:bodyPr/>
                    <a:lstStyle/>
                    <a:p>
                      <a:r>
                        <a:rPr lang="en-US" dirty="0" smtClean="0"/>
                        <a:t>Philanthropy</a:t>
                      </a:r>
                      <a:endParaRPr lang="en-US" dirty="0"/>
                    </a:p>
                  </a:txBody>
                  <a:tcPr/>
                </a:tc>
              </a:tr>
              <a:tr h="464060">
                <a:tc>
                  <a:txBody>
                    <a:bodyPr/>
                    <a:lstStyle/>
                    <a:p>
                      <a:r>
                        <a:rPr lang="en-US" dirty="0" smtClean="0"/>
                        <a:t>DESE </a:t>
                      </a:r>
                      <a:r>
                        <a:rPr lang="en-US" baseline="0" dirty="0" smtClean="0"/>
                        <a:t> Research</a:t>
                      </a:r>
                      <a:endParaRPr lang="en-US" dirty="0"/>
                    </a:p>
                  </a:txBody>
                  <a:tcPr/>
                </a:tc>
                <a:tc>
                  <a:txBody>
                    <a:bodyPr/>
                    <a:lstStyle/>
                    <a:p>
                      <a:r>
                        <a:rPr lang="en-US" dirty="0" smtClean="0"/>
                        <a:t>Board of Higher Education</a:t>
                      </a:r>
                      <a:endParaRPr lang="en-US" dirty="0"/>
                    </a:p>
                  </a:txBody>
                  <a:tcPr/>
                </a:tc>
              </a:tr>
              <a:tr h="464060">
                <a:tc>
                  <a:txBody>
                    <a:bodyPr/>
                    <a:lstStyle/>
                    <a:p>
                      <a:r>
                        <a:rPr lang="en-US" dirty="0" smtClean="0"/>
                        <a:t>DPH</a:t>
                      </a:r>
                      <a:endParaRPr lang="en-US" dirty="0"/>
                    </a:p>
                  </a:txBody>
                  <a:tcPr/>
                </a:tc>
                <a:tc>
                  <a:txBody>
                    <a:bodyPr/>
                    <a:lstStyle/>
                    <a:p>
                      <a:r>
                        <a:rPr lang="en-US" dirty="0" smtClean="0"/>
                        <a:t>Advocacy</a:t>
                      </a:r>
                      <a:endParaRPr lang="en-US" dirty="0"/>
                    </a:p>
                  </a:txBody>
                  <a:tcPr/>
                </a:tc>
              </a:tr>
              <a:tr h="464060">
                <a:tc>
                  <a:txBody>
                    <a:bodyPr/>
                    <a:lstStyle/>
                    <a:p>
                      <a:r>
                        <a:rPr lang="en-US" dirty="0" smtClean="0"/>
                        <a:t>Head Start</a:t>
                      </a:r>
                      <a:endParaRPr lang="en-US" dirty="0"/>
                    </a:p>
                  </a:txBody>
                  <a:tcPr/>
                </a:tc>
                <a:tc>
                  <a:txBody>
                    <a:bodyPr/>
                    <a:lstStyle/>
                    <a:p>
                      <a:r>
                        <a:rPr lang="en-US" dirty="0" smtClean="0"/>
                        <a:t>EEC</a:t>
                      </a:r>
                      <a:r>
                        <a:rPr lang="en-US" baseline="0" dirty="0" smtClean="0"/>
                        <a:t> Family Engagement</a:t>
                      </a:r>
                      <a:endParaRPr lang="en-US" dirty="0"/>
                    </a:p>
                  </a:txBody>
                  <a:tcPr/>
                </a:tc>
              </a:tr>
              <a:tr h="464060">
                <a:tc>
                  <a:txBody>
                    <a:bodyPr/>
                    <a:lstStyle/>
                    <a:p>
                      <a:r>
                        <a:rPr lang="en-US" dirty="0" smtClean="0"/>
                        <a:t>Teaching Strategies Gold</a:t>
                      </a:r>
                      <a:endParaRPr lang="en-US" dirty="0"/>
                    </a:p>
                  </a:txBody>
                  <a:tcPr/>
                </a:tc>
                <a:tc>
                  <a:txBody>
                    <a:bodyPr/>
                    <a:lstStyle/>
                    <a:p>
                      <a:r>
                        <a:rPr lang="en-US" dirty="0" smtClean="0"/>
                        <a:t>Licensing</a:t>
                      </a:r>
                      <a:endParaRPr lang="en-US" dirty="0"/>
                    </a:p>
                  </a:txBody>
                  <a:tcPr/>
                </a:tc>
              </a:tr>
              <a:tr h="464060">
                <a:tc>
                  <a:txBody>
                    <a:bodyPr/>
                    <a:lstStyle/>
                    <a:p>
                      <a:r>
                        <a:rPr lang="en-US" dirty="0" smtClean="0"/>
                        <a:t>EEC IT</a:t>
                      </a:r>
                      <a:endParaRPr lang="en-US" dirty="0"/>
                    </a:p>
                  </a:txBody>
                  <a:tcPr/>
                </a:tc>
                <a:tc>
                  <a:txBody>
                    <a:bodyPr/>
                    <a:lstStyle/>
                    <a:p>
                      <a:r>
                        <a:rPr lang="en-US" dirty="0" smtClean="0"/>
                        <a:t>Special</a:t>
                      </a:r>
                      <a:r>
                        <a:rPr lang="en-US" baseline="0" dirty="0" smtClean="0"/>
                        <a:t> Education</a:t>
                      </a:r>
                      <a:endParaRPr lang="en-US" dirty="0"/>
                    </a:p>
                  </a:txBody>
                  <a:tcPr/>
                </a:tc>
              </a:tr>
            </a:tbl>
          </a:graphicData>
        </a:graphic>
      </p:graphicFrame>
      <p:sp>
        <p:nvSpPr>
          <p:cNvPr id="5" name="Slide Number Placeholder 4"/>
          <p:cNvSpPr>
            <a:spLocks noGrp="1"/>
          </p:cNvSpPr>
          <p:nvPr>
            <p:ph type="sldNum" sz="quarter" idx="14"/>
          </p:nvPr>
        </p:nvSpPr>
        <p:spPr/>
        <p:txBody>
          <a:bodyPr/>
          <a:lstStyle/>
          <a:p>
            <a:pPr>
              <a:defRPr/>
            </a:pPr>
            <a:fld id="{64FCA3B9-33FB-4DAA-85EA-0CF39C4EB4A5}" type="slidenum">
              <a:rPr lang="en-US" smtClean="0"/>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dirty="0" smtClean="0">
                <a:latin typeface="Arial" pitchFamily="34" charset="0"/>
                <a:cs typeface="Arial" pitchFamily="34" charset="0"/>
              </a:rPr>
              <a:t>Longer Term Next Steps</a:t>
            </a:r>
          </a:p>
        </p:txBody>
      </p:sp>
      <p:sp>
        <p:nvSpPr>
          <p:cNvPr id="7171" name="Content Placeholder 2"/>
          <p:cNvSpPr>
            <a:spLocks noGrp="1"/>
          </p:cNvSpPr>
          <p:nvPr>
            <p:ph idx="1"/>
          </p:nvPr>
        </p:nvSpPr>
        <p:spPr>
          <a:xfrm>
            <a:off x="254000" y="1282700"/>
            <a:ext cx="8559800" cy="4843463"/>
          </a:xfrm>
        </p:spPr>
        <p:txBody>
          <a:bodyPr/>
          <a:lstStyle/>
          <a:p>
            <a:pPr marL="517525" lvl="1" indent="-230188" eaLnBrk="1" hangingPunct="1">
              <a:spcBef>
                <a:spcPts val="1000"/>
              </a:spcBef>
              <a:buClr>
                <a:srgbClr val="C00000"/>
              </a:buClr>
              <a:buSzPct val="50000"/>
              <a:buFont typeface="Wingdings" pitchFamily="2" charset="2"/>
              <a:buChar char="q"/>
            </a:pPr>
            <a:r>
              <a:rPr lang="en-US" dirty="0" smtClean="0">
                <a:latin typeface="Arial" charset="0"/>
              </a:rPr>
              <a:t>Develop a platform for future expansion and sustainability that supports communication with </a:t>
            </a:r>
            <a:r>
              <a:rPr lang="en-US" dirty="0" smtClean="0">
                <a:latin typeface="Arial" charset="0"/>
              </a:rPr>
              <a:t>the Office </a:t>
            </a:r>
            <a:r>
              <a:rPr lang="en-US" dirty="0" smtClean="0">
                <a:latin typeface="Arial" charset="0"/>
              </a:rPr>
              <a:t>of the </a:t>
            </a:r>
            <a:r>
              <a:rPr lang="en-US" dirty="0" smtClean="0">
                <a:latin typeface="Arial" charset="0"/>
              </a:rPr>
              <a:t>Governor, the Secretary of Education and the Legislature </a:t>
            </a:r>
            <a:r>
              <a:rPr lang="en-US" dirty="0" smtClean="0">
                <a:latin typeface="Arial" charset="0"/>
              </a:rPr>
              <a:t>around the Commonwealth’s budget</a:t>
            </a:r>
          </a:p>
          <a:p>
            <a:pPr marL="517525" lvl="1" indent="-230188" eaLnBrk="1" hangingPunct="1">
              <a:spcBef>
                <a:spcPts val="2400"/>
              </a:spcBef>
              <a:buClr>
                <a:srgbClr val="C00000"/>
              </a:buClr>
              <a:buSzPct val="50000"/>
              <a:buFont typeface="Wingdings" pitchFamily="2" charset="2"/>
              <a:buChar char="q"/>
            </a:pPr>
            <a:r>
              <a:rPr lang="en-US" dirty="0" smtClean="0">
                <a:latin typeface="Arial" charset="0"/>
              </a:rPr>
              <a:t>In collaboration with DESE, develop a system to track and report on the elementary school performance of children served through this grant (individually and in the aggregate) via the use of SASIDs each year and at the end of  3</a:t>
            </a:r>
            <a:r>
              <a:rPr lang="en-US" baseline="30000" dirty="0" smtClean="0">
                <a:latin typeface="Arial" charset="0"/>
              </a:rPr>
              <a:t>rd</a:t>
            </a:r>
            <a:r>
              <a:rPr lang="en-US" dirty="0" smtClean="0">
                <a:latin typeface="Arial" charset="0"/>
              </a:rPr>
              <a:t> grade through reading and math proficiency</a:t>
            </a:r>
          </a:p>
          <a:p>
            <a:pPr marL="517525" lvl="1" indent="-230188" eaLnBrk="1" hangingPunct="1">
              <a:spcBef>
                <a:spcPts val="2400"/>
              </a:spcBef>
              <a:buClr>
                <a:srgbClr val="C00000"/>
              </a:buClr>
              <a:buSzPct val="50000"/>
              <a:buFont typeface="Wingdings" pitchFamily="2" charset="2"/>
              <a:buChar char="q"/>
            </a:pPr>
            <a:r>
              <a:rPr lang="en-US" dirty="0" smtClean="0">
                <a:latin typeface="Arial" charset="0"/>
              </a:rPr>
              <a:t>Inform policy makers, local leaders, families, interagency and provider partners on progress and challenges on a regular and periodic basis </a:t>
            </a:r>
          </a:p>
          <a:p>
            <a:pPr marL="517525" lvl="1" indent="-230188" eaLnBrk="1" hangingPunct="1">
              <a:spcBef>
                <a:spcPts val="2400"/>
              </a:spcBef>
              <a:buClr>
                <a:srgbClr val="C00000"/>
              </a:buClr>
              <a:buSzPct val="50000"/>
              <a:buFont typeface="Wingdings" pitchFamily="2" charset="2"/>
              <a:buChar char="q"/>
            </a:pPr>
            <a:r>
              <a:rPr lang="en-US" dirty="0" smtClean="0">
                <a:latin typeface="Arial" charset="0"/>
              </a:rPr>
              <a:t>Use lessons learned from evaluation, grantee feedback, advisory groups and EEC leadership to adapt and improve as the program develops</a:t>
            </a:r>
          </a:p>
          <a:p>
            <a:pPr eaLnBrk="1" hangingPunct="1"/>
            <a:endParaRPr lang="en-US" dirty="0" smtClean="0"/>
          </a:p>
        </p:txBody>
      </p:sp>
      <p:sp>
        <p:nvSpPr>
          <p:cNvPr id="4" name="Slide Number Placeholder 3"/>
          <p:cNvSpPr>
            <a:spLocks noGrp="1"/>
          </p:cNvSpPr>
          <p:nvPr>
            <p:ph type="sldNum" sz="quarter" idx="12"/>
          </p:nvPr>
        </p:nvSpPr>
        <p:spPr/>
        <p:txBody>
          <a:bodyPr/>
          <a:lstStyle/>
          <a:p>
            <a:pPr>
              <a:defRPr/>
            </a:pPr>
            <a:fld id="{B1E86941-40C8-488A-A7EF-93A446DA864A}" type="slidenum">
              <a:rPr lang="en-US"/>
              <a:pPr>
                <a:defRPr/>
              </a:pPr>
              <a:t>21</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14867" y="152400"/>
            <a:ext cx="8263466" cy="719667"/>
          </a:xfrm>
        </p:spPr>
        <p:txBody>
          <a:bodyPr/>
          <a:lstStyle/>
          <a:p>
            <a:pPr eaLnBrk="1" hangingPunct="1"/>
            <a:r>
              <a:rPr lang="en-US" sz="2300" dirty="0" smtClean="0">
                <a:latin typeface="Arial" pitchFamily="34" charset="0"/>
                <a:cs typeface="Arial" pitchFamily="34" charset="0"/>
              </a:rPr>
              <a:t>Federal Preschool Expansion Grant Requirements</a:t>
            </a:r>
          </a:p>
        </p:txBody>
      </p:sp>
      <p:sp>
        <p:nvSpPr>
          <p:cNvPr id="3" name="Content Placeholder 2"/>
          <p:cNvSpPr>
            <a:spLocks noGrp="1"/>
          </p:cNvSpPr>
          <p:nvPr>
            <p:ph idx="1"/>
          </p:nvPr>
        </p:nvSpPr>
        <p:spPr>
          <a:xfrm>
            <a:off x="457200" y="1160463"/>
            <a:ext cx="8229600" cy="5468937"/>
          </a:xfrm>
        </p:spPr>
        <p:txBody>
          <a:bodyPr>
            <a:normAutofit fontScale="85000" lnSpcReduction="10000"/>
          </a:bodyPr>
          <a:lstStyle/>
          <a:p>
            <a:pPr eaLnBrk="1" hangingPunct="1">
              <a:defRPr/>
            </a:pPr>
            <a:r>
              <a:rPr lang="en-US" dirty="0" smtClean="0">
                <a:latin typeface="Arial" pitchFamily="34" charset="0"/>
              </a:rPr>
              <a:t>Expand </a:t>
            </a:r>
            <a:r>
              <a:rPr lang="en-US" dirty="0">
                <a:latin typeface="Arial" pitchFamily="34" charset="0"/>
              </a:rPr>
              <a:t>access to High-Quality Preschool Programs to children at or below 200 percent of the Federal Poverty </a:t>
            </a:r>
            <a:r>
              <a:rPr lang="en-US" dirty="0" smtClean="0">
                <a:latin typeface="Arial" pitchFamily="34" charset="0"/>
              </a:rPr>
              <a:t>Line </a:t>
            </a:r>
          </a:p>
          <a:p>
            <a:pPr eaLnBrk="1" hangingPunct="1">
              <a:defRPr/>
            </a:pPr>
            <a:r>
              <a:rPr lang="en-US" dirty="0">
                <a:latin typeface="Arial" pitchFamily="34" charset="0"/>
              </a:rPr>
              <a:t>C</a:t>
            </a:r>
            <a:r>
              <a:rPr lang="en-US" dirty="0" smtClean="0">
                <a:latin typeface="Arial" pitchFamily="34" charset="0"/>
              </a:rPr>
              <a:t>reation of new </a:t>
            </a:r>
            <a:r>
              <a:rPr lang="en-US" dirty="0">
                <a:latin typeface="Arial" pitchFamily="34" charset="0"/>
              </a:rPr>
              <a:t>State Preschool Program slots and the improvement of existing State Preschool Program </a:t>
            </a:r>
            <a:r>
              <a:rPr lang="en-US" dirty="0" smtClean="0">
                <a:latin typeface="Arial" pitchFamily="34" charset="0"/>
              </a:rPr>
              <a:t>slots</a:t>
            </a:r>
          </a:p>
          <a:p>
            <a:pPr eaLnBrk="1" hangingPunct="1">
              <a:defRPr/>
            </a:pPr>
            <a:r>
              <a:rPr lang="en-US" dirty="0" smtClean="0">
                <a:latin typeface="Arial" pitchFamily="34" charset="0"/>
              </a:rPr>
              <a:t>Development of a </a:t>
            </a:r>
            <a:r>
              <a:rPr lang="en-US" dirty="0">
                <a:latin typeface="Arial" pitchFamily="34" charset="0"/>
              </a:rPr>
              <a:t>system for monitoring programs for continuous </a:t>
            </a:r>
            <a:r>
              <a:rPr lang="en-US" dirty="0" smtClean="0">
                <a:latin typeface="Arial" pitchFamily="34" charset="0"/>
              </a:rPr>
              <a:t>improvement</a:t>
            </a:r>
          </a:p>
          <a:p>
            <a:pPr eaLnBrk="1" hangingPunct="1">
              <a:defRPr/>
            </a:pPr>
            <a:r>
              <a:rPr lang="en-US" dirty="0" smtClean="0">
                <a:latin typeface="Arial" pitchFamily="34" charset="0"/>
              </a:rPr>
              <a:t>Establish and maintain strong partnerships between Local </a:t>
            </a:r>
            <a:r>
              <a:rPr lang="en-US" dirty="0">
                <a:latin typeface="Arial" pitchFamily="34" charset="0"/>
              </a:rPr>
              <a:t>Educational Agencies and other Early Learning </a:t>
            </a:r>
            <a:r>
              <a:rPr lang="en-US" dirty="0" smtClean="0">
                <a:latin typeface="Arial" pitchFamily="34" charset="0"/>
              </a:rPr>
              <a:t>Providers (ELPs)</a:t>
            </a:r>
          </a:p>
          <a:p>
            <a:pPr eaLnBrk="1" hangingPunct="1">
              <a:defRPr/>
            </a:pPr>
            <a:r>
              <a:rPr lang="en-US" dirty="0" smtClean="0">
                <a:latin typeface="Arial" pitchFamily="34" charset="0"/>
              </a:rPr>
              <a:t>Align High-Quality </a:t>
            </a:r>
            <a:r>
              <a:rPr lang="en-US" dirty="0">
                <a:latin typeface="Arial" pitchFamily="34" charset="0"/>
              </a:rPr>
              <a:t>Preschool Programs supported under this grant </a:t>
            </a:r>
            <a:r>
              <a:rPr lang="en-US" dirty="0" smtClean="0">
                <a:latin typeface="Arial" pitchFamily="34" charset="0"/>
              </a:rPr>
              <a:t>with </a:t>
            </a:r>
            <a:r>
              <a:rPr lang="en-US" dirty="0">
                <a:latin typeface="Arial" pitchFamily="34" charset="0"/>
              </a:rPr>
              <a:t>programs and systems that serve children from birth through third </a:t>
            </a:r>
            <a:r>
              <a:rPr lang="en-US" dirty="0" smtClean="0">
                <a:latin typeface="Arial" pitchFamily="34" charset="0"/>
              </a:rPr>
              <a:t>grade</a:t>
            </a:r>
          </a:p>
          <a:p>
            <a:pPr eaLnBrk="1" hangingPunct="1">
              <a:defRPr/>
            </a:pPr>
            <a:r>
              <a:rPr lang="en-US" dirty="0" smtClean="0">
                <a:latin typeface="Arial" pitchFamily="34" charset="0"/>
              </a:rPr>
              <a:t>Sustain High-Quality </a:t>
            </a:r>
            <a:r>
              <a:rPr lang="en-US" dirty="0">
                <a:latin typeface="Arial" pitchFamily="34" charset="0"/>
              </a:rPr>
              <a:t>Preschool </a:t>
            </a:r>
            <a:r>
              <a:rPr lang="en-US" dirty="0" smtClean="0">
                <a:latin typeface="Arial" pitchFamily="34" charset="0"/>
              </a:rPr>
              <a:t>Programming  after </a:t>
            </a:r>
            <a:r>
              <a:rPr lang="en-US" dirty="0">
                <a:latin typeface="Arial" pitchFamily="34" charset="0"/>
              </a:rPr>
              <a:t>the grant </a:t>
            </a:r>
            <a:r>
              <a:rPr lang="en-US" dirty="0" smtClean="0">
                <a:latin typeface="Arial" pitchFamily="34" charset="0"/>
              </a:rPr>
              <a:t>period</a:t>
            </a:r>
            <a:endParaRPr lang="en-US" dirty="0">
              <a:latin typeface="Arial" pitchFamily="34" charset="0"/>
            </a:endParaRPr>
          </a:p>
          <a:p>
            <a:pPr eaLnBrk="1" hangingPunct="1">
              <a:defRPr/>
            </a:pPr>
            <a:endParaRPr lang="en-US" dirty="0"/>
          </a:p>
        </p:txBody>
      </p:sp>
      <p:sp>
        <p:nvSpPr>
          <p:cNvPr id="4" name="Slide Number Placeholder 3"/>
          <p:cNvSpPr>
            <a:spLocks noGrp="1"/>
          </p:cNvSpPr>
          <p:nvPr>
            <p:ph type="sldNum" sz="quarter" idx="12"/>
          </p:nvPr>
        </p:nvSpPr>
        <p:spPr/>
        <p:txBody>
          <a:bodyPr/>
          <a:lstStyle/>
          <a:p>
            <a:pPr>
              <a:defRPr/>
            </a:pPr>
            <a:fld id="{B85B8CB0-E196-471E-A2CF-12D351185A96}"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677333"/>
          </a:xfrm>
        </p:spPr>
        <p:txBody>
          <a:bodyPr>
            <a:normAutofit fontScale="90000"/>
          </a:bodyPr>
          <a:lstStyle/>
          <a:p>
            <a:r>
              <a:rPr lang="en-US" dirty="0" smtClean="0">
                <a:latin typeface="Arial" pitchFamily="34" charset="0"/>
                <a:cs typeface="Arial" pitchFamily="34" charset="0"/>
              </a:rPr>
              <a:t>Local Partners, Funding Amounts and Children Served</a:t>
            </a:r>
            <a:endParaRPr lang="en-US" dirty="0">
              <a:latin typeface="Arial" pitchFamily="34" charset="0"/>
              <a:cs typeface="Arial" pitchFamily="34" charset="0"/>
            </a:endParaRPr>
          </a:p>
        </p:txBody>
      </p:sp>
      <p:graphicFrame>
        <p:nvGraphicFramePr>
          <p:cNvPr id="4" name="Content Placeholder 3"/>
          <p:cNvGraphicFramePr>
            <a:graphicFrameLocks noGrp="1"/>
          </p:cNvGraphicFramePr>
          <p:nvPr>
            <p:ph idx="1"/>
          </p:nvPr>
        </p:nvGraphicFramePr>
        <p:xfrm>
          <a:off x="535461" y="1048266"/>
          <a:ext cx="7908323" cy="5462779"/>
        </p:xfrm>
        <a:graphic>
          <a:graphicData uri="http://schemas.openxmlformats.org/drawingml/2006/table">
            <a:tbl>
              <a:tblPr firstRow="1" bandRow="1">
                <a:tableStyleId>{5C22544A-7EE6-4342-B048-85BDC9FD1C3A}</a:tableStyleId>
              </a:tblPr>
              <a:tblGrid>
                <a:gridCol w="1447128"/>
                <a:gridCol w="1725022"/>
                <a:gridCol w="4736173"/>
              </a:tblGrid>
              <a:tr h="439475">
                <a:tc>
                  <a:txBody>
                    <a:bodyPr/>
                    <a:lstStyle/>
                    <a:p>
                      <a:pPr marL="0" marR="0" algn="l" rtl="0">
                        <a:lnSpc>
                          <a:spcPct val="100000"/>
                        </a:lnSpc>
                        <a:spcBef>
                          <a:spcPts val="0"/>
                        </a:spcBef>
                        <a:spcAft>
                          <a:spcPts val="0"/>
                        </a:spcAft>
                      </a:pPr>
                      <a:r>
                        <a:rPr lang="en-US" sz="1600" b="1" dirty="0" smtClean="0">
                          <a:solidFill>
                            <a:srgbClr val="000000"/>
                          </a:solidFill>
                          <a:latin typeface="Arial" pitchFamily="34" charset="0"/>
                          <a:ea typeface="Times New Roman"/>
                          <a:cs typeface="Arial" pitchFamily="34" charset="0"/>
                        </a:rPr>
                        <a:t>LEA/Award</a:t>
                      </a:r>
                      <a:endParaRPr lang="en-US" sz="16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l" rtl="0">
                        <a:lnSpc>
                          <a:spcPct val="100000"/>
                        </a:lnSpc>
                        <a:spcBef>
                          <a:spcPts val="0"/>
                        </a:spcBef>
                        <a:spcAft>
                          <a:spcPts val="0"/>
                        </a:spcAft>
                      </a:pPr>
                      <a:r>
                        <a:rPr lang="en-US" sz="1600" b="1" kern="1200" dirty="0" smtClean="0">
                          <a:solidFill>
                            <a:srgbClr val="000000"/>
                          </a:solidFill>
                          <a:latin typeface="Arial" pitchFamily="34" charset="0"/>
                          <a:ea typeface="Times New Roman"/>
                          <a:cs typeface="Arial" pitchFamily="34" charset="0"/>
                        </a:rPr>
                        <a:t>Children Served</a:t>
                      </a:r>
                      <a:endParaRPr lang="en-US" sz="1600" b="1" kern="1200" dirty="0">
                        <a:solidFill>
                          <a:srgbClr val="000000"/>
                        </a:solidFill>
                        <a:latin typeface="Arial" pitchFamily="34" charset="0"/>
                        <a:ea typeface="Times New Roman"/>
                        <a:cs typeface="Arial" pitchFamily="34" charset="0"/>
                      </a:endParaRPr>
                    </a:p>
                  </a:txBody>
                  <a:tcPr marL="63500" marR="63500" marT="63500" marB="63500"/>
                </a:tc>
                <a:tc>
                  <a:txBody>
                    <a:bodyPr/>
                    <a:lstStyle/>
                    <a:p>
                      <a:pPr marL="0" marR="0" algn="l" rtl="0">
                        <a:lnSpc>
                          <a:spcPct val="100000"/>
                        </a:lnSpc>
                        <a:spcBef>
                          <a:spcPts val="0"/>
                        </a:spcBef>
                        <a:spcAft>
                          <a:spcPts val="0"/>
                        </a:spcAft>
                      </a:pPr>
                      <a:r>
                        <a:rPr lang="en-US" sz="1600" b="1" dirty="0" smtClean="0">
                          <a:solidFill>
                            <a:srgbClr val="000000"/>
                          </a:solidFill>
                          <a:latin typeface="Arial" pitchFamily="34" charset="0"/>
                          <a:ea typeface="Times New Roman"/>
                          <a:cs typeface="Arial" pitchFamily="34" charset="0"/>
                        </a:rPr>
                        <a:t>Local Early Learning Partners (ELPs)</a:t>
                      </a:r>
                      <a:endParaRPr lang="en-US" sz="1600" dirty="0">
                        <a:solidFill>
                          <a:srgbClr val="000000"/>
                        </a:solidFill>
                        <a:latin typeface="Arial" pitchFamily="34" charset="0"/>
                        <a:ea typeface="Arial"/>
                        <a:cs typeface="Arial" pitchFamily="34" charset="0"/>
                      </a:endParaRPr>
                    </a:p>
                  </a:txBody>
                  <a:tcPr marL="68580" marR="68580" marT="0" marB="0"/>
                </a:tc>
              </a:tr>
              <a:tr h="1600505">
                <a:tc>
                  <a:txBody>
                    <a:bodyPr/>
                    <a:lstStyle/>
                    <a:p>
                      <a:pPr marL="0" marR="0" algn="just" rtl="0">
                        <a:lnSpc>
                          <a:spcPct val="100000"/>
                        </a:lnSpc>
                        <a:spcBef>
                          <a:spcPts val="0"/>
                        </a:spcBef>
                        <a:spcAft>
                          <a:spcPts val="0"/>
                        </a:spcAft>
                      </a:pPr>
                      <a:r>
                        <a:rPr lang="en-US" sz="1600" dirty="0" smtClean="0">
                          <a:solidFill>
                            <a:srgbClr val="000000"/>
                          </a:solidFill>
                          <a:latin typeface="Arial" pitchFamily="34" charset="0"/>
                          <a:ea typeface="Times New Roman"/>
                          <a:cs typeface="Arial" pitchFamily="34" charset="0"/>
                        </a:rPr>
                        <a:t>Boston PS</a:t>
                      </a:r>
                    </a:p>
                    <a:p>
                      <a:pPr marL="0" marR="0" algn="just" rtl="0">
                        <a:lnSpc>
                          <a:spcPct val="100000"/>
                        </a:lnSpc>
                        <a:spcBef>
                          <a:spcPts val="0"/>
                        </a:spcBef>
                        <a:spcAft>
                          <a:spcPts val="0"/>
                        </a:spcAft>
                      </a:pPr>
                      <a:r>
                        <a:rPr lang="en-US" sz="1600" dirty="0" smtClean="0">
                          <a:solidFill>
                            <a:srgbClr val="000000"/>
                          </a:solidFill>
                          <a:latin typeface="Arial" pitchFamily="34" charset="0"/>
                          <a:ea typeface="Times New Roman"/>
                          <a:cs typeface="Arial" pitchFamily="34" charset="0"/>
                        </a:rPr>
                        <a:t>$4,061,250</a:t>
                      </a:r>
                    </a:p>
                    <a:p>
                      <a:pPr marL="0" marR="0" algn="just" rtl="0">
                        <a:lnSpc>
                          <a:spcPct val="100000"/>
                        </a:lnSpc>
                        <a:spcBef>
                          <a:spcPts val="0"/>
                        </a:spcBef>
                        <a:spcAft>
                          <a:spcPts val="0"/>
                        </a:spcAft>
                      </a:pPr>
                      <a:endParaRPr lang="en-US" sz="16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600" b="1" dirty="0" smtClean="0">
                          <a:solidFill>
                            <a:srgbClr val="000000"/>
                          </a:solidFill>
                          <a:latin typeface="Arial" pitchFamily="34" charset="0"/>
                          <a:ea typeface="Times New Roman"/>
                          <a:cs typeface="Arial" pitchFamily="34" charset="0"/>
                        </a:rPr>
                        <a:t>300/year</a:t>
                      </a:r>
                      <a:endParaRPr lang="en-US" sz="16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rtl="0">
                        <a:lnSpc>
                          <a:spcPct val="115000"/>
                        </a:lnSpc>
                        <a:spcBef>
                          <a:spcPts val="0"/>
                        </a:spcBef>
                        <a:spcAft>
                          <a:spcPts val="0"/>
                        </a:spcAft>
                      </a:pPr>
                      <a:r>
                        <a:rPr lang="en-US" sz="1600" dirty="0">
                          <a:solidFill>
                            <a:srgbClr val="000000"/>
                          </a:solidFill>
                          <a:latin typeface="Arial" pitchFamily="34" charset="0"/>
                          <a:ea typeface="Times New Roman"/>
                          <a:cs typeface="Arial" pitchFamily="34" charset="0"/>
                        </a:rPr>
                        <a:t>YMCAs  of Greater </a:t>
                      </a:r>
                      <a:r>
                        <a:rPr lang="en-US" sz="1600" dirty="0" smtClean="0">
                          <a:solidFill>
                            <a:srgbClr val="000000"/>
                          </a:solidFill>
                          <a:latin typeface="Arial" pitchFamily="34" charset="0"/>
                          <a:ea typeface="Times New Roman"/>
                          <a:cs typeface="Arial" pitchFamily="34" charset="0"/>
                        </a:rPr>
                        <a:t>Boston,</a:t>
                      </a:r>
                      <a:r>
                        <a:rPr lang="en-US" sz="1600" baseline="0" dirty="0" smtClean="0">
                          <a:solidFill>
                            <a:srgbClr val="000000"/>
                          </a:solidFill>
                          <a:latin typeface="Arial" pitchFamily="34" charset="0"/>
                          <a:ea typeface="Times New Roman"/>
                          <a:cs typeface="Arial" pitchFamily="34" charset="0"/>
                        </a:rPr>
                        <a:t> </a:t>
                      </a:r>
                      <a:r>
                        <a:rPr lang="en-US" sz="1600" dirty="0" err="1" smtClean="0">
                          <a:solidFill>
                            <a:srgbClr val="000000"/>
                          </a:solidFill>
                          <a:latin typeface="Arial" pitchFamily="34" charset="0"/>
                          <a:ea typeface="Times New Roman"/>
                          <a:cs typeface="Arial" pitchFamily="34" charset="0"/>
                        </a:rPr>
                        <a:t>Nurtury</a:t>
                      </a:r>
                      <a:r>
                        <a:rPr lang="en-US" sz="1600" dirty="0" smtClean="0">
                          <a:solidFill>
                            <a:srgbClr val="000000"/>
                          </a:solidFill>
                          <a:latin typeface="Arial" pitchFamily="34" charset="0"/>
                          <a:ea typeface="Times New Roman"/>
                          <a:cs typeface="Arial" pitchFamily="34" charset="0"/>
                        </a:rPr>
                        <a:t>,</a:t>
                      </a:r>
                    </a:p>
                    <a:p>
                      <a:pPr marL="0" marR="0" rtl="0">
                        <a:lnSpc>
                          <a:spcPct val="115000"/>
                        </a:lnSpc>
                        <a:spcBef>
                          <a:spcPts val="0"/>
                        </a:spcBef>
                        <a:spcAft>
                          <a:spcPts val="0"/>
                        </a:spcAft>
                      </a:pPr>
                      <a:r>
                        <a:rPr lang="en-US" sz="1600" dirty="0" smtClean="0">
                          <a:solidFill>
                            <a:srgbClr val="000000"/>
                          </a:solidFill>
                          <a:latin typeface="Arial" pitchFamily="34" charset="0"/>
                          <a:ea typeface="Times New Roman"/>
                          <a:cs typeface="Arial" pitchFamily="34" charset="0"/>
                        </a:rPr>
                        <a:t>Action </a:t>
                      </a:r>
                      <a:r>
                        <a:rPr lang="en-US" sz="1600" dirty="0">
                          <a:solidFill>
                            <a:srgbClr val="000000"/>
                          </a:solidFill>
                          <a:latin typeface="Arial" pitchFamily="34" charset="0"/>
                          <a:ea typeface="Times New Roman"/>
                          <a:cs typeface="Arial" pitchFamily="34" charset="0"/>
                        </a:rPr>
                        <a:t>for Boston Community Development (ABCD</a:t>
                      </a:r>
                      <a:r>
                        <a:rPr lang="en-US" sz="1600" dirty="0" smtClean="0">
                          <a:solidFill>
                            <a:srgbClr val="000000"/>
                          </a:solidFill>
                          <a:latin typeface="Arial" pitchFamily="34" charset="0"/>
                          <a:ea typeface="Times New Roman"/>
                          <a:cs typeface="Arial" pitchFamily="34" charset="0"/>
                        </a:rPr>
                        <a:t>) Head Start</a:t>
                      </a:r>
                    </a:p>
                    <a:p>
                      <a:pPr marL="0" marR="0" rtl="0">
                        <a:lnSpc>
                          <a:spcPct val="115000"/>
                        </a:lnSpc>
                        <a:spcBef>
                          <a:spcPts val="0"/>
                        </a:spcBef>
                        <a:spcAft>
                          <a:spcPts val="0"/>
                        </a:spcAft>
                      </a:pPr>
                      <a:r>
                        <a:rPr lang="en-US" sz="1600" dirty="0" smtClean="0">
                          <a:solidFill>
                            <a:srgbClr val="000000"/>
                          </a:solidFill>
                          <a:latin typeface="Arial" pitchFamily="34" charset="0"/>
                          <a:ea typeface="Times New Roman"/>
                          <a:cs typeface="Arial" pitchFamily="34" charset="0"/>
                        </a:rPr>
                        <a:t>Additional partners:</a:t>
                      </a:r>
                      <a:r>
                        <a:rPr lang="en-US" sz="1600" baseline="0" dirty="0" smtClean="0">
                          <a:solidFill>
                            <a:srgbClr val="000000"/>
                          </a:solidFill>
                          <a:latin typeface="Arial" pitchFamily="34" charset="0"/>
                          <a:ea typeface="Times New Roman"/>
                          <a:cs typeface="Arial" pitchFamily="34" charset="0"/>
                        </a:rPr>
                        <a:t>  being selected via RFR process Aug/Sept 2015</a:t>
                      </a:r>
                      <a:endParaRPr lang="en-US" sz="1600" dirty="0" smtClean="0">
                        <a:solidFill>
                          <a:srgbClr val="000000"/>
                        </a:solidFill>
                        <a:latin typeface="Arial" pitchFamily="34" charset="0"/>
                        <a:ea typeface="Times New Roman"/>
                        <a:cs typeface="Arial" pitchFamily="34" charset="0"/>
                      </a:endParaRPr>
                    </a:p>
                    <a:p>
                      <a:pPr marL="0" marR="0" rtl="0">
                        <a:lnSpc>
                          <a:spcPct val="115000"/>
                        </a:lnSpc>
                        <a:spcBef>
                          <a:spcPts val="0"/>
                        </a:spcBef>
                        <a:spcAft>
                          <a:spcPts val="0"/>
                        </a:spcAft>
                      </a:pPr>
                      <a:endParaRPr lang="en-US" sz="1600" dirty="0">
                        <a:solidFill>
                          <a:srgbClr val="000000"/>
                        </a:solidFill>
                        <a:latin typeface="Arial" pitchFamily="34" charset="0"/>
                        <a:ea typeface="Arial"/>
                        <a:cs typeface="Arial" pitchFamily="34" charset="0"/>
                      </a:endParaRPr>
                    </a:p>
                  </a:txBody>
                  <a:tcPr marL="68580" marR="68580" marT="0" marB="0"/>
                </a:tc>
              </a:tr>
              <a:tr h="643881">
                <a:tc>
                  <a:txBody>
                    <a:bodyPr/>
                    <a:lstStyle/>
                    <a:p>
                      <a:pPr marL="0" marR="0" algn="just" rtl="0">
                        <a:lnSpc>
                          <a:spcPct val="100000"/>
                        </a:lnSpc>
                        <a:spcBef>
                          <a:spcPts val="0"/>
                        </a:spcBef>
                        <a:spcAft>
                          <a:spcPts val="0"/>
                        </a:spcAft>
                      </a:pPr>
                      <a:r>
                        <a:rPr lang="en-US" sz="1600" dirty="0" smtClean="0">
                          <a:solidFill>
                            <a:srgbClr val="000000"/>
                          </a:solidFill>
                          <a:latin typeface="Arial" pitchFamily="34" charset="0"/>
                          <a:ea typeface="Times New Roman"/>
                          <a:cs typeface="Arial" pitchFamily="34" charset="0"/>
                        </a:rPr>
                        <a:t>Holyoke PS</a:t>
                      </a:r>
                    </a:p>
                    <a:p>
                      <a:pPr marL="0" marR="0" algn="just" rtl="0">
                        <a:lnSpc>
                          <a:spcPct val="100000"/>
                        </a:lnSpc>
                        <a:spcBef>
                          <a:spcPts val="0"/>
                        </a:spcBef>
                        <a:spcAft>
                          <a:spcPts val="0"/>
                        </a:spcAft>
                      </a:pPr>
                      <a:r>
                        <a:rPr lang="en-US" sz="1600" dirty="0" smtClean="0">
                          <a:solidFill>
                            <a:srgbClr val="000000"/>
                          </a:solidFill>
                          <a:latin typeface="Arial" pitchFamily="34" charset="0"/>
                          <a:ea typeface="Arial"/>
                          <a:cs typeface="Arial" pitchFamily="34" charset="0"/>
                        </a:rPr>
                        <a:t>$1,425,000</a:t>
                      </a:r>
                      <a:endParaRPr lang="en-US" sz="16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600" b="1" dirty="0" smtClean="0">
                          <a:solidFill>
                            <a:srgbClr val="000000"/>
                          </a:solidFill>
                          <a:latin typeface="Arial" pitchFamily="34" charset="0"/>
                          <a:ea typeface="Times New Roman"/>
                          <a:cs typeface="Arial" pitchFamily="34" charset="0"/>
                        </a:rPr>
                        <a:t>78/year</a:t>
                      </a:r>
                      <a:endParaRPr lang="en-US" sz="16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rtl="0">
                        <a:lnSpc>
                          <a:spcPct val="115000"/>
                        </a:lnSpc>
                        <a:spcBef>
                          <a:spcPts val="0"/>
                        </a:spcBef>
                        <a:spcAft>
                          <a:spcPts val="0"/>
                        </a:spcAft>
                      </a:pPr>
                      <a:r>
                        <a:rPr lang="en-US" sz="1600" dirty="0">
                          <a:solidFill>
                            <a:srgbClr val="000000"/>
                          </a:solidFill>
                          <a:latin typeface="Arial" pitchFamily="34" charset="0"/>
                          <a:ea typeface="Times New Roman"/>
                          <a:cs typeface="Arial" pitchFamily="34" charset="0"/>
                        </a:rPr>
                        <a:t>Valley Opportunity </a:t>
                      </a:r>
                      <a:r>
                        <a:rPr lang="en-US" sz="1600" dirty="0" smtClean="0">
                          <a:solidFill>
                            <a:srgbClr val="000000"/>
                          </a:solidFill>
                          <a:latin typeface="Arial" pitchFamily="34" charset="0"/>
                          <a:ea typeface="Times New Roman"/>
                          <a:cs typeface="Arial" pitchFamily="34" charset="0"/>
                        </a:rPr>
                        <a:t>Council,</a:t>
                      </a:r>
                    </a:p>
                    <a:p>
                      <a:pPr marL="0" marR="0" rtl="0">
                        <a:lnSpc>
                          <a:spcPct val="115000"/>
                        </a:lnSpc>
                        <a:spcBef>
                          <a:spcPts val="0"/>
                        </a:spcBef>
                        <a:spcAft>
                          <a:spcPts val="0"/>
                        </a:spcAft>
                      </a:pPr>
                      <a:r>
                        <a:rPr lang="en-US" sz="1600" dirty="0" smtClean="0">
                          <a:solidFill>
                            <a:srgbClr val="000000"/>
                          </a:solidFill>
                          <a:latin typeface="Arial" pitchFamily="34" charset="0"/>
                          <a:ea typeface="Times New Roman"/>
                          <a:cs typeface="Arial" pitchFamily="34" charset="0"/>
                        </a:rPr>
                        <a:t>Holyoke-Chicopee-Springfield </a:t>
                      </a:r>
                      <a:r>
                        <a:rPr lang="en-US" sz="1600" dirty="0">
                          <a:solidFill>
                            <a:srgbClr val="000000"/>
                          </a:solidFill>
                          <a:latin typeface="Arial" pitchFamily="34" charset="0"/>
                          <a:ea typeface="Times New Roman"/>
                          <a:cs typeface="Arial" pitchFamily="34" charset="0"/>
                        </a:rPr>
                        <a:t>Head Start</a:t>
                      </a:r>
                      <a:endParaRPr lang="en-US" sz="1600" dirty="0">
                        <a:solidFill>
                          <a:srgbClr val="000000"/>
                        </a:solidFill>
                        <a:latin typeface="Arial" pitchFamily="34" charset="0"/>
                        <a:ea typeface="Arial"/>
                        <a:cs typeface="Arial" pitchFamily="34" charset="0"/>
                      </a:endParaRPr>
                    </a:p>
                  </a:txBody>
                  <a:tcPr marL="68580" marR="68580" marT="0" marB="0"/>
                </a:tc>
              </a:tr>
              <a:tr h="667901">
                <a:tc>
                  <a:txBody>
                    <a:bodyPr/>
                    <a:lstStyle/>
                    <a:p>
                      <a:pPr marL="0" marR="0" algn="just" rtl="0">
                        <a:lnSpc>
                          <a:spcPct val="100000"/>
                        </a:lnSpc>
                        <a:spcBef>
                          <a:spcPts val="0"/>
                        </a:spcBef>
                        <a:spcAft>
                          <a:spcPts val="0"/>
                        </a:spcAft>
                      </a:pPr>
                      <a:r>
                        <a:rPr lang="en-US" sz="1600" dirty="0" smtClean="0">
                          <a:solidFill>
                            <a:srgbClr val="000000"/>
                          </a:solidFill>
                          <a:latin typeface="Arial" pitchFamily="34" charset="0"/>
                          <a:ea typeface="Times New Roman"/>
                          <a:cs typeface="Arial" pitchFamily="34" charset="0"/>
                        </a:rPr>
                        <a:t>Lawrence PS</a:t>
                      </a:r>
                    </a:p>
                    <a:p>
                      <a:pPr marL="0" marR="0" algn="just" rtl="0">
                        <a:lnSpc>
                          <a:spcPct val="100000"/>
                        </a:lnSpc>
                        <a:spcBef>
                          <a:spcPts val="0"/>
                        </a:spcBef>
                        <a:spcAft>
                          <a:spcPts val="0"/>
                        </a:spcAft>
                      </a:pPr>
                      <a:r>
                        <a:rPr lang="en-US" sz="1600" dirty="0" smtClean="0">
                          <a:solidFill>
                            <a:srgbClr val="000000"/>
                          </a:solidFill>
                          <a:latin typeface="Arial" pitchFamily="34" charset="0"/>
                          <a:ea typeface="Arial"/>
                          <a:cs typeface="Arial" pitchFamily="34" charset="0"/>
                        </a:rPr>
                        <a:t>$2,351,250</a:t>
                      </a:r>
                      <a:endParaRPr lang="en-US" sz="16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600" b="1" dirty="0" smtClean="0">
                          <a:solidFill>
                            <a:srgbClr val="000000"/>
                          </a:solidFill>
                          <a:latin typeface="Arial" pitchFamily="34" charset="0"/>
                          <a:ea typeface="Times New Roman"/>
                          <a:cs typeface="Arial" pitchFamily="34" charset="0"/>
                        </a:rPr>
                        <a:t>129/year</a:t>
                      </a:r>
                      <a:endParaRPr lang="en-US" sz="16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rtl="0">
                        <a:lnSpc>
                          <a:spcPct val="115000"/>
                        </a:lnSpc>
                        <a:spcBef>
                          <a:spcPts val="0"/>
                        </a:spcBef>
                        <a:spcAft>
                          <a:spcPts val="0"/>
                        </a:spcAft>
                      </a:pPr>
                      <a:r>
                        <a:rPr lang="en-US" sz="1600">
                          <a:solidFill>
                            <a:srgbClr val="000000"/>
                          </a:solidFill>
                          <a:latin typeface="Arial" pitchFamily="34" charset="0"/>
                          <a:ea typeface="Times New Roman"/>
                          <a:cs typeface="Arial" pitchFamily="34" charset="0"/>
                        </a:rPr>
                        <a:t>Community Day, Greater Lawrence Community Action Program</a:t>
                      </a:r>
                      <a:endParaRPr lang="en-US" sz="1600">
                        <a:solidFill>
                          <a:srgbClr val="000000"/>
                        </a:solidFill>
                        <a:latin typeface="Arial" pitchFamily="34" charset="0"/>
                        <a:ea typeface="Arial"/>
                        <a:cs typeface="Arial" pitchFamily="34" charset="0"/>
                      </a:endParaRPr>
                    </a:p>
                  </a:txBody>
                  <a:tcPr marL="68580" marR="68580" marT="0" marB="0"/>
                </a:tc>
              </a:tr>
              <a:tr h="620850">
                <a:tc>
                  <a:txBody>
                    <a:bodyPr/>
                    <a:lstStyle/>
                    <a:p>
                      <a:pPr marL="0" marR="0" algn="just" rtl="0">
                        <a:lnSpc>
                          <a:spcPct val="100000"/>
                        </a:lnSpc>
                        <a:spcBef>
                          <a:spcPts val="0"/>
                        </a:spcBef>
                        <a:spcAft>
                          <a:spcPts val="0"/>
                        </a:spcAft>
                      </a:pPr>
                      <a:r>
                        <a:rPr lang="en-US" sz="1600" dirty="0" smtClean="0">
                          <a:solidFill>
                            <a:srgbClr val="000000"/>
                          </a:solidFill>
                          <a:latin typeface="Arial" pitchFamily="34" charset="0"/>
                          <a:ea typeface="Times New Roman"/>
                          <a:cs typeface="Arial" pitchFamily="34" charset="0"/>
                        </a:rPr>
                        <a:t>Lowell PS</a:t>
                      </a:r>
                    </a:p>
                    <a:p>
                      <a:pPr marL="0" marR="0" algn="just" rtl="0">
                        <a:lnSpc>
                          <a:spcPct val="100000"/>
                        </a:lnSpc>
                        <a:spcBef>
                          <a:spcPts val="0"/>
                        </a:spcBef>
                        <a:spcAft>
                          <a:spcPts val="0"/>
                        </a:spcAft>
                      </a:pPr>
                      <a:r>
                        <a:rPr lang="en-US" sz="1600" dirty="0" smtClean="0">
                          <a:solidFill>
                            <a:srgbClr val="000000"/>
                          </a:solidFill>
                          <a:latin typeface="Arial" pitchFamily="34" charset="0"/>
                          <a:ea typeface="Arial"/>
                          <a:cs typeface="Arial" pitchFamily="34" charset="0"/>
                        </a:rPr>
                        <a:t>$2,850,000</a:t>
                      </a:r>
                      <a:endParaRPr lang="en-US" sz="16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600" b="1" dirty="0" smtClean="0">
                          <a:solidFill>
                            <a:srgbClr val="000000"/>
                          </a:solidFill>
                          <a:latin typeface="Arial" pitchFamily="34" charset="0"/>
                          <a:ea typeface="Times New Roman"/>
                          <a:cs typeface="Arial" pitchFamily="34" charset="0"/>
                        </a:rPr>
                        <a:t>156/year</a:t>
                      </a:r>
                      <a:endParaRPr lang="en-US" sz="16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rtl="0">
                        <a:lnSpc>
                          <a:spcPct val="115000"/>
                        </a:lnSpc>
                        <a:spcBef>
                          <a:spcPts val="0"/>
                        </a:spcBef>
                        <a:spcAft>
                          <a:spcPts val="0"/>
                        </a:spcAft>
                      </a:pPr>
                      <a:r>
                        <a:rPr lang="en-US" sz="1600" dirty="0">
                          <a:solidFill>
                            <a:srgbClr val="000000"/>
                          </a:solidFill>
                          <a:latin typeface="Arial" pitchFamily="34" charset="0"/>
                          <a:ea typeface="Times New Roman"/>
                          <a:cs typeface="Arial" pitchFamily="34" charset="0"/>
                        </a:rPr>
                        <a:t>Community Teamwork, Inc</a:t>
                      </a:r>
                      <a:r>
                        <a:rPr lang="en-US" sz="1600" dirty="0" smtClean="0">
                          <a:solidFill>
                            <a:srgbClr val="000000"/>
                          </a:solidFill>
                          <a:latin typeface="Arial" pitchFamily="34" charset="0"/>
                          <a:ea typeface="Times New Roman"/>
                          <a:cs typeface="Arial" pitchFamily="34" charset="0"/>
                        </a:rPr>
                        <a:t>.,</a:t>
                      </a:r>
                      <a:r>
                        <a:rPr lang="en-US" sz="1600" baseline="0" dirty="0" smtClean="0">
                          <a:solidFill>
                            <a:srgbClr val="000000"/>
                          </a:solidFill>
                          <a:latin typeface="Arial" pitchFamily="34" charset="0"/>
                          <a:ea typeface="Times New Roman"/>
                          <a:cs typeface="Arial" pitchFamily="34" charset="0"/>
                        </a:rPr>
                        <a:t> </a:t>
                      </a:r>
                      <a:r>
                        <a:rPr lang="en-US" sz="1600" dirty="0" smtClean="0">
                          <a:solidFill>
                            <a:srgbClr val="000000"/>
                          </a:solidFill>
                          <a:latin typeface="Arial" pitchFamily="34" charset="0"/>
                          <a:ea typeface="Times New Roman"/>
                          <a:cs typeface="Arial" pitchFamily="34" charset="0"/>
                        </a:rPr>
                        <a:t>Little </a:t>
                      </a:r>
                      <a:r>
                        <a:rPr lang="en-US" sz="1600" dirty="0">
                          <a:solidFill>
                            <a:srgbClr val="000000"/>
                          </a:solidFill>
                          <a:latin typeface="Arial" pitchFamily="34" charset="0"/>
                          <a:ea typeface="Times New Roman"/>
                          <a:cs typeface="Arial" pitchFamily="34" charset="0"/>
                        </a:rPr>
                        <a:t>Sprouts</a:t>
                      </a:r>
                      <a:endParaRPr lang="en-US" sz="1600" dirty="0">
                        <a:solidFill>
                          <a:srgbClr val="000000"/>
                        </a:solidFill>
                        <a:latin typeface="Arial" pitchFamily="34" charset="0"/>
                        <a:ea typeface="Arial"/>
                        <a:cs typeface="Arial" pitchFamily="34" charset="0"/>
                      </a:endParaRPr>
                    </a:p>
                  </a:txBody>
                  <a:tcPr marL="68580" marR="68580" marT="0" marB="0"/>
                </a:tc>
              </a:tr>
              <a:tr h="788733">
                <a:tc>
                  <a:txBody>
                    <a:bodyPr/>
                    <a:lstStyle/>
                    <a:p>
                      <a:pPr marL="0" marR="0" algn="just" rtl="0">
                        <a:lnSpc>
                          <a:spcPct val="100000"/>
                        </a:lnSpc>
                        <a:spcBef>
                          <a:spcPts val="0"/>
                        </a:spcBef>
                        <a:spcAft>
                          <a:spcPts val="0"/>
                        </a:spcAft>
                      </a:pPr>
                      <a:r>
                        <a:rPr lang="en-US" sz="1600" dirty="0" smtClean="0">
                          <a:solidFill>
                            <a:srgbClr val="000000"/>
                          </a:solidFill>
                          <a:latin typeface="Arial" pitchFamily="34" charset="0"/>
                          <a:ea typeface="Times New Roman"/>
                          <a:cs typeface="Arial" pitchFamily="34" charset="0"/>
                        </a:rPr>
                        <a:t>Springfield PS</a:t>
                      </a:r>
                    </a:p>
                    <a:p>
                      <a:pPr marL="0" marR="0" algn="just" rtl="0">
                        <a:lnSpc>
                          <a:spcPct val="100000"/>
                        </a:lnSpc>
                        <a:spcBef>
                          <a:spcPts val="0"/>
                        </a:spcBef>
                        <a:spcAft>
                          <a:spcPts val="0"/>
                        </a:spcAft>
                      </a:pPr>
                      <a:r>
                        <a:rPr lang="en-US" sz="1600" dirty="0" smtClean="0">
                          <a:solidFill>
                            <a:srgbClr val="000000"/>
                          </a:solidFill>
                          <a:latin typeface="Arial" pitchFamily="34" charset="0"/>
                          <a:ea typeface="Arial"/>
                          <a:cs typeface="Arial" pitchFamily="34" charset="0"/>
                        </a:rPr>
                        <a:t>$3,562,500</a:t>
                      </a:r>
                      <a:endParaRPr lang="en-US" sz="16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600" b="1" dirty="0" smtClean="0">
                          <a:solidFill>
                            <a:srgbClr val="000000"/>
                          </a:solidFill>
                          <a:latin typeface="Arial" pitchFamily="34" charset="0"/>
                          <a:ea typeface="Times New Roman"/>
                          <a:cs typeface="Arial" pitchFamily="34" charset="0"/>
                        </a:rPr>
                        <a:t>195/year</a:t>
                      </a:r>
                      <a:endParaRPr lang="en-US" sz="16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rtl="0">
                        <a:lnSpc>
                          <a:spcPct val="115000"/>
                        </a:lnSpc>
                        <a:spcBef>
                          <a:spcPts val="0"/>
                        </a:spcBef>
                        <a:spcAft>
                          <a:spcPts val="0"/>
                        </a:spcAft>
                      </a:pPr>
                      <a:r>
                        <a:rPr lang="en-US" sz="1600" dirty="0">
                          <a:solidFill>
                            <a:srgbClr val="000000"/>
                          </a:solidFill>
                          <a:latin typeface="Arial" pitchFamily="34" charset="0"/>
                          <a:ea typeface="Times New Roman"/>
                          <a:cs typeface="Arial" pitchFamily="34" charset="0"/>
                        </a:rPr>
                        <a:t>Square </a:t>
                      </a:r>
                      <a:r>
                        <a:rPr lang="en-US" sz="1600" dirty="0" smtClean="0">
                          <a:solidFill>
                            <a:srgbClr val="000000"/>
                          </a:solidFill>
                          <a:latin typeface="Arial" pitchFamily="34" charset="0"/>
                          <a:ea typeface="Times New Roman"/>
                          <a:cs typeface="Arial" pitchFamily="34" charset="0"/>
                        </a:rPr>
                        <a:t>One,</a:t>
                      </a:r>
                      <a:r>
                        <a:rPr lang="en-US" sz="1600" baseline="0" dirty="0" smtClean="0">
                          <a:solidFill>
                            <a:srgbClr val="000000"/>
                          </a:solidFill>
                          <a:latin typeface="Arial" pitchFamily="34" charset="0"/>
                          <a:ea typeface="Times New Roman"/>
                          <a:cs typeface="Arial" pitchFamily="34" charset="0"/>
                        </a:rPr>
                        <a:t> </a:t>
                      </a:r>
                    </a:p>
                    <a:p>
                      <a:pPr marL="0" marR="0" rtl="0">
                        <a:lnSpc>
                          <a:spcPct val="115000"/>
                        </a:lnSpc>
                        <a:spcBef>
                          <a:spcPts val="0"/>
                        </a:spcBef>
                        <a:spcAft>
                          <a:spcPts val="0"/>
                        </a:spcAft>
                      </a:pPr>
                      <a:r>
                        <a:rPr lang="en-US" sz="1600" dirty="0" smtClean="0">
                          <a:solidFill>
                            <a:srgbClr val="000000"/>
                          </a:solidFill>
                          <a:latin typeface="Arial" pitchFamily="34" charset="0"/>
                          <a:ea typeface="Times New Roman"/>
                          <a:cs typeface="Arial" pitchFamily="34" charset="0"/>
                        </a:rPr>
                        <a:t>Holyoke-Chicopee-Springfield </a:t>
                      </a:r>
                      <a:r>
                        <a:rPr lang="en-US" sz="1600" dirty="0">
                          <a:solidFill>
                            <a:srgbClr val="000000"/>
                          </a:solidFill>
                          <a:latin typeface="Arial" pitchFamily="34" charset="0"/>
                          <a:ea typeface="Times New Roman"/>
                          <a:cs typeface="Arial" pitchFamily="34" charset="0"/>
                        </a:rPr>
                        <a:t>Head </a:t>
                      </a:r>
                      <a:r>
                        <a:rPr lang="en-US" sz="1600" dirty="0" smtClean="0">
                          <a:solidFill>
                            <a:srgbClr val="000000"/>
                          </a:solidFill>
                          <a:latin typeface="Arial" pitchFamily="34" charset="0"/>
                          <a:ea typeface="Times New Roman"/>
                          <a:cs typeface="Arial" pitchFamily="34" charset="0"/>
                        </a:rPr>
                        <a:t>Start,</a:t>
                      </a:r>
                    </a:p>
                    <a:p>
                      <a:pPr marL="0" marR="0" rtl="0">
                        <a:lnSpc>
                          <a:spcPct val="115000"/>
                        </a:lnSpc>
                        <a:spcBef>
                          <a:spcPts val="0"/>
                        </a:spcBef>
                        <a:spcAft>
                          <a:spcPts val="0"/>
                        </a:spcAft>
                      </a:pPr>
                      <a:r>
                        <a:rPr lang="en-US" sz="1600" dirty="0" smtClean="0">
                          <a:solidFill>
                            <a:srgbClr val="000000"/>
                          </a:solidFill>
                          <a:latin typeface="Arial" pitchFamily="34" charset="0"/>
                          <a:ea typeface="Times New Roman"/>
                          <a:cs typeface="Arial" pitchFamily="34" charset="0"/>
                        </a:rPr>
                        <a:t>YMCA </a:t>
                      </a:r>
                      <a:r>
                        <a:rPr lang="en-US" sz="1600" dirty="0">
                          <a:solidFill>
                            <a:srgbClr val="000000"/>
                          </a:solidFill>
                          <a:latin typeface="Arial" pitchFamily="34" charset="0"/>
                          <a:ea typeface="Times New Roman"/>
                          <a:cs typeface="Arial" pitchFamily="34" charset="0"/>
                        </a:rPr>
                        <a:t>of Greater Springfield</a:t>
                      </a:r>
                      <a:endParaRPr lang="en-US" sz="1600" dirty="0">
                        <a:solidFill>
                          <a:srgbClr val="000000"/>
                        </a:solidFill>
                        <a:latin typeface="Arial" pitchFamily="34" charset="0"/>
                        <a:ea typeface="Arial"/>
                        <a:cs typeface="Arial" pitchFamily="34" charset="0"/>
                      </a:endParaRPr>
                    </a:p>
                  </a:txBody>
                  <a:tcPr marL="68580" marR="68580" marT="0" marB="0"/>
                </a:tc>
              </a:tr>
              <a:tr h="580251">
                <a:tc>
                  <a:txBody>
                    <a:bodyPr/>
                    <a:lstStyle/>
                    <a:p>
                      <a:pPr marL="0" marR="0" algn="just" rtl="0">
                        <a:lnSpc>
                          <a:spcPct val="100000"/>
                        </a:lnSpc>
                        <a:spcBef>
                          <a:spcPts val="0"/>
                        </a:spcBef>
                        <a:spcAft>
                          <a:spcPts val="0"/>
                        </a:spcAft>
                      </a:pPr>
                      <a:r>
                        <a:rPr lang="en-US" sz="1600" dirty="0" smtClean="0">
                          <a:solidFill>
                            <a:srgbClr val="000000"/>
                          </a:solidFill>
                          <a:latin typeface="Arial" pitchFamily="34" charset="0"/>
                          <a:ea typeface="Arial"/>
                          <a:cs typeface="Arial" pitchFamily="34" charset="0"/>
                        </a:rPr>
                        <a:t>Total  Children Served</a:t>
                      </a:r>
                      <a:endParaRPr lang="en-US" sz="1600" dirty="0">
                        <a:solidFill>
                          <a:srgbClr val="000000"/>
                        </a:solidFill>
                        <a:latin typeface="Arial" pitchFamily="34" charset="0"/>
                        <a:ea typeface="Arial"/>
                        <a:cs typeface="Arial" pitchFamily="34" charset="0"/>
                      </a:endParaRPr>
                    </a:p>
                  </a:txBody>
                  <a:tcPr marL="63500" marR="63500" marT="63500" marB="63500"/>
                </a:tc>
                <a:tc>
                  <a:txBody>
                    <a:bodyPr/>
                    <a:lstStyle/>
                    <a:p>
                      <a:pPr marL="0" marR="0" algn="ctr" rtl="0">
                        <a:lnSpc>
                          <a:spcPct val="150000"/>
                        </a:lnSpc>
                        <a:spcBef>
                          <a:spcPts val="0"/>
                        </a:spcBef>
                        <a:spcAft>
                          <a:spcPts val="0"/>
                        </a:spcAft>
                      </a:pPr>
                      <a:r>
                        <a:rPr lang="en-US" sz="1600" b="1" dirty="0" smtClean="0">
                          <a:solidFill>
                            <a:srgbClr val="000000"/>
                          </a:solidFill>
                          <a:latin typeface="Arial" pitchFamily="34" charset="0"/>
                          <a:ea typeface="Arial"/>
                          <a:cs typeface="Arial" pitchFamily="34" charset="0"/>
                        </a:rPr>
                        <a:t>858/year</a:t>
                      </a:r>
                      <a:endParaRPr lang="en-US" sz="1600" b="1" dirty="0">
                        <a:solidFill>
                          <a:srgbClr val="000000"/>
                        </a:solidFill>
                        <a:latin typeface="Arial" pitchFamily="34" charset="0"/>
                        <a:ea typeface="Arial"/>
                        <a:cs typeface="Arial" pitchFamily="34" charset="0"/>
                      </a:endParaRPr>
                    </a:p>
                  </a:txBody>
                  <a:tcPr marL="63500" marR="63500" marT="63500" marB="63500"/>
                </a:tc>
                <a:tc>
                  <a:txBody>
                    <a:bodyPr/>
                    <a:lstStyle/>
                    <a:p>
                      <a:pPr marL="0" marR="0" rtl="0">
                        <a:lnSpc>
                          <a:spcPct val="115000"/>
                        </a:lnSpc>
                        <a:spcBef>
                          <a:spcPts val="0"/>
                        </a:spcBef>
                        <a:spcAft>
                          <a:spcPts val="0"/>
                        </a:spcAft>
                      </a:pPr>
                      <a:endParaRPr lang="en-US" sz="1600" dirty="0">
                        <a:solidFill>
                          <a:srgbClr val="000000"/>
                        </a:solidFill>
                        <a:latin typeface="Arial" pitchFamily="34" charset="0"/>
                        <a:ea typeface="Arial"/>
                        <a:cs typeface="Arial" pitchFamily="34" charset="0"/>
                      </a:endParaRPr>
                    </a:p>
                  </a:txBody>
                  <a:tcPr marL="68580" marR="68580" marT="0" marB="0"/>
                </a:tc>
              </a:tr>
            </a:tbl>
          </a:graphicData>
        </a:graphic>
      </p:graphicFrame>
      <p:sp>
        <p:nvSpPr>
          <p:cNvPr id="5" name="Slide Number Placeholder 4"/>
          <p:cNvSpPr>
            <a:spLocks noGrp="1"/>
          </p:cNvSpPr>
          <p:nvPr>
            <p:ph type="sldNum" sz="quarter" idx="12"/>
          </p:nvPr>
        </p:nvSpPr>
        <p:spPr/>
        <p:txBody>
          <a:bodyPr/>
          <a:lstStyle/>
          <a:p>
            <a:pPr>
              <a:defRPr/>
            </a:pPr>
            <a:fld id="{308D6E84-77CA-47CA-8547-1CD71FE63582}" type="slidenum">
              <a:rPr lang="en-US" smtClean="0"/>
              <a:pPr>
                <a:defRPr/>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14338" y="152400"/>
            <a:ext cx="7734300" cy="666750"/>
          </a:xfrm>
        </p:spPr>
        <p:txBody>
          <a:bodyPr/>
          <a:lstStyle/>
          <a:p>
            <a:r>
              <a:rPr lang="en-US" sz="2300" dirty="0" smtClean="0">
                <a:latin typeface="Arial" pitchFamily="34" charset="0"/>
                <a:cs typeface="Arial" pitchFamily="34" charset="0"/>
              </a:rPr>
              <a:t>Local Level Plans: Common Design Elements</a:t>
            </a:r>
          </a:p>
        </p:txBody>
      </p:sp>
      <p:sp>
        <p:nvSpPr>
          <p:cNvPr id="33795" name="Content Placeholder 2"/>
          <p:cNvSpPr>
            <a:spLocks noGrp="1"/>
          </p:cNvSpPr>
          <p:nvPr>
            <p:ph idx="1"/>
          </p:nvPr>
        </p:nvSpPr>
        <p:spPr>
          <a:xfrm>
            <a:off x="471488" y="1133475"/>
            <a:ext cx="8382000" cy="5321300"/>
          </a:xfrm>
        </p:spPr>
        <p:txBody>
          <a:bodyPr/>
          <a:lstStyle/>
          <a:p>
            <a:r>
              <a:rPr lang="en-US" sz="1800" dirty="0" smtClean="0">
                <a:latin typeface="Arial" charset="0"/>
              </a:rPr>
              <a:t>Center-based programming</a:t>
            </a:r>
          </a:p>
          <a:p>
            <a:r>
              <a:rPr lang="en-US" sz="1800" dirty="0" smtClean="0">
                <a:latin typeface="Arial" charset="0"/>
              </a:rPr>
              <a:t>Coaching of instructional staff</a:t>
            </a:r>
          </a:p>
          <a:p>
            <a:r>
              <a:rPr lang="en-US" sz="1800" dirty="0" smtClean="0">
                <a:latin typeface="Arial" charset="0"/>
              </a:rPr>
              <a:t>Teaching Strategies Gold as formative assessment</a:t>
            </a:r>
          </a:p>
          <a:p>
            <a:r>
              <a:rPr lang="en-US" sz="1800" dirty="0" smtClean="0">
                <a:latin typeface="Arial" charset="0"/>
              </a:rPr>
              <a:t>Financial support of instructional staff in classrooms</a:t>
            </a:r>
          </a:p>
          <a:p>
            <a:r>
              <a:rPr lang="en-US" sz="1800" dirty="0" smtClean="0">
                <a:latin typeface="Arial" charset="0"/>
              </a:rPr>
              <a:t>Public schools supporting components of outreach, intake, SASID assignment, and coaching efforts</a:t>
            </a:r>
          </a:p>
          <a:p>
            <a:r>
              <a:rPr lang="en-US" sz="1800" dirty="0" smtClean="0">
                <a:latin typeface="Arial" charset="0"/>
              </a:rPr>
              <a:t>Class size of 20, ratio of 10:1, 8+ hrs per day</a:t>
            </a:r>
          </a:p>
          <a:p>
            <a:r>
              <a:rPr lang="en-US" sz="1800" dirty="0" smtClean="0">
                <a:latin typeface="Arial" charset="0"/>
              </a:rPr>
              <a:t>Head Start model of comprehensive services</a:t>
            </a:r>
          </a:p>
          <a:p>
            <a:r>
              <a:rPr lang="en-US" sz="1800" dirty="0" smtClean="0">
                <a:latin typeface="Arial" charset="0"/>
              </a:rPr>
              <a:t>Co-location of services (3 out of 5 communities)</a:t>
            </a:r>
          </a:p>
          <a:p>
            <a:r>
              <a:rPr lang="en-US" sz="1800" dirty="0" smtClean="0">
                <a:latin typeface="Arial" charset="0"/>
              </a:rPr>
              <a:t>“Learn as we go” approach</a:t>
            </a:r>
          </a:p>
          <a:p>
            <a:endParaRPr lang="en-US" sz="2200" dirty="0" smtClean="0"/>
          </a:p>
          <a:p>
            <a:endParaRPr lang="en-US" dirty="0" smtClean="0"/>
          </a:p>
          <a:p>
            <a:endParaRPr lang="en-US" dirty="0" smtClean="0"/>
          </a:p>
          <a:p>
            <a:endParaRPr lang="en-US" dirty="0" smtClean="0"/>
          </a:p>
        </p:txBody>
      </p:sp>
      <p:sp>
        <p:nvSpPr>
          <p:cNvPr id="4" name="Slide Number Placeholder 3"/>
          <p:cNvSpPr>
            <a:spLocks noGrp="1"/>
          </p:cNvSpPr>
          <p:nvPr>
            <p:ph type="sldNum" sz="quarter" idx="12"/>
          </p:nvPr>
        </p:nvSpPr>
        <p:spPr/>
        <p:txBody>
          <a:bodyPr/>
          <a:lstStyle/>
          <a:p>
            <a:pPr>
              <a:defRPr/>
            </a:pPr>
            <a:fld id="{C6AC1D93-D506-45A2-8D18-E9A363B521DB}" type="slidenum">
              <a:rPr lang="en-US" smtClean="0"/>
              <a:pPr>
                <a:defRPr/>
              </a:pPr>
              <a:t>5</a:t>
            </a:fld>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522288" y="152400"/>
            <a:ext cx="7721600" cy="626533"/>
          </a:xfrm>
        </p:spPr>
        <p:txBody>
          <a:bodyPr/>
          <a:lstStyle/>
          <a:p>
            <a:pPr eaLnBrk="1" hangingPunct="1"/>
            <a:r>
              <a:rPr lang="en-US" dirty="0" smtClean="0">
                <a:latin typeface="Arial" pitchFamily="34" charset="0"/>
                <a:cs typeface="Arial" pitchFamily="34" charset="0"/>
              </a:rPr>
              <a:t>Implementation Design: Building on Our Strengths</a:t>
            </a:r>
          </a:p>
        </p:txBody>
      </p:sp>
      <p:sp>
        <p:nvSpPr>
          <p:cNvPr id="7171" name="Content Placeholder 2"/>
          <p:cNvSpPr>
            <a:spLocks noGrp="1"/>
          </p:cNvSpPr>
          <p:nvPr>
            <p:ph idx="1"/>
          </p:nvPr>
        </p:nvSpPr>
        <p:spPr>
          <a:xfrm>
            <a:off x="381000" y="1185333"/>
            <a:ext cx="8382000" cy="5300133"/>
          </a:xfrm>
        </p:spPr>
        <p:txBody>
          <a:bodyPr>
            <a:normAutofit fontScale="85000" lnSpcReduction="20000"/>
          </a:bodyPr>
          <a:lstStyle/>
          <a:p>
            <a:pPr eaLnBrk="1" hangingPunct="1">
              <a:defRPr/>
            </a:pPr>
            <a:r>
              <a:rPr lang="en-US" sz="1800" dirty="0" smtClean="0">
                <a:latin typeface="Arial" charset="0"/>
              </a:rPr>
              <a:t>Public Education Models</a:t>
            </a:r>
          </a:p>
          <a:p>
            <a:pPr lvl="1" eaLnBrk="1" hangingPunct="1">
              <a:lnSpc>
                <a:spcPct val="110000"/>
              </a:lnSpc>
              <a:spcBef>
                <a:spcPts val="600"/>
              </a:spcBef>
              <a:defRPr/>
            </a:pPr>
            <a:r>
              <a:rPr lang="en-US" sz="1800" dirty="0" smtClean="0">
                <a:latin typeface="Arial" charset="0"/>
              </a:rPr>
              <a:t>Eligibility: Free/Reduced Lunch (FRL) prototype for income, standard practice for date of birth and residency</a:t>
            </a:r>
          </a:p>
          <a:p>
            <a:pPr lvl="1" eaLnBrk="1" hangingPunct="1">
              <a:lnSpc>
                <a:spcPct val="110000"/>
              </a:lnSpc>
              <a:spcBef>
                <a:spcPts val="600"/>
              </a:spcBef>
              <a:defRPr/>
            </a:pPr>
            <a:r>
              <a:rPr lang="en-US" sz="1800" dirty="0" smtClean="0">
                <a:latin typeface="Arial" charset="0"/>
              </a:rPr>
              <a:t>Curriculum alignment</a:t>
            </a:r>
          </a:p>
          <a:p>
            <a:pPr lvl="1" eaLnBrk="1" hangingPunct="1">
              <a:lnSpc>
                <a:spcPct val="110000"/>
              </a:lnSpc>
              <a:spcBef>
                <a:spcPts val="600"/>
              </a:spcBef>
              <a:defRPr/>
            </a:pPr>
            <a:r>
              <a:rPr lang="en-US" sz="1800" dirty="0" smtClean="0">
                <a:latin typeface="Arial" charset="0"/>
              </a:rPr>
              <a:t>Free program, including subsidized children</a:t>
            </a:r>
          </a:p>
          <a:p>
            <a:pPr lvl="1" eaLnBrk="1" hangingPunct="1">
              <a:lnSpc>
                <a:spcPct val="110000"/>
              </a:lnSpc>
              <a:spcBef>
                <a:spcPts val="600"/>
              </a:spcBef>
              <a:defRPr/>
            </a:pPr>
            <a:endParaRPr lang="en-US" sz="1800" dirty="0" smtClean="0">
              <a:latin typeface="Arial" charset="0"/>
            </a:endParaRPr>
          </a:p>
          <a:p>
            <a:pPr eaLnBrk="1" hangingPunct="1">
              <a:lnSpc>
                <a:spcPct val="110000"/>
              </a:lnSpc>
              <a:spcBef>
                <a:spcPts val="600"/>
              </a:spcBef>
              <a:defRPr/>
            </a:pPr>
            <a:r>
              <a:rPr lang="en-US" sz="1800" dirty="0" smtClean="0">
                <a:latin typeface="Arial" charset="0"/>
              </a:rPr>
              <a:t>Head Start Models </a:t>
            </a:r>
          </a:p>
          <a:p>
            <a:pPr lvl="1" eaLnBrk="1" hangingPunct="1">
              <a:lnSpc>
                <a:spcPct val="110000"/>
              </a:lnSpc>
              <a:spcBef>
                <a:spcPts val="600"/>
              </a:spcBef>
              <a:defRPr/>
            </a:pPr>
            <a:r>
              <a:rPr lang="en-US" sz="1800" dirty="0" smtClean="0">
                <a:latin typeface="Arial" charset="0"/>
              </a:rPr>
              <a:t>Attendance / enrollment</a:t>
            </a:r>
          </a:p>
          <a:p>
            <a:pPr lvl="1" eaLnBrk="1" hangingPunct="1">
              <a:lnSpc>
                <a:spcPct val="110000"/>
              </a:lnSpc>
              <a:spcBef>
                <a:spcPts val="600"/>
              </a:spcBef>
              <a:defRPr/>
            </a:pPr>
            <a:r>
              <a:rPr lang="en-US" sz="1800" dirty="0" smtClean="0">
                <a:latin typeface="Arial" charset="0"/>
              </a:rPr>
              <a:t>Comprehensive services and family engagement</a:t>
            </a:r>
          </a:p>
          <a:p>
            <a:pPr lvl="1" eaLnBrk="1" hangingPunct="1">
              <a:lnSpc>
                <a:spcPct val="110000"/>
              </a:lnSpc>
              <a:spcBef>
                <a:spcPts val="600"/>
              </a:spcBef>
              <a:defRPr/>
            </a:pPr>
            <a:endParaRPr lang="en-US" sz="1800" dirty="0" smtClean="0">
              <a:latin typeface="Arial" charset="0"/>
            </a:endParaRPr>
          </a:p>
          <a:p>
            <a:pPr eaLnBrk="1" hangingPunct="1">
              <a:lnSpc>
                <a:spcPct val="110000"/>
              </a:lnSpc>
              <a:spcBef>
                <a:spcPts val="600"/>
              </a:spcBef>
              <a:defRPr/>
            </a:pPr>
            <a:r>
              <a:rPr lang="en-US" sz="1800" dirty="0" smtClean="0">
                <a:latin typeface="Arial" charset="0"/>
              </a:rPr>
              <a:t>Early Education Models</a:t>
            </a:r>
          </a:p>
          <a:p>
            <a:pPr lvl="1" eaLnBrk="1" hangingPunct="1">
              <a:lnSpc>
                <a:spcPct val="110000"/>
              </a:lnSpc>
              <a:spcBef>
                <a:spcPts val="600"/>
              </a:spcBef>
              <a:defRPr/>
            </a:pPr>
            <a:r>
              <a:rPr lang="en-US" sz="1800" dirty="0" smtClean="0">
                <a:latin typeface="Arial" charset="0"/>
              </a:rPr>
              <a:t>Family Engagement/Coordinated Family and Community Engagement (CFCE) Networks</a:t>
            </a:r>
          </a:p>
          <a:p>
            <a:pPr lvl="1" eaLnBrk="1" hangingPunct="1">
              <a:lnSpc>
                <a:spcPct val="110000"/>
              </a:lnSpc>
              <a:spcBef>
                <a:spcPts val="600"/>
              </a:spcBef>
              <a:defRPr/>
            </a:pPr>
            <a:r>
              <a:rPr lang="en-US" sz="1800" dirty="0" smtClean="0">
                <a:latin typeface="Arial" charset="0"/>
              </a:rPr>
              <a:t>Licensing/Quality Rating and Improvement System (QRIS)/National Association for the Education of Young Children (NAEYC) Accreditation</a:t>
            </a:r>
          </a:p>
          <a:p>
            <a:pPr lvl="1" eaLnBrk="1" hangingPunct="1">
              <a:lnSpc>
                <a:spcPct val="110000"/>
              </a:lnSpc>
              <a:spcBef>
                <a:spcPts val="600"/>
              </a:spcBef>
              <a:defRPr/>
            </a:pPr>
            <a:r>
              <a:rPr lang="en-US" sz="1800" dirty="0" smtClean="0">
                <a:latin typeface="Arial" charset="0"/>
              </a:rPr>
              <a:t>Full day and full year</a:t>
            </a:r>
          </a:p>
          <a:p>
            <a:pPr lvl="1" eaLnBrk="1" hangingPunct="1">
              <a:lnSpc>
                <a:spcPct val="110000"/>
              </a:lnSpc>
              <a:spcBef>
                <a:spcPts val="600"/>
              </a:spcBef>
              <a:defRPr/>
            </a:pPr>
            <a:endParaRPr lang="en-US" sz="1800" dirty="0" smtClean="0">
              <a:latin typeface="Arial" charset="0"/>
            </a:endParaRPr>
          </a:p>
          <a:p>
            <a:pPr eaLnBrk="1" hangingPunct="1">
              <a:lnSpc>
                <a:spcPct val="110000"/>
              </a:lnSpc>
              <a:spcBef>
                <a:spcPts val="600"/>
              </a:spcBef>
              <a:defRPr/>
            </a:pPr>
            <a:r>
              <a:rPr lang="en-US" sz="1800" dirty="0" smtClean="0">
                <a:latin typeface="Arial" charset="0"/>
              </a:rPr>
              <a:t>Boston: Boston K1DS</a:t>
            </a:r>
          </a:p>
          <a:p>
            <a:pPr lvl="1" eaLnBrk="1" hangingPunct="1">
              <a:lnSpc>
                <a:spcPct val="110000"/>
              </a:lnSpc>
              <a:spcBef>
                <a:spcPts val="600"/>
              </a:spcBef>
              <a:defRPr/>
            </a:pPr>
            <a:r>
              <a:rPr lang="en-US" sz="1800" dirty="0" smtClean="0">
                <a:latin typeface="Arial" charset="0"/>
              </a:rPr>
              <a:t>Common curriculum with measures of fidelity </a:t>
            </a:r>
          </a:p>
          <a:p>
            <a:pPr lvl="1" eaLnBrk="1" hangingPunct="1">
              <a:lnSpc>
                <a:spcPct val="110000"/>
              </a:lnSpc>
              <a:spcBef>
                <a:spcPts val="600"/>
              </a:spcBef>
              <a:defRPr/>
            </a:pPr>
            <a:r>
              <a:rPr lang="en-US" sz="1800" dirty="0" smtClean="0">
                <a:latin typeface="Arial" charset="0"/>
              </a:rPr>
              <a:t>BPS Coaching model</a:t>
            </a:r>
          </a:p>
          <a:p>
            <a:pPr eaLnBrk="1" hangingPunct="1">
              <a:defRPr/>
            </a:pPr>
            <a:endParaRPr lang="en-US" dirty="0" smtClean="0"/>
          </a:p>
        </p:txBody>
      </p:sp>
      <p:sp>
        <p:nvSpPr>
          <p:cNvPr id="4" name="Slide Number Placeholder 3"/>
          <p:cNvSpPr>
            <a:spLocks noGrp="1"/>
          </p:cNvSpPr>
          <p:nvPr>
            <p:ph type="sldNum" sz="quarter" idx="12"/>
          </p:nvPr>
        </p:nvSpPr>
        <p:spPr/>
        <p:txBody>
          <a:bodyPr/>
          <a:lstStyle/>
          <a:p>
            <a:pPr>
              <a:defRPr/>
            </a:pPr>
            <a:fld id="{A5E8CEF8-64A4-4381-AEF6-8271EA5B2DB6}" type="slidenum">
              <a:rPr lang="en-US"/>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14338" y="152400"/>
            <a:ext cx="7734300" cy="660400"/>
          </a:xfrm>
        </p:spPr>
        <p:txBody>
          <a:bodyPr/>
          <a:lstStyle/>
          <a:p>
            <a:pPr eaLnBrk="1" hangingPunct="1"/>
            <a:r>
              <a:rPr lang="en-US" dirty="0" smtClean="0">
                <a:latin typeface="Arial" pitchFamily="34" charset="0"/>
                <a:cs typeface="Arial" pitchFamily="34" charset="0"/>
              </a:rPr>
              <a:t>Progress to Date</a:t>
            </a:r>
          </a:p>
        </p:txBody>
      </p:sp>
      <p:sp>
        <p:nvSpPr>
          <p:cNvPr id="18435" name="Content Placeholder 2"/>
          <p:cNvSpPr>
            <a:spLocks noGrp="1"/>
          </p:cNvSpPr>
          <p:nvPr>
            <p:ph idx="1"/>
          </p:nvPr>
        </p:nvSpPr>
        <p:spPr>
          <a:xfrm>
            <a:off x="414338" y="968375"/>
            <a:ext cx="8305800" cy="5583238"/>
          </a:xfrm>
        </p:spPr>
        <p:txBody>
          <a:bodyPr>
            <a:noAutofit/>
          </a:bodyPr>
          <a:lstStyle/>
          <a:p>
            <a:pPr eaLnBrk="1" hangingPunct="1">
              <a:defRPr/>
            </a:pPr>
            <a:r>
              <a:rPr lang="en-US" sz="1200" dirty="0" smtClean="0">
                <a:latin typeface="Arial" charset="0"/>
              </a:rPr>
              <a:t>June 2015:</a:t>
            </a:r>
          </a:p>
          <a:p>
            <a:pPr lvl="1">
              <a:buFont typeface="Arial" pitchFamily="34" charset="0"/>
              <a:buChar char="√"/>
              <a:defRPr/>
            </a:pPr>
            <a:r>
              <a:rPr lang="en-US" sz="1200" dirty="0" smtClean="0">
                <a:latin typeface="Arial" charset="0"/>
              </a:rPr>
              <a:t>Statewide meeting of grantees</a:t>
            </a:r>
          </a:p>
          <a:p>
            <a:pPr lvl="1">
              <a:buFont typeface="Arial" pitchFamily="34" charset="0"/>
              <a:buChar char="√"/>
              <a:defRPr/>
            </a:pPr>
            <a:r>
              <a:rPr lang="en-US" sz="1200" dirty="0" smtClean="0">
                <a:latin typeface="Arial" charset="0"/>
              </a:rPr>
              <a:t>Grants and sub-grants established with each community</a:t>
            </a:r>
          </a:p>
          <a:p>
            <a:pPr lvl="1">
              <a:buFont typeface="Arial" pitchFamily="34" charset="0"/>
              <a:buChar char="√"/>
              <a:defRPr/>
            </a:pPr>
            <a:r>
              <a:rPr lang="en-US" sz="1200" dirty="0" smtClean="0">
                <a:latin typeface="Arial" charset="0"/>
              </a:rPr>
              <a:t>Evaluation advisory meeting/ Scope of Work for research project developed</a:t>
            </a:r>
          </a:p>
          <a:p>
            <a:pPr eaLnBrk="1" hangingPunct="1">
              <a:defRPr/>
            </a:pPr>
            <a:r>
              <a:rPr lang="en-US" sz="1200" dirty="0" smtClean="0">
                <a:latin typeface="Arial" charset="0"/>
              </a:rPr>
              <a:t>July 2015</a:t>
            </a:r>
          </a:p>
          <a:p>
            <a:pPr lvl="1">
              <a:buFont typeface="Arial" pitchFamily="34" charset="0"/>
              <a:buChar char="√"/>
              <a:defRPr/>
            </a:pPr>
            <a:r>
              <a:rPr lang="en-US" sz="1200" dirty="0" smtClean="0">
                <a:latin typeface="Arial" charset="0"/>
              </a:rPr>
              <a:t>Procurement </a:t>
            </a:r>
            <a:r>
              <a:rPr lang="en-US" sz="1200" dirty="0">
                <a:latin typeface="Arial" charset="0"/>
              </a:rPr>
              <a:t>for </a:t>
            </a:r>
            <a:r>
              <a:rPr lang="en-US" sz="1200" dirty="0" smtClean="0">
                <a:latin typeface="Arial" charset="0"/>
              </a:rPr>
              <a:t>research firm posted</a:t>
            </a:r>
            <a:endParaRPr lang="en-US" sz="1200" dirty="0">
              <a:latin typeface="Arial" charset="0"/>
            </a:endParaRPr>
          </a:p>
          <a:p>
            <a:pPr lvl="1">
              <a:buFont typeface="Arial" pitchFamily="34" charset="0"/>
              <a:buChar char="√"/>
              <a:defRPr/>
            </a:pPr>
            <a:r>
              <a:rPr lang="en-US" sz="1200" dirty="0">
                <a:latin typeface="Arial" charset="0"/>
              </a:rPr>
              <a:t>Recruitment of families and staff/program start up activities</a:t>
            </a:r>
          </a:p>
          <a:p>
            <a:pPr lvl="1">
              <a:buFont typeface="Arial" pitchFamily="34" charset="0"/>
              <a:buChar char="√"/>
              <a:defRPr/>
            </a:pPr>
            <a:r>
              <a:rPr lang="en-US" sz="1200" dirty="0">
                <a:latin typeface="Arial" charset="0"/>
              </a:rPr>
              <a:t>B-3 </a:t>
            </a:r>
            <a:r>
              <a:rPr lang="en-US" sz="1200" dirty="0" smtClean="0">
                <a:latin typeface="Arial" charset="0"/>
              </a:rPr>
              <a:t>advisory and evaluation advisory groups meet</a:t>
            </a:r>
            <a:endParaRPr lang="en-US" sz="1200" dirty="0">
              <a:latin typeface="Arial" charset="0"/>
            </a:endParaRPr>
          </a:p>
          <a:p>
            <a:pPr lvl="1">
              <a:buFont typeface="Arial" pitchFamily="34" charset="0"/>
              <a:buChar char="√"/>
              <a:defRPr/>
            </a:pPr>
            <a:r>
              <a:rPr lang="en-US" sz="1200" dirty="0" smtClean="0">
                <a:latin typeface="Arial" charset="0"/>
              </a:rPr>
              <a:t>Hired </a:t>
            </a:r>
            <a:r>
              <a:rPr lang="en-US" sz="1200" dirty="0">
                <a:latin typeface="Arial" charset="0"/>
              </a:rPr>
              <a:t>Senior Professional Development Specialist</a:t>
            </a:r>
          </a:p>
          <a:p>
            <a:pPr eaLnBrk="1" hangingPunct="1">
              <a:defRPr/>
            </a:pPr>
            <a:r>
              <a:rPr lang="en-US" sz="1200" dirty="0" smtClean="0">
                <a:latin typeface="Arial" charset="0"/>
              </a:rPr>
              <a:t>September 2015</a:t>
            </a:r>
          </a:p>
          <a:p>
            <a:pPr lvl="1">
              <a:buFont typeface="Arial" pitchFamily="34" charset="0"/>
              <a:buChar char="√"/>
              <a:defRPr/>
            </a:pPr>
            <a:r>
              <a:rPr lang="en-US" sz="1200" dirty="0">
                <a:latin typeface="Arial" charset="0"/>
              </a:rPr>
              <a:t>Children begin in </a:t>
            </a:r>
            <a:r>
              <a:rPr lang="en-US" sz="1200" dirty="0" smtClean="0">
                <a:latin typeface="Arial" charset="0"/>
              </a:rPr>
              <a:t>programs </a:t>
            </a:r>
            <a:r>
              <a:rPr lang="en-US" sz="1200" dirty="0">
                <a:latin typeface="Arial" charset="0"/>
              </a:rPr>
              <a:t>with </a:t>
            </a:r>
            <a:r>
              <a:rPr lang="en-US" sz="1200" dirty="0" smtClean="0">
                <a:latin typeface="Arial" charset="0"/>
              </a:rPr>
              <a:t>a licensed </a:t>
            </a:r>
            <a:r>
              <a:rPr lang="en-US" sz="1200" dirty="0">
                <a:latin typeface="Arial" charset="0"/>
              </a:rPr>
              <a:t>Early Learning Provider (</a:t>
            </a:r>
            <a:r>
              <a:rPr lang="en-US" sz="1200" dirty="0" smtClean="0">
                <a:latin typeface="Arial" charset="0"/>
              </a:rPr>
              <a:t>ELP)</a:t>
            </a:r>
          </a:p>
          <a:p>
            <a:pPr lvl="1">
              <a:buFont typeface="Arial" pitchFamily="34" charset="0"/>
              <a:buChar char="√"/>
              <a:defRPr/>
            </a:pPr>
            <a:r>
              <a:rPr lang="en-US" sz="1200" dirty="0" smtClean="0">
                <a:latin typeface="Arial" charset="0"/>
              </a:rPr>
              <a:t>Joint professional development begins</a:t>
            </a:r>
          </a:p>
          <a:p>
            <a:pPr lvl="1" eaLnBrk="1" hangingPunct="1">
              <a:defRPr/>
            </a:pPr>
            <a:r>
              <a:rPr lang="en-US" sz="1200" dirty="0" smtClean="0">
                <a:latin typeface="Arial" charset="0"/>
              </a:rPr>
              <a:t>Evaluation begins</a:t>
            </a:r>
          </a:p>
          <a:p>
            <a:pPr lvl="1" eaLnBrk="1" hangingPunct="1">
              <a:defRPr/>
            </a:pPr>
            <a:r>
              <a:rPr lang="en-US" sz="1200" dirty="0" smtClean="0">
                <a:latin typeface="Arial" charset="0"/>
              </a:rPr>
              <a:t>Site visits to each community</a:t>
            </a:r>
          </a:p>
          <a:p>
            <a:pPr eaLnBrk="1" hangingPunct="1">
              <a:defRPr/>
            </a:pPr>
            <a:r>
              <a:rPr lang="en-US" sz="1200" dirty="0" smtClean="0">
                <a:latin typeface="Arial" charset="0"/>
              </a:rPr>
              <a:t>October 2015</a:t>
            </a:r>
          </a:p>
          <a:p>
            <a:pPr lvl="1" eaLnBrk="1" hangingPunct="1">
              <a:defRPr/>
            </a:pPr>
            <a:r>
              <a:rPr lang="en-US" sz="1200" dirty="0" smtClean="0">
                <a:latin typeface="Arial" charset="0"/>
              </a:rPr>
              <a:t>Website design and development</a:t>
            </a:r>
          </a:p>
          <a:p>
            <a:pPr lvl="1" eaLnBrk="1" hangingPunct="1">
              <a:defRPr/>
            </a:pPr>
            <a:r>
              <a:rPr lang="en-US" sz="1200" dirty="0" smtClean="0">
                <a:latin typeface="Arial" charset="0"/>
              </a:rPr>
              <a:t>National meeting of grantees; Statewide meeting of grantees (training on monitoring protocols) </a:t>
            </a:r>
          </a:p>
          <a:p>
            <a:pPr lvl="1" eaLnBrk="1" hangingPunct="1">
              <a:defRPr/>
            </a:pPr>
            <a:r>
              <a:rPr lang="en-US" sz="1200" dirty="0" smtClean="0">
                <a:latin typeface="Arial" charset="0"/>
              </a:rPr>
              <a:t>Post RFR for $500K in State budget for planning grants on serving children 2.9 through kindergarten entry in “PEG like” programs</a:t>
            </a:r>
          </a:p>
          <a:p>
            <a:pPr eaLnBrk="1" hangingPunct="1">
              <a:defRPr/>
            </a:pPr>
            <a:r>
              <a:rPr lang="en-US" sz="1200" dirty="0" smtClean="0">
                <a:latin typeface="Arial" charset="0"/>
              </a:rPr>
              <a:t>December 2015: </a:t>
            </a:r>
          </a:p>
          <a:p>
            <a:pPr lvl="1">
              <a:defRPr/>
            </a:pPr>
            <a:r>
              <a:rPr lang="en-US" sz="1200" dirty="0">
                <a:latin typeface="Arial" charset="0"/>
              </a:rPr>
              <a:t>Comprehensive </a:t>
            </a:r>
            <a:r>
              <a:rPr lang="en-US" sz="1200" dirty="0" smtClean="0">
                <a:latin typeface="Arial" charset="0"/>
              </a:rPr>
              <a:t>services </a:t>
            </a:r>
            <a:r>
              <a:rPr lang="en-US" sz="1200" dirty="0">
                <a:latin typeface="Arial" charset="0"/>
              </a:rPr>
              <a:t>in place</a:t>
            </a:r>
          </a:p>
          <a:p>
            <a:pPr lvl="1">
              <a:defRPr/>
            </a:pPr>
            <a:r>
              <a:rPr lang="en-US" sz="1200" dirty="0">
                <a:latin typeface="Arial" charset="0"/>
              </a:rPr>
              <a:t>Full enrollment </a:t>
            </a:r>
            <a:r>
              <a:rPr lang="en-US" sz="1200" dirty="0" smtClean="0">
                <a:latin typeface="Arial" charset="0"/>
              </a:rPr>
              <a:t>expected</a:t>
            </a:r>
          </a:p>
          <a:p>
            <a:pPr lvl="1">
              <a:defRPr/>
            </a:pPr>
            <a:r>
              <a:rPr lang="en-US" sz="1200" dirty="0" smtClean="0">
                <a:latin typeface="Arial" charset="0"/>
              </a:rPr>
              <a:t>Select grantees for state-funded planning grants</a:t>
            </a:r>
            <a:endParaRPr lang="en-US" sz="1200" dirty="0">
              <a:latin typeface="Arial" charset="0"/>
            </a:endParaRPr>
          </a:p>
        </p:txBody>
      </p:sp>
      <p:sp>
        <p:nvSpPr>
          <p:cNvPr id="4" name="Slide Number Placeholder 3"/>
          <p:cNvSpPr>
            <a:spLocks noGrp="1"/>
          </p:cNvSpPr>
          <p:nvPr>
            <p:ph type="sldNum" sz="quarter" idx="12"/>
          </p:nvPr>
        </p:nvSpPr>
        <p:spPr/>
        <p:txBody>
          <a:bodyPr/>
          <a:lstStyle/>
          <a:p>
            <a:pPr>
              <a:defRPr/>
            </a:pPr>
            <a:fld id="{775A5EA2-41BF-4617-917B-CCC41B7FFDD1}" type="slidenum">
              <a:rPr lang="en-US" smtClean="0"/>
              <a:pPr>
                <a:defRPr/>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dirty="0" smtClean="0">
                <a:latin typeface="Arial" pitchFamily="34" charset="0"/>
                <a:cs typeface="Arial" pitchFamily="34" charset="0"/>
              </a:rPr>
              <a:t>Community Update: Boston</a:t>
            </a:r>
          </a:p>
        </p:txBody>
      </p:sp>
      <p:sp>
        <p:nvSpPr>
          <p:cNvPr id="3" name="Content Placeholder 2"/>
          <p:cNvSpPr>
            <a:spLocks noGrp="1"/>
          </p:cNvSpPr>
          <p:nvPr>
            <p:ph idx="1"/>
          </p:nvPr>
        </p:nvSpPr>
        <p:spPr>
          <a:xfrm>
            <a:off x="457200" y="1219200"/>
            <a:ext cx="8229600" cy="5105400"/>
          </a:xfrm>
        </p:spPr>
        <p:txBody>
          <a:bodyPr>
            <a:normAutofit fontScale="85000" lnSpcReduction="20000"/>
          </a:bodyPr>
          <a:lstStyle/>
          <a:p>
            <a:pPr>
              <a:buFontTx/>
              <a:buNone/>
              <a:defRPr/>
            </a:pPr>
            <a:r>
              <a:rPr lang="en-US" u="sng" dirty="0" smtClean="0">
                <a:latin typeface="Arial" pitchFamily="34" charset="0"/>
                <a:cs typeface="Arial" pitchFamily="34" charset="0"/>
              </a:rPr>
              <a:t>Design</a:t>
            </a:r>
            <a:r>
              <a:rPr lang="en-US" dirty="0" smtClean="0">
                <a:latin typeface="Arial" pitchFamily="34" charset="0"/>
                <a:cs typeface="Arial" pitchFamily="34" charset="0"/>
              </a:rPr>
              <a:t>: 8 ELPs, 14 classrooms in 12 sites, 300 children</a:t>
            </a:r>
          </a:p>
          <a:p>
            <a:pPr>
              <a:buFontTx/>
              <a:buNone/>
              <a:defRPr/>
            </a:pPr>
            <a:r>
              <a:rPr lang="en-US" u="sng" dirty="0" smtClean="0">
                <a:latin typeface="Arial" pitchFamily="34" charset="0"/>
                <a:cs typeface="Arial" pitchFamily="34" charset="0"/>
              </a:rPr>
              <a:t>Innovations</a:t>
            </a:r>
            <a:endParaRPr lang="en-US" dirty="0" smtClean="0">
              <a:latin typeface="Arial" pitchFamily="34" charset="0"/>
              <a:cs typeface="Arial" pitchFamily="34" charset="0"/>
            </a:endParaRPr>
          </a:p>
          <a:p>
            <a:pPr>
              <a:defRPr/>
            </a:pPr>
            <a:r>
              <a:rPr lang="en-US" dirty="0" smtClean="0">
                <a:latin typeface="Arial" pitchFamily="34" charset="0"/>
                <a:cs typeface="Arial" pitchFamily="34" charset="0"/>
              </a:rPr>
              <a:t>Building on Boston K1DS model:</a:t>
            </a:r>
          </a:p>
          <a:p>
            <a:pPr lvl="1">
              <a:defRPr/>
            </a:pPr>
            <a:r>
              <a:rPr lang="en-US" dirty="0" smtClean="0">
                <a:latin typeface="Arial" pitchFamily="34" charset="0"/>
                <a:cs typeface="Arial" pitchFamily="34" charset="0"/>
              </a:rPr>
              <a:t>OWL and Building Blocks curricula with measures of fidelity</a:t>
            </a:r>
          </a:p>
          <a:p>
            <a:pPr lvl="1">
              <a:defRPr/>
            </a:pPr>
            <a:r>
              <a:rPr lang="en-US" dirty="0" smtClean="0">
                <a:latin typeface="Arial" pitchFamily="34" charset="0"/>
                <a:cs typeface="Arial" pitchFamily="34" charset="0"/>
              </a:rPr>
              <a:t>Coaching by Boston Public Schools with plans to transfer to programs over time</a:t>
            </a:r>
          </a:p>
          <a:p>
            <a:pPr lvl="1">
              <a:defRPr/>
            </a:pPr>
            <a:r>
              <a:rPr lang="en-US" dirty="0" smtClean="0">
                <a:latin typeface="Arial" pitchFamily="34" charset="0"/>
                <a:cs typeface="Arial" pitchFamily="34" charset="0"/>
              </a:rPr>
              <a:t>Adding in comprehensive services and family supports</a:t>
            </a:r>
          </a:p>
          <a:p>
            <a:pPr>
              <a:defRPr/>
            </a:pPr>
            <a:r>
              <a:rPr lang="en-US" dirty="0" smtClean="0">
                <a:latin typeface="Arial" pitchFamily="34" charset="0"/>
                <a:cs typeface="Arial" pitchFamily="34" charset="0"/>
              </a:rPr>
              <a:t>Serving some “new” but largely currently enrolled and subsidized children</a:t>
            </a:r>
          </a:p>
          <a:p>
            <a:pPr>
              <a:defRPr/>
            </a:pPr>
            <a:r>
              <a:rPr lang="en-US" dirty="0" smtClean="0">
                <a:latin typeface="Arial" pitchFamily="34" charset="0"/>
                <a:cs typeface="Arial" pitchFamily="34" charset="0"/>
              </a:rPr>
              <a:t>Teacher home visits to families</a:t>
            </a:r>
          </a:p>
          <a:p>
            <a:pPr>
              <a:defRPr/>
            </a:pPr>
            <a:r>
              <a:rPr lang="en-US" dirty="0" smtClean="0">
                <a:latin typeface="Arial" pitchFamily="34" charset="0"/>
                <a:cs typeface="Arial" pitchFamily="34" charset="0"/>
              </a:rPr>
              <a:t>Started with 3 ELPs – bringing in 5 more via RFP</a:t>
            </a:r>
          </a:p>
          <a:p>
            <a:pPr>
              <a:defRPr/>
            </a:pPr>
            <a:r>
              <a:rPr lang="en-US" dirty="0" smtClean="0">
                <a:latin typeface="Arial" pitchFamily="34" charset="0"/>
                <a:cs typeface="Arial" pitchFamily="34" charset="0"/>
              </a:rPr>
              <a:t>Public and Private funding model (City, State, Federal and </a:t>
            </a:r>
            <a:r>
              <a:rPr lang="en-US" dirty="0">
                <a:latin typeface="Arial" pitchFamily="34" charset="0"/>
                <a:cs typeface="Arial" pitchFamily="34" charset="0"/>
              </a:rPr>
              <a:t>P</a:t>
            </a:r>
            <a:r>
              <a:rPr lang="en-US" dirty="0" smtClean="0">
                <a:latin typeface="Arial" pitchFamily="34" charset="0"/>
                <a:cs typeface="Arial" pitchFamily="34" charset="0"/>
              </a:rPr>
              <a:t>rivate Foundation)</a:t>
            </a:r>
          </a:p>
          <a:p>
            <a:pPr lvl="1">
              <a:defRPr/>
            </a:pPr>
            <a:endParaRPr lang="en-US" dirty="0" smtClean="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smtClean="0">
                <a:latin typeface="Arial" pitchFamily="34" charset="0"/>
                <a:cs typeface="Arial" pitchFamily="34" charset="0"/>
              </a:rPr>
              <a:t>Community Update: Lowell</a:t>
            </a:r>
          </a:p>
        </p:txBody>
      </p:sp>
      <p:sp>
        <p:nvSpPr>
          <p:cNvPr id="3" name="Content Placeholder 2"/>
          <p:cNvSpPr>
            <a:spLocks noGrp="1"/>
          </p:cNvSpPr>
          <p:nvPr>
            <p:ph idx="1"/>
          </p:nvPr>
        </p:nvSpPr>
        <p:spPr>
          <a:xfrm>
            <a:off x="381000" y="1143000"/>
            <a:ext cx="8458200" cy="5562600"/>
          </a:xfrm>
        </p:spPr>
        <p:txBody>
          <a:bodyPr>
            <a:normAutofit fontScale="85000" lnSpcReduction="10000"/>
          </a:bodyPr>
          <a:lstStyle/>
          <a:p>
            <a:pPr>
              <a:buFontTx/>
              <a:buNone/>
              <a:defRPr/>
            </a:pPr>
            <a:r>
              <a:rPr lang="en-US" u="sng" dirty="0" smtClean="0">
                <a:latin typeface="Arial" pitchFamily="34" charset="0"/>
                <a:cs typeface="Arial" pitchFamily="34" charset="0"/>
              </a:rPr>
              <a:t>Design</a:t>
            </a:r>
            <a:r>
              <a:rPr lang="en-US" dirty="0" smtClean="0">
                <a:latin typeface="Arial" pitchFamily="34" charset="0"/>
                <a:cs typeface="Arial" pitchFamily="34" charset="0"/>
              </a:rPr>
              <a:t>: 2 ELPs, 8 classrooms, 156 children, 1 site - Children begin on Sept 21</a:t>
            </a:r>
            <a:r>
              <a:rPr lang="en-US" baseline="30000" dirty="0" smtClean="0">
                <a:latin typeface="Arial" pitchFamily="34" charset="0"/>
                <a:cs typeface="Arial" pitchFamily="34" charset="0"/>
              </a:rPr>
              <a:t>st</a:t>
            </a:r>
            <a:r>
              <a:rPr lang="en-US" dirty="0" smtClean="0">
                <a:latin typeface="Arial" pitchFamily="34" charset="0"/>
                <a:cs typeface="Arial" pitchFamily="34" charset="0"/>
              </a:rPr>
              <a:t> </a:t>
            </a:r>
          </a:p>
          <a:p>
            <a:pPr>
              <a:buFontTx/>
              <a:buNone/>
              <a:defRPr/>
            </a:pPr>
            <a:r>
              <a:rPr lang="en-US" u="sng" dirty="0" smtClean="0">
                <a:latin typeface="Arial" pitchFamily="34" charset="0"/>
                <a:cs typeface="Arial" pitchFamily="34" charset="0"/>
              </a:rPr>
              <a:t>Innovations</a:t>
            </a:r>
            <a:endParaRPr lang="en-US" dirty="0" smtClean="0">
              <a:latin typeface="Arial" pitchFamily="34" charset="0"/>
              <a:cs typeface="Arial" pitchFamily="34" charset="0"/>
            </a:endParaRPr>
          </a:p>
          <a:p>
            <a:pPr>
              <a:defRPr/>
            </a:pPr>
            <a:r>
              <a:rPr lang="en-US" dirty="0" smtClean="0">
                <a:latin typeface="Arial" pitchFamily="34" charset="0"/>
                <a:cs typeface="Arial" pitchFamily="34" charset="0"/>
              </a:rPr>
              <a:t>Shared site model: CTI, Little Sprouts and Lowell Public Schools (LPS) Coaches and family support staff in one location </a:t>
            </a:r>
          </a:p>
          <a:p>
            <a:pPr>
              <a:defRPr/>
            </a:pPr>
            <a:r>
              <a:rPr lang="en-US" dirty="0" smtClean="0">
                <a:latin typeface="Arial" pitchFamily="34" charset="0"/>
                <a:cs typeface="Arial" pitchFamily="34" charset="0"/>
              </a:rPr>
              <a:t>LPS providing coaching supports via 2 child development specialists</a:t>
            </a:r>
          </a:p>
          <a:p>
            <a:pPr>
              <a:defRPr/>
            </a:pPr>
            <a:r>
              <a:rPr lang="en-US" dirty="0" smtClean="0">
                <a:latin typeface="Arial" pitchFamily="34" charset="0"/>
                <a:cs typeface="Arial" pitchFamily="34" charset="0"/>
              </a:rPr>
              <a:t>Central LPS database of children</a:t>
            </a:r>
          </a:p>
          <a:p>
            <a:pPr>
              <a:defRPr/>
            </a:pPr>
            <a:r>
              <a:rPr lang="en-US" dirty="0" smtClean="0">
                <a:latin typeface="Arial" pitchFamily="34" charset="0"/>
                <a:cs typeface="Arial" pitchFamily="34" charset="0"/>
              </a:rPr>
              <a:t>Family engagement includes “</a:t>
            </a:r>
            <a:r>
              <a:rPr lang="en-US" dirty="0" err="1" smtClean="0">
                <a:latin typeface="Arial" pitchFamily="34" charset="0"/>
                <a:cs typeface="Arial" pitchFamily="34" charset="0"/>
              </a:rPr>
              <a:t>Kaymbu</a:t>
            </a:r>
            <a:r>
              <a:rPr lang="en-US" dirty="0" smtClean="0">
                <a:latin typeface="Arial" pitchFamily="34" charset="0"/>
                <a:cs typeface="Arial" pitchFamily="34" charset="0"/>
              </a:rPr>
              <a:t>” technology: sends families photos and updates from their teacher via text message</a:t>
            </a:r>
          </a:p>
          <a:p>
            <a:pPr>
              <a:defRPr/>
            </a:pPr>
            <a:r>
              <a:rPr lang="en-US" dirty="0" smtClean="0">
                <a:latin typeface="Arial" pitchFamily="34" charset="0"/>
                <a:cs typeface="Arial" pitchFamily="34" charset="0"/>
              </a:rPr>
              <a:t>Home visits and emphasis on family engagement in the classroom</a:t>
            </a:r>
          </a:p>
          <a:p>
            <a:pPr>
              <a:defRPr/>
            </a:pPr>
            <a:r>
              <a:rPr lang="en-US" dirty="0" smtClean="0">
                <a:latin typeface="Arial" pitchFamily="34" charset="0"/>
                <a:cs typeface="Arial" pitchFamily="34" charset="0"/>
              </a:rPr>
              <a:t>Music therapy program once per week</a:t>
            </a:r>
          </a:p>
          <a:p>
            <a:pPr>
              <a:defRPr/>
            </a:pPr>
            <a:endParaRPr lang="en-US" dirty="0" smtClean="0"/>
          </a:p>
          <a:p>
            <a:pPr>
              <a:defRPr/>
            </a:pPr>
            <a:endParaRPr lang="en-US" dirty="0" smtClean="0"/>
          </a:p>
        </p:txBody>
      </p:sp>
      <p:sp>
        <p:nvSpPr>
          <p:cNvPr id="4" name="Slide Number Placeholder 3"/>
          <p:cNvSpPr>
            <a:spLocks noGrp="1"/>
          </p:cNvSpPr>
          <p:nvPr>
            <p:ph type="sldNum" sz="quarter" idx="12"/>
          </p:nvPr>
        </p:nvSpPr>
        <p:spPr/>
        <p:txBody>
          <a:bodyPr/>
          <a:lstStyle/>
          <a:p>
            <a:pPr>
              <a:defRPr/>
            </a:pPr>
            <a:fld id="{308D6E84-77CA-47CA-8547-1CD71FE63582}" type="slidenum">
              <a:rPr lang="en-US" smtClean="0"/>
              <a:pPr>
                <a:defRPr/>
              </a:pPr>
              <a:t>9</a:t>
            </a:fld>
            <a:endParaRPr lang="en-US" dirty="0"/>
          </a:p>
        </p:txBody>
      </p:sp>
    </p:spTree>
  </p:cSld>
  <p:clrMapOvr>
    <a:masterClrMapping/>
  </p:clrMapOvr>
</p:sld>
</file>

<file path=ppt/theme/theme1.xml><?xml version="1.0" encoding="utf-8"?>
<a:theme xmlns:a="http://schemas.openxmlformats.org/drawingml/2006/main" name="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 EEC Template</Template>
  <TotalTime>1449</TotalTime>
  <Words>1852</Words>
  <Application>Microsoft Office PowerPoint</Application>
  <PresentationFormat>On-screen Show (4:3)</PresentationFormat>
  <Paragraphs>323</Paragraphs>
  <Slides>21</Slides>
  <Notes>8</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Blank EEC Template</vt:lpstr>
      <vt:lpstr>Massachusetts Preschool Expansion Grant   Presentation to the Board of Early Education and Care  September 8th, 2015</vt:lpstr>
      <vt:lpstr>Slide 2</vt:lpstr>
      <vt:lpstr>Federal Preschool Expansion Grant Requirements</vt:lpstr>
      <vt:lpstr>Local Partners, Funding Amounts and Children Served</vt:lpstr>
      <vt:lpstr>Local Level Plans: Common Design Elements</vt:lpstr>
      <vt:lpstr>Implementation Design: Building on Our Strengths</vt:lpstr>
      <vt:lpstr>Progress to Date</vt:lpstr>
      <vt:lpstr>Community Update: Boston</vt:lpstr>
      <vt:lpstr>Community Update: Lowell</vt:lpstr>
      <vt:lpstr>Community Update: Holyoke</vt:lpstr>
      <vt:lpstr>HELI Pre-K Expansion Plan</vt:lpstr>
      <vt:lpstr>Community Update: Lawrence</vt:lpstr>
      <vt:lpstr>Community Update: Springfield</vt:lpstr>
      <vt:lpstr>Challenges as Implementation Begins</vt:lpstr>
      <vt:lpstr>PEG Theory of Change</vt:lpstr>
      <vt:lpstr>PEG Longitudinal Study Design</vt:lpstr>
      <vt:lpstr>Key Evaluation Components </vt:lpstr>
      <vt:lpstr>Key Evaluation Components </vt:lpstr>
      <vt:lpstr>Key Evaluation Components </vt:lpstr>
      <vt:lpstr>Research/Evaluation</vt:lpstr>
      <vt:lpstr>Longer Term Next Steps</vt:lpstr>
    </vt:vector>
  </TitlesOfParts>
  <Company>Microsoft</Company>
  <LinksUpToDate>false</LinksUpToDate>
  <SharedDoc>false</SharedDoc>
  <HyperlinksChanged>false</HyperlinksChanged>
  <AppVersion>12.0000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2015-02-09T17:53:01Z</dcterms:created>
  <dc:creator>EEC,</dc:creator>
  <dc:description>Edited project list on slide 7 -- Proposed Bond IV Projects.</dc:description>
  <lastModifiedBy>EEC,</lastModifiedBy>
  <lastPrinted>2011-02-28T13:39:27Z</lastPrinted>
  <dcterms:modified xsi:type="dcterms:W3CDTF">2015-09-04T14:03:56Z</dcterms:modified>
  <revision>170</revision>
  <dc:title>Title Date</dc:title>
</coreProperties>
</file>