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69" r:id="rId4"/>
    <p:sldId id="266" r:id="rId5"/>
    <p:sldId id="267" r:id="rId6"/>
    <p:sldId id="271" r:id="rId7"/>
    <p:sldId id="260" r:id="rId8"/>
    <p:sldId id="292" r:id="rId9"/>
    <p:sldId id="293" r:id="rId10"/>
    <p:sldId id="295" r:id="rId11"/>
    <p:sldId id="276" r:id="rId12"/>
    <p:sldId id="275" r:id="rId13"/>
    <p:sldId id="278" r:id="rId14"/>
    <p:sldId id="279" r:id="rId15"/>
    <p:sldId id="277" r:id="rId16"/>
    <p:sldId id="280" r:id="rId17"/>
    <p:sldId id="282" r:id="rId18"/>
    <p:sldId id="299" r:id="rId19"/>
    <p:sldId id="298" r:id="rId20"/>
    <p:sldId id="300" r:id="rId21"/>
    <p:sldId id="288" r:id="rId22"/>
    <p:sldId id="291" r:id="rId23"/>
    <p:sldId id="301" r:id="rId24"/>
    <p:sldId id="259"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Open Sans Bold" panose="020B0806030504020204" pitchFamily="34" charset="0"/>
      <p:regular r:id="rId35"/>
      <p:bold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ABA7"/>
    <a:srgbClr val="538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BFB60-67AA-464B-A043-CE5C017CF922}" v="19" dt="2023-02-08T14:53:24.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52" autoAdjust="0"/>
    <p:restoredTop sz="54501" autoAdjust="0"/>
  </p:normalViewPr>
  <p:slideViewPr>
    <p:cSldViewPr>
      <p:cViewPr>
        <p:scale>
          <a:sx n="67" d="100"/>
          <a:sy n="67" d="100"/>
        </p:scale>
        <p:origin x="904" y="-6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melech Velazco" userId="mfH0nLfEG6jTKWPQxatoF9jWV7k72C1yg/bGuudLpbI=" providerId="None" clId="Web-{660BFB60-67AA-464B-A043-CE5C017CF922}"/>
    <pc:docChg chg="delSld modSld">
      <pc:chgData name="Abimelech Velazco" userId="mfH0nLfEG6jTKWPQxatoF9jWV7k72C1yg/bGuudLpbI=" providerId="None" clId="Web-{660BFB60-67AA-464B-A043-CE5C017CF922}" dt="2023-02-08T14:54:41.534" v="89"/>
      <pc:docMkLst>
        <pc:docMk/>
      </pc:docMkLst>
      <pc:sldChg chg="modNotes">
        <pc:chgData name="Abimelech Velazco" userId="mfH0nLfEG6jTKWPQxatoF9jWV7k72C1yg/bGuudLpbI=" providerId="None" clId="Web-{660BFB60-67AA-464B-A043-CE5C017CF922}" dt="2023-02-08T14:36:12.082" v="1"/>
        <pc:sldMkLst>
          <pc:docMk/>
          <pc:sldMk cId="0" sldId="256"/>
        </pc:sldMkLst>
      </pc:sldChg>
      <pc:sldChg chg="modNotes">
        <pc:chgData name="Abimelech Velazco" userId="mfH0nLfEG6jTKWPQxatoF9jWV7k72C1yg/bGuudLpbI=" providerId="None" clId="Web-{660BFB60-67AA-464B-A043-CE5C017CF922}" dt="2023-02-08T14:36:22.630" v="3"/>
        <pc:sldMkLst>
          <pc:docMk/>
          <pc:sldMk cId="0" sldId="257"/>
        </pc:sldMkLst>
      </pc:sldChg>
      <pc:sldChg chg="modNotes">
        <pc:chgData name="Abimelech Velazco" userId="mfH0nLfEG6jTKWPQxatoF9jWV7k72C1yg/bGuudLpbI=" providerId="None" clId="Web-{660BFB60-67AA-464B-A043-CE5C017CF922}" dt="2023-02-08T14:54:41.534" v="89"/>
        <pc:sldMkLst>
          <pc:docMk/>
          <pc:sldMk cId="0" sldId="259"/>
        </pc:sldMkLst>
      </pc:sldChg>
      <pc:sldChg chg="modNotes">
        <pc:chgData name="Abimelech Velazco" userId="mfH0nLfEG6jTKWPQxatoF9jWV7k72C1yg/bGuudLpbI=" providerId="None" clId="Web-{660BFB60-67AA-464B-A043-CE5C017CF922}" dt="2023-02-08T14:41:45.810" v="21"/>
        <pc:sldMkLst>
          <pc:docMk/>
          <pc:sldMk cId="0" sldId="260"/>
        </pc:sldMkLst>
      </pc:sldChg>
      <pc:sldChg chg="modNotes">
        <pc:chgData name="Abimelech Velazco" userId="mfH0nLfEG6jTKWPQxatoF9jWV7k72C1yg/bGuudLpbI=" providerId="None" clId="Web-{660BFB60-67AA-464B-A043-CE5C017CF922}" dt="2023-02-08T14:38:57.008" v="9"/>
        <pc:sldMkLst>
          <pc:docMk/>
          <pc:sldMk cId="2786125877" sldId="266"/>
        </pc:sldMkLst>
      </pc:sldChg>
      <pc:sldChg chg="modNotes">
        <pc:chgData name="Abimelech Velazco" userId="mfH0nLfEG6jTKWPQxatoF9jWV7k72C1yg/bGuudLpbI=" providerId="None" clId="Web-{660BFB60-67AA-464B-A043-CE5C017CF922}" dt="2023-02-08T14:39:16.462" v="12"/>
        <pc:sldMkLst>
          <pc:docMk/>
          <pc:sldMk cId="1298513761" sldId="267"/>
        </pc:sldMkLst>
      </pc:sldChg>
      <pc:sldChg chg="modNotes">
        <pc:chgData name="Abimelech Velazco" userId="mfH0nLfEG6jTKWPQxatoF9jWV7k72C1yg/bGuudLpbI=" providerId="None" clId="Web-{660BFB60-67AA-464B-A043-CE5C017CF922}" dt="2023-02-08T14:36:32.208" v="6"/>
        <pc:sldMkLst>
          <pc:docMk/>
          <pc:sldMk cId="1495125321" sldId="269"/>
        </pc:sldMkLst>
      </pc:sldChg>
      <pc:sldChg chg="modNotes">
        <pc:chgData name="Abimelech Velazco" userId="mfH0nLfEG6jTKWPQxatoF9jWV7k72C1yg/bGuudLpbI=" providerId="None" clId="Web-{660BFB60-67AA-464B-A043-CE5C017CF922}" dt="2023-02-08T14:39:36.291" v="15"/>
        <pc:sldMkLst>
          <pc:docMk/>
          <pc:sldMk cId="3838721911" sldId="271"/>
        </pc:sldMkLst>
      </pc:sldChg>
      <pc:sldChg chg="modNotes">
        <pc:chgData name="Abimelech Velazco" userId="mfH0nLfEG6jTKWPQxatoF9jWV7k72C1yg/bGuudLpbI=" providerId="None" clId="Web-{660BFB60-67AA-464B-A043-CE5C017CF922}" dt="2023-02-08T14:44:53.018" v="35"/>
        <pc:sldMkLst>
          <pc:docMk/>
          <pc:sldMk cId="1188312656" sldId="275"/>
        </pc:sldMkLst>
      </pc:sldChg>
      <pc:sldChg chg="modNotes">
        <pc:chgData name="Abimelech Velazco" userId="mfH0nLfEG6jTKWPQxatoF9jWV7k72C1yg/bGuudLpbI=" providerId="None" clId="Web-{660BFB60-67AA-464B-A043-CE5C017CF922}" dt="2023-02-08T14:44:37.424" v="32"/>
        <pc:sldMkLst>
          <pc:docMk/>
          <pc:sldMk cId="1686103100" sldId="276"/>
        </pc:sldMkLst>
      </pc:sldChg>
      <pc:sldChg chg="modNotes">
        <pc:chgData name="Abimelech Velazco" userId="mfH0nLfEG6jTKWPQxatoF9jWV7k72C1yg/bGuudLpbI=" providerId="None" clId="Web-{660BFB60-67AA-464B-A043-CE5C017CF922}" dt="2023-02-08T14:46:14.270" v="47"/>
        <pc:sldMkLst>
          <pc:docMk/>
          <pc:sldMk cId="702285339" sldId="277"/>
        </pc:sldMkLst>
      </pc:sldChg>
      <pc:sldChg chg="modNotes">
        <pc:chgData name="Abimelech Velazco" userId="mfH0nLfEG6jTKWPQxatoF9jWV7k72C1yg/bGuudLpbI=" providerId="None" clId="Web-{660BFB60-67AA-464B-A043-CE5C017CF922}" dt="2023-02-08T14:45:05.941" v="39"/>
        <pc:sldMkLst>
          <pc:docMk/>
          <pc:sldMk cId="199603717" sldId="278"/>
        </pc:sldMkLst>
      </pc:sldChg>
      <pc:sldChg chg="modNotes">
        <pc:chgData name="Abimelech Velazco" userId="mfH0nLfEG6jTKWPQxatoF9jWV7k72C1yg/bGuudLpbI=" providerId="None" clId="Web-{660BFB60-67AA-464B-A043-CE5C017CF922}" dt="2023-02-08T14:45:22.332" v="42"/>
        <pc:sldMkLst>
          <pc:docMk/>
          <pc:sldMk cId="542279781" sldId="279"/>
        </pc:sldMkLst>
      </pc:sldChg>
      <pc:sldChg chg="modNotes">
        <pc:chgData name="Abimelech Velazco" userId="mfH0nLfEG6jTKWPQxatoF9jWV7k72C1yg/bGuudLpbI=" providerId="None" clId="Web-{660BFB60-67AA-464B-A043-CE5C017CF922}" dt="2023-02-08T14:49:32.776" v="50"/>
        <pc:sldMkLst>
          <pc:docMk/>
          <pc:sldMk cId="3419540786" sldId="280"/>
        </pc:sldMkLst>
      </pc:sldChg>
      <pc:sldChg chg="modSp modNotes">
        <pc:chgData name="Abimelech Velazco" userId="mfH0nLfEG6jTKWPQxatoF9jWV7k72C1yg/bGuudLpbI=" providerId="None" clId="Web-{660BFB60-67AA-464B-A043-CE5C017CF922}" dt="2023-02-08T14:50:21.387" v="66"/>
        <pc:sldMkLst>
          <pc:docMk/>
          <pc:sldMk cId="2748771256" sldId="282"/>
        </pc:sldMkLst>
        <pc:spChg chg="mod">
          <ac:chgData name="Abimelech Velazco" userId="mfH0nLfEG6jTKWPQxatoF9jWV7k72C1yg/bGuudLpbI=" providerId="None" clId="Web-{660BFB60-67AA-464B-A043-CE5C017CF922}" dt="2023-02-08T14:50:09.636" v="62" actId="20577"/>
          <ac:spMkLst>
            <pc:docMk/>
            <pc:sldMk cId="2748771256" sldId="282"/>
            <ac:spMk id="8" creationId="{E07EE2C8-BE34-5974-D491-921464F1D6A6}"/>
          </ac:spMkLst>
        </pc:spChg>
      </pc:sldChg>
      <pc:sldChg chg="del">
        <pc:chgData name="Abimelech Velazco" userId="mfH0nLfEG6jTKWPQxatoF9jWV7k72C1yg/bGuudLpbI=" providerId="None" clId="Web-{660BFB60-67AA-464B-A043-CE5C017CF922}" dt="2023-02-08T14:53:24.939" v="77"/>
        <pc:sldMkLst>
          <pc:docMk/>
          <pc:sldMk cId="969124254" sldId="284"/>
        </pc:sldMkLst>
      </pc:sldChg>
      <pc:sldChg chg="modNotes">
        <pc:chgData name="Abimelech Velazco" userId="mfH0nLfEG6jTKWPQxatoF9jWV7k72C1yg/bGuudLpbI=" providerId="None" clId="Web-{660BFB60-67AA-464B-A043-CE5C017CF922}" dt="2023-02-08T14:53:22.673" v="76"/>
        <pc:sldMkLst>
          <pc:docMk/>
          <pc:sldMk cId="2818510530" sldId="288"/>
        </pc:sldMkLst>
      </pc:sldChg>
      <pc:sldChg chg="modNotes">
        <pc:chgData name="Abimelech Velazco" userId="mfH0nLfEG6jTKWPQxatoF9jWV7k72C1yg/bGuudLpbI=" providerId="None" clId="Web-{660BFB60-67AA-464B-A043-CE5C017CF922}" dt="2023-02-08T14:53:49.877" v="84"/>
        <pc:sldMkLst>
          <pc:docMk/>
          <pc:sldMk cId="2124469600" sldId="291"/>
        </pc:sldMkLst>
      </pc:sldChg>
      <pc:sldChg chg="modNotes">
        <pc:chgData name="Abimelech Velazco" userId="mfH0nLfEG6jTKWPQxatoF9jWV7k72C1yg/bGuudLpbI=" providerId="None" clId="Web-{660BFB60-67AA-464B-A043-CE5C017CF922}" dt="2023-02-08T14:42:04.139" v="24"/>
        <pc:sldMkLst>
          <pc:docMk/>
          <pc:sldMk cId="2730312398" sldId="292"/>
        </pc:sldMkLst>
      </pc:sldChg>
      <pc:sldChg chg="modNotes">
        <pc:chgData name="Abimelech Velazco" userId="mfH0nLfEG6jTKWPQxatoF9jWV7k72C1yg/bGuudLpbI=" providerId="None" clId="Web-{660BFB60-67AA-464B-A043-CE5C017CF922}" dt="2023-02-08T14:42:23.217" v="27"/>
        <pc:sldMkLst>
          <pc:docMk/>
          <pc:sldMk cId="2896922676" sldId="293"/>
        </pc:sldMkLst>
      </pc:sldChg>
      <pc:sldChg chg="modNotes">
        <pc:chgData name="Abimelech Velazco" userId="mfH0nLfEG6jTKWPQxatoF9jWV7k72C1yg/bGuudLpbI=" providerId="None" clId="Web-{660BFB60-67AA-464B-A043-CE5C017CF922}" dt="2023-02-08T14:43:24.985" v="30"/>
        <pc:sldMkLst>
          <pc:docMk/>
          <pc:sldMk cId="3644137830" sldId="295"/>
        </pc:sldMkLst>
      </pc:sldChg>
      <pc:sldChg chg="del">
        <pc:chgData name="Abimelech Velazco" userId="mfH0nLfEG6jTKWPQxatoF9jWV7k72C1yg/bGuudLpbI=" providerId="None" clId="Web-{660BFB60-67AA-464B-A043-CE5C017CF922}" dt="2023-02-08T14:45:29.769" v="43"/>
        <pc:sldMkLst>
          <pc:docMk/>
          <pc:sldMk cId="3054900560" sldId="297"/>
        </pc:sldMkLst>
      </pc:sldChg>
      <pc:sldChg chg="modNotes">
        <pc:chgData name="Abimelech Velazco" userId="mfH0nLfEG6jTKWPQxatoF9jWV7k72C1yg/bGuudLpbI=" providerId="None" clId="Web-{660BFB60-67AA-464B-A043-CE5C017CF922}" dt="2023-02-08T14:52:26.968" v="69"/>
        <pc:sldMkLst>
          <pc:docMk/>
          <pc:sldMk cId="3085474079" sldId="298"/>
        </pc:sldMkLst>
      </pc:sldChg>
      <pc:sldChg chg="modNotes">
        <pc:chgData name="Abimelech Velazco" userId="mfH0nLfEG6jTKWPQxatoF9jWV7k72C1yg/bGuudLpbI=" providerId="None" clId="Web-{660BFB60-67AA-464B-A043-CE5C017CF922}" dt="2023-02-08T14:52:42.625" v="72"/>
        <pc:sldMkLst>
          <pc:docMk/>
          <pc:sldMk cId="534286722" sldId="300"/>
        </pc:sldMkLst>
      </pc:sldChg>
      <pc:sldChg chg="modNotes">
        <pc:chgData name="Abimelech Velazco" userId="mfH0nLfEG6jTKWPQxatoF9jWV7k72C1yg/bGuudLpbI=" providerId="None" clId="Web-{660BFB60-67AA-464B-A043-CE5C017CF922}" dt="2023-02-08T14:54:16.018" v="87"/>
        <pc:sldMkLst>
          <pc:docMk/>
          <pc:sldMk cId="231221613"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A9018-EAD3-44FD-AE09-C289BE473656}"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1045B-683F-4120-8F36-6B50AC3EAEEC}" type="slidenum">
              <a:rPr lang="en-US" smtClean="0"/>
              <a:t>‹#›</a:t>
            </a:fld>
            <a:endParaRPr lang="en-US"/>
          </a:p>
        </p:txBody>
      </p:sp>
    </p:spTree>
    <p:extLst>
      <p:ext uri="{BB962C8B-B14F-4D97-AF65-F5344CB8AC3E}">
        <p14:creationId xmlns:p14="http://schemas.microsoft.com/office/powerpoint/2010/main" val="383702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KxzdfRs764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ass.gov/doc/printable-dmh-multicultural-resource-directory-complete/downloa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org.uk/sites/default/files/PersonCentredCareMadeSimpl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amhsa.gov/section-223/care-coordination/person-family-centere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Trainers</a:t>
            </a: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a:t>
            </a:fld>
            <a:endParaRPr lang="en-US"/>
          </a:p>
        </p:txBody>
      </p:sp>
    </p:spTree>
    <p:extLst>
      <p:ext uri="{BB962C8B-B14F-4D97-AF65-F5344CB8AC3E}">
        <p14:creationId xmlns:p14="http://schemas.microsoft.com/office/powerpoint/2010/main" val="157272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b="1" dirty="0"/>
              <a:t> </a:t>
            </a:r>
            <a:endParaRPr lang="en-US" dirty="0"/>
          </a:p>
          <a:p>
            <a:r>
              <a:rPr lang="en-US" b="1" dirty="0"/>
              <a:t>Non-judgment:</a:t>
            </a:r>
            <a:endParaRPr lang="en-US" dirty="0"/>
          </a:p>
          <a:p>
            <a:pPr marL="171450" indent="-171450">
              <a:buFont typeface="Arial"/>
              <a:buChar char="•"/>
            </a:pPr>
            <a:r>
              <a:rPr lang="en-US" dirty="0"/>
              <a:t>ACCS staff and clinicians cultivate a professionalism that centers care around the person served, and that puts one’s own judgements to the side when values or cultures clash. </a:t>
            </a:r>
            <a:endParaRPr lang="en-US" dirty="0">
              <a:cs typeface="Calibri"/>
            </a:endParaRPr>
          </a:p>
          <a:p>
            <a:pPr marL="171450" indent="-171450">
              <a:buFont typeface="Arial"/>
              <a:buChar char="•"/>
            </a:pPr>
            <a:r>
              <a:rPr lang="en-US" dirty="0"/>
              <a:t>One works for a stance of non-judgment with respect to challenging behaviors and uses language that promotes recovery (that is non-judgmental, respectful of the person’s perspective and life experience, and avoids labeling the person based on their diagnosis or other attributes).</a:t>
            </a:r>
            <a:endParaRPr lang="en-US" dirty="0">
              <a:cs typeface="Calibri"/>
            </a:endParaRPr>
          </a:p>
          <a:p>
            <a:r>
              <a:rPr lang="en-US" dirty="0"/>
              <a:t> </a:t>
            </a:r>
            <a:endParaRPr lang="en-US" dirty="0">
              <a:cs typeface="Calibri"/>
            </a:endParaRPr>
          </a:p>
          <a:p>
            <a:r>
              <a:rPr lang="en-US" b="1" dirty="0"/>
              <a:t>Facilitator notes:  </a:t>
            </a:r>
            <a:endParaRPr lang="en-US"/>
          </a:p>
          <a:p>
            <a:r>
              <a:rPr lang="en-US" dirty="0"/>
              <a:t>Examples where a clash in values might engender a judgmental response from the provider: </a:t>
            </a:r>
            <a:endParaRPr lang="en-US" dirty="0">
              <a:cs typeface="Calibri"/>
            </a:endParaRPr>
          </a:p>
          <a:p>
            <a:r>
              <a:rPr lang="en-US" i="1" dirty="0"/>
              <a:t>Facilitators can use these examples or examples of their own</a:t>
            </a:r>
            <a:endParaRPr lang="en-US" dirty="0"/>
          </a:p>
          <a:p>
            <a:pPr marL="171450" indent="-171450">
              <a:buFont typeface="Arial"/>
              <a:buChar char="•"/>
            </a:pPr>
            <a:r>
              <a:rPr lang="en-US" dirty="0"/>
              <a:t>The person served expresses their interest in continuing to smoke marijuana or drink alcohol because both are legal and the individual does not feel either affects their symptoms or recovery</a:t>
            </a:r>
            <a:endParaRPr lang="en-US" dirty="0">
              <a:cs typeface="Calibri"/>
            </a:endParaRPr>
          </a:p>
          <a:p>
            <a:pPr marL="171450" indent="-171450">
              <a:buFont typeface="Arial"/>
              <a:buChar char="•"/>
            </a:pPr>
            <a:r>
              <a:rPr lang="en-US" dirty="0"/>
              <a:t>The person served has expressed the desire to stop using their meds</a:t>
            </a:r>
            <a:endParaRPr lang="en-US" dirty="0">
              <a:cs typeface="Calibri"/>
            </a:endParaRPr>
          </a:p>
          <a:p>
            <a:pPr marL="0" marR="0" indent="0" algn="l">
              <a:lnSpc>
                <a:spcPct val="107000"/>
              </a:lnSpc>
              <a:spcBef>
                <a:spcPts val="0"/>
              </a:spcBef>
              <a:spcAft>
                <a:spcPts val="0"/>
              </a:spcAft>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10</a:t>
            </a:fld>
            <a:endParaRPr lang="en-US"/>
          </a:p>
        </p:txBody>
      </p:sp>
    </p:spTree>
    <p:extLst>
      <p:ext uri="{BB962C8B-B14F-4D97-AF65-F5344CB8AC3E}">
        <p14:creationId xmlns:p14="http://schemas.microsoft.com/office/powerpoint/2010/main" val="111467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p>
          <a:p>
            <a:r>
              <a:rPr lang="en-US" dirty="0"/>
              <a:t>Can you think of other examples where a provider’s or peer specialist’s perspective might clash with the perspective of the person served?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11</a:t>
            </a:fld>
            <a:endParaRPr lang="en-US"/>
          </a:p>
        </p:txBody>
      </p:sp>
    </p:spTree>
    <p:extLst>
      <p:ext uri="{BB962C8B-B14F-4D97-AF65-F5344CB8AC3E}">
        <p14:creationId xmlns:p14="http://schemas.microsoft.com/office/powerpoint/2010/main" val="82994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 - Explain:</a:t>
            </a:r>
            <a:endParaRPr lang="en-US" dirty="0"/>
          </a:p>
          <a:p>
            <a:r>
              <a:rPr lang="en-US" dirty="0"/>
              <a:t>Now we are going to talk about the importance of focusing on strengths. Here is a video of Olivia Richards, an advocate describing a strength vs. deficit model. </a:t>
            </a:r>
          </a:p>
          <a:p>
            <a:r>
              <a:rPr lang="en-US"/>
              <a:t> </a:t>
            </a:r>
          </a:p>
          <a:p>
            <a:r>
              <a:rPr lang="en-US" b="1" dirty="0"/>
              <a:t>Ask:</a:t>
            </a:r>
            <a:endParaRPr lang="en-US" dirty="0"/>
          </a:p>
          <a:p>
            <a:r>
              <a:rPr lang="en-US" dirty="0"/>
              <a:t>After the video, ask participants about their reactions</a:t>
            </a:r>
          </a:p>
          <a:p>
            <a:r>
              <a:rPr lang="en-US" i="1"/>
              <a:t> </a:t>
            </a:r>
            <a:endParaRPr lang="en-US"/>
          </a:p>
          <a:p>
            <a:r>
              <a:rPr lang="en-US" i="1" dirty="0"/>
              <a:t>video: Olivia Richard Strengths based vs Deficit based model of care (1:25) </a:t>
            </a:r>
            <a:r>
              <a:rPr lang="en-US" i="1" dirty="0">
                <a:hlinkClick r:id="rId3"/>
              </a:rPr>
              <a:t>https://youtu.be/KxzdfRs764w</a:t>
            </a:r>
            <a:r>
              <a:rPr lang="en-US" i="1" dirty="0"/>
              <a:t> </a:t>
            </a:r>
            <a:endParaRPr lang="en-US" dirty="0"/>
          </a:p>
          <a:p>
            <a:pPr marL="0" marR="0" lvl="0" indent="0">
              <a:lnSpc>
                <a:spcPct val="107000"/>
              </a:lnSpc>
              <a:spcBef>
                <a:spcPts val="0"/>
              </a:spcBef>
              <a:spcAft>
                <a:spcPts val="0"/>
              </a:spcAft>
              <a:buFont typeface="Symbol" panose="05050102010706020507" pitchFamily="18" charset="2"/>
              <a:buNone/>
            </a:pPr>
            <a:endParaRPr lang="en-US" sz="1800" dirty="0">
              <a:effectLst/>
              <a:latin typeface="Times New Roman"/>
              <a:ea typeface="Calibri" panose="020F0502020204030204" pitchFamily="34" charset="0"/>
              <a:cs typeface="Times New Roman"/>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12</a:t>
            </a:fld>
            <a:endParaRPr lang="en-US"/>
          </a:p>
        </p:txBody>
      </p:sp>
    </p:spTree>
    <p:extLst>
      <p:ext uri="{BB962C8B-B14F-4D97-AF65-F5344CB8AC3E}">
        <p14:creationId xmlns:p14="http://schemas.microsoft.com/office/powerpoint/2010/main" val="1443263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pPr marL="171450" indent="-171450">
              <a:buFont typeface="Arial"/>
              <a:buChar char="•"/>
            </a:pPr>
            <a:r>
              <a:rPr lang="en-US" dirty="0"/>
              <a:t>PCC employs a strength-based approach.  </a:t>
            </a:r>
            <a:endParaRPr lang="en-US" dirty="0">
              <a:cs typeface="Calibri"/>
            </a:endParaRPr>
          </a:p>
          <a:p>
            <a:pPr marL="171450" indent="-171450">
              <a:buFont typeface="Arial"/>
              <a:buChar char="•"/>
            </a:pPr>
            <a:r>
              <a:rPr lang="en-US" dirty="0"/>
              <a:t>Providers shift from asking “what’s wrong with you” to “what’s strong with you”? </a:t>
            </a:r>
            <a:endParaRPr lang="en-US" dirty="0">
              <a:cs typeface="Calibri"/>
            </a:endParaRPr>
          </a:p>
          <a:p>
            <a:r>
              <a:rPr lang="en-US" dirty="0"/>
              <a:t> </a:t>
            </a:r>
            <a:endParaRPr lang="en-US" dirty="0">
              <a:cs typeface="Calibri"/>
            </a:endParaRPr>
          </a:p>
          <a:p>
            <a:r>
              <a:rPr lang="en-US" dirty="0"/>
              <a:t>Examples of treatment goals that are strength-based vs. deficit based, and leverage strengths for positive growth. </a:t>
            </a:r>
            <a:endParaRPr lang="en-US" dirty="0">
              <a:cs typeface="Calibri"/>
            </a:endParaRPr>
          </a:p>
          <a:p>
            <a:r>
              <a:rPr lang="en-US" dirty="0"/>
              <a:t> </a:t>
            </a:r>
            <a:endParaRPr lang="en-US" dirty="0">
              <a:cs typeface="Calibri"/>
            </a:endParaRPr>
          </a:p>
          <a:p>
            <a:pPr marL="171450" indent="-171450">
              <a:buFont typeface="Arial"/>
              <a:buChar char="•"/>
            </a:pPr>
            <a:r>
              <a:rPr lang="en-US" u="sng" dirty="0"/>
              <a:t>Deficit-based:</a:t>
            </a:r>
            <a:r>
              <a:rPr lang="en-US" dirty="0"/>
              <a:t> I will not drink alcohol or use substances for the next month</a:t>
            </a:r>
            <a:endParaRPr lang="en-US" dirty="0">
              <a:cs typeface="Calibri"/>
            </a:endParaRPr>
          </a:p>
          <a:p>
            <a:r>
              <a:rPr lang="en-US" u="sng" dirty="0"/>
              <a:t>Strength-based:</a:t>
            </a:r>
            <a:r>
              <a:rPr lang="en-US" dirty="0"/>
              <a:t> I will use my motivation for change to learn at least two new coping strategies that work for me for managing stress </a:t>
            </a:r>
            <a:endParaRPr lang="en-US" dirty="0">
              <a:cs typeface="Calibri"/>
            </a:endParaRPr>
          </a:p>
          <a:p>
            <a:r>
              <a:rPr lang="en-US" dirty="0"/>
              <a:t> </a:t>
            </a:r>
            <a:endParaRPr lang="en-US" dirty="0">
              <a:cs typeface="Calibri"/>
            </a:endParaRPr>
          </a:p>
          <a:p>
            <a:pPr marL="171450" indent="-171450">
              <a:buFont typeface="Arial"/>
              <a:buChar char="•"/>
            </a:pPr>
            <a:r>
              <a:rPr lang="en-US" u="sng" dirty="0"/>
              <a:t>Deficit-based:</a:t>
            </a:r>
            <a:r>
              <a:rPr lang="en-US" dirty="0"/>
              <a:t> I will stop spending time with people who are not good for me</a:t>
            </a:r>
            <a:endParaRPr lang="en-US" dirty="0">
              <a:cs typeface="Calibri"/>
            </a:endParaRPr>
          </a:p>
          <a:p>
            <a:r>
              <a:rPr lang="en-US" u="sng" dirty="0"/>
              <a:t>Strength-based:</a:t>
            </a:r>
            <a:r>
              <a:rPr lang="en-US" dirty="0"/>
              <a:t> I will use my strength of caring about other people to learn two new social skills for making friends </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13</a:t>
            </a:fld>
            <a:endParaRPr lang="en-US"/>
          </a:p>
        </p:txBody>
      </p:sp>
    </p:spTree>
    <p:extLst>
      <p:ext uri="{BB962C8B-B14F-4D97-AF65-F5344CB8AC3E}">
        <p14:creationId xmlns:p14="http://schemas.microsoft.com/office/powerpoint/2010/main" val="398697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endParaRPr lang="en-US" dirty="0"/>
          </a:p>
          <a:p>
            <a:r>
              <a:rPr lang="en-US" b="1" dirty="0"/>
              <a:t> </a:t>
            </a:r>
            <a:endParaRPr lang="en-US" dirty="0"/>
          </a:p>
          <a:p>
            <a:r>
              <a:rPr lang="en-US" dirty="0"/>
              <a:t>Think about an individual served in a mental health system that you have encountered or worked with.  </a:t>
            </a:r>
          </a:p>
          <a:p>
            <a:r>
              <a:rPr lang="en-US" dirty="0"/>
              <a:t> </a:t>
            </a:r>
            <a:endParaRPr lang="en-US" dirty="0">
              <a:cs typeface="Calibri"/>
            </a:endParaRPr>
          </a:p>
          <a:p>
            <a:r>
              <a:rPr lang="en-US" b="1" dirty="0"/>
              <a:t>Ask:</a:t>
            </a:r>
            <a:endParaRPr lang="en-US" dirty="0"/>
          </a:p>
          <a:p>
            <a:pPr marL="171450" indent="-171450">
              <a:buFont typeface="Arial"/>
              <a:buChar char="•"/>
            </a:pPr>
            <a:r>
              <a:rPr lang="en-US" dirty="0"/>
              <a:t>What are their strengths? </a:t>
            </a:r>
            <a:endParaRPr lang="en-US" dirty="0">
              <a:cs typeface="Calibri"/>
            </a:endParaRPr>
          </a:p>
          <a:p>
            <a:pPr marL="171450" indent="-171450">
              <a:buFont typeface="Arial"/>
              <a:buChar char="•"/>
            </a:pPr>
            <a:r>
              <a:rPr lang="en-US" dirty="0"/>
              <a:t>How do they use their strengths?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14</a:t>
            </a:fld>
            <a:endParaRPr lang="en-US"/>
          </a:p>
        </p:txBody>
      </p:sp>
    </p:spTree>
    <p:extLst>
      <p:ext uri="{BB962C8B-B14F-4D97-AF65-F5344CB8AC3E}">
        <p14:creationId xmlns:p14="http://schemas.microsoft.com/office/powerpoint/2010/main" val="3748655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Tx/>
              <a:buNone/>
            </a:pPr>
            <a:endPar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b="1" dirty="0"/>
              <a:t>Explain (most of the content below is on the slide):</a:t>
            </a:r>
            <a:endParaRPr lang="en-US" dirty="0"/>
          </a:p>
          <a:p>
            <a:r>
              <a:rPr lang="en-US" b="1" dirty="0"/>
              <a:t> </a:t>
            </a:r>
            <a:endParaRPr lang="en-US" dirty="0"/>
          </a:p>
          <a:p>
            <a:pPr marL="285750" indent="-285750">
              <a:buFont typeface="Arial"/>
              <a:buChar char="•"/>
            </a:pPr>
            <a:r>
              <a:rPr lang="en-US" b="1" dirty="0"/>
              <a:t>Shared understanding</a:t>
            </a:r>
            <a:endParaRPr lang="en-US" dirty="0"/>
          </a:p>
          <a:p>
            <a:pPr marL="285750" indent="-285750">
              <a:buFont typeface="Arial"/>
              <a:buChar char="•"/>
            </a:pPr>
            <a:r>
              <a:rPr lang="en-US" dirty="0"/>
              <a:t>A shared understanding between the provider and the person served around the purpose and targeted outcomes of the work together ensures that the work is meaningful and that there is agreement about when a transition will be indicated. </a:t>
            </a:r>
          </a:p>
          <a:p>
            <a:pPr marL="285750" indent="-285750">
              <a:buFont typeface="Arial"/>
              <a:buChar char="•"/>
            </a:pPr>
            <a:r>
              <a:rPr lang="en-US" dirty="0"/>
              <a:t>Includes having an understanding about the person’s strengths, goals, needs, and aspirations to help facilitate growth and goal achievement, as well as understanding </a:t>
            </a:r>
            <a:r>
              <a:rPr lang="en-US" i="1" dirty="0"/>
              <a:t>how </a:t>
            </a:r>
            <a:r>
              <a:rPr lang="en-US" dirty="0"/>
              <a:t>the person wants to receive services.</a:t>
            </a:r>
            <a:endParaRPr lang="en-US" dirty="0">
              <a:cs typeface="Calibri"/>
            </a:endParaRPr>
          </a:p>
          <a:p>
            <a:pPr marL="285750" indent="-285750">
              <a:buFont typeface="Arial"/>
              <a:buChar char="•"/>
            </a:pPr>
            <a:r>
              <a:rPr lang="en-US" b="1" dirty="0"/>
              <a:t>Relationship</a:t>
            </a:r>
            <a:endParaRPr lang="en-US" dirty="0"/>
          </a:p>
          <a:p>
            <a:pPr marL="285750" indent="-285750">
              <a:buFont typeface="Arial"/>
              <a:buChar char="•"/>
            </a:pPr>
            <a:r>
              <a:rPr lang="en-US" dirty="0"/>
              <a:t>ACCS work occurs in the context of the relationship, so it is important that ACCS staff create a therapeutic alliance with persons served through actively listening, conveying empathy, and having unconditional positive regard for persons served. </a:t>
            </a:r>
            <a:endParaRPr lang="en-US" dirty="0">
              <a:cs typeface="Calibri"/>
            </a:endParaRPr>
          </a:p>
          <a:p>
            <a:pPr marL="285750" indent="-285750">
              <a:buFont typeface="Arial"/>
              <a:buChar char="•"/>
            </a:pPr>
            <a:r>
              <a:rPr lang="en-US" dirty="0"/>
              <a:t>Start conversations with unconditional positive regard, ask the client what they want, and end with “unconditional positive regard”. </a:t>
            </a:r>
            <a:endParaRPr lang="en-US" dirty="0">
              <a:cs typeface="Calibri"/>
            </a:endParaRPr>
          </a:p>
          <a:p>
            <a:pPr marL="285750" indent="-285750">
              <a:buFont typeface="Arial"/>
              <a:buChar char="•"/>
            </a:pPr>
            <a:r>
              <a:rPr lang="en-US" dirty="0"/>
              <a:t>This means approaching people from the mindset that everyone is doing their best.</a:t>
            </a:r>
            <a:endParaRPr lang="en-US" dirty="0">
              <a:cs typeface="Calibri"/>
            </a:endParaRPr>
          </a:p>
          <a:p>
            <a:pPr marL="285750" indent="-285750">
              <a:buFont typeface="Arial"/>
              <a:buChar char="•"/>
            </a:pPr>
            <a:r>
              <a:rPr lang="en-US" b="1" dirty="0"/>
              <a:t>Cultural Awareness and Sensitivity</a:t>
            </a:r>
            <a:endParaRPr lang="en-US" dirty="0"/>
          </a:p>
          <a:p>
            <a:pPr marL="285750" indent="-285750">
              <a:buFont typeface="Arial"/>
              <a:buChar char="•"/>
            </a:pPr>
            <a:r>
              <a:rPr lang="en-US" dirty="0"/>
              <a:t>Definition: </a:t>
            </a:r>
            <a:endParaRPr lang="en-US" dirty="0">
              <a:cs typeface="Calibri"/>
            </a:endParaRPr>
          </a:p>
          <a:p>
            <a:r>
              <a:rPr lang="en-US" u="sng" dirty="0"/>
              <a:t>Cultural Sensitivity</a:t>
            </a:r>
            <a:r>
              <a:rPr lang="en-US" b="1" dirty="0"/>
              <a:t>:</a:t>
            </a:r>
            <a:r>
              <a:rPr lang="en-US" dirty="0"/>
              <a:t> Being aware that cultural differences and similarities between people exist without assigning them a value – positive or negative, better or worse, right or wrong.</a:t>
            </a:r>
            <a:endParaRPr lang="en-US" dirty="0">
              <a:cs typeface="Calibri"/>
            </a:endParaRPr>
          </a:p>
          <a:p>
            <a:r>
              <a:rPr lang="en-US" dirty="0"/>
              <a:t> </a:t>
            </a:r>
            <a:endParaRPr lang="en-US" dirty="0">
              <a:cs typeface="Calibri"/>
            </a:endParaRPr>
          </a:p>
          <a:p>
            <a:r>
              <a:rPr lang="en-US" b="1" dirty="0"/>
              <a:t>Explain:</a:t>
            </a:r>
            <a:r>
              <a:rPr lang="en-US" dirty="0"/>
              <a:t> </a:t>
            </a:r>
            <a:endParaRPr lang="en-US" dirty="0">
              <a:cs typeface="Calibri"/>
            </a:endParaRPr>
          </a:p>
          <a:p>
            <a:r>
              <a:rPr lang="en-US" dirty="0"/>
              <a:t>We will cover 4 strategies for demonstrating cultural awareness and sensitivity on the next slide.</a:t>
            </a:r>
            <a:endParaRPr lang="en-US" dirty="0">
              <a:cs typeface="Calibri"/>
            </a:endParaRPr>
          </a:p>
          <a:p>
            <a:r>
              <a:rPr lang="en-US" dirty="0"/>
              <a:t> </a:t>
            </a:r>
            <a:endParaRPr lang="en-US" dirty="0">
              <a:cs typeface="Calibri"/>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16</a:t>
            </a:fld>
            <a:endParaRPr lang="en-US"/>
          </a:p>
        </p:txBody>
      </p:sp>
    </p:spTree>
    <p:extLst>
      <p:ext uri="{BB962C8B-B14F-4D97-AF65-F5344CB8AC3E}">
        <p14:creationId xmlns:p14="http://schemas.microsoft.com/office/powerpoint/2010/main" val="197550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The process of self-identification is one method that can be used to demonstrate cultural awareness and sensitivity. </a:t>
            </a:r>
            <a:endParaRPr lang="en-US" dirty="0">
              <a:cs typeface="Calibri"/>
            </a:endParaRPr>
          </a:p>
          <a:p>
            <a:r>
              <a:rPr lang="en-US" dirty="0"/>
              <a:t> </a:t>
            </a:r>
            <a:endParaRPr lang="en-US" dirty="0">
              <a:cs typeface="Calibri"/>
            </a:endParaRPr>
          </a:p>
          <a:p>
            <a:r>
              <a:rPr lang="en-US" b="1" dirty="0"/>
              <a:t>Self-identification:</a:t>
            </a:r>
            <a:endParaRPr lang="en-US" dirty="0"/>
          </a:p>
          <a:p>
            <a:r>
              <a:rPr lang="en-US" dirty="0"/>
              <a:t>Always ask the person served to self-identify their demographics (e.g., gender, race/culture, and sexual orientation) and to describe their goals and support needs. </a:t>
            </a:r>
            <a:endParaRPr lang="en-US" dirty="0">
              <a:cs typeface="Calibri"/>
            </a:endParaRPr>
          </a:p>
          <a:p>
            <a:r>
              <a:rPr lang="en-US" dirty="0"/>
              <a:t> </a:t>
            </a:r>
            <a:endParaRPr lang="en-US" dirty="0">
              <a:cs typeface="Calibri"/>
            </a:endParaRPr>
          </a:p>
          <a:p>
            <a:r>
              <a:rPr lang="en-US" dirty="0"/>
              <a:t>When asking personal questions follow the goals of the 3 C’s:</a:t>
            </a:r>
            <a:endParaRPr lang="en-US" dirty="0">
              <a:cs typeface="Calibri"/>
            </a:endParaRPr>
          </a:p>
          <a:p>
            <a:pPr marL="171450" indent="-171450">
              <a:buFont typeface="Arial"/>
              <a:buChar char="•"/>
            </a:pPr>
            <a:r>
              <a:rPr lang="en-US" u="sng" dirty="0"/>
              <a:t>Confidence</a:t>
            </a:r>
            <a:r>
              <a:rPr lang="en-US" dirty="0"/>
              <a:t>  - you’re believing in the importance of these questions</a:t>
            </a:r>
            <a:endParaRPr lang="en-US" dirty="0">
              <a:cs typeface="Calibri"/>
            </a:endParaRPr>
          </a:p>
          <a:p>
            <a:pPr marL="171450" indent="-171450">
              <a:buFont typeface="Arial"/>
              <a:buChar char="•"/>
            </a:pPr>
            <a:r>
              <a:rPr lang="en-US" u="sng" dirty="0"/>
              <a:t>Competence</a:t>
            </a:r>
            <a:r>
              <a:rPr lang="en-US" dirty="0"/>
              <a:t> – your practiced ability to ask these questions</a:t>
            </a:r>
            <a:endParaRPr lang="en-US" dirty="0">
              <a:cs typeface="Calibri"/>
            </a:endParaRPr>
          </a:p>
          <a:p>
            <a:pPr marL="171450" indent="-171450">
              <a:buFont typeface="Arial"/>
              <a:buChar char="•"/>
            </a:pPr>
            <a:r>
              <a:rPr lang="en-US" u="sng" dirty="0"/>
              <a:t>Comfort </a:t>
            </a:r>
            <a:r>
              <a:rPr lang="en-US" dirty="0"/>
              <a:t>– your familiarity with/ease in asking these questions </a:t>
            </a:r>
            <a:endParaRPr lang="en-US" dirty="0">
              <a:cs typeface="Calibri"/>
            </a:endParaRPr>
          </a:p>
          <a:p>
            <a:r>
              <a:rPr lang="en-US" b="1" dirty="0"/>
              <a:t> </a:t>
            </a:r>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17</a:t>
            </a:fld>
            <a:endParaRPr lang="en-US"/>
          </a:p>
        </p:txBody>
      </p:sp>
    </p:spTree>
    <p:extLst>
      <p:ext uri="{BB962C8B-B14F-4D97-AF65-F5344CB8AC3E}">
        <p14:creationId xmlns:p14="http://schemas.microsoft.com/office/powerpoint/2010/main" val="1758499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1371600" algn="l"/>
              </a:tabLst>
            </a:pPr>
            <a:r>
              <a:rPr lang="en-US" b="1" dirty="0"/>
              <a:t>Facilitator:</a:t>
            </a:r>
            <a:endParaRPr lang="en-US" dirty="0"/>
          </a:p>
          <a:p>
            <a:pPr>
              <a:tabLst>
                <a:tab pos="1371600" algn="l"/>
              </a:tabLst>
            </a:pPr>
            <a:r>
              <a:rPr lang="en-US" dirty="0"/>
              <a:t>Explain this slide provides an example of how one might start an interview the first time the encounter a new person served. </a:t>
            </a:r>
            <a:endParaRPr lang="en-US" dirty="0">
              <a:cs typeface="Calibri"/>
            </a:endParaRPr>
          </a:p>
          <a:p>
            <a:pPr>
              <a:tabLst>
                <a:tab pos="1371600" algn="l"/>
              </a:tabLst>
            </a:pPr>
            <a:r>
              <a:rPr lang="en-US" dirty="0"/>
              <a:t> </a:t>
            </a:r>
            <a:endParaRPr lang="en-US" dirty="0">
              <a:cs typeface="Calibri"/>
            </a:endParaRPr>
          </a:p>
          <a:p>
            <a:pPr>
              <a:tabLst>
                <a:tab pos="1371600" algn="l"/>
              </a:tabLst>
            </a:pPr>
            <a:r>
              <a:rPr lang="en-US" dirty="0"/>
              <a:t>Examples: </a:t>
            </a:r>
            <a:endParaRPr lang="en-US" dirty="0">
              <a:cs typeface="Calibri"/>
            </a:endParaRPr>
          </a:p>
          <a:p>
            <a:pPr marL="285750" indent="-285750">
              <a:buFont typeface="Arial"/>
              <a:buChar char="•"/>
              <a:tabLst>
                <a:tab pos="1371600" algn="l"/>
              </a:tabLst>
            </a:pPr>
            <a:r>
              <a:rPr lang="en-US" dirty="0"/>
              <a:t>“</a:t>
            </a:r>
            <a:r>
              <a:rPr lang="en-US" i="1" dirty="0"/>
              <a:t>I have some standard questions that I ask everyone, some will apply to you and some won’t. I ask them of everyone so I’m not making any assumptions.”</a:t>
            </a:r>
            <a:endParaRPr lang="en-US" dirty="0"/>
          </a:p>
          <a:p>
            <a:pPr marL="285750" indent="-285750">
              <a:buFont typeface="Arial"/>
              <a:buChar char="•"/>
              <a:tabLst>
                <a:tab pos="1371600" algn="l"/>
              </a:tabLst>
            </a:pPr>
            <a:r>
              <a:rPr lang="en-US" i="1" dirty="0"/>
              <a:t>“These questions give me a good idea about who you are and how I might provide you with the best support and care.. You don’t have to answer anything you don’t want to answer and you can always say ‘next question’ and I’ll move on. Not answering a question doesn’t count against you .”</a:t>
            </a:r>
            <a:endParaRPr lang="en-US" dirty="0"/>
          </a:p>
          <a:p>
            <a:pPr>
              <a:tabLst>
                <a:tab pos="1371600" algn="l"/>
              </a:tabLst>
            </a:pPr>
            <a:r>
              <a:rPr lang="en-US" dirty="0"/>
              <a:t> </a:t>
            </a:r>
            <a:endParaRPr lang="en-US" dirty="0">
              <a:cs typeface="Calibri"/>
            </a:endParaRPr>
          </a:p>
          <a:p>
            <a:pPr>
              <a:tabLst>
                <a:tab pos="1371600" algn="l"/>
              </a:tabLst>
            </a:pPr>
            <a:r>
              <a:rPr lang="en-US" b="1" dirty="0"/>
              <a:t>Facilitator Notes – Explain that </a:t>
            </a:r>
            <a:r>
              <a:rPr lang="en-US" dirty="0"/>
              <a:t>this way of framing a first encounter or interview:</a:t>
            </a:r>
            <a:endParaRPr lang="en-US" dirty="0">
              <a:cs typeface="Calibri"/>
            </a:endParaRPr>
          </a:p>
          <a:p>
            <a:pPr marL="285750" indent="-285750">
              <a:buFont typeface="Arial"/>
              <a:buChar char="•"/>
              <a:tabLst>
                <a:tab pos="1371600" algn="l"/>
              </a:tabLst>
            </a:pPr>
            <a:r>
              <a:rPr lang="en-US" u="sng" dirty="0"/>
              <a:t>normalizes the questions, </a:t>
            </a:r>
            <a:endParaRPr lang="en-US"/>
          </a:p>
          <a:p>
            <a:pPr marL="285750" indent="-285750">
              <a:buFont typeface="Arial"/>
              <a:buChar char="•"/>
              <a:tabLst>
                <a:tab pos="1371600" algn="l"/>
              </a:tabLst>
            </a:pPr>
            <a:r>
              <a:rPr lang="en-US" u="sng" dirty="0"/>
              <a:t>gives the opportunity</a:t>
            </a:r>
            <a:r>
              <a:rPr lang="en-US" dirty="0"/>
              <a:t> for persons-served to be “seen/heard” and </a:t>
            </a:r>
            <a:endParaRPr lang="en-US" dirty="0">
              <a:cs typeface="Calibri"/>
            </a:endParaRPr>
          </a:p>
          <a:p>
            <a:pPr marL="285750" indent="-285750">
              <a:buFont typeface="Arial"/>
              <a:buChar char="•"/>
              <a:tabLst>
                <a:tab pos="1371600" algn="l"/>
              </a:tabLst>
            </a:pPr>
            <a:r>
              <a:rPr lang="en-US" dirty="0" err="1"/>
              <a:t>lets</a:t>
            </a:r>
            <a:r>
              <a:rPr lang="en-US" dirty="0"/>
              <a:t> the individual know they don’t have to answer if they are uncomfortable and don’t want to.  </a:t>
            </a:r>
            <a:endParaRPr lang="en-US" dirty="0">
              <a:cs typeface="Calibri"/>
            </a:endParaRPr>
          </a:p>
          <a:p>
            <a:pPr>
              <a:lnSpc>
                <a:spcPct val="107000"/>
              </a:lnSpc>
              <a:tabLst>
                <a:tab pos="1371600" algn="l"/>
              </a:tabLst>
            </a:pPr>
            <a:endParaRPr lang="en-US" sz="1800" dirty="0">
              <a:effectLst/>
              <a:latin typeface="Calibri" panose="020F0502020204030204" pitchFamily="34" charset="0"/>
              <a:ea typeface="Calibri" panose="020F0502020204030204" pitchFamily="34" charset="0"/>
              <a:cs typeface="Calibri"/>
            </a:endParaRPr>
          </a:p>
          <a:p>
            <a:pPr marL="457200" marR="0">
              <a:lnSpc>
                <a:spcPct val="107000"/>
              </a:lnSpc>
              <a:spcBef>
                <a:spcPts val="0"/>
              </a:spcBef>
              <a:spcAft>
                <a:spcPts val="800"/>
              </a:spcAft>
            </a:pPr>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18</a:t>
            </a:fld>
            <a:endParaRPr lang="en-US"/>
          </a:p>
        </p:txBody>
      </p:sp>
    </p:spTree>
    <p:extLst>
      <p:ext uri="{BB962C8B-B14F-4D97-AF65-F5344CB8AC3E}">
        <p14:creationId xmlns:p14="http://schemas.microsoft.com/office/powerpoint/2010/main" val="1083267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Self-identification- Building the 3 C’s BREAKOUT ACTIVITY – 7 mins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Separate individuals into pairs of two - one plays the treatment team member/interviewer  and the other is the person-served.</a:t>
            </a: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the first time they have met and the treatment team member is trying to get to know the individual better in a culturally sensitive manner. The person served recently enrolled in ACCS and the treatment team member already discussed some topics with the person served (e.g., housing, employment, family).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Provide handout (Handout #1: Self-Identification Exercise) - Assign some interviewers to use Approach A first and some to use Approach B first. Take 5 minutes for them to interview their partner using both approaches. After they come back as a group, ask a couple pairs to share their experience.  Which type of questioning felt more comfortable? Why?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19</a:t>
            </a:fld>
            <a:endParaRPr lang="en-US"/>
          </a:p>
        </p:txBody>
      </p:sp>
    </p:spTree>
    <p:extLst>
      <p:ext uri="{BB962C8B-B14F-4D97-AF65-F5344CB8AC3E}">
        <p14:creationId xmlns:p14="http://schemas.microsoft.com/office/powerpoint/2010/main" val="77773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 </a:t>
            </a:r>
            <a:endParaRPr lang="en-US" dirty="0">
              <a:cs typeface="Calibri"/>
            </a:endParaRPr>
          </a:p>
          <a:p>
            <a:r>
              <a:rPr lang="en-US" dirty="0"/>
              <a:t>It is often helpful to connect persons served who are from diverse backgrounds with community groups that could serve as a powerful means of social support (e.g., Asian American Civic Association, Haitian Mental Health Network). </a:t>
            </a:r>
            <a:endParaRPr lang="en-US" dirty="0">
              <a:cs typeface="Calibri"/>
            </a:endParaRPr>
          </a:p>
          <a:p>
            <a:r>
              <a:rPr lang="en-US" dirty="0"/>
              <a:t> </a:t>
            </a:r>
            <a:endParaRPr lang="en-US" dirty="0">
              <a:cs typeface="Calibri"/>
            </a:endParaRPr>
          </a:p>
          <a:p>
            <a:r>
              <a:rPr lang="en-US" b="1" dirty="0"/>
              <a:t>Facilitator note</a:t>
            </a:r>
            <a:r>
              <a:rPr lang="en-US" dirty="0"/>
              <a:t>:</a:t>
            </a:r>
            <a:endParaRPr lang="en-US" dirty="0">
              <a:cs typeface="Calibri"/>
            </a:endParaRPr>
          </a:p>
          <a:p>
            <a:r>
              <a:rPr lang="en-US" dirty="0"/>
              <a:t>See the Multicultural Mental Health Resource Directory from MA DMH for a fairly up-to-date listing of resources: </a:t>
            </a:r>
            <a:r>
              <a:rPr lang="en-US" dirty="0">
                <a:hlinkClick r:id="rId3"/>
              </a:rPr>
              <a:t>https://www.mass.gov/doc/printable-dmh-multicultural-resource-directory-complete/download</a:t>
            </a:r>
            <a:endParaRPr lang="en-US"/>
          </a:p>
          <a:p>
            <a:r>
              <a:rPr lang="en-US" b="1" dirty="0"/>
              <a:t> </a:t>
            </a:r>
            <a:endParaRPr lang="en-US" dirty="0"/>
          </a:p>
          <a:p>
            <a:r>
              <a:rPr lang="en-US" i="1" dirty="0"/>
              <a:t>If conducting the training remotely, put the link in the chat.</a:t>
            </a:r>
            <a:endParaRPr lang="en-US" dirty="0"/>
          </a:p>
          <a:p>
            <a:pPr marL="0" marR="0">
              <a:lnSpc>
                <a:spcPct val="107000"/>
              </a:lnSpc>
              <a:spcBef>
                <a:spcPts val="0"/>
              </a:spcBef>
              <a:spcAft>
                <a:spcPts val="0"/>
              </a:spcAft>
            </a:pPr>
            <a:endParaRPr lang="en-US" sz="1800" dirty="0">
              <a:effectLst/>
              <a:latin typeface="Calibri"/>
              <a:ea typeface="Calibri" panose="020F0502020204030204" pitchFamily="34" charset="0"/>
              <a:cs typeface="Calibri"/>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20</a:t>
            </a:fld>
            <a:endParaRPr lang="en-US"/>
          </a:p>
        </p:txBody>
      </p:sp>
    </p:spTree>
    <p:extLst>
      <p:ext uri="{BB962C8B-B14F-4D97-AF65-F5344CB8AC3E}">
        <p14:creationId xmlns:p14="http://schemas.microsoft.com/office/powerpoint/2010/main" val="46717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a:p>
          <a:p>
            <a:r>
              <a:rPr lang="en-US" dirty="0"/>
              <a:t>During this module you will:</a:t>
            </a:r>
          </a:p>
          <a:p>
            <a:pPr marL="171450" indent="-171450">
              <a:buFont typeface="Arial"/>
              <a:buChar char="•"/>
            </a:pPr>
            <a:r>
              <a:rPr lang="en-US" dirty="0"/>
              <a:t>Define Person-Centered Care (PCC) in the ACCS context</a:t>
            </a:r>
          </a:p>
          <a:p>
            <a:pPr marL="171450" indent="-171450">
              <a:buFont typeface="Arial"/>
              <a:buChar char="•"/>
            </a:pPr>
            <a:r>
              <a:rPr lang="en-US" dirty="0"/>
              <a:t>Learn to be strengths-based and practice identifying strengths</a:t>
            </a:r>
          </a:p>
          <a:p>
            <a:r>
              <a:rPr lang="en-US" dirty="0"/>
              <a:t>Learn 4 methods for cultural sensitivity</a:t>
            </a:r>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a:p>
        </p:txBody>
      </p:sp>
    </p:spTree>
    <p:extLst>
      <p:ext uri="{BB962C8B-B14F-4D97-AF65-F5344CB8AC3E}">
        <p14:creationId xmlns:p14="http://schemas.microsoft.com/office/powerpoint/2010/main" val="58534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Cultural Sensitivity #3: </a:t>
            </a:r>
            <a:r>
              <a:rPr lang="en-US" b="1" u="sng" dirty="0"/>
              <a:t>Be Curious</a:t>
            </a:r>
            <a:endParaRPr lang="en-US">
              <a:cs typeface="Calibri" panose="020F0502020204030204"/>
            </a:endParaRPr>
          </a:p>
          <a:p>
            <a:r>
              <a:rPr lang="en-US" b="1" dirty="0"/>
              <a:t> </a:t>
            </a:r>
            <a:endParaRPr lang="en-US" dirty="0"/>
          </a:p>
          <a:p>
            <a:r>
              <a:rPr lang="en-US" b="1" dirty="0"/>
              <a:t>Explain:</a:t>
            </a:r>
            <a:endParaRPr lang="en-US" dirty="0"/>
          </a:p>
          <a:p>
            <a:r>
              <a:rPr lang="en-US" dirty="0"/>
              <a:t> </a:t>
            </a:r>
            <a:endParaRPr lang="en-US" dirty="0">
              <a:cs typeface="Calibri"/>
            </a:endParaRPr>
          </a:p>
          <a:p>
            <a:pPr marL="171450" indent="-171450">
              <a:buFont typeface="Arial"/>
              <a:buChar char="•"/>
            </a:pPr>
            <a:r>
              <a:rPr lang="en-US" dirty="0"/>
              <a:t>Once the person-served has indicated the culture with which they identify, it may be helpful to educate oneself about that culture using on-line resources. </a:t>
            </a:r>
            <a:endParaRPr lang="en-US" dirty="0">
              <a:cs typeface="Calibri"/>
            </a:endParaRPr>
          </a:p>
          <a:p>
            <a:pPr marL="171450" indent="-171450">
              <a:buFont typeface="Arial"/>
              <a:buChar char="•"/>
            </a:pPr>
            <a:r>
              <a:rPr lang="en-US" dirty="0"/>
              <a:t>Encourage and work with the individual to look for opportunities to stay attached to the core ethnicity/cultural values, such as going to an ethnic restaurant or becoming a member of an ethnic-specific association.</a:t>
            </a:r>
            <a:endParaRPr lang="en-US" dirty="0">
              <a:cs typeface="Calibri"/>
            </a:endParaRPr>
          </a:p>
          <a:p>
            <a:r>
              <a:rPr lang="en-US" b="1" dirty="0"/>
              <a:t> </a:t>
            </a:r>
            <a:endParaRPr lang="en-US" dirty="0"/>
          </a:p>
          <a:p>
            <a:r>
              <a:rPr lang="en-US" b="1" dirty="0"/>
              <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21</a:t>
            </a:fld>
            <a:endParaRPr lang="en-US"/>
          </a:p>
        </p:txBody>
      </p:sp>
    </p:spTree>
    <p:extLst>
      <p:ext uri="{BB962C8B-B14F-4D97-AF65-F5344CB8AC3E}">
        <p14:creationId xmlns:p14="http://schemas.microsoft.com/office/powerpoint/2010/main" val="233352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b="1" dirty="0"/>
              <a:t> </a:t>
            </a:r>
            <a:endParaRPr lang="en-US" dirty="0"/>
          </a:p>
          <a:p>
            <a:r>
              <a:rPr lang="en-US" dirty="0"/>
              <a:t>Everyone has many identities. </a:t>
            </a:r>
          </a:p>
          <a:p>
            <a:r>
              <a:rPr lang="en-US" dirty="0"/>
              <a:t>Age, gender, religious or spiritual affiliation, sexual orientation, race, ethnicity and socioeconomic status are all identities. </a:t>
            </a:r>
            <a:endParaRPr lang="en-US" dirty="0">
              <a:cs typeface="Calibri"/>
            </a:endParaRPr>
          </a:p>
          <a:p>
            <a:pPr marL="285750" indent="-285750">
              <a:buFont typeface="Arial"/>
              <a:buChar char="•"/>
            </a:pPr>
            <a:r>
              <a:rPr lang="en-US" dirty="0"/>
              <a:t>Some identities are things people can see easily (like race or assumed gender), while other identities are internalized and are not always easy to see (like a disability, socioeconomic status or education level). </a:t>
            </a:r>
            <a:endParaRPr lang="en-US" dirty="0">
              <a:cs typeface="Calibri"/>
            </a:endParaRPr>
          </a:p>
          <a:p>
            <a:r>
              <a:rPr lang="en-US" dirty="0"/>
              <a:t>Individuals, including staff and/or the persons served, may hold some stereotypes towards individuals with certain identities and this can affect the way we think and treat others. </a:t>
            </a:r>
            <a:endParaRPr lang="en-US" dirty="0">
              <a:cs typeface="Calibri"/>
            </a:endParaRPr>
          </a:p>
          <a:p>
            <a:r>
              <a:rPr lang="en-US" dirty="0"/>
              <a:t> </a:t>
            </a:r>
            <a:endParaRPr lang="en-US" dirty="0">
              <a:cs typeface="Calibri"/>
            </a:endParaRPr>
          </a:p>
          <a:p>
            <a:r>
              <a:rPr lang="en-US" b="1" dirty="0"/>
              <a:t>Facilitator Notes:  </a:t>
            </a:r>
            <a:r>
              <a:rPr lang="en-US" i="1" dirty="0"/>
              <a:t>Use this example or some of your own. </a:t>
            </a:r>
            <a:endParaRPr lang="en-US"/>
          </a:p>
          <a:p>
            <a:pPr marL="285750" indent="-285750">
              <a:buFont typeface="Arial"/>
              <a:buChar char="•"/>
            </a:pPr>
            <a:r>
              <a:rPr lang="en-US" dirty="0"/>
              <a:t>For example: Some may assume female clients will be easier to work with than male clients or vice versa. </a:t>
            </a:r>
            <a:endParaRPr lang="en-US" dirty="0">
              <a:cs typeface="Calibri"/>
            </a:endParaRPr>
          </a:p>
          <a:p>
            <a:r>
              <a:rPr lang="en-US" dirty="0"/>
              <a:t>Regular supervision can be an effective method for becoming aware of and minimizing any biases that may affect working with persons served.</a:t>
            </a:r>
            <a:endParaRPr lang="en-US" dirty="0">
              <a:cs typeface="Calibri"/>
            </a:endParaRPr>
          </a:p>
          <a:p>
            <a:endParaRPr lang="en-US" sz="1800" dirty="0">
              <a:effectLst/>
              <a:latin typeface="Calibri"/>
              <a:ea typeface="Calibri" panose="020F0502020204030204" pitchFamily="34" charset="0"/>
              <a:cs typeface="Calibri"/>
            </a:endParaRPr>
          </a:p>
          <a:p>
            <a:pPr marL="9144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22</a:t>
            </a:fld>
            <a:endParaRPr lang="en-US"/>
          </a:p>
        </p:txBody>
      </p:sp>
    </p:spTree>
    <p:extLst>
      <p:ext uri="{BB962C8B-B14F-4D97-AF65-F5344CB8AC3E}">
        <p14:creationId xmlns:p14="http://schemas.microsoft.com/office/powerpoint/2010/main" val="2398195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Explain:</a:t>
            </a:r>
            <a:endParaRPr lang="en-US" dirty="0">
              <a:cs typeface="Calibri"/>
            </a:endParaRPr>
          </a:p>
          <a:p>
            <a:r>
              <a:rPr lang="en-US" u="sng" dirty="0"/>
              <a:t>Microaggressions</a:t>
            </a:r>
            <a:r>
              <a:rPr lang="en-US" dirty="0"/>
              <a:t> are also something to be aware of because many of us have biases that may lead us to make assumptions and make statements that could come across as aggressive.</a:t>
            </a:r>
            <a:endParaRPr lang="en-US" dirty="0">
              <a:cs typeface="Calibri"/>
            </a:endParaRPr>
          </a:p>
          <a:p>
            <a:r>
              <a:rPr lang="en-US" dirty="0"/>
              <a:t> </a:t>
            </a:r>
            <a:endParaRPr lang="en-US" dirty="0">
              <a:cs typeface="Calibri"/>
            </a:endParaRPr>
          </a:p>
          <a:p>
            <a:r>
              <a:rPr lang="en-US" i="1" dirty="0"/>
              <a:t>Show Microaggressions against White People video</a:t>
            </a:r>
            <a:r>
              <a:rPr lang="en-US" dirty="0"/>
              <a:t>. </a:t>
            </a:r>
          </a:p>
          <a:p>
            <a:r>
              <a:rPr lang="en-US" dirty="0"/>
              <a:t> </a:t>
            </a:r>
          </a:p>
          <a:p>
            <a:r>
              <a:rPr lang="en-US" b="1" dirty="0"/>
              <a:t>Facilitator note: </a:t>
            </a:r>
            <a:endParaRPr lang="en-US"/>
          </a:p>
          <a:p>
            <a:r>
              <a:rPr lang="en-US" dirty="0"/>
              <a:t>Suggest to participants that they consider their reactions to the video and ask for a few to comment after the video.</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24</a:t>
            </a:fld>
            <a:endParaRPr lang="en-US"/>
          </a:p>
        </p:txBody>
      </p:sp>
    </p:spTree>
    <p:extLst>
      <p:ext uri="{BB962C8B-B14F-4D97-AF65-F5344CB8AC3E}">
        <p14:creationId xmlns:p14="http://schemas.microsoft.com/office/powerpoint/2010/main" val="227575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a:p>
            <a:r>
              <a:rPr lang="en-US" i="1" dirty="0"/>
              <a:t>(Refer to Handout: Tool - Interrupting Microaggressions)</a:t>
            </a:r>
            <a:endParaRPr lang="en-US" dirty="0"/>
          </a:p>
          <a:p>
            <a:r>
              <a:rPr lang="en-US" i="1" dirty="0"/>
              <a:t> </a:t>
            </a:r>
            <a:endParaRPr lang="en-US" dirty="0"/>
          </a:p>
          <a:p>
            <a:r>
              <a:rPr lang="en-US" b="1" dirty="0"/>
              <a:t>Facilitator Notes:</a:t>
            </a:r>
            <a:endParaRPr lang="en-US" dirty="0"/>
          </a:p>
          <a:p>
            <a:r>
              <a:rPr lang="en-US" b="1" dirty="0"/>
              <a:t> </a:t>
            </a:r>
            <a:endParaRPr lang="en-US" dirty="0"/>
          </a:p>
          <a:p>
            <a:r>
              <a:rPr lang="en-US" u="sng" dirty="0"/>
              <a:t>Review the slide:</a:t>
            </a:r>
            <a:endParaRPr lang="en-US" dirty="0"/>
          </a:p>
          <a:p>
            <a:pPr marL="171450" indent="-171450">
              <a:buFont typeface="Arial"/>
              <a:buChar char="•"/>
            </a:pPr>
            <a:r>
              <a:rPr lang="en-US" dirty="0"/>
              <a:t>Give the key phrases on the slide for the first two microaggressions as examples of methods for ‘interrupting’ microaggressions using key phrases/questions. </a:t>
            </a:r>
          </a:p>
          <a:p>
            <a:pPr marL="171450" indent="-171450">
              <a:buFont typeface="Arial"/>
              <a:buChar char="•"/>
            </a:pPr>
            <a:r>
              <a:rPr lang="en-US" dirty="0"/>
              <a:t>For the last microaggression (“Everyone can succeed in this society if they work hard enough”),</a:t>
            </a:r>
            <a:r>
              <a:rPr lang="en-US" b="1" dirty="0"/>
              <a:t> ask</a:t>
            </a:r>
            <a:r>
              <a:rPr lang="en-US" dirty="0"/>
              <a:t> two volunteers to attempt to complete the phrase started on the slide (“So it sounds like you think…..”).</a:t>
            </a:r>
            <a:endParaRPr lang="en-US" dirty="0">
              <a:cs typeface="Calibri"/>
            </a:endParaRPr>
          </a:p>
          <a:p>
            <a:r>
              <a:rPr lang="en-US" u="sng" dirty="0"/>
              <a:t>Handout:</a:t>
            </a:r>
            <a:r>
              <a:rPr lang="en-US" dirty="0"/>
              <a:t> Review the Interrupting Microaggressions Handout to generate other ideas. </a:t>
            </a:r>
            <a:endParaRPr lang="en-US" dirty="0">
              <a:cs typeface="Calibri"/>
            </a:endParaRPr>
          </a:p>
          <a:p>
            <a:r>
              <a:rPr lang="en-US" dirty="0"/>
              <a:t> </a:t>
            </a:r>
            <a:endParaRPr lang="en-US" dirty="0">
              <a:cs typeface="Calibri"/>
            </a:endParaRPr>
          </a:p>
          <a:p>
            <a:r>
              <a:rPr lang="en-US" u="sng" dirty="0"/>
              <a:t>Explain</a:t>
            </a:r>
            <a:r>
              <a:rPr lang="en-US" dirty="0"/>
              <a:t>:</a:t>
            </a:r>
            <a:endParaRPr lang="en-US" dirty="0">
              <a:cs typeface="Calibri"/>
            </a:endParaRPr>
          </a:p>
          <a:p>
            <a:pPr marL="171450" indent="-171450">
              <a:buFont typeface="Arial"/>
              <a:buChar char="•"/>
            </a:pPr>
            <a:r>
              <a:rPr lang="en-US" dirty="0"/>
              <a:t>Avoid asking people ‘why’ and instead reframe questions into ‘how’ questions. Asking “why” can sometimes make people feel judged.</a:t>
            </a:r>
            <a:endParaRPr lang="en-US" dirty="0">
              <a:cs typeface="Calibri"/>
            </a:endParaRPr>
          </a:p>
          <a:p>
            <a:pPr marL="171450" indent="-171450">
              <a:buFont typeface="Arial"/>
              <a:buChar char="•"/>
            </a:pPr>
            <a:r>
              <a:rPr lang="en-US" dirty="0"/>
              <a:t>If a person served asks YOU some questions that may seem like a microaggression or that is very personal (e.g., sexual identity)– ask them ‘Is knowing this going to affect your treatment in some way?’ Sometimes you may decide it does make sense to disclose and other times it will not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25</a:t>
            </a:fld>
            <a:endParaRPr lang="en-US"/>
          </a:p>
        </p:txBody>
      </p:sp>
    </p:spTree>
    <p:extLst>
      <p:ext uri="{BB962C8B-B14F-4D97-AF65-F5344CB8AC3E}">
        <p14:creationId xmlns:p14="http://schemas.microsoft.com/office/powerpoint/2010/main" val="309286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Closing Activity</a:t>
            </a:r>
            <a:endParaRPr lang="en-US" dirty="0"/>
          </a:p>
          <a:p>
            <a:r>
              <a:rPr lang="en-US" b="1" dirty="0"/>
              <a:t> </a:t>
            </a:r>
            <a:endParaRPr lang="en-US" dirty="0"/>
          </a:p>
          <a:p>
            <a:r>
              <a:rPr lang="en-US" b="1" dirty="0"/>
              <a:t>Ask:</a:t>
            </a:r>
            <a:endParaRPr lang="en-US" dirty="0"/>
          </a:p>
          <a:p>
            <a:r>
              <a:rPr lang="en-US" dirty="0"/>
              <a:t>What’s one thing that you might be able to incorporate into your work right away? </a:t>
            </a:r>
            <a:endParaRPr lang="en-US" dirty="0">
              <a:cs typeface="Calibri"/>
            </a:endParaRPr>
          </a:p>
          <a:p>
            <a:r>
              <a:rPr lang="en-US" i="1" dirty="0"/>
              <a:t>(Ask them to put it in the chat if virtual)</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26</a:t>
            </a:fld>
            <a:endParaRPr lang="en-US"/>
          </a:p>
        </p:txBody>
      </p:sp>
    </p:spTree>
    <p:extLst>
      <p:ext uri="{BB962C8B-B14F-4D97-AF65-F5344CB8AC3E}">
        <p14:creationId xmlns:p14="http://schemas.microsoft.com/office/powerpoint/2010/main" val="91347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Ask:</a:t>
            </a:r>
            <a:endParaRPr lang="en-US" dirty="0"/>
          </a:p>
          <a:p>
            <a:pPr>
              <a:defRPr/>
            </a:pPr>
            <a:r>
              <a:rPr lang="en-US" dirty="0"/>
              <a:t>What does person-centered care mean to you?</a:t>
            </a:r>
          </a:p>
          <a:p>
            <a:pPr>
              <a:defRPr/>
            </a:pPr>
            <a:r>
              <a:rPr lang="en-US"/>
              <a:t> </a:t>
            </a:r>
          </a:p>
          <a:p>
            <a:pPr>
              <a:defRPr/>
            </a:pPr>
            <a:r>
              <a:rPr lang="en-US" dirty="0"/>
              <a:t>Ask participants to write in chat or say out loud.</a:t>
            </a:r>
          </a:p>
          <a:p>
            <a:pPr>
              <a:defRPr/>
            </a:pPr>
            <a:r>
              <a:rPr lang="en-US"/>
              <a:t> </a:t>
            </a:r>
          </a:p>
          <a:p>
            <a:pPr marL="0" marR="0" lvl="0" indent="0" algn="l" defTabSz="914400">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3</a:t>
            </a:fld>
            <a:endParaRPr lang="en-US"/>
          </a:p>
        </p:txBody>
      </p:sp>
    </p:spTree>
    <p:extLst>
      <p:ext uri="{BB962C8B-B14F-4D97-AF65-F5344CB8AC3E}">
        <p14:creationId xmlns:p14="http://schemas.microsoft.com/office/powerpoint/2010/main" val="1134035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endParaRPr lang="en-US" dirty="0"/>
          </a:p>
          <a:p>
            <a:r>
              <a:rPr lang="en-US" dirty="0"/>
              <a:t>“Person-centered care supports people to develop the knowledge, skills and confidence they need to more effectively manage and make informed decisions about their own health and health care.”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b="1" dirty="0"/>
              <a:t>Explain:</a:t>
            </a:r>
            <a:endParaRPr lang="en-US" dirty="0"/>
          </a:p>
          <a:p>
            <a:r>
              <a:rPr lang="en-US" dirty="0"/>
              <a:t>As opposed to traditional medical services, person-centered care involves the person served in decision-making about their care and in keeping with their personal health care goals, rather than decisions that are made without them, and that are based primarily on clinical outcomes. </a:t>
            </a:r>
            <a:endParaRPr lang="en-US" dirty="0">
              <a:cs typeface="Calibri"/>
            </a:endParaRPr>
          </a:p>
          <a:p>
            <a:r>
              <a:rPr lang="en-US" dirty="0"/>
              <a:t> </a:t>
            </a:r>
            <a:endParaRPr lang="en-US" dirty="0">
              <a:cs typeface="Calibri"/>
            </a:endParaRPr>
          </a:p>
          <a:p>
            <a:r>
              <a:rPr lang="en-US" dirty="0">
                <a:hlinkClick r:id="rId3"/>
              </a:rPr>
              <a:t>PersonCentredCareMadeSimple.pdf (health.org.uk)</a:t>
            </a:r>
            <a:endParaRPr lang="en-US"/>
          </a:p>
          <a:p>
            <a:r>
              <a:rPr lang="en-US" b="1" dirty="0"/>
              <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4</a:t>
            </a:fld>
            <a:endParaRPr lang="en-US"/>
          </a:p>
        </p:txBody>
      </p:sp>
    </p:spTree>
    <p:extLst>
      <p:ext uri="{BB962C8B-B14F-4D97-AF65-F5344CB8AC3E}">
        <p14:creationId xmlns:p14="http://schemas.microsoft.com/office/powerpoint/2010/main" val="3020557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Explain:</a:t>
            </a:r>
            <a:endParaRPr lang="en-US" dirty="0">
              <a:cs typeface="Calibri" panose="020F0502020204030204"/>
            </a:endParaRPr>
          </a:p>
          <a:p>
            <a:pPr>
              <a:buFont typeface="Arial" panose="020B0604020202020204" pitchFamily="34" charset="0"/>
              <a:buChar char="•"/>
            </a:pPr>
            <a:r>
              <a:rPr lang="en-US" dirty="0"/>
              <a:t>“Person-centered care means </a:t>
            </a:r>
            <a:r>
              <a:rPr lang="en-US" u="sng" dirty="0"/>
              <a:t>persons served have control</a:t>
            </a:r>
            <a:r>
              <a:rPr lang="en-US" dirty="0"/>
              <a:t> over their services, including the amount, duration, and scope of services. </a:t>
            </a:r>
            <a:endParaRPr lang="en-US" dirty="0">
              <a:cs typeface="Calibri"/>
            </a:endParaRPr>
          </a:p>
          <a:p>
            <a:pPr>
              <a:buFont typeface="Arial" panose="020B0604020202020204" pitchFamily="34" charset="0"/>
              <a:buChar char="•"/>
            </a:pPr>
            <a:r>
              <a:rPr lang="en-US" dirty="0"/>
              <a:t> </a:t>
            </a:r>
            <a:endParaRPr lang="en-US" dirty="0">
              <a:cs typeface="Calibri"/>
            </a:endParaRPr>
          </a:p>
          <a:p>
            <a:pPr>
              <a:buFont typeface="Arial" panose="020B0604020202020204" pitchFamily="34" charset="0"/>
              <a:buChar char="•"/>
            </a:pPr>
            <a:r>
              <a:rPr lang="en-US" dirty="0"/>
              <a:t>Person-centered care is </a:t>
            </a:r>
            <a:r>
              <a:rPr lang="en-US" u="sng" dirty="0"/>
              <a:t>respectful and responsive</a:t>
            </a:r>
            <a:r>
              <a:rPr lang="en-US" dirty="0"/>
              <a:t> to the cultural, linguistic, and other social and environmental needs of the individual.</a:t>
            </a:r>
            <a:endParaRPr lang="en-US" dirty="0">
              <a:cs typeface="Calibri"/>
            </a:endParaRPr>
          </a:p>
          <a:p>
            <a:pPr>
              <a:buFont typeface="Arial" panose="020B0604020202020204" pitchFamily="34" charset="0"/>
              <a:buChar char="•"/>
            </a:pPr>
            <a:r>
              <a:rPr lang="en-US" dirty="0"/>
              <a:t> </a:t>
            </a:r>
            <a:endParaRPr lang="en-US" dirty="0">
              <a:cs typeface="Calibri"/>
            </a:endParaRPr>
          </a:p>
          <a:p>
            <a:pPr>
              <a:buFont typeface="Arial" panose="020B0604020202020204" pitchFamily="34" charset="0"/>
              <a:buChar char="•"/>
            </a:pPr>
            <a:r>
              <a:rPr lang="en-US" dirty="0"/>
              <a:t>Person- and family-centered treatment planning is a </a:t>
            </a:r>
            <a:r>
              <a:rPr lang="en-US" u="sng" dirty="0"/>
              <a:t>collaborative process </a:t>
            </a:r>
            <a:r>
              <a:rPr lang="en-US" dirty="0"/>
              <a:t>where care recipients participate in the development of treatment goals and services provided, to the greatest extent possible.</a:t>
            </a:r>
            <a:endParaRPr lang="en-US" dirty="0">
              <a:cs typeface="Calibri"/>
            </a:endParaRPr>
          </a:p>
          <a:p>
            <a:pPr>
              <a:buFont typeface="Arial" panose="020B0604020202020204" pitchFamily="34" charset="0"/>
              <a:buChar char="•"/>
            </a:pPr>
            <a:r>
              <a:rPr lang="en-US" dirty="0"/>
              <a:t> </a:t>
            </a:r>
            <a:endParaRPr lang="en-US" dirty="0">
              <a:cs typeface="Calibri"/>
            </a:endParaRPr>
          </a:p>
          <a:p>
            <a:pPr>
              <a:buFont typeface="Arial" panose="020B0604020202020204" pitchFamily="34" charset="0"/>
              <a:buChar char="•"/>
            </a:pPr>
            <a:r>
              <a:rPr lang="en-US" dirty="0"/>
              <a:t>Person-centered planning is </a:t>
            </a:r>
            <a:r>
              <a:rPr lang="en-US" u="sng" dirty="0"/>
              <a:t>strength-based</a:t>
            </a:r>
            <a:r>
              <a:rPr lang="en-US" dirty="0"/>
              <a:t> and focuses on individual capacities, preferences, and goals. </a:t>
            </a:r>
            <a:endParaRPr lang="en-US" dirty="0">
              <a:cs typeface="Calibri"/>
            </a:endParaRPr>
          </a:p>
          <a:p>
            <a:pPr>
              <a:buFont typeface="Arial" panose="020B0604020202020204" pitchFamily="34" charset="0"/>
              <a:buChar char="•"/>
            </a:pPr>
            <a:r>
              <a:rPr lang="en-US" dirty="0"/>
              <a:t> </a:t>
            </a:r>
            <a:endParaRPr lang="en-US" dirty="0">
              <a:cs typeface="Calibri"/>
            </a:endParaRPr>
          </a:p>
          <a:p>
            <a:pPr>
              <a:buFont typeface="Arial" panose="020B0604020202020204" pitchFamily="34" charset="0"/>
              <a:buChar char="•"/>
            </a:pPr>
            <a:r>
              <a:rPr lang="en-US" u="sng" dirty="0"/>
              <a:t>Individuals and</a:t>
            </a:r>
            <a:r>
              <a:rPr lang="en-US" dirty="0"/>
              <a:t> </a:t>
            </a:r>
            <a:r>
              <a:rPr lang="en-US" u="sng" dirty="0"/>
              <a:t>any supporters they want included</a:t>
            </a:r>
            <a:r>
              <a:rPr lang="en-US" dirty="0"/>
              <a:t> (e.g., families, friends, other providers) are core participants in the development of the plans and goals of treatment.”  </a:t>
            </a:r>
            <a:endParaRPr lang="en-US" dirty="0">
              <a:cs typeface="Calibri"/>
            </a:endParaRPr>
          </a:p>
          <a:p>
            <a:pPr>
              <a:buFont typeface="Arial" panose="020B0604020202020204" pitchFamily="34" charset="0"/>
              <a:buChar char="•"/>
            </a:pPr>
            <a:r>
              <a:rPr lang="en-US" dirty="0"/>
              <a:t> </a:t>
            </a:r>
            <a:endParaRPr lang="en-US" dirty="0">
              <a:cs typeface="Calibri"/>
            </a:endParaRPr>
          </a:p>
          <a:p>
            <a:pPr>
              <a:buFont typeface="Arial" panose="020B0604020202020204" pitchFamily="34" charset="0"/>
              <a:buChar char="•"/>
            </a:pPr>
            <a:r>
              <a:rPr lang="en-US" i="1" dirty="0">
                <a:hlinkClick r:id="rId3"/>
              </a:rPr>
              <a:t>Person- and Family-centered Care and Peer Support | SAMHSA</a:t>
            </a:r>
            <a:endParaRPr lang="en-US"/>
          </a:p>
          <a:p>
            <a:pPr marL="171450" indent="-171450">
              <a:buFont typeface="Arial" panose="020B0604020202020204" pitchFamily="34" charset="0"/>
              <a:buChar cha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5</a:t>
            </a:fld>
            <a:endParaRPr lang="en-US"/>
          </a:p>
        </p:txBody>
      </p:sp>
    </p:spTree>
    <p:extLst>
      <p:ext uri="{BB962C8B-B14F-4D97-AF65-F5344CB8AC3E}">
        <p14:creationId xmlns:p14="http://schemas.microsoft.com/office/powerpoint/2010/main" val="34018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instruction:  </a:t>
            </a:r>
            <a:r>
              <a:rPr lang="en-US" i="1" dirty="0"/>
              <a:t>After asking the questions below – put the previous slide back up so participants can review the list.</a:t>
            </a:r>
            <a:endParaRPr lang="en-US" dirty="0"/>
          </a:p>
          <a:p>
            <a:r>
              <a:rPr lang="en-US" b="1" dirty="0"/>
              <a:t> </a:t>
            </a:r>
            <a:endParaRPr lang="en-US" dirty="0"/>
          </a:p>
          <a:p>
            <a:r>
              <a:rPr lang="en-US" b="1" dirty="0"/>
              <a:t>Ask:</a:t>
            </a:r>
            <a:endParaRPr lang="en-US" dirty="0"/>
          </a:p>
          <a:p>
            <a:r>
              <a:rPr lang="en-US" dirty="0"/>
              <a:t>Looking at the list we just reviewed:</a:t>
            </a:r>
            <a:endParaRPr lang="en-US" dirty="0">
              <a:cs typeface="Calibri"/>
            </a:endParaRPr>
          </a:p>
          <a:p>
            <a:pPr marL="285750" indent="-285750">
              <a:buFont typeface="Arial"/>
              <a:buChar char="•"/>
            </a:pPr>
            <a:r>
              <a:rPr lang="en-US" dirty="0"/>
              <a:t>Which points would be most important to you in your work? </a:t>
            </a:r>
          </a:p>
          <a:p>
            <a:pPr marL="285750" indent="-285750">
              <a:buFont typeface="Arial"/>
              <a:buChar char="•"/>
            </a:pPr>
            <a:r>
              <a:rPr lang="en-US" dirty="0"/>
              <a:t>Which points may be most challenging?  </a:t>
            </a:r>
            <a:endParaRPr lang="en-US" dirty="0">
              <a:cs typeface="Calibri"/>
            </a:endParaRPr>
          </a:p>
          <a:p>
            <a:pPr marL="0" marR="0">
              <a:lnSpc>
                <a:spcPct val="107000"/>
              </a:lnSpc>
              <a:spcBef>
                <a:spcPts val="0"/>
              </a:spcBef>
              <a:spcAft>
                <a:spcPts val="0"/>
              </a:spcAft>
            </a:pPr>
            <a:endParaRPr lang="en-US" sz="1800" dirty="0">
              <a:ea typeface="DengXian"/>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6</a:t>
            </a:fld>
            <a:endParaRPr lang="en-US"/>
          </a:p>
        </p:txBody>
      </p:sp>
    </p:spTree>
    <p:extLst>
      <p:ext uri="{BB962C8B-B14F-4D97-AF65-F5344CB8AC3E}">
        <p14:creationId xmlns:p14="http://schemas.microsoft.com/office/powerpoint/2010/main" val="2438979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b="1" dirty="0"/>
              <a:t> </a:t>
            </a:r>
            <a:endParaRPr lang="en-US" dirty="0"/>
          </a:p>
          <a:p>
            <a:pPr marL="171450" indent="-171450">
              <a:buFont typeface="Arial"/>
              <a:buChar char="•"/>
            </a:pPr>
            <a:r>
              <a:rPr lang="en-US" dirty="0"/>
              <a:t>The service provider perspective is that the people served are authorities of their own lives. </a:t>
            </a:r>
          </a:p>
          <a:p>
            <a:pPr marL="171450" indent="-171450">
              <a:buFont typeface="Arial"/>
              <a:buChar char="•"/>
            </a:pPr>
            <a:r>
              <a:rPr lang="en-US" dirty="0"/>
              <a:t>The role of the provider is to support the person to achieve their own goals.  </a:t>
            </a:r>
            <a:endParaRPr lang="en-US" dirty="0">
              <a:cs typeface="Calibri"/>
            </a:endParaRPr>
          </a:p>
          <a:p>
            <a:pPr marL="628650" lvl="1" indent="-171450">
              <a:buFont typeface="Arial"/>
              <a:buChar char="•"/>
            </a:pPr>
            <a:r>
              <a:rPr lang="en-US" dirty="0"/>
              <a:t>The person being served is in the driver’s seat – they set the course of their services and treatment; ACCS staff is the passenger and navigator.</a:t>
            </a:r>
            <a:endParaRPr lang="en-US" dirty="0">
              <a:cs typeface="Calibri"/>
            </a:endParaRPr>
          </a:p>
          <a:p>
            <a:pPr marL="628650" lvl="1" indent="-171450">
              <a:buFont typeface="Arial"/>
              <a:buChar char="•"/>
            </a:pPr>
            <a:r>
              <a:rPr lang="en-US" dirty="0"/>
              <a:t>This may be especially challenging when the service provider considers the choices or goals of the person served are not in their own best interest or may lead to worse rather than better outcomes.  Bringing these issues for discussion with the integrated team and supervisor can help you to better embody a person-centered approach. </a:t>
            </a:r>
            <a:endParaRPr lang="en-US" dirty="0">
              <a:cs typeface="Calibri"/>
            </a:endParaRPr>
          </a:p>
          <a:p>
            <a:pPr lvl="1"/>
            <a:r>
              <a:rPr lang="en-US" b="1" dirty="0"/>
              <a:t> </a:t>
            </a:r>
            <a:endParaRPr lang="en-US" dirty="0"/>
          </a:p>
          <a:p>
            <a:pPr marL="171450" indent="-171450">
              <a:buFont typeface="Arial"/>
              <a:buChar char="•"/>
            </a:pPr>
            <a:r>
              <a:rPr lang="en-US" dirty="0"/>
              <a:t>An emphasis is on shared humanity - all humans have a natural tendency toward growth and healing.</a:t>
            </a:r>
            <a:endParaRPr lang="en-US" dirty="0">
              <a:cs typeface="Calibri"/>
            </a:endParaRPr>
          </a:p>
          <a:p>
            <a:r>
              <a:rPr lang="en-US" b="1" dirty="0"/>
              <a:t> </a:t>
            </a:r>
            <a:endParaRPr lang="en-US" dirty="0"/>
          </a:p>
          <a:p>
            <a:pPr marL="171450" indent="-171450">
              <a:buFont typeface="Arial"/>
              <a:buChar char="•"/>
            </a:pPr>
            <a:r>
              <a:rPr lang="en-US" dirty="0"/>
              <a:t>PCC emphasizes always treating care recipients with dignity, compassion, and respect.</a:t>
            </a:r>
            <a:endParaRPr lang="en-US" dirty="0">
              <a:cs typeface="Calibri"/>
            </a:endParaRPr>
          </a:p>
          <a:p>
            <a:r>
              <a:rPr lang="en-US" dirty="0"/>
              <a:t> </a:t>
            </a:r>
            <a:endParaRPr lang="en-US" dirty="0">
              <a:cs typeface="Calibri"/>
            </a:endParaRPr>
          </a:p>
          <a:p>
            <a:r>
              <a:rPr lang="en-US" b="1" dirty="0"/>
              <a:t>Facilitator note:</a:t>
            </a:r>
            <a:endParaRPr lang="en-US" dirty="0"/>
          </a:p>
          <a:p>
            <a:r>
              <a:rPr lang="en-US" dirty="0"/>
              <a:t>Mention the Quote from Patricia Deegan:  </a:t>
            </a:r>
          </a:p>
          <a:p>
            <a:r>
              <a:rPr lang="en-US" dirty="0"/>
              <a:t>“The concept of recovery is rooted in the simple yet profound realization that people who have been diagnosed with mental illness are human beings.”</a:t>
            </a:r>
            <a:endParaRPr lang="en-US" dirty="0">
              <a:cs typeface="Calibri"/>
            </a:endParaRPr>
          </a:p>
          <a:p>
            <a:endParaRPr lang="en-US" dirty="0">
              <a:cs typeface="Calibri"/>
            </a:endParaRPr>
          </a:p>
          <a:p>
            <a:pPr marL="0" marR="0" lvl="0" indent="0">
              <a:lnSpc>
                <a:spcPct val="107000"/>
              </a:lnSpc>
              <a:spcBef>
                <a:spcPts val="0"/>
              </a:spcBef>
              <a:spcAft>
                <a:spcPts val="0"/>
              </a:spcAft>
              <a:buFont typeface="Symbol" panose="05050102010706020507" pitchFamily="18" charset="2"/>
              <a:buNone/>
            </a:pPr>
            <a:endParaRPr lang="en-US" dirty="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7</a:t>
            </a:fld>
            <a:endParaRPr lang="en-US"/>
          </a:p>
        </p:txBody>
      </p:sp>
    </p:spTree>
    <p:extLst>
      <p:ext uri="{BB962C8B-B14F-4D97-AF65-F5344CB8AC3E}">
        <p14:creationId xmlns:p14="http://schemas.microsoft.com/office/powerpoint/2010/main" val="394437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Definition:</a:t>
            </a:r>
            <a:r>
              <a:rPr lang="en-US" dirty="0"/>
              <a:t> </a:t>
            </a:r>
          </a:p>
          <a:p>
            <a:r>
              <a:rPr lang="en-US" u="sng" dirty="0"/>
              <a:t>Engagement</a:t>
            </a:r>
            <a:r>
              <a:rPr lang="en-US" dirty="0"/>
              <a:t> is the strengths-based process through which individuals with mental health conditions form a healing connection with people that support their recovery and wellness within the context of family, culture and community.</a:t>
            </a:r>
            <a:endParaRPr lang="en-US"/>
          </a:p>
          <a:p>
            <a:pPr marL="171450" indent="-171450">
              <a:buFont typeface="Arial"/>
              <a:buChar char="•"/>
            </a:pPr>
            <a:r>
              <a:rPr lang="en-US" dirty="0"/>
              <a:t>Engage the person served by providing assistance with goals of the person’s choosing.  </a:t>
            </a:r>
            <a:endParaRPr lang="en-US"/>
          </a:p>
          <a:p>
            <a:r>
              <a:rPr lang="en-US"/>
              <a:t> </a:t>
            </a:r>
          </a:p>
          <a:p>
            <a:r>
              <a:rPr lang="en-US" b="1" dirty="0"/>
              <a:t>Facilitator note-  explain:</a:t>
            </a:r>
            <a:endParaRPr lang="en-US"/>
          </a:p>
          <a:p>
            <a:pPr marL="171450" indent="-171450">
              <a:buFont typeface="Arial"/>
              <a:buChar char="•"/>
            </a:pPr>
            <a:r>
              <a:rPr lang="en-US" dirty="0"/>
              <a:t>If the person has difficulty identifying personal goals, efforts should be made to help them develop and communicate personally meaningful outcomes of services. </a:t>
            </a:r>
            <a:endParaRPr lang="en-US"/>
          </a:p>
          <a:p>
            <a:r>
              <a:rPr lang="en-US" dirty="0"/>
              <a:t>ACCS staff’s role is to foster autonomy, independence, and self-determination. </a:t>
            </a:r>
          </a:p>
        </p:txBody>
      </p:sp>
      <p:sp>
        <p:nvSpPr>
          <p:cNvPr id="4" name="Slide Number Placeholder 3"/>
          <p:cNvSpPr>
            <a:spLocks noGrp="1"/>
          </p:cNvSpPr>
          <p:nvPr>
            <p:ph type="sldNum" sz="quarter" idx="5"/>
          </p:nvPr>
        </p:nvSpPr>
        <p:spPr/>
        <p:txBody>
          <a:bodyPr/>
          <a:lstStyle/>
          <a:p>
            <a:fld id="{8071045B-683F-4120-8F36-6B50AC3EAEEC}" type="slidenum">
              <a:rPr lang="en-US" smtClean="0"/>
              <a:t>8</a:t>
            </a:fld>
            <a:endParaRPr lang="en-US"/>
          </a:p>
        </p:txBody>
      </p:sp>
    </p:spTree>
    <p:extLst>
      <p:ext uri="{BB962C8B-B14F-4D97-AF65-F5344CB8AC3E}">
        <p14:creationId xmlns:p14="http://schemas.microsoft.com/office/powerpoint/2010/main" val="110997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Definition:</a:t>
            </a:r>
            <a:r>
              <a:rPr lang="en-US" dirty="0"/>
              <a:t> </a:t>
            </a:r>
          </a:p>
          <a:p>
            <a:r>
              <a:rPr lang="en-US" dirty="0"/>
              <a:t>In a mental health context, </a:t>
            </a:r>
            <a:r>
              <a:rPr lang="en-US" u="sng" dirty="0"/>
              <a:t>empowerment </a:t>
            </a:r>
            <a:r>
              <a:rPr lang="en-US" dirty="0"/>
              <a:t>refers to the level of choice, influence and control users of mental health services can exercise over events in their lives, and the key to empowerment is the removal of formal or informal barriers and the transformation of power relations between individuals, communities, etc.</a:t>
            </a:r>
          </a:p>
          <a:p>
            <a:r>
              <a:rPr lang="en-US" b="1" dirty="0"/>
              <a:t>Facilitator Notes - Explain:</a:t>
            </a:r>
            <a:endParaRPr lang="en-US" dirty="0"/>
          </a:p>
          <a:p>
            <a:pPr marL="285750" indent="-285750">
              <a:buFont typeface="Arial"/>
              <a:buChar char="•"/>
            </a:pPr>
            <a:r>
              <a:rPr lang="en-US" dirty="0"/>
              <a:t>Some individuals have very little experience being asked about their personal goals or have little trust that their personal goals will be reflected in their service plan. </a:t>
            </a:r>
          </a:p>
          <a:p>
            <a:pPr marL="285750" indent="-285750">
              <a:buFont typeface="Arial"/>
              <a:buChar char="•"/>
            </a:pPr>
            <a:r>
              <a:rPr lang="en-US" dirty="0"/>
              <a:t>Some have a long history of institutionalization and/or messaging that there is little hope for recovery from a -mental health condition. </a:t>
            </a:r>
          </a:p>
          <a:p>
            <a:pPr marL="285750" indent="-285750">
              <a:buFont typeface="Arial"/>
              <a:buChar char="•"/>
            </a:pPr>
            <a:r>
              <a:rPr lang="en-US" dirty="0"/>
              <a:t>For those individuals, ACCS staff “hold the hope” and continue to convey that recovery is possible; </a:t>
            </a:r>
          </a:p>
          <a:p>
            <a:pPr marL="285750" indent="-285750">
              <a:buFont typeface="Arial"/>
              <a:buChar char="•"/>
            </a:pPr>
            <a:r>
              <a:rPr lang="en-US" dirty="0"/>
              <a:t>time and effort is spent getting to know the person and exploring possibilities, interests, and motivation for change within a range of domains of health and wellness</a:t>
            </a:r>
          </a:p>
          <a:p>
            <a:pPr marL="0" marR="0" lvl="0" indent="0">
              <a:lnSpc>
                <a:spcPct val="107000"/>
              </a:lnSpc>
              <a:spcBef>
                <a:spcPts val="0"/>
              </a:spcBef>
              <a:spcAft>
                <a:spcPts val="0"/>
              </a:spcAft>
              <a:buFont typeface="Symbol" panose="05050102010706020507" pitchFamily="18" charset="2"/>
              <a:buNone/>
            </a:pPr>
            <a:endParaRPr lang="en-US" sz="1800" b="1" dirty="0">
              <a:effectLst/>
              <a:latin typeface="Calibri" panose="020F0502020204030204" pitchFamily="34" charset="0"/>
              <a:ea typeface="DengXian" panose="02010600030101010101" pitchFamily="2" charset="-122"/>
              <a:cs typeface="Calibri" panose="020F0502020204030204" pitchFamily="34" charset="0"/>
            </a:endParaRPr>
          </a:p>
          <a:p>
            <a:pPr marL="0" marR="0" lvl="0" indent="0">
              <a:lnSpc>
                <a:spcPct val="107000"/>
              </a:lnSpc>
              <a:spcBef>
                <a:spcPts val="0"/>
              </a:spcBef>
              <a:spcAft>
                <a:spcPts val="800"/>
              </a:spcAft>
              <a:buFontTx/>
              <a:buNone/>
            </a:pPr>
            <a:endParaRPr lang="en-US" sz="1800" i="1" dirty="0">
              <a:effectLst/>
              <a:latin typeface="Times New Roman"/>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9</a:t>
            </a:fld>
            <a:endParaRPr lang="en-US"/>
          </a:p>
        </p:txBody>
      </p:sp>
    </p:spTree>
    <p:extLst>
      <p:ext uri="{BB962C8B-B14F-4D97-AF65-F5344CB8AC3E}">
        <p14:creationId xmlns:p14="http://schemas.microsoft.com/office/powerpoint/2010/main" val="149229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5">
            <a:extLst>
              <a:ext uri="{FF2B5EF4-FFF2-40B4-BE49-F238E27FC236}">
                <a16:creationId xmlns:a16="http://schemas.microsoft.com/office/drawing/2014/main" id="{3AEC74A7-1D95-419F-A9A6-B5234E04D6E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5">
            <a:extLst>
              <a:ext uri="{FF2B5EF4-FFF2-40B4-BE49-F238E27FC236}">
                <a16:creationId xmlns:a16="http://schemas.microsoft.com/office/drawing/2014/main" id="{28D6D820-4C2A-4E38-ACA6-C35DFDA690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video" Target="https://www.youtube.com/embed/KxzdfRs764w?feature=oembed" TargetMode="Externa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6.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notesSlide" Target="../notesSlides/notesSlide16.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51.png"/><Relationship Id="rId5" Type="http://schemas.openxmlformats.org/officeDocument/2006/relationships/hyperlink" Target="https://www.mass.gov/doc/printable-dmh-multicultural-resource-directory-complete/download" TargetMode="External"/><Relationship Id="rId4" Type="http://schemas.openxmlformats.org/officeDocument/2006/relationships/image" Target="../media/image50.png"/><Relationship Id="rId9"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notesSlide" Target="../notesSlides/notesSlide20.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notesSlide" Target="../notesSlides/notesSlide21.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63.jpeg"/><Relationship Id="rId2" Type="http://schemas.openxmlformats.org/officeDocument/2006/relationships/video" Target="https://www.youtube.com/embed/KPRA4g-3yEk?feature=oembed" TargetMode="External"/><Relationship Id="rId1" Type="http://schemas.openxmlformats.org/officeDocument/2006/relationships/tags" Target="../tags/tag2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22.xml"/><Relationship Id="rId9"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5.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24.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99A6A89E-0151-4B78-B337-B5F65AE900E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5704" t="2128" r="11191" b="2128"/>
          <a:stretch/>
        </p:blipFill>
        <p:spPr>
          <a:xfrm>
            <a:off x="8001000" y="0"/>
            <a:ext cx="10287000" cy="102870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68690" y="653706"/>
            <a:ext cx="293783" cy="2485858"/>
          </a:xfrm>
          <a:prstGeom prst="rect">
            <a:avLst/>
          </a:prstGeom>
        </p:spPr>
      </p:pic>
      <p:sp>
        <p:nvSpPr>
          <p:cNvPr id="9" name="TextBox 9"/>
          <p:cNvSpPr txBox="1"/>
          <p:nvPr/>
        </p:nvSpPr>
        <p:spPr>
          <a:xfrm>
            <a:off x="541936" y="2933700"/>
            <a:ext cx="6862845" cy="3809184"/>
          </a:xfrm>
          <a:prstGeom prst="rect">
            <a:avLst/>
          </a:prstGeom>
        </p:spPr>
        <p:txBody>
          <a:bodyPr lIns="0" tIns="0" rIns="0" bIns="0" rtlCol="0" anchor="t">
            <a:spAutoFit/>
          </a:bodyPr>
          <a:lstStyle/>
          <a:p>
            <a:pPr>
              <a:lnSpc>
                <a:spcPts val="9889"/>
              </a:lnSpc>
            </a:pPr>
            <a:r>
              <a:rPr lang="en-US" sz="9600" dirty="0">
                <a:solidFill>
                  <a:srgbClr val="3C3836"/>
                </a:solidFill>
                <a:latin typeface="Open Sans" panose="020B0606030504020204" pitchFamily="34" charset="0"/>
                <a:ea typeface="Open Sans" panose="020B0606030504020204" pitchFamily="34" charset="0"/>
                <a:cs typeface="Open Sans" panose="020B0606030504020204" pitchFamily="34" charset="0"/>
              </a:rPr>
              <a:t>Person-Centered Approach  </a:t>
            </a:r>
          </a:p>
        </p:txBody>
      </p:sp>
      <p:sp>
        <p:nvSpPr>
          <p:cNvPr id="10" name="TextBox 10"/>
          <p:cNvSpPr txBox="1"/>
          <p:nvPr/>
        </p:nvSpPr>
        <p:spPr>
          <a:xfrm>
            <a:off x="893567" y="9324975"/>
            <a:ext cx="5038549" cy="355601"/>
          </a:xfrm>
          <a:prstGeom prst="rect">
            <a:avLst/>
          </a:prstGeom>
        </p:spPr>
        <p:txBody>
          <a:bodyPr lIns="0" tIns="0" rIns="0" bIns="0" rtlCol="0" anchor="t">
            <a:spAutoFit/>
          </a:bodyPr>
          <a:lstStyle/>
          <a:p>
            <a:pPr>
              <a:lnSpc>
                <a:spcPts val="2660"/>
              </a:lnSpc>
            </a:pPr>
            <a:r>
              <a:rPr lang="en-US" sz="2800" dirty="0">
                <a:solidFill>
                  <a:srgbClr val="3C3836"/>
                </a:solidFill>
                <a:latin typeface="Open Sans"/>
              </a:rPr>
              <a:t>ACCS Principles </a:t>
            </a:r>
            <a:endParaRPr lang="en-US" sz="2800" dirty="0">
              <a:solidFill>
                <a:srgbClr val="3C3836"/>
              </a:solidFill>
              <a:latin typeface="Open Sans Bold"/>
            </a:endParaRPr>
          </a:p>
        </p:txBody>
      </p:sp>
      <p:grpSp>
        <p:nvGrpSpPr>
          <p:cNvPr id="12" name="Group 4">
            <a:extLst>
              <a:ext uri="{FF2B5EF4-FFF2-40B4-BE49-F238E27FC236}">
                <a16:creationId xmlns:a16="http://schemas.microsoft.com/office/drawing/2014/main" id="{E920424F-6C31-4FD4-9832-30644A6C5E52}"/>
              </a:ext>
            </a:extLst>
          </p:cNvPr>
          <p:cNvGrpSpPr/>
          <p:nvPr/>
        </p:nvGrpSpPr>
        <p:grpSpPr>
          <a:xfrm>
            <a:off x="342071" y="-1523373"/>
            <a:ext cx="1676400" cy="3046745"/>
            <a:chOff x="0" y="0"/>
            <a:chExt cx="706484" cy="926813"/>
          </a:xfrm>
          <a:solidFill>
            <a:srgbClr val="37ABA7"/>
          </a:solidFill>
        </p:grpSpPr>
        <p:sp>
          <p:nvSpPr>
            <p:cNvPr id="14" name="Freeform 5">
              <a:extLst>
                <a:ext uri="{FF2B5EF4-FFF2-40B4-BE49-F238E27FC236}">
                  <a16:creationId xmlns:a16="http://schemas.microsoft.com/office/drawing/2014/main" id="{734428E5-4992-40A2-AE96-7970181145EF}"/>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37C05-9553-FAD1-0E44-89EA63F2E70B}"/>
              </a:ext>
            </a:extLst>
          </p:cNvPr>
          <p:cNvPicPr>
            <a:picLocks noChangeAspect="1"/>
          </p:cNvPicPr>
          <p:nvPr/>
        </p:nvPicPr>
        <p:blipFill rotWithShape="1">
          <a:blip r:embed="rId4"/>
          <a:srcRect t="1563" b="49985"/>
          <a:stretch/>
        </p:blipFill>
        <p:spPr>
          <a:xfrm>
            <a:off x="-2" y="-876300"/>
            <a:ext cx="18288001" cy="6019800"/>
          </a:xfrm>
          <a:prstGeom prst="rect">
            <a:avLst/>
          </a:prstGeom>
        </p:spPr>
      </p:pic>
      <p:sp>
        <p:nvSpPr>
          <p:cNvPr id="14" name="Freeform 5">
            <a:extLst>
              <a:ext uri="{FF2B5EF4-FFF2-40B4-BE49-F238E27FC236}">
                <a16:creationId xmlns:a16="http://schemas.microsoft.com/office/drawing/2014/main" id="{A4B3B5B7-9C96-427E-AAC8-B95E432B1E99}"/>
              </a:ext>
            </a:extLst>
          </p:cNvPr>
          <p:cNvSpPr/>
          <p:nvPr/>
        </p:nvSpPr>
        <p:spPr>
          <a:xfrm rot="5400000">
            <a:off x="8477842" y="-8025025"/>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bg1">
              <a:alpha val="66000"/>
            </a:schemeClr>
          </a:solidFill>
          <a:ln>
            <a:solidFill>
              <a:srgbClr val="37ABA7"/>
            </a:solidFill>
          </a:ln>
        </p:spPr>
        <p:txBody>
          <a:bodyPr/>
          <a:lstStyle/>
          <a:p>
            <a:endParaRPr lang="en-US" dirty="0"/>
          </a:p>
        </p:txBody>
      </p:sp>
      <p:sp>
        <p:nvSpPr>
          <p:cNvPr id="2" name="TextBox 1">
            <a:extLst>
              <a:ext uri="{FF2B5EF4-FFF2-40B4-BE49-F238E27FC236}">
                <a16:creationId xmlns:a16="http://schemas.microsoft.com/office/drawing/2014/main" id="{285DE905-66A5-4342-A17A-A3FCE32FF6A1}"/>
              </a:ext>
            </a:extLst>
          </p:cNvPr>
          <p:cNvSpPr txBox="1"/>
          <p:nvPr/>
        </p:nvSpPr>
        <p:spPr>
          <a:xfrm>
            <a:off x="0" y="592959"/>
            <a:ext cx="17557532" cy="1200329"/>
          </a:xfrm>
          <a:prstGeom prst="rect">
            <a:avLst/>
          </a:prstGeom>
          <a:noFill/>
        </p:spPr>
        <p:txBody>
          <a:bodyPr wrap="square" rtlCol="0">
            <a:spAutoFit/>
          </a:bodyPr>
          <a:lstStyle/>
          <a:p>
            <a:r>
              <a:rPr lang="en-US" sz="7200" dirty="0"/>
              <a:t>Using PCC in Practice: </a:t>
            </a:r>
            <a:r>
              <a:rPr lang="en-US" sz="7200" b="1" dirty="0"/>
              <a:t>Non-judgment</a:t>
            </a:r>
          </a:p>
        </p:txBody>
      </p:sp>
      <p:sp>
        <p:nvSpPr>
          <p:cNvPr id="16" name="TextBox 15">
            <a:extLst>
              <a:ext uri="{FF2B5EF4-FFF2-40B4-BE49-F238E27FC236}">
                <a16:creationId xmlns:a16="http://schemas.microsoft.com/office/drawing/2014/main" id="{22159D09-66D8-4DBD-8B29-B106D4775078}"/>
              </a:ext>
            </a:extLst>
          </p:cNvPr>
          <p:cNvSpPr txBox="1"/>
          <p:nvPr/>
        </p:nvSpPr>
        <p:spPr>
          <a:xfrm>
            <a:off x="-2" y="5202718"/>
            <a:ext cx="18041106" cy="2697662"/>
          </a:xfrm>
          <a:prstGeom prst="rect">
            <a:avLst/>
          </a:prstGeom>
          <a:solidFill>
            <a:schemeClr val="bg1"/>
          </a:solidFill>
        </p:spPr>
        <p:txBody>
          <a:bodyPr wrap="square">
            <a:spAutoFit/>
          </a:bodyPr>
          <a:lstStyle/>
          <a:p>
            <a:pPr marL="685800" marR="0">
              <a:lnSpc>
                <a:spcPct val="107000"/>
              </a:lnSpc>
              <a:spcBef>
                <a:spcPts val="0"/>
              </a:spcBef>
              <a:spcAft>
                <a:spcPts val="800"/>
              </a:spcAft>
            </a:pPr>
            <a:r>
              <a:rPr lang="en-US" sz="4000" dirty="0">
                <a:effectLst/>
                <a:latin typeface="Calibri" panose="020F0502020204030204" pitchFamily="34" charset="0"/>
                <a:ea typeface="Calibri" panose="020F0502020204030204" pitchFamily="34" charset="0"/>
                <a:cs typeface="Arial" panose="020B0604020202020204" pitchFamily="34" charset="0"/>
              </a:rPr>
              <a:t>ACCS staff and clinicians cultivate professionalism that centers care around the person served, and that puts one’s own judgements to the side when values or cultures clash. One works for a stance of non-judgment with respect to challenging behaviors and uses language that promotes recovery that is: </a:t>
            </a:r>
          </a:p>
        </p:txBody>
      </p:sp>
      <p:sp>
        <p:nvSpPr>
          <p:cNvPr id="7" name="Rectangle 6">
            <a:extLst>
              <a:ext uri="{FF2B5EF4-FFF2-40B4-BE49-F238E27FC236}">
                <a16:creationId xmlns:a16="http://schemas.microsoft.com/office/drawing/2014/main" id="{4E36FAD8-0680-8AA0-09B6-CAD263088AFD}"/>
              </a:ext>
            </a:extLst>
          </p:cNvPr>
          <p:cNvSpPr/>
          <p:nvPr/>
        </p:nvSpPr>
        <p:spPr>
          <a:xfrm>
            <a:off x="892066" y="8304995"/>
            <a:ext cx="15773400" cy="1974385"/>
          </a:xfrm>
          <a:prstGeom prst="rect">
            <a:avLst/>
          </a:prstGeom>
        </p:spPr>
        <p:txBody>
          <a:bodyPr/>
          <a:lstStyle/>
          <a:p>
            <a:pPr lvl="0">
              <a:buChar char="•"/>
            </a:pPr>
            <a:r>
              <a:rPr lang="en-US" sz="3600" dirty="0"/>
              <a:t>Non-judgmental</a:t>
            </a:r>
          </a:p>
          <a:p>
            <a:pPr lvl="0">
              <a:buChar char="•"/>
            </a:pPr>
            <a:r>
              <a:rPr lang="en-US" sz="3600" dirty="0"/>
              <a:t>Respectful of the person’s perspective and life experience</a:t>
            </a:r>
          </a:p>
          <a:p>
            <a:pPr lvl="0">
              <a:buChar char="•"/>
            </a:pPr>
            <a:r>
              <a:rPr lang="en-US" sz="3600" dirty="0"/>
              <a:t>Avoids labeling the person</a:t>
            </a:r>
          </a:p>
        </p:txBody>
      </p:sp>
    </p:spTree>
    <p:custDataLst>
      <p:tags r:id="rId1"/>
    </p:custDataLst>
    <p:extLst>
      <p:ext uri="{BB962C8B-B14F-4D97-AF65-F5344CB8AC3E}">
        <p14:creationId xmlns:p14="http://schemas.microsoft.com/office/powerpoint/2010/main" val="364413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0" y="-342900"/>
            <a:ext cx="7860536" cy="10614084"/>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39877" y="266700"/>
            <a:ext cx="9743962" cy="9753600"/>
          </a:xfrm>
          <a:prstGeom prst="rect">
            <a:avLst/>
          </a:prstGeom>
          <a:ln>
            <a:solidFill>
              <a:srgbClr val="37ABA7"/>
            </a:solidFill>
          </a:ln>
        </p:spPr>
        <p:style>
          <a:lnRef idx="2">
            <a:schemeClr val="accent4"/>
          </a:lnRef>
          <a:fillRef idx="1">
            <a:schemeClr val="lt1"/>
          </a:fillRef>
          <a:effectRef idx="0">
            <a:schemeClr val="accent4"/>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9555756" y="820848"/>
            <a:ext cx="8355470" cy="8919365"/>
          </a:xfrm>
          <a:prstGeom prst="rect">
            <a:avLst/>
          </a:prstGeom>
          <a:noFill/>
        </p:spPr>
        <p:txBody>
          <a:bodyPr wrap="square">
            <a:spAutoFit/>
          </a:bodyPr>
          <a:lstStyle/>
          <a:p>
            <a:pPr marL="0" marR="0">
              <a:lnSpc>
                <a:spcPct val="107000"/>
              </a:lnSpc>
              <a:spcBef>
                <a:spcPts val="0"/>
              </a:spcBef>
              <a:spcAft>
                <a:spcPts val="0"/>
              </a:spcAft>
            </a:pPr>
            <a:r>
              <a:rPr lang="en-US" sz="6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 you think of other examples where a provider’s or peer specialist’s perspective might clash with the perspective of the person served?</a:t>
            </a:r>
          </a:p>
          <a:p>
            <a:pPr marL="0" marR="0">
              <a:lnSpc>
                <a:spcPct val="107000"/>
              </a:lnSpc>
              <a:spcBef>
                <a:spcPts val="0"/>
              </a:spcBef>
              <a:spcAft>
                <a:spcPts val="0"/>
              </a:spcAft>
            </a:pPr>
            <a:endParaRPr lang="en-US" sz="6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C6057306-1980-424B-BB15-CFA7FE250FBD}"/>
              </a:ext>
            </a:extLst>
          </p:cNvPr>
          <p:cNvSpPr/>
          <p:nvPr/>
        </p:nvSpPr>
        <p:spPr>
          <a:xfrm>
            <a:off x="9052560" y="1428245"/>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grpSp>
        <p:nvGrpSpPr>
          <p:cNvPr id="14" name="Group 4">
            <a:extLst>
              <a:ext uri="{FF2B5EF4-FFF2-40B4-BE49-F238E27FC236}">
                <a16:creationId xmlns:a16="http://schemas.microsoft.com/office/drawing/2014/main" id="{CA05A261-CF41-4645-AE74-AB9E8E68AD5D}"/>
              </a:ext>
            </a:extLst>
          </p:cNvPr>
          <p:cNvGrpSpPr/>
          <p:nvPr/>
        </p:nvGrpSpPr>
        <p:grpSpPr>
          <a:xfrm>
            <a:off x="342071" y="-1523373"/>
            <a:ext cx="1676400" cy="3046745"/>
            <a:chOff x="0" y="0"/>
            <a:chExt cx="706484" cy="926813"/>
          </a:xfrm>
          <a:solidFill>
            <a:srgbClr val="37ABA7"/>
          </a:solidFill>
        </p:grpSpPr>
        <p:sp>
          <p:nvSpPr>
            <p:cNvPr id="16" name="Freeform 5">
              <a:extLst>
                <a:ext uri="{FF2B5EF4-FFF2-40B4-BE49-F238E27FC236}">
                  <a16:creationId xmlns:a16="http://schemas.microsoft.com/office/drawing/2014/main" id="{7838EB61-893B-401B-AAE1-CF2D70235C79}"/>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15" name="Graphic 14" descr="Questions outline">
            <a:extLst>
              <a:ext uri="{FF2B5EF4-FFF2-40B4-BE49-F238E27FC236}">
                <a16:creationId xmlns:a16="http://schemas.microsoft.com/office/drawing/2014/main" id="{A2367590-3070-48C8-88AF-C7254F9891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9" name="TextBox 4">
            <a:extLst>
              <a:ext uri="{FF2B5EF4-FFF2-40B4-BE49-F238E27FC236}">
                <a16:creationId xmlns:a16="http://schemas.microsoft.com/office/drawing/2014/main" id="{0CC928D2-310A-41EA-9483-CA91B2DEA213}"/>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latin typeface="DM Serif Display Bold"/>
              </a:rPr>
              <a:t>Activity</a:t>
            </a:r>
          </a:p>
        </p:txBody>
      </p:sp>
    </p:spTree>
    <p:custDataLst>
      <p:tags r:id="rId1"/>
    </p:custDataLst>
    <p:extLst>
      <p:ext uri="{BB962C8B-B14F-4D97-AF65-F5344CB8AC3E}">
        <p14:creationId xmlns:p14="http://schemas.microsoft.com/office/powerpoint/2010/main" val="168610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3287843" y="1310948"/>
            <a:ext cx="14782800" cy="8846046"/>
          </a:xfrm>
          <a:prstGeom prst="rect">
            <a:avLst/>
          </a:prstGeom>
          <a:ln>
            <a:solidFill>
              <a:srgbClr val="37ABA7"/>
            </a:solidFill>
          </a:ln>
        </p:spPr>
        <p:style>
          <a:lnRef idx="2">
            <a:schemeClr val="accent4"/>
          </a:lnRef>
          <a:fillRef idx="1">
            <a:schemeClr val="lt1"/>
          </a:fillRef>
          <a:effectRef idx="0">
            <a:schemeClr val="accent4"/>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2" name="Online Media 1" title="Strength Based vs. Deficit Based">
            <a:hlinkClick r:id="" action="ppaction://media"/>
            <a:extLst>
              <a:ext uri="{FF2B5EF4-FFF2-40B4-BE49-F238E27FC236}">
                <a16:creationId xmlns:a16="http://schemas.microsoft.com/office/drawing/2014/main" id="{4EFFB73E-A1DF-43F4-91AC-52CDD4C69357}"/>
              </a:ext>
            </a:extLst>
          </p:cNvPr>
          <p:cNvPicPr>
            <a:picLocks noRot="1" noChangeAspect="1"/>
          </p:cNvPicPr>
          <p:nvPr>
            <a:videoFile r:link="rId2"/>
          </p:nvPr>
        </p:nvPicPr>
        <p:blipFill>
          <a:blip r:embed="rId7"/>
          <a:stretch>
            <a:fillRect/>
          </a:stretch>
        </p:blipFill>
        <p:spPr>
          <a:xfrm>
            <a:off x="3505199" y="1680636"/>
            <a:ext cx="14348087" cy="8106669"/>
          </a:xfrm>
          <a:prstGeom prst="rect">
            <a:avLst/>
          </a:prstGeom>
        </p:spPr>
      </p:pic>
      <p:pic>
        <p:nvPicPr>
          <p:cNvPr id="10" name="Graphic 9" descr="Clapper board with solid fill">
            <a:extLst>
              <a:ext uri="{FF2B5EF4-FFF2-40B4-BE49-F238E27FC236}">
                <a16:creationId xmlns:a16="http://schemas.microsoft.com/office/drawing/2014/main" id="{BE81B6AD-E4E4-4A25-B684-449D7E3A19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57" y="161031"/>
            <a:ext cx="1676400" cy="1676400"/>
          </a:xfrm>
          <a:prstGeom prst="rect">
            <a:avLst/>
          </a:prstGeom>
        </p:spPr>
      </p:pic>
      <p:sp>
        <p:nvSpPr>
          <p:cNvPr id="9" name="Title 2">
            <a:extLst>
              <a:ext uri="{FF2B5EF4-FFF2-40B4-BE49-F238E27FC236}">
                <a16:creationId xmlns:a16="http://schemas.microsoft.com/office/drawing/2014/main" id="{11545798-2DCB-A140-C535-4CD338F17676}"/>
              </a:ext>
            </a:extLst>
          </p:cNvPr>
          <p:cNvSpPr txBox="1">
            <a:spLocks/>
          </p:cNvSpPr>
          <p:nvPr/>
        </p:nvSpPr>
        <p:spPr>
          <a:xfrm>
            <a:off x="1933449" y="110618"/>
            <a:ext cx="17983200" cy="1200329"/>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7200" dirty="0">
                <a:latin typeface="+mn-lt"/>
              </a:rPr>
              <a:t>Strengths </a:t>
            </a:r>
          </a:p>
        </p:txBody>
      </p:sp>
    </p:spTree>
    <p:custDataLst>
      <p:tags r:id="rId1"/>
    </p:custDataLst>
    <p:extLst>
      <p:ext uri="{BB962C8B-B14F-4D97-AF65-F5344CB8AC3E}">
        <p14:creationId xmlns:p14="http://schemas.microsoft.com/office/powerpoint/2010/main" val="11883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D4B8D01-B88C-46CC-9437-CA3F7FB02667}"/>
              </a:ext>
            </a:extLst>
          </p:cNvPr>
          <p:cNvSpPr/>
          <p:nvPr/>
        </p:nvSpPr>
        <p:spPr>
          <a:xfrm>
            <a:off x="327946" y="1962396"/>
            <a:ext cx="17754600" cy="12003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R="0">
              <a:lnSpc>
                <a:spcPct val="107000"/>
              </a:lnSpc>
              <a:spcBef>
                <a:spcPts val="0"/>
              </a:spcBef>
              <a:spcAft>
                <a:spcPts val="0"/>
              </a:spcAft>
            </a:pP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PCC employs a strength-based approach. </a:t>
            </a:r>
          </a:p>
          <a:p>
            <a:pPr marR="0">
              <a:lnSpc>
                <a:spcPct val="107000"/>
              </a:lnSpc>
              <a:spcBef>
                <a:spcPts val="0"/>
              </a:spcBef>
              <a:spcAft>
                <a:spcPts val="0"/>
              </a:spcAft>
            </a:pP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Providers shift from asking “what’s wrong with you” to “what’s strong with you”? </a:t>
            </a:r>
            <a:r>
              <a:rPr lang="en-US" sz="36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2" name="Title 2">
            <a:extLst>
              <a:ext uri="{FF2B5EF4-FFF2-40B4-BE49-F238E27FC236}">
                <a16:creationId xmlns:a16="http://schemas.microsoft.com/office/drawing/2014/main" id="{6FED20FD-A048-4B93-A8F0-673ADB72F899}"/>
              </a:ext>
            </a:extLst>
          </p:cNvPr>
          <p:cNvSpPr txBox="1">
            <a:spLocks/>
          </p:cNvSpPr>
          <p:nvPr/>
        </p:nvSpPr>
        <p:spPr>
          <a:xfrm>
            <a:off x="733304" y="-75"/>
            <a:ext cx="17983200" cy="1200329"/>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7200" dirty="0">
                <a:latin typeface="+mn-lt"/>
              </a:rPr>
              <a:t>Strengths </a:t>
            </a:r>
          </a:p>
        </p:txBody>
      </p:sp>
      <p:cxnSp>
        <p:nvCxnSpPr>
          <p:cNvPr id="9" name="Straight Connector 8">
            <a:extLst>
              <a:ext uri="{FF2B5EF4-FFF2-40B4-BE49-F238E27FC236}">
                <a16:creationId xmlns:a16="http://schemas.microsoft.com/office/drawing/2014/main" id="{E31946E0-7643-4070-908E-C9C87A327896}"/>
              </a:ext>
            </a:extLst>
          </p:cNvPr>
          <p:cNvCxnSpPr>
            <a:cxnSpLocks/>
          </p:cNvCxnSpPr>
          <p:nvPr/>
        </p:nvCxnSpPr>
        <p:spPr>
          <a:xfrm>
            <a:off x="762000" y="1310948"/>
            <a:ext cx="24384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Freeform 5">
            <a:extLst>
              <a:ext uri="{FF2B5EF4-FFF2-40B4-BE49-F238E27FC236}">
                <a16:creationId xmlns:a16="http://schemas.microsoft.com/office/drawing/2014/main" id="{ACA224D2-51E6-FF84-2167-5E28E13E22EA}"/>
              </a:ext>
            </a:extLst>
          </p:cNvPr>
          <p:cNvSpPr/>
          <p:nvPr/>
        </p:nvSpPr>
        <p:spPr>
          <a:xfrm>
            <a:off x="299786" y="3563093"/>
            <a:ext cx="8792908" cy="6111929"/>
          </a:xfrm>
          <a:custGeom>
            <a:avLst/>
            <a:gdLst>
              <a:gd name="connsiteX0" fmla="*/ 89278 w 1207902"/>
              <a:gd name="connsiteY0" fmla="*/ 0 h 1907250"/>
              <a:gd name="connsiteX1" fmla="*/ 1207902 w 1207902"/>
              <a:gd name="connsiteY1" fmla="*/ 0 h 1907250"/>
              <a:gd name="connsiteX2" fmla="*/ 1207902 w 1207902"/>
              <a:gd name="connsiteY2" fmla="*/ 1907250 h 1907250"/>
              <a:gd name="connsiteX3" fmla="*/ 89278 w 1207902"/>
              <a:gd name="connsiteY3" fmla="*/ 1907250 h 1907250"/>
              <a:gd name="connsiteX4" fmla="*/ 0 w 1207902"/>
              <a:gd name="connsiteY4" fmla="*/ 1817972 h 1907250"/>
              <a:gd name="connsiteX5" fmla="*/ 0 w 1207902"/>
              <a:gd name="connsiteY5" fmla="*/ 89278 h 1907250"/>
              <a:gd name="connsiteX6" fmla="*/ 89278 w 1207902"/>
              <a:gd name="connsiteY6" fmla="*/ 0 h 19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902" h="1907250">
                <a:moveTo>
                  <a:pt x="89278" y="0"/>
                </a:moveTo>
                <a:lnTo>
                  <a:pt x="1207902" y="0"/>
                </a:lnTo>
                <a:lnTo>
                  <a:pt x="1207902" y="1907250"/>
                </a:lnTo>
                <a:lnTo>
                  <a:pt x="89278" y="1907250"/>
                </a:lnTo>
                <a:cubicBezTo>
                  <a:pt x="39971" y="1907250"/>
                  <a:pt x="0" y="1867279"/>
                  <a:pt x="0" y="1817972"/>
                </a:cubicBezTo>
                <a:lnTo>
                  <a:pt x="0" y="89278"/>
                </a:lnTo>
                <a:cubicBezTo>
                  <a:pt x="0" y="39971"/>
                  <a:pt x="39971" y="0"/>
                  <a:pt x="89278" y="0"/>
                </a:cubicBezTo>
                <a:close/>
              </a:path>
            </a:pathLst>
          </a:custGeom>
          <a:ln/>
          <a:effectLst>
            <a:outerShdw blurRad="50800" dist="38100" dir="5400000" algn="t"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700" dirty="0"/>
          </a:p>
        </p:txBody>
      </p:sp>
      <p:pic>
        <p:nvPicPr>
          <p:cNvPr id="21" name="Graphic 20" descr="Warning">
            <a:extLst>
              <a:ext uri="{FF2B5EF4-FFF2-40B4-BE49-F238E27FC236}">
                <a16:creationId xmlns:a16="http://schemas.microsoft.com/office/drawing/2014/main" id="{8472683D-3925-8FBC-E41A-DF06F21597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5191" y="3814172"/>
            <a:ext cx="828180" cy="828180"/>
          </a:xfrm>
          <a:prstGeom prst="rect">
            <a:avLst/>
          </a:prstGeom>
        </p:spPr>
      </p:pic>
      <p:sp>
        <p:nvSpPr>
          <p:cNvPr id="55" name="Freeform 5">
            <a:extLst>
              <a:ext uri="{FF2B5EF4-FFF2-40B4-BE49-F238E27FC236}">
                <a16:creationId xmlns:a16="http://schemas.microsoft.com/office/drawing/2014/main" id="{D7DED9ED-4DAB-2B86-6E0C-FC95A6A7A38C}"/>
              </a:ext>
            </a:extLst>
          </p:cNvPr>
          <p:cNvSpPr/>
          <p:nvPr/>
        </p:nvSpPr>
        <p:spPr>
          <a:xfrm rot="10800000">
            <a:off x="9144000" y="3554810"/>
            <a:ext cx="8792908" cy="6111929"/>
          </a:xfrm>
          <a:custGeom>
            <a:avLst/>
            <a:gdLst>
              <a:gd name="connsiteX0" fmla="*/ 89278 w 1207902"/>
              <a:gd name="connsiteY0" fmla="*/ 0 h 1907250"/>
              <a:gd name="connsiteX1" fmla="*/ 1207902 w 1207902"/>
              <a:gd name="connsiteY1" fmla="*/ 0 h 1907250"/>
              <a:gd name="connsiteX2" fmla="*/ 1207902 w 1207902"/>
              <a:gd name="connsiteY2" fmla="*/ 1907250 h 1907250"/>
              <a:gd name="connsiteX3" fmla="*/ 89278 w 1207902"/>
              <a:gd name="connsiteY3" fmla="*/ 1907250 h 1907250"/>
              <a:gd name="connsiteX4" fmla="*/ 0 w 1207902"/>
              <a:gd name="connsiteY4" fmla="*/ 1817972 h 1907250"/>
              <a:gd name="connsiteX5" fmla="*/ 0 w 1207902"/>
              <a:gd name="connsiteY5" fmla="*/ 89278 h 1907250"/>
              <a:gd name="connsiteX6" fmla="*/ 89278 w 1207902"/>
              <a:gd name="connsiteY6" fmla="*/ 0 h 19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902" h="1907250">
                <a:moveTo>
                  <a:pt x="89278" y="0"/>
                </a:moveTo>
                <a:lnTo>
                  <a:pt x="1207902" y="0"/>
                </a:lnTo>
                <a:lnTo>
                  <a:pt x="1207902" y="1907250"/>
                </a:lnTo>
                <a:lnTo>
                  <a:pt x="89278" y="1907250"/>
                </a:lnTo>
                <a:cubicBezTo>
                  <a:pt x="39971" y="1907250"/>
                  <a:pt x="0" y="1867279"/>
                  <a:pt x="0" y="1817972"/>
                </a:cubicBezTo>
                <a:lnTo>
                  <a:pt x="0" y="89278"/>
                </a:lnTo>
                <a:cubicBezTo>
                  <a:pt x="0" y="39971"/>
                  <a:pt x="39971" y="0"/>
                  <a:pt x="89278" y="0"/>
                </a:cubicBezTo>
                <a:close/>
              </a:path>
            </a:pathLst>
          </a:custGeom>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700"/>
          </a:p>
        </p:txBody>
      </p:sp>
      <p:sp>
        <p:nvSpPr>
          <p:cNvPr id="13" name="Rounded Rectangle 2">
            <a:extLst>
              <a:ext uri="{FF2B5EF4-FFF2-40B4-BE49-F238E27FC236}">
                <a16:creationId xmlns:a16="http://schemas.microsoft.com/office/drawing/2014/main" id="{45F730C6-00BA-178D-704A-EBA1840D576F}"/>
              </a:ext>
            </a:extLst>
          </p:cNvPr>
          <p:cNvSpPr/>
          <p:nvPr/>
        </p:nvSpPr>
        <p:spPr>
          <a:xfrm>
            <a:off x="733305" y="5069196"/>
            <a:ext cx="8195274" cy="1371600"/>
          </a:xfrm>
          <a:prstGeom prst="rect">
            <a:avLst/>
          </a:prstGeom>
          <a:ln/>
        </p:spPr>
        <p:style>
          <a:lnRef idx="1">
            <a:schemeClr val="accent5"/>
          </a:lnRef>
          <a:fillRef idx="2">
            <a:schemeClr val="accent5"/>
          </a:fillRef>
          <a:effectRef idx="1">
            <a:schemeClr val="accent5"/>
          </a:effectRef>
          <a:fontRef idx="minor">
            <a:schemeClr val="dk1"/>
          </a:fontRef>
        </p:style>
        <p:txBody>
          <a:bodyPr lIns="548640" rIns="274320" rtlCol="0" anchor="ctr"/>
          <a:lstStyle/>
          <a:p>
            <a:r>
              <a:rPr lang="en-US" sz="2800" dirty="0"/>
              <a:t>I will not drink alcohol or use substances for the next month</a:t>
            </a:r>
          </a:p>
        </p:txBody>
      </p:sp>
      <p:pic>
        <p:nvPicPr>
          <p:cNvPr id="20" name="Graphic 19" descr="Thumbs Up Sign">
            <a:extLst>
              <a:ext uri="{FF2B5EF4-FFF2-40B4-BE49-F238E27FC236}">
                <a16:creationId xmlns:a16="http://schemas.microsoft.com/office/drawing/2014/main" id="{FA91B5AB-EC22-E79B-B210-EBC8538DA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59419" y="3554810"/>
            <a:ext cx="1371600" cy="1338553"/>
          </a:xfrm>
          <a:prstGeom prst="rect">
            <a:avLst/>
          </a:prstGeom>
        </p:spPr>
      </p:pic>
      <p:sp>
        <p:nvSpPr>
          <p:cNvPr id="47" name="Rounded Rectangle 2">
            <a:extLst>
              <a:ext uri="{FF2B5EF4-FFF2-40B4-BE49-F238E27FC236}">
                <a16:creationId xmlns:a16="http://schemas.microsoft.com/office/drawing/2014/main" id="{ACD4825F-29EF-CE27-A855-A8BB72FF571C}"/>
              </a:ext>
            </a:extLst>
          </p:cNvPr>
          <p:cNvSpPr/>
          <p:nvPr/>
        </p:nvSpPr>
        <p:spPr>
          <a:xfrm>
            <a:off x="9359420" y="5039618"/>
            <a:ext cx="8362067" cy="1371600"/>
          </a:xfrm>
          <a:prstGeom prst="roundRect">
            <a:avLst>
              <a:gd name="adj" fmla="val 468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548640" rIns="274320" rtlCol="0" anchor="ctr"/>
          <a:lstStyle/>
          <a:p>
            <a:r>
              <a:rPr lang="en-US" sz="2800" dirty="0">
                <a:solidFill>
                  <a:schemeClr val="tx1"/>
                </a:solidFill>
              </a:rPr>
              <a:t>I will use my motivation for change to learn at least two new coping strategies that work for me for managing stress </a:t>
            </a:r>
          </a:p>
        </p:txBody>
      </p:sp>
      <p:sp>
        <p:nvSpPr>
          <p:cNvPr id="57" name="TextBox 56">
            <a:extLst>
              <a:ext uri="{FF2B5EF4-FFF2-40B4-BE49-F238E27FC236}">
                <a16:creationId xmlns:a16="http://schemas.microsoft.com/office/drawing/2014/main" id="{94C2362D-756F-6BD1-5FA1-FE9A9EB049EE}"/>
              </a:ext>
            </a:extLst>
          </p:cNvPr>
          <p:cNvSpPr txBox="1"/>
          <p:nvPr/>
        </p:nvSpPr>
        <p:spPr>
          <a:xfrm>
            <a:off x="1664677" y="3778735"/>
            <a:ext cx="7263902" cy="1015663"/>
          </a:xfrm>
          <a:prstGeom prst="rect">
            <a:avLst/>
          </a:prstGeom>
          <a:noFill/>
        </p:spPr>
        <p:txBody>
          <a:bodyPr wrap="square">
            <a:spAutoFit/>
          </a:bodyPr>
          <a:lstStyle/>
          <a:p>
            <a:r>
              <a:rPr lang="en-US" sz="6000" b="1" dirty="0">
                <a:solidFill>
                  <a:schemeClr val="bg1"/>
                </a:solidFill>
              </a:rPr>
              <a:t>Deficit-based</a:t>
            </a:r>
          </a:p>
        </p:txBody>
      </p:sp>
      <p:sp>
        <p:nvSpPr>
          <p:cNvPr id="58" name="TextBox 57">
            <a:extLst>
              <a:ext uri="{FF2B5EF4-FFF2-40B4-BE49-F238E27FC236}">
                <a16:creationId xmlns:a16="http://schemas.microsoft.com/office/drawing/2014/main" id="{DA7D19FF-8D61-3297-C473-1F516AEC96AE}"/>
              </a:ext>
            </a:extLst>
          </p:cNvPr>
          <p:cNvSpPr txBox="1"/>
          <p:nvPr/>
        </p:nvSpPr>
        <p:spPr>
          <a:xfrm>
            <a:off x="10794010" y="3789383"/>
            <a:ext cx="6708799" cy="1015663"/>
          </a:xfrm>
          <a:prstGeom prst="rect">
            <a:avLst/>
          </a:prstGeom>
          <a:noFill/>
        </p:spPr>
        <p:txBody>
          <a:bodyPr wrap="square">
            <a:spAutoFit/>
          </a:bodyPr>
          <a:lstStyle/>
          <a:p>
            <a:r>
              <a:rPr lang="en-US" sz="6000" b="1" dirty="0">
                <a:solidFill>
                  <a:schemeClr val="bg1"/>
                </a:solidFill>
              </a:rPr>
              <a:t>Strength-based</a:t>
            </a:r>
          </a:p>
        </p:txBody>
      </p:sp>
      <p:sp>
        <p:nvSpPr>
          <p:cNvPr id="59" name="Rounded Rectangle 2">
            <a:extLst>
              <a:ext uri="{FF2B5EF4-FFF2-40B4-BE49-F238E27FC236}">
                <a16:creationId xmlns:a16="http://schemas.microsoft.com/office/drawing/2014/main" id="{3A2A5C20-12C2-567C-66AE-5979084ABB60}"/>
              </a:ext>
            </a:extLst>
          </p:cNvPr>
          <p:cNvSpPr/>
          <p:nvPr/>
        </p:nvSpPr>
        <p:spPr>
          <a:xfrm>
            <a:off x="733304" y="7372109"/>
            <a:ext cx="8195274" cy="1371600"/>
          </a:xfrm>
          <a:prstGeom prst="rect">
            <a:avLst/>
          </a:prstGeom>
          <a:ln/>
        </p:spPr>
        <p:style>
          <a:lnRef idx="1">
            <a:schemeClr val="accent5"/>
          </a:lnRef>
          <a:fillRef idx="2">
            <a:schemeClr val="accent5"/>
          </a:fillRef>
          <a:effectRef idx="1">
            <a:schemeClr val="accent5"/>
          </a:effectRef>
          <a:fontRef idx="minor">
            <a:schemeClr val="dk1"/>
          </a:fontRef>
        </p:style>
        <p:txBody>
          <a:bodyPr lIns="548640" rIns="274320" rtlCol="0" anchor="ctr"/>
          <a:lstStyle/>
          <a:p>
            <a:r>
              <a:rPr lang="en-US" sz="2800" dirty="0"/>
              <a:t>I will stop spending time with people who are not good for me</a:t>
            </a:r>
          </a:p>
        </p:txBody>
      </p:sp>
      <p:sp>
        <p:nvSpPr>
          <p:cNvPr id="60" name="Rounded Rectangle 2">
            <a:extLst>
              <a:ext uri="{FF2B5EF4-FFF2-40B4-BE49-F238E27FC236}">
                <a16:creationId xmlns:a16="http://schemas.microsoft.com/office/drawing/2014/main" id="{6B43E60D-6E33-A779-D522-858FBF62162A}"/>
              </a:ext>
            </a:extLst>
          </p:cNvPr>
          <p:cNvSpPr/>
          <p:nvPr/>
        </p:nvSpPr>
        <p:spPr>
          <a:xfrm>
            <a:off x="9359419" y="7372109"/>
            <a:ext cx="8362067" cy="1371600"/>
          </a:xfrm>
          <a:prstGeom prst="roundRect">
            <a:avLst>
              <a:gd name="adj" fmla="val 468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548640" rIns="274320" rtlCol="0" anchor="ctr"/>
          <a:lstStyle/>
          <a:p>
            <a:r>
              <a:rPr lang="en-US" sz="2800" dirty="0">
                <a:solidFill>
                  <a:schemeClr val="tx1"/>
                </a:solidFill>
              </a:rPr>
              <a:t>I will use my strength of caring about other people to learn two new social skills for making friends </a:t>
            </a:r>
          </a:p>
        </p:txBody>
      </p:sp>
    </p:spTree>
    <p:custDataLst>
      <p:tags r:id="rId1"/>
    </p:custDataLst>
    <p:extLst>
      <p:ext uri="{BB962C8B-B14F-4D97-AF65-F5344CB8AC3E}">
        <p14:creationId xmlns:p14="http://schemas.microsoft.com/office/powerpoint/2010/main" val="19960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0" y="-342900"/>
            <a:ext cx="7860536" cy="10614084"/>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39877" y="266700"/>
            <a:ext cx="9743962" cy="9753600"/>
          </a:xfrm>
          <a:prstGeom prst="rect">
            <a:avLst/>
          </a:prstGeom>
          <a:ln>
            <a:solidFill>
              <a:srgbClr val="37ABA7"/>
            </a:solidFill>
          </a:ln>
        </p:spPr>
        <p:style>
          <a:lnRef idx="2">
            <a:schemeClr val="accent4"/>
          </a:lnRef>
          <a:fillRef idx="1">
            <a:schemeClr val="lt1"/>
          </a:fillRef>
          <a:effectRef idx="0">
            <a:schemeClr val="accent4"/>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497589" y="1133037"/>
            <a:ext cx="9228537" cy="9923614"/>
          </a:xfrm>
          <a:prstGeom prst="rect">
            <a:avLst/>
          </a:prstGeom>
          <a:noFill/>
        </p:spPr>
        <p:txBody>
          <a:bodyPr wrap="square">
            <a:spAutoFit/>
          </a:bodyPr>
          <a:lstStyle/>
          <a:p>
            <a:pPr marL="0" marR="0">
              <a:lnSpc>
                <a:spcPct val="107000"/>
              </a:lnSpc>
              <a:spcBef>
                <a:spcPts val="0"/>
              </a:spcBef>
              <a:spcAft>
                <a:spcPts val="0"/>
              </a:spcAft>
            </a:pPr>
            <a:r>
              <a:rPr lang="en-US" sz="6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Think about an individual served in a mental health system that you have encountered or worked with. </a:t>
            </a:r>
          </a:p>
          <a:p>
            <a:pPr marL="0" marR="0">
              <a:lnSpc>
                <a:spcPct val="107000"/>
              </a:lnSpc>
              <a:spcBef>
                <a:spcPts val="0"/>
              </a:spcBef>
              <a:spcAft>
                <a:spcPts val="0"/>
              </a:spcAft>
            </a:pPr>
            <a:r>
              <a:rPr lang="en-US" sz="6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857250" marR="0" indent="-857250">
              <a:lnSpc>
                <a:spcPct val="107000"/>
              </a:lnSpc>
              <a:spcBef>
                <a:spcPts val="0"/>
              </a:spcBef>
              <a:spcAft>
                <a:spcPts val="0"/>
              </a:spcAft>
              <a:buFont typeface="Arial" panose="020B0604020202020204" pitchFamily="34" charset="0"/>
              <a:buChar char="•"/>
            </a:pPr>
            <a:r>
              <a:rPr lang="en-US" sz="6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their strengths? </a:t>
            </a:r>
          </a:p>
          <a:p>
            <a:pPr marL="857250" marR="0" indent="-857250">
              <a:lnSpc>
                <a:spcPct val="107000"/>
              </a:lnSpc>
              <a:spcBef>
                <a:spcPts val="0"/>
              </a:spcBef>
              <a:spcAft>
                <a:spcPts val="0"/>
              </a:spcAft>
              <a:buFont typeface="Arial" panose="020B0604020202020204" pitchFamily="34" charset="0"/>
              <a:buChar char="•"/>
            </a:pPr>
            <a:r>
              <a:rPr lang="en-US" sz="6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do they use their strengths? </a:t>
            </a:r>
            <a:endParaRPr lang="en-US" sz="6000" dirty="0">
              <a:effectLst/>
              <a:latin typeface="Calibri" panose="020F0502020204030204" pitchFamily="34" charset="0"/>
              <a:ea typeface="Calibri" panose="020F0502020204030204" pitchFamily="34" charset="0"/>
              <a:cs typeface="Arial" panose="020B0604020202020204" pitchFamily="34" charset="0"/>
            </a:endParaRPr>
          </a:p>
          <a:p>
            <a:pPr marR="0">
              <a:lnSpc>
                <a:spcPct val="107000"/>
              </a:lnSpc>
              <a:spcBef>
                <a:spcPts val="0"/>
              </a:spcBef>
              <a:spcAft>
                <a:spcPts val="0"/>
              </a:spcAft>
            </a:pPr>
            <a:r>
              <a:rPr lang="en-US" sz="6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60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4">
            <a:extLst>
              <a:ext uri="{FF2B5EF4-FFF2-40B4-BE49-F238E27FC236}">
                <a16:creationId xmlns:a16="http://schemas.microsoft.com/office/drawing/2014/main" id="{CA05A261-CF41-4645-AE74-AB9E8E68AD5D}"/>
              </a:ext>
            </a:extLst>
          </p:cNvPr>
          <p:cNvGrpSpPr/>
          <p:nvPr/>
        </p:nvGrpSpPr>
        <p:grpSpPr>
          <a:xfrm>
            <a:off x="342071" y="-1523373"/>
            <a:ext cx="1676400" cy="3046745"/>
            <a:chOff x="0" y="0"/>
            <a:chExt cx="706484" cy="926813"/>
          </a:xfrm>
          <a:solidFill>
            <a:srgbClr val="37ABA7"/>
          </a:solidFill>
        </p:grpSpPr>
        <p:sp>
          <p:nvSpPr>
            <p:cNvPr id="16" name="Freeform 5">
              <a:extLst>
                <a:ext uri="{FF2B5EF4-FFF2-40B4-BE49-F238E27FC236}">
                  <a16:creationId xmlns:a16="http://schemas.microsoft.com/office/drawing/2014/main" id="{7838EB61-893B-401B-AAE1-CF2D70235C79}"/>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13" name="Graphic 12" descr="Questions outline">
            <a:extLst>
              <a:ext uri="{FF2B5EF4-FFF2-40B4-BE49-F238E27FC236}">
                <a16:creationId xmlns:a16="http://schemas.microsoft.com/office/drawing/2014/main" id="{6326B4B8-8A3E-4A69-849E-02C7A680D9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85C1A7C-1CBA-4720-A87E-4190FFFDD3E4}"/>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latin typeface="DM Serif Display Bold"/>
              </a:rPr>
              <a:t>Activity</a:t>
            </a:r>
          </a:p>
        </p:txBody>
      </p:sp>
    </p:spTree>
    <p:custDataLst>
      <p:tags r:id="rId1"/>
    </p:custDataLst>
    <p:extLst>
      <p:ext uri="{BB962C8B-B14F-4D97-AF65-F5344CB8AC3E}">
        <p14:creationId xmlns:p14="http://schemas.microsoft.com/office/powerpoint/2010/main" val="54227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looking at another person&#10;&#10;Description automatically generated with low confidence">
            <a:extLst>
              <a:ext uri="{FF2B5EF4-FFF2-40B4-BE49-F238E27FC236}">
                <a16:creationId xmlns:a16="http://schemas.microsoft.com/office/drawing/2014/main" id="{F29DC48A-A2BE-437B-98FF-4D3F2BA454A6}"/>
              </a:ext>
            </a:extLst>
          </p:cNvPr>
          <p:cNvPicPr>
            <a:picLocks noChangeAspect="1"/>
          </p:cNvPicPr>
          <p:nvPr/>
        </p:nvPicPr>
        <p:blipFill rotWithShape="1">
          <a:blip r:embed="rId4">
            <a:extLst>
              <a:ext uri="{28A0092B-C50C-407E-A947-70E740481C1C}">
                <a14:useLocalDpi xmlns:a14="http://schemas.microsoft.com/office/drawing/2010/main" val="0"/>
              </a:ext>
            </a:extLst>
          </a:blip>
          <a:srcRect t="25559" b="22213"/>
          <a:stretch/>
        </p:blipFill>
        <p:spPr>
          <a:xfrm>
            <a:off x="-32883" y="0"/>
            <a:ext cx="18285714" cy="5372100"/>
          </a:xfrm>
          <a:prstGeom prst="rect">
            <a:avLst/>
          </a:prstGeom>
        </p:spPr>
      </p:pic>
      <p:sp>
        <p:nvSpPr>
          <p:cNvPr id="23" name="Freeform 5">
            <a:extLst>
              <a:ext uri="{FF2B5EF4-FFF2-40B4-BE49-F238E27FC236}">
                <a16:creationId xmlns:a16="http://schemas.microsoft.com/office/drawing/2014/main" id="{F55BEAF0-2227-9E54-ABB6-7209EB432DE4}"/>
              </a:ext>
            </a:extLst>
          </p:cNvPr>
          <p:cNvSpPr/>
          <p:nvPr/>
        </p:nvSpPr>
        <p:spPr>
          <a:xfrm rot="5400000">
            <a:off x="8487949" y="-8209164"/>
            <a:ext cx="1332316" cy="18308217"/>
          </a:xfrm>
          <a:custGeom>
            <a:avLst/>
            <a:gdLst/>
            <a:ahLst/>
            <a:cxnLst/>
            <a:rect l="l" t="t" r="r" b="b"/>
            <a:pathLst>
              <a:path w="706484" h="926813">
                <a:moveTo>
                  <a:pt x="0" y="0"/>
                </a:moveTo>
                <a:lnTo>
                  <a:pt x="706484" y="0"/>
                </a:lnTo>
                <a:lnTo>
                  <a:pt x="706484" y="926813"/>
                </a:lnTo>
                <a:lnTo>
                  <a:pt x="0" y="926813"/>
                </a:lnTo>
                <a:close/>
              </a:path>
            </a:pathLst>
          </a:custGeom>
          <a:solidFill>
            <a:schemeClr val="bg1">
              <a:alpha val="90000"/>
            </a:schemeClr>
          </a:solidFill>
        </p:spPr>
        <p:txBody>
          <a:bodyPr/>
          <a:lstStyle/>
          <a:p>
            <a:endParaRPr lang="en-US" dirty="0"/>
          </a:p>
        </p:txBody>
      </p:sp>
      <p:grpSp>
        <p:nvGrpSpPr>
          <p:cNvPr id="12" name="Group 11">
            <a:extLst>
              <a:ext uri="{FF2B5EF4-FFF2-40B4-BE49-F238E27FC236}">
                <a16:creationId xmlns:a16="http://schemas.microsoft.com/office/drawing/2014/main" id="{69AD4B08-A211-4D22-9E53-D8B7534B1F4E}"/>
              </a:ext>
            </a:extLst>
          </p:cNvPr>
          <p:cNvGrpSpPr/>
          <p:nvPr/>
        </p:nvGrpSpPr>
        <p:grpSpPr>
          <a:xfrm>
            <a:off x="890343" y="1987522"/>
            <a:ext cx="17417873" cy="5892253"/>
            <a:chOff x="384450" y="2681547"/>
            <a:chExt cx="17641115" cy="5892253"/>
          </a:xfrm>
        </p:grpSpPr>
        <p:sp>
          <p:nvSpPr>
            <p:cNvPr id="13" name="Rectangle: Rounded Corners 12">
              <a:extLst>
                <a:ext uri="{FF2B5EF4-FFF2-40B4-BE49-F238E27FC236}">
                  <a16:creationId xmlns:a16="http://schemas.microsoft.com/office/drawing/2014/main" id="{C574602A-3251-491E-8034-00E6DEEEAA75}"/>
                </a:ext>
              </a:extLst>
            </p:cNvPr>
            <p:cNvSpPr/>
            <p:nvPr/>
          </p:nvSpPr>
          <p:spPr>
            <a:xfrm>
              <a:off x="478615" y="2681547"/>
              <a:ext cx="3429000" cy="3600130"/>
            </a:xfrm>
            <a:prstGeom prst="roundRect">
              <a:avLst/>
            </a:prstGeom>
            <a:solidFill>
              <a:schemeClr val="accent4">
                <a:hueOff val="0"/>
                <a:satOff val="0"/>
                <a:lumOff val="0"/>
                <a:alpha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EEF4B5F1-BED1-4962-8120-4BA80B7FC2A0}"/>
                </a:ext>
              </a:extLst>
            </p:cNvPr>
            <p:cNvSpPr/>
            <p:nvPr/>
          </p:nvSpPr>
          <p:spPr>
            <a:xfrm>
              <a:off x="384450" y="6542733"/>
              <a:ext cx="5474574" cy="2031067"/>
            </a:xfrm>
            <a:custGeom>
              <a:avLst/>
              <a:gdLst>
                <a:gd name="connsiteX0" fmla="*/ 0 w 5474574"/>
                <a:gd name="connsiteY0" fmla="*/ 0 h 2031067"/>
                <a:gd name="connsiteX1" fmla="*/ 5474574 w 5474574"/>
                <a:gd name="connsiteY1" fmla="*/ 0 h 2031067"/>
                <a:gd name="connsiteX2" fmla="*/ 5474574 w 5474574"/>
                <a:gd name="connsiteY2" fmla="*/ 2031067 h 2031067"/>
                <a:gd name="connsiteX3" fmla="*/ 0 w 5474574"/>
                <a:gd name="connsiteY3" fmla="*/ 2031067 h 2031067"/>
                <a:gd name="connsiteX4" fmla="*/ 0 w 5474574"/>
                <a:gd name="connsiteY4" fmla="*/ 0 h 203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574" h="2031067">
                  <a:moveTo>
                    <a:pt x="0" y="0"/>
                  </a:moveTo>
                  <a:lnTo>
                    <a:pt x="5474574" y="0"/>
                  </a:lnTo>
                  <a:lnTo>
                    <a:pt x="5474574" y="2031067"/>
                  </a:lnTo>
                  <a:lnTo>
                    <a:pt x="0" y="2031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en-US" sz="2800" b="1" kern="1200" dirty="0"/>
                <a:t>Shared understanding</a:t>
              </a:r>
              <a:endParaRPr lang="en-US" sz="2800" kern="1200" dirty="0"/>
            </a:p>
            <a:p>
              <a:pPr marL="228600" lvl="1" indent="-228600" algn="l" defTabSz="1066800">
                <a:lnSpc>
                  <a:spcPct val="90000"/>
                </a:lnSpc>
                <a:spcBef>
                  <a:spcPct val="0"/>
                </a:spcBef>
                <a:spcAft>
                  <a:spcPct val="15000"/>
                </a:spcAft>
                <a:buChar char="•"/>
              </a:pPr>
              <a:r>
                <a:rPr lang="en-US" sz="2800" dirty="0"/>
                <a:t>U</a:t>
              </a:r>
              <a:r>
                <a:rPr lang="en-US" sz="2800" kern="1200" dirty="0"/>
                <a:t>nderstanding between the provider and the person </a:t>
              </a:r>
            </a:p>
            <a:p>
              <a:pPr marL="228600" lvl="1" indent="-228600" algn="l" defTabSz="1066800">
                <a:lnSpc>
                  <a:spcPct val="90000"/>
                </a:lnSpc>
                <a:spcBef>
                  <a:spcPct val="0"/>
                </a:spcBef>
                <a:spcAft>
                  <a:spcPct val="15000"/>
                </a:spcAft>
                <a:buChar char="•"/>
              </a:pPr>
              <a:r>
                <a:rPr lang="en-US" sz="2800" dirty="0"/>
                <a:t>E</a:t>
              </a:r>
              <a:r>
                <a:rPr lang="en-US" sz="2800" kern="1200" dirty="0"/>
                <a:t>nsures that the work is meaningful and that there is agreement about when a transition will be indicated</a:t>
              </a:r>
            </a:p>
          </p:txBody>
        </p:sp>
        <p:sp>
          <p:nvSpPr>
            <p:cNvPr id="15" name="Rectangle: Rounded Corners 14">
              <a:extLst>
                <a:ext uri="{FF2B5EF4-FFF2-40B4-BE49-F238E27FC236}">
                  <a16:creationId xmlns:a16="http://schemas.microsoft.com/office/drawing/2014/main" id="{CB6A86D1-F60E-43D5-BD9F-970D5A04F2A6}"/>
                </a:ext>
              </a:extLst>
            </p:cNvPr>
            <p:cNvSpPr/>
            <p:nvPr/>
          </p:nvSpPr>
          <p:spPr>
            <a:xfrm>
              <a:off x="7159380" y="2700887"/>
              <a:ext cx="3429000" cy="3600130"/>
            </a:xfrm>
            <a:prstGeom prst="roundRect">
              <a:avLst/>
            </a:prstGeom>
            <a:solidFill>
              <a:schemeClr val="accent4">
                <a:hueOff val="-4135930"/>
                <a:satOff val="23223"/>
                <a:lumOff val="-1078"/>
                <a:alpha val="66000"/>
              </a:schemeClr>
            </a:solidFill>
          </p:spPr>
          <p:style>
            <a:lnRef idx="2">
              <a:schemeClr val="lt1">
                <a:hueOff val="0"/>
                <a:satOff val="0"/>
                <a:lumOff val="0"/>
                <a:alphaOff val="0"/>
              </a:schemeClr>
            </a:lnRef>
            <a:fillRef idx="1">
              <a:schemeClr val="accent4">
                <a:hueOff val="-4135930"/>
                <a:satOff val="23223"/>
                <a:lumOff val="-1078"/>
                <a:alphaOff val="0"/>
              </a:schemeClr>
            </a:fillRef>
            <a:effectRef idx="0">
              <a:schemeClr val="accent4">
                <a:hueOff val="-4135930"/>
                <a:satOff val="23223"/>
                <a:lumOff val="-1078"/>
                <a:alphaOff val="0"/>
              </a:schemeClr>
            </a:effectRef>
            <a:fontRef idx="minor">
              <a:schemeClr val="lt1"/>
            </a:fontRef>
          </p:style>
          <p:txBody>
            <a:bodyPr/>
            <a:lstStyle/>
            <a:p>
              <a:endParaRPr lang="en-US" dirty="0"/>
            </a:p>
          </p:txBody>
        </p:sp>
        <p:sp>
          <p:nvSpPr>
            <p:cNvPr id="16" name="Freeform: Shape 15">
              <a:extLst>
                <a:ext uri="{FF2B5EF4-FFF2-40B4-BE49-F238E27FC236}">
                  <a16:creationId xmlns:a16="http://schemas.microsoft.com/office/drawing/2014/main" id="{33ED61B4-D40D-40C3-B262-7D9B397B6F91}"/>
                </a:ext>
              </a:extLst>
            </p:cNvPr>
            <p:cNvSpPr/>
            <p:nvPr/>
          </p:nvSpPr>
          <p:spPr>
            <a:xfrm>
              <a:off x="7320593" y="6531018"/>
              <a:ext cx="5474574" cy="2031067"/>
            </a:xfrm>
            <a:custGeom>
              <a:avLst/>
              <a:gdLst>
                <a:gd name="connsiteX0" fmla="*/ 0 w 5474574"/>
                <a:gd name="connsiteY0" fmla="*/ 0 h 2031067"/>
                <a:gd name="connsiteX1" fmla="*/ 5474574 w 5474574"/>
                <a:gd name="connsiteY1" fmla="*/ 0 h 2031067"/>
                <a:gd name="connsiteX2" fmla="*/ 5474574 w 5474574"/>
                <a:gd name="connsiteY2" fmla="*/ 2031067 h 2031067"/>
                <a:gd name="connsiteX3" fmla="*/ 0 w 5474574"/>
                <a:gd name="connsiteY3" fmla="*/ 2031067 h 2031067"/>
                <a:gd name="connsiteX4" fmla="*/ 0 w 5474574"/>
                <a:gd name="connsiteY4" fmla="*/ 0 h 203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574" h="2031067">
                  <a:moveTo>
                    <a:pt x="0" y="0"/>
                  </a:moveTo>
                  <a:lnTo>
                    <a:pt x="5474574" y="0"/>
                  </a:lnTo>
                  <a:lnTo>
                    <a:pt x="5474574" y="2031067"/>
                  </a:lnTo>
                  <a:lnTo>
                    <a:pt x="0" y="2031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marL="0" lvl="0" indent="0" algn="l" defTabSz="977900">
                <a:lnSpc>
                  <a:spcPct val="90000"/>
                </a:lnSpc>
                <a:spcBef>
                  <a:spcPct val="0"/>
                </a:spcBef>
                <a:spcAft>
                  <a:spcPct val="35000"/>
                </a:spcAft>
                <a:buNone/>
              </a:pPr>
              <a:r>
                <a:rPr lang="en-US" sz="2800" b="1" kern="1200" dirty="0"/>
                <a:t>Relationship</a:t>
              </a:r>
              <a:endParaRPr lang="en-US" sz="2800" kern="1200" dirty="0"/>
            </a:p>
            <a:p>
              <a:pPr marL="228600" lvl="1" indent="-228600" algn="l" defTabSz="1066800">
                <a:lnSpc>
                  <a:spcPct val="90000"/>
                </a:lnSpc>
                <a:spcBef>
                  <a:spcPct val="0"/>
                </a:spcBef>
                <a:spcAft>
                  <a:spcPct val="15000"/>
                </a:spcAft>
                <a:buChar char="•"/>
              </a:pPr>
              <a:r>
                <a:rPr lang="en-US" sz="2800" dirty="0"/>
                <a:t>A</a:t>
              </a:r>
              <a:r>
                <a:rPr lang="en-US" sz="2800" kern="1200" dirty="0"/>
                <a:t> therapeutic alliance with persons served through:</a:t>
              </a:r>
            </a:p>
            <a:p>
              <a:pPr marL="228600" lvl="1" indent="-228600" algn="l" defTabSz="1066800">
                <a:lnSpc>
                  <a:spcPct val="90000"/>
                </a:lnSpc>
                <a:spcBef>
                  <a:spcPct val="0"/>
                </a:spcBef>
                <a:spcAft>
                  <a:spcPct val="15000"/>
                </a:spcAft>
                <a:buChar char="•"/>
              </a:pPr>
              <a:r>
                <a:rPr lang="en-US" sz="2800" dirty="0"/>
                <a:t>A</a:t>
              </a:r>
              <a:r>
                <a:rPr lang="en-US" sz="2800" kern="1200" dirty="0"/>
                <a:t>ctively listening</a:t>
              </a:r>
              <a:endParaRPr lang="en-US" sz="2800" dirty="0"/>
            </a:p>
            <a:p>
              <a:pPr marL="228600" lvl="1" indent="-228600" algn="l" defTabSz="1066800">
                <a:lnSpc>
                  <a:spcPct val="90000"/>
                </a:lnSpc>
                <a:spcBef>
                  <a:spcPct val="0"/>
                </a:spcBef>
                <a:spcAft>
                  <a:spcPct val="15000"/>
                </a:spcAft>
                <a:buChar char="•"/>
              </a:pPr>
              <a:r>
                <a:rPr lang="en-US" sz="2800" dirty="0"/>
                <a:t>C</a:t>
              </a:r>
              <a:r>
                <a:rPr lang="en-US" sz="2800" kern="1200" dirty="0"/>
                <a:t>onveying empathy</a:t>
              </a:r>
            </a:p>
            <a:p>
              <a:pPr marL="228600" lvl="1" indent="-228600" algn="l" defTabSz="1066800">
                <a:lnSpc>
                  <a:spcPct val="90000"/>
                </a:lnSpc>
                <a:spcBef>
                  <a:spcPct val="0"/>
                </a:spcBef>
                <a:spcAft>
                  <a:spcPct val="15000"/>
                </a:spcAft>
                <a:buChar char="•"/>
              </a:pPr>
              <a:r>
                <a:rPr lang="en-US" sz="2800" dirty="0"/>
                <a:t>P</a:t>
              </a:r>
              <a:r>
                <a:rPr lang="en-US" sz="2800" kern="1200" dirty="0"/>
                <a:t>ositive regard</a:t>
              </a:r>
            </a:p>
          </p:txBody>
        </p:sp>
        <p:sp>
          <p:nvSpPr>
            <p:cNvPr id="17" name="Rectangle: Rounded Corners 16">
              <a:extLst>
                <a:ext uri="{FF2B5EF4-FFF2-40B4-BE49-F238E27FC236}">
                  <a16:creationId xmlns:a16="http://schemas.microsoft.com/office/drawing/2014/main" id="{13573C28-4BAB-4EA1-8B09-0A2D4AEA5311}"/>
                </a:ext>
              </a:extLst>
            </p:cNvPr>
            <p:cNvSpPr/>
            <p:nvPr/>
          </p:nvSpPr>
          <p:spPr>
            <a:xfrm>
              <a:off x="13573779" y="2681547"/>
              <a:ext cx="3429000" cy="3600130"/>
            </a:xfrm>
            <a:prstGeom prst="roundRect">
              <a:avLst/>
            </a:prstGeom>
            <a:solidFill>
              <a:schemeClr val="accent4">
                <a:hueOff val="-8271860"/>
                <a:satOff val="46445"/>
                <a:lumOff val="-2156"/>
                <a:alpha val="68000"/>
              </a:schemeClr>
            </a:solidFill>
          </p:spPr>
          <p:style>
            <a:lnRef idx="2">
              <a:schemeClr val="lt1">
                <a:hueOff val="0"/>
                <a:satOff val="0"/>
                <a:lumOff val="0"/>
                <a:alphaOff val="0"/>
              </a:schemeClr>
            </a:lnRef>
            <a:fillRef idx="1">
              <a:schemeClr val="accent4">
                <a:hueOff val="-8271860"/>
                <a:satOff val="46445"/>
                <a:lumOff val="-2156"/>
                <a:alphaOff val="0"/>
              </a:schemeClr>
            </a:fillRef>
            <a:effectRef idx="0">
              <a:schemeClr val="accent4">
                <a:hueOff val="-8271860"/>
                <a:satOff val="46445"/>
                <a:lumOff val="-2156"/>
                <a:alphaOff val="0"/>
              </a:schemeClr>
            </a:effectRef>
            <a:fontRef idx="minor">
              <a:schemeClr val="lt1"/>
            </a:fontRef>
          </p:style>
        </p:sp>
        <p:sp>
          <p:nvSpPr>
            <p:cNvPr id="18" name="Freeform: Shape 17">
              <a:extLst>
                <a:ext uri="{FF2B5EF4-FFF2-40B4-BE49-F238E27FC236}">
                  <a16:creationId xmlns:a16="http://schemas.microsoft.com/office/drawing/2014/main" id="{45F0384F-F685-409E-BCFB-5FC5EECD0AA5}"/>
                </a:ext>
              </a:extLst>
            </p:cNvPr>
            <p:cNvSpPr/>
            <p:nvPr/>
          </p:nvSpPr>
          <p:spPr>
            <a:xfrm>
              <a:off x="12550991" y="6542733"/>
              <a:ext cx="5474574" cy="2031067"/>
            </a:xfrm>
            <a:custGeom>
              <a:avLst/>
              <a:gdLst>
                <a:gd name="connsiteX0" fmla="*/ 0 w 5474574"/>
                <a:gd name="connsiteY0" fmla="*/ 0 h 2031067"/>
                <a:gd name="connsiteX1" fmla="*/ 5474574 w 5474574"/>
                <a:gd name="connsiteY1" fmla="*/ 0 h 2031067"/>
                <a:gd name="connsiteX2" fmla="*/ 5474574 w 5474574"/>
                <a:gd name="connsiteY2" fmla="*/ 2031067 h 2031067"/>
                <a:gd name="connsiteX3" fmla="*/ 0 w 5474574"/>
                <a:gd name="connsiteY3" fmla="*/ 2031067 h 2031067"/>
                <a:gd name="connsiteX4" fmla="*/ 0 w 5474574"/>
                <a:gd name="connsiteY4" fmla="*/ 0 h 203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574" h="2031067">
                  <a:moveTo>
                    <a:pt x="0" y="0"/>
                  </a:moveTo>
                  <a:lnTo>
                    <a:pt x="5474574" y="0"/>
                  </a:lnTo>
                  <a:lnTo>
                    <a:pt x="5474574" y="2031067"/>
                  </a:lnTo>
                  <a:lnTo>
                    <a:pt x="0" y="2031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marL="0" lvl="0" indent="0" algn="l" defTabSz="977900">
                <a:lnSpc>
                  <a:spcPct val="90000"/>
                </a:lnSpc>
                <a:spcBef>
                  <a:spcPct val="0"/>
                </a:spcBef>
                <a:spcAft>
                  <a:spcPct val="35000"/>
                </a:spcAft>
                <a:buNone/>
              </a:pPr>
              <a:r>
                <a:rPr lang="en-US" sz="2800" b="1" kern="1200" dirty="0"/>
                <a:t>Cultural Awareness/Humility and Sensitivity</a:t>
              </a:r>
              <a:endParaRPr lang="en-US" sz="2800" kern="1200" dirty="0"/>
            </a:p>
            <a:p>
              <a:pPr marL="228600" lvl="1" indent="-228600" algn="l" defTabSz="1066800">
                <a:lnSpc>
                  <a:spcPct val="90000"/>
                </a:lnSpc>
                <a:spcBef>
                  <a:spcPct val="0"/>
                </a:spcBef>
                <a:spcAft>
                  <a:spcPct val="15000"/>
                </a:spcAft>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Being aware that cultural differences and similarities between people exist without assigning them a value – positive or negative, better or worse, right or wrong. </a:t>
              </a:r>
              <a:endParaRPr lang="en-US" sz="2800" kern="1200" dirty="0"/>
            </a:p>
          </p:txBody>
        </p:sp>
      </p:grpSp>
      <p:pic>
        <p:nvPicPr>
          <p:cNvPr id="20" name="Graphic 19" descr="Share with solid fill">
            <a:extLst>
              <a:ext uri="{FF2B5EF4-FFF2-40B4-BE49-F238E27FC236}">
                <a16:creationId xmlns:a16="http://schemas.microsoft.com/office/drawing/2014/main" id="{D5F59525-00CA-4D25-BF25-DE1C6DB7F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1591" y="2370900"/>
            <a:ext cx="2872054" cy="2872054"/>
          </a:xfrm>
          <a:prstGeom prst="rect">
            <a:avLst/>
          </a:prstGeom>
        </p:spPr>
      </p:pic>
      <p:pic>
        <p:nvPicPr>
          <p:cNvPr id="22" name="Graphic 21" descr="Children with solid fill">
            <a:extLst>
              <a:ext uri="{FF2B5EF4-FFF2-40B4-BE49-F238E27FC236}">
                <a16:creationId xmlns:a16="http://schemas.microsoft.com/office/drawing/2014/main" id="{B334517B-9C26-439D-9507-209ABF4760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7352" y="2686050"/>
            <a:ext cx="2193294" cy="2193294"/>
          </a:xfrm>
          <a:prstGeom prst="rect">
            <a:avLst/>
          </a:prstGeom>
        </p:spPr>
      </p:pic>
      <p:pic>
        <p:nvPicPr>
          <p:cNvPr id="26" name="Graphic 25" descr="Earth Globe - Asia with solid fill">
            <a:extLst>
              <a:ext uri="{FF2B5EF4-FFF2-40B4-BE49-F238E27FC236}">
                <a16:creationId xmlns:a16="http://schemas.microsoft.com/office/drawing/2014/main" id="{8C5F0C0E-DF4F-4534-8A91-4A78C9D4B3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502597" y="2617962"/>
            <a:ext cx="2205942" cy="2205942"/>
          </a:xfrm>
          <a:prstGeom prst="rect">
            <a:avLst/>
          </a:prstGeom>
        </p:spPr>
      </p:pic>
      <p:sp>
        <p:nvSpPr>
          <p:cNvPr id="19" name="TextBox 18">
            <a:extLst>
              <a:ext uri="{FF2B5EF4-FFF2-40B4-BE49-F238E27FC236}">
                <a16:creationId xmlns:a16="http://schemas.microsoft.com/office/drawing/2014/main" id="{0D6B3F8C-FAAB-4AD4-8199-1ED578CA3048}"/>
              </a:ext>
            </a:extLst>
          </p:cNvPr>
          <p:cNvSpPr txBox="1"/>
          <p:nvPr/>
        </p:nvSpPr>
        <p:spPr>
          <a:xfrm>
            <a:off x="12816852" y="9917668"/>
            <a:ext cx="9153330" cy="369332"/>
          </a:xfrm>
          <a:prstGeom prst="rect">
            <a:avLst/>
          </a:prstGeom>
          <a:noFill/>
        </p:spPr>
        <p:txBody>
          <a:bodyPr wrap="square">
            <a:spAutoFit/>
          </a:bodyPr>
          <a:lstStyle/>
          <a:p>
            <a:r>
              <a:rPr lang="en-US" dirty="0"/>
              <a:t>(ANR, PubMed)</a:t>
            </a:r>
          </a:p>
        </p:txBody>
      </p:sp>
      <p:sp>
        <p:nvSpPr>
          <p:cNvPr id="21" name="TextBox 20">
            <a:extLst>
              <a:ext uri="{FF2B5EF4-FFF2-40B4-BE49-F238E27FC236}">
                <a16:creationId xmlns:a16="http://schemas.microsoft.com/office/drawing/2014/main" id="{236EB516-36DD-CFB8-C9B5-E6DCC53B4992}"/>
              </a:ext>
            </a:extLst>
          </p:cNvPr>
          <p:cNvSpPr txBox="1"/>
          <p:nvPr/>
        </p:nvSpPr>
        <p:spPr>
          <a:xfrm>
            <a:off x="228599" y="366308"/>
            <a:ext cx="17069773" cy="1200329"/>
          </a:xfrm>
          <a:prstGeom prst="rect">
            <a:avLst/>
          </a:prstGeom>
          <a:noFill/>
        </p:spPr>
        <p:txBody>
          <a:bodyPr wrap="square">
            <a:spAutoFit/>
          </a:bodyPr>
          <a:lstStyle/>
          <a:p>
            <a:r>
              <a:rPr lang="en-US" sz="7200" dirty="0"/>
              <a:t>Practices for a Person-Centered Approach</a:t>
            </a:r>
          </a:p>
        </p:txBody>
      </p:sp>
    </p:spTree>
    <p:custDataLst>
      <p:tags r:id="rId1"/>
    </p:custDataLst>
    <p:extLst>
      <p:ext uri="{BB962C8B-B14F-4D97-AF65-F5344CB8AC3E}">
        <p14:creationId xmlns:p14="http://schemas.microsoft.com/office/powerpoint/2010/main" val="702285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377E3B84-15B0-E9C0-11C9-07C4548E7F26}"/>
              </a:ext>
            </a:extLst>
          </p:cNvPr>
          <p:cNvPicPr>
            <a:picLocks noChangeAspect="1"/>
          </p:cNvPicPr>
          <p:nvPr/>
        </p:nvPicPr>
        <p:blipFill rotWithShape="1">
          <a:blip r:embed="rId4"/>
          <a:srcRect r="2753" b="18811"/>
          <a:stretch/>
        </p:blipFill>
        <p:spPr>
          <a:xfrm>
            <a:off x="-105236" y="-92371"/>
            <a:ext cx="18332942" cy="10287000"/>
          </a:xfrm>
          <a:prstGeom prst="rect">
            <a:avLst/>
          </a:prstGeom>
        </p:spPr>
      </p:pic>
      <p:sp>
        <p:nvSpPr>
          <p:cNvPr id="10" name="Rectangle 9">
            <a:extLst>
              <a:ext uri="{FF2B5EF4-FFF2-40B4-BE49-F238E27FC236}">
                <a16:creationId xmlns:a16="http://schemas.microsoft.com/office/drawing/2014/main" id="{07875162-D8FA-4564-8949-C7CD515FBE23}"/>
              </a:ext>
            </a:extLst>
          </p:cNvPr>
          <p:cNvSpPr/>
          <p:nvPr/>
        </p:nvSpPr>
        <p:spPr>
          <a:xfrm>
            <a:off x="1735497" y="2852474"/>
            <a:ext cx="14373183" cy="6891527"/>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6F88DDA-5CFB-408F-A198-A58841131E58}"/>
              </a:ext>
            </a:extLst>
          </p:cNvPr>
          <p:cNvSpPr txBox="1"/>
          <p:nvPr/>
        </p:nvSpPr>
        <p:spPr>
          <a:xfrm>
            <a:off x="1906265" y="3126663"/>
            <a:ext cx="13714439" cy="2800767"/>
          </a:xfrm>
          <a:prstGeom prst="rect">
            <a:avLst/>
          </a:prstGeom>
          <a:noFill/>
        </p:spPr>
        <p:txBody>
          <a:bodyPr wrap="square">
            <a:spAutoFit/>
          </a:bodyPr>
          <a:lstStyle/>
          <a:p>
            <a:r>
              <a:rPr lang="en-US" sz="4400" dirty="0">
                <a:solidFill>
                  <a:schemeClr val="bg1"/>
                </a:solidFill>
              </a:rPr>
              <a:t>Always ask the person you are serving to self-identify their gender, race/culture, and sexual orientation.</a:t>
            </a:r>
          </a:p>
          <a:p>
            <a:r>
              <a:rPr lang="en-US" sz="4400" dirty="0">
                <a:solidFill>
                  <a:schemeClr val="bg1"/>
                </a:solidFill>
              </a:rPr>
              <a:t>Follow the goals of the 3 C’s:</a:t>
            </a:r>
          </a:p>
          <a:p>
            <a:r>
              <a:rPr lang="en-US" sz="4400" dirty="0">
                <a:solidFill>
                  <a:schemeClr val="bg1"/>
                </a:solidFill>
              </a:rPr>
              <a:t> </a:t>
            </a:r>
          </a:p>
        </p:txBody>
      </p:sp>
      <p:sp>
        <p:nvSpPr>
          <p:cNvPr id="16" name="Freeform 5">
            <a:extLst>
              <a:ext uri="{FF2B5EF4-FFF2-40B4-BE49-F238E27FC236}">
                <a16:creationId xmlns:a16="http://schemas.microsoft.com/office/drawing/2014/main" id="{C9750604-AD0D-705D-B968-44F099FAC660}"/>
              </a:ext>
            </a:extLst>
          </p:cNvPr>
          <p:cNvSpPr/>
          <p:nvPr/>
        </p:nvSpPr>
        <p:spPr>
          <a:xfrm rot="5400000">
            <a:off x="8395077" y="-8302036"/>
            <a:ext cx="1332316" cy="18493961"/>
          </a:xfrm>
          <a:custGeom>
            <a:avLst/>
            <a:gdLst/>
            <a:ahLst/>
            <a:cxnLst/>
            <a:rect l="l" t="t" r="r" b="b"/>
            <a:pathLst>
              <a:path w="706484" h="926813">
                <a:moveTo>
                  <a:pt x="0" y="0"/>
                </a:moveTo>
                <a:lnTo>
                  <a:pt x="706484" y="0"/>
                </a:lnTo>
                <a:lnTo>
                  <a:pt x="706484" y="926813"/>
                </a:lnTo>
                <a:lnTo>
                  <a:pt x="0" y="926813"/>
                </a:lnTo>
                <a:close/>
              </a:path>
            </a:pathLst>
          </a:custGeom>
          <a:solidFill>
            <a:schemeClr val="bg1">
              <a:alpha val="90000"/>
            </a:schemeClr>
          </a:solidFill>
        </p:spPr>
        <p:txBody>
          <a:bodyPr/>
          <a:lstStyle/>
          <a:p>
            <a:endParaRPr lang="en-US" dirty="0"/>
          </a:p>
        </p:txBody>
      </p:sp>
      <p:sp>
        <p:nvSpPr>
          <p:cNvPr id="18" name="TextBox 17">
            <a:extLst>
              <a:ext uri="{FF2B5EF4-FFF2-40B4-BE49-F238E27FC236}">
                <a16:creationId xmlns:a16="http://schemas.microsoft.com/office/drawing/2014/main" id="{4612174F-A5CC-19AB-1494-72AECA2AE253}"/>
              </a:ext>
            </a:extLst>
          </p:cNvPr>
          <p:cNvSpPr txBox="1"/>
          <p:nvPr/>
        </p:nvSpPr>
        <p:spPr>
          <a:xfrm>
            <a:off x="228599" y="366308"/>
            <a:ext cx="17069773" cy="1200329"/>
          </a:xfrm>
          <a:prstGeom prst="rect">
            <a:avLst/>
          </a:prstGeom>
          <a:noFill/>
        </p:spPr>
        <p:txBody>
          <a:bodyPr wrap="square">
            <a:spAutoFit/>
          </a:bodyPr>
          <a:lstStyle/>
          <a:p>
            <a:r>
              <a:rPr lang="en-US" sz="7200" dirty="0"/>
              <a:t>Cultural Sensitivity  </a:t>
            </a:r>
          </a:p>
        </p:txBody>
      </p:sp>
      <p:sp>
        <p:nvSpPr>
          <p:cNvPr id="36" name="Freeform 5">
            <a:extLst>
              <a:ext uri="{FF2B5EF4-FFF2-40B4-BE49-F238E27FC236}">
                <a16:creationId xmlns:a16="http://schemas.microsoft.com/office/drawing/2014/main" id="{2484469B-98E2-6A74-DEFC-1A84B6910F6C}"/>
              </a:ext>
            </a:extLst>
          </p:cNvPr>
          <p:cNvSpPr/>
          <p:nvPr/>
        </p:nvSpPr>
        <p:spPr>
          <a:xfrm rot="5400000">
            <a:off x="6744607" y="-5176688"/>
            <a:ext cx="774573" cy="14313238"/>
          </a:xfrm>
          <a:prstGeom prst="roundRect">
            <a:avLst/>
          </a:prstGeom>
        </p:spPr>
        <p:style>
          <a:lnRef idx="2">
            <a:schemeClr val="dk1"/>
          </a:lnRef>
          <a:fillRef idx="1">
            <a:schemeClr val="lt1"/>
          </a:fillRef>
          <a:effectRef idx="0">
            <a:schemeClr val="dk1"/>
          </a:effectRef>
          <a:fontRef idx="minor">
            <a:schemeClr val="dk1"/>
          </a:fontRef>
        </p:style>
        <p:txBody>
          <a:bodyPr/>
          <a:lstStyle/>
          <a:p>
            <a:endParaRPr lang="en-US" dirty="0"/>
          </a:p>
        </p:txBody>
      </p:sp>
      <p:pic>
        <p:nvPicPr>
          <p:cNvPr id="14" name="Graphic 13" descr="Badge 1 with solid fill">
            <a:extLst>
              <a:ext uri="{FF2B5EF4-FFF2-40B4-BE49-F238E27FC236}">
                <a16:creationId xmlns:a16="http://schemas.microsoft.com/office/drawing/2014/main" id="{AF29D1C4-BE6B-2816-735A-2E75C72773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256" y="1625282"/>
            <a:ext cx="640080" cy="640080"/>
          </a:xfrm>
          <a:prstGeom prst="rect">
            <a:avLst/>
          </a:prstGeom>
        </p:spPr>
      </p:pic>
      <p:sp>
        <p:nvSpPr>
          <p:cNvPr id="19" name="Oval 18">
            <a:extLst>
              <a:ext uri="{FF2B5EF4-FFF2-40B4-BE49-F238E27FC236}">
                <a16:creationId xmlns:a16="http://schemas.microsoft.com/office/drawing/2014/main" id="{CF34D91E-44DF-1FB4-A3C0-806F0E12BCAF}"/>
              </a:ext>
            </a:extLst>
          </p:cNvPr>
          <p:cNvSpPr/>
          <p:nvPr/>
        </p:nvSpPr>
        <p:spPr>
          <a:xfrm>
            <a:off x="468086" y="1626537"/>
            <a:ext cx="640080" cy="640080"/>
          </a:xfrm>
          <a:custGeom>
            <a:avLst/>
            <a:gdLst>
              <a:gd name="connsiteX0" fmla="*/ 0 w 640080"/>
              <a:gd name="connsiteY0" fmla="*/ 320040 h 640080"/>
              <a:gd name="connsiteX1" fmla="*/ 320040 w 640080"/>
              <a:gd name="connsiteY1" fmla="*/ 0 h 640080"/>
              <a:gd name="connsiteX2" fmla="*/ 640080 w 640080"/>
              <a:gd name="connsiteY2" fmla="*/ 320040 h 640080"/>
              <a:gd name="connsiteX3" fmla="*/ 320040 w 640080"/>
              <a:gd name="connsiteY3" fmla="*/ 640080 h 640080"/>
              <a:gd name="connsiteX4" fmla="*/ 0 w 640080"/>
              <a:gd name="connsiteY4" fmla="*/ 32004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40080" extrusionOk="0">
                <a:moveTo>
                  <a:pt x="0" y="320040"/>
                </a:moveTo>
                <a:cubicBezTo>
                  <a:pt x="2860" y="121771"/>
                  <a:pt x="164643" y="17203"/>
                  <a:pt x="320040" y="0"/>
                </a:cubicBezTo>
                <a:cubicBezTo>
                  <a:pt x="464985" y="-12026"/>
                  <a:pt x="645868" y="122994"/>
                  <a:pt x="640080" y="320040"/>
                </a:cubicBezTo>
                <a:cubicBezTo>
                  <a:pt x="653211" y="488114"/>
                  <a:pt x="488788" y="660477"/>
                  <a:pt x="320040" y="640080"/>
                </a:cubicBezTo>
                <a:cubicBezTo>
                  <a:pt x="133050" y="673701"/>
                  <a:pt x="20818" y="478482"/>
                  <a:pt x="0" y="320040"/>
                </a:cubicBezTo>
                <a:close/>
              </a:path>
            </a:pathLst>
          </a:custGeom>
          <a:noFill/>
          <a:ln w="38100">
            <a:solidFill>
              <a:schemeClr val="tx1"/>
            </a:solidFill>
            <a:prstDash val="sysDot"/>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B6C698-6830-16CB-4D93-0DB27C81D7A1}"/>
              </a:ext>
            </a:extLst>
          </p:cNvPr>
          <p:cNvSpPr txBox="1"/>
          <p:nvPr/>
        </p:nvSpPr>
        <p:spPr>
          <a:xfrm>
            <a:off x="1204486" y="1588788"/>
            <a:ext cx="11658600" cy="769441"/>
          </a:xfrm>
          <a:prstGeom prst="rect">
            <a:avLst/>
          </a:prstGeom>
          <a:noFill/>
        </p:spPr>
        <p:txBody>
          <a:bodyPr wrap="square" rtlCol="0">
            <a:spAutoFit/>
          </a:bodyPr>
          <a:lstStyle/>
          <a:p>
            <a:r>
              <a:rPr lang="en-US" sz="4400" b="1" dirty="0"/>
              <a:t>Importance of Self-Identification</a:t>
            </a:r>
          </a:p>
        </p:txBody>
      </p:sp>
      <p:sp>
        <p:nvSpPr>
          <p:cNvPr id="29" name="Freeform: Shape 28">
            <a:extLst>
              <a:ext uri="{FF2B5EF4-FFF2-40B4-BE49-F238E27FC236}">
                <a16:creationId xmlns:a16="http://schemas.microsoft.com/office/drawing/2014/main" id="{E01B146C-643A-4AA0-90DC-759F96372923}"/>
              </a:ext>
            </a:extLst>
          </p:cNvPr>
          <p:cNvSpPr/>
          <p:nvPr/>
        </p:nvSpPr>
        <p:spPr>
          <a:xfrm>
            <a:off x="2179320" y="5378542"/>
            <a:ext cx="11768138" cy="1005840"/>
          </a:xfrm>
          <a:custGeom>
            <a:avLst/>
            <a:gdLst>
              <a:gd name="connsiteX0" fmla="*/ 0 w 11768138"/>
              <a:gd name="connsiteY0" fmla="*/ 0 h 1148821"/>
              <a:gd name="connsiteX1" fmla="*/ 11768138 w 11768138"/>
              <a:gd name="connsiteY1" fmla="*/ 0 h 1148821"/>
              <a:gd name="connsiteX2" fmla="*/ 11768138 w 11768138"/>
              <a:gd name="connsiteY2" fmla="*/ 1148821 h 1148821"/>
              <a:gd name="connsiteX3" fmla="*/ 0 w 11768138"/>
              <a:gd name="connsiteY3" fmla="*/ 1148821 h 1148821"/>
              <a:gd name="connsiteX4" fmla="*/ 0 w 11768138"/>
              <a:gd name="connsiteY4" fmla="*/ 0 h 11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8138" h="1148821">
                <a:moveTo>
                  <a:pt x="0" y="0"/>
                </a:moveTo>
                <a:lnTo>
                  <a:pt x="11768138" y="0"/>
                </a:lnTo>
                <a:lnTo>
                  <a:pt x="11768138" y="1148821"/>
                </a:lnTo>
                <a:lnTo>
                  <a:pt x="0" y="1148821"/>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11877" tIns="86360" rIns="86360" bIns="86360" numCol="1" spcCol="1270" anchor="ctr" anchorCtr="0">
            <a:noAutofit/>
          </a:bodyPr>
          <a:lstStyle/>
          <a:p>
            <a:pPr marL="0" lvl="0" indent="0" algn="l" defTabSz="1511300">
              <a:lnSpc>
                <a:spcPct val="90000"/>
              </a:lnSpc>
              <a:spcBef>
                <a:spcPct val="0"/>
              </a:spcBef>
              <a:spcAft>
                <a:spcPct val="35000"/>
              </a:spcAft>
              <a:buNone/>
            </a:pPr>
            <a:r>
              <a:rPr lang="en-US" sz="3600" b="1" kern="1200" dirty="0">
                <a:solidFill>
                  <a:schemeClr val="tx1"/>
                </a:solidFill>
              </a:rPr>
              <a:t>Confidence-</a:t>
            </a:r>
            <a:r>
              <a:rPr lang="en-US" sz="3200" kern="1200" dirty="0">
                <a:solidFill>
                  <a:schemeClr val="tx1"/>
                </a:solidFill>
              </a:rPr>
              <a:t> you're believing in the importance of these questions</a:t>
            </a:r>
          </a:p>
        </p:txBody>
      </p:sp>
      <p:sp>
        <p:nvSpPr>
          <p:cNvPr id="31" name="Freeform: Shape 30">
            <a:extLst>
              <a:ext uri="{FF2B5EF4-FFF2-40B4-BE49-F238E27FC236}">
                <a16:creationId xmlns:a16="http://schemas.microsoft.com/office/drawing/2014/main" id="{1ED4AA85-B3C0-4CD6-B8FF-4EB4FC1CFFF7}"/>
              </a:ext>
            </a:extLst>
          </p:cNvPr>
          <p:cNvSpPr/>
          <p:nvPr/>
        </p:nvSpPr>
        <p:spPr>
          <a:xfrm>
            <a:off x="2209800" y="6495093"/>
            <a:ext cx="11768138" cy="1005840"/>
          </a:xfrm>
          <a:custGeom>
            <a:avLst/>
            <a:gdLst>
              <a:gd name="connsiteX0" fmla="*/ 0 w 11350541"/>
              <a:gd name="connsiteY0" fmla="*/ 0 h 1148821"/>
              <a:gd name="connsiteX1" fmla="*/ 11350541 w 11350541"/>
              <a:gd name="connsiteY1" fmla="*/ 0 h 1148821"/>
              <a:gd name="connsiteX2" fmla="*/ 11350541 w 11350541"/>
              <a:gd name="connsiteY2" fmla="*/ 1148821 h 1148821"/>
              <a:gd name="connsiteX3" fmla="*/ 0 w 11350541"/>
              <a:gd name="connsiteY3" fmla="*/ 1148821 h 1148821"/>
              <a:gd name="connsiteX4" fmla="*/ 0 w 11350541"/>
              <a:gd name="connsiteY4" fmla="*/ 0 h 11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541" h="1148821">
                <a:moveTo>
                  <a:pt x="0" y="0"/>
                </a:moveTo>
                <a:lnTo>
                  <a:pt x="11350541" y="0"/>
                </a:lnTo>
                <a:lnTo>
                  <a:pt x="11350541" y="1148821"/>
                </a:lnTo>
                <a:lnTo>
                  <a:pt x="0" y="1148821"/>
                </a:lnTo>
                <a:lnTo>
                  <a:pt x="0" y="0"/>
                </a:lnTo>
                <a:close/>
              </a:path>
            </a:pathLst>
          </a:custGeom>
        </p:spPr>
        <p:style>
          <a:lnRef idx="2">
            <a:schemeClr val="lt1">
              <a:hueOff val="0"/>
              <a:satOff val="0"/>
              <a:lumOff val="0"/>
              <a:alphaOff val="0"/>
            </a:schemeClr>
          </a:lnRef>
          <a:fillRef idx="1">
            <a:schemeClr val="accent4">
              <a:hueOff val="-4135930"/>
              <a:satOff val="23223"/>
              <a:lumOff val="-1078"/>
              <a:alphaOff val="0"/>
            </a:schemeClr>
          </a:fillRef>
          <a:effectRef idx="0">
            <a:schemeClr val="accent4">
              <a:hueOff val="-4135930"/>
              <a:satOff val="23223"/>
              <a:lumOff val="-1078"/>
              <a:alphaOff val="0"/>
            </a:schemeClr>
          </a:effectRef>
          <a:fontRef idx="minor">
            <a:schemeClr val="lt1"/>
          </a:fontRef>
        </p:style>
        <p:txBody>
          <a:bodyPr spcFirstLastPara="0" vert="horz" wrap="square" lIns="911877" tIns="86360" rIns="86360" bIns="86360" numCol="1" spcCol="1270" anchor="ctr" anchorCtr="0">
            <a:noAutofit/>
          </a:bodyPr>
          <a:lstStyle/>
          <a:p>
            <a:pPr marL="0" lvl="0" indent="0" algn="l" defTabSz="1511300">
              <a:lnSpc>
                <a:spcPct val="90000"/>
              </a:lnSpc>
              <a:spcBef>
                <a:spcPct val="0"/>
              </a:spcBef>
              <a:spcAft>
                <a:spcPct val="35000"/>
              </a:spcAft>
              <a:buNone/>
            </a:pPr>
            <a:r>
              <a:rPr lang="en-US" sz="3600" b="1" kern="1200" dirty="0">
                <a:solidFill>
                  <a:schemeClr val="tx1"/>
                </a:solidFill>
              </a:rPr>
              <a:t>Competence </a:t>
            </a:r>
            <a:r>
              <a:rPr lang="en-US" sz="3200" kern="1200" dirty="0">
                <a:solidFill>
                  <a:schemeClr val="tx1"/>
                </a:solidFill>
              </a:rPr>
              <a:t>– your practiced ability to ask these questions</a:t>
            </a:r>
          </a:p>
        </p:txBody>
      </p:sp>
      <p:sp>
        <p:nvSpPr>
          <p:cNvPr id="33" name="Freeform: Shape 32">
            <a:extLst>
              <a:ext uri="{FF2B5EF4-FFF2-40B4-BE49-F238E27FC236}">
                <a16:creationId xmlns:a16="http://schemas.microsoft.com/office/drawing/2014/main" id="{E523B78D-A272-4EC1-A7EE-47300DD6D273}"/>
              </a:ext>
            </a:extLst>
          </p:cNvPr>
          <p:cNvSpPr/>
          <p:nvPr/>
        </p:nvSpPr>
        <p:spPr>
          <a:xfrm>
            <a:off x="2209800" y="7616627"/>
            <a:ext cx="11768138" cy="1005840"/>
          </a:xfrm>
          <a:custGeom>
            <a:avLst/>
            <a:gdLst>
              <a:gd name="connsiteX0" fmla="*/ 0 w 11768138"/>
              <a:gd name="connsiteY0" fmla="*/ 0 h 1148821"/>
              <a:gd name="connsiteX1" fmla="*/ 11768138 w 11768138"/>
              <a:gd name="connsiteY1" fmla="*/ 0 h 1148821"/>
              <a:gd name="connsiteX2" fmla="*/ 11768138 w 11768138"/>
              <a:gd name="connsiteY2" fmla="*/ 1148821 h 1148821"/>
              <a:gd name="connsiteX3" fmla="*/ 0 w 11768138"/>
              <a:gd name="connsiteY3" fmla="*/ 1148821 h 1148821"/>
              <a:gd name="connsiteX4" fmla="*/ 0 w 11768138"/>
              <a:gd name="connsiteY4" fmla="*/ 0 h 11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8138" h="1148821">
                <a:moveTo>
                  <a:pt x="0" y="0"/>
                </a:moveTo>
                <a:lnTo>
                  <a:pt x="11768138" y="0"/>
                </a:lnTo>
                <a:lnTo>
                  <a:pt x="11768138" y="1148821"/>
                </a:lnTo>
                <a:lnTo>
                  <a:pt x="0" y="1148821"/>
                </a:lnTo>
                <a:lnTo>
                  <a:pt x="0" y="0"/>
                </a:lnTo>
                <a:close/>
              </a:path>
            </a:pathLst>
          </a:custGeom>
        </p:spPr>
        <p:style>
          <a:lnRef idx="2">
            <a:schemeClr val="lt1">
              <a:hueOff val="0"/>
              <a:satOff val="0"/>
              <a:lumOff val="0"/>
              <a:alphaOff val="0"/>
            </a:schemeClr>
          </a:lnRef>
          <a:fillRef idx="1">
            <a:schemeClr val="accent4">
              <a:hueOff val="-8271860"/>
              <a:satOff val="46445"/>
              <a:lumOff val="-2156"/>
              <a:alphaOff val="0"/>
            </a:schemeClr>
          </a:fillRef>
          <a:effectRef idx="0">
            <a:schemeClr val="accent4">
              <a:hueOff val="-8271860"/>
              <a:satOff val="46445"/>
              <a:lumOff val="-2156"/>
              <a:alphaOff val="0"/>
            </a:schemeClr>
          </a:effectRef>
          <a:fontRef idx="minor">
            <a:schemeClr val="lt1"/>
          </a:fontRef>
        </p:style>
        <p:txBody>
          <a:bodyPr spcFirstLastPara="0" vert="horz" wrap="square" lIns="911877" tIns="86360" rIns="86360" bIns="86360" numCol="1" spcCol="1270" anchor="ctr" anchorCtr="0">
            <a:noAutofit/>
          </a:bodyPr>
          <a:lstStyle/>
          <a:p>
            <a:pPr marL="0" lvl="0" indent="0" algn="l" defTabSz="1511300">
              <a:lnSpc>
                <a:spcPct val="90000"/>
              </a:lnSpc>
              <a:spcBef>
                <a:spcPct val="0"/>
              </a:spcBef>
              <a:spcAft>
                <a:spcPct val="35000"/>
              </a:spcAft>
              <a:buNone/>
            </a:pPr>
            <a:r>
              <a:rPr lang="en-US" sz="3600" b="1" kern="1200" dirty="0">
                <a:solidFill>
                  <a:schemeClr val="tx1"/>
                </a:solidFill>
              </a:rPr>
              <a:t>Comfort </a:t>
            </a:r>
            <a:r>
              <a:rPr lang="en-US" sz="3200" kern="1200" dirty="0">
                <a:solidFill>
                  <a:schemeClr val="tx1"/>
                </a:solidFill>
              </a:rPr>
              <a:t>– your familiarity with/ease in asking these questions </a:t>
            </a:r>
          </a:p>
        </p:txBody>
      </p:sp>
      <p:sp>
        <p:nvSpPr>
          <p:cNvPr id="46" name="Oval 45">
            <a:extLst>
              <a:ext uri="{FF2B5EF4-FFF2-40B4-BE49-F238E27FC236}">
                <a16:creationId xmlns:a16="http://schemas.microsoft.com/office/drawing/2014/main" id="{D34EB681-511D-63E5-579A-B9881ED13306}"/>
              </a:ext>
            </a:extLst>
          </p:cNvPr>
          <p:cNvSpPr/>
          <p:nvPr/>
        </p:nvSpPr>
        <p:spPr>
          <a:xfrm>
            <a:off x="14303753" y="7722214"/>
            <a:ext cx="2286000" cy="2286000"/>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pic>
        <p:nvPicPr>
          <p:cNvPr id="42" name="Graphic 41" descr="Questions with solid fill">
            <a:extLst>
              <a:ext uri="{FF2B5EF4-FFF2-40B4-BE49-F238E27FC236}">
                <a16:creationId xmlns:a16="http://schemas.microsoft.com/office/drawing/2014/main" id="{9D0ADDC6-B0E8-F4C4-536D-FC24107CB1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26961" y="7957196"/>
            <a:ext cx="1639583" cy="1639583"/>
          </a:xfrm>
          <a:prstGeom prst="rect">
            <a:avLst/>
          </a:prstGeom>
        </p:spPr>
      </p:pic>
    </p:spTree>
    <p:custDataLst>
      <p:tags r:id="rId1"/>
    </p:custDataLst>
    <p:extLst>
      <p:ext uri="{BB962C8B-B14F-4D97-AF65-F5344CB8AC3E}">
        <p14:creationId xmlns:p14="http://schemas.microsoft.com/office/powerpoint/2010/main" val="3419540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7522CB-DCEB-4E8C-8363-F4B38D68B7B6}"/>
              </a:ext>
            </a:extLst>
          </p:cNvPr>
          <p:cNvPicPr>
            <a:picLocks noChangeAspect="1"/>
          </p:cNvPicPr>
          <p:nvPr/>
        </p:nvPicPr>
        <p:blipFill>
          <a:blip r:embed="rId4"/>
          <a:stretch>
            <a:fillRect/>
          </a:stretch>
        </p:blipFill>
        <p:spPr>
          <a:xfrm>
            <a:off x="13435399" y="0"/>
            <a:ext cx="4846740" cy="10284843"/>
          </a:xfrm>
          <a:prstGeom prst="rect">
            <a:avLst/>
          </a:prstGeom>
        </p:spPr>
      </p:pic>
      <p:cxnSp>
        <p:nvCxnSpPr>
          <p:cNvPr id="9" name="Straight Connector 8">
            <a:extLst>
              <a:ext uri="{FF2B5EF4-FFF2-40B4-BE49-F238E27FC236}">
                <a16:creationId xmlns:a16="http://schemas.microsoft.com/office/drawing/2014/main" id="{E31946E0-7643-4070-908E-C9C87A327896}"/>
              </a:ext>
            </a:extLst>
          </p:cNvPr>
          <p:cNvCxnSpPr>
            <a:cxnSpLocks/>
          </p:cNvCxnSpPr>
          <p:nvPr/>
        </p:nvCxnSpPr>
        <p:spPr>
          <a:xfrm>
            <a:off x="762000" y="1310948"/>
            <a:ext cx="24384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498B4F3-799F-4192-948E-1C3CB3090237}"/>
              </a:ext>
            </a:extLst>
          </p:cNvPr>
          <p:cNvSpPr txBox="1"/>
          <p:nvPr/>
        </p:nvSpPr>
        <p:spPr>
          <a:xfrm>
            <a:off x="-10108" y="1389193"/>
            <a:ext cx="13768754" cy="658835"/>
          </a:xfrm>
          <a:prstGeom prst="rect">
            <a:avLst/>
          </a:prstGeom>
          <a:noFill/>
        </p:spPr>
        <p:txBody>
          <a:bodyPr wrap="square">
            <a:spAutoFit/>
          </a:bodyPr>
          <a:lstStyle/>
          <a:p>
            <a:pPr marR="0" lvl="0">
              <a:lnSpc>
                <a:spcPct val="107000"/>
              </a:lnSpc>
              <a:spcBef>
                <a:spcPts val="0"/>
              </a:spcBef>
              <a:spcAft>
                <a:spcPts val="0"/>
              </a:spcAft>
              <a:tabLst>
                <a:tab pos="1371600" algn="l"/>
              </a:tabLst>
            </a:pPr>
            <a:r>
              <a:rPr lang="en-US" sz="3600" dirty="0">
                <a:effectLst/>
                <a:latin typeface="Calibri" panose="020F0502020204030204" pitchFamily="34" charset="0"/>
                <a:ea typeface="Calibri" panose="020F0502020204030204" pitchFamily="34" charset="0"/>
                <a:cs typeface="Calibri" panose="020F0502020204030204" pitchFamily="34" charset="0"/>
              </a:rPr>
              <a:t>A good place to start is to frame questions for persons served</a:t>
            </a:r>
            <a:r>
              <a:rPr lang="en-US" sz="3600" dirty="0">
                <a:effectLst/>
                <a:latin typeface="Calibri" panose="020F0502020204030204" pitchFamily="34" charset="0"/>
                <a:ea typeface="Calibri" panose="020F050202020403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52A8857C-B06A-4280-9920-BF71CD293204}"/>
              </a:ext>
            </a:extLst>
          </p:cNvPr>
          <p:cNvSpPr txBox="1"/>
          <p:nvPr/>
        </p:nvSpPr>
        <p:spPr>
          <a:xfrm>
            <a:off x="1447800" y="3225988"/>
            <a:ext cx="11205496" cy="2040630"/>
          </a:xfrm>
          <a:prstGeom prst="wedgeRoundRectCallout">
            <a:avLst>
              <a:gd name="adj1" fmla="val 58980"/>
              <a:gd name="adj2" fmla="val -4440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marR="0" lvl="0" indent="-342900">
              <a:lnSpc>
                <a:spcPct val="107000"/>
              </a:lnSpc>
              <a:spcBef>
                <a:spcPts val="0"/>
              </a:spcBef>
              <a:spcAft>
                <a:spcPts val="0"/>
              </a:spcAft>
              <a:buFont typeface="Wingdings" panose="05000000000000000000" pitchFamily="2" charset="2"/>
              <a:buChar char="§"/>
              <a:tabLst>
                <a:tab pos="1371600" algn="l"/>
              </a:tabLst>
            </a:pPr>
            <a:r>
              <a:rPr lang="en-US" sz="3600" dirty="0">
                <a:effectLst/>
                <a:latin typeface="Calibri" panose="020F0502020204030204" pitchFamily="34" charset="0"/>
                <a:ea typeface="Calibri" panose="020F0502020204030204" pitchFamily="34" charset="0"/>
                <a:cs typeface="Calibri" panose="020F0502020204030204" pitchFamily="34" charset="0"/>
              </a:rPr>
              <a:t>“</a:t>
            </a:r>
            <a:r>
              <a:rPr lang="en-US" sz="3600" i="1" dirty="0">
                <a:effectLst/>
                <a:latin typeface="Calibri" panose="020F0502020204030204" pitchFamily="34" charset="0"/>
                <a:ea typeface="Calibri" panose="020F0502020204030204" pitchFamily="34" charset="0"/>
                <a:cs typeface="Calibri" panose="020F0502020204030204" pitchFamily="34" charset="0"/>
              </a:rPr>
              <a:t>I have some standard questions that I ask everyone, some will apply to you, and some won’t. I ask them of everyone so I’m not making any assumptions.”</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7E8088C-655E-4C8F-BAE5-A46341832FB0}"/>
              </a:ext>
            </a:extLst>
          </p:cNvPr>
          <p:cNvSpPr txBox="1"/>
          <p:nvPr/>
        </p:nvSpPr>
        <p:spPr>
          <a:xfrm>
            <a:off x="945550" y="5673570"/>
            <a:ext cx="11743592" cy="4008189"/>
          </a:xfrm>
          <a:prstGeom prst="wedgeRoundRectCallout">
            <a:avLst>
              <a:gd name="adj1" fmla="val 56621"/>
              <a:gd name="adj2" fmla="val -385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defPPr>
              <a:defRPr lang="en-US"/>
            </a:defPPr>
            <a:lvl1pPr marL="342900" marR="0" lvl="0" indent="-342900">
              <a:lnSpc>
                <a:spcPct val="107000"/>
              </a:lnSpc>
              <a:spcBef>
                <a:spcPts val="0"/>
              </a:spcBef>
              <a:spcAft>
                <a:spcPts val="0"/>
              </a:spcAft>
              <a:buFont typeface="Wingdings" panose="05000000000000000000" pitchFamily="2" charset="2"/>
              <a:buChar char="§"/>
              <a:tabLst>
                <a:tab pos="1371600" algn="l"/>
              </a:tabLst>
              <a:defRPr sz="3600">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 “These questions give me a good idea about who you are and how I might provide you with the best support and care.. You don’t have to answer anything you don’t want to answer, and you can always say ‘next question’ and I’ll move on. Not answering a question doesn’t count against you .”</a:t>
            </a:r>
          </a:p>
        </p:txBody>
      </p:sp>
      <p:sp>
        <p:nvSpPr>
          <p:cNvPr id="8" name="Freeform 5">
            <a:extLst>
              <a:ext uri="{FF2B5EF4-FFF2-40B4-BE49-F238E27FC236}">
                <a16:creationId xmlns:a16="http://schemas.microsoft.com/office/drawing/2014/main" id="{E07EE2C8-BE34-5974-D491-921464F1D6A6}"/>
              </a:ext>
            </a:extLst>
          </p:cNvPr>
          <p:cNvSpPr/>
          <p:nvPr/>
        </p:nvSpPr>
        <p:spPr>
          <a:xfrm rot="5400000">
            <a:off x="8477843" y="-8438694"/>
            <a:ext cx="1332316" cy="18308217"/>
          </a:xfrm>
          <a:custGeom>
            <a:avLst/>
            <a:gdLst/>
            <a:ahLst/>
            <a:cxnLst/>
            <a:rect l="l" t="t" r="r" b="b"/>
            <a:pathLst>
              <a:path w="706484" h="926813">
                <a:moveTo>
                  <a:pt x="0" y="0"/>
                </a:moveTo>
                <a:lnTo>
                  <a:pt x="706484" y="0"/>
                </a:lnTo>
                <a:lnTo>
                  <a:pt x="706484" y="926813"/>
                </a:lnTo>
                <a:lnTo>
                  <a:pt x="0" y="926813"/>
                </a:lnTo>
                <a:close/>
              </a:path>
            </a:pathLst>
          </a:custGeom>
          <a:solidFill>
            <a:schemeClr val="bg1">
              <a:alpha val="90000"/>
            </a:schemeClr>
          </a:solidFill>
        </p:spPr>
        <p:txBody>
          <a:bodyPr vert="vert270" lIns="91440" tIns="45720" rIns="91440" bIns="45720" anchor="t"/>
          <a:lstStyle/>
          <a:p>
            <a:r>
              <a:rPr lang="en-US" sz="7200" dirty="0"/>
              <a:t>How to Start a First Encounter </a:t>
            </a:r>
            <a:endParaRPr lang="en-US" sz="7200" dirty="0">
              <a:latin typeface="+mn-lt"/>
            </a:endParaRPr>
          </a:p>
        </p:txBody>
      </p:sp>
    </p:spTree>
    <p:custDataLst>
      <p:tags r:id="rId1"/>
    </p:custDataLst>
    <p:extLst>
      <p:ext uri="{BB962C8B-B14F-4D97-AF65-F5344CB8AC3E}">
        <p14:creationId xmlns:p14="http://schemas.microsoft.com/office/powerpoint/2010/main" val="2748771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0" y="-342900"/>
            <a:ext cx="7860536" cy="10614084"/>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39877" y="266700"/>
            <a:ext cx="9743962" cy="9753600"/>
          </a:xfrm>
          <a:prstGeom prst="rect">
            <a:avLst/>
          </a:prstGeom>
          <a:ln>
            <a:solidFill>
              <a:srgbClr val="37ABA7"/>
            </a:solidFill>
          </a:ln>
        </p:spPr>
        <p:style>
          <a:lnRef idx="2">
            <a:schemeClr val="accent4"/>
          </a:lnRef>
          <a:fillRef idx="1">
            <a:schemeClr val="lt1"/>
          </a:fillRef>
          <a:effectRef idx="0">
            <a:schemeClr val="accent4"/>
          </a:effectRef>
          <a:fontRef idx="minor">
            <a:schemeClr val="dk1"/>
          </a:fontRef>
        </p:style>
        <p:txBody>
          <a:bodyPr rtlCol="0" anchor="ctr"/>
          <a:lstStyle/>
          <a:p>
            <a:pPr marL="0" marR="0">
              <a:lnSpc>
                <a:spcPct val="107000"/>
              </a:lnSpc>
              <a:spcBef>
                <a:spcPts val="0"/>
              </a:spcBef>
              <a:spcAft>
                <a:spcPts val="0"/>
              </a:spcAft>
            </a:pPr>
            <a:r>
              <a:rPr lang="en-US" sz="6000" dirty="0">
                <a:effectLst/>
                <a:latin typeface="Open Sans" panose="020B0606030504020204" pitchFamily="34" charset="0"/>
                <a:ea typeface="Open Sans" panose="020B0606030504020204" pitchFamily="34" charset="0"/>
                <a:cs typeface="Open Sans" panose="020B0606030504020204" pitchFamily="34" charset="0"/>
              </a:rPr>
              <a:t>Which type of questioning felt more comfortable? Why?</a:t>
            </a:r>
          </a:p>
        </p:txBody>
      </p:sp>
      <p:grpSp>
        <p:nvGrpSpPr>
          <p:cNvPr id="14" name="Group 4">
            <a:extLst>
              <a:ext uri="{FF2B5EF4-FFF2-40B4-BE49-F238E27FC236}">
                <a16:creationId xmlns:a16="http://schemas.microsoft.com/office/drawing/2014/main" id="{CA05A261-CF41-4645-AE74-AB9E8E68AD5D}"/>
              </a:ext>
            </a:extLst>
          </p:cNvPr>
          <p:cNvGrpSpPr/>
          <p:nvPr/>
        </p:nvGrpSpPr>
        <p:grpSpPr>
          <a:xfrm>
            <a:off x="342071" y="-1523373"/>
            <a:ext cx="1676400" cy="3046745"/>
            <a:chOff x="0" y="0"/>
            <a:chExt cx="706484" cy="926813"/>
          </a:xfrm>
          <a:solidFill>
            <a:srgbClr val="37ABA7"/>
          </a:solidFill>
        </p:grpSpPr>
        <p:sp>
          <p:nvSpPr>
            <p:cNvPr id="16" name="Freeform 5">
              <a:extLst>
                <a:ext uri="{FF2B5EF4-FFF2-40B4-BE49-F238E27FC236}">
                  <a16:creationId xmlns:a16="http://schemas.microsoft.com/office/drawing/2014/main" id="{7838EB61-893B-401B-AAE1-CF2D70235C79}"/>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13" name="Graphic 12" descr="Questions outline">
            <a:extLst>
              <a:ext uri="{FF2B5EF4-FFF2-40B4-BE49-F238E27FC236}">
                <a16:creationId xmlns:a16="http://schemas.microsoft.com/office/drawing/2014/main" id="{6326B4B8-8A3E-4A69-849E-02C7A680D9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85C1A7C-1CBA-4720-A87E-4190FFFDD3E4}"/>
              </a:ext>
            </a:extLst>
          </p:cNvPr>
          <p:cNvSpPr txBox="1"/>
          <p:nvPr/>
        </p:nvSpPr>
        <p:spPr>
          <a:xfrm>
            <a:off x="2160406" y="61655"/>
            <a:ext cx="5734834" cy="1155316"/>
          </a:xfrm>
          <a:prstGeom prst="rect">
            <a:avLst/>
          </a:prstGeom>
        </p:spPr>
        <p:txBody>
          <a:bodyPr wrap="square" lIns="0" tIns="0" rIns="0" bIns="0" rtlCol="0" anchor="t">
            <a:spAutoFit/>
          </a:bodyPr>
          <a:lstStyle/>
          <a:p>
            <a:pPr>
              <a:lnSpc>
                <a:spcPts val="9889"/>
              </a:lnSpc>
            </a:pPr>
            <a:r>
              <a:rPr lang="en-US" sz="6000" dirty="0"/>
              <a:t>Breakout Activity</a:t>
            </a:r>
          </a:p>
        </p:txBody>
      </p:sp>
      <p:sp>
        <p:nvSpPr>
          <p:cNvPr id="2" name="Rectangle: Rounded Corners 1">
            <a:extLst>
              <a:ext uri="{FF2B5EF4-FFF2-40B4-BE49-F238E27FC236}">
                <a16:creationId xmlns:a16="http://schemas.microsoft.com/office/drawing/2014/main" id="{6CBBA096-59EC-6813-982E-39A3147C30BC}"/>
              </a:ext>
            </a:extLst>
          </p:cNvPr>
          <p:cNvSpPr/>
          <p:nvPr/>
        </p:nvSpPr>
        <p:spPr>
          <a:xfrm>
            <a:off x="9704356" y="820848"/>
            <a:ext cx="6815004" cy="1529234"/>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tx1"/>
                </a:solidFill>
              </a:rPr>
              <a:t>Handout#1: Self Identification </a:t>
            </a:r>
          </a:p>
        </p:txBody>
      </p:sp>
    </p:spTree>
    <p:custDataLst>
      <p:tags r:id="rId1"/>
    </p:custDataLst>
    <p:extLst>
      <p:ext uri="{BB962C8B-B14F-4D97-AF65-F5344CB8AC3E}">
        <p14:creationId xmlns:p14="http://schemas.microsoft.com/office/powerpoint/2010/main" val="1981587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CD5EE06-CCBA-BB9A-8C6F-6A0CB776094C}"/>
              </a:ext>
            </a:extLst>
          </p:cNvPr>
          <p:cNvPicPr>
            <a:picLocks noChangeAspect="1"/>
          </p:cNvPicPr>
          <p:nvPr/>
        </p:nvPicPr>
        <p:blipFill>
          <a:blip r:embed="rId4"/>
          <a:stretch>
            <a:fillRect/>
          </a:stretch>
        </p:blipFill>
        <p:spPr>
          <a:xfrm>
            <a:off x="0" y="0"/>
            <a:ext cx="18288000" cy="10237583"/>
          </a:xfrm>
          <a:prstGeom prst="rect">
            <a:avLst/>
          </a:prstGeom>
        </p:spPr>
      </p:pic>
      <p:sp>
        <p:nvSpPr>
          <p:cNvPr id="5" name="TextBox 4">
            <a:extLst>
              <a:ext uri="{FF2B5EF4-FFF2-40B4-BE49-F238E27FC236}">
                <a16:creationId xmlns:a16="http://schemas.microsoft.com/office/drawing/2014/main" id="{70D75FCD-B026-AE9C-2696-C8C05076BDEB}"/>
              </a:ext>
            </a:extLst>
          </p:cNvPr>
          <p:cNvSpPr txBox="1"/>
          <p:nvPr/>
        </p:nvSpPr>
        <p:spPr>
          <a:xfrm>
            <a:off x="304800" y="9029700"/>
            <a:ext cx="17678400" cy="968278"/>
          </a:xfrm>
          <a:prstGeom prst="rect">
            <a:avLst/>
          </a:prstGeom>
          <a:noFill/>
        </p:spPr>
        <p:txBody>
          <a:bodyPr wrap="square">
            <a:spAutoFit/>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See the Multicultural Mental Health Resource Directory from MA DMH for a fairly up-to-date listing of resources: </a:t>
            </a:r>
            <a:r>
              <a:rPr lang="en-US" sz="1800" u="sng"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https://www.mass.gov/doc/printable-dmh-multicultural-resource-directory-complete/download</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Freeform 5">
            <a:extLst>
              <a:ext uri="{FF2B5EF4-FFF2-40B4-BE49-F238E27FC236}">
                <a16:creationId xmlns:a16="http://schemas.microsoft.com/office/drawing/2014/main" id="{C5ED329C-D88E-D120-4FAC-8582B9F287F4}"/>
              </a:ext>
            </a:extLst>
          </p:cNvPr>
          <p:cNvSpPr/>
          <p:nvPr/>
        </p:nvSpPr>
        <p:spPr>
          <a:xfrm rot="5400000">
            <a:off x="8487949" y="-8209164"/>
            <a:ext cx="1332316" cy="18308217"/>
          </a:xfrm>
          <a:custGeom>
            <a:avLst/>
            <a:gdLst/>
            <a:ahLst/>
            <a:cxnLst/>
            <a:rect l="l" t="t" r="r" b="b"/>
            <a:pathLst>
              <a:path w="706484" h="926813">
                <a:moveTo>
                  <a:pt x="0" y="0"/>
                </a:moveTo>
                <a:lnTo>
                  <a:pt x="706484" y="0"/>
                </a:lnTo>
                <a:lnTo>
                  <a:pt x="706484" y="926813"/>
                </a:lnTo>
                <a:lnTo>
                  <a:pt x="0" y="926813"/>
                </a:lnTo>
                <a:close/>
              </a:path>
            </a:pathLst>
          </a:custGeom>
          <a:solidFill>
            <a:schemeClr val="bg1">
              <a:alpha val="90000"/>
            </a:schemeClr>
          </a:solidFill>
        </p:spPr>
        <p:txBody>
          <a:bodyPr/>
          <a:lstStyle/>
          <a:p>
            <a:endParaRPr lang="en-US" dirty="0"/>
          </a:p>
        </p:txBody>
      </p:sp>
      <p:sp>
        <p:nvSpPr>
          <p:cNvPr id="15" name="TextBox 14">
            <a:extLst>
              <a:ext uri="{FF2B5EF4-FFF2-40B4-BE49-F238E27FC236}">
                <a16:creationId xmlns:a16="http://schemas.microsoft.com/office/drawing/2014/main" id="{2627C226-4BE4-2CC7-B2B0-AA39FE61CEA2}"/>
              </a:ext>
            </a:extLst>
          </p:cNvPr>
          <p:cNvSpPr txBox="1"/>
          <p:nvPr/>
        </p:nvSpPr>
        <p:spPr>
          <a:xfrm>
            <a:off x="228599" y="366308"/>
            <a:ext cx="17069773" cy="1200329"/>
          </a:xfrm>
          <a:prstGeom prst="rect">
            <a:avLst/>
          </a:prstGeom>
          <a:noFill/>
        </p:spPr>
        <p:txBody>
          <a:bodyPr wrap="square">
            <a:spAutoFit/>
          </a:bodyPr>
          <a:lstStyle/>
          <a:p>
            <a:r>
              <a:rPr lang="en-US" sz="7200" dirty="0"/>
              <a:t>Cultural Sensitivity  </a:t>
            </a:r>
          </a:p>
        </p:txBody>
      </p:sp>
      <p:sp>
        <p:nvSpPr>
          <p:cNvPr id="16" name="Freeform 5">
            <a:extLst>
              <a:ext uri="{FF2B5EF4-FFF2-40B4-BE49-F238E27FC236}">
                <a16:creationId xmlns:a16="http://schemas.microsoft.com/office/drawing/2014/main" id="{5F67001A-A098-4E0B-E65B-4A22BE320A26}"/>
              </a:ext>
            </a:extLst>
          </p:cNvPr>
          <p:cNvSpPr/>
          <p:nvPr/>
        </p:nvSpPr>
        <p:spPr>
          <a:xfrm rot="5400000">
            <a:off x="6744607" y="-5176688"/>
            <a:ext cx="774573" cy="14313238"/>
          </a:xfrm>
          <a:prstGeom prst="roundRect">
            <a:avLst/>
          </a:prstGeom>
        </p:spPr>
        <p:style>
          <a:lnRef idx="2">
            <a:schemeClr val="dk1"/>
          </a:lnRef>
          <a:fillRef idx="1">
            <a:schemeClr val="lt1"/>
          </a:fillRef>
          <a:effectRef idx="0">
            <a:schemeClr val="dk1"/>
          </a:effectRef>
          <a:fontRef idx="minor">
            <a:schemeClr val="dk1"/>
          </a:fontRef>
        </p:style>
        <p:txBody>
          <a:bodyPr/>
          <a:lstStyle/>
          <a:p>
            <a:endParaRPr lang="en-US" dirty="0"/>
          </a:p>
        </p:txBody>
      </p:sp>
      <p:sp>
        <p:nvSpPr>
          <p:cNvPr id="18" name="Oval 17">
            <a:extLst>
              <a:ext uri="{FF2B5EF4-FFF2-40B4-BE49-F238E27FC236}">
                <a16:creationId xmlns:a16="http://schemas.microsoft.com/office/drawing/2014/main" id="{2C10D4C6-331B-5792-B85C-A76D9F1AF113}"/>
              </a:ext>
            </a:extLst>
          </p:cNvPr>
          <p:cNvSpPr/>
          <p:nvPr/>
        </p:nvSpPr>
        <p:spPr>
          <a:xfrm>
            <a:off x="468086" y="1626537"/>
            <a:ext cx="640080" cy="640080"/>
          </a:xfrm>
          <a:custGeom>
            <a:avLst/>
            <a:gdLst>
              <a:gd name="connsiteX0" fmla="*/ 0 w 640080"/>
              <a:gd name="connsiteY0" fmla="*/ 320040 h 640080"/>
              <a:gd name="connsiteX1" fmla="*/ 320040 w 640080"/>
              <a:gd name="connsiteY1" fmla="*/ 0 h 640080"/>
              <a:gd name="connsiteX2" fmla="*/ 640080 w 640080"/>
              <a:gd name="connsiteY2" fmla="*/ 320040 h 640080"/>
              <a:gd name="connsiteX3" fmla="*/ 320040 w 640080"/>
              <a:gd name="connsiteY3" fmla="*/ 640080 h 640080"/>
              <a:gd name="connsiteX4" fmla="*/ 0 w 640080"/>
              <a:gd name="connsiteY4" fmla="*/ 32004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40080" extrusionOk="0">
                <a:moveTo>
                  <a:pt x="0" y="320040"/>
                </a:moveTo>
                <a:cubicBezTo>
                  <a:pt x="2860" y="121771"/>
                  <a:pt x="164643" y="17203"/>
                  <a:pt x="320040" y="0"/>
                </a:cubicBezTo>
                <a:cubicBezTo>
                  <a:pt x="464985" y="-12026"/>
                  <a:pt x="645868" y="122994"/>
                  <a:pt x="640080" y="320040"/>
                </a:cubicBezTo>
                <a:cubicBezTo>
                  <a:pt x="653211" y="488114"/>
                  <a:pt x="488788" y="660477"/>
                  <a:pt x="320040" y="640080"/>
                </a:cubicBezTo>
                <a:cubicBezTo>
                  <a:pt x="133050" y="673701"/>
                  <a:pt x="20818" y="478482"/>
                  <a:pt x="0" y="320040"/>
                </a:cubicBezTo>
                <a:close/>
              </a:path>
            </a:pathLst>
          </a:custGeom>
          <a:noFill/>
          <a:ln w="38100">
            <a:solidFill>
              <a:schemeClr val="tx1"/>
            </a:solidFill>
            <a:prstDash val="sysDot"/>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728D803-AC53-FDD5-AC7E-06DCD8011C9D}"/>
              </a:ext>
            </a:extLst>
          </p:cNvPr>
          <p:cNvSpPr txBox="1"/>
          <p:nvPr/>
        </p:nvSpPr>
        <p:spPr>
          <a:xfrm>
            <a:off x="1204486" y="1588788"/>
            <a:ext cx="11658600" cy="707886"/>
          </a:xfrm>
          <a:prstGeom prst="rect">
            <a:avLst/>
          </a:prstGeom>
          <a:noFill/>
        </p:spPr>
        <p:txBody>
          <a:bodyPr wrap="square" rtlCol="0">
            <a:spAutoFit/>
          </a:bodyPr>
          <a:lstStyle/>
          <a:p>
            <a:r>
              <a:rPr lang="en-US" sz="4000" b="1" dirty="0"/>
              <a:t>Outreach to Other Community Groups </a:t>
            </a:r>
          </a:p>
        </p:txBody>
      </p:sp>
      <p:pic>
        <p:nvPicPr>
          <p:cNvPr id="11" name="Graphic 10" descr="Badge with solid fill">
            <a:extLst>
              <a:ext uri="{FF2B5EF4-FFF2-40B4-BE49-F238E27FC236}">
                <a16:creationId xmlns:a16="http://schemas.microsoft.com/office/drawing/2014/main" id="{A80C852B-280D-E05F-71F2-089DC88373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246" y="1611103"/>
            <a:ext cx="640080" cy="640080"/>
          </a:xfrm>
          <a:prstGeom prst="rect">
            <a:avLst/>
          </a:prstGeom>
        </p:spPr>
      </p:pic>
      <p:sp>
        <p:nvSpPr>
          <p:cNvPr id="21" name="Rectangle 20">
            <a:extLst>
              <a:ext uri="{FF2B5EF4-FFF2-40B4-BE49-F238E27FC236}">
                <a16:creationId xmlns:a16="http://schemas.microsoft.com/office/drawing/2014/main" id="{D5073609-D445-18EB-1695-1D1348E69FB2}"/>
              </a:ext>
            </a:extLst>
          </p:cNvPr>
          <p:cNvSpPr/>
          <p:nvPr/>
        </p:nvSpPr>
        <p:spPr>
          <a:xfrm>
            <a:off x="1987087" y="2917341"/>
            <a:ext cx="14334039" cy="5633158"/>
          </a:xfrm>
          <a:prstGeom prst="rect">
            <a:avLst/>
          </a:prstGeom>
          <a:solidFill>
            <a:schemeClr val="accent1">
              <a:alpha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4400" dirty="0">
              <a:solidFill>
                <a:schemeClr val="tx1"/>
              </a:solidFill>
            </a:endParaRPr>
          </a:p>
        </p:txBody>
      </p:sp>
      <p:sp>
        <p:nvSpPr>
          <p:cNvPr id="22" name="TextBox 21">
            <a:extLst>
              <a:ext uri="{FF2B5EF4-FFF2-40B4-BE49-F238E27FC236}">
                <a16:creationId xmlns:a16="http://schemas.microsoft.com/office/drawing/2014/main" id="{E79D572A-461D-BCC2-2F26-BD4AAE281972}"/>
              </a:ext>
            </a:extLst>
          </p:cNvPr>
          <p:cNvSpPr txBox="1"/>
          <p:nvPr/>
        </p:nvSpPr>
        <p:spPr>
          <a:xfrm>
            <a:off x="2057885" y="4258572"/>
            <a:ext cx="13411200" cy="2123658"/>
          </a:xfrm>
          <a:prstGeom prst="rect">
            <a:avLst/>
          </a:prstGeom>
          <a:noFill/>
        </p:spPr>
        <p:txBody>
          <a:bodyPr wrap="square" rtlCol="0">
            <a:spAutoFit/>
          </a:bodyPr>
          <a:lstStyle/>
          <a:p>
            <a:r>
              <a:rPr lang="en-US" sz="4400" dirty="0">
                <a:solidFill>
                  <a:schemeClr val="bg1"/>
                </a:solidFill>
                <a:effectLst/>
                <a:latin typeface="Calibri" panose="020F0502020204030204" pitchFamily="34" charset="0"/>
                <a:ea typeface="Times New Roman" panose="02020603050405020304" pitchFamily="18" charset="0"/>
              </a:rPr>
              <a:t>It is often helpful to connect persons served who are from diverse backgrounds with community groups that could serve as a powerful means of social support </a:t>
            </a:r>
            <a:endParaRPr lang="en-US" sz="4400" dirty="0">
              <a:solidFill>
                <a:schemeClr val="bg1"/>
              </a:solidFill>
            </a:endParaRPr>
          </a:p>
        </p:txBody>
      </p:sp>
      <p:sp>
        <p:nvSpPr>
          <p:cNvPr id="23" name="Oval 22">
            <a:extLst>
              <a:ext uri="{FF2B5EF4-FFF2-40B4-BE49-F238E27FC236}">
                <a16:creationId xmlns:a16="http://schemas.microsoft.com/office/drawing/2014/main" id="{3C4098B9-0D8B-3762-4D44-844E156DD7AD}"/>
              </a:ext>
            </a:extLst>
          </p:cNvPr>
          <p:cNvSpPr/>
          <p:nvPr/>
        </p:nvSpPr>
        <p:spPr>
          <a:xfrm>
            <a:off x="14461147" y="6431216"/>
            <a:ext cx="2286000" cy="2286000"/>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pic>
        <p:nvPicPr>
          <p:cNvPr id="24" name="Graphic 23" descr="Remote work with solid fill">
            <a:extLst>
              <a:ext uri="{FF2B5EF4-FFF2-40B4-BE49-F238E27FC236}">
                <a16:creationId xmlns:a16="http://schemas.microsoft.com/office/drawing/2014/main" id="{5D24A72E-4DAF-5201-6E90-F534D67D83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31407" y="6722851"/>
            <a:ext cx="1702730" cy="1702730"/>
          </a:xfrm>
          <a:prstGeom prst="rect">
            <a:avLst/>
          </a:prstGeom>
        </p:spPr>
      </p:pic>
    </p:spTree>
    <p:custDataLst>
      <p:tags r:id="rId1"/>
    </p:custDataLst>
    <p:extLst>
      <p:ext uri="{BB962C8B-B14F-4D97-AF65-F5344CB8AC3E}">
        <p14:creationId xmlns:p14="http://schemas.microsoft.com/office/powerpoint/2010/main" val="308547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6"/>
            <a:ext cx="18288000" cy="5168296"/>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rgbClr val="37ABA7">
              <a:alpha val="90000"/>
            </a:srgbClr>
          </a:solidFill>
        </p:spPr>
        <p:txBody>
          <a:bodyPr/>
          <a:lstStyle/>
          <a:p>
            <a:endParaRPr lang="en-US" dirty="0"/>
          </a:p>
        </p:txBody>
      </p:sp>
      <p:sp>
        <p:nvSpPr>
          <p:cNvPr id="24" name="Oval 23">
            <a:extLst>
              <a:ext uri="{FF2B5EF4-FFF2-40B4-BE49-F238E27FC236}">
                <a16:creationId xmlns:a16="http://schemas.microsoft.com/office/drawing/2014/main" id="{037AE844-348F-4E9F-A754-7538DC2C8D1A}"/>
              </a:ext>
            </a:extLst>
          </p:cNvPr>
          <p:cNvSpPr/>
          <p:nvPr/>
        </p:nvSpPr>
        <p:spPr>
          <a:xfrm>
            <a:off x="981843"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16" name="TextBox 15">
            <a:extLst>
              <a:ext uri="{FF2B5EF4-FFF2-40B4-BE49-F238E27FC236}">
                <a16:creationId xmlns:a16="http://schemas.microsoft.com/office/drawing/2014/main" id="{70C4E53A-C35E-41A9-BD6F-8757D751A557}"/>
              </a:ext>
            </a:extLst>
          </p:cNvPr>
          <p:cNvSpPr txBox="1"/>
          <p:nvPr/>
        </p:nvSpPr>
        <p:spPr>
          <a:xfrm>
            <a:off x="44669" y="658963"/>
            <a:ext cx="11506200" cy="1200329"/>
          </a:xfrm>
          <a:prstGeom prst="rect">
            <a:avLst/>
          </a:prstGeom>
          <a:noFill/>
        </p:spPr>
        <p:txBody>
          <a:bodyPr wrap="square" rtlCol="0">
            <a:spAutoFit/>
          </a:bodyPr>
          <a:lstStyle/>
          <a:p>
            <a:r>
              <a:rPr lang="en-US" sz="7200" dirty="0">
                <a:ea typeface="Open Sans" panose="020B0606030504020204" pitchFamily="34" charset="0"/>
                <a:cs typeface="Open Sans" panose="020B0606030504020204" pitchFamily="34" charset="0"/>
              </a:rPr>
              <a:t>Learning Objectives </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0" y="5250605"/>
            <a:ext cx="8635051" cy="1077218"/>
          </a:xfrm>
          <a:prstGeom prst="rect">
            <a:avLst/>
          </a:prstGeom>
          <a:noFill/>
        </p:spPr>
        <p:txBody>
          <a:bodyPr wrap="square" rtlCol="0">
            <a:spAutoFit/>
          </a:bodyPr>
          <a:lstStyle/>
          <a:p>
            <a:r>
              <a:rPr lang="en-US" sz="3200" dirty="0">
                <a:latin typeface="+mj-lt"/>
              </a:rPr>
              <a:t>During this module you will:</a:t>
            </a:r>
          </a:p>
          <a:p>
            <a:endParaRPr lang="en-US" sz="3200" dirty="0">
              <a:latin typeface="DM Serif Display Bold"/>
            </a:endParaRPr>
          </a:p>
        </p:txBody>
      </p:sp>
      <p:sp>
        <p:nvSpPr>
          <p:cNvPr id="19" name="TextBox 18">
            <a:extLst>
              <a:ext uri="{FF2B5EF4-FFF2-40B4-BE49-F238E27FC236}">
                <a16:creationId xmlns:a16="http://schemas.microsoft.com/office/drawing/2014/main" id="{12F61466-4C8F-4A5A-84D0-2D81DE9BD614}"/>
              </a:ext>
            </a:extLst>
          </p:cNvPr>
          <p:cNvSpPr txBox="1"/>
          <p:nvPr/>
        </p:nvSpPr>
        <p:spPr>
          <a:xfrm>
            <a:off x="8172962" y="7238964"/>
            <a:ext cx="4247638" cy="2062103"/>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Learn</a:t>
            </a:r>
          </a:p>
          <a:p>
            <a:r>
              <a:rPr lang="en-US" sz="3200" b="0" dirty="0"/>
              <a:t>to be strengths-based and practice identifying strengths</a:t>
            </a:r>
          </a:p>
        </p:txBody>
      </p:sp>
      <p:sp>
        <p:nvSpPr>
          <p:cNvPr id="28" name="Oval 27">
            <a:extLst>
              <a:ext uri="{FF2B5EF4-FFF2-40B4-BE49-F238E27FC236}">
                <a16:creationId xmlns:a16="http://schemas.microsoft.com/office/drawing/2014/main" id="{9F1174BE-DF3B-4A11-9E56-01378E787B69}"/>
              </a:ext>
            </a:extLst>
          </p:cNvPr>
          <p:cNvSpPr/>
          <p:nvPr/>
        </p:nvSpPr>
        <p:spPr>
          <a:xfrm>
            <a:off x="7258562" y="678176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rPr>
              <a:t>02</a:t>
            </a:r>
          </a:p>
        </p:txBody>
      </p:sp>
      <p:sp>
        <p:nvSpPr>
          <p:cNvPr id="29" name="TextBox 28">
            <a:extLst>
              <a:ext uri="{FF2B5EF4-FFF2-40B4-BE49-F238E27FC236}">
                <a16:creationId xmlns:a16="http://schemas.microsoft.com/office/drawing/2014/main" id="{E0C8B625-D18F-4C27-ACF4-B70CB064FFB6}"/>
              </a:ext>
            </a:extLst>
          </p:cNvPr>
          <p:cNvSpPr txBox="1"/>
          <p:nvPr/>
        </p:nvSpPr>
        <p:spPr>
          <a:xfrm>
            <a:off x="1896242" y="7184664"/>
            <a:ext cx="4848482" cy="2062103"/>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Define</a:t>
            </a:r>
          </a:p>
          <a:p>
            <a:r>
              <a:rPr lang="en-US" sz="3200" dirty="0">
                <a:latin typeface="Open Sans" panose="020B0606030504020204" pitchFamily="34" charset="0"/>
                <a:ea typeface="Open Sans" panose="020B0606030504020204" pitchFamily="34" charset="0"/>
                <a:cs typeface="Open Sans" panose="020B0606030504020204" pitchFamily="34" charset="0"/>
              </a:rPr>
              <a:t>Person-Centered Care (PCC)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the ACCS context</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A045C39F-1C34-4809-93A1-D6052D117D16}"/>
              </a:ext>
            </a:extLst>
          </p:cNvPr>
          <p:cNvSpPr/>
          <p:nvPr/>
        </p:nvSpPr>
        <p:spPr>
          <a:xfrm>
            <a:off x="12801600" y="6794103"/>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75000"/>
                  </a:schemeClr>
                </a:solidFill>
              </a:rPr>
              <a:t>03</a:t>
            </a:r>
          </a:p>
        </p:txBody>
      </p:sp>
      <p:sp>
        <p:nvSpPr>
          <p:cNvPr id="31" name="TextBox 30">
            <a:extLst>
              <a:ext uri="{FF2B5EF4-FFF2-40B4-BE49-F238E27FC236}">
                <a16:creationId xmlns:a16="http://schemas.microsoft.com/office/drawing/2014/main" id="{807CAFDC-A0FF-4109-B7C6-8A4A489CA65D}"/>
              </a:ext>
            </a:extLst>
          </p:cNvPr>
          <p:cNvSpPr txBox="1"/>
          <p:nvPr/>
        </p:nvSpPr>
        <p:spPr>
          <a:xfrm>
            <a:off x="13716000" y="7200900"/>
            <a:ext cx="3317313" cy="2062103"/>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Learn</a:t>
            </a:r>
          </a:p>
          <a:p>
            <a:r>
              <a:rPr lang="en-US" sz="3200" b="0" dirty="0"/>
              <a:t>4 methods of cultural sensitivity </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8690" y="653706"/>
            <a:ext cx="293783" cy="2485858"/>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People in a diner">
            <a:extLst>
              <a:ext uri="{FF2B5EF4-FFF2-40B4-BE49-F238E27FC236}">
                <a16:creationId xmlns:a16="http://schemas.microsoft.com/office/drawing/2014/main" id="{C53E1AD8-1CBF-468A-B676-18610084F190}"/>
              </a:ext>
            </a:extLst>
          </p:cNvPr>
          <p:cNvPicPr>
            <a:picLocks noChangeAspect="1"/>
          </p:cNvPicPr>
          <p:nvPr/>
        </p:nvPicPr>
        <p:blipFill>
          <a:blip r:embed="rId4">
            <a:extLst>
              <a:ext uri="{28A0092B-C50C-407E-A947-70E740481C1C}">
                <a14:useLocalDpi xmlns:a14="http://schemas.microsoft.com/office/drawing/2010/main" val="0"/>
              </a:ext>
            </a:extLst>
          </a:blip>
          <a:srcRect t="7973" b="7973"/>
          <a:stretch/>
        </p:blipFill>
        <p:spPr>
          <a:xfrm>
            <a:off x="-24726" y="0"/>
            <a:ext cx="18357666" cy="10287000"/>
          </a:xfrm>
          <a:prstGeom prst="rect">
            <a:avLst/>
          </a:prstGeom>
        </p:spPr>
      </p:pic>
      <p:sp>
        <p:nvSpPr>
          <p:cNvPr id="25" name="Rectangle 24">
            <a:extLst>
              <a:ext uri="{FF2B5EF4-FFF2-40B4-BE49-F238E27FC236}">
                <a16:creationId xmlns:a16="http://schemas.microsoft.com/office/drawing/2014/main" id="{F20D9C13-50D3-4172-AB9E-7581503ED730}"/>
              </a:ext>
            </a:extLst>
          </p:cNvPr>
          <p:cNvSpPr/>
          <p:nvPr/>
        </p:nvSpPr>
        <p:spPr>
          <a:xfrm>
            <a:off x="1774641" y="2852474"/>
            <a:ext cx="14334039" cy="6949270"/>
          </a:xfrm>
          <a:prstGeom prst="rect">
            <a:avLst/>
          </a:prstGeom>
          <a:solidFill>
            <a:schemeClr val="accent4">
              <a:hueOff val="0"/>
              <a:satOff val="0"/>
              <a:lumOff val="0"/>
              <a:alpha val="91000"/>
            </a:schemeClr>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0472" tIns="2811272" rIns="220472" bIns="1515872" numCol="1" spcCol="1270" anchor="ctr" anchorCtr="0">
            <a:noAutofit/>
          </a:bodyPr>
          <a:lstStyle/>
          <a:p>
            <a:pPr algn="ctr" defTabSz="1377950">
              <a:lnSpc>
                <a:spcPct val="90000"/>
              </a:lnSpc>
              <a:spcBef>
                <a:spcPct val="0"/>
              </a:spcBef>
              <a:spcAft>
                <a:spcPct val="35000"/>
              </a:spcAft>
            </a:pPr>
            <a:endParaRPr lang="en-US" sz="2400" dirty="0">
              <a:solidFill>
                <a:schemeClr val="tx1"/>
              </a:solidFill>
            </a:endParaRPr>
          </a:p>
        </p:txBody>
      </p:sp>
      <p:sp>
        <p:nvSpPr>
          <p:cNvPr id="36" name="Oval 35">
            <a:extLst>
              <a:ext uri="{FF2B5EF4-FFF2-40B4-BE49-F238E27FC236}">
                <a16:creationId xmlns:a16="http://schemas.microsoft.com/office/drawing/2014/main" id="{8041764F-7BA4-465C-978D-83B3A8AD4F89}"/>
              </a:ext>
            </a:extLst>
          </p:cNvPr>
          <p:cNvSpPr/>
          <p:nvPr/>
        </p:nvSpPr>
        <p:spPr>
          <a:xfrm>
            <a:off x="14303753" y="7722214"/>
            <a:ext cx="2286000" cy="2286000"/>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pic>
        <p:nvPicPr>
          <p:cNvPr id="16" name="Graphic 15" descr="Earth Globe - Asia with solid fill">
            <a:extLst>
              <a:ext uri="{FF2B5EF4-FFF2-40B4-BE49-F238E27FC236}">
                <a16:creationId xmlns:a16="http://schemas.microsoft.com/office/drawing/2014/main" id="{55DE52C5-DAD6-48C0-9C3C-9D41BF5F86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62359" y="8048149"/>
            <a:ext cx="1686858" cy="1686858"/>
          </a:xfrm>
          <a:prstGeom prst="rect">
            <a:avLst/>
          </a:prstGeom>
        </p:spPr>
      </p:pic>
      <p:sp>
        <p:nvSpPr>
          <p:cNvPr id="17" name="Freeform 5">
            <a:extLst>
              <a:ext uri="{FF2B5EF4-FFF2-40B4-BE49-F238E27FC236}">
                <a16:creationId xmlns:a16="http://schemas.microsoft.com/office/drawing/2014/main" id="{9DD86F37-EADA-C931-86DD-831D0022E79A}"/>
              </a:ext>
            </a:extLst>
          </p:cNvPr>
          <p:cNvSpPr/>
          <p:nvPr/>
        </p:nvSpPr>
        <p:spPr>
          <a:xfrm rot="5400000">
            <a:off x="8487949" y="-8209164"/>
            <a:ext cx="1332316" cy="18308217"/>
          </a:xfrm>
          <a:custGeom>
            <a:avLst/>
            <a:gdLst/>
            <a:ahLst/>
            <a:cxnLst/>
            <a:rect l="l" t="t" r="r" b="b"/>
            <a:pathLst>
              <a:path w="706484" h="926813">
                <a:moveTo>
                  <a:pt x="0" y="0"/>
                </a:moveTo>
                <a:lnTo>
                  <a:pt x="706484" y="0"/>
                </a:lnTo>
                <a:lnTo>
                  <a:pt x="706484" y="926813"/>
                </a:lnTo>
                <a:lnTo>
                  <a:pt x="0" y="926813"/>
                </a:lnTo>
                <a:close/>
              </a:path>
            </a:pathLst>
          </a:custGeom>
          <a:solidFill>
            <a:schemeClr val="bg1">
              <a:alpha val="90000"/>
            </a:schemeClr>
          </a:solidFill>
        </p:spPr>
        <p:txBody>
          <a:bodyPr/>
          <a:lstStyle/>
          <a:p>
            <a:endParaRPr lang="en-US" dirty="0"/>
          </a:p>
        </p:txBody>
      </p:sp>
      <p:sp>
        <p:nvSpPr>
          <p:cNvPr id="18" name="TextBox 17">
            <a:extLst>
              <a:ext uri="{FF2B5EF4-FFF2-40B4-BE49-F238E27FC236}">
                <a16:creationId xmlns:a16="http://schemas.microsoft.com/office/drawing/2014/main" id="{2C98C314-FA05-156D-1E59-AE3C1EDBBF22}"/>
              </a:ext>
            </a:extLst>
          </p:cNvPr>
          <p:cNvSpPr txBox="1"/>
          <p:nvPr/>
        </p:nvSpPr>
        <p:spPr>
          <a:xfrm>
            <a:off x="228599" y="366308"/>
            <a:ext cx="17069773" cy="1200329"/>
          </a:xfrm>
          <a:prstGeom prst="rect">
            <a:avLst/>
          </a:prstGeom>
          <a:noFill/>
        </p:spPr>
        <p:txBody>
          <a:bodyPr wrap="square">
            <a:spAutoFit/>
          </a:bodyPr>
          <a:lstStyle/>
          <a:p>
            <a:r>
              <a:rPr lang="en-US" sz="7200" dirty="0"/>
              <a:t>Cultural Sensitivity  </a:t>
            </a:r>
          </a:p>
        </p:txBody>
      </p:sp>
      <p:sp>
        <p:nvSpPr>
          <p:cNvPr id="20" name="Freeform 5">
            <a:extLst>
              <a:ext uri="{FF2B5EF4-FFF2-40B4-BE49-F238E27FC236}">
                <a16:creationId xmlns:a16="http://schemas.microsoft.com/office/drawing/2014/main" id="{2D742476-36C2-1ABE-C563-4F78AD5DB33B}"/>
              </a:ext>
            </a:extLst>
          </p:cNvPr>
          <p:cNvSpPr/>
          <p:nvPr/>
        </p:nvSpPr>
        <p:spPr>
          <a:xfrm rot="5400000">
            <a:off x="6744607" y="-5176688"/>
            <a:ext cx="774573" cy="14313238"/>
          </a:xfrm>
          <a:prstGeom prst="roundRect">
            <a:avLst/>
          </a:prstGeom>
        </p:spPr>
        <p:style>
          <a:lnRef idx="2">
            <a:schemeClr val="dk1"/>
          </a:lnRef>
          <a:fillRef idx="1">
            <a:schemeClr val="lt1"/>
          </a:fillRef>
          <a:effectRef idx="0">
            <a:schemeClr val="dk1"/>
          </a:effectRef>
          <a:fontRef idx="minor">
            <a:schemeClr val="dk1"/>
          </a:fontRef>
        </p:style>
        <p:txBody>
          <a:bodyPr/>
          <a:lstStyle/>
          <a:p>
            <a:endParaRPr lang="en-US" dirty="0"/>
          </a:p>
        </p:txBody>
      </p:sp>
      <p:sp>
        <p:nvSpPr>
          <p:cNvPr id="21" name="Oval 20">
            <a:extLst>
              <a:ext uri="{FF2B5EF4-FFF2-40B4-BE49-F238E27FC236}">
                <a16:creationId xmlns:a16="http://schemas.microsoft.com/office/drawing/2014/main" id="{B6CB286B-FCBB-3D06-B24D-446EE56BDB60}"/>
              </a:ext>
            </a:extLst>
          </p:cNvPr>
          <p:cNvSpPr/>
          <p:nvPr/>
        </p:nvSpPr>
        <p:spPr>
          <a:xfrm>
            <a:off x="468086" y="1626537"/>
            <a:ext cx="640080" cy="640080"/>
          </a:xfrm>
          <a:custGeom>
            <a:avLst/>
            <a:gdLst>
              <a:gd name="connsiteX0" fmla="*/ 0 w 640080"/>
              <a:gd name="connsiteY0" fmla="*/ 320040 h 640080"/>
              <a:gd name="connsiteX1" fmla="*/ 320040 w 640080"/>
              <a:gd name="connsiteY1" fmla="*/ 0 h 640080"/>
              <a:gd name="connsiteX2" fmla="*/ 640080 w 640080"/>
              <a:gd name="connsiteY2" fmla="*/ 320040 h 640080"/>
              <a:gd name="connsiteX3" fmla="*/ 320040 w 640080"/>
              <a:gd name="connsiteY3" fmla="*/ 640080 h 640080"/>
              <a:gd name="connsiteX4" fmla="*/ 0 w 640080"/>
              <a:gd name="connsiteY4" fmla="*/ 32004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40080" extrusionOk="0">
                <a:moveTo>
                  <a:pt x="0" y="320040"/>
                </a:moveTo>
                <a:cubicBezTo>
                  <a:pt x="2860" y="121771"/>
                  <a:pt x="164643" y="17203"/>
                  <a:pt x="320040" y="0"/>
                </a:cubicBezTo>
                <a:cubicBezTo>
                  <a:pt x="464985" y="-12026"/>
                  <a:pt x="645868" y="122994"/>
                  <a:pt x="640080" y="320040"/>
                </a:cubicBezTo>
                <a:cubicBezTo>
                  <a:pt x="653211" y="488114"/>
                  <a:pt x="488788" y="660477"/>
                  <a:pt x="320040" y="640080"/>
                </a:cubicBezTo>
                <a:cubicBezTo>
                  <a:pt x="133050" y="673701"/>
                  <a:pt x="20818" y="478482"/>
                  <a:pt x="0" y="320040"/>
                </a:cubicBezTo>
                <a:close/>
              </a:path>
            </a:pathLst>
          </a:custGeom>
          <a:noFill/>
          <a:ln w="38100">
            <a:solidFill>
              <a:schemeClr val="tx1"/>
            </a:solidFill>
            <a:prstDash val="sysDot"/>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FD79C3-2836-2BF7-BA62-66E06339F649}"/>
              </a:ext>
            </a:extLst>
          </p:cNvPr>
          <p:cNvSpPr txBox="1"/>
          <p:nvPr/>
        </p:nvSpPr>
        <p:spPr>
          <a:xfrm>
            <a:off x="1204486" y="1588788"/>
            <a:ext cx="11658600" cy="707886"/>
          </a:xfrm>
          <a:prstGeom prst="rect">
            <a:avLst/>
          </a:prstGeom>
          <a:noFill/>
        </p:spPr>
        <p:txBody>
          <a:bodyPr wrap="square" rtlCol="0">
            <a:spAutoFit/>
          </a:bodyPr>
          <a:lstStyle/>
          <a:p>
            <a:r>
              <a:rPr lang="en-US" sz="4000" b="1" dirty="0"/>
              <a:t>Be curious </a:t>
            </a:r>
          </a:p>
        </p:txBody>
      </p:sp>
      <p:pic>
        <p:nvPicPr>
          <p:cNvPr id="3" name="Graphic 2" descr="Badge 3 with solid fill">
            <a:extLst>
              <a:ext uri="{FF2B5EF4-FFF2-40B4-BE49-F238E27FC236}">
                <a16:creationId xmlns:a16="http://schemas.microsoft.com/office/drawing/2014/main" id="{7696ACCA-8AA2-269D-921E-99EEA48EA9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037" y="1637110"/>
            <a:ext cx="640080" cy="640080"/>
          </a:xfrm>
          <a:prstGeom prst="rect">
            <a:avLst/>
          </a:prstGeom>
        </p:spPr>
      </p:pic>
      <p:sp>
        <p:nvSpPr>
          <p:cNvPr id="4" name="TextBox 3">
            <a:extLst>
              <a:ext uri="{FF2B5EF4-FFF2-40B4-BE49-F238E27FC236}">
                <a16:creationId xmlns:a16="http://schemas.microsoft.com/office/drawing/2014/main" id="{E9E7C0EF-2D60-0EFA-D681-CB4A75A80F5D}"/>
              </a:ext>
            </a:extLst>
          </p:cNvPr>
          <p:cNvSpPr txBox="1"/>
          <p:nvPr/>
        </p:nvSpPr>
        <p:spPr>
          <a:xfrm>
            <a:off x="1126117" y="3608589"/>
            <a:ext cx="13922559" cy="5131661"/>
          </a:xfrm>
          <a:prstGeom prst="rect">
            <a:avLst/>
          </a:prstGeom>
          <a:noFill/>
        </p:spPr>
        <p:txBody>
          <a:bodyPr wrap="square" rtlCol="0">
            <a:spAutoFit/>
          </a:bodyPr>
          <a:lstStyle/>
          <a:p>
            <a:pPr marL="914400" marR="0">
              <a:lnSpc>
                <a:spcPct val="107000"/>
              </a:lnSpc>
              <a:spcBef>
                <a:spcPts val="0"/>
              </a:spcBef>
              <a:spcAft>
                <a:spcPts val="0"/>
              </a:spcAft>
            </a:pPr>
            <a:r>
              <a:rPr lang="en-US" sz="4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Once the person-served has indicated the culture with which they identify, it may be helpful to educate oneself about that culture using on-line resources. Encourage and work with the individual to look for opportunities to stay attached to the core ethnicity/cultural values, such as going to an ethnic restaurant or becoming a member of an ethnic-specific association.</a:t>
            </a:r>
            <a:endParaRPr lang="en-US" sz="4400"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34286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person, person&#10;&#10;Description automatically generated">
            <a:extLst>
              <a:ext uri="{FF2B5EF4-FFF2-40B4-BE49-F238E27FC236}">
                <a16:creationId xmlns:a16="http://schemas.microsoft.com/office/drawing/2014/main" id="{C53E1AD8-1CBF-468A-B676-18610084F190}"/>
              </a:ext>
            </a:extLst>
          </p:cNvPr>
          <p:cNvPicPr>
            <a:picLocks noChangeAspect="1"/>
          </p:cNvPicPr>
          <p:nvPr/>
        </p:nvPicPr>
        <p:blipFill rotWithShape="1">
          <a:blip r:embed="rId4">
            <a:extLst>
              <a:ext uri="{28A0092B-C50C-407E-A947-70E740481C1C}">
                <a14:useLocalDpi xmlns:a14="http://schemas.microsoft.com/office/drawing/2010/main" val="0"/>
              </a:ext>
            </a:extLst>
          </a:blip>
          <a:srcRect l="14240" t="2992" r="12063" b="23589"/>
          <a:stretch/>
        </p:blipFill>
        <p:spPr>
          <a:xfrm>
            <a:off x="-24726" y="0"/>
            <a:ext cx="18357666" cy="10287000"/>
          </a:xfrm>
          <a:prstGeom prst="rect">
            <a:avLst/>
          </a:prstGeom>
        </p:spPr>
      </p:pic>
      <p:sp>
        <p:nvSpPr>
          <p:cNvPr id="25" name="Rectangle 24">
            <a:extLst>
              <a:ext uri="{FF2B5EF4-FFF2-40B4-BE49-F238E27FC236}">
                <a16:creationId xmlns:a16="http://schemas.microsoft.com/office/drawing/2014/main" id="{F20D9C13-50D3-4172-AB9E-7581503ED730}"/>
              </a:ext>
            </a:extLst>
          </p:cNvPr>
          <p:cNvSpPr/>
          <p:nvPr/>
        </p:nvSpPr>
        <p:spPr>
          <a:xfrm>
            <a:off x="1774641" y="2852474"/>
            <a:ext cx="14334039" cy="6949270"/>
          </a:xfrm>
          <a:prstGeom prst="rect">
            <a:avLst/>
          </a:prstGeom>
          <a:solidFill>
            <a:schemeClr val="accent3">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20472" tIns="2811272" rIns="220472" bIns="1515872" numCol="1" spcCol="1270" anchor="t" anchorCtr="0">
            <a:noAutofit/>
          </a:bodyPr>
          <a:lstStyle/>
          <a:p>
            <a:pPr marL="914400" marR="0">
              <a:lnSpc>
                <a:spcPct val="107000"/>
              </a:lnSpc>
              <a:spcBef>
                <a:spcPts val="0"/>
              </a:spcBef>
              <a:spcAft>
                <a:spcPts val="0"/>
              </a:spcAft>
            </a:pPr>
            <a:endParaRPr lang="en-US" sz="4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6" name="Oval 35">
            <a:extLst>
              <a:ext uri="{FF2B5EF4-FFF2-40B4-BE49-F238E27FC236}">
                <a16:creationId xmlns:a16="http://schemas.microsoft.com/office/drawing/2014/main" id="{8041764F-7BA4-465C-978D-83B3A8AD4F89}"/>
              </a:ext>
            </a:extLst>
          </p:cNvPr>
          <p:cNvSpPr/>
          <p:nvPr/>
        </p:nvSpPr>
        <p:spPr>
          <a:xfrm>
            <a:off x="14303753" y="7722214"/>
            <a:ext cx="2286000" cy="2286000"/>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7" name="Freeform 5">
            <a:extLst>
              <a:ext uri="{FF2B5EF4-FFF2-40B4-BE49-F238E27FC236}">
                <a16:creationId xmlns:a16="http://schemas.microsoft.com/office/drawing/2014/main" id="{9DD86F37-EADA-C931-86DD-831D0022E79A}"/>
              </a:ext>
            </a:extLst>
          </p:cNvPr>
          <p:cNvSpPr/>
          <p:nvPr/>
        </p:nvSpPr>
        <p:spPr>
          <a:xfrm rot="5400000">
            <a:off x="8487949" y="-8209164"/>
            <a:ext cx="1332316" cy="18308217"/>
          </a:xfrm>
          <a:custGeom>
            <a:avLst/>
            <a:gdLst/>
            <a:ahLst/>
            <a:cxnLst/>
            <a:rect l="l" t="t" r="r" b="b"/>
            <a:pathLst>
              <a:path w="706484" h="926813">
                <a:moveTo>
                  <a:pt x="0" y="0"/>
                </a:moveTo>
                <a:lnTo>
                  <a:pt x="706484" y="0"/>
                </a:lnTo>
                <a:lnTo>
                  <a:pt x="706484" y="926813"/>
                </a:lnTo>
                <a:lnTo>
                  <a:pt x="0" y="926813"/>
                </a:lnTo>
                <a:close/>
              </a:path>
            </a:pathLst>
          </a:custGeom>
          <a:solidFill>
            <a:schemeClr val="bg1">
              <a:alpha val="90000"/>
            </a:schemeClr>
          </a:solidFill>
        </p:spPr>
        <p:txBody>
          <a:bodyPr/>
          <a:lstStyle/>
          <a:p>
            <a:endParaRPr lang="en-US" dirty="0"/>
          </a:p>
        </p:txBody>
      </p:sp>
      <p:sp>
        <p:nvSpPr>
          <p:cNvPr id="18" name="TextBox 17">
            <a:extLst>
              <a:ext uri="{FF2B5EF4-FFF2-40B4-BE49-F238E27FC236}">
                <a16:creationId xmlns:a16="http://schemas.microsoft.com/office/drawing/2014/main" id="{2C98C314-FA05-156D-1E59-AE3C1EDBBF22}"/>
              </a:ext>
            </a:extLst>
          </p:cNvPr>
          <p:cNvSpPr txBox="1"/>
          <p:nvPr/>
        </p:nvSpPr>
        <p:spPr>
          <a:xfrm>
            <a:off x="228599" y="366308"/>
            <a:ext cx="17069773" cy="1200329"/>
          </a:xfrm>
          <a:prstGeom prst="rect">
            <a:avLst/>
          </a:prstGeom>
          <a:noFill/>
        </p:spPr>
        <p:txBody>
          <a:bodyPr wrap="square">
            <a:spAutoFit/>
          </a:bodyPr>
          <a:lstStyle/>
          <a:p>
            <a:r>
              <a:rPr lang="en-US" sz="7200" dirty="0"/>
              <a:t>Cultural Sensitivity  </a:t>
            </a:r>
          </a:p>
        </p:txBody>
      </p:sp>
      <p:sp>
        <p:nvSpPr>
          <p:cNvPr id="20" name="Freeform 5">
            <a:extLst>
              <a:ext uri="{FF2B5EF4-FFF2-40B4-BE49-F238E27FC236}">
                <a16:creationId xmlns:a16="http://schemas.microsoft.com/office/drawing/2014/main" id="{2D742476-36C2-1ABE-C563-4F78AD5DB33B}"/>
              </a:ext>
            </a:extLst>
          </p:cNvPr>
          <p:cNvSpPr/>
          <p:nvPr/>
        </p:nvSpPr>
        <p:spPr>
          <a:xfrm rot="5400000">
            <a:off x="6744607" y="-5176688"/>
            <a:ext cx="774573" cy="14313238"/>
          </a:xfrm>
          <a:prstGeom prst="roundRect">
            <a:avLst/>
          </a:prstGeom>
        </p:spPr>
        <p:style>
          <a:lnRef idx="2">
            <a:schemeClr val="dk1"/>
          </a:lnRef>
          <a:fillRef idx="1">
            <a:schemeClr val="lt1"/>
          </a:fillRef>
          <a:effectRef idx="0">
            <a:schemeClr val="dk1"/>
          </a:effectRef>
          <a:fontRef idx="minor">
            <a:schemeClr val="dk1"/>
          </a:fontRef>
        </p:style>
        <p:txBody>
          <a:bodyPr/>
          <a:lstStyle/>
          <a:p>
            <a:endParaRPr lang="en-US" dirty="0"/>
          </a:p>
        </p:txBody>
      </p:sp>
      <p:sp>
        <p:nvSpPr>
          <p:cNvPr id="21" name="Oval 20">
            <a:extLst>
              <a:ext uri="{FF2B5EF4-FFF2-40B4-BE49-F238E27FC236}">
                <a16:creationId xmlns:a16="http://schemas.microsoft.com/office/drawing/2014/main" id="{B6CB286B-FCBB-3D06-B24D-446EE56BDB60}"/>
              </a:ext>
            </a:extLst>
          </p:cNvPr>
          <p:cNvSpPr/>
          <p:nvPr/>
        </p:nvSpPr>
        <p:spPr>
          <a:xfrm>
            <a:off x="468086" y="1626537"/>
            <a:ext cx="640080" cy="640080"/>
          </a:xfrm>
          <a:custGeom>
            <a:avLst/>
            <a:gdLst>
              <a:gd name="connsiteX0" fmla="*/ 0 w 640080"/>
              <a:gd name="connsiteY0" fmla="*/ 320040 h 640080"/>
              <a:gd name="connsiteX1" fmla="*/ 320040 w 640080"/>
              <a:gd name="connsiteY1" fmla="*/ 0 h 640080"/>
              <a:gd name="connsiteX2" fmla="*/ 640080 w 640080"/>
              <a:gd name="connsiteY2" fmla="*/ 320040 h 640080"/>
              <a:gd name="connsiteX3" fmla="*/ 320040 w 640080"/>
              <a:gd name="connsiteY3" fmla="*/ 640080 h 640080"/>
              <a:gd name="connsiteX4" fmla="*/ 0 w 640080"/>
              <a:gd name="connsiteY4" fmla="*/ 32004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 h="640080" extrusionOk="0">
                <a:moveTo>
                  <a:pt x="0" y="320040"/>
                </a:moveTo>
                <a:cubicBezTo>
                  <a:pt x="2860" y="121771"/>
                  <a:pt x="164643" y="17203"/>
                  <a:pt x="320040" y="0"/>
                </a:cubicBezTo>
                <a:cubicBezTo>
                  <a:pt x="464985" y="-12026"/>
                  <a:pt x="645868" y="122994"/>
                  <a:pt x="640080" y="320040"/>
                </a:cubicBezTo>
                <a:cubicBezTo>
                  <a:pt x="653211" y="488114"/>
                  <a:pt x="488788" y="660477"/>
                  <a:pt x="320040" y="640080"/>
                </a:cubicBezTo>
                <a:cubicBezTo>
                  <a:pt x="133050" y="673701"/>
                  <a:pt x="20818" y="478482"/>
                  <a:pt x="0" y="320040"/>
                </a:cubicBezTo>
                <a:close/>
              </a:path>
            </a:pathLst>
          </a:custGeom>
          <a:noFill/>
          <a:ln w="38100">
            <a:solidFill>
              <a:schemeClr val="tx1"/>
            </a:solidFill>
            <a:prstDash val="sysDot"/>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FD79C3-2836-2BF7-BA62-66E06339F649}"/>
              </a:ext>
            </a:extLst>
          </p:cNvPr>
          <p:cNvSpPr txBox="1"/>
          <p:nvPr/>
        </p:nvSpPr>
        <p:spPr>
          <a:xfrm>
            <a:off x="1204486" y="1588788"/>
            <a:ext cx="11658600" cy="707886"/>
          </a:xfrm>
          <a:prstGeom prst="rect">
            <a:avLst/>
          </a:prstGeom>
          <a:noFill/>
        </p:spPr>
        <p:txBody>
          <a:bodyPr wrap="square" rtlCol="0">
            <a:spAutoFit/>
          </a:bodyPr>
          <a:lstStyle/>
          <a:p>
            <a:r>
              <a:rPr lang="en-US" sz="4000" b="1" dirty="0"/>
              <a:t>Work to Overcome Biases</a:t>
            </a:r>
          </a:p>
        </p:txBody>
      </p:sp>
      <p:sp>
        <p:nvSpPr>
          <p:cNvPr id="4" name="TextBox 3">
            <a:extLst>
              <a:ext uri="{FF2B5EF4-FFF2-40B4-BE49-F238E27FC236}">
                <a16:creationId xmlns:a16="http://schemas.microsoft.com/office/drawing/2014/main" id="{E9E7C0EF-2D60-0EFA-D681-CB4A75A80F5D}"/>
              </a:ext>
            </a:extLst>
          </p:cNvPr>
          <p:cNvSpPr txBox="1"/>
          <p:nvPr/>
        </p:nvSpPr>
        <p:spPr>
          <a:xfrm>
            <a:off x="1126117" y="3608589"/>
            <a:ext cx="13922559" cy="3682675"/>
          </a:xfrm>
          <a:prstGeom prst="rect">
            <a:avLst/>
          </a:prstGeom>
          <a:noFill/>
        </p:spPr>
        <p:txBody>
          <a:bodyPr wrap="square" rtlCol="0">
            <a:spAutoFit/>
          </a:bodyPr>
          <a:lstStyle/>
          <a:p>
            <a:pPr marL="914400" marR="0">
              <a:lnSpc>
                <a:spcPct val="107000"/>
              </a:lnSpc>
              <a:spcBef>
                <a:spcPts val="0"/>
              </a:spcBef>
              <a:spcAft>
                <a:spcPts val="0"/>
              </a:spcAft>
            </a:pPr>
            <a:r>
              <a:rPr lang="en-US" sz="4400" dirty="0">
                <a:effectLst/>
                <a:latin typeface="Calibri" panose="020F0502020204030204" pitchFamily="34" charset="0"/>
                <a:ea typeface="Calibri" panose="020F0502020204030204" pitchFamily="34"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Arial" panose="020B0604020202020204" pitchFamily="34" charset="0"/>
            </a:endParaRPr>
          </a:p>
          <a:p>
            <a:pPr marL="914400" marR="0">
              <a:lnSpc>
                <a:spcPct val="107000"/>
              </a:lnSpc>
              <a:spcBef>
                <a:spcPts val="0"/>
              </a:spcBef>
              <a:spcAft>
                <a:spcPts val="0"/>
              </a:spcAft>
            </a:pPr>
            <a:r>
              <a:rPr lang="en-US" sz="4400" dirty="0">
                <a:effectLst/>
                <a:latin typeface="Calibri" panose="020F0502020204030204" pitchFamily="34" charset="0"/>
                <a:ea typeface="Calibri" panose="020F0502020204030204" pitchFamily="34" charset="0"/>
                <a:cs typeface="Calibri" panose="020F0502020204030204" pitchFamily="34" charset="0"/>
              </a:rPr>
              <a:t>Individuals, including staff and/or the persons served, may hold some stereotypes towards individuals with certain identities and this can affect the way we think and treat others. </a:t>
            </a:r>
            <a:endParaRPr lang="en-US" sz="4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Graphic 5" descr="Head with gears with solid fill">
            <a:extLst>
              <a:ext uri="{FF2B5EF4-FFF2-40B4-BE49-F238E27FC236}">
                <a16:creationId xmlns:a16="http://schemas.microsoft.com/office/drawing/2014/main" id="{7D02DE14-AE35-CAA6-7115-7124ACF611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67671" y="8047379"/>
            <a:ext cx="1708528" cy="1708528"/>
          </a:xfrm>
          <a:prstGeom prst="rect">
            <a:avLst/>
          </a:prstGeom>
        </p:spPr>
      </p:pic>
      <p:pic>
        <p:nvPicPr>
          <p:cNvPr id="8" name="Graphic 7" descr="Badge 4 with solid fill">
            <a:extLst>
              <a:ext uri="{FF2B5EF4-FFF2-40B4-BE49-F238E27FC236}">
                <a16:creationId xmlns:a16="http://schemas.microsoft.com/office/drawing/2014/main" id="{34817D25-B80F-9DFF-97D9-7B2C3749C7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6246" y="1637110"/>
            <a:ext cx="640080" cy="640080"/>
          </a:xfrm>
          <a:prstGeom prst="rect">
            <a:avLst/>
          </a:prstGeom>
        </p:spPr>
      </p:pic>
    </p:spTree>
    <p:custDataLst>
      <p:tags r:id="rId1"/>
    </p:custDataLst>
    <p:extLst>
      <p:ext uri="{BB962C8B-B14F-4D97-AF65-F5344CB8AC3E}">
        <p14:creationId xmlns:p14="http://schemas.microsoft.com/office/powerpoint/2010/main" val="2818510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2667000" y="266700"/>
            <a:ext cx="14782800" cy="9753600"/>
          </a:xfrm>
          <a:prstGeom prst="rect">
            <a:avLst/>
          </a:prstGeom>
          <a:ln>
            <a:solidFill>
              <a:srgbClr val="37ABA7"/>
            </a:solidFill>
          </a:ln>
        </p:spPr>
        <p:style>
          <a:lnRef idx="2">
            <a:schemeClr val="accent4"/>
          </a:lnRef>
          <a:fillRef idx="1">
            <a:schemeClr val="lt1"/>
          </a:fillRef>
          <a:effectRef idx="0">
            <a:schemeClr val="accent4"/>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3" name="Online Media 2" title="If Microaggressions Happened to White People | Decoded | MTV News">
            <a:hlinkClick r:id="" action="ppaction://media"/>
            <a:extLst>
              <a:ext uri="{FF2B5EF4-FFF2-40B4-BE49-F238E27FC236}">
                <a16:creationId xmlns:a16="http://schemas.microsoft.com/office/drawing/2014/main" id="{08EF98BB-11E3-4BE0-AFC5-5E535CD5FB1D}"/>
              </a:ext>
            </a:extLst>
          </p:cNvPr>
          <p:cNvPicPr>
            <a:picLocks noRot="1" noChangeAspect="1"/>
          </p:cNvPicPr>
          <p:nvPr>
            <a:videoFile r:link="rId2"/>
          </p:nvPr>
        </p:nvPicPr>
        <p:blipFill>
          <a:blip r:embed="rId7"/>
          <a:stretch>
            <a:fillRect/>
          </a:stretch>
        </p:blipFill>
        <p:spPr>
          <a:xfrm>
            <a:off x="2970449" y="1007554"/>
            <a:ext cx="14175902" cy="8271892"/>
          </a:xfrm>
          <a:prstGeom prst="rect">
            <a:avLst/>
          </a:prstGeom>
        </p:spPr>
      </p:pic>
      <p:pic>
        <p:nvPicPr>
          <p:cNvPr id="11" name="Graphic 10" descr="Clapper board with solid fill">
            <a:extLst>
              <a:ext uri="{FF2B5EF4-FFF2-40B4-BE49-F238E27FC236}">
                <a16:creationId xmlns:a16="http://schemas.microsoft.com/office/drawing/2014/main" id="{15C68A70-63A9-434B-9096-CF640CFA66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357" y="161031"/>
            <a:ext cx="1676400" cy="1676400"/>
          </a:xfrm>
          <a:prstGeom prst="rect">
            <a:avLst/>
          </a:prstGeom>
        </p:spPr>
      </p:pic>
    </p:spTree>
    <p:custDataLst>
      <p:tags r:id="rId1"/>
    </p:custDataLst>
    <p:extLst>
      <p:ext uri="{BB962C8B-B14F-4D97-AF65-F5344CB8AC3E}">
        <p14:creationId xmlns:p14="http://schemas.microsoft.com/office/powerpoint/2010/main" val="21244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D9D897A-44CC-294B-6BB6-2B1B254C0E69}"/>
              </a:ext>
            </a:extLst>
          </p:cNvPr>
          <p:cNvPicPr>
            <a:picLocks noChangeAspect="1"/>
          </p:cNvPicPr>
          <p:nvPr/>
        </p:nvPicPr>
        <p:blipFill rotWithShape="1">
          <a:blip r:embed="rId4">
            <a:alphaModFix/>
          </a:blip>
          <a:srcRect t="36710" b="15652"/>
          <a:stretch/>
        </p:blipFill>
        <p:spPr>
          <a:xfrm>
            <a:off x="-37407" y="0"/>
            <a:ext cx="18288000" cy="4900435"/>
          </a:xfrm>
          <a:prstGeom prst="rect">
            <a:avLst/>
          </a:prstGeom>
        </p:spPr>
      </p:pic>
      <p:sp>
        <p:nvSpPr>
          <p:cNvPr id="40" name="Action Button: Blank 39">
            <a:hlinkClick r:id="" action="ppaction://noaction" highlightClick="1"/>
            <a:extLst>
              <a:ext uri="{FF2B5EF4-FFF2-40B4-BE49-F238E27FC236}">
                <a16:creationId xmlns:a16="http://schemas.microsoft.com/office/drawing/2014/main" id="{21119DD6-B819-9E00-C38C-D952A79337F5}"/>
              </a:ext>
            </a:extLst>
          </p:cNvPr>
          <p:cNvSpPr/>
          <p:nvPr/>
        </p:nvSpPr>
        <p:spPr>
          <a:xfrm>
            <a:off x="6467275" y="2046045"/>
            <a:ext cx="5353450" cy="7988914"/>
          </a:xfrm>
          <a:prstGeom prst="actionButtonBlank">
            <a:avLst/>
          </a:prstGeom>
          <a:solidFill>
            <a:schemeClr val="bg1">
              <a:lumMod val="85000"/>
              <a:alpha val="90000"/>
            </a:schemeClr>
          </a:solidFill>
        </p:spPr>
        <p:txBody>
          <a:bodyPr/>
          <a:lstStyle/>
          <a:p>
            <a:endParaRPr lang="en-US" dirty="0">
              <a:solidFill>
                <a:schemeClr val="tx1"/>
              </a:solidFill>
            </a:endParaRPr>
          </a:p>
        </p:txBody>
      </p:sp>
      <p:sp>
        <p:nvSpPr>
          <p:cNvPr id="39" name="Action Button: Blank 38">
            <a:hlinkClick r:id="" action="ppaction://noaction" highlightClick="1"/>
            <a:extLst>
              <a:ext uri="{FF2B5EF4-FFF2-40B4-BE49-F238E27FC236}">
                <a16:creationId xmlns:a16="http://schemas.microsoft.com/office/drawing/2014/main" id="{F5A4979C-B1AF-8BD1-327A-C4CA4E8D4664}"/>
              </a:ext>
            </a:extLst>
          </p:cNvPr>
          <p:cNvSpPr/>
          <p:nvPr/>
        </p:nvSpPr>
        <p:spPr>
          <a:xfrm>
            <a:off x="676075" y="2019300"/>
            <a:ext cx="5353450" cy="7988914"/>
          </a:xfrm>
          <a:prstGeom prst="actionButtonBlank">
            <a:avLst/>
          </a:prstGeom>
          <a:solidFill>
            <a:schemeClr val="bg1">
              <a:lumMod val="85000"/>
              <a:alpha val="90000"/>
            </a:schemeClr>
          </a:solidFill>
        </p:spPr>
        <p:txBody>
          <a:bodyPr/>
          <a:lstStyle/>
          <a:p>
            <a:endParaRPr lang="en-US" dirty="0">
              <a:solidFill>
                <a:schemeClr val="tx1"/>
              </a:solidFill>
            </a:endParaRPr>
          </a:p>
        </p:txBody>
      </p:sp>
      <p:sp>
        <p:nvSpPr>
          <p:cNvPr id="34" name="Freeform 5">
            <a:extLst>
              <a:ext uri="{FF2B5EF4-FFF2-40B4-BE49-F238E27FC236}">
                <a16:creationId xmlns:a16="http://schemas.microsoft.com/office/drawing/2014/main" id="{4EC66848-3673-F651-33FB-2CBE3EA00D8E}"/>
              </a:ext>
            </a:extLst>
          </p:cNvPr>
          <p:cNvSpPr/>
          <p:nvPr/>
        </p:nvSpPr>
        <p:spPr>
          <a:xfrm rot="5400000">
            <a:off x="8572467" y="-8302036"/>
            <a:ext cx="1332316" cy="18493961"/>
          </a:xfrm>
          <a:custGeom>
            <a:avLst/>
            <a:gdLst/>
            <a:ahLst/>
            <a:cxnLst/>
            <a:rect l="l" t="t" r="r" b="b"/>
            <a:pathLst>
              <a:path w="706484" h="926813">
                <a:moveTo>
                  <a:pt x="0" y="0"/>
                </a:moveTo>
                <a:lnTo>
                  <a:pt x="706484" y="0"/>
                </a:lnTo>
                <a:lnTo>
                  <a:pt x="706484" y="926813"/>
                </a:lnTo>
                <a:lnTo>
                  <a:pt x="0" y="926813"/>
                </a:lnTo>
                <a:close/>
              </a:path>
            </a:pathLst>
          </a:custGeom>
          <a:solidFill>
            <a:schemeClr val="bg1">
              <a:alpha val="90000"/>
            </a:schemeClr>
          </a:solidFill>
        </p:spPr>
        <p:txBody>
          <a:bodyPr/>
          <a:lstStyle/>
          <a:p>
            <a:endParaRPr lang="en-US" dirty="0"/>
          </a:p>
        </p:txBody>
      </p:sp>
      <p:sp>
        <p:nvSpPr>
          <p:cNvPr id="3" name="TextBox 2">
            <a:extLst>
              <a:ext uri="{FF2B5EF4-FFF2-40B4-BE49-F238E27FC236}">
                <a16:creationId xmlns:a16="http://schemas.microsoft.com/office/drawing/2014/main" id="{5E92870F-78B9-706A-2699-C1508EB97E53}"/>
              </a:ext>
            </a:extLst>
          </p:cNvPr>
          <p:cNvSpPr txBox="1"/>
          <p:nvPr/>
        </p:nvSpPr>
        <p:spPr>
          <a:xfrm>
            <a:off x="-30480" y="533007"/>
            <a:ext cx="17069773" cy="1200329"/>
          </a:xfrm>
          <a:prstGeom prst="rect">
            <a:avLst/>
          </a:prstGeom>
          <a:noFill/>
        </p:spPr>
        <p:txBody>
          <a:bodyPr wrap="square">
            <a:spAutoFit/>
          </a:bodyPr>
          <a:lstStyle/>
          <a:p>
            <a:r>
              <a:rPr lang="en-US" sz="7200" dirty="0"/>
              <a:t>Tips for Interrupting Microaggressions </a:t>
            </a:r>
          </a:p>
        </p:txBody>
      </p:sp>
      <p:sp>
        <p:nvSpPr>
          <p:cNvPr id="25" name="Freeform: Shape 24">
            <a:extLst>
              <a:ext uri="{FF2B5EF4-FFF2-40B4-BE49-F238E27FC236}">
                <a16:creationId xmlns:a16="http://schemas.microsoft.com/office/drawing/2014/main" id="{AC197F08-A8C9-0209-88E7-7254BC67E189}"/>
              </a:ext>
            </a:extLst>
          </p:cNvPr>
          <p:cNvSpPr/>
          <p:nvPr/>
        </p:nvSpPr>
        <p:spPr>
          <a:xfrm>
            <a:off x="6801772" y="4503050"/>
            <a:ext cx="5134907" cy="1167480"/>
          </a:xfrm>
          <a:custGeom>
            <a:avLst/>
            <a:gdLst>
              <a:gd name="connsiteX0" fmla="*/ 0 w 5134907"/>
              <a:gd name="connsiteY0" fmla="*/ 0 h 1167480"/>
              <a:gd name="connsiteX1" fmla="*/ 5134907 w 5134907"/>
              <a:gd name="connsiteY1" fmla="*/ 0 h 1167480"/>
              <a:gd name="connsiteX2" fmla="*/ 5134907 w 5134907"/>
              <a:gd name="connsiteY2" fmla="*/ 1167480 h 1167480"/>
              <a:gd name="connsiteX3" fmla="*/ 0 w 5134907"/>
              <a:gd name="connsiteY3" fmla="*/ 1167480 h 1167480"/>
              <a:gd name="connsiteX4" fmla="*/ 0 w 5134907"/>
              <a:gd name="connsiteY4" fmla="*/ 0 h 116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907" h="1167480">
                <a:moveTo>
                  <a:pt x="0" y="0"/>
                </a:moveTo>
                <a:lnTo>
                  <a:pt x="5134907" y="0"/>
                </a:lnTo>
                <a:lnTo>
                  <a:pt x="5134907" y="1167480"/>
                </a:lnTo>
                <a:lnTo>
                  <a:pt x="0" y="1167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1451" tIns="45720" rIns="256032" bIns="45720" numCol="1" spcCol="1270" anchor="t" anchorCtr="0">
            <a:noAutofit/>
          </a:bodyPr>
          <a:lstStyle/>
          <a:p>
            <a:pPr marL="0" lvl="1" defTabSz="1600200">
              <a:lnSpc>
                <a:spcPct val="90000"/>
              </a:lnSpc>
              <a:spcBef>
                <a:spcPct val="0"/>
              </a:spcBef>
              <a:spcAft>
                <a:spcPct val="20000"/>
              </a:spcAft>
            </a:pPr>
            <a:r>
              <a:rPr lang="en-US" sz="3200" b="1" dirty="0"/>
              <a:t>A woman is talked over</a:t>
            </a:r>
          </a:p>
        </p:txBody>
      </p:sp>
      <p:sp>
        <p:nvSpPr>
          <p:cNvPr id="27" name="Freeform: Shape 26">
            <a:extLst>
              <a:ext uri="{FF2B5EF4-FFF2-40B4-BE49-F238E27FC236}">
                <a16:creationId xmlns:a16="http://schemas.microsoft.com/office/drawing/2014/main" id="{C63AC884-ADCF-F5ED-23DB-0D7E6632B56D}"/>
              </a:ext>
            </a:extLst>
          </p:cNvPr>
          <p:cNvSpPr/>
          <p:nvPr/>
        </p:nvSpPr>
        <p:spPr>
          <a:xfrm>
            <a:off x="6714216" y="7033259"/>
            <a:ext cx="5134907" cy="2235600"/>
          </a:xfrm>
          <a:custGeom>
            <a:avLst/>
            <a:gdLst>
              <a:gd name="connsiteX0" fmla="*/ 0 w 5134907"/>
              <a:gd name="connsiteY0" fmla="*/ 0 h 2235600"/>
              <a:gd name="connsiteX1" fmla="*/ 5134907 w 5134907"/>
              <a:gd name="connsiteY1" fmla="*/ 0 h 2235600"/>
              <a:gd name="connsiteX2" fmla="*/ 5134907 w 5134907"/>
              <a:gd name="connsiteY2" fmla="*/ 2235600 h 2235600"/>
              <a:gd name="connsiteX3" fmla="*/ 0 w 5134907"/>
              <a:gd name="connsiteY3" fmla="*/ 2235600 h 2235600"/>
              <a:gd name="connsiteX4" fmla="*/ 0 w 5134907"/>
              <a:gd name="connsiteY4" fmla="*/ 0 h 223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907" h="2235600">
                <a:moveTo>
                  <a:pt x="0" y="0"/>
                </a:moveTo>
                <a:lnTo>
                  <a:pt x="5134907" y="0"/>
                </a:lnTo>
                <a:lnTo>
                  <a:pt x="5134907" y="2235600"/>
                </a:lnTo>
                <a:lnTo>
                  <a:pt x="0" y="223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1451" tIns="45720" rIns="256032" bIns="45720" numCol="1" spcCol="1270" anchor="t" anchorCtr="0">
            <a:noAutofit/>
          </a:bodyPr>
          <a:lstStyle/>
          <a:p>
            <a:pPr lvl="1" indent="-457200" defTabSz="1600200">
              <a:lnSpc>
                <a:spcPct val="90000"/>
              </a:lnSpc>
              <a:spcBef>
                <a:spcPct val="0"/>
              </a:spcBef>
              <a:spcAft>
                <a:spcPct val="20000"/>
              </a:spcAft>
              <a:buFont typeface="Arial" panose="020B0604020202020204" pitchFamily="34" charset="0"/>
              <a:buChar char="•"/>
            </a:pPr>
            <a:r>
              <a:rPr lang="en-US" sz="3200" dirty="0"/>
              <a:t>“I would like to participate but I need you to let me finish my thought.”</a:t>
            </a:r>
          </a:p>
        </p:txBody>
      </p:sp>
      <p:sp>
        <p:nvSpPr>
          <p:cNvPr id="17" name="Freeform: Shape 16">
            <a:extLst>
              <a:ext uri="{FF2B5EF4-FFF2-40B4-BE49-F238E27FC236}">
                <a16:creationId xmlns:a16="http://schemas.microsoft.com/office/drawing/2014/main" id="{7E4860A1-08AC-FD66-5325-7D33361B7414}"/>
              </a:ext>
            </a:extLst>
          </p:cNvPr>
          <p:cNvSpPr/>
          <p:nvPr/>
        </p:nvSpPr>
        <p:spPr>
          <a:xfrm>
            <a:off x="609600" y="7033259"/>
            <a:ext cx="5715000" cy="3394800"/>
          </a:xfrm>
          <a:custGeom>
            <a:avLst/>
            <a:gdLst>
              <a:gd name="connsiteX0" fmla="*/ 0 w 5715000"/>
              <a:gd name="connsiteY0" fmla="*/ 0 h 3394800"/>
              <a:gd name="connsiteX1" fmla="*/ 5715000 w 5715000"/>
              <a:gd name="connsiteY1" fmla="*/ 0 h 3394800"/>
              <a:gd name="connsiteX2" fmla="*/ 5715000 w 5715000"/>
              <a:gd name="connsiteY2" fmla="*/ 3394800 h 3394800"/>
              <a:gd name="connsiteX3" fmla="*/ 0 w 5715000"/>
              <a:gd name="connsiteY3" fmla="*/ 3394800 h 3394800"/>
              <a:gd name="connsiteX4" fmla="*/ 0 w 5715000"/>
              <a:gd name="connsiteY4" fmla="*/ 0 h 339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3394800">
                <a:moveTo>
                  <a:pt x="0" y="0"/>
                </a:moveTo>
                <a:lnTo>
                  <a:pt x="5715000" y="0"/>
                </a:lnTo>
                <a:lnTo>
                  <a:pt x="5715000" y="3394800"/>
                </a:lnTo>
                <a:lnTo>
                  <a:pt x="0" y="3394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1451" tIns="45720" rIns="256032" bIns="45720" numCol="1" spcCol="1270" anchor="t" anchorCtr="0">
            <a:noAutofit/>
          </a:bodyPr>
          <a:lstStyle/>
          <a:p>
            <a:pPr lvl="1" indent="-457200" defTabSz="1600200">
              <a:lnSpc>
                <a:spcPct val="90000"/>
              </a:lnSpc>
              <a:spcBef>
                <a:spcPct val="0"/>
              </a:spcBef>
              <a:spcAft>
                <a:spcPct val="20000"/>
              </a:spcAft>
              <a:buFont typeface="Arial" panose="020B0604020202020204" pitchFamily="34" charset="0"/>
              <a:buChar char="•"/>
            </a:pPr>
            <a:r>
              <a:rPr lang="en-US" sz="3200" dirty="0"/>
              <a:t>“Say more about that.”</a:t>
            </a:r>
          </a:p>
          <a:p>
            <a:pPr lvl="1" indent="-457200" defTabSz="1600200">
              <a:lnSpc>
                <a:spcPct val="90000"/>
              </a:lnSpc>
              <a:spcBef>
                <a:spcPct val="0"/>
              </a:spcBef>
              <a:spcAft>
                <a:spcPct val="20000"/>
              </a:spcAft>
              <a:buFont typeface="Arial" panose="020B0604020202020204" pitchFamily="34" charset="0"/>
              <a:buChar char="•"/>
            </a:pPr>
            <a:r>
              <a:rPr lang="en-US" sz="3200" dirty="0"/>
              <a:t>“It sounds like you have a strong opinion about this. Tell me why.”</a:t>
            </a:r>
          </a:p>
          <a:p>
            <a:pPr lvl="1" indent="-457200" defTabSz="1600200">
              <a:lnSpc>
                <a:spcPct val="90000"/>
              </a:lnSpc>
              <a:spcBef>
                <a:spcPct val="0"/>
              </a:spcBef>
              <a:spcAft>
                <a:spcPct val="20000"/>
              </a:spcAft>
              <a:buFont typeface="Arial" panose="020B0604020202020204" pitchFamily="34" charset="0"/>
              <a:buChar char="•"/>
            </a:pPr>
            <a:r>
              <a:rPr lang="en-US" sz="3200" dirty="0"/>
              <a:t>“What is it about this that concerns you?”</a:t>
            </a:r>
          </a:p>
        </p:txBody>
      </p:sp>
      <p:sp>
        <p:nvSpPr>
          <p:cNvPr id="29" name="Freeform: Shape 28">
            <a:extLst>
              <a:ext uri="{FF2B5EF4-FFF2-40B4-BE49-F238E27FC236}">
                <a16:creationId xmlns:a16="http://schemas.microsoft.com/office/drawing/2014/main" id="{857E6C43-2507-BD13-AB72-3CB4C757AA27}"/>
              </a:ext>
            </a:extLst>
          </p:cNvPr>
          <p:cNvSpPr/>
          <p:nvPr/>
        </p:nvSpPr>
        <p:spPr>
          <a:xfrm>
            <a:off x="6655500" y="2511120"/>
            <a:ext cx="4876800" cy="1676400"/>
          </a:xfrm>
          <a:custGeom>
            <a:avLst/>
            <a:gdLst>
              <a:gd name="connsiteX0" fmla="*/ 0 w 5715000"/>
              <a:gd name="connsiteY0" fmla="*/ 144303 h 865800"/>
              <a:gd name="connsiteX1" fmla="*/ 144303 w 5715000"/>
              <a:gd name="connsiteY1" fmla="*/ 0 h 865800"/>
              <a:gd name="connsiteX2" fmla="*/ 5570697 w 5715000"/>
              <a:gd name="connsiteY2" fmla="*/ 0 h 865800"/>
              <a:gd name="connsiteX3" fmla="*/ 5715000 w 5715000"/>
              <a:gd name="connsiteY3" fmla="*/ 144303 h 865800"/>
              <a:gd name="connsiteX4" fmla="*/ 5715000 w 5715000"/>
              <a:gd name="connsiteY4" fmla="*/ 721497 h 865800"/>
              <a:gd name="connsiteX5" fmla="*/ 5570697 w 5715000"/>
              <a:gd name="connsiteY5" fmla="*/ 865800 h 865800"/>
              <a:gd name="connsiteX6" fmla="*/ 144303 w 5715000"/>
              <a:gd name="connsiteY6" fmla="*/ 865800 h 865800"/>
              <a:gd name="connsiteX7" fmla="*/ 0 w 5715000"/>
              <a:gd name="connsiteY7" fmla="*/ 721497 h 865800"/>
              <a:gd name="connsiteX8" fmla="*/ 0 w 5715000"/>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00" h="865800">
                <a:moveTo>
                  <a:pt x="0" y="144303"/>
                </a:moveTo>
                <a:cubicBezTo>
                  <a:pt x="0" y="64607"/>
                  <a:pt x="64607" y="0"/>
                  <a:pt x="144303" y="0"/>
                </a:cubicBezTo>
                <a:lnTo>
                  <a:pt x="5570697" y="0"/>
                </a:lnTo>
                <a:cubicBezTo>
                  <a:pt x="5650393" y="0"/>
                  <a:pt x="5715000" y="64607"/>
                  <a:pt x="5715000" y="144303"/>
                </a:cubicBezTo>
                <a:lnTo>
                  <a:pt x="5715000" y="721497"/>
                </a:lnTo>
                <a:cubicBezTo>
                  <a:pt x="5715000" y="801193"/>
                  <a:pt x="5650393" y="865800"/>
                  <a:pt x="5570697" y="865800"/>
                </a:cubicBezTo>
                <a:lnTo>
                  <a:pt x="144303" y="865800"/>
                </a:lnTo>
                <a:cubicBezTo>
                  <a:pt x="64607" y="865800"/>
                  <a:pt x="0" y="801193"/>
                  <a:pt x="0" y="721497"/>
                </a:cubicBezTo>
                <a:lnTo>
                  <a:pt x="0" y="144303"/>
                </a:lnTo>
                <a:close/>
              </a:path>
            </a:pathLst>
          </a:custGeom>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spcFirstLastPara="0" vert="horz" wrap="square" lIns="179425" tIns="179425" rIns="179425" bIns="179425" numCol="1" spcCol="1270" anchor="ctr" anchorCtr="0">
            <a:noAutofit/>
          </a:bodyPr>
          <a:lstStyle/>
          <a:p>
            <a:pPr marL="0" lvl="0" indent="0" algn="ctr" defTabSz="1600200">
              <a:lnSpc>
                <a:spcPct val="90000"/>
              </a:lnSpc>
              <a:spcBef>
                <a:spcPct val="0"/>
              </a:spcBef>
              <a:spcAft>
                <a:spcPct val="35000"/>
              </a:spcAft>
              <a:buNone/>
            </a:pPr>
            <a:r>
              <a:rPr lang="en-US" sz="4400" b="1" kern="1200" dirty="0"/>
              <a:t>WHAT OCCURED</a:t>
            </a:r>
            <a:endParaRPr lang="en-US" sz="4400" kern="1200" dirty="0"/>
          </a:p>
        </p:txBody>
      </p:sp>
      <p:sp>
        <p:nvSpPr>
          <p:cNvPr id="31" name="Freeform: Shape 30">
            <a:extLst>
              <a:ext uri="{FF2B5EF4-FFF2-40B4-BE49-F238E27FC236}">
                <a16:creationId xmlns:a16="http://schemas.microsoft.com/office/drawing/2014/main" id="{42649F46-6B94-D038-A117-24DF8946959C}"/>
              </a:ext>
            </a:extLst>
          </p:cNvPr>
          <p:cNvSpPr/>
          <p:nvPr/>
        </p:nvSpPr>
        <p:spPr>
          <a:xfrm>
            <a:off x="6655500" y="5963562"/>
            <a:ext cx="4876800" cy="865800"/>
          </a:xfrm>
          <a:custGeom>
            <a:avLst/>
            <a:gdLst>
              <a:gd name="connsiteX0" fmla="*/ 0 w 5715000"/>
              <a:gd name="connsiteY0" fmla="*/ 144303 h 865800"/>
              <a:gd name="connsiteX1" fmla="*/ 144303 w 5715000"/>
              <a:gd name="connsiteY1" fmla="*/ 0 h 865800"/>
              <a:gd name="connsiteX2" fmla="*/ 5570697 w 5715000"/>
              <a:gd name="connsiteY2" fmla="*/ 0 h 865800"/>
              <a:gd name="connsiteX3" fmla="*/ 5715000 w 5715000"/>
              <a:gd name="connsiteY3" fmla="*/ 144303 h 865800"/>
              <a:gd name="connsiteX4" fmla="*/ 5715000 w 5715000"/>
              <a:gd name="connsiteY4" fmla="*/ 721497 h 865800"/>
              <a:gd name="connsiteX5" fmla="*/ 5570697 w 5715000"/>
              <a:gd name="connsiteY5" fmla="*/ 865800 h 865800"/>
              <a:gd name="connsiteX6" fmla="*/ 144303 w 5715000"/>
              <a:gd name="connsiteY6" fmla="*/ 865800 h 865800"/>
              <a:gd name="connsiteX7" fmla="*/ 0 w 5715000"/>
              <a:gd name="connsiteY7" fmla="*/ 721497 h 865800"/>
              <a:gd name="connsiteX8" fmla="*/ 0 w 5715000"/>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00" h="865800">
                <a:moveTo>
                  <a:pt x="0" y="144303"/>
                </a:moveTo>
                <a:cubicBezTo>
                  <a:pt x="0" y="64607"/>
                  <a:pt x="64607" y="0"/>
                  <a:pt x="144303" y="0"/>
                </a:cubicBezTo>
                <a:lnTo>
                  <a:pt x="5570697" y="0"/>
                </a:lnTo>
                <a:cubicBezTo>
                  <a:pt x="5650393" y="0"/>
                  <a:pt x="5715000" y="64607"/>
                  <a:pt x="5715000" y="144303"/>
                </a:cubicBezTo>
                <a:lnTo>
                  <a:pt x="5715000" y="721497"/>
                </a:lnTo>
                <a:cubicBezTo>
                  <a:pt x="5715000" y="801193"/>
                  <a:pt x="5650393" y="865800"/>
                  <a:pt x="5570697" y="865800"/>
                </a:cubicBezTo>
                <a:lnTo>
                  <a:pt x="144303" y="865800"/>
                </a:lnTo>
                <a:cubicBezTo>
                  <a:pt x="64607" y="865800"/>
                  <a:pt x="0" y="801193"/>
                  <a:pt x="0" y="721497"/>
                </a:cubicBezTo>
                <a:lnTo>
                  <a:pt x="0" y="144303"/>
                </a:lnTo>
                <a:close/>
              </a:path>
            </a:pathLst>
          </a:custGeom>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spcFirstLastPara="0" vert="horz" wrap="square" lIns="179425" tIns="179425" rIns="179425" bIns="179425" numCol="1" spcCol="1270" anchor="ctr" anchorCtr="0">
            <a:noAutofit/>
          </a:bodyPr>
          <a:lstStyle/>
          <a:p>
            <a:pPr algn="ctr" defTabSz="1600200">
              <a:lnSpc>
                <a:spcPct val="90000"/>
              </a:lnSpc>
              <a:spcBef>
                <a:spcPct val="0"/>
              </a:spcBef>
              <a:spcAft>
                <a:spcPct val="35000"/>
              </a:spcAft>
            </a:pPr>
            <a:r>
              <a:rPr lang="en-US" sz="4400" b="1" dirty="0"/>
              <a:t>KEY PHRASES:</a:t>
            </a:r>
          </a:p>
        </p:txBody>
      </p:sp>
      <p:sp>
        <p:nvSpPr>
          <p:cNvPr id="14" name="Freeform: Shape 13">
            <a:extLst>
              <a:ext uri="{FF2B5EF4-FFF2-40B4-BE49-F238E27FC236}">
                <a16:creationId xmlns:a16="http://schemas.microsoft.com/office/drawing/2014/main" id="{B91B2418-E6A6-2832-B02A-EF8B327652EC}"/>
              </a:ext>
            </a:extLst>
          </p:cNvPr>
          <p:cNvSpPr/>
          <p:nvPr/>
        </p:nvSpPr>
        <p:spPr>
          <a:xfrm>
            <a:off x="914400" y="2404000"/>
            <a:ext cx="4876800" cy="1676400"/>
          </a:xfrm>
          <a:custGeom>
            <a:avLst/>
            <a:gdLst>
              <a:gd name="connsiteX0" fmla="*/ 0 w 5715000"/>
              <a:gd name="connsiteY0" fmla="*/ 144303 h 865800"/>
              <a:gd name="connsiteX1" fmla="*/ 144303 w 5715000"/>
              <a:gd name="connsiteY1" fmla="*/ 0 h 865800"/>
              <a:gd name="connsiteX2" fmla="*/ 5570697 w 5715000"/>
              <a:gd name="connsiteY2" fmla="*/ 0 h 865800"/>
              <a:gd name="connsiteX3" fmla="*/ 5715000 w 5715000"/>
              <a:gd name="connsiteY3" fmla="*/ 144303 h 865800"/>
              <a:gd name="connsiteX4" fmla="*/ 5715000 w 5715000"/>
              <a:gd name="connsiteY4" fmla="*/ 721497 h 865800"/>
              <a:gd name="connsiteX5" fmla="*/ 5570697 w 5715000"/>
              <a:gd name="connsiteY5" fmla="*/ 865800 h 865800"/>
              <a:gd name="connsiteX6" fmla="*/ 144303 w 5715000"/>
              <a:gd name="connsiteY6" fmla="*/ 865800 h 865800"/>
              <a:gd name="connsiteX7" fmla="*/ 0 w 5715000"/>
              <a:gd name="connsiteY7" fmla="*/ 721497 h 865800"/>
              <a:gd name="connsiteX8" fmla="*/ 0 w 5715000"/>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00" h="865800">
                <a:moveTo>
                  <a:pt x="0" y="144303"/>
                </a:moveTo>
                <a:cubicBezTo>
                  <a:pt x="0" y="64607"/>
                  <a:pt x="64607" y="0"/>
                  <a:pt x="144303" y="0"/>
                </a:cubicBezTo>
                <a:lnTo>
                  <a:pt x="5570697" y="0"/>
                </a:lnTo>
                <a:cubicBezTo>
                  <a:pt x="5650393" y="0"/>
                  <a:pt x="5715000" y="64607"/>
                  <a:pt x="5715000" y="144303"/>
                </a:cubicBezTo>
                <a:lnTo>
                  <a:pt x="5715000" y="721497"/>
                </a:lnTo>
                <a:cubicBezTo>
                  <a:pt x="5715000" y="801193"/>
                  <a:pt x="5650393" y="865800"/>
                  <a:pt x="5570697" y="865800"/>
                </a:cubicBezTo>
                <a:lnTo>
                  <a:pt x="144303" y="865800"/>
                </a:lnTo>
                <a:cubicBezTo>
                  <a:pt x="64607" y="865800"/>
                  <a:pt x="0" y="801193"/>
                  <a:pt x="0" y="721497"/>
                </a:cubicBezTo>
                <a:lnTo>
                  <a:pt x="0" y="144303"/>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425" tIns="179425" rIns="179425" bIns="179425" numCol="1" spcCol="1270" anchor="ctr" anchorCtr="0">
            <a:noAutofit/>
          </a:bodyPr>
          <a:lstStyle/>
          <a:p>
            <a:pPr marL="0" lvl="0" indent="0" algn="ctr" defTabSz="1600200">
              <a:lnSpc>
                <a:spcPct val="90000"/>
              </a:lnSpc>
              <a:spcBef>
                <a:spcPct val="0"/>
              </a:spcBef>
              <a:spcAft>
                <a:spcPct val="35000"/>
              </a:spcAft>
              <a:buNone/>
            </a:pPr>
            <a:r>
              <a:rPr lang="en-US" sz="4400" b="1" kern="1200" dirty="0"/>
              <a:t>WHAT IS STATED</a:t>
            </a:r>
            <a:endParaRPr lang="en-US" sz="4400" kern="1200" dirty="0"/>
          </a:p>
        </p:txBody>
      </p:sp>
      <p:sp>
        <p:nvSpPr>
          <p:cNvPr id="15" name="Freeform: Shape 14">
            <a:extLst>
              <a:ext uri="{FF2B5EF4-FFF2-40B4-BE49-F238E27FC236}">
                <a16:creationId xmlns:a16="http://schemas.microsoft.com/office/drawing/2014/main" id="{F9F8DB30-E083-F4FA-8C39-D22444C7DAE1}"/>
              </a:ext>
            </a:extLst>
          </p:cNvPr>
          <p:cNvSpPr/>
          <p:nvPr/>
        </p:nvSpPr>
        <p:spPr>
          <a:xfrm>
            <a:off x="914400" y="4419455"/>
            <a:ext cx="4876800" cy="457305"/>
          </a:xfrm>
          <a:custGeom>
            <a:avLst/>
            <a:gdLst>
              <a:gd name="connsiteX0" fmla="*/ 0 w 5715000"/>
              <a:gd name="connsiteY0" fmla="*/ 0 h 662400"/>
              <a:gd name="connsiteX1" fmla="*/ 5715000 w 5715000"/>
              <a:gd name="connsiteY1" fmla="*/ 0 h 662400"/>
              <a:gd name="connsiteX2" fmla="*/ 5715000 w 5715000"/>
              <a:gd name="connsiteY2" fmla="*/ 662400 h 662400"/>
              <a:gd name="connsiteX3" fmla="*/ 0 w 5715000"/>
              <a:gd name="connsiteY3" fmla="*/ 662400 h 662400"/>
              <a:gd name="connsiteX4" fmla="*/ 0 w 5715000"/>
              <a:gd name="connsiteY4" fmla="*/ 0 h 6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662400">
                <a:moveTo>
                  <a:pt x="0" y="0"/>
                </a:moveTo>
                <a:lnTo>
                  <a:pt x="5715000" y="0"/>
                </a:lnTo>
                <a:lnTo>
                  <a:pt x="5715000" y="662400"/>
                </a:lnTo>
                <a:lnTo>
                  <a:pt x="0" y="662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1451" tIns="45720" rIns="256032" bIns="45720" numCol="1" spcCol="1270" anchor="t" anchorCtr="0">
            <a:noAutofit/>
          </a:bodyPr>
          <a:lstStyle/>
          <a:p>
            <a:pPr marL="0" lvl="1" algn="l" defTabSz="1600200">
              <a:lnSpc>
                <a:spcPct val="90000"/>
              </a:lnSpc>
              <a:spcBef>
                <a:spcPct val="0"/>
              </a:spcBef>
              <a:spcAft>
                <a:spcPct val="20000"/>
              </a:spcAft>
            </a:pPr>
            <a:r>
              <a:rPr lang="en-US" sz="3200" b="1" kern="1200" dirty="0"/>
              <a:t>“I don’t believe in Race.”</a:t>
            </a:r>
          </a:p>
        </p:txBody>
      </p:sp>
      <p:sp>
        <p:nvSpPr>
          <p:cNvPr id="35" name="Action Button: Blank 34">
            <a:hlinkClick r:id="" action="ppaction://noaction" highlightClick="1"/>
            <a:extLst>
              <a:ext uri="{FF2B5EF4-FFF2-40B4-BE49-F238E27FC236}">
                <a16:creationId xmlns:a16="http://schemas.microsoft.com/office/drawing/2014/main" id="{5243DF14-963B-42BD-ED2F-0017591E82A4}"/>
              </a:ext>
            </a:extLst>
          </p:cNvPr>
          <p:cNvSpPr/>
          <p:nvPr/>
        </p:nvSpPr>
        <p:spPr>
          <a:xfrm>
            <a:off x="12654232" y="2019300"/>
            <a:ext cx="5353450" cy="7988914"/>
          </a:xfrm>
          <a:prstGeom prst="actionButtonBlank">
            <a:avLst/>
          </a:prstGeom>
          <a:solidFill>
            <a:schemeClr val="bg1">
              <a:lumMod val="85000"/>
              <a:alpha val="90000"/>
            </a:schemeClr>
          </a:solidFill>
        </p:spPr>
        <p:txBody>
          <a:bodyPr/>
          <a:lstStyle/>
          <a:p>
            <a:endParaRPr lang="en-US" dirty="0">
              <a:solidFill>
                <a:schemeClr val="tx1"/>
              </a:solidFill>
            </a:endParaRPr>
          </a:p>
        </p:txBody>
      </p:sp>
      <p:sp>
        <p:nvSpPr>
          <p:cNvPr id="20" name="Freeform: Shape 19">
            <a:extLst>
              <a:ext uri="{FF2B5EF4-FFF2-40B4-BE49-F238E27FC236}">
                <a16:creationId xmlns:a16="http://schemas.microsoft.com/office/drawing/2014/main" id="{71435C73-116A-603F-89C4-F1537B70BA93}"/>
              </a:ext>
            </a:extLst>
          </p:cNvPr>
          <p:cNvSpPr/>
          <p:nvPr/>
        </p:nvSpPr>
        <p:spPr>
          <a:xfrm>
            <a:off x="12805242" y="4187520"/>
            <a:ext cx="5715000" cy="1446412"/>
          </a:xfrm>
          <a:custGeom>
            <a:avLst/>
            <a:gdLst>
              <a:gd name="connsiteX0" fmla="*/ 0 w 5715000"/>
              <a:gd name="connsiteY0" fmla="*/ 0 h 1446412"/>
              <a:gd name="connsiteX1" fmla="*/ 5715000 w 5715000"/>
              <a:gd name="connsiteY1" fmla="*/ 0 h 1446412"/>
              <a:gd name="connsiteX2" fmla="*/ 5715000 w 5715000"/>
              <a:gd name="connsiteY2" fmla="*/ 1446412 h 1446412"/>
              <a:gd name="connsiteX3" fmla="*/ 0 w 5715000"/>
              <a:gd name="connsiteY3" fmla="*/ 1446412 h 1446412"/>
              <a:gd name="connsiteX4" fmla="*/ 0 w 5715000"/>
              <a:gd name="connsiteY4" fmla="*/ 0 h 14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1446412">
                <a:moveTo>
                  <a:pt x="0" y="0"/>
                </a:moveTo>
                <a:lnTo>
                  <a:pt x="5715000" y="0"/>
                </a:lnTo>
                <a:lnTo>
                  <a:pt x="5715000" y="1446412"/>
                </a:lnTo>
                <a:lnTo>
                  <a:pt x="0" y="14464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1451" tIns="45720" rIns="256032" bIns="45720" numCol="1" spcCol="1270" anchor="t" anchorCtr="0">
            <a:noAutofit/>
          </a:bodyPr>
          <a:lstStyle/>
          <a:p>
            <a:pPr marL="0" lvl="1" defTabSz="1600200">
              <a:lnSpc>
                <a:spcPct val="90000"/>
              </a:lnSpc>
              <a:spcBef>
                <a:spcPct val="0"/>
              </a:spcBef>
              <a:spcAft>
                <a:spcPct val="20000"/>
              </a:spcAft>
            </a:pPr>
            <a:r>
              <a:rPr lang="en-US" sz="3200" b="1" dirty="0"/>
              <a:t>“Everyone can succeed in this society if they work hard enough.”</a:t>
            </a:r>
          </a:p>
        </p:txBody>
      </p:sp>
      <p:sp>
        <p:nvSpPr>
          <p:cNvPr id="22" name="Freeform: Shape 21">
            <a:extLst>
              <a:ext uri="{FF2B5EF4-FFF2-40B4-BE49-F238E27FC236}">
                <a16:creationId xmlns:a16="http://schemas.microsoft.com/office/drawing/2014/main" id="{BAB56DEE-CF93-3497-4D99-61A2447E8D59}"/>
              </a:ext>
            </a:extLst>
          </p:cNvPr>
          <p:cNvSpPr/>
          <p:nvPr/>
        </p:nvSpPr>
        <p:spPr>
          <a:xfrm>
            <a:off x="12655205" y="7105217"/>
            <a:ext cx="5715000" cy="1547324"/>
          </a:xfrm>
          <a:custGeom>
            <a:avLst/>
            <a:gdLst>
              <a:gd name="connsiteX0" fmla="*/ 0 w 5715000"/>
              <a:gd name="connsiteY0" fmla="*/ 0 h 1547324"/>
              <a:gd name="connsiteX1" fmla="*/ 5715000 w 5715000"/>
              <a:gd name="connsiteY1" fmla="*/ 0 h 1547324"/>
              <a:gd name="connsiteX2" fmla="*/ 5715000 w 5715000"/>
              <a:gd name="connsiteY2" fmla="*/ 1547324 h 1547324"/>
              <a:gd name="connsiteX3" fmla="*/ 0 w 5715000"/>
              <a:gd name="connsiteY3" fmla="*/ 1547324 h 1547324"/>
              <a:gd name="connsiteX4" fmla="*/ 0 w 5715000"/>
              <a:gd name="connsiteY4" fmla="*/ 0 h 1547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1547324">
                <a:moveTo>
                  <a:pt x="0" y="0"/>
                </a:moveTo>
                <a:lnTo>
                  <a:pt x="5715000" y="0"/>
                </a:lnTo>
                <a:lnTo>
                  <a:pt x="5715000" y="1547324"/>
                </a:lnTo>
                <a:lnTo>
                  <a:pt x="0" y="15473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1451" tIns="45720" rIns="256032" bIns="45720" numCol="1" spcCol="1270" anchor="t" anchorCtr="0">
            <a:noAutofit/>
          </a:bodyPr>
          <a:lstStyle/>
          <a:p>
            <a:pPr lvl="1" indent="-457200" defTabSz="1600200">
              <a:lnSpc>
                <a:spcPct val="90000"/>
              </a:lnSpc>
              <a:spcBef>
                <a:spcPct val="0"/>
              </a:spcBef>
              <a:spcAft>
                <a:spcPct val="20000"/>
              </a:spcAft>
              <a:buFont typeface="Arial" panose="020B0604020202020204" pitchFamily="34" charset="0"/>
              <a:buChar char="•"/>
            </a:pPr>
            <a:r>
              <a:rPr lang="en-US" sz="3200" dirty="0"/>
              <a:t>“So, it sounds like you think…...”</a:t>
            </a:r>
          </a:p>
          <a:p>
            <a:pPr lvl="1" indent="-457200" defTabSz="1600200">
              <a:lnSpc>
                <a:spcPct val="90000"/>
              </a:lnSpc>
              <a:spcBef>
                <a:spcPct val="0"/>
              </a:spcBef>
              <a:spcAft>
                <a:spcPct val="20000"/>
              </a:spcAft>
              <a:buFont typeface="Arial" panose="020B0604020202020204" pitchFamily="34" charset="0"/>
              <a:buChar char="•"/>
            </a:pPr>
            <a:r>
              <a:rPr lang="en-US" sz="3200" dirty="0"/>
              <a:t>“You are saying you believe….”</a:t>
            </a:r>
          </a:p>
        </p:txBody>
      </p:sp>
      <p:sp>
        <p:nvSpPr>
          <p:cNvPr id="16" name="Freeform: Shape 15">
            <a:extLst>
              <a:ext uri="{FF2B5EF4-FFF2-40B4-BE49-F238E27FC236}">
                <a16:creationId xmlns:a16="http://schemas.microsoft.com/office/drawing/2014/main" id="{AE125438-5810-A2F7-3B1F-043A37EF3651}"/>
              </a:ext>
            </a:extLst>
          </p:cNvPr>
          <p:cNvSpPr/>
          <p:nvPr/>
        </p:nvSpPr>
        <p:spPr>
          <a:xfrm>
            <a:off x="12930027" y="5936674"/>
            <a:ext cx="4876800" cy="865800"/>
          </a:xfrm>
          <a:custGeom>
            <a:avLst/>
            <a:gdLst>
              <a:gd name="connsiteX0" fmla="*/ 0 w 5715000"/>
              <a:gd name="connsiteY0" fmla="*/ 144303 h 865800"/>
              <a:gd name="connsiteX1" fmla="*/ 144303 w 5715000"/>
              <a:gd name="connsiteY1" fmla="*/ 0 h 865800"/>
              <a:gd name="connsiteX2" fmla="*/ 5570697 w 5715000"/>
              <a:gd name="connsiteY2" fmla="*/ 0 h 865800"/>
              <a:gd name="connsiteX3" fmla="*/ 5715000 w 5715000"/>
              <a:gd name="connsiteY3" fmla="*/ 144303 h 865800"/>
              <a:gd name="connsiteX4" fmla="*/ 5715000 w 5715000"/>
              <a:gd name="connsiteY4" fmla="*/ 721497 h 865800"/>
              <a:gd name="connsiteX5" fmla="*/ 5570697 w 5715000"/>
              <a:gd name="connsiteY5" fmla="*/ 865800 h 865800"/>
              <a:gd name="connsiteX6" fmla="*/ 144303 w 5715000"/>
              <a:gd name="connsiteY6" fmla="*/ 865800 h 865800"/>
              <a:gd name="connsiteX7" fmla="*/ 0 w 5715000"/>
              <a:gd name="connsiteY7" fmla="*/ 721497 h 865800"/>
              <a:gd name="connsiteX8" fmla="*/ 0 w 5715000"/>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00" h="865800">
                <a:moveTo>
                  <a:pt x="0" y="144303"/>
                </a:moveTo>
                <a:cubicBezTo>
                  <a:pt x="0" y="64607"/>
                  <a:pt x="64607" y="0"/>
                  <a:pt x="144303" y="0"/>
                </a:cubicBezTo>
                <a:lnTo>
                  <a:pt x="5570697" y="0"/>
                </a:lnTo>
                <a:cubicBezTo>
                  <a:pt x="5650393" y="0"/>
                  <a:pt x="5715000" y="64607"/>
                  <a:pt x="5715000" y="144303"/>
                </a:cubicBezTo>
                <a:lnTo>
                  <a:pt x="5715000" y="721497"/>
                </a:lnTo>
                <a:cubicBezTo>
                  <a:pt x="5715000" y="801193"/>
                  <a:pt x="5650393" y="865800"/>
                  <a:pt x="5570697" y="865800"/>
                </a:cubicBezTo>
                <a:lnTo>
                  <a:pt x="144303" y="865800"/>
                </a:lnTo>
                <a:cubicBezTo>
                  <a:pt x="64607" y="865800"/>
                  <a:pt x="0" y="801193"/>
                  <a:pt x="0" y="721497"/>
                </a:cubicBezTo>
                <a:lnTo>
                  <a:pt x="0" y="144303"/>
                </a:lnTo>
                <a:close/>
              </a:path>
            </a:pathLst>
          </a:custGeom>
          <a:solidFill>
            <a:schemeClr val="accent5"/>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425" tIns="179425" rIns="179425" bIns="179425" numCol="1" spcCol="1270" anchor="ctr" anchorCtr="0">
            <a:noAutofit/>
          </a:bodyPr>
          <a:lstStyle/>
          <a:p>
            <a:pPr algn="ctr" defTabSz="1600200">
              <a:lnSpc>
                <a:spcPct val="90000"/>
              </a:lnSpc>
              <a:spcBef>
                <a:spcPct val="0"/>
              </a:spcBef>
              <a:spcAft>
                <a:spcPct val="35000"/>
              </a:spcAft>
            </a:pPr>
            <a:r>
              <a:rPr lang="en-US" sz="4400" b="1" dirty="0"/>
              <a:t>KEY PHRASES:</a:t>
            </a:r>
          </a:p>
        </p:txBody>
      </p:sp>
      <p:sp>
        <p:nvSpPr>
          <p:cNvPr id="28" name="Freeform: Shape 27">
            <a:extLst>
              <a:ext uri="{FF2B5EF4-FFF2-40B4-BE49-F238E27FC236}">
                <a16:creationId xmlns:a16="http://schemas.microsoft.com/office/drawing/2014/main" id="{84C23057-498D-FC19-E0F7-0826988D8AA6}"/>
              </a:ext>
            </a:extLst>
          </p:cNvPr>
          <p:cNvSpPr/>
          <p:nvPr/>
        </p:nvSpPr>
        <p:spPr>
          <a:xfrm>
            <a:off x="12930027" y="2404000"/>
            <a:ext cx="4876799" cy="1676400"/>
          </a:xfrm>
          <a:custGeom>
            <a:avLst/>
            <a:gdLst>
              <a:gd name="connsiteX0" fmla="*/ 0 w 5715000"/>
              <a:gd name="connsiteY0" fmla="*/ 144303 h 865800"/>
              <a:gd name="connsiteX1" fmla="*/ 144303 w 5715000"/>
              <a:gd name="connsiteY1" fmla="*/ 0 h 865800"/>
              <a:gd name="connsiteX2" fmla="*/ 5570697 w 5715000"/>
              <a:gd name="connsiteY2" fmla="*/ 0 h 865800"/>
              <a:gd name="connsiteX3" fmla="*/ 5715000 w 5715000"/>
              <a:gd name="connsiteY3" fmla="*/ 144303 h 865800"/>
              <a:gd name="connsiteX4" fmla="*/ 5715000 w 5715000"/>
              <a:gd name="connsiteY4" fmla="*/ 721497 h 865800"/>
              <a:gd name="connsiteX5" fmla="*/ 5570697 w 5715000"/>
              <a:gd name="connsiteY5" fmla="*/ 865800 h 865800"/>
              <a:gd name="connsiteX6" fmla="*/ 144303 w 5715000"/>
              <a:gd name="connsiteY6" fmla="*/ 865800 h 865800"/>
              <a:gd name="connsiteX7" fmla="*/ 0 w 5715000"/>
              <a:gd name="connsiteY7" fmla="*/ 721497 h 865800"/>
              <a:gd name="connsiteX8" fmla="*/ 0 w 5715000"/>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00" h="865800">
                <a:moveTo>
                  <a:pt x="0" y="144303"/>
                </a:moveTo>
                <a:cubicBezTo>
                  <a:pt x="0" y="64607"/>
                  <a:pt x="64607" y="0"/>
                  <a:pt x="144303" y="0"/>
                </a:cubicBezTo>
                <a:lnTo>
                  <a:pt x="5570697" y="0"/>
                </a:lnTo>
                <a:cubicBezTo>
                  <a:pt x="5650393" y="0"/>
                  <a:pt x="5715000" y="64607"/>
                  <a:pt x="5715000" y="144303"/>
                </a:cubicBezTo>
                <a:lnTo>
                  <a:pt x="5715000" y="721497"/>
                </a:lnTo>
                <a:cubicBezTo>
                  <a:pt x="5715000" y="801193"/>
                  <a:pt x="5650393" y="865800"/>
                  <a:pt x="5570697" y="865800"/>
                </a:cubicBezTo>
                <a:lnTo>
                  <a:pt x="144303" y="865800"/>
                </a:lnTo>
                <a:cubicBezTo>
                  <a:pt x="64607" y="865800"/>
                  <a:pt x="0" y="801193"/>
                  <a:pt x="0" y="721497"/>
                </a:cubicBezTo>
                <a:lnTo>
                  <a:pt x="0" y="144303"/>
                </a:lnTo>
                <a:close/>
              </a:path>
            </a:pathLst>
          </a:custGeom>
          <a:solidFill>
            <a:schemeClr val="accent5"/>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425" tIns="179425" rIns="179425" bIns="179425" numCol="1" spcCol="1270" anchor="ctr" anchorCtr="0">
            <a:noAutofit/>
          </a:bodyPr>
          <a:lstStyle/>
          <a:p>
            <a:pPr marL="0" lvl="0" indent="0" algn="ctr" defTabSz="1600200">
              <a:lnSpc>
                <a:spcPct val="90000"/>
              </a:lnSpc>
              <a:spcBef>
                <a:spcPct val="0"/>
              </a:spcBef>
              <a:spcAft>
                <a:spcPct val="35000"/>
              </a:spcAft>
              <a:buNone/>
            </a:pPr>
            <a:r>
              <a:rPr lang="en-US" sz="4400" b="1" kern="1200" dirty="0"/>
              <a:t>WHAT IS STATED</a:t>
            </a:r>
            <a:endParaRPr lang="en-US" sz="4400" kern="1200" dirty="0"/>
          </a:p>
        </p:txBody>
      </p:sp>
      <p:sp>
        <p:nvSpPr>
          <p:cNvPr id="30" name="Freeform: Shape 29">
            <a:extLst>
              <a:ext uri="{FF2B5EF4-FFF2-40B4-BE49-F238E27FC236}">
                <a16:creationId xmlns:a16="http://schemas.microsoft.com/office/drawing/2014/main" id="{07A6036A-92C2-7C9C-FD31-CA410864AA55}"/>
              </a:ext>
            </a:extLst>
          </p:cNvPr>
          <p:cNvSpPr/>
          <p:nvPr/>
        </p:nvSpPr>
        <p:spPr>
          <a:xfrm>
            <a:off x="914400" y="5899224"/>
            <a:ext cx="4876800" cy="865800"/>
          </a:xfrm>
          <a:custGeom>
            <a:avLst/>
            <a:gdLst>
              <a:gd name="connsiteX0" fmla="*/ 0 w 5715000"/>
              <a:gd name="connsiteY0" fmla="*/ 144303 h 865800"/>
              <a:gd name="connsiteX1" fmla="*/ 144303 w 5715000"/>
              <a:gd name="connsiteY1" fmla="*/ 0 h 865800"/>
              <a:gd name="connsiteX2" fmla="*/ 5570697 w 5715000"/>
              <a:gd name="connsiteY2" fmla="*/ 0 h 865800"/>
              <a:gd name="connsiteX3" fmla="*/ 5715000 w 5715000"/>
              <a:gd name="connsiteY3" fmla="*/ 144303 h 865800"/>
              <a:gd name="connsiteX4" fmla="*/ 5715000 w 5715000"/>
              <a:gd name="connsiteY4" fmla="*/ 721497 h 865800"/>
              <a:gd name="connsiteX5" fmla="*/ 5570697 w 5715000"/>
              <a:gd name="connsiteY5" fmla="*/ 865800 h 865800"/>
              <a:gd name="connsiteX6" fmla="*/ 144303 w 5715000"/>
              <a:gd name="connsiteY6" fmla="*/ 865800 h 865800"/>
              <a:gd name="connsiteX7" fmla="*/ 0 w 5715000"/>
              <a:gd name="connsiteY7" fmla="*/ 721497 h 865800"/>
              <a:gd name="connsiteX8" fmla="*/ 0 w 5715000"/>
              <a:gd name="connsiteY8" fmla="*/ 144303 h 8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00" h="865800">
                <a:moveTo>
                  <a:pt x="0" y="144303"/>
                </a:moveTo>
                <a:cubicBezTo>
                  <a:pt x="0" y="64607"/>
                  <a:pt x="64607" y="0"/>
                  <a:pt x="144303" y="0"/>
                </a:cubicBezTo>
                <a:lnTo>
                  <a:pt x="5570697" y="0"/>
                </a:lnTo>
                <a:cubicBezTo>
                  <a:pt x="5650393" y="0"/>
                  <a:pt x="5715000" y="64607"/>
                  <a:pt x="5715000" y="144303"/>
                </a:cubicBezTo>
                <a:lnTo>
                  <a:pt x="5715000" y="721497"/>
                </a:lnTo>
                <a:cubicBezTo>
                  <a:pt x="5715000" y="801193"/>
                  <a:pt x="5650393" y="865800"/>
                  <a:pt x="5570697" y="865800"/>
                </a:cubicBezTo>
                <a:lnTo>
                  <a:pt x="144303" y="865800"/>
                </a:lnTo>
                <a:cubicBezTo>
                  <a:pt x="64607" y="865800"/>
                  <a:pt x="0" y="801193"/>
                  <a:pt x="0" y="721497"/>
                </a:cubicBezTo>
                <a:lnTo>
                  <a:pt x="0" y="144303"/>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425" tIns="179425" rIns="179425" bIns="179425" numCol="1" spcCol="1270" anchor="ctr" anchorCtr="0">
            <a:noAutofit/>
          </a:bodyPr>
          <a:lstStyle/>
          <a:p>
            <a:pPr algn="ctr" defTabSz="1600200">
              <a:lnSpc>
                <a:spcPct val="90000"/>
              </a:lnSpc>
              <a:spcBef>
                <a:spcPct val="0"/>
              </a:spcBef>
              <a:spcAft>
                <a:spcPct val="35000"/>
              </a:spcAft>
            </a:pPr>
            <a:r>
              <a:rPr lang="en-US" sz="4400" b="1" dirty="0"/>
              <a:t>KEY PHRASES:</a:t>
            </a:r>
          </a:p>
        </p:txBody>
      </p:sp>
    </p:spTree>
    <p:custDataLst>
      <p:tags r:id="rId1"/>
    </p:custDataLst>
    <p:extLst>
      <p:ext uri="{BB962C8B-B14F-4D97-AF65-F5344CB8AC3E}">
        <p14:creationId xmlns:p14="http://schemas.microsoft.com/office/powerpoint/2010/main" val="231221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C55FB6-7CEC-45AC-A1DA-9E7635C078CB}"/>
              </a:ext>
            </a:extLst>
          </p:cNvPr>
          <p:cNvPicPr>
            <a:picLocks noChangeAspect="1"/>
          </p:cNvPicPr>
          <p:nvPr/>
        </p:nvPicPr>
        <p:blipFill rotWithShape="1">
          <a:blip r:embed="rId4"/>
          <a:srcRect l="16925" t="29069" r="26341" b="33171"/>
          <a:stretch/>
        </p:blipFill>
        <p:spPr>
          <a:xfrm>
            <a:off x="34635" y="0"/>
            <a:ext cx="18225657" cy="6909853"/>
          </a:xfrm>
          <a:prstGeom prst="rect">
            <a:avLst/>
          </a:prstGeom>
        </p:spPr>
      </p:pic>
      <p:sp>
        <p:nvSpPr>
          <p:cNvPr id="10" name="TextBox 10"/>
          <p:cNvSpPr txBox="1"/>
          <p:nvPr/>
        </p:nvSpPr>
        <p:spPr>
          <a:xfrm>
            <a:off x="381000" y="342900"/>
            <a:ext cx="6858000" cy="1190582"/>
          </a:xfrm>
          <a:prstGeom prst="rect">
            <a:avLst/>
          </a:prstGeom>
        </p:spPr>
        <p:txBody>
          <a:bodyPr wrap="square" lIns="0" tIns="0" rIns="0" bIns="0" rtlCol="0" anchor="t">
            <a:spAutoFit/>
          </a:bodyPr>
          <a:lstStyle/>
          <a:p>
            <a:pPr>
              <a:lnSpc>
                <a:spcPts val="9889"/>
              </a:lnSpc>
            </a:pPr>
            <a:r>
              <a:rPr lang="en-US" sz="7200" dirty="0">
                <a:solidFill>
                  <a:srgbClr val="3C3836"/>
                </a:solidFill>
                <a:latin typeface="Open Sans" panose="020B0606030504020204" pitchFamily="34" charset="0"/>
                <a:ea typeface="Open Sans" panose="020B0606030504020204" pitchFamily="34" charset="0"/>
                <a:cs typeface="Open Sans" panose="020B0606030504020204" pitchFamily="34" charset="0"/>
              </a:rPr>
              <a:t>Closing Activity </a:t>
            </a:r>
          </a:p>
        </p:txBody>
      </p:sp>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997108" y="8218071"/>
            <a:ext cx="293783" cy="2485858"/>
          </a:xfrm>
          <a:prstGeom prst="rect">
            <a:avLst/>
          </a:prstGeom>
        </p:spPr>
      </p:pic>
      <p:sp>
        <p:nvSpPr>
          <p:cNvPr id="20" name="TextBox 19">
            <a:extLst>
              <a:ext uri="{FF2B5EF4-FFF2-40B4-BE49-F238E27FC236}">
                <a16:creationId xmlns:a16="http://schemas.microsoft.com/office/drawing/2014/main" id="{9B73C584-4265-4080-852B-B7C654833ED7}"/>
              </a:ext>
            </a:extLst>
          </p:cNvPr>
          <p:cNvSpPr txBox="1"/>
          <p:nvPr/>
        </p:nvSpPr>
        <p:spPr>
          <a:xfrm>
            <a:off x="-41562" y="6909853"/>
            <a:ext cx="18288000" cy="1938992"/>
          </a:xfrm>
          <a:prstGeom prst="rect">
            <a:avLst/>
          </a:prstGeom>
          <a:solidFill>
            <a:schemeClr val="bg1">
              <a:alpha val="88000"/>
            </a:schemeClr>
          </a:solidFill>
          <a:ln>
            <a:noFill/>
          </a:ln>
          <a:effectLst/>
        </p:spPr>
        <p:txBody>
          <a:bodyPr wrap="square">
            <a:spAutoFit/>
          </a:bodyPr>
          <a:lstStyle/>
          <a:p>
            <a:pPr algn="ctr"/>
            <a:r>
              <a:rPr lang="en-US" sz="6000" dirty="0"/>
              <a:t>What’s one thing that you will incorporate into your work right away?</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0" y="-342900"/>
            <a:ext cx="7860536" cy="107442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39877" y="266700"/>
            <a:ext cx="9743962" cy="9753600"/>
          </a:xfrm>
          <a:prstGeom prst="rect">
            <a:avLst/>
          </a:prstGeom>
          <a:ln>
            <a:solidFill>
              <a:srgbClr val="37ABA7"/>
            </a:solidFill>
          </a:ln>
        </p:spPr>
        <p:style>
          <a:lnRef idx="2">
            <a:schemeClr val="accent4"/>
          </a:lnRef>
          <a:fillRef idx="1">
            <a:schemeClr val="lt1"/>
          </a:fillRef>
          <a:effectRef idx="0">
            <a:schemeClr val="accent4"/>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10006651" y="2476500"/>
            <a:ext cx="8001000" cy="2862322"/>
          </a:xfrm>
          <a:prstGeom prst="rect">
            <a:avLst/>
          </a:prstGeom>
          <a:noFill/>
        </p:spPr>
        <p:txBody>
          <a:bodyPr wrap="square">
            <a:spAutoFit/>
          </a:bodyPr>
          <a:lstStyle/>
          <a:p>
            <a:r>
              <a:rPr lang="en-US" sz="6000" dirty="0">
                <a:latin typeface="Open Sans" panose="020B0606030504020204" pitchFamily="34" charset="0"/>
                <a:ea typeface="Open Sans" panose="020B0606030504020204" pitchFamily="34" charset="0"/>
                <a:cs typeface="Open Sans" panose="020B0606030504020204" pitchFamily="34" charset="0"/>
              </a:rPr>
              <a:t>What does person-centered care mean to you?</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t>Activity</a:t>
            </a:r>
          </a:p>
        </p:txBody>
      </p:sp>
      <p:sp>
        <p:nvSpPr>
          <p:cNvPr id="31" name="Oval 30">
            <a:extLst>
              <a:ext uri="{FF2B5EF4-FFF2-40B4-BE49-F238E27FC236}">
                <a16:creationId xmlns:a16="http://schemas.microsoft.com/office/drawing/2014/main" id="{C6057306-1980-424B-BB15-CFA7FE250FBD}"/>
              </a:ext>
            </a:extLst>
          </p:cNvPr>
          <p:cNvSpPr/>
          <p:nvPr/>
        </p:nvSpPr>
        <p:spPr>
          <a:xfrm>
            <a:off x="9725541" y="28575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Tree>
    <p:custDataLst>
      <p:tags r:id="rId1"/>
    </p:custDataLst>
    <p:extLst>
      <p:ext uri="{BB962C8B-B14F-4D97-AF65-F5344CB8AC3E}">
        <p14:creationId xmlns:p14="http://schemas.microsoft.com/office/powerpoint/2010/main" val="149512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omen talking in office">
            <a:extLst>
              <a:ext uri="{FF2B5EF4-FFF2-40B4-BE49-F238E27FC236}">
                <a16:creationId xmlns:a16="http://schemas.microsoft.com/office/drawing/2014/main" id="{CA3A425C-C85A-489B-8081-27BEC126AD79}"/>
              </a:ext>
            </a:extLst>
          </p:cNvPr>
          <p:cNvPicPr>
            <a:picLocks noChangeAspect="1"/>
          </p:cNvPicPr>
          <p:nvPr/>
        </p:nvPicPr>
        <p:blipFill rotWithShape="1">
          <a:blip r:embed="rId4">
            <a:extLst>
              <a:ext uri="{28A0092B-C50C-407E-A947-70E740481C1C}">
                <a14:useLocalDpi xmlns:a14="http://schemas.microsoft.com/office/drawing/2010/main" val="0"/>
              </a:ext>
            </a:extLst>
          </a:blip>
          <a:srcRect l="16798" r="15019"/>
          <a:stretch/>
        </p:blipFill>
        <p:spPr>
          <a:xfrm>
            <a:off x="0" y="0"/>
            <a:ext cx="10515600" cy="10287000"/>
          </a:xfrm>
          <a:prstGeom prst="rect">
            <a:avLst/>
          </a:prstGeom>
        </p:spPr>
      </p:pic>
      <p:sp>
        <p:nvSpPr>
          <p:cNvPr id="8" name="Rectangle 7">
            <a:extLst>
              <a:ext uri="{FF2B5EF4-FFF2-40B4-BE49-F238E27FC236}">
                <a16:creationId xmlns:a16="http://schemas.microsoft.com/office/drawing/2014/main" id="{44FD53AF-E365-4FD0-8047-96BC7FD4A2AF}"/>
              </a:ext>
            </a:extLst>
          </p:cNvPr>
          <p:cNvSpPr/>
          <p:nvPr/>
        </p:nvSpPr>
        <p:spPr>
          <a:xfrm>
            <a:off x="7696200" y="2305049"/>
            <a:ext cx="10363200" cy="5676900"/>
          </a:xfrm>
          <a:prstGeom prst="rect">
            <a:avLst/>
          </a:prstGeom>
          <a:solidFill>
            <a:schemeClr val="lt1">
              <a:alpha val="82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defTabSz="914400" rtl="0" eaLnBrk="1" fontAlgn="auto" latinLnBrk="0" hangingPunct="1">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F07324E8-1A2F-4587-8260-276422108D7C}"/>
              </a:ext>
            </a:extLst>
          </p:cNvPr>
          <p:cNvSpPr txBox="1">
            <a:spLocks noGrp="1"/>
          </p:cNvSpPr>
          <p:nvPr>
            <p:ph type="title"/>
          </p:nvPr>
        </p:nvSpPr>
        <p:spPr>
          <a:xfrm>
            <a:off x="27709" y="276070"/>
            <a:ext cx="17983200" cy="1200329"/>
          </a:xfrm>
          <a:prstGeom prst="rect">
            <a:avLst/>
          </a:prstGeom>
          <a:noFill/>
        </p:spPr>
        <p:txBody>
          <a:bodyPr wrap="square" rtlCol="0">
            <a:spAutoFit/>
          </a:bodyPr>
          <a:lstStyle/>
          <a:p>
            <a:pPr algn="l"/>
            <a:r>
              <a:rPr lang="en-US" sz="7200" dirty="0">
                <a:latin typeface="+mn-lt"/>
              </a:rPr>
              <a:t>Defining Person-Centered Care (PCC)</a:t>
            </a:r>
          </a:p>
        </p:txBody>
      </p:sp>
      <p:sp>
        <p:nvSpPr>
          <p:cNvPr id="18" name="TextBox 17">
            <a:extLst>
              <a:ext uri="{FF2B5EF4-FFF2-40B4-BE49-F238E27FC236}">
                <a16:creationId xmlns:a16="http://schemas.microsoft.com/office/drawing/2014/main" id="{4FF15ADF-87F2-4C7F-B61D-6DC4D789F66C}"/>
              </a:ext>
            </a:extLst>
          </p:cNvPr>
          <p:cNvSpPr txBox="1"/>
          <p:nvPr/>
        </p:nvSpPr>
        <p:spPr>
          <a:xfrm>
            <a:off x="7696200" y="7612617"/>
            <a:ext cx="9351818" cy="369332"/>
          </a:xfrm>
          <a:prstGeom prst="rect">
            <a:avLst/>
          </a:prstGeom>
          <a:noFill/>
        </p:spPr>
        <p:txBody>
          <a:bodyPr wrap="square">
            <a:spAutoFit/>
          </a:bodyPr>
          <a:lstStyle/>
          <a:p>
            <a:r>
              <a:rPr lang="en-US" dirty="0">
                <a:solidFill>
                  <a:schemeClr val="bg1">
                    <a:lumMod val="50000"/>
                  </a:schemeClr>
                </a:solidFill>
              </a:rPr>
              <a:t>PersonCentredCareMadeSimple.pdf (health.org.uk)</a:t>
            </a:r>
          </a:p>
        </p:txBody>
      </p:sp>
      <p:sp>
        <p:nvSpPr>
          <p:cNvPr id="2" name="TextBox 1">
            <a:extLst>
              <a:ext uri="{FF2B5EF4-FFF2-40B4-BE49-F238E27FC236}">
                <a16:creationId xmlns:a16="http://schemas.microsoft.com/office/drawing/2014/main" id="{CD47F091-610C-4866-9922-EA5DCE39EBDA}"/>
              </a:ext>
            </a:extLst>
          </p:cNvPr>
          <p:cNvSpPr txBox="1"/>
          <p:nvPr/>
        </p:nvSpPr>
        <p:spPr>
          <a:xfrm>
            <a:off x="8305800" y="3558450"/>
            <a:ext cx="9351818" cy="3170099"/>
          </a:xfrm>
          <a:prstGeom prst="rect">
            <a:avLst/>
          </a:prstGeom>
          <a:noFill/>
        </p:spPr>
        <p:txBody>
          <a:bodyPr wrap="square" rtlCol="0">
            <a:spAutoFit/>
          </a:bodyPr>
          <a:lstStyle/>
          <a:p>
            <a:r>
              <a:rPr lang="en-US" sz="4000" dirty="0"/>
              <a:t>“Person-centered care supports people to develop the knowledge, skills and confidence they need to more effectively manage and make informed decisions about their own health and health care.”</a:t>
            </a:r>
          </a:p>
        </p:txBody>
      </p:sp>
    </p:spTree>
    <p:custDataLst>
      <p:tags r:id="rId1"/>
    </p:custDataLst>
    <p:extLst>
      <p:ext uri="{BB962C8B-B14F-4D97-AF65-F5344CB8AC3E}">
        <p14:creationId xmlns:p14="http://schemas.microsoft.com/office/powerpoint/2010/main" val="278612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76422A1-5A34-47B2-8B83-020E541699B4}"/>
              </a:ext>
            </a:extLst>
          </p:cNvPr>
          <p:cNvGrpSpPr/>
          <p:nvPr/>
        </p:nvGrpSpPr>
        <p:grpSpPr>
          <a:xfrm>
            <a:off x="533400" y="1221103"/>
            <a:ext cx="17449800" cy="8826647"/>
            <a:chOff x="1905000" y="1873773"/>
            <a:chExt cx="15271369" cy="8171046"/>
          </a:xfrm>
        </p:grpSpPr>
        <p:grpSp>
          <p:nvGrpSpPr>
            <p:cNvPr id="28" name="Group 27">
              <a:extLst>
                <a:ext uri="{FF2B5EF4-FFF2-40B4-BE49-F238E27FC236}">
                  <a16:creationId xmlns:a16="http://schemas.microsoft.com/office/drawing/2014/main" id="{33E68D45-F7A5-424E-A5D0-41C6AB2D7E76}"/>
                </a:ext>
              </a:extLst>
            </p:cNvPr>
            <p:cNvGrpSpPr/>
            <p:nvPr/>
          </p:nvGrpSpPr>
          <p:grpSpPr>
            <a:xfrm>
              <a:off x="1905000" y="1873773"/>
              <a:ext cx="15271369" cy="8171046"/>
              <a:chOff x="1736915" y="1324676"/>
              <a:chExt cx="15271369" cy="8171046"/>
            </a:xfrm>
          </p:grpSpPr>
          <p:sp>
            <p:nvSpPr>
              <p:cNvPr id="29" name="Freeform: Shape 28">
                <a:extLst>
                  <a:ext uri="{FF2B5EF4-FFF2-40B4-BE49-F238E27FC236}">
                    <a16:creationId xmlns:a16="http://schemas.microsoft.com/office/drawing/2014/main" id="{0F6FEFE7-07D5-45B3-9773-641074A17BD4}"/>
                  </a:ext>
                </a:extLst>
              </p:cNvPr>
              <p:cNvSpPr/>
              <p:nvPr/>
            </p:nvSpPr>
            <p:spPr>
              <a:xfrm>
                <a:off x="2034404" y="1646957"/>
                <a:ext cx="7139749" cy="2231171"/>
              </a:xfrm>
              <a:custGeom>
                <a:avLst/>
                <a:gdLst>
                  <a:gd name="connsiteX0" fmla="*/ 0 w 7139749"/>
                  <a:gd name="connsiteY0" fmla="*/ 0 h 2231171"/>
                  <a:gd name="connsiteX1" fmla="*/ 7139749 w 7139749"/>
                  <a:gd name="connsiteY1" fmla="*/ 0 h 2231171"/>
                  <a:gd name="connsiteX2" fmla="*/ 7139749 w 7139749"/>
                  <a:gd name="connsiteY2" fmla="*/ 2231171 h 2231171"/>
                  <a:gd name="connsiteX3" fmla="*/ 0 w 7139749"/>
                  <a:gd name="connsiteY3" fmla="*/ 2231171 h 2231171"/>
                  <a:gd name="connsiteX4" fmla="*/ 0 w 7139749"/>
                  <a:gd name="connsiteY4" fmla="*/ 0 h 22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749" h="2231171">
                    <a:moveTo>
                      <a:pt x="0" y="0"/>
                    </a:moveTo>
                    <a:lnTo>
                      <a:pt x="7139749" y="0"/>
                    </a:lnTo>
                    <a:lnTo>
                      <a:pt x="7139749" y="2231171"/>
                    </a:lnTo>
                    <a:lnTo>
                      <a:pt x="0" y="2231171"/>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511247" tIns="91440" rIns="91440" bIns="91440" numCol="1" spcCol="1270" anchor="ctr" anchorCtr="0">
                <a:noAutofit/>
              </a:bodyPr>
              <a:lstStyle/>
              <a:p>
                <a:pPr marL="0" lvl="0" indent="0" algn="l" defTabSz="1066800">
                  <a:lnSpc>
                    <a:spcPct val="90000"/>
                  </a:lnSpc>
                  <a:spcBef>
                    <a:spcPct val="0"/>
                  </a:spcBef>
                  <a:spcAft>
                    <a:spcPct val="35000"/>
                  </a:spcAft>
                  <a:buNone/>
                </a:pPr>
                <a:r>
                  <a:rPr lang="en-US" sz="2800" dirty="0"/>
                  <a:t>P</a:t>
                </a:r>
                <a:r>
                  <a:rPr lang="en-US" sz="2800" kern="1200" dirty="0"/>
                  <a:t>ersons served </a:t>
                </a:r>
                <a:r>
                  <a:rPr lang="en-US" sz="3200" b="1" kern="1200" dirty="0"/>
                  <a:t>have control </a:t>
                </a:r>
                <a:r>
                  <a:rPr lang="en-US" sz="2800" kern="1200" dirty="0"/>
                  <a:t>over their services, including the amount, duration, and scope of services </a:t>
                </a:r>
              </a:p>
            </p:txBody>
          </p:sp>
          <p:sp>
            <p:nvSpPr>
              <p:cNvPr id="30" name="Rectangle 29">
                <a:extLst>
                  <a:ext uri="{FF2B5EF4-FFF2-40B4-BE49-F238E27FC236}">
                    <a16:creationId xmlns:a16="http://schemas.microsoft.com/office/drawing/2014/main" id="{0AD74F38-5194-40DF-AEFA-B2CB333E00C3}"/>
                  </a:ext>
                </a:extLst>
              </p:cNvPr>
              <p:cNvSpPr/>
              <p:nvPr/>
            </p:nvSpPr>
            <p:spPr>
              <a:xfrm>
                <a:off x="1736915" y="1324676"/>
                <a:ext cx="1561820" cy="2342730"/>
              </a:xfrm>
              <a:prstGeom prst="rect">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31" name="Freeform: Shape 30">
                <a:extLst>
                  <a:ext uri="{FF2B5EF4-FFF2-40B4-BE49-F238E27FC236}">
                    <a16:creationId xmlns:a16="http://schemas.microsoft.com/office/drawing/2014/main" id="{60D64CEC-9EB7-4D81-A352-AAB1305637C3}"/>
                  </a:ext>
                </a:extLst>
              </p:cNvPr>
              <p:cNvSpPr/>
              <p:nvPr/>
            </p:nvSpPr>
            <p:spPr>
              <a:xfrm>
                <a:off x="9868535" y="1646957"/>
                <a:ext cx="7139749" cy="2231171"/>
              </a:xfrm>
              <a:custGeom>
                <a:avLst/>
                <a:gdLst>
                  <a:gd name="connsiteX0" fmla="*/ 0 w 7139749"/>
                  <a:gd name="connsiteY0" fmla="*/ 0 h 2231171"/>
                  <a:gd name="connsiteX1" fmla="*/ 7139749 w 7139749"/>
                  <a:gd name="connsiteY1" fmla="*/ 0 h 2231171"/>
                  <a:gd name="connsiteX2" fmla="*/ 7139749 w 7139749"/>
                  <a:gd name="connsiteY2" fmla="*/ 2231171 h 2231171"/>
                  <a:gd name="connsiteX3" fmla="*/ 0 w 7139749"/>
                  <a:gd name="connsiteY3" fmla="*/ 2231171 h 2231171"/>
                  <a:gd name="connsiteX4" fmla="*/ 0 w 7139749"/>
                  <a:gd name="connsiteY4" fmla="*/ 0 h 22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749" h="2231171">
                    <a:moveTo>
                      <a:pt x="0" y="0"/>
                    </a:moveTo>
                    <a:lnTo>
                      <a:pt x="7139749" y="0"/>
                    </a:lnTo>
                    <a:lnTo>
                      <a:pt x="7139749" y="2231171"/>
                    </a:lnTo>
                    <a:lnTo>
                      <a:pt x="0" y="2231171"/>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511247" tIns="91440" rIns="91440" bIns="91440" numCol="1" spcCol="1270" anchor="ctr" anchorCtr="0">
                <a:noAutofit/>
              </a:bodyPr>
              <a:lstStyle/>
              <a:p>
                <a:pPr marL="0" lvl="0" indent="0" algn="l" defTabSz="1066800">
                  <a:lnSpc>
                    <a:spcPct val="90000"/>
                  </a:lnSpc>
                  <a:spcBef>
                    <a:spcPct val="0"/>
                  </a:spcBef>
                  <a:spcAft>
                    <a:spcPct val="35000"/>
                  </a:spcAft>
                  <a:buNone/>
                </a:pPr>
                <a:r>
                  <a:rPr lang="en-US" sz="3200" b="1" dirty="0"/>
                  <a:t>R</a:t>
                </a:r>
                <a:r>
                  <a:rPr lang="en-US" sz="3200" b="1" kern="1200" dirty="0"/>
                  <a:t>espectful and responsive </a:t>
                </a:r>
                <a:r>
                  <a:rPr lang="en-US" sz="2800" kern="1200" dirty="0"/>
                  <a:t>to the cultural, linguistic, and other social and environmental needs of the individual</a:t>
                </a:r>
              </a:p>
            </p:txBody>
          </p:sp>
          <p:sp>
            <p:nvSpPr>
              <p:cNvPr id="32" name="Rectangle 31">
                <a:extLst>
                  <a:ext uri="{FF2B5EF4-FFF2-40B4-BE49-F238E27FC236}">
                    <a16:creationId xmlns:a16="http://schemas.microsoft.com/office/drawing/2014/main" id="{6923BBC5-2AE9-4A44-84FA-A50174C5D60A}"/>
                  </a:ext>
                </a:extLst>
              </p:cNvPr>
              <p:cNvSpPr/>
              <p:nvPr/>
            </p:nvSpPr>
            <p:spPr>
              <a:xfrm>
                <a:off x="9571045" y="1324676"/>
                <a:ext cx="1561820" cy="2342730"/>
              </a:xfrm>
              <a:prstGeom prst="rect">
                <a:avLst/>
              </a:prstGeom>
            </p:spPr>
            <p:style>
              <a:lnRef idx="2">
                <a:schemeClr val="lt1">
                  <a:hueOff val="0"/>
                  <a:satOff val="0"/>
                  <a:lumOff val="0"/>
                  <a:alphaOff val="0"/>
                </a:schemeClr>
              </a:lnRef>
              <a:fillRef idx="1">
                <a:schemeClr val="accent4">
                  <a:tint val="50000"/>
                  <a:hueOff val="-2173102"/>
                  <a:satOff val="14006"/>
                  <a:lumOff val="742"/>
                  <a:alphaOff val="0"/>
                </a:schemeClr>
              </a:fillRef>
              <a:effectRef idx="0">
                <a:schemeClr val="accent4">
                  <a:tint val="50000"/>
                  <a:hueOff val="-2173102"/>
                  <a:satOff val="14006"/>
                  <a:lumOff val="742"/>
                  <a:alphaOff val="0"/>
                </a:schemeClr>
              </a:effectRef>
              <a:fontRef idx="minor">
                <a:schemeClr val="lt1">
                  <a:hueOff val="0"/>
                  <a:satOff val="0"/>
                  <a:lumOff val="0"/>
                  <a:alphaOff val="0"/>
                </a:schemeClr>
              </a:fontRef>
            </p:style>
          </p:sp>
          <p:sp>
            <p:nvSpPr>
              <p:cNvPr id="33" name="Freeform: Shape 32">
                <a:extLst>
                  <a:ext uri="{FF2B5EF4-FFF2-40B4-BE49-F238E27FC236}">
                    <a16:creationId xmlns:a16="http://schemas.microsoft.com/office/drawing/2014/main" id="{9732FDD8-8734-4B3C-8213-75D238D17065}"/>
                  </a:ext>
                </a:extLst>
              </p:cNvPr>
              <p:cNvSpPr/>
              <p:nvPr/>
            </p:nvSpPr>
            <p:spPr>
              <a:xfrm>
                <a:off x="2034404" y="4455754"/>
                <a:ext cx="7139749" cy="2231171"/>
              </a:xfrm>
              <a:custGeom>
                <a:avLst/>
                <a:gdLst>
                  <a:gd name="connsiteX0" fmla="*/ 0 w 7139749"/>
                  <a:gd name="connsiteY0" fmla="*/ 0 h 2231171"/>
                  <a:gd name="connsiteX1" fmla="*/ 7139749 w 7139749"/>
                  <a:gd name="connsiteY1" fmla="*/ 0 h 2231171"/>
                  <a:gd name="connsiteX2" fmla="*/ 7139749 w 7139749"/>
                  <a:gd name="connsiteY2" fmla="*/ 2231171 h 2231171"/>
                  <a:gd name="connsiteX3" fmla="*/ 0 w 7139749"/>
                  <a:gd name="connsiteY3" fmla="*/ 2231171 h 2231171"/>
                  <a:gd name="connsiteX4" fmla="*/ 0 w 7139749"/>
                  <a:gd name="connsiteY4" fmla="*/ 0 h 22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749" h="2231171">
                    <a:moveTo>
                      <a:pt x="0" y="0"/>
                    </a:moveTo>
                    <a:lnTo>
                      <a:pt x="7139749" y="0"/>
                    </a:lnTo>
                    <a:lnTo>
                      <a:pt x="7139749" y="2231171"/>
                    </a:lnTo>
                    <a:lnTo>
                      <a:pt x="0" y="2231171"/>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511247" tIns="91440" rIns="91440" bIns="91440" numCol="1" spcCol="1270" anchor="ctr" anchorCtr="0">
                <a:noAutofit/>
              </a:bodyPr>
              <a:lstStyle/>
              <a:p>
                <a:pPr marL="0" lvl="0" indent="0" algn="l" defTabSz="1066800">
                  <a:lnSpc>
                    <a:spcPct val="90000"/>
                  </a:lnSpc>
                  <a:spcBef>
                    <a:spcPct val="0"/>
                  </a:spcBef>
                  <a:spcAft>
                    <a:spcPct val="35000"/>
                  </a:spcAft>
                  <a:buNone/>
                </a:pPr>
                <a:r>
                  <a:rPr lang="en-US" sz="2800" dirty="0"/>
                  <a:t>T</a:t>
                </a:r>
                <a:r>
                  <a:rPr lang="en-US" sz="2800" kern="1200" dirty="0"/>
                  <a:t>reatment planning is a collaborative process where </a:t>
                </a:r>
                <a:r>
                  <a:rPr lang="en-US" sz="3200" b="1" kern="1200" dirty="0"/>
                  <a:t>care recipients participate </a:t>
                </a:r>
                <a:r>
                  <a:rPr lang="en-US" sz="2800" kern="1200" dirty="0"/>
                  <a:t>in the development of treatment goals and services provided</a:t>
                </a:r>
              </a:p>
            </p:txBody>
          </p:sp>
          <p:sp>
            <p:nvSpPr>
              <p:cNvPr id="34" name="Rectangle 33">
                <a:extLst>
                  <a:ext uri="{FF2B5EF4-FFF2-40B4-BE49-F238E27FC236}">
                    <a16:creationId xmlns:a16="http://schemas.microsoft.com/office/drawing/2014/main" id="{2995E660-DFD8-4AF7-9421-55974FC0E17A}"/>
                  </a:ext>
                </a:extLst>
              </p:cNvPr>
              <p:cNvSpPr/>
              <p:nvPr/>
            </p:nvSpPr>
            <p:spPr>
              <a:xfrm>
                <a:off x="1736915" y="4133473"/>
                <a:ext cx="1561820" cy="2342730"/>
              </a:xfrm>
              <a:prstGeom prst="rect">
                <a:avLst/>
              </a:prstGeom>
            </p:spPr>
            <p:style>
              <a:lnRef idx="2">
                <a:schemeClr val="lt1">
                  <a:hueOff val="0"/>
                  <a:satOff val="0"/>
                  <a:lumOff val="0"/>
                  <a:alphaOff val="0"/>
                </a:schemeClr>
              </a:lnRef>
              <a:fillRef idx="1">
                <a:schemeClr val="accent4">
                  <a:tint val="50000"/>
                  <a:hueOff val="-4346204"/>
                  <a:satOff val="28012"/>
                  <a:lumOff val="1485"/>
                  <a:alphaOff val="0"/>
                </a:schemeClr>
              </a:fillRef>
              <a:effectRef idx="0">
                <a:schemeClr val="accent4">
                  <a:tint val="50000"/>
                  <a:hueOff val="-4346204"/>
                  <a:satOff val="28012"/>
                  <a:lumOff val="1485"/>
                  <a:alphaOff val="0"/>
                </a:schemeClr>
              </a:effectRef>
              <a:fontRef idx="minor">
                <a:schemeClr val="lt1">
                  <a:hueOff val="0"/>
                  <a:satOff val="0"/>
                  <a:lumOff val="0"/>
                  <a:alphaOff val="0"/>
                </a:schemeClr>
              </a:fontRef>
            </p:style>
          </p:sp>
          <p:sp>
            <p:nvSpPr>
              <p:cNvPr id="35" name="Freeform: Shape 34">
                <a:extLst>
                  <a:ext uri="{FF2B5EF4-FFF2-40B4-BE49-F238E27FC236}">
                    <a16:creationId xmlns:a16="http://schemas.microsoft.com/office/drawing/2014/main" id="{AEBD664B-13D7-459D-9CA9-DBBA42DCED7F}"/>
                  </a:ext>
                </a:extLst>
              </p:cNvPr>
              <p:cNvSpPr/>
              <p:nvPr/>
            </p:nvSpPr>
            <p:spPr>
              <a:xfrm>
                <a:off x="9868535" y="4455754"/>
                <a:ext cx="7139749" cy="2231171"/>
              </a:xfrm>
              <a:custGeom>
                <a:avLst/>
                <a:gdLst>
                  <a:gd name="connsiteX0" fmla="*/ 0 w 7139749"/>
                  <a:gd name="connsiteY0" fmla="*/ 0 h 2231171"/>
                  <a:gd name="connsiteX1" fmla="*/ 7139749 w 7139749"/>
                  <a:gd name="connsiteY1" fmla="*/ 0 h 2231171"/>
                  <a:gd name="connsiteX2" fmla="*/ 7139749 w 7139749"/>
                  <a:gd name="connsiteY2" fmla="*/ 2231171 h 2231171"/>
                  <a:gd name="connsiteX3" fmla="*/ 0 w 7139749"/>
                  <a:gd name="connsiteY3" fmla="*/ 2231171 h 2231171"/>
                  <a:gd name="connsiteX4" fmla="*/ 0 w 7139749"/>
                  <a:gd name="connsiteY4" fmla="*/ 0 h 22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749" h="2231171">
                    <a:moveTo>
                      <a:pt x="0" y="0"/>
                    </a:moveTo>
                    <a:lnTo>
                      <a:pt x="7139749" y="0"/>
                    </a:lnTo>
                    <a:lnTo>
                      <a:pt x="7139749" y="2231171"/>
                    </a:lnTo>
                    <a:lnTo>
                      <a:pt x="0" y="2231171"/>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511247" tIns="91440" rIns="91440" bIns="91440" numCol="1" spcCol="1270" anchor="ctr" anchorCtr="0">
                <a:noAutofit/>
              </a:bodyPr>
              <a:lstStyle/>
              <a:p>
                <a:pPr marL="0" lvl="0" indent="0" algn="l" defTabSz="1066800">
                  <a:lnSpc>
                    <a:spcPct val="90000"/>
                  </a:lnSpc>
                  <a:spcBef>
                    <a:spcPct val="0"/>
                  </a:spcBef>
                  <a:spcAft>
                    <a:spcPct val="35000"/>
                  </a:spcAft>
                  <a:buNone/>
                </a:pPr>
                <a:r>
                  <a:rPr lang="en-US" sz="3200" b="1" dirty="0"/>
                  <a:t>S</a:t>
                </a:r>
                <a:r>
                  <a:rPr lang="en-US" sz="3200" b="1" kern="1200" dirty="0"/>
                  <a:t>trength-based</a:t>
                </a:r>
                <a:r>
                  <a:rPr lang="en-US" sz="2800" kern="1200" dirty="0"/>
                  <a:t> and focuses on individual capacities, preferences, and goals. </a:t>
                </a:r>
              </a:p>
            </p:txBody>
          </p:sp>
          <p:sp>
            <p:nvSpPr>
              <p:cNvPr id="36" name="Rectangle 35">
                <a:extLst>
                  <a:ext uri="{FF2B5EF4-FFF2-40B4-BE49-F238E27FC236}">
                    <a16:creationId xmlns:a16="http://schemas.microsoft.com/office/drawing/2014/main" id="{A2A19F74-700D-4362-958B-4DA15AD1FE87}"/>
                  </a:ext>
                </a:extLst>
              </p:cNvPr>
              <p:cNvSpPr/>
              <p:nvPr/>
            </p:nvSpPr>
            <p:spPr>
              <a:xfrm>
                <a:off x="9571045" y="4133473"/>
                <a:ext cx="1561820" cy="2342730"/>
              </a:xfrm>
              <a:prstGeom prst="rect">
                <a:avLst/>
              </a:prstGeom>
            </p:spPr>
            <p:style>
              <a:lnRef idx="2">
                <a:schemeClr val="lt1">
                  <a:hueOff val="0"/>
                  <a:satOff val="0"/>
                  <a:lumOff val="0"/>
                  <a:alphaOff val="0"/>
                </a:schemeClr>
              </a:lnRef>
              <a:fillRef idx="1">
                <a:schemeClr val="accent4">
                  <a:tint val="50000"/>
                  <a:hueOff val="-6519305"/>
                  <a:satOff val="42018"/>
                  <a:lumOff val="2227"/>
                  <a:alphaOff val="0"/>
                </a:schemeClr>
              </a:fillRef>
              <a:effectRef idx="0">
                <a:schemeClr val="accent4">
                  <a:tint val="50000"/>
                  <a:hueOff val="-6519305"/>
                  <a:satOff val="42018"/>
                  <a:lumOff val="2227"/>
                  <a:alphaOff val="0"/>
                </a:schemeClr>
              </a:effectRef>
              <a:fontRef idx="minor">
                <a:schemeClr val="lt1">
                  <a:hueOff val="0"/>
                  <a:satOff val="0"/>
                  <a:lumOff val="0"/>
                  <a:alphaOff val="0"/>
                </a:schemeClr>
              </a:fontRef>
            </p:style>
          </p:sp>
          <p:sp>
            <p:nvSpPr>
              <p:cNvPr id="37" name="Freeform: Shape 36">
                <a:extLst>
                  <a:ext uri="{FF2B5EF4-FFF2-40B4-BE49-F238E27FC236}">
                    <a16:creationId xmlns:a16="http://schemas.microsoft.com/office/drawing/2014/main" id="{1A381A67-8546-4376-9DE9-5A8B25120760}"/>
                  </a:ext>
                </a:extLst>
              </p:cNvPr>
              <p:cNvSpPr/>
              <p:nvPr/>
            </p:nvSpPr>
            <p:spPr>
              <a:xfrm>
                <a:off x="5951470" y="7264551"/>
                <a:ext cx="7139749" cy="2231171"/>
              </a:xfrm>
              <a:custGeom>
                <a:avLst/>
                <a:gdLst>
                  <a:gd name="connsiteX0" fmla="*/ 0 w 7139749"/>
                  <a:gd name="connsiteY0" fmla="*/ 0 h 2231171"/>
                  <a:gd name="connsiteX1" fmla="*/ 7139749 w 7139749"/>
                  <a:gd name="connsiteY1" fmla="*/ 0 h 2231171"/>
                  <a:gd name="connsiteX2" fmla="*/ 7139749 w 7139749"/>
                  <a:gd name="connsiteY2" fmla="*/ 2231171 h 2231171"/>
                  <a:gd name="connsiteX3" fmla="*/ 0 w 7139749"/>
                  <a:gd name="connsiteY3" fmla="*/ 2231171 h 2231171"/>
                  <a:gd name="connsiteX4" fmla="*/ 0 w 7139749"/>
                  <a:gd name="connsiteY4" fmla="*/ 0 h 22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9749" h="2231171">
                    <a:moveTo>
                      <a:pt x="0" y="0"/>
                    </a:moveTo>
                    <a:lnTo>
                      <a:pt x="7139749" y="0"/>
                    </a:lnTo>
                    <a:lnTo>
                      <a:pt x="7139749" y="2231171"/>
                    </a:lnTo>
                    <a:lnTo>
                      <a:pt x="0" y="2231171"/>
                    </a:lnTo>
                    <a:lnTo>
                      <a:pt x="0" y="0"/>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511247" tIns="91440" rIns="91440" bIns="91440" numCol="1" spcCol="1270" anchor="ctr" anchorCtr="0">
                <a:noAutofit/>
              </a:bodyPr>
              <a:lstStyle/>
              <a:p>
                <a:pPr marL="0" lvl="0" indent="0" algn="l" defTabSz="1066800">
                  <a:lnSpc>
                    <a:spcPct val="90000"/>
                  </a:lnSpc>
                  <a:spcBef>
                    <a:spcPct val="0"/>
                  </a:spcBef>
                  <a:spcAft>
                    <a:spcPct val="35000"/>
                  </a:spcAft>
                  <a:buNone/>
                </a:pPr>
                <a:r>
                  <a:rPr lang="en-US" sz="3200" b="1" kern="1200" dirty="0"/>
                  <a:t>Individuals and any supporters </a:t>
                </a:r>
                <a:r>
                  <a:rPr lang="en-US" sz="2800" kern="1200" dirty="0"/>
                  <a:t>they want included are core participants in the development of the plans and goals of treatment</a:t>
                </a:r>
              </a:p>
            </p:txBody>
          </p:sp>
          <p:sp>
            <p:nvSpPr>
              <p:cNvPr id="38" name="Rectangle 37">
                <a:extLst>
                  <a:ext uri="{FF2B5EF4-FFF2-40B4-BE49-F238E27FC236}">
                    <a16:creationId xmlns:a16="http://schemas.microsoft.com/office/drawing/2014/main" id="{535CC4F0-1E06-410C-91CB-09203132323E}"/>
                  </a:ext>
                </a:extLst>
              </p:cNvPr>
              <p:cNvSpPr/>
              <p:nvPr/>
            </p:nvSpPr>
            <p:spPr>
              <a:xfrm>
                <a:off x="5653980" y="6942271"/>
                <a:ext cx="1561820" cy="2342730"/>
              </a:xfrm>
              <a:prstGeom prst="rect">
                <a:avLst/>
              </a:prstGeom>
            </p:spPr>
            <p:style>
              <a:lnRef idx="2">
                <a:schemeClr val="lt1">
                  <a:hueOff val="0"/>
                  <a:satOff val="0"/>
                  <a:lumOff val="0"/>
                  <a:alphaOff val="0"/>
                </a:schemeClr>
              </a:lnRef>
              <a:fillRef idx="1">
                <a:schemeClr val="accent4">
                  <a:tint val="50000"/>
                  <a:hueOff val="-8692408"/>
                  <a:satOff val="56024"/>
                  <a:lumOff val="2970"/>
                  <a:alphaOff val="0"/>
                </a:schemeClr>
              </a:fillRef>
              <a:effectRef idx="0">
                <a:schemeClr val="accent4">
                  <a:tint val="50000"/>
                  <a:hueOff val="-8692408"/>
                  <a:satOff val="56024"/>
                  <a:lumOff val="2970"/>
                  <a:alphaOff val="0"/>
                </a:schemeClr>
              </a:effectRef>
              <a:fontRef idx="minor">
                <a:schemeClr val="lt1">
                  <a:hueOff val="0"/>
                  <a:satOff val="0"/>
                  <a:lumOff val="0"/>
                  <a:alphaOff val="0"/>
                </a:schemeClr>
              </a:fontRef>
            </p:style>
          </p:sp>
        </p:grpSp>
        <p:pic>
          <p:nvPicPr>
            <p:cNvPr id="8" name="Graphic 7" descr="Cheers with solid fill">
              <a:extLst>
                <a:ext uri="{FF2B5EF4-FFF2-40B4-BE49-F238E27FC236}">
                  <a16:creationId xmlns:a16="http://schemas.microsoft.com/office/drawing/2014/main" id="{47B22874-6F0B-4F56-9125-0EE7D74326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9555" y="8343900"/>
              <a:ext cx="914400" cy="914400"/>
            </a:xfrm>
            <a:prstGeom prst="rect">
              <a:avLst/>
            </a:prstGeom>
          </p:spPr>
        </p:pic>
        <p:pic>
          <p:nvPicPr>
            <p:cNvPr id="10" name="Graphic 9" descr="Aspiration with solid fill">
              <a:extLst>
                <a:ext uri="{FF2B5EF4-FFF2-40B4-BE49-F238E27FC236}">
                  <a16:creationId xmlns:a16="http://schemas.microsoft.com/office/drawing/2014/main" id="{9D9F6E12-F929-4FBA-B22E-9E944934B8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36620" y="5336708"/>
              <a:ext cx="914400" cy="914400"/>
            </a:xfrm>
            <a:prstGeom prst="rect">
              <a:avLst/>
            </a:prstGeom>
          </p:spPr>
        </p:pic>
        <p:pic>
          <p:nvPicPr>
            <p:cNvPr id="12" name="Graphic 11" descr="Family with girl with solid fill">
              <a:extLst>
                <a:ext uri="{FF2B5EF4-FFF2-40B4-BE49-F238E27FC236}">
                  <a16:creationId xmlns:a16="http://schemas.microsoft.com/office/drawing/2014/main" id="{C6D4C7E9-DF67-4D29-895B-98A489D732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28326" y="5396735"/>
              <a:ext cx="914400" cy="914400"/>
            </a:xfrm>
            <a:prstGeom prst="rect">
              <a:avLst/>
            </a:prstGeom>
          </p:spPr>
        </p:pic>
        <p:pic>
          <p:nvPicPr>
            <p:cNvPr id="14" name="Graphic 13" descr="Right Brain with solid fill">
              <a:extLst>
                <a:ext uri="{FF2B5EF4-FFF2-40B4-BE49-F238E27FC236}">
                  <a16:creationId xmlns:a16="http://schemas.microsoft.com/office/drawing/2014/main" id="{55BFB871-CF3C-485A-A95B-36D17BED8F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36620" y="2587938"/>
              <a:ext cx="914400" cy="914400"/>
            </a:xfrm>
            <a:prstGeom prst="rect">
              <a:avLst/>
            </a:prstGeom>
          </p:spPr>
        </p:pic>
        <p:pic>
          <p:nvPicPr>
            <p:cNvPr id="16" name="Graphic 15" descr="Steering Wheel with solid fill">
              <a:extLst>
                <a:ext uri="{FF2B5EF4-FFF2-40B4-BE49-F238E27FC236}">
                  <a16:creationId xmlns:a16="http://schemas.microsoft.com/office/drawing/2014/main" id="{9F3596CB-4CF2-4CE9-9605-07AD4379E1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28326" y="2587938"/>
              <a:ext cx="914400" cy="914400"/>
            </a:xfrm>
            <a:prstGeom prst="rect">
              <a:avLst/>
            </a:prstGeom>
          </p:spPr>
        </p:pic>
      </p:grpSp>
      <p:sp>
        <p:nvSpPr>
          <p:cNvPr id="45" name="Title 2">
            <a:extLst>
              <a:ext uri="{FF2B5EF4-FFF2-40B4-BE49-F238E27FC236}">
                <a16:creationId xmlns:a16="http://schemas.microsoft.com/office/drawing/2014/main" id="{D252A501-0E8B-4941-A624-15015875F7DD}"/>
              </a:ext>
            </a:extLst>
          </p:cNvPr>
          <p:cNvSpPr txBox="1">
            <a:spLocks noGrp="1"/>
          </p:cNvSpPr>
          <p:nvPr>
            <p:ph type="title"/>
          </p:nvPr>
        </p:nvSpPr>
        <p:spPr>
          <a:xfrm>
            <a:off x="0" y="17843"/>
            <a:ext cx="17983200" cy="1200329"/>
          </a:xfrm>
          <a:prstGeom prst="rect">
            <a:avLst/>
          </a:prstGeom>
          <a:noFill/>
        </p:spPr>
        <p:txBody>
          <a:bodyPr wrap="square" rtlCol="0">
            <a:spAutoFit/>
          </a:bodyPr>
          <a:lstStyle/>
          <a:p>
            <a:pPr algn="l"/>
            <a:r>
              <a:rPr lang="en-US" sz="7200" dirty="0">
                <a:latin typeface="+mn-lt"/>
              </a:rPr>
              <a:t>Defining Person-Centered Care (PCC)</a:t>
            </a:r>
          </a:p>
        </p:txBody>
      </p:sp>
      <p:sp>
        <p:nvSpPr>
          <p:cNvPr id="21" name="TextBox 20">
            <a:extLst>
              <a:ext uri="{FF2B5EF4-FFF2-40B4-BE49-F238E27FC236}">
                <a16:creationId xmlns:a16="http://schemas.microsoft.com/office/drawing/2014/main" id="{F6FB61E3-3BC2-4FE3-95EA-517C963F090E}"/>
              </a:ext>
            </a:extLst>
          </p:cNvPr>
          <p:cNvSpPr txBox="1"/>
          <p:nvPr/>
        </p:nvSpPr>
        <p:spPr>
          <a:xfrm>
            <a:off x="13540030" y="9233221"/>
            <a:ext cx="4595570" cy="646331"/>
          </a:xfrm>
          <a:prstGeom prst="rect">
            <a:avLst/>
          </a:prstGeom>
          <a:noFill/>
        </p:spPr>
        <p:txBody>
          <a:bodyPr wrap="square">
            <a:spAutoFit/>
          </a:bodyPr>
          <a:lstStyle/>
          <a:p>
            <a:r>
              <a:rPr lang="en-US" sz="1800" kern="1200" dirty="0">
                <a:solidFill>
                  <a:schemeClr val="bg1">
                    <a:lumMod val="50000"/>
                  </a:schemeClr>
                </a:solidFill>
              </a:rPr>
              <a:t>Person- and Family-centered Care and Peer Support | SAMHSA</a:t>
            </a:r>
            <a:endParaRPr lang="en-US" dirty="0">
              <a:solidFill>
                <a:schemeClr val="bg1">
                  <a:lumMod val="50000"/>
                </a:schemeClr>
              </a:solidFill>
            </a:endParaRPr>
          </a:p>
        </p:txBody>
      </p:sp>
    </p:spTree>
    <p:custDataLst>
      <p:tags r:id="rId1"/>
    </p:custDataLst>
    <p:extLst>
      <p:ext uri="{BB962C8B-B14F-4D97-AF65-F5344CB8AC3E}">
        <p14:creationId xmlns:p14="http://schemas.microsoft.com/office/powerpoint/2010/main" val="1298513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0" y="-342900"/>
            <a:ext cx="7860536" cy="10614084"/>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39877" y="266700"/>
            <a:ext cx="9743962" cy="9753600"/>
          </a:xfrm>
          <a:prstGeom prst="rect">
            <a:avLst/>
          </a:prstGeom>
          <a:ln>
            <a:solidFill>
              <a:srgbClr val="37ABA7"/>
            </a:solidFill>
          </a:ln>
        </p:spPr>
        <p:style>
          <a:lnRef idx="2">
            <a:schemeClr val="accent4"/>
          </a:lnRef>
          <a:fillRef idx="1">
            <a:schemeClr val="lt1"/>
          </a:fillRef>
          <a:effectRef idx="0">
            <a:schemeClr val="accent4"/>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9351976" y="1052511"/>
            <a:ext cx="8559249" cy="4708981"/>
          </a:xfrm>
          <a:prstGeom prst="rect">
            <a:avLst/>
          </a:prstGeom>
          <a:noFill/>
        </p:spPr>
        <p:txBody>
          <a:bodyPr wrap="square">
            <a:spAutoFit/>
          </a:bodyPr>
          <a:lstStyle/>
          <a:p>
            <a:r>
              <a:rPr lang="en-US" sz="6000" dirty="0">
                <a:effectLst/>
                <a:latin typeface="Calibri" panose="020F0502020204030204" pitchFamily="34" charset="0"/>
                <a:ea typeface="DengXian" panose="02010600030101010101" pitchFamily="2" charset="-122"/>
                <a:cs typeface="Calibri" panose="020F0502020204030204" pitchFamily="34" charset="0"/>
              </a:rPr>
              <a:t>Looking at the list we just reviewed, which points would be most important to you in your work? </a:t>
            </a:r>
            <a:endParaRPr lang="en-US" sz="6000" dirty="0">
              <a:latin typeface="Open Sans" panose="020B0606030504020204" pitchFamily="34" charset="0"/>
              <a:ea typeface="Open Sans" panose="020B0606030504020204" pitchFamily="34" charset="0"/>
              <a:cs typeface="Open Sans" panose="020B0606030504020204" pitchFamily="34" charset="0"/>
            </a:endParaRPr>
          </a:p>
          <a:p>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C6057306-1980-424B-BB15-CFA7FE250FBD}"/>
              </a:ext>
            </a:extLst>
          </p:cNvPr>
          <p:cNvSpPr/>
          <p:nvPr/>
        </p:nvSpPr>
        <p:spPr>
          <a:xfrm>
            <a:off x="8881196" y="1523372"/>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13" name="Oval 12">
            <a:extLst>
              <a:ext uri="{FF2B5EF4-FFF2-40B4-BE49-F238E27FC236}">
                <a16:creationId xmlns:a16="http://schemas.microsoft.com/office/drawing/2014/main" id="{CFA037C4-DC22-45C5-B06C-8FB305B5A1FD}"/>
              </a:ext>
            </a:extLst>
          </p:cNvPr>
          <p:cNvSpPr/>
          <p:nvPr/>
        </p:nvSpPr>
        <p:spPr>
          <a:xfrm>
            <a:off x="8882373" y="63627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grpSp>
        <p:nvGrpSpPr>
          <p:cNvPr id="14" name="Group 4">
            <a:extLst>
              <a:ext uri="{FF2B5EF4-FFF2-40B4-BE49-F238E27FC236}">
                <a16:creationId xmlns:a16="http://schemas.microsoft.com/office/drawing/2014/main" id="{CA05A261-CF41-4645-AE74-AB9E8E68AD5D}"/>
              </a:ext>
            </a:extLst>
          </p:cNvPr>
          <p:cNvGrpSpPr/>
          <p:nvPr/>
        </p:nvGrpSpPr>
        <p:grpSpPr>
          <a:xfrm>
            <a:off x="342071" y="-1523373"/>
            <a:ext cx="1676400" cy="3046745"/>
            <a:chOff x="0" y="0"/>
            <a:chExt cx="706484" cy="926813"/>
          </a:xfrm>
          <a:solidFill>
            <a:srgbClr val="37ABA7"/>
          </a:solidFill>
        </p:grpSpPr>
        <p:sp>
          <p:nvSpPr>
            <p:cNvPr id="16" name="Freeform 5">
              <a:extLst>
                <a:ext uri="{FF2B5EF4-FFF2-40B4-BE49-F238E27FC236}">
                  <a16:creationId xmlns:a16="http://schemas.microsoft.com/office/drawing/2014/main" id="{7838EB61-893B-401B-AAE1-CF2D70235C79}"/>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19" name="Graphic 18" descr="Questions outline">
            <a:extLst>
              <a:ext uri="{FF2B5EF4-FFF2-40B4-BE49-F238E27FC236}">
                <a16:creationId xmlns:a16="http://schemas.microsoft.com/office/drawing/2014/main" id="{31E22D8B-D594-4C5B-A504-E34D7355F6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20" name="TextBox 4">
            <a:extLst>
              <a:ext uri="{FF2B5EF4-FFF2-40B4-BE49-F238E27FC236}">
                <a16:creationId xmlns:a16="http://schemas.microsoft.com/office/drawing/2014/main" id="{CE49C152-FA30-4F8C-9311-6102AF9CBF2E}"/>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latin typeface="DM Serif Display Bold"/>
              </a:rPr>
              <a:t>Activity</a:t>
            </a:r>
          </a:p>
        </p:txBody>
      </p:sp>
      <p:sp>
        <p:nvSpPr>
          <p:cNvPr id="15" name="TextBox 14">
            <a:extLst>
              <a:ext uri="{FF2B5EF4-FFF2-40B4-BE49-F238E27FC236}">
                <a16:creationId xmlns:a16="http://schemas.microsoft.com/office/drawing/2014/main" id="{DCC61BEF-C85D-AAE0-0FF6-0AE4B8437472}"/>
              </a:ext>
            </a:extLst>
          </p:cNvPr>
          <p:cNvSpPr txBox="1"/>
          <p:nvPr/>
        </p:nvSpPr>
        <p:spPr>
          <a:xfrm>
            <a:off x="9144000" y="6050359"/>
            <a:ext cx="8669650" cy="1938992"/>
          </a:xfrm>
          <a:prstGeom prst="rect">
            <a:avLst/>
          </a:prstGeom>
          <a:noFill/>
        </p:spPr>
        <p:txBody>
          <a:bodyPr wrap="square">
            <a:spAutoFit/>
          </a:bodyPr>
          <a:lstStyle>
            <a:defPPr>
              <a:defRPr lang="en-US"/>
            </a:defPPr>
            <a:lvl1pPr>
              <a:defRPr sz="6000">
                <a:effectLst/>
                <a:latin typeface="Calibri" panose="020F0502020204030204" pitchFamily="34" charset="0"/>
                <a:ea typeface="DengXian" panose="02010600030101010101" pitchFamily="2" charset="-122"/>
                <a:cs typeface="Calibri" panose="020F0502020204030204" pitchFamily="34" charset="0"/>
              </a:defRPr>
            </a:lvl1pPr>
          </a:lstStyle>
          <a:p>
            <a:r>
              <a:rPr lang="en-US" dirty="0"/>
              <a:t>Which seems most challenging? </a:t>
            </a:r>
          </a:p>
        </p:txBody>
      </p:sp>
    </p:spTree>
    <p:custDataLst>
      <p:tags r:id="rId1"/>
    </p:custDataLst>
    <p:extLst>
      <p:ext uri="{BB962C8B-B14F-4D97-AF65-F5344CB8AC3E}">
        <p14:creationId xmlns:p14="http://schemas.microsoft.com/office/powerpoint/2010/main" val="3838721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499B762-CABF-4693-BF1C-175647CEBA61}"/>
              </a:ext>
            </a:extLst>
          </p:cNvPr>
          <p:cNvSpPr txBox="1"/>
          <p:nvPr/>
        </p:nvSpPr>
        <p:spPr>
          <a:xfrm>
            <a:off x="365234" y="263068"/>
            <a:ext cx="17557532" cy="2308324"/>
          </a:xfrm>
          <a:prstGeom prst="rect">
            <a:avLst/>
          </a:prstGeom>
          <a:noFill/>
        </p:spPr>
        <p:txBody>
          <a:bodyPr wrap="square" rtlCol="0">
            <a:spAutoFit/>
          </a:bodyPr>
          <a:lstStyle/>
          <a:p>
            <a:r>
              <a:rPr lang="en-US" sz="7200" dirty="0"/>
              <a:t>Key Attributes of a Person-Centered care (PCC) Approach </a:t>
            </a:r>
          </a:p>
        </p:txBody>
      </p:sp>
      <p:grpSp>
        <p:nvGrpSpPr>
          <p:cNvPr id="26" name="Group 25">
            <a:extLst>
              <a:ext uri="{FF2B5EF4-FFF2-40B4-BE49-F238E27FC236}">
                <a16:creationId xmlns:a16="http://schemas.microsoft.com/office/drawing/2014/main" id="{25F987A8-9648-41A8-AC03-458A294744EA}"/>
              </a:ext>
            </a:extLst>
          </p:cNvPr>
          <p:cNvGrpSpPr/>
          <p:nvPr/>
        </p:nvGrpSpPr>
        <p:grpSpPr>
          <a:xfrm>
            <a:off x="1184483" y="2857500"/>
            <a:ext cx="16109533" cy="6477000"/>
            <a:chOff x="1184483" y="2857500"/>
            <a:chExt cx="16109533" cy="6477000"/>
          </a:xfrm>
        </p:grpSpPr>
        <p:sp>
          <p:nvSpPr>
            <p:cNvPr id="27" name="Freeform: Shape 26">
              <a:extLst>
                <a:ext uri="{FF2B5EF4-FFF2-40B4-BE49-F238E27FC236}">
                  <a16:creationId xmlns:a16="http://schemas.microsoft.com/office/drawing/2014/main" id="{1C5F0601-9358-4ACD-9E3A-87B2DAA9138E}"/>
                </a:ext>
              </a:extLst>
            </p:cNvPr>
            <p:cNvSpPr/>
            <p:nvPr/>
          </p:nvSpPr>
          <p:spPr>
            <a:xfrm>
              <a:off x="1184483" y="2857500"/>
              <a:ext cx="5264553" cy="6477000"/>
            </a:xfrm>
            <a:custGeom>
              <a:avLst/>
              <a:gdLst>
                <a:gd name="connsiteX0" fmla="*/ 0 w 5264553"/>
                <a:gd name="connsiteY0" fmla="*/ 526455 h 6477000"/>
                <a:gd name="connsiteX1" fmla="*/ 526455 w 5264553"/>
                <a:gd name="connsiteY1" fmla="*/ 0 h 6477000"/>
                <a:gd name="connsiteX2" fmla="*/ 4738098 w 5264553"/>
                <a:gd name="connsiteY2" fmla="*/ 0 h 6477000"/>
                <a:gd name="connsiteX3" fmla="*/ 5264553 w 5264553"/>
                <a:gd name="connsiteY3" fmla="*/ 526455 h 6477000"/>
                <a:gd name="connsiteX4" fmla="*/ 5264553 w 5264553"/>
                <a:gd name="connsiteY4" fmla="*/ 5950545 h 6477000"/>
                <a:gd name="connsiteX5" fmla="*/ 4738098 w 5264553"/>
                <a:gd name="connsiteY5" fmla="*/ 6477000 h 6477000"/>
                <a:gd name="connsiteX6" fmla="*/ 526455 w 5264553"/>
                <a:gd name="connsiteY6" fmla="*/ 6477000 h 6477000"/>
                <a:gd name="connsiteX7" fmla="*/ 0 w 5264553"/>
                <a:gd name="connsiteY7" fmla="*/ 5950545 h 6477000"/>
                <a:gd name="connsiteX8" fmla="*/ 0 w 5264553"/>
                <a:gd name="connsiteY8" fmla="*/ 526455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4553" h="6477000">
                  <a:moveTo>
                    <a:pt x="0" y="526455"/>
                  </a:moveTo>
                  <a:cubicBezTo>
                    <a:pt x="0" y="235702"/>
                    <a:pt x="235702" y="0"/>
                    <a:pt x="526455" y="0"/>
                  </a:cubicBezTo>
                  <a:lnTo>
                    <a:pt x="4738098" y="0"/>
                  </a:lnTo>
                  <a:cubicBezTo>
                    <a:pt x="5028851" y="0"/>
                    <a:pt x="5264553" y="235702"/>
                    <a:pt x="5264553" y="526455"/>
                  </a:cubicBezTo>
                  <a:lnTo>
                    <a:pt x="5264553" y="5950545"/>
                  </a:lnTo>
                  <a:cubicBezTo>
                    <a:pt x="5264553" y="6241298"/>
                    <a:pt x="5028851" y="6477000"/>
                    <a:pt x="4738098" y="6477000"/>
                  </a:cubicBezTo>
                  <a:lnTo>
                    <a:pt x="526455" y="6477000"/>
                  </a:lnTo>
                  <a:cubicBezTo>
                    <a:pt x="235702" y="6477000"/>
                    <a:pt x="0" y="6241298"/>
                    <a:pt x="0" y="5950545"/>
                  </a:cubicBezTo>
                  <a:lnTo>
                    <a:pt x="0" y="52645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0472" tIns="2811272" rIns="220472" bIns="1515872" numCol="1" spcCol="1270" anchor="ctr" anchorCtr="0">
              <a:noAutofit/>
            </a:bodyPr>
            <a:lstStyle/>
            <a:p>
              <a:pPr marL="0" lvl="0" indent="0" algn="ctr" defTabSz="1377950">
                <a:lnSpc>
                  <a:spcPct val="90000"/>
                </a:lnSpc>
                <a:spcBef>
                  <a:spcPct val="0"/>
                </a:spcBef>
                <a:spcAft>
                  <a:spcPct val="35000"/>
                </a:spcAft>
                <a:buNone/>
              </a:pPr>
              <a:r>
                <a:rPr lang="en-US" sz="3600" kern="1200" dirty="0">
                  <a:solidFill>
                    <a:schemeClr val="tx1"/>
                  </a:solidFill>
                </a:rPr>
                <a:t>The service provider perspective is that the people served are authorities of their own lives. </a:t>
              </a:r>
            </a:p>
          </p:txBody>
        </p:sp>
        <p:sp>
          <p:nvSpPr>
            <p:cNvPr id="28" name="Oval 27">
              <a:extLst>
                <a:ext uri="{FF2B5EF4-FFF2-40B4-BE49-F238E27FC236}">
                  <a16:creationId xmlns:a16="http://schemas.microsoft.com/office/drawing/2014/main" id="{5EFA7985-82C1-4350-AE95-9AF0B2D88C20}"/>
                </a:ext>
              </a:extLst>
            </p:cNvPr>
            <p:cNvSpPr/>
            <p:nvPr/>
          </p:nvSpPr>
          <p:spPr>
            <a:xfrm>
              <a:off x="2738339" y="3246120"/>
              <a:ext cx="2156841" cy="2156841"/>
            </a:xfrm>
            <a:prstGeom prst="ellipse">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9" name="Freeform: Shape 28">
              <a:extLst>
                <a:ext uri="{FF2B5EF4-FFF2-40B4-BE49-F238E27FC236}">
                  <a16:creationId xmlns:a16="http://schemas.microsoft.com/office/drawing/2014/main" id="{06D5E78D-B72B-41EA-AAA8-6177C685846C}"/>
                </a:ext>
              </a:extLst>
            </p:cNvPr>
            <p:cNvSpPr/>
            <p:nvPr/>
          </p:nvSpPr>
          <p:spPr>
            <a:xfrm>
              <a:off x="6606973" y="2857500"/>
              <a:ext cx="5264553" cy="6477000"/>
            </a:xfrm>
            <a:custGeom>
              <a:avLst/>
              <a:gdLst>
                <a:gd name="connsiteX0" fmla="*/ 0 w 5264553"/>
                <a:gd name="connsiteY0" fmla="*/ 526455 h 6477000"/>
                <a:gd name="connsiteX1" fmla="*/ 526455 w 5264553"/>
                <a:gd name="connsiteY1" fmla="*/ 0 h 6477000"/>
                <a:gd name="connsiteX2" fmla="*/ 4738098 w 5264553"/>
                <a:gd name="connsiteY2" fmla="*/ 0 h 6477000"/>
                <a:gd name="connsiteX3" fmla="*/ 5264553 w 5264553"/>
                <a:gd name="connsiteY3" fmla="*/ 526455 h 6477000"/>
                <a:gd name="connsiteX4" fmla="*/ 5264553 w 5264553"/>
                <a:gd name="connsiteY4" fmla="*/ 5950545 h 6477000"/>
                <a:gd name="connsiteX5" fmla="*/ 4738098 w 5264553"/>
                <a:gd name="connsiteY5" fmla="*/ 6477000 h 6477000"/>
                <a:gd name="connsiteX6" fmla="*/ 526455 w 5264553"/>
                <a:gd name="connsiteY6" fmla="*/ 6477000 h 6477000"/>
                <a:gd name="connsiteX7" fmla="*/ 0 w 5264553"/>
                <a:gd name="connsiteY7" fmla="*/ 5950545 h 6477000"/>
                <a:gd name="connsiteX8" fmla="*/ 0 w 5264553"/>
                <a:gd name="connsiteY8" fmla="*/ 526455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4553" h="6477000">
                  <a:moveTo>
                    <a:pt x="0" y="526455"/>
                  </a:moveTo>
                  <a:cubicBezTo>
                    <a:pt x="0" y="235702"/>
                    <a:pt x="235702" y="0"/>
                    <a:pt x="526455" y="0"/>
                  </a:cubicBezTo>
                  <a:lnTo>
                    <a:pt x="4738098" y="0"/>
                  </a:lnTo>
                  <a:cubicBezTo>
                    <a:pt x="5028851" y="0"/>
                    <a:pt x="5264553" y="235702"/>
                    <a:pt x="5264553" y="526455"/>
                  </a:cubicBezTo>
                  <a:lnTo>
                    <a:pt x="5264553" y="5950545"/>
                  </a:lnTo>
                  <a:cubicBezTo>
                    <a:pt x="5264553" y="6241298"/>
                    <a:pt x="5028851" y="6477000"/>
                    <a:pt x="4738098" y="6477000"/>
                  </a:cubicBezTo>
                  <a:lnTo>
                    <a:pt x="526455" y="6477000"/>
                  </a:lnTo>
                  <a:cubicBezTo>
                    <a:pt x="235702" y="6477000"/>
                    <a:pt x="0" y="6241298"/>
                    <a:pt x="0" y="5950545"/>
                  </a:cubicBezTo>
                  <a:lnTo>
                    <a:pt x="0" y="526455"/>
                  </a:lnTo>
                  <a:close/>
                </a:path>
              </a:pathLst>
            </a:custGeom>
          </p:spPr>
          <p:style>
            <a:lnRef idx="2">
              <a:schemeClr val="lt1">
                <a:hueOff val="0"/>
                <a:satOff val="0"/>
                <a:lumOff val="0"/>
                <a:alphaOff val="0"/>
              </a:schemeClr>
            </a:lnRef>
            <a:fillRef idx="1">
              <a:schemeClr val="accent4">
                <a:hueOff val="-4135930"/>
                <a:satOff val="23223"/>
                <a:lumOff val="-1078"/>
                <a:alphaOff val="0"/>
              </a:schemeClr>
            </a:fillRef>
            <a:effectRef idx="0">
              <a:schemeClr val="accent4">
                <a:hueOff val="-4135930"/>
                <a:satOff val="23223"/>
                <a:lumOff val="-1078"/>
                <a:alphaOff val="0"/>
              </a:schemeClr>
            </a:effectRef>
            <a:fontRef idx="minor">
              <a:schemeClr val="lt1"/>
            </a:fontRef>
          </p:style>
          <p:txBody>
            <a:bodyPr spcFirstLastPara="0" vert="horz" wrap="square" lIns="220472" tIns="2811272" rIns="220472" bIns="1515872" numCol="1" spcCol="1270" anchor="ctr" anchorCtr="0">
              <a:noAutofit/>
            </a:bodyPr>
            <a:lstStyle/>
            <a:p>
              <a:pPr marL="0" lvl="0" indent="0" algn="ctr" defTabSz="1377950">
                <a:lnSpc>
                  <a:spcPct val="90000"/>
                </a:lnSpc>
                <a:spcBef>
                  <a:spcPct val="0"/>
                </a:spcBef>
                <a:spcAft>
                  <a:spcPct val="35000"/>
                </a:spcAft>
                <a:buNone/>
              </a:pPr>
              <a:r>
                <a:rPr lang="en-US" sz="3600" kern="1200" dirty="0">
                  <a:solidFill>
                    <a:schemeClr val="tx1"/>
                  </a:solidFill>
                </a:rPr>
                <a:t>An emphasis is on shared humanity - all humans have a natural tendency toward growth and healing.</a:t>
              </a:r>
            </a:p>
          </p:txBody>
        </p:sp>
        <p:sp>
          <p:nvSpPr>
            <p:cNvPr id="30" name="Oval 29">
              <a:extLst>
                <a:ext uri="{FF2B5EF4-FFF2-40B4-BE49-F238E27FC236}">
                  <a16:creationId xmlns:a16="http://schemas.microsoft.com/office/drawing/2014/main" id="{09BC70E8-DD87-40A8-8E8D-CEA3A3B2C13E}"/>
                </a:ext>
              </a:extLst>
            </p:cNvPr>
            <p:cNvSpPr/>
            <p:nvPr/>
          </p:nvSpPr>
          <p:spPr>
            <a:xfrm>
              <a:off x="8160829" y="3246120"/>
              <a:ext cx="2156841" cy="2156841"/>
            </a:xfrm>
            <a:prstGeom prst="ellipse">
              <a:avLst/>
            </a:prstGeom>
          </p:spPr>
          <p:style>
            <a:lnRef idx="2">
              <a:schemeClr val="lt1">
                <a:hueOff val="0"/>
                <a:satOff val="0"/>
                <a:lumOff val="0"/>
                <a:alphaOff val="0"/>
              </a:schemeClr>
            </a:lnRef>
            <a:fillRef idx="1">
              <a:schemeClr val="accent4">
                <a:tint val="50000"/>
                <a:hueOff val="-4346204"/>
                <a:satOff val="28012"/>
                <a:lumOff val="1485"/>
                <a:alphaOff val="0"/>
              </a:schemeClr>
            </a:fillRef>
            <a:effectRef idx="0">
              <a:schemeClr val="accent4">
                <a:tint val="50000"/>
                <a:hueOff val="-4346204"/>
                <a:satOff val="28012"/>
                <a:lumOff val="1485"/>
                <a:alphaOff val="0"/>
              </a:schemeClr>
            </a:effectRef>
            <a:fontRef idx="minor">
              <a:schemeClr val="lt1">
                <a:hueOff val="0"/>
                <a:satOff val="0"/>
                <a:lumOff val="0"/>
                <a:alphaOff val="0"/>
              </a:schemeClr>
            </a:fontRef>
          </p:style>
        </p:sp>
        <p:sp>
          <p:nvSpPr>
            <p:cNvPr id="31" name="Freeform: Shape 30">
              <a:extLst>
                <a:ext uri="{FF2B5EF4-FFF2-40B4-BE49-F238E27FC236}">
                  <a16:creationId xmlns:a16="http://schemas.microsoft.com/office/drawing/2014/main" id="{F5CBA9AA-8754-454C-9AF0-B07FFC703FBD}"/>
                </a:ext>
              </a:extLst>
            </p:cNvPr>
            <p:cNvSpPr/>
            <p:nvPr/>
          </p:nvSpPr>
          <p:spPr>
            <a:xfrm>
              <a:off x="12029463" y="2857500"/>
              <a:ext cx="5264553" cy="6477000"/>
            </a:xfrm>
            <a:custGeom>
              <a:avLst/>
              <a:gdLst>
                <a:gd name="connsiteX0" fmla="*/ 0 w 5264553"/>
                <a:gd name="connsiteY0" fmla="*/ 526455 h 6477000"/>
                <a:gd name="connsiteX1" fmla="*/ 526455 w 5264553"/>
                <a:gd name="connsiteY1" fmla="*/ 0 h 6477000"/>
                <a:gd name="connsiteX2" fmla="*/ 4738098 w 5264553"/>
                <a:gd name="connsiteY2" fmla="*/ 0 h 6477000"/>
                <a:gd name="connsiteX3" fmla="*/ 5264553 w 5264553"/>
                <a:gd name="connsiteY3" fmla="*/ 526455 h 6477000"/>
                <a:gd name="connsiteX4" fmla="*/ 5264553 w 5264553"/>
                <a:gd name="connsiteY4" fmla="*/ 5950545 h 6477000"/>
                <a:gd name="connsiteX5" fmla="*/ 4738098 w 5264553"/>
                <a:gd name="connsiteY5" fmla="*/ 6477000 h 6477000"/>
                <a:gd name="connsiteX6" fmla="*/ 526455 w 5264553"/>
                <a:gd name="connsiteY6" fmla="*/ 6477000 h 6477000"/>
                <a:gd name="connsiteX7" fmla="*/ 0 w 5264553"/>
                <a:gd name="connsiteY7" fmla="*/ 5950545 h 6477000"/>
                <a:gd name="connsiteX8" fmla="*/ 0 w 5264553"/>
                <a:gd name="connsiteY8" fmla="*/ 526455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4553" h="6477000">
                  <a:moveTo>
                    <a:pt x="0" y="526455"/>
                  </a:moveTo>
                  <a:cubicBezTo>
                    <a:pt x="0" y="235702"/>
                    <a:pt x="235702" y="0"/>
                    <a:pt x="526455" y="0"/>
                  </a:cubicBezTo>
                  <a:lnTo>
                    <a:pt x="4738098" y="0"/>
                  </a:lnTo>
                  <a:cubicBezTo>
                    <a:pt x="5028851" y="0"/>
                    <a:pt x="5264553" y="235702"/>
                    <a:pt x="5264553" y="526455"/>
                  </a:cubicBezTo>
                  <a:lnTo>
                    <a:pt x="5264553" y="5950545"/>
                  </a:lnTo>
                  <a:cubicBezTo>
                    <a:pt x="5264553" y="6241298"/>
                    <a:pt x="5028851" y="6477000"/>
                    <a:pt x="4738098" y="6477000"/>
                  </a:cubicBezTo>
                  <a:lnTo>
                    <a:pt x="526455" y="6477000"/>
                  </a:lnTo>
                  <a:cubicBezTo>
                    <a:pt x="235702" y="6477000"/>
                    <a:pt x="0" y="6241298"/>
                    <a:pt x="0" y="5950545"/>
                  </a:cubicBezTo>
                  <a:lnTo>
                    <a:pt x="0" y="526455"/>
                  </a:lnTo>
                  <a:close/>
                </a:path>
              </a:pathLst>
            </a:custGeom>
          </p:spPr>
          <p:style>
            <a:lnRef idx="2">
              <a:schemeClr val="lt1">
                <a:hueOff val="0"/>
                <a:satOff val="0"/>
                <a:lumOff val="0"/>
                <a:alphaOff val="0"/>
              </a:schemeClr>
            </a:lnRef>
            <a:fillRef idx="1">
              <a:schemeClr val="accent4">
                <a:hueOff val="-8271860"/>
                <a:satOff val="46445"/>
                <a:lumOff val="-2156"/>
                <a:alphaOff val="0"/>
              </a:schemeClr>
            </a:fillRef>
            <a:effectRef idx="0">
              <a:schemeClr val="accent4">
                <a:hueOff val="-8271860"/>
                <a:satOff val="46445"/>
                <a:lumOff val="-2156"/>
                <a:alphaOff val="0"/>
              </a:schemeClr>
            </a:effectRef>
            <a:fontRef idx="minor">
              <a:schemeClr val="lt1"/>
            </a:fontRef>
          </p:style>
          <p:txBody>
            <a:bodyPr spcFirstLastPara="0" vert="horz" wrap="square" lIns="220472" tIns="2811272" rIns="220472" bIns="1515872" numCol="1" spcCol="1270" anchor="ctr" anchorCtr="0">
              <a:noAutofit/>
            </a:bodyPr>
            <a:lstStyle/>
            <a:p>
              <a:pPr marL="0" lvl="0" indent="0" algn="ctr" defTabSz="1377950">
                <a:lnSpc>
                  <a:spcPct val="90000"/>
                </a:lnSpc>
                <a:spcBef>
                  <a:spcPct val="0"/>
                </a:spcBef>
                <a:spcAft>
                  <a:spcPct val="35000"/>
                </a:spcAft>
                <a:buNone/>
              </a:pPr>
              <a:r>
                <a:rPr lang="en-US" sz="3600" kern="1200" dirty="0">
                  <a:solidFill>
                    <a:schemeClr val="tx1"/>
                  </a:solidFill>
                </a:rPr>
                <a:t>PCC emphasizes always treating care recipients with dignity, compassion, and respect.</a:t>
              </a:r>
            </a:p>
          </p:txBody>
        </p:sp>
        <p:sp>
          <p:nvSpPr>
            <p:cNvPr id="32" name="Oval 31">
              <a:extLst>
                <a:ext uri="{FF2B5EF4-FFF2-40B4-BE49-F238E27FC236}">
                  <a16:creationId xmlns:a16="http://schemas.microsoft.com/office/drawing/2014/main" id="{5368A1C7-BFBD-4124-9A27-C3BDDEF5B17C}"/>
                </a:ext>
              </a:extLst>
            </p:cNvPr>
            <p:cNvSpPr/>
            <p:nvPr/>
          </p:nvSpPr>
          <p:spPr>
            <a:xfrm>
              <a:off x="13583319" y="3246120"/>
              <a:ext cx="2156841" cy="2156841"/>
            </a:xfrm>
            <a:prstGeom prst="ellipse">
              <a:avLst/>
            </a:prstGeom>
          </p:spPr>
          <p:style>
            <a:lnRef idx="2">
              <a:schemeClr val="lt1">
                <a:hueOff val="0"/>
                <a:satOff val="0"/>
                <a:lumOff val="0"/>
                <a:alphaOff val="0"/>
              </a:schemeClr>
            </a:lnRef>
            <a:fillRef idx="1">
              <a:schemeClr val="accent4">
                <a:tint val="50000"/>
                <a:hueOff val="-8692408"/>
                <a:satOff val="56024"/>
                <a:lumOff val="2970"/>
                <a:alphaOff val="0"/>
              </a:schemeClr>
            </a:fillRef>
            <a:effectRef idx="0">
              <a:schemeClr val="accent4">
                <a:tint val="50000"/>
                <a:hueOff val="-8692408"/>
                <a:satOff val="56024"/>
                <a:lumOff val="2970"/>
                <a:alphaOff val="0"/>
              </a:schemeClr>
            </a:effectRef>
            <a:fontRef idx="minor">
              <a:schemeClr val="lt1">
                <a:hueOff val="0"/>
                <a:satOff val="0"/>
                <a:lumOff val="0"/>
                <a:alphaOff val="0"/>
              </a:schemeClr>
            </a:fontRef>
          </p:style>
        </p:sp>
      </p:grpSp>
      <p:pic>
        <p:nvPicPr>
          <p:cNvPr id="35" name="Graphic 34" descr="Blueprint with solid fill">
            <a:extLst>
              <a:ext uri="{FF2B5EF4-FFF2-40B4-BE49-F238E27FC236}">
                <a16:creationId xmlns:a16="http://schemas.microsoft.com/office/drawing/2014/main" id="{5C0C525C-DB93-4B40-AFFA-376FCF9CFC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9559" y="3876200"/>
            <a:ext cx="914400" cy="914400"/>
          </a:xfrm>
          <a:prstGeom prst="rect">
            <a:avLst/>
          </a:prstGeom>
        </p:spPr>
      </p:pic>
      <p:pic>
        <p:nvPicPr>
          <p:cNvPr id="37" name="Graphic 36" descr="Care with solid fill">
            <a:extLst>
              <a:ext uri="{FF2B5EF4-FFF2-40B4-BE49-F238E27FC236}">
                <a16:creationId xmlns:a16="http://schemas.microsoft.com/office/drawing/2014/main" id="{1428682B-CA26-4016-8D0E-D0393F51FD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04539" y="3876200"/>
            <a:ext cx="914400" cy="914400"/>
          </a:xfrm>
          <a:prstGeom prst="rect">
            <a:avLst/>
          </a:prstGeom>
        </p:spPr>
      </p:pic>
      <p:pic>
        <p:nvPicPr>
          <p:cNvPr id="39" name="Graphic 38" descr="Sprouting Seed with solid fill">
            <a:extLst>
              <a:ext uri="{FF2B5EF4-FFF2-40B4-BE49-F238E27FC236}">
                <a16:creationId xmlns:a16="http://schemas.microsoft.com/office/drawing/2014/main" id="{3C4F0AB0-391D-468D-A4EB-28762C50A2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82049" y="3845006"/>
            <a:ext cx="914400" cy="91440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rson, people, crowd&#10;&#10;Description automatically generated">
            <a:extLst>
              <a:ext uri="{FF2B5EF4-FFF2-40B4-BE49-F238E27FC236}">
                <a16:creationId xmlns:a16="http://schemas.microsoft.com/office/drawing/2014/main" id="{B4FACEAD-74FC-4641-806A-466B057BC7DC}"/>
              </a:ext>
            </a:extLst>
          </p:cNvPr>
          <p:cNvPicPr>
            <a:picLocks noChangeAspect="1"/>
          </p:cNvPicPr>
          <p:nvPr/>
        </p:nvPicPr>
        <p:blipFill rotWithShape="1">
          <a:blip r:embed="rId4">
            <a:extLst>
              <a:ext uri="{28A0092B-C50C-407E-A947-70E740481C1C}">
                <a14:useLocalDpi xmlns:a14="http://schemas.microsoft.com/office/drawing/2010/main" val="0"/>
              </a:ext>
            </a:extLst>
          </a:blip>
          <a:srcRect t="24722" b="37778"/>
          <a:stretch/>
        </p:blipFill>
        <p:spPr>
          <a:xfrm>
            <a:off x="0" y="0"/>
            <a:ext cx="18288000" cy="5143500"/>
          </a:xfrm>
          <a:prstGeom prst="rect">
            <a:avLst/>
          </a:prstGeom>
        </p:spPr>
      </p:pic>
      <p:sp>
        <p:nvSpPr>
          <p:cNvPr id="8" name="TextBox 7">
            <a:extLst>
              <a:ext uri="{FF2B5EF4-FFF2-40B4-BE49-F238E27FC236}">
                <a16:creationId xmlns:a16="http://schemas.microsoft.com/office/drawing/2014/main" id="{B9F4C7B5-D87F-4668-8F0F-5035CA9F240B}"/>
              </a:ext>
            </a:extLst>
          </p:cNvPr>
          <p:cNvSpPr txBox="1"/>
          <p:nvPr/>
        </p:nvSpPr>
        <p:spPr>
          <a:xfrm>
            <a:off x="80433" y="6134100"/>
            <a:ext cx="18127133" cy="2039020"/>
          </a:xfrm>
          <a:prstGeom prst="rect">
            <a:avLst/>
          </a:prstGeom>
          <a:solidFill>
            <a:schemeClr val="bg1"/>
          </a:solidFill>
        </p:spPr>
        <p:txBody>
          <a:bodyPr wrap="square">
            <a:spAutoFit/>
          </a:bodyPr>
          <a:lstStyle/>
          <a:p>
            <a:pPr marL="685800" marR="0">
              <a:lnSpc>
                <a:spcPct val="107000"/>
              </a:lnSpc>
              <a:spcBef>
                <a:spcPts val="0"/>
              </a:spcBef>
              <a:spcAft>
                <a:spcPts val="800"/>
              </a:spcAft>
            </a:pPr>
            <a:r>
              <a:rPr lang="en-US" sz="4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The strengths-based process through which individuals with mental health conditions form a healing connection with people that support their recovery and wellness within the context of family, culture and community.</a:t>
            </a:r>
            <a:endParaRPr lang="en-US" sz="4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2EFDFF-863D-4DB2-8B6D-26438E5C3D49}"/>
              </a:ext>
            </a:extLst>
          </p:cNvPr>
          <p:cNvSpPr txBox="1"/>
          <p:nvPr/>
        </p:nvSpPr>
        <p:spPr>
          <a:xfrm>
            <a:off x="0" y="8567788"/>
            <a:ext cx="18127133" cy="658835"/>
          </a:xfrm>
          <a:prstGeom prst="rect">
            <a:avLst/>
          </a:prstGeom>
          <a:solidFill>
            <a:schemeClr val="bg1"/>
          </a:solidFill>
        </p:spPr>
        <p:txBody>
          <a:bodyPr wrap="square">
            <a:spAutoFit/>
          </a:bodyPr>
          <a:lstStyle/>
          <a:p>
            <a:pPr marL="1600200" lvl="1" indent="-457200">
              <a:lnSpc>
                <a:spcPct val="107000"/>
              </a:lnSpc>
              <a:buFont typeface="Arial" panose="020B0604020202020204" pitchFamily="34" charset="0"/>
              <a:buChar char="•"/>
            </a:pPr>
            <a:r>
              <a:rPr lang="en-US" sz="3600" dirty="0">
                <a:effectLst/>
                <a:latin typeface="Calibri" panose="020F0502020204030204" pitchFamily="34" charset="0"/>
                <a:ea typeface="Times New Roman" panose="02020603050405020304" pitchFamily="18" charset="0"/>
                <a:cs typeface="Calibri" panose="020F0502020204030204" pitchFamily="34" charset="0"/>
              </a:rPr>
              <a:t>Engage the person served by providing assistance with goals of the person’s choosing  </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Freeform 5">
            <a:extLst>
              <a:ext uri="{FF2B5EF4-FFF2-40B4-BE49-F238E27FC236}">
                <a16:creationId xmlns:a16="http://schemas.microsoft.com/office/drawing/2014/main" id="{F66BB200-8948-4A73-BE44-E8D9E6AC471E}"/>
              </a:ext>
            </a:extLst>
          </p:cNvPr>
          <p:cNvSpPr/>
          <p:nvPr/>
        </p:nvSpPr>
        <p:spPr>
          <a:xfrm rot="5400000">
            <a:off x="8477842" y="-8025025"/>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bg1">
              <a:alpha val="66000"/>
            </a:schemeClr>
          </a:solidFill>
          <a:ln>
            <a:solidFill>
              <a:srgbClr val="37ABA7"/>
            </a:solidFill>
          </a:ln>
        </p:spPr>
        <p:txBody>
          <a:bodyPr/>
          <a:lstStyle/>
          <a:p>
            <a:endParaRPr lang="en-US" dirty="0"/>
          </a:p>
        </p:txBody>
      </p:sp>
      <p:sp>
        <p:nvSpPr>
          <p:cNvPr id="2" name="TextBox 1">
            <a:extLst>
              <a:ext uri="{FF2B5EF4-FFF2-40B4-BE49-F238E27FC236}">
                <a16:creationId xmlns:a16="http://schemas.microsoft.com/office/drawing/2014/main" id="{285DE905-66A5-4342-A17A-A3FCE32FF6A1}"/>
              </a:ext>
            </a:extLst>
          </p:cNvPr>
          <p:cNvSpPr txBox="1"/>
          <p:nvPr/>
        </p:nvSpPr>
        <p:spPr>
          <a:xfrm>
            <a:off x="152400" y="611144"/>
            <a:ext cx="17557532" cy="1200329"/>
          </a:xfrm>
          <a:prstGeom prst="rect">
            <a:avLst/>
          </a:prstGeom>
          <a:noFill/>
        </p:spPr>
        <p:txBody>
          <a:bodyPr wrap="square" rtlCol="0">
            <a:spAutoFit/>
          </a:bodyPr>
          <a:lstStyle/>
          <a:p>
            <a:r>
              <a:rPr lang="en-US" sz="7200" dirty="0"/>
              <a:t>Using PCC in Practice: </a:t>
            </a:r>
            <a:r>
              <a:rPr lang="en-US" sz="7200" b="1" dirty="0"/>
              <a:t>Engagement</a:t>
            </a:r>
            <a:r>
              <a:rPr lang="en-US" sz="7200" dirty="0"/>
              <a:t>  </a:t>
            </a:r>
          </a:p>
        </p:txBody>
      </p:sp>
    </p:spTree>
    <p:custDataLst>
      <p:tags r:id="rId1"/>
    </p:custDataLst>
    <p:extLst>
      <p:ext uri="{BB962C8B-B14F-4D97-AF65-F5344CB8AC3E}">
        <p14:creationId xmlns:p14="http://schemas.microsoft.com/office/powerpoint/2010/main" val="273031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sitting, people, crowd&#10;&#10;Description automatically generated">
            <a:extLst>
              <a:ext uri="{FF2B5EF4-FFF2-40B4-BE49-F238E27FC236}">
                <a16:creationId xmlns:a16="http://schemas.microsoft.com/office/drawing/2014/main" id="{A7F9B6B9-4603-46A2-8035-52803EC8F685}"/>
              </a:ext>
            </a:extLst>
          </p:cNvPr>
          <p:cNvPicPr>
            <a:picLocks noChangeAspect="1"/>
          </p:cNvPicPr>
          <p:nvPr/>
        </p:nvPicPr>
        <p:blipFill rotWithShape="1">
          <a:blip r:embed="rId4">
            <a:extLst>
              <a:ext uri="{28A0092B-C50C-407E-A947-70E740481C1C}">
                <a14:useLocalDpi xmlns:a14="http://schemas.microsoft.com/office/drawing/2010/main" val="0"/>
              </a:ext>
            </a:extLst>
          </a:blip>
          <a:srcRect l="330" t="17500" r="1786" b="45074"/>
          <a:stretch/>
        </p:blipFill>
        <p:spPr>
          <a:xfrm>
            <a:off x="0" y="-18222"/>
            <a:ext cx="18287999" cy="5133319"/>
          </a:xfrm>
          <a:prstGeom prst="rect">
            <a:avLst/>
          </a:prstGeom>
        </p:spPr>
      </p:pic>
      <p:sp>
        <p:nvSpPr>
          <p:cNvPr id="14" name="Freeform 5">
            <a:extLst>
              <a:ext uri="{FF2B5EF4-FFF2-40B4-BE49-F238E27FC236}">
                <a16:creationId xmlns:a16="http://schemas.microsoft.com/office/drawing/2014/main" id="{A4B3B5B7-9C96-427E-AAC8-B95E432B1E99}"/>
              </a:ext>
            </a:extLst>
          </p:cNvPr>
          <p:cNvSpPr/>
          <p:nvPr/>
        </p:nvSpPr>
        <p:spPr>
          <a:xfrm rot="5400000">
            <a:off x="8477842" y="-8025025"/>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bg1">
              <a:alpha val="66000"/>
            </a:schemeClr>
          </a:solidFill>
          <a:ln>
            <a:solidFill>
              <a:srgbClr val="37ABA7"/>
            </a:solidFill>
          </a:ln>
        </p:spPr>
        <p:txBody>
          <a:bodyPr/>
          <a:lstStyle/>
          <a:p>
            <a:endParaRPr lang="en-US" dirty="0"/>
          </a:p>
        </p:txBody>
      </p:sp>
      <p:sp>
        <p:nvSpPr>
          <p:cNvPr id="2" name="TextBox 1">
            <a:extLst>
              <a:ext uri="{FF2B5EF4-FFF2-40B4-BE49-F238E27FC236}">
                <a16:creationId xmlns:a16="http://schemas.microsoft.com/office/drawing/2014/main" id="{285DE905-66A5-4342-A17A-A3FCE32FF6A1}"/>
              </a:ext>
            </a:extLst>
          </p:cNvPr>
          <p:cNvSpPr txBox="1"/>
          <p:nvPr/>
        </p:nvSpPr>
        <p:spPr>
          <a:xfrm>
            <a:off x="0" y="592959"/>
            <a:ext cx="17557532" cy="1200329"/>
          </a:xfrm>
          <a:prstGeom prst="rect">
            <a:avLst/>
          </a:prstGeom>
          <a:noFill/>
        </p:spPr>
        <p:txBody>
          <a:bodyPr wrap="square" rtlCol="0">
            <a:spAutoFit/>
          </a:bodyPr>
          <a:lstStyle/>
          <a:p>
            <a:r>
              <a:rPr lang="en-US" sz="7200" dirty="0"/>
              <a:t>Using PCC in Practice: </a:t>
            </a:r>
            <a:r>
              <a:rPr lang="en-US" sz="7200" b="1" dirty="0"/>
              <a:t>Empowerment</a:t>
            </a:r>
            <a:r>
              <a:rPr lang="en-US" sz="7200" dirty="0"/>
              <a:t>  </a:t>
            </a:r>
          </a:p>
        </p:txBody>
      </p:sp>
      <p:sp>
        <p:nvSpPr>
          <p:cNvPr id="16" name="TextBox 15">
            <a:extLst>
              <a:ext uri="{FF2B5EF4-FFF2-40B4-BE49-F238E27FC236}">
                <a16:creationId xmlns:a16="http://schemas.microsoft.com/office/drawing/2014/main" id="{22159D09-66D8-4DBD-8B29-B106D4775078}"/>
              </a:ext>
            </a:extLst>
          </p:cNvPr>
          <p:cNvSpPr txBox="1"/>
          <p:nvPr/>
        </p:nvSpPr>
        <p:spPr>
          <a:xfrm>
            <a:off x="27709" y="5771916"/>
            <a:ext cx="17668240" cy="2697662"/>
          </a:xfrm>
          <a:prstGeom prst="rect">
            <a:avLst/>
          </a:prstGeom>
          <a:solidFill>
            <a:schemeClr val="bg1"/>
          </a:solidFill>
        </p:spPr>
        <p:txBody>
          <a:bodyPr wrap="square">
            <a:spAutoFit/>
          </a:bodyPr>
          <a:lstStyle/>
          <a:p>
            <a:pPr marL="685800" marR="0">
              <a:lnSpc>
                <a:spcPct val="107000"/>
              </a:lnSpc>
              <a:spcBef>
                <a:spcPts val="0"/>
              </a:spcBef>
              <a:spcAft>
                <a:spcPts val="800"/>
              </a:spcAft>
            </a:pPr>
            <a:r>
              <a:rPr lang="en-US" sz="4000" dirty="0">
                <a:latin typeface="Calibri" panose="020F0502020204030204" pitchFamily="34" charset="0"/>
                <a:ea typeface="Calibri" panose="020F0502020204030204" pitchFamily="34" charset="0"/>
                <a:cs typeface="Arial" panose="020B0604020202020204" pitchFamily="34" charset="0"/>
              </a:rPr>
              <a:t>T</a:t>
            </a:r>
            <a:r>
              <a:rPr lang="en-US" sz="4000" dirty="0">
                <a:effectLst/>
                <a:latin typeface="Calibri" panose="020F0502020204030204" pitchFamily="34" charset="0"/>
                <a:ea typeface="Calibri" panose="020F0502020204030204" pitchFamily="34" charset="0"/>
                <a:cs typeface="Arial" panose="020B0604020202020204" pitchFamily="34" charset="0"/>
              </a:rPr>
              <a:t>he level of choice, influence and control users of mental health services can exercise over events in their lives, and the key to empowerment is the removal of formal or informal barriers and the transformation of power relations between individuals, communities, etc.</a:t>
            </a:r>
          </a:p>
        </p:txBody>
      </p:sp>
    </p:spTree>
    <p:custDataLst>
      <p:tags r:id="rId1"/>
    </p:custDataLst>
    <p:extLst>
      <p:ext uri="{BB962C8B-B14F-4D97-AF65-F5344CB8AC3E}">
        <p14:creationId xmlns:p14="http://schemas.microsoft.com/office/powerpoint/2010/main" val="2896922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HeJPWveB"/>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2799</TotalTime>
  <Words>3536</Words>
  <Application>Microsoft Office PowerPoint</Application>
  <PresentationFormat>Custom</PresentationFormat>
  <Paragraphs>262</Paragraphs>
  <Slides>24</Slides>
  <Notes>24</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Defining Person-Centered Care (PCC)</vt:lpstr>
      <vt:lpstr>Defining Person-Centered Care (PCC)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Modern Business Portfolio Presentation</dc:title>
  <dc:creator>Velazco, Abimelech</dc:creator>
  <cp:lastModifiedBy>Vincent, Gina</cp:lastModifiedBy>
  <cp:revision>74</cp:revision>
  <dcterms:created xsi:type="dcterms:W3CDTF">2006-08-16T00:00:00Z</dcterms:created>
  <dcterms:modified xsi:type="dcterms:W3CDTF">2023-02-08T14:54:46Z</dcterms:modified>
  <dc:identifier>DAE87PC3sIU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0907CFC8-CA35-41FA-8E49-55981BD08A4C</vt:lpwstr>
  </property>
  <property fmtid="{D5CDD505-2E9C-101B-9397-08002B2CF9AE}" pid="3" name="ArticulatePath">
    <vt:lpwstr>Navy Modern Business Portfolio Presentation</vt:lpwstr>
  </property>
</Properties>
</file>