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 id="2147483704" r:id="rId5"/>
    <p:sldMasterId id="2147483709" r:id="rId6"/>
  </p:sldMasterIdLst>
  <p:notesMasterIdLst>
    <p:notesMasterId r:id="rId12"/>
  </p:notesMasterIdLst>
  <p:sldIdLst>
    <p:sldId id="284" r:id="rId7"/>
    <p:sldId id="303" r:id="rId8"/>
    <p:sldId id="300" r:id="rId9"/>
    <p:sldId id="308" r:id="rId10"/>
    <p:sldId id="309" r:id="rId11"/>
  </p:sldIdLst>
  <p:sldSz cx="12192000" cy="6858000"/>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EB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40175" y="0"/>
            <a:ext cx="3013075" cy="463550"/>
          </a:xfrm>
          <a:prstGeom prst="rect">
            <a:avLst/>
          </a:prstGeom>
        </p:spPr>
        <p:txBody>
          <a:bodyPr vert="horz" lIns="91440" tIns="45720" rIns="91440" bIns="45720" rtlCol="0"/>
          <a:lstStyle>
            <a:lvl1pPr algn="r">
              <a:defRPr sz="1200"/>
            </a:lvl1pPr>
          </a:lstStyle>
          <a:p>
            <a:fld id="{A1119ABB-0380-491B-91E9-8441BD5926FA}" type="datetimeFigureOut">
              <a:rPr lang="en-US" smtClean="0"/>
              <a:t>5/27/2026</a:t>
            </a:fld>
            <a:endParaRPr lang="en-US"/>
          </a:p>
        </p:txBody>
      </p:sp>
      <p:sp>
        <p:nvSpPr>
          <p:cNvPr id="4" name="Slide Image Placeholder 3"/>
          <p:cNvSpPr>
            <a:spLocks noGrp="1" noRot="1" noChangeAspect="1"/>
          </p:cNvSpPr>
          <p:nvPr>
            <p:ph type="sldImg" idx="2"/>
          </p:nvPr>
        </p:nvSpPr>
        <p:spPr>
          <a:xfrm>
            <a:off x="706438" y="1155700"/>
            <a:ext cx="5541962"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6588"/>
            <a:ext cx="5564188" cy="36385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288"/>
            <a:ext cx="301307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40175" y="8777288"/>
            <a:ext cx="3013075" cy="463550"/>
          </a:xfrm>
          <a:prstGeom prst="rect">
            <a:avLst/>
          </a:prstGeom>
        </p:spPr>
        <p:txBody>
          <a:bodyPr vert="horz" lIns="91440" tIns="45720" rIns="91440" bIns="45720" rtlCol="0" anchor="b"/>
          <a:lstStyle>
            <a:lvl1pPr algn="r">
              <a:defRPr sz="1200"/>
            </a:lvl1pPr>
          </a:lstStyle>
          <a:p>
            <a:fld id="{2E317B73-A7EA-482F-99CB-D19FBB6F0152}" type="slidenum">
              <a:rPr lang="en-US" smtClean="0"/>
              <a:t>‹#›</a:t>
            </a:fld>
            <a:endParaRPr lang="en-US"/>
          </a:p>
        </p:txBody>
      </p:sp>
    </p:spTree>
    <p:extLst>
      <p:ext uri="{BB962C8B-B14F-4D97-AF65-F5344CB8AC3E}">
        <p14:creationId xmlns:p14="http://schemas.microsoft.com/office/powerpoint/2010/main" val="2081766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200775" cy="3489325"/>
          </a:xfrm>
        </p:spPr>
      </p:sp>
      <p:sp>
        <p:nvSpPr>
          <p:cNvPr id="3" name="Notes Placeholder 2"/>
          <p:cNvSpPr>
            <a:spLocks noGrp="1"/>
          </p:cNvSpPr>
          <p:nvPr>
            <p:ph type="body" idx="1"/>
          </p:nvPr>
        </p:nvSpPr>
        <p:spPr/>
        <p:txBody>
          <a:bodyPr>
            <a:normAutofit/>
          </a:bodyPr>
          <a:lstStyle/>
          <a:p>
            <a:pPr marL="285750" indent="-285750">
              <a:buFont typeface="Arial"/>
              <a:buChar char="•"/>
            </a:pPr>
            <a:r>
              <a:rPr lang="en-US" sz="1800"/>
              <a:t>Because EPA is regularly adding more PFAS, the NOL (not otherwise listed) category changes, as those chemicals become individually reportable at lower thresholds.  </a:t>
            </a:r>
            <a:endParaRPr lang="en-US">
              <a:ea typeface="Calibri" panose="020F0502020204030204"/>
              <a:cs typeface="Calibri" panose="020F0502020204030204"/>
            </a:endParaRPr>
          </a:p>
          <a:p>
            <a:pPr marL="285750" indent="-285750">
              <a:buFont typeface="Arial"/>
              <a:buChar char="•"/>
            </a:pPr>
            <a:r>
              <a:rPr lang="en-US" sz="1800"/>
              <a:t>There is a lag</a:t>
            </a:r>
            <a:r>
              <a:rPr lang="en-US" sz="1800" baseline="0"/>
              <a:t> between when EPA lists them and when TURA </a:t>
            </a:r>
            <a:r>
              <a:rPr lang="en-US" sz="1800"/>
              <a:t>lists them</a:t>
            </a:r>
            <a:r>
              <a:rPr lang="en-US" sz="1800" baseline="0"/>
              <a:t>, so we are trying to help you navigate that</a:t>
            </a:r>
            <a:r>
              <a:rPr lang="en-US" sz="1800"/>
              <a:t>, in this table</a:t>
            </a:r>
            <a:r>
              <a:rPr lang="en-US" sz="1800" baseline="0"/>
              <a:t>. </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2DD00B-15A8-4183-906B-F3B2CB69DA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2547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200775" cy="3489325"/>
          </a:xfrm>
        </p:spPr>
      </p:sp>
      <p:sp>
        <p:nvSpPr>
          <p:cNvPr id="3" name="Notes Placeholder 2"/>
          <p:cNvSpPr>
            <a:spLocks noGrp="1"/>
          </p:cNvSpPr>
          <p:nvPr>
            <p:ph type="body" idx="1"/>
          </p:nvPr>
        </p:nvSpPr>
        <p:spPr/>
        <p:txBody>
          <a:bodyPr>
            <a:normAutofit/>
          </a:bodyPr>
          <a:lstStyle/>
          <a:p>
            <a:pPr marL="285750" indent="-285750" eaLnBrk="0" fontAlgn="base" hangingPunct="0">
              <a:spcBef>
                <a:spcPct val="30000"/>
              </a:spcBef>
              <a:spcAft>
                <a:spcPct val="0"/>
              </a:spcAft>
              <a:buFont typeface="Arial"/>
              <a:buChar char="•"/>
              <a:defRPr/>
            </a:pPr>
            <a:r>
              <a:rPr lang="en-US" sz="1800" dirty="0">
                <a:latin typeface="Calibri"/>
                <a:ea typeface="Calibri"/>
                <a:cs typeface="Calibri"/>
              </a:rPr>
              <a:t>This is a reminder</a:t>
            </a:r>
            <a:r>
              <a:rPr lang="en-US" sz="1800" b="0" dirty="0">
                <a:effectLst/>
                <a:latin typeface="Calibri"/>
                <a:ea typeface="Calibri"/>
                <a:cs typeface="Calibri"/>
              </a:rPr>
              <a:t> that TURA has a category of Certain PFAS NOL that has been reportable since </a:t>
            </a:r>
            <a:r>
              <a:rPr lang="en-US" sz="1800" dirty="0">
                <a:latin typeface="Calibri"/>
                <a:ea typeface="Calibri"/>
                <a:cs typeface="Calibri"/>
              </a:rPr>
              <a:t>RY2022</a:t>
            </a:r>
            <a:r>
              <a:rPr lang="en-US" sz="1800" b="0" dirty="0">
                <a:effectLst/>
                <a:latin typeface="Calibri"/>
                <a:ea typeface="Calibri"/>
                <a:cs typeface="Calibri"/>
              </a:rPr>
              <a:t>. </a:t>
            </a:r>
            <a:endParaRPr lang="en-US" dirty="0">
              <a:latin typeface="Calibri"/>
              <a:ea typeface="Calibri"/>
              <a:cs typeface="Calibri"/>
            </a:endParaRPr>
          </a:p>
          <a:p>
            <a:pPr marL="285750" indent="-285750">
              <a:spcBef>
                <a:spcPct val="30000"/>
              </a:spcBef>
              <a:spcAft>
                <a:spcPct val="0"/>
              </a:spcAft>
              <a:buFont typeface="Arial"/>
              <a:buChar char="•"/>
              <a:defRPr/>
            </a:pPr>
            <a:r>
              <a:rPr lang="en-US" sz="1800" b="0">
                <a:effectLst/>
                <a:latin typeface="Calibri"/>
                <a:ea typeface="Calibri"/>
                <a:cs typeface="Calibri"/>
              </a:rPr>
              <a:t>The category is in addition to the individually listed PFAS coming from TRI. </a:t>
            </a:r>
            <a:endParaRPr lang="en-US">
              <a:latin typeface="Calibri"/>
              <a:ea typeface="Calibri"/>
              <a:cs typeface="Calibri"/>
            </a:endParaRPr>
          </a:p>
          <a:p>
            <a:pPr marL="285750" indent="-285750">
              <a:spcBef>
                <a:spcPct val="30000"/>
              </a:spcBef>
              <a:spcAft>
                <a:spcPct val="0"/>
              </a:spcAft>
              <a:buFont typeface="Arial"/>
              <a:buChar char="•"/>
              <a:defRPr/>
            </a:pPr>
            <a:r>
              <a:rPr lang="en-US" sz="1800" b="0">
                <a:effectLst/>
                <a:latin typeface="Calibri"/>
                <a:ea typeface="Calibri"/>
                <a:cs typeface="Calibri"/>
              </a:rPr>
              <a:t>Refer to</a:t>
            </a:r>
            <a:r>
              <a:rPr lang="en-US" sz="1800">
                <a:latin typeface="Calibri"/>
                <a:ea typeface="Calibri"/>
                <a:cs typeface="Calibri"/>
              </a:rPr>
              <a:t> the</a:t>
            </a:r>
            <a:r>
              <a:rPr lang="en-US" sz="1800" b="0">
                <a:effectLst/>
                <a:latin typeface="Calibri"/>
                <a:ea typeface="Calibri"/>
                <a:cs typeface="Calibri"/>
              </a:rPr>
              <a:t> PFAS guidance </a:t>
            </a:r>
            <a:r>
              <a:rPr lang="en-US" sz="1800">
                <a:latin typeface="Calibri"/>
                <a:ea typeface="Calibri"/>
                <a:cs typeface="Calibri"/>
              </a:rPr>
              <a:t>in the TURA Reporting Instructions Appendices </a:t>
            </a:r>
            <a:r>
              <a:rPr lang="en-US" sz="1800" b="0">
                <a:effectLst/>
                <a:latin typeface="Calibri"/>
                <a:ea typeface="Calibri"/>
                <a:cs typeface="Calibri"/>
              </a:rPr>
              <a:t>for more information. </a:t>
            </a:r>
            <a:endParaRPr lang="en-US">
              <a:ea typeface="Calibri"/>
              <a:cs typeface="Calibri"/>
            </a:endParaRPr>
          </a:p>
          <a:p>
            <a:pPr marL="285750" indent="-285750">
              <a:spcBef>
                <a:spcPct val="30000"/>
              </a:spcBef>
              <a:spcAft>
                <a:spcPct val="0"/>
              </a:spcAft>
              <a:buFont typeface="Arial"/>
              <a:buChar char="•"/>
              <a:defRPr/>
            </a:pPr>
            <a:r>
              <a:rPr lang="en-US" sz="1800" b="0">
                <a:effectLst/>
                <a:latin typeface="Calibri"/>
                <a:ea typeface="Calibri"/>
                <a:cs typeface="Calibri"/>
              </a:rPr>
              <a:t>Check to see if you are using any PFAS that meet this definition </a:t>
            </a:r>
            <a:r>
              <a:rPr lang="en-US" sz="1800">
                <a:latin typeface="Calibri"/>
                <a:ea typeface="Calibri"/>
                <a:cs typeface="Calibri"/>
              </a:rPr>
              <a:t>over</a:t>
            </a:r>
            <a:r>
              <a:rPr lang="en-US" sz="1800" b="0">
                <a:effectLst/>
                <a:latin typeface="Calibri"/>
                <a:ea typeface="Calibri"/>
                <a:cs typeface="Calibri"/>
              </a:rPr>
              <a:t> TURA</a:t>
            </a:r>
            <a:r>
              <a:rPr lang="en-US" sz="1800">
                <a:latin typeface="Calibri"/>
                <a:ea typeface="Calibri"/>
                <a:cs typeface="Calibri"/>
              </a:rPr>
              <a:t> reporting</a:t>
            </a:r>
            <a:r>
              <a:rPr lang="en-US" sz="1800" b="0">
                <a:effectLst/>
                <a:latin typeface="Calibri"/>
                <a:ea typeface="Calibri"/>
                <a:cs typeface="Calibri"/>
              </a:rPr>
              <a:t> thresholds.</a:t>
            </a:r>
            <a:endParaRPr lang="en-US">
              <a:ea typeface="Calibri" panose="020F0502020204030204"/>
              <a:cs typeface="Calibri" panose="020F0502020204030204"/>
            </a:endParaRPr>
          </a:p>
        </p:txBody>
      </p:sp>
    </p:spTree>
    <p:extLst>
      <p:ext uri="{BB962C8B-B14F-4D97-AF65-F5344CB8AC3E}">
        <p14:creationId xmlns:p14="http://schemas.microsoft.com/office/powerpoint/2010/main" val="1243958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These charts display RY2024 use and release of PFAS reported by TURA filers.</a:t>
            </a:r>
          </a:p>
          <a:p>
            <a:pPr marL="171450" indent="-171450">
              <a:buFont typeface="Arial"/>
              <a:buChar char="•"/>
            </a:pPr>
            <a:endParaRPr lang="en-US" dirty="0"/>
          </a:p>
          <a:p>
            <a:pPr marL="171450" indent="-171450">
              <a:buFont typeface="Arial"/>
              <a:buChar char="•"/>
            </a:pPr>
            <a:r>
              <a:rPr lang="en-US"/>
              <a:t>There was over 4 million pounds used, and over 5,000 pounds released.</a:t>
            </a:r>
            <a:endParaRPr lang="en-US">
              <a:ea typeface="Calibri" panose="020F0502020204030204"/>
              <a:cs typeface="Calibri" panose="020F0502020204030204"/>
            </a:endParaRPr>
          </a:p>
          <a:p>
            <a:pPr marL="171450" indent="-171450">
              <a:buFont typeface="Arial"/>
              <a:buChar char="•"/>
            </a:pPr>
            <a:endParaRPr lang="en-US" dirty="0"/>
          </a:p>
          <a:p>
            <a:pPr marL="171450" indent="-171450">
              <a:buFont typeface="Arial"/>
              <a:buChar char="•"/>
            </a:pPr>
            <a:r>
              <a:rPr lang="en-US"/>
              <a:t>If you are in any of these industry sectors, consider whether there are PFAS at your facility. </a:t>
            </a:r>
            <a:endParaRPr lang="en-US">
              <a:ea typeface="Calibri" panose="020F0502020204030204"/>
              <a:cs typeface="Calibri" panose="020F0502020204030204"/>
            </a:endParaRPr>
          </a:p>
          <a:p>
            <a:pPr marL="171450" indent="-171450">
              <a:buFont typeface="Arial"/>
              <a:buChar char="•"/>
            </a:pPr>
            <a:endParaRPr lang="en-US" dirty="0"/>
          </a:p>
          <a:p>
            <a:pPr marL="171450" indent="-171450">
              <a:buFont typeface="Arial"/>
              <a:buChar char="•"/>
            </a:pPr>
            <a:r>
              <a:rPr lang="en-US"/>
              <a:t>Particularly, plastic compounding and wire and cable. </a:t>
            </a:r>
            <a:endParaRPr lang="en-US">
              <a:ea typeface="Calibri" panose="020F0502020204030204"/>
              <a:cs typeface="Calibri" panose="020F0502020204030204"/>
            </a:endParaRPr>
          </a:p>
          <a:p>
            <a:pPr marL="171450" indent="-171450">
              <a:buFont typeface="Arial"/>
              <a:buChar char="•"/>
            </a:pPr>
            <a:endParaRPr lang="en-US" dirty="0"/>
          </a:p>
          <a:p>
            <a:pPr marL="171450" indent="-171450">
              <a:buFont typeface="Arial"/>
              <a:buChar char="•"/>
            </a:pPr>
            <a:r>
              <a:rPr lang="en-US" b="1"/>
              <a:t>Note the hydrofluoroethers (HFEs) in the transDCE/HFE solvent cleaning blends </a:t>
            </a:r>
            <a:r>
              <a:rPr lang="en-US" b="1">
                <a:solidFill>
                  <a:srgbClr val="FF0000"/>
                </a:solidFill>
              </a:rPr>
              <a:t>ARE</a:t>
            </a:r>
            <a:r>
              <a:rPr lang="en-US" b="1"/>
              <a:t> PFAS under the TURA category definition.</a:t>
            </a:r>
            <a:endParaRPr lang="en-US" b="1">
              <a:ea typeface="Calibri" panose="020F0502020204030204"/>
              <a:cs typeface="Calibri" panose="020F0502020204030204"/>
            </a:endParaRPr>
          </a:p>
          <a:p>
            <a:pPr marL="171450" indent="-171450">
              <a:buFont typeface="Arial"/>
              <a:buChar char="•"/>
            </a:pPr>
            <a:endParaRPr lang="en-US" b="1" dirty="0">
              <a:ea typeface="Calibri"/>
              <a:cs typeface="Calibri"/>
            </a:endParaRPr>
          </a:p>
          <a:p>
            <a:pPr marL="171450" indent="-171450">
              <a:buFont typeface="Arial"/>
              <a:buChar char="•"/>
            </a:pPr>
            <a:endParaRPr lang="en-US" b="1" dirty="0">
              <a:ea typeface="Calibri"/>
              <a:cs typeface="Calibri"/>
            </a:endParaRPr>
          </a:p>
          <a:p>
            <a:pPr marL="171450" indent="-171450">
              <a:buFont typeface="Arial"/>
              <a:buChar char="•"/>
            </a:pPr>
            <a:endParaRPr lang="en-US" b="1" dirty="0">
              <a:ea typeface="Calibri"/>
              <a:cs typeface="Calibri"/>
            </a:endParaRPr>
          </a:p>
          <a:p>
            <a:r>
              <a:rPr lang="en-US">
                <a:ea typeface="Calibri"/>
                <a:cs typeface="Calibri"/>
              </a:rPr>
              <a:t>[transDCE = 1,2-dichloroethylene]</a:t>
            </a:r>
            <a:endParaRPr lang="en-US" b="1" dirty="0">
              <a:ea typeface="Calibri"/>
              <a:cs typeface="Calibri"/>
            </a:endParaRPr>
          </a:p>
          <a:p>
            <a:endParaRPr lang="en-US" b="1" dirty="0">
              <a:ea typeface="Calibri"/>
              <a:cs typeface="Calibri"/>
            </a:endParaRPr>
          </a:p>
          <a:p>
            <a:r>
              <a:rPr lang="en-US">
                <a:ea typeface="Calibri"/>
                <a:cs typeface="Calibri"/>
              </a:rPr>
              <a:t>[John Raschko can answer questions]</a:t>
            </a:r>
            <a:endParaRPr lang="en-US" b="1"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97911-AB34-4750-BE25-843D1C4B65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7420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Remember, you can choose Resource Conservation planning for PFAS if you are using PFAS under the reporting threshold, or if you are using a PFAS that doesn’t meet the TURA category definition.</a:t>
            </a:r>
          </a:p>
        </p:txBody>
      </p:sp>
      <p:sp>
        <p:nvSpPr>
          <p:cNvPr id="4" name="Slide Number Placeholder 3"/>
          <p:cNvSpPr>
            <a:spLocks noGrp="1"/>
          </p:cNvSpPr>
          <p:nvPr>
            <p:ph type="sldNum" sz="quarter" idx="10"/>
          </p:nvPr>
        </p:nvSpPr>
        <p:spPr/>
        <p:txBody>
          <a:bodyPr/>
          <a:lstStyle/>
          <a:p>
            <a:fld id="{2E317B73-A7EA-482F-99CB-D19FBB6F0152}" type="slidenum">
              <a:rPr lang="en-US" smtClean="0"/>
              <a:t>4</a:t>
            </a:fld>
            <a:endParaRPr lang="en-US"/>
          </a:p>
        </p:txBody>
      </p:sp>
    </p:spTree>
    <p:extLst>
      <p:ext uri="{BB962C8B-B14F-4D97-AF65-F5344CB8AC3E}">
        <p14:creationId xmlns:p14="http://schemas.microsoft.com/office/powerpoint/2010/main" val="3301882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cs typeface="Calibri"/>
              </a:rPr>
              <a:t>Resources – </a:t>
            </a:r>
            <a:endParaRPr lang="en-US"/>
          </a:p>
          <a:p>
            <a:endParaRPr lang="en-US" dirty="0">
              <a:cs typeface="Calibri"/>
            </a:endParaRPr>
          </a:p>
          <a:p>
            <a:r>
              <a:rPr lang="en-US">
                <a:cs typeface="Calibri"/>
              </a:rPr>
              <a:t>In</a:t>
            </a:r>
            <a:r>
              <a:rPr lang="en-US" b="0">
                <a:cs typeface="Calibri"/>
              </a:rPr>
              <a:t> addition to</a:t>
            </a:r>
            <a:r>
              <a:rPr lang="en-US">
                <a:cs typeface="Calibri"/>
              </a:rPr>
              <a:t> the</a:t>
            </a:r>
            <a:r>
              <a:rPr lang="en-US" b="0">
                <a:cs typeface="Calibri"/>
              </a:rPr>
              <a:t> </a:t>
            </a:r>
            <a:r>
              <a:rPr lang="en-US">
                <a:cs typeface="Calibri"/>
              </a:rPr>
              <a:t>Reporting</a:t>
            </a:r>
            <a:r>
              <a:rPr lang="en-US" b="0">
                <a:cs typeface="Calibri"/>
              </a:rPr>
              <a:t> </a:t>
            </a:r>
            <a:r>
              <a:rPr lang="en-US">
                <a:cs typeface="Calibri"/>
              </a:rPr>
              <a:t>Instruction Appendices</a:t>
            </a:r>
            <a:r>
              <a:rPr lang="en-US" b="0">
                <a:cs typeface="Calibri"/>
              </a:rPr>
              <a:t>, the</a:t>
            </a:r>
            <a:r>
              <a:rPr lang="en-US">
                <a:cs typeface="Calibri"/>
              </a:rPr>
              <a:t> TURA</a:t>
            </a:r>
            <a:r>
              <a:rPr lang="en-US" b="0">
                <a:cs typeface="Calibri"/>
              </a:rPr>
              <a:t> </a:t>
            </a:r>
            <a:r>
              <a:rPr lang="en-US">
                <a:cs typeface="Calibri"/>
              </a:rPr>
              <a:t>chemical</a:t>
            </a:r>
            <a:r>
              <a:rPr lang="en-US" b="0">
                <a:cs typeface="Calibri"/>
              </a:rPr>
              <a:t> list in Excel has </a:t>
            </a:r>
            <a:r>
              <a:rPr lang="en-US">
                <a:cs typeface="Calibri"/>
              </a:rPr>
              <a:t>an additional sheet called "PFAS Known to be in Commerce" </a:t>
            </a:r>
            <a:r>
              <a:rPr lang="en-US" b="0">
                <a:cs typeface="Calibri"/>
              </a:rPr>
              <a:t>with helpful </a:t>
            </a:r>
            <a:r>
              <a:rPr lang="en-US">
                <a:cs typeface="Calibri"/>
              </a:rPr>
              <a:t>info:</a:t>
            </a:r>
            <a:endParaRPr lang="en-US"/>
          </a:p>
          <a:p>
            <a:endParaRPr lang="en-US" dirty="0">
              <a:cs typeface="Calibri"/>
            </a:endParaRPr>
          </a:p>
          <a:p>
            <a:r>
              <a:rPr lang="en-US">
                <a:cs typeface="Calibri"/>
              </a:rPr>
              <a:t>For</a:t>
            </a:r>
            <a:r>
              <a:rPr lang="en-US" b="0" baseline="0">
                <a:cs typeface="Calibri"/>
              </a:rPr>
              <a:t> </a:t>
            </a:r>
            <a:r>
              <a:rPr lang="en-US">
                <a:cs typeface="Calibri"/>
              </a:rPr>
              <a:t>a non-exhaustive</a:t>
            </a:r>
            <a:r>
              <a:rPr lang="en-US" b="0" baseline="0">
                <a:cs typeface="Calibri"/>
              </a:rPr>
              <a:t> list of </a:t>
            </a:r>
            <a:r>
              <a:rPr lang="en-US">
                <a:cs typeface="Calibri"/>
              </a:rPr>
              <a:t>chemicals that</a:t>
            </a:r>
            <a:r>
              <a:rPr lang="en-US" b="0" baseline="0">
                <a:cs typeface="Calibri"/>
              </a:rPr>
              <a:t> meet </a:t>
            </a:r>
            <a:r>
              <a:rPr lang="en-US">
                <a:cs typeface="Calibri"/>
              </a:rPr>
              <a:t>the TURA</a:t>
            </a:r>
            <a:r>
              <a:rPr lang="en-US" b="0" baseline="0">
                <a:cs typeface="Calibri"/>
              </a:rPr>
              <a:t> Certain </a:t>
            </a:r>
            <a:r>
              <a:rPr lang="en-US" b="0">
                <a:cs typeface="Calibri"/>
              </a:rPr>
              <a:t>PFAS NOL </a:t>
            </a:r>
            <a:r>
              <a:rPr lang="en-US">
                <a:cs typeface="Calibri"/>
              </a:rPr>
              <a:t>definition</a:t>
            </a:r>
            <a:r>
              <a:rPr lang="en-US" b="0">
                <a:cs typeface="Calibri"/>
              </a:rPr>
              <a:t>, </a:t>
            </a:r>
            <a:r>
              <a:rPr lang="en-US">
                <a:cs typeface="Calibri"/>
              </a:rPr>
              <a:t>chemicals that</a:t>
            </a:r>
            <a:r>
              <a:rPr lang="en-US" b="0">
                <a:cs typeface="Calibri"/>
              </a:rPr>
              <a:t> meet the TURA C1-C4 NOL </a:t>
            </a:r>
            <a:r>
              <a:rPr lang="en-US">
                <a:cs typeface="Calibri"/>
              </a:rPr>
              <a:t>definition</a:t>
            </a:r>
            <a:r>
              <a:rPr lang="en-US" b="0">
                <a:cs typeface="Calibri"/>
              </a:rPr>
              <a:t>, </a:t>
            </a:r>
            <a:r>
              <a:rPr lang="en-US">
                <a:cs typeface="Calibri"/>
              </a:rPr>
              <a:t>and TRI PFAS that are</a:t>
            </a:r>
            <a:r>
              <a:rPr lang="en-US" b="0">
                <a:cs typeface="Calibri"/>
              </a:rPr>
              <a:t> individually </a:t>
            </a:r>
            <a:r>
              <a:rPr lang="en-US">
                <a:cs typeface="Calibri"/>
              </a:rPr>
              <a:t>listed</a:t>
            </a:r>
            <a:r>
              <a:rPr lang="en-US" b="0" baseline="0">
                <a:cs typeface="Calibri"/>
              </a:rPr>
              <a:t>.</a:t>
            </a:r>
            <a:endParaRPr lang="en-US">
              <a:ea typeface="Calibri"/>
              <a:cs typeface="Calibri"/>
            </a:endParaRPr>
          </a:p>
          <a:p>
            <a:endParaRPr lang="en-US" b="0" dirty="0">
              <a:ea typeface="Calibri"/>
              <a:cs typeface="Calibri"/>
            </a:endParaRPr>
          </a:p>
          <a:p>
            <a:endParaRPr lang="en-US" dirty="0">
              <a:ea typeface="Calibri"/>
              <a:cs typeface="Calibri"/>
            </a:endParaRPr>
          </a:p>
          <a:p>
            <a:r>
              <a:rPr lang="en-US">
                <a:ea typeface="Calibri"/>
                <a:cs typeface="Calibri"/>
              </a:rPr>
              <a:t>Now, Pam Eliason will present a Planning Refresher.</a:t>
            </a:r>
            <a:endParaRPr lang="en-US" dirty="0">
              <a:ea typeface="Calibri"/>
              <a:cs typeface="Calibri"/>
            </a:endParaRPr>
          </a:p>
          <a:p>
            <a:endParaRPr lang="en-US" dirty="0">
              <a:ea typeface="Calibri"/>
              <a:cs typeface="Calibri"/>
            </a:endParaRPr>
          </a:p>
        </p:txBody>
      </p:sp>
      <p:sp>
        <p:nvSpPr>
          <p:cNvPr id="4" name="Header Placeholder 3"/>
          <p:cNvSpPr>
            <a:spLocks noGrp="1"/>
          </p:cNvSpPr>
          <p:nvPr>
            <p:ph type="hdr" sz="quarter"/>
          </p:nvPr>
        </p:nvSpPr>
        <p:spPr/>
        <p:txBody>
          <a:bodyPr/>
          <a:lstStyle/>
          <a:p>
            <a:r>
              <a:rPr lang="en-US"/>
              <a:t>Beyond the SDS 29SEP2023</a:t>
            </a:r>
          </a:p>
        </p:txBody>
      </p:sp>
      <p:sp>
        <p:nvSpPr>
          <p:cNvPr id="5" name="Date Placeholder 4"/>
          <p:cNvSpPr>
            <a:spLocks noGrp="1"/>
          </p:cNvSpPr>
          <p:nvPr>
            <p:ph type="dt" idx="1"/>
          </p:nvPr>
        </p:nvSpPr>
        <p:spPr/>
        <p:txBody>
          <a:bodyPr/>
          <a:lstStyle/>
          <a:p>
            <a:fld id="{3AB98D66-19B7-44FD-B512-BAEDE56338CB}" type="datetime1">
              <a:rPr lang="en-US" smtClean="0"/>
              <a:t>5/27/2026</a:t>
            </a:fld>
            <a:endParaRPr lang="en-US"/>
          </a:p>
        </p:txBody>
      </p:sp>
      <p:sp>
        <p:nvSpPr>
          <p:cNvPr id="6" name="Slide Number Placeholder 5"/>
          <p:cNvSpPr>
            <a:spLocks noGrp="1"/>
          </p:cNvSpPr>
          <p:nvPr>
            <p:ph type="sldNum" sz="quarter" idx="5"/>
          </p:nvPr>
        </p:nvSpPr>
        <p:spPr/>
        <p:txBody>
          <a:bodyPr/>
          <a:lstStyle/>
          <a:p>
            <a:fld id="{0E0229DD-5540-444E-9C2A-0EA285F3FA4C}" type="slidenum">
              <a:rPr lang="en-US" smtClean="0"/>
              <a:pPr/>
              <a:t>5</a:t>
            </a:fld>
            <a:endParaRPr lang="en-US"/>
          </a:p>
        </p:txBody>
      </p:sp>
    </p:spTree>
    <p:extLst>
      <p:ext uri="{BB962C8B-B14F-4D97-AF65-F5344CB8AC3E}">
        <p14:creationId xmlns:p14="http://schemas.microsoft.com/office/powerpoint/2010/main" val="119485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
        <p:nvSpPr>
          <p:cNvPr id="4" name="TextBox 3">
            <a:extLst>
              <a:ext uri="{FF2B5EF4-FFF2-40B4-BE49-F238E27FC236}">
                <a16:creationId xmlns:a16="http://schemas.microsoft.com/office/drawing/2014/main" id="{D7D23BD2-572C-702B-8B48-E6BACE9962DB}"/>
              </a:ext>
            </a:extLst>
          </p:cNvPr>
          <p:cNvSpPr txBox="1"/>
          <p:nvPr/>
        </p:nvSpPr>
        <p:spPr>
          <a:xfrm>
            <a:off x="774756" y="6521371"/>
            <a:ext cx="4131259" cy="246221"/>
          </a:xfrm>
          <a:prstGeom prst="rect">
            <a:avLst/>
          </a:prstGeom>
          <a:noFill/>
        </p:spPr>
        <p:txBody>
          <a:bodyPr wrap="none" rtlCol="0">
            <a:spAutoFit/>
          </a:bodyPr>
          <a:lstStyle/>
          <a:p>
            <a:r>
              <a:rPr lang="en-US" sz="1000">
                <a:solidFill>
                  <a:schemeClr val="bg1">
                    <a:lumMod val="50000"/>
                  </a:schemeClr>
                </a:solidFill>
                <a:latin typeface="Myriad Pro Light" pitchFamily="34" charset="0"/>
              </a:rPr>
              <a:t>© Toxics Use</a:t>
            </a:r>
            <a:r>
              <a:rPr lang="en-US" sz="1000" baseline="0">
                <a:solidFill>
                  <a:schemeClr val="bg1">
                    <a:lumMod val="50000"/>
                  </a:schemeClr>
                </a:solidFill>
                <a:latin typeface="Myriad Pro Light" pitchFamily="34" charset="0"/>
              </a:rPr>
              <a:t> Reduction Institute   University of Massachusetts Lowell</a:t>
            </a:r>
            <a:endParaRPr lang="en-US" sz="1000">
              <a:solidFill>
                <a:schemeClr val="bg1">
                  <a:lumMod val="50000"/>
                </a:schemeClr>
              </a:solidFill>
              <a:latin typeface="Myriad Pro Light" pitchFamily="34" charset="0"/>
            </a:endParaRPr>
          </a:p>
        </p:txBody>
      </p:sp>
      <p:pic>
        <p:nvPicPr>
          <p:cNvPr id="12" name="Picture 11" descr="A blue and white logo&#10;&#10;Description automatically generated">
            <a:extLst>
              <a:ext uri="{FF2B5EF4-FFF2-40B4-BE49-F238E27FC236}">
                <a16:creationId xmlns:a16="http://schemas.microsoft.com/office/drawing/2014/main" id="{A9E6C746-BE90-1D0B-345E-5DADECB3711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44953" y="114300"/>
            <a:ext cx="2893694" cy="1600200"/>
          </a:xfrm>
          <a:prstGeom prst="rect">
            <a:avLst/>
          </a:prstGeom>
        </p:spPr>
      </p:pic>
    </p:spTree>
    <p:extLst>
      <p:ext uri="{BB962C8B-B14F-4D97-AF65-F5344CB8AC3E}">
        <p14:creationId xmlns:p14="http://schemas.microsoft.com/office/powerpoint/2010/main" val="21012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876E3331-8163-D145-8F22-D571F9887460}" type="slidenum">
              <a:rPr lang="en-US" smtClean="0"/>
              <a:t>‹#›</a:t>
            </a:fld>
            <a:endParaRPr lang="en-US"/>
          </a:p>
        </p:txBody>
      </p:sp>
      <p:sp>
        <p:nvSpPr>
          <p:cNvPr id="4" name="Date Placeholder 3"/>
          <p:cNvSpPr>
            <a:spLocks noGrp="1"/>
          </p:cNvSpPr>
          <p:nvPr>
            <p:ph type="dt" sz="half" idx="10"/>
          </p:nvPr>
        </p:nvSpPr>
        <p:spPr/>
        <p:txBody>
          <a:bodyPr/>
          <a:lstStyle/>
          <a:p>
            <a:fld id="{1073840A-1302-0A4A-AFE4-ADDD0E50B78C}" type="datetimeFigureOut">
              <a:rPr lang="en-US" smtClean="0"/>
              <a:t>5/27/2026</a:t>
            </a:fld>
            <a:endParaRPr lang="en-US"/>
          </a:p>
        </p:txBody>
      </p:sp>
      <p:sp>
        <p:nvSpPr>
          <p:cNvPr id="5" name="Footer Placeholder 4"/>
          <p:cNvSpPr>
            <a:spLocks noGrp="1"/>
          </p:cNvSpPr>
          <p:nvPr>
            <p:ph type="ftr" sz="quarter" idx="11"/>
          </p:nvPr>
        </p:nvSpPr>
        <p:spPr>
          <a:solidFill>
            <a:schemeClr val="accent1"/>
          </a:solidFill>
        </p:spPr>
        <p:txBody>
          <a:bodyPr/>
          <a:lstStyle>
            <a:lvl1pPr>
              <a:defRPr/>
            </a:lvl1pPr>
          </a:lstStyle>
          <a:p>
            <a:endParaRPr lang="en-US"/>
          </a:p>
        </p:txBody>
      </p:sp>
    </p:spTree>
    <p:extLst>
      <p:ext uri="{BB962C8B-B14F-4D97-AF65-F5344CB8AC3E}">
        <p14:creationId xmlns:p14="http://schemas.microsoft.com/office/powerpoint/2010/main" val="73351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876E3331-8163-D145-8F22-D571F9887460}" type="slidenum">
              <a:rPr lang="en-US" smtClean="0"/>
              <a:t>‹#›</a:t>
            </a:fld>
            <a:endParaRPr lang="en-US"/>
          </a:p>
        </p:txBody>
      </p:sp>
      <p:sp>
        <p:nvSpPr>
          <p:cNvPr id="4" name="Date Placeholder 3"/>
          <p:cNvSpPr>
            <a:spLocks noGrp="1"/>
          </p:cNvSpPr>
          <p:nvPr>
            <p:ph type="dt" sz="half" idx="10"/>
          </p:nvPr>
        </p:nvSpPr>
        <p:spPr/>
        <p:txBody>
          <a:bodyPr/>
          <a:lstStyle/>
          <a:p>
            <a:fld id="{1073840A-1302-0A4A-AFE4-ADDD0E50B78C}" type="datetimeFigureOut">
              <a:rPr lang="en-US" smtClean="0"/>
              <a:t>5/27/2026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pic>
        <p:nvPicPr>
          <p:cNvPr id="7" name="Picture 6" descr="Logo, company name&#10;&#10;Description automatically generated">
            <a:extLst>
              <a:ext uri="{FF2B5EF4-FFF2-40B4-BE49-F238E27FC236}">
                <a16:creationId xmlns:a16="http://schemas.microsoft.com/office/drawing/2014/main" id="{5AB7F5CB-5ACC-3734-BDB1-C41543DC54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2195" y="6234783"/>
            <a:ext cx="824492" cy="508917"/>
          </a:xfrm>
          <a:prstGeom prst="rect">
            <a:avLst/>
          </a:prstGeom>
        </p:spPr>
      </p:pic>
    </p:spTree>
    <p:extLst>
      <p:ext uri="{BB962C8B-B14F-4D97-AF65-F5344CB8AC3E}">
        <p14:creationId xmlns:p14="http://schemas.microsoft.com/office/powerpoint/2010/main" val="361536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ext and Clip Art">
  <p:cSld name="Title, Text and Clip Art">
    <p:spTree>
      <p:nvGrpSpPr>
        <p:cNvPr id="1" name="Shape 57"/>
        <p:cNvGrpSpPr/>
        <p:nvPr/>
      </p:nvGrpSpPr>
      <p:grpSpPr>
        <a:xfrm>
          <a:off x="0" y="0"/>
          <a:ext cx="0" cy="0"/>
          <a:chOff x="0" y="0"/>
          <a:chExt cx="0" cy="0"/>
        </a:xfrm>
      </p:grpSpPr>
      <p:sp>
        <p:nvSpPr>
          <p:cNvPr id="58" name="Google Shape;58;p47"/>
          <p:cNvSpPr txBox="1">
            <a:spLocks noGrp="1"/>
          </p:cNvSpPr>
          <p:nvPr>
            <p:ph type="body" idx="1"/>
          </p:nvPr>
        </p:nvSpPr>
        <p:spPr>
          <a:xfrm>
            <a:off x="604205" y="1600200"/>
            <a:ext cx="5593395" cy="4800600"/>
          </a:xfrm>
          <a:prstGeom prst="rect">
            <a:avLst/>
          </a:prstGeom>
          <a:noFill/>
          <a:ln>
            <a:noFill/>
          </a:ln>
        </p:spPr>
        <p:txBody>
          <a:bodyPr spcFirstLastPara="1" wrap="square" lIns="91425" tIns="45700" rIns="91425" bIns="45700" anchor="t" anchorCtr="0">
            <a:noAutofit/>
          </a:bodyPr>
          <a:lstStyle>
            <a:lvl1pPr marL="548640" lvl="0" indent="-411480" algn="l">
              <a:spcBef>
                <a:spcPts val="432"/>
              </a:spcBef>
              <a:spcAft>
                <a:spcPts val="0"/>
              </a:spcAft>
              <a:buClr>
                <a:srgbClr val="344D8D"/>
              </a:buClr>
              <a:buSzPts val="1800"/>
              <a:buChar char="•"/>
              <a:defRPr/>
            </a:lvl1pPr>
            <a:lvl2pPr marL="1097280" lvl="1" indent="-411480" algn="l">
              <a:spcBef>
                <a:spcPts val="432"/>
              </a:spcBef>
              <a:spcAft>
                <a:spcPts val="0"/>
              </a:spcAft>
              <a:buClr>
                <a:schemeClr val="dk2"/>
              </a:buClr>
              <a:buSzPts val="1800"/>
              <a:buChar char="–"/>
              <a:defRPr/>
            </a:lvl2pPr>
            <a:lvl3pPr marL="1645920" lvl="2" indent="-411480" algn="l">
              <a:spcBef>
                <a:spcPts val="432"/>
              </a:spcBef>
              <a:spcAft>
                <a:spcPts val="0"/>
              </a:spcAft>
              <a:buClr>
                <a:srgbClr val="7F7F7F"/>
              </a:buClr>
              <a:buSzPts val="1800"/>
              <a:buChar char="•"/>
              <a:defRPr/>
            </a:lvl3pPr>
            <a:lvl4pPr marL="2194560" lvl="3" indent="-411480" algn="l">
              <a:spcBef>
                <a:spcPts val="432"/>
              </a:spcBef>
              <a:spcAft>
                <a:spcPts val="0"/>
              </a:spcAft>
              <a:buClr>
                <a:schemeClr val="dk1"/>
              </a:buClr>
              <a:buSzPts val="1800"/>
              <a:buChar char="–"/>
              <a:defRPr/>
            </a:lvl4pPr>
            <a:lvl5pPr marL="2743200" lvl="4" indent="-411480" algn="l">
              <a:spcBef>
                <a:spcPts val="432"/>
              </a:spcBef>
              <a:spcAft>
                <a:spcPts val="0"/>
              </a:spcAft>
              <a:buClr>
                <a:schemeClr val="dk2"/>
              </a:buClr>
              <a:buSzPts val="1800"/>
              <a:buChar char="»"/>
              <a:defRPr/>
            </a:lvl5pPr>
            <a:lvl6pPr marL="3291840" lvl="5" indent="-411480" algn="l">
              <a:spcBef>
                <a:spcPts val="432"/>
              </a:spcBef>
              <a:spcAft>
                <a:spcPts val="0"/>
              </a:spcAft>
              <a:buClr>
                <a:schemeClr val="dk1"/>
              </a:buClr>
              <a:buSzPts val="1800"/>
              <a:buChar char="•"/>
              <a:defRPr/>
            </a:lvl6pPr>
            <a:lvl7pPr marL="3840480" lvl="6" indent="-411480" algn="l">
              <a:spcBef>
                <a:spcPts val="432"/>
              </a:spcBef>
              <a:spcAft>
                <a:spcPts val="0"/>
              </a:spcAft>
              <a:buClr>
                <a:schemeClr val="dk1"/>
              </a:buClr>
              <a:buSzPts val="1800"/>
              <a:buChar char="•"/>
              <a:defRPr/>
            </a:lvl7pPr>
            <a:lvl8pPr marL="4389120" lvl="7" indent="-411480" algn="l">
              <a:spcBef>
                <a:spcPts val="432"/>
              </a:spcBef>
              <a:spcAft>
                <a:spcPts val="0"/>
              </a:spcAft>
              <a:buClr>
                <a:schemeClr val="dk1"/>
              </a:buClr>
              <a:buSzPts val="1800"/>
              <a:buChar char="•"/>
              <a:defRPr/>
            </a:lvl8pPr>
            <a:lvl9pPr marL="4937760" lvl="8" indent="-411480" algn="l">
              <a:spcBef>
                <a:spcPts val="432"/>
              </a:spcBef>
              <a:spcAft>
                <a:spcPts val="0"/>
              </a:spcAft>
              <a:buClr>
                <a:schemeClr val="dk1"/>
              </a:buClr>
              <a:buSzPts val="1800"/>
              <a:buChar char="•"/>
              <a:defRPr/>
            </a:lvl9pPr>
          </a:lstStyle>
          <a:p>
            <a:pPr lvl="0"/>
            <a:r>
              <a:rPr lang="en-US"/>
              <a:t>Click to edit Master text styles</a:t>
            </a:r>
          </a:p>
        </p:txBody>
      </p:sp>
      <p:sp>
        <p:nvSpPr>
          <p:cNvPr id="60" name="Google Shape;60;p4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a:ea typeface="Calibri"/>
                <a:cs typeface="Calibri"/>
                <a:sym typeface="Calibri"/>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r>
              <a:rPr lang="en-US"/>
              <a:t>Click to edit Master title style</a:t>
            </a:r>
            <a:endParaRPr/>
          </a:p>
        </p:txBody>
      </p:sp>
      <p:sp>
        <p:nvSpPr>
          <p:cNvPr id="3" name="Chart Placeholder 2">
            <a:extLst>
              <a:ext uri="{FF2B5EF4-FFF2-40B4-BE49-F238E27FC236}">
                <a16:creationId xmlns:a16="http://schemas.microsoft.com/office/drawing/2014/main" id="{D403D8D4-689E-4930-BCEC-14B9C5229AEA}"/>
              </a:ext>
            </a:extLst>
          </p:cNvPr>
          <p:cNvSpPr>
            <a:spLocks noGrp="1"/>
          </p:cNvSpPr>
          <p:nvPr>
            <p:ph type="chart" sz="quarter" idx="10"/>
          </p:nvPr>
        </p:nvSpPr>
        <p:spPr>
          <a:xfrm>
            <a:off x="6550171" y="1600201"/>
            <a:ext cx="5032228" cy="4800600"/>
          </a:xfrm>
        </p:spPr>
        <p:txBody>
          <a:bodyPr/>
          <a:lstStyle/>
          <a:p>
            <a:r>
              <a:rPr lang="en-US"/>
              <a:t>Click icon to add chart</a:t>
            </a:r>
          </a:p>
        </p:txBody>
      </p:sp>
    </p:spTree>
    <p:extLst>
      <p:ext uri="{BB962C8B-B14F-4D97-AF65-F5344CB8AC3E}">
        <p14:creationId xmlns:p14="http://schemas.microsoft.com/office/powerpoint/2010/main" val="3650279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Inside template w/ Header and content on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8772" y="228600"/>
            <a:ext cx="10694457" cy="838200"/>
          </a:xfrm>
          <a:prstGeom prst="rect">
            <a:avLst/>
          </a:prstGeom>
        </p:spPr>
        <p:txBody>
          <a:bodyPr anchor="b"/>
          <a:lstStyle>
            <a:lvl1pPr>
              <a:defRPr sz="2800" b="1" cap="all" baseline="0">
                <a:solidFill>
                  <a:srgbClr val="0068B3"/>
                </a:solidFill>
                <a:latin typeface="Century Gothic" panose="020B0502020202020204" pitchFamily="34" charset="0"/>
                <a:cs typeface="Arial" panose="020B0604020202020204" pitchFamily="34" charset="0"/>
              </a:defRPr>
            </a:lvl1pPr>
          </a:lstStyle>
          <a:p>
            <a:r>
              <a:rPr lang="en-US"/>
              <a:t>MAIN Header</a:t>
            </a:r>
          </a:p>
        </p:txBody>
      </p:sp>
      <p:sp>
        <p:nvSpPr>
          <p:cNvPr id="5" name="Text Placeholder 4"/>
          <p:cNvSpPr>
            <a:spLocks noGrp="1"/>
          </p:cNvSpPr>
          <p:nvPr>
            <p:ph type="body" sz="quarter" idx="11"/>
          </p:nvPr>
        </p:nvSpPr>
        <p:spPr>
          <a:xfrm>
            <a:off x="748772" y="1295400"/>
            <a:ext cx="10694457" cy="4267200"/>
          </a:xfrm>
          <a:prstGeom prst="rect">
            <a:avLst/>
          </a:prstGeom>
        </p:spPr>
        <p:txBody>
          <a:bodyPr/>
          <a:lstStyle>
            <a:lvl1pPr>
              <a:buClr>
                <a:srgbClr val="0070C0"/>
              </a:buClr>
              <a:defRPr sz="2600">
                <a:solidFill>
                  <a:schemeClr val="tx1">
                    <a:lumMod val="95000"/>
                    <a:lumOff val="5000"/>
                  </a:schemeClr>
                </a:solidFill>
                <a:latin typeface="Times New Roman" panose="02020603050405020304" pitchFamily="18" charset="0"/>
                <a:cs typeface="Times New Roman" panose="02020603050405020304" pitchFamily="18" charset="0"/>
              </a:defRPr>
            </a:lvl1pPr>
            <a:lvl2pPr>
              <a:buClr>
                <a:srgbClr val="00C0F3"/>
              </a:buClr>
              <a:defRPr sz="2200">
                <a:solidFill>
                  <a:schemeClr val="tx1">
                    <a:lumMod val="65000"/>
                    <a:lumOff val="35000"/>
                  </a:schemeClr>
                </a:solidFill>
                <a:latin typeface="Times New Roman" panose="02020603050405020304" pitchFamily="18" charset="0"/>
                <a:cs typeface="Times New Roman" panose="02020603050405020304" pitchFamily="18" charset="0"/>
              </a:defRPr>
            </a:lvl2pPr>
            <a:lvl3pPr>
              <a:buClr>
                <a:srgbClr val="00C0F3"/>
              </a:buClr>
              <a:defRPr sz="1800">
                <a:solidFill>
                  <a:schemeClr val="tx1">
                    <a:lumMod val="65000"/>
                    <a:lumOff val="35000"/>
                  </a:schemeClr>
                </a:solidFill>
                <a:latin typeface="Times New Roman" panose="02020603050405020304" pitchFamily="18" charset="0"/>
                <a:cs typeface="Times New Roman" panose="02020603050405020304" pitchFamily="18" charset="0"/>
              </a:defRPr>
            </a:lvl3pPr>
            <a:lvl4pPr>
              <a:buClr>
                <a:schemeClr val="tx1">
                  <a:lumMod val="50000"/>
                  <a:lumOff val="50000"/>
                </a:schemeClr>
              </a:buClr>
              <a:defRPr sz="1600">
                <a:solidFill>
                  <a:schemeClr val="tx1">
                    <a:lumMod val="50000"/>
                    <a:lumOff val="50000"/>
                  </a:schemeClr>
                </a:solidFill>
                <a:latin typeface="Times New Roman" panose="02020603050405020304" pitchFamily="18" charset="0"/>
                <a:cs typeface="Times New Roman" panose="02020603050405020304" pitchFamily="18" charset="0"/>
              </a:defRPr>
            </a:lvl4pPr>
            <a:lvl5pPr>
              <a:buClr>
                <a:schemeClr val="bg1">
                  <a:lumMod val="65000"/>
                </a:schemeClr>
              </a:buClr>
              <a:buSzPct val="65000"/>
              <a:defRPr sz="1400">
                <a:solidFill>
                  <a:schemeClr val="tx1">
                    <a:lumMod val="50000"/>
                    <a:lumOff val="50000"/>
                  </a:schemeClr>
                </a:solidFill>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8039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E3331-8163-D145-8F22-D571F9887460}" type="slidenum">
              <a:rPr kumimoji="0" lang="en-US" sz="1100" b="0" i="0" u="none" strike="noStrike" kern="1200" cap="none" spc="0" normalizeH="0" baseline="0" noProof="0" smtClean="0">
                <a:ln>
                  <a:noFill/>
                </a:ln>
                <a:solidFill>
                  <a:srgbClr val="3494BA">
                    <a:lumMod val="50000"/>
                  </a:srgbClr>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3494BA">
                  <a:lumMod val="50000"/>
                </a:srgbClr>
              </a:solidFill>
              <a:effectLst/>
              <a:uLnTx/>
              <a:uFillTx/>
              <a:latin typeface="Corbel" panose="020B0503020204020204"/>
              <a:ea typeface="+mn-ea"/>
              <a:cs typeface="+mn-cs"/>
            </a:endParaRP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3840A-1302-0A4A-AFE4-ADDD0E50B78C}" type="datetimeFigureOut">
              <a:rPr kumimoji="0" lang="en-US" sz="1100" b="0" i="0" u="none" strike="noStrike" kern="1200" cap="none" spc="0" normalizeH="0" baseline="0" noProof="0" smtClean="0">
                <a:ln>
                  <a:noFill/>
                </a:ln>
                <a:solidFill>
                  <a:srgbClr val="3494BA">
                    <a:lumMod val="50000"/>
                  </a:srgbClr>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5/27/2026</a:t>
            </a:fld>
            <a:endParaRPr kumimoji="0" lang="en-US" sz="1100" b="0" i="0" u="none" strike="noStrike" kern="1200" cap="none" spc="0" normalizeH="0" baseline="0" noProof="0">
              <a:ln>
                <a:noFill/>
              </a:ln>
              <a:solidFill>
                <a:srgbClr val="3494BA">
                  <a:lumMod val="50000"/>
                </a:srgb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a:solidFill>
            <a:schemeClr val="accent1"/>
          </a:solidFill>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3494BA">
                    <a:lumMod val="50000"/>
                  </a:srgbClr>
                </a:solidFill>
                <a:effectLst/>
                <a:uLnTx/>
                <a:uFillTx/>
                <a:latin typeface="Corbel" panose="020B0503020204020204"/>
                <a:ea typeface="+mn-ea"/>
                <a:cs typeface="+mn-cs"/>
              </a:rPr>
              <a:t>Toxics Use Reduction Institute</a:t>
            </a:r>
          </a:p>
        </p:txBody>
      </p:sp>
    </p:spTree>
    <p:extLst>
      <p:ext uri="{BB962C8B-B14F-4D97-AF65-F5344CB8AC3E}">
        <p14:creationId xmlns:p14="http://schemas.microsoft.com/office/powerpoint/2010/main" val="310041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E3331-8163-D145-8F22-D571F9887460}" type="slidenum">
              <a:rPr kumimoji="0" lang="en-US" sz="1100" b="0" i="0" u="none" strike="noStrike" kern="1200" cap="none" spc="0" normalizeH="0" baseline="0" noProof="0" smtClean="0">
                <a:ln>
                  <a:noFill/>
                </a:ln>
                <a:solidFill>
                  <a:srgbClr val="3494BA">
                    <a:lumMod val="50000"/>
                  </a:srgbClr>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3494BA">
                  <a:lumMod val="50000"/>
                </a:srgbClr>
              </a:solidFill>
              <a:effectLst/>
              <a:uLnTx/>
              <a:uFillTx/>
              <a:latin typeface="Corbel" panose="020B0503020204020204"/>
              <a:ea typeface="+mn-ea"/>
              <a:cs typeface="+mn-cs"/>
            </a:endParaRP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73840A-1302-0A4A-AFE4-ADDD0E50B78C}" type="datetimeFigureOut">
              <a:rPr kumimoji="0" lang="en-US" sz="1100" b="0" i="0" u="none" strike="noStrike" kern="1200" cap="none" spc="0" normalizeH="0" baseline="0" noProof="0" smtClean="0">
                <a:ln>
                  <a:noFill/>
                </a:ln>
                <a:solidFill>
                  <a:srgbClr val="3494BA">
                    <a:lumMod val="50000"/>
                  </a:srgbClr>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5/27/2026</a:t>
            </a:fld>
            <a:endParaRPr kumimoji="0" lang="en-US" sz="1100" b="0" i="0" u="none" strike="noStrike" kern="1200" cap="none" spc="0" normalizeH="0" baseline="0" noProof="0">
              <a:ln>
                <a:noFill/>
              </a:ln>
              <a:solidFill>
                <a:srgbClr val="3494BA">
                  <a:lumMod val="50000"/>
                </a:srgbClr>
              </a:solidFill>
              <a:effectLst/>
              <a:uLnTx/>
              <a:uFillTx/>
              <a:latin typeface="Corbel" panose="020B0503020204020204"/>
              <a:ea typeface="+mn-ea"/>
              <a:cs typeface="+mn-cs"/>
            </a:endParaRPr>
          </a:p>
        </p:txBody>
      </p:sp>
      <p:sp>
        <p:nvSpPr>
          <p:cNvPr id="4" name="Footer Placeholder 3"/>
          <p:cNvSpPr>
            <a:spLocks noGrp="1"/>
          </p:cNvSpPr>
          <p:nvPr>
            <p:ph type="ftr" sz="quarter" idx="11"/>
          </p:nvPr>
        </p:nvSpPr>
        <p:spPr>
          <a:solidFill>
            <a:schemeClr val="accent1"/>
          </a:solidFill>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3494BA">
                  <a:lumMod val="50000"/>
                </a:srgbClr>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54138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609600" y="1564517"/>
            <a:ext cx="10972800" cy="452596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pPr defTabSz="1097280">
              <a:buClr>
                <a:srgbClr val="000000"/>
              </a:buClr>
            </a:pPr>
            <a:endParaRPr lang="en-US" sz="1680" kern="0">
              <a:solidFill>
                <a:srgbClr val="000000"/>
              </a:solidFill>
              <a:cs typeface="Arial"/>
              <a:sym typeface="Arial"/>
            </a:endParaRPr>
          </a:p>
        </p:txBody>
      </p:sp>
    </p:spTree>
    <p:extLst>
      <p:ext uri="{BB962C8B-B14F-4D97-AF65-F5344CB8AC3E}">
        <p14:creationId xmlns:p14="http://schemas.microsoft.com/office/powerpoint/2010/main" val="2436532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876E3331-8163-D145-8F22-D571F9887460}" type="slidenum">
              <a:rPr lang="en-US" smtClean="0"/>
              <a:t>‹#›</a:t>
            </a:fld>
            <a:endParaRPr lang="en-US"/>
          </a:p>
        </p:txBody>
      </p:sp>
      <p:sp>
        <p:nvSpPr>
          <p:cNvPr id="4" name="Date Placeholder 3"/>
          <p:cNvSpPr>
            <a:spLocks noGrp="1"/>
          </p:cNvSpPr>
          <p:nvPr>
            <p:ph type="dt" sz="half" idx="10"/>
          </p:nvPr>
        </p:nvSpPr>
        <p:spPr/>
        <p:txBody>
          <a:bodyPr/>
          <a:lstStyle/>
          <a:p>
            <a:fld id="{1073840A-1302-0A4A-AFE4-ADDD0E50B78C}" type="datetimeFigureOut">
              <a:rPr lang="en-US" smtClean="0"/>
              <a:t>5/27/2026</a:t>
            </a:fld>
            <a:endParaRPr lang="en-US"/>
          </a:p>
        </p:txBody>
      </p:sp>
      <p:sp>
        <p:nvSpPr>
          <p:cNvPr id="5" name="Footer Placeholder 4"/>
          <p:cNvSpPr>
            <a:spLocks noGrp="1"/>
          </p:cNvSpPr>
          <p:nvPr>
            <p:ph type="ftr" sz="quarter" idx="11"/>
          </p:nvPr>
        </p:nvSpPr>
        <p:spPr>
          <a:solidFill>
            <a:schemeClr val="accent1"/>
          </a:solidFill>
        </p:spPr>
        <p:txBody>
          <a:bodyPr/>
          <a:lstStyle>
            <a:lvl1pPr>
              <a:defRPr/>
            </a:lvl1pPr>
          </a:lstStyle>
          <a:p>
            <a:r>
              <a:rPr lang="en-US"/>
              <a:t>Toxics Use Reduction Institute</a:t>
            </a:r>
          </a:p>
        </p:txBody>
      </p:sp>
    </p:spTree>
    <p:extLst>
      <p:ext uri="{BB962C8B-B14F-4D97-AF65-F5344CB8AC3E}">
        <p14:creationId xmlns:p14="http://schemas.microsoft.com/office/powerpoint/2010/main" val="414158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pic>
        <p:nvPicPr>
          <p:cNvPr id="11" name="Picture 10"/>
          <p:cNvPicPr>
            <a:picLocks noChangeAspect="1"/>
          </p:cNvPicPr>
          <p:nvPr/>
        </p:nvPicPr>
        <p:blipFill rotWithShape="1">
          <a:blip r:embed="rId2"/>
          <a:srcRect l="33987" r="41578"/>
          <a:stretch/>
        </p:blipFill>
        <p:spPr>
          <a:xfrm>
            <a:off x="71555" y="2059146"/>
            <a:ext cx="1429966" cy="3886200"/>
          </a:xfrm>
          <a:prstGeom prst="rect">
            <a:avLst/>
          </a:prstGeom>
        </p:spPr>
      </p:pic>
      <p:pic>
        <p:nvPicPr>
          <p:cNvPr id="9" name="Picture 8"/>
          <p:cNvPicPr>
            <a:picLocks noChangeAspect="1"/>
          </p:cNvPicPr>
          <p:nvPr/>
        </p:nvPicPr>
        <p:blipFill rotWithShape="1">
          <a:blip r:embed="rId3"/>
          <a:srcRect l="44174" r="1"/>
          <a:stretch/>
        </p:blipFill>
        <p:spPr>
          <a:xfrm>
            <a:off x="8951473" y="2059146"/>
            <a:ext cx="3240846" cy="3886200"/>
          </a:xfrm>
          <a:prstGeom prst="rect">
            <a:avLst/>
          </a:prstGeom>
        </p:spPr>
      </p:pic>
    </p:spTree>
    <p:extLst>
      <p:ext uri="{BB962C8B-B14F-4D97-AF65-F5344CB8AC3E}">
        <p14:creationId xmlns:p14="http://schemas.microsoft.com/office/powerpoint/2010/main" val="35311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orient="horz" pos="3768" userDrawn="1">
          <p15:clr>
            <a:srgbClr val="FDE53C"/>
          </p15:clr>
        </p15:guide>
        <p15:guide id="4" orient="horz" pos="1296" userDrawn="1">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876E3331-8163-D145-8F22-D571F9887460}" type="slidenum">
              <a:rPr lang="en-US" smtClean="0"/>
              <a:t>‹#›</a:t>
            </a:fld>
            <a:endParaRPr lang="en-US"/>
          </a:p>
        </p:txBody>
      </p:sp>
      <p:sp>
        <p:nvSpPr>
          <p:cNvPr id="5" name="Date Placeholder 4"/>
          <p:cNvSpPr>
            <a:spLocks noGrp="1"/>
          </p:cNvSpPr>
          <p:nvPr>
            <p:ph type="dt" sz="half" idx="10"/>
          </p:nvPr>
        </p:nvSpPr>
        <p:spPr/>
        <p:txBody>
          <a:bodyPr/>
          <a:lstStyle/>
          <a:p>
            <a:fld id="{1073840A-1302-0A4A-AFE4-ADDD0E50B78C}" type="datetimeFigureOut">
              <a:rPr lang="en-US" smtClean="0"/>
              <a:t>5/27/2026</a:t>
            </a:fld>
            <a:endParaRPr lang="en-US"/>
          </a:p>
        </p:txBody>
      </p:sp>
      <p:sp>
        <p:nvSpPr>
          <p:cNvPr id="6" name="Footer Placeholder 5"/>
          <p:cNvSpPr>
            <a:spLocks noGrp="1"/>
          </p:cNvSpPr>
          <p:nvPr>
            <p:ph type="ftr" sz="quarter" idx="11"/>
          </p:nvPr>
        </p:nvSpPr>
        <p:spPr>
          <a:solidFill>
            <a:schemeClr val="accent1"/>
          </a:solidFill>
        </p:spPr>
        <p:txBody>
          <a:bodyPr/>
          <a:lstStyle>
            <a:lvl1pPr>
              <a:defRPr/>
            </a:lvl1pPr>
          </a:lstStyle>
          <a:p>
            <a:endParaRPr lang="en-US"/>
          </a:p>
        </p:txBody>
      </p:sp>
      <p:pic>
        <p:nvPicPr>
          <p:cNvPr id="8" name="Picture 7">
            <a:extLst>
              <a:ext uri="{FF2B5EF4-FFF2-40B4-BE49-F238E27FC236}">
                <a16:creationId xmlns:a16="http://schemas.microsoft.com/office/drawing/2014/main" id="{6856AAB2-0403-40FE-C7FD-42345ED3B18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112195" y="6261271"/>
            <a:ext cx="824492" cy="455940"/>
          </a:xfrm>
          <a:prstGeom prst="rect">
            <a:avLst/>
          </a:prstGeom>
        </p:spPr>
      </p:pic>
    </p:spTree>
    <p:extLst>
      <p:ext uri="{BB962C8B-B14F-4D97-AF65-F5344CB8AC3E}">
        <p14:creationId xmlns:p14="http://schemas.microsoft.com/office/powerpoint/2010/main" val="210241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876E3331-8163-D145-8F22-D571F9887460}" type="slidenum">
              <a:rPr lang="en-US" smtClean="0"/>
              <a:t>‹#›</a:t>
            </a:fld>
            <a:endParaRPr lang="en-US"/>
          </a:p>
        </p:txBody>
      </p:sp>
      <p:sp>
        <p:nvSpPr>
          <p:cNvPr id="7" name="Date Placeholder 6"/>
          <p:cNvSpPr>
            <a:spLocks noGrp="1"/>
          </p:cNvSpPr>
          <p:nvPr>
            <p:ph type="dt" sz="half" idx="10"/>
          </p:nvPr>
        </p:nvSpPr>
        <p:spPr/>
        <p:txBody>
          <a:bodyPr/>
          <a:lstStyle/>
          <a:p>
            <a:fld id="{1073840A-1302-0A4A-AFE4-ADDD0E50B78C}" type="datetimeFigureOut">
              <a:rPr lang="en-US" smtClean="0"/>
              <a:t>5/27/2026</a:t>
            </a:fld>
            <a:endParaRPr lang="en-US"/>
          </a:p>
        </p:txBody>
      </p:sp>
      <p:sp>
        <p:nvSpPr>
          <p:cNvPr id="8" name="Footer Placeholder 7"/>
          <p:cNvSpPr>
            <a:spLocks noGrp="1"/>
          </p:cNvSpPr>
          <p:nvPr>
            <p:ph type="ftr" sz="quarter" idx="11"/>
          </p:nvPr>
        </p:nvSpPr>
        <p:spPr>
          <a:xfrm>
            <a:off x="1637716" y="6611096"/>
            <a:ext cx="9144259" cy="228600"/>
          </a:xfrm>
          <a:solidFill>
            <a:schemeClr val="accent1"/>
          </a:solidFill>
        </p:spPr>
        <p:txBody>
          <a:bodyPr/>
          <a:lstStyle>
            <a:lvl1pPr>
              <a:defRPr/>
            </a:lvl1pPr>
          </a:lstStyle>
          <a:p>
            <a:endParaRPr lang="en-US"/>
          </a:p>
        </p:txBody>
      </p:sp>
      <p:pic>
        <p:nvPicPr>
          <p:cNvPr id="10" name="Picture 9">
            <a:extLst>
              <a:ext uri="{FF2B5EF4-FFF2-40B4-BE49-F238E27FC236}">
                <a16:creationId xmlns:a16="http://schemas.microsoft.com/office/drawing/2014/main" id="{9A7A5C51-5273-E2AD-576D-D0B99B8D3E1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112195" y="6261271"/>
            <a:ext cx="824492" cy="455940"/>
          </a:xfrm>
          <a:prstGeom prst="rect">
            <a:avLst/>
          </a:prstGeom>
        </p:spPr>
      </p:pic>
    </p:spTree>
    <p:extLst>
      <p:ext uri="{BB962C8B-B14F-4D97-AF65-F5344CB8AC3E}">
        <p14:creationId xmlns:p14="http://schemas.microsoft.com/office/powerpoint/2010/main" val="345695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876E3331-8163-D145-8F22-D571F9887460}" type="slidenum">
              <a:rPr lang="en-US" smtClean="0"/>
              <a:t>‹#›</a:t>
            </a:fld>
            <a:endParaRPr lang="en-US"/>
          </a:p>
        </p:txBody>
      </p:sp>
      <p:sp>
        <p:nvSpPr>
          <p:cNvPr id="3" name="Date Placeholder 2"/>
          <p:cNvSpPr>
            <a:spLocks noGrp="1"/>
          </p:cNvSpPr>
          <p:nvPr>
            <p:ph type="dt" sz="half" idx="10"/>
          </p:nvPr>
        </p:nvSpPr>
        <p:spPr/>
        <p:txBody>
          <a:bodyPr/>
          <a:lstStyle/>
          <a:p>
            <a:fld id="{1073840A-1302-0A4A-AFE4-ADDD0E50B78C}" type="datetimeFigureOut">
              <a:rPr lang="en-US" smtClean="0"/>
              <a:t>5/27/2026</a:t>
            </a:fld>
            <a:endParaRPr lang="en-US"/>
          </a:p>
        </p:txBody>
      </p:sp>
      <p:sp>
        <p:nvSpPr>
          <p:cNvPr id="4" name="Footer Placeholder 3"/>
          <p:cNvSpPr>
            <a:spLocks noGrp="1"/>
          </p:cNvSpPr>
          <p:nvPr>
            <p:ph type="ftr" sz="quarter" idx="11"/>
          </p:nvPr>
        </p:nvSpPr>
        <p:spPr>
          <a:solidFill>
            <a:schemeClr val="accent1"/>
          </a:solidFill>
        </p:spPr>
        <p:txBody>
          <a:bodyPr/>
          <a:lstStyle>
            <a:lvl1pPr>
              <a:defRPr/>
            </a:lvl1pPr>
          </a:lstStyle>
          <a:p>
            <a:endParaRPr lang="en-US"/>
          </a:p>
        </p:txBody>
      </p:sp>
    </p:spTree>
    <p:extLst>
      <p:ext uri="{BB962C8B-B14F-4D97-AF65-F5344CB8AC3E}">
        <p14:creationId xmlns:p14="http://schemas.microsoft.com/office/powerpoint/2010/main" val="375485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76E3331-8163-D145-8F22-D571F9887460}" type="slidenum">
              <a:rPr lang="en-US" smtClean="0"/>
              <a:t>‹#›</a:t>
            </a:fld>
            <a:endParaRPr lang="en-US"/>
          </a:p>
        </p:txBody>
      </p:sp>
      <p:sp>
        <p:nvSpPr>
          <p:cNvPr id="2" name="Date Placeholder 1"/>
          <p:cNvSpPr>
            <a:spLocks noGrp="1"/>
          </p:cNvSpPr>
          <p:nvPr>
            <p:ph type="dt" sz="half" idx="10"/>
          </p:nvPr>
        </p:nvSpPr>
        <p:spPr/>
        <p:txBody>
          <a:bodyPr/>
          <a:lstStyle/>
          <a:p>
            <a:fld id="{1073840A-1302-0A4A-AFE4-ADDD0E50B78C}" type="datetimeFigureOut">
              <a:rPr lang="en-US" smtClean="0"/>
              <a:t>5/27/2026</a:t>
            </a:fld>
            <a:endParaRPr lang="en-US"/>
          </a:p>
        </p:txBody>
      </p:sp>
      <p:sp>
        <p:nvSpPr>
          <p:cNvPr id="3" name="Footer Placeholder 2"/>
          <p:cNvSpPr>
            <a:spLocks noGrp="1"/>
          </p:cNvSpPr>
          <p:nvPr>
            <p:ph type="ftr" sz="quarter" idx="11"/>
          </p:nvPr>
        </p:nvSpPr>
        <p:spPr>
          <a:solidFill>
            <a:schemeClr val="accent1"/>
          </a:solidFill>
        </p:spPr>
        <p:txBody>
          <a:bodyPr/>
          <a:lstStyle>
            <a:lvl1pPr>
              <a:defRPr/>
            </a:lvl1pPr>
          </a:lstStyle>
          <a:p>
            <a:endParaRPr lang="en-US"/>
          </a:p>
        </p:txBody>
      </p:sp>
    </p:spTree>
    <p:extLst>
      <p:ext uri="{BB962C8B-B14F-4D97-AF65-F5344CB8AC3E}">
        <p14:creationId xmlns:p14="http://schemas.microsoft.com/office/powerpoint/2010/main" val="226629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7797A5E-621F-44A9-A218-3251B0DF3F4B}" type="slidenum">
              <a:rPr lang="en-US" altLang="en-US" smtClean="0"/>
              <a:pPr/>
              <a:t>‹#›</a:t>
            </a:fld>
            <a:endParaRPr lang="en-US" alt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solidFill>
            <a:schemeClr val="accent1"/>
          </a:solidFill>
        </p:spPr>
        <p:txBody>
          <a:bodyPr/>
          <a:lstStyle>
            <a:lvl1pPr>
              <a:defRPr/>
            </a:lvl1pPr>
          </a:lstStyle>
          <a:p>
            <a:pPr>
              <a:defRPr/>
            </a:pPr>
            <a:endParaRPr lang="en-US"/>
          </a:p>
        </p:txBody>
      </p:sp>
    </p:spTree>
    <p:extLst>
      <p:ext uri="{BB962C8B-B14F-4D97-AF65-F5344CB8AC3E}">
        <p14:creationId xmlns:p14="http://schemas.microsoft.com/office/powerpoint/2010/main" val="249362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76E3331-8163-D145-8F22-D571F9887460}" type="slidenum">
              <a:rPr lang="en-US" smtClean="0"/>
              <a:t>‹#›</a:t>
            </a:fld>
            <a:endParaRPr lang="en-US"/>
          </a:p>
        </p:txBody>
      </p:sp>
      <p:sp>
        <p:nvSpPr>
          <p:cNvPr id="5" name="Date Placeholder 4"/>
          <p:cNvSpPr>
            <a:spLocks noGrp="1"/>
          </p:cNvSpPr>
          <p:nvPr>
            <p:ph type="dt" sz="half" idx="10"/>
          </p:nvPr>
        </p:nvSpPr>
        <p:spPr/>
        <p:txBody>
          <a:bodyPr/>
          <a:lstStyle/>
          <a:p>
            <a:fld id="{1073840A-1302-0A4A-AFE4-ADDD0E50B78C}" type="datetimeFigureOut">
              <a:rPr lang="en-US" smtClean="0"/>
              <a:t>5/27/2026</a:t>
            </a:fld>
            <a:endParaRPr lang="en-US"/>
          </a:p>
        </p:txBody>
      </p:sp>
      <p:sp>
        <p:nvSpPr>
          <p:cNvPr id="6" name="Footer Placeholder 5"/>
          <p:cNvSpPr>
            <a:spLocks noGrp="1"/>
          </p:cNvSpPr>
          <p:nvPr>
            <p:ph type="ftr" sz="quarter" idx="11"/>
          </p:nvPr>
        </p:nvSpPr>
        <p:spPr>
          <a:solidFill>
            <a:schemeClr val="accent1"/>
          </a:solidFill>
        </p:spPr>
        <p:txBody>
          <a:bodyPr/>
          <a:lstStyle>
            <a:lvl1pPr>
              <a:defRPr/>
            </a:lvl1pPr>
          </a:lstStyle>
          <a:p>
            <a:endParaRPr lang="en-US"/>
          </a:p>
        </p:txBody>
      </p:sp>
      <p:pic>
        <p:nvPicPr>
          <p:cNvPr id="8" name="Picture 7" descr="Logo, company name&#10;&#10;Description automatically generated">
            <a:extLst>
              <a:ext uri="{FF2B5EF4-FFF2-40B4-BE49-F238E27FC236}">
                <a16:creationId xmlns:a16="http://schemas.microsoft.com/office/drawing/2014/main" id="{2FF64BB3-2FDD-4487-75F7-D53AA9D2A6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2195" y="6234783"/>
            <a:ext cx="824492" cy="508917"/>
          </a:xfrm>
          <a:prstGeom prst="rect">
            <a:avLst/>
          </a:prstGeom>
        </p:spPr>
      </p:pic>
    </p:spTree>
    <p:extLst>
      <p:ext uri="{BB962C8B-B14F-4D97-AF65-F5344CB8AC3E}">
        <p14:creationId xmlns:p14="http://schemas.microsoft.com/office/powerpoint/2010/main" val="301501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876E3331-8163-D145-8F22-D571F9887460}" type="slidenum">
              <a:rPr lang="en-US" smtClean="0"/>
              <a:t>‹#›</a:t>
            </a:fld>
            <a:endParaRPr lang="en-US"/>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073840A-1302-0A4A-AFE4-ADDD0E50B78C}" type="datetimeFigureOut">
              <a:rPr lang="en-US" smtClean="0"/>
              <a:t>5/27/2026</a:t>
            </a:fld>
            <a:endParaRPr lang="en-US"/>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a:t>Toxics Use Reduction Institute</a:t>
            </a:r>
          </a:p>
        </p:txBody>
      </p:sp>
      <p:pic>
        <p:nvPicPr>
          <p:cNvPr id="7" name="Picture 6">
            <a:extLst>
              <a:ext uri="{FF2B5EF4-FFF2-40B4-BE49-F238E27FC236}">
                <a16:creationId xmlns:a16="http://schemas.microsoft.com/office/drawing/2014/main" id="{55F8169C-B165-8FF8-B7FF-4A73FD524C9B}"/>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11112195" y="6261271"/>
            <a:ext cx="824492" cy="455940"/>
          </a:xfrm>
          <a:prstGeom prst="rect">
            <a:avLst/>
          </a:prstGeom>
        </p:spPr>
      </p:pic>
    </p:spTree>
    <p:extLst>
      <p:ext uri="{BB962C8B-B14F-4D97-AF65-F5344CB8AC3E}">
        <p14:creationId xmlns:p14="http://schemas.microsoft.com/office/powerpoint/2010/main" val="381822917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6" r:id="rId12"/>
    <p:sldLayoutId id="214748369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3" orient="horz" pos="2160" userDrawn="1">
          <p15:clr>
            <a:srgbClr val="F26B43"/>
          </p15:clr>
        </p15:guide>
        <p15:guide id="4" pos="51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876E3331-8163-D145-8F22-D571F9887460}" type="slidenum">
              <a:rPr lang="en-US" smtClean="0"/>
              <a:t>‹#›</a:t>
            </a:fld>
            <a:endParaRPr lang="en-US"/>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073840A-1302-0A4A-AFE4-ADDD0E50B78C}" type="datetimeFigureOut">
              <a:rPr lang="en-US" smtClean="0"/>
              <a:t>5/27/2026</a:t>
            </a:fld>
            <a:endParaRPr lang="en-US"/>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a:t>Toxics Use Reduction Institute</a:t>
            </a:r>
          </a:p>
        </p:txBody>
      </p:sp>
      <p:pic>
        <p:nvPicPr>
          <p:cNvPr id="7" name="Picture 6" descr="Logo, company name&#10;&#10;Description automatically generated">
            <a:extLst>
              <a:ext uri="{FF2B5EF4-FFF2-40B4-BE49-F238E27FC236}">
                <a16:creationId xmlns:a16="http://schemas.microsoft.com/office/drawing/2014/main" id="{55F8169C-B165-8FF8-B7FF-4A73FD524C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2195" y="6234783"/>
            <a:ext cx="824492" cy="508917"/>
          </a:xfrm>
          <a:prstGeom prst="rect">
            <a:avLst/>
          </a:prstGeom>
        </p:spPr>
      </p:pic>
    </p:spTree>
    <p:extLst>
      <p:ext uri="{BB962C8B-B14F-4D97-AF65-F5344CB8AC3E}">
        <p14:creationId xmlns:p14="http://schemas.microsoft.com/office/powerpoint/2010/main" val="1354199077"/>
      </p:ext>
    </p:extLst>
  </p:cSld>
  <p:clrMap bg1="lt1" tx1="dk1" bg2="lt2" tx2="dk2" accent1="accent1" accent2="accent2" accent3="accent3" accent4="accent4" accent5="accent5" accent6="accent6" hlink="hlink" folHlink="folHlink"/>
  <p:sldLayoutIdLst>
    <p:sldLayoutId id="2147483705" r:id="rId1"/>
    <p:sldLayoutId id="2147483707"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6"/>
          <p:cNvSpPr/>
          <p:nvPr/>
        </p:nvSpPr>
        <p:spPr>
          <a:xfrm>
            <a:off x="0" y="6425024"/>
            <a:ext cx="12192000" cy="438912"/>
          </a:xfrm>
          <a:prstGeom prst="rect">
            <a:avLst/>
          </a:prstGeom>
          <a:gradFill>
            <a:gsLst>
              <a:gs pos="0">
                <a:schemeClr val="dk2"/>
              </a:gs>
              <a:gs pos="80000">
                <a:srgbClr val="A9CF86"/>
              </a:gs>
              <a:gs pos="100000">
                <a:srgbClr val="E1EFD6"/>
              </a:gs>
            </a:gsLst>
            <a:lin ang="16200000" scaled="0"/>
          </a:gradFill>
          <a:ln>
            <a:noFill/>
          </a:ln>
        </p:spPr>
        <p:txBody>
          <a:bodyPr spcFirstLastPara="1" wrap="square" lIns="109710" tIns="54840" rIns="109710" bIns="54840" anchor="ctr" anchorCtr="0">
            <a:noAutofit/>
          </a:bodyPr>
          <a:lstStyle/>
          <a:p>
            <a:pPr marL="0" marR="0" lvl="0" indent="0" algn="ctr" rtl="0">
              <a:spcBef>
                <a:spcPts val="0"/>
              </a:spcBef>
              <a:spcAft>
                <a:spcPts val="0"/>
              </a:spcAft>
              <a:buNone/>
            </a:pPr>
            <a:endParaRPr sz="1620" b="1" i="0" u="none" strike="noStrike" cap="none">
              <a:solidFill>
                <a:schemeClr val="dk1"/>
              </a:solidFill>
              <a:latin typeface="Arial"/>
              <a:ea typeface="Arial"/>
              <a:cs typeface="Arial"/>
              <a:sym typeface="Arial"/>
            </a:endParaRPr>
          </a:p>
        </p:txBody>
      </p:sp>
      <p:sp>
        <p:nvSpPr>
          <p:cNvPr id="11" name="Google Shape;11;p3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3300" b="0" i="0" u="none" strike="noStrike" cap="none">
                <a:solidFill>
                  <a:srgbClr val="314E90"/>
                </a:solidFill>
                <a:latin typeface="Calibri"/>
                <a:ea typeface="Calibri"/>
                <a:cs typeface="Calibri"/>
                <a:sym typeface="Calibri"/>
              </a:defRPr>
            </a:lvl2pPr>
            <a:lvl3pPr marR="0" lvl="2" algn="ctr" rtl="0">
              <a:spcBef>
                <a:spcPts val="0"/>
              </a:spcBef>
              <a:spcAft>
                <a:spcPts val="0"/>
              </a:spcAft>
              <a:buSzPts val="1400"/>
              <a:buNone/>
              <a:defRPr sz="3300" b="0" i="0" u="none" strike="noStrike" cap="none">
                <a:solidFill>
                  <a:srgbClr val="314E90"/>
                </a:solidFill>
                <a:latin typeface="Calibri"/>
                <a:ea typeface="Calibri"/>
                <a:cs typeface="Calibri"/>
                <a:sym typeface="Calibri"/>
              </a:defRPr>
            </a:lvl3pPr>
            <a:lvl4pPr marR="0" lvl="3" algn="ctr" rtl="0">
              <a:spcBef>
                <a:spcPts val="0"/>
              </a:spcBef>
              <a:spcAft>
                <a:spcPts val="0"/>
              </a:spcAft>
              <a:buSzPts val="1400"/>
              <a:buNone/>
              <a:defRPr sz="3300" b="0" i="0" u="none" strike="noStrike" cap="none">
                <a:solidFill>
                  <a:srgbClr val="314E90"/>
                </a:solidFill>
                <a:latin typeface="Calibri"/>
                <a:ea typeface="Calibri"/>
                <a:cs typeface="Calibri"/>
                <a:sym typeface="Calibri"/>
              </a:defRPr>
            </a:lvl4pPr>
            <a:lvl5pPr marR="0" lvl="4" algn="ctr" rtl="0">
              <a:spcBef>
                <a:spcPts val="0"/>
              </a:spcBef>
              <a:spcAft>
                <a:spcPts val="0"/>
              </a:spcAft>
              <a:buSzPts val="1400"/>
              <a:buNone/>
              <a:defRPr sz="3300" b="0" i="0" u="none" strike="noStrike" cap="none">
                <a:solidFill>
                  <a:srgbClr val="314E90"/>
                </a:solidFill>
                <a:latin typeface="Calibri"/>
                <a:ea typeface="Calibri"/>
                <a:cs typeface="Calibri"/>
                <a:sym typeface="Calibri"/>
              </a:defRPr>
            </a:lvl5pPr>
            <a:lvl6pPr marR="0" lvl="5" algn="ctr" rtl="0">
              <a:spcBef>
                <a:spcPts val="0"/>
              </a:spcBef>
              <a:spcAft>
                <a:spcPts val="0"/>
              </a:spcAft>
              <a:buSzPts val="1400"/>
              <a:buNone/>
              <a:defRPr sz="3300" b="0" i="0" u="none" strike="noStrike" cap="none">
                <a:solidFill>
                  <a:srgbClr val="314E90"/>
                </a:solidFill>
                <a:latin typeface="Calibri"/>
                <a:ea typeface="Calibri"/>
                <a:cs typeface="Calibri"/>
                <a:sym typeface="Calibri"/>
              </a:defRPr>
            </a:lvl6pPr>
            <a:lvl7pPr marR="0" lvl="6" algn="ctr" rtl="0">
              <a:spcBef>
                <a:spcPts val="0"/>
              </a:spcBef>
              <a:spcAft>
                <a:spcPts val="0"/>
              </a:spcAft>
              <a:buSzPts val="1400"/>
              <a:buNone/>
              <a:defRPr sz="3300" b="0" i="0" u="none" strike="noStrike" cap="none">
                <a:solidFill>
                  <a:srgbClr val="314E90"/>
                </a:solidFill>
                <a:latin typeface="Calibri"/>
                <a:ea typeface="Calibri"/>
                <a:cs typeface="Calibri"/>
                <a:sym typeface="Calibri"/>
              </a:defRPr>
            </a:lvl7pPr>
            <a:lvl8pPr marR="0" lvl="7" algn="ctr" rtl="0">
              <a:spcBef>
                <a:spcPts val="0"/>
              </a:spcBef>
              <a:spcAft>
                <a:spcPts val="0"/>
              </a:spcAft>
              <a:buSzPts val="1400"/>
              <a:buNone/>
              <a:defRPr sz="3300" b="0" i="0" u="none" strike="noStrike" cap="none">
                <a:solidFill>
                  <a:srgbClr val="314E90"/>
                </a:solidFill>
                <a:latin typeface="Calibri"/>
                <a:ea typeface="Calibri"/>
                <a:cs typeface="Calibri"/>
                <a:sym typeface="Calibri"/>
              </a:defRPr>
            </a:lvl8pPr>
            <a:lvl9pPr marR="0" lvl="8" algn="ctr" rtl="0">
              <a:spcBef>
                <a:spcPts val="0"/>
              </a:spcBef>
              <a:spcAft>
                <a:spcPts val="0"/>
              </a:spcAft>
              <a:buSzPts val="1400"/>
              <a:buNone/>
              <a:defRPr sz="3300" b="0" i="0" u="none" strike="noStrike" cap="none">
                <a:solidFill>
                  <a:srgbClr val="314E90"/>
                </a:solidFill>
                <a:latin typeface="Calibri"/>
                <a:ea typeface="Calibri"/>
                <a:cs typeface="Calibri"/>
                <a:sym typeface="Calibri"/>
              </a:defRPr>
            </a:lvl9pPr>
          </a:lstStyle>
          <a:p>
            <a:endParaRPr/>
          </a:p>
        </p:txBody>
      </p:sp>
      <p:sp>
        <p:nvSpPr>
          <p:cNvPr id="12" name="Google Shape;12;p3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344D8D"/>
              </a:buClr>
              <a:buSzPts val="2400"/>
              <a:buFont typeface="Arial"/>
              <a:buChar char="•"/>
              <a:defRPr sz="2400" b="0" i="0" u="none" strike="noStrike" cap="none">
                <a:solidFill>
                  <a:srgbClr val="344D8D"/>
                </a:solidFill>
                <a:latin typeface="Calibri"/>
                <a:ea typeface="Calibri"/>
                <a:cs typeface="Calibri"/>
                <a:sym typeface="Calibri"/>
              </a:defRPr>
            </a:lvl1pPr>
            <a:lvl2pPr marL="914400" marR="0" lvl="1" indent="-361950" algn="l" rtl="0">
              <a:spcBef>
                <a:spcPts val="420"/>
              </a:spcBef>
              <a:spcAft>
                <a:spcPts val="0"/>
              </a:spcAft>
              <a:buClr>
                <a:schemeClr val="dk2"/>
              </a:buClr>
              <a:buSzPts val="2100"/>
              <a:buFont typeface="Arial"/>
              <a:buChar char="–"/>
              <a:defRPr sz="2100" b="0" i="0" u="none" strike="noStrike" cap="none">
                <a:solidFill>
                  <a:schemeClr val="dk2"/>
                </a:solidFill>
                <a:latin typeface="Calibri"/>
                <a:ea typeface="Calibri"/>
                <a:cs typeface="Calibri"/>
                <a:sym typeface="Calibri"/>
              </a:defRPr>
            </a:lvl2pPr>
            <a:lvl3pPr marL="1371600" marR="0" lvl="2" indent="-342900" algn="l" rtl="0">
              <a:spcBef>
                <a:spcPts val="360"/>
              </a:spcBef>
              <a:spcAft>
                <a:spcPts val="0"/>
              </a:spcAft>
              <a:buClr>
                <a:srgbClr val="7F7F7F"/>
              </a:buClr>
              <a:buSzPts val="1800"/>
              <a:buFont typeface="Arial"/>
              <a:buChar char="•"/>
              <a:defRPr sz="1800" b="0" i="0" u="none" strike="noStrike" cap="none">
                <a:solidFill>
                  <a:srgbClr val="7F7F7F"/>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2"/>
              </a:buClr>
              <a:buSzPts val="1500"/>
              <a:buFont typeface="Arial"/>
              <a:buChar char="»"/>
              <a:defRPr sz="1500" b="0" i="0" u="none" strike="noStrike" cap="none">
                <a:solidFill>
                  <a:schemeClr val="dk2"/>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3" name="Google Shape;13;p36"/>
          <p:cNvSpPr txBox="1"/>
          <p:nvPr/>
        </p:nvSpPr>
        <p:spPr>
          <a:xfrm>
            <a:off x="11455927" y="6568282"/>
            <a:ext cx="596900" cy="152400"/>
          </a:xfrm>
          <a:prstGeom prst="rect">
            <a:avLst/>
          </a:prstGeom>
          <a:noFill/>
          <a:ln>
            <a:noFill/>
          </a:ln>
        </p:spPr>
        <p:txBody>
          <a:bodyPr spcFirstLastPara="1" wrap="square" lIns="109710" tIns="54840" rIns="109710" bIns="54840" anchor="ctr" anchorCtr="0">
            <a:noAutofit/>
          </a:bodyPr>
          <a:lstStyle/>
          <a:p>
            <a:pPr marL="0" marR="0" lvl="0" indent="0" algn="r" rtl="0">
              <a:spcBef>
                <a:spcPts val="0"/>
              </a:spcBef>
              <a:spcAft>
                <a:spcPts val="0"/>
              </a:spcAft>
              <a:buNone/>
            </a:pPr>
            <a:fld id="{00000000-1234-1234-1234-123412341234}" type="slidenum">
              <a:rPr lang="en-US" sz="900" b="0" i="0" u="none" strike="noStrike" cap="none">
                <a:solidFill>
                  <a:srgbClr val="5F5F5F"/>
                </a:solidFill>
                <a:latin typeface="Arial"/>
                <a:ea typeface="Arial"/>
                <a:cs typeface="Arial"/>
                <a:sym typeface="Arial"/>
              </a:rPr>
              <a:pPr marL="0" marR="0" lvl="0" indent="0" algn="r" rtl="0">
                <a:spcBef>
                  <a:spcPts val="0"/>
                </a:spcBef>
                <a:spcAft>
                  <a:spcPts val="0"/>
                </a:spcAft>
                <a:buNone/>
              </a:pPr>
              <a:t>‹#›</a:t>
            </a:fld>
            <a:endParaRPr sz="900" b="0" i="0" u="none" strike="noStrike" cap="none">
              <a:solidFill>
                <a:srgbClr val="5F5F5F"/>
              </a:solidFill>
              <a:latin typeface="Arial"/>
              <a:ea typeface="Arial"/>
              <a:cs typeface="Arial"/>
              <a:sym typeface="Arial"/>
            </a:endParaRPr>
          </a:p>
        </p:txBody>
      </p:sp>
      <p:sp>
        <p:nvSpPr>
          <p:cNvPr id="14" name="Google Shape;14;p36"/>
          <p:cNvSpPr txBox="1"/>
          <p:nvPr/>
        </p:nvSpPr>
        <p:spPr>
          <a:xfrm>
            <a:off x="189873" y="6541274"/>
            <a:ext cx="4209699" cy="249251"/>
          </a:xfrm>
          <a:prstGeom prst="rect">
            <a:avLst/>
          </a:prstGeom>
          <a:noFill/>
          <a:ln>
            <a:noFill/>
          </a:ln>
        </p:spPr>
        <p:txBody>
          <a:bodyPr spcFirstLastPara="1" wrap="square" lIns="109710" tIns="54840" rIns="109710" bIns="54840" anchor="t" anchorCtr="0">
            <a:spAutoFit/>
          </a:bodyPr>
          <a:lstStyle/>
          <a:p>
            <a:pPr marL="0" marR="0" lvl="0" indent="0" algn="l" rtl="0">
              <a:spcBef>
                <a:spcPts val="0"/>
              </a:spcBef>
              <a:spcAft>
                <a:spcPts val="0"/>
              </a:spcAft>
              <a:buNone/>
            </a:pPr>
            <a:r>
              <a:rPr lang="en-US" sz="900" b="0" i="0" u="none" strike="noStrike" cap="none">
                <a:solidFill>
                  <a:srgbClr val="5F5F5F"/>
                </a:solidFill>
                <a:latin typeface="Open Sans Light"/>
                <a:ea typeface="Open Sans Light"/>
                <a:cs typeface="Open Sans Light"/>
                <a:sym typeface="Open Sans Light"/>
              </a:rPr>
              <a:t>© Toxics Use Reduction Institute   University of Massachusetts Lowell</a:t>
            </a:r>
            <a:endParaRPr sz="900">
              <a:solidFill>
                <a:srgbClr val="5F5F5F"/>
              </a:solidFill>
              <a:latin typeface="Open Sans Light"/>
              <a:ea typeface="Open Sans Light"/>
              <a:cs typeface="Open Sans Light"/>
              <a:sym typeface="Open Sans Light"/>
            </a:endParaRPr>
          </a:p>
        </p:txBody>
      </p:sp>
    </p:spTree>
    <p:extLst>
      <p:ext uri="{BB962C8B-B14F-4D97-AF65-F5344CB8AC3E}">
        <p14:creationId xmlns:p14="http://schemas.microsoft.com/office/powerpoint/2010/main" val="1465147408"/>
      </p:ext>
    </p:extLst>
  </p:cSld>
  <p:clrMap bg1="lt1" tx1="dk1" bg2="dk2" tx2="lt2" accent1="accent1" accent2="accent2" accent3="accent3" accent4="accent4" accent5="accent5" accent6="accent6" hlink="hlink" folHlink="folHlink"/>
  <p:sldLayoutIdLst>
    <p:sldLayoutId id="214748371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mass.gov/lists/massdep-toxics-use-reduction-policies-guidance#toxics-use-reduction-act-(tura)-planning-" TargetMode="External"/><Relationship Id="rId7" Type="http://schemas.openxmlformats.org/officeDocument/2006/relationships/hyperlink" Target="https://www.mass.gov/doc/complete-list-of-tura-chemicals/download"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hyperlink" Target="https://www.turi.org/publications/guidance-for-reporting-pfas-under-tura/" TargetMode="External"/><Relationship Id="rId4" Type="http://schemas.openxmlformats.org/officeDocument/2006/relationships/hyperlink" Target="https://www.mass.gov/doc/tura-reporting-appendices-0/download"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67B650-A0B9-49B9-837B-DC877860D81E}"/>
              </a:ext>
            </a:extLst>
          </p:cNvPr>
          <p:cNvSpPr>
            <a:spLocks noGrp="1"/>
          </p:cNvSpPr>
          <p:nvPr>
            <p:ph type="title"/>
          </p:nvPr>
        </p:nvSpPr>
        <p:spPr>
          <a:xfrm>
            <a:off x="507106" y="-17625"/>
            <a:ext cx="11177789" cy="836714"/>
          </a:xfrm>
          <a:noFill/>
          <a:ln>
            <a:noFill/>
          </a:ln>
        </p:spPr>
        <p:txBody>
          <a:bodyPr spcFirstLastPara="1" vert="horz" wrap="square" lIns="109710" tIns="54840" rIns="109710" bIns="54840" rtlCol="0" anchor="ctr" anchorCtr="0">
            <a:noAutofit/>
          </a:bodyPr>
          <a:lstStyle/>
          <a:p>
            <a:r>
              <a:rPr lang="en-US" sz="3600" dirty="0">
                <a:solidFill>
                  <a:srgbClr val="3C6EB5"/>
                </a:solidFill>
                <a:latin typeface="Aptos" panose="020B0004020202020204" pitchFamily="34" charset="0"/>
                <a:sym typeface="Arial"/>
              </a:rPr>
              <a:t>PFAS Tracking and Reporting: TRI and TURA</a:t>
            </a:r>
          </a:p>
        </p:txBody>
      </p:sp>
      <p:sp>
        <p:nvSpPr>
          <p:cNvPr id="10" name="Slide Number Placeholder 5">
            <a:extLst>
              <a:ext uri="{FF2B5EF4-FFF2-40B4-BE49-F238E27FC236}">
                <a16:creationId xmlns:a16="http://schemas.microsoft.com/office/drawing/2014/main" id="{58BCB4B5-1448-45E5-A116-22A4BCDF707A}"/>
              </a:ext>
            </a:extLst>
          </p:cNvPr>
          <p:cNvSpPr txBox="1">
            <a:spLocks/>
          </p:cNvSpPr>
          <p:nvPr/>
        </p:nvSpPr>
        <p:spPr>
          <a:xfrm>
            <a:off x="9753600" y="523336"/>
            <a:ext cx="1280160" cy="295752"/>
          </a:xfrm>
          <a:prstGeom prst="rect">
            <a:avLst/>
          </a:prstGeom>
        </p:spPr>
        <p:txBody>
          <a:bodyPr/>
          <a:lstStyle>
            <a:defPPr>
              <a:defRPr lang="en-US"/>
            </a:defPPr>
            <a:lvl1pPr marL="0" algn="l" defTabSz="914400" rtl="0" eaLnBrk="1" latinLnBrk="0" hangingPunct="1">
              <a:defRPr sz="1400" b="0" kern="1200">
                <a:solidFill>
                  <a:schemeClr val="bg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22960">
              <a:defRPr/>
            </a:pPr>
            <a:fld id="{73669647-2C53-4535-822D-8A80755D13EB}" type="slidenum">
              <a:rPr lang="en-US" altLang="en-US" sz="1080">
                <a:solidFill>
                  <a:srgbClr val="FFFFFF"/>
                </a:solidFill>
              </a:rPr>
              <a:pPr defTabSz="822960">
                <a:defRPr/>
              </a:pPr>
              <a:t>1</a:t>
            </a:fld>
            <a:endParaRPr lang="en-US" altLang="en-US" sz="1080">
              <a:solidFill>
                <a:srgbClr val="FFFFFF"/>
              </a:solidFill>
            </a:endParaRPr>
          </a:p>
        </p:txBody>
      </p:sp>
      <p:graphicFrame>
        <p:nvGraphicFramePr>
          <p:cNvPr id="4" name="Table 3">
            <a:extLst>
              <a:ext uri="{FF2B5EF4-FFF2-40B4-BE49-F238E27FC236}">
                <a16:creationId xmlns:a16="http://schemas.microsoft.com/office/drawing/2014/main" id="{0EB41400-74C1-ED72-6238-3550037044C2}"/>
              </a:ext>
            </a:extLst>
          </p:cNvPr>
          <p:cNvGraphicFramePr>
            <a:graphicFrameLocks noGrp="1"/>
          </p:cNvGraphicFramePr>
          <p:nvPr>
            <p:extLst>
              <p:ext uri="{D42A27DB-BD31-4B8C-83A1-F6EECF244321}">
                <p14:modId xmlns:p14="http://schemas.microsoft.com/office/powerpoint/2010/main" val="1090838084"/>
              </p:ext>
            </p:extLst>
          </p:nvPr>
        </p:nvGraphicFramePr>
        <p:xfrm>
          <a:off x="383822" y="642170"/>
          <a:ext cx="11643812" cy="6118939"/>
        </p:xfrm>
        <a:graphic>
          <a:graphicData uri="http://schemas.openxmlformats.org/drawingml/2006/table">
            <a:tbl>
              <a:tblPr firstRow="1" firstCol="1" bandRow="1">
                <a:tableStyleId>{912C8C85-51F0-491E-9774-3900AFEF0FD7}</a:tableStyleId>
              </a:tblPr>
              <a:tblGrid>
                <a:gridCol w="1781862">
                  <a:extLst>
                    <a:ext uri="{9D8B030D-6E8A-4147-A177-3AD203B41FA5}">
                      <a16:colId xmlns:a16="http://schemas.microsoft.com/office/drawing/2014/main" val="1864381245"/>
                    </a:ext>
                  </a:extLst>
                </a:gridCol>
                <a:gridCol w="1750826">
                  <a:extLst>
                    <a:ext uri="{9D8B030D-6E8A-4147-A177-3AD203B41FA5}">
                      <a16:colId xmlns:a16="http://schemas.microsoft.com/office/drawing/2014/main" val="3102512148"/>
                    </a:ext>
                  </a:extLst>
                </a:gridCol>
                <a:gridCol w="1781646">
                  <a:extLst>
                    <a:ext uri="{9D8B030D-6E8A-4147-A177-3AD203B41FA5}">
                      <a16:colId xmlns:a16="http://schemas.microsoft.com/office/drawing/2014/main" val="3215872343"/>
                    </a:ext>
                  </a:extLst>
                </a:gridCol>
                <a:gridCol w="1790299">
                  <a:extLst>
                    <a:ext uri="{9D8B030D-6E8A-4147-A177-3AD203B41FA5}">
                      <a16:colId xmlns:a16="http://schemas.microsoft.com/office/drawing/2014/main" val="1332940463"/>
                    </a:ext>
                  </a:extLst>
                </a:gridCol>
                <a:gridCol w="1424539">
                  <a:extLst>
                    <a:ext uri="{9D8B030D-6E8A-4147-A177-3AD203B41FA5}">
                      <a16:colId xmlns:a16="http://schemas.microsoft.com/office/drawing/2014/main" val="3466327963"/>
                    </a:ext>
                  </a:extLst>
                </a:gridCol>
                <a:gridCol w="3114640">
                  <a:extLst>
                    <a:ext uri="{9D8B030D-6E8A-4147-A177-3AD203B41FA5}">
                      <a16:colId xmlns:a16="http://schemas.microsoft.com/office/drawing/2014/main" val="1716579952"/>
                    </a:ext>
                  </a:extLst>
                </a:gridCol>
              </a:tblGrid>
              <a:tr h="588879">
                <a:tc>
                  <a:txBody>
                    <a:bodyPr/>
                    <a:lstStyle/>
                    <a:p>
                      <a:pPr marL="0" marR="0">
                        <a:lnSpc>
                          <a:spcPct val="107000"/>
                        </a:lnSpc>
                        <a:spcBef>
                          <a:spcPts val="0"/>
                        </a:spcBef>
                        <a:spcAft>
                          <a:spcPts val="800"/>
                        </a:spcAft>
                      </a:pPr>
                      <a:endParaRPr lang="en-US" sz="1100" dirty="0">
                        <a:effectLst/>
                        <a:latin typeface="Aptos" panose="020B0004020202020204" pitchFamily="34" charset="0"/>
                        <a:ea typeface="Calibri"/>
                        <a:cs typeface="Calibri"/>
                      </a:endParaRPr>
                    </a:p>
                  </a:txBody>
                  <a:tcPr marL="54901" marR="54901" marT="101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6EB5"/>
                    </a:solidFill>
                  </a:tcPr>
                </a:tc>
                <a:tc>
                  <a:txBody>
                    <a:bodyPr/>
                    <a:lstStyle/>
                    <a:p>
                      <a:pPr marL="0" marR="0" algn="ctr">
                        <a:lnSpc>
                          <a:spcPct val="107000"/>
                        </a:lnSpc>
                        <a:spcBef>
                          <a:spcPts val="0"/>
                        </a:spcBef>
                        <a:spcAft>
                          <a:spcPts val="800"/>
                        </a:spcAft>
                      </a:pPr>
                      <a:r>
                        <a:rPr lang="en-US" sz="1600">
                          <a:effectLst/>
                          <a:latin typeface="Aptos" panose="020B0004020202020204" pitchFamily="34" charset="0"/>
                          <a:cs typeface="Calibri"/>
                        </a:rPr>
                        <a:t> Report to TRI</a:t>
                      </a:r>
                      <a:endParaRPr lang="en-US" sz="1600">
                        <a:solidFill>
                          <a:schemeClr val="bg1"/>
                        </a:solidFill>
                        <a:effectLst/>
                        <a:latin typeface="Aptos" panose="020B0004020202020204" pitchFamily="34" charset="0"/>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6EB5"/>
                    </a:solidFill>
                  </a:tcPr>
                </a:tc>
                <a:tc>
                  <a:txBody>
                    <a:bodyPr/>
                    <a:lstStyle/>
                    <a:p>
                      <a:pPr marL="0" marR="0" algn="ctr">
                        <a:lnSpc>
                          <a:spcPct val="107000"/>
                        </a:lnSpc>
                        <a:spcBef>
                          <a:spcPts val="0"/>
                        </a:spcBef>
                        <a:spcAft>
                          <a:spcPts val="800"/>
                        </a:spcAft>
                      </a:pPr>
                      <a:r>
                        <a:rPr lang="en-US" sz="1600">
                          <a:effectLst/>
                          <a:latin typeface="Aptos" panose="020B0004020202020204" pitchFamily="34" charset="0"/>
                          <a:cs typeface="Calibri"/>
                        </a:rPr>
                        <a:t>TURA tracking starting</a:t>
                      </a:r>
                      <a:endParaRPr lang="en-US" sz="1600">
                        <a:solidFill>
                          <a:schemeClr val="bg1"/>
                        </a:solidFill>
                        <a:effectLst/>
                        <a:latin typeface="Aptos" panose="020B0004020202020204" pitchFamily="34" charset="0"/>
                        <a:ea typeface="Calibri"/>
                        <a:cs typeface="Calibri"/>
                      </a:endParaRPr>
                    </a:p>
                  </a:txBody>
                  <a:tcPr marL="54901" marR="54901" marT="101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6EB5"/>
                    </a:solidFill>
                  </a:tcPr>
                </a:tc>
                <a:tc>
                  <a:txBody>
                    <a:bodyPr/>
                    <a:lstStyle/>
                    <a:p>
                      <a:pPr marL="0" marR="0" algn="ctr">
                        <a:lnSpc>
                          <a:spcPct val="107000"/>
                        </a:lnSpc>
                        <a:spcBef>
                          <a:spcPts val="0"/>
                        </a:spcBef>
                        <a:spcAft>
                          <a:spcPts val="800"/>
                        </a:spcAft>
                      </a:pPr>
                      <a:r>
                        <a:rPr lang="en-US" sz="1600">
                          <a:effectLst/>
                          <a:latin typeface="Aptos" panose="020B0004020202020204" pitchFamily="34" charset="0"/>
                          <a:cs typeface="Calibri"/>
                        </a:rPr>
                        <a:t>Report to DEP</a:t>
                      </a:r>
                      <a:endParaRPr lang="en-US" sz="1600">
                        <a:solidFill>
                          <a:schemeClr val="bg1"/>
                        </a:solidFill>
                        <a:effectLst/>
                        <a:latin typeface="Aptos" panose="020B0004020202020204" pitchFamily="34" charset="0"/>
                        <a:ea typeface="Calibri"/>
                        <a:cs typeface="Calibri"/>
                      </a:endParaRPr>
                    </a:p>
                  </a:txBody>
                  <a:tcPr marL="54901" marR="54901" marT="101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6EB5"/>
                    </a:solidFill>
                  </a:tcPr>
                </a:tc>
                <a:tc>
                  <a:txBody>
                    <a:bodyPr/>
                    <a:lstStyle/>
                    <a:p>
                      <a:pPr marL="0" marR="0" algn="ctr">
                        <a:lnSpc>
                          <a:spcPct val="107000"/>
                        </a:lnSpc>
                        <a:spcBef>
                          <a:spcPts val="0"/>
                        </a:spcBef>
                        <a:spcAft>
                          <a:spcPts val="800"/>
                        </a:spcAft>
                      </a:pPr>
                      <a:r>
                        <a:rPr lang="en-US" sz="1600">
                          <a:effectLst/>
                          <a:latin typeface="Aptos" panose="020B0004020202020204" pitchFamily="34" charset="0"/>
                          <a:cs typeface="Calibri"/>
                        </a:rPr>
                        <a:t>How Reportable</a:t>
                      </a:r>
                      <a:endParaRPr lang="en-US" sz="1600">
                        <a:solidFill>
                          <a:schemeClr val="bg1"/>
                        </a:solidFill>
                        <a:effectLst/>
                        <a:latin typeface="Aptos" panose="020B0004020202020204" pitchFamily="34" charset="0"/>
                        <a:ea typeface="Calibri"/>
                        <a:cs typeface="Calibri"/>
                      </a:endParaRPr>
                    </a:p>
                  </a:txBody>
                  <a:tcPr marL="54901" marR="54901" marT="101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6EB5"/>
                    </a:solidFill>
                  </a:tcPr>
                </a:tc>
                <a:tc>
                  <a:txBody>
                    <a:bodyPr/>
                    <a:lstStyle/>
                    <a:p>
                      <a:pPr marL="0" marR="0" algn="ctr">
                        <a:lnSpc>
                          <a:spcPct val="107000"/>
                        </a:lnSpc>
                        <a:spcBef>
                          <a:spcPts val="0"/>
                        </a:spcBef>
                        <a:spcAft>
                          <a:spcPts val="800"/>
                        </a:spcAft>
                      </a:pPr>
                      <a:r>
                        <a:rPr lang="en-US" sz="1600">
                          <a:effectLst/>
                          <a:latin typeface="Aptos" panose="020B0004020202020204" pitchFamily="34" charset="0"/>
                          <a:cs typeface="Calibri"/>
                        </a:rPr>
                        <a:t>Threshold</a:t>
                      </a:r>
                      <a:endParaRPr lang="en-US" sz="1600">
                        <a:solidFill>
                          <a:schemeClr val="bg1"/>
                        </a:solidFill>
                        <a:effectLst/>
                        <a:latin typeface="Aptos" panose="020B0004020202020204" pitchFamily="34" charset="0"/>
                        <a:ea typeface="Calibri"/>
                        <a:cs typeface="Calibri"/>
                      </a:endParaRPr>
                    </a:p>
                  </a:txBody>
                  <a:tcPr marL="54901" marR="54901" marT="101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6EB5"/>
                    </a:solidFill>
                  </a:tcPr>
                </a:tc>
                <a:extLst>
                  <a:ext uri="{0D108BD9-81ED-4DB2-BD59-A6C34878D82A}">
                    <a16:rowId xmlns:a16="http://schemas.microsoft.com/office/drawing/2014/main" val="529167181"/>
                  </a:ext>
                </a:extLst>
              </a:tr>
              <a:tr h="758939">
                <a:tc>
                  <a:txBody>
                    <a:bodyPr/>
                    <a:lstStyle/>
                    <a:p>
                      <a:pPr marL="0" marR="0">
                        <a:lnSpc>
                          <a:spcPct val="107000"/>
                        </a:lnSpc>
                        <a:spcBef>
                          <a:spcPts val="0"/>
                        </a:spcBef>
                        <a:spcAft>
                          <a:spcPts val="800"/>
                        </a:spcAft>
                      </a:pPr>
                      <a:r>
                        <a:rPr lang="en-US" sz="1600" dirty="0">
                          <a:solidFill>
                            <a:srgbClr val="000000"/>
                          </a:solidFill>
                          <a:effectLst/>
                          <a:latin typeface="Aptos" panose="020B0004020202020204" pitchFamily="34" charset="0"/>
                          <a:cs typeface="Calibri"/>
                        </a:rPr>
                        <a:t>TURA Certain PFAS NOL</a:t>
                      </a:r>
                      <a:endParaRPr lang="en-US" sz="1600" dirty="0">
                        <a:solidFill>
                          <a:srgbClr val="000000"/>
                        </a:solidFill>
                        <a:effectLst/>
                        <a:latin typeface="Aptos" panose="020B0004020202020204" pitchFamily="34" charset="0"/>
                        <a:ea typeface="Calibri"/>
                        <a:cs typeface="Calibri"/>
                      </a:endParaRPr>
                    </a:p>
                  </a:txBody>
                  <a:tcPr marL="54901" marR="54901" marT="101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endParaRPr lang="en-US" sz="1600" dirty="0">
                        <a:solidFill>
                          <a:srgbClr val="000000"/>
                        </a:solidFill>
                        <a:effectLst/>
                        <a:latin typeface="Aptos" panose="020B0004020202020204" pitchFamily="34" charset="0"/>
                        <a:cs typeface="Calibri"/>
                      </a:endParaRPr>
                    </a:p>
                    <a:p>
                      <a:pPr marL="0" marR="0" algn="ctr">
                        <a:lnSpc>
                          <a:spcPct val="107000"/>
                        </a:lnSpc>
                        <a:spcBef>
                          <a:spcPts val="0"/>
                        </a:spcBef>
                        <a:spcAft>
                          <a:spcPts val="800"/>
                        </a:spcAft>
                      </a:pPr>
                      <a:r>
                        <a:rPr lang="en-US" sz="1600" dirty="0">
                          <a:solidFill>
                            <a:srgbClr val="000000"/>
                          </a:solidFill>
                          <a:effectLst/>
                          <a:latin typeface="Aptos" panose="020B0004020202020204" pitchFamily="34" charset="0"/>
                          <a:cs typeface="Calibri"/>
                        </a:rPr>
                        <a:t>---------                             </a:t>
                      </a:r>
                      <a:endParaRPr lang="en-US" sz="1600" b="0" dirty="0">
                        <a:solidFill>
                          <a:srgbClr val="000000"/>
                        </a:solidFill>
                        <a:effectLst/>
                        <a:latin typeface="Aptos" panose="020B0004020202020204" pitchFamily="34" charset="0"/>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dirty="0">
                          <a:solidFill>
                            <a:srgbClr val="000000"/>
                          </a:solidFill>
                          <a:effectLst/>
                          <a:latin typeface="Aptos" panose="020B0004020202020204" pitchFamily="34" charset="0"/>
                          <a:cs typeface="Calibri"/>
                        </a:rPr>
                        <a:t>January 1, 2022</a:t>
                      </a:r>
                      <a:endParaRPr lang="en-US" sz="1600" b="0" dirty="0">
                        <a:solidFill>
                          <a:srgbClr val="000000"/>
                        </a:solidFill>
                        <a:effectLst/>
                        <a:latin typeface="Aptos" panose="020B0004020202020204" pitchFamily="34" charset="0"/>
                        <a:ea typeface="Calibri"/>
                        <a:cs typeface="Calibri"/>
                      </a:endParaRPr>
                    </a:p>
                  </a:txBody>
                  <a:tcPr marL="54901" marR="54901" marT="101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Aptos" panose="020B0004020202020204" pitchFamily="34" charset="0"/>
                          <a:cs typeface="Calibri"/>
                        </a:rPr>
                        <a:t>July 1, 2023</a:t>
                      </a:r>
                      <a:endParaRPr lang="en-US" sz="1600" b="0">
                        <a:solidFill>
                          <a:srgbClr val="000000"/>
                        </a:solidFill>
                        <a:effectLst/>
                        <a:latin typeface="Aptos" panose="020B0004020202020204" pitchFamily="34" charset="0"/>
                        <a:ea typeface="Calibri"/>
                        <a:cs typeface="Calibri"/>
                      </a:endParaRPr>
                    </a:p>
                  </a:txBody>
                  <a:tcPr marL="54901" marR="54901" marT="101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dirty="0">
                          <a:solidFill>
                            <a:srgbClr val="000000"/>
                          </a:solidFill>
                          <a:effectLst/>
                          <a:latin typeface="Aptos" panose="020B0004020202020204" pitchFamily="34" charset="0"/>
                          <a:cs typeface="Calibri"/>
                        </a:rPr>
                        <a:t>As a category</a:t>
                      </a:r>
                      <a:endParaRPr lang="en-US" sz="1600" b="0" dirty="0">
                        <a:solidFill>
                          <a:srgbClr val="000000"/>
                        </a:solidFill>
                        <a:effectLst/>
                        <a:latin typeface="Aptos" panose="020B0004020202020204" pitchFamily="34" charset="0"/>
                        <a:ea typeface="Calibri"/>
                        <a:cs typeface="Calibri"/>
                      </a:endParaRPr>
                    </a:p>
                  </a:txBody>
                  <a:tcPr marL="54901" marR="54901" marT="101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dirty="0">
                          <a:solidFill>
                            <a:srgbClr val="000000"/>
                          </a:solidFill>
                          <a:effectLst/>
                          <a:latin typeface="Aptos" panose="020B0004020202020204" pitchFamily="34" charset="0"/>
                          <a:cs typeface="Calibri"/>
                        </a:rPr>
                        <a:t>25,000 lbs. manufactured/ processed;10,000 lbs. otherwise used</a:t>
                      </a:r>
                      <a:endParaRPr lang="en-US" sz="1600" b="0" dirty="0">
                        <a:solidFill>
                          <a:srgbClr val="000000"/>
                        </a:solidFill>
                        <a:effectLst/>
                        <a:latin typeface="Aptos" panose="020B0004020202020204" pitchFamily="34" charset="0"/>
                        <a:ea typeface="Calibri"/>
                        <a:cs typeface="Calibri"/>
                      </a:endParaRPr>
                    </a:p>
                  </a:txBody>
                  <a:tcPr marL="54901" marR="54901" marT="101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3085657"/>
                  </a:ext>
                </a:extLst>
              </a:tr>
              <a:tr h="802375">
                <a:tc>
                  <a:txBody>
                    <a:bodyPr/>
                    <a:lstStyle/>
                    <a:p>
                      <a:pPr marL="0" marR="0">
                        <a:lnSpc>
                          <a:spcPct val="107000"/>
                        </a:lnSpc>
                        <a:spcBef>
                          <a:spcPts val="0"/>
                        </a:spcBef>
                        <a:spcAft>
                          <a:spcPts val="800"/>
                        </a:spcAft>
                      </a:pPr>
                      <a:r>
                        <a:rPr lang="en-US" sz="1600" dirty="0">
                          <a:solidFill>
                            <a:srgbClr val="000000"/>
                          </a:solidFill>
                          <a:effectLst/>
                          <a:latin typeface="Aptos" panose="020B0004020202020204" pitchFamily="34" charset="0"/>
                          <a:cs typeface="Calibri"/>
                        </a:rPr>
                        <a:t>172 TRI/TURA PFAS – 2020</a:t>
                      </a:r>
                      <a:endParaRPr lang="en-US" sz="1600" dirty="0">
                        <a:solidFill>
                          <a:srgbClr val="000000"/>
                        </a:solidFill>
                        <a:effectLst/>
                        <a:latin typeface="Aptos" panose="020B0004020202020204" pitchFamily="34" charset="0"/>
                        <a:ea typeface="Calibri"/>
                        <a:cs typeface="Calibri"/>
                      </a:endParaRPr>
                    </a:p>
                  </a:txBody>
                  <a:tcPr marL="54901" marR="54901" marT="101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dirty="0">
                          <a:solidFill>
                            <a:srgbClr val="000000"/>
                          </a:solidFill>
                          <a:effectLst/>
                          <a:latin typeface="Aptos" panose="020B0004020202020204" pitchFamily="34" charset="0"/>
                          <a:cs typeface="Calibri"/>
                        </a:rPr>
                        <a:t>July 1, 2021</a:t>
                      </a:r>
                      <a:endParaRPr lang="en-US" sz="1600" b="0" dirty="0">
                        <a:solidFill>
                          <a:srgbClr val="000000"/>
                        </a:solidFill>
                        <a:effectLst/>
                        <a:latin typeface="Aptos" panose="020B0004020202020204" pitchFamily="34" charset="0"/>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Aptos" panose="020B0004020202020204" pitchFamily="34" charset="0"/>
                          <a:cs typeface="Calibri"/>
                        </a:rPr>
                        <a:t>January 1, 2021</a:t>
                      </a:r>
                      <a:endParaRPr lang="en-US" sz="1600" b="0">
                        <a:solidFill>
                          <a:srgbClr val="000000"/>
                        </a:solidFill>
                        <a:effectLst/>
                        <a:latin typeface="Aptos" panose="020B0004020202020204" pitchFamily="34" charset="0"/>
                        <a:ea typeface="Calibri"/>
                        <a:cs typeface="Calibri"/>
                      </a:endParaRPr>
                    </a:p>
                  </a:txBody>
                  <a:tcPr marL="54901" marR="54901" marT="101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dirty="0">
                          <a:solidFill>
                            <a:srgbClr val="000000"/>
                          </a:solidFill>
                          <a:effectLst/>
                          <a:latin typeface="Aptos" panose="020B0004020202020204" pitchFamily="34" charset="0"/>
                          <a:cs typeface="Calibri"/>
                        </a:rPr>
                        <a:t>July 1, 2022</a:t>
                      </a:r>
                      <a:endParaRPr lang="en-US" sz="1600" b="0" dirty="0">
                        <a:solidFill>
                          <a:srgbClr val="000000"/>
                        </a:solidFill>
                        <a:effectLst/>
                        <a:latin typeface="Aptos" panose="020B0004020202020204" pitchFamily="34" charset="0"/>
                        <a:ea typeface="Calibri"/>
                        <a:cs typeface="Calibri"/>
                      </a:endParaRPr>
                    </a:p>
                  </a:txBody>
                  <a:tcPr marL="54901" marR="54901" marT="101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dirty="0">
                          <a:solidFill>
                            <a:srgbClr val="000000"/>
                          </a:solidFill>
                          <a:effectLst/>
                          <a:latin typeface="Aptos" panose="020B0004020202020204" pitchFamily="34" charset="0"/>
                          <a:cs typeface="Calibri"/>
                        </a:rPr>
                        <a:t>Individually</a:t>
                      </a:r>
                      <a:endParaRPr lang="en-US" sz="1600" b="0" dirty="0">
                        <a:solidFill>
                          <a:srgbClr val="000000"/>
                        </a:solidFill>
                        <a:effectLst/>
                        <a:latin typeface="Aptos" panose="020B0004020202020204" pitchFamily="34" charset="0"/>
                        <a:ea typeface="Calibri"/>
                        <a:cs typeface="Calibri"/>
                      </a:endParaRPr>
                    </a:p>
                  </a:txBody>
                  <a:tcPr marL="54901" marR="54901" marT="101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dirty="0">
                          <a:solidFill>
                            <a:srgbClr val="000000"/>
                          </a:solidFill>
                          <a:effectLst/>
                          <a:latin typeface="Aptos" panose="020B0004020202020204" pitchFamily="34" charset="0"/>
                          <a:cs typeface="Calibri"/>
                        </a:rPr>
                        <a:t>100 lbs.</a:t>
                      </a:r>
                      <a:br>
                        <a:rPr lang="en-US" sz="1600" dirty="0">
                          <a:solidFill>
                            <a:srgbClr val="000000"/>
                          </a:solidFill>
                          <a:effectLst/>
                          <a:latin typeface="Aptos" panose="020B0004020202020204" pitchFamily="34" charset="0"/>
                          <a:cs typeface="Calibri"/>
                        </a:rPr>
                      </a:br>
                      <a:r>
                        <a:rPr lang="en-US" sz="1600" dirty="0">
                          <a:solidFill>
                            <a:srgbClr val="000000"/>
                          </a:solidFill>
                          <a:effectLst/>
                          <a:latin typeface="Aptos" panose="020B0004020202020204" pitchFamily="34" charset="0"/>
                          <a:cs typeface="Calibri"/>
                        </a:rPr>
                        <a:t>(de minimis exemption no longer applies)</a:t>
                      </a:r>
                      <a:endParaRPr lang="en-US" sz="1600" b="0" dirty="0">
                        <a:solidFill>
                          <a:srgbClr val="000000"/>
                        </a:solidFill>
                        <a:effectLst/>
                        <a:latin typeface="Aptos" panose="020B0004020202020204" pitchFamily="34" charset="0"/>
                        <a:ea typeface="Calibri"/>
                        <a:cs typeface="Calibri"/>
                      </a:endParaRPr>
                    </a:p>
                  </a:txBody>
                  <a:tcPr marL="54901" marR="54901" marT="101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8285935"/>
                  </a:ext>
                </a:extLst>
              </a:tr>
              <a:tr h="727388">
                <a:tc>
                  <a:txBody>
                    <a:bodyPr/>
                    <a:lstStyle/>
                    <a:p>
                      <a:pPr marL="0" marR="0">
                        <a:lnSpc>
                          <a:spcPct val="107000"/>
                        </a:lnSpc>
                        <a:spcBef>
                          <a:spcPts val="0"/>
                        </a:spcBef>
                        <a:spcAft>
                          <a:spcPts val="800"/>
                        </a:spcAft>
                      </a:pPr>
                      <a:r>
                        <a:rPr lang="en-US" sz="1600" dirty="0">
                          <a:solidFill>
                            <a:srgbClr val="000000"/>
                          </a:solidFill>
                          <a:effectLst/>
                          <a:latin typeface="Aptos" panose="020B0004020202020204" pitchFamily="34" charset="0"/>
                          <a:cs typeface="Calibri"/>
                        </a:rPr>
                        <a:t>Four TRI PFAS – 2021</a:t>
                      </a:r>
                      <a:endParaRPr lang="en-US" sz="1600" dirty="0">
                        <a:solidFill>
                          <a:srgbClr val="000000"/>
                        </a:solidFill>
                        <a:effectLst/>
                        <a:latin typeface="Aptos" panose="020B0004020202020204" pitchFamily="34" charset="0"/>
                        <a:ea typeface="Calibri"/>
                        <a:cs typeface="Calibri"/>
                      </a:endParaRPr>
                    </a:p>
                  </a:txBody>
                  <a:tcPr marL="54901" marR="54901" marT="101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Aptos" panose="020B0004020202020204" pitchFamily="34" charset="0"/>
                          <a:cs typeface="Calibri"/>
                        </a:rPr>
                        <a:t>July 1, 2022</a:t>
                      </a:r>
                      <a:endParaRPr lang="en-US" sz="1600" b="0">
                        <a:solidFill>
                          <a:srgbClr val="000000"/>
                        </a:solidFill>
                        <a:effectLst/>
                        <a:latin typeface="Aptos" panose="020B0004020202020204" pitchFamily="34" charset="0"/>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dirty="0">
                          <a:solidFill>
                            <a:srgbClr val="000000"/>
                          </a:solidFill>
                          <a:effectLst/>
                          <a:latin typeface="Aptos" panose="020B0004020202020204" pitchFamily="34" charset="0"/>
                          <a:cs typeface="Calibri"/>
                        </a:rPr>
                        <a:t>January 1, 2023</a:t>
                      </a:r>
                      <a:endParaRPr lang="en-US" sz="1600" b="0" dirty="0">
                        <a:solidFill>
                          <a:srgbClr val="000000"/>
                        </a:solidFill>
                        <a:effectLst/>
                        <a:latin typeface="Aptos" panose="020B0004020202020204" pitchFamily="34" charset="0"/>
                        <a:ea typeface="Calibri"/>
                        <a:cs typeface="Calibri"/>
                      </a:endParaRPr>
                    </a:p>
                  </a:txBody>
                  <a:tcPr marL="54901" marR="54901" marT="101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dirty="0">
                          <a:solidFill>
                            <a:srgbClr val="000000"/>
                          </a:solidFill>
                          <a:effectLst/>
                          <a:latin typeface="Aptos" panose="020B0004020202020204" pitchFamily="34" charset="0"/>
                          <a:cs typeface="Calibri"/>
                        </a:rPr>
                        <a:t>July 1, 2024</a:t>
                      </a:r>
                      <a:endParaRPr lang="en-US" sz="1600" b="0" dirty="0">
                        <a:solidFill>
                          <a:srgbClr val="000000"/>
                        </a:solidFill>
                        <a:effectLst/>
                        <a:latin typeface="Aptos" panose="020B0004020202020204" pitchFamily="34" charset="0"/>
                        <a:ea typeface="Calibri"/>
                        <a:cs typeface="Calibri"/>
                      </a:endParaRPr>
                    </a:p>
                  </a:txBody>
                  <a:tcPr marL="54901" marR="54901" marT="101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effectLst/>
                          <a:latin typeface="Aptos" panose="020B0004020202020204" pitchFamily="34" charset="0"/>
                          <a:cs typeface="Calibri"/>
                        </a:rPr>
                        <a:t>Individually</a:t>
                      </a:r>
                      <a:endParaRPr lang="en-US" sz="1600" b="0" dirty="0">
                        <a:solidFill>
                          <a:srgbClr val="000000"/>
                        </a:solidFill>
                        <a:effectLst/>
                        <a:latin typeface="Aptos" panose="020B0004020202020204" pitchFamily="34" charset="0"/>
                        <a:ea typeface="Calibri"/>
                        <a:cs typeface="Calibri"/>
                      </a:endParaRPr>
                    </a:p>
                  </a:txBody>
                  <a:tcPr marL="54901" marR="54901" marT="101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rgbClr val="000000"/>
                          </a:solidFill>
                          <a:effectLst/>
                          <a:latin typeface="Aptos" panose="020B0004020202020204" pitchFamily="34" charset="0"/>
                          <a:cs typeface="Calibri"/>
                        </a:rPr>
                        <a:t>100 lbs.</a:t>
                      </a:r>
                      <a:br>
                        <a:rPr lang="en-US" sz="1600" dirty="0">
                          <a:solidFill>
                            <a:srgbClr val="000000"/>
                          </a:solidFill>
                          <a:effectLst/>
                          <a:latin typeface="Aptos" panose="020B0004020202020204" pitchFamily="34" charset="0"/>
                          <a:cs typeface="Calibri"/>
                        </a:rPr>
                      </a:br>
                      <a:r>
                        <a:rPr lang="en-US" sz="1600" dirty="0">
                          <a:solidFill>
                            <a:srgbClr val="000000"/>
                          </a:solidFill>
                          <a:effectLst/>
                          <a:latin typeface="Aptos" panose="020B0004020202020204" pitchFamily="34" charset="0"/>
                          <a:cs typeface="Calibri"/>
                        </a:rPr>
                        <a:t>(de minimis exemption no longer applies)</a:t>
                      </a:r>
                      <a:endParaRPr lang="en-US" sz="1600" dirty="0">
                        <a:latin typeface="Aptos" panose="020B0004020202020204" pitchFamily="34" charset="0"/>
                      </a:endParaRPr>
                    </a:p>
                  </a:txBody>
                  <a:tcPr marL="54901" marR="54901" marT="101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8247670"/>
                  </a:ext>
                </a:extLst>
              </a:tr>
              <a:tr h="745207">
                <a:tc>
                  <a:txBody>
                    <a:bodyPr/>
                    <a:lstStyle/>
                    <a:p>
                      <a:pPr marL="0" marR="0">
                        <a:lnSpc>
                          <a:spcPct val="107000"/>
                        </a:lnSpc>
                        <a:spcBef>
                          <a:spcPts val="0"/>
                        </a:spcBef>
                        <a:spcAft>
                          <a:spcPts val="800"/>
                        </a:spcAft>
                      </a:pPr>
                      <a:r>
                        <a:rPr lang="en-US" sz="1600">
                          <a:solidFill>
                            <a:srgbClr val="000000"/>
                          </a:solidFill>
                          <a:effectLst/>
                          <a:latin typeface="Aptos" panose="020B0004020202020204" pitchFamily="34" charset="0"/>
                          <a:cs typeface="Calibri"/>
                        </a:rPr>
                        <a:t>Four TRI PFAS – 2022</a:t>
                      </a:r>
                      <a:endParaRPr lang="en-US" sz="1600">
                        <a:solidFill>
                          <a:srgbClr val="000000"/>
                        </a:solidFill>
                        <a:effectLst/>
                        <a:latin typeface="Aptos" panose="020B0004020202020204" pitchFamily="34" charset="0"/>
                        <a:ea typeface="Calibri"/>
                        <a:cs typeface="Calibri"/>
                      </a:endParaRPr>
                    </a:p>
                  </a:txBody>
                  <a:tcPr marL="54901" marR="54901" marT="101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dirty="0">
                          <a:solidFill>
                            <a:srgbClr val="000000"/>
                          </a:solidFill>
                          <a:effectLst/>
                          <a:latin typeface="Aptos" panose="020B0004020202020204" pitchFamily="34" charset="0"/>
                          <a:cs typeface="Calibri"/>
                        </a:rPr>
                        <a:t>July 1, 2023</a:t>
                      </a:r>
                      <a:endParaRPr lang="en-US" sz="1600" b="0" dirty="0">
                        <a:solidFill>
                          <a:srgbClr val="000000"/>
                        </a:solidFill>
                        <a:effectLst/>
                        <a:latin typeface="Aptos" panose="020B0004020202020204" pitchFamily="34" charset="0"/>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600" dirty="0">
                          <a:solidFill>
                            <a:srgbClr val="000000"/>
                          </a:solidFill>
                          <a:effectLst/>
                          <a:latin typeface="Aptos" panose="020B0004020202020204" pitchFamily="34" charset="0"/>
                          <a:cs typeface="Calibri"/>
                        </a:rPr>
                        <a:t>January 1, 2023</a:t>
                      </a:r>
                      <a:endParaRPr lang="en-US" sz="1600" b="0" dirty="0">
                        <a:solidFill>
                          <a:srgbClr val="000000"/>
                        </a:solidFill>
                        <a:effectLst/>
                        <a:latin typeface="Aptos" panose="020B0004020202020204" pitchFamily="34" charset="0"/>
                        <a:ea typeface="Calibri"/>
                        <a:cs typeface="Calibri"/>
                      </a:endParaRPr>
                    </a:p>
                  </a:txBody>
                  <a:tcPr marL="54901" marR="54901" marT="101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600" dirty="0">
                          <a:solidFill>
                            <a:srgbClr val="000000"/>
                          </a:solidFill>
                          <a:effectLst/>
                          <a:latin typeface="Aptos" panose="020B0004020202020204" pitchFamily="34" charset="0"/>
                          <a:cs typeface="Calibri"/>
                        </a:rPr>
                        <a:t>July 1, 2024</a:t>
                      </a:r>
                      <a:endParaRPr lang="en-US" sz="1600" b="0" dirty="0">
                        <a:solidFill>
                          <a:srgbClr val="000000"/>
                        </a:solidFill>
                        <a:effectLst/>
                        <a:latin typeface="Aptos" panose="020B0004020202020204" pitchFamily="34" charset="0"/>
                        <a:ea typeface="Calibri"/>
                        <a:cs typeface="Calibri"/>
                      </a:endParaRPr>
                    </a:p>
                  </a:txBody>
                  <a:tcPr marL="54901" marR="54901" marT="101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effectLst/>
                          <a:latin typeface="Aptos" panose="020B0004020202020204" pitchFamily="34" charset="0"/>
                          <a:cs typeface="Calibri"/>
                        </a:rPr>
                        <a:t>Individually</a:t>
                      </a:r>
                      <a:endParaRPr lang="en-US" sz="1600" b="0" dirty="0">
                        <a:solidFill>
                          <a:srgbClr val="000000"/>
                        </a:solidFill>
                        <a:effectLst/>
                        <a:latin typeface="Aptos" panose="020B0004020202020204" pitchFamily="34" charset="0"/>
                        <a:ea typeface="Calibri"/>
                        <a:cs typeface="Calibri"/>
                      </a:endParaRPr>
                    </a:p>
                  </a:txBody>
                  <a:tcPr marL="54901" marR="54901" marT="101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rgbClr val="000000"/>
                          </a:solidFill>
                          <a:effectLst/>
                          <a:latin typeface="Aptos" panose="020B0004020202020204" pitchFamily="34" charset="0"/>
                          <a:cs typeface="Calibri"/>
                        </a:rPr>
                        <a:t>100 lbs.</a:t>
                      </a:r>
                      <a:br>
                        <a:rPr lang="en-US" sz="1600" dirty="0">
                          <a:solidFill>
                            <a:srgbClr val="000000"/>
                          </a:solidFill>
                          <a:effectLst/>
                          <a:latin typeface="Aptos" panose="020B0004020202020204" pitchFamily="34" charset="0"/>
                          <a:cs typeface="Calibri"/>
                        </a:rPr>
                      </a:br>
                      <a:r>
                        <a:rPr lang="en-US" sz="1600" dirty="0">
                          <a:solidFill>
                            <a:srgbClr val="000000"/>
                          </a:solidFill>
                          <a:effectLst/>
                          <a:latin typeface="Aptos" panose="020B0004020202020204" pitchFamily="34" charset="0"/>
                          <a:cs typeface="Calibri"/>
                        </a:rPr>
                        <a:t>(de minimis exemption no longer applies)</a:t>
                      </a:r>
                      <a:endParaRPr lang="en-US" sz="1600" dirty="0">
                        <a:latin typeface="Aptos" panose="020B0004020202020204" pitchFamily="34" charset="0"/>
                      </a:endParaRPr>
                    </a:p>
                  </a:txBody>
                  <a:tcPr marL="54901" marR="54901" marT="101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8848600"/>
                  </a:ext>
                </a:extLst>
              </a:tr>
              <a:tr h="802376">
                <a:tc>
                  <a:txBody>
                    <a:bodyPr/>
                    <a:lstStyle/>
                    <a:p>
                      <a:pPr marL="0" marR="0">
                        <a:lnSpc>
                          <a:spcPct val="107000"/>
                        </a:lnSpc>
                        <a:spcBef>
                          <a:spcPts val="0"/>
                        </a:spcBef>
                        <a:spcAft>
                          <a:spcPts val="800"/>
                        </a:spcAft>
                      </a:pPr>
                      <a:r>
                        <a:rPr lang="en-US" sz="1600">
                          <a:solidFill>
                            <a:srgbClr val="000000"/>
                          </a:solidFill>
                          <a:effectLst/>
                          <a:latin typeface="Aptos" panose="020B0004020202020204" pitchFamily="34" charset="0"/>
                          <a:cs typeface="Calibri"/>
                        </a:rPr>
                        <a:t>Nine TRI PFAS – 2023</a:t>
                      </a:r>
                      <a:endParaRPr lang="en-US" sz="1600">
                        <a:solidFill>
                          <a:srgbClr val="000000"/>
                        </a:solidFill>
                        <a:effectLst/>
                        <a:latin typeface="Aptos" panose="020B0004020202020204" pitchFamily="34" charset="0"/>
                        <a:ea typeface="Calibri"/>
                        <a:cs typeface="Calibri"/>
                      </a:endParaRPr>
                    </a:p>
                  </a:txBody>
                  <a:tcPr marL="54901" marR="54901" marT="101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Aptos" panose="020B0004020202020204" pitchFamily="34" charset="0"/>
                          <a:cs typeface="Calibri"/>
                        </a:rPr>
                        <a:t>July 1, 2024</a:t>
                      </a:r>
                      <a:endParaRPr lang="en-US" sz="1600" b="0">
                        <a:solidFill>
                          <a:srgbClr val="000000"/>
                        </a:solidFill>
                        <a:effectLst/>
                        <a:latin typeface="Aptos" panose="020B0004020202020204" pitchFamily="34" charset="0"/>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solidFill>
                            <a:srgbClr val="000000"/>
                          </a:solidFill>
                          <a:effectLst/>
                          <a:latin typeface="Aptos" panose="020B0004020202020204" pitchFamily="34" charset="0"/>
                          <a:cs typeface="Calibri"/>
                        </a:rPr>
                        <a:t>January 1, 2024</a:t>
                      </a:r>
                      <a:endParaRPr lang="en-US" sz="1600" b="0">
                        <a:solidFill>
                          <a:srgbClr val="000000"/>
                        </a:solidFill>
                        <a:effectLst/>
                        <a:latin typeface="Aptos" panose="020B0004020202020204" pitchFamily="34" charset="0"/>
                        <a:ea typeface="Calibri"/>
                        <a:cs typeface="Calibri"/>
                      </a:endParaRPr>
                    </a:p>
                  </a:txBody>
                  <a:tcPr marL="54901" marR="54901" marT="101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dirty="0">
                          <a:solidFill>
                            <a:srgbClr val="000000"/>
                          </a:solidFill>
                          <a:effectLst/>
                          <a:latin typeface="Aptos" panose="020B0004020202020204" pitchFamily="34" charset="0"/>
                          <a:cs typeface="Calibri"/>
                        </a:rPr>
                        <a:t>July 1, 2025</a:t>
                      </a:r>
                      <a:endParaRPr lang="en-US" sz="1600" b="0" dirty="0">
                        <a:solidFill>
                          <a:srgbClr val="000000"/>
                        </a:solidFill>
                        <a:effectLst/>
                        <a:latin typeface="Aptos" panose="020B0004020202020204" pitchFamily="34" charset="0"/>
                        <a:ea typeface="Calibri"/>
                        <a:cs typeface="Calibri"/>
                      </a:endParaRPr>
                    </a:p>
                  </a:txBody>
                  <a:tcPr marL="54901" marR="54901" marT="101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effectLst/>
                          <a:latin typeface="Aptos" panose="020B0004020202020204" pitchFamily="34" charset="0"/>
                          <a:cs typeface="Calibri"/>
                        </a:rPr>
                        <a:t>Individually</a:t>
                      </a:r>
                      <a:endParaRPr lang="en-US" sz="1600" b="0" dirty="0">
                        <a:solidFill>
                          <a:srgbClr val="000000"/>
                        </a:solidFill>
                        <a:effectLst/>
                        <a:latin typeface="Aptos" panose="020B0004020202020204" pitchFamily="34" charset="0"/>
                        <a:ea typeface="Calibri"/>
                        <a:cs typeface="Calibri"/>
                      </a:endParaRPr>
                    </a:p>
                  </a:txBody>
                  <a:tcPr marL="54901" marR="54901" marT="101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rgbClr val="000000"/>
                          </a:solidFill>
                          <a:effectLst/>
                          <a:latin typeface="Aptos" panose="020B0004020202020204" pitchFamily="34" charset="0"/>
                          <a:cs typeface="Calibri"/>
                        </a:rPr>
                        <a:t>100 lbs.</a:t>
                      </a:r>
                      <a:br>
                        <a:rPr lang="en-US" sz="1600" dirty="0">
                          <a:solidFill>
                            <a:srgbClr val="000000"/>
                          </a:solidFill>
                          <a:effectLst/>
                          <a:latin typeface="Aptos" panose="020B0004020202020204" pitchFamily="34" charset="0"/>
                          <a:cs typeface="Calibri"/>
                        </a:rPr>
                      </a:br>
                      <a:r>
                        <a:rPr lang="en-US" sz="1600" dirty="0">
                          <a:solidFill>
                            <a:srgbClr val="000000"/>
                          </a:solidFill>
                          <a:effectLst/>
                          <a:latin typeface="Aptos" panose="020B0004020202020204" pitchFamily="34" charset="0"/>
                          <a:cs typeface="Calibri"/>
                        </a:rPr>
                        <a:t>(de minimis exemption no longer applies)</a:t>
                      </a:r>
                      <a:endParaRPr lang="en-US" sz="1600" dirty="0">
                        <a:latin typeface="Aptos" panose="020B0004020202020204" pitchFamily="34" charset="0"/>
                      </a:endParaRPr>
                    </a:p>
                  </a:txBody>
                  <a:tcPr marL="54901" marR="54901" marT="101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8258552"/>
                  </a:ext>
                </a:extLst>
              </a:tr>
              <a:tr h="821255">
                <a:tc>
                  <a:txBody>
                    <a:bodyPr/>
                    <a:lstStyle/>
                    <a:p>
                      <a:pPr marL="0" marR="0">
                        <a:lnSpc>
                          <a:spcPct val="107000"/>
                        </a:lnSpc>
                        <a:spcBef>
                          <a:spcPts val="0"/>
                        </a:spcBef>
                        <a:spcAft>
                          <a:spcPts val="800"/>
                        </a:spcAft>
                      </a:pPr>
                      <a:r>
                        <a:rPr lang="en-US" sz="1600" dirty="0">
                          <a:solidFill>
                            <a:srgbClr val="000000"/>
                          </a:solidFill>
                          <a:effectLst/>
                          <a:latin typeface="Aptos" panose="020B0004020202020204" pitchFamily="34" charset="0"/>
                          <a:ea typeface="Calibri"/>
                          <a:cs typeface="Calibri"/>
                        </a:rPr>
                        <a:t>Seven TRI PFAS - 2024</a:t>
                      </a:r>
                    </a:p>
                  </a:txBody>
                  <a:tcPr marL="54901" marR="54901" marT="101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b="0">
                          <a:solidFill>
                            <a:srgbClr val="000000"/>
                          </a:solidFill>
                          <a:effectLst/>
                          <a:latin typeface="Aptos" panose="020B0004020202020204" pitchFamily="34" charset="0"/>
                          <a:ea typeface="Calibri"/>
                          <a:cs typeface="Calibri"/>
                        </a:rPr>
                        <a:t>July 1, 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b="0" i="0" baseline="0">
                          <a:solidFill>
                            <a:schemeClr val="tx1"/>
                          </a:solidFill>
                          <a:effectLst/>
                          <a:latin typeface="Aptos" panose="020B0004020202020204" pitchFamily="34" charset="0"/>
                          <a:ea typeface="Calibri"/>
                          <a:cs typeface="Calibri"/>
                        </a:rPr>
                        <a:t> January 1, 2025</a:t>
                      </a:r>
                      <a:endParaRPr lang="en-US" sz="1600" b="0" i="0">
                        <a:solidFill>
                          <a:schemeClr val="tx1"/>
                        </a:solidFill>
                        <a:effectLst/>
                        <a:latin typeface="Aptos" panose="020B0004020202020204" pitchFamily="34" charset="0"/>
                        <a:ea typeface="Calibri"/>
                        <a:cs typeface="Calibri"/>
                      </a:endParaRPr>
                    </a:p>
                  </a:txBody>
                  <a:tcPr marL="54901" marR="54901" marT="101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b="0" i="0" baseline="0" dirty="0">
                          <a:solidFill>
                            <a:schemeClr val="tx1"/>
                          </a:solidFill>
                          <a:effectLst/>
                          <a:latin typeface="Aptos" panose="020B0004020202020204" pitchFamily="34" charset="0"/>
                          <a:ea typeface="Calibri"/>
                          <a:cs typeface="Calibri"/>
                        </a:rPr>
                        <a:t> July 1, 2026</a:t>
                      </a:r>
                      <a:endParaRPr lang="en-US" sz="1600" b="0" i="0" dirty="0">
                        <a:solidFill>
                          <a:schemeClr val="tx1"/>
                        </a:solidFill>
                        <a:effectLst/>
                        <a:latin typeface="Aptos" panose="020B0004020202020204" pitchFamily="34" charset="0"/>
                        <a:ea typeface="Calibri"/>
                        <a:cs typeface="Calibri"/>
                      </a:endParaRPr>
                    </a:p>
                  </a:txBody>
                  <a:tcPr marL="54901" marR="54901" marT="101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600" dirty="0">
                          <a:solidFill>
                            <a:srgbClr val="000000"/>
                          </a:solidFill>
                          <a:effectLst/>
                          <a:latin typeface="Aptos" panose="020B0004020202020204" pitchFamily="34" charset="0"/>
                          <a:cs typeface="Calibri"/>
                        </a:rPr>
                        <a:t>Individually</a:t>
                      </a:r>
                      <a:endParaRPr lang="en-US" sz="1600" b="0" dirty="0">
                        <a:solidFill>
                          <a:srgbClr val="000000"/>
                        </a:solidFill>
                        <a:effectLst/>
                        <a:latin typeface="Aptos" panose="020B0004020202020204" pitchFamily="34" charset="0"/>
                        <a:ea typeface="Calibri"/>
                        <a:cs typeface="Calibri"/>
                      </a:endParaRPr>
                    </a:p>
                  </a:txBody>
                  <a:tcPr marL="54901" marR="54901" marT="101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dirty="0">
                          <a:solidFill>
                            <a:srgbClr val="000000"/>
                          </a:solidFill>
                          <a:effectLst/>
                          <a:latin typeface="Aptos" panose="020B0004020202020204" pitchFamily="34" charset="0"/>
                          <a:cs typeface="Calibri"/>
                        </a:rPr>
                        <a:t>100 lbs.</a:t>
                      </a:r>
                      <a:br>
                        <a:rPr lang="en-US" sz="1600" dirty="0">
                          <a:solidFill>
                            <a:srgbClr val="000000"/>
                          </a:solidFill>
                          <a:effectLst/>
                          <a:latin typeface="Aptos" panose="020B0004020202020204" pitchFamily="34" charset="0"/>
                          <a:cs typeface="Calibri"/>
                        </a:rPr>
                      </a:br>
                      <a:r>
                        <a:rPr lang="en-US" sz="1600" dirty="0">
                          <a:solidFill>
                            <a:srgbClr val="000000"/>
                          </a:solidFill>
                          <a:effectLst/>
                          <a:latin typeface="Aptos" panose="020B0004020202020204" pitchFamily="34" charset="0"/>
                          <a:cs typeface="Calibri"/>
                        </a:rPr>
                        <a:t>(de minimis exemption no longer applies)</a:t>
                      </a:r>
                      <a:endParaRPr lang="en-US" sz="1800" b="0" dirty="0">
                        <a:solidFill>
                          <a:srgbClr val="000000"/>
                        </a:solidFill>
                        <a:effectLst/>
                        <a:latin typeface="Aptos" panose="020B0004020202020204" pitchFamily="34" charset="0"/>
                        <a:ea typeface="Calibri" panose="020F0502020204030204" pitchFamily="34" charset="0"/>
                        <a:cs typeface="Calibri"/>
                      </a:endParaRPr>
                    </a:p>
                  </a:txBody>
                  <a:tcPr marL="54901" marR="54901" marT="101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4285348"/>
                  </a:ext>
                </a:extLst>
              </a:tr>
              <a:tr h="727388">
                <a:tc>
                  <a:txBody>
                    <a:bodyPr/>
                    <a:lstStyle/>
                    <a:p>
                      <a:pPr marL="0" lvl="0">
                        <a:lnSpc>
                          <a:spcPct val="107000"/>
                        </a:lnSpc>
                        <a:spcBef>
                          <a:spcPts val="0"/>
                        </a:spcBef>
                        <a:spcAft>
                          <a:spcPts val="800"/>
                        </a:spcAft>
                        <a:buNone/>
                      </a:pPr>
                      <a:r>
                        <a:rPr lang="en-US" sz="1600">
                          <a:solidFill>
                            <a:srgbClr val="000000"/>
                          </a:solidFill>
                          <a:effectLst/>
                          <a:latin typeface="Aptos" panose="020B0004020202020204" pitchFamily="34" charset="0"/>
                          <a:ea typeface="Calibri"/>
                          <a:cs typeface="Calibri"/>
                        </a:rPr>
                        <a:t>Nine TRI PFAS-2025</a:t>
                      </a:r>
                    </a:p>
                  </a:txBody>
                  <a:tcPr marL="54901" marR="54901" marT="10166" marB="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marL="0" lvl="0" algn="ctr">
                        <a:lnSpc>
                          <a:spcPct val="107000"/>
                        </a:lnSpc>
                        <a:spcBef>
                          <a:spcPts val="0"/>
                        </a:spcBef>
                        <a:spcAft>
                          <a:spcPts val="800"/>
                        </a:spcAft>
                        <a:buNone/>
                      </a:pPr>
                      <a:r>
                        <a:rPr lang="en-US" sz="1600" b="0">
                          <a:solidFill>
                            <a:srgbClr val="000000"/>
                          </a:solidFill>
                          <a:effectLst/>
                          <a:latin typeface="Aptos" panose="020B0004020202020204" pitchFamily="34" charset="0"/>
                          <a:ea typeface="Calibri"/>
                          <a:cs typeface="Calibri"/>
                        </a:rPr>
                        <a:t>July 1, 2026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marL="0" lvl="0" algn="ctr">
                        <a:lnSpc>
                          <a:spcPct val="107000"/>
                        </a:lnSpc>
                        <a:spcBef>
                          <a:spcPts val="0"/>
                        </a:spcBef>
                        <a:spcAft>
                          <a:spcPts val="800"/>
                        </a:spcAft>
                        <a:buNone/>
                      </a:pPr>
                      <a:r>
                        <a:rPr lang="en-US" sz="1600" b="0" i="0" baseline="0">
                          <a:solidFill>
                            <a:schemeClr val="tx1"/>
                          </a:solidFill>
                          <a:effectLst/>
                          <a:latin typeface="Aptos" panose="020B0004020202020204" pitchFamily="34" charset="0"/>
                          <a:ea typeface="Calibri"/>
                          <a:cs typeface="Calibri"/>
                        </a:rPr>
                        <a:t>January 1, 2026</a:t>
                      </a:r>
                    </a:p>
                  </a:txBody>
                  <a:tcPr marL="54901" marR="54901" marT="101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marL="0" lvl="0" algn="ctr">
                        <a:lnSpc>
                          <a:spcPct val="107000"/>
                        </a:lnSpc>
                        <a:spcBef>
                          <a:spcPts val="0"/>
                        </a:spcBef>
                        <a:spcAft>
                          <a:spcPts val="800"/>
                        </a:spcAft>
                        <a:buNone/>
                      </a:pPr>
                      <a:r>
                        <a:rPr lang="en-US" sz="1600" b="0" i="0" baseline="0" dirty="0">
                          <a:solidFill>
                            <a:schemeClr val="tx1"/>
                          </a:solidFill>
                          <a:effectLst/>
                          <a:latin typeface="Aptos" panose="020B0004020202020204" pitchFamily="34" charset="0"/>
                          <a:ea typeface="Calibri"/>
                          <a:cs typeface="Calibri"/>
                        </a:rPr>
                        <a:t>July 1</a:t>
                      </a:r>
                      <a:r>
                        <a:rPr lang="en-US" sz="1600" b="0" i="0" baseline="0">
                          <a:solidFill>
                            <a:schemeClr val="tx1"/>
                          </a:solidFill>
                          <a:effectLst/>
                          <a:latin typeface="Aptos" panose="020B0004020202020204" pitchFamily="34" charset="0"/>
                          <a:ea typeface="Calibri"/>
                          <a:cs typeface="Calibri"/>
                        </a:rPr>
                        <a:t>, 2027</a:t>
                      </a:r>
                      <a:endParaRPr lang="en-US" sz="1600" b="0" i="0" baseline="0" dirty="0">
                        <a:solidFill>
                          <a:schemeClr val="tx1"/>
                        </a:solidFill>
                        <a:effectLst/>
                        <a:latin typeface="Aptos" panose="020B0004020202020204" pitchFamily="34" charset="0"/>
                        <a:ea typeface="Calibri"/>
                        <a:cs typeface="Calibri"/>
                      </a:endParaRPr>
                    </a:p>
                  </a:txBody>
                  <a:tcPr marL="54901" marR="54901" marT="101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effectLst/>
                          <a:latin typeface="Aptos" panose="020B0004020202020204" pitchFamily="34" charset="0"/>
                          <a:cs typeface="Calibri"/>
                        </a:rPr>
                        <a:t>Individually</a:t>
                      </a:r>
                      <a:endParaRPr lang="en-US" sz="1600" b="0" dirty="0">
                        <a:solidFill>
                          <a:srgbClr val="000000"/>
                        </a:solidFill>
                        <a:effectLst/>
                        <a:latin typeface="Aptos" panose="020B0004020202020204" pitchFamily="34" charset="0"/>
                        <a:ea typeface="Calibri"/>
                        <a:cs typeface="Calibri"/>
                      </a:endParaRPr>
                    </a:p>
                  </a:txBody>
                  <a:tcPr marL="54901" marR="54901" marT="101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tc>
                  <a:txBody>
                    <a:bodyPr/>
                    <a:lstStyle/>
                    <a:p>
                      <a:pPr algn="ctr"/>
                      <a:r>
                        <a:rPr lang="en-US" sz="1600" dirty="0">
                          <a:solidFill>
                            <a:srgbClr val="000000"/>
                          </a:solidFill>
                          <a:effectLst/>
                          <a:latin typeface="Aptos" panose="020B0004020202020204" pitchFamily="34" charset="0"/>
                          <a:cs typeface="Calibri"/>
                        </a:rPr>
                        <a:t>100 lbs.</a:t>
                      </a:r>
                      <a:br>
                        <a:rPr lang="en-US" sz="1600" dirty="0">
                          <a:solidFill>
                            <a:srgbClr val="000000"/>
                          </a:solidFill>
                          <a:effectLst/>
                          <a:latin typeface="Aptos" panose="020B0004020202020204" pitchFamily="34" charset="0"/>
                          <a:cs typeface="Calibri"/>
                        </a:rPr>
                      </a:br>
                      <a:r>
                        <a:rPr lang="en-US" sz="1600" dirty="0">
                          <a:solidFill>
                            <a:srgbClr val="000000"/>
                          </a:solidFill>
                          <a:effectLst/>
                          <a:latin typeface="Aptos" panose="020B0004020202020204" pitchFamily="34" charset="0"/>
                          <a:cs typeface="Calibri"/>
                        </a:rPr>
                        <a:t>(de minimis exemption no longer applies)</a:t>
                      </a:r>
                      <a:endParaRPr lang="en-US" sz="1600" dirty="0">
                        <a:latin typeface="Aptos" panose="020B0004020202020204" pitchFamily="34" charset="0"/>
                      </a:endParaRPr>
                    </a:p>
                  </a:txBody>
                  <a:tcPr marL="54901" marR="54901" marT="101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tcPr>
                </a:tc>
                <a:extLst>
                  <a:ext uri="{0D108BD9-81ED-4DB2-BD59-A6C34878D82A}">
                    <a16:rowId xmlns:a16="http://schemas.microsoft.com/office/drawing/2014/main" val="1525113375"/>
                  </a:ext>
                </a:extLst>
              </a:tr>
            </a:tbl>
          </a:graphicData>
        </a:graphic>
      </p:graphicFrame>
    </p:spTree>
    <p:extLst>
      <p:ext uri="{BB962C8B-B14F-4D97-AF65-F5344CB8AC3E}">
        <p14:creationId xmlns:p14="http://schemas.microsoft.com/office/powerpoint/2010/main" val="159106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ACB0-28C3-41B6-9A7D-C959272FDBF1}"/>
              </a:ext>
            </a:extLst>
          </p:cNvPr>
          <p:cNvSpPr>
            <a:spLocks noGrp="1"/>
          </p:cNvSpPr>
          <p:nvPr>
            <p:ph type="title"/>
          </p:nvPr>
        </p:nvSpPr>
        <p:spPr>
          <a:xfrm>
            <a:off x="795528" y="242678"/>
            <a:ext cx="10238232" cy="1143000"/>
          </a:xfrm>
        </p:spPr>
        <p:txBody>
          <a:bodyPr/>
          <a:lstStyle/>
          <a:p>
            <a:r>
              <a:rPr lang="en-US" sz="4400" b="0" dirty="0">
                <a:solidFill>
                  <a:srgbClr val="3C6EB5"/>
                </a:solidFill>
                <a:latin typeface="Aptos" panose="020B0004020202020204" pitchFamily="34" charset="0"/>
              </a:rPr>
              <a:t>Reminder: TURA Certain PFAS NOL Category-reportable since 2022 </a:t>
            </a:r>
          </a:p>
        </p:txBody>
      </p:sp>
      <p:sp>
        <p:nvSpPr>
          <p:cNvPr id="3" name="Content Placeholder 2">
            <a:extLst>
              <a:ext uri="{FF2B5EF4-FFF2-40B4-BE49-F238E27FC236}">
                <a16:creationId xmlns:a16="http://schemas.microsoft.com/office/drawing/2014/main" id="{BEDC3B8E-5354-4981-9AC8-203346C20ABF}"/>
              </a:ext>
            </a:extLst>
          </p:cNvPr>
          <p:cNvSpPr>
            <a:spLocks noGrp="1"/>
          </p:cNvSpPr>
          <p:nvPr>
            <p:ph idx="1"/>
          </p:nvPr>
        </p:nvSpPr>
        <p:spPr>
          <a:xfrm>
            <a:off x="1158238" y="1123302"/>
            <a:ext cx="9875521" cy="5101268"/>
          </a:xfrm>
        </p:spPr>
        <p:txBody>
          <a:bodyPr/>
          <a:lstStyle/>
          <a:p>
            <a:pPr marL="0" indent="0">
              <a:lnSpc>
                <a:spcPct val="107000"/>
              </a:lnSpc>
              <a:spcBef>
                <a:spcPts val="0"/>
              </a:spcBef>
              <a:spcAft>
                <a:spcPts val="960"/>
              </a:spcAft>
              <a:buNone/>
            </a:pPr>
            <a:endParaRPr lang="en-US" sz="216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960"/>
              </a:spcAft>
              <a:buNone/>
            </a:pPr>
            <a:r>
              <a:rPr lang="en-US" sz="2160" dirty="0">
                <a:solidFill>
                  <a:srgbClr val="000000"/>
                </a:solidFill>
                <a:latin typeface="Aptos" panose="020B0004020202020204" pitchFamily="34" charset="0"/>
                <a:ea typeface="Calibri" panose="020F0502020204030204" pitchFamily="34" charset="0"/>
                <a:cs typeface="Times New Roman" panose="02020603050405020304" pitchFamily="18" charset="0"/>
              </a:rPr>
              <a:t>For the 2022 Reporting Year, the Certain PFAS NOL category was added under TURA. The Certain PFAS NOL category is defined as </a:t>
            </a:r>
            <a:r>
              <a:rPr lang="en-US" sz="2160" dirty="0">
                <a:solidFill>
                  <a:srgbClr val="000000"/>
                </a:solidFill>
                <a:latin typeface="Aptos" panose="020B0004020202020204" pitchFamily="34" charset="0"/>
                <a:ea typeface="Calibri" panose="020F0502020204030204" pitchFamily="34" charset="0"/>
                <a:cs typeface="Arial" panose="020B0604020202020204" pitchFamily="34" charset="0"/>
              </a:rPr>
              <a:t>those PFAS that contain:</a:t>
            </a:r>
          </a:p>
          <a:p>
            <a:pPr marL="411480" indent="-411480">
              <a:lnSpc>
                <a:spcPct val="107000"/>
              </a:lnSpc>
              <a:spcBef>
                <a:spcPts val="0"/>
              </a:spcBef>
              <a:buFont typeface="Symbol" panose="05050102010706020507" pitchFamily="18" charset="2"/>
              <a:buChar char=""/>
            </a:pPr>
            <a:endParaRPr lang="en-US" sz="2160" dirty="0">
              <a:solidFill>
                <a:srgbClr val="000000"/>
              </a:solidFill>
              <a:latin typeface="Aptos" panose="020B0004020202020204" pitchFamily="34" charset="0"/>
              <a:ea typeface="Calibri" panose="020F0502020204030204" pitchFamily="34" charset="0"/>
              <a:cs typeface="Arial" panose="020B0604020202020204" pitchFamily="34" charset="0"/>
            </a:endParaRPr>
          </a:p>
          <a:p>
            <a:pPr marL="411480" indent="-411480">
              <a:lnSpc>
                <a:spcPct val="107000"/>
              </a:lnSpc>
              <a:spcBef>
                <a:spcPts val="0"/>
              </a:spcBef>
              <a:buFont typeface="Symbol" panose="05050102010706020507" pitchFamily="18" charset="2"/>
              <a:buChar char=""/>
            </a:pPr>
            <a:r>
              <a:rPr lang="en-US" sz="2160" dirty="0">
                <a:solidFill>
                  <a:srgbClr val="000000"/>
                </a:solidFill>
                <a:latin typeface="Aptos" panose="020B0004020202020204" pitchFamily="34" charset="0"/>
                <a:ea typeface="Calibri" panose="020F0502020204030204" pitchFamily="34" charset="0"/>
                <a:cs typeface="Arial" panose="020B0604020202020204" pitchFamily="34" charset="0"/>
              </a:rPr>
              <a:t>a perfluoroalkyl moiety with three or more carbons </a:t>
            </a:r>
          </a:p>
          <a:p>
            <a:pPr marL="0" indent="0">
              <a:lnSpc>
                <a:spcPct val="107000"/>
              </a:lnSpc>
              <a:spcBef>
                <a:spcPts val="0"/>
              </a:spcBef>
              <a:buNone/>
            </a:pPr>
            <a:r>
              <a:rPr lang="en-US" sz="2160" dirty="0">
                <a:solidFill>
                  <a:srgbClr val="000000"/>
                </a:solidFill>
                <a:latin typeface="Aptos" panose="020B0004020202020204" pitchFamily="34" charset="0"/>
                <a:ea typeface="Calibri" panose="020F0502020204030204" pitchFamily="34" charset="0"/>
                <a:cs typeface="Arial" panose="020B0604020202020204" pitchFamily="34" charset="0"/>
              </a:rPr>
              <a:t>	(e.g., –C</a:t>
            </a:r>
            <a:r>
              <a:rPr lang="en-US" sz="2160" baseline="-25000" dirty="0">
                <a:solidFill>
                  <a:srgbClr val="000000"/>
                </a:solidFill>
                <a:latin typeface="Aptos" panose="020B0004020202020204" pitchFamily="34" charset="0"/>
                <a:ea typeface="Calibri" panose="020F0502020204030204" pitchFamily="34" charset="0"/>
                <a:cs typeface="Arial" panose="020B0604020202020204" pitchFamily="34" charset="0"/>
              </a:rPr>
              <a:t>n</a:t>
            </a:r>
            <a:r>
              <a:rPr lang="en-US" sz="2160" dirty="0">
                <a:solidFill>
                  <a:srgbClr val="000000"/>
                </a:solidFill>
                <a:latin typeface="Aptos" panose="020B0004020202020204" pitchFamily="34" charset="0"/>
                <a:ea typeface="Calibri" panose="020F0502020204030204" pitchFamily="34" charset="0"/>
                <a:cs typeface="Arial" panose="020B0604020202020204" pitchFamily="34" charset="0"/>
              </a:rPr>
              <a:t>F</a:t>
            </a:r>
            <a:r>
              <a:rPr lang="en-US" sz="2160" baseline="-25000" dirty="0">
                <a:solidFill>
                  <a:srgbClr val="000000"/>
                </a:solidFill>
                <a:latin typeface="Aptos" panose="020B0004020202020204" pitchFamily="34" charset="0"/>
                <a:ea typeface="Calibri" panose="020F0502020204030204" pitchFamily="34" charset="0"/>
                <a:cs typeface="Arial" panose="020B0604020202020204" pitchFamily="34" charset="0"/>
              </a:rPr>
              <a:t>2n</a:t>
            </a:r>
            <a:r>
              <a:rPr lang="en-US" sz="2160" dirty="0">
                <a:solidFill>
                  <a:srgbClr val="000000"/>
                </a:solidFill>
                <a:latin typeface="Aptos" panose="020B0004020202020204" pitchFamily="34" charset="0"/>
                <a:ea typeface="Calibri" panose="020F0502020204030204" pitchFamily="34" charset="0"/>
                <a:cs typeface="Arial" panose="020B0604020202020204" pitchFamily="34" charset="0"/>
              </a:rPr>
              <a:t>– , n ≥ 3; or CF</a:t>
            </a:r>
            <a:r>
              <a:rPr lang="en-US" sz="2160" baseline="-25000" dirty="0">
                <a:solidFill>
                  <a:srgbClr val="000000"/>
                </a:solidFill>
                <a:latin typeface="Aptos" panose="020B0004020202020204" pitchFamily="34" charset="0"/>
                <a:ea typeface="Calibri" panose="020F0502020204030204" pitchFamily="34" charset="0"/>
                <a:cs typeface="Arial" panose="020B0604020202020204" pitchFamily="34" charset="0"/>
              </a:rPr>
              <a:t>3</a:t>
            </a:r>
            <a:r>
              <a:rPr lang="en-US" sz="2160" dirty="0">
                <a:solidFill>
                  <a:srgbClr val="000000"/>
                </a:solidFill>
                <a:latin typeface="Aptos" panose="020B0004020202020204" pitchFamily="34" charset="0"/>
                <a:ea typeface="Calibri" panose="020F0502020204030204" pitchFamily="34" charset="0"/>
                <a:cs typeface="Arial" panose="020B0604020202020204" pitchFamily="34" charset="0"/>
              </a:rPr>
              <a:t>–C</a:t>
            </a:r>
            <a:r>
              <a:rPr lang="en-US" sz="2160" baseline="-25000" dirty="0">
                <a:solidFill>
                  <a:srgbClr val="000000"/>
                </a:solidFill>
                <a:latin typeface="Aptos" panose="020B0004020202020204" pitchFamily="34" charset="0"/>
                <a:ea typeface="Calibri" panose="020F0502020204030204" pitchFamily="34" charset="0"/>
                <a:cs typeface="Arial" panose="020B0604020202020204" pitchFamily="34" charset="0"/>
              </a:rPr>
              <a:t>n</a:t>
            </a:r>
            <a:r>
              <a:rPr lang="en-US" sz="2160" dirty="0">
                <a:solidFill>
                  <a:srgbClr val="000000"/>
                </a:solidFill>
                <a:latin typeface="Aptos" panose="020B0004020202020204" pitchFamily="34" charset="0"/>
                <a:ea typeface="Calibri" panose="020F0502020204030204" pitchFamily="34" charset="0"/>
                <a:cs typeface="Arial" panose="020B0604020202020204" pitchFamily="34" charset="0"/>
              </a:rPr>
              <a:t>F</a:t>
            </a:r>
            <a:r>
              <a:rPr lang="en-US" sz="2160" baseline="-25000" dirty="0">
                <a:solidFill>
                  <a:srgbClr val="000000"/>
                </a:solidFill>
                <a:latin typeface="Aptos" panose="020B0004020202020204" pitchFamily="34" charset="0"/>
                <a:ea typeface="Calibri" panose="020F0502020204030204" pitchFamily="34" charset="0"/>
                <a:cs typeface="Arial" panose="020B0604020202020204" pitchFamily="34" charset="0"/>
              </a:rPr>
              <a:t>2n</a:t>
            </a:r>
            <a:r>
              <a:rPr lang="en-US" sz="2160" dirty="0">
                <a:solidFill>
                  <a:srgbClr val="000000"/>
                </a:solidFill>
                <a:latin typeface="Aptos" panose="020B0004020202020204" pitchFamily="34" charset="0"/>
                <a:ea typeface="Calibri" panose="020F0502020204030204" pitchFamily="34" charset="0"/>
                <a:cs typeface="Arial" panose="020B0604020202020204" pitchFamily="34" charset="0"/>
              </a:rPr>
              <a:t>– , n ≥ 2) </a:t>
            </a:r>
          </a:p>
          <a:p>
            <a:pPr marL="0" indent="0">
              <a:lnSpc>
                <a:spcPct val="107000"/>
              </a:lnSpc>
              <a:spcBef>
                <a:spcPts val="0"/>
              </a:spcBef>
              <a:buNone/>
            </a:pPr>
            <a:endParaRPr lang="en-US" sz="2160" dirty="0">
              <a:solidFill>
                <a:srgbClr val="000000"/>
              </a:solidFill>
              <a:latin typeface="Aptos" panose="020B0004020202020204" pitchFamily="34" charset="0"/>
              <a:ea typeface="Calibri" panose="020F0502020204030204" pitchFamily="34" charset="0"/>
              <a:cs typeface="Arial" panose="020B0604020202020204" pitchFamily="34" charset="0"/>
            </a:endParaRPr>
          </a:p>
          <a:p>
            <a:pPr marL="411480" indent="-411480">
              <a:lnSpc>
                <a:spcPct val="107000"/>
              </a:lnSpc>
              <a:spcBef>
                <a:spcPts val="0"/>
              </a:spcBef>
              <a:spcAft>
                <a:spcPts val="960"/>
              </a:spcAft>
              <a:buFont typeface="Symbol" panose="05050102010706020507" pitchFamily="18" charset="2"/>
              <a:buChar char=""/>
            </a:pPr>
            <a:r>
              <a:rPr lang="en-US" sz="2160" dirty="0">
                <a:solidFill>
                  <a:srgbClr val="000000"/>
                </a:solidFill>
                <a:latin typeface="Aptos" panose="020B0004020202020204" pitchFamily="34" charset="0"/>
                <a:ea typeface="Calibri" panose="020F0502020204030204" pitchFamily="34" charset="0"/>
                <a:cs typeface="Arial" panose="020B0604020202020204" pitchFamily="34" charset="0"/>
              </a:rPr>
              <a:t>a </a:t>
            </a:r>
            <a:r>
              <a:rPr lang="en-US" sz="2160" dirty="0" err="1">
                <a:solidFill>
                  <a:srgbClr val="000000"/>
                </a:solidFill>
                <a:latin typeface="Aptos" panose="020B0004020202020204" pitchFamily="34" charset="0"/>
                <a:ea typeface="Calibri" panose="020F0502020204030204" pitchFamily="34" charset="0"/>
                <a:cs typeface="Arial" panose="020B0604020202020204" pitchFamily="34" charset="0"/>
              </a:rPr>
              <a:t>perfluoroalkylether</a:t>
            </a:r>
            <a:r>
              <a:rPr lang="en-US" sz="2160" dirty="0">
                <a:solidFill>
                  <a:srgbClr val="000000"/>
                </a:solidFill>
                <a:latin typeface="Aptos" panose="020B0004020202020204" pitchFamily="34" charset="0"/>
                <a:ea typeface="Calibri" panose="020F0502020204030204" pitchFamily="34" charset="0"/>
                <a:cs typeface="Arial" panose="020B0604020202020204" pitchFamily="34" charset="0"/>
              </a:rPr>
              <a:t> moiety with two or more carbons </a:t>
            </a:r>
          </a:p>
          <a:p>
            <a:pPr marL="0" indent="0">
              <a:lnSpc>
                <a:spcPct val="107000"/>
              </a:lnSpc>
              <a:spcBef>
                <a:spcPts val="0"/>
              </a:spcBef>
              <a:spcAft>
                <a:spcPts val="960"/>
              </a:spcAft>
              <a:buNone/>
            </a:pPr>
            <a:r>
              <a:rPr lang="en-US" sz="2160" dirty="0">
                <a:solidFill>
                  <a:srgbClr val="000000"/>
                </a:solidFill>
                <a:latin typeface="Aptos" panose="020B0004020202020204" pitchFamily="34" charset="0"/>
                <a:ea typeface="Calibri" panose="020F0502020204030204" pitchFamily="34" charset="0"/>
                <a:cs typeface="Arial" panose="020B0604020202020204" pitchFamily="34" charset="0"/>
              </a:rPr>
              <a:t>	(e.g., –C</a:t>
            </a:r>
            <a:r>
              <a:rPr lang="en-US" sz="2160" baseline="-25000" dirty="0">
                <a:solidFill>
                  <a:srgbClr val="000000"/>
                </a:solidFill>
                <a:latin typeface="Aptos" panose="020B0004020202020204" pitchFamily="34" charset="0"/>
                <a:ea typeface="Calibri" panose="020F0502020204030204" pitchFamily="34" charset="0"/>
                <a:cs typeface="Arial" panose="020B0604020202020204" pitchFamily="34" charset="0"/>
              </a:rPr>
              <a:t>n</a:t>
            </a:r>
            <a:r>
              <a:rPr lang="en-US" sz="2160" dirty="0">
                <a:solidFill>
                  <a:srgbClr val="000000"/>
                </a:solidFill>
                <a:latin typeface="Aptos" panose="020B0004020202020204" pitchFamily="34" charset="0"/>
                <a:ea typeface="Calibri" panose="020F0502020204030204" pitchFamily="34" charset="0"/>
                <a:cs typeface="Arial" panose="020B0604020202020204" pitchFamily="34" charset="0"/>
              </a:rPr>
              <a:t>F</a:t>
            </a:r>
            <a:r>
              <a:rPr lang="en-US" sz="2160" baseline="-25000" dirty="0">
                <a:solidFill>
                  <a:srgbClr val="000000"/>
                </a:solidFill>
                <a:latin typeface="Aptos" panose="020B0004020202020204" pitchFamily="34" charset="0"/>
                <a:ea typeface="Calibri" panose="020F0502020204030204" pitchFamily="34" charset="0"/>
                <a:cs typeface="Arial" panose="020B0604020202020204" pitchFamily="34" charset="0"/>
              </a:rPr>
              <a:t>2n</a:t>
            </a:r>
            <a:r>
              <a:rPr lang="en-US" sz="2160" dirty="0">
                <a:solidFill>
                  <a:srgbClr val="000000"/>
                </a:solidFill>
                <a:latin typeface="Aptos" panose="020B0004020202020204" pitchFamily="34" charset="0"/>
                <a:ea typeface="Calibri" panose="020F0502020204030204" pitchFamily="34" charset="0"/>
                <a:cs typeface="Arial" panose="020B0604020202020204" pitchFamily="34" charset="0"/>
              </a:rPr>
              <a:t>OC</a:t>
            </a:r>
            <a:r>
              <a:rPr lang="en-US" sz="2160" baseline="-25000" dirty="0">
                <a:solidFill>
                  <a:srgbClr val="000000"/>
                </a:solidFill>
                <a:latin typeface="Aptos" panose="020B0004020202020204" pitchFamily="34" charset="0"/>
                <a:ea typeface="Calibri" panose="020F0502020204030204" pitchFamily="34" charset="0"/>
                <a:cs typeface="Arial" panose="020B0604020202020204" pitchFamily="34" charset="0"/>
              </a:rPr>
              <a:t>m</a:t>
            </a:r>
            <a:r>
              <a:rPr lang="en-US" sz="2160" dirty="0">
                <a:solidFill>
                  <a:srgbClr val="000000"/>
                </a:solidFill>
                <a:latin typeface="Aptos" panose="020B0004020202020204" pitchFamily="34" charset="0"/>
                <a:ea typeface="Calibri" panose="020F0502020204030204" pitchFamily="34" charset="0"/>
                <a:cs typeface="Arial" panose="020B0604020202020204" pitchFamily="34" charset="0"/>
              </a:rPr>
              <a:t>F</a:t>
            </a:r>
            <a:r>
              <a:rPr lang="en-US" sz="2160" baseline="-25000" dirty="0">
                <a:solidFill>
                  <a:srgbClr val="000000"/>
                </a:solidFill>
                <a:latin typeface="Aptos" panose="020B0004020202020204" pitchFamily="34" charset="0"/>
                <a:ea typeface="Calibri" panose="020F0502020204030204" pitchFamily="34" charset="0"/>
                <a:cs typeface="Arial" panose="020B0604020202020204" pitchFamily="34" charset="0"/>
              </a:rPr>
              <a:t>2m</a:t>
            </a:r>
            <a:r>
              <a:rPr lang="en-US" sz="2160" dirty="0">
                <a:solidFill>
                  <a:srgbClr val="000000"/>
                </a:solidFill>
                <a:latin typeface="Aptos" panose="020B0004020202020204" pitchFamily="34" charset="0"/>
                <a:ea typeface="Calibri" panose="020F0502020204030204" pitchFamily="34" charset="0"/>
                <a:cs typeface="Arial" panose="020B0604020202020204" pitchFamily="34" charset="0"/>
              </a:rPr>
              <a:t>− or –C</a:t>
            </a:r>
            <a:r>
              <a:rPr lang="en-US" sz="2160" baseline="-25000" dirty="0">
                <a:solidFill>
                  <a:srgbClr val="000000"/>
                </a:solidFill>
                <a:latin typeface="Aptos" panose="020B0004020202020204" pitchFamily="34" charset="0"/>
                <a:ea typeface="Calibri" panose="020F0502020204030204" pitchFamily="34" charset="0"/>
                <a:cs typeface="Arial" panose="020B0604020202020204" pitchFamily="34" charset="0"/>
              </a:rPr>
              <a:t>n</a:t>
            </a:r>
            <a:r>
              <a:rPr lang="en-US" sz="2160" dirty="0">
                <a:solidFill>
                  <a:srgbClr val="000000"/>
                </a:solidFill>
                <a:latin typeface="Aptos" panose="020B0004020202020204" pitchFamily="34" charset="0"/>
                <a:ea typeface="Calibri" panose="020F0502020204030204" pitchFamily="34" charset="0"/>
                <a:cs typeface="Arial" panose="020B0604020202020204" pitchFamily="34" charset="0"/>
              </a:rPr>
              <a:t>F</a:t>
            </a:r>
            <a:r>
              <a:rPr lang="en-US" sz="2160" baseline="-25000" dirty="0">
                <a:solidFill>
                  <a:srgbClr val="000000"/>
                </a:solidFill>
                <a:latin typeface="Aptos" panose="020B0004020202020204" pitchFamily="34" charset="0"/>
                <a:ea typeface="Calibri" panose="020F0502020204030204" pitchFamily="34" charset="0"/>
                <a:cs typeface="Arial" panose="020B0604020202020204" pitchFamily="34" charset="0"/>
              </a:rPr>
              <a:t>2n</a:t>
            </a:r>
            <a:r>
              <a:rPr lang="en-US" sz="2160" dirty="0">
                <a:solidFill>
                  <a:srgbClr val="000000"/>
                </a:solidFill>
                <a:latin typeface="Aptos" panose="020B0004020202020204" pitchFamily="34" charset="0"/>
                <a:ea typeface="Calibri" panose="020F0502020204030204" pitchFamily="34" charset="0"/>
                <a:cs typeface="Arial" panose="020B0604020202020204" pitchFamily="34" charset="0"/>
              </a:rPr>
              <a:t>OC</a:t>
            </a:r>
            <a:r>
              <a:rPr lang="en-US" sz="2160" baseline="-25000" dirty="0">
                <a:solidFill>
                  <a:srgbClr val="000000"/>
                </a:solidFill>
                <a:latin typeface="Aptos" panose="020B0004020202020204" pitchFamily="34" charset="0"/>
                <a:ea typeface="Calibri" panose="020F0502020204030204" pitchFamily="34" charset="0"/>
                <a:cs typeface="Arial" panose="020B0604020202020204" pitchFamily="34" charset="0"/>
              </a:rPr>
              <a:t>m</a:t>
            </a:r>
            <a:r>
              <a:rPr lang="en-US" sz="2160" dirty="0">
                <a:solidFill>
                  <a:srgbClr val="000000"/>
                </a:solidFill>
                <a:latin typeface="Aptos" panose="020B0004020202020204" pitchFamily="34" charset="0"/>
                <a:ea typeface="Calibri" panose="020F0502020204030204" pitchFamily="34" charset="0"/>
                <a:cs typeface="Arial" panose="020B0604020202020204" pitchFamily="34" charset="0"/>
              </a:rPr>
              <a:t>F</a:t>
            </a:r>
            <a:r>
              <a:rPr lang="en-US" sz="2160" baseline="-25000" dirty="0">
                <a:solidFill>
                  <a:srgbClr val="000000"/>
                </a:solidFill>
                <a:latin typeface="Aptos" panose="020B0004020202020204" pitchFamily="34" charset="0"/>
                <a:ea typeface="Calibri" panose="020F0502020204030204" pitchFamily="34" charset="0"/>
                <a:cs typeface="Arial" panose="020B0604020202020204" pitchFamily="34" charset="0"/>
              </a:rPr>
              <a:t>m</a:t>
            </a:r>
            <a:r>
              <a:rPr lang="en-US" sz="2160" dirty="0">
                <a:solidFill>
                  <a:srgbClr val="000000"/>
                </a:solidFill>
                <a:latin typeface="Aptos" panose="020B0004020202020204" pitchFamily="34" charset="0"/>
                <a:ea typeface="Calibri" panose="020F0502020204030204" pitchFamily="34" charset="0"/>
                <a:cs typeface="Arial" panose="020B0604020202020204" pitchFamily="34" charset="0"/>
              </a:rPr>
              <a:t>–, n and m ≥ 1) </a:t>
            </a:r>
          </a:p>
          <a:p>
            <a:pPr marL="0" indent="0">
              <a:spcBef>
                <a:spcPts val="0"/>
              </a:spcBef>
              <a:buNone/>
            </a:pPr>
            <a:endParaRPr lang="en-US" sz="2160" dirty="0">
              <a:solidFill>
                <a:srgbClr val="000000"/>
              </a:solidFill>
              <a:latin typeface="Aptos" panose="020B0004020202020204" pitchFamily="34" charset="0"/>
              <a:ea typeface="Yu Mincho" panose="020B0400000000000000" pitchFamily="18" charset="-128"/>
              <a:cs typeface="Arial" panose="020B0604020202020204" pitchFamily="34" charset="0"/>
            </a:endParaRPr>
          </a:p>
          <a:p>
            <a:pPr marL="0" indent="0">
              <a:spcBef>
                <a:spcPts val="0"/>
              </a:spcBef>
              <a:buNone/>
            </a:pPr>
            <a:endParaRPr lang="en-US" sz="2160" dirty="0">
              <a:solidFill>
                <a:srgbClr val="000000"/>
              </a:solidFill>
              <a:latin typeface="Aptos" panose="020B0004020202020204" pitchFamily="34" charset="0"/>
              <a:ea typeface="Yu Mincho" panose="020B0400000000000000" pitchFamily="18" charset="-128"/>
              <a:cs typeface="Arial" panose="020B0604020202020204" pitchFamily="34" charset="0"/>
            </a:endParaRPr>
          </a:p>
          <a:p>
            <a:pPr marL="0" indent="0">
              <a:spcBef>
                <a:spcPts val="0"/>
              </a:spcBef>
              <a:buNone/>
            </a:pPr>
            <a:r>
              <a:rPr lang="en-US" sz="2160" dirty="0">
                <a:solidFill>
                  <a:srgbClr val="000000"/>
                </a:solidFill>
                <a:latin typeface="Aptos" panose="020B0004020202020204" pitchFamily="34" charset="0"/>
                <a:ea typeface="Yu Mincho" panose="020B0400000000000000" pitchFamily="18" charset="-128"/>
                <a:cs typeface="Arial" panose="020B0604020202020204" pitchFamily="34" charset="0"/>
              </a:rPr>
              <a:t>wherein for the example structures shown, the dash (–) is not a bond to a hydrogen and may represent a straight or branched structure, </a:t>
            </a:r>
            <a:r>
              <a:rPr lang="en-US" sz="2160" dirty="0">
                <a:solidFill>
                  <a:srgbClr val="000000"/>
                </a:solidFill>
                <a:latin typeface="Aptos" panose="020B0004020202020204" pitchFamily="34" charset="0"/>
                <a:ea typeface="Calibri" panose="020F0502020204030204" pitchFamily="34" charset="0"/>
                <a:cs typeface="Arial" panose="020B0604020202020204" pitchFamily="34" charset="0"/>
              </a:rPr>
              <a:t>and that are not otherwise listed.</a:t>
            </a:r>
          </a:p>
          <a:p>
            <a:pPr marL="0" indent="0">
              <a:spcBef>
                <a:spcPts val="0"/>
              </a:spcBef>
              <a:buNone/>
            </a:pPr>
            <a:r>
              <a:rPr lang="en-US" sz="2160" dirty="0">
                <a:latin typeface="Calibri" panose="020F0502020204030204" pitchFamily="34" charset="0"/>
                <a:ea typeface="Calibri" panose="020F0502020204030204" pitchFamily="34" charset="0"/>
                <a:cs typeface="Arial" panose="020B0604020202020204" pitchFamily="34" charset="0"/>
              </a:rPr>
              <a:t> </a:t>
            </a:r>
          </a:p>
        </p:txBody>
      </p:sp>
      <p:pic>
        <p:nvPicPr>
          <p:cNvPr id="4" name="Picture 2" descr="The molecular structure of a perfluoroalkyl moiety.">
            <a:extLst>
              <a:ext uri="{FF2B5EF4-FFF2-40B4-BE49-F238E27FC236}">
                <a16:creationId xmlns:a16="http://schemas.microsoft.com/office/drawing/2014/main" id="{9BBD58ED-0900-AD09-8970-BA2FAB8F5D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9285764" y="2106497"/>
            <a:ext cx="1747996" cy="174799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 name="Picture 4" descr="Molecular structure of a perfluoroalkylether moiety.">
            <a:extLst>
              <a:ext uri="{FF2B5EF4-FFF2-40B4-BE49-F238E27FC236}">
                <a16:creationId xmlns:a16="http://schemas.microsoft.com/office/drawing/2014/main" id="{32D33F8A-1FFA-AB9E-CA96-FAF25FB6E3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7568" y="3730751"/>
            <a:ext cx="2378983" cy="1336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245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9F54F-F13F-A578-650F-320044A2F39F}"/>
              </a:ext>
            </a:extLst>
          </p:cNvPr>
          <p:cNvSpPr>
            <a:spLocks noGrp="1"/>
          </p:cNvSpPr>
          <p:nvPr>
            <p:ph type="title"/>
          </p:nvPr>
        </p:nvSpPr>
        <p:spPr>
          <a:xfrm>
            <a:off x="621792" y="0"/>
            <a:ext cx="10132751" cy="1022361"/>
          </a:xfrm>
        </p:spPr>
        <p:txBody>
          <a:bodyPr>
            <a:normAutofit/>
          </a:bodyPr>
          <a:lstStyle/>
          <a:p>
            <a:pPr algn="l"/>
            <a:r>
              <a:rPr lang="en-US" sz="4400" dirty="0">
                <a:solidFill>
                  <a:srgbClr val="3C6EB5"/>
                </a:solidFill>
                <a:latin typeface="Aptos" panose="020B0004020202020204" pitchFamily="34" charset="0"/>
              </a:rPr>
              <a:t>Use and Release of PFAS by TURA Filers</a:t>
            </a:r>
          </a:p>
        </p:txBody>
      </p:sp>
      <p:pic>
        <p:nvPicPr>
          <p:cNvPr id="7" name="Picture 6" descr="Pie Chart of PFAS use by TURA Filers showing the following breakdown: Fire Suppression Equipment (41%), Plastic Compounding (24%), Wire and Cable (18%), Rubber Tubing (16%), Mechanical Packing (1%), and Membranes (0%)">
            <a:extLst>
              <a:ext uri="{FF2B5EF4-FFF2-40B4-BE49-F238E27FC236}">
                <a16:creationId xmlns:a16="http://schemas.microsoft.com/office/drawing/2014/main" id="{8AB39F48-B8EA-DEA5-B43A-E4D8D6A53317}"/>
              </a:ext>
            </a:extLst>
          </p:cNvPr>
          <p:cNvPicPr>
            <a:picLocks noChangeAspect="1"/>
          </p:cNvPicPr>
          <p:nvPr/>
        </p:nvPicPr>
        <p:blipFill>
          <a:blip r:embed="rId3"/>
          <a:stretch>
            <a:fillRect/>
          </a:stretch>
        </p:blipFill>
        <p:spPr>
          <a:xfrm>
            <a:off x="419558" y="952132"/>
            <a:ext cx="6421894" cy="5632913"/>
          </a:xfrm>
          <a:prstGeom prst="rect">
            <a:avLst/>
          </a:prstGeom>
        </p:spPr>
      </p:pic>
      <p:pic>
        <p:nvPicPr>
          <p:cNvPr id="8" name="Picture 7" descr="Pie Chart of PFAS Release by TURA Filers showing the following breakdown: Membranes (99%), Mechanical Packing (1%), Fire Suppression Equipment (0%), Wire and Cable (0%) and Plastic Compounding (0%)">
            <a:extLst>
              <a:ext uri="{FF2B5EF4-FFF2-40B4-BE49-F238E27FC236}">
                <a16:creationId xmlns:a16="http://schemas.microsoft.com/office/drawing/2014/main" id="{68F28B18-1455-7944-4738-CACA8D732DDD}"/>
              </a:ext>
            </a:extLst>
          </p:cNvPr>
          <p:cNvPicPr>
            <a:picLocks noChangeAspect="1"/>
          </p:cNvPicPr>
          <p:nvPr/>
        </p:nvPicPr>
        <p:blipFill>
          <a:blip r:embed="rId4"/>
          <a:stretch>
            <a:fillRect/>
          </a:stretch>
        </p:blipFill>
        <p:spPr>
          <a:xfrm>
            <a:off x="5479032" y="1194178"/>
            <a:ext cx="6897759" cy="5288510"/>
          </a:xfrm>
          <a:prstGeom prst="rect">
            <a:avLst/>
          </a:prstGeom>
        </p:spPr>
      </p:pic>
      <p:sp>
        <p:nvSpPr>
          <p:cNvPr id="9" name="TextBox 8">
            <a:extLst>
              <a:ext uri="{FF2B5EF4-FFF2-40B4-BE49-F238E27FC236}">
                <a16:creationId xmlns:a16="http://schemas.microsoft.com/office/drawing/2014/main" id="{ABE0A47A-E228-D17D-A88F-09445EC2D9D2}"/>
              </a:ext>
            </a:extLst>
          </p:cNvPr>
          <p:cNvSpPr txBox="1"/>
          <p:nvPr/>
        </p:nvSpPr>
        <p:spPr>
          <a:xfrm>
            <a:off x="5016866" y="5931357"/>
            <a:ext cx="308760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ptos" panose="020B0004020202020204" pitchFamily="34" charset="0"/>
              </a:rPr>
              <a:t>Current Use: 4,273, 726 </a:t>
            </a:r>
            <a:r>
              <a:rPr lang="en-US" dirty="0" err="1">
                <a:latin typeface="Aptos" panose="020B0004020202020204" pitchFamily="34" charset="0"/>
              </a:rPr>
              <a:t>lbs</a:t>
            </a:r>
            <a:endParaRPr lang="en-US" dirty="0">
              <a:latin typeface="Aptos" panose="020B0004020202020204" pitchFamily="34" charset="0"/>
            </a:endParaRPr>
          </a:p>
          <a:p>
            <a:r>
              <a:rPr lang="en-US" dirty="0">
                <a:latin typeface="Aptos" panose="020B0004020202020204" pitchFamily="34" charset="0"/>
              </a:rPr>
              <a:t>Current Releases: 5,648 </a:t>
            </a:r>
            <a:r>
              <a:rPr lang="en-US" dirty="0" err="1">
                <a:latin typeface="Aptos" panose="020B0004020202020204" pitchFamily="34" charset="0"/>
              </a:rPr>
              <a:t>lbs</a:t>
            </a:r>
            <a:endParaRPr lang="en-US" dirty="0">
              <a:latin typeface="Aptos" panose="020B0004020202020204" pitchFamily="34" charset="0"/>
            </a:endParaRPr>
          </a:p>
          <a:p>
            <a:pPr algn="l"/>
            <a:endParaRPr lang="en-US" dirty="0"/>
          </a:p>
        </p:txBody>
      </p:sp>
    </p:spTree>
    <p:extLst>
      <p:ext uri="{BB962C8B-B14F-4D97-AF65-F5344CB8AC3E}">
        <p14:creationId xmlns:p14="http://schemas.microsoft.com/office/powerpoint/2010/main" val="3563377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86384" y="276087"/>
            <a:ext cx="9995591" cy="1183566"/>
          </a:xfrm>
        </p:spPr>
        <p:txBody>
          <a:bodyPr>
            <a:normAutofit/>
          </a:bodyPr>
          <a:lstStyle/>
          <a:p>
            <a:pPr algn="l"/>
            <a:r>
              <a:rPr lang="en-US" sz="4400" dirty="0">
                <a:solidFill>
                  <a:srgbClr val="3C6EB5"/>
                </a:solidFill>
                <a:latin typeface="Aptos" panose="020B0004020202020204" pitchFamily="34" charset="0"/>
              </a:rPr>
              <a:t>Alternative Planning for PFAS</a:t>
            </a:r>
          </a:p>
        </p:txBody>
      </p:sp>
      <p:sp>
        <p:nvSpPr>
          <p:cNvPr id="3" name="Content Placeholder 2"/>
          <p:cNvSpPr>
            <a:spLocks noGrp="1"/>
          </p:cNvSpPr>
          <p:nvPr>
            <p:ph idx="1"/>
          </p:nvPr>
        </p:nvSpPr>
        <p:spPr>
          <a:xfrm>
            <a:off x="1410027" y="2057399"/>
            <a:ext cx="9371948" cy="4129283"/>
          </a:xfrm>
        </p:spPr>
        <p:txBody>
          <a:bodyPr vert="horz" lIns="91440" tIns="45720" rIns="91440" bIns="45720" rtlCol="0" anchor="t">
            <a:normAutofit/>
          </a:bodyPr>
          <a:lstStyle/>
          <a:p>
            <a:r>
              <a:rPr lang="en-US" sz="2800" dirty="0">
                <a:latin typeface="Aptos" panose="020B0004020202020204" pitchFamily="34" charset="0"/>
              </a:rPr>
              <a:t>Alternative planning for PFAS – TURA Resource Conservation planning provisions</a:t>
            </a:r>
          </a:p>
          <a:p>
            <a:r>
              <a:rPr lang="en-US" sz="2800" dirty="0">
                <a:latin typeface="Aptos" panose="020B0004020202020204" pitchFamily="34" charset="0"/>
              </a:rPr>
              <a:t>Facility-wide characterization of PFAS use</a:t>
            </a:r>
          </a:p>
          <a:p>
            <a:r>
              <a:rPr lang="en-US" sz="2800" dirty="0">
                <a:latin typeface="Aptos" panose="020B0004020202020204" pitchFamily="34" charset="0"/>
              </a:rPr>
              <a:t>Select specific PFAS uses to investigate</a:t>
            </a:r>
          </a:p>
          <a:p>
            <a:r>
              <a:rPr lang="en-US" sz="2800" dirty="0">
                <a:latin typeface="Aptos" panose="020B0004020202020204" pitchFamily="34" charset="0"/>
              </a:rPr>
              <a:t>Evaluate safer alternatives and other TUR options</a:t>
            </a:r>
          </a:p>
        </p:txBody>
      </p:sp>
    </p:spTree>
    <p:extLst>
      <p:ext uri="{BB962C8B-B14F-4D97-AF65-F5344CB8AC3E}">
        <p14:creationId xmlns:p14="http://schemas.microsoft.com/office/powerpoint/2010/main" val="79949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280"/>
            <a:ext cx="9371949" cy="924867"/>
          </a:xfrm>
        </p:spPr>
        <p:txBody>
          <a:bodyPr>
            <a:normAutofit/>
          </a:bodyPr>
          <a:lstStyle/>
          <a:p>
            <a:pPr algn="l"/>
            <a:r>
              <a:rPr lang="en-US" sz="4400" dirty="0">
                <a:solidFill>
                  <a:srgbClr val="3C6EB5"/>
                </a:solidFill>
                <a:latin typeface="Aptos" panose="020B0004020202020204" pitchFamily="34" charset="0"/>
              </a:rPr>
              <a:t>PFAS Reporting Resources</a:t>
            </a:r>
          </a:p>
        </p:txBody>
      </p:sp>
      <p:sp>
        <p:nvSpPr>
          <p:cNvPr id="7" name="Content Placeholder 2"/>
          <p:cNvSpPr txBox="1">
            <a:spLocks/>
          </p:cNvSpPr>
          <p:nvPr/>
        </p:nvSpPr>
        <p:spPr>
          <a:xfrm>
            <a:off x="859536" y="1376740"/>
            <a:ext cx="6830568" cy="1705772"/>
          </a:xfrm>
          <a:prstGeom prst="rect">
            <a:avLst/>
          </a:prstGeom>
        </p:spPr>
        <p:txBody>
          <a:bodyPr vert="horz" lIns="91440" tIns="45720" rIns="91440" bIns="45720" rtlCol="0" anchor="t">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210185" indent="-210185">
              <a:spcBef>
                <a:spcPts val="0"/>
              </a:spcBef>
              <a:spcAft>
                <a:spcPts val="600"/>
              </a:spcAft>
            </a:pPr>
            <a:r>
              <a:rPr lang="en-US" sz="3200" dirty="0">
                <a:latin typeface="Aptos" panose="020B0004020202020204" pitchFamily="34" charset="0"/>
                <a:hlinkClick r:id="rId3"/>
              </a:rPr>
              <a:t>TURA Reporting</a:t>
            </a:r>
            <a:r>
              <a:rPr lang="en-US" sz="3200" dirty="0">
                <a:latin typeface="Aptos" panose="020B0004020202020204" pitchFamily="34" charset="0"/>
              </a:rPr>
              <a:t> Instructions </a:t>
            </a:r>
          </a:p>
          <a:p>
            <a:pPr marL="438785" lvl="1" indent="-154940">
              <a:spcBef>
                <a:spcPts val="0"/>
              </a:spcBef>
            </a:pPr>
            <a:r>
              <a:rPr lang="en-US" sz="2800" dirty="0">
                <a:latin typeface="Aptos" panose="020B0004020202020204" pitchFamily="34" charset="0"/>
                <a:hlinkClick r:id="rId4"/>
              </a:rPr>
              <a:t>Appendices</a:t>
            </a:r>
            <a:r>
              <a:rPr lang="en-US" sz="2800" dirty="0">
                <a:latin typeface="Aptos" panose="020B0004020202020204" pitchFamily="34" charset="0"/>
              </a:rPr>
              <a:t> have </a:t>
            </a:r>
            <a:r>
              <a:rPr lang="en-US" sz="2800" dirty="0">
                <a:latin typeface="Aptos" panose="020B0004020202020204" pitchFamily="34" charset="0"/>
                <a:hlinkClick r:id="rId5"/>
              </a:rPr>
              <a:t>PFAS reporting guidance</a:t>
            </a:r>
            <a:endParaRPr lang="en-US" sz="2800" dirty="0">
              <a:latin typeface="Aptos" panose="020B0004020202020204" pitchFamily="34" charset="0"/>
            </a:endParaRPr>
          </a:p>
        </p:txBody>
      </p:sp>
      <p:pic>
        <p:nvPicPr>
          <p:cNvPr id="10" name="Picture 9" descr="The cover page of the Toxics Use Reduction Reporting Instructions Appendices."/>
          <p:cNvPicPr>
            <a:picLocks noChangeAspect="1"/>
          </p:cNvPicPr>
          <p:nvPr/>
        </p:nvPicPr>
        <p:blipFill>
          <a:blip r:embed="rId6"/>
          <a:stretch>
            <a:fillRect/>
          </a:stretch>
        </p:blipFill>
        <p:spPr>
          <a:xfrm>
            <a:off x="304800" y="2813885"/>
            <a:ext cx="2685213" cy="3250304"/>
          </a:xfrm>
          <a:prstGeom prst="rect">
            <a:avLst/>
          </a:prstGeom>
          <a:ln>
            <a:solidFill>
              <a:schemeClr val="tx1"/>
            </a:solidFill>
          </a:ln>
        </p:spPr>
      </p:pic>
      <p:sp>
        <p:nvSpPr>
          <p:cNvPr id="3" name="Content Placeholder 2"/>
          <p:cNvSpPr>
            <a:spLocks noGrp="1"/>
          </p:cNvSpPr>
          <p:nvPr>
            <p:ph idx="1"/>
          </p:nvPr>
        </p:nvSpPr>
        <p:spPr>
          <a:xfrm>
            <a:off x="7616552" y="1376740"/>
            <a:ext cx="4419600" cy="1536853"/>
          </a:xfrm>
        </p:spPr>
        <p:txBody>
          <a:bodyPr vert="horz" lIns="91440" tIns="45720" rIns="91440" bIns="45720" rtlCol="0" anchor="t">
            <a:normAutofit/>
          </a:bodyPr>
          <a:lstStyle/>
          <a:p>
            <a:pPr marL="210185" indent="-154940">
              <a:spcBef>
                <a:spcPts val="0"/>
              </a:spcBef>
              <a:spcAft>
                <a:spcPts val="600"/>
              </a:spcAft>
            </a:pPr>
            <a:r>
              <a:rPr lang="en-US" sz="3200" dirty="0">
                <a:latin typeface="Aptos" panose="020B0004020202020204" pitchFamily="34" charset="0"/>
                <a:hlinkClick r:id="rId7"/>
              </a:rPr>
              <a:t>TURA Chemical list</a:t>
            </a:r>
            <a:endParaRPr lang="en-US" sz="3200" dirty="0">
              <a:latin typeface="Aptos" panose="020B0004020202020204" pitchFamily="34" charset="0"/>
            </a:endParaRPr>
          </a:p>
          <a:p>
            <a:pPr marL="438785" lvl="1" indent="-154940">
              <a:spcBef>
                <a:spcPts val="0"/>
              </a:spcBef>
            </a:pPr>
            <a:r>
              <a:rPr lang="en-US" sz="2800" dirty="0">
                <a:latin typeface="Aptos" panose="020B0004020202020204" pitchFamily="34" charset="0"/>
              </a:rPr>
              <a:t>PFAS Excel sheet</a:t>
            </a:r>
          </a:p>
        </p:txBody>
      </p:sp>
      <p:pic>
        <p:nvPicPr>
          <p:cNvPr id="6" name="Picture 5" descr="TURA Chemical List file showing the second tab which is PFAS known to be in commerce. The spreadsheet lists the PFAS that we know to be in commerce that are TURA reportable. This list is not exhaustive. Columns C, D, and E indicate whether the PFAS are reportable individually (these are primarily from TRI with a lower reporting threshold), whether they meet the C1-C4 definition, and whether they meet the PFAS NOL definition."/>
          <p:cNvPicPr>
            <a:picLocks noChangeAspect="1"/>
          </p:cNvPicPr>
          <p:nvPr/>
        </p:nvPicPr>
        <p:blipFill>
          <a:blip r:embed="rId8"/>
          <a:stretch>
            <a:fillRect/>
          </a:stretch>
        </p:blipFill>
        <p:spPr>
          <a:xfrm>
            <a:off x="3657600" y="2963022"/>
            <a:ext cx="8304999" cy="3609268"/>
          </a:xfrm>
          <a:prstGeom prst="rect">
            <a:avLst/>
          </a:prstGeom>
        </p:spPr>
      </p:pic>
      <p:sp>
        <p:nvSpPr>
          <p:cNvPr id="4" name="Arrow: Curved Left 3">
            <a:extLst>
              <a:ext uri="{FF2B5EF4-FFF2-40B4-BE49-F238E27FC236}">
                <a16:creationId xmlns:a16="http://schemas.microsoft.com/office/drawing/2014/main" id="{18A5E386-BC4F-6D86-7A2E-D0DB3E56CFB3}"/>
              </a:ext>
              <a:ext uri="{C183D7F6-B498-43B3-948B-1728B52AA6E4}">
                <adec:decorative xmlns:adec="http://schemas.microsoft.com/office/drawing/2017/decorative" val="1"/>
              </a:ext>
            </a:extLst>
          </p:cNvPr>
          <p:cNvSpPr/>
          <p:nvPr/>
        </p:nvSpPr>
        <p:spPr>
          <a:xfrm rot="21059061">
            <a:off x="10766666" y="2070455"/>
            <a:ext cx="230151" cy="888400"/>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5277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URI 2023">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RI 2023" id="{DE224608-ABD1-4947-A092-A7070FFFCF1E}" vid="{20BDCA0F-995A-4BD4-BE65-0FB25132FE61}"/>
    </a:ext>
  </a:extLst>
</a:theme>
</file>

<file path=ppt/theme/theme2.xml><?xml version="1.0" encoding="utf-8"?>
<a:theme xmlns:a="http://schemas.openxmlformats.org/drawingml/2006/main" name="TURI2023">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4FC8F5B-C8CF-435F-9F02-7836021A0EB9}" vid="{1854A8DF-E5D5-41B3-B210-28E7ED580A0F}"/>
    </a:ext>
  </a:extLst>
</a:theme>
</file>

<file path=ppt/theme/theme3.xml><?xml version="1.0" encoding="utf-8"?>
<a:theme xmlns:a="http://schemas.openxmlformats.org/drawingml/2006/main" name="1_TURI2021">
  <a:themeElements>
    <a:clrScheme name="TURI">
      <a:dk1>
        <a:srgbClr val="3C6EB5"/>
      </a:dk1>
      <a:lt1>
        <a:srgbClr val="FFFFFF"/>
      </a:lt1>
      <a:dk2>
        <a:srgbClr val="72A642"/>
      </a:dk2>
      <a:lt2>
        <a:srgbClr val="EEECE1"/>
      </a:lt2>
      <a:accent1>
        <a:srgbClr val="7F7F7F"/>
      </a:accent1>
      <a:accent2>
        <a:srgbClr val="781C19"/>
      </a:accent2>
      <a:accent3>
        <a:srgbClr val="A5CD81"/>
      </a:accent3>
      <a:accent4>
        <a:srgbClr val="FA9619"/>
      </a:accent4>
      <a:accent5>
        <a:srgbClr val="748CCB"/>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4ba4f92-ead3-459b-8b63-202066ab276e">
      <Terms xmlns="http://schemas.microsoft.com/office/infopath/2007/PartnerControls"/>
    </lcf76f155ced4ddcb4097134ff3c332f>
    <TaxCatchAll xmlns="7b83dbe2-6fd2-449a-a932-0d75829bf64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534958084D91743885EB660A83B9A15" ma:contentTypeVersion="12" ma:contentTypeDescription="Create a new document." ma:contentTypeScope="" ma:versionID="e7ca87714e80c493345bd1acf24542e7">
  <xsd:schema xmlns:xsd="http://www.w3.org/2001/XMLSchema" xmlns:xs="http://www.w3.org/2001/XMLSchema" xmlns:p="http://schemas.microsoft.com/office/2006/metadata/properties" xmlns:ns2="34ba4f92-ead3-459b-8b63-202066ab276e" xmlns:ns3="7b83dbe2-6fd2-449a-a932-0d75829bf641" targetNamespace="http://schemas.microsoft.com/office/2006/metadata/properties" ma:root="true" ma:fieldsID="a624a64b0a4070e315d78655ade6761b" ns2:_="" ns3:_="">
    <xsd:import namespace="34ba4f92-ead3-459b-8b63-202066ab276e"/>
    <xsd:import namespace="7b83dbe2-6fd2-449a-a932-0d75829bf64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ba4f92-ead3-459b-8b63-202066ab27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83dbe2-6fd2-449a-a932-0d75829bf64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e1eecbb-5736-4a27-a3d9-8cd4d931ca33}" ma:internalName="TaxCatchAll" ma:showField="CatchAllData" ma:web="7b83dbe2-6fd2-449a-a932-0d75829bf6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34DDA7-05CC-4938-B20C-C2A3ABF0B098}">
  <ds:schemaRefs>
    <ds:schemaRef ds:uri="http://schemas.microsoft.com/office/2006/documentManagement/types"/>
    <ds:schemaRef ds:uri="http://schemas.microsoft.com/office/infopath/2007/PartnerControls"/>
    <ds:schemaRef ds:uri="http://schemas.microsoft.com/office/2006/metadata/properties"/>
    <ds:schemaRef ds:uri="http://purl.org/dc/elements/1.1/"/>
    <ds:schemaRef ds:uri="34ba4f92-ead3-459b-8b63-202066ab276e"/>
    <ds:schemaRef ds:uri="http://purl.org/dc/terms/"/>
    <ds:schemaRef ds:uri="http://schemas.openxmlformats.org/package/2006/metadata/core-properties"/>
    <ds:schemaRef ds:uri="7b83dbe2-6fd2-449a-a932-0d75829bf641"/>
    <ds:schemaRef ds:uri="http://www.w3.org/XML/1998/namespace"/>
    <ds:schemaRef ds:uri="http://purl.org/dc/dcmitype/"/>
  </ds:schemaRefs>
</ds:datastoreItem>
</file>

<file path=customXml/itemProps2.xml><?xml version="1.0" encoding="utf-8"?>
<ds:datastoreItem xmlns:ds="http://schemas.openxmlformats.org/officeDocument/2006/customXml" ds:itemID="{CA8530BB-A627-4B8A-9D9F-EFFD95AE5512}">
  <ds:schemaRefs>
    <ds:schemaRef ds:uri="http://schemas.microsoft.com/sharepoint/v3/contenttype/forms"/>
  </ds:schemaRefs>
</ds:datastoreItem>
</file>

<file path=customXml/itemProps3.xml><?xml version="1.0" encoding="utf-8"?>
<ds:datastoreItem xmlns:ds="http://schemas.openxmlformats.org/officeDocument/2006/customXml" ds:itemID="{A9771B0C-9DE8-4BD3-A25F-8B056C8607C1}">
  <ds:schemaRefs>
    <ds:schemaRef ds:uri="34ba4f92-ead3-459b-8b63-202066ab276e"/>
    <ds:schemaRef ds:uri="7b83dbe2-6fd2-449a-a932-0d75829bf6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TURI 2023</Template>
  <TotalTime>1</TotalTime>
  <Words>765</Words>
  <Application>Microsoft Office PowerPoint</Application>
  <PresentationFormat>Widescreen</PresentationFormat>
  <Paragraphs>112</Paragraphs>
  <Slides>5</Slides>
  <Notes>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vt:i4>
      </vt:variant>
    </vt:vector>
  </HeadingPairs>
  <TitlesOfParts>
    <vt:vector size="17" baseType="lpstr">
      <vt:lpstr>Aptos</vt:lpstr>
      <vt:lpstr>Arial</vt:lpstr>
      <vt:lpstr>Calibri</vt:lpstr>
      <vt:lpstr>Century Gothic</vt:lpstr>
      <vt:lpstr>Corbel</vt:lpstr>
      <vt:lpstr>Myriad Pro Light</vt:lpstr>
      <vt:lpstr>Open Sans Light</vt:lpstr>
      <vt:lpstr>Symbol</vt:lpstr>
      <vt:lpstr>Times New Roman</vt:lpstr>
      <vt:lpstr>TURI 2023</vt:lpstr>
      <vt:lpstr>TURI2023</vt:lpstr>
      <vt:lpstr>1_TURI2021</vt:lpstr>
      <vt:lpstr>PFAS Tracking and Reporting: TRI and TURA</vt:lpstr>
      <vt:lpstr>Reminder: TURA Certain PFAS NOL Category-reportable since 2022 </vt:lpstr>
      <vt:lpstr>Use and Release of PFAS by TURA Filers</vt:lpstr>
      <vt:lpstr>Alternative Planning for PFAS</vt:lpstr>
      <vt:lpstr>PFAS Reporting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PFAS Slides for Changes Presentation</dc:title>
  <dc:subject>PFAS Changes for RY2025</dc:subject>
  <dc:creator>TURI and MassDEP</dc:creator>
  <cp:keywords>TURA; TURI; PFAS; Update; Guidance</cp:keywords>
  <cp:lastModifiedBy>Zemba, Lillian (DEP)</cp:lastModifiedBy>
  <cp:revision>144</cp:revision>
  <cp:lastPrinted>2018-05-08T17:04:07Z</cp:lastPrinted>
  <dcterms:created xsi:type="dcterms:W3CDTF">2018-05-08T16:26:02Z</dcterms:created>
  <dcterms:modified xsi:type="dcterms:W3CDTF">2026-05-27T13:06:53Z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0x0101007534958084D91743885EB660A83B9A15</vt:lpwstr>
  </property>
  <property fmtid="{D5CDD505-2E9C-101B-9397-08002B2CF9AE}" pid="3" name="Order">
    <vt:r8>5066800</vt:r8>
  </property>
  <property fmtid="{D5CDD505-2E9C-101B-9397-08002B2CF9AE}" pid="4" name="MediaServiceImageTags">
    <vt:lpwstr/>
  </property>
</Properties>
</file>