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4" r:id="rId1"/>
  </p:sldMasterIdLst>
  <p:notesMasterIdLst>
    <p:notesMasterId r:id="rId28"/>
  </p:notesMasterIdLst>
  <p:handoutMasterIdLst>
    <p:handoutMasterId r:id="rId29"/>
  </p:handoutMasterIdLst>
  <p:sldIdLst>
    <p:sldId id="400" r:id="rId2"/>
    <p:sldId id="575" r:id="rId3"/>
    <p:sldId id="552" r:id="rId4"/>
    <p:sldId id="553" r:id="rId5"/>
    <p:sldId id="534" r:id="rId6"/>
    <p:sldId id="562" r:id="rId7"/>
    <p:sldId id="588" r:id="rId8"/>
    <p:sldId id="589" r:id="rId9"/>
    <p:sldId id="590" r:id="rId10"/>
    <p:sldId id="565" r:id="rId11"/>
    <p:sldId id="564" r:id="rId12"/>
    <p:sldId id="580" r:id="rId13"/>
    <p:sldId id="577" r:id="rId14"/>
    <p:sldId id="563" r:id="rId15"/>
    <p:sldId id="578" r:id="rId16"/>
    <p:sldId id="582" r:id="rId17"/>
    <p:sldId id="583" r:id="rId18"/>
    <p:sldId id="581" r:id="rId19"/>
    <p:sldId id="569" r:id="rId20"/>
    <p:sldId id="570" r:id="rId21"/>
    <p:sldId id="571" r:id="rId22"/>
    <p:sldId id="587" r:id="rId23"/>
    <p:sldId id="572" r:id="rId24"/>
    <p:sldId id="573" r:id="rId25"/>
    <p:sldId id="574" r:id="rId26"/>
    <p:sldId id="524" r:id="rId27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F10B40D1-3C00-4E65-8B2C-CCE4D70BB2C4}">
          <p14:sldIdLst>
            <p14:sldId id="400"/>
            <p14:sldId id="575"/>
            <p14:sldId id="552"/>
            <p14:sldId id="553"/>
            <p14:sldId id="534"/>
            <p14:sldId id="562"/>
            <p14:sldId id="588"/>
            <p14:sldId id="589"/>
            <p14:sldId id="590"/>
            <p14:sldId id="565"/>
            <p14:sldId id="564"/>
            <p14:sldId id="580"/>
            <p14:sldId id="577"/>
            <p14:sldId id="563"/>
            <p14:sldId id="578"/>
            <p14:sldId id="582"/>
            <p14:sldId id="583"/>
            <p14:sldId id="581"/>
            <p14:sldId id="569"/>
            <p14:sldId id="570"/>
            <p14:sldId id="571"/>
            <p14:sldId id="587"/>
            <p14:sldId id="572"/>
            <p14:sldId id="573"/>
            <p14:sldId id="574"/>
            <p14:sldId id="524"/>
          </p14:sldIdLst>
        </p14:section>
        <p14:section name="Untitled Section" id="{05E1D2DE-88C5-4E6F-B731-0AEA3E39ACC8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ung, Leonard (DPH)" initials="YL(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6DF7676-9FC2-498C-A567-00849AEDF8BF}">
  <a:tblStyle styleId="{C6DF7676-9FC2-498C-A567-00849AEDF8BF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AF0EE"/>
          </a:solidFill>
        </a:fill>
      </a:tcStyle>
    </a:wholeTbl>
    <a:band1H>
      <a:tcStyle>
        <a:tcBdr/>
        <a:fill>
          <a:solidFill>
            <a:srgbClr val="F5DFDA"/>
          </a:solidFill>
        </a:fill>
      </a:tcStyle>
    </a:band1H>
    <a:band1V>
      <a:tcStyle>
        <a:tcBdr/>
        <a:fill>
          <a:solidFill>
            <a:srgbClr val="F5DFDA"/>
          </a:solidFill>
        </a:fill>
      </a:tcStyle>
    </a:band1V>
    <a:la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eorgia"/>
          <a:ea typeface="Georgia"/>
          <a:cs typeface="Georg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90" autoAdjust="0"/>
    <p:restoredTop sz="85714" autoAdjust="0"/>
  </p:normalViewPr>
  <p:slideViewPr>
    <p:cSldViewPr snapToGrid="0" snapToObjects="1">
      <p:cViewPr varScale="1">
        <p:scale>
          <a:sx n="78" d="100"/>
          <a:sy n="78" d="100"/>
        </p:scale>
        <p:origin x="-22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234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B8A0B3-794F-4814-B252-FFA488BC3DF5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C15653-93B7-4512-BD26-699B37B3E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71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9987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baseline="0" dirty="0"/>
              <a:t> </a:t>
            </a:r>
            <a:br>
              <a:rPr lang="en-US" baseline="0" dirty="0"/>
            </a:br>
            <a:endParaRPr lang="en-US" baseline="0" dirty="0"/>
          </a:p>
          <a:p>
            <a:pPr marL="171441" indent="-17144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3177" tIns="46589" rIns="93177" bIns="46589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pPr>
              <a:defRPr/>
            </a:pPr>
            <a:fld id="{A8934A49-479B-48DD-A35C-8881FC9D269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7/31/2018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7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5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6" name="Picture 4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-3175" y="223838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4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16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223838"/>
            <a:ext cx="2127250" cy="5902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3838"/>
            <a:ext cx="6232525" cy="5902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429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96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9" y="421254"/>
            <a:ext cx="8520599" cy="1108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9" y="1633634"/>
            <a:ext cx="8520599" cy="44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93" y="6217624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93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683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352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029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721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960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391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295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858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0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1313" y="223838"/>
            <a:ext cx="48180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1031" name="Picture 4" descr="bann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97" b="8861"/>
          <a:stretch>
            <a:fillRect/>
          </a:stretch>
        </p:blipFill>
        <p:spPr bwMode="auto">
          <a:xfrm>
            <a:off x="-3175" y="223838"/>
            <a:ext cx="401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pmp.dph@state.ma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tel:617753731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-6350" y="-8725"/>
            <a:ext cx="9144000" cy="3352800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white">
          <a:xfrm>
            <a:off x="152400" y="800100"/>
            <a:ext cx="6629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Commonwealth of Massachusetts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Department of Public Health</a:t>
            </a:r>
            <a:br>
              <a:rPr lang="en-US" sz="28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771525"/>
            <a:ext cx="14874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gray">
          <a:xfrm>
            <a:off x="4406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371600" y="2746375"/>
            <a:ext cx="77724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860801"/>
            <a:ext cx="7772400" cy="1568450"/>
          </a:xfrm>
        </p:spPr>
        <p:txBody>
          <a:bodyPr/>
          <a:lstStyle/>
          <a:p>
            <a:r>
              <a:rPr lang="en-US" sz="2400" dirty="0"/>
              <a:t>700.012(C)(7).  </a:t>
            </a:r>
            <a:br>
              <a:rPr lang="en-US" sz="2400" dirty="0"/>
            </a:br>
            <a:r>
              <a:rPr lang="en-US" sz="2400" dirty="0" smtClean="0">
                <a:solidFill>
                  <a:schemeClr val="tx1"/>
                </a:solidFill>
              </a:rPr>
              <a:t>Pharmacy Stakeholder Webinar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Informational Update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July 25, </a:t>
            </a:r>
            <a:r>
              <a:rPr lang="en-US" sz="2400" dirty="0">
                <a:solidFill>
                  <a:schemeClr val="tx1"/>
                </a:solidFill>
              </a:rPr>
              <a:t>2018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4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Integration requests can be made on the EHR Integration section of our website and should only be made by authorized decision makers.</a:t>
            </a:r>
          </a:p>
          <a:p>
            <a:pPr lvl="1"/>
            <a:r>
              <a:rPr lang="en-US" sz="1600" dirty="0"/>
              <a:t>Questions can be addressed to PMP.EHR@state.ma.us</a:t>
            </a:r>
            <a:endParaRPr lang="en-US" dirty="0"/>
          </a:p>
          <a:p>
            <a:endParaRPr lang="en-US" sz="2000" dirty="0"/>
          </a:p>
          <a:p>
            <a:r>
              <a:rPr lang="en-US" sz="2000" dirty="0"/>
              <a:t>Pharmacies will be required to complete:</a:t>
            </a:r>
          </a:p>
          <a:p>
            <a:pPr lvl="1"/>
            <a:r>
              <a:rPr lang="en-US" sz="1600" dirty="0"/>
              <a:t>Integration Request Form</a:t>
            </a:r>
          </a:p>
          <a:p>
            <a:pPr lvl="1"/>
            <a:r>
              <a:rPr lang="en-US" sz="1600" dirty="0"/>
              <a:t>Terms and Conditions</a:t>
            </a:r>
          </a:p>
          <a:p>
            <a:pPr lvl="1"/>
            <a:r>
              <a:rPr lang="en-US" sz="1600" dirty="0"/>
              <a:t>PMP Gateway Questionnaire</a:t>
            </a:r>
            <a:br>
              <a:rPr lang="en-US" sz="1600" dirty="0"/>
            </a:br>
            <a:r>
              <a:rPr lang="en-US" sz="1600" dirty="0"/>
              <a:t> </a:t>
            </a:r>
          </a:p>
          <a:p>
            <a:pPr lvl="0"/>
            <a:r>
              <a:rPr lang="en-US" sz="2000" dirty="0"/>
              <a:t>Pharmacists will need to have an active MassPAT account, with a valid DEA or Professional License Number, to perform integration searches.</a:t>
            </a:r>
          </a:p>
          <a:p>
            <a:pPr lvl="1"/>
            <a:r>
              <a:rPr lang="en-US" sz="1600" dirty="0"/>
              <a:t>Only “Pharmacist” and “Pharmacist with prescriptive authority” roles are allowed via integration</a:t>
            </a:r>
          </a:p>
          <a:p>
            <a:pPr lvl="1"/>
            <a:r>
              <a:rPr lang="en-US" sz="1600" dirty="0"/>
              <a:t>Pharmacy Technicians and Pharmacy Delegates - both licensed and unlicensed - will not be allowed and should continue to use the MassPAT web portal.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/>
              <a:pPr>
                <a:buSzPct val="25000"/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009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Update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/>
              <a:pPr>
                <a:buSzPct val="25000"/>
              </a:pPr>
              <a:t>11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163110"/>
            <a:ext cx="8534400" cy="498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6700" y="6131412"/>
            <a:ext cx="63246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Sample V5.1 Report</a:t>
            </a:r>
          </a:p>
        </p:txBody>
      </p:sp>
    </p:spTree>
    <p:extLst>
      <p:ext uri="{BB962C8B-B14F-4D97-AF65-F5344CB8AC3E}">
        <p14:creationId xmlns:p14="http://schemas.microsoft.com/office/powerpoint/2010/main" val="96143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65"/>
            <a:ext cx="9144000" cy="4035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3925" y="276225"/>
            <a:ext cx="378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V5.1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9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826"/>
            <a:ext cx="9144000" cy="397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Update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/>
              <a:pPr>
                <a:buSzPct val="25000"/>
              </a:pPr>
              <a:t>14</a:t>
            </a:fld>
            <a:endParaRPr lang="en"/>
          </a:p>
        </p:txBody>
      </p:sp>
      <p:pic>
        <p:nvPicPr>
          <p:cNvPr id="1026" name="Picture 1" descr="cid:_1_18F0B06818F0AC100043B507852582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9" y="1212850"/>
            <a:ext cx="861186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609" y="6150462"/>
            <a:ext cx="870076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Sample ASAP report with NarxCare as displayed by QS/1</a:t>
            </a:r>
          </a:p>
        </p:txBody>
      </p:sp>
    </p:spTree>
    <p:extLst>
      <p:ext uri="{BB962C8B-B14F-4D97-AF65-F5344CB8AC3E}">
        <p14:creationId xmlns:p14="http://schemas.microsoft.com/office/powerpoint/2010/main" val="278626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6" y="1123953"/>
            <a:ext cx="7298964" cy="573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47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325"/>
            <a:ext cx="9147921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Process 3"/>
          <p:cNvSpPr/>
          <p:nvPr/>
        </p:nvSpPr>
        <p:spPr bwMode="auto">
          <a:xfrm>
            <a:off x="581024" y="3838575"/>
            <a:ext cx="1133475" cy="1209675"/>
          </a:xfrm>
          <a:prstGeom prst="flowChartProces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938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" y="1612177"/>
            <a:ext cx="9077326" cy="36605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76225" y="3562350"/>
            <a:ext cx="1133475" cy="12096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448300" y="2457450"/>
            <a:ext cx="1371600" cy="56197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674" y="5181600"/>
            <a:ext cx="1504951" cy="2000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4867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09" y="1142115"/>
            <a:ext cx="5523216" cy="57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12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800" y="165100"/>
            <a:ext cx="5156200" cy="877912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Quality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350838" y="1238250"/>
            <a:ext cx="8520112" cy="528796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sz="2400" dirty="0" smtClean="0"/>
              <a:t>Top issues affecting the quality of data a prescriber or pharmacist might see in a patient’s prescription history:</a:t>
            </a:r>
          </a:p>
          <a:p>
            <a:pPr marL="0" indent="0">
              <a:spcAft>
                <a:spcPts val="1200"/>
              </a:spcAft>
              <a:buNone/>
              <a:defRPr/>
            </a:pPr>
            <a:endParaRPr lang="en-US" sz="2000" b="1" dirty="0" smtClean="0"/>
          </a:p>
          <a:p>
            <a:pPr>
              <a:spcAft>
                <a:spcPts val="1200"/>
              </a:spcAft>
              <a:defRPr/>
            </a:pPr>
            <a:r>
              <a:rPr lang="en-US" sz="2400" b="1" dirty="0"/>
              <a:t>Delinquent Reporting- </a:t>
            </a:r>
            <a:r>
              <a:rPr lang="en-US" sz="2400" dirty="0"/>
              <a:t>Trending downward but there is still room for improvement.  Waiver requests for submission for the 2018 fiscal year are due July 1st. </a:t>
            </a:r>
            <a:endParaRPr lang="en-US" sz="2400" dirty="0" smtClean="0"/>
          </a:p>
          <a:p>
            <a:pPr marL="0" indent="0">
              <a:spcAft>
                <a:spcPts val="1200"/>
              </a:spcAft>
              <a:buNone/>
              <a:defRPr/>
            </a:pPr>
            <a:endParaRPr lang="en-US" sz="2000" dirty="0"/>
          </a:p>
          <a:p>
            <a:pPr marL="0" indent="0">
              <a:spcAft>
                <a:spcPts val="1200"/>
              </a:spcAft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85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Customer ID at pickup only</a:t>
            </a:r>
          </a:p>
          <a:p>
            <a:r>
              <a:rPr lang="en-US" sz="2800" dirty="0" smtClean="0"/>
              <a:t>Customer ID required to be submitted with Gabapentin record submissions beginning </a:t>
            </a:r>
            <a:r>
              <a:rPr lang="en-US" sz="2800" dirty="0"/>
              <a:t>on </a:t>
            </a:r>
            <a:r>
              <a:rPr lang="en-US" sz="2800"/>
              <a:t>August </a:t>
            </a:r>
            <a:r>
              <a:rPr lang="en-US" sz="2800" smtClean="0"/>
              <a:t>1</a:t>
            </a:r>
            <a:r>
              <a:rPr lang="en-US" sz="2800" baseline="30000" smtClean="0"/>
              <a:t>st</a:t>
            </a:r>
            <a:r>
              <a:rPr lang="en-US" sz="2800" smtClean="0"/>
              <a:t>.</a:t>
            </a:r>
          </a:p>
          <a:p>
            <a:r>
              <a:rPr lang="en-US" sz="2800" smtClean="0"/>
              <a:t>Social </a:t>
            </a:r>
            <a:r>
              <a:rPr lang="en-US" sz="2800" dirty="0"/>
              <a:t>Security Numbers continue to be entered in the Customer ID field despite warnings that this is not a valid entry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400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Quality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531495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Submission Errors </a:t>
            </a:r>
            <a:r>
              <a:rPr lang="en-US" sz="2400" dirty="0">
                <a:solidFill>
                  <a:srgbClr val="000000"/>
                </a:solidFill>
              </a:rPr>
              <a:t>– </a:t>
            </a:r>
            <a:r>
              <a:rPr lang="en-US" sz="2400" dirty="0" smtClean="0">
                <a:solidFill>
                  <a:srgbClr val="000000"/>
                </a:solidFill>
              </a:rPr>
              <a:t>Records </a:t>
            </a:r>
            <a:r>
              <a:rPr lang="en-US" sz="2400" dirty="0">
                <a:solidFill>
                  <a:srgbClr val="000000"/>
                </a:solidFill>
              </a:rPr>
              <a:t>are rejected by the PMP </a:t>
            </a:r>
            <a:r>
              <a:rPr lang="en-US" sz="2400" dirty="0" smtClean="0">
                <a:solidFill>
                  <a:srgbClr val="000000"/>
                </a:solidFill>
              </a:rPr>
              <a:t>Clearinghouse </a:t>
            </a:r>
            <a:r>
              <a:rPr lang="en-US" sz="2400" dirty="0">
                <a:solidFill>
                  <a:srgbClr val="000000"/>
                </a:solidFill>
              </a:rPr>
              <a:t>usually due to missing information that is required.  </a:t>
            </a:r>
            <a:r>
              <a:rPr lang="en-US" sz="2400" dirty="0" smtClean="0"/>
              <a:t>Prescription records with uncorrected errors will not be found by </a:t>
            </a:r>
            <a:r>
              <a:rPr lang="en-US" sz="2400" dirty="0"/>
              <a:t>the clinician or </a:t>
            </a:r>
            <a:r>
              <a:rPr lang="en-US" sz="2400" dirty="0" smtClean="0"/>
              <a:t>pharmacist during a patient search, so it is imperative that the errors be corrected as soon as possible.  The </a:t>
            </a:r>
            <a:r>
              <a:rPr lang="en-US" sz="2400" dirty="0"/>
              <a:t>most common errors are: 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Missing  or invalid prescriber first and last names, </a:t>
            </a:r>
            <a:r>
              <a:rPr lang="en-US" sz="2400" dirty="0" smtClean="0">
                <a:solidFill>
                  <a:srgbClr val="000000"/>
                </a:solidFill>
              </a:rPr>
              <a:t>and DEA </a:t>
            </a:r>
            <a:r>
              <a:rPr lang="en-US" sz="2400" dirty="0">
                <a:solidFill>
                  <a:srgbClr val="000000"/>
                </a:solidFill>
              </a:rPr>
              <a:t>numbers	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Missing dispensation surrogate </a:t>
            </a:r>
            <a:r>
              <a:rPr lang="en-US" sz="2400" dirty="0" smtClean="0">
                <a:solidFill>
                  <a:srgbClr val="000000"/>
                </a:solidFill>
              </a:rPr>
              <a:t>information 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Missing </a:t>
            </a:r>
            <a:r>
              <a:rPr lang="en-US" sz="2400" dirty="0">
                <a:solidFill>
                  <a:srgbClr val="000000"/>
                </a:solidFill>
              </a:rPr>
              <a:t>patient demographic information- name, address, </a:t>
            </a:r>
            <a:r>
              <a:rPr lang="en-US" sz="2400" dirty="0" smtClean="0">
                <a:solidFill>
                  <a:srgbClr val="000000"/>
                </a:solidFill>
              </a:rPr>
              <a:t>birthdate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gender.</a:t>
            </a:r>
            <a:r>
              <a:rPr lang="en-US" sz="2400" dirty="0">
                <a:solidFill>
                  <a:srgbClr val="000000"/>
                </a:solidFill>
              </a:rPr>
              <a:t>	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6089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Correction on MassPAT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Pharmacies may not be ware of outstanding  prescription submission errors. To remedy this issue, we are introducing a new feature </a:t>
            </a:r>
            <a:r>
              <a:rPr lang="en-US" sz="2000" dirty="0"/>
              <a:t>on MassPAT called </a:t>
            </a:r>
            <a:r>
              <a:rPr lang="en-US" sz="2000" dirty="0" smtClean="0"/>
              <a:t> </a:t>
            </a:r>
            <a:r>
              <a:rPr lang="en-US" sz="2000" b="1" dirty="0" smtClean="0"/>
              <a:t>Error Correction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Pharmacy staff who have been selected by the pharmacy and given privileges by the PMP will be able to view and correct errors for </a:t>
            </a:r>
            <a:r>
              <a:rPr lang="en-US" sz="2000" dirty="0"/>
              <a:t>prescriptions submitted via </a:t>
            </a:r>
            <a:r>
              <a:rPr lang="en-US" sz="2000" dirty="0" err="1"/>
              <a:t>sFTP</a:t>
            </a:r>
            <a:r>
              <a:rPr lang="en-US" sz="2000" dirty="0"/>
              <a:t>, file upload, or </a:t>
            </a:r>
            <a:r>
              <a:rPr lang="en-US" sz="2000" dirty="0" err="1"/>
              <a:t>Realtime</a:t>
            </a:r>
            <a:r>
              <a:rPr lang="en-US" sz="2000" dirty="0"/>
              <a:t> to PMP AWARXE that did not pass </a:t>
            </a:r>
            <a:r>
              <a:rPr lang="en-US" sz="2000" dirty="0" smtClean="0"/>
              <a:t>validation. 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21</a:t>
            </a:fld>
            <a:endParaRPr lang="e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539447"/>
            <a:ext cx="6667499" cy="312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515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" y="1271286"/>
            <a:ext cx="8992856" cy="43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27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Rx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For accepted files in need of correction,  we are currently testing the Rx </a:t>
            </a:r>
            <a:r>
              <a:rPr lang="en-US" sz="2400" dirty="0" smtClean="0"/>
              <a:t>Maintenance </a:t>
            </a:r>
            <a:r>
              <a:rPr lang="en-US" sz="2400" dirty="0"/>
              <a:t>feature on MassPAT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134486"/>
            <a:ext cx="4997450" cy="428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DEA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14450"/>
            <a:ext cx="8229600" cy="481171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Filling </a:t>
            </a:r>
            <a:r>
              <a:rPr lang="en-US" sz="2800" dirty="0"/>
              <a:t>Under Expired DEA:</a:t>
            </a:r>
          </a:p>
          <a:p>
            <a:r>
              <a:rPr lang="en-US" sz="2800" dirty="0"/>
              <a:t>Over </a:t>
            </a:r>
            <a:r>
              <a:rPr lang="en-US" sz="2800" dirty="0" smtClean="0"/>
              <a:t>5,000 </a:t>
            </a:r>
            <a:r>
              <a:rPr lang="en-US" sz="2800" dirty="0"/>
              <a:t>prescriptions have been filled under expired DEA numbers so far in 2018. </a:t>
            </a: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Filling Under the Wrong DEA:</a:t>
            </a:r>
          </a:p>
          <a:p>
            <a:r>
              <a:rPr lang="en-US" sz="2800" dirty="0"/>
              <a:t>We have gotten calls from many prescribers reporting that prescriptions, prescribed by other clinicians, have been filled erroneously under their DEA numbers. 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9409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 Issues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These practices impact </a:t>
            </a:r>
            <a:r>
              <a:rPr lang="en-US" dirty="0"/>
              <a:t>calculations such as multiple provider episodes, affecting alerts we send to prescribers and trends we report to the public.  If one pharmacy uses a valid DEA and one uses an expired DEA it looks like two different prescribers instead of one.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4260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101" y="165100"/>
            <a:ext cx="5168900" cy="782503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5400" dirty="0"/>
              <a:t>Questions?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mapmp.dph@state.ma.us</a:t>
            </a:r>
            <a:endParaRPr lang="en-US" dirty="0"/>
          </a:p>
          <a:p>
            <a:pPr marL="0" indent="0" algn="ctr">
              <a:buNone/>
            </a:pPr>
            <a:r>
              <a:rPr lang="en-US" sz="5400" dirty="0">
                <a:hlinkClick r:id="rId4"/>
              </a:rPr>
              <a:t> </a:t>
            </a:r>
            <a:r>
              <a:rPr lang="en-US" dirty="0">
                <a:hlinkClick r:id="rId4"/>
              </a:rPr>
              <a:t>Phone: (617) 753-7310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907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700" y="139700"/>
            <a:ext cx="4628608" cy="939801"/>
          </a:xfrm>
        </p:spPr>
        <p:txBody>
          <a:bodyPr/>
          <a:lstStyle/>
          <a:p>
            <a:r>
              <a:rPr lang="en-US" dirty="0"/>
              <a:t>Pharmacists</a:t>
            </a:r>
            <a:br>
              <a:rPr lang="en-US" dirty="0"/>
            </a:br>
            <a:r>
              <a:rPr lang="en-US" dirty="0"/>
              <a:t>Registered in </a:t>
            </a:r>
            <a:r>
              <a:rPr lang="en-US" dirty="0" err="1"/>
              <a:t>MassPAT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Pharmacist </a:t>
            </a:r>
            <a:r>
              <a:rPr lang="en-US" dirty="0"/>
              <a:t>Community registered in </a:t>
            </a:r>
            <a:r>
              <a:rPr lang="en-US" dirty="0" smtClean="0"/>
              <a:t>MassPAT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530475"/>
            <a:ext cx="6819900" cy="348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79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800" y="27554"/>
            <a:ext cx="4590508" cy="1108399"/>
          </a:xfrm>
        </p:spPr>
        <p:txBody>
          <a:bodyPr/>
          <a:lstStyle/>
          <a:p>
            <a:r>
              <a:rPr lang="en-US" dirty="0" err="1"/>
              <a:t>MassPAT</a:t>
            </a:r>
            <a:r>
              <a:rPr lang="en-US" dirty="0"/>
              <a:t> Searches by Pharmacists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9" y="1320800"/>
            <a:ext cx="8520599" cy="4784834"/>
          </a:xfrm>
        </p:spPr>
        <p:txBody>
          <a:bodyPr/>
          <a:lstStyle/>
          <a:p>
            <a:r>
              <a:rPr lang="en-US" dirty="0"/>
              <a:t>Pharmacist searches by Role title in CY2018,Q1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184400"/>
            <a:ext cx="6819900" cy="392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30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Awareness Campaign</a:t>
            </a:r>
            <a:r>
              <a:rPr lang="en-US"/>
              <a:t/>
            </a:r>
            <a:br>
              <a:rPr lang="en-US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Goal of the </a:t>
            </a:r>
            <a:r>
              <a:rPr lang="en-US" sz="1600" b="1" dirty="0"/>
              <a:t>“Part of the Solution Campaign”</a:t>
            </a:r>
            <a:r>
              <a:rPr lang="en-US" sz="1600" dirty="0"/>
              <a:t> is to encourage Massachusetts prescribers and </a:t>
            </a:r>
            <a:r>
              <a:rPr lang="en-US" sz="1600" b="1" dirty="0"/>
              <a:t>dispensers</a:t>
            </a:r>
            <a:r>
              <a:rPr lang="en-US" sz="1600" dirty="0"/>
              <a:t> to play an active, ongoing role in addressing the opioid crisis by utilizing one of the important tools made available to them, the Massachusetts Prescription Awareness Tool (</a:t>
            </a:r>
            <a:r>
              <a:rPr lang="en-US" sz="1600" dirty="0" err="1"/>
              <a:t>MassPAT</a:t>
            </a:r>
            <a:r>
              <a:rPr lang="en-US" sz="1600" dirty="0"/>
              <a:t>). </a:t>
            </a:r>
          </a:p>
          <a:p>
            <a:pPr marL="0" lvl="0" indent="0">
              <a:buNone/>
            </a:pPr>
            <a:r>
              <a:rPr lang="en-US" sz="1600" dirty="0"/>
              <a:t>Roll-out plan September 2018.</a:t>
            </a:r>
          </a:p>
          <a:p>
            <a:pPr marL="0" lvl="0" indent="0">
              <a:buNone/>
            </a:pPr>
            <a:r>
              <a:rPr lang="en-US" sz="1600" b="1" dirty="0"/>
              <a:t>DPH email</a:t>
            </a:r>
          </a:p>
          <a:p>
            <a:pPr marL="0" lvl="0" indent="0">
              <a:buNone/>
            </a:pPr>
            <a:r>
              <a:rPr lang="en-US" sz="1400" dirty="0"/>
              <a:t>An email  template to distribute quarterly emails through the DPH database.</a:t>
            </a:r>
          </a:p>
          <a:p>
            <a:pPr marL="0" indent="0">
              <a:buNone/>
            </a:pPr>
            <a:r>
              <a:rPr lang="en-US" sz="1600" b="1" dirty="0"/>
              <a:t>Organization Partnerships</a:t>
            </a:r>
          </a:p>
          <a:p>
            <a:pPr marL="0" lvl="0" indent="0">
              <a:buNone/>
            </a:pPr>
            <a:r>
              <a:rPr lang="en-US" sz="1400" dirty="0"/>
              <a:t>Identify ten key organizations to partner with this campaign as  distribution channels </a:t>
            </a:r>
          </a:p>
          <a:p>
            <a:pPr marL="0" lvl="0" indent="0">
              <a:buNone/>
            </a:pPr>
            <a:r>
              <a:rPr lang="en-US" sz="1600" b="1" dirty="0"/>
              <a:t>Campaign Website</a:t>
            </a:r>
          </a:p>
          <a:p>
            <a:pPr marL="0" lvl="0" indent="0">
              <a:buNone/>
            </a:pPr>
            <a:r>
              <a:rPr lang="en-US" sz="1400" dirty="0"/>
              <a:t>Assets and content to be housed on the .</a:t>
            </a:r>
            <a:r>
              <a:rPr lang="en-US" sz="1400" dirty="0" err="1"/>
              <a:t>gov</a:t>
            </a:r>
            <a:r>
              <a:rPr lang="en-US" sz="1400" dirty="0"/>
              <a:t> platform for users to reference or gather more information on </a:t>
            </a:r>
            <a:r>
              <a:rPr lang="en-US" sz="1400" dirty="0" err="1"/>
              <a:t>MassPAT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5" y="1441450"/>
            <a:ext cx="358319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83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800" y="165100"/>
            <a:ext cx="5156200" cy="877912"/>
          </a:xfrm>
        </p:spPr>
        <p:txBody>
          <a:bodyPr anchor="ctr"/>
          <a:lstStyle/>
          <a:p>
            <a:r>
              <a:rPr lang="en-US" dirty="0"/>
              <a:t>Integration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350838" y="1238250"/>
            <a:ext cx="8520112" cy="5287963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000" dirty="0"/>
              <a:t>The ability for pharmacies to integrate a patient’s MassPAT prescription history directly in their pharmacy software system is now available. 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1600" dirty="0"/>
              <a:t>Once integrated, the pharmacist is no longer forced to login to a separate web application and to enter the patient’s name and DOB. 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1600" dirty="0"/>
              <a:t>Instead, the EHR/PMS would initiate a query to MassPAT with the pharmacist’s credentials (License Number or DEA Number), patient information (Name, DOB, Zip Code), and location information (name, address, NPI Number)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/>
              <a:t>Two API versions available to pharmacies: ASAP and V5.1.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1600" dirty="0"/>
              <a:t>ASAP requires pharmacy software systems to use a style sheet to stylize the data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1600" dirty="0"/>
              <a:t>V5.1 returns a link to a pre-formatted HTML report. 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/>
              <a:t>Walmart pharmacies went live in MA this week and Boston Medical Center pharmacies are in the testing phase.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1600" dirty="0"/>
              <a:t>Both have also purchased NarxCare from Appriss Health which returns an enhanced report that includes a patient risk score for three categories of schedule drugs. </a:t>
            </a:r>
          </a:p>
          <a:p>
            <a:pPr lvl="1">
              <a:spcAft>
                <a:spcPts val="1200"/>
              </a:spcAft>
              <a:defRPr/>
            </a:pPr>
            <a:endParaRPr lang="en-US" sz="1600" dirty="0"/>
          </a:p>
          <a:p>
            <a:pPr lvl="1">
              <a:spcAft>
                <a:spcPts val="1200"/>
              </a:spcAft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072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24797"/>
              </p:ext>
            </p:extLst>
          </p:nvPr>
        </p:nvGraphicFramePr>
        <p:xfrm>
          <a:off x="1219200" y="1266826"/>
          <a:ext cx="6810375" cy="3580256"/>
        </p:xfrm>
        <a:graphic>
          <a:graphicData uri="http://schemas.openxmlformats.org/drawingml/2006/table">
            <a:tbl>
              <a:tblPr firstRow="1" firstCol="1" bandRow="1"/>
              <a:tblGrid>
                <a:gridCol w="1772604"/>
                <a:gridCol w="1730896"/>
                <a:gridCol w="1251250"/>
                <a:gridCol w="2055625"/>
              </a:tblGrid>
              <a:tr h="352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Company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Products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API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ComputerRX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WinRx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V5.1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development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McKesson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PharmacyRx, EnterpriseRx, Pharmaserve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V5.1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Progress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PioneerRx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PioneerRx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V5 – V5.1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V5 Live, V5.1 In development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QS/1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NRx, Primecare, SharpRx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ASAP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Live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Transaction Data Systems (TDS)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Rx30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V5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V5.1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V5 Live,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V5.1 Coded in Beta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71976" y="333376"/>
            <a:ext cx="431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Pharmacy Software Systems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1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721866"/>
              </p:ext>
            </p:extLst>
          </p:nvPr>
        </p:nvGraphicFramePr>
        <p:xfrm>
          <a:off x="1000125" y="1514475"/>
          <a:ext cx="6810375" cy="4357878"/>
        </p:xfrm>
        <a:graphic>
          <a:graphicData uri="http://schemas.openxmlformats.org/drawingml/2006/table">
            <a:tbl>
              <a:tblPr firstRow="1" firstCol="1" bandRow="1"/>
              <a:tblGrid>
                <a:gridCol w="1772604"/>
                <a:gridCol w="1730896"/>
                <a:gridCol w="1251250"/>
                <a:gridCol w="2055625"/>
              </a:tblGrid>
              <a:tr h="704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Company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Products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Lagniappe Pharmacy Services (LPS)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Rx1/</a:t>
                      </a:r>
                      <a:r>
                        <a:rPr lang="en-US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Synercom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Live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Mobile </a:t>
                      </a:r>
                      <a:r>
                        <a:rPr lang="en-US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Medsoft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Helix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Live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PDX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PDX Classic (Legacy); May require additional software. Release 4805 or higher.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V5 – Set up to use 2 Way SSL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Live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PHI Medical Office Solutions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TBD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V5.1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Progress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238125"/>
            <a:ext cx="44084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36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Integrations Status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CVS has gone live in RI with V5.  </a:t>
            </a:r>
          </a:p>
          <a:p>
            <a:r>
              <a:rPr lang="en-US" dirty="0" smtClean="0"/>
              <a:t>Walgreens currently in negotiations with Appriss Health.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3394866"/>
      </p:ext>
    </p:extLst>
  </p:cSld>
  <p:clrMapOvr>
    <a:masterClrMapping/>
  </p:clrMapOvr>
</p:sld>
</file>

<file path=ppt/theme/theme1.xml><?xml version="1.0" encoding="utf-8"?>
<a:theme xmlns:a="http://schemas.openxmlformats.org/drawingml/2006/main" name="DPH 9-16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9476</TotalTime>
  <Words>900</Words>
  <Application>Microsoft Office PowerPoint</Application>
  <PresentationFormat>On-screen Show (4:3)</PresentationFormat>
  <Paragraphs>158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DPH 9-16 Template</vt:lpstr>
      <vt:lpstr>700.012(C)(7).   Pharmacy Stakeholder Webinar Informational Update July 25, 2018 </vt:lpstr>
      <vt:lpstr>Important Reminders</vt:lpstr>
      <vt:lpstr>Pharmacists Registered in MassPAT</vt:lpstr>
      <vt:lpstr>MassPAT Searches by Pharmacists</vt:lpstr>
      <vt:lpstr>Awareness Campaign </vt:lpstr>
      <vt:lpstr>Integration Update</vt:lpstr>
      <vt:lpstr>PowerPoint Presentation</vt:lpstr>
      <vt:lpstr>PowerPoint Presentation</vt:lpstr>
      <vt:lpstr>Integrations Status</vt:lpstr>
      <vt:lpstr>Integration Update</vt:lpstr>
      <vt:lpstr>Integration Update</vt:lpstr>
      <vt:lpstr>PowerPoint Presentation</vt:lpstr>
      <vt:lpstr>PowerPoint Presentation</vt:lpstr>
      <vt:lpstr>Integration Update</vt:lpstr>
      <vt:lpstr>PowerPoint Presentation</vt:lpstr>
      <vt:lpstr>PowerPoint Presentation</vt:lpstr>
      <vt:lpstr>PowerPoint Presentation</vt:lpstr>
      <vt:lpstr>PowerPoint Presentation</vt:lpstr>
      <vt:lpstr>Data Quality </vt:lpstr>
      <vt:lpstr>Data Quality (cont.)</vt:lpstr>
      <vt:lpstr>Error Correction on MassPAT</vt:lpstr>
      <vt:lpstr>PowerPoint Presentation</vt:lpstr>
      <vt:lpstr>Rx Maintenance</vt:lpstr>
      <vt:lpstr> DEA Issues</vt:lpstr>
      <vt:lpstr>DEA Issues (cont.)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Disparities, and Public Health</dc:title>
  <dc:creator>Zoback, Scott (DPH)</dc:creator>
  <cp:lastModifiedBy> </cp:lastModifiedBy>
  <cp:revision>960</cp:revision>
  <cp:lastPrinted>2018-06-27T21:04:25Z</cp:lastPrinted>
  <dcterms:modified xsi:type="dcterms:W3CDTF">2018-07-31T13:39:24Z</dcterms:modified>
</cp:coreProperties>
</file>