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42"/>
  </p:handoutMasterIdLst>
  <p:sldIdLst>
    <p:sldId id="256" r:id="rId2"/>
    <p:sldId id="294" r:id="rId3"/>
    <p:sldId id="324" r:id="rId4"/>
    <p:sldId id="274" r:id="rId5"/>
    <p:sldId id="276" r:id="rId6"/>
    <p:sldId id="273" r:id="rId7"/>
    <p:sldId id="275" r:id="rId8"/>
    <p:sldId id="277" r:id="rId9"/>
    <p:sldId id="279" r:id="rId10"/>
    <p:sldId id="280" r:id="rId11"/>
    <p:sldId id="281" r:id="rId12"/>
    <p:sldId id="283" r:id="rId13"/>
    <p:sldId id="287" r:id="rId14"/>
    <p:sldId id="320" r:id="rId15"/>
    <p:sldId id="278" r:id="rId16"/>
    <p:sldId id="257" r:id="rId17"/>
    <p:sldId id="266" r:id="rId18"/>
    <p:sldId id="258" r:id="rId19"/>
    <p:sldId id="259" r:id="rId20"/>
    <p:sldId id="260" r:id="rId21"/>
    <p:sldId id="261" r:id="rId22"/>
    <p:sldId id="267" r:id="rId23"/>
    <p:sldId id="262" r:id="rId24"/>
    <p:sldId id="263" r:id="rId25"/>
    <p:sldId id="288" r:id="rId26"/>
    <p:sldId id="268" r:id="rId27"/>
    <p:sldId id="264" r:id="rId28"/>
    <p:sldId id="270" r:id="rId29"/>
    <p:sldId id="289" r:id="rId30"/>
    <p:sldId id="290" r:id="rId31"/>
    <p:sldId id="269" r:id="rId32"/>
    <p:sldId id="265" r:id="rId33"/>
    <p:sldId id="302" r:id="rId34"/>
    <p:sldId id="304" r:id="rId35"/>
    <p:sldId id="305" r:id="rId36"/>
    <p:sldId id="306" r:id="rId37"/>
    <p:sldId id="307" r:id="rId38"/>
    <p:sldId id="309" r:id="rId39"/>
    <p:sldId id="322" r:id="rId40"/>
    <p:sldId id="299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E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28" d="100"/>
          <a:sy n="28" d="100"/>
        </p:scale>
        <p:origin x="1072" y="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786115-2C65-482C-83FC-890E3ADDCC1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81B506-5551-496F-B73A-31A3EB09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57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1774-C196-4C98-98C0-173DD534A91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87D-126C-491B-A337-05685A83B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1774-C196-4C98-98C0-173DD534A91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87D-126C-491B-A337-05685A83B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1774-C196-4C98-98C0-173DD534A91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87D-126C-491B-A337-05685A83B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1774-C196-4C98-98C0-173DD534A91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87D-126C-491B-A337-05685A83B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1774-C196-4C98-98C0-173DD534A91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87D-126C-491B-A337-05685A83B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1774-C196-4C98-98C0-173DD534A91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87D-126C-491B-A337-05685A83B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1774-C196-4C98-98C0-173DD534A91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87D-126C-491B-A337-05685A83B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1774-C196-4C98-98C0-173DD534A91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87D-126C-491B-A337-05685A83B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1774-C196-4C98-98C0-173DD534A91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87D-126C-491B-A337-05685A83B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1774-C196-4C98-98C0-173DD534A91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87D-126C-491B-A337-05685A83B1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1774-C196-4C98-98C0-173DD534A91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1FF87D-126C-491B-A337-05685A83B1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E1FF87D-126C-491B-A337-05685A83B1F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1931774-C196-4C98-98C0-173DD534A914}" type="datetimeFigureOut">
              <a:rPr lang="en-US" smtClean="0"/>
              <a:t>10/13/2020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service-details/information-and-resources-on-the-uniform-financial-reports" TargetMode="External"/><Relationship Id="rId2" Type="http://schemas.openxmlformats.org/officeDocument/2006/relationships/hyperlink" Target="https://www.mass.gov/lists/dds-pos-contracts-inform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lists/dds-pos-contracts-information" TargetMode="External"/><Relationship Id="rId2" Type="http://schemas.openxmlformats.org/officeDocument/2006/relationships/hyperlink" Target="https://www.mass.gov/lists/provider-payment-rates-purchase-of-servi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543800" cy="2593975"/>
          </a:xfrm>
        </p:spPr>
        <p:txBody>
          <a:bodyPr/>
          <a:lstStyle/>
          <a:p>
            <a:r>
              <a:rPr lang="en-US" dirty="0"/>
              <a:t>FY21 Amendment Process: Phase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041775"/>
            <a:ext cx="6461760" cy="1066800"/>
          </a:xfrm>
        </p:spPr>
        <p:txBody>
          <a:bodyPr>
            <a:normAutofit/>
          </a:bodyPr>
          <a:lstStyle/>
          <a:p>
            <a:r>
              <a:rPr lang="en-US" sz="2400" b="1" dirty="0"/>
              <a:t>Engagement and Contract Forms</a:t>
            </a:r>
          </a:p>
        </p:txBody>
      </p:sp>
    </p:spTree>
    <p:extLst>
      <p:ext uri="{BB962C8B-B14F-4D97-AF65-F5344CB8AC3E}">
        <p14:creationId xmlns:p14="http://schemas.microsoft.com/office/powerpoint/2010/main" val="3477758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Summary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FY21 Service Summary Form is same as FY20 version</a:t>
            </a:r>
          </a:p>
          <a:p>
            <a:pPr lvl="1"/>
            <a:r>
              <a:rPr lang="en-US" dirty="0"/>
              <a:t>DDS has published new SSF with updated Master Agreement references </a:t>
            </a:r>
          </a:p>
          <a:p>
            <a:r>
              <a:rPr lang="en-US" dirty="0"/>
              <a:t>Service engagement document used for all rate agreements:</a:t>
            </a:r>
          </a:p>
          <a:p>
            <a:pPr lvl="1"/>
            <a:r>
              <a:rPr lang="en-US" dirty="0"/>
              <a:t>Adult Long Term Residential Services</a:t>
            </a:r>
          </a:p>
          <a:p>
            <a:pPr lvl="1"/>
            <a:r>
              <a:rPr lang="en-US" dirty="0"/>
              <a:t>Shared Living</a:t>
            </a:r>
          </a:p>
          <a:p>
            <a:pPr lvl="1"/>
            <a:r>
              <a:rPr lang="en-US" dirty="0"/>
              <a:t>Employment and Day Programs</a:t>
            </a:r>
          </a:p>
          <a:p>
            <a:pPr lvl="1"/>
            <a:r>
              <a:rPr lang="en-US" dirty="0"/>
              <a:t>Supplemental Day Services</a:t>
            </a:r>
          </a:p>
          <a:p>
            <a:pPr lvl="1"/>
            <a:r>
              <a:rPr lang="en-US" dirty="0"/>
              <a:t>In Home Supports</a:t>
            </a:r>
          </a:p>
          <a:p>
            <a:pPr lvl="1"/>
            <a:r>
              <a:rPr lang="en-US" dirty="0"/>
              <a:t>Support Services (SSQUAL)</a:t>
            </a:r>
          </a:p>
          <a:p>
            <a:pPr lvl="1"/>
            <a:r>
              <a:rPr lang="en-US" dirty="0"/>
              <a:t>As Needed Support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64950"/>
            <a:ext cx="7620000" cy="357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Service Summary Form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8600" y="3962400"/>
            <a:ext cx="4966" cy="19087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3158" y="5858216"/>
            <a:ext cx="2590800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If unsure reference matrix. Activity code is also listed in Doc ID (Last 4 numbers)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696200" y="1963406"/>
            <a:ext cx="0" cy="914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10200" y="1224742"/>
            <a:ext cx="3048000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Must match Doc ID from Master Agreement Contract. If unknown check reference tab on SSF.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7565952" y="3352800"/>
            <a:ext cx="20644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7756452" y="3348619"/>
            <a:ext cx="15948" cy="28789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60652" y="6073660"/>
            <a:ext cx="411480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Regional Contract Office will enter Ready Pay Amount</a:t>
            </a:r>
          </a:p>
        </p:txBody>
      </p:sp>
      <p:cxnSp>
        <p:nvCxnSpPr>
          <p:cNvPr id="31" name="Straight Connector 30"/>
          <p:cNvCxnSpPr>
            <a:stCxn id="29" idx="3"/>
          </p:cNvCxnSpPr>
          <p:nvPr/>
        </p:nvCxnSpPr>
        <p:spPr>
          <a:xfrm flipV="1">
            <a:off x="7375452" y="6227548"/>
            <a:ext cx="381000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323850" y="1227950"/>
            <a:ext cx="3868484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20 character unique identifier. This ID will be used to search for contract in EIM. ID will be provided to you by Regional Contract Office</a:t>
            </a:r>
          </a:p>
        </p:txBody>
      </p:sp>
      <p:cxnSp>
        <p:nvCxnSpPr>
          <p:cNvPr id="1033" name="Straight Arrow Connector 1032"/>
          <p:cNvCxnSpPr/>
          <p:nvPr/>
        </p:nvCxnSpPr>
        <p:spPr>
          <a:xfrm flipV="1">
            <a:off x="233566" y="3429000"/>
            <a:ext cx="1061834" cy="533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55526"/>
            <a:ext cx="5737479" cy="542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29" name="Straight Arrow Connector 1028"/>
          <p:cNvCxnSpPr/>
          <p:nvPr/>
        </p:nvCxnSpPr>
        <p:spPr>
          <a:xfrm>
            <a:off x="1418558" y="1963406"/>
            <a:ext cx="105442" cy="100839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595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74" y="4391025"/>
            <a:ext cx="7924800" cy="1792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Summary Form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body of the Service Summary Form keeps a running tab of agreed upon units and rates</a:t>
            </a:r>
          </a:p>
          <a:p>
            <a:r>
              <a:rPr lang="en-US" sz="2000" dirty="0"/>
              <a:t>Amendments to SSF should show the change value, not the new total</a:t>
            </a:r>
          </a:p>
          <a:p>
            <a:pPr lvl="1"/>
            <a:r>
              <a:rPr lang="en-US" sz="1800" dirty="0"/>
              <a:t>For downward changes, enter negative units</a:t>
            </a:r>
          </a:p>
          <a:p>
            <a:pPr marL="114300" indent="0">
              <a:buNone/>
            </a:pP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81600" y="4233431"/>
            <a:ext cx="152400" cy="41476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86200" y="3906053"/>
            <a:ext cx="1943609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/>
              <a:t>Enter agreed upon units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981700" y="3736777"/>
            <a:ext cx="266700" cy="78555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95231" y="3429000"/>
            <a:ext cx="1873846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/>
              <a:t>Enter agreed upon rate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781800" y="4151572"/>
            <a:ext cx="477523" cy="37076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25923" y="3429000"/>
            <a:ext cx="1584774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Frequency units will be billed in:</a:t>
            </a:r>
          </a:p>
          <a:p>
            <a:r>
              <a:rPr lang="en-US" sz="1400" dirty="0"/>
              <a:t>Month, Day, Hour, </a:t>
            </a:r>
          </a:p>
        </p:txBody>
      </p:sp>
      <p:sp>
        <p:nvSpPr>
          <p:cNvPr id="21" name="Left Brace 20"/>
          <p:cNvSpPr/>
          <p:nvPr/>
        </p:nvSpPr>
        <p:spPr>
          <a:xfrm>
            <a:off x="98874" y="5105400"/>
            <a:ext cx="228600" cy="59055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98874" y="5386387"/>
            <a:ext cx="0" cy="10144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8874" y="6400800"/>
            <a:ext cx="3297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8662" y="6248400"/>
            <a:ext cx="56633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For each amendment enter changes on next available line. Do not delete or replace information from previous versions.</a:t>
            </a:r>
          </a:p>
        </p:txBody>
      </p:sp>
      <p:cxnSp>
        <p:nvCxnSpPr>
          <p:cNvPr id="12" name="Straight Arrow Connector 11"/>
          <p:cNvCxnSpPr>
            <a:stCxn id="13" idx="2"/>
          </p:cNvCxnSpPr>
          <p:nvPr/>
        </p:nvCxnSpPr>
        <p:spPr>
          <a:xfrm>
            <a:off x="875412" y="4213829"/>
            <a:ext cx="953388" cy="104397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498" y="3906052"/>
            <a:ext cx="1615827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/>
              <a:t>Enter Service Name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69602" y="4078765"/>
            <a:ext cx="935598" cy="44356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00044" y="3545454"/>
            <a:ext cx="182541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Start Date should be effective date of form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145" y="4730107"/>
            <a:ext cx="1392400" cy="1055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254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SSF Attachments For Shared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site / individual detail report will show all the rate information for each individual</a:t>
            </a:r>
          </a:p>
          <a:p>
            <a:r>
              <a:rPr lang="en-US" dirty="0"/>
              <a:t>Be sure to check all of the highlighted information to make sure it matches what was negotiated with Area Director</a:t>
            </a:r>
          </a:p>
          <a:p>
            <a:pPr lvl="1"/>
            <a:r>
              <a:rPr lang="en-US" dirty="0"/>
              <a:t>Amendments will show both the previous units and the amount changing due to the amendment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30" y="3771900"/>
            <a:ext cx="7630289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85900" y="4114800"/>
            <a:ext cx="17145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0" y="4116572"/>
            <a:ext cx="2743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10586" y="5176284"/>
            <a:ext cx="838200" cy="6149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62400" y="5181600"/>
            <a:ext cx="2743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41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SSF Attachments For ALTR &amp; Shared Living</a:t>
            </a: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13" y="2636808"/>
            <a:ext cx="786566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1371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Rates and units entered on SSF should match information on ICMS Rate Computation Report</a:t>
            </a:r>
          </a:p>
        </p:txBody>
      </p:sp>
      <p:sp>
        <p:nvSpPr>
          <p:cNvPr id="5" name="Oval 4"/>
          <p:cNvSpPr/>
          <p:nvPr/>
        </p:nvSpPr>
        <p:spPr>
          <a:xfrm>
            <a:off x="6248400" y="3276600"/>
            <a:ext cx="762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2083445"/>
            <a:ext cx="7198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 to show removal of units at old rate and addition of units at new rate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" y="4800600"/>
            <a:ext cx="7758113" cy="1754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stCxn id="5" idx="4"/>
          </p:cNvCxnSpPr>
          <p:nvPr/>
        </p:nvCxnSpPr>
        <p:spPr>
          <a:xfrm flipH="1">
            <a:off x="6019800" y="3886200"/>
            <a:ext cx="609600" cy="838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581400" y="3276600"/>
            <a:ext cx="1676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4419600" y="3810000"/>
            <a:ext cx="381000" cy="990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371600" y="3200400"/>
            <a:ext cx="1828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62200" y="3886200"/>
            <a:ext cx="1066800" cy="914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470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Reimbursement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 that reimburses provider based on an accounting of actual costs incurred</a:t>
            </a:r>
          </a:p>
          <a:p>
            <a:r>
              <a:rPr lang="en-US" dirty="0"/>
              <a:t>Contract is based on a line item budget that details program costs</a:t>
            </a:r>
          </a:p>
          <a:p>
            <a:r>
              <a:rPr lang="en-US" dirty="0"/>
              <a:t>Contracts have a maximum obligation that cannot be exceeded without formal amendment</a:t>
            </a:r>
          </a:p>
          <a:p>
            <a:r>
              <a:rPr lang="en-US" dirty="0"/>
              <a:t>Service Class Examples:</a:t>
            </a:r>
          </a:p>
          <a:p>
            <a:pPr lvl="1"/>
            <a:r>
              <a:rPr lang="en-US" dirty="0"/>
              <a:t>Financial Assistance / Stipends</a:t>
            </a:r>
          </a:p>
          <a:p>
            <a:pPr lvl="1"/>
            <a:r>
              <a:rPr lang="en-US" dirty="0"/>
              <a:t>Furnishings and Equipment</a:t>
            </a:r>
          </a:p>
          <a:p>
            <a:pPr lvl="1"/>
            <a:r>
              <a:rPr lang="en-US" dirty="0"/>
              <a:t>Agency with Choice</a:t>
            </a:r>
          </a:p>
          <a:p>
            <a:pPr lvl="1"/>
            <a:r>
              <a:rPr lang="en-US" dirty="0"/>
              <a:t>See Matrix published on DDS POS web site for full list of activity codes</a:t>
            </a:r>
          </a:p>
        </p:txBody>
      </p:sp>
    </p:spTree>
    <p:extLst>
      <p:ext uri="{BB962C8B-B14F-4D97-AF65-F5344CB8AC3E}">
        <p14:creationId xmlns:p14="http://schemas.microsoft.com/office/powerpoint/2010/main" val="3204138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Reimbursement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/>
              <a:t>Forms to Complete</a:t>
            </a:r>
          </a:p>
          <a:p>
            <a:endParaRPr lang="en-US" dirty="0"/>
          </a:p>
          <a:p>
            <a:r>
              <a:rPr lang="en-US" dirty="0"/>
              <a:t>Standard Contract Form</a:t>
            </a:r>
          </a:p>
          <a:p>
            <a:pPr lvl="1"/>
            <a:r>
              <a:rPr lang="en-US" dirty="0"/>
              <a:t>The form was updated by the Office of the State Comptroller (OSC) on 6/30/2020.  Any previous version of form will not be accepted and will be rejected by the Office of the State Comptroller.</a:t>
            </a:r>
          </a:p>
          <a:p>
            <a:r>
              <a:rPr lang="en-US" dirty="0"/>
              <a:t>Attachment 1: Program Cover Page</a:t>
            </a:r>
          </a:p>
          <a:p>
            <a:r>
              <a:rPr lang="en-US" dirty="0"/>
              <a:t>Attachment 3: Fiscal Year Program Budget</a:t>
            </a:r>
          </a:p>
          <a:p>
            <a:r>
              <a:rPr lang="en-US" dirty="0"/>
              <a:t>Attachment 6: Capital Budget (if applicable)</a:t>
            </a:r>
          </a:p>
          <a:p>
            <a:pPr lvl="1"/>
            <a:r>
              <a:rPr lang="en-US" dirty="0"/>
              <a:t>For contracts that only purchase capital items, Attachment 3 is not needed (ex: 3191 contracts)</a:t>
            </a:r>
          </a:p>
        </p:txBody>
      </p:sp>
    </p:spTree>
    <p:extLst>
      <p:ext uri="{BB962C8B-B14F-4D97-AF65-F5344CB8AC3E}">
        <p14:creationId xmlns:p14="http://schemas.microsoft.com/office/powerpoint/2010/main" val="2773029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Contract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contract document for all Commonwealth Departments</a:t>
            </a:r>
          </a:p>
          <a:p>
            <a:r>
              <a:rPr lang="en-US" dirty="0"/>
              <a:t>Must be submitted for both new and amended contracts</a:t>
            </a:r>
          </a:p>
          <a:p>
            <a:r>
              <a:rPr lang="en-US" dirty="0"/>
              <a:t>Requires original signature</a:t>
            </a:r>
          </a:p>
          <a:p>
            <a:r>
              <a:rPr lang="en-US" dirty="0"/>
              <a:t>Includes:</a:t>
            </a:r>
          </a:p>
          <a:p>
            <a:pPr lvl="1"/>
            <a:r>
              <a:rPr lang="en-US" dirty="0"/>
              <a:t>Identifying contract information</a:t>
            </a:r>
          </a:p>
          <a:p>
            <a:pPr lvl="1"/>
            <a:r>
              <a:rPr lang="en-US" dirty="0"/>
              <a:t>Whether contract is new or amended</a:t>
            </a:r>
          </a:p>
          <a:p>
            <a:pPr lvl="1"/>
            <a:r>
              <a:rPr lang="en-US" dirty="0"/>
              <a:t>Terms and conditions</a:t>
            </a:r>
          </a:p>
          <a:p>
            <a:pPr lvl="1"/>
            <a:r>
              <a:rPr lang="en-US" dirty="0"/>
              <a:t>Compensation</a:t>
            </a:r>
          </a:p>
          <a:p>
            <a:pPr lvl="1"/>
            <a:r>
              <a:rPr lang="en-US" dirty="0"/>
              <a:t>Start date and end date</a:t>
            </a:r>
          </a:p>
          <a:p>
            <a:pPr lvl="1"/>
            <a:r>
              <a:rPr lang="en-US" dirty="0"/>
              <a:t>Certifications</a:t>
            </a:r>
          </a:p>
        </p:txBody>
      </p:sp>
    </p:spTree>
    <p:extLst>
      <p:ext uri="{BB962C8B-B14F-4D97-AF65-F5344CB8AC3E}">
        <p14:creationId xmlns:p14="http://schemas.microsoft.com/office/powerpoint/2010/main" val="3893825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618" y="228600"/>
            <a:ext cx="7620000" cy="1143000"/>
          </a:xfrm>
        </p:spPr>
        <p:txBody>
          <a:bodyPr/>
          <a:lstStyle/>
          <a:p>
            <a:pPr algn="ctr"/>
            <a:r>
              <a:rPr lang="en-US" sz="4000" dirty="0"/>
              <a:t>Standard Contract Form: Header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2481263"/>
            <a:ext cx="7948612" cy="1820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H="1" flipV="1">
            <a:off x="2438400" y="2298665"/>
            <a:ext cx="152400" cy="6731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17550" y="1775445"/>
            <a:ext cx="2340049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Must match W9 on file with Comptroller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477000" y="3962400"/>
            <a:ext cx="0" cy="914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34000" y="4876800"/>
            <a:ext cx="2971800" cy="7386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Only list 20 digit ID. Obtain from regional contract office. ID stays the same over life of contract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438400" y="2298665"/>
            <a:ext cx="304800" cy="3683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038600" y="4191000"/>
            <a:ext cx="2286000" cy="10551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98601" y="5244360"/>
            <a:ext cx="2895600" cy="95410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List RFR ID number of procurement associated with contract. Obtain from region if unsure. Example: “AWC-19”</a:t>
            </a:r>
          </a:p>
        </p:txBody>
      </p:sp>
    </p:spTree>
    <p:extLst>
      <p:ext uri="{BB962C8B-B14F-4D97-AF65-F5344CB8AC3E}">
        <p14:creationId xmlns:p14="http://schemas.microsoft.com/office/powerpoint/2010/main" val="1378566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Standard Contract Form: New/Amend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7620000" cy="1836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607828" y="2646847"/>
            <a:ext cx="1772" cy="89151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-Point Star 5"/>
          <p:cNvSpPr/>
          <p:nvPr/>
        </p:nvSpPr>
        <p:spPr>
          <a:xfrm>
            <a:off x="495300" y="3407229"/>
            <a:ext cx="228600" cy="152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2123627"/>
            <a:ext cx="329565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Always select Department Procurement unless specifically directed otherwise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4133850" y="3472543"/>
            <a:ext cx="228600" cy="17417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248150" y="2646847"/>
            <a:ext cx="0" cy="82569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48150" y="2123627"/>
            <a:ext cx="35052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Select Amendment to Scope or Budget unless directed otherwise</a:t>
            </a:r>
          </a:p>
        </p:txBody>
      </p:sp>
      <p:cxnSp>
        <p:nvCxnSpPr>
          <p:cNvPr id="14" name="Straight Connector 13"/>
          <p:cNvCxnSpPr>
            <a:endCxn id="16" idx="0"/>
          </p:cNvCxnSpPr>
          <p:nvPr/>
        </p:nvCxnSpPr>
        <p:spPr>
          <a:xfrm>
            <a:off x="2362200" y="4648200"/>
            <a:ext cx="19050" cy="36859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5-Point Star 14"/>
          <p:cNvSpPr/>
          <p:nvPr/>
        </p:nvSpPr>
        <p:spPr>
          <a:xfrm>
            <a:off x="2286000" y="4419600"/>
            <a:ext cx="152400" cy="152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0050" y="5016795"/>
            <a:ext cx="39624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Check Commonwealth Terms and Conditions for Human and Social Services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1033" y="1524368"/>
            <a:ext cx="7974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Fill out ONLY ONE section. For amendments, “New Contract” section must be blank</a:t>
            </a:r>
          </a:p>
        </p:txBody>
      </p:sp>
      <p:cxnSp>
        <p:nvCxnSpPr>
          <p:cNvPr id="21" name="Straight Arrow Connector 20"/>
          <p:cNvCxnSpPr>
            <a:stCxn id="22" idx="0"/>
          </p:cNvCxnSpPr>
          <p:nvPr/>
        </p:nvCxnSpPr>
        <p:spPr>
          <a:xfrm flipH="1" flipV="1">
            <a:off x="6705600" y="3092607"/>
            <a:ext cx="76200" cy="173788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00650" y="4830490"/>
            <a:ext cx="31623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Enter Contract End Date from most recent version of contract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5758190"/>
            <a:ext cx="280035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Enter value of amendment (change value, not new total)</a:t>
            </a:r>
          </a:p>
        </p:txBody>
      </p:sp>
      <p:cxnSp>
        <p:nvCxnSpPr>
          <p:cNvPr id="12" name="Straight Arrow Connector 11"/>
          <p:cNvCxnSpPr>
            <a:stCxn id="4" idx="0"/>
          </p:cNvCxnSpPr>
          <p:nvPr/>
        </p:nvCxnSpPr>
        <p:spPr>
          <a:xfrm flipV="1">
            <a:off x="4676775" y="3276600"/>
            <a:ext cx="962025" cy="24815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Foundational Information</a:t>
            </a:r>
          </a:p>
          <a:p>
            <a:pPr lvl="1"/>
            <a:r>
              <a:rPr lang="en-US" dirty="0"/>
              <a:t>Terminology</a:t>
            </a:r>
          </a:p>
          <a:p>
            <a:pPr lvl="1"/>
            <a:r>
              <a:rPr lang="en-US" dirty="0"/>
              <a:t>Contract Types</a:t>
            </a:r>
          </a:p>
          <a:p>
            <a:pPr lvl="1"/>
            <a:r>
              <a:rPr lang="en-US" dirty="0"/>
              <a:t>Rate Regulation</a:t>
            </a:r>
          </a:p>
          <a:p>
            <a:r>
              <a:rPr lang="en-US" dirty="0"/>
              <a:t>Forms</a:t>
            </a:r>
          </a:p>
          <a:p>
            <a:pPr lvl="1"/>
            <a:r>
              <a:rPr lang="en-US" dirty="0"/>
              <a:t>Service Summary Form</a:t>
            </a:r>
          </a:p>
          <a:p>
            <a:pPr lvl="2"/>
            <a:r>
              <a:rPr lang="en-US" dirty="0"/>
              <a:t>ICMS Reports for Shared Living</a:t>
            </a:r>
          </a:p>
          <a:p>
            <a:pPr lvl="1"/>
            <a:r>
              <a:rPr lang="en-US" dirty="0"/>
              <a:t>Standard Contract Form (Cost Reimbursement)</a:t>
            </a:r>
          </a:p>
          <a:p>
            <a:pPr lvl="2"/>
            <a:r>
              <a:rPr lang="en-US" dirty="0"/>
              <a:t>Attachments 1, 3, &amp; 6</a:t>
            </a:r>
          </a:p>
          <a:p>
            <a:pPr lvl="1"/>
            <a:r>
              <a:rPr lang="en-US" dirty="0"/>
              <a:t>Roster: SSQUAL, In Home Supports, Agency with Choice (AWC) and Corporate Rep Payee</a:t>
            </a:r>
          </a:p>
        </p:txBody>
      </p:sp>
    </p:spTree>
    <p:extLst>
      <p:ext uri="{BB962C8B-B14F-4D97-AF65-F5344CB8AC3E}">
        <p14:creationId xmlns:p14="http://schemas.microsoft.com/office/powerpoint/2010/main" val="1052342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Standard Contract Form:</a:t>
            </a:r>
            <a:br>
              <a:rPr lang="en-US" sz="4000" dirty="0"/>
            </a:br>
            <a:r>
              <a:rPr lang="en-US" sz="4000" dirty="0"/>
              <a:t>Compensation Type &amp; Start Date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7620000" cy="2571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4953000" y="2102078"/>
            <a:ext cx="1752600" cy="109832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53563" y="1578858"/>
            <a:ext cx="30480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Enter contract total. Must match multiyear total from Attachment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62200" y="2286000"/>
            <a:ext cx="1828800" cy="30777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Check statutory/legal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5355265"/>
            <a:ext cx="7315200" cy="138499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Start Dates – Situation for each option:</a:t>
            </a:r>
          </a:p>
          <a:p>
            <a:pPr marL="342900" indent="-342900">
              <a:buAutoNum type="arabicPeriod"/>
            </a:pPr>
            <a:r>
              <a:rPr lang="en-US" sz="1400" dirty="0"/>
              <a:t>Amend to add money during the fiscal year.</a:t>
            </a:r>
          </a:p>
          <a:p>
            <a:pPr marL="342900" indent="-342900">
              <a:buAutoNum type="arabicPeriod"/>
            </a:pPr>
            <a:r>
              <a:rPr lang="en-US" sz="1400" dirty="0"/>
              <a:t>Renew/extend contract to the next fiscal year. Check box  and write start date (usually 7/1).</a:t>
            </a:r>
          </a:p>
          <a:p>
            <a:pPr marL="342900" indent="-342900">
              <a:buAutoNum type="arabicPeriod"/>
            </a:pPr>
            <a:r>
              <a:rPr lang="en-US" sz="1400" dirty="0"/>
              <a:t>Special situations only—Region will direct you if this option is needed.</a:t>
            </a:r>
          </a:p>
          <a:p>
            <a:r>
              <a:rPr lang="en-US" sz="1400" b="1" dirty="0"/>
              <a:t>Make sure to change the check from 2 to 1 and remove start date the first time you amend the contract in the next year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685800" y="5050465"/>
            <a:ext cx="0" cy="304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5-Point Star 17"/>
          <p:cNvSpPr/>
          <p:nvPr/>
        </p:nvSpPr>
        <p:spPr>
          <a:xfrm>
            <a:off x="4648200" y="3581400"/>
            <a:ext cx="152400" cy="152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533400" y="3124200"/>
            <a:ext cx="152400" cy="152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18" idx="0"/>
          </p:cNvCxnSpPr>
          <p:nvPr/>
        </p:nvCxnSpPr>
        <p:spPr>
          <a:xfrm>
            <a:off x="3962400" y="2593777"/>
            <a:ext cx="762000" cy="98762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9" idx="0"/>
          </p:cNvCxnSpPr>
          <p:nvPr/>
        </p:nvCxnSpPr>
        <p:spPr>
          <a:xfrm>
            <a:off x="381000" y="2209800"/>
            <a:ext cx="228600" cy="914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8595" y="1471136"/>
            <a:ext cx="2362199" cy="7386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All Cost Reimbursement contracts are Maximum Obligation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315199" y="2393721"/>
            <a:ext cx="152400" cy="1751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TextBox 21"/>
          <p:cNvSpPr txBox="1"/>
          <p:nvPr/>
        </p:nvSpPr>
        <p:spPr>
          <a:xfrm>
            <a:off x="6472493" y="2085944"/>
            <a:ext cx="1837811" cy="3077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/>
              <a:t>Enter Brief Description</a:t>
            </a:r>
          </a:p>
        </p:txBody>
      </p:sp>
    </p:spTree>
    <p:extLst>
      <p:ext uri="{BB962C8B-B14F-4D97-AF65-F5344CB8AC3E}">
        <p14:creationId xmlns:p14="http://schemas.microsoft.com/office/powerpoint/2010/main" val="1635242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70" y="228600"/>
            <a:ext cx="7620000" cy="1143000"/>
          </a:xfrm>
        </p:spPr>
        <p:txBody>
          <a:bodyPr/>
          <a:lstStyle/>
          <a:p>
            <a:pPr algn="ctr"/>
            <a:r>
              <a:rPr lang="en-US" sz="4000" dirty="0"/>
              <a:t>Standard Contract Form:</a:t>
            </a:r>
            <a:br>
              <a:rPr lang="en-US" sz="4000" dirty="0"/>
            </a:br>
            <a:r>
              <a:rPr lang="en-US" sz="4000" dirty="0"/>
              <a:t>End Date &amp; Signature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657600" y="2289544"/>
            <a:ext cx="0" cy="609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0" y="1559740"/>
            <a:ext cx="2928257" cy="7386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End date generally June 30 of current fiscal year. Multiyear contract will have end date in future year.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70" y="2874335"/>
            <a:ext cx="7713958" cy="255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1355651" y="5427921"/>
            <a:ext cx="228600" cy="439479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3651" y="5867400"/>
            <a:ext cx="2613279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Sign and Date in </a:t>
            </a:r>
            <a:r>
              <a:rPr lang="en-US" b="1" dirty="0">
                <a:solidFill>
                  <a:srgbClr val="0070C0"/>
                </a:solidFill>
              </a:rPr>
              <a:t>BLUE INK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657600" y="5105400"/>
            <a:ext cx="651749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1" name="TextBox 10"/>
          <p:cNvSpPr txBox="1"/>
          <p:nvPr/>
        </p:nvSpPr>
        <p:spPr>
          <a:xfrm>
            <a:off x="3505200" y="5759678"/>
            <a:ext cx="33528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Signature date must be prior to Effective Date if checked option 2 above.  If signatory changed, also submit updated  Authorized Signatory Form </a:t>
            </a:r>
          </a:p>
        </p:txBody>
      </p:sp>
    </p:spTree>
    <p:extLst>
      <p:ext uri="{BB962C8B-B14F-4D97-AF65-F5344CB8AC3E}">
        <p14:creationId xmlns:p14="http://schemas.microsoft.com/office/powerpoint/2010/main" val="1839811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Attachment 1: Program Cover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Provides general contractor and program information</a:t>
            </a:r>
          </a:p>
          <a:p>
            <a:r>
              <a:rPr lang="en-US" dirty="0"/>
              <a:t>Creates historical starting point for all future amendments</a:t>
            </a:r>
          </a:p>
          <a:p>
            <a:r>
              <a:rPr lang="en-US" dirty="0"/>
              <a:t>Includes:</a:t>
            </a:r>
          </a:p>
          <a:p>
            <a:pPr lvl="1"/>
            <a:r>
              <a:rPr lang="en-US" dirty="0"/>
              <a:t>Document ID #</a:t>
            </a:r>
          </a:p>
          <a:p>
            <a:pPr lvl="1"/>
            <a:r>
              <a:rPr lang="en-US" dirty="0"/>
              <a:t>UFR Program #</a:t>
            </a:r>
          </a:p>
          <a:p>
            <a:pPr lvl="1"/>
            <a:r>
              <a:rPr lang="en-US" dirty="0"/>
              <a:t>RFR Information</a:t>
            </a:r>
          </a:p>
          <a:p>
            <a:pPr lvl="1"/>
            <a:r>
              <a:rPr lang="en-US" dirty="0"/>
              <a:t>Anticipated contract duration</a:t>
            </a:r>
          </a:p>
          <a:p>
            <a:pPr lvl="1"/>
            <a:r>
              <a:rPr lang="en-US" dirty="0"/>
              <a:t>Fiscal terms</a:t>
            </a:r>
          </a:p>
          <a:p>
            <a:pPr lvl="1"/>
            <a:r>
              <a:rPr lang="en-US" dirty="0"/>
              <a:t>Pricing options</a:t>
            </a:r>
          </a:p>
          <a:p>
            <a:pPr lvl="1"/>
            <a:r>
              <a:rPr lang="en-US" dirty="0"/>
              <a:t>Current maximum obligation</a:t>
            </a:r>
          </a:p>
          <a:p>
            <a:pPr lvl="1"/>
            <a:r>
              <a:rPr lang="en-US" dirty="0"/>
              <a:t>Funding</a:t>
            </a:r>
          </a:p>
        </p:txBody>
      </p:sp>
    </p:spTree>
    <p:extLst>
      <p:ext uri="{BB962C8B-B14F-4D97-AF65-F5344CB8AC3E}">
        <p14:creationId xmlns:p14="http://schemas.microsoft.com/office/powerpoint/2010/main" val="87635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823"/>
            <a:ext cx="7620000" cy="1143000"/>
          </a:xfrm>
        </p:spPr>
        <p:txBody>
          <a:bodyPr/>
          <a:lstStyle/>
          <a:p>
            <a:r>
              <a:rPr lang="en-US" sz="4000" dirty="0"/>
              <a:t>Attachment 1: Program Cover Page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6781800" cy="3675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5257800" y="1752599"/>
            <a:ext cx="38100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76600" y="1444823"/>
            <a:ext cx="2590800" cy="30777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Use the anticipated UFR number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019800" y="1752600"/>
            <a:ext cx="304800" cy="1295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0" y="1444822"/>
            <a:ext cx="1524000" cy="30777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Use activity code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3276600" y="40386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6172200" y="4196443"/>
            <a:ext cx="152400" cy="152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85800" y="5486400"/>
            <a:ext cx="266700" cy="533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" y="6030686"/>
            <a:ext cx="1219200" cy="30777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Leave blank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686300" y="4876800"/>
            <a:ext cx="190500" cy="130777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38600" y="6184574"/>
            <a:ext cx="21336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Use original start date to current end date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895600" y="5105400"/>
            <a:ext cx="15240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52600" y="6030686"/>
            <a:ext cx="19050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Use the original date range</a:t>
            </a:r>
          </a:p>
        </p:txBody>
      </p:sp>
      <p:sp>
        <p:nvSpPr>
          <p:cNvPr id="23" name="5-Point Star 22"/>
          <p:cNvSpPr/>
          <p:nvPr/>
        </p:nvSpPr>
        <p:spPr>
          <a:xfrm>
            <a:off x="4321629" y="4459472"/>
            <a:ext cx="2667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876800" y="4196443"/>
            <a:ext cx="1676400" cy="183424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77000" y="6076853"/>
            <a:ext cx="17526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Must match RFR ID from SCF</a:t>
            </a:r>
          </a:p>
        </p:txBody>
      </p:sp>
    </p:spTree>
    <p:extLst>
      <p:ext uri="{BB962C8B-B14F-4D97-AF65-F5344CB8AC3E}">
        <p14:creationId xmlns:p14="http://schemas.microsoft.com/office/powerpoint/2010/main" val="1732787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Attachment 1: Program Cover Page</a:t>
            </a:r>
            <a:br>
              <a:rPr lang="en-US" sz="3200" dirty="0"/>
            </a:br>
            <a:r>
              <a:rPr lang="en-US" sz="3200" dirty="0"/>
              <a:t>Fiscal Terms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4" t="-19794" r="658" b="21439"/>
          <a:stretch/>
        </p:blipFill>
        <p:spPr bwMode="auto">
          <a:xfrm>
            <a:off x="1261224" y="1252636"/>
            <a:ext cx="6775217" cy="3998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273629" y="4336197"/>
            <a:ext cx="60960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12405" y="3962400"/>
            <a:ext cx="1273629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Check Cost reimbursement under option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604" y="4887559"/>
            <a:ext cx="1034142" cy="27699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Leave blank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20912" y="1437302"/>
            <a:ext cx="2133600" cy="46166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Include one row with contract total for each previous year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34879" y="1329317"/>
            <a:ext cx="1447800" cy="46166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One row for each version during year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86600" y="1252636"/>
            <a:ext cx="1295400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Include future years if extending to next fiscal year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154512" y="1790982"/>
            <a:ext cx="304800" cy="25902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553200" y="1806635"/>
            <a:ext cx="76200" cy="27253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3" idx="2"/>
          </p:cNvCxnSpPr>
          <p:nvPr/>
        </p:nvCxnSpPr>
        <p:spPr>
          <a:xfrm>
            <a:off x="7734300" y="1898967"/>
            <a:ext cx="57150" cy="13403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 Brace 2"/>
          <p:cNvSpPr/>
          <p:nvPr/>
        </p:nvSpPr>
        <p:spPr>
          <a:xfrm>
            <a:off x="1153885" y="4800600"/>
            <a:ext cx="119744" cy="450918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239000" y="4724400"/>
            <a:ext cx="381000" cy="838200"/>
          </a:xfrm>
          <a:prstGeom prst="lin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" name="TextBox 7"/>
          <p:cNvSpPr txBox="1"/>
          <p:nvPr/>
        </p:nvSpPr>
        <p:spPr>
          <a:xfrm>
            <a:off x="5475261" y="5583865"/>
            <a:ext cx="262385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Multi-year total must match maximum obligation on SCF</a:t>
            </a:r>
          </a:p>
        </p:txBody>
      </p:sp>
    </p:spTree>
    <p:extLst>
      <p:ext uri="{BB962C8B-B14F-4D97-AF65-F5344CB8AC3E}">
        <p14:creationId xmlns:p14="http://schemas.microsoft.com/office/powerpoint/2010/main" val="3517835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Attachment 1: Program Cover Page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1999" y="1399976"/>
            <a:ext cx="3168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Sample completed Fiscal Terms: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1999" y="1734234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Contract active since FY14. There were 4 versions during FY17. Contract is being extended into FY18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69818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166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Attachment 3: Fiscal Year Program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Reflects total annual program costs associated with the fiscal year operation of the program</a:t>
            </a:r>
          </a:p>
          <a:p>
            <a:r>
              <a:rPr lang="en-US" dirty="0"/>
              <a:t>Required where payment is based on submission of program budget </a:t>
            </a:r>
          </a:p>
          <a:p>
            <a:r>
              <a:rPr lang="en-US" dirty="0"/>
              <a:t>Includes:</a:t>
            </a:r>
          </a:p>
          <a:p>
            <a:pPr lvl="1"/>
            <a:r>
              <a:rPr lang="en-US" dirty="0"/>
              <a:t>Line item detail of all program costs</a:t>
            </a:r>
          </a:p>
          <a:p>
            <a:pPr lvl="1"/>
            <a:r>
              <a:rPr lang="en-US" dirty="0"/>
              <a:t>Current, Amended, and New Subtotals</a:t>
            </a:r>
          </a:p>
          <a:p>
            <a:pPr lvl="1"/>
            <a:r>
              <a:rPr lang="en-US" dirty="0"/>
              <a:t>Budget Total</a:t>
            </a:r>
          </a:p>
        </p:txBody>
      </p:sp>
    </p:spTree>
    <p:extLst>
      <p:ext uri="{BB962C8B-B14F-4D97-AF65-F5344CB8AC3E}">
        <p14:creationId xmlns:p14="http://schemas.microsoft.com/office/powerpoint/2010/main" val="40203906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Attachment 3: Fiscal Year Program Budget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7620000" cy="2366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5009499"/>
            <a:ext cx="1752600" cy="8309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Fill in UFR Title # and UFR Position Title. Only use titles defined in UFR Preparation Manual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743200" y="4596989"/>
            <a:ext cx="0" cy="43929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79681" y="5036288"/>
            <a:ext cx="1447800" cy="156966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New FY Contracts: Fill in initial FTE and Amount</a:t>
            </a:r>
          </a:p>
          <a:p>
            <a:endParaRPr lang="en-US" sz="1200" dirty="0"/>
          </a:p>
          <a:p>
            <a:r>
              <a:rPr lang="en-US" sz="1200" dirty="0"/>
              <a:t>Amendments: Enter Total FTE and Amount from previous version</a:t>
            </a:r>
          </a:p>
        </p:txBody>
      </p:sp>
      <p:cxnSp>
        <p:nvCxnSpPr>
          <p:cNvPr id="11" name="Straight Connector 10"/>
          <p:cNvCxnSpPr>
            <a:stCxn id="23" idx="1"/>
          </p:cNvCxnSpPr>
          <p:nvPr/>
        </p:nvCxnSpPr>
        <p:spPr>
          <a:xfrm>
            <a:off x="3823670" y="4528114"/>
            <a:ext cx="493150" cy="73710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3045" y="5277952"/>
            <a:ext cx="1524000" cy="8309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For Amendments Only: Enter change value of amendment (not new total)</a:t>
            </a:r>
          </a:p>
        </p:txBody>
      </p:sp>
      <p:cxnSp>
        <p:nvCxnSpPr>
          <p:cNvPr id="15" name="Straight Connector 14"/>
          <p:cNvCxnSpPr>
            <a:stCxn id="29" idx="1"/>
          </p:cNvCxnSpPr>
          <p:nvPr/>
        </p:nvCxnSpPr>
        <p:spPr>
          <a:xfrm>
            <a:off x="4962372" y="4494228"/>
            <a:ext cx="983000" cy="38920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61344" y="4884279"/>
            <a:ext cx="1371600" cy="8309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Enter sum of Current and Amend. Change columns</a:t>
            </a:r>
          </a:p>
        </p:txBody>
      </p:sp>
      <p:cxnSp>
        <p:nvCxnSpPr>
          <p:cNvPr id="18" name="Straight Connector 17"/>
          <p:cNvCxnSpPr>
            <a:stCxn id="31" idx="1"/>
          </p:cNvCxnSpPr>
          <p:nvPr/>
        </p:nvCxnSpPr>
        <p:spPr>
          <a:xfrm>
            <a:off x="6779653" y="4596989"/>
            <a:ext cx="859840" cy="58862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58000" y="5185618"/>
            <a:ext cx="1447800" cy="101566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Enter offsets as negatives. Subtract Offsets from Total to establish Reimbursable Cost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1155418" y="3603850"/>
            <a:ext cx="356164" cy="1492361"/>
          </a:xfrm>
          <a:prstGeom prst="lef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4" idx="1"/>
            <a:endCxn id="6" idx="0"/>
          </p:cNvCxnSpPr>
          <p:nvPr/>
        </p:nvCxnSpPr>
        <p:spPr>
          <a:xfrm flipH="1">
            <a:off x="1028700" y="4528113"/>
            <a:ext cx="304801" cy="4813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ft Brace 19"/>
          <p:cNvSpPr/>
          <p:nvPr/>
        </p:nvSpPr>
        <p:spPr>
          <a:xfrm rot="16200000">
            <a:off x="2565118" y="3805491"/>
            <a:ext cx="356164" cy="1089082"/>
          </a:xfrm>
          <a:prstGeom prst="lef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6200000">
            <a:off x="3637384" y="3848678"/>
            <a:ext cx="372570" cy="986301"/>
          </a:xfrm>
          <a:prstGeom prst="lef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/>
          <p:cNvSpPr/>
          <p:nvPr/>
        </p:nvSpPr>
        <p:spPr>
          <a:xfrm rot="16200000">
            <a:off x="4776086" y="3814792"/>
            <a:ext cx="372570" cy="986301"/>
          </a:xfrm>
          <a:prstGeom prst="lef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Brace 30"/>
          <p:cNvSpPr/>
          <p:nvPr/>
        </p:nvSpPr>
        <p:spPr>
          <a:xfrm rot="16200000">
            <a:off x="6544638" y="3144924"/>
            <a:ext cx="470030" cy="2434100"/>
          </a:xfrm>
          <a:prstGeom prst="lef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36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Attachment 3: Fiscal Year Program Budget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7620000" cy="188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7543800" y="4038600"/>
            <a:ext cx="152400" cy="762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67400" y="4800600"/>
            <a:ext cx="2286000" cy="7386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Program total must match FY total from Attachment 1 Funding Summary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438400" y="2286000"/>
            <a:ext cx="914400" cy="4572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0" y="1752600"/>
            <a:ext cx="28194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Continue to fill in lines as shown on previous slide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0" y="2275820"/>
            <a:ext cx="76200" cy="4673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14800" y="2286000"/>
            <a:ext cx="609600" cy="4572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6917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Attachment 3: Fiscal Year Program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Part 1 (Staff Expenses)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7144"/>
            <a:ext cx="7776077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1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BC682-106C-48F3-B1D4-34184DB6E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FY21 Amendment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64434-D8D9-462C-AF59-C4B43888B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start FY20, DDS rolled forward 50% of FY20 funding</a:t>
            </a:r>
          </a:p>
          <a:p>
            <a:r>
              <a:rPr lang="en-US" dirty="0"/>
              <a:t>To manage workflow, the Department is beginning process to amend service engagements and contract amendments to determine funding for authorized units for FY21. Initial list of amendments</a:t>
            </a:r>
          </a:p>
          <a:p>
            <a:pPr lvl="1"/>
            <a:r>
              <a:rPr lang="en-US" dirty="0"/>
              <a:t>Shared Living (3150):  All current SSF except for those that reference clinician rate.  These are on hold until ALTR regulation is final</a:t>
            </a:r>
          </a:p>
          <a:p>
            <a:pPr lvl="1"/>
            <a:r>
              <a:rPr lang="en-US" dirty="0"/>
              <a:t>SSQUAL Services (multiple activity codes)</a:t>
            </a:r>
          </a:p>
          <a:p>
            <a:pPr lvl="1"/>
            <a:r>
              <a:rPr lang="en-US" dirty="0"/>
              <a:t>In Home Supports: 3798</a:t>
            </a:r>
          </a:p>
          <a:p>
            <a:pPr lvl="1"/>
            <a:r>
              <a:rPr lang="en-US" dirty="0"/>
              <a:t>Agency with Choice: 6701, 6704, 6753 and 6780</a:t>
            </a:r>
          </a:p>
          <a:p>
            <a:pPr lvl="1"/>
            <a:r>
              <a:rPr lang="en-US" dirty="0"/>
              <a:t>Corporate Representative Payee: 3274</a:t>
            </a:r>
          </a:p>
          <a:p>
            <a:pPr lvl="1"/>
            <a:r>
              <a:rPr lang="en-US" dirty="0"/>
              <a:t>Miscellaneous codes specific to regions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000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Attachment 3: Fiscal Year Program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Part 2 (Below the Line Expenses and Total)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62400" y="6439418"/>
            <a:ext cx="1355628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Budget Total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3931"/>
            <a:ext cx="69723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6679019" y="6096000"/>
            <a:ext cx="1143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19800" y="6413426"/>
            <a:ext cx="659219" cy="13977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9187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6: Capital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Documents capital expenditures required to support the delivery of contracted human and social services</a:t>
            </a:r>
          </a:p>
          <a:p>
            <a:r>
              <a:rPr lang="en-US" dirty="0"/>
              <a:t>Items may only be included after approval from Regional Contract office</a:t>
            </a:r>
          </a:p>
          <a:p>
            <a:r>
              <a:rPr lang="en-US" dirty="0"/>
              <a:t>Includes: </a:t>
            </a:r>
          </a:p>
          <a:p>
            <a:pPr lvl="1"/>
            <a:r>
              <a:rPr lang="en-US" dirty="0"/>
              <a:t>List of capital items</a:t>
            </a:r>
          </a:p>
          <a:p>
            <a:pPr lvl="1"/>
            <a:r>
              <a:rPr lang="en-US" dirty="0"/>
              <a:t>Need for item</a:t>
            </a:r>
          </a:p>
          <a:p>
            <a:pPr lvl="1"/>
            <a:r>
              <a:rPr lang="en-US" dirty="0"/>
              <a:t>Quantity</a:t>
            </a:r>
          </a:p>
          <a:p>
            <a:pPr lvl="1"/>
            <a:r>
              <a:rPr lang="en-US" dirty="0"/>
              <a:t>Estimated Costs</a:t>
            </a:r>
          </a:p>
        </p:txBody>
      </p:sp>
    </p:spTree>
    <p:extLst>
      <p:ext uri="{BB962C8B-B14F-4D97-AF65-F5344CB8AC3E}">
        <p14:creationId xmlns:p14="http://schemas.microsoft.com/office/powerpoint/2010/main" val="1542480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6: Capital Budget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1723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5181600"/>
            <a:ext cx="3733800" cy="3077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List each capital purchase in it’s own row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3429000" y="4495800"/>
            <a:ext cx="228600" cy="152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733800" y="4572000"/>
            <a:ext cx="1371600" cy="7634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05400" y="5335488"/>
            <a:ext cx="2886175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/>
              <a:t>Select Items purchased by contractor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33400" y="2819400"/>
            <a:ext cx="0" cy="2362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3400" y="2819400"/>
            <a:ext cx="6096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5833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Day, Work &amp; Support –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687761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5411" y="5410200"/>
            <a:ext cx="3364590" cy="7386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Enter total weeks program is in operation.</a:t>
            </a:r>
          </a:p>
          <a:p>
            <a:r>
              <a:rPr lang="en-US" sz="1400" dirty="0"/>
              <a:t>Day and Employment programs will start FY20 with a maximum of 50 weeks.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01080" y="5169738"/>
            <a:ext cx="3843881" cy="116955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Utilization adjustment will reduce units based on anticipated program utilization. Negotiate with Area based on program history and anticipated utilization. Day and Employment contracts will start FY20 with a maximum of 95%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23" y="1600200"/>
            <a:ext cx="7722334" cy="356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>
            <a:stCxn id="11" idx="0"/>
          </p:cNvCxnSpPr>
          <p:nvPr/>
        </p:nvCxnSpPr>
        <p:spPr>
          <a:xfrm flipV="1">
            <a:off x="6223021" y="4744890"/>
            <a:ext cx="1236140" cy="4248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88410" y="4419600"/>
            <a:ext cx="0" cy="990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588410" y="4419600"/>
            <a:ext cx="495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541410" y="4114800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541410" y="4114800"/>
            <a:ext cx="2286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669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Day, Work &amp; Support – Individual Info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57" y="1600201"/>
            <a:ext cx="640404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917275" y="5181600"/>
            <a:ext cx="457200" cy="609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" y="5791200"/>
            <a:ext cx="15240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Select Area of tie from dropdown</a:t>
            </a:r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133600" y="5181600"/>
            <a:ext cx="304800" cy="609600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28800" y="5791200"/>
            <a:ext cx="30480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Enter “ASD” if individual ONLY has ASD eligibility, otherwise leave blank</a:t>
            </a:r>
          </a:p>
        </p:txBody>
      </p:sp>
    </p:spTree>
    <p:extLst>
      <p:ext uri="{BB962C8B-B14F-4D97-AF65-F5344CB8AC3E}">
        <p14:creationId xmlns:p14="http://schemas.microsoft.com/office/powerpoint/2010/main" val="42051251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Day, Work &amp; Support – Units and Allocations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693906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3020119" y="4558508"/>
            <a:ext cx="1495809" cy="5715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7799" y="4747736"/>
            <a:ext cx="1552191" cy="7386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Enter total weekly authorization for service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1000" y="5015708"/>
            <a:ext cx="3124200" cy="7386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Negotiated Units = (Units per Week) * (Program Weeks) * (Utilization Adjustment)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753100" y="4558508"/>
            <a:ext cx="0" cy="457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67520" y="5867400"/>
            <a:ext cx="6446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Area Director may authorize you to override Negotiated Units calculation and manually enter agreed upon units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064527" cy="303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03121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Day, Work &amp; Support – Name Only Changes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7903186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1" y="46482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You may add individuals to the roster without adding negotiated units by entering “X” in the “Name Only Change” column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5159" y="5380759"/>
            <a:ext cx="7175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Service Authorization will still be captured, but will not add units to the engagement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784950"/>
            <a:ext cx="8077200" cy="2614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3643222" y="3790950"/>
            <a:ext cx="1995577" cy="419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019800" y="4000500"/>
            <a:ext cx="12192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7620001" y="3679166"/>
            <a:ext cx="609599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400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Day, Work &amp; Support – Unit Change Amendment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8065756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7620000" y="3505200"/>
            <a:ext cx="533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1" y="4953000"/>
            <a:ext cx="7353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 Only checks should remain – roster will still show zero units and allocation for added individuals</a:t>
            </a:r>
          </a:p>
        </p:txBody>
      </p:sp>
      <p:sp>
        <p:nvSpPr>
          <p:cNvPr id="7" name="Oval 6"/>
          <p:cNvSpPr/>
          <p:nvPr/>
        </p:nvSpPr>
        <p:spPr>
          <a:xfrm>
            <a:off x="3733800" y="3657600"/>
            <a:ext cx="1828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466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Day, Work &amp; Support – Unit Change Amendment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2472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4038600"/>
            <a:ext cx="7318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Enter total units to be added to engagement in “Unit Change ONLY Amendment” box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799" y="4876800"/>
            <a:ext cx="7318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This box allows for addition of units to roster without having to apportion changes by individual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752600"/>
            <a:ext cx="732905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2527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Day, Work &amp; Support – Unit Change Amendment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5734828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1" y="42672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Changes made in the body of the roster and unit change box are summarized at the bottom of the roster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584661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21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dirty="0"/>
              <a:t>Contract Documents</a:t>
            </a:r>
          </a:p>
          <a:p>
            <a:r>
              <a:rPr lang="en-US" dirty="0"/>
              <a:t>Standard Contract Form:  Updated 6/30/2020</a:t>
            </a:r>
          </a:p>
          <a:p>
            <a:r>
              <a:rPr lang="en-US" dirty="0"/>
              <a:t>Standard Contract Form Attachments</a:t>
            </a:r>
          </a:p>
          <a:p>
            <a:pPr lvl="1"/>
            <a:r>
              <a:rPr lang="en-US" dirty="0"/>
              <a:t>Attachment 1: Program Cover Page</a:t>
            </a:r>
          </a:p>
          <a:p>
            <a:pPr lvl="1"/>
            <a:r>
              <a:rPr lang="en-US" dirty="0"/>
              <a:t>Attachment 3: Fiscal Year Program Budget</a:t>
            </a:r>
          </a:p>
          <a:p>
            <a:pPr lvl="1"/>
            <a:r>
              <a:rPr lang="en-US" dirty="0"/>
              <a:t>Attachment 6: Capital Budget</a:t>
            </a:r>
          </a:p>
          <a:p>
            <a:pPr marL="411480" lvl="1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2800" dirty="0"/>
              <a:t>Service Engagement Documents</a:t>
            </a:r>
          </a:p>
          <a:p>
            <a:r>
              <a:rPr lang="en-US" dirty="0"/>
              <a:t>Service Summary 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725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DDS POS Website</a:t>
            </a:r>
          </a:p>
          <a:p>
            <a:pPr lvl="1"/>
            <a:r>
              <a:rPr lang="en-US" dirty="0">
                <a:hlinkClick r:id="rId2"/>
              </a:rPr>
              <a:t>https://www.mass.gov/lists/dds-pos-contracts-information</a:t>
            </a:r>
            <a:endParaRPr lang="en-US" dirty="0"/>
          </a:p>
          <a:p>
            <a:r>
              <a:rPr lang="en-US" dirty="0"/>
              <a:t>Activity Code Matrix</a:t>
            </a:r>
          </a:p>
          <a:p>
            <a:pPr lvl="1"/>
            <a:r>
              <a:rPr lang="en-US" dirty="0"/>
              <a:t>Lists all DDS service codes and which forms are required for each</a:t>
            </a:r>
          </a:p>
          <a:p>
            <a:r>
              <a:rPr lang="en-US" dirty="0"/>
              <a:t>DDS Purchase of Service Manual</a:t>
            </a:r>
          </a:p>
          <a:p>
            <a:pPr lvl="1"/>
            <a:r>
              <a:rPr lang="en-US" dirty="0"/>
              <a:t>DDS Contracting Policies</a:t>
            </a:r>
          </a:p>
          <a:p>
            <a:pPr lvl="1"/>
            <a:r>
              <a:rPr lang="en-US" dirty="0"/>
              <a:t>Bidding and Procurement Processes</a:t>
            </a:r>
          </a:p>
          <a:p>
            <a:pPr lvl="1"/>
            <a:r>
              <a:rPr lang="en-US" dirty="0"/>
              <a:t>Service Code Definitions</a:t>
            </a:r>
          </a:p>
          <a:p>
            <a:r>
              <a:rPr lang="en-US" dirty="0"/>
              <a:t>UFR Guidance &amp; Preparation Manual</a:t>
            </a:r>
          </a:p>
          <a:p>
            <a:pPr lvl="1"/>
            <a:r>
              <a:rPr lang="en-US" dirty="0">
                <a:hlinkClick r:id="rId3"/>
              </a:rPr>
              <a:t>https://www.mass.gov/service-details/information-and-resources-on-the-uniform-financial-reports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3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Contract: Refers only to the Standard Contract Form and associated attachments. This is a formal legal document establishing contractual relationship between State and Provider.</a:t>
            </a:r>
          </a:p>
          <a:p>
            <a:r>
              <a:rPr lang="en-US" dirty="0"/>
              <a:t>Service Engagement: Refers to the annual process of determining rates and allotting units. Documents are for planning purposes and do not represent binding contractual agreement.</a:t>
            </a:r>
          </a:p>
          <a:p>
            <a:r>
              <a:rPr lang="en-US" dirty="0"/>
              <a:t>Rate Regulation: </a:t>
            </a:r>
            <a:r>
              <a:rPr lang="en-US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M.G.L. c 118E sometimes referred to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dirty="0"/>
              <a:t>Chapter 257 of the Acts of 2008 which requires the Executive Office of Health and Human Services to establish rates of payment for human service programs.</a:t>
            </a:r>
          </a:p>
        </p:txBody>
      </p:sp>
    </p:spTree>
    <p:extLst>
      <p:ext uri="{BB962C8B-B14F-4D97-AF65-F5344CB8AC3E}">
        <p14:creationId xmlns:p14="http://schemas.microsoft.com/office/powerpoint/2010/main" val="1882697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Types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There are only two primary types of contracts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Rate Agreement</a:t>
            </a:r>
          </a:p>
          <a:p>
            <a:pPr lvl="1"/>
            <a:r>
              <a:rPr lang="en-US" dirty="0"/>
              <a:t>Contract is an agreement for provision of service and rates of payment</a:t>
            </a:r>
          </a:p>
          <a:p>
            <a:pPr lvl="1"/>
            <a:r>
              <a:rPr lang="en-US" dirty="0"/>
              <a:t>Encumbrance level may be modified without formal contract amendment</a:t>
            </a:r>
          </a:p>
          <a:p>
            <a:r>
              <a:rPr lang="en-US" dirty="0"/>
              <a:t>Maximum Obligation</a:t>
            </a:r>
          </a:p>
          <a:p>
            <a:pPr lvl="1"/>
            <a:r>
              <a:rPr lang="en-US" dirty="0"/>
              <a:t>Contract is agreement to purchase specific amount of service</a:t>
            </a:r>
          </a:p>
          <a:p>
            <a:pPr lvl="1"/>
            <a:r>
              <a:rPr lang="en-US" dirty="0"/>
              <a:t>Must be accompanied by line item budget detailing reimbursable costs</a:t>
            </a:r>
          </a:p>
        </p:txBody>
      </p:sp>
    </p:spTree>
    <p:extLst>
      <p:ext uri="{BB962C8B-B14F-4D97-AF65-F5344CB8AC3E}">
        <p14:creationId xmlns:p14="http://schemas.microsoft.com/office/powerpoint/2010/main" val="419691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Agreement:</a:t>
            </a:r>
            <a:br>
              <a:rPr lang="en-US" dirty="0"/>
            </a:br>
            <a:r>
              <a:rPr lang="en-US" dirty="0"/>
              <a:t>Master Agreements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Master Agreement contracts are issued when provider qualifies for an open enrollment procurement</a:t>
            </a:r>
          </a:p>
          <a:p>
            <a:endParaRPr lang="en-US" dirty="0"/>
          </a:p>
          <a:p>
            <a:r>
              <a:rPr lang="en-US" dirty="0"/>
              <a:t>Multi-year rate agreements which remain in effect throughout the entire procurement lifetime</a:t>
            </a:r>
          </a:p>
          <a:p>
            <a:endParaRPr lang="en-US" dirty="0"/>
          </a:p>
          <a:p>
            <a:r>
              <a:rPr lang="en-US" dirty="0"/>
              <a:t>Places provider on qualified list making them eligible for referrals from DDS Area Offices</a:t>
            </a:r>
          </a:p>
          <a:p>
            <a:endParaRPr lang="en-US" dirty="0"/>
          </a:p>
          <a:p>
            <a:r>
              <a:rPr lang="en-US" dirty="0"/>
              <a:t>Specific rates and units managed through service engagement process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32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Agreements -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The following service classes are managed through master agreement contracts: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Adult Long Term Residential Services (ALTR-14)</a:t>
            </a:r>
          </a:p>
          <a:p>
            <a:r>
              <a:rPr lang="en-US" dirty="0"/>
              <a:t>Shared Living / Placement Services (PS-15)</a:t>
            </a:r>
          </a:p>
          <a:p>
            <a:r>
              <a:rPr lang="en-US" dirty="0"/>
              <a:t>Employment and Day Programs (EmpDay20)</a:t>
            </a:r>
          </a:p>
          <a:p>
            <a:r>
              <a:rPr lang="en-US" dirty="0"/>
              <a:t>Supplemental Day Services (SuppDay20)</a:t>
            </a:r>
          </a:p>
          <a:p>
            <a:r>
              <a:rPr lang="en-US" dirty="0"/>
              <a:t>Support Services (SSQUAL-10/Reposted October 2020)</a:t>
            </a:r>
          </a:p>
          <a:p>
            <a:r>
              <a:rPr lang="en-US" dirty="0"/>
              <a:t>In Home Supports (IHS-16)</a:t>
            </a:r>
          </a:p>
          <a:p>
            <a:r>
              <a:rPr lang="en-US" dirty="0"/>
              <a:t>Agency with Choice (AWC-19)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Once the Master Agreement contract is signed all activity will be managed through Service Engagement Document, i.e. Service Summary Form (SSF)</a:t>
            </a:r>
          </a:p>
        </p:txBody>
      </p:sp>
    </p:spTree>
    <p:extLst>
      <p:ext uri="{BB962C8B-B14F-4D97-AF65-F5344CB8AC3E}">
        <p14:creationId xmlns:p14="http://schemas.microsoft.com/office/powerpoint/2010/main" val="3643064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Rates – Chapter 257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programs contracted under a Master Agreement will be reimbursed with rates established by EOHHS</a:t>
            </a:r>
          </a:p>
          <a:p>
            <a:endParaRPr lang="en-US" dirty="0"/>
          </a:p>
          <a:p>
            <a:r>
              <a:rPr lang="en-US" dirty="0"/>
              <a:t>Rate Regulations may be found on EHS website:</a:t>
            </a:r>
          </a:p>
          <a:p>
            <a:pPr lvl="1"/>
            <a:r>
              <a:rPr lang="en-US" dirty="0">
                <a:hlinkClick r:id="rId2"/>
              </a:rPr>
              <a:t>https://www.mass.gov/lists/provider-payment-rates-purchase-of-service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DDS maintains chart of all regulated rates used by the Department which is available at DDS website</a:t>
            </a:r>
          </a:p>
          <a:p>
            <a:pPr lvl="1"/>
            <a:r>
              <a:rPr lang="en-US" dirty="0">
                <a:hlinkClick r:id="rId3"/>
              </a:rPr>
              <a:t>https://www.mass.gov/lists/dds-pos-contracts-information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Specific rates will be negotiated between Area/Region and Provider</a:t>
            </a:r>
          </a:p>
        </p:txBody>
      </p:sp>
    </p:spTree>
    <p:extLst>
      <p:ext uri="{BB962C8B-B14F-4D97-AF65-F5344CB8AC3E}">
        <p14:creationId xmlns:p14="http://schemas.microsoft.com/office/powerpoint/2010/main" val="2386199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9218</TotalTime>
  <Words>2143</Words>
  <Application>Microsoft Office PowerPoint</Application>
  <PresentationFormat>On-screen Show (4:3)</PresentationFormat>
  <Paragraphs>259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Cambria</vt:lpstr>
      <vt:lpstr>Adjacency</vt:lpstr>
      <vt:lpstr>FY21 Amendment Process: Phase I</vt:lpstr>
      <vt:lpstr>Overview</vt:lpstr>
      <vt:lpstr>FY21 Amendment Process</vt:lpstr>
      <vt:lpstr>Form Types</vt:lpstr>
      <vt:lpstr>Terminology</vt:lpstr>
      <vt:lpstr>Contract Types </vt:lpstr>
      <vt:lpstr>Rate Agreement: Master Agreements</vt:lpstr>
      <vt:lpstr>Master Agreements - Programs</vt:lpstr>
      <vt:lpstr>Rates – Chapter 257</vt:lpstr>
      <vt:lpstr>Service Summary Form</vt:lpstr>
      <vt:lpstr>Service Summary Form</vt:lpstr>
      <vt:lpstr>Service Summary Form</vt:lpstr>
      <vt:lpstr>SSF Attachments For Shared Living</vt:lpstr>
      <vt:lpstr>SSF Attachments For ALTR &amp; Shared Living</vt:lpstr>
      <vt:lpstr>Cost Reimbursement Contract</vt:lpstr>
      <vt:lpstr>Cost Reimbursement Forms</vt:lpstr>
      <vt:lpstr>Standard Contract Form</vt:lpstr>
      <vt:lpstr>Standard Contract Form: Header</vt:lpstr>
      <vt:lpstr>Standard Contract Form: New/Amend</vt:lpstr>
      <vt:lpstr>Standard Contract Form: Compensation Type &amp; Start Date</vt:lpstr>
      <vt:lpstr>Standard Contract Form: End Date &amp; Signature</vt:lpstr>
      <vt:lpstr>Attachment 1: Program Cover Page</vt:lpstr>
      <vt:lpstr>Attachment 1: Program Cover Page</vt:lpstr>
      <vt:lpstr>Attachment 1: Program Cover Page Fiscal Terms</vt:lpstr>
      <vt:lpstr>Attachment 1: Program Cover Page</vt:lpstr>
      <vt:lpstr>Attachment 3: Fiscal Year Program Budget</vt:lpstr>
      <vt:lpstr>Attachment 3: Fiscal Year Program Budget</vt:lpstr>
      <vt:lpstr>Attachment 3: Fiscal Year Program Budget</vt:lpstr>
      <vt:lpstr>Attachment 3: Fiscal Year Program Budget</vt:lpstr>
      <vt:lpstr>Attachment 3: Fiscal Year Program Budget</vt:lpstr>
      <vt:lpstr>Attachment 6: Capital Budget</vt:lpstr>
      <vt:lpstr>Attachment 6: Capital Budget</vt:lpstr>
      <vt:lpstr>Day, Work &amp; Support – Header</vt:lpstr>
      <vt:lpstr>Day, Work &amp; Support – Individual Info</vt:lpstr>
      <vt:lpstr>Day, Work &amp; Support – Units and Allocations</vt:lpstr>
      <vt:lpstr>Day, Work &amp; Support – Name Only Changes</vt:lpstr>
      <vt:lpstr>Day, Work &amp; Support – Unit Change Amendment</vt:lpstr>
      <vt:lpstr>Day, Work &amp; Support – Unit Change Amendment</vt:lpstr>
      <vt:lpstr>Day, Work &amp; Support – Unit Change Amendment</vt:lpstr>
      <vt:lpstr>Additional Resources</vt:lpstr>
    </vt:vector>
  </TitlesOfParts>
  <Company>EOHHS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Contract Forms Webinar</dc:title>
  <dc:creator>Tesmer, Rachel (DDS)</dc:creator>
  <cp:lastModifiedBy>Hernandez, Victor (DDS)</cp:lastModifiedBy>
  <cp:revision>144</cp:revision>
  <cp:lastPrinted>2017-04-19T13:46:01Z</cp:lastPrinted>
  <dcterms:created xsi:type="dcterms:W3CDTF">2017-02-22T17:03:01Z</dcterms:created>
  <dcterms:modified xsi:type="dcterms:W3CDTF">2020-10-13T19:48:40Z</dcterms:modified>
</cp:coreProperties>
</file>