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1.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2.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3.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comment4.xml" ContentType="application/vnd.openxmlformats-officedocument.presentationml.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 id="2147483699" r:id="rId3"/>
    <p:sldMasterId id="2147483708" r:id="rId4"/>
    <p:sldMasterId id="2147483715" r:id="rId5"/>
    <p:sldMasterId id="2147483724" r:id="rId6"/>
    <p:sldMasterId id="2147483740" r:id="rId7"/>
    <p:sldMasterId id="2147483755" r:id="rId8"/>
  </p:sldMasterIdLst>
  <p:notesMasterIdLst>
    <p:notesMasterId r:id="rId76"/>
  </p:notesMasterIdLst>
  <p:handoutMasterIdLst>
    <p:handoutMasterId r:id="rId77"/>
  </p:handoutMasterIdLst>
  <p:sldIdLst>
    <p:sldId id="520" r:id="rId9"/>
    <p:sldId id="521" r:id="rId10"/>
    <p:sldId id="516" r:id="rId11"/>
    <p:sldId id="517" r:id="rId12"/>
    <p:sldId id="514" r:id="rId13"/>
    <p:sldId id="511" r:id="rId14"/>
    <p:sldId id="551" r:id="rId15"/>
    <p:sldId id="256" r:id="rId16"/>
    <p:sldId id="259" r:id="rId17"/>
    <p:sldId id="260" r:id="rId18"/>
    <p:sldId id="289" r:id="rId19"/>
    <p:sldId id="287" r:id="rId20"/>
    <p:sldId id="282" r:id="rId21"/>
    <p:sldId id="290" r:id="rId22"/>
    <p:sldId id="285" r:id="rId23"/>
    <p:sldId id="291" r:id="rId24"/>
    <p:sldId id="286" r:id="rId25"/>
    <p:sldId id="266" r:id="rId26"/>
    <p:sldId id="269" r:id="rId27"/>
    <p:sldId id="892" r:id="rId28"/>
    <p:sldId id="893" r:id="rId29"/>
    <p:sldId id="486" r:id="rId30"/>
    <p:sldId id="257" r:id="rId31"/>
    <p:sldId id="258" r:id="rId32"/>
    <p:sldId id="669" r:id="rId33"/>
    <p:sldId id="875" r:id="rId34"/>
    <p:sldId id="435" r:id="rId35"/>
    <p:sldId id="878" r:id="rId36"/>
    <p:sldId id="879" r:id="rId37"/>
    <p:sldId id="880" r:id="rId38"/>
    <p:sldId id="881" r:id="rId39"/>
    <p:sldId id="882" r:id="rId40"/>
    <p:sldId id="883" r:id="rId41"/>
    <p:sldId id="884" r:id="rId42"/>
    <p:sldId id="885" r:id="rId43"/>
    <p:sldId id="886" r:id="rId44"/>
    <p:sldId id="887" r:id="rId45"/>
    <p:sldId id="378" r:id="rId46"/>
    <p:sldId id="739" r:id="rId47"/>
    <p:sldId id="862" r:id="rId48"/>
    <p:sldId id="888" r:id="rId49"/>
    <p:sldId id="710" r:id="rId50"/>
    <p:sldId id="889" r:id="rId51"/>
    <p:sldId id="746" r:id="rId52"/>
    <p:sldId id="890" r:id="rId53"/>
    <p:sldId id="891" r:id="rId54"/>
    <p:sldId id="894" r:id="rId55"/>
    <p:sldId id="742" r:id="rId56"/>
    <p:sldId id="861" r:id="rId57"/>
    <p:sldId id="838" r:id="rId58"/>
    <p:sldId id="841" r:id="rId59"/>
    <p:sldId id="840" r:id="rId60"/>
    <p:sldId id="844" r:id="rId61"/>
    <p:sldId id="740" r:id="rId62"/>
    <p:sldId id="843" r:id="rId63"/>
    <p:sldId id="741" r:id="rId64"/>
    <p:sldId id="836" r:id="rId65"/>
    <p:sldId id="345" r:id="rId66"/>
    <p:sldId id="850" r:id="rId67"/>
    <p:sldId id="676" r:id="rId68"/>
    <p:sldId id="895" r:id="rId69"/>
    <p:sldId id="896" r:id="rId70"/>
    <p:sldId id="897" r:id="rId71"/>
    <p:sldId id="830" r:id="rId72"/>
    <p:sldId id="828" r:id="rId73"/>
    <p:sldId id="338" r:id="rId74"/>
    <p:sldId id="384" r:id="rId75"/>
  </p:sldIdLst>
  <p:sldSz cx="12192000" cy="6858000"/>
  <p:notesSz cx="7086600" cy="9372600"/>
  <p:defaultTextStyle>
    <a:defPPr>
      <a:defRPr lang="en-US"/>
    </a:defPPr>
    <a:lvl1pPr marL="0" algn="l" defTabSz="901004" rtl="0" eaLnBrk="1" latinLnBrk="0" hangingPunct="1">
      <a:defRPr sz="1900" kern="1200">
        <a:solidFill>
          <a:schemeClr val="tx1"/>
        </a:solidFill>
        <a:latin typeface="+mn-lt"/>
        <a:ea typeface="+mn-ea"/>
        <a:cs typeface="+mn-cs"/>
      </a:defRPr>
    </a:lvl1pPr>
    <a:lvl2pPr marL="450111" algn="l" defTabSz="901004" rtl="0" eaLnBrk="1" latinLnBrk="0" hangingPunct="1">
      <a:defRPr sz="1900" kern="1200">
        <a:solidFill>
          <a:schemeClr val="tx1"/>
        </a:solidFill>
        <a:latin typeface="+mn-lt"/>
        <a:ea typeface="+mn-ea"/>
        <a:cs typeface="+mn-cs"/>
      </a:defRPr>
    </a:lvl2pPr>
    <a:lvl3pPr marL="901004" algn="l" defTabSz="901004" rtl="0" eaLnBrk="1" latinLnBrk="0" hangingPunct="1">
      <a:defRPr sz="1900" kern="1200">
        <a:solidFill>
          <a:schemeClr val="tx1"/>
        </a:solidFill>
        <a:latin typeface="+mn-lt"/>
        <a:ea typeface="+mn-ea"/>
        <a:cs typeface="+mn-cs"/>
      </a:defRPr>
    </a:lvl3pPr>
    <a:lvl4pPr marL="1351542" algn="l" defTabSz="901004" rtl="0" eaLnBrk="1" latinLnBrk="0" hangingPunct="1">
      <a:defRPr sz="1900" kern="1200">
        <a:solidFill>
          <a:schemeClr val="tx1"/>
        </a:solidFill>
        <a:latin typeface="+mn-lt"/>
        <a:ea typeface="+mn-ea"/>
        <a:cs typeface="+mn-cs"/>
      </a:defRPr>
    </a:lvl4pPr>
    <a:lvl5pPr marL="1802142" algn="l" defTabSz="901004" rtl="0" eaLnBrk="1" latinLnBrk="0" hangingPunct="1">
      <a:defRPr sz="1900" kern="1200">
        <a:solidFill>
          <a:schemeClr val="tx1"/>
        </a:solidFill>
        <a:latin typeface="+mn-lt"/>
        <a:ea typeface="+mn-ea"/>
        <a:cs typeface="+mn-cs"/>
      </a:defRPr>
    </a:lvl5pPr>
    <a:lvl6pPr marL="2252902" algn="l" defTabSz="901004" rtl="0" eaLnBrk="1" latinLnBrk="0" hangingPunct="1">
      <a:defRPr sz="1900" kern="1200">
        <a:solidFill>
          <a:schemeClr val="tx1"/>
        </a:solidFill>
        <a:latin typeface="+mn-lt"/>
        <a:ea typeface="+mn-ea"/>
        <a:cs typeface="+mn-cs"/>
      </a:defRPr>
    </a:lvl6pPr>
    <a:lvl7pPr marL="2703011" algn="l" defTabSz="901004" rtl="0" eaLnBrk="1" latinLnBrk="0" hangingPunct="1">
      <a:defRPr sz="1900" kern="1200">
        <a:solidFill>
          <a:schemeClr val="tx1"/>
        </a:solidFill>
        <a:latin typeface="+mn-lt"/>
        <a:ea typeface="+mn-ea"/>
        <a:cs typeface="+mn-cs"/>
      </a:defRPr>
    </a:lvl7pPr>
    <a:lvl8pPr marL="3153348" algn="l" defTabSz="901004" rtl="0" eaLnBrk="1" latinLnBrk="0" hangingPunct="1">
      <a:defRPr sz="1900" kern="1200">
        <a:solidFill>
          <a:schemeClr val="tx1"/>
        </a:solidFill>
        <a:latin typeface="+mn-lt"/>
        <a:ea typeface="+mn-ea"/>
        <a:cs typeface="+mn-cs"/>
      </a:defRPr>
    </a:lvl8pPr>
    <a:lvl9pPr marL="3603979" algn="l" defTabSz="90100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Ursprung, Sanouri (DPH)" initials="U(" lastIdx="56" clrIdx="2">
    <p:extLst>
      <p:ext uri="{19B8F6BF-5375-455C-9EA6-DF929625EA0E}">
        <p15:presenceInfo xmlns:p15="http://schemas.microsoft.com/office/powerpoint/2012/main" userId="S::sanouri.ursprung@mass.gov::a572c278-4316-4cb9-93a9-8bdbb38ebe7d" providerId="AD"/>
      </p:ext>
    </p:extLst>
  </p:cmAuthor>
  <p:cmAuthor id="3" name="Larochelle, Lauren (DPH)" initials="LL(" lastIdx="8" clrIdx="3">
    <p:extLst>
      <p:ext uri="{19B8F6BF-5375-455C-9EA6-DF929625EA0E}">
        <p15:presenceInfo xmlns:p15="http://schemas.microsoft.com/office/powerpoint/2012/main" userId="S::lauren.larochelle@mass.gov::61e4e49b-8769-4e46-98be-44848e6628fc" providerId="AD"/>
      </p:ext>
    </p:extLst>
  </p:cmAuthor>
  <p:cmAuthor id="4" name="Bandoian, Lisa (DPH)" initials="B(" lastIdx="1" clrIdx="4">
    <p:extLst>
      <p:ext uri="{19B8F6BF-5375-455C-9EA6-DF929625EA0E}">
        <p15:presenceInfo xmlns:p15="http://schemas.microsoft.com/office/powerpoint/2012/main" userId="S::lisa.bandoian@mass.gov::bdd90f39-1924-4119-9c45-4a31b5fbbf1b" providerId="AD"/>
      </p:ext>
    </p:extLst>
  </p:cmAuthor>
  <p:cmAuthor id="5" name="Beatriz, Elizabeth (DPH)" initials="B(" lastIdx="39" clrIdx="5">
    <p:extLst>
      <p:ext uri="{19B8F6BF-5375-455C-9EA6-DF929625EA0E}">
        <p15:presenceInfo xmlns:p15="http://schemas.microsoft.com/office/powerpoint/2012/main" userId="S::elizabeth.beatriz@mass.gov::e91382ff-ba33-421f-a09b-8310bc5d5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9" autoAdjust="0"/>
    <p:restoredTop sz="93784" autoAdjust="0"/>
  </p:normalViewPr>
  <p:slideViewPr>
    <p:cSldViewPr snapToGrid="0" snapToObjects="1">
      <p:cViewPr varScale="1">
        <p:scale>
          <a:sx n="67" d="100"/>
          <a:sy n="67" d="100"/>
        </p:scale>
        <p:origin x="852"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29T15:51:42.303" idx="56">
    <p:pos x="5357" y="2013"/>
    <p:text>Social isolating = lack support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29T15:37:08.882" idx="53">
    <p:pos x="10" y="10"/>
    <p:text>Is it possible to break out substance specific use rates by demographics</p:text>
    <p:extLst>
      <p:ext uri="{C676402C-5697-4E1C-873F-D02D1690AC5C}">
        <p15:threadingInfo xmlns:p15="http://schemas.microsoft.com/office/powerpoint/2012/main" timeZoneBias="240"/>
      </p:ext>
    </p:extLst>
  </p:cm>
  <p:cm authorId="3" dt="2021-04-22T15:22:11.066" idx="8">
    <p:pos x="10" y="106"/>
    <p:text>We have that for alcohol, tobacco, marijuana &amp; heroin/other opioids in the Master deck. Or are you talking about demographics specific to Resources requested by substance. 
</p:text>
    <p:extLst>
      <p:ext uri="{C676402C-5697-4E1C-873F-D02D1690AC5C}">
        <p15:threadingInfo xmlns:p15="http://schemas.microsoft.com/office/powerpoint/2012/main" timeZoneBias="420">
          <p15:parentCm authorId="2" idx="5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1-03-26T11:22:02.817" idx="1">
    <p:pos x="10" y="10"/>
    <p:text>[@del Rosario, Jessica (DPH)] [@Etingoff, Kim (DPH)] Please feel free to add your appropriate degrees/letters to this slide!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1-04-27T08:54:20.151" idx="39">
    <p:pos x="5346" y="2775"/>
    <p:text>Confirming that this actually happened - will remove if I don't recieve confirmation</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4/27/2021</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4/27/2021</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01004" rtl="0" eaLnBrk="1" latinLnBrk="0" hangingPunct="1">
      <a:defRPr sz="1200" kern="1200">
        <a:solidFill>
          <a:schemeClr val="tx1"/>
        </a:solidFill>
        <a:latin typeface="+mn-lt"/>
        <a:ea typeface="+mn-ea"/>
        <a:cs typeface="+mn-cs"/>
      </a:defRPr>
    </a:lvl1pPr>
    <a:lvl2pPr marL="450111" algn="l" defTabSz="901004" rtl="0" eaLnBrk="1" latinLnBrk="0" hangingPunct="1">
      <a:defRPr sz="1200" kern="1200">
        <a:solidFill>
          <a:schemeClr val="tx1"/>
        </a:solidFill>
        <a:latin typeface="+mn-lt"/>
        <a:ea typeface="+mn-ea"/>
        <a:cs typeface="+mn-cs"/>
      </a:defRPr>
    </a:lvl2pPr>
    <a:lvl3pPr marL="901004" algn="l" defTabSz="901004" rtl="0" eaLnBrk="1" latinLnBrk="0" hangingPunct="1">
      <a:defRPr sz="1200" kern="1200">
        <a:solidFill>
          <a:schemeClr val="tx1"/>
        </a:solidFill>
        <a:latin typeface="+mn-lt"/>
        <a:ea typeface="+mn-ea"/>
        <a:cs typeface="+mn-cs"/>
      </a:defRPr>
    </a:lvl3pPr>
    <a:lvl4pPr marL="1351542" algn="l" defTabSz="901004" rtl="0" eaLnBrk="1" latinLnBrk="0" hangingPunct="1">
      <a:defRPr sz="1200" kern="1200">
        <a:solidFill>
          <a:schemeClr val="tx1"/>
        </a:solidFill>
        <a:latin typeface="+mn-lt"/>
        <a:ea typeface="+mn-ea"/>
        <a:cs typeface="+mn-cs"/>
      </a:defRPr>
    </a:lvl4pPr>
    <a:lvl5pPr marL="1802142" algn="l" defTabSz="901004" rtl="0" eaLnBrk="1" latinLnBrk="0" hangingPunct="1">
      <a:defRPr sz="1200" kern="1200">
        <a:solidFill>
          <a:schemeClr val="tx1"/>
        </a:solidFill>
        <a:latin typeface="+mn-lt"/>
        <a:ea typeface="+mn-ea"/>
        <a:cs typeface="+mn-cs"/>
      </a:defRPr>
    </a:lvl5pPr>
    <a:lvl6pPr marL="2252902" algn="l" defTabSz="901004" rtl="0" eaLnBrk="1" latinLnBrk="0" hangingPunct="1">
      <a:defRPr sz="1200" kern="1200">
        <a:solidFill>
          <a:schemeClr val="tx1"/>
        </a:solidFill>
        <a:latin typeface="+mn-lt"/>
        <a:ea typeface="+mn-ea"/>
        <a:cs typeface="+mn-cs"/>
      </a:defRPr>
    </a:lvl6pPr>
    <a:lvl7pPr marL="2703011" algn="l" defTabSz="901004" rtl="0" eaLnBrk="1" latinLnBrk="0" hangingPunct="1">
      <a:defRPr sz="1200" kern="1200">
        <a:solidFill>
          <a:schemeClr val="tx1"/>
        </a:solidFill>
        <a:latin typeface="+mn-lt"/>
        <a:ea typeface="+mn-ea"/>
        <a:cs typeface="+mn-cs"/>
      </a:defRPr>
    </a:lvl7pPr>
    <a:lvl8pPr marL="3153348" algn="l" defTabSz="901004" rtl="0" eaLnBrk="1" latinLnBrk="0" hangingPunct="1">
      <a:defRPr sz="1200" kern="1200">
        <a:solidFill>
          <a:schemeClr val="tx1"/>
        </a:solidFill>
        <a:latin typeface="+mn-lt"/>
        <a:ea typeface="+mn-ea"/>
        <a:cs typeface="+mn-cs"/>
      </a:defRPr>
    </a:lvl8pPr>
    <a:lvl9pPr marL="3603979" algn="l" defTabSz="9010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04404B59-4138-6A48-BC9C-29404E49D635}" type="slidenum">
              <a:rPr lang="en-US" smtClean="0"/>
              <a:t>5</a:t>
            </a:fld>
            <a:endParaRPr lang="en-US"/>
          </a:p>
        </p:txBody>
      </p:sp>
    </p:spTree>
    <p:extLst>
      <p:ext uri="{BB962C8B-B14F-4D97-AF65-F5344CB8AC3E}">
        <p14:creationId xmlns:p14="http://schemas.microsoft.com/office/powerpoint/2010/main" val="355190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14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77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43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15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2720c34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2720c34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1f113c9a1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a:cs typeface="Calibri"/>
            </a:endParaRPr>
          </a:p>
        </p:txBody>
      </p:sp>
      <p:sp>
        <p:nvSpPr>
          <p:cNvPr id="72" name="Google Shape;72;gb1f113c9a1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62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04B59-4138-6A48-BC9C-29404E49D6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906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218140ae4_13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b218140ae4_1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452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218140ae4_13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218140ae4_13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88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100">
                <a:solidFill>
                  <a:srgbClr val="666666"/>
                </a:solidFill>
                <a:effectLst/>
                <a:latin typeface="Abadi Extra Light" panose="020B0204020104020204" pitchFamily="34" charset="0"/>
                <a:ea typeface="Calibri" panose="020F0502020204030204" pitchFamily="34" charset="0"/>
                <a:cs typeface="Calibri" panose="020F0502020204030204" pitchFamily="34" charset="0"/>
              </a:rPr>
              <a:t>Objective:  To better understand the impact of the pandemic on Massachusetts workers and to </a:t>
            </a:r>
            <a:r>
              <a:rPr lang="en-US" sz="1100">
                <a:solidFill>
                  <a:srgbClr val="666666"/>
                </a:solidFill>
                <a:latin typeface="Abadi Extra Light" panose="020B0204020104020204" pitchFamily="34" charset="0"/>
                <a:ea typeface="Calibri" panose="020F0502020204030204" pitchFamily="34" charset="0"/>
                <a:cs typeface="Calibri" panose="020F0502020204030204" pitchFamily="34" charset="0"/>
              </a:rPr>
              <a:t>identify </a:t>
            </a:r>
            <a:r>
              <a:rPr lang="en-US" sz="1100">
                <a:solidFill>
                  <a:srgbClr val="666666"/>
                </a:solidFill>
                <a:effectLst/>
                <a:latin typeface="Abadi Extra Light" panose="020B0204020104020204" pitchFamily="34" charset="0"/>
                <a:ea typeface="Calibri" panose="020F0502020204030204" pitchFamily="34" charset="0"/>
                <a:cs typeface="Calibri" panose="020F0502020204030204" pitchFamily="34" charset="0"/>
              </a:rPr>
              <a:t>groups or populations that have been disproportionately impacted</a:t>
            </a:r>
            <a:r>
              <a:rPr lang="en-US" sz="1100">
                <a:solidFill>
                  <a:srgbClr val="666666"/>
                </a:solidFill>
                <a:latin typeface="Abadi Extra Light" panose="020B0204020104020204" pitchFamily="34" charset="0"/>
                <a:ea typeface="Calibri" panose="020F0502020204030204" pitchFamily="34" charset="0"/>
                <a:cs typeface="Calibri" panose="020F0502020204030204" pitchFamily="34" charset="0"/>
              </a:rPr>
              <a:t> in order to guide prevention efforts and address potential inequities. </a:t>
            </a:r>
          </a:p>
          <a:p>
            <a:pPr marL="342900" marR="0" lvl="0" indent="-342900">
              <a:lnSpc>
                <a:spcPct val="107000"/>
              </a:lnSpc>
              <a:spcBef>
                <a:spcPts val="0"/>
              </a:spcBef>
              <a:spcAft>
                <a:spcPts val="0"/>
              </a:spcAft>
              <a:buFont typeface="Symbol" panose="05050102010706020507" pitchFamily="18" charset="2"/>
              <a:buChar char=""/>
            </a:pPr>
            <a:r>
              <a:rPr lang="en-US" sz="1100">
                <a:solidFill>
                  <a:srgbClr val="666666"/>
                </a:solidFill>
                <a:effectLst/>
                <a:latin typeface="Abadi Extra Light" panose="020B0204020104020204" pitchFamily="34" charset="0"/>
                <a:ea typeface="Calibri" panose="020F0502020204030204" pitchFamily="34" charset="0"/>
                <a:cs typeface="Calibri" panose="020F0502020204030204" pitchFamily="34" charset="0"/>
              </a:rPr>
              <a:t>Note: The CCIS captures experiences through November 2020.</a:t>
            </a:r>
            <a:endParaRPr lang="en-US" sz="1100">
              <a:effectLst/>
              <a:latin typeface="Abadi Extra Light" panose="020B0204020104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en-US"/>
              <a:t>Context: </a:t>
            </a:r>
          </a:p>
          <a:p>
            <a:pPr marL="158750" marR="0" lvl="0" indent="0" algn="l" defTabSz="914400" rtl="0" eaLnBrk="1" fontAlgn="auto" latinLnBrk="0" hangingPunct="1">
              <a:lnSpc>
                <a:spcPct val="107000"/>
              </a:lnSpc>
              <a:spcBef>
                <a:spcPts val="0"/>
              </a:spcBef>
              <a:spcAft>
                <a:spcPts val="0"/>
              </a:spcAft>
              <a:buClr>
                <a:srgbClr val="000000"/>
              </a:buClr>
              <a:buSzPts val="1100"/>
              <a:buFont typeface="Arial"/>
              <a:buNone/>
              <a:tabLst/>
              <a:defRPr/>
            </a:pPr>
            <a:r>
              <a:rPr lang="en-US" sz="1800">
                <a:solidFill>
                  <a:srgbClr val="666666"/>
                </a:solidFill>
                <a:effectLst/>
                <a:latin typeface="Abadi Extra Light" panose="020B0204020104020204" pitchFamily="34" charset="0"/>
                <a:ea typeface="Calibri" panose="020F0502020204030204" pitchFamily="34" charset="0"/>
                <a:cs typeface="Calibri" panose="020F0502020204030204" pitchFamily="34" charset="0"/>
              </a:rPr>
              <a:t>Over the course of the COVID-19 pandemic in Massachusetts (since March 2020):</a:t>
            </a:r>
          </a:p>
          <a:p>
            <a:pPr marL="342900" marR="0" lvl="0" indent="-342900" algn="l" defTabSz="914400" rtl="0" eaLnBrk="1" fontAlgn="auto" latinLnBrk="0" hangingPunct="1">
              <a:lnSpc>
                <a:spcPct val="107000"/>
              </a:lnSpc>
              <a:spcBef>
                <a:spcPts val="0"/>
              </a:spcBef>
              <a:spcAft>
                <a:spcPts val="0"/>
              </a:spcAft>
              <a:buClr>
                <a:srgbClr val="000000"/>
              </a:buClr>
              <a:buSzPts val="1100"/>
              <a:buFont typeface="Symbol" panose="05050102010706020507" pitchFamily="18" charset="2"/>
              <a:buChar char=""/>
              <a:tabLst/>
              <a:defRPr/>
            </a:pPr>
            <a:r>
              <a:rPr lang="en-US" sz="1800">
                <a:solidFill>
                  <a:srgbClr val="666666"/>
                </a:solidFill>
                <a:latin typeface="Abadi Extra Light" panose="020B0204020104020204" pitchFamily="34" charset="0"/>
                <a:ea typeface="Calibri" panose="020F0502020204030204" pitchFamily="34" charset="0"/>
                <a:cs typeface="Calibri" panose="020F0502020204030204" pitchFamily="34" charset="0"/>
              </a:rPr>
              <a:t>S</a:t>
            </a:r>
            <a:r>
              <a:rPr lang="en-US" sz="1800">
                <a:solidFill>
                  <a:srgbClr val="666666"/>
                </a:solidFill>
                <a:effectLst/>
                <a:latin typeface="Abadi Extra Light" panose="020B0204020104020204" pitchFamily="34" charset="0"/>
                <a:ea typeface="Calibri" panose="020F0502020204030204" pitchFamily="34" charset="0"/>
                <a:cs typeface="Calibri" panose="020F0502020204030204" pitchFamily="34" charset="0"/>
              </a:rPr>
              <a:t>ome workplaces/businesses transitioned to remote work, some have closed either permanently or temporarily, and others deemed essential remained open and continued operations. </a:t>
            </a:r>
            <a:endParaRPr lang="en-US" sz="1800">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666666"/>
                </a:solidFill>
                <a:effectLst/>
                <a:latin typeface="Abadi Extra Light" panose="020B0204020104020204" pitchFamily="34" charset="0"/>
                <a:ea typeface="Calibri" panose="020F0502020204030204" pitchFamily="34" charset="0"/>
                <a:cs typeface="Calibri" panose="020F0502020204030204" pitchFamily="34" charset="0"/>
              </a:rPr>
              <a:t>This has resulted in workers experiencing job loss, reduction in hours, having to take leave, or other disruptions/changes in the nature of work. </a:t>
            </a:r>
          </a:p>
          <a:p>
            <a:pPr marL="342900" marR="0" lvl="0" indent="-342900" algn="l" defTabSz="914400" rtl="0" eaLnBrk="1" fontAlgn="auto" latinLnBrk="0" hangingPunct="1">
              <a:lnSpc>
                <a:spcPct val="107000"/>
              </a:lnSpc>
              <a:spcBef>
                <a:spcPts val="0"/>
              </a:spcBef>
              <a:spcAft>
                <a:spcPts val="0"/>
              </a:spcAft>
              <a:buClr>
                <a:srgbClr val="000000"/>
              </a:buClr>
              <a:buSzPts val="1100"/>
              <a:buFont typeface="Symbol" panose="05050102010706020507" pitchFamily="18" charset="2"/>
              <a:buChar char=""/>
              <a:tabLst/>
              <a:defRPr/>
            </a:pPr>
            <a:r>
              <a:rPr lang="en-US" sz="1800">
                <a:solidFill>
                  <a:srgbClr val="666666"/>
                </a:solidFill>
                <a:effectLst/>
                <a:latin typeface="Abadi Extra Light" panose="020B0204020104020204" pitchFamily="34" charset="0"/>
                <a:ea typeface="Calibri" panose="020F0502020204030204" pitchFamily="34" charset="0"/>
                <a:cs typeface="Calibri" panose="020F0502020204030204" pitchFamily="34" charset="0"/>
              </a:rPr>
              <a:t>It also has resulted in workers in certain jobs remaining in or returning to the workplace, putting them at increased risk of exposure to the virus, while others have been working from home. </a:t>
            </a:r>
            <a:endParaRPr lang="en-US" sz="1800">
              <a:solidFill>
                <a:srgbClr val="000000"/>
              </a:solidFill>
              <a:effectLst/>
              <a:latin typeface="Abadi Extra Light" panose="020B020402010402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510544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5E576A7-828B-4E95-910A-61D0C0DF37AD}"/>
              </a:ext>
            </a:extLst>
          </p:cNvPr>
          <p:cNvSpPr>
            <a:spLocks noGrp="1"/>
          </p:cNvSpPr>
          <p:nvPr>
            <p:ph type="body" idx="1"/>
          </p:nvPr>
        </p:nvSpPr>
        <p:spPr/>
        <p:txBody>
          <a:bodyPr/>
          <a:lstStyle/>
          <a:p>
            <a:r>
              <a:rPr lang="en-US"/>
              <a:t>Read slide. </a:t>
            </a:r>
          </a:p>
          <a:p>
            <a:r>
              <a:rPr lang="en-US"/>
              <a:t>We looked more closely at those experiencing job loss, reduced hours or taking leave (animation to highlight those two). </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5E576A7-828B-4E95-910A-61D0C0DF37AD}"/>
              </a:ext>
            </a:extLst>
          </p:cNvPr>
          <p:cNvSpPr>
            <a:spLocks noGrp="1"/>
          </p:cNvSpPr>
          <p:nvPr>
            <p:ph type="body" idx="1"/>
          </p:nvPr>
        </p:nvSpPr>
        <p:spPr/>
        <p:txBody>
          <a:bodyPr/>
          <a:lstStyle/>
          <a:p>
            <a:r>
              <a:rPr lang="en-US"/>
              <a:t>When we looked by select demographics, certain groups were more likely to experience job loss compared to their respective reference groups.  </a:t>
            </a:r>
          </a:p>
          <a:p>
            <a:r>
              <a:rPr lang="en-US"/>
              <a:t>NOTE: Right now there is animation in this slide to highlight each group – may want to take out the animation. </a:t>
            </a:r>
          </a:p>
        </p:txBody>
      </p:sp>
    </p:spTree>
    <p:extLst>
      <p:ext uri="{BB962C8B-B14F-4D97-AF65-F5344CB8AC3E}">
        <p14:creationId xmlns:p14="http://schemas.microsoft.com/office/powerpoint/2010/main" val="3112480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5E576A7-828B-4E95-910A-61D0C0DF37AD}"/>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Calibri"/>
                <a:cs typeface="Calibri"/>
              </a:rPr>
              <a:t>Some of the same groups more likely to experience job loss were also more likely to report having reduced hours or taking leave due to the pandemic (bolded animation).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Calibri"/>
                <a:cs typeface="Calibri"/>
              </a:rPr>
              <a:t>More complete and detailed findings are available in the web deck. </a:t>
            </a:r>
          </a:p>
          <a:p>
            <a:endParaRPr lang="en-US" dirty="0"/>
          </a:p>
        </p:txBody>
      </p:sp>
    </p:spTree>
    <p:extLst>
      <p:ext uri="{BB962C8B-B14F-4D97-AF65-F5344CB8AC3E}">
        <p14:creationId xmlns:p14="http://schemas.microsoft.com/office/powerpoint/2010/main" val="2844833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228171320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228171320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lgn="l"/>
            <a:r>
              <a:rPr lang="en-US"/>
              <a:t>When we looked by occupation group, workers in Food Preparation &amp; Serving related were most likely to experience job loss and most likely to report reduced hours or having to take leave.  </a:t>
            </a:r>
          </a:p>
          <a:p>
            <a:pPr marL="457200" indent="-298450" algn="l"/>
            <a:r>
              <a:rPr lang="en-US"/>
              <a:t>Followed by Personal Care &amp; Service , Transportation &amp; Material Moving, and Building &amp; Grounds Cleaning &amp; Maintenance</a:t>
            </a:r>
          </a:p>
          <a:p>
            <a:pPr marL="158750" indent="0" algn="l">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Example occupations in the four groups:</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Food Preparation &amp; Serving Related: chef/cook, baker, waiter/waitress, bar tender, dishwasher, host/hostess </a:t>
            </a:r>
          </a:p>
          <a:p>
            <a:pPr marL="0" marR="0" lvl="0" indent="-298450" algn="l" defTabSz="914400" rtl="0" eaLnBrk="1" fontAlgn="auto" latinLnBrk="0" hangingPunct="1">
              <a:lnSpc>
                <a:spcPct val="107000"/>
              </a:lnSpc>
              <a:spcBef>
                <a:spcPts val="0"/>
              </a:spcBef>
              <a:spcAft>
                <a:spcPts val="0"/>
              </a:spcAft>
              <a:buClr>
                <a:srgbClr val="000000"/>
              </a:buClr>
              <a:buSzPts val="1100"/>
              <a:buFont typeface="Arial"/>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Personal Care &amp; Service: hairdresser, cosmetologist, manicurist, personal care attendant (PCA) funeral service worker, child daycare worker, recreation/fitness worker</a:t>
            </a:r>
          </a:p>
          <a:p>
            <a:pPr marL="0" marR="0" lvl="0" indent="-298450" algn="l" defTabSz="914400" rtl="0" eaLnBrk="1" fontAlgn="auto" latinLnBrk="0" hangingPunct="1">
              <a:lnSpc>
                <a:spcPct val="107000"/>
              </a:lnSpc>
              <a:spcBef>
                <a:spcPts val="0"/>
              </a:spcBef>
              <a:spcAft>
                <a:spcPts val="0"/>
              </a:spcAft>
              <a:buClr>
                <a:srgbClr val="000000"/>
              </a:buClr>
              <a:buSzPts val="1100"/>
              <a:buFont typeface="Arial"/>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Transportation &amp; Material Moving: airline pilot, flight attendant, taxi driver, bus driver, truck driver, subway worker, packer and packager, refuse/recyclable collector</a:t>
            </a:r>
            <a:endParaRPr lang="en-US" sz="1800"/>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Building &amp; Grounds Cleaning &amp; Maintenance: janitor, housekeeper, landscaper, pest control worker, pesticide applicator, tree trimmer </a:t>
            </a:r>
          </a:p>
          <a:p>
            <a:pPr>
              <a:buNone/>
            </a:pPr>
            <a:endParaRPr lang="en-US"/>
          </a:p>
        </p:txBody>
      </p:sp>
    </p:spTree>
    <p:extLst>
      <p:ext uri="{BB962C8B-B14F-4D97-AF65-F5344CB8AC3E}">
        <p14:creationId xmlns:p14="http://schemas.microsoft.com/office/powerpoint/2010/main" val="3889609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a:latin typeface="Abadi Extra Light"/>
                <a:ea typeface="Roboto"/>
              </a:rPr>
              <a:t>We began to explore the impact of these changes in employment status due to the pandemic.</a:t>
            </a:r>
          </a:p>
          <a:p>
            <a:pPr marL="457200">
              <a:defRPr/>
            </a:pPr>
            <a:r>
              <a:rPr lang="en-US" sz="1100" b="0">
                <a:solidFill>
                  <a:schemeClr val="bg1"/>
                </a:solidFill>
                <a:latin typeface="Abadi Extra Light"/>
              </a:rPr>
              <a:t>And we found that compared to those with no change in employment, those who lost jobs, reduced hours or took leave were:</a:t>
            </a:r>
          </a:p>
          <a:p>
            <a:pPr marL="457200">
              <a:lnSpc>
                <a:spcPct val="90000"/>
              </a:lnSpc>
              <a:defRPr/>
            </a:pPr>
            <a:r>
              <a:rPr lang="en-US" sz="1100" b="0">
                <a:solidFill>
                  <a:srgbClr val="002060"/>
                </a:solidFill>
                <a:latin typeface="Abadi Extra Light"/>
              </a:rPr>
              <a:t>1.5 - 2.5X more likely to worry about paying expenses or bills in upcoming weeks. This was across a range of expenses including: </a:t>
            </a:r>
            <a:r>
              <a:rPr lang="en-US" b="0">
                <a:solidFill>
                  <a:srgbClr val="002060"/>
                </a:solidFill>
                <a:latin typeface="Abadi Extra Light"/>
              </a:rPr>
              <a:t>Housing, utilities, debt, vehicle, insurance, school/daycare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a:solidFill>
                  <a:schemeClr val="bg1"/>
                </a:solidFill>
                <a:latin typeface="Abadi Extra Light"/>
              </a:rPr>
              <a:t>As the graph shows, they were also </a:t>
            </a:r>
            <a:r>
              <a:rPr lang="en-US" sz="1100" b="0">
                <a:solidFill>
                  <a:srgbClr val="002060"/>
                </a:solidFill>
                <a:latin typeface="Abadi Extra Light" panose="020B0204020104020204" pitchFamily="34" charset="0"/>
              </a:rPr>
              <a:t>1.5X more likely to report </a:t>
            </a:r>
            <a:r>
              <a:rPr lang="en-US" sz="1100" b="0">
                <a:solidFill>
                  <a:srgbClr val="002060"/>
                </a:solidFill>
                <a:latin typeface="Abadi Extra Light" panose="020B0204020104020204" pitchFamily="34" charset="0"/>
                <a:cs typeface="Times New Roman" panose="02020603050405020304" pitchFamily="18" charset="0"/>
              </a:rPr>
              <a:t>≥ 15 days of poor mental health </a:t>
            </a:r>
            <a:r>
              <a:rPr lang="en-US" sz="1100" b="0">
                <a:solidFill>
                  <a:srgbClr val="002060"/>
                </a:solidFill>
                <a:latin typeface="Abadi Extra Light" panose="020B0204020104020204" pitchFamily="34" charset="0"/>
              </a:rPr>
              <a:t>in the past 30 days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a:solidFill>
                  <a:srgbClr val="002060"/>
                </a:solidFill>
                <a:latin typeface="Abadi Extra Light" panose="020B0204020104020204" pitchFamily="34" charset="0"/>
              </a:rPr>
              <a:t>Nearly half of those who lost their jobs. </a:t>
            </a:r>
            <a:endParaRPr lang="en-US" sz="1100" b="0">
              <a:solidFill>
                <a:schemeClr val="bg1"/>
              </a:solidFill>
              <a:latin typeface="Abadi Extra Light"/>
            </a:endParaRPr>
          </a:p>
          <a:p>
            <a:pPr lvl="1"/>
            <a:r>
              <a:rPr lang="en-US" sz="1100" b="0">
                <a:latin typeface="Abadi Extra Light"/>
                <a:ea typeface="Roboto"/>
              </a:rPr>
              <a:t>All three groups experiencing disruptions to their work were more likely than those with no change to report poor mental health.</a:t>
            </a:r>
            <a:endParaRPr lang="en-US" sz="1100" b="0">
              <a:latin typeface="Abadi Extra Light"/>
            </a:endParaRPr>
          </a:p>
          <a:p>
            <a:pPr marL="0" indent="0">
              <a:buNone/>
            </a:pPr>
            <a:endParaRPr lang="en"/>
          </a:p>
        </p:txBody>
      </p:sp>
    </p:spTree>
    <p:extLst>
      <p:ext uri="{BB962C8B-B14F-4D97-AF65-F5344CB8AC3E}">
        <p14:creationId xmlns:p14="http://schemas.microsoft.com/office/powerpoint/2010/main" val="822679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228171320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228171320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a:solidFill>
                  <a:schemeClr val="tx1"/>
                </a:solidFill>
                <a:latin typeface="Abadi Extra Light"/>
                <a:ea typeface="Roboto"/>
                <a:sym typeface="Roboto"/>
              </a:rPr>
              <a:t>NOTE for Sanouri: This is a summary slide for oral PHC presentation - summary of a couple other slides that will be presented in the web deck.  We are hoping that you have time to also present slides 16-18. However, If limited on time and cannot present slides 16-18 on occupations then the last bullet on this slide summarizes the findings on the next three slides.  If you do have time to present slides 16-18, then the final bullet on this slide just sets those up. So you can either modify the bullet and/or use it to introduce the next three slides (</a:t>
            </a:r>
            <a:r>
              <a:rPr lang="en-US" err="1">
                <a:solidFill>
                  <a:schemeClr val="tx1"/>
                </a:solidFill>
                <a:latin typeface="Abadi Extra Light"/>
                <a:ea typeface="Roboto"/>
                <a:sym typeface="Roboto"/>
              </a:rPr>
              <a:t>ie</a:t>
            </a:r>
            <a:r>
              <a:rPr lang="en-US">
                <a:solidFill>
                  <a:schemeClr val="tx1"/>
                </a:solidFill>
                <a:latin typeface="Abadi Extra Light"/>
                <a:ea typeface="Roboto"/>
                <a:sym typeface="Roboto"/>
              </a:rPr>
              <a:t>. don’t necessarily have to read it as is if showing next three slides). </a:t>
            </a:r>
            <a:endParaRPr lang="en-US"/>
          </a:p>
          <a:p>
            <a:pPr marL="0" indent="0">
              <a:buNone/>
            </a:pPr>
            <a:r>
              <a:rPr lang="en-US"/>
              <a:t>Notes: </a:t>
            </a:r>
          </a:p>
          <a:p>
            <a:pPr marL="0" indent="0">
              <a:buNone/>
            </a:pPr>
            <a:r>
              <a:rPr lang="en-US"/>
              <a:t>Working outside the home is a risk factor for SARS-CoV-2 exposure.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Work-related reasons =  </a:t>
            </a:r>
            <a:r>
              <a:rPr lang="en-US">
                <a:solidFill>
                  <a:schemeClr val="tx1"/>
                </a:solidFill>
                <a:latin typeface="Abadi Extra Light"/>
                <a:ea typeface="Roboto"/>
                <a:cs typeface="Roboto"/>
                <a:sym typeface="Roboto"/>
              </a:rPr>
              <a:t>“In order to do my work, I need to be physically close to others.”;  “My workplace is crowded.”;  “I have to take public transportation to get to work.”</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chemeClr val="tx1"/>
                </a:solidFill>
                <a:latin typeface="Abadi Extra Light"/>
                <a:ea typeface="Roboto"/>
                <a:sym typeface="Roboto"/>
              </a:rPr>
              <a:t>COVID-19 protections at work = Personal protective equipment (PPE), social distancing implemented, additional health and safety training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solidFill>
                <a:schemeClr val="tx1"/>
              </a:solidFill>
              <a:latin typeface="Abadi Extra Light"/>
              <a:ea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solidFill>
                  <a:schemeClr val="tx1"/>
                </a:solidFill>
                <a:latin typeface="Abadi Extra Light"/>
                <a:ea typeface="Roboto"/>
                <a:sym typeface="Roboto"/>
              </a:rPr>
              <a:t>NOTE for Sanouri: This is a summary slide for oral PHC presentation - summary of a couple other slides that will be presented in the web deck.  The last bullet on occupations can be deleted if you </a:t>
            </a:r>
            <a:r>
              <a:rPr lang="en-US" err="1">
                <a:solidFill>
                  <a:schemeClr val="tx1"/>
                </a:solidFill>
                <a:latin typeface="Abadi Extra Light"/>
                <a:ea typeface="Roboto"/>
                <a:sym typeface="Roboto"/>
              </a:rPr>
              <a:t>hve</a:t>
            </a:r>
            <a:r>
              <a:rPr lang="en-US">
                <a:solidFill>
                  <a:schemeClr val="tx1"/>
                </a:solidFill>
                <a:latin typeface="Abadi Extra Light"/>
                <a:ea typeface="Roboto"/>
                <a:sym typeface="Roboto"/>
              </a:rPr>
              <a:t> time in the oral PHC presentation for the following three occupations slides (WHO, worried, protections). If no time for three occupation slides, the findings are summarized in the bullet on this slide.</a:t>
            </a: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96735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228171320_4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b228171320_4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1200"/>
              </a:spcBef>
              <a:buNone/>
            </a:pPr>
            <a:r>
              <a:rPr lang="en-US"/>
              <a:t>NOTE: Include this slide if using SLIDE 16 (VERSION 2) of summary slide and presenting slides 17-19 as well.  Delete this slide if using SLIDE 15. </a:t>
            </a:r>
          </a:p>
          <a:p>
            <a:pPr marL="0" indent="0">
              <a:spcBef>
                <a:spcPts val="1200"/>
              </a:spcBef>
              <a:buNone/>
            </a:pPr>
            <a:r>
              <a:rPr lang="en-US"/>
              <a:t>Talking point:  Working outside the home was most common among the </a:t>
            </a:r>
            <a:r>
              <a:rPr lang="en-US" err="1"/>
              <a:t>threeoccupations</a:t>
            </a:r>
            <a:r>
              <a:rPr lang="en-US"/>
              <a:t> highlighted here – which makes sense since these occupations are less conducive to teleworking. </a:t>
            </a:r>
          </a:p>
        </p:txBody>
      </p:sp>
    </p:spTree>
    <p:extLst>
      <p:ext uri="{BB962C8B-B14F-4D97-AF65-F5344CB8AC3E}">
        <p14:creationId xmlns:p14="http://schemas.microsoft.com/office/powerpoint/2010/main" val="119068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09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228171320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228171320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a:latin typeface="Abadi Extra Light"/>
              </a:rPr>
              <a:t>The three occupation groups most likely to work outside the home were also most likely to report being "very" worried about getting infected with COVID-19.</a:t>
            </a:r>
          </a:p>
          <a:p>
            <a:r>
              <a:rPr lang="en-US" sz="1100" b="0">
                <a:latin typeface="Abadi Extra Light"/>
              </a:rPr>
              <a:t>Being "very" worried was most common among workers in:</a:t>
            </a:r>
          </a:p>
          <a:p>
            <a:pPr marL="171450" indent="-171450">
              <a:buFont typeface="Arial" panose="020B0604020202020204" pitchFamily="34" charset="0"/>
              <a:buChar char="•"/>
            </a:pPr>
            <a:r>
              <a:rPr lang="en-US" sz="1100" b="0">
                <a:latin typeface="Abadi Extra Light"/>
              </a:rPr>
              <a:t>Building &amp; Grounds Cleaning and Maintenance, </a:t>
            </a:r>
          </a:p>
          <a:p>
            <a:pPr marL="171450" indent="-171450">
              <a:buFont typeface="Arial" panose="020B0604020202020204" pitchFamily="34" charset="0"/>
              <a:buChar char="•"/>
            </a:pPr>
            <a:r>
              <a:rPr lang="en-US" sz="1100" b="0">
                <a:latin typeface="Abadi Extra Light"/>
              </a:rPr>
              <a:t>Food Preparation &amp; </a:t>
            </a:r>
            <a:r>
              <a:rPr lang="en-US" sz="1100" b="0">
                <a:latin typeface="Abadi Extra Light"/>
                <a:ea typeface="Roboto"/>
              </a:rPr>
              <a:t>Serving Related, </a:t>
            </a:r>
          </a:p>
          <a:p>
            <a:pPr marL="171450" indent="-171450">
              <a:buFont typeface="Arial" panose="020B0604020202020204" pitchFamily="34" charset="0"/>
              <a:buChar char="•"/>
            </a:pPr>
            <a:r>
              <a:rPr lang="en-US" sz="1100" b="0">
                <a:latin typeface="Abadi Extra Light"/>
                <a:ea typeface="Roboto"/>
              </a:rPr>
              <a:t>Transportation &amp; Material Moving occupations</a:t>
            </a:r>
          </a:p>
          <a:p>
            <a:r>
              <a:rPr lang="en-US" sz="1100" b="0">
                <a:latin typeface="Abadi Extra Light"/>
                <a:ea typeface="Roboto"/>
              </a:rPr>
              <a:t>These groups were also less likely to report employer-provided COVID-19 protective measures in the workplace, as well as paid sick leave. (NEXT SLIDE)</a:t>
            </a:r>
          </a:p>
          <a:p>
            <a:endParaRPr lang="en-US" sz="1100" b="0">
              <a:latin typeface="Abadi Extra Light"/>
              <a:ea typeface="Roboto"/>
            </a:endParaRPr>
          </a:p>
          <a:p>
            <a:pPr marL="0" marR="0" indent="0">
              <a:lnSpc>
                <a:spcPct val="107000"/>
              </a:lnSpc>
              <a:spcBef>
                <a:spcPts val="0"/>
              </a:spcBef>
              <a:spcAft>
                <a:spcPts val="0"/>
              </a:spcAft>
              <a:buNone/>
            </a:pPr>
            <a:r>
              <a:rPr lang="en-US" sz="1100" b="0">
                <a:effectLst/>
                <a:latin typeface="Calibri" panose="020F0502020204030204" pitchFamily="34" charset="0"/>
                <a:ea typeface="Calibri" panose="020F0502020204030204" pitchFamily="34" charset="0"/>
                <a:cs typeface="Times New Roman" panose="02020603050405020304" pitchFamily="18" charset="0"/>
              </a:rPr>
              <a:t>NOTE: Example occupations in the three groups:</a:t>
            </a:r>
          </a:p>
          <a:p>
            <a:pPr marL="0" marR="0" lvl="0" indent="-298450" algn="l" defTabSz="914400" rtl="0" eaLnBrk="1" fontAlgn="auto" latinLnBrk="0" hangingPunct="1">
              <a:lnSpc>
                <a:spcPct val="107000"/>
              </a:lnSpc>
              <a:spcBef>
                <a:spcPts val="0"/>
              </a:spcBef>
              <a:spcAft>
                <a:spcPts val="0"/>
              </a:spcAft>
              <a:buClr>
                <a:srgbClr val="000000"/>
              </a:buClr>
              <a:buSzPts val="1100"/>
              <a:buFont typeface="Arial"/>
              <a:buChar char="●"/>
              <a:tabLst/>
              <a:defRPr/>
            </a:pPr>
            <a:r>
              <a:rPr lang="en-US" sz="1100" b="0">
                <a:effectLst/>
                <a:latin typeface="Calibri" panose="020F0502020204030204" pitchFamily="34" charset="0"/>
                <a:ea typeface="Calibri" panose="020F0502020204030204" pitchFamily="34" charset="0"/>
                <a:cs typeface="Times New Roman" panose="02020603050405020304" pitchFamily="18" charset="0"/>
              </a:rPr>
              <a:t>Building &amp; Grounds Cleaning &amp; Maintenance: janitor, housekeeper, landscaper, pest control worker, pesticide applicator, tree trimmer </a:t>
            </a:r>
          </a:p>
          <a:p>
            <a:pPr marL="0" marR="0">
              <a:lnSpc>
                <a:spcPct val="107000"/>
              </a:lnSpc>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Food Preparation &amp; Serving Related: chef/cook, baker, waiter/waitress, bar tender, dishwasher, host/hostess </a:t>
            </a:r>
          </a:p>
          <a:p>
            <a:pPr marL="0" marR="0">
              <a:lnSpc>
                <a:spcPct val="107000"/>
              </a:lnSpc>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Transportation &amp; Material Moving: airline pilot, flight attendant, taxi driver, bus driver, truck driver, subway worker, packer and packager, refuse/recyclable collector</a:t>
            </a:r>
            <a:endParaRPr lang="en-US" b="0"/>
          </a:p>
          <a:p>
            <a:endParaRPr lang="en-US" b="0"/>
          </a:p>
          <a:p>
            <a:pPr marL="0" lvl="2" indent="0">
              <a:buNone/>
            </a:pPr>
            <a:r>
              <a:rPr lang="en-US" b="0"/>
              <a:t> </a:t>
            </a:r>
          </a:p>
          <a:p>
            <a:pPr marL="0" lvl="2" indent="0">
              <a:buNone/>
            </a:pPr>
            <a:endParaRPr lang="en-US" b="0"/>
          </a:p>
          <a:p>
            <a:pPr marL="0" indent="0">
              <a:buNone/>
            </a:pPr>
            <a:endParaRPr lang="en-US"/>
          </a:p>
        </p:txBody>
      </p:sp>
    </p:spTree>
    <p:extLst>
      <p:ext uri="{BB962C8B-B14F-4D97-AF65-F5344CB8AC3E}">
        <p14:creationId xmlns:p14="http://schemas.microsoft.com/office/powerpoint/2010/main" val="2790172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228171320_4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228171320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a:t>NOTE: Include this slide if using SLIDE 16 (VERSION 2) of summary slide and presenting slides 17-19 as well.  Delete this slide if using SLIDE 15. </a:t>
            </a:r>
          </a:p>
          <a:p>
            <a:pPr marL="457200" indent="-298450" algn="l">
              <a:buClr>
                <a:schemeClr val="dk1"/>
              </a:buClr>
            </a:pPr>
            <a:r>
              <a:rPr lang="en-US"/>
              <a:t>As you saw on the previous slide, the three </a:t>
            </a:r>
            <a:r>
              <a:rPr lang="en-US" b="1"/>
              <a:t>occupation groups </a:t>
            </a:r>
            <a:r>
              <a:rPr lang="en-US"/>
              <a:t>below were </a:t>
            </a:r>
            <a:r>
              <a:rPr lang="en-US" b="1"/>
              <a:t>most likely to be “very” worried </a:t>
            </a:r>
            <a:r>
              <a:rPr lang="en-US"/>
              <a:t>about getting infected by COVID-19. </a:t>
            </a:r>
          </a:p>
          <a:p>
            <a:pPr marL="457200" indent="-298450" algn="l">
              <a:buClr>
                <a:schemeClr val="dk1"/>
              </a:buClr>
            </a:pPr>
            <a:r>
              <a:rPr lang="en-US"/>
              <a:t>They were also </a:t>
            </a:r>
            <a:r>
              <a:rPr lang="en-US" b="1"/>
              <a:t>less likely </a:t>
            </a:r>
            <a:r>
              <a:rPr lang="en-US"/>
              <a:t>to have</a:t>
            </a:r>
            <a:r>
              <a:rPr lang="en-US" b="1"/>
              <a:t> key employer-provided COVID-19 precautions </a:t>
            </a:r>
            <a:r>
              <a:rPr lang="en"/>
              <a:t>at work</a:t>
            </a:r>
            <a:r>
              <a:rPr lang="en-US"/>
              <a:t>. Across the board, for each protective measure, percentages were lower than average for each of the groups.</a:t>
            </a:r>
          </a:p>
          <a:p>
            <a:pPr marL="457200" indent="-298450" algn="l">
              <a:buClr>
                <a:schemeClr val="dk1"/>
              </a:buClr>
            </a:pPr>
            <a:r>
              <a:rPr lang="en-US"/>
              <a:t>The full occupation breakdown (as well as demographic and industry breakdowns) are available in the Appendix. </a:t>
            </a:r>
          </a:p>
          <a:p>
            <a:pPr>
              <a:buClr>
                <a:schemeClr val="dk1"/>
              </a:buClr>
            </a:pPr>
            <a:r>
              <a:rPr lang="en-US"/>
              <a:t>Context Notes:  1. These three occupation groups had higher age-adjusted COVID mortality rates early on in the pandemic (March through July 2020) compared to the average for all MA workers (Hawkins et al., Am J Ind Med, Jan 2021). In fact, they had the 2</a:t>
            </a:r>
            <a:r>
              <a:rPr lang="en-US" baseline="30000"/>
              <a:t>nd</a:t>
            </a:r>
            <a:r>
              <a:rPr lang="en-US"/>
              <a:t>-4</a:t>
            </a:r>
            <a:r>
              <a:rPr lang="en-US" baseline="30000"/>
              <a:t>th</a:t>
            </a:r>
            <a:r>
              <a:rPr lang="en-US"/>
              <a:t> highest rates behind only Healthcare Support workers (1</a:t>
            </a:r>
            <a:r>
              <a:rPr lang="en-US" baseline="30000"/>
              <a:t>st</a:t>
            </a:r>
            <a:r>
              <a:rPr lang="en-US"/>
              <a:t>). 2. While vaccination is a crucial preventive measure, findings suggest that there is still work to be done around improving access to other key employer-provided COVID-19 precautions</a:t>
            </a:r>
            <a:r>
              <a:rPr lang="en"/>
              <a:t>, especially for workers in high-risk occupations </a:t>
            </a:r>
            <a:r>
              <a:rPr lang="en-US"/>
              <a:t>that cannot be done remotely </a:t>
            </a:r>
            <a:r>
              <a:rPr lang="en"/>
              <a:t>(ie. Public facing, work in close proximity to others, work indoors). </a:t>
            </a:r>
          </a:p>
          <a:p>
            <a:pPr>
              <a:buClr>
                <a:schemeClr val="dk1"/>
              </a:buClr>
            </a:pPr>
            <a:endParaRPr lang="en-US"/>
          </a:p>
        </p:txBody>
      </p:sp>
    </p:spTree>
    <p:extLst>
      <p:ext uri="{BB962C8B-B14F-4D97-AF65-F5344CB8AC3E}">
        <p14:creationId xmlns:p14="http://schemas.microsoft.com/office/powerpoint/2010/main" val="1277365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805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Week of 2/8:</a:t>
            </a:r>
          </a:p>
          <a:p>
            <a:pPr>
              <a:lnSpc>
                <a:spcPct val="90000"/>
              </a:lnSpc>
              <a:defRPr/>
            </a:pPr>
            <a:r>
              <a:rPr lang="en-US" sz="1100">
                <a:solidFill>
                  <a:srgbClr val="073763"/>
                </a:solidFill>
                <a:latin typeface=""/>
              </a:rPr>
              <a:t>Highlighted themes and findings emerging the week of __________:</a:t>
            </a:r>
          </a:p>
          <a:p>
            <a:pPr marL="285750" indent="-285750">
              <a:lnSpc>
                <a:spcPct val="90000"/>
              </a:lnSpc>
              <a:buFont typeface="Arial" panose="020B0604020202020204" pitchFamily="34" charset="0"/>
              <a:buChar char="•"/>
              <a:defRPr/>
            </a:pPr>
            <a:r>
              <a:rPr lang="en-US" sz="1100">
                <a:latin typeface=""/>
              </a:rPr>
              <a:t>1 in 3 of MA adults* reported poor mental health (15+ days of poor mental health). All demographic groups in MA are experiencing increases in poor mental health.</a:t>
            </a:r>
          </a:p>
          <a:p>
            <a:pPr marL="285750" indent="-285750">
              <a:lnSpc>
                <a:spcPct val="90000"/>
              </a:lnSpc>
              <a:buFont typeface="Arial" panose="020B0604020202020204" pitchFamily="34" charset="0"/>
              <a:buChar char="•"/>
              <a:defRPr/>
            </a:pPr>
            <a:r>
              <a:rPr lang="en-US" sz="1100">
                <a:latin typeface=""/>
              </a:rPr>
              <a:t>Respondents experiencing poor mental health are delaying care, including both routine and urgent mental health care. </a:t>
            </a:r>
          </a:p>
          <a:p>
            <a:pPr marL="285750" indent="-285750">
              <a:lnSpc>
                <a:spcPct val="90000"/>
              </a:lnSpc>
              <a:buFont typeface="Arial" panose="020B0604020202020204" pitchFamily="34" charset="0"/>
              <a:buChar char="•"/>
              <a:defRPr/>
            </a:pPr>
            <a:r>
              <a:rPr lang="en-US" sz="1100">
                <a:latin typeface=""/>
              </a:rPr>
              <a:t>Top reasons for delayed care: appointment was cancelled/delayed, worried about getting COVID-19, affordability or insurance coverage, no private place, no safe transportation</a:t>
            </a:r>
          </a:p>
          <a:p>
            <a:pPr marL="285750" indent="-285750">
              <a:lnSpc>
                <a:spcPct val="90000"/>
              </a:lnSpc>
              <a:buFont typeface="Arial" panose="020B0604020202020204" pitchFamily="34" charset="0"/>
              <a:buChar char="•"/>
              <a:defRPr/>
            </a:pPr>
            <a:r>
              <a:rPr lang="en-US" sz="1100">
                <a:latin typeface=""/>
              </a:rPr>
              <a:t>Respondents with 15+ days of poor mental health are seeking health resources, are worried about expenses/bills, are worried about basic needs at higher rates compared to those who experienced “0” days or “1-14” days of poor mental health.</a:t>
            </a:r>
          </a:p>
          <a:p>
            <a:pPr>
              <a:lnSpc>
                <a:spcPct val="90000"/>
              </a:lnSpc>
              <a:defRPr/>
            </a:pPr>
            <a:endParaRPr lang="en-US" sz="1100">
              <a:solidFill>
                <a:srgbClr val="002060"/>
              </a:solidFill>
              <a:latin typeface=""/>
            </a:endParaRPr>
          </a:p>
          <a:p>
            <a:pPr>
              <a:lnSpc>
                <a:spcPct val="90000"/>
              </a:lnSpc>
              <a:defRPr/>
            </a:pPr>
            <a:r>
              <a:rPr lang="en-US" sz="1100">
                <a:solidFill>
                  <a:srgbClr val="002060"/>
                </a:solidFill>
                <a:latin typeface=""/>
              </a:rPr>
              <a:t>Priority questions we will be focusing on next:</a:t>
            </a:r>
            <a:endParaRPr lang="en-US">
              <a:solidFill>
                <a:srgbClr val="002060"/>
              </a:solidFill>
              <a:latin typeface=""/>
            </a:endParaRPr>
          </a:p>
          <a:p>
            <a:pPr marL="285750" indent="-304800">
              <a:lnSpc>
                <a:spcPct val="90000"/>
              </a:lnSpc>
              <a:buFont typeface="Arial,Sans-Serif"/>
              <a:buChar char="●"/>
              <a:defRPr/>
            </a:pPr>
            <a:r>
              <a:rPr lang="en-US" sz="1100" b="1">
                <a:solidFill>
                  <a:srgbClr val="002060"/>
                </a:solidFill>
                <a:latin typeface=""/>
              </a:rPr>
              <a:t>What are possible reasons why people are experiencing poor mental health? (</a:t>
            </a:r>
            <a:r>
              <a:rPr lang="en-US" sz="1100">
                <a:solidFill>
                  <a:srgbClr val="002060"/>
                </a:solidFill>
                <a:latin typeface=""/>
              </a:rPr>
              <a:t>See “Next research steps” slide for more detail)</a:t>
            </a:r>
            <a:endParaRPr lang="en-US" sz="1100" i="1">
              <a:solidFill>
                <a:srgbClr val="002060"/>
              </a:solidFill>
              <a:latin typeface=""/>
            </a:endParaRPr>
          </a:p>
          <a:p>
            <a:pPr marL="0" indent="0">
              <a:buNone/>
            </a:pPr>
            <a:endParaRPr lang="en"/>
          </a:p>
        </p:txBody>
      </p:sp>
    </p:spTree>
    <p:extLst>
      <p:ext uri="{BB962C8B-B14F-4D97-AF65-F5344CB8AC3E}">
        <p14:creationId xmlns:p14="http://schemas.microsoft.com/office/powerpoint/2010/main" val="3232073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Week of 2/8:</a:t>
            </a:r>
          </a:p>
          <a:p>
            <a:pPr>
              <a:lnSpc>
                <a:spcPct val="90000"/>
              </a:lnSpc>
              <a:defRPr/>
            </a:pPr>
            <a:r>
              <a:rPr lang="en-US" sz="1100">
                <a:solidFill>
                  <a:srgbClr val="073763"/>
                </a:solidFill>
                <a:latin typeface=""/>
              </a:rPr>
              <a:t>Highlighted themes and findings emerging the week of __________:</a:t>
            </a:r>
          </a:p>
          <a:p>
            <a:pPr marL="285750" indent="-285750">
              <a:lnSpc>
                <a:spcPct val="90000"/>
              </a:lnSpc>
              <a:buFont typeface="Arial" panose="020B0604020202020204" pitchFamily="34" charset="0"/>
              <a:buChar char="•"/>
              <a:defRPr/>
            </a:pPr>
            <a:r>
              <a:rPr lang="en-US" sz="1100">
                <a:latin typeface=""/>
              </a:rPr>
              <a:t>1 in 3 of MA adults* reported poor mental health (15+ days of poor mental health). All demographic groups in MA are experiencing increases in poor mental health.</a:t>
            </a:r>
          </a:p>
          <a:p>
            <a:pPr marL="285750" indent="-285750">
              <a:lnSpc>
                <a:spcPct val="90000"/>
              </a:lnSpc>
              <a:buFont typeface="Arial" panose="020B0604020202020204" pitchFamily="34" charset="0"/>
              <a:buChar char="•"/>
              <a:defRPr/>
            </a:pPr>
            <a:r>
              <a:rPr lang="en-US" sz="1100">
                <a:latin typeface=""/>
              </a:rPr>
              <a:t>Respondents experiencing poor mental health are delaying care, including both routine and urgent mental health care. </a:t>
            </a:r>
          </a:p>
          <a:p>
            <a:pPr marL="285750" indent="-285750">
              <a:lnSpc>
                <a:spcPct val="90000"/>
              </a:lnSpc>
              <a:buFont typeface="Arial" panose="020B0604020202020204" pitchFamily="34" charset="0"/>
              <a:buChar char="•"/>
              <a:defRPr/>
            </a:pPr>
            <a:r>
              <a:rPr lang="en-US" sz="1100">
                <a:latin typeface=""/>
              </a:rPr>
              <a:t>Top reasons for delayed care: appointment was cancelled/delayed, worried about getting COVID-19, affordability or insurance coverage, no private place, no safe transportation</a:t>
            </a:r>
          </a:p>
          <a:p>
            <a:pPr marL="285750" indent="-285750">
              <a:lnSpc>
                <a:spcPct val="90000"/>
              </a:lnSpc>
              <a:buFont typeface="Arial" panose="020B0604020202020204" pitchFamily="34" charset="0"/>
              <a:buChar char="•"/>
              <a:defRPr/>
            </a:pPr>
            <a:r>
              <a:rPr lang="en-US" sz="1100">
                <a:latin typeface=""/>
              </a:rPr>
              <a:t>Respondents with 15+ days of poor mental health are seeking health resources, are worried about expenses/bills, are worried about basic needs at higher rates compared to those who experienced “0” days or “1-14” days of poor mental health.</a:t>
            </a:r>
          </a:p>
          <a:p>
            <a:pPr>
              <a:lnSpc>
                <a:spcPct val="90000"/>
              </a:lnSpc>
              <a:defRPr/>
            </a:pPr>
            <a:endParaRPr lang="en-US" sz="1100">
              <a:solidFill>
                <a:srgbClr val="002060"/>
              </a:solidFill>
              <a:latin typeface=""/>
            </a:endParaRPr>
          </a:p>
          <a:p>
            <a:pPr>
              <a:lnSpc>
                <a:spcPct val="90000"/>
              </a:lnSpc>
              <a:defRPr/>
            </a:pPr>
            <a:r>
              <a:rPr lang="en-US" sz="1100">
                <a:solidFill>
                  <a:srgbClr val="002060"/>
                </a:solidFill>
                <a:latin typeface=""/>
              </a:rPr>
              <a:t>Priority questions we will be focusing on next:</a:t>
            </a:r>
            <a:endParaRPr lang="en-US">
              <a:solidFill>
                <a:srgbClr val="002060"/>
              </a:solidFill>
              <a:latin typeface=""/>
            </a:endParaRPr>
          </a:p>
          <a:p>
            <a:pPr marL="285750" indent="-304800">
              <a:lnSpc>
                <a:spcPct val="90000"/>
              </a:lnSpc>
              <a:buFont typeface="Arial,Sans-Serif"/>
              <a:buChar char="●"/>
              <a:defRPr/>
            </a:pPr>
            <a:r>
              <a:rPr lang="en-US" sz="1100" b="1">
                <a:solidFill>
                  <a:srgbClr val="002060"/>
                </a:solidFill>
                <a:latin typeface=""/>
              </a:rPr>
              <a:t>What are possible reasons why people are experiencing poor mental health? (</a:t>
            </a:r>
            <a:r>
              <a:rPr lang="en-US" sz="1100">
                <a:solidFill>
                  <a:srgbClr val="002060"/>
                </a:solidFill>
                <a:latin typeface=""/>
              </a:rPr>
              <a:t>See “Next research steps” slide for more detail)</a:t>
            </a:r>
            <a:endParaRPr lang="en-US" sz="1100" i="1">
              <a:solidFill>
                <a:srgbClr val="002060"/>
              </a:solidFill>
              <a:latin typeface=""/>
            </a:endParaRPr>
          </a:p>
          <a:p>
            <a:pPr marL="0" indent="0">
              <a:buNone/>
            </a:pPr>
            <a:endParaRPr lang="en"/>
          </a:p>
        </p:txBody>
      </p:sp>
    </p:spTree>
    <p:extLst>
      <p:ext uri="{BB962C8B-B14F-4D97-AF65-F5344CB8AC3E}">
        <p14:creationId xmlns:p14="http://schemas.microsoft.com/office/powerpoint/2010/main" val="1004935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766012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405844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4201161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E0BC90B-6F58-4CF8-ACC6-3FB59424C7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6295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04963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228171320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228171320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a:p>
            <a:pPr marL="0" indent="0">
              <a:buNone/>
            </a:pPr>
            <a:endParaRPr lang="en-US"/>
          </a:p>
        </p:txBody>
      </p:sp>
    </p:spTree>
    <p:extLst>
      <p:ext uri="{BB962C8B-B14F-4D97-AF65-F5344CB8AC3E}">
        <p14:creationId xmlns:p14="http://schemas.microsoft.com/office/powerpoint/2010/main" val="3399641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47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Talking points:</a:t>
            </a:r>
          </a:p>
          <a:p>
            <a:pPr marL="171450" indent="-171450">
              <a:buFontTx/>
              <a:buChar char="-"/>
            </a:pPr>
            <a:r>
              <a:rPr lang="en-US"/>
              <a:t>Since question only asked about use, prescription drugs (including Other Opioids) and OTC may have been being taken as prescribed or intended. </a:t>
            </a:r>
            <a:endParaRPr lang="en-US" b="0" i="0">
              <a:solidFill>
                <a:srgbClr val="444444"/>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b="0" i="0">
              <a:solidFill>
                <a:srgbClr val="444444"/>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b="0" i="0">
                <a:solidFill>
                  <a:srgbClr val="444444"/>
                </a:solidFill>
                <a:effectLst/>
                <a:latin typeface="Calibri" panose="020F0502020204030204" pitchFamily="34" charset="0"/>
              </a:rPr>
              <a:t>From NSDUH for ages 26+ – Alcohol Use Past 30 days (64.9%), Marijuana Use Past 30 days (12.7%), Tobacco Use in Past 30 days (18.7%), Cocaine Use in Past Year (1.63%), Heroin Use in Past Year (0.41%) Source: SAMHSA, Center for Behavioral Health Statistics and Quality, National Survey on Drug Use and Health, 2018 and 2019.</a:t>
            </a:r>
            <a:endParaRPr lang="en"/>
          </a:p>
          <a:p>
            <a:pPr marL="171450" indent="-171450">
              <a:buFontTx/>
              <a:buChar char="-"/>
            </a:pPr>
            <a:endParaRPr lang="en-US"/>
          </a:p>
        </p:txBody>
      </p:sp>
    </p:spTree>
    <p:extLst>
      <p:ext uri="{BB962C8B-B14F-4D97-AF65-F5344CB8AC3E}">
        <p14:creationId xmlns:p14="http://schemas.microsoft.com/office/powerpoint/2010/main" val="2262437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Talking points:</a:t>
            </a:r>
          </a:p>
          <a:p>
            <a:pPr marL="171450" indent="-171450">
              <a:buFontTx/>
              <a:buChar char="-"/>
            </a:pPr>
            <a:r>
              <a:rPr lang="en-US"/>
              <a:t>Since question only asked about use, prescription drugs (including Other Opioids) and OTC may have been being taken as prescribed or intended.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b="0" i="0">
                <a:solidFill>
                  <a:srgbClr val="444444"/>
                </a:solidFill>
                <a:effectLst/>
                <a:latin typeface="Calibri" panose="020F0502020204030204" pitchFamily="34" charset="0"/>
              </a:rPr>
              <a:t>From NSDUH for ages 26+ – Alcohol Use Past 30 days (64.9%), Marijuana Use Past 30 days (12.7%), Tobacco Use in Past 30 days (18.7%), Cocaine Use in Past Year (1.63%), Heroin Use in Past Year (0.41%) Source: SAMHSA, Center for Behavioral Health Statistics and Quality, National Survey on Drug Use and Health, 2018 and 2019.</a:t>
            </a:r>
            <a:endParaRPr lang="en"/>
          </a:p>
          <a:p>
            <a:pPr marL="171450" indent="-171450">
              <a:buFontTx/>
              <a:buChar char="-"/>
            </a:pPr>
            <a:endParaRPr lang="en-US"/>
          </a:p>
        </p:txBody>
      </p:sp>
    </p:spTree>
    <p:extLst>
      <p:ext uri="{BB962C8B-B14F-4D97-AF65-F5344CB8AC3E}">
        <p14:creationId xmlns:p14="http://schemas.microsoft.com/office/powerpoint/2010/main" val="3542450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Talking points:</a:t>
            </a:r>
          </a:p>
          <a:p>
            <a:pPr marL="171450" indent="-171450">
              <a:buFontTx/>
              <a:buChar char="-"/>
            </a:pPr>
            <a:r>
              <a:rPr lang="en-US"/>
              <a:t>Since question only asked about use, prescription drugs (including Other Opioids) and OTC may have been being taken as prescribed or intended. </a:t>
            </a:r>
          </a:p>
          <a:p>
            <a:pPr marL="171450" indent="-171450">
              <a:buFontTx/>
              <a:buChar char="-"/>
            </a:pPr>
            <a:r>
              <a:rPr lang="en-US"/>
              <a:t>Amphetamine/methamphetamine (0.18%), </a:t>
            </a:r>
            <a:r>
              <a:rPr lang="en-US" err="1"/>
              <a:t>ecstacy</a:t>
            </a:r>
            <a:r>
              <a:rPr lang="en-US"/>
              <a:t>/MDMA/LSD/ketamine (0.21%) &amp; inhalants (0.23%) were not shown since percentages were so low, they weren’t visible on chart</a:t>
            </a:r>
          </a:p>
          <a:p>
            <a:pPr marL="171450" indent="-171450">
              <a:buFontTx/>
              <a:buChar char="-"/>
            </a:pPr>
            <a:endParaRPr lang="en-US"/>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b="0" i="0">
              <a:solidFill>
                <a:srgbClr val="444444"/>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en-US" b="0" i="0">
              <a:solidFill>
                <a:srgbClr val="444444"/>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b="0" i="0">
                <a:solidFill>
                  <a:srgbClr val="444444"/>
                </a:solidFill>
                <a:effectLst/>
                <a:latin typeface="Calibri" panose="020F0502020204030204" pitchFamily="34" charset="0"/>
              </a:rPr>
              <a:t>From NSDUH for ages 26+ – Alcohol Use Past 30 days (64.9%), Marijuana Use Past 30 days (12.7%), Tobacco Use in Past 30 days (18.7%), Cocaine Use in Past Year (1.63%), Heroin Use in Past Year (0.41%) Source: SAMHSA, Center for Behavioral Health Statistics and Quality, National Survey on Drug Use and Health, 2018 and 2019.</a:t>
            </a:r>
            <a:endParaRPr lang="en"/>
          </a:p>
          <a:p>
            <a:pPr marL="171450" indent="-171450">
              <a:buFontTx/>
              <a:buChar char="-"/>
            </a:pPr>
            <a:endParaRPr lang="en-US"/>
          </a:p>
        </p:txBody>
      </p:sp>
    </p:spTree>
    <p:extLst>
      <p:ext uri="{BB962C8B-B14F-4D97-AF65-F5344CB8AC3E}">
        <p14:creationId xmlns:p14="http://schemas.microsoft.com/office/powerpoint/2010/main" val="1894432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Talking points:</a:t>
            </a:r>
          </a:p>
          <a:p>
            <a:pPr marL="0" indent="0">
              <a:buNone/>
            </a:pPr>
            <a:r>
              <a:rPr lang="en-US"/>
              <a:t>Notes: </a:t>
            </a:r>
          </a:p>
        </p:txBody>
      </p:sp>
    </p:spTree>
    <p:extLst>
      <p:ext uri="{BB962C8B-B14F-4D97-AF65-F5344CB8AC3E}">
        <p14:creationId xmlns:p14="http://schemas.microsoft.com/office/powerpoint/2010/main" val="691041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Talking points:</a:t>
            </a:r>
          </a:p>
        </p:txBody>
      </p:sp>
    </p:spTree>
    <p:extLst>
      <p:ext uri="{BB962C8B-B14F-4D97-AF65-F5344CB8AC3E}">
        <p14:creationId xmlns:p14="http://schemas.microsoft.com/office/powerpoint/2010/main" val="3187754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t>
            </a:r>
            <a:r>
              <a:rPr lang="en" err="1"/>
              <a:t>alking</a:t>
            </a:r>
            <a:r>
              <a:rPr lang="en"/>
              <a:t> Point:</a:t>
            </a:r>
          </a:p>
          <a:p>
            <a:pPr marL="0" indent="0">
              <a:buNone/>
            </a:pPr>
            <a:r>
              <a:rPr lang="en"/>
              <a:t>Notes: 3/24: waiting on delayed care data</a:t>
            </a:r>
          </a:p>
        </p:txBody>
      </p:sp>
    </p:spTree>
    <p:extLst>
      <p:ext uri="{BB962C8B-B14F-4D97-AF65-F5344CB8AC3E}">
        <p14:creationId xmlns:p14="http://schemas.microsoft.com/office/powerpoint/2010/main" val="2579713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Talking points:</a:t>
            </a:r>
          </a:p>
        </p:txBody>
      </p:sp>
    </p:spTree>
    <p:extLst>
      <p:ext uri="{BB962C8B-B14F-4D97-AF65-F5344CB8AC3E}">
        <p14:creationId xmlns:p14="http://schemas.microsoft.com/office/powerpoint/2010/main" val="196141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Talking points:</a:t>
            </a:r>
          </a:p>
        </p:txBody>
      </p:sp>
    </p:spTree>
    <p:extLst>
      <p:ext uri="{BB962C8B-B14F-4D97-AF65-F5344CB8AC3E}">
        <p14:creationId xmlns:p14="http://schemas.microsoft.com/office/powerpoint/2010/main" val="371437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30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Talking points:</a:t>
            </a:r>
          </a:p>
        </p:txBody>
      </p:sp>
    </p:spTree>
    <p:extLst>
      <p:ext uri="{BB962C8B-B14F-4D97-AF65-F5344CB8AC3E}">
        <p14:creationId xmlns:p14="http://schemas.microsoft.com/office/powerpoint/2010/main" val="2215887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Talking points: </a:t>
            </a:r>
          </a:p>
          <a:p>
            <a:pPr marL="0" indent="0">
              <a:buNone/>
            </a:pPr>
            <a:r>
              <a:rPr lang="en-US"/>
              <a:t>- this is echoed in the national overdose data which shows increases in overdose deaths due to individuals using alone, delaying care, delaying </a:t>
            </a:r>
            <a:r>
              <a:rPr lang="en-US" err="1"/>
              <a:t>tx</a:t>
            </a:r>
            <a:r>
              <a:rPr lang="en-US"/>
              <a:t>, not seeking support/help, and isolating (no Naloxone)</a:t>
            </a:r>
          </a:p>
          <a:p>
            <a:pPr marL="0" indent="0">
              <a:buNone/>
            </a:pPr>
            <a:r>
              <a:rPr lang="en-US"/>
              <a:t>-Access to telehealth </a:t>
            </a:r>
          </a:p>
        </p:txBody>
      </p:sp>
    </p:spTree>
    <p:extLst>
      <p:ext uri="{BB962C8B-B14F-4D97-AF65-F5344CB8AC3E}">
        <p14:creationId xmlns:p14="http://schemas.microsoft.com/office/powerpoint/2010/main" val="1739604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060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610104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703448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4834652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113964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949324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4111245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50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24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17CDB-7501-4C90-95F1-7E28FD508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9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34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772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marL="0" marR="0" lvl="0" indent="0" algn="ctr" defTabSz="901004"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marL="0" marR="0" lvl="0" indent="0" defTabSz="90100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4309" y="803"/>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15" y="1371600"/>
            <a:ext cx="5181600" cy="4754880"/>
          </a:xfrm>
          <a:prstGeom prst="rect">
            <a:avLst/>
          </a:prstGeom>
        </p:spPr>
        <p:txBody>
          <a:bodyPr lIns="91438" tIns="45719" rIns="91438" bIns="45719"/>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3" y="1371600"/>
            <a:ext cx="5181600" cy="4754880"/>
          </a:xfrm>
          <a:prstGeom prst="rect">
            <a:avLst/>
          </a:prstGeom>
        </p:spPr>
        <p:txBody>
          <a:bodyPr lIns="91438" tIns="45719" rIns="91438" bIns="45719"/>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Tree>
    <p:extLst>
      <p:ext uri="{BB962C8B-B14F-4D97-AF65-F5344CB8AC3E}">
        <p14:creationId xmlns:p14="http://schemas.microsoft.com/office/powerpoint/2010/main" val="377641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808" y="1097280"/>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808" y="1920237"/>
            <a:ext cx="5157787" cy="4297680"/>
          </a:xfrm>
          <a:prstGeom prst="rect">
            <a:avLst/>
          </a:prstGeom>
        </p:spPr>
        <p:txBody>
          <a:bodyPr lIns="91438" tIns="45719" rIns="91438" bIns="45719"/>
          <a:lstStyle>
            <a:lvl5pPr marL="1828754"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7" y="1097280"/>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7" y="1920237"/>
            <a:ext cx="5183188" cy="4297680"/>
          </a:xfrm>
          <a:prstGeom prst="rect">
            <a:avLst/>
          </a:prstGeom>
        </p:spPr>
        <p:txBody>
          <a:bodyPr lIns="91438" tIns="45719" rIns="91438" bIns="45719"/>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421465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9" y="293879"/>
            <a:ext cx="7086600" cy="687368"/>
          </a:xfrm>
          <a:prstGeom prst="rect">
            <a:avLst/>
          </a:prstGeom>
          <a:noFill/>
        </p:spPr>
        <p:txBody>
          <a:bodyPr wrap="square" lIns="91438" tIns="45719" rIns="91438" bIns="45719" rtlCol="0">
            <a:spAutoFit/>
          </a:bodyPr>
          <a:lstStyle/>
          <a:p>
            <a:pPr>
              <a:defRPr/>
            </a:pPr>
            <a:r>
              <a:rPr lang="en-US" sz="3900" b="1" dirty="0">
                <a:solidFill>
                  <a:prstClr val="black"/>
                </a:solidFill>
                <a:latin typeface="Arial" charset="0"/>
                <a:cs typeface="Arial" charset="0"/>
              </a:rPr>
              <a:t>Connect with DPH</a:t>
            </a:r>
            <a:endParaRPr lang="en-US" sz="1900" dirty="0">
              <a:solidFill>
                <a:prstClr val="black"/>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98" y="135382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8" y="1401901"/>
            <a:ext cx="9220201" cy="4401203"/>
          </a:xfrm>
          <a:prstGeom prst="rect">
            <a:avLst/>
          </a:prstGeom>
        </p:spPr>
        <p:txBody>
          <a:bodyPr wrap="square" lIns="91438" tIns="45719" rIns="91438" bIns="45719">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68" y="4887094"/>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78" y="3597198"/>
            <a:ext cx="1129705" cy="1129705"/>
          </a:xfrm>
          <a:prstGeom prst="rect">
            <a:avLst/>
          </a:prstGeom>
        </p:spPr>
      </p:pic>
    </p:spTree>
    <p:extLst>
      <p:ext uri="{BB962C8B-B14F-4D97-AF65-F5344CB8AC3E}">
        <p14:creationId xmlns:p14="http://schemas.microsoft.com/office/powerpoint/2010/main" val="19691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lIns="91438" tIns="45719" rIns="91438" bIns="45719"/>
          <a:lstStyle/>
          <a:p>
            <a:r>
              <a:rPr lang="en-US"/>
              <a:t>Click to edit Master title style</a:t>
            </a:r>
          </a:p>
        </p:txBody>
      </p:sp>
      <p:sp>
        <p:nvSpPr>
          <p:cNvPr id="3" name="Content Placeholder 2"/>
          <p:cNvSpPr>
            <a:spLocks noGrp="1"/>
          </p:cNvSpPr>
          <p:nvPr>
            <p:ph idx="1"/>
          </p:nvPr>
        </p:nvSpPr>
        <p:spPr>
          <a:xfrm>
            <a:off x="609600" y="1600200"/>
            <a:ext cx="10972800" cy="4876800"/>
          </a:xfrm>
          <a:prstGeom prst="rect">
            <a:avLst/>
          </a:prstGeom>
        </p:spPr>
        <p:txBody>
          <a:bodyPr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lIns="91438" tIns="45719" rIns="91438" bIns="45719"/>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lIns="91438" tIns="45719" rIns="91438" bIns="45719"/>
          <a:lstStyle/>
          <a:p>
            <a:pPr algn="r"/>
            <a:endParaRPr lang="en-US" dirty="0">
              <a:solidFill>
                <a:prstClr val="black"/>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lIns="91438" tIns="45719" rIns="91438" bIns="45719"/>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578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C68BC-274B-41E1-A58A-35717BC1F9B5}" type="slidenum">
              <a:rPr lang="en-US" smtClean="0"/>
              <a:t>‹#›</a:t>
            </a:fld>
            <a:endParaRPr lang="en-US"/>
          </a:p>
        </p:txBody>
      </p:sp>
    </p:spTree>
    <p:extLst>
      <p:ext uri="{BB962C8B-B14F-4D97-AF65-F5344CB8AC3E}">
        <p14:creationId xmlns:p14="http://schemas.microsoft.com/office/powerpoint/2010/main" val="2925137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871420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83398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804675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716626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80256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marL="0" marR="0" lvl="0" indent="0" algn="ctr" defTabSz="901004"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marL="0" marR="0" lvl="0" indent="0" defTabSz="901004"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7"/>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427351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2644084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369418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2856462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914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873273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49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626438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2782804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163994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1934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29619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811574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4131308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599982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462905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first.last@state.ma.us</a:t>
            </a:r>
          </a:p>
        </p:txBody>
      </p:sp>
    </p:spTree>
    <p:extLst>
      <p:ext uri="{BB962C8B-B14F-4D97-AF65-F5344CB8AC3E}">
        <p14:creationId xmlns:p14="http://schemas.microsoft.com/office/powerpoint/2010/main" val="2953810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5949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39786F39-46CB-400A-B183-C079A14BE96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4221085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F585C64-215B-482F-918A-8A1B1DB3D3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26232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B703F9C7-E129-4C6E-9F5D-C4B25D6444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926442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53;p13">
            <a:extLst>
              <a:ext uri="{FF2B5EF4-FFF2-40B4-BE49-F238E27FC236}">
                <a16:creationId xmlns:a16="http://schemas.microsoft.com/office/drawing/2014/main" id="{1BD95E41-961E-4FD9-B978-6431607421B9}"/>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202420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DC0EE0F7-C574-4A7E-98B4-460A4ACF3B1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271103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6E772A30-6299-4089-96D3-4A8F5FB30FCA}"/>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4120579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8E936E2B-77DD-40B1-83E2-F8808263B3EF}"/>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650706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7" name="Google Shape;53;p13">
            <a:extLst>
              <a:ext uri="{FF2B5EF4-FFF2-40B4-BE49-F238E27FC236}">
                <a16:creationId xmlns:a16="http://schemas.microsoft.com/office/drawing/2014/main" id="{04992912-1C2D-427D-92BF-0CE5A6B17857}"/>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940276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C6DD9CF3-67EC-4543-9986-364D44D7C62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882172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895D9444-820A-4DC6-8A39-19D5F33412C4}"/>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426625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Google Shape;53;p13">
            <a:extLst>
              <a:ext uri="{FF2B5EF4-FFF2-40B4-BE49-F238E27FC236}">
                <a16:creationId xmlns:a16="http://schemas.microsoft.com/office/drawing/2014/main" id="{C4BBB152-66B2-4D47-9245-65907C22E46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31705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10" name="Google Shape;53;p13">
            <a:extLst>
              <a:ext uri="{FF2B5EF4-FFF2-40B4-BE49-F238E27FC236}">
                <a16:creationId xmlns:a16="http://schemas.microsoft.com/office/drawing/2014/main" id="{61938211-0CAE-4A9F-BE6A-8D82E9AD34F6}"/>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76461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9"/>
            <a:ext cx="5157787" cy="4297680"/>
          </a:xfrm>
          <a:prstGeom prst="rect">
            <a:avLst/>
          </a:prstGeom>
        </p:spPr>
        <p:txBody>
          <a:bodyPr lIns="90258" tIns="45718" rIns="90258" bIns="45718"/>
          <a:lstStyle>
            <a:lvl5pPr marL="1802142"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9"/>
            <a:ext cx="5183188" cy="42976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defRPr/>
            </a:pPr>
            <a:fld id="{00000000-1234-1234-1234-123412341234}" type="slidenum">
              <a:rPr lang="en" kern="0" smtClean="0">
                <a:solidFill>
                  <a:srgbClr val="595959"/>
                </a:solidFill>
                <a:cs typeface="Arial"/>
                <a:sym typeface="Arial"/>
              </a:rPr>
              <a:pPr defTabSz="1219170">
                <a:buClr>
                  <a:srgbClr val="000000"/>
                </a:buClr>
                <a:defRPr/>
              </a:pPr>
              <a:t>‹#›</a:t>
            </a:fld>
            <a:endParaRPr lang="en" kern="0">
              <a:solidFill>
                <a:srgbClr val="595959"/>
              </a:solidFill>
              <a:cs typeface="Arial"/>
              <a:sym typeface="Arial"/>
            </a:endParaRPr>
          </a:p>
        </p:txBody>
      </p:sp>
      <p:sp>
        <p:nvSpPr>
          <p:cNvPr id="5" name="Google Shape;53;p13">
            <a:extLst>
              <a:ext uri="{FF2B5EF4-FFF2-40B4-BE49-F238E27FC236}">
                <a16:creationId xmlns:a16="http://schemas.microsoft.com/office/drawing/2014/main" id="{4B0C93C8-0631-48F8-BD1A-2CC55C31E05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667290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DF1EADEA-513D-49BF-BFDC-17169531FCC2}"/>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599027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500606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51298746-9D26-4F70-B90D-1E81270976C2}"/>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455720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91444E5C-F56E-4508-A585-A2F508B7B789}"/>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4272254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481763ED-029E-409E-855E-CC47556BEEB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038790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70" lvl="0" indent="-423312">
              <a:spcBef>
                <a:spcPts val="0"/>
              </a:spcBef>
              <a:spcAft>
                <a:spcPts val="0"/>
              </a:spcAft>
              <a:buSzPts val="1400"/>
              <a:buChar char="●"/>
              <a:defRPr sz="1867"/>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53;p13">
            <a:extLst>
              <a:ext uri="{FF2B5EF4-FFF2-40B4-BE49-F238E27FC236}">
                <a16:creationId xmlns:a16="http://schemas.microsoft.com/office/drawing/2014/main" id="{96A2D19C-0CC3-4E1B-B1D7-D5A7BE10776C}"/>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4180631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3E621927-A6E6-45B5-AE07-67D01B1B798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2257216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SzPts val="1200"/>
              <a:buChar char="●"/>
              <a:defRPr sz="1600"/>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5C40F52A-BEB0-4017-BF66-53EBAE19EBF0}"/>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0721335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FCFC203D-C7CD-45FA-9636-6C0A5378FD81}"/>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52185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2693" y="293879"/>
            <a:ext cx="7086601" cy="687368"/>
          </a:xfrm>
          <a:prstGeom prst="rect">
            <a:avLst/>
          </a:prstGeom>
          <a:noFill/>
        </p:spPr>
        <p:txBody>
          <a:bodyPr wrap="square" lIns="90258" tIns="45718" rIns="90258" bIns="45718" rtlCol="0">
            <a:spAutoFit/>
          </a:bodyPr>
          <a:lstStyle/>
          <a:p>
            <a:pPr marL="0" marR="0" indent="0" algn="l" defTabSz="901004"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4571"/>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55"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55" y="1401900"/>
            <a:ext cx="9220201" cy="4401205"/>
          </a:xfrm>
          <a:prstGeom prst="rect">
            <a:avLst/>
          </a:prstGeom>
        </p:spPr>
        <p:txBody>
          <a:bodyPr wrap="square" lIns="90258" tIns="45718" rIns="90258" bIns="45718">
            <a:spAutoFit/>
          </a:bodyPr>
          <a:lstStyle/>
          <a:p>
            <a:pPr marL="0" marR="0" lvl="0" indent="0" algn="l" defTabSz="901004"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6"/>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703" y="359726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7" name="Google Shape;53;p13">
            <a:extLst>
              <a:ext uri="{FF2B5EF4-FFF2-40B4-BE49-F238E27FC236}">
                <a16:creationId xmlns:a16="http://schemas.microsoft.com/office/drawing/2014/main" id="{4F009CC3-0213-4383-9CD1-E6457BBDE917}"/>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432650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70" lvl="0" indent="-30478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3;p13">
            <a:extLst>
              <a:ext uri="{FF2B5EF4-FFF2-40B4-BE49-F238E27FC236}">
                <a16:creationId xmlns:a16="http://schemas.microsoft.com/office/drawing/2014/main" id="{1A9682A0-28B0-4031-995E-05BC04C66A0D}"/>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647262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70" lvl="0" indent="-457178" algn="ctr">
              <a:spcBef>
                <a:spcPts val="0"/>
              </a:spcBef>
              <a:spcAft>
                <a:spcPts val="0"/>
              </a:spcAft>
              <a:buSzPts val="1800"/>
              <a:buChar char="●"/>
              <a:defRPr/>
            </a:lvl1pPr>
            <a:lvl2pPr marL="1219140" lvl="1" indent="-423312" algn="ctr">
              <a:spcBef>
                <a:spcPts val="2133"/>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75D25BD5-9F65-4999-BB55-335F5C1A66ED}"/>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5081280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 name="Google Shape;53;p13">
            <a:extLst>
              <a:ext uri="{FF2B5EF4-FFF2-40B4-BE49-F238E27FC236}">
                <a16:creationId xmlns:a16="http://schemas.microsoft.com/office/drawing/2014/main" id="{589DB528-0DE6-4880-A512-579AA5DF36B1}"/>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713151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pPr/>
              <a:t>‹#›</a:t>
            </a:fld>
            <a:endParaRPr lang="en"/>
          </a:p>
        </p:txBody>
      </p:sp>
      <p:sp>
        <p:nvSpPr>
          <p:cNvPr id="7" name="Google Shape;53;p13">
            <a:extLst>
              <a:ext uri="{FF2B5EF4-FFF2-40B4-BE49-F238E27FC236}">
                <a16:creationId xmlns:a16="http://schemas.microsoft.com/office/drawing/2014/main" id="{A85A3518-63A0-49B5-AAE2-56905380269E}"/>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32181793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40">
              <a:defRPr/>
            </a:pPr>
            <a:fld id="{00000000-1234-1234-1234-123412341234}" type="slidenum">
              <a:rPr lang="en" smtClean="0">
                <a:solidFill>
                  <a:srgbClr val="595959"/>
                </a:solidFill>
              </a:rPr>
              <a:pPr defTabSz="1219140">
                <a:defRPr/>
              </a:pPr>
              <a:t>‹#›</a:t>
            </a:fld>
            <a:endParaRPr lang="en">
              <a:solidFill>
                <a:srgbClr val="595959"/>
              </a:solidFill>
            </a:endParaRPr>
          </a:p>
        </p:txBody>
      </p:sp>
      <p:sp>
        <p:nvSpPr>
          <p:cNvPr id="5" name="Google Shape;53;p13">
            <a:extLst>
              <a:ext uri="{FF2B5EF4-FFF2-40B4-BE49-F238E27FC236}">
                <a16:creationId xmlns:a16="http://schemas.microsoft.com/office/drawing/2014/main" id="{C06972D4-7691-4DFF-B0E1-363D39FCB732}"/>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3356241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F49AA335-96A9-4F4B-AEF1-2B29CA8523E2}"/>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9299702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ED2F1DD7-5682-4032-AC5C-3645801F2929}"/>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42373991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550BEA07-6F4B-4D67-8823-32F68214B734}"/>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2952526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4.28.21 release</a:t>
            </a:r>
          </a:p>
        </p:txBody>
      </p:sp>
      <p:sp>
        <p:nvSpPr>
          <p:cNvPr id="6" name="Footer Placeholder 5"/>
          <p:cNvSpPr>
            <a:spLocks noGrp="1"/>
          </p:cNvSpPr>
          <p:nvPr>
            <p:ph type="ftr" sz="quarter" idx="11"/>
          </p:nvPr>
        </p:nvSpPr>
        <p:spPr/>
        <p:txBody>
          <a:bodyPr/>
          <a:lstStyle/>
          <a:p>
            <a:r>
              <a:rPr lang="en-US"/>
              <a:t>4.28.21 release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Google Shape;53;p13">
            <a:extLst>
              <a:ext uri="{FF2B5EF4-FFF2-40B4-BE49-F238E27FC236}">
                <a16:creationId xmlns:a16="http://schemas.microsoft.com/office/drawing/2014/main" id="{DC40D7E3-E35F-45D5-802B-996CDC961C33}"/>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268490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3"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23" y="791688"/>
            <a:ext cx="193647" cy="168613"/>
          </a:xfrm>
          <a:prstGeom prst="rightArrow">
            <a:avLst/>
          </a:prstGeom>
          <a:solidFill>
            <a:sysClr val="windowText" lastClr="000000"/>
          </a:solidFill>
          <a:ln w="12700" cap="flat" cmpd="sng" algn="ctr">
            <a:noFill/>
            <a:prstDash val="solid"/>
            <a:miter lim="800000"/>
          </a:ln>
          <a:effectLst/>
        </p:spPr>
        <p:txBody>
          <a:bodyPr lIns="91438" tIns="45719" rIns="91438" bIns="45719" rtlCol="0" anchor="ctr"/>
          <a:lstStyle/>
          <a:p>
            <a:pPr algn="ctr">
              <a:defRPr/>
            </a:pPr>
            <a:endParaRPr lang="en-US" sz="1900"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54" y="173772"/>
            <a:ext cx="10423375" cy="646329"/>
          </a:xfrm>
          <a:prstGeom prst="rect">
            <a:avLst/>
          </a:prstGeom>
          <a:noFill/>
          <a:ln>
            <a:noFill/>
          </a:ln>
        </p:spPr>
        <p:txBody>
          <a:bodyPr wrap="square" lIns="91438" tIns="45719" rIns="91438" bIns="45719" rtlCol="0">
            <a:spAutoFit/>
          </a:bodyPr>
          <a:lstStyle/>
          <a:p>
            <a:pPr>
              <a:defRPr/>
            </a:pPr>
            <a:r>
              <a:rPr lang="en-US" sz="3600" b="1" kern="0" dirty="0">
                <a:ln w="12700">
                  <a:solidFill>
                    <a:prstClr val="black"/>
                  </a:solidFill>
                  <a:prstDash val="solid"/>
                </a:ln>
                <a:solidFill>
                  <a:srgbClr val="FFFFFF"/>
                </a:solidFill>
              </a:rPr>
              <a:t>  </a:t>
            </a:r>
            <a:r>
              <a:rPr lang="en-US" sz="3000" b="1" kern="0" dirty="0">
                <a:ln w="12700">
                  <a:solidFill>
                    <a:prstClr val="black"/>
                  </a:solidFill>
                  <a:prstDash val="solid"/>
                </a:ln>
                <a:solidFill>
                  <a:srgbClr val="FFFFFF"/>
                </a:solidFill>
              </a:rPr>
              <a:t>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543100" y="3"/>
            <a:ext cx="1446117" cy="2487495"/>
          </a:xfrm>
          <a:prstGeom prst="rect">
            <a:avLst/>
          </a:prstGeom>
          <a:solidFill>
            <a:schemeClr val="bg1"/>
          </a:solidFill>
        </p:spPr>
      </p:pic>
    </p:spTree>
    <p:extLst>
      <p:ext uri="{BB962C8B-B14F-4D97-AF65-F5344CB8AC3E}">
        <p14:creationId xmlns:p14="http://schemas.microsoft.com/office/powerpoint/2010/main" val="2562441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4.28.21 release</a:t>
            </a:r>
          </a:p>
        </p:txBody>
      </p:sp>
      <p:sp>
        <p:nvSpPr>
          <p:cNvPr id="8" name="Footer Placeholder 7"/>
          <p:cNvSpPr>
            <a:spLocks noGrp="1"/>
          </p:cNvSpPr>
          <p:nvPr>
            <p:ph type="ftr" sz="quarter" idx="11"/>
          </p:nvPr>
        </p:nvSpPr>
        <p:spPr/>
        <p:txBody>
          <a:bodyPr/>
          <a:lstStyle/>
          <a:p>
            <a:r>
              <a:rPr lang="en-US"/>
              <a:t>4.28.21 release</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
        <p:nvSpPr>
          <p:cNvPr id="10" name="Google Shape;53;p13">
            <a:extLst>
              <a:ext uri="{FF2B5EF4-FFF2-40B4-BE49-F238E27FC236}">
                <a16:creationId xmlns:a16="http://schemas.microsoft.com/office/drawing/2014/main" id="{40878533-B693-4FB9-BEDF-1EBF6F6CC149}"/>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27461010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4.28.21 release</a:t>
            </a:r>
          </a:p>
        </p:txBody>
      </p:sp>
      <p:sp>
        <p:nvSpPr>
          <p:cNvPr id="4" name="Footer Placeholder 3"/>
          <p:cNvSpPr>
            <a:spLocks noGrp="1"/>
          </p:cNvSpPr>
          <p:nvPr>
            <p:ph type="ftr" sz="quarter" idx="11"/>
          </p:nvPr>
        </p:nvSpPr>
        <p:spPr/>
        <p:txBody>
          <a:bodyPr/>
          <a:lstStyle/>
          <a:p>
            <a:r>
              <a:rPr lang="en-US"/>
              <a:t>4.28.21 release</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Google Shape;53;p13">
            <a:extLst>
              <a:ext uri="{FF2B5EF4-FFF2-40B4-BE49-F238E27FC236}">
                <a16:creationId xmlns:a16="http://schemas.microsoft.com/office/drawing/2014/main" id="{A4C7461C-7768-446C-B802-2F6390057EE7}"/>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5188735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4.28.21 release</a:t>
            </a:r>
          </a:p>
        </p:txBody>
      </p:sp>
      <p:sp>
        <p:nvSpPr>
          <p:cNvPr id="3" name="Footer Placeholder 2"/>
          <p:cNvSpPr>
            <a:spLocks noGrp="1"/>
          </p:cNvSpPr>
          <p:nvPr>
            <p:ph type="ftr" sz="quarter" idx="11"/>
          </p:nvPr>
        </p:nvSpPr>
        <p:spPr/>
        <p:txBody>
          <a:bodyPr/>
          <a:lstStyle/>
          <a:p>
            <a:r>
              <a:rPr lang="en-US"/>
              <a:t>4.28.21 release</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
        <p:nvSpPr>
          <p:cNvPr id="5" name="Google Shape;53;p13">
            <a:extLst>
              <a:ext uri="{FF2B5EF4-FFF2-40B4-BE49-F238E27FC236}">
                <a16:creationId xmlns:a16="http://schemas.microsoft.com/office/drawing/2014/main" id="{94C83B79-7BD5-4692-9B26-0233F1B6A5DF}"/>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42210284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4.28.21 release</a:t>
            </a:r>
          </a:p>
        </p:txBody>
      </p:sp>
      <p:sp>
        <p:nvSpPr>
          <p:cNvPr id="6" name="Footer Placeholder 5"/>
          <p:cNvSpPr>
            <a:spLocks noGrp="1"/>
          </p:cNvSpPr>
          <p:nvPr>
            <p:ph type="ftr" sz="quarter" idx="11"/>
          </p:nvPr>
        </p:nvSpPr>
        <p:spPr/>
        <p:txBody>
          <a:bodyPr/>
          <a:lstStyle/>
          <a:p>
            <a:r>
              <a:rPr lang="en-US"/>
              <a:t>4.28.21 release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Google Shape;53;p13">
            <a:extLst>
              <a:ext uri="{FF2B5EF4-FFF2-40B4-BE49-F238E27FC236}">
                <a16:creationId xmlns:a16="http://schemas.microsoft.com/office/drawing/2014/main" id="{71576E1E-E7BD-4977-AB33-88FDFB0BF939}"/>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3381664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4.28.21 release</a:t>
            </a:r>
          </a:p>
        </p:txBody>
      </p:sp>
      <p:sp>
        <p:nvSpPr>
          <p:cNvPr id="6" name="Footer Placeholder 5"/>
          <p:cNvSpPr>
            <a:spLocks noGrp="1"/>
          </p:cNvSpPr>
          <p:nvPr>
            <p:ph type="ftr" sz="quarter" idx="11"/>
          </p:nvPr>
        </p:nvSpPr>
        <p:spPr/>
        <p:txBody>
          <a:bodyPr/>
          <a:lstStyle/>
          <a:p>
            <a:r>
              <a:rPr lang="en-US"/>
              <a:t>4.28.21 release</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8" name="Google Shape;53;p13">
            <a:extLst>
              <a:ext uri="{FF2B5EF4-FFF2-40B4-BE49-F238E27FC236}">
                <a16:creationId xmlns:a16="http://schemas.microsoft.com/office/drawing/2014/main" id="{65CF739A-5BB3-4ABC-B9EC-CA077C4E7B71}"/>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40128202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81677E80-7EC5-46AC-83F7-D02EBFAFF7F4}"/>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8780244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4.28.21 release</a:t>
            </a:r>
          </a:p>
        </p:txBody>
      </p:sp>
      <p:sp>
        <p:nvSpPr>
          <p:cNvPr id="5" name="Footer Placeholder 4"/>
          <p:cNvSpPr>
            <a:spLocks noGrp="1"/>
          </p:cNvSpPr>
          <p:nvPr>
            <p:ph type="ftr" sz="quarter" idx="11"/>
          </p:nvPr>
        </p:nvSpPr>
        <p:spPr/>
        <p:txBody>
          <a:bodyPr/>
          <a:lstStyle/>
          <a:p>
            <a:r>
              <a:rPr lang="en-US"/>
              <a:t>4.28.21 release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FA142A26-797E-44D0-BEBC-ECABC93494AC}"/>
              </a:ext>
            </a:extLst>
          </p:cNvPr>
          <p:cNvSpPr txBox="1">
            <a:spLocks/>
          </p:cNvSpPr>
          <p:nvPr userDrawn="1"/>
        </p:nvSpPr>
        <p:spPr>
          <a:xfrm>
            <a:off x="838200" y="6356351"/>
            <a:ext cx="2743200" cy="365200"/>
          </a:xfrm>
          <a:prstGeom prst="rect">
            <a:avLst/>
          </a:prstGeom>
          <a:noFill/>
          <a:ln>
            <a:noFill/>
          </a:ln>
        </p:spPr>
        <p:txBody>
          <a:bodyPr spcFirstLastPara="1" vert="horz" wrap="square" lIns="91433" tIns="45700" rIns="91433"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96548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3"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23" y="791688"/>
            <a:ext cx="193647" cy="168613"/>
          </a:xfrm>
          <a:prstGeom prst="rightArrow">
            <a:avLst/>
          </a:prstGeom>
          <a:solidFill>
            <a:sysClr val="windowText" lastClr="000000"/>
          </a:solidFill>
          <a:ln w="12700" cap="flat" cmpd="sng" algn="ctr">
            <a:noFill/>
            <a:prstDash val="solid"/>
            <a:miter lim="800000"/>
          </a:ln>
          <a:effectLst/>
        </p:spPr>
        <p:txBody>
          <a:bodyPr lIns="91438" tIns="45719" rIns="91438" bIns="45719" rtlCol="0" anchor="ctr"/>
          <a:lstStyle/>
          <a:p>
            <a:pPr algn="ctr">
              <a:defRPr/>
            </a:pPr>
            <a:endParaRPr lang="en-US" sz="1900"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53" y="173770"/>
            <a:ext cx="10214800" cy="553996"/>
          </a:xfrm>
          <a:prstGeom prst="rect">
            <a:avLst/>
          </a:prstGeom>
          <a:noFill/>
          <a:ln>
            <a:noFill/>
          </a:ln>
        </p:spPr>
        <p:txBody>
          <a:bodyPr wrap="square" lIns="91438" tIns="45719" rIns="91438" bIns="45719" rtlCol="0">
            <a:spAutoFit/>
          </a:bodyPr>
          <a:lstStyle/>
          <a:p>
            <a:pPr>
              <a:defRPr/>
            </a:pPr>
            <a:r>
              <a:rPr lang="en-US" sz="30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978" y="63176"/>
            <a:ext cx="1201361" cy="85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07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3"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41" y="6492542"/>
            <a:ext cx="2736415" cy="365125"/>
          </a:xfrm>
          <a:prstGeom prst="rect">
            <a:avLst/>
          </a:prstGeom>
        </p:spPr>
        <p:txBody>
          <a:bodyPr vert="horz" lIns="91438" tIns="45719" rIns="91438" bIns="45719"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38" tIns="45719" rIns="91438" bIns="45719" rtlCol="0" anchor="ctr"/>
          <a:lstStyle>
            <a:lvl1pPr algn="l">
              <a:defRPr sz="11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366586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7.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Lst>
  <p:hf sldNum="0" hdr="0" ftr="0" dt="0"/>
  <p:txStyles>
    <p:titleStyle>
      <a:lvl1pPr algn="l" defTabSz="90100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1004" rtl="0" eaLnBrk="1" latinLnBrk="0" hangingPunct="1">
        <a:defRPr sz="1900" kern="1200">
          <a:solidFill>
            <a:schemeClr val="tx1"/>
          </a:solidFill>
          <a:latin typeface="+mn-lt"/>
          <a:ea typeface="+mn-ea"/>
          <a:cs typeface="+mn-cs"/>
        </a:defRPr>
      </a:lvl1pPr>
      <a:lvl2pPr marL="450111" algn="l" defTabSz="901004" rtl="0" eaLnBrk="1" latinLnBrk="0" hangingPunct="1">
        <a:defRPr sz="1900" kern="1200">
          <a:solidFill>
            <a:schemeClr val="tx1"/>
          </a:solidFill>
          <a:latin typeface="+mn-lt"/>
          <a:ea typeface="+mn-ea"/>
          <a:cs typeface="+mn-cs"/>
        </a:defRPr>
      </a:lvl2pPr>
      <a:lvl3pPr marL="901004" algn="l" defTabSz="901004" rtl="0" eaLnBrk="1" latinLnBrk="0" hangingPunct="1">
        <a:defRPr sz="1900" kern="1200">
          <a:solidFill>
            <a:schemeClr val="tx1"/>
          </a:solidFill>
          <a:latin typeface="+mn-lt"/>
          <a:ea typeface="+mn-ea"/>
          <a:cs typeface="+mn-cs"/>
        </a:defRPr>
      </a:lvl3pPr>
      <a:lvl4pPr marL="1351542" algn="l" defTabSz="901004" rtl="0" eaLnBrk="1" latinLnBrk="0" hangingPunct="1">
        <a:defRPr sz="1900" kern="1200">
          <a:solidFill>
            <a:schemeClr val="tx1"/>
          </a:solidFill>
          <a:latin typeface="+mn-lt"/>
          <a:ea typeface="+mn-ea"/>
          <a:cs typeface="+mn-cs"/>
        </a:defRPr>
      </a:lvl4pPr>
      <a:lvl5pPr marL="1802142" algn="l" defTabSz="901004" rtl="0" eaLnBrk="1" latinLnBrk="0" hangingPunct="1">
        <a:defRPr sz="1900" kern="1200">
          <a:solidFill>
            <a:schemeClr val="tx1"/>
          </a:solidFill>
          <a:latin typeface="+mn-lt"/>
          <a:ea typeface="+mn-ea"/>
          <a:cs typeface="+mn-cs"/>
        </a:defRPr>
      </a:lvl5pPr>
      <a:lvl6pPr marL="2252902" algn="l" defTabSz="901004" rtl="0" eaLnBrk="1" latinLnBrk="0" hangingPunct="1">
        <a:defRPr sz="1900" kern="1200">
          <a:solidFill>
            <a:schemeClr val="tx1"/>
          </a:solidFill>
          <a:latin typeface="+mn-lt"/>
          <a:ea typeface="+mn-ea"/>
          <a:cs typeface="+mn-cs"/>
        </a:defRPr>
      </a:lvl6pPr>
      <a:lvl7pPr marL="2703011" algn="l" defTabSz="901004" rtl="0" eaLnBrk="1" latinLnBrk="0" hangingPunct="1">
        <a:defRPr sz="1900" kern="1200">
          <a:solidFill>
            <a:schemeClr val="tx1"/>
          </a:solidFill>
          <a:latin typeface="+mn-lt"/>
          <a:ea typeface="+mn-ea"/>
          <a:cs typeface="+mn-cs"/>
        </a:defRPr>
      </a:lvl7pPr>
      <a:lvl8pPr marL="3153348" algn="l" defTabSz="901004" rtl="0" eaLnBrk="1" latinLnBrk="0" hangingPunct="1">
        <a:defRPr sz="1900" kern="1200">
          <a:solidFill>
            <a:schemeClr val="tx1"/>
          </a:solidFill>
          <a:latin typeface="+mn-lt"/>
          <a:ea typeface="+mn-ea"/>
          <a:cs typeface="+mn-cs"/>
        </a:defRPr>
      </a:lvl8pPr>
      <a:lvl9pPr marL="3603979" algn="l" defTabSz="90100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28417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513931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6567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88987576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2809582240"/>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t>4.28.21 release</a:t>
            </a:r>
          </a:p>
        </p:txBody>
      </p:sp>
    </p:spTree>
    <p:extLst>
      <p:ext uri="{BB962C8B-B14F-4D97-AF65-F5344CB8AC3E}">
        <p14:creationId xmlns:p14="http://schemas.microsoft.com/office/powerpoint/2010/main" val="1417595487"/>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4.28.21 release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4.28.21 release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7" name="Google Shape;53;p13">
            <a:extLst>
              <a:ext uri="{FF2B5EF4-FFF2-40B4-BE49-F238E27FC236}">
                <a16:creationId xmlns:a16="http://schemas.microsoft.com/office/drawing/2014/main" id="{9920503A-6342-4688-B060-40E73FF6C585}"/>
              </a:ext>
            </a:extLst>
          </p:cNvPr>
          <p:cNvSpPr txBox="1">
            <a:spLocks/>
          </p:cNvSpPr>
          <p:nvPr userDrawn="1"/>
        </p:nvSpPr>
        <p:spPr>
          <a:xfrm>
            <a:off x="838200" y="6356351"/>
            <a:ext cx="2743200" cy="3652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1100" b="0" i="1" u="none" strike="noStrike" cap="none">
                <a:solidFill>
                  <a:schemeClr val="bg1"/>
                </a:solidFill>
                <a:latin typeface="Abadi Extra Light" panose="020B0204020104020204" pitchFamily="34" charset="0"/>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r>
              <a:rPr lang="en-US" sz="1467"/>
              <a:t>4.28.21 release</a:t>
            </a:r>
          </a:p>
        </p:txBody>
      </p:sp>
    </p:spTree>
    <p:extLst>
      <p:ext uri="{BB962C8B-B14F-4D97-AF65-F5344CB8AC3E}">
        <p14:creationId xmlns:p14="http://schemas.microsoft.com/office/powerpoint/2010/main" val="399192536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ss.gov/doc/105-cmr-140-licensure-of-clinics/download"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hyperlink" Target="https://malegislature.gov/Laws/GeneralLaws/PartI/TitleXVI/Chapter11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23.png"/><Relationship Id="rId3" Type="http://schemas.openxmlformats.org/officeDocument/2006/relationships/image" Target="../media/image15.png"/><Relationship Id="rId21" Type="http://schemas.microsoft.com/office/2007/relationships/hdphoto" Target="../media/hdphoto9.wdp"/><Relationship Id="rId7" Type="http://schemas.openxmlformats.org/officeDocument/2006/relationships/image" Target="../media/image17.png"/><Relationship Id="rId12" Type="http://schemas.openxmlformats.org/officeDocument/2006/relationships/image" Target="../media/image20.png"/><Relationship Id="rId17" Type="http://schemas.microsoft.com/office/2007/relationships/hdphoto" Target="../media/hdphoto7.wdp"/><Relationship Id="rId2" Type="http://schemas.openxmlformats.org/officeDocument/2006/relationships/notesSlide" Target="../notesSlides/notesSlide21.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5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6.png"/><Relationship Id="rId15" Type="http://schemas.microsoft.com/office/2007/relationships/hdphoto" Target="../media/hdphoto6.wdp"/><Relationship Id="rId10" Type="http://schemas.openxmlformats.org/officeDocument/2006/relationships/image" Target="../media/image19.png"/><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18.png"/><Relationship Id="rId1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video" Target="https://www.youtube.com/embed/bsSbEi0Kbns?list=PL54knlBH64ABZbZar6h4A3c89zNHpF718"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0.wdp"/></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2.xml"/><Relationship Id="rId6" Type="http://schemas.openxmlformats.org/officeDocument/2006/relationships/image" Target="../media/image18.png"/><Relationship Id="rId5" Type="http://schemas.microsoft.com/office/2007/relationships/hdphoto" Target="../media/hdphoto11.wdp"/><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2.xml"/><Relationship Id="rId4" Type="http://schemas.microsoft.com/office/2007/relationships/hdphoto" Target="../media/hdphoto12.wdp"/></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52.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34.xml"/><Relationship Id="rId1" Type="http://schemas.openxmlformats.org/officeDocument/2006/relationships/slideLayout" Target="../slideLayouts/slideLayout52.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hyperlink" Target="https://files.hudexchange.info/resources/documents/2018-AHAR-Part-1.pdf" TargetMode="External"/><Relationship Id="rId7" Type="http://schemas.openxmlformats.org/officeDocument/2006/relationships/image" Target="../media/image56.svg"/><Relationship Id="rId12"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52.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5" Type="http://schemas.openxmlformats.org/officeDocument/2006/relationships/image" Target="../media/image6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 Id="rId1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5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52.xml"/><Relationship Id="rId4" Type="http://schemas.microsoft.com/office/2007/relationships/hdphoto" Target="../media/hdphoto9.wdp"/></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5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52.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52.xml"/><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1.png"/><Relationship Id="rId7"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52.xml"/><Relationship Id="rId6" Type="http://schemas.microsoft.com/office/2007/relationships/hdphoto" Target="../media/hdphoto10.wdp"/><Relationship Id="rId11" Type="http://schemas.openxmlformats.org/officeDocument/2006/relationships/comments" Target="../comments/comment1.xml"/><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11.wdp"/><Relationship Id="rId9"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52.xml"/><Relationship Id="rId4" Type="http://schemas.openxmlformats.org/officeDocument/2006/relationships/comments" Target="../comments/comment2.xml"/></Relationships>
</file>

<file path=ppt/slides/_rels/slide57.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52.xml"/><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2.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png"/><Relationship Id="rId3" Type="http://schemas.openxmlformats.org/officeDocument/2006/relationships/image" Target="../media/image18.png"/><Relationship Id="rId7" Type="http://schemas.openxmlformats.org/officeDocument/2006/relationships/image" Target="../media/image89.png"/><Relationship Id="rId12" Type="http://schemas.openxmlformats.org/officeDocument/2006/relationships/image" Target="../media/image94.svg"/><Relationship Id="rId2" Type="http://schemas.openxmlformats.org/officeDocument/2006/relationships/image" Target="../media/image87.png"/><Relationship Id="rId1" Type="http://schemas.openxmlformats.org/officeDocument/2006/relationships/slideLayout" Target="../slideLayouts/slideLayout67.xml"/><Relationship Id="rId6" Type="http://schemas.microsoft.com/office/2007/relationships/hdphoto" Target="../media/hdphoto7.wdp"/><Relationship Id="rId11" Type="http://schemas.openxmlformats.org/officeDocument/2006/relationships/image" Target="../media/image93.png"/><Relationship Id="rId5" Type="http://schemas.openxmlformats.org/officeDocument/2006/relationships/image" Target="../media/image22.png"/><Relationship Id="rId10" Type="http://schemas.openxmlformats.org/officeDocument/2006/relationships/image" Target="../media/image92.svg"/><Relationship Id="rId4" Type="http://schemas.openxmlformats.org/officeDocument/2006/relationships/image" Target="../media/image88.png"/><Relationship Id="rId9" Type="http://schemas.openxmlformats.org/officeDocument/2006/relationships/image" Target="../media/image91.png"/><Relationship Id="rId14" Type="http://schemas.openxmlformats.org/officeDocument/2006/relationships/image" Target="../media/image96.sv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5.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3" Type="http://schemas.openxmlformats.org/officeDocument/2006/relationships/hyperlink" Target="https://www.mass.gov/info-details/covidsurvey" TargetMode="External"/><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FF1BA0A7-A603-4A44-96C5-9FA90B2F7419}"/>
              </a:ext>
            </a:extLst>
          </p:cNvPr>
          <p:cNvSpPr txBox="1">
            <a:spLocks/>
          </p:cNvSpPr>
          <p:nvPr/>
        </p:nvSpPr>
        <p:spPr>
          <a:xfrm>
            <a:off x="2787809" y="3726824"/>
            <a:ext cx="6696619" cy="773023"/>
          </a:xfrm>
          <a:prstGeom prst="rect">
            <a:avLst/>
          </a:prstGeom>
        </p:spPr>
        <p:txBody>
          <a:bodyPr vert="horz" lIns="90256" tIns="45718" rIns="90256" bIns="45718"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4000" b="1" dirty="0">
                <a:solidFill>
                  <a:sysClr val="window" lastClr="FFFFFF"/>
                </a:solidFill>
              </a:rPr>
              <a:t>April 28, 2021</a:t>
            </a:r>
          </a:p>
        </p:txBody>
      </p:sp>
      <p:sp>
        <p:nvSpPr>
          <p:cNvPr id="4" name="TextBox 3"/>
          <p:cNvSpPr txBox="1"/>
          <p:nvPr/>
        </p:nvSpPr>
        <p:spPr>
          <a:xfrm>
            <a:off x="385027" y="5876487"/>
            <a:ext cx="11502188" cy="707884"/>
          </a:xfrm>
          <a:prstGeom prst="rect">
            <a:avLst/>
          </a:prstGeom>
          <a:noFill/>
        </p:spPr>
        <p:txBody>
          <a:bodyPr wrap="square" lIns="90256" tIns="45718" rIns="90256" bIns="45718" rtlCol="0">
            <a:spAutoFit/>
          </a:bodyPr>
          <a:lstStyle/>
          <a:p>
            <a:pPr algn="ctr"/>
            <a:r>
              <a:rPr lang="en-US" sz="2000" b="1" i="1" dirty="0">
                <a:solidFill>
                  <a:prstClr val="white"/>
                </a:solidFill>
                <a:latin typeface="Arial" pitchFamily="34" charset="0"/>
                <a:cs typeface="Arial" pitchFamily="34" charset="0"/>
              </a:rPr>
              <a:t>Today’s presentation is available on the mass.gov/</a:t>
            </a:r>
            <a:r>
              <a:rPr lang="en-US" sz="2000" b="1" i="1" dirty="0" err="1">
                <a:solidFill>
                  <a:prstClr val="white"/>
                </a:solidFill>
                <a:latin typeface="Arial" pitchFamily="34" charset="0"/>
                <a:cs typeface="Arial" pitchFamily="34" charset="0"/>
              </a:rPr>
              <a:t>dph</a:t>
            </a:r>
            <a:r>
              <a:rPr lang="en-US" sz="2000" b="1" i="1" dirty="0">
                <a:solidFill>
                  <a:prstClr val="white"/>
                </a:solidFill>
                <a:latin typeface="Arial" pitchFamily="34" charset="0"/>
                <a:cs typeface="Arial" pitchFamily="34" charset="0"/>
              </a:rPr>
              <a:t> website under “Upcoming Events” by clicking on the April 28 Public Health Council listing</a:t>
            </a:r>
          </a:p>
        </p:txBody>
      </p:sp>
      <p:sp>
        <p:nvSpPr>
          <p:cNvPr id="5" name="TextBox 4"/>
          <p:cNvSpPr txBox="1"/>
          <p:nvPr/>
        </p:nvSpPr>
        <p:spPr>
          <a:xfrm>
            <a:off x="1520189" y="4694203"/>
            <a:ext cx="9285635" cy="630940"/>
          </a:xfrm>
          <a:prstGeom prst="rect">
            <a:avLst/>
          </a:prstGeom>
          <a:noFill/>
        </p:spPr>
        <p:txBody>
          <a:bodyPr wrap="square" lIns="90256" tIns="45718" rIns="90256" bIns="45718" rtlCol="0">
            <a:spAutoFit/>
          </a:bodyPr>
          <a:lstStyle/>
          <a:p>
            <a:r>
              <a:rPr lang="en-US" sz="3500" b="1" i="1" dirty="0">
                <a:solidFill>
                  <a:schemeClr val="bg1"/>
                </a:solidFill>
              </a:rPr>
              <a:t>Please standby – the meeting will begin shortly</a:t>
            </a:r>
          </a:p>
        </p:txBody>
      </p:sp>
      <p:sp>
        <p:nvSpPr>
          <p:cNvPr id="6" name="Title 2">
            <a:extLst>
              <a:ext uri="{FF2B5EF4-FFF2-40B4-BE49-F238E27FC236}">
                <a16:creationId xmlns:a16="http://schemas.microsoft.com/office/drawing/2014/main" id="{EC1C4EF3-3A8A-F442-8EF2-6A57E937ACE1}"/>
              </a:ext>
            </a:extLst>
          </p:cNvPr>
          <p:cNvSpPr txBox="1">
            <a:spLocks/>
          </p:cNvSpPr>
          <p:nvPr/>
        </p:nvSpPr>
        <p:spPr>
          <a:xfrm>
            <a:off x="2118612" y="2095286"/>
            <a:ext cx="8153399" cy="1524007"/>
          </a:xfrm>
          <a:prstGeom prst="rect">
            <a:avLst/>
          </a:prstGeom>
        </p:spPr>
        <p:txBody>
          <a:bodyPr vert="horz" lIns="90256" tIns="45718" rIns="90256" bIns="45718"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dirty="0">
                <a:solidFill>
                  <a:prstClr val="white"/>
                </a:solidFill>
              </a:rPr>
              <a:t>Public health council</a:t>
            </a:r>
          </a:p>
        </p:txBody>
      </p:sp>
    </p:spTree>
    <p:extLst>
      <p:ext uri="{BB962C8B-B14F-4D97-AF65-F5344CB8AC3E}">
        <p14:creationId xmlns:p14="http://schemas.microsoft.com/office/powerpoint/2010/main" val="290011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mn-lt"/>
                <a:cs typeface="Arial" panose="020B0604020202020204" pitchFamily="34" charset="0"/>
              </a:rPr>
              <a:t>1</a:t>
            </a:r>
            <a:r>
              <a:rPr lang="en-US" sz="3200" baseline="30000" dirty="0">
                <a:latin typeface="+mn-lt"/>
                <a:cs typeface="Arial" panose="020B0604020202020204" pitchFamily="34" charset="0"/>
              </a:rPr>
              <a:t>st</a:t>
            </a:r>
            <a:r>
              <a:rPr lang="en-US" sz="3200" dirty="0">
                <a:latin typeface="+mn-lt"/>
                <a:cs typeface="Arial" panose="020B0604020202020204" pitchFamily="34" charset="0"/>
              </a:rPr>
              <a:t> PHC Presentation: Overview of Previous Revisions to Regulation</a:t>
            </a:r>
          </a:p>
        </p:txBody>
      </p:sp>
      <p:sp>
        <p:nvSpPr>
          <p:cNvPr id="3" name="Content Placeholder 2"/>
          <p:cNvSpPr>
            <a:spLocks noGrp="1"/>
          </p:cNvSpPr>
          <p:nvPr>
            <p:ph idx="1"/>
          </p:nvPr>
        </p:nvSpPr>
        <p:spPr>
          <a:xfrm>
            <a:off x="609600" y="1122218"/>
            <a:ext cx="10972800" cy="5003945"/>
          </a:xfrm>
        </p:spPr>
        <p:txBody>
          <a:bodyPr>
            <a:noAutofit/>
          </a:bodyPr>
          <a:lstStyle/>
          <a:p>
            <a:pPr marL="0" indent="0">
              <a:buNone/>
            </a:pPr>
            <a:r>
              <a:rPr lang="en-US" sz="2800" dirty="0">
                <a:solidFill>
                  <a:srgbClr val="000000"/>
                </a:solidFill>
              </a:rPr>
              <a:t>As a reminder, the Department presented to the Public Health Council proposed initial revisions to 105 CMR 140.000, </a:t>
            </a:r>
            <a:r>
              <a:rPr lang="en-US" sz="2800" i="1" dirty="0">
                <a:solidFill>
                  <a:srgbClr val="000000"/>
                </a:solidFill>
              </a:rPr>
              <a:t>Licensure of Clinics</a:t>
            </a:r>
            <a:r>
              <a:rPr lang="en-US" sz="2800" dirty="0">
                <a:solidFill>
                  <a:srgbClr val="000000"/>
                </a:solidFill>
              </a:rPr>
              <a:t>. Specific initial revisions included:</a:t>
            </a:r>
            <a:br>
              <a:rPr lang="en-US" sz="2800" dirty="0">
                <a:solidFill>
                  <a:srgbClr val="000000"/>
                </a:solidFill>
              </a:rPr>
            </a:br>
            <a:r>
              <a:rPr lang="en-US" sz="1400" dirty="0">
                <a:solidFill>
                  <a:srgbClr val="000000"/>
                </a:solidFill>
              </a:rPr>
              <a:t> </a:t>
            </a:r>
          </a:p>
          <a:p>
            <a:pPr>
              <a:defRPr/>
            </a:pPr>
            <a:r>
              <a:rPr lang="en-US" altLang="en-US" sz="2800" dirty="0"/>
              <a:t>Improvements in readability by updating language;</a:t>
            </a:r>
          </a:p>
          <a:p>
            <a:pPr>
              <a:defRPr/>
            </a:pPr>
            <a:r>
              <a:rPr lang="en-US" altLang="en-US" sz="2800" dirty="0"/>
              <a:t>Updating definitions where necessary; </a:t>
            </a:r>
          </a:p>
          <a:p>
            <a:pPr>
              <a:defRPr/>
            </a:pPr>
            <a:r>
              <a:rPr lang="en-US" altLang="en-US" sz="2800" dirty="0"/>
              <a:t>Aligning reporting of serious complaints and incidents with other state and federal requirements; and </a:t>
            </a:r>
          </a:p>
          <a:p>
            <a:pPr>
              <a:defRPr/>
            </a:pPr>
            <a:r>
              <a:rPr lang="en-US" altLang="en-US" sz="2800" dirty="0"/>
              <a:t>Incorporating birth center provisions from the proposed rescission of birth center regulations (105 CMR 142.000).</a:t>
            </a:r>
          </a:p>
          <a:p>
            <a:pPr marL="457200" lvl="1" indent="0">
              <a:buNone/>
            </a:pPr>
            <a:endParaRPr lang="en-US" dirty="0"/>
          </a:p>
          <a:p>
            <a:pPr lvl="2"/>
            <a:endParaRPr lang="en-US"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229529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Public Comment Period</a:t>
            </a:r>
            <a:endParaRPr lang="en-US" sz="3600" dirty="0">
              <a:latin typeface="+mn-lt"/>
              <a:cs typeface="Arial" panose="020B0604020202020204" pitchFamily="34" charset="0"/>
            </a:endParaRPr>
          </a:p>
        </p:txBody>
      </p:sp>
      <p:sp>
        <p:nvSpPr>
          <p:cNvPr id="3" name="Content Placeholder 2"/>
          <p:cNvSpPr>
            <a:spLocks noGrp="1"/>
          </p:cNvSpPr>
          <p:nvPr>
            <p:ph idx="1"/>
          </p:nvPr>
        </p:nvSpPr>
        <p:spPr>
          <a:xfrm>
            <a:off x="170121" y="1105786"/>
            <a:ext cx="11723309" cy="5082363"/>
          </a:xfrm>
        </p:spPr>
        <p:txBody>
          <a:bodyPr>
            <a:noAutofit/>
          </a:bodyPr>
          <a:lstStyle/>
          <a:p>
            <a:pPr marL="0" indent="0">
              <a:buNone/>
            </a:pPr>
            <a:r>
              <a:rPr lang="en-US" sz="2800" dirty="0"/>
              <a:t>Following the first presentation to the PHC with the proposed initial revisions, the Department held a public comment period, including a public hearing. </a:t>
            </a:r>
          </a:p>
          <a:p>
            <a:pPr marL="0" indent="0">
              <a:buNone/>
            </a:pPr>
            <a:endParaRPr lang="en-US" sz="2800" dirty="0"/>
          </a:p>
          <a:p>
            <a:pPr marL="0" indent="0">
              <a:buNone/>
            </a:pPr>
            <a:r>
              <a:rPr lang="en-US" sz="2800" dirty="0"/>
              <a:t>In addition to the public comment period, DPH collaborated with MassHealth, the Department of Mental Health and the Bureau of Substance Addiction Services to update and refine the clinic licensure regulation to encourage better integration of mental health and substance use disorder treatment in clinic settings and provide consistency across regulations, whenever possible. </a:t>
            </a:r>
          </a:p>
          <a:p>
            <a:pPr marL="0" indent="0">
              <a:buNone/>
            </a:pPr>
            <a:endParaRPr lang="en-US" sz="2800" dirty="0"/>
          </a:p>
          <a:p>
            <a:pPr marL="0" indent="0">
              <a:buNone/>
            </a:pPr>
            <a:endParaRPr lang="en-US" sz="2800" dirty="0"/>
          </a:p>
          <a:p>
            <a:pPr marL="0" indent="0">
              <a:buNone/>
            </a:pPr>
            <a:endParaRPr lang="en-US" sz="2800"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887860" y="6341364"/>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71107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mn-lt"/>
                <a:cs typeface="Arial" panose="020B0604020202020204" pitchFamily="34" charset="0"/>
              </a:rPr>
              <a:t>2</a:t>
            </a:r>
            <a:r>
              <a:rPr lang="en-US" sz="3200" baseline="30000" dirty="0">
                <a:latin typeface="+mn-lt"/>
                <a:cs typeface="Arial" panose="020B0604020202020204" pitchFamily="34" charset="0"/>
              </a:rPr>
              <a:t>nd</a:t>
            </a:r>
            <a:r>
              <a:rPr lang="en-US" sz="3200" dirty="0">
                <a:latin typeface="+mn-lt"/>
                <a:cs typeface="Arial" panose="020B0604020202020204" pitchFamily="34" charset="0"/>
              </a:rPr>
              <a:t> PHC Presentation: Overview of Previous Revisions to Regulation</a:t>
            </a:r>
          </a:p>
        </p:txBody>
      </p:sp>
      <p:sp>
        <p:nvSpPr>
          <p:cNvPr id="3" name="Content Placeholder 2"/>
          <p:cNvSpPr>
            <a:spLocks noGrp="1"/>
          </p:cNvSpPr>
          <p:nvPr>
            <p:ph idx="1"/>
          </p:nvPr>
        </p:nvSpPr>
        <p:spPr>
          <a:xfrm>
            <a:off x="233916" y="1122218"/>
            <a:ext cx="11348484" cy="5172256"/>
          </a:xfrm>
        </p:spPr>
        <p:txBody>
          <a:bodyPr>
            <a:noAutofit/>
          </a:bodyPr>
          <a:lstStyle/>
          <a:p>
            <a:pPr marL="0" indent="0">
              <a:spcAft>
                <a:spcPts val="1800"/>
              </a:spcAft>
              <a:buNone/>
            </a:pPr>
            <a:r>
              <a:rPr lang="en-US" sz="2400" dirty="0"/>
              <a:t>In January 2020, </a:t>
            </a:r>
            <a:r>
              <a:rPr lang="en-US" sz="2400" dirty="0">
                <a:solidFill>
                  <a:srgbClr val="000000"/>
                </a:solidFill>
              </a:rPr>
              <a:t>the Department presented to the Public Health Council further revisions to 105 CMR 140.000 t</a:t>
            </a:r>
            <a:r>
              <a:rPr lang="en-US" sz="2400" dirty="0"/>
              <a:t>o encourage better integration of mental health and substance use disorder treatment in the clinic setting, including:</a:t>
            </a:r>
          </a:p>
          <a:p>
            <a:pPr>
              <a:spcBef>
                <a:spcPts val="0"/>
              </a:spcBef>
              <a:spcAft>
                <a:spcPts val="1200"/>
              </a:spcAft>
            </a:pPr>
            <a:r>
              <a:rPr lang="en-US" sz="2400" dirty="0"/>
              <a:t>Reducing the administrative burden associated with licensure when a provider wants to provide substance use treatment and mental health treatment within the same setting;</a:t>
            </a:r>
          </a:p>
          <a:p>
            <a:pPr>
              <a:spcBef>
                <a:spcPts val="0"/>
              </a:spcBef>
              <a:spcAft>
                <a:spcPts val="1200"/>
              </a:spcAft>
            </a:pPr>
            <a:r>
              <a:rPr lang="en-US" sz="2400" dirty="0"/>
              <a:t>Emphasizing the potential for co-occurring mental health and substance use disorder by requiring substance use disorder screenings for all patients treated in a mental health clinic; </a:t>
            </a:r>
          </a:p>
          <a:p>
            <a:pPr>
              <a:spcBef>
                <a:spcPts val="0"/>
              </a:spcBef>
              <a:spcAft>
                <a:spcPts val="1200"/>
              </a:spcAft>
            </a:pPr>
            <a:r>
              <a:rPr lang="en-US" sz="2400" dirty="0"/>
              <a:t>Allowing for longitudinal patient assessments and treatment planning so that treatment can begin prior to completion of a full evaluation; and</a:t>
            </a:r>
          </a:p>
          <a:p>
            <a:pPr>
              <a:spcBef>
                <a:spcPts val="0"/>
              </a:spcBef>
              <a:spcAft>
                <a:spcPts val="1200"/>
              </a:spcAft>
            </a:pPr>
            <a:r>
              <a:rPr lang="en-US" sz="2400" dirty="0"/>
              <a:t>Providing flexibility with regard to mental health clinic staffing.</a:t>
            </a:r>
          </a:p>
          <a:p>
            <a:pPr marL="457200" lvl="1" indent="0">
              <a:buNone/>
            </a:pPr>
            <a:endParaRPr lang="en-US" sz="2400" dirty="0"/>
          </a:p>
          <a:p>
            <a:pPr lvl="2"/>
            <a:endParaRPr lang="en-US"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59478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Additional Public Comment Period</a:t>
            </a:r>
            <a:endParaRPr lang="en-US" sz="3600" dirty="0">
              <a:latin typeface="+mn-lt"/>
              <a:cs typeface="Arial" panose="020B0604020202020204" pitchFamily="34" charset="0"/>
            </a:endParaRPr>
          </a:p>
        </p:txBody>
      </p:sp>
      <p:sp>
        <p:nvSpPr>
          <p:cNvPr id="3" name="Content Placeholder 2"/>
          <p:cNvSpPr>
            <a:spLocks noGrp="1"/>
          </p:cNvSpPr>
          <p:nvPr>
            <p:ph idx="1"/>
          </p:nvPr>
        </p:nvSpPr>
        <p:spPr>
          <a:xfrm>
            <a:off x="170121" y="1105786"/>
            <a:ext cx="11723309" cy="5082363"/>
          </a:xfrm>
        </p:spPr>
        <p:txBody>
          <a:bodyPr>
            <a:noAutofit/>
          </a:bodyPr>
          <a:lstStyle/>
          <a:p>
            <a:pPr marL="0" indent="0">
              <a:buNone/>
            </a:pPr>
            <a:r>
              <a:rPr lang="en-US" sz="2800" dirty="0"/>
              <a:t>Following the second presentation to the PHC with the proposed further revisions, the Department held another public comment period, including a public hearing in March 2020, and made additional revisions to the regulation.</a:t>
            </a:r>
          </a:p>
          <a:p>
            <a:pPr marL="0" indent="0">
              <a:buNone/>
            </a:pPr>
            <a:endParaRPr lang="en-US" sz="2800" dirty="0"/>
          </a:p>
          <a:p>
            <a:pPr marL="0" indent="0">
              <a:buNone/>
            </a:pPr>
            <a:r>
              <a:rPr lang="en-US" sz="2800" dirty="0"/>
              <a:t>This presentation will outline the revisions made in response to comments received from the March 2020 public comment period.</a:t>
            </a:r>
          </a:p>
          <a:p>
            <a:pPr marL="0" indent="0">
              <a:buNone/>
            </a:pPr>
            <a:endParaRPr lang="en-US" sz="2800" dirty="0"/>
          </a:p>
          <a:p>
            <a:pPr marL="0" indent="0">
              <a:buNone/>
            </a:pPr>
            <a:endParaRPr lang="en-US" sz="2800" dirty="0"/>
          </a:p>
          <a:p>
            <a:pPr marL="0" indent="0">
              <a:buNone/>
            </a:pPr>
            <a:endParaRPr lang="en-US" sz="2800"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887860" y="6341364"/>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45973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B338-9BAD-4310-800B-A3140E866ECD}"/>
              </a:ext>
            </a:extLst>
          </p:cNvPr>
          <p:cNvSpPr>
            <a:spLocks noGrp="1"/>
          </p:cNvSpPr>
          <p:nvPr>
            <p:ph type="title"/>
          </p:nvPr>
        </p:nvSpPr>
        <p:spPr/>
        <p:txBody>
          <a:bodyPr/>
          <a:lstStyle/>
          <a:p>
            <a:r>
              <a:rPr lang="en-US" dirty="0"/>
              <a:t>Highlights of Post-Comment Review</a:t>
            </a:r>
          </a:p>
        </p:txBody>
      </p:sp>
      <p:sp>
        <p:nvSpPr>
          <p:cNvPr id="3" name="Content Placeholder 2">
            <a:extLst>
              <a:ext uri="{FF2B5EF4-FFF2-40B4-BE49-F238E27FC236}">
                <a16:creationId xmlns:a16="http://schemas.microsoft.com/office/drawing/2014/main" id="{800B7ACE-FC79-447C-93AB-E1E7E1104C44}"/>
              </a:ext>
            </a:extLst>
          </p:cNvPr>
          <p:cNvSpPr>
            <a:spLocks noGrp="1"/>
          </p:cNvSpPr>
          <p:nvPr>
            <p:ph idx="1"/>
          </p:nvPr>
        </p:nvSpPr>
        <p:spPr>
          <a:xfrm>
            <a:off x="592822" y="1166018"/>
            <a:ext cx="10972800" cy="4525963"/>
          </a:xfrm>
        </p:spPr>
        <p:txBody>
          <a:bodyPr/>
          <a:lstStyle/>
          <a:p>
            <a:r>
              <a:rPr lang="en-US" dirty="0"/>
              <a:t>As a result of the comments received during the March 2020 public comment period, DPH recommends the following additional revisions to 105 CMR 140.000:</a:t>
            </a:r>
          </a:p>
          <a:p>
            <a:pPr lvl="1"/>
            <a:r>
              <a:rPr lang="en-US" dirty="0"/>
              <a:t>Provide consistency with the Bureau of Substance Addiction Services regulations by aligning the timeframe submission of the licensure renewal application and designation of clinic leadership; and</a:t>
            </a:r>
          </a:p>
          <a:p>
            <a:pPr lvl="1"/>
            <a:r>
              <a:rPr lang="en-US" dirty="0"/>
              <a:t>Clarify the responsibilities of the mental health clinic lead.</a:t>
            </a:r>
          </a:p>
          <a:p>
            <a:pPr lvl="1"/>
            <a:endParaRPr lang="en-US" dirty="0"/>
          </a:p>
          <a:p>
            <a:pPr lvl="1"/>
            <a:endParaRPr lang="en-US" dirty="0"/>
          </a:p>
        </p:txBody>
      </p:sp>
    </p:spTree>
    <p:extLst>
      <p:ext uri="{BB962C8B-B14F-4D97-AF65-F5344CB8AC3E}">
        <p14:creationId xmlns:p14="http://schemas.microsoft.com/office/powerpoint/2010/main" val="336553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D776-A2BE-4A14-94F9-57B045D843DE}"/>
              </a:ext>
            </a:extLst>
          </p:cNvPr>
          <p:cNvSpPr>
            <a:spLocks noGrp="1"/>
          </p:cNvSpPr>
          <p:nvPr>
            <p:ph type="title"/>
          </p:nvPr>
        </p:nvSpPr>
        <p:spPr>
          <a:xfrm>
            <a:off x="609600" y="0"/>
            <a:ext cx="10972800" cy="874654"/>
          </a:xfrm>
        </p:spPr>
        <p:txBody>
          <a:bodyPr>
            <a:normAutofit/>
          </a:bodyPr>
          <a:lstStyle/>
          <a:p>
            <a:r>
              <a:rPr lang="en-US" dirty="0">
                <a:cs typeface="Arial" panose="020B0604020202020204" pitchFamily="34" charset="0"/>
              </a:rPr>
              <a:t>Post-Comment Revisions: Licensure Renewal</a:t>
            </a:r>
            <a:endParaRPr lang="en-US" dirty="0"/>
          </a:p>
        </p:txBody>
      </p:sp>
      <p:sp>
        <p:nvSpPr>
          <p:cNvPr id="3" name="Content Placeholder 2">
            <a:extLst>
              <a:ext uri="{FF2B5EF4-FFF2-40B4-BE49-F238E27FC236}">
                <a16:creationId xmlns:a16="http://schemas.microsoft.com/office/drawing/2014/main" id="{17606C85-0F95-484E-8E4C-6C0BD06673B6}"/>
              </a:ext>
            </a:extLst>
          </p:cNvPr>
          <p:cNvSpPr>
            <a:spLocks noGrp="1"/>
          </p:cNvSpPr>
          <p:nvPr>
            <p:ph idx="1"/>
          </p:nvPr>
        </p:nvSpPr>
        <p:spPr>
          <a:xfrm>
            <a:off x="140677" y="1041010"/>
            <a:ext cx="11176680" cy="4650972"/>
          </a:xfrm>
        </p:spPr>
        <p:txBody>
          <a:bodyPr>
            <a:normAutofit/>
          </a:bodyPr>
          <a:lstStyle/>
          <a:p>
            <a:pPr marL="0" indent="0">
              <a:buNone/>
            </a:pPr>
            <a:r>
              <a:rPr lang="en-US" sz="2400" dirty="0"/>
              <a:t>CURRENT REGULATION:</a:t>
            </a:r>
          </a:p>
          <a:p>
            <a:r>
              <a:rPr lang="en-US" sz="2400" dirty="0"/>
              <a:t>Requires clinic license renewal applications to be submitted 90 days prior to the expiration of the license.</a:t>
            </a:r>
          </a:p>
          <a:p>
            <a:pPr marL="0" indent="0">
              <a:buNone/>
            </a:pPr>
            <a:endParaRPr lang="en-US" sz="2400" dirty="0"/>
          </a:p>
          <a:p>
            <a:pPr marL="0" indent="0">
              <a:buNone/>
            </a:pPr>
            <a:r>
              <a:rPr lang="en-US" sz="2400" dirty="0"/>
              <a:t>REVISION AFTER COMMENT PERIOD:</a:t>
            </a:r>
          </a:p>
          <a:p>
            <a:r>
              <a:rPr lang="en-US" sz="2400" dirty="0"/>
              <a:t>In response to comments requesting consistency between the license renewal submission timeframes for clinic licenses and licenses from the Bureau of Substance Addiction Services (BSAS), the Department has revised the time frame for clinic license renewal applications to require submission 60 days prior to the expiration of the license.</a:t>
            </a:r>
          </a:p>
          <a:p>
            <a:endParaRPr lang="en-US" sz="2400" dirty="0"/>
          </a:p>
          <a:p>
            <a:pPr marL="0" indent="0">
              <a:buNone/>
            </a:pPr>
            <a:endParaRPr lang="en-US" dirty="0"/>
          </a:p>
        </p:txBody>
      </p:sp>
    </p:spTree>
    <p:extLst>
      <p:ext uri="{BB962C8B-B14F-4D97-AF65-F5344CB8AC3E}">
        <p14:creationId xmlns:p14="http://schemas.microsoft.com/office/powerpoint/2010/main" val="364377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1973-6F21-4C43-8EB7-D71E1916D13E}"/>
              </a:ext>
            </a:extLst>
          </p:cNvPr>
          <p:cNvSpPr>
            <a:spLocks noGrp="1"/>
          </p:cNvSpPr>
          <p:nvPr>
            <p:ph type="title"/>
          </p:nvPr>
        </p:nvSpPr>
        <p:spPr/>
        <p:txBody>
          <a:bodyPr/>
          <a:lstStyle/>
          <a:p>
            <a:r>
              <a:rPr lang="en-US" dirty="0">
                <a:cs typeface="Arial" panose="020B0604020202020204" pitchFamily="34" charset="0"/>
              </a:rPr>
              <a:t>Post-Comment Revisions: Clinic Leadership</a:t>
            </a:r>
            <a:endParaRPr lang="en-US" dirty="0"/>
          </a:p>
        </p:txBody>
      </p:sp>
      <p:sp>
        <p:nvSpPr>
          <p:cNvPr id="3" name="Content Placeholder 2">
            <a:extLst>
              <a:ext uri="{FF2B5EF4-FFF2-40B4-BE49-F238E27FC236}">
                <a16:creationId xmlns:a16="http://schemas.microsoft.com/office/drawing/2014/main" id="{5B8EB233-AE13-4A43-8CA4-EBFF6F42645F}"/>
              </a:ext>
            </a:extLst>
          </p:cNvPr>
          <p:cNvSpPr>
            <a:spLocks noGrp="1"/>
          </p:cNvSpPr>
          <p:nvPr>
            <p:ph idx="1"/>
          </p:nvPr>
        </p:nvSpPr>
        <p:spPr>
          <a:xfrm>
            <a:off x="290286" y="1204686"/>
            <a:ext cx="11292114" cy="4921477"/>
          </a:xfrm>
        </p:spPr>
        <p:txBody>
          <a:bodyPr>
            <a:normAutofit/>
          </a:bodyPr>
          <a:lstStyle/>
          <a:p>
            <a:pPr marL="0" indent="0">
              <a:buNone/>
            </a:pPr>
            <a:r>
              <a:rPr lang="en-US" sz="2400" dirty="0"/>
              <a:t>CURRENT REGULATION:</a:t>
            </a:r>
          </a:p>
          <a:p>
            <a:r>
              <a:rPr lang="en-US" sz="2400" dirty="0"/>
              <a:t>Requires each clinic to designate a clinic administrator and professional services director, who is responsible for the clinical services provided at the clinic.</a:t>
            </a:r>
          </a:p>
          <a:p>
            <a:pPr marL="0" indent="0">
              <a:buNone/>
            </a:pPr>
            <a:r>
              <a:rPr lang="en-US" sz="2400" dirty="0"/>
              <a:t>PROPOSED REVISION:</a:t>
            </a:r>
          </a:p>
          <a:p>
            <a:r>
              <a:rPr lang="en-US" sz="2400" dirty="0"/>
              <a:t>Requires both the clinic administrator and professional services director to be physically present at the clinic as is necessary to oversee the services provided by the clinic.</a:t>
            </a:r>
          </a:p>
          <a:p>
            <a:pPr marL="0" indent="0">
              <a:buNone/>
            </a:pPr>
            <a:r>
              <a:rPr lang="en-US" sz="2400" dirty="0"/>
              <a:t>FURTHER REVISION AFTER COMMENT PERIOD:</a:t>
            </a:r>
          </a:p>
          <a:p>
            <a:r>
              <a:rPr lang="en-US" sz="2400" dirty="0"/>
              <a:t>In response to comments received, consistent with BSAS regulations, the Department clarified that clinic leadership may designate a person with appropriate skills and training when leadership is unable to be present at the clinic.</a:t>
            </a:r>
          </a:p>
        </p:txBody>
      </p:sp>
    </p:spTree>
    <p:extLst>
      <p:ext uri="{BB962C8B-B14F-4D97-AF65-F5344CB8AC3E}">
        <p14:creationId xmlns:p14="http://schemas.microsoft.com/office/powerpoint/2010/main" val="312379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61D6-72BB-45CA-B27C-9E764A3AB41C}"/>
              </a:ext>
            </a:extLst>
          </p:cNvPr>
          <p:cNvSpPr>
            <a:spLocks noGrp="1"/>
          </p:cNvSpPr>
          <p:nvPr>
            <p:ph type="title"/>
          </p:nvPr>
        </p:nvSpPr>
        <p:spPr/>
        <p:txBody>
          <a:bodyPr>
            <a:noAutofit/>
          </a:bodyPr>
          <a:lstStyle/>
          <a:p>
            <a:r>
              <a:rPr lang="en-US" sz="3600" dirty="0">
                <a:cs typeface="Arial" panose="020B0604020202020204" pitchFamily="34" charset="0"/>
              </a:rPr>
              <a:t>Post-Comment Revisions: Mental Health Clinic Lead</a:t>
            </a:r>
            <a:endParaRPr lang="en-US" sz="3600" dirty="0"/>
          </a:p>
        </p:txBody>
      </p:sp>
      <p:sp>
        <p:nvSpPr>
          <p:cNvPr id="3" name="Content Placeholder 2">
            <a:extLst>
              <a:ext uri="{FF2B5EF4-FFF2-40B4-BE49-F238E27FC236}">
                <a16:creationId xmlns:a16="http://schemas.microsoft.com/office/drawing/2014/main" id="{D4E0FD10-1CE0-49E9-9133-959AEDE5F639}"/>
              </a:ext>
            </a:extLst>
          </p:cNvPr>
          <p:cNvSpPr>
            <a:spLocks noGrp="1"/>
          </p:cNvSpPr>
          <p:nvPr>
            <p:ph idx="1"/>
          </p:nvPr>
        </p:nvSpPr>
        <p:spPr>
          <a:xfrm>
            <a:off x="211015" y="1055078"/>
            <a:ext cx="11371385" cy="5071086"/>
          </a:xfrm>
        </p:spPr>
        <p:txBody>
          <a:bodyPr>
            <a:normAutofit fontScale="77500" lnSpcReduction="20000"/>
          </a:bodyPr>
          <a:lstStyle/>
          <a:p>
            <a:pPr marL="0" lvl="0" indent="0">
              <a:buNone/>
            </a:pPr>
            <a:r>
              <a:rPr lang="en-US" sz="2800" dirty="0"/>
              <a:t>CURRENT REGULATION: </a:t>
            </a:r>
          </a:p>
          <a:p>
            <a:r>
              <a:rPr lang="en-US" sz="2800" dirty="0"/>
              <a:t>In addition to the requirement that a physician be responsible for all policies and supervision for medical services, a psychiatrist or other physician must complete physical evaluations, patient referrals, provide case consultation and quality assurance oversight.</a:t>
            </a:r>
          </a:p>
          <a:p>
            <a:pPr marL="0" indent="0">
              <a:buNone/>
            </a:pPr>
            <a:endParaRPr lang="en-US" sz="2800" dirty="0"/>
          </a:p>
          <a:p>
            <a:pPr marL="0" indent="0">
              <a:buNone/>
            </a:pPr>
            <a:r>
              <a:rPr lang="en-US" sz="2800" dirty="0"/>
              <a:t>PROPOSED REVISION:</a:t>
            </a:r>
          </a:p>
          <a:p>
            <a:r>
              <a:rPr lang="en-US" sz="2800" dirty="0"/>
              <a:t>Allowed a licensed mental health professional to be responsible for the policies and procedures for the services provided at the mental health clinic.</a:t>
            </a:r>
          </a:p>
          <a:p>
            <a:pPr marL="0" indent="0">
              <a:buNone/>
            </a:pPr>
            <a:endParaRPr lang="en-US" sz="2800" dirty="0"/>
          </a:p>
          <a:p>
            <a:pPr marL="0" indent="0">
              <a:buNone/>
            </a:pPr>
            <a:r>
              <a:rPr lang="en-US" sz="2800" dirty="0"/>
              <a:t>FURTHER REVISION AFTER COMMENT PERIOD:</a:t>
            </a:r>
          </a:p>
          <a:p>
            <a:r>
              <a:rPr lang="en-US" sz="2800" dirty="0"/>
              <a:t>In response to concerns regarding the role of the mental health clinic lead, the Department has clarified that the mental health clinic lead is responsible for establishing all administrative policies and procedures for mental health services rather than policies for all medical services. Any standards informing medical policies and protocols must be approved by the psychiatrist.</a:t>
            </a:r>
          </a:p>
          <a:p>
            <a:pPr marL="0" indent="0">
              <a:buNone/>
            </a:pPr>
            <a:endParaRPr lang="en-US" dirty="0"/>
          </a:p>
        </p:txBody>
      </p:sp>
    </p:spTree>
    <p:extLst>
      <p:ext uri="{BB962C8B-B14F-4D97-AF65-F5344CB8AC3E}">
        <p14:creationId xmlns:p14="http://schemas.microsoft.com/office/powerpoint/2010/main" val="118711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cs typeface="Arial" panose="020B0604020202020204" pitchFamily="34" charset="0"/>
              </a:rPr>
              <a:t>Next Steps</a:t>
            </a:r>
          </a:p>
        </p:txBody>
      </p:sp>
      <p:sp>
        <p:nvSpPr>
          <p:cNvPr id="3" name="Content Placeholder 2"/>
          <p:cNvSpPr>
            <a:spLocks noGrp="1"/>
          </p:cNvSpPr>
          <p:nvPr>
            <p:ph idx="1"/>
          </p:nvPr>
        </p:nvSpPr>
        <p:spPr>
          <a:xfrm>
            <a:off x="592822" y="1834739"/>
            <a:ext cx="10972800" cy="4409650"/>
          </a:xfrm>
        </p:spPr>
        <p:txBody>
          <a:bodyPr>
            <a:normAutofit/>
          </a:bodyPr>
          <a:lstStyle/>
          <a:p>
            <a:pPr marL="457200" lvl="1" indent="-457200">
              <a:lnSpc>
                <a:spcPct val="80000"/>
              </a:lnSpc>
              <a:spcBef>
                <a:spcPts val="1200"/>
              </a:spcBef>
              <a:spcAft>
                <a:spcPts val="600"/>
              </a:spcAft>
              <a:buFont typeface="Arial" panose="020B0604020202020204" pitchFamily="34" charset="0"/>
              <a:buChar char="•"/>
            </a:pPr>
            <a:r>
              <a:rPr lang="en-US" altLang="en-US" dirty="0"/>
              <a:t>The Department requests the Public Health Council approve the proposed regulations for promulgation.</a:t>
            </a:r>
          </a:p>
          <a:p>
            <a:pPr marL="457200" lvl="1" indent="-457200">
              <a:lnSpc>
                <a:spcPct val="80000"/>
              </a:lnSpc>
              <a:spcBef>
                <a:spcPts val="1200"/>
              </a:spcBef>
              <a:spcAft>
                <a:spcPts val="600"/>
              </a:spcAft>
              <a:buFont typeface="Arial" panose="020B0604020202020204" pitchFamily="34" charset="0"/>
              <a:buChar char="•"/>
            </a:pPr>
            <a:endParaRPr lang="en-US" altLang="en-US" dirty="0"/>
          </a:p>
          <a:p>
            <a:pPr marL="457200" lvl="1" indent="-457200">
              <a:lnSpc>
                <a:spcPct val="80000"/>
              </a:lnSpc>
              <a:spcBef>
                <a:spcPts val="1200"/>
              </a:spcBef>
              <a:spcAft>
                <a:spcPts val="600"/>
              </a:spcAft>
              <a:buFont typeface="Arial" panose="020B0604020202020204" pitchFamily="34" charset="0"/>
              <a:buChar char="•"/>
            </a:pPr>
            <a:r>
              <a:rPr lang="en-US" altLang="en-US" dirty="0"/>
              <a:t>Following Public Health Council approval, the Department will file the amended regulation with the Secretary of the Commonwealth for final enactment.</a:t>
            </a:r>
            <a:endParaRPr lang="en-US" dirty="0"/>
          </a:p>
          <a:p>
            <a:pPr marL="457200" lvl="1" indent="-457200">
              <a:lnSpc>
                <a:spcPct val="80000"/>
              </a:lnSpc>
              <a:spcBef>
                <a:spcPts val="1200"/>
              </a:spcBef>
              <a:spcAft>
                <a:spcPts val="600"/>
              </a:spcAft>
              <a:buFont typeface="Arial" panose="020B0604020202020204" pitchFamily="34" charset="0"/>
              <a:buChar char="•"/>
            </a:pPr>
            <a:endParaRPr lang="en-US" altLang="en-US"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2586961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1526" y="1166843"/>
            <a:ext cx="9515045" cy="42780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For more information regarding clinic licensure, please find the relevant statutory language and the full current regulation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339725"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3399"/>
                </a:solidFill>
                <a:effectLst/>
                <a:uLnTx/>
                <a:uFillTx/>
                <a:latin typeface="Calibri"/>
                <a:ea typeface="+mn-ea"/>
                <a:cs typeface="+mn-cs"/>
                <a:hlinkClick r:id="rId3"/>
              </a:rPr>
              <a:t>https://www.mass.gov/doc/105-cmr-140-licensure-of-clinics/download</a:t>
            </a:r>
            <a:endParaRPr kumimoji="0" lang="en-US" sz="2400" b="0" i="0" u="none" strike="noStrike" kern="1200" cap="none" spc="0" normalizeH="0" baseline="0" noProof="0" dirty="0">
              <a:ln>
                <a:noFill/>
              </a:ln>
              <a:solidFill>
                <a:srgbClr val="FF3399"/>
              </a:solidFill>
              <a:effectLst/>
              <a:uLnTx/>
              <a:uFillTx/>
              <a:latin typeface="Calibri"/>
              <a:ea typeface="+mn-ea"/>
              <a:cs typeface="+mn-cs"/>
            </a:endParaRPr>
          </a:p>
          <a:p>
            <a:pPr marL="339725"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hlinkClick r:id="rId4"/>
            </a:endParaRPr>
          </a:p>
          <a:p>
            <a:pPr marL="339725"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https://malegislature.gov/Laws/GeneralLaws/PartI/TitleXVI/Chapter111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39725"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39725"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3399"/>
              </a:solidFill>
              <a:effectLst/>
              <a:uLnTx/>
              <a:uFillTx/>
              <a:latin typeface="Calibri"/>
              <a:ea typeface="+mn-ea"/>
              <a:cs typeface="+mn-cs"/>
            </a:endParaRPr>
          </a:p>
        </p:txBody>
      </p:sp>
      <p:sp>
        <p:nvSpPr>
          <p:cNvPr id="2" name="Rectangle 1"/>
          <p:cNvSpPr/>
          <p:nvPr/>
        </p:nvSpPr>
        <p:spPr>
          <a:xfrm>
            <a:off x="4819926" y="4206306"/>
            <a:ext cx="435824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237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612" y="1974977"/>
            <a:ext cx="8153399" cy="1524007"/>
          </a:xfrm>
          <a:prstGeom prst="rect">
            <a:avLst/>
          </a:prstGeom>
        </p:spPr>
        <p:txBody>
          <a:bodyPr vert="horz" lIns="90256" tIns="45718" rIns="90256" bIns="45718"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all" spc="0" normalizeH="0" baseline="0" noProof="0" dirty="0">
                <a:ln>
                  <a:noFill/>
                </a:ln>
                <a:solidFill>
                  <a:prstClr val="white"/>
                </a:solidFill>
                <a:effectLst/>
                <a:uLnTx/>
                <a:uFillTx/>
                <a:latin typeface="Arial" charset="0"/>
                <a:cs typeface="Arial" charset="0"/>
              </a:rPr>
              <a:t>Public health council</a:t>
            </a:r>
          </a:p>
        </p:txBody>
      </p:sp>
      <p:sp>
        <p:nvSpPr>
          <p:cNvPr id="4" name="TextBox 3"/>
          <p:cNvSpPr txBox="1"/>
          <p:nvPr/>
        </p:nvSpPr>
        <p:spPr>
          <a:xfrm>
            <a:off x="444155" y="5334223"/>
            <a:ext cx="11502188" cy="1246491"/>
          </a:xfrm>
          <a:prstGeom prst="rect">
            <a:avLst/>
          </a:prstGeom>
          <a:noFill/>
        </p:spPr>
        <p:txBody>
          <a:bodyPr wrap="square" lIns="90256" tIns="45718" rIns="90256" bIns="45718" rtlCol="0">
            <a:spAutoFit/>
          </a:bodyPr>
          <a:lstStyle/>
          <a:p>
            <a:pPr marL="0" marR="0" lvl="0" indent="0" algn="ctr" defTabSz="901004"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Today’s presentation is available on the mass.gov/</a:t>
            </a:r>
            <a:r>
              <a:rPr kumimoji="0" lang="en-US" sz="2500" b="1" i="1"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dph</a:t>
            </a:r>
            <a:r>
              <a:rPr kumimoji="0" lang="en-US" sz="25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 website under “Upcoming Events” by clicking on the April 28 Public Health Council listing</a:t>
            </a:r>
          </a:p>
        </p:txBody>
      </p:sp>
      <p:sp>
        <p:nvSpPr>
          <p:cNvPr id="6" name="Subtitle 3">
            <a:extLst>
              <a:ext uri="{FF2B5EF4-FFF2-40B4-BE49-F238E27FC236}">
                <a16:creationId xmlns:a16="http://schemas.microsoft.com/office/drawing/2014/main" id="{FF1BA0A7-A603-4A44-96C5-9FA90B2F7419}"/>
              </a:ext>
            </a:extLst>
          </p:cNvPr>
          <p:cNvSpPr txBox="1">
            <a:spLocks/>
          </p:cNvSpPr>
          <p:nvPr/>
        </p:nvSpPr>
        <p:spPr>
          <a:xfrm>
            <a:off x="2787809" y="3726824"/>
            <a:ext cx="6696619" cy="773023"/>
          </a:xfrm>
          <a:prstGeom prst="rect">
            <a:avLst/>
          </a:prstGeom>
        </p:spPr>
        <p:txBody>
          <a:bodyPr vert="horz" lIns="90256" tIns="45718" rIns="90256" bIns="45718"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sz="4000" b="1" i="0" u="none" strike="noStrike" kern="1200" cap="none" spc="0" normalizeH="0" baseline="0" noProof="0" dirty="0">
                <a:ln>
                  <a:noFill/>
                </a:ln>
                <a:solidFill>
                  <a:sysClr val="window" lastClr="FFFFFF"/>
                </a:solidFill>
                <a:effectLst/>
                <a:uLnTx/>
                <a:uFillTx/>
                <a:latin typeface="Calibri"/>
                <a:cs typeface="Arial" charset="0"/>
              </a:rPr>
              <a:t>April 28, 2021</a:t>
            </a:r>
          </a:p>
        </p:txBody>
      </p:sp>
    </p:spTree>
    <p:extLst>
      <p:ext uri="{BB962C8B-B14F-4D97-AF65-F5344CB8AC3E}">
        <p14:creationId xmlns:p14="http://schemas.microsoft.com/office/powerpoint/2010/main" val="161237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311" y="2094397"/>
            <a:ext cx="11344039" cy="3916400"/>
          </a:xfrm>
          <a:prstGeom prst="rect">
            <a:avLst/>
          </a:prstGeom>
        </p:spPr>
        <p:txBody>
          <a:bodyPr spcFirstLastPara="1" wrap="square" lIns="91433" tIns="45700" rIns="91433" bIns="45700" anchor="ctr" anchorCtr="0">
            <a:noAutofit/>
          </a:bodyPr>
          <a:lstStyle/>
          <a:p>
            <a:pPr algn="ctr">
              <a:lnSpc>
                <a:spcPct val="115000"/>
              </a:lnSpc>
            </a:pPr>
            <a:r>
              <a:rPr lang="en-US" sz="4933" b="1" spc="800">
                <a:solidFill>
                  <a:schemeClr val="bg1"/>
                </a:solidFill>
                <a:latin typeface="Abadi Extra Light"/>
              </a:rPr>
              <a:t>COVID-19</a:t>
            </a:r>
          </a:p>
          <a:p>
            <a:pPr algn="ctr">
              <a:lnSpc>
                <a:spcPct val="115000"/>
              </a:lnSpc>
            </a:pPr>
            <a:r>
              <a:rPr lang="en-US" sz="4933" b="1" spc="800">
                <a:solidFill>
                  <a:schemeClr val="bg1"/>
                </a:solidFill>
                <a:latin typeface="Abadi Extra Light"/>
              </a:rPr>
              <a:t>Community Impact Survey(CCIS)</a:t>
            </a:r>
          </a:p>
          <a:p>
            <a:pPr algn="ctr">
              <a:lnSpc>
                <a:spcPct val="115000"/>
              </a:lnSpc>
            </a:pPr>
            <a:endParaRPr lang="en-US" sz="2667">
              <a:solidFill>
                <a:schemeClr val="bg1"/>
              </a:solidFill>
              <a:latin typeface="Abadi Extra Light"/>
            </a:endParaRPr>
          </a:p>
          <a:p>
            <a:pPr algn="ctr">
              <a:lnSpc>
                <a:spcPct val="115000"/>
              </a:lnSpc>
              <a:buSzPts val="1100"/>
            </a:pPr>
            <a:r>
              <a:rPr lang="en-US" sz="3200" spc="400">
                <a:solidFill>
                  <a:schemeClr val="bg1"/>
                </a:solidFill>
                <a:latin typeface="Abadi Extra Light"/>
              </a:rPr>
              <a:t>Preliminary Analysis Results as of </a:t>
            </a:r>
            <a:endParaRPr lang="en-US" sz="3200" i="1" spc="400">
              <a:solidFill>
                <a:schemeClr val="bg1"/>
              </a:solidFill>
              <a:latin typeface="Abadi Extra Light"/>
            </a:endParaRPr>
          </a:p>
          <a:p>
            <a:pPr algn="ctr">
              <a:lnSpc>
                <a:spcPct val="115000"/>
              </a:lnSpc>
              <a:buSzPts val="1100"/>
            </a:pPr>
            <a:r>
              <a:rPr lang="en-US" sz="3200" spc="400">
                <a:solidFill>
                  <a:schemeClr val="bg1"/>
                </a:solidFill>
                <a:latin typeface="Abadi Extra Light"/>
              </a:rPr>
              <a:t>April 28, 2021</a:t>
            </a:r>
            <a:br>
              <a:rPr lang="en-US" sz="3200" spc="400" dirty="0">
                <a:solidFill>
                  <a:schemeClr val="bg1"/>
                </a:solidFill>
                <a:latin typeface="Abadi Extra Light"/>
              </a:rPr>
            </a:br>
            <a:br>
              <a:rPr lang="en-US" sz="1867" dirty="0">
                <a:latin typeface="Abadi Extra Light"/>
              </a:rPr>
            </a:br>
            <a:r>
              <a:rPr lang="en-US" sz="1867" spc="400" dirty="0">
                <a:solidFill>
                  <a:schemeClr val="bg1"/>
                </a:solidFill>
                <a:latin typeface="Abadi Extra Light"/>
              </a:rPr>
              <a:t>Presented by W.W. </a:t>
            </a:r>
            <a:r>
              <a:rPr lang="en-US" sz="1867" spc="400" dirty="0" err="1">
                <a:solidFill>
                  <a:schemeClr val="bg1"/>
                </a:solidFill>
                <a:latin typeface="Abadi Extra Light"/>
              </a:rPr>
              <a:t>Sanouri</a:t>
            </a:r>
            <a:r>
              <a:rPr lang="en-US" sz="1867" spc="400" dirty="0">
                <a:solidFill>
                  <a:schemeClr val="bg1"/>
                </a:solidFill>
                <a:latin typeface="Abadi Extra Light"/>
              </a:rPr>
              <a:t> Ursprung PhD</a:t>
            </a:r>
            <a:endParaRPr lang="en-US" sz="1867">
              <a:solidFill>
                <a:schemeClr val="bg1"/>
              </a:solidFill>
              <a:latin typeface="Abadi Extra Light"/>
            </a:endParaRPr>
          </a:p>
          <a:p>
            <a:endParaRPr lang="en-US">
              <a:latin typeface="Abadi Extra Light"/>
            </a:endParaRPr>
          </a:p>
        </p:txBody>
      </p:sp>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70">
              <a:buClr>
                <a:srgbClr val="000000"/>
              </a:buClr>
              <a:defRPr/>
            </a:pPr>
            <a:r>
              <a:rPr lang="en-US" sz="3200" b="1" kern="0" spc="400">
                <a:solidFill>
                  <a:srgbClr val="FFFFFF"/>
                </a:solidFill>
                <a:latin typeface="Abadi Extra Light"/>
                <a:cs typeface="Arial"/>
                <a:sym typeface="Arial"/>
              </a:rPr>
              <a:t>Massachusetts Department of Public Health</a:t>
            </a:r>
          </a:p>
        </p:txBody>
      </p:sp>
      <p:sp>
        <p:nvSpPr>
          <p:cNvPr id="62" name="Google Shape;62;p14"/>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20</a:t>
            </a:fld>
            <a:endParaRPr lang="en" kern="0">
              <a:solidFill>
                <a:srgbClr val="595959"/>
              </a:solidFill>
              <a:latin typeface="Abadi Extra Light"/>
              <a:cs typeface="Arial"/>
              <a:sym typeface="Arial"/>
            </a:endParaRPr>
          </a:p>
        </p:txBody>
      </p:sp>
      <p:sp>
        <p:nvSpPr>
          <p:cNvPr id="5" name="Rectangle 4">
            <a:extLst>
              <a:ext uri="{FF2B5EF4-FFF2-40B4-BE49-F238E27FC236}">
                <a16:creationId xmlns:a16="http://schemas.microsoft.com/office/drawing/2014/main" id="{C177329C-A6C2-C744-997B-73371C7499A6}"/>
              </a:ext>
            </a:extLst>
          </p:cNvPr>
          <p:cNvSpPr/>
          <p:nvPr/>
        </p:nvSpPr>
        <p:spPr>
          <a:xfrm>
            <a:off x="3367" y="6512472"/>
            <a:ext cx="137954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FFFFFF"/>
                </a:solidFill>
                <a:latin typeface="Abadi Extra Light"/>
                <a:ea typeface="Lato"/>
                <a:cs typeface="Lato"/>
                <a:sym typeface="Lato"/>
              </a:rPr>
              <a:t>4.28.21 release</a:t>
            </a:r>
            <a:endParaRPr lang="en-US" sz="1400" i="1" kern="0">
              <a:solidFill>
                <a:srgbClr val="FFFFFF"/>
              </a:solidFill>
              <a:latin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40">
              <a:buClr>
                <a:srgbClr val="000000"/>
              </a:buClr>
              <a:defRPr/>
            </a:pPr>
            <a:r>
              <a:rPr lang="en-US" sz="3200" b="1" kern="0" spc="800">
                <a:solidFill>
                  <a:srgbClr val="FFFFFF"/>
                </a:solidFill>
                <a:latin typeface="Abadi Extra Light"/>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157427" y="5408931"/>
            <a:ext cx="6808077" cy="1847044"/>
          </a:xfrm>
          <a:prstGeom prst="rect">
            <a:avLst/>
          </a:prstGeom>
        </p:spPr>
        <p:txBody>
          <a:bodyPr wrap="square" lIns="121920" tIns="60960" rIns="121920" bIns="60960" anchor="t">
            <a:spAutoFit/>
          </a:bodyPr>
          <a:lstStyle/>
          <a:p>
            <a:pPr algn="ctr" defTabSz="1219140">
              <a:buClr>
                <a:srgbClr val="000000"/>
              </a:buClr>
              <a:defRPr/>
            </a:pPr>
            <a:r>
              <a:rPr lang="en-US" sz="1867" b="1" kern="0" dirty="0">
                <a:solidFill>
                  <a:srgbClr val="FFFFFF"/>
                </a:solidFill>
                <a:latin typeface="Abadi"/>
                <a:cs typeface="Arial"/>
                <a:sym typeface="Arial"/>
              </a:rPr>
              <a:t>CCIS Steering Committee</a:t>
            </a:r>
          </a:p>
          <a:p>
            <a:pPr algn="ctr" defTabSz="1219140">
              <a:buClr>
                <a:srgbClr val="000000"/>
              </a:buClr>
              <a:defRPr/>
            </a:pPr>
            <a:r>
              <a:rPr lang="en-US" sz="1867" kern="0">
                <a:solidFill>
                  <a:srgbClr val="FFFFFF"/>
                </a:solidFill>
                <a:latin typeface="Abadi Extra Light"/>
                <a:cs typeface="Arial"/>
                <a:sym typeface="Arial"/>
              </a:rPr>
              <a:t>  Lauren Cardoso, </a:t>
            </a:r>
            <a:r>
              <a:rPr lang="en-US" sz="1867" kern="0" dirty="0">
                <a:solidFill>
                  <a:srgbClr val="FFFFFF"/>
                </a:solidFill>
                <a:latin typeface="Abadi Extra Light"/>
                <a:cs typeface="Arial"/>
                <a:sym typeface="Arial"/>
              </a:rPr>
              <a:t>W.W. </a:t>
            </a:r>
            <a:r>
              <a:rPr lang="en-US" sz="1867" kern="0" dirty="0" err="1">
                <a:solidFill>
                  <a:srgbClr val="FFFFFF"/>
                </a:solidFill>
                <a:latin typeface="Abadi Extra Light"/>
                <a:cs typeface="Arial"/>
                <a:sym typeface="Arial"/>
              </a:rPr>
              <a:t>Sanouri</a:t>
            </a:r>
            <a:r>
              <a:rPr lang="en-US" sz="1867" kern="0">
                <a:solidFill>
                  <a:srgbClr val="FFFFFF"/>
                </a:solidFill>
                <a:latin typeface="Abadi Extra Light"/>
                <a:cs typeface="Arial"/>
                <a:sym typeface="Arial"/>
              </a:rPr>
              <a:t> Ursprung, Beth Beatriz, Abbie Averbach, Ruth Blodgett, Ben Wood, Sabrina Selk, Nicole Daley, Lisa </a:t>
            </a:r>
            <a:r>
              <a:rPr lang="en-US" sz="1867" kern="0" dirty="0" err="1">
                <a:solidFill>
                  <a:srgbClr val="FFFFFF"/>
                </a:solidFill>
                <a:latin typeface="Abadi Extra Light"/>
                <a:cs typeface="Arial"/>
                <a:sym typeface="Arial"/>
              </a:rPr>
              <a:t>Bandoian</a:t>
            </a:r>
            <a:endParaRPr lang="en-US" sz="1867" kern="0">
              <a:solidFill>
                <a:srgbClr val="FFFFFF"/>
              </a:solidFill>
              <a:latin typeface="Abadi Extra Light"/>
              <a:cs typeface="Arial"/>
              <a:sym typeface="Arial"/>
            </a:endParaRPr>
          </a:p>
          <a:p>
            <a:pPr algn="ctr" defTabSz="1219140">
              <a:buClr>
                <a:srgbClr val="000000"/>
              </a:buClr>
              <a:defRPr/>
            </a:pPr>
            <a:endParaRPr lang="en-US" sz="1867" kern="0">
              <a:solidFill>
                <a:srgbClr val="FFFFFF"/>
              </a:solidFill>
              <a:latin typeface="Abadi Extra Light"/>
              <a:cs typeface="Arial"/>
              <a:sym typeface="Arial"/>
            </a:endParaRPr>
          </a:p>
          <a:p>
            <a:pPr algn="ctr" defTabSz="1219140">
              <a:buClr>
                <a:srgbClr val="000000"/>
              </a:buClr>
              <a:defRPr/>
            </a:pPr>
            <a:endParaRPr lang="en-US"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188080" y="1597826"/>
            <a:ext cx="11765685" cy="954107"/>
          </a:xfrm>
          <a:prstGeom prst="rect">
            <a:avLst/>
          </a:prstGeom>
        </p:spPr>
        <p:txBody>
          <a:bodyPr wrap="square" lIns="121920" tIns="60960" rIns="121920" bIns="60960" anchor="t">
            <a:spAutoFit/>
          </a:bodyPr>
          <a:lstStyle/>
          <a:p>
            <a:pPr algn="ctr" defTabSz="1219140">
              <a:buClr>
                <a:srgbClr val="000000"/>
              </a:buClr>
              <a:defRPr/>
            </a:pPr>
            <a:r>
              <a:rPr lang="en-US" sz="1800" b="1" kern="0" dirty="0">
                <a:solidFill>
                  <a:srgbClr val="FFFFFF"/>
                </a:solidFill>
                <a:latin typeface="Abadi"/>
                <a:cs typeface="Arial"/>
                <a:sym typeface="Arial"/>
              </a:rPr>
              <a:t>CCIS Project Leads</a:t>
            </a:r>
          </a:p>
          <a:p>
            <a:pPr algn="ctr" defTabSz="1219140">
              <a:buClr>
                <a:srgbClr val="000000"/>
              </a:buClr>
              <a:defRPr/>
            </a:pPr>
            <a:r>
              <a:rPr lang="en-US" sz="1800" kern="0" dirty="0">
                <a:solidFill>
                  <a:srgbClr val="FFFFFF"/>
                </a:solidFill>
                <a:latin typeface="Abadi Extra Light"/>
                <a:cs typeface="Arial"/>
                <a:sym typeface="Arial"/>
              </a:rPr>
              <a:t>  W.W. </a:t>
            </a:r>
            <a:r>
              <a:rPr lang="en-US" sz="1800" kern="0" dirty="0" err="1">
                <a:solidFill>
                  <a:srgbClr val="FFFFFF"/>
                </a:solidFill>
                <a:latin typeface="Abadi Extra Light"/>
                <a:cs typeface="Arial"/>
                <a:sym typeface="Arial"/>
              </a:rPr>
              <a:t>Sanouri</a:t>
            </a:r>
            <a:r>
              <a:rPr lang="en-US" sz="1800" kern="0" dirty="0">
                <a:solidFill>
                  <a:srgbClr val="FFFFFF"/>
                </a:solidFill>
                <a:latin typeface="Abadi Extra Light"/>
                <a:cs typeface="Arial"/>
                <a:sym typeface="Arial"/>
              </a:rPr>
              <a:t> Ursprung (presenter), Laruen Cardoso, Beth Beatriz, Glory Song, Caroline Stack, Kathleen Fitzsimmons, Emily Sparer-Fine, Ben Wood, Lisa </a:t>
            </a:r>
            <a:r>
              <a:rPr lang="en-US" sz="1800" kern="0" dirty="0" err="1">
                <a:solidFill>
                  <a:srgbClr val="FFFFFF"/>
                </a:solidFill>
                <a:latin typeface="Abadi Extra Light"/>
                <a:cs typeface="Arial"/>
                <a:sym typeface="Arial"/>
              </a:rPr>
              <a:t>Bandoian</a:t>
            </a:r>
            <a:r>
              <a:rPr lang="en-US" sz="1800" kern="0" dirty="0">
                <a:solidFill>
                  <a:srgbClr val="FFFFFF"/>
                </a:solidFill>
                <a:latin typeface="Abadi Extra Light"/>
                <a:cs typeface="Arial"/>
                <a:sym typeface="Arial"/>
              </a:rPr>
              <a:t>, Heather Nelson, Amy Flynn, Lisa Arsenault, </a:t>
            </a:r>
            <a:r>
              <a:rPr lang="en-US" sz="1800" kern="0" dirty="0">
                <a:solidFill>
                  <a:srgbClr val="FFFFFF"/>
                </a:solidFill>
                <a:latin typeface="Abadi Extra Light"/>
                <a:ea typeface="+mn-lt"/>
                <a:cs typeface="Arial"/>
                <a:sym typeface="Arial"/>
              </a:rPr>
              <a:t>Abby Atkins</a:t>
            </a:r>
            <a:endParaRPr lang="en-US" sz="1867" kern="0" dirty="0">
              <a:solidFill>
                <a:srgbClr val="FFFFFF"/>
              </a:solidFill>
              <a:latin typeface="Abadi Extra Light"/>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157427" y="2791503"/>
            <a:ext cx="6808077" cy="2462597"/>
          </a:xfrm>
          <a:prstGeom prst="rect">
            <a:avLst/>
          </a:prstGeom>
        </p:spPr>
        <p:txBody>
          <a:bodyPr wrap="square" lIns="121920" tIns="60960" rIns="121920" bIns="60960" anchor="t">
            <a:spAutoFit/>
          </a:bodyPr>
          <a:lstStyle/>
          <a:p>
            <a:pPr algn="ctr" defTabSz="1219140">
              <a:buClr>
                <a:srgbClr val="000000"/>
              </a:buClr>
              <a:defRPr/>
            </a:pPr>
            <a:r>
              <a:rPr lang="en-US" sz="1867" b="1" kern="0">
                <a:solidFill>
                  <a:srgbClr val="FFFFFF"/>
                </a:solidFill>
                <a:latin typeface="Abadi"/>
                <a:cs typeface="Arial"/>
                <a:sym typeface="Arial"/>
              </a:rPr>
              <a:t>CCIS Analytic Team</a:t>
            </a:r>
          </a:p>
          <a:p>
            <a:pPr algn="ctr" defTabSz="1219140">
              <a:buClr>
                <a:srgbClr val="000000"/>
              </a:buClr>
              <a:defRPr/>
            </a:pPr>
            <a:r>
              <a:rPr lang="en-US" sz="1867" kern="0">
                <a:solidFill>
                  <a:srgbClr val="FFFFFF"/>
                </a:solidFill>
                <a:latin typeface="Abadi Extra Light"/>
                <a:cs typeface="Arial"/>
                <a:sym typeface="Arial"/>
              </a:rPr>
              <a:t>Beth Beatriz, Glory Song, Caroline Stack, Kathleen Fitzsimmons, Emily Sparer-Fine, </a:t>
            </a:r>
            <a:r>
              <a:rPr lang="en-US" sz="2000" dirty="0">
                <a:solidFill>
                  <a:srgbClr val="FFFFFF"/>
                </a:solidFill>
                <a:latin typeface="Abadi Extra Light"/>
                <a:cs typeface="Arial"/>
                <a:sym typeface="Arial"/>
              </a:rPr>
              <a:t>Ziming</a:t>
            </a:r>
            <a:r>
              <a:rPr lang="en-US" sz="2000">
                <a:solidFill>
                  <a:srgbClr val="FFFFFF"/>
                </a:solidFill>
                <a:latin typeface="Abadi Extra Light"/>
                <a:cs typeface="Arial"/>
                <a:sym typeface="Arial"/>
              </a:rPr>
              <a:t> Xuan, </a:t>
            </a:r>
            <a:r>
              <a:rPr lang="en-US" sz="1867" kern="0">
                <a:solidFill>
                  <a:srgbClr val="FFFFFF"/>
                </a:solidFill>
                <a:latin typeface="Abadi Extra Light"/>
                <a:cs typeface="Arial"/>
                <a:sym typeface="Arial"/>
              </a:rPr>
              <a:t>Matthew </a:t>
            </a:r>
            <a:r>
              <a:rPr lang="en-US" sz="1867" kern="0" err="1">
                <a:solidFill>
                  <a:srgbClr val="FFFFFF"/>
                </a:solidFill>
                <a:latin typeface="Abadi Extra Light"/>
                <a:cs typeface="Arial"/>
                <a:sym typeface="Arial"/>
              </a:rPr>
              <a:t>Tumpney</a:t>
            </a:r>
            <a:r>
              <a:rPr lang="en-US" sz="1867" kern="0">
                <a:solidFill>
                  <a:srgbClr val="FFFFFF"/>
                </a:solidFill>
                <a:latin typeface="Abadi Extra Light"/>
                <a:cs typeface="Arial"/>
                <a:sym typeface="Arial"/>
              </a:rPr>
              <a:t>, Rebecca Han, Lauren Larochelle, Arielle Coq, Anne Marie </a:t>
            </a:r>
            <a:r>
              <a:rPr lang="en-US" sz="1867" kern="0" dirty="0">
                <a:solidFill>
                  <a:srgbClr val="FFFFFF"/>
                </a:solidFill>
                <a:latin typeface="Abadi Extra Light"/>
                <a:cs typeface="Arial"/>
                <a:sym typeface="Arial"/>
              </a:rPr>
              <a:t>Matteucci</a:t>
            </a:r>
            <a:r>
              <a:rPr lang="en-US" sz="1867" kern="0">
                <a:solidFill>
                  <a:srgbClr val="FFFFFF"/>
                </a:solidFill>
                <a:latin typeface="Abadi Extra Light"/>
                <a:cs typeface="Arial"/>
                <a:sym typeface="Arial"/>
              </a:rPr>
              <a:t>, Lauren </a:t>
            </a:r>
            <a:r>
              <a:rPr lang="en-US" sz="1867" kern="0" err="1">
                <a:solidFill>
                  <a:srgbClr val="FFFFFF"/>
                </a:solidFill>
                <a:latin typeface="Abadi Extra Light"/>
                <a:cs typeface="Arial"/>
                <a:sym typeface="Arial"/>
              </a:rPr>
              <a:t>Fogharty</a:t>
            </a:r>
            <a:r>
              <a:rPr lang="en-US" sz="1867" kern="0">
                <a:solidFill>
                  <a:srgbClr val="FFFFFF"/>
                </a:solidFill>
                <a:latin typeface="Abadi Extra Light"/>
                <a:cs typeface="Arial"/>
                <a:sym typeface="Arial"/>
              </a:rPr>
              <a:t>, Vera Mouradian, Melody Kingsley, Ta Wei Lin, Anna </a:t>
            </a:r>
            <a:r>
              <a:rPr lang="en-US" sz="1867" kern="0" dirty="0">
                <a:solidFill>
                  <a:srgbClr val="FFFFFF"/>
                </a:solidFill>
                <a:latin typeface="Abadi Extra Light"/>
                <a:cs typeface="Arial"/>
                <a:sym typeface="Arial"/>
              </a:rPr>
              <a:t>Agan</a:t>
            </a:r>
            <a:r>
              <a:rPr lang="en-US" sz="1867" kern="0">
                <a:solidFill>
                  <a:srgbClr val="FFFFFF"/>
                </a:solidFill>
                <a:latin typeface="Abadi Extra Light"/>
                <a:cs typeface="Arial"/>
                <a:sym typeface="Arial"/>
              </a:rPr>
              <a:t>, Justine Egan, Allison Guarino, Elizabeth Showalter, Beatriz </a:t>
            </a:r>
            <a:r>
              <a:rPr lang="en-US" sz="1867" kern="0" dirty="0">
                <a:solidFill>
                  <a:srgbClr val="FFFFFF"/>
                </a:solidFill>
                <a:latin typeface="Abadi Extra Light"/>
                <a:cs typeface="Arial"/>
                <a:sym typeface="Arial"/>
              </a:rPr>
              <a:t>Pazos</a:t>
            </a:r>
            <a:r>
              <a:rPr lang="en-US" sz="1867" kern="0">
                <a:solidFill>
                  <a:srgbClr val="FFFFFF"/>
                </a:solidFill>
                <a:latin typeface="Abadi Extra Light"/>
                <a:cs typeface="Arial"/>
                <a:sym typeface="Arial"/>
              </a:rPr>
              <a:t> </a:t>
            </a:r>
            <a:r>
              <a:rPr lang="en-US" sz="1867" kern="0" err="1">
                <a:solidFill>
                  <a:srgbClr val="FFFFFF"/>
                </a:solidFill>
                <a:latin typeface="Abadi Extra Light"/>
                <a:cs typeface="Arial"/>
                <a:sym typeface="Arial"/>
              </a:rPr>
              <a:t>Vautin</a:t>
            </a:r>
            <a:r>
              <a:rPr lang="en-US" sz="1867" kern="0">
                <a:solidFill>
                  <a:srgbClr val="FFFFFF"/>
                </a:solidFill>
                <a:latin typeface="Abadi Extra Light"/>
                <a:cs typeface="Arial"/>
                <a:sym typeface="Arial"/>
              </a:rPr>
              <a:t>, </a:t>
            </a:r>
            <a:r>
              <a:rPr lang="en-US" sz="1867" kern="0" err="1">
                <a:solidFill>
                  <a:srgbClr val="FFFFFF"/>
                </a:solidFill>
                <a:latin typeface="Abadi Extra Light"/>
                <a:cs typeface="Arial"/>
                <a:sym typeface="Arial"/>
              </a:rPr>
              <a:t>Priyokti</a:t>
            </a:r>
            <a:r>
              <a:rPr lang="en-US" sz="1867" kern="0">
                <a:solidFill>
                  <a:srgbClr val="FFFFFF"/>
                </a:solidFill>
                <a:latin typeface="Abadi Extra Light"/>
                <a:cs typeface="Arial"/>
                <a:sym typeface="Arial"/>
              </a:rPr>
              <a:t> Rana, </a:t>
            </a:r>
            <a:r>
              <a:rPr lang="en-US" sz="2000" kern="0">
                <a:solidFill>
                  <a:srgbClr val="FFFFFF"/>
                </a:solidFill>
                <a:latin typeface="Abadi Extra Light"/>
                <a:ea typeface="+mn-lt"/>
                <a:cs typeface="Arial"/>
                <a:sym typeface="Arial"/>
              </a:rPr>
              <a:t>Mayowa Sanusi, Emily Lawson, Alana </a:t>
            </a:r>
            <a:r>
              <a:rPr lang="en-US" sz="2000" kern="0" dirty="0">
                <a:solidFill>
                  <a:srgbClr val="FFFFFF"/>
                </a:solidFill>
                <a:latin typeface="Abadi Extra Light"/>
                <a:ea typeface="+mn-lt"/>
                <a:cs typeface="Arial"/>
                <a:sym typeface="Arial"/>
              </a:rPr>
              <a:t>LeBrón</a:t>
            </a:r>
            <a:r>
              <a:rPr lang="en-US" sz="2000" kern="0">
                <a:solidFill>
                  <a:srgbClr val="FFFFFF"/>
                </a:solidFill>
                <a:latin typeface="Abadi Extra Light"/>
                <a:ea typeface="+mn-lt"/>
                <a:cs typeface="Arial"/>
                <a:sym typeface="Arial"/>
              </a:rPr>
              <a:t> </a:t>
            </a:r>
            <a:r>
              <a:rPr lang="en-US" sz="1867" kern="0">
                <a:solidFill>
                  <a:srgbClr val="FFFFFF"/>
                </a:solidFill>
                <a:latin typeface="Abadi Extra Light"/>
                <a:cs typeface="Arial"/>
                <a:sym typeface="Arial"/>
              </a:rPr>
              <a:t> Lauren Cardoso,</a:t>
            </a:r>
            <a:r>
              <a:rPr lang="en-US" sz="1867" kern="0" dirty="0">
                <a:solidFill>
                  <a:srgbClr val="FFFFFF"/>
                </a:solidFill>
                <a:latin typeface="Abadi Extra Light"/>
                <a:cs typeface="Arial"/>
                <a:sym typeface="Arial"/>
              </a:rPr>
              <a:t> W.W.</a:t>
            </a:r>
            <a:r>
              <a:rPr lang="en-US" sz="1867" kern="0">
                <a:solidFill>
                  <a:srgbClr val="FFFFFF"/>
                </a:solidFill>
                <a:latin typeface="Abadi Extra Light"/>
                <a:cs typeface="Arial"/>
                <a:sym typeface="Arial"/>
              </a:rPr>
              <a:t> </a:t>
            </a:r>
            <a:r>
              <a:rPr lang="en-US" sz="1867" kern="0" err="1">
                <a:solidFill>
                  <a:srgbClr val="FFFFFF"/>
                </a:solidFill>
                <a:latin typeface="Abadi Extra Light"/>
                <a:cs typeface="Arial"/>
                <a:sym typeface="Arial"/>
              </a:rPr>
              <a:t>Sanouri</a:t>
            </a:r>
            <a:r>
              <a:rPr lang="en-US" sz="1867" kern="0">
                <a:solidFill>
                  <a:srgbClr val="FFFFFF"/>
                </a:solidFill>
                <a:latin typeface="Abadi Extra Light"/>
                <a:cs typeface="Arial"/>
                <a:sym typeface="Arial"/>
              </a:rPr>
              <a:t> </a:t>
            </a:r>
            <a:r>
              <a:rPr lang="en-US" sz="1867" kern="0" dirty="0">
                <a:solidFill>
                  <a:srgbClr val="FFFFFF"/>
                </a:solidFill>
                <a:latin typeface="Abadi Extra Light"/>
                <a:cs typeface="Arial"/>
                <a:sym typeface="Arial"/>
              </a:rPr>
              <a:t>Ursprung</a:t>
            </a:r>
            <a:endParaRPr lang="en-US" sz="1867" kern="0">
              <a:solidFill>
                <a:srgbClr val="FFFFFF"/>
              </a:solidFill>
              <a:latin typeface="Abadi Extra Light"/>
              <a:cs typeface="Arial"/>
              <a:sym typeface="Arial"/>
            </a:endParaRPr>
          </a:p>
        </p:txBody>
      </p:sp>
      <p:sp>
        <p:nvSpPr>
          <p:cNvPr id="9" name="Rectangle 8">
            <a:extLst>
              <a:ext uri="{FF2B5EF4-FFF2-40B4-BE49-F238E27FC236}">
                <a16:creationId xmlns:a16="http://schemas.microsoft.com/office/drawing/2014/main" id="{3787731C-DB3C-9E4F-B830-4D81F1ADE926}"/>
              </a:ext>
            </a:extLst>
          </p:cNvPr>
          <p:cNvSpPr/>
          <p:nvPr/>
        </p:nvSpPr>
        <p:spPr>
          <a:xfrm>
            <a:off x="7203090" y="2791505"/>
            <a:ext cx="4682389" cy="2421689"/>
          </a:xfrm>
          <a:prstGeom prst="rect">
            <a:avLst/>
          </a:prstGeom>
        </p:spPr>
        <p:txBody>
          <a:bodyPr wrap="square" lIns="121920" tIns="60960" rIns="121920" bIns="60960" anchor="t">
            <a:spAutoFit/>
          </a:bodyPr>
          <a:lstStyle/>
          <a:p>
            <a:pPr algn="ctr" defTabSz="1219140">
              <a:buClr>
                <a:srgbClr val="000000"/>
              </a:buClr>
              <a:defRPr/>
            </a:pPr>
            <a:r>
              <a:rPr lang="en-US" sz="1867" b="1" kern="0">
                <a:solidFill>
                  <a:srgbClr val="FFFFFF"/>
                </a:solidFill>
                <a:latin typeface="Abadi"/>
                <a:cs typeface="Arial"/>
                <a:sym typeface="Arial"/>
              </a:rPr>
              <a:t>CCIS Data to Action Workgroup</a:t>
            </a:r>
          </a:p>
          <a:p>
            <a:pPr algn="ctr" defTabSz="1219140">
              <a:buClr>
                <a:srgbClr val="000000"/>
              </a:buClr>
              <a:defRPr/>
            </a:pPr>
            <a:r>
              <a:rPr lang="en-US" sz="1867" kern="0">
                <a:solidFill>
                  <a:srgbClr val="FFFFFF"/>
                </a:solidFill>
                <a:latin typeface="Abadi Extra Light"/>
                <a:cs typeface="Arial"/>
                <a:sym typeface="Arial"/>
              </a:rPr>
              <a:t>Jessica del Rosario, Kim </a:t>
            </a:r>
            <a:r>
              <a:rPr lang="en-US" sz="1867" kern="0" err="1">
                <a:solidFill>
                  <a:srgbClr val="FFFFFF"/>
                </a:solidFill>
                <a:latin typeface="Abadi Extra Light"/>
                <a:cs typeface="Arial"/>
                <a:sym typeface="Arial"/>
              </a:rPr>
              <a:t>Etingoff</a:t>
            </a:r>
            <a:r>
              <a:rPr lang="en-US" sz="1867" kern="0">
                <a:solidFill>
                  <a:srgbClr val="FFFFFF"/>
                </a:solidFill>
                <a:latin typeface="Abadi Extra Light"/>
                <a:cs typeface="Arial"/>
                <a:sym typeface="Arial"/>
              </a:rPr>
              <a:t>, Lisa </a:t>
            </a:r>
            <a:r>
              <a:rPr lang="en-US" sz="1867" kern="0" err="1">
                <a:solidFill>
                  <a:srgbClr val="FFFFFF"/>
                </a:solidFill>
                <a:latin typeface="Abadi Extra Light"/>
                <a:cs typeface="Arial"/>
                <a:sym typeface="Arial"/>
              </a:rPr>
              <a:t>Bandoian</a:t>
            </a:r>
            <a:r>
              <a:rPr lang="en-US" sz="1867" kern="0">
                <a:solidFill>
                  <a:srgbClr val="FFFFFF"/>
                </a:solidFill>
                <a:latin typeface="Abadi Extra Light"/>
                <a:cs typeface="Arial"/>
                <a:sym typeface="Arial"/>
              </a:rPr>
              <a:t>, Andrea Mooney, Ben Kingston, Lauren Cardoso; Dawn Fukuda, Lamar Polk, </a:t>
            </a:r>
            <a:r>
              <a:rPr lang="en-US" sz="1867" kern="0" err="1">
                <a:solidFill>
                  <a:srgbClr val="FFFFFF"/>
                </a:solidFill>
                <a:latin typeface="Abadi Extra Light"/>
                <a:cs typeface="Arial"/>
                <a:sym typeface="Arial"/>
              </a:rPr>
              <a:t>Hermik</a:t>
            </a:r>
            <a:r>
              <a:rPr lang="en-US" sz="1867" kern="0">
                <a:solidFill>
                  <a:srgbClr val="FFFFFF"/>
                </a:solidFill>
                <a:latin typeface="Abadi Extra Light"/>
                <a:cs typeface="Arial"/>
                <a:sym typeface="Arial"/>
              </a:rPr>
              <a:t> </a:t>
            </a:r>
            <a:r>
              <a:rPr lang="en-US" sz="1867" kern="0" err="1">
                <a:solidFill>
                  <a:srgbClr val="FFFFFF"/>
                </a:solidFill>
                <a:latin typeface="Abadi Extra Light"/>
                <a:cs typeface="Arial"/>
                <a:sym typeface="Arial"/>
              </a:rPr>
              <a:t>Babakhanlou</a:t>
            </a:r>
            <a:r>
              <a:rPr lang="en-US" sz="1867" kern="0">
                <a:solidFill>
                  <a:srgbClr val="FFFFFF"/>
                </a:solidFill>
                <a:latin typeface="Abadi Extra Light"/>
                <a:cs typeface="Arial"/>
                <a:sym typeface="Arial"/>
              </a:rPr>
              <a:t>-Chase, Glennon </a:t>
            </a:r>
            <a:r>
              <a:rPr lang="en-US" sz="1867" kern="0" err="1">
                <a:solidFill>
                  <a:srgbClr val="FFFFFF"/>
                </a:solidFill>
                <a:latin typeface="Abadi Extra Light"/>
                <a:cs typeface="Arial"/>
                <a:sym typeface="Arial"/>
              </a:rPr>
              <a:t>Beresin</a:t>
            </a:r>
            <a:r>
              <a:rPr lang="en-US" sz="1867" kern="0">
                <a:solidFill>
                  <a:srgbClr val="FFFFFF"/>
                </a:solidFill>
                <a:latin typeface="Abadi Extra Light"/>
                <a:cs typeface="Arial"/>
                <a:sym typeface="Arial"/>
              </a:rPr>
              <a:t>, Mahsa </a:t>
            </a:r>
            <a:r>
              <a:rPr lang="en-US" sz="1867" kern="0" err="1">
                <a:solidFill>
                  <a:srgbClr val="FFFFFF"/>
                </a:solidFill>
                <a:latin typeface="Abadi Extra Light"/>
                <a:cs typeface="Arial"/>
                <a:sym typeface="Arial"/>
              </a:rPr>
              <a:t>Yazdy</a:t>
            </a:r>
            <a:r>
              <a:rPr lang="en-US" sz="1867" kern="0">
                <a:solidFill>
                  <a:srgbClr val="FFFFFF"/>
                </a:solidFill>
                <a:latin typeface="Abadi Extra Light"/>
                <a:cs typeface="Arial"/>
                <a:sym typeface="Arial"/>
              </a:rPr>
              <a:t>, Emily White, Timothy St. Laurent, Fareesa Hasan, Nicole </a:t>
            </a:r>
            <a:r>
              <a:rPr lang="en-US" sz="1867" kern="0" err="1">
                <a:solidFill>
                  <a:srgbClr val="FFFFFF"/>
                </a:solidFill>
                <a:latin typeface="Abadi Extra Light"/>
                <a:cs typeface="Arial"/>
                <a:sym typeface="Arial"/>
              </a:rPr>
              <a:t>Roos</a:t>
            </a:r>
            <a:endParaRPr lang="en-US" sz="1867" kern="0" err="1">
              <a:solidFill>
                <a:srgbClr val="000000"/>
              </a:solidFill>
              <a:latin typeface="Abadi Extra Light"/>
              <a:cs typeface="Arial"/>
              <a:sym typeface="Arial"/>
            </a:endParaRPr>
          </a:p>
        </p:txBody>
      </p:sp>
      <p:sp>
        <p:nvSpPr>
          <p:cNvPr id="11" name="Rectangle 10">
            <a:extLst>
              <a:ext uri="{FF2B5EF4-FFF2-40B4-BE49-F238E27FC236}">
                <a16:creationId xmlns:a16="http://schemas.microsoft.com/office/drawing/2014/main" id="{39903C3B-AE1F-5A4C-8F65-F7F65C051495}"/>
              </a:ext>
            </a:extLst>
          </p:cNvPr>
          <p:cNvSpPr/>
          <p:nvPr/>
        </p:nvSpPr>
        <p:spPr>
          <a:xfrm>
            <a:off x="7468929" y="5458462"/>
            <a:ext cx="4150711" cy="1262397"/>
          </a:xfrm>
          <a:prstGeom prst="rect">
            <a:avLst/>
          </a:prstGeom>
        </p:spPr>
        <p:txBody>
          <a:bodyPr wrap="square" lIns="121920" tIns="60960" rIns="121920" bIns="60960" anchor="t">
            <a:spAutoFit/>
          </a:bodyPr>
          <a:lstStyle/>
          <a:p>
            <a:pPr algn="ctr" defTabSz="1219140">
              <a:buClr>
                <a:srgbClr val="000000"/>
              </a:buClr>
              <a:defRPr/>
            </a:pPr>
            <a:r>
              <a:rPr lang="en-US" sz="1851" b="1" kern="0">
                <a:solidFill>
                  <a:srgbClr val="FFFFFF"/>
                </a:solidFill>
                <a:latin typeface="Abadi"/>
                <a:cs typeface="Arial"/>
                <a:sym typeface="Arial"/>
              </a:rPr>
              <a:t>CCIS Data Dissemination Workgroup</a:t>
            </a:r>
          </a:p>
          <a:p>
            <a:pPr algn="ctr" defTabSz="1219140">
              <a:buClr>
                <a:srgbClr val="000000"/>
              </a:buClr>
              <a:defRPr/>
            </a:pPr>
            <a:r>
              <a:rPr lang="en-US" sz="1851" kern="0">
                <a:solidFill>
                  <a:srgbClr val="FFFFFF"/>
                </a:solidFill>
                <a:latin typeface="Abadi Extra Light"/>
                <a:cs typeface="Arial"/>
                <a:sym typeface="Arial"/>
              </a:rPr>
              <a:t>Beth Beatriz, Glory Song, Emily Sparer-Fine, Ta Wei Lin, Vera Mouradian, Rebecca Han</a:t>
            </a:r>
            <a:endParaRPr lang="en-US" sz="1867" kern="0">
              <a:solidFill>
                <a:srgbClr val="000000"/>
              </a:solidFill>
              <a:latin typeface="Arial"/>
              <a:cs typeface="Arial"/>
              <a:sym typeface="Arial"/>
            </a:endParaRPr>
          </a:p>
        </p:txBody>
      </p:sp>
      <p:sp>
        <p:nvSpPr>
          <p:cNvPr id="10" name="Rectangle 9">
            <a:extLst>
              <a:ext uri="{FF2B5EF4-FFF2-40B4-BE49-F238E27FC236}">
                <a16:creationId xmlns:a16="http://schemas.microsoft.com/office/drawing/2014/main" id="{20018B58-F84C-164F-BE1E-C2E328BBCC58}"/>
              </a:ext>
            </a:extLst>
          </p:cNvPr>
          <p:cNvSpPr/>
          <p:nvPr/>
        </p:nvSpPr>
        <p:spPr>
          <a:xfrm>
            <a:off x="3367" y="6512472"/>
            <a:ext cx="1317990" cy="307777"/>
          </a:xfrm>
          <a:prstGeom prst="rect">
            <a:avLst/>
          </a:prstGeom>
        </p:spPr>
        <p:txBody>
          <a:bodyPr wrap="none">
            <a:spAutoFit/>
          </a:bodyPr>
          <a:lstStyle/>
          <a:p>
            <a:pPr defTabSz="1219170">
              <a:buClr>
                <a:srgbClr val="000000"/>
              </a:buClr>
              <a:defRPr/>
            </a:pPr>
            <a:r>
              <a:rPr lang="en-US" sz="1400" i="1" kern="0">
                <a:solidFill>
                  <a:srgbClr val="FFFFFF"/>
                </a:solidFill>
                <a:latin typeface="Abadi Extra Light"/>
                <a:ea typeface="Lato"/>
                <a:cs typeface="Lato"/>
                <a:sym typeface="Lato"/>
              </a:rPr>
              <a:t>4.28.21 release</a:t>
            </a:r>
            <a:endParaRPr lang="en-US" sz="1400" i="1" kern="0">
              <a:solidFill>
                <a:srgbClr val="FFFFFF"/>
              </a:solidFill>
              <a:latin typeface="Arial"/>
              <a:cs typeface="Arial"/>
              <a:sym typeface="Arial"/>
            </a:endParaRPr>
          </a:p>
        </p:txBody>
      </p:sp>
    </p:spTree>
    <p:extLst>
      <p:ext uri="{BB962C8B-B14F-4D97-AF65-F5344CB8AC3E}">
        <p14:creationId xmlns:p14="http://schemas.microsoft.com/office/powerpoint/2010/main" val="299038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70">
              <a:buClr>
                <a:srgbClr val="000000"/>
              </a:buClr>
              <a:defRPr/>
            </a:pPr>
            <a:r>
              <a:rPr lang="en-US" sz="3200" b="1" kern="0" spc="800">
                <a:solidFill>
                  <a:srgbClr val="FFFFFF"/>
                </a:solidFill>
                <a:latin typeface="Abadi Extra Light"/>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3493" y="2195414"/>
            <a:ext cx="6092265" cy="4394729"/>
          </a:xfrm>
          <a:prstGeom prst="rect">
            <a:avLst/>
          </a:prstGeom>
        </p:spPr>
        <p:txBody>
          <a:bodyPr wrap="square" lIns="121920" tIns="60960" rIns="121920" bIns="60960" anchor="t">
            <a:spAutoFit/>
          </a:bodyPr>
          <a:lstStyle/>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Mass in Motion programs, including Springfield, Malden, and Chelsea</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Cambodian Mutual Assistance</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The Mashpee Wampanoag Tribe</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The Immigrants’ Assistance Center, Inc</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Families for Justice as Healing</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City of Lawrence Mayor’s Health Task Force</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ea typeface="Calibri"/>
                <a:cs typeface="Arial"/>
                <a:sym typeface="Calibri"/>
              </a:rPr>
              <a:t>The</a:t>
            </a:r>
            <a:r>
              <a:rPr lang="en-US" sz="1867" kern="0">
                <a:solidFill>
                  <a:srgbClr val="FFFFFF"/>
                </a:solidFill>
                <a:latin typeface="Abadi Extra Light"/>
                <a:cs typeface="Arial"/>
                <a:sym typeface="Arial"/>
              </a:rPr>
              <a:t> 84 Coalitions, including the Lawrence/Methuen Coalition</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Boys and Girls Clubs, including those in Fitchburg and Leominster and the Metro South area</a:t>
            </a:r>
            <a:endParaRPr lang="en-US" sz="1867" kern="0">
              <a:solidFill>
                <a:srgbClr val="FFFFFF"/>
              </a:solidFill>
              <a:latin typeface="Arial"/>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65571" y="2155727"/>
            <a:ext cx="6096000" cy="3734997"/>
          </a:xfrm>
          <a:prstGeom prst="rect">
            <a:avLst/>
          </a:prstGeom>
        </p:spPr>
        <p:txBody>
          <a:bodyPr lIns="121920" tIns="60960" rIns="121920" bIns="60960" anchor="t">
            <a:spAutoFit/>
          </a:bodyPr>
          <a:lstStyle/>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Chinatown Neighborhood Association</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Father Bill’s</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UTEC</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err="1">
                <a:solidFill>
                  <a:srgbClr val="FFFFFF"/>
                </a:solidFill>
                <a:latin typeface="Abadi Extra Light" panose="020F0302020204030204" pitchFamily="34" charset="0"/>
                <a:ea typeface="Calibri"/>
                <a:cs typeface="Abadi Extra Light" panose="020F0302020204030204" pitchFamily="34" charset="0"/>
                <a:sym typeface="Calibri"/>
              </a:rPr>
              <a:t>MassCOSH</a:t>
            </a:r>
            <a:endParaRPr lang="en-US" sz="1867" kern="0">
              <a:solidFill>
                <a:srgbClr val="FFFFFF"/>
              </a:solidFill>
              <a:latin typeface="Abadi Extra Light" panose="020F0302020204030204" pitchFamily="34" charset="0"/>
              <a:ea typeface="Calibri"/>
              <a:cs typeface="Abadi Extra Light" panose="020F0302020204030204" pitchFamily="34" charset="0"/>
              <a:sym typeface="Calibri"/>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Stavros Center for Independent Living</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pPr>
            <a:r>
              <a:rPr lang="en-US" sz="1867" kern="0">
                <a:solidFill>
                  <a:srgbClr val="FFFFFF"/>
                </a:solidFill>
                <a:latin typeface="Abadi Extra Light"/>
                <a:ea typeface="Calibri"/>
                <a:cs typeface="Abadi Extra Light" panose="020F0302020204030204" pitchFamily="34" charset="0"/>
                <a:sym typeface="Calibri"/>
              </a:rPr>
              <a:t>Greater Springfield Senior Services</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ea typeface="Calibri"/>
                <a:cs typeface="Arial"/>
                <a:sym typeface="Calibri"/>
              </a:rPr>
              <a:t>Center</a:t>
            </a:r>
            <a:r>
              <a:rPr lang="en-US" sz="1867" kern="0">
                <a:solidFill>
                  <a:srgbClr val="FFFFFF"/>
                </a:solidFill>
                <a:latin typeface="Abadi Extra Light"/>
                <a:cs typeface="Arial"/>
                <a:sym typeface="Arial"/>
              </a:rPr>
              <a:t> for Living and Working</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DEAF, Inc.</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Massachusetts Commission for the Deaf and Hard of Hearing</a:t>
            </a:r>
          </a:p>
          <a:p>
            <a:pPr marL="609585" indent="-440256" defTabSz="1219170">
              <a:lnSpc>
                <a:spcPct val="114999"/>
              </a:lnSpc>
              <a:buClr>
                <a:srgbClr val="073763"/>
              </a:buClr>
              <a:buSzPts val="1600"/>
              <a:buFont typeface="Calibri"/>
              <a:buChar char="●"/>
            </a:pPr>
            <a:r>
              <a:rPr lang="en-US" sz="1867" kern="0">
                <a:solidFill>
                  <a:srgbClr val="FFFFFF"/>
                </a:solidFill>
                <a:latin typeface="Abadi Extra Light"/>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2525" y="1498879"/>
            <a:ext cx="10821275" cy="1060931"/>
          </a:xfrm>
          <a:prstGeom prst="rect">
            <a:avLst/>
          </a:prstGeom>
        </p:spPr>
        <p:txBody>
          <a:bodyPr wrap="square">
            <a:spAutoFit/>
          </a:bodyPr>
          <a:lstStyle/>
          <a:p>
            <a:pPr defTabSz="1219170">
              <a:lnSpc>
                <a:spcPct val="115000"/>
              </a:lnSpc>
              <a:spcBef>
                <a:spcPts val="1067"/>
              </a:spcBef>
              <a:spcAft>
                <a:spcPts val="2133"/>
              </a:spcAft>
              <a:buClr>
                <a:srgbClr val="000000"/>
              </a:buClr>
              <a:buSzPts val="1100"/>
            </a:pPr>
            <a:r>
              <a:rPr lang="en-US" sz="1867" kern="0">
                <a:solidFill>
                  <a:srgbClr val="FFFFFF"/>
                </a:solidFill>
                <a:latin typeface="Abadi Extra Light" panose="020F0302020204030204" pitchFamily="34" charset="0"/>
                <a:cs typeface="Abadi Extra Light" panose="020F0302020204030204" pitchFamily="34" charset="0"/>
                <a:sym typeface="Arial"/>
              </a:rPr>
              <a:t>Many groups that were critical in the success of this effort and gave important input on the development and deployment of the survey:</a:t>
            </a:r>
            <a:br>
              <a:rPr lang="en-US" sz="1867" kern="0">
                <a:solidFill>
                  <a:srgbClr val="FFFFFF"/>
                </a:solidFill>
                <a:latin typeface="Abadi Extra Light" panose="020F0302020204030204" pitchFamily="34" charset="0"/>
                <a:cs typeface="Abadi Extra Light" panose="020F0302020204030204" pitchFamily="34" charset="0"/>
                <a:sym typeface="Arial"/>
              </a:rPr>
            </a:br>
            <a:endParaRPr lang="en-US" sz="1867" kern="0">
              <a:solidFill>
                <a:srgbClr val="FFFFFF"/>
              </a:solidFill>
              <a:latin typeface="Abadi Extra Light" panose="020F0302020204030204" pitchFamily="34" charset="0"/>
              <a:cs typeface="Abadi Extra Light" panose="020F0302020204030204" pitchFamily="34" charset="0"/>
              <a:sym typeface="Arial"/>
            </a:endParaRPr>
          </a:p>
        </p:txBody>
      </p:sp>
      <p:sp>
        <p:nvSpPr>
          <p:cNvPr id="7" name="Rectangle 6">
            <a:extLst>
              <a:ext uri="{FF2B5EF4-FFF2-40B4-BE49-F238E27FC236}">
                <a16:creationId xmlns:a16="http://schemas.microsoft.com/office/drawing/2014/main" id="{34BFC54E-FF0E-C249-B9B7-2E22B4ED9590}"/>
              </a:ext>
            </a:extLst>
          </p:cNvPr>
          <p:cNvSpPr/>
          <p:nvPr/>
        </p:nvSpPr>
        <p:spPr>
          <a:xfrm>
            <a:off x="3367" y="6512472"/>
            <a:ext cx="1317990" cy="307777"/>
          </a:xfrm>
          <a:prstGeom prst="rect">
            <a:avLst/>
          </a:prstGeom>
        </p:spPr>
        <p:txBody>
          <a:bodyPr wrap="none">
            <a:spAutoFit/>
          </a:bodyPr>
          <a:lstStyle/>
          <a:p>
            <a:pPr defTabSz="1219170">
              <a:buClr>
                <a:srgbClr val="000000"/>
              </a:buClr>
            </a:pPr>
            <a:r>
              <a:rPr lang="en-US" sz="1400" i="1" kern="0">
                <a:solidFill>
                  <a:srgbClr val="FFFFFF"/>
                </a:solidFill>
                <a:latin typeface="Abadi Extra Light"/>
                <a:ea typeface="Lato"/>
                <a:cs typeface="Lato"/>
                <a:sym typeface="Lato"/>
              </a:rPr>
              <a:t>4.28.21 release</a:t>
            </a:r>
            <a:endParaRPr lang="en-US" sz="1400" i="1" kern="0">
              <a:solidFill>
                <a:srgbClr val="FFFFFF"/>
              </a:solidFill>
              <a:latin typeface="Arial"/>
              <a:cs typeface="Arial"/>
              <a:sym typeface="Arial"/>
            </a:endParaRPr>
          </a:p>
        </p:txBody>
      </p:sp>
    </p:spTree>
    <p:extLst>
      <p:ext uri="{BB962C8B-B14F-4D97-AF65-F5344CB8AC3E}">
        <p14:creationId xmlns:p14="http://schemas.microsoft.com/office/powerpoint/2010/main" val="377497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773805" y="1311798"/>
            <a:ext cx="10770495" cy="5055797"/>
          </a:xfrm>
          <a:prstGeom prst="rect">
            <a:avLst/>
          </a:prstGeom>
        </p:spPr>
        <p:txBody>
          <a:bodyPr spcFirstLastPara="1" wrap="square" lIns="91433" tIns="45700" rIns="91433" bIns="45700" anchor="t" anchorCtr="0">
            <a:noAutofit/>
          </a:bodyPr>
          <a:lstStyle/>
          <a:p>
            <a:pPr indent="-440256">
              <a:lnSpc>
                <a:spcPct val="200000"/>
              </a:lnSpc>
              <a:buClr>
                <a:srgbClr val="073763"/>
              </a:buClr>
              <a:buSzPts val="1600"/>
              <a:buAutoNum type="arabicPeriod"/>
            </a:pPr>
            <a:r>
              <a:rPr lang="en-US" sz="2667">
                <a:solidFill>
                  <a:srgbClr val="073763"/>
                </a:solidFill>
                <a:latin typeface="Abadi Extra Light"/>
              </a:rPr>
              <a:t>Purpose and Approach of the Covid-19 Community Impact Survey (CCIS)</a:t>
            </a:r>
          </a:p>
          <a:p>
            <a:pPr indent="-440256">
              <a:lnSpc>
                <a:spcPct val="200000"/>
              </a:lnSpc>
              <a:spcBef>
                <a:spcPts val="0"/>
              </a:spcBef>
              <a:buClr>
                <a:srgbClr val="073763"/>
              </a:buClr>
              <a:buSzPts val="1600"/>
              <a:buAutoNum type="arabicPeriod"/>
            </a:pPr>
            <a:r>
              <a:rPr lang="en-US" sz="2667">
                <a:solidFill>
                  <a:srgbClr val="073763"/>
                </a:solidFill>
                <a:latin typeface="Abadi Extra Light"/>
              </a:rPr>
              <a:t>Preliminary Findings </a:t>
            </a:r>
          </a:p>
          <a:p>
            <a:pPr marL="1236102" lvl="1" indent="-457189">
              <a:lnSpc>
                <a:spcPct val="100000"/>
              </a:lnSpc>
              <a:spcBef>
                <a:spcPts val="0"/>
              </a:spcBef>
              <a:buClr>
                <a:srgbClr val="073763"/>
              </a:buClr>
              <a:buSzPts val="1600"/>
            </a:pPr>
            <a:r>
              <a:rPr lang="en-US" sz="2133">
                <a:solidFill>
                  <a:srgbClr val="073763"/>
                </a:solidFill>
                <a:latin typeface="Abadi Extra Light"/>
              </a:rPr>
              <a:t>Ability to mitigate individual risk of infection</a:t>
            </a:r>
          </a:p>
          <a:p>
            <a:pPr marL="1236102" lvl="1" indent="-457189">
              <a:lnSpc>
                <a:spcPct val="100000"/>
              </a:lnSpc>
              <a:spcBef>
                <a:spcPts val="0"/>
              </a:spcBef>
              <a:buClr>
                <a:srgbClr val="073763"/>
              </a:buClr>
              <a:buSzPts val="1600"/>
            </a:pPr>
            <a:r>
              <a:rPr lang="en-US" sz="2133">
                <a:solidFill>
                  <a:srgbClr val="073763"/>
                </a:solidFill>
                <a:latin typeface="Abadi Extra Light"/>
              </a:rPr>
              <a:t>Access to Testing</a:t>
            </a:r>
          </a:p>
          <a:p>
            <a:pPr marL="1236102" lvl="1" indent="-457189">
              <a:lnSpc>
                <a:spcPct val="100000"/>
              </a:lnSpc>
              <a:spcBef>
                <a:spcPts val="0"/>
              </a:spcBef>
              <a:buClr>
                <a:srgbClr val="073763"/>
              </a:buClr>
              <a:buSzPts val="1600"/>
            </a:pPr>
            <a:r>
              <a:rPr lang="en-US" sz="2133">
                <a:solidFill>
                  <a:srgbClr val="073763"/>
                </a:solidFill>
                <a:latin typeface="Abadi Extra Light"/>
              </a:rPr>
              <a:t>Access to Healthcare</a:t>
            </a:r>
          </a:p>
          <a:p>
            <a:pPr marL="1236102" lvl="1" indent="-457189">
              <a:lnSpc>
                <a:spcPct val="100000"/>
              </a:lnSpc>
              <a:spcBef>
                <a:spcPts val="0"/>
              </a:spcBef>
              <a:buClr>
                <a:srgbClr val="073763"/>
              </a:buClr>
              <a:buSzPts val="1600"/>
            </a:pPr>
            <a:r>
              <a:rPr lang="en-US" sz="2133">
                <a:solidFill>
                  <a:srgbClr val="073763"/>
                </a:solidFill>
                <a:latin typeface="Abadi Extra Light"/>
              </a:rPr>
              <a:t>Impact on Social Determinants of Health</a:t>
            </a:r>
          </a:p>
          <a:p>
            <a:pPr marL="1236102" lvl="1" indent="-457189">
              <a:lnSpc>
                <a:spcPct val="100000"/>
              </a:lnSpc>
              <a:spcBef>
                <a:spcPts val="0"/>
              </a:spcBef>
              <a:buClr>
                <a:srgbClr val="073763"/>
              </a:buClr>
              <a:buSzPts val="1600"/>
            </a:pPr>
            <a:r>
              <a:rPr lang="en-US" sz="2133">
                <a:solidFill>
                  <a:srgbClr val="073763"/>
                </a:solidFill>
                <a:latin typeface="Abadi Extra Light"/>
              </a:rPr>
              <a:t>Mental Health</a:t>
            </a:r>
          </a:p>
          <a:p>
            <a:pPr indent="-440256">
              <a:lnSpc>
                <a:spcPct val="200000"/>
              </a:lnSpc>
              <a:spcBef>
                <a:spcPts val="0"/>
              </a:spcBef>
              <a:buClr>
                <a:srgbClr val="073763"/>
              </a:buClr>
              <a:buSzPts val="1600"/>
              <a:buAutoNum type="arabicPeriod"/>
            </a:pPr>
            <a:r>
              <a:rPr lang="en-US" sz="2667">
                <a:solidFill>
                  <a:srgbClr val="073763"/>
                </a:solidFill>
                <a:latin typeface="Abadi Extra Light"/>
              </a:rPr>
              <a:t>Converting these Data to Action with our partners</a:t>
            </a:r>
          </a:p>
          <a:p>
            <a:pPr indent="-440256">
              <a:lnSpc>
                <a:spcPct val="200000"/>
              </a:lnSpc>
              <a:spcBef>
                <a:spcPts val="0"/>
              </a:spcBef>
              <a:buClr>
                <a:srgbClr val="073763"/>
              </a:buClr>
              <a:buSzPts val="1600"/>
              <a:buAutoNum type="arabicPeriod"/>
            </a:pPr>
            <a:r>
              <a:rPr lang="en-US" sz="2667">
                <a:solidFill>
                  <a:srgbClr val="073763"/>
                </a:solidFill>
                <a:latin typeface="Abadi Extra Light"/>
              </a:rPr>
              <a:t>Appendix</a:t>
            </a:r>
            <a:endParaRPr lang="en-US"/>
          </a:p>
        </p:txBody>
      </p:sp>
      <p:sp>
        <p:nvSpPr>
          <p:cNvPr id="2" name="Rectangle 1">
            <a:extLst>
              <a:ext uri="{FF2B5EF4-FFF2-40B4-BE49-F238E27FC236}">
                <a16:creationId xmlns:a16="http://schemas.microsoft.com/office/drawing/2014/main" id="{122BA1BB-005A-4FF0-80F3-A294F73292A2}"/>
              </a:ext>
            </a:extLst>
          </p:cNvPr>
          <p:cNvSpPr/>
          <p:nvPr/>
        </p:nvSpPr>
        <p:spPr>
          <a:xfrm>
            <a:off x="2146" y="511935"/>
            <a:ext cx="12191999" cy="99811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67" name="Google Shape;67;p15"/>
          <p:cNvSpPr txBox="1">
            <a:spLocks noGrp="1"/>
          </p:cNvSpPr>
          <p:nvPr>
            <p:ph type="title"/>
          </p:nvPr>
        </p:nvSpPr>
        <p:spPr>
          <a:xfrm>
            <a:off x="687947" y="386590"/>
            <a:ext cx="10515600" cy="1229009"/>
          </a:xfrm>
          <a:prstGeom prst="rect">
            <a:avLst/>
          </a:prstGeom>
        </p:spPr>
        <p:txBody>
          <a:bodyPr spcFirstLastPara="1" wrap="square" lIns="91433" tIns="45700" rIns="91433" bIns="45700" anchor="ctr" anchorCtr="0">
            <a:noAutofit/>
          </a:bodyPr>
          <a:lstStyle/>
          <a:p>
            <a:r>
              <a:rPr lang="en-US" sz="3733" b="1" spc="800">
                <a:solidFill>
                  <a:schemeClr val="bg1"/>
                </a:solidFill>
                <a:latin typeface="Abadi Extra Light"/>
              </a:rPr>
              <a:t>OVERVIEW</a:t>
            </a:r>
          </a:p>
        </p:txBody>
      </p:sp>
      <p:sp>
        <p:nvSpPr>
          <p:cNvPr id="6" name="Rectangle 5">
            <a:extLst>
              <a:ext uri="{FF2B5EF4-FFF2-40B4-BE49-F238E27FC236}">
                <a16:creationId xmlns:a16="http://schemas.microsoft.com/office/drawing/2014/main" id="{2C959536-B214-4D50-AB80-389A6058B95D}"/>
              </a:ext>
            </a:extLst>
          </p:cNvPr>
          <p:cNvSpPr/>
          <p:nvPr/>
        </p:nvSpPr>
        <p:spPr>
          <a:xfrm>
            <a:off x="2146" y="6725988"/>
            <a:ext cx="12191999" cy="12878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 name="Rectangle 6">
            <a:extLst>
              <a:ext uri="{FF2B5EF4-FFF2-40B4-BE49-F238E27FC236}">
                <a16:creationId xmlns:a16="http://schemas.microsoft.com/office/drawing/2014/main" id="{D7CE8522-857E-F447-B2A4-F470D1AB8660}"/>
              </a:ext>
            </a:extLst>
          </p:cNvPr>
          <p:cNvSpPr/>
          <p:nvPr/>
        </p:nvSpPr>
        <p:spPr>
          <a:xfrm>
            <a:off x="3367" y="63852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8" name="Rectangle 7">
            <a:extLst>
              <a:ext uri="{FF2B5EF4-FFF2-40B4-BE49-F238E27FC236}">
                <a16:creationId xmlns:a16="http://schemas.microsoft.com/office/drawing/2014/main" id="{EE3D6755-9658-C849-9BAE-2C9BD6E850AC}"/>
              </a:ext>
            </a:extLst>
          </p:cNvPr>
          <p:cNvSpPr/>
          <p:nvPr/>
        </p:nvSpPr>
        <p:spPr>
          <a:xfrm>
            <a:off x="1375965" y="6405282"/>
            <a:ext cx="1317990" cy="307777"/>
          </a:xfrm>
          <a:prstGeom prst="rect">
            <a:avLst/>
          </a:prstGeom>
        </p:spPr>
        <p:txBody>
          <a:bodyPr wrap="none">
            <a:spAutoFit/>
          </a:bodyPr>
          <a:lstStyle/>
          <a:p>
            <a:pPr defTabSz="1219170">
              <a:buClr>
                <a:srgbClr val="000000"/>
              </a:buClr>
            </a:pPr>
            <a:r>
              <a:rPr lang="en-US" sz="1400" i="1" kern="0">
                <a:solidFill>
                  <a:srgbClr val="FFFFFF"/>
                </a:solidFill>
                <a:latin typeface="Abadi Extra Light"/>
                <a:ea typeface="Lato"/>
                <a:cs typeface="Lato"/>
                <a:sym typeface="Lato"/>
              </a:rPr>
              <a:t>3.10.21 release</a:t>
            </a:r>
            <a:endParaRPr lang="en-US" sz="1400" i="1" kern="0">
              <a:solidFill>
                <a:srgbClr val="FFFFFF"/>
              </a:solidFill>
              <a:latin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Rectangle 3">
            <a:extLst>
              <a:ext uri="{FF2B5EF4-FFF2-40B4-BE49-F238E27FC236}">
                <a16:creationId xmlns:a16="http://schemas.microsoft.com/office/drawing/2014/main" id="{CDFE8EAD-8AEA-464F-BB23-8D7D39B46A52}"/>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74" name="Google Shape;74;p16"/>
          <p:cNvSpPr txBox="1">
            <a:spLocks noGrp="1"/>
          </p:cNvSpPr>
          <p:nvPr>
            <p:ph type="title"/>
          </p:nvPr>
        </p:nvSpPr>
        <p:spPr>
          <a:xfrm>
            <a:off x="1210665" y="4263296"/>
            <a:ext cx="10515600" cy="1325600"/>
          </a:xfrm>
          <a:prstGeom prst="rect">
            <a:avLst/>
          </a:prstGeom>
        </p:spPr>
        <p:txBody>
          <a:bodyPr spcFirstLastPara="1" wrap="square" lIns="91433" tIns="45700" rIns="91433" bIns="45700" anchor="ctr" anchorCtr="0">
            <a:noAutofit/>
          </a:bodyPr>
          <a:lstStyle/>
          <a:p>
            <a:pPr algn="r"/>
            <a:r>
              <a:rPr lang="en-US" sz="4267" b="1" spc="800">
                <a:solidFill>
                  <a:schemeClr val="bg1"/>
                </a:solidFill>
                <a:latin typeface="Abadi Extra Light"/>
              </a:rPr>
              <a:t>PURPOSE AND APPROACH</a:t>
            </a:r>
          </a:p>
        </p:txBody>
      </p:sp>
      <p:sp>
        <p:nvSpPr>
          <p:cNvPr id="5" name="Rectangle 4">
            <a:extLst>
              <a:ext uri="{FF2B5EF4-FFF2-40B4-BE49-F238E27FC236}">
                <a16:creationId xmlns:a16="http://schemas.microsoft.com/office/drawing/2014/main" id="{109417B9-06F4-644E-8D79-C345E6AA9377}"/>
              </a:ext>
            </a:extLst>
          </p:cNvPr>
          <p:cNvSpPr/>
          <p:nvPr/>
        </p:nvSpPr>
        <p:spPr>
          <a:xfrm>
            <a:off x="3367" y="63852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6" name="Rectangle 5">
            <a:extLst>
              <a:ext uri="{FF2B5EF4-FFF2-40B4-BE49-F238E27FC236}">
                <a16:creationId xmlns:a16="http://schemas.microsoft.com/office/drawing/2014/main" id="{EAB47E08-2539-494D-96E7-773FB30BEBC4}"/>
              </a:ext>
            </a:extLst>
          </p:cNvPr>
          <p:cNvSpPr/>
          <p:nvPr/>
        </p:nvSpPr>
        <p:spPr>
          <a:xfrm>
            <a:off x="1375965" y="6405282"/>
            <a:ext cx="1317990" cy="307777"/>
          </a:xfrm>
          <a:prstGeom prst="rect">
            <a:avLst/>
          </a:prstGeom>
        </p:spPr>
        <p:txBody>
          <a:bodyPr wrap="none">
            <a:spAutoFit/>
          </a:bodyPr>
          <a:lstStyle/>
          <a:p>
            <a:pPr defTabSz="1219170">
              <a:buClr>
                <a:srgbClr val="000000"/>
              </a:buClr>
            </a:pPr>
            <a:r>
              <a:rPr lang="en-US" sz="1400" i="1" kern="0">
                <a:solidFill>
                  <a:srgbClr val="FFFFFF"/>
                </a:solidFill>
                <a:latin typeface="Abadi Extra Light"/>
                <a:ea typeface="Lato"/>
                <a:cs typeface="Lato"/>
                <a:sym typeface="Lato"/>
              </a:rPr>
              <a:t>3.10.21 release</a:t>
            </a:r>
            <a:endParaRPr lang="en-US" sz="1400" i="1" kern="0">
              <a:solidFill>
                <a:srgbClr val="FFFFFF"/>
              </a:solidFill>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Rectangle 4">
            <a:extLst>
              <a:ext uri="{FF2B5EF4-FFF2-40B4-BE49-F238E27FC236}">
                <a16:creationId xmlns:a16="http://schemas.microsoft.com/office/drawing/2014/main" id="{A70623C6-B276-734A-88CC-1EA5C03DC045}"/>
              </a:ext>
            </a:extLst>
          </p:cNvPr>
          <p:cNvSpPr/>
          <p:nvPr/>
        </p:nvSpPr>
        <p:spPr>
          <a:xfrm>
            <a:off x="2147" y="393881"/>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74" name="Google Shape;74;p16"/>
          <p:cNvSpPr txBox="1">
            <a:spLocks noGrp="1"/>
          </p:cNvSpPr>
          <p:nvPr>
            <p:ph type="title"/>
          </p:nvPr>
        </p:nvSpPr>
        <p:spPr>
          <a:xfrm>
            <a:off x="838200" y="365125"/>
            <a:ext cx="10515600" cy="1325563"/>
          </a:xfrm>
          <a:prstGeom prst="rect">
            <a:avLst/>
          </a:prstGeom>
          <a:noFill/>
          <a:ln>
            <a:noFill/>
          </a:ln>
        </p:spPr>
        <p:txBody>
          <a:bodyPr spcFirstLastPara="1" wrap="square" lIns="91433" tIns="45700" rIns="91433" bIns="45700" anchor="ctr" anchorCtr="0">
            <a:noAutofit/>
          </a:bodyPr>
          <a:lstStyle/>
          <a:p>
            <a:pPr>
              <a:buSzPts val="3300"/>
            </a:pPr>
            <a:r>
              <a:rPr lang="en" sz="2933" spc="600">
                <a:solidFill>
                  <a:schemeClr val="bg1"/>
                </a:solidFill>
                <a:latin typeface="Abadi Extra Light" panose="020B0204020104020204" pitchFamily="34" charset="0"/>
              </a:rPr>
              <a:t>Why did we conduct the CCIS?</a:t>
            </a:r>
            <a:endParaRPr sz="2933" spc="600">
              <a:solidFill>
                <a:schemeClr val="bg1"/>
              </a:solidFill>
              <a:latin typeface="Abadi Extra Light" panose="020B0204020104020204" pitchFamily="34" charset="0"/>
            </a:endParaRPr>
          </a:p>
        </p:txBody>
      </p:sp>
      <p:sp>
        <p:nvSpPr>
          <p:cNvPr id="75" name="Google Shape;75;p16"/>
          <p:cNvSpPr txBox="1">
            <a:spLocks noGrp="1"/>
          </p:cNvSpPr>
          <p:nvPr>
            <p:ph type="body" idx="1"/>
          </p:nvPr>
        </p:nvSpPr>
        <p:spPr>
          <a:xfrm>
            <a:off x="838200" y="1825625"/>
            <a:ext cx="10515600" cy="4638496"/>
          </a:xfrm>
          <a:prstGeom prst="rect">
            <a:avLst/>
          </a:prstGeom>
          <a:noFill/>
          <a:ln>
            <a:noFill/>
          </a:ln>
        </p:spPr>
        <p:txBody>
          <a:bodyPr spcFirstLastPara="1" wrap="square" lIns="91433" tIns="45700" rIns="91433" bIns="45700" anchor="t" anchorCtr="0">
            <a:noAutofit/>
          </a:bodyPr>
          <a:lstStyle/>
          <a:p>
            <a:pPr marL="0" indent="0">
              <a:lnSpc>
                <a:spcPct val="115000"/>
              </a:lnSpc>
              <a:spcBef>
                <a:spcPts val="0"/>
              </a:spcBef>
              <a:buNone/>
            </a:pPr>
            <a:r>
              <a:rPr lang="en" sz="2533" spc="300">
                <a:solidFill>
                  <a:srgbClr val="073763"/>
                </a:solidFill>
                <a:latin typeface="Abadi Extra Light" panose="020B0204020104020204" pitchFamily="34" charset="0"/>
              </a:rPr>
              <a:t>Goals: </a:t>
            </a:r>
            <a:endParaRPr sz="2533" spc="300">
              <a:solidFill>
                <a:srgbClr val="073763"/>
              </a:solidFill>
              <a:latin typeface="Abadi Extra Light" panose="020B0204020104020204" pitchFamily="34" charset="0"/>
            </a:endParaRPr>
          </a:p>
          <a:p>
            <a:pPr marL="293681" indent="0">
              <a:lnSpc>
                <a:spcPct val="115000"/>
              </a:lnSpc>
              <a:spcBef>
                <a:spcPts val="0"/>
              </a:spcBef>
              <a:buNone/>
            </a:pPr>
            <a:r>
              <a:rPr lang="en" sz="2533" spc="300">
                <a:solidFill>
                  <a:srgbClr val="073763"/>
                </a:solidFill>
                <a:latin typeface="Abadi" panose="020B0604020104020204" pitchFamily="34" charset="0"/>
              </a:rPr>
              <a:t>1) </a:t>
            </a:r>
            <a:r>
              <a:rPr lang="en" sz="2533" spc="300">
                <a:solidFill>
                  <a:srgbClr val="073763"/>
                </a:solidFill>
                <a:latin typeface="Abadi Extra Light" panose="020B0204020104020204" pitchFamily="34" charset="0"/>
              </a:rPr>
              <a:t>Identify the most pressing immediate and long-term health needs created by the pandemic, including its social and economic consequences</a:t>
            </a:r>
          </a:p>
          <a:p>
            <a:pPr marL="293681" indent="0">
              <a:lnSpc>
                <a:spcPct val="115000"/>
              </a:lnSpc>
              <a:spcBef>
                <a:spcPts val="0"/>
              </a:spcBef>
              <a:buNone/>
            </a:pPr>
            <a:endParaRPr sz="2533" spc="300">
              <a:solidFill>
                <a:srgbClr val="073763"/>
              </a:solidFill>
              <a:latin typeface="Abadi Extra Light" panose="020B0204020104020204" pitchFamily="34" charset="0"/>
            </a:endParaRPr>
          </a:p>
          <a:p>
            <a:pPr marL="293681" indent="0">
              <a:lnSpc>
                <a:spcPct val="115000"/>
              </a:lnSpc>
              <a:spcBef>
                <a:spcPts val="0"/>
              </a:spcBef>
              <a:buNone/>
            </a:pPr>
            <a:r>
              <a:rPr lang="en" sz="2533" spc="300">
                <a:solidFill>
                  <a:srgbClr val="073763"/>
                </a:solidFill>
                <a:latin typeface="Abadi" panose="020B0604020104020204" pitchFamily="34" charset="0"/>
              </a:rPr>
              <a:t>2) </a:t>
            </a:r>
            <a:r>
              <a:rPr lang="en" sz="2533" spc="300">
                <a:solidFill>
                  <a:srgbClr val="073763"/>
                </a:solidFill>
                <a:latin typeface="Abadi Extra Light" panose="020B0204020104020204" pitchFamily="34" charset="0"/>
              </a:rPr>
              <a:t>Determine which populations have been most disproportionately impacted</a:t>
            </a:r>
            <a:endParaRPr sz="2533" spc="300">
              <a:solidFill>
                <a:srgbClr val="073763"/>
              </a:solidFill>
              <a:latin typeface="Abadi Extra Light" panose="020B0204020104020204" pitchFamily="34" charset="0"/>
            </a:endParaRPr>
          </a:p>
          <a:p>
            <a:pPr marL="0" indent="0">
              <a:lnSpc>
                <a:spcPct val="115000"/>
              </a:lnSpc>
              <a:spcBef>
                <a:spcPts val="0"/>
              </a:spcBef>
              <a:buNone/>
            </a:pPr>
            <a:endParaRPr sz="2533" spc="300">
              <a:solidFill>
                <a:srgbClr val="073763"/>
              </a:solidFill>
              <a:latin typeface="Abadi Extra Light" panose="020B0204020104020204" pitchFamily="34" charset="0"/>
            </a:endParaRPr>
          </a:p>
          <a:p>
            <a:pPr marL="1219140" indent="609570" algn="r">
              <a:lnSpc>
                <a:spcPct val="115000"/>
              </a:lnSpc>
              <a:spcBef>
                <a:spcPts val="0"/>
              </a:spcBef>
              <a:buNone/>
            </a:pPr>
            <a:r>
              <a:rPr lang="en" sz="2533" spc="300">
                <a:solidFill>
                  <a:srgbClr val="073763"/>
                </a:solidFill>
                <a:latin typeface="Abadi Extra Light" panose="020B0204020104020204" pitchFamily="34" charset="0"/>
              </a:rPr>
              <a:t>.... in order to inform and prioritize resource deployment and policy actions</a:t>
            </a:r>
            <a:endParaRPr sz="2533" spc="300">
              <a:solidFill>
                <a:srgbClr val="073763"/>
              </a:solidFill>
              <a:latin typeface="Abadi Extra Light" panose="020B0204020104020204" pitchFamily="34" charset="0"/>
            </a:endParaRPr>
          </a:p>
          <a:p>
            <a:pPr marL="0" indent="0">
              <a:spcBef>
                <a:spcPts val="0"/>
              </a:spcBef>
              <a:spcAft>
                <a:spcPts val="2133"/>
              </a:spcAft>
              <a:buSzPts val="2100"/>
              <a:buNone/>
            </a:pPr>
            <a:endParaRPr sz="267" spc="300">
              <a:solidFill>
                <a:srgbClr val="000000"/>
              </a:solidFill>
              <a:latin typeface="Abadi Extra Light" panose="020B0204020104020204" pitchFamily="34" charset="0"/>
            </a:endParaRPr>
          </a:p>
        </p:txBody>
      </p:sp>
      <p:sp>
        <p:nvSpPr>
          <p:cNvPr id="76" name="Google Shape;76;p1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25</a:t>
            </a:fld>
            <a:endParaRPr kern="0">
              <a:solidFill>
                <a:srgbClr val="595959"/>
              </a:solidFill>
              <a:latin typeface="Arial"/>
              <a:cs typeface="Arial"/>
              <a:sym typeface="Arial"/>
            </a:endParaRPr>
          </a:p>
        </p:txBody>
      </p:sp>
    </p:spTree>
    <p:extLst>
      <p:ext uri="{BB962C8B-B14F-4D97-AF65-F5344CB8AC3E}">
        <p14:creationId xmlns:p14="http://schemas.microsoft.com/office/powerpoint/2010/main" val="417647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3" name="Rectangle 2">
            <a:extLst>
              <a:ext uri="{FF2B5EF4-FFF2-40B4-BE49-F238E27FC236}">
                <a16:creationId xmlns:a16="http://schemas.microsoft.com/office/drawing/2014/main" id="{EAF47784-8B0C-4A79-8505-7A3977810C02}"/>
              </a:ext>
            </a:extLst>
          </p:cNvPr>
          <p:cNvSpPr/>
          <p:nvPr/>
        </p:nvSpPr>
        <p:spPr>
          <a:xfrm>
            <a:off x="2147" y="6532808"/>
            <a:ext cx="12191999" cy="32197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2" name="Rectangle 1">
            <a:extLst>
              <a:ext uri="{FF2B5EF4-FFF2-40B4-BE49-F238E27FC236}">
                <a16:creationId xmlns:a16="http://schemas.microsoft.com/office/drawing/2014/main" id="{992FA0B7-6ABC-4A40-BB3D-08387E3967C8}"/>
              </a:ext>
            </a:extLst>
          </p:cNvPr>
          <p:cNvSpPr/>
          <p:nvPr/>
        </p:nvSpPr>
        <p:spPr>
          <a:xfrm>
            <a:off x="2147" y="393881"/>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128" name="Google Shape;128;p19"/>
          <p:cNvSpPr txBox="1">
            <a:spLocks noGrp="1"/>
          </p:cNvSpPr>
          <p:nvPr>
            <p:ph type="title"/>
          </p:nvPr>
        </p:nvSpPr>
        <p:spPr>
          <a:xfrm>
            <a:off x="506505" y="266513"/>
            <a:ext cx="10515600" cy="1325600"/>
          </a:xfrm>
          <a:prstGeom prst="rect">
            <a:avLst/>
          </a:prstGeom>
          <a:noFill/>
          <a:ln>
            <a:noFill/>
          </a:ln>
        </p:spPr>
        <p:txBody>
          <a:bodyPr spcFirstLastPara="1" wrap="square" lIns="91433" tIns="45700" rIns="91433" bIns="45700" anchor="ctr" anchorCtr="0">
            <a:noAutofit/>
          </a:bodyPr>
          <a:lstStyle/>
          <a:p>
            <a:pPr>
              <a:buSzPts val="3300"/>
            </a:pPr>
            <a:r>
              <a:rPr lang="en-US" sz="2933" b="1" spc="800">
                <a:solidFill>
                  <a:schemeClr val="bg1"/>
                </a:solidFill>
                <a:latin typeface="Abadi Extra Light"/>
              </a:rPr>
              <a:t>OVERVIEW OF CCIS APPROACH</a:t>
            </a:r>
          </a:p>
        </p:txBody>
      </p:sp>
      <p:sp>
        <p:nvSpPr>
          <p:cNvPr id="129" name="Google Shape;129;p19"/>
          <p:cNvSpPr txBox="1">
            <a:spLocks noGrp="1"/>
          </p:cNvSpPr>
          <p:nvPr>
            <p:ph type="body" idx="1"/>
          </p:nvPr>
        </p:nvSpPr>
        <p:spPr>
          <a:xfrm>
            <a:off x="505962" y="1497113"/>
            <a:ext cx="11353868" cy="4137291"/>
          </a:xfrm>
          <a:prstGeom prst="rect">
            <a:avLst/>
          </a:prstGeom>
          <a:noFill/>
          <a:ln>
            <a:noFill/>
          </a:ln>
        </p:spPr>
        <p:txBody>
          <a:bodyPr spcFirstLastPara="1" wrap="square" lIns="91433" tIns="45700" rIns="91433" bIns="45700" anchor="t" anchorCtr="0">
            <a:noAutofit/>
          </a:bodyPr>
          <a:lstStyle/>
          <a:p>
            <a:pPr marL="237055" indent="-287851">
              <a:lnSpc>
                <a:spcPct val="150000"/>
              </a:lnSpc>
              <a:spcBef>
                <a:spcPts val="0"/>
              </a:spcBef>
              <a:buClr>
                <a:srgbClr val="073763"/>
              </a:buClr>
              <a:buSzPts val="2000"/>
            </a:pPr>
            <a:r>
              <a:rPr lang="en-US" sz="2000" dirty="0">
                <a:solidFill>
                  <a:srgbClr val="073763"/>
                </a:solidFill>
                <a:latin typeface="Abadi Extra Light"/>
              </a:rPr>
              <a:t>Conducted a self-administered online survey between Sept. and Nov. 2020 </a:t>
            </a:r>
          </a:p>
          <a:p>
            <a:pPr marL="237055" indent="-287851">
              <a:lnSpc>
                <a:spcPct val="150000"/>
              </a:lnSpc>
              <a:spcBef>
                <a:spcPts val="0"/>
              </a:spcBef>
              <a:buClr>
                <a:srgbClr val="073763"/>
              </a:buClr>
              <a:buSzPts val="2000"/>
            </a:pPr>
            <a:r>
              <a:rPr lang="en-US" sz="2000" dirty="0">
                <a:solidFill>
                  <a:srgbClr val="073763"/>
                </a:solidFill>
                <a:latin typeface="Abadi Extra Light"/>
              </a:rPr>
              <a:t>Covered a wide range of topics</a:t>
            </a:r>
          </a:p>
          <a:p>
            <a:pPr marL="846626" lvl="1" indent="-287851">
              <a:lnSpc>
                <a:spcPct val="100000"/>
              </a:lnSpc>
              <a:spcBef>
                <a:spcPts val="0"/>
              </a:spcBef>
              <a:buClr>
                <a:srgbClr val="073763"/>
              </a:buClr>
              <a:buSzPts val="2000"/>
            </a:pPr>
            <a:r>
              <a:rPr lang="en-US" sz="1600" dirty="0">
                <a:solidFill>
                  <a:srgbClr val="073763"/>
                </a:solidFill>
                <a:latin typeface="Abadi Extra Light"/>
              </a:rPr>
              <a:t>Perceptions &amp; experiences of COVID-19, Basic needs, Access to healthcare, Pandemic-related changes in employment, Mental health, Substance use, and Safety</a:t>
            </a:r>
            <a:endParaRPr lang="en-US" sz="1051" dirty="0">
              <a:solidFill>
                <a:srgbClr val="073763"/>
              </a:solidFill>
              <a:latin typeface="Abadi Extra Light"/>
            </a:endParaRPr>
          </a:p>
          <a:p>
            <a:pPr marL="237055" indent="-287851">
              <a:lnSpc>
                <a:spcPct val="150000"/>
              </a:lnSpc>
              <a:spcBef>
                <a:spcPts val="800"/>
              </a:spcBef>
              <a:buClr>
                <a:srgbClr val="073763"/>
              </a:buClr>
              <a:buSzPts val="2000"/>
            </a:pPr>
            <a:r>
              <a:rPr lang="en-US" sz="2000" dirty="0">
                <a:solidFill>
                  <a:srgbClr val="073763"/>
                </a:solidFill>
                <a:latin typeface="Abadi Extra Light"/>
              </a:rPr>
              <a:t>Available in 11 languages; additional focus groups also conducted in ASL</a:t>
            </a:r>
          </a:p>
          <a:p>
            <a:pPr marL="237055" indent="-287851">
              <a:lnSpc>
                <a:spcPct val="150000"/>
              </a:lnSpc>
              <a:spcBef>
                <a:spcPts val="800"/>
              </a:spcBef>
              <a:buClr>
                <a:srgbClr val="073763"/>
              </a:buClr>
              <a:buSzPts val="2000"/>
            </a:pPr>
            <a:r>
              <a:rPr lang="en-US" sz="2000" dirty="0">
                <a:solidFill>
                  <a:srgbClr val="073763"/>
                </a:solidFill>
                <a:latin typeface="Abadi Extra Light"/>
              </a:rPr>
              <a:t>Open ended questions captured previously unknown needs and barriers</a:t>
            </a:r>
          </a:p>
          <a:p>
            <a:pPr marL="237055" indent="-287851">
              <a:lnSpc>
                <a:spcPct val="150000"/>
              </a:lnSpc>
              <a:spcBef>
                <a:spcPts val="800"/>
              </a:spcBef>
              <a:buClr>
                <a:srgbClr val="073763"/>
              </a:buClr>
              <a:buSzPts val="2000"/>
            </a:pPr>
            <a:r>
              <a:rPr lang="en-US" sz="2000" dirty="0">
                <a:solidFill>
                  <a:srgbClr val="073763"/>
                </a:solidFill>
                <a:latin typeface="Abadi Extra Light"/>
              </a:rPr>
              <a:t>Weighted results to the state average</a:t>
            </a:r>
          </a:p>
          <a:p>
            <a:pPr marL="237055" indent="-287851">
              <a:lnSpc>
                <a:spcPct val="150000"/>
              </a:lnSpc>
              <a:spcBef>
                <a:spcPts val="800"/>
              </a:spcBef>
              <a:buClr>
                <a:srgbClr val="073763"/>
              </a:buClr>
              <a:buSzPts val="2000"/>
            </a:pPr>
            <a:r>
              <a:rPr lang="en-US" sz="2000" dirty="0">
                <a:solidFill>
                  <a:srgbClr val="073763"/>
                </a:solidFill>
                <a:latin typeface="Abadi Extra Light"/>
              </a:rPr>
              <a:t>Recruitment via network of community-based organizations (CBOs)</a:t>
            </a:r>
          </a:p>
          <a:p>
            <a:pPr marL="237055" indent="-287851">
              <a:lnSpc>
                <a:spcPct val="150000"/>
              </a:lnSpc>
              <a:spcBef>
                <a:spcPts val="800"/>
              </a:spcBef>
              <a:buClr>
                <a:srgbClr val="073763"/>
              </a:buClr>
              <a:buSzPts val="2000"/>
            </a:pPr>
            <a:r>
              <a:rPr lang="en-US" sz="2000" dirty="0">
                <a:solidFill>
                  <a:srgbClr val="073763"/>
                </a:solidFill>
                <a:latin typeface="Abadi Extra Light"/>
              </a:rPr>
              <a:t>Employed a snowballing sampling strategy to ensure we reach key populations </a:t>
            </a:r>
          </a:p>
          <a:p>
            <a:pPr marL="846626" lvl="1" indent="-287851">
              <a:lnSpc>
                <a:spcPct val="100000"/>
              </a:lnSpc>
              <a:spcBef>
                <a:spcPts val="800"/>
              </a:spcBef>
              <a:buClr>
                <a:srgbClr val="073763"/>
              </a:buClr>
              <a:buSzPts val="2000"/>
            </a:pPr>
            <a:r>
              <a:rPr lang="en-US" sz="1600" dirty="0" err="1">
                <a:solidFill>
                  <a:srgbClr val="073763"/>
                </a:solidFill>
                <a:latin typeface="Abadi Extra Light"/>
              </a:rPr>
              <a:t>eg.</a:t>
            </a:r>
            <a:r>
              <a:rPr lang="en-US" sz="1600" dirty="0">
                <a:solidFill>
                  <a:srgbClr val="073763"/>
                </a:solidFill>
                <a:latin typeface="Abadi Extra Light"/>
              </a:rPr>
              <a:t> People of color, LGBTQ+ individuals, People with disabilities, Essential workers, People experiencing housing instability, Older adults, and Individuals living in areas hardest hit by COVID-19</a:t>
            </a:r>
            <a:endParaRPr lang="en-US" sz="2000" dirty="0">
              <a:solidFill>
                <a:srgbClr val="073763"/>
              </a:solidFill>
              <a:latin typeface="Abadi Extra Light"/>
            </a:endParaRPr>
          </a:p>
          <a:p>
            <a:pPr marL="237055" indent="-287851">
              <a:lnSpc>
                <a:spcPct val="150000"/>
              </a:lnSpc>
              <a:spcBef>
                <a:spcPts val="800"/>
              </a:spcBef>
              <a:buClr>
                <a:srgbClr val="073763"/>
              </a:buClr>
              <a:buSzPts val="2000"/>
            </a:pPr>
            <a:endParaRPr lang="en-US" sz="2000" dirty="0">
              <a:solidFill>
                <a:srgbClr val="073763"/>
              </a:solidFill>
              <a:latin typeface="Abadi Extra Light"/>
            </a:endParaRPr>
          </a:p>
          <a:p>
            <a:pPr marL="237055" indent="0">
              <a:lnSpc>
                <a:spcPct val="115000"/>
              </a:lnSpc>
              <a:spcBef>
                <a:spcPts val="800"/>
              </a:spcBef>
              <a:buNone/>
            </a:pPr>
            <a:endParaRPr lang="en-US" sz="1800" dirty="0">
              <a:solidFill>
                <a:srgbClr val="000000"/>
              </a:solidFill>
              <a:latin typeface="Abadi Extra Light"/>
            </a:endParaRPr>
          </a:p>
          <a:p>
            <a:pPr marL="237055" indent="-76197">
              <a:spcAft>
                <a:spcPts val="2133"/>
              </a:spcAft>
              <a:buClr>
                <a:srgbClr val="000000"/>
              </a:buClr>
              <a:buSzPts val="300"/>
            </a:pPr>
            <a:endParaRPr lang="en-US" sz="200" dirty="0">
              <a:solidFill>
                <a:srgbClr val="000000"/>
              </a:solidFill>
              <a:latin typeface="Abadi Extra Light"/>
            </a:endParaRPr>
          </a:p>
        </p:txBody>
      </p:sp>
      <p:sp>
        <p:nvSpPr>
          <p:cNvPr id="130" name="Google Shape;130;p19"/>
          <p:cNvSpPr txBox="1">
            <a:spLocks noGrp="1"/>
          </p:cNvSpPr>
          <p:nvPr>
            <p:ph type="sldNum" idx="12"/>
          </p:nvPr>
        </p:nvSpPr>
        <p:spPr>
          <a:xfrm>
            <a:off x="8739996" y="6270087"/>
            <a:ext cx="2743200" cy="365200"/>
          </a:xfrm>
          <a:prstGeom prst="rect">
            <a:avLst/>
          </a:prstGeom>
        </p:spPr>
        <p:txBody>
          <a:bodyPr spcFirstLastPara="1" wrap="square" lIns="91433" tIns="45700" rIns="91433" bIns="45700" anchor="ctr" anchorCtr="0">
            <a:noAutofit/>
          </a:bodyPr>
          <a:lstStyle/>
          <a:p>
            <a:pPr defTabSz="1219140">
              <a:buClr>
                <a:srgbClr val="000000"/>
              </a:buClr>
              <a:defRPr/>
            </a:pPr>
            <a:fld id="{00000000-1234-1234-1234-123412341234}" type="slidenum">
              <a:rPr lang="en" kern="0">
                <a:solidFill>
                  <a:srgbClr val="595959"/>
                </a:solidFill>
                <a:latin typeface="Abadi" panose="020B0604020104020204" pitchFamily="34" charset="0"/>
                <a:cs typeface="Arial"/>
                <a:sym typeface="Arial"/>
              </a:rPr>
              <a:pPr defTabSz="1219140">
                <a:buClr>
                  <a:srgbClr val="000000"/>
                </a:buClr>
                <a:defRPr/>
              </a:pPr>
              <a:t>26</a:t>
            </a:fld>
            <a:endParaRPr kern="0">
              <a:solidFill>
                <a:srgbClr val="595959"/>
              </a:solidFill>
              <a:latin typeface="Abadi" panose="020B0604020104020204" pitchFamily="34" charset="0"/>
              <a:cs typeface="Arial"/>
              <a:sym typeface="Arial"/>
            </a:endParaRPr>
          </a:p>
        </p:txBody>
      </p:sp>
    </p:spTree>
    <p:extLst>
      <p:ext uri="{BB962C8B-B14F-4D97-AF65-F5344CB8AC3E}">
        <p14:creationId xmlns:p14="http://schemas.microsoft.com/office/powerpoint/2010/main" val="2036431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6" name="Rectangle 5">
            <a:extLst>
              <a:ext uri="{FF2B5EF4-FFF2-40B4-BE49-F238E27FC236}">
                <a16:creationId xmlns:a16="http://schemas.microsoft.com/office/drawing/2014/main" id="{CDDB86A0-E8EE-4A5D-B9FE-072CCAFF4F57}"/>
              </a:ext>
            </a:extLst>
          </p:cNvPr>
          <p:cNvSpPr/>
          <p:nvPr/>
        </p:nvSpPr>
        <p:spPr>
          <a:xfrm>
            <a:off x="2" y="307618"/>
            <a:ext cx="12191999" cy="15187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162" name="Google Shape;162;p23"/>
          <p:cNvSpPr txBox="1">
            <a:spLocks noGrp="1"/>
          </p:cNvSpPr>
          <p:nvPr>
            <p:ph type="title"/>
          </p:nvPr>
        </p:nvSpPr>
        <p:spPr>
          <a:xfrm>
            <a:off x="569262" y="388114"/>
            <a:ext cx="10784540" cy="1339047"/>
          </a:xfrm>
          <a:prstGeom prst="rect">
            <a:avLst/>
          </a:prstGeom>
        </p:spPr>
        <p:txBody>
          <a:bodyPr spcFirstLastPara="1" wrap="square" lIns="91433" tIns="45700" rIns="91433" bIns="45700" anchor="ctr" anchorCtr="0">
            <a:noAutofit/>
          </a:bodyPr>
          <a:lstStyle/>
          <a:p>
            <a:r>
              <a:rPr lang="en-US" sz="4267" b="1" spc="800">
                <a:solidFill>
                  <a:schemeClr val="bg1"/>
                </a:solidFill>
                <a:latin typeface="Abadi Extra Light"/>
              </a:rPr>
              <a:t>RESULTS TOPICS TO DATE</a:t>
            </a:r>
          </a:p>
        </p:txBody>
      </p:sp>
      <p:sp>
        <p:nvSpPr>
          <p:cNvPr id="7" name="Rectangle 6">
            <a:extLst>
              <a:ext uri="{FF2B5EF4-FFF2-40B4-BE49-F238E27FC236}">
                <a16:creationId xmlns:a16="http://schemas.microsoft.com/office/drawing/2014/main" id="{ADD8685B-BF03-4CC1-ADC1-05229372CC1E}"/>
              </a:ext>
            </a:extLst>
          </p:cNvPr>
          <p:cNvSpPr/>
          <p:nvPr/>
        </p:nvSpPr>
        <p:spPr>
          <a:xfrm>
            <a:off x="2147" y="6532808"/>
            <a:ext cx="12191999" cy="32197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29" name="Rectangle 28">
            <a:extLst>
              <a:ext uri="{FF2B5EF4-FFF2-40B4-BE49-F238E27FC236}">
                <a16:creationId xmlns:a16="http://schemas.microsoft.com/office/drawing/2014/main" id="{3E333823-D038-8A4B-9D79-C795E1ECB60D}"/>
              </a:ext>
            </a:extLst>
          </p:cNvPr>
          <p:cNvSpPr/>
          <p:nvPr/>
        </p:nvSpPr>
        <p:spPr>
          <a:xfrm>
            <a:off x="0" y="6532808"/>
            <a:ext cx="1317990" cy="307777"/>
          </a:xfrm>
          <a:prstGeom prst="rect">
            <a:avLst/>
          </a:prstGeom>
        </p:spPr>
        <p:txBody>
          <a:bodyPr wrap="none">
            <a:spAutoFit/>
          </a:bodyPr>
          <a:lstStyle/>
          <a:p>
            <a:pPr defTabSz="1219170">
              <a:buClr>
                <a:srgbClr val="000000"/>
              </a:buClr>
            </a:pPr>
            <a:r>
              <a:rPr lang="en-US" sz="1400" i="1" kern="0" dirty="0">
                <a:solidFill>
                  <a:srgbClr val="FFFFFF"/>
                </a:solidFill>
                <a:latin typeface="Abadi Extra Light"/>
                <a:ea typeface="Lato"/>
                <a:cs typeface="Lato"/>
                <a:sym typeface="Lato"/>
              </a:rPr>
              <a:t>4.28.21 release</a:t>
            </a:r>
            <a:endParaRPr lang="en-US" sz="1400" i="1" kern="0" dirty="0">
              <a:solidFill>
                <a:srgbClr val="FFFFFF"/>
              </a:solidFill>
              <a:latin typeface="Arial"/>
              <a:cs typeface="Arial"/>
              <a:sym typeface="Arial"/>
            </a:endParaRPr>
          </a:p>
        </p:txBody>
      </p:sp>
      <p:sp>
        <p:nvSpPr>
          <p:cNvPr id="30" name="Rectangle 29">
            <a:extLst>
              <a:ext uri="{FF2B5EF4-FFF2-40B4-BE49-F238E27FC236}">
                <a16:creationId xmlns:a16="http://schemas.microsoft.com/office/drawing/2014/main" id="{1FB90B3D-5E7A-2A4D-A257-FEB07AD74625}"/>
              </a:ext>
            </a:extLst>
          </p:cNvPr>
          <p:cNvSpPr/>
          <p:nvPr/>
        </p:nvSpPr>
        <p:spPr>
          <a:xfrm>
            <a:off x="4978961" y="1975506"/>
            <a:ext cx="2251635" cy="2154265"/>
          </a:xfrm>
          <a:prstGeom prst="rect">
            <a:avLst/>
          </a:prstGeom>
          <a:solidFill>
            <a:srgbClr val="4E97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31" name="Rectangle 30">
            <a:extLst>
              <a:ext uri="{FF2B5EF4-FFF2-40B4-BE49-F238E27FC236}">
                <a16:creationId xmlns:a16="http://schemas.microsoft.com/office/drawing/2014/main" id="{D97912CD-B244-0E49-BB24-08AB89CECC49}"/>
              </a:ext>
            </a:extLst>
          </p:cNvPr>
          <p:cNvSpPr/>
          <p:nvPr/>
        </p:nvSpPr>
        <p:spPr>
          <a:xfrm>
            <a:off x="2691935" y="1975506"/>
            <a:ext cx="2188135" cy="2152591"/>
          </a:xfrm>
          <a:prstGeom prst="rect">
            <a:avLst/>
          </a:prstGeom>
          <a:solidFill>
            <a:srgbClr val="46780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32" name="Rectangle 31">
            <a:extLst>
              <a:ext uri="{FF2B5EF4-FFF2-40B4-BE49-F238E27FC236}">
                <a16:creationId xmlns:a16="http://schemas.microsoft.com/office/drawing/2014/main" id="{187BE802-C579-8B45-8FCB-39F85F7A4208}"/>
              </a:ext>
            </a:extLst>
          </p:cNvPr>
          <p:cNvSpPr/>
          <p:nvPr/>
        </p:nvSpPr>
        <p:spPr>
          <a:xfrm>
            <a:off x="227108" y="1978680"/>
            <a:ext cx="2372285" cy="2147915"/>
          </a:xfrm>
          <a:prstGeom prst="rect">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34" name="TextBox 33">
            <a:extLst>
              <a:ext uri="{FF2B5EF4-FFF2-40B4-BE49-F238E27FC236}">
                <a16:creationId xmlns:a16="http://schemas.microsoft.com/office/drawing/2014/main" id="{93FEE952-04BA-CA4F-AB6D-96D688C2B292}"/>
              </a:ext>
            </a:extLst>
          </p:cNvPr>
          <p:cNvSpPr txBox="1"/>
          <p:nvPr/>
        </p:nvSpPr>
        <p:spPr>
          <a:xfrm>
            <a:off x="252508" y="3369239"/>
            <a:ext cx="2324848"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MITIGATING INDIVIDUAL RISK OF INFECTION</a:t>
            </a:r>
          </a:p>
        </p:txBody>
      </p:sp>
      <p:sp>
        <p:nvSpPr>
          <p:cNvPr id="35" name="TextBox 34">
            <a:extLst>
              <a:ext uri="{FF2B5EF4-FFF2-40B4-BE49-F238E27FC236}">
                <a16:creationId xmlns:a16="http://schemas.microsoft.com/office/drawing/2014/main" id="{16E77800-3A67-2847-A50F-79B7180F66DE}"/>
              </a:ext>
            </a:extLst>
          </p:cNvPr>
          <p:cNvSpPr txBox="1"/>
          <p:nvPr/>
        </p:nvSpPr>
        <p:spPr>
          <a:xfrm>
            <a:off x="2753287" y="3493625"/>
            <a:ext cx="2067112"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ACCESS TO TESTING​</a:t>
            </a:r>
          </a:p>
        </p:txBody>
      </p:sp>
      <p:sp>
        <p:nvSpPr>
          <p:cNvPr id="37" name="TextBox 36">
            <a:extLst>
              <a:ext uri="{FF2B5EF4-FFF2-40B4-BE49-F238E27FC236}">
                <a16:creationId xmlns:a16="http://schemas.microsoft.com/office/drawing/2014/main" id="{DE334B30-2329-294C-BE76-A18EF6F3B84D}"/>
              </a:ext>
            </a:extLst>
          </p:cNvPr>
          <p:cNvSpPr txBox="1"/>
          <p:nvPr/>
        </p:nvSpPr>
        <p:spPr>
          <a:xfrm>
            <a:off x="5131958" y="3369226"/>
            <a:ext cx="1939364"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ACCESS TO HEALTHCARE</a:t>
            </a:r>
            <a:r>
              <a:rPr lang="en-US" sz="1467" kern="0">
                <a:solidFill>
                  <a:srgbClr val="FFFFFF"/>
                </a:solidFill>
                <a:latin typeface="Abadi Extra Light"/>
                <a:cs typeface="Calibri"/>
                <a:sym typeface="Arial"/>
              </a:rPr>
              <a:t>​</a:t>
            </a:r>
            <a:endParaRPr lang="en-US" sz="1467" kern="0">
              <a:solidFill>
                <a:srgbClr val="FFFFFF"/>
              </a:solidFill>
              <a:latin typeface="Abadi Extra Light"/>
              <a:cs typeface="Arial"/>
              <a:sym typeface="Arial"/>
            </a:endParaRPr>
          </a:p>
        </p:txBody>
      </p:sp>
      <p:pic>
        <p:nvPicPr>
          <p:cNvPr id="38" name="Google Shape;248;p31">
            <a:extLst>
              <a:ext uri="{FF2B5EF4-FFF2-40B4-BE49-F238E27FC236}">
                <a16:creationId xmlns:a16="http://schemas.microsoft.com/office/drawing/2014/main" id="{5C12294F-9821-9849-985A-853A463F7607}"/>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t="2005" b="2015"/>
          <a:stretch/>
        </p:blipFill>
        <p:spPr>
          <a:xfrm>
            <a:off x="3461609" y="2362015"/>
            <a:ext cx="858216" cy="632139"/>
          </a:xfrm>
          <a:prstGeom prst="rect">
            <a:avLst/>
          </a:prstGeom>
          <a:noFill/>
          <a:ln>
            <a:noFill/>
          </a:ln>
        </p:spPr>
      </p:pic>
      <p:pic>
        <p:nvPicPr>
          <p:cNvPr id="39" name="Picture 4" descr="noun_Healthcare_2200916.png">
            <a:extLst>
              <a:ext uri="{FF2B5EF4-FFF2-40B4-BE49-F238E27FC236}">
                <a16:creationId xmlns:a16="http://schemas.microsoft.com/office/drawing/2014/main" id="{625A9F62-DDB6-1045-B4A8-58FD5C430C6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l="667" t="250" r="267" b="17867"/>
          <a:stretch/>
        </p:blipFill>
        <p:spPr>
          <a:xfrm flipH="1">
            <a:off x="5548730" y="2206399"/>
            <a:ext cx="1141607" cy="954600"/>
          </a:xfrm>
          <a:prstGeom prst="rect">
            <a:avLst/>
          </a:prstGeom>
        </p:spPr>
      </p:pic>
      <p:grpSp>
        <p:nvGrpSpPr>
          <p:cNvPr id="40" name="Group 39">
            <a:extLst>
              <a:ext uri="{FF2B5EF4-FFF2-40B4-BE49-F238E27FC236}">
                <a16:creationId xmlns:a16="http://schemas.microsoft.com/office/drawing/2014/main" id="{450A7B0D-929E-454D-84D5-E631F02994AA}"/>
              </a:ext>
            </a:extLst>
          </p:cNvPr>
          <p:cNvGrpSpPr/>
          <p:nvPr/>
        </p:nvGrpSpPr>
        <p:grpSpPr>
          <a:xfrm>
            <a:off x="1007281" y="2270848"/>
            <a:ext cx="798867" cy="804469"/>
            <a:chOff x="548641" y="3202084"/>
            <a:chExt cx="1105989" cy="1105989"/>
          </a:xfrm>
        </p:grpSpPr>
        <p:sp>
          <p:nvSpPr>
            <p:cNvPr id="41" name="Oval 40">
              <a:extLst>
                <a:ext uri="{FF2B5EF4-FFF2-40B4-BE49-F238E27FC236}">
                  <a16:creationId xmlns:a16="http://schemas.microsoft.com/office/drawing/2014/main" id="{4C6AA2BD-8E67-AD4A-A6AC-DA17807DCDB7}"/>
                </a:ext>
              </a:extLst>
            </p:cNvPr>
            <p:cNvSpPr/>
            <p:nvPr/>
          </p:nvSpPr>
          <p:spPr>
            <a:xfrm>
              <a:off x="548641" y="3202084"/>
              <a:ext cx="1105989" cy="11059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42" name="Google Shape;231;p30">
              <a:extLst>
                <a:ext uri="{FF2B5EF4-FFF2-40B4-BE49-F238E27FC236}">
                  <a16:creationId xmlns:a16="http://schemas.microsoft.com/office/drawing/2014/main" id="{689873BC-EE5E-F749-92E6-A235E503B5CE}"/>
                </a:ext>
              </a:extLst>
            </p:cNvPr>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b="24744"/>
            <a:stretch/>
          </p:blipFill>
          <p:spPr>
            <a:xfrm>
              <a:off x="650545" y="3352800"/>
              <a:ext cx="903628" cy="705392"/>
            </a:xfrm>
            <a:prstGeom prst="rect">
              <a:avLst/>
            </a:prstGeom>
            <a:noFill/>
            <a:ln>
              <a:noFill/>
            </a:ln>
          </p:spPr>
        </p:pic>
      </p:grpSp>
      <p:sp>
        <p:nvSpPr>
          <p:cNvPr id="43" name="Oval 42">
            <a:extLst>
              <a:ext uri="{FF2B5EF4-FFF2-40B4-BE49-F238E27FC236}">
                <a16:creationId xmlns:a16="http://schemas.microsoft.com/office/drawing/2014/main" id="{82F04AF0-FB75-604A-B437-235F683E1EA8}"/>
              </a:ext>
            </a:extLst>
          </p:cNvPr>
          <p:cNvSpPr/>
          <p:nvPr/>
        </p:nvSpPr>
        <p:spPr>
          <a:xfrm>
            <a:off x="3486768" y="2273661"/>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44" name="Rectangle 43">
            <a:extLst>
              <a:ext uri="{FF2B5EF4-FFF2-40B4-BE49-F238E27FC236}">
                <a16:creationId xmlns:a16="http://schemas.microsoft.com/office/drawing/2014/main" id="{7C21908A-A64C-2945-999F-3E5376C4DD94}"/>
              </a:ext>
            </a:extLst>
          </p:cNvPr>
          <p:cNvSpPr/>
          <p:nvPr/>
        </p:nvSpPr>
        <p:spPr>
          <a:xfrm>
            <a:off x="9680013" y="1962269"/>
            <a:ext cx="2251635" cy="2154265"/>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45" name="TextBox 44">
            <a:extLst>
              <a:ext uri="{FF2B5EF4-FFF2-40B4-BE49-F238E27FC236}">
                <a16:creationId xmlns:a16="http://schemas.microsoft.com/office/drawing/2014/main" id="{AB74B15B-0E8B-D24F-BF59-C4A354746E21}"/>
              </a:ext>
            </a:extLst>
          </p:cNvPr>
          <p:cNvSpPr txBox="1"/>
          <p:nvPr/>
        </p:nvSpPr>
        <p:spPr>
          <a:xfrm>
            <a:off x="9838333" y="3482987"/>
            <a:ext cx="1939364"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MENTAL HEALTH </a:t>
            </a:r>
          </a:p>
        </p:txBody>
      </p:sp>
      <p:sp>
        <p:nvSpPr>
          <p:cNvPr id="51" name="Rectangle 50">
            <a:extLst>
              <a:ext uri="{FF2B5EF4-FFF2-40B4-BE49-F238E27FC236}">
                <a16:creationId xmlns:a16="http://schemas.microsoft.com/office/drawing/2014/main" id="{E2CA9E2A-BEBB-9146-8765-A01325E58C08}"/>
              </a:ext>
            </a:extLst>
          </p:cNvPr>
          <p:cNvSpPr/>
          <p:nvPr/>
        </p:nvSpPr>
        <p:spPr>
          <a:xfrm>
            <a:off x="9680013" y="4204725"/>
            <a:ext cx="2251635" cy="2154265"/>
          </a:xfrm>
          <a:prstGeom prst="rect">
            <a:avLst/>
          </a:prstGeom>
          <a:solidFill>
            <a:srgbClr val="69123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52" name="Rectangle 51">
            <a:extLst>
              <a:ext uri="{FF2B5EF4-FFF2-40B4-BE49-F238E27FC236}">
                <a16:creationId xmlns:a16="http://schemas.microsoft.com/office/drawing/2014/main" id="{5FB4CCD1-26D7-FC41-AEF7-F056D22B96C1}"/>
              </a:ext>
            </a:extLst>
          </p:cNvPr>
          <p:cNvSpPr/>
          <p:nvPr/>
        </p:nvSpPr>
        <p:spPr>
          <a:xfrm>
            <a:off x="4978961" y="4213881"/>
            <a:ext cx="2251635" cy="218457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53" name="Rectangle 52">
            <a:extLst>
              <a:ext uri="{FF2B5EF4-FFF2-40B4-BE49-F238E27FC236}">
                <a16:creationId xmlns:a16="http://schemas.microsoft.com/office/drawing/2014/main" id="{BD21D8BF-54BE-9E41-9A5B-E4A3B117EBC7}"/>
              </a:ext>
            </a:extLst>
          </p:cNvPr>
          <p:cNvSpPr/>
          <p:nvPr/>
        </p:nvSpPr>
        <p:spPr>
          <a:xfrm>
            <a:off x="227108" y="4213880"/>
            <a:ext cx="2372285" cy="2184577"/>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56" name="TextBox 55">
            <a:extLst>
              <a:ext uri="{FF2B5EF4-FFF2-40B4-BE49-F238E27FC236}">
                <a16:creationId xmlns:a16="http://schemas.microsoft.com/office/drawing/2014/main" id="{1B59A92B-21B4-A048-9F29-F63557610AB4}"/>
              </a:ext>
            </a:extLst>
          </p:cNvPr>
          <p:cNvSpPr txBox="1"/>
          <p:nvPr/>
        </p:nvSpPr>
        <p:spPr>
          <a:xfrm>
            <a:off x="252508" y="5699690"/>
            <a:ext cx="2324848" cy="3488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NEW: EMPLOYMENT</a:t>
            </a:r>
            <a:endParaRPr lang="en-US" sz="1600" kern="0">
              <a:solidFill>
                <a:srgbClr val="000000"/>
              </a:solidFill>
              <a:latin typeface="Arial"/>
              <a:cs typeface="Arial"/>
              <a:sym typeface="Arial"/>
            </a:endParaRPr>
          </a:p>
        </p:txBody>
      </p:sp>
      <p:sp>
        <p:nvSpPr>
          <p:cNvPr id="57" name="TextBox 56">
            <a:extLst>
              <a:ext uri="{FF2B5EF4-FFF2-40B4-BE49-F238E27FC236}">
                <a16:creationId xmlns:a16="http://schemas.microsoft.com/office/drawing/2014/main" id="{F2FD0B21-11DA-F847-9169-DEF1102E1B07}"/>
              </a:ext>
            </a:extLst>
          </p:cNvPr>
          <p:cNvSpPr txBox="1"/>
          <p:nvPr/>
        </p:nvSpPr>
        <p:spPr>
          <a:xfrm>
            <a:off x="5062444" y="5590977"/>
            <a:ext cx="2067112"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NEW: PARENTS &amp;</a:t>
            </a:r>
          </a:p>
          <a:p>
            <a:pPr algn="ctr" defTabSz="1219170">
              <a:buClr>
                <a:srgbClr val="000000"/>
              </a:buClr>
              <a:defRPr/>
            </a:pPr>
            <a:r>
              <a:rPr lang="en-US" sz="1467" kern="0">
                <a:solidFill>
                  <a:srgbClr val="FFFFFF"/>
                </a:solidFill>
                <a:latin typeface="Abadi Extra Light"/>
                <a:cs typeface="Arial"/>
                <a:sym typeface="Arial"/>
              </a:rPr>
              <a:t>FAMILIES</a:t>
            </a:r>
            <a:endParaRPr lang="en-US" sz="1600" kern="0">
              <a:solidFill>
                <a:srgbClr val="000000"/>
              </a:solidFill>
              <a:latin typeface="Arial"/>
              <a:cs typeface="Arial"/>
              <a:sym typeface="Arial"/>
            </a:endParaRPr>
          </a:p>
        </p:txBody>
      </p:sp>
      <p:sp>
        <p:nvSpPr>
          <p:cNvPr id="59" name="Oval 58">
            <a:extLst>
              <a:ext uri="{FF2B5EF4-FFF2-40B4-BE49-F238E27FC236}">
                <a16:creationId xmlns:a16="http://schemas.microsoft.com/office/drawing/2014/main" id="{5E8FB3B5-553A-414E-9349-2EB047604A7E}"/>
              </a:ext>
            </a:extLst>
          </p:cNvPr>
          <p:cNvSpPr/>
          <p:nvPr/>
        </p:nvSpPr>
        <p:spPr>
          <a:xfrm>
            <a:off x="5726907" y="4549849"/>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66" name="Google Shape;106;p18">
            <a:extLst>
              <a:ext uri="{FF2B5EF4-FFF2-40B4-BE49-F238E27FC236}">
                <a16:creationId xmlns:a16="http://schemas.microsoft.com/office/drawing/2014/main" id="{3A680202-0FFC-7445-8099-F179E9DC24C7}"/>
              </a:ext>
            </a:extLst>
          </p:cNvPr>
          <p:cNvPicPr preferRelativeResize="0"/>
          <p:nvPr/>
        </p:nvPicPr>
        <p:blipFill>
          <a:blip r:embed="rId9">
            <a:alphaModFix/>
          </a:blip>
          <a:stretch>
            <a:fillRect/>
          </a:stretch>
        </p:blipFill>
        <p:spPr>
          <a:xfrm>
            <a:off x="1077754" y="4647167"/>
            <a:ext cx="645633" cy="634691"/>
          </a:xfrm>
          <a:prstGeom prst="rect">
            <a:avLst/>
          </a:prstGeom>
          <a:noFill/>
          <a:ln>
            <a:noFill/>
          </a:ln>
        </p:spPr>
      </p:pic>
      <p:sp>
        <p:nvSpPr>
          <p:cNvPr id="67" name="Oval 66">
            <a:extLst>
              <a:ext uri="{FF2B5EF4-FFF2-40B4-BE49-F238E27FC236}">
                <a16:creationId xmlns:a16="http://schemas.microsoft.com/office/drawing/2014/main" id="{51EEFB5B-6023-8A4A-98D3-CF021FC1E453}"/>
              </a:ext>
            </a:extLst>
          </p:cNvPr>
          <p:cNvSpPr/>
          <p:nvPr/>
        </p:nvSpPr>
        <p:spPr>
          <a:xfrm>
            <a:off x="1004665" y="4548081"/>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68" name="Picture 11">
            <a:extLst>
              <a:ext uri="{FF2B5EF4-FFF2-40B4-BE49-F238E27FC236}">
                <a16:creationId xmlns:a16="http://schemas.microsoft.com/office/drawing/2014/main" id="{B5825DD6-67CB-1D42-94BB-46579EDDC571}"/>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Lst>
          </a:blip>
          <a:stretch>
            <a:fillRect/>
          </a:stretch>
        </p:blipFill>
        <p:spPr>
          <a:xfrm>
            <a:off x="5885412" y="4647167"/>
            <a:ext cx="491939" cy="589157"/>
          </a:xfrm>
          <a:prstGeom prst="rect">
            <a:avLst/>
          </a:prstGeom>
        </p:spPr>
      </p:pic>
      <p:pic>
        <p:nvPicPr>
          <p:cNvPr id="69" name="Picture 4" descr="Mental Health Icons - Download Free Vector Icons | Noun Project">
            <a:extLst>
              <a:ext uri="{FF2B5EF4-FFF2-40B4-BE49-F238E27FC236}">
                <a16:creationId xmlns:a16="http://schemas.microsoft.com/office/drawing/2014/main" id="{7AB15A71-4EA2-1E4F-93C5-9F8CEADB654C}"/>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531871" y="2385885"/>
            <a:ext cx="547920" cy="547920"/>
          </a:xfrm>
          <a:prstGeom prst="rect">
            <a:avLst/>
          </a:prstGeom>
          <a:noFill/>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9A7A2625-0E27-3245-900B-6C22CE6B2C1A}"/>
              </a:ext>
            </a:extLst>
          </p:cNvPr>
          <p:cNvSpPr/>
          <p:nvPr/>
        </p:nvSpPr>
        <p:spPr>
          <a:xfrm>
            <a:off x="10407653" y="2281016"/>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6" name="Oval 75">
            <a:extLst>
              <a:ext uri="{FF2B5EF4-FFF2-40B4-BE49-F238E27FC236}">
                <a16:creationId xmlns:a16="http://schemas.microsoft.com/office/drawing/2014/main" id="{6B8D4498-91A0-6B40-BC92-14E224CD6981}"/>
              </a:ext>
            </a:extLst>
          </p:cNvPr>
          <p:cNvSpPr/>
          <p:nvPr/>
        </p:nvSpPr>
        <p:spPr>
          <a:xfrm>
            <a:off x="10432980" y="4544752"/>
            <a:ext cx="753843" cy="7424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77" name="Picture 2" descr="transparent background magnifying glass icon&#10;">
            <a:extLst>
              <a:ext uri="{FF2B5EF4-FFF2-40B4-BE49-F238E27FC236}">
                <a16:creationId xmlns:a16="http://schemas.microsoft.com/office/drawing/2014/main" id="{8AFC9C54-01FB-BC40-A4BC-8451300E5235}"/>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561365" y="4668901"/>
            <a:ext cx="488935" cy="489993"/>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23B07CDE-F9A7-0643-8E23-2C45E106CC46}"/>
              </a:ext>
            </a:extLst>
          </p:cNvPr>
          <p:cNvSpPr txBox="1"/>
          <p:nvPr/>
        </p:nvSpPr>
        <p:spPr>
          <a:xfrm>
            <a:off x="9610165" y="5548193"/>
            <a:ext cx="2338105"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COMING NEXT: POPULATION SPOTLIGHTS</a:t>
            </a:r>
          </a:p>
        </p:txBody>
      </p:sp>
      <p:sp>
        <p:nvSpPr>
          <p:cNvPr id="80" name="Rectangle 79">
            <a:extLst>
              <a:ext uri="{FF2B5EF4-FFF2-40B4-BE49-F238E27FC236}">
                <a16:creationId xmlns:a16="http://schemas.microsoft.com/office/drawing/2014/main" id="{62997FFD-C4F5-994C-8052-EE4542257822}"/>
              </a:ext>
            </a:extLst>
          </p:cNvPr>
          <p:cNvSpPr/>
          <p:nvPr/>
        </p:nvSpPr>
        <p:spPr>
          <a:xfrm>
            <a:off x="7328547" y="1957253"/>
            <a:ext cx="2251635" cy="2154265"/>
          </a:xfrm>
          <a:prstGeom prst="rect">
            <a:avLst/>
          </a:prstGeom>
          <a:solidFill>
            <a:schemeClr val="accent4">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81" name="TextBox 80">
            <a:extLst>
              <a:ext uri="{FF2B5EF4-FFF2-40B4-BE49-F238E27FC236}">
                <a16:creationId xmlns:a16="http://schemas.microsoft.com/office/drawing/2014/main" id="{32016606-1C36-684B-93E4-B717711F8ECA}"/>
              </a:ext>
            </a:extLst>
          </p:cNvPr>
          <p:cNvSpPr txBox="1"/>
          <p:nvPr/>
        </p:nvSpPr>
        <p:spPr>
          <a:xfrm>
            <a:off x="7512106" y="3260519"/>
            <a:ext cx="1939364" cy="80041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SOCIAL DETERMINANTS OF HEALTH</a:t>
            </a:r>
            <a:endParaRPr lang="en-US" sz="1600" kern="0">
              <a:solidFill>
                <a:srgbClr val="000000"/>
              </a:solidFill>
              <a:latin typeface="Arial"/>
              <a:cs typeface="Arial"/>
              <a:sym typeface="Arial"/>
            </a:endParaRPr>
          </a:p>
        </p:txBody>
      </p:sp>
      <p:pic>
        <p:nvPicPr>
          <p:cNvPr id="82" name="Picture 20" descr="2020-2021 Basic Needs Priorities &amp; Strategic Investment Plan – United Way  of Central Illinois">
            <a:extLst>
              <a:ext uri="{FF2B5EF4-FFF2-40B4-BE49-F238E27FC236}">
                <a16:creationId xmlns:a16="http://schemas.microsoft.com/office/drawing/2014/main" id="{AD651AFB-ED5E-2447-88C7-4F74FB414E1D}"/>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107779" y="2354979"/>
            <a:ext cx="751739" cy="751739"/>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BF33B78E-BB89-C647-8BC9-3AAAEAFB2CEA}"/>
              </a:ext>
            </a:extLst>
          </p:cNvPr>
          <p:cNvSpPr/>
          <p:nvPr/>
        </p:nvSpPr>
        <p:spPr>
          <a:xfrm>
            <a:off x="7337600" y="4229388"/>
            <a:ext cx="2237640" cy="2154265"/>
          </a:xfrm>
          <a:prstGeom prst="rect">
            <a:avLst/>
          </a:prstGeom>
          <a:solidFill>
            <a:srgbClr val="E6724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47" name="TextBox 46">
            <a:extLst>
              <a:ext uri="{FF2B5EF4-FFF2-40B4-BE49-F238E27FC236}">
                <a16:creationId xmlns:a16="http://schemas.microsoft.com/office/drawing/2014/main" id="{FB84ADE4-0543-8440-BA1A-7FCB1EE5FC13}"/>
              </a:ext>
            </a:extLst>
          </p:cNvPr>
          <p:cNvSpPr txBox="1"/>
          <p:nvPr/>
        </p:nvSpPr>
        <p:spPr>
          <a:xfrm>
            <a:off x="7486626" y="5590977"/>
            <a:ext cx="1939364"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COMING NEXT: SAFETY</a:t>
            </a:r>
            <a:endParaRPr lang="en-US" sz="1600" kern="0">
              <a:solidFill>
                <a:srgbClr val="000000"/>
              </a:solidFill>
              <a:latin typeface="Arial"/>
              <a:cs typeface="Arial"/>
              <a:sym typeface="Arial"/>
            </a:endParaRPr>
          </a:p>
        </p:txBody>
      </p:sp>
      <p:pic>
        <p:nvPicPr>
          <p:cNvPr id="48" name="Picture 18" descr="Safety Icons - Download Free Vector Icons | Noun Project">
            <a:extLst>
              <a:ext uri="{FF2B5EF4-FFF2-40B4-BE49-F238E27FC236}">
                <a16:creationId xmlns:a16="http://schemas.microsoft.com/office/drawing/2014/main" id="{8769AFAF-D78C-DD4B-B02B-C571A4C5D689}"/>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187797" y="4731069"/>
            <a:ext cx="503249" cy="503249"/>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a:extLst>
              <a:ext uri="{FF2B5EF4-FFF2-40B4-BE49-F238E27FC236}">
                <a16:creationId xmlns:a16="http://schemas.microsoft.com/office/drawing/2014/main" id="{0156F70A-8900-C647-B35C-D7F4F7638F18}"/>
              </a:ext>
            </a:extLst>
          </p:cNvPr>
          <p:cNvSpPr/>
          <p:nvPr/>
        </p:nvSpPr>
        <p:spPr>
          <a:xfrm>
            <a:off x="8044575" y="4566764"/>
            <a:ext cx="771971" cy="8100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50" name="Rectangle 49">
            <a:extLst>
              <a:ext uri="{FF2B5EF4-FFF2-40B4-BE49-F238E27FC236}">
                <a16:creationId xmlns:a16="http://schemas.microsoft.com/office/drawing/2014/main" id="{12FEDA8A-0B54-194A-8B6B-8BE042091B36}"/>
              </a:ext>
            </a:extLst>
          </p:cNvPr>
          <p:cNvSpPr/>
          <p:nvPr/>
        </p:nvSpPr>
        <p:spPr>
          <a:xfrm>
            <a:off x="2685586" y="4213880"/>
            <a:ext cx="2186372" cy="2184579"/>
          </a:xfrm>
          <a:prstGeom prst="rect">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a:sym typeface="Arial"/>
            </a:endParaRPr>
          </a:p>
        </p:txBody>
      </p:sp>
      <p:sp>
        <p:nvSpPr>
          <p:cNvPr id="54" name="TextBox 53">
            <a:extLst>
              <a:ext uri="{FF2B5EF4-FFF2-40B4-BE49-F238E27FC236}">
                <a16:creationId xmlns:a16="http://schemas.microsoft.com/office/drawing/2014/main" id="{0323C06C-8206-F24A-96CC-EAB7B9DDD702}"/>
              </a:ext>
            </a:extLst>
          </p:cNvPr>
          <p:cNvSpPr txBox="1"/>
          <p:nvPr/>
        </p:nvSpPr>
        <p:spPr>
          <a:xfrm>
            <a:off x="2856605" y="5664749"/>
            <a:ext cx="1939364" cy="57464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defRPr/>
            </a:pPr>
            <a:r>
              <a:rPr lang="en-US" sz="1467" kern="0">
                <a:solidFill>
                  <a:srgbClr val="FFFFFF"/>
                </a:solidFill>
                <a:latin typeface="Abadi Extra Light"/>
                <a:cs typeface="Arial"/>
                <a:sym typeface="Arial"/>
              </a:rPr>
              <a:t>NEW: SUBSTANCE USE</a:t>
            </a:r>
          </a:p>
        </p:txBody>
      </p:sp>
      <p:pic>
        <p:nvPicPr>
          <p:cNvPr id="55" name="Picture 2" descr="Addictions and Substance Use | Healthy UC Davis">
            <a:extLst>
              <a:ext uri="{FF2B5EF4-FFF2-40B4-BE49-F238E27FC236}">
                <a16:creationId xmlns:a16="http://schemas.microsoft.com/office/drawing/2014/main" id="{17E53DB6-48C0-314A-BD21-2C30BAFF78A9}"/>
              </a:ext>
            </a:extLst>
          </p:cNvPr>
          <p:cNvPicPr>
            <a:picLocks noChangeAspect="1" noChangeArrowheads="1"/>
          </p:cNvPicPr>
          <p:nvPr/>
        </p:nvPicPr>
        <p:blipFill>
          <a:blip r:embed="rId20">
            <a:extLst>
              <a:ext uri="{BEBA8EAE-BF5A-486C-A8C5-ECC9F3942E4B}">
                <a14:imgProps xmlns:a14="http://schemas.microsoft.com/office/drawing/2010/main">
                  <a14:imgLayer r:embed="rId2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413226" y="4543375"/>
            <a:ext cx="827285" cy="82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6" grpId="0"/>
      <p:bldP spid="57" grpId="0"/>
      <p:bldP spid="59" grpId="0" animBg="1"/>
      <p:bldP spid="67" grpId="0" animBg="1"/>
      <p:bldP spid="76" grpId="0" animBg="1"/>
      <p:bldP spid="78" grpId="0"/>
      <p:bldP spid="46" grpId="0" animBg="1"/>
      <p:bldP spid="47" grpId="0"/>
      <p:bldP spid="49" grpId="0" animBg="1"/>
      <p:bldP spid="50" grpId="0" animBg="1"/>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16186"/>
            <a:ext cx="12191999" cy="26401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defRPr/>
            </a:pPr>
            <a:endParaRPr lang="en-US" sz="1867" kern="0">
              <a:solidFill>
                <a:srgbClr val="FFFFFF"/>
              </a:solidFill>
              <a:latin typeface="Arial"/>
            </a:endParaRPr>
          </a:p>
        </p:txBody>
      </p:sp>
      <p:sp>
        <p:nvSpPr>
          <p:cNvPr id="193" name="Google Shape;193;p26"/>
          <p:cNvSpPr txBox="1">
            <a:spLocks noGrp="1"/>
          </p:cNvSpPr>
          <p:nvPr>
            <p:ph type="title"/>
          </p:nvPr>
        </p:nvSpPr>
        <p:spPr>
          <a:xfrm>
            <a:off x="1718492" y="4692592"/>
            <a:ext cx="9997041" cy="1325600"/>
          </a:xfrm>
          <a:prstGeom prst="rect">
            <a:avLst/>
          </a:prstGeom>
        </p:spPr>
        <p:txBody>
          <a:bodyPr spcFirstLastPara="1" wrap="square" lIns="91433" tIns="45700" rIns="91433" bIns="45700" anchor="ctr" anchorCtr="0">
            <a:noAutofit/>
          </a:bodyPr>
          <a:lstStyle/>
          <a:p>
            <a:pPr algn="r"/>
            <a:r>
              <a:rPr lang="en-US" sz="4267" spc="800">
                <a:solidFill>
                  <a:schemeClr val="bg1"/>
                </a:solidFill>
                <a:latin typeface="Abadi Extra Light"/>
              </a:rPr>
              <a:t>EMPLOYMENT</a:t>
            </a:r>
            <a:br>
              <a:rPr lang="en-US" sz="4267" spc="800">
                <a:solidFill>
                  <a:schemeClr val="bg1"/>
                </a:solidFill>
                <a:latin typeface="Abadi Extra Light"/>
              </a:rPr>
            </a:br>
            <a:br>
              <a:rPr lang="en-US" sz="2133" spc="800">
                <a:solidFill>
                  <a:schemeClr val="bg1"/>
                </a:solidFill>
                <a:latin typeface="Abadi Extra Light"/>
              </a:rPr>
            </a:br>
            <a:r>
              <a:rPr lang="en-US" sz="2133" spc="400">
                <a:solidFill>
                  <a:schemeClr val="bg1"/>
                </a:solidFill>
                <a:latin typeface="Abadi Extra Light"/>
              </a:rPr>
              <a:t>Kathleen Fitzsimmons, PhD, MPH </a:t>
            </a:r>
            <a:br>
              <a:rPr lang="en-US" sz="2133" spc="400">
                <a:solidFill>
                  <a:schemeClr val="bg1"/>
                </a:solidFill>
                <a:latin typeface="Abadi Extra Light"/>
              </a:rPr>
            </a:br>
            <a:r>
              <a:rPr lang="en-US" sz="2133" spc="400">
                <a:solidFill>
                  <a:schemeClr val="bg1"/>
                </a:solidFill>
                <a:latin typeface="Abadi Extra Light"/>
              </a:rPr>
              <a:t>Emily Sparer-Fine, ScD</a:t>
            </a:r>
            <a:br>
              <a:rPr lang="en-US" sz="2133" spc="400">
                <a:solidFill>
                  <a:schemeClr val="bg1"/>
                </a:solidFill>
                <a:latin typeface="Abadi Extra Light"/>
              </a:rPr>
            </a:br>
            <a:r>
              <a:rPr lang="en-US" sz="2133" spc="400">
                <a:solidFill>
                  <a:schemeClr val="bg1"/>
                </a:solidFill>
                <a:latin typeface="Abadi Extra Light"/>
              </a:rPr>
              <a:t>Amy Flynn, MS </a:t>
            </a:r>
            <a:endParaRPr lang="en-US" sz="4267" spc="400">
              <a:solidFill>
                <a:schemeClr val="bg1"/>
              </a:solidFill>
              <a:latin typeface="Abadi Extra Light"/>
            </a:endParaRPr>
          </a:p>
          <a:p>
            <a:pPr algn="r"/>
            <a:endParaRPr lang="en-US" sz="4267" b="1" spc="800">
              <a:solidFill>
                <a:schemeClr val="bg1"/>
              </a:solidFill>
              <a:latin typeface="Abadi Extra Light"/>
            </a:endParaRPr>
          </a:p>
        </p:txBody>
      </p:sp>
      <p:sp>
        <p:nvSpPr>
          <p:cNvPr id="3" name="Oval 2">
            <a:extLst>
              <a:ext uri="{FF2B5EF4-FFF2-40B4-BE49-F238E27FC236}">
                <a16:creationId xmlns:a16="http://schemas.microsoft.com/office/drawing/2014/main" id="{308D430D-AB65-6649-B602-D69EB4760FD5}"/>
              </a:ext>
            </a:extLst>
          </p:cNvPr>
          <p:cNvSpPr/>
          <p:nvPr/>
        </p:nvSpPr>
        <p:spPr>
          <a:xfrm>
            <a:off x="731522" y="4269446"/>
            <a:ext cx="1474652" cy="1474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8" name="Google Shape;106;p18">
            <a:extLst>
              <a:ext uri="{FF2B5EF4-FFF2-40B4-BE49-F238E27FC236}">
                <a16:creationId xmlns:a16="http://schemas.microsoft.com/office/drawing/2014/main" id="{BE1F74DB-705C-2A45-85C6-9569FBC1E6CA}"/>
              </a:ext>
            </a:extLst>
          </p:cNvPr>
          <p:cNvPicPr preferRelativeResize="0"/>
          <p:nvPr/>
        </p:nvPicPr>
        <p:blipFill>
          <a:blip r:embed="rId3">
            <a:alphaModFix/>
          </a:blip>
          <a:stretch>
            <a:fillRect/>
          </a:stretch>
        </p:blipFill>
        <p:spPr>
          <a:xfrm>
            <a:off x="975360" y="4511040"/>
            <a:ext cx="963169" cy="926593"/>
          </a:xfrm>
          <a:prstGeom prst="rect">
            <a:avLst/>
          </a:prstGeom>
          <a:noFill/>
          <a:ln>
            <a:noFill/>
          </a:ln>
        </p:spPr>
      </p:pic>
      <p:sp>
        <p:nvSpPr>
          <p:cNvPr id="12" name="Rectangle 11">
            <a:extLst>
              <a:ext uri="{FF2B5EF4-FFF2-40B4-BE49-F238E27FC236}">
                <a16:creationId xmlns:a16="http://schemas.microsoft.com/office/drawing/2014/main" id="{F895A21F-D536-4884-A36F-12F39DF97EE8}"/>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3048130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6" name="Picture 5">
            <a:extLst>
              <a:ext uri="{FF2B5EF4-FFF2-40B4-BE49-F238E27FC236}">
                <a16:creationId xmlns:a16="http://schemas.microsoft.com/office/drawing/2014/main" id="{192F7F6D-1642-4FAE-A4C4-62429797CFC1}"/>
              </a:ext>
            </a:extLst>
          </p:cNvPr>
          <p:cNvPicPr>
            <a:picLocks noChangeAspect="1"/>
          </p:cNvPicPr>
          <p:nvPr/>
        </p:nvPicPr>
        <p:blipFill>
          <a:blip r:embed="rId3"/>
          <a:stretch>
            <a:fillRect/>
          </a:stretch>
        </p:blipFill>
        <p:spPr>
          <a:xfrm>
            <a:off x="78059" y="1155133"/>
            <a:ext cx="9082067" cy="5458903"/>
          </a:xfrm>
          <a:prstGeom prst="rect">
            <a:avLst/>
          </a:prstGeom>
        </p:spPr>
      </p:pic>
      <p:sp>
        <p:nvSpPr>
          <p:cNvPr id="3" name="Google Shape;193;p26">
            <a:extLst>
              <a:ext uri="{FF2B5EF4-FFF2-40B4-BE49-F238E27FC236}">
                <a16:creationId xmlns:a16="http://schemas.microsoft.com/office/drawing/2014/main" id="{185BDCB1-795C-4DEC-AC74-75DD536AE959}"/>
              </a:ext>
            </a:extLst>
          </p:cNvPr>
          <p:cNvSpPr txBox="1">
            <a:spLocks/>
          </p:cNvSpPr>
          <p:nvPr/>
        </p:nvSpPr>
        <p:spPr>
          <a:xfrm>
            <a:off x="-184515" y="-104948"/>
            <a:ext cx="10515600" cy="89446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40">
              <a:buClr>
                <a:srgbClr val="000000"/>
              </a:buClr>
            </a:pPr>
            <a:r>
              <a:rPr lang="en-US" sz="2667" kern="0" spc="800">
                <a:solidFill>
                  <a:srgbClr val="FFAB40"/>
                </a:solidFill>
                <a:latin typeface="Abadi Extra Light"/>
              </a:rPr>
              <a:t>RISK MITIGATION</a:t>
            </a:r>
            <a:endParaRPr lang="en-US" sz="2667" kern="0">
              <a:solidFill>
                <a:srgbClr val="FFAB40"/>
              </a:solidFill>
              <a:latin typeface="Abadi Extra Light"/>
            </a:endParaRPr>
          </a:p>
        </p:txBody>
      </p:sp>
      <p:sp>
        <p:nvSpPr>
          <p:cNvPr id="2" name="Rectangle 1">
            <a:extLst>
              <a:ext uri="{FF2B5EF4-FFF2-40B4-BE49-F238E27FC236}">
                <a16:creationId xmlns:a16="http://schemas.microsoft.com/office/drawing/2014/main" id="{88ECB0E3-145C-4F0F-BA48-43743D2655E8}"/>
              </a:ext>
            </a:extLst>
          </p:cNvPr>
          <p:cNvSpPr/>
          <p:nvPr/>
        </p:nvSpPr>
        <p:spPr>
          <a:xfrm>
            <a:off x="2147" y="11073"/>
            <a:ext cx="12191999" cy="10442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srgbClr val="FFFFFF"/>
              </a:solidFill>
              <a:latin typeface="Arial"/>
              <a:sym typeface="Arial"/>
            </a:endParaRPr>
          </a:p>
        </p:txBody>
      </p:sp>
      <p:sp>
        <p:nvSpPr>
          <p:cNvPr id="4" name="Title 1">
            <a:extLst>
              <a:ext uri="{FF2B5EF4-FFF2-40B4-BE49-F238E27FC236}">
                <a16:creationId xmlns:a16="http://schemas.microsoft.com/office/drawing/2014/main" id="{EF1CD7DA-6A52-4395-BFCA-D0F428C8497D}"/>
              </a:ext>
            </a:extLst>
          </p:cNvPr>
          <p:cNvSpPr txBox="1">
            <a:spLocks/>
          </p:cNvSpPr>
          <p:nvPr/>
        </p:nvSpPr>
        <p:spPr>
          <a:xfrm>
            <a:off x="498168" y="153053"/>
            <a:ext cx="11691685" cy="763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40">
              <a:buClr>
                <a:srgbClr val="000000"/>
              </a:buClr>
            </a:pPr>
            <a:r>
              <a:rPr lang="en-US" sz="2667" b="1" kern="0" spc="800">
                <a:solidFill>
                  <a:srgbClr val="FFFFFF"/>
                </a:solidFill>
                <a:latin typeface="Abadi Extra Light"/>
              </a:rPr>
              <a:t>CHANGES IN EMPLOYMENT STATUS DUE TO THE PANDEMIC</a:t>
            </a:r>
          </a:p>
        </p:txBody>
      </p:sp>
      <p:sp>
        <p:nvSpPr>
          <p:cNvPr id="16" name="TextBox 15">
            <a:extLst>
              <a:ext uri="{FF2B5EF4-FFF2-40B4-BE49-F238E27FC236}">
                <a16:creationId xmlns:a16="http://schemas.microsoft.com/office/drawing/2014/main" id="{74672050-7088-47D7-BE4B-CDCA5BF5EA2D}"/>
              </a:ext>
            </a:extLst>
          </p:cNvPr>
          <p:cNvSpPr txBox="1"/>
          <p:nvPr/>
        </p:nvSpPr>
        <p:spPr>
          <a:xfrm>
            <a:off x="9160125" y="1135008"/>
            <a:ext cx="3031875" cy="381642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40">
              <a:buClr>
                <a:srgbClr val="000000"/>
              </a:buClr>
            </a:pPr>
            <a:r>
              <a:rPr lang="en-US" sz="1600" kern="0" dirty="0">
                <a:solidFill>
                  <a:srgbClr val="000000"/>
                </a:solidFill>
                <a:latin typeface="Abadi Extra Light"/>
                <a:ea typeface="Roboto"/>
                <a:cs typeface="Arial"/>
                <a:sym typeface="Arial"/>
              </a:rPr>
              <a:t>The pandemic has had a severe impact on Massachusetts workers.  </a:t>
            </a:r>
          </a:p>
          <a:p>
            <a:pPr defTabSz="1219140">
              <a:buClr>
                <a:srgbClr val="000000"/>
              </a:buClr>
            </a:pPr>
            <a:endParaRPr lang="en-US" sz="1600" kern="0" dirty="0">
              <a:solidFill>
                <a:srgbClr val="000000"/>
              </a:solidFill>
              <a:latin typeface="Abadi Extra Light"/>
              <a:ea typeface="Roboto"/>
              <a:cs typeface="Arial"/>
              <a:sym typeface="Arial"/>
            </a:endParaRPr>
          </a:p>
          <a:p>
            <a:pPr defTabSz="1219140">
              <a:buClr>
                <a:srgbClr val="000000"/>
              </a:buClr>
            </a:pPr>
            <a:r>
              <a:rPr lang="en-US" sz="1600" kern="0" dirty="0">
                <a:solidFill>
                  <a:srgbClr val="000000"/>
                </a:solidFill>
                <a:latin typeface="Abadi Extra Light"/>
                <a:ea typeface="Roboto"/>
                <a:cs typeface="Arial"/>
                <a:sym typeface="Arial"/>
              </a:rPr>
              <a:t>Overall, </a:t>
            </a:r>
            <a:r>
              <a:rPr lang="en-US" sz="1600" b="1" kern="0" dirty="0">
                <a:solidFill>
                  <a:srgbClr val="000000"/>
                </a:solidFill>
                <a:latin typeface="Abadi Extra Light"/>
                <a:ea typeface="Roboto"/>
                <a:cs typeface="Arial"/>
                <a:sym typeface="Arial"/>
              </a:rPr>
              <a:t>7 in 10</a:t>
            </a:r>
            <a:r>
              <a:rPr lang="en-US" sz="1600" kern="0" dirty="0">
                <a:solidFill>
                  <a:srgbClr val="000000"/>
                </a:solidFill>
                <a:latin typeface="Abadi Extra Light"/>
                <a:ea typeface="Roboto"/>
                <a:cs typeface="Arial"/>
                <a:sym typeface="Arial"/>
              </a:rPr>
              <a:t> adults employed in the past year</a:t>
            </a:r>
            <a:r>
              <a:rPr lang="en-US" sz="1600" b="1" kern="0" dirty="0">
                <a:solidFill>
                  <a:srgbClr val="000000"/>
                </a:solidFill>
                <a:latin typeface="Abadi Extra Light"/>
                <a:ea typeface="Roboto"/>
                <a:cs typeface="Arial"/>
                <a:sym typeface="Arial"/>
              </a:rPr>
              <a:t> reported changes to their employment status </a:t>
            </a:r>
            <a:r>
              <a:rPr lang="en-US" sz="1600" kern="0" dirty="0">
                <a:solidFill>
                  <a:srgbClr val="000000"/>
                </a:solidFill>
                <a:latin typeface="Abadi Extra Light"/>
                <a:ea typeface="Roboto"/>
                <a:cs typeface="Arial"/>
                <a:sym typeface="Arial"/>
              </a:rPr>
              <a:t>due to the pandemic: </a:t>
            </a:r>
          </a:p>
          <a:p>
            <a:pPr marL="0" lvl="1" defTabSz="1219140">
              <a:buClr>
                <a:srgbClr val="000000"/>
              </a:buClr>
            </a:pPr>
            <a:r>
              <a:rPr lang="en-US" sz="1600" kern="0" dirty="0">
                <a:solidFill>
                  <a:srgbClr val="000000"/>
                </a:solidFill>
                <a:latin typeface="Abadi Extra Light"/>
                <a:ea typeface="Roboto"/>
                <a:cs typeface="Arial"/>
                <a:sym typeface="Arial"/>
              </a:rPr>
              <a:t>- 10% reported job loss </a:t>
            </a:r>
          </a:p>
          <a:p>
            <a:pPr marL="0" lvl="1" defTabSz="1219140">
              <a:buClr>
                <a:srgbClr val="000000"/>
              </a:buClr>
            </a:pPr>
            <a:r>
              <a:rPr lang="en-US" sz="1600" kern="0" dirty="0">
                <a:solidFill>
                  <a:srgbClr val="000000"/>
                </a:solidFill>
                <a:latin typeface="Abadi Extra Light"/>
                <a:ea typeface="Roboto"/>
                <a:cs typeface="Arial"/>
                <a:sym typeface="Arial"/>
              </a:rPr>
              <a:t>- 14% reduced hours or took leave</a:t>
            </a:r>
          </a:p>
          <a:p>
            <a:pPr marL="0" lvl="1" defTabSz="1219140">
              <a:buClr>
                <a:srgbClr val="000000"/>
              </a:buClr>
            </a:pPr>
            <a:r>
              <a:rPr lang="en-US" sz="1600" kern="0" dirty="0">
                <a:solidFill>
                  <a:srgbClr val="000000"/>
                </a:solidFill>
                <a:latin typeface="Abadi Extra Light"/>
                <a:ea typeface="Roboto"/>
                <a:cs typeface="Arial"/>
                <a:sym typeface="Arial"/>
              </a:rPr>
              <a:t>- 41% nature of work changed. </a:t>
            </a:r>
          </a:p>
          <a:p>
            <a:pPr marL="228594" lvl="1" indent="-228594" defTabSz="1219140">
              <a:buClr>
                <a:srgbClr val="000000"/>
              </a:buClr>
              <a:buFontTx/>
              <a:buChar char="-"/>
            </a:pPr>
            <a:endParaRPr lang="en-US" sz="1600" kern="0" dirty="0">
              <a:solidFill>
                <a:srgbClr val="000000"/>
              </a:solidFill>
              <a:latin typeface="Abadi Extra Light"/>
              <a:ea typeface="Roboto"/>
              <a:cs typeface="Arial"/>
              <a:sym typeface="Arial"/>
            </a:endParaRPr>
          </a:p>
          <a:p>
            <a:pPr defTabSz="1219140">
              <a:buClr>
                <a:srgbClr val="000000"/>
              </a:buClr>
            </a:pPr>
            <a:r>
              <a:rPr lang="en-US" sz="1600" b="1" kern="0" dirty="0">
                <a:solidFill>
                  <a:srgbClr val="000000"/>
                </a:solidFill>
                <a:latin typeface="Abadi Extra Light"/>
                <a:ea typeface="Roboto"/>
                <a:cs typeface="Arial"/>
                <a:sym typeface="Arial"/>
              </a:rPr>
              <a:t>1 in 4 </a:t>
            </a:r>
            <a:r>
              <a:rPr lang="en-US" sz="1600" kern="0" dirty="0">
                <a:solidFill>
                  <a:srgbClr val="000000"/>
                </a:solidFill>
                <a:latin typeface="Abadi Extra Light"/>
                <a:ea typeface="Roboto"/>
                <a:cs typeface="Arial"/>
                <a:sym typeface="Arial"/>
              </a:rPr>
              <a:t>adults employed in the past year</a:t>
            </a:r>
            <a:r>
              <a:rPr lang="en-US" sz="1600" b="1" kern="0" dirty="0">
                <a:solidFill>
                  <a:srgbClr val="000000"/>
                </a:solidFill>
                <a:latin typeface="Abadi Extra Light"/>
                <a:ea typeface="Roboto"/>
                <a:cs typeface="Arial"/>
                <a:sym typeface="Arial"/>
              </a:rPr>
              <a:t> reported job loss, reduced hours or taking leave.</a:t>
            </a:r>
            <a:endParaRPr lang="en-US" sz="1600" kern="0" dirty="0">
              <a:solidFill>
                <a:srgbClr val="000000"/>
              </a:solidFill>
              <a:latin typeface="Abadi Extra Light"/>
              <a:ea typeface="Roboto"/>
              <a:cs typeface="Arial"/>
              <a:sym typeface="Arial"/>
            </a:endParaRPr>
          </a:p>
          <a:p>
            <a:pPr defTabSz="1219140">
              <a:buClr>
                <a:srgbClr val="000000"/>
              </a:buClr>
            </a:pPr>
            <a:endParaRPr lang="en-US" sz="1600" kern="0" dirty="0">
              <a:solidFill>
                <a:srgbClr val="000000"/>
              </a:solidFill>
              <a:latin typeface="Abadi Extra Light"/>
              <a:cs typeface="Arial"/>
              <a:sym typeface="Arial"/>
            </a:endParaRPr>
          </a:p>
        </p:txBody>
      </p:sp>
      <p:sp>
        <p:nvSpPr>
          <p:cNvPr id="15" name="TextBox 14">
            <a:extLst>
              <a:ext uri="{FF2B5EF4-FFF2-40B4-BE49-F238E27FC236}">
                <a16:creationId xmlns:a16="http://schemas.microsoft.com/office/drawing/2014/main" id="{52CB3824-9453-4435-B3BC-311DEBE41599}"/>
              </a:ext>
            </a:extLst>
          </p:cNvPr>
          <p:cNvSpPr txBox="1"/>
          <p:nvPr/>
        </p:nvSpPr>
        <p:spPr>
          <a:xfrm>
            <a:off x="9234819" y="5576651"/>
            <a:ext cx="2626981" cy="584968"/>
          </a:xfrm>
          <a:prstGeom prst="rect">
            <a:avLst/>
          </a:prstGeom>
          <a:noFill/>
        </p:spPr>
        <p:txBody>
          <a:bodyPr wrap="square">
            <a:spAutoFit/>
          </a:bodyPr>
          <a:lstStyle/>
          <a:p>
            <a:pPr defTabSz="1219170">
              <a:buClr>
                <a:srgbClr val="000000"/>
              </a:buClr>
            </a:pPr>
            <a:r>
              <a:rPr lang="en-US" sz="1067" kern="0">
                <a:solidFill>
                  <a:srgbClr val="FFFFFF">
                    <a:lumMod val="50000"/>
                  </a:srgbClr>
                </a:solidFill>
                <a:latin typeface="Abadi Extra Light" panose="020B0204020104020204" pitchFamily="34" charset="0"/>
                <a:cs typeface="Arial"/>
                <a:sym typeface="Arial"/>
              </a:rPr>
              <a:t>Note: Percentages are weighted to the statewide age and educational distribution of those 25 years old or older in Massachusetts</a:t>
            </a:r>
          </a:p>
        </p:txBody>
      </p:sp>
      <p:sp>
        <p:nvSpPr>
          <p:cNvPr id="13" name="Rectangle 12">
            <a:extLst>
              <a:ext uri="{FF2B5EF4-FFF2-40B4-BE49-F238E27FC236}">
                <a16:creationId xmlns:a16="http://schemas.microsoft.com/office/drawing/2014/main" id="{10DAF8F7-5C4F-4B22-A943-41F3037F2C41}"/>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5" name="Rectangle 4">
            <a:extLst>
              <a:ext uri="{FF2B5EF4-FFF2-40B4-BE49-F238E27FC236}">
                <a16:creationId xmlns:a16="http://schemas.microsoft.com/office/drawing/2014/main" id="{5D5475D1-4152-4659-92D5-CC39C4623D26}"/>
              </a:ext>
            </a:extLst>
          </p:cNvPr>
          <p:cNvSpPr/>
          <p:nvPr/>
        </p:nvSpPr>
        <p:spPr>
          <a:xfrm>
            <a:off x="962026" y="3962399"/>
            <a:ext cx="3152775" cy="26006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Tree>
    <p:extLst>
      <p:ext uri="{BB962C8B-B14F-4D97-AF65-F5344CB8AC3E}">
        <p14:creationId xmlns:p14="http://schemas.microsoft.com/office/powerpoint/2010/main" val="23284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327" r="13045"/>
          <a:stretch/>
        </p:blipFill>
        <p:spPr>
          <a:xfrm>
            <a:off x="384098" y="1029630"/>
            <a:ext cx="4763399" cy="2482998"/>
          </a:xfrm>
          <a:prstGeom prst="rect">
            <a:avLst/>
          </a:prstGeom>
        </p:spPr>
      </p:pic>
      <p:sp>
        <p:nvSpPr>
          <p:cNvPr id="5" name="TextBox 4"/>
          <p:cNvSpPr txBox="1"/>
          <p:nvPr/>
        </p:nvSpPr>
        <p:spPr>
          <a:xfrm>
            <a:off x="1072055" y="213360"/>
            <a:ext cx="8635825" cy="584775"/>
          </a:xfrm>
          <a:prstGeom prst="rect">
            <a:avLst/>
          </a:prstGeom>
          <a:noFill/>
          <a:ln>
            <a:noFill/>
          </a:ln>
        </p:spPr>
        <p:txBody>
          <a:bodyPr wrap="square" rtlCol="0">
            <a:spAutoFit/>
          </a:bodyPr>
          <a:lstStyle/>
          <a:p>
            <a:r>
              <a:rPr lang="en-US" sz="3200" b="1" dirty="0">
                <a:solidFill>
                  <a:schemeClr val="bg1"/>
                </a:solidFill>
              </a:rPr>
              <a:t>          New PSA in our public information campaign </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869" t="40488" r="36066" b="19490"/>
          <a:stretch/>
        </p:blipFill>
        <p:spPr bwMode="auto">
          <a:xfrm>
            <a:off x="363166" y="3626483"/>
            <a:ext cx="4763399" cy="284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Online Media 5" title="Why I Got My COVID-19 Vaccine">
            <a:hlinkClick r:id="" action="ppaction://media"/>
            <a:extLst>
              <a:ext uri="{FF2B5EF4-FFF2-40B4-BE49-F238E27FC236}">
                <a16:creationId xmlns:a16="http://schemas.microsoft.com/office/drawing/2014/main" id="{AED7EF8E-1635-4945-9989-FC1F5E3C4D93}"/>
              </a:ext>
            </a:extLst>
          </p:cNvPr>
          <p:cNvPicPr>
            <a:picLocks noRot="1" noChangeAspect="1"/>
          </p:cNvPicPr>
          <p:nvPr>
            <a:videoFile r:link="rId1"/>
          </p:nvPr>
        </p:nvPicPr>
        <p:blipFill>
          <a:blip r:embed="rId5"/>
          <a:stretch>
            <a:fillRect/>
          </a:stretch>
        </p:blipFill>
        <p:spPr>
          <a:xfrm>
            <a:off x="5326590" y="1743560"/>
            <a:ext cx="6641354" cy="3752365"/>
          </a:xfrm>
          <a:prstGeom prst="rect">
            <a:avLst/>
          </a:prstGeom>
        </p:spPr>
      </p:pic>
    </p:spTree>
    <p:extLst>
      <p:ext uri="{BB962C8B-B14F-4D97-AF65-F5344CB8AC3E}">
        <p14:creationId xmlns:p14="http://schemas.microsoft.com/office/powerpoint/2010/main" val="355240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Rectangle 1">
            <a:extLst>
              <a:ext uri="{FF2B5EF4-FFF2-40B4-BE49-F238E27FC236}">
                <a16:creationId xmlns:a16="http://schemas.microsoft.com/office/drawing/2014/main" id="{88ECB0E3-145C-4F0F-BA48-43743D2655E8}"/>
              </a:ext>
            </a:extLst>
          </p:cNvPr>
          <p:cNvSpPr/>
          <p:nvPr/>
        </p:nvSpPr>
        <p:spPr>
          <a:xfrm>
            <a:off x="2" y="1"/>
            <a:ext cx="12191999" cy="9367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srgbClr val="FFFFFF"/>
              </a:solidFill>
              <a:latin typeface="Arial"/>
              <a:sym typeface="Arial"/>
            </a:endParaRPr>
          </a:p>
        </p:txBody>
      </p:sp>
      <p:sp>
        <p:nvSpPr>
          <p:cNvPr id="14" name="TextBox 13">
            <a:extLst>
              <a:ext uri="{FF2B5EF4-FFF2-40B4-BE49-F238E27FC236}">
                <a16:creationId xmlns:a16="http://schemas.microsoft.com/office/drawing/2014/main" id="{98848200-B588-0643-BC49-E8763F67E624}"/>
              </a:ext>
            </a:extLst>
          </p:cNvPr>
          <p:cNvSpPr txBox="1"/>
          <p:nvPr/>
        </p:nvSpPr>
        <p:spPr>
          <a:xfrm>
            <a:off x="276086" y="116889"/>
            <a:ext cx="9542829" cy="913199"/>
          </a:xfrm>
          <a:prstGeom prst="rect">
            <a:avLst/>
          </a:prstGeom>
          <a:noFill/>
        </p:spPr>
        <p:txBody>
          <a:bodyPr wrap="square" rtlCol="0">
            <a:spAutoFit/>
          </a:bodyPr>
          <a:lstStyle/>
          <a:p>
            <a:pPr defTabSz="1219170">
              <a:buClr>
                <a:srgbClr val="000000"/>
              </a:buClr>
            </a:pPr>
            <a:r>
              <a:rPr lang="en-US" sz="2667" b="1" kern="0" spc="400">
                <a:solidFill>
                  <a:srgbClr val="FFFFFF"/>
                </a:solidFill>
                <a:latin typeface="Abadi Extra Light"/>
                <a:ea typeface="Roboto"/>
                <a:cs typeface="Arial"/>
                <a:sym typeface="Roboto"/>
              </a:rPr>
              <a:t>The following groups were more likely to report:</a:t>
            </a:r>
          </a:p>
          <a:p>
            <a:pPr defTabSz="1219170">
              <a:buClr>
                <a:srgbClr val="000000"/>
              </a:buClr>
            </a:pPr>
            <a:endParaRPr lang="en-US" sz="2667" b="1" kern="0" spc="400">
              <a:solidFill>
                <a:srgbClr val="FFFFFF"/>
              </a:solidFill>
              <a:latin typeface="Arial"/>
              <a:cs typeface="Arial"/>
              <a:sym typeface="Arial"/>
            </a:endParaRPr>
          </a:p>
        </p:txBody>
      </p:sp>
      <p:sp>
        <p:nvSpPr>
          <p:cNvPr id="18" name="Rectangle 17">
            <a:extLst>
              <a:ext uri="{FF2B5EF4-FFF2-40B4-BE49-F238E27FC236}">
                <a16:creationId xmlns:a16="http://schemas.microsoft.com/office/drawing/2014/main" id="{4708A54C-6D26-464C-904B-847CBB577936}"/>
              </a:ext>
            </a:extLst>
          </p:cNvPr>
          <p:cNvSpPr/>
          <p:nvPr/>
        </p:nvSpPr>
        <p:spPr>
          <a:xfrm>
            <a:off x="178457" y="3869199"/>
            <a:ext cx="4188592" cy="267823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28594"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American Indian/Alaska Native </a:t>
            </a:r>
          </a:p>
          <a:p>
            <a:pPr marL="228594"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Non-binary gender </a:t>
            </a:r>
          </a:p>
          <a:p>
            <a:pPr marL="228594"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Of transgender experience </a:t>
            </a:r>
          </a:p>
          <a:p>
            <a:pPr marL="228594"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Bi/Pansexual, Queer, or Asexual</a:t>
            </a:r>
          </a:p>
          <a:p>
            <a:pPr marL="228594"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Lower educational attainment</a:t>
            </a:r>
            <a:endParaRPr lang="en-US" sz="1867" kern="0" dirty="0">
              <a:solidFill>
                <a:srgbClr val="002060"/>
              </a:solidFill>
              <a:latin typeface="Abadi Extra Light"/>
              <a:ea typeface="Roboto"/>
              <a:sym typeface="Arial"/>
            </a:endParaRPr>
          </a:p>
          <a:p>
            <a:pPr marL="228594" lvl="1"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Lower annual household income</a:t>
            </a:r>
            <a:endParaRPr lang="en-US" sz="1867" kern="0" dirty="0">
              <a:solidFill>
                <a:srgbClr val="002060"/>
              </a:solidFill>
              <a:latin typeface="Abadi Extra Light"/>
              <a:ea typeface="Roboto"/>
              <a:sym typeface="Arial"/>
            </a:endParaRPr>
          </a:p>
          <a:p>
            <a:pPr marL="228594"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Deaf/Hard of hearing</a:t>
            </a:r>
          </a:p>
          <a:p>
            <a:pPr marL="228594"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Cognitive, Mobility, or Self-care/Independent-living disabilities</a:t>
            </a:r>
            <a:endParaRPr lang="en-US" sz="2133" kern="0" dirty="0">
              <a:solidFill>
                <a:srgbClr val="002060"/>
              </a:solidFill>
              <a:latin typeface="Abadi Extra Light"/>
              <a:ea typeface="Roboto"/>
              <a:sym typeface="Arial"/>
            </a:endParaRPr>
          </a:p>
        </p:txBody>
      </p:sp>
      <p:pic>
        <p:nvPicPr>
          <p:cNvPr id="11" name="Picture 10">
            <a:extLst>
              <a:ext uri="{FF2B5EF4-FFF2-40B4-BE49-F238E27FC236}">
                <a16:creationId xmlns:a16="http://schemas.microsoft.com/office/drawing/2014/main" id="{A7E8141B-A01C-4BB2-ACCD-DF7C2A0AB77F}"/>
              </a:ext>
            </a:extLst>
          </p:cNvPr>
          <p:cNvPicPr>
            <a:picLocks noChangeAspect="1"/>
          </p:cNvPicPr>
          <p:nvPr/>
        </p:nvPicPr>
        <p:blipFill>
          <a:blip r:embed="rId3"/>
          <a:stretch>
            <a:fillRect/>
          </a:stretch>
        </p:blipFill>
        <p:spPr>
          <a:xfrm>
            <a:off x="3572539" y="962689"/>
            <a:ext cx="4658007" cy="2799760"/>
          </a:xfrm>
          <a:prstGeom prst="rect">
            <a:avLst/>
          </a:prstGeom>
        </p:spPr>
      </p:pic>
      <p:sp>
        <p:nvSpPr>
          <p:cNvPr id="12" name="Rectangle 11">
            <a:extLst>
              <a:ext uri="{FF2B5EF4-FFF2-40B4-BE49-F238E27FC236}">
                <a16:creationId xmlns:a16="http://schemas.microsoft.com/office/drawing/2014/main" id="{04687347-E513-4F18-B3D1-5C549DE1492D}"/>
              </a:ext>
            </a:extLst>
          </p:cNvPr>
          <p:cNvSpPr/>
          <p:nvPr/>
        </p:nvSpPr>
        <p:spPr>
          <a:xfrm>
            <a:off x="5680668" y="1478231"/>
            <a:ext cx="2442611" cy="2284219"/>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9" name="Straight Arrow Connector 18">
            <a:extLst>
              <a:ext uri="{FF2B5EF4-FFF2-40B4-BE49-F238E27FC236}">
                <a16:creationId xmlns:a16="http://schemas.microsoft.com/office/drawing/2014/main" id="{1000E506-3A9C-2F45-ABAE-787B2B78BDF5}"/>
              </a:ext>
            </a:extLst>
          </p:cNvPr>
          <p:cNvCxnSpPr>
            <a:cxnSpLocks/>
          </p:cNvCxnSpPr>
          <p:nvPr/>
        </p:nvCxnSpPr>
        <p:spPr>
          <a:xfrm flipV="1">
            <a:off x="3970086" y="3611854"/>
            <a:ext cx="396964" cy="2573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FF51F0-6C39-47AD-AFCC-81F46414FD8A}"/>
              </a:ext>
            </a:extLst>
          </p:cNvPr>
          <p:cNvSpPr txBox="1"/>
          <p:nvPr/>
        </p:nvSpPr>
        <p:spPr>
          <a:xfrm>
            <a:off x="176844" y="3485709"/>
            <a:ext cx="2205453" cy="379656"/>
          </a:xfrm>
          <a:prstGeom prst="rect">
            <a:avLst/>
          </a:prstGeom>
          <a:solidFill>
            <a:srgbClr val="FFC000"/>
          </a:solidFill>
        </p:spPr>
        <p:txBody>
          <a:bodyPr wrap="square" rtlCol="0">
            <a:spAutoFit/>
          </a:bodyPr>
          <a:lstStyle/>
          <a:p>
            <a:pPr defTabSz="1219170">
              <a:buClr>
                <a:srgbClr val="000000"/>
              </a:buClr>
            </a:pPr>
            <a:r>
              <a:rPr lang="en-US" sz="1867" kern="0">
                <a:solidFill>
                  <a:srgbClr val="FFFFFF"/>
                </a:solidFill>
                <a:latin typeface="Arial"/>
                <a:cs typeface="Arial"/>
                <a:sym typeface="Arial"/>
              </a:rPr>
              <a:t>JOB LOSS:</a:t>
            </a:r>
          </a:p>
        </p:txBody>
      </p:sp>
      <p:sp>
        <p:nvSpPr>
          <p:cNvPr id="20" name="Rectangle 19">
            <a:extLst>
              <a:ext uri="{FF2B5EF4-FFF2-40B4-BE49-F238E27FC236}">
                <a16:creationId xmlns:a16="http://schemas.microsoft.com/office/drawing/2014/main" id="{CE03DB99-CEF9-4A7D-8F48-42D7D1D40DBF}"/>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2305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bg/>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allAtOnce"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17" name="TextBox 16">
            <a:extLst>
              <a:ext uri="{FF2B5EF4-FFF2-40B4-BE49-F238E27FC236}">
                <a16:creationId xmlns:a16="http://schemas.microsoft.com/office/drawing/2014/main" id="{7652DC0D-6CA9-4F15-B8BC-D326C5540782}"/>
              </a:ext>
            </a:extLst>
          </p:cNvPr>
          <p:cNvSpPr txBox="1"/>
          <p:nvPr/>
        </p:nvSpPr>
        <p:spPr>
          <a:xfrm>
            <a:off x="5713237" y="3809353"/>
            <a:ext cx="6300305" cy="2996333"/>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American Indian/Alaska Native</a:t>
            </a:r>
            <a:r>
              <a:rPr lang="en-US" sz="1867" kern="0" dirty="0">
                <a:solidFill>
                  <a:srgbClr val="002060"/>
                </a:solidFill>
                <a:latin typeface="Abadi Extra Light"/>
                <a:ea typeface="Roboto"/>
                <a:sym typeface="Roboto"/>
              </a:rPr>
              <a:t>, Hispanic/Latinx, or Multi-racial</a:t>
            </a:r>
            <a:endParaRPr lang="en-US" sz="1867" kern="0" dirty="0">
              <a:solidFill>
                <a:srgbClr val="002060"/>
              </a:solidFill>
              <a:latin typeface="Abadi Extra Light"/>
              <a:ea typeface="Roboto"/>
              <a:sym typeface="Arial"/>
            </a:endParaRP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Non-binary gender </a:t>
            </a:r>
            <a:r>
              <a:rPr lang="en-US" sz="1867" kern="0" dirty="0">
                <a:solidFill>
                  <a:srgbClr val="002060"/>
                </a:solidFill>
                <a:latin typeface="Abadi Extra Light"/>
                <a:ea typeface="Roboto"/>
                <a:sym typeface="Roboto"/>
              </a:rPr>
              <a:t>or Female</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Of transgender experience </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Bi/Pansexual</a:t>
            </a:r>
            <a:r>
              <a:rPr lang="en-US" sz="1867" kern="0" dirty="0">
                <a:solidFill>
                  <a:srgbClr val="002060"/>
                </a:solidFill>
                <a:latin typeface="Abadi Extra Light"/>
                <a:ea typeface="Roboto"/>
                <a:sym typeface="Roboto"/>
              </a:rPr>
              <a:t>, Questioning of sexual orientation</a:t>
            </a:r>
          </a:p>
          <a:p>
            <a:pPr marL="228594"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Speak a language other than English</a:t>
            </a:r>
            <a:endParaRPr lang="en-US" sz="1867" kern="0" dirty="0">
              <a:solidFill>
                <a:srgbClr val="002060"/>
              </a:solidFill>
              <a:latin typeface="Abadi Extra Light"/>
              <a:ea typeface="Roboto"/>
              <a:sym typeface="Arial"/>
            </a:endParaRPr>
          </a:p>
          <a:p>
            <a:pPr marL="228594" indent="-228594" defTabSz="1219170">
              <a:buClr>
                <a:srgbClr val="000000"/>
              </a:buClr>
              <a:buFont typeface="Arial" panose="020B0604020202020204" pitchFamily="34" charset="0"/>
              <a:buChar char="•"/>
            </a:pPr>
            <a:r>
              <a:rPr lang="en-US" sz="1867" kern="0" dirty="0">
                <a:solidFill>
                  <a:srgbClr val="002060"/>
                </a:solidFill>
                <a:latin typeface="Abadi Extra Light"/>
                <a:ea typeface="Roboto"/>
                <a:sym typeface="Roboto"/>
              </a:rPr>
              <a:t>Aged 25-34 years</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Lower educational attainment</a:t>
            </a:r>
            <a:endParaRPr lang="en-US" sz="1867" b="1" kern="0" dirty="0">
              <a:solidFill>
                <a:srgbClr val="002060"/>
              </a:solidFill>
              <a:latin typeface="Abadi Extra Light"/>
              <a:ea typeface="Roboto"/>
              <a:sym typeface="Arial"/>
            </a:endParaRPr>
          </a:p>
          <a:p>
            <a:pPr marL="228594" lvl="1"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Lower annual household income</a:t>
            </a:r>
            <a:endParaRPr lang="en-US" sz="1867" b="1" kern="0" dirty="0">
              <a:solidFill>
                <a:srgbClr val="002060"/>
              </a:solidFill>
              <a:latin typeface="Abadi Extra Light"/>
              <a:ea typeface="Roboto"/>
              <a:sym typeface="Arial"/>
            </a:endParaRP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Deaf/Hard of hearing</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Cognitive, Mobility, or Self-care/Independent-living disability</a:t>
            </a:r>
            <a:endParaRPr lang="en-US" sz="2133" b="1" kern="0" dirty="0">
              <a:solidFill>
                <a:srgbClr val="002060"/>
              </a:solidFill>
              <a:latin typeface="Abadi Extra Light"/>
              <a:ea typeface="Roboto"/>
              <a:sym typeface="Arial"/>
            </a:endParaRPr>
          </a:p>
        </p:txBody>
      </p:sp>
      <p:sp>
        <p:nvSpPr>
          <p:cNvPr id="2" name="Rectangle 1">
            <a:extLst>
              <a:ext uri="{FF2B5EF4-FFF2-40B4-BE49-F238E27FC236}">
                <a16:creationId xmlns:a16="http://schemas.microsoft.com/office/drawing/2014/main" id="{88ECB0E3-145C-4F0F-BA48-43743D2655E8}"/>
              </a:ext>
            </a:extLst>
          </p:cNvPr>
          <p:cNvSpPr/>
          <p:nvPr/>
        </p:nvSpPr>
        <p:spPr>
          <a:xfrm>
            <a:off x="2" y="1"/>
            <a:ext cx="12191999" cy="9367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spc="400">
              <a:solidFill>
                <a:srgbClr val="FFFFFF"/>
              </a:solidFill>
              <a:latin typeface="Arial"/>
              <a:sym typeface="Arial"/>
            </a:endParaRPr>
          </a:p>
        </p:txBody>
      </p:sp>
      <p:sp>
        <p:nvSpPr>
          <p:cNvPr id="14" name="TextBox 13">
            <a:extLst>
              <a:ext uri="{FF2B5EF4-FFF2-40B4-BE49-F238E27FC236}">
                <a16:creationId xmlns:a16="http://schemas.microsoft.com/office/drawing/2014/main" id="{98848200-B588-0643-BC49-E8763F67E624}"/>
              </a:ext>
            </a:extLst>
          </p:cNvPr>
          <p:cNvSpPr txBox="1"/>
          <p:nvPr/>
        </p:nvSpPr>
        <p:spPr>
          <a:xfrm>
            <a:off x="276086" y="116889"/>
            <a:ext cx="9542829" cy="913199"/>
          </a:xfrm>
          <a:prstGeom prst="rect">
            <a:avLst/>
          </a:prstGeom>
          <a:noFill/>
        </p:spPr>
        <p:txBody>
          <a:bodyPr wrap="square" rtlCol="0">
            <a:spAutoFit/>
          </a:bodyPr>
          <a:lstStyle/>
          <a:p>
            <a:pPr defTabSz="1219170">
              <a:buClr>
                <a:srgbClr val="000000"/>
              </a:buClr>
            </a:pPr>
            <a:r>
              <a:rPr lang="en-US" sz="2667" b="1" kern="0" spc="400">
                <a:solidFill>
                  <a:srgbClr val="FFFFFF"/>
                </a:solidFill>
                <a:latin typeface="Abadi Extra Light"/>
                <a:ea typeface="Roboto"/>
                <a:cs typeface="Arial"/>
                <a:sym typeface="Roboto"/>
              </a:rPr>
              <a:t>The following groups were more likely to report:</a:t>
            </a:r>
          </a:p>
          <a:p>
            <a:pPr defTabSz="1219170">
              <a:buClr>
                <a:srgbClr val="000000"/>
              </a:buClr>
            </a:pPr>
            <a:endParaRPr lang="en-US" sz="2667" b="1" kern="0" spc="400">
              <a:solidFill>
                <a:srgbClr val="FFFFFF"/>
              </a:solidFill>
              <a:latin typeface="Arial"/>
              <a:cs typeface="Arial"/>
              <a:sym typeface="Arial"/>
            </a:endParaRPr>
          </a:p>
        </p:txBody>
      </p:sp>
      <p:sp>
        <p:nvSpPr>
          <p:cNvPr id="18" name="Rectangle 17">
            <a:extLst>
              <a:ext uri="{FF2B5EF4-FFF2-40B4-BE49-F238E27FC236}">
                <a16:creationId xmlns:a16="http://schemas.microsoft.com/office/drawing/2014/main" id="{4708A54C-6D26-464C-904B-847CBB577936}"/>
              </a:ext>
            </a:extLst>
          </p:cNvPr>
          <p:cNvSpPr/>
          <p:nvPr/>
        </p:nvSpPr>
        <p:spPr>
          <a:xfrm>
            <a:off x="178457" y="3869199"/>
            <a:ext cx="4188592" cy="267823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American Indian/Alaska Native </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Non-binary gender </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Of transgender experience </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Bi/Pansexual, </a:t>
            </a:r>
            <a:r>
              <a:rPr lang="en-US" sz="1867" kern="0" dirty="0">
                <a:solidFill>
                  <a:srgbClr val="002060"/>
                </a:solidFill>
                <a:latin typeface="Abadi Extra Light"/>
                <a:ea typeface="Roboto"/>
                <a:sym typeface="Roboto"/>
              </a:rPr>
              <a:t>Queer, or Asexual</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Lower educational attainment</a:t>
            </a:r>
            <a:endParaRPr lang="en-US" sz="1867" b="1" kern="0" dirty="0">
              <a:solidFill>
                <a:srgbClr val="002060"/>
              </a:solidFill>
              <a:latin typeface="Abadi Extra Light"/>
              <a:ea typeface="Roboto"/>
              <a:sym typeface="Arial"/>
            </a:endParaRPr>
          </a:p>
          <a:p>
            <a:pPr marL="228594" lvl="1"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Lower annual household income</a:t>
            </a:r>
            <a:endParaRPr lang="en-US" sz="1867" b="1" kern="0" dirty="0">
              <a:solidFill>
                <a:srgbClr val="002060"/>
              </a:solidFill>
              <a:latin typeface="Abadi Extra Light"/>
              <a:ea typeface="Roboto"/>
              <a:sym typeface="Arial"/>
            </a:endParaRP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Deaf/Hard of hearing</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Cognitive, Mobility, or Self-care/Independent-living disability</a:t>
            </a:r>
            <a:endParaRPr lang="en-US" sz="2133" b="1" kern="0" dirty="0">
              <a:solidFill>
                <a:srgbClr val="002060"/>
              </a:solidFill>
              <a:latin typeface="Abadi Extra Light"/>
              <a:ea typeface="Roboto"/>
              <a:sym typeface="Arial"/>
            </a:endParaRPr>
          </a:p>
        </p:txBody>
      </p:sp>
      <p:pic>
        <p:nvPicPr>
          <p:cNvPr id="11" name="Picture 10">
            <a:extLst>
              <a:ext uri="{FF2B5EF4-FFF2-40B4-BE49-F238E27FC236}">
                <a16:creationId xmlns:a16="http://schemas.microsoft.com/office/drawing/2014/main" id="{A7E8141B-A01C-4BB2-ACCD-DF7C2A0AB77F}"/>
              </a:ext>
            </a:extLst>
          </p:cNvPr>
          <p:cNvPicPr>
            <a:picLocks noChangeAspect="1"/>
          </p:cNvPicPr>
          <p:nvPr/>
        </p:nvPicPr>
        <p:blipFill>
          <a:blip r:embed="rId3"/>
          <a:stretch>
            <a:fillRect/>
          </a:stretch>
        </p:blipFill>
        <p:spPr>
          <a:xfrm>
            <a:off x="3572539" y="962689"/>
            <a:ext cx="4658007" cy="2799760"/>
          </a:xfrm>
          <a:prstGeom prst="rect">
            <a:avLst/>
          </a:prstGeom>
        </p:spPr>
      </p:pic>
      <p:sp>
        <p:nvSpPr>
          <p:cNvPr id="12" name="Rectangle 11">
            <a:extLst>
              <a:ext uri="{FF2B5EF4-FFF2-40B4-BE49-F238E27FC236}">
                <a16:creationId xmlns:a16="http://schemas.microsoft.com/office/drawing/2014/main" id="{04687347-E513-4F18-B3D1-5C549DE1492D}"/>
              </a:ext>
            </a:extLst>
          </p:cNvPr>
          <p:cNvSpPr/>
          <p:nvPr/>
        </p:nvSpPr>
        <p:spPr>
          <a:xfrm>
            <a:off x="5458050" y="1478231"/>
            <a:ext cx="2665229" cy="2284219"/>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cxnSp>
        <p:nvCxnSpPr>
          <p:cNvPr id="19" name="Straight Arrow Connector 18">
            <a:extLst>
              <a:ext uri="{FF2B5EF4-FFF2-40B4-BE49-F238E27FC236}">
                <a16:creationId xmlns:a16="http://schemas.microsoft.com/office/drawing/2014/main" id="{1000E506-3A9C-2F45-ABAE-787B2B78BDF5}"/>
              </a:ext>
            </a:extLst>
          </p:cNvPr>
          <p:cNvCxnSpPr>
            <a:cxnSpLocks/>
          </p:cNvCxnSpPr>
          <p:nvPr/>
        </p:nvCxnSpPr>
        <p:spPr>
          <a:xfrm flipV="1">
            <a:off x="3970086" y="3611854"/>
            <a:ext cx="396964" cy="2573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AB50E1D-C3FC-3548-B775-9EB65DD16B2F}"/>
              </a:ext>
            </a:extLst>
          </p:cNvPr>
          <p:cNvCxnSpPr>
            <a:cxnSpLocks/>
          </p:cNvCxnSpPr>
          <p:nvPr/>
        </p:nvCxnSpPr>
        <p:spPr>
          <a:xfrm flipH="1" flipV="1">
            <a:off x="5295629" y="3685339"/>
            <a:ext cx="417608" cy="3692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3AAFE6A-2AEE-49A7-9579-6E5355ACE694}"/>
              </a:ext>
            </a:extLst>
          </p:cNvPr>
          <p:cNvSpPr txBox="1"/>
          <p:nvPr/>
        </p:nvSpPr>
        <p:spPr>
          <a:xfrm>
            <a:off x="176844" y="3485709"/>
            <a:ext cx="2205453" cy="379656"/>
          </a:xfrm>
          <a:prstGeom prst="rect">
            <a:avLst/>
          </a:prstGeom>
          <a:solidFill>
            <a:srgbClr val="FFC000"/>
          </a:solidFill>
        </p:spPr>
        <p:txBody>
          <a:bodyPr wrap="square" rtlCol="0">
            <a:spAutoFit/>
          </a:bodyPr>
          <a:lstStyle/>
          <a:p>
            <a:pPr defTabSz="1219170">
              <a:buClr>
                <a:srgbClr val="000000"/>
              </a:buClr>
            </a:pPr>
            <a:r>
              <a:rPr lang="en-US" sz="1867" kern="0">
                <a:solidFill>
                  <a:srgbClr val="FFFFFF"/>
                </a:solidFill>
                <a:latin typeface="Arial"/>
                <a:cs typeface="Arial"/>
                <a:sym typeface="Arial"/>
              </a:rPr>
              <a:t>JOB LOSS:</a:t>
            </a:r>
          </a:p>
        </p:txBody>
      </p:sp>
      <p:sp>
        <p:nvSpPr>
          <p:cNvPr id="22" name="TextBox 21">
            <a:extLst>
              <a:ext uri="{FF2B5EF4-FFF2-40B4-BE49-F238E27FC236}">
                <a16:creationId xmlns:a16="http://schemas.microsoft.com/office/drawing/2014/main" id="{14B86796-C2F4-4703-8CC5-23FA8A9EEBC0}"/>
              </a:ext>
            </a:extLst>
          </p:cNvPr>
          <p:cNvSpPr txBox="1"/>
          <p:nvPr/>
        </p:nvSpPr>
        <p:spPr>
          <a:xfrm>
            <a:off x="8569242" y="3386047"/>
            <a:ext cx="3325055" cy="379656"/>
          </a:xfrm>
          <a:prstGeom prst="rect">
            <a:avLst/>
          </a:prstGeom>
          <a:solidFill>
            <a:srgbClr val="FFC000"/>
          </a:solidFill>
        </p:spPr>
        <p:txBody>
          <a:bodyPr wrap="square" rtlCol="0">
            <a:spAutoFit/>
          </a:bodyPr>
          <a:lstStyle/>
          <a:p>
            <a:pPr defTabSz="1219170">
              <a:buClr>
                <a:srgbClr val="000000"/>
              </a:buClr>
            </a:pPr>
            <a:r>
              <a:rPr lang="en-US" sz="1867" kern="0">
                <a:solidFill>
                  <a:srgbClr val="FFFFFF"/>
                </a:solidFill>
                <a:latin typeface="Arial"/>
                <a:cs typeface="Arial"/>
                <a:sym typeface="Arial"/>
              </a:rPr>
              <a:t>REDUCED HOURS/LEAVE:</a:t>
            </a:r>
          </a:p>
        </p:txBody>
      </p:sp>
      <p:sp>
        <p:nvSpPr>
          <p:cNvPr id="24" name="Rectangle 23">
            <a:extLst>
              <a:ext uri="{FF2B5EF4-FFF2-40B4-BE49-F238E27FC236}">
                <a16:creationId xmlns:a16="http://schemas.microsoft.com/office/drawing/2014/main" id="{DB9E7353-DB14-4AC2-83D3-58655BCEB3F0}"/>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13" name="TextBox 12">
            <a:extLst>
              <a:ext uri="{FF2B5EF4-FFF2-40B4-BE49-F238E27FC236}">
                <a16:creationId xmlns:a16="http://schemas.microsoft.com/office/drawing/2014/main" id="{3026471D-D291-4442-9CC7-0AFD0DCD6357}"/>
              </a:ext>
            </a:extLst>
          </p:cNvPr>
          <p:cNvSpPr txBox="1"/>
          <p:nvPr/>
        </p:nvSpPr>
        <p:spPr>
          <a:xfrm>
            <a:off x="5713237" y="3809353"/>
            <a:ext cx="6300305" cy="2996333"/>
          </a:xfrm>
          <a:prstGeom prst="rect">
            <a:avLst/>
          </a:prstGeom>
          <a:no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American Indian/Alaska Native</a:t>
            </a:r>
            <a:r>
              <a:rPr lang="en-US" sz="1867" kern="0" dirty="0">
                <a:solidFill>
                  <a:srgbClr val="002060"/>
                </a:solidFill>
                <a:latin typeface="Abadi Extra Light"/>
                <a:ea typeface="Roboto"/>
                <a:sym typeface="Roboto"/>
              </a:rPr>
              <a:t>, </a:t>
            </a:r>
            <a:r>
              <a:rPr lang="en-US" sz="1867" kern="0" dirty="0">
                <a:solidFill>
                  <a:srgbClr val="FFAB40">
                    <a:lumMod val="75000"/>
                  </a:srgbClr>
                </a:solidFill>
                <a:latin typeface="Abadi Extra Light"/>
                <a:ea typeface="Roboto"/>
                <a:sym typeface="Roboto"/>
              </a:rPr>
              <a:t>Hispanic/Latinx, or Multi-racial</a:t>
            </a:r>
            <a:endParaRPr lang="en-US" sz="1867" kern="0" dirty="0">
              <a:solidFill>
                <a:srgbClr val="FFAB40">
                  <a:lumMod val="75000"/>
                </a:srgbClr>
              </a:solidFill>
              <a:latin typeface="Abadi Extra Light"/>
              <a:ea typeface="Roboto"/>
              <a:sym typeface="Arial"/>
            </a:endParaRP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Non-binary gender </a:t>
            </a:r>
            <a:r>
              <a:rPr lang="en-US" sz="1867" kern="0" dirty="0">
                <a:solidFill>
                  <a:srgbClr val="002060"/>
                </a:solidFill>
                <a:latin typeface="Abadi Extra Light"/>
                <a:ea typeface="Roboto"/>
                <a:sym typeface="Roboto"/>
              </a:rPr>
              <a:t>or </a:t>
            </a:r>
            <a:r>
              <a:rPr lang="en-US" sz="1867" kern="0" dirty="0">
                <a:solidFill>
                  <a:srgbClr val="FFAB40">
                    <a:lumMod val="75000"/>
                  </a:srgbClr>
                </a:solidFill>
                <a:latin typeface="Abadi Extra Light"/>
                <a:ea typeface="Roboto"/>
                <a:sym typeface="Roboto"/>
              </a:rPr>
              <a:t>Female</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Of transgender experience </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Bi/Pansexual</a:t>
            </a:r>
            <a:r>
              <a:rPr lang="en-US" sz="1867" kern="0" dirty="0">
                <a:solidFill>
                  <a:srgbClr val="002060"/>
                </a:solidFill>
                <a:latin typeface="Abadi Extra Light"/>
                <a:ea typeface="Roboto"/>
                <a:sym typeface="Roboto"/>
              </a:rPr>
              <a:t>, </a:t>
            </a:r>
            <a:r>
              <a:rPr lang="en-US" sz="1867" kern="0" dirty="0">
                <a:solidFill>
                  <a:srgbClr val="FFAB40">
                    <a:lumMod val="75000"/>
                  </a:srgbClr>
                </a:solidFill>
                <a:latin typeface="Abadi Extra Light"/>
                <a:ea typeface="Roboto"/>
                <a:sym typeface="Roboto"/>
              </a:rPr>
              <a:t>Questioning of sexual orientation</a:t>
            </a:r>
          </a:p>
          <a:p>
            <a:pPr marL="228594" indent="-228594" defTabSz="1219170">
              <a:buClr>
                <a:srgbClr val="000000"/>
              </a:buClr>
              <a:buFont typeface="Arial" panose="020B0604020202020204" pitchFamily="34" charset="0"/>
              <a:buChar char="•"/>
            </a:pPr>
            <a:r>
              <a:rPr lang="en-US" sz="1867" kern="0" dirty="0">
                <a:solidFill>
                  <a:srgbClr val="FFAB40">
                    <a:lumMod val="75000"/>
                  </a:srgbClr>
                </a:solidFill>
                <a:latin typeface="Abadi Extra Light"/>
                <a:ea typeface="Roboto"/>
                <a:sym typeface="Roboto"/>
              </a:rPr>
              <a:t>Speak a language other than English</a:t>
            </a:r>
            <a:endParaRPr lang="en-US" sz="1867" kern="0" dirty="0">
              <a:solidFill>
                <a:srgbClr val="FFAB40">
                  <a:lumMod val="75000"/>
                </a:srgbClr>
              </a:solidFill>
              <a:latin typeface="Abadi Extra Light"/>
              <a:ea typeface="Roboto"/>
              <a:sym typeface="Arial"/>
            </a:endParaRPr>
          </a:p>
          <a:p>
            <a:pPr marL="228594" indent="-228594" defTabSz="1219170">
              <a:buClr>
                <a:srgbClr val="000000"/>
              </a:buClr>
              <a:buFont typeface="Arial" panose="020B0604020202020204" pitchFamily="34" charset="0"/>
              <a:buChar char="•"/>
            </a:pPr>
            <a:r>
              <a:rPr lang="en-US" sz="1867" kern="0" dirty="0">
                <a:solidFill>
                  <a:srgbClr val="FFAB40">
                    <a:lumMod val="75000"/>
                  </a:srgbClr>
                </a:solidFill>
                <a:latin typeface="Abadi Extra Light"/>
                <a:ea typeface="Roboto"/>
                <a:sym typeface="Roboto"/>
              </a:rPr>
              <a:t>Aged 25-34 years</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Lower educational attainment</a:t>
            </a:r>
            <a:endParaRPr lang="en-US" sz="1867" b="1" kern="0" dirty="0">
              <a:solidFill>
                <a:srgbClr val="002060"/>
              </a:solidFill>
              <a:latin typeface="Abadi Extra Light"/>
              <a:ea typeface="Roboto"/>
              <a:sym typeface="Arial"/>
            </a:endParaRPr>
          </a:p>
          <a:p>
            <a:pPr marL="228594" lvl="1"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Lower annual household income</a:t>
            </a:r>
            <a:endParaRPr lang="en-US" sz="1867" b="1" kern="0" dirty="0">
              <a:solidFill>
                <a:srgbClr val="002060"/>
              </a:solidFill>
              <a:latin typeface="Abadi Extra Light"/>
              <a:ea typeface="Roboto"/>
              <a:sym typeface="Arial"/>
            </a:endParaRP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Deaf/Hard of hearing</a:t>
            </a:r>
          </a:p>
          <a:p>
            <a:pPr marL="228594" indent="-228594" defTabSz="1219170">
              <a:buClr>
                <a:srgbClr val="000000"/>
              </a:buClr>
              <a:buFont typeface="Arial" panose="020B0604020202020204" pitchFamily="34" charset="0"/>
              <a:buChar char="•"/>
            </a:pPr>
            <a:r>
              <a:rPr lang="en-US" sz="1867" b="1" kern="0" dirty="0">
                <a:solidFill>
                  <a:srgbClr val="002060"/>
                </a:solidFill>
                <a:latin typeface="Abadi Extra Light"/>
                <a:ea typeface="Roboto"/>
                <a:sym typeface="Roboto"/>
              </a:rPr>
              <a:t>Cognitive, Mobility, or Self-care/Independent-living disability</a:t>
            </a:r>
            <a:endParaRPr lang="en-US" sz="2133" b="1" kern="0" dirty="0">
              <a:solidFill>
                <a:srgbClr val="002060"/>
              </a:solidFill>
              <a:latin typeface="Abadi Extra Light"/>
              <a:ea typeface="Roboto"/>
              <a:sym typeface="Arial"/>
            </a:endParaRPr>
          </a:p>
        </p:txBody>
      </p:sp>
    </p:spTree>
    <p:extLst>
      <p:ext uri="{BB962C8B-B14F-4D97-AF65-F5344CB8AC3E}">
        <p14:creationId xmlns:p14="http://schemas.microsoft.com/office/powerpoint/2010/main" val="172987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4" name="Picture 3">
            <a:extLst>
              <a:ext uri="{FF2B5EF4-FFF2-40B4-BE49-F238E27FC236}">
                <a16:creationId xmlns:a16="http://schemas.microsoft.com/office/drawing/2014/main" id="{DC29B636-4D93-45BC-8AC7-CBB31BDAECEC}"/>
              </a:ext>
            </a:extLst>
          </p:cNvPr>
          <p:cNvPicPr>
            <a:picLocks noChangeAspect="1"/>
          </p:cNvPicPr>
          <p:nvPr/>
        </p:nvPicPr>
        <p:blipFill>
          <a:blip r:embed="rId3"/>
          <a:stretch>
            <a:fillRect/>
          </a:stretch>
        </p:blipFill>
        <p:spPr>
          <a:xfrm>
            <a:off x="195209" y="988297"/>
            <a:ext cx="8982631" cy="5651992"/>
          </a:xfrm>
          <a:prstGeom prst="rect">
            <a:avLst/>
          </a:prstGeom>
        </p:spPr>
      </p:pic>
      <p:sp>
        <p:nvSpPr>
          <p:cNvPr id="218" name="Google Shape;218;p29"/>
          <p:cNvSpPr txBox="1"/>
          <p:nvPr/>
        </p:nvSpPr>
        <p:spPr>
          <a:xfrm>
            <a:off x="0" y="13112"/>
            <a:ext cx="12191581" cy="934400"/>
          </a:xfrm>
          <a:prstGeom prst="rect">
            <a:avLst/>
          </a:prstGeom>
          <a:solidFill>
            <a:srgbClr val="FFC000"/>
          </a:solidFill>
          <a:ln w="9525" cap="flat" cmpd="sng">
            <a:noFill/>
            <a:prstDash val="solid"/>
            <a:round/>
            <a:headEnd type="none" w="sm" len="sm"/>
            <a:tailEnd type="none" w="sm" len="sm"/>
          </a:ln>
        </p:spPr>
        <p:txBody>
          <a:bodyPr spcFirstLastPara="1" wrap="square" lIns="91433" tIns="45700" rIns="91433" bIns="45700" anchor="ctr" anchorCtr="0">
            <a:noAutofit/>
          </a:bodyPr>
          <a:lstStyle/>
          <a:p>
            <a:pPr algn="ctr" defTabSz="1219170">
              <a:buClr>
                <a:srgbClr val="000000"/>
              </a:buClr>
            </a:pPr>
            <a:r>
              <a:rPr lang="en-US" sz="2400" b="1" kern="0" spc="400">
                <a:solidFill>
                  <a:srgbClr val="FFFFFF"/>
                </a:solidFill>
                <a:latin typeface="Abadi Extra Light"/>
                <a:cs typeface="Arial"/>
                <a:sym typeface="Arial"/>
              </a:rPr>
              <a:t>CHANGE IN EMPLOYMENT STATUS DUE TO THE PANDEMIC</a:t>
            </a:r>
            <a:r>
              <a:rPr lang="en-US" sz="2400" kern="0" spc="400">
                <a:solidFill>
                  <a:srgbClr val="FFFFFF"/>
                </a:solidFill>
                <a:latin typeface="Abadi Extra Light"/>
                <a:ea typeface="Roboto"/>
                <a:cs typeface="Roboto"/>
                <a:sym typeface="Roboto"/>
              </a:rPr>
              <a:t>.</a:t>
            </a:r>
          </a:p>
          <a:p>
            <a:pPr algn="ctr" defTabSz="1219170">
              <a:buClr>
                <a:srgbClr val="000000"/>
              </a:buClr>
            </a:pPr>
            <a:r>
              <a:rPr lang="en-US" sz="2400" b="1" kern="0" spc="400">
                <a:solidFill>
                  <a:srgbClr val="FFFFFF"/>
                </a:solidFill>
                <a:latin typeface="Abadi Extra Light"/>
                <a:ea typeface="Roboto"/>
                <a:cs typeface="Arial"/>
                <a:sym typeface="Roboto"/>
              </a:rPr>
              <a:t>BY OCCUPATION GROUP</a:t>
            </a:r>
            <a:endParaRPr lang="en-US" sz="2400" b="1" kern="0" spc="400">
              <a:solidFill>
                <a:srgbClr val="FFFFFF"/>
              </a:solidFill>
              <a:latin typeface="Abadi Extra Light"/>
              <a:cs typeface="Arial"/>
              <a:sym typeface="Arial"/>
            </a:endParaRPr>
          </a:p>
        </p:txBody>
      </p:sp>
      <p:sp>
        <p:nvSpPr>
          <p:cNvPr id="219" name="Google Shape;219;p29"/>
          <p:cNvSpPr txBox="1"/>
          <p:nvPr/>
        </p:nvSpPr>
        <p:spPr>
          <a:xfrm>
            <a:off x="9532883" y="5528442"/>
            <a:ext cx="2453611" cy="1110292"/>
          </a:xfrm>
          <a:prstGeom prst="rect">
            <a:avLst/>
          </a:prstGeom>
          <a:noFill/>
          <a:ln>
            <a:noFill/>
          </a:ln>
        </p:spPr>
        <p:txBody>
          <a:bodyPr spcFirstLastPara="1" wrap="square" lIns="91433" tIns="45700" rIns="91433" bIns="45700" anchor="ctr" anchorCtr="0">
            <a:noAutofit/>
          </a:bodyPr>
          <a:lstStyle/>
          <a:p>
            <a:pPr algn="ctr" defTabSz="1219170">
              <a:buClr>
                <a:srgbClr val="000000"/>
              </a:buClr>
            </a:pPr>
            <a:endParaRPr lang="en-US" sz="1200" kern="0">
              <a:solidFill>
                <a:srgbClr val="0070C0"/>
              </a:solidFill>
              <a:latin typeface="Abadi Extra Light"/>
              <a:ea typeface="Roboto"/>
              <a:cs typeface="Arial"/>
              <a:sym typeface="Arial"/>
            </a:endParaRPr>
          </a:p>
          <a:p>
            <a:pPr algn="ctr" defTabSz="1219170">
              <a:buClr>
                <a:srgbClr val="000000"/>
              </a:buClr>
            </a:pPr>
            <a:endParaRPr lang="en-US" sz="1200" kern="0">
              <a:solidFill>
                <a:srgbClr val="000000"/>
              </a:solidFill>
              <a:latin typeface="Abadi Extra Light"/>
              <a:ea typeface="Roboto"/>
              <a:cs typeface="Arial"/>
              <a:sym typeface="Arial"/>
            </a:endParaRPr>
          </a:p>
          <a:p>
            <a:pPr algn="ctr" defTabSz="1219170">
              <a:buClr>
                <a:srgbClr val="000000"/>
              </a:buClr>
            </a:pPr>
            <a:endParaRPr lang="en-US" sz="1200" kern="0">
              <a:solidFill>
                <a:srgbClr val="073763"/>
              </a:solidFill>
              <a:latin typeface="Abadi"/>
              <a:ea typeface="Roboto"/>
              <a:cs typeface="Roboto"/>
              <a:sym typeface="Arial"/>
            </a:endParaRPr>
          </a:p>
        </p:txBody>
      </p:sp>
      <p:sp>
        <p:nvSpPr>
          <p:cNvPr id="10" name="Google Shape;219;p29">
            <a:extLst>
              <a:ext uri="{FF2B5EF4-FFF2-40B4-BE49-F238E27FC236}">
                <a16:creationId xmlns:a16="http://schemas.microsoft.com/office/drawing/2014/main" id="{3264F3D7-A2A9-43CD-9E1D-0451D1538A5E}"/>
              </a:ext>
            </a:extLst>
          </p:cNvPr>
          <p:cNvSpPr txBox="1"/>
          <p:nvPr/>
        </p:nvSpPr>
        <p:spPr>
          <a:xfrm>
            <a:off x="9177840" y="943960"/>
            <a:ext cx="3014160" cy="2986448"/>
          </a:xfrm>
          <a:prstGeom prst="rect">
            <a:avLst/>
          </a:prstGeom>
          <a:noFill/>
          <a:ln>
            <a:noFill/>
          </a:ln>
        </p:spPr>
        <p:txBody>
          <a:bodyPr spcFirstLastPara="1" wrap="square" lIns="91433" tIns="45700" rIns="91433" bIns="45700" anchor="t" anchorCtr="0">
            <a:noAutofit/>
          </a:bodyPr>
          <a:lstStyle/>
          <a:p>
            <a:pPr defTabSz="1219170">
              <a:buClr>
                <a:srgbClr val="000000"/>
              </a:buClr>
            </a:pPr>
            <a:r>
              <a:rPr lang="en-US" sz="1600" kern="0">
                <a:solidFill>
                  <a:srgbClr val="000000"/>
                </a:solidFill>
                <a:latin typeface="Abadi Extra Light"/>
                <a:ea typeface="Roboto"/>
                <a:cs typeface="Arial"/>
                <a:sym typeface="Roboto"/>
              </a:rPr>
              <a:t>Workers in the following occupations were more likely to report job loss, reduced hours or taking leave:</a:t>
            </a:r>
          </a:p>
          <a:p>
            <a:pPr defTabSz="1219170">
              <a:buClr>
                <a:srgbClr val="000000"/>
              </a:buClr>
            </a:pPr>
            <a:endParaRPr lang="en-US" sz="1600" b="1" kern="0">
              <a:solidFill>
                <a:srgbClr val="000000"/>
              </a:solidFill>
              <a:latin typeface="Abadi Extra Light"/>
              <a:ea typeface="Roboto"/>
              <a:cs typeface="Arial"/>
              <a:sym typeface="Roboto"/>
            </a:endParaRPr>
          </a:p>
          <a:p>
            <a:pPr marL="228594" indent="-228594" defTabSz="1219170">
              <a:buClr>
                <a:srgbClr val="000000"/>
              </a:buClr>
              <a:buFont typeface="Arial" panose="020B0604020202020204" pitchFamily="34" charset="0"/>
              <a:buChar char="•"/>
            </a:pPr>
            <a:r>
              <a:rPr lang="en-US" sz="1600" b="1" kern="0">
                <a:solidFill>
                  <a:srgbClr val="000000"/>
                </a:solidFill>
                <a:latin typeface="Abadi Extra Light"/>
                <a:ea typeface="Roboto"/>
                <a:cs typeface="Arial"/>
                <a:sym typeface="Roboto"/>
              </a:rPr>
              <a:t>Food Preparation &amp; Serving Related </a:t>
            </a:r>
            <a:r>
              <a:rPr lang="en-US" sz="1600" kern="0">
                <a:solidFill>
                  <a:srgbClr val="000000"/>
                </a:solidFill>
                <a:latin typeface="Abadi Extra Light"/>
                <a:ea typeface="Roboto"/>
                <a:cs typeface="Arial"/>
                <a:sym typeface="Roboto"/>
              </a:rPr>
              <a:t>– 3 in 4 </a:t>
            </a:r>
          </a:p>
          <a:p>
            <a:pPr marL="228594" indent="-228594" defTabSz="1219170">
              <a:buClr>
                <a:srgbClr val="000000"/>
              </a:buClr>
              <a:buFont typeface="Arial" panose="020B0604020202020204" pitchFamily="34" charset="0"/>
              <a:buChar char="•"/>
            </a:pPr>
            <a:r>
              <a:rPr lang="en-US" sz="1600" b="1" kern="0">
                <a:solidFill>
                  <a:srgbClr val="000000"/>
                </a:solidFill>
                <a:latin typeface="Abadi Extra Light"/>
                <a:ea typeface="Roboto"/>
                <a:cs typeface="Arial"/>
                <a:sym typeface="Roboto"/>
              </a:rPr>
              <a:t>Personal Care &amp; Service </a:t>
            </a:r>
            <a:r>
              <a:rPr lang="en-US" sz="1600" kern="0">
                <a:solidFill>
                  <a:srgbClr val="000000"/>
                </a:solidFill>
                <a:latin typeface="Abadi Extra Light"/>
                <a:ea typeface="Roboto"/>
                <a:cs typeface="Arial"/>
                <a:sym typeface="Roboto"/>
              </a:rPr>
              <a:t>– 1 in 2 </a:t>
            </a:r>
          </a:p>
          <a:p>
            <a:pPr marL="228594" indent="-228594" defTabSz="1219170">
              <a:buClr>
                <a:srgbClr val="000000"/>
              </a:buClr>
              <a:buFont typeface="Arial" panose="020B0604020202020204" pitchFamily="34" charset="0"/>
              <a:buChar char="•"/>
            </a:pPr>
            <a:r>
              <a:rPr lang="en-US" sz="1600" b="1" kern="0">
                <a:solidFill>
                  <a:srgbClr val="000000"/>
                </a:solidFill>
                <a:latin typeface="Abadi Extra Light"/>
                <a:ea typeface="Roboto"/>
                <a:cs typeface="Arial"/>
                <a:sym typeface="Roboto"/>
              </a:rPr>
              <a:t>Transportation &amp; Material Moving </a:t>
            </a:r>
            <a:r>
              <a:rPr lang="en-US" sz="1600" kern="0">
                <a:solidFill>
                  <a:srgbClr val="000000"/>
                </a:solidFill>
                <a:latin typeface="Abadi Extra Light"/>
                <a:ea typeface="Roboto"/>
                <a:cs typeface="Arial"/>
                <a:sym typeface="Roboto"/>
              </a:rPr>
              <a:t>– 1 in 2 </a:t>
            </a:r>
          </a:p>
          <a:p>
            <a:pPr marL="228594" indent="-228594" defTabSz="1219170">
              <a:buClr>
                <a:srgbClr val="000000"/>
              </a:buClr>
              <a:buFont typeface="Arial" panose="020B0604020202020204" pitchFamily="34" charset="0"/>
              <a:buChar char="•"/>
            </a:pPr>
            <a:r>
              <a:rPr lang="en-US" sz="1600" b="1" kern="0">
                <a:solidFill>
                  <a:srgbClr val="000000"/>
                </a:solidFill>
                <a:latin typeface="Abadi Extra Light"/>
                <a:ea typeface="Roboto"/>
                <a:cs typeface="Arial"/>
                <a:sym typeface="Roboto"/>
              </a:rPr>
              <a:t>Building &amp; Grounds Cleaning &amp; Maintenance – </a:t>
            </a:r>
            <a:r>
              <a:rPr lang="en-US" sz="1600" kern="0">
                <a:solidFill>
                  <a:srgbClr val="000000"/>
                </a:solidFill>
                <a:latin typeface="Abadi Extra Light"/>
                <a:ea typeface="Roboto"/>
                <a:cs typeface="Arial"/>
                <a:sym typeface="Roboto"/>
              </a:rPr>
              <a:t>over 2 in 5</a:t>
            </a:r>
            <a:endParaRPr lang="en-US" sz="1600" kern="0">
              <a:solidFill>
                <a:srgbClr val="000000"/>
              </a:solidFill>
              <a:latin typeface="Abadi"/>
              <a:ea typeface="Roboto"/>
              <a:cs typeface="Roboto"/>
              <a:sym typeface="Arial"/>
            </a:endParaRPr>
          </a:p>
        </p:txBody>
      </p:sp>
      <p:sp>
        <p:nvSpPr>
          <p:cNvPr id="15" name="TextBox 14">
            <a:extLst>
              <a:ext uri="{FF2B5EF4-FFF2-40B4-BE49-F238E27FC236}">
                <a16:creationId xmlns:a16="http://schemas.microsoft.com/office/drawing/2014/main" id="{38222FF7-DD06-4111-9948-252DC75C0913}"/>
              </a:ext>
            </a:extLst>
          </p:cNvPr>
          <p:cNvSpPr txBox="1"/>
          <p:nvPr/>
        </p:nvSpPr>
        <p:spPr>
          <a:xfrm>
            <a:off x="9200008" y="4679636"/>
            <a:ext cx="2796784" cy="1929439"/>
          </a:xfrm>
          <a:prstGeom prst="rect">
            <a:avLst/>
          </a:prstGeom>
          <a:noFill/>
        </p:spPr>
        <p:txBody>
          <a:bodyPr wrap="square" lIns="121920" tIns="60960" rIns="121920" bIns="60960" anchor="t">
            <a:spAutoFit/>
          </a:bodyPr>
          <a:lstStyle/>
          <a:p>
            <a:pPr defTabSz="1219170">
              <a:buClr>
                <a:srgbClr val="000000"/>
              </a:buClr>
            </a:pPr>
            <a:r>
              <a:rPr lang="en-US" sz="1067" kern="0">
                <a:solidFill>
                  <a:srgbClr val="FFFFFF">
                    <a:lumMod val="50000"/>
                  </a:srgbClr>
                </a:solidFill>
                <a:latin typeface="Abadi Extra Light"/>
                <a:cs typeface="Arial"/>
                <a:sym typeface="Arial"/>
              </a:rPr>
              <a:t>Notes: 1)Occupation groups are based on Bureau of Census Occupation Codes (COC); 2)"Other Occupations" = Farming, Fishing &amp; Forestry; "Installation, Maintenance, &amp; Repair"; and Military occupations.; 3)* ^ denotes a statistically significant difference (</a:t>
            </a:r>
            <a:r>
              <a:rPr lang="en-US" sz="1067" kern="0" err="1">
                <a:solidFill>
                  <a:srgbClr val="FFFFFF">
                    <a:lumMod val="50000"/>
                  </a:srgbClr>
                </a:solidFill>
                <a:latin typeface="Abadi Extra Light"/>
                <a:cs typeface="Arial"/>
                <a:sym typeface="Arial"/>
              </a:rPr>
              <a:t>ie</a:t>
            </a:r>
            <a:r>
              <a:rPr lang="en-US" sz="1067" kern="0">
                <a:solidFill>
                  <a:srgbClr val="FFFFFF">
                    <a:lumMod val="50000"/>
                  </a:srgbClr>
                </a:solidFill>
                <a:latin typeface="Abadi Extra Light"/>
                <a:cs typeface="Arial"/>
                <a:sym typeface="Arial"/>
              </a:rPr>
              <a:t>. p&lt;0.05) in job loss (*) and/or in reduced hours/took leave (^) compared to the average for all occupations; 4) Percentages are weighted to the statewide age and educational distribution of those 25 years old or older in Massachusetts</a:t>
            </a:r>
          </a:p>
        </p:txBody>
      </p:sp>
      <p:sp>
        <p:nvSpPr>
          <p:cNvPr id="3" name="Rectangle 2">
            <a:extLst>
              <a:ext uri="{FF2B5EF4-FFF2-40B4-BE49-F238E27FC236}">
                <a16:creationId xmlns:a16="http://schemas.microsoft.com/office/drawing/2014/main" id="{2B981B02-A932-4D2E-BBB2-B3E78CE91379}"/>
              </a:ext>
            </a:extLst>
          </p:cNvPr>
          <p:cNvSpPr/>
          <p:nvPr/>
        </p:nvSpPr>
        <p:spPr>
          <a:xfrm>
            <a:off x="186778" y="2255868"/>
            <a:ext cx="3131703" cy="815579"/>
          </a:xfrm>
          <a:prstGeom prst="rect">
            <a:avLst/>
          </a:prstGeom>
          <a:solidFill>
            <a:srgbClr val="FFAB4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Rectangle 13">
            <a:extLst>
              <a:ext uri="{FF2B5EF4-FFF2-40B4-BE49-F238E27FC236}">
                <a16:creationId xmlns:a16="http://schemas.microsoft.com/office/drawing/2014/main" id="{BC2F8139-1CAA-4DDB-B91E-8ECFE4B5C2FC}"/>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82013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6" name="Rectangle 5">
            <a:extLst>
              <a:ext uri="{FF2B5EF4-FFF2-40B4-BE49-F238E27FC236}">
                <a16:creationId xmlns:a16="http://schemas.microsoft.com/office/drawing/2014/main" id="{3CBF35BC-3557-459D-A0F8-FF66F7903CEF}"/>
              </a:ext>
            </a:extLst>
          </p:cNvPr>
          <p:cNvSpPr/>
          <p:nvPr/>
        </p:nvSpPr>
        <p:spPr>
          <a:xfrm>
            <a:off x="2146" y="4948"/>
            <a:ext cx="12191999" cy="8429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185783" y="146928"/>
            <a:ext cx="119249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400">
                <a:solidFill>
                  <a:srgbClr val="FFFFFF"/>
                </a:solidFill>
                <a:latin typeface="Abadi Extra Light"/>
              </a:rPr>
              <a:t>IMPACT OF CHANGES IN EMPLOYMENT STATUS</a:t>
            </a:r>
            <a:endParaRPr lang="en-US" sz="2667" kern="0" spc="400">
              <a:solidFill>
                <a:srgbClr val="000000"/>
              </a:solidFill>
            </a:endParaRPr>
          </a:p>
        </p:txBody>
      </p:sp>
      <p:sp>
        <p:nvSpPr>
          <p:cNvPr id="16" name="Google Shape;259;p34">
            <a:extLst>
              <a:ext uri="{FF2B5EF4-FFF2-40B4-BE49-F238E27FC236}">
                <a16:creationId xmlns:a16="http://schemas.microsoft.com/office/drawing/2014/main" id="{0ACB915A-2782-3D4F-8FE6-ED0D7D9C47C5}"/>
              </a:ext>
            </a:extLst>
          </p:cNvPr>
          <p:cNvSpPr txBox="1">
            <a:spLocks/>
          </p:cNvSpPr>
          <p:nvPr/>
        </p:nvSpPr>
        <p:spPr>
          <a:xfrm>
            <a:off x="90497" y="968261"/>
            <a:ext cx="11988628" cy="754000"/>
          </a:xfrm>
          <a:prstGeom prst="rect">
            <a:avLst/>
          </a:prstGeom>
          <a:solidFill>
            <a:srgbClr val="002060"/>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609585" algn="ctr" defTabSz="1219170">
              <a:buClr>
                <a:srgbClr val="000000"/>
              </a:buClr>
              <a:defRPr/>
            </a:pPr>
            <a:endParaRPr lang="en-US" sz="2133" kern="0">
              <a:solidFill>
                <a:srgbClr val="FFFFFF"/>
              </a:solidFill>
              <a:latin typeface="Abadi Extra Light"/>
            </a:endParaRPr>
          </a:p>
          <a:p>
            <a:pPr marL="609585" defTabSz="1219170">
              <a:buClr>
                <a:srgbClr val="000000"/>
              </a:buClr>
              <a:defRPr/>
            </a:pPr>
            <a:r>
              <a:rPr lang="en-US" sz="2133" b="1" kern="0">
                <a:solidFill>
                  <a:srgbClr val="FFFFFF"/>
                </a:solidFill>
                <a:latin typeface="Abadi Extra Light"/>
              </a:rPr>
              <a:t>Compared to those with no change in employment, those who lost jobs, reduced hours or took leave were:</a:t>
            </a:r>
          </a:p>
          <a:p>
            <a:pPr marL="609585" algn="ctr" defTabSz="1219170">
              <a:buClr>
                <a:srgbClr val="000000"/>
              </a:buClr>
              <a:defRPr/>
            </a:pPr>
            <a:r>
              <a:rPr lang="en-US" sz="2133" kern="0">
                <a:solidFill>
                  <a:srgbClr val="FFFFFF"/>
                </a:solidFill>
                <a:latin typeface="Abadi Extra Light"/>
              </a:rPr>
              <a:t>.</a:t>
            </a:r>
          </a:p>
        </p:txBody>
      </p:sp>
      <p:sp>
        <p:nvSpPr>
          <p:cNvPr id="13" name="Google Shape;257;p29">
            <a:extLst>
              <a:ext uri="{FF2B5EF4-FFF2-40B4-BE49-F238E27FC236}">
                <a16:creationId xmlns:a16="http://schemas.microsoft.com/office/drawing/2014/main" id="{96FFDF5B-800E-F545-9B60-EB421EC8F623}"/>
              </a:ext>
            </a:extLst>
          </p:cNvPr>
          <p:cNvSpPr txBox="1"/>
          <p:nvPr/>
        </p:nvSpPr>
        <p:spPr>
          <a:xfrm>
            <a:off x="309496" y="1884655"/>
            <a:ext cx="11670225" cy="861743"/>
          </a:xfrm>
          <a:prstGeom prst="rect">
            <a:avLst/>
          </a:prstGeom>
          <a:noFill/>
          <a:ln>
            <a:noFill/>
          </a:ln>
        </p:spPr>
        <p:txBody>
          <a:bodyPr spcFirstLastPara="1" wrap="square" lIns="121900" tIns="121900" rIns="121900" bIns="121900" anchor="t" anchorCtr="0">
            <a:noAutofit/>
          </a:bodyPr>
          <a:lstStyle/>
          <a:p>
            <a:pPr marL="609585" defTabSz="1219170">
              <a:lnSpc>
                <a:spcPct val="90000"/>
              </a:lnSpc>
              <a:buClr>
                <a:srgbClr val="000000"/>
              </a:buClr>
              <a:defRPr/>
            </a:pPr>
            <a:r>
              <a:rPr lang="en-US" sz="2133" b="1" kern="0">
                <a:solidFill>
                  <a:srgbClr val="002060"/>
                </a:solidFill>
                <a:latin typeface="Abadi Extra Light"/>
                <a:cs typeface="Arial"/>
                <a:sym typeface="Arial"/>
              </a:rPr>
              <a:t>1.5 - 2.5X</a:t>
            </a:r>
            <a:r>
              <a:rPr lang="en-US" sz="2133" kern="0">
                <a:solidFill>
                  <a:srgbClr val="002060"/>
                </a:solidFill>
                <a:latin typeface="Abadi Extra Light"/>
                <a:cs typeface="Arial"/>
                <a:sym typeface="Arial"/>
              </a:rPr>
              <a:t> more likely to </a:t>
            </a:r>
            <a:r>
              <a:rPr lang="en-US" sz="2133" b="1" kern="0">
                <a:solidFill>
                  <a:srgbClr val="002060"/>
                </a:solidFill>
                <a:latin typeface="Abadi Extra Light"/>
                <a:cs typeface="Arial"/>
                <a:sym typeface="Arial"/>
              </a:rPr>
              <a:t>worry about paying expenses or bills </a:t>
            </a:r>
            <a:r>
              <a:rPr lang="en-US" sz="2133" kern="0">
                <a:solidFill>
                  <a:srgbClr val="002060"/>
                </a:solidFill>
                <a:latin typeface="Abadi Extra Light"/>
                <a:cs typeface="Arial"/>
                <a:sym typeface="Arial"/>
              </a:rPr>
              <a:t>in upcoming weeks</a:t>
            </a:r>
          </a:p>
          <a:p>
            <a:pPr marL="990575" indent="-380990" defTabSz="1219170">
              <a:lnSpc>
                <a:spcPct val="90000"/>
              </a:lnSpc>
              <a:buClr>
                <a:srgbClr val="000000"/>
              </a:buClr>
              <a:buFont typeface="Arial" panose="020B0604020202020204" pitchFamily="34" charset="0"/>
              <a:buChar char="•"/>
              <a:defRPr/>
            </a:pPr>
            <a:r>
              <a:rPr lang="en-US" sz="1867" kern="0">
                <a:solidFill>
                  <a:srgbClr val="002060"/>
                </a:solidFill>
                <a:latin typeface="Abadi Extra Light"/>
                <a:cs typeface="Arial"/>
                <a:sym typeface="Arial"/>
              </a:rPr>
              <a:t>Housing, utilities, debt, vehicle, insurance, school/daycare</a:t>
            </a:r>
          </a:p>
          <a:p>
            <a:pPr marL="609585" defTabSz="1219170">
              <a:lnSpc>
                <a:spcPct val="90000"/>
              </a:lnSpc>
              <a:buClr>
                <a:srgbClr val="000000"/>
              </a:buClr>
              <a:defRPr/>
            </a:pPr>
            <a:endParaRPr lang="en-US" sz="2133" kern="0">
              <a:solidFill>
                <a:srgbClr val="002060"/>
              </a:solidFill>
              <a:latin typeface="Abadi Extra Light"/>
              <a:cs typeface="Arial"/>
              <a:sym typeface="Arial"/>
            </a:endParaRPr>
          </a:p>
          <a:p>
            <a:pPr marL="609585" defTabSz="1219170">
              <a:lnSpc>
                <a:spcPct val="90000"/>
              </a:lnSpc>
              <a:buClr>
                <a:srgbClr val="000000"/>
              </a:buClr>
              <a:defRPr/>
            </a:pPr>
            <a:endParaRPr lang="en-US" sz="2133" kern="0">
              <a:solidFill>
                <a:srgbClr val="002060"/>
              </a:solidFill>
              <a:latin typeface="Abadi Extra Light"/>
              <a:cs typeface="Arial"/>
              <a:sym typeface="Arial"/>
            </a:endParaRPr>
          </a:p>
          <a:p>
            <a:pPr marL="609585" defTabSz="1219170">
              <a:lnSpc>
                <a:spcPct val="90000"/>
              </a:lnSpc>
              <a:buClr>
                <a:srgbClr val="000000"/>
              </a:buClr>
              <a:defRPr/>
            </a:pPr>
            <a:endParaRPr lang="en-US" sz="2133" b="1" kern="0">
              <a:solidFill>
                <a:srgbClr val="002060"/>
              </a:solidFill>
              <a:latin typeface="Abadi Extra Light"/>
              <a:cs typeface="Arial"/>
              <a:sym typeface="Arial"/>
            </a:endParaRPr>
          </a:p>
          <a:p>
            <a:pPr marL="609585" defTabSz="1219170">
              <a:lnSpc>
                <a:spcPct val="90000"/>
              </a:lnSpc>
              <a:buClr>
                <a:srgbClr val="000000"/>
              </a:buClr>
              <a:defRPr/>
            </a:pPr>
            <a:endParaRPr lang="en-US" sz="2133" b="1" kern="0">
              <a:solidFill>
                <a:srgbClr val="002060"/>
              </a:solidFill>
              <a:latin typeface="Abadi Extra Light"/>
              <a:cs typeface="Arial"/>
              <a:sym typeface="Arial"/>
            </a:endParaRPr>
          </a:p>
          <a:p>
            <a:pPr marL="609585" defTabSz="1219170">
              <a:lnSpc>
                <a:spcPct val="90000"/>
              </a:lnSpc>
              <a:buClr>
                <a:srgbClr val="000000"/>
              </a:buClr>
              <a:defRPr/>
            </a:pPr>
            <a:endParaRPr lang="en-US" sz="2133" kern="0">
              <a:solidFill>
                <a:srgbClr val="002060"/>
              </a:solidFill>
              <a:latin typeface="Abadi Extra Light"/>
              <a:cs typeface="Arial"/>
              <a:sym typeface="Arial"/>
            </a:endParaRPr>
          </a:p>
        </p:txBody>
      </p:sp>
      <p:pic>
        <p:nvPicPr>
          <p:cNvPr id="4" name="Picture 3">
            <a:extLst>
              <a:ext uri="{FF2B5EF4-FFF2-40B4-BE49-F238E27FC236}">
                <a16:creationId xmlns:a16="http://schemas.microsoft.com/office/drawing/2014/main" id="{7316B95C-DE63-4043-A0FF-AFE8FDE278FF}"/>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212280" y="1886019"/>
            <a:ext cx="654936" cy="726291"/>
          </a:xfrm>
          <a:prstGeom prst="rect">
            <a:avLst/>
          </a:prstGeom>
        </p:spPr>
      </p:pic>
      <p:sp>
        <p:nvSpPr>
          <p:cNvPr id="2" name="TextBox 1">
            <a:extLst>
              <a:ext uri="{FF2B5EF4-FFF2-40B4-BE49-F238E27FC236}">
                <a16:creationId xmlns:a16="http://schemas.microsoft.com/office/drawing/2014/main" id="{876F0D47-1629-4519-8DEE-033A0A8A9CCC}"/>
              </a:ext>
            </a:extLst>
          </p:cNvPr>
          <p:cNvSpPr txBox="1"/>
          <p:nvPr/>
        </p:nvSpPr>
        <p:spPr>
          <a:xfrm>
            <a:off x="964432" y="2952887"/>
            <a:ext cx="4440989" cy="2216184"/>
          </a:xfrm>
          <a:prstGeom prst="rect">
            <a:avLst/>
          </a:prstGeom>
          <a:noFill/>
        </p:spPr>
        <p:txBody>
          <a:bodyPr wrap="square" lIns="121920" tIns="60960" rIns="121920" bIns="60960" rtlCol="0" anchor="t">
            <a:spAutoFit/>
          </a:bodyPr>
          <a:lstStyle/>
          <a:p>
            <a:pPr defTabSz="1219170">
              <a:buClr>
                <a:srgbClr val="000000"/>
              </a:buClr>
            </a:pPr>
            <a:r>
              <a:rPr lang="en-US" sz="2133" b="1" kern="0" dirty="0">
                <a:solidFill>
                  <a:srgbClr val="002060"/>
                </a:solidFill>
                <a:latin typeface="Abadi Extra Light" panose="020B0204020104020204" pitchFamily="34" charset="0"/>
                <a:cs typeface="Arial"/>
                <a:sym typeface="Arial"/>
              </a:rPr>
              <a:t>1.5X</a:t>
            </a:r>
            <a:r>
              <a:rPr lang="en-US" sz="2133" kern="0" dirty="0">
                <a:solidFill>
                  <a:srgbClr val="002060"/>
                </a:solidFill>
                <a:latin typeface="Abadi Extra Light" panose="020B0204020104020204" pitchFamily="34" charset="0"/>
                <a:cs typeface="Arial"/>
                <a:sym typeface="Arial"/>
              </a:rPr>
              <a:t> more likely to report </a:t>
            </a:r>
            <a:r>
              <a:rPr lang="en-US" sz="2133" b="1" kern="0" dirty="0">
                <a:solidFill>
                  <a:srgbClr val="002060"/>
                </a:solidFill>
                <a:latin typeface="Abadi Extra Light" panose="020B0204020104020204" pitchFamily="34" charset="0"/>
                <a:cs typeface="Times New Roman" panose="02020603050405020304" pitchFamily="18" charset="0"/>
                <a:sym typeface="Arial"/>
              </a:rPr>
              <a:t>≥</a:t>
            </a:r>
            <a:r>
              <a:rPr lang="en-US" sz="2133" kern="0" dirty="0">
                <a:solidFill>
                  <a:srgbClr val="002060"/>
                </a:solidFill>
                <a:latin typeface="Abadi Extra Light" panose="020B0204020104020204" pitchFamily="34" charset="0"/>
                <a:cs typeface="Times New Roman" panose="02020603050405020304" pitchFamily="18" charset="0"/>
                <a:sym typeface="Arial"/>
              </a:rPr>
              <a:t> </a:t>
            </a:r>
            <a:r>
              <a:rPr lang="en-US" sz="2133" b="1" kern="0" dirty="0">
                <a:solidFill>
                  <a:srgbClr val="002060"/>
                </a:solidFill>
                <a:latin typeface="Abadi Extra Light" panose="020B0204020104020204" pitchFamily="34" charset="0"/>
                <a:cs typeface="Times New Roman" panose="02020603050405020304" pitchFamily="18" charset="0"/>
                <a:sym typeface="Arial"/>
              </a:rPr>
              <a:t>15 days of poor mental health</a:t>
            </a:r>
            <a:r>
              <a:rPr lang="en-US" sz="2133" kern="0" dirty="0">
                <a:solidFill>
                  <a:srgbClr val="002060"/>
                </a:solidFill>
                <a:latin typeface="Abadi Extra Light" panose="020B0204020104020204" pitchFamily="34" charset="0"/>
                <a:cs typeface="Times New Roman" panose="02020603050405020304" pitchFamily="18" charset="0"/>
                <a:sym typeface="Arial"/>
              </a:rPr>
              <a:t> </a:t>
            </a:r>
            <a:r>
              <a:rPr lang="en-US" sz="2133" kern="0" dirty="0">
                <a:solidFill>
                  <a:srgbClr val="002060"/>
                </a:solidFill>
                <a:latin typeface="Abadi Extra Light" panose="020B0204020104020204" pitchFamily="34" charset="0"/>
                <a:cs typeface="Arial"/>
                <a:sym typeface="Arial"/>
              </a:rPr>
              <a:t>in the past 30 days</a:t>
            </a:r>
          </a:p>
          <a:p>
            <a:pPr marL="380990" indent="-380990" defTabSz="1219170">
              <a:buClr>
                <a:srgbClr val="000000"/>
              </a:buClr>
              <a:buFont typeface="Arial" panose="020B0604020202020204" pitchFamily="34" charset="0"/>
              <a:buChar char="•"/>
            </a:pPr>
            <a:r>
              <a:rPr lang="en-US" sz="1867" kern="0" dirty="0">
                <a:solidFill>
                  <a:srgbClr val="002060"/>
                </a:solidFill>
                <a:latin typeface="Abadi Extra Light"/>
                <a:cs typeface="Arial"/>
                <a:sym typeface="Arial"/>
              </a:rPr>
              <a:t>Nearly half of those who lost their jobs</a:t>
            </a:r>
          </a:p>
          <a:p>
            <a:pPr marL="380990" indent="-380990" defTabSz="1219170">
              <a:buClr>
                <a:srgbClr val="000000"/>
              </a:buClr>
              <a:buFont typeface="Arial" panose="020B0604020202020204" pitchFamily="34" charset="0"/>
              <a:buChar char="•"/>
            </a:pPr>
            <a:r>
              <a:rPr lang="en-US" sz="1867" kern="0" dirty="0">
                <a:solidFill>
                  <a:srgbClr val="002060"/>
                </a:solidFill>
                <a:latin typeface="Abadi Extra Light"/>
                <a:cs typeface="Arial"/>
                <a:sym typeface="Arial"/>
              </a:rPr>
              <a:t>All three groups experiencing a change in employment were more likely than those with no change to report </a:t>
            </a:r>
            <a:r>
              <a:rPr lang="en-US" sz="1867" kern="0" dirty="0">
                <a:solidFill>
                  <a:srgbClr val="002060"/>
                </a:solidFill>
                <a:latin typeface="Abadi Extra Light"/>
                <a:cs typeface="Times New Roman"/>
                <a:sym typeface="Arial"/>
              </a:rPr>
              <a:t>≥ 15 days of poor mental health</a:t>
            </a:r>
            <a:endParaRPr lang="en-US" sz="1867" kern="0" dirty="0">
              <a:solidFill>
                <a:srgbClr val="000000"/>
              </a:solidFill>
              <a:latin typeface="Abadi Extra Light"/>
              <a:cs typeface="Times New Roman"/>
              <a:sym typeface="Arial"/>
            </a:endParaRPr>
          </a:p>
        </p:txBody>
      </p:sp>
      <p:grpSp>
        <p:nvGrpSpPr>
          <p:cNvPr id="43" name="Group 42">
            <a:extLst>
              <a:ext uri="{FF2B5EF4-FFF2-40B4-BE49-F238E27FC236}">
                <a16:creationId xmlns:a16="http://schemas.microsoft.com/office/drawing/2014/main" id="{B126F601-A72B-4F4B-BCC3-5452377F7E6A}"/>
              </a:ext>
            </a:extLst>
          </p:cNvPr>
          <p:cNvGrpSpPr/>
          <p:nvPr/>
        </p:nvGrpSpPr>
        <p:grpSpPr>
          <a:xfrm>
            <a:off x="5471885" y="2968160"/>
            <a:ext cx="6542928" cy="3780875"/>
            <a:chOff x="74073" y="976308"/>
            <a:chExt cx="6498639" cy="3911298"/>
          </a:xfrm>
        </p:grpSpPr>
        <p:pic>
          <p:nvPicPr>
            <p:cNvPr id="44" name="Picture 43">
              <a:extLst>
                <a:ext uri="{FF2B5EF4-FFF2-40B4-BE49-F238E27FC236}">
                  <a16:creationId xmlns:a16="http://schemas.microsoft.com/office/drawing/2014/main" id="{F6FE45B4-99F9-40BF-82E1-B0B9B9B60A24}"/>
                </a:ext>
              </a:extLst>
            </p:cNvPr>
            <p:cNvPicPr>
              <a:picLocks noChangeAspect="1"/>
            </p:cNvPicPr>
            <p:nvPr/>
          </p:nvPicPr>
          <p:blipFill>
            <a:blip r:embed="rId5"/>
            <a:stretch>
              <a:fillRect/>
            </a:stretch>
          </p:blipFill>
          <p:spPr>
            <a:xfrm>
              <a:off x="74073" y="976308"/>
              <a:ext cx="6498639" cy="3911298"/>
            </a:xfrm>
            <a:prstGeom prst="rect">
              <a:avLst/>
            </a:prstGeom>
          </p:spPr>
        </p:pic>
        <p:sp>
          <p:nvSpPr>
            <p:cNvPr id="45" name="TextBox 44">
              <a:extLst>
                <a:ext uri="{FF2B5EF4-FFF2-40B4-BE49-F238E27FC236}">
                  <a16:creationId xmlns:a16="http://schemas.microsoft.com/office/drawing/2014/main" id="{45F0A8BA-6182-42D2-B6BD-B96196224215}"/>
                </a:ext>
              </a:extLst>
            </p:cNvPr>
            <p:cNvSpPr txBox="1"/>
            <p:nvPr/>
          </p:nvSpPr>
          <p:spPr>
            <a:xfrm>
              <a:off x="1379869" y="1714272"/>
              <a:ext cx="196425" cy="392752"/>
            </a:xfrm>
            <a:prstGeom prst="rect">
              <a:avLst/>
            </a:prstGeom>
            <a:noFill/>
          </p:spPr>
          <p:txBody>
            <a:bodyPr wrap="square" rtlCol="0">
              <a:spAutoFit/>
            </a:bodyPr>
            <a:lstStyle/>
            <a:p>
              <a:pPr defTabSz="1219170">
                <a:buClr>
                  <a:srgbClr val="000000"/>
                </a:buClr>
              </a:pPr>
              <a:r>
                <a:rPr lang="en-US" sz="1867" kern="0">
                  <a:solidFill>
                    <a:srgbClr val="000000">
                      <a:lumMod val="65000"/>
                      <a:lumOff val="35000"/>
                    </a:srgbClr>
                  </a:solidFill>
                  <a:latin typeface="Arial"/>
                  <a:cs typeface="Arial"/>
                  <a:sym typeface="Arial"/>
                </a:rPr>
                <a:t>*</a:t>
              </a:r>
            </a:p>
          </p:txBody>
        </p:sp>
        <p:sp>
          <p:nvSpPr>
            <p:cNvPr id="46" name="TextBox 45">
              <a:extLst>
                <a:ext uri="{FF2B5EF4-FFF2-40B4-BE49-F238E27FC236}">
                  <a16:creationId xmlns:a16="http://schemas.microsoft.com/office/drawing/2014/main" id="{3246409A-FCF1-4CD6-AAF7-AEB7AD710D53}"/>
                </a:ext>
              </a:extLst>
            </p:cNvPr>
            <p:cNvSpPr txBox="1"/>
            <p:nvPr/>
          </p:nvSpPr>
          <p:spPr>
            <a:xfrm>
              <a:off x="2823351" y="1926305"/>
              <a:ext cx="196425" cy="392752"/>
            </a:xfrm>
            <a:prstGeom prst="rect">
              <a:avLst/>
            </a:prstGeom>
            <a:noFill/>
          </p:spPr>
          <p:txBody>
            <a:bodyPr wrap="square" rtlCol="0">
              <a:spAutoFit/>
            </a:bodyPr>
            <a:lstStyle/>
            <a:p>
              <a:pPr defTabSz="1219170">
                <a:buClr>
                  <a:srgbClr val="000000"/>
                </a:buClr>
              </a:pPr>
              <a:r>
                <a:rPr lang="en-US" sz="1867" kern="0">
                  <a:solidFill>
                    <a:srgbClr val="000000">
                      <a:lumMod val="65000"/>
                      <a:lumOff val="35000"/>
                    </a:srgbClr>
                  </a:solidFill>
                  <a:latin typeface="Arial"/>
                  <a:cs typeface="Arial"/>
                  <a:sym typeface="Arial"/>
                </a:rPr>
                <a:t>*</a:t>
              </a:r>
            </a:p>
          </p:txBody>
        </p:sp>
        <p:sp>
          <p:nvSpPr>
            <p:cNvPr id="47" name="TextBox 46">
              <a:extLst>
                <a:ext uri="{FF2B5EF4-FFF2-40B4-BE49-F238E27FC236}">
                  <a16:creationId xmlns:a16="http://schemas.microsoft.com/office/drawing/2014/main" id="{5D5F86F9-CB08-43DE-A2E7-6F8B23CBF686}"/>
                </a:ext>
              </a:extLst>
            </p:cNvPr>
            <p:cNvSpPr txBox="1"/>
            <p:nvPr/>
          </p:nvSpPr>
          <p:spPr>
            <a:xfrm>
              <a:off x="4262628" y="2362837"/>
              <a:ext cx="196425" cy="392752"/>
            </a:xfrm>
            <a:prstGeom prst="rect">
              <a:avLst/>
            </a:prstGeom>
            <a:noFill/>
          </p:spPr>
          <p:txBody>
            <a:bodyPr wrap="square" rtlCol="0">
              <a:spAutoFit/>
            </a:bodyPr>
            <a:lstStyle/>
            <a:p>
              <a:pPr defTabSz="1219170">
                <a:buClr>
                  <a:srgbClr val="000000"/>
                </a:buClr>
              </a:pPr>
              <a:r>
                <a:rPr lang="en-US" sz="1867" kern="0">
                  <a:solidFill>
                    <a:srgbClr val="000000">
                      <a:lumMod val="65000"/>
                      <a:lumOff val="35000"/>
                    </a:srgbClr>
                  </a:solidFill>
                  <a:latin typeface="Arial"/>
                  <a:cs typeface="Arial"/>
                  <a:sym typeface="Arial"/>
                </a:rPr>
                <a:t>*</a:t>
              </a:r>
            </a:p>
          </p:txBody>
        </p:sp>
      </p:grpSp>
      <p:sp>
        <p:nvSpPr>
          <p:cNvPr id="48" name="TextBox 47">
            <a:extLst>
              <a:ext uri="{FF2B5EF4-FFF2-40B4-BE49-F238E27FC236}">
                <a16:creationId xmlns:a16="http://schemas.microsoft.com/office/drawing/2014/main" id="{C17DE0A0-C8BB-42B2-87C7-2A36398BC65A}"/>
              </a:ext>
            </a:extLst>
          </p:cNvPr>
          <p:cNvSpPr txBox="1"/>
          <p:nvPr/>
        </p:nvSpPr>
        <p:spPr>
          <a:xfrm>
            <a:off x="90497" y="5849298"/>
            <a:ext cx="5074479" cy="830997"/>
          </a:xfrm>
          <a:prstGeom prst="rect">
            <a:avLst/>
          </a:prstGeom>
          <a:noFill/>
        </p:spPr>
        <p:txBody>
          <a:bodyPr wrap="square">
            <a:spAutoFit/>
          </a:bodyPr>
          <a:lstStyle/>
          <a:p>
            <a:pPr defTabSz="1219170">
              <a:buClr>
                <a:srgbClr val="000000"/>
              </a:buClr>
            </a:pPr>
            <a:r>
              <a:rPr lang="en-US" sz="1200" kern="0">
                <a:solidFill>
                  <a:srgbClr val="FFFFFF">
                    <a:lumMod val="50000"/>
                  </a:srgbClr>
                </a:solidFill>
                <a:latin typeface="Abadi Extra Light"/>
                <a:cs typeface="Arial"/>
                <a:sym typeface="Arial"/>
              </a:rPr>
              <a:t>Notes: 1) * denotes a statistically significant difference (</a:t>
            </a:r>
            <a:r>
              <a:rPr lang="en-US" sz="1200" kern="0" err="1">
                <a:solidFill>
                  <a:srgbClr val="FFFFFF">
                    <a:lumMod val="50000"/>
                  </a:srgbClr>
                </a:solidFill>
                <a:latin typeface="Abadi Extra Light"/>
                <a:cs typeface="Arial"/>
                <a:sym typeface="Arial"/>
              </a:rPr>
              <a:t>ie</a:t>
            </a:r>
            <a:r>
              <a:rPr lang="en-US" sz="1200" kern="0">
                <a:solidFill>
                  <a:srgbClr val="FFFFFF">
                    <a:lumMod val="50000"/>
                  </a:srgbClr>
                </a:solidFill>
                <a:latin typeface="Abadi Extra Light"/>
                <a:cs typeface="Arial"/>
                <a:sym typeface="Arial"/>
              </a:rPr>
              <a:t>. p&lt;0.05) compared to the reference category of ‘no change’ in employment status or nature of work’; 2)</a:t>
            </a:r>
            <a:r>
              <a:rPr lang="en-US" sz="1200" kern="0">
                <a:solidFill>
                  <a:srgbClr val="FFFFFF">
                    <a:lumMod val="50000"/>
                  </a:srgbClr>
                </a:solidFill>
                <a:latin typeface="Abadi Extra Light" panose="020B0204020104020204" pitchFamily="34" charset="0"/>
                <a:cs typeface="Arial"/>
                <a:sym typeface="Arial"/>
              </a:rPr>
              <a:t>Percentages are weighted to the statewide age and educational distribution of those 25 years old or older in Massachusetts</a:t>
            </a:r>
          </a:p>
        </p:txBody>
      </p:sp>
      <p:pic>
        <p:nvPicPr>
          <p:cNvPr id="15" name="Picture 2">
            <a:extLst>
              <a:ext uri="{FF2B5EF4-FFF2-40B4-BE49-F238E27FC236}">
                <a16:creationId xmlns:a16="http://schemas.microsoft.com/office/drawing/2014/main" id="{E0F02C3C-37B6-47D1-948C-C1B978EA53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32" y="3011785"/>
            <a:ext cx="654936" cy="65493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06A29AC-03A5-403A-8B48-0969A5866737}"/>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17" name="Rectangle 16">
            <a:extLst>
              <a:ext uri="{FF2B5EF4-FFF2-40B4-BE49-F238E27FC236}">
                <a16:creationId xmlns:a16="http://schemas.microsoft.com/office/drawing/2014/main" id="{2BA36646-09F1-0E44-8D4A-A88E6D86872B}"/>
              </a:ext>
            </a:extLst>
          </p:cNvPr>
          <p:cNvSpPr/>
          <p:nvPr/>
        </p:nvSpPr>
        <p:spPr>
          <a:xfrm>
            <a:off x="6182316" y="3719225"/>
            <a:ext cx="1082609" cy="2843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 name="Rectangle 17">
            <a:extLst>
              <a:ext uri="{FF2B5EF4-FFF2-40B4-BE49-F238E27FC236}">
                <a16:creationId xmlns:a16="http://schemas.microsoft.com/office/drawing/2014/main" id="{3DF9B495-57FE-C34E-88EF-0EC6E2F514CE}"/>
              </a:ext>
            </a:extLst>
          </p:cNvPr>
          <p:cNvSpPr/>
          <p:nvPr/>
        </p:nvSpPr>
        <p:spPr>
          <a:xfrm>
            <a:off x="6159271" y="3719224"/>
            <a:ext cx="4197644" cy="2991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332000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7" grpId="1"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7" name="TextBox 6">
            <a:extLst>
              <a:ext uri="{FF2B5EF4-FFF2-40B4-BE49-F238E27FC236}">
                <a16:creationId xmlns:a16="http://schemas.microsoft.com/office/drawing/2014/main" id="{81B3B400-0A50-4DA8-887A-8C080BD13525}"/>
              </a:ext>
            </a:extLst>
          </p:cNvPr>
          <p:cNvSpPr txBox="1"/>
          <p:nvPr/>
        </p:nvSpPr>
        <p:spPr>
          <a:xfrm>
            <a:off x="1507376" y="1878617"/>
            <a:ext cx="10416387" cy="5294911"/>
          </a:xfrm>
          <a:prstGeom prst="rect">
            <a:avLst/>
          </a:prstGeom>
          <a:noFill/>
        </p:spPr>
        <p:txBody>
          <a:bodyPr wrap="square" lIns="121920" tIns="60960" rIns="121920" bIns="60960" rtlCol="0" anchor="t">
            <a:spAutoFit/>
          </a:bodyPr>
          <a:lstStyle/>
          <a:p>
            <a:pPr marL="380990" indent="-380990" defTabSz="1219170">
              <a:buClr>
                <a:srgbClr val="000000"/>
              </a:buClr>
              <a:buFont typeface="Arial" panose="020B0604020202020204" pitchFamily="34" charset="0"/>
              <a:buChar char="•"/>
            </a:pPr>
            <a:r>
              <a:rPr lang="en-US" sz="1867" kern="0">
                <a:solidFill>
                  <a:srgbClr val="002060"/>
                </a:solidFill>
                <a:latin typeface="Abadi Extra Light"/>
                <a:cs typeface="Arial"/>
                <a:sym typeface="Arial"/>
              </a:rPr>
              <a:t>Among respondents who had ever been tested for COVID-19, those working </a:t>
            </a:r>
            <a:r>
              <a:rPr lang="en-US" sz="1867" b="1" kern="0">
                <a:solidFill>
                  <a:srgbClr val="002060"/>
                </a:solidFill>
                <a:latin typeface="Abadi Extra Light"/>
                <a:cs typeface="Arial"/>
                <a:sym typeface="Arial"/>
              </a:rPr>
              <a:t>outside the home </a:t>
            </a:r>
            <a:r>
              <a:rPr lang="en-US" sz="1867" kern="0">
                <a:solidFill>
                  <a:srgbClr val="002060"/>
                </a:solidFill>
                <a:latin typeface="Abadi Extra Light"/>
                <a:cs typeface="Arial"/>
                <a:sym typeface="Arial"/>
              </a:rPr>
              <a:t>were </a:t>
            </a:r>
            <a:r>
              <a:rPr lang="en-US" sz="1867" b="1" kern="0">
                <a:solidFill>
                  <a:srgbClr val="002060"/>
                </a:solidFill>
                <a:latin typeface="Abadi Extra Light"/>
                <a:cs typeface="Arial"/>
                <a:sym typeface="Arial"/>
              </a:rPr>
              <a:t>nearly</a:t>
            </a:r>
            <a:r>
              <a:rPr lang="en-US" sz="1867" kern="0">
                <a:solidFill>
                  <a:srgbClr val="002060"/>
                </a:solidFill>
                <a:latin typeface="Abadi Extra Light"/>
                <a:cs typeface="Arial"/>
                <a:sym typeface="Arial"/>
              </a:rPr>
              <a:t> </a:t>
            </a:r>
            <a:r>
              <a:rPr lang="en-US" sz="1867" b="1" kern="0">
                <a:solidFill>
                  <a:srgbClr val="002060"/>
                </a:solidFill>
                <a:latin typeface="Abadi Extra Light"/>
                <a:cs typeface="Arial"/>
                <a:sym typeface="Arial"/>
              </a:rPr>
              <a:t>2X more likely </a:t>
            </a:r>
            <a:r>
              <a:rPr lang="en-US" sz="1867" kern="0">
                <a:solidFill>
                  <a:srgbClr val="002060"/>
                </a:solidFill>
                <a:latin typeface="Abadi Extra Light"/>
                <a:cs typeface="Arial"/>
                <a:sym typeface="Arial"/>
              </a:rPr>
              <a:t>to report </a:t>
            </a:r>
            <a:r>
              <a:rPr lang="en-US" sz="1867" b="1" kern="0">
                <a:solidFill>
                  <a:srgbClr val="002060"/>
                </a:solidFill>
                <a:latin typeface="Abadi Extra Light"/>
                <a:cs typeface="Arial"/>
                <a:sym typeface="Arial"/>
              </a:rPr>
              <a:t>testing positive </a:t>
            </a:r>
            <a:r>
              <a:rPr lang="en-US" sz="1867" kern="0">
                <a:solidFill>
                  <a:srgbClr val="002060"/>
                </a:solidFill>
                <a:latin typeface="Abadi Extra Light"/>
                <a:cs typeface="Arial"/>
                <a:sym typeface="Arial"/>
              </a:rPr>
              <a:t>than those working from home.</a:t>
            </a:r>
          </a:p>
          <a:p>
            <a:pPr defTabSz="1219170">
              <a:buClr>
                <a:srgbClr val="000000"/>
              </a:buClr>
            </a:pPr>
            <a:endParaRPr lang="en-US" sz="1867" b="1" kern="0">
              <a:solidFill>
                <a:srgbClr val="002060"/>
              </a:solidFill>
              <a:latin typeface="Abadi Extra Light"/>
              <a:ea typeface="Roboto"/>
              <a:cs typeface="Roboto"/>
              <a:sym typeface="Roboto"/>
            </a:endParaRPr>
          </a:p>
          <a:p>
            <a:pPr marL="380990" indent="-380990" defTabSz="1219170">
              <a:buClr>
                <a:srgbClr val="000000"/>
              </a:buClr>
              <a:buFont typeface="Arial" panose="020B0604020202020204" pitchFamily="34" charset="0"/>
              <a:buChar char="•"/>
            </a:pPr>
            <a:r>
              <a:rPr lang="en-US" sz="1867" b="1" kern="0">
                <a:solidFill>
                  <a:srgbClr val="002060"/>
                </a:solidFill>
                <a:latin typeface="Abadi Extra Light"/>
                <a:ea typeface="Roboto"/>
                <a:cs typeface="Roboto"/>
                <a:sym typeface="Roboto"/>
              </a:rPr>
              <a:t>4 in 5 </a:t>
            </a:r>
            <a:r>
              <a:rPr lang="en-US" sz="1867" kern="0">
                <a:solidFill>
                  <a:srgbClr val="002060"/>
                </a:solidFill>
                <a:latin typeface="Abadi Extra Light"/>
                <a:ea typeface="Roboto"/>
                <a:cs typeface="Roboto"/>
                <a:sym typeface="Roboto"/>
              </a:rPr>
              <a:t>respondents</a:t>
            </a:r>
            <a:r>
              <a:rPr lang="en-US" sz="1867" b="1" kern="0">
                <a:solidFill>
                  <a:srgbClr val="002060"/>
                </a:solidFill>
                <a:latin typeface="Abadi Extra Light"/>
                <a:ea typeface="Roboto"/>
                <a:cs typeface="Roboto"/>
                <a:sym typeface="Roboto"/>
              </a:rPr>
              <a:t> working outside the home </a:t>
            </a:r>
            <a:r>
              <a:rPr lang="en-US" sz="1867" kern="0">
                <a:solidFill>
                  <a:srgbClr val="002060"/>
                </a:solidFill>
                <a:latin typeface="Abadi Extra Light"/>
                <a:ea typeface="Roboto"/>
                <a:cs typeface="Roboto"/>
                <a:sym typeface="Roboto"/>
              </a:rPr>
              <a:t>listed </a:t>
            </a:r>
            <a:r>
              <a:rPr lang="en-US" sz="1867" b="1" u="sng" kern="0">
                <a:solidFill>
                  <a:srgbClr val="002060"/>
                </a:solidFill>
                <a:latin typeface="Abadi Extra Light"/>
                <a:ea typeface="Roboto"/>
                <a:cs typeface="Roboto"/>
                <a:sym typeface="Roboto"/>
              </a:rPr>
              <a:t>work-related</a:t>
            </a:r>
            <a:r>
              <a:rPr lang="en-US" sz="1867" b="1" kern="0">
                <a:solidFill>
                  <a:srgbClr val="002060"/>
                </a:solidFill>
                <a:latin typeface="Abadi Extra Light"/>
                <a:ea typeface="Roboto"/>
                <a:cs typeface="Roboto"/>
                <a:sym typeface="Roboto"/>
              </a:rPr>
              <a:t> </a:t>
            </a:r>
            <a:r>
              <a:rPr lang="en-US" sz="1867" kern="0">
                <a:solidFill>
                  <a:srgbClr val="002060"/>
                </a:solidFill>
                <a:latin typeface="Abadi Extra Light"/>
                <a:ea typeface="Roboto"/>
                <a:cs typeface="Roboto"/>
                <a:sym typeface="Roboto"/>
              </a:rPr>
              <a:t>reasons for </a:t>
            </a:r>
            <a:r>
              <a:rPr lang="en-US" sz="1867" b="1" kern="0">
                <a:solidFill>
                  <a:srgbClr val="002060"/>
                </a:solidFill>
                <a:latin typeface="Abadi Extra Light"/>
                <a:ea typeface="Roboto"/>
                <a:cs typeface="Roboto"/>
                <a:sym typeface="Roboto"/>
              </a:rPr>
              <a:t>not being able to socially distance </a:t>
            </a:r>
            <a:r>
              <a:rPr lang="en-US" sz="1867" kern="0">
                <a:solidFill>
                  <a:srgbClr val="002060"/>
                </a:solidFill>
                <a:latin typeface="Abadi Extra Light"/>
                <a:ea typeface="Roboto"/>
                <a:cs typeface="Roboto"/>
                <a:sym typeface="Roboto"/>
              </a:rPr>
              <a:t>(</a:t>
            </a:r>
            <a:r>
              <a:rPr lang="en-US" sz="1867" kern="0" err="1">
                <a:solidFill>
                  <a:srgbClr val="002060"/>
                </a:solidFill>
                <a:latin typeface="Abadi Extra Light"/>
                <a:ea typeface="Roboto"/>
                <a:cs typeface="Roboto"/>
                <a:sym typeface="Roboto"/>
              </a:rPr>
              <a:t>ie</a:t>
            </a:r>
            <a:r>
              <a:rPr lang="en-US" sz="1867" kern="0">
                <a:solidFill>
                  <a:srgbClr val="002060"/>
                </a:solidFill>
                <a:latin typeface="Abadi Extra Light"/>
                <a:ea typeface="Roboto"/>
                <a:cs typeface="Roboto"/>
                <a:sym typeface="Roboto"/>
              </a:rPr>
              <a:t>. maintain 6 ft. of distance from others).</a:t>
            </a:r>
            <a:endParaRPr lang="en-US" sz="1867" kern="0">
              <a:solidFill>
                <a:srgbClr val="002060"/>
              </a:solidFill>
              <a:latin typeface="Abadi Extra Light"/>
              <a:ea typeface="Roboto"/>
              <a:cs typeface="Roboto"/>
              <a:sym typeface="Arial"/>
            </a:endParaRPr>
          </a:p>
          <a:p>
            <a:pPr marL="0" lvl="2" defTabSz="1219170">
              <a:buClr>
                <a:srgbClr val="000000"/>
              </a:buClr>
            </a:pPr>
            <a:endParaRPr lang="en-US" sz="1867" kern="0">
              <a:solidFill>
                <a:srgbClr val="002060"/>
              </a:solidFill>
              <a:latin typeface="Abadi Extra Light"/>
              <a:ea typeface="Roboto"/>
              <a:cs typeface="Roboto"/>
              <a:sym typeface="Roboto"/>
            </a:endParaRPr>
          </a:p>
          <a:p>
            <a:pPr marL="380990" indent="-380990" defTabSz="1219170">
              <a:buClr>
                <a:srgbClr val="000000"/>
              </a:buClr>
              <a:buFont typeface="Arial" panose="020B0604020202020204" pitchFamily="34" charset="0"/>
              <a:buChar char="•"/>
            </a:pPr>
            <a:r>
              <a:rPr lang="en-US" sz="1867" kern="0">
                <a:solidFill>
                  <a:srgbClr val="002060"/>
                </a:solidFill>
                <a:latin typeface="Abadi Extra Light"/>
                <a:ea typeface="Roboto"/>
                <a:cs typeface="Roboto"/>
                <a:sym typeface="Roboto"/>
              </a:rPr>
              <a:t>Respondents who were </a:t>
            </a:r>
            <a:r>
              <a:rPr lang="en-US" sz="1867" b="1" kern="0">
                <a:solidFill>
                  <a:srgbClr val="002060"/>
                </a:solidFill>
                <a:latin typeface="Abadi Extra Light"/>
                <a:ea typeface="Roboto"/>
                <a:cs typeface="Roboto"/>
                <a:sym typeface="Roboto"/>
              </a:rPr>
              <a:t>Hispanic/Latinx</a:t>
            </a:r>
            <a:r>
              <a:rPr lang="en-US" sz="1867" kern="0">
                <a:solidFill>
                  <a:srgbClr val="002060"/>
                </a:solidFill>
                <a:latin typeface="Abadi Extra Light"/>
                <a:ea typeface="Roboto"/>
                <a:cs typeface="Roboto"/>
                <a:sym typeface="Roboto"/>
              </a:rPr>
              <a:t>, spoke a </a:t>
            </a:r>
            <a:r>
              <a:rPr lang="en-US" sz="1867" b="1" kern="0">
                <a:solidFill>
                  <a:srgbClr val="002060"/>
                </a:solidFill>
                <a:latin typeface="Abadi Extra Light"/>
                <a:ea typeface="Roboto"/>
                <a:cs typeface="Roboto"/>
                <a:sym typeface="Roboto"/>
              </a:rPr>
              <a:t>language other than English</a:t>
            </a:r>
            <a:r>
              <a:rPr lang="en-US" sz="1867" kern="0">
                <a:solidFill>
                  <a:srgbClr val="002060"/>
                </a:solidFill>
                <a:latin typeface="Abadi Extra Light"/>
                <a:ea typeface="Roboto"/>
                <a:cs typeface="Roboto"/>
                <a:sym typeface="Roboto"/>
              </a:rPr>
              <a:t>, had </a:t>
            </a:r>
            <a:r>
              <a:rPr lang="en-US" sz="1867" b="1" kern="0">
                <a:solidFill>
                  <a:srgbClr val="002060"/>
                </a:solidFill>
                <a:latin typeface="Abadi Extra Light"/>
                <a:ea typeface="Roboto"/>
                <a:cs typeface="Roboto"/>
                <a:sym typeface="Roboto"/>
              </a:rPr>
              <a:t>lower educational</a:t>
            </a:r>
            <a:r>
              <a:rPr lang="en-US" sz="1867" kern="0">
                <a:solidFill>
                  <a:srgbClr val="002060"/>
                </a:solidFill>
                <a:latin typeface="Abadi Extra Light"/>
                <a:ea typeface="Roboto"/>
                <a:cs typeface="Roboto"/>
                <a:sym typeface="Roboto"/>
              </a:rPr>
              <a:t> </a:t>
            </a:r>
            <a:r>
              <a:rPr lang="en-US" sz="1867" b="1" kern="0">
                <a:solidFill>
                  <a:srgbClr val="002060"/>
                </a:solidFill>
                <a:latin typeface="Abadi Extra Light"/>
                <a:ea typeface="Roboto"/>
                <a:cs typeface="Roboto"/>
                <a:sym typeface="Roboto"/>
              </a:rPr>
              <a:t>attainment</a:t>
            </a:r>
            <a:r>
              <a:rPr lang="en-US" sz="1867" kern="0">
                <a:solidFill>
                  <a:srgbClr val="002060"/>
                </a:solidFill>
                <a:latin typeface="Abadi Extra Light"/>
                <a:ea typeface="Roboto"/>
                <a:cs typeface="Roboto"/>
                <a:sym typeface="Roboto"/>
              </a:rPr>
              <a:t> or </a:t>
            </a:r>
            <a:r>
              <a:rPr lang="en-US" sz="1867" b="1" kern="0">
                <a:solidFill>
                  <a:srgbClr val="002060"/>
                </a:solidFill>
                <a:latin typeface="Abadi Extra Light"/>
                <a:ea typeface="Roboto"/>
                <a:cs typeface="Roboto"/>
                <a:sym typeface="Roboto"/>
              </a:rPr>
              <a:t>lower</a:t>
            </a:r>
            <a:r>
              <a:rPr lang="en-US" sz="1867" kern="0">
                <a:solidFill>
                  <a:srgbClr val="002060"/>
                </a:solidFill>
                <a:latin typeface="Abadi Extra Light"/>
                <a:ea typeface="Roboto"/>
                <a:cs typeface="Roboto"/>
                <a:sym typeface="Roboto"/>
              </a:rPr>
              <a:t> annual household </a:t>
            </a:r>
            <a:r>
              <a:rPr lang="en-US" sz="1867" b="1" kern="0">
                <a:solidFill>
                  <a:srgbClr val="002060"/>
                </a:solidFill>
                <a:latin typeface="Abadi Extra Light"/>
                <a:ea typeface="Roboto"/>
                <a:cs typeface="Roboto"/>
                <a:sym typeface="Roboto"/>
              </a:rPr>
              <a:t>income, </a:t>
            </a:r>
            <a:r>
              <a:rPr lang="en-US" sz="1867" kern="0">
                <a:solidFill>
                  <a:srgbClr val="002060"/>
                </a:solidFill>
                <a:latin typeface="Abadi Extra Light"/>
                <a:ea typeface="Roboto"/>
                <a:cs typeface="Roboto"/>
                <a:sym typeface="Roboto"/>
              </a:rPr>
              <a:t>and those with </a:t>
            </a:r>
            <a:r>
              <a:rPr lang="en-US" sz="1867" b="1" kern="0">
                <a:solidFill>
                  <a:srgbClr val="002060"/>
                </a:solidFill>
                <a:latin typeface="Abadi Extra Light"/>
                <a:ea typeface="Roboto"/>
                <a:cs typeface="Roboto"/>
                <a:sym typeface="Roboto"/>
              </a:rPr>
              <a:t>cognitive disability</a:t>
            </a:r>
            <a:r>
              <a:rPr lang="en-US" sz="1867" kern="0">
                <a:solidFill>
                  <a:srgbClr val="002060"/>
                </a:solidFill>
                <a:latin typeface="Abadi Extra Light"/>
                <a:ea typeface="Roboto"/>
                <a:cs typeface="Roboto"/>
                <a:sym typeface="Roboto"/>
              </a:rPr>
              <a:t> were </a:t>
            </a:r>
            <a:r>
              <a:rPr lang="en-US" sz="1867" b="1" kern="0">
                <a:solidFill>
                  <a:srgbClr val="002060"/>
                </a:solidFill>
                <a:latin typeface="Abadi Extra Light"/>
                <a:ea typeface="Roboto"/>
                <a:cs typeface="Roboto"/>
                <a:sym typeface="Roboto"/>
              </a:rPr>
              <a:t>more likely </a:t>
            </a:r>
            <a:r>
              <a:rPr lang="en-US" sz="1867" kern="0">
                <a:solidFill>
                  <a:srgbClr val="002060"/>
                </a:solidFill>
                <a:latin typeface="Abadi Extra Light"/>
                <a:ea typeface="Roboto"/>
                <a:cs typeface="Roboto"/>
                <a:sym typeface="Roboto"/>
              </a:rPr>
              <a:t>to</a:t>
            </a:r>
            <a:r>
              <a:rPr lang="en-US" sz="1867" b="1" kern="0">
                <a:solidFill>
                  <a:srgbClr val="002060"/>
                </a:solidFill>
                <a:latin typeface="Abadi Extra Light"/>
                <a:ea typeface="Roboto"/>
                <a:cs typeface="Roboto"/>
                <a:sym typeface="Roboto"/>
              </a:rPr>
              <a:t> work outside the home. </a:t>
            </a:r>
            <a:r>
              <a:rPr lang="en-US" sz="1867" kern="0">
                <a:solidFill>
                  <a:srgbClr val="002060"/>
                </a:solidFill>
                <a:latin typeface="Abadi Extra Light"/>
                <a:ea typeface="Roboto"/>
                <a:cs typeface="Roboto"/>
                <a:sym typeface="Roboto"/>
              </a:rPr>
              <a:t>These same groups were </a:t>
            </a:r>
            <a:r>
              <a:rPr lang="en-US" sz="1867" b="1" kern="0">
                <a:solidFill>
                  <a:srgbClr val="002060"/>
                </a:solidFill>
                <a:latin typeface="Abadi Extra Light"/>
                <a:cs typeface="Arial"/>
                <a:sym typeface="Arial"/>
              </a:rPr>
              <a:t>less likely </a:t>
            </a:r>
            <a:r>
              <a:rPr lang="en-US" sz="1867" kern="0">
                <a:solidFill>
                  <a:srgbClr val="002060"/>
                </a:solidFill>
                <a:latin typeface="Abadi Extra Light"/>
                <a:cs typeface="Arial"/>
                <a:sym typeface="Arial"/>
              </a:rPr>
              <a:t>to have employer-provided COVID-19 </a:t>
            </a:r>
            <a:r>
              <a:rPr lang="en-US" sz="1867" b="1" kern="0">
                <a:solidFill>
                  <a:srgbClr val="002060"/>
                </a:solidFill>
                <a:latin typeface="Abadi Extra Light"/>
                <a:cs typeface="Arial"/>
                <a:sym typeface="Arial"/>
              </a:rPr>
              <a:t>protections at work </a:t>
            </a:r>
            <a:r>
              <a:rPr lang="en-US" sz="1867" kern="0">
                <a:solidFill>
                  <a:srgbClr val="002060"/>
                </a:solidFill>
                <a:latin typeface="Abadi Extra Light"/>
                <a:cs typeface="Arial"/>
                <a:sym typeface="Arial"/>
              </a:rPr>
              <a:t>or</a:t>
            </a:r>
            <a:r>
              <a:rPr lang="en-US" sz="1867" b="1" kern="0">
                <a:solidFill>
                  <a:srgbClr val="002060"/>
                </a:solidFill>
                <a:latin typeface="Abadi Extra Light"/>
                <a:cs typeface="Arial"/>
                <a:sym typeface="Arial"/>
              </a:rPr>
              <a:t> paid sick leave.</a:t>
            </a:r>
            <a:endParaRPr lang="en-US" sz="1867" kern="0">
              <a:solidFill>
                <a:srgbClr val="002060"/>
              </a:solidFill>
              <a:latin typeface="Abadi Extra Light"/>
              <a:ea typeface="Roboto"/>
              <a:cs typeface="Roboto"/>
              <a:sym typeface="Roboto"/>
            </a:endParaRPr>
          </a:p>
          <a:p>
            <a:pPr marL="380990" indent="-380990" defTabSz="1219170">
              <a:buClr>
                <a:srgbClr val="000000"/>
              </a:buClr>
              <a:buFont typeface="Arial" panose="020B0604020202020204" pitchFamily="34" charset="0"/>
              <a:buChar char="•"/>
            </a:pPr>
            <a:endParaRPr lang="en-US" sz="1867" kern="0">
              <a:solidFill>
                <a:srgbClr val="002060"/>
              </a:solidFill>
              <a:latin typeface="Abadi Extra Light"/>
              <a:cs typeface="Arial"/>
              <a:sym typeface="Arial"/>
            </a:endParaRPr>
          </a:p>
          <a:p>
            <a:pPr marL="380990" indent="-380990" defTabSz="1219170">
              <a:buClr>
                <a:srgbClr val="000000"/>
              </a:buClr>
              <a:buFont typeface="Arial" panose="020B0604020202020204" pitchFamily="34" charset="0"/>
              <a:buChar char="•"/>
            </a:pPr>
            <a:r>
              <a:rPr lang="en-US" sz="1867" kern="0">
                <a:solidFill>
                  <a:srgbClr val="002060"/>
                </a:solidFill>
                <a:latin typeface="Abadi Extra Light"/>
                <a:cs typeface="Arial"/>
                <a:sym typeface="Arial"/>
              </a:rPr>
              <a:t>The following </a:t>
            </a:r>
            <a:r>
              <a:rPr lang="en-US" sz="1867" b="1" kern="0">
                <a:solidFill>
                  <a:srgbClr val="002060"/>
                </a:solidFill>
                <a:latin typeface="Abadi Extra Light"/>
                <a:cs typeface="Arial"/>
                <a:sym typeface="Arial"/>
              </a:rPr>
              <a:t>occupation </a:t>
            </a:r>
            <a:r>
              <a:rPr lang="en-US" sz="1867" kern="0">
                <a:solidFill>
                  <a:srgbClr val="002060"/>
                </a:solidFill>
                <a:latin typeface="Abadi Extra Light"/>
                <a:cs typeface="Arial"/>
                <a:sym typeface="Arial"/>
              </a:rPr>
              <a:t>groups were </a:t>
            </a:r>
            <a:r>
              <a:rPr lang="en-US" sz="1867" b="1" kern="0">
                <a:solidFill>
                  <a:srgbClr val="002060"/>
                </a:solidFill>
                <a:latin typeface="Abadi Extra Light"/>
                <a:cs typeface="Arial"/>
                <a:sym typeface="Arial"/>
              </a:rPr>
              <a:t>more likely </a:t>
            </a:r>
            <a:r>
              <a:rPr lang="en-US" sz="1867" kern="0">
                <a:solidFill>
                  <a:srgbClr val="002060"/>
                </a:solidFill>
                <a:latin typeface="Abadi Extra Light"/>
                <a:cs typeface="Arial"/>
                <a:sym typeface="Arial"/>
              </a:rPr>
              <a:t>to </a:t>
            </a:r>
            <a:r>
              <a:rPr lang="en-US" sz="1867" b="1" kern="0">
                <a:solidFill>
                  <a:srgbClr val="002060"/>
                </a:solidFill>
                <a:latin typeface="Abadi Extra Light"/>
                <a:cs typeface="Arial"/>
                <a:sym typeface="Arial"/>
              </a:rPr>
              <a:t>work outside the home</a:t>
            </a:r>
            <a:r>
              <a:rPr lang="en-US" sz="1867" kern="0">
                <a:solidFill>
                  <a:srgbClr val="002060"/>
                </a:solidFill>
                <a:latin typeface="Abadi Extra Light"/>
                <a:cs typeface="Arial"/>
                <a:sym typeface="Arial"/>
              </a:rPr>
              <a:t>, </a:t>
            </a:r>
            <a:r>
              <a:rPr lang="en-US" sz="1867" b="1" kern="0">
                <a:solidFill>
                  <a:srgbClr val="002060"/>
                </a:solidFill>
                <a:latin typeface="Abadi Extra Light"/>
                <a:cs typeface="Arial"/>
                <a:sym typeface="Arial"/>
              </a:rPr>
              <a:t>most likely </a:t>
            </a:r>
            <a:r>
              <a:rPr lang="en-US" sz="1867" kern="0">
                <a:solidFill>
                  <a:srgbClr val="002060"/>
                </a:solidFill>
                <a:latin typeface="Abadi Extra Light"/>
                <a:cs typeface="Arial"/>
                <a:sym typeface="Arial"/>
              </a:rPr>
              <a:t>to be</a:t>
            </a:r>
            <a:r>
              <a:rPr lang="en-US" sz="1867" b="1" kern="0">
                <a:solidFill>
                  <a:srgbClr val="002060"/>
                </a:solidFill>
                <a:latin typeface="Abadi Extra Light"/>
                <a:cs typeface="Arial"/>
                <a:sym typeface="Arial"/>
              </a:rPr>
              <a:t> "very worried" </a:t>
            </a:r>
            <a:r>
              <a:rPr lang="en-US" sz="1867" kern="0">
                <a:solidFill>
                  <a:srgbClr val="002060"/>
                </a:solidFill>
                <a:latin typeface="Abadi Extra Light"/>
                <a:cs typeface="Arial"/>
                <a:sym typeface="Arial"/>
              </a:rPr>
              <a:t>about getting COVID-19, and </a:t>
            </a:r>
            <a:r>
              <a:rPr lang="en-US" sz="1867" b="1" kern="0">
                <a:solidFill>
                  <a:srgbClr val="002060"/>
                </a:solidFill>
                <a:latin typeface="Abadi Extra Light"/>
                <a:cs typeface="Arial"/>
                <a:sym typeface="Arial"/>
              </a:rPr>
              <a:t>less likely </a:t>
            </a:r>
            <a:r>
              <a:rPr lang="en-US" sz="1867" kern="0">
                <a:solidFill>
                  <a:srgbClr val="002060"/>
                </a:solidFill>
                <a:latin typeface="Abadi Extra Light"/>
                <a:cs typeface="Arial"/>
                <a:sym typeface="Arial"/>
              </a:rPr>
              <a:t>to have </a:t>
            </a:r>
            <a:r>
              <a:rPr lang="en-US" sz="1867" b="1" kern="0">
                <a:solidFill>
                  <a:srgbClr val="002060"/>
                </a:solidFill>
                <a:latin typeface="Abadi Extra Light"/>
                <a:cs typeface="Arial"/>
                <a:sym typeface="Arial"/>
              </a:rPr>
              <a:t>protections at work </a:t>
            </a:r>
            <a:r>
              <a:rPr lang="en-US" sz="1867" kern="0">
                <a:solidFill>
                  <a:srgbClr val="002060"/>
                </a:solidFill>
                <a:latin typeface="Abadi Extra Light"/>
                <a:cs typeface="Arial"/>
                <a:sym typeface="Arial"/>
              </a:rPr>
              <a:t>or </a:t>
            </a:r>
            <a:r>
              <a:rPr lang="en-US" sz="1867" b="1" kern="0">
                <a:solidFill>
                  <a:srgbClr val="002060"/>
                </a:solidFill>
                <a:latin typeface="Abadi Extra Light"/>
                <a:cs typeface="Arial"/>
                <a:sym typeface="Arial"/>
              </a:rPr>
              <a:t>paid sick leave</a:t>
            </a:r>
            <a:r>
              <a:rPr lang="en-US" sz="1867" kern="0">
                <a:solidFill>
                  <a:srgbClr val="002060"/>
                </a:solidFill>
                <a:latin typeface="Abadi Extra Light"/>
                <a:cs typeface="Arial"/>
                <a:sym typeface="Arial"/>
              </a:rPr>
              <a:t>:</a:t>
            </a:r>
          </a:p>
          <a:p>
            <a:pPr marL="0" lvl="1" defTabSz="1219170">
              <a:buClr>
                <a:srgbClr val="000000"/>
              </a:buClr>
            </a:pPr>
            <a:r>
              <a:rPr lang="en-US" sz="1867" b="1" kern="0">
                <a:solidFill>
                  <a:srgbClr val="002060"/>
                </a:solidFill>
                <a:latin typeface="Abadi Extra Light"/>
                <a:cs typeface="Arial"/>
                <a:sym typeface="Arial"/>
              </a:rPr>
              <a:t>	- </a:t>
            </a:r>
            <a:r>
              <a:rPr lang="en-US" sz="1867" b="1" kern="0">
                <a:solidFill>
                  <a:srgbClr val="002060"/>
                </a:solidFill>
                <a:latin typeface="Abadi Extra Light"/>
                <a:ea typeface="Roboto"/>
                <a:cs typeface="Arial"/>
                <a:sym typeface="Arial"/>
              </a:rPr>
              <a:t>Transportation &amp; Material Moving</a:t>
            </a:r>
            <a:endParaRPr lang="en-US" sz="1867" kern="0">
              <a:solidFill>
                <a:srgbClr val="002060"/>
              </a:solidFill>
              <a:latin typeface="Abadi Extra Light"/>
              <a:ea typeface="Roboto"/>
              <a:cs typeface="Roboto"/>
              <a:sym typeface="Roboto"/>
            </a:endParaRPr>
          </a:p>
          <a:p>
            <a:pPr marL="0" lvl="1" defTabSz="1219170">
              <a:buClr>
                <a:srgbClr val="000000"/>
              </a:buClr>
            </a:pPr>
            <a:r>
              <a:rPr lang="en-US" sz="1867" b="1" kern="0">
                <a:solidFill>
                  <a:srgbClr val="002060"/>
                </a:solidFill>
                <a:latin typeface="Abadi Extra Light"/>
                <a:cs typeface="Arial"/>
                <a:sym typeface="Arial"/>
              </a:rPr>
              <a:t>	- Food Preparation &amp; </a:t>
            </a:r>
            <a:r>
              <a:rPr lang="en-US" sz="1867" b="1" kern="0">
                <a:solidFill>
                  <a:srgbClr val="002060"/>
                </a:solidFill>
                <a:latin typeface="Abadi Extra Light"/>
                <a:ea typeface="Roboto"/>
                <a:cs typeface="Arial"/>
                <a:sym typeface="Arial"/>
              </a:rPr>
              <a:t>Serving Related </a:t>
            </a:r>
          </a:p>
          <a:p>
            <a:pPr marL="0" lvl="1" defTabSz="1219170">
              <a:buClr>
                <a:srgbClr val="000000"/>
              </a:buClr>
            </a:pPr>
            <a:r>
              <a:rPr lang="en-US" sz="1867" b="1" kern="0">
                <a:solidFill>
                  <a:srgbClr val="002060"/>
                </a:solidFill>
                <a:latin typeface="Abadi Extra Light"/>
                <a:ea typeface="Roboto"/>
                <a:cs typeface="Arial"/>
                <a:sym typeface="Arial"/>
              </a:rPr>
              <a:t>	- </a:t>
            </a:r>
            <a:r>
              <a:rPr lang="en-US" sz="1867" b="1" kern="0">
                <a:solidFill>
                  <a:srgbClr val="002060"/>
                </a:solidFill>
                <a:latin typeface="Abadi Extra Light"/>
                <a:cs typeface="Arial"/>
                <a:sym typeface="Arial"/>
              </a:rPr>
              <a:t>Building &amp; Grounds Cleaning and Maintenance</a:t>
            </a:r>
            <a:r>
              <a:rPr lang="en-US" sz="1867" kern="0">
                <a:solidFill>
                  <a:srgbClr val="002060"/>
                </a:solidFill>
                <a:latin typeface="Abadi Extra Light"/>
                <a:cs typeface="Arial"/>
                <a:sym typeface="Arial"/>
              </a:rPr>
              <a:t> </a:t>
            </a:r>
          </a:p>
          <a:p>
            <a:pPr marL="0" lvl="1" defTabSz="1219170">
              <a:buClr>
                <a:srgbClr val="000000"/>
              </a:buClr>
            </a:pPr>
            <a:endParaRPr lang="en-US" sz="1867" kern="0">
              <a:solidFill>
                <a:srgbClr val="002060"/>
              </a:solidFill>
              <a:latin typeface="Abadi Extra Light"/>
              <a:cs typeface="Arial"/>
              <a:sym typeface="Arial"/>
            </a:endParaRPr>
          </a:p>
          <a:p>
            <a:pPr marL="0" lvl="4" defTabSz="1219170">
              <a:buClr>
                <a:srgbClr val="000000"/>
              </a:buClr>
            </a:pPr>
            <a:endParaRPr lang="en-US" sz="1867" kern="0">
              <a:solidFill>
                <a:srgbClr val="002060"/>
              </a:solidFill>
              <a:latin typeface="Arial"/>
              <a:cs typeface="Arial"/>
              <a:sym typeface="Arial"/>
            </a:endParaRPr>
          </a:p>
        </p:txBody>
      </p:sp>
      <p:sp>
        <p:nvSpPr>
          <p:cNvPr id="3" name="Google Shape;193;p26">
            <a:extLst>
              <a:ext uri="{FF2B5EF4-FFF2-40B4-BE49-F238E27FC236}">
                <a16:creationId xmlns:a16="http://schemas.microsoft.com/office/drawing/2014/main" id="{185BDCB1-795C-4DEC-AC74-75DD536AE959}"/>
              </a:ext>
            </a:extLst>
          </p:cNvPr>
          <p:cNvSpPr txBox="1">
            <a:spLocks/>
          </p:cNvSpPr>
          <p:nvPr/>
        </p:nvSpPr>
        <p:spPr>
          <a:xfrm>
            <a:off x="808908" y="276"/>
            <a:ext cx="10515600" cy="89446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kern="0" spc="800">
                <a:solidFill>
                  <a:srgbClr val="FFAB40"/>
                </a:solidFill>
                <a:latin typeface="Abadi Extra Light"/>
              </a:rPr>
              <a:t>RISK MITIGATION</a:t>
            </a:r>
            <a:endParaRPr lang="en-US" sz="2667" kern="0">
              <a:solidFill>
                <a:srgbClr val="FFAB40"/>
              </a:solidFill>
              <a:latin typeface="Abadi Extra Light"/>
            </a:endParaRPr>
          </a:p>
        </p:txBody>
      </p:sp>
      <p:sp>
        <p:nvSpPr>
          <p:cNvPr id="2" name="Rectangle 1">
            <a:extLst>
              <a:ext uri="{FF2B5EF4-FFF2-40B4-BE49-F238E27FC236}">
                <a16:creationId xmlns:a16="http://schemas.microsoft.com/office/drawing/2014/main" id="{88ECB0E3-145C-4F0F-BA48-43743D2655E8}"/>
              </a:ext>
            </a:extLst>
          </p:cNvPr>
          <p:cNvSpPr/>
          <p:nvPr/>
        </p:nvSpPr>
        <p:spPr>
          <a:xfrm>
            <a:off x="2146" y="11074"/>
            <a:ext cx="12191999" cy="7951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4" name="Title 1">
            <a:extLst>
              <a:ext uri="{FF2B5EF4-FFF2-40B4-BE49-F238E27FC236}">
                <a16:creationId xmlns:a16="http://schemas.microsoft.com/office/drawing/2014/main" id="{EF1CD7DA-6A52-4395-BFCA-D0F428C8497D}"/>
              </a:ext>
            </a:extLst>
          </p:cNvPr>
          <p:cNvSpPr txBox="1">
            <a:spLocks/>
          </p:cNvSpPr>
          <p:nvPr/>
        </p:nvSpPr>
        <p:spPr>
          <a:xfrm>
            <a:off x="386845" y="94061"/>
            <a:ext cx="11360800" cy="653192"/>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800">
                <a:solidFill>
                  <a:srgbClr val="FFFFFF"/>
                </a:solidFill>
                <a:latin typeface="Abadi Extra Light"/>
              </a:rPr>
              <a:t>SUMMARY OF FINDINGS: </a:t>
            </a:r>
          </a:p>
          <a:p>
            <a:pPr algn="ctr" defTabSz="1219170">
              <a:buClr>
                <a:srgbClr val="000000"/>
              </a:buClr>
              <a:defRPr/>
            </a:pPr>
            <a:r>
              <a:rPr lang="en-US" sz="2667" b="1" kern="0" spc="800">
                <a:solidFill>
                  <a:srgbClr val="FFFFFF"/>
                </a:solidFill>
                <a:latin typeface="Abadi Extra Light"/>
              </a:rPr>
              <a:t>WORKING OUTSIDE THE HOME</a:t>
            </a:r>
          </a:p>
        </p:txBody>
      </p:sp>
      <p:pic>
        <p:nvPicPr>
          <p:cNvPr id="13" name="Picture 14">
            <a:extLst>
              <a:ext uri="{FF2B5EF4-FFF2-40B4-BE49-F238E27FC236}">
                <a16:creationId xmlns:a16="http://schemas.microsoft.com/office/drawing/2014/main" id="{F1B7D485-E947-427A-9380-8165BCD3B73A}"/>
              </a:ext>
            </a:extLst>
          </p:cNvPr>
          <p:cNvPicPr>
            <a:picLocks noChangeAspect="1"/>
          </p:cNvPicPr>
          <p:nvPr/>
        </p:nvPicPr>
        <p:blipFill rotWithShape="1">
          <a:blip r:embed="rId3"/>
          <a:srcRect l="21466" r="27228" b="80420"/>
          <a:stretch/>
        </p:blipFill>
        <p:spPr>
          <a:xfrm>
            <a:off x="509483" y="1869126"/>
            <a:ext cx="568741" cy="942833"/>
          </a:xfrm>
          <a:prstGeom prst="rect">
            <a:avLst/>
          </a:prstGeom>
        </p:spPr>
      </p:pic>
      <p:pic>
        <p:nvPicPr>
          <p:cNvPr id="14" name="Picture 14">
            <a:extLst>
              <a:ext uri="{FF2B5EF4-FFF2-40B4-BE49-F238E27FC236}">
                <a16:creationId xmlns:a16="http://schemas.microsoft.com/office/drawing/2014/main" id="{C1E5F3F4-2013-4033-9982-09A1CCF6B268}"/>
              </a:ext>
            </a:extLst>
          </p:cNvPr>
          <p:cNvPicPr>
            <a:picLocks noChangeAspect="1"/>
          </p:cNvPicPr>
          <p:nvPr/>
        </p:nvPicPr>
        <p:blipFill rotWithShape="1">
          <a:blip r:embed="rId3">
            <a:duotone>
              <a:schemeClr val="accent3">
                <a:shade val="45000"/>
                <a:satMod val="135000"/>
              </a:schemeClr>
              <a:prstClr val="white"/>
            </a:duotone>
          </a:blip>
          <a:srcRect l="1415" t="63203" r="-6604" b="17316"/>
          <a:stretch/>
        </p:blipFill>
        <p:spPr>
          <a:xfrm>
            <a:off x="305524" y="2736950"/>
            <a:ext cx="1193433" cy="848151"/>
          </a:xfrm>
          <a:prstGeom prst="rect">
            <a:avLst/>
          </a:prstGeom>
        </p:spPr>
      </p:pic>
      <p:sp>
        <p:nvSpPr>
          <p:cNvPr id="18" name="Google Shape;259;p34">
            <a:extLst>
              <a:ext uri="{FF2B5EF4-FFF2-40B4-BE49-F238E27FC236}">
                <a16:creationId xmlns:a16="http://schemas.microsoft.com/office/drawing/2014/main" id="{65BC6C30-DB49-460C-9B6D-78D9D180A1E8}"/>
              </a:ext>
            </a:extLst>
          </p:cNvPr>
          <p:cNvSpPr txBox="1">
            <a:spLocks/>
          </p:cNvSpPr>
          <p:nvPr/>
        </p:nvSpPr>
        <p:spPr>
          <a:xfrm>
            <a:off x="0" y="1066045"/>
            <a:ext cx="12192000" cy="754000"/>
          </a:xfrm>
          <a:prstGeom prst="rect">
            <a:avLst/>
          </a:prstGeom>
          <a:solidFill>
            <a:srgbClr val="002060"/>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609585" algn="ctr" defTabSz="1219170">
              <a:buClr>
                <a:srgbClr val="000000"/>
              </a:buClr>
              <a:defRPr/>
            </a:pPr>
            <a:r>
              <a:rPr lang="en-US" sz="2133" b="1" kern="0" spc="400">
                <a:solidFill>
                  <a:srgbClr val="FFFFFF"/>
                </a:solidFill>
                <a:latin typeface="Abadi Extra Light"/>
              </a:rPr>
              <a:t>1 in 2 employed respondents worked a job outside the home, </a:t>
            </a:r>
          </a:p>
          <a:p>
            <a:pPr marL="609585" algn="ctr" defTabSz="1219170">
              <a:buClr>
                <a:srgbClr val="000000"/>
              </a:buClr>
              <a:defRPr/>
            </a:pPr>
            <a:r>
              <a:rPr lang="en-US" sz="2133" b="1" kern="0" spc="400">
                <a:solidFill>
                  <a:srgbClr val="FFFFFF"/>
                </a:solidFill>
                <a:latin typeface="Abadi Extra Light"/>
              </a:rPr>
              <a:t>facing increased </a:t>
            </a:r>
            <a:r>
              <a:rPr lang="en-US" sz="2133" b="1" kern="0" spc="400" err="1">
                <a:solidFill>
                  <a:srgbClr val="FFFFFF"/>
                </a:solidFill>
                <a:latin typeface="Abadi Extra Light"/>
              </a:rPr>
              <a:t>ris</a:t>
            </a:r>
            <a:r>
              <a:rPr lang="en-US" sz="2133" b="1" kern="0" spc="400">
                <a:solidFill>
                  <a:srgbClr val="FFFFFF"/>
                </a:solidFill>
                <a:latin typeface="Abadi Extra Light"/>
              </a:rPr>
              <a:t>k of exposure</a:t>
            </a:r>
            <a:r>
              <a:rPr lang="en-US" sz="2133" b="1" kern="0">
                <a:solidFill>
                  <a:srgbClr val="FFFFFF"/>
                </a:solidFill>
                <a:latin typeface="Abadi Extra Light"/>
              </a:rPr>
              <a:t>.</a:t>
            </a:r>
          </a:p>
        </p:txBody>
      </p:sp>
      <p:pic>
        <p:nvPicPr>
          <p:cNvPr id="22" name="Picture 16" descr="Virus Clipart Black And White - Virus Icon Png Transparent Png (640x480), Png Download">
            <a:extLst>
              <a:ext uri="{FF2B5EF4-FFF2-40B4-BE49-F238E27FC236}">
                <a16:creationId xmlns:a16="http://schemas.microsoft.com/office/drawing/2014/main" id="{B202F499-CB1C-4E3D-A145-50C21D372A01}"/>
              </a:ext>
            </a:extLst>
          </p:cNvPr>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10711" y="4751320"/>
            <a:ext cx="824157" cy="85999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6E57CB35-56C1-422F-9F91-D1C9257ECA46}"/>
              </a:ext>
            </a:extLst>
          </p:cNvPr>
          <p:cNvGrpSpPr/>
          <p:nvPr/>
        </p:nvGrpSpPr>
        <p:grpSpPr>
          <a:xfrm>
            <a:off x="509483" y="1081541"/>
            <a:ext cx="624197" cy="637825"/>
            <a:chOff x="3963356" y="2292726"/>
            <a:chExt cx="1105989" cy="1105989"/>
          </a:xfrm>
          <a:solidFill>
            <a:schemeClr val="accent2">
              <a:lumMod val="25000"/>
              <a:lumOff val="75000"/>
            </a:schemeClr>
          </a:solidFill>
        </p:grpSpPr>
        <p:sp>
          <p:nvSpPr>
            <p:cNvPr id="28" name="Oval 27">
              <a:extLst>
                <a:ext uri="{FF2B5EF4-FFF2-40B4-BE49-F238E27FC236}">
                  <a16:creationId xmlns:a16="http://schemas.microsoft.com/office/drawing/2014/main" id="{B3BE1A6D-CBD8-4C6B-AF98-89917A80A657}"/>
                </a:ext>
              </a:extLst>
            </p:cNvPr>
            <p:cNvSpPr/>
            <p:nvPr/>
          </p:nvSpPr>
          <p:spPr>
            <a:xfrm>
              <a:off x="3963356" y="2292726"/>
              <a:ext cx="1105989" cy="11059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29" name="Google Shape;106;p18">
              <a:extLst>
                <a:ext uri="{FF2B5EF4-FFF2-40B4-BE49-F238E27FC236}">
                  <a16:creationId xmlns:a16="http://schemas.microsoft.com/office/drawing/2014/main" id="{AC0633B5-CD19-4272-8AC8-1D894F1EC084}"/>
                </a:ext>
              </a:extLst>
            </p:cNvPr>
            <p:cNvPicPr preferRelativeResize="0"/>
            <p:nvPr/>
          </p:nvPicPr>
          <p:blipFill>
            <a:blip r:embed="rId6">
              <a:alphaModFix/>
            </a:blip>
            <a:stretch>
              <a:fillRect/>
            </a:stretch>
          </p:blipFill>
          <p:spPr>
            <a:xfrm>
              <a:off x="4146234" y="2473928"/>
              <a:ext cx="722378" cy="694946"/>
            </a:xfrm>
            <a:prstGeom prst="rect">
              <a:avLst/>
            </a:prstGeom>
            <a:grpFill/>
            <a:ln>
              <a:noFill/>
            </a:ln>
          </p:spPr>
        </p:pic>
      </p:grpSp>
      <p:pic>
        <p:nvPicPr>
          <p:cNvPr id="32" name="Picture 14">
            <a:extLst>
              <a:ext uri="{FF2B5EF4-FFF2-40B4-BE49-F238E27FC236}">
                <a16:creationId xmlns:a16="http://schemas.microsoft.com/office/drawing/2014/main" id="{9B895629-36DC-4BF4-A1FA-BB6A0F50AD30}"/>
              </a:ext>
            </a:extLst>
          </p:cNvPr>
          <p:cNvPicPr>
            <a:picLocks noChangeAspect="1"/>
          </p:cNvPicPr>
          <p:nvPr/>
        </p:nvPicPr>
        <p:blipFill rotWithShape="1">
          <a:blip r:embed="rId3"/>
          <a:srcRect l="11082" t="20369" r="6967" b="57216"/>
          <a:stretch/>
        </p:blipFill>
        <p:spPr>
          <a:xfrm>
            <a:off x="824634" y="3712304"/>
            <a:ext cx="675407" cy="754000"/>
          </a:xfrm>
          <a:prstGeom prst="rect">
            <a:avLst/>
          </a:prstGeom>
        </p:spPr>
      </p:pic>
      <p:pic>
        <p:nvPicPr>
          <p:cNvPr id="30" name="Picture 14">
            <a:extLst>
              <a:ext uri="{FF2B5EF4-FFF2-40B4-BE49-F238E27FC236}">
                <a16:creationId xmlns:a16="http://schemas.microsoft.com/office/drawing/2014/main" id="{00C70530-A951-4A7E-ACA6-7194477F405A}"/>
              </a:ext>
            </a:extLst>
          </p:cNvPr>
          <p:cNvPicPr>
            <a:picLocks noChangeAspect="1"/>
          </p:cNvPicPr>
          <p:nvPr/>
        </p:nvPicPr>
        <p:blipFill rotWithShape="1">
          <a:blip r:embed="rId3">
            <a:duotone>
              <a:schemeClr val="accent3">
                <a:shade val="45000"/>
                <a:satMod val="135000"/>
              </a:schemeClr>
              <a:prstClr val="white"/>
            </a:duotone>
          </a:blip>
          <a:srcRect l="24555" t="83775" r="18850" b="-523"/>
          <a:stretch/>
        </p:blipFill>
        <p:spPr>
          <a:xfrm>
            <a:off x="268238" y="3920484"/>
            <a:ext cx="567479" cy="697205"/>
          </a:xfrm>
          <a:prstGeom prst="rect">
            <a:avLst/>
          </a:prstGeom>
        </p:spPr>
      </p:pic>
      <p:sp>
        <p:nvSpPr>
          <p:cNvPr id="24" name="Rectangle 23">
            <a:extLst>
              <a:ext uri="{FF2B5EF4-FFF2-40B4-BE49-F238E27FC236}">
                <a16:creationId xmlns:a16="http://schemas.microsoft.com/office/drawing/2014/main" id="{56F0EA68-B906-4E17-B70B-7C9C773F193C}"/>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355652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1" name="Google Shape;193;p26">
            <a:extLst>
              <a:ext uri="{FF2B5EF4-FFF2-40B4-BE49-F238E27FC236}">
                <a16:creationId xmlns:a16="http://schemas.microsoft.com/office/drawing/2014/main" id="{CDE90C7F-9567-A145-AEA1-7FFF4D2CADED}"/>
              </a:ext>
            </a:extLst>
          </p:cNvPr>
          <p:cNvSpPr txBox="1">
            <a:spLocks/>
          </p:cNvSpPr>
          <p:nvPr/>
        </p:nvSpPr>
        <p:spPr>
          <a:xfrm>
            <a:off x="819204" y="277"/>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4267" b="1" kern="0" spc="800">
                <a:solidFill>
                  <a:srgbClr val="FFAB40">
                    <a:lumMod val="75000"/>
                  </a:srgbClr>
                </a:solidFill>
                <a:latin typeface="Abadi Extra Light"/>
              </a:rPr>
              <a:t>RISK MITIGATION</a:t>
            </a:r>
            <a:endParaRPr lang="en-US" sz="4267" b="1" kern="0">
              <a:solidFill>
                <a:srgbClr val="FFAB40">
                  <a:lumMod val="75000"/>
                </a:srgbClr>
              </a:solidFill>
              <a:latin typeface="Abadi Extra Light"/>
            </a:endParaRPr>
          </a:p>
        </p:txBody>
      </p:sp>
      <p:sp>
        <p:nvSpPr>
          <p:cNvPr id="20" name="Rectangle 19">
            <a:extLst>
              <a:ext uri="{FF2B5EF4-FFF2-40B4-BE49-F238E27FC236}">
                <a16:creationId xmlns:a16="http://schemas.microsoft.com/office/drawing/2014/main" id="{B20B2159-7535-E646-BF0F-AD582309BA21}"/>
              </a:ext>
            </a:extLst>
          </p:cNvPr>
          <p:cNvSpPr/>
          <p:nvPr/>
        </p:nvSpPr>
        <p:spPr>
          <a:xfrm>
            <a:off x="1" y="4976"/>
            <a:ext cx="12200465" cy="776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badi Extra Light" panose="020B0204020104020204" pitchFamily="34" charset="0"/>
              <a:sym typeface="Arial"/>
            </a:endParaRPr>
          </a:p>
        </p:txBody>
      </p:sp>
      <p:sp>
        <p:nvSpPr>
          <p:cNvPr id="6" name="TextBox 5">
            <a:extLst>
              <a:ext uri="{FF2B5EF4-FFF2-40B4-BE49-F238E27FC236}">
                <a16:creationId xmlns:a16="http://schemas.microsoft.com/office/drawing/2014/main" id="{8C665558-DC15-4FD6-AC4F-B1F511BF8885}"/>
              </a:ext>
            </a:extLst>
          </p:cNvPr>
          <p:cNvSpPr txBox="1"/>
          <p:nvPr/>
        </p:nvSpPr>
        <p:spPr>
          <a:xfrm>
            <a:off x="509822" y="8059"/>
            <a:ext cx="11569505" cy="86177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pPr>
            <a:r>
              <a:rPr lang="en-US" sz="2400" b="1" kern="0" spc="400">
                <a:solidFill>
                  <a:srgbClr val="FFFFFF"/>
                </a:solidFill>
                <a:latin typeface="Abadi Extra Light"/>
                <a:ea typeface="Roboto"/>
                <a:cs typeface="Arial"/>
                <a:sym typeface="Roboto"/>
              </a:rPr>
              <a:t>WORKING OUTSIDE THE HOME</a:t>
            </a:r>
          </a:p>
          <a:p>
            <a:pPr algn="ctr" defTabSz="1219170">
              <a:buClr>
                <a:srgbClr val="000000"/>
              </a:buClr>
            </a:pPr>
            <a:r>
              <a:rPr lang="en-US" sz="2400" b="1" kern="0" spc="400">
                <a:solidFill>
                  <a:srgbClr val="FFFFFF"/>
                </a:solidFill>
                <a:latin typeface="Abadi Extra Light"/>
                <a:ea typeface="Roboto"/>
                <a:cs typeface="Arial"/>
                <a:sym typeface="Roboto"/>
              </a:rPr>
              <a:t>BY OCCUPATION GROUP</a:t>
            </a:r>
            <a:endParaRPr lang="en-US" sz="2400" b="1" kern="0" spc="400">
              <a:solidFill>
                <a:srgbClr val="FFFFFF"/>
              </a:solidFill>
              <a:latin typeface="Abadi Extra Light"/>
              <a:cs typeface="Arial"/>
              <a:sym typeface="Arial"/>
            </a:endParaRPr>
          </a:p>
        </p:txBody>
      </p:sp>
      <p:sp>
        <p:nvSpPr>
          <p:cNvPr id="9" name="TextBox 8">
            <a:extLst>
              <a:ext uri="{FF2B5EF4-FFF2-40B4-BE49-F238E27FC236}">
                <a16:creationId xmlns:a16="http://schemas.microsoft.com/office/drawing/2014/main" id="{9C1256ED-0B8B-40BD-9397-13B30B3A431C}"/>
              </a:ext>
            </a:extLst>
          </p:cNvPr>
          <p:cNvSpPr txBox="1"/>
          <p:nvPr/>
        </p:nvSpPr>
        <p:spPr>
          <a:xfrm>
            <a:off x="9216293" y="799123"/>
            <a:ext cx="2743200" cy="406265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600" kern="0">
                <a:solidFill>
                  <a:srgbClr val="000000"/>
                </a:solidFill>
                <a:latin typeface="Abadi Extra Light"/>
                <a:ea typeface="Roboto"/>
                <a:cs typeface="Arial"/>
                <a:sym typeface="Arial"/>
              </a:rPr>
              <a:t>The percentage varied across occupation groups ranging from </a:t>
            </a:r>
            <a:r>
              <a:rPr lang="en-US" sz="1600" b="1" kern="0">
                <a:solidFill>
                  <a:srgbClr val="000000"/>
                </a:solidFill>
                <a:latin typeface="Abadi Extra Light"/>
                <a:ea typeface="Roboto"/>
                <a:cs typeface="Arial"/>
                <a:sym typeface="Arial"/>
              </a:rPr>
              <a:t>98% in Transportation and Material Moving </a:t>
            </a:r>
            <a:r>
              <a:rPr lang="en-US" sz="1600" kern="0">
                <a:solidFill>
                  <a:srgbClr val="000000"/>
                </a:solidFill>
                <a:latin typeface="Abadi Extra Light"/>
                <a:ea typeface="Roboto"/>
                <a:cs typeface="Arial"/>
                <a:sym typeface="Arial"/>
              </a:rPr>
              <a:t>to </a:t>
            </a:r>
            <a:r>
              <a:rPr lang="en-US" sz="1600" b="1" kern="0">
                <a:solidFill>
                  <a:srgbClr val="000000"/>
                </a:solidFill>
                <a:latin typeface="Abadi Extra Light"/>
                <a:ea typeface="Roboto"/>
                <a:cs typeface="Arial"/>
                <a:sym typeface="Arial"/>
              </a:rPr>
              <a:t>13% in Computer and Mathematical occupations.</a:t>
            </a:r>
          </a:p>
          <a:p>
            <a:pPr defTabSz="1219170">
              <a:buClr>
                <a:srgbClr val="000000"/>
              </a:buClr>
            </a:pPr>
            <a:endParaRPr lang="en-US" sz="1600" b="1" kern="0">
              <a:solidFill>
                <a:srgbClr val="000000"/>
              </a:solidFill>
              <a:latin typeface="Abadi Extra Light"/>
              <a:cs typeface="Arial"/>
              <a:sym typeface="Arial"/>
            </a:endParaRPr>
          </a:p>
          <a:p>
            <a:pPr defTabSz="1219170">
              <a:buClr>
                <a:srgbClr val="000000"/>
              </a:buClr>
            </a:pPr>
            <a:r>
              <a:rPr lang="en-US" sz="1600" kern="0">
                <a:solidFill>
                  <a:srgbClr val="000000"/>
                </a:solidFill>
                <a:latin typeface="Abadi Extra Light"/>
                <a:cs typeface="Arial"/>
                <a:sym typeface="Arial"/>
              </a:rPr>
              <a:t>Working outside the home was</a:t>
            </a:r>
            <a:r>
              <a:rPr lang="en-US" sz="1600" b="1" kern="0">
                <a:solidFill>
                  <a:srgbClr val="000000"/>
                </a:solidFill>
                <a:latin typeface="Abadi Extra Light"/>
                <a:cs typeface="Arial"/>
                <a:sym typeface="Arial"/>
              </a:rPr>
              <a:t> most common </a:t>
            </a:r>
            <a:r>
              <a:rPr lang="en-US" sz="1600" kern="0">
                <a:solidFill>
                  <a:srgbClr val="000000"/>
                </a:solidFill>
                <a:latin typeface="Abadi Extra Light"/>
                <a:cs typeface="Arial"/>
                <a:sym typeface="Arial"/>
              </a:rPr>
              <a:t>among respondents working in:</a:t>
            </a:r>
            <a:r>
              <a:rPr lang="en-US" sz="1600" b="1" kern="0">
                <a:solidFill>
                  <a:srgbClr val="000000"/>
                </a:solidFill>
                <a:latin typeface="Abadi Extra Light"/>
                <a:cs typeface="Arial"/>
                <a:sym typeface="Arial"/>
              </a:rPr>
              <a:t> </a:t>
            </a:r>
          </a:p>
          <a:p>
            <a:pPr defTabSz="1219170">
              <a:buClr>
                <a:srgbClr val="000000"/>
              </a:buClr>
            </a:pPr>
            <a:r>
              <a:rPr lang="en-US" sz="1600" b="1" kern="0">
                <a:solidFill>
                  <a:srgbClr val="000000"/>
                </a:solidFill>
                <a:latin typeface="Abadi Extra Light"/>
                <a:cs typeface="Arial"/>
                <a:sym typeface="Arial"/>
              </a:rPr>
              <a:t>Transportation &amp; Material Moving, </a:t>
            </a:r>
            <a:r>
              <a:rPr lang="en-US" sz="1600" kern="0">
                <a:solidFill>
                  <a:srgbClr val="000000"/>
                </a:solidFill>
                <a:latin typeface="Abadi Extra Light"/>
                <a:cs typeface="Arial"/>
                <a:sym typeface="Arial"/>
              </a:rPr>
              <a:t>followed by</a:t>
            </a:r>
            <a:r>
              <a:rPr lang="en-US" sz="1600" b="1" kern="0">
                <a:solidFill>
                  <a:srgbClr val="000000"/>
                </a:solidFill>
                <a:latin typeface="Abadi Extra Light"/>
                <a:cs typeface="Arial"/>
                <a:sym typeface="Arial"/>
              </a:rPr>
              <a:t> Food Prep &amp; Serving Related; </a:t>
            </a:r>
            <a:r>
              <a:rPr lang="en-US" sz="1600" kern="0">
                <a:solidFill>
                  <a:srgbClr val="000000"/>
                </a:solidFill>
                <a:latin typeface="Abadi Extra Light"/>
                <a:cs typeface="Arial"/>
                <a:sym typeface="Arial"/>
              </a:rPr>
              <a:t>and</a:t>
            </a:r>
            <a:r>
              <a:rPr lang="en-US" sz="1600" b="1" kern="0">
                <a:solidFill>
                  <a:srgbClr val="000000"/>
                </a:solidFill>
                <a:latin typeface="Abadi Extra Light"/>
                <a:cs typeface="Arial"/>
                <a:sym typeface="Arial"/>
              </a:rPr>
              <a:t> Building &amp; Grounds Cleaning &amp; Maintenance </a:t>
            </a:r>
            <a:r>
              <a:rPr lang="en-US" sz="1600" kern="0">
                <a:solidFill>
                  <a:srgbClr val="000000"/>
                </a:solidFill>
                <a:latin typeface="Abadi Extra Light"/>
                <a:cs typeface="Arial"/>
                <a:sym typeface="Arial"/>
              </a:rPr>
              <a:t>occupations</a:t>
            </a:r>
          </a:p>
          <a:p>
            <a:pPr algn="ctr" defTabSz="1219170">
              <a:buClr>
                <a:srgbClr val="000000"/>
              </a:buClr>
            </a:pPr>
            <a:endParaRPr lang="en-US" sz="1600" kern="0">
              <a:solidFill>
                <a:srgbClr val="000000"/>
              </a:solidFill>
              <a:latin typeface="Abadi Extra Light"/>
              <a:cs typeface="Arial"/>
              <a:sym typeface="Arial"/>
            </a:endParaRPr>
          </a:p>
        </p:txBody>
      </p:sp>
      <p:sp>
        <p:nvSpPr>
          <p:cNvPr id="10" name="TextBox 9">
            <a:extLst>
              <a:ext uri="{FF2B5EF4-FFF2-40B4-BE49-F238E27FC236}">
                <a16:creationId xmlns:a16="http://schemas.microsoft.com/office/drawing/2014/main" id="{EC8C3BA1-6266-429B-A8A5-801041FA8794}"/>
              </a:ext>
            </a:extLst>
          </p:cNvPr>
          <p:cNvSpPr txBox="1"/>
          <p:nvPr/>
        </p:nvSpPr>
        <p:spPr>
          <a:xfrm>
            <a:off x="9303070" y="4852784"/>
            <a:ext cx="2743199" cy="192943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067" kern="0">
                <a:solidFill>
                  <a:srgbClr val="FFFFFF">
                    <a:lumMod val="50000"/>
                  </a:srgbClr>
                </a:solidFill>
                <a:latin typeface="Abadi Extra Light"/>
                <a:cs typeface="Arial"/>
                <a:sym typeface="Arial"/>
              </a:rPr>
              <a:t>Notes: 1)Occupation groups are based on Bureau of Census Occupation Codes (COC); 2)"Other Occupations" = Farming, Fishing &amp; Forestry; "Installation, Maintenance, &amp; Repair"; and Military occupations.; 3)*denotes percentage is statistically significantly different (p&lt;0.05) compared to the average percentage for all occupations; 4) Percentages are weighted to the statewide age and educational distribution of those 25 years old or older in Massachusetts</a:t>
            </a:r>
          </a:p>
        </p:txBody>
      </p:sp>
      <p:pic>
        <p:nvPicPr>
          <p:cNvPr id="8" name="Picture 7">
            <a:extLst>
              <a:ext uri="{FF2B5EF4-FFF2-40B4-BE49-F238E27FC236}">
                <a16:creationId xmlns:a16="http://schemas.microsoft.com/office/drawing/2014/main" id="{EA06BBCC-6744-4989-8351-36EF905F6B09}"/>
              </a:ext>
            </a:extLst>
          </p:cNvPr>
          <p:cNvPicPr>
            <a:picLocks noChangeAspect="1"/>
          </p:cNvPicPr>
          <p:nvPr/>
        </p:nvPicPr>
        <p:blipFill>
          <a:blip r:embed="rId3"/>
          <a:stretch>
            <a:fillRect/>
          </a:stretch>
        </p:blipFill>
        <p:spPr>
          <a:xfrm>
            <a:off x="43187" y="926821"/>
            <a:ext cx="9259883" cy="5845345"/>
          </a:xfrm>
          <a:prstGeom prst="rect">
            <a:avLst/>
          </a:prstGeom>
        </p:spPr>
      </p:pic>
      <p:sp>
        <p:nvSpPr>
          <p:cNvPr id="16" name="Rectangle 15">
            <a:extLst>
              <a:ext uri="{FF2B5EF4-FFF2-40B4-BE49-F238E27FC236}">
                <a16:creationId xmlns:a16="http://schemas.microsoft.com/office/drawing/2014/main" id="{F6920D2C-8E94-4BF8-B9E6-7BC3E852D7CD}"/>
              </a:ext>
            </a:extLst>
          </p:cNvPr>
          <p:cNvSpPr/>
          <p:nvPr/>
        </p:nvSpPr>
        <p:spPr>
          <a:xfrm>
            <a:off x="133351" y="2045785"/>
            <a:ext cx="3438525" cy="662247"/>
          </a:xfrm>
          <a:prstGeom prst="rect">
            <a:avLst/>
          </a:prstGeom>
          <a:solidFill>
            <a:srgbClr val="FFAB4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 name="Rectangle 17">
            <a:extLst>
              <a:ext uri="{FF2B5EF4-FFF2-40B4-BE49-F238E27FC236}">
                <a16:creationId xmlns:a16="http://schemas.microsoft.com/office/drawing/2014/main" id="{BCBA07E4-CB6F-428E-8D04-DDB9215590D1}"/>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2102877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Rectangle 1">
            <a:extLst>
              <a:ext uri="{FF2B5EF4-FFF2-40B4-BE49-F238E27FC236}">
                <a16:creationId xmlns:a16="http://schemas.microsoft.com/office/drawing/2014/main" id="{88ECB0E3-145C-4F0F-BA48-43743D2655E8}"/>
              </a:ext>
            </a:extLst>
          </p:cNvPr>
          <p:cNvSpPr/>
          <p:nvPr/>
        </p:nvSpPr>
        <p:spPr>
          <a:xfrm>
            <a:off x="2146" y="6763"/>
            <a:ext cx="12191999" cy="783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8" name="Picture 7">
            <a:extLst>
              <a:ext uri="{FF2B5EF4-FFF2-40B4-BE49-F238E27FC236}">
                <a16:creationId xmlns:a16="http://schemas.microsoft.com/office/drawing/2014/main" id="{12C38571-5610-463E-B308-31EDE087F522}"/>
              </a:ext>
            </a:extLst>
          </p:cNvPr>
          <p:cNvPicPr>
            <a:picLocks noChangeAspect="1"/>
          </p:cNvPicPr>
          <p:nvPr/>
        </p:nvPicPr>
        <p:blipFill>
          <a:blip r:embed="rId3"/>
          <a:stretch>
            <a:fillRect/>
          </a:stretch>
        </p:blipFill>
        <p:spPr>
          <a:xfrm>
            <a:off x="24398" y="937714"/>
            <a:ext cx="9019849" cy="5689444"/>
          </a:xfrm>
          <a:prstGeom prst="rect">
            <a:avLst/>
          </a:prstGeom>
        </p:spPr>
      </p:pic>
      <p:sp>
        <p:nvSpPr>
          <p:cNvPr id="4" name="Title 1">
            <a:extLst>
              <a:ext uri="{FF2B5EF4-FFF2-40B4-BE49-F238E27FC236}">
                <a16:creationId xmlns:a16="http://schemas.microsoft.com/office/drawing/2014/main" id="{EF1CD7DA-6A52-4395-BFCA-D0F428C8497D}"/>
              </a:ext>
            </a:extLst>
          </p:cNvPr>
          <p:cNvSpPr txBox="1">
            <a:spLocks/>
          </p:cNvSpPr>
          <p:nvPr/>
        </p:nvSpPr>
        <p:spPr>
          <a:xfrm>
            <a:off x="73579" y="37848"/>
            <a:ext cx="12038133" cy="662616"/>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pPr>
            <a:r>
              <a:rPr lang="en-US" sz="2400" b="1" kern="0" spc="400">
                <a:solidFill>
                  <a:srgbClr val="FFFFFF"/>
                </a:solidFill>
                <a:latin typeface="Abadi Extra Light" panose="020B0204020104020204" pitchFamily="34" charset="0"/>
              </a:rPr>
              <a:t>“VERY" WORRIED ABOUT GETTING INFECTED WITH COVID-19</a:t>
            </a:r>
          </a:p>
          <a:p>
            <a:pPr algn="ctr" defTabSz="1219170">
              <a:buClr>
                <a:srgbClr val="000000"/>
              </a:buClr>
            </a:pPr>
            <a:r>
              <a:rPr lang="en-US" sz="2400" b="1" kern="0" spc="400">
                <a:solidFill>
                  <a:srgbClr val="FFFFFF"/>
                </a:solidFill>
                <a:latin typeface="Abadi Extra Light" panose="020B0204020104020204" pitchFamily="34" charset="0"/>
              </a:rPr>
              <a:t>BY OCCUPATION GROUP </a:t>
            </a:r>
            <a:endParaRPr lang="en-US" sz="2400" kern="0" spc="400">
              <a:solidFill>
                <a:srgbClr val="000000"/>
              </a:solidFill>
              <a:latin typeface="Abadi Extra Light" panose="020B0204020104020204" pitchFamily="34" charset="0"/>
            </a:endParaRPr>
          </a:p>
        </p:txBody>
      </p:sp>
      <p:sp>
        <p:nvSpPr>
          <p:cNvPr id="10" name="TextBox 9">
            <a:extLst>
              <a:ext uri="{FF2B5EF4-FFF2-40B4-BE49-F238E27FC236}">
                <a16:creationId xmlns:a16="http://schemas.microsoft.com/office/drawing/2014/main" id="{0556CF91-A97C-429E-B7E2-16067CE55C7B}"/>
              </a:ext>
            </a:extLst>
          </p:cNvPr>
          <p:cNvSpPr txBox="1"/>
          <p:nvPr/>
        </p:nvSpPr>
        <p:spPr>
          <a:xfrm>
            <a:off x="9044248" y="849821"/>
            <a:ext cx="3021137" cy="578619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600" kern="0" dirty="0">
                <a:solidFill>
                  <a:srgbClr val="000000"/>
                </a:solidFill>
                <a:latin typeface="Abadi Extra Light"/>
                <a:cs typeface="Arial"/>
                <a:sym typeface="Arial"/>
              </a:rPr>
              <a:t>Over a quarter (28%) of adults working outside the home were “very" worried about getting infected with COVID-19. </a:t>
            </a:r>
          </a:p>
          <a:p>
            <a:pPr defTabSz="1219170">
              <a:buClr>
                <a:srgbClr val="000000"/>
              </a:buClr>
            </a:pPr>
            <a:endParaRPr lang="en-US" sz="1600" kern="0" dirty="0">
              <a:solidFill>
                <a:srgbClr val="000000"/>
              </a:solidFill>
              <a:latin typeface="Abadi Extra Light"/>
              <a:cs typeface="Arial"/>
              <a:sym typeface="Arial"/>
            </a:endParaRPr>
          </a:p>
          <a:p>
            <a:pPr defTabSz="1219170">
              <a:buClr>
                <a:srgbClr val="000000"/>
              </a:buClr>
            </a:pPr>
            <a:endParaRPr lang="en-US" sz="1600" kern="0" dirty="0">
              <a:solidFill>
                <a:srgbClr val="000000"/>
              </a:solidFill>
              <a:latin typeface="Abadi Extra Light"/>
              <a:cs typeface="Arial"/>
              <a:sym typeface="Arial"/>
            </a:endParaRPr>
          </a:p>
          <a:p>
            <a:pPr defTabSz="1219170">
              <a:buClr>
                <a:srgbClr val="000000"/>
              </a:buClr>
            </a:pPr>
            <a:r>
              <a:rPr lang="en-US" sz="1600" kern="0" dirty="0">
                <a:solidFill>
                  <a:srgbClr val="000000"/>
                </a:solidFill>
                <a:latin typeface="Abadi Extra Light"/>
                <a:cs typeface="Arial"/>
                <a:sym typeface="Arial"/>
              </a:rPr>
              <a:t>Being "very" worried was </a:t>
            </a:r>
            <a:r>
              <a:rPr lang="en-US" sz="1600" b="1" kern="0" dirty="0">
                <a:solidFill>
                  <a:srgbClr val="000000"/>
                </a:solidFill>
                <a:latin typeface="Abadi Extra Light"/>
                <a:cs typeface="Arial"/>
                <a:sym typeface="Arial"/>
              </a:rPr>
              <a:t>most common among</a:t>
            </a:r>
            <a:r>
              <a:rPr lang="en-US" sz="1600" kern="0" dirty="0">
                <a:solidFill>
                  <a:srgbClr val="000000"/>
                </a:solidFill>
                <a:latin typeface="Abadi Extra Light"/>
                <a:cs typeface="Arial"/>
                <a:sym typeface="Arial"/>
              </a:rPr>
              <a:t> respondents working in:</a:t>
            </a:r>
          </a:p>
          <a:p>
            <a:pPr defTabSz="1219170">
              <a:buClr>
                <a:srgbClr val="000000"/>
              </a:buClr>
            </a:pPr>
            <a:r>
              <a:rPr lang="en-US" sz="1600" b="1" kern="0" dirty="0">
                <a:solidFill>
                  <a:srgbClr val="000000"/>
                </a:solidFill>
                <a:latin typeface="Abadi Extra Light"/>
                <a:cs typeface="Arial"/>
                <a:sym typeface="Arial"/>
              </a:rPr>
              <a:t>Building &amp; Grounds Cleaning and Maintenance</a:t>
            </a:r>
            <a:r>
              <a:rPr lang="en-US" sz="1600" kern="0" dirty="0">
                <a:solidFill>
                  <a:srgbClr val="000000"/>
                </a:solidFill>
                <a:latin typeface="Abadi Extra Light"/>
                <a:cs typeface="Arial"/>
                <a:sym typeface="Arial"/>
              </a:rPr>
              <a:t>, followed by </a:t>
            </a:r>
            <a:r>
              <a:rPr lang="en-US" sz="1600" b="1" kern="0" dirty="0">
                <a:solidFill>
                  <a:srgbClr val="000000"/>
                </a:solidFill>
                <a:latin typeface="Abadi Extra Light"/>
                <a:cs typeface="Arial"/>
                <a:sym typeface="Arial"/>
              </a:rPr>
              <a:t>Food Preparation &amp; </a:t>
            </a:r>
            <a:r>
              <a:rPr lang="en-US" sz="1600" b="1" kern="0" dirty="0">
                <a:solidFill>
                  <a:srgbClr val="000000"/>
                </a:solidFill>
                <a:latin typeface="Abadi Extra Light"/>
                <a:ea typeface="Roboto"/>
                <a:cs typeface="Arial"/>
                <a:sym typeface="Arial"/>
              </a:rPr>
              <a:t>Serving Related, and</a:t>
            </a:r>
          </a:p>
          <a:p>
            <a:pPr defTabSz="1219170">
              <a:buClr>
                <a:srgbClr val="000000"/>
              </a:buClr>
            </a:pPr>
            <a:r>
              <a:rPr lang="en-US" sz="1600" b="1" kern="0" dirty="0">
                <a:solidFill>
                  <a:srgbClr val="000000"/>
                </a:solidFill>
                <a:latin typeface="Abadi Extra Light"/>
                <a:ea typeface="Roboto"/>
                <a:cs typeface="Arial"/>
                <a:sym typeface="Arial"/>
              </a:rPr>
              <a:t>Transportation &amp; Material Moving </a:t>
            </a:r>
            <a:r>
              <a:rPr lang="en-US" sz="1600" kern="0" dirty="0">
                <a:solidFill>
                  <a:srgbClr val="000000"/>
                </a:solidFill>
                <a:latin typeface="Abadi Extra Light"/>
                <a:ea typeface="Roboto"/>
                <a:cs typeface="Arial"/>
                <a:sym typeface="Arial"/>
              </a:rPr>
              <a:t>occupations.  </a:t>
            </a:r>
            <a:endParaRPr lang="en-US" sz="1600" kern="0" dirty="0">
              <a:solidFill>
                <a:srgbClr val="000000"/>
              </a:solidFill>
              <a:latin typeface="Abadi Extra Light"/>
              <a:cs typeface="Arial"/>
              <a:sym typeface="Arial"/>
            </a:endParaRPr>
          </a:p>
          <a:p>
            <a:pPr defTabSz="1219170">
              <a:buClr>
                <a:srgbClr val="000000"/>
              </a:buClr>
            </a:pPr>
            <a:r>
              <a:rPr lang="en-US" sz="1600" kern="0" dirty="0">
                <a:solidFill>
                  <a:srgbClr val="000000"/>
                </a:solidFill>
                <a:latin typeface="Abadi Extra Light"/>
                <a:ea typeface="Roboto"/>
                <a:cs typeface="Arial"/>
                <a:sym typeface="Arial"/>
              </a:rPr>
              <a:t>  </a:t>
            </a:r>
          </a:p>
          <a:p>
            <a:pPr defTabSz="1219170">
              <a:buClr>
                <a:srgbClr val="000000"/>
              </a:buClr>
            </a:pPr>
            <a:endParaRPr lang="en-US" sz="1600" kern="0" dirty="0">
              <a:solidFill>
                <a:srgbClr val="000000"/>
              </a:solidFill>
              <a:highlight>
                <a:srgbClr val="FFFF00"/>
              </a:highlight>
              <a:latin typeface="Abadi Extra Light"/>
              <a:cs typeface="Arial"/>
              <a:sym typeface="Arial"/>
            </a:endParaRPr>
          </a:p>
          <a:p>
            <a:pPr defTabSz="1219170">
              <a:buClr>
                <a:srgbClr val="000000"/>
              </a:buClr>
            </a:pPr>
            <a:endParaRPr lang="en-US" sz="1600" kern="0" dirty="0">
              <a:solidFill>
                <a:srgbClr val="000000"/>
              </a:solidFill>
              <a:latin typeface="Abadi Extra Light"/>
              <a:ea typeface="Roboto"/>
              <a:cs typeface="Arial"/>
              <a:sym typeface="Arial"/>
            </a:endParaRPr>
          </a:p>
          <a:p>
            <a:pPr defTabSz="1219170">
              <a:buClr>
                <a:srgbClr val="000000"/>
              </a:buClr>
            </a:pPr>
            <a:endParaRPr lang="en-US" sz="1600" kern="0" dirty="0">
              <a:solidFill>
                <a:srgbClr val="000000"/>
              </a:solidFill>
              <a:latin typeface="Abadi Extra Light"/>
              <a:ea typeface="Roboto"/>
              <a:cs typeface="Arial"/>
              <a:sym typeface="Arial"/>
            </a:endParaRPr>
          </a:p>
          <a:p>
            <a:pPr defTabSz="1219170">
              <a:buClr>
                <a:srgbClr val="000000"/>
              </a:buClr>
            </a:pPr>
            <a:endParaRPr lang="en-US" sz="1600" kern="0" dirty="0">
              <a:solidFill>
                <a:srgbClr val="000000"/>
              </a:solidFill>
              <a:latin typeface="Abadi Extra Light"/>
              <a:cs typeface="Arial"/>
              <a:sym typeface="Arial"/>
            </a:endParaRPr>
          </a:p>
          <a:p>
            <a:pPr defTabSz="1219170">
              <a:buClr>
                <a:srgbClr val="000000"/>
              </a:buClr>
            </a:pPr>
            <a:endParaRPr lang="en-US" sz="1600" kern="0" dirty="0">
              <a:solidFill>
                <a:srgbClr val="000000"/>
              </a:solidFill>
              <a:latin typeface="Abadi Extra Light"/>
              <a:cs typeface="Arial"/>
              <a:sym typeface="Arial"/>
            </a:endParaRPr>
          </a:p>
          <a:p>
            <a:pPr defTabSz="1219170">
              <a:buClr>
                <a:srgbClr val="000000"/>
              </a:buClr>
            </a:pPr>
            <a:endParaRPr lang="en-US" sz="1600" kern="0" dirty="0">
              <a:solidFill>
                <a:srgbClr val="000000"/>
              </a:solidFill>
              <a:latin typeface="Abadi Extra Light"/>
              <a:ea typeface="Roboto"/>
              <a:cs typeface="Arial"/>
              <a:sym typeface="Arial"/>
            </a:endParaRPr>
          </a:p>
          <a:p>
            <a:pPr defTabSz="1219170">
              <a:buClr>
                <a:srgbClr val="000000"/>
              </a:buClr>
            </a:pPr>
            <a:endParaRPr lang="en-US" sz="1600" kern="0" dirty="0">
              <a:solidFill>
                <a:srgbClr val="000000"/>
              </a:solidFill>
              <a:latin typeface="Abadi Extra Light"/>
              <a:cs typeface="Arial"/>
              <a:sym typeface="Arial"/>
            </a:endParaRPr>
          </a:p>
          <a:p>
            <a:pPr defTabSz="1219170">
              <a:buClr>
                <a:srgbClr val="000000"/>
              </a:buClr>
            </a:pPr>
            <a:endParaRPr lang="en-US" sz="1600" kern="0" dirty="0">
              <a:solidFill>
                <a:srgbClr val="000000"/>
              </a:solidFill>
              <a:latin typeface="Abadi Extra Light"/>
              <a:cs typeface="Arial"/>
              <a:sym typeface="Arial"/>
            </a:endParaRPr>
          </a:p>
        </p:txBody>
      </p:sp>
      <p:sp>
        <p:nvSpPr>
          <p:cNvPr id="12" name="TextBox 11">
            <a:extLst>
              <a:ext uri="{FF2B5EF4-FFF2-40B4-BE49-F238E27FC236}">
                <a16:creationId xmlns:a16="http://schemas.microsoft.com/office/drawing/2014/main" id="{4FFC0E46-BAE8-493F-A3B7-BA036970BB1B}"/>
              </a:ext>
            </a:extLst>
          </p:cNvPr>
          <p:cNvSpPr txBox="1"/>
          <p:nvPr/>
        </p:nvSpPr>
        <p:spPr>
          <a:xfrm>
            <a:off x="9044248" y="4707287"/>
            <a:ext cx="3021137" cy="209365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067" kern="0">
                <a:solidFill>
                  <a:srgbClr val="FFFFFF">
                    <a:lumMod val="50000"/>
                  </a:srgbClr>
                </a:solidFill>
                <a:latin typeface="Abadi Extra Light" panose="020B0204020104020204" pitchFamily="34" charset="0"/>
                <a:cs typeface="Arial"/>
                <a:sym typeface="Arial"/>
              </a:rPr>
              <a:t>Notes: 1)Occupation groups are based on Bureau of Census Occupation Codes (COC); 2)"Other Occupations" = Farming, Fishing &amp; Forestry; "Installation, Maintenance, &amp; Repair"; and Military occupations.; 3) Percentage for “Other Occupations” suppressed due to insufficient data; 4)</a:t>
            </a:r>
            <a:r>
              <a:rPr lang="en-US" sz="1067" kern="0">
                <a:solidFill>
                  <a:srgbClr val="FFFFFF">
                    <a:lumMod val="50000"/>
                  </a:srgbClr>
                </a:solidFill>
                <a:latin typeface="Abadi Extra Light"/>
                <a:cs typeface="Arial"/>
                <a:sym typeface="Arial"/>
              </a:rPr>
              <a:t>*denotes percentage is statistically  significantly different (p&lt;0.05) compared to the average percentage for all occupations;</a:t>
            </a:r>
            <a:r>
              <a:rPr lang="en-US" sz="1067" kern="0">
                <a:solidFill>
                  <a:srgbClr val="FFFFFF">
                    <a:lumMod val="50000"/>
                  </a:srgbClr>
                </a:solidFill>
                <a:latin typeface="Abadi Extra Light" panose="020B0204020104020204" pitchFamily="34" charset="0"/>
                <a:cs typeface="Arial"/>
                <a:sym typeface="Arial"/>
              </a:rPr>
              <a:t> 5) Percentages are weighted to the statewide age and educational distribution of those 25 years old or older in Massachusetts</a:t>
            </a:r>
            <a:endParaRPr lang="en-US" sz="1067" kern="0">
              <a:solidFill>
                <a:srgbClr val="FFFFFF">
                  <a:lumMod val="50000"/>
                </a:srgbClr>
              </a:solidFill>
              <a:latin typeface="Abadi Extra Light"/>
              <a:cs typeface="Arial"/>
              <a:sym typeface="Arial"/>
            </a:endParaRPr>
          </a:p>
        </p:txBody>
      </p:sp>
      <p:sp>
        <p:nvSpPr>
          <p:cNvPr id="13" name="Rectangle 12">
            <a:extLst>
              <a:ext uri="{FF2B5EF4-FFF2-40B4-BE49-F238E27FC236}">
                <a16:creationId xmlns:a16="http://schemas.microsoft.com/office/drawing/2014/main" id="{2D6CF600-6258-4090-A642-D0456524A0EE}"/>
              </a:ext>
            </a:extLst>
          </p:cNvPr>
          <p:cNvSpPr/>
          <p:nvPr/>
        </p:nvSpPr>
        <p:spPr>
          <a:xfrm>
            <a:off x="57148" y="2017221"/>
            <a:ext cx="3312277" cy="673427"/>
          </a:xfrm>
          <a:prstGeom prst="rect">
            <a:avLst/>
          </a:prstGeom>
          <a:solidFill>
            <a:srgbClr val="FFAB4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 name="Rectangle 17">
            <a:extLst>
              <a:ext uri="{FF2B5EF4-FFF2-40B4-BE49-F238E27FC236}">
                <a16:creationId xmlns:a16="http://schemas.microsoft.com/office/drawing/2014/main" id="{77327650-2934-4008-8596-AA2C2C534586}"/>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1833259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6" name="Rectangle 5">
            <a:extLst>
              <a:ext uri="{FF2B5EF4-FFF2-40B4-BE49-F238E27FC236}">
                <a16:creationId xmlns:a16="http://schemas.microsoft.com/office/drawing/2014/main" id="{4BEC3590-2E0E-1F47-B8C2-EFD99A72D003}"/>
              </a:ext>
            </a:extLst>
          </p:cNvPr>
          <p:cNvSpPr/>
          <p:nvPr/>
        </p:nvSpPr>
        <p:spPr>
          <a:xfrm>
            <a:off x="0" y="814926"/>
            <a:ext cx="12192000" cy="7325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133" kern="0">
              <a:solidFill>
                <a:srgbClr val="FFFFFF"/>
              </a:solidFill>
              <a:latin typeface="Arial"/>
              <a:sym typeface="Arial"/>
            </a:endParaRPr>
          </a:p>
        </p:txBody>
      </p:sp>
      <p:sp>
        <p:nvSpPr>
          <p:cNvPr id="2" name="Slide Number Placeholder 1">
            <a:extLst>
              <a:ext uri="{FF2B5EF4-FFF2-40B4-BE49-F238E27FC236}">
                <a16:creationId xmlns:a16="http://schemas.microsoft.com/office/drawing/2014/main" id="{05B69E52-5A11-094D-802B-FE3E98D3A94B}"/>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37</a:t>
            </a:fld>
            <a:endParaRPr lang="en" kern="0">
              <a:solidFill>
                <a:srgbClr val="595959"/>
              </a:solidFill>
              <a:latin typeface="Arial"/>
              <a:cs typeface="Arial"/>
              <a:sym typeface="Arial"/>
            </a:endParaRPr>
          </a:p>
        </p:txBody>
      </p:sp>
      <p:sp>
        <p:nvSpPr>
          <p:cNvPr id="19" name="Rectangle 18">
            <a:extLst>
              <a:ext uri="{FF2B5EF4-FFF2-40B4-BE49-F238E27FC236}">
                <a16:creationId xmlns:a16="http://schemas.microsoft.com/office/drawing/2014/main" id="{981D17C7-6559-7F42-A3FE-900DA586E67D}"/>
              </a:ext>
            </a:extLst>
          </p:cNvPr>
          <p:cNvSpPr/>
          <p:nvPr/>
        </p:nvSpPr>
        <p:spPr>
          <a:xfrm>
            <a:off x="1" y="14501"/>
            <a:ext cx="12191999" cy="666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0" name="Google Shape;193;p26">
            <a:extLst>
              <a:ext uri="{FF2B5EF4-FFF2-40B4-BE49-F238E27FC236}">
                <a16:creationId xmlns:a16="http://schemas.microsoft.com/office/drawing/2014/main" id="{853592DF-9B1A-D74D-A609-DF05D8225260}"/>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pPr>
            <a:r>
              <a:rPr lang="en-US" sz="2667" b="1" kern="0" spc="400">
                <a:solidFill>
                  <a:srgbClr val="FFFFFF"/>
                </a:solidFill>
                <a:latin typeface="Abadi Extra Light"/>
              </a:rPr>
              <a:t>EMPLOYER-PROVIDED PROTECTIVE MEASURES</a:t>
            </a:r>
          </a:p>
        </p:txBody>
      </p:sp>
      <p:sp>
        <p:nvSpPr>
          <p:cNvPr id="18" name="TextBox 17">
            <a:extLst>
              <a:ext uri="{FF2B5EF4-FFF2-40B4-BE49-F238E27FC236}">
                <a16:creationId xmlns:a16="http://schemas.microsoft.com/office/drawing/2014/main" id="{41821795-A4CC-4ED1-A2AA-F1189FB2896E}"/>
              </a:ext>
            </a:extLst>
          </p:cNvPr>
          <p:cNvSpPr txBox="1"/>
          <p:nvPr/>
        </p:nvSpPr>
        <p:spPr>
          <a:xfrm>
            <a:off x="211328" y="841799"/>
            <a:ext cx="11839501" cy="697755"/>
          </a:xfrm>
          <a:prstGeom prst="rect">
            <a:avLst/>
          </a:prstGeom>
          <a:solidFill>
            <a:srgbClr val="00206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pPr>
            <a:r>
              <a:rPr lang="en-US" sz="1867" kern="0">
                <a:solidFill>
                  <a:srgbClr val="FFFFFF"/>
                </a:solidFill>
                <a:latin typeface="Abadi Extra Light"/>
                <a:cs typeface="Arial"/>
                <a:sym typeface="Arial"/>
              </a:rPr>
              <a:t>The three </a:t>
            </a:r>
            <a:r>
              <a:rPr lang="en-US" sz="1867" b="1" kern="0">
                <a:solidFill>
                  <a:srgbClr val="FFFFFF"/>
                </a:solidFill>
                <a:latin typeface="Abadi Extra Light"/>
                <a:cs typeface="Arial"/>
                <a:sym typeface="Arial"/>
              </a:rPr>
              <a:t>occupation groups </a:t>
            </a:r>
            <a:r>
              <a:rPr lang="en-US" sz="1867" kern="0">
                <a:solidFill>
                  <a:srgbClr val="FFFFFF"/>
                </a:solidFill>
                <a:latin typeface="Abadi Extra Light"/>
                <a:cs typeface="Arial"/>
                <a:sym typeface="Arial"/>
              </a:rPr>
              <a:t>below were </a:t>
            </a:r>
            <a:r>
              <a:rPr lang="en-US" sz="1867" b="1" kern="0">
                <a:solidFill>
                  <a:srgbClr val="FFFFFF"/>
                </a:solidFill>
                <a:latin typeface="Abadi Extra Light"/>
                <a:cs typeface="Arial"/>
                <a:sym typeface="Arial"/>
              </a:rPr>
              <a:t>most likely to be “very” worried </a:t>
            </a:r>
            <a:r>
              <a:rPr lang="en-US" sz="1867" kern="0">
                <a:solidFill>
                  <a:srgbClr val="FFFFFF"/>
                </a:solidFill>
                <a:latin typeface="Abadi Extra Light"/>
                <a:cs typeface="Arial"/>
                <a:sym typeface="Arial"/>
              </a:rPr>
              <a:t>about getting infected by COVID-19. </a:t>
            </a:r>
          </a:p>
          <a:p>
            <a:pPr algn="ctr" defTabSz="1219170">
              <a:buClr>
                <a:srgbClr val="000000"/>
              </a:buClr>
            </a:pPr>
            <a:r>
              <a:rPr lang="en-US" sz="1867" kern="0">
                <a:solidFill>
                  <a:srgbClr val="FFFFFF"/>
                </a:solidFill>
                <a:latin typeface="Abadi Extra Light"/>
                <a:cs typeface="Arial"/>
                <a:sym typeface="Arial"/>
              </a:rPr>
              <a:t>They were </a:t>
            </a:r>
            <a:r>
              <a:rPr lang="en-US" sz="1867" b="1" kern="0">
                <a:solidFill>
                  <a:srgbClr val="FFFFFF"/>
                </a:solidFill>
                <a:latin typeface="Abadi Extra Light"/>
                <a:cs typeface="Arial"/>
                <a:sym typeface="Arial"/>
              </a:rPr>
              <a:t>less likely </a:t>
            </a:r>
            <a:r>
              <a:rPr lang="en-US" sz="1867" kern="0">
                <a:solidFill>
                  <a:srgbClr val="FFFFFF"/>
                </a:solidFill>
                <a:latin typeface="Abadi Extra Light"/>
                <a:cs typeface="Arial"/>
                <a:sym typeface="Arial"/>
              </a:rPr>
              <a:t>to have</a:t>
            </a:r>
            <a:r>
              <a:rPr lang="en-US" sz="1867" b="1" kern="0">
                <a:solidFill>
                  <a:srgbClr val="FFFFFF"/>
                </a:solidFill>
                <a:latin typeface="Abadi Extra Light"/>
                <a:cs typeface="Arial"/>
                <a:sym typeface="Arial"/>
              </a:rPr>
              <a:t> key employer-provided COVID-19 precautions </a:t>
            </a:r>
            <a:r>
              <a:rPr lang="en" sz="1867" kern="0">
                <a:solidFill>
                  <a:srgbClr val="FFFFFF"/>
                </a:solidFill>
                <a:latin typeface="Abadi Extra Light"/>
                <a:cs typeface="Arial"/>
                <a:sym typeface="Arial"/>
              </a:rPr>
              <a:t>at work</a:t>
            </a:r>
            <a:r>
              <a:rPr lang="en-US" sz="1867" b="1" kern="0">
                <a:solidFill>
                  <a:srgbClr val="FFFFFF"/>
                </a:solidFill>
                <a:latin typeface="Abadi Extra Light"/>
                <a:cs typeface="Arial"/>
                <a:sym typeface="Arial"/>
              </a:rPr>
              <a:t> </a:t>
            </a:r>
            <a:r>
              <a:rPr lang="en-US" sz="1867" kern="0">
                <a:solidFill>
                  <a:srgbClr val="FFFFFF"/>
                </a:solidFill>
                <a:latin typeface="Abadi Extra Light"/>
                <a:cs typeface="Arial"/>
                <a:sym typeface="Arial"/>
              </a:rPr>
              <a:t>.  </a:t>
            </a:r>
          </a:p>
        </p:txBody>
      </p:sp>
      <p:sp>
        <p:nvSpPr>
          <p:cNvPr id="21" name="TextBox 20">
            <a:extLst>
              <a:ext uri="{FF2B5EF4-FFF2-40B4-BE49-F238E27FC236}">
                <a16:creationId xmlns:a16="http://schemas.microsoft.com/office/drawing/2014/main" id="{88A86AA0-B864-45DC-9B41-A5F4CD3AC949}"/>
              </a:ext>
            </a:extLst>
          </p:cNvPr>
          <p:cNvSpPr txBox="1"/>
          <p:nvPr/>
        </p:nvSpPr>
        <p:spPr>
          <a:xfrm>
            <a:off x="5745479" y="6122421"/>
            <a:ext cx="5271655"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200" kern="0">
                <a:solidFill>
                  <a:srgbClr val="000000"/>
                </a:solidFill>
                <a:latin typeface="Abadi Extra Light"/>
                <a:cs typeface="Arial"/>
                <a:sym typeface="Arial"/>
              </a:rPr>
              <a:t>Notes: Full occupation breakdowns are provided in the appendix; ^ denotes estimate is not statistically significantly different from the average for all occupations.</a:t>
            </a:r>
          </a:p>
        </p:txBody>
      </p:sp>
      <p:sp>
        <p:nvSpPr>
          <p:cNvPr id="11" name="TextBox 10">
            <a:extLst>
              <a:ext uri="{FF2B5EF4-FFF2-40B4-BE49-F238E27FC236}">
                <a16:creationId xmlns:a16="http://schemas.microsoft.com/office/drawing/2014/main" id="{269C21EC-1359-AF4C-8504-660AF3713390}"/>
              </a:ext>
            </a:extLst>
          </p:cNvPr>
          <p:cNvSpPr txBox="1"/>
          <p:nvPr/>
        </p:nvSpPr>
        <p:spPr>
          <a:xfrm>
            <a:off x="1154836" y="5057946"/>
            <a:ext cx="4362469"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b="1" kern="0">
                <a:solidFill>
                  <a:srgbClr val="000000"/>
                </a:solidFill>
                <a:latin typeface="Abadi Extra Light"/>
                <a:cs typeface="Arial"/>
                <a:sym typeface="Arial"/>
              </a:rPr>
              <a:t>80% </a:t>
            </a:r>
            <a:r>
              <a:rPr lang="en-US" sz="1600" kern="0">
                <a:solidFill>
                  <a:srgbClr val="000000"/>
                </a:solidFill>
                <a:latin typeface="Abadi Extra Light"/>
                <a:cs typeface="Arial"/>
                <a:sym typeface="Arial"/>
              </a:rPr>
              <a:t>(4 in 5) reported having </a:t>
            </a:r>
            <a:r>
              <a:rPr lang="en-US" sz="1600" b="1" kern="0">
                <a:solidFill>
                  <a:srgbClr val="000000"/>
                </a:solidFill>
                <a:latin typeface="Abadi Extra Light"/>
                <a:cs typeface="Arial"/>
                <a:sym typeface="Arial"/>
              </a:rPr>
              <a:t>paid sick leave. </a:t>
            </a:r>
            <a:endParaRPr lang="en-US" sz="1600" kern="0">
              <a:solidFill>
                <a:srgbClr val="000000"/>
              </a:solidFill>
              <a:latin typeface="Abadi Extra Light"/>
              <a:cs typeface="Arial"/>
              <a:sym typeface="Arial"/>
            </a:endParaRPr>
          </a:p>
        </p:txBody>
      </p:sp>
      <p:grpSp>
        <p:nvGrpSpPr>
          <p:cNvPr id="8" name="Group 7">
            <a:extLst>
              <a:ext uri="{FF2B5EF4-FFF2-40B4-BE49-F238E27FC236}">
                <a16:creationId xmlns:a16="http://schemas.microsoft.com/office/drawing/2014/main" id="{02A63CE8-490B-4F1D-85B7-9AACCE7F7767}"/>
              </a:ext>
            </a:extLst>
          </p:cNvPr>
          <p:cNvGrpSpPr/>
          <p:nvPr/>
        </p:nvGrpSpPr>
        <p:grpSpPr>
          <a:xfrm>
            <a:off x="85873" y="2614514"/>
            <a:ext cx="5700457" cy="751031"/>
            <a:chOff x="-58212" y="2049716"/>
            <a:chExt cx="4017142" cy="563273"/>
          </a:xfrm>
        </p:grpSpPr>
        <p:pic>
          <p:nvPicPr>
            <p:cNvPr id="22" name="Picture 14">
              <a:extLst>
                <a:ext uri="{FF2B5EF4-FFF2-40B4-BE49-F238E27FC236}">
                  <a16:creationId xmlns:a16="http://schemas.microsoft.com/office/drawing/2014/main" id="{A8040F1E-6363-5441-82B7-A15A5FA38098}"/>
                </a:ext>
              </a:extLst>
            </p:cNvPr>
            <p:cNvPicPr>
              <a:picLocks noChangeAspect="1"/>
            </p:cNvPicPr>
            <p:nvPr/>
          </p:nvPicPr>
          <p:blipFill rotWithShape="1">
            <a:blip r:embed="rId3">
              <a:duotone>
                <a:schemeClr val="accent3">
                  <a:shade val="45000"/>
                  <a:satMod val="135000"/>
                </a:schemeClr>
                <a:prstClr val="white"/>
              </a:duotone>
            </a:blip>
            <a:srcRect l="1075" t="82688" r="-5914" b="847"/>
            <a:stretch/>
          </p:blipFill>
          <p:spPr>
            <a:xfrm>
              <a:off x="-58212" y="2049716"/>
              <a:ext cx="740805" cy="514044"/>
            </a:xfrm>
            <a:prstGeom prst="rect">
              <a:avLst/>
            </a:prstGeom>
          </p:spPr>
        </p:pic>
        <p:sp>
          <p:nvSpPr>
            <p:cNvPr id="23" name="TextBox 22">
              <a:extLst>
                <a:ext uri="{FF2B5EF4-FFF2-40B4-BE49-F238E27FC236}">
                  <a16:creationId xmlns:a16="http://schemas.microsoft.com/office/drawing/2014/main" id="{B1EB2F42-499B-4974-AF23-E08A48A795D3}"/>
                </a:ext>
              </a:extLst>
            </p:cNvPr>
            <p:cNvSpPr txBox="1"/>
            <p:nvPr/>
          </p:nvSpPr>
          <p:spPr>
            <a:xfrm>
              <a:off x="665164" y="2120498"/>
              <a:ext cx="3293766" cy="49249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b="1" kern="0">
                  <a:solidFill>
                    <a:srgbClr val="000000"/>
                  </a:solidFill>
                  <a:latin typeface="Abadi Extra Light"/>
                  <a:cs typeface="Arial"/>
                  <a:sym typeface="Arial"/>
                </a:rPr>
                <a:t>77% </a:t>
              </a:r>
              <a:r>
                <a:rPr lang="en-US" sz="1600" kern="0">
                  <a:solidFill>
                    <a:srgbClr val="000000"/>
                  </a:solidFill>
                  <a:latin typeface="Abadi Extra Light"/>
                  <a:cs typeface="Arial"/>
                  <a:sym typeface="Arial"/>
                </a:rPr>
                <a:t>(3 in 4) of respondents worked in places that </a:t>
              </a:r>
            </a:p>
            <a:p>
              <a:pPr defTabSz="1219170">
                <a:buClr>
                  <a:srgbClr val="000000"/>
                </a:buClr>
              </a:pPr>
              <a:r>
                <a:rPr lang="en-US" sz="1600" b="1" kern="0">
                  <a:solidFill>
                    <a:srgbClr val="000000"/>
                  </a:solidFill>
                  <a:latin typeface="Abadi Extra Light"/>
                  <a:cs typeface="Arial"/>
                  <a:sym typeface="Arial"/>
                </a:rPr>
                <a:t>provided personal protective equipment (PPE).</a:t>
              </a:r>
            </a:p>
          </p:txBody>
        </p:sp>
      </p:grpSp>
      <p:grpSp>
        <p:nvGrpSpPr>
          <p:cNvPr id="9" name="Group 8">
            <a:extLst>
              <a:ext uri="{FF2B5EF4-FFF2-40B4-BE49-F238E27FC236}">
                <a16:creationId xmlns:a16="http://schemas.microsoft.com/office/drawing/2014/main" id="{E4FB3EE4-8C10-4EB0-A1EE-F5C8BAAE677F}"/>
              </a:ext>
            </a:extLst>
          </p:cNvPr>
          <p:cNvGrpSpPr/>
          <p:nvPr/>
        </p:nvGrpSpPr>
        <p:grpSpPr>
          <a:xfrm>
            <a:off x="64151" y="3397069"/>
            <a:ext cx="5508248" cy="752848"/>
            <a:chOff x="2929677" y="2128754"/>
            <a:chExt cx="3881691" cy="564636"/>
          </a:xfrm>
        </p:grpSpPr>
        <p:pic>
          <p:nvPicPr>
            <p:cNvPr id="17" name="Picture 14">
              <a:extLst>
                <a:ext uri="{FF2B5EF4-FFF2-40B4-BE49-F238E27FC236}">
                  <a16:creationId xmlns:a16="http://schemas.microsoft.com/office/drawing/2014/main" id="{4CD93EDF-75B8-E942-ADE8-6CABA37721E7}"/>
                </a:ext>
              </a:extLst>
            </p:cNvPr>
            <p:cNvPicPr>
              <a:picLocks noChangeAspect="1"/>
            </p:cNvPicPr>
            <p:nvPr/>
          </p:nvPicPr>
          <p:blipFill rotWithShape="1">
            <a:blip r:embed="rId3">
              <a:duotone>
                <a:schemeClr val="accent3">
                  <a:shade val="45000"/>
                  <a:satMod val="135000"/>
                </a:schemeClr>
                <a:prstClr val="white"/>
              </a:duotone>
            </a:blip>
            <a:srcRect l="1415" t="63203" r="-6604" b="17316"/>
            <a:stretch/>
          </p:blipFill>
          <p:spPr>
            <a:xfrm>
              <a:off x="2929677" y="2128754"/>
              <a:ext cx="794499" cy="564636"/>
            </a:xfrm>
            <a:prstGeom prst="rect">
              <a:avLst/>
            </a:prstGeom>
          </p:spPr>
        </p:pic>
        <p:sp>
          <p:nvSpPr>
            <p:cNvPr id="24" name="TextBox 23">
              <a:extLst>
                <a:ext uri="{FF2B5EF4-FFF2-40B4-BE49-F238E27FC236}">
                  <a16:creationId xmlns:a16="http://schemas.microsoft.com/office/drawing/2014/main" id="{E7E21240-2897-4149-B379-A4B87A2E3148}"/>
                </a:ext>
              </a:extLst>
            </p:cNvPr>
            <p:cNvSpPr txBox="1"/>
            <p:nvPr/>
          </p:nvSpPr>
          <p:spPr>
            <a:xfrm>
              <a:off x="3676900" y="2193686"/>
              <a:ext cx="3134468" cy="49249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b="1" kern="0">
                  <a:solidFill>
                    <a:srgbClr val="000000"/>
                  </a:solidFill>
                  <a:latin typeface="Abadi Extra Light"/>
                  <a:cs typeface="Arial"/>
                  <a:sym typeface="Arial"/>
                </a:rPr>
                <a:t>67% </a:t>
              </a:r>
              <a:r>
                <a:rPr lang="en-US" sz="1600" kern="0">
                  <a:solidFill>
                    <a:srgbClr val="000000"/>
                  </a:solidFill>
                  <a:latin typeface="Abadi Extra Light"/>
                  <a:cs typeface="Arial"/>
                  <a:sym typeface="Arial"/>
                </a:rPr>
                <a:t>(2 in 3) of respondents worked in places that </a:t>
              </a:r>
            </a:p>
            <a:p>
              <a:pPr defTabSz="1219170">
                <a:buClr>
                  <a:srgbClr val="000000"/>
                </a:buClr>
              </a:pPr>
              <a:r>
                <a:rPr lang="en-US" sz="1600" b="1" kern="0">
                  <a:solidFill>
                    <a:srgbClr val="000000"/>
                  </a:solidFill>
                  <a:latin typeface="Abadi Extra Light"/>
                  <a:cs typeface="Arial"/>
                  <a:sym typeface="Arial"/>
                </a:rPr>
                <a:t>implemented social distancing</a:t>
              </a:r>
              <a:r>
                <a:rPr lang="en-US" sz="1600" kern="0">
                  <a:solidFill>
                    <a:srgbClr val="000000"/>
                  </a:solidFill>
                  <a:latin typeface="Abadi Extra Light"/>
                  <a:cs typeface="Arial"/>
                  <a:sym typeface="Arial"/>
                </a:rPr>
                <a:t>.</a:t>
              </a:r>
              <a:endParaRPr lang="en-US" sz="1600" b="1" kern="0">
                <a:solidFill>
                  <a:srgbClr val="000000"/>
                </a:solidFill>
                <a:latin typeface="Abadi Extra Light"/>
                <a:cs typeface="Arial"/>
                <a:sym typeface="Arial"/>
              </a:endParaRPr>
            </a:p>
          </p:txBody>
        </p:sp>
      </p:grpSp>
      <p:grpSp>
        <p:nvGrpSpPr>
          <p:cNvPr id="10" name="Group 9">
            <a:extLst>
              <a:ext uri="{FF2B5EF4-FFF2-40B4-BE49-F238E27FC236}">
                <a16:creationId xmlns:a16="http://schemas.microsoft.com/office/drawing/2014/main" id="{91ABB010-F50E-4E3B-B991-51DD828F11DD}"/>
              </a:ext>
            </a:extLst>
          </p:cNvPr>
          <p:cNvGrpSpPr/>
          <p:nvPr/>
        </p:nvGrpSpPr>
        <p:grpSpPr>
          <a:xfrm>
            <a:off x="143077" y="4110952"/>
            <a:ext cx="5505648" cy="988439"/>
            <a:chOff x="6098661" y="2031337"/>
            <a:chExt cx="3726242" cy="741329"/>
          </a:xfrm>
        </p:grpSpPr>
        <p:pic>
          <p:nvPicPr>
            <p:cNvPr id="16" name="Picture 14">
              <a:extLst>
                <a:ext uri="{FF2B5EF4-FFF2-40B4-BE49-F238E27FC236}">
                  <a16:creationId xmlns:a16="http://schemas.microsoft.com/office/drawing/2014/main" id="{3AD6DF9E-C903-D048-B5EF-E6D554B025C0}"/>
                </a:ext>
              </a:extLst>
            </p:cNvPr>
            <p:cNvPicPr>
              <a:picLocks noChangeAspect="1"/>
            </p:cNvPicPr>
            <p:nvPr/>
          </p:nvPicPr>
          <p:blipFill rotWithShape="1">
            <a:blip r:embed="rId3"/>
            <a:srcRect l="1465" t="41450" r="-6082" b="34194"/>
            <a:stretch/>
          </p:blipFill>
          <p:spPr>
            <a:xfrm>
              <a:off x="6098661" y="2031337"/>
              <a:ext cx="728761" cy="741329"/>
            </a:xfrm>
            <a:prstGeom prst="rect">
              <a:avLst/>
            </a:prstGeom>
          </p:spPr>
        </p:pic>
        <p:sp>
          <p:nvSpPr>
            <p:cNvPr id="4" name="TextBox 3">
              <a:extLst>
                <a:ext uri="{FF2B5EF4-FFF2-40B4-BE49-F238E27FC236}">
                  <a16:creationId xmlns:a16="http://schemas.microsoft.com/office/drawing/2014/main" id="{C6ABF692-89FC-45D9-A939-D5932CF66BBB}"/>
                </a:ext>
              </a:extLst>
            </p:cNvPr>
            <p:cNvSpPr txBox="1"/>
            <p:nvPr/>
          </p:nvSpPr>
          <p:spPr>
            <a:xfrm>
              <a:off x="6783423" y="2117427"/>
              <a:ext cx="3041480" cy="49249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b="1" kern="0">
                  <a:solidFill>
                    <a:srgbClr val="000000"/>
                  </a:solidFill>
                  <a:latin typeface="Abadi Extra Light"/>
                  <a:cs typeface="Arial"/>
                  <a:sym typeface="Arial"/>
                </a:rPr>
                <a:t>44% </a:t>
              </a:r>
              <a:r>
                <a:rPr lang="en-US" sz="1600" kern="0">
                  <a:solidFill>
                    <a:srgbClr val="000000"/>
                  </a:solidFill>
                  <a:latin typeface="Abadi Extra Light"/>
                  <a:cs typeface="Arial"/>
                  <a:sym typeface="Arial"/>
                </a:rPr>
                <a:t>(2 in 5) respondents worked in places that </a:t>
              </a:r>
              <a:r>
                <a:rPr lang="en-US" sz="1600" b="1" kern="0">
                  <a:solidFill>
                    <a:srgbClr val="000000"/>
                  </a:solidFill>
                  <a:latin typeface="Abadi Extra Light"/>
                  <a:cs typeface="Arial"/>
                  <a:sym typeface="Arial"/>
                </a:rPr>
                <a:t>provided additional health &amp; safety training.</a:t>
              </a:r>
              <a:endParaRPr lang="en-US" sz="1600" kern="0">
                <a:solidFill>
                  <a:srgbClr val="000000"/>
                </a:solidFill>
                <a:latin typeface="Arial"/>
                <a:cs typeface="Arial"/>
                <a:sym typeface="Arial"/>
              </a:endParaRPr>
            </a:p>
          </p:txBody>
        </p:sp>
      </p:grpSp>
      <p:graphicFrame>
        <p:nvGraphicFramePr>
          <p:cNvPr id="3" name="Table 4">
            <a:extLst>
              <a:ext uri="{FF2B5EF4-FFF2-40B4-BE49-F238E27FC236}">
                <a16:creationId xmlns:a16="http://schemas.microsoft.com/office/drawing/2014/main" id="{89E3DD53-56F1-4D7E-B30C-3BB3C6E76177}"/>
              </a:ext>
            </a:extLst>
          </p:cNvPr>
          <p:cNvGraphicFramePr>
            <a:graphicFrameLocks noGrp="1"/>
          </p:cNvGraphicFramePr>
          <p:nvPr/>
        </p:nvGraphicFramePr>
        <p:xfrm>
          <a:off x="5544123" y="1694232"/>
          <a:ext cx="3902880" cy="3931021"/>
        </p:xfrm>
        <a:graphic>
          <a:graphicData uri="http://schemas.openxmlformats.org/drawingml/2006/table">
            <a:tbl>
              <a:tblPr firstRow="1" bandRow="1"/>
              <a:tblGrid>
                <a:gridCol w="1300960">
                  <a:extLst>
                    <a:ext uri="{9D8B030D-6E8A-4147-A177-3AD203B41FA5}">
                      <a16:colId xmlns:a16="http://schemas.microsoft.com/office/drawing/2014/main" val="472868270"/>
                    </a:ext>
                  </a:extLst>
                </a:gridCol>
                <a:gridCol w="1300960">
                  <a:extLst>
                    <a:ext uri="{9D8B030D-6E8A-4147-A177-3AD203B41FA5}">
                      <a16:colId xmlns:a16="http://schemas.microsoft.com/office/drawing/2014/main" val="127315230"/>
                    </a:ext>
                  </a:extLst>
                </a:gridCol>
                <a:gridCol w="1300960">
                  <a:extLst>
                    <a:ext uri="{9D8B030D-6E8A-4147-A177-3AD203B41FA5}">
                      <a16:colId xmlns:a16="http://schemas.microsoft.com/office/drawing/2014/main" val="1275330541"/>
                    </a:ext>
                  </a:extLst>
                </a:gridCol>
              </a:tblGrid>
              <a:tr h="1016000">
                <a:tc>
                  <a:txBody>
                    <a:bodyPr/>
                    <a:lstStyle/>
                    <a:p>
                      <a:pPr algn="ctr"/>
                      <a:r>
                        <a:rPr lang="en-US" sz="1500" b="1">
                          <a:solidFill>
                            <a:schemeClr val="tx1"/>
                          </a:solidFill>
                          <a:latin typeface="Abadi Extra Light" panose="020B0204020104020204" pitchFamily="34" charset="0"/>
                        </a:rPr>
                        <a:t>Building and Grounds Cleaning &amp; Maintenance</a:t>
                      </a:r>
                    </a:p>
                  </a:txBody>
                  <a:tcPr marL="121920" marR="121920" marT="60960" marB="60960">
                    <a:solidFill>
                      <a:schemeClr val="bg1"/>
                    </a:solidFill>
                  </a:tcPr>
                </a:tc>
                <a:tc>
                  <a:txBody>
                    <a:bodyPr/>
                    <a:lstStyle/>
                    <a:p>
                      <a:pPr algn="ctr"/>
                      <a:r>
                        <a:rPr lang="en-US" sz="1500" b="1">
                          <a:solidFill>
                            <a:schemeClr val="tx1"/>
                          </a:solidFill>
                          <a:latin typeface="Abadi Extra Light" panose="020B0204020104020204" pitchFamily="34" charset="0"/>
                        </a:rPr>
                        <a:t>Food Preparation &amp; Serving Related</a:t>
                      </a:r>
                    </a:p>
                  </a:txBody>
                  <a:tcPr marL="121920" marR="121920" marT="60960" marB="60960">
                    <a:solidFill>
                      <a:schemeClr val="bg1"/>
                    </a:solidFill>
                  </a:tcPr>
                </a:tc>
                <a:tc>
                  <a:txBody>
                    <a:bodyPr/>
                    <a:lstStyle/>
                    <a:p>
                      <a:pPr algn="ctr"/>
                      <a:r>
                        <a:rPr lang="en-US" sz="1500" b="1">
                          <a:solidFill>
                            <a:schemeClr val="tx1"/>
                          </a:solidFill>
                          <a:latin typeface="Abadi Extra Light" panose="020B0204020104020204" pitchFamily="34" charset="0"/>
                        </a:rPr>
                        <a:t>Transportation &amp; Material Moving </a:t>
                      </a:r>
                    </a:p>
                  </a:txBody>
                  <a:tcPr marL="121920" marR="121920" marT="60960" marB="60960">
                    <a:solidFill>
                      <a:schemeClr val="bg1"/>
                    </a:solidFill>
                  </a:tcPr>
                </a:tc>
                <a:extLst>
                  <a:ext uri="{0D108BD9-81ED-4DB2-BD59-A6C34878D82A}">
                    <a16:rowId xmlns:a16="http://schemas.microsoft.com/office/drawing/2014/main" val="230007359"/>
                  </a:ext>
                </a:extLst>
              </a:tr>
              <a:tr h="684255">
                <a:tc>
                  <a:txBody>
                    <a:bodyPr/>
                    <a:lstStyle/>
                    <a:p>
                      <a:pPr algn="ctr"/>
                      <a:r>
                        <a:rPr lang="en-US" sz="2500">
                          <a:solidFill>
                            <a:schemeClr val="tx1"/>
                          </a:solidFill>
                          <a:latin typeface="Abadi Extra Light" panose="020B0204020104020204" pitchFamily="34" charset="0"/>
                        </a:rPr>
                        <a:t>58%</a:t>
                      </a:r>
                    </a:p>
                  </a:txBody>
                  <a:tcPr marL="121920" marR="121920" marT="60960" marB="60960" anchor="ctr">
                    <a:solidFill>
                      <a:schemeClr val="bg1"/>
                    </a:solidFill>
                  </a:tcPr>
                </a:tc>
                <a:tc>
                  <a:txBody>
                    <a:bodyPr/>
                    <a:lstStyle/>
                    <a:p>
                      <a:pPr algn="ctr"/>
                      <a:r>
                        <a:rPr lang="en-US" sz="2500">
                          <a:solidFill>
                            <a:schemeClr val="tx1"/>
                          </a:solidFill>
                          <a:latin typeface="Abadi Extra Light" panose="020B0204020104020204" pitchFamily="34" charset="0"/>
                        </a:rPr>
                        <a:t>59%</a:t>
                      </a:r>
                    </a:p>
                  </a:txBody>
                  <a:tcPr marL="121920" marR="121920" marT="60960" marB="60960" anchor="ctr">
                    <a:solidFill>
                      <a:schemeClr val="bg1"/>
                    </a:solidFill>
                  </a:tcPr>
                </a:tc>
                <a:tc>
                  <a:txBody>
                    <a:bodyPr/>
                    <a:lstStyle/>
                    <a:p>
                      <a:pPr algn="ctr"/>
                      <a:r>
                        <a:rPr lang="en-US" sz="2500">
                          <a:solidFill>
                            <a:schemeClr val="tx1"/>
                          </a:solidFill>
                          <a:latin typeface="Abadi Extra Light" panose="020B0204020104020204" pitchFamily="34" charset="0"/>
                        </a:rPr>
                        <a:t>71%^</a:t>
                      </a:r>
                    </a:p>
                  </a:txBody>
                  <a:tcPr marL="121920" marR="121920" marT="60960" marB="60960" anchor="ctr">
                    <a:solidFill>
                      <a:schemeClr val="bg1"/>
                    </a:solidFill>
                  </a:tcPr>
                </a:tc>
                <a:extLst>
                  <a:ext uri="{0D108BD9-81ED-4DB2-BD59-A6C34878D82A}">
                    <a16:rowId xmlns:a16="http://schemas.microsoft.com/office/drawing/2014/main" val="3358077517"/>
                  </a:ext>
                </a:extLst>
              </a:tr>
              <a:tr h="753533">
                <a:tc>
                  <a:txBody>
                    <a:bodyPr/>
                    <a:lstStyle/>
                    <a:p>
                      <a:pPr algn="ctr"/>
                      <a:r>
                        <a:rPr lang="en-US" sz="2500">
                          <a:solidFill>
                            <a:schemeClr val="tx1"/>
                          </a:solidFill>
                          <a:latin typeface="Abadi Extra Light" panose="020B0204020104020204" pitchFamily="34" charset="0"/>
                        </a:rPr>
                        <a:t>34%</a:t>
                      </a:r>
                    </a:p>
                  </a:txBody>
                  <a:tcPr marL="121920" marR="121920" marT="60960" marB="60960" anchor="ctr">
                    <a:solidFill>
                      <a:schemeClr val="bg1"/>
                    </a:solidFill>
                  </a:tcPr>
                </a:tc>
                <a:tc>
                  <a:txBody>
                    <a:bodyPr/>
                    <a:lstStyle/>
                    <a:p>
                      <a:pPr algn="ctr"/>
                      <a:r>
                        <a:rPr lang="en-US" sz="2500">
                          <a:solidFill>
                            <a:schemeClr val="tx1"/>
                          </a:solidFill>
                          <a:latin typeface="Abadi Extra Light" panose="020B0204020104020204" pitchFamily="34" charset="0"/>
                        </a:rPr>
                        <a:t>55%</a:t>
                      </a:r>
                    </a:p>
                  </a:txBody>
                  <a:tcPr marL="121920" marR="121920" marT="60960" marB="60960" anchor="ctr">
                    <a:solidFill>
                      <a:schemeClr val="bg1"/>
                    </a:solidFill>
                  </a:tcPr>
                </a:tc>
                <a:tc>
                  <a:txBody>
                    <a:bodyPr/>
                    <a:lstStyle/>
                    <a:p>
                      <a:pPr algn="ctr"/>
                      <a:r>
                        <a:rPr lang="en-US" sz="2500">
                          <a:solidFill>
                            <a:schemeClr val="tx1"/>
                          </a:solidFill>
                          <a:latin typeface="Abadi Extra Light" panose="020B0204020104020204" pitchFamily="34" charset="0"/>
                        </a:rPr>
                        <a:t>51%</a:t>
                      </a:r>
                    </a:p>
                  </a:txBody>
                  <a:tcPr marL="121920" marR="121920" marT="60960" marB="60960" anchor="ctr">
                    <a:solidFill>
                      <a:schemeClr val="bg1"/>
                    </a:solidFill>
                  </a:tcPr>
                </a:tc>
                <a:extLst>
                  <a:ext uri="{0D108BD9-81ED-4DB2-BD59-A6C34878D82A}">
                    <a16:rowId xmlns:a16="http://schemas.microsoft.com/office/drawing/2014/main" val="1524667908"/>
                  </a:ext>
                </a:extLst>
              </a:tr>
              <a:tr h="736600">
                <a:tc>
                  <a:txBody>
                    <a:bodyPr/>
                    <a:lstStyle/>
                    <a:p>
                      <a:pPr algn="ctr"/>
                      <a:r>
                        <a:rPr lang="en-US" sz="2500">
                          <a:solidFill>
                            <a:schemeClr val="tx1"/>
                          </a:solidFill>
                          <a:latin typeface="Abadi Extra Light" panose="020B0204020104020204" pitchFamily="34" charset="0"/>
                        </a:rPr>
                        <a:t>24%</a:t>
                      </a:r>
                    </a:p>
                  </a:txBody>
                  <a:tcPr marL="121920" marR="121920" marT="60960" marB="60960" anchor="ctr">
                    <a:solidFill>
                      <a:schemeClr val="bg1"/>
                    </a:solidFill>
                  </a:tcPr>
                </a:tc>
                <a:tc>
                  <a:txBody>
                    <a:bodyPr/>
                    <a:lstStyle/>
                    <a:p>
                      <a:pPr algn="ctr"/>
                      <a:r>
                        <a:rPr lang="en-US" sz="2500">
                          <a:solidFill>
                            <a:schemeClr val="tx1"/>
                          </a:solidFill>
                          <a:latin typeface="Abadi Extra Light" panose="020B0204020104020204" pitchFamily="34" charset="0"/>
                        </a:rPr>
                        <a:t>35%</a:t>
                      </a:r>
                    </a:p>
                  </a:txBody>
                  <a:tcPr marL="121920" marR="121920" marT="60960" marB="60960" anchor="ctr">
                    <a:solidFill>
                      <a:schemeClr val="bg1"/>
                    </a:solidFill>
                  </a:tcPr>
                </a:tc>
                <a:tc>
                  <a:txBody>
                    <a:bodyPr/>
                    <a:lstStyle/>
                    <a:p>
                      <a:pPr algn="ctr"/>
                      <a:r>
                        <a:rPr lang="en-US" sz="2500">
                          <a:solidFill>
                            <a:schemeClr val="tx1"/>
                          </a:solidFill>
                          <a:latin typeface="Abadi Extra Light" panose="020B0204020104020204" pitchFamily="34" charset="0"/>
                        </a:rPr>
                        <a:t> 29%</a:t>
                      </a:r>
                    </a:p>
                  </a:txBody>
                  <a:tcPr marL="121920" marR="121920" marT="60960" marB="60960" anchor="ctr">
                    <a:solidFill>
                      <a:schemeClr val="bg1"/>
                    </a:solidFill>
                  </a:tcPr>
                </a:tc>
                <a:extLst>
                  <a:ext uri="{0D108BD9-81ED-4DB2-BD59-A6C34878D82A}">
                    <a16:rowId xmlns:a16="http://schemas.microsoft.com/office/drawing/2014/main" val="2093290210"/>
                  </a:ext>
                </a:extLst>
              </a:tr>
              <a:tr h="720313">
                <a:tc>
                  <a:txBody>
                    <a:bodyPr/>
                    <a:lstStyle/>
                    <a:p>
                      <a:pPr algn="ctr"/>
                      <a:r>
                        <a:rPr lang="en-US" sz="2500">
                          <a:solidFill>
                            <a:schemeClr val="tx1"/>
                          </a:solidFill>
                          <a:latin typeface="Abadi Extra Light" panose="020B0204020104020204" pitchFamily="34" charset="0"/>
                        </a:rPr>
                        <a:t>49%</a:t>
                      </a:r>
                    </a:p>
                  </a:txBody>
                  <a:tcPr marL="121920" marR="121920" marT="60960" marB="60960" anchor="ctr">
                    <a:solidFill>
                      <a:schemeClr val="bg1"/>
                    </a:solidFill>
                  </a:tcPr>
                </a:tc>
                <a:tc>
                  <a:txBody>
                    <a:bodyPr/>
                    <a:lstStyle/>
                    <a:p>
                      <a:pPr algn="ctr"/>
                      <a:r>
                        <a:rPr lang="en-US" sz="2500">
                          <a:solidFill>
                            <a:schemeClr val="tx1"/>
                          </a:solidFill>
                          <a:latin typeface="Abadi Extra Light" panose="020B0204020104020204" pitchFamily="34" charset="0"/>
                        </a:rPr>
                        <a:t>52%</a:t>
                      </a:r>
                    </a:p>
                  </a:txBody>
                  <a:tcPr marL="121920" marR="121920" marT="60960" marB="60960" anchor="ctr">
                    <a:solidFill>
                      <a:schemeClr val="bg1"/>
                    </a:solidFill>
                  </a:tcPr>
                </a:tc>
                <a:tc>
                  <a:txBody>
                    <a:bodyPr/>
                    <a:lstStyle/>
                    <a:p>
                      <a:pPr algn="ctr"/>
                      <a:r>
                        <a:rPr lang="en-US" sz="2500">
                          <a:solidFill>
                            <a:schemeClr val="tx1"/>
                          </a:solidFill>
                          <a:latin typeface="Abadi Extra Light" panose="020B0204020104020204" pitchFamily="34" charset="0"/>
                        </a:rPr>
                        <a:t>65%</a:t>
                      </a:r>
                    </a:p>
                  </a:txBody>
                  <a:tcPr marL="121920" marR="121920" marT="60960" marB="60960" anchor="ctr">
                    <a:solidFill>
                      <a:schemeClr val="bg1"/>
                    </a:solidFill>
                  </a:tcPr>
                </a:tc>
                <a:extLst>
                  <a:ext uri="{0D108BD9-81ED-4DB2-BD59-A6C34878D82A}">
                    <a16:rowId xmlns:a16="http://schemas.microsoft.com/office/drawing/2014/main" val="2224543548"/>
                  </a:ext>
                </a:extLst>
              </a:tr>
            </a:tbl>
          </a:graphicData>
        </a:graphic>
      </p:graphicFrame>
      <p:pic>
        <p:nvPicPr>
          <p:cNvPr id="14" name="Picture 14">
            <a:extLst>
              <a:ext uri="{FF2B5EF4-FFF2-40B4-BE49-F238E27FC236}">
                <a16:creationId xmlns:a16="http://schemas.microsoft.com/office/drawing/2014/main" id="{9EC9B530-AFBD-4CDA-95AC-6150424F26E4}"/>
              </a:ext>
            </a:extLst>
          </p:cNvPr>
          <p:cNvPicPr>
            <a:picLocks noChangeAspect="1"/>
          </p:cNvPicPr>
          <p:nvPr/>
        </p:nvPicPr>
        <p:blipFill rotWithShape="1">
          <a:blip r:embed="rId3"/>
          <a:srcRect t="18461" b="57518"/>
          <a:stretch/>
        </p:blipFill>
        <p:spPr>
          <a:xfrm>
            <a:off x="253298" y="4894155"/>
            <a:ext cx="856327" cy="839551"/>
          </a:xfrm>
          <a:prstGeom prst="rect">
            <a:avLst/>
          </a:prstGeom>
        </p:spPr>
      </p:pic>
      <p:sp>
        <p:nvSpPr>
          <p:cNvPr id="27" name="TextBox 26">
            <a:extLst>
              <a:ext uri="{FF2B5EF4-FFF2-40B4-BE49-F238E27FC236}">
                <a16:creationId xmlns:a16="http://schemas.microsoft.com/office/drawing/2014/main" id="{F8E1C937-B697-4CC8-93CA-6E5363E2FBB9}"/>
              </a:ext>
            </a:extLst>
          </p:cNvPr>
          <p:cNvSpPr txBox="1"/>
          <p:nvPr/>
        </p:nvSpPr>
        <p:spPr>
          <a:xfrm>
            <a:off x="529665" y="2166246"/>
            <a:ext cx="4781339" cy="410433"/>
          </a:xfrm>
          <a:prstGeom prst="rect">
            <a:avLst/>
          </a:prstGeom>
          <a:solidFill>
            <a:srgbClr val="002060"/>
          </a:solidFill>
          <a:ln>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pPr>
            <a:r>
              <a:rPr lang="en" sz="1867" b="1" kern="0">
                <a:solidFill>
                  <a:srgbClr val="FFFFFF"/>
                </a:solidFill>
                <a:latin typeface="Abadi Extra Light"/>
                <a:cs typeface="Arial"/>
                <a:sym typeface="Arial"/>
              </a:rPr>
              <a:t>O</a:t>
            </a:r>
            <a:r>
              <a:rPr lang="en-US" sz="1867" b="1" kern="0">
                <a:solidFill>
                  <a:srgbClr val="FFFFFF"/>
                </a:solidFill>
                <a:latin typeface="Abadi Extra Light"/>
                <a:cs typeface="Arial"/>
                <a:sym typeface="Arial"/>
              </a:rPr>
              <a:t>v</a:t>
            </a:r>
            <a:r>
              <a:rPr lang="en" sz="1867" b="1" kern="0">
                <a:solidFill>
                  <a:srgbClr val="FFFFFF"/>
                </a:solidFill>
                <a:latin typeface="Abadi Extra Light"/>
                <a:cs typeface="Arial"/>
                <a:sym typeface="Arial"/>
              </a:rPr>
              <a:t>erall, among those working outside the home:</a:t>
            </a:r>
            <a:endParaRPr lang="en" sz="1867" kern="0">
              <a:solidFill>
                <a:srgbClr val="FFFFFF"/>
              </a:solidFill>
              <a:latin typeface="Abadi Extra Light"/>
              <a:cs typeface="Arial"/>
              <a:sym typeface="Arial"/>
            </a:endParaRPr>
          </a:p>
        </p:txBody>
      </p:sp>
      <p:sp>
        <p:nvSpPr>
          <p:cNvPr id="5" name="Rectangle 4">
            <a:extLst>
              <a:ext uri="{FF2B5EF4-FFF2-40B4-BE49-F238E27FC236}">
                <a16:creationId xmlns:a16="http://schemas.microsoft.com/office/drawing/2014/main" id="{1BC697E3-485F-4407-B021-D9EFBCA90759}"/>
              </a:ext>
            </a:extLst>
          </p:cNvPr>
          <p:cNvSpPr/>
          <p:nvPr/>
        </p:nvSpPr>
        <p:spPr>
          <a:xfrm>
            <a:off x="1124486" y="2727305"/>
            <a:ext cx="8324316" cy="691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6" name="Rectangle 25">
            <a:extLst>
              <a:ext uri="{FF2B5EF4-FFF2-40B4-BE49-F238E27FC236}">
                <a16:creationId xmlns:a16="http://schemas.microsoft.com/office/drawing/2014/main" id="{0535F9F0-DA43-4476-B158-D08686D5B9B7}"/>
              </a:ext>
            </a:extLst>
          </p:cNvPr>
          <p:cNvSpPr/>
          <p:nvPr/>
        </p:nvSpPr>
        <p:spPr>
          <a:xfrm>
            <a:off x="1191572" y="3453955"/>
            <a:ext cx="8257229" cy="688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8" name="Rectangle 27">
            <a:extLst>
              <a:ext uri="{FF2B5EF4-FFF2-40B4-BE49-F238E27FC236}">
                <a16:creationId xmlns:a16="http://schemas.microsoft.com/office/drawing/2014/main" id="{0F471CAA-06C9-4A13-ABF8-A69D92E24771}"/>
              </a:ext>
            </a:extLst>
          </p:cNvPr>
          <p:cNvSpPr/>
          <p:nvPr/>
        </p:nvSpPr>
        <p:spPr>
          <a:xfrm>
            <a:off x="1219849" y="4182089"/>
            <a:ext cx="8228953" cy="743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9" name="Rectangle 28">
            <a:extLst>
              <a:ext uri="{FF2B5EF4-FFF2-40B4-BE49-F238E27FC236}">
                <a16:creationId xmlns:a16="http://schemas.microsoft.com/office/drawing/2014/main" id="{77213502-76B1-418E-8C64-3A5A8BDE7B72}"/>
              </a:ext>
            </a:extLst>
          </p:cNvPr>
          <p:cNvSpPr/>
          <p:nvPr/>
        </p:nvSpPr>
        <p:spPr>
          <a:xfrm>
            <a:off x="1219845" y="4958149"/>
            <a:ext cx="8228953" cy="743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0" name="Rectangle 29">
            <a:extLst>
              <a:ext uri="{FF2B5EF4-FFF2-40B4-BE49-F238E27FC236}">
                <a16:creationId xmlns:a16="http://schemas.microsoft.com/office/drawing/2014/main" id="{62B7D2BC-E6A2-46EF-A26B-45F334F577D2}"/>
              </a:ext>
            </a:extLst>
          </p:cNvPr>
          <p:cNvSpPr/>
          <p:nvPr/>
        </p:nvSpPr>
        <p:spPr>
          <a:xfrm>
            <a:off x="457199" y="1966318"/>
            <a:ext cx="4853805" cy="691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5" name="Rectangle 34">
            <a:extLst>
              <a:ext uri="{FF2B5EF4-FFF2-40B4-BE49-F238E27FC236}">
                <a16:creationId xmlns:a16="http://schemas.microsoft.com/office/drawing/2014/main" id="{67511F36-E39B-40E3-B3F9-3EDD0C77D015}"/>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19013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8" grpId="0" animBg="1"/>
      <p:bldP spid="29"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665386"/>
            <a:ext cx="12191999" cy="26909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defRPr/>
            </a:pPr>
            <a:endParaRPr lang="en-US" sz="1867" kern="0">
              <a:solidFill>
                <a:srgbClr val="FFFFFF"/>
              </a:solidFill>
              <a:latin typeface="Arial"/>
            </a:endParaRPr>
          </a:p>
        </p:txBody>
      </p:sp>
      <p:sp>
        <p:nvSpPr>
          <p:cNvPr id="193" name="Google Shape;193;p26"/>
          <p:cNvSpPr txBox="1">
            <a:spLocks noGrp="1"/>
          </p:cNvSpPr>
          <p:nvPr>
            <p:ph type="title"/>
          </p:nvPr>
        </p:nvSpPr>
        <p:spPr>
          <a:xfrm>
            <a:off x="1718492" y="4692592"/>
            <a:ext cx="9997041" cy="1325600"/>
          </a:xfrm>
          <a:prstGeom prst="rect">
            <a:avLst/>
          </a:prstGeom>
        </p:spPr>
        <p:txBody>
          <a:bodyPr spcFirstLastPara="1" wrap="square" lIns="91433" tIns="45700" rIns="91433" bIns="45700" anchor="ctr" anchorCtr="0">
            <a:noAutofit/>
          </a:bodyPr>
          <a:lstStyle/>
          <a:p>
            <a:pPr algn="r"/>
            <a:r>
              <a:rPr lang="en-US" sz="4267" spc="800">
                <a:solidFill>
                  <a:schemeClr val="bg1"/>
                </a:solidFill>
                <a:latin typeface="Abadi Extra Light"/>
              </a:rPr>
              <a:t>YOUTH &amp; FAMILIES</a:t>
            </a:r>
            <a:br>
              <a:rPr lang="en-US" sz="4267" spc="800">
                <a:latin typeface="Abadi Extra Light"/>
              </a:rPr>
            </a:br>
            <a:r>
              <a:rPr lang="en-US" sz="2400" spc="800">
                <a:solidFill>
                  <a:schemeClr val="bg1"/>
                </a:solidFill>
                <a:latin typeface="Abadi Extra Light"/>
              </a:rPr>
              <a:t>Elizabeth Beatriz, PhD</a:t>
            </a:r>
            <a:br>
              <a:rPr lang="en-US" sz="2400" spc="800">
                <a:latin typeface="Abadi Extra Light"/>
              </a:rPr>
            </a:br>
            <a:r>
              <a:rPr lang="en-US" sz="2400" spc="800">
                <a:solidFill>
                  <a:schemeClr val="bg1"/>
                </a:solidFill>
                <a:latin typeface="Abadi Extra Light"/>
              </a:rPr>
              <a:t>Justine Egan, MPH</a:t>
            </a:r>
            <a:br>
              <a:rPr lang="en-US" sz="2400" spc="800">
                <a:latin typeface="Abadi Extra Light"/>
              </a:rPr>
            </a:br>
            <a:r>
              <a:rPr lang="en-US" sz="2400" spc="800">
                <a:solidFill>
                  <a:schemeClr val="bg1"/>
                </a:solidFill>
                <a:latin typeface="Abadi Extra Light"/>
              </a:rPr>
              <a:t>Allison Guarino, MPH</a:t>
            </a:r>
            <a:br>
              <a:rPr lang="en-US" sz="2400" spc="800">
                <a:latin typeface="Abadi Extra Light"/>
              </a:rPr>
            </a:br>
            <a:r>
              <a:rPr lang="en-US" sz="2400" spc="800">
                <a:solidFill>
                  <a:schemeClr val="bg1"/>
                </a:solidFill>
                <a:latin typeface="Abadi Extra Light"/>
              </a:rPr>
              <a:t>Beatriz Pazos Vautin, MPH</a:t>
            </a:r>
            <a:endParaRPr lang="en-US" sz="1067">
              <a:solidFill>
                <a:schemeClr val="bg1"/>
              </a:solidFill>
            </a:endParaRPr>
          </a:p>
          <a:p>
            <a:pPr algn="r"/>
            <a:endParaRPr lang="en-US" sz="4267" b="1" spc="800">
              <a:solidFill>
                <a:schemeClr val="bg1"/>
              </a:solidFill>
              <a:latin typeface="Abadi Extra Light"/>
            </a:endParaRPr>
          </a:p>
        </p:txBody>
      </p:sp>
      <p:sp>
        <p:nvSpPr>
          <p:cNvPr id="3" name="Oval 2">
            <a:extLst>
              <a:ext uri="{FF2B5EF4-FFF2-40B4-BE49-F238E27FC236}">
                <a16:creationId xmlns:a16="http://schemas.microsoft.com/office/drawing/2014/main" id="{308D430D-AB65-6649-B602-D69EB4760FD5}"/>
              </a:ext>
            </a:extLst>
          </p:cNvPr>
          <p:cNvSpPr/>
          <p:nvPr/>
        </p:nvSpPr>
        <p:spPr>
          <a:xfrm>
            <a:off x="731522" y="4269446"/>
            <a:ext cx="1474652" cy="1474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8" name="Picture 11">
            <a:extLst>
              <a:ext uri="{FF2B5EF4-FFF2-40B4-BE49-F238E27FC236}">
                <a16:creationId xmlns:a16="http://schemas.microsoft.com/office/drawing/2014/main" id="{FA410360-A752-8247-8A9B-E8AABFB6588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1042678" y="4449221"/>
            <a:ext cx="908041" cy="1087492"/>
          </a:xfrm>
          <a:prstGeom prst="rect">
            <a:avLst/>
          </a:prstGeom>
        </p:spPr>
      </p:pic>
      <p:sp>
        <p:nvSpPr>
          <p:cNvPr id="7" name="Rectangle 6">
            <a:extLst>
              <a:ext uri="{FF2B5EF4-FFF2-40B4-BE49-F238E27FC236}">
                <a16:creationId xmlns:a16="http://schemas.microsoft.com/office/drawing/2014/main" id="{B9C18BC0-98B3-4F3E-88B1-DAB7F859D7FE}"/>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450556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9"/>
          <p:cNvSpPr txBox="1"/>
          <p:nvPr/>
        </p:nvSpPr>
        <p:spPr>
          <a:xfrm>
            <a:off x="1572554" y="2189181"/>
            <a:ext cx="3218404" cy="1409409"/>
          </a:xfrm>
          <a:prstGeom prst="rect">
            <a:avLst/>
          </a:prstGeom>
          <a:noFill/>
          <a:ln>
            <a:noFill/>
          </a:ln>
        </p:spPr>
        <p:txBody>
          <a:bodyPr spcFirstLastPara="1" wrap="square" lIns="121900" tIns="121900" rIns="121900" bIns="121900" anchor="t" anchorCtr="0">
            <a:noAutofit/>
          </a:bodyPr>
          <a:lstStyle/>
          <a:p>
            <a:pPr defTabSz="1219170">
              <a:buClr>
                <a:srgbClr val="000000"/>
              </a:buClr>
              <a:defRPr/>
            </a:pPr>
            <a:endParaRPr lang="en-US" sz="2133" b="1" kern="0">
              <a:solidFill>
                <a:srgbClr val="073763"/>
              </a:solidFill>
              <a:latin typeface="Abadi Extra Light"/>
              <a:cs typeface="Arial"/>
              <a:sym typeface="Arial"/>
            </a:endParaRPr>
          </a:p>
          <a:p>
            <a:pPr defTabSz="1219170">
              <a:buClr>
                <a:srgbClr val="000000"/>
              </a:buClr>
              <a:defRPr/>
            </a:pPr>
            <a:r>
              <a:rPr lang="en-US" sz="2133" b="1" kern="0">
                <a:solidFill>
                  <a:srgbClr val="073763"/>
                </a:solidFill>
                <a:latin typeface="Abadi Extra Light"/>
                <a:cs typeface="Arial"/>
                <a:sym typeface="Arial"/>
              </a:rPr>
              <a:t>35% more likely to be worried about any expenses</a:t>
            </a:r>
            <a:endParaRPr lang="en-US" sz="2133" kern="0">
              <a:solidFill>
                <a:srgbClr val="073763"/>
              </a:solidFill>
              <a:latin typeface="Abadi Extra Light"/>
              <a:cs typeface="Arial"/>
              <a:sym typeface="Arial"/>
            </a:endParaRPr>
          </a:p>
          <a:p>
            <a:pPr marL="380990" indent="-380990" defTabSz="1219170">
              <a:buClr>
                <a:srgbClr val="000000"/>
              </a:buClr>
              <a:buFont typeface="Arial" panose="020B0604020202020204" pitchFamily="34" charset="0"/>
              <a:buChar char="•"/>
              <a:defRPr/>
            </a:pPr>
            <a:endParaRPr lang="en-US" sz="2133" b="1" kern="0">
              <a:solidFill>
                <a:srgbClr val="073763"/>
              </a:solidFill>
              <a:latin typeface="Abadi Extra Light"/>
              <a:cs typeface="Arial"/>
              <a:sym typeface="Arial"/>
            </a:endParaRPr>
          </a:p>
          <a:p>
            <a:pPr marL="380990" indent="-380990" defTabSz="1219170">
              <a:buClr>
                <a:srgbClr val="000000"/>
              </a:buClr>
              <a:buFont typeface="Arial" panose="020B0604020202020204" pitchFamily="34" charset="0"/>
              <a:buChar char="•"/>
              <a:defRPr/>
            </a:pPr>
            <a:endParaRPr lang="en-US" sz="2133" kern="0">
              <a:solidFill>
                <a:srgbClr val="002060"/>
              </a:solidFill>
              <a:latin typeface="Abadi Extra Light"/>
              <a:cs typeface="Arial"/>
              <a:sym typeface="Arial"/>
            </a:endParaRPr>
          </a:p>
          <a:p>
            <a:pPr marL="380990" indent="-380990" defTabSz="1219170">
              <a:lnSpc>
                <a:spcPct val="90000"/>
              </a:lnSpc>
              <a:buClr>
                <a:srgbClr val="000000"/>
              </a:buClr>
              <a:buFont typeface="Arial" panose="020B0604020202020204" pitchFamily="34" charset="0"/>
              <a:buChar char="•"/>
              <a:defRPr/>
            </a:pPr>
            <a:endParaRPr lang="en-US" sz="2133" kern="0">
              <a:solidFill>
                <a:srgbClr val="002060"/>
              </a:solidFill>
              <a:latin typeface="Abadi Extra Light"/>
              <a:cs typeface="Arial"/>
              <a:sym typeface="Arial"/>
            </a:endParaRPr>
          </a:p>
        </p:txBody>
      </p:sp>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6" y="-997"/>
            <a:ext cx="12191999" cy="674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422287" y="87820"/>
            <a:ext cx="11360800" cy="48692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800">
                <a:solidFill>
                  <a:srgbClr val="FFFFFF"/>
                </a:solidFill>
                <a:latin typeface="Abadi Extra Light"/>
              </a:rPr>
              <a:t>PARENTS &amp; FAMILIES </a:t>
            </a: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TextBox 2">
            <a:extLst>
              <a:ext uri="{FF2B5EF4-FFF2-40B4-BE49-F238E27FC236}">
                <a16:creationId xmlns:a16="http://schemas.microsoft.com/office/drawing/2014/main" id="{AC62A1E5-C917-4CC0-AD24-3F316F8BC26B}"/>
              </a:ext>
            </a:extLst>
          </p:cNvPr>
          <p:cNvSpPr txBox="1"/>
          <p:nvPr/>
        </p:nvSpPr>
        <p:spPr>
          <a:xfrm>
            <a:off x="0" y="890952"/>
            <a:ext cx="12192000" cy="779572"/>
          </a:xfrm>
          <a:prstGeom prst="rect">
            <a:avLst/>
          </a:prstGeom>
          <a:solidFill>
            <a:srgbClr val="002060"/>
          </a:solidFill>
        </p:spPr>
        <p:txBody>
          <a:bodyPr wrap="square" lIns="121920" tIns="60960" rIns="121920" bIns="60960" rtlCol="0" anchor="t">
            <a:spAutoFit/>
          </a:bodyPr>
          <a:lstStyle/>
          <a:p>
            <a:pPr algn="ctr" defTabSz="1219170">
              <a:buClr>
                <a:srgbClr val="000000"/>
              </a:buClr>
            </a:pPr>
            <a:r>
              <a:rPr lang="en-US" sz="2133" b="1" kern="0">
                <a:solidFill>
                  <a:srgbClr val="FFFFFF"/>
                </a:solidFill>
                <a:latin typeface="Abadi Extra Light"/>
                <a:ea typeface="Roboto"/>
                <a:cs typeface="Arial"/>
                <a:sym typeface="Arial"/>
              </a:rPr>
              <a:t>Compared to respondents who were not parents, parents or guardians </a:t>
            </a:r>
          </a:p>
          <a:p>
            <a:pPr algn="ctr" defTabSz="1219170">
              <a:buClr>
                <a:srgbClr val="000000"/>
              </a:buClr>
            </a:pPr>
            <a:r>
              <a:rPr lang="en-US" sz="2133" b="1" kern="0">
                <a:solidFill>
                  <a:srgbClr val="FFFFFF"/>
                </a:solidFill>
                <a:latin typeface="Abadi Extra Light"/>
                <a:ea typeface="Roboto"/>
                <a:cs typeface="Arial"/>
                <a:sym typeface="Arial"/>
              </a:rPr>
              <a:t>of children were:</a:t>
            </a:r>
          </a:p>
        </p:txBody>
      </p:sp>
      <p:pic>
        <p:nvPicPr>
          <p:cNvPr id="22" name="Graphic 22" descr="Money with solid fill">
            <a:extLst>
              <a:ext uri="{FF2B5EF4-FFF2-40B4-BE49-F238E27FC236}">
                <a16:creationId xmlns:a16="http://schemas.microsoft.com/office/drawing/2014/main" id="{5A85840B-6132-45AB-AAA3-160338B11478}"/>
              </a:ext>
            </a:extLst>
          </p:cNvPr>
          <p:cNvPicPr>
            <a:picLocks noChangeAspect="1"/>
          </p:cNvPicPr>
          <p:nvPr/>
        </p:nvPicPr>
        <p:blipFill>
          <a:blip r:embed="rId3">
            <a:duotone>
              <a:schemeClr val="accent3">
                <a:shade val="45000"/>
                <a:satMod val="135000"/>
              </a:schemeClr>
              <a:prstClr val="white"/>
            </a:duotone>
            <a:extLst>
              <a:ext uri="{96DAC541-7B7A-43D3-8B79-37D633B846F1}">
                <asvg:svgBlip xmlns:asvg="http://schemas.microsoft.com/office/drawing/2016/SVG/main" r:embed="rId4"/>
              </a:ext>
            </a:extLst>
          </a:blip>
          <a:stretch>
            <a:fillRect/>
          </a:stretch>
        </p:blipFill>
        <p:spPr>
          <a:xfrm>
            <a:off x="477735" y="2328881"/>
            <a:ext cx="1094819" cy="1094819"/>
          </a:xfrm>
          <a:prstGeom prst="rect">
            <a:avLst/>
          </a:prstGeom>
        </p:spPr>
      </p:pic>
      <p:pic>
        <p:nvPicPr>
          <p:cNvPr id="23" name="Graphic 23" descr="House with solid fill">
            <a:extLst>
              <a:ext uri="{FF2B5EF4-FFF2-40B4-BE49-F238E27FC236}">
                <a16:creationId xmlns:a16="http://schemas.microsoft.com/office/drawing/2014/main" id="{968B2665-98D6-42B1-8AE8-2A11001CCD03}"/>
              </a:ext>
            </a:extLst>
          </p:cNvPr>
          <p:cNvPicPr>
            <a:picLocks noChangeAspect="1"/>
          </p:cNvPicPr>
          <p:nvPr/>
        </p:nvPicPr>
        <p:blipFill>
          <a:blip r:embed="rId5">
            <a:duotone>
              <a:schemeClr val="accent3">
                <a:shade val="45000"/>
                <a:satMod val="135000"/>
              </a:schemeClr>
              <a:prstClr val="white"/>
            </a:duotone>
            <a:extLst>
              <a:ext uri="{96DAC541-7B7A-43D3-8B79-37D633B846F1}">
                <asvg:svgBlip xmlns:asvg="http://schemas.microsoft.com/office/drawing/2016/SVG/main" r:embed="rId6"/>
              </a:ext>
            </a:extLst>
          </a:blip>
          <a:stretch>
            <a:fillRect/>
          </a:stretch>
        </p:blipFill>
        <p:spPr>
          <a:xfrm>
            <a:off x="379691" y="4343495"/>
            <a:ext cx="1192863" cy="1225544"/>
          </a:xfrm>
          <a:prstGeom prst="rect">
            <a:avLst/>
          </a:prstGeom>
        </p:spPr>
      </p:pic>
      <p:pic>
        <p:nvPicPr>
          <p:cNvPr id="24" name="Graphic 24" descr="Heartbeat with solid fill">
            <a:extLst>
              <a:ext uri="{FF2B5EF4-FFF2-40B4-BE49-F238E27FC236}">
                <a16:creationId xmlns:a16="http://schemas.microsoft.com/office/drawing/2014/main" id="{806A1173-AA61-4730-BDEF-5C5271EEC0CD}"/>
              </a:ext>
            </a:extLst>
          </p:cNvPr>
          <p:cNvPicPr>
            <a:picLocks noChangeAspect="1"/>
          </p:cNvPicPr>
          <p:nvPr/>
        </p:nvPicPr>
        <p:blipFill>
          <a:blip r:embed="rId7">
            <a:duotone>
              <a:schemeClr val="accent3">
                <a:shade val="45000"/>
                <a:satMod val="135000"/>
              </a:schemeClr>
              <a:prstClr val="white"/>
            </a:duotone>
            <a:extLst>
              <a:ext uri="{96DAC541-7B7A-43D3-8B79-37D633B846F1}">
                <asvg:svgBlip xmlns:asvg="http://schemas.microsoft.com/office/drawing/2016/SVG/main" r:embed="rId8"/>
              </a:ext>
            </a:extLst>
          </a:blip>
          <a:stretch>
            <a:fillRect/>
          </a:stretch>
        </p:blipFill>
        <p:spPr>
          <a:xfrm>
            <a:off x="5389333" y="4489058"/>
            <a:ext cx="1125657" cy="1156497"/>
          </a:xfrm>
          <a:prstGeom prst="rect">
            <a:avLst/>
          </a:prstGeom>
        </p:spPr>
      </p:pic>
      <p:pic>
        <p:nvPicPr>
          <p:cNvPr id="25" name="Graphic 21" descr="Briefcase with solid fill">
            <a:extLst>
              <a:ext uri="{FF2B5EF4-FFF2-40B4-BE49-F238E27FC236}">
                <a16:creationId xmlns:a16="http://schemas.microsoft.com/office/drawing/2014/main" id="{E2C5B56D-A9C7-43AD-8175-8F1390FF8918}"/>
              </a:ext>
            </a:extLst>
          </p:cNvPr>
          <p:cNvPicPr>
            <a:picLocks noChangeAspect="1"/>
          </p:cNvPicPr>
          <p:nvPr/>
        </p:nvPicPr>
        <p:blipFill>
          <a:blip r:embed="rId9">
            <a:duotone>
              <a:schemeClr val="accent3">
                <a:shade val="45000"/>
                <a:satMod val="135000"/>
              </a:schemeClr>
              <a:prstClr val="white"/>
            </a:duotone>
            <a:extLst>
              <a:ext uri="{96DAC541-7B7A-43D3-8B79-37D633B846F1}">
                <asvg:svgBlip xmlns:asvg="http://schemas.microsoft.com/office/drawing/2016/SVG/main" r:embed="rId10"/>
              </a:ext>
            </a:extLst>
          </a:blip>
          <a:stretch>
            <a:fillRect/>
          </a:stretch>
        </p:blipFill>
        <p:spPr>
          <a:xfrm>
            <a:off x="5271489" y="2346478"/>
            <a:ext cx="1125657" cy="1094817"/>
          </a:xfrm>
          <a:prstGeom prst="rect">
            <a:avLst/>
          </a:prstGeom>
        </p:spPr>
      </p:pic>
      <p:sp>
        <p:nvSpPr>
          <p:cNvPr id="8" name="Rectangle 7">
            <a:extLst>
              <a:ext uri="{FF2B5EF4-FFF2-40B4-BE49-F238E27FC236}">
                <a16:creationId xmlns:a16="http://schemas.microsoft.com/office/drawing/2014/main" id="{1DA63587-D57A-2A46-9C37-F7B0E4BA5D75}"/>
              </a:ext>
            </a:extLst>
          </p:cNvPr>
          <p:cNvSpPr/>
          <p:nvPr/>
        </p:nvSpPr>
        <p:spPr>
          <a:xfrm>
            <a:off x="6613126" y="2448770"/>
            <a:ext cx="5365505" cy="2061718"/>
          </a:xfrm>
          <a:prstGeom prst="rect">
            <a:avLst/>
          </a:prstGeom>
        </p:spPr>
        <p:txBody>
          <a:bodyPr wrap="square">
            <a:spAutoFit/>
          </a:bodyPr>
          <a:lstStyle/>
          <a:p>
            <a:pPr defTabSz="1219170">
              <a:buClr>
                <a:srgbClr val="000000"/>
              </a:buClr>
              <a:defRPr/>
            </a:pPr>
            <a:r>
              <a:rPr lang="en-US" sz="2133" b="1" kern="0">
                <a:solidFill>
                  <a:srgbClr val="002060"/>
                </a:solidFill>
                <a:latin typeface="Abadi Extra Light"/>
                <a:cs typeface="Arial"/>
                <a:sym typeface="Arial"/>
              </a:rPr>
              <a:t>35% more likely to</a:t>
            </a:r>
            <a:r>
              <a:rPr lang="en-US" sz="2133" kern="0">
                <a:solidFill>
                  <a:srgbClr val="073763"/>
                </a:solidFill>
                <a:latin typeface="Abadi Extra Light"/>
                <a:cs typeface="Arial"/>
                <a:sym typeface="Arial"/>
              </a:rPr>
              <a:t> </a:t>
            </a:r>
            <a:r>
              <a:rPr lang="en-US" sz="2133" b="1" kern="0">
                <a:solidFill>
                  <a:srgbClr val="073763"/>
                </a:solidFill>
                <a:latin typeface="Abadi Extra Light"/>
                <a:cs typeface="Arial"/>
                <a:sym typeface="Arial"/>
              </a:rPr>
              <a:t>lose their jobs or reduce hours/take leave</a:t>
            </a:r>
            <a:r>
              <a:rPr lang="en-US" sz="2133" kern="0">
                <a:solidFill>
                  <a:srgbClr val="073763"/>
                </a:solidFill>
                <a:latin typeface="Abadi Extra Light"/>
                <a:cs typeface="Arial"/>
                <a:sym typeface="Arial"/>
              </a:rPr>
              <a:t>. </a:t>
            </a:r>
          </a:p>
          <a:p>
            <a:pPr marL="380990" indent="-380990" defTabSz="1219170">
              <a:buClr>
                <a:srgbClr val="000000"/>
              </a:buClr>
              <a:buFont typeface="Arial" panose="020B0604020202020204" pitchFamily="34" charset="0"/>
              <a:buChar char="•"/>
              <a:defRPr/>
            </a:pPr>
            <a:r>
              <a:rPr lang="en-US" sz="2133" kern="0">
                <a:solidFill>
                  <a:srgbClr val="073763"/>
                </a:solidFill>
                <a:latin typeface="Abadi Extra Light"/>
                <a:cs typeface="Arial"/>
                <a:sym typeface="Arial"/>
              </a:rPr>
              <a:t>Nearly 1 in 3 who lost their jobs cited needing to take care of children as a reason.</a:t>
            </a:r>
          </a:p>
          <a:p>
            <a:pPr defTabSz="1219170">
              <a:buClr>
                <a:srgbClr val="000000"/>
              </a:buClr>
              <a:defRPr/>
            </a:pPr>
            <a:endParaRPr lang="en-US" sz="2133" b="1" kern="0">
              <a:solidFill>
                <a:srgbClr val="073763"/>
              </a:solidFill>
              <a:latin typeface="Abadi Extra Light"/>
              <a:cs typeface="Arial"/>
              <a:sym typeface="Arial"/>
            </a:endParaRPr>
          </a:p>
        </p:txBody>
      </p:sp>
      <p:sp>
        <p:nvSpPr>
          <p:cNvPr id="9" name="Rectangle 8">
            <a:extLst>
              <a:ext uri="{FF2B5EF4-FFF2-40B4-BE49-F238E27FC236}">
                <a16:creationId xmlns:a16="http://schemas.microsoft.com/office/drawing/2014/main" id="{2BD48358-782E-D244-9BF9-ED07BC7EA9C8}"/>
              </a:ext>
            </a:extLst>
          </p:cNvPr>
          <p:cNvSpPr/>
          <p:nvPr/>
        </p:nvSpPr>
        <p:spPr>
          <a:xfrm>
            <a:off x="6676459" y="4841604"/>
            <a:ext cx="4382931" cy="420564"/>
          </a:xfrm>
          <a:prstGeom prst="rect">
            <a:avLst/>
          </a:prstGeom>
        </p:spPr>
        <p:txBody>
          <a:bodyPr wrap="none">
            <a:spAutoFit/>
          </a:bodyPr>
          <a:lstStyle/>
          <a:p>
            <a:pPr defTabSz="1219170">
              <a:buClr>
                <a:srgbClr val="000000"/>
              </a:buClr>
              <a:defRPr/>
            </a:pPr>
            <a:r>
              <a:rPr lang="en-US" sz="2133" b="1" kern="0">
                <a:solidFill>
                  <a:srgbClr val="073763"/>
                </a:solidFill>
                <a:latin typeface="Abadi Extra Light"/>
                <a:cs typeface="Arial"/>
                <a:sym typeface="Arial"/>
              </a:rPr>
              <a:t>More likely to report delaying healthcare</a:t>
            </a:r>
          </a:p>
        </p:txBody>
      </p:sp>
      <p:sp>
        <p:nvSpPr>
          <p:cNvPr id="10" name="Rectangle 9">
            <a:extLst>
              <a:ext uri="{FF2B5EF4-FFF2-40B4-BE49-F238E27FC236}">
                <a16:creationId xmlns:a16="http://schemas.microsoft.com/office/drawing/2014/main" id="{96D34208-736E-164A-8C13-2EB3547ECE80}"/>
              </a:ext>
            </a:extLst>
          </p:cNvPr>
          <p:cNvSpPr/>
          <p:nvPr/>
        </p:nvSpPr>
        <p:spPr>
          <a:xfrm>
            <a:off x="1572554" y="4677457"/>
            <a:ext cx="3186745" cy="748795"/>
          </a:xfrm>
          <a:prstGeom prst="rect">
            <a:avLst/>
          </a:prstGeom>
        </p:spPr>
        <p:txBody>
          <a:bodyPr wrap="square">
            <a:spAutoFit/>
          </a:bodyPr>
          <a:lstStyle/>
          <a:p>
            <a:pPr defTabSz="1219170">
              <a:buClr>
                <a:srgbClr val="000000"/>
              </a:buClr>
              <a:defRPr/>
            </a:pPr>
            <a:r>
              <a:rPr lang="en-US" sz="2133" b="1" kern="0">
                <a:solidFill>
                  <a:srgbClr val="073763"/>
                </a:solidFill>
                <a:latin typeface="Abadi Extra Light"/>
                <a:cs typeface="Arial"/>
                <a:sym typeface="Arial"/>
              </a:rPr>
              <a:t>50% more likely to be worried about housing</a:t>
            </a:r>
          </a:p>
        </p:txBody>
      </p:sp>
      <p:sp>
        <p:nvSpPr>
          <p:cNvPr id="18" name="Rectangle 17">
            <a:extLst>
              <a:ext uri="{FF2B5EF4-FFF2-40B4-BE49-F238E27FC236}">
                <a16:creationId xmlns:a16="http://schemas.microsoft.com/office/drawing/2014/main" id="{C4F3F51C-1ABB-4996-A95E-DE84986EFDFB}"/>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1875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2055" y="213360"/>
            <a:ext cx="8635825" cy="584775"/>
          </a:xfrm>
          <a:prstGeom prst="rect">
            <a:avLst/>
          </a:prstGeom>
          <a:noFill/>
          <a:ln>
            <a:noFill/>
          </a:ln>
        </p:spPr>
        <p:txBody>
          <a:bodyPr wrap="square" rtlCol="0">
            <a:spAutoFit/>
          </a:bodyPr>
          <a:lstStyle/>
          <a:p>
            <a:r>
              <a:rPr lang="en-US" sz="3200" b="1" dirty="0">
                <a:solidFill>
                  <a:schemeClr val="bg1"/>
                </a:solidFill>
              </a:rPr>
              <a:t>                          Vaccine Equity Initiative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4" t="14618" r="25388" b="2179"/>
          <a:stretch/>
        </p:blipFill>
        <p:spPr bwMode="auto">
          <a:xfrm>
            <a:off x="176569" y="1134292"/>
            <a:ext cx="3958424" cy="24959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76569" y="3862552"/>
            <a:ext cx="3958424" cy="646331"/>
          </a:xfrm>
          <a:prstGeom prst="rect">
            <a:avLst/>
          </a:prstGeom>
          <a:noFill/>
        </p:spPr>
        <p:txBody>
          <a:bodyPr wrap="square" rtlCol="0">
            <a:spAutoFit/>
          </a:bodyPr>
          <a:lstStyle/>
          <a:p>
            <a:r>
              <a:rPr lang="en-US" dirty="0"/>
              <a:t>WBZ-TV coverage of door-knocking in Brockton</a:t>
            </a:r>
          </a:p>
        </p:txBody>
      </p:sp>
      <p:pic>
        <p:nvPicPr>
          <p:cNvPr id="4100" name="4F667023-9CDC-4C40-9811-C9AC999B1F02" descr="image037"/>
          <p:cNvPicPr>
            <a:picLocks noChangeAspect="1" noChangeArrowheads="1"/>
          </p:cNvPicPr>
          <p:nvPr/>
        </p:nvPicPr>
        <p:blipFill rotWithShape="1">
          <a:blip r:embed="rId3">
            <a:extLst>
              <a:ext uri="{28A0092B-C50C-407E-A947-70E740481C1C}">
                <a14:useLocalDpi xmlns:a14="http://schemas.microsoft.com/office/drawing/2010/main" val="0"/>
              </a:ext>
            </a:extLst>
          </a:blip>
          <a:srcRect b="9164"/>
          <a:stretch/>
        </p:blipFill>
        <p:spPr bwMode="auto">
          <a:xfrm>
            <a:off x="4327230" y="1078832"/>
            <a:ext cx="3548051" cy="429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57144" y="5376041"/>
            <a:ext cx="4799389" cy="923330"/>
          </a:xfrm>
          <a:prstGeom prst="rect">
            <a:avLst/>
          </a:prstGeom>
          <a:noFill/>
        </p:spPr>
        <p:txBody>
          <a:bodyPr wrap="square" rtlCol="0">
            <a:spAutoFit/>
          </a:bodyPr>
          <a:lstStyle/>
          <a:p>
            <a:r>
              <a:rPr lang="en-US" dirty="0"/>
              <a:t>“meeting people where they are” in stores       and hair salons in  Worcester’s Main South neighborhood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5994" y="1384388"/>
            <a:ext cx="4026365" cy="2478163"/>
          </a:xfrm>
          <a:prstGeom prst="rect">
            <a:avLst/>
          </a:prstGeom>
        </p:spPr>
      </p:pic>
      <p:sp>
        <p:nvSpPr>
          <p:cNvPr id="8" name="TextBox 7"/>
          <p:cNvSpPr txBox="1"/>
          <p:nvPr/>
        </p:nvSpPr>
        <p:spPr>
          <a:xfrm>
            <a:off x="8150772" y="4185717"/>
            <a:ext cx="3891587" cy="646331"/>
          </a:xfrm>
          <a:prstGeom prst="rect">
            <a:avLst/>
          </a:prstGeom>
          <a:noFill/>
        </p:spPr>
        <p:txBody>
          <a:bodyPr wrap="square" rtlCol="0">
            <a:spAutoFit/>
          </a:bodyPr>
          <a:lstStyle/>
          <a:p>
            <a:r>
              <a:rPr lang="en-US" dirty="0"/>
              <a:t>Delivering vaccine information in downtown Everett</a:t>
            </a:r>
          </a:p>
        </p:txBody>
      </p:sp>
    </p:spTree>
    <p:extLst>
      <p:ext uri="{BB962C8B-B14F-4D97-AF65-F5344CB8AC3E}">
        <p14:creationId xmlns:p14="http://schemas.microsoft.com/office/powerpoint/2010/main" val="4156776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6" y="-997"/>
            <a:ext cx="12191999" cy="674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422287" y="87820"/>
            <a:ext cx="11360800" cy="48692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800">
                <a:solidFill>
                  <a:srgbClr val="FFFFFF"/>
                </a:solidFill>
                <a:latin typeface="Abadi Extra Light"/>
              </a:rPr>
              <a:t>PARENTS &amp; FAMILIES </a:t>
            </a: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6" name="Google Shape;257;p29">
            <a:extLst>
              <a:ext uri="{FF2B5EF4-FFF2-40B4-BE49-F238E27FC236}">
                <a16:creationId xmlns:a16="http://schemas.microsoft.com/office/drawing/2014/main" id="{27812F3C-86B2-48FB-8D8D-EC4386D272D4}"/>
              </a:ext>
            </a:extLst>
          </p:cNvPr>
          <p:cNvSpPr txBox="1"/>
          <p:nvPr/>
        </p:nvSpPr>
        <p:spPr>
          <a:xfrm>
            <a:off x="337458" y="2160430"/>
            <a:ext cx="11702143" cy="4185559"/>
          </a:xfrm>
          <a:prstGeom prst="rect">
            <a:avLst/>
          </a:prstGeom>
          <a:noFill/>
          <a:ln>
            <a:noFill/>
          </a:ln>
        </p:spPr>
        <p:txBody>
          <a:bodyPr spcFirstLastPara="1" wrap="square" lIns="121900" tIns="121900" rIns="121900" bIns="121900" anchor="t" anchorCtr="0">
            <a:noAutofit/>
          </a:bodyPr>
          <a:lstStyle/>
          <a:p>
            <a:pPr marL="380990" indent="-380990" defTabSz="1219170">
              <a:buClr>
                <a:srgbClr val="000000"/>
              </a:buClr>
              <a:buFont typeface="Arial,Sans-Serif"/>
              <a:buChar char="•"/>
              <a:defRPr/>
            </a:pPr>
            <a:r>
              <a:rPr lang="en-US" sz="2400" b="1" kern="0" dirty="0">
                <a:solidFill>
                  <a:srgbClr val="073763"/>
                </a:solidFill>
                <a:latin typeface="Abadi Extra Light"/>
                <a:cs typeface="Arial"/>
                <a:sym typeface="Arial"/>
              </a:rPr>
              <a:t>Nearly 1 in 5 </a:t>
            </a:r>
            <a:r>
              <a:rPr lang="en-US" sz="2400" kern="0" dirty="0">
                <a:solidFill>
                  <a:srgbClr val="073763"/>
                </a:solidFill>
                <a:latin typeface="Abadi Extra Light"/>
                <a:cs typeface="Arial"/>
                <a:sym typeface="Arial"/>
              </a:rPr>
              <a:t>parents reported being worried about accessing </a:t>
            </a:r>
            <a:r>
              <a:rPr lang="en-US" sz="2400" b="1" kern="0" dirty="0">
                <a:solidFill>
                  <a:srgbClr val="073763"/>
                </a:solidFill>
                <a:latin typeface="Abadi Extra Light"/>
                <a:cs typeface="Arial"/>
                <a:sym typeface="Arial"/>
              </a:rPr>
              <a:t>available and affordable childcare. </a:t>
            </a:r>
          </a:p>
          <a:p>
            <a:pPr marL="380990" indent="-380990" defTabSz="1219170">
              <a:buClr>
                <a:srgbClr val="000000"/>
              </a:buClr>
              <a:buFont typeface="Arial,Sans-Serif"/>
              <a:buChar char="•"/>
              <a:defRPr/>
            </a:pPr>
            <a:endParaRPr lang="en-US" sz="2400" b="1" kern="0" dirty="0">
              <a:solidFill>
                <a:srgbClr val="073763"/>
              </a:solidFill>
              <a:latin typeface="Abadi Extra Light"/>
              <a:cs typeface="Arial"/>
              <a:sym typeface="Arial"/>
            </a:endParaRPr>
          </a:p>
          <a:p>
            <a:pPr marL="380990" indent="-380990" defTabSz="1219170">
              <a:lnSpc>
                <a:spcPct val="90000"/>
              </a:lnSpc>
              <a:buClr>
                <a:srgbClr val="000000"/>
              </a:buClr>
              <a:buFont typeface="Arial" panose="020B0604020202020204" pitchFamily="34" charset="0"/>
              <a:buChar char="•"/>
              <a:defRPr/>
            </a:pPr>
            <a:r>
              <a:rPr lang="en-US" sz="2400" b="1" kern="0" dirty="0">
                <a:solidFill>
                  <a:srgbClr val="073763"/>
                </a:solidFill>
                <a:latin typeface="Abadi Extra Light"/>
                <a:cs typeface="Arial"/>
                <a:sym typeface="Arial"/>
              </a:rPr>
              <a:t>Parents were more likely to report 15+ days of poor mental health </a:t>
            </a:r>
            <a:r>
              <a:rPr lang="en-US" sz="2400" kern="0" dirty="0">
                <a:solidFill>
                  <a:srgbClr val="073763"/>
                </a:solidFill>
                <a:latin typeface="Abadi Extra Light"/>
                <a:cs typeface="Arial"/>
                <a:sym typeface="Arial"/>
              </a:rPr>
              <a:t>in the last month, but less likely to request certain mental health resources.</a:t>
            </a:r>
          </a:p>
          <a:p>
            <a:pPr marL="380990" indent="-380990" defTabSz="1219170">
              <a:lnSpc>
                <a:spcPct val="90000"/>
              </a:lnSpc>
              <a:buClr>
                <a:srgbClr val="000000"/>
              </a:buClr>
              <a:buFont typeface="Arial" panose="020B0604020202020204" pitchFamily="34" charset="0"/>
              <a:buChar char="•"/>
              <a:defRPr/>
            </a:pPr>
            <a:endParaRPr lang="en-US" sz="2400" b="1" kern="0" dirty="0">
              <a:solidFill>
                <a:srgbClr val="073763"/>
              </a:solidFill>
              <a:latin typeface="Abadi Extra Light"/>
              <a:cs typeface="Arial"/>
              <a:sym typeface="Arial"/>
            </a:endParaRPr>
          </a:p>
          <a:p>
            <a:pPr marL="380990" indent="-380990" defTabSz="1219170">
              <a:lnSpc>
                <a:spcPct val="90000"/>
              </a:lnSpc>
              <a:buClr>
                <a:srgbClr val="000000"/>
              </a:buClr>
              <a:buFont typeface="Arial" panose="020B0604020202020204" pitchFamily="34" charset="0"/>
              <a:buChar char="•"/>
              <a:defRPr/>
            </a:pPr>
            <a:r>
              <a:rPr lang="en-US" sz="2400" b="1" kern="0" dirty="0">
                <a:solidFill>
                  <a:srgbClr val="073763"/>
                </a:solidFill>
                <a:latin typeface="Abadi Extra Light"/>
                <a:cs typeface="Arial"/>
                <a:sym typeface="Arial"/>
              </a:rPr>
              <a:t>Parents worried about expenses</a:t>
            </a:r>
            <a:r>
              <a:rPr lang="en-US" sz="2400" kern="0" dirty="0">
                <a:solidFill>
                  <a:srgbClr val="073763"/>
                </a:solidFill>
                <a:latin typeface="Abadi Extra Light"/>
                <a:cs typeface="Arial"/>
                <a:sym typeface="Arial"/>
              </a:rPr>
              <a:t>, housing, and childcare were more likely to report 15+ days of poor </a:t>
            </a:r>
            <a:r>
              <a:rPr lang="en-US" sz="2400" b="1" kern="0" dirty="0">
                <a:solidFill>
                  <a:srgbClr val="073763"/>
                </a:solidFill>
                <a:latin typeface="Abadi Extra Light"/>
                <a:cs typeface="Arial"/>
                <a:sym typeface="Arial"/>
              </a:rPr>
              <a:t>mental health</a:t>
            </a:r>
            <a:r>
              <a:rPr lang="en-US" sz="2400" kern="0" dirty="0">
                <a:solidFill>
                  <a:srgbClr val="073763"/>
                </a:solidFill>
                <a:latin typeface="Abadi Extra Light"/>
                <a:cs typeface="Arial"/>
                <a:sym typeface="Arial"/>
              </a:rPr>
              <a:t>.</a:t>
            </a:r>
            <a:endParaRPr lang="en-US" sz="2400"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defRPr/>
            </a:pPr>
            <a:endParaRPr lang="en-US" sz="2400" kern="0" dirty="0">
              <a:solidFill>
                <a:srgbClr val="073763"/>
              </a:solidFill>
              <a:latin typeface="Abadi Extra Light"/>
              <a:cs typeface="Arial"/>
              <a:sym typeface="Arial"/>
            </a:endParaRPr>
          </a:p>
          <a:p>
            <a:pPr marL="380990" indent="-380990" defTabSz="1219170">
              <a:buClr>
                <a:srgbClr val="000000"/>
              </a:buClr>
              <a:buFont typeface="Arial" panose="020B0604020202020204" pitchFamily="34" charset="0"/>
              <a:buChar char="•"/>
              <a:defRPr/>
            </a:pPr>
            <a:r>
              <a:rPr lang="en-US" sz="2400" b="1" kern="0" dirty="0">
                <a:solidFill>
                  <a:srgbClr val="073763"/>
                </a:solidFill>
                <a:latin typeface="Abadi Extra Light"/>
                <a:cs typeface="Arial"/>
                <a:sym typeface="Arial"/>
              </a:rPr>
              <a:t>Parents of children with special healthcare needs were more likely </a:t>
            </a:r>
            <a:r>
              <a:rPr lang="en-US" sz="2400" kern="0" dirty="0">
                <a:solidFill>
                  <a:srgbClr val="073763"/>
                </a:solidFill>
                <a:latin typeface="Abadi Extra Light"/>
                <a:cs typeface="Arial"/>
                <a:sym typeface="Arial"/>
              </a:rPr>
              <a:t>to report being concerned about meeting basic needs compared to all parents, particularly for food and healthcare.</a:t>
            </a:r>
          </a:p>
          <a:p>
            <a:pPr marL="380990" indent="-380990" defTabSz="1219170">
              <a:buClr>
                <a:srgbClr val="000000"/>
              </a:buClr>
              <a:buFont typeface="Arial" panose="020B0604020202020204" pitchFamily="34" charset="0"/>
              <a:buChar char="•"/>
              <a:defRPr/>
            </a:pPr>
            <a:endParaRPr lang="en-US" sz="1867" kern="0" dirty="0">
              <a:solidFill>
                <a:srgbClr val="073763"/>
              </a:solidFill>
              <a:latin typeface="Abadi Extra Light"/>
              <a:cs typeface="Arial"/>
              <a:sym typeface="Arial"/>
            </a:endParaRPr>
          </a:p>
          <a:p>
            <a:pPr marL="380990" indent="-380990" defTabSz="1219170">
              <a:buClr>
                <a:srgbClr val="000000"/>
              </a:buClr>
              <a:buFont typeface="Arial" panose="020B0604020202020204" pitchFamily="34" charset="0"/>
              <a:buChar char="•"/>
              <a:defRPr/>
            </a:pPr>
            <a:endParaRPr lang="en-US" sz="1867" b="1" kern="0" dirty="0">
              <a:solidFill>
                <a:srgbClr val="073763"/>
              </a:solidFill>
              <a:latin typeface="Abadi Extra Light"/>
              <a:cs typeface="Arial"/>
              <a:sym typeface="Arial"/>
            </a:endParaRPr>
          </a:p>
          <a:p>
            <a:pPr marL="380990" indent="-380990" defTabSz="1219170">
              <a:buClr>
                <a:srgbClr val="000000"/>
              </a:buClr>
              <a:buFont typeface="Arial" panose="020B0604020202020204" pitchFamily="34" charset="0"/>
              <a:buChar char="•"/>
              <a:defRPr/>
            </a:pPr>
            <a:endParaRPr lang="en-US" sz="1867" kern="0" dirty="0">
              <a:solidFill>
                <a:srgbClr val="002060"/>
              </a:solidFill>
              <a:latin typeface="Abadi Extra Light"/>
              <a:cs typeface="Arial"/>
              <a:sym typeface="Arial"/>
            </a:endParaRPr>
          </a:p>
          <a:p>
            <a:pPr defTabSz="1219170">
              <a:lnSpc>
                <a:spcPct val="90000"/>
              </a:lnSpc>
              <a:buClr>
                <a:srgbClr val="000000"/>
              </a:buClr>
              <a:defRPr/>
            </a:pPr>
            <a:endParaRPr lang="en-US" sz="1867" kern="0" dirty="0">
              <a:solidFill>
                <a:srgbClr val="002060"/>
              </a:solidFill>
              <a:latin typeface="Abadi Extra Light"/>
              <a:cs typeface="Arial"/>
              <a:sym typeface="Arial"/>
            </a:endParaRPr>
          </a:p>
        </p:txBody>
      </p:sp>
      <p:sp>
        <p:nvSpPr>
          <p:cNvPr id="17" name="TextBox 16">
            <a:extLst>
              <a:ext uri="{FF2B5EF4-FFF2-40B4-BE49-F238E27FC236}">
                <a16:creationId xmlns:a16="http://schemas.microsoft.com/office/drawing/2014/main" id="{C703533D-E693-4726-8226-A448694EB24F}"/>
              </a:ext>
            </a:extLst>
          </p:cNvPr>
          <p:cNvSpPr txBox="1"/>
          <p:nvPr/>
        </p:nvSpPr>
        <p:spPr>
          <a:xfrm>
            <a:off x="337458" y="1697793"/>
            <a:ext cx="11702143" cy="533544"/>
          </a:xfrm>
          <a:prstGeom prst="rect">
            <a:avLst/>
          </a:prstGeom>
          <a:solidFill>
            <a:schemeClr val="accent1">
              <a:lumMod val="75000"/>
            </a:schemeClr>
          </a:solidFill>
        </p:spPr>
        <p:txBody>
          <a:bodyPr wrap="square" lIns="121920" tIns="60960" rIns="121920" bIns="60960" rtlCol="0" anchor="t">
            <a:spAutoFit/>
          </a:bodyPr>
          <a:lstStyle/>
          <a:p>
            <a:pPr algn="ctr" defTabSz="1219170">
              <a:buClr>
                <a:srgbClr val="000000"/>
              </a:buClr>
            </a:pPr>
            <a:r>
              <a:rPr lang="en-US" sz="2667" b="1" kern="0">
                <a:solidFill>
                  <a:srgbClr val="FFFFFF"/>
                </a:solidFill>
                <a:latin typeface="Abadi Extra Light"/>
                <a:ea typeface="Roboto"/>
                <a:cs typeface="Arial"/>
                <a:sym typeface="Arial"/>
              </a:rPr>
              <a:t>Parents have unique needs:</a:t>
            </a:r>
          </a:p>
        </p:txBody>
      </p:sp>
      <p:pic>
        <p:nvPicPr>
          <p:cNvPr id="11" name="Graphic 12" descr="Man with baby with solid fill">
            <a:extLst>
              <a:ext uri="{FF2B5EF4-FFF2-40B4-BE49-F238E27FC236}">
                <a16:creationId xmlns:a16="http://schemas.microsoft.com/office/drawing/2014/main" id="{6D16416C-5626-44A2-9EFB-B06B4FFE4657}"/>
              </a:ext>
            </a:extLst>
          </p:cNvPr>
          <p:cNvPicPr>
            <a:picLocks noChangeAspect="1"/>
          </p:cNvPicPr>
          <p:nvPr/>
        </p:nvPicPr>
        <p:blipFill>
          <a:blip r:embed="rId3">
            <a:duotone>
              <a:schemeClr val="accent1">
                <a:shade val="45000"/>
                <a:satMod val="135000"/>
              </a:schemeClr>
              <a:prstClr val="white"/>
            </a:duotone>
            <a:extLst>
              <a:ext uri="{96DAC541-7B7A-43D3-8B79-37D633B846F1}">
                <asvg:svgBlip xmlns:asvg="http://schemas.microsoft.com/office/drawing/2016/SVG/main" r:embed="rId4"/>
              </a:ext>
            </a:extLst>
          </a:blip>
          <a:stretch>
            <a:fillRect/>
          </a:stretch>
        </p:blipFill>
        <p:spPr>
          <a:xfrm>
            <a:off x="1481727" y="742000"/>
            <a:ext cx="970973" cy="983264"/>
          </a:xfrm>
          <a:prstGeom prst="rect">
            <a:avLst/>
          </a:prstGeom>
        </p:spPr>
      </p:pic>
      <p:pic>
        <p:nvPicPr>
          <p:cNvPr id="13" name="Graphic 17" descr="Man with kid with solid fill">
            <a:extLst>
              <a:ext uri="{FF2B5EF4-FFF2-40B4-BE49-F238E27FC236}">
                <a16:creationId xmlns:a16="http://schemas.microsoft.com/office/drawing/2014/main" id="{9A5883ED-659F-499C-943C-AB92D98E8377}"/>
              </a:ext>
            </a:extLst>
          </p:cNvPr>
          <p:cNvPicPr>
            <a:picLocks noChangeAspect="1"/>
          </p:cNvPicPr>
          <p:nvPr/>
        </p:nvPicPr>
        <p:blipFill>
          <a:blip r:embed="rId5">
            <a:duotone>
              <a:schemeClr val="accent1">
                <a:shade val="45000"/>
                <a:satMod val="135000"/>
              </a:schemeClr>
              <a:prstClr val="white"/>
            </a:duotone>
            <a:extLst>
              <a:ext uri="{96DAC541-7B7A-43D3-8B79-37D633B846F1}">
                <asvg:svgBlip xmlns:asvg="http://schemas.microsoft.com/office/drawing/2016/SVG/main" r:embed="rId6"/>
              </a:ext>
            </a:extLst>
          </a:blip>
          <a:stretch>
            <a:fillRect/>
          </a:stretch>
        </p:blipFill>
        <p:spPr>
          <a:xfrm>
            <a:off x="7197996" y="802011"/>
            <a:ext cx="983264" cy="983264"/>
          </a:xfrm>
          <a:prstGeom prst="rect">
            <a:avLst/>
          </a:prstGeom>
        </p:spPr>
      </p:pic>
      <p:pic>
        <p:nvPicPr>
          <p:cNvPr id="18" name="Graphic 18" descr="Neighborhood with solid fill">
            <a:extLst>
              <a:ext uri="{FF2B5EF4-FFF2-40B4-BE49-F238E27FC236}">
                <a16:creationId xmlns:a16="http://schemas.microsoft.com/office/drawing/2014/main" id="{040E9B51-D030-4CC2-8B56-CE07DF327B4D}"/>
              </a:ext>
            </a:extLst>
          </p:cNvPr>
          <p:cNvPicPr>
            <a:picLocks noChangeAspect="1"/>
          </p:cNvPicPr>
          <p:nvPr/>
        </p:nvPicPr>
        <p:blipFill>
          <a:blip r:embed="rId7">
            <a:duotone>
              <a:schemeClr val="accent1">
                <a:shade val="45000"/>
                <a:satMod val="135000"/>
              </a:schemeClr>
              <a:prstClr val="white"/>
            </a:duotone>
            <a:extLst>
              <a:ext uri="{96DAC541-7B7A-43D3-8B79-37D633B846F1}">
                <asvg:svgBlip xmlns:asvg="http://schemas.microsoft.com/office/drawing/2016/SVG/main" r:embed="rId8"/>
              </a:ext>
            </a:extLst>
          </a:blip>
          <a:stretch>
            <a:fillRect/>
          </a:stretch>
        </p:blipFill>
        <p:spPr>
          <a:xfrm>
            <a:off x="9367593" y="715756"/>
            <a:ext cx="1057009" cy="1057009"/>
          </a:xfrm>
          <a:prstGeom prst="rect">
            <a:avLst/>
          </a:prstGeom>
        </p:spPr>
      </p:pic>
      <p:pic>
        <p:nvPicPr>
          <p:cNvPr id="19" name="Graphic 19" descr="Playground with solid fill">
            <a:extLst>
              <a:ext uri="{FF2B5EF4-FFF2-40B4-BE49-F238E27FC236}">
                <a16:creationId xmlns:a16="http://schemas.microsoft.com/office/drawing/2014/main" id="{CCB9BBCD-1DD9-4223-BC62-B1625DB8C233}"/>
              </a:ext>
            </a:extLst>
          </p:cNvPr>
          <p:cNvPicPr>
            <a:picLocks noChangeAspect="1"/>
          </p:cNvPicPr>
          <p:nvPr/>
        </p:nvPicPr>
        <p:blipFill>
          <a:blip r:embed="rId9">
            <a:duotone>
              <a:schemeClr val="accent1">
                <a:shade val="45000"/>
                <a:satMod val="135000"/>
              </a:schemeClr>
              <a:prstClr val="white"/>
            </a:duotone>
            <a:extLst>
              <a:ext uri="{96DAC541-7B7A-43D3-8B79-37D633B846F1}">
                <asvg:svgBlip xmlns:asvg="http://schemas.microsoft.com/office/drawing/2016/SVG/main" r:embed="rId10"/>
              </a:ext>
            </a:extLst>
          </a:blip>
          <a:stretch>
            <a:fillRect/>
          </a:stretch>
        </p:blipFill>
        <p:spPr>
          <a:xfrm>
            <a:off x="5057552" y="742001"/>
            <a:ext cx="1057009" cy="1057009"/>
          </a:xfrm>
          <a:prstGeom prst="rect">
            <a:avLst/>
          </a:prstGeom>
        </p:spPr>
      </p:pic>
      <p:pic>
        <p:nvPicPr>
          <p:cNvPr id="20" name="Graphic 20" descr="Child with balloon with solid fill">
            <a:extLst>
              <a:ext uri="{FF2B5EF4-FFF2-40B4-BE49-F238E27FC236}">
                <a16:creationId xmlns:a16="http://schemas.microsoft.com/office/drawing/2014/main" id="{29984AF7-E5A9-4200-B5FF-0E85D5B32551}"/>
              </a:ext>
            </a:extLst>
          </p:cNvPr>
          <p:cNvPicPr>
            <a:picLocks noChangeAspect="1"/>
          </p:cNvPicPr>
          <p:nvPr/>
        </p:nvPicPr>
        <p:blipFill>
          <a:blip r:embed="rId11">
            <a:duotone>
              <a:schemeClr val="accent1">
                <a:shade val="45000"/>
                <a:satMod val="135000"/>
              </a:schemeClr>
              <a:prstClr val="white"/>
            </a:duotone>
            <a:extLst>
              <a:ext uri="{96DAC541-7B7A-43D3-8B79-37D633B846F1}">
                <asvg:svgBlip xmlns:asvg="http://schemas.microsoft.com/office/drawing/2016/SVG/main" r:embed="rId12"/>
              </a:ext>
            </a:extLst>
          </a:blip>
          <a:stretch>
            <a:fillRect/>
          </a:stretch>
        </p:blipFill>
        <p:spPr>
          <a:xfrm>
            <a:off x="3137795" y="758271"/>
            <a:ext cx="970973" cy="983264"/>
          </a:xfrm>
          <a:prstGeom prst="rect">
            <a:avLst/>
          </a:prstGeom>
        </p:spPr>
      </p:pic>
      <p:sp>
        <p:nvSpPr>
          <p:cNvPr id="22" name="Rectangle 21">
            <a:extLst>
              <a:ext uri="{FF2B5EF4-FFF2-40B4-BE49-F238E27FC236}">
                <a16:creationId xmlns:a16="http://schemas.microsoft.com/office/drawing/2014/main" id="{8ABAF882-B21B-4E4D-ADA6-5593294B51F5}"/>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313278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3" name="Picture 3">
            <a:extLst>
              <a:ext uri="{FF2B5EF4-FFF2-40B4-BE49-F238E27FC236}">
                <a16:creationId xmlns:a16="http://schemas.microsoft.com/office/drawing/2014/main" id="{267E8F49-3C53-4418-8FED-AAF2E9DDB6B2}"/>
              </a:ext>
            </a:extLst>
          </p:cNvPr>
          <p:cNvPicPr>
            <a:picLocks noChangeAspect="1"/>
          </p:cNvPicPr>
          <p:nvPr/>
        </p:nvPicPr>
        <p:blipFill>
          <a:blip r:embed="rId3"/>
          <a:stretch>
            <a:fillRect/>
          </a:stretch>
        </p:blipFill>
        <p:spPr>
          <a:xfrm>
            <a:off x="59267" y="1539989"/>
            <a:ext cx="7645400" cy="4887155"/>
          </a:xfrm>
          <a:prstGeom prst="rect">
            <a:avLst/>
          </a:prstGeom>
        </p:spPr>
      </p:pic>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669112"/>
          </a:xfrm>
          <a:prstGeom prst="rect">
            <a:avLst/>
          </a:prstGeom>
          <a:solidFill>
            <a:srgbClr val="0097A7"/>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800">
                <a:solidFill>
                  <a:srgbClr val="FFFFFF"/>
                </a:solidFill>
                <a:latin typeface="Abadi Extra Light"/>
              </a:rPr>
              <a:t>EXPENSES AMONG PARENTS</a:t>
            </a:r>
            <a:endParaRPr lang="en-US" sz="1200" kern="0">
              <a:solidFill>
                <a:srgbClr val="000000"/>
              </a:solidFil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rgbClr val="0097A7"/>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2" name="TextBox 11">
            <a:extLst>
              <a:ext uri="{FF2B5EF4-FFF2-40B4-BE49-F238E27FC236}">
                <a16:creationId xmlns:a16="http://schemas.microsoft.com/office/drawing/2014/main" id="{31DD4962-6B69-434C-A0E3-8E0066C26F60}"/>
              </a:ext>
            </a:extLst>
          </p:cNvPr>
          <p:cNvSpPr txBox="1"/>
          <p:nvPr/>
        </p:nvSpPr>
        <p:spPr>
          <a:xfrm>
            <a:off x="-54099" y="7375349"/>
            <a:ext cx="5262500" cy="32823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pPr>
            <a:r>
              <a:rPr lang="en-US" sz="1333" b="1" i="1" kern="0">
                <a:solidFill>
                  <a:srgbClr val="000000"/>
                </a:solidFill>
                <a:latin typeface="Abadi Extra Light"/>
                <a:cs typeface="Arial"/>
                <a:sym typeface="Arial"/>
              </a:rPr>
              <a:t>* denotes rate is significantly different compared to the reference group</a:t>
            </a:r>
          </a:p>
        </p:txBody>
      </p:sp>
      <p:sp>
        <p:nvSpPr>
          <p:cNvPr id="10" name="TextBox 9">
            <a:extLst>
              <a:ext uri="{FF2B5EF4-FFF2-40B4-BE49-F238E27FC236}">
                <a16:creationId xmlns:a16="http://schemas.microsoft.com/office/drawing/2014/main" id="{04FF7BE0-7A9D-4C31-A4FB-9BAF8808039E}"/>
              </a:ext>
            </a:extLst>
          </p:cNvPr>
          <p:cNvSpPr txBox="1"/>
          <p:nvPr/>
        </p:nvSpPr>
        <p:spPr>
          <a:xfrm>
            <a:off x="7680608" y="1473434"/>
            <a:ext cx="4643312" cy="394030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kern="0" dirty="0">
                <a:solidFill>
                  <a:srgbClr val="002060"/>
                </a:solidFill>
                <a:latin typeface="Abadi Extra Light"/>
                <a:ea typeface="Roboto"/>
                <a:cs typeface="Arial"/>
                <a:sym typeface="Arial"/>
              </a:rPr>
              <a:t>Prior to the pandemic, MA had the 4th highest level of income inequality and 1 in 9 children were living below the FPL.</a:t>
            </a:r>
            <a:r>
              <a:rPr lang="en-US" sz="1867" kern="0" baseline="30000" dirty="0">
                <a:solidFill>
                  <a:srgbClr val="002060"/>
                </a:solidFill>
                <a:latin typeface="Abadi Extra Light"/>
                <a:ea typeface="Roboto"/>
                <a:cs typeface="Arial"/>
                <a:sym typeface="Arial"/>
              </a:rPr>
              <a:t>1</a:t>
            </a:r>
            <a:r>
              <a:rPr lang="en-US" sz="1867" kern="0" dirty="0">
                <a:solidFill>
                  <a:srgbClr val="002060"/>
                </a:solidFill>
                <a:latin typeface="Abadi Extra Light"/>
                <a:ea typeface="Roboto"/>
                <a:cs typeface="Arial"/>
                <a:sym typeface="Arial"/>
              </a:rPr>
              <a:t> The pandemic has further exacerbated financial strains on families. </a:t>
            </a:r>
            <a:endParaRPr lang="en-US" sz="1867" kern="0" dirty="0">
              <a:solidFill>
                <a:srgbClr val="002060"/>
              </a:solidFill>
              <a:latin typeface="Abadi Extra Light"/>
              <a:cs typeface="Arial"/>
              <a:sym typeface="Arial"/>
            </a:endParaRPr>
          </a:p>
          <a:p>
            <a:pPr defTabSz="1219170">
              <a:buClr>
                <a:srgbClr val="000000"/>
              </a:buClr>
            </a:pPr>
            <a:endParaRPr lang="en-US" sz="533" kern="0" dirty="0">
              <a:solidFill>
                <a:srgbClr val="073763"/>
              </a:solidFill>
              <a:latin typeface="Abadi Extra Light"/>
              <a:ea typeface="Roboto"/>
              <a:cs typeface="Arial"/>
              <a:sym typeface="Arial"/>
            </a:endParaRPr>
          </a:p>
          <a:p>
            <a:pPr defTabSz="1219170">
              <a:buClr>
                <a:srgbClr val="000000"/>
              </a:buClr>
            </a:pPr>
            <a:r>
              <a:rPr lang="en-US" sz="1867" kern="0" dirty="0">
                <a:solidFill>
                  <a:srgbClr val="073763"/>
                </a:solidFill>
                <a:latin typeface="Abadi Extra Light"/>
                <a:ea typeface="Roboto"/>
                <a:cs typeface="Arial"/>
                <a:sym typeface="Arial"/>
              </a:rPr>
              <a:t>As many as 3 in 4 parents in certain groups were worried about expenses:</a:t>
            </a:r>
          </a:p>
          <a:p>
            <a:pPr marL="380990" indent="-380990" defTabSz="1219170">
              <a:buClr>
                <a:srgbClr val="000000"/>
              </a:buClr>
              <a:buFont typeface="Arial" panose="020B0604020202020204" pitchFamily="34" charset="0"/>
              <a:buChar char="•"/>
            </a:pPr>
            <a:r>
              <a:rPr lang="en-US" sz="1867" b="1" kern="0" dirty="0">
                <a:solidFill>
                  <a:srgbClr val="073763"/>
                </a:solidFill>
                <a:latin typeface="Abadi Extra Light"/>
                <a:ea typeface="Roboto"/>
                <a:cs typeface="Arial"/>
                <a:sym typeface="Arial"/>
              </a:rPr>
              <a:t>Nonbinary</a:t>
            </a:r>
            <a:r>
              <a:rPr lang="en-US" sz="1867" kern="0" dirty="0">
                <a:solidFill>
                  <a:srgbClr val="073763"/>
                </a:solidFill>
                <a:latin typeface="Abadi Extra Light"/>
                <a:ea typeface="Roboto"/>
                <a:cs typeface="Arial"/>
                <a:sym typeface="Arial"/>
              </a:rPr>
              <a:t>/genderqueer parents</a:t>
            </a:r>
          </a:p>
          <a:p>
            <a:pPr marL="380990" indent="-380990" defTabSz="1219170">
              <a:buClr>
                <a:srgbClr val="000000"/>
              </a:buClr>
              <a:buFont typeface="Arial" panose="020B0604020202020204" pitchFamily="34" charset="0"/>
              <a:buChar char="•"/>
            </a:pPr>
            <a:r>
              <a:rPr lang="en-US" sz="1867" b="1" kern="0" dirty="0">
                <a:solidFill>
                  <a:srgbClr val="073763"/>
                </a:solidFill>
                <a:latin typeface="Abadi Extra Light"/>
                <a:ea typeface="Roboto"/>
                <a:cs typeface="Arial"/>
                <a:sym typeface="Arial"/>
              </a:rPr>
              <a:t>Transgender</a:t>
            </a:r>
            <a:r>
              <a:rPr lang="en-US" sz="1867" kern="0" dirty="0">
                <a:solidFill>
                  <a:srgbClr val="073763"/>
                </a:solidFill>
                <a:latin typeface="Abadi Extra Light"/>
                <a:ea typeface="Roboto"/>
                <a:cs typeface="Arial"/>
                <a:sym typeface="Arial"/>
              </a:rPr>
              <a:t> parents</a:t>
            </a:r>
          </a:p>
          <a:p>
            <a:pPr marL="380990" indent="-380990" defTabSz="1219170">
              <a:buClr>
                <a:srgbClr val="000000"/>
              </a:buClr>
              <a:buFont typeface="Arial"/>
              <a:buChar char="•"/>
            </a:pPr>
            <a:r>
              <a:rPr lang="en-US" sz="1867" b="1" kern="0" dirty="0">
                <a:solidFill>
                  <a:srgbClr val="073763"/>
                </a:solidFill>
                <a:latin typeface="Abadi Extra Light"/>
                <a:ea typeface="Roboto"/>
                <a:cs typeface="Arial"/>
                <a:sym typeface="Arial"/>
              </a:rPr>
              <a:t>Hispanic/Latinx </a:t>
            </a:r>
            <a:r>
              <a:rPr lang="en-US" sz="1867" kern="0" dirty="0">
                <a:solidFill>
                  <a:srgbClr val="073763"/>
                </a:solidFill>
                <a:latin typeface="Abadi Extra Light"/>
                <a:ea typeface="Roboto"/>
                <a:cs typeface="Arial"/>
                <a:sym typeface="Arial"/>
              </a:rPr>
              <a:t>parents</a:t>
            </a:r>
            <a:endParaRPr lang="en-US" sz="1867" kern="0" dirty="0">
              <a:solidFill>
                <a:srgbClr val="000000"/>
              </a:solidFill>
              <a:latin typeface="Arial"/>
              <a:cs typeface="Arial"/>
              <a:sym typeface="Arial"/>
            </a:endParaRPr>
          </a:p>
          <a:p>
            <a:pPr marL="380990" indent="-380990" defTabSz="1219170">
              <a:buClr>
                <a:srgbClr val="000000"/>
              </a:buClr>
              <a:buFont typeface="Arial"/>
              <a:buChar char="•"/>
            </a:pPr>
            <a:r>
              <a:rPr lang="en-US" sz="1867" b="1" kern="0" dirty="0">
                <a:solidFill>
                  <a:srgbClr val="073763"/>
                </a:solidFill>
                <a:latin typeface="Abadi Extra Light"/>
                <a:ea typeface="Roboto"/>
                <a:cs typeface="Arial"/>
                <a:sym typeface="Arial"/>
              </a:rPr>
              <a:t>Black </a:t>
            </a:r>
            <a:r>
              <a:rPr lang="en-US" sz="1867" kern="0" dirty="0" err="1">
                <a:solidFill>
                  <a:srgbClr val="073763"/>
                </a:solidFill>
                <a:latin typeface="Abadi Extra Light"/>
                <a:ea typeface="Roboto"/>
                <a:cs typeface="Arial"/>
                <a:sym typeface="Arial"/>
              </a:rPr>
              <a:t>nH</a:t>
            </a:r>
            <a:r>
              <a:rPr lang="en-US" sz="1867" kern="0" dirty="0">
                <a:solidFill>
                  <a:srgbClr val="073763"/>
                </a:solidFill>
                <a:latin typeface="Abadi Extra Light"/>
                <a:ea typeface="Roboto"/>
                <a:cs typeface="Arial"/>
                <a:sym typeface="Arial"/>
              </a:rPr>
              <a:t>/</a:t>
            </a:r>
            <a:r>
              <a:rPr lang="en-US" sz="1867" kern="0" dirty="0" err="1">
                <a:solidFill>
                  <a:srgbClr val="073763"/>
                </a:solidFill>
                <a:latin typeface="Abadi Extra Light"/>
                <a:ea typeface="Roboto"/>
                <a:cs typeface="Arial"/>
                <a:sym typeface="Arial"/>
              </a:rPr>
              <a:t>nL</a:t>
            </a:r>
            <a:r>
              <a:rPr lang="en-US" sz="1867" kern="0" dirty="0">
                <a:solidFill>
                  <a:srgbClr val="073763"/>
                </a:solidFill>
                <a:latin typeface="Abadi Extra Light"/>
                <a:ea typeface="Roboto"/>
                <a:cs typeface="Arial"/>
                <a:sym typeface="Arial"/>
              </a:rPr>
              <a:t> parents</a:t>
            </a:r>
          </a:p>
          <a:p>
            <a:pPr marL="380990" indent="-380990" defTabSz="1219170">
              <a:buClr>
                <a:srgbClr val="000000"/>
              </a:buClr>
              <a:buFont typeface="Arial"/>
              <a:buChar char="•"/>
            </a:pPr>
            <a:r>
              <a:rPr lang="en-US" sz="1867" b="1" kern="0" dirty="0">
                <a:solidFill>
                  <a:srgbClr val="073763"/>
                </a:solidFill>
                <a:latin typeface="Abadi Extra Light"/>
                <a:ea typeface="Roboto"/>
                <a:cs typeface="Arial"/>
                <a:sym typeface="Arial"/>
              </a:rPr>
              <a:t>Queer</a:t>
            </a:r>
            <a:r>
              <a:rPr lang="en-US" sz="1867" kern="0" dirty="0">
                <a:solidFill>
                  <a:srgbClr val="073763"/>
                </a:solidFill>
                <a:latin typeface="Abadi Extra Light"/>
                <a:ea typeface="Roboto"/>
                <a:cs typeface="Arial"/>
                <a:sym typeface="Arial"/>
              </a:rPr>
              <a:t> and </a:t>
            </a:r>
            <a:r>
              <a:rPr lang="en-US" sz="1867" b="1" kern="0" dirty="0">
                <a:solidFill>
                  <a:srgbClr val="073763"/>
                </a:solidFill>
                <a:latin typeface="Abadi Extra Light"/>
                <a:ea typeface="Roboto"/>
                <a:cs typeface="Arial"/>
                <a:sym typeface="Arial"/>
              </a:rPr>
              <a:t>Questioning</a:t>
            </a:r>
            <a:r>
              <a:rPr lang="en-US" sz="1867" kern="0" dirty="0">
                <a:solidFill>
                  <a:srgbClr val="073763"/>
                </a:solidFill>
                <a:latin typeface="Abadi Extra Light"/>
                <a:ea typeface="Roboto"/>
                <a:cs typeface="Arial"/>
                <a:sym typeface="Arial"/>
              </a:rPr>
              <a:t> parents</a:t>
            </a:r>
          </a:p>
          <a:p>
            <a:pPr marL="380990" indent="-380990" defTabSz="1219170">
              <a:buClr>
                <a:srgbClr val="000000"/>
              </a:buClr>
              <a:buFont typeface="Arial"/>
              <a:buChar char="•"/>
            </a:pPr>
            <a:r>
              <a:rPr lang="en-US" sz="1867" kern="0" dirty="0">
                <a:solidFill>
                  <a:srgbClr val="073763"/>
                </a:solidFill>
                <a:latin typeface="Abadi Extra Light"/>
                <a:ea typeface="Roboto"/>
                <a:cs typeface="Arial"/>
                <a:sym typeface="Arial"/>
              </a:rPr>
              <a:t>Parents</a:t>
            </a:r>
            <a:r>
              <a:rPr lang="en-US" sz="1867" b="1" kern="0" dirty="0">
                <a:solidFill>
                  <a:srgbClr val="073763"/>
                </a:solidFill>
                <a:latin typeface="Abadi Extra Light"/>
                <a:ea typeface="Roboto"/>
                <a:cs typeface="Arial"/>
                <a:sym typeface="Arial"/>
              </a:rPr>
              <a:t> aged 25-34</a:t>
            </a:r>
            <a:endParaRPr lang="en-US" sz="1867" kern="0" dirty="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id="{52BA51BD-4B2E-4D8D-9BB7-D4F854999A19}"/>
              </a:ext>
            </a:extLst>
          </p:cNvPr>
          <p:cNvSpPr txBox="1"/>
          <p:nvPr/>
        </p:nvSpPr>
        <p:spPr>
          <a:xfrm>
            <a:off x="1" y="614391"/>
            <a:ext cx="12191999" cy="779572"/>
          </a:xfrm>
          <a:prstGeom prst="rect">
            <a:avLst/>
          </a:prstGeom>
          <a:solidFill>
            <a:srgbClr val="002060"/>
          </a:solidFill>
        </p:spPr>
        <p:txBody>
          <a:bodyPr wrap="square" lIns="121920" tIns="60960" rIns="121920" bIns="60960" rtlCol="0" anchor="t">
            <a:spAutoFit/>
          </a:bodyPr>
          <a:lstStyle/>
          <a:p>
            <a:pPr algn="ctr" defTabSz="1219170">
              <a:buClr>
                <a:srgbClr val="000000"/>
              </a:buClr>
            </a:pPr>
            <a:r>
              <a:rPr lang="en-US" sz="2133" b="1" kern="0">
                <a:solidFill>
                  <a:srgbClr val="FFFFFF"/>
                </a:solidFill>
                <a:latin typeface="Abadi Extra Light" panose="020B0204020104020204" pitchFamily="34" charset="0"/>
                <a:ea typeface="Roboto"/>
                <a:cs typeface="Arial"/>
                <a:sym typeface="Arial"/>
              </a:rPr>
              <a:t>1 in 2 </a:t>
            </a:r>
            <a:r>
              <a:rPr lang="en-US" sz="2133" kern="0">
                <a:solidFill>
                  <a:srgbClr val="FFFFFF"/>
                </a:solidFill>
                <a:latin typeface="Abadi Extra Light" panose="020B0204020104020204" pitchFamily="34" charset="0"/>
                <a:ea typeface="Roboto"/>
                <a:cs typeface="Arial"/>
                <a:sym typeface="Arial"/>
              </a:rPr>
              <a:t>parents reported being worried about expenses, including housing, utilities, vehicle, and debt expenses. </a:t>
            </a:r>
            <a:r>
              <a:rPr lang="en-US" sz="2133" b="1" kern="0">
                <a:solidFill>
                  <a:srgbClr val="FFFFFF"/>
                </a:solidFill>
                <a:latin typeface="Abadi Extra Light" panose="020B0204020104020204" pitchFamily="34" charset="0"/>
                <a:ea typeface="Roboto"/>
                <a:cs typeface="Arial"/>
                <a:sym typeface="Arial"/>
              </a:rPr>
              <a:t>Parents are 35% more likely to be worried about expenses </a:t>
            </a:r>
            <a:r>
              <a:rPr lang="en-US" sz="2133" kern="0">
                <a:solidFill>
                  <a:srgbClr val="FFFFFF"/>
                </a:solidFill>
                <a:latin typeface="Abadi Extra Light" panose="020B0204020104020204" pitchFamily="34" charset="0"/>
                <a:ea typeface="Roboto"/>
                <a:cs typeface="Arial"/>
                <a:sym typeface="Arial"/>
              </a:rPr>
              <a:t>than non-parents.</a:t>
            </a:r>
            <a:endParaRPr lang="en-US" sz="2133" kern="0">
              <a:solidFill>
                <a:srgbClr val="FFFFFF"/>
              </a:solidFill>
              <a:latin typeface="Abadi Extra Light" panose="020B0204020104020204" pitchFamily="34" charset="0"/>
              <a:cs typeface="Arial"/>
              <a:sym typeface="Arial"/>
            </a:endParaRPr>
          </a:p>
        </p:txBody>
      </p:sp>
      <p:sp>
        <p:nvSpPr>
          <p:cNvPr id="13" name="TextBox 12">
            <a:extLst>
              <a:ext uri="{FF2B5EF4-FFF2-40B4-BE49-F238E27FC236}">
                <a16:creationId xmlns:a16="http://schemas.microsoft.com/office/drawing/2014/main" id="{301CCD83-44FC-4D73-81ED-C173B980969A}"/>
              </a:ext>
            </a:extLst>
          </p:cNvPr>
          <p:cNvSpPr txBox="1"/>
          <p:nvPr/>
        </p:nvSpPr>
        <p:spPr>
          <a:xfrm>
            <a:off x="7777650" y="5227762"/>
            <a:ext cx="4714161" cy="1406026"/>
          </a:xfrm>
          <a:prstGeom prst="rect">
            <a:avLst/>
          </a:prstGeom>
          <a:noFill/>
        </p:spPr>
        <p:txBody>
          <a:bodyPr wrap="square">
            <a:spAutoFit/>
          </a:bodyPr>
          <a:lstStyle/>
          <a:p>
            <a:pPr defTabSz="1219170">
              <a:buClr>
                <a:srgbClr val="000000"/>
              </a:buClr>
            </a:pPr>
            <a:r>
              <a:rPr lang="en-US" sz="1067" kern="0" baseline="30000">
                <a:solidFill>
                  <a:srgbClr val="000000"/>
                </a:solidFill>
                <a:latin typeface="Abadi Extra Light"/>
                <a:cs typeface="Arial"/>
                <a:sym typeface="Arial"/>
              </a:rPr>
              <a:t>1</a:t>
            </a:r>
            <a:r>
              <a:rPr lang="en-US" sz="1067" kern="0">
                <a:solidFill>
                  <a:srgbClr val="000000"/>
                </a:solidFill>
                <a:latin typeface="Abadi Extra Light"/>
                <a:cs typeface="Arial"/>
                <a:sym typeface="Arial"/>
              </a:rPr>
              <a:t>Source: American Community Survey 2019; Analysis by talkpoverty.org</a:t>
            </a:r>
          </a:p>
          <a:p>
            <a:pPr defTabSz="1219170">
              <a:buClr>
                <a:srgbClr val="000000"/>
              </a:buClr>
            </a:pPr>
            <a:r>
              <a:rPr lang="en-US" sz="1067" kern="0">
                <a:solidFill>
                  <a:srgbClr val="000000"/>
                </a:solidFill>
                <a:latin typeface="Abadi Extra Light"/>
                <a:cs typeface="Arial"/>
                <a:sym typeface="Arial"/>
              </a:rPr>
              <a:t>Data notes: 1)”Non-binary” includes respondents identifying as non-binary, genderqueer, not exclusively male or female. Those “questioning/unsure of their gender identity” was suppressed due to small numbers;</a:t>
            </a:r>
            <a:r>
              <a:rPr lang="it-IT" sz="1067" kern="0">
                <a:solidFill>
                  <a:srgbClr val="000000"/>
                </a:solidFill>
                <a:latin typeface="Abadi Extra Light"/>
                <a:cs typeface="Arial"/>
                <a:sym typeface="Arial"/>
              </a:rPr>
              <a:t> 2)</a:t>
            </a:r>
            <a:r>
              <a:rPr lang="en-US" sz="1067" kern="0">
                <a:solidFill>
                  <a:srgbClr val="000000"/>
                </a:solidFill>
                <a:latin typeface="Abadi Extra Light"/>
                <a:cs typeface="Arial"/>
                <a:sym typeface="Arial"/>
              </a:rPr>
              <a:t>“</a:t>
            </a:r>
            <a:r>
              <a:rPr lang="it-IT" sz="1067" kern="0">
                <a:solidFill>
                  <a:srgbClr val="000000"/>
                </a:solidFill>
                <a:latin typeface="Abadi Extra Light"/>
                <a:cs typeface="Arial"/>
                <a:sym typeface="Arial"/>
              </a:rPr>
              <a:t>nH/nL</a:t>
            </a:r>
            <a:r>
              <a:rPr lang="en-US" sz="1067" kern="0">
                <a:solidFill>
                  <a:srgbClr val="000000"/>
                </a:solidFill>
                <a:latin typeface="Abadi Extra Light"/>
                <a:cs typeface="Arial"/>
                <a:sym typeface="Arial"/>
              </a:rPr>
              <a:t>”</a:t>
            </a:r>
            <a:r>
              <a:rPr lang="it-IT" sz="1067" kern="0">
                <a:solidFill>
                  <a:srgbClr val="000000"/>
                </a:solidFill>
                <a:latin typeface="Abadi Extra Light"/>
                <a:cs typeface="Arial"/>
                <a:sym typeface="Arial"/>
              </a:rPr>
              <a:t>=non-Hispanic/non-Latinx</a:t>
            </a:r>
            <a:r>
              <a:rPr lang="en-US" sz="1067" kern="0">
                <a:solidFill>
                  <a:srgbClr val="000000"/>
                </a:solidFill>
                <a:latin typeface="Abadi Extra Light"/>
                <a:cs typeface="Arial"/>
                <a:sym typeface="Arial"/>
              </a:rPr>
              <a:t>; 3)“American Indian/Alaskan Native” includes Hispanic/Latinx; 4)* denotes rate is significantly different (p&lt;0.05) compared to the reference group; 5) All percentages are weighted to the statewide age and educational distribution of those </a:t>
            </a:r>
            <a:r>
              <a:rPr lang="en-US" sz="1067" kern="0">
                <a:solidFill>
                  <a:srgbClr val="000000"/>
                </a:solidFill>
                <a:latin typeface="Times New Roman" panose="02020603050405020304" pitchFamily="18" charset="0"/>
                <a:cs typeface="Times New Roman" panose="02020603050405020304" pitchFamily="18" charset="0"/>
                <a:sym typeface="Arial"/>
              </a:rPr>
              <a:t>≥</a:t>
            </a:r>
            <a:r>
              <a:rPr lang="en-US" sz="1067" kern="0">
                <a:solidFill>
                  <a:srgbClr val="000000"/>
                </a:solidFill>
                <a:latin typeface="Abadi Extra Light"/>
                <a:cs typeface="Arial"/>
                <a:sym typeface="Arial"/>
              </a:rPr>
              <a:t>25 years.</a:t>
            </a:r>
          </a:p>
        </p:txBody>
      </p:sp>
      <p:sp>
        <p:nvSpPr>
          <p:cNvPr id="11" name="Rectangle 10">
            <a:extLst>
              <a:ext uri="{FF2B5EF4-FFF2-40B4-BE49-F238E27FC236}">
                <a16:creationId xmlns:a16="http://schemas.microsoft.com/office/drawing/2014/main" id="{5128BB4E-8DD9-4D18-A4A5-E76398B18EC8}"/>
              </a:ext>
            </a:extLst>
          </p:cNvPr>
          <p:cNvSpPr/>
          <p:nvPr/>
        </p:nvSpPr>
        <p:spPr>
          <a:xfrm>
            <a:off x="63480" y="2479525"/>
            <a:ext cx="7730776" cy="876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9" name="Rectangle 18">
            <a:extLst>
              <a:ext uri="{FF2B5EF4-FFF2-40B4-BE49-F238E27FC236}">
                <a16:creationId xmlns:a16="http://schemas.microsoft.com/office/drawing/2014/main" id="{C9B3631D-7827-4C57-BD3B-290BA5E82D93}"/>
              </a:ext>
            </a:extLst>
          </p:cNvPr>
          <p:cNvSpPr/>
          <p:nvPr/>
        </p:nvSpPr>
        <p:spPr>
          <a:xfrm>
            <a:off x="46167" y="3351280"/>
            <a:ext cx="7730776" cy="994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0" name="Rectangle 19">
            <a:extLst>
              <a:ext uri="{FF2B5EF4-FFF2-40B4-BE49-F238E27FC236}">
                <a16:creationId xmlns:a16="http://schemas.microsoft.com/office/drawing/2014/main" id="{B41FD067-563B-42F5-BED2-E80225614135}"/>
              </a:ext>
            </a:extLst>
          </p:cNvPr>
          <p:cNvSpPr/>
          <p:nvPr/>
        </p:nvSpPr>
        <p:spPr>
          <a:xfrm>
            <a:off x="-10231" y="4298043"/>
            <a:ext cx="7795640" cy="876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 name="Rectangle 20">
            <a:extLst>
              <a:ext uri="{FF2B5EF4-FFF2-40B4-BE49-F238E27FC236}">
                <a16:creationId xmlns:a16="http://schemas.microsoft.com/office/drawing/2014/main" id="{7FCAB533-A431-4CEB-ACB1-BB1DDEE5B299}"/>
              </a:ext>
            </a:extLst>
          </p:cNvPr>
          <p:cNvSpPr/>
          <p:nvPr/>
        </p:nvSpPr>
        <p:spPr>
          <a:xfrm>
            <a:off x="14108" y="5169351"/>
            <a:ext cx="7795640" cy="577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2" name="Rectangle 21">
            <a:extLst>
              <a:ext uri="{FF2B5EF4-FFF2-40B4-BE49-F238E27FC236}">
                <a16:creationId xmlns:a16="http://schemas.microsoft.com/office/drawing/2014/main" id="{0CFF5F42-3483-402B-80E5-D749EEA6BB4A}"/>
              </a:ext>
            </a:extLst>
          </p:cNvPr>
          <p:cNvSpPr/>
          <p:nvPr/>
        </p:nvSpPr>
        <p:spPr>
          <a:xfrm>
            <a:off x="63100" y="5744352"/>
            <a:ext cx="7796400" cy="307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3" name="Rectangle 22">
            <a:extLst>
              <a:ext uri="{FF2B5EF4-FFF2-40B4-BE49-F238E27FC236}">
                <a16:creationId xmlns:a16="http://schemas.microsoft.com/office/drawing/2014/main" id="{532C43F9-33E1-4E4D-AC99-98D5129DF59C}"/>
              </a:ext>
            </a:extLst>
          </p:cNvPr>
          <p:cNvSpPr/>
          <p:nvPr/>
        </p:nvSpPr>
        <p:spPr>
          <a:xfrm>
            <a:off x="59267" y="6061970"/>
            <a:ext cx="7796400" cy="365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4" name="Rectangle 23">
            <a:extLst>
              <a:ext uri="{FF2B5EF4-FFF2-40B4-BE49-F238E27FC236}">
                <a16:creationId xmlns:a16="http://schemas.microsoft.com/office/drawing/2014/main" id="{5739EB5D-5D91-43B9-B288-58BCAFE79046}"/>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250952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1" grpId="0" animBg="1"/>
      <p:bldP spid="22"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709119"/>
          </a:xfrm>
          <a:prstGeom prst="rect">
            <a:avLst/>
          </a:prstGeom>
          <a:solidFill>
            <a:srgbClr val="0097A7"/>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800">
                <a:solidFill>
                  <a:srgbClr val="FFFFFF"/>
                </a:solidFill>
                <a:latin typeface="Abadi Extra Light"/>
              </a:rPr>
              <a:t>HOUSING NEEDS AMONG PARENTS</a:t>
            </a:r>
            <a:endParaRPr lang="en-US" sz="1200" kern="0">
              <a:solidFill>
                <a:srgbClr val="000000"/>
              </a:solidFil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rgbClr val="0097A7"/>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TextBox 9">
            <a:extLst>
              <a:ext uri="{FF2B5EF4-FFF2-40B4-BE49-F238E27FC236}">
                <a16:creationId xmlns:a16="http://schemas.microsoft.com/office/drawing/2014/main" id="{04FF7BE0-7A9D-4C31-A4FB-9BAF8808039E}"/>
              </a:ext>
            </a:extLst>
          </p:cNvPr>
          <p:cNvSpPr txBox="1"/>
          <p:nvPr/>
        </p:nvSpPr>
        <p:spPr>
          <a:xfrm>
            <a:off x="5203365" y="2183955"/>
            <a:ext cx="6654451" cy="328365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kern="0" dirty="0">
                <a:solidFill>
                  <a:srgbClr val="002060"/>
                </a:solidFill>
                <a:latin typeface="Abadi Extra Light"/>
                <a:ea typeface="Roboto"/>
                <a:cs typeface="Arial"/>
                <a:sym typeface="Arial"/>
              </a:rPr>
              <a:t>Prior to the pandemic, Massachusetts had the second highest number of homeless families with children in the US and the number of homeless families with children in MA nearly doubled from 2007-2018.</a:t>
            </a:r>
            <a:r>
              <a:rPr lang="en-US" sz="1867" kern="0" baseline="30000" dirty="0">
                <a:solidFill>
                  <a:srgbClr val="002060"/>
                </a:solidFill>
                <a:latin typeface="Abadi Extra Light"/>
                <a:ea typeface="Roboto"/>
                <a:cs typeface="Arial"/>
                <a:sym typeface="Arial"/>
              </a:rPr>
              <a:t>1</a:t>
            </a:r>
            <a:endParaRPr lang="en-US" sz="1867" kern="0" baseline="30000" dirty="0">
              <a:solidFill>
                <a:srgbClr val="000000"/>
              </a:solidFill>
              <a:latin typeface="Abadi Extra Light"/>
              <a:cs typeface="Arial"/>
              <a:sym typeface="Arial"/>
            </a:endParaRPr>
          </a:p>
          <a:p>
            <a:pPr defTabSz="1219170">
              <a:buClr>
                <a:srgbClr val="000000"/>
              </a:buClr>
            </a:pPr>
            <a:endParaRPr lang="en-US" sz="1867" b="1" kern="0" dirty="0">
              <a:solidFill>
                <a:srgbClr val="073763"/>
              </a:solidFill>
              <a:latin typeface="Abadi Extra Light"/>
              <a:ea typeface="Roboto"/>
              <a:cs typeface="Arial"/>
              <a:sym typeface="Arial"/>
            </a:endParaRPr>
          </a:p>
          <a:p>
            <a:pPr defTabSz="1219170">
              <a:buClr>
                <a:srgbClr val="000000"/>
              </a:buClr>
            </a:pPr>
            <a:r>
              <a:rPr lang="en-US" sz="1867" kern="0" dirty="0">
                <a:solidFill>
                  <a:srgbClr val="073763"/>
                </a:solidFill>
                <a:latin typeface="Abadi Extra Light"/>
                <a:ea typeface="Roboto"/>
                <a:cs typeface="Arial"/>
                <a:sym typeface="Arial"/>
              </a:rPr>
              <a:t>While parents and non-parents were equally worried about having to move in the next few months, </a:t>
            </a:r>
            <a:r>
              <a:rPr lang="en-US" sz="1867" b="1" kern="0" dirty="0">
                <a:solidFill>
                  <a:srgbClr val="073763"/>
                </a:solidFill>
                <a:latin typeface="Abadi Extra Light"/>
                <a:ea typeface="Roboto"/>
                <a:cs typeface="Arial"/>
                <a:sym typeface="Arial"/>
              </a:rPr>
              <a:t>parents were almost twice as likely to say that this was due to not being able to pay the rent or mortgage. </a:t>
            </a:r>
          </a:p>
          <a:p>
            <a:pPr defTabSz="1219170">
              <a:buClr>
                <a:srgbClr val="000000"/>
              </a:buClr>
            </a:pPr>
            <a:endParaRPr lang="en-US" sz="1867" b="1" kern="0" dirty="0">
              <a:solidFill>
                <a:srgbClr val="073763"/>
              </a:solidFill>
              <a:latin typeface="Abadi Extra Light"/>
              <a:ea typeface="Roboto"/>
              <a:cs typeface="Arial"/>
              <a:sym typeface="Arial"/>
            </a:endParaRPr>
          </a:p>
          <a:p>
            <a:pPr defTabSz="1219170">
              <a:buClr>
                <a:srgbClr val="000000"/>
              </a:buClr>
            </a:pPr>
            <a:r>
              <a:rPr lang="en-US" sz="1867" b="1" kern="0" dirty="0">
                <a:solidFill>
                  <a:srgbClr val="073763"/>
                </a:solidFill>
                <a:latin typeface="Abadi Extra Light"/>
                <a:ea typeface="Roboto"/>
                <a:cs typeface="Arial"/>
                <a:sym typeface="Arial"/>
              </a:rPr>
              <a:t>Unstable housing impacts the whole family, including the mental health and education of children. </a:t>
            </a:r>
            <a:endParaRPr lang="en-US" sz="1867" kern="0" dirty="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78E631CB-2ABA-4760-B38F-4B84D72571FF}"/>
              </a:ext>
            </a:extLst>
          </p:cNvPr>
          <p:cNvSpPr txBox="1"/>
          <p:nvPr/>
        </p:nvSpPr>
        <p:spPr>
          <a:xfrm>
            <a:off x="-85262" y="5847391"/>
            <a:ext cx="12348540" cy="779957"/>
          </a:xfrm>
          <a:prstGeom prst="rect">
            <a:avLst/>
          </a:prstGeom>
          <a:noFill/>
        </p:spPr>
        <p:txBody>
          <a:bodyPr wrap="square" lIns="121920" tIns="60960" rIns="121920" bIns="60960" anchor="t">
            <a:spAutoFit/>
          </a:bodyPr>
          <a:lstStyle/>
          <a:p>
            <a:pPr defTabSz="1219170">
              <a:buClr>
                <a:srgbClr val="000000"/>
              </a:buClr>
            </a:pPr>
            <a:r>
              <a:rPr lang="en-US" sz="1067" kern="0">
                <a:solidFill>
                  <a:srgbClr val="000000"/>
                </a:solidFill>
                <a:latin typeface="Abadi Extra Light"/>
                <a:cs typeface="Arial"/>
                <a:sym typeface="Arial"/>
              </a:rPr>
              <a:t>Source: (1) US Department of Housing and Urban Development. (2018). </a:t>
            </a:r>
            <a:r>
              <a:rPr lang="en-US" sz="1067" i="1" kern="0">
                <a:solidFill>
                  <a:srgbClr val="000000"/>
                </a:solidFill>
                <a:latin typeface="Abadi Extra Light"/>
                <a:cs typeface="Arial"/>
                <a:sym typeface="Arial"/>
              </a:rPr>
              <a:t>The 2018 Annual Homeless Assessment Report to Congress. </a:t>
            </a:r>
            <a:r>
              <a:rPr lang="en-US" sz="1067" kern="0">
                <a:solidFill>
                  <a:srgbClr val="000000"/>
                </a:solidFill>
                <a:latin typeface="Abadi Extra Light"/>
                <a:cs typeface="Arial"/>
                <a:sym typeface="Arial"/>
              </a:rPr>
              <a:t>Retrieved from: </a:t>
            </a:r>
            <a:r>
              <a:rPr lang="en-US" sz="1067" kern="0">
                <a:solidFill>
                  <a:srgbClr val="000000"/>
                </a:solidFill>
                <a:latin typeface="Abadi Extra Light"/>
                <a:cs typeface="Arial"/>
                <a:sym typeface="Arial"/>
                <a:hlinkClick r:id="rId3"/>
              </a:rPr>
              <a:t>https://files.hudexchange.info/resources/documents/2018-AHAR-Part-1.pdf</a:t>
            </a:r>
            <a:r>
              <a:rPr lang="en-US" sz="1067" kern="0">
                <a:solidFill>
                  <a:srgbClr val="000000"/>
                </a:solidFill>
                <a:latin typeface="Abadi Extra Light"/>
                <a:cs typeface="Arial"/>
                <a:sym typeface="Arial"/>
              </a:rPr>
              <a:t>  Data notes: 1)”Non-binary” includes respondents identifying as non-binary, genderqueer, not exclusively male or female. Those “questioning/unsure of their gender identity” was suppressed due to small numbers;</a:t>
            </a:r>
            <a:r>
              <a:rPr lang="it-IT" sz="1067" kern="0">
                <a:solidFill>
                  <a:srgbClr val="000000"/>
                </a:solidFill>
                <a:latin typeface="Abadi Extra Light"/>
                <a:cs typeface="Arial"/>
                <a:sym typeface="Arial"/>
              </a:rPr>
              <a:t> 2)</a:t>
            </a:r>
            <a:r>
              <a:rPr lang="en-US" sz="1067" kern="0">
                <a:solidFill>
                  <a:srgbClr val="000000"/>
                </a:solidFill>
                <a:latin typeface="Abadi Extra Light"/>
                <a:cs typeface="Arial"/>
                <a:sym typeface="Arial"/>
              </a:rPr>
              <a:t>“</a:t>
            </a:r>
            <a:r>
              <a:rPr lang="it-IT" sz="1067" kern="0">
                <a:solidFill>
                  <a:srgbClr val="000000"/>
                </a:solidFill>
                <a:latin typeface="Abadi Extra Light"/>
                <a:cs typeface="Arial"/>
                <a:sym typeface="Arial"/>
              </a:rPr>
              <a:t>nH/nL</a:t>
            </a:r>
            <a:r>
              <a:rPr lang="en-US" sz="1067" kern="0">
                <a:solidFill>
                  <a:srgbClr val="000000"/>
                </a:solidFill>
                <a:latin typeface="Abadi Extra Light"/>
                <a:cs typeface="Arial"/>
                <a:sym typeface="Arial"/>
              </a:rPr>
              <a:t>”</a:t>
            </a:r>
            <a:r>
              <a:rPr lang="it-IT" sz="1067" kern="0">
                <a:solidFill>
                  <a:srgbClr val="000000"/>
                </a:solidFill>
                <a:latin typeface="Abadi Extra Light"/>
                <a:cs typeface="Arial"/>
                <a:sym typeface="Arial"/>
              </a:rPr>
              <a:t>=non-Hispanic/non-Latinx</a:t>
            </a:r>
            <a:r>
              <a:rPr lang="en-US" sz="1067" kern="0">
                <a:solidFill>
                  <a:srgbClr val="000000"/>
                </a:solidFill>
                <a:latin typeface="Abadi Extra Light"/>
                <a:cs typeface="Arial"/>
                <a:sym typeface="Arial"/>
              </a:rPr>
              <a:t>; 3)“American Indian/Alaskan Native” includes Hispanic/Latinx; 4)* denotes rate is significantly different (p&lt;0.05) compared to the reference group; 5) All percentages are weighted to the statewide age and educational distribution of those </a:t>
            </a:r>
            <a:r>
              <a:rPr lang="en-US" sz="1067" kern="0">
                <a:solidFill>
                  <a:srgbClr val="000000"/>
                </a:solidFill>
                <a:latin typeface="Times New Roman"/>
                <a:cs typeface="Times New Roman"/>
                <a:sym typeface="Arial"/>
              </a:rPr>
              <a:t>≥</a:t>
            </a:r>
            <a:r>
              <a:rPr lang="en-US" sz="1067" kern="0">
                <a:solidFill>
                  <a:srgbClr val="000000"/>
                </a:solidFill>
                <a:latin typeface="Abadi Extra Light"/>
                <a:cs typeface="Arial"/>
                <a:sym typeface="Arial"/>
              </a:rPr>
              <a:t>25 years.</a:t>
            </a:r>
            <a:endParaRPr lang="en-US"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id="{F22DEBA2-1128-4946-B4D7-3AD97C83E808}"/>
              </a:ext>
            </a:extLst>
          </p:cNvPr>
          <p:cNvSpPr txBox="1"/>
          <p:nvPr/>
        </p:nvSpPr>
        <p:spPr>
          <a:xfrm>
            <a:off x="326573" y="1850626"/>
            <a:ext cx="4539343" cy="1354410"/>
          </a:xfrm>
          <a:prstGeom prst="rect">
            <a:avLst/>
          </a:prstGeom>
          <a:solidFill>
            <a:srgbClr val="002060"/>
          </a:solidFill>
        </p:spPr>
        <p:txBody>
          <a:bodyPr wrap="square" lIns="121920" tIns="60960" rIns="121920" bIns="60960" rtlCol="0" anchor="t">
            <a:spAutoFit/>
          </a:bodyPr>
          <a:lstStyle/>
          <a:p>
            <a:pPr algn="ctr" defTabSz="1219170">
              <a:buClr>
                <a:srgbClr val="000000"/>
              </a:buClr>
            </a:pPr>
            <a:r>
              <a:rPr lang="en-US" sz="2667" b="1" kern="0">
                <a:solidFill>
                  <a:srgbClr val="FFAB40">
                    <a:lumMod val="75000"/>
                  </a:srgbClr>
                </a:solidFill>
                <a:latin typeface="Abadi Extra Light" panose="020B0204020104020204" pitchFamily="34" charset="0"/>
                <a:ea typeface="Roboto"/>
                <a:cs typeface="Arial"/>
                <a:sym typeface="Arial"/>
              </a:rPr>
              <a:t>1 in 3</a:t>
            </a:r>
            <a:r>
              <a:rPr lang="en-US" sz="2667" b="1" kern="0">
                <a:solidFill>
                  <a:srgbClr val="FFFFFF"/>
                </a:solidFill>
                <a:latin typeface="Abadi Extra Light" panose="020B0204020104020204" pitchFamily="34" charset="0"/>
                <a:ea typeface="Roboto"/>
                <a:cs typeface="Arial"/>
                <a:sym typeface="Arial"/>
              </a:rPr>
              <a:t> </a:t>
            </a:r>
            <a:r>
              <a:rPr lang="en-US" sz="2667" kern="0">
                <a:solidFill>
                  <a:srgbClr val="FFFFFF"/>
                </a:solidFill>
                <a:latin typeface="Abadi Extra Light" panose="020B0204020104020204" pitchFamily="34" charset="0"/>
                <a:ea typeface="Roboto"/>
                <a:cs typeface="Arial"/>
                <a:sym typeface="Arial"/>
              </a:rPr>
              <a:t>parents reported being worried about housing expenses.</a:t>
            </a:r>
            <a:endParaRPr lang="en-US" sz="2667" kern="0">
              <a:solidFill>
                <a:srgbClr val="FFFFFF"/>
              </a:solidFill>
              <a:latin typeface="Abadi Extra Light" panose="020B0204020104020204" pitchFamily="34" charset="0"/>
              <a:cs typeface="Arial"/>
              <a:sym typeface="Arial"/>
            </a:endParaRPr>
          </a:p>
        </p:txBody>
      </p:sp>
      <p:pic>
        <p:nvPicPr>
          <p:cNvPr id="11" name="Graphic 12" descr="House with solid fill">
            <a:extLst>
              <a:ext uri="{FF2B5EF4-FFF2-40B4-BE49-F238E27FC236}">
                <a16:creationId xmlns:a16="http://schemas.microsoft.com/office/drawing/2014/main" id="{41C2C59E-2339-46E0-8901-2A3B820BC9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5000" y="1208315"/>
            <a:ext cx="990600" cy="979715"/>
          </a:xfrm>
          <a:prstGeom prst="rect">
            <a:avLst/>
          </a:prstGeom>
        </p:spPr>
      </p:pic>
      <p:pic>
        <p:nvPicPr>
          <p:cNvPr id="13" name="Graphic 13" descr="Neighborhood outline">
            <a:extLst>
              <a:ext uri="{FF2B5EF4-FFF2-40B4-BE49-F238E27FC236}">
                <a16:creationId xmlns:a16="http://schemas.microsoft.com/office/drawing/2014/main" id="{D0E81384-EEE8-4D7C-B0B7-C7A6C2A242CA}"/>
              </a:ext>
            </a:extLst>
          </p:cNvPr>
          <p:cNvPicPr>
            <a:picLocks noChangeAspect="1"/>
          </p:cNvPicPr>
          <p:nvPr/>
        </p:nvPicPr>
        <p:blipFill>
          <a:blip r:embed="rId6">
            <a:duotone>
              <a:schemeClr val="accent1">
                <a:shade val="45000"/>
                <a:satMod val="135000"/>
              </a:schemeClr>
              <a:prstClr val="white"/>
            </a:duotone>
            <a:extLst>
              <a:ext uri="{96DAC541-7B7A-43D3-8B79-37D633B846F1}">
                <asvg:svgBlip xmlns:asvg="http://schemas.microsoft.com/office/drawing/2016/SVG/main" r:embed="rId7"/>
              </a:ext>
            </a:extLst>
          </a:blip>
          <a:stretch>
            <a:fillRect/>
          </a:stretch>
        </p:blipFill>
        <p:spPr>
          <a:xfrm>
            <a:off x="9851572" y="1132115"/>
            <a:ext cx="1045029" cy="1023259"/>
          </a:xfrm>
          <a:prstGeom prst="rect">
            <a:avLst/>
          </a:prstGeom>
        </p:spPr>
      </p:pic>
      <p:pic>
        <p:nvPicPr>
          <p:cNvPr id="14" name="Graphic 18" descr="Mom with stroller with solid fill">
            <a:extLst>
              <a:ext uri="{FF2B5EF4-FFF2-40B4-BE49-F238E27FC236}">
                <a16:creationId xmlns:a16="http://schemas.microsoft.com/office/drawing/2014/main" id="{02D798CC-7A96-4DF0-982B-37A7625C323D}"/>
              </a:ext>
            </a:extLst>
          </p:cNvPr>
          <p:cNvPicPr>
            <a:picLocks noChangeAspect="1"/>
          </p:cNvPicPr>
          <p:nvPr/>
        </p:nvPicPr>
        <p:blipFill>
          <a:blip r:embed="rId8">
            <a:duotone>
              <a:schemeClr val="accent1">
                <a:shade val="45000"/>
                <a:satMod val="135000"/>
              </a:schemeClr>
              <a:prstClr val="white"/>
            </a:duotone>
            <a:extLst>
              <a:ext uri="{96DAC541-7B7A-43D3-8B79-37D633B846F1}">
                <asvg:svgBlip xmlns:asvg="http://schemas.microsoft.com/office/drawing/2016/SVG/main" r:embed="rId9"/>
              </a:ext>
            </a:extLst>
          </a:blip>
          <a:stretch>
            <a:fillRect/>
          </a:stretch>
        </p:blipFill>
        <p:spPr>
          <a:xfrm>
            <a:off x="7108371" y="1262742"/>
            <a:ext cx="859972" cy="849087"/>
          </a:xfrm>
          <a:prstGeom prst="rect">
            <a:avLst/>
          </a:prstGeom>
        </p:spPr>
      </p:pic>
      <p:pic>
        <p:nvPicPr>
          <p:cNvPr id="19" name="Graphic 19" descr="Family with two children with solid fill">
            <a:extLst>
              <a:ext uri="{FF2B5EF4-FFF2-40B4-BE49-F238E27FC236}">
                <a16:creationId xmlns:a16="http://schemas.microsoft.com/office/drawing/2014/main" id="{2705D71C-6D32-421C-8F25-D45F6D1B262A}"/>
              </a:ext>
            </a:extLst>
          </p:cNvPr>
          <p:cNvPicPr>
            <a:picLocks noChangeAspect="1"/>
          </p:cNvPicPr>
          <p:nvPr/>
        </p:nvPicPr>
        <p:blipFill>
          <a:blip r:embed="rId10">
            <a:duotone>
              <a:schemeClr val="accent1">
                <a:shade val="45000"/>
                <a:satMod val="135000"/>
              </a:schemeClr>
              <a:prstClr val="white"/>
            </a:duotone>
            <a:extLst>
              <a:ext uri="{96DAC541-7B7A-43D3-8B79-37D633B846F1}">
                <asvg:svgBlip xmlns:asvg="http://schemas.microsoft.com/office/drawing/2016/SVG/main" r:embed="rId11"/>
              </a:ext>
            </a:extLst>
          </a:blip>
          <a:stretch>
            <a:fillRect/>
          </a:stretch>
        </p:blipFill>
        <p:spPr>
          <a:xfrm>
            <a:off x="8474530" y="1268187"/>
            <a:ext cx="936172" cy="925287"/>
          </a:xfrm>
          <a:prstGeom prst="rect">
            <a:avLst/>
          </a:prstGeom>
        </p:spPr>
      </p:pic>
      <p:pic>
        <p:nvPicPr>
          <p:cNvPr id="20" name="Graphic 19" descr="Man with kid with solid fill">
            <a:extLst>
              <a:ext uri="{FF2B5EF4-FFF2-40B4-BE49-F238E27FC236}">
                <a16:creationId xmlns:a16="http://schemas.microsoft.com/office/drawing/2014/main" id="{42D8B7CC-2B12-466F-A136-22631E186D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79240" y="3570891"/>
            <a:ext cx="1219200" cy="1219200"/>
          </a:xfrm>
          <a:prstGeom prst="rect">
            <a:avLst/>
          </a:prstGeom>
        </p:spPr>
      </p:pic>
      <p:pic>
        <p:nvPicPr>
          <p:cNvPr id="22" name="Graphic 21" descr="Man with kid with solid fill">
            <a:extLst>
              <a:ext uri="{FF2B5EF4-FFF2-40B4-BE49-F238E27FC236}">
                <a16:creationId xmlns:a16="http://schemas.microsoft.com/office/drawing/2014/main" id="{234F192C-59B8-4B4C-B8A0-1EA8990CDD2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4227" y="3570891"/>
            <a:ext cx="1219200" cy="1219200"/>
          </a:xfrm>
          <a:prstGeom prst="rect">
            <a:avLst/>
          </a:prstGeom>
        </p:spPr>
      </p:pic>
      <p:pic>
        <p:nvPicPr>
          <p:cNvPr id="24" name="Graphic 23" descr="Man with kid with solid fill">
            <a:extLst>
              <a:ext uri="{FF2B5EF4-FFF2-40B4-BE49-F238E27FC236}">
                <a16:creationId xmlns:a16="http://schemas.microsoft.com/office/drawing/2014/main" id="{CE21A127-B4D3-4E16-BDEE-53ED6B0456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34709" y="3579321"/>
            <a:ext cx="1219200" cy="1219200"/>
          </a:xfrm>
          <a:prstGeom prst="rect">
            <a:avLst/>
          </a:prstGeom>
        </p:spPr>
      </p:pic>
      <p:sp>
        <p:nvSpPr>
          <p:cNvPr id="21" name="Rectangle 20">
            <a:extLst>
              <a:ext uri="{FF2B5EF4-FFF2-40B4-BE49-F238E27FC236}">
                <a16:creationId xmlns:a16="http://schemas.microsoft.com/office/drawing/2014/main" id="{05428C23-985F-484C-97D3-617986BC8364}"/>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19151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709119"/>
          </a:xfrm>
          <a:prstGeom prst="rect">
            <a:avLst/>
          </a:prstGeom>
          <a:solidFill>
            <a:srgbClr val="0097A7"/>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800">
                <a:solidFill>
                  <a:srgbClr val="FFFFFF"/>
                </a:solidFill>
                <a:latin typeface="Abadi Extra Light"/>
              </a:rPr>
              <a:t>AVAILABLE &amp; AFFORDABLE CHILDCARE</a:t>
            </a:r>
            <a:endParaRPr lang="en-US" sz="1200" kern="0">
              <a:solidFill>
                <a:srgbClr val="000000"/>
              </a:solidFil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rgbClr val="0097A7"/>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TextBox 9">
            <a:extLst>
              <a:ext uri="{FF2B5EF4-FFF2-40B4-BE49-F238E27FC236}">
                <a16:creationId xmlns:a16="http://schemas.microsoft.com/office/drawing/2014/main" id="{04FF7BE0-7A9D-4C31-A4FB-9BAF8808039E}"/>
              </a:ext>
            </a:extLst>
          </p:cNvPr>
          <p:cNvSpPr txBox="1"/>
          <p:nvPr/>
        </p:nvSpPr>
        <p:spPr>
          <a:xfrm>
            <a:off x="7275113" y="1218563"/>
            <a:ext cx="4798627" cy="418499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2133" kern="0" dirty="0">
                <a:solidFill>
                  <a:srgbClr val="073763"/>
                </a:solidFill>
                <a:latin typeface="Abadi Extra Light"/>
                <a:ea typeface="Roboto"/>
                <a:cs typeface="Arial"/>
                <a:sym typeface="Arial"/>
              </a:rPr>
              <a:t>Lack of childcare may affect employment, parent and child mental health, and access to healthcare. </a:t>
            </a:r>
          </a:p>
          <a:p>
            <a:pPr defTabSz="1219170">
              <a:buClr>
                <a:srgbClr val="000000"/>
              </a:buClr>
            </a:pPr>
            <a:endParaRPr lang="en-US" sz="800" b="1" kern="0" dirty="0">
              <a:solidFill>
                <a:srgbClr val="073763"/>
              </a:solidFill>
              <a:latin typeface="Abadi Extra Light"/>
              <a:ea typeface="Roboto"/>
              <a:cs typeface="Arial"/>
              <a:sym typeface="Arial"/>
            </a:endParaRPr>
          </a:p>
          <a:p>
            <a:pPr defTabSz="1219170">
              <a:buClr>
                <a:srgbClr val="000000"/>
              </a:buClr>
            </a:pPr>
            <a:endParaRPr lang="en-US" sz="2133" kern="0" dirty="0">
              <a:solidFill>
                <a:srgbClr val="073763"/>
              </a:solidFill>
              <a:latin typeface="Abadi Extra Light"/>
              <a:ea typeface="Roboto"/>
              <a:cs typeface="Arial"/>
              <a:sym typeface="Arial"/>
            </a:endParaRPr>
          </a:p>
          <a:p>
            <a:pPr defTabSz="1219170">
              <a:buClr>
                <a:srgbClr val="000000"/>
              </a:buClr>
            </a:pPr>
            <a:r>
              <a:rPr lang="en-US" sz="2133" kern="0" dirty="0">
                <a:solidFill>
                  <a:srgbClr val="073763"/>
                </a:solidFill>
                <a:latin typeface="Abadi Extra Light"/>
                <a:ea typeface="Roboto"/>
                <a:cs typeface="Arial"/>
                <a:sym typeface="Arial"/>
              </a:rPr>
              <a:t>Several groups of parents reported rates that were 2 times higher than parents overall:</a:t>
            </a:r>
          </a:p>
          <a:p>
            <a:pPr marL="380990" indent="-380990" defTabSz="1219170">
              <a:buClr>
                <a:srgbClr val="000000"/>
              </a:buClr>
              <a:buFontTx/>
              <a:buChar char="-"/>
            </a:pPr>
            <a:r>
              <a:rPr lang="en-US" sz="2133" b="1" kern="0" dirty="0">
                <a:solidFill>
                  <a:srgbClr val="073763"/>
                </a:solidFill>
                <a:latin typeface="Abadi Extra Light"/>
                <a:ea typeface="Roboto"/>
                <a:cs typeface="Arial"/>
                <a:sym typeface="Arial"/>
              </a:rPr>
              <a:t>Non-binary/genderqueer </a:t>
            </a:r>
            <a:r>
              <a:rPr lang="en-US" sz="2133" kern="0" dirty="0">
                <a:solidFill>
                  <a:srgbClr val="073763"/>
                </a:solidFill>
                <a:latin typeface="Abadi Extra Light"/>
                <a:ea typeface="Roboto"/>
                <a:cs typeface="Arial"/>
                <a:sym typeface="Arial"/>
              </a:rPr>
              <a:t>parents</a:t>
            </a:r>
          </a:p>
          <a:p>
            <a:pPr marL="380990" indent="-380990" defTabSz="1219170">
              <a:buClr>
                <a:srgbClr val="000000"/>
              </a:buClr>
              <a:buFontTx/>
              <a:buChar char="-"/>
            </a:pPr>
            <a:r>
              <a:rPr lang="en-US" sz="2133" b="1" kern="0" dirty="0">
                <a:solidFill>
                  <a:srgbClr val="073763"/>
                </a:solidFill>
                <a:latin typeface="Abadi Extra Light"/>
                <a:ea typeface="Roboto"/>
                <a:cs typeface="Arial"/>
                <a:sym typeface="Arial"/>
              </a:rPr>
              <a:t>Transgender</a:t>
            </a:r>
            <a:r>
              <a:rPr lang="en-US" sz="2133" kern="0" dirty="0">
                <a:solidFill>
                  <a:srgbClr val="073763"/>
                </a:solidFill>
                <a:latin typeface="Abadi Extra Light"/>
                <a:ea typeface="Roboto"/>
                <a:cs typeface="Arial"/>
                <a:sym typeface="Arial"/>
              </a:rPr>
              <a:t> parents</a:t>
            </a:r>
          </a:p>
          <a:p>
            <a:pPr marL="380990" indent="-380990" defTabSz="1219170">
              <a:buClr>
                <a:srgbClr val="000000"/>
              </a:buClr>
              <a:buFontTx/>
              <a:buChar char="-"/>
            </a:pPr>
            <a:r>
              <a:rPr lang="en-US" sz="2133" kern="0" dirty="0">
                <a:solidFill>
                  <a:srgbClr val="073763"/>
                </a:solidFill>
                <a:latin typeface="Abadi Extra Light"/>
                <a:ea typeface="Roboto"/>
                <a:cs typeface="Arial"/>
                <a:sym typeface="Arial"/>
              </a:rPr>
              <a:t>Parents </a:t>
            </a:r>
            <a:r>
              <a:rPr lang="en-US" sz="2133" b="1" kern="0" dirty="0">
                <a:solidFill>
                  <a:srgbClr val="073763"/>
                </a:solidFill>
                <a:latin typeface="Abadi Extra Light"/>
                <a:ea typeface="Roboto"/>
                <a:cs typeface="Arial"/>
                <a:sym typeface="Arial"/>
              </a:rPr>
              <a:t>under 35 </a:t>
            </a:r>
            <a:r>
              <a:rPr lang="en-US" sz="2133" kern="0" dirty="0">
                <a:solidFill>
                  <a:srgbClr val="073763"/>
                </a:solidFill>
                <a:latin typeface="Abadi Extra Light"/>
                <a:ea typeface="Roboto"/>
                <a:cs typeface="Arial"/>
                <a:sym typeface="Arial"/>
              </a:rPr>
              <a:t>years old</a:t>
            </a:r>
          </a:p>
          <a:p>
            <a:pPr marL="380990" indent="-380990" defTabSz="1219170">
              <a:buClr>
                <a:srgbClr val="000000"/>
              </a:buClr>
              <a:buFontTx/>
              <a:buChar char="-"/>
            </a:pPr>
            <a:r>
              <a:rPr lang="en-US" sz="2133" b="1" kern="0" dirty="0">
                <a:solidFill>
                  <a:srgbClr val="073763"/>
                </a:solidFill>
                <a:latin typeface="Abadi Extra Light"/>
                <a:ea typeface="Roboto"/>
                <a:cs typeface="Arial"/>
                <a:sym typeface="Arial"/>
              </a:rPr>
              <a:t>Queer, Bi-sexual </a:t>
            </a:r>
            <a:r>
              <a:rPr lang="en-US" sz="2133" kern="0" dirty="0">
                <a:solidFill>
                  <a:srgbClr val="073763"/>
                </a:solidFill>
                <a:latin typeface="Abadi Extra Light"/>
                <a:ea typeface="Roboto"/>
                <a:cs typeface="Arial"/>
                <a:sym typeface="Arial"/>
              </a:rPr>
              <a:t>and/or </a:t>
            </a:r>
            <a:r>
              <a:rPr lang="en-US" sz="2133" b="1" kern="0" dirty="0">
                <a:solidFill>
                  <a:srgbClr val="073763"/>
                </a:solidFill>
                <a:latin typeface="Abadi Extra Light"/>
                <a:ea typeface="Roboto"/>
                <a:cs typeface="Arial"/>
                <a:sym typeface="Arial"/>
              </a:rPr>
              <a:t>Pansexual</a:t>
            </a:r>
            <a:r>
              <a:rPr lang="en-US" sz="2133" kern="0" dirty="0">
                <a:solidFill>
                  <a:srgbClr val="073763"/>
                </a:solidFill>
                <a:latin typeface="Abadi Extra Light"/>
                <a:ea typeface="Roboto"/>
                <a:cs typeface="Arial"/>
                <a:sym typeface="Arial"/>
              </a:rPr>
              <a:t>, and parents </a:t>
            </a:r>
            <a:r>
              <a:rPr lang="en-US" sz="2133" b="1" kern="0" dirty="0">
                <a:solidFill>
                  <a:srgbClr val="073763"/>
                </a:solidFill>
                <a:latin typeface="Abadi Extra Light"/>
                <a:ea typeface="Roboto"/>
                <a:cs typeface="Arial"/>
                <a:sym typeface="Arial"/>
              </a:rPr>
              <a:t>questioning</a:t>
            </a:r>
            <a:r>
              <a:rPr lang="en-US" sz="2133" kern="0" dirty="0">
                <a:solidFill>
                  <a:srgbClr val="073763"/>
                </a:solidFill>
                <a:latin typeface="Abadi Extra Light"/>
                <a:ea typeface="Roboto"/>
                <a:cs typeface="Arial"/>
                <a:sym typeface="Arial"/>
              </a:rPr>
              <a:t> their sexuality</a:t>
            </a:r>
          </a:p>
        </p:txBody>
      </p:sp>
      <p:sp>
        <p:nvSpPr>
          <p:cNvPr id="11" name="TextBox 10">
            <a:extLst>
              <a:ext uri="{FF2B5EF4-FFF2-40B4-BE49-F238E27FC236}">
                <a16:creationId xmlns:a16="http://schemas.microsoft.com/office/drawing/2014/main" id="{517F38F4-0FFE-4D39-A882-2E31EF82B05D}"/>
              </a:ext>
            </a:extLst>
          </p:cNvPr>
          <p:cNvSpPr txBox="1"/>
          <p:nvPr/>
        </p:nvSpPr>
        <p:spPr>
          <a:xfrm>
            <a:off x="7091917" y="5504599"/>
            <a:ext cx="4985095" cy="1108380"/>
          </a:xfrm>
          <a:prstGeom prst="rect">
            <a:avLst/>
          </a:prstGeom>
          <a:noFill/>
        </p:spPr>
        <p:txBody>
          <a:bodyPr wrap="square" lIns="121920" tIns="60960" rIns="121920" bIns="60960" anchor="t">
            <a:spAutoFit/>
          </a:bodyPr>
          <a:lstStyle/>
          <a:p>
            <a:pPr defTabSz="1219170">
              <a:buClr>
                <a:srgbClr val="000000"/>
              </a:buClr>
            </a:pPr>
            <a:r>
              <a:rPr lang="en-US" sz="1067" kern="0">
                <a:solidFill>
                  <a:srgbClr val="000000"/>
                </a:solidFill>
                <a:latin typeface="Abadi Extra Light"/>
                <a:cs typeface="Arial"/>
                <a:sym typeface="Arial"/>
              </a:rPr>
              <a:t>Data notes: 1)”Non-binary” includes respondents identifying as non-binary, genderqueer, not exclusively male or female. Those “questioning/unsure of their gender identity” was suppressed due to small numbers;</a:t>
            </a:r>
            <a:r>
              <a:rPr lang="it-IT" sz="1067" kern="0">
                <a:solidFill>
                  <a:srgbClr val="000000"/>
                </a:solidFill>
                <a:latin typeface="Abadi Extra Light"/>
                <a:cs typeface="Arial"/>
                <a:sym typeface="Arial"/>
              </a:rPr>
              <a:t> 2)</a:t>
            </a:r>
            <a:r>
              <a:rPr lang="en-US" sz="1067" kern="0">
                <a:solidFill>
                  <a:srgbClr val="000000"/>
                </a:solidFill>
                <a:latin typeface="Abadi Extra Light"/>
                <a:cs typeface="Arial"/>
                <a:sym typeface="Arial"/>
              </a:rPr>
              <a:t>“</a:t>
            </a:r>
            <a:r>
              <a:rPr lang="it-IT" sz="1067" kern="0" err="1">
                <a:solidFill>
                  <a:srgbClr val="000000"/>
                </a:solidFill>
                <a:latin typeface="Abadi Extra Light"/>
                <a:cs typeface="Arial"/>
                <a:sym typeface="Arial"/>
              </a:rPr>
              <a:t>nH</a:t>
            </a:r>
            <a:r>
              <a:rPr lang="it-IT" sz="1067" kern="0">
                <a:solidFill>
                  <a:srgbClr val="000000"/>
                </a:solidFill>
                <a:latin typeface="Abadi Extra Light"/>
                <a:cs typeface="Arial"/>
                <a:sym typeface="Arial"/>
              </a:rPr>
              <a:t>/</a:t>
            </a:r>
            <a:r>
              <a:rPr lang="it-IT" sz="1067" kern="0" err="1">
                <a:solidFill>
                  <a:srgbClr val="000000"/>
                </a:solidFill>
                <a:latin typeface="Abadi Extra Light"/>
                <a:cs typeface="Arial"/>
                <a:sym typeface="Arial"/>
              </a:rPr>
              <a:t>nL</a:t>
            </a:r>
            <a:r>
              <a:rPr lang="en-US" sz="1067" kern="0">
                <a:solidFill>
                  <a:srgbClr val="000000"/>
                </a:solidFill>
                <a:latin typeface="Abadi Extra Light"/>
                <a:cs typeface="Arial"/>
                <a:sym typeface="Arial"/>
              </a:rPr>
              <a:t>”</a:t>
            </a:r>
            <a:r>
              <a:rPr lang="it-IT" sz="1067" kern="0">
                <a:solidFill>
                  <a:srgbClr val="000000"/>
                </a:solidFill>
                <a:latin typeface="Abadi Extra Light"/>
                <a:cs typeface="Arial"/>
                <a:sym typeface="Arial"/>
              </a:rPr>
              <a:t>=non-</a:t>
            </a:r>
            <a:r>
              <a:rPr lang="it-IT" sz="1067" kern="0" err="1">
                <a:solidFill>
                  <a:srgbClr val="000000"/>
                </a:solidFill>
                <a:latin typeface="Abadi Extra Light"/>
                <a:cs typeface="Arial"/>
                <a:sym typeface="Arial"/>
              </a:rPr>
              <a:t>Hispanic</a:t>
            </a:r>
            <a:r>
              <a:rPr lang="it-IT" sz="1067" kern="0">
                <a:solidFill>
                  <a:srgbClr val="000000"/>
                </a:solidFill>
                <a:latin typeface="Abadi Extra Light"/>
                <a:cs typeface="Arial"/>
                <a:sym typeface="Arial"/>
              </a:rPr>
              <a:t>/non-</a:t>
            </a:r>
            <a:r>
              <a:rPr lang="it-IT" sz="1067" kern="0" err="1">
                <a:solidFill>
                  <a:srgbClr val="000000"/>
                </a:solidFill>
                <a:latin typeface="Abadi Extra Light"/>
                <a:cs typeface="Arial"/>
                <a:sym typeface="Arial"/>
              </a:rPr>
              <a:t>Latinx</a:t>
            </a:r>
            <a:r>
              <a:rPr lang="en-US" sz="1067" kern="0">
                <a:solidFill>
                  <a:srgbClr val="000000"/>
                </a:solidFill>
                <a:latin typeface="Abadi Extra Light"/>
                <a:cs typeface="Arial"/>
                <a:sym typeface="Arial"/>
              </a:rPr>
              <a:t>; 3)“American Indian/Alaskan Native” includes Hispanic/Latinx; 4)* denotes rate is significantly different (p&lt;0.05) compared to the reference group; 5) All percentages are weighted to the statewide age and educational distribution of those </a:t>
            </a:r>
            <a:r>
              <a:rPr lang="en-US" sz="1067" kern="0">
                <a:solidFill>
                  <a:srgbClr val="000000"/>
                </a:solidFill>
                <a:latin typeface="Times New Roman"/>
                <a:cs typeface="Times New Roman"/>
                <a:sym typeface="Arial"/>
              </a:rPr>
              <a:t>≥</a:t>
            </a:r>
            <a:r>
              <a:rPr lang="en-US" sz="1067" kern="0">
                <a:solidFill>
                  <a:srgbClr val="000000"/>
                </a:solidFill>
                <a:latin typeface="Abadi Extra Light"/>
                <a:cs typeface="Arial"/>
                <a:sym typeface="Arial"/>
              </a:rPr>
              <a:t>25 years.</a:t>
            </a:r>
          </a:p>
        </p:txBody>
      </p:sp>
      <p:sp>
        <p:nvSpPr>
          <p:cNvPr id="3" name="TextBox 2">
            <a:extLst>
              <a:ext uri="{FF2B5EF4-FFF2-40B4-BE49-F238E27FC236}">
                <a16:creationId xmlns:a16="http://schemas.microsoft.com/office/drawing/2014/main" id="{7C784CD9-B3AA-4503-AAAC-AF3B7599DB72}"/>
              </a:ext>
            </a:extLst>
          </p:cNvPr>
          <p:cNvSpPr txBox="1"/>
          <p:nvPr/>
        </p:nvSpPr>
        <p:spPr>
          <a:xfrm>
            <a:off x="1" y="614391"/>
            <a:ext cx="12191999" cy="492443"/>
          </a:xfrm>
          <a:prstGeom prst="rect">
            <a:avLst/>
          </a:prstGeom>
          <a:solidFill>
            <a:srgbClr val="002060"/>
          </a:solidFill>
        </p:spPr>
        <p:txBody>
          <a:bodyPr wrap="square" lIns="121920" tIns="60960" rIns="121920" bIns="60960" rtlCol="0" anchor="t">
            <a:spAutoFit/>
          </a:bodyPr>
          <a:lstStyle/>
          <a:p>
            <a:pPr algn="ctr" defTabSz="1219170">
              <a:buClr>
                <a:srgbClr val="000000"/>
              </a:buClr>
            </a:pPr>
            <a:r>
              <a:rPr lang="en-US" sz="2400" b="1" kern="0">
                <a:solidFill>
                  <a:srgbClr val="FFFFFF"/>
                </a:solidFill>
                <a:latin typeface="Abadi Extra Light"/>
                <a:ea typeface="Roboto"/>
                <a:cs typeface="Arial"/>
                <a:sym typeface="Arial"/>
              </a:rPr>
              <a:t>Nearly 1 in 5 parents reported being worried about accessing available and affordable childcare.</a:t>
            </a:r>
            <a:endParaRPr lang="en-US" sz="1867" b="1" kern="0">
              <a:solidFill>
                <a:srgbClr val="FFFFFF"/>
              </a:solidFill>
              <a:latin typeface="Abadi Extra Light"/>
              <a:cs typeface="Arial"/>
              <a:sym typeface="Arial"/>
            </a:endParaRPr>
          </a:p>
        </p:txBody>
      </p:sp>
      <p:sp>
        <p:nvSpPr>
          <p:cNvPr id="13" name="Rectangle 12">
            <a:extLst>
              <a:ext uri="{FF2B5EF4-FFF2-40B4-BE49-F238E27FC236}">
                <a16:creationId xmlns:a16="http://schemas.microsoft.com/office/drawing/2014/main" id="{3F0962BC-9623-4760-8B86-657FF08BFA67}"/>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pic>
        <p:nvPicPr>
          <p:cNvPr id="4" name="Picture 7">
            <a:extLst>
              <a:ext uri="{FF2B5EF4-FFF2-40B4-BE49-F238E27FC236}">
                <a16:creationId xmlns:a16="http://schemas.microsoft.com/office/drawing/2014/main" id="{A85D67D4-967F-4D1B-BE06-E25FECFC5FDE}"/>
              </a:ext>
            </a:extLst>
          </p:cNvPr>
          <p:cNvPicPr>
            <a:picLocks noChangeAspect="1"/>
          </p:cNvPicPr>
          <p:nvPr/>
        </p:nvPicPr>
        <p:blipFill>
          <a:blip r:embed="rId3"/>
          <a:stretch>
            <a:fillRect/>
          </a:stretch>
        </p:blipFill>
        <p:spPr>
          <a:xfrm>
            <a:off x="0" y="1178757"/>
            <a:ext cx="7120467" cy="5304819"/>
          </a:xfrm>
          <a:prstGeom prst="rect">
            <a:avLst/>
          </a:prstGeom>
        </p:spPr>
      </p:pic>
      <p:sp>
        <p:nvSpPr>
          <p:cNvPr id="12" name="Rectangle 11">
            <a:extLst>
              <a:ext uri="{FF2B5EF4-FFF2-40B4-BE49-F238E27FC236}">
                <a16:creationId xmlns:a16="http://schemas.microsoft.com/office/drawing/2014/main" id="{51FCB419-7FEC-C345-A2A2-4EA31FD54260}"/>
              </a:ext>
            </a:extLst>
          </p:cNvPr>
          <p:cNvSpPr/>
          <p:nvPr/>
        </p:nvSpPr>
        <p:spPr>
          <a:xfrm>
            <a:off x="14108" y="1846723"/>
            <a:ext cx="7120465" cy="876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Rectangle 13">
            <a:extLst>
              <a:ext uri="{FF2B5EF4-FFF2-40B4-BE49-F238E27FC236}">
                <a16:creationId xmlns:a16="http://schemas.microsoft.com/office/drawing/2014/main" id="{1CC4F85B-0A2E-CA48-8B0A-58C64054D598}"/>
              </a:ext>
            </a:extLst>
          </p:cNvPr>
          <p:cNvSpPr/>
          <p:nvPr/>
        </p:nvSpPr>
        <p:spPr>
          <a:xfrm>
            <a:off x="14108" y="2696637"/>
            <a:ext cx="7120465" cy="596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7" name="Rectangle 16">
            <a:extLst>
              <a:ext uri="{FF2B5EF4-FFF2-40B4-BE49-F238E27FC236}">
                <a16:creationId xmlns:a16="http://schemas.microsoft.com/office/drawing/2014/main" id="{8310FB90-A4CF-B247-88D3-DBECA2EAB776}"/>
              </a:ext>
            </a:extLst>
          </p:cNvPr>
          <p:cNvSpPr/>
          <p:nvPr/>
        </p:nvSpPr>
        <p:spPr>
          <a:xfrm>
            <a:off x="14109" y="3305022"/>
            <a:ext cx="7180209" cy="876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0" name="Rectangle 19">
            <a:extLst>
              <a:ext uri="{FF2B5EF4-FFF2-40B4-BE49-F238E27FC236}">
                <a16:creationId xmlns:a16="http://schemas.microsoft.com/office/drawing/2014/main" id="{316DD70E-1738-7749-A649-F794953048E7}"/>
              </a:ext>
            </a:extLst>
          </p:cNvPr>
          <p:cNvSpPr/>
          <p:nvPr/>
        </p:nvSpPr>
        <p:spPr>
          <a:xfrm>
            <a:off x="8990" y="4181538"/>
            <a:ext cx="7120465" cy="2245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23312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4" grpId="0" animBg="1"/>
      <p:bldP spid="17"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709119"/>
          </a:xfrm>
          <a:prstGeom prst="rect">
            <a:avLst/>
          </a:prstGeom>
          <a:solidFill>
            <a:schemeClr val="accent5"/>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800">
                <a:solidFill>
                  <a:srgbClr val="FFFFFF"/>
                </a:solidFill>
                <a:latin typeface="Abadi Extra Light"/>
              </a:rPr>
              <a:t>EMPLOYMENT &amp; CHILDCARE</a:t>
            </a:r>
            <a:endParaRPr lang="en-US" sz="1200" kern="0">
              <a:solidFill>
                <a:srgbClr val="000000"/>
              </a:solidFill>
            </a:endParaRPr>
          </a:p>
        </p:txBody>
      </p:sp>
      <p:sp>
        <p:nvSpPr>
          <p:cNvPr id="3" name="TextBox 2">
            <a:extLst>
              <a:ext uri="{FF2B5EF4-FFF2-40B4-BE49-F238E27FC236}">
                <a16:creationId xmlns:a16="http://schemas.microsoft.com/office/drawing/2014/main" id="{044B1D1D-9C14-48C0-9200-8FDDE01CD21F}"/>
              </a:ext>
            </a:extLst>
          </p:cNvPr>
          <p:cNvSpPr txBox="1"/>
          <p:nvPr/>
        </p:nvSpPr>
        <p:spPr>
          <a:xfrm>
            <a:off x="-2171" y="857258"/>
            <a:ext cx="12194171" cy="830997"/>
          </a:xfrm>
          <a:prstGeom prst="rect">
            <a:avLst/>
          </a:prstGeom>
          <a:solidFill>
            <a:srgbClr val="002060"/>
          </a:solidFill>
        </p:spPr>
        <p:txBody>
          <a:bodyPr wrap="square" rtlCol="0">
            <a:spAutoFit/>
          </a:bodyPr>
          <a:lstStyle/>
          <a:p>
            <a:pPr algn="ctr" defTabSz="1219170">
              <a:buClr>
                <a:srgbClr val="000000"/>
              </a:buClr>
            </a:pPr>
            <a:r>
              <a:rPr lang="en-US" sz="2400" b="1" kern="0">
                <a:solidFill>
                  <a:srgbClr val="FFAB40"/>
                </a:solidFill>
                <a:latin typeface="Abadi Extra Light" panose="020B0204020104020204" pitchFamily="34" charset="0"/>
                <a:cs typeface="Arial"/>
                <a:sym typeface="Arial"/>
              </a:rPr>
              <a:t>1 </a:t>
            </a:r>
            <a:r>
              <a:rPr lang="en-US" sz="1867" b="1" kern="0">
                <a:solidFill>
                  <a:srgbClr val="FFFFFF"/>
                </a:solidFill>
                <a:latin typeface="Abadi Extra Light" panose="020B0204020104020204" pitchFamily="34" charset="0"/>
                <a:cs typeface="Arial"/>
                <a:sym typeface="Arial"/>
              </a:rPr>
              <a:t>in</a:t>
            </a:r>
            <a:r>
              <a:rPr lang="en-US" sz="2400" b="1" kern="0">
                <a:solidFill>
                  <a:srgbClr val="FFAB40"/>
                </a:solidFill>
                <a:latin typeface="Abadi Extra Light" panose="020B0204020104020204" pitchFamily="34" charset="0"/>
                <a:cs typeface="Arial"/>
                <a:sym typeface="Arial"/>
              </a:rPr>
              <a:t> 4 </a:t>
            </a:r>
            <a:r>
              <a:rPr lang="en-US" sz="1867" b="1" kern="0">
                <a:solidFill>
                  <a:srgbClr val="FFFFFF"/>
                </a:solidFill>
                <a:latin typeface="Abadi Extra Light" panose="020B0204020104020204" pitchFamily="34" charset="0"/>
                <a:cs typeface="Arial"/>
                <a:sym typeface="Arial"/>
              </a:rPr>
              <a:t>employed parents lost their jobs or reduced hours/took leave.  </a:t>
            </a:r>
          </a:p>
          <a:p>
            <a:pPr algn="ctr" defTabSz="1219170">
              <a:buClr>
                <a:srgbClr val="000000"/>
              </a:buClr>
            </a:pPr>
            <a:r>
              <a:rPr lang="en-US" sz="1867" b="1" kern="0">
                <a:solidFill>
                  <a:srgbClr val="FFFFFF"/>
                </a:solidFill>
                <a:latin typeface="Abadi Extra Light" panose="020B0204020104020204" pitchFamily="34" charset="0"/>
                <a:cs typeface="Arial"/>
                <a:sym typeface="Arial"/>
              </a:rPr>
              <a:t>Parents were </a:t>
            </a:r>
            <a:r>
              <a:rPr lang="en-US" sz="2400" b="1" kern="0">
                <a:solidFill>
                  <a:srgbClr val="FFAB40"/>
                </a:solidFill>
                <a:latin typeface="Abadi Extra Light" panose="020B0204020104020204" pitchFamily="34" charset="0"/>
                <a:cs typeface="Arial"/>
                <a:sym typeface="Arial"/>
              </a:rPr>
              <a:t>35% </a:t>
            </a:r>
            <a:r>
              <a:rPr lang="en-US" sz="1867" b="1" kern="0">
                <a:solidFill>
                  <a:srgbClr val="FFFFFF"/>
                </a:solidFill>
                <a:latin typeface="Abadi Extra Light" panose="020B0204020104020204" pitchFamily="34" charset="0"/>
                <a:cs typeface="Arial"/>
                <a:sym typeface="Arial"/>
              </a:rPr>
              <a:t>more likely to report reducing hours/taking leave than non-parents.</a:t>
            </a:r>
          </a:p>
        </p:txBody>
      </p:sp>
      <p:sp>
        <p:nvSpPr>
          <p:cNvPr id="10" name="TextBox 9">
            <a:extLst>
              <a:ext uri="{FF2B5EF4-FFF2-40B4-BE49-F238E27FC236}">
                <a16:creationId xmlns:a16="http://schemas.microsoft.com/office/drawing/2014/main" id="{04FF7BE0-7A9D-4C31-A4FB-9BAF8808039E}"/>
              </a:ext>
            </a:extLst>
          </p:cNvPr>
          <p:cNvSpPr txBox="1"/>
          <p:nvPr/>
        </p:nvSpPr>
        <p:spPr>
          <a:xfrm>
            <a:off x="0" y="3429000"/>
            <a:ext cx="12192000" cy="738664"/>
          </a:xfrm>
          <a:prstGeom prst="rect">
            <a:avLst/>
          </a:prstGeom>
          <a:solidFill>
            <a:srgbClr val="002060"/>
          </a:solidFill>
          <a:ln w="19050">
            <a:solidFill>
              <a:srgbClr val="002060"/>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lvl="2" algn="ctr" defTabSz="1219170">
              <a:buClr>
                <a:srgbClr val="000000"/>
              </a:buClr>
            </a:pPr>
            <a:r>
              <a:rPr lang="en-US" sz="2133" b="1" kern="0">
                <a:solidFill>
                  <a:srgbClr val="FFAB40"/>
                </a:solidFill>
                <a:latin typeface="Abadi Extra Light"/>
                <a:ea typeface="Roboto"/>
                <a:cs typeface="Arial"/>
                <a:sym typeface="Arial"/>
              </a:rPr>
              <a:t>43% </a:t>
            </a:r>
            <a:r>
              <a:rPr lang="en-US" sz="1867" b="1" kern="0">
                <a:solidFill>
                  <a:srgbClr val="FFFFFF"/>
                </a:solidFill>
                <a:latin typeface="Abadi Extra Light"/>
                <a:ea typeface="Roboto"/>
                <a:cs typeface="Arial"/>
                <a:sym typeface="Arial"/>
              </a:rPr>
              <a:t>of parents who reduced hours/took leave and </a:t>
            </a:r>
            <a:r>
              <a:rPr lang="en-US" sz="2133" b="1" kern="0">
                <a:solidFill>
                  <a:srgbClr val="FFAB40"/>
                </a:solidFill>
                <a:latin typeface="Abadi Extra Light"/>
                <a:ea typeface="Roboto"/>
                <a:cs typeface="Arial"/>
                <a:sym typeface="Arial"/>
              </a:rPr>
              <a:t>32% </a:t>
            </a:r>
            <a:r>
              <a:rPr lang="en-US" sz="1867" b="1" kern="0">
                <a:solidFill>
                  <a:srgbClr val="FFFFFF"/>
                </a:solidFill>
                <a:latin typeface="Abadi Extra Light"/>
                <a:ea typeface="Roboto"/>
                <a:cs typeface="Arial"/>
                <a:sym typeface="Arial"/>
              </a:rPr>
              <a:t>of parents who lost jobs listed </a:t>
            </a:r>
          </a:p>
          <a:p>
            <a:pPr marL="0" lvl="2" algn="ctr" defTabSz="1219170">
              <a:buClr>
                <a:srgbClr val="000000"/>
              </a:buClr>
            </a:pPr>
            <a:r>
              <a:rPr lang="en-US" sz="1867" b="1" kern="0">
                <a:solidFill>
                  <a:srgbClr val="FFFFFF"/>
                </a:solidFill>
                <a:latin typeface="Abadi Extra Light"/>
                <a:ea typeface="Roboto"/>
                <a:cs typeface="Arial"/>
                <a:sym typeface="Arial"/>
              </a:rPr>
              <a:t>needing to take care of children as a reason. </a:t>
            </a:r>
            <a:endParaRPr lang="en-US" sz="533" b="1" kern="0">
              <a:solidFill>
                <a:srgbClr val="FFFFFF"/>
              </a:solidFill>
              <a:latin typeface="Abadi Extra Light"/>
              <a:ea typeface="Roboto"/>
              <a:cs typeface="Arial"/>
              <a:sym typeface="Arial"/>
            </a:endParaRPr>
          </a:p>
        </p:txBody>
      </p:sp>
      <p:pic>
        <p:nvPicPr>
          <p:cNvPr id="5" name="Graphic 4" descr="Man with kid with solid fill">
            <a:extLst>
              <a:ext uri="{FF2B5EF4-FFF2-40B4-BE49-F238E27FC236}">
                <a16:creationId xmlns:a16="http://schemas.microsoft.com/office/drawing/2014/main" id="{CD36CA0B-2FDD-455C-A20C-BB13EDB154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5727" y="1863959"/>
            <a:ext cx="1219200" cy="1219200"/>
          </a:xfrm>
          <a:prstGeom prst="rect">
            <a:avLst/>
          </a:prstGeom>
        </p:spPr>
      </p:pic>
      <p:pic>
        <p:nvPicPr>
          <p:cNvPr id="17" name="Graphic 16" descr="Man with kid with solid fill">
            <a:extLst>
              <a:ext uri="{FF2B5EF4-FFF2-40B4-BE49-F238E27FC236}">
                <a16:creationId xmlns:a16="http://schemas.microsoft.com/office/drawing/2014/main" id="{EBE4DA87-CA65-4386-86CE-CEA437167B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66156" y="1855283"/>
            <a:ext cx="1219200" cy="1219200"/>
          </a:xfrm>
          <a:prstGeom prst="rect">
            <a:avLst/>
          </a:prstGeom>
        </p:spPr>
      </p:pic>
      <p:pic>
        <p:nvPicPr>
          <p:cNvPr id="18" name="Graphic 17" descr="Man with kid with solid fill">
            <a:extLst>
              <a:ext uri="{FF2B5EF4-FFF2-40B4-BE49-F238E27FC236}">
                <a16:creationId xmlns:a16="http://schemas.microsoft.com/office/drawing/2014/main" id="{B6305AC9-2ED5-4098-8E7D-7EB30694CF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5297" y="1858821"/>
            <a:ext cx="1219200" cy="1219200"/>
          </a:xfrm>
          <a:prstGeom prst="rect">
            <a:avLst/>
          </a:prstGeom>
        </p:spPr>
      </p:pic>
      <p:pic>
        <p:nvPicPr>
          <p:cNvPr id="19" name="Graphic 18" descr="Man with kid with solid fill">
            <a:extLst>
              <a:ext uri="{FF2B5EF4-FFF2-40B4-BE49-F238E27FC236}">
                <a16:creationId xmlns:a16="http://schemas.microsoft.com/office/drawing/2014/main" id="{3D0CA711-7A7E-4796-96AA-D367FA2D68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4868" y="1867600"/>
            <a:ext cx="1219200" cy="1219200"/>
          </a:xfrm>
          <a:prstGeom prst="rect">
            <a:avLst/>
          </a:prstGeom>
        </p:spPr>
      </p:pic>
      <p:sp>
        <p:nvSpPr>
          <p:cNvPr id="21" name="TextBox 20">
            <a:extLst>
              <a:ext uri="{FF2B5EF4-FFF2-40B4-BE49-F238E27FC236}">
                <a16:creationId xmlns:a16="http://schemas.microsoft.com/office/drawing/2014/main" id="{35007323-6AA6-4996-B32D-C97E3631D98C}"/>
              </a:ext>
            </a:extLst>
          </p:cNvPr>
          <p:cNvSpPr txBox="1"/>
          <p:nvPr/>
        </p:nvSpPr>
        <p:spPr>
          <a:xfrm>
            <a:off x="431465" y="5321944"/>
            <a:ext cx="11537204" cy="1847044"/>
          </a:xfrm>
          <a:prstGeom prst="rect">
            <a:avLst/>
          </a:prstGeom>
          <a:noFill/>
        </p:spPr>
        <p:txBody>
          <a:bodyPr rot="0" spcFirstLastPara="0" vertOverflow="overflow" horzOverflow="overflow" vert="horz" wrap="square" lIns="121920" tIns="60960" rIns="121920" bIns="60960" numCol="2" spcCol="0" rtlCol="0" fromWordArt="0" anchor="t" anchorCtr="0" forceAA="0" compatLnSpc="1">
            <a:prstTxWarp prst="textNoShape">
              <a:avLst/>
            </a:prstTxWarp>
            <a:spAutoFit/>
          </a:bodyPr>
          <a:lstStyle/>
          <a:p>
            <a:pPr marL="228594" indent="-228594" defTabSz="1219170">
              <a:buClr>
                <a:srgbClr val="000000"/>
              </a:buClr>
              <a:buFont typeface="Arial" panose="020B0604020202020204" pitchFamily="34" charset="0"/>
              <a:buChar char="•"/>
            </a:pPr>
            <a:r>
              <a:rPr lang="en-US" sz="1867" b="1" kern="0">
                <a:solidFill>
                  <a:srgbClr val="073763"/>
                </a:solidFill>
                <a:latin typeface="Abadi Extra Light"/>
                <a:ea typeface="Roboto"/>
                <a:cs typeface="Arial"/>
                <a:sym typeface="Arial"/>
              </a:rPr>
              <a:t>Questioning </a:t>
            </a:r>
            <a:r>
              <a:rPr lang="en-US" sz="1867" kern="0">
                <a:solidFill>
                  <a:srgbClr val="073763"/>
                </a:solidFill>
                <a:latin typeface="Abadi Extra Light"/>
                <a:ea typeface="Roboto"/>
                <a:cs typeface="Arial"/>
                <a:sym typeface="Arial"/>
              </a:rPr>
              <a:t>of sexual orientation, </a:t>
            </a:r>
            <a:r>
              <a:rPr lang="en-US" sz="1867" b="1" kern="0">
                <a:solidFill>
                  <a:srgbClr val="073763"/>
                </a:solidFill>
                <a:latin typeface="Abadi Extra Light"/>
                <a:ea typeface="Roboto"/>
                <a:cs typeface="Arial"/>
                <a:sym typeface="Arial"/>
              </a:rPr>
              <a:t>Bisexual</a:t>
            </a:r>
            <a:r>
              <a:rPr lang="en-US" sz="1867" kern="0">
                <a:solidFill>
                  <a:srgbClr val="073763"/>
                </a:solidFill>
                <a:latin typeface="Abadi Extra Light"/>
                <a:ea typeface="Roboto"/>
                <a:cs typeface="Arial"/>
                <a:sym typeface="Arial"/>
              </a:rPr>
              <a:t> and/or </a:t>
            </a:r>
            <a:r>
              <a:rPr lang="en-US" sz="1867" b="1" kern="0">
                <a:solidFill>
                  <a:srgbClr val="073763"/>
                </a:solidFill>
                <a:latin typeface="Abadi Extra Light"/>
                <a:ea typeface="Roboto"/>
                <a:cs typeface="Arial"/>
                <a:sym typeface="Arial"/>
              </a:rPr>
              <a:t>Pansexual</a:t>
            </a:r>
            <a:r>
              <a:rPr lang="en-US" sz="1867" kern="0">
                <a:solidFill>
                  <a:srgbClr val="073763"/>
                </a:solidFill>
                <a:latin typeface="Abadi Extra Light"/>
                <a:ea typeface="Roboto"/>
                <a:cs typeface="Arial"/>
                <a:sym typeface="Arial"/>
              </a:rPr>
              <a:t>, and </a:t>
            </a:r>
            <a:r>
              <a:rPr lang="en-US" sz="1867" b="1" kern="0">
                <a:solidFill>
                  <a:srgbClr val="073763"/>
                </a:solidFill>
                <a:latin typeface="Abadi Extra Light"/>
                <a:ea typeface="Roboto"/>
                <a:cs typeface="Arial"/>
                <a:sym typeface="Arial"/>
              </a:rPr>
              <a:t>Queer </a:t>
            </a:r>
            <a:r>
              <a:rPr lang="en-US" sz="1867" kern="0">
                <a:solidFill>
                  <a:srgbClr val="073763"/>
                </a:solidFill>
                <a:latin typeface="Abadi Extra Light"/>
                <a:ea typeface="Roboto"/>
                <a:cs typeface="Arial"/>
                <a:sym typeface="Arial"/>
              </a:rPr>
              <a:t>parents</a:t>
            </a:r>
          </a:p>
          <a:p>
            <a:pPr marL="228594" indent="-228594" defTabSz="1219170">
              <a:buClr>
                <a:srgbClr val="000000"/>
              </a:buClr>
              <a:buFont typeface="Arial" panose="020B0604020202020204" pitchFamily="34" charset="0"/>
              <a:buChar char="•"/>
            </a:pPr>
            <a:r>
              <a:rPr lang="en-US" sz="1867" b="1" kern="0">
                <a:solidFill>
                  <a:srgbClr val="073763"/>
                </a:solidFill>
                <a:latin typeface="Abadi Extra Light"/>
                <a:ea typeface="Roboto"/>
                <a:cs typeface="Arial"/>
                <a:sym typeface="Arial"/>
              </a:rPr>
              <a:t>Non-binary, </a:t>
            </a:r>
            <a:r>
              <a:rPr lang="en-US" sz="1867" kern="0">
                <a:solidFill>
                  <a:srgbClr val="073763"/>
                </a:solidFill>
                <a:latin typeface="Abadi Extra Light"/>
                <a:ea typeface="Roboto"/>
                <a:cs typeface="Arial"/>
                <a:sym typeface="Arial"/>
              </a:rPr>
              <a:t>and</a:t>
            </a:r>
            <a:r>
              <a:rPr lang="en-US" sz="1867" b="1" kern="0">
                <a:solidFill>
                  <a:srgbClr val="073763"/>
                </a:solidFill>
                <a:latin typeface="Abadi Extra Light"/>
                <a:ea typeface="Roboto"/>
                <a:cs typeface="Arial"/>
                <a:sym typeface="Arial"/>
              </a:rPr>
              <a:t> female </a:t>
            </a:r>
            <a:r>
              <a:rPr lang="en-US" sz="1867" kern="0">
                <a:solidFill>
                  <a:srgbClr val="073763"/>
                </a:solidFill>
                <a:latin typeface="Abadi Extra Light"/>
                <a:ea typeface="Roboto"/>
                <a:cs typeface="Arial"/>
                <a:sym typeface="Arial"/>
              </a:rPr>
              <a:t>parents</a:t>
            </a:r>
          </a:p>
          <a:p>
            <a:pPr marL="228594" indent="-228594" defTabSz="1219170">
              <a:buClr>
                <a:srgbClr val="000000"/>
              </a:buClr>
              <a:buFont typeface="Arial" panose="020B0604020202020204" pitchFamily="34" charset="0"/>
              <a:buChar char="•"/>
            </a:pPr>
            <a:r>
              <a:rPr lang="en-US" sz="1867" b="1" kern="0">
                <a:solidFill>
                  <a:srgbClr val="073763"/>
                </a:solidFill>
                <a:latin typeface="Abadi Extra Light"/>
                <a:ea typeface="Roboto"/>
                <a:cs typeface="Arial"/>
                <a:sym typeface="Arial"/>
              </a:rPr>
              <a:t>Younger </a:t>
            </a:r>
            <a:r>
              <a:rPr lang="en-US" sz="1867" kern="0">
                <a:solidFill>
                  <a:srgbClr val="073763"/>
                </a:solidFill>
                <a:latin typeface="Abadi Extra Light"/>
                <a:ea typeface="Roboto"/>
                <a:cs typeface="Arial"/>
                <a:sym typeface="Arial"/>
              </a:rPr>
              <a:t>parents</a:t>
            </a:r>
            <a:r>
              <a:rPr lang="en-US" sz="1867" b="1" kern="0">
                <a:solidFill>
                  <a:srgbClr val="073763"/>
                </a:solidFill>
                <a:latin typeface="Abadi Extra Light"/>
                <a:ea typeface="Roboto"/>
                <a:cs typeface="Arial"/>
                <a:sym typeface="Arial"/>
              </a:rPr>
              <a:t> </a:t>
            </a:r>
          </a:p>
          <a:p>
            <a:pPr marL="228594" indent="-228594" defTabSz="1219170">
              <a:buClr>
                <a:srgbClr val="000000"/>
              </a:buClr>
              <a:buFont typeface="Arial" panose="020B0604020202020204" pitchFamily="34" charset="0"/>
              <a:buChar char="•"/>
            </a:pPr>
            <a:r>
              <a:rPr lang="en-US" sz="1867" b="1" kern="0">
                <a:solidFill>
                  <a:srgbClr val="073763"/>
                </a:solidFill>
                <a:latin typeface="Abadi Extra Light"/>
                <a:ea typeface="Roboto"/>
                <a:cs typeface="Arial"/>
                <a:sym typeface="Arial"/>
              </a:rPr>
              <a:t>Hispanic/Latinx </a:t>
            </a:r>
            <a:r>
              <a:rPr lang="en-US" sz="1867" kern="0">
                <a:solidFill>
                  <a:srgbClr val="073763"/>
                </a:solidFill>
                <a:latin typeface="Abadi Extra Light"/>
                <a:ea typeface="Roboto"/>
                <a:cs typeface="Arial"/>
                <a:sym typeface="Arial"/>
              </a:rPr>
              <a:t>and</a:t>
            </a:r>
            <a:r>
              <a:rPr lang="en-US" sz="1867" b="1" kern="0">
                <a:solidFill>
                  <a:srgbClr val="073763"/>
                </a:solidFill>
                <a:latin typeface="Abadi Extra Light"/>
                <a:ea typeface="Roboto"/>
                <a:cs typeface="Arial"/>
                <a:sym typeface="Arial"/>
              </a:rPr>
              <a:t> Multiracial </a:t>
            </a:r>
            <a:r>
              <a:rPr lang="en-US" sz="1867" kern="0">
                <a:solidFill>
                  <a:srgbClr val="073763"/>
                </a:solidFill>
                <a:latin typeface="Abadi Extra Light"/>
                <a:ea typeface="Roboto"/>
                <a:cs typeface="Arial"/>
                <a:sym typeface="Arial"/>
              </a:rPr>
              <a:t>parents</a:t>
            </a:r>
          </a:p>
          <a:p>
            <a:pPr marL="228594" indent="-228594" defTabSz="1219170">
              <a:buClr>
                <a:srgbClr val="000000"/>
              </a:buClr>
              <a:buFont typeface="Arial" panose="020B0604020202020204" pitchFamily="34" charset="0"/>
              <a:buChar char="•"/>
            </a:pPr>
            <a:r>
              <a:rPr lang="en-US" sz="1867" kern="0">
                <a:solidFill>
                  <a:srgbClr val="073763"/>
                </a:solidFill>
                <a:latin typeface="Abadi Extra Light"/>
                <a:ea typeface="Roboto"/>
                <a:cs typeface="Arial"/>
                <a:sym typeface="Arial"/>
              </a:rPr>
              <a:t>Parents with </a:t>
            </a:r>
            <a:r>
              <a:rPr lang="en-US" sz="1867" b="1" kern="0">
                <a:solidFill>
                  <a:srgbClr val="073763"/>
                </a:solidFill>
                <a:latin typeface="Abadi Extra Light"/>
                <a:ea typeface="Roboto"/>
                <a:cs typeface="Arial"/>
                <a:sym typeface="Arial"/>
              </a:rPr>
              <a:t>lower income </a:t>
            </a:r>
            <a:r>
              <a:rPr lang="en-US" sz="1867" kern="0">
                <a:solidFill>
                  <a:srgbClr val="073763"/>
                </a:solidFill>
                <a:latin typeface="Abadi Extra Light"/>
                <a:ea typeface="Roboto"/>
                <a:cs typeface="Arial"/>
                <a:sym typeface="Arial"/>
              </a:rPr>
              <a:t>or </a:t>
            </a:r>
            <a:r>
              <a:rPr lang="en-US" sz="1867" b="1" kern="0">
                <a:solidFill>
                  <a:srgbClr val="073763"/>
                </a:solidFill>
                <a:latin typeface="Abadi Extra Light"/>
                <a:ea typeface="Roboto"/>
                <a:cs typeface="Arial"/>
                <a:sym typeface="Arial"/>
              </a:rPr>
              <a:t>lower education</a:t>
            </a:r>
          </a:p>
          <a:p>
            <a:pPr marL="228594" indent="-228594" defTabSz="1219170">
              <a:buClr>
                <a:srgbClr val="000000"/>
              </a:buClr>
              <a:buFont typeface="Arial" panose="020B0604020202020204" pitchFamily="34" charset="0"/>
              <a:buChar char="•"/>
            </a:pPr>
            <a:r>
              <a:rPr lang="en-US" sz="1867" kern="0">
                <a:solidFill>
                  <a:srgbClr val="073763"/>
                </a:solidFill>
                <a:latin typeface="Abadi Extra Light"/>
                <a:ea typeface="Roboto"/>
                <a:cs typeface="Arial"/>
                <a:sym typeface="Arial"/>
              </a:rPr>
              <a:t>Parents of </a:t>
            </a:r>
            <a:r>
              <a:rPr lang="en-US" sz="1867" b="1" kern="0">
                <a:solidFill>
                  <a:srgbClr val="073763"/>
                </a:solidFill>
                <a:latin typeface="Abadi Extra Light"/>
                <a:ea typeface="Roboto"/>
                <a:cs typeface="Arial"/>
                <a:sym typeface="Arial"/>
              </a:rPr>
              <a:t>children with special healthcare needs</a:t>
            </a:r>
            <a:endParaRPr lang="en-US" sz="1867" kern="0">
              <a:solidFill>
                <a:srgbClr val="073763"/>
              </a:solidFill>
              <a:latin typeface="Abadi Extra Light"/>
              <a:ea typeface="Roboto"/>
              <a:cs typeface="Arial"/>
              <a:sym typeface="Arial"/>
            </a:endParaRPr>
          </a:p>
        </p:txBody>
      </p:sp>
      <p:sp>
        <p:nvSpPr>
          <p:cNvPr id="11" name="TextBox 10">
            <a:extLst>
              <a:ext uri="{FF2B5EF4-FFF2-40B4-BE49-F238E27FC236}">
                <a16:creationId xmlns:a16="http://schemas.microsoft.com/office/drawing/2014/main" id="{97ABA869-B367-46EB-90A4-865A90B319CB}"/>
              </a:ext>
            </a:extLst>
          </p:cNvPr>
          <p:cNvSpPr txBox="1"/>
          <p:nvPr/>
        </p:nvSpPr>
        <p:spPr>
          <a:xfrm>
            <a:off x="431465" y="4312592"/>
            <a:ext cx="11193159" cy="1241622"/>
          </a:xfrm>
          <a:prstGeom prst="rect">
            <a:avLst/>
          </a:prstGeom>
          <a:noFill/>
        </p:spPr>
        <p:txBody>
          <a:bodyPr wrap="square" rtlCol="0">
            <a:spAutoFit/>
          </a:bodyPr>
          <a:lstStyle/>
          <a:p>
            <a:pPr algn="ctr" defTabSz="1219170">
              <a:buClr>
                <a:srgbClr val="000000"/>
              </a:buClr>
            </a:pPr>
            <a:r>
              <a:rPr lang="en-US" sz="1867" b="1" kern="0">
                <a:solidFill>
                  <a:srgbClr val="073763"/>
                </a:solidFill>
                <a:latin typeface="Abadi Extra Light"/>
                <a:ea typeface="Roboto"/>
                <a:cs typeface="Arial"/>
                <a:sym typeface="Arial"/>
              </a:rPr>
              <a:t>Populations who have experienced inequities in other areas face additional challenges in balancing parental stressors</a:t>
            </a:r>
            <a:r>
              <a:rPr lang="en-US" sz="1867" kern="0">
                <a:solidFill>
                  <a:srgbClr val="073763"/>
                </a:solidFill>
                <a:latin typeface="Abadi Extra Light"/>
                <a:ea typeface="Roboto"/>
                <a:cs typeface="Arial"/>
                <a:sym typeface="Arial"/>
              </a:rPr>
              <a:t>.  </a:t>
            </a:r>
          </a:p>
          <a:p>
            <a:pPr algn="ctr" defTabSz="1219170">
              <a:buClr>
                <a:srgbClr val="000000"/>
              </a:buClr>
            </a:pPr>
            <a:r>
              <a:rPr lang="en-US" sz="1867" kern="0">
                <a:solidFill>
                  <a:srgbClr val="073763"/>
                </a:solidFill>
                <a:latin typeface="Abadi Extra Light"/>
                <a:ea typeface="Roboto"/>
                <a:cs typeface="Arial"/>
                <a:sym typeface="Arial"/>
              </a:rPr>
              <a:t>The following parental groups were more likely to report a change in status or nature of employment                       in order to take care of children: </a:t>
            </a:r>
          </a:p>
          <a:p>
            <a:pPr defTabSz="1219170">
              <a:buClr>
                <a:srgbClr val="000000"/>
              </a:buClr>
            </a:pPr>
            <a:endParaRPr lang="en-US" sz="1867" kern="0">
              <a:solidFill>
                <a:srgbClr val="000000"/>
              </a:solidFill>
              <a:latin typeface="Arial"/>
              <a:cs typeface="Arial"/>
              <a:sym typeface="Arial"/>
            </a:endParaRPr>
          </a:p>
        </p:txBody>
      </p:sp>
      <p:sp>
        <p:nvSpPr>
          <p:cNvPr id="20" name="Rectangle 19">
            <a:extLst>
              <a:ext uri="{FF2B5EF4-FFF2-40B4-BE49-F238E27FC236}">
                <a16:creationId xmlns:a16="http://schemas.microsoft.com/office/drawing/2014/main" id="{49450891-00EF-49EC-B295-AA2AEFA09B41}"/>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66590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709119"/>
          </a:xfrm>
          <a:prstGeom prst="rect">
            <a:avLst/>
          </a:prstGeom>
          <a:solidFill>
            <a:srgbClr val="0097A7"/>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800">
                <a:solidFill>
                  <a:srgbClr val="FFFFFF"/>
                </a:solidFill>
                <a:latin typeface="Abadi Extra Light"/>
              </a:rPr>
              <a:t>MENTAL HEALTH OF PARENTS</a:t>
            </a:r>
            <a:endParaRPr lang="en-US" sz="2667" kern="0">
              <a:solidFill>
                <a:srgbClr val="000000"/>
              </a:solidFil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rgbClr val="0097A7"/>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TextBox 9">
            <a:extLst>
              <a:ext uri="{FF2B5EF4-FFF2-40B4-BE49-F238E27FC236}">
                <a16:creationId xmlns:a16="http://schemas.microsoft.com/office/drawing/2014/main" id="{04FF7BE0-7A9D-4C31-A4FB-9BAF8808039E}"/>
              </a:ext>
            </a:extLst>
          </p:cNvPr>
          <p:cNvSpPr txBox="1"/>
          <p:nvPr/>
        </p:nvSpPr>
        <p:spPr>
          <a:xfrm>
            <a:off x="7588259" y="1665326"/>
            <a:ext cx="4315399" cy="414562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kern="0" dirty="0">
                <a:solidFill>
                  <a:srgbClr val="073763"/>
                </a:solidFill>
                <a:latin typeface="Abadi Extra Light"/>
                <a:ea typeface="Roboto"/>
                <a:cs typeface="Arial"/>
                <a:sym typeface="Arial"/>
              </a:rPr>
              <a:t>Parents </a:t>
            </a:r>
            <a:r>
              <a:rPr lang="en-US" sz="1867" b="1" kern="0" dirty="0">
                <a:solidFill>
                  <a:srgbClr val="073763"/>
                </a:solidFill>
                <a:latin typeface="Abadi Extra Light"/>
                <a:ea typeface="Roboto"/>
                <a:cs typeface="Arial"/>
                <a:sym typeface="Arial"/>
              </a:rPr>
              <a:t>worried about childcare, housing, or</a:t>
            </a:r>
            <a:r>
              <a:rPr lang="en-US" sz="1867" kern="0" dirty="0">
                <a:solidFill>
                  <a:srgbClr val="073763"/>
                </a:solidFill>
                <a:latin typeface="Abadi Extra Light"/>
                <a:ea typeface="Roboto"/>
                <a:cs typeface="Arial"/>
                <a:sym typeface="Arial"/>
              </a:rPr>
              <a:t> </a:t>
            </a:r>
            <a:r>
              <a:rPr lang="en-US" sz="1867" b="1" kern="0" dirty="0">
                <a:solidFill>
                  <a:srgbClr val="073763"/>
                </a:solidFill>
                <a:latin typeface="Abadi Extra Light"/>
                <a:ea typeface="Roboto"/>
                <a:cs typeface="Arial"/>
                <a:sym typeface="Arial"/>
              </a:rPr>
              <a:t>any expenses </a:t>
            </a:r>
            <a:r>
              <a:rPr lang="en-US" sz="1867" kern="0" dirty="0">
                <a:solidFill>
                  <a:srgbClr val="073763"/>
                </a:solidFill>
                <a:latin typeface="Abadi Extra Light"/>
                <a:ea typeface="Roboto"/>
                <a:cs typeface="Arial"/>
                <a:sym typeface="Arial"/>
              </a:rPr>
              <a:t>are between </a:t>
            </a:r>
            <a:r>
              <a:rPr lang="en-US" sz="1867" b="1" kern="0" dirty="0">
                <a:solidFill>
                  <a:srgbClr val="073763"/>
                </a:solidFill>
                <a:latin typeface="Abadi Extra Light"/>
                <a:ea typeface="Roboto"/>
                <a:cs typeface="Arial"/>
                <a:sym typeface="Arial"/>
              </a:rPr>
              <a:t>61% - 88% more likely to report poor mental health. </a:t>
            </a:r>
            <a:r>
              <a:rPr lang="en-US" sz="1867" kern="0" dirty="0">
                <a:solidFill>
                  <a:srgbClr val="073763"/>
                </a:solidFill>
                <a:latin typeface="Abadi Extra Light"/>
                <a:ea typeface="Roboto"/>
                <a:cs typeface="Arial"/>
                <a:sym typeface="Arial"/>
              </a:rPr>
              <a:t>Poor parental mental health affects not only parents, but also their children.</a:t>
            </a:r>
            <a:endParaRPr lang="en-US" sz="1867" b="1" kern="0" dirty="0">
              <a:solidFill>
                <a:srgbClr val="073763"/>
              </a:solidFill>
              <a:latin typeface="Abadi Extra Light"/>
              <a:ea typeface="Roboto"/>
              <a:cs typeface="Arial"/>
              <a:sym typeface="Arial"/>
            </a:endParaRPr>
          </a:p>
          <a:p>
            <a:pPr defTabSz="1219170">
              <a:buClr>
                <a:srgbClr val="000000"/>
              </a:buClr>
            </a:pPr>
            <a:endParaRPr lang="en-US" sz="1867" b="1" kern="0" dirty="0">
              <a:solidFill>
                <a:srgbClr val="073763"/>
              </a:solidFill>
              <a:latin typeface="Abadi Extra Light"/>
              <a:ea typeface="Roboto"/>
              <a:cs typeface="Arial"/>
              <a:sym typeface="Arial"/>
            </a:endParaRPr>
          </a:p>
          <a:p>
            <a:pPr defTabSz="1219170">
              <a:buClr>
                <a:srgbClr val="000000"/>
              </a:buClr>
            </a:pPr>
            <a:r>
              <a:rPr lang="en-US" sz="1867" b="1" kern="0" dirty="0">
                <a:solidFill>
                  <a:srgbClr val="073763"/>
                </a:solidFill>
                <a:latin typeface="Abadi Extra Light"/>
                <a:ea typeface="Roboto"/>
                <a:cs typeface="Arial"/>
                <a:sym typeface="Arial"/>
              </a:rPr>
              <a:t>Parents of children with special healthcare needs are 60% more likely to report poor mental health. </a:t>
            </a:r>
            <a:r>
              <a:rPr lang="en-US" sz="1867" kern="0" dirty="0">
                <a:solidFill>
                  <a:srgbClr val="073763"/>
                </a:solidFill>
                <a:latin typeface="Abadi Extra Light"/>
                <a:ea typeface="Roboto"/>
                <a:cs typeface="Arial"/>
                <a:sym typeface="Arial"/>
              </a:rPr>
              <a:t>Parents of children with special healthcare needs who do not have access to respite care or programs outside of the home to support their children may have little time to work, perform household tasks, or rest. </a:t>
            </a:r>
            <a:endParaRPr lang="en-US" sz="1867" b="1" kern="0" dirty="0">
              <a:solidFill>
                <a:srgbClr val="073763"/>
              </a:solidFill>
              <a:latin typeface="Abadi Extra Light"/>
              <a:ea typeface="Roboto"/>
              <a:cs typeface="Arial"/>
              <a:sym typeface="Arial"/>
            </a:endParaRPr>
          </a:p>
        </p:txBody>
      </p:sp>
      <p:sp>
        <p:nvSpPr>
          <p:cNvPr id="3" name="TextBox 2">
            <a:extLst>
              <a:ext uri="{FF2B5EF4-FFF2-40B4-BE49-F238E27FC236}">
                <a16:creationId xmlns:a16="http://schemas.microsoft.com/office/drawing/2014/main" id="{8EA2915F-F003-480D-A18A-F7BB7C36CBAD}"/>
              </a:ext>
            </a:extLst>
          </p:cNvPr>
          <p:cNvSpPr txBox="1"/>
          <p:nvPr/>
        </p:nvSpPr>
        <p:spPr>
          <a:xfrm>
            <a:off x="1" y="614391"/>
            <a:ext cx="12191999" cy="738664"/>
          </a:xfrm>
          <a:prstGeom prst="rect">
            <a:avLst/>
          </a:prstGeom>
          <a:solidFill>
            <a:srgbClr val="002060"/>
          </a:solidFill>
        </p:spPr>
        <p:txBody>
          <a:bodyPr wrap="square" lIns="121920" tIns="60960" rIns="121920" bIns="60960" rtlCol="0" anchor="t">
            <a:spAutoFit/>
          </a:bodyPr>
          <a:lstStyle/>
          <a:p>
            <a:pPr algn="ctr" defTabSz="1219170">
              <a:buClr>
                <a:srgbClr val="000000"/>
              </a:buClr>
            </a:pPr>
            <a:r>
              <a:rPr lang="en-US" sz="2000" kern="0">
                <a:solidFill>
                  <a:srgbClr val="FFFFFF"/>
                </a:solidFill>
                <a:latin typeface="Abadi Extra Light" panose="020B0204020104020204" pitchFamily="34" charset="0"/>
                <a:ea typeface="Roboto"/>
                <a:cs typeface="Arial"/>
                <a:sym typeface="Arial"/>
              </a:rPr>
              <a:t>Parents </a:t>
            </a:r>
            <a:r>
              <a:rPr lang="en-US" sz="2000" b="1" kern="0">
                <a:solidFill>
                  <a:srgbClr val="FFFFFF"/>
                </a:solidFill>
                <a:latin typeface="Abadi Extra Light" panose="020B0204020104020204" pitchFamily="34" charset="0"/>
                <a:ea typeface="Roboto"/>
                <a:cs typeface="Arial"/>
                <a:sym typeface="Arial"/>
              </a:rPr>
              <a:t>worried about basic needs </a:t>
            </a:r>
            <a:r>
              <a:rPr lang="en-US" sz="2000" kern="0">
                <a:solidFill>
                  <a:srgbClr val="FFFFFF"/>
                </a:solidFill>
                <a:latin typeface="Abadi Extra Light" panose="020B0204020104020204" pitchFamily="34" charset="0"/>
                <a:ea typeface="Roboto"/>
                <a:cs typeface="Arial"/>
                <a:sym typeface="Arial"/>
              </a:rPr>
              <a:t>and</a:t>
            </a:r>
            <a:r>
              <a:rPr lang="en-US" sz="2000" b="1" kern="0">
                <a:solidFill>
                  <a:srgbClr val="FFFFFF"/>
                </a:solidFill>
                <a:latin typeface="Abadi Extra Light" panose="020B0204020104020204" pitchFamily="34" charset="0"/>
                <a:ea typeface="Roboto"/>
                <a:cs typeface="Arial"/>
                <a:sym typeface="Arial"/>
              </a:rPr>
              <a:t> parents of children with special healthcare needs </a:t>
            </a:r>
            <a:r>
              <a:rPr lang="en-US" sz="2000" kern="0">
                <a:solidFill>
                  <a:srgbClr val="FFFFFF"/>
                </a:solidFill>
                <a:latin typeface="Abadi Extra Light" panose="020B0204020104020204" pitchFamily="34" charset="0"/>
                <a:ea typeface="Roboto"/>
                <a:cs typeface="Arial"/>
                <a:sym typeface="Arial"/>
              </a:rPr>
              <a:t>are more likely to report poor mental health for 15+ days in the past month</a:t>
            </a:r>
            <a:endParaRPr lang="en-US" sz="1867" kern="0">
              <a:solidFill>
                <a:srgbClr val="FFFFFF"/>
              </a:solidFill>
              <a:latin typeface="Abadi Extra Light" panose="020B0204020104020204" pitchFamily="34" charset="0"/>
              <a:cs typeface="Arial"/>
              <a:sym typeface="Arial"/>
            </a:endParaRPr>
          </a:p>
        </p:txBody>
      </p:sp>
      <p:sp>
        <p:nvSpPr>
          <p:cNvPr id="9" name="TextBox 8">
            <a:extLst>
              <a:ext uri="{FF2B5EF4-FFF2-40B4-BE49-F238E27FC236}">
                <a16:creationId xmlns:a16="http://schemas.microsoft.com/office/drawing/2014/main" id="{2C799C79-2BF5-4D55-996D-C6E7E31035A3}"/>
              </a:ext>
            </a:extLst>
          </p:cNvPr>
          <p:cNvSpPr txBox="1"/>
          <p:nvPr/>
        </p:nvSpPr>
        <p:spPr>
          <a:xfrm>
            <a:off x="-67530" y="6155894"/>
            <a:ext cx="7217899" cy="451534"/>
          </a:xfrm>
          <a:prstGeom prst="rect">
            <a:avLst/>
          </a:prstGeom>
          <a:noFill/>
        </p:spPr>
        <p:txBody>
          <a:bodyPr wrap="square" lIns="121920" tIns="60960" rIns="121920" bIns="60960" anchor="t">
            <a:spAutoFit/>
          </a:bodyPr>
          <a:lstStyle/>
          <a:p>
            <a:pPr defTabSz="1219170">
              <a:buClr>
                <a:srgbClr val="000000"/>
              </a:buClr>
            </a:pPr>
            <a:r>
              <a:rPr lang="en-US" sz="1067" kern="0">
                <a:solidFill>
                  <a:srgbClr val="000000"/>
                </a:solidFill>
                <a:latin typeface="Abadi Extra Light"/>
                <a:cs typeface="Arial"/>
                <a:sym typeface="Arial"/>
              </a:rPr>
              <a:t>Data notes: 1)* denotes rate is significantly different (p&lt;0.05) compared to the reference group; 2) All percentages are weighted to the statewide age and educational distribution of those </a:t>
            </a:r>
            <a:r>
              <a:rPr lang="en-US" sz="1067" kern="0">
                <a:solidFill>
                  <a:srgbClr val="000000"/>
                </a:solidFill>
                <a:latin typeface="Times New Roman"/>
                <a:cs typeface="Times New Roman"/>
                <a:sym typeface="Arial"/>
              </a:rPr>
              <a:t>≥</a:t>
            </a:r>
            <a:r>
              <a:rPr lang="en-US" sz="1067" kern="0">
                <a:solidFill>
                  <a:srgbClr val="000000"/>
                </a:solidFill>
                <a:latin typeface="Abadi Extra Light"/>
                <a:cs typeface="Arial"/>
                <a:sym typeface="Arial"/>
              </a:rPr>
              <a:t>25 years.</a:t>
            </a:r>
          </a:p>
        </p:txBody>
      </p:sp>
      <p:sp>
        <p:nvSpPr>
          <p:cNvPr id="13" name="Rectangle 12">
            <a:extLst>
              <a:ext uri="{FF2B5EF4-FFF2-40B4-BE49-F238E27FC236}">
                <a16:creationId xmlns:a16="http://schemas.microsoft.com/office/drawing/2014/main" id="{FF80149E-5BBF-4253-AC59-6F9CC96D853A}"/>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pic>
        <p:nvPicPr>
          <p:cNvPr id="4" name="Picture 6">
            <a:extLst>
              <a:ext uri="{FF2B5EF4-FFF2-40B4-BE49-F238E27FC236}">
                <a16:creationId xmlns:a16="http://schemas.microsoft.com/office/drawing/2014/main" id="{F3633798-337A-45AF-8A82-06AE36CE560D}"/>
              </a:ext>
            </a:extLst>
          </p:cNvPr>
          <p:cNvPicPr>
            <a:picLocks noChangeAspect="1"/>
          </p:cNvPicPr>
          <p:nvPr/>
        </p:nvPicPr>
        <p:blipFill>
          <a:blip r:embed="rId3"/>
          <a:stretch>
            <a:fillRect/>
          </a:stretch>
        </p:blipFill>
        <p:spPr>
          <a:xfrm>
            <a:off x="109818" y="1460980"/>
            <a:ext cx="7400364" cy="4686832"/>
          </a:xfrm>
          <a:prstGeom prst="rect">
            <a:avLst/>
          </a:prstGeom>
        </p:spPr>
      </p:pic>
      <p:sp>
        <p:nvSpPr>
          <p:cNvPr id="11" name="Rectangle 10">
            <a:extLst>
              <a:ext uri="{FF2B5EF4-FFF2-40B4-BE49-F238E27FC236}">
                <a16:creationId xmlns:a16="http://schemas.microsoft.com/office/drawing/2014/main" id="{99B38586-77C0-5245-A668-2FF17E73E461}"/>
              </a:ext>
            </a:extLst>
          </p:cNvPr>
          <p:cNvSpPr/>
          <p:nvPr/>
        </p:nvSpPr>
        <p:spPr>
          <a:xfrm>
            <a:off x="109818" y="2008134"/>
            <a:ext cx="7400364" cy="1096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12" name="Rectangle 11">
            <a:extLst>
              <a:ext uri="{FF2B5EF4-FFF2-40B4-BE49-F238E27FC236}">
                <a16:creationId xmlns:a16="http://schemas.microsoft.com/office/drawing/2014/main" id="{6B6AE461-E557-9E4D-BE50-9A8DD2353B34}"/>
              </a:ext>
            </a:extLst>
          </p:cNvPr>
          <p:cNvSpPr/>
          <p:nvPr/>
        </p:nvSpPr>
        <p:spPr>
          <a:xfrm>
            <a:off x="109818" y="3810045"/>
            <a:ext cx="7400364" cy="780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14" name="Rectangle 13">
            <a:extLst>
              <a:ext uri="{FF2B5EF4-FFF2-40B4-BE49-F238E27FC236}">
                <a16:creationId xmlns:a16="http://schemas.microsoft.com/office/drawing/2014/main" id="{11D4CAB3-981B-F349-9EF2-2DE50CDBFC92}"/>
              </a:ext>
            </a:extLst>
          </p:cNvPr>
          <p:cNvSpPr/>
          <p:nvPr/>
        </p:nvSpPr>
        <p:spPr>
          <a:xfrm>
            <a:off x="109817" y="4586462"/>
            <a:ext cx="7400364" cy="709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17" name="Rectangle 16">
            <a:extLst>
              <a:ext uri="{FF2B5EF4-FFF2-40B4-BE49-F238E27FC236}">
                <a16:creationId xmlns:a16="http://schemas.microsoft.com/office/drawing/2014/main" id="{D1EE9FFA-4130-9744-BADD-7A4494C71BD4}"/>
              </a:ext>
            </a:extLst>
          </p:cNvPr>
          <p:cNvSpPr/>
          <p:nvPr/>
        </p:nvSpPr>
        <p:spPr>
          <a:xfrm>
            <a:off x="106357" y="3120889"/>
            <a:ext cx="7400364" cy="681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Tree>
    <p:extLst>
      <p:ext uri="{BB962C8B-B14F-4D97-AF65-F5344CB8AC3E}">
        <p14:creationId xmlns:p14="http://schemas.microsoft.com/office/powerpoint/2010/main" val="36145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4"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5" name="Picture 5">
            <a:extLst>
              <a:ext uri="{FF2B5EF4-FFF2-40B4-BE49-F238E27FC236}">
                <a16:creationId xmlns:a16="http://schemas.microsoft.com/office/drawing/2014/main" id="{798E1DBD-5E53-4710-8821-3A01042C5844}"/>
              </a:ext>
            </a:extLst>
          </p:cNvPr>
          <p:cNvPicPr>
            <a:picLocks noChangeAspect="1"/>
          </p:cNvPicPr>
          <p:nvPr/>
        </p:nvPicPr>
        <p:blipFill>
          <a:blip r:embed="rId3"/>
          <a:stretch>
            <a:fillRect/>
          </a:stretch>
        </p:blipFill>
        <p:spPr>
          <a:xfrm>
            <a:off x="109818" y="2419663"/>
            <a:ext cx="7837393" cy="4002116"/>
          </a:xfrm>
          <a:prstGeom prst="rect">
            <a:avLst/>
          </a:prstGeom>
        </p:spPr>
      </p:pic>
      <p:sp>
        <p:nvSpPr>
          <p:cNvPr id="8" name="Rectangle 7">
            <a:extLst>
              <a:ext uri="{FF2B5EF4-FFF2-40B4-BE49-F238E27FC236}">
                <a16:creationId xmlns:a16="http://schemas.microsoft.com/office/drawing/2014/main" id="{0D1208CB-9381-4DC2-AAAD-56F6BEE182A1}"/>
              </a:ext>
            </a:extLst>
          </p:cNvPr>
          <p:cNvSpPr/>
          <p:nvPr/>
        </p:nvSpPr>
        <p:spPr>
          <a:xfrm>
            <a:off x="2146" y="6587882"/>
            <a:ext cx="12191999" cy="246844"/>
          </a:xfrm>
          <a:prstGeom prst="rect">
            <a:avLst/>
          </a:prstGeom>
          <a:solidFill>
            <a:schemeClr val="accent5"/>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Google Shape;193;p26">
            <a:extLst>
              <a:ext uri="{FF2B5EF4-FFF2-40B4-BE49-F238E27FC236}">
                <a16:creationId xmlns:a16="http://schemas.microsoft.com/office/drawing/2014/main" id="{185BDCB1-795C-4DEC-AC74-75DD536AE959}"/>
              </a:ext>
            </a:extLst>
          </p:cNvPr>
          <p:cNvSpPr txBox="1">
            <a:spLocks/>
          </p:cNvSpPr>
          <p:nvPr/>
        </p:nvSpPr>
        <p:spPr>
          <a:xfrm>
            <a:off x="808908" y="276"/>
            <a:ext cx="10515600" cy="89446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kern="0" spc="800">
                <a:solidFill>
                  <a:srgbClr val="FFAB40"/>
                </a:solidFill>
                <a:latin typeface="Abadi Extra Light"/>
              </a:rPr>
              <a:t>RISK MITIGATION</a:t>
            </a:r>
            <a:endParaRPr lang="en-US" sz="2667" kern="0">
              <a:solidFill>
                <a:srgbClr val="FFAB40"/>
              </a:solidFill>
              <a:latin typeface="Abadi Extra Light"/>
            </a:endParaRPr>
          </a:p>
        </p:txBody>
      </p:sp>
      <p:sp>
        <p:nvSpPr>
          <p:cNvPr id="2" name="Rectangle 1">
            <a:extLst>
              <a:ext uri="{FF2B5EF4-FFF2-40B4-BE49-F238E27FC236}">
                <a16:creationId xmlns:a16="http://schemas.microsoft.com/office/drawing/2014/main" id="{88ECB0E3-145C-4F0F-BA48-43743D2655E8}"/>
              </a:ext>
            </a:extLst>
          </p:cNvPr>
          <p:cNvSpPr/>
          <p:nvPr/>
        </p:nvSpPr>
        <p:spPr>
          <a:xfrm>
            <a:off x="2146" y="417"/>
            <a:ext cx="12191999" cy="1044280"/>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4" name="Title 1">
            <a:extLst>
              <a:ext uri="{FF2B5EF4-FFF2-40B4-BE49-F238E27FC236}">
                <a16:creationId xmlns:a16="http://schemas.microsoft.com/office/drawing/2014/main" id="{EF1CD7DA-6A52-4395-BFCA-D0F428C8497D}"/>
              </a:ext>
            </a:extLst>
          </p:cNvPr>
          <p:cNvSpPr txBox="1">
            <a:spLocks/>
          </p:cNvSpPr>
          <p:nvPr/>
        </p:nvSpPr>
        <p:spPr>
          <a:xfrm>
            <a:off x="336045" y="142397"/>
            <a:ext cx="11360800" cy="763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a:solidFill>
                  <a:srgbClr val="FFFFFF"/>
                </a:solidFill>
                <a:latin typeface="Abadi Extra Light"/>
              </a:rPr>
              <a:t>MENTAL HEALTH RESOURCES: PARENTS</a:t>
            </a:r>
          </a:p>
        </p:txBody>
      </p:sp>
      <p:sp>
        <p:nvSpPr>
          <p:cNvPr id="212" name="Google Shape;212;p28"/>
          <p:cNvSpPr/>
          <p:nvPr/>
        </p:nvSpPr>
        <p:spPr>
          <a:xfrm>
            <a:off x="8262689" y="1163376"/>
            <a:ext cx="3682441" cy="4701949"/>
          </a:xfrm>
          <a:prstGeom prst="wedgeRectCallout">
            <a:avLst>
              <a:gd name="adj1" fmla="val -82728"/>
              <a:gd name="adj2" fmla="val -4093"/>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121900" tIns="121900" rIns="121900" bIns="121900" anchor="ctr" anchorCtr="0">
            <a:noAutofit/>
          </a:bodyPr>
          <a:lstStyle/>
          <a:p>
            <a:pPr defTabSz="1219170">
              <a:buClr>
                <a:srgbClr val="073763"/>
              </a:buClr>
              <a:buSzPts val="1100"/>
              <a:defRPr/>
            </a:pPr>
            <a:r>
              <a:rPr lang="en-US" sz="1600" kern="0">
                <a:solidFill>
                  <a:srgbClr val="FFFFFF"/>
                </a:solidFill>
                <a:latin typeface="Abadi Extra Light"/>
                <a:ea typeface="+mn-lt"/>
                <a:cs typeface="Arial"/>
                <a:sym typeface="Arial"/>
              </a:rPr>
              <a:t>Instead they expressed needs for </a:t>
            </a:r>
            <a:r>
              <a:rPr lang="en-US" sz="1600" b="1" kern="0">
                <a:solidFill>
                  <a:srgbClr val="FFFFFF"/>
                </a:solidFill>
                <a:latin typeface="Abadi Extra Light" panose="020B0204020104020204" pitchFamily="34" charset="0"/>
                <a:ea typeface="Roboto"/>
                <a:sym typeface="Arial"/>
              </a:rPr>
              <a:t>a variety of childcare and basic needs resources: </a:t>
            </a:r>
          </a:p>
          <a:p>
            <a:pPr defTabSz="1219170">
              <a:buClr>
                <a:srgbClr val="073763"/>
              </a:buClr>
              <a:buSzPts val="1100"/>
              <a:defRPr/>
            </a:pPr>
            <a:endParaRPr lang="en-US" sz="1600" kern="0">
              <a:solidFill>
                <a:srgbClr val="FFFFFF"/>
              </a:solidFill>
              <a:latin typeface="Abadi Extra Light"/>
              <a:ea typeface="+mn-lt"/>
              <a:cs typeface="Arial"/>
              <a:sym typeface="Arial"/>
            </a:endParaRPr>
          </a:p>
          <a:p>
            <a:pPr marL="304792" indent="-321725" defTabSz="1219170">
              <a:buClr>
                <a:srgbClr val="073763"/>
              </a:buClr>
              <a:buSzPts val="1100"/>
              <a:buFont typeface="Roboto"/>
              <a:buChar char="●"/>
              <a:defRPr/>
            </a:pPr>
            <a:r>
              <a:rPr lang="en-US" sz="1600" kern="0">
                <a:solidFill>
                  <a:srgbClr val="FFFFFF"/>
                </a:solidFill>
                <a:latin typeface="Abadi Extra Light"/>
                <a:ea typeface="+mn-lt"/>
                <a:cs typeface="Arial"/>
                <a:sym typeface="Arial"/>
              </a:rPr>
              <a:t>"When would I have the time for this with my child home all day every day?"</a:t>
            </a:r>
            <a:endParaRPr lang="en-US" sz="1600" kern="0">
              <a:solidFill>
                <a:srgbClr val="FFFFFF"/>
              </a:solidFill>
              <a:latin typeface="Abadi Extra Light"/>
              <a:ea typeface="+mn-lt"/>
              <a:cs typeface="Arial"/>
              <a:sym typeface="Roboto"/>
            </a:endParaRPr>
          </a:p>
          <a:p>
            <a:pPr defTabSz="1219170">
              <a:buClr>
                <a:srgbClr val="073763"/>
              </a:buClr>
              <a:buSzPts val="1100"/>
              <a:defRPr/>
            </a:pPr>
            <a:endParaRPr lang="en-US" sz="1600" kern="0">
              <a:solidFill>
                <a:srgbClr val="FFFFFF"/>
              </a:solidFill>
              <a:latin typeface="Abadi Extra Light"/>
              <a:ea typeface="+mn-lt"/>
              <a:cs typeface="Arial"/>
              <a:sym typeface="Roboto"/>
            </a:endParaRPr>
          </a:p>
          <a:p>
            <a:pPr marL="304792" indent="-321725" defTabSz="1219170">
              <a:buClr>
                <a:srgbClr val="073763"/>
              </a:buClr>
              <a:buSzPts val="1100"/>
              <a:buFont typeface="Roboto"/>
              <a:buChar char="●"/>
              <a:defRPr/>
            </a:pPr>
            <a:r>
              <a:rPr lang="en-US" sz="1600" kern="0">
                <a:solidFill>
                  <a:srgbClr val="FFFFFF"/>
                </a:solidFill>
                <a:latin typeface="Abadi Extra Light"/>
                <a:ea typeface="+mn-lt"/>
                <a:cs typeface="Arial"/>
                <a:sym typeface="Roboto"/>
              </a:rPr>
              <a:t>"The most helpful thing has been getting a nanny (at tremendous cost) so I could get adequate sleep while ensuring my professional and parental responsibilities are met."</a:t>
            </a:r>
            <a:endParaRPr lang="en-US" sz="1600" kern="0">
              <a:solidFill>
                <a:srgbClr val="FFFFFF"/>
              </a:solidFill>
              <a:latin typeface="Abadi Extra Light"/>
              <a:ea typeface="+mn-lt"/>
              <a:cs typeface="Arial"/>
              <a:sym typeface="Arial"/>
            </a:endParaRPr>
          </a:p>
          <a:p>
            <a:pPr marL="304792" indent="-321725" defTabSz="1219170">
              <a:buClr>
                <a:srgbClr val="073763"/>
              </a:buClr>
              <a:buSzPts val="1100"/>
              <a:buFont typeface="Roboto"/>
              <a:buChar char="●"/>
              <a:defRPr/>
            </a:pPr>
            <a:endParaRPr lang="en-US" sz="1600" kern="0">
              <a:solidFill>
                <a:srgbClr val="FFFFFF"/>
              </a:solidFill>
              <a:latin typeface="Abadi Extra Light"/>
              <a:ea typeface="+mn-lt"/>
              <a:cs typeface="Arial"/>
              <a:sym typeface="Arial"/>
            </a:endParaRPr>
          </a:p>
          <a:p>
            <a:pPr marL="304792" indent="-321725" defTabSz="1219170">
              <a:buClr>
                <a:srgbClr val="073763"/>
              </a:buClr>
              <a:buSzPts val="1100"/>
              <a:buFont typeface="Roboto"/>
              <a:buChar char="●"/>
              <a:defRPr/>
            </a:pPr>
            <a:r>
              <a:rPr lang="en-US" sz="1600" kern="0">
                <a:solidFill>
                  <a:srgbClr val="FFFFFF"/>
                </a:solidFill>
                <a:latin typeface="Abadi Extra Light"/>
                <a:ea typeface="+mn-lt"/>
                <a:cs typeface="Arial"/>
                <a:sym typeface="Arial"/>
              </a:rPr>
              <a:t>"Time and childcare. None of the above options matter if I don't have the time and capacity to engage with them."</a:t>
            </a:r>
          </a:p>
          <a:p>
            <a:pPr marL="304792" indent="-321725" defTabSz="1219170">
              <a:buClr>
                <a:srgbClr val="073763"/>
              </a:buClr>
              <a:buSzPts val="1100"/>
              <a:buFont typeface="Roboto"/>
              <a:buChar char="●"/>
              <a:defRPr/>
            </a:pPr>
            <a:endParaRPr lang="en-US" sz="1600" kern="0">
              <a:solidFill>
                <a:srgbClr val="FFFFFF"/>
              </a:solidFill>
              <a:latin typeface="Abadi Extra Light"/>
              <a:ea typeface="Roboto"/>
              <a:cs typeface="Arial"/>
              <a:sym typeface="Arial"/>
            </a:endParaRPr>
          </a:p>
          <a:p>
            <a:pPr marL="304792" indent="-321725" defTabSz="1219170">
              <a:buClr>
                <a:srgbClr val="073763"/>
              </a:buClr>
              <a:buSzPts val="1100"/>
              <a:buFont typeface="Roboto"/>
              <a:buChar char="●"/>
              <a:defRPr/>
            </a:pPr>
            <a:r>
              <a:rPr lang="en-US" sz="1600" kern="0">
                <a:solidFill>
                  <a:srgbClr val="FFFFFF"/>
                </a:solidFill>
                <a:latin typeface="Abadi Extra Light"/>
                <a:ea typeface="Roboto"/>
                <a:sym typeface="Roboto"/>
              </a:rPr>
              <a:t>"</a:t>
            </a:r>
            <a:r>
              <a:rPr lang="en-US" sz="1600" kern="0">
                <a:solidFill>
                  <a:srgbClr val="FFFFFF"/>
                </a:solidFill>
                <a:latin typeface="Abadi Extra Light"/>
                <a:ea typeface="+mn-lt"/>
                <a:cs typeface="Arial"/>
                <a:sym typeface="Roboto"/>
              </a:rPr>
              <a:t>Childcare, income assistance. These will help my mental health the most."</a:t>
            </a:r>
            <a:endParaRPr lang="en-US" sz="1600" kern="0">
              <a:solidFill>
                <a:srgbClr val="FFFFFF"/>
              </a:solidFill>
              <a:latin typeface="Abadi Extra Light"/>
              <a:ea typeface="Roboto"/>
              <a:cs typeface="Arial"/>
              <a:sym typeface="Arial"/>
            </a:endParaRPr>
          </a:p>
        </p:txBody>
      </p:sp>
      <p:sp>
        <p:nvSpPr>
          <p:cNvPr id="11" name="TextBox 10">
            <a:extLst>
              <a:ext uri="{FF2B5EF4-FFF2-40B4-BE49-F238E27FC236}">
                <a16:creationId xmlns:a16="http://schemas.microsoft.com/office/drawing/2014/main" id="{7AF0245F-D199-42FE-A411-E421BF6D2A4C}"/>
              </a:ext>
            </a:extLst>
          </p:cNvPr>
          <p:cNvSpPr txBox="1"/>
          <p:nvPr/>
        </p:nvSpPr>
        <p:spPr>
          <a:xfrm>
            <a:off x="8009671" y="5918828"/>
            <a:ext cx="4279965" cy="615746"/>
          </a:xfrm>
          <a:prstGeom prst="rect">
            <a:avLst/>
          </a:prstGeom>
          <a:noFill/>
        </p:spPr>
        <p:txBody>
          <a:bodyPr wrap="square" lIns="121920" tIns="60960" rIns="121920" bIns="60960" anchor="t">
            <a:spAutoFit/>
          </a:bodyPr>
          <a:lstStyle/>
          <a:p>
            <a:pPr defTabSz="1219170">
              <a:buClr>
                <a:srgbClr val="000000"/>
              </a:buClr>
            </a:pPr>
            <a:r>
              <a:rPr lang="en-US" sz="1067" kern="0">
                <a:solidFill>
                  <a:srgbClr val="000000"/>
                </a:solidFill>
                <a:latin typeface="Abadi Extra Light"/>
                <a:cs typeface="Arial"/>
                <a:sym typeface="Arial"/>
              </a:rPr>
              <a:t>Data notes: 1)* denotes rate is significantly different (p&lt;0.05) between parents and non-parents; 2) All percentages are weighted to the statewide age and educational distribution of those </a:t>
            </a:r>
            <a:r>
              <a:rPr lang="en-US" sz="1067" kern="0">
                <a:solidFill>
                  <a:srgbClr val="000000"/>
                </a:solidFill>
                <a:latin typeface="Times New Roman"/>
                <a:cs typeface="Times New Roman"/>
                <a:sym typeface="Arial"/>
              </a:rPr>
              <a:t>≥</a:t>
            </a:r>
            <a:r>
              <a:rPr lang="en-US" sz="1067" kern="0">
                <a:solidFill>
                  <a:srgbClr val="000000"/>
                </a:solidFill>
                <a:latin typeface="Abadi Extra Light"/>
                <a:cs typeface="Arial"/>
                <a:sym typeface="Arial"/>
              </a:rPr>
              <a:t>25 years.</a:t>
            </a:r>
          </a:p>
        </p:txBody>
      </p:sp>
      <p:sp>
        <p:nvSpPr>
          <p:cNvPr id="13" name="TextBox 12">
            <a:extLst>
              <a:ext uri="{FF2B5EF4-FFF2-40B4-BE49-F238E27FC236}">
                <a16:creationId xmlns:a16="http://schemas.microsoft.com/office/drawing/2014/main" id="{E38CE763-99F6-453F-AF85-1491779F248A}"/>
              </a:ext>
            </a:extLst>
          </p:cNvPr>
          <p:cNvSpPr txBox="1"/>
          <p:nvPr/>
        </p:nvSpPr>
        <p:spPr>
          <a:xfrm>
            <a:off x="1" y="1037725"/>
            <a:ext cx="7831252" cy="1046440"/>
          </a:xfrm>
          <a:prstGeom prst="rect">
            <a:avLst/>
          </a:prstGeom>
          <a:solidFill>
            <a:srgbClr val="002060"/>
          </a:solidFill>
        </p:spPr>
        <p:txBody>
          <a:bodyPr wrap="square" lIns="121920" tIns="60960" rIns="121920" bIns="60960" rtlCol="0" anchor="t">
            <a:spAutoFit/>
          </a:bodyPr>
          <a:lstStyle/>
          <a:p>
            <a:pPr algn="ctr" defTabSz="1219170">
              <a:buClr>
                <a:srgbClr val="000000"/>
              </a:buClr>
            </a:pPr>
            <a:r>
              <a:rPr lang="en-US" sz="2000" kern="0">
                <a:solidFill>
                  <a:srgbClr val="FFFFFF"/>
                </a:solidFill>
                <a:latin typeface="Abadi Extra Light" panose="020B0204020104020204" pitchFamily="34" charset="0"/>
                <a:ea typeface="Roboto"/>
                <a:cs typeface="Arial"/>
                <a:sym typeface="Arial"/>
              </a:rPr>
              <a:t>While parents were more likely to report 15+ days of poor mental health than non-parents, they were </a:t>
            </a:r>
            <a:r>
              <a:rPr lang="en-US" sz="2000" kern="0">
                <a:solidFill>
                  <a:srgbClr val="FFAB40"/>
                </a:solidFill>
                <a:latin typeface="Abadi" panose="020B0604020104020204" pitchFamily="34" charset="0"/>
                <a:ea typeface="Roboto"/>
                <a:cs typeface="Arial"/>
                <a:sym typeface="Arial"/>
              </a:rPr>
              <a:t>less likely </a:t>
            </a:r>
            <a:r>
              <a:rPr lang="en-US" sz="2000" kern="0">
                <a:solidFill>
                  <a:srgbClr val="FFFFFF"/>
                </a:solidFill>
                <a:latin typeface="Abadi Extra Light" panose="020B0204020104020204" pitchFamily="34" charset="0"/>
                <a:ea typeface="Roboto"/>
                <a:cs typeface="Arial"/>
                <a:sym typeface="Arial"/>
              </a:rPr>
              <a:t>to indicate that mental health resources would be helpful. </a:t>
            </a:r>
            <a:endParaRPr lang="en-US" sz="2000" kern="0">
              <a:solidFill>
                <a:srgbClr val="FFFFFF"/>
              </a:solidFill>
              <a:latin typeface="Abadi Extra Light" panose="020B0204020104020204" pitchFamily="34" charset="0"/>
              <a:cs typeface="Arial"/>
              <a:sym typeface="Arial"/>
            </a:endParaRPr>
          </a:p>
        </p:txBody>
      </p:sp>
      <p:sp>
        <p:nvSpPr>
          <p:cNvPr id="15" name="Rectangle 14">
            <a:extLst>
              <a:ext uri="{FF2B5EF4-FFF2-40B4-BE49-F238E27FC236}">
                <a16:creationId xmlns:a16="http://schemas.microsoft.com/office/drawing/2014/main" id="{0E22B600-E886-4BFF-BF19-4796F7116B9B}"/>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227904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2"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720920"/>
            <a:ext cx="12191999" cy="264016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defRPr/>
            </a:pPr>
            <a:endParaRPr lang="en-US" sz="1867" kern="0">
              <a:solidFill>
                <a:srgbClr val="FFFFFF"/>
              </a:solidFill>
              <a:latin typeface="Arial"/>
            </a:endParaRPr>
          </a:p>
        </p:txBody>
      </p:sp>
      <p:sp>
        <p:nvSpPr>
          <p:cNvPr id="193" name="Google Shape;193;p26"/>
          <p:cNvSpPr txBox="1">
            <a:spLocks noGrp="1"/>
          </p:cNvSpPr>
          <p:nvPr>
            <p:ph type="title"/>
          </p:nvPr>
        </p:nvSpPr>
        <p:spPr>
          <a:xfrm>
            <a:off x="1718492" y="3854553"/>
            <a:ext cx="9997041" cy="1325600"/>
          </a:xfrm>
          <a:prstGeom prst="rect">
            <a:avLst/>
          </a:prstGeom>
        </p:spPr>
        <p:txBody>
          <a:bodyPr spcFirstLastPara="1" wrap="square" lIns="91433" tIns="45700" rIns="91433" bIns="45700" anchor="ctr" anchorCtr="0">
            <a:noAutofit/>
          </a:bodyPr>
          <a:lstStyle/>
          <a:p>
            <a:pPr algn="r"/>
            <a:r>
              <a:rPr lang="en-US" sz="4267" spc="800">
                <a:solidFill>
                  <a:schemeClr val="bg1"/>
                </a:solidFill>
                <a:latin typeface="Abadi Extra Light"/>
              </a:rPr>
              <a:t>SUBSTANCE USE</a:t>
            </a:r>
          </a:p>
          <a:p>
            <a:pPr algn="r"/>
            <a:endParaRPr lang="en-US" sz="4267" b="1" spc="800">
              <a:solidFill>
                <a:schemeClr val="bg1"/>
              </a:solidFill>
              <a:latin typeface="Abadi Extra Light"/>
            </a:endParaRPr>
          </a:p>
        </p:txBody>
      </p:sp>
      <p:pic>
        <p:nvPicPr>
          <p:cNvPr id="7" name="Picture 2" descr="Addictions and Substance Use | Healthy UC Davis">
            <a:extLst>
              <a:ext uri="{FF2B5EF4-FFF2-40B4-BE49-F238E27FC236}">
                <a16:creationId xmlns:a16="http://schemas.microsoft.com/office/drawing/2014/main" id="{83478A03-91F9-6040-AF2C-BE718E122A4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88384" y="4432613"/>
            <a:ext cx="1230107" cy="123010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93;p26">
            <a:extLst>
              <a:ext uri="{FF2B5EF4-FFF2-40B4-BE49-F238E27FC236}">
                <a16:creationId xmlns:a16="http://schemas.microsoft.com/office/drawing/2014/main" id="{C9DB1A2F-50A9-4535-971A-20EDAE86E424}"/>
              </a:ext>
            </a:extLst>
          </p:cNvPr>
          <p:cNvSpPr txBox="1">
            <a:spLocks/>
          </p:cNvSpPr>
          <p:nvPr/>
        </p:nvSpPr>
        <p:spPr>
          <a:xfrm>
            <a:off x="1639001" y="4686303"/>
            <a:ext cx="9997041"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r" defTabSz="1219170">
              <a:buClr>
                <a:srgbClr val="000000"/>
              </a:buClr>
            </a:pPr>
            <a:br>
              <a:rPr lang="en-US" sz="4267" kern="0" spc="800" dirty="0">
                <a:solidFill>
                  <a:srgbClr val="000000"/>
                </a:solidFill>
                <a:latin typeface="Abadi Extra Light"/>
              </a:rPr>
            </a:br>
            <a:r>
              <a:rPr lang="en-US" sz="1733" kern="0" spc="800" dirty="0">
                <a:solidFill>
                  <a:srgbClr val="FFFFFF"/>
                </a:solidFill>
                <a:latin typeface="Abadi Extra Light"/>
              </a:rPr>
              <a:t>Lauren Larochelle, MS</a:t>
            </a:r>
            <a:br>
              <a:rPr lang="en-US" sz="1733" kern="0" spc="800" dirty="0">
                <a:solidFill>
                  <a:srgbClr val="000000"/>
                </a:solidFill>
                <a:latin typeface="Abadi Extra Light"/>
              </a:rPr>
            </a:br>
            <a:r>
              <a:rPr lang="en-US" sz="1733" kern="0" spc="800" dirty="0">
                <a:solidFill>
                  <a:srgbClr val="FFFFFF"/>
                </a:solidFill>
                <a:latin typeface="Abadi Extra Light"/>
              </a:rPr>
              <a:t>Anna Agan, MPH</a:t>
            </a:r>
            <a:br>
              <a:rPr lang="en-US" sz="1733" kern="0" spc="800" dirty="0">
                <a:solidFill>
                  <a:srgbClr val="000000"/>
                </a:solidFill>
                <a:latin typeface="Abadi Extra Light"/>
              </a:rPr>
            </a:br>
            <a:r>
              <a:rPr lang="en-US" sz="1733" kern="0" spc="800" dirty="0" err="1">
                <a:solidFill>
                  <a:srgbClr val="FFFFFF"/>
                </a:solidFill>
                <a:latin typeface="Abadi Extra Light"/>
              </a:rPr>
              <a:t>Hermik</a:t>
            </a:r>
            <a:r>
              <a:rPr lang="en-US" sz="1733" kern="0" spc="800" dirty="0">
                <a:solidFill>
                  <a:srgbClr val="FFFFFF"/>
                </a:solidFill>
                <a:latin typeface="Abadi Extra Light"/>
              </a:rPr>
              <a:t> </a:t>
            </a:r>
            <a:r>
              <a:rPr lang="en-US" sz="1733" kern="0" spc="800" dirty="0" err="1">
                <a:solidFill>
                  <a:srgbClr val="FFFFFF"/>
                </a:solidFill>
                <a:latin typeface="Abadi Extra Light"/>
              </a:rPr>
              <a:t>Babakhanlou</a:t>
            </a:r>
            <a:r>
              <a:rPr lang="en-US" sz="1733" kern="0" spc="800" dirty="0">
                <a:solidFill>
                  <a:srgbClr val="FFFFFF"/>
                </a:solidFill>
                <a:latin typeface="Abadi Extra Light"/>
              </a:rPr>
              <a:t>-Chase</a:t>
            </a:r>
            <a:br>
              <a:rPr lang="en-US" sz="1733" kern="0" spc="800" dirty="0">
                <a:solidFill>
                  <a:srgbClr val="000000"/>
                </a:solidFill>
                <a:latin typeface="Abadi Extra Light"/>
              </a:rPr>
            </a:br>
            <a:r>
              <a:rPr lang="en-US" sz="1733" kern="0" spc="800" dirty="0">
                <a:solidFill>
                  <a:srgbClr val="FFFFFF"/>
                </a:solidFill>
                <a:latin typeface="Abadi Extra Light"/>
              </a:rPr>
              <a:t>Anne Marie Matteucci, PhD, MHA</a:t>
            </a:r>
          </a:p>
          <a:p>
            <a:pPr algn="r" defTabSz="1219170">
              <a:buClr>
                <a:srgbClr val="000000"/>
              </a:buClr>
            </a:pPr>
            <a:r>
              <a:rPr lang="en-US" sz="1733" kern="0" spc="800">
                <a:solidFill>
                  <a:srgbClr val="FFFFFF"/>
                </a:solidFill>
                <a:latin typeface="Abadi Extra Light"/>
              </a:rPr>
              <a:t>David Hu,MD, MPH</a:t>
            </a:r>
          </a:p>
          <a:p>
            <a:pPr algn="r" defTabSz="1219170">
              <a:buClr>
                <a:srgbClr val="000000"/>
              </a:buClr>
            </a:pPr>
            <a:r>
              <a:rPr lang="en-US" sz="1733" kern="0" spc="800" dirty="0">
                <a:solidFill>
                  <a:srgbClr val="FFFFFF"/>
                </a:solidFill>
                <a:latin typeface="Abadi Extra Light"/>
              </a:rPr>
              <a:t>Arielle </a:t>
            </a:r>
            <a:r>
              <a:rPr lang="en-US" sz="1733" kern="0" spc="800" dirty="0" err="1">
                <a:solidFill>
                  <a:srgbClr val="FFFFFF"/>
                </a:solidFill>
                <a:latin typeface="Abadi Extra Light"/>
              </a:rPr>
              <a:t>Coq,MPH</a:t>
            </a:r>
            <a:endParaRPr lang="en-US" sz="1733" kern="0" spc="800" dirty="0">
              <a:solidFill>
                <a:srgbClr val="FFFFFF"/>
              </a:solidFill>
              <a:latin typeface="Abadi Extra Light"/>
            </a:endParaRPr>
          </a:p>
          <a:p>
            <a:pPr algn="r" defTabSz="1219170">
              <a:buClr>
                <a:srgbClr val="000000"/>
              </a:buClr>
            </a:pPr>
            <a:r>
              <a:rPr lang="en-US" sz="1733" kern="0" spc="800" dirty="0">
                <a:solidFill>
                  <a:srgbClr val="FFFFFF"/>
                </a:solidFill>
                <a:latin typeface="Abadi Extra Light"/>
              </a:rPr>
              <a:t>Lisa </a:t>
            </a:r>
            <a:r>
              <a:rPr lang="en-US" sz="1733" kern="0" spc="800" dirty="0" err="1">
                <a:solidFill>
                  <a:srgbClr val="FFFFFF"/>
                </a:solidFill>
                <a:latin typeface="Abadi Extra Light"/>
              </a:rPr>
              <a:t>Bandoian</a:t>
            </a:r>
            <a:r>
              <a:rPr lang="en-US" sz="1733" kern="0" spc="800" dirty="0">
                <a:solidFill>
                  <a:srgbClr val="FFFFFF"/>
                </a:solidFill>
                <a:latin typeface="Abadi Extra Light"/>
              </a:rPr>
              <a:t>, MPH</a:t>
            </a:r>
            <a:endParaRPr lang="en-US" sz="1733" kern="0" dirty="0">
              <a:solidFill>
                <a:srgbClr val="FFFFFF"/>
              </a:solidFill>
            </a:endParaRPr>
          </a:p>
          <a:p>
            <a:pPr algn="r" defTabSz="1219170">
              <a:buClr>
                <a:srgbClr val="000000"/>
              </a:buClr>
            </a:pPr>
            <a:endParaRPr lang="en-US" sz="4267" b="1" kern="0" spc="800">
              <a:solidFill>
                <a:srgbClr val="FFFFFF"/>
              </a:solidFill>
              <a:latin typeface="Abadi Extra Light"/>
            </a:endParaRPr>
          </a:p>
        </p:txBody>
      </p:sp>
      <p:sp>
        <p:nvSpPr>
          <p:cNvPr id="8" name="Rectangle 7">
            <a:extLst>
              <a:ext uri="{FF2B5EF4-FFF2-40B4-BE49-F238E27FC236}">
                <a16:creationId xmlns:a16="http://schemas.microsoft.com/office/drawing/2014/main" id="{BA514390-3B88-45BD-9233-AF4B2E935FC0}"/>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2745050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9"/>
          <p:cNvSpPr txBox="1"/>
          <p:nvPr/>
        </p:nvSpPr>
        <p:spPr>
          <a:xfrm>
            <a:off x="8195035" y="2249864"/>
            <a:ext cx="3615704" cy="4358069"/>
          </a:xfrm>
          <a:prstGeom prst="rect">
            <a:avLst/>
          </a:prstGeom>
          <a:noFill/>
          <a:ln>
            <a:noFill/>
          </a:ln>
        </p:spPr>
        <p:txBody>
          <a:bodyPr spcFirstLastPara="1" wrap="square" lIns="121900" tIns="121900" rIns="121900" bIns="121900" anchor="t" anchorCtr="0">
            <a:noAutofit/>
          </a:bodyPr>
          <a:lstStyle/>
          <a:p>
            <a:pPr defTabSz="1219170">
              <a:lnSpc>
                <a:spcPct val="90000"/>
              </a:lnSpc>
              <a:buClr>
                <a:srgbClr val="000000"/>
              </a:buClr>
              <a:defRPr/>
            </a:pPr>
            <a:r>
              <a:rPr lang="en-US" sz="1867" kern="0" dirty="0">
                <a:solidFill>
                  <a:srgbClr val="073763"/>
                </a:solidFill>
                <a:latin typeface="Abadi Extra Light"/>
                <a:cs typeface="Arial"/>
                <a:sym typeface="Arial"/>
              </a:rPr>
              <a:t>Among respondents who reported substance use in the last 30 days: </a:t>
            </a:r>
          </a:p>
          <a:p>
            <a:pPr defTabSz="1219170">
              <a:lnSpc>
                <a:spcPct val="90000"/>
              </a:lnSpc>
              <a:buClr>
                <a:srgbClr val="000000"/>
              </a:buClr>
              <a:defRPr/>
            </a:pPr>
            <a:endParaRPr lang="en-US" sz="1867" b="1" kern="0" dirty="0">
              <a:solidFill>
                <a:srgbClr val="002060"/>
              </a:solidFill>
              <a:latin typeface="Abadi Extra Light"/>
              <a:cs typeface="Arial"/>
              <a:sym typeface="Arial"/>
            </a:endParaRPr>
          </a:p>
          <a:p>
            <a:pPr defTabSz="1219170">
              <a:lnSpc>
                <a:spcPct val="90000"/>
              </a:lnSpc>
              <a:buClr>
                <a:srgbClr val="000000"/>
              </a:buClr>
              <a:defRPr/>
            </a:pPr>
            <a:endParaRPr lang="en-US" sz="1867" kern="0" dirty="0">
              <a:solidFill>
                <a:srgbClr val="002060"/>
              </a:solidFill>
              <a:latin typeface="Abadi Extra Light"/>
              <a:cs typeface="Arial"/>
              <a:sym typeface="Arial"/>
            </a:endParaRPr>
          </a:p>
          <a:p>
            <a:pPr marL="228594" indent="-228594" defTabSz="1219170">
              <a:lnSpc>
                <a:spcPct val="90000"/>
              </a:lnSpc>
              <a:buClr>
                <a:srgbClr val="000000"/>
              </a:buClr>
              <a:buFont typeface="Arial" panose="020B0604020202020204" pitchFamily="34" charset="0"/>
              <a:buChar char="•"/>
              <a:defRPr/>
            </a:pPr>
            <a:r>
              <a:rPr lang="en-US" sz="1867" kern="0" dirty="0">
                <a:solidFill>
                  <a:srgbClr val="002060"/>
                </a:solidFill>
                <a:latin typeface="Abadi Extra Light"/>
                <a:cs typeface="Arial"/>
                <a:sym typeface="Arial"/>
              </a:rPr>
              <a:t>45% reported that their current substance use has remained</a:t>
            </a:r>
            <a:r>
              <a:rPr lang="en-US" sz="1867" b="1" kern="0" dirty="0">
                <a:solidFill>
                  <a:srgbClr val="002060"/>
                </a:solidFill>
                <a:latin typeface="Abadi Extra Light"/>
                <a:cs typeface="Arial"/>
                <a:sym typeface="Arial"/>
              </a:rPr>
              <a:t> about the same</a:t>
            </a:r>
          </a:p>
          <a:p>
            <a:pPr defTabSz="1219170">
              <a:lnSpc>
                <a:spcPct val="90000"/>
              </a:lnSpc>
              <a:buClr>
                <a:srgbClr val="000000"/>
              </a:buClr>
              <a:defRPr/>
            </a:pPr>
            <a:r>
              <a:rPr lang="en-US" sz="1867" b="1" kern="0" dirty="0">
                <a:solidFill>
                  <a:srgbClr val="002060"/>
                </a:solidFill>
                <a:latin typeface="Abadi Extra Light"/>
                <a:cs typeface="Arial"/>
                <a:sym typeface="Arial"/>
              </a:rPr>
              <a:t> </a:t>
            </a:r>
            <a:endParaRPr lang="en-US" sz="1867" kern="0" dirty="0">
              <a:solidFill>
                <a:srgbClr val="002060"/>
              </a:solidFill>
              <a:latin typeface="Abadi Extra Light"/>
              <a:cs typeface="Arial"/>
              <a:sym typeface="Arial"/>
            </a:endParaRPr>
          </a:p>
          <a:p>
            <a:pPr defTabSz="1219170">
              <a:lnSpc>
                <a:spcPct val="90000"/>
              </a:lnSpc>
              <a:buClr>
                <a:srgbClr val="000000"/>
              </a:buClr>
              <a:defRPr/>
            </a:pPr>
            <a:r>
              <a:rPr lang="en-US" sz="1867" kern="0" dirty="0">
                <a:solidFill>
                  <a:srgbClr val="002060"/>
                </a:solidFill>
                <a:latin typeface="Abadi Extra Light"/>
                <a:cs typeface="Arial"/>
                <a:sym typeface="Arial"/>
              </a:rPr>
              <a:t>This aligns with trends seen in statewide substance use treatment data.</a:t>
            </a:r>
          </a:p>
          <a:p>
            <a:pPr defTabSz="1219170">
              <a:lnSpc>
                <a:spcPct val="90000"/>
              </a:lnSpc>
              <a:buClr>
                <a:srgbClr val="000000"/>
              </a:buClr>
              <a:defRPr/>
            </a:pPr>
            <a:endParaRPr lang="en-US" sz="1467" b="1" kern="0" dirty="0">
              <a:solidFill>
                <a:srgbClr val="002060"/>
              </a:solidFill>
              <a:highlight>
                <a:srgbClr val="FFFF00"/>
              </a:highlight>
              <a:latin typeface="Abadi Extra Light"/>
              <a:cs typeface="Arial"/>
              <a:sym typeface="Arial"/>
            </a:endParaRPr>
          </a:p>
        </p:txBody>
      </p:sp>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35331" y="-3031"/>
            <a:ext cx="12229475" cy="880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386845" y="176424"/>
            <a:ext cx="113608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a:solidFill>
                  <a:srgbClr val="FFFFFF"/>
                </a:solidFill>
                <a:latin typeface="Abadi Extra Light"/>
              </a:rPr>
              <a:t>CHANGE IN SUBSTANCE USE</a:t>
            </a:r>
            <a:endParaRPr lang="en-US" sz="1467" kern="0">
              <a:solidFill>
                <a:srgbClr val="000000"/>
              </a:solidFill>
            </a:endParaRP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Google Shape;259;p34">
            <a:extLst>
              <a:ext uri="{FF2B5EF4-FFF2-40B4-BE49-F238E27FC236}">
                <a16:creationId xmlns:a16="http://schemas.microsoft.com/office/drawing/2014/main" id="{8470F052-EA1A-6A43-A1FB-CA10999110DD}"/>
              </a:ext>
            </a:extLst>
          </p:cNvPr>
          <p:cNvSpPr txBox="1">
            <a:spLocks/>
          </p:cNvSpPr>
          <p:nvPr/>
        </p:nvSpPr>
        <p:spPr>
          <a:xfrm>
            <a:off x="7680" y="877441"/>
            <a:ext cx="12184320" cy="710217"/>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r>
              <a:rPr lang="en-US" sz="1867" kern="0">
                <a:solidFill>
                  <a:srgbClr val="FFFFFF"/>
                </a:solidFill>
                <a:latin typeface="Abadi Extra Light"/>
              </a:rPr>
              <a:t>2 out of 5 MA adults using substances reported increasing their substance use compared to prior to February 2020.</a:t>
            </a:r>
          </a:p>
        </p:txBody>
      </p:sp>
      <p:pic>
        <p:nvPicPr>
          <p:cNvPr id="4" name="Picture 3">
            <a:extLst>
              <a:ext uri="{FF2B5EF4-FFF2-40B4-BE49-F238E27FC236}">
                <a16:creationId xmlns:a16="http://schemas.microsoft.com/office/drawing/2014/main" id="{1B8915DB-17A1-4E86-9921-D8AC2A98D0BA}"/>
              </a:ext>
            </a:extLst>
          </p:cNvPr>
          <p:cNvPicPr>
            <a:picLocks noChangeAspect="1"/>
          </p:cNvPicPr>
          <p:nvPr/>
        </p:nvPicPr>
        <p:blipFill>
          <a:blip r:embed="rId3"/>
          <a:stretch>
            <a:fillRect/>
          </a:stretch>
        </p:blipFill>
        <p:spPr>
          <a:xfrm>
            <a:off x="381262" y="2110413"/>
            <a:ext cx="7494685" cy="3602595"/>
          </a:xfrm>
          <a:prstGeom prst="rect">
            <a:avLst/>
          </a:prstGeom>
        </p:spPr>
      </p:pic>
      <p:sp>
        <p:nvSpPr>
          <p:cNvPr id="15" name="Rectangle 14">
            <a:extLst>
              <a:ext uri="{FF2B5EF4-FFF2-40B4-BE49-F238E27FC236}">
                <a16:creationId xmlns:a16="http://schemas.microsoft.com/office/drawing/2014/main" id="{0DEE4C46-8196-42CC-8104-207599198A3A}"/>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49597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9"/>
          <p:cNvSpPr txBox="1"/>
          <p:nvPr/>
        </p:nvSpPr>
        <p:spPr>
          <a:xfrm>
            <a:off x="155679" y="4749244"/>
            <a:ext cx="5956000" cy="1694883"/>
          </a:xfrm>
          <a:prstGeom prst="rect">
            <a:avLst/>
          </a:prstGeom>
          <a:noFill/>
          <a:ln>
            <a:noFill/>
          </a:ln>
        </p:spPr>
        <p:txBody>
          <a:bodyPr spcFirstLastPara="1" wrap="square" lIns="121900" tIns="121900" rIns="121900" bIns="121900" anchor="t" anchorCtr="0">
            <a:noAutofit/>
          </a:bodyPr>
          <a:lstStyle/>
          <a:p>
            <a:pPr defTabSz="1219170">
              <a:lnSpc>
                <a:spcPct val="90000"/>
              </a:lnSpc>
              <a:buClr>
                <a:srgbClr val="000000"/>
              </a:buClr>
              <a:defRPr/>
            </a:pPr>
            <a:r>
              <a:rPr lang="en-US" sz="1400" kern="0" dirty="0">
                <a:solidFill>
                  <a:srgbClr val="073763"/>
                </a:solidFill>
                <a:latin typeface="Abadi Extra Light"/>
                <a:cs typeface="Arial"/>
                <a:sym typeface="Arial"/>
              </a:rPr>
              <a:t>Among survey respondents, the most commonly used substances were:</a:t>
            </a:r>
          </a:p>
          <a:p>
            <a:pPr marL="228594" indent="-228594" defTabSz="1219170">
              <a:lnSpc>
                <a:spcPct val="90000"/>
              </a:lnSpc>
              <a:buClr>
                <a:srgbClr val="000000"/>
              </a:buClr>
              <a:buFont typeface="Arial" panose="020B0604020202020204" pitchFamily="34" charset="0"/>
              <a:buChar char="•"/>
              <a:defRPr/>
            </a:pPr>
            <a:r>
              <a:rPr lang="en-US" sz="1400" b="1" kern="0" dirty="0">
                <a:solidFill>
                  <a:srgbClr val="002060"/>
                </a:solidFill>
                <a:latin typeface="Abadi Extra Light"/>
                <a:cs typeface="Arial"/>
                <a:sym typeface="Arial"/>
              </a:rPr>
              <a:t>Alcohol</a:t>
            </a:r>
          </a:p>
          <a:p>
            <a:pPr marL="228594" indent="-228594" defTabSz="1219170">
              <a:lnSpc>
                <a:spcPct val="90000"/>
              </a:lnSpc>
              <a:buClr>
                <a:srgbClr val="000000"/>
              </a:buClr>
              <a:buFont typeface="Arial" panose="020B0604020202020204" pitchFamily="34" charset="0"/>
              <a:buChar char="•"/>
              <a:defRPr/>
            </a:pPr>
            <a:r>
              <a:rPr lang="en-US" sz="1400" b="1" kern="0" dirty="0">
                <a:solidFill>
                  <a:srgbClr val="002060"/>
                </a:solidFill>
                <a:latin typeface="Abadi Extra Light"/>
                <a:cs typeface="Arial"/>
                <a:sym typeface="Arial"/>
              </a:rPr>
              <a:t>Marijuana/Cannabis</a:t>
            </a:r>
          </a:p>
          <a:p>
            <a:pPr marL="228594" indent="-228594" defTabSz="1219170">
              <a:lnSpc>
                <a:spcPct val="90000"/>
              </a:lnSpc>
              <a:buClr>
                <a:srgbClr val="000000"/>
              </a:buClr>
              <a:buFont typeface="Arial" panose="020B0604020202020204" pitchFamily="34" charset="0"/>
              <a:buChar char="•"/>
              <a:defRPr/>
            </a:pPr>
            <a:r>
              <a:rPr lang="en-US" sz="1400" b="1" kern="0" dirty="0">
                <a:solidFill>
                  <a:srgbClr val="002060"/>
                </a:solidFill>
                <a:latin typeface="Abadi Extra Light"/>
                <a:cs typeface="Arial"/>
                <a:sym typeface="Arial"/>
              </a:rPr>
              <a:t>Conventional Tobacco</a:t>
            </a:r>
          </a:p>
          <a:p>
            <a:pPr defTabSz="1219170">
              <a:lnSpc>
                <a:spcPct val="90000"/>
              </a:lnSpc>
              <a:buClr>
                <a:srgbClr val="000000"/>
              </a:buClr>
              <a:defRPr/>
            </a:pPr>
            <a:endParaRPr lang="en-US" sz="1400" b="1" kern="0" dirty="0">
              <a:solidFill>
                <a:srgbClr val="002060"/>
              </a:solidFill>
              <a:latin typeface="Abadi Extra Light"/>
              <a:cs typeface="Arial"/>
              <a:sym typeface="Arial"/>
            </a:endParaRPr>
          </a:p>
          <a:p>
            <a:pPr defTabSz="1219170">
              <a:lnSpc>
                <a:spcPct val="90000"/>
              </a:lnSpc>
              <a:buClr>
                <a:srgbClr val="000000"/>
              </a:buClr>
              <a:defRPr/>
            </a:pPr>
            <a:endParaRPr lang="en-US" sz="1400" kern="0" dirty="0">
              <a:solidFill>
                <a:srgbClr val="002060"/>
              </a:solidFill>
              <a:latin typeface="Abadi Extra Light"/>
              <a:cs typeface="Arial"/>
              <a:sym typeface="Arial"/>
            </a:endParaRPr>
          </a:p>
          <a:p>
            <a:pPr defTabSz="1219170">
              <a:lnSpc>
                <a:spcPct val="90000"/>
              </a:lnSpc>
              <a:buClr>
                <a:srgbClr val="000000"/>
              </a:buClr>
              <a:defRPr/>
            </a:pPr>
            <a:endParaRPr lang="en-US" sz="1200" kern="0" dirty="0">
              <a:solidFill>
                <a:srgbClr val="002060"/>
              </a:solidFill>
              <a:latin typeface="Abadi Extra Light"/>
              <a:cs typeface="Arial"/>
              <a:sym typeface="Arial"/>
            </a:endParaRPr>
          </a:p>
          <a:p>
            <a:pPr defTabSz="1219170">
              <a:lnSpc>
                <a:spcPct val="90000"/>
              </a:lnSpc>
              <a:buClr>
                <a:srgbClr val="000000"/>
              </a:buClr>
              <a:defRPr/>
            </a:pPr>
            <a:r>
              <a:rPr lang="en-US" sz="1400" b="1" kern="0" dirty="0">
                <a:solidFill>
                  <a:srgbClr val="002060"/>
                </a:solidFill>
                <a:latin typeface="Abadi Extra Light"/>
                <a:cs typeface="Arial"/>
                <a:sym typeface="Arial"/>
              </a:rPr>
              <a:t>	</a:t>
            </a:r>
          </a:p>
          <a:p>
            <a:pPr defTabSz="1219170">
              <a:lnSpc>
                <a:spcPct val="90000"/>
              </a:lnSpc>
              <a:buClr>
                <a:srgbClr val="000000"/>
              </a:buClr>
              <a:defRPr/>
            </a:pPr>
            <a:endParaRPr lang="en-US" sz="1400" kern="0" dirty="0">
              <a:solidFill>
                <a:srgbClr val="000000"/>
              </a:solidFill>
              <a:latin typeface="Abadi Extra Light"/>
              <a:cs typeface="Arial"/>
              <a:sym typeface="Arial"/>
            </a:endParaRPr>
          </a:p>
        </p:txBody>
      </p:sp>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34139" y="-50221"/>
            <a:ext cx="12228284" cy="9276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386845" y="176424"/>
            <a:ext cx="113608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a:solidFill>
                  <a:srgbClr val="FFFFFF"/>
                </a:solidFill>
                <a:latin typeface="Abadi Extra Light"/>
              </a:rPr>
              <a:t>SUBSTANCE USE</a:t>
            </a:r>
            <a:endParaRPr lang="en-US" sz="1467" kern="0">
              <a:solidFill>
                <a:srgbClr val="000000"/>
              </a:solidFill>
            </a:endParaRP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Google Shape;259;p34">
            <a:extLst>
              <a:ext uri="{FF2B5EF4-FFF2-40B4-BE49-F238E27FC236}">
                <a16:creationId xmlns:a16="http://schemas.microsoft.com/office/drawing/2014/main" id="{8470F052-EA1A-6A43-A1FB-CA10999110DD}"/>
              </a:ext>
            </a:extLst>
          </p:cNvPr>
          <p:cNvSpPr txBox="1">
            <a:spLocks/>
          </p:cNvSpPr>
          <p:nvPr/>
        </p:nvSpPr>
        <p:spPr>
          <a:xfrm>
            <a:off x="7680" y="877442"/>
            <a:ext cx="12184320"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endParaRPr lang="en-US" sz="1600" kern="0" dirty="0">
              <a:solidFill>
                <a:srgbClr val="FFFFFF"/>
              </a:solidFill>
              <a:latin typeface="Abadi Extra Light"/>
            </a:endParaRPr>
          </a:p>
          <a:p>
            <a:pPr algn="ctr" defTabSz="1219170">
              <a:buClr>
                <a:srgbClr val="000000"/>
              </a:buClr>
              <a:buSzTx/>
              <a:defRPr/>
            </a:pPr>
            <a:r>
              <a:rPr lang="en-US" sz="2133" kern="0" dirty="0">
                <a:solidFill>
                  <a:srgbClr val="FFFFFF"/>
                </a:solidFill>
                <a:latin typeface="Abadi Extra Light"/>
              </a:rPr>
              <a:t>3 out of 5 MA adults reported using one or more substance/product in the past 30 days.</a:t>
            </a:r>
          </a:p>
          <a:p>
            <a:pPr algn="ctr" defTabSz="1219170">
              <a:buClr>
                <a:srgbClr val="000000"/>
              </a:buClr>
              <a:buSzTx/>
              <a:defRPr/>
            </a:pPr>
            <a:r>
              <a:rPr lang="en-US" sz="1600" kern="0" dirty="0">
                <a:solidFill>
                  <a:srgbClr val="FFFFFF"/>
                </a:solidFill>
                <a:latin typeface="Abadi Extra Light"/>
              </a:rPr>
              <a:t>.</a:t>
            </a:r>
          </a:p>
        </p:txBody>
      </p:sp>
      <p:sp>
        <p:nvSpPr>
          <p:cNvPr id="19" name="Google Shape;257;p29">
            <a:extLst>
              <a:ext uri="{FF2B5EF4-FFF2-40B4-BE49-F238E27FC236}">
                <a16:creationId xmlns:a16="http://schemas.microsoft.com/office/drawing/2014/main" id="{8BC16BE6-97F6-4C21-B8DE-1B3EE19A2E5D}"/>
              </a:ext>
            </a:extLst>
          </p:cNvPr>
          <p:cNvSpPr txBox="1"/>
          <p:nvPr/>
        </p:nvSpPr>
        <p:spPr>
          <a:xfrm>
            <a:off x="6096001" y="4749245"/>
            <a:ext cx="5977951" cy="1426460"/>
          </a:xfrm>
          <a:prstGeom prst="rect">
            <a:avLst/>
          </a:prstGeom>
          <a:noFill/>
          <a:ln>
            <a:noFill/>
          </a:ln>
        </p:spPr>
        <p:txBody>
          <a:bodyPr spcFirstLastPara="1" wrap="square" lIns="121900" tIns="121900" rIns="121900" bIns="121900" anchor="t" anchorCtr="0">
            <a:noAutofit/>
          </a:bodyPr>
          <a:lstStyle/>
          <a:p>
            <a:pPr defTabSz="1219170">
              <a:lnSpc>
                <a:spcPct val="90000"/>
              </a:lnSpc>
              <a:buClr>
                <a:srgbClr val="000000"/>
              </a:buClr>
              <a:defRPr/>
            </a:pPr>
            <a:r>
              <a:rPr lang="en-US" sz="1467" kern="0" dirty="0">
                <a:solidFill>
                  <a:srgbClr val="002060"/>
                </a:solidFill>
                <a:latin typeface="Abadi Extra Light"/>
                <a:cs typeface="Arial"/>
                <a:sym typeface="Arial"/>
              </a:rPr>
              <a:t>However, the substances mostly likely to have seen an increase in use were: </a:t>
            </a:r>
          </a:p>
          <a:p>
            <a:pPr marL="228594" lvl="5" indent="-228594" defTabSz="1219170">
              <a:lnSpc>
                <a:spcPct val="90000"/>
              </a:lnSpc>
              <a:buClr>
                <a:srgbClr val="000000"/>
              </a:buClr>
              <a:buFont typeface="Arial" panose="020B0604020202020204" pitchFamily="34" charset="0"/>
              <a:buChar char="•"/>
              <a:defRPr/>
            </a:pPr>
            <a:r>
              <a:rPr lang="en-US" sz="1467" b="1" kern="0" dirty="0">
                <a:solidFill>
                  <a:srgbClr val="002060"/>
                </a:solidFill>
                <a:latin typeface="Abadi Extra Light"/>
                <a:cs typeface="Arial"/>
                <a:sym typeface="Arial"/>
              </a:rPr>
              <a:t>cocaine</a:t>
            </a:r>
            <a:r>
              <a:rPr lang="en-US" sz="1467" kern="0" dirty="0">
                <a:solidFill>
                  <a:srgbClr val="002060"/>
                </a:solidFill>
                <a:latin typeface="Abadi Extra Light"/>
                <a:cs typeface="Arial"/>
                <a:sym typeface="Arial"/>
              </a:rPr>
              <a:t> </a:t>
            </a:r>
          </a:p>
          <a:p>
            <a:pPr marL="228594" lvl="5" indent="-228594" defTabSz="1219170">
              <a:lnSpc>
                <a:spcPct val="90000"/>
              </a:lnSpc>
              <a:buClr>
                <a:srgbClr val="000000"/>
              </a:buClr>
              <a:buFont typeface="Arial" panose="020B0604020202020204" pitchFamily="34" charset="0"/>
              <a:buChar char="•"/>
              <a:defRPr/>
            </a:pPr>
            <a:r>
              <a:rPr lang="en-US" sz="1467" b="1" kern="0" dirty="0">
                <a:solidFill>
                  <a:srgbClr val="002060"/>
                </a:solidFill>
                <a:latin typeface="Abadi Extra Light"/>
                <a:cs typeface="Arial"/>
                <a:sym typeface="Arial"/>
              </a:rPr>
              <a:t>ecstasy/MDMA/LSD/ketamine </a:t>
            </a:r>
          </a:p>
          <a:p>
            <a:pPr marL="228594" lvl="5" indent="-228594" defTabSz="1219170">
              <a:lnSpc>
                <a:spcPct val="90000"/>
              </a:lnSpc>
              <a:buClr>
                <a:srgbClr val="000000"/>
              </a:buClr>
              <a:buFont typeface="Arial" panose="020B0604020202020204" pitchFamily="34" charset="0"/>
              <a:buChar char="•"/>
              <a:defRPr/>
            </a:pPr>
            <a:r>
              <a:rPr lang="en-US" sz="1467" b="1" kern="0" dirty="0">
                <a:solidFill>
                  <a:srgbClr val="002060"/>
                </a:solidFill>
                <a:latin typeface="Abadi Extra Light"/>
                <a:cs typeface="Arial"/>
                <a:sym typeface="Arial"/>
              </a:rPr>
              <a:t>amphetamine/methamphetamine </a:t>
            </a:r>
            <a:r>
              <a:rPr lang="en-US" sz="1467" kern="0" dirty="0">
                <a:solidFill>
                  <a:srgbClr val="002060"/>
                </a:solidFill>
                <a:latin typeface="Abadi Extra Light"/>
                <a:cs typeface="Arial"/>
                <a:sym typeface="Arial"/>
              </a:rPr>
              <a:t>or </a:t>
            </a:r>
            <a:r>
              <a:rPr lang="en-US" sz="1467" b="1" kern="0" dirty="0">
                <a:solidFill>
                  <a:srgbClr val="002060"/>
                </a:solidFill>
                <a:latin typeface="Abadi Extra Light"/>
                <a:cs typeface="Arial"/>
                <a:sym typeface="Arial"/>
              </a:rPr>
              <a:t>inhalants</a:t>
            </a:r>
            <a:r>
              <a:rPr lang="en-US" sz="1467" kern="0" dirty="0">
                <a:solidFill>
                  <a:srgbClr val="002060"/>
                </a:solidFill>
                <a:latin typeface="Abadi Extra Light"/>
                <a:cs typeface="Arial"/>
                <a:sym typeface="Arial"/>
              </a:rPr>
              <a:t> </a:t>
            </a:r>
            <a:r>
              <a:rPr lang="en-US" sz="1400" b="1" kern="0" dirty="0">
                <a:solidFill>
                  <a:srgbClr val="002060"/>
                </a:solidFill>
                <a:latin typeface="Abadi Extra Light"/>
                <a:cs typeface="Arial"/>
                <a:sym typeface="Arial"/>
              </a:rPr>
              <a:t>	</a:t>
            </a:r>
          </a:p>
          <a:p>
            <a:pPr defTabSz="1219170">
              <a:lnSpc>
                <a:spcPct val="90000"/>
              </a:lnSpc>
              <a:buClr>
                <a:srgbClr val="000000"/>
              </a:buClr>
              <a:defRPr/>
            </a:pPr>
            <a:endParaRPr lang="en-US" sz="1400" kern="0" dirty="0">
              <a:solidFill>
                <a:srgbClr val="000000"/>
              </a:solidFill>
              <a:latin typeface="Abadi Extra Light"/>
              <a:cs typeface="Arial"/>
              <a:sym typeface="Arial"/>
            </a:endParaRPr>
          </a:p>
        </p:txBody>
      </p:sp>
      <p:pic>
        <p:nvPicPr>
          <p:cNvPr id="3" name="Picture 2">
            <a:extLst>
              <a:ext uri="{FF2B5EF4-FFF2-40B4-BE49-F238E27FC236}">
                <a16:creationId xmlns:a16="http://schemas.microsoft.com/office/drawing/2014/main" id="{E74D0553-A2EC-4C83-9A77-6D39E747EE13}"/>
              </a:ext>
            </a:extLst>
          </p:cNvPr>
          <p:cNvPicPr>
            <a:picLocks noChangeAspect="1"/>
          </p:cNvPicPr>
          <p:nvPr/>
        </p:nvPicPr>
        <p:blipFill>
          <a:blip r:embed="rId3"/>
          <a:stretch>
            <a:fillRect/>
          </a:stretch>
        </p:blipFill>
        <p:spPr>
          <a:xfrm>
            <a:off x="6270975" y="1522905"/>
            <a:ext cx="5628000" cy="3291745"/>
          </a:xfrm>
          <a:prstGeom prst="rect">
            <a:avLst/>
          </a:prstGeom>
        </p:spPr>
      </p:pic>
      <p:pic>
        <p:nvPicPr>
          <p:cNvPr id="4" name="Picture 3">
            <a:extLst>
              <a:ext uri="{FF2B5EF4-FFF2-40B4-BE49-F238E27FC236}">
                <a16:creationId xmlns:a16="http://schemas.microsoft.com/office/drawing/2014/main" id="{39976D0F-F902-404B-BB69-B892A3AF8DEB}"/>
              </a:ext>
            </a:extLst>
          </p:cNvPr>
          <p:cNvPicPr>
            <a:picLocks noChangeAspect="1"/>
          </p:cNvPicPr>
          <p:nvPr/>
        </p:nvPicPr>
        <p:blipFill>
          <a:blip r:embed="rId4"/>
          <a:stretch>
            <a:fillRect/>
          </a:stretch>
        </p:blipFill>
        <p:spPr>
          <a:xfrm>
            <a:off x="183547" y="1522904"/>
            <a:ext cx="5919988" cy="3291745"/>
          </a:xfrm>
          <a:prstGeom prst="rect">
            <a:avLst/>
          </a:prstGeom>
        </p:spPr>
      </p:pic>
      <p:sp>
        <p:nvSpPr>
          <p:cNvPr id="5" name="Rectangle 4">
            <a:extLst>
              <a:ext uri="{FF2B5EF4-FFF2-40B4-BE49-F238E27FC236}">
                <a16:creationId xmlns:a16="http://schemas.microsoft.com/office/drawing/2014/main" id="{CC98480B-B9E0-484A-B5A5-B0496FCEFCA6}"/>
              </a:ext>
            </a:extLst>
          </p:cNvPr>
          <p:cNvSpPr/>
          <p:nvPr/>
        </p:nvSpPr>
        <p:spPr>
          <a:xfrm>
            <a:off x="168611" y="2084421"/>
            <a:ext cx="5901447" cy="9187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7" name="Rectangle 16">
            <a:extLst>
              <a:ext uri="{FF2B5EF4-FFF2-40B4-BE49-F238E27FC236}">
                <a16:creationId xmlns:a16="http://schemas.microsoft.com/office/drawing/2014/main" id="{28A9055D-F466-4296-B7EF-2EA93F98D027}"/>
              </a:ext>
            </a:extLst>
          </p:cNvPr>
          <p:cNvSpPr/>
          <p:nvPr/>
        </p:nvSpPr>
        <p:spPr>
          <a:xfrm>
            <a:off x="6237588" y="1981739"/>
            <a:ext cx="5669064" cy="9187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 name="Rectangle 17">
            <a:extLst>
              <a:ext uri="{FF2B5EF4-FFF2-40B4-BE49-F238E27FC236}">
                <a16:creationId xmlns:a16="http://schemas.microsoft.com/office/drawing/2014/main" id="{C94D092B-41E6-4ED6-8A8C-9A743D98879C}"/>
              </a:ext>
            </a:extLst>
          </p:cNvPr>
          <p:cNvSpPr/>
          <p:nvPr/>
        </p:nvSpPr>
        <p:spPr>
          <a:xfrm>
            <a:off x="163205" y="4024547"/>
            <a:ext cx="5906851" cy="2053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0" name="Rectangle 19">
            <a:extLst>
              <a:ext uri="{FF2B5EF4-FFF2-40B4-BE49-F238E27FC236}">
                <a16:creationId xmlns:a16="http://schemas.microsoft.com/office/drawing/2014/main" id="{72AE971C-ECBB-4534-A1E2-611AF53E1DCB}"/>
              </a:ext>
            </a:extLst>
          </p:cNvPr>
          <p:cNvSpPr/>
          <p:nvPr/>
        </p:nvSpPr>
        <p:spPr>
          <a:xfrm>
            <a:off x="6270013" y="4289355"/>
            <a:ext cx="5631235" cy="237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 name="Rectangle 20">
            <a:extLst>
              <a:ext uri="{FF2B5EF4-FFF2-40B4-BE49-F238E27FC236}">
                <a16:creationId xmlns:a16="http://schemas.microsoft.com/office/drawing/2014/main" id="{EE9413A9-EF59-417B-9F8B-DC959EC6BBC7}"/>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8" name="Rectangle 7">
            <a:extLst>
              <a:ext uri="{FF2B5EF4-FFF2-40B4-BE49-F238E27FC236}">
                <a16:creationId xmlns:a16="http://schemas.microsoft.com/office/drawing/2014/main" id="{24F14C62-C8DD-7E4B-B963-FA7C514BC104}"/>
              </a:ext>
            </a:extLst>
          </p:cNvPr>
          <p:cNvSpPr/>
          <p:nvPr/>
        </p:nvSpPr>
        <p:spPr>
          <a:xfrm>
            <a:off x="-15999" y="6325959"/>
            <a:ext cx="7192939" cy="240130"/>
          </a:xfrm>
          <a:prstGeom prst="rect">
            <a:avLst/>
          </a:prstGeom>
        </p:spPr>
        <p:txBody>
          <a:bodyPr wrap="square">
            <a:spAutoFit/>
          </a:bodyPr>
          <a:lstStyle/>
          <a:p>
            <a:pPr defTabSz="1219170">
              <a:lnSpc>
                <a:spcPct val="90000"/>
              </a:lnSpc>
              <a:buClr>
                <a:srgbClr val="000000"/>
              </a:buClr>
              <a:defRPr/>
            </a:pPr>
            <a:r>
              <a:rPr lang="en-US" sz="1067" kern="0" dirty="0">
                <a:solidFill>
                  <a:srgbClr val="002060"/>
                </a:solidFill>
                <a:latin typeface="Abadi Extra Light"/>
                <a:cs typeface="Arial"/>
                <a:sym typeface="Arial"/>
              </a:rPr>
              <a:t>NOTE: Some reported prescription drugs, other opioids and OTC drugs may have been taken as prescribed/intended. </a:t>
            </a:r>
          </a:p>
        </p:txBody>
      </p:sp>
      <p:sp>
        <p:nvSpPr>
          <p:cNvPr id="22" name="Google Shape;259;p34">
            <a:extLst>
              <a:ext uri="{FF2B5EF4-FFF2-40B4-BE49-F238E27FC236}">
                <a16:creationId xmlns:a16="http://schemas.microsoft.com/office/drawing/2014/main" id="{28A7F2A5-A4B5-ED41-BFBE-55B6A4853FB2}"/>
              </a:ext>
            </a:extLst>
          </p:cNvPr>
          <p:cNvSpPr txBox="1">
            <a:spLocks/>
          </p:cNvSpPr>
          <p:nvPr/>
        </p:nvSpPr>
        <p:spPr>
          <a:xfrm>
            <a:off x="-24915" y="5773206"/>
            <a:ext cx="12228283"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endParaRPr lang="en-US" sz="1600" kern="0" dirty="0">
              <a:solidFill>
                <a:srgbClr val="FFFFFF"/>
              </a:solidFill>
              <a:latin typeface="Abadi Extra Light"/>
            </a:endParaRPr>
          </a:p>
          <a:p>
            <a:pPr algn="ctr" defTabSz="1219170">
              <a:buClr>
                <a:srgbClr val="000000"/>
              </a:buClr>
              <a:buSzTx/>
              <a:defRPr/>
            </a:pPr>
            <a:r>
              <a:rPr lang="en-US" sz="2133" kern="0" dirty="0">
                <a:solidFill>
                  <a:srgbClr val="FFFFFF"/>
                </a:solidFill>
                <a:latin typeface="Abadi Extra Light"/>
              </a:rPr>
              <a:t>The most commonly used substances were not those that saw the biggest increases in use during the pandemic.</a:t>
            </a:r>
          </a:p>
          <a:p>
            <a:pPr algn="ctr" defTabSz="1219170">
              <a:buClr>
                <a:srgbClr val="000000"/>
              </a:buClr>
              <a:buSzTx/>
              <a:defRPr/>
            </a:pPr>
            <a:r>
              <a:rPr lang="en-US" sz="1600" kern="0" dirty="0">
                <a:solidFill>
                  <a:srgbClr val="FFFFFF"/>
                </a:solidFill>
                <a:latin typeface="Abadi Extra Light"/>
              </a:rPr>
              <a:t>.</a:t>
            </a:r>
          </a:p>
        </p:txBody>
      </p:sp>
    </p:spTree>
    <p:extLst>
      <p:ext uri="{BB962C8B-B14F-4D97-AF65-F5344CB8AC3E}">
        <p14:creationId xmlns:p14="http://schemas.microsoft.com/office/powerpoint/2010/main" val="237274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19" grpId="0"/>
      <p:bldP spid="5" grpId="0" animBg="1"/>
      <p:bldP spid="17" grpId="0" animBg="1"/>
      <p:bldP spid="18" grpId="0" animBg="1"/>
      <p:bldP spid="18" grpId="1" animBg="1"/>
      <p:bldP spid="18" grpId="2" animBg="1"/>
      <p:bldP spid="18" grpId="3" animBg="1"/>
      <p:bldP spid="20" grpId="0" animBg="1"/>
      <p:bldP spid="20" grpId="1"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954107-8724-7644-B5F3-7869DF3F5E85}"/>
              </a:ext>
            </a:extLst>
          </p:cNvPr>
          <p:cNvSpPr txBox="1"/>
          <p:nvPr/>
        </p:nvSpPr>
        <p:spPr>
          <a:xfrm>
            <a:off x="153301" y="167955"/>
            <a:ext cx="11682209" cy="584775"/>
          </a:xfrm>
          <a:prstGeom prst="rect">
            <a:avLst/>
          </a:prstGeom>
          <a:noFill/>
        </p:spPr>
        <p:txBody>
          <a:bodyPr wrap="square" rtlCol="0">
            <a:spAutoFit/>
          </a:bodyPr>
          <a:lstStyle/>
          <a:p>
            <a:pPr algn="ctr"/>
            <a:r>
              <a:rPr lang="en-US" sz="3200" b="1" dirty="0">
                <a:solidFill>
                  <a:schemeClr val="bg1"/>
                </a:solidFill>
              </a:rPr>
              <a:t>ASTHO Equity Summit </a:t>
            </a:r>
          </a:p>
        </p:txBody>
      </p:sp>
      <p:pic>
        <p:nvPicPr>
          <p:cNvPr id="2050" name="Picture 2" descr="https://media-exp1.licdn.com/dms/image/C4E22AQGHRG2kQzUlrg/feedshare-shrink_2048_1536/0/1618513225953?e=1622678400&amp;v=beta&amp;t=CDgqO6WHdIrJ_MWsYNOadgd2X8BAQ2zJRlZEgEWgc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713" y="915236"/>
            <a:ext cx="5924659" cy="561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70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6" y="577"/>
            <a:ext cx="12191999" cy="87686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386845" y="176424"/>
            <a:ext cx="113608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a:solidFill>
                  <a:srgbClr val="FFFFFF"/>
                </a:solidFill>
                <a:latin typeface="Abadi Extra Light"/>
              </a:rPr>
              <a:t>SUBSTANCE USE</a:t>
            </a:r>
            <a:endParaRPr lang="en-US" sz="1467" kern="0">
              <a:solidFill>
                <a:srgbClr val="000000"/>
              </a:solidFill>
            </a:endParaRP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Google Shape;259;p34">
            <a:extLst>
              <a:ext uri="{FF2B5EF4-FFF2-40B4-BE49-F238E27FC236}">
                <a16:creationId xmlns:a16="http://schemas.microsoft.com/office/drawing/2014/main" id="{8470F052-EA1A-6A43-A1FB-CA10999110DD}"/>
              </a:ext>
            </a:extLst>
          </p:cNvPr>
          <p:cNvSpPr txBox="1">
            <a:spLocks/>
          </p:cNvSpPr>
          <p:nvPr/>
        </p:nvSpPr>
        <p:spPr>
          <a:xfrm>
            <a:off x="7680" y="877441"/>
            <a:ext cx="12184320" cy="794832"/>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endParaRPr lang="en-US" sz="2400" kern="0" dirty="0">
              <a:solidFill>
                <a:srgbClr val="FFFFFF"/>
              </a:solidFill>
              <a:latin typeface="Abadi Extra Light"/>
            </a:endParaRPr>
          </a:p>
          <a:p>
            <a:pPr algn="ctr" defTabSz="1219170">
              <a:buClr>
                <a:srgbClr val="000000"/>
              </a:buClr>
              <a:buSzTx/>
              <a:defRPr/>
            </a:pPr>
            <a:endParaRPr lang="en-US" sz="2400" kern="0" dirty="0">
              <a:solidFill>
                <a:srgbClr val="FFFFFF"/>
              </a:solidFill>
              <a:latin typeface="Abadi Extra Light"/>
            </a:endParaRPr>
          </a:p>
          <a:p>
            <a:pPr algn="ctr" defTabSz="1219170">
              <a:buClr>
                <a:srgbClr val="000000"/>
              </a:buClr>
              <a:buSzTx/>
              <a:defRPr/>
            </a:pPr>
            <a:r>
              <a:rPr lang="en-US" sz="2400" kern="0" dirty="0">
                <a:solidFill>
                  <a:srgbClr val="FFFFFF"/>
                </a:solidFill>
                <a:latin typeface="Abadi Extra Light"/>
              </a:rPr>
              <a:t>3 out of 5 MA adults reported using one or more substance/product in the past 30 days.</a:t>
            </a:r>
          </a:p>
          <a:p>
            <a:pPr algn="ctr" defTabSz="1219170">
              <a:buClr>
                <a:srgbClr val="000000"/>
              </a:buClr>
              <a:buSzTx/>
              <a:defRPr/>
            </a:pPr>
            <a:endParaRPr lang="en-US" sz="2400" kern="0" dirty="0">
              <a:solidFill>
                <a:srgbClr val="FFFFFF"/>
              </a:solidFill>
              <a:latin typeface="Abadi Extra Light"/>
            </a:endParaRPr>
          </a:p>
          <a:p>
            <a:pPr algn="ctr" defTabSz="1219170">
              <a:buClr>
                <a:srgbClr val="000000"/>
              </a:buClr>
              <a:buSzTx/>
              <a:defRPr/>
            </a:pPr>
            <a:r>
              <a:rPr lang="en-US" sz="2400" kern="0" dirty="0">
                <a:solidFill>
                  <a:srgbClr val="FFFFFF"/>
                </a:solidFill>
                <a:latin typeface="Abadi Extra Light"/>
              </a:rPr>
              <a:t>.</a:t>
            </a:r>
          </a:p>
        </p:txBody>
      </p:sp>
      <p:pic>
        <p:nvPicPr>
          <p:cNvPr id="3" name="Picture 2">
            <a:extLst>
              <a:ext uri="{FF2B5EF4-FFF2-40B4-BE49-F238E27FC236}">
                <a16:creationId xmlns:a16="http://schemas.microsoft.com/office/drawing/2014/main" id="{73814885-529E-4112-BEFA-DA7A2DA37409}"/>
              </a:ext>
            </a:extLst>
          </p:cNvPr>
          <p:cNvPicPr>
            <a:picLocks noChangeAspect="1"/>
          </p:cNvPicPr>
          <p:nvPr/>
        </p:nvPicPr>
        <p:blipFill>
          <a:blip r:embed="rId3"/>
          <a:stretch>
            <a:fillRect/>
          </a:stretch>
        </p:blipFill>
        <p:spPr>
          <a:xfrm>
            <a:off x="211838" y="2180527"/>
            <a:ext cx="7055023" cy="3672976"/>
          </a:xfrm>
          <a:prstGeom prst="rect">
            <a:avLst/>
          </a:prstGeom>
        </p:spPr>
      </p:pic>
      <p:sp>
        <p:nvSpPr>
          <p:cNvPr id="19" name="Google Shape;257;p29">
            <a:extLst>
              <a:ext uri="{FF2B5EF4-FFF2-40B4-BE49-F238E27FC236}">
                <a16:creationId xmlns:a16="http://schemas.microsoft.com/office/drawing/2014/main" id="{8BC16BE6-97F6-4C21-B8DE-1B3EE19A2E5D}"/>
              </a:ext>
            </a:extLst>
          </p:cNvPr>
          <p:cNvSpPr txBox="1"/>
          <p:nvPr/>
        </p:nvSpPr>
        <p:spPr>
          <a:xfrm>
            <a:off x="7358976" y="3038241"/>
            <a:ext cx="4621187" cy="1957548"/>
          </a:xfrm>
          <a:prstGeom prst="rect">
            <a:avLst/>
          </a:prstGeom>
          <a:noFill/>
          <a:ln>
            <a:noFill/>
          </a:ln>
        </p:spPr>
        <p:txBody>
          <a:bodyPr spcFirstLastPara="1" wrap="square" lIns="121900" tIns="121900" rIns="121900" bIns="121900" anchor="t" anchorCtr="0">
            <a:noAutofit/>
          </a:bodyPr>
          <a:lstStyle/>
          <a:p>
            <a:pPr marL="228594" indent="-228594" defTabSz="1219170">
              <a:lnSpc>
                <a:spcPct val="90000"/>
              </a:lnSpc>
              <a:buClr>
                <a:srgbClr val="000000"/>
              </a:buClr>
              <a:buFont typeface="Arial" panose="020B0604020202020204" pitchFamily="34" charset="0"/>
              <a:buChar char="•"/>
              <a:defRPr/>
            </a:pPr>
            <a:r>
              <a:rPr lang="en-US" sz="2400" kern="0" dirty="0">
                <a:solidFill>
                  <a:srgbClr val="002060"/>
                </a:solidFill>
                <a:latin typeface="Abadi Extra Light"/>
                <a:cs typeface="Arial"/>
                <a:sym typeface="Arial"/>
              </a:rPr>
              <a:t>1 out of 5 MA adults reported using 2 or more substances/products in the past 30 days.</a:t>
            </a:r>
          </a:p>
          <a:p>
            <a:pPr marL="228594" indent="-228594" defTabSz="1219170">
              <a:lnSpc>
                <a:spcPct val="90000"/>
              </a:lnSpc>
              <a:buClr>
                <a:srgbClr val="000000"/>
              </a:buClr>
              <a:buFont typeface="Arial" panose="020B0604020202020204" pitchFamily="34" charset="0"/>
              <a:buChar char="•"/>
              <a:defRPr/>
            </a:pPr>
            <a:endParaRPr lang="en-US" sz="2400" kern="0" dirty="0">
              <a:solidFill>
                <a:srgbClr val="002060"/>
              </a:solidFill>
              <a:latin typeface="Abadi Extra Light"/>
              <a:cs typeface="Arial"/>
              <a:sym typeface="Arial"/>
            </a:endParaRPr>
          </a:p>
          <a:p>
            <a:pPr defTabSz="1219170">
              <a:lnSpc>
                <a:spcPct val="90000"/>
              </a:lnSpc>
              <a:buClr>
                <a:srgbClr val="000000"/>
              </a:buClr>
              <a:defRPr/>
            </a:pPr>
            <a:endParaRPr lang="en-US" sz="2400" kern="0" dirty="0">
              <a:solidFill>
                <a:srgbClr val="002060"/>
              </a:solidFill>
              <a:latin typeface="Abadi Extra Light"/>
              <a:cs typeface="Arial"/>
              <a:sym typeface="Arial"/>
            </a:endParaRPr>
          </a:p>
          <a:p>
            <a:pPr defTabSz="1219170">
              <a:lnSpc>
                <a:spcPct val="90000"/>
              </a:lnSpc>
              <a:buClr>
                <a:srgbClr val="000000"/>
              </a:buClr>
              <a:defRPr/>
            </a:pPr>
            <a:endParaRPr lang="en-US" sz="2400" kern="0" dirty="0">
              <a:solidFill>
                <a:srgbClr val="002060"/>
              </a:solidFill>
              <a:latin typeface="Abadi Extra Light"/>
              <a:cs typeface="Arial"/>
              <a:sym typeface="Arial"/>
            </a:endParaRPr>
          </a:p>
          <a:p>
            <a:pPr defTabSz="1219170">
              <a:lnSpc>
                <a:spcPct val="90000"/>
              </a:lnSpc>
              <a:buClr>
                <a:srgbClr val="000000"/>
              </a:buClr>
              <a:defRPr/>
            </a:pPr>
            <a:r>
              <a:rPr lang="en-US" sz="2400" b="1" kern="0" dirty="0">
                <a:solidFill>
                  <a:srgbClr val="002060"/>
                </a:solidFill>
                <a:latin typeface="Abadi Extra Light"/>
                <a:cs typeface="Arial"/>
                <a:sym typeface="Arial"/>
              </a:rPr>
              <a:t>	</a:t>
            </a:r>
          </a:p>
          <a:p>
            <a:pPr defTabSz="1219170">
              <a:lnSpc>
                <a:spcPct val="90000"/>
              </a:lnSpc>
              <a:buClr>
                <a:srgbClr val="000000"/>
              </a:buClr>
              <a:defRPr/>
            </a:pPr>
            <a:endParaRPr lang="en-US" sz="2400" kern="0" dirty="0">
              <a:solidFill>
                <a:srgbClr val="000000"/>
              </a:solidFill>
              <a:latin typeface="Abadi Extra Light"/>
              <a:cs typeface="Arial"/>
              <a:sym typeface="Arial"/>
            </a:endParaRPr>
          </a:p>
        </p:txBody>
      </p:sp>
      <p:sp>
        <p:nvSpPr>
          <p:cNvPr id="17" name="Rectangle 16">
            <a:extLst>
              <a:ext uri="{FF2B5EF4-FFF2-40B4-BE49-F238E27FC236}">
                <a16:creationId xmlns:a16="http://schemas.microsoft.com/office/drawing/2014/main" id="{026CA0E2-4551-4251-83D6-198869AA532E}"/>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1735823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6" y="578"/>
            <a:ext cx="12191999" cy="89379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386845" y="176424"/>
            <a:ext cx="113608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dirty="0">
                <a:solidFill>
                  <a:srgbClr val="FFFFFF"/>
                </a:solidFill>
                <a:latin typeface="Abadi Extra Light"/>
              </a:rPr>
              <a:t> SUBSTANCE USE</a:t>
            </a:r>
            <a:endParaRPr lang="en-US" sz="1467" kern="0">
              <a:solidFill>
                <a:srgbClr val="000000"/>
              </a:solidFill>
            </a:endParaRP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Google Shape;259;p34">
            <a:extLst>
              <a:ext uri="{FF2B5EF4-FFF2-40B4-BE49-F238E27FC236}">
                <a16:creationId xmlns:a16="http://schemas.microsoft.com/office/drawing/2014/main" id="{8470F052-EA1A-6A43-A1FB-CA10999110DD}"/>
              </a:ext>
            </a:extLst>
          </p:cNvPr>
          <p:cNvSpPr txBox="1">
            <a:spLocks/>
          </p:cNvSpPr>
          <p:nvPr/>
        </p:nvSpPr>
        <p:spPr>
          <a:xfrm>
            <a:off x="7680" y="894628"/>
            <a:ext cx="12184320"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r>
              <a:rPr lang="en-US" sz="1800" kern="0">
                <a:solidFill>
                  <a:srgbClr val="FFFFFF"/>
                </a:solidFill>
                <a:latin typeface="Abadi Extra Light"/>
              </a:rPr>
              <a:t>Populations who were </a:t>
            </a:r>
            <a:r>
              <a:rPr lang="en-US" sz="1800" kern="0">
                <a:solidFill>
                  <a:srgbClr val="FFFFFF"/>
                </a:solidFill>
                <a:latin typeface="Abadi" panose="020B0604020104020204" pitchFamily="34" charset="0"/>
              </a:rPr>
              <a:t>most likely to use</a:t>
            </a:r>
            <a:r>
              <a:rPr lang="en-US" sz="1800" kern="0">
                <a:solidFill>
                  <a:srgbClr val="FFFFFF"/>
                </a:solidFill>
                <a:latin typeface="Abadi Extra Light"/>
              </a:rPr>
              <a:t> substances were not always the same populations who saw the biggest </a:t>
            </a:r>
            <a:r>
              <a:rPr lang="en-US" sz="1800" kern="0">
                <a:solidFill>
                  <a:srgbClr val="FFFFFF"/>
                </a:solidFill>
                <a:latin typeface="Abadi" panose="020B0604020104020204" pitchFamily="34" charset="0"/>
              </a:rPr>
              <a:t>increase</a:t>
            </a:r>
            <a:r>
              <a:rPr lang="en-US" sz="1800" kern="0">
                <a:solidFill>
                  <a:srgbClr val="FFFFFF"/>
                </a:solidFill>
                <a:latin typeface="Abadi Extra Light"/>
              </a:rPr>
              <a:t> in use.</a:t>
            </a:r>
          </a:p>
        </p:txBody>
      </p:sp>
      <p:sp>
        <p:nvSpPr>
          <p:cNvPr id="18" name="Google Shape;256;p29">
            <a:extLst>
              <a:ext uri="{FF2B5EF4-FFF2-40B4-BE49-F238E27FC236}">
                <a16:creationId xmlns:a16="http://schemas.microsoft.com/office/drawing/2014/main" id="{EAD88512-D2B3-4711-A0C9-07135601E95E}"/>
              </a:ext>
            </a:extLst>
          </p:cNvPr>
          <p:cNvSpPr txBox="1">
            <a:spLocks/>
          </p:cNvSpPr>
          <p:nvPr/>
        </p:nvSpPr>
        <p:spPr>
          <a:xfrm>
            <a:off x="196842" y="6465149"/>
            <a:ext cx="9013788" cy="560203"/>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70">
              <a:buClr>
                <a:srgbClr val="000000"/>
              </a:buClr>
              <a:defRPr/>
            </a:pPr>
            <a:r>
              <a:rPr lang="en-US" sz="1067" kern="0">
                <a:solidFill>
                  <a:srgbClr val="FFFFFF"/>
                </a:solidFill>
                <a:latin typeface="Abadi Extra Light"/>
              </a:rPr>
              <a:t>* significant at the p&lt;0.05 level as compared to the grey referent group in each cluster</a:t>
            </a:r>
            <a:endParaRPr lang="en-US" sz="1400" kern="0">
              <a:solidFill>
                <a:srgbClr val="FFFFFF"/>
              </a:solidFill>
            </a:endParaRPr>
          </a:p>
        </p:txBody>
      </p:sp>
      <p:pic>
        <p:nvPicPr>
          <p:cNvPr id="4" name="Picture 3">
            <a:extLst>
              <a:ext uri="{FF2B5EF4-FFF2-40B4-BE49-F238E27FC236}">
                <a16:creationId xmlns:a16="http://schemas.microsoft.com/office/drawing/2014/main" id="{5A008404-9A34-46D4-93AC-CA63F973BA5D}"/>
              </a:ext>
            </a:extLst>
          </p:cNvPr>
          <p:cNvPicPr>
            <a:picLocks noChangeAspect="1"/>
          </p:cNvPicPr>
          <p:nvPr/>
        </p:nvPicPr>
        <p:blipFill>
          <a:blip r:embed="rId3"/>
          <a:stretch>
            <a:fillRect/>
          </a:stretch>
        </p:blipFill>
        <p:spPr>
          <a:xfrm>
            <a:off x="6370492" y="1390602"/>
            <a:ext cx="5761705" cy="5181068"/>
          </a:xfrm>
          <a:prstGeom prst="rect">
            <a:avLst/>
          </a:prstGeom>
        </p:spPr>
      </p:pic>
      <p:pic>
        <p:nvPicPr>
          <p:cNvPr id="19" name="Picture 18">
            <a:extLst>
              <a:ext uri="{FF2B5EF4-FFF2-40B4-BE49-F238E27FC236}">
                <a16:creationId xmlns:a16="http://schemas.microsoft.com/office/drawing/2014/main" id="{425D394D-914B-9D4E-A7B4-D84D01079413}"/>
              </a:ext>
            </a:extLst>
          </p:cNvPr>
          <p:cNvPicPr>
            <a:picLocks noChangeAspect="1"/>
          </p:cNvPicPr>
          <p:nvPr/>
        </p:nvPicPr>
        <p:blipFill>
          <a:blip r:embed="rId4"/>
          <a:stretch>
            <a:fillRect/>
          </a:stretch>
        </p:blipFill>
        <p:spPr>
          <a:xfrm>
            <a:off x="375997" y="1407789"/>
            <a:ext cx="5815340" cy="5229297"/>
          </a:xfrm>
          <a:prstGeom prst="rect">
            <a:avLst/>
          </a:prstGeom>
        </p:spPr>
      </p:pic>
      <p:sp>
        <p:nvSpPr>
          <p:cNvPr id="20" name="Rectangle 19">
            <a:extLst>
              <a:ext uri="{FF2B5EF4-FFF2-40B4-BE49-F238E27FC236}">
                <a16:creationId xmlns:a16="http://schemas.microsoft.com/office/drawing/2014/main" id="{E207DCF7-3755-A04B-A368-8DE00F3F9BF5}"/>
              </a:ext>
            </a:extLst>
          </p:cNvPr>
          <p:cNvSpPr/>
          <p:nvPr/>
        </p:nvSpPr>
        <p:spPr>
          <a:xfrm>
            <a:off x="108000" y="3582341"/>
            <a:ext cx="11963585" cy="8994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 name="Rectangle 20">
            <a:extLst>
              <a:ext uri="{FF2B5EF4-FFF2-40B4-BE49-F238E27FC236}">
                <a16:creationId xmlns:a16="http://schemas.microsoft.com/office/drawing/2014/main" id="{1A58AF02-7723-DA47-85A5-68DAD5F40870}"/>
              </a:ext>
            </a:extLst>
          </p:cNvPr>
          <p:cNvSpPr/>
          <p:nvPr/>
        </p:nvSpPr>
        <p:spPr>
          <a:xfrm>
            <a:off x="89128" y="4911545"/>
            <a:ext cx="11963585" cy="5558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3" name="Rectangle 22">
            <a:extLst>
              <a:ext uri="{FF2B5EF4-FFF2-40B4-BE49-F238E27FC236}">
                <a16:creationId xmlns:a16="http://schemas.microsoft.com/office/drawing/2014/main" id="{DF8A1B28-959D-2142-886F-8E707AC8478B}"/>
              </a:ext>
            </a:extLst>
          </p:cNvPr>
          <p:cNvSpPr/>
          <p:nvPr/>
        </p:nvSpPr>
        <p:spPr>
          <a:xfrm>
            <a:off x="91478" y="5505643"/>
            <a:ext cx="11963585" cy="7730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4" name="Rectangle 23">
            <a:extLst>
              <a:ext uri="{FF2B5EF4-FFF2-40B4-BE49-F238E27FC236}">
                <a16:creationId xmlns:a16="http://schemas.microsoft.com/office/drawing/2014/main" id="{94B8D803-B64D-7B46-969E-CE50ACD947DF}"/>
              </a:ext>
            </a:extLst>
          </p:cNvPr>
          <p:cNvSpPr/>
          <p:nvPr/>
        </p:nvSpPr>
        <p:spPr>
          <a:xfrm>
            <a:off x="93829" y="6278741"/>
            <a:ext cx="11963585" cy="3101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30036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3" grpId="0" animBg="1"/>
      <p:bldP spid="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6" y="-1841"/>
            <a:ext cx="12191999" cy="903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386845" y="176424"/>
            <a:ext cx="113608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a:solidFill>
                  <a:srgbClr val="FFFFFF"/>
                </a:solidFill>
                <a:latin typeface="Abadi Extra Light"/>
              </a:rPr>
              <a:t>SUBSTANCE USE, CONT.</a:t>
            </a:r>
            <a:endParaRPr lang="en-US" sz="1467" kern="0">
              <a:solidFill>
                <a:srgbClr val="000000"/>
              </a:solidFill>
            </a:endParaRP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Google Shape;259;p34">
            <a:extLst>
              <a:ext uri="{FF2B5EF4-FFF2-40B4-BE49-F238E27FC236}">
                <a16:creationId xmlns:a16="http://schemas.microsoft.com/office/drawing/2014/main" id="{8470F052-EA1A-6A43-A1FB-CA10999110DD}"/>
              </a:ext>
            </a:extLst>
          </p:cNvPr>
          <p:cNvSpPr txBox="1">
            <a:spLocks/>
          </p:cNvSpPr>
          <p:nvPr/>
        </p:nvSpPr>
        <p:spPr>
          <a:xfrm>
            <a:off x="7680" y="902240"/>
            <a:ext cx="12184320"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endParaRPr lang="en-US" sz="1600" kern="0">
              <a:solidFill>
                <a:srgbClr val="FFFFFF"/>
              </a:solidFill>
              <a:latin typeface="Abadi Extra Light"/>
            </a:endParaRPr>
          </a:p>
          <a:p>
            <a:pPr algn="ctr" defTabSz="1219170">
              <a:buClr>
                <a:srgbClr val="000000"/>
              </a:buClr>
              <a:buSzTx/>
              <a:defRPr/>
            </a:pPr>
            <a:r>
              <a:rPr lang="en-US" sz="1800" kern="0">
                <a:solidFill>
                  <a:srgbClr val="FFFFFF"/>
                </a:solidFill>
                <a:latin typeface="Abadi Extra Light"/>
              </a:rPr>
              <a:t>Populations who were </a:t>
            </a:r>
            <a:r>
              <a:rPr lang="en-US" sz="1800" kern="0">
                <a:solidFill>
                  <a:srgbClr val="FFFFFF"/>
                </a:solidFill>
                <a:latin typeface="Abadi" panose="020B0604020104020204" pitchFamily="34" charset="0"/>
              </a:rPr>
              <a:t>most likely to use</a:t>
            </a:r>
            <a:r>
              <a:rPr lang="en-US" sz="1800" kern="0">
                <a:solidFill>
                  <a:srgbClr val="FFFFFF"/>
                </a:solidFill>
                <a:latin typeface="Abadi Extra Light"/>
              </a:rPr>
              <a:t> substances were not always the same populations who saw the biggest </a:t>
            </a:r>
            <a:r>
              <a:rPr lang="en-US" sz="1800" kern="0">
                <a:solidFill>
                  <a:srgbClr val="FFFFFF"/>
                </a:solidFill>
                <a:latin typeface="Abadi" panose="020B0604020104020204" pitchFamily="34" charset="0"/>
              </a:rPr>
              <a:t>increase</a:t>
            </a:r>
            <a:r>
              <a:rPr lang="en-US" sz="1800" kern="0">
                <a:solidFill>
                  <a:srgbClr val="FFFFFF"/>
                </a:solidFill>
                <a:latin typeface="Abadi Extra Light"/>
              </a:rPr>
              <a:t> in use.</a:t>
            </a:r>
          </a:p>
          <a:p>
            <a:pPr algn="ctr" defTabSz="1219170">
              <a:buClr>
                <a:srgbClr val="000000"/>
              </a:buClr>
              <a:buSzTx/>
              <a:defRPr/>
            </a:pPr>
            <a:endParaRPr lang="en-US" sz="1600" kern="0">
              <a:solidFill>
                <a:srgbClr val="FFFFFF"/>
              </a:solidFill>
              <a:latin typeface="Abadi Extra Light"/>
            </a:endParaRPr>
          </a:p>
        </p:txBody>
      </p:sp>
      <p:pic>
        <p:nvPicPr>
          <p:cNvPr id="3" name="Picture 2">
            <a:extLst>
              <a:ext uri="{FF2B5EF4-FFF2-40B4-BE49-F238E27FC236}">
                <a16:creationId xmlns:a16="http://schemas.microsoft.com/office/drawing/2014/main" id="{573C3C76-F641-46A0-82D5-EC0275BABE05}"/>
              </a:ext>
            </a:extLst>
          </p:cNvPr>
          <p:cNvPicPr>
            <a:picLocks noChangeAspect="1"/>
          </p:cNvPicPr>
          <p:nvPr/>
        </p:nvPicPr>
        <p:blipFill>
          <a:blip r:embed="rId3"/>
          <a:stretch>
            <a:fillRect/>
          </a:stretch>
        </p:blipFill>
        <p:spPr>
          <a:xfrm>
            <a:off x="45157" y="1431471"/>
            <a:ext cx="5945529" cy="4895261"/>
          </a:xfrm>
          <a:prstGeom prst="rect">
            <a:avLst/>
          </a:prstGeom>
        </p:spPr>
      </p:pic>
      <p:pic>
        <p:nvPicPr>
          <p:cNvPr id="18" name="Picture 17">
            <a:extLst>
              <a:ext uri="{FF2B5EF4-FFF2-40B4-BE49-F238E27FC236}">
                <a16:creationId xmlns:a16="http://schemas.microsoft.com/office/drawing/2014/main" id="{C15B412B-90FA-8E41-A0AD-A0EEA7A47CC7}"/>
              </a:ext>
            </a:extLst>
          </p:cNvPr>
          <p:cNvPicPr>
            <a:picLocks noChangeAspect="1"/>
          </p:cNvPicPr>
          <p:nvPr/>
        </p:nvPicPr>
        <p:blipFill>
          <a:blip r:embed="rId4"/>
          <a:stretch>
            <a:fillRect/>
          </a:stretch>
        </p:blipFill>
        <p:spPr>
          <a:xfrm>
            <a:off x="5990685" y="1425662"/>
            <a:ext cx="6241483" cy="4925839"/>
          </a:xfrm>
          <a:prstGeom prst="rect">
            <a:avLst/>
          </a:prstGeom>
        </p:spPr>
      </p:pic>
      <p:sp>
        <p:nvSpPr>
          <p:cNvPr id="20" name="Google Shape;256;p29">
            <a:extLst>
              <a:ext uri="{FF2B5EF4-FFF2-40B4-BE49-F238E27FC236}">
                <a16:creationId xmlns:a16="http://schemas.microsoft.com/office/drawing/2014/main" id="{8D5CBAE2-D5E4-AF46-9E2E-847F5BDDE923}"/>
              </a:ext>
            </a:extLst>
          </p:cNvPr>
          <p:cNvSpPr txBox="1">
            <a:spLocks/>
          </p:cNvSpPr>
          <p:nvPr/>
        </p:nvSpPr>
        <p:spPr>
          <a:xfrm>
            <a:off x="17347" y="6129316"/>
            <a:ext cx="9013788" cy="560203"/>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70">
              <a:buClr>
                <a:srgbClr val="000000"/>
              </a:buClr>
              <a:defRPr/>
            </a:pPr>
            <a:r>
              <a:rPr lang="en-US" sz="1067" kern="0">
                <a:solidFill>
                  <a:srgbClr val="000000"/>
                </a:solidFill>
                <a:latin typeface="Abadi Extra Light"/>
              </a:rPr>
              <a:t>* significant at the p&lt;0.05 level as compared to the grey referent group in each cluster</a:t>
            </a:r>
            <a:endParaRPr lang="en-US" sz="1400" kern="0">
              <a:solidFill>
                <a:srgbClr val="000000"/>
              </a:solidFill>
            </a:endParaRPr>
          </a:p>
        </p:txBody>
      </p:sp>
      <p:sp>
        <p:nvSpPr>
          <p:cNvPr id="22" name="Rectangle 21">
            <a:extLst>
              <a:ext uri="{FF2B5EF4-FFF2-40B4-BE49-F238E27FC236}">
                <a16:creationId xmlns:a16="http://schemas.microsoft.com/office/drawing/2014/main" id="{1C8341D7-A3FE-7047-80B0-AAB6C075432C}"/>
              </a:ext>
            </a:extLst>
          </p:cNvPr>
          <p:cNvSpPr/>
          <p:nvPr/>
        </p:nvSpPr>
        <p:spPr>
          <a:xfrm>
            <a:off x="0" y="4865973"/>
            <a:ext cx="12071584" cy="14036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1" name="Rectangle 20">
            <a:extLst>
              <a:ext uri="{FF2B5EF4-FFF2-40B4-BE49-F238E27FC236}">
                <a16:creationId xmlns:a16="http://schemas.microsoft.com/office/drawing/2014/main" id="{434E933A-7B93-4039-9AD3-E163C9486F8C}"/>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D0043C4E-6318-F341-B4B2-D18D858B26E1}"/>
              </a:ext>
            </a:extLst>
          </p:cNvPr>
          <p:cNvSpPr/>
          <p:nvPr/>
        </p:nvSpPr>
        <p:spPr>
          <a:xfrm>
            <a:off x="45156" y="2475498"/>
            <a:ext cx="12071584" cy="36511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46401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6" y="-1842"/>
            <a:ext cx="12191999" cy="87928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185783" y="176424"/>
            <a:ext cx="119249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667" b="1" kern="0" spc="800" dirty="0">
                <a:solidFill>
                  <a:srgbClr val="FFFFFF"/>
                </a:solidFill>
                <a:latin typeface="Abadi Extra Light"/>
              </a:rPr>
              <a:t>SUBSTANCE USE &amp; SDOH</a:t>
            </a:r>
            <a:endParaRPr lang="en-US" sz="2667" kern="0" dirty="0">
              <a:solidFill>
                <a:srgbClr val="000000"/>
              </a:solidFill>
            </a:endParaRP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6" name="Google Shape;259;p34">
            <a:extLst>
              <a:ext uri="{FF2B5EF4-FFF2-40B4-BE49-F238E27FC236}">
                <a16:creationId xmlns:a16="http://schemas.microsoft.com/office/drawing/2014/main" id="{0ACB915A-2782-3D4F-8FE6-ED0D7D9C47C5}"/>
              </a:ext>
            </a:extLst>
          </p:cNvPr>
          <p:cNvSpPr txBox="1">
            <a:spLocks/>
          </p:cNvSpPr>
          <p:nvPr/>
        </p:nvSpPr>
        <p:spPr>
          <a:xfrm>
            <a:off x="7682" y="877947"/>
            <a:ext cx="12193844" cy="754000"/>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2133" kern="0" dirty="0">
                <a:solidFill>
                  <a:srgbClr val="FFFFFF"/>
                </a:solidFill>
                <a:latin typeface="Abadi Extra Light"/>
              </a:rPr>
              <a:t> Those who reported substance use in the last 30 days were more likely to be burdened with a range of social determinant related needs. </a:t>
            </a:r>
            <a:endParaRPr lang="en-US" sz="2133" kern="0" dirty="0">
              <a:solidFill>
                <a:srgbClr val="FFFFFF"/>
              </a:solidFill>
              <a:highlight>
                <a:srgbClr val="FFFF00"/>
              </a:highlight>
              <a:latin typeface="Abadi Extra Light"/>
            </a:endParaRPr>
          </a:p>
        </p:txBody>
      </p:sp>
      <p:sp>
        <p:nvSpPr>
          <p:cNvPr id="13" name="Google Shape;257;p29">
            <a:extLst>
              <a:ext uri="{FF2B5EF4-FFF2-40B4-BE49-F238E27FC236}">
                <a16:creationId xmlns:a16="http://schemas.microsoft.com/office/drawing/2014/main" id="{96FFDF5B-800E-F545-9B60-EB421EC8F623}"/>
              </a:ext>
            </a:extLst>
          </p:cNvPr>
          <p:cNvSpPr txBox="1"/>
          <p:nvPr/>
        </p:nvSpPr>
        <p:spPr>
          <a:xfrm>
            <a:off x="6788990" y="2412481"/>
            <a:ext cx="4619039" cy="859992"/>
          </a:xfrm>
          <a:prstGeom prst="rect">
            <a:avLst/>
          </a:prstGeom>
          <a:noFill/>
          <a:ln>
            <a:noFill/>
          </a:ln>
        </p:spPr>
        <p:txBody>
          <a:bodyPr spcFirstLastPara="1" wrap="square" lIns="121900" tIns="121900" rIns="121900" bIns="121900" anchor="t" anchorCtr="0">
            <a:noAutofit/>
          </a:bodyPr>
          <a:lstStyle/>
          <a:p>
            <a:pPr marL="609585" defTabSz="1219170">
              <a:lnSpc>
                <a:spcPct val="90000"/>
              </a:lnSpc>
              <a:buClr>
                <a:srgbClr val="000000"/>
              </a:buClr>
              <a:defRPr/>
            </a:pPr>
            <a:r>
              <a:rPr lang="en-US" sz="1867" b="1" kern="0" dirty="0">
                <a:solidFill>
                  <a:srgbClr val="073763"/>
                </a:solidFill>
                <a:latin typeface="Abadi Extra Light"/>
                <a:cs typeface="Arial"/>
                <a:sym typeface="Arial"/>
              </a:rPr>
              <a:t>1.3X</a:t>
            </a:r>
            <a:r>
              <a:rPr lang="en-US" sz="1867" kern="0" dirty="0">
                <a:solidFill>
                  <a:srgbClr val="073763"/>
                </a:solidFill>
                <a:latin typeface="Abadi Extra Light"/>
                <a:cs typeface="Arial"/>
                <a:sym typeface="Arial"/>
              </a:rPr>
              <a:t> more likely to BE </a:t>
            </a:r>
            <a:r>
              <a:rPr lang="en-US" sz="1867" b="1" kern="0" dirty="0">
                <a:solidFill>
                  <a:srgbClr val="073763"/>
                </a:solidFill>
                <a:latin typeface="Abadi Extra Light"/>
                <a:cs typeface="Arial"/>
                <a:sym typeface="Arial"/>
              </a:rPr>
              <a:t>“VERY WORRIED” ABOUT GETTING COVID-19 </a:t>
            </a:r>
            <a:r>
              <a:rPr lang="en-US" sz="1867" kern="0" dirty="0">
                <a:solidFill>
                  <a:srgbClr val="073763"/>
                </a:solidFill>
                <a:latin typeface="Abadi Extra Light"/>
                <a:cs typeface="Arial"/>
                <a:sym typeface="Arial"/>
              </a:rPr>
              <a:t>(often at work or in their neighborhood)</a:t>
            </a:r>
            <a:endParaRPr lang="en-US" sz="1867" kern="0" dirty="0">
              <a:solidFill>
                <a:srgbClr val="000000"/>
              </a:solidFill>
              <a:latin typeface="Arial"/>
              <a:cs typeface="Arial"/>
              <a:sym typeface="Arial"/>
            </a:endParaRPr>
          </a:p>
          <a:p>
            <a:pPr marL="609585" defTabSz="1219170">
              <a:lnSpc>
                <a:spcPct val="90000"/>
              </a:lnSpc>
              <a:buClr>
                <a:srgbClr val="000000"/>
              </a:buClr>
              <a:defRPr/>
            </a:pPr>
            <a:endParaRPr lang="en-US" sz="1867" kern="0" dirty="0">
              <a:solidFill>
                <a:srgbClr val="073763"/>
              </a:solidFill>
              <a:latin typeface="Abadi Extra Light"/>
              <a:cs typeface="Arial"/>
              <a:sym typeface="Arial"/>
            </a:endParaRPr>
          </a:p>
        </p:txBody>
      </p:sp>
      <p:sp>
        <p:nvSpPr>
          <p:cNvPr id="22" name="Google Shape;257;p29">
            <a:extLst>
              <a:ext uri="{FF2B5EF4-FFF2-40B4-BE49-F238E27FC236}">
                <a16:creationId xmlns:a16="http://schemas.microsoft.com/office/drawing/2014/main" id="{88286916-AEFB-824C-A499-11C1D2CFE7F3}"/>
              </a:ext>
            </a:extLst>
          </p:cNvPr>
          <p:cNvSpPr txBox="1"/>
          <p:nvPr/>
        </p:nvSpPr>
        <p:spPr>
          <a:xfrm>
            <a:off x="788119" y="4310268"/>
            <a:ext cx="5171248" cy="2245217"/>
          </a:xfrm>
          <a:prstGeom prst="rect">
            <a:avLst/>
          </a:prstGeom>
          <a:noFill/>
          <a:ln>
            <a:noFill/>
          </a:ln>
        </p:spPr>
        <p:txBody>
          <a:bodyPr spcFirstLastPara="1" wrap="square" lIns="121900" tIns="121900" rIns="121900" bIns="121900" anchor="t" anchorCtr="0">
            <a:noAutofit/>
          </a:bodyPr>
          <a:lstStyle/>
          <a:p>
            <a:pPr marL="609585" defTabSz="1219170">
              <a:lnSpc>
                <a:spcPct val="90000"/>
              </a:lnSpc>
              <a:buClr>
                <a:srgbClr val="000000"/>
              </a:buClr>
              <a:defRPr/>
            </a:pPr>
            <a:r>
              <a:rPr lang="en-US" sz="1867" b="1" kern="0" dirty="0">
                <a:solidFill>
                  <a:srgbClr val="073763"/>
                </a:solidFill>
                <a:latin typeface="Abadi Extra Light"/>
                <a:cs typeface="Arial"/>
                <a:sym typeface="Arial"/>
              </a:rPr>
              <a:t>1.4X</a:t>
            </a:r>
            <a:r>
              <a:rPr lang="en-US" sz="1867" kern="0" dirty="0">
                <a:solidFill>
                  <a:srgbClr val="073763"/>
                </a:solidFill>
                <a:latin typeface="Abadi Extra Light"/>
                <a:cs typeface="Arial"/>
                <a:sym typeface="Arial"/>
              </a:rPr>
              <a:t> more likely to </a:t>
            </a:r>
            <a:r>
              <a:rPr lang="en-US" sz="1867" b="1" kern="0" dirty="0">
                <a:solidFill>
                  <a:srgbClr val="073763"/>
                </a:solidFill>
                <a:latin typeface="Abadi Extra Light"/>
                <a:cs typeface="Arial"/>
                <a:sym typeface="Arial"/>
              </a:rPr>
              <a:t>WORRY ABOUT </a:t>
            </a:r>
            <a:r>
              <a:rPr lang="en-US" sz="1867" kern="0" dirty="0">
                <a:solidFill>
                  <a:srgbClr val="073763"/>
                </a:solidFill>
                <a:latin typeface="Abadi Extra Light"/>
                <a:cs typeface="Arial"/>
                <a:sym typeface="Arial"/>
              </a:rPr>
              <a:t>access to </a:t>
            </a:r>
            <a:r>
              <a:rPr lang="en-US" sz="1867" b="1" kern="0" dirty="0">
                <a:solidFill>
                  <a:srgbClr val="073763"/>
                </a:solidFill>
                <a:latin typeface="Abadi Extra Light"/>
                <a:cs typeface="Arial"/>
                <a:sym typeface="Arial"/>
              </a:rPr>
              <a:t>MENTAL OR EMOTIONAL SUPPORT </a:t>
            </a:r>
            <a:endParaRPr lang="en-US" sz="1867" kern="0" dirty="0">
              <a:solidFill>
                <a:srgbClr val="000000"/>
              </a:solidFill>
              <a:latin typeface="Arial"/>
              <a:cs typeface="Arial"/>
              <a:sym typeface="Arial"/>
            </a:endParaRPr>
          </a:p>
          <a:p>
            <a:pPr marL="609585" defTabSz="1219170">
              <a:lnSpc>
                <a:spcPct val="90000"/>
              </a:lnSpc>
              <a:buClr>
                <a:srgbClr val="000000"/>
              </a:buClr>
              <a:defRPr/>
            </a:pPr>
            <a:endParaRPr lang="en-US" sz="1867" kern="0" dirty="0">
              <a:solidFill>
                <a:srgbClr val="073763"/>
              </a:solidFill>
              <a:highlight>
                <a:srgbClr val="FFFF00"/>
              </a:highlight>
              <a:latin typeface="Abadi Extra Light"/>
              <a:cs typeface="Arial"/>
              <a:sym typeface="Arial"/>
            </a:endParaRPr>
          </a:p>
          <a:p>
            <a:pPr marL="609585" defTabSz="1219170">
              <a:lnSpc>
                <a:spcPct val="90000"/>
              </a:lnSpc>
              <a:buClr>
                <a:srgbClr val="000000"/>
              </a:buClr>
              <a:defRPr/>
            </a:pPr>
            <a:endParaRPr lang="en-US" sz="1867" kern="0" dirty="0">
              <a:solidFill>
                <a:srgbClr val="073763"/>
              </a:solidFill>
              <a:highlight>
                <a:srgbClr val="FFFF00"/>
              </a:highlight>
              <a:latin typeface="Abadi Extra Light"/>
              <a:cs typeface="Arial"/>
              <a:sym typeface="Arial"/>
            </a:endParaRPr>
          </a:p>
          <a:p>
            <a:pPr marL="609585" defTabSz="1219170">
              <a:lnSpc>
                <a:spcPct val="90000"/>
              </a:lnSpc>
              <a:buClr>
                <a:srgbClr val="000000"/>
              </a:buClr>
              <a:defRPr/>
            </a:pPr>
            <a:endParaRPr lang="en-US" sz="1867" kern="0" dirty="0">
              <a:solidFill>
                <a:srgbClr val="073763"/>
              </a:solidFill>
              <a:highlight>
                <a:srgbClr val="FFFF00"/>
              </a:highlight>
              <a:latin typeface="Abadi Extra Light"/>
              <a:cs typeface="Arial"/>
              <a:sym typeface="Arial"/>
            </a:endParaRPr>
          </a:p>
          <a:p>
            <a:pPr marL="1066773" indent="-457189" defTabSz="1219170">
              <a:lnSpc>
                <a:spcPct val="90000"/>
              </a:lnSpc>
              <a:buClr>
                <a:srgbClr val="000000"/>
              </a:buClr>
              <a:buFont typeface="Arial" panose="020B0604020202020204" pitchFamily="34" charset="0"/>
              <a:buChar char="•"/>
              <a:defRPr/>
            </a:pPr>
            <a:endParaRPr lang="en-US" sz="1867" kern="0" dirty="0">
              <a:solidFill>
                <a:srgbClr val="073763"/>
              </a:solidFill>
              <a:latin typeface="Abadi Extra Light"/>
              <a:cs typeface="Arial"/>
              <a:sym typeface="Arial"/>
            </a:endParaRPr>
          </a:p>
          <a:p>
            <a:pPr marL="1066773" indent="-457189" defTabSz="1219170">
              <a:lnSpc>
                <a:spcPct val="90000"/>
              </a:lnSpc>
              <a:buClr>
                <a:srgbClr val="000000"/>
              </a:buClr>
              <a:buFont typeface="Arial" panose="020B0604020202020204" pitchFamily="34" charset="0"/>
              <a:buChar char="•"/>
              <a:defRPr/>
            </a:pPr>
            <a:endParaRPr lang="en-US" sz="1867" kern="0" dirty="0">
              <a:solidFill>
                <a:srgbClr val="073763"/>
              </a:solidFill>
              <a:latin typeface="Abadi Extra Light"/>
              <a:cs typeface="Arial"/>
              <a:sym typeface="Arial"/>
            </a:endParaRPr>
          </a:p>
        </p:txBody>
      </p:sp>
      <p:pic>
        <p:nvPicPr>
          <p:cNvPr id="23" name="Picture 16" descr="Virus Clipart Black And White - Virus Icon Png Transparent Png (640x480), Png Download">
            <a:extLst>
              <a:ext uri="{FF2B5EF4-FFF2-40B4-BE49-F238E27FC236}">
                <a16:creationId xmlns:a16="http://schemas.microsoft.com/office/drawing/2014/main" id="{19145CAB-8754-ED45-B052-D61FDDBF44D2}"/>
              </a:ext>
            </a:extLst>
          </p:cNvPr>
          <p:cNvPicPr>
            <a:picLocks noChangeAspect="1" noChangeArrowheads="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232636" y="2305153"/>
            <a:ext cx="824157" cy="8599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16B95C-DE63-4043-A0FF-AFE8FDE278FF}"/>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335421" y="2305153"/>
            <a:ext cx="935692" cy="1037635"/>
          </a:xfrm>
          <a:prstGeom prst="rect">
            <a:avLst/>
          </a:prstGeom>
        </p:spPr>
      </p:pic>
      <p:grpSp>
        <p:nvGrpSpPr>
          <p:cNvPr id="21" name="Group 20">
            <a:extLst>
              <a:ext uri="{FF2B5EF4-FFF2-40B4-BE49-F238E27FC236}">
                <a16:creationId xmlns:a16="http://schemas.microsoft.com/office/drawing/2014/main" id="{1573E180-2478-4AF0-AE65-A2B0B84BB1D6}"/>
              </a:ext>
            </a:extLst>
          </p:cNvPr>
          <p:cNvGrpSpPr/>
          <p:nvPr/>
        </p:nvGrpSpPr>
        <p:grpSpPr>
          <a:xfrm>
            <a:off x="366773" y="4263923"/>
            <a:ext cx="771971" cy="857696"/>
            <a:chOff x="4692677" y="3156584"/>
            <a:chExt cx="578978" cy="607554"/>
          </a:xfrm>
        </p:grpSpPr>
        <p:sp>
          <p:nvSpPr>
            <p:cNvPr id="19" name="Oval 18">
              <a:extLst>
                <a:ext uri="{FF2B5EF4-FFF2-40B4-BE49-F238E27FC236}">
                  <a16:creationId xmlns:a16="http://schemas.microsoft.com/office/drawing/2014/main" id="{70B2675B-B99B-4379-B7FD-5C8E9EDE97C7}"/>
                </a:ext>
              </a:extLst>
            </p:cNvPr>
            <p:cNvSpPr/>
            <p:nvPr/>
          </p:nvSpPr>
          <p:spPr>
            <a:xfrm>
              <a:off x="4692677" y="3156584"/>
              <a:ext cx="578978" cy="607554"/>
            </a:xfrm>
            <a:prstGeom prst="ellips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18" name="Picture 4" descr="Mental Health Icons - Download Free Vector Icons | Noun Project">
              <a:extLst>
                <a:ext uri="{FF2B5EF4-FFF2-40B4-BE49-F238E27FC236}">
                  <a16:creationId xmlns:a16="http://schemas.microsoft.com/office/drawing/2014/main" id="{17AFA29F-F1F5-4B91-9865-248B76E6532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785840" y="3235236"/>
              <a:ext cx="410940" cy="41094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a:extLst>
              <a:ext uri="{FF2B5EF4-FFF2-40B4-BE49-F238E27FC236}">
                <a16:creationId xmlns:a16="http://schemas.microsoft.com/office/drawing/2014/main" id="{632B5808-7402-4F9A-945C-7C19A9308405}"/>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8" name="Rectangle 7">
            <a:extLst>
              <a:ext uri="{FF2B5EF4-FFF2-40B4-BE49-F238E27FC236}">
                <a16:creationId xmlns:a16="http://schemas.microsoft.com/office/drawing/2014/main" id="{B1A6F760-EA8A-1449-9539-C78997963351}"/>
              </a:ext>
            </a:extLst>
          </p:cNvPr>
          <p:cNvSpPr/>
          <p:nvPr/>
        </p:nvSpPr>
        <p:spPr>
          <a:xfrm>
            <a:off x="840559" y="2530669"/>
            <a:ext cx="4978036" cy="609526"/>
          </a:xfrm>
          <a:prstGeom prst="rect">
            <a:avLst/>
          </a:prstGeom>
        </p:spPr>
        <p:txBody>
          <a:bodyPr wrap="square">
            <a:spAutoFit/>
          </a:bodyPr>
          <a:lstStyle/>
          <a:p>
            <a:pPr marL="609585" defTabSz="1219170">
              <a:lnSpc>
                <a:spcPct val="90000"/>
              </a:lnSpc>
              <a:buClr>
                <a:srgbClr val="000000"/>
              </a:buClr>
              <a:defRPr/>
            </a:pPr>
            <a:r>
              <a:rPr lang="en-US" sz="1867" b="1" kern="0" dirty="0">
                <a:solidFill>
                  <a:srgbClr val="073763"/>
                </a:solidFill>
                <a:latin typeface="Abadi Extra Light"/>
                <a:cs typeface="Arial"/>
                <a:sym typeface="Arial"/>
              </a:rPr>
              <a:t>1.3X</a:t>
            </a:r>
            <a:r>
              <a:rPr lang="en-US" sz="1867" kern="0" dirty="0">
                <a:solidFill>
                  <a:srgbClr val="073763"/>
                </a:solidFill>
                <a:latin typeface="Abadi Extra Light"/>
                <a:cs typeface="Arial"/>
                <a:sym typeface="Arial"/>
              </a:rPr>
              <a:t> more likely to </a:t>
            </a:r>
            <a:r>
              <a:rPr lang="en-US" sz="1867" b="1" kern="0" dirty="0">
                <a:solidFill>
                  <a:srgbClr val="073763"/>
                </a:solidFill>
                <a:latin typeface="Abadi Extra Light"/>
                <a:cs typeface="Arial"/>
                <a:sym typeface="Arial"/>
              </a:rPr>
              <a:t>WORRY ABOUT HAVING TO MOVE IN THE NEXT FEW MONTHS</a:t>
            </a:r>
          </a:p>
        </p:txBody>
      </p:sp>
      <p:grpSp>
        <p:nvGrpSpPr>
          <p:cNvPr id="20" name="Group 19">
            <a:extLst>
              <a:ext uri="{FF2B5EF4-FFF2-40B4-BE49-F238E27FC236}">
                <a16:creationId xmlns:a16="http://schemas.microsoft.com/office/drawing/2014/main" id="{1231D9F7-FF38-214B-BBE3-233A84C2F972}"/>
              </a:ext>
            </a:extLst>
          </p:cNvPr>
          <p:cNvGrpSpPr/>
          <p:nvPr/>
        </p:nvGrpSpPr>
        <p:grpSpPr>
          <a:xfrm>
            <a:off x="6284823" y="4169901"/>
            <a:ext cx="771971" cy="810072"/>
            <a:chOff x="338322" y="1528894"/>
            <a:chExt cx="578978" cy="607554"/>
          </a:xfrm>
        </p:grpSpPr>
        <p:sp>
          <p:nvSpPr>
            <p:cNvPr id="25" name="Oval 24">
              <a:extLst>
                <a:ext uri="{FF2B5EF4-FFF2-40B4-BE49-F238E27FC236}">
                  <a16:creationId xmlns:a16="http://schemas.microsoft.com/office/drawing/2014/main" id="{593A8A51-CF52-4C4C-9C0E-78DA9B88A6F1}"/>
                </a:ext>
              </a:extLst>
            </p:cNvPr>
            <p:cNvSpPr/>
            <p:nvPr/>
          </p:nvSpPr>
          <p:spPr>
            <a:xfrm>
              <a:off x="338322" y="1528894"/>
              <a:ext cx="578978" cy="607554"/>
            </a:xfrm>
            <a:prstGeom prst="ellipse">
              <a:avLst/>
            </a:prstGeom>
            <a:solidFill>
              <a:schemeClr val="bg2">
                <a:lumMod val="20000"/>
                <a:lumOff val="8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defRPr/>
              </a:pPr>
              <a:endParaRPr lang="en-US" sz="1867" kern="0">
                <a:solidFill>
                  <a:srgbClr val="FFFFFF"/>
                </a:solidFill>
                <a:latin typeface="Arial"/>
              </a:endParaRPr>
            </a:p>
          </p:txBody>
        </p:sp>
        <p:pic>
          <p:nvPicPr>
            <p:cNvPr id="26" name="Picture 25" descr="Safety Icons - Download Free Vector Icons | Noun Project">
              <a:extLst>
                <a:ext uri="{FF2B5EF4-FFF2-40B4-BE49-F238E27FC236}">
                  <a16:creationId xmlns:a16="http://schemas.microsoft.com/office/drawing/2014/main" id="{E6CD7CED-6934-0648-8C9B-35B0D358D4E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40975" y="1643578"/>
              <a:ext cx="377437" cy="377437"/>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a:extLst>
              <a:ext uri="{FF2B5EF4-FFF2-40B4-BE49-F238E27FC236}">
                <a16:creationId xmlns:a16="http://schemas.microsoft.com/office/drawing/2014/main" id="{FA3995BC-52FB-2642-A15D-3F769378234B}"/>
              </a:ext>
            </a:extLst>
          </p:cNvPr>
          <p:cNvSpPr/>
          <p:nvPr/>
        </p:nvSpPr>
        <p:spPr>
          <a:xfrm>
            <a:off x="6817985" y="4277173"/>
            <a:ext cx="4765896" cy="868123"/>
          </a:xfrm>
          <a:prstGeom prst="rect">
            <a:avLst/>
          </a:prstGeom>
        </p:spPr>
        <p:txBody>
          <a:bodyPr wrap="square">
            <a:spAutoFit/>
          </a:bodyPr>
          <a:lstStyle/>
          <a:p>
            <a:pPr marL="609585" defTabSz="1219170">
              <a:lnSpc>
                <a:spcPct val="90000"/>
              </a:lnSpc>
              <a:buClr>
                <a:srgbClr val="000000"/>
              </a:buClr>
              <a:defRPr/>
            </a:pPr>
            <a:r>
              <a:rPr lang="en-US" sz="1867" b="1" kern="0" dirty="0">
                <a:solidFill>
                  <a:srgbClr val="073763"/>
                </a:solidFill>
                <a:latin typeface="Abadi Extra Light"/>
                <a:cs typeface="Arial"/>
                <a:sym typeface="Arial"/>
              </a:rPr>
              <a:t>3.6X</a:t>
            </a:r>
            <a:r>
              <a:rPr lang="en-US" sz="1867" kern="0" dirty="0">
                <a:solidFill>
                  <a:srgbClr val="073763"/>
                </a:solidFill>
                <a:latin typeface="Abadi Extra Light"/>
                <a:cs typeface="Arial"/>
                <a:sym typeface="Arial"/>
              </a:rPr>
              <a:t> more likely to have had an overnight or longer stay at a </a:t>
            </a:r>
            <a:r>
              <a:rPr lang="en-US" sz="1867" b="1" kern="0" dirty="0">
                <a:solidFill>
                  <a:srgbClr val="073763"/>
                </a:solidFill>
                <a:latin typeface="Abadi Extra Light"/>
                <a:cs typeface="Arial"/>
                <a:sym typeface="Arial"/>
              </a:rPr>
              <a:t>CORRECTIONS INSTITUTION</a:t>
            </a:r>
            <a:endParaRPr lang="en-US" sz="1867" b="1" kern="0" dirty="0">
              <a:solidFill>
                <a:srgbClr val="002060"/>
              </a:solidFill>
              <a:latin typeface="Abadi Extra Light"/>
              <a:cs typeface="Arial"/>
              <a:sym typeface="Arial"/>
            </a:endParaRPr>
          </a:p>
        </p:txBody>
      </p:sp>
    </p:spTree>
    <p:extLst>
      <p:ext uri="{BB962C8B-B14F-4D97-AF65-F5344CB8AC3E}">
        <p14:creationId xmlns:p14="http://schemas.microsoft.com/office/powerpoint/2010/main" val="178659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8"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9"/>
          <p:cNvSpPr txBox="1"/>
          <p:nvPr/>
        </p:nvSpPr>
        <p:spPr>
          <a:xfrm>
            <a:off x="9283661" y="2488133"/>
            <a:ext cx="2828641" cy="2194873"/>
          </a:xfrm>
          <a:prstGeom prst="rect">
            <a:avLst/>
          </a:prstGeom>
          <a:noFill/>
          <a:ln>
            <a:noFill/>
          </a:ln>
        </p:spPr>
        <p:txBody>
          <a:bodyPr spcFirstLastPara="1" wrap="square" lIns="121900" tIns="121900" rIns="121900" bIns="121900" anchor="t" anchorCtr="0">
            <a:noAutofit/>
          </a:bodyPr>
          <a:lstStyle/>
          <a:p>
            <a:pPr defTabSz="1219170">
              <a:lnSpc>
                <a:spcPct val="90000"/>
              </a:lnSpc>
              <a:buClr>
                <a:srgbClr val="000000"/>
              </a:buClr>
              <a:defRPr/>
            </a:pPr>
            <a:endParaRPr lang="en-US" sz="1400" kern="0" dirty="0">
              <a:solidFill>
                <a:srgbClr val="002060"/>
              </a:solidFill>
              <a:latin typeface="Abadi Extra Light"/>
              <a:cs typeface="Arial"/>
              <a:sym typeface="Arial"/>
            </a:endParaRPr>
          </a:p>
          <a:p>
            <a:pPr defTabSz="1219170">
              <a:lnSpc>
                <a:spcPct val="90000"/>
              </a:lnSpc>
              <a:buClr>
                <a:srgbClr val="000000"/>
              </a:buClr>
              <a:defRPr/>
            </a:pPr>
            <a:r>
              <a:rPr lang="en-US" sz="1867" kern="0" dirty="0">
                <a:solidFill>
                  <a:srgbClr val="002060"/>
                </a:solidFill>
                <a:latin typeface="Abadi Extra Light"/>
                <a:cs typeface="Arial"/>
                <a:sym typeface="Arial"/>
              </a:rPr>
              <a:t>At least half of the people reporting use of </a:t>
            </a:r>
            <a:r>
              <a:rPr lang="en-US" sz="1867" b="1" kern="0" dirty="0">
                <a:solidFill>
                  <a:srgbClr val="002060"/>
                </a:solidFill>
                <a:latin typeface="Abadi Extra Light"/>
                <a:cs typeface="Arial"/>
                <a:sym typeface="Arial"/>
              </a:rPr>
              <a:t>cocaine, heroin/other opioids, </a:t>
            </a:r>
          </a:p>
          <a:p>
            <a:pPr defTabSz="1219170">
              <a:lnSpc>
                <a:spcPct val="90000"/>
              </a:lnSpc>
              <a:buClr>
                <a:srgbClr val="000000"/>
              </a:buClr>
              <a:defRPr/>
            </a:pPr>
            <a:r>
              <a:rPr lang="en-US" sz="1867" b="1" kern="0" dirty="0">
                <a:solidFill>
                  <a:srgbClr val="002060"/>
                </a:solidFill>
                <a:latin typeface="Abadi Extra Light"/>
                <a:cs typeface="Arial"/>
                <a:sym typeface="Arial"/>
              </a:rPr>
              <a:t>e-cigarettes/vape products or marijuana </a:t>
            </a:r>
            <a:r>
              <a:rPr lang="en-US" sz="1867" kern="0" dirty="0">
                <a:solidFill>
                  <a:srgbClr val="002060"/>
                </a:solidFill>
                <a:latin typeface="Abadi Extra Light"/>
                <a:cs typeface="Arial"/>
                <a:sym typeface="Arial"/>
              </a:rPr>
              <a:t>reported 15+ days of poor mental health. </a:t>
            </a:r>
          </a:p>
          <a:p>
            <a:pPr defTabSz="1219170">
              <a:lnSpc>
                <a:spcPct val="90000"/>
              </a:lnSpc>
              <a:buClr>
                <a:srgbClr val="000000"/>
              </a:buClr>
              <a:defRPr/>
            </a:pPr>
            <a:endParaRPr lang="en-US" sz="1400" b="1" kern="0" dirty="0">
              <a:solidFill>
                <a:srgbClr val="002060"/>
              </a:solidFill>
              <a:highlight>
                <a:srgbClr val="FFFF00"/>
              </a:highlight>
              <a:latin typeface="Abadi Extra Light"/>
              <a:cs typeface="Arial"/>
              <a:sym typeface="Arial"/>
            </a:endParaRPr>
          </a:p>
          <a:p>
            <a:pPr defTabSz="1219170">
              <a:lnSpc>
                <a:spcPct val="90000"/>
              </a:lnSpc>
              <a:buClr>
                <a:srgbClr val="000000"/>
              </a:buClr>
              <a:defRPr/>
            </a:pPr>
            <a:endParaRPr lang="en-US" sz="1400" kern="0" dirty="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6" y="-1841"/>
            <a:ext cx="12191999" cy="903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386845" y="176424"/>
            <a:ext cx="113608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a:solidFill>
                  <a:srgbClr val="FFFFFF"/>
                </a:solidFill>
                <a:latin typeface="Abadi Extra Light"/>
              </a:rPr>
              <a:t>SUBSTANCE USE &amp; MENTAL HEALTH</a:t>
            </a:r>
            <a:endParaRPr lang="en-US" sz="1467" kern="0">
              <a:solidFill>
                <a:srgbClr val="000000"/>
              </a:solidFill>
            </a:endParaRPr>
          </a:p>
        </p:txBody>
      </p:sp>
      <p:sp>
        <p:nvSpPr>
          <p:cNvPr id="10" name="Google Shape;259;p34">
            <a:extLst>
              <a:ext uri="{FF2B5EF4-FFF2-40B4-BE49-F238E27FC236}">
                <a16:creationId xmlns:a16="http://schemas.microsoft.com/office/drawing/2014/main" id="{8470F052-EA1A-6A43-A1FB-CA10999110DD}"/>
              </a:ext>
            </a:extLst>
          </p:cNvPr>
          <p:cNvSpPr txBox="1">
            <a:spLocks/>
          </p:cNvSpPr>
          <p:nvPr/>
        </p:nvSpPr>
        <p:spPr>
          <a:xfrm>
            <a:off x="7680" y="894628"/>
            <a:ext cx="12184320"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endParaRPr lang="en-US" sz="1600" kern="0">
              <a:solidFill>
                <a:srgbClr val="FFFFFF"/>
              </a:solidFill>
              <a:latin typeface="Abadi Extra Light"/>
            </a:endParaRPr>
          </a:p>
        </p:txBody>
      </p:sp>
      <p:sp>
        <p:nvSpPr>
          <p:cNvPr id="18" name="Google Shape;256;p29">
            <a:extLst>
              <a:ext uri="{FF2B5EF4-FFF2-40B4-BE49-F238E27FC236}">
                <a16:creationId xmlns:a16="http://schemas.microsoft.com/office/drawing/2014/main" id="{EAD88512-D2B3-4711-A0C9-07135601E95E}"/>
              </a:ext>
            </a:extLst>
          </p:cNvPr>
          <p:cNvSpPr txBox="1">
            <a:spLocks/>
          </p:cNvSpPr>
          <p:nvPr/>
        </p:nvSpPr>
        <p:spPr>
          <a:xfrm>
            <a:off x="9378443" y="5994009"/>
            <a:ext cx="2639077" cy="560203"/>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70">
              <a:buClr>
                <a:srgbClr val="000000"/>
              </a:buClr>
              <a:defRPr/>
            </a:pPr>
            <a:r>
              <a:rPr lang="en-US" sz="1067" kern="0">
                <a:solidFill>
                  <a:srgbClr val="073763"/>
                </a:solidFill>
                <a:latin typeface="Abadi Extra Light"/>
              </a:rPr>
              <a:t>* significant at the p&lt;0.05 level as compared to the green referent group (0 days of poor MH)</a:t>
            </a:r>
            <a:endParaRPr lang="en-US" sz="1400" kern="0">
              <a:solidFill>
                <a:srgbClr val="000000"/>
              </a:solidFill>
            </a:endParaRPr>
          </a:p>
        </p:txBody>
      </p:sp>
      <p:sp>
        <p:nvSpPr>
          <p:cNvPr id="13" name="Google Shape;259;p34">
            <a:extLst>
              <a:ext uri="{FF2B5EF4-FFF2-40B4-BE49-F238E27FC236}">
                <a16:creationId xmlns:a16="http://schemas.microsoft.com/office/drawing/2014/main" id="{F2CAC126-45AC-404F-8DAF-8F325EC16879}"/>
              </a:ext>
            </a:extLst>
          </p:cNvPr>
          <p:cNvSpPr txBox="1">
            <a:spLocks/>
          </p:cNvSpPr>
          <p:nvPr/>
        </p:nvSpPr>
        <p:spPr>
          <a:xfrm>
            <a:off x="7680" y="941312"/>
            <a:ext cx="12184320"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endParaRPr lang="en-US" sz="1867" kern="0">
              <a:solidFill>
                <a:srgbClr val="FFFFFF"/>
              </a:solidFill>
              <a:latin typeface="Abadi Extra Light"/>
            </a:endParaRPr>
          </a:p>
          <a:p>
            <a:pPr algn="ctr" defTabSz="1219170">
              <a:buClr>
                <a:srgbClr val="000000"/>
              </a:buClr>
              <a:buSzTx/>
              <a:defRPr/>
            </a:pPr>
            <a:r>
              <a:rPr lang="en-US" sz="1867" kern="0">
                <a:solidFill>
                  <a:srgbClr val="FFFFFF"/>
                </a:solidFill>
                <a:latin typeface="Abadi Extra Light"/>
              </a:rPr>
              <a:t>People reporting substance use were more likely to report poor mental health days in the past 30 days. </a:t>
            </a:r>
          </a:p>
          <a:p>
            <a:pPr algn="ctr" defTabSz="1219170">
              <a:buClr>
                <a:srgbClr val="000000"/>
              </a:buClr>
              <a:buSzTx/>
              <a:defRPr/>
            </a:pPr>
            <a:endParaRPr lang="en-US" sz="1867" kern="0">
              <a:solidFill>
                <a:srgbClr val="FFFFFF"/>
              </a:solidFill>
              <a:latin typeface="Abadi Extra Light"/>
            </a:endParaRPr>
          </a:p>
        </p:txBody>
      </p:sp>
      <p:pic>
        <p:nvPicPr>
          <p:cNvPr id="3" name="Picture 2">
            <a:extLst>
              <a:ext uri="{FF2B5EF4-FFF2-40B4-BE49-F238E27FC236}">
                <a16:creationId xmlns:a16="http://schemas.microsoft.com/office/drawing/2014/main" id="{8BB27619-83B6-4875-9270-6C04F7CCE294}"/>
              </a:ext>
            </a:extLst>
          </p:cNvPr>
          <p:cNvPicPr>
            <a:picLocks noChangeAspect="1"/>
          </p:cNvPicPr>
          <p:nvPr/>
        </p:nvPicPr>
        <p:blipFill>
          <a:blip r:embed="rId3"/>
          <a:stretch>
            <a:fillRect/>
          </a:stretch>
        </p:blipFill>
        <p:spPr>
          <a:xfrm>
            <a:off x="523699" y="1555754"/>
            <a:ext cx="8662661" cy="4625044"/>
          </a:xfrm>
          <a:prstGeom prst="rect">
            <a:avLst/>
          </a:prstGeom>
        </p:spPr>
      </p:pic>
      <p:sp>
        <p:nvSpPr>
          <p:cNvPr id="22" name="Rectangle 21">
            <a:extLst>
              <a:ext uri="{FF2B5EF4-FFF2-40B4-BE49-F238E27FC236}">
                <a16:creationId xmlns:a16="http://schemas.microsoft.com/office/drawing/2014/main" id="{7F2C4444-D71C-439C-8E29-5E8446E4E6FE}"/>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3" name="Rectangle 22">
            <a:extLst>
              <a:ext uri="{FF2B5EF4-FFF2-40B4-BE49-F238E27FC236}">
                <a16:creationId xmlns:a16="http://schemas.microsoft.com/office/drawing/2014/main" id="{D47237C0-724B-4868-8A8D-5CA2E48D32CF}"/>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C1C496E1-3928-2641-8B98-1669CFCBC63A}"/>
              </a:ext>
            </a:extLst>
          </p:cNvPr>
          <p:cNvSpPr/>
          <p:nvPr/>
        </p:nvSpPr>
        <p:spPr>
          <a:xfrm>
            <a:off x="1068371" y="2252014"/>
            <a:ext cx="4474589" cy="39825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31609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9"/>
          <p:cNvSpPr txBox="1"/>
          <p:nvPr/>
        </p:nvSpPr>
        <p:spPr>
          <a:xfrm>
            <a:off x="9193842" y="2476798"/>
            <a:ext cx="2998159" cy="1764636"/>
          </a:xfrm>
          <a:prstGeom prst="rect">
            <a:avLst/>
          </a:prstGeom>
          <a:noFill/>
          <a:ln>
            <a:noFill/>
          </a:ln>
        </p:spPr>
        <p:txBody>
          <a:bodyPr spcFirstLastPara="1" wrap="square" lIns="121900" tIns="121900" rIns="121900" bIns="121900" anchor="t" anchorCtr="0">
            <a:noAutofit/>
          </a:bodyPr>
          <a:lstStyle/>
          <a:p>
            <a:pPr defTabSz="1219170">
              <a:lnSpc>
                <a:spcPct val="90000"/>
              </a:lnSpc>
              <a:buClr>
                <a:srgbClr val="000000"/>
              </a:buClr>
              <a:defRPr/>
            </a:pPr>
            <a:r>
              <a:rPr lang="en-US" sz="1867" kern="0" dirty="0">
                <a:solidFill>
                  <a:srgbClr val="002060"/>
                </a:solidFill>
                <a:latin typeface="Abadi Extra Light"/>
                <a:cs typeface="Arial"/>
                <a:sym typeface="Arial"/>
              </a:rPr>
              <a:t>The majority of people requesting resources for substance use report 15 or more days of poor mental health in the past 30 days. </a:t>
            </a:r>
          </a:p>
          <a:p>
            <a:pPr defTabSz="1219170">
              <a:lnSpc>
                <a:spcPct val="90000"/>
              </a:lnSpc>
              <a:buClr>
                <a:srgbClr val="000000"/>
              </a:buClr>
              <a:defRPr/>
            </a:pPr>
            <a:endParaRPr lang="en-US" sz="1400" b="1" kern="0" dirty="0">
              <a:solidFill>
                <a:srgbClr val="002060"/>
              </a:solidFill>
              <a:highlight>
                <a:srgbClr val="FFFF00"/>
              </a:highlight>
              <a:latin typeface="Abadi Extra Light"/>
              <a:cs typeface="Arial"/>
              <a:sym typeface="Arial"/>
            </a:endParaRPr>
          </a:p>
          <a:p>
            <a:pPr defTabSz="1219170">
              <a:lnSpc>
                <a:spcPct val="90000"/>
              </a:lnSpc>
              <a:buClr>
                <a:srgbClr val="000000"/>
              </a:buClr>
              <a:defRPr/>
            </a:pPr>
            <a:endParaRPr lang="en-US" sz="1400" kern="0" dirty="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6" y="-1841"/>
            <a:ext cx="12191999" cy="90347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386845" y="176424"/>
            <a:ext cx="113608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a:solidFill>
                  <a:srgbClr val="FFFFFF"/>
                </a:solidFill>
                <a:latin typeface="Abadi Extra Light"/>
              </a:rPr>
              <a:t>SUBSTANCE USE &amp; MENTAL HEALTH</a:t>
            </a:r>
            <a:endParaRPr lang="en-US" sz="1467" kern="0">
              <a:solidFill>
                <a:srgbClr val="000000"/>
              </a:solidFill>
            </a:endParaRPr>
          </a:p>
        </p:txBody>
      </p:sp>
      <p:sp>
        <p:nvSpPr>
          <p:cNvPr id="10" name="Google Shape;259;p34">
            <a:extLst>
              <a:ext uri="{FF2B5EF4-FFF2-40B4-BE49-F238E27FC236}">
                <a16:creationId xmlns:a16="http://schemas.microsoft.com/office/drawing/2014/main" id="{8470F052-EA1A-6A43-A1FB-CA10999110DD}"/>
              </a:ext>
            </a:extLst>
          </p:cNvPr>
          <p:cNvSpPr txBox="1">
            <a:spLocks/>
          </p:cNvSpPr>
          <p:nvPr/>
        </p:nvSpPr>
        <p:spPr>
          <a:xfrm>
            <a:off x="7680" y="894628"/>
            <a:ext cx="12184320"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endParaRPr lang="en-US" sz="1600" kern="0">
              <a:solidFill>
                <a:srgbClr val="FFFFFF"/>
              </a:solidFill>
              <a:latin typeface="Abadi Extra Light"/>
            </a:endParaRPr>
          </a:p>
        </p:txBody>
      </p:sp>
      <p:sp>
        <p:nvSpPr>
          <p:cNvPr id="18" name="Google Shape;256;p29">
            <a:extLst>
              <a:ext uri="{FF2B5EF4-FFF2-40B4-BE49-F238E27FC236}">
                <a16:creationId xmlns:a16="http://schemas.microsoft.com/office/drawing/2014/main" id="{EAD88512-D2B3-4711-A0C9-07135601E95E}"/>
              </a:ext>
            </a:extLst>
          </p:cNvPr>
          <p:cNvSpPr txBox="1">
            <a:spLocks/>
          </p:cNvSpPr>
          <p:nvPr/>
        </p:nvSpPr>
        <p:spPr>
          <a:xfrm>
            <a:off x="12376565" y="5734008"/>
            <a:ext cx="2639077" cy="560203"/>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70">
              <a:buClr>
                <a:srgbClr val="000000"/>
              </a:buClr>
              <a:defRPr/>
            </a:pPr>
            <a:r>
              <a:rPr lang="en-US" sz="1067" kern="0">
                <a:solidFill>
                  <a:srgbClr val="073763"/>
                </a:solidFill>
                <a:latin typeface="Abadi Extra Light"/>
              </a:rPr>
              <a:t>* significant at the p&lt;0.05 level as compared to the green referent group (0 days of poor MH)</a:t>
            </a:r>
            <a:endParaRPr lang="en-US" sz="1400" kern="0">
              <a:solidFill>
                <a:srgbClr val="000000"/>
              </a:solidFill>
            </a:endParaRPr>
          </a:p>
        </p:txBody>
      </p:sp>
      <p:sp>
        <p:nvSpPr>
          <p:cNvPr id="13" name="Google Shape;259;p34">
            <a:extLst>
              <a:ext uri="{FF2B5EF4-FFF2-40B4-BE49-F238E27FC236}">
                <a16:creationId xmlns:a16="http://schemas.microsoft.com/office/drawing/2014/main" id="{F2CAC126-45AC-404F-8DAF-8F325EC16879}"/>
              </a:ext>
            </a:extLst>
          </p:cNvPr>
          <p:cNvSpPr txBox="1">
            <a:spLocks/>
          </p:cNvSpPr>
          <p:nvPr/>
        </p:nvSpPr>
        <p:spPr>
          <a:xfrm>
            <a:off x="7680" y="880963"/>
            <a:ext cx="12184320"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endParaRPr lang="en-US" sz="2133" kern="0" dirty="0">
              <a:solidFill>
                <a:srgbClr val="FFFFFF"/>
              </a:solidFill>
              <a:latin typeface="Abadi Extra Light"/>
            </a:endParaRPr>
          </a:p>
          <a:p>
            <a:pPr algn="ctr" defTabSz="1219170">
              <a:buClr>
                <a:srgbClr val="000000"/>
              </a:buClr>
              <a:buSzTx/>
              <a:defRPr/>
            </a:pPr>
            <a:r>
              <a:rPr lang="en-US" sz="1867" kern="0" dirty="0">
                <a:solidFill>
                  <a:srgbClr val="FFFFFF"/>
                </a:solidFill>
                <a:latin typeface="Abadi Extra Light"/>
              </a:rPr>
              <a:t>People experiencing persistent poor mental health were more likely to request a wide range of substance use resources. </a:t>
            </a:r>
          </a:p>
          <a:p>
            <a:pPr algn="ctr" defTabSz="1219170">
              <a:buClr>
                <a:srgbClr val="000000"/>
              </a:buClr>
              <a:buSzTx/>
              <a:defRPr/>
            </a:pPr>
            <a:endParaRPr lang="en-US" sz="1867" kern="0" dirty="0">
              <a:solidFill>
                <a:srgbClr val="FFFFFF"/>
              </a:solidFill>
              <a:latin typeface="Abadi Extra Light"/>
            </a:endParaRPr>
          </a:p>
        </p:txBody>
      </p:sp>
      <p:pic>
        <p:nvPicPr>
          <p:cNvPr id="4" name="Picture 3">
            <a:extLst>
              <a:ext uri="{FF2B5EF4-FFF2-40B4-BE49-F238E27FC236}">
                <a16:creationId xmlns:a16="http://schemas.microsoft.com/office/drawing/2014/main" id="{7F329B48-F71D-4F4D-B1C9-CABE6EDB7707}"/>
              </a:ext>
            </a:extLst>
          </p:cNvPr>
          <p:cNvPicPr>
            <a:picLocks noChangeAspect="1"/>
          </p:cNvPicPr>
          <p:nvPr/>
        </p:nvPicPr>
        <p:blipFill>
          <a:blip r:embed="rId3"/>
          <a:stretch>
            <a:fillRect/>
          </a:stretch>
        </p:blipFill>
        <p:spPr>
          <a:xfrm>
            <a:off x="255759" y="1618847"/>
            <a:ext cx="8778541" cy="4675364"/>
          </a:xfrm>
          <a:prstGeom prst="rect">
            <a:avLst/>
          </a:prstGeom>
        </p:spPr>
      </p:pic>
      <p:sp>
        <p:nvSpPr>
          <p:cNvPr id="16" name="Rectangle 15">
            <a:extLst>
              <a:ext uri="{FF2B5EF4-FFF2-40B4-BE49-F238E27FC236}">
                <a16:creationId xmlns:a16="http://schemas.microsoft.com/office/drawing/2014/main" id="{D11AA5B9-C043-423C-A775-6ACA0784653A}"/>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1" name="Rectangle 20">
            <a:extLst>
              <a:ext uri="{FF2B5EF4-FFF2-40B4-BE49-F238E27FC236}">
                <a16:creationId xmlns:a16="http://schemas.microsoft.com/office/drawing/2014/main" id="{3102D64E-80F7-47CE-A78E-C4FDE83524C0}"/>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11" name="Rectangle 10">
            <a:extLst>
              <a:ext uri="{FF2B5EF4-FFF2-40B4-BE49-F238E27FC236}">
                <a16:creationId xmlns:a16="http://schemas.microsoft.com/office/drawing/2014/main" id="{17963345-6BA9-BE41-B694-B3DB1ADC674D}"/>
              </a:ext>
            </a:extLst>
          </p:cNvPr>
          <p:cNvSpPr/>
          <p:nvPr/>
        </p:nvSpPr>
        <p:spPr>
          <a:xfrm>
            <a:off x="663457" y="2476798"/>
            <a:ext cx="1473284" cy="37927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2" name="Rectangle 11">
            <a:extLst>
              <a:ext uri="{FF2B5EF4-FFF2-40B4-BE49-F238E27FC236}">
                <a16:creationId xmlns:a16="http://schemas.microsoft.com/office/drawing/2014/main" id="{8B8779DF-97F5-5846-9A6D-549BB036E755}"/>
              </a:ext>
            </a:extLst>
          </p:cNvPr>
          <p:cNvSpPr/>
          <p:nvPr/>
        </p:nvSpPr>
        <p:spPr>
          <a:xfrm>
            <a:off x="2046055" y="2480454"/>
            <a:ext cx="1357459" cy="37927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Rectangle 13">
            <a:extLst>
              <a:ext uri="{FF2B5EF4-FFF2-40B4-BE49-F238E27FC236}">
                <a16:creationId xmlns:a16="http://schemas.microsoft.com/office/drawing/2014/main" id="{546B598A-F66C-2A46-B76A-902D47433812}"/>
              </a:ext>
            </a:extLst>
          </p:cNvPr>
          <p:cNvSpPr/>
          <p:nvPr/>
        </p:nvSpPr>
        <p:spPr>
          <a:xfrm>
            <a:off x="3403513" y="2484110"/>
            <a:ext cx="1357459" cy="37927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5" name="Rectangle 14">
            <a:extLst>
              <a:ext uri="{FF2B5EF4-FFF2-40B4-BE49-F238E27FC236}">
                <a16:creationId xmlns:a16="http://schemas.microsoft.com/office/drawing/2014/main" id="{56A70104-01AF-1F4F-B83C-CF834DE9D1AD}"/>
              </a:ext>
            </a:extLst>
          </p:cNvPr>
          <p:cNvSpPr/>
          <p:nvPr/>
        </p:nvSpPr>
        <p:spPr>
          <a:xfrm>
            <a:off x="4723264" y="2487766"/>
            <a:ext cx="1473283" cy="37927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7" name="Rectangle 16">
            <a:extLst>
              <a:ext uri="{FF2B5EF4-FFF2-40B4-BE49-F238E27FC236}">
                <a16:creationId xmlns:a16="http://schemas.microsoft.com/office/drawing/2014/main" id="{A253665F-96FE-A24F-B7E6-32893AD9B516}"/>
              </a:ext>
            </a:extLst>
          </p:cNvPr>
          <p:cNvSpPr/>
          <p:nvPr/>
        </p:nvSpPr>
        <p:spPr>
          <a:xfrm>
            <a:off x="6118431" y="2491422"/>
            <a:ext cx="1357459" cy="37927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9" name="Rectangle 18">
            <a:extLst>
              <a:ext uri="{FF2B5EF4-FFF2-40B4-BE49-F238E27FC236}">
                <a16:creationId xmlns:a16="http://schemas.microsoft.com/office/drawing/2014/main" id="{8F4B3018-9EB8-0645-A37E-F1A5262D16AE}"/>
              </a:ext>
            </a:extLst>
          </p:cNvPr>
          <p:cNvSpPr/>
          <p:nvPr/>
        </p:nvSpPr>
        <p:spPr>
          <a:xfrm>
            <a:off x="7475889" y="2495078"/>
            <a:ext cx="1357459" cy="37927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386530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5" grpId="0" animBg="1"/>
      <p:bldP spid="15" grpId="1" animBg="1"/>
      <p:bldP spid="17" grpId="0" animBg="1"/>
      <p:bldP spid="17" grpId="1"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9"/>
          <p:cNvSpPr txBox="1"/>
          <p:nvPr/>
        </p:nvSpPr>
        <p:spPr>
          <a:xfrm>
            <a:off x="0" y="5797429"/>
            <a:ext cx="9791307" cy="788611"/>
          </a:xfrm>
          <a:prstGeom prst="rect">
            <a:avLst/>
          </a:prstGeom>
          <a:noFill/>
          <a:ln>
            <a:noFill/>
          </a:ln>
        </p:spPr>
        <p:txBody>
          <a:bodyPr spcFirstLastPara="1" wrap="square" lIns="121900" tIns="121900" rIns="121900" bIns="121900" anchor="t" anchorCtr="0">
            <a:noAutofit/>
          </a:bodyPr>
          <a:lstStyle/>
          <a:p>
            <a:pPr defTabSz="1219170">
              <a:lnSpc>
                <a:spcPct val="90000"/>
              </a:lnSpc>
              <a:buClr>
                <a:srgbClr val="000000"/>
              </a:buClr>
              <a:defRPr/>
            </a:pPr>
            <a:r>
              <a:rPr lang="en-US" sz="1200" kern="0" dirty="0">
                <a:solidFill>
                  <a:srgbClr val="073763"/>
                </a:solidFill>
                <a:latin typeface="Abadi Extra Light"/>
                <a:cs typeface="Arial"/>
                <a:sym typeface="Arial"/>
              </a:rPr>
              <a:t>Note: Nicotine replacement therapy (NRT) was the most requested tobacco-related resource across substance use groups.</a:t>
            </a:r>
            <a:endParaRPr lang="en-US" sz="1200" kern="0" dirty="0">
              <a:solidFill>
                <a:srgbClr val="000000"/>
              </a:solidFill>
              <a:latin typeface="Arial"/>
              <a:cs typeface="Arial"/>
              <a:sym typeface="Arial"/>
            </a:endParaRPr>
          </a:p>
          <a:p>
            <a:pPr defTabSz="1219170">
              <a:lnSpc>
                <a:spcPct val="90000"/>
              </a:lnSpc>
              <a:buClr>
                <a:srgbClr val="000000"/>
              </a:buClr>
              <a:defRPr/>
            </a:pPr>
            <a:endParaRPr lang="en-US" sz="1200" kern="0" dirty="0">
              <a:solidFill>
                <a:srgbClr val="073763"/>
              </a:solidFill>
              <a:highlight>
                <a:srgbClr val="FFFF00"/>
              </a:highlight>
              <a:latin typeface="Abadi Extra Light"/>
              <a:cs typeface="Arial"/>
              <a:sym typeface="Arial"/>
            </a:endParaRPr>
          </a:p>
          <a:p>
            <a:pPr marL="228594" indent="-228594" defTabSz="1219170">
              <a:lnSpc>
                <a:spcPct val="90000"/>
              </a:lnSpc>
              <a:buClr>
                <a:srgbClr val="000000"/>
              </a:buClr>
              <a:buFont typeface="Arial"/>
              <a:buChar char="•"/>
              <a:defRPr/>
            </a:pPr>
            <a:endParaRPr lang="en-US" sz="1200" kern="0" dirty="0">
              <a:solidFill>
                <a:srgbClr val="073763"/>
              </a:solidFill>
              <a:highlight>
                <a:srgbClr val="FFFF00"/>
              </a:highlight>
              <a:latin typeface="Abadi Extra Light"/>
              <a:cs typeface="Arial"/>
              <a:sym typeface="Arial"/>
            </a:endParaRPr>
          </a:p>
          <a:p>
            <a:pPr marL="228594" indent="-228594" defTabSz="1219170">
              <a:lnSpc>
                <a:spcPct val="90000"/>
              </a:lnSpc>
              <a:buClr>
                <a:srgbClr val="000000"/>
              </a:buClr>
              <a:buFont typeface="Arial"/>
              <a:buChar char="•"/>
              <a:defRPr/>
            </a:pPr>
            <a:endParaRPr lang="en-US" sz="1200" kern="0" dirty="0">
              <a:solidFill>
                <a:srgbClr val="073763"/>
              </a:solidFill>
              <a:highlight>
                <a:srgbClr val="FFFF00"/>
              </a:highlight>
              <a:latin typeface="Abadi Extra Light"/>
              <a:cs typeface="Arial"/>
              <a:sym typeface="Arial"/>
            </a:endParaRPr>
          </a:p>
          <a:p>
            <a:pPr marL="228594" indent="-228594" defTabSz="1219170">
              <a:lnSpc>
                <a:spcPct val="90000"/>
              </a:lnSpc>
              <a:buClr>
                <a:srgbClr val="000000"/>
              </a:buClr>
              <a:buFont typeface="Arial"/>
              <a:buChar char="•"/>
              <a:defRPr/>
            </a:pPr>
            <a:endParaRPr lang="en-US" sz="1200" kern="0" dirty="0">
              <a:solidFill>
                <a:srgbClr val="073763"/>
              </a:solidFill>
              <a:highlight>
                <a:srgbClr val="FFFF00"/>
              </a:highlight>
              <a:latin typeface="Abadi Extra Light"/>
              <a:cs typeface="Arial"/>
              <a:sym typeface="Arial"/>
            </a:endParaRPr>
          </a:p>
          <a:p>
            <a:pPr marL="228594" indent="-228594" defTabSz="1219170">
              <a:lnSpc>
                <a:spcPct val="90000"/>
              </a:lnSpc>
              <a:buClr>
                <a:srgbClr val="000000"/>
              </a:buClr>
              <a:buFont typeface="Arial"/>
              <a:buChar char="•"/>
              <a:defRPr/>
            </a:pPr>
            <a:endParaRPr lang="en-US" sz="1200" kern="0" dirty="0">
              <a:solidFill>
                <a:srgbClr val="073763"/>
              </a:solidFill>
              <a:highlight>
                <a:srgbClr val="FFFF00"/>
              </a:highlight>
              <a:latin typeface="Abadi Extra Light"/>
              <a:cs typeface="Arial"/>
              <a:sym typeface="Arial"/>
            </a:endParaRPr>
          </a:p>
        </p:txBody>
      </p:sp>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5" y="-1841"/>
            <a:ext cx="12179904" cy="89137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326369" y="152233"/>
            <a:ext cx="113608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a:solidFill>
                  <a:srgbClr val="FFFFFF"/>
                </a:solidFill>
                <a:latin typeface="Abadi Extra Light"/>
              </a:rPr>
              <a:t>SUBSTANCE USE RESOURCES</a:t>
            </a:r>
            <a:endParaRPr lang="en-US" sz="1467" kern="0">
              <a:solidFill>
                <a:srgbClr val="000000"/>
              </a:solidFill>
            </a:endParaRP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Google Shape;259;p34">
            <a:extLst>
              <a:ext uri="{FF2B5EF4-FFF2-40B4-BE49-F238E27FC236}">
                <a16:creationId xmlns:a16="http://schemas.microsoft.com/office/drawing/2014/main" id="{8470F052-EA1A-6A43-A1FB-CA10999110DD}"/>
              </a:ext>
            </a:extLst>
          </p:cNvPr>
          <p:cNvSpPr txBox="1">
            <a:spLocks/>
          </p:cNvSpPr>
          <p:nvPr/>
        </p:nvSpPr>
        <p:spPr>
          <a:xfrm>
            <a:off x="7680" y="894628"/>
            <a:ext cx="12184320"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r>
              <a:rPr lang="en-US" sz="1867" kern="0" dirty="0">
                <a:solidFill>
                  <a:srgbClr val="FFFFFF"/>
                </a:solidFill>
                <a:latin typeface="Abadi Extra Light"/>
              </a:rPr>
              <a:t>Respondents reporting substance use were more likely to request resources, especially users of cocaine, heroin, and tobacco. </a:t>
            </a:r>
          </a:p>
        </p:txBody>
      </p:sp>
      <p:sp>
        <p:nvSpPr>
          <p:cNvPr id="9" name="Google Shape;256;p29">
            <a:extLst>
              <a:ext uri="{FF2B5EF4-FFF2-40B4-BE49-F238E27FC236}">
                <a16:creationId xmlns:a16="http://schemas.microsoft.com/office/drawing/2014/main" id="{53F91E1B-E2EE-4B6C-B746-253DE9615633}"/>
              </a:ext>
            </a:extLst>
          </p:cNvPr>
          <p:cNvSpPr txBox="1">
            <a:spLocks/>
          </p:cNvSpPr>
          <p:nvPr/>
        </p:nvSpPr>
        <p:spPr>
          <a:xfrm>
            <a:off x="12538" y="5484623"/>
            <a:ext cx="5629927" cy="560203"/>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defTabSz="1219170">
              <a:buClr>
                <a:srgbClr val="000000"/>
              </a:buClr>
              <a:defRPr/>
            </a:pPr>
            <a:r>
              <a:rPr lang="en-US" sz="1067" kern="0">
                <a:solidFill>
                  <a:srgbClr val="073763"/>
                </a:solidFill>
                <a:latin typeface="Abadi Extra Light"/>
              </a:rPr>
              <a:t># percentage suppressed due to small counts</a:t>
            </a:r>
            <a:endParaRPr lang="en-US" sz="1400" kern="0">
              <a:solidFill>
                <a:srgbClr val="000000"/>
              </a:solidFill>
            </a:endParaRPr>
          </a:p>
        </p:txBody>
      </p:sp>
      <p:graphicFrame>
        <p:nvGraphicFramePr>
          <p:cNvPr id="17" name="Google Shape;254;p33">
            <a:extLst>
              <a:ext uri="{FF2B5EF4-FFF2-40B4-BE49-F238E27FC236}">
                <a16:creationId xmlns:a16="http://schemas.microsoft.com/office/drawing/2014/main" id="{A2FF2742-1634-472F-B49D-DFD917968913}"/>
              </a:ext>
            </a:extLst>
          </p:cNvPr>
          <p:cNvGraphicFramePr/>
          <p:nvPr/>
        </p:nvGraphicFramePr>
        <p:xfrm>
          <a:off x="8450703" y="1853820"/>
          <a:ext cx="3622763" cy="3215480"/>
        </p:xfrm>
        <a:graphic>
          <a:graphicData uri="http://schemas.openxmlformats.org/drawingml/2006/table">
            <a:tbl>
              <a:tblPr>
                <a:noFill/>
              </a:tblPr>
              <a:tblGrid>
                <a:gridCol w="3622763">
                  <a:extLst>
                    <a:ext uri="{9D8B030D-6E8A-4147-A177-3AD203B41FA5}">
                      <a16:colId xmlns:a16="http://schemas.microsoft.com/office/drawing/2014/main" val="20000"/>
                    </a:ext>
                  </a:extLst>
                </a:gridCol>
              </a:tblGrid>
              <a:tr h="1097240">
                <a:tc>
                  <a:txBody>
                    <a:bodyPr/>
                    <a:lstStyle/>
                    <a:p>
                      <a:pPr marL="0" lvl="0" indent="0" algn="ctr" rtl="0">
                        <a:spcBef>
                          <a:spcPts val="0"/>
                        </a:spcBef>
                        <a:spcAft>
                          <a:spcPts val="0"/>
                        </a:spcAft>
                        <a:buNone/>
                      </a:pPr>
                      <a:r>
                        <a:rPr lang="en-US" sz="1900" b="1">
                          <a:solidFill>
                            <a:schemeClr val="bg1"/>
                          </a:solidFill>
                          <a:latin typeface="Abadi Extra Light"/>
                        </a:rPr>
                        <a:t>TOP 3 RESOURCES REQUESTED </a:t>
                      </a:r>
                      <a:endParaRPr lang="en-US" sz="2500"/>
                    </a:p>
                    <a:p>
                      <a:pPr marL="0" lvl="0" indent="0" algn="ctr" rtl="0">
                        <a:spcBef>
                          <a:spcPts val="0"/>
                        </a:spcBef>
                        <a:spcAft>
                          <a:spcPts val="0"/>
                        </a:spcAft>
                        <a:buNone/>
                      </a:pPr>
                      <a:r>
                        <a:rPr lang="en-US" sz="1900" b="1">
                          <a:solidFill>
                            <a:schemeClr val="bg1"/>
                          </a:solidFill>
                          <a:latin typeface="Abadi Extra Light"/>
                        </a:rPr>
                        <a:t>among respondents reporting substance use</a:t>
                      </a:r>
                    </a:p>
                  </a:txBody>
                  <a:tcPr marL="121900" marR="121900" marT="121900" marB="121900">
                    <a:lnL w="9525" cap="flat" cmpd="sng">
                      <a:solidFill>
                        <a:srgbClr val="1C4587"/>
                      </a:solidFill>
                      <a:prstDash val="solid"/>
                      <a:round/>
                      <a:headEnd type="none" w="sm" len="sm"/>
                      <a:tailEnd type="none" w="sm" len="sm"/>
                    </a:lnL>
                    <a:lnR w="9525" cap="flat" cmpd="sng" algn="ctr">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solidFill>
                      <a:schemeClr val="accent4">
                        <a:lumMod val="75000"/>
                      </a:schemeClr>
                    </a:solidFill>
                  </a:tcPr>
                </a:tc>
                <a:extLst>
                  <a:ext uri="{0D108BD9-81ED-4DB2-BD59-A6C34878D82A}">
                    <a16:rowId xmlns:a16="http://schemas.microsoft.com/office/drawing/2014/main" val="10000"/>
                  </a:ext>
                </a:extLst>
              </a:tr>
              <a:tr h="690840">
                <a:tc>
                  <a:txBody>
                    <a:bodyPr/>
                    <a:lstStyle/>
                    <a:p>
                      <a:pPr marL="0" lvl="0" indent="0" algn="l" rtl="0">
                        <a:spcBef>
                          <a:spcPts val="0"/>
                        </a:spcBef>
                        <a:spcAft>
                          <a:spcPts val="0"/>
                        </a:spcAft>
                        <a:buNone/>
                      </a:pPr>
                      <a:r>
                        <a:rPr lang="en-US" sz="1500" b="1">
                          <a:solidFill>
                            <a:srgbClr val="073763"/>
                          </a:solidFill>
                          <a:latin typeface="Abadi Extra Light"/>
                        </a:rPr>
                        <a:t>1.</a:t>
                      </a:r>
                      <a:r>
                        <a:rPr lang="en-US" sz="1500" b="0">
                          <a:solidFill>
                            <a:srgbClr val="073763"/>
                          </a:solidFill>
                          <a:latin typeface="Abadi Extra Light"/>
                        </a:rPr>
                        <a:t> Meeting in person with a therapist (individual and/or group therapy)</a:t>
                      </a:r>
                      <a:endParaRPr lang="en-US" sz="1500" b="1">
                        <a:solidFill>
                          <a:srgbClr val="073763"/>
                        </a:solidFill>
                        <a:latin typeface="Abadi Extra Light"/>
                      </a:endParaRPr>
                    </a:p>
                  </a:txBody>
                  <a:tcPr marL="121900" marR="121900" marT="121900" marB="121900">
                    <a:lnL w="9525" cap="flat" cmpd="sng">
                      <a:solidFill>
                        <a:srgbClr val="1C4587"/>
                      </a:solidFill>
                      <a:prstDash val="solid"/>
                      <a:round/>
                      <a:headEnd type="none" w="sm" len="sm"/>
                      <a:tailEnd type="none" w="sm" len="sm"/>
                    </a:lnL>
                    <a:lnR w="9525" cap="flat" cmpd="sng" algn="ctr">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r h="690840">
                <a:tc>
                  <a:txBody>
                    <a:bodyPr/>
                    <a:lstStyle/>
                    <a:p>
                      <a:pPr marL="0" lvl="0" indent="0" algn="l" rtl="0">
                        <a:spcBef>
                          <a:spcPts val="0"/>
                        </a:spcBef>
                        <a:spcAft>
                          <a:spcPts val="0"/>
                        </a:spcAft>
                        <a:buNone/>
                      </a:pPr>
                      <a:r>
                        <a:rPr lang="en-US" sz="1500" b="1">
                          <a:solidFill>
                            <a:srgbClr val="073763"/>
                          </a:solidFill>
                          <a:latin typeface="Abadi Extra Light"/>
                        </a:rPr>
                        <a:t>2.</a:t>
                      </a:r>
                      <a:r>
                        <a:rPr lang="en-US" sz="1500" b="0">
                          <a:solidFill>
                            <a:srgbClr val="073763"/>
                          </a:solidFill>
                          <a:latin typeface="Abadi Extra Light"/>
                        </a:rPr>
                        <a:t> Tobacco related resources (e.g., quit coach, quitting medication)</a:t>
                      </a:r>
                    </a:p>
                  </a:txBody>
                  <a:tcPr marL="121900" marR="121900" marT="121900" marB="121900">
                    <a:lnL w="9525" cap="flat" cmpd="sng">
                      <a:solidFill>
                        <a:srgbClr val="1C4587"/>
                      </a:solidFill>
                      <a:prstDash val="solid"/>
                      <a:round/>
                      <a:headEnd type="none" w="sm" len="sm"/>
                      <a:tailEnd type="none" w="sm" len="sm"/>
                    </a:lnL>
                    <a:lnR w="9525" cap="flat" cmpd="sng" algn="ctr">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solidFill>
                        <a:srgbClr val="1C4587"/>
                      </a:solidFill>
                      <a:prstDash val="solid"/>
                      <a:round/>
                      <a:headEnd type="none" w="sm" len="sm"/>
                      <a:tailEnd type="none" w="sm" len="sm"/>
                    </a:lnB>
                  </a:tcPr>
                </a:tc>
                <a:extLst>
                  <a:ext uri="{0D108BD9-81ED-4DB2-BD59-A6C34878D82A}">
                    <a16:rowId xmlns:a16="http://schemas.microsoft.com/office/drawing/2014/main" val="10002"/>
                  </a:ext>
                </a:extLst>
              </a:tr>
              <a:tr h="690840">
                <a:tc>
                  <a:txBody>
                    <a:bodyPr/>
                    <a:lstStyle/>
                    <a:p>
                      <a:pPr marL="0" lvl="0" indent="0" algn="l" rtl="0">
                        <a:spcBef>
                          <a:spcPts val="0"/>
                        </a:spcBef>
                        <a:spcAft>
                          <a:spcPts val="0"/>
                        </a:spcAft>
                        <a:buNone/>
                      </a:pPr>
                      <a:r>
                        <a:rPr lang="en-US" sz="1500" b="1">
                          <a:solidFill>
                            <a:srgbClr val="073763"/>
                          </a:solidFill>
                          <a:latin typeface="Abadi Extra Light"/>
                        </a:rPr>
                        <a:t>3. </a:t>
                      </a:r>
                      <a:r>
                        <a:rPr lang="en-US" sz="1500" b="0">
                          <a:solidFill>
                            <a:srgbClr val="073763"/>
                          </a:solidFill>
                          <a:latin typeface="Abadi Extra Light"/>
                        </a:rPr>
                        <a:t>Peer support (e.g., AA/NA, recovery support centers)</a:t>
                      </a:r>
                    </a:p>
                  </a:txBody>
                  <a:tcPr marL="121900" marR="121900" marT="121900" marB="121900">
                    <a:lnL w="9525" cap="flat" cmpd="sng">
                      <a:solidFill>
                        <a:srgbClr val="1C4587"/>
                      </a:solidFill>
                      <a:prstDash val="solid"/>
                      <a:round/>
                      <a:headEnd type="none" w="sm" len="sm"/>
                      <a:tailEnd type="none" w="sm" len="sm"/>
                    </a:lnL>
                    <a:lnR w="9525" cap="flat" cmpd="sng" algn="ctr">
                      <a:solidFill>
                        <a:srgbClr val="1C4587"/>
                      </a:solidFill>
                      <a:prstDash val="solid"/>
                      <a:round/>
                      <a:headEnd type="none" w="sm" len="sm"/>
                      <a:tailEnd type="none" w="sm" len="sm"/>
                    </a:lnR>
                    <a:lnT w="9525" cap="flat" cmpd="sng">
                      <a:solidFill>
                        <a:srgbClr val="1C4587"/>
                      </a:solidFill>
                      <a:prstDash val="solid"/>
                      <a:round/>
                      <a:headEnd type="none" w="sm" len="sm"/>
                      <a:tailEnd type="none" w="sm" len="sm"/>
                    </a:lnT>
                    <a:lnB w="9525" cap="flat" cmpd="sng" algn="ctr">
                      <a:solidFill>
                        <a:srgbClr val="1C458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 name="Picture 4">
            <a:extLst>
              <a:ext uri="{FF2B5EF4-FFF2-40B4-BE49-F238E27FC236}">
                <a16:creationId xmlns:a16="http://schemas.microsoft.com/office/drawing/2014/main" id="{E14FC102-29EC-4FDC-AD64-744B940D135B}"/>
              </a:ext>
            </a:extLst>
          </p:cNvPr>
          <p:cNvPicPr>
            <a:picLocks noChangeAspect="1"/>
          </p:cNvPicPr>
          <p:nvPr/>
        </p:nvPicPr>
        <p:blipFill>
          <a:blip r:embed="rId3"/>
          <a:stretch>
            <a:fillRect/>
          </a:stretch>
        </p:blipFill>
        <p:spPr>
          <a:xfrm>
            <a:off x="7817" y="1910658"/>
            <a:ext cx="8356599" cy="3728733"/>
          </a:xfrm>
          <a:prstGeom prst="rect">
            <a:avLst/>
          </a:prstGeom>
        </p:spPr>
      </p:pic>
      <p:sp>
        <p:nvSpPr>
          <p:cNvPr id="18" name="Rectangle 17">
            <a:extLst>
              <a:ext uri="{FF2B5EF4-FFF2-40B4-BE49-F238E27FC236}">
                <a16:creationId xmlns:a16="http://schemas.microsoft.com/office/drawing/2014/main" id="{9059517D-2AB7-4291-A5E0-BFFE1DCC98D3}"/>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03D3BCF9-D8C6-4E45-B0C3-D0716E7B2CC6}"/>
              </a:ext>
            </a:extLst>
          </p:cNvPr>
          <p:cNvSpPr/>
          <p:nvPr/>
        </p:nvSpPr>
        <p:spPr>
          <a:xfrm>
            <a:off x="326369" y="2639507"/>
            <a:ext cx="4022529" cy="25393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Tree>
    <p:extLst>
      <p:ext uri="{BB962C8B-B14F-4D97-AF65-F5344CB8AC3E}">
        <p14:creationId xmlns:p14="http://schemas.microsoft.com/office/powerpoint/2010/main" val="325356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en" sz="1333" i="1" kern="0">
                <a:solidFill>
                  <a:srgbClr val="000000"/>
                </a:solidFill>
                <a:latin typeface="Abadi Extra Light"/>
                <a:cs typeface="Arial"/>
                <a:sym typeface="Arial"/>
              </a:rPr>
              <a:t>Preliminary data - 1.7.21 - Not for external distribution</a:t>
            </a:r>
            <a:endParaRPr sz="1333" i="1" kern="0">
              <a:solidFill>
                <a:srgbClr val="000000"/>
              </a:solidFill>
              <a:latin typeface="Abadi Extra Light"/>
              <a:cs typeface="Arial"/>
              <a:sym typeface="Arial"/>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5" y="-1841"/>
            <a:ext cx="12179904" cy="89137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386845" y="176424"/>
            <a:ext cx="11360800" cy="619827"/>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733" b="1" kern="0" spc="800">
                <a:solidFill>
                  <a:srgbClr val="FFFFFF"/>
                </a:solidFill>
                <a:latin typeface="Abadi Extra Light"/>
              </a:rPr>
              <a:t>SUBSTANCE USE &amp; DELAYED CARE</a:t>
            </a:r>
            <a:endParaRPr lang="en-US" sz="1467" kern="0">
              <a:solidFill>
                <a:srgbClr val="000000"/>
              </a:solidFill>
            </a:endParaRPr>
          </a:p>
        </p:txBody>
      </p:sp>
      <p:sp>
        <p:nvSpPr>
          <p:cNvPr id="14" name="Rectangle 13">
            <a:extLst>
              <a:ext uri="{FF2B5EF4-FFF2-40B4-BE49-F238E27FC236}">
                <a16:creationId xmlns:a16="http://schemas.microsoft.com/office/drawing/2014/main" id="{3413C14C-1FF5-2D47-BA28-DA16CE500D27}"/>
              </a:ext>
            </a:extLst>
          </p:cNvPr>
          <p:cNvSpPr/>
          <p:nvPr/>
        </p:nvSpPr>
        <p:spPr>
          <a:xfrm>
            <a:off x="2146" y="6607934"/>
            <a:ext cx="12191999" cy="246844"/>
          </a:xfrm>
          <a:prstGeom prst="rect">
            <a:avLst/>
          </a:prstGeom>
          <a:solidFill>
            <a:srgbClr val="92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0" name="Google Shape;259;p34">
            <a:extLst>
              <a:ext uri="{FF2B5EF4-FFF2-40B4-BE49-F238E27FC236}">
                <a16:creationId xmlns:a16="http://schemas.microsoft.com/office/drawing/2014/main" id="{8470F052-EA1A-6A43-A1FB-CA10999110DD}"/>
              </a:ext>
            </a:extLst>
          </p:cNvPr>
          <p:cNvSpPr txBox="1">
            <a:spLocks/>
          </p:cNvSpPr>
          <p:nvPr/>
        </p:nvSpPr>
        <p:spPr>
          <a:xfrm>
            <a:off x="7680" y="894628"/>
            <a:ext cx="12184320" cy="495973"/>
          </a:xfrm>
          <a:prstGeom prst="rect">
            <a:avLst/>
          </a:prstGeom>
          <a:solidFill>
            <a:schemeClr val="accent4">
              <a:lumMod val="75000"/>
            </a:schemeClr>
          </a:solidFill>
          <a:ln w="9525"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buSzTx/>
              <a:defRPr/>
            </a:pPr>
            <a:r>
              <a:rPr lang="en-US" sz="1867" kern="0">
                <a:solidFill>
                  <a:srgbClr val="FFFFFF"/>
                </a:solidFill>
                <a:latin typeface="Abadi Extra Light"/>
              </a:rPr>
              <a:t>Respondents reporting substance use were </a:t>
            </a:r>
            <a:r>
              <a:rPr lang="en-US" sz="2000" kern="0">
                <a:solidFill>
                  <a:srgbClr val="FFFFFF"/>
                </a:solidFill>
                <a:latin typeface="Abadi Extra Light"/>
              </a:rPr>
              <a:t>1.2X</a:t>
            </a:r>
            <a:r>
              <a:rPr lang="en-US" sz="1867" kern="0">
                <a:solidFill>
                  <a:srgbClr val="FFFFFF"/>
                </a:solidFill>
                <a:latin typeface="Abadi Extra Light"/>
              </a:rPr>
              <a:t> more likely to delay care than respondents reporting no substance use. </a:t>
            </a:r>
          </a:p>
        </p:txBody>
      </p:sp>
      <p:sp>
        <p:nvSpPr>
          <p:cNvPr id="9" name="TextBox 8">
            <a:extLst>
              <a:ext uri="{FF2B5EF4-FFF2-40B4-BE49-F238E27FC236}">
                <a16:creationId xmlns:a16="http://schemas.microsoft.com/office/drawing/2014/main" id="{5D7B213B-5E06-4FC1-87AC-255B1C4DA3FA}"/>
              </a:ext>
            </a:extLst>
          </p:cNvPr>
          <p:cNvSpPr txBox="1"/>
          <p:nvPr/>
        </p:nvSpPr>
        <p:spPr>
          <a:xfrm>
            <a:off x="7785284" y="1499474"/>
            <a:ext cx="4400549" cy="147713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kern="0" dirty="0">
                <a:solidFill>
                  <a:srgbClr val="000000"/>
                </a:solidFill>
                <a:latin typeface="Abadi Extra Light"/>
                <a:cs typeface="Segoe UI"/>
                <a:sym typeface="Arial"/>
              </a:rPr>
              <a:t>​</a:t>
            </a:r>
          </a:p>
          <a:p>
            <a:pPr defTabSz="1219170">
              <a:buClr>
                <a:srgbClr val="000000"/>
              </a:buClr>
            </a:pPr>
            <a:r>
              <a:rPr lang="en-US" sz="1733" kern="0" dirty="0">
                <a:solidFill>
                  <a:srgbClr val="073763"/>
                </a:solidFill>
                <a:latin typeface="Abadi Extra Light"/>
                <a:cs typeface="Segoe UI"/>
                <a:sym typeface="Arial"/>
              </a:rPr>
              <a:t>People reporting any substance use were </a:t>
            </a:r>
            <a:r>
              <a:rPr lang="en-US" sz="1733" b="1" kern="0" dirty="0">
                <a:solidFill>
                  <a:srgbClr val="073763"/>
                </a:solidFill>
                <a:latin typeface="Abadi Extra Light"/>
                <a:cs typeface="Segoe UI"/>
                <a:sym typeface="Arial"/>
              </a:rPr>
              <a:t>2.1X</a:t>
            </a:r>
            <a:r>
              <a:rPr lang="en-US" sz="1733" kern="0" dirty="0">
                <a:solidFill>
                  <a:srgbClr val="073763"/>
                </a:solidFill>
                <a:latin typeface="Abadi Extra Light"/>
                <a:cs typeface="Segoe UI"/>
                <a:sym typeface="Arial"/>
              </a:rPr>
              <a:t> more likely to </a:t>
            </a:r>
            <a:r>
              <a:rPr lang="en-US" sz="1733" b="1" kern="0" dirty="0">
                <a:solidFill>
                  <a:srgbClr val="073763"/>
                </a:solidFill>
                <a:latin typeface="Abadi Extra Light"/>
                <a:cs typeface="Segoe UI"/>
                <a:sym typeface="Arial"/>
              </a:rPr>
              <a:t>HAVE DELAYS IN ROUTINE MENTAL HEALTH CARE </a:t>
            </a:r>
            <a:r>
              <a:rPr lang="en-US" sz="1733" kern="0" dirty="0">
                <a:solidFill>
                  <a:srgbClr val="073763"/>
                </a:solidFill>
                <a:latin typeface="Abadi Extra Light"/>
                <a:cs typeface="Segoe UI"/>
                <a:sym typeface="Arial"/>
              </a:rPr>
              <a:t>than those reporting no substance use.</a:t>
            </a:r>
          </a:p>
        </p:txBody>
      </p:sp>
      <p:pic>
        <p:nvPicPr>
          <p:cNvPr id="11" name="Graphic 10" descr="Artificial Intelligence with solid fill">
            <a:extLst>
              <a:ext uri="{FF2B5EF4-FFF2-40B4-BE49-F238E27FC236}">
                <a16:creationId xmlns:a16="http://schemas.microsoft.com/office/drawing/2014/main" id="{6D93C429-8042-4716-90D7-662C35C95F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9887" y="1763316"/>
            <a:ext cx="1219200" cy="1219200"/>
          </a:xfrm>
          <a:prstGeom prst="rect">
            <a:avLst/>
          </a:prstGeom>
        </p:spPr>
      </p:pic>
      <p:pic>
        <p:nvPicPr>
          <p:cNvPr id="21" name="Graphic 20" descr="First aid kit with solid fill">
            <a:extLst>
              <a:ext uri="{FF2B5EF4-FFF2-40B4-BE49-F238E27FC236}">
                <a16:creationId xmlns:a16="http://schemas.microsoft.com/office/drawing/2014/main" id="{5FF7F5D8-85C8-4E9E-9753-DB03833EC0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743" y="1764963"/>
            <a:ext cx="1219200" cy="1219200"/>
          </a:xfrm>
          <a:prstGeom prst="rect">
            <a:avLst/>
          </a:prstGeom>
        </p:spPr>
      </p:pic>
      <p:pic>
        <p:nvPicPr>
          <p:cNvPr id="25" name="Graphic 24" descr="Medical with solid fill">
            <a:extLst>
              <a:ext uri="{FF2B5EF4-FFF2-40B4-BE49-F238E27FC236}">
                <a16:creationId xmlns:a16="http://schemas.microsoft.com/office/drawing/2014/main" id="{ED5A6765-C1EF-4E0B-A04A-76A163D6D8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117" y="4419112"/>
            <a:ext cx="1219200" cy="1219200"/>
          </a:xfrm>
          <a:prstGeom prst="rect">
            <a:avLst/>
          </a:prstGeom>
        </p:spPr>
      </p:pic>
      <p:sp>
        <p:nvSpPr>
          <p:cNvPr id="5" name="TextBox 4">
            <a:extLst>
              <a:ext uri="{FF2B5EF4-FFF2-40B4-BE49-F238E27FC236}">
                <a16:creationId xmlns:a16="http://schemas.microsoft.com/office/drawing/2014/main" id="{BD390264-BF74-4939-8AE9-24C0EB3A4AA6}"/>
              </a:ext>
            </a:extLst>
          </p:cNvPr>
          <p:cNvSpPr txBox="1"/>
          <p:nvPr/>
        </p:nvSpPr>
        <p:spPr>
          <a:xfrm>
            <a:off x="1466851" y="1914526"/>
            <a:ext cx="3876675" cy="92313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733" kern="0" dirty="0">
                <a:solidFill>
                  <a:srgbClr val="073763"/>
                </a:solidFill>
                <a:latin typeface="Abadi Extra Light"/>
                <a:cs typeface="Arial"/>
                <a:sym typeface="Arial"/>
              </a:rPr>
              <a:t>People reporting</a:t>
            </a:r>
            <a:r>
              <a:rPr lang="en-US" sz="1733" b="1" kern="0" dirty="0">
                <a:solidFill>
                  <a:srgbClr val="073763"/>
                </a:solidFill>
                <a:latin typeface="Abadi Extra Light"/>
                <a:cs typeface="Arial"/>
                <a:sym typeface="Arial"/>
              </a:rPr>
              <a:t>  cocaine/crack and heroin/other opioid </a:t>
            </a:r>
            <a:r>
              <a:rPr lang="en-US" sz="1733" kern="0" dirty="0">
                <a:solidFill>
                  <a:srgbClr val="073763"/>
                </a:solidFill>
                <a:latin typeface="Abadi Extra Light"/>
                <a:cs typeface="Arial"/>
                <a:sym typeface="Arial"/>
              </a:rPr>
              <a:t>use were </a:t>
            </a:r>
            <a:r>
              <a:rPr lang="en-US" sz="1733" b="1" kern="0" dirty="0">
                <a:solidFill>
                  <a:srgbClr val="073763"/>
                </a:solidFill>
                <a:latin typeface="Abadi Extra Light"/>
                <a:cs typeface="Arial"/>
                <a:sym typeface="Arial"/>
              </a:rPr>
              <a:t>2-</a:t>
            </a:r>
            <a:r>
              <a:rPr lang="en-US" sz="1733" kern="0" dirty="0">
                <a:solidFill>
                  <a:srgbClr val="073763"/>
                </a:solidFill>
                <a:latin typeface="Abadi Extra Light"/>
                <a:cs typeface="Arial"/>
                <a:sym typeface="Arial"/>
              </a:rPr>
              <a:t> </a:t>
            </a:r>
            <a:r>
              <a:rPr lang="en-US" sz="1733" b="1" kern="0" dirty="0">
                <a:solidFill>
                  <a:srgbClr val="073763"/>
                </a:solidFill>
                <a:latin typeface="Abadi Extra Light"/>
                <a:cs typeface="Arial"/>
                <a:sym typeface="Arial"/>
              </a:rPr>
              <a:t>2.2X</a:t>
            </a:r>
            <a:r>
              <a:rPr lang="en-US" sz="1733" kern="0" dirty="0">
                <a:solidFill>
                  <a:srgbClr val="073763"/>
                </a:solidFill>
                <a:latin typeface="Abadi Extra Light"/>
                <a:cs typeface="Arial"/>
                <a:sym typeface="Arial"/>
              </a:rPr>
              <a:t> more likely to </a:t>
            </a:r>
            <a:r>
              <a:rPr lang="en-US" sz="1733" b="1" kern="0" dirty="0">
                <a:solidFill>
                  <a:srgbClr val="073763"/>
                </a:solidFill>
                <a:latin typeface="Abadi Extra Light"/>
                <a:cs typeface="Arial"/>
                <a:sym typeface="Arial"/>
              </a:rPr>
              <a:t>DELAY CARE</a:t>
            </a:r>
            <a:endParaRPr lang="en-US" sz="1867" kern="0" dirty="0">
              <a:solidFill>
                <a:srgbClr val="000000"/>
              </a:solidFill>
              <a:latin typeface="Arial"/>
              <a:cs typeface="Arial"/>
              <a:sym typeface="Arial"/>
            </a:endParaRPr>
          </a:p>
        </p:txBody>
      </p:sp>
      <p:pic>
        <p:nvPicPr>
          <p:cNvPr id="17" name="Graphic 16" descr="Ambulance with solid fill">
            <a:extLst>
              <a:ext uri="{FF2B5EF4-FFF2-40B4-BE49-F238E27FC236}">
                <a16:creationId xmlns:a16="http://schemas.microsoft.com/office/drawing/2014/main" id="{54D3E1F0-1296-4E20-8D8F-14879D75A6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96995" y="4459935"/>
            <a:ext cx="1219200" cy="1304924"/>
          </a:xfrm>
          <a:prstGeom prst="rect">
            <a:avLst/>
          </a:prstGeom>
        </p:spPr>
      </p:pic>
      <p:sp>
        <p:nvSpPr>
          <p:cNvPr id="22" name="TextBox 21">
            <a:extLst>
              <a:ext uri="{FF2B5EF4-FFF2-40B4-BE49-F238E27FC236}">
                <a16:creationId xmlns:a16="http://schemas.microsoft.com/office/drawing/2014/main" id="{92CE64A5-EF27-4797-8AB8-C2441BAC62CA}"/>
              </a:ext>
            </a:extLst>
          </p:cNvPr>
          <p:cNvSpPr txBox="1"/>
          <p:nvPr/>
        </p:nvSpPr>
        <p:spPr>
          <a:xfrm>
            <a:off x="1470208" y="4566524"/>
            <a:ext cx="3876675" cy="9437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kern="0">
                <a:solidFill>
                  <a:srgbClr val="000000"/>
                </a:solidFill>
                <a:latin typeface="Abadi Extra Light"/>
                <a:cs typeface="Segoe UI"/>
                <a:sym typeface="Arial"/>
              </a:rPr>
              <a:t>​</a:t>
            </a:r>
            <a:r>
              <a:rPr lang="en-US" sz="1733" kern="0">
                <a:solidFill>
                  <a:srgbClr val="002060"/>
                </a:solidFill>
                <a:latin typeface="Abadi Extra Light"/>
                <a:cs typeface="Segoe UI"/>
                <a:sym typeface="Arial"/>
              </a:rPr>
              <a:t>People using </a:t>
            </a:r>
            <a:r>
              <a:rPr lang="en-US" sz="1733" b="1" kern="0">
                <a:solidFill>
                  <a:srgbClr val="002060"/>
                </a:solidFill>
                <a:latin typeface="Abadi Extra Light"/>
                <a:cs typeface="Segoe UI"/>
                <a:sym typeface="Arial"/>
              </a:rPr>
              <a:t>heroin/other opioids</a:t>
            </a:r>
            <a:r>
              <a:rPr lang="en-US" sz="1733" kern="0">
                <a:solidFill>
                  <a:srgbClr val="002060"/>
                </a:solidFill>
                <a:latin typeface="Abadi Extra Light"/>
                <a:cs typeface="Segoe UI"/>
                <a:sym typeface="Arial"/>
              </a:rPr>
              <a:t> were </a:t>
            </a:r>
            <a:r>
              <a:rPr lang="en-US" sz="1733" b="1" kern="0">
                <a:solidFill>
                  <a:srgbClr val="002060"/>
                </a:solidFill>
                <a:latin typeface="Abadi Extra Light"/>
                <a:cs typeface="Segoe UI"/>
                <a:sym typeface="Arial"/>
              </a:rPr>
              <a:t>3.7X </a:t>
            </a:r>
            <a:r>
              <a:rPr lang="en-US" sz="1733" kern="0">
                <a:solidFill>
                  <a:srgbClr val="002060"/>
                </a:solidFill>
                <a:latin typeface="Abadi Extra Light"/>
                <a:cs typeface="Segoe UI"/>
                <a:sym typeface="Arial"/>
              </a:rPr>
              <a:t>more likely to report </a:t>
            </a:r>
            <a:r>
              <a:rPr lang="en-US" sz="1733" b="1" kern="0">
                <a:solidFill>
                  <a:srgbClr val="002060"/>
                </a:solidFill>
                <a:latin typeface="Abadi Extra Light"/>
                <a:cs typeface="Segoe UI"/>
                <a:sym typeface="Arial"/>
              </a:rPr>
              <a:t>DELAYED ROUTINE AND URGENT CARE</a:t>
            </a:r>
            <a:r>
              <a:rPr lang="en-US" sz="1733" kern="0">
                <a:solidFill>
                  <a:srgbClr val="002060"/>
                </a:solidFill>
                <a:latin typeface="Abadi Extra Light"/>
                <a:cs typeface="Segoe UI"/>
                <a:sym typeface="Arial"/>
              </a:rPr>
              <a:t>.</a:t>
            </a:r>
            <a:endParaRPr lang="en-US" sz="1733" b="1" kern="0">
              <a:solidFill>
                <a:srgbClr val="002060"/>
              </a:solidFill>
              <a:latin typeface="Abadi Extra Light"/>
              <a:cs typeface="Segoe UI"/>
              <a:sym typeface="Arial"/>
            </a:endParaRPr>
          </a:p>
        </p:txBody>
      </p:sp>
      <p:sp>
        <p:nvSpPr>
          <p:cNvPr id="24" name="TextBox 23">
            <a:extLst>
              <a:ext uri="{FF2B5EF4-FFF2-40B4-BE49-F238E27FC236}">
                <a16:creationId xmlns:a16="http://schemas.microsoft.com/office/drawing/2014/main" id="{9EEB5E98-564F-4552-B7B8-659CA8523AEC}"/>
              </a:ext>
            </a:extLst>
          </p:cNvPr>
          <p:cNvSpPr txBox="1"/>
          <p:nvPr/>
        </p:nvSpPr>
        <p:spPr>
          <a:xfrm>
            <a:off x="7909108" y="4604623"/>
            <a:ext cx="3876675" cy="121046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867" kern="0" dirty="0">
                <a:solidFill>
                  <a:srgbClr val="000000"/>
                </a:solidFill>
                <a:latin typeface="Abadi Extra Light"/>
                <a:cs typeface="Segoe UI"/>
                <a:sym typeface="Arial"/>
              </a:rPr>
              <a:t>​</a:t>
            </a:r>
            <a:r>
              <a:rPr lang="en-US" sz="1733" kern="0" dirty="0">
                <a:solidFill>
                  <a:srgbClr val="002060"/>
                </a:solidFill>
                <a:latin typeface="Abadi Extra Light"/>
                <a:cs typeface="Segoe UI"/>
                <a:sym typeface="Arial"/>
              </a:rPr>
              <a:t>People using </a:t>
            </a:r>
            <a:r>
              <a:rPr lang="en-US" sz="1733" b="1" kern="0" dirty="0">
                <a:solidFill>
                  <a:srgbClr val="002060"/>
                </a:solidFill>
                <a:latin typeface="Abadi Extra Light"/>
                <a:cs typeface="Segoe UI"/>
                <a:sym typeface="Arial"/>
              </a:rPr>
              <a:t>heroin/other opioids and conventional tobacco </a:t>
            </a:r>
            <a:r>
              <a:rPr lang="en-US" sz="1733" kern="0" dirty="0">
                <a:solidFill>
                  <a:srgbClr val="002060"/>
                </a:solidFill>
                <a:latin typeface="Abadi Extra Light"/>
                <a:cs typeface="Segoe UI"/>
                <a:sym typeface="Arial"/>
              </a:rPr>
              <a:t>were </a:t>
            </a:r>
            <a:r>
              <a:rPr lang="en-US" sz="1733" b="1" kern="0" dirty="0">
                <a:solidFill>
                  <a:srgbClr val="002060"/>
                </a:solidFill>
                <a:latin typeface="Abadi Extra Light"/>
                <a:cs typeface="Segoe UI"/>
                <a:sym typeface="Arial"/>
              </a:rPr>
              <a:t>1.3 - 1.4X </a:t>
            </a:r>
            <a:r>
              <a:rPr lang="en-US" sz="1733" kern="0" dirty="0">
                <a:solidFill>
                  <a:srgbClr val="002060"/>
                </a:solidFill>
                <a:latin typeface="Abadi Extra Light"/>
                <a:cs typeface="Segoe UI"/>
                <a:sym typeface="Arial"/>
              </a:rPr>
              <a:t>more likely to report </a:t>
            </a:r>
            <a:r>
              <a:rPr lang="en-US" sz="1733" b="1" kern="0" dirty="0">
                <a:solidFill>
                  <a:srgbClr val="002060"/>
                </a:solidFill>
                <a:latin typeface="Abadi Extra Light"/>
                <a:cs typeface="Segoe UI"/>
                <a:sym typeface="Arial"/>
              </a:rPr>
              <a:t>DELAYED URGENT CARE</a:t>
            </a:r>
            <a:r>
              <a:rPr lang="en-US" sz="1733" kern="0" dirty="0">
                <a:solidFill>
                  <a:srgbClr val="002060"/>
                </a:solidFill>
                <a:latin typeface="Abadi Extra Light"/>
                <a:cs typeface="Segoe UI"/>
                <a:sym typeface="Arial"/>
              </a:rPr>
              <a:t>.</a:t>
            </a:r>
            <a:endParaRPr lang="en-US" sz="1733" b="1" kern="0" dirty="0">
              <a:solidFill>
                <a:srgbClr val="002060"/>
              </a:solidFill>
              <a:latin typeface="Abadi Extra Light"/>
              <a:cs typeface="Segoe UI"/>
              <a:sym typeface="Arial"/>
            </a:endParaRPr>
          </a:p>
        </p:txBody>
      </p:sp>
      <p:sp>
        <p:nvSpPr>
          <p:cNvPr id="23" name="TextBox 22">
            <a:extLst>
              <a:ext uri="{FF2B5EF4-FFF2-40B4-BE49-F238E27FC236}">
                <a16:creationId xmlns:a16="http://schemas.microsoft.com/office/drawing/2014/main" id="{992E1E8B-6CA0-4BB0-A4AE-FE45104077B6}"/>
              </a:ext>
            </a:extLst>
          </p:cNvPr>
          <p:cNvSpPr txBox="1"/>
          <p:nvPr/>
        </p:nvSpPr>
        <p:spPr>
          <a:xfrm>
            <a:off x="8020048" y="2933701"/>
            <a:ext cx="3657600" cy="172316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80990" indent="-380990" defTabSz="1219170">
              <a:buClr>
                <a:srgbClr val="000000"/>
              </a:buClr>
              <a:buFont typeface="Arial"/>
              <a:buChar char="•"/>
            </a:pPr>
            <a:r>
              <a:rPr lang="en-US" sz="1733" kern="0" dirty="0">
                <a:solidFill>
                  <a:srgbClr val="073763"/>
                </a:solidFill>
                <a:latin typeface="Abadi Extra Light"/>
                <a:cs typeface="Arial"/>
                <a:sym typeface="Arial"/>
              </a:rPr>
              <a:t>People reporting </a:t>
            </a:r>
            <a:r>
              <a:rPr lang="en-US" sz="1733" b="1" kern="0" dirty="0">
                <a:solidFill>
                  <a:srgbClr val="073763"/>
                </a:solidFill>
                <a:latin typeface="Abadi Extra Light"/>
                <a:cs typeface="Arial"/>
                <a:sym typeface="Arial"/>
              </a:rPr>
              <a:t>marijuana</a:t>
            </a:r>
            <a:r>
              <a:rPr lang="en-US" sz="1733" kern="0" dirty="0">
                <a:solidFill>
                  <a:srgbClr val="073763"/>
                </a:solidFill>
                <a:latin typeface="Abadi Extra Light"/>
                <a:cs typeface="Arial"/>
                <a:sym typeface="Arial"/>
              </a:rPr>
              <a:t> were </a:t>
            </a:r>
            <a:r>
              <a:rPr lang="en-US" sz="1733" b="1" kern="0" dirty="0">
                <a:solidFill>
                  <a:srgbClr val="073763"/>
                </a:solidFill>
                <a:latin typeface="Abadi Extra Light"/>
                <a:cs typeface="Arial"/>
                <a:sym typeface="Arial"/>
              </a:rPr>
              <a:t>3.3X </a:t>
            </a:r>
            <a:r>
              <a:rPr lang="en-US" sz="1733" kern="0" dirty="0">
                <a:solidFill>
                  <a:srgbClr val="073763"/>
                </a:solidFill>
                <a:latin typeface="Abadi Extra Light"/>
                <a:cs typeface="Arial"/>
                <a:sym typeface="Arial"/>
              </a:rPr>
              <a:t>more likely, while those reporting </a:t>
            </a:r>
            <a:r>
              <a:rPr lang="en-US" sz="1733" b="1" kern="0" dirty="0">
                <a:solidFill>
                  <a:srgbClr val="073763"/>
                </a:solidFill>
                <a:latin typeface="Abadi Extra Light"/>
                <a:cs typeface="Arial"/>
                <a:sym typeface="Arial"/>
              </a:rPr>
              <a:t>conventional tobacco </a:t>
            </a:r>
            <a:r>
              <a:rPr lang="en-US" sz="1733" kern="0" dirty="0">
                <a:solidFill>
                  <a:srgbClr val="073763"/>
                </a:solidFill>
                <a:latin typeface="Abadi Extra Light"/>
                <a:cs typeface="Arial"/>
                <a:sym typeface="Arial"/>
              </a:rPr>
              <a:t>were </a:t>
            </a:r>
            <a:r>
              <a:rPr lang="en-US" sz="1733" b="1" kern="0" dirty="0">
                <a:solidFill>
                  <a:srgbClr val="073763"/>
                </a:solidFill>
                <a:latin typeface="Abadi Extra Light"/>
                <a:cs typeface="Arial"/>
                <a:sym typeface="Arial"/>
              </a:rPr>
              <a:t>3.1X</a:t>
            </a:r>
            <a:endParaRPr lang="en-US" sz="1867" kern="0" dirty="0">
              <a:solidFill>
                <a:srgbClr val="000000"/>
              </a:solidFill>
              <a:latin typeface="Arial"/>
              <a:cs typeface="Arial"/>
              <a:sym typeface="Arial"/>
            </a:endParaRPr>
          </a:p>
          <a:p>
            <a:pPr marL="380990" indent="-380990" defTabSz="1219170">
              <a:buClr>
                <a:srgbClr val="000000"/>
              </a:buClr>
              <a:buFont typeface="Arial"/>
              <a:buChar char="•"/>
            </a:pPr>
            <a:endParaRPr lang="en-US" sz="1733" b="1" kern="0" dirty="0">
              <a:solidFill>
                <a:srgbClr val="073763"/>
              </a:solidFill>
              <a:latin typeface="Abadi Extra Light"/>
              <a:cs typeface="Arial"/>
              <a:sym typeface="Arial"/>
            </a:endParaRPr>
          </a:p>
          <a:p>
            <a:pPr marL="380990" indent="-380990" defTabSz="1219170">
              <a:buClr>
                <a:srgbClr val="000000"/>
              </a:buClr>
              <a:buFont typeface="Arial"/>
              <a:buChar char="•"/>
            </a:pPr>
            <a:endParaRPr lang="en-US" sz="1733" b="1" kern="0" dirty="0">
              <a:solidFill>
                <a:srgbClr val="073763"/>
              </a:solidFill>
              <a:latin typeface="Abadi Extra Light"/>
              <a:cs typeface="Arial"/>
              <a:sym typeface="Arial"/>
            </a:endParaRPr>
          </a:p>
        </p:txBody>
      </p:sp>
      <p:sp>
        <p:nvSpPr>
          <p:cNvPr id="20" name="Rectangle 19">
            <a:extLst>
              <a:ext uri="{FF2B5EF4-FFF2-40B4-BE49-F238E27FC236}">
                <a16:creationId xmlns:a16="http://schemas.microsoft.com/office/drawing/2014/main" id="{CFA36A1B-D16E-49A3-992F-F70D4763F7B0}"/>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129256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22" grpId="0"/>
      <p:bldP spid="24" grpId="0"/>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145" y="3720922"/>
            <a:ext cx="12191999" cy="26401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193" name="Google Shape;193;p26"/>
          <p:cNvSpPr txBox="1">
            <a:spLocks noGrp="1"/>
          </p:cNvSpPr>
          <p:nvPr>
            <p:ph type="title"/>
          </p:nvPr>
        </p:nvSpPr>
        <p:spPr>
          <a:xfrm>
            <a:off x="1731601" y="4058825"/>
            <a:ext cx="9997041" cy="1325600"/>
          </a:xfrm>
          <a:prstGeom prst="rect">
            <a:avLst/>
          </a:prstGeom>
        </p:spPr>
        <p:txBody>
          <a:bodyPr spcFirstLastPara="1" wrap="square" lIns="91433" tIns="45700" rIns="91433" bIns="45700" anchor="ctr" anchorCtr="0">
            <a:noAutofit/>
          </a:bodyPr>
          <a:lstStyle/>
          <a:p>
            <a:pPr algn="r"/>
            <a:r>
              <a:rPr lang="en-US" sz="4267" spc="800">
                <a:solidFill>
                  <a:schemeClr val="bg1"/>
                </a:solidFill>
                <a:latin typeface="Abadi Extra Light"/>
              </a:rPr>
              <a:t>DATA TO ACTION </a:t>
            </a:r>
            <a:endParaRPr lang="en-US" sz="4267" b="1" spc="800">
              <a:solidFill>
                <a:schemeClr val="bg1"/>
              </a:solidFill>
              <a:latin typeface="Abadi Extra Light"/>
            </a:endParaRPr>
          </a:p>
        </p:txBody>
      </p:sp>
      <p:sp>
        <p:nvSpPr>
          <p:cNvPr id="3" name="Rectangle 2">
            <a:extLst>
              <a:ext uri="{FF2B5EF4-FFF2-40B4-BE49-F238E27FC236}">
                <a16:creationId xmlns:a16="http://schemas.microsoft.com/office/drawing/2014/main" id="{6B897880-E986-6A4F-9933-9E51DCC81669}"/>
              </a:ext>
            </a:extLst>
          </p:cNvPr>
          <p:cNvSpPr/>
          <p:nvPr/>
        </p:nvSpPr>
        <p:spPr>
          <a:xfrm>
            <a:off x="5632641" y="5248635"/>
            <a:ext cx="6096000" cy="666977"/>
          </a:xfrm>
          <a:prstGeom prst="rect">
            <a:avLst/>
          </a:prstGeom>
        </p:spPr>
        <p:txBody>
          <a:bodyPr>
            <a:spAutoFit/>
          </a:bodyPr>
          <a:lstStyle/>
          <a:p>
            <a:pPr algn="r" defTabSz="1219170">
              <a:buClr>
                <a:srgbClr val="000000"/>
              </a:buClr>
            </a:pPr>
            <a:r>
              <a:rPr lang="en-US" sz="1867" kern="0" spc="800">
                <a:solidFill>
                  <a:srgbClr val="FFFFFF"/>
                </a:solidFill>
                <a:latin typeface="Abadi Extra Light"/>
                <a:cs typeface="Arial"/>
                <a:sym typeface="Arial"/>
              </a:rPr>
              <a:t>Jessica del Rosario</a:t>
            </a:r>
            <a:br>
              <a:rPr lang="en-US" sz="1867" kern="0" spc="800">
                <a:solidFill>
                  <a:srgbClr val="FFFFFF"/>
                </a:solidFill>
                <a:latin typeface="Abadi Extra Light"/>
                <a:cs typeface="Arial"/>
                <a:sym typeface="Arial"/>
              </a:rPr>
            </a:br>
            <a:r>
              <a:rPr lang="en-US" sz="1867" kern="0" spc="800">
                <a:solidFill>
                  <a:srgbClr val="FFFFFF"/>
                </a:solidFill>
                <a:latin typeface="Abadi Extra Light"/>
                <a:cs typeface="Arial"/>
                <a:sym typeface="Arial"/>
              </a:rPr>
              <a:t>Kim </a:t>
            </a:r>
            <a:r>
              <a:rPr lang="en-US" sz="1867" kern="0" spc="800" err="1">
                <a:solidFill>
                  <a:srgbClr val="FFFFFF"/>
                </a:solidFill>
                <a:latin typeface="Abadi Extra Light"/>
                <a:cs typeface="Arial"/>
                <a:sym typeface="Arial"/>
              </a:rPr>
              <a:t>Etingoff</a:t>
            </a:r>
            <a:endParaRPr lang="en-US"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EAE57064-D290-41DF-8E39-C523D953D541}"/>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4197550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4;p18">
            <a:extLst>
              <a:ext uri="{FF2B5EF4-FFF2-40B4-BE49-F238E27FC236}">
                <a16:creationId xmlns:a16="http://schemas.microsoft.com/office/drawing/2014/main" id="{41934EE2-5F34-E94F-9A99-CC49FF1F491B}"/>
              </a:ext>
            </a:extLst>
          </p:cNvPr>
          <p:cNvSpPr txBox="1"/>
          <p:nvPr/>
        </p:nvSpPr>
        <p:spPr>
          <a:xfrm>
            <a:off x="8823820" y="233453"/>
            <a:ext cx="3130464" cy="1567696"/>
          </a:xfrm>
          <a:prstGeom prst="rect">
            <a:avLst/>
          </a:prstGeom>
          <a:noFill/>
          <a:ln>
            <a:noFill/>
          </a:ln>
        </p:spPr>
        <p:txBody>
          <a:bodyPr spcFirstLastPara="1" wrap="square" lIns="121900" tIns="121900" rIns="121900" bIns="121900" anchor="ctr" anchorCtr="0">
            <a:spAutoFit/>
          </a:bodyPr>
          <a:lstStyle/>
          <a:p>
            <a:pPr algn="ctr" defTabSz="1219110">
              <a:spcBef>
                <a:spcPts val="800"/>
              </a:spcBef>
              <a:defRPr/>
            </a:pPr>
            <a:r>
              <a:rPr lang="en-US" sz="1451" b="1">
                <a:solidFill>
                  <a:prstClr val="black"/>
                </a:solidFill>
                <a:latin typeface="Abadi Extra Light"/>
                <a:ea typeface="+mn-lt"/>
                <a:cs typeface="Calibri"/>
                <a:sym typeface="Lato"/>
              </a:rPr>
              <a:t>HEALTH LITERACY &amp; </a:t>
            </a:r>
            <a:r>
              <a:rPr lang="en-US" sz="1451" b="1">
                <a:solidFill>
                  <a:prstClr val="black"/>
                </a:solidFill>
                <a:latin typeface="Abadi Extra Light"/>
                <a:ea typeface="+mn-lt"/>
                <a:cs typeface="Calibri"/>
                <a:sym typeface="Calibri"/>
              </a:rPr>
              <a:t>TRUST</a:t>
            </a:r>
            <a:endParaRPr lang="en-US" sz="1451">
              <a:solidFill>
                <a:prstClr val="black"/>
              </a:solidFill>
              <a:latin typeface="Abadi Extra Light"/>
              <a:cs typeface="Arial"/>
              <a:sym typeface="Arial"/>
            </a:endParaRPr>
          </a:p>
          <a:p>
            <a:pPr algn="ctr" defTabSz="1219110">
              <a:spcBef>
                <a:spcPts val="800"/>
              </a:spcBef>
              <a:defRPr/>
            </a:pPr>
            <a:r>
              <a:rPr lang="en-US" sz="1451">
                <a:solidFill>
                  <a:prstClr val="black"/>
                </a:solidFill>
                <a:latin typeface="Abadi Extra Light"/>
                <a:ea typeface="+mn-lt"/>
                <a:cs typeface="Calibri"/>
                <a:sym typeface="Arial"/>
              </a:rPr>
              <a:t>How can we craft understandable messaging that also addresses concerns and fears not just recommended actions?</a:t>
            </a:r>
            <a:endParaRPr lang="en-US" sz="1451">
              <a:solidFill>
                <a:prstClr val="black"/>
              </a:solidFill>
              <a:latin typeface="Abadi Extra Light"/>
              <a:cs typeface="Arial"/>
              <a:sym typeface="Arial"/>
            </a:endParaRPr>
          </a:p>
        </p:txBody>
      </p:sp>
      <p:cxnSp>
        <p:nvCxnSpPr>
          <p:cNvPr id="6" name="Google Shape;111;p18">
            <a:extLst>
              <a:ext uri="{FF2B5EF4-FFF2-40B4-BE49-F238E27FC236}">
                <a16:creationId xmlns:a16="http://schemas.microsoft.com/office/drawing/2014/main" id="{14C495AB-AC60-EB4B-851C-14F5FDDBEB8D}"/>
              </a:ext>
            </a:extLst>
          </p:cNvPr>
          <p:cNvCxnSpPr/>
          <p:nvPr/>
        </p:nvCxnSpPr>
        <p:spPr>
          <a:xfrm rot="10800000" flipH="1">
            <a:off x="2764800" y="3960400"/>
            <a:ext cx="1593200" cy="964400"/>
          </a:xfrm>
          <a:prstGeom prst="straightConnector1">
            <a:avLst/>
          </a:prstGeom>
          <a:noFill/>
          <a:ln w="9525" cap="flat" cmpd="sng">
            <a:solidFill>
              <a:schemeClr val="accent2"/>
            </a:solidFill>
            <a:prstDash val="solid"/>
            <a:round/>
            <a:headEnd type="none" w="med" len="med"/>
            <a:tailEnd type="none" w="med" len="med"/>
          </a:ln>
        </p:spPr>
      </p:cxnSp>
      <p:cxnSp>
        <p:nvCxnSpPr>
          <p:cNvPr id="7" name="Google Shape;116;p18">
            <a:extLst>
              <a:ext uri="{FF2B5EF4-FFF2-40B4-BE49-F238E27FC236}">
                <a16:creationId xmlns:a16="http://schemas.microsoft.com/office/drawing/2014/main" id="{030F30EF-FDAB-E940-AEA8-4A8FECE32F08}"/>
              </a:ext>
            </a:extLst>
          </p:cNvPr>
          <p:cNvCxnSpPr>
            <a:cxnSpLocks/>
            <a:stCxn id="9" idx="0"/>
            <a:endCxn id="38" idx="2"/>
          </p:cNvCxnSpPr>
          <p:nvPr/>
        </p:nvCxnSpPr>
        <p:spPr>
          <a:xfrm flipH="1" flipV="1">
            <a:off x="6037599" y="1856126"/>
            <a:ext cx="4735" cy="698855"/>
          </a:xfrm>
          <a:prstGeom prst="straightConnector1">
            <a:avLst/>
          </a:prstGeom>
          <a:noFill/>
          <a:ln w="9525" cap="flat" cmpd="sng">
            <a:solidFill>
              <a:schemeClr val="accent2"/>
            </a:solidFill>
            <a:prstDash val="solid"/>
            <a:round/>
            <a:headEnd type="none" w="med" len="med"/>
            <a:tailEnd type="none" w="med" len="med"/>
          </a:ln>
        </p:spPr>
      </p:cxnSp>
      <p:cxnSp>
        <p:nvCxnSpPr>
          <p:cNvPr id="8" name="Google Shape;114;p18">
            <a:extLst>
              <a:ext uri="{FF2B5EF4-FFF2-40B4-BE49-F238E27FC236}">
                <a16:creationId xmlns:a16="http://schemas.microsoft.com/office/drawing/2014/main" id="{EC4E8D24-114A-4843-9165-56ADBE8E9881}"/>
              </a:ext>
            </a:extLst>
          </p:cNvPr>
          <p:cNvCxnSpPr/>
          <p:nvPr/>
        </p:nvCxnSpPr>
        <p:spPr>
          <a:xfrm rot="10800000">
            <a:off x="7648000" y="3998000"/>
            <a:ext cx="1802000" cy="872800"/>
          </a:xfrm>
          <a:prstGeom prst="straightConnector1">
            <a:avLst/>
          </a:prstGeom>
          <a:noFill/>
          <a:ln w="9525" cap="flat" cmpd="sng">
            <a:solidFill>
              <a:schemeClr val="accent2"/>
            </a:solidFill>
            <a:prstDash val="solid"/>
            <a:round/>
            <a:headEnd type="none" w="med" len="med"/>
            <a:tailEnd type="none" w="med" len="med"/>
          </a:ln>
        </p:spPr>
      </p:cxnSp>
      <p:sp>
        <p:nvSpPr>
          <p:cNvPr id="9" name="Google Shape;88;p18">
            <a:extLst>
              <a:ext uri="{FF2B5EF4-FFF2-40B4-BE49-F238E27FC236}">
                <a16:creationId xmlns:a16="http://schemas.microsoft.com/office/drawing/2014/main" id="{7FBD2E4C-4713-F54A-A53D-ACBDD03EC2AB}"/>
              </a:ext>
            </a:extLst>
          </p:cNvPr>
          <p:cNvSpPr/>
          <p:nvPr/>
        </p:nvSpPr>
        <p:spPr>
          <a:xfrm>
            <a:off x="3725933" y="2554979"/>
            <a:ext cx="4632800" cy="16476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defTabSz="1219110">
              <a:defRPr/>
            </a:pPr>
            <a:r>
              <a:rPr lang="en-US" sz="2400">
                <a:solidFill>
                  <a:prstClr val="white"/>
                </a:solidFill>
                <a:latin typeface="Abadi Extra Light"/>
                <a:cs typeface="Arial"/>
                <a:sym typeface="Arial"/>
              </a:rPr>
              <a:t>Key Themes of Actions Needed Emerging from Findings</a:t>
            </a:r>
          </a:p>
        </p:txBody>
      </p:sp>
      <p:sp>
        <p:nvSpPr>
          <p:cNvPr id="12" name="Google Shape;91;p18">
            <a:extLst>
              <a:ext uri="{FF2B5EF4-FFF2-40B4-BE49-F238E27FC236}">
                <a16:creationId xmlns:a16="http://schemas.microsoft.com/office/drawing/2014/main" id="{AF864326-84B6-864D-A13C-A7D7D447DA73}"/>
              </a:ext>
            </a:extLst>
          </p:cNvPr>
          <p:cNvSpPr txBox="1"/>
          <p:nvPr/>
        </p:nvSpPr>
        <p:spPr>
          <a:xfrm>
            <a:off x="9153378" y="2924457"/>
            <a:ext cx="3034847" cy="1529224"/>
          </a:xfrm>
          <a:prstGeom prst="rect">
            <a:avLst/>
          </a:prstGeom>
          <a:noFill/>
          <a:ln>
            <a:noFill/>
          </a:ln>
        </p:spPr>
        <p:txBody>
          <a:bodyPr spcFirstLastPara="1" wrap="square" lIns="121900" tIns="121900" rIns="121900" bIns="121900" anchor="ctr" anchorCtr="0">
            <a:spAutoFit/>
          </a:bodyPr>
          <a:lstStyle/>
          <a:p>
            <a:pPr algn="ctr" defTabSz="1219110">
              <a:lnSpc>
                <a:spcPct val="200000"/>
              </a:lnSpc>
              <a:spcBef>
                <a:spcPts val="1333"/>
              </a:spcBef>
              <a:defRPr/>
            </a:pPr>
            <a:r>
              <a:rPr lang="en-US" sz="1451" b="1">
                <a:solidFill>
                  <a:prstClr val="black"/>
                </a:solidFill>
                <a:latin typeface="Abadi Extra Light"/>
                <a:cs typeface="Calibri"/>
                <a:sym typeface="Lato"/>
              </a:rPr>
              <a:t>HEALTHCARE CAPACITY</a:t>
            </a:r>
            <a:endParaRPr lang="en-US" sz="1800">
              <a:solidFill>
                <a:prstClr val="black"/>
              </a:solidFill>
              <a:latin typeface="Calibri"/>
              <a:cs typeface="Calibri"/>
              <a:sym typeface="Arial"/>
            </a:endParaRPr>
          </a:p>
          <a:p>
            <a:pPr algn="ctr" defTabSz="1219110">
              <a:defRPr/>
            </a:pPr>
            <a:r>
              <a:rPr lang="en-US" sz="1451">
                <a:solidFill>
                  <a:prstClr val="black"/>
                </a:solidFill>
                <a:latin typeface="Abadi Extra Light"/>
                <a:ea typeface="+mn-lt"/>
                <a:cs typeface="Calibri"/>
                <a:sym typeface="Calibri"/>
              </a:rPr>
              <a:t>How can we increase appointments, telehealth infrastructure, culturally competent providers, CHWs?</a:t>
            </a:r>
            <a:endParaRPr lang="en-US" sz="1451">
              <a:solidFill>
                <a:prstClr val="black"/>
              </a:solidFill>
              <a:latin typeface="Abadi Extra Light"/>
              <a:ea typeface="+mn-lt"/>
              <a:cs typeface="Calibri"/>
              <a:sym typeface="Arial"/>
            </a:endParaRPr>
          </a:p>
        </p:txBody>
      </p:sp>
      <p:sp>
        <p:nvSpPr>
          <p:cNvPr id="13" name="Google Shape;92;p18">
            <a:extLst>
              <a:ext uri="{FF2B5EF4-FFF2-40B4-BE49-F238E27FC236}">
                <a16:creationId xmlns:a16="http://schemas.microsoft.com/office/drawing/2014/main" id="{EB103813-FBFA-C946-8F0D-83F061DD7935}"/>
              </a:ext>
            </a:extLst>
          </p:cNvPr>
          <p:cNvSpPr txBox="1"/>
          <p:nvPr/>
        </p:nvSpPr>
        <p:spPr>
          <a:xfrm>
            <a:off x="8316100" y="4732949"/>
            <a:ext cx="3131600" cy="1793464"/>
          </a:xfrm>
          <a:prstGeom prst="rect">
            <a:avLst/>
          </a:prstGeom>
          <a:noFill/>
          <a:ln>
            <a:noFill/>
          </a:ln>
        </p:spPr>
        <p:txBody>
          <a:bodyPr spcFirstLastPara="1" wrap="square" lIns="121900" tIns="121900" rIns="121900" bIns="121900" anchor="ctr" anchorCtr="0">
            <a:spAutoFit/>
          </a:bodyPr>
          <a:lstStyle/>
          <a:p>
            <a:pPr algn="ctr" defTabSz="1219110">
              <a:spcBef>
                <a:spcPts val="800"/>
              </a:spcBef>
              <a:defRPr/>
            </a:pPr>
            <a:endParaRPr lang="en-US" sz="1467" b="1">
              <a:solidFill>
                <a:prstClr val="black"/>
              </a:solidFill>
              <a:latin typeface="Abadi Extra Light"/>
              <a:ea typeface="Calibri"/>
              <a:cs typeface="Calibri"/>
              <a:sym typeface="Lato"/>
            </a:endParaRPr>
          </a:p>
          <a:p>
            <a:pPr algn="ctr" defTabSz="1219110">
              <a:lnSpc>
                <a:spcPct val="200000"/>
              </a:lnSpc>
              <a:spcBef>
                <a:spcPts val="800"/>
              </a:spcBef>
              <a:defRPr/>
            </a:pPr>
            <a:r>
              <a:rPr lang="en-US" sz="1451" b="1">
                <a:solidFill>
                  <a:prstClr val="black"/>
                </a:solidFill>
                <a:latin typeface="Abadi Extra Light"/>
                <a:ea typeface="Calibri"/>
                <a:cs typeface="Calibri"/>
                <a:sym typeface="Lato"/>
              </a:rPr>
              <a:t>EMPLOYMENT</a:t>
            </a:r>
            <a:r>
              <a:rPr lang="en-US" sz="1451" b="1">
                <a:solidFill>
                  <a:prstClr val="black"/>
                </a:solidFill>
                <a:latin typeface="Abadi Extra Light"/>
                <a:ea typeface="Calibri"/>
                <a:cs typeface="Calibri"/>
                <a:sym typeface="Calibri"/>
              </a:rPr>
              <a:t> </a:t>
            </a:r>
            <a:endParaRPr lang="en-US" sz="1451" b="1">
              <a:solidFill>
                <a:prstClr val="black"/>
              </a:solidFill>
              <a:latin typeface="Abadi Extra Light"/>
              <a:ea typeface="Calibri"/>
              <a:cs typeface="Calibri"/>
              <a:sym typeface="Arial"/>
            </a:endParaRPr>
          </a:p>
          <a:p>
            <a:pPr algn="ctr" defTabSz="1219110">
              <a:defRPr/>
            </a:pPr>
            <a:r>
              <a:rPr lang="en-US" sz="1451">
                <a:solidFill>
                  <a:prstClr val="black"/>
                </a:solidFill>
                <a:latin typeface="Calibri"/>
                <a:ea typeface="+mn-lt"/>
                <a:cs typeface="Calibri"/>
                <a:sym typeface="Arial"/>
              </a:rPr>
              <a:t>H</a:t>
            </a:r>
            <a:r>
              <a:rPr lang="en-US" sz="1451">
                <a:solidFill>
                  <a:prstClr val="black"/>
                </a:solidFill>
                <a:latin typeface="Abadi Extra Light"/>
                <a:ea typeface="+mn-lt"/>
                <a:cs typeface="Calibri"/>
                <a:sym typeface="Arial"/>
              </a:rPr>
              <a:t>ow can we promote more equitable worker protections (physical conditions, testing, and benefits/leave)?</a:t>
            </a:r>
          </a:p>
        </p:txBody>
      </p:sp>
      <p:sp>
        <p:nvSpPr>
          <p:cNvPr id="14" name="Google Shape;93;p18">
            <a:extLst>
              <a:ext uri="{FF2B5EF4-FFF2-40B4-BE49-F238E27FC236}">
                <a16:creationId xmlns:a16="http://schemas.microsoft.com/office/drawing/2014/main" id="{B9E71AC3-5949-0945-BEF2-56614CEBFF77}"/>
              </a:ext>
            </a:extLst>
          </p:cNvPr>
          <p:cNvSpPr txBox="1"/>
          <p:nvPr/>
        </p:nvSpPr>
        <p:spPr>
          <a:xfrm>
            <a:off x="4523163" y="5372664"/>
            <a:ext cx="3145676" cy="1121164"/>
          </a:xfrm>
          <a:prstGeom prst="rect">
            <a:avLst/>
          </a:prstGeom>
          <a:noFill/>
          <a:ln>
            <a:noFill/>
          </a:ln>
        </p:spPr>
        <p:txBody>
          <a:bodyPr spcFirstLastPara="1" wrap="square" lIns="121900" tIns="121900" rIns="121900" bIns="121900" anchor="ctr" anchorCtr="0">
            <a:spAutoFit/>
          </a:bodyPr>
          <a:lstStyle/>
          <a:p>
            <a:pPr algn="ctr" defTabSz="1219110">
              <a:spcBef>
                <a:spcPts val="800"/>
              </a:spcBef>
              <a:defRPr/>
            </a:pPr>
            <a:r>
              <a:rPr lang="en-US" sz="1451" b="1">
                <a:solidFill>
                  <a:prstClr val="black"/>
                </a:solidFill>
                <a:latin typeface="Abadi Extra Light"/>
                <a:ea typeface="+mn-lt"/>
                <a:cs typeface="Calibri"/>
                <a:sym typeface="Lato"/>
              </a:rPr>
              <a:t>TELEHEALTH &amp; TECHNOLOGY </a:t>
            </a:r>
            <a:endParaRPr lang="en-US" sz="1451">
              <a:solidFill>
                <a:prstClr val="black"/>
              </a:solidFill>
              <a:latin typeface="Abadi Extra Light"/>
              <a:cs typeface="Arial"/>
              <a:sym typeface="Arial"/>
            </a:endParaRPr>
          </a:p>
          <a:p>
            <a:pPr algn="ctr" defTabSz="1219110">
              <a:spcBef>
                <a:spcPts val="800"/>
              </a:spcBef>
              <a:defRPr/>
            </a:pPr>
            <a:r>
              <a:rPr lang="en-US" sz="1451">
                <a:solidFill>
                  <a:prstClr val="black"/>
                </a:solidFill>
                <a:latin typeface="Abadi Extra Light"/>
                <a:cs typeface="Calibri"/>
                <a:sym typeface="Arial"/>
              </a:rPr>
              <a:t>How can we reduce technology-related barriers to accessing services?</a:t>
            </a:r>
          </a:p>
        </p:txBody>
      </p:sp>
      <p:sp>
        <p:nvSpPr>
          <p:cNvPr id="15" name="Google Shape;95;p18">
            <a:extLst>
              <a:ext uri="{FF2B5EF4-FFF2-40B4-BE49-F238E27FC236}">
                <a16:creationId xmlns:a16="http://schemas.microsoft.com/office/drawing/2014/main" id="{7B5004DE-5E16-B444-8F95-7B7FD35ACE56}"/>
              </a:ext>
            </a:extLst>
          </p:cNvPr>
          <p:cNvSpPr/>
          <p:nvPr/>
        </p:nvSpPr>
        <p:spPr>
          <a:xfrm>
            <a:off x="1317083" y="2391612"/>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lang="en-US" sz="2400">
              <a:solidFill>
                <a:prstClr val="black"/>
              </a:solidFill>
              <a:latin typeface="Abadi Extra Light"/>
              <a:cs typeface="Arial"/>
              <a:sym typeface="Arial"/>
            </a:endParaRPr>
          </a:p>
        </p:txBody>
      </p:sp>
      <p:sp>
        <p:nvSpPr>
          <p:cNvPr id="16" name="Google Shape;97;p18">
            <a:extLst>
              <a:ext uri="{FF2B5EF4-FFF2-40B4-BE49-F238E27FC236}">
                <a16:creationId xmlns:a16="http://schemas.microsoft.com/office/drawing/2014/main" id="{B542EC4C-ADFB-9A4A-9D11-4F3437F2D328}"/>
              </a:ext>
            </a:extLst>
          </p:cNvPr>
          <p:cNvSpPr/>
          <p:nvPr/>
        </p:nvSpPr>
        <p:spPr>
          <a:xfrm>
            <a:off x="2613063" y="1345165"/>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lang="en-US" sz="2400">
              <a:solidFill>
                <a:prstClr val="black"/>
              </a:solidFill>
              <a:latin typeface="Abadi Extra Light"/>
              <a:cs typeface="Arial"/>
              <a:sym typeface="Arial"/>
            </a:endParaRPr>
          </a:p>
        </p:txBody>
      </p:sp>
      <p:sp>
        <p:nvSpPr>
          <p:cNvPr id="17" name="Google Shape;98;p18">
            <a:extLst>
              <a:ext uri="{FF2B5EF4-FFF2-40B4-BE49-F238E27FC236}">
                <a16:creationId xmlns:a16="http://schemas.microsoft.com/office/drawing/2014/main" id="{EBDDB877-311A-3049-AF58-07928A3145BE}"/>
              </a:ext>
            </a:extLst>
          </p:cNvPr>
          <p:cNvSpPr/>
          <p:nvPr/>
        </p:nvSpPr>
        <p:spPr>
          <a:xfrm>
            <a:off x="5624461" y="1129593"/>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lang="en-US" sz="2400">
              <a:solidFill>
                <a:prstClr val="black"/>
              </a:solidFill>
              <a:latin typeface="Abadi Extra Light"/>
              <a:cs typeface="Arial"/>
              <a:sym typeface="Arial"/>
            </a:endParaRPr>
          </a:p>
        </p:txBody>
      </p:sp>
      <p:sp>
        <p:nvSpPr>
          <p:cNvPr id="18" name="Google Shape;99;p18">
            <a:extLst>
              <a:ext uri="{FF2B5EF4-FFF2-40B4-BE49-F238E27FC236}">
                <a16:creationId xmlns:a16="http://schemas.microsoft.com/office/drawing/2014/main" id="{55D1050C-0681-4943-9D37-6C525D6A99C7}"/>
              </a:ext>
            </a:extLst>
          </p:cNvPr>
          <p:cNvSpPr/>
          <p:nvPr/>
        </p:nvSpPr>
        <p:spPr>
          <a:xfrm>
            <a:off x="8285155" y="1348511"/>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lang="en-US" sz="2400">
              <a:solidFill>
                <a:prstClr val="black"/>
              </a:solidFill>
              <a:latin typeface="Abadi Extra Light"/>
              <a:cs typeface="Arial"/>
              <a:sym typeface="Arial"/>
            </a:endParaRPr>
          </a:p>
        </p:txBody>
      </p:sp>
      <p:sp>
        <p:nvSpPr>
          <p:cNvPr id="19" name="Google Shape;100;p18">
            <a:extLst>
              <a:ext uri="{FF2B5EF4-FFF2-40B4-BE49-F238E27FC236}">
                <a16:creationId xmlns:a16="http://schemas.microsoft.com/office/drawing/2014/main" id="{8B8FF19B-FF16-C548-B636-507FA7847E17}"/>
              </a:ext>
            </a:extLst>
          </p:cNvPr>
          <p:cNvSpPr/>
          <p:nvPr/>
        </p:nvSpPr>
        <p:spPr>
          <a:xfrm>
            <a:off x="10291649" y="2352320"/>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lang="en-US" sz="2400">
              <a:solidFill>
                <a:prstClr val="black"/>
              </a:solidFill>
              <a:latin typeface="Abadi Extra Light"/>
              <a:cs typeface="Arial"/>
              <a:sym typeface="Arial"/>
            </a:endParaRPr>
          </a:p>
        </p:txBody>
      </p:sp>
      <p:sp>
        <p:nvSpPr>
          <p:cNvPr id="20" name="Google Shape;101;p18">
            <a:extLst>
              <a:ext uri="{FF2B5EF4-FFF2-40B4-BE49-F238E27FC236}">
                <a16:creationId xmlns:a16="http://schemas.microsoft.com/office/drawing/2014/main" id="{B1BD1EDC-A05F-ED44-B86C-307040DA5B4B}"/>
              </a:ext>
            </a:extLst>
          </p:cNvPr>
          <p:cNvSpPr/>
          <p:nvPr/>
        </p:nvSpPr>
        <p:spPr>
          <a:xfrm>
            <a:off x="5648000" y="4632000"/>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lang="en-US" sz="2400">
              <a:solidFill>
                <a:prstClr val="black"/>
              </a:solidFill>
              <a:latin typeface="Abadi Extra Light"/>
              <a:cs typeface="Arial"/>
              <a:sym typeface="Arial"/>
            </a:endParaRPr>
          </a:p>
        </p:txBody>
      </p:sp>
      <p:sp>
        <p:nvSpPr>
          <p:cNvPr id="21" name="Google Shape;102;p18">
            <a:extLst>
              <a:ext uri="{FF2B5EF4-FFF2-40B4-BE49-F238E27FC236}">
                <a16:creationId xmlns:a16="http://schemas.microsoft.com/office/drawing/2014/main" id="{67FB949E-9362-1046-A4E4-E277A2DB07BC}"/>
              </a:ext>
            </a:extLst>
          </p:cNvPr>
          <p:cNvSpPr/>
          <p:nvPr/>
        </p:nvSpPr>
        <p:spPr>
          <a:xfrm>
            <a:off x="9370500" y="4580067"/>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lang="en-US" sz="2400">
              <a:solidFill>
                <a:prstClr val="black"/>
              </a:solidFill>
              <a:latin typeface="Abadi Extra Light"/>
              <a:cs typeface="Arial"/>
              <a:sym typeface="Arial"/>
            </a:endParaRPr>
          </a:p>
        </p:txBody>
      </p:sp>
      <p:sp>
        <p:nvSpPr>
          <p:cNvPr id="22" name="Google Shape;103;p18">
            <a:extLst>
              <a:ext uri="{FF2B5EF4-FFF2-40B4-BE49-F238E27FC236}">
                <a16:creationId xmlns:a16="http://schemas.microsoft.com/office/drawing/2014/main" id="{91E5FD3D-55AC-B040-9EF1-A7BA1A1D8933}"/>
              </a:ext>
            </a:extLst>
          </p:cNvPr>
          <p:cNvSpPr/>
          <p:nvPr/>
        </p:nvSpPr>
        <p:spPr>
          <a:xfrm>
            <a:off x="2032533" y="4632000"/>
            <a:ext cx="779200" cy="779200"/>
          </a:xfrm>
          <a:prstGeom prst="ellipse">
            <a:avLst/>
          </a:prstGeom>
          <a:solidFill>
            <a:schemeClr val="accent2"/>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lang="en-US" sz="2400">
              <a:solidFill>
                <a:prstClr val="black"/>
              </a:solidFill>
              <a:latin typeface="Abadi Extra Light"/>
              <a:cs typeface="Arial"/>
              <a:sym typeface="Arial"/>
            </a:endParaRPr>
          </a:p>
        </p:txBody>
      </p:sp>
      <p:pic>
        <p:nvPicPr>
          <p:cNvPr id="23" name="Google Shape;105;p18">
            <a:extLst>
              <a:ext uri="{FF2B5EF4-FFF2-40B4-BE49-F238E27FC236}">
                <a16:creationId xmlns:a16="http://schemas.microsoft.com/office/drawing/2014/main" id="{34F31341-04F1-894D-B487-F7D79D2A613C}"/>
              </a:ext>
            </a:extLst>
          </p:cNvPr>
          <p:cNvPicPr preferRelativeResize="0"/>
          <p:nvPr/>
        </p:nvPicPr>
        <p:blipFill>
          <a:blip r:embed="rId2">
            <a:alphaModFix/>
          </a:blip>
          <a:stretch>
            <a:fillRect/>
          </a:stretch>
        </p:blipFill>
        <p:spPr>
          <a:xfrm>
            <a:off x="10358437" y="2423791"/>
            <a:ext cx="645633" cy="634695"/>
          </a:xfrm>
          <a:prstGeom prst="rect">
            <a:avLst/>
          </a:prstGeom>
          <a:noFill/>
          <a:ln>
            <a:noFill/>
          </a:ln>
        </p:spPr>
      </p:pic>
      <p:pic>
        <p:nvPicPr>
          <p:cNvPr id="24" name="Google Shape;106;p18">
            <a:extLst>
              <a:ext uri="{FF2B5EF4-FFF2-40B4-BE49-F238E27FC236}">
                <a16:creationId xmlns:a16="http://schemas.microsoft.com/office/drawing/2014/main" id="{6A404BF2-3AF5-B040-A1B2-0A0626855331}"/>
              </a:ext>
            </a:extLst>
          </p:cNvPr>
          <p:cNvPicPr preferRelativeResize="0"/>
          <p:nvPr/>
        </p:nvPicPr>
        <p:blipFill>
          <a:blip r:embed="rId3">
            <a:alphaModFix/>
          </a:blip>
          <a:stretch>
            <a:fillRect/>
          </a:stretch>
        </p:blipFill>
        <p:spPr>
          <a:xfrm>
            <a:off x="9403728" y="4668593"/>
            <a:ext cx="645633" cy="634691"/>
          </a:xfrm>
          <a:prstGeom prst="rect">
            <a:avLst/>
          </a:prstGeom>
          <a:noFill/>
          <a:ln>
            <a:noFill/>
          </a:ln>
        </p:spPr>
      </p:pic>
      <p:cxnSp>
        <p:nvCxnSpPr>
          <p:cNvPr id="25" name="Google Shape;112;p18">
            <a:extLst>
              <a:ext uri="{FF2B5EF4-FFF2-40B4-BE49-F238E27FC236}">
                <a16:creationId xmlns:a16="http://schemas.microsoft.com/office/drawing/2014/main" id="{129B0035-1A8B-9240-8D74-AB2CCA6CAE98}"/>
              </a:ext>
            </a:extLst>
          </p:cNvPr>
          <p:cNvCxnSpPr>
            <a:stCxn id="20" idx="0"/>
            <a:endCxn id="9" idx="4"/>
          </p:cNvCxnSpPr>
          <p:nvPr/>
        </p:nvCxnSpPr>
        <p:spPr>
          <a:xfrm rot="10800000" flipH="1">
            <a:off x="6037600" y="4202400"/>
            <a:ext cx="4800" cy="429600"/>
          </a:xfrm>
          <a:prstGeom prst="straightConnector1">
            <a:avLst/>
          </a:prstGeom>
          <a:noFill/>
          <a:ln w="9525" cap="flat" cmpd="sng">
            <a:solidFill>
              <a:schemeClr val="accent2"/>
            </a:solidFill>
            <a:prstDash val="solid"/>
            <a:round/>
            <a:headEnd type="none" w="med" len="med"/>
            <a:tailEnd type="none" w="med" len="med"/>
          </a:ln>
        </p:spPr>
      </p:cxnSp>
      <p:cxnSp>
        <p:nvCxnSpPr>
          <p:cNvPr id="26" name="Google Shape;113;p18">
            <a:extLst>
              <a:ext uri="{FF2B5EF4-FFF2-40B4-BE49-F238E27FC236}">
                <a16:creationId xmlns:a16="http://schemas.microsoft.com/office/drawing/2014/main" id="{A97CAD9C-1619-C24E-A87B-1CE02C1B8A58}"/>
              </a:ext>
            </a:extLst>
          </p:cNvPr>
          <p:cNvCxnSpPr>
            <a:cxnSpLocks/>
            <a:stCxn id="15" idx="6"/>
            <a:endCxn id="9" idx="2"/>
          </p:cNvCxnSpPr>
          <p:nvPr/>
        </p:nvCxnSpPr>
        <p:spPr>
          <a:xfrm>
            <a:off x="2096283" y="2781214"/>
            <a:ext cx="1629651" cy="597567"/>
          </a:xfrm>
          <a:prstGeom prst="straightConnector1">
            <a:avLst/>
          </a:prstGeom>
          <a:noFill/>
          <a:ln w="9525" cap="flat" cmpd="sng">
            <a:solidFill>
              <a:schemeClr val="accent2"/>
            </a:solidFill>
            <a:prstDash val="solid"/>
            <a:round/>
            <a:headEnd type="none" w="med" len="med"/>
            <a:tailEnd type="none" w="med" len="med"/>
          </a:ln>
        </p:spPr>
      </p:cxnSp>
      <p:cxnSp>
        <p:nvCxnSpPr>
          <p:cNvPr id="27" name="Google Shape;115;p18">
            <a:extLst>
              <a:ext uri="{FF2B5EF4-FFF2-40B4-BE49-F238E27FC236}">
                <a16:creationId xmlns:a16="http://schemas.microsoft.com/office/drawing/2014/main" id="{E006A94E-5818-0648-8A90-4D0CD1BB0E77}"/>
              </a:ext>
            </a:extLst>
          </p:cNvPr>
          <p:cNvCxnSpPr>
            <a:cxnSpLocks/>
            <a:stCxn id="19" idx="2"/>
            <a:endCxn id="9" idx="6"/>
          </p:cNvCxnSpPr>
          <p:nvPr/>
        </p:nvCxnSpPr>
        <p:spPr>
          <a:xfrm flipH="1">
            <a:off x="8358734" y="2741921"/>
            <a:ext cx="1932916" cy="636859"/>
          </a:xfrm>
          <a:prstGeom prst="straightConnector1">
            <a:avLst/>
          </a:prstGeom>
          <a:noFill/>
          <a:ln w="9525" cap="flat" cmpd="sng">
            <a:solidFill>
              <a:schemeClr val="accent2"/>
            </a:solidFill>
            <a:prstDash val="solid"/>
            <a:round/>
            <a:headEnd type="none" w="med" len="med"/>
            <a:tailEnd type="none" w="med" len="med"/>
          </a:ln>
        </p:spPr>
      </p:cxnSp>
      <p:cxnSp>
        <p:nvCxnSpPr>
          <p:cNvPr id="28" name="Google Shape;118;p18">
            <a:extLst>
              <a:ext uri="{FF2B5EF4-FFF2-40B4-BE49-F238E27FC236}">
                <a16:creationId xmlns:a16="http://schemas.microsoft.com/office/drawing/2014/main" id="{23FE8F06-0777-DF49-94B3-2115EBB3EC6D}"/>
              </a:ext>
            </a:extLst>
          </p:cNvPr>
          <p:cNvCxnSpPr>
            <a:cxnSpLocks/>
          </p:cNvCxnSpPr>
          <p:nvPr/>
        </p:nvCxnSpPr>
        <p:spPr>
          <a:xfrm flipV="1">
            <a:off x="7138901" y="1856126"/>
            <a:ext cx="1278364" cy="800775"/>
          </a:xfrm>
          <a:prstGeom prst="straightConnector1">
            <a:avLst/>
          </a:prstGeom>
          <a:noFill/>
          <a:ln w="9525" cap="flat" cmpd="sng">
            <a:solidFill>
              <a:schemeClr val="accent2"/>
            </a:solidFill>
            <a:prstDash val="solid"/>
            <a:round/>
            <a:headEnd type="none" w="med" len="med"/>
            <a:tailEnd type="none" w="med" len="med"/>
          </a:ln>
        </p:spPr>
      </p:cxnSp>
      <p:cxnSp>
        <p:nvCxnSpPr>
          <p:cNvPr id="29" name="Google Shape;119;p18">
            <a:extLst>
              <a:ext uri="{FF2B5EF4-FFF2-40B4-BE49-F238E27FC236}">
                <a16:creationId xmlns:a16="http://schemas.microsoft.com/office/drawing/2014/main" id="{77EE5C52-3264-924D-B371-0EB56A6EB910}"/>
              </a:ext>
            </a:extLst>
          </p:cNvPr>
          <p:cNvCxnSpPr>
            <a:cxnSpLocks/>
          </p:cNvCxnSpPr>
          <p:nvPr/>
        </p:nvCxnSpPr>
        <p:spPr>
          <a:xfrm flipH="1" flipV="1">
            <a:off x="3285447" y="1915675"/>
            <a:ext cx="1084787" cy="877792"/>
          </a:xfrm>
          <a:prstGeom prst="straightConnector1">
            <a:avLst/>
          </a:prstGeom>
          <a:noFill/>
          <a:ln w="9525" cap="flat" cmpd="sng">
            <a:solidFill>
              <a:schemeClr val="accent2"/>
            </a:solidFill>
            <a:prstDash val="solid"/>
            <a:round/>
            <a:headEnd type="none" w="med" len="med"/>
            <a:tailEnd type="none" w="med" len="med"/>
          </a:ln>
        </p:spPr>
      </p:cxnSp>
      <p:pic>
        <p:nvPicPr>
          <p:cNvPr id="30" name="Google Shape;96;p18">
            <a:extLst>
              <a:ext uri="{FF2B5EF4-FFF2-40B4-BE49-F238E27FC236}">
                <a16:creationId xmlns:a16="http://schemas.microsoft.com/office/drawing/2014/main" id="{AB13FA5F-00A5-5747-BCF8-52E5C661959D}"/>
              </a:ext>
            </a:extLst>
          </p:cNvPr>
          <p:cNvPicPr preferRelativeResize="0"/>
          <p:nvPr/>
        </p:nvPicPr>
        <p:blipFill>
          <a:blip r:embed="rId4">
            <a:alphaModFix/>
          </a:blip>
          <a:stretch>
            <a:fillRect/>
          </a:stretch>
        </p:blipFill>
        <p:spPr>
          <a:xfrm>
            <a:off x="2583223" y="1383995"/>
            <a:ext cx="779200" cy="676981"/>
          </a:xfrm>
          <a:prstGeom prst="rect">
            <a:avLst/>
          </a:prstGeom>
          <a:noFill/>
          <a:ln>
            <a:noFill/>
          </a:ln>
        </p:spPr>
      </p:pic>
      <p:pic>
        <p:nvPicPr>
          <p:cNvPr id="31" name="Picture 20" descr="2020-2021 Basic Needs Priorities &amp; Strategic Investment Plan – United Way  of Central Illinois">
            <a:extLst>
              <a:ext uri="{FF2B5EF4-FFF2-40B4-BE49-F238E27FC236}">
                <a16:creationId xmlns:a16="http://schemas.microsoft.com/office/drawing/2014/main" id="{A5719B78-8C75-FF48-92F0-C0305A32893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384014" y="2462018"/>
            <a:ext cx="638391" cy="638391"/>
          </a:xfrm>
          <a:prstGeom prst="rect">
            <a:avLst/>
          </a:prstGeom>
          <a:noFill/>
          <a:extLst>
            <a:ext uri="{909E8E84-426E-40DD-AFC4-6F175D3DCCD1}">
              <a14:hiddenFill xmlns:a14="http://schemas.microsoft.com/office/drawing/2010/main">
                <a:solidFill>
                  <a:srgbClr val="FFFFFF"/>
                </a:solidFill>
              </a14:hiddenFill>
            </a:ext>
          </a:extLst>
        </p:spPr>
      </p:pic>
      <p:sp>
        <p:nvSpPr>
          <p:cNvPr id="32" name="Google Shape;93;p18">
            <a:extLst>
              <a:ext uri="{FF2B5EF4-FFF2-40B4-BE49-F238E27FC236}">
                <a16:creationId xmlns:a16="http://schemas.microsoft.com/office/drawing/2014/main" id="{6F5E0524-2FB4-7041-9175-27FB3D1CD543}"/>
              </a:ext>
            </a:extLst>
          </p:cNvPr>
          <p:cNvSpPr txBox="1"/>
          <p:nvPr/>
        </p:nvSpPr>
        <p:spPr>
          <a:xfrm>
            <a:off x="110478" y="369951"/>
            <a:ext cx="2588461" cy="1567696"/>
          </a:xfrm>
          <a:prstGeom prst="rect">
            <a:avLst/>
          </a:prstGeom>
          <a:noFill/>
          <a:ln>
            <a:noFill/>
          </a:ln>
        </p:spPr>
        <p:txBody>
          <a:bodyPr spcFirstLastPara="1" wrap="square" lIns="121900" tIns="121900" rIns="121900" bIns="121900" anchor="ctr" anchorCtr="0">
            <a:spAutoFit/>
          </a:bodyPr>
          <a:lstStyle/>
          <a:p>
            <a:pPr algn="ctr" defTabSz="1219110">
              <a:spcBef>
                <a:spcPts val="800"/>
              </a:spcBef>
              <a:defRPr/>
            </a:pPr>
            <a:r>
              <a:rPr lang="en-US" sz="1451" b="1">
                <a:solidFill>
                  <a:prstClr val="black"/>
                </a:solidFill>
                <a:latin typeface="Abadi Extra Light"/>
                <a:ea typeface="+mn-lt"/>
                <a:cs typeface="Calibri"/>
                <a:sym typeface="Lato"/>
              </a:rPr>
              <a:t>COMMUNICATION / PSAs</a:t>
            </a:r>
            <a:endParaRPr lang="en-US" sz="1451" b="1">
              <a:solidFill>
                <a:prstClr val="black"/>
              </a:solidFill>
              <a:latin typeface="Abadi Extra Light"/>
              <a:cs typeface="Arial"/>
              <a:sym typeface="Arial"/>
            </a:endParaRPr>
          </a:p>
          <a:p>
            <a:pPr algn="ctr" defTabSz="1219110">
              <a:spcBef>
                <a:spcPts val="800"/>
              </a:spcBef>
              <a:defRPr/>
            </a:pPr>
            <a:r>
              <a:rPr lang="en-US" sz="1451">
                <a:solidFill>
                  <a:prstClr val="black"/>
                </a:solidFill>
                <a:latin typeface="Abadi Extra Light"/>
                <a:ea typeface="+mn-lt"/>
                <a:cs typeface="Calibri"/>
                <a:sym typeface="Arial"/>
              </a:rPr>
              <a:t>How can we utilize alternative channels to reach key populations (not currently being reach)? What modes to use? </a:t>
            </a:r>
          </a:p>
        </p:txBody>
      </p:sp>
      <p:sp>
        <p:nvSpPr>
          <p:cNvPr id="33" name="Google Shape;93;p18">
            <a:extLst>
              <a:ext uri="{FF2B5EF4-FFF2-40B4-BE49-F238E27FC236}">
                <a16:creationId xmlns:a16="http://schemas.microsoft.com/office/drawing/2014/main" id="{E62502B7-285D-6B48-9823-C290E1C9F055}"/>
              </a:ext>
            </a:extLst>
          </p:cNvPr>
          <p:cNvSpPr txBox="1"/>
          <p:nvPr/>
        </p:nvSpPr>
        <p:spPr>
          <a:xfrm>
            <a:off x="4344382" y="-81410"/>
            <a:ext cx="3503239" cy="1241838"/>
          </a:xfrm>
          <a:prstGeom prst="rect">
            <a:avLst/>
          </a:prstGeom>
          <a:noFill/>
          <a:ln>
            <a:noFill/>
          </a:ln>
        </p:spPr>
        <p:txBody>
          <a:bodyPr spcFirstLastPara="1" wrap="square" lIns="121900" tIns="121900" rIns="121900" bIns="121900" anchor="ctr" anchorCtr="0">
            <a:spAutoFit/>
          </a:bodyPr>
          <a:lstStyle/>
          <a:p>
            <a:pPr algn="ctr" defTabSz="1219110">
              <a:lnSpc>
                <a:spcPct val="200000"/>
              </a:lnSpc>
              <a:spcBef>
                <a:spcPts val="800"/>
              </a:spcBef>
              <a:defRPr/>
            </a:pPr>
            <a:r>
              <a:rPr lang="en-US" sz="1451" b="1">
                <a:solidFill>
                  <a:prstClr val="black"/>
                </a:solidFill>
                <a:latin typeface="Abadi Extra Light"/>
                <a:ea typeface="+mn-lt"/>
                <a:cs typeface="Calibri"/>
                <a:sym typeface="Lato"/>
              </a:rPr>
              <a:t>RESOURCE INFORMATION</a:t>
            </a:r>
            <a:endParaRPr lang="en-US" sz="1451" b="1">
              <a:solidFill>
                <a:prstClr val="black"/>
              </a:solidFill>
              <a:latin typeface="Abadi Extra Light"/>
              <a:cs typeface="Arial"/>
              <a:sym typeface="Arial"/>
            </a:endParaRPr>
          </a:p>
          <a:p>
            <a:pPr algn="ctr" defTabSz="1219110">
              <a:defRPr/>
            </a:pPr>
            <a:r>
              <a:rPr lang="en-US" sz="1451">
                <a:solidFill>
                  <a:prstClr val="black"/>
                </a:solidFill>
                <a:latin typeface="Abadi Extra Light"/>
                <a:ea typeface="+mn-lt"/>
                <a:cs typeface="Calibri"/>
                <a:sym typeface="Arial"/>
              </a:rPr>
              <a:t>How can we help people access needed supports, services, and resources?</a:t>
            </a:r>
          </a:p>
        </p:txBody>
      </p:sp>
      <p:sp>
        <p:nvSpPr>
          <p:cNvPr id="34" name="Google Shape;93;p18">
            <a:extLst>
              <a:ext uri="{FF2B5EF4-FFF2-40B4-BE49-F238E27FC236}">
                <a16:creationId xmlns:a16="http://schemas.microsoft.com/office/drawing/2014/main" id="{FD420948-FFB1-EC46-A645-C08253513987}"/>
              </a:ext>
            </a:extLst>
          </p:cNvPr>
          <p:cNvSpPr txBox="1"/>
          <p:nvPr/>
        </p:nvSpPr>
        <p:spPr>
          <a:xfrm>
            <a:off x="91471" y="5261030"/>
            <a:ext cx="4386452" cy="1344430"/>
          </a:xfrm>
          <a:prstGeom prst="rect">
            <a:avLst/>
          </a:prstGeom>
          <a:noFill/>
          <a:ln>
            <a:noFill/>
          </a:ln>
        </p:spPr>
        <p:txBody>
          <a:bodyPr spcFirstLastPara="1" wrap="square" lIns="121900" tIns="121900" rIns="121900" bIns="121900" anchor="ctr" anchorCtr="0">
            <a:spAutoFit/>
          </a:bodyPr>
          <a:lstStyle/>
          <a:p>
            <a:pPr algn="ctr" defTabSz="1219110">
              <a:spcBef>
                <a:spcPts val="800"/>
              </a:spcBef>
              <a:defRPr/>
            </a:pPr>
            <a:r>
              <a:rPr lang="en-US" sz="1451" b="1">
                <a:solidFill>
                  <a:prstClr val="black"/>
                </a:solidFill>
                <a:latin typeface="Abadi Extra Light"/>
                <a:ea typeface="+mn-lt"/>
                <a:cs typeface="Calibri"/>
                <a:sym typeface="Lato"/>
              </a:rPr>
              <a:t>ACCESSIBILITY</a:t>
            </a:r>
            <a:endParaRPr lang="en-US" sz="1451">
              <a:solidFill>
                <a:prstClr val="black"/>
              </a:solidFill>
              <a:latin typeface="Abadi Extra Light"/>
              <a:cs typeface="Arial"/>
              <a:sym typeface="Arial"/>
            </a:endParaRPr>
          </a:p>
          <a:p>
            <a:pPr algn="ctr" defTabSz="1219110">
              <a:spcBef>
                <a:spcPts val="800"/>
              </a:spcBef>
              <a:defRPr/>
            </a:pPr>
            <a:r>
              <a:rPr lang="en-US" sz="1451">
                <a:solidFill>
                  <a:prstClr val="black"/>
                </a:solidFill>
                <a:latin typeface="Abadi Extra Light"/>
                <a:cs typeface="Calibri"/>
                <a:sym typeface="Arial"/>
              </a:rPr>
              <a:t>How can we improve accessibility of information and services (e.g., language, technology, cultural competence of providers)?</a:t>
            </a:r>
          </a:p>
        </p:txBody>
      </p:sp>
      <p:pic>
        <p:nvPicPr>
          <p:cNvPr id="35" name="Graphic 8" descr="Cell Tower with solid fill">
            <a:extLst>
              <a:ext uri="{FF2B5EF4-FFF2-40B4-BE49-F238E27FC236}">
                <a16:creationId xmlns:a16="http://schemas.microsoft.com/office/drawing/2014/main" id="{663D32EC-3162-B14B-9786-5A4ACA9D62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7182" y="4646991"/>
            <a:ext cx="714831" cy="720877"/>
          </a:xfrm>
          <a:prstGeom prst="rect">
            <a:avLst/>
          </a:prstGeom>
        </p:spPr>
      </p:pic>
      <p:pic>
        <p:nvPicPr>
          <p:cNvPr id="36" name="Graphic 10" descr="Books outline">
            <a:extLst>
              <a:ext uri="{FF2B5EF4-FFF2-40B4-BE49-F238E27FC236}">
                <a16:creationId xmlns:a16="http://schemas.microsoft.com/office/drawing/2014/main" id="{15828838-F103-714F-88EB-03C10B7A47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8733" y="1362527"/>
            <a:ext cx="669257" cy="714552"/>
          </a:xfrm>
          <a:prstGeom prst="rect">
            <a:avLst/>
          </a:prstGeom>
        </p:spPr>
      </p:pic>
      <p:pic>
        <p:nvPicPr>
          <p:cNvPr id="37" name="Graphic 13" descr="Users outline">
            <a:extLst>
              <a:ext uri="{FF2B5EF4-FFF2-40B4-BE49-F238E27FC236}">
                <a16:creationId xmlns:a16="http://schemas.microsoft.com/office/drawing/2014/main" id="{F4B74597-488A-154C-A955-0B7439B3C9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92087" y="4628848"/>
            <a:ext cx="835783" cy="781355"/>
          </a:xfrm>
          <a:prstGeom prst="rect">
            <a:avLst/>
          </a:prstGeom>
        </p:spPr>
      </p:pic>
      <p:pic>
        <p:nvPicPr>
          <p:cNvPr id="38" name="Graphic 14" descr="Newspaper outline">
            <a:extLst>
              <a:ext uri="{FF2B5EF4-FFF2-40B4-BE49-F238E27FC236}">
                <a16:creationId xmlns:a16="http://schemas.microsoft.com/office/drawing/2014/main" id="{F770FBF6-407B-C140-9F3E-544F40B95F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68088" y="1123151"/>
            <a:ext cx="739021" cy="732975"/>
          </a:xfrm>
          <a:prstGeom prst="rect">
            <a:avLst/>
          </a:prstGeom>
        </p:spPr>
      </p:pic>
      <p:sp>
        <p:nvSpPr>
          <p:cNvPr id="44" name="Google Shape;91;p18">
            <a:extLst>
              <a:ext uri="{FF2B5EF4-FFF2-40B4-BE49-F238E27FC236}">
                <a16:creationId xmlns:a16="http://schemas.microsoft.com/office/drawing/2014/main" id="{7C7D0A17-9DBD-6A49-8684-D64C0AE0191D}"/>
              </a:ext>
            </a:extLst>
          </p:cNvPr>
          <p:cNvSpPr txBox="1"/>
          <p:nvPr/>
        </p:nvSpPr>
        <p:spPr>
          <a:xfrm>
            <a:off x="179863" y="2926646"/>
            <a:ext cx="2905235" cy="1305958"/>
          </a:xfrm>
          <a:prstGeom prst="rect">
            <a:avLst/>
          </a:prstGeom>
          <a:noFill/>
          <a:ln>
            <a:noFill/>
          </a:ln>
        </p:spPr>
        <p:txBody>
          <a:bodyPr spcFirstLastPara="1" wrap="square" lIns="121900" tIns="121900" rIns="121900" bIns="121900" anchor="ctr" anchorCtr="0">
            <a:spAutoFit/>
          </a:bodyPr>
          <a:lstStyle/>
          <a:p>
            <a:pPr algn="ctr" defTabSz="1219110">
              <a:lnSpc>
                <a:spcPct val="200000"/>
              </a:lnSpc>
              <a:spcBef>
                <a:spcPts val="1333"/>
              </a:spcBef>
              <a:defRPr/>
            </a:pPr>
            <a:r>
              <a:rPr lang="en-US" sz="1451" b="1">
                <a:solidFill>
                  <a:prstClr val="black"/>
                </a:solidFill>
                <a:latin typeface="Abadi Extra Light"/>
                <a:cs typeface="Calibri"/>
                <a:sym typeface="Lato"/>
              </a:rPr>
              <a:t>SDOH OVERLAP</a:t>
            </a:r>
            <a:endParaRPr lang="en-US" sz="1800">
              <a:solidFill>
                <a:prstClr val="black"/>
              </a:solidFill>
              <a:latin typeface="Calibri"/>
              <a:cs typeface="Calibri"/>
              <a:sym typeface="Arial"/>
            </a:endParaRPr>
          </a:p>
          <a:p>
            <a:pPr algn="ctr" defTabSz="1219110">
              <a:defRPr/>
            </a:pPr>
            <a:r>
              <a:rPr lang="en-US" sz="1451">
                <a:solidFill>
                  <a:prstClr val="black"/>
                </a:solidFill>
                <a:latin typeface="Abadi Extra Light"/>
                <a:ea typeface="+mn-lt"/>
                <a:cs typeface="Calibri"/>
                <a:sym typeface="Calibri"/>
              </a:rPr>
              <a:t>How do we address the multiple layers of barriers and burden?</a:t>
            </a:r>
            <a:endParaRPr lang="en-US" sz="1451">
              <a:solidFill>
                <a:prstClr val="black"/>
              </a:solidFill>
              <a:latin typeface="Abadi Extra Light"/>
              <a:ea typeface="+mn-lt"/>
              <a:cs typeface="Calibri"/>
              <a:sym typeface="Arial"/>
            </a:endParaRPr>
          </a:p>
        </p:txBody>
      </p:sp>
      <p:sp>
        <p:nvSpPr>
          <p:cNvPr id="3" name="Slide Number Placeholder 2">
            <a:extLst>
              <a:ext uri="{FF2B5EF4-FFF2-40B4-BE49-F238E27FC236}">
                <a16:creationId xmlns:a16="http://schemas.microsoft.com/office/drawing/2014/main" id="{FFAF2E24-619E-468A-A3E5-132BAE04B02E}"/>
              </a:ext>
            </a:extLst>
          </p:cNvPr>
          <p:cNvSpPr>
            <a:spLocks noGrp="1"/>
          </p:cNvSpPr>
          <p:nvPr>
            <p:ph type="sldNum" sz="quarter" idx="12"/>
          </p:nvPr>
        </p:nvSpPr>
        <p:spPr/>
        <p:txBody>
          <a:bodyPr/>
          <a:lstStyle/>
          <a:p>
            <a:pPr defTabSz="1219170">
              <a:buClr>
                <a:srgbClr val="000000"/>
              </a:buClr>
            </a:pPr>
            <a:fld id="{330EA680-D336-4FF7-8B7A-9848BB0A1C32}" type="slidenum">
              <a:rPr lang="en-US" kern="0">
                <a:solidFill>
                  <a:prstClr val="black">
                    <a:tint val="75000"/>
                  </a:prstClr>
                </a:solidFill>
                <a:latin typeface="Arial"/>
                <a:cs typeface="Arial"/>
                <a:sym typeface="Arial"/>
              </a:rPr>
              <a:pPr defTabSz="1219170">
                <a:buClr>
                  <a:srgbClr val="000000"/>
                </a:buClr>
              </a:pPr>
              <a:t>59</a:t>
            </a:fld>
            <a:endParaRPr lang="en-US" kern="0">
              <a:solidFill>
                <a:prstClr val="black">
                  <a:tint val="75000"/>
                </a:prstClr>
              </a:solidFill>
              <a:latin typeface="Arial"/>
              <a:cs typeface="Arial"/>
              <a:sym typeface="Arial"/>
            </a:endParaRPr>
          </a:p>
        </p:txBody>
      </p:sp>
      <p:sp>
        <p:nvSpPr>
          <p:cNvPr id="39" name="Rectangle 38">
            <a:extLst>
              <a:ext uri="{FF2B5EF4-FFF2-40B4-BE49-F238E27FC236}">
                <a16:creationId xmlns:a16="http://schemas.microsoft.com/office/drawing/2014/main" id="{BA59B983-0C9C-400C-A86D-5C3C5545BDF7}"/>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prstClr val="black"/>
                </a:solidFill>
                <a:latin typeface="Abadi Extra Light"/>
                <a:ea typeface="Lato"/>
                <a:cs typeface="Lato"/>
                <a:sym typeface="Lato"/>
              </a:rPr>
              <a:t>4.28.21 release</a:t>
            </a:r>
            <a:endParaRPr lang="en-US" sz="1400" i="1" kern="0">
              <a:solidFill>
                <a:prstClr val="black"/>
              </a:solidFill>
              <a:latin typeface="Arial"/>
              <a:cs typeface="Arial"/>
              <a:sym typeface="Arial"/>
            </a:endParaRPr>
          </a:p>
        </p:txBody>
      </p:sp>
    </p:spTree>
    <p:extLst>
      <p:ext uri="{BB962C8B-B14F-4D97-AF65-F5344CB8AC3E}">
        <p14:creationId xmlns:p14="http://schemas.microsoft.com/office/powerpoint/2010/main" val="17290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3"/>
                                        </p:tgtEl>
                                      </p:cBhvr>
                                    </p:animEffect>
                                    <p:animScale>
                                      <p:cBhvr>
                                        <p:cTn id="32" dur="250" autoRev="1" fill="hold"/>
                                        <p:tgtEl>
                                          <p:spTgt spid="33"/>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4"/>
                                        </p:tgtEl>
                                      </p:cBhvr>
                                    </p:animEffect>
                                    <p:animScale>
                                      <p:cBhvr>
                                        <p:cTn id="37" dur="250" autoRev="1" fill="hold"/>
                                        <p:tgtEl>
                                          <p:spTgt spid="34"/>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44"/>
                                        </p:tgtEl>
                                      </p:cBhvr>
                                    </p:animEffect>
                                    <p:animScale>
                                      <p:cBhvr>
                                        <p:cTn id="42" dur="25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p:bldP spid="32" grpId="0"/>
      <p:bldP spid="33" grpId="0"/>
      <p:bldP spid="34"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954107-8724-7644-B5F3-7869DF3F5E85}"/>
              </a:ext>
            </a:extLst>
          </p:cNvPr>
          <p:cNvSpPr txBox="1"/>
          <p:nvPr/>
        </p:nvSpPr>
        <p:spPr>
          <a:xfrm>
            <a:off x="153301" y="167955"/>
            <a:ext cx="11682209"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Red Sox Week at the Hynes April 19-25</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No alternative text description for thi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87" y="1166812"/>
            <a:ext cx="4162425" cy="4524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14787" y="5782102"/>
            <a:ext cx="39711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DPH provided added signage in Spanish and bilingual staff</a:t>
            </a:r>
          </a:p>
        </p:txBody>
      </p:sp>
    </p:spTree>
    <p:extLst>
      <p:ext uri="{BB962C8B-B14F-4D97-AF65-F5344CB8AC3E}">
        <p14:creationId xmlns:p14="http://schemas.microsoft.com/office/powerpoint/2010/main" val="2604764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2"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srgbClr val="FFFFFF"/>
              </a:solidFill>
              <a:latin typeface="Arial"/>
              <a:sym typeface="Arial"/>
            </a:endParaRPr>
          </a:p>
        </p:txBody>
      </p:sp>
      <p:sp>
        <p:nvSpPr>
          <p:cNvPr id="12" name="Rectangle 11">
            <a:extLst>
              <a:ext uri="{FF2B5EF4-FFF2-40B4-BE49-F238E27FC236}">
                <a16:creationId xmlns:a16="http://schemas.microsoft.com/office/drawing/2014/main" id="{0D6B6C26-D84B-CC41-B9A8-854DF182C2A2}"/>
              </a:ext>
            </a:extLst>
          </p:cNvPr>
          <p:cNvSpPr/>
          <p:nvPr/>
        </p:nvSpPr>
        <p:spPr>
          <a:xfrm>
            <a:off x="189812" y="5997888"/>
            <a:ext cx="8555437" cy="79364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srgbClr val="FFFFFF"/>
              </a:solidFill>
              <a:latin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90"/>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40">
              <a:buClr>
                <a:srgbClr val="000000"/>
              </a:buClr>
            </a:pPr>
            <a:r>
              <a:rPr lang="en-US" sz="4267" b="1" kern="0" spc="800">
                <a:solidFill>
                  <a:srgbClr val="FFFFFF"/>
                </a:solidFill>
                <a:latin typeface="Abadi Extra Light"/>
              </a:rPr>
              <a:t>DATA TO ACTION</a:t>
            </a:r>
          </a:p>
        </p:txBody>
      </p:sp>
      <p:sp>
        <p:nvSpPr>
          <p:cNvPr id="3" name="Google Shape;348;p41">
            <a:extLst>
              <a:ext uri="{FF2B5EF4-FFF2-40B4-BE49-F238E27FC236}">
                <a16:creationId xmlns:a16="http://schemas.microsoft.com/office/drawing/2014/main" id="{8B8024CE-BA77-4DA5-BEAC-C4814FA3F2AE}"/>
              </a:ext>
            </a:extLst>
          </p:cNvPr>
          <p:cNvSpPr txBox="1"/>
          <p:nvPr/>
        </p:nvSpPr>
        <p:spPr>
          <a:xfrm>
            <a:off x="2" y="864964"/>
            <a:ext cx="12191999" cy="1365619"/>
          </a:xfrm>
          <a:prstGeom prst="rect">
            <a:avLst/>
          </a:prstGeom>
          <a:solidFill>
            <a:schemeClr val="bg1">
              <a:lumMod val="50000"/>
            </a:schemeClr>
          </a:solidFill>
          <a:ln>
            <a:noFill/>
          </a:ln>
        </p:spPr>
        <p:txBody>
          <a:bodyPr spcFirstLastPara="1" wrap="square" lIns="121900" tIns="121900" rIns="121900" bIns="121900" anchor="ctr" anchorCtr="0">
            <a:noAutofit/>
          </a:bodyPr>
          <a:lstStyle/>
          <a:p>
            <a:pPr algn="ctr" defTabSz="1219140">
              <a:lnSpc>
                <a:spcPct val="150000"/>
              </a:lnSpc>
              <a:buClr>
                <a:srgbClr val="000000"/>
              </a:buClr>
            </a:pPr>
            <a:r>
              <a:rPr lang="en" sz="2667" kern="0">
                <a:solidFill>
                  <a:srgbClr val="FFFFFF"/>
                </a:solidFill>
                <a:latin typeface="Abadi Extra Light"/>
                <a:cs typeface="Arial"/>
                <a:sym typeface="Arial"/>
              </a:rPr>
              <a:t>We are getting input from both internal and external stakeholders </a:t>
            </a:r>
          </a:p>
          <a:p>
            <a:pPr algn="ctr" defTabSz="1219140">
              <a:buClr>
                <a:srgbClr val="000000"/>
              </a:buClr>
            </a:pPr>
            <a:r>
              <a:rPr lang="en" sz="2667" kern="0">
                <a:solidFill>
                  <a:srgbClr val="FFFFFF"/>
                </a:solidFill>
                <a:latin typeface="Abadi Extra Light"/>
                <a:cs typeface="Arial"/>
                <a:sym typeface="Arial"/>
              </a:rPr>
              <a:t>in order to convert these data to action.</a:t>
            </a:r>
          </a:p>
        </p:txBody>
      </p:sp>
      <p:sp>
        <p:nvSpPr>
          <p:cNvPr id="5" name="TextBox 4">
            <a:extLst>
              <a:ext uri="{FF2B5EF4-FFF2-40B4-BE49-F238E27FC236}">
                <a16:creationId xmlns:a16="http://schemas.microsoft.com/office/drawing/2014/main" id="{74CF4AB8-7B0A-9B49-9E40-11DE70D1BB29}"/>
              </a:ext>
            </a:extLst>
          </p:cNvPr>
          <p:cNvSpPr txBox="1"/>
          <p:nvPr/>
        </p:nvSpPr>
        <p:spPr>
          <a:xfrm>
            <a:off x="132373" y="2980839"/>
            <a:ext cx="3843883" cy="3486351"/>
          </a:xfrm>
          <a:prstGeom prst="rect">
            <a:avLst/>
          </a:prstGeom>
          <a:solidFill>
            <a:srgbClr val="4E8F00"/>
          </a:solidFill>
        </p:spPr>
        <p:txBody>
          <a:bodyPr wrap="square" tIns="182880" rtlCol="0">
            <a:noAutofit/>
          </a:bodyPr>
          <a:lstStyle/>
          <a:p>
            <a:pPr marL="169326" algn="ctr" defTabSz="1219140">
              <a:lnSpc>
                <a:spcPct val="114999"/>
              </a:lnSpc>
              <a:buClr>
                <a:srgbClr val="073763"/>
              </a:buClr>
              <a:buSzPts val="1600"/>
            </a:pPr>
            <a:r>
              <a:rPr lang="en" sz="2000" b="1" kern="0" spc="300" dirty="0">
                <a:solidFill>
                  <a:srgbClr val="FFFFFF"/>
                </a:solidFill>
                <a:latin typeface="Abadi" panose="020B0604020104020204" pitchFamily="34" charset="0"/>
                <a:cs typeface="Abadi Extra Light" panose="020F0302020204030204" pitchFamily="34" charset="0"/>
                <a:sym typeface="Calibri"/>
              </a:rPr>
              <a:t>INTERNAL GROUPS</a:t>
            </a:r>
          </a:p>
          <a:p>
            <a:pPr marL="169326" algn="ctr" defTabSz="1219140">
              <a:lnSpc>
                <a:spcPct val="114999"/>
              </a:lnSpc>
              <a:buClr>
                <a:srgbClr val="073763"/>
              </a:buClr>
              <a:buSzPts val="1600"/>
            </a:pPr>
            <a:r>
              <a:rPr lang="en" sz="1800" kern="0" dirty="0">
                <a:solidFill>
                  <a:srgbClr val="FFFFFF"/>
                </a:solidFill>
                <a:latin typeface="Abadi Extra Light"/>
                <a:cs typeface="Abadi Extra Light" panose="020F0302020204030204" pitchFamily="34" charset="0"/>
                <a:sym typeface="Calibri"/>
              </a:rPr>
              <a:t> </a:t>
            </a:r>
            <a:r>
              <a:rPr lang="en" sz="1600" kern="0" dirty="0">
                <a:solidFill>
                  <a:srgbClr val="FFFFFF"/>
                </a:solidFill>
                <a:latin typeface="Abadi Extra Light"/>
                <a:cs typeface="Abadi Extra Light" panose="020F0302020204030204" pitchFamily="34" charset="0"/>
                <a:sym typeface="Calibri"/>
              </a:rPr>
              <a:t>Established a Data to Action (DTA) Workgroup to convene Bureaus, Offices, work groups etc. in integrating findings into DPH actions.</a:t>
            </a:r>
          </a:p>
          <a:p>
            <a:pPr marL="169326" algn="ctr" defTabSz="1219140">
              <a:lnSpc>
                <a:spcPct val="114999"/>
              </a:lnSpc>
              <a:buClr>
                <a:srgbClr val="073763"/>
              </a:buClr>
              <a:buSzPts val="1600"/>
            </a:pPr>
            <a:endParaRPr lang="en-US" sz="1600" kern="0" dirty="0">
              <a:solidFill>
                <a:srgbClr val="FFFFFF"/>
              </a:solidFill>
              <a:latin typeface="Abadi Extra Light"/>
              <a:cs typeface="Arial"/>
              <a:sym typeface="Calibri"/>
            </a:endParaRPr>
          </a:p>
          <a:p>
            <a:pPr marL="169326" algn="ctr" defTabSz="1219140">
              <a:lnSpc>
                <a:spcPct val="114999"/>
              </a:lnSpc>
              <a:buClr>
                <a:srgbClr val="073763"/>
              </a:buClr>
              <a:buSzPts val="1600"/>
            </a:pPr>
            <a:r>
              <a:rPr lang="en-US" sz="1600" i="1" kern="0" dirty="0">
                <a:solidFill>
                  <a:srgbClr val="FFFFFF"/>
                </a:solidFill>
                <a:latin typeface="Abadi Extra Light"/>
                <a:cs typeface="Arial"/>
                <a:sym typeface="Calibri"/>
              </a:rPr>
              <a:t>E</a:t>
            </a:r>
            <a:r>
              <a:rPr lang="en" sz="1600" i="1" kern="0" dirty="0">
                <a:solidFill>
                  <a:srgbClr val="FFFFFF"/>
                </a:solidFill>
                <a:latin typeface="Abadi Extra Light"/>
                <a:cs typeface="Arial"/>
                <a:sym typeface="Calibri"/>
              </a:rPr>
              <a:t>g. </a:t>
            </a:r>
            <a:r>
              <a:rPr lang="en-US" sz="1600" i="1" kern="0" dirty="0">
                <a:solidFill>
                  <a:srgbClr val="FFFFFF"/>
                </a:solidFill>
                <a:latin typeface="Abadi Extra Light"/>
                <a:cs typeface="Arial"/>
                <a:sym typeface="Calibri"/>
              </a:rPr>
              <a:t>integrate population specific lessons learned into the launch of the Vaccine Equity Initiative among the top 20 impacted towns/cities</a:t>
            </a:r>
            <a:endParaRPr lang="en-US" sz="1600" i="1" kern="0" dirty="0">
              <a:solidFill>
                <a:srgbClr val="FFFFFF"/>
              </a:solidFill>
              <a:latin typeface="Arial"/>
              <a:cs typeface="Arial"/>
              <a:sym typeface="Arial"/>
            </a:endParaRPr>
          </a:p>
        </p:txBody>
      </p:sp>
      <p:sp>
        <p:nvSpPr>
          <p:cNvPr id="13" name="TextBox 12">
            <a:extLst>
              <a:ext uri="{FF2B5EF4-FFF2-40B4-BE49-F238E27FC236}">
                <a16:creationId xmlns:a16="http://schemas.microsoft.com/office/drawing/2014/main" id="{6A14DA2B-3A50-DD43-8D4B-4877F7B39647}"/>
              </a:ext>
            </a:extLst>
          </p:cNvPr>
          <p:cNvSpPr txBox="1"/>
          <p:nvPr/>
        </p:nvSpPr>
        <p:spPr>
          <a:xfrm>
            <a:off x="4177625" y="2964874"/>
            <a:ext cx="3843883" cy="3486351"/>
          </a:xfrm>
          <a:prstGeom prst="rect">
            <a:avLst/>
          </a:prstGeom>
          <a:solidFill>
            <a:srgbClr val="0070C0"/>
          </a:solidFill>
        </p:spPr>
        <p:txBody>
          <a:bodyPr wrap="square" lIns="121920" tIns="182880" rIns="121920" bIns="60960" rtlCol="0" anchor="t">
            <a:noAutofit/>
          </a:bodyPr>
          <a:lstStyle/>
          <a:p>
            <a:pPr marL="168482" algn="ctr" defTabSz="1219140">
              <a:lnSpc>
                <a:spcPct val="114999"/>
              </a:lnSpc>
              <a:buClr>
                <a:srgbClr val="073763"/>
              </a:buClr>
              <a:buSzPts val="1600"/>
            </a:pPr>
            <a:r>
              <a:rPr lang="en" sz="2000" b="1" kern="0" spc="300">
                <a:solidFill>
                  <a:srgbClr val="FFFFFF"/>
                </a:solidFill>
                <a:latin typeface="Abadi"/>
                <a:cs typeface="Arial"/>
                <a:sym typeface="Arial"/>
              </a:rPr>
              <a:t>COLLABORATORS </a:t>
            </a:r>
            <a:endParaRPr lang="en-US" sz="1867" kern="0">
              <a:solidFill>
                <a:srgbClr val="000000"/>
              </a:solidFill>
              <a:latin typeface="Arial"/>
              <a:cs typeface="Arial"/>
              <a:sym typeface="Arial"/>
            </a:endParaRPr>
          </a:p>
          <a:p>
            <a:pPr marL="168482" algn="ctr" defTabSz="1219140">
              <a:lnSpc>
                <a:spcPct val="114999"/>
              </a:lnSpc>
              <a:buClr>
                <a:srgbClr val="073763"/>
              </a:buClr>
              <a:buSzPts val="1600"/>
            </a:pPr>
            <a:r>
              <a:rPr lang="en" sz="1600" kern="0">
                <a:solidFill>
                  <a:srgbClr val="FFFFFF"/>
                </a:solidFill>
                <a:latin typeface="Abadi Extra Light"/>
                <a:cs typeface="Abadi Extra Light" panose="020F0302020204030204" pitchFamily="34" charset="0"/>
                <a:sym typeface="Arial"/>
              </a:rPr>
              <a:t>We are eliciting input from our advisory groups (</a:t>
            </a:r>
            <a:r>
              <a:rPr lang="en" sz="1600" kern="0" err="1">
                <a:solidFill>
                  <a:srgbClr val="FFFFFF"/>
                </a:solidFill>
                <a:latin typeface="Abadi Extra Light"/>
                <a:cs typeface="Abadi Extra Light" panose="020F0302020204030204" pitchFamily="34" charset="0"/>
                <a:sym typeface="Arial"/>
              </a:rPr>
              <a:t>eg.</a:t>
            </a:r>
            <a:r>
              <a:rPr lang="en" sz="1600" kern="0">
                <a:solidFill>
                  <a:srgbClr val="FFFFFF"/>
                </a:solidFill>
                <a:latin typeface="Abadi Extra Light"/>
                <a:cs typeface="Abadi Extra Light" panose="020F0302020204030204" pitchFamily="34" charset="0"/>
                <a:sym typeface="Arial"/>
              </a:rPr>
              <a:t> PHC, HEAG, Tribal Partners) to help us interpret and identify possible actions resulting from the data.</a:t>
            </a:r>
            <a:endParaRPr lang="en" sz="1600" kern="0">
              <a:solidFill>
                <a:srgbClr val="FFFFFF"/>
              </a:solidFill>
              <a:latin typeface="Abadi Extra Light" panose="020F0302020204030204" pitchFamily="34" charset="0"/>
              <a:cs typeface="Abadi Extra Light" panose="020F0302020204030204" pitchFamily="34" charset="0"/>
              <a:sym typeface="Arial"/>
            </a:endParaRPr>
          </a:p>
          <a:p>
            <a:pPr marL="168482" algn="ctr" defTabSz="1219140">
              <a:lnSpc>
                <a:spcPct val="114999"/>
              </a:lnSpc>
              <a:buClr>
                <a:srgbClr val="073763"/>
              </a:buClr>
              <a:buSzPts val="1600"/>
            </a:pPr>
            <a:endParaRPr lang="en-US" sz="1600" kern="0">
              <a:solidFill>
                <a:srgbClr val="FFFFFF"/>
              </a:solidFill>
              <a:latin typeface="Abadi Extra Light"/>
              <a:cs typeface="Arial"/>
              <a:sym typeface="Arial"/>
            </a:endParaRPr>
          </a:p>
          <a:p>
            <a:pPr marL="168482" algn="ctr" defTabSz="1219140">
              <a:lnSpc>
                <a:spcPct val="114999"/>
              </a:lnSpc>
              <a:buClr>
                <a:srgbClr val="073763"/>
              </a:buClr>
              <a:buSzPts val="1600"/>
            </a:pPr>
            <a:r>
              <a:rPr lang="en-US" sz="1600" i="1" kern="0">
                <a:solidFill>
                  <a:srgbClr val="FFFFFF"/>
                </a:solidFill>
                <a:latin typeface="Abadi Extra Light"/>
                <a:cs typeface="Arial"/>
                <a:sym typeface="Calibri"/>
              </a:rPr>
              <a:t>E</a:t>
            </a:r>
            <a:r>
              <a:rPr lang="en" sz="1600" i="1" kern="0">
                <a:solidFill>
                  <a:srgbClr val="FFFFFF"/>
                </a:solidFill>
                <a:latin typeface="Abadi Extra Light"/>
                <a:cs typeface="Arial"/>
                <a:sym typeface="Calibri"/>
              </a:rPr>
              <a:t>g. improve accessible options on the vaccine website after hearing from external partners that existing measures still posed accessibility barriers</a:t>
            </a:r>
            <a:endParaRPr lang="en-US" sz="1600" i="1" kern="0">
              <a:solidFill>
                <a:srgbClr val="FFFFFF"/>
              </a:solidFill>
              <a:latin typeface="Arial"/>
              <a:cs typeface="Arial"/>
              <a:sym typeface="Arial"/>
            </a:endParaRPr>
          </a:p>
        </p:txBody>
      </p:sp>
      <p:sp>
        <p:nvSpPr>
          <p:cNvPr id="14" name="TextBox 13">
            <a:extLst>
              <a:ext uri="{FF2B5EF4-FFF2-40B4-BE49-F238E27FC236}">
                <a16:creationId xmlns:a16="http://schemas.microsoft.com/office/drawing/2014/main" id="{B457FCB9-C15A-9A44-9E81-1317394E32BC}"/>
              </a:ext>
            </a:extLst>
          </p:cNvPr>
          <p:cNvSpPr txBox="1"/>
          <p:nvPr/>
        </p:nvSpPr>
        <p:spPr>
          <a:xfrm>
            <a:off x="8222877" y="2948910"/>
            <a:ext cx="3843883" cy="3486351"/>
          </a:xfrm>
          <a:prstGeom prst="rect">
            <a:avLst/>
          </a:prstGeom>
          <a:solidFill>
            <a:schemeClr val="accent1">
              <a:lumMod val="75000"/>
            </a:schemeClr>
          </a:solidFill>
        </p:spPr>
        <p:txBody>
          <a:bodyPr wrap="square" tIns="182880" rtlCol="0">
            <a:noAutofit/>
          </a:bodyPr>
          <a:lstStyle/>
          <a:p>
            <a:pPr marL="169326" algn="ctr" defTabSz="1219140">
              <a:lnSpc>
                <a:spcPct val="114999"/>
              </a:lnSpc>
              <a:buClr>
                <a:srgbClr val="073763"/>
              </a:buClr>
              <a:buSzPts val="1600"/>
            </a:pPr>
            <a:r>
              <a:rPr lang="en" sz="1800" b="1" kern="0" spc="300">
                <a:solidFill>
                  <a:srgbClr val="FFFFFF"/>
                </a:solidFill>
                <a:latin typeface="Abadi" panose="020B0604020104020204" pitchFamily="34" charset="0"/>
                <a:cs typeface="Arial"/>
                <a:sym typeface="Arial"/>
              </a:rPr>
              <a:t>LOCAL PARTNERS </a:t>
            </a:r>
          </a:p>
          <a:p>
            <a:pPr marL="169326" algn="ctr" defTabSz="1219140">
              <a:lnSpc>
                <a:spcPct val="114999"/>
              </a:lnSpc>
              <a:buClr>
                <a:srgbClr val="073763"/>
              </a:buClr>
              <a:buSzPts val="1600"/>
            </a:pPr>
            <a:r>
              <a:rPr lang="en" sz="1600" kern="0">
                <a:solidFill>
                  <a:srgbClr val="FFFFFF"/>
                </a:solidFill>
                <a:latin typeface="Abadi Extra Light"/>
                <a:cs typeface="Abadi Extra Light" panose="020F0302020204030204" pitchFamily="34" charset="0"/>
                <a:sym typeface="Arial"/>
              </a:rPr>
              <a:t>We are also providing the data presented here by granular geographies, and populations. to equip our local partners in tailoring their own pandemic response.</a:t>
            </a:r>
            <a:endParaRPr lang="en" sz="1600" kern="0">
              <a:solidFill>
                <a:srgbClr val="FFFFFF"/>
              </a:solidFill>
              <a:latin typeface="Abadi Extra Light" panose="020F0302020204030204" pitchFamily="34" charset="0"/>
              <a:cs typeface="Abadi Extra Light" panose="020F0302020204030204" pitchFamily="34" charset="0"/>
              <a:sym typeface="Arial"/>
            </a:endParaRPr>
          </a:p>
          <a:p>
            <a:pPr marL="169326" algn="ctr" defTabSz="1219140">
              <a:lnSpc>
                <a:spcPct val="114999"/>
              </a:lnSpc>
              <a:buClr>
                <a:srgbClr val="073763"/>
              </a:buClr>
              <a:buSzPts val="1600"/>
            </a:pPr>
            <a:endParaRPr lang="en-US" sz="1400" kern="0">
              <a:solidFill>
                <a:srgbClr val="FFFFFF"/>
              </a:solidFill>
              <a:latin typeface="Abadi Extra Light"/>
              <a:cs typeface="Arial"/>
              <a:sym typeface="Calibri"/>
            </a:endParaRPr>
          </a:p>
          <a:p>
            <a:pPr marL="169326" algn="ctr" defTabSz="1219140">
              <a:lnSpc>
                <a:spcPct val="114999"/>
              </a:lnSpc>
              <a:buClr>
                <a:srgbClr val="073763"/>
              </a:buClr>
              <a:buSzPts val="1600"/>
            </a:pPr>
            <a:r>
              <a:rPr lang="en-US" sz="1600" i="1" kern="0" err="1">
                <a:solidFill>
                  <a:srgbClr val="FFFFFF"/>
                </a:solidFill>
                <a:latin typeface="Abadi Extra Light"/>
                <a:cs typeface="Arial"/>
                <a:sym typeface="Calibri"/>
              </a:rPr>
              <a:t>Eg.</a:t>
            </a:r>
            <a:r>
              <a:rPr lang="en-US" sz="1600" i="1" kern="0">
                <a:solidFill>
                  <a:srgbClr val="FFFFFF"/>
                </a:solidFill>
                <a:latin typeface="Abadi Extra Light"/>
                <a:cs typeface="Arial"/>
                <a:sym typeface="Calibri"/>
              </a:rPr>
              <a:t> Providing data by race, ethnicity groups, sexual orientation, gender identity, transgender status, types of disability, income, education, language spoken, geography, rural cluster, age, etc.</a:t>
            </a:r>
          </a:p>
        </p:txBody>
      </p:sp>
      <p:cxnSp>
        <p:nvCxnSpPr>
          <p:cNvPr id="7" name="Elbow Connector 6">
            <a:extLst>
              <a:ext uri="{FF2B5EF4-FFF2-40B4-BE49-F238E27FC236}">
                <a16:creationId xmlns:a16="http://schemas.microsoft.com/office/drawing/2014/main" id="{988F578B-6EA9-D444-95E8-817429730AD3}"/>
              </a:ext>
            </a:extLst>
          </p:cNvPr>
          <p:cNvCxnSpPr>
            <a:cxnSpLocks/>
            <a:stCxn id="3" idx="2"/>
            <a:endCxn id="5" idx="0"/>
          </p:cNvCxnSpPr>
          <p:nvPr/>
        </p:nvCxnSpPr>
        <p:spPr>
          <a:xfrm rot="5400000">
            <a:off x="3700031" y="584869"/>
            <a:ext cx="750256" cy="4041687"/>
          </a:xfrm>
          <a:prstGeom prst="bent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1A9BE11A-B50B-7841-93AB-50628F56C03E}"/>
              </a:ext>
            </a:extLst>
          </p:cNvPr>
          <p:cNvCxnSpPr>
            <a:cxnSpLocks/>
            <a:stCxn id="3" idx="2"/>
            <a:endCxn id="14" idx="0"/>
          </p:cNvCxnSpPr>
          <p:nvPr/>
        </p:nvCxnSpPr>
        <p:spPr>
          <a:xfrm rot="16200000" flipH="1">
            <a:off x="7761246" y="565337"/>
            <a:ext cx="718327" cy="4048817"/>
          </a:xfrm>
          <a:prstGeom prst="bent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197919D6-02DF-714A-B098-575293F0907A}"/>
              </a:ext>
            </a:extLst>
          </p:cNvPr>
          <p:cNvCxnSpPr>
            <a:cxnSpLocks/>
            <a:stCxn id="3" idx="2"/>
            <a:endCxn id="13" idx="0"/>
          </p:cNvCxnSpPr>
          <p:nvPr/>
        </p:nvCxnSpPr>
        <p:spPr>
          <a:xfrm rot="16200000" flipH="1">
            <a:off x="5730639" y="2595944"/>
            <a:ext cx="734291" cy="3565"/>
          </a:xfrm>
          <a:prstGeom prst="bentConnector3">
            <a:avLst>
              <a:gd name="adj1" fmla="val 50000"/>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C3F48C3-D0F7-49D2-BF66-F6247287ED7A}"/>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327204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24" name="Google Shape;224;p26"/>
          <p:cNvSpPr/>
          <p:nvPr/>
        </p:nvSpPr>
        <p:spPr>
          <a:xfrm>
            <a:off x="185035" y="1487838"/>
            <a:ext cx="11774376" cy="5075177"/>
          </a:xfrm>
          <a:prstGeom prst="rect">
            <a:avLst/>
          </a:prstGeom>
          <a:solidFill>
            <a:srgbClr val="F08600"/>
          </a:solidFill>
          <a:ln w="38100">
            <a:noFill/>
          </a:ln>
        </p:spPr>
        <p:txBody>
          <a:bodyPr spcFirstLastPara="1" wrap="square" lIns="121900" tIns="121900" rIns="121900" bIns="121900" anchor="t" anchorCtr="0">
            <a:noAutofit/>
          </a:bodyPr>
          <a:lstStyle/>
          <a:p>
            <a:pPr defTabSz="1219170">
              <a:buClr>
                <a:srgbClr val="000000"/>
              </a:buClr>
              <a:defRPr/>
            </a:pPr>
            <a:r>
              <a:rPr lang="en-US" sz="2000" u="sng" kern="0" dirty="0">
                <a:solidFill>
                  <a:srgbClr val="FFFFFF"/>
                </a:solidFill>
                <a:latin typeface="Abadi Extra Light"/>
                <a:cs typeface="Arial"/>
                <a:sym typeface="Arial"/>
              </a:rPr>
              <a:t>Heard</a:t>
            </a:r>
            <a:r>
              <a:rPr lang="en-US" sz="2000" kern="0" dirty="0">
                <a:solidFill>
                  <a:srgbClr val="FFFFFF"/>
                </a:solidFill>
                <a:latin typeface="Abadi Extra Light"/>
                <a:cs typeface="Arial"/>
                <a:sym typeface="Arial"/>
              </a:rPr>
              <a:t>: Need to increase integration of mental health and substance use disorder services, address recent changes in substances used, and provide for basic needs and wrap-around support</a:t>
            </a:r>
          </a:p>
          <a:p>
            <a:pPr defTabSz="1219170">
              <a:buClr>
                <a:srgbClr val="000000"/>
              </a:buClr>
              <a:defRPr/>
            </a:pPr>
            <a:endParaRPr lang="en-US" sz="2000" kern="0" dirty="0">
              <a:solidFill>
                <a:srgbClr val="FFFFFF"/>
              </a:solidFill>
              <a:latin typeface="Abadi Extra Light"/>
              <a:cs typeface="Arial"/>
              <a:sym typeface="Arial"/>
            </a:endParaRPr>
          </a:p>
          <a:p>
            <a:pPr defTabSz="1219170">
              <a:buClr>
                <a:srgbClr val="000000"/>
              </a:buClr>
              <a:defRPr/>
            </a:pPr>
            <a:r>
              <a:rPr lang="en-US" sz="2000" u="sng" kern="0" dirty="0">
                <a:solidFill>
                  <a:srgbClr val="FFFFFF"/>
                </a:solidFill>
                <a:latin typeface="Abadi Extra Light"/>
                <a:cs typeface="Arial"/>
                <a:sym typeface="Arial"/>
              </a:rPr>
              <a:t>Action Taken</a:t>
            </a:r>
            <a:r>
              <a:rPr lang="en-US" sz="2000" kern="0" dirty="0">
                <a:solidFill>
                  <a:srgbClr val="FFFFFF"/>
                </a:solidFill>
                <a:latin typeface="Abadi Extra Light"/>
                <a:cs typeface="Arial"/>
                <a:sym typeface="Arial"/>
              </a:rPr>
              <a:t>: BSAS’ comprehensive portfolio of programs/initiatives, including:</a:t>
            </a:r>
          </a:p>
          <a:p>
            <a:pPr marL="380990" indent="-380990" defTabSz="1219170">
              <a:buClr>
                <a:srgbClr val="000000"/>
              </a:buClr>
              <a:buFont typeface="Arial" panose="020B0604020202020204" pitchFamily="34" charset="0"/>
              <a:buChar char="•"/>
              <a:defRPr/>
            </a:pPr>
            <a:r>
              <a:rPr lang="en-US" sz="2000" kern="0" dirty="0">
                <a:solidFill>
                  <a:srgbClr val="FFFFFF"/>
                </a:solidFill>
                <a:latin typeface="Abadi Extra Light"/>
                <a:cs typeface="Arial"/>
                <a:sym typeface="Arial"/>
              </a:rPr>
              <a:t>Funding triage-urgent care centers to address co-occurring MH/SUD, allowing for immediate access at the initial point of care</a:t>
            </a:r>
          </a:p>
          <a:p>
            <a:pPr marL="380990" indent="-380990" defTabSz="1219170">
              <a:buClr>
                <a:srgbClr val="000000"/>
              </a:buClr>
              <a:buFont typeface="Arial" panose="020B0604020202020204" pitchFamily="34" charset="0"/>
              <a:buChar char="•"/>
              <a:defRPr/>
            </a:pPr>
            <a:r>
              <a:rPr lang="en-US" sz="2000" kern="0" dirty="0">
                <a:solidFill>
                  <a:srgbClr val="FFFFFF"/>
                </a:solidFill>
                <a:latin typeface="Abadi Extra Light"/>
                <a:cs typeface="Arial"/>
                <a:sym typeface="Arial"/>
              </a:rPr>
              <a:t>Reinforcing the use of Screening, Brief Intervention and Referral to Treatment (SBIRT) to address increased alcohol consumption during COVID</a:t>
            </a:r>
          </a:p>
          <a:p>
            <a:pPr marL="380990" indent="-380990" defTabSz="1219170">
              <a:buClr>
                <a:srgbClr val="000000"/>
              </a:buClr>
              <a:buFont typeface="Arial" panose="020B0604020202020204" pitchFamily="34" charset="0"/>
              <a:buChar char="•"/>
              <a:defRPr/>
            </a:pPr>
            <a:r>
              <a:rPr lang="en-US" sz="2000" kern="0" dirty="0">
                <a:solidFill>
                  <a:srgbClr val="FFFFFF"/>
                </a:solidFill>
                <a:latin typeface="Abadi Extra Light"/>
                <a:cs typeface="Arial"/>
                <a:sym typeface="Arial"/>
              </a:rPr>
              <a:t>Addressing stimulant use by allowing admissions into MAT Enhanced settings</a:t>
            </a:r>
          </a:p>
          <a:p>
            <a:pPr marL="380990" indent="-380990" defTabSz="1219170">
              <a:buClr>
                <a:srgbClr val="000000"/>
              </a:buClr>
              <a:buFont typeface="Arial" panose="020B0604020202020204" pitchFamily="34" charset="0"/>
              <a:buChar char="•"/>
              <a:defRPr/>
            </a:pPr>
            <a:r>
              <a:rPr lang="en-US" sz="2000" kern="0" dirty="0">
                <a:solidFill>
                  <a:srgbClr val="FFFFFF"/>
                </a:solidFill>
                <a:latin typeface="Abadi Extra Light"/>
                <a:cs typeface="Arial"/>
                <a:sym typeface="Arial"/>
              </a:rPr>
              <a:t>Leverage use of telehealth for induction/intake for Medications for Opioid Use Disorder (MOUD), including telehealth induction on buprenorphine and naltrexone and promoting the use of telehealth by reimbursing providers for patient cell phones/data plans</a:t>
            </a:r>
          </a:p>
          <a:p>
            <a:pPr marL="380990" indent="-380990" defTabSz="1219170">
              <a:buClr>
                <a:srgbClr val="000000"/>
              </a:buClr>
              <a:buFont typeface="Arial" panose="020B0604020202020204" pitchFamily="34" charset="0"/>
              <a:buChar char="•"/>
              <a:defRPr/>
            </a:pPr>
            <a:r>
              <a:rPr lang="en-US" sz="2000" kern="0" dirty="0">
                <a:solidFill>
                  <a:srgbClr val="FFFFFF"/>
                </a:solidFill>
                <a:latin typeface="Abadi Extra Light"/>
                <a:cs typeface="Arial"/>
                <a:sym typeface="Arial"/>
              </a:rPr>
              <a:t>Providing recovery-based/culturally-responsive services for Black and Latino men at risk of fatal overdoses following release from incarceration</a:t>
            </a:r>
          </a:p>
          <a:p>
            <a:pPr marL="380990" indent="-380990" defTabSz="1219170">
              <a:buClr>
                <a:srgbClr val="000000"/>
              </a:buClr>
              <a:buFont typeface="Arial" panose="020B0604020202020204" pitchFamily="34" charset="0"/>
              <a:buChar char="•"/>
              <a:defRPr/>
            </a:pPr>
            <a:r>
              <a:rPr lang="en-US" sz="2000" kern="0" dirty="0">
                <a:solidFill>
                  <a:srgbClr val="FFFFFF"/>
                </a:solidFill>
                <a:latin typeface="Abadi Extra Light"/>
                <a:cs typeface="Arial"/>
                <a:sym typeface="Arial"/>
              </a:rPr>
              <a:t>Increasing investments in new and existing housing-related initiatives, including expanding low threshold/housing first and recovery housing programs</a:t>
            </a:r>
          </a:p>
          <a:p>
            <a:pPr marL="380990" indent="-380990" defTabSz="1219170">
              <a:buClr>
                <a:srgbClr val="000000"/>
              </a:buClr>
              <a:buFont typeface="Arial" panose="020B0604020202020204" pitchFamily="34" charset="0"/>
              <a:buChar char="•"/>
              <a:defRPr/>
            </a:pPr>
            <a:endParaRPr lang="en-US" sz="2133" kern="0" dirty="0">
              <a:solidFill>
                <a:srgbClr val="FFFFFF"/>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pPr>
            <a:r>
              <a:rPr lang="en-US" sz="4267" b="1" kern="0" spc="800" dirty="0">
                <a:solidFill>
                  <a:srgbClr val="FFFFFF"/>
                </a:solidFill>
                <a:latin typeface="Abadi Extra Light"/>
              </a:rPr>
              <a:t>DATA TO ACTION – EXAMPLE</a:t>
            </a:r>
            <a:endParaRPr lang="en-US" sz="4267" b="1" kern="0" dirty="0">
              <a:solidFill>
                <a:srgbClr val="FFFFFF"/>
              </a:solidFill>
              <a:latin typeface="Abadi Extra Light"/>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2960" y="803084"/>
            <a:ext cx="12189040" cy="724761"/>
          </a:xfrm>
          <a:prstGeom prst="rect">
            <a:avLst/>
          </a:prstGeom>
          <a:solidFill>
            <a:schemeClr val="bg1"/>
          </a:solidFill>
          <a:ln w="38100">
            <a:noFill/>
          </a:ln>
        </p:spPr>
        <p:txBody>
          <a:bodyPr spcFirstLastPara="1" wrap="square" lIns="121900" tIns="121900" rIns="121900" bIns="121900" anchor="ctr" anchorCtr="0">
            <a:noAutofit/>
          </a:bodyPr>
          <a:lstStyle/>
          <a:p>
            <a:pPr algn="ctr" defTabSz="1219170">
              <a:spcAft>
                <a:spcPts val="1067"/>
              </a:spcAft>
              <a:buClr>
                <a:srgbClr val="000000"/>
              </a:buClr>
              <a:defRPr/>
            </a:pPr>
            <a:r>
              <a:rPr lang="en-US" sz="2400" kern="0" dirty="0">
                <a:solidFill>
                  <a:srgbClr val="000000"/>
                </a:solidFill>
                <a:latin typeface="Abadi Extra Light"/>
                <a:cs typeface="Arial"/>
                <a:sym typeface="Arial"/>
              </a:rPr>
              <a:t>Key Finding: Substance Use – Respondents are burdened with a range of social determinant related needs, and are more likely to delay care</a:t>
            </a:r>
          </a:p>
        </p:txBody>
      </p:sp>
      <p:sp>
        <p:nvSpPr>
          <p:cNvPr id="9" name="Rectangle 8">
            <a:extLst>
              <a:ext uri="{FF2B5EF4-FFF2-40B4-BE49-F238E27FC236}">
                <a16:creationId xmlns:a16="http://schemas.microsoft.com/office/drawing/2014/main" id="{A0D86258-E63A-4AAD-9F24-11ED50A4D83D}"/>
              </a:ext>
            </a:extLst>
          </p:cNvPr>
          <p:cNvSpPr/>
          <p:nvPr/>
        </p:nvSpPr>
        <p:spPr>
          <a:xfrm>
            <a:off x="3367" y="6563016"/>
            <a:ext cx="1317990" cy="307777"/>
          </a:xfrm>
          <a:prstGeom prst="rect">
            <a:avLst/>
          </a:prstGeom>
        </p:spPr>
        <p:txBody>
          <a:bodyPr wrap="none">
            <a:spAutoFit/>
          </a:bodyPr>
          <a:lstStyle/>
          <a:p>
            <a:pPr defTabSz="1219170">
              <a:buClr>
                <a:srgbClr val="000000"/>
              </a:buClr>
              <a:defRP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68094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pPr>
            <a:r>
              <a:rPr lang="en-US" sz="4267" b="1" kern="0" spc="800" dirty="0">
                <a:solidFill>
                  <a:srgbClr val="FFFFFF"/>
                </a:solidFill>
                <a:latin typeface="Abadi Extra Light"/>
              </a:rPr>
              <a:t>DATA TO ACTION – EXAMPLE</a:t>
            </a:r>
            <a:endParaRPr lang="en-US" sz="4267" b="1" kern="0" dirty="0">
              <a:solidFill>
                <a:srgbClr val="FFFFFF"/>
              </a:solidFill>
              <a:latin typeface="Abadi Extra Light"/>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523987" y="940631"/>
            <a:ext cx="11407501" cy="1243053"/>
          </a:xfrm>
          <a:prstGeom prst="rect">
            <a:avLst/>
          </a:prstGeom>
          <a:solidFill>
            <a:schemeClr val="bg1"/>
          </a:solidFill>
          <a:ln w="38100">
            <a:noFill/>
          </a:ln>
        </p:spPr>
        <p:txBody>
          <a:bodyPr spcFirstLastPara="1" wrap="square" lIns="121900" tIns="121900" rIns="121900" bIns="121900" anchor="ctr" anchorCtr="0">
            <a:noAutofit/>
          </a:bodyPr>
          <a:lstStyle/>
          <a:p>
            <a:pPr algn="ctr" defTabSz="1219170">
              <a:spcAft>
                <a:spcPts val="1067"/>
              </a:spcAft>
              <a:buClr>
                <a:srgbClr val="000000"/>
              </a:buClr>
            </a:pPr>
            <a:r>
              <a:rPr lang="en-US" sz="2400" kern="0">
                <a:solidFill>
                  <a:srgbClr val="000000"/>
                </a:solidFill>
                <a:latin typeface="Abadi Extra Light"/>
                <a:cs typeface="Arial"/>
                <a:sym typeface="Arial"/>
              </a:rPr>
              <a:t>Key Finding: Parents and Families – Parents and guardians have additional stressors during the pandemic, including balancing childcare and making ends meet. </a:t>
            </a:r>
            <a:r>
              <a:rPr lang="en-US" sz="2400" b="1" kern="0">
                <a:solidFill>
                  <a:srgbClr val="000000"/>
                </a:solidFill>
                <a:latin typeface="Abadi Extra Light"/>
                <a:cs typeface="Arial"/>
                <a:sym typeface="Arial"/>
              </a:rPr>
              <a:t>Parents worried about paying for expenses were 88% more likely to report poor mental health. </a:t>
            </a:r>
          </a:p>
        </p:txBody>
      </p:sp>
      <p:sp>
        <p:nvSpPr>
          <p:cNvPr id="3" name="Google Shape;224;p26">
            <a:extLst>
              <a:ext uri="{FF2B5EF4-FFF2-40B4-BE49-F238E27FC236}">
                <a16:creationId xmlns:a16="http://schemas.microsoft.com/office/drawing/2014/main" id="{DE87993E-DC30-4900-8835-889E505B99A1}"/>
              </a:ext>
            </a:extLst>
          </p:cNvPr>
          <p:cNvSpPr/>
          <p:nvPr/>
        </p:nvSpPr>
        <p:spPr>
          <a:xfrm>
            <a:off x="729836" y="2183685"/>
            <a:ext cx="10732325" cy="4379331"/>
          </a:xfrm>
          <a:prstGeom prst="rect">
            <a:avLst/>
          </a:prstGeom>
          <a:solidFill>
            <a:schemeClr val="accent5"/>
          </a:solidFill>
          <a:ln w="38100">
            <a:noFill/>
          </a:ln>
        </p:spPr>
        <p:txBody>
          <a:bodyPr spcFirstLastPara="1" wrap="square" lIns="121900" tIns="121900" rIns="121900" bIns="121900" anchor="t" anchorCtr="0">
            <a:noAutofit/>
          </a:bodyPr>
          <a:lstStyle/>
          <a:p>
            <a:pPr algn="ctr" defTabSz="1219170">
              <a:buClr>
                <a:srgbClr val="000000"/>
              </a:buClr>
            </a:pPr>
            <a:r>
              <a:rPr lang="en-US" sz="2133" u="sng" kern="0">
                <a:solidFill>
                  <a:srgbClr val="FFFFFF"/>
                </a:solidFill>
                <a:latin typeface="Abadi Extra Light"/>
                <a:cs typeface="Arial"/>
                <a:sym typeface="Arial"/>
              </a:rPr>
              <a:t>Heard</a:t>
            </a:r>
            <a:r>
              <a:rPr lang="en-US" sz="2133" kern="0">
                <a:solidFill>
                  <a:srgbClr val="FFFFFF"/>
                </a:solidFill>
                <a:latin typeface="Abadi Extra Light"/>
                <a:cs typeface="Arial"/>
                <a:sym typeface="Arial"/>
              </a:rPr>
              <a:t>: Parents, particularly younger parents and parents of children with special healthcare needs, need </a:t>
            </a:r>
            <a:r>
              <a:rPr lang="en-US" sz="2133" u="sng" kern="0">
                <a:solidFill>
                  <a:srgbClr val="FFFFFF"/>
                </a:solidFill>
                <a:latin typeface="Abadi Extra Light"/>
                <a:cs typeface="Arial"/>
                <a:sym typeface="Arial"/>
              </a:rPr>
              <a:t>flexible</a:t>
            </a:r>
            <a:r>
              <a:rPr lang="en-US" sz="2133" kern="0">
                <a:solidFill>
                  <a:srgbClr val="FFFFFF"/>
                </a:solidFill>
                <a:latin typeface="Abadi Extra Light"/>
                <a:cs typeface="Arial"/>
                <a:sym typeface="Arial"/>
              </a:rPr>
              <a:t> services to meet their needs</a:t>
            </a:r>
          </a:p>
          <a:p>
            <a:pPr algn="ctr" defTabSz="1219170">
              <a:buClr>
                <a:srgbClr val="000000"/>
              </a:buClr>
            </a:pPr>
            <a:endParaRPr lang="en-US" sz="2133" kern="0">
              <a:solidFill>
                <a:srgbClr val="FFFFFF"/>
              </a:solidFill>
              <a:latin typeface="Abadi Extra Light"/>
              <a:cs typeface="Arial"/>
              <a:sym typeface="Arial"/>
            </a:endParaRPr>
          </a:p>
          <a:p>
            <a:pPr defTabSz="1219170">
              <a:buClr>
                <a:srgbClr val="000000"/>
              </a:buClr>
            </a:pPr>
            <a:r>
              <a:rPr lang="en-US" sz="2133" u="sng" kern="0">
                <a:solidFill>
                  <a:srgbClr val="FFFFFF"/>
                </a:solidFill>
                <a:latin typeface="Abadi Extra Light"/>
                <a:cs typeface="Arial"/>
                <a:sym typeface="Arial"/>
              </a:rPr>
              <a:t>Actions Taken</a:t>
            </a:r>
            <a:r>
              <a:rPr lang="en-US" sz="2133" kern="0">
                <a:solidFill>
                  <a:srgbClr val="FFFFFF"/>
                </a:solidFill>
                <a:latin typeface="Abadi Extra Light"/>
                <a:cs typeface="Arial"/>
                <a:sym typeface="Arial"/>
              </a:rPr>
              <a:t>: </a:t>
            </a:r>
          </a:p>
          <a:p>
            <a:pPr marL="380990" indent="-380990" defTabSz="1219170">
              <a:buClr>
                <a:srgbClr val="000000"/>
              </a:buClr>
              <a:buFont typeface="Arial" panose="020B0604020202020204" pitchFamily="34" charset="0"/>
              <a:buChar char="•"/>
            </a:pPr>
            <a:r>
              <a:rPr lang="en-US" sz="2133" kern="0">
                <a:solidFill>
                  <a:srgbClr val="FFFFFF"/>
                </a:solidFill>
                <a:latin typeface="Abadi Extra Light"/>
                <a:cs typeface="Arial"/>
                <a:sym typeface="Arial"/>
              </a:rPr>
              <a:t>Expanded the Massachusetts Pregnant and Parenting Teens Initiative (MPPTI) in collaboration with DTA</a:t>
            </a:r>
          </a:p>
          <a:p>
            <a:pPr marL="380990" indent="-380990" defTabSz="1219170">
              <a:buClr>
                <a:srgbClr val="000000"/>
              </a:buClr>
              <a:buFont typeface="Arial" panose="020B0604020202020204" pitchFamily="34" charset="0"/>
              <a:buChar char="•"/>
            </a:pPr>
            <a:r>
              <a:rPr lang="en-US" sz="2133" kern="0">
                <a:solidFill>
                  <a:srgbClr val="FFFFFF"/>
                </a:solidFill>
                <a:latin typeface="Abadi Extra Light"/>
                <a:cs typeface="Arial"/>
                <a:sym typeface="Arial"/>
              </a:rPr>
              <a:t>Collaborate with Young Parent Statewide Convening to share results, gather feedback, and discuss implications</a:t>
            </a:r>
          </a:p>
          <a:p>
            <a:pPr marL="380990" indent="-380990" defTabSz="1219170">
              <a:buClr>
                <a:srgbClr val="000000"/>
              </a:buClr>
              <a:buFont typeface="Arial" panose="020B0604020202020204" pitchFamily="34" charset="0"/>
              <a:buChar char="•"/>
            </a:pPr>
            <a:r>
              <a:rPr lang="en-US" sz="2133" kern="0">
                <a:solidFill>
                  <a:srgbClr val="FFFFFF"/>
                </a:solidFill>
                <a:latin typeface="Abadi Extra Light"/>
                <a:cs typeface="Arial"/>
                <a:sym typeface="Arial"/>
              </a:rPr>
              <a:t>Shared with programs </a:t>
            </a:r>
            <a:r>
              <a:rPr lang="en-US" sz="2000" kern="0">
                <a:solidFill>
                  <a:srgbClr val="FFFFFF"/>
                </a:solidFill>
                <a:latin typeface="Abadi Extra Light"/>
                <a:cs typeface="Arial"/>
                <a:sym typeface="Arial"/>
              </a:rPr>
              <a:t>aimed at providing flexible, multigenerational support to families, including Project LAUNCH and the Division of Children and Youth with Special Healthcare Needs</a:t>
            </a:r>
          </a:p>
          <a:p>
            <a:pPr marL="380990" indent="-380990" defTabSz="1219170">
              <a:buClr>
                <a:srgbClr val="000000"/>
              </a:buClr>
              <a:buFont typeface="Arial" panose="020B0604020202020204" pitchFamily="34" charset="0"/>
              <a:buChar char="•"/>
            </a:pPr>
            <a:r>
              <a:rPr lang="en-US" sz="2000" kern="0">
                <a:solidFill>
                  <a:srgbClr val="FFFFFF"/>
                </a:solidFill>
                <a:latin typeface="Abadi Extra Light"/>
                <a:cs typeface="Arial"/>
                <a:sym typeface="Arial"/>
              </a:rPr>
              <a:t>Applied to use CDC COVID </a:t>
            </a:r>
            <a:r>
              <a:rPr lang="en-US" sz="2133" kern="0">
                <a:solidFill>
                  <a:srgbClr val="FFFFFF"/>
                </a:solidFill>
                <a:latin typeface="Abadi Extra Light"/>
                <a:cs typeface="Arial"/>
                <a:sym typeface="Arial"/>
              </a:rPr>
              <a:t>Disparities</a:t>
            </a:r>
            <a:r>
              <a:rPr lang="en-US" sz="2000" kern="0">
                <a:solidFill>
                  <a:srgbClr val="FFFFFF"/>
                </a:solidFill>
                <a:latin typeface="Abadi Extra Light"/>
                <a:cs typeface="Arial"/>
                <a:sym typeface="Arial"/>
              </a:rPr>
              <a:t> funding to provide flexible support to parents of children with special healthcare needs, including supports for basic needs and respite for caregivers</a:t>
            </a:r>
          </a:p>
        </p:txBody>
      </p:sp>
      <p:sp>
        <p:nvSpPr>
          <p:cNvPr id="9" name="Rectangle 8">
            <a:extLst>
              <a:ext uri="{FF2B5EF4-FFF2-40B4-BE49-F238E27FC236}">
                <a16:creationId xmlns:a16="http://schemas.microsoft.com/office/drawing/2014/main" id="{CC2B3EF6-66D9-4209-96AB-A259087941D0}"/>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36822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24" name="Google Shape;224;p26"/>
          <p:cNvSpPr/>
          <p:nvPr/>
        </p:nvSpPr>
        <p:spPr>
          <a:xfrm>
            <a:off x="347844" y="1697676"/>
            <a:ext cx="11448025" cy="4695507"/>
          </a:xfrm>
          <a:prstGeom prst="rect">
            <a:avLst/>
          </a:prstGeom>
          <a:solidFill>
            <a:srgbClr val="FFC000"/>
          </a:solidFill>
          <a:ln w="38100">
            <a:noFill/>
          </a:ln>
        </p:spPr>
        <p:txBody>
          <a:bodyPr spcFirstLastPara="1" wrap="square" lIns="121900" tIns="121900" rIns="121900" bIns="121900" anchor="t" anchorCtr="0">
            <a:noAutofit/>
          </a:bodyPr>
          <a:lstStyle/>
          <a:p>
            <a:pPr defTabSz="1219170">
              <a:buClr>
                <a:srgbClr val="000000"/>
              </a:buClr>
              <a:defRPr/>
            </a:pPr>
            <a:r>
              <a:rPr lang="en-US" sz="2000" u="sng" kern="0" dirty="0">
                <a:solidFill>
                  <a:srgbClr val="002060"/>
                </a:solidFill>
                <a:latin typeface="Abadi Extra Light"/>
                <a:cs typeface="Arial"/>
                <a:sym typeface="Arial"/>
              </a:rPr>
              <a:t>Heard</a:t>
            </a:r>
            <a:r>
              <a:rPr lang="en-US" sz="2000" kern="0" dirty="0">
                <a:solidFill>
                  <a:srgbClr val="002060"/>
                </a:solidFill>
                <a:latin typeface="Abadi Extra Light"/>
                <a:cs typeface="Arial"/>
                <a:sym typeface="Arial"/>
              </a:rPr>
              <a:t>: As we move continue to make efforts to increase vaccination efforts state-wide, as well as ensure that other COVID-19 prevention strategies are in place, we need to recognize that work is an important contributor to COVID-19 risk. </a:t>
            </a:r>
          </a:p>
          <a:p>
            <a:pPr defTabSz="1219170">
              <a:buClr>
                <a:srgbClr val="000000"/>
              </a:buClr>
              <a:defRPr/>
            </a:pPr>
            <a:endParaRPr lang="en-US" sz="2000" kern="0" dirty="0">
              <a:solidFill>
                <a:srgbClr val="002060"/>
              </a:solidFill>
              <a:latin typeface="Abadi Extra Light"/>
              <a:cs typeface="Arial"/>
              <a:sym typeface="Arial"/>
            </a:endParaRPr>
          </a:p>
          <a:p>
            <a:pPr defTabSz="1219170">
              <a:buClr>
                <a:srgbClr val="000000"/>
              </a:buClr>
              <a:defRPr/>
            </a:pPr>
            <a:r>
              <a:rPr lang="en-US" sz="2000" u="sng" kern="0" dirty="0">
                <a:solidFill>
                  <a:srgbClr val="002060"/>
                </a:solidFill>
                <a:latin typeface="Abadi Extra Light"/>
                <a:cs typeface="Arial"/>
                <a:sym typeface="Arial"/>
              </a:rPr>
              <a:t>Action Taken</a:t>
            </a:r>
            <a:r>
              <a:rPr lang="en-US" sz="2000" kern="0" dirty="0">
                <a:solidFill>
                  <a:srgbClr val="002060"/>
                </a:solidFill>
                <a:latin typeface="Abadi Extra Light"/>
                <a:cs typeface="Arial"/>
                <a:sym typeface="Arial"/>
              </a:rPr>
              <a:t>:</a:t>
            </a:r>
          </a:p>
          <a:p>
            <a:pPr marL="380990" indent="-380990" defTabSz="1219170">
              <a:buClr>
                <a:srgbClr val="000000"/>
              </a:buClr>
              <a:buFont typeface="Arial" panose="020B0604020202020204" pitchFamily="34" charset="0"/>
              <a:buChar char="•"/>
              <a:defRPr/>
            </a:pPr>
            <a:r>
              <a:rPr lang="en-US" sz="2000" kern="0" dirty="0">
                <a:solidFill>
                  <a:srgbClr val="002060"/>
                </a:solidFill>
                <a:latin typeface="Abadi Extra Light"/>
                <a:cs typeface="Arial"/>
                <a:sym typeface="Arial"/>
              </a:rPr>
              <a:t>Community Liaisons to the 20 VEI communities are being briefed on the CCIS employment findings. We are also adding contextual information about the employment make-up of the 20 communities prioritized in the Vaccine Equity Initiative to help increase vaccinations of high-risk worker populations in those communities.</a:t>
            </a:r>
          </a:p>
          <a:p>
            <a:pPr marL="380990" indent="-380990" defTabSz="1219170">
              <a:buClr>
                <a:srgbClr val="000000"/>
              </a:buClr>
              <a:buFont typeface="Arial" panose="020B0604020202020204" pitchFamily="34" charset="0"/>
              <a:buChar char="•"/>
              <a:defRPr/>
            </a:pPr>
            <a:endParaRPr lang="en-US" sz="2000" kern="0" dirty="0">
              <a:solidFill>
                <a:srgbClr val="002060"/>
              </a:solidFill>
              <a:latin typeface="Abadi Extra Light"/>
              <a:cs typeface="Arial"/>
              <a:sym typeface="Arial"/>
            </a:endParaRPr>
          </a:p>
          <a:p>
            <a:pPr marL="380990" indent="-380990" defTabSz="1219170">
              <a:buClr>
                <a:srgbClr val="000000"/>
              </a:buClr>
              <a:buFont typeface="Arial" panose="020B0604020202020204" pitchFamily="34" charset="0"/>
              <a:buChar char="•"/>
              <a:defRPr/>
            </a:pPr>
            <a:r>
              <a:rPr lang="en-US" sz="2000" kern="0" dirty="0">
                <a:solidFill>
                  <a:srgbClr val="002060"/>
                </a:solidFill>
                <a:latin typeface="Abadi Extra Light"/>
                <a:cs typeface="Arial"/>
                <a:sym typeface="Arial"/>
              </a:rPr>
              <a:t>Advocating for employee centric considerations in vaccination uptake efforts such as appointments available outside of regular working hours, increased mobile units, educating employers about tax credits, etc.</a:t>
            </a:r>
          </a:p>
          <a:p>
            <a:pPr marL="380990" indent="-380990" defTabSz="1219170">
              <a:buClr>
                <a:srgbClr val="000000"/>
              </a:buClr>
              <a:buFont typeface="Arial" panose="020B0604020202020204" pitchFamily="34" charset="0"/>
              <a:buChar char="•"/>
              <a:defRPr/>
            </a:pPr>
            <a:endParaRPr lang="en-US" sz="2000" kern="0" dirty="0">
              <a:solidFill>
                <a:srgbClr val="002060"/>
              </a:solidFill>
              <a:latin typeface="Abadi Extra Light"/>
              <a:cs typeface="Arial"/>
              <a:sym typeface="Arial"/>
            </a:endParaRPr>
          </a:p>
          <a:p>
            <a:pPr marL="380990" indent="-380990" defTabSz="1219170">
              <a:buClr>
                <a:srgbClr val="000000"/>
              </a:buClr>
              <a:buFont typeface="Arial" panose="020B0604020202020204" pitchFamily="34" charset="0"/>
              <a:buChar char="•"/>
              <a:defRPr/>
            </a:pPr>
            <a:r>
              <a:rPr lang="en-US" sz="2000" kern="0" dirty="0">
                <a:solidFill>
                  <a:srgbClr val="002060"/>
                </a:solidFill>
                <a:latin typeface="Abadi Extra Light"/>
                <a:cs typeface="Arial"/>
                <a:sym typeface="Arial"/>
              </a:rPr>
              <a:t>We have met with the HEAG as well as our OHSP Advisory Board to strategize about ways to engage with workers and employers and are working to implement these ideas. </a:t>
            </a: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pPr>
            <a:r>
              <a:rPr lang="en-US" sz="4267" b="1" kern="0" spc="800" dirty="0">
                <a:solidFill>
                  <a:srgbClr val="FFFFFF"/>
                </a:solidFill>
                <a:latin typeface="Abadi Extra Light"/>
              </a:rPr>
              <a:t>DATA TO ACTION – EXAMPLE</a:t>
            </a:r>
            <a:endParaRPr lang="en-US" sz="4267" b="1" kern="0" dirty="0">
              <a:solidFill>
                <a:srgbClr val="FFFFFF"/>
              </a:solidFill>
              <a:latin typeface="Abadi Extra Light"/>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2960" y="803084"/>
            <a:ext cx="12189040" cy="724761"/>
          </a:xfrm>
          <a:prstGeom prst="rect">
            <a:avLst/>
          </a:prstGeom>
          <a:solidFill>
            <a:schemeClr val="bg1"/>
          </a:solidFill>
          <a:ln w="38100">
            <a:noFill/>
          </a:ln>
        </p:spPr>
        <p:txBody>
          <a:bodyPr spcFirstLastPara="1" wrap="square" lIns="121900" tIns="121900" rIns="121900" bIns="121900" anchor="ctr" anchorCtr="0">
            <a:noAutofit/>
          </a:bodyPr>
          <a:lstStyle/>
          <a:p>
            <a:pPr algn="ctr" defTabSz="1219170">
              <a:spcAft>
                <a:spcPts val="1067"/>
              </a:spcAft>
              <a:buClr>
                <a:srgbClr val="000000"/>
              </a:buClr>
              <a:defRPr/>
            </a:pPr>
            <a:r>
              <a:rPr lang="en-US" sz="2400" kern="0" dirty="0">
                <a:solidFill>
                  <a:srgbClr val="000000"/>
                </a:solidFill>
                <a:latin typeface="Abadi Extra Light"/>
                <a:cs typeface="Arial"/>
                <a:sym typeface="Arial"/>
              </a:rPr>
              <a:t>Key Finding: The effect of COVID-19 on workers in Massachusetts has been severe, and has disproportionately impacted specific groups of workers</a:t>
            </a:r>
          </a:p>
        </p:txBody>
      </p:sp>
      <p:sp>
        <p:nvSpPr>
          <p:cNvPr id="9" name="Rectangle 8">
            <a:extLst>
              <a:ext uri="{FF2B5EF4-FFF2-40B4-BE49-F238E27FC236}">
                <a16:creationId xmlns:a16="http://schemas.microsoft.com/office/drawing/2014/main" id="{A0D86258-E63A-4AAD-9F24-11ED50A4D83D}"/>
              </a:ext>
            </a:extLst>
          </p:cNvPr>
          <p:cNvSpPr/>
          <p:nvPr/>
        </p:nvSpPr>
        <p:spPr>
          <a:xfrm>
            <a:off x="3367" y="6563016"/>
            <a:ext cx="1317990" cy="307777"/>
          </a:xfrm>
          <a:prstGeom prst="rect">
            <a:avLst/>
          </a:prstGeom>
        </p:spPr>
        <p:txBody>
          <a:bodyPr wrap="none">
            <a:spAutoFit/>
          </a:bodyPr>
          <a:lstStyle/>
          <a:p>
            <a:pPr defTabSz="1219170">
              <a:buClr>
                <a:srgbClr val="000000"/>
              </a:buClr>
              <a:defRP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322749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pPr>
            <a:r>
              <a:rPr lang="en-US" sz="4267" b="1" kern="0" spc="800" dirty="0">
                <a:solidFill>
                  <a:srgbClr val="FFFFFF"/>
                </a:solidFill>
                <a:latin typeface="Abadi Extra Light"/>
              </a:rPr>
              <a:t>DATA TO ACTION – EXAMPLE</a:t>
            </a:r>
            <a:endParaRPr lang="en-US" sz="4267" b="1" kern="0" dirty="0">
              <a:solidFill>
                <a:srgbClr val="FFFFFF"/>
              </a:solidFill>
              <a:latin typeface="Abadi Extra Light"/>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523987" y="1550230"/>
            <a:ext cx="11407501" cy="1243053"/>
          </a:xfrm>
          <a:prstGeom prst="rect">
            <a:avLst/>
          </a:prstGeom>
          <a:solidFill>
            <a:schemeClr val="bg1"/>
          </a:solidFill>
          <a:ln w="38100">
            <a:noFill/>
          </a:ln>
        </p:spPr>
        <p:txBody>
          <a:bodyPr spcFirstLastPara="1" wrap="square" lIns="121900" tIns="121900" rIns="121900" bIns="121900" anchor="ctr" anchorCtr="0">
            <a:noAutofit/>
          </a:bodyPr>
          <a:lstStyle/>
          <a:p>
            <a:pPr algn="ctr" defTabSz="1219170">
              <a:spcAft>
                <a:spcPts val="1067"/>
              </a:spcAft>
              <a:buClr>
                <a:srgbClr val="000000"/>
              </a:buClr>
            </a:pPr>
            <a:r>
              <a:rPr lang="en-US" sz="2400" kern="0" dirty="0">
                <a:solidFill>
                  <a:srgbClr val="000000"/>
                </a:solidFill>
                <a:latin typeface="Abadi Extra Light"/>
                <a:cs typeface="Arial"/>
                <a:sym typeface="Arial"/>
              </a:rPr>
              <a:t>Key Finding: Determinants of Health - Food insecurity is directly associated with mortality from obesity, hypertension, diabetes, and heart disease, which are all also risk factors for more severe COVID-19 illness and mortality. More than </a:t>
            </a:r>
            <a:r>
              <a:rPr lang="en-US" sz="2400" kern="0" dirty="0">
                <a:solidFill>
                  <a:srgbClr val="000000"/>
                </a:solidFill>
                <a:latin typeface="Abadi" panose="020B0604020104020204" pitchFamily="34" charset="0"/>
                <a:cs typeface="Arial"/>
                <a:sym typeface="Arial"/>
              </a:rPr>
              <a:t>1 in 4 </a:t>
            </a:r>
            <a:r>
              <a:rPr lang="en-US" sz="2400" kern="0" dirty="0">
                <a:solidFill>
                  <a:srgbClr val="000000"/>
                </a:solidFill>
                <a:latin typeface="Abadi Extra Light"/>
                <a:cs typeface="Arial"/>
                <a:sym typeface="Arial"/>
              </a:rPr>
              <a:t>(28%) respondents </a:t>
            </a:r>
            <a:r>
              <a:rPr lang="en-US" sz="2400" kern="0" dirty="0">
                <a:solidFill>
                  <a:srgbClr val="000000"/>
                </a:solidFill>
                <a:latin typeface="Abadi" panose="020B0604020104020204" pitchFamily="34" charset="0"/>
                <a:cs typeface="Arial"/>
                <a:sym typeface="Arial"/>
              </a:rPr>
              <a:t>worried about getting food</a:t>
            </a:r>
            <a:r>
              <a:rPr lang="en-US" sz="2400" kern="0" dirty="0">
                <a:solidFill>
                  <a:srgbClr val="000000"/>
                </a:solidFill>
                <a:latin typeface="Abadi Extra Light"/>
                <a:cs typeface="Arial"/>
                <a:sym typeface="Arial"/>
              </a:rPr>
              <a:t> or groceries in the coming weeks.</a:t>
            </a:r>
          </a:p>
          <a:p>
            <a:pPr algn="ctr" defTabSz="1219170">
              <a:spcAft>
                <a:spcPts val="1067"/>
              </a:spcAft>
              <a:buClr>
                <a:srgbClr val="000000"/>
              </a:buClr>
            </a:pPr>
            <a:endParaRPr lang="en-US" sz="2400" kern="0" dirty="0">
              <a:solidFill>
                <a:srgbClr val="000000"/>
              </a:solidFill>
              <a:latin typeface="Abadi Extra Light"/>
              <a:cs typeface="Arial"/>
              <a:sym typeface="Arial"/>
            </a:endParaRPr>
          </a:p>
        </p:txBody>
      </p:sp>
      <p:sp>
        <p:nvSpPr>
          <p:cNvPr id="3" name="Google Shape;224;p26">
            <a:extLst>
              <a:ext uri="{FF2B5EF4-FFF2-40B4-BE49-F238E27FC236}">
                <a16:creationId xmlns:a16="http://schemas.microsoft.com/office/drawing/2014/main" id="{DE87993E-DC30-4900-8835-889E505B99A1}"/>
              </a:ext>
            </a:extLst>
          </p:cNvPr>
          <p:cNvSpPr/>
          <p:nvPr/>
        </p:nvSpPr>
        <p:spPr>
          <a:xfrm>
            <a:off x="974392" y="3434849"/>
            <a:ext cx="10732325" cy="2037675"/>
          </a:xfrm>
          <a:prstGeom prst="rect">
            <a:avLst/>
          </a:prstGeom>
          <a:solidFill>
            <a:srgbClr val="0070C0"/>
          </a:solidFill>
          <a:ln w="38100">
            <a:noFill/>
          </a:ln>
        </p:spPr>
        <p:txBody>
          <a:bodyPr spcFirstLastPara="1" wrap="square" lIns="121900" tIns="121900" rIns="121900" bIns="121900" anchor="t" anchorCtr="0">
            <a:noAutofit/>
          </a:bodyPr>
          <a:lstStyle/>
          <a:p>
            <a:pPr algn="ctr" defTabSz="1219170">
              <a:buClr>
                <a:srgbClr val="000000"/>
              </a:buClr>
            </a:pPr>
            <a:r>
              <a:rPr lang="en-US" sz="2133" u="sng" kern="0">
                <a:solidFill>
                  <a:srgbClr val="FFFFFF"/>
                </a:solidFill>
                <a:latin typeface="Abadi Extra Light"/>
                <a:cs typeface="Arial"/>
                <a:sym typeface="Arial"/>
              </a:rPr>
              <a:t>Heard</a:t>
            </a:r>
            <a:r>
              <a:rPr lang="en-US" sz="2133" kern="0">
                <a:solidFill>
                  <a:srgbClr val="FFFFFF"/>
                </a:solidFill>
                <a:latin typeface="Abadi Extra Light"/>
                <a:cs typeface="Arial"/>
                <a:sym typeface="Arial"/>
              </a:rPr>
              <a:t>: Multiple state agencies work to increase/improve food access, need to connect with them to share findings and identify actions</a:t>
            </a:r>
          </a:p>
          <a:p>
            <a:pPr algn="ctr" defTabSz="1219170">
              <a:buClr>
                <a:srgbClr val="000000"/>
              </a:buClr>
            </a:pPr>
            <a:endParaRPr lang="en-US" sz="2133" kern="0">
              <a:solidFill>
                <a:srgbClr val="FFFFFF"/>
              </a:solidFill>
              <a:latin typeface="Abadi Extra Light"/>
              <a:cs typeface="Arial"/>
              <a:sym typeface="Arial"/>
            </a:endParaRPr>
          </a:p>
          <a:p>
            <a:pPr algn="ctr" defTabSz="1219170">
              <a:buClr>
                <a:srgbClr val="000000"/>
              </a:buClr>
            </a:pPr>
            <a:r>
              <a:rPr lang="en-US" sz="2133" u="sng" kern="0">
                <a:solidFill>
                  <a:srgbClr val="FFFFFF"/>
                </a:solidFill>
                <a:latin typeface="Abadi Extra Light"/>
                <a:cs typeface="Arial"/>
                <a:sym typeface="Arial"/>
              </a:rPr>
              <a:t>Action Taken</a:t>
            </a:r>
            <a:r>
              <a:rPr lang="en-US" sz="2133" kern="0">
                <a:solidFill>
                  <a:srgbClr val="FFFFFF"/>
                </a:solidFill>
                <a:latin typeface="Abadi Extra Light"/>
                <a:cs typeface="Arial"/>
                <a:sym typeface="Arial"/>
              </a:rPr>
              <a:t>: Engaged with COVID-19 Command Center's Food Security Task Force Inter-Agency Work Group and full Task Force to share Determinants of Health findings and discuss implications</a:t>
            </a:r>
          </a:p>
        </p:txBody>
      </p:sp>
      <p:sp>
        <p:nvSpPr>
          <p:cNvPr id="9" name="Rectangle 8">
            <a:extLst>
              <a:ext uri="{FF2B5EF4-FFF2-40B4-BE49-F238E27FC236}">
                <a16:creationId xmlns:a16="http://schemas.microsoft.com/office/drawing/2014/main" id="{CC2B3EF6-66D9-4209-96AB-A259087941D0}"/>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349280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24" name="Google Shape;224;p26"/>
          <p:cNvSpPr/>
          <p:nvPr/>
        </p:nvSpPr>
        <p:spPr>
          <a:xfrm>
            <a:off x="185035" y="2065856"/>
            <a:ext cx="11774376" cy="4369265"/>
          </a:xfrm>
          <a:prstGeom prst="rect">
            <a:avLst/>
          </a:prstGeom>
          <a:solidFill>
            <a:srgbClr val="509446"/>
          </a:solidFill>
          <a:ln w="38100">
            <a:noFill/>
          </a:ln>
        </p:spPr>
        <p:txBody>
          <a:bodyPr spcFirstLastPara="1" wrap="square" lIns="121900" tIns="121900" rIns="121900" bIns="121900" anchor="t" anchorCtr="0">
            <a:noAutofit/>
          </a:bodyPr>
          <a:lstStyle/>
          <a:p>
            <a:pPr defTabSz="1219170">
              <a:buClr>
                <a:srgbClr val="000000"/>
              </a:buClr>
            </a:pPr>
            <a:r>
              <a:rPr lang="en-US" sz="2133" u="sng" kern="0" dirty="0">
                <a:solidFill>
                  <a:srgbClr val="FFFFFF"/>
                </a:solidFill>
                <a:latin typeface="Abadi Extra Light"/>
                <a:cs typeface="Arial"/>
                <a:sym typeface="Arial"/>
              </a:rPr>
              <a:t>Heard</a:t>
            </a:r>
            <a:r>
              <a:rPr lang="en-US" sz="2133" kern="0" dirty="0">
                <a:solidFill>
                  <a:srgbClr val="FFFFFF"/>
                </a:solidFill>
                <a:latin typeface="Abadi Extra Light"/>
                <a:cs typeface="Arial"/>
                <a:sym typeface="Arial"/>
              </a:rPr>
              <a:t>: Need to expand and adapt services</a:t>
            </a:r>
          </a:p>
          <a:p>
            <a:pPr defTabSz="1219170">
              <a:buClr>
                <a:srgbClr val="000000"/>
              </a:buClr>
            </a:pPr>
            <a:endParaRPr lang="en-US" sz="2133" kern="0" dirty="0">
              <a:solidFill>
                <a:srgbClr val="FFFFFF"/>
              </a:solidFill>
              <a:latin typeface="Abadi Extra Light"/>
              <a:cs typeface="Arial"/>
              <a:sym typeface="Arial"/>
            </a:endParaRPr>
          </a:p>
          <a:p>
            <a:pPr defTabSz="1219170">
              <a:buClr>
                <a:srgbClr val="000000"/>
              </a:buClr>
            </a:pPr>
            <a:r>
              <a:rPr lang="en-US" sz="2133" u="sng" kern="0" dirty="0">
                <a:solidFill>
                  <a:srgbClr val="FFFFFF"/>
                </a:solidFill>
                <a:latin typeface="Abadi Extra Light"/>
                <a:cs typeface="Arial"/>
                <a:sym typeface="Arial"/>
              </a:rPr>
              <a:t>Action Taken</a:t>
            </a:r>
            <a:r>
              <a:rPr lang="en-US" sz="2133" kern="0" dirty="0">
                <a:solidFill>
                  <a:srgbClr val="FFFFFF"/>
                </a:solidFill>
                <a:latin typeface="Abadi Extra Light"/>
                <a:cs typeface="Arial"/>
                <a:sym typeface="Arial"/>
              </a:rPr>
              <a:t>: DPH's Suicide Prevention Program with intra- &amp; inter-agency partners: </a:t>
            </a:r>
          </a:p>
          <a:p>
            <a:pPr marL="380990" indent="-380990" defTabSz="1219170">
              <a:buClr>
                <a:srgbClr val="000000"/>
              </a:buClr>
              <a:buFont typeface="Arial"/>
              <a:buChar char="•"/>
            </a:pPr>
            <a:r>
              <a:rPr lang="en-US" sz="2133" kern="0" dirty="0">
                <a:solidFill>
                  <a:srgbClr val="FFFFFF"/>
                </a:solidFill>
                <a:latin typeface="Abadi Extra Light"/>
                <a:cs typeface="Arial"/>
                <a:sym typeface="Arial"/>
              </a:rPr>
              <a:t>Supporting expanded/adapted services including offering virtual support groups, new in-language groups, tele-check calls, peer programs (for youth and attempt survivors)</a:t>
            </a:r>
          </a:p>
          <a:p>
            <a:pPr marL="380990" indent="-380990" defTabSz="1219170">
              <a:buClr>
                <a:srgbClr val="000000"/>
              </a:buClr>
              <a:buFont typeface="Arial"/>
              <a:buChar char="•"/>
            </a:pPr>
            <a:r>
              <a:rPr lang="en-US" sz="2133" kern="0" dirty="0">
                <a:solidFill>
                  <a:srgbClr val="FFFFFF"/>
                </a:solidFill>
                <a:latin typeface="Abadi Extra Light"/>
                <a:cs typeface="Arial"/>
                <a:sym typeface="Arial"/>
              </a:rPr>
              <a:t>Increased support to crisis centers who provide emotional support for those experiencing suicidal crisis or emotional pain, contracted with Riverside Trauma Center to provide services to schools/communities after the death of a youth by suicide</a:t>
            </a:r>
          </a:p>
          <a:p>
            <a:pPr marL="380990" indent="-380990" defTabSz="1219170">
              <a:buClr>
                <a:srgbClr val="000000"/>
              </a:buClr>
              <a:buFont typeface="Arial"/>
              <a:buChar char="•"/>
            </a:pPr>
            <a:r>
              <a:rPr lang="en-US" sz="2133" kern="0">
                <a:solidFill>
                  <a:srgbClr val="FFFFFF"/>
                </a:solidFill>
                <a:latin typeface="Abadi Extra Light"/>
                <a:cs typeface="Arial"/>
                <a:sym typeface="Arial"/>
              </a:rPr>
              <a:t>New/modified online training modules on Behavioral Health among Older Adults, providing suicide prevention training to MA Corrections, first offering for state employees, Zero Suicide monthly learning series provided to health care, behavioral health care and community organizations in southeast MA, trainings for the public, Annual Suicide Prevention Conference to be held virtually 5/19 &amp; 5/20</a:t>
            </a: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pPr>
            <a:r>
              <a:rPr lang="en-US" sz="4267" b="1" kern="0" spc="800" dirty="0">
                <a:solidFill>
                  <a:srgbClr val="FFFFFF"/>
                </a:solidFill>
                <a:latin typeface="Abadi Extra Light"/>
              </a:rPr>
              <a:t>DATA TO ACTION – EXAMPLE</a:t>
            </a:r>
            <a:endParaRPr lang="en-US" sz="4267" b="1" kern="0" dirty="0">
              <a:solidFill>
                <a:srgbClr val="FFFFFF"/>
              </a:solidFill>
              <a:latin typeface="Abadi Extra Light"/>
            </a:endParaRPr>
          </a:p>
        </p:txBody>
      </p:sp>
      <p:sp>
        <p:nvSpPr>
          <p:cNvPr id="13" name="Google Shape;225;p26">
            <a:extLst>
              <a:ext uri="{FF2B5EF4-FFF2-40B4-BE49-F238E27FC236}">
                <a16:creationId xmlns:a16="http://schemas.microsoft.com/office/drawing/2014/main" id="{902154A2-B472-084E-97E9-615B6DD3D8CF}"/>
              </a:ext>
            </a:extLst>
          </p:cNvPr>
          <p:cNvSpPr/>
          <p:nvPr/>
        </p:nvSpPr>
        <p:spPr>
          <a:xfrm>
            <a:off x="2961" y="1107358"/>
            <a:ext cx="12189040" cy="956489"/>
          </a:xfrm>
          <a:prstGeom prst="rect">
            <a:avLst/>
          </a:prstGeom>
          <a:solidFill>
            <a:schemeClr val="bg1"/>
          </a:solidFill>
          <a:ln w="38100">
            <a:noFill/>
          </a:ln>
        </p:spPr>
        <p:txBody>
          <a:bodyPr spcFirstLastPara="1" wrap="square" lIns="121900" tIns="121900" rIns="121900" bIns="121900" anchor="ctr" anchorCtr="0">
            <a:noAutofit/>
          </a:bodyPr>
          <a:lstStyle/>
          <a:p>
            <a:pPr algn="ctr" defTabSz="1219170">
              <a:spcAft>
                <a:spcPts val="1067"/>
              </a:spcAft>
              <a:buClr>
                <a:srgbClr val="000000"/>
              </a:buClr>
            </a:pPr>
            <a:r>
              <a:rPr lang="en-US" sz="2400" kern="0">
                <a:solidFill>
                  <a:srgbClr val="000000"/>
                </a:solidFill>
                <a:latin typeface="Abadi Extra Light"/>
                <a:cs typeface="Arial"/>
                <a:sym typeface="Arial"/>
              </a:rPr>
              <a:t>Key Finding: Mental Health - Requests for suicide prevention and crisis management resources were as high as 11% among certain subpopulations and was the highest among Transgender respondents, non-binary respondents, and respondents questioning their gender identity.</a:t>
            </a:r>
          </a:p>
          <a:p>
            <a:pPr algn="ctr" defTabSz="1219170">
              <a:spcAft>
                <a:spcPts val="1067"/>
              </a:spcAft>
              <a:buClr>
                <a:srgbClr val="000000"/>
              </a:buClr>
            </a:pPr>
            <a:endParaRPr lang="en-US" sz="2400" kern="0">
              <a:solidFill>
                <a:srgbClr val="000000"/>
              </a:solidFill>
              <a:latin typeface="Abadi Extra Light"/>
              <a:cs typeface="Arial"/>
              <a:sym typeface="Arial"/>
            </a:endParaRPr>
          </a:p>
        </p:txBody>
      </p:sp>
      <p:sp>
        <p:nvSpPr>
          <p:cNvPr id="9" name="Rectangle 8">
            <a:extLst>
              <a:ext uri="{FF2B5EF4-FFF2-40B4-BE49-F238E27FC236}">
                <a16:creationId xmlns:a16="http://schemas.microsoft.com/office/drawing/2014/main" id="{A0D86258-E63A-4AAD-9F24-11ED50A4D83D}"/>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167558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2" name="Rectangle 1">
            <a:extLst>
              <a:ext uri="{FF2B5EF4-FFF2-40B4-BE49-F238E27FC236}">
                <a16:creationId xmlns:a16="http://schemas.microsoft.com/office/drawing/2014/main" id="{C5E4BE0A-C37D-432C-9BAB-C87D1109CCE7}"/>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r" defTabSz="1219170">
              <a:defRPr/>
            </a:pPr>
            <a:r>
              <a:rPr lang="en" sz="4267" b="1" kern="0">
                <a:solidFill>
                  <a:srgbClr val="FFFFFF"/>
                </a:solidFill>
                <a:latin typeface="Abadi Extra Light"/>
                <a:ea typeface="+mn-lt"/>
                <a:cs typeface="Arial"/>
              </a:rPr>
              <a:t>       </a:t>
            </a:r>
            <a:endParaRPr lang="en-US" sz="4267" kern="0">
              <a:solidFill>
                <a:srgbClr val="FFFFFF"/>
              </a:solidFill>
              <a:latin typeface="Abadi Extra Light"/>
            </a:endParaRPr>
          </a:p>
        </p:txBody>
      </p:sp>
      <p:sp>
        <p:nvSpPr>
          <p:cNvPr id="3" name="Google Shape;289;p36">
            <a:extLst>
              <a:ext uri="{FF2B5EF4-FFF2-40B4-BE49-F238E27FC236}">
                <a16:creationId xmlns:a16="http://schemas.microsoft.com/office/drawing/2014/main" id="{6651CC80-E55B-483D-B741-C56F400630D7}"/>
              </a:ext>
            </a:extLst>
          </p:cNvPr>
          <p:cNvSpPr txBox="1">
            <a:spLocks/>
          </p:cNvSpPr>
          <p:nvPr/>
        </p:nvSpPr>
        <p:spPr>
          <a:xfrm>
            <a:off x="1373827" y="3853363"/>
            <a:ext cx="10515600"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r" defTabSz="1219170">
              <a:buClr>
                <a:srgbClr val="000000"/>
              </a:buClr>
              <a:defRPr/>
            </a:pPr>
            <a:r>
              <a:rPr lang="en" sz="4267" b="1" kern="0" spc="800" dirty="0">
                <a:solidFill>
                  <a:srgbClr val="FFFFFF"/>
                </a:solidFill>
                <a:latin typeface="Abadi Extra Light"/>
              </a:rPr>
              <a:t>THANK YOU!</a:t>
            </a:r>
            <a:endParaRPr lang="en-US" sz="1467" kern="0" dirty="0">
              <a:solidFill>
                <a:srgbClr val="000000"/>
              </a:solidFill>
            </a:endParaRPr>
          </a:p>
        </p:txBody>
      </p:sp>
      <p:sp>
        <p:nvSpPr>
          <p:cNvPr id="5" name="Google Shape;289;p36">
            <a:extLst>
              <a:ext uri="{FF2B5EF4-FFF2-40B4-BE49-F238E27FC236}">
                <a16:creationId xmlns:a16="http://schemas.microsoft.com/office/drawing/2014/main" id="{B698AEA1-87D6-124D-BA45-8F75120EF472}"/>
              </a:ext>
            </a:extLst>
          </p:cNvPr>
          <p:cNvSpPr txBox="1">
            <a:spLocks/>
          </p:cNvSpPr>
          <p:nvPr/>
        </p:nvSpPr>
        <p:spPr>
          <a:xfrm>
            <a:off x="1373827" y="4568956"/>
            <a:ext cx="10515600"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r" defTabSz="1219170">
              <a:buClr>
                <a:srgbClr val="000000"/>
              </a:buClr>
              <a:defRPr/>
            </a:pPr>
            <a:r>
              <a:rPr lang="en-US" sz="1600" b="1" kern="0" spc="400" dirty="0">
                <a:solidFill>
                  <a:srgbClr val="FFFFFF"/>
                </a:solidFill>
                <a:latin typeface="Abadi Extra Light"/>
              </a:rPr>
              <a:t>F</a:t>
            </a:r>
            <a:r>
              <a:rPr lang="en" sz="1600" b="1" kern="0" spc="400" dirty="0">
                <a:solidFill>
                  <a:srgbClr val="FFFFFF"/>
                </a:solidFill>
                <a:latin typeface="Abadi Extra Light"/>
              </a:rPr>
              <a:t>or more details please visit </a:t>
            </a:r>
            <a:r>
              <a:rPr lang="en-US" sz="1600" b="1" kern="0" spc="400" dirty="0">
                <a:solidFill>
                  <a:srgbClr val="FFFFFF"/>
                </a:solidFill>
                <a:latin typeface="Abadi Extra Light"/>
                <a:hlinkClick r:id="rId3">
                  <a:extLst>
                    <a:ext uri="{A12FA001-AC4F-418D-AE19-62706E023703}">
                      <ahyp:hlinkClr xmlns:ahyp="http://schemas.microsoft.com/office/drawing/2018/hyperlinkcolor" val="tx"/>
                    </a:ext>
                  </a:extLst>
                </a:hlinkClick>
              </a:rPr>
              <a:t>https://www.mass.gov/covidsurvey</a:t>
            </a:r>
            <a:r>
              <a:rPr lang="en-US" sz="1600" b="1" kern="0" spc="400" dirty="0">
                <a:solidFill>
                  <a:srgbClr val="FFFFFF"/>
                </a:solidFill>
                <a:latin typeface="Abadi Extra Light"/>
              </a:rPr>
              <a:t> </a:t>
            </a:r>
            <a:endParaRPr lang="en-US" sz="667" kern="0" spc="400" dirty="0">
              <a:solidFill>
                <a:srgbClr val="FFFFFF"/>
              </a:solidFill>
            </a:endParaRPr>
          </a:p>
        </p:txBody>
      </p:sp>
      <p:sp>
        <p:nvSpPr>
          <p:cNvPr id="7" name="Rectangle 6">
            <a:extLst>
              <a:ext uri="{FF2B5EF4-FFF2-40B4-BE49-F238E27FC236}">
                <a16:creationId xmlns:a16="http://schemas.microsoft.com/office/drawing/2014/main" id="{3C12D0D0-9512-43E0-A910-7D7314FAF0F8}"/>
              </a:ext>
            </a:extLst>
          </p:cNvPr>
          <p:cNvSpPr/>
          <p:nvPr/>
        </p:nvSpPr>
        <p:spPr>
          <a:xfrm>
            <a:off x="3367" y="6563016"/>
            <a:ext cx="1317990" cy="307777"/>
          </a:xfrm>
          <a:prstGeom prst="rect">
            <a:avLst/>
          </a:prstGeom>
        </p:spPr>
        <p:txBody>
          <a:bodyPr wrap="none">
            <a:spAutoFit/>
          </a:bodyPr>
          <a:lstStyle/>
          <a:p>
            <a:pPr defTabSz="1219170">
              <a:buClr>
                <a:srgbClr val="000000"/>
              </a:buClr>
            </a:pPr>
            <a:r>
              <a:rPr lang="en-US" sz="1400" i="1" kern="0">
                <a:solidFill>
                  <a:srgbClr val="000000"/>
                </a:solidFill>
                <a:latin typeface="Abadi Extra Light"/>
                <a:ea typeface="Lato"/>
                <a:cs typeface="Lato"/>
                <a:sym typeface="Lato"/>
              </a:rPr>
              <a:t>4.28.21 release</a:t>
            </a:r>
            <a:endParaRPr lang="en-US" sz="1400" i="1" kern="0">
              <a:solidFill>
                <a:srgbClr val="000000"/>
              </a:solidFill>
              <a:latin typeface="Arial"/>
              <a:cs typeface="Arial"/>
              <a:sym typeface="Arial"/>
            </a:endParaRPr>
          </a:p>
        </p:txBody>
      </p:sp>
    </p:spTree>
    <p:extLst>
      <p:ext uri="{BB962C8B-B14F-4D97-AF65-F5344CB8AC3E}">
        <p14:creationId xmlns:p14="http://schemas.microsoft.com/office/powerpoint/2010/main" val="1054269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ED381F1-D8E8-5A46-A626-A8E179831010}"/>
              </a:ext>
            </a:extLst>
          </p:cNvPr>
          <p:cNvSpPr txBox="1">
            <a:spLocks/>
          </p:cNvSpPr>
          <p:nvPr/>
        </p:nvSpPr>
        <p:spPr>
          <a:xfrm>
            <a:off x="3130942" y="2895050"/>
            <a:ext cx="6115049" cy="571502"/>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i="1" cap="none" dirty="0">
                <a:solidFill>
                  <a:prstClr val="white"/>
                </a:solidFill>
              </a:rPr>
              <a:t>Next Meeting:</a:t>
            </a:r>
          </a:p>
        </p:txBody>
      </p:sp>
      <p:sp>
        <p:nvSpPr>
          <p:cNvPr id="3" name="Subtitle 3">
            <a:extLst>
              <a:ext uri="{FF2B5EF4-FFF2-40B4-BE49-F238E27FC236}">
                <a16:creationId xmlns:a16="http://schemas.microsoft.com/office/drawing/2014/main" id="{DD223DFD-2833-AC4E-8009-E8D870640DA3}"/>
              </a:ext>
            </a:extLst>
          </p:cNvPr>
          <p:cNvSpPr txBox="1">
            <a:spLocks/>
          </p:cNvSpPr>
          <p:nvPr/>
        </p:nvSpPr>
        <p:spPr>
          <a:xfrm>
            <a:off x="3878858" y="3535738"/>
            <a:ext cx="4618822" cy="633413"/>
          </a:xfrm>
          <a:prstGeom prst="rect">
            <a:avLst/>
          </a:prstGeom>
        </p:spPr>
        <p:txBody>
          <a:bodyPr vert="horz" lIns="68580" tIns="34290" rIns="68580" bIns="3429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3750" b="1" dirty="0">
                <a:solidFill>
                  <a:sysClr val="window" lastClr="FFFFFF"/>
                </a:solidFill>
                <a:latin typeface="Calibri"/>
              </a:rPr>
              <a:t>May 12, 2021</a:t>
            </a:r>
          </a:p>
        </p:txBody>
      </p:sp>
    </p:spTree>
    <p:extLst>
      <p:ext uri="{BB962C8B-B14F-4D97-AF65-F5344CB8AC3E}">
        <p14:creationId xmlns:p14="http://schemas.microsoft.com/office/powerpoint/2010/main" val="142609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2269509"/>
            <a:ext cx="11032959" cy="2092877"/>
          </a:xfrm>
          <a:prstGeom prst="rect">
            <a:avLst/>
          </a:prstGeom>
        </p:spPr>
        <p:txBody>
          <a:bodyPr wrap="square" lIns="91014" tIns="45718" rIns="91014" bIns="45718">
            <a:spAutoFit/>
          </a:bodyPr>
          <a:lstStyle/>
          <a:p>
            <a:r>
              <a:rPr lang="en-US" sz="5100" b="1" dirty="0">
                <a:solidFill>
                  <a:schemeClr val="bg1"/>
                </a:solidFill>
                <a:latin typeface="Arial" pitchFamily="34" charset="0"/>
                <a:cs typeface="Arial" pitchFamily="34" charset="0"/>
              </a:rPr>
              <a:t>Determination of Need</a:t>
            </a:r>
            <a:r>
              <a:rPr lang="en-US" sz="4500" dirty="0">
                <a:solidFill>
                  <a:schemeClr val="bg1"/>
                </a:solidFill>
                <a:latin typeface="Arial" pitchFamily="34" charset="0"/>
                <a:cs typeface="Arial" pitchFamily="34" charset="0"/>
              </a:rPr>
              <a:t>: </a:t>
            </a:r>
          </a:p>
          <a:p>
            <a:endParaRPr lang="en-US" sz="1500" dirty="0">
              <a:solidFill>
                <a:schemeClr val="bg1"/>
              </a:solidFill>
              <a:latin typeface="Arial" pitchFamily="34" charset="0"/>
              <a:cs typeface="Arial" pitchFamily="34" charset="0"/>
            </a:endParaRPr>
          </a:p>
          <a:p>
            <a:r>
              <a:rPr lang="en-US" sz="3200" i="1" dirty="0">
                <a:solidFill>
                  <a:schemeClr val="bg1"/>
                </a:solidFill>
              </a:rPr>
              <a:t>Request by Campion Health &amp; Wellness, Inc. for Substantial Change in Service </a:t>
            </a:r>
            <a:endParaRPr lang="en-US" sz="31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9622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1897675"/>
            <a:ext cx="8492455" cy="1617421"/>
          </a:xfrm>
        </p:spPr>
        <p:txBody>
          <a:bodyPr>
            <a:noAutofit/>
          </a:bodyPr>
          <a:lstStyle/>
          <a:p>
            <a:r>
              <a:rPr lang="en-US" sz="3200" dirty="0">
                <a:cs typeface="Arial" panose="020B0604020202020204" pitchFamily="34" charset="0"/>
              </a:rPr>
              <a:t>Final Promulgation of Revisions to </a:t>
            </a:r>
            <a:br>
              <a:rPr lang="en-US" sz="3600" dirty="0">
                <a:cs typeface="Arial" panose="020B0604020202020204" pitchFamily="34" charset="0"/>
              </a:rPr>
            </a:br>
            <a:r>
              <a:rPr lang="en-US" sz="4000" dirty="0">
                <a:cs typeface="Arial" panose="020B0604020202020204" pitchFamily="34" charset="0"/>
              </a:rPr>
              <a:t>105 CMR 140.000</a:t>
            </a:r>
            <a:br>
              <a:rPr lang="en-US" sz="3600" dirty="0">
                <a:cs typeface="Arial" panose="020B0604020202020204" pitchFamily="34" charset="0"/>
              </a:rPr>
            </a:br>
            <a:r>
              <a:rPr lang="en-US" sz="4000" dirty="0">
                <a:cs typeface="Arial" panose="020B0604020202020204" pitchFamily="34" charset="0"/>
              </a:rPr>
              <a:t>Licensure of Clinics</a:t>
            </a:r>
            <a:endParaRPr lang="en-US" sz="3600" dirty="0">
              <a:cs typeface="Arial" panose="020B0604020202020204" pitchFamily="34" charset="0"/>
            </a:endParaRPr>
          </a:p>
        </p:txBody>
      </p:sp>
      <p:sp>
        <p:nvSpPr>
          <p:cNvPr id="3" name="Title 1"/>
          <p:cNvSpPr txBox="1">
            <a:spLocks/>
          </p:cNvSpPr>
          <p:nvPr/>
        </p:nvSpPr>
        <p:spPr>
          <a:xfrm>
            <a:off x="601132" y="3979342"/>
            <a:ext cx="7842223" cy="25336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Public Health Council</a:t>
            </a:r>
            <a:br>
              <a:rPr kumimoji="0" lang="en-US" sz="20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altLang="en-US" sz="20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Department of Public Health</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April 28, 2021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Tree>
    <p:extLst>
      <p:ext uri="{BB962C8B-B14F-4D97-AF65-F5344CB8AC3E}">
        <p14:creationId xmlns:p14="http://schemas.microsoft.com/office/powerpoint/2010/main" val="164200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cs typeface="Arial" panose="020B0604020202020204" pitchFamily="34" charset="0"/>
              </a:rPr>
              <a:t>Summary of Regulation</a:t>
            </a:r>
          </a:p>
        </p:txBody>
      </p:sp>
      <p:sp>
        <p:nvSpPr>
          <p:cNvPr id="3" name="Content Placeholder 2"/>
          <p:cNvSpPr>
            <a:spLocks noGrp="1"/>
          </p:cNvSpPr>
          <p:nvPr>
            <p:ph idx="1"/>
          </p:nvPr>
        </p:nvSpPr>
        <p:spPr>
          <a:xfrm>
            <a:off x="609600" y="1122218"/>
            <a:ext cx="10972800" cy="5003945"/>
          </a:xfrm>
        </p:spPr>
        <p:txBody>
          <a:bodyPr>
            <a:normAutofit/>
          </a:bodyPr>
          <a:lstStyle/>
          <a:p>
            <a:pPr marL="0" indent="0">
              <a:buNone/>
            </a:pPr>
            <a:r>
              <a:rPr lang="en-US" dirty="0"/>
              <a:t>105 CMR 140.000, </a:t>
            </a:r>
            <a:r>
              <a:rPr lang="en-US" i="1" dirty="0"/>
              <a:t>Licensure of Clinics</a:t>
            </a:r>
            <a:r>
              <a:rPr lang="en-US" dirty="0"/>
              <a:t>: </a:t>
            </a:r>
            <a:endParaRPr lang="en-US" sz="1000" dirty="0"/>
          </a:p>
          <a:p>
            <a:pPr marL="0" indent="0">
              <a:buNone/>
            </a:pPr>
            <a:endParaRPr lang="en-US" sz="1000" dirty="0"/>
          </a:p>
          <a:p>
            <a:pPr marL="0" indent="0">
              <a:buNone/>
            </a:pPr>
            <a:endParaRPr lang="en-US" sz="1000" dirty="0"/>
          </a:p>
          <a:p>
            <a:pPr marL="342900" lvl="1" indent="-342900">
              <a:buFont typeface="Arial" panose="020B0604020202020204" pitchFamily="34" charset="0"/>
              <a:buChar char="•"/>
            </a:pPr>
            <a:r>
              <a:rPr lang="en-US" sz="3200" dirty="0"/>
              <a:t>Sets forth standards for the licensure, maintenance and operation of clinics; and </a:t>
            </a:r>
          </a:p>
          <a:p>
            <a:pPr marL="0" lvl="1" indent="0">
              <a:buNone/>
            </a:pPr>
            <a:endParaRPr lang="en-US" sz="3200" dirty="0"/>
          </a:p>
          <a:p>
            <a:pPr marL="342900" lvl="1" indent="-342900">
              <a:buFont typeface="Arial" panose="020B0604020202020204" pitchFamily="34" charset="0"/>
              <a:buChar char="•"/>
            </a:pPr>
            <a:r>
              <a:rPr lang="en-US" sz="3200" dirty="0"/>
              <a:t>Provides a legal structure that promotes industry standardization, promotes higher quality of care, and stronger consumer protection for individuals receiving care at clinics. </a:t>
            </a:r>
          </a:p>
          <a:p>
            <a:pPr marL="0" indent="0">
              <a:buNone/>
            </a:pPr>
            <a:endParaRPr lang="en-US" sz="1000" dirty="0"/>
          </a:p>
        </p:txBody>
      </p:sp>
      <p:sp>
        <p:nvSpPr>
          <p:cNvPr id="4"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srgbClr val="464646">
                    <a:lumMod val="40000"/>
                    <a:lumOff val="6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lumMod val="40000"/>
                    <a:lumOff val="60000"/>
                  </a:srgbClr>
                </a:solidFill>
                <a:effectLst/>
                <a:uLnTx/>
                <a:uFillTx/>
                <a:latin typeface="Calibri"/>
                <a:ea typeface="+mn-ea"/>
                <a:cs typeface="+mn-cs"/>
              </a:rPr>
              <a:t>Massachusetts Department of Public Health       mass.gov/dph</a:t>
            </a:r>
          </a:p>
        </p:txBody>
      </p:sp>
    </p:spTree>
    <p:extLst>
      <p:ext uri="{BB962C8B-B14F-4D97-AF65-F5344CB8AC3E}">
        <p14:creationId xmlns:p14="http://schemas.microsoft.com/office/powerpoint/2010/main" val="1465893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3310</TotalTime>
  <Words>8926</Words>
  <Application>Microsoft Office PowerPoint</Application>
  <PresentationFormat>Widescreen</PresentationFormat>
  <Paragraphs>762</Paragraphs>
  <Slides>67</Slides>
  <Notes>59</Notes>
  <HiddenSlides>0</HiddenSlides>
  <MMClips>1</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67</vt:i4>
      </vt:variant>
    </vt:vector>
  </HeadingPairs>
  <TitlesOfParts>
    <vt:vector size="84" baseType="lpstr">
      <vt:lpstr>Abadi</vt:lpstr>
      <vt:lpstr>Abadi Extra Light</vt:lpstr>
      <vt:lpstr>Arial</vt:lpstr>
      <vt:lpstr>Arial,Sans-Serif</vt:lpstr>
      <vt:lpstr>Calibri</vt:lpstr>
      <vt:lpstr>Calibri Light</vt:lpstr>
      <vt:lpstr>Roboto</vt:lpstr>
      <vt:lpstr>Symbol</vt:lpstr>
      <vt:lpstr>Times New Roman</vt:lpstr>
      <vt:lpstr>Office Theme</vt:lpstr>
      <vt:lpstr>2_Office Theme</vt:lpstr>
      <vt:lpstr>Custom Design</vt:lpstr>
      <vt:lpstr>1_Office Theme</vt:lpstr>
      <vt:lpstr>1_Custom Design</vt:lpstr>
      <vt:lpstr>3_Simple Light</vt:lpstr>
      <vt:lpstr>1_Simple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Promulgation of Revisions to  105 CMR 140.000 Licensure of Clinics</vt:lpstr>
      <vt:lpstr>Summary of Regulation</vt:lpstr>
      <vt:lpstr>1st PHC Presentation: Overview of Previous Revisions to Regulation</vt:lpstr>
      <vt:lpstr>Public Comment Period</vt:lpstr>
      <vt:lpstr>2nd PHC Presentation: Overview of Previous Revisions to Regulation</vt:lpstr>
      <vt:lpstr>Additional Public Comment Period</vt:lpstr>
      <vt:lpstr>Highlights of Post-Comment Review</vt:lpstr>
      <vt:lpstr>Post-Comment Revisions: Licensure Renewal</vt:lpstr>
      <vt:lpstr>Post-Comment Revisions: Clinic Leadership</vt:lpstr>
      <vt:lpstr>Post-Comment Revisions: Mental Health Clinic Lead</vt:lpstr>
      <vt:lpstr>Next Steps</vt:lpstr>
      <vt:lpstr>PowerPoint Presentation</vt:lpstr>
      <vt:lpstr>COVID-19 Community Impact Survey(CCIS)  Preliminary Analysis Results as of  April 28, 2021  Presented by W.W. Sanouri Ursprung PhD </vt:lpstr>
      <vt:lpstr>PowerPoint Presentation</vt:lpstr>
      <vt:lpstr>PowerPoint Presentation</vt:lpstr>
      <vt:lpstr>OVERVIEW</vt:lpstr>
      <vt:lpstr>PURPOSE AND APPROACH</vt:lpstr>
      <vt:lpstr>Why did we conduct the CCIS?</vt:lpstr>
      <vt:lpstr>OVERVIEW OF CCIS APPROACH</vt:lpstr>
      <vt:lpstr>RESULTS TOPICS TO DATE</vt:lpstr>
      <vt:lpstr>EMPLOYMENT  Kathleen Fitzsimmons, PhD, MPH  Emily Sparer-Fine, ScD Amy Flynn, 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YOUTH &amp; FAMILIES Elizabeth Beatriz, PhD Justine Egan, MPH Allison Guarino, MPH Beatriz Pazos Vautin, MPH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SUBSTANCE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TO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McNamara, Torey (DPH)</cp:lastModifiedBy>
  <cp:revision>318</cp:revision>
  <cp:lastPrinted>2021-01-21T15:13:04Z</cp:lastPrinted>
  <dcterms:created xsi:type="dcterms:W3CDTF">2019-01-10T19:26:50Z</dcterms:created>
  <dcterms:modified xsi:type="dcterms:W3CDTF">2021-04-28T01:24:26Z</dcterms:modified>
</cp:coreProperties>
</file>