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6" r:id="rId2"/>
    <p:sldMasterId id="2147483691" r:id="rId3"/>
    <p:sldMasterId id="2147483695" r:id="rId4"/>
    <p:sldMasterId id="2147483705" r:id="rId5"/>
    <p:sldMasterId id="2147483718" r:id="rId6"/>
    <p:sldMasterId id="2147483731" r:id="rId7"/>
  </p:sldMasterIdLst>
  <p:notesMasterIdLst>
    <p:notesMasterId r:id="rId77"/>
  </p:notesMasterIdLst>
  <p:sldIdLst>
    <p:sldId id="2147470008" r:id="rId8"/>
    <p:sldId id="543" r:id="rId9"/>
    <p:sldId id="2147470025" r:id="rId10"/>
    <p:sldId id="2147470026" r:id="rId11"/>
    <p:sldId id="2147470027" r:id="rId12"/>
    <p:sldId id="2147470029" r:id="rId13"/>
    <p:sldId id="2147470030" r:id="rId14"/>
    <p:sldId id="2147470031" r:id="rId15"/>
    <p:sldId id="551" r:id="rId16"/>
    <p:sldId id="259" r:id="rId17"/>
    <p:sldId id="553" r:id="rId18"/>
    <p:sldId id="554" r:id="rId19"/>
    <p:sldId id="555" r:id="rId20"/>
    <p:sldId id="556" r:id="rId21"/>
    <p:sldId id="557" r:id="rId22"/>
    <p:sldId id="558" r:id="rId23"/>
    <p:sldId id="552" r:id="rId24"/>
    <p:sldId id="2147470010" r:id="rId25"/>
    <p:sldId id="2147470011" r:id="rId26"/>
    <p:sldId id="2147470012" r:id="rId27"/>
    <p:sldId id="2147470013" r:id="rId28"/>
    <p:sldId id="2147470014" r:id="rId29"/>
    <p:sldId id="2147470015" r:id="rId30"/>
    <p:sldId id="2147470016" r:id="rId31"/>
    <p:sldId id="2147470017" r:id="rId32"/>
    <p:sldId id="2147470018" r:id="rId33"/>
    <p:sldId id="2147470019" r:id="rId34"/>
    <p:sldId id="2147470020" r:id="rId35"/>
    <p:sldId id="2147470021" r:id="rId36"/>
    <p:sldId id="2147470022" r:id="rId37"/>
    <p:sldId id="2147470023" r:id="rId38"/>
    <p:sldId id="559" r:id="rId39"/>
    <p:sldId id="560" r:id="rId40"/>
    <p:sldId id="562" r:id="rId41"/>
    <p:sldId id="561" r:id="rId42"/>
    <p:sldId id="563" r:id="rId43"/>
    <p:sldId id="564" r:id="rId44"/>
    <p:sldId id="565" r:id="rId45"/>
    <p:sldId id="566" r:id="rId46"/>
    <p:sldId id="567" r:id="rId47"/>
    <p:sldId id="2147470024" r:id="rId48"/>
    <p:sldId id="892" r:id="rId49"/>
    <p:sldId id="1615" r:id="rId50"/>
    <p:sldId id="486" r:id="rId51"/>
    <p:sldId id="1436" r:id="rId52"/>
    <p:sldId id="341" r:id="rId53"/>
    <p:sldId id="1437" r:id="rId54"/>
    <p:sldId id="1765" r:id="rId55"/>
    <p:sldId id="1407" r:id="rId56"/>
    <p:sldId id="1766" r:id="rId57"/>
    <p:sldId id="1423" r:id="rId58"/>
    <p:sldId id="1441" r:id="rId59"/>
    <p:sldId id="263" r:id="rId60"/>
    <p:sldId id="1781" r:id="rId61"/>
    <p:sldId id="1767" r:id="rId62"/>
    <p:sldId id="1757" r:id="rId63"/>
    <p:sldId id="1397" r:id="rId64"/>
    <p:sldId id="1758" r:id="rId65"/>
    <p:sldId id="1438" r:id="rId66"/>
    <p:sldId id="1779" r:id="rId67"/>
    <p:sldId id="1747" r:id="rId68"/>
    <p:sldId id="1741" r:id="rId69"/>
    <p:sldId id="1742" r:id="rId70"/>
    <p:sldId id="1743" r:id="rId71"/>
    <p:sldId id="1753" r:id="rId72"/>
    <p:sldId id="1783" r:id="rId73"/>
    <p:sldId id="1759" r:id="rId74"/>
    <p:sldId id="1778" r:id="rId75"/>
    <p:sldId id="214747000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2" pos="3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6BB"/>
    <a:srgbClr val="94B1D8"/>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88" autoAdjust="0"/>
    <p:restoredTop sz="94830" autoAdjust="0"/>
  </p:normalViewPr>
  <p:slideViewPr>
    <p:cSldViewPr snapToGrid="0" snapToObjects="1">
      <p:cViewPr varScale="1">
        <p:scale>
          <a:sx n="67" d="100"/>
          <a:sy n="67" d="100"/>
        </p:scale>
        <p:origin x="828" y="44"/>
      </p:cViewPr>
      <p:guideLst>
        <p:guide orient="horz" pos="504"/>
        <p:guide pos="384"/>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3C5865-9E3C-5040-BCBD-943DD25F6EA5}" type="doc">
      <dgm:prSet loTypeId="urn:microsoft.com/office/officeart/2005/8/layout/vList5" loCatId="" qsTypeId="urn:microsoft.com/office/officeart/2005/8/quickstyle/simple1" qsCatId="simple" csTypeId="urn:microsoft.com/office/officeart/2005/8/colors/accent1_3" csCatId="accent1" phldr="1"/>
      <dgm:spPr/>
      <dgm:t>
        <a:bodyPr/>
        <a:lstStyle/>
        <a:p>
          <a:endParaRPr lang="en-US"/>
        </a:p>
      </dgm:t>
    </dgm:pt>
    <dgm:pt modelId="{3460999A-729F-664D-8790-354A4E6FF535}">
      <dgm:prSet phldrT="[Text]" custT="1"/>
      <dgm:spPr>
        <a:solidFill>
          <a:srgbClr val="0077B6"/>
        </a:solidFill>
      </dgm:spPr>
      <dgm:t>
        <a:bodyPr/>
        <a:lstStyle/>
        <a:p>
          <a:r>
            <a:rPr lang="en-US" sz="3600" dirty="0"/>
            <a:t>Establish Performance Standards</a:t>
          </a:r>
        </a:p>
      </dgm:t>
    </dgm:pt>
    <dgm:pt modelId="{448365C1-13D1-F848-BE8E-3B6017D580B5}" type="parTrans" cxnId="{7A980283-83AF-2A41-8A49-A71A3F548C18}">
      <dgm:prSet/>
      <dgm:spPr/>
      <dgm:t>
        <a:bodyPr/>
        <a:lstStyle/>
        <a:p>
          <a:endParaRPr lang="en-US"/>
        </a:p>
      </dgm:t>
    </dgm:pt>
    <dgm:pt modelId="{05DD142C-F3C5-4E48-86F8-680C74E9EA76}" type="sibTrans" cxnId="{7A980283-83AF-2A41-8A49-A71A3F548C18}">
      <dgm:prSet/>
      <dgm:spPr/>
      <dgm:t>
        <a:bodyPr/>
        <a:lstStyle/>
        <a:p>
          <a:endParaRPr lang="en-US"/>
        </a:p>
      </dgm:t>
    </dgm:pt>
    <dgm:pt modelId="{73911A96-0CEF-B241-902F-BF746D67CEC7}">
      <dgm:prSet phldrT="[Text]"/>
      <dgm:spPr>
        <a:solidFill>
          <a:srgbClr val="D6E7F8"/>
        </a:solidFill>
      </dgm:spPr>
      <dgm:t>
        <a:bodyPr/>
        <a:lstStyle/>
        <a:p>
          <a:pPr>
            <a:buFont typeface="Arial" panose="020B0604020202020204" pitchFamily="34" charset="0"/>
            <a:buChar char="•"/>
          </a:pPr>
          <a:r>
            <a:rPr lang="en-US" dirty="0"/>
            <a:t>Phase 1 Performance Standards for Local &amp; Regional Public Health - 2022</a:t>
          </a:r>
        </a:p>
      </dgm:t>
    </dgm:pt>
    <dgm:pt modelId="{93CFAD9A-6B68-D049-AF66-0B6699CC9CBB}" type="parTrans" cxnId="{3C556EFE-4A1B-4E4A-A61B-B3B3BB87554A}">
      <dgm:prSet/>
      <dgm:spPr/>
      <dgm:t>
        <a:bodyPr/>
        <a:lstStyle/>
        <a:p>
          <a:endParaRPr lang="en-US"/>
        </a:p>
      </dgm:t>
    </dgm:pt>
    <dgm:pt modelId="{363C96DF-5730-D14F-93BC-FA1332E78900}" type="sibTrans" cxnId="{3C556EFE-4A1B-4E4A-A61B-B3B3BB87554A}">
      <dgm:prSet/>
      <dgm:spPr/>
      <dgm:t>
        <a:bodyPr/>
        <a:lstStyle/>
        <a:p>
          <a:endParaRPr lang="en-US"/>
        </a:p>
      </dgm:t>
    </dgm:pt>
    <dgm:pt modelId="{3D41D13E-C310-3B40-8AEE-FF30508F5179}">
      <dgm:prSet phldrT="[Text]"/>
      <dgm:spPr>
        <a:solidFill>
          <a:srgbClr val="D6E7F8"/>
        </a:solidFill>
      </dgm:spPr>
      <dgm:t>
        <a:bodyPr/>
        <a:lstStyle/>
        <a:p>
          <a:pPr>
            <a:buFont typeface="Arial" panose="020B0604020202020204" pitchFamily="34" charset="0"/>
            <a:buChar char="•"/>
          </a:pPr>
          <a:r>
            <a:rPr lang="en-US" dirty="0"/>
            <a:t>Future Phases</a:t>
          </a:r>
        </a:p>
      </dgm:t>
    </dgm:pt>
    <dgm:pt modelId="{D89CE9F1-5EA9-6C45-B02F-916420EF71C7}" type="parTrans" cxnId="{BC6CFDA1-A137-C548-8AF2-A6B9E73612AF}">
      <dgm:prSet/>
      <dgm:spPr/>
      <dgm:t>
        <a:bodyPr/>
        <a:lstStyle/>
        <a:p>
          <a:endParaRPr lang="en-US"/>
        </a:p>
      </dgm:t>
    </dgm:pt>
    <dgm:pt modelId="{54824ABC-8A3D-1045-B0EB-DF5E5C5CF82C}" type="sibTrans" cxnId="{BC6CFDA1-A137-C548-8AF2-A6B9E73612AF}">
      <dgm:prSet/>
      <dgm:spPr/>
      <dgm:t>
        <a:bodyPr/>
        <a:lstStyle/>
        <a:p>
          <a:endParaRPr lang="en-US"/>
        </a:p>
      </dgm:t>
    </dgm:pt>
    <dgm:pt modelId="{BD7F7594-DADF-9342-906E-EEDD75EF94FE}">
      <dgm:prSet phldrT="[Text]" custT="1"/>
      <dgm:spPr>
        <a:solidFill>
          <a:srgbClr val="6A93B2"/>
        </a:solidFill>
      </dgm:spPr>
      <dgm:t>
        <a:bodyPr/>
        <a:lstStyle/>
        <a:p>
          <a:r>
            <a:rPr lang="en-US" sz="3600" dirty="0"/>
            <a:t>Assess Capacity and Performance</a:t>
          </a:r>
        </a:p>
      </dgm:t>
    </dgm:pt>
    <dgm:pt modelId="{58D221DB-FF70-234A-AED3-96F5C6CF64BD}" type="parTrans" cxnId="{73358076-0B50-7E47-9F25-23AF6B79FCCD}">
      <dgm:prSet/>
      <dgm:spPr/>
      <dgm:t>
        <a:bodyPr/>
        <a:lstStyle/>
        <a:p>
          <a:endParaRPr lang="en-US"/>
        </a:p>
      </dgm:t>
    </dgm:pt>
    <dgm:pt modelId="{CB5AB3B8-2246-C348-BA06-B509A66761F5}" type="sibTrans" cxnId="{73358076-0B50-7E47-9F25-23AF6B79FCCD}">
      <dgm:prSet/>
      <dgm:spPr/>
      <dgm:t>
        <a:bodyPr/>
        <a:lstStyle/>
        <a:p>
          <a:endParaRPr lang="en-US"/>
        </a:p>
      </dgm:t>
    </dgm:pt>
    <dgm:pt modelId="{C19DFC94-F133-7748-BF8F-43D9F5F69F92}">
      <dgm:prSet phldrT="[Text]"/>
      <dgm:spPr>
        <a:solidFill>
          <a:srgbClr val="D6E7F8">
            <a:alpha val="90000"/>
          </a:srgbClr>
        </a:solidFill>
      </dgm:spPr>
      <dgm:t>
        <a:bodyPr/>
        <a:lstStyle/>
        <a:p>
          <a:pPr>
            <a:buFont typeface="Arial" panose="020B0604020202020204" pitchFamily="34" charset="0"/>
            <a:buChar char="•"/>
          </a:pPr>
          <a:r>
            <a:rPr lang="en-US" dirty="0"/>
            <a:t>Baseline Capacity Assessment - 2022</a:t>
          </a:r>
        </a:p>
      </dgm:t>
    </dgm:pt>
    <dgm:pt modelId="{9734E89D-62C4-324A-B5EE-3B1C82AF7E90}" type="parTrans" cxnId="{7C10EAC4-9B54-8340-AEB6-6A60E5E21DA5}">
      <dgm:prSet/>
      <dgm:spPr/>
      <dgm:t>
        <a:bodyPr/>
        <a:lstStyle/>
        <a:p>
          <a:endParaRPr lang="en-US"/>
        </a:p>
      </dgm:t>
    </dgm:pt>
    <dgm:pt modelId="{26AA6AF7-CB74-EC40-9D0B-0E026AF9962C}" type="sibTrans" cxnId="{7C10EAC4-9B54-8340-AEB6-6A60E5E21DA5}">
      <dgm:prSet/>
      <dgm:spPr/>
      <dgm:t>
        <a:bodyPr/>
        <a:lstStyle/>
        <a:p>
          <a:endParaRPr lang="en-US"/>
        </a:p>
      </dgm:t>
    </dgm:pt>
    <dgm:pt modelId="{58096488-A2AB-1E42-8C6D-AC29DF2CF8B2}">
      <dgm:prSet phldrT="[Text]"/>
      <dgm:spPr>
        <a:solidFill>
          <a:srgbClr val="D6E7F8">
            <a:alpha val="90000"/>
          </a:srgbClr>
        </a:solidFill>
      </dgm:spPr>
      <dgm:t>
        <a:bodyPr/>
        <a:lstStyle/>
        <a:p>
          <a:pPr>
            <a:buFont typeface="Arial" panose="020B0604020202020204" pitchFamily="34" charset="0"/>
            <a:buChar char="•"/>
          </a:pPr>
          <a:r>
            <a:rPr lang="en-US" dirty="0"/>
            <a:t>Improvement Planning</a:t>
          </a:r>
        </a:p>
      </dgm:t>
    </dgm:pt>
    <dgm:pt modelId="{A3850842-AE4E-6E4D-BB34-74C07F9F502B}" type="parTrans" cxnId="{ACBE7C28-BD02-2B45-A240-91A518BA31DE}">
      <dgm:prSet/>
      <dgm:spPr/>
      <dgm:t>
        <a:bodyPr/>
        <a:lstStyle/>
        <a:p>
          <a:endParaRPr lang="en-US"/>
        </a:p>
      </dgm:t>
    </dgm:pt>
    <dgm:pt modelId="{460B09CC-8E04-3742-9FF2-6516CB6A8E83}" type="sibTrans" cxnId="{ACBE7C28-BD02-2B45-A240-91A518BA31DE}">
      <dgm:prSet/>
      <dgm:spPr/>
      <dgm:t>
        <a:bodyPr/>
        <a:lstStyle/>
        <a:p>
          <a:endParaRPr lang="en-US"/>
        </a:p>
      </dgm:t>
    </dgm:pt>
    <dgm:pt modelId="{9C076BD6-BB86-EB4B-8A58-38282F14080B}">
      <dgm:prSet phldrT="[Text]"/>
      <dgm:spPr>
        <a:solidFill>
          <a:srgbClr val="D6E7F8"/>
        </a:solidFill>
      </dgm:spPr>
      <dgm:t>
        <a:bodyPr/>
        <a:lstStyle/>
        <a:p>
          <a:pPr>
            <a:buFont typeface="Arial" panose="020B0604020202020204" pitchFamily="34" charset="0"/>
            <a:buChar char="•"/>
          </a:pPr>
          <a:r>
            <a:rPr lang="en-US" dirty="0"/>
            <a:t>Foundational Public Health Services</a:t>
          </a:r>
        </a:p>
      </dgm:t>
    </dgm:pt>
    <dgm:pt modelId="{8657EA4C-324A-2C44-AA8D-1B11336B0EA2}" type="parTrans" cxnId="{364B3172-6623-C845-99F6-CEA69371C582}">
      <dgm:prSet/>
      <dgm:spPr/>
      <dgm:t>
        <a:bodyPr/>
        <a:lstStyle/>
        <a:p>
          <a:endParaRPr lang="en-US"/>
        </a:p>
      </dgm:t>
    </dgm:pt>
    <dgm:pt modelId="{647ECC23-B773-CD48-A416-97A148BFEC6E}" type="sibTrans" cxnId="{364B3172-6623-C845-99F6-CEA69371C582}">
      <dgm:prSet/>
      <dgm:spPr/>
      <dgm:t>
        <a:bodyPr/>
        <a:lstStyle/>
        <a:p>
          <a:endParaRPr lang="en-US"/>
        </a:p>
      </dgm:t>
    </dgm:pt>
    <dgm:pt modelId="{E871D28F-DD2B-DB41-A799-6F5C67729388}">
      <dgm:prSet phldrT="[Text]"/>
      <dgm:spPr>
        <a:solidFill>
          <a:srgbClr val="D6E7F8">
            <a:alpha val="90000"/>
          </a:srgbClr>
        </a:solidFill>
      </dgm:spPr>
      <dgm:t>
        <a:bodyPr/>
        <a:lstStyle/>
        <a:p>
          <a:pPr>
            <a:buFont typeface="Arial" panose="020B0604020202020204" pitchFamily="34" charset="0"/>
            <a:buChar char="•"/>
          </a:pPr>
          <a:r>
            <a:rPr lang="en-US" dirty="0"/>
            <a:t>Future Periodic Assessments</a:t>
          </a:r>
        </a:p>
      </dgm:t>
    </dgm:pt>
    <dgm:pt modelId="{B5B30144-696E-424E-86E8-7B1BDF9383D8}" type="parTrans" cxnId="{40B27971-F123-044F-9122-1B60949428FC}">
      <dgm:prSet/>
      <dgm:spPr/>
      <dgm:t>
        <a:bodyPr/>
        <a:lstStyle/>
        <a:p>
          <a:endParaRPr lang="en-US"/>
        </a:p>
      </dgm:t>
    </dgm:pt>
    <dgm:pt modelId="{1E3A14A7-BFCC-594E-987F-4AC4DB74ECE8}" type="sibTrans" cxnId="{40B27971-F123-044F-9122-1B60949428FC}">
      <dgm:prSet/>
      <dgm:spPr/>
      <dgm:t>
        <a:bodyPr/>
        <a:lstStyle/>
        <a:p>
          <a:endParaRPr lang="en-US"/>
        </a:p>
      </dgm:t>
    </dgm:pt>
    <dgm:pt modelId="{56A6904D-FC12-CC47-B688-8D258E5907A0}" type="pres">
      <dgm:prSet presAssocID="{0A3C5865-9E3C-5040-BCBD-943DD25F6EA5}" presName="Name0" presStyleCnt="0">
        <dgm:presLayoutVars>
          <dgm:dir/>
          <dgm:animLvl val="lvl"/>
          <dgm:resizeHandles val="exact"/>
        </dgm:presLayoutVars>
      </dgm:prSet>
      <dgm:spPr/>
    </dgm:pt>
    <dgm:pt modelId="{551791E9-66F7-2D4C-A46F-FE708A7846D6}" type="pres">
      <dgm:prSet presAssocID="{3460999A-729F-664D-8790-354A4E6FF535}" presName="linNode" presStyleCnt="0"/>
      <dgm:spPr/>
    </dgm:pt>
    <dgm:pt modelId="{0BB5166D-AD44-7F42-9DA8-AE13926D3A6C}" type="pres">
      <dgm:prSet presAssocID="{3460999A-729F-664D-8790-354A4E6FF535}" presName="parentText" presStyleLbl="node1" presStyleIdx="0" presStyleCnt="2">
        <dgm:presLayoutVars>
          <dgm:chMax val="1"/>
          <dgm:bulletEnabled val="1"/>
        </dgm:presLayoutVars>
      </dgm:prSet>
      <dgm:spPr/>
    </dgm:pt>
    <dgm:pt modelId="{6F1C6240-C8D9-CC44-B516-4E0EFEDE7CA5}" type="pres">
      <dgm:prSet presAssocID="{3460999A-729F-664D-8790-354A4E6FF535}" presName="descendantText" presStyleLbl="alignAccFollowNode1" presStyleIdx="0" presStyleCnt="2">
        <dgm:presLayoutVars>
          <dgm:bulletEnabled val="1"/>
        </dgm:presLayoutVars>
      </dgm:prSet>
      <dgm:spPr/>
    </dgm:pt>
    <dgm:pt modelId="{D015E53A-1A4D-1846-9910-97910FEB9BF4}" type="pres">
      <dgm:prSet presAssocID="{05DD142C-F3C5-4E48-86F8-680C74E9EA76}" presName="sp" presStyleCnt="0"/>
      <dgm:spPr/>
    </dgm:pt>
    <dgm:pt modelId="{82CD7B2A-D7FD-3D4D-9717-779F0C0DBDDC}" type="pres">
      <dgm:prSet presAssocID="{BD7F7594-DADF-9342-906E-EEDD75EF94FE}" presName="linNode" presStyleCnt="0"/>
      <dgm:spPr/>
    </dgm:pt>
    <dgm:pt modelId="{3CD485E3-8D30-3D46-AB61-A3A98A316AAB}" type="pres">
      <dgm:prSet presAssocID="{BD7F7594-DADF-9342-906E-EEDD75EF94FE}" presName="parentText" presStyleLbl="node1" presStyleIdx="1" presStyleCnt="2">
        <dgm:presLayoutVars>
          <dgm:chMax val="1"/>
          <dgm:bulletEnabled val="1"/>
        </dgm:presLayoutVars>
      </dgm:prSet>
      <dgm:spPr/>
    </dgm:pt>
    <dgm:pt modelId="{667CA249-A946-E24D-90FE-ED4381FB815B}" type="pres">
      <dgm:prSet presAssocID="{BD7F7594-DADF-9342-906E-EEDD75EF94FE}" presName="descendantText" presStyleLbl="alignAccFollowNode1" presStyleIdx="1" presStyleCnt="2">
        <dgm:presLayoutVars>
          <dgm:bulletEnabled val="1"/>
        </dgm:presLayoutVars>
      </dgm:prSet>
      <dgm:spPr/>
    </dgm:pt>
  </dgm:ptLst>
  <dgm:cxnLst>
    <dgm:cxn modelId="{4D6F0B00-5DE3-E948-A0C1-06E02568CC12}" type="presOf" srcId="{9C076BD6-BB86-EB4B-8A58-38282F14080B}" destId="{6F1C6240-C8D9-CC44-B516-4E0EFEDE7CA5}" srcOrd="0" destOrd="0" presId="urn:microsoft.com/office/officeart/2005/8/layout/vList5"/>
    <dgm:cxn modelId="{E8EC481E-145B-5347-A000-00E0B2EF1ACF}" type="presOf" srcId="{0A3C5865-9E3C-5040-BCBD-943DD25F6EA5}" destId="{56A6904D-FC12-CC47-B688-8D258E5907A0}" srcOrd="0" destOrd="0" presId="urn:microsoft.com/office/officeart/2005/8/layout/vList5"/>
    <dgm:cxn modelId="{ACBE7C28-BD02-2B45-A240-91A518BA31DE}" srcId="{BD7F7594-DADF-9342-906E-EEDD75EF94FE}" destId="{58096488-A2AB-1E42-8C6D-AC29DF2CF8B2}" srcOrd="1" destOrd="0" parTransId="{A3850842-AE4E-6E4D-BB34-74C07F9F502B}" sibTransId="{460B09CC-8E04-3742-9FF2-6516CB6A8E83}"/>
    <dgm:cxn modelId="{0C989A2F-F986-9C4D-A004-8CDFB8F78794}" type="presOf" srcId="{E871D28F-DD2B-DB41-A799-6F5C67729388}" destId="{667CA249-A946-E24D-90FE-ED4381FB815B}" srcOrd="0" destOrd="2" presId="urn:microsoft.com/office/officeart/2005/8/layout/vList5"/>
    <dgm:cxn modelId="{A68F9B3C-DC86-624A-A301-EDB753B68B06}" type="presOf" srcId="{BD7F7594-DADF-9342-906E-EEDD75EF94FE}" destId="{3CD485E3-8D30-3D46-AB61-A3A98A316AAB}" srcOrd="0" destOrd="0" presId="urn:microsoft.com/office/officeart/2005/8/layout/vList5"/>
    <dgm:cxn modelId="{4536A442-BE3C-074A-B5E4-27101406A140}" type="presOf" srcId="{C19DFC94-F133-7748-BF8F-43D9F5F69F92}" destId="{667CA249-A946-E24D-90FE-ED4381FB815B}" srcOrd="0" destOrd="0" presId="urn:microsoft.com/office/officeart/2005/8/layout/vList5"/>
    <dgm:cxn modelId="{4ECEEA69-6680-E740-A063-7B8793D9C80E}" type="presOf" srcId="{58096488-A2AB-1E42-8C6D-AC29DF2CF8B2}" destId="{667CA249-A946-E24D-90FE-ED4381FB815B}" srcOrd="0" destOrd="1" presId="urn:microsoft.com/office/officeart/2005/8/layout/vList5"/>
    <dgm:cxn modelId="{40B27971-F123-044F-9122-1B60949428FC}" srcId="{BD7F7594-DADF-9342-906E-EEDD75EF94FE}" destId="{E871D28F-DD2B-DB41-A799-6F5C67729388}" srcOrd="2" destOrd="0" parTransId="{B5B30144-696E-424E-86E8-7B1BDF9383D8}" sibTransId="{1E3A14A7-BFCC-594E-987F-4AC4DB74ECE8}"/>
    <dgm:cxn modelId="{364B3172-6623-C845-99F6-CEA69371C582}" srcId="{3460999A-729F-664D-8790-354A4E6FF535}" destId="{9C076BD6-BB86-EB4B-8A58-38282F14080B}" srcOrd="0" destOrd="0" parTransId="{8657EA4C-324A-2C44-AA8D-1B11336B0EA2}" sibTransId="{647ECC23-B773-CD48-A416-97A148BFEC6E}"/>
    <dgm:cxn modelId="{BD090C74-7CDE-E34B-8A4F-3DDEFF7241DC}" type="presOf" srcId="{3D41D13E-C310-3B40-8AEE-FF30508F5179}" destId="{6F1C6240-C8D9-CC44-B516-4E0EFEDE7CA5}" srcOrd="0" destOrd="2" presId="urn:microsoft.com/office/officeart/2005/8/layout/vList5"/>
    <dgm:cxn modelId="{73358076-0B50-7E47-9F25-23AF6B79FCCD}" srcId="{0A3C5865-9E3C-5040-BCBD-943DD25F6EA5}" destId="{BD7F7594-DADF-9342-906E-EEDD75EF94FE}" srcOrd="1" destOrd="0" parTransId="{58D221DB-FF70-234A-AED3-96F5C6CF64BD}" sibTransId="{CB5AB3B8-2246-C348-BA06-B509A66761F5}"/>
    <dgm:cxn modelId="{7A980283-83AF-2A41-8A49-A71A3F548C18}" srcId="{0A3C5865-9E3C-5040-BCBD-943DD25F6EA5}" destId="{3460999A-729F-664D-8790-354A4E6FF535}" srcOrd="0" destOrd="0" parTransId="{448365C1-13D1-F848-BE8E-3B6017D580B5}" sibTransId="{05DD142C-F3C5-4E48-86F8-680C74E9EA76}"/>
    <dgm:cxn modelId="{BC6CFDA1-A137-C548-8AF2-A6B9E73612AF}" srcId="{3460999A-729F-664D-8790-354A4E6FF535}" destId="{3D41D13E-C310-3B40-8AEE-FF30508F5179}" srcOrd="2" destOrd="0" parTransId="{D89CE9F1-5EA9-6C45-B02F-916420EF71C7}" sibTransId="{54824ABC-8A3D-1045-B0EB-DF5E5C5CF82C}"/>
    <dgm:cxn modelId="{7C10EAC4-9B54-8340-AEB6-6A60E5E21DA5}" srcId="{BD7F7594-DADF-9342-906E-EEDD75EF94FE}" destId="{C19DFC94-F133-7748-BF8F-43D9F5F69F92}" srcOrd="0" destOrd="0" parTransId="{9734E89D-62C4-324A-B5EE-3B1C82AF7E90}" sibTransId="{26AA6AF7-CB74-EC40-9D0B-0E026AF9962C}"/>
    <dgm:cxn modelId="{9EFF69DA-70B8-AD4D-A3C0-C71D0236DF2D}" type="presOf" srcId="{73911A96-0CEF-B241-902F-BF746D67CEC7}" destId="{6F1C6240-C8D9-CC44-B516-4E0EFEDE7CA5}" srcOrd="0" destOrd="1" presId="urn:microsoft.com/office/officeart/2005/8/layout/vList5"/>
    <dgm:cxn modelId="{460D2CDD-B8CA-CF4F-89A4-D5E153E47F10}" type="presOf" srcId="{3460999A-729F-664D-8790-354A4E6FF535}" destId="{0BB5166D-AD44-7F42-9DA8-AE13926D3A6C}" srcOrd="0" destOrd="0" presId="urn:microsoft.com/office/officeart/2005/8/layout/vList5"/>
    <dgm:cxn modelId="{3C556EFE-4A1B-4E4A-A61B-B3B3BB87554A}" srcId="{3460999A-729F-664D-8790-354A4E6FF535}" destId="{73911A96-0CEF-B241-902F-BF746D67CEC7}" srcOrd="1" destOrd="0" parTransId="{93CFAD9A-6B68-D049-AF66-0B6699CC9CBB}" sibTransId="{363C96DF-5730-D14F-93BC-FA1332E78900}"/>
    <dgm:cxn modelId="{68F2500B-A225-8041-8829-904A611CEDB5}" type="presParOf" srcId="{56A6904D-FC12-CC47-B688-8D258E5907A0}" destId="{551791E9-66F7-2D4C-A46F-FE708A7846D6}" srcOrd="0" destOrd="0" presId="urn:microsoft.com/office/officeart/2005/8/layout/vList5"/>
    <dgm:cxn modelId="{D0DE4A19-609A-FA4B-89E0-A5D9C59A1575}" type="presParOf" srcId="{551791E9-66F7-2D4C-A46F-FE708A7846D6}" destId="{0BB5166D-AD44-7F42-9DA8-AE13926D3A6C}" srcOrd="0" destOrd="0" presId="urn:microsoft.com/office/officeart/2005/8/layout/vList5"/>
    <dgm:cxn modelId="{E4401650-B6C7-7F41-ACD1-38D04C68B0ED}" type="presParOf" srcId="{551791E9-66F7-2D4C-A46F-FE708A7846D6}" destId="{6F1C6240-C8D9-CC44-B516-4E0EFEDE7CA5}" srcOrd="1" destOrd="0" presId="urn:microsoft.com/office/officeart/2005/8/layout/vList5"/>
    <dgm:cxn modelId="{6B90369B-B4C4-3E48-905B-7BF70DD15D3F}" type="presParOf" srcId="{56A6904D-FC12-CC47-B688-8D258E5907A0}" destId="{D015E53A-1A4D-1846-9910-97910FEB9BF4}" srcOrd="1" destOrd="0" presId="urn:microsoft.com/office/officeart/2005/8/layout/vList5"/>
    <dgm:cxn modelId="{21EC937A-C4E6-5246-A986-6B072CB8137F}" type="presParOf" srcId="{56A6904D-FC12-CC47-B688-8D258E5907A0}" destId="{82CD7B2A-D7FD-3D4D-9717-779F0C0DBDDC}" srcOrd="2" destOrd="0" presId="urn:microsoft.com/office/officeart/2005/8/layout/vList5"/>
    <dgm:cxn modelId="{79802609-3D01-BD48-B2BC-3543D8F42E81}" type="presParOf" srcId="{82CD7B2A-D7FD-3D4D-9717-779F0C0DBDDC}" destId="{3CD485E3-8D30-3D46-AB61-A3A98A316AAB}" srcOrd="0" destOrd="0" presId="urn:microsoft.com/office/officeart/2005/8/layout/vList5"/>
    <dgm:cxn modelId="{D19C7009-1036-6A4B-ADDF-E5A5F674C23F}" type="presParOf" srcId="{82CD7B2A-D7FD-3D4D-9717-779F0C0DBDDC}" destId="{667CA249-A946-E24D-90FE-ED4381FB815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A3C5865-9E3C-5040-BCBD-943DD25F6EA5}" type="doc">
      <dgm:prSet loTypeId="urn:microsoft.com/office/officeart/2005/8/layout/vList5" loCatId="" qsTypeId="urn:microsoft.com/office/officeart/2005/8/quickstyle/simple1" qsCatId="simple" csTypeId="urn:microsoft.com/office/officeart/2005/8/colors/accent1_3" csCatId="accent1" phldr="1"/>
      <dgm:spPr/>
      <dgm:t>
        <a:bodyPr/>
        <a:lstStyle/>
        <a:p>
          <a:endParaRPr lang="en-US"/>
        </a:p>
      </dgm:t>
    </dgm:pt>
    <dgm:pt modelId="{3460999A-729F-664D-8790-354A4E6FF535}">
      <dgm:prSet phldrT="[Text]"/>
      <dgm:spPr>
        <a:solidFill>
          <a:srgbClr val="0077B6"/>
        </a:solidFill>
      </dgm:spPr>
      <dgm:t>
        <a:bodyPr/>
        <a:lstStyle/>
        <a:p>
          <a:r>
            <a:rPr lang="en-US" dirty="0">
              <a:ln>
                <a:noFill/>
              </a:ln>
              <a:solidFill>
                <a:schemeClr val="bg1"/>
              </a:solidFill>
            </a:rPr>
            <a:t>Establish Public Health Excellence for Shared Services Program (PHE)</a:t>
          </a:r>
        </a:p>
      </dgm:t>
    </dgm:pt>
    <dgm:pt modelId="{448365C1-13D1-F848-BE8E-3B6017D580B5}" type="parTrans" cxnId="{7A980283-83AF-2A41-8A49-A71A3F548C18}">
      <dgm:prSet/>
      <dgm:spPr/>
      <dgm:t>
        <a:bodyPr/>
        <a:lstStyle/>
        <a:p>
          <a:endParaRPr lang="en-US"/>
        </a:p>
      </dgm:t>
    </dgm:pt>
    <dgm:pt modelId="{05DD142C-F3C5-4E48-86F8-680C74E9EA76}" type="sibTrans" cxnId="{7A980283-83AF-2A41-8A49-A71A3F548C18}">
      <dgm:prSet/>
      <dgm:spPr/>
      <dgm:t>
        <a:bodyPr/>
        <a:lstStyle/>
        <a:p>
          <a:endParaRPr lang="en-US"/>
        </a:p>
      </dgm:t>
    </dgm:pt>
    <dgm:pt modelId="{73911A96-0CEF-B241-902F-BF746D67CEC7}">
      <dgm:prSet phldrT="[Text]" custT="1"/>
      <dgm:spPr>
        <a:solidFill>
          <a:srgbClr val="D6E7F8"/>
        </a:solidFill>
      </dgm:spPr>
      <dgm:t>
        <a:bodyPr/>
        <a:lstStyle/>
        <a:p>
          <a:pPr>
            <a:buFont typeface="Arial" panose="020B0604020202020204" pitchFamily="34" charset="0"/>
            <a:buChar char="•"/>
          </a:pPr>
          <a:r>
            <a:rPr lang="en-US" sz="1800" dirty="0"/>
            <a:t>43 regional collaboratives (277 municipalities)</a:t>
          </a:r>
        </a:p>
      </dgm:t>
    </dgm:pt>
    <dgm:pt modelId="{93CFAD9A-6B68-D049-AF66-0B6699CC9CBB}" type="parTrans" cxnId="{3C556EFE-4A1B-4E4A-A61B-B3B3BB87554A}">
      <dgm:prSet/>
      <dgm:spPr/>
      <dgm:t>
        <a:bodyPr/>
        <a:lstStyle/>
        <a:p>
          <a:endParaRPr lang="en-US"/>
        </a:p>
      </dgm:t>
    </dgm:pt>
    <dgm:pt modelId="{363C96DF-5730-D14F-93BC-FA1332E78900}" type="sibTrans" cxnId="{3C556EFE-4A1B-4E4A-A61B-B3B3BB87554A}">
      <dgm:prSet/>
      <dgm:spPr/>
      <dgm:t>
        <a:bodyPr/>
        <a:lstStyle/>
        <a:p>
          <a:endParaRPr lang="en-US"/>
        </a:p>
      </dgm:t>
    </dgm:pt>
    <dgm:pt modelId="{3D41D13E-C310-3B40-8AEE-FF30508F5179}">
      <dgm:prSet phldrT="[Text]" custT="1"/>
      <dgm:spPr>
        <a:solidFill>
          <a:srgbClr val="D6E7F8"/>
        </a:solidFill>
      </dgm:spPr>
      <dgm:t>
        <a:bodyPr/>
        <a:lstStyle/>
        <a:p>
          <a:pPr>
            <a:buFont typeface="Arial" panose="020B0604020202020204" pitchFamily="34" charset="0"/>
            <a:buChar char="•"/>
          </a:pPr>
          <a:r>
            <a:rPr lang="en-US" sz="1800" dirty="0"/>
            <a:t>4</a:t>
          </a:r>
          <a:r>
            <a:rPr lang="en-US" sz="1800" baseline="30000" dirty="0"/>
            <a:t>th</a:t>
          </a:r>
          <a:r>
            <a:rPr lang="en-US" sz="1800" dirty="0"/>
            <a:t> round procurement - 2022</a:t>
          </a:r>
        </a:p>
      </dgm:t>
    </dgm:pt>
    <dgm:pt modelId="{D89CE9F1-5EA9-6C45-B02F-916420EF71C7}" type="parTrans" cxnId="{BC6CFDA1-A137-C548-8AF2-A6B9E73612AF}">
      <dgm:prSet/>
      <dgm:spPr/>
      <dgm:t>
        <a:bodyPr/>
        <a:lstStyle/>
        <a:p>
          <a:endParaRPr lang="en-US"/>
        </a:p>
      </dgm:t>
    </dgm:pt>
    <dgm:pt modelId="{54824ABC-8A3D-1045-B0EB-DF5E5C5CF82C}" type="sibTrans" cxnId="{BC6CFDA1-A137-C548-8AF2-A6B9E73612AF}">
      <dgm:prSet/>
      <dgm:spPr/>
      <dgm:t>
        <a:bodyPr/>
        <a:lstStyle/>
        <a:p>
          <a:endParaRPr lang="en-US"/>
        </a:p>
      </dgm:t>
    </dgm:pt>
    <dgm:pt modelId="{BD7F7594-DADF-9342-906E-EEDD75EF94FE}">
      <dgm:prSet phldrT="[Text]"/>
      <dgm:spPr>
        <a:solidFill>
          <a:srgbClr val="6A93B2"/>
        </a:solidFill>
      </dgm:spPr>
      <dgm:t>
        <a:bodyPr/>
        <a:lstStyle/>
        <a:p>
          <a:r>
            <a:rPr lang="en-US" dirty="0">
              <a:ln>
                <a:noFill/>
              </a:ln>
              <a:solidFill>
                <a:schemeClr val="bg1"/>
              </a:solidFill>
            </a:rPr>
            <a:t>Provide Technical Assistance (TA)</a:t>
          </a:r>
        </a:p>
      </dgm:t>
    </dgm:pt>
    <dgm:pt modelId="{58D221DB-FF70-234A-AED3-96F5C6CF64BD}" type="parTrans" cxnId="{73358076-0B50-7E47-9F25-23AF6B79FCCD}">
      <dgm:prSet/>
      <dgm:spPr/>
      <dgm:t>
        <a:bodyPr/>
        <a:lstStyle/>
        <a:p>
          <a:endParaRPr lang="en-US"/>
        </a:p>
      </dgm:t>
    </dgm:pt>
    <dgm:pt modelId="{CB5AB3B8-2246-C348-BA06-B509A66761F5}" type="sibTrans" cxnId="{73358076-0B50-7E47-9F25-23AF6B79FCCD}">
      <dgm:prSet/>
      <dgm:spPr/>
      <dgm:t>
        <a:bodyPr/>
        <a:lstStyle/>
        <a:p>
          <a:endParaRPr lang="en-US"/>
        </a:p>
      </dgm:t>
    </dgm:pt>
    <dgm:pt modelId="{C19DFC94-F133-7748-BF8F-43D9F5F69F92}">
      <dgm:prSet phldrT="[Text]"/>
      <dgm:spPr>
        <a:solidFill>
          <a:srgbClr val="D6E7F8">
            <a:alpha val="90000"/>
          </a:srgbClr>
        </a:solidFill>
      </dgm:spPr>
      <dgm:t>
        <a:bodyPr/>
        <a:lstStyle/>
        <a:p>
          <a:pPr>
            <a:buFont typeface="Arial" panose="020B0604020202020204" pitchFamily="34" charset="0"/>
            <a:buChar char="•"/>
          </a:pPr>
          <a:r>
            <a:rPr lang="en-US" dirty="0"/>
            <a:t>Legal TA - 2021</a:t>
          </a:r>
        </a:p>
      </dgm:t>
    </dgm:pt>
    <dgm:pt modelId="{9734E89D-62C4-324A-B5EE-3B1C82AF7E90}" type="parTrans" cxnId="{7C10EAC4-9B54-8340-AEB6-6A60E5E21DA5}">
      <dgm:prSet/>
      <dgm:spPr/>
      <dgm:t>
        <a:bodyPr/>
        <a:lstStyle/>
        <a:p>
          <a:endParaRPr lang="en-US"/>
        </a:p>
      </dgm:t>
    </dgm:pt>
    <dgm:pt modelId="{26AA6AF7-CB74-EC40-9D0B-0E026AF9962C}" type="sibTrans" cxnId="{7C10EAC4-9B54-8340-AEB6-6A60E5E21DA5}">
      <dgm:prSet/>
      <dgm:spPr/>
      <dgm:t>
        <a:bodyPr/>
        <a:lstStyle/>
        <a:p>
          <a:endParaRPr lang="en-US"/>
        </a:p>
      </dgm:t>
    </dgm:pt>
    <dgm:pt modelId="{9C076BD6-BB86-EB4B-8A58-38282F14080B}">
      <dgm:prSet phldrT="[Text]" custT="1"/>
      <dgm:spPr>
        <a:solidFill>
          <a:srgbClr val="D6E7F8"/>
        </a:solidFill>
      </dgm:spPr>
      <dgm:t>
        <a:bodyPr/>
        <a:lstStyle/>
        <a:p>
          <a:pPr>
            <a:buFont typeface="Arial" panose="020B0604020202020204" pitchFamily="34" charset="0"/>
            <a:buChar char="•"/>
          </a:pPr>
          <a:r>
            <a:rPr lang="en-US" sz="1800" dirty="0"/>
            <a:t>Established in 2021</a:t>
          </a:r>
        </a:p>
      </dgm:t>
    </dgm:pt>
    <dgm:pt modelId="{8657EA4C-324A-2C44-AA8D-1B11336B0EA2}" type="parTrans" cxnId="{364B3172-6623-C845-99F6-CEA69371C582}">
      <dgm:prSet/>
      <dgm:spPr/>
      <dgm:t>
        <a:bodyPr/>
        <a:lstStyle/>
        <a:p>
          <a:endParaRPr lang="en-US"/>
        </a:p>
      </dgm:t>
    </dgm:pt>
    <dgm:pt modelId="{647ECC23-B773-CD48-A416-97A148BFEC6E}" type="sibTrans" cxnId="{364B3172-6623-C845-99F6-CEA69371C582}">
      <dgm:prSet/>
      <dgm:spPr/>
      <dgm:t>
        <a:bodyPr/>
        <a:lstStyle/>
        <a:p>
          <a:endParaRPr lang="en-US"/>
        </a:p>
      </dgm:t>
    </dgm:pt>
    <dgm:pt modelId="{D4B9A531-5F2A-AE43-AEEF-6F1089A4BBE0}">
      <dgm:prSet phldrT="[Text]"/>
      <dgm:spPr>
        <a:solidFill>
          <a:srgbClr val="D6E7F8">
            <a:alpha val="90000"/>
          </a:srgbClr>
        </a:solidFill>
      </dgm:spPr>
      <dgm:t>
        <a:bodyPr/>
        <a:lstStyle/>
        <a:p>
          <a:pPr>
            <a:buFont typeface="Arial" panose="020B0604020202020204" pitchFamily="34" charset="0"/>
            <a:buChar char="•"/>
          </a:pPr>
          <a:r>
            <a:rPr lang="en-US" dirty="0"/>
            <a:t>TA on capacity assessment, communications &amp; relations - 2022</a:t>
          </a:r>
        </a:p>
      </dgm:t>
    </dgm:pt>
    <dgm:pt modelId="{22DB6FFE-5CBA-E848-8E40-0F73BA6262B6}" type="parTrans" cxnId="{45F574FE-5B46-AA4F-BE3D-A5902D2967FA}">
      <dgm:prSet/>
      <dgm:spPr/>
      <dgm:t>
        <a:bodyPr/>
        <a:lstStyle/>
        <a:p>
          <a:endParaRPr lang="en-US"/>
        </a:p>
      </dgm:t>
    </dgm:pt>
    <dgm:pt modelId="{F69B7CFC-54EE-2E4C-8165-F6B73491CD81}" type="sibTrans" cxnId="{45F574FE-5B46-AA4F-BE3D-A5902D2967FA}">
      <dgm:prSet/>
      <dgm:spPr/>
      <dgm:t>
        <a:bodyPr/>
        <a:lstStyle/>
        <a:p>
          <a:endParaRPr lang="en-US"/>
        </a:p>
      </dgm:t>
    </dgm:pt>
    <dgm:pt modelId="{365644D5-2CA0-4341-8956-28957CF1C783}">
      <dgm:prSet phldrT="[Text]"/>
      <dgm:spPr>
        <a:solidFill>
          <a:srgbClr val="0077B6">
            <a:alpha val="90000"/>
          </a:srgbClr>
        </a:solidFill>
      </dgm:spPr>
      <dgm:t>
        <a:bodyPr/>
        <a:lstStyle/>
        <a:p>
          <a:r>
            <a:rPr lang="en-US" dirty="0">
              <a:ln>
                <a:noFill/>
              </a:ln>
              <a:solidFill>
                <a:schemeClr val="bg1"/>
              </a:solidFill>
            </a:rPr>
            <a:t>Support Health &amp; Racial Equity</a:t>
          </a:r>
        </a:p>
      </dgm:t>
    </dgm:pt>
    <dgm:pt modelId="{1EF240BD-17B1-1543-B49E-86DD579E21B8}" type="parTrans" cxnId="{29935C9B-3D0F-1E4C-A720-898FB4A56C28}">
      <dgm:prSet/>
      <dgm:spPr/>
      <dgm:t>
        <a:bodyPr/>
        <a:lstStyle/>
        <a:p>
          <a:endParaRPr lang="en-US"/>
        </a:p>
      </dgm:t>
    </dgm:pt>
    <dgm:pt modelId="{49E098C0-51A2-124A-9AA0-7B7CFC79A815}" type="sibTrans" cxnId="{29935C9B-3D0F-1E4C-A720-898FB4A56C28}">
      <dgm:prSet/>
      <dgm:spPr/>
      <dgm:t>
        <a:bodyPr/>
        <a:lstStyle/>
        <a:p>
          <a:endParaRPr lang="en-US"/>
        </a:p>
      </dgm:t>
    </dgm:pt>
    <dgm:pt modelId="{17830BEE-8256-FC47-A87F-9F1B88D95919}">
      <dgm:prSet phldrT="[Text]"/>
      <dgm:spPr>
        <a:solidFill>
          <a:srgbClr val="D6E7F8">
            <a:alpha val="90000"/>
          </a:srgbClr>
        </a:solidFill>
      </dgm:spPr>
      <dgm:t>
        <a:bodyPr/>
        <a:lstStyle/>
        <a:p>
          <a:pPr>
            <a:buFont typeface="Arial" panose="020B0604020202020204" pitchFamily="34" charset="0"/>
            <a:buChar char="•"/>
          </a:pPr>
          <a:r>
            <a:rPr lang="en-US" dirty="0"/>
            <a:t>Health &amp; Racial Equity Training - 2022</a:t>
          </a:r>
        </a:p>
      </dgm:t>
    </dgm:pt>
    <dgm:pt modelId="{EBBFA412-16C3-874E-BF25-75B51B55D1F9}" type="parTrans" cxnId="{07BAA7A7-5AFA-7E4E-B8E0-D67248D99598}">
      <dgm:prSet/>
      <dgm:spPr/>
      <dgm:t>
        <a:bodyPr/>
        <a:lstStyle/>
        <a:p>
          <a:endParaRPr lang="en-US"/>
        </a:p>
      </dgm:t>
    </dgm:pt>
    <dgm:pt modelId="{628771F2-790C-2E47-8968-88B218C7CB78}" type="sibTrans" cxnId="{07BAA7A7-5AFA-7E4E-B8E0-D67248D99598}">
      <dgm:prSet/>
      <dgm:spPr/>
      <dgm:t>
        <a:bodyPr/>
        <a:lstStyle/>
        <a:p>
          <a:endParaRPr lang="en-US"/>
        </a:p>
      </dgm:t>
    </dgm:pt>
    <dgm:pt modelId="{3BBAA000-A249-3E4F-880D-CED450082C2D}">
      <dgm:prSet phldrT="[Text]"/>
      <dgm:spPr>
        <a:solidFill>
          <a:srgbClr val="D6E7F8">
            <a:alpha val="90000"/>
          </a:srgbClr>
        </a:solidFill>
      </dgm:spPr>
      <dgm:t>
        <a:bodyPr/>
        <a:lstStyle/>
        <a:p>
          <a:pPr>
            <a:buFont typeface="Arial" panose="020B0604020202020204" pitchFamily="34" charset="0"/>
            <a:buChar char="•"/>
          </a:pPr>
          <a:r>
            <a:rPr lang="en-US" dirty="0"/>
            <a:t>Health &amp; Racial Equity TA</a:t>
          </a:r>
        </a:p>
      </dgm:t>
    </dgm:pt>
    <dgm:pt modelId="{D4C0A49D-396E-6E44-AC6F-8C0F17460DA0}" type="parTrans" cxnId="{6E5AE13F-8063-6841-AD4E-4000215A0C99}">
      <dgm:prSet/>
      <dgm:spPr/>
      <dgm:t>
        <a:bodyPr/>
        <a:lstStyle/>
        <a:p>
          <a:endParaRPr lang="en-US"/>
        </a:p>
      </dgm:t>
    </dgm:pt>
    <dgm:pt modelId="{A39F67C6-5673-8F47-B2BA-7DAE1CA54137}" type="sibTrans" cxnId="{6E5AE13F-8063-6841-AD4E-4000215A0C99}">
      <dgm:prSet/>
      <dgm:spPr/>
      <dgm:t>
        <a:bodyPr/>
        <a:lstStyle/>
        <a:p>
          <a:endParaRPr lang="en-US"/>
        </a:p>
      </dgm:t>
    </dgm:pt>
    <dgm:pt modelId="{08C99352-0BDB-594D-929F-E7A53F344C8F}">
      <dgm:prSet phldrT="[Text]"/>
      <dgm:spPr>
        <a:solidFill>
          <a:srgbClr val="D6E7F8">
            <a:alpha val="90000"/>
          </a:srgbClr>
        </a:solidFill>
      </dgm:spPr>
      <dgm:t>
        <a:bodyPr/>
        <a:lstStyle/>
        <a:p>
          <a:pPr>
            <a:buFont typeface="Arial" panose="020B0604020202020204" pitchFamily="34" charset="0"/>
            <a:buChar char="•"/>
          </a:pPr>
          <a:r>
            <a:rPr lang="en-US" dirty="0"/>
            <a:t>Health Disparity Data to Action TA</a:t>
          </a:r>
        </a:p>
      </dgm:t>
    </dgm:pt>
    <dgm:pt modelId="{28277652-160B-1E4B-85E1-EF43A14D8C1D}" type="parTrans" cxnId="{F8C18BE7-EF8C-8644-8F67-A92F0285E76B}">
      <dgm:prSet/>
      <dgm:spPr/>
      <dgm:t>
        <a:bodyPr/>
        <a:lstStyle/>
        <a:p>
          <a:endParaRPr lang="en-US"/>
        </a:p>
      </dgm:t>
    </dgm:pt>
    <dgm:pt modelId="{F05AE688-2B5F-F540-83B0-000B91360EFF}" type="sibTrans" cxnId="{F8C18BE7-EF8C-8644-8F67-A92F0285E76B}">
      <dgm:prSet/>
      <dgm:spPr/>
      <dgm:t>
        <a:bodyPr/>
        <a:lstStyle/>
        <a:p>
          <a:endParaRPr lang="en-US"/>
        </a:p>
      </dgm:t>
    </dgm:pt>
    <dgm:pt modelId="{5D4A30B0-107A-214E-9AC5-8B16E1AC8E40}">
      <dgm:prSet phldrT="[Text]" custT="1"/>
      <dgm:spPr>
        <a:solidFill>
          <a:srgbClr val="D6E7F8"/>
        </a:solidFill>
      </dgm:spPr>
      <dgm:t>
        <a:bodyPr/>
        <a:lstStyle/>
        <a:p>
          <a:pPr>
            <a:buFont typeface="Arial" panose="020B0604020202020204" pitchFamily="34" charset="0"/>
            <a:buChar char="•"/>
          </a:pPr>
          <a:r>
            <a:rPr lang="en-US" sz="1800" dirty="0"/>
            <a:t>FY22 annualized funding: ~$12M</a:t>
          </a:r>
        </a:p>
      </dgm:t>
    </dgm:pt>
    <dgm:pt modelId="{FE9A1033-4E57-9A41-9B93-36D7154AFFAA}" type="parTrans" cxnId="{52C32326-5D00-244C-B4C8-483C14957B14}">
      <dgm:prSet/>
      <dgm:spPr/>
      <dgm:t>
        <a:bodyPr/>
        <a:lstStyle/>
        <a:p>
          <a:endParaRPr lang="en-US"/>
        </a:p>
      </dgm:t>
    </dgm:pt>
    <dgm:pt modelId="{073364B3-1F8F-CE49-BF02-636EA94FC057}" type="sibTrans" cxnId="{52C32326-5D00-244C-B4C8-483C14957B14}">
      <dgm:prSet/>
      <dgm:spPr/>
      <dgm:t>
        <a:bodyPr/>
        <a:lstStyle/>
        <a:p>
          <a:endParaRPr lang="en-US"/>
        </a:p>
      </dgm:t>
    </dgm:pt>
    <dgm:pt modelId="{56A6904D-FC12-CC47-B688-8D258E5907A0}" type="pres">
      <dgm:prSet presAssocID="{0A3C5865-9E3C-5040-BCBD-943DD25F6EA5}" presName="Name0" presStyleCnt="0">
        <dgm:presLayoutVars>
          <dgm:dir/>
          <dgm:animLvl val="lvl"/>
          <dgm:resizeHandles val="exact"/>
        </dgm:presLayoutVars>
      </dgm:prSet>
      <dgm:spPr/>
    </dgm:pt>
    <dgm:pt modelId="{551791E9-66F7-2D4C-A46F-FE708A7846D6}" type="pres">
      <dgm:prSet presAssocID="{3460999A-729F-664D-8790-354A4E6FF535}" presName="linNode" presStyleCnt="0"/>
      <dgm:spPr/>
    </dgm:pt>
    <dgm:pt modelId="{0BB5166D-AD44-7F42-9DA8-AE13926D3A6C}" type="pres">
      <dgm:prSet presAssocID="{3460999A-729F-664D-8790-354A4E6FF535}" presName="parentText" presStyleLbl="node1" presStyleIdx="0" presStyleCnt="3">
        <dgm:presLayoutVars>
          <dgm:chMax val="1"/>
          <dgm:bulletEnabled val="1"/>
        </dgm:presLayoutVars>
      </dgm:prSet>
      <dgm:spPr/>
    </dgm:pt>
    <dgm:pt modelId="{6F1C6240-C8D9-CC44-B516-4E0EFEDE7CA5}" type="pres">
      <dgm:prSet presAssocID="{3460999A-729F-664D-8790-354A4E6FF535}" presName="descendantText" presStyleLbl="alignAccFollowNode1" presStyleIdx="0" presStyleCnt="3">
        <dgm:presLayoutVars>
          <dgm:bulletEnabled val="1"/>
        </dgm:presLayoutVars>
      </dgm:prSet>
      <dgm:spPr/>
    </dgm:pt>
    <dgm:pt modelId="{D015E53A-1A4D-1846-9910-97910FEB9BF4}" type="pres">
      <dgm:prSet presAssocID="{05DD142C-F3C5-4E48-86F8-680C74E9EA76}" presName="sp" presStyleCnt="0"/>
      <dgm:spPr/>
    </dgm:pt>
    <dgm:pt modelId="{82CD7B2A-D7FD-3D4D-9717-779F0C0DBDDC}" type="pres">
      <dgm:prSet presAssocID="{BD7F7594-DADF-9342-906E-EEDD75EF94FE}" presName="linNode" presStyleCnt="0"/>
      <dgm:spPr/>
    </dgm:pt>
    <dgm:pt modelId="{3CD485E3-8D30-3D46-AB61-A3A98A316AAB}" type="pres">
      <dgm:prSet presAssocID="{BD7F7594-DADF-9342-906E-EEDD75EF94FE}" presName="parentText" presStyleLbl="node1" presStyleIdx="1" presStyleCnt="3">
        <dgm:presLayoutVars>
          <dgm:chMax val="1"/>
          <dgm:bulletEnabled val="1"/>
        </dgm:presLayoutVars>
      </dgm:prSet>
      <dgm:spPr/>
    </dgm:pt>
    <dgm:pt modelId="{667CA249-A946-E24D-90FE-ED4381FB815B}" type="pres">
      <dgm:prSet presAssocID="{BD7F7594-DADF-9342-906E-EEDD75EF94FE}" presName="descendantText" presStyleLbl="alignAccFollowNode1" presStyleIdx="1" presStyleCnt="3">
        <dgm:presLayoutVars>
          <dgm:bulletEnabled val="1"/>
        </dgm:presLayoutVars>
      </dgm:prSet>
      <dgm:spPr/>
    </dgm:pt>
    <dgm:pt modelId="{C602258E-81D2-DA49-B49A-5B0A094B7797}" type="pres">
      <dgm:prSet presAssocID="{CB5AB3B8-2246-C348-BA06-B509A66761F5}" presName="sp" presStyleCnt="0"/>
      <dgm:spPr/>
    </dgm:pt>
    <dgm:pt modelId="{8A621595-E819-0843-A543-BD2D23FF073A}" type="pres">
      <dgm:prSet presAssocID="{365644D5-2CA0-4341-8956-28957CF1C783}" presName="linNode" presStyleCnt="0"/>
      <dgm:spPr/>
    </dgm:pt>
    <dgm:pt modelId="{53338773-0677-5041-98B7-BC21F697F051}" type="pres">
      <dgm:prSet presAssocID="{365644D5-2CA0-4341-8956-28957CF1C783}" presName="parentText" presStyleLbl="node1" presStyleIdx="2" presStyleCnt="3">
        <dgm:presLayoutVars>
          <dgm:chMax val="1"/>
          <dgm:bulletEnabled val="1"/>
        </dgm:presLayoutVars>
      </dgm:prSet>
      <dgm:spPr/>
    </dgm:pt>
    <dgm:pt modelId="{56540811-C881-C443-970B-85F82B98BE37}" type="pres">
      <dgm:prSet presAssocID="{365644D5-2CA0-4341-8956-28957CF1C783}" presName="descendantText" presStyleLbl="alignAccFollowNode1" presStyleIdx="2" presStyleCnt="3">
        <dgm:presLayoutVars>
          <dgm:bulletEnabled val="1"/>
        </dgm:presLayoutVars>
      </dgm:prSet>
      <dgm:spPr/>
    </dgm:pt>
  </dgm:ptLst>
  <dgm:cxnLst>
    <dgm:cxn modelId="{4D6F0B00-5DE3-E948-A0C1-06E02568CC12}" type="presOf" srcId="{9C076BD6-BB86-EB4B-8A58-38282F14080B}" destId="{6F1C6240-C8D9-CC44-B516-4E0EFEDE7CA5}" srcOrd="0" destOrd="0" presId="urn:microsoft.com/office/officeart/2005/8/layout/vList5"/>
    <dgm:cxn modelId="{2B618317-0DC2-D045-83B0-5314984A49F6}" type="presOf" srcId="{365644D5-2CA0-4341-8956-28957CF1C783}" destId="{53338773-0677-5041-98B7-BC21F697F051}" srcOrd="0" destOrd="0" presId="urn:microsoft.com/office/officeart/2005/8/layout/vList5"/>
    <dgm:cxn modelId="{E8EC481E-145B-5347-A000-00E0B2EF1ACF}" type="presOf" srcId="{0A3C5865-9E3C-5040-BCBD-943DD25F6EA5}" destId="{56A6904D-FC12-CC47-B688-8D258E5907A0}" srcOrd="0" destOrd="0" presId="urn:microsoft.com/office/officeart/2005/8/layout/vList5"/>
    <dgm:cxn modelId="{52C32326-5D00-244C-B4C8-483C14957B14}" srcId="{3460999A-729F-664D-8790-354A4E6FF535}" destId="{5D4A30B0-107A-214E-9AC5-8B16E1AC8E40}" srcOrd="2" destOrd="0" parTransId="{FE9A1033-4E57-9A41-9B93-36D7154AFFAA}" sibTransId="{073364B3-1F8F-CE49-BF02-636EA94FC057}"/>
    <dgm:cxn modelId="{79E5F536-4340-124B-8198-0D496C59CDCE}" type="presOf" srcId="{3BBAA000-A249-3E4F-880D-CED450082C2D}" destId="{56540811-C881-C443-970B-85F82B98BE37}" srcOrd="0" destOrd="1" presId="urn:microsoft.com/office/officeart/2005/8/layout/vList5"/>
    <dgm:cxn modelId="{A68F9B3C-DC86-624A-A301-EDB753B68B06}" type="presOf" srcId="{BD7F7594-DADF-9342-906E-EEDD75EF94FE}" destId="{3CD485E3-8D30-3D46-AB61-A3A98A316AAB}" srcOrd="0" destOrd="0" presId="urn:microsoft.com/office/officeart/2005/8/layout/vList5"/>
    <dgm:cxn modelId="{6E5AE13F-8063-6841-AD4E-4000215A0C99}" srcId="{365644D5-2CA0-4341-8956-28957CF1C783}" destId="{3BBAA000-A249-3E4F-880D-CED450082C2D}" srcOrd="1" destOrd="0" parTransId="{D4C0A49D-396E-6E44-AC6F-8C0F17460DA0}" sibTransId="{A39F67C6-5673-8F47-B2BA-7DAE1CA54137}"/>
    <dgm:cxn modelId="{4536A442-BE3C-074A-B5E4-27101406A140}" type="presOf" srcId="{C19DFC94-F133-7748-BF8F-43D9F5F69F92}" destId="{667CA249-A946-E24D-90FE-ED4381FB815B}" srcOrd="0" destOrd="0" presId="urn:microsoft.com/office/officeart/2005/8/layout/vList5"/>
    <dgm:cxn modelId="{2BB3DE6B-09BA-8B44-9DFB-B03DFCF97FC6}" type="presOf" srcId="{5D4A30B0-107A-214E-9AC5-8B16E1AC8E40}" destId="{6F1C6240-C8D9-CC44-B516-4E0EFEDE7CA5}" srcOrd="0" destOrd="2" presId="urn:microsoft.com/office/officeart/2005/8/layout/vList5"/>
    <dgm:cxn modelId="{364B3172-6623-C845-99F6-CEA69371C582}" srcId="{3460999A-729F-664D-8790-354A4E6FF535}" destId="{9C076BD6-BB86-EB4B-8A58-38282F14080B}" srcOrd="0" destOrd="0" parTransId="{8657EA4C-324A-2C44-AA8D-1B11336B0EA2}" sibTransId="{647ECC23-B773-CD48-A416-97A148BFEC6E}"/>
    <dgm:cxn modelId="{BD090C74-7CDE-E34B-8A4F-3DDEFF7241DC}" type="presOf" srcId="{3D41D13E-C310-3B40-8AEE-FF30508F5179}" destId="{6F1C6240-C8D9-CC44-B516-4E0EFEDE7CA5}" srcOrd="0" destOrd="3" presId="urn:microsoft.com/office/officeart/2005/8/layout/vList5"/>
    <dgm:cxn modelId="{73358076-0B50-7E47-9F25-23AF6B79FCCD}" srcId="{0A3C5865-9E3C-5040-BCBD-943DD25F6EA5}" destId="{BD7F7594-DADF-9342-906E-EEDD75EF94FE}" srcOrd="1" destOrd="0" parTransId="{58D221DB-FF70-234A-AED3-96F5C6CF64BD}" sibTransId="{CB5AB3B8-2246-C348-BA06-B509A66761F5}"/>
    <dgm:cxn modelId="{7A980283-83AF-2A41-8A49-A71A3F548C18}" srcId="{0A3C5865-9E3C-5040-BCBD-943DD25F6EA5}" destId="{3460999A-729F-664D-8790-354A4E6FF535}" srcOrd="0" destOrd="0" parTransId="{448365C1-13D1-F848-BE8E-3B6017D580B5}" sibTransId="{05DD142C-F3C5-4E48-86F8-680C74E9EA76}"/>
    <dgm:cxn modelId="{5A39AD91-E022-3B4C-95EB-2596BECA6452}" type="presOf" srcId="{17830BEE-8256-FC47-A87F-9F1B88D95919}" destId="{56540811-C881-C443-970B-85F82B98BE37}" srcOrd="0" destOrd="0" presId="urn:microsoft.com/office/officeart/2005/8/layout/vList5"/>
    <dgm:cxn modelId="{29935C9B-3D0F-1E4C-A720-898FB4A56C28}" srcId="{0A3C5865-9E3C-5040-BCBD-943DD25F6EA5}" destId="{365644D5-2CA0-4341-8956-28957CF1C783}" srcOrd="2" destOrd="0" parTransId="{1EF240BD-17B1-1543-B49E-86DD579E21B8}" sibTransId="{49E098C0-51A2-124A-9AA0-7B7CFC79A815}"/>
    <dgm:cxn modelId="{BC6CFDA1-A137-C548-8AF2-A6B9E73612AF}" srcId="{3460999A-729F-664D-8790-354A4E6FF535}" destId="{3D41D13E-C310-3B40-8AEE-FF30508F5179}" srcOrd="3" destOrd="0" parTransId="{D89CE9F1-5EA9-6C45-B02F-916420EF71C7}" sibTransId="{54824ABC-8A3D-1045-B0EB-DF5E5C5CF82C}"/>
    <dgm:cxn modelId="{07BAA7A7-5AFA-7E4E-B8E0-D67248D99598}" srcId="{365644D5-2CA0-4341-8956-28957CF1C783}" destId="{17830BEE-8256-FC47-A87F-9F1B88D95919}" srcOrd="0" destOrd="0" parTransId="{EBBFA412-16C3-874E-BF25-75B51B55D1F9}" sibTransId="{628771F2-790C-2E47-8968-88B218C7CB78}"/>
    <dgm:cxn modelId="{039B73AD-D6C4-914C-9EC2-6D1263537046}" type="presOf" srcId="{08C99352-0BDB-594D-929F-E7A53F344C8F}" destId="{56540811-C881-C443-970B-85F82B98BE37}" srcOrd="0" destOrd="2" presId="urn:microsoft.com/office/officeart/2005/8/layout/vList5"/>
    <dgm:cxn modelId="{A98955B4-72C8-B649-8A86-1B29D7A32952}" type="presOf" srcId="{D4B9A531-5F2A-AE43-AEEF-6F1089A4BBE0}" destId="{667CA249-A946-E24D-90FE-ED4381FB815B}" srcOrd="0" destOrd="1" presId="urn:microsoft.com/office/officeart/2005/8/layout/vList5"/>
    <dgm:cxn modelId="{7C10EAC4-9B54-8340-AEB6-6A60E5E21DA5}" srcId="{BD7F7594-DADF-9342-906E-EEDD75EF94FE}" destId="{C19DFC94-F133-7748-BF8F-43D9F5F69F92}" srcOrd="0" destOrd="0" parTransId="{9734E89D-62C4-324A-B5EE-3B1C82AF7E90}" sibTransId="{26AA6AF7-CB74-EC40-9D0B-0E026AF9962C}"/>
    <dgm:cxn modelId="{9EFF69DA-70B8-AD4D-A3C0-C71D0236DF2D}" type="presOf" srcId="{73911A96-0CEF-B241-902F-BF746D67CEC7}" destId="{6F1C6240-C8D9-CC44-B516-4E0EFEDE7CA5}" srcOrd="0" destOrd="1" presId="urn:microsoft.com/office/officeart/2005/8/layout/vList5"/>
    <dgm:cxn modelId="{460D2CDD-B8CA-CF4F-89A4-D5E153E47F10}" type="presOf" srcId="{3460999A-729F-664D-8790-354A4E6FF535}" destId="{0BB5166D-AD44-7F42-9DA8-AE13926D3A6C}" srcOrd="0" destOrd="0" presId="urn:microsoft.com/office/officeart/2005/8/layout/vList5"/>
    <dgm:cxn modelId="{F8C18BE7-EF8C-8644-8F67-A92F0285E76B}" srcId="{365644D5-2CA0-4341-8956-28957CF1C783}" destId="{08C99352-0BDB-594D-929F-E7A53F344C8F}" srcOrd="2" destOrd="0" parTransId="{28277652-160B-1E4B-85E1-EF43A14D8C1D}" sibTransId="{F05AE688-2B5F-F540-83B0-000B91360EFF}"/>
    <dgm:cxn modelId="{3C556EFE-4A1B-4E4A-A61B-B3B3BB87554A}" srcId="{3460999A-729F-664D-8790-354A4E6FF535}" destId="{73911A96-0CEF-B241-902F-BF746D67CEC7}" srcOrd="1" destOrd="0" parTransId="{93CFAD9A-6B68-D049-AF66-0B6699CC9CBB}" sibTransId="{363C96DF-5730-D14F-93BC-FA1332E78900}"/>
    <dgm:cxn modelId="{45F574FE-5B46-AA4F-BE3D-A5902D2967FA}" srcId="{BD7F7594-DADF-9342-906E-EEDD75EF94FE}" destId="{D4B9A531-5F2A-AE43-AEEF-6F1089A4BBE0}" srcOrd="1" destOrd="0" parTransId="{22DB6FFE-5CBA-E848-8E40-0F73BA6262B6}" sibTransId="{F69B7CFC-54EE-2E4C-8165-F6B73491CD81}"/>
    <dgm:cxn modelId="{68F2500B-A225-8041-8829-904A611CEDB5}" type="presParOf" srcId="{56A6904D-FC12-CC47-B688-8D258E5907A0}" destId="{551791E9-66F7-2D4C-A46F-FE708A7846D6}" srcOrd="0" destOrd="0" presId="urn:microsoft.com/office/officeart/2005/8/layout/vList5"/>
    <dgm:cxn modelId="{D0DE4A19-609A-FA4B-89E0-A5D9C59A1575}" type="presParOf" srcId="{551791E9-66F7-2D4C-A46F-FE708A7846D6}" destId="{0BB5166D-AD44-7F42-9DA8-AE13926D3A6C}" srcOrd="0" destOrd="0" presId="urn:microsoft.com/office/officeart/2005/8/layout/vList5"/>
    <dgm:cxn modelId="{E4401650-B6C7-7F41-ACD1-38D04C68B0ED}" type="presParOf" srcId="{551791E9-66F7-2D4C-A46F-FE708A7846D6}" destId="{6F1C6240-C8D9-CC44-B516-4E0EFEDE7CA5}" srcOrd="1" destOrd="0" presId="urn:microsoft.com/office/officeart/2005/8/layout/vList5"/>
    <dgm:cxn modelId="{6B90369B-B4C4-3E48-905B-7BF70DD15D3F}" type="presParOf" srcId="{56A6904D-FC12-CC47-B688-8D258E5907A0}" destId="{D015E53A-1A4D-1846-9910-97910FEB9BF4}" srcOrd="1" destOrd="0" presId="urn:microsoft.com/office/officeart/2005/8/layout/vList5"/>
    <dgm:cxn modelId="{21EC937A-C4E6-5246-A986-6B072CB8137F}" type="presParOf" srcId="{56A6904D-FC12-CC47-B688-8D258E5907A0}" destId="{82CD7B2A-D7FD-3D4D-9717-779F0C0DBDDC}" srcOrd="2" destOrd="0" presId="urn:microsoft.com/office/officeart/2005/8/layout/vList5"/>
    <dgm:cxn modelId="{79802609-3D01-BD48-B2BC-3543D8F42E81}" type="presParOf" srcId="{82CD7B2A-D7FD-3D4D-9717-779F0C0DBDDC}" destId="{3CD485E3-8D30-3D46-AB61-A3A98A316AAB}" srcOrd="0" destOrd="0" presId="urn:microsoft.com/office/officeart/2005/8/layout/vList5"/>
    <dgm:cxn modelId="{D19C7009-1036-6A4B-ADDF-E5A5F674C23F}" type="presParOf" srcId="{82CD7B2A-D7FD-3D4D-9717-779F0C0DBDDC}" destId="{667CA249-A946-E24D-90FE-ED4381FB815B}" srcOrd="1" destOrd="0" presId="urn:microsoft.com/office/officeart/2005/8/layout/vList5"/>
    <dgm:cxn modelId="{4BC4F9EE-0C76-614D-A67B-D69962773B36}" type="presParOf" srcId="{56A6904D-FC12-CC47-B688-8D258E5907A0}" destId="{C602258E-81D2-DA49-B49A-5B0A094B7797}" srcOrd="3" destOrd="0" presId="urn:microsoft.com/office/officeart/2005/8/layout/vList5"/>
    <dgm:cxn modelId="{52148A05-4F63-0A4C-B0FC-B5CBC5713393}" type="presParOf" srcId="{56A6904D-FC12-CC47-B688-8D258E5907A0}" destId="{8A621595-E819-0843-A543-BD2D23FF073A}" srcOrd="4" destOrd="0" presId="urn:microsoft.com/office/officeart/2005/8/layout/vList5"/>
    <dgm:cxn modelId="{176C0557-A537-1C44-A53D-36C5D78B8525}" type="presParOf" srcId="{8A621595-E819-0843-A543-BD2D23FF073A}" destId="{53338773-0677-5041-98B7-BC21F697F051}" srcOrd="0" destOrd="0" presId="urn:microsoft.com/office/officeart/2005/8/layout/vList5"/>
    <dgm:cxn modelId="{FFED5464-4088-C442-ACD5-4CD3A453871B}" type="presParOf" srcId="{8A621595-E819-0843-A543-BD2D23FF073A}" destId="{56540811-C881-C443-970B-85F82B98BE3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A3C5865-9E3C-5040-BCBD-943DD25F6EA5}" type="doc">
      <dgm:prSet loTypeId="urn:microsoft.com/office/officeart/2005/8/layout/vList5" loCatId="" qsTypeId="urn:microsoft.com/office/officeart/2005/8/quickstyle/simple1" qsCatId="simple" csTypeId="urn:microsoft.com/office/officeart/2005/8/colors/accent1_3" csCatId="accent1" phldr="1"/>
      <dgm:spPr/>
      <dgm:t>
        <a:bodyPr/>
        <a:lstStyle/>
        <a:p>
          <a:endParaRPr lang="en-US"/>
        </a:p>
      </dgm:t>
    </dgm:pt>
    <dgm:pt modelId="{3460999A-729F-664D-8790-354A4E6FF535}">
      <dgm:prSet phldrT="[Text]" custT="1"/>
      <dgm:spPr>
        <a:solidFill>
          <a:srgbClr val="0077B6"/>
        </a:solidFill>
      </dgm:spPr>
      <dgm:t>
        <a:bodyPr/>
        <a:lstStyle/>
        <a:p>
          <a:r>
            <a:rPr lang="en-US" sz="3600" dirty="0"/>
            <a:t>Establish Standardized and Unified Data Systems</a:t>
          </a:r>
        </a:p>
      </dgm:t>
    </dgm:pt>
    <dgm:pt modelId="{448365C1-13D1-F848-BE8E-3B6017D580B5}" type="parTrans" cxnId="{7A980283-83AF-2A41-8A49-A71A3F548C18}">
      <dgm:prSet/>
      <dgm:spPr/>
      <dgm:t>
        <a:bodyPr/>
        <a:lstStyle/>
        <a:p>
          <a:endParaRPr lang="en-US"/>
        </a:p>
      </dgm:t>
    </dgm:pt>
    <dgm:pt modelId="{05DD142C-F3C5-4E48-86F8-680C74E9EA76}" type="sibTrans" cxnId="{7A980283-83AF-2A41-8A49-A71A3F548C18}">
      <dgm:prSet/>
      <dgm:spPr/>
      <dgm:t>
        <a:bodyPr/>
        <a:lstStyle/>
        <a:p>
          <a:endParaRPr lang="en-US"/>
        </a:p>
      </dgm:t>
    </dgm:pt>
    <dgm:pt modelId="{9C076BD6-BB86-EB4B-8A58-38282F14080B}">
      <dgm:prSet phldrT="[Text]" custT="1"/>
      <dgm:spPr>
        <a:solidFill>
          <a:srgbClr val="D6E7F8"/>
        </a:solidFill>
      </dgm:spPr>
      <dgm:t>
        <a:bodyPr/>
        <a:lstStyle/>
        <a:p>
          <a:pPr>
            <a:buFont typeface="Arial" panose="020B0604020202020204" pitchFamily="34" charset="0"/>
            <a:buChar char="•"/>
          </a:pPr>
          <a:r>
            <a:rPr lang="en-US" sz="2400" b="1" dirty="0"/>
            <a:t>Standardized and Unified Data Systems</a:t>
          </a:r>
        </a:p>
      </dgm:t>
    </dgm:pt>
    <dgm:pt modelId="{8657EA4C-324A-2C44-AA8D-1B11336B0EA2}" type="parTrans" cxnId="{364B3172-6623-C845-99F6-CEA69371C582}">
      <dgm:prSet/>
      <dgm:spPr/>
      <dgm:t>
        <a:bodyPr/>
        <a:lstStyle/>
        <a:p>
          <a:endParaRPr lang="en-US"/>
        </a:p>
      </dgm:t>
    </dgm:pt>
    <dgm:pt modelId="{647ECC23-B773-CD48-A416-97A148BFEC6E}" type="sibTrans" cxnId="{364B3172-6623-C845-99F6-CEA69371C582}">
      <dgm:prSet/>
      <dgm:spPr/>
      <dgm:t>
        <a:bodyPr/>
        <a:lstStyle/>
        <a:p>
          <a:endParaRPr lang="en-US"/>
        </a:p>
      </dgm:t>
    </dgm:pt>
    <dgm:pt modelId="{D6D6D31D-9BC2-4642-B5EF-3BB6D0EA3A07}">
      <dgm:prSet phldrT="[Text]" custT="1"/>
      <dgm:spPr>
        <a:solidFill>
          <a:srgbClr val="D6E7F8"/>
        </a:solidFill>
      </dgm:spPr>
      <dgm:t>
        <a:bodyPr/>
        <a:lstStyle/>
        <a:p>
          <a:pPr>
            <a:buFont typeface="Calibri" panose="020F0502020204030204" pitchFamily="34" charset="0"/>
            <a:buChar char="‒"/>
          </a:pPr>
          <a:r>
            <a:rPr lang="en-US" sz="2400" dirty="0"/>
            <a:t>Electronic Inspection System</a:t>
          </a:r>
        </a:p>
      </dgm:t>
    </dgm:pt>
    <dgm:pt modelId="{497E5920-D515-6E4F-8373-B1E405274259}" type="parTrans" cxnId="{F1CA5F0F-7BA7-DF42-85BD-43083D20A37E}">
      <dgm:prSet/>
      <dgm:spPr/>
      <dgm:t>
        <a:bodyPr/>
        <a:lstStyle/>
        <a:p>
          <a:endParaRPr lang="en-US"/>
        </a:p>
      </dgm:t>
    </dgm:pt>
    <dgm:pt modelId="{C340B594-4FF3-034B-AB5E-052B11593474}" type="sibTrans" cxnId="{F1CA5F0F-7BA7-DF42-85BD-43083D20A37E}">
      <dgm:prSet/>
      <dgm:spPr/>
      <dgm:t>
        <a:bodyPr/>
        <a:lstStyle/>
        <a:p>
          <a:endParaRPr lang="en-US"/>
        </a:p>
      </dgm:t>
    </dgm:pt>
    <dgm:pt modelId="{016A4C1F-41D5-374D-BA79-1034C7C149CE}">
      <dgm:prSet phldrT="[Text]" custT="1"/>
      <dgm:spPr>
        <a:solidFill>
          <a:srgbClr val="D6E7F8"/>
        </a:solidFill>
      </dgm:spPr>
      <dgm:t>
        <a:bodyPr/>
        <a:lstStyle/>
        <a:p>
          <a:pPr>
            <a:buFont typeface="Calibri" panose="020F0502020204030204" pitchFamily="34" charset="0"/>
            <a:buChar char="‒"/>
          </a:pPr>
          <a:r>
            <a:rPr lang="en-US" sz="2400" dirty="0"/>
            <a:t>Online Permitting</a:t>
          </a:r>
        </a:p>
      </dgm:t>
    </dgm:pt>
    <dgm:pt modelId="{48BCA788-B44D-BE41-B3F0-8F6333B126A2}" type="parTrans" cxnId="{E7552538-B596-474C-A4D3-055E7388FF9B}">
      <dgm:prSet/>
      <dgm:spPr/>
      <dgm:t>
        <a:bodyPr/>
        <a:lstStyle/>
        <a:p>
          <a:endParaRPr lang="en-US"/>
        </a:p>
      </dgm:t>
    </dgm:pt>
    <dgm:pt modelId="{617367BD-4D74-1F4A-9A8C-803A520F6E3D}" type="sibTrans" cxnId="{E7552538-B596-474C-A4D3-055E7388FF9B}">
      <dgm:prSet/>
      <dgm:spPr/>
      <dgm:t>
        <a:bodyPr/>
        <a:lstStyle/>
        <a:p>
          <a:endParaRPr lang="en-US"/>
        </a:p>
      </dgm:t>
    </dgm:pt>
    <dgm:pt modelId="{8DA18B5E-84B0-2A4A-B02F-661FDF425FA1}">
      <dgm:prSet phldrT="[Text]" custT="1"/>
      <dgm:spPr>
        <a:solidFill>
          <a:srgbClr val="D6E7F8"/>
        </a:solidFill>
      </dgm:spPr>
      <dgm:t>
        <a:bodyPr/>
        <a:lstStyle/>
        <a:p>
          <a:pPr>
            <a:buFont typeface="Calibri" panose="020F0502020204030204" pitchFamily="34" charset="0"/>
            <a:buChar char="‒"/>
          </a:pPr>
          <a:r>
            <a:rPr lang="en-US" sz="2400" dirty="0"/>
            <a:t>Performance Tracking</a:t>
          </a:r>
        </a:p>
      </dgm:t>
    </dgm:pt>
    <dgm:pt modelId="{73C55808-82AD-1140-9418-7EC02639913E}" type="parTrans" cxnId="{A366C717-E0DA-8043-83AB-E78BBE6A9E26}">
      <dgm:prSet/>
      <dgm:spPr/>
      <dgm:t>
        <a:bodyPr/>
        <a:lstStyle/>
        <a:p>
          <a:endParaRPr lang="en-US"/>
        </a:p>
      </dgm:t>
    </dgm:pt>
    <dgm:pt modelId="{339D57D3-3059-F144-9A60-27E3FAB01C87}" type="sibTrans" cxnId="{A366C717-E0DA-8043-83AB-E78BBE6A9E26}">
      <dgm:prSet/>
      <dgm:spPr/>
      <dgm:t>
        <a:bodyPr/>
        <a:lstStyle/>
        <a:p>
          <a:endParaRPr lang="en-US"/>
        </a:p>
      </dgm:t>
    </dgm:pt>
    <dgm:pt modelId="{A8947753-8331-E74B-A5CF-3F14D0163C4D}">
      <dgm:prSet phldrT="[Text]" custT="1"/>
      <dgm:spPr>
        <a:solidFill>
          <a:srgbClr val="D6E7F8"/>
        </a:solidFill>
      </dgm:spPr>
      <dgm:t>
        <a:bodyPr/>
        <a:lstStyle/>
        <a:p>
          <a:pPr>
            <a:buFont typeface="Calibri" panose="020F0502020204030204" pitchFamily="34" charset="0"/>
            <a:buChar char="‒"/>
          </a:pPr>
          <a:r>
            <a:rPr lang="en-US" sz="2400" dirty="0"/>
            <a:t>Workforce Credential Tracking</a:t>
          </a:r>
        </a:p>
      </dgm:t>
    </dgm:pt>
    <dgm:pt modelId="{607BAA5B-D1EE-144C-B094-ED1995CD7D84}" type="parTrans" cxnId="{6722DCE6-7914-2742-8821-22FB57415955}">
      <dgm:prSet/>
      <dgm:spPr/>
      <dgm:t>
        <a:bodyPr/>
        <a:lstStyle/>
        <a:p>
          <a:endParaRPr lang="en-US"/>
        </a:p>
      </dgm:t>
    </dgm:pt>
    <dgm:pt modelId="{93BF5DAF-918D-E040-A551-6CC144CC7A9C}" type="sibTrans" cxnId="{6722DCE6-7914-2742-8821-22FB57415955}">
      <dgm:prSet/>
      <dgm:spPr/>
      <dgm:t>
        <a:bodyPr/>
        <a:lstStyle/>
        <a:p>
          <a:endParaRPr lang="en-US"/>
        </a:p>
      </dgm:t>
    </dgm:pt>
    <dgm:pt modelId="{40BB575F-962D-C447-BBC0-1949A4E56C94}">
      <dgm:prSet phldrT="[Text]" custT="1"/>
      <dgm:spPr>
        <a:solidFill>
          <a:srgbClr val="D6E7F8"/>
        </a:solidFill>
      </dgm:spPr>
      <dgm:t>
        <a:bodyPr/>
        <a:lstStyle/>
        <a:p>
          <a:pPr>
            <a:buFont typeface="Arial" panose="020B0604020202020204" pitchFamily="34" charset="0"/>
            <a:buChar char="•"/>
          </a:pPr>
          <a:r>
            <a:rPr lang="en-US" sz="2400" b="1" dirty="0"/>
            <a:t>Hardware and Software Distribution</a:t>
          </a:r>
        </a:p>
      </dgm:t>
    </dgm:pt>
    <dgm:pt modelId="{7BF27D85-63F5-7548-B2BB-56801A8628D3}" type="parTrans" cxnId="{6FBA635E-6580-9743-B436-1318A7C47730}">
      <dgm:prSet/>
      <dgm:spPr/>
      <dgm:t>
        <a:bodyPr/>
        <a:lstStyle/>
        <a:p>
          <a:endParaRPr lang="en-US"/>
        </a:p>
      </dgm:t>
    </dgm:pt>
    <dgm:pt modelId="{A6A26FB2-3D32-9C4E-805B-38480A8C795A}" type="sibTrans" cxnId="{6FBA635E-6580-9743-B436-1318A7C47730}">
      <dgm:prSet/>
      <dgm:spPr/>
      <dgm:t>
        <a:bodyPr/>
        <a:lstStyle/>
        <a:p>
          <a:endParaRPr lang="en-US"/>
        </a:p>
      </dgm:t>
    </dgm:pt>
    <dgm:pt modelId="{D556345E-F1FB-7543-8085-993D72CBC368}">
      <dgm:prSet phldrT="[Text]" custT="1"/>
      <dgm:spPr>
        <a:solidFill>
          <a:srgbClr val="D6E7F8"/>
        </a:solidFill>
      </dgm:spPr>
      <dgm:t>
        <a:bodyPr/>
        <a:lstStyle/>
        <a:p>
          <a:pPr>
            <a:buFont typeface="Arial" panose="020B0604020202020204" pitchFamily="34" charset="0"/>
            <a:buChar char="•"/>
          </a:pPr>
          <a:r>
            <a:rPr lang="en-US" sz="2400" b="1" dirty="0"/>
            <a:t>Training and Technical Assistance</a:t>
          </a:r>
        </a:p>
      </dgm:t>
    </dgm:pt>
    <dgm:pt modelId="{3693D9AE-D606-7F46-80F6-C9992E48B0EA}" type="parTrans" cxnId="{F4A41C4A-94B0-A740-B12D-CCCED29C5912}">
      <dgm:prSet/>
      <dgm:spPr/>
      <dgm:t>
        <a:bodyPr/>
        <a:lstStyle/>
        <a:p>
          <a:endParaRPr lang="en-US"/>
        </a:p>
      </dgm:t>
    </dgm:pt>
    <dgm:pt modelId="{86916CD0-05EB-F749-8C7E-9FBA2912CCC6}" type="sibTrans" cxnId="{F4A41C4A-94B0-A740-B12D-CCCED29C5912}">
      <dgm:prSet/>
      <dgm:spPr/>
      <dgm:t>
        <a:bodyPr/>
        <a:lstStyle/>
        <a:p>
          <a:endParaRPr lang="en-US"/>
        </a:p>
      </dgm:t>
    </dgm:pt>
    <dgm:pt modelId="{4E167B79-82ED-8E4B-90A2-BD5FB617A137}">
      <dgm:prSet phldrT="[Text]" custT="1"/>
      <dgm:spPr>
        <a:solidFill>
          <a:srgbClr val="D6E7F8"/>
        </a:solidFill>
      </dgm:spPr>
      <dgm:t>
        <a:bodyPr/>
        <a:lstStyle/>
        <a:p>
          <a:pPr>
            <a:buFont typeface="Calibri" panose="020F0502020204030204" pitchFamily="34" charset="0"/>
            <a:buChar char="‒"/>
          </a:pPr>
          <a:r>
            <a:rPr lang="en-US" sz="2400" dirty="0"/>
            <a:t>Data Systems</a:t>
          </a:r>
        </a:p>
      </dgm:t>
    </dgm:pt>
    <dgm:pt modelId="{63CE1C64-29DC-9147-BD9C-DA80EFDEC30E}" type="parTrans" cxnId="{FCDE45EB-C58B-A544-A924-4B34B2533317}">
      <dgm:prSet/>
      <dgm:spPr/>
      <dgm:t>
        <a:bodyPr/>
        <a:lstStyle/>
        <a:p>
          <a:endParaRPr lang="en-US"/>
        </a:p>
      </dgm:t>
    </dgm:pt>
    <dgm:pt modelId="{C0D46897-C96A-1F46-840B-A235A4CEDFC7}" type="sibTrans" cxnId="{FCDE45EB-C58B-A544-A924-4B34B2533317}">
      <dgm:prSet/>
      <dgm:spPr/>
      <dgm:t>
        <a:bodyPr/>
        <a:lstStyle/>
        <a:p>
          <a:endParaRPr lang="en-US"/>
        </a:p>
      </dgm:t>
    </dgm:pt>
    <dgm:pt modelId="{53C27FD8-EC18-704C-85EF-AF1B42E4F744}">
      <dgm:prSet phldrT="[Text]" custT="1"/>
      <dgm:spPr>
        <a:solidFill>
          <a:srgbClr val="D6E7F8"/>
        </a:solidFill>
      </dgm:spPr>
      <dgm:t>
        <a:bodyPr/>
        <a:lstStyle/>
        <a:p>
          <a:pPr>
            <a:buFont typeface="Calibri" panose="020F0502020204030204" pitchFamily="34" charset="0"/>
            <a:buChar char="‒"/>
          </a:pPr>
          <a:r>
            <a:rPr lang="en-US" sz="2400" dirty="0"/>
            <a:t>Data to Action</a:t>
          </a:r>
        </a:p>
      </dgm:t>
    </dgm:pt>
    <dgm:pt modelId="{546DAEBF-B8E8-E242-A095-914C3000F007}" type="parTrans" cxnId="{69631CC3-49B0-2B4E-A612-9E2E201C2734}">
      <dgm:prSet/>
      <dgm:spPr/>
      <dgm:t>
        <a:bodyPr/>
        <a:lstStyle/>
        <a:p>
          <a:endParaRPr lang="en-US"/>
        </a:p>
      </dgm:t>
    </dgm:pt>
    <dgm:pt modelId="{291919FE-217C-CC4B-8C35-90A86937FB3C}" type="sibTrans" cxnId="{69631CC3-49B0-2B4E-A612-9E2E201C2734}">
      <dgm:prSet/>
      <dgm:spPr/>
      <dgm:t>
        <a:bodyPr/>
        <a:lstStyle/>
        <a:p>
          <a:endParaRPr lang="en-US"/>
        </a:p>
      </dgm:t>
    </dgm:pt>
    <dgm:pt modelId="{4245C216-4CB6-F241-BE4C-ADAFC8E499C0}">
      <dgm:prSet phldrT="[Text]" custT="1"/>
      <dgm:spPr>
        <a:solidFill>
          <a:srgbClr val="D6E7F8"/>
        </a:solidFill>
      </dgm:spPr>
      <dgm:t>
        <a:bodyPr/>
        <a:lstStyle/>
        <a:p>
          <a:pPr>
            <a:buFont typeface="Calibri" panose="020F0502020204030204" pitchFamily="34" charset="0"/>
            <a:buChar char="‒"/>
          </a:pPr>
          <a:r>
            <a:rPr lang="en-US" sz="2400" dirty="0"/>
            <a:t>Data Analysis</a:t>
          </a:r>
        </a:p>
      </dgm:t>
    </dgm:pt>
    <dgm:pt modelId="{B5CB4EA8-DB29-8F41-85B7-A7CA0DF9AB01}" type="parTrans" cxnId="{D5D0567C-40B0-1945-891D-E302E75B0A56}">
      <dgm:prSet/>
      <dgm:spPr/>
      <dgm:t>
        <a:bodyPr/>
        <a:lstStyle/>
        <a:p>
          <a:endParaRPr lang="en-US"/>
        </a:p>
      </dgm:t>
    </dgm:pt>
    <dgm:pt modelId="{9A75DBC1-D38C-2947-A06E-57804DDC7DD0}" type="sibTrans" cxnId="{D5D0567C-40B0-1945-891D-E302E75B0A56}">
      <dgm:prSet/>
      <dgm:spPr/>
      <dgm:t>
        <a:bodyPr/>
        <a:lstStyle/>
        <a:p>
          <a:endParaRPr lang="en-US"/>
        </a:p>
      </dgm:t>
    </dgm:pt>
    <dgm:pt modelId="{56A6904D-FC12-CC47-B688-8D258E5907A0}" type="pres">
      <dgm:prSet presAssocID="{0A3C5865-9E3C-5040-BCBD-943DD25F6EA5}" presName="Name0" presStyleCnt="0">
        <dgm:presLayoutVars>
          <dgm:dir/>
          <dgm:animLvl val="lvl"/>
          <dgm:resizeHandles val="exact"/>
        </dgm:presLayoutVars>
      </dgm:prSet>
      <dgm:spPr/>
    </dgm:pt>
    <dgm:pt modelId="{551791E9-66F7-2D4C-A46F-FE708A7846D6}" type="pres">
      <dgm:prSet presAssocID="{3460999A-729F-664D-8790-354A4E6FF535}" presName="linNode" presStyleCnt="0"/>
      <dgm:spPr/>
    </dgm:pt>
    <dgm:pt modelId="{0BB5166D-AD44-7F42-9DA8-AE13926D3A6C}" type="pres">
      <dgm:prSet presAssocID="{3460999A-729F-664D-8790-354A4E6FF535}" presName="parentText" presStyleLbl="node1" presStyleIdx="0" presStyleCnt="1">
        <dgm:presLayoutVars>
          <dgm:chMax val="1"/>
          <dgm:bulletEnabled val="1"/>
        </dgm:presLayoutVars>
      </dgm:prSet>
      <dgm:spPr/>
    </dgm:pt>
    <dgm:pt modelId="{6F1C6240-C8D9-CC44-B516-4E0EFEDE7CA5}" type="pres">
      <dgm:prSet presAssocID="{3460999A-729F-664D-8790-354A4E6FF535}" presName="descendantText" presStyleLbl="alignAccFollowNode1" presStyleIdx="0" presStyleCnt="1" custScaleY="116696">
        <dgm:presLayoutVars>
          <dgm:bulletEnabled val="1"/>
        </dgm:presLayoutVars>
      </dgm:prSet>
      <dgm:spPr/>
    </dgm:pt>
  </dgm:ptLst>
  <dgm:cxnLst>
    <dgm:cxn modelId="{4D6F0B00-5DE3-E948-A0C1-06E02568CC12}" type="presOf" srcId="{9C076BD6-BB86-EB4B-8A58-38282F14080B}" destId="{6F1C6240-C8D9-CC44-B516-4E0EFEDE7CA5}" srcOrd="0" destOrd="0" presId="urn:microsoft.com/office/officeart/2005/8/layout/vList5"/>
    <dgm:cxn modelId="{F1CA5F0F-7BA7-DF42-85BD-43083D20A37E}" srcId="{9C076BD6-BB86-EB4B-8A58-38282F14080B}" destId="{D6D6D31D-9BC2-4642-B5EF-3BB6D0EA3A07}" srcOrd="0" destOrd="0" parTransId="{497E5920-D515-6E4F-8373-B1E405274259}" sibTransId="{C340B594-4FF3-034B-AB5E-052B11593474}"/>
    <dgm:cxn modelId="{A366C717-E0DA-8043-83AB-E78BBE6A9E26}" srcId="{9C076BD6-BB86-EB4B-8A58-38282F14080B}" destId="{8DA18B5E-84B0-2A4A-B02F-661FDF425FA1}" srcOrd="2" destOrd="0" parTransId="{73C55808-82AD-1140-9418-7EC02639913E}" sibTransId="{339D57D3-3059-F144-9A60-27E3FAB01C87}"/>
    <dgm:cxn modelId="{E8EC481E-145B-5347-A000-00E0B2EF1ACF}" type="presOf" srcId="{0A3C5865-9E3C-5040-BCBD-943DD25F6EA5}" destId="{56A6904D-FC12-CC47-B688-8D258E5907A0}" srcOrd="0" destOrd="0" presId="urn:microsoft.com/office/officeart/2005/8/layout/vList5"/>
    <dgm:cxn modelId="{E7552538-B596-474C-A4D3-055E7388FF9B}" srcId="{9C076BD6-BB86-EB4B-8A58-38282F14080B}" destId="{016A4C1F-41D5-374D-BA79-1034C7C149CE}" srcOrd="1" destOrd="0" parTransId="{48BCA788-B44D-BE41-B3F0-8F6333B126A2}" sibTransId="{617367BD-4D74-1F4A-9A8C-803A520F6E3D}"/>
    <dgm:cxn modelId="{6FBA635E-6580-9743-B436-1318A7C47730}" srcId="{3460999A-729F-664D-8790-354A4E6FF535}" destId="{40BB575F-962D-C447-BBC0-1949A4E56C94}" srcOrd="1" destOrd="0" parTransId="{7BF27D85-63F5-7548-B2BB-56801A8628D3}" sibTransId="{A6A26FB2-3D32-9C4E-805B-38480A8C795A}"/>
    <dgm:cxn modelId="{070F9A62-BB5C-8746-B016-22DC9EDCB4B8}" type="presOf" srcId="{016A4C1F-41D5-374D-BA79-1034C7C149CE}" destId="{6F1C6240-C8D9-CC44-B516-4E0EFEDE7CA5}" srcOrd="0" destOrd="2" presId="urn:microsoft.com/office/officeart/2005/8/layout/vList5"/>
    <dgm:cxn modelId="{F4A41C4A-94B0-A740-B12D-CCCED29C5912}" srcId="{3460999A-729F-664D-8790-354A4E6FF535}" destId="{D556345E-F1FB-7543-8085-993D72CBC368}" srcOrd="2" destOrd="0" parTransId="{3693D9AE-D606-7F46-80F6-C9992E48B0EA}" sibTransId="{86916CD0-05EB-F749-8C7E-9FBA2912CCC6}"/>
    <dgm:cxn modelId="{364B3172-6623-C845-99F6-CEA69371C582}" srcId="{3460999A-729F-664D-8790-354A4E6FF535}" destId="{9C076BD6-BB86-EB4B-8A58-38282F14080B}" srcOrd="0" destOrd="0" parTransId="{8657EA4C-324A-2C44-AA8D-1B11336B0EA2}" sibTransId="{647ECC23-B773-CD48-A416-97A148BFEC6E}"/>
    <dgm:cxn modelId="{B281BE76-633F-C949-9FF1-90D6C4ADEF2C}" type="presOf" srcId="{40BB575F-962D-C447-BBC0-1949A4E56C94}" destId="{6F1C6240-C8D9-CC44-B516-4E0EFEDE7CA5}" srcOrd="0" destOrd="6" presId="urn:microsoft.com/office/officeart/2005/8/layout/vList5"/>
    <dgm:cxn modelId="{D5D0567C-40B0-1945-891D-E302E75B0A56}" srcId="{9C076BD6-BB86-EB4B-8A58-38282F14080B}" destId="{4245C216-4CB6-F241-BE4C-ADAFC8E499C0}" srcOrd="4" destOrd="0" parTransId="{B5CB4EA8-DB29-8F41-85B7-A7CA0DF9AB01}" sibTransId="{9A75DBC1-D38C-2947-A06E-57804DDC7DD0}"/>
    <dgm:cxn modelId="{7A980283-83AF-2A41-8A49-A71A3F548C18}" srcId="{0A3C5865-9E3C-5040-BCBD-943DD25F6EA5}" destId="{3460999A-729F-664D-8790-354A4E6FF535}" srcOrd="0" destOrd="0" parTransId="{448365C1-13D1-F848-BE8E-3B6017D580B5}" sibTransId="{05DD142C-F3C5-4E48-86F8-680C74E9EA76}"/>
    <dgm:cxn modelId="{820ABA86-2858-DC4A-A27B-4E516386F768}" type="presOf" srcId="{A8947753-8331-E74B-A5CF-3F14D0163C4D}" destId="{6F1C6240-C8D9-CC44-B516-4E0EFEDE7CA5}" srcOrd="0" destOrd="4" presId="urn:microsoft.com/office/officeart/2005/8/layout/vList5"/>
    <dgm:cxn modelId="{DF86E49B-E849-E74D-AC90-D9652D76CDFD}" type="presOf" srcId="{D556345E-F1FB-7543-8085-993D72CBC368}" destId="{6F1C6240-C8D9-CC44-B516-4E0EFEDE7CA5}" srcOrd="0" destOrd="7" presId="urn:microsoft.com/office/officeart/2005/8/layout/vList5"/>
    <dgm:cxn modelId="{C72449AB-41BD-4B4C-9967-43A307EA6A10}" type="presOf" srcId="{D6D6D31D-9BC2-4642-B5EF-3BB6D0EA3A07}" destId="{6F1C6240-C8D9-CC44-B516-4E0EFEDE7CA5}" srcOrd="0" destOrd="1" presId="urn:microsoft.com/office/officeart/2005/8/layout/vList5"/>
    <dgm:cxn modelId="{8A8438BE-003A-2243-8036-ADD093FBC395}" type="presOf" srcId="{53C27FD8-EC18-704C-85EF-AF1B42E4F744}" destId="{6F1C6240-C8D9-CC44-B516-4E0EFEDE7CA5}" srcOrd="0" destOrd="9" presId="urn:microsoft.com/office/officeart/2005/8/layout/vList5"/>
    <dgm:cxn modelId="{69631CC3-49B0-2B4E-A612-9E2E201C2734}" srcId="{D556345E-F1FB-7543-8085-993D72CBC368}" destId="{53C27FD8-EC18-704C-85EF-AF1B42E4F744}" srcOrd="1" destOrd="0" parTransId="{546DAEBF-B8E8-E242-A095-914C3000F007}" sibTransId="{291919FE-217C-CC4B-8C35-90A86937FB3C}"/>
    <dgm:cxn modelId="{D784C8C6-E666-094A-B805-8FAF663103CA}" type="presOf" srcId="{8DA18B5E-84B0-2A4A-B02F-661FDF425FA1}" destId="{6F1C6240-C8D9-CC44-B516-4E0EFEDE7CA5}" srcOrd="0" destOrd="3" presId="urn:microsoft.com/office/officeart/2005/8/layout/vList5"/>
    <dgm:cxn modelId="{A32F8BC9-6380-E14E-B0F5-7BE4CED5A9B8}" type="presOf" srcId="{4E167B79-82ED-8E4B-90A2-BD5FB617A137}" destId="{6F1C6240-C8D9-CC44-B516-4E0EFEDE7CA5}" srcOrd="0" destOrd="8" presId="urn:microsoft.com/office/officeart/2005/8/layout/vList5"/>
    <dgm:cxn modelId="{460D2CDD-B8CA-CF4F-89A4-D5E153E47F10}" type="presOf" srcId="{3460999A-729F-664D-8790-354A4E6FF535}" destId="{0BB5166D-AD44-7F42-9DA8-AE13926D3A6C}" srcOrd="0" destOrd="0" presId="urn:microsoft.com/office/officeart/2005/8/layout/vList5"/>
    <dgm:cxn modelId="{6722DCE6-7914-2742-8821-22FB57415955}" srcId="{9C076BD6-BB86-EB4B-8A58-38282F14080B}" destId="{A8947753-8331-E74B-A5CF-3F14D0163C4D}" srcOrd="3" destOrd="0" parTransId="{607BAA5B-D1EE-144C-B094-ED1995CD7D84}" sibTransId="{93BF5DAF-918D-E040-A551-6CC144CC7A9C}"/>
    <dgm:cxn modelId="{FCDE45EB-C58B-A544-A924-4B34B2533317}" srcId="{D556345E-F1FB-7543-8085-993D72CBC368}" destId="{4E167B79-82ED-8E4B-90A2-BD5FB617A137}" srcOrd="0" destOrd="0" parTransId="{63CE1C64-29DC-9147-BD9C-DA80EFDEC30E}" sibTransId="{C0D46897-C96A-1F46-840B-A235A4CEDFC7}"/>
    <dgm:cxn modelId="{55E871ED-16F6-5943-BCA2-76FE6C0872FD}" type="presOf" srcId="{4245C216-4CB6-F241-BE4C-ADAFC8E499C0}" destId="{6F1C6240-C8D9-CC44-B516-4E0EFEDE7CA5}" srcOrd="0" destOrd="5" presId="urn:microsoft.com/office/officeart/2005/8/layout/vList5"/>
    <dgm:cxn modelId="{68F2500B-A225-8041-8829-904A611CEDB5}" type="presParOf" srcId="{56A6904D-FC12-CC47-B688-8D258E5907A0}" destId="{551791E9-66F7-2D4C-A46F-FE708A7846D6}" srcOrd="0" destOrd="0" presId="urn:microsoft.com/office/officeart/2005/8/layout/vList5"/>
    <dgm:cxn modelId="{D0DE4A19-609A-FA4B-89E0-A5D9C59A1575}" type="presParOf" srcId="{551791E9-66F7-2D4C-A46F-FE708A7846D6}" destId="{0BB5166D-AD44-7F42-9DA8-AE13926D3A6C}" srcOrd="0" destOrd="0" presId="urn:microsoft.com/office/officeart/2005/8/layout/vList5"/>
    <dgm:cxn modelId="{E4401650-B6C7-7F41-ACD1-38D04C68B0ED}" type="presParOf" srcId="{551791E9-66F7-2D4C-A46F-FE708A7846D6}" destId="{6F1C6240-C8D9-CC44-B516-4E0EFEDE7CA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0A3C5865-9E3C-5040-BCBD-943DD25F6EA5}" type="doc">
      <dgm:prSet loTypeId="urn:microsoft.com/office/officeart/2005/8/layout/vList5" loCatId="" qsTypeId="urn:microsoft.com/office/officeart/2005/8/quickstyle/simple1" qsCatId="simple" csTypeId="urn:microsoft.com/office/officeart/2005/8/colors/accent1_3" csCatId="accent1" phldr="1"/>
      <dgm:spPr/>
      <dgm:t>
        <a:bodyPr/>
        <a:lstStyle/>
        <a:p>
          <a:endParaRPr lang="en-US"/>
        </a:p>
      </dgm:t>
    </dgm:pt>
    <dgm:pt modelId="{3460999A-729F-664D-8790-354A4E6FF535}">
      <dgm:prSet phldrT="[Text]"/>
      <dgm:spPr>
        <a:solidFill>
          <a:srgbClr val="0077B6"/>
        </a:solidFill>
      </dgm:spPr>
      <dgm:t>
        <a:bodyPr/>
        <a:lstStyle/>
        <a:p>
          <a:r>
            <a:rPr lang="en-US" dirty="0">
              <a:ln>
                <a:noFill/>
              </a:ln>
              <a:solidFill>
                <a:schemeClr val="bg1"/>
              </a:solidFill>
            </a:rPr>
            <a:t>Promote Workforce Pipeline, Recruitment, and Retention</a:t>
          </a:r>
        </a:p>
      </dgm:t>
    </dgm:pt>
    <dgm:pt modelId="{448365C1-13D1-F848-BE8E-3B6017D580B5}" type="parTrans" cxnId="{7A980283-83AF-2A41-8A49-A71A3F548C18}">
      <dgm:prSet/>
      <dgm:spPr/>
      <dgm:t>
        <a:bodyPr/>
        <a:lstStyle/>
        <a:p>
          <a:endParaRPr lang="en-US"/>
        </a:p>
      </dgm:t>
    </dgm:pt>
    <dgm:pt modelId="{05DD142C-F3C5-4E48-86F8-680C74E9EA76}" type="sibTrans" cxnId="{7A980283-83AF-2A41-8A49-A71A3F548C18}">
      <dgm:prSet/>
      <dgm:spPr/>
      <dgm:t>
        <a:bodyPr/>
        <a:lstStyle/>
        <a:p>
          <a:endParaRPr lang="en-US"/>
        </a:p>
      </dgm:t>
    </dgm:pt>
    <dgm:pt modelId="{73911A96-0CEF-B241-902F-BF746D67CEC7}">
      <dgm:prSet phldrT="[Text]" custT="1"/>
      <dgm:spPr>
        <a:solidFill>
          <a:srgbClr val="D6E7F8"/>
        </a:solidFill>
      </dgm:spPr>
      <dgm:t>
        <a:bodyPr/>
        <a:lstStyle/>
        <a:p>
          <a:pPr>
            <a:buFont typeface="Calibri" panose="020F0502020204030204" pitchFamily="34" charset="0"/>
            <a:buChar char="‒"/>
          </a:pPr>
          <a:r>
            <a:rPr lang="en-US" sz="1400" kern="1200" dirty="0">
              <a:latin typeface="+mn-lt"/>
            </a:rPr>
            <a:t> 13 higher education public health schools and programs</a:t>
          </a:r>
        </a:p>
      </dgm:t>
    </dgm:pt>
    <dgm:pt modelId="{93CFAD9A-6B68-D049-AF66-0B6699CC9CBB}" type="parTrans" cxnId="{3C556EFE-4A1B-4E4A-A61B-B3B3BB87554A}">
      <dgm:prSet/>
      <dgm:spPr/>
      <dgm:t>
        <a:bodyPr/>
        <a:lstStyle/>
        <a:p>
          <a:endParaRPr lang="en-US"/>
        </a:p>
      </dgm:t>
    </dgm:pt>
    <dgm:pt modelId="{363C96DF-5730-D14F-93BC-FA1332E78900}" type="sibTrans" cxnId="{3C556EFE-4A1B-4E4A-A61B-B3B3BB87554A}">
      <dgm:prSet/>
      <dgm:spPr/>
      <dgm:t>
        <a:bodyPr/>
        <a:lstStyle/>
        <a:p>
          <a:endParaRPr lang="en-US"/>
        </a:p>
      </dgm:t>
    </dgm:pt>
    <dgm:pt modelId="{BD7F7594-DADF-9342-906E-EEDD75EF94FE}">
      <dgm:prSet phldrT="[Text]"/>
      <dgm:spPr>
        <a:solidFill>
          <a:srgbClr val="6A93B2"/>
        </a:solidFill>
      </dgm:spPr>
      <dgm:t>
        <a:bodyPr/>
        <a:lstStyle/>
        <a:p>
          <a:r>
            <a:rPr lang="en-US" dirty="0">
              <a:ln>
                <a:noFill/>
              </a:ln>
              <a:solidFill>
                <a:schemeClr val="bg1"/>
              </a:solidFill>
            </a:rPr>
            <a:t>Establish Field Training Infrastructure</a:t>
          </a:r>
        </a:p>
      </dgm:t>
    </dgm:pt>
    <dgm:pt modelId="{58D221DB-FF70-234A-AED3-96F5C6CF64BD}" type="parTrans" cxnId="{73358076-0B50-7E47-9F25-23AF6B79FCCD}">
      <dgm:prSet/>
      <dgm:spPr/>
      <dgm:t>
        <a:bodyPr/>
        <a:lstStyle/>
        <a:p>
          <a:endParaRPr lang="en-US"/>
        </a:p>
      </dgm:t>
    </dgm:pt>
    <dgm:pt modelId="{CB5AB3B8-2246-C348-BA06-B509A66761F5}" type="sibTrans" cxnId="{73358076-0B50-7E47-9F25-23AF6B79FCCD}">
      <dgm:prSet/>
      <dgm:spPr/>
      <dgm:t>
        <a:bodyPr/>
        <a:lstStyle/>
        <a:p>
          <a:endParaRPr lang="en-US"/>
        </a:p>
      </dgm:t>
    </dgm:pt>
    <dgm:pt modelId="{C19DFC94-F133-7748-BF8F-43D9F5F69F92}">
      <dgm:prSet phldrT="[Text]" custT="1"/>
      <dgm:spPr>
        <a:solidFill>
          <a:srgbClr val="D6E7F8">
            <a:alpha val="90000"/>
          </a:srgbClr>
        </a:solidFill>
      </dgm:spPr>
      <dgm:t>
        <a:bodyPr/>
        <a:lstStyle/>
        <a:p>
          <a:pPr>
            <a:buFont typeface="Wingdings" pitchFamily="2" charset="2"/>
            <a:buNone/>
          </a:pPr>
          <a:r>
            <a:rPr lang="en-US" sz="1400" dirty="0"/>
            <a:t>Field training for public health inspectors:</a:t>
          </a:r>
        </a:p>
      </dgm:t>
    </dgm:pt>
    <dgm:pt modelId="{9734E89D-62C4-324A-B5EE-3B1C82AF7E90}" type="parTrans" cxnId="{7C10EAC4-9B54-8340-AEB6-6A60E5E21DA5}">
      <dgm:prSet/>
      <dgm:spPr/>
      <dgm:t>
        <a:bodyPr/>
        <a:lstStyle/>
        <a:p>
          <a:endParaRPr lang="en-US"/>
        </a:p>
      </dgm:t>
    </dgm:pt>
    <dgm:pt modelId="{26AA6AF7-CB74-EC40-9D0B-0E026AF9962C}" type="sibTrans" cxnId="{7C10EAC4-9B54-8340-AEB6-6A60E5E21DA5}">
      <dgm:prSet/>
      <dgm:spPr/>
      <dgm:t>
        <a:bodyPr/>
        <a:lstStyle/>
        <a:p>
          <a:endParaRPr lang="en-US"/>
        </a:p>
      </dgm:t>
    </dgm:pt>
    <dgm:pt modelId="{9C076BD6-BB86-EB4B-8A58-38282F14080B}">
      <dgm:prSet phldrT="[Text]" custT="1"/>
      <dgm:spPr>
        <a:solidFill>
          <a:srgbClr val="D6E7F8"/>
        </a:solidFill>
      </dgm:spPr>
      <dgm:t>
        <a:bodyPr/>
        <a:lstStyle/>
        <a:p>
          <a:pPr>
            <a:buFont typeface="Arial" panose="020B0604020202020204" pitchFamily="34" charset="0"/>
            <a:buNone/>
          </a:pPr>
          <a:r>
            <a:rPr lang="en-US" sz="1400" kern="1200" dirty="0">
              <a:solidFill>
                <a:prstClr val="black">
                  <a:hueOff val="0"/>
                  <a:satOff val="0"/>
                  <a:lumOff val="0"/>
                  <a:alphaOff val="0"/>
                </a:prstClr>
              </a:solidFill>
              <a:latin typeface="+mn-lt"/>
              <a:ea typeface="+mn-ea"/>
              <a:cs typeface="+mn-cs"/>
            </a:rPr>
            <a:t>Established the Academic Public Health Corps in 2021</a:t>
          </a:r>
        </a:p>
      </dgm:t>
    </dgm:pt>
    <dgm:pt modelId="{8657EA4C-324A-2C44-AA8D-1B11336B0EA2}" type="parTrans" cxnId="{364B3172-6623-C845-99F6-CEA69371C582}">
      <dgm:prSet/>
      <dgm:spPr/>
      <dgm:t>
        <a:bodyPr/>
        <a:lstStyle/>
        <a:p>
          <a:endParaRPr lang="en-US"/>
        </a:p>
      </dgm:t>
    </dgm:pt>
    <dgm:pt modelId="{647ECC23-B773-CD48-A416-97A148BFEC6E}" type="sibTrans" cxnId="{364B3172-6623-C845-99F6-CEA69371C582}">
      <dgm:prSet/>
      <dgm:spPr/>
      <dgm:t>
        <a:bodyPr/>
        <a:lstStyle/>
        <a:p>
          <a:endParaRPr lang="en-US"/>
        </a:p>
      </dgm:t>
    </dgm:pt>
    <dgm:pt modelId="{365644D5-2CA0-4341-8956-28957CF1C783}">
      <dgm:prSet phldrT="[Text]"/>
      <dgm:spPr>
        <a:solidFill>
          <a:srgbClr val="0077B6">
            <a:alpha val="90000"/>
          </a:srgbClr>
        </a:solidFill>
      </dgm:spPr>
      <dgm:t>
        <a:bodyPr/>
        <a:lstStyle/>
        <a:p>
          <a:r>
            <a:rPr lang="en-US" dirty="0">
              <a:ln>
                <a:noFill/>
              </a:ln>
              <a:solidFill>
                <a:schemeClr val="bg1"/>
              </a:solidFill>
            </a:rPr>
            <a:t>Expand Access to Professional Development</a:t>
          </a:r>
        </a:p>
      </dgm:t>
    </dgm:pt>
    <dgm:pt modelId="{1EF240BD-17B1-1543-B49E-86DD579E21B8}" type="parTrans" cxnId="{29935C9B-3D0F-1E4C-A720-898FB4A56C28}">
      <dgm:prSet/>
      <dgm:spPr/>
      <dgm:t>
        <a:bodyPr/>
        <a:lstStyle/>
        <a:p>
          <a:endParaRPr lang="en-US"/>
        </a:p>
      </dgm:t>
    </dgm:pt>
    <dgm:pt modelId="{49E098C0-51A2-124A-9AA0-7B7CFC79A815}" type="sibTrans" cxnId="{29935C9B-3D0F-1E4C-A720-898FB4A56C28}">
      <dgm:prSet/>
      <dgm:spPr/>
      <dgm:t>
        <a:bodyPr/>
        <a:lstStyle/>
        <a:p>
          <a:endParaRPr lang="en-US"/>
        </a:p>
      </dgm:t>
    </dgm:pt>
    <dgm:pt modelId="{17830BEE-8256-FC47-A87F-9F1B88D95919}">
      <dgm:prSet phldrT="[Text]" custT="1"/>
      <dgm:spPr>
        <a:solidFill>
          <a:srgbClr val="D6E7F8">
            <a:alpha val="90000"/>
          </a:srgbClr>
        </a:solidFill>
      </dgm:spPr>
      <dgm:t>
        <a:bodyPr/>
        <a:lstStyle/>
        <a:p>
          <a:pPr>
            <a:buFont typeface="Arial" panose="020B0604020202020204" pitchFamily="34" charset="0"/>
            <a:buChar char="•"/>
          </a:pPr>
          <a:r>
            <a:rPr lang="en-US" sz="1400" dirty="0"/>
            <a:t> Create new training courses specified in the Blueprint</a:t>
          </a:r>
        </a:p>
      </dgm:t>
    </dgm:pt>
    <dgm:pt modelId="{EBBFA412-16C3-874E-BF25-75B51B55D1F9}" type="parTrans" cxnId="{07BAA7A7-5AFA-7E4E-B8E0-D67248D99598}">
      <dgm:prSet/>
      <dgm:spPr/>
      <dgm:t>
        <a:bodyPr/>
        <a:lstStyle/>
        <a:p>
          <a:endParaRPr lang="en-US"/>
        </a:p>
      </dgm:t>
    </dgm:pt>
    <dgm:pt modelId="{628771F2-790C-2E47-8968-88B218C7CB78}" type="sibTrans" cxnId="{07BAA7A7-5AFA-7E4E-B8E0-D67248D99598}">
      <dgm:prSet/>
      <dgm:spPr/>
      <dgm:t>
        <a:bodyPr/>
        <a:lstStyle/>
        <a:p>
          <a:endParaRPr lang="en-US"/>
        </a:p>
      </dgm:t>
    </dgm:pt>
    <dgm:pt modelId="{BF0451C1-FA84-6E4C-9B04-4BEF9ACF4F0B}">
      <dgm:prSet phldrT="[Text]" custT="1"/>
      <dgm:spPr>
        <a:solidFill>
          <a:srgbClr val="D6E7F8"/>
        </a:solidFill>
      </dgm:spPr>
      <dgm:t>
        <a:bodyPr/>
        <a:lstStyle/>
        <a:p>
          <a:pPr>
            <a:buFont typeface="Calibri" panose="020F0502020204030204" pitchFamily="34" charset="0"/>
            <a:buChar char="‒"/>
          </a:pPr>
          <a:r>
            <a:rPr lang="en-US" sz="1400" kern="1200" dirty="0">
              <a:latin typeface="+mn-lt"/>
            </a:rPr>
            <a:t> Hundreds corps members deployed to local &amp; regional health departments</a:t>
          </a:r>
        </a:p>
      </dgm:t>
    </dgm:pt>
    <dgm:pt modelId="{721A4F85-59F6-894D-83EC-33D37F73AB1C}" type="parTrans" cxnId="{40374358-60B0-F24B-8CB4-FBD416CDE751}">
      <dgm:prSet/>
      <dgm:spPr/>
      <dgm:t>
        <a:bodyPr/>
        <a:lstStyle/>
        <a:p>
          <a:endParaRPr lang="en-US"/>
        </a:p>
      </dgm:t>
    </dgm:pt>
    <dgm:pt modelId="{22F4B593-40DC-CC48-BE28-09A82CA66D9F}" type="sibTrans" cxnId="{40374358-60B0-F24B-8CB4-FBD416CDE751}">
      <dgm:prSet/>
      <dgm:spPr/>
      <dgm:t>
        <a:bodyPr/>
        <a:lstStyle/>
        <a:p>
          <a:endParaRPr lang="en-US"/>
        </a:p>
      </dgm:t>
    </dgm:pt>
    <dgm:pt modelId="{AC2B6A0E-C66C-B54A-BAB0-F1AE35638727}">
      <dgm:prSet phldrT="[Text]" custT="1"/>
      <dgm:spPr>
        <a:solidFill>
          <a:srgbClr val="D6E7F8">
            <a:alpha val="90000"/>
          </a:srgbClr>
        </a:solidFill>
      </dgm:spPr>
      <dgm:t>
        <a:bodyPr/>
        <a:lstStyle/>
        <a:p>
          <a:pPr>
            <a:buFont typeface="Calibri" panose="020F0502020204030204" pitchFamily="34" charset="0"/>
            <a:buChar char="‒"/>
          </a:pPr>
          <a:r>
            <a:rPr lang="en-US" sz="1400" dirty="0"/>
            <a:t> Food Protection, Septic Systems, Healthy Homes and Housing Code, Public Swimming Pools, Recreational Camps for Children, etc.</a:t>
          </a:r>
        </a:p>
      </dgm:t>
    </dgm:pt>
    <dgm:pt modelId="{95A8F093-6660-554D-961F-64FD8B20B6DE}" type="parTrans" cxnId="{F04278EF-9165-884C-BBB1-379172C8E019}">
      <dgm:prSet/>
      <dgm:spPr/>
      <dgm:t>
        <a:bodyPr/>
        <a:lstStyle/>
        <a:p>
          <a:endParaRPr lang="en-US"/>
        </a:p>
      </dgm:t>
    </dgm:pt>
    <dgm:pt modelId="{5C7192CD-8449-D141-A1C0-1EB871E4536C}" type="sibTrans" cxnId="{F04278EF-9165-884C-BBB1-379172C8E019}">
      <dgm:prSet/>
      <dgm:spPr/>
      <dgm:t>
        <a:bodyPr/>
        <a:lstStyle/>
        <a:p>
          <a:endParaRPr lang="en-US"/>
        </a:p>
      </dgm:t>
    </dgm:pt>
    <dgm:pt modelId="{3CCF28B6-E393-974D-8BD9-F3ACC8F80BBD}">
      <dgm:prSet phldrT="[Text]" custT="1"/>
      <dgm:spPr>
        <a:solidFill>
          <a:srgbClr val="D6E7F8">
            <a:alpha val="90000"/>
          </a:srgbClr>
        </a:solidFill>
      </dgm:spPr>
      <dgm:t>
        <a:bodyPr/>
        <a:lstStyle/>
        <a:p>
          <a:pPr>
            <a:buFont typeface="Calibri" panose="020F0502020204030204" pitchFamily="34" charset="0"/>
            <a:buChar char="‒"/>
          </a:pPr>
          <a:r>
            <a:rPr lang="en-US" sz="1400" dirty="0"/>
            <a:t> Planned for 2022 - 2023</a:t>
          </a:r>
        </a:p>
      </dgm:t>
    </dgm:pt>
    <dgm:pt modelId="{4AAA7CA2-FB86-6E40-8AFA-F6FCA6A0514A}" type="parTrans" cxnId="{89A8CEEF-E44F-1A4D-880F-A446754DE259}">
      <dgm:prSet/>
      <dgm:spPr/>
      <dgm:t>
        <a:bodyPr/>
        <a:lstStyle/>
        <a:p>
          <a:endParaRPr lang="en-US"/>
        </a:p>
      </dgm:t>
    </dgm:pt>
    <dgm:pt modelId="{CE1D388A-E5A1-0D46-B11B-A329A2048905}" type="sibTrans" cxnId="{89A8CEEF-E44F-1A4D-880F-A446754DE259}">
      <dgm:prSet/>
      <dgm:spPr/>
      <dgm:t>
        <a:bodyPr/>
        <a:lstStyle/>
        <a:p>
          <a:endParaRPr lang="en-US"/>
        </a:p>
      </dgm:t>
    </dgm:pt>
    <dgm:pt modelId="{862AFCF1-1DA1-C648-9599-ED40629C57F2}">
      <dgm:prSet phldrT="[Text]" custT="1"/>
      <dgm:spPr>
        <a:solidFill>
          <a:srgbClr val="D6E7F8">
            <a:alpha val="90000"/>
          </a:srgbClr>
        </a:solidFill>
      </dgm:spPr>
      <dgm:t>
        <a:bodyPr/>
        <a:lstStyle/>
        <a:p>
          <a:pPr>
            <a:buFont typeface="Arial" panose="020B0604020202020204" pitchFamily="34" charset="0"/>
            <a:buChar char="•"/>
          </a:pPr>
          <a:r>
            <a:rPr lang="en-US" sz="1400" dirty="0"/>
            <a:t> Procure new Learning Management System</a:t>
          </a:r>
        </a:p>
      </dgm:t>
    </dgm:pt>
    <dgm:pt modelId="{B8B1B528-8BB6-F147-8684-BC837A89756F}" type="parTrans" cxnId="{BA95E047-3E10-8643-B4C6-4972A2BD046E}">
      <dgm:prSet/>
      <dgm:spPr/>
      <dgm:t>
        <a:bodyPr/>
        <a:lstStyle/>
        <a:p>
          <a:endParaRPr lang="en-US"/>
        </a:p>
      </dgm:t>
    </dgm:pt>
    <dgm:pt modelId="{486C9AAD-4F6C-0B44-AA94-025CAF3BBB65}" type="sibTrans" cxnId="{BA95E047-3E10-8643-B4C6-4972A2BD046E}">
      <dgm:prSet/>
      <dgm:spPr/>
      <dgm:t>
        <a:bodyPr/>
        <a:lstStyle/>
        <a:p>
          <a:endParaRPr lang="en-US"/>
        </a:p>
      </dgm:t>
    </dgm:pt>
    <dgm:pt modelId="{05FAB60A-C2C6-1243-AC76-3DF046726D41}">
      <dgm:prSet phldrT="[Text]" custT="1"/>
      <dgm:spPr>
        <a:solidFill>
          <a:srgbClr val="D6E7F8">
            <a:alpha val="90000"/>
          </a:srgbClr>
        </a:solidFill>
      </dgm:spPr>
      <dgm:t>
        <a:bodyPr/>
        <a:lstStyle/>
        <a:p>
          <a:pPr>
            <a:buFont typeface="Arial" panose="020B0604020202020204" pitchFamily="34" charset="0"/>
            <a:buChar char="•"/>
          </a:pPr>
          <a:r>
            <a:rPr lang="en-US" sz="1400" dirty="0"/>
            <a:t> Support local public health workforce to meet Blueprint’s Workforce Credential Standards</a:t>
          </a:r>
        </a:p>
      </dgm:t>
    </dgm:pt>
    <dgm:pt modelId="{A44E7643-3E92-714E-BD08-98D67E486E14}" type="parTrans" cxnId="{AECCEAD8-6841-6045-A66F-BC9839664A60}">
      <dgm:prSet/>
      <dgm:spPr/>
      <dgm:t>
        <a:bodyPr/>
        <a:lstStyle/>
        <a:p>
          <a:endParaRPr lang="en-US"/>
        </a:p>
      </dgm:t>
    </dgm:pt>
    <dgm:pt modelId="{29C4EF9D-331D-EE49-9FAA-691EAC46E2A7}" type="sibTrans" cxnId="{AECCEAD8-6841-6045-A66F-BC9839664A60}">
      <dgm:prSet/>
      <dgm:spPr/>
      <dgm:t>
        <a:bodyPr/>
        <a:lstStyle/>
        <a:p>
          <a:endParaRPr lang="en-US"/>
        </a:p>
      </dgm:t>
    </dgm:pt>
    <dgm:pt modelId="{5B02B468-F36A-9E49-986A-2CB037BF83F5}">
      <dgm:prSet phldrT="[Text]"/>
      <dgm:spPr>
        <a:solidFill>
          <a:srgbClr val="6A93B2">
            <a:alpha val="90000"/>
          </a:srgbClr>
        </a:solidFill>
      </dgm:spPr>
      <dgm:t>
        <a:bodyPr/>
        <a:lstStyle/>
        <a:p>
          <a:r>
            <a:rPr lang="en-US" dirty="0"/>
            <a:t>Support Workforce Credentials</a:t>
          </a:r>
        </a:p>
      </dgm:t>
    </dgm:pt>
    <dgm:pt modelId="{0238AE48-7108-144A-A647-F4FD4DE2E091}" type="parTrans" cxnId="{BA3859C1-485F-D449-8D05-F8074972001C}">
      <dgm:prSet/>
      <dgm:spPr/>
      <dgm:t>
        <a:bodyPr/>
        <a:lstStyle/>
        <a:p>
          <a:endParaRPr lang="en-US"/>
        </a:p>
      </dgm:t>
    </dgm:pt>
    <dgm:pt modelId="{DC3134BA-22E4-FC4C-9199-6F5E5E952FEC}" type="sibTrans" cxnId="{BA3859C1-485F-D449-8D05-F8074972001C}">
      <dgm:prSet/>
      <dgm:spPr/>
      <dgm:t>
        <a:bodyPr/>
        <a:lstStyle/>
        <a:p>
          <a:endParaRPr lang="en-US"/>
        </a:p>
      </dgm:t>
    </dgm:pt>
    <dgm:pt modelId="{6399EB3B-7FB1-EA4E-AE48-9808CD64ED84}">
      <dgm:prSet phldrT="[Text]" custT="1"/>
      <dgm:spPr>
        <a:solidFill>
          <a:srgbClr val="D6E7F8"/>
        </a:solidFill>
      </dgm:spPr>
      <dgm:t>
        <a:bodyPr/>
        <a:lstStyle/>
        <a:p>
          <a:pPr>
            <a:buFont typeface="Arial" panose="020B0604020202020204" pitchFamily="34" charset="0"/>
            <a:buNone/>
          </a:pPr>
          <a:r>
            <a:rPr lang="en-US" sz="1400" kern="1200" dirty="0">
              <a:latin typeface="+mn-lt"/>
            </a:rPr>
            <a:t>Establish “Careers of Public Health” website to promote recruitment and retention</a:t>
          </a:r>
        </a:p>
      </dgm:t>
    </dgm:pt>
    <dgm:pt modelId="{A66B28E1-80F1-6746-95D5-13F02D40C36B}" type="parTrans" cxnId="{D90FF20E-867E-8845-87DB-68E0809C02A1}">
      <dgm:prSet/>
      <dgm:spPr/>
      <dgm:t>
        <a:bodyPr/>
        <a:lstStyle/>
        <a:p>
          <a:endParaRPr lang="en-US"/>
        </a:p>
      </dgm:t>
    </dgm:pt>
    <dgm:pt modelId="{82075B09-8258-1748-AACE-58B301BF06EA}" type="sibTrans" cxnId="{D90FF20E-867E-8845-87DB-68E0809C02A1}">
      <dgm:prSet/>
      <dgm:spPr/>
      <dgm:t>
        <a:bodyPr/>
        <a:lstStyle/>
        <a:p>
          <a:endParaRPr lang="en-US"/>
        </a:p>
      </dgm:t>
    </dgm:pt>
    <dgm:pt modelId="{EB187249-F2B3-7245-9FC6-3F5A45AFAFCD}">
      <dgm:prSet phldrT="[Text]" custT="1"/>
      <dgm:spPr>
        <a:solidFill>
          <a:srgbClr val="D6E7F8">
            <a:alpha val="90000"/>
          </a:srgbClr>
        </a:solidFill>
      </dgm:spPr>
      <dgm: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solidFill>
                <a:prstClr val="black">
                  <a:hueOff val="0"/>
                  <a:satOff val="0"/>
                  <a:lumOff val="0"/>
                  <a:alphaOff val="0"/>
                </a:prstClr>
              </a:solidFill>
              <a:latin typeface="Calibri"/>
              <a:ea typeface="+mn-ea"/>
              <a:cs typeface="+mn-cs"/>
            </a:rPr>
            <a:t>Transition Registered Sanitarians (RS) and Certified Health Officers (CHO) credentials from Division of Occupational Licensure to DPH</a:t>
          </a:r>
        </a:p>
      </dgm:t>
    </dgm:pt>
    <dgm:pt modelId="{839B9E6C-AF20-D446-A977-CC9B8EB40B42}" type="parTrans" cxnId="{1DECE9D9-52C2-1644-BA9F-AE66538C4EBE}">
      <dgm:prSet/>
      <dgm:spPr/>
      <dgm:t>
        <a:bodyPr/>
        <a:lstStyle/>
        <a:p>
          <a:endParaRPr lang="en-US"/>
        </a:p>
      </dgm:t>
    </dgm:pt>
    <dgm:pt modelId="{6AAA2D98-3F14-774E-B531-5A8A926D6636}" type="sibTrans" cxnId="{1DECE9D9-52C2-1644-BA9F-AE66538C4EBE}">
      <dgm:prSet/>
      <dgm:spPr/>
      <dgm:t>
        <a:bodyPr/>
        <a:lstStyle/>
        <a:p>
          <a:endParaRPr lang="en-US"/>
        </a:p>
      </dgm:t>
    </dgm:pt>
    <dgm:pt modelId="{3277005F-71F6-4A1F-BCEE-D02C2DACB6FB}">
      <dgm:prSet phldrT="[Text]" custT="1"/>
      <dgm:spPr>
        <a:solidFill>
          <a:srgbClr val="D6E7F8">
            <a:alpha val="90000"/>
          </a:srgbClr>
        </a:solidFill>
      </dgm:spPr>
      <dgm: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solidFill>
                <a:prstClr val="black">
                  <a:hueOff val="0"/>
                  <a:satOff val="0"/>
                  <a:lumOff val="0"/>
                  <a:alphaOff val="0"/>
                </a:prstClr>
              </a:solidFill>
              <a:latin typeface="Calibri"/>
              <a:ea typeface="+mn-ea"/>
              <a:cs typeface="+mn-cs"/>
            </a:rPr>
            <a:t>Connect e-licensing software for credentials with new Unified Data Systems for Local and Regional Public Health</a:t>
          </a:r>
        </a:p>
      </dgm:t>
    </dgm:pt>
    <dgm:pt modelId="{8E42DB77-8B81-43EF-B7A6-6169D4F79417}" type="parTrans" cxnId="{B83B02DE-339D-4F45-A33E-2053B5BDE04C}">
      <dgm:prSet/>
      <dgm:spPr/>
      <dgm:t>
        <a:bodyPr/>
        <a:lstStyle/>
        <a:p>
          <a:endParaRPr lang="en-US"/>
        </a:p>
      </dgm:t>
    </dgm:pt>
    <dgm:pt modelId="{1C5BF4AF-8AC6-47FC-A6E6-AE31CD17ADFA}" type="sibTrans" cxnId="{B83B02DE-339D-4F45-A33E-2053B5BDE04C}">
      <dgm:prSet/>
      <dgm:spPr/>
      <dgm:t>
        <a:bodyPr/>
        <a:lstStyle/>
        <a:p>
          <a:endParaRPr lang="en-US"/>
        </a:p>
      </dgm:t>
    </dgm:pt>
    <dgm:pt modelId="{56A6904D-FC12-CC47-B688-8D258E5907A0}" type="pres">
      <dgm:prSet presAssocID="{0A3C5865-9E3C-5040-BCBD-943DD25F6EA5}" presName="Name0" presStyleCnt="0">
        <dgm:presLayoutVars>
          <dgm:dir/>
          <dgm:animLvl val="lvl"/>
          <dgm:resizeHandles val="exact"/>
        </dgm:presLayoutVars>
      </dgm:prSet>
      <dgm:spPr/>
    </dgm:pt>
    <dgm:pt modelId="{551791E9-66F7-2D4C-A46F-FE708A7846D6}" type="pres">
      <dgm:prSet presAssocID="{3460999A-729F-664D-8790-354A4E6FF535}" presName="linNode" presStyleCnt="0"/>
      <dgm:spPr/>
    </dgm:pt>
    <dgm:pt modelId="{0BB5166D-AD44-7F42-9DA8-AE13926D3A6C}" type="pres">
      <dgm:prSet presAssocID="{3460999A-729F-664D-8790-354A4E6FF535}" presName="parentText" presStyleLbl="node1" presStyleIdx="0" presStyleCnt="4">
        <dgm:presLayoutVars>
          <dgm:chMax val="1"/>
          <dgm:bulletEnabled val="1"/>
        </dgm:presLayoutVars>
      </dgm:prSet>
      <dgm:spPr/>
    </dgm:pt>
    <dgm:pt modelId="{6F1C6240-C8D9-CC44-B516-4E0EFEDE7CA5}" type="pres">
      <dgm:prSet presAssocID="{3460999A-729F-664D-8790-354A4E6FF535}" presName="descendantText" presStyleLbl="alignAccFollowNode1" presStyleIdx="0" presStyleCnt="4">
        <dgm:presLayoutVars>
          <dgm:bulletEnabled val="1"/>
        </dgm:presLayoutVars>
      </dgm:prSet>
      <dgm:spPr/>
    </dgm:pt>
    <dgm:pt modelId="{D015E53A-1A4D-1846-9910-97910FEB9BF4}" type="pres">
      <dgm:prSet presAssocID="{05DD142C-F3C5-4E48-86F8-680C74E9EA76}" presName="sp" presStyleCnt="0"/>
      <dgm:spPr/>
    </dgm:pt>
    <dgm:pt modelId="{82CD7B2A-D7FD-3D4D-9717-779F0C0DBDDC}" type="pres">
      <dgm:prSet presAssocID="{BD7F7594-DADF-9342-906E-EEDD75EF94FE}" presName="linNode" presStyleCnt="0"/>
      <dgm:spPr/>
    </dgm:pt>
    <dgm:pt modelId="{3CD485E3-8D30-3D46-AB61-A3A98A316AAB}" type="pres">
      <dgm:prSet presAssocID="{BD7F7594-DADF-9342-906E-EEDD75EF94FE}" presName="parentText" presStyleLbl="node1" presStyleIdx="1" presStyleCnt="4">
        <dgm:presLayoutVars>
          <dgm:chMax val="1"/>
          <dgm:bulletEnabled val="1"/>
        </dgm:presLayoutVars>
      </dgm:prSet>
      <dgm:spPr/>
    </dgm:pt>
    <dgm:pt modelId="{667CA249-A946-E24D-90FE-ED4381FB815B}" type="pres">
      <dgm:prSet presAssocID="{BD7F7594-DADF-9342-906E-EEDD75EF94FE}" presName="descendantText" presStyleLbl="alignAccFollowNode1" presStyleIdx="1" presStyleCnt="4">
        <dgm:presLayoutVars>
          <dgm:bulletEnabled val="1"/>
        </dgm:presLayoutVars>
      </dgm:prSet>
      <dgm:spPr/>
    </dgm:pt>
    <dgm:pt modelId="{C602258E-81D2-DA49-B49A-5B0A094B7797}" type="pres">
      <dgm:prSet presAssocID="{CB5AB3B8-2246-C348-BA06-B509A66761F5}" presName="sp" presStyleCnt="0"/>
      <dgm:spPr/>
    </dgm:pt>
    <dgm:pt modelId="{8A621595-E819-0843-A543-BD2D23FF073A}" type="pres">
      <dgm:prSet presAssocID="{365644D5-2CA0-4341-8956-28957CF1C783}" presName="linNode" presStyleCnt="0"/>
      <dgm:spPr/>
    </dgm:pt>
    <dgm:pt modelId="{53338773-0677-5041-98B7-BC21F697F051}" type="pres">
      <dgm:prSet presAssocID="{365644D5-2CA0-4341-8956-28957CF1C783}" presName="parentText" presStyleLbl="node1" presStyleIdx="2" presStyleCnt="4">
        <dgm:presLayoutVars>
          <dgm:chMax val="1"/>
          <dgm:bulletEnabled val="1"/>
        </dgm:presLayoutVars>
      </dgm:prSet>
      <dgm:spPr/>
    </dgm:pt>
    <dgm:pt modelId="{56540811-C881-C443-970B-85F82B98BE37}" type="pres">
      <dgm:prSet presAssocID="{365644D5-2CA0-4341-8956-28957CF1C783}" presName="descendantText" presStyleLbl="alignAccFollowNode1" presStyleIdx="2" presStyleCnt="4" custLinFactNeighborY="0">
        <dgm:presLayoutVars>
          <dgm:bulletEnabled val="1"/>
        </dgm:presLayoutVars>
      </dgm:prSet>
      <dgm:spPr/>
    </dgm:pt>
    <dgm:pt modelId="{82E5DA30-805B-394B-B59C-128246C15BB3}" type="pres">
      <dgm:prSet presAssocID="{49E098C0-51A2-124A-9AA0-7B7CFC79A815}" presName="sp" presStyleCnt="0"/>
      <dgm:spPr/>
    </dgm:pt>
    <dgm:pt modelId="{25645F57-F2BD-D74C-B650-E6E63507F651}" type="pres">
      <dgm:prSet presAssocID="{5B02B468-F36A-9E49-986A-2CB037BF83F5}" presName="linNode" presStyleCnt="0"/>
      <dgm:spPr/>
    </dgm:pt>
    <dgm:pt modelId="{2E73CD47-576A-714A-96FD-9E8CA4430C95}" type="pres">
      <dgm:prSet presAssocID="{5B02B468-F36A-9E49-986A-2CB037BF83F5}" presName="parentText" presStyleLbl="node1" presStyleIdx="3" presStyleCnt="4">
        <dgm:presLayoutVars>
          <dgm:chMax val="1"/>
          <dgm:bulletEnabled val="1"/>
        </dgm:presLayoutVars>
      </dgm:prSet>
      <dgm:spPr/>
    </dgm:pt>
    <dgm:pt modelId="{4522CF5E-E5C0-0B4C-ADB5-D20AD2454888}" type="pres">
      <dgm:prSet presAssocID="{5B02B468-F36A-9E49-986A-2CB037BF83F5}" presName="descendantText" presStyleLbl="alignAccFollowNode1" presStyleIdx="3" presStyleCnt="4">
        <dgm:presLayoutVars>
          <dgm:bulletEnabled val="1"/>
        </dgm:presLayoutVars>
      </dgm:prSet>
      <dgm:spPr/>
    </dgm:pt>
  </dgm:ptLst>
  <dgm:cxnLst>
    <dgm:cxn modelId="{4D6F0B00-5DE3-E948-A0C1-06E02568CC12}" type="presOf" srcId="{9C076BD6-BB86-EB4B-8A58-38282F14080B}" destId="{6F1C6240-C8D9-CC44-B516-4E0EFEDE7CA5}" srcOrd="0" destOrd="0" presId="urn:microsoft.com/office/officeart/2005/8/layout/vList5"/>
    <dgm:cxn modelId="{49D58E0B-8755-AC40-A161-A49CF4CB5027}" type="presOf" srcId="{BF0451C1-FA84-6E4C-9B04-4BEF9ACF4F0B}" destId="{6F1C6240-C8D9-CC44-B516-4E0EFEDE7CA5}" srcOrd="0" destOrd="2" presId="urn:microsoft.com/office/officeart/2005/8/layout/vList5"/>
    <dgm:cxn modelId="{D90FF20E-867E-8845-87DB-68E0809C02A1}" srcId="{3460999A-729F-664D-8790-354A4E6FF535}" destId="{6399EB3B-7FB1-EA4E-AE48-9808CD64ED84}" srcOrd="1" destOrd="0" parTransId="{A66B28E1-80F1-6746-95D5-13F02D40C36B}" sibTransId="{82075B09-8258-1748-AACE-58B301BF06EA}"/>
    <dgm:cxn modelId="{2B618317-0DC2-D045-83B0-5314984A49F6}" type="presOf" srcId="{365644D5-2CA0-4341-8956-28957CF1C783}" destId="{53338773-0677-5041-98B7-BC21F697F051}" srcOrd="0" destOrd="0" presId="urn:microsoft.com/office/officeart/2005/8/layout/vList5"/>
    <dgm:cxn modelId="{E8EC481E-145B-5347-A000-00E0B2EF1ACF}" type="presOf" srcId="{0A3C5865-9E3C-5040-BCBD-943DD25F6EA5}" destId="{56A6904D-FC12-CC47-B688-8D258E5907A0}" srcOrd="0" destOrd="0" presId="urn:microsoft.com/office/officeart/2005/8/layout/vList5"/>
    <dgm:cxn modelId="{88CD3639-6CBE-B244-93E6-6B4AACD4945F}" type="presOf" srcId="{05FAB60A-C2C6-1243-AC76-3DF046726D41}" destId="{56540811-C881-C443-970B-85F82B98BE37}" srcOrd="0" destOrd="2" presId="urn:microsoft.com/office/officeart/2005/8/layout/vList5"/>
    <dgm:cxn modelId="{A68F9B3C-DC86-624A-A301-EDB753B68B06}" type="presOf" srcId="{BD7F7594-DADF-9342-906E-EEDD75EF94FE}" destId="{3CD485E3-8D30-3D46-AB61-A3A98A316AAB}" srcOrd="0" destOrd="0" presId="urn:microsoft.com/office/officeart/2005/8/layout/vList5"/>
    <dgm:cxn modelId="{0A0DF33C-9FDE-FC46-A09F-48D29B7AD581}" type="presOf" srcId="{AC2B6A0E-C66C-B54A-BAB0-F1AE35638727}" destId="{667CA249-A946-E24D-90FE-ED4381FB815B}" srcOrd="0" destOrd="1" presId="urn:microsoft.com/office/officeart/2005/8/layout/vList5"/>
    <dgm:cxn modelId="{4536A442-BE3C-074A-B5E4-27101406A140}" type="presOf" srcId="{C19DFC94-F133-7748-BF8F-43D9F5F69F92}" destId="{667CA249-A946-E24D-90FE-ED4381FB815B}" srcOrd="0" destOrd="0" presId="urn:microsoft.com/office/officeart/2005/8/layout/vList5"/>
    <dgm:cxn modelId="{7A2C0165-4F8F-7347-9445-E4ED3FB35F9A}" type="presOf" srcId="{3CCF28B6-E393-974D-8BD9-F3ACC8F80BBD}" destId="{667CA249-A946-E24D-90FE-ED4381FB815B}" srcOrd="0" destOrd="2" presId="urn:microsoft.com/office/officeart/2005/8/layout/vList5"/>
    <dgm:cxn modelId="{BA95E047-3E10-8643-B4C6-4972A2BD046E}" srcId="{365644D5-2CA0-4341-8956-28957CF1C783}" destId="{862AFCF1-1DA1-C648-9599-ED40629C57F2}" srcOrd="1" destOrd="0" parTransId="{B8B1B528-8BB6-F147-8684-BC837A89756F}" sibTransId="{486C9AAD-4F6C-0B44-AA94-025CAF3BBB65}"/>
    <dgm:cxn modelId="{364B3172-6623-C845-99F6-CEA69371C582}" srcId="{3460999A-729F-664D-8790-354A4E6FF535}" destId="{9C076BD6-BB86-EB4B-8A58-38282F14080B}" srcOrd="0" destOrd="0" parTransId="{8657EA4C-324A-2C44-AA8D-1B11336B0EA2}" sibTransId="{647ECC23-B773-CD48-A416-97A148BFEC6E}"/>
    <dgm:cxn modelId="{73358076-0B50-7E47-9F25-23AF6B79FCCD}" srcId="{0A3C5865-9E3C-5040-BCBD-943DD25F6EA5}" destId="{BD7F7594-DADF-9342-906E-EEDD75EF94FE}" srcOrd="1" destOrd="0" parTransId="{58D221DB-FF70-234A-AED3-96F5C6CF64BD}" sibTransId="{CB5AB3B8-2246-C348-BA06-B509A66761F5}"/>
    <dgm:cxn modelId="{40374358-60B0-F24B-8CB4-FBD416CDE751}" srcId="{9C076BD6-BB86-EB4B-8A58-38282F14080B}" destId="{BF0451C1-FA84-6E4C-9B04-4BEF9ACF4F0B}" srcOrd="1" destOrd="0" parTransId="{721A4F85-59F6-894D-83EC-33D37F73AB1C}" sibTransId="{22F4B593-40DC-CC48-BE28-09A82CA66D9F}"/>
    <dgm:cxn modelId="{08235259-5AA6-184C-822F-0D4BDBA444FC}" type="presOf" srcId="{6399EB3B-7FB1-EA4E-AE48-9808CD64ED84}" destId="{6F1C6240-C8D9-CC44-B516-4E0EFEDE7CA5}" srcOrd="0" destOrd="3" presId="urn:microsoft.com/office/officeart/2005/8/layout/vList5"/>
    <dgm:cxn modelId="{7A980283-83AF-2A41-8A49-A71A3F548C18}" srcId="{0A3C5865-9E3C-5040-BCBD-943DD25F6EA5}" destId="{3460999A-729F-664D-8790-354A4E6FF535}" srcOrd="0" destOrd="0" parTransId="{448365C1-13D1-F848-BE8E-3B6017D580B5}" sibTransId="{05DD142C-F3C5-4E48-86F8-680C74E9EA76}"/>
    <dgm:cxn modelId="{70E5068B-3057-254E-843D-F8A030DCC81B}" type="presOf" srcId="{5B02B468-F36A-9E49-986A-2CB037BF83F5}" destId="{2E73CD47-576A-714A-96FD-9E8CA4430C95}" srcOrd="0" destOrd="0" presId="urn:microsoft.com/office/officeart/2005/8/layout/vList5"/>
    <dgm:cxn modelId="{5A39AD91-E022-3B4C-95EB-2596BECA6452}" type="presOf" srcId="{17830BEE-8256-FC47-A87F-9F1B88D95919}" destId="{56540811-C881-C443-970B-85F82B98BE37}" srcOrd="0" destOrd="0" presId="urn:microsoft.com/office/officeart/2005/8/layout/vList5"/>
    <dgm:cxn modelId="{29935C9B-3D0F-1E4C-A720-898FB4A56C28}" srcId="{0A3C5865-9E3C-5040-BCBD-943DD25F6EA5}" destId="{365644D5-2CA0-4341-8956-28957CF1C783}" srcOrd="2" destOrd="0" parTransId="{1EF240BD-17B1-1543-B49E-86DD579E21B8}" sibTransId="{49E098C0-51A2-124A-9AA0-7B7CFC79A815}"/>
    <dgm:cxn modelId="{43F818A2-3723-4DD5-B6E8-AF6F62A59D2B}" type="presOf" srcId="{3277005F-71F6-4A1F-BCEE-D02C2DACB6FB}" destId="{4522CF5E-E5C0-0B4C-ADB5-D20AD2454888}" srcOrd="0" destOrd="1" presId="urn:microsoft.com/office/officeart/2005/8/layout/vList5"/>
    <dgm:cxn modelId="{07BAA7A7-5AFA-7E4E-B8E0-D67248D99598}" srcId="{365644D5-2CA0-4341-8956-28957CF1C783}" destId="{17830BEE-8256-FC47-A87F-9F1B88D95919}" srcOrd="0" destOrd="0" parTransId="{EBBFA412-16C3-874E-BF25-75B51B55D1F9}" sibTransId="{628771F2-790C-2E47-8968-88B218C7CB78}"/>
    <dgm:cxn modelId="{9DB5E8B9-17BF-CA40-89CA-BA55566BD5BC}" type="presOf" srcId="{862AFCF1-1DA1-C648-9599-ED40629C57F2}" destId="{56540811-C881-C443-970B-85F82B98BE37}" srcOrd="0" destOrd="1" presId="urn:microsoft.com/office/officeart/2005/8/layout/vList5"/>
    <dgm:cxn modelId="{A82381BC-9721-5945-9E72-8641D81CAF40}" type="presOf" srcId="{EB187249-F2B3-7245-9FC6-3F5A45AFAFCD}" destId="{4522CF5E-E5C0-0B4C-ADB5-D20AD2454888}" srcOrd="0" destOrd="0" presId="urn:microsoft.com/office/officeart/2005/8/layout/vList5"/>
    <dgm:cxn modelId="{BA3859C1-485F-D449-8D05-F8074972001C}" srcId="{0A3C5865-9E3C-5040-BCBD-943DD25F6EA5}" destId="{5B02B468-F36A-9E49-986A-2CB037BF83F5}" srcOrd="3" destOrd="0" parTransId="{0238AE48-7108-144A-A647-F4FD4DE2E091}" sibTransId="{DC3134BA-22E4-FC4C-9199-6F5E5E952FEC}"/>
    <dgm:cxn modelId="{7C10EAC4-9B54-8340-AEB6-6A60E5E21DA5}" srcId="{BD7F7594-DADF-9342-906E-EEDD75EF94FE}" destId="{C19DFC94-F133-7748-BF8F-43D9F5F69F92}" srcOrd="0" destOrd="0" parTransId="{9734E89D-62C4-324A-B5EE-3B1C82AF7E90}" sibTransId="{26AA6AF7-CB74-EC40-9D0B-0E026AF9962C}"/>
    <dgm:cxn modelId="{AECCEAD8-6841-6045-A66F-BC9839664A60}" srcId="{365644D5-2CA0-4341-8956-28957CF1C783}" destId="{05FAB60A-C2C6-1243-AC76-3DF046726D41}" srcOrd="2" destOrd="0" parTransId="{A44E7643-3E92-714E-BD08-98D67E486E14}" sibTransId="{29C4EF9D-331D-EE49-9FAA-691EAC46E2A7}"/>
    <dgm:cxn modelId="{1DECE9D9-52C2-1644-BA9F-AE66538C4EBE}" srcId="{5B02B468-F36A-9E49-986A-2CB037BF83F5}" destId="{EB187249-F2B3-7245-9FC6-3F5A45AFAFCD}" srcOrd="0" destOrd="0" parTransId="{839B9E6C-AF20-D446-A977-CC9B8EB40B42}" sibTransId="{6AAA2D98-3F14-774E-B531-5A8A926D6636}"/>
    <dgm:cxn modelId="{9EFF69DA-70B8-AD4D-A3C0-C71D0236DF2D}" type="presOf" srcId="{73911A96-0CEF-B241-902F-BF746D67CEC7}" destId="{6F1C6240-C8D9-CC44-B516-4E0EFEDE7CA5}" srcOrd="0" destOrd="1" presId="urn:microsoft.com/office/officeart/2005/8/layout/vList5"/>
    <dgm:cxn modelId="{460D2CDD-B8CA-CF4F-89A4-D5E153E47F10}" type="presOf" srcId="{3460999A-729F-664D-8790-354A4E6FF535}" destId="{0BB5166D-AD44-7F42-9DA8-AE13926D3A6C}" srcOrd="0" destOrd="0" presId="urn:microsoft.com/office/officeart/2005/8/layout/vList5"/>
    <dgm:cxn modelId="{B83B02DE-339D-4F45-A33E-2053B5BDE04C}" srcId="{5B02B468-F36A-9E49-986A-2CB037BF83F5}" destId="{3277005F-71F6-4A1F-BCEE-D02C2DACB6FB}" srcOrd="1" destOrd="0" parTransId="{8E42DB77-8B81-43EF-B7A6-6169D4F79417}" sibTransId="{1C5BF4AF-8AC6-47FC-A6E6-AE31CD17ADFA}"/>
    <dgm:cxn modelId="{F04278EF-9165-884C-BBB1-379172C8E019}" srcId="{C19DFC94-F133-7748-BF8F-43D9F5F69F92}" destId="{AC2B6A0E-C66C-B54A-BAB0-F1AE35638727}" srcOrd="0" destOrd="0" parTransId="{95A8F093-6660-554D-961F-64FD8B20B6DE}" sibTransId="{5C7192CD-8449-D141-A1C0-1EB871E4536C}"/>
    <dgm:cxn modelId="{89A8CEEF-E44F-1A4D-880F-A446754DE259}" srcId="{C19DFC94-F133-7748-BF8F-43D9F5F69F92}" destId="{3CCF28B6-E393-974D-8BD9-F3ACC8F80BBD}" srcOrd="1" destOrd="0" parTransId="{4AAA7CA2-FB86-6E40-8AFA-F6FCA6A0514A}" sibTransId="{CE1D388A-E5A1-0D46-B11B-A329A2048905}"/>
    <dgm:cxn modelId="{3C556EFE-4A1B-4E4A-A61B-B3B3BB87554A}" srcId="{9C076BD6-BB86-EB4B-8A58-38282F14080B}" destId="{73911A96-0CEF-B241-902F-BF746D67CEC7}" srcOrd="0" destOrd="0" parTransId="{93CFAD9A-6B68-D049-AF66-0B6699CC9CBB}" sibTransId="{363C96DF-5730-D14F-93BC-FA1332E78900}"/>
    <dgm:cxn modelId="{68F2500B-A225-8041-8829-904A611CEDB5}" type="presParOf" srcId="{56A6904D-FC12-CC47-B688-8D258E5907A0}" destId="{551791E9-66F7-2D4C-A46F-FE708A7846D6}" srcOrd="0" destOrd="0" presId="urn:microsoft.com/office/officeart/2005/8/layout/vList5"/>
    <dgm:cxn modelId="{D0DE4A19-609A-FA4B-89E0-A5D9C59A1575}" type="presParOf" srcId="{551791E9-66F7-2D4C-A46F-FE708A7846D6}" destId="{0BB5166D-AD44-7F42-9DA8-AE13926D3A6C}" srcOrd="0" destOrd="0" presId="urn:microsoft.com/office/officeart/2005/8/layout/vList5"/>
    <dgm:cxn modelId="{E4401650-B6C7-7F41-ACD1-38D04C68B0ED}" type="presParOf" srcId="{551791E9-66F7-2D4C-A46F-FE708A7846D6}" destId="{6F1C6240-C8D9-CC44-B516-4E0EFEDE7CA5}" srcOrd="1" destOrd="0" presId="urn:microsoft.com/office/officeart/2005/8/layout/vList5"/>
    <dgm:cxn modelId="{6B90369B-B4C4-3E48-905B-7BF70DD15D3F}" type="presParOf" srcId="{56A6904D-FC12-CC47-B688-8D258E5907A0}" destId="{D015E53A-1A4D-1846-9910-97910FEB9BF4}" srcOrd="1" destOrd="0" presId="urn:microsoft.com/office/officeart/2005/8/layout/vList5"/>
    <dgm:cxn modelId="{21EC937A-C4E6-5246-A986-6B072CB8137F}" type="presParOf" srcId="{56A6904D-FC12-CC47-B688-8D258E5907A0}" destId="{82CD7B2A-D7FD-3D4D-9717-779F0C0DBDDC}" srcOrd="2" destOrd="0" presId="urn:microsoft.com/office/officeart/2005/8/layout/vList5"/>
    <dgm:cxn modelId="{79802609-3D01-BD48-B2BC-3543D8F42E81}" type="presParOf" srcId="{82CD7B2A-D7FD-3D4D-9717-779F0C0DBDDC}" destId="{3CD485E3-8D30-3D46-AB61-A3A98A316AAB}" srcOrd="0" destOrd="0" presId="urn:microsoft.com/office/officeart/2005/8/layout/vList5"/>
    <dgm:cxn modelId="{D19C7009-1036-6A4B-ADDF-E5A5F674C23F}" type="presParOf" srcId="{82CD7B2A-D7FD-3D4D-9717-779F0C0DBDDC}" destId="{667CA249-A946-E24D-90FE-ED4381FB815B}" srcOrd="1" destOrd="0" presId="urn:microsoft.com/office/officeart/2005/8/layout/vList5"/>
    <dgm:cxn modelId="{4BC4F9EE-0C76-614D-A67B-D69962773B36}" type="presParOf" srcId="{56A6904D-FC12-CC47-B688-8D258E5907A0}" destId="{C602258E-81D2-DA49-B49A-5B0A094B7797}" srcOrd="3" destOrd="0" presId="urn:microsoft.com/office/officeart/2005/8/layout/vList5"/>
    <dgm:cxn modelId="{52148A05-4F63-0A4C-B0FC-B5CBC5713393}" type="presParOf" srcId="{56A6904D-FC12-CC47-B688-8D258E5907A0}" destId="{8A621595-E819-0843-A543-BD2D23FF073A}" srcOrd="4" destOrd="0" presId="urn:microsoft.com/office/officeart/2005/8/layout/vList5"/>
    <dgm:cxn modelId="{176C0557-A537-1C44-A53D-36C5D78B8525}" type="presParOf" srcId="{8A621595-E819-0843-A543-BD2D23FF073A}" destId="{53338773-0677-5041-98B7-BC21F697F051}" srcOrd="0" destOrd="0" presId="urn:microsoft.com/office/officeart/2005/8/layout/vList5"/>
    <dgm:cxn modelId="{FFED5464-4088-C442-ACD5-4CD3A453871B}" type="presParOf" srcId="{8A621595-E819-0843-A543-BD2D23FF073A}" destId="{56540811-C881-C443-970B-85F82B98BE37}" srcOrd="1" destOrd="0" presId="urn:microsoft.com/office/officeart/2005/8/layout/vList5"/>
    <dgm:cxn modelId="{86967B32-4576-F440-9170-DE75FEFC7291}" type="presParOf" srcId="{56A6904D-FC12-CC47-B688-8D258E5907A0}" destId="{82E5DA30-805B-394B-B59C-128246C15BB3}" srcOrd="5" destOrd="0" presId="urn:microsoft.com/office/officeart/2005/8/layout/vList5"/>
    <dgm:cxn modelId="{A6377C7E-BA48-3744-8898-366BD27012E0}" type="presParOf" srcId="{56A6904D-FC12-CC47-B688-8D258E5907A0}" destId="{25645F57-F2BD-D74C-B650-E6E63507F651}" srcOrd="6" destOrd="0" presId="urn:microsoft.com/office/officeart/2005/8/layout/vList5"/>
    <dgm:cxn modelId="{DE7AC5A5-D43B-C74D-B6FE-765E79BFEE25}" type="presParOf" srcId="{25645F57-F2BD-D74C-B650-E6E63507F651}" destId="{2E73CD47-576A-714A-96FD-9E8CA4430C95}" srcOrd="0" destOrd="0" presId="urn:microsoft.com/office/officeart/2005/8/layout/vList5"/>
    <dgm:cxn modelId="{FD752999-7DCD-9745-A134-F2980E811FA6}" type="presParOf" srcId="{25645F57-F2BD-D74C-B650-E6E63507F651}" destId="{4522CF5E-E5C0-0B4C-ADB5-D20AD245488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0A3C5865-9E3C-5040-BCBD-943DD25F6EA5}" type="doc">
      <dgm:prSet loTypeId="urn:microsoft.com/office/officeart/2005/8/layout/vList5" loCatId="" qsTypeId="urn:microsoft.com/office/officeart/2005/8/quickstyle/simple1" qsCatId="simple" csTypeId="urn:microsoft.com/office/officeart/2005/8/colors/accent1_3" csCatId="accent1" phldr="1"/>
      <dgm:spPr/>
      <dgm:t>
        <a:bodyPr/>
        <a:lstStyle/>
        <a:p>
          <a:endParaRPr lang="en-US"/>
        </a:p>
      </dgm:t>
    </dgm:pt>
    <dgm:pt modelId="{9C076BD6-BB86-EB4B-8A58-38282F14080B}">
      <dgm:prSet phldrT="[Text]"/>
      <dgm:spPr>
        <a:solidFill>
          <a:srgbClr val="D6E7F8"/>
        </a:solidFill>
      </dgm:spPr>
      <dgm:t>
        <a:bodyPr/>
        <a:lstStyle/>
        <a:p>
          <a:pPr>
            <a:buFont typeface="Arial" panose="020B0604020202020204" pitchFamily="34" charset="0"/>
            <a:buNone/>
          </a:pPr>
          <a:r>
            <a:rPr lang="en-US" b="1" dirty="0"/>
            <a:t>Established the Local and Regional Public Health Advisory Committee</a:t>
          </a:r>
        </a:p>
      </dgm:t>
    </dgm:pt>
    <dgm:pt modelId="{8657EA4C-324A-2C44-AA8D-1B11336B0EA2}" type="parTrans" cxnId="{364B3172-6623-C845-99F6-CEA69371C582}">
      <dgm:prSet/>
      <dgm:spPr/>
      <dgm:t>
        <a:bodyPr/>
        <a:lstStyle/>
        <a:p>
          <a:endParaRPr lang="en-US"/>
        </a:p>
      </dgm:t>
    </dgm:pt>
    <dgm:pt modelId="{647ECC23-B773-CD48-A416-97A148BFEC6E}" type="sibTrans" cxnId="{364B3172-6623-C845-99F6-CEA69371C582}">
      <dgm:prSet/>
      <dgm:spPr/>
      <dgm:t>
        <a:bodyPr/>
        <a:lstStyle/>
        <a:p>
          <a:endParaRPr lang="en-US"/>
        </a:p>
      </dgm:t>
    </dgm:pt>
    <dgm:pt modelId="{D6D6D31D-9BC2-4642-B5EF-3BB6D0EA3A07}">
      <dgm:prSet phldrT="[Text]"/>
      <dgm:spPr>
        <a:solidFill>
          <a:srgbClr val="D6E7F8"/>
        </a:solidFill>
      </dgm:spPr>
      <dgm:t>
        <a:bodyPr/>
        <a:lstStyle/>
        <a:p>
          <a:pPr>
            <a:buFont typeface="Calibri" panose="020F0502020204030204" pitchFamily="34" charset="0"/>
            <a:buChar char="‒"/>
          </a:pPr>
          <a:r>
            <a:rPr lang="en-US" dirty="0"/>
            <a:t>Currently suspended due to COVID-19 pandemic</a:t>
          </a:r>
        </a:p>
      </dgm:t>
    </dgm:pt>
    <dgm:pt modelId="{497E5920-D515-6E4F-8373-B1E405274259}" type="parTrans" cxnId="{F1CA5F0F-7BA7-DF42-85BD-43083D20A37E}">
      <dgm:prSet/>
      <dgm:spPr/>
      <dgm:t>
        <a:bodyPr/>
        <a:lstStyle/>
        <a:p>
          <a:endParaRPr lang="en-US"/>
        </a:p>
      </dgm:t>
    </dgm:pt>
    <dgm:pt modelId="{C340B594-4FF3-034B-AB5E-052B11593474}" type="sibTrans" cxnId="{F1CA5F0F-7BA7-DF42-85BD-43083D20A37E}">
      <dgm:prSet/>
      <dgm:spPr/>
      <dgm:t>
        <a:bodyPr/>
        <a:lstStyle/>
        <a:p>
          <a:endParaRPr lang="en-US"/>
        </a:p>
      </dgm:t>
    </dgm:pt>
    <dgm:pt modelId="{40BB575F-962D-C447-BBC0-1949A4E56C94}">
      <dgm:prSet phldrT="[Text]"/>
      <dgm:spPr>
        <a:solidFill>
          <a:srgbClr val="D6E7F8"/>
        </a:solidFill>
      </dgm:spPr>
      <dgm:t>
        <a:bodyPr/>
        <a:lstStyle/>
        <a:p>
          <a:pPr>
            <a:buFont typeface="Arial" panose="020B0604020202020204" pitchFamily="34" charset="0"/>
            <a:buNone/>
          </a:pPr>
          <a:r>
            <a:rPr lang="en-US" b="1" dirty="0"/>
            <a:t>Continue to engage stakeholders</a:t>
          </a:r>
        </a:p>
      </dgm:t>
    </dgm:pt>
    <dgm:pt modelId="{7BF27D85-63F5-7548-B2BB-56801A8628D3}" type="parTrans" cxnId="{6FBA635E-6580-9743-B436-1318A7C47730}">
      <dgm:prSet/>
      <dgm:spPr/>
      <dgm:t>
        <a:bodyPr/>
        <a:lstStyle/>
        <a:p>
          <a:endParaRPr lang="en-US"/>
        </a:p>
      </dgm:t>
    </dgm:pt>
    <dgm:pt modelId="{A6A26FB2-3D32-9C4E-805B-38480A8C795A}" type="sibTrans" cxnId="{6FBA635E-6580-9743-B436-1318A7C47730}">
      <dgm:prSet/>
      <dgm:spPr/>
      <dgm:t>
        <a:bodyPr/>
        <a:lstStyle/>
        <a:p>
          <a:endParaRPr lang="en-US"/>
        </a:p>
      </dgm:t>
    </dgm:pt>
    <dgm:pt modelId="{7FF6CA39-E0EA-1B45-9631-338CCE036806}">
      <dgm:prSet phldrT="[Text]"/>
      <dgm:spPr>
        <a:solidFill>
          <a:srgbClr val="D6E7F8"/>
        </a:solidFill>
      </dgm:spPr>
      <dgm:t>
        <a:bodyPr/>
        <a:lstStyle/>
        <a:p>
          <a:pPr>
            <a:buFont typeface="Calibri" panose="020F0502020204030204" pitchFamily="34" charset="0"/>
            <a:buChar char="‒"/>
          </a:pPr>
          <a:r>
            <a:rPr lang="en-US" dirty="0"/>
            <a:t>Coalition of Local Public Health</a:t>
          </a:r>
        </a:p>
      </dgm:t>
    </dgm:pt>
    <dgm:pt modelId="{8E566BB3-8C43-A341-9AD1-08F9D5B10A76}" type="parTrans" cxnId="{B9ECA506-330D-1843-8B3D-29CDAB2B26E4}">
      <dgm:prSet/>
      <dgm:spPr/>
      <dgm:t>
        <a:bodyPr/>
        <a:lstStyle/>
        <a:p>
          <a:endParaRPr lang="en-US"/>
        </a:p>
      </dgm:t>
    </dgm:pt>
    <dgm:pt modelId="{270C9B2A-10BE-2E45-9F23-EB585EE67F01}" type="sibTrans" cxnId="{B9ECA506-330D-1843-8B3D-29CDAB2B26E4}">
      <dgm:prSet/>
      <dgm:spPr/>
      <dgm:t>
        <a:bodyPr/>
        <a:lstStyle/>
        <a:p>
          <a:endParaRPr lang="en-US"/>
        </a:p>
      </dgm:t>
    </dgm:pt>
    <dgm:pt modelId="{3680F161-BF3A-3846-9787-D1A6B191A68D}">
      <dgm:prSet phldrT="[Text]"/>
      <dgm:spPr>
        <a:solidFill>
          <a:srgbClr val="D6E7F8"/>
        </a:solidFill>
      </dgm:spPr>
      <dgm:t>
        <a:bodyPr/>
        <a:lstStyle/>
        <a:p>
          <a:pPr>
            <a:buFont typeface="Calibri" panose="020F0502020204030204" pitchFamily="34" charset="0"/>
            <a:buChar char="‒"/>
          </a:pPr>
          <a:r>
            <a:rPr lang="en-US" dirty="0"/>
            <a:t>Massachusetts Large Cities Program</a:t>
          </a:r>
        </a:p>
      </dgm:t>
    </dgm:pt>
    <dgm:pt modelId="{8130CD07-A929-914D-884D-BB124FCB1CF3}" type="parTrans" cxnId="{E27AC74C-DEED-2546-8BF1-CEAF6D7F7D21}">
      <dgm:prSet/>
      <dgm:spPr/>
      <dgm:t>
        <a:bodyPr/>
        <a:lstStyle/>
        <a:p>
          <a:endParaRPr lang="en-US"/>
        </a:p>
      </dgm:t>
    </dgm:pt>
    <dgm:pt modelId="{563DE4A0-ABCA-F046-9365-8EC1F53F3801}" type="sibTrans" cxnId="{E27AC74C-DEED-2546-8BF1-CEAF6D7F7D21}">
      <dgm:prSet/>
      <dgm:spPr/>
      <dgm:t>
        <a:bodyPr/>
        <a:lstStyle/>
        <a:p>
          <a:endParaRPr lang="en-US"/>
        </a:p>
      </dgm:t>
    </dgm:pt>
    <dgm:pt modelId="{7B1C4916-591C-A84D-93DD-32D47AF98604}">
      <dgm:prSet phldrT="[Text]"/>
      <dgm:spPr>
        <a:solidFill>
          <a:srgbClr val="D6E7F8"/>
        </a:solidFill>
      </dgm:spPr>
      <dgm:t>
        <a:bodyPr/>
        <a:lstStyle/>
        <a:p>
          <a:pPr>
            <a:buFont typeface="Calibri" panose="020F0502020204030204" pitchFamily="34" charset="0"/>
            <a:buChar char="‒"/>
          </a:pPr>
          <a:r>
            <a:rPr lang="en-US" dirty="0"/>
            <a:t>PHE Grantees</a:t>
          </a:r>
        </a:p>
      </dgm:t>
    </dgm:pt>
    <dgm:pt modelId="{3711A84C-76F8-C340-9557-917524107EAA}" type="parTrans" cxnId="{D70710AA-263F-6D42-93A2-6FE7DA14FF5E}">
      <dgm:prSet/>
      <dgm:spPr/>
      <dgm:t>
        <a:bodyPr/>
        <a:lstStyle/>
        <a:p>
          <a:endParaRPr lang="en-US"/>
        </a:p>
      </dgm:t>
    </dgm:pt>
    <dgm:pt modelId="{DE0BF976-A388-524B-B97C-27D7E22C8051}" type="sibTrans" cxnId="{D70710AA-263F-6D42-93A2-6FE7DA14FF5E}">
      <dgm:prSet/>
      <dgm:spPr/>
      <dgm:t>
        <a:bodyPr/>
        <a:lstStyle/>
        <a:p>
          <a:endParaRPr lang="en-US"/>
        </a:p>
      </dgm:t>
    </dgm:pt>
    <dgm:pt modelId="{3460999A-729F-664D-8790-354A4E6FF535}">
      <dgm:prSet phldrT="[Text]" custT="1"/>
      <dgm:spPr>
        <a:solidFill>
          <a:srgbClr val="0077B6"/>
        </a:solidFill>
      </dgm:spPr>
      <dgm:t>
        <a:bodyPr/>
        <a:lstStyle/>
        <a:p>
          <a:r>
            <a:rPr lang="en-US" sz="3600" dirty="0"/>
            <a:t>Ensure Continuity of Stakeholder Engagement</a:t>
          </a:r>
        </a:p>
      </dgm:t>
    </dgm:pt>
    <dgm:pt modelId="{05DD142C-F3C5-4E48-86F8-680C74E9EA76}" type="sibTrans" cxnId="{7A980283-83AF-2A41-8A49-A71A3F548C18}">
      <dgm:prSet/>
      <dgm:spPr/>
      <dgm:t>
        <a:bodyPr/>
        <a:lstStyle/>
        <a:p>
          <a:endParaRPr lang="en-US"/>
        </a:p>
      </dgm:t>
    </dgm:pt>
    <dgm:pt modelId="{448365C1-13D1-F848-BE8E-3B6017D580B5}" type="parTrans" cxnId="{7A980283-83AF-2A41-8A49-A71A3F548C18}">
      <dgm:prSet/>
      <dgm:spPr/>
      <dgm:t>
        <a:bodyPr/>
        <a:lstStyle/>
        <a:p>
          <a:endParaRPr lang="en-US"/>
        </a:p>
      </dgm:t>
    </dgm:pt>
    <dgm:pt modelId="{E9B844C3-06E1-46E5-8DB7-56985BA3EA2C}">
      <dgm:prSet phldrT="[Text]"/>
      <dgm:spPr>
        <a:solidFill>
          <a:srgbClr val="D6E7F8"/>
        </a:solidFill>
      </dgm:spPr>
      <dgm:t>
        <a:bodyPr/>
        <a:lstStyle/>
        <a:p>
          <a:pPr>
            <a:buFont typeface="Arial" panose="020B0604020202020204" pitchFamily="34" charset="0"/>
            <a:buNone/>
          </a:pPr>
          <a:endParaRPr lang="en-US" b="1" dirty="0"/>
        </a:p>
      </dgm:t>
    </dgm:pt>
    <dgm:pt modelId="{3E4FB689-88D7-4394-A79D-BD500FA89CDD}" type="parTrans" cxnId="{396BB75E-58D3-47EE-86B2-28F626DA485E}">
      <dgm:prSet/>
      <dgm:spPr/>
      <dgm:t>
        <a:bodyPr/>
        <a:lstStyle/>
        <a:p>
          <a:endParaRPr lang="en-US"/>
        </a:p>
      </dgm:t>
    </dgm:pt>
    <dgm:pt modelId="{2766F55F-47B1-40CF-8CB5-D598F82B33C2}" type="sibTrans" cxnId="{396BB75E-58D3-47EE-86B2-28F626DA485E}">
      <dgm:prSet/>
      <dgm:spPr/>
      <dgm:t>
        <a:bodyPr/>
        <a:lstStyle/>
        <a:p>
          <a:endParaRPr lang="en-US"/>
        </a:p>
      </dgm:t>
    </dgm:pt>
    <dgm:pt modelId="{56A6904D-FC12-CC47-B688-8D258E5907A0}" type="pres">
      <dgm:prSet presAssocID="{0A3C5865-9E3C-5040-BCBD-943DD25F6EA5}" presName="Name0" presStyleCnt="0">
        <dgm:presLayoutVars>
          <dgm:dir/>
          <dgm:animLvl val="lvl"/>
          <dgm:resizeHandles val="exact"/>
        </dgm:presLayoutVars>
      </dgm:prSet>
      <dgm:spPr/>
    </dgm:pt>
    <dgm:pt modelId="{551791E9-66F7-2D4C-A46F-FE708A7846D6}" type="pres">
      <dgm:prSet presAssocID="{3460999A-729F-664D-8790-354A4E6FF535}" presName="linNode" presStyleCnt="0"/>
      <dgm:spPr/>
    </dgm:pt>
    <dgm:pt modelId="{0BB5166D-AD44-7F42-9DA8-AE13926D3A6C}" type="pres">
      <dgm:prSet presAssocID="{3460999A-729F-664D-8790-354A4E6FF535}" presName="parentText" presStyleLbl="node1" presStyleIdx="0" presStyleCnt="1">
        <dgm:presLayoutVars>
          <dgm:chMax val="1"/>
          <dgm:bulletEnabled val="1"/>
        </dgm:presLayoutVars>
      </dgm:prSet>
      <dgm:spPr/>
    </dgm:pt>
    <dgm:pt modelId="{6F1C6240-C8D9-CC44-B516-4E0EFEDE7CA5}" type="pres">
      <dgm:prSet presAssocID="{3460999A-729F-664D-8790-354A4E6FF535}" presName="descendantText" presStyleLbl="alignAccFollowNode1" presStyleIdx="0" presStyleCnt="1">
        <dgm:presLayoutVars>
          <dgm:bulletEnabled val="1"/>
        </dgm:presLayoutVars>
      </dgm:prSet>
      <dgm:spPr/>
    </dgm:pt>
  </dgm:ptLst>
  <dgm:cxnLst>
    <dgm:cxn modelId="{4D6F0B00-5DE3-E948-A0C1-06E02568CC12}" type="presOf" srcId="{9C076BD6-BB86-EB4B-8A58-38282F14080B}" destId="{6F1C6240-C8D9-CC44-B516-4E0EFEDE7CA5}" srcOrd="0" destOrd="0" presId="urn:microsoft.com/office/officeart/2005/8/layout/vList5"/>
    <dgm:cxn modelId="{B9ECA506-330D-1843-8B3D-29CDAB2B26E4}" srcId="{40BB575F-962D-C447-BBC0-1949A4E56C94}" destId="{7FF6CA39-E0EA-1B45-9631-338CCE036806}" srcOrd="0" destOrd="0" parTransId="{8E566BB3-8C43-A341-9AD1-08F9D5B10A76}" sibTransId="{270C9B2A-10BE-2E45-9F23-EB585EE67F01}"/>
    <dgm:cxn modelId="{F1CA5F0F-7BA7-DF42-85BD-43083D20A37E}" srcId="{9C076BD6-BB86-EB4B-8A58-38282F14080B}" destId="{D6D6D31D-9BC2-4642-B5EF-3BB6D0EA3A07}" srcOrd="0" destOrd="0" parTransId="{497E5920-D515-6E4F-8373-B1E405274259}" sibTransId="{C340B594-4FF3-034B-AB5E-052B11593474}"/>
    <dgm:cxn modelId="{E8EC481E-145B-5347-A000-00E0B2EF1ACF}" type="presOf" srcId="{0A3C5865-9E3C-5040-BCBD-943DD25F6EA5}" destId="{56A6904D-FC12-CC47-B688-8D258E5907A0}" srcOrd="0" destOrd="0" presId="urn:microsoft.com/office/officeart/2005/8/layout/vList5"/>
    <dgm:cxn modelId="{6FBA635E-6580-9743-B436-1318A7C47730}" srcId="{3460999A-729F-664D-8790-354A4E6FF535}" destId="{40BB575F-962D-C447-BBC0-1949A4E56C94}" srcOrd="2" destOrd="0" parTransId="{7BF27D85-63F5-7548-B2BB-56801A8628D3}" sibTransId="{A6A26FB2-3D32-9C4E-805B-38480A8C795A}"/>
    <dgm:cxn modelId="{396BB75E-58D3-47EE-86B2-28F626DA485E}" srcId="{3460999A-729F-664D-8790-354A4E6FF535}" destId="{E9B844C3-06E1-46E5-8DB7-56985BA3EA2C}" srcOrd="1" destOrd="0" parTransId="{3E4FB689-88D7-4394-A79D-BD500FA89CDD}" sibTransId="{2766F55F-47B1-40CF-8CB5-D598F82B33C2}"/>
    <dgm:cxn modelId="{34193860-8203-3947-B1B6-28E3EB092767}" type="presOf" srcId="{7B1C4916-591C-A84D-93DD-32D47AF98604}" destId="{6F1C6240-C8D9-CC44-B516-4E0EFEDE7CA5}" srcOrd="0" destOrd="6" presId="urn:microsoft.com/office/officeart/2005/8/layout/vList5"/>
    <dgm:cxn modelId="{E27AC74C-DEED-2546-8BF1-CEAF6D7F7D21}" srcId="{40BB575F-962D-C447-BBC0-1949A4E56C94}" destId="{3680F161-BF3A-3846-9787-D1A6B191A68D}" srcOrd="1" destOrd="0" parTransId="{8130CD07-A929-914D-884D-BB124FCB1CF3}" sibTransId="{563DE4A0-ABCA-F046-9365-8EC1F53F3801}"/>
    <dgm:cxn modelId="{364B3172-6623-C845-99F6-CEA69371C582}" srcId="{3460999A-729F-664D-8790-354A4E6FF535}" destId="{9C076BD6-BB86-EB4B-8A58-38282F14080B}" srcOrd="0" destOrd="0" parTransId="{8657EA4C-324A-2C44-AA8D-1B11336B0EA2}" sibTransId="{647ECC23-B773-CD48-A416-97A148BFEC6E}"/>
    <dgm:cxn modelId="{B281BE76-633F-C949-9FF1-90D6C4ADEF2C}" type="presOf" srcId="{40BB575F-962D-C447-BBC0-1949A4E56C94}" destId="{6F1C6240-C8D9-CC44-B516-4E0EFEDE7CA5}" srcOrd="0" destOrd="3" presId="urn:microsoft.com/office/officeart/2005/8/layout/vList5"/>
    <dgm:cxn modelId="{7A980283-83AF-2A41-8A49-A71A3F548C18}" srcId="{0A3C5865-9E3C-5040-BCBD-943DD25F6EA5}" destId="{3460999A-729F-664D-8790-354A4E6FF535}" srcOrd="0" destOrd="0" parTransId="{448365C1-13D1-F848-BE8E-3B6017D580B5}" sibTransId="{05DD142C-F3C5-4E48-86F8-680C74E9EA76}"/>
    <dgm:cxn modelId="{95F10785-5F79-DC47-8079-604904B0E5DA}" type="presOf" srcId="{7FF6CA39-E0EA-1B45-9631-338CCE036806}" destId="{6F1C6240-C8D9-CC44-B516-4E0EFEDE7CA5}" srcOrd="0" destOrd="4" presId="urn:microsoft.com/office/officeart/2005/8/layout/vList5"/>
    <dgm:cxn modelId="{D70710AA-263F-6D42-93A2-6FE7DA14FF5E}" srcId="{40BB575F-962D-C447-BBC0-1949A4E56C94}" destId="{7B1C4916-591C-A84D-93DD-32D47AF98604}" srcOrd="2" destOrd="0" parTransId="{3711A84C-76F8-C340-9557-917524107EAA}" sibTransId="{DE0BF976-A388-524B-B97C-27D7E22C8051}"/>
    <dgm:cxn modelId="{C72449AB-41BD-4B4C-9967-43A307EA6A10}" type="presOf" srcId="{D6D6D31D-9BC2-4642-B5EF-3BB6D0EA3A07}" destId="{6F1C6240-C8D9-CC44-B516-4E0EFEDE7CA5}" srcOrd="0" destOrd="1" presId="urn:microsoft.com/office/officeart/2005/8/layout/vList5"/>
    <dgm:cxn modelId="{8D9DFFC4-3F47-43E3-9D3C-2877989AB429}" type="presOf" srcId="{E9B844C3-06E1-46E5-8DB7-56985BA3EA2C}" destId="{6F1C6240-C8D9-CC44-B516-4E0EFEDE7CA5}" srcOrd="0" destOrd="2" presId="urn:microsoft.com/office/officeart/2005/8/layout/vList5"/>
    <dgm:cxn modelId="{460D2CDD-B8CA-CF4F-89A4-D5E153E47F10}" type="presOf" srcId="{3460999A-729F-664D-8790-354A4E6FF535}" destId="{0BB5166D-AD44-7F42-9DA8-AE13926D3A6C}" srcOrd="0" destOrd="0" presId="urn:microsoft.com/office/officeart/2005/8/layout/vList5"/>
    <dgm:cxn modelId="{E510C3EC-A0FB-1940-8C79-63E39F3A286A}" type="presOf" srcId="{3680F161-BF3A-3846-9787-D1A6B191A68D}" destId="{6F1C6240-C8D9-CC44-B516-4E0EFEDE7CA5}" srcOrd="0" destOrd="5" presId="urn:microsoft.com/office/officeart/2005/8/layout/vList5"/>
    <dgm:cxn modelId="{68F2500B-A225-8041-8829-904A611CEDB5}" type="presParOf" srcId="{56A6904D-FC12-CC47-B688-8D258E5907A0}" destId="{551791E9-66F7-2D4C-A46F-FE708A7846D6}" srcOrd="0" destOrd="0" presId="urn:microsoft.com/office/officeart/2005/8/layout/vList5"/>
    <dgm:cxn modelId="{D0DE4A19-609A-FA4B-89E0-A5D9C59A1575}" type="presParOf" srcId="{551791E9-66F7-2D4C-A46F-FE708A7846D6}" destId="{0BB5166D-AD44-7F42-9DA8-AE13926D3A6C}" srcOrd="0" destOrd="0" presId="urn:microsoft.com/office/officeart/2005/8/layout/vList5"/>
    <dgm:cxn modelId="{E4401650-B6C7-7F41-ACD1-38D04C68B0ED}" type="presParOf" srcId="{551791E9-66F7-2D4C-A46F-FE708A7846D6}" destId="{6F1C6240-C8D9-CC44-B516-4E0EFEDE7CA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0A3C5865-9E3C-5040-BCBD-943DD25F6EA5}" type="doc">
      <dgm:prSet loTypeId="urn:microsoft.com/office/officeart/2005/8/layout/vList5" loCatId="" qsTypeId="urn:microsoft.com/office/officeart/2005/8/quickstyle/simple1" qsCatId="simple" csTypeId="urn:microsoft.com/office/officeart/2005/8/colors/accent1_3" csCatId="accent1" phldr="1"/>
      <dgm:spPr/>
      <dgm:t>
        <a:bodyPr/>
        <a:lstStyle/>
        <a:p>
          <a:endParaRPr lang="en-US"/>
        </a:p>
      </dgm:t>
    </dgm:pt>
    <dgm:pt modelId="{3460999A-729F-664D-8790-354A4E6FF535}">
      <dgm:prSet phldrT="[Text]" custT="1"/>
      <dgm:spPr>
        <a:solidFill>
          <a:srgbClr val="0077B6"/>
        </a:solidFill>
      </dgm:spPr>
      <dgm:t>
        <a:bodyPr/>
        <a:lstStyle/>
        <a:p>
          <a:r>
            <a:rPr lang="en-US" sz="3600" dirty="0"/>
            <a:t>Commit Appropriate  Resources to Support Local and Regional Public Health</a:t>
          </a:r>
        </a:p>
      </dgm:t>
    </dgm:pt>
    <dgm:pt modelId="{448365C1-13D1-F848-BE8E-3B6017D580B5}" type="parTrans" cxnId="{7A980283-83AF-2A41-8A49-A71A3F548C18}">
      <dgm:prSet/>
      <dgm:spPr/>
      <dgm:t>
        <a:bodyPr/>
        <a:lstStyle/>
        <a:p>
          <a:endParaRPr lang="en-US"/>
        </a:p>
      </dgm:t>
    </dgm:pt>
    <dgm:pt modelId="{05DD142C-F3C5-4E48-86F8-680C74E9EA76}" type="sibTrans" cxnId="{7A980283-83AF-2A41-8A49-A71A3F548C18}">
      <dgm:prSet/>
      <dgm:spPr/>
      <dgm:t>
        <a:bodyPr/>
        <a:lstStyle/>
        <a:p>
          <a:endParaRPr lang="en-US"/>
        </a:p>
      </dgm:t>
    </dgm:pt>
    <dgm:pt modelId="{9C076BD6-BB86-EB4B-8A58-38282F14080B}">
      <dgm:prSet phldrT="[Text]"/>
      <dgm:spPr>
        <a:solidFill>
          <a:srgbClr val="D6E7F8"/>
        </a:solidFill>
      </dgm:spPr>
      <dgm:t>
        <a:bodyPr/>
        <a:lstStyle/>
        <a:p>
          <a:pPr>
            <a:buFont typeface="Wingdings" pitchFamily="2" charset="2"/>
            <a:buNone/>
          </a:pPr>
          <a:r>
            <a:rPr lang="en-US" b="1" dirty="0"/>
            <a:t>State Funding</a:t>
          </a:r>
        </a:p>
      </dgm:t>
    </dgm:pt>
    <dgm:pt modelId="{8657EA4C-324A-2C44-AA8D-1B11336B0EA2}" type="parTrans" cxnId="{364B3172-6623-C845-99F6-CEA69371C582}">
      <dgm:prSet/>
      <dgm:spPr/>
      <dgm:t>
        <a:bodyPr/>
        <a:lstStyle/>
        <a:p>
          <a:endParaRPr lang="en-US"/>
        </a:p>
      </dgm:t>
    </dgm:pt>
    <dgm:pt modelId="{647ECC23-B773-CD48-A416-97A148BFEC6E}" type="sibTrans" cxnId="{364B3172-6623-C845-99F6-CEA69371C582}">
      <dgm:prSet/>
      <dgm:spPr/>
      <dgm:t>
        <a:bodyPr/>
        <a:lstStyle/>
        <a:p>
          <a:endParaRPr lang="en-US"/>
        </a:p>
      </dgm:t>
    </dgm:pt>
    <dgm:pt modelId="{D6D6D31D-9BC2-4642-B5EF-3BB6D0EA3A07}">
      <dgm:prSet phldrT="[Text]"/>
      <dgm:spPr>
        <a:solidFill>
          <a:srgbClr val="D6E7F8"/>
        </a:solidFill>
      </dgm:spPr>
      <dgm:t>
        <a:bodyPr/>
        <a:lstStyle/>
        <a:p>
          <a:pPr>
            <a:buFont typeface="Calibri" panose="020F0502020204030204" pitchFamily="34" charset="0"/>
            <a:buChar char="‒"/>
          </a:pPr>
          <a:r>
            <a:rPr lang="en-US" dirty="0"/>
            <a:t>$15M FY22 State Budget</a:t>
          </a:r>
        </a:p>
      </dgm:t>
    </dgm:pt>
    <dgm:pt modelId="{497E5920-D515-6E4F-8373-B1E405274259}" type="parTrans" cxnId="{F1CA5F0F-7BA7-DF42-85BD-43083D20A37E}">
      <dgm:prSet/>
      <dgm:spPr/>
      <dgm:t>
        <a:bodyPr/>
        <a:lstStyle/>
        <a:p>
          <a:endParaRPr lang="en-US"/>
        </a:p>
      </dgm:t>
    </dgm:pt>
    <dgm:pt modelId="{C340B594-4FF3-034B-AB5E-052B11593474}" type="sibTrans" cxnId="{F1CA5F0F-7BA7-DF42-85BD-43083D20A37E}">
      <dgm:prSet/>
      <dgm:spPr/>
      <dgm:t>
        <a:bodyPr/>
        <a:lstStyle/>
        <a:p>
          <a:endParaRPr lang="en-US"/>
        </a:p>
      </dgm:t>
    </dgm:pt>
    <dgm:pt modelId="{40BB575F-962D-C447-BBC0-1949A4E56C94}">
      <dgm:prSet phldrT="[Text]"/>
      <dgm:spPr>
        <a:solidFill>
          <a:srgbClr val="D6E7F8"/>
        </a:solidFill>
      </dgm:spPr>
      <dgm:t>
        <a:bodyPr/>
        <a:lstStyle/>
        <a:p>
          <a:pPr>
            <a:buFont typeface="Wingdings" pitchFamily="2" charset="2"/>
            <a:buNone/>
          </a:pPr>
          <a:r>
            <a:rPr lang="en-US" b="1" dirty="0"/>
            <a:t>Federal COVID-19 Response Funding</a:t>
          </a:r>
        </a:p>
      </dgm:t>
    </dgm:pt>
    <dgm:pt modelId="{7BF27D85-63F5-7548-B2BB-56801A8628D3}" type="parTrans" cxnId="{6FBA635E-6580-9743-B436-1318A7C47730}">
      <dgm:prSet/>
      <dgm:spPr/>
      <dgm:t>
        <a:bodyPr/>
        <a:lstStyle/>
        <a:p>
          <a:endParaRPr lang="en-US"/>
        </a:p>
      </dgm:t>
    </dgm:pt>
    <dgm:pt modelId="{A6A26FB2-3D32-9C4E-805B-38480A8C795A}" type="sibTrans" cxnId="{6FBA635E-6580-9743-B436-1318A7C47730}">
      <dgm:prSet/>
      <dgm:spPr/>
      <dgm:t>
        <a:bodyPr/>
        <a:lstStyle/>
        <a:p>
          <a:endParaRPr lang="en-US"/>
        </a:p>
      </dgm:t>
    </dgm:pt>
    <dgm:pt modelId="{FA80719A-E15A-5E4F-861B-775E445CBCBF}">
      <dgm:prSet phldrT="[Text]"/>
      <dgm:spPr>
        <a:solidFill>
          <a:srgbClr val="D6E7F8"/>
        </a:solidFill>
      </dgm:spPr>
      <dgm:t>
        <a:bodyPr/>
        <a:lstStyle/>
        <a:p>
          <a:pPr>
            <a:buFont typeface="Calibri" panose="020F0502020204030204" pitchFamily="34" charset="0"/>
            <a:buChar char="‒"/>
          </a:pPr>
          <a:r>
            <a:rPr lang="en-US" dirty="0"/>
            <a:t>$200M ARPA Funding (available until FY27)</a:t>
          </a:r>
        </a:p>
      </dgm:t>
    </dgm:pt>
    <dgm:pt modelId="{97126F67-5888-1D40-BB28-490FABAE44A5}" type="parTrans" cxnId="{6FCA02F9-744E-DE45-9D23-4EC0A82AD3CA}">
      <dgm:prSet/>
      <dgm:spPr/>
      <dgm:t>
        <a:bodyPr/>
        <a:lstStyle/>
        <a:p>
          <a:endParaRPr lang="en-US"/>
        </a:p>
      </dgm:t>
    </dgm:pt>
    <dgm:pt modelId="{E1C4BDF2-5F11-0F4E-9DCB-8FEB9FFE923B}" type="sibTrans" cxnId="{6FCA02F9-744E-DE45-9D23-4EC0A82AD3CA}">
      <dgm:prSet/>
      <dgm:spPr/>
      <dgm:t>
        <a:bodyPr/>
        <a:lstStyle/>
        <a:p>
          <a:endParaRPr lang="en-US"/>
        </a:p>
      </dgm:t>
    </dgm:pt>
    <dgm:pt modelId="{56A6904D-FC12-CC47-B688-8D258E5907A0}" type="pres">
      <dgm:prSet presAssocID="{0A3C5865-9E3C-5040-BCBD-943DD25F6EA5}" presName="Name0" presStyleCnt="0">
        <dgm:presLayoutVars>
          <dgm:dir/>
          <dgm:animLvl val="lvl"/>
          <dgm:resizeHandles val="exact"/>
        </dgm:presLayoutVars>
      </dgm:prSet>
      <dgm:spPr/>
    </dgm:pt>
    <dgm:pt modelId="{551791E9-66F7-2D4C-A46F-FE708A7846D6}" type="pres">
      <dgm:prSet presAssocID="{3460999A-729F-664D-8790-354A4E6FF535}" presName="linNode" presStyleCnt="0"/>
      <dgm:spPr/>
    </dgm:pt>
    <dgm:pt modelId="{0BB5166D-AD44-7F42-9DA8-AE13926D3A6C}" type="pres">
      <dgm:prSet presAssocID="{3460999A-729F-664D-8790-354A4E6FF535}" presName="parentText" presStyleLbl="node1" presStyleIdx="0" presStyleCnt="1">
        <dgm:presLayoutVars>
          <dgm:chMax val="1"/>
          <dgm:bulletEnabled val="1"/>
        </dgm:presLayoutVars>
      </dgm:prSet>
      <dgm:spPr/>
    </dgm:pt>
    <dgm:pt modelId="{6F1C6240-C8D9-CC44-B516-4E0EFEDE7CA5}" type="pres">
      <dgm:prSet presAssocID="{3460999A-729F-664D-8790-354A4E6FF535}" presName="descendantText" presStyleLbl="alignAccFollowNode1" presStyleIdx="0" presStyleCnt="1">
        <dgm:presLayoutVars>
          <dgm:bulletEnabled val="1"/>
        </dgm:presLayoutVars>
      </dgm:prSet>
      <dgm:spPr/>
    </dgm:pt>
  </dgm:ptLst>
  <dgm:cxnLst>
    <dgm:cxn modelId="{4D6F0B00-5DE3-E948-A0C1-06E02568CC12}" type="presOf" srcId="{9C076BD6-BB86-EB4B-8A58-38282F14080B}" destId="{6F1C6240-C8D9-CC44-B516-4E0EFEDE7CA5}" srcOrd="0" destOrd="0" presId="urn:microsoft.com/office/officeart/2005/8/layout/vList5"/>
    <dgm:cxn modelId="{F1CA5F0F-7BA7-DF42-85BD-43083D20A37E}" srcId="{9C076BD6-BB86-EB4B-8A58-38282F14080B}" destId="{D6D6D31D-9BC2-4642-B5EF-3BB6D0EA3A07}" srcOrd="0" destOrd="0" parTransId="{497E5920-D515-6E4F-8373-B1E405274259}" sibTransId="{C340B594-4FF3-034B-AB5E-052B11593474}"/>
    <dgm:cxn modelId="{E8EC481E-145B-5347-A000-00E0B2EF1ACF}" type="presOf" srcId="{0A3C5865-9E3C-5040-BCBD-943DD25F6EA5}" destId="{56A6904D-FC12-CC47-B688-8D258E5907A0}" srcOrd="0" destOrd="0" presId="urn:microsoft.com/office/officeart/2005/8/layout/vList5"/>
    <dgm:cxn modelId="{6FBA635E-6580-9743-B436-1318A7C47730}" srcId="{3460999A-729F-664D-8790-354A4E6FF535}" destId="{40BB575F-962D-C447-BBC0-1949A4E56C94}" srcOrd="1" destOrd="0" parTransId="{7BF27D85-63F5-7548-B2BB-56801A8628D3}" sibTransId="{A6A26FB2-3D32-9C4E-805B-38480A8C795A}"/>
    <dgm:cxn modelId="{C5D94E6A-29EA-CA48-A307-09595C70AD78}" type="presOf" srcId="{FA80719A-E15A-5E4F-861B-775E445CBCBF}" destId="{6F1C6240-C8D9-CC44-B516-4E0EFEDE7CA5}" srcOrd="0" destOrd="2" presId="urn:microsoft.com/office/officeart/2005/8/layout/vList5"/>
    <dgm:cxn modelId="{364B3172-6623-C845-99F6-CEA69371C582}" srcId="{3460999A-729F-664D-8790-354A4E6FF535}" destId="{9C076BD6-BB86-EB4B-8A58-38282F14080B}" srcOrd="0" destOrd="0" parTransId="{8657EA4C-324A-2C44-AA8D-1B11336B0EA2}" sibTransId="{647ECC23-B773-CD48-A416-97A148BFEC6E}"/>
    <dgm:cxn modelId="{B281BE76-633F-C949-9FF1-90D6C4ADEF2C}" type="presOf" srcId="{40BB575F-962D-C447-BBC0-1949A4E56C94}" destId="{6F1C6240-C8D9-CC44-B516-4E0EFEDE7CA5}" srcOrd="0" destOrd="3" presId="urn:microsoft.com/office/officeart/2005/8/layout/vList5"/>
    <dgm:cxn modelId="{7A980283-83AF-2A41-8A49-A71A3F548C18}" srcId="{0A3C5865-9E3C-5040-BCBD-943DD25F6EA5}" destId="{3460999A-729F-664D-8790-354A4E6FF535}" srcOrd="0" destOrd="0" parTransId="{448365C1-13D1-F848-BE8E-3B6017D580B5}" sibTransId="{05DD142C-F3C5-4E48-86F8-680C74E9EA76}"/>
    <dgm:cxn modelId="{C72449AB-41BD-4B4C-9967-43A307EA6A10}" type="presOf" srcId="{D6D6D31D-9BC2-4642-B5EF-3BB6D0EA3A07}" destId="{6F1C6240-C8D9-CC44-B516-4E0EFEDE7CA5}" srcOrd="0" destOrd="1" presId="urn:microsoft.com/office/officeart/2005/8/layout/vList5"/>
    <dgm:cxn modelId="{460D2CDD-B8CA-CF4F-89A4-D5E153E47F10}" type="presOf" srcId="{3460999A-729F-664D-8790-354A4E6FF535}" destId="{0BB5166D-AD44-7F42-9DA8-AE13926D3A6C}" srcOrd="0" destOrd="0" presId="urn:microsoft.com/office/officeart/2005/8/layout/vList5"/>
    <dgm:cxn modelId="{6FCA02F9-744E-DE45-9D23-4EC0A82AD3CA}" srcId="{9C076BD6-BB86-EB4B-8A58-38282F14080B}" destId="{FA80719A-E15A-5E4F-861B-775E445CBCBF}" srcOrd="1" destOrd="0" parTransId="{97126F67-5888-1D40-BB28-490FABAE44A5}" sibTransId="{E1C4BDF2-5F11-0F4E-9DCB-8FEB9FFE923B}"/>
    <dgm:cxn modelId="{68F2500B-A225-8041-8829-904A611CEDB5}" type="presParOf" srcId="{56A6904D-FC12-CC47-B688-8D258E5907A0}" destId="{551791E9-66F7-2D4C-A46F-FE708A7846D6}" srcOrd="0" destOrd="0" presId="urn:microsoft.com/office/officeart/2005/8/layout/vList5"/>
    <dgm:cxn modelId="{D0DE4A19-609A-FA4B-89E0-A5D9C59A1575}" type="presParOf" srcId="{551791E9-66F7-2D4C-A46F-FE708A7846D6}" destId="{0BB5166D-AD44-7F42-9DA8-AE13926D3A6C}" srcOrd="0" destOrd="0" presId="urn:microsoft.com/office/officeart/2005/8/layout/vList5"/>
    <dgm:cxn modelId="{E4401650-B6C7-7F41-ACD1-38D04C68B0ED}" type="presParOf" srcId="{551791E9-66F7-2D4C-A46F-FE708A7846D6}" destId="{6F1C6240-C8D9-CC44-B516-4E0EFEDE7CA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C6240-C8D9-CC44-B516-4E0EFEDE7CA5}">
      <dsp:nvSpPr>
        <dsp:cNvPr id="0" name=""/>
        <dsp:cNvSpPr/>
      </dsp:nvSpPr>
      <dsp:spPr>
        <a:xfrm rot="5400000">
          <a:off x="6874502" y="-2546711"/>
          <a:ext cx="1766186" cy="7301266"/>
        </a:xfrm>
        <a:prstGeom prst="round2SameRect">
          <a:avLst/>
        </a:prstGeom>
        <a:solidFill>
          <a:srgbClr val="D6E7F8"/>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n-US" sz="2400" kern="1200" dirty="0"/>
            <a:t>Foundational Public Health Services</a:t>
          </a:r>
        </a:p>
        <a:p>
          <a:pPr marL="228600" lvl="1" indent="-228600" algn="l" defTabSz="1066800">
            <a:lnSpc>
              <a:spcPct val="90000"/>
            </a:lnSpc>
            <a:spcBef>
              <a:spcPct val="0"/>
            </a:spcBef>
            <a:spcAft>
              <a:spcPct val="15000"/>
            </a:spcAft>
            <a:buFont typeface="Arial" panose="020B0604020202020204" pitchFamily="34" charset="0"/>
            <a:buChar char="•"/>
          </a:pPr>
          <a:r>
            <a:rPr lang="en-US" sz="2400" kern="1200" dirty="0"/>
            <a:t>Phase 1 Performance Standards for Local &amp; Regional Public Health - 2022</a:t>
          </a:r>
        </a:p>
        <a:p>
          <a:pPr marL="228600" lvl="1" indent="-228600" algn="l" defTabSz="1066800">
            <a:lnSpc>
              <a:spcPct val="90000"/>
            </a:lnSpc>
            <a:spcBef>
              <a:spcPct val="0"/>
            </a:spcBef>
            <a:spcAft>
              <a:spcPct val="15000"/>
            </a:spcAft>
            <a:buFont typeface="Arial" panose="020B0604020202020204" pitchFamily="34" charset="0"/>
            <a:buChar char="•"/>
          </a:pPr>
          <a:r>
            <a:rPr lang="en-US" sz="2400" kern="1200" dirty="0"/>
            <a:t>Future Phases</a:t>
          </a:r>
        </a:p>
      </dsp:txBody>
      <dsp:txXfrm rot="-5400000">
        <a:off x="4106962" y="307047"/>
        <a:ext cx="7215048" cy="1593750"/>
      </dsp:txXfrm>
    </dsp:sp>
    <dsp:sp modelId="{0BB5166D-AD44-7F42-9DA8-AE13926D3A6C}">
      <dsp:nvSpPr>
        <dsp:cNvPr id="0" name=""/>
        <dsp:cNvSpPr/>
      </dsp:nvSpPr>
      <dsp:spPr>
        <a:xfrm>
          <a:off x="0" y="55"/>
          <a:ext cx="4106962" cy="2207732"/>
        </a:xfrm>
        <a:prstGeom prst="roundRect">
          <a:avLst/>
        </a:prstGeom>
        <a:solidFill>
          <a:srgbClr val="0077B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Establish Performance Standards</a:t>
          </a:r>
        </a:p>
      </dsp:txBody>
      <dsp:txXfrm>
        <a:off x="107773" y="107828"/>
        <a:ext cx="3891416" cy="1992186"/>
      </dsp:txXfrm>
    </dsp:sp>
    <dsp:sp modelId="{667CA249-A946-E24D-90FE-ED4381FB815B}">
      <dsp:nvSpPr>
        <dsp:cNvPr id="0" name=""/>
        <dsp:cNvSpPr/>
      </dsp:nvSpPr>
      <dsp:spPr>
        <a:xfrm rot="5400000">
          <a:off x="6874502" y="-228591"/>
          <a:ext cx="1766186" cy="7301266"/>
        </a:xfrm>
        <a:prstGeom prst="round2SameRect">
          <a:avLst/>
        </a:prstGeom>
        <a:solidFill>
          <a:srgbClr val="D6E7F8">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n-US" sz="2400" kern="1200" dirty="0"/>
            <a:t>Baseline Capacity Assessment - 2022</a:t>
          </a:r>
        </a:p>
        <a:p>
          <a:pPr marL="228600" lvl="1" indent="-228600" algn="l" defTabSz="1066800">
            <a:lnSpc>
              <a:spcPct val="90000"/>
            </a:lnSpc>
            <a:spcBef>
              <a:spcPct val="0"/>
            </a:spcBef>
            <a:spcAft>
              <a:spcPct val="15000"/>
            </a:spcAft>
            <a:buFont typeface="Arial" panose="020B0604020202020204" pitchFamily="34" charset="0"/>
            <a:buChar char="•"/>
          </a:pPr>
          <a:r>
            <a:rPr lang="en-US" sz="2400" kern="1200" dirty="0"/>
            <a:t>Improvement Planning</a:t>
          </a:r>
        </a:p>
        <a:p>
          <a:pPr marL="228600" lvl="1" indent="-228600" algn="l" defTabSz="1066800">
            <a:lnSpc>
              <a:spcPct val="90000"/>
            </a:lnSpc>
            <a:spcBef>
              <a:spcPct val="0"/>
            </a:spcBef>
            <a:spcAft>
              <a:spcPct val="15000"/>
            </a:spcAft>
            <a:buFont typeface="Arial" panose="020B0604020202020204" pitchFamily="34" charset="0"/>
            <a:buChar char="•"/>
          </a:pPr>
          <a:r>
            <a:rPr lang="en-US" sz="2400" kern="1200" dirty="0"/>
            <a:t>Future Periodic Assessments</a:t>
          </a:r>
        </a:p>
      </dsp:txBody>
      <dsp:txXfrm rot="-5400000">
        <a:off x="4106962" y="2625167"/>
        <a:ext cx="7215048" cy="1593750"/>
      </dsp:txXfrm>
    </dsp:sp>
    <dsp:sp modelId="{3CD485E3-8D30-3D46-AB61-A3A98A316AAB}">
      <dsp:nvSpPr>
        <dsp:cNvPr id="0" name=""/>
        <dsp:cNvSpPr/>
      </dsp:nvSpPr>
      <dsp:spPr>
        <a:xfrm>
          <a:off x="0" y="2318174"/>
          <a:ext cx="4106962" cy="2207732"/>
        </a:xfrm>
        <a:prstGeom prst="roundRect">
          <a:avLst/>
        </a:prstGeom>
        <a:solidFill>
          <a:srgbClr val="6A93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Assess Capacity and Performance</a:t>
          </a:r>
        </a:p>
      </dsp:txBody>
      <dsp:txXfrm>
        <a:off x="107773" y="2425947"/>
        <a:ext cx="3891416" cy="19921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C6240-C8D9-CC44-B516-4E0EFEDE7CA5}">
      <dsp:nvSpPr>
        <dsp:cNvPr id="0" name=""/>
        <dsp:cNvSpPr/>
      </dsp:nvSpPr>
      <dsp:spPr>
        <a:xfrm rot="5400000">
          <a:off x="7163067" y="-2913916"/>
          <a:ext cx="1166849" cy="7290816"/>
        </a:xfrm>
        <a:prstGeom prst="round2SameRect">
          <a:avLst/>
        </a:prstGeom>
        <a:solidFill>
          <a:srgbClr val="D6E7F8"/>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78105" rIns="156210" bIns="78105"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Established in 2021</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43 regional collaboratives (277 municipalities)</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FY22 annualized funding: ~$12M</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4</a:t>
          </a:r>
          <a:r>
            <a:rPr lang="en-US" sz="1800" kern="1200" baseline="30000" dirty="0"/>
            <a:t>th</a:t>
          </a:r>
          <a:r>
            <a:rPr lang="en-US" sz="1800" kern="1200" dirty="0"/>
            <a:t> round procurement - 2022</a:t>
          </a:r>
        </a:p>
      </dsp:txBody>
      <dsp:txXfrm rot="-5400000">
        <a:off x="4101084" y="205028"/>
        <a:ext cx="7233855" cy="1052927"/>
      </dsp:txXfrm>
    </dsp:sp>
    <dsp:sp modelId="{0BB5166D-AD44-7F42-9DA8-AE13926D3A6C}">
      <dsp:nvSpPr>
        <dsp:cNvPr id="0" name=""/>
        <dsp:cNvSpPr/>
      </dsp:nvSpPr>
      <dsp:spPr>
        <a:xfrm>
          <a:off x="0" y="2209"/>
          <a:ext cx="4101084" cy="1458562"/>
        </a:xfrm>
        <a:prstGeom prst="roundRect">
          <a:avLst/>
        </a:prstGeom>
        <a:solidFill>
          <a:srgbClr val="0077B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n>
                <a:noFill/>
              </a:ln>
              <a:solidFill>
                <a:schemeClr val="bg1"/>
              </a:solidFill>
            </a:rPr>
            <a:t>Establish Public Health Excellence for Shared Services Program (PHE)</a:t>
          </a:r>
        </a:p>
      </dsp:txBody>
      <dsp:txXfrm>
        <a:off x="71201" y="73410"/>
        <a:ext cx="3958682" cy="1316160"/>
      </dsp:txXfrm>
    </dsp:sp>
    <dsp:sp modelId="{667CA249-A946-E24D-90FE-ED4381FB815B}">
      <dsp:nvSpPr>
        <dsp:cNvPr id="0" name=""/>
        <dsp:cNvSpPr/>
      </dsp:nvSpPr>
      <dsp:spPr>
        <a:xfrm rot="5400000">
          <a:off x="7163067" y="-1382426"/>
          <a:ext cx="1166849" cy="7290816"/>
        </a:xfrm>
        <a:prstGeom prst="round2SameRect">
          <a:avLst/>
        </a:prstGeom>
        <a:solidFill>
          <a:srgbClr val="D6E7F8">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t>Legal TA - 2021</a:t>
          </a:r>
        </a:p>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t>TA on capacity assessment, communications &amp; relations - 2022</a:t>
          </a:r>
        </a:p>
      </dsp:txBody>
      <dsp:txXfrm rot="-5400000">
        <a:off x="4101084" y="1736518"/>
        <a:ext cx="7233855" cy="1052927"/>
      </dsp:txXfrm>
    </dsp:sp>
    <dsp:sp modelId="{3CD485E3-8D30-3D46-AB61-A3A98A316AAB}">
      <dsp:nvSpPr>
        <dsp:cNvPr id="0" name=""/>
        <dsp:cNvSpPr/>
      </dsp:nvSpPr>
      <dsp:spPr>
        <a:xfrm>
          <a:off x="0" y="1533700"/>
          <a:ext cx="4101084" cy="1458562"/>
        </a:xfrm>
        <a:prstGeom prst="roundRect">
          <a:avLst/>
        </a:prstGeom>
        <a:solidFill>
          <a:srgbClr val="6A93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n>
                <a:noFill/>
              </a:ln>
              <a:solidFill>
                <a:schemeClr val="bg1"/>
              </a:solidFill>
            </a:rPr>
            <a:t>Provide Technical Assistance (TA)</a:t>
          </a:r>
        </a:p>
      </dsp:txBody>
      <dsp:txXfrm>
        <a:off x="71201" y="1604901"/>
        <a:ext cx="3958682" cy="1316160"/>
      </dsp:txXfrm>
    </dsp:sp>
    <dsp:sp modelId="{56540811-C881-C443-970B-85F82B98BE37}">
      <dsp:nvSpPr>
        <dsp:cNvPr id="0" name=""/>
        <dsp:cNvSpPr/>
      </dsp:nvSpPr>
      <dsp:spPr>
        <a:xfrm rot="5400000">
          <a:off x="7163067" y="149063"/>
          <a:ext cx="1166849" cy="7290816"/>
        </a:xfrm>
        <a:prstGeom prst="round2SameRect">
          <a:avLst/>
        </a:prstGeom>
        <a:solidFill>
          <a:srgbClr val="D6E7F8">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t>Health &amp; Racial Equity Training - 2022</a:t>
          </a:r>
        </a:p>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t>Health &amp; Racial Equity TA</a:t>
          </a:r>
        </a:p>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t>Health Disparity Data to Action TA</a:t>
          </a:r>
        </a:p>
      </dsp:txBody>
      <dsp:txXfrm rot="-5400000">
        <a:off x="4101084" y="3268008"/>
        <a:ext cx="7233855" cy="1052927"/>
      </dsp:txXfrm>
    </dsp:sp>
    <dsp:sp modelId="{53338773-0677-5041-98B7-BC21F697F051}">
      <dsp:nvSpPr>
        <dsp:cNvPr id="0" name=""/>
        <dsp:cNvSpPr/>
      </dsp:nvSpPr>
      <dsp:spPr>
        <a:xfrm>
          <a:off x="0" y="3065190"/>
          <a:ext cx="4101084" cy="1458562"/>
        </a:xfrm>
        <a:prstGeom prst="roundRect">
          <a:avLst/>
        </a:prstGeom>
        <a:solidFill>
          <a:srgbClr val="0077B6">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n>
                <a:noFill/>
              </a:ln>
              <a:solidFill>
                <a:schemeClr val="bg1"/>
              </a:solidFill>
            </a:rPr>
            <a:t>Support Health &amp; Racial Equity</a:t>
          </a:r>
        </a:p>
      </dsp:txBody>
      <dsp:txXfrm>
        <a:off x="71201" y="3136391"/>
        <a:ext cx="3958682" cy="1316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C6240-C8D9-CC44-B516-4E0EFEDE7CA5}">
      <dsp:nvSpPr>
        <dsp:cNvPr id="0" name=""/>
        <dsp:cNvSpPr/>
      </dsp:nvSpPr>
      <dsp:spPr>
        <a:xfrm rot="5400000">
          <a:off x="5635908" y="-1382426"/>
          <a:ext cx="4221167" cy="7290816"/>
        </a:xfrm>
        <a:prstGeom prst="round2SameRect">
          <a:avLst/>
        </a:prstGeom>
        <a:solidFill>
          <a:srgbClr val="D6E7F8"/>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n-US" sz="2400" b="1" kern="1200" dirty="0"/>
            <a:t>Standardized and Unified Data Systems</a:t>
          </a:r>
        </a:p>
        <a:p>
          <a:pPr marL="457200" lvl="2" indent="-228600" algn="l" defTabSz="1066800">
            <a:lnSpc>
              <a:spcPct val="90000"/>
            </a:lnSpc>
            <a:spcBef>
              <a:spcPct val="0"/>
            </a:spcBef>
            <a:spcAft>
              <a:spcPct val="15000"/>
            </a:spcAft>
            <a:buFont typeface="Calibri" panose="020F0502020204030204" pitchFamily="34" charset="0"/>
            <a:buChar char="‒"/>
          </a:pPr>
          <a:r>
            <a:rPr lang="en-US" sz="2400" kern="1200" dirty="0"/>
            <a:t>Electronic Inspection System</a:t>
          </a:r>
        </a:p>
        <a:p>
          <a:pPr marL="457200" lvl="2" indent="-228600" algn="l" defTabSz="1066800">
            <a:lnSpc>
              <a:spcPct val="90000"/>
            </a:lnSpc>
            <a:spcBef>
              <a:spcPct val="0"/>
            </a:spcBef>
            <a:spcAft>
              <a:spcPct val="15000"/>
            </a:spcAft>
            <a:buFont typeface="Calibri" panose="020F0502020204030204" pitchFamily="34" charset="0"/>
            <a:buChar char="‒"/>
          </a:pPr>
          <a:r>
            <a:rPr lang="en-US" sz="2400" kern="1200" dirty="0"/>
            <a:t>Online Permitting</a:t>
          </a:r>
        </a:p>
        <a:p>
          <a:pPr marL="457200" lvl="2" indent="-228600" algn="l" defTabSz="1066800">
            <a:lnSpc>
              <a:spcPct val="90000"/>
            </a:lnSpc>
            <a:spcBef>
              <a:spcPct val="0"/>
            </a:spcBef>
            <a:spcAft>
              <a:spcPct val="15000"/>
            </a:spcAft>
            <a:buFont typeface="Calibri" panose="020F0502020204030204" pitchFamily="34" charset="0"/>
            <a:buChar char="‒"/>
          </a:pPr>
          <a:r>
            <a:rPr lang="en-US" sz="2400" kern="1200" dirty="0"/>
            <a:t>Performance Tracking</a:t>
          </a:r>
        </a:p>
        <a:p>
          <a:pPr marL="457200" lvl="2" indent="-228600" algn="l" defTabSz="1066800">
            <a:lnSpc>
              <a:spcPct val="90000"/>
            </a:lnSpc>
            <a:spcBef>
              <a:spcPct val="0"/>
            </a:spcBef>
            <a:spcAft>
              <a:spcPct val="15000"/>
            </a:spcAft>
            <a:buFont typeface="Calibri" panose="020F0502020204030204" pitchFamily="34" charset="0"/>
            <a:buChar char="‒"/>
          </a:pPr>
          <a:r>
            <a:rPr lang="en-US" sz="2400" kern="1200" dirty="0"/>
            <a:t>Workforce Credential Tracking</a:t>
          </a:r>
        </a:p>
        <a:p>
          <a:pPr marL="457200" lvl="2" indent="-228600" algn="l" defTabSz="1066800">
            <a:lnSpc>
              <a:spcPct val="90000"/>
            </a:lnSpc>
            <a:spcBef>
              <a:spcPct val="0"/>
            </a:spcBef>
            <a:spcAft>
              <a:spcPct val="15000"/>
            </a:spcAft>
            <a:buFont typeface="Calibri" panose="020F0502020204030204" pitchFamily="34" charset="0"/>
            <a:buChar char="‒"/>
          </a:pPr>
          <a:r>
            <a:rPr lang="en-US" sz="2400" kern="1200" dirty="0"/>
            <a:t>Data Analysis</a:t>
          </a:r>
        </a:p>
        <a:p>
          <a:pPr marL="228600" lvl="1" indent="-228600" algn="l" defTabSz="1066800">
            <a:lnSpc>
              <a:spcPct val="90000"/>
            </a:lnSpc>
            <a:spcBef>
              <a:spcPct val="0"/>
            </a:spcBef>
            <a:spcAft>
              <a:spcPct val="15000"/>
            </a:spcAft>
            <a:buFont typeface="Arial" panose="020B0604020202020204" pitchFamily="34" charset="0"/>
            <a:buChar char="•"/>
          </a:pPr>
          <a:r>
            <a:rPr lang="en-US" sz="2400" b="1" kern="1200" dirty="0"/>
            <a:t>Hardware and Software Distribution</a:t>
          </a:r>
        </a:p>
        <a:p>
          <a:pPr marL="228600" lvl="1" indent="-228600" algn="l" defTabSz="1066800">
            <a:lnSpc>
              <a:spcPct val="90000"/>
            </a:lnSpc>
            <a:spcBef>
              <a:spcPct val="0"/>
            </a:spcBef>
            <a:spcAft>
              <a:spcPct val="15000"/>
            </a:spcAft>
            <a:buFont typeface="Arial" panose="020B0604020202020204" pitchFamily="34" charset="0"/>
            <a:buChar char="•"/>
          </a:pPr>
          <a:r>
            <a:rPr lang="en-US" sz="2400" b="1" kern="1200" dirty="0"/>
            <a:t>Training and Technical Assistance</a:t>
          </a:r>
        </a:p>
        <a:p>
          <a:pPr marL="457200" lvl="2" indent="-228600" algn="l" defTabSz="1066800">
            <a:lnSpc>
              <a:spcPct val="90000"/>
            </a:lnSpc>
            <a:spcBef>
              <a:spcPct val="0"/>
            </a:spcBef>
            <a:spcAft>
              <a:spcPct val="15000"/>
            </a:spcAft>
            <a:buFont typeface="Calibri" panose="020F0502020204030204" pitchFamily="34" charset="0"/>
            <a:buChar char="‒"/>
          </a:pPr>
          <a:r>
            <a:rPr lang="en-US" sz="2400" kern="1200" dirty="0"/>
            <a:t>Data Systems</a:t>
          </a:r>
        </a:p>
        <a:p>
          <a:pPr marL="457200" lvl="2" indent="-228600" algn="l" defTabSz="1066800">
            <a:lnSpc>
              <a:spcPct val="90000"/>
            </a:lnSpc>
            <a:spcBef>
              <a:spcPct val="0"/>
            </a:spcBef>
            <a:spcAft>
              <a:spcPct val="15000"/>
            </a:spcAft>
            <a:buFont typeface="Calibri" panose="020F0502020204030204" pitchFamily="34" charset="0"/>
            <a:buChar char="‒"/>
          </a:pPr>
          <a:r>
            <a:rPr lang="en-US" sz="2400" kern="1200" dirty="0"/>
            <a:t>Data to Action</a:t>
          </a:r>
        </a:p>
      </dsp:txBody>
      <dsp:txXfrm rot="-5400000">
        <a:off x="4101084" y="358458"/>
        <a:ext cx="7084756" cy="3809047"/>
      </dsp:txXfrm>
    </dsp:sp>
    <dsp:sp modelId="{0BB5166D-AD44-7F42-9DA8-AE13926D3A6C}">
      <dsp:nvSpPr>
        <dsp:cNvPr id="0" name=""/>
        <dsp:cNvSpPr/>
      </dsp:nvSpPr>
      <dsp:spPr>
        <a:xfrm>
          <a:off x="0" y="2209"/>
          <a:ext cx="4101084" cy="4521543"/>
        </a:xfrm>
        <a:prstGeom prst="roundRect">
          <a:avLst/>
        </a:prstGeom>
        <a:solidFill>
          <a:srgbClr val="0077B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Establish Standardized and Unified Data Systems</a:t>
          </a:r>
        </a:p>
      </dsp:txBody>
      <dsp:txXfrm>
        <a:off x="200198" y="202407"/>
        <a:ext cx="3700688" cy="41211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C6240-C8D9-CC44-B516-4E0EFEDE7CA5}">
      <dsp:nvSpPr>
        <dsp:cNvPr id="0" name=""/>
        <dsp:cNvSpPr/>
      </dsp:nvSpPr>
      <dsp:spPr>
        <a:xfrm rot="5400000">
          <a:off x="7274005" y="-3052343"/>
          <a:ext cx="944973" cy="7290816"/>
        </a:xfrm>
        <a:prstGeom prst="round2SameRect">
          <a:avLst/>
        </a:prstGeom>
        <a:solidFill>
          <a:srgbClr val="D6E7F8"/>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None/>
          </a:pPr>
          <a:r>
            <a:rPr lang="en-US" sz="1400" kern="1200" dirty="0">
              <a:solidFill>
                <a:prstClr val="black">
                  <a:hueOff val="0"/>
                  <a:satOff val="0"/>
                  <a:lumOff val="0"/>
                  <a:alphaOff val="0"/>
                </a:prstClr>
              </a:solidFill>
              <a:latin typeface="+mn-lt"/>
              <a:ea typeface="+mn-ea"/>
              <a:cs typeface="+mn-cs"/>
            </a:rPr>
            <a:t>Established the Academic Public Health Corps in 2021</a:t>
          </a:r>
        </a:p>
        <a:p>
          <a:pPr marL="228600" lvl="2" indent="-114300" algn="l" defTabSz="622300">
            <a:lnSpc>
              <a:spcPct val="90000"/>
            </a:lnSpc>
            <a:spcBef>
              <a:spcPct val="0"/>
            </a:spcBef>
            <a:spcAft>
              <a:spcPct val="15000"/>
            </a:spcAft>
            <a:buFont typeface="Calibri" panose="020F0502020204030204" pitchFamily="34" charset="0"/>
            <a:buChar char="‒"/>
          </a:pPr>
          <a:r>
            <a:rPr lang="en-US" sz="1400" kern="1200" dirty="0">
              <a:latin typeface="+mn-lt"/>
            </a:rPr>
            <a:t> 13 higher education public health schools and programs</a:t>
          </a:r>
        </a:p>
        <a:p>
          <a:pPr marL="228600" lvl="2" indent="-114300" algn="l" defTabSz="622300">
            <a:lnSpc>
              <a:spcPct val="90000"/>
            </a:lnSpc>
            <a:spcBef>
              <a:spcPct val="0"/>
            </a:spcBef>
            <a:spcAft>
              <a:spcPct val="15000"/>
            </a:spcAft>
            <a:buFont typeface="Calibri" panose="020F0502020204030204" pitchFamily="34" charset="0"/>
            <a:buChar char="‒"/>
          </a:pPr>
          <a:r>
            <a:rPr lang="en-US" sz="1400" kern="1200" dirty="0">
              <a:latin typeface="+mn-lt"/>
            </a:rPr>
            <a:t> Hundreds corps members deployed to local &amp; regional health departments</a:t>
          </a:r>
        </a:p>
        <a:p>
          <a:pPr marL="114300" lvl="1" indent="-114300" algn="l" defTabSz="622300">
            <a:lnSpc>
              <a:spcPct val="90000"/>
            </a:lnSpc>
            <a:spcBef>
              <a:spcPct val="0"/>
            </a:spcBef>
            <a:spcAft>
              <a:spcPct val="15000"/>
            </a:spcAft>
            <a:buFont typeface="Arial" panose="020B0604020202020204" pitchFamily="34" charset="0"/>
            <a:buNone/>
          </a:pPr>
          <a:r>
            <a:rPr lang="en-US" sz="1400" kern="1200" dirty="0">
              <a:latin typeface="+mn-lt"/>
            </a:rPr>
            <a:t>Establish “Careers of Public Health” website to promote recruitment and retention</a:t>
          </a:r>
        </a:p>
      </dsp:txBody>
      <dsp:txXfrm rot="-5400000">
        <a:off x="4101084" y="166708"/>
        <a:ext cx="7244686" cy="852713"/>
      </dsp:txXfrm>
    </dsp:sp>
    <dsp:sp modelId="{0BB5166D-AD44-7F42-9DA8-AE13926D3A6C}">
      <dsp:nvSpPr>
        <dsp:cNvPr id="0" name=""/>
        <dsp:cNvSpPr/>
      </dsp:nvSpPr>
      <dsp:spPr>
        <a:xfrm>
          <a:off x="0" y="2455"/>
          <a:ext cx="4101084" cy="1181217"/>
        </a:xfrm>
        <a:prstGeom prst="roundRect">
          <a:avLst/>
        </a:prstGeom>
        <a:solidFill>
          <a:srgbClr val="0077B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ln>
                <a:noFill/>
              </a:ln>
              <a:solidFill>
                <a:schemeClr val="bg1"/>
              </a:solidFill>
            </a:rPr>
            <a:t>Promote Workforce Pipeline, Recruitment, and Retention</a:t>
          </a:r>
        </a:p>
      </dsp:txBody>
      <dsp:txXfrm>
        <a:off x="57662" y="60117"/>
        <a:ext cx="3985760" cy="1065893"/>
      </dsp:txXfrm>
    </dsp:sp>
    <dsp:sp modelId="{667CA249-A946-E24D-90FE-ED4381FB815B}">
      <dsp:nvSpPr>
        <dsp:cNvPr id="0" name=""/>
        <dsp:cNvSpPr/>
      </dsp:nvSpPr>
      <dsp:spPr>
        <a:xfrm rot="5400000">
          <a:off x="7274005" y="-1812065"/>
          <a:ext cx="944973" cy="7290816"/>
        </a:xfrm>
        <a:prstGeom prst="round2SameRect">
          <a:avLst/>
        </a:prstGeom>
        <a:solidFill>
          <a:srgbClr val="D6E7F8">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 typeface="Wingdings" pitchFamily="2" charset="2"/>
            <a:buNone/>
          </a:pPr>
          <a:r>
            <a:rPr lang="en-US" sz="1400" kern="1200" dirty="0"/>
            <a:t>Field training for public health inspectors:</a:t>
          </a:r>
        </a:p>
        <a:p>
          <a:pPr marL="228600" lvl="2" indent="-114300" algn="l" defTabSz="622300">
            <a:lnSpc>
              <a:spcPct val="90000"/>
            </a:lnSpc>
            <a:spcBef>
              <a:spcPct val="0"/>
            </a:spcBef>
            <a:spcAft>
              <a:spcPct val="15000"/>
            </a:spcAft>
            <a:buFont typeface="Calibri" panose="020F0502020204030204" pitchFamily="34" charset="0"/>
            <a:buChar char="‒"/>
          </a:pPr>
          <a:r>
            <a:rPr lang="en-US" sz="1400" kern="1200" dirty="0"/>
            <a:t> Food Protection, Septic Systems, Healthy Homes and Housing Code, Public Swimming Pools, Recreational Camps for Children, etc.</a:t>
          </a:r>
        </a:p>
        <a:p>
          <a:pPr marL="228600" lvl="2" indent="-114300" algn="l" defTabSz="622300">
            <a:lnSpc>
              <a:spcPct val="90000"/>
            </a:lnSpc>
            <a:spcBef>
              <a:spcPct val="0"/>
            </a:spcBef>
            <a:spcAft>
              <a:spcPct val="15000"/>
            </a:spcAft>
            <a:buFont typeface="Calibri" panose="020F0502020204030204" pitchFamily="34" charset="0"/>
            <a:buChar char="‒"/>
          </a:pPr>
          <a:r>
            <a:rPr lang="en-US" sz="1400" kern="1200" dirty="0"/>
            <a:t> Planned for 2022 - 2023</a:t>
          </a:r>
        </a:p>
      </dsp:txBody>
      <dsp:txXfrm rot="-5400000">
        <a:off x="4101084" y="1406986"/>
        <a:ext cx="7244686" cy="852713"/>
      </dsp:txXfrm>
    </dsp:sp>
    <dsp:sp modelId="{3CD485E3-8D30-3D46-AB61-A3A98A316AAB}">
      <dsp:nvSpPr>
        <dsp:cNvPr id="0" name=""/>
        <dsp:cNvSpPr/>
      </dsp:nvSpPr>
      <dsp:spPr>
        <a:xfrm>
          <a:off x="0" y="1242733"/>
          <a:ext cx="4101084" cy="1181217"/>
        </a:xfrm>
        <a:prstGeom prst="roundRect">
          <a:avLst/>
        </a:prstGeom>
        <a:solidFill>
          <a:srgbClr val="6A93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ln>
                <a:noFill/>
              </a:ln>
              <a:solidFill>
                <a:schemeClr val="bg1"/>
              </a:solidFill>
            </a:rPr>
            <a:t>Establish Field Training Infrastructure</a:t>
          </a:r>
        </a:p>
      </dsp:txBody>
      <dsp:txXfrm>
        <a:off x="57662" y="1300395"/>
        <a:ext cx="3985760" cy="1065893"/>
      </dsp:txXfrm>
    </dsp:sp>
    <dsp:sp modelId="{56540811-C881-C443-970B-85F82B98BE37}">
      <dsp:nvSpPr>
        <dsp:cNvPr id="0" name=""/>
        <dsp:cNvSpPr/>
      </dsp:nvSpPr>
      <dsp:spPr>
        <a:xfrm rot="5400000">
          <a:off x="7274005" y="-571787"/>
          <a:ext cx="944973" cy="7290816"/>
        </a:xfrm>
        <a:prstGeom prst="round2SameRect">
          <a:avLst/>
        </a:prstGeom>
        <a:solidFill>
          <a:srgbClr val="D6E7F8">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t> Create new training courses specified in the Blueprint</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t> Procure new Learning Management System</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t> Support local public health workforce to meet Blueprint’s Workforce Credential Standards</a:t>
          </a:r>
        </a:p>
      </dsp:txBody>
      <dsp:txXfrm rot="-5400000">
        <a:off x="4101084" y="2647264"/>
        <a:ext cx="7244686" cy="852713"/>
      </dsp:txXfrm>
    </dsp:sp>
    <dsp:sp modelId="{53338773-0677-5041-98B7-BC21F697F051}">
      <dsp:nvSpPr>
        <dsp:cNvPr id="0" name=""/>
        <dsp:cNvSpPr/>
      </dsp:nvSpPr>
      <dsp:spPr>
        <a:xfrm>
          <a:off x="0" y="2483011"/>
          <a:ext cx="4101084" cy="1181217"/>
        </a:xfrm>
        <a:prstGeom prst="roundRect">
          <a:avLst/>
        </a:prstGeom>
        <a:solidFill>
          <a:srgbClr val="0077B6">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ln>
                <a:noFill/>
              </a:ln>
              <a:solidFill>
                <a:schemeClr val="bg1"/>
              </a:solidFill>
            </a:rPr>
            <a:t>Expand Access to Professional Development</a:t>
          </a:r>
        </a:p>
      </dsp:txBody>
      <dsp:txXfrm>
        <a:off x="57662" y="2540673"/>
        <a:ext cx="3985760" cy="1065893"/>
      </dsp:txXfrm>
    </dsp:sp>
    <dsp:sp modelId="{4522CF5E-E5C0-0B4C-ADB5-D20AD2454888}">
      <dsp:nvSpPr>
        <dsp:cNvPr id="0" name=""/>
        <dsp:cNvSpPr/>
      </dsp:nvSpPr>
      <dsp:spPr>
        <a:xfrm rot="5400000">
          <a:off x="7274005" y="668490"/>
          <a:ext cx="944973" cy="7290816"/>
        </a:xfrm>
        <a:prstGeom prst="round2SameRect">
          <a:avLst/>
        </a:prstGeom>
        <a:solidFill>
          <a:srgbClr val="D6E7F8">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solidFill>
                <a:prstClr val="black">
                  <a:hueOff val="0"/>
                  <a:satOff val="0"/>
                  <a:lumOff val="0"/>
                  <a:alphaOff val="0"/>
                </a:prstClr>
              </a:solidFill>
              <a:latin typeface="Calibri"/>
              <a:ea typeface="+mn-ea"/>
              <a:cs typeface="+mn-cs"/>
            </a:rPr>
            <a:t>Transition Registered Sanitarians (RS) and Certified Health Officers (CHO) credentials from Division of Occupational Licensure to DPH</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solidFill>
                <a:prstClr val="black">
                  <a:hueOff val="0"/>
                  <a:satOff val="0"/>
                  <a:lumOff val="0"/>
                  <a:alphaOff val="0"/>
                </a:prstClr>
              </a:solidFill>
              <a:latin typeface="Calibri"/>
              <a:ea typeface="+mn-ea"/>
              <a:cs typeface="+mn-cs"/>
            </a:rPr>
            <a:t>Connect e-licensing software for credentials with new Unified Data Systems for Local and Regional Public Health</a:t>
          </a:r>
        </a:p>
      </dsp:txBody>
      <dsp:txXfrm rot="-5400000">
        <a:off x="4101084" y="3887541"/>
        <a:ext cx="7244686" cy="852713"/>
      </dsp:txXfrm>
    </dsp:sp>
    <dsp:sp modelId="{2E73CD47-576A-714A-96FD-9E8CA4430C95}">
      <dsp:nvSpPr>
        <dsp:cNvPr id="0" name=""/>
        <dsp:cNvSpPr/>
      </dsp:nvSpPr>
      <dsp:spPr>
        <a:xfrm>
          <a:off x="0" y="3723289"/>
          <a:ext cx="4101084" cy="1181217"/>
        </a:xfrm>
        <a:prstGeom prst="roundRect">
          <a:avLst/>
        </a:prstGeom>
        <a:solidFill>
          <a:srgbClr val="6A93B2">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Support Workforce Credentials</a:t>
          </a:r>
        </a:p>
      </dsp:txBody>
      <dsp:txXfrm>
        <a:off x="57662" y="3780951"/>
        <a:ext cx="3985760" cy="10658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C6240-C8D9-CC44-B516-4E0EFEDE7CA5}">
      <dsp:nvSpPr>
        <dsp:cNvPr id="0" name=""/>
        <dsp:cNvSpPr/>
      </dsp:nvSpPr>
      <dsp:spPr>
        <a:xfrm rot="5400000">
          <a:off x="5936106" y="-1382426"/>
          <a:ext cx="3620770" cy="7290816"/>
        </a:xfrm>
        <a:prstGeom prst="round2SameRect">
          <a:avLst/>
        </a:prstGeom>
        <a:solidFill>
          <a:srgbClr val="D6E7F8"/>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Font typeface="Arial" panose="020B0604020202020204" pitchFamily="34" charset="0"/>
            <a:buNone/>
          </a:pPr>
          <a:r>
            <a:rPr lang="en-US" sz="2500" b="1" kern="1200" dirty="0"/>
            <a:t>Established the Local and Regional Public Health Advisory Committee</a:t>
          </a:r>
        </a:p>
        <a:p>
          <a:pPr marL="457200" lvl="2" indent="-228600" algn="l" defTabSz="1111250">
            <a:lnSpc>
              <a:spcPct val="90000"/>
            </a:lnSpc>
            <a:spcBef>
              <a:spcPct val="0"/>
            </a:spcBef>
            <a:spcAft>
              <a:spcPct val="15000"/>
            </a:spcAft>
            <a:buFont typeface="Calibri" panose="020F0502020204030204" pitchFamily="34" charset="0"/>
            <a:buChar char="‒"/>
          </a:pPr>
          <a:r>
            <a:rPr lang="en-US" sz="2500" kern="1200" dirty="0"/>
            <a:t>Currently suspended due to COVID-19 pandemic</a:t>
          </a:r>
        </a:p>
        <a:p>
          <a:pPr marL="228600" lvl="1" indent="-228600" algn="l" defTabSz="1111250">
            <a:lnSpc>
              <a:spcPct val="90000"/>
            </a:lnSpc>
            <a:spcBef>
              <a:spcPct val="0"/>
            </a:spcBef>
            <a:spcAft>
              <a:spcPct val="15000"/>
            </a:spcAft>
            <a:buFont typeface="Arial" panose="020B0604020202020204" pitchFamily="34" charset="0"/>
            <a:buNone/>
          </a:pPr>
          <a:endParaRPr lang="en-US" sz="2500" b="1" kern="1200" dirty="0"/>
        </a:p>
        <a:p>
          <a:pPr marL="228600" lvl="1" indent="-228600" algn="l" defTabSz="1111250">
            <a:lnSpc>
              <a:spcPct val="90000"/>
            </a:lnSpc>
            <a:spcBef>
              <a:spcPct val="0"/>
            </a:spcBef>
            <a:spcAft>
              <a:spcPct val="15000"/>
            </a:spcAft>
            <a:buFont typeface="Arial" panose="020B0604020202020204" pitchFamily="34" charset="0"/>
            <a:buNone/>
          </a:pPr>
          <a:r>
            <a:rPr lang="en-US" sz="2500" b="1" kern="1200" dirty="0"/>
            <a:t>Continue to engage stakeholders</a:t>
          </a:r>
        </a:p>
        <a:p>
          <a:pPr marL="457200" lvl="2" indent="-228600" algn="l" defTabSz="1111250">
            <a:lnSpc>
              <a:spcPct val="90000"/>
            </a:lnSpc>
            <a:spcBef>
              <a:spcPct val="0"/>
            </a:spcBef>
            <a:spcAft>
              <a:spcPct val="15000"/>
            </a:spcAft>
            <a:buFont typeface="Calibri" panose="020F0502020204030204" pitchFamily="34" charset="0"/>
            <a:buChar char="‒"/>
          </a:pPr>
          <a:r>
            <a:rPr lang="en-US" sz="2500" kern="1200" dirty="0"/>
            <a:t>Coalition of Local Public Health</a:t>
          </a:r>
        </a:p>
        <a:p>
          <a:pPr marL="457200" lvl="2" indent="-228600" algn="l" defTabSz="1111250">
            <a:lnSpc>
              <a:spcPct val="90000"/>
            </a:lnSpc>
            <a:spcBef>
              <a:spcPct val="0"/>
            </a:spcBef>
            <a:spcAft>
              <a:spcPct val="15000"/>
            </a:spcAft>
            <a:buFont typeface="Calibri" panose="020F0502020204030204" pitchFamily="34" charset="0"/>
            <a:buChar char="‒"/>
          </a:pPr>
          <a:r>
            <a:rPr lang="en-US" sz="2500" kern="1200" dirty="0"/>
            <a:t>Massachusetts Large Cities Program</a:t>
          </a:r>
        </a:p>
        <a:p>
          <a:pPr marL="457200" lvl="2" indent="-228600" algn="l" defTabSz="1111250">
            <a:lnSpc>
              <a:spcPct val="90000"/>
            </a:lnSpc>
            <a:spcBef>
              <a:spcPct val="0"/>
            </a:spcBef>
            <a:spcAft>
              <a:spcPct val="15000"/>
            </a:spcAft>
            <a:buFont typeface="Calibri" panose="020F0502020204030204" pitchFamily="34" charset="0"/>
            <a:buChar char="‒"/>
          </a:pPr>
          <a:r>
            <a:rPr lang="en-US" sz="2500" kern="1200" dirty="0"/>
            <a:t>PHE Grantees</a:t>
          </a:r>
        </a:p>
      </dsp:txBody>
      <dsp:txXfrm rot="-5400000">
        <a:off x="4101084" y="629347"/>
        <a:ext cx="7114065" cy="3267268"/>
      </dsp:txXfrm>
    </dsp:sp>
    <dsp:sp modelId="{0BB5166D-AD44-7F42-9DA8-AE13926D3A6C}">
      <dsp:nvSpPr>
        <dsp:cNvPr id="0" name=""/>
        <dsp:cNvSpPr/>
      </dsp:nvSpPr>
      <dsp:spPr>
        <a:xfrm>
          <a:off x="0" y="0"/>
          <a:ext cx="4101084" cy="4525963"/>
        </a:xfrm>
        <a:prstGeom prst="roundRect">
          <a:avLst/>
        </a:prstGeom>
        <a:solidFill>
          <a:srgbClr val="0077B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Ensure Continuity of Stakeholder Engagement</a:t>
          </a:r>
        </a:p>
      </dsp:txBody>
      <dsp:txXfrm>
        <a:off x="200198" y="200198"/>
        <a:ext cx="3700688" cy="41255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C6240-C8D9-CC44-B516-4E0EFEDE7CA5}">
      <dsp:nvSpPr>
        <dsp:cNvPr id="0" name=""/>
        <dsp:cNvSpPr/>
      </dsp:nvSpPr>
      <dsp:spPr>
        <a:xfrm rot="5400000">
          <a:off x="5936106" y="-1382426"/>
          <a:ext cx="3620770" cy="7290816"/>
        </a:xfrm>
        <a:prstGeom prst="round2SameRect">
          <a:avLst/>
        </a:prstGeom>
        <a:solidFill>
          <a:srgbClr val="D6E7F8"/>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Font typeface="Wingdings" pitchFamily="2" charset="2"/>
            <a:buNone/>
          </a:pPr>
          <a:r>
            <a:rPr lang="en-US" sz="3500" b="1" kern="1200" dirty="0"/>
            <a:t>State Funding</a:t>
          </a:r>
        </a:p>
        <a:p>
          <a:pPr marL="571500" lvl="2" indent="-285750" algn="l" defTabSz="1555750">
            <a:lnSpc>
              <a:spcPct val="90000"/>
            </a:lnSpc>
            <a:spcBef>
              <a:spcPct val="0"/>
            </a:spcBef>
            <a:spcAft>
              <a:spcPct val="15000"/>
            </a:spcAft>
            <a:buFont typeface="Calibri" panose="020F0502020204030204" pitchFamily="34" charset="0"/>
            <a:buChar char="‒"/>
          </a:pPr>
          <a:r>
            <a:rPr lang="en-US" sz="3500" kern="1200" dirty="0"/>
            <a:t>$15M FY22 State Budget</a:t>
          </a:r>
        </a:p>
        <a:p>
          <a:pPr marL="571500" lvl="2" indent="-285750" algn="l" defTabSz="1555750">
            <a:lnSpc>
              <a:spcPct val="90000"/>
            </a:lnSpc>
            <a:spcBef>
              <a:spcPct val="0"/>
            </a:spcBef>
            <a:spcAft>
              <a:spcPct val="15000"/>
            </a:spcAft>
            <a:buFont typeface="Calibri" panose="020F0502020204030204" pitchFamily="34" charset="0"/>
            <a:buChar char="‒"/>
          </a:pPr>
          <a:r>
            <a:rPr lang="en-US" sz="3500" kern="1200" dirty="0"/>
            <a:t>$200M ARPA Funding (available until FY27)</a:t>
          </a:r>
        </a:p>
        <a:p>
          <a:pPr marL="285750" lvl="1" indent="-285750" algn="l" defTabSz="1555750">
            <a:lnSpc>
              <a:spcPct val="90000"/>
            </a:lnSpc>
            <a:spcBef>
              <a:spcPct val="0"/>
            </a:spcBef>
            <a:spcAft>
              <a:spcPct val="15000"/>
            </a:spcAft>
            <a:buFont typeface="Wingdings" pitchFamily="2" charset="2"/>
            <a:buNone/>
          </a:pPr>
          <a:r>
            <a:rPr lang="en-US" sz="3500" b="1" kern="1200" dirty="0"/>
            <a:t>Federal COVID-19 Response Funding</a:t>
          </a:r>
        </a:p>
      </dsp:txBody>
      <dsp:txXfrm rot="-5400000">
        <a:off x="4101084" y="629347"/>
        <a:ext cx="7114065" cy="3267268"/>
      </dsp:txXfrm>
    </dsp:sp>
    <dsp:sp modelId="{0BB5166D-AD44-7F42-9DA8-AE13926D3A6C}">
      <dsp:nvSpPr>
        <dsp:cNvPr id="0" name=""/>
        <dsp:cNvSpPr/>
      </dsp:nvSpPr>
      <dsp:spPr>
        <a:xfrm>
          <a:off x="0" y="0"/>
          <a:ext cx="4101084" cy="4525963"/>
        </a:xfrm>
        <a:prstGeom prst="roundRect">
          <a:avLst/>
        </a:prstGeom>
        <a:solidFill>
          <a:srgbClr val="0077B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Commit Appropriate  Resources to Support Local and Regional Public Health</a:t>
          </a:r>
        </a:p>
      </dsp:txBody>
      <dsp:txXfrm>
        <a:off x="200198" y="200198"/>
        <a:ext cx="3700688" cy="412556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C4BF5-E566-BD4E-BF84-8EF979555B2D}" type="datetimeFigureOut">
              <a:rPr lang="en-US" smtClean="0"/>
              <a:t>4/6/2022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BBDB-52D0-FE4C-8729-D7393D454E10}" type="slidenum">
              <a:rPr lang="en-US" smtClean="0"/>
              <a:t>‹#›</a:t>
            </a:fld>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1171575"/>
            <a:ext cx="5622925" cy="31623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1</a:t>
            </a:fld>
            <a:endParaRPr lang="en-US"/>
          </a:p>
        </p:txBody>
      </p:sp>
    </p:spTree>
    <p:extLst>
      <p:ext uri="{BB962C8B-B14F-4D97-AF65-F5344CB8AC3E}">
        <p14:creationId xmlns:p14="http://schemas.microsoft.com/office/powerpoint/2010/main" val="3235390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0143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59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9584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5542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3120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5104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33617CDB-7501-4C90-95F1-7E28FD5084DF}" type="slidenum">
              <a:rPr lang="en-US" smtClean="0"/>
              <a:t>19</a:t>
            </a:fld>
            <a:endParaRPr lang="en-US" dirty="0"/>
          </a:p>
        </p:txBody>
      </p:sp>
    </p:spTree>
    <p:extLst>
      <p:ext uri="{BB962C8B-B14F-4D97-AF65-F5344CB8AC3E}">
        <p14:creationId xmlns:p14="http://schemas.microsoft.com/office/powerpoint/2010/main" val="3357830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33617CDB-7501-4C90-95F1-7E28FD5084DF}" type="slidenum">
              <a:rPr lang="en-US" smtClean="0"/>
              <a:t>20</a:t>
            </a:fld>
            <a:endParaRPr lang="en-US" dirty="0"/>
          </a:p>
        </p:txBody>
      </p:sp>
    </p:spTree>
    <p:extLst>
      <p:ext uri="{BB962C8B-B14F-4D97-AF65-F5344CB8AC3E}">
        <p14:creationId xmlns:p14="http://schemas.microsoft.com/office/powerpoint/2010/main" val="1505191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33617CDB-7501-4C90-95F1-7E28FD5084DF}" type="slidenum">
              <a:rPr lang="en-US" smtClean="0"/>
              <a:t>21</a:t>
            </a:fld>
            <a:endParaRPr lang="en-US" dirty="0"/>
          </a:p>
        </p:txBody>
      </p:sp>
    </p:spTree>
    <p:extLst>
      <p:ext uri="{BB962C8B-B14F-4D97-AF65-F5344CB8AC3E}">
        <p14:creationId xmlns:p14="http://schemas.microsoft.com/office/powerpoint/2010/main" val="1991468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33617CDB-7501-4C90-95F1-7E28FD5084DF}" type="slidenum">
              <a:rPr lang="en-US" smtClean="0"/>
              <a:t>22</a:t>
            </a:fld>
            <a:endParaRPr lang="en-US" dirty="0"/>
          </a:p>
        </p:txBody>
      </p:sp>
    </p:spTree>
    <p:extLst>
      <p:ext uri="{BB962C8B-B14F-4D97-AF65-F5344CB8AC3E}">
        <p14:creationId xmlns:p14="http://schemas.microsoft.com/office/powerpoint/2010/main" val="762557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1171575"/>
            <a:ext cx="5622925" cy="31623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2</a:t>
            </a:fld>
            <a:endParaRPr lang="en-US"/>
          </a:p>
        </p:txBody>
      </p:sp>
    </p:spTree>
    <p:extLst>
      <p:ext uri="{BB962C8B-B14F-4D97-AF65-F5344CB8AC3E}">
        <p14:creationId xmlns:p14="http://schemas.microsoft.com/office/powerpoint/2010/main" val="814025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830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7690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2526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2180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6480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057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71838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6410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8031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3918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2242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3899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3776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33177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8898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41384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068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1f113c9a1_6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1f113c9a1_6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1f113c9a1_6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1f113c9a1_6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34343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1f113c9a1_6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1f113c9a1_6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58150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61116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64083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4FA240-ECA8-F143-BA9C-B6FDCCCAA2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25109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35989D-6D6E-47E1-80D3-A3A7569F28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9349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600"/>
              </a:spcBef>
              <a:spcAft>
                <a:spcPts val="0"/>
              </a:spcAft>
              <a:buClr>
                <a:srgbClr val="073763"/>
              </a:buClr>
              <a:buSzPts val="2000"/>
              <a:buFont typeface="Arial" panose="020B0604020202020204" pitchFamily="34" charset="0"/>
              <a:buNone/>
              <a:tabLst/>
              <a:defRPr/>
            </a:pPr>
            <a:endParaRPr kumimoji="0" lang="en-US" sz="1800" b="0" i="0" u="none" strike="noStrike" kern="1200" cap="none" spc="0" normalizeH="0" baseline="0" noProof="0" dirty="0">
              <a:ln>
                <a:noFill/>
              </a:ln>
              <a:solidFill>
                <a:srgbClr val="073763"/>
              </a:solidFill>
              <a:effectLst/>
              <a:uLnTx/>
              <a:uFillTx/>
              <a:latin typeface="Abadi Extra Light"/>
              <a:ea typeface="+mn-ea"/>
              <a:cs typeface="+mn-cs"/>
            </a:endParaRPr>
          </a:p>
          <a:p>
            <a:pPr marL="236855" marR="0" lvl="0" indent="-75565" algn="l" defTabSz="914400" rtl="0" eaLnBrk="1" fontAlgn="auto" latinLnBrk="0" hangingPunct="1">
              <a:lnSpc>
                <a:spcPct val="90000"/>
              </a:lnSpc>
              <a:spcBef>
                <a:spcPts val="1000"/>
              </a:spcBef>
              <a:spcAft>
                <a:spcPts val="2133"/>
              </a:spcAft>
              <a:buClr>
                <a:srgbClr val="000000"/>
              </a:buClr>
              <a:buSzPts val="300"/>
              <a:buFont typeface="Arial" panose="020B0604020202020204" pitchFamily="34" charset="0"/>
              <a:buChar char="•"/>
              <a:tabLst/>
              <a:defRPr/>
            </a:pPr>
            <a:endParaRPr kumimoji="0" lang="en-US" sz="2800" b="0" i="0" u="none" strike="noStrike" kern="1200" cap="none" spc="0" normalizeH="0" baseline="0" noProof="0" dirty="0">
              <a:ln>
                <a:noFill/>
              </a:ln>
              <a:solidFill>
                <a:srgbClr val="002060"/>
              </a:solidFill>
              <a:effectLst/>
              <a:uLnTx/>
              <a:uFillTx/>
              <a:latin typeface="Abadi Extra Light"/>
              <a:ea typeface="+mn-ea"/>
              <a:cs typeface="+mn-cs"/>
            </a:endParaRPr>
          </a:p>
          <a:p>
            <a:pPr algn="l"/>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35989D-6D6E-47E1-80D3-A3A7569F28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7171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35989D-6D6E-47E1-80D3-A3A7569F28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12547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b218140ae4_13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gb218140ae4_13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7898b974df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6" name="Google Shape;86;g7898b974df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38798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4FA240-ECA8-F143-BA9C-B6FDCCCAA2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610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b23fca3394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b23fca339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dirty="0"/>
          </a:p>
        </p:txBody>
      </p:sp>
    </p:spTree>
    <p:extLst>
      <p:ext uri="{BB962C8B-B14F-4D97-AF65-F5344CB8AC3E}">
        <p14:creationId xmlns:p14="http://schemas.microsoft.com/office/powerpoint/2010/main" val="20334041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b23fca3394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b23fca339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dirty="0"/>
          </a:p>
        </p:txBody>
      </p:sp>
    </p:spTree>
    <p:extLst>
      <p:ext uri="{BB962C8B-B14F-4D97-AF65-F5344CB8AC3E}">
        <p14:creationId xmlns:p14="http://schemas.microsoft.com/office/powerpoint/2010/main" val="20334041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4FA240-ECA8-F143-BA9C-B6FDCCCAA2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4911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15847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4FA240-ECA8-F143-BA9C-B6FDCCCAA2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830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4FA240-ECA8-F143-BA9C-B6FDCCCAA2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36569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4FA240-ECA8-F143-BA9C-B6FDCCCAA2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77075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4FA240-ECA8-F143-BA9C-B6FDCCCAA2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8443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1171575"/>
            <a:ext cx="5622925" cy="31623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69</a:t>
            </a:fld>
            <a:endParaRPr lang="en-US"/>
          </a:p>
        </p:txBody>
      </p:sp>
    </p:spTree>
    <p:extLst>
      <p:ext uri="{BB962C8B-B14F-4D97-AF65-F5344CB8AC3E}">
        <p14:creationId xmlns:p14="http://schemas.microsoft.com/office/powerpoint/2010/main" val="3347776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0849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710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1171575"/>
            <a:ext cx="5622925" cy="31623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8</a:t>
            </a:fld>
            <a:endParaRPr lang="en-US"/>
          </a:p>
        </p:txBody>
      </p:sp>
    </p:spTree>
    <p:extLst>
      <p:ext uri="{BB962C8B-B14F-4D97-AF65-F5344CB8AC3E}">
        <p14:creationId xmlns:p14="http://schemas.microsoft.com/office/powerpoint/2010/main" val="3730789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830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47642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911754" y="3580343"/>
            <a:ext cx="557847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792080"/>
            <a:ext cx="2852928" cy="1261872"/>
          </a:xfrm>
          <a:prstGeom prst="rect">
            <a:avLst/>
          </a:prstGeo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a:xfrm>
            <a:off x="609600" y="19051"/>
            <a:ext cx="3860800" cy="328613"/>
          </a:xfrm>
          <a:prstGeom prst="rect">
            <a:avLst/>
          </a:prstGeom>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4DDBDF6C-A4E3-493E-9D37-DB8D3C7D8700}" type="datetime2">
              <a:rPr lang="en-US"/>
              <a:pPr>
                <a:defRPr/>
              </a:pPr>
              <a:t>Wednesday, April 6, 2022</a:t>
            </a:fld>
            <a:endParaRPr lang="en-US"/>
          </a:p>
        </p:txBody>
      </p:sp>
      <p:sp>
        <p:nvSpPr>
          <p:cNvPr id="7" name="Footer Placeholder 5"/>
          <p:cNvSpPr>
            <a:spLocks noGrp="1"/>
          </p:cNvSpPr>
          <p:nvPr>
            <p:ph type="ftr" sz="quarter" idx="11"/>
          </p:nvPr>
        </p:nvSpPr>
        <p:spPr>
          <a:xfrm>
            <a:off x="4572000" y="19051"/>
            <a:ext cx="5486400" cy="328613"/>
          </a:xfrm>
          <a:prstGeom prst="rect">
            <a:avLst/>
          </a:prstGeom>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8" name="Slide Number Placeholder 6"/>
          <p:cNvSpPr>
            <a:spLocks noGrp="1"/>
          </p:cNvSpPr>
          <p:nvPr>
            <p:ph type="sldNum" sz="quarter" idx="12"/>
          </p:nvPr>
        </p:nvSpPr>
        <p:spPr>
          <a:xfrm>
            <a:off x="10160000" y="19051"/>
            <a:ext cx="1422400" cy="328613"/>
          </a:xfrm>
          <a:prstGeom prst="rect">
            <a:avLst/>
          </a:prstGeom>
        </p:spPr>
        <p:txBody>
          <a:bodyPr/>
          <a:lstStyle>
            <a:lvl1pPr eaLnBrk="1" fontAlgn="auto" hangingPunct="1">
              <a:spcBef>
                <a:spcPts val="0"/>
              </a:spcBef>
              <a:spcAft>
                <a:spcPts val="0"/>
              </a:spcAft>
              <a:defRPr>
                <a:solidFill>
                  <a:srgbClr val="292934"/>
                </a:solidFill>
                <a:latin typeface="Arial"/>
                <a:cs typeface="+mn-cs"/>
              </a:defRPr>
            </a:lvl1pPr>
          </a:lstStyle>
          <a:p>
            <a:pPr>
              <a:defRPr/>
            </a:pPr>
            <a:fld id="{E6D6B863-C39C-4776-ADEB-85C27FF2C12C}" type="slidenum">
              <a:rPr lang="en-US"/>
              <a:pPr>
                <a:defRPr/>
              </a:pPr>
              <a:t>‹#›</a:t>
            </a:fld>
            <a:endParaRPr lang="en-US"/>
          </a:p>
        </p:txBody>
      </p:sp>
    </p:spTree>
    <p:extLst>
      <p:ext uri="{BB962C8B-B14F-4D97-AF65-F5344CB8AC3E}">
        <p14:creationId xmlns:p14="http://schemas.microsoft.com/office/powerpoint/2010/main" val="883968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lain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990600"/>
          </a:xfrm>
          <a:prstGeom prst="rect">
            <a:avLst/>
          </a:prstGeom>
        </p:spPr>
        <p:txBody>
          <a:bodyPr/>
          <a:lstStyle/>
          <a:p>
            <a:r>
              <a:rPr lang="en-US"/>
              <a:t>Click to edit Master title style</a:t>
            </a:r>
            <a:endParaRPr lang="en-US" dirty="0"/>
          </a:p>
        </p:txBody>
      </p:sp>
      <p:sp>
        <p:nvSpPr>
          <p:cNvPr id="6" name="Content Placeholder 5"/>
          <p:cNvSpPr>
            <a:spLocks noGrp="1"/>
          </p:cNvSpPr>
          <p:nvPr>
            <p:ph sz="quarter" idx="12"/>
          </p:nvPr>
        </p:nvSpPr>
        <p:spPr>
          <a:xfrm>
            <a:off x="612775" y="1719072"/>
            <a:ext cx="10972800" cy="4222750"/>
          </a:xfrm>
          <a:prstGeom prst="rect">
            <a:avLst/>
          </a:prstGeom>
        </p:spPr>
        <p:txBody>
          <a:bodyPr/>
          <a:lstStyle>
            <a:lvl1pPr>
              <a:lnSpc>
                <a:spcPct val="110000"/>
              </a:lnSpc>
              <a:defRPr sz="2400" baseline="0"/>
            </a:lvl1pPr>
            <a:lvl2pPr>
              <a:lnSpc>
                <a:spcPct val="110000"/>
              </a:lnSpc>
              <a:defRPr sz="1800" baseline="0"/>
            </a:lvl2pPr>
            <a:lvl3pPr>
              <a:lnSpc>
                <a:spcPct val="110000"/>
              </a:lnSpc>
              <a:defRPr sz="1400"/>
            </a:lvl3pPr>
          </a:lstStyle>
          <a:p>
            <a:pPr lvl="0"/>
            <a:r>
              <a:rPr lang="en-US" dirty="0"/>
              <a:t>Click to edit Master text styles</a:t>
            </a:r>
          </a:p>
          <a:p>
            <a:pPr lvl="1"/>
            <a:r>
              <a:rPr lang="en-US" dirty="0"/>
              <a:t>Second level</a:t>
            </a:r>
          </a:p>
          <a:p>
            <a:pPr lvl="2"/>
            <a:r>
              <a:rPr lang="en-US" dirty="0"/>
              <a:t>Third level</a:t>
            </a:r>
          </a:p>
        </p:txBody>
      </p:sp>
      <p:sp>
        <p:nvSpPr>
          <p:cNvPr id="4" name="Slide Number Placeholder 2"/>
          <p:cNvSpPr>
            <a:spLocks noGrp="1"/>
          </p:cNvSpPr>
          <p:nvPr>
            <p:ph type="sldNum" sz="quarter" idx="13"/>
          </p:nvPr>
        </p:nvSpPr>
        <p:spPr>
          <a:xfrm>
            <a:off x="8777817" y="6510339"/>
            <a:ext cx="2743200" cy="365125"/>
          </a:xfrm>
          <a:prstGeom prst="rect">
            <a:avLst/>
          </a:prstGeom>
        </p:spPr>
        <p:txBody>
          <a:bodyPr/>
          <a:lstStyle>
            <a:lvl1pPr>
              <a:defRPr>
                <a:solidFill>
                  <a:srgbClr val="464646">
                    <a:lumMod val="40000"/>
                    <a:lumOff val="60000"/>
                  </a:srgbClr>
                </a:solidFill>
              </a:defRPr>
            </a:lvl1pPr>
          </a:lstStyle>
          <a:p>
            <a:pPr>
              <a:defRPr/>
            </a:pPr>
            <a:fld id="{AE7E582A-0D11-42E1-9B71-57F44702A8F2}" type="slidenum">
              <a:rPr lang="en-US"/>
              <a:pPr>
                <a:defRPr/>
              </a:pPr>
              <a:t>‹#›</a:t>
            </a:fld>
            <a:endParaRPr lang="en-US"/>
          </a:p>
        </p:txBody>
      </p:sp>
      <p:sp>
        <p:nvSpPr>
          <p:cNvPr id="5" name="Footer Placeholder 3"/>
          <p:cNvSpPr>
            <a:spLocks noGrp="1"/>
          </p:cNvSpPr>
          <p:nvPr>
            <p:ph type="ftr" sz="quarter" idx="14"/>
          </p:nvPr>
        </p:nvSpPr>
        <p:spPr>
          <a:xfrm>
            <a:off x="611718" y="6519864"/>
            <a:ext cx="6151033" cy="338137"/>
          </a:xfrm>
          <a:prstGeom prst="rect">
            <a:avLst/>
          </a:prstGeom>
        </p:spPr>
        <p:txBody>
          <a:bodyPr rtlCol="0" anchor="ctr"/>
          <a:lstStyle>
            <a:lvl1pPr algn="l">
              <a:defRPr sz="1000">
                <a:solidFill>
                  <a:srgbClr val="464646">
                    <a:lumMod val="40000"/>
                    <a:lumOff val="60000"/>
                  </a:srgbClr>
                </a:solidFill>
              </a:defRPr>
            </a:lvl1pPr>
          </a:lstStyle>
          <a:p>
            <a:pPr>
              <a:defRPr/>
            </a:pPr>
            <a:r>
              <a:rPr lang="en-US"/>
              <a:t>Massachusetts Department of Public Health       mass.gov/dph</a:t>
            </a:r>
            <a:endParaRPr lang="en-US" dirty="0"/>
          </a:p>
        </p:txBody>
      </p:sp>
    </p:spTree>
    <p:extLst>
      <p:ext uri="{BB962C8B-B14F-4D97-AF65-F5344CB8AC3E}">
        <p14:creationId xmlns:p14="http://schemas.microsoft.com/office/powerpoint/2010/main" val="3437310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5144" y="2130425"/>
            <a:ext cx="8492455"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8">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2592802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1549664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140893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1510229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E2F905-B39E-504D-8E43-B107523010D3}"/>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Tree>
    <p:extLst>
      <p:ext uri="{BB962C8B-B14F-4D97-AF65-F5344CB8AC3E}">
        <p14:creationId xmlns:p14="http://schemas.microsoft.com/office/powerpoint/2010/main" val="3303191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8"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8"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0"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0"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DF137F5-2097-674B-B3F7-F6DD317C147C}"/>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265818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895" y="159655"/>
            <a:ext cx="7086600"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mn-lt"/>
                <a:cs typeface="Arial" charset="0"/>
              </a:rPr>
              <a:t>Connect with DPH</a:t>
            </a:r>
            <a:endParaRPr lang="en-US" sz="2000" dirty="0">
              <a:latin typeface="+mn-lt"/>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6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2"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22" y="1401896"/>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@MassDPH</a:t>
            </a:r>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39"/>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48" y="3597197"/>
            <a:ext cx="1129705" cy="1129705"/>
          </a:xfrm>
          <a:prstGeom prst="rect">
            <a:avLst/>
          </a:prstGeom>
        </p:spPr>
      </p:pic>
    </p:spTree>
    <p:extLst>
      <p:ext uri="{BB962C8B-B14F-4D97-AF65-F5344CB8AC3E}">
        <p14:creationId xmlns:p14="http://schemas.microsoft.com/office/powerpoint/2010/main" val="1557739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2">
            <a:extLst>
              <a:ext uri="{FF2B5EF4-FFF2-40B4-BE49-F238E27FC236}">
                <a16:creationId xmlns:a16="http://schemas.microsoft.com/office/drawing/2014/main" id="{C0A2F920-3F11-AE49-8B23-113E3DB9044E}"/>
              </a:ext>
            </a:extLst>
          </p:cNvPr>
          <p:cNvSpPr txBox="1">
            <a:spLocks/>
          </p:cNvSpPr>
          <p:nvPr userDrawn="1"/>
        </p:nvSpPr>
        <p:spPr>
          <a:xfrm>
            <a:off x="2142581" y="1725492"/>
            <a:ext cx="815339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ysClr val="windowText" lastClr="000000"/>
                </a:solidFill>
                <a:effectLst/>
                <a:uLnTx/>
                <a:uFillTx/>
                <a:latin typeface="+mn-lt"/>
                <a:cs typeface="Arial" charset="0"/>
              </a:rPr>
              <a:t>Thank You!</a:t>
            </a:r>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
        <p:nvSpPr>
          <p:cNvPr id="10" name="Subtitle 3">
            <a:extLst>
              <a:ext uri="{FF2B5EF4-FFF2-40B4-BE49-F238E27FC236}">
                <a16:creationId xmlns:a16="http://schemas.microsoft.com/office/drawing/2014/main" id="{73BCFC28-B021-C74C-B60E-3525D726A156}"/>
              </a:ext>
            </a:extLst>
          </p:cNvPr>
          <p:cNvSpPr txBox="1">
            <a:spLocks/>
          </p:cNvSpPr>
          <p:nvPr userDrawn="1"/>
        </p:nvSpPr>
        <p:spPr>
          <a:xfrm>
            <a:off x="4199980" y="3581406"/>
            <a:ext cx="4038601"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Name of Presenter</a:t>
            </a:r>
          </a:p>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first.last@state.ma.us</a:t>
            </a:r>
          </a:p>
        </p:txBody>
      </p:sp>
    </p:spTree>
    <p:extLst>
      <p:ext uri="{BB962C8B-B14F-4D97-AF65-F5344CB8AC3E}">
        <p14:creationId xmlns:p14="http://schemas.microsoft.com/office/powerpoint/2010/main" val="2537613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1"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470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1"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5740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64646">
                  <a:lumMod val="40000"/>
                  <a:lumOff val="60000"/>
                </a:srgbClr>
              </a:solidFill>
              <a:effectLst/>
              <a:uLnTx/>
              <a:uFillTx/>
              <a:latin typeface="Calibri" panose="020F0502020204030204"/>
              <a:ea typeface="+mn-ea"/>
              <a:cs typeface="+mn-cs"/>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464646">
                  <a:lumMod val="40000"/>
                  <a:lumOff val="60000"/>
                </a:srgbClr>
              </a:solidFill>
              <a:effectLst/>
              <a:uLnTx/>
              <a:uFillTx/>
              <a:latin typeface="Calibri" panose="020F0502020204030204"/>
              <a:ea typeface="+mn-ea"/>
              <a:cs typeface="+mn-cs"/>
            </a:endParaRPr>
          </a:p>
        </p:txBody>
      </p:sp>
      <p:sp>
        <p:nvSpPr>
          <p:cNvPr id="2" name="Title 1"/>
          <p:cNvSpPr>
            <a:spLocks noGrp="1"/>
          </p:cNvSpPr>
          <p:nvPr>
            <p:ph type="title"/>
          </p:nvPr>
        </p:nvSpPr>
        <p:spPr>
          <a:xfrm>
            <a:off x="138545" y="-103208"/>
            <a:ext cx="11509474" cy="1214832"/>
          </a:xfrm>
          <a:prstGeom prst="rect">
            <a:avLst/>
          </a:prstGeom>
        </p:spPr>
        <p:txBody>
          <a:bodyPr/>
          <a:lstStyle>
            <a:lvl1pPr algn="ctr">
              <a:defRPr sz="3200" b="1">
                <a:solidFill>
                  <a:schemeClr val="bg1"/>
                </a:solidFill>
                <a:latin typeface="+mn-lt"/>
              </a:defRPr>
            </a:lvl1pPr>
          </a:lstStyle>
          <a:p>
            <a:r>
              <a:rPr lang="en-US"/>
              <a:t>Click to edit Master title style</a:t>
            </a:r>
          </a:p>
        </p:txBody>
      </p:sp>
      <p:sp>
        <p:nvSpPr>
          <p:cNvPr id="4" name="Text Placeholder 3"/>
          <p:cNvSpPr>
            <a:spLocks noGrp="1"/>
          </p:cNvSpPr>
          <p:nvPr>
            <p:ph type="body" sz="quarter" idx="10"/>
          </p:nvPr>
        </p:nvSpPr>
        <p:spPr>
          <a:xfrm>
            <a:off x="240145" y="1348248"/>
            <a:ext cx="11509474" cy="467100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3145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64646">
                  <a:lumMod val="40000"/>
                  <a:lumOff val="60000"/>
                </a:srgbClr>
              </a:solidFill>
              <a:effectLst/>
              <a:uLnTx/>
              <a:uFillTx/>
              <a:latin typeface="Calibri" panose="020F0502020204030204"/>
              <a:ea typeface="+mn-ea"/>
              <a:cs typeface="+mn-cs"/>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464646">
                  <a:lumMod val="40000"/>
                  <a:lumOff val="60000"/>
                </a:srgbClr>
              </a:solidFill>
              <a:effectLst/>
              <a:uLnTx/>
              <a:uFillTx/>
              <a:latin typeface="Calibri" panose="020F0502020204030204"/>
              <a:ea typeface="+mn-ea"/>
              <a:cs typeface="+mn-cs"/>
            </a:endParaRPr>
          </a:p>
        </p:txBody>
      </p:sp>
      <p:sp>
        <p:nvSpPr>
          <p:cNvPr id="2" name="Title 1"/>
          <p:cNvSpPr>
            <a:spLocks noGrp="1"/>
          </p:cNvSpPr>
          <p:nvPr>
            <p:ph type="title"/>
          </p:nvPr>
        </p:nvSpPr>
        <p:spPr>
          <a:xfrm>
            <a:off x="203200" y="-174003"/>
            <a:ext cx="11509474" cy="1325563"/>
          </a:xfrm>
          <a:prstGeom prst="rect">
            <a:avLst/>
          </a:prstGeom>
        </p:spPr>
        <p:txBody>
          <a:bodyPr/>
          <a:lstStyle>
            <a:lvl1pPr algn="ctr">
              <a:defRPr sz="3200" b="1">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2487828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1043709"/>
            <a:ext cx="12192000" cy="1930400"/>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64646">
                  <a:lumMod val="40000"/>
                  <a:lumOff val="60000"/>
                </a:srgbClr>
              </a:solidFill>
              <a:effectLst/>
              <a:uLnTx/>
              <a:uFillTx/>
              <a:latin typeface="Calibri" panose="020F0502020204030204"/>
              <a:ea typeface="+mn-ea"/>
              <a:cs typeface="+mn-cs"/>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464646">
                  <a:lumMod val="40000"/>
                  <a:lumOff val="60000"/>
                </a:srgbClr>
              </a:solidFill>
              <a:effectLst/>
              <a:uLnTx/>
              <a:uFillTx/>
              <a:latin typeface="Calibri" panose="020F0502020204030204"/>
              <a:ea typeface="+mn-ea"/>
              <a:cs typeface="+mn-cs"/>
            </a:endParaRPr>
          </a:p>
        </p:txBody>
      </p:sp>
      <p:sp>
        <p:nvSpPr>
          <p:cNvPr id="2" name="Title 1"/>
          <p:cNvSpPr>
            <a:spLocks noGrp="1"/>
          </p:cNvSpPr>
          <p:nvPr>
            <p:ph type="title" hasCustomPrompt="1"/>
          </p:nvPr>
        </p:nvSpPr>
        <p:spPr>
          <a:xfrm>
            <a:off x="341263" y="1803122"/>
            <a:ext cx="11509474" cy="909939"/>
          </a:xfrm>
          <a:prstGeom prst="rect">
            <a:avLst/>
          </a:prstGeom>
        </p:spPr>
        <p:txBody>
          <a:bodyPr/>
          <a:lstStyle>
            <a:lvl1pPr algn="ctr">
              <a:defRPr sz="4000" b="1">
                <a:solidFill>
                  <a:schemeClr val="bg1"/>
                </a:solidFill>
                <a:latin typeface="+mn-lt"/>
              </a:defRPr>
            </a:lvl1pPr>
          </a:lstStyle>
          <a:p>
            <a:r>
              <a:rPr lang="en-US"/>
              <a:t>Click to edit Master title style</a:t>
            </a:r>
            <a:br>
              <a:rPr lang="en-US"/>
            </a:br>
            <a:endParaRPr lang="en-US"/>
          </a:p>
        </p:txBody>
      </p:sp>
      <p:sp>
        <p:nvSpPr>
          <p:cNvPr id="6" name="Text Placeholder 5"/>
          <p:cNvSpPr>
            <a:spLocks noGrp="1"/>
          </p:cNvSpPr>
          <p:nvPr>
            <p:ph type="body" sz="quarter" idx="10"/>
          </p:nvPr>
        </p:nvSpPr>
        <p:spPr>
          <a:xfrm>
            <a:off x="147783" y="3205018"/>
            <a:ext cx="11868726" cy="3287484"/>
          </a:xfrm>
          <a:prstGeom prst="rect">
            <a:avLst/>
          </a:prstGeom>
        </p:spPr>
        <p:txBody>
          <a:bodyPr/>
          <a:lstStyle>
            <a:lvl1pPr marL="0" indent="0" algn="ctr">
              <a:buFont typeface="Arial" panose="020B0604020202020204" pitchFamily="34" charset="0"/>
              <a:buNone/>
              <a:defRPr>
                <a:solidFill>
                  <a:schemeClr val="tx1"/>
                </a:solidFill>
              </a:defRPr>
            </a:lvl1pPr>
            <a:lvl2pPr algn="l">
              <a:defRPr/>
            </a:lvl2pPr>
            <a:lvl3pPr algn="l">
              <a:defRPr/>
            </a:lvl3pPr>
            <a:lvl4pPr algn="l">
              <a:defRPr/>
            </a:lvl4pPr>
            <a:lvl5pPr algn="l">
              <a:defRPr/>
            </a:lvl5pPr>
          </a:lstStyle>
          <a:p>
            <a:pPr lvl="0"/>
            <a:r>
              <a:rPr lang="en-US"/>
              <a:t>Edit Master text styles</a:t>
            </a:r>
          </a:p>
          <a:p>
            <a:pPr lvl="0"/>
            <a:endParaRPr lang="en-US"/>
          </a:p>
        </p:txBody>
      </p:sp>
    </p:spTree>
    <p:extLst>
      <p:ext uri="{BB962C8B-B14F-4D97-AF65-F5344CB8AC3E}">
        <p14:creationId xmlns:p14="http://schemas.microsoft.com/office/powerpoint/2010/main" val="37377975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5144" y="2130425"/>
            <a:ext cx="8492455"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8">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3487756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29405386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4341756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23463937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E2F905-B39E-504D-8E43-B107523010D3}"/>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Tree>
    <p:extLst>
      <p:ext uri="{BB962C8B-B14F-4D97-AF65-F5344CB8AC3E}">
        <p14:creationId xmlns:p14="http://schemas.microsoft.com/office/powerpoint/2010/main" val="9992280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8"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8"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0"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0"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DF137F5-2097-674B-B3F7-F6DD317C147C}"/>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286070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517771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895" y="159655"/>
            <a:ext cx="7086600"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mn-lt"/>
                <a:cs typeface="Arial" charset="0"/>
              </a:rPr>
              <a:t>Connect with DPH</a:t>
            </a:r>
            <a:endParaRPr lang="en-US" sz="2000" dirty="0">
              <a:latin typeface="+mn-lt"/>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6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2"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22" y="1401896"/>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@MassDPH</a:t>
            </a:r>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39"/>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48" y="3597197"/>
            <a:ext cx="1129705" cy="1129705"/>
          </a:xfrm>
          <a:prstGeom prst="rect">
            <a:avLst/>
          </a:prstGeom>
        </p:spPr>
      </p:pic>
    </p:spTree>
    <p:extLst>
      <p:ext uri="{BB962C8B-B14F-4D97-AF65-F5344CB8AC3E}">
        <p14:creationId xmlns:p14="http://schemas.microsoft.com/office/powerpoint/2010/main" val="31780011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2">
            <a:extLst>
              <a:ext uri="{FF2B5EF4-FFF2-40B4-BE49-F238E27FC236}">
                <a16:creationId xmlns:a16="http://schemas.microsoft.com/office/drawing/2014/main" id="{C0A2F920-3F11-AE49-8B23-113E3DB9044E}"/>
              </a:ext>
            </a:extLst>
          </p:cNvPr>
          <p:cNvSpPr txBox="1">
            <a:spLocks/>
          </p:cNvSpPr>
          <p:nvPr userDrawn="1"/>
        </p:nvSpPr>
        <p:spPr>
          <a:xfrm>
            <a:off x="2142581" y="1725492"/>
            <a:ext cx="815339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ysClr val="windowText" lastClr="000000"/>
                </a:solidFill>
                <a:effectLst/>
                <a:uLnTx/>
                <a:uFillTx/>
                <a:latin typeface="+mn-lt"/>
                <a:cs typeface="Arial" charset="0"/>
              </a:rPr>
              <a:t>Thank You!</a:t>
            </a:r>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
        <p:nvSpPr>
          <p:cNvPr id="10" name="Subtitle 3">
            <a:extLst>
              <a:ext uri="{FF2B5EF4-FFF2-40B4-BE49-F238E27FC236}">
                <a16:creationId xmlns:a16="http://schemas.microsoft.com/office/drawing/2014/main" id="{73BCFC28-B021-C74C-B60E-3525D726A156}"/>
              </a:ext>
            </a:extLst>
          </p:cNvPr>
          <p:cNvSpPr txBox="1">
            <a:spLocks/>
          </p:cNvSpPr>
          <p:nvPr userDrawn="1"/>
        </p:nvSpPr>
        <p:spPr>
          <a:xfrm>
            <a:off x="4199980" y="3581406"/>
            <a:ext cx="4038601"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Name of Presenter</a:t>
            </a:r>
          </a:p>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first.last@state.ma.us</a:t>
            </a:r>
          </a:p>
        </p:txBody>
      </p:sp>
    </p:spTree>
    <p:extLst>
      <p:ext uri="{BB962C8B-B14F-4D97-AF65-F5344CB8AC3E}">
        <p14:creationId xmlns:p14="http://schemas.microsoft.com/office/powerpoint/2010/main" val="29786384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1"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2144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pPr/>
              <a:t>‹#›</a:t>
            </a:fld>
            <a:endParaRPr lang="en"/>
          </a:p>
        </p:txBody>
      </p:sp>
    </p:spTree>
    <p:extLst>
      <p:ext uri="{BB962C8B-B14F-4D97-AF65-F5344CB8AC3E}">
        <p14:creationId xmlns:p14="http://schemas.microsoft.com/office/powerpoint/2010/main" val="40003172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4" name="Google Shape;53;p13">
            <a:extLst>
              <a:ext uri="{FF2B5EF4-FFF2-40B4-BE49-F238E27FC236}">
                <a16:creationId xmlns:a16="http://schemas.microsoft.com/office/drawing/2014/main" id="{FF585C64-215B-482F-918A-8A1B1DB3D380}"/>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5569339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6" name="Google Shape;53;p13">
            <a:extLst>
              <a:ext uri="{FF2B5EF4-FFF2-40B4-BE49-F238E27FC236}">
                <a16:creationId xmlns:a16="http://schemas.microsoft.com/office/drawing/2014/main" id="{1BD95E41-961E-4FD9-B978-6431607421B9}"/>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15055262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4" name="Google Shape;53;p13">
            <a:extLst>
              <a:ext uri="{FF2B5EF4-FFF2-40B4-BE49-F238E27FC236}">
                <a16:creationId xmlns:a16="http://schemas.microsoft.com/office/drawing/2014/main" id="{DC0EE0F7-C574-4A7E-98B4-460A4ACF3B10}"/>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37104420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5" name="Google Shape;53;p13">
            <a:extLst>
              <a:ext uri="{FF2B5EF4-FFF2-40B4-BE49-F238E27FC236}">
                <a16:creationId xmlns:a16="http://schemas.microsoft.com/office/drawing/2014/main" id="{6E772A30-6299-4089-96D3-4A8F5FB30FCA}"/>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20539869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4" name="Google Shape;53;p13">
            <a:extLst>
              <a:ext uri="{FF2B5EF4-FFF2-40B4-BE49-F238E27FC236}">
                <a16:creationId xmlns:a16="http://schemas.microsoft.com/office/drawing/2014/main" id="{8E936E2B-77DD-40B1-83E2-F8808263B3EF}"/>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40235579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7" name="Google Shape;53;p13">
            <a:extLst>
              <a:ext uri="{FF2B5EF4-FFF2-40B4-BE49-F238E27FC236}">
                <a16:creationId xmlns:a16="http://schemas.microsoft.com/office/drawing/2014/main" id="{04992912-1C2D-427D-92BF-0CE5A6B17857}"/>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2791436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3223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4" name="Google Shape;53;p13">
            <a:extLst>
              <a:ext uri="{FF2B5EF4-FFF2-40B4-BE49-F238E27FC236}">
                <a16:creationId xmlns:a16="http://schemas.microsoft.com/office/drawing/2014/main" id="{C6DD9CF3-67EC-4543-9986-364D44D7C620}"/>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27139247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3" name="Google Shape;53;p13">
            <a:extLst>
              <a:ext uri="{FF2B5EF4-FFF2-40B4-BE49-F238E27FC236}">
                <a16:creationId xmlns:a16="http://schemas.microsoft.com/office/drawing/2014/main" id="{C4BBB152-66B2-4D47-9245-65907C22E460}"/>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16060790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pPr/>
              <a:t>‹#›</a:t>
            </a:fld>
            <a:endParaRPr lang="en"/>
          </a:p>
        </p:txBody>
      </p:sp>
      <p:sp>
        <p:nvSpPr>
          <p:cNvPr id="10" name="Google Shape;53;p13">
            <a:extLst>
              <a:ext uri="{FF2B5EF4-FFF2-40B4-BE49-F238E27FC236}">
                <a16:creationId xmlns:a16="http://schemas.microsoft.com/office/drawing/2014/main" id="{61938211-0CAE-4A9F-BE6A-8D82E9AD34F6}"/>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40463208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defRPr/>
            </a:pPr>
            <a:fld id="{00000000-1234-1234-1234-123412341234}" type="slidenum">
              <a:rPr lang="en" kern="0" smtClean="0">
                <a:solidFill>
                  <a:srgbClr val="595959"/>
                </a:solidFill>
                <a:cs typeface="Arial"/>
                <a:sym typeface="Arial"/>
              </a:rPr>
              <a:pPr defTabSz="1219170">
                <a:buClr>
                  <a:srgbClr val="000000"/>
                </a:buClr>
                <a:defRPr/>
              </a:pPr>
              <a:t>‹#›</a:t>
            </a:fld>
            <a:endParaRPr lang="en" kern="0">
              <a:solidFill>
                <a:srgbClr val="595959"/>
              </a:solidFill>
              <a:cs typeface="Arial"/>
              <a:sym typeface="Arial"/>
            </a:endParaRPr>
          </a:p>
        </p:txBody>
      </p:sp>
      <p:sp>
        <p:nvSpPr>
          <p:cNvPr id="5" name="Google Shape;53;p13">
            <a:extLst>
              <a:ext uri="{FF2B5EF4-FFF2-40B4-BE49-F238E27FC236}">
                <a16:creationId xmlns:a16="http://schemas.microsoft.com/office/drawing/2014/main" id="{4B0C93C8-0631-48F8-BD1A-2CC55C31E053}"/>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26061058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5" name="Google Shape;53;p13">
            <a:extLst>
              <a:ext uri="{FF2B5EF4-FFF2-40B4-BE49-F238E27FC236}">
                <a16:creationId xmlns:a16="http://schemas.microsoft.com/office/drawing/2014/main" id="{DF1EADEA-513D-49BF-BFDC-17169531FCC2}"/>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23286543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21037-3FFA-4F98-86FE-A5344DB0F8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EF0B4F-4437-4E1B-8299-9D3A2D4B0A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E3AFEE-F8C5-43ED-967C-B98CE3A2ACBA}"/>
              </a:ext>
            </a:extLst>
          </p:cNvPr>
          <p:cNvSpPr>
            <a:spLocks noGrp="1"/>
          </p:cNvSpPr>
          <p:nvPr>
            <p:ph type="dt" sz="half" idx="10"/>
          </p:nvPr>
        </p:nvSpPr>
        <p:spPr>
          <a:xfrm>
            <a:off x="0" y="6473363"/>
            <a:ext cx="2743200" cy="365125"/>
          </a:xfrm>
        </p:spPr>
        <p:txBody>
          <a:bodyPr/>
          <a:lstStyle>
            <a:lvl1pPr>
              <a:defRPr i="1">
                <a:solidFill>
                  <a:schemeClr val="tx1"/>
                </a:solidFill>
                <a:latin typeface="Abadi Extra Light" panose="020B0204020104020204" pitchFamily="34" charset="0"/>
              </a:defRPr>
            </a:lvl1pPr>
          </a:lstStyle>
          <a:p>
            <a:r>
              <a:rPr lang="en-US" dirty="0"/>
              <a:t>3.09.2022 Release</a:t>
            </a:r>
          </a:p>
        </p:txBody>
      </p:sp>
      <p:sp>
        <p:nvSpPr>
          <p:cNvPr id="5" name="Footer Placeholder 4">
            <a:extLst>
              <a:ext uri="{FF2B5EF4-FFF2-40B4-BE49-F238E27FC236}">
                <a16:creationId xmlns:a16="http://schemas.microsoft.com/office/drawing/2014/main" id="{727F3A2C-7846-4A08-ADAA-A53E5367C4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544A54-D519-4738-BF87-8EAEADE3CEAE}"/>
              </a:ext>
            </a:extLst>
          </p:cNvPr>
          <p:cNvSpPr>
            <a:spLocks noGrp="1"/>
          </p:cNvSpPr>
          <p:nvPr>
            <p:ph type="sldNum" sz="quarter" idx="12"/>
          </p:nvPr>
        </p:nvSpPr>
        <p:spPr/>
        <p:txBody>
          <a:bodyPr/>
          <a:lstStyle/>
          <a:p>
            <a:fld id="{D81BA6C1-4287-4B64-982A-332B062F3CBB}" type="slidenum">
              <a:rPr lang="en-US" smtClean="0"/>
              <a:t>‹#›</a:t>
            </a:fld>
            <a:endParaRPr lang="en-US"/>
          </a:p>
        </p:txBody>
      </p:sp>
    </p:spTree>
    <p:extLst>
      <p:ext uri="{BB962C8B-B14F-4D97-AF65-F5344CB8AC3E}">
        <p14:creationId xmlns:p14="http://schemas.microsoft.com/office/powerpoint/2010/main" val="34419556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D23C2-95A7-4CEB-AF40-EFA69CD041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F51A48-DF40-4110-A62F-B3A4E087BC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DEA878-62ED-46B4-B4DF-895A99AD8073}"/>
              </a:ext>
            </a:extLst>
          </p:cNvPr>
          <p:cNvSpPr>
            <a:spLocks noGrp="1"/>
          </p:cNvSpPr>
          <p:nvPr>
            <p:ph type="dt" sz="half" idx="10"/>
          </p:nvPr>
        </p:nvSpPr>
        <p:spPr>
          <a:xfrm>
            <a:off x="0" y="6562725"/>
            <a:ext cx="2743200" cy="260350"/>
          </a:xfrm>
        </p:spPr>
        <p:txBody>
          <a:bodyPr/>
          <a:lstStyle>
            <a:lvl1pPr>
              <a:defRPr i="1">
                <a:solidFill>
                  <a:schemeClr val="tx1"/>
                </a:solidFill>
                <a:latin typeface="Abadi Extra Light" panose="020B0204020104020204" pitchFamily="34" charset="0"/>
              </a:defRPr>
            </a:lvl1pPr>
          </a:lstStyle>
          <a:p>
            <a:r>
              <a:rPr lang="en-US"/>
              <a:t>3.09.2022 Release</a:t>
            </a:r>
          </a:p>
        </p:txBody>
      </p:sp>
      <p:sp>
        <p:nvSpPr>
          <p:cNvPr id="5" name="Footer Placeholder 4">
            <a:extLst>
              <a:ext uri="{FF2B5EF4-FFF2-40B4-BE49-F238E27FC236}">
                <a16:creationId xmlns:a16="http://schemas.microsoft.com/office/drawing/2014/main" id="{B5E7B56B-FFF0-4A0F-8CE4-2ABA66568C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46152B-1668-476B-8793-9848472DC812}"/>
              </a:ext>
            </a:extLst>
          </p:cNvPr>
          <p:cNvSpPr>
            <a:spLocks noGrp="1"/>
          </p:cNvSpPr>
          <p:nvPr>
            <p:ph type="sldNum" sz="quarter" idx="12"/>
          </p:nvPr>
        </p:nvSpPr>
        <p:spPr/>
        <p:txBody>
          <a:bodyPr/>
          <a:lstStyle/>
          <a:p>
            <a:fld id="{D81BA6C1-4287-4B64-982A-332B062F3CBB}" type="slidenum">
              <a:rPr lang="en-US" smtClean="0"/>
              <a:t>‹#›</a:t>
            </a:fld>
            <a:endParaRPr lang="en-US"/>
          </a:p>
        </p:txBody>
      </p:sp>
    </p:spTree>
    <p:extLst>
      <p:ext uri="{BB962C8B-B14F-4D97-AF65-F5344CB8AC3E}">
        <p14:creationId xmlns:p14="http://schemas.microsoft.com/office/powerpoint/2010/main" val="30490294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1725-7538-4237-8316-5321EF3151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B59C62-5FB1-4BD2-B127-12E0487D55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E77515-4718-4FDF-86F7-A3C0F7964024}"/>
              </a:ext>
            </a:extLst>
          </p:cNvPr>
          <p:cNvSpPr>
            <a:spLocks noGrp="1"/>
          </p:cNvSpPr>
          <p:nvPr>
            <p:ph type="dt" sz="half" idx="10"/>
          </p:nvPr>
        </p:nvSpPr>
        <p:spPr>
          <a:xfrm>
            <a:off x="0" y="6465050"/>
            <a:ext cx="2743200" cy="365125"/>
          </a:xfrm>
        </p:spPr>
        <p:txBody>
          <a:bodyPr/>
          <a:lstStyle>
            <a:lvl1pPr>
              <a:defRPr i="1">
                <a:solidFill>
                  <a:schemeClr val="tx1"/>
                </a:solidFill>
                <a:latin typeface="Abadi Extra Light" panose="020B0204020104020204" pitchFamily="34" charset="0"/>
              </a:defRPr>
            </a:lvl1pPr>
          </a:lstStyle>
          <a:p>
            <a:r>
              <a:rPr lang="en-US" dirty="0"/>
              <a:t>3.09.2022 Release</a:t>
            </a:r>
          </a:p>
        </p:txBody>
      </p:sp>
      <p:sp>
        <p:nvSpPr>
          <p:cNvPr id="5" name="Footer Placeholder 4">
            <a:extLst>
              <a:ext uri="{FF2B5EF4-FFF2-40B4-BE49-F238E27FC236}">
                <a16:creationId xmlns:a16="http://schemas.microsoft.com/office/drawing/2014/main" id="{E4CDFBA0-E423-41BE-9446-E12A686930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7F4424-DF80-4B2E-B96C-0088C9551C48}"/>
              </a:ext>
            </a:extLst>
          </p:cNvPr>
          <p:cNvSpPr>
            <a:spLocks noGrp="1"/>
          </p:cNvSpPr>
          <p:nvPr>
            <p:ph type="sldNum" sz="quarter" idx="12"/>
          </p:nvPr>
        </p:nvSpPr>
        <p:spPr/>
        <p:txBody>
          <a:bodyPr/>
          <a:lstStyle/>
          <a:p>
            <a:fld id="{D81BA6C1-4287-4B64-982A-332B062F3CBB}" type="slidenum">
              <a:rPr lang="en-US" smtClean="0"/>
              <a:t>‹#›</a:t>
            </a:fld>
            <a:endParaRPr lang="en-US"/>
          </a:p>
        </p:txBody>
      </p:sp>
    </p:spTree>
    <p:extLst>
      <p:ext uri="{BB962C8B-B14F-4D97-AF65-F5344CB8AC3E}">
        <p14:creationId xmlns:p14="http://schemas.microsoft.com/office/powerpoint/2010/main" val="40607084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92B8A-280E-4743-BE9A-4E0BFCC9FE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D70CFC-3985-450B-9E3E-1391DF2805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E37238-66E0-457C-BED4-5995387A75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C2F28F-8899-4D61-9F17-3DC9D5B084BE}"/>
              </a:ext>
            </a:extLst>
          </p:cNvPr>
          <p:cNvSpPr>
            <a:spLocks noGrp="1"/>
          </p:cNvSpPr>
          <p:nvPr>
            <p:ph type="dt" sz="half" idx="10"/>
          </p:nvPr>
        </p:nvSpPr>
        <p:spPr/>
        <p:txBody>
          <a:bodyPr/>
          <a:lstStyle/>
          <a:p>
            <a:r>
              <a:rPr lang="en-US"/>
              <a:t>3.09.2022 Release</a:t>
            </a:r>
          </a:p>
        </p:txBody>
      </p:sp>
      <p:sp>
        <p:nvSpPr>
          <p:cNvPr id="6" name="Footer Placeholder 5">
            <a:extLst>
              <a:ext uri="{FF2B5EF4-FFF2-40B4-BE49-F238E27FC236}">
                <a16:creationId xmlns:a16="http://schemas.microsoft.com/office/drawing/2014/main" id="{26D3BE3D-ADFE-4D5D-A573-D1792F8275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ECA99E-C27D-4BC1-BD68-91BE244C5EB6}"/>
              </a:ext>
            </a:extLst>
          </p:cNvPr>
          <p:cNvSpPr>
            <a:spLocks noGrp="1"/>
          </p:cNvSpPr>
          <p:nvPr>
            <p:ph type="sldNum" sz="quarter" idx="12"/>
          </p:nvPr>
        </p:nvSpPr>
        <p:spPr/>
        <p:txBody>
          <a:bodyPr/>
          <a:lstStyle/>
          <a:p>
            <a:fld id="{D81BA6C1-4287-4B64-982A-332B062F3CBB}" type="slidenum">
              <a:rPr lang="en-US" smtClean="0"/>
              <a:t>‹#›</a:t>
            </a:fld>
            <a:endParaRPr lang="en-US"/>
          </a:p>
        </p:txBody>
      </p:sp>
    </p:spTree>
    <p:extLst>
      <p:ext uri="{BB962C8B-B14F-4D97-AF65-F5344CB8AC3E}">
        <p14:creationId xmlns:p14="http://schemas.microsoft.com/office/powerpoint/2010/main" val="24770899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165D2-D6A4-4B41-8B5D-5D02EA447F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EA7D89-5CDD-4751-9CE1-66625E2F1D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DFF661-5695-46C1-BFEA-E775D52896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F48166-7082-40BF-942E-E5AC2472D4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56CDF2-6F24-485F-ADE5-B2592E2691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CEED10-F25F-4349-84FF-3FE7A85EE324}"/>
              </a:ext>
            </a:extLst>
          </p:cNvPr>
          <p:cNvSpPr>
            <a:spLocks noGrp="1"/>
          </p:cNvSpPr>
          <p:nvPr>
            <p:ph type="dt" sz="half" idx="10"/>
          </p:nvPr>
        </p:nvSpPr>
        <p:spPr/>
        <p:txBody>
          <a:bodyPr/>
          <a:lstStyle/>
          <a:p>
            <a:r>
              <a:rPr lang="en-US"/>
              <a:t>3.09.2022 Release</a:t>
            </a:r>
          </a:p>
        </p:txBody>
      </p:sp>
      <p:sp>
        <p:nvSpPr>
          <p:cNvPr id="8" name="Footer Placeholder 7">
            <a:extLst>
              <a:ext uri="{FF2B5EF4-FFF2-40B4-BE49-F238E27FC236}">
                <a16:creationId xmlns:a16="http://schemas.microsoft.com/office/drawing/2014/main" id="{6CE4754F-68DB-4645-956F-D760ED772A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D48421-FE23-4ABD-891E-F53A3CB8BA5B}"/>
              </a:ext>
            </a:extLst>
          </p:cNvPr>
          <p:cNvSpPr>
            <a:spLocks noGrp="1"/>
          </p:cNvSpPr>
          <p:nvPr>
            <p:ph type="sldNum" sz="quarter" idx="12"/>
          </p:nvPr>
        </p:nvSpPr>
        <p:spPr/>
        <p:txBody>
          <a:bodyPr/>
          <a:lstStyle/>
          <a:p>
            <a:fld id="{D81BA6C1-4287-4B64-982A-332B062F3CBB}" type="slidenum">
              <a:rPr lang="en-US" smtClean="0"/>
              <a:t>‹#›</a:t>
            </a:fld>
            <a:endParaRPr lang="en-US"/>
          </a:p>
        </p:txBody>
      </p:sp>
    </p:spTree>
    <p:extLst>
      <p:ext uri="{BB962C8B-B14F-4D97-AF65-F5344CB8AC3E}">
        <p14:creationId xmlns:p14="http://schemas.microsoft.com/office/powerpoint/2010/main" val="1234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8"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8"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0"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0"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6636588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B3992-5C94-4358-96EA-E94D62AF9C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FDA1EA-E719-44E4-8EC6-FFB01AE2E468}"/>
              </a:ext>
            </a:extLst>
          </p:cNvPr>
          <p:cNvSpPr>
            <a:spLocks noGrp="1"/>
          </p:cNvSpPr>
          <p:nvPr>
            <p:ph type="dt" sz="half" idx="10"/>
          </p:nvPr>
        </p:nvSpPr>
        <p:spPr/>
        <p:txBody>
          <a:bodyPr/>
          <a:lstStyle/>
          <a:p>
            <a:r>
              <a:rPr lang="en-US"/>
              <a:t>3.09.2022 Release</a:t>
            </a:r>
          </a:p>
        </p:txBody>
      </p:sp>
      <p:sp>
        <p:nvSpPr>
          <p:cNvPr id="4" name="Footer Placeholder 3">
            <a:extLst>
              <a:ext uri="{FF2B5EF4-FFF2-40B4-BE49-F238E27FC236}">
                <a16:creationId xmlns:a16="http://schemas.microsoft.com/office/drawing/2014/main" id="{F50331BC-F977-4128-9469-DD5898924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E1D698-C0C4-4FBC-9432-1B145BCA8265}"/>
              </a:ext>
            </a:extLst>
          </p:cNvPr>
          <p:cNvSpPr>
            <a:spLocks noGrp="1"/>
          </p:cNvSpPr>
          <p:nvPr>
            <p:ph type="sldNum" sz="quarter" idx="12"/>
          </p:nvPr>
        </p:nvSpPr>
        <p:spPr/>
        <p:txBody>
          <a:bodyPr/>
          <a:lstStyle/>
          <a:p>
            <a:fld id="{D81BA6C1-4287-4B64-982A-332B062F3CBB}" type="slidenum">
              <a:rPr lang="en-US" smtClean="0"/>
              <a:t>‹#›</a:t>
            </a:fld>
            <a:endParaRPr lang="en-US"/>
          </a:p>
        </p:txBody>
      </p:sp>
    </p:spTree>
    <p:extLst>
      <p:ext uri="{BB962C8B-B14F-4D97-AF65-F5344CB8AC3E}">
        <p14:creationId xmlns:p14="http://schemas.microsoft.com/office/powerpoint/2010/main" val="30962383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35C67C-5BC9-456F-89D5-FCE72628D273}"/>
              </a:ext>
            </a:extLst>
          </p:cNvPr>
          <p:cNvSpPr>
            <a:spLocks noGrp="1"/>
          </p:cNvSpPr>
          <p:nvPr>
            <p:ph type="dt" sz="half" idx="10"/>
          </p:nvPr>
        </p:nvSpPr>
        <p:spPr>
          <a:xfrm>
            <a:off x="0" y="6489989"/>
            <a:ext cx="2743200" cy="365125"/>
          </a:xfrm>
        </p:spPr>
        <p:txBody>
          <a:bodyPr/>
          <a:lstStyle>
            <a:lvl1pPr>
              <a:defRPr i="1">
                <a:solidFill>
                  <a:schemeClr val="tx1"/>
                </a:solidFill>
                <a:latin typeface="Abadi Extra Light" panose="020B0204020104020204" pitchFamily="34" charset="0"/>
              </a:defRPr>
            </a:lvl1pPr>
          </a:lstStyle>
          <a:p>
            <a:r>
              <a:rPr lang="en-US" dirty="0"/>
              <a:t>3.09.2022 Release</a:t>
            </a:r>
          </a:p>
        </p:txBody>
      </p:sp>
      <p:sp>
        <p:nvSpPr>
          <p:cNvPr id="3" name="Footer Placeholder 2">
            <a:extLst>
              <a:ext uri="{FF2B5EF4-FFF2-40B4-BE49-F238E27FC236}">
                <a16:creationId xmlns:a16="http://schemas.microsoft.com/office/drawing/2014/main" id="{B573AF41-AB90-4C90-80CA-C2CED6A4C9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E9BAEF-3F74-42F0-8694-20CDD3970DCC}"/>
              </a:ext>
            </a:extLst>
          </p:cNvPr>
          <p:cNvSpPr>
            <a:spLocks noGrp="1"/>
          </p:cNvSpPr>
          <p:nvPr>
            <p:ph type="sldNum" sz="quarter" idx="12"/>
          </p:nvPr>
        </p:nvSpPr>
        <p:spPr/>
        <p:txBody>
          <a:bodyPr/>
          <a:lstStyle/>
          <a:p>
            <a:fld id="{D81BA6C1-4287-4B64-982A-332B062F3CBB}" type="slidenum">
              <a:rPr lang="en-US" smtClean="0"/>
              <a:t>‹#›</a:t>
            </a:fld>
            <a:endParaRPr lang="en-US"/>
          </a:p>
        </p:txBody>
      </p:sp>
    </p:spTree>
    <p:extLst>
      <p:ext uri="{BB962C8B-B14F-4D97-AF65-F5344CB8AC3E}">
        <p14:creationId xmlns:p14="http://schemas.microsoft.com/office/powerpoint/2010/main" val="12294490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832F5-44CF-482D-BA24-67DB19856D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D284E6-57BA-4A4E-AA1B-21C363A3C9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2D34CE-988B-4F2A-88E6-BCB09FD27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548045-9354-4AB7-AB5F-41FE875AD96C}"/>
              </a:ext>
            </a:extLst>
          </p:cNvPr>
          <p:cNvSpPr>
            <a:spLocks noGrp="1"/>
          </p:cNvSpPr>
          <p:nvPr>
            <p:ph type="dt" sz="half" idx="10"/>
          </p:nvPr>
        </p:nvSpPr>
        <p:spPr/>
        <p:txBody>
          <a:bodyPr/>
          <a:lstStyle/>
          <a:p>
            <a:r>
              <a:rPr lang="en-US"/>
              <a:t>3.09.2022 Release</a:t>
            </a:r>
          </a:p>
        </p:txBody>
      </p:sp>
      <p:sp>
        <p:nvSpPr>
          <p:cNvPr id="6" name="Footer Placeholder 5">
            <a:extLst>
              <a:ext uri="{FF2B5EF4-FFF2-40B4-BE49-F238E27FC236}">
                <a16:creationId xmlns:a16="http://schemas.microsoft.com/office/drawing/2014/main" id="{420C31E0-03B2-40B1-812C-3BF3197DBB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C15F09-699C-41E4-8C7B-FEAC63711D43}"/>
              </a:ext>
            </a:extLst>
          </p:cNvPr>
          <p:cNvSpPr>
            <a:spLocks noGrp="1"/>
          </p:cNvSpPr>
          <p:nvPr>
            <p:ph type="sldNum" sz="quarter" idx="12"/>
          </p:nvPr>
        </p:nvSpPr>
        <p:spPr/>
        <p:txBody>
          <a:bodyPr/>
          <a:lstStyle/>
          <a:p>
            <a:fld id="{D81BA6C1-4287-4B64-982A-332B062F3CBB}" type="slidenum">
              <a:rPr lang="en-US" smtClean="0"/>
              <a:t>‹#›</a:t>
            </a:fld>
            <a:endParaRPr lang="en-US"/>
          </a:p>
        </p:txBody>
      </p:sp>
    </p:spTree>
    <p:extLst>
      <p:ext uri="{BB962C8B-B14F-4D97-AF65-F5344CB8AC3E}">
        <p14:creationId xmlns:p14="http://schemas.microsoft.com/office/powerpoint/2010/main" val="9987634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7D72B-406A-42CB-B838-BBEC8E917A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2A6C3C-5223-4D1C-9570-84D6797EBA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5F3731-EE38-4843-971C-AA90375871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876AC1-F1A2-4EAD-8DF1-BE40631BC63E}"/>
              </a:ext>
            </a:extLst>
          </p:cNvPr>
          <p:cNvSpPr>
            <a:spLocks noGrp="1"/>
          </p:cNvSpPr>
          <p:nvPr>
            <p:ph type="dt" sz="half" idx="10"/>
          </p:nvPr>
        </p:nvSpPr>
        <p:spPr/>
        <p:txBody>
          <a:bodyPr/>
          <a:lstStyle/>
          <a:p>
            <a:r>
              <a:rPr lang="en-US"/>
              <a:t>3.09.2022 Release</a:t>
            </a:r>
          </a:p>
        </p:txBody>
      </p:sp>
      <p:sp>
        <p:nvSpPr>
          <p:cNvPr id="6" name="Footer Placeholder 5">
            <a:extLst>
              <a:ext uri="{FF2B5EF4-FFF2-40B4-BE49-F238E27FC236}">
                <a16:creationId xmlns:a16="http://schemas.microsoft.com/office/drawing/2014/main" id="{AB8050B4-4971-4F3D-AB9E-402BA4D86F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AC4D7D-5D02-42BA-859A-73FD83EF62ED}"/>
              </a:ext>
            </a:extLst>
          </p:cNvPr>
          <p:cNvSpPr>
            <a:spLocks noGrp="1"/>
          </p:cNvSpPr>
          <p:nvPr>
            <p:ph type="sldNum" sz="quarter" idx="12"/>
          </p:nvPr>
        </p:nvSpPr>
        <p:spPr/>
        <p:txBody>
          <a:bodyPr/>
          <a:lstStyle/>
          <a:p>
            <a:fld id="{D81BA6C1-4287-4B64-982A-332B062F3CBB}" type="slidenum">
              <a:rPr lang="en-US" smtClean="0"/>
              <a:t>‹#›</a:t>
            </a:fld>
            <a:endParaRPr lang="en-US"/>
          </a:p>
        </p:txBody>
      </p:sp>
    </p:spTree>
    <p:extLst>
      <p:ext uri="{BB962C8B-B14F-4D97-AF65-F5344CB8AC3E}">
        <p14:creationId xmlns:p14="http://schemas.microsoft.com/office/powerpoint/2010/main" val="8027654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5B8A1-48C3-4118-A838-3BDADFC469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9363EB-398B-4894-B9DA-074D8E6D0A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1C40F2-368F-474C-A358-193AD5BD4099}"/>
              </a:ext>
            </a:extLst>
          </p:cNvPr>
          <p:cNvSpPr>
            <a:spLocks noGrp="1"/>
          </p:cNvSpPr>
          <p:nvPr>
            <p:ph type="dt" sz="half" idx="10"/>
          </p:nvPr>
        </p:nvSpPr>
        <p:spPr/>
        <p:txBody>
          <a:bodyPr/>
          <a:lstStyle/>
          <a:p>
            <a:r>
              <a:rPr lang="en-US"/>
              <a:t>3.09.2022 Release</a:t>
            </a:r>
          </a:p>
        </p:txBody>
      </p:sp>
      <p:sp>
        <p:nvSpPr>
          <p:cNvPr id="5" name="Footer Placeholder 4">
            <a:extLst>
              <a:ext uri="{FF2B5EF4-FFF2-40B4-BE49-F238E27FC236}">
                <a16:creationId xmlns:a16="http://schemas.microsoft.com/office/drawing/2014/main" id="{5B61D6B4-4549-426C-A007-95B275584C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C393D9-802E-4A72-BA5D-AC2AAB37A53C}"/>
              </a:ext>
            </a:extLst>
          </p:cNvPr>
          <p:cNvSpPr>
            <a:spLocks noGrp="1"/>
          </p:cNvSpPr>
          <p:nvPr>
            <p:ph type="sldNum" sz="quarter" idx="12"/>
          </p:nvPr>
        </p:nvSpPr>
        <p:spPr/>
        <p:txBody>
          <a:bodyPr/>
          <a:lstStyle/>
          <a:p>
            <a:fld id="{D81BA6C1-4287-4B64-982A-332B062F3CBB}" type="slidenum">
              <a:rPr lang="en-US" smtClean="0"/>
              <a:t>‹#›</a:t>
            </a:fld>
            <a:endParaRPr lang="en-US"/>
          </a:p>
        </p:txBody>
      </p:sp>
    </p:spTree>
    <p:extLst>
      <p:ext uri="{BB962C8B-B14F-4D97-AF65-F5344CB8AC3E}">
        <p14:creationId xmlns:p14="http://schemas.microsoft.com/office/powerpoint/2010/main" val="22465415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E408A0-4112-4BB3-80D3-67221A8346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8E5CDD-3FC3-4922-BA73-567CAF4DBC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7249B0-3C73-4D69-A6A3-97504DB24965}"/>
              </a:ext>
            </a:extLst>
          </p:cNvPr>
          <p:cNvSpPr>
            <a:spLocks noGrp="1"/>
          </p:cNvSpPr>
          <p:nvPr>
            <p:ph type="dt" sz="half" idx="10"/>
          </p:nvPr>
        </p:nvSpPr>
        <p:spPr/>
        <p:txBody>
          <a:bodyPr/>
          <a:lstStyle/>
          <a:p>
            <a:r>
              <a:rPr lang="en-US"/>
              <a:t>3.09.2022 Release</a:t>
            </a:r>
          </a:p>
        </p:txBody>
      </p:sp>
      <p:sp>
        <p:nvSpPr>
          <p:cNvPr id="5" name="Footer Placeholder 4">
            <a:extLst>
              <a:ext uri="{FF2B5EF4-FFF2-40B4-BE49-F238E27FC236}">
                <a16:creationId xmlns:a16="http://schemas.microsoft.com/office/drawing/2014/main" id="{647CF3A9-C90B-40F2-AE8D-DE01439333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DC60AD-D498-48B8-9E6E-8EC8AF7D1189}"/>
              </a:ext>
            </a:extLst>
          </p:cNvPr>
          <p:cNvSpPr>
            <a:spLocks noGrp="1"/>
          </p:cNvSpPr>
          <p:nvPr>
            <p:ph type="sldNum" sz="quarter" idx="12"/>
          </p:nvPr>
        </p:nvSpPr>
        <p:spPr/>
        <p:txBody>
          <a:bodyPr/>
          <a:lstStyle/>
          <a:p>
            <a:fld id="{D81BA6C1-4287-4B64-982A-332B062F3CBB}" type="slidenum">
              <a:rPr lang="en-US" smtClean="0"/>
              <a:t>‹#›</a:t>
            </a:fld>
            <a:endParaRPr lang="en-US"/>
          </a:p>
        </p:txBody>
      </p:sp>
    </p:spTree>
    <p:extLst>
      <p:ext uri="{BB962C8B-B14F-4D97-AF65-F5344CB8AC3E}">
        <p14:creationId xmlns:p14="http://schemas.microsoft.com/office/powerpoint/2010/main" val="26712381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4" name="Google Shape;53;p13">
            <a:extLst>
              <a:ext uri="{FF2B5EF4-FFF2-40B4-BE49-F238E27FC236}">
                <a16:creationId xmlns:a16="http://schemas.microsoft.com/office/drawing/2014/main" id="{FF585C64-215B-482F-918A-8A1B1DB3D380}"/>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3.09.2022 Release</a:t>
            </a:r>
          </a:p>
        </p:txBody>
      </p:sp>
    </p:spTree>
    <p:extLst>
      <p:ext uri="{BB962C8B-B14F-4D97-AF65-F5344CB8AC3E}">
        <p14:creationId xmlns:p14="http://schemas.microsoft.com/office/powerpoint/2010/main" val="30417669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61306-4FEB-4838-AABA-72B9D49203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72DD24-53EC-4AC1-9EEA-7208729905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B111FE-D9FB-4CD8-B828-976AC39001BE}"/>
              </a:ext>
            </a:extLst>
          </p:cNvPr>
          <p:cNvSpPr>
            <a:spLocks noGrp="1"/>
          </p:cNvSpPr>
          <p:nvPr>
            <p:ph type="dt" sz="half" idx="10"/>
          </p:nvPr>
        </p:nvSpPr>
        <p:spPr/>
        <p:txBody>
          <a:bodyPr/>
          <a:lstStyle/>
          <a:p>
            <a:fld id="{64B65DE4-110B-415D-82B8-D195C78A257F}" type="datetimeFigureOut">
              <a:rPr lang="en-US" smtClean="0"/>
              <a:t>4/6/2022</a:t>
            </a:fld>
            <a:endParaRPr lang="en-US"/>
          </a:p>
        </p:txBody>
      </p:sp>
      <p:sp>
        <p:nvSpPr>
          <p:cNvPr id="5" name="Footer Placeholder 4">
            <a:extLst>
              <a:ext uri="{FF2B5EF4-FFF2-40B4-BE49-F238E27FC236}">
                <a16:creationId xmlns:a16="http://schemas.microsoft.com/office/drawing/2014/main" id="{39CA32C5-AE41-427C-B88F-1CB3E71812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E447CC-47A6-408C-B2E2-CCFA8EF8A70A}"/>
              </a:ext>
            </a:extLst>
          </p:cNvPr>
          <p:cNvSpPr>
            <a:spLocks noGrp="1"/>
          </p:cNvSpPr>
          <p:nvPr>
            <p:ph type="sldNum" sz="quarter" idx="12"/>
          </p:nvPr>
        </p:nvSpPr>
        <p:spPr/>
        <p:txBody>
          <a:bodyPr/>
          <a:lstStyle/>
          <a:p>
            <a:fld id="{74C7BC91-F48B-4694-A914-C542D6A79ED1}" type="slidenum">
              <a:rPr lang="en-US" smtClean="0"/>
              <a:t>‹#›</a:t>
            </a:fld>
            <a:endParaRPr lang="en-US"/>
          </a:p>
        </p:txBody>
      </p:sp>
    </p:spTree>
    <p:extLst>
      <p:ext uri="{BB962C8B-B14F-4D97-AF65-F5344CB8AC3E}">
        <p14:creationId xmlns:p14="http://schemas.microsoft.com/office/powerpoint/2010/main" val="15562737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BA680-B131-4FFE-BADF-1B0AA0525D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203571-6EBE-4E01-9A42-876CFD2356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EDD8E-E3AF-48E2-8D91-9D42AA0A808A}"/>
              </a:ext>
            </a:extLst>
          </p:cNvPr>
          <p:cNvSpPr>
            <a:spLocks noGrp="1"/>
          </p:cNvSpPr>
          <p:nvPr>
            <p:ph type="dt" sz="half" idx="10"/>
          </p:nvPr>
        </p:nvSpPr>
        <p:spPr/>
        <p:txBody>
          <a:bodyPr/>
          <a:lstStyle/>
          <a:p>
            <a:fld id="{64B65DE4-110B-415D-82B8-D195C78A257F}" type="datetimeFigureOut">
              <a:rPr lang="en-US" smtClean="0"/>
              <a:t>4/6/2022</a:t>
            </a:fld>
            <a:endParaRPr lang="en-US"/>
          </a:p>
        </p:txBody>
      </p:sp>
      <p:sp>
        <p:nvSpPr>
          <p:cNvPr id="5" name="Footer Placeholder 4">
            <a:extLst>
              <a:ext uri="{FF2B5EF4-FFF2-40B4-BE49-F238E27FC236}">
                <a16:creationId xmlns:a16="http://schemas.microsoft.com/office/drawing/2014/main" id="{7CBF0259-8389-4A63-BC7F-A062A24635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E254DB-992C-4F6B-B892-FAD478293AA0}"/>
              </a:ext>
            </a:extLst>
          </p:cNvPr>
          <p:cNvSpPr>
            <a:spLocks noGrp="1"/>
          </p:cNvSpPr>
          <p:nvPr>
            <p:ph type="sldNum" sz="quarter" idx="12"/>
          </p:nvPr>
        </p:nvSpPr>
        <p:spPr/>
        <p:txBody>
          <a:bodyPr/>
          <a:lstStyle/>
          <a:p>
            <a:fld id="{74C7BC91-F48B-4694-A914-C542D6A79ED1}" type="slidenum">
              <a:rPr lang="en-US" smtClean="0"/>
              <a:t>‹#›</a:t>
            </a:fld>
            <a:endParaRPr lang="en-US"/>
          </a:p>
        </p:txBody>
      </p:sp>
    </p:spTree>
    <p:extLst>
      <p:ext uri="{BB962C8B-B14F-4D97-AF65-F5344CB8AC3E}">
        <p14:creationId xmlns:p14="http://schemas.microsoft.com/office/powerpoint/2010/main" val="29927382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1481-4929-4B9D-A631-4675DC50F6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0C28E8-8B32-4EF1-B82E-5FDE17CE35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50F21D-C80B-458B-A1DB-53F2552FDAF4}"/>
              </a:ext>
            </a:extLst>
          </p:cNvPr>
          <p:cNvSpPr>
            <a:spLocks noGrp="1"/>
          </p:cNvSpPr>
          <p:nvPr>
            <p:ph type="dt" sz="half" idx="10"/>
          </p:nvPr>
        </p:nvSpPr>
        <p:spPr/>
        <p:txBody>
          <a:bodyPr/>
          <a:lstStyle/>
          <a:p>
            <a:fld id="{64B65DE4-110B-415D-82B8-D195C78A257F}" type="datetimeFigureOut">
              <a:rPr lang="en-US" smtClean="0"/>
              <a:t>4/6/2022</a:t>
            </a:fld>
            <a:endParaRPr lang="en-US"/>
          </a:p>
        </p:txBody>
      </p:sp>
      <p:sp>
        <p:nvSpPr>
          <p:cNvPr id="5" name="Footer Placeholder 4">
            <a:extLst>
              <a:ext uri="{FF2B5EF4-FFF2-40B4-BE49-F238E27FC236}">
                <a16:creationId xmlns:a16="http://schemas.microsoft.com/office/drawing/2014/main" id="{8693D5A1-0A42-4257-9E29-C00703343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52873B-D379-4F4A-81FF-AFD5EDF263A7}"/>
              </a:ext>
            </a:extLst>
          </p:cNvPr>
          <p:cNvSpPr>
            <a:spLocks noGrp="1"/>
          </p:cNvSpPr>
          <p:nvPr>
            <p:ph type="sldNum" sz="quarter" idx="12"/>
          </p:nvPr>
        </p:nvSpPr>
        <p:spPr/>
        <p:txBody>
          <a:bodyPr/>
          <a:lstStyle/>
          <a:p>
            <a:fld id="{74C7BC91-F48B-4694-A914-C542D6A79ED1}" type="slidenum">
              <a:rPr lang="en-US" smtClean="0"/>
              <a:t>‹#›</a:t>
            </a:fld>
            <a:endParaRPr lang="en-US"/>
          </a:p>
        </p:txBody>
      </p:sp>
    </p:spTree>
    <p:extLst>
      <p:ext uri="{BB962C8B-B14F-4D97-AF65-F5344CB8AC3E}">
        <p14:creationId xmlns:p14="http://schemas.microsoft.com/office/powerpoint/2010/main" val="4164034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Connect with DPH</a:t>
            </a:r>
            <a:endParaRPr lang="en-US" dirty="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6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2"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22" y="1401896"/>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39"/>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48" y="3597197"/>
            <a:ext cx="1129705" cy="1129705"/>
          </a:xfrm>
          <a:prstGeom prst="rect">
            <a:avLst/>
          </a:prstGeom>
        </p:spPr>
      </p:pic>
    </p:spTree>
    <p:extLst>
      <p:ext uri="{BB962C8B-B14F-4D97-AF65-F5344CB8AC3E}">
        <p14:creationId xmlns:p14="http://schemas.microsoft.com/office/powerpoint/2010/main" val="13558037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24B31-E12C-4042-8149-5259B74F6C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8BAD12-6331-4236-8DE9-5BFA0B1807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211B44-C5B1-47F2-89C8-2ABCB19630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F07127-74DB-4820-9D90-7ACFF3693B0C}"/>
              </a:ext>
            </a:extLst>
          </p:cNvPr>
          <p:cNvSpPr>
            <a:spLocks noGrp="1"/>
          </p:cNvSpPr>
          <p:nvPr>
            <p:ph type="dt" sz="half" idx="10"/>
          </p:nvPr>
        </p:nvSpPr>
        <p:spPr/>
        <p:txBody>
          <a:bodyPr/>
          <a:lstStyle/>
          <a:p>
            <a:fld id="{64B65DE4-110B-415D-82B8-D195C78A257F}" type="datetimeFigureOut">
              <a:rPr lang="en-US" smtClean="0"/>
              <a:t>4/6/2022</a:t>
            </a:fld>
            <a:endParaRPr lang="en-US"/>
          </a:p>
        </p:txBody>
      </p:sp>
      <p:sp>
        <p:nvSpPr>
          <p:cNvPr id="6" name="Footer Placeholder 5">
            <a:extLst>
              <a:ext uri="{FF2B5EF4-FFF2-40B4-BE49-F238E27FC236}">
                <a16:creationId xmlns:a16="http://schemas.microsoft.com/office/drawing/2014/main" id="{73A0B07C-C92F-4252-B264-BB4139A74A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B06A41-953A-4A55-98B0-187F9148C651}"/>
              </a:ext>
            </a:extLst>
          </p:cNvPr>
          <p:cNvSpPr>
            <a:spLocks noGrp="1"/>
          </p:cNvSpPr>
          <p:nvPr>
            <p:ph type="sldNum" sz="quarter" idx="12"/>
          </p:nvPr>
        </p:nvSpPr>
        <p:spPr/>
        <p:txBody>
          <a:bodyPr/>
          <a:lstStyle/>
          <a:p>
            <a:fld id="{74C7BC91-F48B-4694-A914-C542D6A79ED1}" type="slidenum">
              <a:rPr lang="en-US" smtClean="0"/>
              <a:t>‹#›</a:t>
            </a:fld>
            <a:endParaRPr lang="en-US"/>
          </a:p>
        </p:txBody>
      </p:sp>
    </p:spTree>
    <p:extLst>
      <p:ext uri="{BB962C8B-B14F-4D97-AF65-F5344CB8AC3E}">
        <p14:creationId xmlns:p14="http://schemas.microsoft.com/office/powerpoint/2010/main" val="34646911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A5CF4-40AD-4E20-B2C5-BA39E5DC39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8D329C-C96A-4C89-BAD1-46B03791C0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B0BC19-D308-4DD8-B5C3-4E3566ABAF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A7EEDB-7902-44BE-9143-623402EC3E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C68AB5-65CE-49F1-82A3-9C41AC78FB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3FBA14-92E7-4E9F-A33C-180853BF16D0}"/>
              </a:ext>
            </a:extLst>
          </p:cNvPr>
          <p:cNvSpPr>
            <a:spLocks noGrp="1"/>
          </p:cNvSpPr>
          <p:nvPr>
            <p:ph type="dt" sz="half" idx="10"/>
          </p:nvPr>
        </p:nvSpPr>
        <p:spPr/>
        <p:txBody>
          <a:bodyPr/>
          <a:lstStyle/>
          <a:p>
            <a:fld id="{64B65DE4-110B-415D-82B8-D195C78A257F}" type="datetimeFigureOut">
              <a:rPr lang="en-US" smtClean="0"/>
              <a:t>4/6/2022</a:t>
            </a:fld>
            <a:endParaRPr lang="en-US"/>
          </a:p>
        </p:txBody>
      </p:sp>
      <p:sp>
        <p:nvSpPr>
          <p:cNvPr id="8" name="Footer Placeholder 7">
            <a:extLst>
              <a:ext uri="{FF2B5EF4-FFF2-40B4-BE49-F238E27FC236}">
                <a16:creationId xmlns:a16="http://schemas.microsoft.com/office/drawing/2014/main" id="{5924AE91-0CA0-4FF7-BF4C-270402FE3E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8CC320-7992-419C-825E-72A673296C77}"/>
              </a:ext>
            </a:extLst>
          </p:cNvPr>
          <p:cNvSpPr>
            <a:spLocks noGrp="1"/>
          </p:cNvSpPr>
          <p:nvPr>
            <p:ph type="sldNum" sz="quarter" idx="12"/>
          </p:nvPr>
        </p:nvSpPr>
        <p:spPr/>
        <p:txBody>
          <a:bodyPr/>
          <a:lstStyle/>
          <a:p>
            <a:fld id="{74C7BC91-F48B-4694-A914-C542D6A79ED1}" type="slidenum">
              <a:rPr lang="en-US" smtClean="0"/>
              <a:t>‹#›</a:t>
            </a:fld>
            <a:endParaRPr lang="en-US"/>
          </a:p>
        </p:txBody>
      </p:sp>
    </p:spTree>
    <p:extLst>
      <p:ext uri="{BB962C8B-B14F-4D97-AF65-F5344CB8AC3E}">
        <p14:creationId xmlns:p14="http://schemas.microsoft.com/office/powerpoint/2010/main" val="20039245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E881F-E1A1-405C-953D-A0ED9B08D9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EE416C-B445-4309-932B-022764F1E380}"/>
              </a:ext>
            </a:extLst>
          </p:cNvPr>
          <p:cNvSpPr>
            <a:spLocks noGrp="1"/>
          </p:cNvSpPr>
          <p:nvPr>
            <p:ph type="dt" sz="half" idx="10"/>
          </p:nvPr>
        </p:nvSpPr>
        <p:spPr/>
        <p:txBody>
          <a:bodyPr/>
          <a:lstStyle/>
          <a:p>
            <a:fld id="{64B65DE4-110B-415D-82B8-D195C78A257F}" type="datetimeFigureOut">
              <a:rPr lang="en-US" smtClean="0"/>
              <a:t>4/6/2022</a:t>
            </a:fld>
            <a:endParaRPr lang="en-US"/>
          </a:p>
        </p:txBody>
      </p:sp>
      <p:sp>
        <p:nvSpPr>
          <p:cNvPr id="4" name="Footer Placeholder 3">
            <a:extLst>
              <a:ext uri="{FF2B5EF4-FFF2-40B4-BE49-F238E27FC236}">
                <a16:creationId xmlns:a16="http://schemas.microsoft.com/office/drawing/2014/main" id="{E8A41CF2-ECB1-4279-82A2-1EA65DE9E3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06D759-949F-4B64-A5AD-FEA41DDAEF06}"/>
              </a:ext>
            </a:extLst>
          </p:cNvPr>
          <p:cNvSpPr>
            <a:spLocks noGrp="1"/>
          </p:cNvSpPr>
          <p:nvPr>
            <p:ph type="sldNum" sz="quarter" idx="12"/>
          </p:nvPr>
        </p:nvSpPr>
        <p:spPr/>
        <p:txBody>
          <a:bodyPr/>
          <a:lstStyle/>
          <a:p>
            <a:fld id="{74C7BC91-F48B-4694-A914-C542D6A79ED1}" type="slidenum">
              <a:rPr lang="en-US" smtClean="0"/>
              <a:t>‹#›</a:t>
            </a:fld>
            <a:endParaRPr lang="en-US"/>
          </a:p>
        </p:txBody>
      </p:sp>
    </p:spTree>
    <p:extLst>
      <p:ext uri="{BB962C8B-B14F-4D97-AF65-F5344CB8AC3E}">
        <p14:creationId xmlns:p14="http://schemas.microsoft.com/office/powerpoint/2010/main" val="30935049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559F08-93C0-4434-8529-BFE13AB8AC05}"/>
              </a:ext>
            </a:extLst>
          </p:cNvPr>
          <p:cNvSpPr>
            <a:spLocks noGrp="1"/>
          </p:cNvSpPr>
          <p:nvPr>
            <p:ph type="dt" sz="half" idx="10"/>
          </p:nvPr>
        </p:nvSpPr>
        <p:spPr/>
        <p:txBody>
          <a:bodyPr/>
          <a:lstStyle/>
          <a:p>
            <a:fld id="{64B65DE4-110B-415D-82B8-D195C78A257F}" type="datetimeFigureOut">
              <a:rPr lang="en-US" smtClean="0"/>
              <a:t>4/6/2022</a:t>
            </a:fld>
            <a:endParaRPr lang="en-US"/>
          </a:p>
        </p:txBody>
      </p:sp>
      <p:sp>
        <p:nvSpPr>
          <p:cNvPr id="3" name="Footer Placeholder 2">
            <a:extLst>
              <a:ext uri="{FF2B5EF4-FFF2-40B4-BE49-F238E27FC236}">
                <a16:creationId xmlns:a16="http://schemas.microsoft.com/office/drawing/2014/main" id="{252D9BB4-807B-46CA-A9B3-46879C0C67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6B8874-E357-46DB-9B14-8D59E6ADE188}"/>
              </a:ext>
            </a:extLst>
          </p:cNvPr>
          <p:cNvSpPr>
            <a:spLocks noGrp="1"/>
          </p:cNvSpPr>
          <p:nvPr>
            <p:ph type="sldNum" sz="quarter" idx="12"/>
          </p:nvPr>
        </p:nvSpPr>
        <p:spPr/>
        <p:txBody>
          <a:bodyPr/>
          <a:lstStyle/>
          <a:p>
            <a:fld id="{74C7BC91-F48B-4694-A914-C542D6A79ED1}" type="slidenum">
              <a:rPr lang="en-US" smtClean="0"/>
              <a:t>‹#›</a:t>
            </a:fld>
            <a:endParaRPr lang="en-US"/>
          </a:p>
        </p:txBody>
      </p:sp>
    </p:spTree>
    <p:extLst>
      <p:ext uri="{BB962C8B-B14F-4D97-AF65-F5344CB8AC3E}">
        <p14:creationId xmlns:p14="http://schemas.microsoft.com/office/powerpoint/2010/main" val="14333000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001AF-DCBF-4E5F-8EA4-10D5B630D0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F2E616-4235-41C0-9B33-5FC599B43F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D0FE36-C554-4192-B4C6-9D4E816362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813AEA-833B-4C6D-8345-CB2D285758C8}"/>
              </a:ext>
            </a:extLst>
          </p:cNvPr>
          <p:cNvSpPr>
            <a:spLocks noGrp="1"/>
          </p:cNvSpPr>
          <p:nvPr>
            <p:ph type="dt" sz="half" idx="10"/>
          </p:nvPr>
        </p:nvSpPr>
        <p:spPr/>
        <p:txBody>
          <a:bodyPr/>
          <a:lstStyle/>
          <a:p>
            <a:fld id="{64B65DE4-110B-415D-82B8-D195C78A257F}" type="datetimeFigureOut">
              <a:rPr lang="en-US" smtClean="0"/>
              <a:t>4/6/2022</a:t>
            </a:fld>
            <a:endParaRPr lang="en-US"/>
          </a:p>
        </p:txBody>
      </p:sp>
      <p:sp>
        <p:nvSpPr>
          <p:cNvPr id="6" name="Footer Placeholder 5">
            <a:extLst>
              <a:ext uri="{FF2B5EF4-FFF2-40B4-BE49-F238E27FC236}">
                <a16:creationId xmlns:a16="http://schemas.microsoft.com/office/drawing/2014/main" id="{EF461AB6-92C7-4419-AC60-D662CDCEF8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7BED15-656B-4927-81EA-0567A5AF1C65}"/>
              </a:ext>
            </a:extLst>
          </p:cNvPr>
          <p:cNvSpPr>
            <a:spLocks noGrp="1"/>
          </p:cNvSpPr>
          <p:nvPr>
            <p:ph type="sldNum" sz="quarter" idx="12"/>
          </p:nvPr>
        </p:nvSpPr>
        <p:spPr/>
        <p:txBody>
          <a:bodyPr/>
          <a:lstStyle/>
          <a:p>
            <a:fld id="{74C7BC91-F48B-4694-A914-C542D6A79ED1}" type="slidenum">
              <a:rPr lang="en-US" smtClean="0"/>
              <a:t>‹#›</a:t>
            </a:fld>
            <a:endParaRPr lang="en-US"/>
          </a:p>
        </p:txBody>
      </p:sp>
    </p:spTree>
    <p:extLst>
      <p:ext uri="{BB962C8B-B14F-4D97-AF65-F5344CB8AC3E}">
        <p14:creationId xmlns:p14="http://schemas.microsoft.com/office/powerpoint/2010/main" val="29046655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C7C8A-9998-4DB8-8942-3EF67DF1D1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4AE1CC-335B-4B9D-8CD7-1893E18AAD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100B33-C0BB-4816-8DB6-D4C93A83CE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ED2563-8F66-4B8C-8C26-067A2D5BB8AE}"/>
              </a:ext>
            </a:extLst>
          </p:cNvPr>
          <p:cNvSpPr>
            <a:spLocks noGrp="1"/>
          </p:cNvSpPr>
          <p:nvPr>
            <p:ph type="dt" sz="half" idx="10"/>
          </p:nvPr>
        </p:nvSpPr>
        <p:spPr/>
        <p:txBody>
          <a:bodyPr/>
          <a:lstStyle/>
          <a:p>
            <a:fld id="{64B65DE4-110B-415D-82B8-D195C78A257F}" type="datetimeFigureOut">
              <a:rPr lang="en-US" smtClean="0"/>
              <a:t>4/6/2022</a:t>
            </a:fld>
            <a:endParaRPr lang="en-US"/>
          </a:p>
        </p:txBody>
      </p:sp>
      <p:sp>
        <p:nvSpPr>
          <p:cNvPr id="6" name="Footer Placeholder 5">
            <a:extLst>
              <a:ext uri="{FF2B5EF4-FFF2-40B4-BE49-F238E27FC236}">
                <a16:creationId xmlns:a16="http://schemas.microsoft.com/office/drawing/2014/main" id="{27330E1F-E7A3-447A-99FE-DFA36BA927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4D0528-40EF-4C0E-83F0-7AACC75DB660}"/>
              </a:ext>
            </a:extLst>
          </p:cNvPr>
          <p:cNvSpPr>
            <a:spLocks noGrp="1"/>
          </p:cNvSpPr>
          <p:nvPr>
            <p:ph type="sldNum" sz="quarter" idx="12"/>
          </p:nvPr>
        </p:nvSpPr>
        <p:spPr/>
        <p:txBody>
          <a:bodyPr/>
          <a:lstStyle/>
          <a:p>
            <a:fld id="{74C7BC91-F48B-4694-A914-C542D6A79ED1}" type="slidenum">
              <a:rPr lang="en-US" smtClean="0"/>
              <a:t>‹#›</a:t>
            </a:fld>
            <a:endParaRPr lang="en-US"/>
          </a:p>
        </p:txBody>
      </p:sp>
    </p:spTree>
    <p:extLst>
      <p:ext uri="{BB962C8B-B14F-4D97-AF65-F5344CB8AC3E}">
        <p14:creationId xmlns:p14="http://schemas.microsoft.com/office/powerpoint/2010/main" val="39450673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32A02-D5B4-4A9F-AEF5-99E5A9FA25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1438C2-3AC0-491D-95EF-FE4B5BDB35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A72ABC-D65E-4B23-97EA-D403FED443B4}"/>
              </a:ext>
            </a:extLst>
          </p:cNvPr>
          <p:cNvSpPr>
            <a:spLocks noGrp="1"/>
          </p:cNvSpPr>
          <p:nvPr>
            <p:ph type="dt" sz="half" idx="10"/>
          </p:nvPr>
        </p:nvSpPr>
        <p:spPr/>
        <p:txBody>
          <a:bodyPr/>
          <a:lstStyle/>
          <a:p>
            <a:fld id="{64B65DE4-110B-415D-82B8-D195C78A257F}" type="datetimeFigureOut">
              <a:rPr lang="en-US" smtClean="0"/>
              <a:t>4/6/2022</a:t>
            </a:fld>
            <a:endParaRPr lang="en-US"/>
          </a:p>
        </p:txBody>
      </p:sp>
      <p:sp>
        <p:nvSpPr>
          <p:cNvPr id="5" name="Footer Placeholder 4">
            <a:extLst>
              <a:ext uri="{FF2B5EF4-FFF2-40B4-BE49-F238E27FC236}">
                <a16:creationId xmlns:a16="http://schemas.microsoft.com/office/drawing/2014/main" id="{84D7DE26-2E9C-4F30-BF56-24E208765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BAB21A-ABB9-40BA-AC5A-B3E616522340}"/>
              </a:ext>
            </a:extLst>
          </p:cNvPr>
          <p:cNvSpPr>
            <a:spLocks noGrp="1"/>
          </p:cNvSpPr>
          <p:nvPr>
            <p:ph type="sldNum" sz="quarter" idx="12"/>
          </p:nvPr>
        </p:nvSpPr>
        <p:spPr/>
        <p:txBody>
          <a:bodyPr/>
          <a:lstStyle/>
          <a:p>
            <a:fld id="{74C7BC91-F48B-4694-A914-C542D6A79ED1}" type="slidenum">
              <a:rPr lang="en-US" smtClean="0"/>
              <a:t>‹#›</a:t>
            </a:fld>
            <a:endParaRPr lang="en-US"/>
          </a:p>
        </p:txBody>
      </p:sp>
    </p:spTree>
    <p:extLst>
      <p:ext uri="{BB962C8B-B14F-4D97-AF65-F5344CB8AC3E}">
        <p14:creationId xmlns:p14="http://schemas.microsoft.com/office/powerpoint/2010/main" val="5529433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676F41-CE00-431D-809E-BA8889A48F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981F74-6BAD-48AE-85FA-F9B58ABFE2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1CF6D4-45B5-4765-9514-BB72B067F8B9}"/>
              </a:ext>
            </a:extLst>
          </p:cNvPr>
          <p:cNvSpPr>
            <a:spLocks noGrp="1"/>
          </p:cNvSpPr>
          <p:nvPr>
            <p:ph type="dt" sz="half" idx="10"/>
          </p:nvPr>
        </p:nvSpPr>
        <p:spPr/>
        <p:txBody>
          <a:bodyPr/>
          <a:lstStyle/>
          <a:p>
            <a:fld id="{64B65DE4-110B-415D-82B8-D195C78A257F}" type="datetimeFigureOut">
              <a:rPr lang="en-US" smtClean="0"/>
              <a:t>4/6/2022</a:t>
            </a:fld>
            <a:endParaRPr lang="en-US"/>
          </a:p>
        </p:txBody>
      </p:sp>
      <p:sp>
        <p:nvSpPr>
          <p:cNvPr id="5" name="Footer Placeholder 4">
            <a:extLst>
              <a:ext uri="{FF2B5EF4-FFF2-40B4-BE49-F238E27FC236}">
                <a16:creationId xmlns:a16="http://schemas.microsoft.com/office/drawing/2014/main" id="{34782631-67CB-4379-A49D-DEB7D0131F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F943C1-B152-451E-A22C-6B18E40F0392}"/>
              </a:ext>
            </a:extLst>
          </p:cNvPr>
          <p:cNvSpPr>
            <a:spLocks noGrp="1"/>
          </p:cNvSpPr>
          <p:nvPr>
            <p:ph type="sldNum" sz="quarter" idx="12"/>
          </p:nvPr>
        </p:nvSpPr>
        <p:spPr/>
        <p:txBody>
          <a:bodyPr/>
          <a:lstStyle/>
          <a:p>
            <a:fld id="{74C7BC91-F48B-4694-A914-C542D6A79ED1}" type="slidenum">
              <a:rPr lang="en-US" smtClean="0"/>
              <a:t>‹#›</a:t>
            </a:fld>
            <a:endParaRPr lang="en-US"/>
          </a:p>
        </p:txBody>
      </p:sp>
    </p:spTree>
    <p:extLst>
      <p:ext uri="{BB962C8B-B14F-4D97-AF65-F5344CB8AC3E}">
        <p14:creationId xmlns:p14="http://schemas.microsoft.com/office/powerpoint/2010/main" val="1005304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9906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19051"/>
            <a:ext cx="3860800" cy="328613"/>
          </a:xfrm>
          <a:prstGeom prst="rect">
            <a:avLst/>
          </a:prstGeom>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8CED4604-ED95-46EC-8FF5-646C6768C01B}" type="datetime2">
              <a:rPr lang="en-US"/>
              <a:pPr>
                <a:defRPr/>
              </a:pPr>
              <a:t>Wednesday, April 6, 2022</a:t>
            </a:fld>
            <a:endParaRPr lang="en-US"/>
          </a:p>
        </p:txBody>
      </p:sp>
      <p:sp>
        <p:nvSpPr>
          <p:cNvPr id="4" name="Footer Placeholder 3"/>
          <p:cNvSpPr>
            <a:spLocks noGrp="1"/>
          </p:cNvSpPr>
          <p:nvPr>
            <p:ph type="ftr" sz="quarter" idx="11"/>
          </p:nvPr>
        </p:nvSpPr>
        <p:spPr>
          <a:xfrm>
            <a:off x="4572000" y="19051"/>
            <a:ext cx="5486400" cy="328613"/>
          </a:xfrm>
          <a:prstGeom prst="rect">
            <a:avLst/>
          </a:prstGeom>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a:xfrm>
            <a:off x="10160000" y="19051"/>
            <a:ext cx="1422400" cy="328613"/>
          </a:xfrm>
          <a:prstGeom prst="rect">
            <a:avLst/>
          </a:prstGeom>
        </p:spPr>
        <p:txBody>
          <a:bodyPr/>
          <a:lstStyle>
            <a:lvl1pPr eaLnBrk="1" fontAlgn="auto" hangingPunct="1">
              <a:spcBef>
                <a:spcPts val="0"/>
              </a:spcBef>
              <a:spcAft>
                <a:spcPts val="0"/>
              </a:spcAft>
              <a:defRPr>
                <a:solidFill>
                  <a:srgbClr val="292934"/>
                </a:solidFill>
                <a:latin typeface="Arial"/>
                <a:cs typeface="+mn-cs"/>
              </a:defRPr>
            </a:lvl1pPr>
          </a:lstStyle>
          <a:p>
            <a:pPr>
              <a:defRPr/>
            </a:pPr>
            <a:fld id="{70155E6C-ADA6-4879-BFB7-5937A80C3C44}" type="slidenum">
              <a:rPr lang="en-US"/>
              <a:pPr>
                <a:defRPr/>
              </a:pPr>
              <a:t>‹#›</a:t>
            </a:fld>
            <a:endParaRPr lang="en-US"/>
          </a:p>
        </p:txBody>
      </p:sp>
    </p:spTree>
    <p:extLst>
      <p:ext uri="{BB962C8B-B14F-4D97-AF65-F5344CB8AC3E}">
        <p14:creationId xmlns:p14="http://schemas.microsoft.com/office/powerpoint/2010/main" val="3076416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19051"/>
            <a:ext cx="3860800" cy="328613"/>
          </a:xfrm>
          <a:prstGeom prst="rect">
            <a:avLst/>
          </a:prstGeom>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E5216D4A-51F1-42CE-97C6-504EFCD07714}" type="datetime2">
              <a:rPr lang="en-US"/>
              <a:pPr>
                <a:defRPr/>
              </a:pPr>
              <a:t>Wednesday, April 6, 2022</a:t>
            </a:fld>
            <a:endParaRPr lang="en-US"/>
          </a:p>
        </p:txBody>
      </p:sp>
      <p:sp>
        <p:nvSpPr>
          <p:cNvPr id="3" name="Footer Placeholder 2"/>
          <p:cNvSpPr>
            <a:spLocks noGrp="1"/>
          </p:cNvSpPr>
          <p:nvPr>
            <p:ph type="ftr" sz="quarter" idx="11"/>
          </p:nvPr>
        </p:nvSpPr>
        <p:spPr>
          <a:xfrm>
            <a:off x="4572000" y="19051"/>
            <a:ext cx="5486400" cy="328613"/>
          </a:xfrm>
          <a:prstGeom prst="rect">
            <a:avLst/>
          </a:prstGeom>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a:xfrm>
            <a:off x="10160000" y="19051"/>
            <a:ext cx="1422400" cy="328613"/>
          </a:xfrm>
          <a:prstGeom prst="rect">
            <a:avLst/>
          </a:prstGeom>
        </p:spPr>
        <p:txBody>
          <a:bodyPr/>
          <a:lstStyle>
            <a:lvl1pPr eaLnBrk="1" fontAlgn="auto" hangingPunct="1">
              <a:spcBef>
                <a:spcPts val="0"/>
              </a:spcBef>
              <a:spcAft>
                <a:spcPts val="0"/>
              </a:spcAft>
              <a:defRPr>
                <a:solidFill>
                  <a:srgbClr val="292934"/>
                </a:solidFill>
                <a:latin typeface="Arial"/>
                <a:cs typeface="+mn-cs"/>
              </a:defRPr>
            </a:lvl1pPr>
          </a:lstStyle>
          <a:p>
            <a:pPr>
              <a:defRPr/>
            </a:pPr>
            <a:fld id="{58BEEFC4-95C9-40EC-B69F-6A44F71B8C3F}" type="slidenum">
              <a:rPr lang="en-US"/>
              <a:pPr>
                <a:defRPr/>
              </a:pPr>
              <a:t>‹#›</a:t>
            </a:fld>
            <a:endParaRPr lang="en-US"/>
          </a:p>
        </p:txBody>
      </p:sp>
    </p:spTree>
    <p:extLst>
      <p:ext uri="{BB962C8B-B14F-4D97-AF65-F5344CB8AC3E}">
        <p14:creationId xmlns:p14="http://schemas.microsoft.com/office/powerpoint/2010/main" val="403430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2"/>
            <a:ext cx="28448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3" name="Footer Placeholder 4"/>
          <p:cNvSpPr>
            <a:spLocks noGrp="1"/>
          </p:cNvSpPr>
          <p:nvPr>
            <p:ph type="ftr" sz="quarter" idx="11"/>
          </p:nvPr>
        </p:nvSpPr>
        <p:spPr>
          <a:xfrm>
            <a:off x="4165600" y="6356352"/>
            <a:ext cx="38608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4" name="Slide Number Placeholder 5"/>
          <p:cNvSpPr>
            <a:spLocks noGrp="1"/>
          </p:cNvSpPr>
          <p:nvPr>
            <p:ph type="sldNum" sz="quarter" idx="12"/>
          </p:nvPr>
        </p:nvSpPr>
        <p:spPr>
          <a:xfrm>
            <a:off x="8737600" y="6356352"/>
            <a:ext cx="28448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AEDD70FA-59E1-4157-923E-C4A67B08AD84}" type="slidenum">
              <a:rPr lang="en-US"/>
              <a:pPr fontAlgn="base">
                <a:spcAft>
                  <a:spcPct val="0"/>
                </a:spcAft>
                <a:defRPr/>
              </a:pPr>
              <a:t>‹#›</a:t>
            </a:fld>
            <a:endParaRPr lang="en-US" dirty="0"/>
          </a:p>
        </p:txBody>
      </p:sp>
    </p:spTree>
    <p:extLst>
      <p:ext uri="{BB962C8B-B14F-4D97-AF65-F5344CB8AC3E}">
        <p14:creationId xmlns:p14="http://schemas.microsoft.com/office/powerpoint/2010/main" val="2491125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6.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53" r:id="rId5"/>
    <p:sldLayoutId id="2147483654" r:id="rId6"/>
    <p:sldLayoutId id="2147483659" r:id="rId7"/>
    <p:sldLayoutId id="2147483661" r:id="rId8"/>
    <p:sldLayoutId id="2147483663" r:id="rId9"/>
    <p:sldLayoutId id="2147483664" r:id="rId10"/>
    <p:sldLayoutId id="214748366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592822" y="56524"/>
            <a:ext cx="10972800"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86713851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743" r:id="rId9"/>
  </p:sldLayoutIdLst>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57A288-40D7-4070-A2DF-E7F1BF3721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E0B452-4A66-4DCE-8A09-EFB0ED10FC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7091D3-3335-4D2A-B11D-8DC53C6EF1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C8BBFF0-EFF0-49D8-9767-2E599E58BC3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2DDE2E9-80C0-4B58-891C-BD5C46FC36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A8497E9-1E06-41AD-9A41-09A61D34B3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8D59B0E-9540-4A77-8865-C0467E5A412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29309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592822" y="56524"/>
            <a:ext cx="10972800"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71869440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Lst>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
        <p:nvSpPr>
          <p:cNvPr id="5" name="Google Shape;53;p13">
            <a:extLst>
              <a:ext uri="{FF2B5EF4-FFF2-40B4-BE49-F238E27FC236}">
                <a16:creationId xmlns:a16="http://schemas.microsoft.com/office/drawing/2014/main" id="{52E1B166-888A-4F5C-B0EA-92E03CBC071F}"/>
              </a:ext>
            </a:extLst>
          </p:cNvPr>
          <p:cNvSpPr txBox="1">
            <a:spLocks noGrp="1"/>
          </p:cNvSpPr>
          <p:nvPr>
            <p:ph type="dt" idx="2"/>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2670583821"/>
      </p:ext>
    </p:extLst>
  </p:cSld>
  <p:clrMap bg1="lt1" tx1="dk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8DD36-3837-4473-83BE-1CA41F2B81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3BAAD5-58EA-4393-946A-5DE85A0BD4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D85D18-F7A6-4C4F-9C53-EB63EEE619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3.09.2022 Release</a:t>
            </a:r>
          </a:p>
        </p:txBody>
      </p:sp>
      <p:sp>
        <p:nvSpPr>
          <p:cNvPr id="5" name="Footer Placeholder 4">
            <a:extLst>
              <a:ext uri="{FF2B5EF4-FFF2-40B4-BE49-F238E27FC236}">
                <a16:creationId xmlns:a16="http://schemas.microsoft.com/office/drawing/2014/main" id="{B99D8151-EBA2-4820-BB36-088A573FBB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15434B-C408-4BF5-9C37-35EEF04071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1BA6C1-4287-4B64-982A-332B062F3CBB}" type="slidenum">
              <a:rPr lang="en-US" smtClean="0"/>
              <a:t>‹#›</a:t>
            </a:fld>
            <a:endParaRPr lang="en-US"/>
          </a:p>
        </p:txBody>
      </p:sp>
    </p:spTree>
    <p:extLst>
      <p:ext uri="{BB962C8B-B14F-4D97-AF65-F5344CB8AC3E}">
        <p14:creationId xmlns:p14="http://schemas.microsoft.com/office/powerpoint/2010/main" val="18291868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0E6F45-879D-450C-AC6D-94D9C52167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19D279-0FFD-458B-BDF9-260C24C7DB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A4479C-CE66-4B64-8ADE-63DFAB2EBF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65DE4-110B-415D-82B8-D195C78A257F}" type="datetimeFigureOut">
              <a:rPr lang="en-US" smtClean="0"/>
              <a:t>4/6/2022</a:t>
            </a:fld>
            <a:endParaRPr lang="en-US"/>
          </a:p>
        </p:txBody>
      </p:sp>
      <p:sp>
        <p:nvSpPr>
          <p:cNvPr id="5" name="Footer Placeholder 4">
            <a:extLst>
              <a:ext uri="{FF2B5EF4-FFF2-40B4-BE49-F238E27FC236}">
                <a16:creationId xmlns:a16="http://schemas.microsoft.com/office/drawing/2014/main" id="{EDE39C94-6978-43CB-8050-912C81ADBA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DBD84D-1CDE-466B-BE87-0C2F7EE210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7BC91-F48B-4694-A914-C542D6A79ED1}" type="slidenum">
              <a:rPr lang="en-US" smtClean="0"/>
              <a:t>‹#›</a:t>
            </a:fld>
            <a:endParaRPr lang="en-US"/>
          </a:p>
        </p:txBody>
      </p:sp>
    </p:spTree>
    <p:extLst>
      <p:ext uri="{BB962C8B-B14F-4D97-AF65-F5344CB8AC3E}">
        <p14:creationId xmlns:p14="http://schemas.microsoft.com/office/powerpoint/2010/main" val="411639443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hyperlink" Target="https://malegislature.gov/Laws/GeneralLaws/PartI/TitleXVI/Chapter111" TargetMode="External"/><Relationship Id="rId2" Type="http://schemas.openxmlformats.org/officeDocument/2006/relationships/hyperlink" Target="https://malegislature.gov/Laws/GeneralLaws/PartI/TitleXVI/Chapter111/Section111c" TargetMode="External"/><Relationship Id="rId1" Type="http://schemas.openxmlformats.org/officeDocument/2006/relationships/slideLayout" Target="../slideLayouts/slideLayout32.xml"/><Relationship Id="rId4" Type="http://schemas.openxmlformats.org/officeDocument/2006/relationships/hyperlink" Target="https://www.mass.gov/doc/105-cmr-130-hospital-licensure/download"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hyperlink" Target="https://malegislature.gov/laws/sessionlaws/acts/2012/chapter224" TargetMode="External"/><Relationship Id="rId2" Type="http://schemas.openxmlformats.org/officeDocument/2006/relationships/hyperlink" Target="https://malegislature.gov/Laws/GeneralLaws/PartI/TitleXVI/Chapter111/Section111c" TargetMode="External"/><Relationship Id="rId1" Type="http://schemas.openxmlformats.org/officeDocument/2006/relationships/slideLayout" Target="../slideLayouts/slideLayout32.xml"/><Relationship Id="rId5" Type="http://schemas.openxmlformats.org/officeDocument/2006/relationships/hyperlink" Target="mailto:Benjamin.Kingston@mass.gov" TargetMode="External"/><Relationship Id="rId4" Type="http://schemas.openxmlformats.org/officeDocument/2006/relationships/hyperlink" Target="https://www.mass.gov/regulations/105-CMR-21600-massachusetts-wellness-tax-credit-incentiv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https://gallery.mailchimp.com/52eab53b393b93e485e635d5e/images/9892cdd2-333e-4c3e-a3fe-5ea9f20989d7.jpg" TargetMode="External"/><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1.xml"/><Relationship Id="rId1" Type="http://schemas.openxmlformats.org/officeDocument/2006/relationships/slideLayout" Target="../slideLayouts/slideLayout2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2.xml"/><Relationship Id="rId1" Type="http://schemas.openxmlformats.org/officeDocument/2006/relationships/slideLayout" Target="../slideLayouts/slideLayout2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3.xml"/><Relationship Id="rId1" Type="http://schemas.openxmlformats.org/officeDocument/2006/relationships/slideLayout" Target="../slideLayouts/slideLayout2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58.xml"/><Relationship Id="rId5" Type="http://schemas.openxmlformats.org/officeDocument/2006/relationships/image" Target="../media/image18.png"/><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58.xml"/><Relationship Id="rId6" Type="http://schemas.microsoft.com/office/2007/relationships/hdphoto" Target="../media/hdphoto2.wdp"/><Relationship Id="rId5" Type="http://schemas.openxmlformats.org/officeDocument/2006/relationships/image" Target="../media/image20.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22.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58.xml"/><Relationship Id="rId6" Type="http://schemas.microsoft.com/office/2007/relationships/hdphoto" Target="../media/hdphoto6.wdp"/><Relationship Id="rId5" Type="http://schemas.openxmlformats.org/officeDocument/2006/relationships/image" Target="../media/image22.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25.png"/></Relationships>
</file>

<file path=ppt/slides/_rels/slide51.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20.png"/><Relationship Id="rId7"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58.xml"/><Relationship Id="rId6" Type="http://schemas.microsoft.com/office/2007/relationships/hdphoto" Target="../media/hdphoto9.wdp"/><Relationship Id="rId5" Type="http://schemas.openxmlformats.org/officeDocument/2006/relationships/image" Target="../media/image26.png"/><Relationship Id="rId10" Type="http://schemas.microsoft.com/office/2007/relationships/hdphoto" Target="../media/hdphoto11.wdp"/><Relationship Id="rId4" Type="http://schemas.microsoft.com/office/2007/relationships/hdphoto" Target="../media/hdphoto2.wdp"/><Relationship Id="rId9" Type="http://schemas.openxmlformats.org/officeDocument/2006/relationships/image" Target="../media/image2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8.xml"/></Relationships>
</file>

<file path=ppt/slides/_rels/slide54.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17" Type="http://schemas.openxmlformats.org/officeDocument/2006/relationships/image" Target="../media/image43.png"/><Relationship Id="rId2" Type="http://schemas.openxmlformats.org/officeDocument/2006/relationships/notesSlide" Target="../notesSlides/notesSlide45.xml"/><Relationship Id="rId16" Type="http://schemas.openxmlformats.org/officeDocument/2006/relationships/image" Target="../media/image42.svg"/><Relationship Id="rId1" Type="http://schemas.openxmlformats.org/officeDocument/2006/relationships/slideLayout" Target="../slideLayouts/slideLayout58.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sv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sv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8.xml"/></Relationships>
</file>

<file path=ppt/slides/_rels/slide58.xml.rels><?xml version="1.0" encoding="UTF-8" standalone="yes"?>
<Relationships xmlns="http://schemas.openxmlformats.org/package/2006/relationships"><Relationship Id="rId3" Type="http://schemas.openxmlformats.org/officeDocument/2006/relationships/hyperlink" Target="https://www.mass.gov/info-details/covid-19-community-impact-survey" TargetMode="External"/><Relationship Id="rId2" Type="http://schemas.openxmlformats.org/officeDocument/2006/relationships/notesSlide" Target="../notesSlides/notesSlide48.xml"/><Relationship Id="rId1" Type="http://schemas.openxmlformats.org/officeDocument/2006/relationships/slideLayout" Target="../slideLayouts/slideLayout58.xml"/><Relationship Id="rId4" Type="http://schemas.openxmlformats.org/officeDocument/2006/relationships/image" Target="../media/image4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63.xml"/><Relationship Id="rId4" Type="http://schemas.microsoft.com/office/2007/relationships/hdphoto" Target="../media/hdphoto8.wdp"/></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63.xml"/><Relationship Id="rId4" Type="http://schemas.microsoft.com/office/2007/relationships/hdphoto" Target="../media/hdphoto8.wdp"/></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63.xml"/><Relationship Id="rId4" Type="http://schemas.microsoft.com/office/2007/relationships/hdphoto" Target="../media/hdphoto6.wdp"/></Relationships>
</file>

<file path=ppt/slides/_rels/slide6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63.xml"/></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63.xml"/><Relationship Id="rId4" Type="http://schemas.microsoft.com/office/2007/relationships/hdphoto" Target="../media/hdphoto10.wdp"/></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8.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22.png"/><Relationship Id="rId7" Type="http://schemas.openxmlformats.org/officeDocument/2006/relationships/image" Target="../media/image47.png"/><Relationship Id="rId2" Type="http://schemas.openxmlformats.org/officeDocument/2006/relationships/notesSlide" Target="../notesSlides/notesSlide53.xml"/><Relationship Id="rId1" Type="http://schemas.openxmlformats.org/officeDocument/2006/relationships/slideLayout" Target="../slideLayouts/slideLayout58.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microsoft.com/office/2007/relationships/hdphoto" Target="../media/hdphoto4.wdp"/><Relationship Id="rId9" Type="http://schemas.openxmlformats.org/officeDocument/2006/relationships/image" Target="../media/image49.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C69CEB5F-4A37-4721-AAA7-5D5F5DDA320F}"/>
              </a:ext>
            </a:extLst>
          </p:cNvPr>
          <p:cNvSpPr txBox="1">
            <a:spLocks/>
          </p:cNvSpPr>
          <p:nvPr/>
        </p:nvSpPr>
        <p:spPr>
          <a:xfrm>
            <a:off x="2795997" y="3044864"/>
            <a:ext cx="6680052" cy="771953"/>
          </a:xfrm>
          <a:prstGeom prst="rect">
            <a:avLst/>
          </a:prstGeom>
        </p:spPr>
        <p:txBody>
          <a:bodyPr vert="horz" lIns="67692" tIns="34289" rIns="67692" bIns="34289"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sz="3000" b="1" dirty="0">
                <a:solidFill>
                  <a:sysClr val="window" lastClr="FFFFFF"/>
                </a:solidFill>
              </a:rPr>
              <a:t>April 6, 2022</a:t>
            </a:r>
          </a:p>
        </p:txBody>
      </p:sp>
      <p:sp>
        <p:nvSpPr>
          <p:cNvPr id="6" name="TextBox 5">
            <a:extLst>
              <a:ext uri="{FF2B5EF4-FFF2-40B4-BE49-F238E27FC236}">
                <a16:creationId xmlns:a16="http://schemas.microsoft.com/office/drawing/2014/main" id="{1CCCD6C3-2D41-4E97-AA1A-2668CFE844C0}"/>
              </a:ext>
            </a:extLst>
          </p:cNvPr>
          <p:cNvSpPr txBox="1"/>
          <p:nvPr/>
        </p:nvSpPr>
        <p:spPr>
          <a:xfrm>
            <a:off x="399157" y="5264617"/>
            <a:ext cx="11473733" cy="530913"/>
          </a:xfrm>
          <a:prstGeom prst="rect">
            <a:avLst/>
          </a:prstGeom>
          <a:noFill/>
        </p:spPr>
        <p:txBody>
          <a:bodyPr wrap="square" lIns="67692" tIns="34289" rIns="67692" bIns="34289" rtlCol="0">
            <a:spAutoFit/>
          </a:bodyPr>
          <a:lstStyle/>
          <a:p>
            <a:pPr algn="ctr" defTabSz="675753">
              <a:defRPr/>
            </a:pPr>
            <a:r>
              <a:rPr lang="en-US" sz="1500" b="1" i="1" dirty="0">
                <a:solidFill>
                  <a:prstClr val="white"/>
                </a:solidFill>
                <a:latin typeface="Arial" pitchFamily="34" charset="0"/>
                <a:cs typeface="Arial" pitchFamily="34" charset="0"/>
              </a:rPr>
              <a:t>Today’s presentation is available on the mass.gov/</a:t>
            </a:r>
            <a:r>
              <a:rPr lang="en-US" sz="1500" b="1" i="1" dirty="0" err="1">
                <a:solidFill>
                  <a:prstClr val="white"/>
                </a:solidFill>
                <a:latin typeface="Arial" pitchFamily="34" charset="0"/>
                <a:cs typeface="Arial" pitchFamily="34" charset="0"/>
              </a:rPr>
              <a:t>dph</a:t>
            </a:r>
            <a:r>
              <a:rPr lang="en-US" sz="1500" b="1" i="1" dirty="0">
                <a:solidFill>
                  <a:prstClr val="white"/>
                </a:solidFill>
                <a:latin typeface="Arial" pitchFamily="34" charset="0"/>
                <a:cs typeface="Arial" pitchFamily="34" charset="0"/>
              </a:rPr>
              <a:t> website under “Upcoming Events” by clicking on the April 6</a:t>
            </a:r>
            <a:r>
              <a:rPr lang="en-US" sz="1500" b="1" i="1" baseline="30000" dirty="0">
                <a:solidFill>
                  <a:prstClr val="white"/>
                </a:solidFill>
                <a:latin typeface="Arial" pitchFamily="34" charset="0"/>
                <a:cs typeface="Arial" pitchFamily="34" charset="0"/>
              </a:rPr>
              <a:t>th</a:t>
            </a:r>
            <a:r>
              <a:rPr lang="en-US" sz="1500" b="1" i="1" dirty="0">
                <a:solidFill>
                  <a:prstClr val="white"/>
                </a:solidFill>
                <a:latin typeface="Arial" pitchFamily="34" charset="0"/>
                <a:cs typeface="Arial" pitchFamily="34" charset="0"/>
              </a:rPr>
              <a:t> Public Health Council listing</a:t>
            </a:r>
          </a:p>
        </p:txBody>
      </p:sp>
      <p:sp>
        <p:nvSpPr>
          <p:cNvPr id="7" name="TextBox 6">
            <a:extLst>
              <a:ext uri="{FF2B5EF4-FFF2-40B4-BE49-F238E27FC236}">
                <a16:creationId xmlns:a16="http://schemas.microsoft.com/office/drawing/2014/main" id="{E7CC105C-E798-492A-B8D0-C0A9C3B9318D}"/>
              </a:ext>
            </a:extLst>
          </p:cNvPr>
          <p:cNvSpPr txBox="1"/>
          <p:nvPr/>
        </p:nvSpPr>
        <p:spPr>
          <a:xfrm>
            <a:off x="1362002" y="4321425"/>
            <a:ext cx="9548043" cy="438580"/>
          </a:xfrm>
          <a:prstGeom prst="rect">
            <a:avLst/>
          </a:prstGeom>
          <a:noFill/>
        </p:spPr>
        <p:txBody>
          <a:bodyPr wrap="square" lIns="67692" tIns="34289" rIns="67692" bIns="34289" rtlCol="0">
            <a:spAutoFit/>
          </a:bodyPr>
          <a:lstStyle/>
          <a:p>
            <a:pPr algn="ctr" defTabSz="675753">
              <a:defRPr/>
            </a:pPr>
            <a:r>
              <a:rPr lang="en-US" sz="2400" b="1" i="1" dirty="0">
                <a:solidFill>
                  <a:prstClr val="white"/>
                </a:solidFill>
              </a:rPr>
              <a:t>Please standby – the meeting will begin shortly</a:t>
            </a:r>
          </a:p>
        </p:txBody>
      </p:sp>
      <p:sp>
        <p:nvSpPr>
          <p:cNvPr id="8" name="Title 2">
            <a:extLst>
              <a:ext uri="{FF2B5EF4-FFF2-40B4-BE49-F238E27FC236}">
                <a16:creationId xmlns:a16="http://schemas.microsoft.com/office/drawing/2014/main" id="{6397F15C-C0CE-4754-8D91-97F9E9BC8C22}"/>
              </a:ext>
            </a:extLst>
          </p:cNvPr>
          <p:cNvSpPr txBox="1">
            <a:spLocks/>
          </p:cNvSpPr>
          <p:nvPr/>
        </p:nvSpPr>
        <p:spPr>
          <a:xfrm>
            <a:off x="1491847" y="2428717"/>
            <a:ext cx="9288352" cy="1143005"/>
          </a:xfrm>
          <a:prstGeom prst="rect">
            <a:avLst/>
          </a:prstGeom>
        </p:spPr>
        <p:txBody>
          <a:bodyPr vert="horz" lIns="67692" tIns="34289" rIns="67692" bIns="34289"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algn="ctr">
              <a:defRPr/>
            </a:pPr>
            <a:r>
              <a:rPr lang="en-US" sz="3750" dirty="0">
                <a:solidFill>
                  <a:prstClr val="white"/>
                </a:solidFill>
              </a:rPr>
              <a:t>Public health council</a:t>
            </a:r>
          </a:p>
        </p:txBody>
      </p:sp>
    </p:spTree>
    <p:extLst>
      <p:ext uri="{BB962C8B-B14F-4D97-AF65-F5344CB8AC3E}">
        <p14:creationId xmlns:p14="http://schemas.microsoft.com/office/powerpoint/2010/main" val="3273751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bg1"/>
                </a:solidFill>
                <a:latin typeface="Arial" panose="020B0604020202020204" pitchFamily="34" charset="0"/>
                <a:cs typeface="Arial" panose="020B0604020202020204" pitchFamily="34" charset="0"/>
              </a:rPr>
              <a:t>Summary of Regulation</a:t>
            </a:r>
          </a:p>
        </p:txBody>
      </p:sp>
      <p:sp>
        <p:nvSpPr>
          <p:cNvPr id="3" name="Content Placeholder 2"/>
          <p:cNvSpPr>
            <a:spLocks noGrp="1"/>
          </p:cNvSpPr>
          <p:nvPr>
            <p:ph idx="1"/>
          </p:nvPr>
        </p:nvSpPr>
        <p:spPr>
          <a:xfrm>
            <a:off x="571500" y="1654629"/>
            <a:ext cx="11010900" cy="4493306"/>
          </a:xfrm>
        </p:spPr>
        <p:txBody>
          <a:bodyPr>
            <a:normAutofit/>
          </a:bodyPr>
          <a:lstStyle/>
          <a:p>
            <a:pPr marL="0" indent="0">
              <a:buNone/>
            </a:pPr>
            <a:r>
              <a:rPr lang="en-US" sz="2800" dirty="0"/>
              <a:t>105 CMR 130.000, </a:t>
            </a:r>
            <a:r>
              <a:rPr lang="en-US" sz="2800" i="1" dirty="0"/>
              <a:t>Hospital Licensure</a:t>
            </a:r>
            <a:r>
              <a:rPr lang="en-US" sz="2800" dirty="0"/>
              <a:t>:</a:t>
            </a:r>
          </a:p>
          <a:p>
            <a:pPr marL="0" indent="0">
              <a:buNone/>
            </a:pPr>
            <a:endParaRPr lang="en-US" sz="2800" dirty="0"/>
          </a:p>
          <a:p>
            <a:pPr>
              <a:spcBef>
                <a:spcPts val="1200"/>
              </a:spcBef>
              <a:spcAft>
                <a:spcPts val="1200"/>
              </a:spcAft>
            </a:pPr>
            <a:r>
              <a:rPr lang="en-US" sz="2800" dirty="0"/>
              <a:t>Sets forth standards for the maintenance and operation of hospitals, pursuant to M.G.L. c. 111, §§ 51 and 51G.</a:t>
            </a:r>
          </a:p>
          <a:p>
            <a:pPr>
              <a:spcBef>
                <a:spcPts val="1200"/>
              </a:spcBef>
              <a:spcAft>
                <a:spcPts val="1200"/>
              </a:spcAft>
            </a:pPr>
            <a:r>
              <a:rPr lang="en-US" sz="2800" dirty="0"/>
              <a:t>Ensures a high quality of care, industry standardization, and strong consumer protection for individuals receiving care in hospitals.</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1465893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bg1"/>
                </a:solidFill>
                <a:latin typeface="Arial" panose="020B0604020202020204" pitchFamily="34" charset="0"/>
                <a:cs typeface="Arial" panose="020B0604020202020204" pitchFamily="34" charset="0"/>
              </a:rPr>
              <a:t>Safe Patient Access to Emergency Departments</a:t>
            </a:r>
          </a:p>
        </p:txBody>
      </p:sp>
      <p:sp>
        <p:nvSpPr>
          <p:cNvPr id="3" name="Content Placeholder 2"/>
          <p:cNvSpPr>
            <a:spLocks noGrp="1"/>
          </p:cNvSpPr>
          <p:nvPr>
            <p:ph idx="1"/>
          </p:nvPr>
        </p:nvSpPr>
        <p:spPr>
          <a:xfrm>
            <a:off x="571500" y="1654629"/>
            <a:ext cx="11010900" cy="4493306"/>
          </a:xfrm>
        </p:spPr>
        <p:txBody>
          <a:bodyPr>
            <a:normAutofit/>
          </a:bodyPr>
          <a:lstStyle/>
          <a:p>
            <a:pPr>
              <a:spcBef>
                <a:spcPts val="1200"/>
              </a:spcBef>
              <a:spcAft>
                <a:spcPts val="1200"/>
              </a:spcAft>
            </a:pPr>
            <a:r>
              <a:rPr lang="en-US" sz="2800" dirty="0"/>
              <a:t>In August 2021, in response to legislation, the Department convened the Safe Patient Access to Emergency Departments Workgroup. </a:t>
            </a:r>
          </a:p>
          <a:p>
            <a:pPr>
              <a:spcBef>
                <a:spcPts val="1200"/>
              </a:spcBef>
              <a:spcAft>
                <a:spcPts val="1200"/>
              </a:spcAft>
            </a:pPr>
            <a:r>
              <a:rPr lang="en-US" sz="2800" dirty="0"/>
              <a:t>The statutory charge of the Workgroup was to report on and make recommendations to inform Department regulations on patient access to hospital emergency departments. </a:t>
            </a:r>
          </a:p>
          <a:p>
            <a:pPr>
              <a:spcBef>
                <a:spcPts val="1200"/>
              </a:spcBef>
              <a:spcAft>
                <a:spcPts val="1200"/>
              </a:spcAft>
            </a:pPr>
            <a:r>
              <a:rPr lang="en-US" sz="2800" dirty="0"/>
              <a:t>The Workgroup was charged with providing recommendations relative to signage, lighting, wayfinding, and security specific to accessing hospital emergency departments.</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2996631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bg1"/>
                </a:solidFill>
                <a:latin typeface="Arial" panose="020B0604020202020204" pitchFamily="34" charset="0"/>
                <a:cs typeface="Arial" panose="020B0604020202020204" pitchFamily="34" charset="0"/>
              </a:rPr>
              <a:t>Safe Patient Access to Emergency Departments</a:t>
            </a:r>
          </a:p>
        </p:txBody>
      </p:sp>
      <p:sp>
        <p:nvSpPr>
          <p:cNvPr id="3" name="Content Placeholder 2"/>
          <p:cNvSpPr>
            <a:spLocks noGrp="1"/>
          </p:cNvSpPr>
          <p:nvPr>
            <p:ph idx="1"/>
          </p:nvPr>
        </p:nvSpPr>
        <p:spPr>
          <a:xfrm>
            <a:off x="571500" y="1654629"/>
            <a:ext cx="11010900" cy="4493306"/>
          </a:xfrm>
        </p:spPr>
        <p:txBody>
          <a:bodyPr>
            <a:normAutofit/>
          </a:bodyPr>
          <a:lstStyle/>
          <a:p>
            <a:pPr>
              <a:spcBef>
                <a:spcPts val="1200"/>
              </a:spcBef>
              <a:spcAft>
                <a:spcPts val="1200"/>
              </a:spcAft>
            </a:pPr>
            <a:r>
              <a:rPr lang="en-US" sz="2800" dirty="0"/>
              <a:t>The Workgroup met four times between August and December 2021 and reviewed the Facility Guideline Institute (FGI) recommendations on hospital wayfinding and signage, and received presentations on current hospital practices related to wayfinding, security and lighting. </a:t>
            </a:r>
          </a:p>
          <a:p>
            <a:pPr>
              <a:spcBef>
                <a:spcPts val="1200"/>
              </a:spcBef>
              <a:spcAft>
                <a:spcPts val="1200"/>
              </a:spcAft>
            </a:pPr>
            <a:r>
              <a:rPr lang="en-US" sz="2800" dirty="0"/>
              <a:t>The Workgroup recommendations were submitted to the Legislature on December 15, 2021. </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211241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bg1"/>
                </a:solidFill>
                <a:latin typeface="Arial" panose="020B0604020202020204" pitchFamily="34" charset="0"/>
                <a:cs typeface="Arial" panose="020B0604020202020204" pitchFamily="34" charset="0"/>
              </a:rPr>
              <a:t>Overview of Proposed Revisions to Regulation</a:t>
            </a:r>
          </a:p>
        </p:txBody>
      </p:sp>
      <p:sp>
        <p:nvSpPr>
          <p:cNvPr id="3" name="Content Placeholder 2"/>
          <p:cNvSpPr>
            <a:spLocks noGrp="1"/>
          </p:cNvSpPr>
          <p:nvPr>
            <p:ph idx="1"/>
          </p:nvPr>
        </p:nvSpPr>
        <p:spPr>
          <a:xfrm>
            <a:off x="571500" y="1654629"/>
            <a:ext cx="11010900" cy="4493306"/>
          </a:xfrm>
        </p:spPr>
        <p:txBody>
          <a:bodyPr>
            <a:normAutofit/>
          </a:bodyPr>
          <a:lstStyle/>
          <a:p>
            <a:pPr marL="0" indent="0">
              <a:spcBef>
                <a:spcPts val="1200"/>
              </a:spcBef>
              <a:spcAft>
                <a:spcPts val="1200"/>
              </a:spcAft>
              <a:buNone/>
            </a:pPr>
            <a:r>
              <a:rPr lang="en-US" sz="2800" dirty="0"/>
              <a:t>Based upon the recommendations and framework of the Workgroup, the Department proposes adding the following amendments to 105 CMR 130 by requiring hospitals to:</a:t>
            </a:r>
          </a:p>
          <a:p>
            <a:pPr>
              <a:spcBef>
                <a:spcPts val="1200"/>
              </a:spcBef>
              <a:spcAft>
                <a:spcPts val="1200"/>
              </a:spcAft>
            </a:pPr>
            <a:r>
              <a:rPr lang="en-US" sz="2800" dirty="0"/>
              <a:t>Implement signage, lighting, wayfinding and security requirements to ensure safe patient access to hospital emergency departments; and</a:t>
            </a:r>
          </a:p>
          <a:p>
            <a:pPr>
              <a:spcBef>
                <a:spcPts val="1200"/>
              </a:spcBef>
              <a:spcAft>
                <a:spcPts val="1200"/>
              </a:spcAft>
            </a:pPr>
            <a:r>
              <a:rPr lang="en-US" sz="2800" dirty="0"/>
              <a:t>Conduct a thorough annual review of signage, lighting, wayfinding and security policies and protocols.</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2676505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chemeClr val="bg1"/>
                </a:solidFill>
                <a:latin typeface="Arial" panose="020B0604020202020204" pitchFamily="34" charset="0"/>
                <a:cs typeface="Arial" panose="020B0604020202020204" pitchFamily="34" charset="0"/>
              </a:rPr>
              <a:t>Regulation Change: </a:t>
            </a:r>
            <a:br>
              <a:rPr lang="en-US" sz="3200" dirty="0">
                <a:solidFill>
                  <a:schemeClr val="bg1"/>
                </a:solidFill>
                <a:latin typeface="Arial" panose="020B0604020202020204" pitchFamily="34" charset="0"/>
                <a:cs typeface="Arial" panose="020B0604020202020204" pitchFamily="34" charset="0"/>
              </a:rPr>
            </a:br>
            <a:r>
              <a:rPr lang="en-US" sz="2700" dirty="0">
                <a:solidFill>
                  <a:schemeClr val="bg1"/>
                </a:solidFill>
                <a:latin typeface="Arial" panose="020B0604020202020204" pitchFamily="34" charset="0"/>
                <a:cs typeface="Arial" panose="020B0604020202020204" pitchFamily="34" charset="0"/>
              </a:rPr>
              <a:t>Wayfinding, Signage, Security, Lighting Requirements </a:t>
            </a:r>
            <a:endParaRPr lang="en-US" sz="32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71500" y="1175657"/>
            <a:ext cx="11010900" cy="4972278"/>
          </a:xfrm>
        </p:spPr>
        <p:txBody>
          <a:bodyPr>
            <a:normAutofit fontScale="55000" lnSpcReduction="20000"/>
          </a:bodyPr>
          <a:lstStyle/>
          <a:p>
            <a:pPr marL="0" indent="0">
              <a:spcBef>
                <a:spcPts val="1200"/>
              </a:spcBef>
              <a:spcAft>
                <a:spcPts val="1200"/>
              </a:spcAft>
              <a:buNone/>
            </a:pPr>
            <a:r>
              <a:rPr lang="en-US" sz="3800" dirty="0"/>
              <a:t>SUMMARY OF PROPOSED REVISIONS TO 105 CMR 130</a:t>
            </a:r>
          </a:p>
          <a:p>
            <a:pPr marL="0" indent="0">
              <a:spcBef>
                <a:spcPts val="1200"/>
              </a:spcBef>
              <a:spcAft>
                <a:spcPts val="1200"/>
              </a:spcAft>
              <a:buNone/>
            </a:pPr>
            <a:r>
              <a:rPr lang="en-US" sz="3800" dirty="0"/>
              <a:t>Requires hospitals with emergency departments to adhere to wayfinding, signage and security requirements, including:</a:t>
            </a:r>
          </a:p>
          <a:p>
            <a:pPr>
              <a:spcBef>
                <a:spcPts val="600"/>
              </a:spcBef>
              <a:spcAft>
                <a:spcPts val="600"/>
              </a:spcAft>
            </a:pPr>
            <a:r>
              <a:rPr lang="en-US" sz="3600" dirty="0"/>
              <a:t>Having clearly marked external signs that are visible from public streets and requiring all emergency departments to have signs identifying the entrance with “EMERGENCY” in all capital letters. Exterior emergency department signs must be sufficiently lit to allow drivers and pedestrians to see signage after dark and during inclement weather.</a:t>
            </a:r>
          </a:p>
          <a:p>
            <a:pPr>
              <a:spcBef>
                <a:spcPts val="600"/>
              </a:spcBef>
              <a:spcAft>
                <a:spcPts val="600"/>
              </a:spcAft>
            </a:pPr>
            <a:r>
              <a:rPr lang="en-US" sz="3600" dirty="0"/>
              <a:t>Maintaining lighted communications technology, such as two-way live intercom systems, with duress alarms around hospital grounds. </a:t>
            </a:r>
          </a:p>
          <a:p>
            <a:pPr>
              <a:spcBef>
                <a:spcPts val="600"/>
              </a:spcBef>
              <a:spcAft>
                <a:spcPts val="600"/>
              </a:spcAft>
            </a:pPr>
            <a:r>
              <a:rPr lang="en-US" sz="3600" dirty="0"/>
              <a:t>Ensuring all main entrance doors and any doors that the public may use to enter the hospital are well-lit and include directions to the emergency department. </a:t>
            </a:r>
          </a:p>
          <a:p>
            <a:pPr>
              <a:spcBef>
                <a:spcPts val="600"/>
              </a:spcBef>
              <a:spcAft>
                <a:spcPts val="600"/>
              </a:spcAft>
            </a:pPr>
            <a:r>
              <a:rPr lang="en-US" sz="3600" dirty="0"/>
              <a:t>Maintaining written policies and procedures for video/audio monitoring of exterior access points and emergency department patient drop off.</a:t>
            </a:r>
          </a:p>
          <a:p>
            <a:pPr>
              <a:spcBef>
                <a:spcPts val="600"/>
              </a:spcBef>
              <a:spcAft>
                <a:spcPts val="600"/>
              </a:spcAft>
            </a:pPr>
            <a:r>
              <a:rPr lang="en-US" sz="3600" dirty="0"/>
              <a:t>Placing directional signs leading to the emergency department in such a manner as to ensure visual continuity.</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4289702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bg1"/>
                </a:solidFill>
                <a:latin typeface="Arial" panose="020B0604020202020204" pitchFamily="34" charset="0"/>
                <a:cs typeface="Arial" panose="020B0604020202020204" pitchFamily="34" charset="0"/>
              </a:rPr>
              <a:t>Regulation Change: Annual Review</a:t>
            </a:r>
          </a:p>
        </p:txBody>
      </p:sp>
      <p:sp>
        <p:nvSpPr>
          <p:cNvPr id="3" name="Content Placeholder 2"/>
          <p:cNvSpPr>
            <a:spLocks noGrp="1"/>
          </p:cNvSpPr>
          <p:nvPr>
            <p:ph idx="1"/>
          </p:nvPr>
        </p:nvSpPr>
        <p:spPr>
          <a:xfrm>
            <a:off x="571500" y="1251857"/>
            <a:ext cx="11010900" cy="4896078"/>
          </a:xfrm>
        </p:spPr>
        <p:txBody>
          <a:bodyPr>
            <a:normAutofit/>
          </a:bodyPr>
          <a:lstStyle/>
          <a:p>
            <a:pPr marL="0" indent="0">
              <a:buNone/>
            </a:pPr>
            <a:r>
              <a:rPr lang="en-US" sz="2200" dirty="0"/>
              <a:t>SUMMARY OF PROPOSED REVISIONS TO 105 CMR 130</a:t>
            </a:r>
          </a:p>
          <a:p>
            <a:pPr marL="0" indent="0">
              <a:buNone/>
            </a:pPr>
            <a:endParaRPr lang="en-US" sz="2200" dirty="0"/>
          </a:p>
          <a:p>
            <a:pPr marL="0" indent="0">
              <a:buNone/>
            </a:pPr>
            <a:r>
              <a:rPr lang="en-US" sz="2200" dirty="0"/>
              <a:t>Requires hospitals with emergency departments to conduct an annual review of wayfinding, signage and lighting, including a review of:</a:t>
            </a:r>
          </a:p>
          <a:p>
            <a:pPr marL="0" indent="0">
              <a:buNone/>
            </a:pPr>
            <a:endParaRPr lang="en-US" sz="2200" dirty="0"/>
          </a:p>
          <a:p>
            <a:pPr marL="342900" lvl="1" indent="-342900">
              <a:lnSpc>
                <a:spcPct val="80000"/>
              </a:lnSpc>
              <a:spcBef>
                <a:spcPts val="600"/>
              </a:spcBef>
              <a:spcAft>
                <a:spcPts val="600"/>
              </a:spcAft>
              <a:buFont typeface="Arial" panose="020B0604020202020204" pitchFamily="34" charset="0"/>
              <a:buChar char="•"/>
            </a:pPr>
            <a:r>
              <a:rPr lang="en-US" sz="2200" dirty="0"/>
              <a:t>Plans for maintaining lighting, footpaths and signs clear of debris, vegetations and snow;</a:t>
            </a:r>
          </a:p>
          <a:p>
            <a:pPr marL="342900" lvl="1" indent="-342900">
              <a:lnSpc>
                <a:spcPct val="80000"/>
              </a:lnSpc>
              <a:spcBef>
                <a:spcPts val="600"/>
              </a:spcBef>
              <a:spcAft>
                <a:spcPts val="600"/>
              </a:spcAft>
              <a:buFont typeface="Arial" panose="020B0604020202020204" pitchFamily="34" charset="0"/>
              <a:buChar char="•"/>
            </a:pPr>
            <a:r>
              <a:rPr lang="en-US" sz="2200" dirty="0"/>
              <a:t>Surveillance monitoring; </a:t>
            </a:r>
          </a:p>
          <a:p>
            <a:pPr marL="342900" lvl="1" indent="-342900">
              <a:lnSpc>
                <a:spcPct val="80000"/>
              </a:lnSpc>
              <a:spcBef>
                <a:spcPts val="600"/>
              </a:spcBef>
              <a:spcAft>
                <a:spcPts val="600"/>
              </a:spcAft>
              <a:buFont typeface="Arial" panose="020B0604020202020204" pitchFamily="34" charset="0"/>
              <a:buChar char="•"/>
            </a:pPr>
            <a:r>
              <a:rPr lang="en-US" sz="2200" dirty="0"/>
              <a:t>Patrols of hospital grounds; and</a:t>
            </a:r>
          </a:p>
          <a:p>
            <a:pPr marL="342900" lvl="1" indent="-342900">
              <a:lnSpc>
                <a:spcPct val="80000"/>
              </a:lnSpc>
              <a:spcBef>
                <a:spcPts val="600"/>
              </a:spcBef>
              <a:spcAft>
                <a:spcPts val="600"/>
              </a:spcAft>
              <a:buFont typeface="Arial" panose="020B0604020202020204" pitchFamily="34" charset="0"/>
              <a:buChar char="•"/>
            </a:pPr>
            <a:r>
              <a:rPr lang="en-US" sz="2200" dirty="0"/>
              <a:t>Policies and procedures related to wayfinding, signage and lighting.</a:t>
            </a:r>
          </a:p>
          <a:p>
            <a:pPr marL="0" indent="0">
              <a:buNone/>
            </a:pPr>
            <a:endParaRPr lang="en-US" sz="2200" dirty="0"/>
          </a:p>
          <a:p>
            <a:pPr marL="0" indent="0">
              <a:buNone/>
            </a:pPr>
            <a:r>
              <a:rPr lang="en-US" sz="2200" dirty="0"/>
              <a:t>Hospital personnel from multiple departments, such as security, facilities maintenance, and risk management, must participate in the annual review.</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2364102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bg1"/>
                </a:solidFill>
                <a:latin typeface="Arial" panose="020B0604020202020204" pitchFamily="34" charset="0"/>
                <a:cs typeface="Arial" panose="020B0604020202020204" pitchFamily="34" charset="0"/>
              </a:rPr>
              <a:t>Next Steps</a:t>
            </a:r>
          </a:p>
        </p:txBody>
      </p:sp>
      <p:sp>
        <p:nvSpPr>
          <p:cNvPr id="3" name="Content Placeholder 2"/>
          <p:cNvSpPr>
            <a:spLocks noGrp="1"/>
          </p:cNvSpPr>
          <p:nvPr>
            <p:ph idx="1"/>
          </p:nvPr>
        </p:nvSpPr>
        <p:spPr>
          <a:xfrm>
            <a:off x="571500" y="1654629"/>
            <a:ext cx="11010900" cy="4493306"/>
          </a:xfrm>
        </p:spPr>
        <p:txBody>
          <a:bodyPr>
            <a:normAutofit/>
          </a:bodyPr>
          <a:lstStyle/>
          <a:p>
            <a:pPr>
              <a:spcBef>
                <a:spcPts val="1200"/>
              </a:spcBef>
              <a:spcAft>
                <a:spcPts val="1200"/>
              </a:spcAft>
            </a:pPr>
            <a:r>
              <a:rPr lang="en-US" sz="2800" dirty="0"/>
              <a:t>Following this presentation to the Public Health Council, staff will hold a public hearing and will provide a public comment period during which the public may provide written comments on the proposed revisions.</a:t>
            </a:r>
          </a:p>
          <a:p>
            <a:pPr>
              <a:spcBef>
                <a:spcPts val="1200"/>
              </a:spcBef>
              <a:spcAft>
                <a:spcPts val="1200"/>
              </a:spcAft>
            </a:pPr>
            <a:r>
              <a:rPr lang="en-US" sz="2800" dirty="0"/>
              <a:t>After the close of the public comment period, staff will review public comments, revise as necessary to reflect comments received, and then request approval of the final version of the revised regulation at a subsequent meeting of the Public Health Council.</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3576504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D65393-CF11-446D-9C47-47938924662D}"/>
              </a:ext>
            </a:extLst>
          </p:cNvPr>
          <p:cNvSpPr/>
          <p:nvPr/>
        </p:nvSpPr>
        <p:spPr>
          <a:xfrm>
            <a:off x="1454725" y="1980694"/>
            <a:ext cx="9833761" cy="37240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Thank you for the opportunity to present this information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For more information regarding hospital licensure, please find the relevant statutory language and the full current regulation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hlinkClick r:id="rId2">
                <a:extLst>
                  <a:ext uri="{A12FA001-AC4F-418D-AE19-62706E023703}">
                    <ahyp:hlinkClr xmlns:ahyp="http://schemas.microsoft.com/office/drawing/2018/hyperlinkcolor" val="tx"/>
                  </a:ext>
                </a:extLst>
              </a:hlinkClick>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https://malegislature.gov/Laws/GeneralLaws/PartI/TitleXVI/Chapter111</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https://www.mass.gov/doc/105-cmr-130-hospital-licensure/download</a:t>
            </a:r>
            <a:r>
              <a:rPr kumimoji="0" lang="en-US" sz="2400" b="0" i="0" u="none" strike="noStrike" kern="1200" cap="none" spc="0" normalizeH="0" baseline="0" noProof="0" dirty="0">
                <a:ln>
                  <a:noFill/>
                </a:ln>
                <a:solidFill>
                  <a:prstClr val="white"/>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12538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9716" y="2269509"/>
            <a:ext cx="11032959" cy="1600434"/>
          </a:xfrm>
          <a:prstGeom prst="rect">
            <a:avLst/>
          </a:prstGeom>
        </p:spPr>
        <p:txBody>
          <a:bodyPr wrap="square" lIns="91014" tIns="45718" rIns="91014" bIns="45718">
            <a:spAutoFit/>
          </a:bodyPr>
          <a:lstStyle/>
          <a:p>
            <a:r>
              <a:rPr lang="en-US" sz="5100" b="1" dirty="0">
                <a:solidFill>
                  <a:schemeClr val="bg1"/>
                </a:solidFill>
                <a:latin typeface="Arial" pitchFamily="34" charset="0"/>
                <a:cs typeface="Arial" pitchFamily="34" charset="0"/>
              </a:rPr>
              <a:t>Repeal of 105 CMR 216.000:</a:t>
            </a:r>
            <a:endParaRPr lang="en-US" sz="4500" dirty="0">
              <a:solidFill>
                <a:schemeClr val="bg1"/>
              </a:solidFill>
              <a:latin typeface="Arial" pitchFamily="34" charset="0"/>
              <a:cs typeface="Arial" pitchFamily="34" charset="0"/>
            </a:endParaRPr>
          </a:p>
          <a:p>
            <a:endParaRPr lang="en-US" sz="1500" dirty="0">
              <a:solidFill>
                <a:schemeClr val="bg1"/>
              </a:solidFill>
              <a:latin typeface="Arial" pitchFamily="34" charset="0"/>
              <a:cs typeface="Arial" pitchFamily="34" charset="0"/>
            </a:endParaRPr>
          </a:p>
          <a:p>
            <a:r>
              <a:rPr lang="en-US" sz="3200" i="1" dirty="0">
                <a:solidFill>
                  <a:schemeClr val="bg1"/>
                </a:solidFill>
              </a:rPr>
              <a:t>Wellness Tax Credit Incentive (Post-Comment)</a:t>
            </a:r>
            <a:endParaRPr lang="en-US" sz="3100" i="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81046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bg1"/>
                </a:solidFill>
                <a:latin typeface="Arial" panose="020B0604020202020204" pitchFamily="34" charset="0"/>
                <a:cs typeface="Arial" panose="020B0604020202020204" pitchFamily="34" charset="0"/>
              </a:rPr>
              <a:t>105 CMR 216.000 Wellness Tax Credit Incentive</a:t>
            </a:r>
          </a:p>
        </p:txBody>
      </p:sp>
      <p:sp>
        <p:nvSpPr>
          <p:cNvPr id="3" name="Content Placeholder 2"/>
          <p:cNvSpPr>
            <a:spLocks noGrp="1"/>
          </p:cNvSpPr>
          <p:nvPr>
            <p:ph idx="1"/>
          </p:nvPr>
        </p:nvSpPr>
        <p:spPr>
          <a:xfrm>
            <a:off x="571500" y="1654629"/>
            <a:ext cx="11010900" cy="4493306"/>
          </a:xfrm>
        </p:spPr>
        <p:txBody>
          <a:bodyPr>
            <a:normAutofit lnSpcReduction="10000"/>
          </a:bodyPr>
          <a:lstStyle/>
          <a:p>
            <a:pPr marL="0" indent="0">
              <a:buNone/>
            </a:pPr>
            <a:r>
              <a:rPr lang="en-US" sz="2800" dirty="0"/>
              <a:t>Chapter 224 of the Acts of 2012, §41and §56 established a </a:t>
            </a:r>
            <a:r>
              <a:rPr lang="en-US" sz="2800" b="1" dirty="0"/>
              <a:t>tax incentive for small businesses that implement workplace wellness programs.</a:t>
            </a:r>
          </a:p>
          <a:p>
            <a:pPr marL="0" indent="0">
              <a:buNone/>
            </a:pPr>
            <a:endParaRPr lang="en-US" sz="2800" dirty="0"/>
          </a:p>
          <a:p>
            <a:r>
              <a:rPr lang="en-US" sz="2800" dirty="0"/>
              <a:t>The statute charged DPH with determining the criteria by which businesses would be eligible for the credit, and with certifying small business wellness plans.</a:t>
            </a:r>
          </a:p>
          <a:p>
            <a:pPr marL="0" indent="0">
              <a:buNone/>
            </a:pPr>
            <a:endParaRPr lang="en-US" sz="2800" dirty="0"/>
          </a:p>
          <a:p>
            <a:r>
              <a:rPr lang="en-US" sz="2800" dirty="0"/>
              <a:t>105 CMR 216.000 codified the criteria for small businesses to be eligible for this tax credit, and the mechanism for DPH certification of wellness programs.</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19</a:t>
            </a:fld>
            <a:endParaRPr lang="en-US" dirty="0">
              <a:solidFill>
                <a:srgbClr val="464646">
                  <a:lumMod val="40000"/>
                  <a:lumOff val="60000"/>
                </a:srgbClr>
              </a:solidFill>
            </a:endParaRPr>
          </a:p>
        </p:txBody>
      </p:sp>
    </p:spTree>
    <p:extLst>
      <p:ext uri="{BB962C8B-B14F-4D97-AF65-F5344CB8AC3E}">
        <p14:creationId xmlns:p14="http://schemas.microsoft.com/office/powerpoint/2010/main" val="2157057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C1C4EF3-3A8A-F442-8EF2-6A57E937ACE1}"/>
              </a:ext>
            </a:extLst>
          </p:cNvPr>
          <p:cNvSpPr txBox="1">
            <a:spLocks/>
          </p:cNvSpPr>
          <p:nvPr/>
        </p:nvSpPr>
        <p:spPr>
          <a:xfrm>
            <a:off x="2019301" y="2057400"/>
            <a:ext cx="8153399" cy="196596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lvl="0" algn="ctr" fontAlgn="auto">
              <a:spcAft>
                <a:spcPts val="0"/>
              </a:spcAft>
              <a:defRPr/>
            </a:pPr>
            <a:r>
              <a:rPr lang="en-US" sz="4400" dirty="0">
                <a:solidFill>
                  <a:schemeClr val="bg1"/>
                </a:solidFill>
              </a:rPr>
              <a:t>PUBLIC HEALTH COUNCIL meeting </a:t>
            </a:r>
          </a:p>
          <a:p>
            <a:pPr lvl="0" algn="ctr" fontAlgn="auto">
              <a:spcAft>
                <a:spcPts val="0"/>
              </a:spcAft>
              <a:defRPr/>
            </a:pPr>
            <a:r>
              <a:rPr lang="en-US" sz="4400" dirty="0">
                <a:solidFill>
                  <a:schemeClr val="bg1"/>
                </a:solidFill>
              </a:rPr>
              <a:t>April 6, 2022</a:t>
            </a:r>
          </a:p>
        </p:txBody>
      </p:sp>
      <p:sp>
        <p:nvSpPr>
          <p:cNvPr id="5" name="Subtitle 3"/>
          <p:cNvSpPr txBox="1">
            <a:spLocks/>
          </p:cNvSpPr>
          <p:nvPr/>
        </p:nvSpPr>
        <p:spPr>
          <a:xfrm>
            <a:off x="978196" y="4321646"/>
            <a:ext cx="10235609" cy="1295400"/>
          </a:xfrm>
          <a:prstGeom prst="rect">
            <a:avLst/>
          </a:prstGeom>
        </p:spPr>
        <p:txBody>
          <a:bodyPr/>
          <a:lstStyle>
            <a:lvl1pPr marL="228600" indent="-228600" algn="l" rtl="0" eaLnBrk="0" fontAlgn="base" hangingPunct="0">
              <a:lnSpc>
                <a:spcPct val="110000"/>
              </a:lnSpc>
              <a:spcBef>
                <a:spcPts val="1000"/>
              </a:spcBef>
              <a:spcAft>
                <a:spcPct val="0"/>
              </a:spcAft>
              <a:buClr>
                <a:srgbClr val="CB1F54"/>
              </a:buClr>
              <a:buFont typeface="Arial" charset="0"/>
              <a:buChar char="•"/>
              <a:defRPr sz="2000" kern="1200">
                <a:solidFill>
                  <a:schemeClr val="tx1"/>
                </a:solidFill>
                <a:latin typeface="+mn-lt"/>
                <a:ea typeface="+mn-ea"/>
                <a:cs typeface="+mn-cs"/>
              </a:defRPr>
            </a:lvl1pPr>
            <a:lvl2pPr marL="685800" indent="-228600" algn="l" rtl="0" eaLnBrk="0" fontAlgn="base" hangingPunct="0">
              <a:lnSpc>
                <a:spcPct val="110000"/>
              </a:lnSpc>
              <a:spcBef>
                <a:spcPts val="500"/>
              </a:spcBef>
              <a:spcAft>
                <a:spcPct val="0"/>
              </a:spcAft>
              <a:buClr>
                <a:srgbClr val="CB1F54"/>
              </a:buClr>
              <a:buFont typeface="Arial" charset="0"/>
              <a:buChar char="•"/>
              <a:defRPr kern="1200">
                <a:solidFill>
                  <a:schemeClr val="tx1"/>
                </a:solidFill>
                <a:latin typeface="+mn-lt"/>
                <a:ea typeface="+mn-ea"/>
                <a:cs typeface="+mn-cs"/>
              </a:defRPr>
            </a:lvl2pPr>
            <a:lvl3pPr marL="11430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3pPr>
            <a:lvl4pPr marL="16002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CB1F54"/>
              </a:buClr>
              <a:buFont typeface="Arial" charset="0"/>
              <a:buChar char="•"/>
              <a:defRPr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Margret R. Cooke, Commissioner</a:t>
            </a:r>
          </a:p>
        </p:txBody>
      </p:sp>
    </p:spTree>
    <p:extLst>
      <p:ext uri="{BB962C8B-B14F-4D97-AF65-F5344CB8AC3E}">
        <p14:creationId xmlns:p14="http://schemas.microsoft.com/office/powerpoint/2010/main" val="315105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bg1"/>
                </a:solidFill>
                <a:latin typeface="Arial" panose="020B0604020202020204" pitchFamily="34" charset="0"/>
                <a:cs typeface="Arial" panose="020B0604020202020204" pitchFamily="34" charset="0"/>
              </a:rPr>
              <a:t>105 CMR 216.000 Wellness Tax Credit Incentive</a:t>
            </a:r>
          </a:p>
        </p:txBody>
      </p:sp>
      <p:sp>
        <p:nvSpPr>
          <p:cNvPr id="3" name="Content Placeholder 2"/>
          <p:cNvSpPr>
            <a:spLocks noGrp="1"/>
          </p:cNvSpPr>
          <p:nvPr>
            <p:ph idx="1"/>
          </p:nvPr>
        </p:nvSpPr>
        <p:spPr>
          <a:xfrm>
            <a:off x="571500" y="1649186"/>
            <a:ext cx="11010900" cy="4487863"/>
          </a:xfrm>
        </p:spPr>
        <p:txBody>
          <a:bodyPr>
            <a:normAutofit/>
          </a:bodyPr>
          <a:lstStyle/>
          <a:p>
            <a:r>
              <a:rPr lang="en-US" sz="2800" dirty="0"/>
              <a:t>DPH certification was required in order to be eligible for a tax credit of 25% of the costs associated with implementing a certified wellness program (up to a maximum of $10,000 per business per fiscal year).</a:t>
            </a:r>
          </a:p>
          <a:p>
            <a:pPr marL="0" indent="0">
              <a:buNone/>
            </a:pPr>
            <a:endParaRPr lang="en-US" sz="2800" dirty="0"/>
          </a:p>
          <a:p>
            <a:r>
              <a:rPr lang="en-US" sz="2800" b="1" dirty="0"/>
              <a:t>Under Chapter 224, these wellness tax credit incentives sunset on December 31, 2017</a:t>
            </a:r>
            <a:r>
              <a:rPr lang="en-US" sz="2800" dirty="0"/>
              <a:t> (Chapter 224 of the Acts of 2012, §41A, §56A, §298).</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20</a:t>
            </a:fld>
            <a:endParaRPr lang="en-US" dirty="0">
              <a:solidFill>
                <a:srgbClr val="464646">
                  <a:lumMod val="40000"/>
                  <a:lumOff val="60000"/>
                </a:srgbClr>
              </a:solidFill>
            </a:endParaRPr>
          </a:p>
        </p:txBody>
      </p:sp>
    </p:spTree>
    <p:extLst>
      <p:ext uri="{BB962C8B-B14F-4D97-AF65-F5344CB8AC3E}">
        <p14:creationId xmlns:p14="http://schemas.microsoft.com/office/powerpoint/2010/main" val="2613004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bg1"/>
                </a:solidFill>
                <a:latin typeface="Arial" panose="020B0604020202020204" pitchFamily="34" charset="0"/>
                <a:cs typeface="Arial" panose="020B0604020202020204" pitchFamily="34" charset="0"/>
              </a:rPr>
              <a:t>Public Comment Period</a:t>
            </a:r>
          </a:p>
        </p:txBody>
      </p:sp>
      <p:sp>
        <p:nvSpPr>
          <p:cNvPr id="3" name="Content Placeholder 2"/>
          <p:cNvSpPr>
            <a:spLocks noGrp="1"/>
          </p:cNvSpPr>
          <p:nvPr>
            <p:ph idx="1"/>
          </p:nvPr>
        </p:nvSpPr>
        <p:spPr>
          <a:xfrm>
            <a:off x="571500" y="1649186"/>
            <a:ext cx="11010900" cy="4487863"/>
          </a:xfrm>
        </p:spPr>
        <p:txBody>
          <a:bodyPr>
            <a:normAutofit/>
          </a:bodyPr>
          <a:lstStyle/>
          <a:p>
            <a:r>
              <a:rPr lang="en-US" sz="2800" dirty="0"/>
              <a:t>The Department held a public comment period from November 11, 2021, to December 28, 2021. </a:t>
            </a:r>
          </a:p>
          <a:p>
            <a:pPr marL="0" indent="0">
              <a:buNone/>
            </a:pPr>
            <a:endParaRPr lang="en-US" sz="2800" dirty="0"/>
          </a:p>
          <a:p>
            <a:r>
              <a:rPr lang="en-US" sz="2800" dirty="0"/>
              <a:t>In addition, the Department held a public hearing on December 28, 2021.</a:t>
            </a:r>
          </a:p>
          <a:p>
            <a:pPr marL="0" indent="0">
              <a:buNone/>
            </a:pPr>
            <a:endParaRPr lang="en-US" sz="2800" dirty="0"/>
          </a:p>
          <a:p>
            <a:r>
              <a:rPr lang="en-US" sz="2800" b="1" dirty="0"/>
              <a:t>The Department did not receive public comment regarding 105 CMR 216.</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21</a:t>
            </a:fld>
            <a:endParaRPr lang="en-US" dirty="0">
              <a:solidFill>
                <a:srgbClr val="464646">
                  <a:lumMod val="40000"/>
                  <a:lumOff val="60000"/>
                </a:srgbClr>
              </a:solidFill>
            </a:endParaRPr>
          </a:p>
        </p:txBody>
      </p:sp>
    </p:spTree>
    <p:extLst>
      <p:ext uri="{BB962C8B-B14F-4D97-AF65-F5344CB8AC3E}">
        <p14:creationId xmlns:p14="http://schemas.microsoft.com/office/powerpoint/2010/main" val="3199778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bg1"/>
                </a:solidFill>
                <a:latin typeface="Arial" panose="020B0604020202020204" pitchFamily="34" charset="0"/>
                <a:cs typeface="Arial" panose="020B0604020202020204" pitchFamily="34" charset="0"/>
              </a:rPr>
              <a:t>Next Step</a:t>
            </a:r>
          </a:p>
        </p:txBody>
      </p:sp>
      <p:sp>
        <p:nvSpPr>
          <p:cNvPr id="3" name="Content Placeholder 2"/>
          <p:cNvSpPr>
            <a:spLocks noGrp="1"/>
          </p:cNvSpPr>
          <p:nvPr>
            <p:ph idx="1"/>
          </p:nvPr>
        </p:nvSpPr>
        <p:spPr>
          <a:xfrm>
            <a:off x="571500" y="1649186"/>
            <a:ext cx="11010900" cy="4487863"/>
          </a:xfrm>
        </p:spPr>
        <p:txBody>
          <a:bodyPr>
            <a:normAutofit/>
          </a:bodyPr>
          <a:lstStyle/>
          <a:p>
            <a:r>
              <a:rPr lang="en-US" sz="2800" dirty="0"/>
              <a:t>Upon PHC approval, the Department will file the rescission of 105 CMR 216.000 with the Secretary of the Commonwealth.</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22</a:t>
            </a:fld>
            <a:endParaRPr lang="en-US" dirty="0">
              <a:solidFill>
                <a:srgbClr val="464646">
                  <a:lumMod val="40000"/>
                  <a:lumOff val="60000"/>
                </a:srgbClr>
              </a:solidFill>
            </a:endParaRPr>
          </a:p>
        </p:txBody>
      </p:sp>
    </p:spTree>
    <p:extLst>
      <p:ext uri="{BB962C8B-B14F-4D97-AF65-F5344CB8AC3E}">
        <p14:creationId xmlns:p14="http://schemas.microsoft.com/office/powerpoint/2010/main" val="3953403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D65393-CF11-446D-9C47-47938924662D}"/>
              </a:ext>
            </a:extLst>
          </p:cNvPr>
          <p:cNvSpPr/>
          <p:nvPr/>
        </p:nvSpPr>
        <p:spPr>
          <a:xfrm>
            <a:off x="1454725" y="1458178"/>
            <a:ext cx="9282549" cy="5201424"/>
          </a:xfrm>
          <a:prstGeom prst="rect">
            <a:avLst/>
          </a:prstGeom>
        </p:spPr>
        <p:txBody>
          <a:bodyPr wrap="square">
            <a:spAutoFit/>
          </a:bodyPr>
          <a:lstStyle/>
          <a:p>
            <a:r>
              <a:rPr lang="en-US" sz="2400" b="1" dirty="0">
                <a:solidFill>
                  <a:schemeClr val="bg1"/>
                </a:solidFill>
              </a:rPr>
              <a:t>Thank you for the opportunity to present this information today.</a:t>
            </a:r>
          </a:p>
          <a:p>
            <a:endParaRPr lang="en-US" sz="2400" dirty="0">
              <a:solidFill>
                <a:schemeClr val="bg1"/>
              </a:solidFill>
            </a:endParaRPr>
          </a:p>
          <a:p>
            <a:r>
              <a:rPr lang="en-US" sz="2400" dirty="0">
                <a:solidFill>
                  <a:schemeClr val="bg1"/>
                </a:solidFill>
              </a:rPr>
              <a:t>For more information regarding Wellness Tax Credit Incentive , please find the relevant statutory language and the full current regulation here:</a:t>
            </a:r>
          </a:p>
          <a:p>
            <a:endParaRPr lang="en-US" sz="2400" dirty="0">
              <a:solidFill>
                <a:schemeClr val="bg1"/>
              </a:solidFill>
              <a:hlinkClick r:id="rId2">
                <a:extLst>
                  <a:ext uri="{A12FA001-AC4F-418D-AE19-62706E023703}">
                    <ahyp:hlinkClr xmlns:ahyp="http://schemas.microsoft.com/office/drawing/2018/hyperlinkcolor" val="tx"/>
                  </a:ext>
                </a:extLst>
              </a:hlinkClick>
            </a:endParaRPr>
          </a:p>
          <a:p>
            <a:pPr marL="342900" indent="-342900">
              <a:buFont typeface="Arial" panose="020B0604020202020204" pitchFamily="34" charset="0"/>
              <a:buChar char="•"/>
            </a:pPr>
            <a:r>
              <a:rPr lang="en-US" sz="2400" dirty="0">
                <a:solidFill>
                  <a:schemeClr val="bg1"/>
                </a:solidFill>
                <a:hlinkClick r:id="rId3">
                  <a:extLst>
                    <a:ext uri="{A12FA001-AC4F-418D-AE19-62706E023703}">
                      <ahyp:hlinkClr xmlns:ahyp="http://schemas.microsoft.com/office/drawing/2018/hyperlinkcolor" val="tx"/>
                    </a:ext>
                  </a:extLst>
                </a:hlinkClick>
              </a:rPr>
              <a:t>https://malegislature.gov/laws/sessionlaws/acts/2012/chapter224</a:t>
            </a:r>
            <a:r>
              <a:rPr lang="en-US" sz="2400" dirty="0">
                <a:solidFill>
                  <a:schemeClr val="bg1"/>
                </a:solidFill>
              </a:rPr>
              <a:t> </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hlinkClick r:id="rId4">
                  <a:extLst>
                    <a:ext uri="{A12FA001-AC4F-418D-AE19-62706E023703}">
                      <ahyp:hlinkClr xmlns:ahyp="http://schemas.microsoft.com/office/drawing/2018/hyperlinkcolor" val="tx"/>
                    </a:ext>
                  </a:extLst>
                </a:hlinkClick>
              </a:rPr>
              <a:t>https://www.mass.gov/regulations/105-CMR-21600-massachusetts-wellness-tax-credit-incentive</a:t>
            </a:r>
            <a:r>
              <a:rPr lang="en-US" sz="2400" dirty="0">
                <a:solidFill>
                  <a:schemeClr val="bg1"/>
                </a:solidFill>
              </a:rPr>
              <a:t> </a:t>
            </a:r>
            <a:endParaRPr lang="en-US" sz="2400" dirty="0">
              <a:solidFill>
                <a:srgbClr val="FF3399"/>
              </a:solidFill>
            </a:endParaRPr>
          </a:p>
          <a:p>
            <a:endParaRPr lang="en-US" sz="2400" dirty="0">
              <a:solidFill>
                <a:schemeClr val="bg1"/>
              </a:solidFill>
            </a:endParaRPr>
          </a:p>
          <a:p>
            <a:pPr marL="0" indent="0">
              <a:buNone/>
            </a:pPr>
            <a:r>
              <a:rPr lang="en-US" sz="2400" b="1" dirty="0">
                <a:solidFill>
                  <a:schemeClr val="bg1"/>
                </a:solidFill>
              </a:rPr>
              <a:t>Please direct any questions to:</a:t>
            </a:r>
          </a:p>
          <a:p>
            <a:pPr marL="0" indent="0">
              <a:buNone/>
            </a:pPr>
            <a:r>
              <a:rPr lang="en-US" sz="2400" dirty="0">
                <a:solidFill>
                  <a:schemeClr val="bg1"/>
                </a:solidFill>
              </a:rPr>
              <a:t>Ben Kingston, Bureau of Community Health and Prevention</a:t>
            </a:r>
          </a:p>
          <a:p>
            <a:pPr marL="0" indent="0">
              <a:buNone/>
            </a:pPr>
            <a:r>
              <a:rPr lang="en-US" sz="2400" dirty="0">
                <a:solidFill>
                  <a:schemeClr val="bg1"/>
                </a:solidFill>
                <a:hlinkClick r:id="rId5">
                  <a:extLst>
                    <a:ext uri="{A12FA001-AC4F-418D-AE19-62706E023703}">
                      <ahyp:hlinkClr xmlns:ahyp="http://schemas.microsoft.com/office/drawing/2018/hyperlinkcolor" val="tx"/>
                    </a:ext>
                  </a:extLst>
                </a:hlinkClick>
              </a:rPr>
              <a:t>Benjamin.Kingston@mass.gov</a:t>
            </a:r>
            <a:endParaRPr lang="en-US" sz="24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993017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9716" y="2269509"/>
            <a:ext cx="11032959" cy="2446820"/>
          </a:xfrm>
          <a:prstGeom prst="rect">
            <a:avLst/>
          </a:prstGeom>
        </p:spPr>
        <p:txBody>
          <a:bodyPr wrap="square" lIns="91014" tIns="45718" rIns="91014"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1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Supporting and Enhancing the Commonwealth's Local and Regional Public Health System </a:t>
            </a:r>
            <a:endParaRPr kumimoji="0" lang="en-US" sz="15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0623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bg1"/>
                </a:solidFill>
                <a:latin typeface="Arial" panose="020B0604020202020204" pitchFamily="34" charset="0"/>
                <a:cs typeface="Arial" panose="020B0604020202020204" pitchFamily="34" charset="0"/>
              </a:rPr>
              <a:t>Presentation Outline</a:t>
            </a:r>
          </a:p>
        </p:txBody>
      </p:sp>
      <p:sp>
        <p:nvSpPr>
          <p:cNvPr id="3" name="Content Placeholder 2"/>
          <p:cNvSpPr>
            <a:spLocks noGrp="1"/>
          </p:cNvSpPr>
          <p:nvPr>
            <p:ph idx="1"/>
          </p:nvPr>
        </p:nvSpPr>
        <p:spPr>
          <a:xfrm>
            <a:off x="571500" y="1167063"/>
            <a:ext cx="11010900" cy="4980872"/>
          </a:xfrm>
        </p:spPr>
        <p:txBody>
          <a:bodyPr>
            <a:normAutofit/>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1" i="0" u="none" strike="noStrike" kern="0" cap="none" spc="0" normalizeH="0" baseline="0" noProof="0" dirty="0">
                <a:ln>
                  <a:noFill/>
                </a:ln>
                <a:solidFill>
                  <a:srgbClr val="000000"/>
                </a:solidFill>
                <a:effectLst/>
                <a:uLnTx/>
                <a:uFillTx/>
                <a:latin typeface="+mj-lt"/>
                <a:ea typeface="ＭＳ Ｐゴシック" charset="0"/>
              </a:rPr>
              <a:t>Background</a:t>
            </a:r>
          </a:p>
          <a:p>
            <a:pPr marR="0" lvl="1" algn="l" defTabSz="914400" rtl="0" eaLnBrk="0" fontAlgn="base" latinLnBrk="0" hangingPunct="0">
              <a:lnSpc>
                <a:spcPct val="100000"/>
              </a:lnSpc>
              <a:spcBef>
                <a:spcPct val="20000"/>
              </a:spcBef>
              <a:spcAft>
                <a:spcPct val="0"/>
              </a:spcAft>
              <a:buClrTx/>
              <a:buSzTx/>
              <a:buFont typeface="Calibri" panose="020F0502020204030204" pitchFamily="34" charset="0"/>
              <a:buChar char="‒"/>
              <a:tabLst/>
              <a:defRPr/>
            </a:pPr>
            <a:r>
              <a:rPr kumimoji="0" lang="en-US" b="0" i="0" u="none" strike="noStrike" kern="0" cap="none" spc="0" normalizeH="0" baseline="0" noProof="0" dirty="0">
                <a:ln>
                  <a:noFill/>
                </a:ln>
                <a:solidFill>
                  <a:srgbClr val="000000"/>
                </a:solidFill>
                <a:effectLst/>
                <a:uLnTx/>
                <a:uFillTx/>
                <a:latin typeface="+mj-lt"/>
                <a:ea typeface="ＭＳ Ｐゴシック" charset="0"/>
              </a:rPr>
              <a:t>Local Public Health System</a:t>
            </a:r>
          </a:p>
          <a:p>
            <a:pPr lvl="1" eaLnBrk="0" fontAlgn="base" hangingPunct="0">
              <a:spcAft>
                <a:spcPct val="0"/>
              </a:spcAft>
              <a:buFont typeface="Calibri" panose="020F0502020204030204" pitchFamily="34" charset="0"/>
              <a:buChar char="‒"/>
              <a:defRPr/>
            </a:pPr>
            <a:r>
              <a:rPr lang="en-US" kern="0" dirty="0">
                <a:solidFill>
                  <a:srgbClr val="000000"/>
                </a:solidFill>
                <a:latin typeface="+mj-lt"/>
                <a:ea typeface="ＭＳ Ｐゴシック" charset="0"/>
              </a:rPr>
              <a:t>Special Commission on Local and Regional Public Health</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1" i="0" u="none" strike="noStrike" kern="0" cap="none" spc="0" normalizeH="0" baseline="0" noProof="0" dirty="0">
                <a:ln>
                  <a:noFill/>
                </a:ln>
                <a:solidFill>
                  <a:srgbClr val="000000"/>
                </a:solidFill>
                <a:effectLst/>
                <a:uLnTx/>
                <a:uFillTx/>
                <a:latin typeface="+mj-lt"/>
                <a:ea typeface="ＭＳ Ｐゴシック" charset="0"/>
              </a:rPr>
              <a:t>Blueprint for Public Health Excellence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1" i="0" u="none" strike="noStrike" kern="0" cap="none" spc="0" normalizeH="0" baseline="0" noProof="0" dirty="0">
                <a:ln>
                  <a:noFill/>
                </a:ln>
                <a:solidFill>
                  <a:srgbClr val="000000"/>
                </a:solidFill>
                <a:effectLst/>
                <a:uLnTx/>
                <a:uFillTx/>
                <a:latin typeface="+mj-lt"/>
                <a:ea typeface="ＭＳ Ｐゴシック" charset="0"/>
              </a:rPr>
              <a:t>Blueprint Implementation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1" i="0" u="none" strike="noStrike" kern="0" cap="none" spc="0" normalizeH="0" baseline="0" noProof="0" dirty="0">
                <a:ln>
                  <a:noFill/>
                </a:ln>
                <a:solidFill>
                  <a:srgbClr val="000000"/>
                </a:solidFill>
                <a:effectLst/>
                <a:uLnTx/>
                <a:uFillTx/>
                <a:latin typeface="+mj-lt"/>
                <a:ea typeface="ＭＳ Ｐゴシック" charset="0"/>
              </a:rPr>
              <a:t>Funding</a:t>
            </a:r>
          </a:p>
          <a:p>
            <a:pPr marR="0" lvl="1" eaLnBrk="0" fontAlgn="base" hangingPunct="0">
              <a:lnSpc>
                <a:spcPct val="100000"/>
              </a:lnSpc>
              <a:spcAft>
                <a:spcPct val="0"/>
              </a:spcAft>
              <a:buClrTx/>
              <a:buSzTx/>
              <a:buFont typeface="Calibri" panose="020F0502020204030204" pitchFamily="34" charset="0"/>
              <a:buChar char="‒"/>
              <a:tabLst/>
              <a:defRPr/>
            </a:pPr>
            <a:r>
              <a:rPr lang="en-US" kern="0" dirty="0">
                <a:solidFill>
                  <a:srgbClr val="000000"/>
                </a:solidFill>
                <a:latin typeface="+mj-lt"/>
                <a:ea typeface="ＭＳ Ｐゴシック" charset="0"/>
              </a:rPr>
              <a:t>State Budget</a:t>
            </a:r>
          </a:p>
          <a:p>
            <a:pPr marR="0" lvl="1" eaLnBrk="0" fontAlgn="base" hangingPunct="0">
              <a:lnSpc>
                <a:spcPct val="100000"/>
              </a:lnSpc>
              <a:spcAft>
                <a:spcPct val="0"/>
              </a:spcAft>
              <a:buClrTx/>
              <a:buSzTx/>
              <a:buFont typeface="Calibri" panose="020F0502020204030204" pitchFamily="34" charset="0"/>
              <a:buChar char="‒"/>
              <a:tabLst/>
              <a:defRPr/>
            </a:pPr>
            <a:r>
              <a:rPr lang="en-US" kern="0" dirty="0">
                <a:solidFill>
                  <a:srgbClr val="000000"/>
                </a:solidFill>
                <a:latin typeface="+mj-lt"/>
                <a:ea typeface="ＭＳ Ｐゴシック" charset="0"/>
              </a:rPr>
              <a:t>ARPA Funding</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1293227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8F9B2B0F-C39D-4195-8819-4359763E2073}"/>
              </a:ext>
            </a:extLst>
          </p:cNvPr>
          <p:cNvSpPr/>
          <p:nvPr/>
        </p:nvSpPr>
        <p:spPr>
          <a:xfrm>
            <a:off x="0" y="0"/>
            <a:ext cx="121920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grpSp>
        <p:nvGrpSpPr>
          <p:cNvPr id="9" name="Group 8">
            <a:extLst>
              <a:ext uri="{FF2B5EF4-FFF2-40B4-BE49-F238E27FC236}">
                <a16:creationId xmlns:a16="http://schemas.microsoft.com/office/drawing/2014/main" id="{9F838D4E-C195-4452-A36B-26DC7D75D13C}"/>
              </a:ext>
            </a:extLst>
          </p:cNvPr>
          <p:cNvGrpSpPr/>
          <p:nvPr/>
        </p:nvGrpSpPr>
        <p:grpSpPr>
          <a:xfrm>
            <a:off x="4173884" y="1582434"/>
            <a:ext cx="3844230" cy="3844230"/>
            <a:chOff x="2649884" y="1582434"/>
            <a:chExt cx="3844230" cy="3844230"/>
          </a:xfrm>
        </p:grpSpPr>
        <p:sp>
          <p:nvSpPr>
            <p:cNvPr id="37" name="Oval 36">
              <a:extLst>
                <a:ext uri="{FF2B5EF4-FFF2-40B4-BE49-F238E27FC236}">
                  <a16:creationId xmlns:a16="http://schemas.microsoft.com/office/drawing/2014/main" id="{9D05CAF8-FB3A-4C08-BF5F-D7273D6FDB48}"/>
                </a:ext>
              </a:extLst>
            </p:cNvPr>
            <p:cNvSpPr/>
            <p:nvPr/>
          </p:nvSpPr>
          <p:spPr>
            <a:xfrm>
              <a:off x="2649884" y="1582434"/>
              <a:ext cx="3844230" cy="3844230"/>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8" name="Oval 4">
              <a:extLst>
                <a:ext uri="{FF2B5EF4-FFF2-40B4-BE49-F238E27FC236}">
                  <a16:creationId xmlns:a16="http://schemas.microsoft.com/office/drawing/2014/main" id="{CAB79860-AC3D-4B41-AB18-5910698D806C}"/>
                </a:ext>
              </a:extLst>
            </p:cNvPr>
            <p:cNvSpPr txBox="1"/>
            <p:nvPr/>
          </p:nvSpPr>
          <p:spPr>
            <a:xfrm>
              <a:off x="3212858" y="2145408"/>
              <a:ext cx="2718282" cy="271828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81280" tIns="81280" rIns="81280" bIns="81280" numCol="1" spcCol="1270" anchor="ctr" anchorCtr="0">
              <a:noAutofit/>
            </a:bodyPr>
            <a:lstStyle/>
            <a:p>
              <a:pPr marL="0" marR="0" lvl="0" indent="0" algn="ctr" defTabSz="2844800" rtl="0" eaLnBrk="1" fontAlgn="auto" latinLnBrk="0" hangingPunct="1">
                <a:lnSpc>
                  <a:spcPct val="90000"/>
                </a:lnSpc>
                <a:spcBef>
                  <a:spcPct val="0"/>
                </a:spcBef>
                <a:spcAft>
                  <a:spcPct val="35000"/>
                </a:spcAft>
                <a:buClrTx/>
                <a:buSzTx/>
                <a:buFontTx/>
                <a:buNone/>
                <a:tabLst/>
                <a:defRPr/>
              </a:pPr>
              <a:r>
                <a:rPr kumimoji="0" lang="en-US" sz="6400" b="0" i="0" u="none" strike="noStrike" kern="1200" cap="none" spc="0" normalizeH="0" baseline="0" noProof="0">
                  <a:ln>
                    <a:noFill/>
                  </a:ln>
                  <a:solidFill>
                    <a:prstClr val="black"/>
                  </a:solidFill>
                  <a:effectLst/>
                  <a:uLnTx/>
                  <a:uFillTx/>
                  <a:latin typeface="Calibri"/>
                  <a:ea typeface="+mn-ea"/>
                  <a:cs typeface="+mn-cs"/>
                </a:rPr>
                <a:t>Local Public Health</a:t>
              </a:r>
            </a:p>
          </p:txBody>
        </p:sp>
      </p:grpSp>
      <p:grpSp>
        <p:nvGrpSpPr>
          <p:cNvPr id="10" name="Group 9">
            <a:extLst>
              <a:ext uri="{FF2B5EF4-FFF2-40B4-BE49-F238E27FC236}">
                <a16:creationId xmlns:a16="http://schemas.microsoft.com/office/drawing/2014/main" id="{B36C47ED-EE44-4E8B-BC8E-EC53FD1B9E9F}"/>
              </a:ext>
            </a:extLst>
          </p:cNvPr>
          <p:cNvGrpSpPr/>
          <p:nvPr/>
        </p:nvGrpSpPr>
        <p:grpSpPr>
          <a:xfrm>
            <a:off x="5134942" y="38010"/>
            <a:ext cx="1922115" cy="1922115"/>
            <a:chOff x="3610942" y="38010"/>
            <a:chExt cx="1922115" cy="1922115"/>
          </a:xfrm>
        </p:grpSpPr>
        <p:sp>
          <p:nvSpPr>
            <p:cNvPr id="35" name="Oval 34">
              <a:extLst>
                <a:ext uri="{FF2B5EF4-FFF2-40B4-BE49-F238E27FC236}">
                  <a16:creationId xmlns:a16="http://schemas.microsoft.com/office/drawing/2014/main" id="{37AD55B4-D93E-406B-BF91-ABBB119EE549}"/>
                </a:ext>
              </a:extLst>
            </p:cNvPr>
            <p:cNvSpPr/>
            <p:nvPr/>
          </p:nvSpPr>
          <p:spPr>
            <a:xfrm>
              <a:off x="3610942" y="38010"/>
              <a:ext cx="1922115" cy="192211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6" name="Oval 6">
              <a:extLst>
                <a:ext uri="{FF2B5EF4-FFF2-40B4-BE49-F238E27FC236}">
                  <a16:creationId xmlns:a16="http://schemas.microsoft.com/office/drawing/2014/main" id="{D3BD73BF-D720-42A1-8A11-BF9BB3779315}"/>
                </a:ext>
              </a:extLst>
            </p:cNvPr>
            <p:cNvSpPr txBox="1"/>
            <p:nvPr/>
          </p:nvSpPr>
          <p:spPr>
            <a:xfrm>
              <a:off x="3892429" y="319497"/>
              <a:ext cx="1359141" cy="135914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Data Analysis and Reporting</a:t>
              </a: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0">
            <a:extLst>
              <a:ext uri="{FF2B5EF4-FFF2-40B4-BE49-F238E27FC236}">
                <a16:creationId xmlns:a16="http://schemas.microsoft.com/office/drawing/2014/main" id="{E7461010-5C18-476D-9FA0-413EE4EC9B4A}"/>
              </a:ext>
            </a:extLst>
          </p:cNvPr>
          <p:cNvGrpSpPr/>
          <p:nvPr/>
        </p:nvGrpSpPr>
        <p:grpSpPr>
          <a:xfrm>
            <a:off x="6745434" y="624181"/>
            <a:ext cx="1922115" cy="1922115"/>
            <a:chOff x="5221434" y="624181"/>
            <a:chExt cx="1922115" cy="1922115"/>
          </a:xfrm>
        </p:grpSpPr>
        <p:sp>
          <p:nvSpPr>
            <p:cNvPr id="33" name="Oval 32">
              <a:extLst>
                <a:ext uri="{FF2B5EF4-FFF2-40B4-BE49-F238E27FC236}">
                  <a16:creationId xmlns:a16="http://schemas.microsoft.com/office/drawing/2014/main" id="{BDA20F0B-B095-4E0B-8067-C318EEE72ACC}"/>
                </a:ext>
              </a:extLst>
            </p:cNvPr>
            <p:cNvSpPr/>
            <p:nvPr/>
          </p:nvSpPr>
          <p:spPr>
            <a:xfrm>
              <a:off x="5221434" y="624181"/>
              <a:ext cx="1922115" cy="192211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4" name="Oval 8">
              <a:extLst>
                <a:ext uri="{FF2B5EF4-FFF2-40B4-BE49-F238E27FC236}">
                  <a16:creationId xmlns:a16="http://schemas.microsoft.com/office/drawing/2014/main" id="{FEE25C83-09BB-44E3-9809-5CA3E37197B8}"/>
                </a:ext>
              </a:extLst>
            </p:cNvPr>
            <p:cNvSpPr txBox="1"/>
            <p:nvPr/>
          </p:nvSpPr>
          <p:spPr>
            <a:xfrm>
              <a:off x="5502921" y="905668"/>
              <a:ext cx="1359141" cy="135914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mn-ea"/>
                  <a:cs typeface="+mn-cs"/>
                </a:rPr>
                <a:t>Environmental Health</a:t>
              </a:r>
              <a:r>
                <a:rPr kumimoji="0" lang="en-US" sz="1600" b="0" i="0" u="none" strike="noStrike" kern="1200" cap="none" spc="0" normalizeH="0" baseline="0" noProof="0">
                  <a:ln>
                    <a:noFill/>
                  </a:ln>
                  <a:solidFill>
                    <a:prstClr val="black"/>
                  </a:solidFill>
                  <a:effectLst/>
                  <a:uLnTx/>
                  <a:uFillTx/>
                  <a:latin typeface="Arial"/>
                  <a:ea typeface="+mn-ea"/>
                  <a:cs typeface="+mn-cs"/>
                </a:rPr>
                <a:t> (food, septic, pools, etc.)</a:t>
              </a: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1">
            <a:extLst>
              <a:ext uri="{FF2B5EF4-FFF2-40B4-BE49-F238E27FC236}">
                <a16:creationId xmlns:a16="http://schemas.microsoft.com/office/drawing/2014/main" id="{405F0472-A82A-4332-B9E6-D8061FE3331F}"/>
              </a:ext>
            </a:extLst>
          </p:cNvPr>
          <p:cNvGrpSpPr/>
          <p:nvPr/>
        </p:nvGrpSpPr>
        <p:grpSpPr>
          <a:xfrm>
            <a:off x="7602359" y="2108419"/>
            <a:ext cx="1922115" cy="1922115"/>
            <a:chOff x="6078359" y="2108419"/>
            <a:chExt cx="1922115" cy="1922115"/>
          </a:xfrm>
        </p:grpSpPr>
        <p:sp>
          <p:nvSpPr>
            <p:cNvPr id="31" name="Oval 30">
              <a:extLst>
                <a:ext uri="{FF2B5EF4-FFF2-40B4-BE49-F238E27FC236}">
                  <a16:creationId xmlns:a16="http://schemas.microsoft.com/office/drawing/2014/main" id="{BD7FA321-5B9E-425A-86E0-40A41B1B23A1}"/>
                </a:ext>
              </a:extLst>
            </p:cNvPr>
            <p:cNvSpPr/>
            <p:nvPr/>
          </p:nvSpPr>
          <p:spPr>
            <a:xfrm>
              <a:off x="6078359" y="2108419"/>
              <a:ext cx="1922115" cy="192211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2" name="Oval 10">
              <a:extLst>
                <a:ext uri="{FF2B5EF4-FFF2-40B4-BE49-F238E27FC236}">
                  <a16:creationId xmlns:a16="http://schemas.microsoft.com/office/drawing/2014/main" id="{9ECB3306-F13D-4DCC-9600-8899760F7B71}"/>
                </a:ext>
              </a:extLst>
            </p:cNvPr>
            <p:cNvSpPr txBox="1"/>
            <p:nvPr/>
          </p:nvSpPr>
          <p:spPr>
            <a:xfrm>
              <a:off x="6359846" y="2389906"/>
              <a:ext cx="1359141" cy="135914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mn-ea"/>
                  <a:cs typeface="+mn-cs"/>
                </a:rPr>
                <a:t>Infectious Disease Control</a:t>
              </a:r>
            </a:p>
          </p:txBody>
        </p:sp>
      </p:grpSp>
      <p:grpSp>
        <p:nvGrpSpPr>
          <p:cNvPr id="13" name="Group 12">
            <a:extLst>
              <a:ext uri="{FF2B5EF4-FFF2-40B4-BE49-F238E27FC236}">
                <a16:creationId xmlns:a16="http://schemas.microsoft.com/office/drawing/2014/main" id="{34743CBB-9BCA-4E39-A0AE-E106A1555203}"/>
              </a:ext>
            </a:extLst>
          </p:cNvPr>
          <p:cNvGrpSpPr/>
          <p:nvPr/>
        </p:nvGrpSpPr>
        <p:grpSpPr>
          <a:xfrm>
            <a:off x="7304752" y="3796232"/>
            <a:ext cx="1922115" cy="1922115"/>
            <a:chOff x="5780752" y="3796232"/>
            <a:chExt cx="1922115" cy="1922115"/>
          </a:xfrm>
        </p:grpSpPr>
        <p:sp>
          <p:nvSpPr>
            <p:cNvPr id="29" name="Oval 28">
              <a:extLst>
                <a:ext uri="{FF2B5EF4-FFF2-40B4-BE49-F238E27FC236}">
                  <a16:creationId xmlns:a16="http://schemas.microsoft.com/office/drawing/2014/main" id="{B04DDCFC-A972-430B-A369-526BC2B1DB5C}"/>
                </a:ext>
              </a:extLst>
            </p:cNvPr>
            <p:cNvSpPr/>
            <p:nvPr/>
          </p:nvSpPr>
          <p:spPr>
            <a:xfrm>
              <a:off x="5780752" y="3796232"/>
              <a:ext cx="1922115" cy="192211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0" name="Oval 12">
              <a:extLst>
                <a:ext uri="{FF2B5EF4-FFF2-40B4-BE49-F238E27FC236}">
                  <a16:creationId xmlns:a16="http://schemas.microsoft.com/office/drawing/2014/main" id="{0A75329F-1CAE-4F29-8FA5-4C7F1219C802}"/>
                </a:ext>
              </a:extLst>
            </p:cNvPr>
            <p:cNvSpPr txBox="1"/>
            <p:nvPr/>
          </p:nvSpPr>
          <p:spPr>
            <a:xfrm>
              <a:off x="6062239" y="4077719"/>
              <a:ext cx="1359141" cy="135914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Behavioral Health</a:t>
              </a:r>
              <a:r>
                <a:rPr kumimoji="0" lang="en-US" sz="1600" b="0" i="0" u="none" strike="noStrike" kern="1200" cap="none" spc="0" normalizeH="0" baseline="0" noProof="0">
                  <a:ln>
                    <a:noFill/>
                  </a:ln>
                  <a:solidFill>
                    <a:prstClr val="black"/>
                  </a:solidFill>
                  <a:effectLst/>
                  <a:uLnTx/>
                  <a:uFillTx/>
                  <a:latin typeface="Calibri"/>
                  <a:ea typeface="+mn-ea"/>
                  <a:cs typeface="+mn-cs"/>
                </a:rPr>
                <a:t> (</a:t>
              </a:r>
              <a:r>
                <a:rPr kumimoji="0" lang="en-US" sz="1600" b="0" i="0" u="none" strike="noStrike" kern="1200" cap="none" spc="0" normalizeH="0" baseline="0" noProof="0">
                  <a:ln>
                    <a:noFill/>
                  </a:ln>
                  <a:solidFill>
                    <a:prstClr val="black"/>
                  </a:solidFill>
                  <a:effectLst/>
                  <a:uLnTx/>
                  <a:uFillTx/>
                  <a:latin typeface="Arial"/>
                  <a:ea typeface="+mn-ea"/>
                  <a:cs typeface="+mn-cs"/>
                </a:rPr>
                <a:t>substance use</a:t>
              </a:r>
              <a:r>
                <a:rPr kumimoji="0" lang="en-US" sz="1600" b="0" i="0" u="none" strike="noStrike" kern="1200" cap="none" spc="0" normalizeH="0" baseline="0" noProof="0">
                  <a:ln>
                    <a:noFill/>
                  </a:ln>
                  <a:solidFill>
                    <a:prstClr val="black"/>
                  </a:solidFill>
                  <a:effectLst/>
                  <a:uLnTx/>
                  <a:uFillTx/>
                  <a:latin typeface="Calibri"/>
                  <a:ea typeface="+mn-ea"/>
                  <a:cs typeface="+mn-cs"/>
                </a:rPr>
                <a:t>, tobacco</a:t>
              </a:r>
              <a:r>
                <a:rPr kumimoji="0" lang="en-US" sz="1600" b="0" i="0" u="none" strike="noStrike" kern="1200" cap="none" spc="0" normalizeH="0" baseline="0" noProof="0">
                  <a:ln>
                    <a:noFill/>
                  </a:ln>
                  <a:solidFill>
                    <a:prstClr val="black"/>
                  </a:solidFill>
                  <a:effectLst/>
                  <a:uLnTx/>
                  <a:uFillTx/>
                  <a:latin typeface="Arial"/>
                  <a:ea typeface="+mn-ea"/>
                  <a:cs typeface="+mn-cs"/>
                </a:rPr>
                <a:t>, mental health)</a:t>
              </a: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3">
            <a:extLst>
              <a:ext uri="{FF2B5EF4-FFF2-40B4-BE49-F238E27FC236}">
                <a16:creationId xmlns:a16="http://schemas.microsoft.com/office/drawing/2014/main" id="{DDE6557A-9D59-4C4B-8DA3-05687573ECF1}"/>
              </a:ext>
            </a:extLst>
          </p:cNvPr>
          <p:cNvGrpSpPr/>
          <p:nvPr/>
        </p:nvGrpSpPr>
        <p:grpSpPr>
          <a:xfrm>
            <a:off x="5991867" y="4897874"/>
            <a:ext cx="1922115" cy="1922115"/>
            <a:chOff x="4467867" y="4897874"/>
            <a:chExt cx="1922115" cy="1922115"/>
          </a:xfrm>
        </p:grpSpPr>
        <p:sp>
          <p:nvSpPr>
            <p:cNvPr id="27" name="Oval 26">
              <a:extLst>
                <a:ext uri="{FF2B5EF4-FFF2-40B4-BE49-F238E27FC236}">
                  <a16:creationId xmlns:a16="http://schemas.microsoft.com/office/drawing/2014/main" id="{2AFB7E1F-869F-4143-985C-F1CEEE82FFC6}"/>
                </a:ext>
              </a:extLst>
            </p:cNvPr>
            <p:cNvSpPr/>
            <p:nvPr/>
          </p:nvSpPr>
          <p:spPr>
            <a:xfrm>
              <a:off x="4467867" y="4897874"/>
              <a:ext cx="1922115" cy="192211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8" name="Oval 14">
              <a:extLst>
                <a:ext uri="{FF2B5EF4-FFF2-40B4-BE49-F238E27FC236}">
                  <a16:creationId xmlns:a16="http://schemas.microsoft.com/office/drawing/2014/main" id="{E63CE4B9-878A-410A-9EFE-8E413C3817C9}"/>
                </a:ext>
              </a:extLst>
            </p:cNvPr>
            <p:cNvSpPr txBox="1"/>
            <p:nvPr/>
          </p:nvSpPr>
          <p:spPr>
            <a:xfrm>
              <a:off x="4749354" y="5179361"/>
              <a:ext cx="1359141" cy="135914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mn-ea"/>
                  <a:cs typeface="+mn-cs"/>
                </a:rPr>
                <a:t>Emergency Preparedness</a:t>
              </a:r>
            </a:p>
          </p:txBody>
        </p:sp>
      </p:grpSp>
      <p:grpSp>
        <p:nvGrpSpPr>
          <p:cNvPr id="15" name="Group 14">
            <a:extLst>
              <a:ext uri="{FF2B5EF4-FFF2-40B4-BE49-F238E27FC236}">
                <a16:creationId xmlns:a16="http://schemas.microsoft.com/office/drawing/2014/main" id="{A93A9E73-0EBF-4895-BA52-3E405B566FFD}"/>
              </a:ext>
            </a:extLst>
          </p:cNvPr>
          <p:cNvGrpSpPr/>
          <p:nvPr/>
        </p:nvGrpSpPr>
        <p:grpSpPr>
          <a:xfrm>
            <a:off x="4278017" y="4897874"/>
            <a:ext cx="1922115" cy="1922115"/>
            <a:chOff x="2754017" y="4897874"/>
            <a:chExt cx="1922115" cy="1922115"/>
          </a:xfrm>
        </p:grpSpPr>
        <p:sp>
          <p:nvSpPr>
            <p:cNvPr id="25" name="Oval 24">
              <a:extLst>
                <a:ext uri="{FF2B5EF4-FFF2-40B4-BE49-F238E27FC236}">
                  <a16:creationId xmlns:a16="http://schemas.microsoft.com/office/drawing/2014/main" id="{30989692-963C-4B7D-AA7E-A8938FFE411F}"/>
                </a:ext>
              </a:extLst>
            </p:cNvPr>
            <p:cNvSpPr/>
            <p:nvPr/>
          </p:nvSpPr>
          <p:spPr>
            <a:xfrm>
              <a:off x="2754017" y="4897874"/>
              <a:ext cx="1922115" cy="192211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6" name="Oval 16">
              <a:extLst>
                <a:ext uri="{FF2B5EF4-FFF2-40B4-BE49-F238E27FC236}">
                  <a16:creationId xmlns:a16="http://schemas.microsoft.com/office/drawing/2014/main" id="{B96E20D0-0CC0-4BBC-9C18-7DC9696D26C6}"/>
                </a:ext>
              </a:extLst>
            </p:cNvPr>
            <p:cNvSpPr txBox="1"/>
            <p:nvPr/>
          </p:nvSpPr>
          <p:spPr>
            <a:xfrm>
              <a:off x="3035504" y="5179361"/>
              <a:ext cx="1359141" cy="135914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mn-ea"/>
                  <a:cs typeface="+mn-cs"/>
                </a:rPr>
                <a:t>Immunizations</a:t>
              </a:r>
            </a:p>
          </p:txBody>
        </p:sp>
      </p:grpSp>
      <p:grpSp>
        <p:nvGrpSpPr>
          <p:cNvPr id="16" name="Group 15">
            <a:extLst>
              <a:ext uri="{FF2B5EF4-FFF2-40B4-BE49-F238E27FC236}">
                <a16:creationId xmlns:a16="http://schemas.microsoft.com/office/drawing/2014/main" id="{D12D6444-4CE0-4E59-98FF-CCF6F5097AB9}"/>
              </a:ext>
            </a:extLst>
          </p:cNvPr>
          <p:cNvGrpSpPr/>
          <p:nvPr/>
        </p:nvGrpSpPr>
        <p:grpSpPr>
          <a:xfrm>
            <a:off x="2965132" y="3796232"/>
            <a:ext cx="1922115" cy="1922115"/>
            <a:chOff x="1441132" y="3796232"/>
            <a:chExt cx="1922115" cy="1922115"/>
          </a:xfrm>
        </p:grpSpPr>
        <p:sp>
          <p:nvSpPr>
            <p:cNvPr id="23" name="Oval 22">
              <a:extLst>
                <a:ext uri="{FF2B5EF4-FFF2-40B4-BE49-F238E27FC236}">
                  <a16:creationId xmlns:a16="http://schemas.microsoft.com/office/drawing/2014/main" id="{1F788610-2611-4186-A711-444534A15C5C}"/>
                </a:ext>
              </a:extLst>
            </p:cNvPr>
            <p:cNvSpPr/>
            <p:nvPr/>
          </p:nvSpPr>
          <p:spPr>
            <a:xfrm>
              <a:off x="1441132" y="3796232"/>
              <a:ext cx="1922115" cy="192211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4" name="Oval 18">
              <a:extLst>
                <a:ext uri="{FF2B5EF4-FFF2-40B4-BE49-F238E27FC236}">
                  <a16:creationId xmlns:a16="http://schemas.microsoft.com/office/drawing/2014/main" id="{3556F1E6-F9DD-4058-8BA1-DC3EE3A533E9}"/>
                </a:ext>
              </a:extLst>
            </p:cNvPr>
            <p:cNvSpPr txBox="1"/>
            <p:nvPr/>
          </p:nvSpPr>
          <p:spPr>
            <a:xfrm>
              <a:off x="1722619" y="4077719"/>
              <a:ext cx="1359141" cy="135914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mn-ea"/>
                  <a:cs typeface="+mn-cs"/>
                </a:rPr>
                <a:t>Community Health</a:t>
              </a:r>
              <a:r>
                <a:rPr kumimoji="0" lang="en-US" sz="1600" b="0" i="0" u="none" strike="noStrike" kern="1200" cap="none" spc="0" normalizeH="0" baseline="0" noProof="0">
                  <a:ln>
                    <a:noFill/>
                  </a:ln>
                  <a:solidFill>
                    <a:prstClr val="black"/>
                  </a:solidFill>
                  <a:effectLst/>
                  <a:uLnTx/>
                  <a:uFillTx/>
                  <a:latin typeface="Arial"/>
                  <a:ea typeface="+mn-ea"/>
                  <a:cs typeface="+mn-cs"/>
                </a:rPr>
                <a:t> &amp; Prevention (healthy eating, active living)</a:t>
              </a: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6">
            <a:extLst>
              <a:ext uri="{FF2B5EF4-FFF2-40B4-BE49-F238E27FC236}">
                <a16:creationId xmlns:a16="http://schemas.microsoft.com/office/drawing/2014/main" id="{4F0F5686-AB38-4735-922C-D3A032B992EB}"/>
              </a:ext>
            </a:extLst>
          </p:cNvPr>
          <p:cNvGrpSpPr/>
          <p:nvPr/>
        </p:nvGrpSpPr>
        <p:grpSpPr>
          <a:xfrm>
            <a:off x="2667525" y="2108419"/>
            <a:ext cx="1922115" cy="1922115"/>
            <a:chOff x="1143525" y="2108419"/>
            <a:chExt cx="1922115" cy="1922115"/>
          </a:xfrm>
        </p:grpSpPr>
        <p:sp>
          <p:nvSpPr>
            <p:cNvPr id="21" name="Oval 20">
              <a:extLst>
                <a:ext uri="{FF2B5EF4-FFF2-40B4-BE49-F238E27FC236}">
                  <a16:creationId xmlns:a16="http://schemas.microsoft.com/office/drawing/2014/main" id="{A38B4460-0AC2-4713-8A2C-B8A9F495586D}"/>
                </a:ext>
              </a:extLst>
            </p:cNvPr>
            <p:cNvSpPr/>
            <p:nvPr/>
          </p:nvSpPr>
          <p:spPr>
            <a:xfrm>
              <a:off x="1143525" y="2108419"/>
              <a:ext cx="1922115" cy="192211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2" name="Oval 20">
              <a:extLst>
                <a:ext uri="{FF2B5EF4-FFF2-40B4-BE49-F238E27FC236}">
                  <a16:creationId xmlns:a16="http://schemas.microsoft.com/office/drawing/2014/main" id="{8EC8B6AA-C714-4ECC-B011-37B53865BBCA}"/>
                </a:ext>
              </a:extLst>
            </p:cNvPr>
            <p:cNvSpPr txBox="1"/>
            <p:nvPr/>
          </p:nvSpPr>
          <p:spPr>
            <a:xfrm>
              <a:off x="1425012" y="2389906"/>
              <a:ext cx="1359141" cy="135914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Policy Development </a:t>
              </a:r>
            </a:p>
          </p:txBody>
        </p:sp>
      </p:grpSp>
      <p:grpSp>
        <p:nvGrpSpPr>
          <p:cNvPr id="18" name="Group 17">
            <a:extLst>
              <a:ext uri="{FF2B5EF4-FFF2-40B4-BE49-F238E27FC236}">
                <a16:creationId xmlns:a16="http://schemas.microsoft.com/office/drawing/2014/main" id="{342C4667-502C-4FB7-A013-0D85E18D799E}"/>
              </a:ext>
            </a:extLst>
          </p:cNvPr>
          <p:cNvGrpSpPr/>
          <p:nvPr/>
        </p:nvGrpSpPr>
        <p:grpSpPr>
          <a:xfrm>
            <a:off x="3524450" y="624181"/>
            <a:ext cx="1922115" cy="1922115"/>
            <a:chOff x="2000450" y="624181"/>
            <a:chExt cx="1922115" cy="1922115"/>
          </a:xfrm>
        </p:grpSpPr>
        <p:sp>
          <p:nvSpPr>
            <p:cNvPr id="19" name="Oval 18">
              <a:extLst>
                <a:ext uri="{FF2B5EF4-FFF2-40B4-BE49-F238E27FC236}">
                  <a16:creationId xmlns:a16="http://schemas.microsoft.com/office/drawing/2014/main" id="{98BCFA4A-42B7-433D-8241-AB1BB1046F83}"/>
                </a:ext>
              </a:extLst>
            </p:cNvPr>
            <p:cNvSpPr/>
            <p:nvPr/>
          </p:nvSpPr>
          <p:spPr>
            <a:xfrm>
              <a:off x="2000450" y="624181"/>
              <a:ext cx="1922115" cy="192211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0" name="Oval 22">
              <a:extLst>
                <a:ext uri="{FF2B5EF4-FFF2-40B4-BE49-F238E27FC236}">
                  <a16:creationId xmlns:a16="http://schemas.microsoft.com/office/drawing/2014/main" id="{5C4A7F45-1FAB-4AB7-9B62-A8A039FDAB1F}"/>
                </a:ext>
              </a:extLst>
            </p:cNvPr>
            <p:cNvSpPr txBox="1"/>
            <p:nvPr/>
          </p:nvSpPr>
          <p:spPr>
            <a:xfrm>
              <a:off x="2281937" y="905668"/>
              <a:ext cx="1359141" cy="135914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Health Education and Outreach</a:t>
              </a:r>
            </a:p>
          </p:txBody>
        </p:sp>
      </p:grpSp>
    </p:spTree>
    <p:extLst>
      <p:ext uri="{BB962C8B-B14F-4D97-AF65-F5344CB8AC3E}">
        <p14:creationId xmlns:p14="http://schemas.microsoft.com/office/powerpoint/2010/main" val="2172523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pic>
        <p:nvPicPr>
          <p:cNvPr id="9" name="Picture 5" descr="MHOA A-Z Poster 18x24.jpg">
            <a:extLst>
              <a:ext uri="{FF2B5EF4-FFF2-40B4-BE49-F238E27FC236}">
                <a16:creationId xmlns:a16="http://schemas.microsoft.com/office/drawing/2014/main" id="{7A290C59-861D-4CF3-AC50-2E7C4E66477D}"/>
              </a:ext>
            </a:extLst>
          </p:cNvPr>
          <p:cNvPicPr>
            <a:picLocks noChangeAspect="1"/>
          </p:cNvPicPr>
          <p:nvPr/>
        </p:nvPicPr>
        <p:blipFill rotWithShape="1">
          <a:blip r:embed="rId3"/>
          <a:srcRect l="1397" t="1330" r="1513" b="1241"/>
          <a:stretch/>
        </p:blipFill>
        <p:spPr>
          <a:xfrm>
            <a:off x="3490373" y="0"/>
            <a:ext cx="5211253" cy="6859939"/>
          </a:xfrm>
          <a:prstGeom prst="rect">
            <a:avLst/>
          </a:prstGeom>
        </p:spPr>
      </p:pic>
    </p:spTree>
    <p:extLst>
      <p:ext uri="{BB962C8B-B14F-4D97-AF65-F5344CB8AC3E}">
        <p14:creationId xmlns:p14="http://schemas.microsoft.com/office/powerpoint/2010/main" val="962578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bg1"/>
                </a:solidFill>
                <a:latin typeface="Arial" panose="020B0604020202020204" pitchFamily="34" charset="0"/>
                <a:cs typeface="Arial" panose="020B0604020202020204" pitchFamily="34" charset="0"/>
              </a:rPr>
              <a:t>Background</a:t>
            </a:r>
          </a:p>
        </p:txBody>
      </p:sp>
      <p:sp>
        <p:nvSpPr>
          <p:cNvPr id="3" name="Content Placeholder 2"/>
          <p:cNvSpPr>
            <a:spLocks noGrp="1"/>
          </p:cNvSpPr>
          <p:nvPr>
            <p:ph idx="1"/>
          </p:nvPr>
        </p:nvSpPr>
        <p:spPr>
          <a:xfrm>
            <a:off x="571500" y="1654629"/>
            <a:ext cx="11010900" cy="4493306"/>
          </a:xfrm>
        </p:spPr>
        <p:txBody>
          <a:bodyPr>
            <a:normAutofit/>
          </a:bodyPr>
          <a:lstStyle/>
          <a:p>
            <a:pPr marL="342900" marR="0" lvl="0" indent="-342900" algn="l" defTabSz="914400" rtl="0" eaLnBrk="0" fontAlgn="base" latinLnBrk="0" hangingPunct="0">
              <a:lnSpc>
                <a:spcPct val="100000"/>
              </a:lnSpc>
              <a:spcBef>
                <a:spcPts val="1200"/>
              </a:spcBef>
              <a:spcAft>
                <a:spcPts val="1200"/>
              </a:spcAft>
              <a:buClrTx/>
              <a:buSzTx/>
              <a:buFontTx/>
              <a:buChar char="•"/>
              <a:tabLst/>
              <a:defRPr/>
            </a:pPr>
            <a:r>
              <a:rPr kumimoji="0" lang="en-US" sz="2800" i="0" u="none" strike="noStrike" kern="0" cap="none" spc="0" normalizeH="0" baseline="0" noProof="0" dirty="0">
                <a:ln>
                  <a:noFill/>
                </a:ln>
                <a:solidFill>
                  <a:srgbClr val="000000"/>
                </a:solidFill>
                <a:effectLst/>
                <a:uLnTx/>
                <a:uFillTx/>
                <a:latin typeface="+mj-lt"/>
                <a:ea typeface="ＭＳ Ｐゴシック" charset="0"/>
              </a:rPr>
              <a:t>351 municipalities = 351 local public health authorities (boards of health/health departments)</a:t>
            </a:r>
          </a:p>
          <a:p>
            <a:pPr marL="342900" marR="0" lvl="0" indent="-342900" algn="l" defTabSz="914400" rtl="0" eaLnBrk="0" fontAlgn="base" latinLnBrk="0" hangingPunct="0">
              <a:lnSpc>
                <a:spcPct val="100000"/>
              </a:lnSpc>
              <a:spcBef>
                <a:spcPts val="1200"/>
              </a:spcBef>
              <a:spcAft>
                <a:spcPts val="1200"/>
              </a:spcAft>
              <a:buClrTx/>
              <a:buSzTx/>
              <a:buFontTx/>
              <a:buChar char="•"/>
              <a:tabLst/>
              <a:defRPr/>
            </a:pPr>
            <a:r>
              <a:rPr kumimoji="0" lang="en-US" sz="2800" i="0" u="none" strike="noStrike" kern="0" cap="none" spc="0" normalizeH="0" baseline="0" noProof="0" dirty="0">
                <a:ln>
                  <a:noFill/>
                </a:ln>
                <a:solidFill>
                  <a:srgbClr val="000000"/>
                </a:solidFill>
                <a:effectLst/>
                <a:uLnTx/>
                <a:uFillTx/>
                <a:latin typeface="+mj-lt"/>
                <a:ea typeface="ＭＳ Ｐゴシック" charset="0"/>
              </a:rPr>
              <a:t>No dedicated state funding until recently</a:t>
            </a:r>
          </a:p>
          <a:p>
            <a:pPr marL="342900" marR="0" lvl="0" indent="-342900" algn="l" defTabSz="914400" rtl="0" eaLnBrk="0" fontAlgn="base" latinLnBrk="0" hangingPunct="0">
              <a:lnSpc>
                <a:spcPct val="100000"/>
              </a:lnSpc>
              <a:spcBef>
                <a:spcPts val="1200"/>
              </a:spcBef>
              <a:spcAft>
                <a:spcPts val="1200"/>
              </a:spcAft>
              <a:buClrTx/>
              <a:buSzTx/>
              <a:buFontTx/>
              <a:buChar char="•"/>
              <a:tabLst/>
              <a:defRPr/>
            </a:pPr>
            <a:r>
              <a:rPr kumimoji="0" lang="en-US" sz="2800" i="0" u="none" strike="noStrike" kern="0" cap="none" spc="0" normalizeH="0" baseline="0" noProof="0" dirty="0">
                <a:ln>
                  <a:noFill/>
                </a:ln>
                <a:solidFill>
                  <a:srgbClr val="000000"/>
                </a:solidFill>
                <a:effectLst/>
                <a:uLnTx/>
                <a:uFillTx/>
                <a:latin typeface="+mj-lt"/>
                <a:ea typeface="ＭＳ Ｐゴシック" charset="0"/>
              </a:rPr>
              <a:t>Extensive inequities in resources received and services provided</a:t>
            </a:r>
          </a:p>
          <a:p>
            <a:pPr lvl="1" eaLnBrk="0" fontAlgn="base" hangingPunct="0">
              <a:spcBef>
                <a:spcPts val="1200"/>
              </a:spcBef>
              <a:spcAft>
                <a:spcPts val="1200"/>
              </a:spcAft>
              <a:buFont typeface="Calibri" panose="020F0502020204030204" pitchFamily="34" charset="0"/>
              <a:buChar char="‒"/>
              <a:defRPr/>
            </a:pPr>
            <a:r>
              <a:rPr lang="en-US" kern="0" dirty="0">
                <a:solidFill>
                  <a:srgbClr val="000000"/>
                </a:solidFill>
                <a:latin typeface="+mj-lt"/>
                <a:ea typeface="ＭＳ Ｐゴシック" charset="0"/>
              </a:rPr>
              <a:t>Municipalities often do not meet statutory and regulatory requirements</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3792544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chemeClr val="bg1"/>
                </a:solidFill>
                <a:latin typeface="Arial" panose="020B0604020202020204" pitchFamily="34" charset="0"/>
                <a:cs typeface="Arial" panose="020B0604020202020204" pitchFamily="34" charset="0"/>
              </a:rPr>
              <a:t>Special Commission on Local and Regional Public Health</a:t>
            </a:r>
          </a:p>
        </p:txBody>
      </p:sp>
      <p:sp>
        <p:nvSpPr>
          <p:cNvPr id="3" name="Content Placeholder 2"/>
          <p:cNvSpPr>
            <a:spLocks noGrp="1"/>
          </p:cNvSpPr>
          <p:nvPr>
            <p:ph idx="1"/>
          </p:nvPr>
        </p:nvSpPr>
        <p:spPr>
          <a:xfrm>
            <a:off x="6477000" y="1654629"/>
            <a:ext cx="5105400" cy="4493306"/>
          </a:xfrm>
        </p:spPr>
        <p:txBody>
          <a:bodyPr>
            <a:normAutofit lnSpcReduction="10000"/>
          </a:bodyPr>
          <a:lstStyle/>
          <a:p>
            <a:pPr marL="0" indent="0">
              <a:buNone/>
            </a:pPr>
            <a:r>
              <a:rPr lang="en-US" sz="2800" i="1" dirty="0"/>
              <a:t>“…assess the effectiveness and efficiency of municipal and regional public health systems and … make recommendations regarding how to strengthen the delivery of public health services and preventive measures.”</a:t>
            </a:r>
          </a:p>
          <a:p>
            <a:pPr marL="274320" lvl="1" indent="0">
              <a:buFont typeface="Arial" panose="020B0604020202020204" pitchFamily="34" charset="0"/>
              <a:buNone/>
            </a:pPr>
            <a:endParaRPr lang="en-US" i="1" dirty="0"/>
          </a:p>
          <a:p>
            <a:pPr marL="274320" lvl="1" indent="0">
              <a:buFont typeface="Arial" panose="020B0604020202020204" pitchFamily="34" charset="0"/>
              <a:buNone/>
            </a:pPr>
            <a:r>
              <a:rPr lang="en-US" i="1" dirty="0"/>
              <a:t>- Chapter 3 of the Resolves of 2016</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pic>
        <p:nvPicPr>
          <p:cNvPr id="5" name="Picture 2" descr="https://gallery.mailchimp.com/52eab53b393b93e485e635d5e/images/9892cdd2-333e-4c3e-a3fe-5ea9f20989d7.jpg">
            <a:extLst>
              <a:ext uri="{FF2B5EF4-FFF2-40B4-BE49-F238E27FC236}">
                <a16:creationId xmlns:a16="http://schemas.microsoft.com/office/drawing/2014/main" id="{4DAA20B6-9BF7-4521-A955-8F8469580353}"/>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229205" y="1654629"/>
            <a:ext cx="6247795" cy="297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8550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bg1"/>
                </a:solidFill>
                <a:latin typeface="Arial" panose="020B0604020202020204" pitchFamily="34" charset="0"/>
                <a:cs typeface="Arial" panose="020B0604020202020204" pitchFamily="34" charset="0"/>
              </a:rPr>
              <a:t>National Public Health Week</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pic>
        <p:nvPicPr>
          <p:cNvPr id="6" name="Picture 5" descr="Logo, company name&#10;&#10;Description automatically generated">
            <a:extLst>
              <a:ext uri="{FF2B5EF4-FFF2-40B4-BE49-F238E27FC236}">
                <a16:creationId xmlns:a16="http://schemas.microsoft.com/office/drawing/2014/main" id="{B663D38B-5F60-4F29-BDA2-AA527531EC0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331532" y="1692260"/>
            <a:ext cx="5495380" cy="4039145"/>
          </a:xfrm>
          <a:prstGeom prst="rect">
            <a:avLst/>
          </a:prstGeom>
          <a:noFill/>
          <a:ln w="3175">
            <a:solidFill>
              <a:srgbClr val="4472C4"/>
            </a:solidFill>
          </a:ln>
        </p:spPr>
      </p:pic>
    </p:spTree>
    <p:extLst>
      <p:ext uri="{BB962C8B-B14F-4D97-AF65-F5344CB8AC3E}">
        <p14:creationId xmlns:p14="http://schemas.microsoft.com/office/powerpoint/2010/main" val="728360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bg1"/>
                </a:solidFill>
                <a:latin typeface="Arial" panose="020B0604020202020204" pitchFamily="34" charset="0"/>
                <a:cs typeface="Arial" panose="020B0604020202020204" pitchFamily="34" charset="0"/>
              </a:rPr>
              <a:t>Blueprint for Public Health Excellence</a:t>
            </a:r>
          </a:p>
        </p:txBody>
      </p:sp>
      <p:sp>
        <p:nvSpPr>
          <p:cNvPr id="3" name="Content Placeholder 2"/>
          <p:cNvSpPr>
            <a:spLocks noGrp="1"/>
          </p:cNvSpPr>
          <p:nvPr>
            <p:ph idx="1"/>
          </p:nvPr>
        </p:nvSpPr>
        <p:spPr>
          <a:xfrm>
            <a:off x="571500" y="1654629"/>
            <a:ext cx="5905500" cy="4493306"/>
          </a:xfrm>
        </p:spPr>
        <p:txBody>
          <a:bodyPr>
            <a:normAutofit/>
          </a:bodyPr>
          <a:lstStyle/>
          <a:p>
            <a:pPr marL="0" marR="0" lvl="0" indent="0" algn="l" defTabSz="914400" rtl="0" eaLnBrk="0" fontAlgn="base" latinLnBrk="0" hangingPunct="0">
              <a:lnSpc>
                <a:spcPct val="100000"/>
              </a:lnSpc>
              <a:spcBef>
                <a:spcPts val="1200"/>
              </a:spcBef>
              <a:spcAft>
                <a:spcPts val="1200"/>
              </a:spcAft>
              <a:buClrTx/>
              <a:buSzTx/>
              <a:buNone/>
              <a:tabLst/>
              <a:defRPr/>
            </a:pPr>
            <a:r>
              <a:rPr kumimoji="0" lang="en-US" sz="2800" i="0" u="none" strike="noStrike" kern="0" cap="none" spc="0" normalizeH="0" baseline="0" noProof="0" dirty="0">
                <a:ln>
                  <a:noFill/>
                </a:ln>
                <a:solidFill>
                  <a:srgbClr val="000000"/>
                </a:solidFill>
                <a:effectLst/>
                <a:uLnTx/>
                <a:uFillTx/>
                <a:latin typeface="+mj-lt"/>
                <a:ea typeface="ＭＳ Ｐゴシック" charset="0"/>
              </a:rPr>
              <a:t>The report documents the Commission’s findings and makes recommendations for strengthening local public health services and protections across the Commonwealth</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26AF5D72-E179-4021-AA8D-FA06FBC155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4461" y="1393372"/>
            <a:ext cx="4571999" cy="4675872"/>
          </a:xfrm>
          <a:prstGeom prst="rect">
            <a:avLst/>
          </a:prstGeom>
        </p:spPr>
      </p:pic>
    </p:spTree>
    <p:extLst>
      <p:ext uri="{BB962C8B-B14F-4D97-AF65-F5344CB8AC3E}">
        <p14:creationId xmlns:p14="http://schemas.microsoft.com/office/powerpoint/2010/main" val="371316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bg1"/>
                </a:solidFill>
                <a:latin typeface="Arial" panose="020B0604020202020204" pitchFamily="34" charset="0"/>
                <a:cs typeface="Arial" panose="020B0604020202020204" pitchFamily="34" charset="0"/>
              </a:rPr>
              <a:t> Six Recommendations</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pic>
        <p:nvPicPr>
          <p:cNvPr id="7" name="Picture 2">
            <a:extLst>
              <a:ext uri="{FF2B5EF4-FFF2-40B4-BE49-F238E27FC236}">
                <a16:creationId xmlns:a16="http://schemas.microsoft.com/office/drawing/2014/main" id="{1A7A0AC5-5E9A-45F0-A542-1EB405365B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8957" y="1411300"/>
            <a:ext cx="8870377" cy="4619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9267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bg1"/>
                </a:solidFill>
                <a:latin typeface="Arial" panose="020B0604020202020204" pitchFamily="34" charset="0"/>
                <a:cs typeface="Arial" panose="020B0604020202020204" pitchFamily="34" charset="0"/>
              </a:rPr>
              <a:t>Blueprint Implementation: Set Higher Standards</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graphicFrame>
        <p:nvGraphicFramePr>
          <p:cNvPr id="11" name="Content Placeholder 6">
            <a:extLst>
              <a:ext uri="{FF2B5EF4-FFF2-40B4-BE49-F238E27FC236}">
                <a16:creationId xmlns:a16="http://schemas.microsoft.com/office/drawing/2014/main" id="{89E6DB53-B2C6-4961-A4D9-53DCE03A7517}"/>
              </a:ext>
            </a:extLst>
          </p:cNvPr>
          <p:cNvGraphicFramePr>
            <a:graphicFrameLocks/>
          </p:cNvGraphicFramePr>
          <p:nvPr/>
        </p:nvGraphicFramePr>
        <p:xfrm>
          <a:off x="457199" y="1600200"/>
          <a:ext cx="11408229"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3688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bg1"/>
                </a:solidFill>
                <a:latin typeface="Arial" panose="020B0604020202020204" pitchFamily="34" charset="0"/>
                <a:cs typeface="Arial" panose="020B0604020202020204" pitchFamily="34" charset="0"/>
              </a:rPr>
              <a:t>Blueprint Implementation: Encourage Shared Services</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graphicFrame>
        <p:nvGraphicFramePr>
          <p:cNvPr id="5" name="Content Placeholder 6">
            <a:extLst>
              <a:ext uri="{FF2B5EF4-FFF2-40B4-BE49-F238E27FC236}">
                <a16:creationId xmlns:a16="http://schemas.microsoft.com/office/drawing/2014/main" id="{5C9CC6FF-1419-4659-8B40-F426255044D4}"/>
              </a:ext>
            </a:extLst>
          </p:cNvPr>
          <p:cNvGraphicFramePr>
            <a:graphicFrameLocks noGrp="1"/>
          </p:cNvGraphicFramePr>
          <p:nvPr>
            <p:ph idx="1"/>
          </p:nvPr>
        </p:nvGraphicFramePr>
        <p:xfrm>
          <a:off x="457200" y="1600200"/>
          <a:ext cx="113919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7184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chemeClr val="bg1"/>
                </a:solidFill>
                <a:latin typeface="Arial" panose="020B0604020202020204" pitchFamily="34" charset="0"/>
                <a:cs typeface="Arial" panose="020B0604020202020204" pitchFamily="34" charset="0"/>
              </a:rPr>
              <a:t>Public Health Excellence for Shared Services Program (PHE)</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pic>
        <p:nvPicPr>
          <p:cNvPr id="7" name="Picture 6" descr="Map&#10;&#10;Description automatically generated">
            <a:extLst>
              <a:ext uri="{FF2B5EF4-FFF2-40B4-BE49-F238E27FC236}">
                <a16:creationId xmlns:a16="http://schemas.microsoft.com/office/drawing/2014/main" id="{DB304BC3-C5FE-4EF3-9A7F-4FDAE054B0B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3521" y="1202267"/>
            <a:ext cx="8244957" cy="5106221"/>
          </a:xfrm>
          <a:prstGeom prst="rect">
            <a:avLst/>
          </a:prstGeom>
          <a:noFill/>
          <a:ln>
            <a:noFill/>
          </a:ln>
        </p:spPr>
      </p:pic>
      <p:sp>
        <p:nvSpPr>
          <p:cNvPr id="8" name="TextBox 7">
            <a:extLst>
              <a:ext uri="{FF2B5EF4-FFF2-40B4-BE49-F238E27FC236}">
                <a16:creationId xmlns:a16="http://schemas.microsoft.com/office/drawing/2014/main" id="{E8D444C3-E3E3-4EC8-9A70-7A2A9448E2CB}"/>
              </a:ext>
            </a:extLst>
          </p:cNvPr>
          <p:cNvSpPr txBox="1"/>
          <p:nvPr/>
        </p:nvSpPr>
        <p:spPr>
          <a:xfrm>
            <a:off x="630238" y="6123822"/>
            <a:ext cx="180049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As of 3/21/2022</a:t>
            </a:r>
          </a:p>
        </p:txBody>
      </p:sp>
    </p:spTree>
    <p:extLst>
      <p:ext uri="{BB962C8B-B14F-4D97-AF65-F5344CB8AC3E}">
        <p14:creationId xmlns:p14="http://schemas.microsoft.com/office/powerpoint/2010/main" val="1651966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bg1"/>
                </a:solidFill>
                <a:latin typeface="Arial" panose="020B0604020202020204" pitchFamily="34" charset="0"/>
                <a:cs typeface="Arial" panose="020B0604020202020204" pitchFamily="34" charset="0"/>
              </a:rPr>
              <a:t>Blueprint Implementation: Collect and Share More Data</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graphicFrame>
        <p:nvGraphicFramePr>
          <p:cNvPr id="7" name="Content Placeholder 6">
            <a:extLst>
              <a:ext uri="{FF2B5EF4-FFF2-40B4-BE49-F238E27FC236}">
                <a16:creationId xmlns:a16="http://schemas.microsoft.com/office/drawing/2014/main" id="{F1F9FD2C-1851-4111-84A2-7F81D3268D56}"/>
              </a:ext>
            </a:extLst>
          </p:cNvPr>
          <p:cNvGraphicFramePr>
            <a:graphicFrameLocks noGrp="1"/>
          </p:cNvGraphicFramePr>
          <p:nvPr>
            <p:ph idx="1"/>
          </p:nvPr>
        </p:nvGraphicFramePr>
        <p:xfrm>
          <a:off x="457200" y="1600200"/>
          <a:ext cx="113919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773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chemeClr val="bg1"/>
                </a:solidFill>
                <a:latin typeface="Arial" panose="020B0604020202020204" pitchFamily="34" charset="0"/>
                <a:cs typeface="Arial" panose="020B0604020202020204" pitchFamily="34" charset="0"/>
              </a:rPr>
              <a:t>Blueprint Implementation: Support Workforce Development</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graphicFrame>
        <p:nvGraphicFramePr>
          <p:cNvPr id="8" name="Content Placeholder 6">
            <a:extLst>
              <a:ext uri="{FF2B5EF4-FFF2-40B4-BE49-F238E27FC236}">
                <a16:creationId xmlns:a16="http://schemas.microsoft.com/office/drawing/2014/main" id="{DBDB4B7B-187E-4700-9862-CA078FF9CF8C}"/>
              </a:ext>
            </a:extLst>
          </p:cNvPr>
          <p:cNvGraphicFramePr>
            <a:graphicFrameLocks noGrp="1"/>
          </p:cNvGraphicFramePr>
          <p:nvPr>
            <p:ph idx="1"/>
          </p:nvPr>
        </p:nvGraphicFramePr>
        <p:xfrm>
          <a:off x="457200" y="1219200"/>
          <a:ext cx="11391900" cy="490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9918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chemeClr val="bg1"/>
                </a:solidFill>
                <a:latin typeface="Arial" panose="020B0604020202020204" pitchFamily="34" charset="0"/>
                <a:cs typeface="Arial" panose="020B0604020202020204" pitchFamily="34" charset="0"/>
              </a:rPr>
              <a:t>Blueprint Implementation: </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Ensure Continuity of Stakeholder Engagement</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graphicFrame>
        <p:nvGraphicFramePr>
          <p:cNvPr id="7" name="Content Placeholder 6">
            <a:extLst>
              <a:ext uri="{FF2B5EF4-FFF2-40B4-BE49-F238E27FC236}">
                <a16:creationId xmlns:a16="http://schemas.microsoft.com/office/drawing/2014/main" id="{995F0A25-ECAA-4A6E-836D-0496B2E5DCB4}"/>
              </a:ext>
            </a:extLst>
          </p:cNvPr>
          <p:cNvGraphicFramePr>
            <a:graphicFrameLocks/>
          </p:cNvGraphicFramePr>
          <p:nvPr/>
        </p:nvGraphicFramePr>
        <p:xfrm>
          <a:off x="457200" y="1600200"/>
          <a:ext cx="113919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3069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chemeClr val="bg1"/>
                </a:solidFill>
                <a:latin typeface="Arial" panose="020B0604020202020204" pitchFamily="34" charset="0"/>
                <a:cs typeface="Arial" panose="020B0604020202020204" pitchFamily="34" charset="0"/>
              </a:rPr>
              <a:t>Blueprint Implementation: Allocate Appropriate Resources</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graphicFrame>
        <p:nvGraphicFramePr>
          <p:cNvPr id="5" name="Content Placeholder 6">
            <a:extLst>
              <a:ext uri="{FF2B5EF4-FFF2-40B4-BE49-F238E27FC236}">
                <a16:creationId xmlns:a16="http://schemas.microsoft.com/office/drawing/2014/main" id="{2B8C317D-78DC-49C3-9C05-4743AFDD11D0}"/>
              </a:ext>
            </a:extLst>
          </p:cNvPr>
          <p:cNvGraphicFramePr>
            <a:graphicFrameLocks noGrp="1"/>
          </p:cNvGraphicFramePr>
          <p:nvPr>
            <p:ph idx="1"/>
          </p:nvPr>
        </p:nvGraphicFramePr>
        <p:xfrm>
          <a:off x="457200" y="1600200"/>
          <a:ext cx="113919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82790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bg1"/>
                </a:solidFill>
                <a:latin typeface="Arial" panose="020B0604020202020204" pitchFamily="34" charset="0"/>
                <a:cs typeface="Arial" panose="020B0604020202020204" pitchFamily="34" charset="0"/>
              </a:rPr>
              <a:t>Overview – ARPA Funding ($200M)</a:t>
            </a:r>
          </a:p>
        </p:txBody>
      </p:sp>
      <p:sp>
        <p:nvSpPr>
          <p:cNvPr id="3" name="Content Placeholder 2"/>
          <p:cNvSpPr>
            <a:spLocks noGrp="1"/>
          </p:cNvSpPr>
          <p:nvPr>
            <p:ph idx="1"/>
          </p:nvPr>
        </p:nvSpPr>
        <p:spPr>
          <a:xfrm>
            <a:off x="571500" y="1404257"/>
            <a:ext cx="11010900" cy="4743678"/>
          </a:xfrm>
        </p:spPr>
        <p:txBody>
          <a:bodyPr>
            <a:normAutofit fontScale="92500" lnSpcReduction="10000"/>
          </a:bodyPr>
          <a:lstStyle/>
          <a:p>
            <a:pPr marL="0" lvl="1" indent="0" eaLnBrk="0" fontAlgn="base" hangingPunct="0">
              <a:spcBef>
                <a:spcPts val="600"/>
              </a:spcBef>
              <a:spcAft>
                <a:spcPts val="600"/>
              </a:spcAft>
              <a:buNone/>
              <a:defRPr/>
            </a:pPr>
            <a:r>
              <a:rPr lang="en-US" sz="2000" kern="0" dirty="0">
                <a:solidFill>
                  <a:srgbClr val="000000"/>
                </a:solidFill>
                <a:ea typeface="ＭＳ Ｐゴシック" charset="0"/>
              </a:rPr>
              <a:t>Prioritize expansion and enhancement of shared services. Earmarked areas:</a:t>
            </a:r>
          </a:p>
          <a:p>
            <a:pPr marL="0" indent="0" eaLnBrk="0" fontAlgn="base" hangingPunct="0">
              <a:spcBef>
                <a:spcPts val="600"/>
              </a:spcBef>
              <a:spcAft>
                <a:spcPts val="600"/>
              </a:spcAft>
              <a:buNone/>
              <a:defRPr/>
            </a:pPr>
            <a:r>
              <a:rPr lang="en-US" sz="2000" b="1" dirty="0">
                <a:ea typeface="ＭＳ Ｐゴシック"/>
              </a:rPr>
              <a:t>Capacity Building of Local and Regional Public Health (</a:t>
            </a:r>
            <a:r>
              <a:rPr lang="en-US" sz="2000" b="1" dirty="0">
                <a:ea typeface="Cambria"/>
                <a:cs typeface="Arial"/>
              </a:rPr>
              <a:t>$71.15M)</a:t>
            </a:r>
            <a:endParaRPr lang="en-US" sz="2000" b="1" dirty="0">
              <a:ea typeface="ＭＳ Ｐゴシック"/>
            </a:endParaRPr>
          </a:p>
          <a:p>
            <a:pPr>
              <a:spcBef>
                <a:spcPts val="600"/>
              </a:spcBef>
              <a:spcAft>
                <a:spcPts val="600"/>
              </a:spcAft>
            </a:pPr>
            <a:r>
              <a:rPr lang="en-US" sz="2000" u="sng" dirty="0">
                <a:ea typeface="ＭＳ Ｐゴシック"/>
              </a:rPr>
              <a:t>Goal 1</a:t>
            </a:r>
            <a:r>
              <a:rPr lang="en-US" sz="2000" dirty="0">
                <a:ea typeface="ＭＳ Ｐゴシック"/>
              </a:rPr>
              <a:t>:</a:t>
            </a:r>
            <a:r>
              <a:rPr lang="en-US" sz="2000" i="1" dirty="0">
                <a:ea typeface="ＭＳ Ｐゴシック"/>
              </a:rPr>
              <a:t> </a:t>
            </a:r>
            <a:r>
              <a:rPr lang="en-US" sz="2000" dirty="0">
                <a:ea typeface="Cambria"/>
                <a:cs typeface="Arial"/>
              </a:rPr>
              <a:t>Establish infrastructure for cross-jurisdictional sharing of public health services to create the foundation for meeting current and future statutory and regulatory obligations</a:t>
            </a:r>
            <a:endParaRPr lang="en-US" sz="2000" dirty="0">
              <a:ea typeface="ＭＳ Ｐゴシック"/>
            </a:endParaRPr>
          </a:p>
          <a:p>
            <a:pPr>
              <a:spcBef>
                <a:spcPts val="600"/>
              </a:spcBef>
              <a:spcAft>
                <a:spcPts val="600"/>
              </a:spcAft>
            </a:pPr>
            <a:r>
              <a:rPr lang="en-US" sz="2000" u="sng" dirty="0">
                <a:ea typeface="ＭＳ Ｐゴシック"/>
              </a:rPr>
              <a:t>Goal 2</a:t>
            </a:r>
            <a:r>
              <a:rPr lang="en-US" sz="2000" dirty="0">
                <a:ea typeface="ＭＳ Ｐゴシック"/>
              </a:rPr>
              <a:t>:</a:t>
            </a:r>
            <a:r>
              <a:rPr lang="en-US" sz="2000" i="1" dirty="0">
                <a:ea typeface="ＭＳ Ｐゴシック"/>
              </a:rPr>
              <a:t> </a:t>
            </a:r>
            <a:r>
              <a:rPr lang="en-US" sz="2000" dirty="0">
                <a:ea typeface="Cambria"/>
                <a:cs typeface="Arial"/>
              </a:rPr>
              <a:t>Support local health in addressing health disparities and improving population health</a:t>
            </a:r>
            <a:endParaRPr lang="en-US" sz="2000" dirty="0">
              <a:ea typeface="ＭＳ Ｐゴシック"/>
            </a:endParaRPr>
          </a:p>
          <a:p>
            <a:pPr marL="0" lvl="2" indent="0" eaLnBrk="0" fontAlgn="base" hangingPunct="0">
              <a:spcBef>
                <a:spcPts val="600"/>
              </a:spcBef>
              <a:spcAft>
                <a:spcPts val="600"/>
              </a:spcAft>
              <a:buNone/>
              <a:defRPr/>
            </a:pPr>
            <a:r>
              <a:rPr lang="en-US" sz="2000" b="1" dirty="0">
                <a:ea typeface="ＭＳ Ｐゴシック"/>
              </a:rPr>
              <a:t>Workforce Development ($30M)</a:t>
            </a:r>
          </a:p>
          <a:p>
            <a:pPr marL="342900" lvl="3" indent="-342900">
              <a:spcBef>
                <a:spcPts val="600"/>
              </a:spcBef>
              <a:spcAft>
                <a:spcPts val="600"/>
              </a:spcAft>
              <a:buFont typeface="Arial" panose="020B0604020202020204" pitchFamily="34" charset="0"/>
              <a:buChar char="•"/>
            </a:pPr>
            <a:r>
              <a:rPr lang="en-US" u="sng" dirty="0">
                <a:ea typeface="ＭＳ Ｐゴシック"/>
              </a:rPr>
              <a:t>Goal 1: </a:t>
            </a:r>
            <a:r>
              <a:rPr lang="en-US" dirty="0">
                <a:ea typeface="ＭＳ Ｐゴシック"/>
              </a:rPr>
              <a:t>Promote workforce development</a:t>
            </a:r>
          </a:p>
          <a:p>
            <a:pPr marL="342900" lvl="3" indent="-342900">
              <a:spcBef>
                <a:spcPts val="600"/>
              </a:spcBef>
              <a:spcAft>
                <a:spcPts val="600"/>
              </a:spcAft>
              <a:buFont typeface="Arial" panose="020B0604020202020204" pitchFamily="34" charset="0"/>
              <a:buChar char="•"/>
            </a:pPr>
            <a:r>
              <a:rPr lang="en-US" u="sng" dirty="0">
                <a:ea typeface="ＭＳ Ｐゴシック"/>
              </a:rPr>
              <a:t>Goal 2: </a:t>
            </a:r>
            <a:r>
              <a:rPr lang="en-US" dirty="0">
                <a:ea typeface="ＭＳ Ｐゴシック"/>
              </a:rPr>
              <a:t>Establish adequate training and educational opportunities for regional public health</a:t>
            </a:r>
          </a:p>
          <a:p>
            <a:pPr marL="0" lvl="2" indent="0" eaLnBrk="0" fontAlgn="base" hangingPunct="0">
              <a:spcBef>
                <a:spcPts val="600"/>
              </a:spcBef>
              <a:spcAft>
                <a:spcPts val="600"/>
              </a:spcAft>
              <a:buNone/>
              <a:defRPr/>
            </a:pPr>
            <a:r>
              <a:rPr lang="en-US" sz="2000" b="1" dirty="0">
                <a:ea typeface="ＭＳ Ｐゴシック"/>
              </a:rPr>
              <a:t>Data Systems &amp; Performance Tracking ($98.85M)</a:t>
            </a:r>
          </a:p>
          <a:p>
            <a:pPr marL="342900" lvl="3" indent="-342900">
              <a:spcBef>
                <a:spcPts val="600"/>
              </a:spcBef>
              <a:spcAft>
                <a:spcPts val="600"/>
              </a:spcAft>
              <a:buFont typeface="Arial" panose="020B0604020202020204" pitchFamily="34" charset="0"/>
              <a:buChar char="•"/>
            </a:pPr>
            <a:r>
              <a:rPr lang="en-US" u="sng" dirty="0">
                <a:ea typeface="ＭＳ Ｐゴシック"/>
              </a:rPr>
              <a:t>Goal 1:</a:t>
            </a:r>
            <a:r>
              <a:rPr lang="en-US" dirty="0">
                <a:ea typeface="ＭＳ Ｐゴシック"/>
              </a:rPr>
              <a:t> Establish standardized and unified data systems</a:t>
            </a:r>
          </a:p>
          <a:p>
            <a:pPr marL="342900" lvl="3" indent="-342900">
              <a:spcBef>
                <a:spcPts val="600"/>
              </a:spcBef>
              <a:spcAft>
                <a:spcPts val="600"/>
              </a:spcAft>
              <a:buFont typeface="Arial" panose="020B0604020202020204" pitchFamily="34" charset="0"/>
              <a:buChar char="•"/>
            </a:pPr>
            <a:r>
              <a:rPr lang="en-US" u="sng" dirty="0">
                <a:ea typeface="ＭＳ Ｐゴシック"/>
              </a:rPr>
              <a:t>Goal 2: </a:t>
            </a:r>
            <a:r>
              <a:rPr lang="en-US" dirty="0">
                <a:ea typeface="ＭＳ Ｐゴシック"/>
              </a:rPr>
              <a:t>Establish performance standards</a:t>
            </a:r>
          </a:p>
          <a:p>
            <a:pPr marL="342900" lvl="3" indent="-342900">
              <a:spcBef>
                <a:spcPts val="600"/>
              </a:spcBef>
              <a:spcAft>
                <a:spcPts val="600"/>
              </a:spcAft>
              <a:buFont typeface="Arial" panose="020B0604020202020204" pitchFamily="34" charset="0"/>
              <a:buChar char="•"/>
            </a:pPr>
            <a:r>
              <a:rPr lang="en-US" u="sng" dirty="0">
                <a:ea typeface="ＭＳ Ｐゴシック"/>
              </a:rPr>
              <a:t>Goal 3: </a:t>
            </a:r>
            <a:r>
              <a:rPr lang="en-US" dirty="0">
                <a:ea typeface="ＭＳ Ｐゴシック"/>
              </a:rPr>
              <a:t>Conduct capacity and performance assessment</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2267497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bg1"/>
                </a:solidFill>
                <a:latin typeface="Arial" panose="020B0604020202020204" pitchFamily="34" charset="0"/>
                <a:cs typeface="Arial" panose="020B0604020202020204" pitchFamily="34" charset="0"/>
              </a:rPr>
              <a:t>MA “Kick Butts” Day of Action – March 31</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pic>
        <p:nvPicPr>
          <p:cNvPr id="5" name="Picture 4" descr="A large group of people holding a banner in front of a white building&#10;&#10;Description automatically generated with medium confidence">
            <a:extLst>
              <a:ext uri="{FF2B5EF4-FFF2-40B4-BE49-F238E27FC236}">
                <a16:creationId xmlns:a16="http://schemas.microsoft.com/office/drawing/2014/main" id="{F0949A91-20A1-49CD-BDFE-FDB834930866}"/>
              </a:ext>
            </a:extLst>
          </p:cNvPr>
          <p:cNvPicPr>
            <a:picLocks noChangeAspect="1"/>
          </p:cNvPicPr>
          <p:nvPr/>
        </p:nvPicPr>
        <p:blipFill rotWithShape="1">
          <a:blip r:embed="rId3"/>
          <a:srcRect l="1462" b="2121"/>
          <a:stretch/>
        </p:blipFill>
        <p:spPr>
          <a:xfrm>
            <a:off x="2459120" y="1132485"/>
            <a:ext cx="7240203" cy="4801590"/>
          </a:xfrm>
          <a:prstGeom prst="rect">
            <a:avLst/>
          </a:prstGeom>
          <a:solidFill>
            <a:srgbClr val="FFFFFF">
              <a:shade val="85000"/>
            </a:srgbClr>
          </a:solidFill>
          <a:ln w="190500" cap="rnd">
            <a:solidFill>
              <a:srgbClr val="FFFFFF"/>
            </a:solidFill>
          </a:ln>
          <a:effectLst>
            <a:outerShdw blurRad="50800" dist="38100" dir="2700000" algn="tl"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sp>
        <p:nvSpPr>
          <p:cNvPr id="7" name="TextBox 9">
            <a:extLst>
              <a:ext uri="{FF2B5EF4-FFF2-40B4-BE49-F238E27FC236}">
                <a16:creationId xmlns:a16="http://schemas.microsoft.com/office/drawing/2014/main" id="{43DD1A7C-0271-41FE-A118-398F03F51AB8}"/>
              </a:ext>
            </a:extLst>
          </p:cNvPr>
          <p:cNvSpPr txBox="1"/>
          <p:nvPr/>
        </p:nvSpPr>
        <p:spPr>
          <a:xfrm>
            <a:off x="3030269" y="6095970"/>
            <a:ext cx="6097904" cy="400110"/>
          </a:xfrm>
          <a:prstGeom prst="rect">
            <a:avLst/>
          </a:prstGeom>
          <a:solidFill>
            <a:schemeClr val="tx2">
              <a:lumMod val="20000"/>
              <a:lumOff val="80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tx2"/>
                </a:solidFill>
                <a:effectLst/>
                <a:latin typeface="Calibri" panose="020F0502020204030204" pitchFamily="34" charset="0"/>
                <a:ea typeface="Calibri" panose="020F0502020204030204" pitchFamily="34" charset="0"/>
              </a:rPr>
              <a:t>Kick Butts Day 2019</a:t>
            </a:r>
            <a:endParaRPr lang="en-US" sz="2000" b="1" dirty="0">
              <a:solidFill>
                <a:schemeClr val="tx2"/>
              </a:solidFill>
            </a:endParaRPr>
          </a:p>
        </p:txBody>
      </p:sp>
    </p:spTree>
    <p:extLst>
      <p:ext uri="{BB962C8B-B14F-4D97-AF65-F5344CB8AC3E}">
        <p14:creationId xmlns:p14="http://schemas.microsoft.com/office/powerpoint/2010/main" val="37655704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chemeClr val="bg1"/>
                </a:solidFill>
                <a:latin typeface="Arial" panose="020B0604020202020204" pitchFamily="34" charset="0"/>
                <a:cs typeface="Arial" panose="020B0604020202020204" pitchFamily="34" charset="0"/>
              </a:rPr>
              <a:t>Blueprint Recommendations and </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ARPA Earmarked Areas Crosswalk</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
        <p:nvSpPr>
          <p:cNvPr id="7" name="Pentagon 7">
            <a:extLst>
              <a:ext uri="{FF2B5EF4-FFF2-40B4-BE49-F238E27FC236}">
                <a16:creationId xmlns:a16="http://schemas.microsoft.com/office/drawing/2014/main" id="{B2C0658C-95F8-49E2-9F9C-205A837715E2}"/>
              </a:ext>
            </a:extLst>
          </p:cNvPr>
          <p:cNvSpPr/>
          <p:nvPr/>
        </p:nvSpPr>
        <p:spPr bwMode="auto">
          <a:xfrm>
            <a:off x="632246" y="1446921"/>
            <a:ext cx="5463754" cy="5055325"/>
          </a:xfrm>
          <a:prstGeom prst="homePlate">
            <a:avLst>
              <a:gd name="adj" fmla="val 13206"/>
            </a:avLst>
          </a:prstGeom>
          <a:solidFill>
            <a:schemeClr val="bg1"/>
          </a:solidFill>
          <a:ln w="9525">
            <a:solidFill>
              <a:schemeClr val="bg1">
                <a:lumMod val="50000"/>
              </a:schemeClr>
            </a:solid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a:ea typeface="+mn-ea"/>
                <a:cs typeface="+mn-cs"/>
              </a:rPr>
              <a:t>Public Health Standards </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Elevate the standards and improve the performance  of local public health departments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a:ea typeface="+mn-ea"/>
                <a:cs typeface="+mn-cs"/>
              </a:rPr>
              <a:t>Cross-Jurisdictional Sharing</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ＭＳ Ｐゴシック" panose="020B0600070205080204" pitchFamily="34" charset="-128"/>
              </a:rPr>
              <a:t>Increase the number and scope of comprehensive public health districts, formal shared services agreements, and other arrangements for sharing public health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a:ea typeface="+mn-ea"/>
                <a:cs typeface="+mn-cs"/>
              </a:rPr>
              <a:t>Data Reporting and Analysis</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ＭＳ Ｐゴシック" panose="020B0600070205080204" pitchFamily="34" charset="-128"/>
              </a:rPr>
              <a:t>Create a standardized, integrated, and unified public health reporting system</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ＭＳ Ｐゴシック" panose="020B0600070205080204" pitchFamily="34" charset="-128"/>
              </a:rPr>
              <a:t>Strengthen DPH and local public health capacity to collect, analyze, and share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a:ea typeface="+mn-ea"/>
                <a:cs typeface="+mn-cs"/>
              </a:rPr>
              <a:t>Workforce Credentials</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ＭＳ Ｐゴシック" panose="020B0600070205080204" pitchFamily="34" charset="-128"/>
              </a:rPr>
              <a:t>Set education and training standards for local public health workforce and expand access to professional development by</a:t>
            </a:r>
            <a:r>
              <a:rPr kumimoji="0" lang="en-US" sz="1100" b="0" i="0" u="none" strike="noStrike" kern="1200" cap="none" spc="0" normalizeH="0" baseline="0" noProof="0" dirty="0">
                <a:ln>
                  <a:noFill/>
                </a:ln>
                <a:solidFill>
                  <a:srgbClr val="000000"/>
                </a:solidFill>
                <a:effectLst/>
                <a:uLnTx/>
                <a:uFillTx/>
                <a:latin typeface="Calibri"/>
                <a:ea typeface="+mn-ea"/>
                <a:cs typeface="+mn-cs"/>
              </a:rPr>
              <a:t> </a:t>
            </a:r>
            <a:r>
              <a:rPr kumimoji="0" lang="en-US" sz="11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i</a:t>
            </a:r>
            <a:r>
              <a:rPr kumimoji="0" lang="en-US" sz="11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ＭＳ Ｐゴシック" panose="020B0600070205080204" pitchFamily="34" charset="-128"/>
              </a:rPr>
              <a:t>mplementing local public health workforce credentialing standards.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a:ea typeface="+mn-ea"/>
                <a:cs typeface="+mn-cs"/>
              </a:rPr>
              <a:t>Resources to meet System Needs</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Commit appropriate resources to the local public health system changes recommended by the Commission.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a:ea typeface="+mn-ea"/>
                <a:cs typeface="+mn-cs"/>
              </a:rPr>
              <a:t>Continuity and Sustainability </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Continue to engage a wide range of stakeholders to provide ongoing support for the recommendations for systems improvement.</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Give DPH the infrastructure and authority to support the  recommendations.</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8E99A740-B55B-46C8-A731-479649B088E6}"/>
              </a:ext>
            </a:extLst>
          </p:cNvPr>
          <p:cNvSpPr/>
          <p:nvPr/>
        </p:nvSpPr>
        <p:spPr bwMode="auto">
          <a:xfrm>
            <a:off x="6096000" y="1446921"/>
            <a:ext cx="5753100" cy="4931646"/>
          </a:xfrm>
          <a:prstGeom prst="rect">
            <a:avLst/>
          </a:prstGeom>
          <a:solidFill>
            <a:schemeClr val="bg1"/>
          </a:solidFill>
          <a:ln w="9525">
            <a:solidFill>
              <a:schemeClr val="bg1">
                <a:lumMod val="50000"/>
              </a:schemeClr>
            </a:solid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ＭＳ Ｐゴシック"/>
                <a:cs typeface="+mn-cs"/>
              </a:rPr>
              <a:t>Capacity Building of Local and Regional Public Health</a:t>
            </a:r>
            <a:endParaRPr kumimoji="0" lang="en-US" sz="1100" b="0" i="0" u="none" strike="noStrike" kern="1200" cap="none" spc="0" normalizeH="0" baseline="0" noProof="0" dirty="0">
              <a:ln>
                <a:noFill/>
              </a:ln>
              <a:solidFill>
                <a:prstClr val="black"/>
              </a:solidFill>
              <a:effectLst/>
              <a:uLnTx/>
              <a:uFillTx/>
              <a:latin typeface="Calibri"/>
              <a:ea typeface="ＭＳ Ｐゴシック"/>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a:ea typeface="ＭＳ Ｐゴシック"/>
                <a:cs typeface="Arial"/>
              </a:rPr>
              <a:t>Establish and implement Public Health Excellence for Shared Services (PHE) grant program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a:ea typeface="ＭＳ Ｐゴシック"/>
                <a:cs typeface="Arial"/>
              </a:rPr>
              <a:t>Support PHE grantees to meet performance standards including communicable disease surveillance and response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a:ea typeface="ＭＳ Ｐゴシック"/>
                <a:cs typeface="+mn-cs"/>
              </a:rPr>
              <a:t>Provide technical assistance and support to strengthen cross-jurisdictional service sharing infrastructure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a:ea typeface="ＭＳ Ｐゴシック"/>
                <a:cs typeface="+mn-cs"/>
              </a:rPr>
              <a:t>Provide training and technical assistance to PHE grantees to support health equity, incorporating health equity into operations, and population health initiatives.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ＭＳ Ｐゴシック"/>
                <a:cs typeface="+mn-cs"/>
              </a:rPr>
              <a:t>Workforce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a:ea typeface="ＭＳ Ｐゴシック"/>
                <a:cs typeface="Arial"/>
              </a:rPr>
              <a:t>Partner with academic institutions to establish the Academic Public Health Corps to foster the development of robust workforce pipelines and deployment to LBOHs including COVID-19 related responses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a:ea typeface="ＭＳ Ｐゴシック"/>
                <a:cs typeface="+mn-cs"/>
              </a:rPr>
              <a:t>Assume the management of select credentials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a:ea typeface="ＭＳ Ｐゴシック"/>
                <a:cs typeface="+mn-cs"/>
              </a:rPr>
              <a:t>Establish the “Careers of Public Health” website to support efforts to recruit, retain, and sustain local public health workforce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a:ea typeface="ＭＳ Ｐゴシック"/>
                <a:cs typeface="Arial"/>
              </a:rPr>
              <a:t>Develop and update training programs and establish hands-on skill-based field training infrastructure on priority topic areas, including environmental health and public health nursing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ＭＳ Ｐゴシック"/>
                <a:cs typeface="+mn-cs"/>
              </a:rPr>
              <a:t>Data Systems &amp; Performance Tracking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a:ea typeface="ＭＳ Ｐゴシック"/>
                <a:cs typeface="+mn-cs"/>
              </a:rPr>
              <a:t>Establish standardized and unified data systems to collect/analyze/share data from and with LBOHs and evaluate system performance.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a:ea typeface="ＭＳ Ｐゴシック"/>
                <a:cs typeface="+mn-cs"/>
              </a:rPr>
              <a:t>Maintain new data systems and provide ongoing system enhancements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a:ea typeface="ＭＳ Ｐゴシック"/>
                <a:cs typeface="+mn-cs"/>
              </a:rPr>
              <a:t>Establish performance standards and assess capacity of local and regional public health departments to meet established performance standards</a:t>
            </a:r>
          </a:p>
        </p:txBody>
      </p:sp>
      <p:sp>
        <p:nvSpPr>
          <p:cNvPr id="9" name="TextBox 8">
            <a:extLst>
              <a:ext uri="{FF2B5EF4-FFF2-40B4-BE49-F238E27FC236}">
                <a16:creationId xmlns:a16="http://schemas.microsoft.com/office/drawing/2014/main" id="{74550023-FF4D-484C-BF02-244413366F72}"/>
              </a:ext>
            </a:extLst>
          </p:cNvPr>
          <p:cNvSpPr txBox="1"/>
          <p:nvPr/>
        </p:nvSpPr>
        <p:spPr>
          <a:xfrm>
            <a:off x="1331972" y="1169922"/>
            <a:ext cx="368372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a:ea typeface="+mn-ea"/>
                <a:cs typeface="+mn-cs"/>
              </a:rPr>
              <a:t>Blueprint Areas of Focus and Recommendations</a:t>
            </a:r>
          </a:p>
        </p:txBody>
      </p:sp>
      <p:sp>
        <p:nvSpPr>
          <p:cNvPr id="10" name="TextBox 9">
            <a:extLst>
              <a:ext uri="{FF2B5EF4-FFF2-40B4-BE49-F238E27FC236}">
                <a16:creationId xmlns:a16="http://schemas.microsoft.com/office/drawing/2014/main" id="{05CCBA42-F5D4-459F-99F0-ABECF1EB2331}"/>
              </a:ext>
            </a:extLst>
          </p:cNvPr>
          <p:cNvSpPr txBox="1"/>
          <p:nvPr/>
        </p:nvSpPr>
        <p:spPr>
          <a:xfrm>
            <a:off x="7619122" y="1169922"/>
            <a:ext cx="368372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a:ea typeface="+mn-ea"/>
                <a:cs typeface="+mn-cs"/>
              </a:rPr>
              <a:t>ARPA Earmarked Areas and DPH Actions</a:t>
            </a:r>
          </a:p>
        </p:txBody>
      </p:sp>
    </p:spTree>
    <p:extLst>
      <p:ext uri="{BB962C8B-B14F-4D97-AF65-F5344CB8AC3E}">
        <p14:creationId xmlns:p14="http://schemas.microsoft.com/office/powerpoint/2010/main" val="24393896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D65393-CF11-446D-9C47-47938924662D}"/>
              </a:ext>
            </a:extLst>
          </p:cNvPr>
          <p:cNvSpPr/>
          <p:nvPr/>
        </p:nvSpPr>
        <p:spPr>
          <a:xfrm>
            <a:off x="1367640" y="3198167"/>
            <a:ext cx="928254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prstClr val="white"/>
                </a:solidFill>
                <a:effectLst/>
                <a:uLnTx/>
                <a:uFillTx/>
                <a:latin typeface="Calibri"/>
                <a:ea typeface="+mn-ea"/>
                <a:cs typeface="+mn-cs"/>
              </a:rPr>
              <a:t>Thank you!</a:t>
            </a:r>
            <a:endParaRPr kumimoji="0" lang="en-US" sz="3600" b="0"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863577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22311" y="2094397"/>
            <a:ext cx="11344039" cy="3916400"/>
          </a:xfrm>
          <a:prstGeom prst="rect">
            <a:avLst/>
          </a:prstGeom>
        </p:spPr>
        <p:txBody>
          <a:bodyPr spcFirstLastPara="1" wrap="square" lIns="91433" tIns="45700" rIns="91433" bIns="45700" anchor="ctr" anchorCtr="0">
            <a:noAutofit/>
          </a:bodyPr>
          <a:lstStyle/>
          <a:p>
            <a:pPr algn="ctr">
              <a:lnSpc>
                <a:spcPct val="115000"/>
              </a:lnSpc>
            </a:pPr>
            <a:r>
              <a:rPr lang="en-US" sz="4400" b="1" spc="800" dirty="0">
                <a:solidFill>
                  <a:schemeClr val="bg1"/>
                </a:solidFill>
                <a:latin typeface="Abadi Extra Light"/>
              </a:rPr>
              <a:t>COVID-19 Community Impact Survey(CCIS): Reflecting on Impact &amp; Looking Ahead</a:t>
            </a:r>
          </a:p>
          <a:p>
            <a:pPr algn="ctr">
              <a:lnSpc>
                <a:spcPct val="115000"/>
              </a:lnSpc>
            </a:pPr>
            <a:endParaRPr lang="en-US" sz="2667" dirty="0">
              <a:solidFill>
                <a:schemeClr val="bg1"/>
              </a:solidFill>
              <a:latin typeface="Abadi Extra Light"/>
            </a:endParaRPr>
          </a:p>
          <a:p>
            <a:pPr algn="ctr">
              <a:lnSpc>
                <a:spcPct val="115000"/>
              </a:lnSpc>
              <a:buSzPts val="1100"/>
            </a:pPr>
            <a:r>
              <a:rPr lang="en-US" sz="3200" spc="400" dirty="0">
                <a:solidFill>
                  <a:schemeClr val="bg1"/>
                </a:solidFill>
                <a:latin typeface="Abadi Extra Light"/>
              </a:rPr>
              <a:t>April 2022</a:t>
            </a:r>
            <a:br>
              <a:rPr lang="en-US" sz="3200" spc="400" dirty="0">
                <a:latin typeface="Abadi Extra Light"/>
              </a:rPr>
            </a:br>
            <a:br>
              <a:rPr lang="en-US" sz="1850" dirty="0">
                <a:latin typeface="Abadi Extra Light"/>
              </a:rPr>
            </a:br>
            <a:r>
              <a:rPr lang="en-US" sz="1850" spc="400" dirty="0">
                <a:solidFill>
                  <a:schemeClr val="bg1"/>
                </a:solidFill>
                <a:latin typeface="Abadi Extra Light"/>
              </a:rPr>
              <a:t>Presented by Lauren Cardoso, PhD</a:t>
            </a:r>
            <a:endParaRPr lang="en-US" dirty="0">
              <a:latin typeface="Abadi Extra Light"/>
            </a:endParaRPr>
          </a:p>
        </p:txBody>
      </p:sp>
      <p:sp>
        <p:nvSpPr>
          <p:cNvPr id="61" name="Google Shape;61;p14"/>
          <p:cNvSpPr txBox="1"/>
          <p:nvPr/>
        </p:nvSpPr>
        <p:spPr>
          <a:xfrm>
            <a:off x="133" y="0"/>
            <a:ext cx="12192000" cy="1278000"/>
          </a:xfrm>
          <a:prstGeom prst="rect">
            <a:avLst/>
          </a:prstGeom>
          <a:solidFill>
            <a:srgbClr val="073763"/>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400" normalizeH="0" baseline="0" noProof="0">
                <a:ln>
                  <a:noFill/>
                </a:ln>
                <a:solidFill>
                  <a:srgbClr val="FFFFFF"/>
                </a:solidFill>
                <a:effectLst/>
                <a:uLnTx/>
                <a:uFillTx/>
                <a:latin typeface="Abadi Extra Light"/>
                <a:ea typeface="+mn-ea"/>
                <a:cs typeface="Arial"/>
                <a:sym typeface="Arial"/>
              </a:rPr>
              <a:t>Massachusetts Department of Public Health</a:t>
            </a:r>
          </a:p>
        </p:txBody>
      </p:sp>
      <p:sp>
        <p:nvSpPr>
          <p:cNvPr id="62" name="Google Shape;62;p14"/>
          <p:cNvSpPr txBox="1">
            <a:spLocks noGrp="1"/>
          </p:cNvSpPr>
          <p:nvPr>
            <p:ph type="sldNum" idx="12"/>
          </p:nvPr>
        </p:nvSpPr>
        <p:spPr>
          <a:xfrm>
            <a:off x="8610600" y="6356351"/>
            <a:ext cx="2743200" cy="365200"/>
          </a:xfrm>
          <a:prstGeom prst="rect">
            <a:avLst/>
          </a:prstGeom>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a:ln>
                  <a:noFill/>
                </a:ln>
                <a:solidFill>
                  <a:srgbClr val="595959"/>
                </a:solidFill>
                <a:effectLst/>
                <a:uLnTx/>
                <a:uFillTx/>
                <a:latin typeface="Abadi Extra Light"/>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42</a:t>
            </a:fld>
            <a:endParaRPr kumimoji="0" lang="en" sz="1467" b="0" i="0" u="none" strike="noStrike" kern="0" cap="none" spc="0" normalizeH="0" baseline="0" noProof="0">
              <a:ln>
                <a:noFill/>
              </a:ln>
              <a:solidFill>
                <a:srgbClr val="595959"/>
              </a:solidFill>
              <a:effectLst/>
              <a:uLnTx/>
              <a:uFillTx/>
              <a:latin typeface="Abadi Extra Light"/>
              <a:ea typeface="+mn-ea"/>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9"/>
        <p:cNvGrpSpPr/>
        <p:nvPr/>
      </p:nvGrpSpPr>
      <p:grpSpPr>
        <a:xfrm>
          <a:off x="0" y="0"/>
          <a:ext cx="0" cy="0"/>
          <a:chOff x="0" y="0"/>
          <a:chExt cx="0" cy="0"/>
        </a:xfrm>
      </p:grpSpPr>
      <p:sp>
        <p:nvSpPr>
          <p:cNvPr id="61" name="Google Shape;61;p14"/>
          <p:cNvSpPr txBox="1"/>
          <p:nvPr/>
        </p:nvSpPr>
        <p:spPr>
          <a:xfrm>
            <a:off x="133" y="0"/>
            <a:ext cx="12192000" cy="1278000"/>
          </a:xfrm>
          <a:prstGeom prst="rect">
            <a:avLst/>
          </a:prstGeom>
          <a:solidFill>
            <a:srgbClr val="073763"/>
          </a:solid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800" normalizeH="0" baseline="0" noProof="0">
                <a:ln>
                  <a:noFill/>
                </a:ln>
                <a:solidFill>
                  <a:srgbClr val="FFFFFF"/>
                </a:solidFill>
                <a:effectLst/>
                <a:uLnTx/>
                <a:uFillTx/>
                <a:latin typeface="Abadi Extra Light"/>
                <a:ea typeface="+mn-ea"/>
                <a:cs typeface="Arial"/>
                <a:sym typeface="Arial"/>
              </a:rPr>
              <a:t>CCIS TEAM MEMBERS</a:t>
            </a:r>
          </a:p>
        </p:txBody>
      </p:sp>
      <p:sp>
        <p:nvSpPr>
          <p:cNvPr id="3" name="Rectangle 2">
            <a:extLst>
              <a:ext uri="{FF2B5EF4-FFF2-40B4-BE49-F238E27FC236}">
                <a16:creationId xmlns:a16="http://schemas.microsoft.com/office/drawing/2014/main" id="{D0CFB99C-8624-CE44-B7B6-8333E017D8C1}"/>
              </a:ext>
            </a:extLst>
          </p:cNvPr>
          <p:cNvSpPr/>
          <p:nvPr/>
        </p:nvSpPr>
        <p:spPr>
          <a:xfrm>
            <a:off x="213157" y="2339551"/>
            <a:ext cx="11765684" cy="1559722"/>
          </a:xfrm>
          <a:prstGeom prst="rect">
            <a:avLst/>
          </a:prstGeom>
        </p:spPr>
        <p:txBody>
          <a:bodyPr wrap="square" lIns="121920" tIns="60960" rIns="121920" bIns="60960" anchor="ctr">
            <a:sp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a:ln>
                  <a:noFill/>
                </a:ln>
                <a:solidFill>
                  <a:srgbClr val="FFFFFF"/>
                </a:solidFill>
                <a:effectLst/>
                <a:uLnTx/>
                <a:uFillTx/>
                <a:latin typeface="Abadi"/>
                <a:ea typeface="+mn-ea"/>
                <a:cs typeface="Arial"/>
                <a:sym typeface="Arial"/>
              </a:rPr>
              <a:t>CCIS Steering Committee</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  Lauren Cardoso, W.W. Sanouri Ursprung, Beth Beatriz, Abbie Averbach, Ruth Blodgett, Ben Wood, Sabrina Selk, </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Jessica del Rosario Nicole Daley, Lisa Potratz</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endParaRP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Rectangle 6">
            <a:extLst>
              <a:ext uri="{FF2B5EF4-FFF2-40B4-BE49-F238E27FC236}">
                <a16:creationId xmlns:a16="http://schemas.microsoft.com/office/drawing/2014/main" id="{D3860031-E704-1549-9D1E-54147FBA0FC9}"/>
              </a:ext>
            </a:extLst>
          </p:cNvPr>
          <p:cNvSpPr/>
          <p:nvPr/>
        </p:nvSpPr>
        <p:spPr>
          <a:xfrm>
            <a:off x="213157" y="1331722"/>
            <a:ext cx="11765685" cy="954107"/>
          </a:xfrm>
          <a:prstGeom prst="rect">
            <a:avLst/>
          </a:prstGeom>
        </p:spPr>
        <p:txBody>
          <a:bodyPr wrap="square" lIns="121920" tIns="60960" rIns="121920" bIns="60960" anchor="ctr">
            <a:sp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a:ln>
                  <a:noFill/>
                </a:ln>
                <a:solidFill>
                  <a:srgbClr val="FFFFFF"/>
                </a:solidFill>
                <a:effectLst/>
                <a:uLnTx/>
                <a:uFillTx/>
                <a:latin typeface="Abadi"/>
                <a:ea typeface="+mn-ea"/>
                <a:cs typeface="Arial"/>
                <a:sym typeface="Arial"/>
              </a:rPr>
              <a:t>CCIS Project Leads</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00" b="0" i="0" u="none" strike="noStrike" kern="0" cap="none" spc="0" normalizeH="0" baseline="0" noProof="0">
                <a:ln>
                  <a:noFill/>
                </a:ln>
                <a:solidFill>
                  <a:srgbClr val="FFFFFF"/>
                </a:solidFill>
                <a:effectLst/>
                <a:uLnTx/>
                <a:uFillTx/>
                <a:latin typeface="Abadi Extra Light"/>
                <a:ea typeface="+mn-ea"/>
                <a:cs typeface="Arial"/>
                <a:sym typeface="Arial"/>
              </a:rPr>
              <a:t>  W.W. Sanouri Ursprung, Lauren Cardoso, Beth Beatriz, Glory Song, Caroline Stack, Kathleen Fitzsimmons, Emily Sparer-Fine, </a:t>
            </a:r>
            <a:r>
              <a:rPr kumimoji="0" lang="en-US" sz="1800" b="0" i="0" u="none" strike="noStrike" kern="0" cap="none" spc="0" normalizeH="0" baseline="0" noProof="0">
                <a:ln>
                  <a:noFill/>
                </a:ln>
                <a:solidFill>
                  <a:srgbClr val="FFFFFF"/>
                </a:solidFill>
                <a:effectLst/>
                <a:uLnTx/>
                <a:uFillTx/>
                <a:latin typeface="Abadi Extra Light"/>
                <a:ea typeface="+mn-lt"/>
                <a:cs typeface="Arial"/>
                <a:sym typeface="Arial"/>
              </a:rPr>
              <a:t>Ta-wei Lin</a:t>
            </a:r>
            <a:r>
              <a:rPr kumimoji="0" lang="en-US" sz="1800" b="0" i="0" u="none" strike="noStrike" kern="0" cap="none" spc="0" normalizeH="0" baseline="0" noProof="0">
                <a:ln>
                  <a:noFill/>
                </a:ln>
                <a:solidFill>
                  <a:srgbClr val="FFFFFF"/>
                </a:solidFill>
                <a:effectLst/>
                <a:uLnTx/>
                <a:uFillTx/>
                <a:latin typeface="Abadi Extra Light"/>
                <a:ea typeface="+mn-ea"/>
                <a:cs typeface="Arial"/>
                <a:sym typeface="Arial"/>
              </a:rPr>
              <a:t>, Lisa Potratz, Heather Nelson, Amy Flynn, Lisa Arsenault, </a:t>
            </a:r>
            <a:r>
              <a:rPr kumimoji="0" lang="en-US" sz="1800" b="0" i="0" u="none" strike="noStrike" kern="0" cap="none" spc="0" normalizeH="0" baseline="0" noProof="0">
                <a:ln>
                  <a:noFill/>
                </a:ln>
                <a:solidFill>
                  <a:srgbClr val="FFFFFF"/>
                </a:solidFill>
                <a:effectLst/>
                <a:uLnTx/>
                <a:uFillTx/>
                <a:latin typeface="Abadi Extra Light"/>
                <a:ea typeface="+mn-lt"/>
                <a:cs typeface="Arial"/>
                <a:sym typeface="Arial"/>
              </a:rPr>
              <a:t>Abby Atkins</a:t>
            </a:r>
            <a:endPar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endParaRPr>
          </a:p>
        </p:txBody>
      </p:sp>
      <p:sp>
        <p:nvSpPr>
          <p:cNvPr id="8" name="Rectangle 7">
            <a:extLst>
              <a:ext uri="{FF2B5EF4-FFF2-40B4-BE49-F238E27FC236}">
                <a16:creationId xmlns:a16="http://schemas.microsoft.com/office/drawing/2014/main" id="{6971C2C3-A43E-448D-B790-B059B3B81FBD}"/>
              </a:ext>
            </a:extLst>
          </p:cNvPr>
          <p:cNvSpPr/>
          <p:nvPr/>
        </p:nvSpPr>
        <p:spPr>
          <a:xfrm>
            <a:off x="213157" y="3429000"/>
            <a:ext cx="11765685" cy="3180422"/>
          </a:xfrm>
          <a:prstGeom prst="rect">
            <a:avLst/>
          </a:prstGeom>
        </p:spPr>
        <p:txBody>
          <a:bodyPr wrap="square" lIns="121920" tIns="60960" rIns="121920" bIns="60960" anchor="ctr">
            <a:sp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a:ln>
                  <a:noFill/>
                </a:ln>
                <a:solidFill>
                  <a:srgbClr val="FFFFFF"/>
                </a:solidFill>
                <a:effectLst/>
                <a:uLnTx/>
                <a:uFillTx/>
                <a:latin typeface="Abadi"/>
                <a:ea typeface="+mn-ea"/>
                <a:cs typeface="Arial"/>
                <a:sym typeface="Arial"/>
              </a:rPr>
              <a:t>CCIS Analytic Team, Data to Action Team, Data Dissemination Team, Communications Team</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1200" cap="none" spc="0" normalizeH="0" baseline="0" noProof="0">
                <a:ln>
                  <a:noFill/>
                </a:ln>
                <a:solidFill>
                  <a:srgbClr val="FFFFFF"/>
                </a:solidFill>
                <a:effectLst/>
                <a:uLnTx/>
                <a:uFillTx/>
                <a:latin typeface="Abadi Extra Light"/>
                <a:ea typeface="+mn-ea"/>
                <a:cs typeface="Arial"/>
                <a:sym typeface="Arial"/>
              </a:rPr>
              <a:t>Allison Guarino, Andrea Mooney, Angela Laramie, Ann Marie Matteucci, Anna Agan, Arielle Coq, Barry </a:t>
            </a:r>
            <a:r>
              <a:rPr kumimoji="0" lang="en-US" sz="2000" b="0" i="0" u="none" strike="noStrike" kern="1200" cap="none" spc="0" normalizeH="0" baseline="0" noProof="0" err="1">
                <a:ln>
                  <a:noFill/>
                </a:ln>
                <a:solidFill>
                  <a:srgbClr val="FFFFFF"/>
                </a:solidFill>
                <a:effectLst/>
                <a:uLnTx/>
                <a:uFillTx/>
                <a:latin typeface="Abadi Extra Light"/>
                <a:ea typeface="+mn-ea"/>
                <a:cs typeface="Arial"/>
                <a:sym typeface="Arial"/>
              </a:rPr>
              <a:t>Callis</a:t>
            </a:r>
            <a:r>
              <a:rPr kumimoji="0" lang="en-US" sz="2000" b="0" i="0" u="none" strike="noStrike" kern="1200" cap="none" spc="0" normalizeH="0" baseline="0" noProof="0">
                <a:ln>
                  <a:noFill/>
                </a:ln>
                <a:solidFill>
                  <a:srgbClr val="FFFFFF"/>
                </a:solidFill>
                <a:effectLst/>
                <a:uLnTx/>
                <a:uFillTx/>
                <a:latin typeface="Abadi Extra Light"/>
                <a:ea typeface="+mn-ea"/>
                <a:cs typeface="Arial"/>
                <a:sym typeface="Arial"/>
              </a:rPr>
              <a:t>, </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1200" cap="none" spc="0" normalizeH="0" baseline="0" noProof="0">
                <a:ln>
                  <a:noFill/>
                </a:ln>
                <a:solidFill>
                  <a:srgbClr val="FFFFFF"/>
                </a:solidFill>
                <a:effectLst/>
                <a:uLnTx/>
                <a:uFillTx/>
                <a:latin typeface="Abadi Extra Light"/>
                <a:ea typeface="+mn-ea"/>
                <a:cs typeface="Arial"/>
                <a:sym typeface="Arial"/>
              </a:rPr>
              <a:t>Beatriz Pazos </a:t>
            </a:r>
            <a:r>
              <a:rPr kumimoji="0" lang="en-US" sz="2000" b="0" i="0" u="none" strike="noStrike" kern="1200" cap="none" spc="0" normalizeH="0" baseline="0" noProof="0" err="1">
                <a:ln>
                  <a:noFill/>
                </a:ln>
                <a:solidFill>
                  <a:srgbClr val="FFFFFF"/>
                </a:solidFill>
                <a:effectLst/>
                <a:uLnTx/>
                <a:uFillTx/>
                <a:latin typeface="Abadi Extra Light"/>
                <a:ea typeface="+mn-ea"/>
                <a:cs typeface="Arial"/>
                <a:sym typeface="Arial"/>
              </a:rPr>
              <a:t>Vautin</a:t>
            </a:r>
            <a:r>
              <a:rPr kumimoji="0" lang="en-US" sz="2000" b="0" i="0" u="none" strike="noStrike" kern="1200" cap="none" spc="0" normalizeH="0" baseline="0" noProof="0">
                <a:ln>
                  <a:noFill/>
                </a:ln>
                <a:solidFill>
                  <a:srgbClr val="FFFFFF"/>
                </a:solidFill>
                <a:effectLst/>
                <a:uLnTx/>
                <a:uFillTx/>
                <a:latin typeface="Abadi Extra Light"/>
                <a:ea typeface="+mn-ea"/>
                <a:cs typeface="Arial"/>
                <a:sym typeface="Arial"/>
              </a:rPr>
              <a:t>, Ben Wood, Brittany Brown, Chelsea Orefice, Dana Bernson, David Hu, Dawn Fukuda, </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1200" cap="none" spc="0" normalizeH="0" baseline="0" noProof="0">
                <a:ln>
                  <a:noFill/>
                </a:ln>
                <a:solidFill>
                  <a:srgbClr val="FFFFFF"/>
                </a:solidFill>
                <a:effectLst/>
                <a:uLnTx/>
                <a:uFillTx/>
                <a:latin typeface="Abadi Extra Light"/>
                <a:ea typeface="+mn-ea"/>
                <a:cs typeface="Arial"/>
                <a:sym typeface="Arial"/>
              </a:rPr>
              <a:t>Ekta Saksena, Elise </a:t>
            </a:r>
            <a:r>
              <a:rPr kumimoji="0" lang="en-US" sz="2000" b="0" i="0" u="none" strike="noStrike" kern="1200" cap="none" spc="0" normalizeH="0" baseline="0" noProof="0" err="1">
                <a:ln>
                  <a:noFill/>
                </a:ln>
                <a:solidFill>
                  <a:srgbClr val="FFFFFF"/>
                </a:solidFill>
                <a:effectLst/>
                <a:uLnTx/>
                <a:uFillTx/>
                <a:latin typeface="Abadi Extra Light"/>
                <a:ea typeface="+mn-ea"/>
                <a:cs typeface="Arial"/>
                <a:sym typeface="Arial"/>
              </a:rPr>
              <a:t>Pechter</a:t>
            </a:r>
            <a:r>
              <a:rPr kumimoji="0" lang="en-US" sz="2000" b="0" i="0" u="none" strike="noStrike" kern="1200" cap="none" spc="0" normalizeH="0" baseline="0" noProof="0">
                <a:ln>
                  <a:noFill/>
                </a:ln>
                <a:solidFill>
                  <a:srgbClr val="FFFFFF"/>
                </a:solidFill>
                <a:effectLst/>
                <a:uLnTx/>
                <a:uFillTx/>
                <a:latin typeface="Abadi Extra Light"/>
                <a:ea typeface="+mn-ea"/>
                <a:cs typeface="Arial"/>
                <a:sym typeface="Arial"/>
              </a:rPr>
              <a:t>, Emily White, Fareesa Hasan, Frank Gyan, Glennon Beresin, Hanna Shephard, </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1200" cap="none" spc="0" normalizeH="0" baseline="0" noProof="0">
                <a:ln>
                  <a:noFill/>
                </a:ln>
                <a:solidFill>
                  <a:srgbClr val="FFFFFF"/>
                </a:solidFill>
                <a:effectLst/>
                <a:uLnTx/>
                <a:uFillTx/>
                <a:latin typeface="Abadi Extra Light"/>
                <a:ea typeface="+mn-ea"/>
                <a:cs typeface="Arial"/>
                <a:sym typeface="Arial"/>
              </a:rPr>
              <a:t>Hannah Walters, Hermik </a:t>
            </a:r>
            <a:r>
              <a:rPr kumimoji="0" lang="en-US" sz="2000" b="0" i="0" u="none" strike="noStrike" kern="1200" cap="none" spc="0" normalizeH="0" baseline="0" noProof="0" err="1">
                <a:ln>
                  <a:noFill/>
                </a:ln>
                <a:solidFill>
                  <a:srgbClr val="FFFFFF"/>
                </a:solidFill>
                <a:effectLst/>
                <a:uLnTx/>
                <a:uFillTx/>
                <a:latin typeface="Abadi Extra Light"/>
                <a:ea typeface="+mn-ea"/>
                <a:cs typeface="Arial"/>
                <a:sym typeface="Arial"/>
              </a:rPr>
              <a:t>Babkhanlou</a:t>
            </a:r>
            <a:r>
              <a:rPr kumimoji="0" lang="en-US" sz="2000" b="0" i="0" u="none" strike="noStrike" kern="1200" cap="none" spc="0" normalizeH="0" baseline="0" noProof="0">
                <a:ln>
                  <a:noFill/>
                </a:ln>
                <a:solidFill>
                  <a:srgbClr val="FFFFFF"/>
                </a:solidFill>
                <a:effectLst/>
                <a:uLnTx/>
                <a:uFillTx/>
                <a:latin typeface="Abadi Extra Light"/>
                <a:ea typeface="+mn-ea"/>
                <a:cs typeface="Arial"/>
                <a:sym typeface="Arial"/>
              </a:rPr>
              <a:t>-Chase, James Laing, Jena Pennock, Jennica Allen, Jennifer Halstrom, </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1200" cap="none" spc="0" normalizeH="0" baseline="0" noProof="0">
                <a:ln>
                  <a:noFill/>
                </a:ln>
                <a:solidFill>
                  <a:srgbClr val="FFFFFF"/>
                </a:solidFill>
                <a:effectLst/>
                <a:uLnTx/>
                <a:uFillTx/>
                <a:latin typeface="Abadi Extra Light"/>
                <a:ea typeface="+mn-ea"/>
                <a:cs typeface="Arial"/>
                <a:sym typeface="Arial"/>
              </a:rPr>
              <a:t>Justine Egan, Kathleen Grattan, Kim Etingoff, Kirby Lecy, Lamar Polk, Lauren Fogarty, Lauren Larochelle, </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1200" cap="none" spc="0" normalizeH="0" baseline="0" noProof="0">
                <a:ln>
                  <a:noFill/>
                </a:ln>
                <a:solidFill>
                  <a:srgbClr val="FFFFFF"/>
                </a:solidFill>
                <a:effectLst/>
                <a:uLnTx/>
                <a:uFillTx/>
                <a:latin typeface="Abadi Extra Light"/>
                <a:ea typeface="+mn-ea"/>
                <a:cs typeface="Arial"/>
                <a:sym typeface="Arial"/>
              </a:rPr>
              <a:t>Mahsa Yazdy, Marianne Mabida, Matthew Tumpney, Megan Hatch, Megan Young, Melody Kingsley, Michelle Reid, Miriam Scrivener, Nassira Nicola, Nicole Daniels, Nicole Roos, Rebecca Berger, Rebecca Han, Robert Leibowitz, Susan Manning, Thomas Brigham, Timothy St. Laurent, Vera Mouradian, Victoria Nielsen, </a:t>
            </a:r>
            <a:r>
              <a:rPr kumimoji="0" lang="en-US" sz="2000" b="0" i="0" u="none" strike="noStrike" kern="1200" cap="none" spc="0" normalizeH="0" baseline="0" noProof="0" err="1">
                <a:ln>
                  <a:noFill/>
                </a:ln>
                <a:solidFill>
                  <a:srgbClr val="FFFFFF"/>
                </a:solidFill>
                <a:effectLst/>
                <a:uLnTx/>
                <a:uFillTx/>
                <a:latin typeface="Abadi Extra Light"/>
                <a:ea typeface="+mn-ea"/>
                <a:cs typeface="Arial"/>
                <a:sym typeface="Arial"/>
              </a:rPr>
              <a:t>Ziming</a:t>
            </a:r>
            <a:r>
              <a:rPr kumimoji="0" lang="en-US" sz="2000" b="0" i="0" u="none" strike="noStrike" kern="1200" cap="none" spc="0" normalizeH="0" baseline="0" noProof="0">
                <a:ln>
                  <a:noFill/>
                </a:ln>
                <a:solidFill>
                  <a:srgbClr val="FFFFFF"/>
                </a:solidFill>
                <a:effectLst/>
                <a:uLnTx/>
                <a:uFillTx/>
                <a:latin typeface="Abadi Extra Light"/>
                <a:ea typeface="+mn-ea"/>
                <a:cs typeface="Arial"/>
                <a:sym typeface="Arial"/>
              </a:rPr>
              <a:t> Xuan, </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Elizabeth Showalter, Priyokti Rana, </a:t>
            </a:r>
            <a:r>
              <a:rPr kumimoji="0" lang="en-US" sz="2000" b="0" i="0" u="none" strike="noStrike" kern="0" cap="none" spc="0" normalizeH="0" baseline="0" noProof="0">
                <a:ln>
                  <a:noFill/>
                </a:ln>
                <a:solidFill>
                  <a:srgbClr val="FFFFFF"/>
                </a:solidFill>
                <a:effectLst/>
                <a:uLnTx/>
                <a:uFillTx/>
                <a:latin typeface="Abadi Extra Light"/>
                <a:ea typeface="+mn-lt"/>
                <a:cs typeface="Arial"/>
                <a:sym typeface="Arial"/>
              </a:rPr>
              <a:t>Mayowa Sanusi, Emily Lawson, Alana </a:t>
            </a:r>
            <a:r>
              <a:rPr kumimoji="0" lang="en-US" sz="2000" b="0" i="0" u="none" strike="noStrike" kern="0" cap="none" spc="0" normalizeH="0" baseline="0" noProof="0" err="1">
                <a:ln>
                  <a:noFill/>
                </a:ln>
                <a:solidFill>
                  <a:srgbClr val="FFFFFF"/>
                </a:solidFill>
                <a:effectLst/>
                <a:uLnTx/>
                <a:uFillTx/>
                <a:latin typeface="Abadi Extra Light"/>
                <a:ea typeface="+mn-lt"/>
                <a:cs typeface="Arial"/>
                <a:sym typeface="Arial"/>
              </a:rPr>
              <a:t>LeBrón</a:t>
            </a:r>
            <a:r>
              <a:rPr kumimoji="0" lang="en-US" sz="2000" b="0" i="0" u="none" strike="noStrike" kern="0" cap="none" spc="0" normalizeH="0" baseline="0" noProof="0">
                <a:ln>
                  <a:noFill/>
                </a:ln>
                <a:solidFill>
                  <a:srgbClr val="FFFFFF"/>
                </a:solidFill>
                <a:effectLst/>
                <a:uLnTx/>
                <a:uFillTx/>
                <a:latin typeface="Abadi Extra Light"/>
                <a:ea typeface="+mn-lt"/>
                <a:cs typeface="Arial"/>
                <a:sym typeface="Arial"/>
              </a:rPr>
              <a:t> </a:t>
            </a: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 </a:t>
            </a:r>
          </a:p>
        </p:txBody>
      </p:sp>
      <p:sp>
        <p:nvSpPr>
          <p:cNvPr id="2" name="Slide Number Placeholder 1">
            <a:extLst>
              <a:ext uri="{FF2B5EF4-FFF2-40B4-BE49-F238E27FC236}">
                <a16:creationId xmlns:a16="http://schemas.microsoft.com/office/drawing/2014/main" id="{847A5AE0-9D6E-4143-93CB-74D6D2E798B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AD78195B-3BE3-44F0-897C-3BC658B34DB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3.09.2022 Release</a:t>
            </a:r>
          </a:p>
        </p:txBody>
      </p:sp>
    </p:spTree>
    <p:extLst>
      <p:ext uri="{BB962C8B-B14F-4D97-AF65-F5344CB8AC3E}">
        <p14:creationId xmlns:p14="http://schemas.microsoft.com/office/powerpoint/2010/main" val="20919799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9"/>
        <p:cNvGrpSpPr/>
        <p:nvPr/>
      </p:nvGrpSpPr>
      <p:grpSpPr>
        <a:xfrm>
          <a:off x="0" y="0"/>
          <a:ext cx="0" cy="0"/>
          <a:chOff x="0" y="0"/>
          <a:chExt cx="0" cy="0"/>
        </a:xfrm>
      </p:grpSpPr>
      <p:sp>
        <p:nvSpPr>
          <p:cNvPr id="61" name="Google Shape;61;p14"/>
          <p:cNvSpPr txBox="1"/>
          <p:nvPr/>
        </p:nvSpPr>
        <p:spPr>
          <a:xfrm>
            <a:off x="133" y="0"/>
            <a:ext cx="12192000" cy="1278000"/>
          </a:xfrm>
          <a:prstGeom prst="rect">
            <a:avLst/>
          </a:prstGeom>
          <a:solidFill>
            <a:srgbClr val="073763"/>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800" normalizeH="0" baseline="0" noProof="0">
                <a:ln>
                  <a:noFill/>
                </a:ln>
                <a:solidFill>
                  <a:srgbClr val="FFFFFF"/>
                </a:solidFill>
                <a:effectLst/>
                <a:uLnTx/>
                <a:uFillTx/>
                <a:latin typeface="Abadi Extra Light"/>
                <a:ea typeface="+mn-ea"/>
                <a:cs typeface="Arial"/>
                <a:sym typeface="Arial"/>
              </a:rPr>
              <a:t>CCIS COMMUNITY PARTNERS</a:t>
            </a:r>
          </a:p>
        </p:txBody>
      </p:sp>
      <p:sp>
        <p:nvSpPr>
          <p:cNvPr id="3" name="Rectangle 2">
            <a:extLst>
              <a:ext uri="{FF2B5EF4-FFF2-40B4-BE49-F238E27FC236}">
                <a16:creationId xmlns:a16="http://schemas.microsoft.com/office/drawing/2014/main" id="{D0CFB99C-8624-CE44-B7B6-8333E017D8C1}"/>
              </a:ext>
            </a:extLst>
          </p:cNvPr>
          <p:cNvSpPr/>
          <p:nvPr/>
        </p:nvSpPr>
        <p:spPr>
          <a:xfrm>
            <a:off x="303493" y="2195414"/>
            <a:ext cx="6092265" cy="4394729"/>
          </a:xfrm>
          <a:prstGeom prst="rect">
            <a:avLst/>
          </a:prstGeom>
        </p:spPr>
        <p:txBody>
          <a:bodyPr wrap="square" lIns="121920" tIns="60960" rIns="121920" bIns="60960" anchor="t">
            <a:spAutoFit/>
          </a:bodyPr>
          <a:lstStyle/>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Academic Public Health Volunteer Corps and their work with local boards of health and on social media</a:t>
            </a: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Mass in Motion programs, including Springfield, Malden, and Chelsea</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Cambodian Mutual Assistance</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The Mashpee Wampanoag Tribe</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The Immigrants’ Assistance Center, Inc</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Families for Justice as Healing</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City of Lawrence Mayor’s Health Task Force</a:t>
            </a:r>
          </a:p>
          <a:p>
            <a:pPr marL="609585" marR="0" lvl="0" indent="-440256" algn="l" defTabSz="1219170" rtl="0" eaLnBrk="1" fontAlgn="auto" latinLnBrk="0" hangingPunct="1">
              <a:lnSpc>
                <a:spcPct val="114999"/>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rial"/>
                <a:sym typeface="Calibri"/>
              </a:rPr>
              <a:t>The</a:t>
            </a: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 84 Coalitions, including the Lawrence/Methuen Coalition</a:t>
            </a:r>
          </a:p>
          <a:p>
            <a:pPr marL="609585" marR="0" lvl="0" indent="-440256" algn="l" defTabSz="1219170" rtl="0" eaLnBrk="1" fontAlgn="auto" latinLnBrk="0" hangingPunct="1">
              <a:lnSpc>
                <a:spcPct val="114999"/>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Boys and Girls Clubs, including those in Fitchburg and Leominster and the Metro South area</a:t>
            </a:r>
            <a:endParaRPr kumimoji="0" lang="en-US" sz="1867"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2" name="Rectangle 1">
            <a:extLst>
              <a:ext uri="{FF2B5EF4-FFF2-40B4-BE49-F238E27FC236}">
                <a16:creationId xmlns:a16="http://schemas.microsoft.com/office/drawing/2014/main" id="{7B56F4C5-DEC2-4541-A7B3-CCC66ECB6C17}"/>
              </a:ext>
            </a:extLst>
          </p:cNvPr>
          <p:cNvSpPr/>
          <p:nvPr/>
        </p:nvSpPr>
        <p:spPr>
          <a:xfrm>
            <a:off x="6165571" y="2155727"/>
            <a:ext cx="6096000" cy="3734997"/>
          </a:xfrm>
          <a:prstGeom prst="rect">
            <a:avLst/>
          </a:prstGeom>
        </p:spPr>
        <p:txBody>
          <a:bodyPr lIns="121920" tIns="60960" rIns="121920" bIns="60960" anchor="t">
            <a:spAutoFit/>
          </a:bodyPr>
          <a:lstStyle/>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Chinatown Neighborhood Association</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Father Bill’s</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UTEC</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err="1">
                <a:ln>
                  <a:noFill/>
                </a:ln>
                <a:solidFill>
                  <a:srgbClr val="FFFFFF"/>
                </a:solidFill>
                <a:effectLst/>
                <a:uLnTx/>
                <a:uFillTx/>
                <a:latin typeface="Abadi Extra Light" panose="020F0302020204030204" pitchFamily="34" charset="0"/>
                <a:ea typeface="Calibri"/>
                <a:cs typeface="Abadi Extra Light" panose="020F0302020204030204" pitchFamily="34" charset="0"/>
                <a:sym typeface="Calibri"/>
              </a:rPr>
              <a:t>MassCOSH</a:t>
            </a:r>
            <a:endParaRPr kumimoji="0" lang="en-US" sz="1867" b="0" i="0" u="none" strike="noStrike" kern="0" cap="none" spc="0" normalizeH="0" baseline="0" noProof="0">
              <a:ln>
                <a:noFill/>
              </a:ln>
              <a:solidFill>
                <a:srgbClr val="FFFFFF"/>
              </a:solidFill>
              <a:effectLst/>
              <a:uLnTx/>
              <a:uFillTx/>
              <a:latin typeface="Abadi Extra Light" panose="020F0302020204030204" pitchFamily="34" charset="0"/>
              <a:ea typeface="Calibri"/>
              <a:cs typeface="Abadi Extra Light" panose="020F0302020204030204" pitchFamily="34" charset="0"/>
              <a:sym typeface="Calibri"/>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Stavros Center for Independent Living</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Greater Springfield Senior Services</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4999"/>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rial"/>
                <a:sym typeface="Calibri"/>
              </a:rPr>
              <a:t>Center</a:t>
            </a: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 for Living and Working</a:t>
            </a:r>
          </a:p>
          <a:p>
            <a:pPr marL="609585" marR="0" lvl="0" indent="-440256" algn="l" defTabSz="1219170" rtl="0" eaLnBrk="1" fontAlgn="auto" latinLnBrk="0" hangingPunct="1">
              <a:lnSpc>
                <a:spcPct val="114999"/>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DEAF, Inc.</a:t>
            </a:r>
          </a:p>
          <a:p>
            <a:pPr marL="609585" marR="0" lvl="0" indent="-440256" algn="l" defTabSz="1219170" rtl="0" eaLnBrk="1" fontAlgn="auto" latinLnBrk="0" hangingPunct="1">
              <a:lnSpc>
                <a:spcPct val="114999"/>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Massachusetts Commission for the Deaf and Hard of Hearing</a:t>
            </a:r>
          </a:p>
          <a:p>
            <a:pPr marL="609585" marR="0" lvl="0" indent="-440256" algn="l" defTabSz="1219170" rtl="0" eaLnBrk="1" fontAlgn="auto" latinLnBrk="0" hangingPunct="1">
              <a:lnSpc>
                <a:spcPct val="114999"/>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Viability, Inc.</a:t>
            </a:r>
          </a:p>
        </p:txBody>
      </p:sp>
      <p:sp>
        <p:nvSpPr>
          <p:cNvPr id="4" name="Rectangle 3">
            <a:extLst>
              <a:ext uri="{FF2B5EF4-FFF2-40B4-BE49-F238E27FC236}">
                <a16:creationId xmlns:a16="http://schemas.microsoft.com/office/drawing/2014/main" id="{EBBF1BB7-C29D-364D-B248-7CF7ADF6D858}"/>
              </a:ext>
            </a:extLst>
          </p:cNvPr>
          <p:cNvSpPr/>
          <p:nvPr/>
        </p:nvSpPr>
        <p:spPr>
          <a:xfrm>
            <a:off x="532525" y="1498879"/>
            <a:ext cx="10821275" cy="1060931"/>
          </a:xfrm>
          <a:prstGeom prst="rect">
            <a:avLst/>
          </a:prstGeom>
        </p:spPr>
        <p:txBody>
          <a:bodyPr wrap="square">
            <a:spAutoFit/>
          </a:bodyPr>
          <a:lstStyle/>
          <a:p>
            <a:pPr marL="0" marR="0" lvl="0" indent="0" algn="l" defTabSz="1219170" rtl="0" eaLnBrk="1" fontAlgn="auto" latinLnBrk="0" hangingPunct="1">
              <a:lnSpc>
                <a:spcPct val="115000"/>
              </a:lnSpc>
              <a:spcBef>
                <a:spcPts val="1067"/>
              </a:spcBef>
              <a:spcAft>
                <a:spcPts val="2133"/>
              </a:spcAft>
              <a:buClr>
                <a:srgbClr val="000000"/>
              </a:buClr>
              <a:buSzPts val="1100"/>
              <a:buFontTx/>
              <a:buNone/>
              <a:tabLst/>
              <a:defRPr/>
            </a:pPr>
            <a:r>
              <a:rPr kumimoji="0" lang="en-US" sz="1867" b="0" i="0" u="none" strike="noStrike" kern="0" cap="none" spc="0" normalizeH="0" baseline="0" noProof="0">
                <a:ln>
                  <a:noFill/>
                </a:ln>
                <a:solidFill>
                  <a:srgbClr val="FFFFFF"/>
                </a:solidFill>
                <a:effectLst/>
                <a:uLnTx/>
                <a:uFillTx/>
                <a:latin typeface="Abadi Extra Light" panose="020F0302020204030204" pitchFamily="34" charset="0"/>
                <a:ea typeface="+mn-ea"/>
                <a:cs typeface="Abadi Extra Light" panose="020F0302020204030204" pitchFamily="34" charset="0"/>
                <a:sym typeface="Arial"/>
              </a:rPr>
              <a:t>Many groups that were critical in the success of this effort and gave important input on the development and deployment of the survey:</a:t>
            </a:r>
            <a:br>
              <a:rPr kumimoji="0" lang="en-US" sz="1867" b="0" i="0" u="none" strike="noStrike" kern="0" cap="none" spc="0" normalizeH="0" baseline="0" noProof="0">
                <a:ln>
                  <a:noFill/>
                </a:ln>
                <a:solidFill>
                  <a:srgbClr val="FFFFFF"/>
                </a:solidFill>
                <a:effectLst/>
                <a:uLnTx/>
                <a:uFillTx/>
                <a:latin typeface="Abadi Extra Light" panose="020F0302020204030204" pitchFamily="34" charset="0"/>
                <a:ea typeface="+mn-ea"/>
                <a:cs typeface="Abadi Extra Light" panose="020F0302020204030204" pitchFamily="34" charset="0"/>
                <a:sym typeface="Arial"/>
              </a:rPr>
            </a:br>
            <a:endParaRPr kumimoji="0" lang="en-US" sz="1867" b="0" i="0" u="none" strike="noStrike" kern="0" cap="none" spc="0" normalizeH="0" baseline="0" noProof="0">
              <a:ln>
                <a:noFill/>
              </a:ln>
              <a:solidFill>
                <a:srgbClr val="FFFFFF"/>
              </a:solidFill>
              <a:effectLst/>
              <a:uLnTx/>
              <a:uFillTx/>
              <a:latin typeface="Abadi Extra Light" panose="020F0302020204030204" pitchFamily="34" charset="0"/>
              <a:ea typeface="+mn-ea"/>
              <a:cs typeface="Abadi Extra Light" panose="020F0302020204030204" pitchFamily="34" charset="0"/>
              <a:sym typeface="Arial"/>
            </a:endParaRPr>
          </a:p>
        </p:txBody>
      </p:sp>
      <p:sp>
        <p:nvSpPr>
          <p:cNvPr id="5" name="Slide Number Placeholder 4">
            <a:extLst>
              <a:ext uri="{FF2B5EF4-FFF2-40B4-BE49-F238E27FC236}">
                <a16:creationId xmlns:a16="http://schemas.microsoft.com/office/drawing/2014/main" id="{577C1F8C-3109-4C2D-874E-3E03E098E0D2}"/>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Date Placeholder 6">
            <a:extLst>
              <a:ext uri="{FF2B5EF4-FFF2-40B4-BE49-F238E27FC236}">
                <a16:creationId xmlns:a16="http://schemas.microsoft.com/office/drawing/2014/main" id="{8B5F48C1-6A96-414A-AE96-FEC7C9E854C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badi Extra Light" panose="020B0204020104020204" pitchFamily="34" charset="0"/>
                <a:ea typeface="+mn-ea"/>
                <a:cs typeface="+mn-cs"/>
              </a:rPr>
              <a:t>3.09.2022 Release</a:t>
            </a:r>
          </a:p>
        </p:txBody>
      </p:sp>
    </p:spTree>
    <p:extLst>
      <p:ext uri="{BB962C8B-B14F-4D97-AF65-F5344CB8AC3E}">
        <p14:creationId xmlns:p14="http://schemas.microsoft.com/office/powerpoint/2010/main" val="37749731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E5509-6F14-F84E-A814-A15D975B6A05}"/>
              </a:ext>
            </a:extLst>
          </p:cNvPr>
          <p:cNvSpPr>
            <a:spLocks noGrp="1"/>
          </p:cNvSpPr>
          <p:nvPr>
            <p:ph type="title"/>
          </p:nvPr>
        </p:nvSpPr>
        <p:spPr>
          <a:xfrm>
            <a:off x="415600" y="4696600"/>
            <a:ext cx="11360800" cy="1122400"/>
          </a:xfrm>
        </p:spPr>
        <p:txBody>
          <a:bodyPr/>
          <a:lstStyle/>
          <a:p>
            <a:pPr algn="r"/>
            <a:r>
              <a:rPr lang="en-US">
                <a:solidFill>
                  <a:schemeClr val="bg1"/>
                </a:solidFill>
                <a:latin typeface="Abadi" panose="020B0604020104020204" pitchFamily="34" charset="0"/>
              </a:rPr>
              <a:t>Why did we conduct the COVID-19 Community Impact Survey (CCIS)? </a:t>
            </a:r>
          </a:p>
        </p:txBody>
      </p:sp>
      <p:sp>
        <p:nvSpPr>
          <p:cNvPr id="3" name="Slide Number Placeholder 2">
            <a:extLst>
              <a:ext uri="{FF2B5EF4-FFF2-40B4-BE49-F238E27FC236}">
                <a16:creationId xmlns:a16="http://schemas.microsoft.com/office/drawing/2014/main" id="{6FE68531-AB92-4D46-8893-DED1C000D7E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0046333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59C96-0062-4E98-8C6B-35EFD6E5168E}"/>
              </a:ext>
            </a:extLst>
          </p:cNvPr>
          <p:cNvSpPr>
            <a:spLocks noGrp="1"/>
          </p:cNvSpPr>
          <p:nvPr>
            <p:ph type="title"/>
          </p:nvPr>
        </p:nvSpPr>
        <p:spPr>
          <a:xfrm>
            <a:off x="550653" y="264484"/>
            <a:ext cx="10515600" cy="563600"/>
          </a:xfrm>
        </p:spPr>
        <p:txBody>
          <a:bodyPr>
            <a:normAutofit fontScale="90000"/>
          </a:bodyPr>
          <a:lstStyle/>
          <a:p>
            <a:r>
              <a:rPr lang="en-US" sz="4267" b="1" spc="800">
                <a:latin typeface="Abadi Extra Light"/>
              </a:rPr>
              <a:t>BACKGROUND</a:t>
            </a:r>
          </a:p>
        </p:txBody>
      </p:sp>
      <p:sp>
        <p:nvSpPr>
          <p:cNvPr id="5" name="TextBox 4">
            <a:extLst>
              <a:ext uri="{FF2B5EF4-FFF2-40B4-BE49-F238E27FC236}">
                <a16:creationId xmlns:a16="http://schemas.microsoft.com/office/drawing/2014/main" id="{9D6E10CA-BA8D-43C4-95CB-7006C9955ABD}"/>
              </a:ext>
            </a:extLst>
          </p:cNvPr>
          <p:cNvSpPr txBox="1"/>
          <p:nvPr/>
        </p:nvSpPr>
        <p:spPr>
          <a:xfrm>
            <a:off x="313428" y="4582420"/>
            <a:ext cx="9101585" cy="1764842"/>
          </a:xfrm>
          <a:prstGeom prst="rect">
            <a:avLst/>
          </a:prstGeom>
          <a:solidFill>
            <a:srgbClr val="0070C0"/>
          </a:solidFill>
          <a:ln>
            <a:solidFill>
              <a:srgbClr val="0070C0"/>
            </a:solidFill>
          </a:ln>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FFFFFF"/>
                </a:solidFill>
                <a:effectLst/>
                <a:uLnTx/>
                <a:uFillTx/>
                <a:latin typeface="Abadi Extra Light"/>
                <a:ea typeface="+mn-ea"/>
                <a:cs typeface="Arial"/>
                <a:sym typeface="Arial"/>
              </a:rPr>
              <a:t>Actions</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DPH will use and share these data to prioritize our pandemic response and to create new, collaborative solutions with community partners.</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endParaRPr>
          </a:p>
        </p:txBody>
      </p:sp>
      <p:sp>
        <p:nvSpPr>
          <p:cNvPr id="6" name="TextBox 5">
            <a:extLst>
              <a:ext uri="{FF2B5EF4-FFF2-40B4-BE49-F238E27FC236}">
                <a16:creationId xmlns:a16="http://schemas.microsoft.com/office/drawing/2014/main" id="{5B3BDED0-E0A7-4787-A8A7-C0260BD1032A}"/>
              </a:ext>
            </a:extLst>
          </p:cNvPr>
          <p:cNvSpPr txBox="1"/>
          <p:nvPr/>
        </p:nvSpPr>
        <p:spPr>
          <a:xfrm>
            <a:off x="317022" y="1057453"/>
            <a:ext cx="9092061" cy="1764842"/>
          </a:xfrm>
          <a:prstGeom prst="rect">
            <a:avLst/>
          </a:prstGeom>
          <a:solidFill>
            <a:srgbClr val="A2E0FA"/>
          </a:solidFill>
          <a:ln>
            <a:solidFill>
              <a:srgbClr val="A2E0FA"/>
            </a:solidFill>
          </a:ln>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Abadi Extra Light"/>
                <a:ea typeface="+mn-ea"/>
                <a:cs typeface="Arial"/>
                <a:sym typeface="Arial"/>
              </a:rPr>
              <a:t>Context</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000000"/>
                </a:solidFill>
                <a:effectLst/>
                <a:uLnTx/>
                <a:uFillTx/>
                <a:latin typeface="Abadi Extra Light"/>
                <a:ea typeface="+mn-ea"/>
                <a:cs typeface="Arial"/>
                <a:sym typeface="Arial"/>
              </a:rPr>
              <a:t>The pandemic is exacerbating pre-existing public health concerns and creating new health crises to address. Even people who have not become sick with COVID-19 are managing stress, uncertainty, and isolation during this challenging time. DPH and its partners need real time data to prioritize resources and inform policy actions.</a:t>
            </a:r>
          </a:p>
        </p:txBody>
      </p:sp>
      <p:sp>
        <p:nvSpPr>
          <p:cNvPr id="7" name="TextBox 6">
            <a:extLst>
              <a:ext uri="{FF2B5EF4-FFF2-40B4-BE49-F238E27FC236}">
                <a16:creationId xmlns:a16="http://schemas.microsoft.com/office/drawing/2014/main" id="{D8FF1118-A0B2-4CDF-9281-F9CFC35AEB89}"/>
              </a:ext>
            </a:extLst>
          </p:cNvPr>
          <p:cNvSpPr txBox="1"/>
          <p:nvPr/>
        </p:nvSpPr>
        <p:spPr>
          <a:xfrm>
            <a:off x="317022" y="2816883"/>
            <a:ext cx="9092060" cy="1764842"/>
          </a:xfrm>
          <a:prstGeom prst="rect">
            <a:avLst/>
          </a:prstGeom>
          <a:solidFill>
            <a:srgbClr val="00B0F0"/>
          </a:solidFill>
          <a:ln>
            <a:solidFill>
              <a:srgbClr val="00B0F0"/>
            </a:solidFill>
          </a:ln>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Abadi Extra Light"/>
                <a:ea typeface="+mn-ea"/>
                <a:cs typeface="Arial"/>
                <a:sym typeface="Arial"/>
              </a:rPr>
              <a:t>Goal</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000000"/>
                </a:solidFill>
                <a:effectLst/>
                <a:uLnTx/>
                <a:uFillTx/>
                <a:latin typeface="Abadi Extra Light"/>
                <a:ea typeface="+mn-ea"/>
                <a:cs typeface="Arial"/>
                <a:sym typeface="Arial"/>
              </a:rPr>
              <a:t>DPH conducted a survey to understand the specific needs of populations that have been disproportionately impacted by the pandemic, including its social and economic impacts.</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badi Extra Light"/>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badi Extra Light"/>
              <a:ea typeface="+mn-ea"/>
              <a:cs typeface="Arial"/>
              <a:sym typeface="Arial"/>
            </a:endParaRPr>
          </a:p>
        </p:txBody>
      </p:sp>
      <p:pic>
        <p:nvPicPr>
          <p:cNvPr id="10" name="Picture 10" descr="Screen Shot 2021-01-05 at 10.16.40 PM.png">
            <a:extLst>
              <a:ext uri="{FF2B5EF4-FFF2-40B4-BE49-F238E27FC236}">
                <a16:creationId xmlns:a16="http://schemas.microsoft.com/office/drawing/2014/main" id="{4EB131DD-2998-4BEA-B72A-748F5E0EA62F}"/>
              </a:ext>
            </a:extLst>
          </p:cNvPr>
          <p:cNvPicPr>
            <a:picLocks noChangeAspect="1"/>
          </p:cNvPicPr>
          <p:nvPr/>
        </p:nvPicPr>
        <p:blipFill>
          <a:blip r:embed="rId3"/>
          <a:stretch>
            <a:fillRect/>
          </a:stretch>
        </p:blipFill>
        <p:spPr>
          <a:xfrm>
            <a:off x="9565304" y="4596672"/>
            <a:ext cx="1904043" cy="1864264"/>
          </a:xfrm>
          <a:prstGeom prst="rect">
            <a:avLst/>
          </a:prstGeom>
        </p:spPr>
      </p:pic>
      <p:pic>
        <p:nvPicPr>
          <p:cNvPr id="11" name="Picture 11" descr="Screen Shot 2021-01-05 at 10.15.54 PM.png">
            <a:extLst>
              <a:ext uri="{FF2B5EF4-FFF2-40B4-BE49-F238E27FC236}">
                <a16:creationId xmlns:a16="http://schemas.microsoft.com/office/drawing/2014/main" id="{E956B2F8-94E9-402C-8316-B97EE4C43272}"/>
              </a:ext>
            </a:extLst>
          </p:cNvPr>
          <p:cNvPicPr>
            <a:picLocks noChangeAspect="1"/>
          </p:cNvPicPr>
          <p:nvPr/>
        </p:nvPicPr>
        <p:blipFill>
          <a:blip r:embed="rId4"/>
          <a:stretch>
            <a:fillRect/>
          </a:stretch>
        </p:blipFill>
        <p:spPr>
          <a:xfrm>
            <a:off x="9564706" y="1058653"/>
            <a:ext cx="1905241" cy="1764583"/>
          </a:xfrm>
          <a:prstGeom prst="rect">
            <a:avLst/>
          </a:prstGeom>
        </p:spPr>
      </p:pic>
      <p:pic>
        <p:nvPicPr>
          <p:cNvPr id="12" name="Picture 12" descr="Screen Shot 2021-01-05 at 10.16.38 PM.png">
            <a:extLst>
              <a:ext uri="{FF2B5EF4-FFF2-40B4-BE49-F238E27FC236}">
                <a16:creationId xmlns:a16="http://schemas.microsoft.com/office/drawing/2014/main" id="{BDC028B7-4D98-447B-A6FC-278761C39592}"/>
              </a:ext>
            </a:extLst>
          </p:cNvPr>
          <p:cNvPicPr>
            <a:picLocks noChangeAspect="1"/>
          </p:cNvPicPr>
          <p:nvPr/>
        </p:nvPicPr>
        <p:blipFill>
          <a:blip r:embed="rId5"/>
          <a:stretch>
            <a:fillRect/>
          </a:stretch>
        </p:blipFill>
        <p:spPr>
          <a:xfrm>
            <a:off x="9626314" y="2979557"/>
            <a:ext cx="1895383" cy="1624079"/>
          </a:xfrm>
          <a:prstGeom prst="rect">
            <a:avLst/>
          </a:prstGeom>
        </p:spPr>
      </p:pic>
      <p:sp>
        <p:nvSpPr>
          <p:cNvPr id="14" name="Rectangle 13">
            <a:extLst>
              <a:ext uri="{FF2B5EF4-FFF2-40B4-BE49-F238E27FC236}">
                <a16:creationId xmlns:a16="http://schemas.microsoft.com/office/drawing/2014/main" id="{121118A2-CC76-0449-885E-EBCB4826451C}"/>
              </a:ext>
            </a:extLst>
          </p:cNvPr>
          <p:cNvSpPr/>
          <p:nvPr/>
        </p:nvSpPr>
        <p:spPr>
          <a:xfrm>
            <a:off x="1375965" y="6532282"/>
            <a:ext cx="1319592" cy="307777"/>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FFFFFF"/>
                </a:solidFill>
                <a:effectLst/>
                <a:uLnTx/>
                <a:uFillTx/>
                <a:latin typeface="Abadi Extra Light"/>
                <a:ea typeface="Lato"/>
                <a:cs typeface="Lato"/>
                <a:sym typeface="Lato"/>
              </a:rPr>
              <a:t>3.10.21 release</a:t>
            </a:r>
            <a:endParaRPr kumimoji="0" lang="en-US" sz="1400" b="0" i="1" u="none" strike="noStrike" kern="0" cap="none" spc="0" normalizeH="0" baseline="0" noProof="0">
              <a:ln>
                <a:noFill/>
              </a:ln>
              <a:solidFill>
                <a:srgbClr val="FFFFFF"/>
              </a:solidFill>
              <a:effectLst/>
              <a:uLnTx/>
              <a:uFillTx/>
              <a:latin typeface="Arial"/>
              <a:ea typeface="+mn-ea"/>
              <a:cs typeface="Arial"/>
              <a:sym typeface="Arial"/>
            </a:endParaRPr>
          </a:p>
        </p:txBody>
      </p:sp>
      <p:sp>
        <p:nvSpPr>
          <p:cNvPr id="3" name="Slide Number Placeholder 2">
            <a:extLst>
              <a:ext uri="{FF2B5EF4-FFF2-40B4-BE49-F238E27FC236}">
                <a16:creationId xmlns:a16="http://schemas.microsoft.com/office/drawing/2014/main" id="{A3E4EECC-7A33-42D1-8247-B5E2C42BEE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662CE-D6B2-4D32-BBDD-FF4D52D9A7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019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E5509-6F14-F84E-A814-A15D975B6A05}"/>
              </a:ext>
            </a:extLst>
          </p:cNvPr>
          <p:cNvSpPr>
            <a:spLocks noGrp="1"/>
          </p:cNvSpPr>
          <p:nvPr>
            <p:ph type="title"/>
          </p:nvPr>
        </p:nvSpPr>
        <p:spPr>
          <a:xfrm>
            <a:off x="1582614" y="4696600"/>
            <a:ext cx="10193785" cy="1122400"/>
          </a:xfrm>
        </p:spPr>
        <p:txBody>
          <a:bodyPr/>
          <a:lstStyle/>
          <a:p>
            <a:pPr algn="r"/>
            <a:r>
              <a:rPr lang="en-US">
                <a:solidFill>
                  <a:schemeClr val="bg1"/>
                </a:solidFill>
                <a:latin typeface="Abadi" panose="020B0604020104020204" pitchFamily="34" charset="0"/>
              </a:rPr>
              <a:t>How did the CCIS fill these data gaps?</a:t>
            </a:r>
          </a:p>
        </p:txBody>
      </p:sp>
      <p:sp>
        <p:nvSpPr>
          <p:cNvPr id="3" name="Slide Number Placeholder 2">
            <a:extLst>
              <a:ext uri="{FF2B5EF4-FFF2-40B4-BE49-F238E27FC236}">
                <a16:creationId xmlns:a16="http://schemas.microsoft.com/office/drawing/2014/main" id="{6FE68531-AB92-4D46-8893-DED1C000D7E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8851472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A24BFF1-DB5C-CE45-8961-32E11490B0B9}"/>
              </a:ext>
            </a:extLst>
          </p:cNvPr>
          <p:cNvSpPr/>
          <p:nvPr/>
        </p:nvSpPr>
        <p:spPr>
          <a:xfrm>
            <a:off x="-23446" y="2599210"/>
            <a:ext cx="3033338" cy="302668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551B12C2-3CA5-564E-8BDB-2CC0542599A0}"/>
              </a:ext>
            </a:extLst>
          </p:cNvPr>
          <p:cNvSpPr/>
          <p:nvPr/>
        </p:nvSpPr>
        <p:spPr>
          <a:xfrm>
            <a:off x="3050967" y="2599210"/>
            <a:ext cx="3033338" cy="302668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14846ABA-F4A2-984B-AD38-0B3409BF9531}"/>
              </a:ext>
            </a:extLst>
          </p:cNvPr>
          <p:cNvSpPr/>
          <p:nvPr/>
        </p:nvSpPr>
        <p:spPr>
          <a:xfrm>
            <a:off x="6125380" y="2599210"/>
            <a:ext cx="3033338" cy="302668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7ABB9869-A2F5-0C4C-84E0-D45DFC7538F5}"/>
              </a:ext>
            </a:extLst>
          </p:cNvPr>
          <p:cNvSpPr/>
          <p:nvPr/>
        </p:nvSpPr>
        <p:spPr>
          <a:xfrm>
            <a:off x="9199793" y="2599210"/>
            <a:ext cx="3033338" cy="302668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7E1CC5-0D69-DC49-A412-8187D28705F6}"/>
              </a:ext>
            </a:extLst>
          </p:cNvPr>
          <p:cNvSpPr>
            <a:spLocks noGrp="1"/>
          </p:cNvSpPr>
          <p:nvPr>
            <p:ph type="title"/>
          </p:nvPr>
        </p:nvSpPr>
        <p:spPr/>
        <p:txBody>
          <a:bodyPr/>
          <a:lstStyle/>
          <a:p>
            <a:r>
              <a:rPr lang="en-US"/>
              <a:t>The Need</a:t>
            </a:r>
          </a:p>
        </p:txBody>
      </p:sp>
      <p:sp>
        <p:nvSpPr>
          <p:cNvPr id="4" name="Rectangle 3">
            <a:extLst>
              <a:ext uri="{FF2B5EF4-FFF2-40B4-BE49-F238E27FC236}">
                <a16:creationId xmlns:a16="http://schemas.microsoft.com/office/drawing/2014/main" id="{2E494CD8-15D3-5D48-9CB5-EF9DB63D65D4}"/>
              </a:ext>
            </a:extLst>
          </p:cNvPr>
          <p:cNvSpPr/>
          <p:nvPr/>
        </p:nvSpPr>
        <p:spPr>
          <a:xfrm>
            <a:off x="2147" y="393881"/>
            <a:ext cx="12191999" cy="111616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600" normalizeH="0" baseline="0" noProof="0">
                <a:ln>
                  <a:noFill/>
                </a:ln>
                <a:solidFill>
                  <a:srgbClr val="FFFFFF"/>
                </a:solidFill>
                <a:effectLst/>
                <a:uLnTx/>
                <a:uFillTx/>
                <a:latin typeface="Abadi Extra Light" panose="020B0204020104020204" pitchFamily="34" charset="0"/>
                <a:ea typeface="+mn-ea"/>
                <a:cs typeface="+mn-cs"/>
              </a:rPr>
              <a:t> PRECISION PUBLIC HEALTH DATA NEEDS</a:t>
            </a:r>
          </a:p>
        </p:txBody>
      </p:sp>
      <p:sp>
        <p:nvSpPr>
          <p:cNvPr id="6" name="Rectangle 5">
            <a:extLst>
              <a:ext uri="{FF2B5EF4-FFF2-40B4-BE49-F238E27FC236}">
                <a16:creationId xmlns:a16="http://schemas.microsoft.com/office/drawing/2014/main" id="{33441AED-4800-A44F-9C94-8DBEC5355940}"/>
              </a:ext>
            </a:extLst>
          </p:cNvPr>
          <p:cNvSpPr/>
          <p:nvPr/>
        </p:nvSpPr>
        <p:spPr>
          <a:xfrm>
            <a:off x="219868" y="4020982"/>
            <a:ext cx="2546710" cy="923330"/>
          </a:xfrm>
          <a:prstGeom prst="rect">
            <a:avLst/>
          </a:prstGeom>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badi Extra Light" panose="020B0204020104020204" pitchFamily="34" charset="0"/>
                <a:ea typeface="+mn-ea"/>
                <a:cs typeface="+mn-cs"/>
              </a:rPr>
              <a:t>Timely &amp; nimble enough to capture emerging health needs</a:t>
            </a:r>
          </a:p>
        </p:txBody>
      </p:sp>
      <p:sp>
        <p:nvSpPr>
          <p:cNvPr id="7" name="Rectangle 6">
            <a:extLst>
              <a:ext uri="{FF2B5EF4-FFF2-40B4-BE49-F238E27FC236}">
                <a16:creationId xmlns:a16="http://schemas.microsoft.com/office/drawing/2014/main" id="{9F95AC19-EDA3-DA48-A8E5-9E007F160EB3}"/>
              </a:ext>
            </a:extLst>
          </p:cNvPr>
          <p:cNvSpPr/>
          <p:nvPr/>
        </p:nvSpPr>
        <p:spPr>
          <a:xfrm>
            <a:off x="3050966" y="4007970"/>
            <a:ext cx="2947977" cy="1200329"/>
          </a:xfrm>
          <a:prstGeom prst="rect">
            <a:avLst/>
          </a:prstGeom>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badi Extra Light" panose="020B0204020104020204" pitchFamily="34" charset="0"/>
                <a:ea typeface="+mn-ea"/>
                <a:cs typeface="+mn-cs"/>
              </a:rPr>
              <a:t>Detailed enough to illuminate not just disparate outcomes but also actionable root causes of these inequities</a:t>
            </a:r>
          </a:p>
        </p:txBody>
      </p:sp>
      <p:sp>
        <p:nvSpPr>
          <p:cNvPr id="8" name="Rectangle 7">
            <a:extLst>
              <a:ext uri="{FF2B5EF4-FFF2-40B4-BE49-F238E27FC236}">
                <a16:creationId xmlns:a16="http://schemas.microsoft.com/office/drawing/2014/main" id="{1E0B319D-2023-4940-A4F4-1BD59DEB26E2}"/>
              </a:ext>
            </a:extLst>
          </p:cNvPr>
          <p:cNvSpPr/>
          <p:nvPr/>
        </p:nvSpPr>
        <p:spPr>
          <a:xfrm>
            <a:off x="6307014" y="4007970"/>
            <a:ext cx="2725824" cy="1200329"/>
          </a:xfrm>
          <a:prstGeom prst="rect">
            <a:avLst/>
          </a:prstGeom>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badi Extra Light" panose="020B0204020104020204" pitchFamily="34" charset="0"/>
                <a:ea typeface="+mn-ea"/>
                <a:cs typeface="+mn-cs"/>
              </a:rPr>
              <a:t>Granular enough to tell us where to tailor efforts to certain geographies and populations</a:t>
            </a:r>
          </a:p>
        </p:txBody>
      </p:sp>
      <p:sp>
        <p:nvSpPr>
          <p:cNvPr id="9" name="Rectangle 8">
            <a:extLst>
              <a:ext uri="{FF2B5EF4-FFF2-40B4-BE49-F238E27FC236}">
                <a16:creationId xmlns:a16="http://schemas.microsoft.com/office/drawing/2014/main" id="{3A38B99A-BA33-9F4B-BE76-983148EE73EB}"/>
              </a:ext>
            </a:extLst>
          </p:cNvPr>
          <p:cNvSpPr/>
          <p:nvPr/>
        </p:nvSpPr>
        <p:spPr>
          <a:xfrm>
            <a:off x="9158717" y="4007969"/>
            <a:ext cx="2948535" cy="1477328"/>
          </a:xfrm>
          <a:prstGeom prst="rect">
            <a:avLst/>
          </a:prstGeom>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badi Extra Light" panose="020B0204020104020204" pitchFamily="34" charset="0"/>
                <a:ea typeface="+mn-ea"/>
                <a:cs typeface="+mn-cs"/>
              </a:rPr>
              <a:t>Cross cutting enough to inform how related content areas across the department intersect and should be coordinated</a:t>
            </a:r>
          </a:p>
        </p:txBody>
      </p:sp>
      <p:pic>
        <p:nvPicPr>
          <p:cNvPr id="19" name="Picture 4" descr="https://s-media-cache-ak0.pinimg.com/736x/c1/81/61/c18161d71ed03dd1cad94ce48d36d453.jpg">
            <a:extLst>
              <a:ext uri="{FF2B5EF4-FFF2-40B4-BE49-F238E27FC236}">
                <a16:creationId xmlns:a16="http://schemas.microsoft.com/office/drawing/2014/main" id="{7399224F-FCAD-634D-84C1-471F13690174}"/>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99666" l="0" r="100000">
                        <a14:foregroundMark x1="79891" y1="20736" x2="79891" y2="20736"/>
                        <a14:foregroundMark x1="55163" y1="64716" x2="55163" y2="64716"/>
                      </a14:backgroundRemoval>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4066890" y="2837362"/>
            <a:ext cx="1125416"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simpleicon.com/wp-content/uploads/map-7.png">
            <a:extLst>
              <a:ext uri="{FF2B5EF4-FFF2-40B4-BE49-F238E27FC236}">
                <a16:creationId xmlns:a16="http://schemas.microsoft.com/office/drawing/2014/main" id="{F0F3BED2-8E96-EA47-A280-933DE92DB7DE}"/>
              </a:ext>
            </a:extLst>
          </p:cNvPr>
          <p:cNvPicPr>
            <a:picLocks noChangeAspect="1" noChangeArrowheads="1"/>
          </p:cNvPicPr>
          <p:nvPr/>
        </p:nvPicPr>
        <p:blipFill>
          <a:blip r:embed="rId5" cstate="email">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7121574" y="2685042"/>
            <a:ext cx="1096704" cy="109670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www.freeiconspng.com/uploads/alarm-clock-icon--icon-search-engine-7.png">
            <a:extLst>
              <a:ext uri="{FF2B5EF4-FFF2-40B4-BE49-F238E27FC236}">
                <a16:creationId xmlns:a16="http://schemas.microsoft.com/office/drawing/2014/main" id="{FDB86FC0-EE2F-7447-8A1C-7685F54400B4}"/>
              </a:ext>
            </a:extLst>
          </p:cNvPr>
          <p:cNvPicPr>
            <a:picLocks noChangeAspect="1" noChangeArrowheads="1"/>
          </p:cNvPicPr>
          <p:nvPr/>
        </p:nvPicPr>
        <p:blipFill>
          <a:blip r:embed="rId7" cstate="email">
            <a:extLst>
              <a:ext uri="{BEBA8EAE-BF5A-486C-A8C5-ECC9F3942E4B}">
                <a14:imgProps xmlns:a14="http://schemas.microsoft.com/office/drawing/2010/main">
                  <a14:imgLayer r:embed="rId8">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1033552" y="2790458"/>
            <a:ext cx="919342" cy="91934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EA540898-6C57-4841-97D3-81ECDD63400E}"/>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4643" b="95000" l="3346" r="94424">
                        <a14:foregroundMark x1="24535" y1="68929" x2="24535" y2="68929"/>
                        <a14:foregroundMark x1="28625" y1="95000" x2="28625" y2="95000"/>
                        <a14:foregroundMark x1="4089" y1="70714" x2="4089" y2="70714"/>
                        <a14:foregroundMark x1="40892" y1="8571" x2="40892" y2="8571"/>
                        <a14:foregroundMark x1="30483" y1="4643" x2="30483" y2="4643"/>
                        <a14:foregroundMark x1="94424" y1="38929" x2="94424" y2="38929"/>
                      </a14:backgroundRemoval>
                    </a14:imgEffect>
                    <a14:imgEffect>
                      <a14:brightnessContrast bright="100000" contrast="100000"/>
                    </a14:imgEffect>
                  </a14:imgLayer>
                </a14:imgProps>
              </a:ext>
            </a:extLst>
          </a:blip>
          <a:stretch>
            <a:fillRect/>
          </a:stretch>
        </p:blipFill>
        <p:spPr>
          <a:xfrm>
            <a:off x="10152126" y="2664332"/>
            <a:ext cx="1201674" cy="1255481"/>
          </a:xfrm>
          <a:prstGeom prst="rect">
            <a:avLst/>
          </a:prstGeom>
        </p:spPr>
      </p:pic>
    </p:spTree>
    <p:extLst>
      <p:ext uri="{BB962C8B-B14F-4D97-AF65-F5344CB8AC3E}">
        <p14:creationId xmlns:p14="http://schemas.microsoft.com/office/powerpoint/2010/main" val="61110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02DA08B-29E4-B240-9B0B-D7D1EAC531B4}"/>
              </a:ext>
            </a:extLst>
          </p:cNvPr>
          <p:cNvSpPr/>
          <p:nvPr/>
        </p:nvSpPr>
        <p:spPr>
          <a:xfrm>
            <a:off x="2146" y="523275"/>
            <a:ext cx="12191999" cy="111616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D139F173-7D40-9841-891E-729F5B8C180B}"/>
              </a:ext>
            </a:extLst>
          </p:cNvPr>
          <p:cNvSpPr>
            <a:spLocks noGrp="1"/>
          </p:cNvSpPr>
          <p:nvPr>
            <p:ph type="title"/>
          </p:nvPr>
        </p:nvSpPr>
        <p:spPr/>
        <p:txBody>
          <a:bodyPr/>
          <a:lstStyle/>
          <a:p>
            <a:r>
              <a:rPr lang="en-US" spc="600" dirty="0">
                <a:solidFill>
                  <a:schemeClr val="bg1"/>
                </a:solidFill>
                <a:latin typeface="Abadi Extra Light" panose="020B0204020104020204" pitchFamily="34" charset="0"/>
              </a:rPr>
              <a:t>CCIS APPROACH</a:t>
            </a:r>
          </a:p>
        </p:txBody>
      </p:sp>
      <p:sp>
        <p:nvSpPr>
          <p:cNvPr id="5" name="Google Shape;129;p19">
            <a:extLst>
              <a:ext uri="{FF2B5EF4-FFF2-40B4-BE49-F238E27FC236}">
                <a16:creationId xmlns:a16="http://schemas.microsoft.com/office/drawing/2014/main" id="{B8FA8C1B-8A68-5042-A90E-A7AC7516E87B}"/>
              </a:ext>
            </a:extLst>
          </p:cNvPr>
          <p:cNvSpPr txBox="1">
            <a:spLocks/>
          </p:cNvSpPr>
          <p:nvPr/>
        </p:nvSpPr>
        <p:spPr>
          <a:xfrm>
            <a:off x="838200" y="1690688"/>
            <a:ext cx="10208778" cy="4828101"/>
          </a:xfrm>
          <a:prstGeom prst="rect">
            <a:avLst/>
          </a:prstGeom>
          <a:noFill/>
          <a:ln w="28575">
            <a:noFill/>
          </a:ln>
        </p:spPr>
        <p:txBody>
          <a:bodyPr spcFirstLastPara="1" vert="horz" wrap="square" lIns="91433" tIns="45700" rIns="91433"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855" marR="0" lvl="0" indent="-287655" algn="l" defTabSz="914400" rtl="0" eaLnBrk="1" fontAlgn="auto" latinLnBrk="0" hangingPunct="1">
              <a:lnSpc>
                <a:spcPct val="100000"/>
              </a:lnSpc>
              <a:spcBef>
                <a:spcPts val="0"/>
              </a:spcBef>
              <a:spcAft>
                <a:spcPts val="0"/>
              </a:spcAft>
              <a:buClr>
                <a:srgbClr val="073763"/>
              </a:buClr>
              <a:buSzPts val="2000"/>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badi Extra Light"/>
                <a:ea typeface="+mn-ea"/>
                <a:cs typeface="+mn-cs"/>
              </a:rPr>
              <a:t>Conducted a self-administered online survey (fall 2020) with </a:t>
            </a:r>
            <a:r>
              <a:rPr kumimoji="0" lang="en" sz="1800" b="0" i="0" u="none" strike="noStrike" kern="1200" cap="none" spc="0" normalizeH="0" baseline="0" noProof="0">
                <a:ln>
                  <a:noFill/>
                </a:ln>
                <a:solidFill>
                  <a:prstClr val="black"/>
                </a:solidFill>
                <a:effectLst/>
                <a:uLnTx/>
                <a:uFillTx/>
                <a:latin typeface="Abadi Extra Light"/>
                <a:ea typeface="+mn-ea"/>
                <a:cs typeface="+mn-cs"/>
                <a:sym typeface="Lato"/>
              </a:rPr>
              <a:t>over </a:t>
            </a:r>
            <a:r>
              <a:rPr kumimoji="0" lang="en" sz="1800" b="0" i="0" u="none" strike="noStrike" kern="1200" cap="none" spc="0" normalizeH="0" baseline="0" noProof="0">
                <a:ln>
                  <a:noFill/>
                </a:ln>
                <a:solidFill>
                  <a:prstClr val="black"/>
                </a:solidFill>
                <a:effectLst/>
                <a:uLnTx/>
                <a:uFillTx/>
                <a:latin typeface="Abadi"/>
                <a:ea typeface="+mn-ea"/>
                <a:cs typeface="+mn-cs"/>
                <a:sym typeface="Lato"/>
              </a:rPr>
              <a:t>33,000 </a:t>
            </a:r>
            <a:r>
              <a:rPr kumimoji="0" lang="en" sz="1800" b="0" i="0" u="none" strike="noStrike" kern="1200" cap="none" spc="0" normalizeH="0" baseline="0" noProof="0">
                <a:ln>
                  <a:noFill/>
                </a:ln>
                <a:solidFill>
                  <a:prstClr val="black"/>
                </a:solidFill>
                <a:effectLst/>
                <a:uLnTx/>
                <a:uFillTx/>
                <a:latin typeface="Abadi Extra Light"/>
                <a:ea typeface="+mn-ea"/>
                <a:cs typeface="+mn-cs"/>
                <a:sym typeface="Lato"/>
              </a:rPr>
              <a:t>adults and </a:t>
            </a:r>
            <a:r>
              <a:rPr kumimoji="0" lang="en" sz="1800" b="0" i="0" u="none" strike="noStrike" kern="1200" cap="none" spc="0" normalizeH="0" baseline="0" noProof="0">
                <a:ln>
                  <a:noFill/>
                </a:ln>
                <a:solidFill>
                  <a:prstClr val="black"/>
                </a:solidFill>
                <a:effectLst/>
                <a:uLnTx/>
                <a:uFillTx/>
                <a:latin typeface="Abadi"/>
                <a:ea typeface="+mn-ea"/>
                <a:cs typeface="+mn-cs"/>
                <a:sym typeface="Lato"/>
              </a:rPr>
              <a:t>3,000</a:t>
            </a:r>
            <a:r>
              <a:rPr kumimoji="0" lang="en" sz="1800" b="0" i="0" u="none" strike="noStrike" kern="1200" cap="none" spc="0" normalizeH="0" baseline="0" noProof="0">
                <a:ln>
                  <a:noFill/>
                </a:ln>
                <a:solidFill>
                  <a:prstClr val="black"/>
                </a:solidFill>
                <a:effectLst/>
                <a:uLnTx/>
                <a:uFillTx/>
                <a:latin typeface="Abadi Extra Light"/>
                <a:ea typeface="+mn-ea"/>
                <a:cs typeface="+mn-cs"/>
                <a:sym typeface="Lato"/>
              </a:rPr>
              <a:t> youth in the final sample </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694055" marR="0" lvl="1" indent="-287655" algn="l" defTabSz="914400" rtl="0" eaLnBrk="1" fontAlgn="auto" latinLnBrk="0" hangingPunct="1">
              <a:lnSpc>
                <a:spcPct val="150000"/>
              </a:lnSpc>
              <a:spcBef>
                <a:spcPts val="0"/>
              </a:spcBef>
              <a:spcAft>
                <a:spcPts val="0"/>
              </a:spcAft>
              <a:buClr>
                <a:srgbClr val="073763"/>
              </a:buClr>
              <a:buSzPts val="2000"/>
              <a:buFont typeface="Arial" panose="020B0604020202020204" pitchFamily="34" charset="0"/>
              <a:buChar char="•"/>
              <a:tabLst/>
              <a:defRPr/>
            </a:pPr>
            <a:r>
              <a:rPr kumimoji="0" lang="en" sz="1600" b="0" i="0" u="none" strike="noStrike" kern="1200" cap="none" spc="0" normalizeH="0" baseline="0" noProof="0">
                <a:ln>
                  <a:noFill/>
                </a:ln>
                <a:solidFill>
                  <a:prstClr val="black"/>
                </a:solidFill>
                <a:effectLst/>
                <a:uLnTx/>
                <a:uFillTx/>
                <a:latin typeface="Abadi Extra Light"/>
                <a:ea typeface="+mn-ea"/>
                <a:cs typeface="+mn-cs"/>
                <a:sym typeface="Lato"/>
              </a:rPr>
              <a:t>Paired with population specific focus groups</a:t>
            </a:r>
            <a:endParaRPr kumimoji="0" lang="en-US" sz="1600" b="0" i="0" u="none" strike="noStrike" kern="1200" cap="none" spc="0" normalizeH="0" baseline="0" noProof="0">
              <a:ln>
                <a:noFill/>
              </a:ln>
              <a:solidFill>
                <a:prstClr val="black"/>
              </a:solidFill>
              <a:effectLst/>
              <a:uLnTx/>
              <a:uFillTx/>
              <a:latin typeface="Abadi Extra Light"/>
              <a:ea typeface="+mn-ea"/>
              <a:cs typeface="+mn-cs"/>
            </a:endParaRPr>
          </a:p>
          <a:p>
            <a:pPr marL="177165" marR="0" lvl="0" indent="-215265" algn="l" defTabSz="914400" rtl="0" eaLnBrk="1" fontAlgn="auto" latinLnBrk="0" hangingPunct="1">
              <a:lnSpc>
                <a:spcPct val="150000"/>
              </a:lnSpc>
              <a:spcBef>
                <a:spcPts val="0"/>
              </a:spcBef>
              <a:spcAft>
                <a:spcPts val="0"/>
              </a:spcAft>
              <a:buClr>
                <a:srgbClr val="073763"/>
              </a:buClr>
              <a:buSzPts val="2000"/>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badi Extra Light"/>
                <a:ea typeface="+mn-ea"/>
                <a:cs typeface="+mn-cs"/>
              </a:rPr>
              <a:t>Covered a wide range of topics specific to adults and youth respectively</a:t>
            </a:r>
          </a:p>
          <a:p>
            <a:pPr marL="634365" marR="0" lvl="1" indent="-215265" algn="l" defTabSz="914400" rtl="0" eaLnBrk="1" fontAlgn="auto" latinLnBrk="0" hangingPunct="1">
              <a:lnSpc>
                <a:spcPct val="100000"/>
              </a:lnSpc>
              <a:spcBef>
                <a:spcPts val="0"/>
              </a:spcBef>
              <a:spcAft>
                <a:spcPts val="0"/>
              </a:spcAft>
              <a:buClr>
                <a:srgbClr val="073763"/>
              </a:buClr>
              <a:buSzPts val="2000"/>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badi Extra Light"/>
                <a:ea typeface="+mn-ea"/>
                <a:cs typeface="+mn-cs"/>
              </a:rPr>
              <a:t>Perceptions &amp; experiences of COVID-19, Basic needs, Access to healthcare, Pandemic-related changes in employment, Mental health, Substance use, and Safety</a:t>
            </a:r>
            <a:endParaRPr kumimoji="0" lang="en-US" sz="900" b="0" i="0" u="none" strike="noStrike" kern="1200" cap="none" spc="0" normalizeH="0" baseline="0" noProof="0">
              <a:ln>
                <a:noFill/>
              </a:ln>
              <a:solidFill>
                <a:prstClr val="black"/>
              </a:solidFill>
              <a:effectLst/>
              <a:uLnTx/>
              <a:uFillTx/>
              <a:latin typeface="Abadi Extra Light"/>
              <a:ea typeface="+mn-ea"/>
              <a:cs typeface="+mn-cs"/>
            </a:endParaRPr>
          </a:p>
          <a:p>
            <a:pPr marL="177165" marR="0" lvl="0" indent="-215265" algn="l" defTabSz="914400" rtl="0" eaLnBrk="1" fontAlgn="auto" latinLnBrk="0" hangingPunct="1">
              <a:lnSpc>
                <a:spcPct val="150000"/>
              </a:lnSpc>
              <a:spcBef>
                <a:spcPts val="600"/>
              </a:spcBef>
              <a:spcAft>
                <a:spcPts val="0"/>
              </a:spcAft>
              <a:buClr>
                <a:srgbClr val="073763"/>
              </a:buClr>
              <a:buSzPts val="2000"/>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badi Extra Light"/>
                <a:ea typeface="+mn-ea"/>
                <a:cs typeface="+mn-cs"/>
              </a:rPr>
              <a:t>Available in 11 languages; additional focus groups also conducted in ASL</a:t>
            </a:r>
          </a:p>
          <a:p>
            <a:pPr marL="177165" marR="0" lvl="0" indent="-215265" algn="l" defTabSz="914400" rtl="0" eaLnBrk="1" fontAlgn="auto" latinLnBrk="0" hangingPunct="1">
              <a:lnSpc>
                <a:spcPct val="150000"/>
              </a:lnSpc>
              <a:spcBef>
                <a:spcPts val="600"/>
              </a:spcBef>
              <a:spcAft>
                <a:spcPts val="0"/>
              </a:spcAft>
              <a:buClr>
                <a:srgbClr val="073763"/>
              </a:buClr>
              <a:buSzPts val="2000"/>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badi Extra Light"/>
                <a:ea typeface="+mn-ea"/>
                <a:cs typeface="+mn-cs"/>
              </a:rPr>
              <a:t>Open ended questions captured previously unknown needs and barriers</a:t>
            </a:r>
          </a:p>
          <a:p>
            <a:pPr marL="177165" marR="0" lvl="0" indent="-215265" algn="l" defTabSz="914400" rtl="0" eaLnBrk="1" fontAlgn="auto" latinLnBrk="0" hangingPunct="1">
              <a:lnSpc>
                <a:spcPct val="150000"/>
              </a:lnSpc>
              <a:spcBef>
                <a:spcPts val="600"/>
              </a:spcBef>
              <a:spcAft>
                <a:spcPts val="0"/>
              </a:spcAft>
              <a:buClr>
                <a:srgbClr val="073763"/>
              </a:buClr>
              <a:buSzPts val="2000"/>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badi Extra Light"/>
                <a:ea typeface="+mn-ea"/>
                <a:cs typeface="+mn-cs"/>
              </a:rPr>
              <a:t>Weighted results to the state average, with different weights applied to youth and adult samples</a:t>
            </a:r>
          </a:p>
          <a:p>
            <a:pPr marL="177165" marR="0" lvl="0" indent="-215265" algn="l" defTabSz="914400" rtl="0" eaLnBrk="1" fontAlgn="auto" latinLnBrk="0" hangingPunct="1">
              <a:lnSpc>
                <a:spcPct val="150000"/>
              </a:lnSpc>
              <a:spcBef>
                <a:spcPts val="600"/>
              </a:spcBef>
              <a:spcAft>
                <a:spcPts val="0"/>
              </a:spcAft>
              <a:buClr>
                <a:srgbClr val="073763"/>
              </a:buClr>
              <a:buSzPts val="2000"/>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badi Extra Light"/>
                <a:ea typeface="+mn-ea"/>
                <a:cs typeface="+mn-cs"/>
              </a:rPr>
              <a:t>Recruitment via network of community-based organizations (CBOs)</a:t>
            </a:r>
          </a:p>
          <a:p>
            <a:pPr marL="177165" marR="0" lvl="0" indent="-215265" algn="l" defTabSz="914400" rtl="0" eaLnBrk="1" fontAlgn="auto" latinLnBrk="0" hangingPunct="1">
              <a:lnSpc>
                <a:spcPct val="150000"/>
              </a:lnSpc>
              <a:spcBef>
                <a:spcPts val="600"/>
              </a:spcBef>
              <a:spcAft>
                <a:spcPts val="0"/>
              </a:spcAft>
              <a:buClr>
                <a:srgbClr val="073763"/>
              </a:buClr>
              <a:buSzPts val="2000"/>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badi Extra Light"/>
                <a:ea typeface="+mn-ea"/>
                <a:cs typeface="+mn-cs"/>
              </a:rPr>
              <a:t>Employed a snowballing sampling strategy to ensure we reach key populations </a:t>
            </a:r>
          </a:p>
          <a:p>
            <a:pPr marL="634365" marR="0" lvl="1" indent="-215265" algn="l" defTabSz="914400" rtl="0" eaLnBrk="1" fontAlgn="auto" latinLnBrk="0" hangingPunct="1">
              <a:lnSpc>
                <a:spcPct val="100000"/>
              </a:lnSpc>
              <a:spcBef>
                <a:spcPts val="600"/>
              </a:spcBef>
              <a:spcAft>
                <a:spcPts val="0"/>
              </a:spcAft>
              <a:buClr>
                <a:srgbClr val="073763"/>
              </a:buClr>
              <a:buSzPts val="2000"/>
              <a:buFont typeface="Arial" panose="020B0604020202020204" pitchFamily="34" charset="0"/>
              <a:buChar char="•"/>
              <a:tabLst/>
              <a:defRPr/>
            </a:pPr>
            <a:r>
              <a:rPr kumimoji="0" lang="en-US" sz="1600" b="0" i="0" u="none" strike="noStrike" kern="1200" cap="none" spc="0" normalizeH="0" baseline="0" noProof="0" err="1">
                <a:ln>
                  <a:noFill/>
                </a:ln>
                <a:solidFill>
                  <a:prstClr val="black"/>
                </a:solidFill>
                <a:effectLst/>
                <a:uLnTx/>
                <a:uFillTx/>
                <a:latin typeface="Abadi Extra Light"/>
                <a:ea typeface="+mn-ea"/>
                <a:cs typeface="+mn-cs"/>
              </a:rPr>
              <a:t>eg.</a:t>
            </a:r>
            <a:r>
              <a:rPr kumimoji="0" lang="en-US" sz="1600" b="0" i="0" u="none" strike="noStrike" kern="1200" cap="none" spc="0" normalizeH="0" baseline="0" noProof="0">
                <a:ln>
                  <a:noFill/>
                </a:ln>
                <a:solidFill>
                  <a:prstClr val="black"/>
                </a:solidFill>
                <a:effectLst/>
                <a:uLnTx/>
                <a:uFillTx/>
                <a:latin typeface="Abadi Extra Light"/>
                <a:ea typeface="+mn-ea"/>
                <a:cs typeface="+mn-cs"/>
              </a:rPr>
              <a:t> People of color, LGBTQ+ individuals, People with disabilities, Essential workers, People experiencing housing instability, Older adults, and Individuals living in areas hardest hit by COVID-19</a:t>
            </a:r>
            <a:endParaRPr kumimoji="0" lang="en-US" sz="1800" b="0" i="0" u="none" strike="noStrike" kern="1200" cap="none" spc="0" normalizeH="0" baseline="0" noProof="0">
              <a:ln>
                <a:noFill/>
              </a:ln>
              <a:solidFill>
                <a:prstClr val="black"/>
              </a:solidFill>
              <a:effectLst/>
              <a:uLnTx/>
              <a:uFillTx/>
              <a:latin typeface="Abadi Extra Light"/>
              <a:ea typeface="+mn-ea"/>
              <a:cs typeface="+mn-cs"/>
            </a:endParaRPr>
          </a:p>
          <a:p>
            <a:pPr marL="177165" marR="0" lvl="0" indent="-215265" algn="l" defTabSz="914400" rtl="0" eaLnBrk="1" fontAlgn="auto" latinLnBrk="0" hangingPunct="1">
              <a:lnSpc>
                <a:spcPct val="150000"/>
              </a:lnSpc>
              <a:spcBef>
                <a:spcPts val="600"/>
              </a:spcBef>
              <a:spcAft>
                <a:spcPts val="0"/>
              </a:spcAft>
              <a:buClr>
                <a:srgbClr val="073763"/>
              </a:buClr>
              <a:buSzPts val="2000"/>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Abadi Extra Light"/>
              <a:ea typeface="+mn-ea"/>
              <a:cs typeface="+mn-cs"/>
            </a:endParaRPr>
          </a:p>
          <a:p>
            <a:pPr marL="236855" marR="0" lvl="0" indent="-75565" algn="l" defTabSz="914400" rtl="0" eaLnBrk="1" fontAlgn="auto" latinLnBrk="0" hangingPunct="1">
              <a:lnSpc>
                <a:spcPct val="90000"/>
              </a:lnSpc>
              <a:spcBef>
                <a:spcPts val="1000"/>
              </a:spcBef>
              <a:spcAft>
                <a:spcPts val="2133"/>
              </a:spcAft>
              <a:buClr>
                <a:srgbClr val="000000"/>
              </a:buClr>
              <a:buSzPts val="300"/>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Abadi Extra Light"/>
              <a:ea typeface="+mn-ea"/>
              <a:cs typeface="+mn-cs"/>
            </a:endParaRPr>
          </a:p>
        </p:txBody>
      </p:sp>
    </p:spTree>
    <p:extLst>
      <p:ext uri="{BB962C8B-B14F-4D97-AF65-F5344CB8AC3E}">
        <p14:creationId xmlns:p14="http://schemas.microsoft.com/office/powerpoint/2010/main" val="353728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bg1"/>
                </a:solidFill>
                <a:latin typeface="Arial" panose="020B0604020202020204" pitchFamily="34" charset="0"/>
                <a:cs typeface="Arial" panose="020B0604020202020204" pitchFamily="34" charset="0"/>
              </a:rPr>
              <a:t>COVID-19 </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pic>
        <p:nvPicPr>
          <p:cNvPr id="1026" name="Picture 2">
            <a:extLst>
              <a:ext uri="{FF2B5EF4-FFF2-40B4-BE49-F238E27FC236}">
                <a16:creationId xmlns:a16="http://schemas.microsoft.com/office/drawing/2014/main" id="{81D79CE2-79DF-42F5-93E4-2F856F9E2D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1850" y="1310077"/>
            <a:ext cx="8364453" cy="470500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FB93A2C6-7958-4913-A678-70B433775B4B}"/>
              </a:ext>
            </a:extLst>
          </p:cNvPr>
          <p:cNvSpPr>
            <a:spLocks noGrp="1"/>
          </p:cNvSpPr>
          <p:nvPr>
            <p:ph idx="1"/>
          </p:nvPr>
        </p:nvSpPr>
        <p:spPr>
          <a:xfrm>
            <a:off x="571500" y="1654629"/>
            <a:ext cx="11010900" cy="4493306"/>
          </a:xfrm>
        </p:spPr>
        <p:txBody>
          <a:bodyPr>
            <a:normAutofit/>
          </a:bodyPr>
          <a:lstStyle/>
          <a:p>
            <a:pPr>
              <a:spcBef>
                <a:spcPts val="1200"/>
              </a:spcBef>
              <a:spcAft>
                <a:spcPts val="1200"/>
              </a:spcAft>
            </a:pPr>
            <a:r>
              <a:rPr lang="en-US" sz="2800" dirty="0"/>
              <a:t>Update </a:t>
            </a:r>
          </a:p>
          <a:p>
            <a:pPr>
              <a:spcBef>
                <a:spcPts val="1200"/>
              </a:spcBef>
              <a:spcAft>
                <a:spcPts val="1200"/>
              </a:spcAft>
            </a:pPr>
            <a:r>
              <a:rPr lang="en-US" sz="2800" dirty="0"/>
              <a:t>Metrics </a:t>
            </a:r>
          </a:p>
          <a:p>
            <a:pPr>
              <a:spcBef>
                <a:spcPts val="1200"/>
              </a:spcBef>
              <a:spcAft>
                <a:spcPts val="1200"/>
              </a:spcAft>
            </a:pPr>
            <a:r>
              <a:rPr lang="en-US" sz="2800" dirty="0"/>
              <a:t>Boosters</a:t>
            </a:r>
          </a:p>
        </p:txBody>
      </p:sp>
    </p:spTree>
    <p:extLst>
      <p:ext uri="{BB962C8B-B14F-4D97-AF65-F5344CB8AC3E}">
        <p14:creationId xmlns:p14="http://schemas.microsoft.com/office/powerpoint/2010/main" val="931383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A24BFF1-DB5C-CE45-8961-32E11490B0B9}"/>
              </a:ext>
            </a:extLst>
          </p:cNvPr>
          <p:cNvSpPr/>
          <p:nvPr/>
        </p:nvSpPr>
        <p:spPr>
          <a:xfrm>
            <a:off x="255495" y="1437432"/>
            <a:ext cx="5840506" cy="260908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551B12C2-3CA5-564E-8BDB-2CC0542599A0}"/>
              </a:ext>
            </a:extLst>
          </p:cNvPr>
          <p:cNvSpPr/>
          <p:nvPr/>
        </p:nvSpPr>
        <p:spPr>
          <a:xfrm>
            <a:off x="6171409" y="1426306"/>
            <a:ext cx="5765096" cy="260908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7E1CC5-0D69-DC49-A412-8187D28705F6}"/>
              </a:ext>
            </a:extLst>
          </p:cNvPr>
          <p:cNvSpPr>
            <a:spLocks noGrp="1"/>
          </p:cNvSpPr>
          <p:nvPr>
            <p:ph type="title"/>
          </p:nvPr>
        </p:nvSpPr>
        <p:spPr/>
        <p:txBody>
          <a:bodyPr/>
          <a:lstStyle/>
          <a:p>
            <a:r>
              <a:rPr lang="en-US"/>
              <a:t>The Need</a:t>
            </a:r>
          </a:p>
        </p:txBody>
      </p:sp>
      <p:sp>
        <p:nvSpPr>
          <p:cNvPr id="4" name="Rectangle 3">
            <a:extLst>
              <a:ext uri="{FF2B5EF4-FFF2-40B4-BE49-F238E27FC236}">
                <a16:creationId xmlns:a16="http://schemas.microsoft.com/office/drawing/2014/main" id="{2E494CD8-15D3-5D48-9CB5-EF9DB63D65D4}"/>
              </a:ext>
            </a:extLst>
          </p:cNvPr>
          <p:cNvSpPr/>
          <p:nvPr/>
        </p:nvSpPr>
        <p:spPr>
          <a:xfrm>
            <a:off x="0" y="207245"/>
            <a:ext cx="12192000" cy="111616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9713" marR="0" lvl="0" indent="0" algn="l" defTabSz="121914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600" normalizeH="0" baseline="0" noProof="0" dirty="0">
                <a:ln>
                  <a:noFill/>
                </a:ln>
                <a:solidFill>
                  <a:srgbClr val="FFFFFF"/>
                </a:solidFill>
                <a:effectLst/>
                <a:uLnTx/>
                <a:uFillTx/>
                <a:latin typeface="Abadi Extra Light" panose="020B0204020104020204" pitchFamily="34" charset="0"/>
                <a:ea typeface="+mn-ea"/>
                <a:cs typeface="+mn-cs"/>
              </a:rPr>
              <a:t>DATA INNOVATIONS</a:t>
            </a:r>
          </a:p>
        </p:txBody>
      </p:sp>
      <p:sp>
        <p:nvSpPr>
          <p:cNvPr id="18" name="Rectangle 17">
            <a:extLst>
              <a:ext uri="{FF2B5EF4-FFF2-40B4-BE49-F238E27FC236}">
                <a16:creationId xmlns:a16="http://schemas.microsoft.com/office/drawing/2014/main" id="{B4208D66-41F9-E441-81D4-B230C67A652D}"/>
              </a:ext>
            </a:extLst>
          </p:cNvPr>
          <p:cNvSpPr/>
          <p:nvPr/>
        </p:nvSpPr>
        <p:spPr>
          <a:xfrm>
            <a:off x="255495" y="4108987"/>
            <a:ext cx="5840506" cy="260908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BFE89758-99CE-C349-B96B-B38A90D8F650}"/>
              </a:ext>
            </a:extLst>
          </p:cNvPr>
          <p:cNvSpPr/>
          <p:nvPr/>
        </p:nvSpPr>
        <p:spPr>
          <a:xfrm>
            <a:off x="6171408" y="4116023"/>
            <a:ext cx="5765096" cy="2609089"/>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07DB840B-A4D0-3343-8CE7-30E954094EFC}"/>
              </a:ext>
            </a:extLst>
          </p:cNvPr>
          <p:cNvSpPr/>
          <p:nvPr/>
        </p:nvSpPr>
        <p:spPr>
          <a:xfrm>
            <a:off x="852336" y="2640092"/>
            <a:ext cx="4431797"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badi" panose="020B0604020104020204" pitchFamily="34" charset="0"/>
                <a:ea typeface="+mn-ea"/>
                <a:cs typeface="+mn-cs"/>
              </a:rPr>
              <a:t>Community engagement </a:t>
            </a:r>
            <a:r>
              <a:rPr kumimoji="0" lang="en-US" sz="1600" b="0"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rPr>
              <a:t>at every point ensures better questions, answers, and interpretation (</a:t>
            </a:r>
            <a:r>
              <a:rPr kumimoji="0" lang="en-US" sz="1600" b="0" i="0" u="none" strike="noStrike" kern="1200" cap="none" spc="0" normalizeH="0" baseline="0" noProof="0" dirty="0" err="1">
                <a:ln>
                  <a:noFill/>
                </a:ln>
                <a:solidFill>
                  <a:prstClr val="white"/>
                </a:solidFill>
                <a:effectLst/>
                <a:uLnTx/>
                <a:uFillTx/>
                <a:latin typeface="Abadi Extra Light" panose="020B0204020104020204" pitchFamily="34" charset="0"/>
                <a:ea typeface="+mn-ea"/>
                <a:cs typeface="+mn-cs"/>
              </a:rPr>
              <a:t>eg.</a:t>
            </a:r>
            <a:r>
              <a:rPr kumimoji="0" lang="en-US" sz="1600" b="0"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rPr>
              <a:t> question development, pilot testing,  recruitment, focus groups, dissemination)</a:t>
            </a:r>
          </a:p>
        </p:txBody>
      </p:sp>
      <p:sp>
        <p:nvSpPr>
          <p:cNvPr id="34" name="Rectangle 33">
            <a:extLst>
              <a:ext uri="{FF2B5EF4-FFF2-40B4-BE49-F238E27FC236}">
                <a16:creationId xmlns:a16="http://schemas.microsoft.com/office/drawing/2014/main" id="{82DFC87B-6A0E-D74D-8733-0FC87687F505}"/>
              </a:ext>
            </a:extLst>
          </p:cNvPr>
          <p:cNvSpPr/>
          <p:nvPr/>
        </p:nvSpPr>
        <p:spPr>
          <a:xfrm>
            <a:off x="7275232" y="2729663"/>
            <a:ext cx="3801606"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badi Extra Light" panose="020B0204020104020204" pitchFamily="34" charset="0"/>
                <a:ea typeface="+mn-ea"/>
                <a:cs typeface="+mn-cs"/>
              </a:rPr>
              <a:t>Developed a </a:t>
            </a:r>
            <a:r>
              <a:rPr kumimoji="0" lang="en-US" sz="1600" b="0" i="0" u="none" strike="noStrike" kern="1200" cap="none" spc="0" normalizeH="0" baseline="0" noProof="0">
                <a:ln>
                  <a:noFill/>
                </a:ln>
                <a:solidFill>
                  <a:prstClr val="white"/>
                </a:solidFill>
                <a:effectLst/>
                <a:uLnTx/>
                <a:uFillTx/>
                <a:latin typeface="Abadi" panose="020B0604020104020204" pitchFamily="34" charset="0"/>
                <a:ea typeface="+mn-ea"/>
                <a:cs typeface="+mn-cs"/>
              </a:rPr>
              <a:t>novel weighting/sampling approach </a:t>
            </a:r>
            <a:r>
              <a:rPr kumimoji="0" lang="en-US" sz="1600" b="0" i="0" u="none" strike="noStrike" kern="1200" cap="none" spc="0" normalizeH="0" baseline="0" noProof="0">
                <a:ln>
                  <a:noFill/>
                </a:ln>
                <a:solidFill>
                  <a:prstClr val="white"/>
                </a:solidFill>
                <a:effectLst/>
                <a:uLnTx/>
                <a:uFillTx/>
                <a:latin typeface="Abadi Extra Light" panose="020B0204020104020204" pitchFamily="34" charset="0"/>
                <a:ea typeface="+mn-ea"/>
                <a:cs typeface="+mn-cs"/>
              </a:rPr>
              <a:t>scalable across DPH to generate </a:t>
            </a:r>
            <a:r>
              <a:rPr kumimoji="0" lang="en-US" sz="1600" b="0" i="0" u="none" strike="noStrike" kern="1200" cap="none" spc="0" normalizeH="0" baseline="0" noProof="0">
                <a:ln>
                  <a:noFill/>
                </a:ln>
                <a:solidFill>
                  <a:prstClr val="white"/>
                </a:solidFill>
                <a:effectLst/>
                <a:uLnTx/>
                <a:uFillTx/>
                <a:latin typeface="Abadi" panose="020B0604020104020204" pitchFamily="34" charset="0"/>
                <a:ea typeface="+mn-ea"/>
                <a:cs typeface="+mn-cs"/>
              </a:rPr>
              <a:t>granular </a:t>
            </a:r>
            <a:r>
              <a:rPr kumimoji="0" lang="en-US" sz="1600" b="0" i="0" u="none" strike="noStrike" kern="1200" cap="none" spc="0" normalizeH="0" baseline="0" noProof="0">
                <a:ln>
                  <a:noFill/>
                </a:ln>
                <a:solidFill>
                  <a:prstClr val="white"/>
                </a:solidFill>
                <a:effectLst/>
                <a:uLnTx/>
                <a:uFillTx/>
                <a:latin typeface="Abadi Extra Light" panose="020B0204020104020204" pitchFamily="34" charset="0"/>
                <a:ea typeface="+mn-ea"/>
                <a:cs typeface="+mn-cs"/>
              </a:rPr>
              <a:t>results</a:t>
            </a:r>
          </a:p>
        </p:txBody>
      </p:sp>
      <p:sp>
        <p:nvSpPr>
          <p:cNvPr id="35" name="Rectangle 34">
            <a:extLst>
              <a:ext uri="{FF2B5EF4-FFF2-40B4-BE49-F238E27FC236}">
                <a16:creationId xmlns:a16="http://schemas.microsoft.com/office/drawing/2014/main" id="{F42049A0-184C-414D-8C11-4AE144333EB0}"/>
              </a:ext>
            </a:extLst>
          </p:cNvPr>
          <p:cNvSpPr/>
          <p:nvPr/>
        </p:nvSpPr>
        <p:spPr>
          <a:xfrm>
            <a:off x="1231488" y="5522110"/>
            <a:ext cx="3744415"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badi" panose="020B0604020104020204" pitchFamily="34" charset="0"/>
                <a:ea typeface="+mn-ea"/>
                <a:cs typeface="+mn-cs"/>
              </a:rPr>
              <a:t>Mixed methods </a:t>
            </a:r>
            <a:r>
              <a:rPr kumimoji="0" lang="en-US" sz="1600" b="0" i="0" u="none" strike="noStrike" kern="1200" cap="none" spc="0" normalizeH="0" baseline="0" noProof="0">
                <a:ln>
                  <a:noFill/>
                </a:ln>
                <a:solidFill>
                  <a:prstClr val="white"/>
                </a:solidFill>
                <a:effectLst/>
                <a:uLnTx/>
                <a:uFillTx/>
                <a:latin typeface="Abadi Extra Light" panose="020B0204020104020204" pitchFamily="34" charset="0"/>
                <a:ea typeface="+mn-ea"/>
                <a:cs typeface="+mn-cs"/>
              </a:rPr>
              <a:t>– focus groups and open responses allowed us to hear more nuanced stories and unknown health needs.</a:t>
            </a:r>
          </a:p>
        </p:txBody>
      </p:sp>
      <p:pic>
        <p:nvPicPr>
          <p:cNvPr id="2050" name="Picture 2" descr="Audio, hear, listen to, listening, regard icon - Download on Iconfinder">
            <a:extLst>
              <a:ext uri="{FF2B5EF4-FFF2-40B4-BE49-F238E27FC236}">
                <a16:creationId xmlns:a16="http://schemas.microsoft.com/office/drawing/2014/main" id="{2985E3F2-CE59-D34A-921F-7CF69DD5745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255633" y="4160541"/>
            <a:ext cx="1325415" cy="132541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12A61A8F-9919-C147-B44A-7149A047836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643" b="95000" l="3346" r="94424">
                        <a14:foregroundMark x1="24535" y1="68929" x2="24535" y2="68929"/>
                        <a14:foregroundMark x1="28625" y1="95000" x2="28625" y2="95000"/>
                        <a14:foregroundMark x1="4089" y1="70714" x2="4089" y2="70714"/>
                        <a14:foregroundMark x1="40892" y1="8571" x2="40892" y2="8571"/>
                        <a14:foregroundMark x1="30483" y1="4643" x2="30483" y2="4643"/>
                        <a14:foregroundMark x1="94424" y1="38929" x2="94424" y2="38929"/>
                      </a14:backgroundRemoval>
                    </a14:imgEffect>
                    <a14:imgEffect>
                      <a14:brightnessContrast bright="100000" contrast="100000"/>
                    </a14:imgEffect>
                  </a14:imgLayer>
                </a14:imgProps>
              </a:ext>
            </a:extLst>
          </a:blip>
          <a:stretch>
            <a:fillRect/>
          </a:stretch>
        </p:blipFill>
        <p:spPr>
          <a:xfrm>
            <a:off x="2631994" y="1658442"/>
            <a:ext cx="872484" cy="911551"/>
          </a:xfrm>
          <a:prstGeom prst="rect">
            <a:avLst/>
          </a:prstGeom>
        </p:spPr>
      </p:pic>
      <p:pic>
        <p:nvPicPr>
          <p:cNvPr id="2054" name="Picture 6" descr="Cute Teaching Icons High Res Stock Images | Shutterstock">
            <a:extLst>
              <a:ext uri="{FF2B5EF4-FFF2-40B4-BE49-F238E27FC236}">
                <a16:creationId xmlns:a16="http://schemas.microsoft.com/office/drawing/2014/main" id="{AC57045F-F465-5F48-8952-BFCCBAF60802}"/>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8265" b="74382" l="10000" r="90000">
                        <a14:foregroundMark x1="55385" y1="73929" x2="55385" y2="73929"/>
                        <a14:foregroundMark x1="73462" y1="73571" x2="73462" y2="73571"/>
                        <a14:foregroundMark x1="72692" y1="59286" x2="72692" y2="59286"/>
                        <a14:foregroundMark x1="50385" y1="60357" x2="50385" y2="60357"/>
                        <a14:foregroundMark x1="40385" y1="16071" x2="40385" y2="16071"/>
                      </a14:backgroundRemoval>
                    </a14:imgEffect>
                    <a14:imgEffect>
                      <a14:brightnessContrast bright="100000"/>
                    </a14:imgEffect>
                  </a14:imgLayer>
                </a14:imgProps>
              </a:ext>
              <a:ext uri="{28A0092B-C50C-407E-A947-70E740481C1C}">
                <a14:useLocalDpi xmlns:a14="http://schemas.microsoft.com/office/drawing/2010/main" val="0"/>
              </a:ext>
            </a:extLst>
          </a:blip>
          <a:srcRect b="17353"/>
          <a:stretch/>
        </p:blipFill>
        <p:spPr bwMode="auto">
          <a:xfrm>
            <a:off x="8423975" y="1437432"/>
            <a:ext cx="1272476" cy="113256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6E9FA0AD-C4FD-854F-8D73-59084E91190D}"/>
              </a:ext>
            </a:extLst>
          </p:cNvPr>
          <p:cNvSpPr/>
          <p:nvPr/>
        </p:nvSpPr>
        <p:spPr>
          <a:xfrm>
            <a:off x="6894030" y="5294077"/>
            <a:ext cx="4493361" cy="181588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badi" panose="020B0604020104020204" pitchFamily="34" charset="0"/>
                <a:ea typeface="+mn-ea"/>
                <a:cs typeface="+mn-cs"/>
              </a:rPr>
              <a:t>Population focused </a:t>
            </a:r>
            <a:r>
              <a:rPr kumimoji="0" lang="en-US" sz="1600" b="0" i="0" u="none" strike="noStrike" kern="1200" cap="none" spc="0" normalizeH="0" baseline="0" noProof="0">
                <a:ln>
                  <a:noFill/>
                </a:ln>
                <a:solidFill>
                  <a:prstClr val="white"/>
                </a:solidFill>
                <a:effectLst/>
                <a:uLnTx/>
                <a:uFillTx/>
                <a:latin typeface="Abadi Extra Light" panose="020B0204020104020204" pitchFamily="34" charset="0"/>
                <a:ea typeface="+mn-ea"/>
                <a:cs typeface="+mn-cs"/>
              </a:rPr>
              <a:t>not condition focused- high representation by race, ethnicity, sexual orientation, gender identity, transgender status, types of disability, education, language spoken, industry/occupation, geography, employment status, age, etc.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badi Extra Light" panose="020B02040201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badi Extra Light" panose="020B0204020104020204" pitchFamily="34" charset="0"/>
              <a:ea typeface="+mn-ea"/>
              <a:cs typeface="+mn-cs"/>
            </a:endParaRPr>
          </a:p>
        </p:txBody>
      </p:sp>
      <p:pic>
        <p:nvPicPr>
          <p:cNvPr id="19" name="Picture 4" descr="Bacteria, care, clean, disease, no, stop, virus icon - Download on  Iconfinder">
            <a:extLst>
              <a:ext uri="{FF2B5EF4-FFF2-40B4-BE49-F238E27FC236}">
                <a16:creationId xmlns:a16="http://schemas.microsoft.com/office/drawing/2014/main" id="{64548A26-2416-9F4B-A190-FD993DD7606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666478" y="4283077"/>
            <a:ext cx="1019115" cy="1019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10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18" grpId="0" animBg="1"/>
      <p:bldP spid="2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6BBD96E-3D86-3A41-973E-CB4B85421FC0}"/>
              </a:ext>
            </a:extLst>
          </p:cNvPr>
          <p:cNvSpPr/>
          <p:nvPr/>
        </p:nvSpPr>
        <p:spPr>
          <a:xfrm>
            <a:off x="396840" y="1447795"/>
            <a:ext cx="5699160" cy="2609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530B58BB-ABD5-D245-B4CF-4B868E55C2CE}"/>
              </a:ext>
            </a:extLst>
          </p:cNvPr>
          <p:cNvSpPr/>
          <p:nvPr/>
        </p:nvSpPr>
        <p:spPr>
          <a:xfrm>
            <a:off x="6320119" y="1436990"/>
            <a:ext cx="5576452" cy="261771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B05E4570-9D26-954B-A3EF-D70C51031451}"/>
              </a:ext>
            </a:extLst>
          </p:cNvPr>
          <p:cNvSpPr/>
          <p:nvPr/>
        </p:nvSpPr>
        <p:spPr>
          <a:xfrm>
            <a:off x="396840" y="4137666"/>
            <a:ext cx="5699160" cy="260908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836FBE15-4822-584D-8145-ED89C223B868}"/>
              </a:ext>
            </a:extLst>
          </p:cNvPr>
          <p:cNvSpPr/>
          <p:nvPr/>
        </p:nvSpPr>
        <p:spPr>
          <a:xfrm>
            <a:off x="6320119" y="4137666"/>
            <a:ext cx="5576452" cy="260908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6" descr="http://simpleicon.com/wp-content/uploads/map-7.png">
            <a:extLst>
              <a:ext uri="{FF2B5EF4-FFF2-40B4-BE49-F238E27FC236}">
                <a16:creationId xmlns:a16="http://schemas.microsoft.com/office/drawing/2014/main" id="{F0F3BED2-8E96-EA47-A280-933DE92DB7DE}"/>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2691491" y="1647998"/>
            <a:ext cx="954107" cy="954107"/>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B3E3B20E-3BC7-D746-88D3-7CCDD89D01D5}"/>
              </a:ext>
            </a:extLst>
          </p:cNvPr>
          <p:cNvSpPr/>
          <p:nvPr/>
        </p:nvSpPr>
        <p:spPr>
          <a:xfrm>
            <a:off x="0" y="196385"/>
            <a:ext cx="12191999" cy="111616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9713" marR="0" lvl="0" indent="0" algn="l" defTabSz="121914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600" normalizeH="0" baseline="0" noProof="0" dirty="0">
                <a:ln>
                  <a:noFill/>
                </a:ln>
                <a:solidFill>
                  <a:srgbClr val="FFFFFF"/>
                </a:solidFill>
                <a:effectLst/>
                <a:uLnTx/>
                <a:uFillTx/>
                <a:latin typeface="Abadi Extra Light" panose="020B0204020104020204" pitchFamily="34" charset="0"/>
                <a:ea typeface="+mn-ea"/>
                <a:cs typeface="+mn-cs"/>
              </a:rPr>
              <a:t>ACTION INNOVATIONS</a:t>
            </a:r>
          </a:p>
        </p:txBody>
      </p:sp>
      <p:sp>
        <p:nvSpPr>
          <p:cNvPr id="39" name="Rectangle 38">
            <a:extLst>
              <a:ext uri="{FF2B5EF4-FFF2-40B4-BE49-F238E27FC236}">
                <a16:creationId xmlns:a16="http://schemas.microsoft.com/office/drawing/2014/main" id="{EB4561AC-A4C1-D745-9E65-567D62D60BF2}"/>
              </a:ext>
            </a:extLst>
          </p:cNvPr>
          <p:cNvSpPr/>
          <p:nvPr/>
        </p:nvSpPr>
        <p:spPr>
          <a:xfrm>
            <a:off x="6320118" y="5473026"/>
            <a:ext cx="5545022"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badi Extra Light" panose="020B0204020104020204" pitchFamily="34" charset="0"/>
                <a:ea typeface="+mn-ea"/>
                <a:cs typeface="+mn-cs"/>
              </a:rPr>
              <a:t>Sheds light on light on both “who” and “why” MA residents have been impacted, not just the “what” – (captures intersection of multiple root causes like occupation; SDOH: childcare; ability to socially distance)</a:t>
            </a:r>
          </a:p>
        </p:txBody>
      </p:sp>
      <p:sp>
        <p:nvSpPr>
          <p:cNvPr id="40" name="Rectangle 39">
            <a:extLst>
              <a:ext uri="{FF2B5EF4-FFF2-40B4-BE49-F238E27FC236}">
                <a16:creationId xmlns:a16="http://schemas.microsoft.com/office/drawing/2014/main" id="{A9CD9D1A-5A8D-E245-AAE9-B294DF4FE11A}"/>
              </a:ext>
            </a:extLst>
          </p:cNvPr>
          <p:cNvSpPr/>
          <p:nvPr/>
        </p:nvSpPr>
        <p:spPr>
          <a:xfrm>
            <a:off x="396840" y="2833122"/>
            <a:ext cx="5699159"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badi Extra Light" panose="020B0204020104020204" pitchFamily="34" charset="0"/>
                <a:ea typeface="+mn-ea"/>
                <a:cs typeface="+mn-cs"/>
              </a:rPr>
              <a:t>Built in Action workstreams (</a:t>
            </a:r>
            <a:r>
              <a:rPr kumimoji="0" lang="en-US" sz="1600" b="0" i="0" u="none" strike="noStrike" kern="1200" cap="none" spc="0" normalizeH="0" baseline="0" noProof="0" err="1">
                <a:ln>
                  <a:noFill/>
                </a:ln>
                <a:solidFill>
                  <a:prstClr val="white"/>
                </a:solidFill>
                <a:effectLst/>
                <a:uLnTx/>
                <a:uFillTx/>
                <a:latin typeface="Abadi Extra Light" panose="020B0204020104020204" pitchFamily="34" charset="0"/>
                <a:ea typeface="+mn-ea"/>
                <a:cs typeface="+mn-cs"/>
              </a:rPr>
              <a:t>eg.</a:t>
            </a:r>
            <a:r>
              <a:rPr kumimoji="0" lang="en-US" sz="1600" b="0" i="0" u="none" strike="noStrike" kern="1200" cap="none" spc="0" normalizeH="0" baseline="0" noProof="0">
                <a:ln>
                  <a:noFill/>
                </a:ln>
                <a:solidFill>
                  <a:prstClr val="white"/>
                </a:solidFill>
                <a:effectLst/>
                <a:uLnTx/>
                <a:uFillTx/>
                <a:latin typeface="Abadi Extra Light" panose="020B0204020104020204" pitchFamily="34" charset="0"/>
                <a:ea typeface="+mn-ea"/>
                <a:cs typeface="+mn-cs"/>
              </a:rPr>
              <a:t> data to action workgroup; public data access workgroup; community data technical assistance; contextualized webinars; and web reports.</a:t>
            </a:r>
          </a:p>
        </p:txBody>
      </p:sp>
      <p:sp>
        <p:nvSpPr>
          <p:cNvPr id="41" name="Rectangle 40">
            <a:extLst>
              <a:ext uri="{FF2B5EF4-FFF2-40B4-BE49-F238E27FC236}">
                <a16:creationId xmlns:a16="http://schemas.microsoft.com/office/drawing/2014/main" id="{79A12ABB-5680-B945-BA95-07279DAA7BF9}"/>
              </a:ext>
            </a:extLst>
          </p:cNvPr>
          <p:cNvSpPr/>
          <p:nvPr/>
        </p:nvSpPr>
        <p:spPr>
          <a:xfrm>
            <a:off x="6320118" y="2857070"/>
            <a:ext cx="5475042"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badi Extra Light" panose="020B0204020104020204" pitchFamily="34" charset="0"/>
                <a:ea typeface="+mn-ea"/>
                <a:cs typeface="+mn-cs"/>
              </a:rPr>
              <a:t>Build racial and social justice framing and call to action to aid external audiences in acting on findings</a:t>
            </a:r>
          </a:p>
        </p:txBody>
      </p:sp>
      <p:pic>
        <p:nvPicPr>
          <p:cNvPr id="2056" name="Picture 8">
            <a:extLst>
              <a:ext uri="{FF2B5EF4-FFF2-40B4-BE49-F238E27FC236}">
                <a16:creationId xmlns:a16="http://schemas.microsoft.com/office/drawing/2014/main" id="{2BA0A2D6-063D-A046-953E-45A24FAAEFD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741721" y="4437506"/>
            <a:ext cx="875163" cy="8751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B87D1AB-F964-D54C-9E4B-1BC0400048D2}"/>
              </a:ext>
            </a:extLst>
          </p:cNvPr>
          <p:cNvSpPr txBox="1"/>
          <p:nvPr/>
        </p:nvSpPr>
        <p:spPr>
          <a:xfrm>
            <a:off x="8854000" y="4406193"/>
            <a:ext cx="421910"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panose="020F0502020204030204"/>
                <a:ea typeface="+mn-ea"/>
                <a:cs typeface="+mn-cs"/>
              </a:rPr>
              <a:t>?</a:t>
            </a:r>
          </a:p>
        </p:txBody>
      </p:sp>
      <p:pic>
        <p:nvPicPr>
          <p:cNvPr id="2060" name="Picture 12" descr="Social Justice Icons - Download Free Vector Icons | Noun Project">
            <a:extLst>
              <a:ext uri="{FF2B5EF4-FFF2-40B4-BE49-F238E27FC236}">
                <a16:creationId xmlns:a16="http://schemas.microsoft.com/office/drawing/2014/main" id="{CE07DF44-E528-EF4D-8FCB-79526FCAF08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454135" y="1545331"/>
            <a:ext cx="1207008" cy="1207008"/>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a:extLst>
              <a:ext uri="{FF2B5EF4-FFF2-40B4-BE49-F238E27FC236}">
                <a16:creationId xmlns:a16="http://schemas.microsoft.com/office/drawing/2014/main" id="{7FDC02BE-8B5F-1C4A-97DF-32AAA8337708}"/>
              </a:ext>
            </a:extLst>
          </p:cNvPr>
          <p:cNvSpPr/>
          <p:nvPr/>
        </p:nvSpPr>
        <p:spPr>
          <a:xfrm>
            <a:off x="396839" y="5553808"/>
            <a:ext cx="569916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badi Extra Light" panose="020B0204020104020204" pitchFamily="34" charset="0"/>
                <a:ea typeface="+mn-ea"/>
                <a:cs typeface="+mn-cs"/>
              </a:rPr>
              <a:t>Built in community engagement infrastructure to rapidly get direct community input and get data back to community</a:t>
            </a:r>
          </a:p>
        </p:txBody>
      </p:sp>
      <p:pic>
        <p:nvPicPr>
          <p:cNvPr id="43" name="Picture 10" descr="Community Icons - Download Free Vector Icons | Noun Project">
            <a:extLst>
              <a:ext uri="{FF2B5EF4-FFF2-40B4-BE49-F238E27FC236}">
                <a16:creationId xmlns:a16="http://schemas.microsoft.com/office/drawing/2014/main" id="{1966F7EA-21C6-2D4F-B3DF-27A357EBD719}"/>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575116" y="4130421"/>
            <a:ext cx="1342605" cy="134260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28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30" grpId="0" animBg="1"/>
      <p:bldP spid="31" grpId="0" animBg="1"/>
      <p:bldP spid="3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E5509-6F14-F84E-A814-A15D975B6A05}"/>
              </a:ext>
            </a:extLst>
          </p:cNvPr>
          <p:cNvSpPr>
            <a:spLocks noGrp="1"/>
          </p:cNvSpPr>
          <p:nvPr>
            <p:ph type="title"/>
          </p:nvPr>
        </p:nvSpPr>
        <p:spPr>
          <a:xfrm>
            <a:off x="1296365" y="4372750"/>
            <a:ext cx="10366046" cy="1122400"/>
          </a:xfrm>
        </p:spPr>
        <p:txBody>
          <a:bodyPr/>
          <a:lstStyle/>
          <a:p>
            <a:pPr algn="r"/>
            <a:r>
              <a:rPr lang="en-US" dirty="0">
                <a:solidFill>
                  <a:schemeClr val="bg1"/>
                </a:solidFill>
                <a:latin typeface="Abadi"/>
              </a:rPr>
              <a:t>Did it work?</a:t>
            </a:r>
          </a:p>
        </p:txBody>
      </p:sp>
      <p:sp>
        <p:nvSpPr>
          <p:cNvPr id="3" name="Slide Number Placeholder 2">
            <a:extLst>
              <a:ext uri="{FF2B5EF4-FFF2-40B4-BE49-F238E27FC236}">
                <a16:creationId xmlns:a16="http://schemas.microsoft.com/office/drawing/2014/main" id="{6FE68531-AB92-4D46-8893-DED1C000D7E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1997736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3" name="Rectangle 2">
            <a:extLst>
              <a:ext uri="{FF2B5EF4-FFF2-40B4-BE49-F238E27FC236}">
                <a16:creationId xmlns:a16="http://schemas.microsoft.com/office/drawing/2014/main" id="{B223B899-52CA-4603-8B08-0B284373EBEF}"/>
              </a:ext>
            </a:extLst>
          </p:cNvPr>
          <p:cNvSpPr/>
          <p:nvPr/>
        </p:nvSpPr>
        <p:spPr>
          <a:xfrm>
            <a:off x="2146" y="6516223"/>
            <a:ext cx="12191999" cy="33855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Rectangle 1">
            <a:extLst>
              <a:ext uri="{FF2B5EF4-FFF2-40B4-BE49-F238E27FC236}">
                <a16:creationId xmlns:a16="http://schemas.microsoft.com/office/drawing/2014/main" id="{22840CB3-5ACF-443E-BD3F-C28EE279E300}"/>
              </a:ext>
            </a:extLst>
          </p:cNvPr>
          <p:cNvSpPr/>
          <p:nvPr/>
        </p:nvSpPr>
        <p:spPr>
          <a:xfrm>
            <a:off x="2146" y="63199"/>
            <a:ext cx="12191999" cy="111616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6" name="Google Shape;146;p21"/>
          <p:cNvSpPr txBox="1">
            <a:spLocks noGrp="1"/>
          </p:cNvSpPr>
          <p:nvPr>
            <p:ph type="title"/>
          </p:nvPr>
        </p:nvSpPr>
        <p:spPr>
          <a:xfrm>
            <a:off x="281808" y="74712"/>
            <a:ext cx="11349898" cy="1111177"/>
          </a:xfrm>
          <a:prstGeom prst="rect">
            <a:avLst/>
          </a:prstGeom>
          <a:noFill/>
          <a:ln>
            <a:noFill/>
          </a:ln>
        </p:spPr>
        <p:txBody>
          <a:bodyPr spcFirstLastPara="1" wrap="square" lIns="91433" tIns="45700" rIns="91433" bIns="45700" anchor="ctr" anchorCtr="0">
            <a:noAutofit/>
          </a:bodyPr>
          <a:lstStyle/>
          <a:p>
            <a:r>
              <a:rPr lang="en-US" sz="3200" spc="600" dirty="0">
                <a:solidFill>
                  <a:srgbClr val="FFFFFF"/>
                </a:solidFill>
                <a:latin typeface="Abadi Extra Light" panose="020B0204020104020204" pitchFamily="34" charset="0"/>
                <a:ea typeface="+mn-ea"/>
                <a:cs typeface="+mn-cs"/>
              </a:rPr>
              <a:t>OUR EFFORTS WERE SUCCESSFUL</a:t>
            </a:r>
          </a:p>
        </p:txBody>
      </p:sp>
      <p:sp>
        <p:nvSpPr>
          <p:cNvPr id="148" name="Google Shape;148;p21"/>
          <p:cNvSpPr txBox="1"/>
          <p:nvPr/>
        </p:nvSpPr>
        <p:spPr>
          <a:xfrm>
            <a:off x="658995" y="1307957"/>
            <a:ext cx="10692802" cy="5063090"/>
          </a:xfrm>
          <a:prstGeom prst="rect">
            <a:avLst/>
          </a:prstGeom>
          <a:noFill/>
          <a:ln>
            <a:noFill/>
          </a:ln>
        </p:spPr>
        <p:txBody>
          <a:bodyPr spcFirstLastPara="1" wrap="square" lIns="121900" tIns="121900" rIns="121900" bIns="121900" anchor="t" anchorCtr="0">
            <a:noAutofit/>
          </a:bodyPr>
          <a:lstStyle/>
          <a:p>
            <a:pPr marL="609585" marR="0" lvl="0" indent="-440256" algn="l" defTabSz="1219170" rtl="0" eaLnBrk="1" fontAlgn="auto" latinLnBrk="0" hangingPunct="1">
              <a:lnSpc>
                <a:spcPct val="100000"/>
              </a:lnSpc>
              <a:spcBef>
                <a:spcPts val="0"/>
              </a:spcBef>
              <a:spcAft>
                <a:spcPts val="533"/>
              </a:spcAft>
              <a:buClr>
                <a:srgbClr val="073763"/>
              </a:buClr>
              <a:buSzPts val="1600"/>
              <a:buFont typeface="Lato"/>
              <a:buChar char="●"/>
              <a:tabLst/>
              <a:defRPr/>
            </a:pPr>
            <a:r>
              <a:rPr kumimoji="0" lang="en-US" sz="2400" b="0" i="0" u="none" strike="noStrike" kern="0" cap="none" spc="0" normalizeH="0" baseline="0" noProof="0">
                <a:ln>
                  <a:noFill/>
                </a:ln>
                <a:solidFill>
                  <a:srgbClr val="073763"/>
                </a:solidFill>
                <a:effectLst/>
                <a:uLnTx/>
                <a:uFillTx/>
                <a:latin typeface="Abadi Extra Light"/>
                <a:ea typeface="Lato"/>
                <a:cs typeface="Lato"/>
                <a:sym typeface="Lato"/>
              </a:rPr>
              <a:t>Unprecedented sample sizes allow results by number of groups including: </a:t>
            </a:r>
          </a:p>
          <a:p>
            <a:pPr marL="1066785" marR="0" lvl="1" indent="-440256" algn="l" defTabSz="1219170" rtl="0" eaLnBrk="1" fontAlgn="auto" latinLnBrk="0" hangingPunct="1">
              <a:lnSpc>
                <a:spcPct val="100000"/>
              </a:lnSpc>
              <a:spcBef>
                <a:spcPts val="0"/>
              </a:spcBef>
              <a:spcAft>
                <a:spcPts val="533"/>
              </a:spcAft>
              <a:buClr>
                <a:srgbClr val="073763"/>
              </a:buClr>
              <a:buSzPts val="1600"/>
              <a:buFont typeface="Lato"/>
              <a:buChar char="●"/>
              <a:tabLst/>
              <a:defRPr/>
            </a:pPr>
            <a:r>
              <a:rPr kumimoji="0" lang="en-US" sz="1600" b="0" i="0" u="none" strike="noStrike" kern="0" cap="none" spc="0" normalizeH="0" baseline="0" noProof="0">
                <a:ln>
                  <a:noFill/>
                </a:ln>
                <a:solidFill>
                  <a:srgbClr val="073763"/>
                </a:solidFill>
                <a:effectLst/>
                <a:uLnTx/>
                <a:uFillTx/>
                <a:latin typeface="Abadi Extra Light"/>
                <a:ea typeface="Lato"/>
                <a:cs typeface="Lato"/>
                <a:sym typeface="Lato"/>
              </a:rPr>
              <a:t>race, ethnicity, substance use history, incarceration history, sexual orientation, gender identity, transgender status, types of disability, income, education, language spoken, industry/occupation, geography, employment status, age, etc. </a:t>
            </a:r>
            <a:endParaRPr kumimoji="0" lang="en-US" sz="2400" b="0" i="0" u="none" strike="noStrike" kern="0" cap="none" spc="0" normalizeH="0" baseline="0" noProof="0">
              <a:ln>
                <a:noFill/>
              </a:ln>
              <a:solidFill>
                <a:srgbClr val="073763"/>
              </a:solidFill>
              <a:effectLst/>
              <a:uLnTx/>
              <a:uFillTx/>
              <a:latin typeface="Abadi Extra Light"/>
              <a:ea typeface="Lato"/>
              <a:cs typeface="Lato"/>
              <a:sym typeface="Lato"/>
            </a:endParaRPr>
          </a:p>
          <a:p>
            <a:pPr marL="609585" marR="0" lvl="0" indent="-440256" algn="l" defTabSz="1219170" rtl="0" eaLnBrk="1" fontAlgn="auto" latinLnBrk="0" hangingPunct="1">
              <a:lnSpc>
                <a:spcPct val="100000"/>
              </a:lnSpc>
              <a:spcBef>
                <a:spcPts val="0"/>
              </a:spcBef>
              <a:spcAft>
                <a:spcPts val="533"/>
              </a:spcAft>
              <a:buClr>
                <a:srgbClr val="073763"/>
              </a:buClr>
              <a:buSzPts val="1600"/>
              <a:buFont typeface="Lato"/>
              <a:buChar char="●"/>
              <a:tabLst/>
              <a:defRPr/>
            </a:pPr>
            <a:r>
              <a:rPr kumimoji="0" lang="en-US" sz="2400" b="0" i="0" u="none" strike="noStrike" kern="0" cap="none" spc="0" normalizeH="0" baseline="0" noProof="0">
                <a:ln>
                  <a:noFill/>
                </a:ln>
                <a:solidFill>
                  <a:srgbClr val="073763"/>
                </a:solidFill>
                <a:effectLst/>
                <a:uLnTx/>
                <a:uFillTx/>
                <a:latin typeface="Abadi Extra Light"/>
                <a:ea typeface="Lato"/>
                <a:cs typeface="Lato"/>
                <a:sym typeface="Lato"/>
              </a:rPr>
              <a:t>Compared to past </a:t>
            </a:r>
            <a:r>
              <a:rPr kumimoji="0" lang="en" sz="2400" b="0" i="0" u="none" strike="noStrike" kern="0" cap="none" spc="0" normalizeH="0" baseline="0" noProof="0">
                <a:ln>
                  <a:noFill/>
                </a:ln>
                <a:solidFill>
                  <a:srgbClr val="073763"/>
                </a:solidFill>
                <a:effectLst/>
                <a:uLnTx/>
                <a:uFillTx/>
                <a:latin typeface="Abadi Extra Light"/>
                <a:ea typeface="Lato"/>
                <a:cs typeface="Lato"/>
                <a:sym typeface="Lato"/>
              </a:rPr>
              <a:t>surveillance surveys</a:t>
            </a:r>
            <a:r>
              <a:rPr kumimoji="0" lang="en-US" sz="2400" b="0" i="0" u="none" strike="noStrike" kern="0" cap="none" spc="0" normalizeH="0" baseline="0" noProof="0">
                <a:ln>
                  <a:noFill/>
                </a:ln>
                <a:solidFill>
                  <a:srgbClr val="073763"/>
                </a:solidFill>
                <a:effectLst/>
                <a:uLnTx/>
                <a:uFillTx/>
                <a:latin typeface="Abadi Extra Light"/>
                <a:ea typeface="Lato"/>
                <a:cs typeface="Lato"/>
                <a:sym typeface="Lato"/>
              </a:rPr>
              <a:t>, CCIS priority p</a:t>
            </a:r>
            <a:r>
              <a:rPr kumimoji="0" lang="en-US" sz="2400" b="0" i="0" u="none" strike="noStrike" kern="0" cap="none" spc="0" normalizeH="0" baseline="0" noProof="0">
                <a:ln>
                  <a:noFill/>
                </a:ln>
                <a:solidFill>
                  <a:srgbClr val="002060"/>
                </a:solidFill>
                <a:effectLst/>
                <a:uLnTx/>
                <a:uFillTx/>
                <a:latin typeface="Abadi Extra Light"/>
                <a:ea typeface="Lato"/>
                <a:cs typeface="Lato"/>
                <a:sym typeface="Lato"/>
              </a:rPr>
              <a:t>opulation samples reached:</a:t>
            </a:r>
            <a:endParaRPr kumimoji="0" lang="en-US" sz="2400" b="0" i="0" u="none" strike="noStrike" kern="0" cap="none" spc="0" normalizeH="0" baseline="0" noProof="0">
              <a:ln>
                <a:noFill/>
              </a:ln>
              <a:solidFill>
                <a:srgbClr val="002060"/>
              </a:solidFill>
              <a:effectLst/>
              <a:uLnTx/>
              <a:uFillTx/>
              <a:latin typeface="Abadi Extra Light"/>
              <a:ea typeface="Lato"/>
              <a:cs typeface="Lato"/>
              <a:sym typeface="Arial"/>
            </a:endParaRPr>
          </a:p>
          <a:p>
            <a:pPr marL="1219170" marR="0" lvl="1" indent="-423323" algn="l" defTabSz="1219170" rtl="0" eaLnBrk="1" fontAlgn="auto" latinLnBrk="0" hangingPunct="1">
              <a:lnSpc>
                <a:spcPct val="100000"/>
              </a:lnSpc>
              <a:spcBef>
                <a:spcPts val="0"/>
              </a:spcBef>
              <a:spcAft>
                <a:spcPts val="533"/>
              </a:spcAft>
              <a:buClr>
                <a:srgbClr val="073763"/>
              </a:buClr>
              <a:buSzPts val="1400"/>
              <a:buFont typeface="Lato"/>
              <a:buChar char="○"/>
              <a:tabLst/>
              <a:defRPr/>
            </a:pPr>
            <a:r>
              <a:rPr kumimoji="0" lang="en-US" sz="2400" b="0" i="0" u="none" strike="noStrike" kern="0" cap="none" spc="0" normalizeH="0" baseline="0" noProof="0">
                <a:ln>
                  <a:noFill/>
                </a:ln>
                <a:solidFill>
                  <a:srgbClr val="FFAB40">
                    <a:lumMod val="75000"/>
                  </a:srgbClr>
                </a:solidFill>
                <a:effectLst/>
                <a:uLnTx/>
                <a:uFillTx/>
                <a:latin typeface="Abadi"/>
                <a:ea typeface="+mn-ea"/>
                <a:cs typeface="Arial"/>
                <a:sym typeface="Lato"/>
              </a:rPr>
              <a:t>10x </a:t>
            </a:r>
            <a:r>
              <a:rPr kumimoji="0" lang="en-US" sz="2400" b="0" i="0" u="none" strike="noStrike" kern="0" cap="none" spc="0" normalizeH="0" baseline="0" noProof="0">
                <a:ln>
                  <a:noFill/>
                </a:ln>
                <a:solidFill>
                  <a:srgbClr val="073763"/>
                </a:solidFill>
                <a:effectLst/>
                <a:uLnTx/>
                <a:uFillTx/>
                <a:latin typeface="Abadi Extra Light"/>
                <a:ea typeface="Lato"/>
                <a:cs typeface="Lato"/>
                <a:sym typeface="Lato"/>
              </a:rPr>
              <a:t>as many Alaska Native/Native Americans</a:t>
            </a:r>
            <a:endParaRPr kumimoji="0" lang="en-US" sz="2400" b="0" i="0" u="none" strike="noStrike" kern="0" cap="none" spc="0" normalizeH="0" baseline="0" noProof="0">
              <a:ln>
                <a:noFill/>
              </a:ln>
              <a:solidFill>
                <a:srgbClr val="073763"/>
              </a:solidFill>
              <a:effectLst/>
              <a:uLnTx/>
              <a:uFillTx/>
              <a:latin typeface="Abadi Extra Light"/>
              <a:ea typeface="Lato"/>
              <a:cs typeface="Lato"/>
              <a:sym typeface="Arial"/>
            </a:endParaRPr>
          </a:p>
          <a:p>
            <a:pPr marL="1219170" marR="0" lvl="1" indent="-423323" algn="l" defTabSz="1219170" rtl="0" eaLnBrk="1" fontAlgn="auto" latinLnBrk="0" hangingPunct="1">
              <a:lnSpc>
                <a:spcPct val="100000"/>
              </a:lnSpc>
              <a:spcBef>
                <a:spcPts val="0"/>
              </a:spcBef>
              <a:spcAft>
                <a:spcPts val="533"/>
              </a:spcAft>
              <a:buClr>
                <a:srgbClr val="073763"/>
              </a:buClr>
              <a:buSzPts val="1400"/>
              <a:buFont typeface="Lato"/>
              <a:buChar char="○"/>
              <a:tabLst/>
              <a:defRPr/>
            </a:pPr>
            <a:r>
              <a:rPr kumimoji="0" lang="en-US" sz="2400" b="0" i="0" u="none" strike="noStrike" kern="0" cap="none" spc="0" normalizeH="0" baseline="0" noProof="0">
                <a:ln>
                  <a:noFill/>
                </a:ln>
                <a:solidFill>
                  <a:srgbClr val="FFAB40">
                    <a:lumMod val="75000"/>
                  </a:srgbClr>
                </a:solidFill>
                <a:effectLst/>
                <a:uLnTx/>
                <a:uFillTx/>
                <a:latin typeface="Abadi"/>
                <a:ea typeface="+mn-ea"/>
                <a:cs typeface="Arial"/>
                <a:sym typeface="Lato"/>
              </a:rPr>
              <a:t>10x </a:t>
            </a:r>
            <a:r>
              <a:rPr kumimoji="0" lang="en-US" sz="2400" b="0" i="0" u="none" strike="noStrike" kern="0" cap="none" spc="0" normalizeH="0" baseline="0" noProof="0">
                <a:ln>
                  <a:noFill/>
                </a:ln>
                <a:solidFill>
                  <a:srgbClr val="073763"/>
                </a:solidFill>
                <a:effectLst/>
                <a:uLnTx/>
                <a:uFillTx/>
                <a:latin typeface="Abadi Extra Light"/>
                <a:ea typeface="Lato"/>
                <a:cs typeface="Lato"/>
                <a:sym typeface="Lato"/>
              </a:rPr>
              <a:t>as many LGBTQ respondents</a:t>
            </a:r>
            <a:endParaRPr kumimoji="0" lang="en-US" sz="2400" b="0" i="0" u="none" strike="noStrike" kern="0" cap="none" spc="0" normalizeH="0" baseline="0" noProof="0">
              <a:ln>
                <a:noFill/>
              </a:ln>
              <a:solidFill>
                <a:srgbClr val="073763"/>
              </a:solidFill>
              <a:effectLst/>
              <a:uLnTx/>
              <a:uFillTx/>
              <a:latin typeface="Abadi Extra Light"/>
              <a:ea typeface="Lato"/>
              <a:cs typeface="Lato"/>
              <a:sym typeface="Arial"/>
            </a:endParaRPr>
          </a:p>
          <a:p>
            <a:pPr marL="1219170" marR="0" lvl="1" indent="-423323" algn="l" defTabSz="1219170" rtl="0" eaLnBrk="1" fontAlgn="auto" latinLnBrk="0" hangingPunct="1">
              <a:lnSpc>
                <a:spcPct val="100000"/>
              </a:lnSpc>
              <a:spcBef>
                <a:spcPts val="0"/>
              </a:spcBef>
              <a:spcAft>
                <a:spcPts val="533"/>
              </a:spcAft>
              <a:buClr>
                <a:srgbClr val="073763"/>
              </a:buClr>
              <a:buSzPts val="1400"/>
              <a:buFont typeface="Lato"/>
              <a:buChar char="○"/>
              <a:tabLst/>
              <a:defRPr/>
            </a:pPr>
            <a:r>
              <a:rPr kumimoji="0" lang="en-US" sz="2400" b="0" i="0" u="none" strike="noStrike" kern="0" cap="none" spc="0" normalizeH="0" baseline="0" noProof="0">
                <a:ln>
                  <a:noFill/>
                </a:ln>
                <a:solidFill>
                  <a:srgbClr val="FFAB40">
                    <a:lumMod val="75000"/>
                  </a:srgbClr>
                </a:solidFill>
                <a:effectLst/>
                <a:uLnTx/>
                <a:uFillTx/>
                <a:latin typeface="Abadi"/>
                <a:ea typeface="+mn-ea"/>
                <a:cs typeface="Arial"/>
                <a:sym typeface="Lato"/>
              </a:rPr>
              <a:t>5x </a:t>
            </a:r>
            <a:r>
              <a:rPr kumimoji="0" lang="en-US" sz="2400" b="0" i="0" u="none" strike="noStrike" kern="0" cap="none" spc="0" normalizeH="0" baseline="0" noProof="0">
                <a:ln>
                  <a:noFill/>
                </a:ln>
                <a:solidFill>
                  <a:srgbClr val="073763"/>
                </a:solidFill>
                <a:effectLst/>
                <a:uLnTx/>
                <a:uFillTx/>
                <a:latin typeface="Abadi Extra Light"/>
                <a:ea typeface="Lato"/>
                <a:cs typeface="Lato"/>
                <a:sym typeface="Lato"/>
              </a:rPr>
              <a:t>as many residents who speak languages other than English</a:t>
            </a:r>
            <a:endParaRPr kumimoji="0" lang="en-US" sz="2400" b="0" i="0" u="none" strike="noStrike" kern="0" cap="none" spc="0" normalizeH="0" baseline="0" noProof="0">
              <a:ln>
                <a:noFill/>
              </a:ln>
              <a:solidFill>
                <a:srgbClr val="073763"/>
              </a:solidFill>
              <a:effectLst/>
              <a:uLnTx/>
              <a:uFillTx/>
              <a:latin typeface="Abadi Extra Light"/>
              <a:ea typeface="Lato"/>
              <a:cs typeface="Lato"/>
              <a:sym typeface="Arial"/>
            </a:endParaRPr>
          </a:p>
          <a:p>
            <a:pPr marL="1219170" marR="0" lvl="1" indent="-423323" algn="l" defTabSz="1219170" rtl="0" eaLnBrk="1" fontAlgn="auto" latinLnBrk="0" hangingPunct="1">
              <a:lnSpc>
                <a:spcPct val="100000"/>
              </a:lnSpc>
              <a:spcBef>
                <a:spcPts val="0"/>
              </a:spcBef>
              <a:spcAft>
                <a:spcPts val="533"/>
              </a:spcAft>
              <a:buClr>
                <a:srgbClr val="073763"/>
              </a:buClr>
              <a:buSzPts val="1400"/>
              <a:buFont typeface="Lato"/>
              <a:buChar char="○"/>
              <a:tabLst/>
              <a:defRPr/>
            </a:pPr>
            <a:r>
              <a:rPr kumimoji="0" lang="en-US" sz="2400" b="0" i="0" u="none" strike="noStrike" kern="0" cap="none" spc="0" normalizeH="0" baseline="0" noProof="0">
                <a:ln>
                  <a:noFill/>
                </a:ln>
                <a:solidFill>
                  <a:srgbClr val="FFAB40">
                    <a:lumMod val="75000"/>
                  </a:srgbClr>
                </a:solidFill>
                <a:effectLst/>
                <a:uLnTx/>
                <a:uFillTx/>
                <a:latin typeface="Abadi"/>
                <a:ea typeface="+mn-ea"/>
                <a:cs typeface="Arial"/>
                <a:sym typeface="Lato"/>
              </a:rPr>
              <a:t>5x </a:t>
            </a:r>
            <a:r>
              <a:rPr kumimoji="0" lang="en-US" sz="2400" b="0" i="0" u="none" strike="noStrike" kern="0" cap="none" spc="0" normalizeH="0" baseline="0" noProof="0">
                <a:ln>
                  <a:noFill/>
                </a:ln>
                <a:solidFill>
                  <a:srgbClr val="073763"/>
                </a:solidFill>
                <a:effectLst/>
                <a:uLnTx/>
                <a:uFillTx/>
                <a:latin typeface="Abadi Extra Light"/>
                <a:ea typeface="Lato"/>
                <a:cs typeface="Lato"/>
                <a:sym typeface="Lato"/>
              </a:rPr>
              <a:t>as many Hispanic residents </a:t>
            </a:r>
            <a:endParaRPr kumimoji="0" lang="en-US" sz="2400" b="0" i="0" u="none" strike="noStrike" kern="0" cap="none" spc="0" normalizeH="0" baseline="0" noProof="0">
              <a:ln>
                <a:noFill/>
              </a:ln>
              <a:solidFill>
                <a:srgbClr val="073763"/>
              </a:solidFill>
              <a:effectLst/>
              <a:uLnTx/>
              <a:uFillTx/>
              <a:latin typeface="Abadi Extra Light"/>
              <a:ea typeface="Lato"/>
              <a:cs typeface="Lato"/>
              <a:sym typeface="Arial"/>
            </a:endParaRPr>
          </a:p>
          <a:p>
            <a:pPr marL="1219170" marR="0" lvl="1" indent="-423323" algn="l" defTabSz="1219170" rtl="0" eaLnBrk="1" fontAlgn="auto" latinLnBrk="0" hangingPunct="1">
              <a:lnSpc>
                <a:spcPct val="100000"/>
              </a:lnSpc>
              <a:spcBef>
                <a:spcPts val="0"/>
              </a:spcBef>
              <a:spcAft>
                <a:spcPts val="533"/>
              </a:spcAft>
              <a:buClr>
                <a:srgbClr val="073763"/>
              </a:buClr>
              <a:buSzPts val="1400"/>
              <a:buFont typeface="Lato"/>
              <a:buChar char="○"/>
              <a:tabLst/>
              <a:defRPr/>
            </a:pPr>
            <a:r>
              <a:rPr kumimoji="0" lang="en-US" sz="2400" b="0" i="0" u="none" strike="noStrike" kern="0" cap="none" spc="0" normalizeH="0" baseline="0" noProof="0">
                <a:ln>
                  <a:noFill/>
                </a:ln>
                <a:solidFill>
                  <a:srgbClr val="FFAB40">
                    <a:lumMod val="75000"/>
                  </a:srgbClr>
                </a:solidFill>
                <a:effectLst/>
                <a:uLnTx/>
                <a:uFillTx/>
                <a:latin typeface="Abadi"/>
                <a:ea typeface="+mn-ea"/>
                <a:cs typeface="Arial"/>
                <a:sym typeface="Lato"/>
              </a:rPr>
              <a:t>5x </a:t>
            </a:r>
            <a:r>
              <a:rPr kumimoji="0" lang="en-US" sz="2400" b="0" i="0" u="none" strike="noStrike" kern="0" cap="none" spc="0" normalizeH="0" baseline="0" noProof="0">
                <a:ln>
                  <a:noFill/>
                </a:ln>
                <a:solidFill>
                  <a:srgbClr val="073763"/>
                </a:solidFill>
                <a:effectLst/>
                <a:uLnTx/>
                <a:uFillTx/>
                <a:latin typeface="Abadi Extra Light"/>
                <a:ea typeface="Lato"/>
                <a:cs typeface="Lato"/>
                <a:sym typeface="Lato"/>
              </a:rPr>
              <a:t>as many Asian residents </a:t>
            </a:r>
            <a:endParaRPr kumimoji="0" lang="en-US" sz="2400" b="0" i="0" u="none" strike="noStrike" kern="0" cap="none" spc="0" normalizeH="0" baseline="0" noProof="0">
              <a:ln>
                <a:noFill/>
              </a:ln>
              <a:solidFill>
                <a:srgbClr val="073763"/>
              </a:solidFill>
              <a:effectLst/>
              <a:uLnTx/>
              <a:uFillTx/>
              <a:latin typeface="Abadi Extra Light"/>
              <a:ea typeface="Lato"/>
              <a:cs typeface="Lato"/>
              <a:sym typeface="Arial"/>
            </a:endParaRPr>
          </a:p>
          <a:p>
            <a:pPr marL="1219170" marR="0" lvl="1" indent="-423323" algn="l" defTabSz="1219170" rtl="0" eaLnBrk="1" fontAlgn="auto" latinLnBrk="0" hangingPunct="1">
              <a:lnSpc>
                <a:spcPct val="100000"/>
              </a:lnSpc>
              <a:spcBef>
                <a:spcPts val="0"/>
              </a:spcBef>
              <a:spcAft>
                <a:spcPts val="533"/>
              </a:spcAft>
              <a:buClr>
                <a:srgbClr val="073763"/>
              </a:buClr>
              <a:buSzPts val="1400"/>
              <a:buFont typeface="Lato"/>
              <a:buChar char="○"/>
              <a:tabLst/>
              <a:defRPr/>
            </a:pPr>
            <a:r>
              <a:rPr kumimoji="0" lang="en-US" sz="2400" b="0" i="0" u="none" strike="noStrike" kern="0" cap="none" spc="0" normalizeH="0" baseline="0" noProof="0">
                <a:ln>
                  <a:noFill/>
                </a:ln>
                <a:solidFill>
                  <a:srgbClr val="FFAB40">
                    <a:lumMod val="75000"/>
                  </a:srgbClr>
                </a:solidFill>
                <a:effectLst/>
                <a:uLnTx/>
                <a:uFillTx/>
                <a:latin typeface="Abadi"/>
                <a:ea typeface="+mn-ea"/>
                <a:cs typeface="Arial"/>
                <a:sym typeface="Lato"/>
              </a:rPr>
              <a:t>Over twice </a:t>
            </a:r>
            <a:r>
              <a:rPr kumimoji="0" lang="en-US" sz="2400" b="0" i="0" u="none" strike="noStrike" kern="0" cap="none" spc="0" normalizeH="0" baseline="0" noProof="0">
                <a:ln>
                  <a:noFill/>
                </a:ln>
                <a:solidFill>
                  <a:srgbClr val="073763"/>
                </a:solidFill>
                <a:effectLst/>
                <a:uLnTx/>
                <a:uFillTx/>
                <a:latin typeface="Abadi Extra Light"/>
                <a:ea typeface="Lato"/>
                <a:cs typeface="Lato"/>
                <a:sym typeface="Lato"/>
              </a:rPr>
              <a:t>as many respondents in other populations including the deaf/hard of hearing and Black community</a:t>
            </a:r>
            <a:endParaRPr kumimoji="0" lang="en-US" sz="2400" b="0" i="0" u="none" strike="noStrike" kern="0" cap="none" spc="0" normalizeH="0" baseline="0" noProof="0">
              <a:ln>
                <a:noFill/>
              </a:ln>
              <a:solidFill>
                <a:srgbClr val="073763"/>
              </a:solidFill>
              <a:effectLst/>
              <a:uLnTx/>
              <a:uFillTx/>
              <a:latin typeface="Abadi Extra Light"/>
              <a:ea typeface="Lato"/>
              <a:cs typeface="Lato"/>
              <a:sym typeface="Arial"/>
            </a:endParaRPr>
          </a:p>
          <a:p>
            <a:pPr marL="0" marR="0" lvl="0" indent="0" algn="l" defTabSz="1219170" rtl="0" eaLnBrk="1" fontAlgn="auto" latinLnBrk="0" hangingPunct="1">
              <a:lnSpc>
                <a:spcPct val="100000"/>
              </a:lnSpc>
              <a:spcBef>
                <a:spcPts val="0"/>
              </a:spcBef>
              <a:spcAft>
                <a:spcPts val="533"/>
              </a:spcAft>
              <a:buClr>
                <a:srgbClr val="000000"/>
              </a:buClr>
              <a:buSzTx/>
              <a:buFontTx/>
              <a:buNone/>
              <a:tabLst/>
              <a:defRPr/>
            </a:pPr>
            <a:r>
              <a:rPr kumimoji="0" lang="en" sz="2400" b="0" i="0" u="none" strike="noStrike" kern="0" cap="none" spc="0" normalizeH="0" baseline="0" noProof="0">
                <a:ln>
                  <a:noFill/>
                </a:ln>
                <a:solidFill>
                  <a:srgbClr val="000000"/>
                </a:solidFill>
                <a:effectLst/>
                <a:uLnTx/>
                <a:uFillTx/>
                <a:latin typeface="Abadi Extra Light"/>
                <a:ea typeface="+mn-ea"/>
                <a:cs typeface="Arial"/>
                <a:sym typeface="Arial"/>
              </a:rPr>
              <a:t>				</a:t>
            </a:r>
            <a:endParaRPr kumimoji="0" lang="en-US" sz="2400" b="0" i="0" u="none" strike="noStrike" kern="0" cap="none" spc="0" normalizeH="0" baseline="0" noProof="0">
              <a:ln>
                <a:noFill/>
              </a:ln>
              <a:solidFill>
                <a:srgbClr val="000000"/>
              </a:solidFill>
              <a:effectLst/>
              <a:uLnTx/>
              <a:uFillTx/>
              <a:latin typeface="Abadi Extra Light"/>
              <a:ea typeface="+mn-ea"/>
              <a:cs typeface="Arial"/>
              <a:sym typeface="Arial"/>
            </a:endParaRPr>
          </a:p>
          <a:p>
            <a:pPr marL="0" marR="0" lvl="0" indent="0" algn="l" defTabSz="1219170" rtl="0" eaLnBrk="1" fontAlgn="auto" latinLnBrk="0" hangingPunct="1">
              <a:lnSpc>
                <a:spcPct val="100000"/>
              </a:lnSpc>
              <a:spcBef>
                <a:spcPts val="0"/>
              </a:spcBef>
              <a:spcAft>
                <a:spcPts val="533"/>
              </a:spcAft>
              <a:buClr>
                <a:srgbClr val="000000"/>
              </a:buClr>
              <a:buSzTx/>
              <a:buFontTx/>
              <a:buNone/>
              <a:tabLst/>
              <a:defRPr/>
            </a:pPr>
            <a:r>
              <a:rPr kumimoji="0" lang="en" sz="2400" b="0" i="0" u="none" strike="noStrike" kern="0" cap="none" spc="0" normalizeH="0" baseline="0" noProof="0">
                <a:ln>
                  <a:noFill/>
                </a:ln>
                <a:solidFill>
                  <a:srgbClr val="000000"/>
                </a:solidFill>
                <a:effectLst/>
                <a:uLnTx/>
                <a:uFillTx/>
                <a:latin typeface="Abadi Extra Light"/>
                <a:ea typeface="+mn-ea"/>
                <a:cs typeface="Arial"/>
                <a:sym typeface="Arial"/>
              </a:rPr>
              <a:t>			</a:t>
            </a:r>
            <a:endParaRPr kumimoji="0" lang="en-US" sz="2400" b="0" i="0" u="none" strike="noStrike" kern="0" cap="none" spc="0" normalizeH="0" baseline="0" noProof="0">
              <a:ln>
                <a:noFill/>
              </a:ln>
              <a:solidFill>
                <a:srgbClr val="000000"/>
              </a:solidFill>
              <a:effectLst/>
              <a:uLnTx/>
              <a:uFillTx/>
              <a:latin typeface="Abadi Extra Light"/>
              <a:ea typeface="+mn-ea"/>
              <a:cs typeface="Arial"/>
              <a:sym typeface="Arial"/>
            </a:endParaRPr>
          </a:p>
          <a:p>
            <a:pPr marL="0" marR="0" lvl="0" indent="0" algn="l" defTabSz="1219170" rtl="0" eaLnBrk="1" fontAlgn="auto" latinLnBrk="0" hangingPunct="1">
              <a:lnSpc>
                <a:spcPct val="100000"/>
              </a:lnSpc>
              <a:spcBef>
                <a:spcPts val="0"/>
              </a:spcBef>
              <a:spcAft>
                <a:spcPts val="533"/>
              </a:spcAft>
              <a:buClr>
                <a:srgbClr val="000000"/>
              </a:buClr>
              <a:buSzTx/>
              <a:buFontTx/>
              <a:buNone/>
              <a:tabLst/>
              <a:defRPr/>
            </a:pPr>
            <a:r>
              <a:rPr kumimoji="0" lang="en" sz="2400" b="0" i="0" u="none" strike="noStrike" kern="0" cap="none" spc="0" normalizeH="0" baseline="0" noProof="0">
                <a:ln>
                  <a:noFill/>
                </a:ln>
                <a:solidFill>
                  <a:srgbClr val="000000"/>
                </a:solidFill>
                <a:effectLst/>
                <a:uLnTx/>
                <a:uFillTx/>
                <a:latin typeface="Abadi Extra Light"/>
                <a:ea typeface="+mn-ea"/>
                <a:cs typeface="Arial"/>
                <a:sym typeface="Arial"/>
              </a:rPr>
              <a:t>		</a:t>
            </a:r>
            <a:endParaRPr kumimoji="0" lang="en-US" sz="2400" b="0" i="0" u="none" strike="noStrike" kern="0" cap="none" spc="0" normalizeH="0" baseline="0" noProof="0">
              <a:ln>
                <a:noFill/>
              </a:ln>
              <a:solidFill>
                <a:srgbClr val="000000"/>
              </a:solidFill>
              <a:effectLst/>
              <a:uLnTx/>
              <a:uFillTx/>
              <a:latin typeface="Abadi Extra Light"/>
              <a:ea typeface="+mn-ea"/>
              <a:cs typeface="Arial"/>
              <a:sym typeface="Arial"/>
            </a:endParaRPr>
          </a:p>
        </p:txBody>
      </p:sp>
      <p:sp>
        <p:nvSpPr>
          <p:cNvPr id="4" name="Rectangle 3">
            <a:extLst>
              <a:ext uri="{FF2B5EF4-FFF2-40B4-BE49-F238E27FC236}">
                <a16:creationId xmlns:a16="http://schemas.microsoft.com/office/drawing/2014/main" id="{7C6EE93E-AEE1-8F40-B281-4357B1BEC6CD}"/>
              </a:ext>
            </a:extLst>
          </p:cNvPr>
          <p:cNvSpPr/>
          <p:nvPr/>
        </p:nvSpPr>
        <p:spPr>
          <a:xfrm>
            <a:off x="281809" y="6155069"/>
            <a:ext cx="9836347" cy="307777"/>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400" b="0" i="0" u="none" strike="noStrike" kern="0" cap="none" spc="0" normalizeH="0" baseline="0" noProof="0">
                <a:ln>
                  <a:noFill/>
                </a:ln>
                <a:solidFill>
                  <a:srgbClr val="073763"/>
                </a:solidFill>
                <a:effectLst/>
                <a:uLnTx/>
                <a:uFillTx/>
                <a:latin typeface="Abadi Extra Light"/>
                <a:ea typeface="Lato"/>
                <a:cs typeface="Lato"/>
                <a:sym typeface="Lato"/>
              </a:rPr>
              <a:t>*example comparison rates were calc</a:t>
            </a:r>
            <a:r>
              <a:rPr kumimoji="0" lang="en-US" sz="1400" b="0" i="0" u="none" strike="noStrike" kern="0" cap="none" spc="0" normalizeH="0" baseline="0" noProof="0">
                <a:ln>
                  <a:noFill/>
                </a:ln>
                <a:solidFill>
                  <a:srgbClr val="073763"/>
                </a:solidFill>
                <a:effectLst/>
                <a:uLnTx/>
                <a:uFillTx/>
                <a:latin typeface="Abadi Extra Light"/>
                <a:ea typeface="Lato"/>
                <a:cs typeface="Lato"/>
                <a:sym typeface="Lato"/>
              </a:rPr>
              <a:t>ul</a:t>
            </a:r>
            <a:r>
              <a:rPr kumimoji="0" lang="en" sz="1400" b="0" i="0" u="none" strike="noStrike" kern="0" cap="none" spc="0" normalizeH="0" baseline="0" noProof="0">
                <a:ln>
                  <a:noFill/>
                </a:ln>
                <a:solidFill>
                  <a:srgbClr val="073763"/>
                </a:solidFill>
                <a:effectLst/>
                <a:uLnTx/>
                <a:uFillTx/>
                <a:latin typeface="Abadi Extra Light"/>
                <a:ea typeface="Lato"/>
                <a:cs typeface="Lato"/>
                <a:sym typeface="Lato"/>
              </a:rPr>
              <a:t>ated in comparison to the 2019 </a:t>
            </a:r>
            <a:r>
              <a:rPr kumimoji="0" lang="en-US" sz="1400" b="0" i="0" u="none" strike="noStrike" kern="0" cap="none" spc="0" normalizeH="0" baseline="0" noProof="0">
                <a:ln>
                  <a:noFill/>
                </a:ln>
                <a:solidFill>
                  <a:srgbClr val="073763"/>
                </a:solidFill>
                <a:effectLst/>
                <a:uLnTx/>
                <a:uFillTx/>
                <a:latin typeface="Abadi Extra Light"/>
                <a:ea typeface="Lato"/>
                <a:cs typeface="Lato"/>
                <a:sym typeface="Lato"/>
              </a:rPr>
              <a:t>Behavioral Risk Factor Surveillance Survey (</a:t>
            </a:r>
            <a:r>
              <a:rPr kumimoji="0" lang="en" sz="1400" b="0" i="0" u="none" strike="noStrike" kern="0" cap="none" spc="0" normalizeH="0" baseline="0" noProof="0">
                <a:ln>
                  <a:noFill/>
                </a:ln>
                <a:solidFill>
                  <a:srgbClr val="073763"/>
                </a:solidFill>
                <a:effectLst/>
                <a:uLnTx/>
                <a:uFillTx/>
                <a:latin typeface="Abadi Extra Light"/>
                <a:ea typeface="Lato"/>
                <a:cs typeface="Lato"/>
                <a:sym typeface="Lato"/>
              </a:rPr>
              <a:t>BRFSS) sample sizes</a:t>
            </a: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Slide Number Placeholder 4">
            <a:extLst>
              <a:ext uri="{FF2B5EF4-FFF2-40B4-BE49-F238E27FC236}">
                <a16:creationId xmlns:a16="http://schemas.microsoft.com/office/drawing/2014/main" id="{160A3B99-1587-4154-A414-A1EABA7822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662CE-D6B2-4D32-BBDD-FF4D52D9A7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8">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cxnSp>
        <p:nvCxnSpPr>
          <p:cNvPr id="111" name="Google Shape;111;p18"/>
          <p:cNvCxnSpPr/>
          <p:nvPr/>
        </p:nvCxnSpPr>
        <p:spPr>
          <a:xfrm rot="10800000" flipH="1">
            <a:off x="2764800" y="3860650"/>
            <a:ext cx="1593200" cy="964400"/>
          </a:xfrm>
          <a:prstGeom prst="straightConnector1">
            <a:avLst/>
          </a:prstGeom>
          <a:noFill/>
          <a:ln w="9525" cap="flat" cmpd="sng">
            <a:solidFill>
              <a:srgbClr val="9FC5E8"/>
            </a:solidFill>
            <a:prstDash val="solid"/>
            <a:round/>
            <a:headEnd type="none" w="med" len="med"/>
            <a:tailEnd type="none" w="med" len="med"/>
          </a:ln>
        </p:spPr>
      </p:cxnSp>
      <p:cxnSp>
        <p:nvCxnSpPr>
          <p:cNvPr id="116" name="Google Shape;116;p18"/>
          <p:cNvCxnSpPr>
            <a:cxnSpLocks/>
          </p:cNvCxnSpPr>
          <p:nvPr/>
        </p:nvCxnSpPr>
        <p:spPr>
          <a:xfrm flipV="1">
            <a:off x="6042333" y="895209"/>
            <a:ext cx="0" cy="1560020"/>
          </a:xfrm>
          <a:prstGeom prst="straightConnector1">
            <a:avLst/>
          </a:prstGeom>
          <a:noFill/>
          <a:ln w="9525" cap="flat" cmpd="sng">
            <a:solidFill>
              <a:srgbClr val="9FC5E8"/>
            </a:solidFill>
            <a:prstDash val="solid"/>
            <a:round/>
            <a:headEnd type="none" w="med" len="med"/>
            <a:tailEnd type="none" w="med" len="med"/>
          </a:ln>
        </p:spPr>
      </p:cxnSp>
      <p:cxnSp>
        <p:nvCxnSpPr>
          <p:cNvPr id="114" name="Google Shape;114;p18"/>
          <p:cNvCxnSpPr/>
          <p:nvPr/>
        </p:nvCxnSpPr>
        <p:spPr>
          <a:xfrm rot="10800000">
            <a:off x="7648000" y="3898250"/>
            <a:ext cx="1802000" cy="872800"/>
          </a:xfrm>
          <a:prstGeom prst="straightConnector1">
            <a:avLst/>
          </a:prstGeom>
          <a:noFill/>
          <a:ln w="9525" cap="flat" cmpd="sng">
            <a:solidFill>
              <a:srgbClr val="9FC5E8"/>
            </a:solidFill>
            <a:prstDash val="solid"/>
            <a:round/>
            <a:headEnd type="none" w="med" len="med"/>
            <a:tailEnd type="none" w="med" len="med"/>
          </a:ln>
        </p:spPr>
      </p:cxnSp>
      <p:cxnSp>
        <p:nvCxnSpPr>
          <p:cNvPr id="115" name="Google Shape;115;p18"/>
          <p:cNvCxnSpPr>
            <a:cxnSpLocks/>
            <a:stCxn id="11" idx="1"/>
            <a:endCxn id="88" idx="6"/>
          </p:cNvCxnSpPr>
          <p:nvPr/>
        </p:nvCxnSpPr>
        <p:spPr>
          <a:xfrm flipH="1">
            <a:off x="8358733" y="2873787"/>
            <a:ext cx="1786225" cy="405242"/>
          </a:xfrm>
          <a:prstGeom prst="straightConnector1">
            <a:avLst/>
          </a:prstGeom>
          <a:noFill/>
          <a:ln w="9525" cap="flat" cmpd="sng">
            <a:solidFill>
              <a:srgbClr val="9FC5E8"/>
            </a:solidFill>
            <a:prstDash val="solid"/>
            <a:round/>
            <a:headEnd type="none" w="med" len="med"/>
            <a:tailEnd type="none" w="med" len="med"/>
          </a:ln>
        </p:spPr>
      </p:cxnSp>
      <p:sp>
        <p:nvSpPr>
          <p:cNvPr id="88" name="Google Shape;88;p18"/>
          <p:cNvSpPr/>
          <p:nvPr/>
        </p:nvSpPr>
        <p:spPr>
          <a:xfrm>
            <a:off x="3725933" y="2455229"/>
            <a:ext cx="4632800" cy="1647600"/>
          </a:xfrm>
          <a:prstGeom prst="ellipse">
            <a:avLst/>
          </a:prstGeom>
          <a:solidFill>
            <a:srgbClr val="00206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badi Extra Light"/>
              <a:ea typeface="+mn-ea"/>
              <a:cs typeface="Arial"/>
              <a:sym typeface="Arial"/>
            </a:endParaRPr>
          </a:p>
        </p:txBody>
      </p:sp>
      <p:sp>
        <p:nvSpPr>
          <p:cNvPr id="89" name="Google Shape;89;p18"/>
          <p:cNvSpPr txBox="1">
            <a:spLocks noGrp="1"/>
          </p:cNvSpPr>
          <p:nvPr>
            <p:ph type="title"/>
          </p:nvPr>
        </p:nvSpPr>
        <p:spPr>
          <a:xfrm>
            <a:off x="3879308" y="2706599"/>
            <a:ext cx="4210400" cy="1297549"/>
          </a:xfrm>
          <a:prstGeom prst="rect">
            <a:avLst/>
          </a:prstGeom>
          <a:noFill/>
          <a:ln>
            <a:noFill/>
          </a:ln>
        </p:spPr>
        <p:txBody>
          <a:bodyPr spcFirstLastPara="1" wrap="square" lIns="91433" tIns="45700" rIns="91433" bIns="45700" anchor="ctr" anchorCtr="0">
            <a:noAutofit/>
          </a:bodyPr>
          <a:lstStyle/>
          <a:p>
            <a:pPr algn="ctr">
              <a:buSzPts val="3300"/>
            </a:pPr>
            <a:r>
              <a:rPr lang="en-US" sz="3000" b="1">
                <a:solidFill>
                  <a:srgbClr val="FFFFFF"/>
                </a:solidFill>
                <a:latin typeface="Abadi Extra Light"/>
              </a:rPr>
              <a:t>SOME KEY POPULATION-FOCUSED FINDINGS</a:t>
            </a:r>
          </a:p>
        </p:txBody>
      </p:sp>
      <p:sp>
        <p:nvSpPr>
          <p:cNvPr id="90" name="Google Shape;90;p18"/>
          <p:cNvSpPr txBox="1">
            <a:spLocks noGrp="1"/>
          </p:cNvSpPr>
          <p:nvPr>
            <p:ph type="body" idx="1"/>
          </p:nvPr>
        </p:nvSpPr>
        <p:spPr>
          <a:xfrm>
            <a:off x="179580" y="5180951"/>
            <a:ext cx="3736636" cy="1256201"/>
          </a:xfrm>
          <a:prstGeom prst="rect">
            <a:avLst/>
          </a:prstGeom>
          <a:noFill/>
          <a:ln>
            <a:noFill/>
          </a:ln>
        </p:spPr>
        <p:txBody>
          <a:bodyPr spcFirstLastPara="1" wrap="square" lIns="91433" tIns="45700" rIns="91433" bIns="45700" anchor="ctr" anchorCtr="0">
            <a:spAutoFit/>
          </a:bodyPr>
          <a:lstStyle/>
          <a:p>
            <a:pPr marL="0" indent="0" algn="ctr" defTabSz="1219170">
              <a:spcBef>
                <a:spcPts val="1333"/>
              </a:spcBef>
              <a:buClr>
                <a:srgbClr val="000000"/>
              </a:buClr>
              <a:buNone/>
            </a:pPr>
            <a:r>
              <a:rPr lang="en-US" sz="1800" b="1" kern="0">
                <a:ln>
                  <a:solidFill>
                    <a:srgbClr val="FFAB40">
                      <a:lumMod val="75000"/>
                    </a:srgbClr>
                  </a:solidFill>
                </a:ln>
                <a:solidFill>
                  <a:schemeClr val="accent2"/>
                </a:solidFill>
                <a:latin typeface="Abadi Extra Light"/>
                <a:cs typeface="Arial"/>
                <a:sym typeface="Calibri"/>
              </a:rPr>
              <a:t>American Indians / Alaska Natives were 2.3x</a:t>
            </a:r>
            <a:r>
              <a:rPr lang="en-US" sz="1800" b="1" kern="0">
                <a:solidFill>
                  <a:schemeClr val="accent2"/>
                </a:solidFill>
                <a:latin typeface="Abadi Extra Light"/>
                <a:ea typeface="Calibri"/>
                <a:cs typeface="Calibri"/>
                <a:sym typeface="Calibri"/>
              </a:rPr>
              <a:t> </a:t>
            </a:r>
            <a:r>
              <a:rPr lang="en-US" sz="1800" b="1" kern="0">
                <a:solidFill>
                  <a:srgbClr val="000000"/>
                </a:solidFill>
                <a:latin typeface="Abadi Extra Light"/>
                <a:ea typeface="Calibri"/>
                <a:cs typeface="Calibri"/>
                <a:sym typeface="Calibri"/>
              </a:rPr>
              <a:t>as likely to </a:t>
            </a:r>
            <a:r>
              <a:rPr lang="en-US" sz="1800">
                <a:solidFill>
                  <a:srgbClr val="0070C0"/>
                </a:solidFill>
                <a:latin typeface="Abadi" panose="020B0604020104020204" pitchFamily="34" charset="0"/>
                <a:sym typeface="Calibri"/>
              </a:rPr>
              <a:t>worry about getting access to broadband </a:t>
            </a:r>
            <a:r>
              <a:rPr lang="en-US" sz="1800" b="1" kern="0">
                <a:solidFill>
                  <a:srgbClr val="000000"/>
                </a:solidFill>
                <a:latin typeface="Abadi Extra Light"/>
                <a:ea typeface="Calibri"/>
                <a:cs typeface="Calibri"/>
                <a:sym typeface="Calibri"/>
              </a:rPr>
              <a:t>than White NH respondents</a:t>
            </a:r>
            <a:endParaRPr lang="en-US" sz="1800" kern="0">
              <a:solidFill>
                <a:srgbClr val="000000"/>
              </a:solidFill>
              <a:latin typeface="Abadi Extra Light"/>
              <a:ea typeface="Calibri"/>
              <a:cs typeface="Calibri"/>
              <a:sym typeface="Calibri"/>
            </a:endParaRPr>
          </a:p>
        </p:txBody>
      </p:sp>
      <p:sp>
        <p:nvSpPr>
          <p:cNvPr id="91" name="Google Shape;91;p18"/>
          <p:cNvSpPr txBox="1"/>
          <p:nvPr/>
        </p:nvSpPr>
        <p:spPr>
          <a:xfrm>
            <a:off x="8358733" y="3025987"/>
            <a:ext cx="4002917" cy="1410089"/>
          </a:xfrm>
          <a:prstGeom prst="rect">
            <a:avLst/>
          </a:prstGeom>
          <a:noFill/>
          <a:ln>
            <a:noFill/>
          </a:ln>
        </p:spPr>
        <p:txBody>
          <a:bodyPr spcFirstLastPara="1" wrap="square" lIns="121900" tIns="121900" rIns="121900" bIns="121900" anchor="ctr" anchorCtr="0">
            <a:spAutoFit/>
          </a:bodyPr>
          <a:lstStyle/>
          <a:p>
            <a:pPr marL="0" marR="0" lvl="0" indent="0" algn="ctr" defTabSz="1219170" rtl="0" eaLnBrk="1" fontAlgn="auto" latinLnBrk="0" hangingPunct="1">
              <a:lnSpc>
                <a:spcPct val="90000"/>
              </a:lnSpc>
              <a:spcBef>
                <a:spcPts val="1333"/>
              </a:spcBef>
              <a:spcAft>
                <a:spcPts val="0"/>
              </a:spcAft>
              <a:buClr>
                <a:srgbClr val="000000"/>
              </a:buClr>
              <a:buSzTx/>
              <a:buFontTx/>
              <a:buNone/>
              <a:tabLst/>
              <a:defRPr/>
            </a:pPr>
            <a:r>
              <a:rPr kumimoji="0" lang="en-US" sz="1800" b="1" i="0" u="none" strike="noStrike" kern="1200" cap="none" spc="0" normalizeH="0" baseline="0" noProof="0">
                <a:ln>
                  <a:solidFill>
                    <a:srgbClr val="FFAB40">
                      <a:lumMod val="75000"/>
                    </a:srgbClr>
                  </a:solidFill>
                </a:ln>
                <a:solidFill>
                  <a:srgbClr val="ED7D31"/>
                </a:solidFill>
                <a:effectLst/>
                <a:uLnTx/>
                <a:uFillTx/>
                <a:latin typeface="Abadi Extra Light"/>
                <a:ea typeface="+mn-ea"/>
                <a:cs typeface="+mn-cs"/>
                <a:sym typeface="Calibri"/>
              </a:rPr>
              <a:t>Respondents with a cognitive disability were 2x as likely </a:t>
            </a:r>
            <a:r>
              <a:rPr kumimoji="0" lang="en-US" sz="1800" b="1" i="0" u="none" strike="noStrike" kern="1200" cap="none" spc="0" normalizeH="0" baseline="0" noProof="0">
                <a:ln>
                  <a:noFill/>
                </a:ln>
                <a:solidFill>
                  <a:prstClr val="black"/>
                </a:solidFill>
                <a:effectLst/>
                <a:uLnTx/>
                <a:uFillTx/>
                <a:latin typeface="Abadi Extra Light"/>
                <a:ea typeface="+mn-ea"/>
                <a:cs typeface="Calibri"/>
                <a:sym typeface="Calibri"/>
              </a:rPr>
              <a:t>to worry about getting</a:t>
            </a:r>
            <a:r>
              <a:rPr kumimoji="0" lang="en-US" sz="1800" b="1" i="0" u="none" strike="noStrike" kern="0" cap="none" spc="0" normalizeH="0" baseline="0" noProof="0">
                <a:ln>
                  <a:noFill/>
                </a:ln>
                <a:solidFill>
                  <a:srgbClr val="000000"/>
                </a:solidFill>
                <a:effectLst/>
                <a:uLnTx/>
                <a:uFillTx/>
                <a:latin typeface="Abadi" panose="020B0604020104020204" pitchFamily="34" charset="0"/>
                <a:ea typeface="Calibri"/>
                <a:cs typeface="Calibri"/>
                <a:sym typeface="Calibri"/>
              </a:rPr>
              <a:t> </a:t>
            </a:r>
            <a:r>
              <a:rPr kumimoji="0" lang="en-US" sz="1800" b="0" i="0" u="none" strike="noStrike" kern="1200" cap="none" spc="0" normalizeH="0" baseline="0" noProof="0">
                <a:ln>
                  <a:noFill/>
                </a:ln>
                <a:solidFill>
                  <a:srgbClr val="0070C0"/>
                </a:solidFill>
                <a:effectLst/>
                <a:uLnTx/>
                <a:uFillTx/>
                <a:latin typeface="Abadi" panose="020B0604020104020204" pitchFamily="34" charset="0"/>
                <a:ea typeface="+mn-ea"/>
                <a:cs typeface="Calibri"/>
                <a:sym typeface="Calibri"/>
              </a:rPr>
              <a:t>food or groceries, </a:t>
            </a:r>
            <a:r>
              <a:rPr kumimoji="0" lang="en-US" sz="1800" b="1" i="0" u="none" strike="noStrike" kern="1200" cap="none" spc="0" normalizeH="0" baseline="0" noProof="0">
                <a:ln>
                  <a:noFill/>
                </a:ln>
                <a:solidFill>
                  <a:prstClr val="black"/>
                </a:solidFill>
                <a:effectLst/>
                <a:uLnTx/>
                <a:uFillTx/>
                <a:latin typeface="Abadi Extra Light"/>
                <a:ea typeface="+mn-ea"/>
                <a:cs typeface="Calibri"/>
              </a:rPr>
              <a:t>compared to respondents without a cognitive disability</a:t>
            </a:r>
            <a:endParaRPr kumimoji="0" lang="en-US" sz="1800" b="1" i="0" u="none" strike="noStrike" kern="1200" cap="none" spc="0" normalizeH="0" baseline="0" noProof="0">
              <a:ln>
                <a:noFill/>
              </a:ln>
              <a:solidFill>
                <a:prstClr val="black"/>
              </a:solidFill>
              <a:effectLst/>
              <a:uLnTx/>
              <a:uFillTx/>
              <a:latin typeface="Abadi Extra Light"/>
              <a:ea typeface="+mn-ea"/>
              <a:cs typeface="Calibri"/>
              <a:sym typeface="Calibri"/>
            </a:endParaRPr>
          </a:p>
        </p:txBody>
      </p:sp>
      <p:sp>
        <p:nvSpPr>
          <p:cNvPr id="92" name="Google Shape;92;p18"/>
          <p:cNvSpPr txBox="1"/>
          <p:nvPr/>
        </p:nvSpPr>
        <p:spPr>
          <a:xfrm>
            <a:off x="8416400" y="5187738"/>
            <a:ext cx="3596020" cy="1160790"/>
          </a:xfrm>
          <a:prstGeom prst="rect">
            <a:avLst/>
          </a:prstGeom>
          <a:noFill/>
          <a:ln>
            <a:noFill/>
          </a:ln>
        </p:spPr>
        <p:txBody>
          <a:bodyPr spcFirstLastPara="1" wrap="square" lIns="121900" tIns="121900" rIns="121900" bIns="121900" anchor="ctr" anchorCtr="0">
            <a:spAutoFit/>
          </a:bodyPr>
          <a:lstStyle/>
          <a:p>
            <a:pPr marL="0" marR="0" lvl="0" indent="0" algn="ctr" defTabSz="1219170" rtl="0" eaLnBrk="1" fontAlgn="auto" latinLnBrk="0" hangingPunct="1">
              <a:lnSpc>
                <a:spcPct val="90000"/>
              </a:lnSpc>
              <a:spcBef>
                <a:spcPts val="1333"/>
              </a:spcBef>
              <a:spcAft>
                <a:spcPts val="0"/>
              </a:spcAft>
              <a:buClr>
                <a:srgbClr val="000000"/>
              </a:buClr>
              <a:buSzTx/>
              <a:buFontTx/>
              <a:buNone/>
              <a:tabLst/>
              <a:defRPr/>
            </a:pPr>
            <a:r>
              <a:rPr kumimoji="0" lang="en-US" sz="1800" b="1" i="0" u="none" strike="noStrike" kern="1200" cap="none" spc="0" normalizeH="0" baseline="0" noProof="0">
                <a:ln>
                  <a:solidFill>
                    <a:srgbClr val="FFAB40">
                      <a:lumMod val="75000"/>
                    </a:srgbClr>
                  </a:solidFill>
                </a:ln>
                <a:solidFill>
                  <a:srgbClr val="ED7D31"/>
                </a:solidFill>
                <a:effectLst/>
                <a:uLnTx/>
                <a:uFillTx/>
                <a:latin typeface="Abadi Extra Light"/>
                <a:ea typeface="+mn-ea"/>
                <a:cs typeface="+mn-cs"/>
                <a:sym typeface="Calibri"/>
              </a:rPr>
              <a:t>1 in 4 Asian, Multiracial, and Black </a:t>
            </a:r>
            <a:r>
              <a:rPr kumimoji="0" lang="en-US" sz="1800" b="1" i="0" u="none" strike="noStrike" kern="1200" cap="none" spc="0" normalizeH="0" baseline="0" noProof="0">
                <a:ln>
                  <a:noFill/>
                </a:ln>
                <a:solidFill>
                  <a:prstClr val="black"/>
                </a:solidFill>
                <a:effectLst/>
                <a:uLnTx/>
                <a:uFillTx/>
                <a:latin typeface="Abadi Extra Light"/>
                <a:ea typeface="+mn-ea"/>
                <a:cs typeface="Calibri"/>
                <a:sym typeface="Calibri"/>
              </a:rPr>
              <a:t>respondents experienced</a:t>
            </a:r>
            <a:r>
              <a:rPr kumimoji="0" lang="en-US" sz="1800" b="1" i="0" u="none" strike="noStrike" kern="0" cap="none" spc="0" normalizeH="0" baseline="0" noProof="0">
                <a:ln>
                  <a:noFill/>
                </a:ln>
                <a:solidFill>
                  <a:srgbClr val="000000"/>
                </a:solidFill>
                <a:effectLst/>
                <a:uLnTx/>
                <a:uFillTx/>
                <a:latin typeface="Abadi" panose="020B0604020104020204" pitchFamily="34" charset="0"/>
                <a:ea typeface="Calibri"/>
                <a:cs typeface="Calibri"/>
                <a:sym typeface="Calibri"/>
              </a:rPr>
              <a:t> </a:t>
            </a:r>
            <a:r>
              <a:rPr kumimoji="0" lang="en-US" sz="1800" b="0" i="0" u="none" strike="noStrike" kern="1200" cap="none" spc="0" normalizeH="0" baseline="0" noProof="0">
                <a:ln>
                  <a:noFill/>
                </a:ln>
                <a:solidFill>
                  <a:srgbClr val="0070C0"/>
                </a:solidFill>
                <a:effectLst/>
                <a:uLnTx/>
                <a:uFillTx/>
                <a:latin typeface="Abadi" panose="020B0604020104020204" pitchFamily="34" charset="0"/>
                <a:ea typeface="+mn-ea"/>
                <a:cs typeface="Calibri"/>
                <a:sym typeface="Calibri"/>
              </a:rPr>
              <a:t>racial discrimination </a:t>
            </a:r>
            <a:r>
              <a:rPr kumimoji="0" lang="en-US" sz="1800" b="1" i="0" u="none" strike="noStrike" kern="1200" cap="none" spc="0" normalizeH="0" baseline="0" noProof="0">
                <a:ln>
                  <a:noFill/>
                </a:ln>
                <a:solidFill>
                  <a:prstClr val="black"/>
                </a:solidFill>
                <a:effectLst/>
                <a:uLnTx/>
                <a:uFillTx/>
                <a:latin typeface="Abadi Extra Light"/>
                <a:ea typeface="+mn-ea"/>
                <a:cs typeface="Calibri"/>
                <a:sym typeface="Calibri"/>
              </a:rPr>
              <a:t>during the pandemic</a:t>
            </a:r>
          </a:p>
        </p:txBody>
      </p:sp>
      <p:sp>
        <p:nvSpPr>
          <p:cNvPr id="93" name="Google Shape;93;p18"/>
          <p:cNvSpPr txBox="1"/>
          <p:nvPr/>
        </p:nvSpPr>
        <p:spPr>
          <a:xfrm>
            <a:off x="3960684" y="5216028"/>
            <a:ext cx="4049567" cy="1354176"/>
          </a:xfrm>
          <a:prstGeom prst="rect">
            <a:avLst/>
          </a:prstGeom>
          <a:noFill/>
          <a:ln>
            <a:noFill/>
          </a:ln>
        </p:spPr>
        <p:txBody>
          <a:bodyPr spcFirstLastPara="1" wrap="square" lIns="121900" tIns="121900" rIns="121900" bIns="12190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solidFill>
                    <a:srgbClr val="FFAB40">
                      <a:lumMod val="75000"/>
                    </a:srgbClr>
                  </a:solidFill>
                </a:ln>
                <a:solidFill>
                  <a:srgbClr val="ED7D31"/>
                </a:solidFill>
                <a:effectLst/>
                <a:uLnTx/>
                <a:uFillTx/>
                <a:latin typeface="Abadi Extra Light"/>
                <a:ea typeface="+mn-ea"/>
                <a:cs typeface="+mn-cs"/>
                <a:sym typeface="Calibri"/>
              </a:rPr>
              <a:t>Hispanic/Latinx adults were 2x </a:t>
            </a:r>
            <a:r>
              <a:rPr kumimoji="0" lang="en-US" sz="1800" b="1" i="0" u="none" strike="noStrike" kern="1200" cap="none" spc="0" normalizeH="0" baseline="0" noProof="0">
                <a:ln>
                  <a:noFill/>
                </a:ln>
                <a:solidFill>
                  <a:prstClr val="black"/>
                </a:solidFill>
                <a:effectLst/>
                <a:uLnTx/>
                <a:uFillTx/>
                <a:latin typeface="Abadi Extra Light"/>
                <a:ea typeface="+mn-ea"/>
                <a:cs typeface="Calibri"/>
                <a:sym typeface="Calibri"/>
              </a:rPr>
              <a:t>as likely as White Non-Hispanic adults to </a:t>
            </a:r>
            <a:r>
              <a:rPr kumimoji="0" lang="en-US" sz="1800" b="0" i="0" u="none" strike="noStrike" kern="1200" cap="none" spc="0" normalizeH="0" baseline="0" noProof="0">
                <a:ln>
                  <a:noFill/>
                </a:ln>
                <a:solidFill>
                  <a:srgbClr val="0070C0"/>
                </a:solidFill>
                <a:effectLst/>
                <a:uLnTx/>
                <a:uFillTx/>
                <a:latin typeface="Abadi" panose="020B0604020104020204" pitchFamily="34" charset="0"/>
                <a:ea typeface="+mn-ea"/>
                <a:cs typeface="Calibri"/>
                <a:sym typeface="Calibri"/>
              </a:rPr>
              <a:t>change the status or nature of their employment to take care of children.​</a:t>
            </a:r>
          </a:p>
        </p:txBody>
      </p:sp>
      <p:sp>
        <p:nvSpPr>
          <p:cNvPr id="94" name="Google Shape;94;p18"/>
          <p:cNvSpPr txBox="1"/>
          <p:nvPr/>
        </p:nvSpPr>
        <p:spPr>
          <a:xfrm>
            <a:off x="-98355" y="2885294"/>
            <a:ext cx="4168005" cy="1659388"/>
          </a:xfrm>
          <a:prstGeom prst="rect">
            <a:avLst/>
          </a:prstGeom>
          <a:noFill/>
          <a:ln>
            <a:noFill/>
          </a:ln>
        </p:spPr>
        <p:txBody>
          <a:bodyPr spcFirstLastPara="1" wrap="square" lIns="121900" tIns="121900" rIns="121900" bIns="121900" anchor="ctr" anchorCtr="0">
            <a:spAutoFit/>
          </a:bodyPr>
          <a:lstStyle/>
          <a:p>
            <a:pPr marL="0" marR="0" lvl="0" indent="0" algn="ctr" defTabSz="1219170" rtl="0" eaLnBrk="1" fontAlgn="auto" latinLnBrk="0" hangingPunct="1">
              <a:lnSpc>
                <a:spcPct val="90000"/>
              </a:lnSpc>
              <a:spcBef>
                <a:spcPts val="1333"/>
              </a:spcBef>
              <a:spcAft>
                <a:spcPts val="0"/>
              </a:spcAft>
              <a:buClr>
                <a:srgbClr val="000000"/>
              </a:buClr>
              <a:buSzTx/>
              <a:buFontTx/>
              <a:buNone/>
              <a:tabLst/>
              <a:defRPr/>
            </a:pPr>
            <a:r>
              <a:rPr kumimoji="0" lang="en-US" sz="1800" b="1" i="0" u="none" strike="noStrike" kern="1200" cap="none" spc="0" normalizeH="0" baseline="0" noProof="0" dirty="0">
                <a:ln>
                  <a:solidFill>
                    <a:srgbClr val="FFAB40">
                      <a:lumMod val="75000"/>
                    </a:srgbClr>
                  </a:solidFill>
                </a:ln>
                <a:solidFill>
                  <a:srgbClr val="ED7D31"/>
                </a:solidFill>
                <a:effectLst/>
                <a:uLnTx/>
                <a:uFillTx/>
                <a:latin typeface="Abadi Extra Light"/>
                <a:ea typeface="+mn-ea"/>
                <a:cs typeface="+mn-cs"/>
              </a:rPr>
              <a:t>70% of non-binary adults </a:t>
            </a:r>
            <a:r>
              <a:rPr kumimoji="0" lang="en-US" sz="1800" b="1" i="0" u="none" strike="noStrike" kern="1200" cap="none" spc="0" normalizeH="0" baseline="0" noProof="0" dirty="0">
                <a:ln>
                  <a:noFill/>
                </a:ln>
                <a:solidFill>
                  <a:prstClr val="black"/>
                </a:solidFill>
                <a:effectLst/>
                <a:uLnTx/>
                <a:uFillTx/>
                <a:latin typeface="Abadi Extra Light"/>
                <a:ea typeface="+mn-ea"/>
                <a:cs typeface="Calibri"/>
              </a:rPr>
              <a:t>reported experiencing</a:t>
            </a:r>
            <a:r>
              <a:rPr kumimoji="0" lang="en-US" sz="1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 </a:t>
            </a:r>
            <a:r>
              <a:rPr kumimoji="0" lang="en-US" sz="1800" b="0" i="0" u="none" strike="noStrike" kern="1200" cap="none" spc="0" normalizeH="0" baseline="0" noProof="0" dirty="0">
                <a:ln>
                  <a:noFill/>
                </a:ln>
                <a:solidFill>
                  <a:srgbClr val="0070C0"/>
                </a:solidFill>
                <a:effectLst/>
                <a:uLnTx/>
                <a:uFillTx/>
                <a:latin typeface="Abadi" panose="020B0604020104020204" pitchFamily="34" charset="0"/>
                <a:ea typeface="+mn-ea"/>
                <a:cs typeface="+mn-cs"/>
              </a:rPr>
              <a:t>poor mental health </a:t>
            </a:r>
            <a:r>
              <a:rPr kumimoji="0" lang="en-US" sz="1800" b="1" i="0" u="none" strike="noStrike" kern="1200" cap="none" spc="0" normalizeH="0" baseline="0" noProof="0" dirty="0">
                <a:ln>
                  <a:noFill/>
                </a:ln>
                <a:solidFill>
                  <a:prstClr val="black"/>
                </a:solidFill>
                <a:effectLst/>
                <a:uLnTx/>
                <a:uFillTx/>
                <a:latin typeface="Abadi Extra Light"/>
                <a:ea typeface="+mn-ea"/>
                <a:cs typeface="Calibri"/>
              </a:rPr>
              <a:t>15+ days in the past month and </a:t>
            </a:r>
            <a:r>
              <a:rPr kumimoji="0" lang="en-US" sz="1800" b="1" i="0" u="none" strike="noStrike" kern="1200" cap="none" spc="0" normalizeH="0" baseline="0" noProof="0" dirty="0">
                <a:ln>
                  <a:solidFill>
                    <a:srgbClr val="FFAB40">
                      <a:lumMod val="75000"/>
                    </a:srgbClr>
                  </a:solidFill>
                </a:ln>
                <a:solidFill>
                  <a:srgbClr val="ED7D31"/>
                </a:solidFill>
                <a:effectLst/>
                <a:uLnTx/>
                <a:uFillTx/>
                <a:latin typeface="Abadi Extra Light"/>
                <a:ea typeface="+mn-ea"/>
                <a:cs typeface="+mn-cs"/>
              </a:rPr>
              <a:t>84% of non-binary and queer youth </a:t>
            </a:r>
            <a:r>
              <a:rPr kumimoji="0" lang="en-US" sz="1800" b="1" i="0" u="none" strike="noStrike" kern="1200" cap="none" spc="0" normalizeH="0" baseline="0" noProof="0" dirty="0">
                <a:ln>
                  <a:noFill/>
                </a:ln>
                <a:solidFill>
                  <a:prstClr val="black"/>
                </a:solidFill>
                <a:effectLst/>
                <a:uLnTx/>
                <a:uFillTx/>
                <a:latin typeface="Abadi Extra Light"/>
                <a:ea typeface="+mn-ea"/>
                <a:cs typeface="Calibri"/>
              </a:rPr>
              <a:t>reported feeling </a:t>
            </a:r>
            <a:r>
              <a:rPr kumimoji="0" lang="en-US" sz="1800" b="0" i="0" u="none" strike="noStrike" kern="1200" cap="none" spc="0" normalizeH="0" baseline="0" noProof="0" dirty="0">
                <a:ln>
                  <a:noFill/>
                </a:ln>
                <a:solidFill>
                  <a:srgbClr val="0070C0"/>
                </a:solidFill>
                <a:effectLst/>
                <a:uLnTx/>
                <a:uFillTx/>
                <a:latin typeface="Abadi" panose="020B0604020104020204" pitchFamily="34" charset="0"/>
                <a:ea typeface="+mn-ea"/>
                <a:cs typeface="+mn-cs"/>
              </a:rPr>
              <a:t>sad or hopeless </a:t>
            </a:r>
            <a:r>
              <a:rPr kumimoji="0" lang="en-US" sz="1800" b="1" i="0" u="none" strike="noStrike" kern="1200" cap="none" spc="0" normalizeH="0" baseline="0" noProof="0" dirty="0">
                <a:ln>
                  <a:noFill/>
                </a:ln>
                <a:solidFill>
                  <a:prstClr val="black"/>
                </a:solidFill>
                <a:effectLst/>
                <a:uLnTx/>
                <a:uFillTx/>
                <a:latin typeface="Abadi Extra Light"/>
                <a:ea typeface="+mn-ea"/>
                <a:cs typeface="Calibri"/>
              </a:rPr>
              <a:t>for 2+ weeks in past year </a:t>
            </a:r>
            <a:endParaRPr kumimoji="0" lang="en-US" sz="1800" b="1" i="0" u="none" strike="noStrike" kern="1200" cap="none" spc="0" normalizeH="0" baseline="0" noProof="0" dirty="0">
              <a:ln>
                <a:noFill/>
              </a:ln>
              <a:solidFill>
                <a:prstClr val="black"/>
              </a:solidFill>
              <a:effectLst/>
              <a:uLnTx/>
              <a:uFillTx/>
              <a:latin typeface="Abadi Extra Light"/>
              <a:ea typeface="+mn-ea"/>
              <a:cs typeface="Calibri"/>
              <a:sym typeface="Calibri"/>
            </a:endParaRPr>
          </a:p>
        </p:txBody>
      </p:sp>
      <p:sp>
        <p:nvSpPr>
          <p:cNvPr id="95" name="Google Shape;95;p18"/>
          <p:cNvSpPr/>
          <p:nvPr/>
        </p:nvSpPr>
        <p:spPr>
          <a:xfrm>
            <a:off x="1350514" y="2266685"/>
            <a:ext cx="779200" cy="779200"/>
          </a:xfrm>
          <a:prstGeom prst="ellipse">
            <a:avLst/>
          </a:prstGeom>
          <a:solidFill>
            <a:srgbClr val="002060"/>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badi Extra Light"/>
              <a:ea typeface="+mn-ea"/>
              <a:cs typeface="Arial"/>
              <a:sym typeface="Arial"/>
            </a:endParaRPr>
          </a:p>
        </p:txBody>
      </p:sp>
      <p:pic>
        <p:nvPicPr>
          <p:cNvPr id="96" name="Google Shape;96;p18"/>
          <p:cNvPicPr preferRelativeResize="0"/>
          <p:nvPr/>
        </p:nvPicPr>
        <p:blipFill>
          <a:blip r:embed="rId3">
            <a:alphaModFix/>
          </a:blip>
          <a:stretch>
            <a:fillRect/>
          </a:stretch>
        </p:blipFill>
        <p:spPr>
          <a:xfrm>
            <a:off x="16536620" y="3440263"/>
            <a:ext cx="779200" cy="676981"/>
          </a:xfrm>
          <a:prstGeom prst="rect">
            <a:avLst/>
          </a:prstGeom>
          <a:noFill/>
          <a:ln>
            <a:noFill/>
          </a:ln>
        </p:spPr>
      </p:pic>
      <p:sp>
        <p:nvSpPr>
          <p:cNvPr id="97" name="Google Shape;97;p18"/>
          <p:cNvSpPr/>
          <p:nvPr/>
        </p:nvSpPr>
        <p:spPr>
          <a:xfrm>
            <a:off x="2547541" y="341716"/>
            <a:ext cx="779200" cy="779200"/>
          </a:xfrm>
          <a:prstGeom prst="ellipse">
            <a:avLst/>
          </a:prstGeom>
          <a:solidFill>
            <a:srgbClr val="002060"/>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badi Extra Light"/>
              <a:ea typeface="+mn-ea"/>
              <a:cs typeface="Arial"/>
              <a:sym typeface="Arial"/>
            </a:endParaRPr>
          </a:p>
        </p:txBody>
      </p:sp>
      <p:sp>
        <p:nvSpPr>
          <p:cNvPr id="98" name="Google Shape;98;p18"/>
          <p:cNvSpPr/>
          <p:nvPr/>
        </p:nvSpPr>
        <p:spPr>
          <a:xfrm>
            <a:off x="5679840" y="171498"/>
            <a:ext cx="779200" cy="779200"/>
          </a:xfrm>
          <a:prstGeom prst="ellipse">
            <a:avLst/>
          </a:prstGeom>
          <a:solidFill>
            <a:srgbClr val="002060"/>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badi Extra Light"/>
              <a:ea typeface="+mn-ea"/>
              <a:cs typeface="Arial"/>
              <a:sym typeface="Arial"/>
            </a:endParaRPr>
          </a:p>
        </p:txBody>
      </p:sp>
      <p:sp>
        <p:nvSpPr>
          <p:cNvPr id="99" name="Google Shape;99;p18"/>
          <p:cNvSpPr/>
          <p:nvPr/>
        </p:nvSpPr>
        <p:spPr>
          <a:xfrm>
            <a:off x="9385167" y="418717"/>
            <a:ext cx="779200" cy="779200"/>
          </a:xfrm>
          <a:prstGeom prst="ellipse">
            <a:avLst/>
          </a:prstGeom>
          <a:solidFill>
            <a:srgbClr val="002060"/>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badi Extra Light"/>
              <a:ea typeface="+mn-ea"/>
              <a:cs typeface="Arial"/>
              <a:sym typeface="Arial"/>
            </a:endParaRPr>
          </a:p>
        </p:txBody>
      </p:sp>
      <p:sp>
        <p:nvSpPr>
          <p:cNvPr id="100" name="Google Shape;100;p18"/>
          <p:cNvSpPr/>
          <p:nvPr/>
        </p:nvSpPr>
        <p:spPr>
          <a:xfrm>
            <a:off x="10136667" y="2506754"/>
            <a:ext cx="779200" cy="779200"/>
          </a:xfrm>
          <a:prstGeom prst="ellipse">
            <a:avLst/>
          </a:prstGeom>
          <a:solidFill>
            <a:srgbClr val="002060"/>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badi Extra Light"/>
              <a:ea typeface="+mn-ea"/>
              <a:cs typeface="Arial"/>
              <a:sym typeface="Arial"/>
            </a:endParaRPr>
          </a:p>
        </p:txBody>
      </p:sp>
      <p:sp>
        <p:nvSpPr>
          <p:cNvPr id="101" name="Google Shape;101;p18"/>
          <p:cNvSpPr/>
          <p:nvPr/>
        </p:nvSpPr>
        <p:spPr>
          <a:xfrm>
            <a:off x="5664625" y="4449125"/>
            <a:ext cx="779200" cy="779200"/>
          </a:xfrm>
          <a:prstGeom prst="ellipse">
            <a:avLst/>
          </a:prstGeom>
          <a:solidFill>
            <a:srgbClr val="00206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badi Extra Light"/>
              <a:ea typeface="+mn-ea"/>
              <a:cs typeface="Arial"/>
              <a:sym typeface="Arial"/>
            </a:endParaRPr>
          </a:p>
        </p:txBody>
      </p:sp>
      <p:sp>
        <p:nvSpPr>
          <p:cNvPr id="102" name="Google Shape;102;p18"/>
          <p:cNvSpPr/>
          <p:nvPr/>
        </p:nvSpPr>
        <p:spPr>
          <a:xfrm>
            <a:off x="9370500" y="4480317"/>
            <a:ext cx="779200" cy="779200"/>
          </a:xfrm>
          <a:prstGeom prst="ellipse">
            <a:avLst/>
          </a:prstGeom>
          <a:solidFill>
            <a:srgbClr val="00206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badi Extra Light"/>
              <a:ea typeface="+mn-ea"/>
              <a:cs typeface="Arial"/>
              <a:sym typeface="Arial"/>
            </a:endParaRPr>
          </a:p>
        </p:txBody>
      </p:sp>
      <p:sp>
        <p:nvSpPr>
          <p:cNvPr id="103" name="Google Shape;103;p18"/>
          <p:cNvSpPr/>
          <p:nvPr/>
        </p:nvSpPr>
        <p:spPr>
          <a:xfrm>
            <a:off x="2032533" y="4532250"/>
            <a:ext cx="779200" cy="779200"/>
          </a:xfrm>
          <a:prstGeom prst="ellipse">
            <a:avLst/>
          </a:prstGeom>
          <a:solidFill>
            <a:srgbClr val="00206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badi Extra Light"/>
              <a:ea typeface="+mn-ea"/>
              <a:cs typeface="Arial"/>
              <a:sym typeface="Arial"/>
            </a:endParaRPr>
          </a:p>
        </p:txBody>
      </p:sp>
      <p:pic>
        <p:nvPicPr>
          <p:cNvPr id="110" name="Google Shape;110;p18"/>
          <p:cNvPicPr preferRelativeResize="0"/>
          <p:nvPr/>
        </p:nvPicPr>
        <p:blipFill>
          <a:blip r:embed="rId4">
            <a:alphaModFix/>
          </a:blip>
          <a:stretch>
            <a:fillRect/>
          </a:stretch>
        </p:blipFill>
        <p:spPr>
          <a:xfrm>
            <a:off x="5837658" y="4516591"/>
            <a:ext cx="481767" cy="609703"/>
          </a:xfrm>
          <a:prstGeom prst="rect">
            <a:avLst/>
          </a:prstGeom>
          <a:noFill/>
          <a:ln>
            <a:noFill/>
          </a:ln>
        </p:spPr>
      </p:pic>
      <p:cxnSp>
        <p:nvCxnSpPr>
          <p:cNvPr id="112" name="Google Shape;112;p18"/>
          <p:cNvCxnSpPr>
            <a:stCxn id="101" idx="0"/>
            <a:endCxn id="88" idx="4"/>
          </p:cNvCxnSpPr>
          <p:nvPr/>
        </p:nvCxnSpPr>
        <p:spPr>
          <a:xfrm flipH="1" flipV="1">
            <a:off x="6042333" y="4102829"/>
            <a:ext cx="11892" cy="346296"/>
          </a:xfrm>
          <a:prstGeom prst="straightConnector1">
            <a:avLst/>
          </a:prstGeom>
          <a:noFill/>
          <a:ln w="9525" cap="flat" cmpd="sng">
            <a:solidFill>
              <a:srgbClr val="9FC5E8"/>
            </a:solidFill>
            <a:prstDash val="solid"/>
            <a:round/>
            <a:headEnd type="none" w="med" len="med"/>
            <a:tailEnd type="none" w="med" len="med"/>
          </a:ln>
        </p:spPr>
      </p:cxnSp>
      <p:cxnSp>
        <p:nvCxnSpPr>
          <p:cNvPr id="118" name="Google Shape;118;p18"/>
          <p:cNvCxnSpPr/>
          <p:nvPr/>
        </p:nvCxnSpPr>
        <p:spPr>
          <a:xfrm rot="10800000" flipH="1">
            <a:off x="7138900" y="1077150"/>
            <a:ext cx="2354400" cy="1480000"/>
          </a:xfrm>
          <a:prstGeom prst="straightConnector1">
            <a:avLst/>
          </a:prstGeom>
          <a:noFill/>
          <a:ln w="9525" cap="flat" cmpd="sng">
            <a:solidFill>
              <a:srgbClr val="9FC5E8"/>
            </a:solidFill>
            <a:prstDash val="solid"/>
            <a:round/>
            <a:headEnd type="none" w="med" len="med"/>
            <a:tailEnd type="none" w="med" len="med"/>
          </a:ln>
        </p:spPr>
      </p:cxnSp>
      <p:cxnSp>
        <p:nvCxnSpPr>
          <p:cNvPr id="119" name="Google Shape;119;p18"/>
          <p:cNvCxnSpPr>
            <a:cxnSpLocks/>
          </p:cNvCxnSpPr>
          <p:nvPr/>
        </p:nvCxnSpPr>
        <p:spPr>
          <a:xfrm flipH="1" flipV="1">
            <a:off x="3239368" y="1030621"/>
            <a:ext cx="1130866" cy="1663097"/>
          </a:xfrm>
          <a:prstGeom prst="straightConnector1">
            <a:avLst/>
          </a:prstGeom>
          <a:noFill/>
          <a:ln w="9525" cap="flat" cmpd="sng">
            <a:solidFill>
              <a:srgbClr val="9FC5E8"/>
            </a:solidFill>
            <a:prstDash val="solid"/>
            <a:round/>
            <a:headEnd type="none" w="med" len="med"/>
            <a:tailEnd type="none" w="med" len="med"/>
          </a:ln>
        </p:spPr>
      </p:cxnSp>
      <p:sp>
        <p:nvSpPr>
          <p:cNvPr id="120" name="Google Shape;120;p18"/>
          <p:cNvSpPr txBox="1"/>
          <p:nvPr/>
        </p:nvSpPr>
        <p:spPr>
          <a:xfrm>
            <a:off x="375113" y="759632"/>
            <a:ext cx="3569063" cy="1659388"/>
          </a:xfrm>
          <a:prstGeom prst="rect">
            <a:avLst/>
          </a:prstGeom>
          <a:noFill/>
          <a:ln>
            <a:noFill/>
          </a:ln>
          <a:effectLst>
            <a:outerShdw dist="19050" dir="7920000" algn="bl" rotWithShape="0">
              <a:srgbClr val="F3F3F3"/>
            </a:outerShdw>
          </a:effectLst>
        </p:spPr>
        <p:txBody>
          <a:bodyPr spcFirstLastPara="1" wrap="square" lIns="121900" tIns="121900" rIns="121900" bIns="121900" anchor="ctr" anchorCtr="0">
            <a:spAutoFit/>
          </a:bodyPr>
          <a:lstStyle/>
          <a:p>
            <a:pPr marL="0" marR="0" lvl="0" indent="0" algn="ctr" defTabSz="1219170" rtl="0" eaLnBrk="1" fontAlgn="auto" latinLnBrk="0" hangingPunct="1">
              <a:lnSpc>
                <a:spcPct val="90000"/>
              </a:lnSpc>
              <a:spcBef>
                <a:spcPts val="1333"/>
              </a:spcBef>
              <a:spcAft>
                <a:spcPts val="0"/>
              </a:spcAft>
              <a:buClr>
                <a:srgbClr val="000000"/>
              </a:buClr>
              <a:buSzTx/>
              <a:buFontTx/>
              <a:buNone/>
              <a:tabLst/>
              <a:defRPr/>
            </a:pPr>
            <a:r>
              <a:rPr kumimoji="0" lang="en-US" sz="1800" b="1" i="0" u="none" strike="noStrike" kern="1200" cap="none" spc="0" normalizeH="0" baseline="0" noProof="0">
                <a:ln>
                  <a:solidFill>
                    <a:srgbClr val="FFAB40">
                      <a:lumMod val="75000"/>
                    </a:srgbClr>
                  </a:solidFill>
                </a:ln>
                <a:solidFill>
                  <a:srgbClr val="ED7D31"/>
                </a:solidFill>
                <a:effectLst/>
                <a:uLnTx/>
                <a:uFillTx/>
                <a:latin typeface="Abadi Extra Light"/>
                <a:ea typeface="+mn-ea"/>
                <a:cs typeface="+mn-cs"/>
                <a:sym typeface="Calibri"/>
              </a:rPr>
              <a:t>Black and American Indian / Alaska Native youth were 2x </a:t>
            </a:r>
            <a:r>
              <a:rPr kumimoji="0" lang="en-US" sz="1800" b="1" i="0" u="none" strike="noStrike" kern="1200" cap="none" spc="0" normalizeH="0" baseline="0" noProof="0">
                <a:ln>
                  <a:noFill/>
                </a:ln>
                <a:solidFill>
                  <a:prstClr val="black"/>
                </a:solidFill>
                <a:effectLst/>
                <a:uLnTx/>
                <a:uFillTx/>
                <a:latin typeface="Abadi Extra Light"/>
                <a:ea typeface="Calibri"/>
                <a:cs typeface="Calibri"/>
                <a:sym typeface="Calibri"/>
              </a:rPr>
              <a:t>as likely to </a:t>
            </a:r>
            <a:r>
              <a:rPr kumimoji="0" lang="en-US" sz="1800" b="0" i="0" u="none" strike="noStrike" kern="1200" cap="none" spc="0" normalizeH="0" baseline="0" noProof="0">
                <a:ln>
                  <a:noFill/>
                </a:ln>
                <a:solidFill>
                  <a:srgbClr val="0070C0"/>
                </a:solidFill>
                <a:effectLst/>
                <a:uLnTx/>
                <a:uFillTx/>
                <a:latin typeface="Abadi" panose="020B0604020104020204" pitchFamily="34" charset="0"/>
                <a:ea typeface="+mn-ea"/>
                <a:cs typeface="+mn-cs"/>
                <a:sym typeface="Calibri"/>
              </a:rPr>
              <a:t>lose someone close to them due to COVID-19, </a:t>
            </a:r>
            <a:r>
              <a:rPr kumimoji="0" lang="en-US" sz="1800" b="1" i="0" u="none" strike="noStrike" kern="1200" cap="none" spc="0" normalizeH="0" baseline="0" noProof="0">
                <a:ln>
                  <a:noFill/>
                </a:ln>
                <a:solidFill>
                  <a:prstClr val="black"/>
                </a:solidFill>
                <a:effectLst/>
                <a:uLnTx/>
                <a:uFillTx/>
                <a:latin typeface="Abadi Extra Light"/>
                <a:ea typeface="Calibri"/>
                <a:cs typeface="Calibri"/>
                <a:sym typeface="Calibri"/>
              </a:rPr>
              <a:t>compared to all youth</a:t>
            </a:r>
            <a:endParaRPr kumimoji="0" lang="en-US" sz="1800" b="1" i="0" u="none" strike="noStrike" kern="1200" cap="none" spc="0" normalizeH="0" baseline="0" noProof="0">
              <a:ln>
                <a:noFill/>
              </a:ln>
              <a:solidFill>
                <a:prstClr val="black"/>
              </a:solidFill>
              <a:effectLst/>
              <a:uLnTx/>
              <a:uFillTx/>
              <a:latin typeface="Abadi Extra Light"/>
              <a:ea typeface="Calibri"/>
              <a:cs typeface="Calibri"/>
            </a:endParaRPr>
          </a:p>
        </p:txBody>
      </p:sp>
      <p:sp>
        <p:nvSpPr>
          <p:cNvPr id="2" name="Rectangle 1">
            <a:extLst>
              <a:ext uri="{FF2B5EF4-FFF2-40B4-BE49-F238E27FC236}">
                <a16:creationId xmlns:a16="http://schemas.microsoft.com/office/drawing/2014/main" id="{8BE2D2CD-8284-4914-862D-0E3F5D0879D6}"/>
              </a:ext>
            </a:extLst>
          </p:cNvPr>
          <p:cNvSpPr/>
          <p:nvPr/>
        </p:nvSpPr>
        <p:spPr>
          <a:xfrm>
            <a:off x="2145" y="13401"/>
            <a:ext cx="12191999" cy="6439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0" name="Rectangle 39">
            <a:extLst>
              <a:ext uri="{FF2B5EF4-FFF2-40B4-BE49-F238E27FC236}">
                <a16:creationId xmlns:a16="http://schemas.microsoft.com/office/drawing/2014/main" id="{82B82A84-7033-4A61-86A8-302023156728}"/>
              </a:ext>
            </a:extLst>
          </p:cNvPr>
          <p:cNvSpPr/>
          <p:nvPr/>
        </p:nvSpPr>
        <p:spPr>
          <a:xfrm>
            <a:off x="-8589" y="6790381"/>
            <a:ext cx="12191999" cy="6439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3" name="Google Shape;90;p18">
            <a:extLst>
              <a:ext uri="{FF2B5EF4-FFF2-40B4-BE49-F238E27FC236}">
                <a16:creationId xmlns:a16="http://schemas.microsoft.com/office/drawing/2014/main" id="{A0305E1B-509C-D949-88F4-8617D0C427E2}"/>
              </a:ext>
            </a:extLst>
          </p:cNvPr>
          <p:cNvSpPr txBox="1">
            <a:spLocks/>
          </p:cNvSpPr>
          <p:nvPr/>
        </p:nvSpPr>
        <p:spPr>
          <a:xfrm>
            <a:off x="4383379" y="918583"/>
            <a:ext cx="3341692" cy="1006902"/>
          </a:xfrm>
          <a:prstGeom prst="rect">
            <a:avLst/>
          </a:prstGeom>
          <a:noFill/>
          <a:ln>
            <a:noFill/>
          </a:ln>
        </p:spPr>
        <p:txBody>
          <a:bodyPr spcFirstLastPara="1" vert="horz" wrap="square" lIns="91433" tIns="45700" rIns="91433" bIns="4570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1219170" rtl="0" eaLnBrk="1" fontAlgn="auto" latinLnBrk="0" hangingPunct="1">
              <a:lnSpc>
                <a:spcPct val="90000"/>
              </a:lnSpc>
              <a:spcBef>
                <a:spcPts val="1333"/>
              </a:spcBef>
              <a:spcAft>
                <a:spcPts val="0"/>
              </a:spcAft>
              <a:buClr>
                <a:srgbClr val="000000"/>
              </a:buClr>
              <a:buSzTx/>
              <a:buFont typeface="Arial" panose="020B0604020202020204" pitchFamily="34" charset="0"/>
              <a:buNone/>
              <a:tabLst/>
              <a:defRPr/>
            </a:pPr>
            <a:r>
              <a:rPr kumimoji="0" lang="en-US" sz="1800" b="1" i="0" u="none" strike="noStrike" kern="0" cap="none" spc="0" normalizeH="0" baseline="0" noProof="0">
                <a:ln>
                  <a:solidFill>
                    <a:srgbClr val="FFAB40">
                      <a:lumMod val="75000"/>
                    </a:srgbClr>
                  </a:solidFill>
                </a:ln>
                <a:solidFill>
                  <a:srgbClr val="ED7D31"/>
                </a:solidFill>
                <a:effectLst/>
                <a:uLnTx/>
                <a:uFillTx/>
                <a:latin typeface="Abadi Extra Light"/>
                <a:ea typeface="+mn-ea"/>
                <a:cs typeface="Arial"/>
                <a:sym typeface="Calibri"/>
              </a:rPr>
              <a:t>1 in 3 Parents </a:t>
            </a:r>
            <a:r>
              <a:rPr kumimoji="0" lang="en-US" sz="1800" b="1" i="0" u="none" strike="noStrike" kern="0" cap="none" spc="0" normalizeH="0" baseline="0" noProof="0">
                <a:ln>
                  <a:noFill/>
                </a:ln>
                <a:solidFill>
                  <a:srgbClr val="000000"/>
                </a:solidFill>
                <a:effectLst/>
                <a:uLnTx/>
                <a:uFillTx/>
                <a:latin typeface="Abadi Extra Light"/>
                <a:ea typeface="Calibri"/>
                <a:cs typeface="Calibri"/>
                <a:sym typeface="Calibri"/>
              </a:rPr>
              <a:t>faced </a:t>
            </a:r>
            <a:r>
              <a:rPr kumimoji="0" lang="en-US" sz="1800" b="0" i="0" u="none" strike="noStrike" kern="1200" cap="none" spc="0" normalizeH="0" baseline="0" noProof="0">
                <a:ln>
                  <a:noFill/>
                </a:ln>
                <a:solidFill>
                  <a:srgbClr val="0070C0"/>
                </a:solidFill>
                <a:effectLst/>
                <a:uLnTx/>
                <a:uFillTx/>
                <a:latin typeface="Abadi" panose="020B0604020104020204" pitchFamily="34" charset="0"/>
                <a:ea typeface="+mn-ea"/>
                <a:cs typeface="+mn-cs"/>
                <a:sym typeface="Calibri"/>
              </a:rPr>
              <a:t>housing insecurity </a:t>
            </a:r>
            <a:r>
              <a:rPr kumimoji="0" lang="en-US" sz="1800" b="1" i="0" u="none" strike="noStrike" kern="0" cap="none" spc="0" normalizeH="0" baseline="0" noProof="0">
                <a:ln>
                  <a:noFill/>
                </a:ln>
                <a:solidFill>
                  <a:srgbClr val="000000"/>
                </a:solidFill>
                <a:effectLst/>
                <a:uLnTx/>
                <a:uFillTx/>
                <a:latin typeface="Abadi Extra Light"/>
                <a:ea typeface="Calibri"/>
                <a:cs typeface="Calibri"/>
                <a:sym typeface="Calibri"/>
              </a:rPr>
              <a:t>(50% more than respondents not parents) </a:t>
            </a:r>
          </a:p>
        </p:txBody>
      </p:sp>
      <p:pic>
        <p:nvPicPr>
          <p:cNvPr id="7" name="Graphic 6" descr="Home outline">
            <a:extLst>
              <a:ext uri="{FF2B5EF4-FFF2-40B4-BE49-F238E27FC236}">
                <a16:creationId xmlns:a16="http://schemas.microsoft.com/office/drawing/2014/main" id="{BDC693E1-BA4C-4F45-BFBE-B0D91DA7FBE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88941" y="122158"/>
            <a:ext cx="779200" cy="779200"/>
          </a:xfrm>
          <a:prstGeom prst="rect">
            <a:avLst/>
          </a:prstGeom>
        </p:spPr>
      </p:pic>
      <p:pic>
        <p:nvPicPr>
          <p:cNvPr id="11" name="Graphic 10" descr="Grocery bag outline">
            <a:extLst>
              <a:ext uri="{FF2B5EF4-FFF2-40B4-BE49-F238E27FC236}">
                <a16:creationId xmlns:a16="http://schemas.microsoft.com/office/drawing/2014/main" id="{BC0A49E3-0E07-514A-AC3C-3745666E21D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44958" y="2479883"/>
            <a:ext cx="787808" cy="787808"/>
          </a:xfrm>
          <a:prstGeom prst="rect">
            <a:avLst/>
          </a:prstGeom>
        </p:spPr>
      </p:pic>
      <p:pic>
        <p:nvPicPr>
          <p:cNvPr id="13" name="Graphic 12" descr="Electric Tower with solid fill">
            <a:extLst>
              <a:ext uri="{FF2B5EF4-FFF2-40B4-BE49-F238E27FC236}">
                <a16:creationId xmlns:a16="http://schemas.microsoft.com/office/drawing/2014/main" id="{5FC84565-8E36-DF44-8EF1-2D6CDC6C066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70143" y="4577731"/>
            <a:ext cx="664000" cy="664000"/>
          </a:xfrm>
          <a:prstGeom prst="rect">
            <a:avLst/>
          </a:prstGeom>
        </p:spPr>
      </p:pic>
      <p:pic>
        <p:nvPicPr>
          <p:cNvPr id="15" name="Graphic 14" descr="Group of men outline">
            <a:extLst>
              <a:ext uri="{FF2B5EF4-FFF2-40B4-BE49-F238E27FC236}">
                <a16:creationId xmlns:a16="http://schemas.microsoft.com/office/drawing/2014/main" id="{90986137-944A-B74F-87AC-96BEF4D05A2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438831" y="4532250"/>
            <a:ext cx="683026" cy="683026"/>
          </a:xfrm>
          <a:prstGeom prst="rect">
            <a:avLst/>
          </a:prstGeom>
        </p:spPr>
      </p:pic>
      <p:pic>
        <p:nvPicPr>
          <p:cNvPr id="20" name="Graphic 19" descr="Brain in head outline">
            <a:extLst>
              <a:ext uri="{FF2B5EF4-FFF2-40B4-BE49-F238E27FC236}">
                <a16:creationId xmlns:a16="http://schemas.microsoft.com/office/drawing/2014/main" id="{2A1E33F6-91EB-F148-93FA-C3EA03A925F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434245" y="2307051"/>
            <a:ext cx="664000" cy="664000"/>
          </a:xfrm>
          <a:prstGeom prst="rect">
            <a:avLst/>
          </a:prstGeom>
        </p:spPr>
      </p:pic>
      <p:pic>
        <p:nvPicPr>
          <p:cNvPr id="24" name="Graphic 23" descr="Ambulance outline">
            <a:extLst>
              <a:ext uri="{FF2B5EF4-FFF2-40B4-BE49-F238E27FC236}">
                <a16:creationId xmlns:a16="http://schemas.microsoft.com/office/drawing/2014/main" id="{45E7D45F-2960-4644-BB56-07D4D5D6BD3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618677" y="387885"/>
            <a:ext cx="695732" cy="695732"/>
          </a:xfrm>
          <a:prstGeom prst="rect">
            <a:avLst/>
          </a:prstGeom>
        </p:spPr>
      </p:pic>
      <p:pic>
        <p:nvPicPr>
          <p:cNvPr id="42" name="Google Shape;106;p18">
            <a:extLst>
              <a:ext uri="{FF2B5EF4-FFF2-40B4-BE49-F238E27FC236}">
                <a16:creationId xmlns:a16="http://schemas.microsoft.com/office/drawing/2014/main" id="{9BC777EB-2BCE-FD4B-9DCF-86154B7815F6}"/>
              </a:ext>
            </a:extLst>
          </p:cNvPr>
          <p:cNvPicPr preferRelativeResize="0"/>
          <p:nvPr/>
        </p:nvPicPr>
        <p:blipFill>
          <a:blip r:embed="rId17">
            <a:alphaModFix/>
          </a:blip>
          <a:stretch>
            <a:fillRect/>
          </a:stretch>
        </p:blipFill>
        <p:spPr>
          <a:xfrm>
            <a:off x="9532654" y="561098"/>
            <a:ext cx="484225" cy="476018"/>
          </a:xfrm>
          <a:prstGeom prst="rect">
            <a:avLst/>
          </a:prstGeom>
          <a:noFill/>
          <a:ln>
            <a:noFill/>
          </a:ln>
        </p:spPr>
      </p:pic>
      <p:sp>
        <p:nvSpPr>
          <p:cNvPr id="38" name="Google Shape;90;p18">
            <a:extLst>
              <a:ext uri="{FF2B5EF4-FFF2-40B4-BE49-F238E27FC236}">
                <a16:creationId xmlns:a16="http://schemas.microsoft.com/office/drawing/2014/main" id="{DDA3135B-4F67-0A4C-8A80-0E6662EE438B}"/>
              </a:ext>
            </a:extLst>
          </p:cNvPr>
          <p:cNvSpPr txBox="1">
            <a:spLocks/>
          </p:cNvSpPr>
          <p:nvPr/>
        </p:nvSpPr>
        <p:spPr>
          <a:xfrm>
            <a:off x="7993521" y="1149898"/>
            <a:ext cx="3341692" cy="1006902"/>
          </a:xfrm>
          <a:prstGeom prst="rect">
            <a:avLst/>
          </a:prstGeom>
          <a:noFill/>
          <a:ln>
            <a:noFill/>
          </a:ln>
        </p:spPr>
        <p:txBody>
          <a:bodyPr spcFirstLastPara="1" vert="horz" wrap="square" lIns="91433" tIns="45700" rIns="91433" bIns="4570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1219170" rtl="0" eaLnBrk="1" fontAlgn="auto" latinLnBrk="0" hangingPunct="1">
              <a:lnSpc>
                <a:spcPct val="90000"/>
              </a:lnSpc>
              <a:spcBef>
                <a:spcPts val="1333"/>
              </a:spcBef>
              <a:spcAft>
                <a:spcPts val="0"/>
              </a:spcAft>
              <a:buClr>
                <a:srgbClr val="000000"/>
              </a:buClr>
              <a:buSzTx/>
              <a:buFont typeface="Arial" panose="020B0604020202020204" pitchFamily="34" charset="0"/>
              <a:buNone/>
              <a:tabLst/>
              <a:defRPr/>
            </a:pPr>
            <a:r>
              <a:rPr kumimoji="0" lang="en-US" sz="1800" b="1" i="0" u="none" strike="noStrike" kern="0" cap="none" spc="0" normalizeH="0" baseline="0" noProof="0">
                <a:ln>
                  <a:solidFill>
                    <a:srgbClr val="FFAB40">
                      <a:lumMod val="75000"/>
                    </a:srgbClr>
                  </a:solidFill>
                </a:ln>
                <a:solidFill>
                  <a:srgbClr val="ED7D31"/>
                </a:solidFill>
                <a:effectLst/>
                <a:uLnTx/>
                <a:uFillTx/>
                <a:latin typeface="Abadi Extra Light"/>
                <a:ea typeface="+mn-ea"/>
                <a:cs typeface="Arial"/>
                <a:sym typeface="Calibri"/>
              </a:rPr>
              <a:t>1 in 5 Cambodian respondents </a:t>
            </a:r>
            <a:r>
              <a:rPr kumimoji="0" lang="en-US" sz="1800" b="0" i="0" u="none" strike="noStrike" kern="1200" cap="none" spc="0" normalizeH="0" baseline="0" noProof="0">
                <a:ln>
                  <a:noFill/>
                </a:ln>
                <a:solidFill>
                  <a:srgbClr val="0070C0"/>
                </a:solidFill>
                <a:effectLst/>
                <a:uLnTx/>
                <a:uFillTx/>
                <a:latin typeface="Abadi" panose="020B0604020104020204" pitchFamily="34" charset="0"/>
                <a:ea typeface="+mn-ea"/>
                <a:cs typeface="+mn-cs"/>
                <a:sym typeface="Calibri"/>
              </a:rPr>
              <a:t>lost their job </a:t>
            </a:r>
            <a:r>
              <a:rPr kumimoji="0" lang="en-US" sz="1800" b="1" i="0" u="none" strike="noStrike" kern="0" cap="none" spc="0" normalizeH="0" baseline="0" noProof="0">
                <a:ln>
                  <a:noFill/>
                </a:ln>
                <a:solidFill>
                  <a:srgbClr val="000000"/>
                </a:solidFill>
                <a:effectLst/>
                <a:uLnTx/>
                <a:uFillTx/>
                <a:latin typeface="Abadi Extra Light"/>
                <a:ea typeface="Calibri"/>
                <a:cs typeface="Calibri"/>
                <a:sym typeface="Calibri"/>
              </a:rPr>
              <a:t>(2</a:t>
            </a:r>
            <a:r>
              <a:rPr kumimoji="0" lang="en-US" sz="1800" b="1" i="0" u="none" strike="noStrike" kern="0" cap="none" spc="0" normalizeH="0" baseline="30000" noProof="0">
                <a:ln>
                  <a:noFill/>
                </a:ln>
                <a:solidFill>
                  <a:srgbClr val="000000"/>
                </a:solidFill>
                <a:effectLst/>
                <a:uLnTx/>
                <a:uFillTx/>
                <a:latin typeface="Abadi Extra Light"/>
                <a:ea typeface="Calibri"/>
                <a:cs typeface="Calibri"/>
                <a:sym typeface="Calibri"/>
              </a:rPr>
              <a:t>nd</a:t>
            </a:r>
            <a:r>
              <a:rPr kumimoji="0" lang="en-US" sz="1800" b="1" i="0" u="none" strike="noStrike" kern="0" cap="none" spc="0" normalizeH="0" baseline="0" noProof="0">
                <a:ln>
                  <a:noFill/>
                </a:ln>
                <a:solidFill>
                  <a:srgbClr val="000000"/>
                </a:solidFill>
                <a:effectLst/>
                <a:uLnTx/>
                <a:uFillTx/>
                <a:latin typeface="Abadi Extra Light"/>
                <a:ea typeface="Calibri"/>
                <a:cs typeface="Calibri"/>
                <a:sym typeface="Calibri"/>
              </a:rPr>
              <a:t> highest among all CCIS ethnic groups) </a:t>
            </a:r>
          </a:p>
        </p:txBody>
      </p:sp>
      <p:cxnSp>
        <p:nvCxnSpPr>
          <p:cNvPr id="39" name="Google Shape;115;p18">
            <a:extLst>
              <a:ext uri="{FF2B5EF4-FFF2-40B4-BE49-F238E27FC236}">
                <a16:creationId xmlns:a16="http://schemas.microsoft.com/office/drawing/2014/main" id="{0C5B0B7C-A6B0-4EFA-ABD4-A26FD63EE6CE}"/>
              </a:ext>
            </a:extLst>
          </p:cNvPr>
          <p:cNvCxnSpPr>
            <a:cxnSpLocks/>
            <a:endCxn id="95" idx="6"/>
          </p:cNvCxnSpPr>
          <p:nvPr/>
        </p:nvCxnSpPr>
        <p:spPr>
          <a:xfrm flipH="1" flipV="1">
            <a:off x="2129714" y="2656285"/>
            <a:ext cx="1715079" cy="411212"/>
          </a:xfrm>
          <a:prstGeom prst="straightConnector1">
            <a:avLst/>
          </a:prstGeom>
          <a:noFill/>
          <a:ln w="9525" cap="flat" cmpd="sng">
            <a:solidFill>
              <a:srgbClr val="9FC5E8"/>
            </a:solidFill>
            <a:prstDash val="solid"/>
            <a:round/>
            <a:headEnd type="none" w="med" len="med"/>
            <a:tailEnd type="none" w="med" len="med"/>
          </a:ln>
        </p:spPr>
      </p:cxnSp>
    </p:spTree>
    <p:extLst>
      <p:ext uri="{BB962C8B-B14F-4D97-AF65-F5344CB8AC3E}">
        <p14:creationId xmlns:p14="http://schemas.microsoft.com/office/powerpoint/2010/main" val="320650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120"/>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1" nodeType="clickEffect">
                                  <p:stCondLst>
                                    <p:cond delay="0"/>
                                  </p:stCondLst>
                                  <p:childTnLst>
                                    <p:animEffect transition="out" filter="fade">
                                      <p:cBhvr>
                                        <p:cTn id="10" dur="500" tmFilter="0, 0; .2, .5; .8, .5; 1, 0"/>
                                        <p:tgtEl>
                                          <p:spTgt spid="120"/>
                                        </p:tgtEl>
                                      </p:cBhvr>
                                    </p:animEffect>
                                    <p:animScale>
                                      <p:cBhvr>
                                        <p:cTn id="11" dur="250" autoRev="1" fill="hold"/>
                                        <p:tgtEl>
                                          <p:spTgt spid="120"/>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grpId="0" nodeType="clickEffect">
                                  <p:stCondLst>
                                    <p:cond delay="0"/>
                                  </p:stCondLst>
                                  <p:childTnLst>
                                    <p:animEffect transition="out" filter="fade">
                                      <p:cBhvr>
                                        <p:cTn id="15" dur="500" tmFilter="0, 0; .2, .5; .8, .5; 1, 0"/>
                                        <p:tgtEl>
                                          <p:spTgt spid="43"/>
                                        </p:tgtEl>
                                      </p:cBhvr>
                                    </p:animEffect>
                                    <p:animScale>
                                      <p:cBhvr>
                                        <p:cTn id="16" dur="250" autoRev="1" fill="hold"/>
                                        <p:tgtEl>
                                          <p:spTgt spid="43"/>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38"/>
                                        </p:tgtEl>
                                      </p:cBhvr>
                                    </p:animEffect>
                                    <p:animScale>
                                      <p:cBhvr>
                                        <p:cTn id="21" dur="250" autoRev="1" fill="hold"/>
                                        <p:tgtEl>
                                          <p:spTgt spid="38"/>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91"/>
                                        </p:tgtEl>
                                      </p:cBhvr>
                                    </p:animEffect>
                                    <p:animScale>
                                      <p:cBhvr>
                                        <p:cTn id="26" dur="250" autoRev="1" fill="hold"/>
                                        <p:tgtEl>
                                          <p:spTgt spid="91"/>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grpId="0" nodeType="clickEffect">
                                  <p:stCondLst>
                                    <p:cond delay="0"/>
                                  </p:stCondLst>
                                  <p:childTnLst>
                                    <p:animEffect transition="out" filter="fade">
                                      <p:cBhvr>
                                        <p:cTn id="30" dur="500" tmFilter="0, 0; .2, .5; .8, .5; 1, 0"/>
                                        <p:tgtEl>
                                          <p:spTgt spid="92"/>
                                        </p:tgtEl>
                                      </p:cBhvr>
                                    </p:animEffect>
                                    <p:animScale>
                                      <p:cBhvr>
                                        <p:cTn id="31" dur="250" autoRev="1" fill="hold"/>
                                        <p:tgtEl>
                                          <p:spTgt spid="92"/>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grpId="0" nodeType="clickEffect">
                                  <p:stCondLst>
                                    <p:cond delay="0"/>
                                  </p:stCondLst>
                                  <p:childTnLst>
                                    <p:animEffect transition="out" filter="fade">
                                      <p:cBhvr>
                                        <p:cTn id="35" dur="500" tmFilter="0, 0; .2, .5; .8, .5; 1, 0"/>
                                        <p:tgtEl>
                                          <p:spTgt spid="93"/>
                                        </p:tgtEl>
                                      </p:cBhvr>
                                    </p:animEffect>
                                    <p:animScale>
                                      <p:cBhvr>
                                        <p:cTn id="36" dur="250" autoRev="1" fill="hold"/>
                                        <p:tgtEl>
                                          <p:spTgt spid="93"/>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grpId="0" nodeType="clickEffect">
                                  <p:stCondLst>
                                    <p:cond delay="0"/>
                                  </p:stCondLst>
                                  <p:childTnLst>
                                    <p:animEffect transition="out" filter="fade">
                                      <p:cBhvr>
                                        <p:cTn id="40" dur="500" tmFilter="0, 0; .2, .5; .8, .5; 1, 0"/>
                                        <p:tgtEl>
                                          <p:spTgt spid="90">
                                            <p:txEl>
                                              <p:pRg st="0" end="0"/>
                                            </p:txEl>
                                          </p:spTgt>
                                        </p:tgtEl>
                                      </p:cBhvr>
                                    </p:animEffect>
                                    <p:animScale>
                                      <p:cBhvr>
                                        <p:cTn id="41" dur="250" autoRev="1" fill="hold"/>
                                        <p:tgtEl>
                                          <p:spTgt spid="90">
                                            <p:txEl>
                                              <p:pRg st="0" end="0"/>
                                            </p:txEl>
                                          </p:spTgt>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26" presetClass="emph" presetSubtype="0" fill="hold" grpId="0" nodeType="clickEffect">
                                  <p:stCondLst>
                                    <p:cond delay="0"/>
                                  </p:stCondLst>
                                  <p:childTnLst>
                                    <p:animEffect transition="out" filter="fade">
                                      <p:cBhvr>
                                        <p:cTn id="45" dur="500" tmFilter="0, 0; .2, .5; .8, .5; 1, 0"/>
                                        <p:tgtEl>
                                          <p:spTgt spid="94"/>
                                        </p:tgtEl>
                                      </p:cBhvr>
                                    </p:animEffect>
                                    <p:animScale>
                                      <p:cBhvr>
                                        <p:cTn id="46" dur="250" autoRev="1" fill="hold"/>
                                        <p:tgtEl>
                                          <p:spTgt spid="9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build="p"/>
      <p:bldP spid="91" grpId="0"/>
      <p:bldP spid="92" grpId="0"/>
      <p:bldP spid="93" grpId="0"/>
      <p:bldP spid="94" grpId="0"/>
      <p:bldP spid="120" grpId="0"/>
      <p:bldP spid="120" grpId="1"/>
      <p:bldP spid="43" grpId="0"/>
      <p:bldP spid="38"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E5509-6F14-F84E-A814-A15D975B6A05}"/>
              </a:ext>
            </a:extLst>
          </p:cNvPr>
          <p:cNvSpPr>
            <a:spLocks noGrp="1"/>
          </p:cNvSpPr>
          <p:nvPr>
            <p:ph type="title"/>
          </p:nvPr>
        </p:nvSpPr>
        <p:spPr>
          <a:xfrm>
            <a:off x="1296365" y="4372750"/>
            <a:ext cx="10366046" cy="1122400"/>
          </a:xfrm>
        </p:spPr>
        <p:txBody>
          <a:bodyPr/>
          <a:lstStyle/>
          <a:p>
            <a:pPr algn="r"/>
            <a:r>
              <a:rPr lang="en-US">
                <a:solidFill>
                  <a:schemeClr val="bg1"/>
                </a:solidFill>
                <a:latin typeface="Abadi"/>
              </a:rPr>
              <a:t>These innovations enabled us to share contextualized, granular data internally and to the public in an unprecedented way.</a:t>
            </a:r>
          </a:p>
        </p:txBody>
      </p:sp>
      <p:sp>
        <p:nvSpPr>
          <p:cNvPr id="3" name="Slide Number Placeholder 2">
            <a:extLst>
              <a:ext uri="{FF2B5EF4-FFF2-40B4-BE49-F238E27FC236}">
                <a16:creationId xmlns:a16="http://schemas.microsoft.com/office/drawing/2014/main" id="{6FE68531-AB92-4D46-8893-DED1C000D7E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5827234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50D256-7CFB-0A42-9EC4-953ED741A37F}"/>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 sz="1333" b="0" i="0" u="none" strike="noStrike" kern="1200" cap="none" spc="0" normalizeH="0" baseline="0" noProof="0">
              <a:ln>
                <a:noFill/>
              </a:ln>
              <a:solidFill>
                <a:srgbClr val="595959"/>
              </a:solidFill>
              <a:effectLst/>
              <a:uLnTx/>
              <a:uFillTx/>
              <a:latin typeface="Arial"/>
              <a:ea typeface="+mn-ea"/>
              <a:cs typeface="+mn-cs"/>
            </a:endParaRPr>
          </a:p>
        </p:txBody>
      </p:sp>
      <p:sp>
        <p:nvSpPr>
          <p:cNvPr id="4" name="Rectangle 3">
            <a:extLst>
              <a:ext uri="{FF2B5EF4-FFF2-40B4-BE49-F238E27FC236}">
                <a16:creationId xmlns:a16="http://schemas.microsoft.com/office/drawing/2014/main" id="{D8F475CF-E433-4547-B880-77FE87713C7D}"/>
              </a:ext>
            </a:extLst>
          </p:cNvPr>
          <p:cNvSpPr/>
          <p:nvPr/>
        </p:nvSpPr>
        <p:spPr>
          <a:xfrm>
            <a:off x="1" y="381232"/>
            <a:ext cx="12191999" cy="111616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 name="Google Shape;136;p20">
            <a:extLst>
              <a:ext uri="{FF2B5EF4-FFF2-40B4-BE49-F238E27FC236}">
                <a16:creationId xmlns:a16="http://schemas.microsoft.com/office/drawing/2014/main" id="{AA475BC6-36B0-4FE1-BAAD-9E7810287B41}"/>
              </a:ext>
            </a:extLst>
          </p:cNvPr>
          <p:cNvSpPr txBox="1">
            <a:spLocks/>
          </p:cNvSpPr>
          <p:nvPr/>
        </p:nvSpPr>
        <p:spPr>
          <a:xfrm>
            <a:off x="347678" y="435800"/>
            <a:ext cx="10515600" cy="1059787"/>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300"/>
              <a:buFont typeface="Calibri"/>
              <a:buNone/>
              <a:tabLst/>
              <a:defRPr/>
            </a:pPr>
            <a:r>
              <a:rPr kumimoji="0" lang="en-US" sz="3200" b="0" i="0" u="none" strike="noStrike" kern="1200" cap="none" spc="600" normalizeH="0" baseline="0" noProof="0" dirty="0">
                <a:ln>
                  <a:noFill/>
                </a:ln>
                <a:solidFill>
                  <a:srgbClr val="FFFFFF"/>
                </a:solidFill>
                <a:effectLst/>
                <a:uLnTx/>
                <a:uFillTx/>
                <a:latin typeface="Abadi Extra Light" panose="020B0204020104020204" pitchFamily="34" charset="0"/>
                <a:ea typeface="+mn-ea"/>
                <a:cs typeface="Arial"/>
                <a:sym typeface="Calibri"/>
              </a:rPr>
              <a:t>CCIS IN NUMBERS</a:t>
            </a:r>
            <a:endParaRPr kumimoji="0" lang="en-US" sz="3200" b="0" i="0" u="none" strike="noStrike" kern="1200" cap="none" spc="600" normalizeH="0" baseline="0" noProof="0" dirty="0">
              <a:ln>
                <a:noFill/>
              </a:ln>
              <a:solidFill>
                <a:srgbClr val="FFFFFF"/>
              </a:solidFill>
              <a:effectLst/>
              <a:uLnTx/>
              <a:uFillTx/>
              <a:latin typeface="Abadi Extra Light" panose="020B0204020104020204" pitchFamily="34" charset="0"/>
              <a:ea typeface="+mn-ea"/>
              <a:cs typeface="Arial"/>
              <a:sym typeface="Arial"/>
            </a:endParaRPr>
          </a:p>
        </p:txBody>
      </p:sp>
      <p:sp>
        <p:nvSpPr>
          <p:cNvPr id="9" name="Google Shape;138;p20">
            <a:extLst>
              <a:ext uri="{FF2B5EF4-FFF2-40B4-BE49-F238E27FC236}">
                <a16:creationId xmlns:a16="http://schemas.microsoft.com/office/drawing/2014/main" id="{82D4FF1F-12CF-48E3-84B8-D63F8367836D}"/>
              </a:ext>
            </a:extLst>
          </p:cNvPr>
          <p:cNvSpPr txBox="1">
            <a:spLocks/>
          </p:cNvSpPr>
          <p:nvPr/>
        </p:nvSpPr>
        <p:spPr>
          <a:xfrm>
            <a:off x="347678" y="1725702"/>
            <a:ext cx="6105304" cy="3922123"/>
          </a:xfrm>
          <a:prstGeom prst="rect">
            <a:avLst/>
          </a:prstGeom>
          <a:noFill/>
          <a:ln w="19050" cap="flat" cmpd="sng">
            <a:noFill/>
            <a:prstDash val="solid"/>
            <a:round/>
            <a:headEnd type="none" w="sm" len="sm"/>
            <a:tailEnd type="none" w="sm" len="sm"/>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1pPr>
            <a:lvl2pPr marL="914400" marR="0" lvl="1"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2pPr>
            <a:lvl3pPr marL="1371600" marR="0" lvl="2"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3pPr>
            <a:lvl4pPr marL="1828800" marR="0" lvl="3"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4pPr>
            <a:lvl5pPr marL="2286000" marR="0" lvl="4"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5pPr>
            <a:lvl6pPr marL="2743200" marR="0" lvl="5"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6pPr>
            <a:lvl7pPr marL="3200400" marR="0" lvl="6"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7pPr>
            <a:lvl8pPr marL="3657600" marR="0" lvl="7"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8pPr>
            <a:lvl9pPr marL="4114800" marR="0" lvl="8" indent="-317500" algn="l" rtl="0">
              <a:lnSpc>
                <a:spcPct val="90000"/>
              </a:lnSpc>
              <a:spcBef>
                <a:spcPts val="1600"/>
              </a:spcBef>
              <a:spcAft>
                <a:spcPts val="1600"/>
              </a:spcAft>
              <a:buClr>
                <a:schemeClr val="dk1"/>
              </a:buClr>
              <a:buSzPts val="1400"/>
              <a:buFont typeface="Arial"/>
              <a:buChar char="■"/>
              <a:defRPr sz="11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2800" b="0" i="0" u="none" strike="noStrike" kern="1200" cap="none" spc="0" normalizeH="0" baseline="0" noProof="0">
                <a:ln>
                  <a:noFill/>
                </a:ln>
                <a:solidFill>
                  <a:srgbClr val="ED7D31"/>
                </a:solidFill>
                <a:effectLst/>
                <a:uLnTx/>
                <a:uFillTx/>
                <a:latin typeface="Impact" panose="020B0806030902050204" pitchFamily="34" charset="0"/>
                <a:ea typeface="Calibri" panose="020F0502020204030204" pitchFamily="34" charset="0"/>
                <a:cs typeface="Times New Roman" panose="02020603050405020304" pitchFamily="18" charset="0"/>
                <a:sym typeface="Arial"/>
              </a:rPr>
              <a:t>26</a:t>
            </a:r>
            <a:r>
              <a:rPr kumimoji="0" lang="en-US" sz="2000" b="1" i="0" u="none" strike="noStrike" kern="1200" cap="none" spc="0" normalizeH="0" baseline="0" noProof="0">
                <a:ln>
                  <a:noFill/>
                </a:ln>
                <a:solidFill>
                  <a:srgbClr val="002060"/>
                </a:solidFill>
                <a:effectLst/>
                <a:uLnTx/>
                <a:uFillTx/>
                <a:latin typeface="Abadi Extra Light" panose="020B0204020104020204" pitchFamily="34" charset="0"/>
                <a:ea typeface="Calibri" panose="020F0502020204030204" pitchFamily="34" charset="0"/>
                <a:cs typeface="Times New Roman" panose="02020603050405020304" pitchFamily="18" charset="0"/>
                <a:sym typeface="Arial"/>
              </a:rPr>
              <a:t>	</a:t>
            </a:r>
            <a:r>
              <a:rPr kumimoji="0" lang="en-US" sz="2000" b="0" i="0" u="none" strike="noStrike" kern="1200" cap="none" spc="0" normalizeH="0" baseline="0" noProof="0">
                <a:ln>
                  <a:noFill/>
                </a:ln>
                <a:solidFill>
                  <a:srgbClr val="002060"/>
                </a:solidFill>
                <a:effectLst/>
                <a:uLnTx/>
                <a:uFillTx/>
                <a:latin typeface="Abadi Extra Light" panose="020B0204020104020204" pitchFamily="34" charset="0"/>
                <a:ea typeface="Calibri" panose="020F0502020204030204" pitchFamily="34" charset="0"/>
                <a:cs typeface="Times New Roman" panose="02020603050405020304" pitchFamily="18" charset="0"/>
                <a:sym typeface="Arial"/>
              </a:rPr>
              <a:t>reports released</a:t>
            </a:r>
          </a:p>
          <a:p>
            <a:pPr marL="0" marR="0" lvl="0" indent="0" algn="l"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2800" b="0" i="0" u="none" strike="noStrike" kern="1200" cap="none" spc="0" normalizeH="0" baseline="0" noProof="0">
                <a:ln>
                  <a:noFill/>
                </a:ln>
                <a:solidFill>
                  <a:srgbClr val="ED7D31"/>
                </a:solidFill>
                <a:effectLst/>
                <a:uLnTx/>
                <a:uFillTx/>
                <a:latin typeface="Impact" panose="020B0806030902050204" pitchFamily="34" charset="0"/>
                <a:ea typeface="Calibri" panose="020F0502020204030204" pitchFamily="34" charset="0"/>
                <a:cs typeface="Times New Roman" panose="02020603050405020304" pitchFamily="18" charset="0"/>
                <a:sym typeface="Arial"/>
              </a:rPr>
              <a:t>1</a:t>
            </a:r>
            <a:r>
              <a:rPr kumimoji="0" lang="en-US" sz="2800" b="0" i="0" u="none" strike="noStrike" kern="1200" cap="none" spc="0" normalizeH="0" baseline="0" noProof="0">
                <a:ln>
                  <a:noFill/>
                </a:ln>
                <a:solidFill>
                  <a:srgbClr val="002060"/>
                </a:solidFill>
                <a:effectLst/>
                <a:uLnTx/>
                <a:uFillTx/>
                <a:latin typeface="Abadi Extra Light" panose="020B0204020104020204" pitchFamily="34" charset="0"/>
                <a:ea typeface="Calibri" panose="020F0502020204030204" pitchFamily="34" charset="0"/>
                <a:cs typeface="Times New Roman" panose="02020603050405020304" pitchFamily="18" charset="0"/>
                <a:sym typeface="Arial"/>
              </a:rPr>
              <a:t> </a:t>
            </a:r>
            <a:r>
              <a:rPr kumimoji="0" lang="en-US" sz="2000" b="0" i="0" u="none" strike="noStrike" kern="1200" cap="none" spc="0" normalizeH="0" baseline="0" noProof="0">
                <a:ln>
                  <a:noFill/>
                </a:ln>
                <a:solidFill>
                  <a:srgbClr val="002060"/>
                </a:solidFill>
                <a:effectLst/>
                <a:uLnTx/>
                <a:uFillTx/>
                <a:latin typeface="Abadi Extra Light" panose="020B0204020104020204" pitchFamily="34" charset="0"/>
                <a:ea typeface="Calibri" panose="020F0502020204030204" pitchFamily="34" charset="0"/>
                <a:cs typeface="Times New Roman" panose="02020603050405020304" pitchFamily="18" charset="0"/>
                <a:sym typeface="Arial"/>
              </a:rPr>
              <a:t>	Interactive dashboard</a:t>
            </a:r>
          </a:p>
          <a:p>
            <a:pPr marL="0" marR="0" lvl="0" indent="0" algn="l"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2800" b="0" i="0" u="none" strike="noStrike" kern="1200" cap="none" spc="0" normalizeH="0" baseline="0" noProof="0">
                <a:ln>
                  <a:noFill/>
                </a:ln>
                <a:solidFill>
                  <a:srgbClr val="ED7D31"/>
                </a:solidFill>
                <a:effectLst/>
                <a:uLnTx/>
                <a:uFillTx/>
                <a:latin typeface="Impact" panose="020B0806030902050204" pitchFamily="34" charset="0"/>
                <a:ea typeface="Calibri" panose="020F0502020204030204" pitchFamily="34" charset="0"/>
                <a:cs typeface="Times New Roman" panose="02020603050405020304" pitchFamily="18" charset="0"/>
                <a:sym typeface="Arial"/>
              </a:rPr>
              <a:t>25</a:t>
            </a:r>
            <a:r>
              <a:rPr kumimoji="0" lang="en-US" sz="2800" b="0" i="0" u="none" strike="noStrike" kern="1200" cap="none" spc="0" normalizeH="0" baseline="0" noProof="0">
                <a:ln>
                  <a:noFill/>
                </a:ln>
                <a:solidFill>
                  <a:srgbClr val="002060"/>
                </a:solidFill>
                <a:effectLst/>
                <a:uLnTx/>
                <a:uFillTx/>
                <a:latin typeface="Abadi Extra Light" panose="020B0204020104020204" pitchFamily="34" charset="0"/>
                <a:ea typeface="Calibri" panose="020F0502020204030204" pitchFamily="34" charset="0"/>
                <a:cs typeface="Times New Roman" panose="02020603050405020304" pitchFamily="18" charset="0"/>
                <a:sym typeface="Arial"/>
              </a:rPr>
              <a:t> </a:t>
            </a:r>
            <a:r>
              <a:rPr kumimoji="0" lang="en-US" sz="2000" b="0" i="0" u="none" strike="noStrike" kern="1200" cap="none" spc="0" normalizeH="0" baseline="0" noProof="0">
                <a:ln>
                  <a:noFill/>
                </a:ln>
                <a:solidFill>
                  <a:srgbClr val="002060"/>
                </a:solidFill>
                <a:effectLst/>
                <a:uLnTx/>
                <a:uFillTx/>
                <a:latin typeface="Abadi Extra Light" panose="020B0204020104020204" pitchFamily="34" charset="0"/>
                <a:ea typeface="Calibri" panose="020F0502020204030204" pitchFamily="34" charset="0"/>
                <a:cs typeface="Times New Roman" panose="02020603050405020304" pitchFamily="18" charset="0"/>
                <a:sym typeface="Arial"/>
              </a:rPr>
              <a:t>	webinars recorded</a:t>
            </a:r>
          </a:p>
          <a:p>
            <a:pPr marL="0" marR="0" lvl="0" indent="0" algn="l"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2800" b="0" i="0" u="none" strike="noStrike" kern="1200" cap="none" spc="0" normalizeH="0" baseline="0" noProof="0">
                <a:ln>
                  <a:noFill/>
                </a:ln>
                <a:solidFill>
                  <a:srgbClr val="ED7D31"/>
                </a:solidFill>
                <a:effectLst/>
                <a:uLnTx/>
                <a:uFillTx/>
                <a:latin typeface="Impact" panose="020B0806030902050204" pitchFamily="34" charset="0"/>
                <a:ea typeface="Calibri" panose="020F0502020204030204" pitchFamily="34" charset="0"/>
                <a:cs typeface="Times New Roman" panose="02020603050405020304" pitchFamily="18" charset="0"/>
                <a:sym typeface="Arial"/>
              </a:rPr>
              <a:t>5</a:t>
            </a:r>
            <a:r>
              <a:rPr kumimoji="0" lang="en-US" sz="2800" b="0" i="0" u="none" strike="noStrike" kern="1200" cap="none" spc="0" normalizeH="0" baseline="0" noProof="0">
                <a:ln>
                  <a:noFill/>
                </a:ln>
                <a:solidFill>
                  <a:srgbClr val="002060"/>
                </a:solidFill>
                <a:effectLst/>
                <a:uLnTx/>
                <a:uFillTx/>
                <a:latin typeface="Abadi Extra Light" panose="020B0204020104020204" pitchFamily="34" charset="0"/>
                <a:ea typeface="Calibri" panose="020F0502020204030204" pitchFamily="34" charset="0"/>
                <a:cs typeface="Times New Roman" panose="02020603050405020304" pitchFamily="18" charset="0"/>
                <a:sym typeface="Arial"/>
              </a:rPr>
              <a:t> </a:t>
            </a:r>
            <a:r>
              <a:rPr kumimoji="0" lang="en-US" sz="2000" b="0" i="0" u="none" strike="noStrike" kern="1200" cap="none" spc="0" normalizeH="0" baseline="0" noProof="0">
                <a:ln>
                  <a:noFill/>
                </a:ln>
                <a:solidFill>
                  <a:srgbClr val="002060"/>
                </a:solidFill>
                <a:effectLst/>
                <a:uLnTx/>
                <a:uFillTx/>
                <a:latin typeface="Abadi Extra Light" panose="020B0204020104020204" pitchFamily="34" charset="0"/>
                <a:ea typeface="Calibri" panose="020F0502020204030204" pitchFamily="34" charset="0"/>
                <a:cs typeface="Times New Roman" panose="02020603050405020304" pitchFamily="18" charset="0"/>
                <a:sym typeface="Arial"/>
              </a:rPr>
              <a:t>	live webinar events</a:t>
            </a:r>
          </a:p>
          <a:p>
            <a:pPr marL="0" marR="0" lvl="0" indent="0" algn="l"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2800" b="0" i="0" u="none" strike="noStrike" kern="1200" cap="none" spc="0" normalizeH="0" baseline="0" noProof="0">
                <a:ln>
                  <a:noFill/>
                </a:ln>
                <a:solidFill>
                  <a:srgbClr val="ED7D31"/>
                </a:solidFill>
                <a:effectLst/>
                <a:uLnTx/>
                <a:uFillTx/>
                <a:latin typeface="Impact" panose="020B0806030902050204" pitchFamily="34" charset="0"/>
                <a:ea typeface="Calibri" panose="020F0502020204030204" pitchFamily="34" charset="0"/>
                <a:cs typeface="Times New Roman" panose="02020603050405020304" pitchFamily="18" charset="0"/>
                <a:sym typeface="Arial"/>
              </a:rPr>
              <a:t>12</a:t>
            </a:r>
            <a:r>
              <a:rPr kumimoji="0" lang="en-US" sz="2000" b="0" i="0" u="none" strike="noStrike" kern="1200" cap="none" spc="0" normalizeH="0" baseline="0" noProof="0">
                <a:ln>
                  <a:noFill/>
                </a:ln>
                <a:solidFill>
                  <a:srgbClr val="002060"/>
                </a:solidFill>
                <a:effectLst/>
                <a:uLnTx/>
                <a:uFillTx/>
                <a:latin typeface="Abadi Extra Light" panose="020B0204020104020204" pitchFamily="34" charset="0"/>
                <a:ea typeface="Calibri" panose="020F0502020204030204" pitchFamily="34" charset="0"/>
                <a:cs typeface="Times New Roman" panose="02020603050405020304" pitchFamily="18" charset="0"/>
                <a:sym typeface="Arial"/>
              </a:rPr>
              <a:t> 	PHC presentations</a:t>
            </a:r>
          </a:p>
          <a:p>
            <a:pPr marL="0" marR="0" lvl="0" indent="0" algn="l"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2800" b="0" i="0" u="none" strike="noStrike" kern="1200" cap="none" spc="0" normalizeH="0" baseline="0" noProof="0">
                <a:ln>
                  <a:noFill/>
                </a:ln>
                <a:solidFill>
                  <a:srgbClr val="ED7D31"/>
                </a:solidFill>
                <a:effectLst/>
                <a:uLnTx/>
                <a:uFillTx/>
                <a:latin typeface="Impact" panose="020B0806030902050204" pitchFamily="34" charset="0"/>
                <a:ea typeface="Calibri" panose="020F0502020204030204" pitchFamily="34" charset="0"/>
                <a:cs typeface="Times New Roman" panose="02020603050405020304" pitchFamily="18" charset="0"/>
                <a:sym typeface="Arial"/>
              </a:rPr>
              <a:t>30+ </a:t>
            </a:r>
            <a:r>
              <a:rPr kumimoji="0" lang="en-US" sz="2400" b="1" i="0" u="none" strike="noStrike" kern="1200" cap="none" spc="0" normalizeH="0" baseline="0" noProof="0">
                <a:ln>
                  <a:noFill/>
                </a:ln>
                <a:solidFill>
                  <a:srgbClr val="002060"/>
                </a:solidFill>
                <a:effectLst/>
                <a:uLnTx/>
                <a:uFillTx/>
                <a:latin typeface="Abadi Extra Light" panose="020B0204020104020204" pitchFamily="34" charset="0"/>
                <a:ea typeface="Calibri" panose="020F0502020204030204" pitchFamily="34" charset="0"/>
                <a:cs typeface="Times New Roman" panose="02020603050405020304" pitchFamily="18" charset="0"/>
                <a:sym typeface="Arial"/>
              </a:rPr>
              <a:t>	</a:t>
            </a:r>
            <a:r>
              <a:rPr kumimoji="0" lang="en-US" sz="2000" b="0" i="0" u="none" strike="noStrike" kern="1200" cap="none" spc="0" normalizeH="0" baseline="0" noProof="0">
                <a:ln>
                  <a:noFill/>
                </a:ln>
                <a:solidFill>
                  <a:srgbClr val="002060"/>
                </a:solidFill>
                <a:effectLst/>
                <a:uLnTx/>
                <a:uFillTx/>
                <a:latin typeface="Abadi Extra Light" panose="020B0204020104020204" pitchFamily="34" charset="0"/>
                <a:ea typeface="Calibri" panose="020F0502020204030204" pitchFamily="34" charset="0"/>
                <a:cs typeface="Times New Roman" panose="02020603050405020304" pitchFamily="18" charset="0"/>
                <a:sym typeface="Arial"/>
              </a:rPr>
              <a:t>data presentations</a:t>
            </a:r>
            <a:r>
              <a:rPr kumimoji="0" lang="en-US" sz="2000" b="0" i="1" u="none" strike="noStrike" kern="1200" cap="none" spc="0" normalizeH="0" baseline="0" noProof="0">
                <a:ln>
                  <a:noFill/>
                </a:ln>
                <a:solidFill>
                  <a:srgbClr val="002060"/>
                </a:solidFill>
                <a:effectLst/>
                <a:uLnTx/>
                <a:uFillTx/>
                <a:latin typeface="Abadi Extra Light" panose="020B0204020104020204" pitchFamily="34" charset="0"/>
                <a:ea typeface="Calibri" panose="020F0502020204030204" pitchFamily="34" charset="0"/>
                <a:cs typeface="Times New Roman" panose="02020603050405020304" pitchFamily="18" charset="0"/>
                <a:sym typeface="Arial"/>
              </a:rPr>
              <a:t>(to DPH staff, interagency 	workgroups, community groups, committees, 	advisory groups, national organizations, etc.)</a:t>
            </a:r>
          </a:p>
          <a:p>
            <a:pPr marL="0" marR="0" lvl="0" indent="0" algn="l"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2800" b="0" i="0" u="none" strike="noStrike" kern="1200" cap="none" spc="0" normalizeH="0" baseline="0" noProof="0">
                <a:ln>
                  <a:noFill/>
                </a:ln>
                <a:solidFill>
                  <a:srgbClr val="FFAB40">
                    <a:lumMod val="75000"/>
                  </a:srgbClr>
                </a:solidFill>
                <a:effectLst/>
                <a:uLnTx/>
                <a:uFillTx/>
                <a:latin typeface="Impact" panose="020B0806030902050204" pitchFamily="34" charset="0"/>
                <a:ea typeface="Calibri" panose="020F0502020204030204" pitchFamily="34" charset="0"/>
                <a:cs typeface="Times New Roman" panose="02020603050405020304" pitchFamily="18" charset="0"/>
                <a:sym typeface="Arial"/>
              </a:rPr>
              <a:t>29K+</a:t>
            </a:r>
            <a:r>
              <a:rPr kumimoji="0" lang="en-US" sz="2000" b="0" i="0" u="none" strike="noStrike" kern="1200" cap="none" spc="0" normalizeH="0" baseline="0" noProof="0">
                <a:ln>
                  <a:noFill/>
                </a:ln>
                <a:solidFill>
                  <a:srgbClr val="002060"/>
                </a:solidFill>
                <a:effectLst/>
                <a:uLnTx/>
                <a:uFillTx/>
                <a:latin typeface="Abadi Extra Light" panose="020B0204020104020204" pitchFamily="34" charset="0"/>
                <a:ea typeface="Calibri" panose="020F0502020204030204" pitchFamily="34" charset="0"/>
                <a:cs typeface="Times New Roman" panose="02020603050405020304" pitchFamily="18" charset="0"/>
                <a:sym typeface="Arial"/>
              </a:rPr>
              <a:t>	views on the CCIS website</a:t>
            </a:r>
          </a:p>
        </p:txBody>
      </p:sp>
      <p:sp>
        <p:nvSpPr>
          <p:cNvPr id="10" name="Google Shape;138;p20">
            <a:extLst>
              <a:ext uri="{FF2B5EF4-FFF2-40B4-BE49-F238E27FC236}">
                <a16:creationId xmlns:a16="http://schemas.microsoft.com/office/drawing/2014/main" id="{20C9E0FF-4561-4639-884A-2B9EC89A45B4}"/>
              </a:ext>
            </a:extLst>
          </p:cNvPr>
          <p:cNvSpPr txBox="1">
            <a:spLocks/>
          </p:cNvSpPr>
          <p:nvPr/>
        </p:nvSpPr>
        <p:spPr>
          <a:xfrm>
            <a:off x="6096000" y="2079181"/>
            <a:ext cx="5932211" cy="3922123"/>
          </a:xfrm>
          <a:prstGeom prst="rect">
            <a:avLst/>
          </a:prstGeom>
          <a:noFill/>
          <a:ln w="19050" cap="flat" cmpd="sng">
            <a:noFill/>
            <a:prstDash val="solid"/>
            <a:round/>
            <a:headEnd type="none" w="sm" len="sm"/>
            <a:tailEnd type="none" w="sm" len="sm"/>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1pPr>
            <a:lvl2pPr marL="914400" marR="0" lvl="1"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2pPr>
            <a:lvl3pPr marL="1371600" marR="0" lvl="2"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3pPr>
            <a:lvl4pPr marL="1828800" marR="0" lvl="3"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4pPr>
            <a:lvl5pPr marL="2286000" marR="0" lvl="4"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5pPr>
            <a:lvl6pPr marL="2743200" marR="0" lvl="5"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6pPr>
            <a:lvl7pPr marL="3200400" marR="0" lvl="6"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7pPr>
            <a:lvl8pPr marL="3657600" marR="0" lvl="7"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8pPr>
            <a:lvl9pPr marL="4114800" marR="0" lvl="8" indent="-317500" algn="l" rtl="0">
              <a:lnSpc>
                <a:spcPct val="90000"/>
              </a:lnSpc>
              <a:spcBef>
                <a:spcPts val="1600"/>
              </a:spcBef>
              <a:spcAft>
                <a:spcPts val="1600"/>
              </a:spcAft>
              <a:buClr>
                <a:schemeClr val="dk1"/>
              </a:buClr>
              <a:buSzPts val="1400"/>
              <a:buFont typeface="Arial"/>
              <a:buChar char="■"/>
              <a:defRPr sz="11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800" b="1" i="0" u="none" strike="noStrike" kern="1200" cap="none" spc="0" normalizeH="0" baseline="0" noProof="0">
                <a:ln>
                  <a:noFill/>
                </a:ln>
                <a:solidFill>
                  <a:srgbClr val="ED7D31"/>
                </a:solidFill>
                <a:effectLst/>
                <a:uLnTx/>
                <a:uFillTx/>
                <a:latin typeface="Impact"/>
                <a:ea typeface="Calibri" panose="020F0502020204030204" pitchFamily="34" charset="0"/>
                <a:cs typeface="Times New Roman"/>
                <a:sym typeface="Arial"/>
              </a:rPr>
              <a:t>25+ </a:t>
            </a:r>
            <a:r>
              <a:rPr kumimoji="0" lang="en-US" sz="2400" b="1" i="0" u="none" strike="noStrike" kern="1200" cap="none" spc="0" normalizeH="0" baseline="0" noProof="0">
                <a:ln>
                  <a:noFill/>
                </a:ln>
                <a:solidFill>
                  <a:srgbClr val="002060"/>
                </a:solidFill>
                <a:effectLst/>
                <a:uLnTx/>
                <a:uFillTx/>
                <a:latin typeface="Abadi Extra Light"/>
                <a:ea typeface="Calibri" panose="020F0502020204030204" pitchFamily="34" charset="0"/>
                <a:cs typeface="Times New Roman"/>
                <a:sym typeface="Arial"/>
              </a:rPr>
              <a:t>	</a:t>
            </a:r>
            <a:r>
              <a:rPr kumimoji="0" lang="en-US" sz="2000" b="0" i="0" u="none" strike="noStrike" kern="1200" cap="none" spc="0" normalizeH="0" baseline="0" noProof="0">
                <a:ln>
                  <a:noFill/>
                </a:ln>
                <a:solidFill>
                  <a:srgbClr val="002060"/>
                </a:solidFill>
                <a:effectLst/>
                <a:uLnTx/>
                <a:uFillTx/>
                <a:latin typeface="Abadi Extra Light"/>
                <a:ea typeface="Calibri" panose="020F0502020204030204" pitchFamily="34" charset="0"/>
                <a:cs typeface="Times New Roman"/>
                <a:sym typeface="Arial"/>
              </a:rPr>
              <a:t>data to action discussions across DPH</a:t>
            </a:r>
          </a:p>
          <a:p>
            <a:pPr marL="0" marR="0" lvl="0" indent="0" algn="l"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2800" b="1" i="0" u="none" strike="noStrike" kern="1200" cap="none" spc="0" normalizeH="0" baseline="0" noProof="0">
                <a:ln>
                  <a:noFill/>
                </a:ln>
                <a:solidFill>
                  <a:srgbClr val="ED7D31"/>
                </a:solidFill>
                <a:effectLst/>
                <a:uLnTx/>
                <a:uFillTx/>
                <a:latin typeface="Impact"/>
                <a:ea typeface="Calibri" panose="020F0502020204030204" pitchFamily="34" charset="0"/>
                <a:cs typeface="Times New Roman"/>
                <a:sym typeface="Arial"/>
              </a:rPr>
              <a:t>7 	</a:t>
            </a:r>
            <a:r>
              <a:rPr kumimoji="0" lang="en-US" sz="2000" b="0" i="0" u="none" strike="noStrike" kern="1200" cap="none" spc="0" normalizeH="0" baseline="0" noProof="0">
                <a:ln>
                  <a:noFill/>
                </a:ln>
                <a:solidFill>
                  <a:srgbClr val="002060"/>
                </a:solidFill>
                <a:effectLst/>
                <a:uLnTx/>
                <a:uFillTx/>
                <a:latin typeface="Abadi Extra Light"/>
                <a:cs typeface="Times New Roman"/>
                <a:sym typeface="Arial"/>
              </a:rPr>
              <a:t>DPH bureaus involved</a:t>
            </a:r>
          </a:p>
          <a:p>
            <a:pPr marL="0" marR="0" lvl="0" indent="0" algn="l"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2800" b="1" i="0" u="none" strike="noStrike" kern="1200" cap="none" spc="0" normalizeH="0" baseline="0" noProof="0">
                <a:ln>
                  <a:noFill/>
                </a:ln>
                <a:solidFill>
                  <a:srgbClr val="ED7D31"/>
                </a:solidFill>
                <a:effectLst/>
                <a:uLnTx/>
                <a:uFillTx/>
                <a:latin typeface="Impact"/>
                <a:ea typeface="Calibri" panose="020F0502020204030204" pitchFamily="34" charset="0"/>
                <a:cs typeface="Times New Roman"/>
                <a:sym typeface="Arial"/>
              </a:rPr>
              <a:t>60+ 	</a:t>
            </a:r>
            <a:r>
              <a:rPr kumimoji="0" lang="en-US" sz="2000" b="0" i="0" u="none" strike="noStrike" kern="1200" cap="none" spc="0" normalizeH="0" baseline="0" noProof="0">
                <a:ln>
                  <a:noFill/>
                </a:ln>
                <a:solidFill>
                  <a:srgbClr val="002060"/>
                </a:solidFill>
                <a:effectLst/>
                <a:uLnTx/>
                <a:uFillTx/>
                <a:latin typeface="Abadi Extra Light"/>
                <a:cs typeface="Times New Roman"/>
                <a:sym typeface="Arial"/>
              </a:rPr>
              <a:t>DPH staff volunteering to support</a:t>
            </a:r>
          </a:p>
          <a:p>
            <a:pPr marL="0" marR="0" lvl="0" indent="0" algn="l"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2800" b="0" i="0" u="none" strike="noStrike" kern="1200" cap="none" spc="0" normalizeH="0" baseline="0" noProof="0">
                <a:ln>
                  <a:noFill/>
                </a:ln>
                <a:solidFill>
                  <a:srgbClr val="ED7D31"/>
                </a:solidFill>
                <a:effectLst/>
                <a:uLnTx/>
                <a:uFillTx/>
                <a:latin typeface="Impact"/>
                <a:ea typeface="Calibri" panose="020F0502020204030204" pitchFamily="34" charset="0"/>
                <a:cs typeface="Times New Roman"/>
                <a:sym typeface="Arial"/>
              </a:rPr>
              <a:t>11 </a:t>
            </a:r>
            <a:r>
              <a:rPr kumimoji="0" lang="en-US" sz="2000" b="0" i="0" u="none" strike="noStrike" kern="1200" cap="none" spc="0" normalizeH="0" baseline="0" noProof="0">
                <a:ln>
                  <a:noFill/>
                </a:ln>
                <a:solidFill>
                  <a:srgbClr val="002060"/>
                </a:solidFill>
                <a:effectLst/>
                <a:uLnTx/>
                <a:uFillTx/>
                <a:latin typeface="Abadi Extra Light"/>
                <a:ea typeface="Calibri" panose="020F0502020204030204" pitchFamily="34" charset="0"/>
                <a:cs typeface="Times New Roman"/>
                <a:sym typeface="Arial"/>
              </a:rPr>
              <a:t>	focus groups conducted</a:t>
            </a:r>
          </a:p>
          <a:p>
            <a:pPr marL="0" marR="0" lvl="0" indent="0" algn="l"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2800" b="1" i="0" u="none" strike="noStrike" kern="1200" cap="none" spc="0" normalizeH="0" baseline="0" noProof="0">
                <a:ln>
                  <a:noFill/>
                </a:ln>
                <a:solidFill>
                  <a:srgbClr val="ED7D31"/>
                </a:solidFill>
                <a:effectLst/>
                <a:uLnTx/>
                <a:uFillTx/>
                <a:latin typeface="Impact"/>
                <a:ea typeface="Calibri" panose="020F0502020204030204" pitchFamily="34" charset="0"/>
                <a:cs typeface="Times New Roman"/>
                <a:sym typeface="Arial"/>
              </a:rPr>
              <a:t>19</a:t>
            </a:r>
            <a:r>
              <a:rPr kumimoji="0" lang="en-US" sz="2800" b="0" i="0" u="none" strike="noStrike" kern="1200" cap="none" spc="0" normalizeH="0" baseline="0" noProof="0">
                <a:ln>
                  <a:noFill/>
                </a:ln>
                <a:solidFill>
                  <a:srgbClr val="002060"/>
                </a:solidFill>
                <a:effectLst/>
                <a:uLnTx/>
                <a:uFillTx/>
                <a:latin typeface="Abadi Extra Light"/>
                <a:ea typeface="Calibri" panose="020F0502020204030204" pitchFamily="34" charset="0"/>
                <a:cs typeface="Times New Roman"/>
                <a:sym typeface="Arial"/>
              </a:rPr>
              <a:t> </a:t>
            </a:r>
            <a:r>
              <a:rPr kumimoji="0" lang="en-US" sz="2000" b="0" i="0" u="none" strike="noStrike" kern="1200" cap="none" spc="0" normalizeH="0" baseline="0" noProof="0">
                <a:ln>
                  <a:noFill/>
                </a:ln>
                <a:solidFill>
                  <a:srgbClr val="002060"/>
                </a:solidFill>
                <a:effectLst/>
                <a:uLnTx/>
                <a:uFillTx/>
                <a:latin typeface="Abadi Extra Light"/>
                <a:ea typeface="Calibri" panose="020F0502020204030204" pitchFamily="34" charset="0"/>
                <a:cs typeface="Times New Roman"/>
                <a:sym typeface="Arial"/>
              </a:rPr>
              <a:t>	town/county level metrics released in tables</a:t>
            </a:r>
          </a:p>
          <a:p>
            <a:pPr marL="0" marR="0" lvl="0" indent="0" algn="l"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2800" b="1" i="0" u="none" strike="noStrike" kern="1200" cap="none" spc="0" normalizeH="0" baseline="0" noProof="0">
                <a:ln>
                  <a:noFill/>
                </a:ln>
                <a:solidFill>
                  <a:srgbClr val="ED7D31"/>
                </a:solidFill>
                <a:effectLst/>
                <a:uLnTx/>
                <a:uFillTx/>
                <a:latin typeface="Impact"/>
                <a:ea typeface="Calibri" panose="020F0502020204030204" pitchFamily="34" charset="0"/>
                <a:cs typeface="Times New Roman"/>
                <a:sym typeface="Arial"/>
              </a:rPr>
              <a:t>37</a:t>
            </a:r>
            <a:r>
              <a:rPr kumimoji="0" lang="en-US" sz="2000" b="0" i="0" u="none" strike="noStrike" kern="1200" cap="none" spc="0" normalizeH="0" baseline="0" noProof="0">
                <a:ln>
                  <a:noFill/>
                </a:ln>
                <a:solidFill>
                  <a:srgbClr val="ED7D31"/>
                </a:solidFill>
                <a:effectLst/>
                <a:uLnTx/>
                <a:uFillTx/>
                <a:latin typeface="Impact"/>
                <a:ea typeface="Calibri" panose="020F0502020204030204" pitchFamily="34" charset="0"/>
                <a:cs typeface="Times New Roman"/>
                <a:sym typeface="Arial"/>
              </a:rPr>
              <a:t> </a:t>
            </a:r>
            <a:r>
              <a:rPr kumimoji="0" lang="en-US" sz="2000" b="0" i="0" u="none" strike="noStrike" kern="1200" cap="none" spc="0" normalizeH="0" baseline="0" noProof="0">
                <a:ln>
                  <a:noFill/>
                </a:ln>
                <a:solidFill>
                  <a:srgbClr val="002060"/>
                </a:solidFill>
                <a:effectLst/>
                <a:uLnTx/>
                <a:uFillTx/>
                <a:latin typeface="Abadi Extra Light"/>
                <a:ea typeface="Calibri" panose="020F0502020204030204" pitchFamily="34" charset="0"/>
                <a:cs typeface="Times New Roman"/>
                <a:sym typeface="Arial"/>
              </a:rPr>
              <a:t>	free text questions hand coded</a:t>
            </a:r>
          </a:p>
          <a:p>
            <a:pPr marL="0" marR="0" lvl="0" indent="0" algn="l"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2500" b="1" i="0" u="none" strike="noStrike" kern="1200" cap="none" spc="0" normalizeH="0" baseline="0" noProof="0">
                <a:ln>
                  <a:noFill/>
                </a:ln>
                <a:solidFill>
                  <a:srgbClr val="ED7D31"/>
                </a:solidFill>
                <a:effectLst/>
                <a:uLnTx/>
                <a:uFillTx/>
                <a:latin typeface="Impact"/>
                <a:ea typeface="Calibri" panose="020F0502020204030204" pitchFamily="34" charset="0"/>
                <a:cs typeface="Times New Roman"/>
                <a:sym typeface="Arial"/>
              </a:rPr>
              <a:t>39,206 </a:t>
            </a:r>
            <a:r>
              <a:rPr kumimoji="0" lang="en-US" sz="2000" b="0" i="0" u="none" strike="noStrike" kern="1200" cap="none" spc="0" normalizeH="0" baseline="0" noProof="0">
                <a:ln>
                  <a:noFill/>
                </a:ln>
                <a:solidFill>
                  <a:srgbClr val="002060"/>
                </a:solidFill>
                <a:effectLst/>
                <a:uLnTx/>
                <a:uFillTx/>
                <a:latin typeface="Abadi Extra Light"/>
                <a:ea typeface="Calibri" panose="020F0502020204030204" pitchFamily="34" charset="0"/>
                <a:cs typeface="Times New Roman"/>
                <a:sym typeface="Arial"/>
              </a:rPr>
              <a:t>free text responses hand coded</a:t>
            </a:r>
          </a:p>
          <a:p>
            <a:pPr marL="0" marR="0" lvl="0" indent="0" algn="l"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2800" b="1" i="0" u="none" strike="noStrike" kern="1200" cap="none" spc="0" normalizeH="0" baseline="0" noProof="0">
                <a:ln>
                  <a:noFill/>
                </a:ln>
                <a:solidFill>
                  <a:srgbClr val="ED7D31"/>
                </a:solidFill>
                <a:effectLst/>
                <a:uLnTx/>
                <a:uFillTx/>
                <a:latin typeface="Impact"/>
                <a:ea typeface="Calibri" panose="020F0502020204030204" pitchFamily="34" charset="0"/>
                <a:cs typeface="Times New Roman"/>
                <a:sym typeface="Arial"/>
              </a:rPr>
              <a:t>50+ </a:t>
            </a:r>
            <a:r>
              <a:rPr kumimoji="0" lang="en-US" sz="2400" b="1" i="0" u="none" strike="noStrike" kern="1200" cap="none" spc="0" normalizeH="0" baseline="0" noProof="0">
                <a:ln>
                  <a:noFill/>
                </a:ln>
                <a:solidFill>
                  <a:srgbClr val="002060"/>
                </a:solidFill>
                <a:effectLst/>
                <a:uLnTx/>
                <a:uFillTx/>
                <a:latin typeface="Abadi Extra Light"/>
                <a:ea typeface="Calibri" panose="020F0502020204030204" pitchFamily="34" charset="0"/>
                <a:cs typeface="Times New Roman"/>
                <a:sym typeface="Arial"/>
              </a:rPr>
              <a:t>	</a:t>
            </a:r>
            <a:r>
              <a:rPr kumimoji="0" lang="en-US" sz="2000" b="0" i="0" u="none" strike="noStrike" kern="1200" cap="none" spc="0" normalizeH="0" baseline="0" noProof="0">
                <a:ln>
                  <a:noFill/>
                </a:ln>
                <a:solidFill>
                  <a:srgbClr val="002060"/>
                </a:solidFill>
                <a:effectLst/>
                <a:uLnTx/>
                <a:uFillTx/>
                <a:latin typeface="Abadi Extra Light"/>
                <a:ea typeface="Calibri" panose="020F0502020204030204" pitchFamily="34" charset="0"/>
                <a:cs typeface="Times New Roman"/>
                <a:sym typeface="Arial"/>
              </a:rPr>
              <a:t>CCIS Tweets from DPH Twitter</a:t>
            </a:r>
          </a:p>
          <a:p>
            <a:pPr marL="0" marR="0" lvl="0" indent="0" algn="l"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2800" b="1" i="0" u="none" strike="noStrike" kern="1200" cap="none" spc="0" normalizeH="0" baseline="0" noProof="0">
                <a:ln>
                  <a:noFill/>
                </a:ln>
                <a:solidFill>
                  <a:srgbClr val="ED7D31"/>
                </a:solidFill>
                <a:effectLst/>
                <a:uLnTx/>
                <a:uFillTx/>
                <a:latin typeface="Impact"/>
                <a:ea typeface="Calibri" panose="020F0502020204030204" pitchFamily="34" charset="0"/>
                <a:cs typeface="Times New Roman"/>
                <a:sym typeface="Arial"/>
              </a:rPr>
              <a:t>118</a:t>
            </a:r>
            <a:r>
              <a:rPr kumimoji="0" lang="en-US" sz="2000" b="0" i="0" u="none" strike="noStrike" kern="1200" cap="none" spc="0" normalizeH="0" baseline="0" noProof="0">
                <a:ln>
                  <a:noFill/>
                </a:ln>
                <a:solidFill>
                  <a:srgbClr val="002060"/>
                </a:solidFill>
                <a:effectLst/>
                <a:uLnTx/>
                <a:uFillTx/>
                <a:latin typeface="Abadi Extra Light"/>
                <a:ea typeface="Calibri" panose="020F0502020204030204" pitchFamily="34" charset="0"/>
                <a:cs typeface="Times New Roman"/>
                <a:sym typeface="Arial"/>
              </a:rPr>
              <a:t> 	key findings released in our Q&amp;A document</a:t>
            </a:r>
          </a:p>
          <a:p>
            <a:pPr marL="342900" marR="0" lvl="0" indent="-342900" algn="l" defTabSz="914400" rtl="0" eaLnBrk="1" fontAlgn="auto" latinLnBrk="0" hangingPunct="1">
              <a:lnSpc>
                <a:spcPct val="107000"/>
              </a:lnSpc>
              <a:spcBef>
                <a:spcPts val="0"/>
              </a:spcBef>
              <a:spcAft>
                <a:spcPts val="0"/>
              </a:spcAft>
              <a:buClr>
                <a:srgbClr val="000000"/>
              </a:buClr>
              <a:buSzPts val="1400"/>
              <a:buFont typeface="Symbol" panose="05050102010706020507" pitchFamily="18" charset="2"/>
              <a:buChar char=""/>
              <a:tabLst/>
              <a:defRPr/>
            </a:pPr>
            <a:endParaRPr kumimoji="0" lang="en-US" sz="1800" b="0" i="0" u="none" strike="noStrike" kern="1200" cap="none" spc="0" normalizeH="0" baseline="0" noProof="0">
              <a:ln>
                <a:noFill/>
              </a:ln>
              <a:solidFill>
                <a:srgbClr val="002060"/>
              </a:solidFill>
              <a:effectLst/>
              <a:uLnTx/>
              <a:uFillTx/>
              <a:latin typeface="Abadi Extra Light" panose="020B0204020104020204" pitchFamily="34" charset="0"/>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4779808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3" name="Rectangle 2">
            <a:extLst>
              <a:ext uri="{FF2B5EF4-FFF2-40B4-BE49-F238E27FC236}">
                <a16:creationId xmlns:a16="http://schemas.microsoft.com/office/drawing/2014/main" id="{54F106DE-FBB7-4912-9201-719374C0343A}"/>
              </a:ext>
            </a:extLst>
          </p:cNvPr>
          <p:cNvSpPr/>
          <p:nvPr/>
        </p:nvSpPr>
        <p:spPr>
          <a:xfrm>
            <a:off x="2146" y="6532807"/>
            <a:ext cx="12191999" cy="321971"/>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Rectangle 1">
            <a:extLst>
              <a:ext uri="{FF2B5EF4-FFF2-40B4-BE49-F238E27FC236}">
                <a16:creationId xmlns:a16="http://schemas.microsoft.com/office/drawing/2014/main" id="{A77F4387-E97C-44E3-954F-6875022E5DF0}"/>
              </a:ext>
            </a:extLst>
          </p:cNvPr>
          <p:cNvSpPr/>
          <p:nvPr/>
        </p:nvSpPr>
        <p:spPr>
          <a:xfrm>
            <a:off x="2146" y="523275"/>
            <a:ext cx="12191999" cy="111616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6" name="Google Shape;136;p20"/>
          <p:cNvSpPr txBox="1">
            <a:spLocks noGrp="1"/>
          </p:cNvSpPr>
          <p:nvPr>
            <p:ph type="title"/>
          </p:nvPr>
        </p:nvSpPr>
        <p:spPr>
          <a:xfrm>
            <a:off x="349823" y="577843"/>
            <a:ext cx="11376012" cy="1059787"/>
          </a:xfrm>
          <a:prstGeom prst="rect">
            <a:avLst/>
          </a:prstGeom>
        </p:spPr>
        <p:txBody>
          <a:bodyPr spcFirstLastPara="1" wrap="square" lIns="91433" tIns="45700" rIns="91433" bIns="45700" anchor="ctr" anchorCtr="0">
            <a:noAutofit/>
          </a:bodyPr>
          <a:lstStyle/>
          <a:p>
            <a:pPr>
              <a:buSzPts val="3300"/>
              <a:buFont typeface="Calibri"/>
            </a:pPr>
            <a:r>
              <a:rPr lang="en-US" sz="3200" spc="600" dirty="0">
                <a:solidFill>
                  <a:srgbClr val="FFFFFF"/>
                </a:solidFill>
                <a:latin typeface="Abadi Extra Light" panose="020B0204020104020204" pitchFamily="34" charset="0"/>
                <a:ea typeface="+mn-ea"/>
                <a:cs typeface="+mn-cs"/>
                <a:sym typeface="Calibri"/>
              </a:rPr>
              <a:t>AVAILABLE</a:t>
            </a:r>
            <a:r>
              <a:rPr lang="en-US" sz="3450" b="1" dirty="0">
                <a:solidFill>
                  <a:schemeClr val="bg1"/>
                </a:solidFill>
                <a:latin typeface="Abadi Extra Light"/>
                <a:ea typeface="Calibri"/>
                <a:cs typeface="Calibri"/>
                <a:sym typeface="Calibri"/>
              </a:rPr>
              <a:t> </a:t>
            </a:r>
            <a:r>
              <a:rPr lang="en-US" sz="3200" spc="600" dirty="0">
                <a:solidFill>
                  <a:srgbClr val="FFFFFF"/>
                </a:solidFill>
                <a:latin typeface="Abadi Extra Light" panose="020B0204020104020204" pitchFamily="34" charset="0"/>
                <a:ea typeface="+mn-ea"/>
                <a:cs typeface="+mn-cs"/>
                <a:sym typeface="Calibri"/>
              </a:rPr>
              <a:t>CHAPTERS &amp; RECORDED WEBINARS</a:t>
            </a:r>
            <a:endParaRPr lang="en-US" sz="3200" spc="600" dirty="0">
              <a:solidFill>
                <a:srgbClr val="FFFFFF"/>
              </a:solidFill>
              <a:latin typeface="Abadi Extra Light" panose="020B0204020104020204" pitchFamily="34" charset="0"/>
              <a:ea typeface="+mn-ea"/>
              <a:cs typeface="+mn-cs"/>
            </a:endParaRPr>
          </a:p>
        </p:txBody>
      </p:sp>
      <p:sp>
        <p:nvSpPr>
          <p:cNvPr id="10" name="Google Shape;138;p20">
            <a:extLst>
              <a:ext uri="{FF2B5EF4-FFF2-40B4-BE49-F238E27FC236}">
                <a16:creationId xmlns:a16="http://schemas.microsoft.com/office/drawing/2014/main" id="{A5527772-2D3E-E64B-8A27-65967D9D1656}"/>
              </a:ext>
            </a:extLst>
          </p:cNvPr>
          <p:cNvSpPr txBox="1">
            <a:spLocks/>
          </p:cNvSpPr>
          <p:nvPr/>
        </p:nvSpPr>
        <p:spPr>
          <a:xfrm>
            <a:off x="171209" y="2238980"/>
            <a:ext cx="5755728" cy="3922123"/>
          </a:xfrm>
          <a:prstGeom prst="rect">
            <a:avLst/>
          </a:prstGeom>
          <a:noFill/>
          <a:ln w="19050" cap="flat" cmpd="sng">
            <a:noFill/>
            <a:prstDash val="solid"/>
            <a:round/>
            <a:headEnd type="none" w="sm" len="sm"/>
            <a:tailEnd type="none" w="sm" len="sm"/>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1pPr>
            <a:lvl2pPr marL="914400" marR="0" lvl="1"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2pPr>
            <a:lvl3pPr marL="1371600" marR="0" lvl="2"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3pPr>
            <a:lvl4pPr marL="1828800" marR="0" lvl="3"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4pPr>
            <a:lvl5pPr marL="2286000" marR="0" lvl="4"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5pPr>
            <a:lvl6pPr marL="2743200" marR="0" lvl="5"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6pPr>
            <a:lvl7pPr marL="3200400" marR="0" lvl="6"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7pPr>
            <a:lvl8pPr marL="3657600" marR="0" lvl="7"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8pPr>
            <a:lvl9pPr marL="4114800" marR="0" lvl="8" indent="-317500" algn="l" rtl="0">
              <a:lnSpc>
                <a:spcPct val="90000"/>
              </a:lnSpc>
              <a:spcBef>
                <a:spcPts val="1600"/>
              </a:spcBef>
              <a:spcAft>
                <a:spcPts val="1600"/>
              </a:spcAft>
              <a:buClr>
                <a:schemeClr val="dk1"/>
              </a:buClr>
              <a:buSzPts val="1400"/>
              <a:buFont typeface="Arial"/>
              <a:buChar char="■"/>
              <a:defRPr sz="1100" b="0" i="0" u="none" strike="noStrike" cap="none">
                <a:solidFill>
                  <a:schemeClr val="dk2"/>
                </a:solidFill>
                <a:latin typeface="Arial"/>
                <a:ea typeface="Arial"/>
                <a:cs typeface="Arial"/>
                <a:sym typeface="Arial"/>
              </a:defRPr>
            </a:lvl9pPr>
          </a:lstStyle>
          <a:p>
            <a:pPr marL="194310" marR="0" lvl="0" indent="0" algn="l" defTabSz="1219170" rtl="0" eaLnBrk="1" fontAlgn="auto" latinLnBrk="0" hangingPunct="1">
              <a:lnSpc>
                <a:spcPct val="100000"/>
              </a:lnSpc>
              <a:spcBef>
                <a:spcPts val="0"/>
              </a:spcBef>
              <a:spcAft>
                <a:spcPts val="0"/>
              </a:spcAft>
              <a:buClr>
                <a:srgbClr val="000000"/>
              </a:buClr>
              <a:buSzPts val="1300"/>
              <a:buFont typeface="Arial"/>
              <a:buNone/>
              <a:tabLst/>
              <a:defRPr/>
            </a:pPr>
            <a:r>
              <a:rPr kumimoji="0" lang="en-US" sz="2000" b="1" i="0" u="none" strike="noStrike" kern="0" cap="none" spc="0" normalizeH="0" baseline="0" noProof="0">
                <a:ln>
                  <a:noFill/>
                </a:ln>
                <a:solidFill>
                  <a:srgbClr val="4472C4">
                    <a:lumMod val="75000"/>
                  </a:srgbClr>
                </a:solidFill>
                <a:effectLst/>
                <a:uLnTx/>
                <a:uFillTx/>
                <a:latin typeface="Abadi Extra Light"/>
                <a:cs typeface="Arial"/>
                <a:sym typeface="Arial"/>
              </a:rPr>
              <a:t>Adult Survey</a:t>
            </a:r>
          </a:p>
          <a:p>
            <a:pPr marL="407670" marR="0" lvl="1" indent="-379095" algn="l" defTabSz="121917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750" b="0" i="0" u="none" strike="noStrike" kern="0" cap="none" spc="0" normalizeH="0" baseline="0" noProof="0">
                <a:ln>
                  <a:noFill/>
                </a:ln>
                <a:solidFill>
                  <a:srgbClr val="4472C4">
                    <a:lumMod val="75000"/>
                  </a:srgbClr>
                </a:solidFill>
                <a:effectLst/>
                <a:uLnTx/>
                <a:uFillTx/>
                <a:latin typeface="Abadi Extra Light"/>
                <a:cs typeface="Arial"/>
                <a:sym typeface="Arial"/>
              </a:rPr>
              <a:t>General Methods/Descriptive Stats</a:t>
            </a:r>
          </a:p>
          <a:p>
            <a:pPr marL="407670" marR="0" lvl="1" indent="-379095" algn="l" defTabSz="121917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750" b="0" i="0" u="none" strike="noStrike" kern="0" cap="none" spc="0" normalizeH="0" baseline="0" noProof="0">
                <a:ln>
                  <a:noFill/>
                </a:ln>
                <a:solidFill>
                  <a:srgbClr val="4472C4">
                    <a:lumMod val="75000"/>
                  </a:srgbClr>
                </a:solidFill>
                <a:effectLst/>
                <a:uLnTx/>
                <a:uFillTx/>
                <a:latin typeface="Abadi Extra Light"/>
                <a:cs typeface="Arial"/>
                <a:sym typeface="Arial"/>
              </a:rPr>
              <a:t>Personal Risk Mitigation</a:t>
            </a:r>
          </a:p>
          <a:p>
            <a:pPr marL="407670" marR="0" lvl="1" indent="-379095" algn="l" defTabSz="121917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750" b="0" i="0" u="none" strike="noStrike" kern="0" cap="none" spc="0" normalizeH="0" baseline="0" noProof="0">
                <a:ln>
                  <a:noFill/>
                </a:ln>
                <a:solidFill>
                  <a:srgbClr val="4472C4">
                    <a:lumMod val="75000"/>
                  </a:srgbClr>
                </a:solidFill>
                <a:effectLst/>
                <a:uLnTx/>
                <a:uFillTx/>
                <a:latin typeface="Abadi Extra Light"/>
                <a:cs typeface="Arial"/>
                <a:sym typeface="Arial"/>
              </a:rPr>
              <a:t>Access to Testing</a:t>
            </a:r>
          </a:p>
          <a:p>
            <a:pPr marL="407670" marR="0" lvl="1" indent="-379095" algn="l" defTabSz="121917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750" b="0" i="0" u="none" strike="noStrike" kern="0" cap="none" spc="0" normalizeH="0" baseline="0" noProof="0">
                <a:ln>
                  <a:noFill/>
                </a:ln>
                <a:solidFill>
                  <a:srgbClr val="4472C4">
                    <a:lumMod val="75000"/>
                  </a:srgbClr>
                </a:solidFill>
                <a:effectLst/>
                <a:uLnTx/>
                <a:uFillTx/>
                <a:latin typeface="Abadi Extra Light"/>
                <a:cs typeface="Arial"/>
                <a:sym typeface="Arial"/>
              </a:rPr>
              <a:t>Access to Healthcare</a:t>
            </a:r>
          </a:p>
          <a:p>
            <a:pPr marL="407670" marR="0" lvl="1" indent="-379095" algn="l" defTabSz="121917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750" b="0" i="0" u="none" strike="noStrike" kern="0" cap="none" spc="0" normalizeH="0" baseline="0" noProof="0">
                <a:ln>
                  <a:noFill/>
                </a:ln>
                <a:solidFill>
                  <a:srgbClr val="4472C4">
                    <a:lumMod val="75000"/>
                  </a:srgbClr>
                </a:solidFill>
                <a:effectLst/>
                <a:uLnTx/>
                <a:uFillTx/>
                <a:latin typeface="Abadi Extra Light"/>
                <a:cs typeface="Arial"/>
                <a:sym typeface="Arial"/>
              </a:rPr>
              <a:t>Social Determinants of Health</a:t>
            </a:r>
          </a:p>
          <a:p>
            <a:pPr marL="407670" marR="0" lvl="1" indent="-379095" algn="l" defTabSz="121917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750" b="0" i="0" u="none" strike="noStrike" kern="0" cap="none" spc="0" normalizeH="0" baseline="0" noProof="0">
                <a:ln>
                  <a:noFill/>
                </a:ln>
                <a:solidFill>
                  <a:srgbClr val="4472C4">
                    <a:lumMod val="75000"/>
                  </a:srgbClr>
                </a:solidFill>
                <a:effectLst/>
                <a:uLnTx/>
                <a:uFillTx/>
                <a:latin typeface="Abadi Extra Light"/>
                <a:cs typeface="Arial"/>
                <a:sym typeface="Arial"/>
              </a:rPr>
              <a:t>Vaccine Implications</a:t>
            </a:r>
          </a:p>
          <a:p>
            <a:pPr marL="407670" marR="0" lvl="1" indent="-379095" algn="l" defTabSz="121917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750" b="0" i="0" u="none" strike="noStrike" kern="0" cap="none" spc="0" normalizeH="0" baseline="0" noProof="0">
                <a:ln>
                  <a:noFill/>
                </a:ln>
                <a:solidFill>
                  <a:srgbClr val="4472C4">
                    <a:lumMod val="75000"/>
                  </a:srgbClr>
                </a:solidFill>
                <a:effectLst/>
                <a:uLnTx/>
                <a:uFillTx/>
                <a:latin typeface="Abadi Extra Light"/>
                <a:cs typeface="Arial"/>
                <a:sym typeface="Arial"/>
              </a:rPr>
              <a:t>Mental Health</a:t>
            </a:r>
          </a:p>
          <a:p>
            <a:pPr marL="407670" marR="0" lvl="1" indent="-379095" algn="l" defTabSz="121917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750" b="0" i="0" u="none" strike="noStrike" kern="0" cap="none" spc="0" normalizeH="0" baseline="0" noProof="0">
                <a:ln>
                  <a:noFill/>
                </a:ln>
                <a:solidFill>
                  <a:srgbClr val="4472C4">
                    <a:lumMod val="75000"/>
                  </a:srgbClr>
                </a:solidFill>
                <a:effectLst/>
                <a:uLnTx/>
                <a:uFillTx/>
                <a:latin typeface="Abadi Extra Light"/>
                <a:cs typeface="Arial"/>
                <a:sym typeface="Arial"/>
              </a:rPr>
              <a:t>Employment</a:t>
            </a:r>
          </a:p>
          <a:p>
            <a:pPr marL="407670" marR="0" lvl="1" indent="-379095" algn="l" defTabSz="121917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750" b="0" i="0" u="none" strike="noStrike" kern="0" cap="none" spc="0" normalizeH="0" baseline="0" noProof="0">
                <a:ln>
                  <a:noFill/>
                </a:ln>
                <a:solidFill>
                  <a:srgbClr val="4472C4">
                    <a:lumMod val="75000"/>
                  </a:srgbClr>
                </a:solidFill>
                <a:effectLst/>
                <a:uLnTx/>
                <a:uFillTx/>
                <a:latin typeface="Abadi Extra Light"/>
                <a:cs typeface="Arial"/>
                <a:sym typeface="Arial"/>
              </a:rPr>
              <a:t>Substance Use</a:t>
            </a:r>
          </a:p>
          <a:p>
            <a:pPr marL="407670" marR="0" lvl="1" indent="-379095" algn="l" defTabSz="121917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750" b="0" i="0" u="none" strike="noStrike" kern="0" cap="none" spc="0" normalizeH="0" baseline="0" noProof="0">
                <a:ln>
                  <a:noFill/>
                </a:ln>
                <a:solidFill>
                  <a:srgbClr val="4472C4">
                    <a:lumMod val="75000"/>
                  </a:srgbClr>
                </a:solidFill>
                <a:effectLst/>
                <a:uLnTx/>
                <a:uFillTx/>
                <a:latin typeface="Abadi Extra Light"/>
                <a:cs typeface="Arial"/>
                <a:sym typeface="Arial"/>
              </a:rPr>
              <a:t>Intimate Partner Violence	</a:t>
            </a:r>
          </a:p>
          <a:p>
            <a:pPr marL="407670" marR="0" lvl="1" indent="-379095" algn="l" defTabSz="121917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750" b="0" i="0" u="none" strike="noStrike" kern="0" cap="none" spc="0" normalizeH="0" baseline="0" noProof="0">
                <a:ln>
                  <a:noFill/>
                </a:ln>
                <a:solidFill>
                  <a:srgbClr val="4472C4">
                    <a:lumMod val="75000"/>
                  </a:srgbClr>
                </a:solidFill>
                <a:effectLst/>
                <a:uLnTx/>
                <a:uFillTx/>
                <a:latin typeface="Abadi Extra Light"/>
                <a:cs typeface="Arial"/>
                <a:sym typeface="Arial"/>
              </a:rPr>
              <a:t>Parents &amp; Families</a:t>
            </a:r>
          </a:p>
          <a:p>
            <a:pPr marL="407670" marR="0" lvl="1" indent="-379095" algn="l" defTabSz="1219170" rtl="0" eaLnBrk="1" fontAlgn="auto" latinLnBrk="0" hangingPunct="1">
              <a:lnSpc>
                <a:spcPct val="100000"/>
              </a:lnSpc>
              <a:spcBef>
                <a:spcPts val="0"/>
              </a:spcBef>
              <a:spcAft>
                <a:spcPts val="0"/>
              </a:spcAft>
              <a:buClr>
                <a:srgbClr val="000000"/>
              </a:buClr>
              <a:buSzPts val="1300"/>
              <a:buFont typeface="Arial"/>
              <a:buChar char="○"/>
              <a:tabLst/>
              <a:defRPr/>
            </a:pPr>
            <a:endParaRPr kumimoji="0" lang="en-US" sz="1400" b="0" i="0" u="none" strike="noStrike" kern="0" cap="none" spc="0" normalizeH="0" baseline="0" noProof="0">
              <a:ln>
                <a:noFill/>
              </a:ln>
              <a:solidFill>
                <a:srgbClr val="4472C4">
                  <a:lumMod val="75000"/>
                </a:srgbClr>
              </a:solidFill>
              <a:effectLst/>
              <a:uLnTx/>
              <a:uFillTx/>
              <a:latin typeface="Abadi Extra Light"/>
              <a:cs typeface="Arial"/>
              <a:sym typeface="Arial"/>
            </a:endParaRPr>
          </a:p>
          <a:p>
            <a:pPr marL="194310" marR="0" lvl="0" indent="0" algn="l" defTabSz="1219170" rtl="0" eaLnBrk="1" fontAlgn="auto" latinLnBrk="0" hangingPunct="1">
              <a:lnSpc>
                <a:spcPct val="100000"/>
              </a:lnSpc>
              <a:spcBef>
                <a:spcPts val="0"/>
              </a:spcBef>
              <a:spcAft>
                <a:spcPts val="0"/>
              </a:spcAft>
              <a:buClr>
                <a:srgbClr val="000000"/>
              </a:buClr>
              <a:buSzPts val="1300"/>
              <a:buFont typeface="Arial"/>
              <a:buNone/>
              <a:tabLst/>
              <a:defRPr/>
            </a:pPr>
            <a:r>
              <a:rPr kumimoji="0" lang="en-US" sz="2000" b="1" i="0" u="none" strike="noStrike" kern="0" cap="none" spc="0" normalizeH="0" baseline="0" noProof="0">
                <a:ln>
                  <a:noFill/>
                </a:ln>
                <a:solidFill>
                  <a:srgbClr val="4472C4">
                    <a:lumMod val="75000"/>
                  </a:srgbClr>
                </a:solidFill>
                <a:effectLst/>
                <a:uLnTx/>
                <a:uFillTx/>
                <a:latin typeface="Abadi Extra Light"/>
                <a:ea typeface="Lato"/>
                <a:cs typeface="Lato"/>
                <a:sym typeface="Lato"/>
              </a:rPr>
              <a:t>Youth Survey</a:t>
            </a:r>
            <a:endParaRPr kumimoji="0" lang="en-US" sz="1100" b="0" i="0" u="none" strike="noStrike" kern="1200" cap="none" spc="0" normalizeH="0" baseline="0" noProof="0">
              <a:ln>
                <a:noFill/>
              </a:ln>
              <a:solidFill>
                <a:srgbClr val="4472C4">
                  <a:lumMod val="75000"/>
                </a:srgbClr>
              </a:solidFill>
              <a:effectLst/>
              <a:uLnTx/>
              <a:uFillTx/>
              <a:latin typeface="Arial"/>
              <a:cs typeface="Arial"/>
              <a:sym typeface="Arial"/>
            </a:endParaRPr>
          </a:p>
          <a:p>
            <a:pPr marL="407670" marR="0" lvl="1" indent="-379095" algn="l" defTabSz="121917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750" b="0" i="0" u="none" strike="noStrike" kern="0" cap="none" spc="0" normalizeH="0" baseline="0" noProof="0">
                <a:ln>
                  <a:noFill/>
                </a:ln>
                <a:solidFill>
                  <a:srgbClr val="4472C4">
                    <a:lumMod val="75000"/>
                  </a:srgbClr>
                </a:solidFill>
                <a:effectLst/>
                <a:uLnTx/>
                <a:uFillTx/>
                <a:latin typeface="Abadi Extra Light"/>
                <a:ea typeface="Lato"/>
                <a:cs typeface="Lato"/>
                <a:sym typeface="Lato"/>
              </a:rPr>
              <a:t>Part 1 - Mental health, changing responsibilities, and COVID experiences and perception</a:t>
            </a:r>
            <a:endParaRPr kumimoji="0" lang="en-US" sz="1750" b="0" i="0" u="none" strike="noStrike" kern="0" cap="none" spc="0" normalizeH="0" baseline="0" noProof="0">
              <a:ln>
                <a:noFill/>
              </a:ln>
              <a:solidFill>
                <a:srgbClr val="4472C4">
                  <a:lumMod val="75000"/>
                </a:srgbClr>
              </a:solidFill>
              <a:effectLst/>
              <a:uLnTx/>
              <a:uFillTx/>
              <a:latin typeface="Abadi Extra Light"/>
              <a:ea typeface="Lato"/>
              <a:cs typeface="Lato"/>
              <a:sym typeface="Arial"/>
            </a:endParaRPr>
          </a:p>
          <a:p>
            <a:pPr marL="407670" marR="0" lvl="1" indent="-379095" algn="l" defTabSz="121917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750" b="0" i="0" u="none" strike="noStrike" kern="0" cap="none" spc="0" normalizeH="0" baseline="0" noProof="0">
                <a:ln>
                  <a:noFill/>
                </a:ln>
                <a:solidFill>
                  <a:srgbClr val="4472C4">
                    <a:lumMod val="75000"/>
                  </a:srgbClr>
                </a:solidFill>
                <a:effectLst/>
                <a:uLnTx/>
                <a:uFillTx/>
                <a:latin typeface="Abadi Extra Light"/>
                <a:ea typeface="Lato"/>
                <a:cs typeface="Lato"/>
                <a:sym typeface="Lato"/>
              </a:rPr>
              <a:t>Part 2 - Education and employment</a:t>
            </a:r>
            <a:endParaRPr kumimoji="0" lang="en-US" sz="1750" b="0" i="0" u="none" strike="noStrike" kern="0" cap="none" spc="0" normalizeH="0" baseline="0" noProof="0">
              <a:ln>
                <a:noFill/>
              </a:ln>
              <a:solidFill>
                <a:srgbClr val="4472C4">
                  <a:lumMod val="75000"/>
                </a:srgbClr>
              </a:solidFill>
              <a:effectLst/>
              <a:uLnTx/>
              <a:uFillTx/>
              <a:latin typeface="Abadi Extra Light"/>
              <a:ea typeface="Lato"/>
              <a:cs typeface="Lato"/>
              <a:sym typeface="Arial"/>
            </a:endParaRPr>
          </a:p>
          <a:p>
            <a:pPr marL="407670" marR="0" lvl="1" indent="-379095" algn="l" defTabSz="121917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750" b="0" i="0" u="none" strike="noStrike" kern="0" cap="none" spc="0" normalizeH="0" baseline="0" noProof="0">
                <a:ln>
                  <a:noFill/>
                </a:ln>
                <a:solidFill>
                  <a:srgbClr val="4472C4">
                    <a:lumMod val="75000"/>
                  </a:srgbClr>
                </a:solidFill>
                <a:effectLst/>
                <a:uLnTx/>
                <a:uFillTx/>
                <a:latin typeface="Abadi Extra Light"/>
                <a:ea typeface="Lato"/>
                <a:cs typeface="Lato"/>
                <a:sym typeface="Lato"/>
              </a:rPr>
              <a:t>Part 3 - Youth safety and healthcare access</a:t>
            </a:r>
            <a:endParaRPr kumimoji="0" lang="en-US" sz="1750" b="0" i="0" u="none" strike="noStrike" kern="0" cap="none" spc="0" normalizeH="0" baseline="0" noProof="0">
              <a:ln>
                <a:noFill/>
              </a:ln>
              <a:solidFill>
                <a:srgbClr val="4472C4">
                  <a:lumMod val="75000"/>
                </a:srgbClr>
              </a:solidFill>
              <a:effectLst/>
              <a:uLnTx/>
              <a:uFillTx/>
              <a:latin typeface="Abadi Extra Light"/>
              <a:ea typeface="Lato"/>
              <a:cs typeface="Lato"/>
              <a:sym typeface="Arial"/>
            </a:endParaRPr>
          </a:p>
          <a:p>
            <a:pPr marL="28575" marR="0" lvl="1" indent="0" algn="l" defTabSz="1219170" rtl="0" eaLnBrk="1" fontAlgn="auto" latinLnBrk="0" hangingPunct="1">
              <a:lnSpc>
                <a:spcPct val="100000"/>
              </a:lnSpc>
              <a:spcBef>
                <a:spcPts val="0"/>
              </a:spcBef>
              <a:spcAft>
                <a:spcPts val="0"/>
              </a:spcAft>
              <a:buClr>
                <a:srgbClr val="000000"/>
              </a:buClr>
              <a:buSzPts val="1300"/>
              <a:buFont typeface="Arial"/>
              <a:buNone/>
              <a:tabLst/>
              <a:defRPr/>
            </a:pPr>
            <a:endParaRPr kumimoji="0" lang="en-US" sz="1750" b="0" i="0" u="none" strike="noStrike" kern="0" cap="none" spc="0" normalizeH="0" baseline="0" noProof="0">
              <a:ln>
                <a:noFill/>
              </a:ln>
              <a:solidFill>
                <a:srgbClr val="4472C4">
                  <a:lumMod val="75000"/>
                </a:srgbClr>
              </a:solidFill>
              <a:effectLst/>
              <a:uLnTx/>
              <a:uFillTx/>
              <a:latin typeface="Abadi Extra Light"/>
              <a:cs typeface="Arial"/>
              <a:sym typeface="Arial"/>
            </a:endParaRPr>
          </a:p>
        </p:txBody>
      </p:sp>
      <p:sp>
        <p:nvSpPr>
          <p:cNvPr id="6" name="Google Shape;138;p20">
            <a:extLst>
              <a:ext uri="{FF2B5EF4-FFF2-40B4-BE49-F238E27FC236}">
                <a16:creationId xmlns:a16="http://schemas.microsoft.com/office/drawing/2014/main" id="{29FF1E17-A4D5-447B-8D3D-85C393394C43}"/>
              </a:ext>
            </a:extLst>
          </p:cNvPr>
          <p:cNvSpPr txBox="1">
            <a:spLocks/>
          </p:cNvSpPr>
          <p:nvPr/>
        </p:nvSpPr>
        <p:spPr>
          <a:xfrm>
            <a:off x="5433784" y="1637630"/>
            <a:ext cx="6096000" cy="3797708"/>
          </a:xfrm>
          <a:prstGeom prst="rect">
            <a:avLst/>
          </a:prstGeom>
          <a:noFill/>
          <a:ln w="19050" cap="flat" cmpd="sng">
            <a:noFill/>
            <a:prstDash val="solid"/>
            <a:round/>
            <a:headEnd type="none" w="sm" len="sm"/>
            <a:tailEnd type="none" w="sm" len="sm"/>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1pPr>
            <a:lvl2pPr marL="914400" marR="0" lvl="1"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2pPr>
            <a:lvl3pPr marL="1371600" marR="0" lvl="2"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3pPr>
            <a:lvl4pPr marL="1828800" marR="0" lvl="3"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4pPr>
            <a:lvl5pPr marL="2286000" marR="0" lvl="4"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5pPr>
            <a:lvl6pPr marL="2743200" marR="0" lvl="5"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6pPr>
            <a:lvl7pPr marL="3200400" marR="0" lvl="6"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7pPr>
            <a:lvl8pPr marL="3657600" marR="0" lvl="7"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8pPr>
            <a:lvl9pPr marL="4114800" marR="0" lvl="8" indent="-317500" algn="l" rtl="0">
              <a:lnSpc>
                <a:spcPct val="90000"/>
              </a:lnSpc>
              <a:spcBef>
                <a:spcPts val="1600"/>
              </a:spcBef>
              <a:spcAft>
                <a:spcPts val="1600"/>
              </a:spcAft>
              <a:buClr>
                <a:schemeClr val="dk1"/>
              </a:buClr>
              <a:buSzPts val="1400"/>
              <a:buFont typeface="Arial"/>
              <a:buChar char="■"/>
              <a:defRPr sz="1100" b="0" i="0" u="none" strike="noStrike" cap="none">
                <a:solidFill>
                  <a:schemeClr val="dk2"/>
                </a:solidFill>
                <a:latin typeface="Arial"/>
                <a:ea typeface="Arial"/>
                <a:cs typeface="Arial"/>
                <a:sym typeface="Arial"/>
              </a:defRPr>
            </a:lvl9pPr>
          </a:lstStyle>
          <a:p>
            <a:pPr marL="194310" marR="0" lvl="0" indent="0" algn="l" defTabSz="1219170" rtl="0" eaLnBrk="1" fontAlgn="auto" latinLnBrk="0" hangingPunct="1">
              <a:lnSpc>
                <a:spcPct val="100000"/>
              </a:lnSpc>
              <a:spcBef>
                <a:spcPts val="0"/>
              </a:spcBef>
              <a:spcAft>
                <a:spcPts val="0"/>
              </a:spcAft>
              <a:buClr>
                <a:srgbClr val="000000"/>
              </a:buClr>
              <a:buSzPts val="1300"/>
              <a:buFont typeface="Arial"/>
              <a:buNone/>
              <a:tabLst/>
              <a:defRPr/>
            </a:pPr>
            <a:endParaRPr kumimoji="0" lang="en-US" sz="1400" b="0" i="0" u="none" strike="noStrike" kern="0" cap="none" spc="0" normalizeH="0" baseline="0" noProof="0" dirty="0">
              <a:ln>
                <a:noFill/>
              </a:ln>
              <a:solidFill>
                <a:srgbClr val="4472C4">
                  <a:lumMod val="75000"/>
                </a:srgbClr>
              </a:solidFill>
              <a:effectLst/>
              <a:uLnTx/>
              <a:uFillTx/>
              <a:latin typeface="Abadi Extra Light"/>
              <a:ea typeface="Lato"/>
              <a:cs typeface="Lato"/>
              <a:sym typeface="Arial"/>
            </a:endParaRPr>
          </a:p>
          <a:p>
            <a:pPr marL="194310" marR="0" lvl="0" indent="0" algn="l" defTabSz="1219170" rtl="0" eaLnBrk="1" fontAlgn="auto" latinLnBrk="0" hangingPunct="1">
              <a:lnSpc>
                <a:spcPct val="100000"/>
              </a:lnSpc>
              <a:spcBef>
                <a:spcPts val="0"/>
              </a:spcBef>
              <a:spcAft>
                <a:spcPts val="0"/>
              </a:spcAft>
              <a:buClr>
                <a:srgbClr val="000000"/>
              </a:buClr>
              <a:buSzPts val="1300"/>
              <a:buFont typeface="Arial"/>
              <a:buNone/>
              <a:tabLst/>
              <a:defRPr/>
            </a:pPr>
            <a:r>
              <a:rPr kumimoji="0" lang="en-US" sz="2000" b="1" i="0" u="none" strike="noStrike" kern="0" cap="none" spc="0" normalizeH="0" baseline="0" noProof="0" dirty="0">
                <a:ln>
                  <a:noFill/>
                </a:ln>
                <a:solidFill>
                  <a:srgbClr val="4472C4">
                    <a:lumMod val="75000"/>
                  </a:srgbClr>
                </a:solidFill>
                <a:effectLst/>
                <a:uLnTx/>
                <a:uFillTx/>
                <a:latin typeface="Abadi Extra Light"/>
                <a:ea typeface="Lato"/>
                <a:cs typeface="Lato"/>
                <a:sym typeface="Lato"/>
              </a:rPr>
              <a:t>Population Spotlights</a:t>
            </a:r>
            <a:endParaRPr kumimoji="0" lang="en-US" sz="2000" b="1" i="0" u="none" strike="noStrike" kern="0" cap="none" spc="0" normalizeH="0" baseline="0" noProof="0" dirty="0">
              <a:ln>
                <a:noFill/>
              </a:ln>
              <a:solidFill>
                <a:srgbClr val="4472C4">
                  <a:lumMod val="75000"/>
                </a:srgbClr>
              </a:solidFill>
              <a:effectLst/>
              <a:uLnTx/>
              <a:uFillTx/>
              <a:latin typeface="Abadi Extra Light"/>
              <a:ea typeface="Lato"/>
              <a:cs typeface="Lato"/>
              <a:sym typeface="Arial"/>
            </a:endParaRPr>
          </a:p>
          <a:p>
            <a:pPr marL="407670" marR="0" lvl="1" indent="-379095" algn="l" defTabSz="121917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750" b="0" i="0" u="none" strike="noStrike" kern="0" cap="none" spc="0" normalizeH="0" baseline="0" noProof="0" dirty="0">
                <a:ln>
                  <a:noFill/>
                </a:ln>
                <a:solidFill>
                  <a:srgbClr val="4472C4">
                    <a:lumMod val="75000"/>
                  </a:srgbClr>
                </a:solidFill>
                <a:effectLst/>
                <a:uLnTx/>
                <a:uFillTx/>
                <a:latin typeface="Abadi Extra Light"/>
                <a:ea typeface="Lato"/>
                <a:cs typeface="Lato"/>
                <a:sym typeface="Lato"/>
              </a:rPr>
              <a:t>Young parents </a:t>
            </a:r>
            <a:endParaRPr kumimoji="0" lang="en-US" sz="1750" b="0" i="0" u="none" strike="noStrike" kern="0" cap="none" spc="0" normalizeH="0" baseline="0" noProof="0" dirty="0">
              <a:ln>
                <a:noFill/>
              </a:ln>
              <a:solidFill>
                <a:srgbClr val="4472C4">
                  <a:lumMod val="75000"/>
                </a:srgbClr>
              </a:solidFill>
              <a:effectLst/>
              <a:uLnTx/>
              <a:uFillTx/>
              <a:latin typeface="Abadi Extra Light"/>
              <a:ea typeface="Lato"/>
              <a:cs typeface="Lato"/>
              <a:sym typeface="Arial"/>
            </a:endParaRPr>
          </a:p>
          <a:p>
            <a:pPr marL="407670" marR="0" lvl="1" indent="-379095" algn="l" defTabSz="121917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750" b="0" i="0" u="none" strike="noStrike" kern="0" cap="none" spc="0" normalizeH="0" baseline="0" noProof="0" dirty="0">
                <a:ln>
                  <a:noFill/>
                </a:ln>
                <a:solidFill>
                  <a:srgbClr val="4472C4">
                    <a:lumMod val="75000"/>
                  </a:srgbClr>
                </a:solidFill>
                <a:effectLst/>
                <a:uLnTx/>
                <a:uFillTx/>
                <a:latin typeface="Abadi Extra Light"/>
                <a:ea typeface="Lato"/>
                <a:cs typeface="Lato"/>
                <a:sym typeface="Lato"/>
              </a:rPr>
              <a:t>Persons with disability</a:t>
            </a:r>
            <a:endParaRPr kumimoji="0" lang="en-US" sz="1750" b="0" i="0" u="none" strike="noStrike" kern="0" cap="none" spc="0" normalizeH="0" baseline="0" noProof="0" dirty="0">
              <a:ln>
                <a:noFill/>
              </a:ln>
              <a:solidFill>
                <a:srgbClr val="4472C4">
                  <a:lumMod val="75000"/>
                </a:srgbClr>
              </a:solidFill>
              <a:effectLst/>
              <a:uLnTx/>
              <a:uFillTx/>
              <a:latin typeface="Abadi Extra Light"/>
              <a:ea typeface="Lato"/>
              <a:cs typeface="Lato"/>
              <a:sym typeface="Arial"/>
            </a:endParaRPr>
          </a:p>
          <a:p>
            <a:pPr marL="407670" marR="0" lvl="1" indent="-379095" algn="l" defTabSz="121917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750" b="0" i="0" u="none" strike="noStrike" kern="0" cap="none" spc="0" normalizeH="0" baseline="0" noProof="0" dirty="0">
                <a:ln>
                  <a:noFill/>
                </a:ln>
                <a:solidFill>
                  <a:srgbClr val="4472C4">
                    <a:lumMod val="75000"/>
                  </a:srgbClr>
                </a:solidFill>
                <a:effectLst/>
                <a:uLnTx/>
                <a:uFillTx/>
                <a:latin typeface="Abadi Extra Light"/>
                <a:ea typeface="Lato"/>
                <a:cs typeface="Lato"/>
                <a:sym typeface="Lato"/>
              </a:rPr>
              <a:t>Sexual orientation and gender identity (SOGI)</a:t>
            </a:r>
            <a:endParaRPr kumimoji="0" lang="en-US" sz="1750" b="0" i="0" u="none" strike="noStrike" kern="0" cap="none" spc="0" normalizeH="0" baseline="0" noProof="0" dirty="0">
              <a:ln>
                <a:noFill/>
              </a:ln>
              <a:solidFill>
                <a:srgbClr val="4472C4">
                  <a:lumMod val="75000"/>
                </a:srgbClr>
              </a:solidFill>
              <a:effectLst/>
              <a:uLnTx/>
              <a:uFillTx/>
              <a:latin typeface="Abadi Extra Light"/>
              <a:ea typeface="Lato"/>
              <a:cs typeface="Lato"/>
              <a:sym typeface="Arial"/>
            </a:endParaRPr>
          </a:p>
          <a:p>
            <a:pPr marL="407670" marR="0" lvl="1" indent="-379095" algn="l" defTabSz="121917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750" b="0" i="0" u="none" strike="noStrike" kern="0" cap="none" spc="0" normalizeH="0" baseline="0" noProof="0" dirty="0">
                <a:ln>
                  <a:noFill/>
                </a:ln>
                <a:solidFill>
                  <a:srgbClr val="4472C4">
                    <a:lumMod val="75000"/>
                  </a:srgbClr>
                </a:solidFill>
                <a:effectLst/>
                <a:uLnTx/>
                <a:uFillTx/>
                <a:latin typeface="Abadi Extra Light"/>
                <a:ea typeface="Lato"/>
                <a:cs typeface="Lato"/>
                <a:sym typeface="Lato"/>
              </a:rPr>
              <a:t>Asian American and Pacific Islander (AAPI) </a:t>
            </a:r>
            <a:endParaRPr kumimoji="0" lang="en-US" sz="1750" b="0" i="0" u="none" strike="noStrike" kern="0" cap="none" spc="0" normalizeH="0" baseline="0" noProof="0" dirty="0">
              <a:ln>
                <a:noFill/>
              </a:ln>
              <a:solidFill>
                <a:srgbClr val="4472C4">
                  <a:lumMod val="75000"/>
                </a:srgbClr>
              </a:solidFill>
              <a:effectLst/>
              <a:uLnTx/>
              <a:uFillTx/>
              <a:latin typeface="Abadi Extra Light"/>
              <a:ea typeface="Lato"/>
              <a:cs typeface="Lato"/>
              <a:sym typeface="Arial"/>
            </a:endParaRPr>
          </a:p>
          <a:p>
            <a:pPr marL="407670" marR="0" lvl="1" indent="-379095" algn="l" defTabSz="121917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750" b="0" i="0" u="none" strike="noStrike" kern="0" cap="none" spc="0" normalizeH="0" baseline="0" noProof="0" dirty="0">
                <a:ln>
                  <a:noFill/>
                </a:ln>
                <a:solidFill>
                  <a:srgbClr val="4472C4">
                    <a:lumMod val="75000"/>
                  </a:srgbClr>
                </a:solidFill>
                <a:effectLst/>
                <a:uLnTx/>
                <a:uFillTx/>
                <a:latin typeface="Abadi Extra Light"/>
                <a:ea typeface="Lato"/>
                <a:cs typeface="Lato"/>
                <a:sym typeface="Lato"/>
              </a:rPr>
              <a:t>Black </a:t>
            </a:r>
            <a:endParaRPr kumimoji="0" lang="en-US" sz="1750" b="0" i="0" u="none" strike="noStrike" kern="0" cap="none" spc="0" normalizeH="0" baseline="0" noProof="0" dirty="0">
              <a:ln>
                <a:noFill/>
              </a:ln>
              <a:solidFill>
                <a:srgbClr val="4472C4">
                  <a:lumMod val="75000"/>
                </a:srgbClr>
              </a:solidFill>
              <a:effectLst/>
              <a:uLnTx/>
              <a:uFillTx/>
              <a:latin typeface="Abadi Extra Light"/>
              <a:ea typeface="Lato"/>
              <a:cs typeface="Lato"/>
              <a:sym typeface="Arial"/>
            </a:endParaRPr>
          </a:p>
          <a:p>
            <a:pPr marL="407670" marR="0" lvl="1" indent="-379095" algn="l" defTabSz="121917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750" b="0" i="0" u="none" strike="noStrike" kern="0" cap="none" spc="0" normalizeH="0" baseline="0" noProof="0" dirty="0">
                <a:ln>
                  <a:noFill/>
                </a:ln>
                <a:solidFill>
                  <a:srgbClr val="4472C4">
                    <a:lumMod val="75000"/>
                  </a:srgbClr>
                </a:solidFill>
                <a:effectLst/>
                <a:uLnTx/>
                <a:uFillTx/>
                <a:latin typeface="Abadi Extra Light"/>
                <a:ea typeface="Lato"/>
                <a:cs typeface="Lato"/>
                <a:sym typeface="Lato"/>
              </a:rPr>
              <a:t>American Indian and Alaskan Native (AI/AN)</a:t>
            </a:r>
            <a:endParaRPr kumimoji="0" lang="en-US" sz="1750" b="0" i="0" u="none" strike="noStrike" kern="0" cap="none" spc="0" normalizeH="0" baseline="0" noProof="0" dirty="0">
              <a:ln>
                <a:noFill/>
              </a:ln>
              <a:solidFill>
                <a:srgbClr val="4472C4">
                  <a:lumMod val="75000"/>
                </a:srgbClr>
              </a:solidFill>
              <a:effectLst/>
              <a:uLnTx/>
              <a:uFillTx/>
              <a:latin typeface="Abadi Extra Light"/>
              <a:ea typeface="Lato"/>
              <a:cs typeface="Lato"/>
              <a:sym typeface="Arial"/>
            </a:endParaRPr>
          </a:p>
          <a:p>
            <a:pPr marL="407670" marR="0" lvl="1" indent="-379095" algn="l" defTabSz="121917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750" b="0" i="0" u="none" strike="noStrike" kern="0" cap="none" spc="0" normalizeH="0" baseline="0" noProof="0" dirty="0">
                <a:ln>
                  <a:noFill/>
                </a:ln>
                <a:solidFill>
                  <a:srgbClr val="4472C4">
                    <a:lumMod val="75000"/>
                  </a:srgbClr>
                </a:solidFill>
                <a:effectLst/>
                <a:uLnTx/>
                <a:uFillTx/>
                <a:latin typeface="Abadi Extra Light"/>
                <a:ea typeface="Lato"/>
                <a:cs typeface="Lato"/>
                <a:sym typeface="Lato"/>
              </a:rPr>
              <a:t>Hispanic/Latinx</a:t>
            </a:r>
            <a:endParaRPr kumimoji="0" lang="en-US" sz="1750" b="0" i="0" u="none" strike="noStrike" kern="0" cap="none" spc="0" normalizeH="0" baseline="0" noProof="0" dirty="0">
              <a:ln>
                <a:noFill/>
              </a:ln>
              <a:solidFill>
                <a:srgbClr val="4472C4">
                  <a:lumMod val="75000"/>
                </a:srgbClr>
              </a:solidFill>
              <a:effectLst/>
              <a:uLnTx/>
              <a:uFillTx/>
              <a:latin typeface="Abadi Extra Light"/>
              <a:ea typeface="Lato"/>
              <a:cs typeface="Lato"/>
              <a:sym typeface="Arial"/>
            </a:endParaRPr>
          </a:p>
          <a:p>
            <a:pPr marL="407670" marR="0" lvl="1" indent="-379095" algn="l" defTabSz="121917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750" b="0" i="0" u="none" strike="noStrike" kern="0" cap="none" spc="0" normalizeH="0" baseline="0" noProof="0" dirty="0">
                <a:ln>
                  <a:noFill/>
                </a:ln>
                <a:solidFill>
                  <a:srgbClr val="4472C4">
                    <a:lumMod val="75000"/>
                  </a:srgbClr>
                </a:solidFill>
                <a:effectLst/>
                <a:uLnTx/>
                <a:uFillTx/>
                <a:latin typeface="Abadi Extra Light"/>
                <a:ea typeface="Lato"/>
                <a:cs typeface="Lato"/>
                <a:sym typeface="Lato"/>
              </a:rPr>
              <a:t>Discrimination/Framing Matters</a:t>
            </a:r>
            <a:endParaRPr kumimoji="0" lang="en-US" sz="1750" b="0" i="0" u="none" strike="noStrike" kern="0" cap="none" spc="0" normalizeH="0" baseline="0" noProof="0" dirty="0">
              <a:ln>
                <a:noFill/>
              </a:ln>
              <a:solidFill>
                <a:srgbClr val="4472C4">
                  <a:lumMod val="75000"/>
                </a:srgbClr>
              </a:solidFill>
              <a:effectLst/>
              <a:uLnTx/>
              <a:uFillTx/>
              <a:latin typeface="Abadi Extra Light"/>
              <a:ea typeface="Lato"/>
              <a:cs typeface="Lato"/>
              <a:sym typeface="Arial"/>
            </a:endParaRPr>
          </a:p>
          <a:p>
            <a:pPr marL="407670" marR="0" lvl="1" indent="-379095" algn="l" defTabSz="121917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750" b="0" i="0" u="none" strike="noStrike" kern="0" cap="none" spc="0" normalizeH="0" baseline="0" noProof="0" dirty="0">
                <a:ln>
                  <a:noFill/>
                </a:ln>
                <a:solidFill>
                  <a:srgbClr val="4472C4">
                    <a:lumMod val="75000"/>
                  </a:srgbClr>
                </a:solidFill>
                <a:effectLst/>
                <a:uLnTx/>
                <a:uFillTx/>
                <a:latin typeface="Abadi Extra Light"/>
                <a:ea typeface="Lato"/>
                <a:cs typeface="Lato"/>
                <a:sym typeface="Lato"/>
              </a:rPr>
              <a:t>Housing</a:t>
            </a:r>
            <a:endParaRPr kumimoji="0" lang="en-US" sz="1750" b="0" i="0" u="none" strike="noStrike" kern="0" cap="none" spc="0" normalizeH="0" baseline="0" noProof="0" dirty="0">
              <a:ln>
                <a:noFill/>
              </a:ln>
              <a:solidFill>
                <a:srgbClr val="4472C4">
                  <a:lumMod val="75000"/>
                </a:srgbClr>
              </a:solidFill>
              <a:effectLst/>
              <a:uLnTx/>
              <a:uFillTx/>
              <a:latin typeface="Abadi Extra Light"/>
              <a:ea typeface="Lato"/>
              <a:cs typeface="Lato"/>
              <a:sym typeface="Arial"/>
            </a:endParaRPr>
          </a:p>
          <a:p>
            <a:pPr marL="407670" marR="0" lvl="1" indent="-379095" algn="l" defTabSz="121917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750" b="0" i="0" u="none" strike="noStrike" kern="0" cap="none" spc="0" normalizeH="0" baseline="0" noProof="0" dirty="0">
                <a:ln>
                  <a:noFill/>
                </a:ln>
                <a:solidFill>
                  <a:srgbClr val="4472C4">
                    <a:lumMod val="75000"/>
                  </a:srgbClr>
                </a:solidFill>
                <a:effectLst/>
                <a:uLnTx/>
                <a:uFillTx/>
                <a:latin typeface="Abadi Extra Light"/>
                <a:ea typeface="Lato"/>
                <a:cs typeface="Lato"/>
                <a:sym typeface="Lato"/>
              </a:rPr>
              <a:t>Rural Communities</a:t>
            </a:r>
            <a:endParaRPr kumimoji="0" lang="en-US" sz="1750" b="0" i="0" u="none" strike="noStrike" kern="1200" cap="none" spc="0" normalizeH="0" baseline="0" noProof="0" dirty="0">
              <a:ln>
                <a:noFill/>
              </a:ln>
              <a:solidFill>
                <a:srgbClr val="4472C4">
                  <a:lumMod val="75000"/>
                </a:srgbClr>
              </a:solidFill>
              <a:effectLst/>
              <a:uLnTx/>
              <a:uFillTx/>
              <a:latin typeface="Arial"/>
              <a:ea typeface="Lato"/>
              <a:cs typeface="Arial"/>
              <a:sym typeface="Arial"/>
            </a:endParaRPr>
          </a:p>
          <a:p>
            <a:pPr marL="407670" marR="0" lvl="1" indent="-379095" algn="l" defTabSz="121917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750" b="0" i="0" u="none" strike="noStrike" kern="0" cap="none" spc="0" normalizeH="0" baseline="0" noProof="0" dirty="0">
                <a:ln>
                  <a:noFill/>
                </a:ln>
                <a:solidFill>
                  <a:srgbClr val="4472C4">
                    <a:lumMod val="75000"/>
                  </a:srgbClr>
                </a:solidFill>
                <a:effectLst/>
                <a:uLnTx/>
                <a:uFillTx/>
                <a:latin typeface="Abadi Extra Light"/>
                <a:cs typeface="Arial"/>
                <a:sym typeface="Arial"/>
              </a:rPr>
              <a:t>Caregivers: adults with special needs and parents of children &amp; youth with special healthcare needs</a:t>
            </a:r>
          </a:p>
          <a:p>
            <a:pPr marL="407670" marR="0" lvl="1" indent="-379095" algn="l" defTabSz="121917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750" b="0" i="0" u="none" strike="noStrike" kern="0" cap="none" spc="0" normalizeH="0" baseline="0" noProof="0" dirty="0">
                <a:ln>
                  <a:noFill/>
                </a:ln>
                <a:solidFill>
                  <a:srgbClr val="4472C4">
                    <a:lumMod val="75000"/>
                  </a:srgbClr>
                </a:solidFill>
                <a:effectLst/>
                <a:uLnTx/>
                <a:uFillTx/>
                <a:latin typeface="Abadi Extra Light"/>
                <a:cs typeface="Arial"/>
                <a:sym typeface="Arial"/>
              </a:rPr>
              <a:t>Essential workers</a:t>
            </a:r>
          </a:p>
          <a:p>
            <a:pPr marL="407670" marR="0" lvl="1" indent="-379095" algn="l" defTabSz="121917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750" b="0" i="1" u="none" strike="noStrike" kern="0" cap="none" spc="0" normalizeH="0" baseline="0" noProof="0" dirty="0">
                <a:ln>
                  <a:noFill/>
                </a:ln>
                <a:solidFill>
                  <a:srgbClr val="4472C4">
                    <a:lumMod val="75000"/>
                  </a:srgbClr>
                </a:solidFill>
                <a:effectLst/>
                <a:uLnTx/>
                <a:uFillTx/>
                <a:latin typeface="Abadi Extra Light"/>
                <a:cs typeface="Arial"/>
                <a:sym typeface="Arial"/>
              </a:rPr>
              <a:t>Coming soon: Older Adults</a:t>
            </a:r>
          </a:p>
        </p:txBody>
      </p:sp>
    </p:spTree>
    <p:extLst>
      <p:ext uri="{BB962C8B-B14F-4D97-AF65-F5344CB8AC3E}">
        <p14:creationId xmlns:p14="http://schemas.microsoft.com/office/powerpoint/2010/main" val="31134169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3" name="Rectangle 2">
            <a:extLst>
              <a:ext uri="{FF2B5EF4-FFF2-40B4-BE49-F238E27FC236}">
                <a16:creationId xmlns:a16="http://schemas.microsoft.com/office/drawing/2014/main" id="{54F106DE-FBB7-4912-9201-719374C0343A}"/>
              </a:ext>
            </a:extLst>
          </p:cNvPr>
          <p:cNvSpPr/>
          <p:nvPr/>
        </p:nvSpPr>
        <p:spPr>
          <a:xfrm>
            <a:off x="2146" y="6532807"/>
            <a:ext cx="12191999" cy="321971"/>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Rectangle 1">
            <a:extLst>
              <a:ext uri="{FF2B5EF4-FFF2-40B4-BE49-F238E27FC236}">
                <a16:creationId xmlns:a16="http://schemas.microsoft.com/office/drawing/2014/main" id="{A77F4387-E97C-44E3-954F-6875022E5DF0}"/>
              </a:ext>
            </a:extLst>
          </p:cNvPr>
          <p:cNvSpPr/>
          <p:nvPr/>
        </p:nvSpPr>
        <p:spPr>
          <a:xfrm>
            <a:off x="2146" y="523275"/>
            <a:ext cx="12191999" cy="111616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6" name="Google Shape;136;p20"/>
          <p:cNvSpPr txBox="1">
            <a:spLocks noGrp="1"/>
          </p:cNvSpPr>
          <p:nvPr>
            <p:ph type="title"/>
          </p:nvPr>
        </p:nvSpPr>
        <p:spPr>
          <a:xfrm>
            <a:off x="349823" y="577843"/>
            <a:ext cx="10515600" cy="974120"/>
          </a:xfrm>
          <a:prstGeom prst="rect">
            <a:avLst/>
          </a:prstGeom>
        </p:spPr>
        <p:txBody>
          <a:bodyPr spcFirstLastPara="1" vert="horz" wrap="square" lIns="91433" tIns="45700" rIns="91433" bIns="45700" rtlCol="0" anchor="ctr" anchorCtr="0">
            <a:noAutofit/>
          </a:bodyPr>
          <a:lstStyle/>
          <a:p>
            <a:pPr>
              <a:buSzPts val="3300"/>
              <a:buFont typeface="Calibri"/>
            </a:pPr>
            <a:r>
              <a:rPr lang="en-US" sz="3200" spc="600" dirty="0">
                <a:solidFill>
                  <a:srgbClr val="FFFFFF"/>
                </a:solidFill>
                <a:latin typeface="Abadi Extra Light" panose="020B0204020104020204" pitchFamily="34" charset="0"/>
                <a:ea typeface="+mn-ea"/>
                <a:cs typeface="+mn-cs"/>
                <a:sym typeface="Calibri"/>
              </a:rPr>
              <a:t>ACCESSING CCIS DATA / ANALYSIS</a:t>
            </a:r>
            <a:endParaRPr lang="en-US" sz="3200" spc="600" dirty="0">
              <a:solidFill>
                <a:srgbClr val="FFFFFF"/>
              </a:solidFill>
              <a:latin typeface="Abadi Extra Light" panose="020B0204020104020204" pitchFamily="34" charset="0"/>
              <a:ea typeface="+mn-ea"/>
              <a:cs typeface="+mn-cs"/>
            </a:endParaRPr>
          </a:p>
        </p:txBody>
      </p:sp>
      <p:sp>
        <p:nvSpPr>
          <p:cNvPr id="10" name="Google Shape;138;p20">
            <a:extLst>
              <a:ext uri="{FF2B5EF4-FFF2-40B4-BE49-F238E27FC236}">
                <a16:creationId xmlns:a16="http://schemas.microsoft.com/office/drawing/2014/main" id="{A5527772-2D3E-E64B-8A27-65967D9D1656}"/>
              </a:ext>
            </a:extLst>
          </p:cNvPr>
          <p:cNvSpPr txBox="1">
            <a:spLocks/>
          </p:cNvSpPr>
          <p:nvPr/>
        </p:nvSpPr>
        <p:spPr>
          <a:xfrm>
            <a:off x="6096000" y="2312296"/>
            <a:ext cx="6096000" cy="3967861"/>
          </a:xfrm>
          <a:prstGeom prst="rect">
            <a:avLst/>
          </a:prstGeom>
          <a:noFill/>
          <a:ln w="19050" cap="flat" cmpd="sng">
            <a:noFill/>
            <a:prstDash val="solid"/>
            <a:round/>
            <a:headEnd type="none" w="sm" len="sm"/>
            <a:tailEnd type="none" w="sm" len="sm"/>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1pPr>
            <a:lvl2pPr marL="914400" marR="0" lvl="1"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2pPr>
            <a:lvl3pPr marL="1371600" marR="0" lvl="2"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3pPr>
            <a:lvl4pPr marL="1828800" marR="0" lvl="3"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4pPr>
            <a:lvl5pPr marL="2286000" marR="0" lvl="4"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5pPr>
            <a:lvl6pPr marL="2743200" marR="0" lvl="5"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6pPr>
            <a:lvl7pPr marL="3200400" marR="0" lvl="6"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7pPr>
            <a:lvl8pPr marL="3657600" marR="0" lvl="7"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8pPr>
            <a:lvl9pPr marL="4114800" marR="0" lvl="8" indent="-317500" algn="l" rtl="0">
              <a:lnSpc>
                <a:spcPct val="90000"/>
              </a:lnSpc>
              <a:spcBef>
                <a:spcPts val="1600"/>
              </a:spcBef>
              <a:spcAft>
                <a:spcPts val="1600"/>
              </a:spcAft>
              <a:buClr>
                <a:schemeClr val="dk1"/>
              </a:buClr>
              <a:buSzPts val="1400"/>
              <a:buFont typeface="Arial"/>
              <a:buChar char="■"/>
              <a:defRPr sz="1100" b="0" i="0" u="none" strike="noStrike" cap="none">
                <a:solidFill>
                  <a:schemeClr val="dk2"/>
                </a:solidFill>
                <a:latin typeface="Arial"/>
                <a:ea typeface="Arial"/>
                <a:cs typeface="Arial"/>
                <a:sym typeface="Arial"/>
              </a:defRPr>
            </a:lvl9pPr>
          </a:lstStyle>
          <a:p>
            <a:pPr marL="575719" marR="0" lvl="0" indent="-380990" algn="l" defTabSz="121917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2200" b="0" i="0" u="none" strike="noStrike" kern="0" cap="none" spc="0" normalizeH="0" baseline="0" noProof="0" dirty="0">
                <a:ln>
                  <a:noFill/>
                </a:ln>
                <a:solidFill>
                  <a:srgbClr val="002060"/>
                </a:solidFill>
                <a:effectLst/>
                <a:uLnTx/>
                <a:uFillTx/>
                <a:latin typeface="Abadi Extra Light"/>
                <a:ea typeface="Lato"/>
                <a:cs typeface="Lato"/>
                <a:sym typeface="Lato"/>
              </a:rPr>
              <a:t>CCIS Data is posted on its own webpage:</a:t>
            </a:r>
          </a:p>
          <a:p>
            <a:pPr marL="1032919" marR="0" lvl="1" indent="-380990" algn="l" defTabSz="121917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2200" b="0" i="0" u="none" strike="noStrike" kern="0" cap="none" spc="0" normalizeH="0" baseline="0" noProof="0" dirty="0">
                <a:ln>
                  <a:noFill/>
                </a:ln>
                <a:solidFill>
                  <a:srgbClr val="002060"/>
                </a:solidFill>
                <a:effectLst/>
                <a:uLnTx/>
                <a:uFillTx/>
                <a:latin typeface="Abadi Extra Light"/>
                <a:ea typeface="Lato"/>
                <a:cs typeface="Lato"/>
                <a:sym typeface="Lato"/>
                <a:hlinkClick r:id="rId3"/>
              </a:rPr>
              <a:t>https://www.mass.gov/covidsurvey</a:t>
            </a:r>
            <a:r>
              <a:rPr kumimoji="0" lang="en-US" sz="2200" b="0" i="0" u="none" strike="noStrike" kern="0" cap="none" spc="0" normalizeH="0" baseline="0" noProof="0" dirty="0">
                <a:ln>
                  <a:noFill/>
                </a:ln>
                <a:solidFill>
                  <a:srgbClr val="002060"/>
                </a:solidFill>
                <a:effectLst/>
                <a:uLnTx/>
                <a:uFillTx/>
                <a:latin typeface="Abadi Extra Light"/>
                <a:ea typeface="Lato"/>
                <a:cs typeface="Lato"/>
                <a:sym typeface="Lato"/>
              </a:rPr>
              <a:t> </a:t>
            </a:r>
          </a:p>
          <a:p>
            <a:pPr marL="1032919" marR="0" lvl="1" indent="-380990" algn="l" defTabSz="1219170" rtl="0" eaLnBrk="1" fontAlgn="auto" latinLnBrk="0" hangingPunct="1">
              <a:lnSpc>
                <a:spcPct val="100000"/>
              </a:lnSpc>
              <a:spcBef>
                <a:spcPts val="0"/>
              </a:spcBef>
              <a:spcAft>
                <a:spcPts val="0"/>
              </a:spcAft>
              <a:buClr>
                <a:srgbClr val="000000"/>
              </a:buClr>
              <a:buSzPts val="1300"/>
              <a:buFont typeface="Arial"/>
              <a:buChar char="○"/>
              <a:tabLst/>
              <a:defRPr/>
            </a:pPr>
            <a:endParaRPr kumimoji="0" lang="en-US" sz="2200" b="0" i="0" u="none" strike="noStrike" kern="0" cap="none" spc="0" normalizeH="0" baseline="0" noProof="0" dirty="0">
              <a:ln>
                <a:noFill/>
              </a:ln>
              <a:solidFill>
                <a:srgbClr val="002060"/>
              </a:solidFill>
              <a:effectLst/>
              <a:uLnTx/>
              <a:uFillTx/>
              <a:latin typeface="Abadi Extra Light"/>
              <a:ea typeface="Lato"/>
              <a:cs typeface="Lato"/>
              <a:sym typeface="Lato"/>
            </a:endParaRPr>
          </a:p>
          <a:p>
            <a:pPr marL="575719" marR="0" lvl="0" indent="-380990" algn="l" defTabSz="121917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2200" b="0" i="0" u="none" strike="noStrike" kern="0" cap="none" spc="0" normalizeH="0" baseline="0" noProof="0" dirty="0">
                <a:ln>
                  <a:noFill/>
                </a:ln>
                <a:solidFill>
                  <a:srgbClr val="002060"/>
                </a:solidFill>
                <a:effectLst/>
                <a:uLnTx/>
                <a:uFillTx/>
                <a:latin typeface="Abadi Extra Light"/>
                <a:ea typeface="Lato"/>
                <a:cs typeface="Lato"/>
                <a:sym typeface="Lato"/>
              </a:rPr>
              <a:t>On the website you will find:</a:t>
            </a:r>
          </a:p>
          <a:p>
            <a:pPr marL="1109129" marR="0" lvl="1" indent="-457200" algn="l" defTabSz="1219170" rtl="0" eaLnBrk="1" fontAlgn="auto" latinLnBrk="0" hangingPunct="1">
              <a:lnSpc>
                <a:spcPct val="100000"/>
              </a:lnSpc>
              <a:spcBef>
                <a:spcPts val="0"/>
              </a:spcBef>
              <a:spcAft>
                <a:spcPts val="0"/>
              </a:spcAft>
              <a:buClr>
                <a:srgbClr val="000000"/>
              </a:buClr>
              <a:buSzPts val="1300"/>
              <a:buFont typeface="+mj-lt"/>
              <a:buAutoNum type="arabicPeriod"/>
              <a:tabLst/>
              <a:defRPr/>
            </a:pPr>
            <a:r>
              <a:rPr kumimoji="0" lang="en-US" sz="2200" b="1" i="0" u="sng" strike="noStrike" kern="0" cap="none" spc="0" normalizeH="0" baseline="0" noProof="0" dirty="0">
                <a:ln>
                  <a:noFill/>
                </a:ln>
                <a:solidFill>
                  <a:srgbClr val="002060"/>
                </a:solidFill>
                <a:effectLst/>
                <a:uLnTx/>
                <a:uFillTx/>
                <a:latin typeface="Abadi Extra Light"/>
                <a:ea typeface="Lato"/>
                <a:cs typeface="Lato"/>
                <a:sym typeface="Lato"/>
              </a:rPr>
              <a:t>Complete slide deck</a:t>
            </a:r>
            <a:r>
              <a:rPr kumimoji="0" lang="en-US" sz="2200" b="0" i="0" u="none" strike="noStrike" kern="0" cap="none" spc="0" normalizeH="0" baseline="0" noProof="0" dirty="0">
                <a:ln>
                  <a:noFill/>
                </a:ln>
                <a:solidFill>
                  <a:srgbClr val="002060"/>
                </a:solidFill>
                <a:effectLst/>
                <a:uLnTx/>
                <a:uFillTx/>
                <a:latin typeface="Abadi Extra Light"/>
                <a:ea typeface="Lato"/>
                <a:cs typeface="Lato"/>
                <a:sym typeface="Lato"/>
              </a:rPr>
              <a:t> of all the CCIS data that has been released to date.</a:t>
            </a:r>
          </a:p>
          <a:p>
            <a:pPr marL="1109129" marR="0" lvl="1" indent="-457200" algn="l" defTabSz="1219170" rtl="0" eaLnBrk="1" fontAlgn="auto" latinLnBrk="0" hangingPunct="1">
              <a:lnSpc>
                <a:spcPct val="100000"/>
              </a:lnSpc>
              <a:spcBef>
                <a:spcPts val="0"/>
              </a:spcBef>
              <a:spcAft>
                <a:spcPts val="0"/>
              </a:spcAft>
              <a:buClr>
                <a:srgbClr val="000000"/>
              </a:buClr>
              <a:buSzPts val="1300"/>
              <a:buFont typeface="+mj-lt"/>
              <a:buAutoNum type="arabicPeriod"/>
              <a:tabLst/>
              <a:defRPr/>
            </a:pPr>
            <a:r>
              <a:rPr kumimoji="0" lang="en-US" sz="2200" b="1" i="0" u="sng" strike="noStrike" kern="0" cap="none" spc="0" normalizeH="0" baseline="0" noProof="0" dirty="0">
                <a:ln>
                  <a:noFill/>
                </a:ln>
                <a:solidFill>
                  <a:srgbClr val="002060"/>
                </a:solidFill>
                <a:effectLst/>
                <a:uLnTx/>
                <a:uFillTx/>
                <a:latin typeface="Abadi Extra Light"/>
                <a:ea typeface="Lato"/>
                <a:cs typeface="Lato"/>
                <a:sym typeface="Lato"/>
              </a:rPr>
              <a:t>Recorded webinars</a:t>
            </a:r>
            <a:r>
              <a:rPr kumimoji="0" lang="en-US" sz="2200" b="1" i="0" u="none" strike="noStrike" kern="0" cap="none" spc="0" normalizeH="0" baseline="0" noProof="0" dirty="0">
                <a:ln>
                  <a:noFill/>
                </a:ln>
                <a:solidFill>
                  <a:srgbClr val="002060"/>
                </a:solidFill>
                <a:effectLst/>
                <a:uLnTx/>
                <a:uFillTx/>
                <a:latin typeface="Abadi Extra Light"/>
                <a:ea typeface="Lato"/>
                <a:cs typeface="Lato"/>
                <a:sym typeface="Lato"/>
              </a:rPr>
              <a:t> </a:t>
            </a:r>
            <a:r>
              <a:rPr kumimoji="0" lang="en-US" sz="2200" b="0" i="0" u="none" strike="noStrike" kern="0" cap="none" spc="0" normalizeH="0" baseline="0" noProof="0" dirty="0">
                <a:ln>
                  <a:noFill/>
                </a:ln>
                <a:solidFill>
                  <a:srgbClr val="002060"/>
                </a:solidFill>
                <a:effectLst/>
                <a:uLnTx/>
                <a:uFillTx/>
                <a:latin typeface="Abadi Extra Light"/>
                <a:ea typeface="Lato"/>
                <a:cs typeface="Lato"/>
                <a:sym typeface="Lato"/>
              </a:rPr>
              <a:t>for each of the chapters released to date</a:t>
            </a:r>
          </a:p>
          <a:p>
            <a:pPr marL="1109129" marR="0" lvl="1" indent="-457200" algn="l" defTabSz="1219170" rtl="0" eaLnBrk="1" fontAlgn="auto" latinLnBrk="0" hangingPunct="1">
              <a:lnSpc>
                <a:spcPct val="100000"/>
              </a:lnSpc>
              <a:spcBef>
                <a:spcPts val="0"/>
              </a:spcBef>
              <a:spcAft>
                <a:spcPts val="0"/>
              </a:spcAft>
              <a:buClr>
                <a:srgbClr val="000000"/>
              </a:buClr>
              <a:buSzPts val="1300"/>
              <a:buFont typeface="+mj-lt"/>
              <a:buAutoNum type="arabicPeriod"/>
              <a:tabLst/>
              <a:defRPr/>
            </a:pPr>
            <a:r>
              <a:rPr kumimoji="0" lang="en-US" sz="2200" b="1" i="0" u="sng" strike="noStrike" kern="0" cap="none" spc="0" normalizeH="0" baseline="0" noProof="0" dirty="0">
                <a:ln>
                  <a:noFill/>
                </a:ln>
                <a:solidFill>
                  <a:srgbClr val="002060"/>
                </a:solidFill>
                <a:effectLst/>
                <a:uLnTx/>
                <a:uFillTx/>
                <a:latin typeface="Abadi Extra Light"/>
                <a:ea typeface="Lato"/>
                <a:cs typeface="Lato"/>
                <a:sym typeface="Lato"/>
              </a:rPr>
              <a:t>Data tables </a:t>
            </a:r>
            <a:r>
              <a:rPr kumimoji="0" lang="en-US" sz="2200" b="0" i="0" u="none" strike="noStrike" kern="0" cap="none" spc="0" normalizeH="0" baseline="0" noProof="0" dirty="0">
                <a:ln>
                  <a:noFill/>
                </a:ln>
                <a:solidFill>
                  <a:srgbClr val="002060"/>
                </a:solidFill>
                <a:effectLst/>
                <a:uLnTx/>
                <a:uFillTx/>
                <a:latin typeface="Abadi Extra Light"/>
                <a:ea typeface="Lato"/>
                <a:cs typeface="Lato"/>
                <a:sym typeface="Lato"/>
              </a:rPr>
              <a:t>with CCIS data by MA county, municipality, and demographic groups.</a:t>
            </a:r>
          </a:p>
          <a:p>
            <a:pPr marL="1109129" marR="0" lvl="1" indent="-457200" algn="l" defTabSz="1219170" rtl="0" eaLnBrk="1" fontAlgn="auto" latinLnBrk="0" hangingPunct="1">
              <a:lnSpc>
                <a:spcPct val="100000"/>
              </a:lnSpc>
              <a:spcBef>
                <a:spcPts val="0"/>
              </a:spcBef>
              <a:spcAft>
                <a:spcPts val="0"/>
              </a:spcAft>
              <a:buClr>
                <a:srgbClr val="000000"/>
              </a:buClr>
              <a:buSzPts val="1300"/>
              <a:buFont typeface="+mj-lt"/>
              <a:buAutoNum type="arabicPeriod"/>
              <a:tabLst/>
              <a:defRPr/>
            </a:pPr>
            <a:r>
              <a:rPr kumimoji="0" lang="en-US" sz="2200" b="1" i="0" u="sng" strike="noStrike" kern="0" cap="none" spc="0" normalizeH="0" baseline="0" noProof="0" dirty="0">
                <a:ln>
                  <a:noFill/>
                </a:ln>
                <a:solidFill>
                  <a:srgbClr val="002060"/>
                </a:solidFill>
                <a:effectLst/>
                <a:uLnTx/>
                <a:uFillTx/>
                <a:latin typeface="Abadi Extra Light"/>
                <a:ea typeface="Lato"/>
                <a:cs typeface="Lato"/>
                <a:sym typeface="Lato"/>
              </a:rPr>
              <a:t>Q&amp;A document</a:t>
            </a:r>
            <a:r>
              <a:rPr kumimoji="0" lang="en-US" sz="2200" b="1" i="0" u="none" strike="noStrike" kern="0" cap="none" spc="0" normalizeH="0" baseline="0" noProof="0" dirty="0">
                <a:ln>
                  <a:noFill/>
                </a:ln>
                <a:solidFill>
                  <a:srgbClr val="002060"/>
                </a:solidFill>
                <a:effectLst/>
                <a:uLnTx/>
                <a:uFillTx/>
                <a:latin typeface="Abadi Extra Light"/>
                <a:ea typeface="Lato"/>
                <a:cs typeface="Lato"/>
                <a:sym typeface="Lato"/>
              </a:rPr>
              <a:t> </a:t>
            </a:r>
            <a:r>
              <a:rPr kumimoji="0" lang="en-US" sz="2200" b="0" i="0" u="none" strike="noStrike" kern="0" cap="none" spc="0" normalizeH="0" baseline="0" noProof="0" dirty="0">
                <a:ln>
                  <a:noFill/>
                </a:ln>
                <a:solidFill>
                  <a:srgbClr val="002060"/>
                </a:solidFill>
                <a:effectLst/>
                <a:uLnTx/>
                <a:uFillTx/>
                <a:latin typeface="Abadi Extra Light"/>
                <a:ea typeface="Lato"/>
                <a:cs typeface="Lato"/>
                <a:sym typeface="Lato"/>
              </a:rPr>
              <a:t>with more information about the survey and high-level talking points from each chapter and spotlight.</a:t>
            </a:r>
          </a:p>
          <a:p>
            <a:pPr marL="1109129" marR="0" lvl="1" indent="-457200" algn="l" defTabSz="1219170" rtl="0" eaLnBrk="1" fontAlgn="auto" latinLnBrk="0" hangingPunct="1">
              <a:lnSpc>
                <a:spcPct val="100000"/>
              </a:lnSpc>
              <a:spcBef>
                <a:spcPts val="0"/>
              </a:spcBef>
              <a:spcAft>
                <a:spcPts val="0"/>
              </a:spcAft>
              <a:buClr>
                <a:srgbClr val="000000"/>
              </a:buClr>
              <a:buSzPts val="1300"/>
              <a:buFont typeface="+mj-lt"/>
              <a:buAutoNum type="arabicPeriod"/>
              <a:tabLst/>
              <a:defRPr/>
            </a:pPr>
            <a:r>
              <a:rPr kumimoji="0" lang="en-US" sz="2200" b="1" i="0" u="sng" strike="noStrike" kern="0" cap="none" spc="0" normalizeH="0" baseline="0" noProof="0" dirty="0">
                <a:ln>
                  <a:noFill/>
                </a:ln>
                <a:solidFill>
                  <a:srgbClr val="002060"/>
                </a:solidFill>
                <a:effectLst/>
                <a:uLnTx/>
                <a:uFillTx/>
                <a:latin typeface="Abadi Extra Light"/>
                <a:ea typeface="Lato"/>
                <a:cs typeface="Lato"/>
                <a:sym typeface="Lato"/>
              </a:rPr>
              <a:t>Interactive dashboard</a:t>
            </a:r>
            <a:r>
              <a:rPr kumimoji="0" lang="en-US" sz="2200" b="1" i="0" u="sng" strike="noStrike" kern="0" cap="none" spc="0" normalizeH="0" baseline="0" noProof="0" dirty="0">
                <a:ln>
                  <a:noFill/>
                </a:ln>
                <a:solidFill>
                  <a:srgbClr val="002060"/>
                </a:solidFill>
                <a:effectLst/>
                <a:uLnTx/>
                <a:uFillTx/>
                <a:latin typeface="Abadi Extra Light"/>
                <a:cs typeface="Arial"/>
                <a:sym typeface="Arial"/>
              </a:rPr>
              <a:t>	</a:t>
            </a:r>
            <a:r>
              <a:rPr kumimoji="0" lang="en-US" sz="2200" b="0" i="0" u="none" strike="noStrike" kern="0" cap="none" spc="0" normalizeH="0" baseline="0" noProof="0" dirty="0">
                <a:ln>
                  <a:noFill/>
                </a:ln>
                <a:solidFill>
                  <a:srgbClr val="002060"/>
                </a:solidFill>
                <a:effectLst/>
                <a:uLnTx/>
                <a:uFillTx/>
                <a:latin typeface="Abadi Extra Light"/>
                <a:cs typeface="Arial"/>
                <a:sym typeface="Arial"/>
              </a:rPr>
              <a:t>		</a:t>
            </a:r>
          </a:p>
        </p:txBody>
      </p:sp>
      <p:pic>
        <p:nvPicPr>
          <p:cNvPr id="4" name="Picture 3">
            <a:extLst>
              <a:ext uri="{FF2B5EF4-FFF2-40B4-BE49-F238E27FC236}">
                <a16:creationId xmlns:a16="http://schemas.microsoft.com/office/drawing/2014/main" id="{164938A8-2DD2-6946-AB3D-D4E5F8EDDF3C}"/>
              </a:ext>
            </a:extLst>
          </p:cNvPr>
          <p:cNvPicPr>
            <a:picLocks noChangeAspect="1"/>
          </p:cNvPicPr>
          <p:nvPr/>
        </p:nvPicPr>
        <p:blipFill>
          <a:blip r:embed="rId4"/>
          <a:stretch>
            <a:fillRect/>
          </a:stretch>
        </p:blipFill>
        <p:spPr>
          <a:xfrm>
            <a:off x="134072" y="1694071"/>
            <a:ext cx="6481881" cy="4693024"/>
          </a:xfrm>
          <a:prstGeom prst="rect">
            <a:avLst/>
          </a:prstGeom>
        </p:spPr>
      </p:pic>
    </p:spTree>
    <p:extLst>
      <p:ext uri="{BB962C8B-B14F-4D97-AF65-F5344CB8AC3E}">
        <p14:creationId xmlns:p14="http://schemas.microsoft.com/office/powerpoint/2010/main" val="8981836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E5509-6F14-F84E-A814-A15D975B6A05}"/>
              </a:ext>
            </a:extLst>
          </p:cNvPr>
          <p:cNvSpPr>
            <a:spLocks noGrp="1"/>
          </p:cNvSpPr>
          <p:nvPr>
            <p:ph type="title"/>
          </p:nvPr>
        </p:nvSpPr>
        <p:spPr>
          <a:xfrm>
            <a:off x="415600" y="4696600"/>
            <a:ext cx="11360800" cy="1122400"/>
          </a:xfrm>
        </p:spPr>
        <p:txBody>
          <a:bodyPr/>
          <a:lstStyle/>
          <a:p>
            <a:pPr algn="r"/>
            <a:r>
              <a:rPr lang="en-US">
                <a:solidFill>
                  <a:schemeClr val="bg1"/>
                </a:solidFill>
                <a:latin typeface="Abadi" panose="020B0604020104020204" pitchFamily="34" charset="0"/>
              </a:rPr>
              <a:t>These innovations also enabled us to create critical change across the Commonwealth</a:t>
            </a:r>
          </a:p>
        </p:txBody>
      </p:sp>
      <p:sp>
        <p:nvSpPr>
          <p:cNvPr id="3" name="Slide Number Placeholder 2">
            <a:extLst>
              <a:ext uri="{FF2B5EF4-FFF2-40B4-BE49-F238E27FC236}">
                <a16:creationId xmlns:a16="http://schemas.microsoft.com/office/drawing/2014/main" id="{6FE68531-AB92-4D46-8893-DED1C000D7E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543786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bg1"/>
                </a:solidFill>
                <a:latin typeface="Arial" panose="020B0604020202020204" pitchFamily="34" charset="0"/>
                <a:cs typeface="Arial" panose="020B0604020202020204" pitchFamily="34" charset="0"/>
              </a:rPr>
              <a:t>COVID Treatments</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
        <p:nvSpPr>
          <p:cNvPr id="6" name="TextBox 9">
            <a:extLst>
              <a:ext uri="{FF2B5EF4-FFF2-40B4-BE49-F238E27FC236}">
                <a16:creationId xmlns:a16="http://schemas.microsoft.com/office/drawing/2014/main" id="{5F49C94F-561E-42B8-886A-5FC1DAECD5BE}"/>
              </a:ext>
            </a:extLst>
          </p:cNvPr>
          <p:cNvSpPr txBox="1"/>
          <p:nvPr/>
        </p:nvSpPr>
        <p:spPr>
          <a:xfrm>
            <a:off x="3047048" y="5848320"/>
            <a:ext cx="6097904" cy="400110"/>
          </a:xfrm>
          <a:prstGeom prst="rect">
            <a:avLst/>
          </a:prstGeom>
          <a:solidFill>
            <a:schemeClr val="tx2">
              <a:lumMod val="20000"/>
              <a:lumOff val="80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tx2"/>
                </a:solidFill>
                <a:effectLst/>
                <a:latin typeface="Calibri" panose="020F0502020204030204" pitchFamily="34" charset="0"/>
                <a:ea typeface="Calibri" panose="020F0502020204030204" pitchFamily="34" charset="0"/>
              </a:rPr>
              <a:t>mass.gov/</a:t>
            </a:r>
            <a:r>
              <a:rPr lang="en-US" sz="2000" b="1" dirty="0" err="1">
                <a:solidFill>
                  <a:schemeClr val="tx2"/>
                </a:solidFill>
                <a:latin typeface="Calibri" panose="020F0502020204030204" pitchFamily="34" charset="0"/>
                <a:ea typeface="Calibri" panose="020F0502020204030204" pitchFamily="34" charset="0"/>
              </a:rPr>
              <a:t>C</a:t>
            </a:r>
            <a:r>
              <a:rPr lang="en-US" sz="2000" b="1" dirty="0" err="1">
                <a:solidFill>
                  <a:schemeClr val="tx2"/>
                </a:solidFill>
                <a:effectLst/>
                <a:latin typeface="Calibri" panose="020F0502020204030204" pitchFamily="34" charset="0"/>
                <a:ea typeface="Calibri" panose="020F0502020204030204" pitchFamily="34" charset="0"/>
              </a:rPr>
              <a:t>ovidTreatments</a:t>
            </a:r>
            <a:endParaRPr lang="en-US" sz="2000" b="1" dirty="0">
              <a:solidFill>
                <a:schemeClr val="tx2"/>
              </a:solidFill>
            </a:endParaRPr>
          </a:p>
        </p:txBody>
      </p:sp>
      <p:pic>
        <p:nvPicPr>
          <p:cNvPr id="10" name="Picture 9" descr="Graphical user interface&#10;&#10;Description automatically generated">
            <a:extLst>
              <a:ext uri="{FF2B5EF4-FFF2-40B4-BE49-F238E27FC236}">
                <a16:creationId xmlns:a16="http://schemas.microsoft.com/office/drawing/2014/main" id="{A66AF56D-836F-452A-941B-7B4656650934}"/>
              </a:ext>
            </a:extLst>
          </p:cNvPr>
          <p:cNvPicPr>
            <a:picLocks noChangeAspect="1"/>
          </p:cNvPicPr>
          <p:nvPr/>
        </p:nvPicPr>
        <p:blipFill rotWithShape="1">
          <a:blip r:embed="rId3"/>
          <a:srcRect b="3529"/>
          <a:stretch/>
        </p:blipFill>
        <p:spPr>
          <a:xfrm>
            <a:off x="1171072" y="1235837"/>
            <a:ext cx="9849856" cy="423151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367746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170055" y="4217845"/>
            <a:ext cx="6366471" cy="2299016"/>
          </a:xfrm>
          <a:prstGeom prst="rect">
            <a:avLst/>
          </a:prstGeom>
          <a:solidFill>
            <a:srgbClr val="0097A7"/>
          </a:solidFill>
        </p:spPr>
        <p:style>
          <a:lnRef idx="2">
            <a:schemeClr val="accent1">
              <a:shade val="50000"/>
            </a:schemeClr>
          </a:lnRef>
          <a:fillRef idx="1">
            <a:schemeClr val="accent1"/>
          </a:fillRef>
          <a:effectRef idx="0">
            <a:schemeClr val="accent1"/>
          </a:effectRef>
          <a:fontRef idx="minor">
            <a:schemeClr val="lt1"/>
          </a:fontRef>
        </p:style>
      </p:sp>
      <p:sp>
        <p:nvSpPr>
          <p:cNvPr id="3" name="AutoShape 3"/>
          <p:cNvSpPr/>
          <p:nvPr/>
        </p:nvSpPr>
        <p:spPr>
          <a:xfrm>
            <a:off x="0" y="0"/>
            <a:ext cx="4610743" cy="6858000"/>
          </a:xfrm>
          <a:prstGeom prst="rect">
            <a:avLst/>
          </a:prstGeom>
          <a:solidFill>
            <a:srgbClr val="ED7D3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4"/>
          <p:cNvSpPr txBox="1"/>
          <p:nvPr/>
        </p:nvSpPr>
        <p:spPr>
          <a:xfrm>
            <a:off x="337517" y="1651003"/>
            <a:ext cx="3402521" cy="1384995"/>
          </a:xfrm>
          <a:prstGeom prst="rect">
            <a:avLst/>
          </a:prstGeom>
          <a:ln>
            <a:noFill/>
          </a:ln>
        </p:spPr>
        <p:txBody>
          <a:bodyPr lIns="0" tIns="0" rIns="0" bIns="0" rtlCol="0" anchor="t">
            <a:spAutoFit/>
          </a:bodyPr>
          <a:lstStyle/>
          <a:p>
            <a:pPr marL="0" marR="0" lvl="0" indent="0" algn="ctr" defTabSz="914400" rtl="0" eaLnBrk="1" fontAlgn="auto" latinLnBrk="0" hangingPunct="1">
              <a:lnSpc>
                <a:spcPts val="3600"/>
              </a:lnSpc>
              <a:spcBef>
                <a:spcPts val="0"/>
              </a:spcBef>
              <a:spcAft>
                <a:spcPts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Abadi" panose="020B0604020104020204" pitchFamily="34" charset="0"/>
                <a:ea typeface="+mn-ea"/>
                <a:cs typeface="Calibri" panose="020F0502020204030204" pitchFamily="34" charset="0"/>
              </a:rPr>
              <a:t>Prioritized inclusion of previously invisible populations </a:t>
            </a:r>
          </a:p>
        </p:txBody>
      </p:sp>
      <p:grpSp>
        <p:nvGrpSpPr>
          <p:cNvPr id="5" name="Group 5"/>
          <p:cNvGrpSpPr/>
          <p:nvPr/>
        </p:nvGrpSpPr>
        <p:grpSpPr>
          <a:xfrm>
            <a:off x="5305091" y="194110"/>
            <a:ext cx="5996056" cy="6551585"/>
            <a:chOff x="-403418" y="-8406158"/>
            <a:chExt cx="11992113" cy="13103170"/>
          </a:xfrm>
        </p:grpSpPr>
        <p:sp>
          <p:nvSpPr>
            <p:cNvPr id="6" name="TextBox 6"/>
            <p:cNvSpPr txBox="1"/>
            <p:nvPr/>
          </p:nvSpPr>
          <p:spPr>
            <a:xfrm>
              <a:off x="-4" y="520740"/>
              <a:ext cx="11588699" cy="4176272"/>
            </a:xfrm>
            <a:prstGeom prst="rect">
              <a:avLst/>
            </a:prstGeom>
          </p:spPr>
          <p:txBody>
            <a:bodyPr lIns="0" tIns="0" rIns="0" bIns="0" rtlCol="0" anchor="t">
              <a:spAutoFit/>
            </a:bodyPr>
            <a:lstStyle/>
            <a:p>
              <a:pPr marL="0" marR="0" lvl="0" indent="0" algn="ctr" defTabSz="914400" rtl="0" eaLnBrk="1" fontAlgn="auto" latinLnBrk="0" hangingPunct="1">
                <a:lnSpc>
                  <a:spcPts val="3267"/>
                </a:lnSpc>
                <a:spcBef>
                  <a:spcPts val="0"/>
                </a:spcBef>
                <a:spcAft>
                  <a:spcPts val="0"/>
                </a:spcAft>
                <a:buClrTx/>
                <a:buSzTx/>
                <a:buFontTx/>
                <a:buNone/>
                <a:tabLst/>
                <a:defRPr/>
              </a:pPr>
              <a:r>
                <a:rPr kumimoji="0" lang="en-US" sz="2500" b="0" i="0" u="none" strike="noStrike" kern="1200" cap="none" spc="0" normalizeH="0" baseline="0" noProof="0">
                  <a:ln>
                    <a:noFill/>
                  </a:ln>
                  <a:solidFill>
                    <a:prstClr val="white"/>
                  </a:solidFill>
                  <a:effectLst/>
                  <a:uLnTx/>
                  <a:uFillTx/>
                  <a:latin typeface="Abadi" panose="020B0604020104020204" pitchFamily="34" charset="0"/>
                  <a:ea typeface="+mn-ea"/>
                  <a:cs typeface="Calibri" panose="020F0502020204030204" pitchFamily="34" charset="0"/>
                </a:rPr>
                <a:t>Share needs of populations at state-level to inform policy making, in this case elevating need for respite care to be covered by Mass Health</a:t>
              </a:r>
            </a:p>
            <a:p>
              <a:pPr marL="0" marR="0" lvl="0" indent="0" algn="ctr" defTabSz="914400" rtl="0" eaLnBrk="1" fontAlgn="auto" latinLnBrk="0" hangingPunct="1">
                <a:lnSpc>
                  <a:spcPts val="3267"/>
                </a:lnSpc>
                <a:spcBef>
                  <a:spcPts val="0"/>
                </a:spcBef>
                <a:spcAft>
                  <a:spcPts val="0"/>
                </a:spcAft>
                <a:buClrTx/>
                <a:buSzTx/>
                <a:buFontTx/>
                <a:buNone/>
                <a:tabLst/>
                <a:defRPr/>
              </a:pPr>
              <a:endParaRPr kumimoji="0" lang="en-US" sz="2333" b="0" i="0" u="none" strike="noStrike" kern="1200" cap="none" spc="0" normalizeH="0" baseline="0" noProof="0">
                <a:ln>
                  <a:noFill/>
                </a:ln>
                <a:solidFill>
                  <a:prstClr val="black"/>
                </a:solidFill>
                <a:effectLst/>
                <a:uLnTx/>
                <a:uFillTx/>
                <a:latin typeface="Abadi" panose="020B0604020104020204" pitchFamily="34" charset="0"/>
                <a:ea typeface="+mn-ea"/>
                <a:cs typeface="Calibri" panose="020F0502020204030204" pitchFamily="34" charset="0"/>
              </a:endParaRPr>
            </a:p>
          </p:txBody>
        </p:sp>
        <p:sp>
          <p:nvSpPr>
            <p:cNvPr id="7" name="TextBox 7"/>
            <p:cNvSpPr txBox="1"/>
            <p:nvPr/>
          </p:nvSpPr>
          <p:spPr>
            <a:xfrm>
              <a:off x="-403418" y="-8406158"/>
              <a:ext cx="11588699" cy="741742"/>
            </a:xfrm>
            <a:prstGeom prst="rect">
              <a:avLst/>
            </a:prstGeom>
          </p:spPr>
          <p:txBody>
            <a:bodyPr lIns="0" tIns="0" rIns="0" bIns="0" rtlCol="0" anchor="t">
              <a:spAutoFit/>
            </a:bodyPr>
            <a:lstStyle/>
            <a:p>
              <a:pPr marL="0" marR="0" lvl="0" indent="0" algn="ctr" defTabSz="914400" rtl="0" eaLnBrk="1" fontAlgn="auto" latinLnBrk="0" hangingPunct="1">
                <a:lnSpc>
                  <a:spcPts val="2800"/>
                </a:lnSpc>
                <a:spcBef>
                  <a:spcPts val="0"/>
                </a:spcBef>
                <a:spcAft>
                  <a:spcPts val="0"/>
                </a:spcAft>
                <a:buClrTx/>
                <a:buSzTx/>
                <a:buFontTx/>
                <a:buNone/>
                <a:tabLst/>
                <a:defRPr/>
              </a:pPr>
              <a:r>
                <a:rPr kumimoji="0" lang="en-US" sz="3000" b="1" i="0" u="none" strike="noStrike" kern="1200" cap="none" spc="0" normalizeH="0" baseline="0" noProof="0">
                  <a:ln>
                    <a:noFill/>
                  </a:ln>
                  <a:solidFill>
                    <a:prstClr val="black"/>
                  </a:solidFill>
                  <a:effectLst/>
                  <a:uLnTx/>
                  <a:uFillTx/>
                  <a:latin typeface="Abadi" panose="020B0604020104020204" pitchFamily="34" charset="0"/>
                  <a:ea typeface="+mn-ea"/>
                  <a:cs typeface="Calibri" panose="020F0502020204030204" pitchFamily="34" charset="0"/>
                </a:rPr>
                <a:t>IMPACT</a:t>
              </a:r>
            </a:p>
          </p:txBody>
        </p:sp>
      </p:grpSp>
      <p:sp>
        <p:nvSpPr>
          <p:cNvPr id="8" name="AutoShape 8"/>
          <p:cNvSpPr/>
          <p:nvPr/>
        </p:nvSpPr>
        <p:spPr>
          <a:xfrm>
            <a:off x="5149367" y="617245"/>
            <a:ext cx="6387159" cy="3510405"/>
          </a:xfrm>
          <a:prstGeom prst="rect">
            <a:avLst/>
          </a:prstGeom>
          <a:solidFill>
            <a:schemeClr val="accent5">
              <a:lumMod val="75000"/>
            </a:schemeClr>
          </a:solidFill>
        </p:spPr>
      </p:sp>
      <p:sp>
        <p:nvSpPr>
          <p:cNvPr id="9" name="TextBox 9"/>
          <p:cNvSpPr txBox="1"/>
          <p:nvPr/>
        </p:nvSpPr>
        <p:spPr>
          <a:xfrm>
            <a:off x="5506798" y="795514"/>
            <a:ext cx="5703139" cy="2872581"/>
          </a:xfrm>
          <a:prstGeom prst="rect">
            <a:avLst/>
          </a:prstGeom>
        </p:spPr>
        <p:txBody>
          <a:bodyPr wrap="square" lIns="0" tIns="0" rIns="0" bIns="0" rtlCol="0" anchor="t">
            <a:spAutoFit/>
          </a:bodyPr>
          <a:lstStyle/>
          <a:p>
            <a:pPr marL="0" marR="0" lvl="0" indent="0" algn="ctr" defTabSz="914400" rtl="0" eaLnBrk="1" fontAlgn="auto" latinLnBrk="0" hangingPunct="1">
              <a:lnSpc>
                <a:spcPts val="2800"/>
              </a:lnSpc>
              <a:spcBef>
                <a:spcPct val="0"/>
              </a:spcBef>
              <a:spcAft>
                <a:spcPts val="0"/>
              </a:spcAft>
              <a:buClrTx/>
              <a:buSzTx/>
              <a:buFontTx/>
              <a:buNone/>
              <a:tabLst/>
              <a:defRPr/>
            </a:pPr>
            <a:r>
              <a:rPr kumimoji="0" lang="en-US" sz="2500" b="0" i="0" u="none" strike="noStrike" kern="1200" cap="none" spc="0" normalizeH="0" baseline="0" noProof="0">
                <a:ln>
                  <a:noFill/>
                </a:ln>
                <a:solidFill>
                  <a:srgbClr val="FFC000">
                    <a:lumMod val="60000"/>
                    <a:lumOff val="40000"/>
                  </a:srgbClr>
                </a:solidFill>
                <a:effectLst/>
                <a:uLnTx/>
                <a:uFillTx/>
                <a:latin typeface="Abadi" panose="020B0604020104020204" pitchFamily="34" charset="0"/>
                <a:ea typeface="+mn-ea"/>
                <a:cs typeface="Calibri" panose="020F0502020204030204" pitchFamily="34" charset="0"/>
              </a:rPr>
              <a:t>“We have been data poor, relying on limited data sources with small sample sizes. The kids and families we serve have great needs and have been historically unseen &amp; unheard. The CCIS has provided a rich resource for us to make smart, strategic, evidence-based decisions that can make a difference in their lives.”</a:t>
            </a:r>
          </a:p>
        </p:txBody>
      </p:sp>
      <p:sp>
        <p:nvSpPr>
          <p:cNvPr id="10" name="TextBox 10"/>
          <p:cNvSpPr txBox="1"/>
          <p:nvPr/>
        </p:nvSpPr>
        <p:spPr>
          <a:xfrm>
            <a:off x="5008687" y="3794225"/>
            <a:ext cx="6387159" cy="333425"/>
          </a:xfrm>
          <a:prstGeom prst="rect">
            <a:avLst/>
          </a:prstGeom>
        </p:spPr>
        <p:txBody>
          <a:bodyPr lIns="0" tIns="0" rIns="0" bIns="0" rtlCol="0" anchor="t">
            <a:spAutoFit/>
          </a:bodyPr>
          <a:lstStyle/>
          <a:p>
            <a:pPr marL="0" marR="0" lvl="0" indent="0" algn="ctr" defTabSz="914400" rtl="0" eaLnBrk="1" fontAlgn="auto" latinLnBrk="0" hangingPunct="1">
              <a:lnSpc>
                <a:spcPts val="2620"/>
              </a:lnSpc>
              <a:spcBef>
                <a:spcPct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badi" panose="020B0604020104020204" pitchFamily="34" charset="0"/>
                <a:ea typeface="+mn-ea"/>
                <a:cs typeface="Calibri" panose="020F0502020204030204" pitchFamily="34" charset="0"/>
              </a:rPr>
              <a:t>- CCIS Partner</a:t>
            </a:r>
          </a:p>
        </p:txBody>
      </p:sp>
      <p:sp>
        <p:nvSpPr>
          <p:cNvPr id="11" name="TextBox 4">
            <a:extLst>
              <a:ext uri="{FF2B5EF4-FFF2-40B4-BE49-F238E27FC236}">
                <a16:creationId xmlns:a16="http://schemas.microsoft.com/office/drawing/2014/main" id="{A468635A-749F-084A-B507-97C71748BD67}"/>
              </a:ext>
            </a:extLst>
          </p:cNvPr>
          <p:cNvSpPr txBox="1"/>
          <p:nvPr/>
        </p:nvSpPr>
        <p:spPr>
          <a:xfrm>
            <a:off x="432660" y="4132125"/>
            <a:ext cx="3402521" cy="2031325"/>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a:ln>
                  <a:noFill/>
                </a:ln>
                <a:solidFill>
                  <a:prstClr val="white"/>
                </a:solidFill>
                <a:effectLst/>
                <a:uLnTx/>
                <a:uFillTx/>
                <a:latin typeface="Abadi" panose="020B0604020104020204" pitchFamily="34" charset="0"/>
                <a:ea typeface="+mn-ea"/>
                <a:cs typeface="Calibri" panose="020F0502020204030204" pitchFamily="34" charset="0"/>
              </a:rPr>
              <a:t>48% of Parents of Youth and Children with Special Health needs reported persistent poor mental health (vs. 30% of other parents)</a:t>
            </a:r>
          </a:p>
        </p:txBody>
      </p:sp>
      <p:pic>
        <p:nvPicPr>
          <p:cNvPr id="12" name="Picture 4" descr="Bacteria, care, clean, disease, no, stop, virus icon - Download on  Iconfinder">
            <a:extLst>
              <a:ext uri="{FF2B5EF4-FFF2-40B4-BE49-F238E27FC236}">
                <a16:creationId xmlns:a16="http://schemas.microsoft.com/office/drawing/2014/main" id="{28C009C4-8563-BC40-8E76-D4366DCE847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93094" y="68078"/>
            <a:ext cx="674967" cy="67496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38695D5-65C5-5643-BCA8-CB657C35F4B7}"/>
              </a:ext>
            </a:extLst>
          </p:cNvPr>
          <p:cNvSpPr txBox="1"/>
          <p:nvPr/>
        </p:nvSpPr>
        <p:spPr>
          <a:xfrm>
            <a:off x="935255" y="68078"/>
            <a:ext cx="22288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Population-focused</a:t>
            </a:r>
          </a:p>
        </p:txBody>
      </p:sp>
    </p:spTree>
    <p:extLst>
      <p:ext uri="{BB962C8B-B14F-4D97-AF65-F5344CB8AC3E}">
        <p14:creationId xmlns:p14="http://schemas.microsoft.com/office/powerpoint/2010/main" val="266488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71450" y="0"/>
            <a:ext cx="4610743" cy="6858000"/>
          </a:xfrm>
          <a:prstGeom prst="rect">
            <a:avLst/>
          </a:prstGeom>
          <a:solidFill>
            <a:srgbClr val="ED7D31"/>
          </a:solidFill>
          <a:ln>
            <a:noFill/>
          </a:ln>
        </p:spPr>
      </p:sp>
      <p:sp>
        <p:nvSpPr>
          <p:cNvPr id="4" name="TextBox 4"/>
          <p:cNvSpPr txBox="1"/>
          <p:nvPr/>
        </p:nvSpPr>
        <p:spPr>
          <a:xfrm>
            <a:off x="314153" y="2044005"/>
            <a:ext cx="3402521" cy="2769989"/>
          </a:xfrm>
          <a:prstGeom prst="rect">
            <a:avLst/>
          </a:prstGeom>
          <a:ln>
            <a:noFill/>
          </a:ln>
        </p:spPr>
        <p:txBody>
          <a:bodyPr lIns="0" tIns="0" rIns="0" bIns="0" rtlCol="0" anchor="t">
            <a:spAutoFit/>
          </a:bodyPr>
          <a:lstStyle/>
          <a:p>
            <a:pPr marL="0" marR="0" lvl="0" indent="0" algn="ctr" defTabSz="914400" rtl="0" eaLnBrk="1" fontAlgn="auto" latinLnBrk="0" hangingPunct="1">
              <a:lnSpc>
                <a:spcPts val="3600"/>
              </a:lnSpc>
              <a:spcBef>
                <a:spcPts val="0"/>
              </a:spcBef>
              <a:spcAft>
                <a:spcPts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Abadi" panose="020B0604020104020204" pitchFamily="34" charset="0"/>
                <a:ea typeface="+mn-ea"/>
                <a:cs typeface="Calibri" panose="020F0502020204030204" pitchFamily="34" charset="0"/>
              </a:rPr>
              <a:t>Utilized data standards that are granular, inclusive, and reflective of populations’ experiences</a:t>
            </a:r>
          </a:p>
        </p:txBody>
      </p:sp>
      <p:sp>
        <p:nvSpPr>
          <p:cNvPr id="8" name="TextBox 6">
            <a:extLst>
              <a:ext uri="{FF2B5EF4-FFF2-40B4-BE49-F238E27FC236}">
                <a16:creationId xmlns:a16="http://schemas.microsoft.com/office/drawing/2014/main" id="{BAC54ABE-419E-A045-AE91-A8286B1DFA5A}"/>
              </a:ext>
            </a:extLst>
          </p:cNvPr>
          <p:cNvSpPr txBox="1"/>
          <p:nvPr/>
        </p:nvSpPr>
        <p:spPr>
          <a:xfrm>
            <a:off x="5372330" y="1601161"/>
            <a:ext cx="5794349" cy="2585323"/>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badi" panose="020B0604020104020204" pitchFamily="34" charset="0"/>
                <a:ea typeface="+mn-ea"/>
                <a:cs typeface="+mn-cs"/>
              </a:rPr>
              <a:t>Normalize the inclusion and naming of systemic drivers of inequities (structural racism, heterosexism, ableism) as health priorities among health systems and municipalities conducting needs assessments and improvement planning across the state</a:t>
            </a:r>
          </a:p>
        </p:txBody>
      </p:sp>
      <p:sp>
        <p:nvSpPr>
          <p:cNvPr id="9" name="AutoShape 2">
            <a:extLst>
              <a:ext uri="{FF2B5EF4-FFF2-40B4-BE49-F238E27FC236}">
                <a16:creationId xmlns:a16="http://schemas.microsoft.com/office/drawing/2014/main" id="{633FA5B9-7644-E242-BE85-115074B44F1B}"/>
              </a:ext>
            </a:extLst>
          </p:cNvPr>
          <p:cNvSpPr/>
          <p:nvPr/>
        </p:nvSpPr>
        <p:spPr>
          <a:xfrm>
            <a:off x="5134195" y="4145862"/>
            <a:ext cx="6387159" cy="2427111"/>
          </a:xfrm>
          <a:prstGeom prst="rect">
            <a:avLst/>
          </a:prstGeom>
          <a:solidFill>
            <a:srgbClr val="0097A7"/>
          </a:solidFill>
        </p:spPr>
        <p:style>
          <a:lnRef idx="2">
            <a:schemeClr val="accent1">
              <a:shade val="50000"/>
            </a:schemeClr>
          </a:lnRef>
          <a:fillRef idx="1">
            <a:schemeClr val="accent1"/>
          </a:fillRef>
          <a:effectRef idx="0">
            <a:schemeClr val="accent1"/>
          </a:effectRef>
          <a:fontRef idx="minor">
            <a:schemeClr val="lt1"/>
          </a:fontRef>
        </p:style>
      </p:sp>
      <p:sp>
        <p:nvSpPr>
          <p:cNvPr id="10" name="AutoShape 8">
            <a:extLst>
              <a:ext uri="{FF2B5EF4-FFF2-40B4-BE49-F238E27FC236}">
                <a16:creationId xmlns:a16="http://schemas.microsoft.com/office/drawing/2014/main" id="{73C9AADD-A166-8047-BA46-6C8D692B1583}"/>
              </a:ext>
            </a:extLst>
          </p:cNvPr>
          <p:cNvSpPr/>
          <p:nvPr/>
        </p:nvSpPr>
        <p:spPr>
          <a:xfrm>
            <a:off x="5134195" y="655898"/>
            <a:ext cx="6387159" cy="3379947"/>
          </a:xfrm>
          <a:prstGeom prst="rect">
            <a:avLst/>
          </a:prstGeom>
          <a:solidFill>
            <a:schemeClr val="accent5">
              <a:lumMod val="75000"/>
            </a:schemeClr>
          </a:solidFill>
        </p:spPr>
      </p:sp>
      <p:sp>
        <p:nvSpPr>
          <p:cNvPr id="11" name="TextBox 7">
            <a:extLst>
              <a:ext uri="{FF2B5EF4-FFF2-40B4-BE49-F238E27FC236}">
                <a16:creationId xmlns:a16="http://schemas.microsoft.com/office/drawing/2014/main" id="{7CC9D04F-123B-8541-8D73-1E5E091760CF}"/>
              </a:ext>
            </a:extLst>
          </p:cNvPr>
          <p:cNvSpPr txBox="1"/>
          <p:nvPr/>
        </p:nvSpPr>
        <p:spPr>
          <a:xfrm>
            <a:off x="5423538" y="285027"/>
            <a:ext cx="5794349" cy="370871"/>
          </a:xfrm>
          <a:prstGeom prst="rect">
            <a:avLst/>
          </a:prstGeom>
        </p:spPr>
        <p:txBody>
          <a:bodyPr lIns="0" tIns="0" rIns="0" bIns="0" rtlCol="0" anchor="t">
            <a:spAutoFit/>
          </a:bodyPr>
          <a:lstStyle/>
          <a:p>
            <a:pPr marL="0" marR="0" lvl="0" indent="0" algn="ctr" defTabSz="914400" rtl="0" eaLnBrk="1" fontAlgn="auto" latinLnBrk="0" hangingPunct="1">
              <a:lnSpc>
                <a:spcPts val="2800"/>
              </a:lnSpc>
              <a:spcBef>
                <a:spcPts val="0"/>
              </a:spcBef>
              <a:spcAft>
                <a:spcPts val="0"/>
              </a:spcAft>
              <a:buClrTx/>
              <a:buSzTx/>
              <a:buFontTx/>
              <a:buNone/>
              <a:tabLst/>
              <a:defRPr/>
            </a:pPr>
            <a:r>
              <a:rPr kumimoji="0" lang="en-US" sz="3000" b="1" i="0" u="none" strike="noStrike" kern="1200" cap="none" spc="0" normalizeH="0" baseline="0" noProof="0">
                <a:ln>
                  <a:noFill/>
                </a:ln>
                <a:solidFill>
                  <a:prstClr val="black"/>
                </a:solidFill>
                <a:effectLst/>
                <a:uLnTx/>
                <a:uFillTx/>
                <a:latin typeface="Abadi" panose="020B0604020104020204" pitchFamily="34" charset="0"/>
                <a:ea typeface="+mn-ea"/>
                <a:cs typeface="Calibri" panose="020F0502020204030204" pitchFamily="34" charset="0"/>
              </a:rPr>
              <a:t>IMPACT</a:t>
            </a:r>
          </a:p>
        </p:txBody>
      </p:sp>
      <p:sp>
        <p:nvSpPr>
          <p:cNvPr id="12" name="TextBox 6">
            <a:extLst>
              <a:ext uri="{FF2B5EF4-FFF2-40B4-BE49-F238E27FC236}">
                <a16:creationId xmlns:a16="http://schemas.microsoft.com/office/drawing/2014/main" id="{AB986E3D-589F-D14A-AA16-24DA314FDADC}"/>
              </a:ext>
            </a:extLst>
          </p:cNvPr>
          <p:cNvSpPr txBox="1"/>
          <p:nvPr/>
        </p:nvSpPr>
        <p:spPr>
          <a:xfrm>
            <a:off x="5423539" y="4657355"/>
            <a:ext cx="5794349" cy="769441"/>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a:ln>
                  <a:noFill/>
                </a:ln>
                <a:solidFill>
                  <a:prstClr val="white"/>
                </a:solidFill>
                <a:effectLst/>
                <a:uLnTx/>
                <a:uFillTx/>
                <a:latin typeface="Abadi" panose="020B0604020104020204" pitchFamily="34" charset="0"/>
                <a:ea typeface="+mn-ea"/>
                <a:cs typeface="+mn-cs"/>
              </a:rPr>
              <a:t>Codify equity in other data collection systems</a:t>
            </a:r>
          </a:p>
        </p:txBody>
      </p:sp>
      <p:sp>
        <p:nvSpPr>
          <p:cNvPr id="13" name="TextBox 9">
            <a:extLst>
              <a:ext uri="{FF2B5EF4-FFF2-40B4-BE49-F238E27FC236}">
                <a16:creationId xmlns:a16="http://schemas.microsoft.com/office/drawing/2014/main" id="{0D0A8F23-9A09-1044-98EA-AE3E9FEE387B}"/>
              </a:ext>
            </a:extLst>
          </p:cNvPr>
          <p:cNvSpPr txBox="1"/>
          <p:nvPr/>
        </p:nvSpPr>
        <p:spPr>
          <a:xfrm>
            <a:off x="5372330" y="1026769"/>
            <a:ext cx="5703139" cy="2693045"/>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FFC000">
                    <a:lumMod val="60000"/>
                    <a:lumOff val="40000"/>
                  </a:srgbClr>
                </a:solidFill>
                <a:effectLst/>
                <a:uLnTx/>
                <a:uFillTx/>
                <a:latin typeface="Abadi" panose="020B0604020104020204" pitchFamily="34" charset="0"/>
                <a:ea typeface="+mn-ea"/>
                <a:cs typeface="+mn-cs"/>
              </a:rPr>
              <a:t>Mass Health is adopting the use of our rural definitions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srgbClr val="FFC000">
                  <a:lumMod val="60000"/>
                  <a:lumOff val="40000"/>
                </a:srgbClr>
              </a:solidFill>
              <a:effectLst/>
              <a:uLnTx/>
              <a:uFillTx/>
              <a:latin typeface="Abadi" panose="020B06040201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a:ln>
                  <a:noFill/>
                </a:ln>
                <a:solidFill>
                  <a:srgbClr val="FFC000">
                    <a:lumMod val="60000"/>
                    <a:lumOff val="40000"/>
                  </a:srgbClr>
                </a:solidFill>
                <a:effectLst/>
                <a:uLnTx/>
                <a:uFillTx/>
                <a:latin typeface="Abadi" panose="020B0604020104020204" pitchFamily="34" charset="0"/>
                <a:ea typeface="+mn-ea"/>
                <a:cs typeface="+mn-cs"/>
              </a:rPr>
              <a:t>BMC’s Pediatric </a:t>
            </a:r>
            <a:r>
              <a:rPr kumimoji="0" lang="en-US" sz="2500" b="0" i="0" u="none" strike="noStrike" kern="1200" cap="none" spc="0" normalizeH="0" baseline="0" noProof="0" dirty="0">
                <a:ln>
                  <a:noFill/>
                </a:ln>
                <a:solidFill>
                  <a:srgbClr val="FFC000">
                    <a:lumMod val="60000"/>
                    <a:lumOff val="40000"/>
                  </a:srgbClr>
                </a:solidFill>
                <a:effectLst/>
                <a:uLnTx/>
                <a:uFillTx/>
                <a:latin typeface="Abadi" panose="020B0604020104020204" pitchFamily="34" charset="0"/>
                <a:ea typeface="+mn-ea"/>
                <a:cs typeface="+mn-cs"/>
              </a:rPr>
              <a:t>ED is utilizing CCIS SDOH questions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srgbClr val="FFC000">
                  <a:lumMod val="60000"/>
                  <a:lumOff val="40000"/>
                </a:srgbClr>
              </a:solidFill>
              <a:effectLst/>
              <a:uLnTx/>
              <a:uFillTx/>
              <a:latin typeface="Abadi" panose="020B06040201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FFC000">
                    <a:lumMod val="60000"/>
                    <a:lumOff val="40000"/>
                  </a:srgbClr>
                </a:solidFill>
                <a:effectLst/>
                <a:uLnTx/>
                <a:uFillTx/>
                <a:latin typeface="Abadi" panose="020B0604020104020204" pitchFamily="34" charset="0"/>
                <a:ea typeface="+mn-ea"/>
                <a:cs typeface="+mn-cs"/>
              </a:rPr>
              <a:t>MAVEN now uses SOGI data standards</a:t>
            </a:r>
          </a:p>
        </p:txBody>
      </p:sp>
      <p:pic>
        <p:nvPicPr>
          <p:cNvPr id="14" name="Picture 4" descr="Bacteria, care, clean, disease, no, stop, virus icon - Download on  Iconfinder">
            <a:extLst>
              <a:ext uri="{FF2B5EF4-FFF2-40B4-BE49-F238E27FC236}">
                <a16:creationId xmlns:a16="http://schemas.microsoft.com/office/drawing/2014/main" id="{73315029-CF81-7942-AE28-8382800306D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51627" y="86310"/>
            <a:ext cx="674967" cy="67496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ED27B8E-BD64-AC41-BA59-42C93310C05F}"/>
              </a:ext>
            </a:extLst>
          </p:cNvPr>
          <p:cNvSpPr txBox="1"/>
          <p:nvPr/>
        </p:nvSpPr>
        <p:spPr>
          <a:xfrm>
            <a:off x="787777" y="86310"/>
            <a:ext cx="22288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Population-focused</a:t>
            </a:r>
          </a:p>
        </p:txBody>
      </p:sp>
    </p:spTree>
    <p:extLst>
      <p:ext uri="{BB962C8B-B14F-4D97-AF65-F5344CB8AC3E}">
        <p14:creationId xmlns:p14="http://schemas.microsoft.com/office/powerpoint/2010/main" val="55084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075926" y="4061329"/>
            <a:ext cx="6387159" cy="2533729"/>
          </a:xfrm>
          <a:prstGeom prst="rect">
            <a:avLst/>
          </a:prstGeom>
          <a:solidFill>
            <a:srgbClr val="0097A7"/>
          </a:solidFill>
        </p:spPr>
        <p:style>
          <a:lnRef idx="2">
            <a:schemeClr val="accent1">
              <a:shade val="50000"/>
            </a:schemeClr>
          </a:lnRef>
          <a:fillRef idx="1">
            <a:schemeClr val="accent1"/>
          </a:fillRef>
          <a:effectRef idx="0">
            <a:schemeClr val="accent1"/>
          </a:effectRef>
          <a:fontRef idx="minor">
            <a:schemeClr val="lt1"/>
          </a:fontRef>
        </p:style>
      </p:sp>
      <p:sp>
        <p:nvSpPr>
          <p:cNvPr id="3" name="AutoShape 3"/>
          <p:cNvSpPr/>
          <p:nvPr/>
        </p:nvSpPr>
        <p:spPr>
          <a:xfrm>
            <a:off x="-171450" y="0"/>
            <a:ext cx="4610743" cy="6858000"/>
          </a:xfrm>
          <a:prstGeom prst="rect">
            <a:avLst/>
          </a:prstGeom>
          <a:solidFill>
            <a:srgbClr val="ED7D3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4"/>
          <p:cNvSpPr txBox="1"/>
          <p:nvPr/>
        </p:nvSpPr>
        <p:spPr>
          <a:xfrm>
            <a:off x="233849" y="2274838"/>
            <a:ext cx="3800143" cy="2308324"/>
          </a:xfrm>
          <a:prstGeom prst="rect">
            <a:avLst/>
          </a:prstGeom>
          <a:ln>
            <a:noFill/>
          </a:ln>
        </p:spPr>
        <p:txBody>
          <a:bodyPr wrap="square" lIns="0" tIns="0" rIns="0" bIns="0" rtlCol="0" anchor="t">
            <a:spAutoFit/>
          </a:bodyPr>
          <a:lstStyle/>
          <a:p>
            <a:pPr marL="0" marR="0" lvl="0" indent="0" algn="ctr" defTabSz="914400" rtl="0" eaLnBrk="1" fontAlgn="auto" latinLnBrk="0" hangingPunct="1">
              <a:lnSpc>
                <a:spcPts val="3600"/>
              </a:lnSpc>
              <a:spcBef>
                <a:spcPts val="0"/>
              </a:spcBef>
              <a:spcAft>
                <a:spcPts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Abadi" panose="020B0604020104020204" pitchFamily="34" charset="0"/>
                <a:ea typeface="+mn-ea"/>
                <a:cs typeface="Calibri" panose="020F0502020204030204" pitchFamily="34" charset="0"/>
              </a:rPr>
              <a:t>Prioritized community engagement with historically marginalized communities</a:t>
            </a:r>
          </a:p>
        </p:txBody>
      </p:sp>
      <p:grpSp>
        <p:nvGrpSpPr>
          <p:cNvPr id="5" name="Group 5"/>
          <p:cNvGrpSpPr/>
          <p:nvPr/>
        </p:nvGrpSpPr>
        <p:grpSpPr>
          <a:xfrm>
            <a:off x="5075926" y="180292"/>
            <a:ext cx="6090753" cy="5493285"/>
            <a:chOff x="-592808" y="-8282126"/>
            <a:chExt cx="12181507" cy="10986570"/>
          </a:xfrm>
        </p:grpSpPr>
        <p:sp>
          <p:nvSpPr>
            <p:cNvPr id="6" name="TextBox 6"/>
            <p:cNvSpPr txBox="1"/>
            <p:nvPr/>
          </p:nvSpPr>
          <p:spPr>
            <a:xfrm>
              <a:off x="0" y="1065278"/>
              <a:ext cx="11588699" cy="1639166"/>
            </a:xfrm>
            <a:prstGeom prst="rect">
              <a:avLst/>
            </a:prstGeom>
          </p:spPr>
          <p:txBody>
            <a:bodyPr lIns="0" tIns="0" rIns="0" bIns="0" rtlCol="0" anchor="t">
              <a:spAutoFit/>
            </a:bodyPr>
            <a:lstStyle/>
            <a:p>
              <a:pPr marL="0" marR="0" lvl="0" indent="0" algn="ctr" defTabSz="914400" rtl="0" eaLnBrk="1" fontAlgn="auto" latinLnBrk="0" hangingPunct="1">
                <a:lnSpc>
                  <a:spcPts val="3267"/>
                </a:lnSpc>
                <a:spcBef>
                  <a:spcPts val="0"/>
                </a:spcBef>
                <a:spcAft>
                  <a:spcPts val="0"/>
                </a:spcAft>
                <a:buClrTx/>
                <a:buSzTx/>
                <a:buFontTx/>
                <a:buNone/>
                <a:tabLst/>
                <a:defRPr/>
              </a:pPr>
              <a:r>
                <a:rPr kumimoji="0" lang="en-US" sz="2500" b="0" i="0" u="none" strike="noStrike" kern="1200" cap="none" spc="0" normalizeH="0" baseline="0" noProof="0">
                  <a:ln>
                    <a:noFill/>
                  </a:ln>
                  <a:solidFill>
                    <a:prstClr val="white"/>
                  </a:solidFill>
                  <a:effectLst/>
                  <a:uLnTx/>
                  <a:uFillTx/>
                  <a:latin typeface="Abadi" panose="020B0604020104020204" pitchFamily="34" charset="0"/>
                  <a:ea typeface="+mn-ea"/>
                  <a:cs typeface="Calibri" panose="020F0502020204030204" pitchFamily="34" charset="0"/>
                </a:rPr>
                <a:t>Strengthened trust in DPH in communities where there is a history of distrust</a:t>
              </a:r>
            </a:p>
          </p:txBody>
        </p:sp>
        <p:sp>
          <p:nvSpPr>
            <p:cNvPr id="7" name="TextBox 7"/>
            <p:cNvSpPr txBox="1"/>
            <p:nvPr/>
          </p:nvSpPr>
          <p:spPr>
            <a:xfrm>
              <a:off x="-592808" y="-8282126"/>
              <a:ext cx="11588699" cy="741742"/>
            </a:xfrm>
            <a:prstGeom prst="rect">
              <a:avLst/>
            </a:prstGeom>
          </p:spPr>
          <p:txBody>
            <a:bodyPr lIns="0" tIns="0" rIns="0" bIns="0" rtlCol="0" anchor="t">
              <a:spAutoFit/>
            </a:bodyPr>
            <a:lstStyle/>
            <a:p>
              <a:pPr marL="0" marR="0" lvl="0" indent="0" algn="ctr" defTabSz="914400" rtl="0" eaLnBrk="1" fontAlgn="auto" latinLnBrk="0" hangingPunct="1">
                <a:lnSpc>
                  <a:spcPts val="2800"/>
                </a:lnSpc>
                <a:spcBef>
                  <a:spcPts val="0"/>
                </a:spcBef>
                <a:spcAft>
                  <a:spcPts val="0"/>
                </a:spcAft>
                <a:buClrTx/>
                <a:buSzTx/>
                <a:buFontTx/>
                <a:buNone/>
                <a:tabLst/>
                <a:defRPr/>
              </a:pPr>
              <a:r>
                <a:rPr kumimoji="0" lang="en-US" sz="3000" b="1" i="0" u="none" strike="noStrike" kern="1200" cap="none" spc="0" normalizeH="0" baseline="0" noProof="0">
                  <a:ln>
                    <a:noFill/>
                  </a:ln>
                  <a:solidFill>
                    <a:prstClr val="black"/>
                  </a:solidFill>
                  <a:effectLst/>
                  <a:uLnTx/>
                  <a:uFillTx/>
                  <a:latin typeface="Abadi" panose="020B0604020104020204" pitchFamily="34" charset="0"/>
                  <a:ea typeface="+mn-ea"/>
                  <a:cs typeface="Calibri" panose="020F0502020204030204" pitchFamily="34" charset="0"/>
                </a:rPr>
                <a:t>IMPACT</a:t>
              </a:r>
            </a:p>
          </p:txBody>
        </p:sp>
      </p:grpSp>
      <p:sp>
        <p:nvSpPr>
          <p:cNvPr id="8" name="AutoShape 8"/>
          <p:cNvSpPr/>
          <p:nvPr/>
        </p:nvSpPr>
        <p:spPr>
          <a:xfrm>
            <a:off x="5075926" y="551163"/>
            <a:ext cx="6387159" cy="3379947"/>
          </a:xfrm>
          <a:prstGeom prst="rect">
            <a:avLst/>
          </a:prstGeom>
          <a:solidFill>
            <a:schemeClr val="accent5">
              <a:lumMod val="75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badi" panose="020B0604020104020204" pitchFamily="34" charset="0"/>
              <a:ea typeface="+mn-ea"/>
              <a:cs typeface="+mn-cs"/>
            </a:endParaRPr>
          </a:p>
        </p:txBody>
      </p:sp>
      <p:sp>
        <p:nvSpPr>
          <p:cNvPr id="9" name="TextBox 9"/>
          <p:cNvSpPr txBox="1"/>
          <p:nvPr/>
        </p:nvSpPr>
        <p:spPr>
          <a:xfrm>
            <a:off x="5157535" y="655215"/>
            <a:ext cx="6262435" cy="1779141"/>
          </a:xfrm>
          <a:prstGeom prst="rect">
            <a:avLst/>
          </a:prstGeom>
        </p:spPr>
        <p:txBody>
          <a:bodyPr wrap="square" lIns="0" tIns="0" rIns="0" bIns="0" rtlCol="0" anchor="t">
            <a:spAutoFit/>
          </a:bodyPr>
          <a:lstStyle/>
          <a:p>
            <a:pPr marL="0" marR="0" lvl="0" indent="0" algn="ctr" defTabSz="914400" rtl="0" eaLnBrk="1" fontAlgn="auto" latinLnBrk="0" hangingPunct="1">
              <a:lnSpc>
                <a:spcPts val="2800"/>
              </a:lnSpc>
              <a:spcBef>
                <a:spcPct val="0"/>
              </a:spcBef>
              <a:spcAft>
                <a:spcPts val="0"/>
              </a:spcAft>
              <a:buClrTx/>
              <a:buSzTx/>
              <a:buFontTx/>
              <a:buNone/>
              <a:tabLst/>
              <a:defRPr/>
            </a:pPr>
            <a:r>
              <a:rPr kumimoji="0" lang="en-US" sz="2200" b="0" i="0" u="none" strike="noStrike" kern="1200" cap="none" spc="0" normalizeH="0" baseline="0" noProof="0" dirty="0">
                <a:ln>
                  <a:noFill/>
                </a:ln>
                <a:solidFill>
                  <a:srgbClr val="FFC000"/>
                </a:solidFill>
                <a:effectLst/>
                <a:uLnTx/>
                <a:uFillTx/>
                <a:latin typeface="Abadi" panose="020B0604020104020204" pitchFamily="34" charset="0"/>
                <a:ea typeface="+mn-ea"/>
                <a:cs typeface="Calibri" panose="020F0502020204030204" pitchFamily="34" charset="0"/>
              </a:rPr>
              <a:t>“</a:t>
            </a:r>
            <a:r>
              <a:rPr kumimoji="0" lang="en-US" sz="2200" b="0" i="0" u="none" strike="noStrike" kern="1200" cap="none" spc="0" normalizeH="0" baseline="0" noProof="0" dirty="0">
                <a:ln>
                  <a:noFill/>
                </a:ln>
                <a:solidFill>
                  <a:srgbClr val="FFC000">
                    <a:lumMod val="60000"/>
                    <a:lumOff val="40000"/>
                  </a:srgbClr>
                </a:solidFill>
                <a:effectLst/>
                <a:uLnTx/>
                <a:uFillTx/>
                <a:latin typeface="Abadi" panose="020B0604020104020204" pitchFamily="34" charset="0"/>
                <a:ea typeface="+mn-ea"/>
                <a:cs typeface="Calibri" panose="020F0502020204030204" pitchFamily="34" charset="0"/>
              </a:rPr>
              <a:t>Native Americas were once again visible in the data…The fact that CCIS connected the bureau with tribal members to pilot and then took their feedback and brought the data back was so important.”</a:t>
            </a:r>
          </a:p>
        </p:txBody>
      </p:sp>
      <p:sp>
        <p:nvSpPr>
          <p:cNvPr id="12" name="Rectangle 11">
            <a:extLst>
              <a:ext uri="{FF2B5EF4-FFF2-40B4-BE49-F238E27FC236}">
                <a16:creationId xmlns:a16="http://schemas.microsoft.com/office/drawing/2014/main" id="{92C48AA8-02F8-AC44-A2A9-9F939D95AB49}"/>
              </a:ext>
            </a:extLst>
          </p:cNvPr>
          <p:cNvSpPr/>
          <p:nvPr/>
        </p:nvSpPr>
        <p:spPr>
          <a:xfrm>
            <a:off x="5240752" y="2715845"/>
            <a:ext cx="6096000" cy="677108"/>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badi" panose="020B06040201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Abadi" panose="020B0604020104020204" pitchFamily="34" charset="0"/>
                <a:ea typeface="+mn-ea"/>
                <a:cs typeface="Calibri" panose="020F0502020204030204" pitchFamily="34" charset="0"/>
              </a:rPr>
              <a:t>- CCIS Partner</a:t>
            </a:r>
          </a:p>
        </p:txBody>
      </p:sp>
      <p:pic>
        <p:nvPicPr>
          <p:cNvPr id="11" name="Picture 10">
            <a:extLst>
              <a:ext uri="{FF2B5EF4-FFF2-40B4-BE49-F238E27FC236}">
                <a16:creationId xmlns:a16="http://schemas.microsoft.com/office/drawing/2014/main" id="{214841E3-AA57-8B49-8AA7-23213B116F6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643" b="95000" l="3346" r="94424">
                        <a14:foregroundMark x1="24535" y1="68929" x2="24535" y2="68929"/>
                        <a14:foregroundMark x1="28625" y1="95000" x2="28625" y2="95000"/>
                        <a14:foregroundMark x1="4089" y1="70714" x2="4089" y2="70714"/>
                        <a14:foregroundMark x1="40892" y1="8571" x2="40892" y2="8571"/>
                        <a14:foregroundMark x1="30483" y1="4643" x2="30483" y2="4643"/>
                        <a14:foregroundMark x1="94424" y1="38929" x2="94424" y2="38929"/>
                      </a14:backgroundRemoval>
                    </a14:imgEffect>
                    <a14:imgEffect>
                      <a14:brightnessContrast bright="100000" contrast="100000"/>
                    </a14:imgEffect>
                  </a14:imgLayer>
                </a14:imgProps>
              </a:ext>
            </a:extLst>
          </a:blip>
          <a:stretch>
            <a:fillRect/>
          </a:stretch>
        </p:blipFill>
        <p:spPr>
          <a:xfrm>
            <a:off x="8537" y="44997"/>
            <a:ext cx="728915" cy="761553"/>
          </a:xfrm>
          <a:prstGeom prst="rect">
            <a:avLst/>
          </a:prstGeom>
        </p:spPr>
      </p:pic>
      <p:sp>
        <p:nvSpPr>
          <p:cNvPr id="13" name="TextBox 12">
            <a:extLst>
              <a:ext uri="{FF2B5EF4-FFF2-40B4-BE49-F238E27FC236}">
                <a16:creationId xmlns:a16="http://schemas.microsoft.com/office/drawing/2014/main" id="{F5B38B20-9507-6D4E-A0ED-61B7CD93222C}"/>
              </a:ext>
            </a:extLst>
          </p:cNvPr>
          <p:cNvSpPr txBox="1"/>
          <p:nvPr/>
        </p:nvSpPr>
        <p:spPr>
          <a:xfrm>
            <a:off x="778293" y="65355"/>
            <a:ext cx="26093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Community Engagement</a:t>
            </a:r>
          </a:p>
        </p:txBody>
      </p:sp>
    </p:spTree>
    <p:extLst>
      <p:ext uri="{BB962C8B-B14F-4D97-AF65-F5344CB8AC3E}">
        <p14:creationId xmlns:p14="http://schemas.microsoft.com/office/powerpoint/2010/main" val="120487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p:bldP spid="1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034493" y="4201620"/>
            <a:ext cx="6387159" cy="2533729"/>
          </a:xfrm>
          <a:prstGeom prst="rect">
            <a:avLst/>
          </a:prstGeom>
          <a:solidFill>
            <a:srgbClr val="0097A7"/>
          </a:solidFill>
        </p:spPr>
        <p:style>
          <a:lnRef idx="2">
            <a:schemeClr val="accent1">
              <a:shade val="50000"/>
            </a:schemeClr>
          </a:lnRef>
          <a:fillRef idx="1">
            <a:schemeClr val="accent1"/>
          </a:fillRef>
          <a:effectRef idx="0">
            <a:schemeClr val="accent1"/>
          </a:effectRef>
          <a:fontRef idx="minor">
            <a:schemeClr val="lt1"/>
          </a:fontRef>
        </p:style>
      </p:sp>
      <p:sp>
        <p:nvSpPr>
          <p:cNvPr id="3" name="AutoShape 3"/>
          <p:cNvSpPr/>
          <p:nvPr/>
        </p:nvSpPr>
        <p:spPr>
          <a:xfrm>
            <a:off x="-171450" y="0"/>
            <a:ext cx="4610743" cy="6858000"/>
          </a:xfrm>
          <a:prstGeom prst="rect">
            <a:avLst/>
          </a:prstGeom>
          <a:solidFill>
            <a:srgbClr val="ED7D31"/>
          </a:solidFill>
          <a:ln>
            <a:noFill/>
          </a:ln>
        </p:spPr>
      </p:sp>
      <p:sp>
        <p:nvSpPr>
          <p:cNvPr id="4" name="TextBox 4"/>
          <p:cNvSpPr txBox="1"/>
          <p:nvPr/>
        </p:nvSpPr>
        <p:spPr>
          <a:xfrm>
            <a:off x="337517" y="1247559"/>
            <a:ext cx="3402521" cy="1846659"/>
          </a:xfrm>
          <a:prstGeom prst="rect">
            <a:avLst/>
          </a:prstGeom>
          <a:ln>
            <a:noFill/>
          </a:ln>
        </p:spPr>
        <p:txBody>
          <a:bodyPr lIns="0" tIns="0" rIns="0" bIns="0" rtlCol="0" anchor="t">
            <a:spAutoFit/>
          </a:bodyPr>
          <a:lstStyle/>
          <a:p>
            <a:pPr marL="0" marR="0" lvl="0" indent="0" algn="ctr" defTabSz="914400" rtl="0" eaLnBrk="1" fontAlgn="auto" latinLnBrk="0" hangingPunct="1">
              <a:lnSpc>
                <a:spcPts val="3600"/>
              </a:lnSpc>
              <a:spcBef>
                <a:spcPts val="0"/>
              </a:spcBef>
              <a:spcAft>
                <a:spcPts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Abadi" panose="020B0604020104020204" pitchFamily="34" charset="0"/>
                <a:ea typeface="+mn-ea"/>
                <a:cs typeface="Calibri" panose="020F0502020204030204" pitchFamily="34" charset="0"/>
              </a:rPr>
              <a:t>Were nimble and shared breaking needs data for prioritization </a:t>
            </a:r>
          </a:p>
        </p:txBody>
      </p:sp>
      <p:grpSp>
        <p:nvGrpSpPr>
          <p:cNvPr id="5" name="Group 5"/>
          <p:cNvGrpSpPr/>
          <p:nvPr/>
        </p:nvGrpSpPr>
        <p:grpSpPr>
          <a:xfrm>
            <a:off x="5330897" y="197834"/>
            <a:ext cx="5835779" cy="6168464"/>
            <a:chOff x="-82862" y="-1514586"/>
            <a:chExt cx="11671559" cy="12336928"/>
          </a:xfrm>
        </p:grpSpPr>
        <p:sp>
          <p:nvSpPr>
            <p:cNvPr id="6" name="TextBox 6"/>
            <p:cNvSpPr txBox="1"/>
            <p:nvPr/>
          </p:nvSpPr>
          <p:spPr>
            <a:xfrm>
              <a:off x="-82862" y="8052352"/>
              <a:ext cx="11588699" cy="2769990"/>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prstClr val="white"/>
                  </a:solidFill>
                  <a:effectLst/>
                  <a:uLnTx/>
                  <a:uFillTx/>
                  <a:latin typeface="Abadi" panose="020B0604020104020204" pitchFamily="34" charset="0"/>
                  <a:ea typeface="+mn-ea"/>
                  <a:cs typeface="+mn-cs"/>
                </a:rPr>
                <a:t>Initiatives could quickly pivot to meet the needs of priority populations. </a:t>
              </a:r>
            </a:p>
          </p:txBody>
        </p:sp>
        <p:sp>
          <p:nvSpPr>
            <p:cNvPr id="7" name="TextBox 7"/>
            <p:cNvSpPr txBox="1"/>
            <p:nvPr/>
          </p:nvSpPr>
          <p:spPr>
            <a:xfrm>
              <a:off x="-2" y="-1514586"/>
              <a:ext cx="11588699" cy="741742"/>
            </a:xfrm>
            <a:prstGeom prst="rect">
              <a:avLst/>
            </a:prstGeom>
          </p:spPr>
          <p:txBody>
            <a:bodyPr lIns="0" tIns="0" rIns="0" bIns="0" rtlCol="0" anchor="t">
              <a:spAutoFit/>
            </a:bodyPr>
            <a:lstStyle/>
            <a:p>
              <a:pPr marL="0" marR="0" lvl="0" indent="0" algn="ctr" defTabSz="914400" rtl="0" eaLnBrk="1" fontAlgn="auto" latinLnBrk="0" hangingPunct="1">
                <a:lnSpc>
                  <a:spcPts val="2800"/>
                </a:lnSpc>
                <a:spcBef>
                  <a:spcPts val="0"/>
                </a:spcBef>
                <a:spcAft>
                  <a:spcPts val="0"/>
                </a:spcAft>
                <a:buClrTx/>
                <a:buSzTx/>
                <a:buFontTx/>
                <a:buNone/>
                <a:tabLst/>
                <a:defRPr/>
              </a:pPr>
              <a:r>
                <a:rPr kumimoji="0" lang="en-US" sz="3000" b="1" i="0" u="none" strike="noStrike" kern="1200" cap="none" spc="0" normalizeH="0" baseline="0" noProof="0">
                  <a:ln>
                    <a:noFill/>
                  </a:ln>
                  <a:solidFill>
                    <a:prstClr val="black"/>
                  </a:solidFill>
                  <a:effectLst/>
                  <a:uLnTx/>
                  <a:uFillTx/>
                  <a:latin typeface="Abadi" panose="020B0604020104020204" pitchFamily="34" charset="0"/>
                  <a:ea typeface="+mn-ea"/>
                  <a:cs typeface="Calibri" panose="020F0502020204030204" pitchFamily="34" charset="0"/>
                </a:rPr>
                <a:t>IMPACT</a:t>
              </a:r>
            </a:p>
          </p:txBody>
        </p:sp>
      </p:grpSp>
      <p:sp>
        <p:nvSpPr>
          <p:cNvPr id="8" name="AutoShape 8"/>
          <p:cNvSpPr/>
          <p:nvPr/>
        </p:nvSpPr>
        <p:spPr>
          <a:xfrm>
            <a:off x="5001820" y="695189"/>
            <a:ext cx="6387159" cy="3379947"/>
          </a:xfrm>
          <a:prstGeom prst="rect">
            <a:avLst/>
          </a:prstGeom>
          <a:solidFill>
            <a:schemeClr val="accent5">
              <a:lumMod val="75000"/>
            </a:schemeClr>
          </a:solidFill>
        </p:spPr>
      </p:sp>
      <p:sp>
        <p:nvSpPr>
          <p:cNvPr id="9" name="TextBox 9"/>
          <p:cNvSpPr txBox="1"/>
          <p:nvPr/>
        </p:nvSpPr>
        <p:spPr>
          <a:xfrm>
            <a:off x="5300712" y="1023862"/>
            <a:ext cx="5703139" cy="1923604"/>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a:ln>
                  <a:noFill/>
                </a:ln>
                <a:solidFill>
                  <a:srgbClr val="FFC000">
                    <a:lumMod val="60000"/>
                    <a:lumOff val="40000"/>
                  </a:srgbClr>
                </a:solidFill>
                <a:effectLst/>
                <a:uLnTx/>
                <a:uFillTx/>
                <a:latin typeface="Abadi" panose="020B0604020104020204" pitchFamily="34" charset="0"/>
                <a:ea typeface="+mn-ea"/>
                <a:cs typeface="+mn-cs"/>
              </a:rPr>
              <a:t>“With CCIS data in mind, VEI prioritized improving vaccine access to people with disabilities. In the disability setting, people got vaccinated who wouldn’t have because of CCIS data.”</a:t>
            </a:r>
          </a:p>
        </p:txBody>
      </p:sp>
      <p:sp>
        <p:nvSpPr>
          <p:cNvPr id="10" name="TextBox 10"/>
          <p:cNvSpPr txBox="1"/>
          <p:nvPr/>
        </p:nvSpPr>
        <p:spPr>
          <a:xfrm>
            <a:off x="5001820" y="3115124"/>
            <a:ext cx="6387159" cy="333425"/>
          </a:xfrm>
          <a:prstGeom prst="rect">
            <a:avLst/>
          </a:prstGeom>
        </p:spPr>
        <p:txBody>
          <a:bodyPr lIns="0" tIns="0" rIns="0" bIns="0" rtlCol="0" anchor="t">
            <a:spAutoFit/>
          </a:bodyPr>
          <a:lstStyle/>
          <a:p>
            <a:pPr marL="0" marR="0" lvl="0" indent="0" algn="ctr" defTabSz="914400" rtl="0" eaLnBrk="1" fontAlgn="auto" latinLnBrk="0" hangingPunct="1">
              <a:lnSpc>
                <a:spcPts val="2620"/>
              </a:lnSpc>
              <a:spcBef>
                <a:spcPct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badi" panose="020B0604020104020204" pitchFamily="34" charset="0"/>
                <a:ea typeface="+mn-ea"/>
                <a:cs typeface="Calibri" panose="020F0502020204030204" pitchFamily="34" charset="0"/>
              </a:rPr>
              <a:t>- CCIS Partner</a:t>
            </a:r>
          </a:p>
        </p:txBody>
      </p:sp>
      <p:sp>
        <p:nvSpPr>
          <p:cNvPr id="11" name="TextBox 4">
            <a:extLst>
              <a:ext uri="{FF2B5EF4-FFF2-40B4-BE49-F238E27FC236}">
                <a16:creationId xmlns:a16="http://schemas.microsoft.com/office/drawing/2014/main" id="{A468635A-749F-084A-B507-97C71748BD67}"/>
              </a:ext>
            </a:extLst>
          </p:cNvPr>
          <p:cNvSpPr txBox="1"/>
          <p:nvPr/>
        </p:nvSpPr>
        <p:spPr>
          <a:xfrm>
            <a:off x="432660" y="3728681"/>
            <a:ext cx="3402521" cy="2031325"/>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a:ln>
                  <a:noFill/>
                </a:ln>
                <a:solidFill>
                  <a:prstClr val="white"/>
                </a:solidFill>
                <a:effectLst/>
                <a:uLnTx/>
                <a:uFillTx/>
                <a:latin typeface="Abadi" panose="020B0604020104020204" pitchFamily="34" charset="0"/>
                <a:ea typeface="+mn-ea"/>
                <a:cs typeface="Calibri" panose="020F0502020204030204" pitchFamily="34" charset="0"/>
              </a:rPr>
              <a:t>CCIS illustrated the many unique barriers persons with disabilities face in accessing information and services related to COVID risk mitigation</a:t>
            </a:r>
          </a:p>
        </p:txBody>
      </p:sp>
      <p:pic>
        <p:nvPicPr>
          <p:cNvPr id="12" name="Picture 6" descr="http://simpleicon.com/wp-content/uploads/map-7.png">
            <a:extLst>
              <a:ext uri="{FF2B5EF4-FFF2-40B4-BE49-F238E27FC236}">
                <a16:creationId xmlns:a16="http://schemas.microsoft.com/office/drawing/2014/main" id="{F85CDF05-18DC-ED44-A0CA-9354FAE1CB95}"/>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3924" y="64351"/>
            <a:ext cx="710340" cy="71034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31A08EF-92AD-6A4C-A5EA-232E7310BFB6}"/>
              </a:ext>
            </a:extLst>
          </p:cNvPr>
          <p:cNvSpPr txBox="1"/>
          <p:nvPr/>
        </p:nvSpPr>
        <p:spPr>
          <a:xfrm>
            <a:off x="744264" y="69782"/>
            <a:ext cx="26093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Action workgroups</a:t>
            </a:r>
          </a:p>
        </p:txBody>
      </p:sp>
    </p:spTree>
    <p:extLst>
      <p:ext uri="{BB962C8B-B14F-4D97-AF65-F5344CB8AC3E}">
        <p14:creationId xmlns:p14="http://schemas.microsoft.com/office/powerpoint/2010/main" val="198360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71450" y="0"/>
            <a:ext cx="4610743" cy="6858000"/>
          </a:xfrm>
          <a:prstGeom prst="rect">
            <a:avLst/>
          </a:prstGeom>
          <a:solidFill>
            <a:srgbClr val="ED7D31"/>
          </a:solidFill>
          <a:ln>
            <a:noFill/>
          </a:ln>
        </p:spPr>
      </p:sp>
      <p:sp>
        <p:nvSpPr>
          <p:cNvPr id="4" name="TextBox 4"/>
          <p:cNvSpPr txBox="1"/>
          <p:nvPr/>
        </p:nvSpPr>
        <p:spPr>
          <a:xfrm>
            <a:off x="432660" y="2044005"/>
            <a:ext cx="3402521" cy="2769989"/>
          </a:xfrm>
          <a:prstGeom prst="rect">
            <a:avLst/>
          </a:prstGeom>
          <a:ln>
            <a:noFill/>
          </a:ln>
        </p:spPr>
        <p:txBody>
          <a:bodyPr lIns="0" tIns="0" rIns="0" bIns="0" rtlCol="0" anchor="t">
            <a:spAutoFit/>
          </a:bodyPr>
          <a:lstStyle/>
          <a:p>
            <a:pPr marL="0" marR="0" lvl="0" indent="0" algn="ctr" defTabSz="914400" rtl="0" eaLnBrk="1" fontAlgn="auto" latinLnBrk="0" hangingPunct="1">
              <a:lnSpc>
                <a:spcPts val="3600"/>
              </a:lnSpc>
              <a:spcBef>
                <a:spcPts val="0"/>
              </a:spcBef>
              <a:spcAft>
                <a:spcPts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Abadi" panose="020B0604020104020204" pitchFamily="34" charset="0"/>
                <a:ea typeface="+mn-ea"/>
                <a:cs typeface="Calibri" panose="020F0502020204030204" pitchFamily="34" charset="0"/>
              </a:rPr>
              <a:t>Utilized social justice framing when releasing results that drew linkages between inequities and systemic drivers</a:t>
            </a:r>
          </a:p>
        </p:txBody>
      </p:sp>
      <p:sp>
        <p:nvSpPr>
          <p:cNvPr id="6" name="TextBox 6"/>
          <p:cNvSpPr txBox="1"/>
          <p:nvPr/>
        </p:nvSpPr>
        <p:spPr>
          <a:xfrm>
            <a:off x="5372330" y="1601161"/>
            <a:ext cx="5794349" cy="2585323"/>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badi" panose="020B0604020104020204" pitchFamily="34" charset="0"/>
                <a:ea typeface="+mn-ea"/>
                <a:cs typeface="+mn-cs"/>
              </a:rPr>
              <a:t>Normalize the inclusion and naming of systemic drivers of inequities (structural racism, heterosexism, ableism) as health priorities among health systems and municipalities conducting needs assessments and improvement planning across the state</a:t>
            </a:r>
          </a:p>
        </p:txBody>
      </p:sp>
      <p:sp>
        <p:nvSpPr>
          <p:cNvPr id="12" name="AutoShape 2">
            <a:extLst>
              <a:ext uri="{FF2B5EF4-FFF2-40B4-BE49-F238E27FC236}">
                <a16:creationId xmlns:a16="http://schemas.microsoft.com/office/drawing/2014/main" id="{EB83E892-F75B-5C40-A61F-FB7DD27D7A48}"/>
              </a:ext>
            </a:extLst>
          </p:cNvPr>
          <p:cNvSpPr/>
          <p:nvPr/>
        </p:nvSpPr>
        <p:spPr>
          <a:xfrm>
            <a:off x="5116267" y="4138732"/>
            <a:ext cx="6387159" cy="2533729"/>
          </a:xfrm>
          <a:prstGeom prst="rect">
            <a:avLst/>
          </a:prstGeom>
          <a:solidFill>
            <a:srgbClr val="0097A7"/>
          </a:solidFill>
        </p:spPr>
        <p:style>
          <a:lnRef idx="2">
            <a:schemeClr val="accent1">
              <a:shade val="50000"/>
            </a:schemeClr>
          </a:lnRef>
          <a:fillRef idx="1">
            <a:schemeClr val="accent1"/>
          </a:fillRef>
          <a:effectRef idx="0">
            <a:schemeClr val="accent1"/>
          </a:effectRef>
          <a:fontRef idx="minor">
            <a:schemeClr val="lt1"/>
          </a:fontRef>
        </p:style>
      </p:sp>
      <p:sp>
        <p:nvSpPr>
          <p:cNvPr id="13" name="AutoShape 8">
            <a:extLst>
              <a:ext uri="{FF2B5EF4-FFF2-40B4-BE49-F238E27FC236}">
                <a16:creationId xmlns:a16="http://schemas.microsoft.com/office/drawing/2014/main" id="{85CF821A-523A-B042-BE68-07D8CC8016B7}"/>
              </a:ext>
            </a:extLst>
          </p:cNvPr>
          <p:cNvSpPr/>
          <p:nvPr/>
        </p:nvSpPr>
        <p:spPr>
          <a:xfrm>
            <a:off x="5095559" y="653811"/>
            <a:ext cx="6387159" cy="3379947"/>
          </a:xfrm>
          <a:prstGeom prst="rect">
            <a:avLst/>
          </a:prstGeom>
          <a:solidFill>
            <a:schemeClr val="accent5">
              <a:lumMod val="75000"/>
            </a:schemeClr>
          </a:solidFill>
        </p:spPr>
      </p:sp>
      <p:sp>
        <p:nvSpPr>
          <p:cNvPr id="14" name="TextBox 7">
            <a:extLst>
              <a:ext uri="{FF2B5EF4-FFF2-40B4-BE49-F238E27FC236}">
                <a16:creationId xmlns:a16="http://schemas.microsoft.com/office/drawing/2014/main" id="{4714E83B-3933-2141-BAE2-83BFDE31310C}"/>
              </a:ext>
            </a:extLst>
          </p:cNvPr>
          <p:cNvSpPr txBox="1"/>
          <p:nvPr/>
        </p:nvSpPr>
        <p:spPr>
          <a:xfrm>
            <a:off x="5339052" y="239776"/>
            <a:ext cx="5794349" cy="370871"/>
          </a:xfrm>
          <a:prstGeom prst="rect">
            <a:avLst/>
          </a:prstGeom>
        </p:spPr>
        <p:txBody>
          <a:bodyPr lIns="0" tIns="0" rIns="0" bIns="0" rtlCol="0" anchor="t">
            <a:spAutoFit/>
          </a:bodyPr>
          <a:lstStyle/>
          <a:p>
            <a:pPr marL="0" marR="0" lvl="0" indent="0" algn="ctr" defTabSz="914400" rtl="0" eaLnBrk="1" fontAlgn="auto" latinLnBrk="0" hangingPunct="1">
              <a:lnSpc>
                <a:spcPts val="2800"/>
              </a:lnSpc>
              <a:spcBef>
                <a:spcPts val="0"/>
              </a:spcBef>
              <a:spcAft>
                <a:spcPts val="0"/>
              </a:spcAft>
              <a:buClrTx/>
              <a:buSzTx/>
              <a:buFontTx/>
              <a:buNone/>
              <a:tabLst/>
              <a:defRPr/>
            </a:pPr>
            <a:r>
              <a:rPr kumimoji="0" lang="en-US" sz="3000" b="1" i="0" u="none" strike="noStrike" kern="1200" cap="none" spc="0" normalizeH="0" baseline="0" noProof="0">
                <a:ln>
                  <a:noFill/>
                </a:ln>
                <a:solidFill>
                  <a:prstClr val="black"/>
                </a:solidFill>
                <a:effectLst/>
                <a:uLnTx/>
                <a:uFillTx/>
                <a:latin typeface="Abadi" panose="020B0604020104020204" pitchFamily="34" charset="0"/>
                <a:ea typeface="+mn-ea"/>
                <a:cs typeface="Calibri" panose="020F0502020204030204" pitchFamily="34" charset="0"/>
              </a:rPr>
              <a:t>IMPACT</a:t>
            </a:r>
          </a:p>
        </p:txBody>
      </p:sp>
      <p:sp>
        <p:nvSpPr>
          <p:cNvPr id="15" name="TextBox 6">
            <a:extLst>
              <a:ext uri="{FF2B5EF4-FFF2-40B4-BE49-F238E27FC236}">
                <a16:creationId xmlns:a16="http://schemas.microsoft.com/office/drawing/2014/main" id="{19431C07-292A-1B4B-A8FA-33F050C3E8A2}"/>
              </a:ext>
            </a:extLst>
          </p:cNvPr>
          <p:cNvSpPr txBox="1"/>
          <p:nvPr/>
        </p:nvSpPr>
        <p:spPr>
          <a:xfrm>
            <a:off x="5412671" y="4678927"/>
            <a:ext cx="5794349" cy="1538883"/>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a:ln>
                  <a:noFill/>
                </a:ln>
                <a:solidFill>
                  <a:prstClr val="white"/>
                </a:solidFill>
                <a:effectLst/>
                <a:uLnTx/>
                <a:uFillTx/>
                <a:latin typeface="Abadi" panose="020B0604020104020204" pitchFamily="34" charset="0"/>
                <a:ea typeface="+mn-ea"/>
                <a:cs typeface="+mn-cs"/>
              </a:rPr>
              <a:t>Normalize the inclusion and naming of systemic drivers of inequities (structural racism, heterosexism, ableism) as health priorities</a:t>
            </a:r>
          </a:p>
        </p:txBody>
      </p:sp>
      <p:sp>
        <p:nvSpPr>
          <p:cNvPr id="16" name="TextBox 9">
            <a:extLst>
              <a:ext uri="{FF2B5EF4-FFF2-40B4-BE49-F238E27FC236}">
                <a16:creationId xmlns:a16="http://schemas.microsoft.com/office/drawing/2014/main" id="{B9D062CA-A647-2644-ACF2-7AF35CFEA474}"/>
              </a:ext>
            </a:extLst>
          </p:cNvPr>
          <p:cNvSpPr txBox="1"/>
          <p:nvPr/>
        </p:nvSpPr>
        <p:spPr>
          <a:xfrm>
            <a:off x="5244353" y="782369"/>
            <a:ext cx="6078071" cy="3077766"/>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a:ln>
                  <a:noFill/>
                </a:ln>
                <a:solidFill>
                  <a:srgbClr val="FFC000">
                    <a:lumMod val="60000"/>
                    <a:lumOff val="40000"/>
                  </a:srgbClr>
                </a:solidFill>
                <a:effectLst/>
                <a:uLnTx/>
                <a:uFillTx/>
                <a:latin typeface="Abadi" panose="020B0604020104020204" pitchFamily="34" charset="0"/>
                <a:ea typeface="+mn-ea"/>
                <a:cs typeface="+mn-cs"/>
              </a:rPr>
              <a:t>Health systems, municipalities and other entities conducting health needs assessments and improvement plans across the state, stated that the CCIS reports provided them with the evidence and framing needed to prioritize these systemic drivers in their health assessments and associated funding allocations. </a:t>
            </a:r>
          </a:p>
        </p:txBody>
      </p:sp>
      <p:pic>
        <p:nvPicPr>
          <p:cNvPr id="10" name="Picture 12" descr="Social Justice Icons - Download Free Vector Icons | Noun Project">
            <a:extLst>
              <a:ext uri="{FF2B5EF4-FFF2-40B4-BE49-F238E27FC236}">
                <a16:creationId xmlns:a16="http://schemas.microsoft.com/office/drawing/2014/main" id="{353BD37D-5DB4-B946-96C2-53D17084B22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1698" y="-24667"/>
            <a:ext cx="899759" cy="89975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7F57136-2249-5D42-8519-4DDCD16D1016}"/>
              </a:ext>
            </a:extLst>
          </p:cNvPr>
          <p:cNvSpPr txBox="1"/>
          <p:nvPr/>
        </p:nvSpPr>
        <p:spPr>
          <a:xfrm>
            <a:off x="868061" y="55880"/>
            <a:ext cx="35533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Racial &amp; Social Justice Frameworks</a:t>
            </a:r>
          </a:p>
        </p:txBody>
      </p:sp>
    </p:spTree>
    <p:extLst>
      <p:ext uri="{BB962C8B-B14F-4D97-AF65-F5344CB8AC3E}">
        <p14:creationId xmlns:p14="http://schemas.microsoft.com/office/powerpoint/2010/main" val="118822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189A0-C8BA-0A45-BC24-55CDCA5B6FE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2E3D682-FDB2-5946-857D-E3B3143C735A}"/>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B88A57F8-76B2-FF4D-B4B1-F71FDB40E54A}"/>
              </a:ext>
            </a:extLst>
          </p:cNvPr>
          <p:cNvSpPr/>
          <p:nvPr/>
        </p:nvSpPr>
        <p:spPr>
          <a:xfrm>
            <a:off x="2146" y="0"/>
            <a:ext cx="12189854" cy="68580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 name="Google Shape;136;p20">
            <a:extLst>
              <a:ext uri="{FF2B5EF4-FFF2-40B4-BE49-F238E27FC236}">
                <a16:creationId xmlns:a16="http://schemas.microsoft.com/office/drawing/2014/main" id="{645BBD8A-46DF-2042-A62D-A0D9F2B0D594}"/>
              </a:ext>
            </a:extLst>
          </p:cNvPr>
          <p:cNvSpPr txBox="1">
            <a:spLocks/>
          </p:cNvSpPr>
          <p:nvPr/>
        </p:nvSpPr>
        <p:spPr>
          <a:xfrm>
            <a:off x="1666568" y="4429119"/>
            <a:ext cx="10106332" cy="2769399"/>
          </a:xfrm>
          <a:prstGeom prst="rect">
            <a:avLst/>
          </a:prstGeom>
        </p:spPr>
        <p:txBody>
          <a:bodyPr spcFirstLastPara="1" vert="horz" wrap="square" lIns="91433" tIns="45700" rIns="91433" bIns="457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badi Extra Light"/>
                <a:ea typeface="+mj-ea"/>
                <a:cs typeface="Calibri"/>
                <a:sym typeface="Calibri"/>
              </a:rPr>
              <a:t>We didn’t do everything right and learned some lessons about where we can improve</a:t>
            </a:r>
            <a:endParaRPr kumimoji="0" lang="en-US" sz="4800" b="0" i="0" u="none" strike="noStrike" kern="1200" cap="none" spc="0" normalizeH="0" baseline="0" noProof="0" dirty="0">
              <a:ln>
                <a:noFill/>
              </a:ln>
              <a:solidFill>
                <a:prstClr val="white"/>
              </a:solidFill>
              <a:effectLst/>
              <a:uLnTx/>
              <a:uFillTx/>
              <a:latin typeface="Calibri Light" panose="020F0302020204030204"/>
              <a:ea typeface="+mj-ea"/>
              <a:cs typeface="Calibri Light" panose="020F0302020204030204"/>
            </a:endParaRPr>
          </a:p>
        </p:txBody>
      </p:sp>
    </p:spTree>
    <p:extLst>
      <p:ext uri="{BB962C8B-B14F-4D97-AF65-F5344CB8AC3E}">
        <p14:creationId xmlns:p14="http://schemas.microsoft.com/office/powerpoint/2010/main" val="13037791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A8CCBF-1876-0148-AD8A-78FA3A6E7BB5}"/>
              </a:ext>
            </a:extLst>
          </p:cNvPr>
          <p:cNvSpPr/>
          <p:nvPr/>
        </p:nvSpPr>
        <p:spPr>
          <a:xfrm>
            <a:off x="1" y="469822"/>
            <a:ext cx="12191999" cy="111616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Title 6">
            <a:extLst>
              <a:ext uri="{FF2B5EF4-FFF2-40B4-BE49-F238E27FC236}">
                <a16:creationId xmlns:a16="http://schemas.microsoft.com/office/drawing/2014/main" id="{935EC84F-6B3C-5D44-9CBF-C703FF3BEE6A}"/>
              </a:ext>
            </a:extLst>
          </p:cNvPr>
          <p:cNvSpPr>
            <a:spLocks noGrp="1"/>
          </p:cNvSpPr>
          <p:nvPr>
            <p:ph type="title"/>
          </p:nvPr>
        </p:nvSpPr>
        <p:spPr>
          <a:xfrm>
            <a:off x="215153" y="365125"/>
            <a:ext cx="11138647" cy="1325563"/>
          </a:xfrm>
        </p:spPr>
        <p:txBody>
          <a:bodyPr/>
          <a:lstStyle/>
          <a:p>
            <a:r>
              <a:rPr lang="en-US" sz="3200" spc="600" dirty="0">
                <a:solidFill>
                  <a:srgbClr val="FFFFFF"/>
                </a:solidFill>
                <a:latin typeface="Abadi Extra Light" panose="020B0204020104020204" pitchFamily="34" charset="0"/>
                <a:ea typeface="+mn-ea"/>
                <a:cs typeface="+mn-cs"/>
              </a:rPr>
              <a:t>LESSONS LEARNED</a:t>
            </a:r>
          </a:p>
        </p:txBody>
      </p:sp>
      <p:sp>
        <p:nvSpPr>
          <p:cNvPr id="2" name="Rectangle 1">
            <a:extLst>
              <a:ext uri="{FF2B5EF4-FFF2-40B4-BE49-F238E27FC236}">
                <a16:creationId xmlns:a16="http://schemas.microsoft.com/office/drawing/2014/main" id="{BEBFBE23-8FEA-EB41-85F5-04AD2DD40168}"/>
              </a:ext>
            </a:extLst>
          </p:cNvPr>
          <p:cNvSpPr/>
          <p:nvPr/>
        </p:nvSpPr>
        <p:spPr>
          <a:xfrm>
            <a:off x="215153" y="2312892"/>
            <a:ext cx="5786718" cy="61856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badi Extra Light"/>
                <a:ea typeface="Lato"/>
                <a:cs typeface="Lato"/>
              </a:rPr>
              <a:t>Time &amp; human resource constraints​</a:t>
            </a:r>
          </a:p>
        </p:txBody>
      </p:sp>
      <p:sp>
        <p:nvSpPr>
          <p:cNvPr id="11" name="Rectangle 10">
            <a:extLst>
              <a:ext uri="{FF2B5EF4-FFF2-40B4-BE49-F238E27FC236}">
                <a16:creationId xmlns:a16="http://schemas.microsoft.com/office/drawing/2014/main" id="{F2DF6930-D199-604F-B845-58FEFF61FA54}"/>
              </a:ext>
            </a:extLst>
          </p:cNvPr>
          <p:cNvSpPr/>
          <p:nvPr/>
        </p:nvSpPr>
        <p:spPr>
          <a:xfrm>
            <a:off x="215153" y="3200750"/>
            <a:ext cx="5786718" cy="61856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badi Extra Light"/>
                <a:ea typeface="Lato"/>
                <a:cs typeface="Lato"/>
              </a:rPr>
              <a:t>In roads with some priority populations </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19131AC-BE07-B44F-8F38-E723F0892337}"/>
              </a:ext>
            </a:extLst>
          </p:cNvPr>
          <p:cNvSpPr/>
          <p:nvPr/>
        </p:nvSpPr>
        <p:spPr>
          <a:xfrm>
            <a:off x="215153" y="4088608"/>
            <a:ext cx="5786718" cy="6185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badi Extra Light"/>
                <a:ea typeface="Lato"/>
                <a:cs typeface="Lato"/>
              </a:rPr>
              <a:t>CBOs stretched thin</a:t>
            </a:r>
          </a:p>
        </p:txBody>
      </p:sp>
      <p:sp>
        <p:nvSpPr>
          <p:cNvPr id="13" name="Rectangle 12">
            <a:extLst>
              <a:ext uri="{FF2B5EF4-FFF2-40B4-BE49-F238E27FC236}">
                <a16:creationId xmlns:a16="http://schemas.microsoft.com/office/drawing/2014/main" id="{BE809523-592E-7B4E-8263-7D9E61953930}"/>
              </a:ext>
            </a:extLst>
          </p:cNvPr>
          <p:cNvSpPr/>
          <p:nvPr/>
        </p:nvSpPr>
        <p:spPr>
          <a:xfrm>
            <a:off x="215153" y="4976466"/>
            <a:ext cx="5786718" cy="61856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badi Extra Light"/>
                <a:ea typeface="Lato"/>
                <a:cs typeface="Lato"/>
              </a:rPr>
              <a:t>Distilling results into digestible formats</a:t>
            </a:r>
          </a:p>
        </p:txBody>
      </p:sp>
      <p:sp>
        <p:nvSpPr>
          <p:cNvPr id="14" name="Rectangle 13">
            <a:extLst>
              <a:ext uri="{FF2B5EF4-FFF2-40B4-BE49-F238E27FC236}">
                <a16:creationId xmlns:a16="http://schemas.microsoft.com/office/drawing/2014/main" id="{15EABE95-0B2F-6747-9C69-266FEBA72531}"/>
              </a:ext>
            </a:extLst>
          </p:cNvPr>
          <p:cNvSpPr/>
          <p:nvPr/>
        </p:nvSpPr>
        <p:spPr>
          <a:xfrm>
            <a:off x="215153" y="5864323"/>
            <a:ext cx="5786718" cy="61856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badi Extra Light"/>
                <a:ea typeface="Lato"/>
                <a:cs typeface="Lato"/>
              </a:rPr>
              <a:t>Being fully accountable to partners</a:t>
            </a:r>
          </a:p>
        </p:txBody>
      </p:sp>
      <p:sp>
        <p:nvSpPr>
          <p:cNvPr id="15" name="Rectangle 14">
            <a:extLst>
              <a:ext uri="{FF2B5EF4-FFF2-40B4-BE49-F238E27FC236}">
                <a16:creationId xmlns:a16="http://schemas.microsoft.com/office/drawing/2014/main" id="{43771803-81E4-1442-AF32-14B8DD3FD27F}"/>
              </a:ext>
            </a:extLst>
          </p:cNvPr>
          <p:cNvSpPr/>
          <p:nvPr/>
        </p:nvSpPr>
        <p:spPr>
          <a:xfrm>
            <a:off x="6149788" y="2312892"/>
            <a:ext cx="5786718" cy="61856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badi Extra Light"/>
                <a:ea typeface="Lato"/>
                <a:cs typeface="Lato"/>
              </a:rPr>
              <a:t>Building a team</a:t>
            </a:r>
          </a:p>
        </p:txBody>
      </p:sp>
      <p:sp>
        <p:nvSpPr>
          <p:cNvPr id="16" name="Rectangle 15">
            <a:extLst>
              <a:ext uri="{FF2B5EF4-FFF2-40B4-BE49-F238E27FC236}">
                <a16:creationId xmlns:a16="http://schemas.microsoft.com/office/drawing/2014/main" id="{F919C397-74AF-1E4D-A725-42191289766D}"/>
              </a:ext>
            </a:extLst>
          </p:cNvPr>
          <p:cNvSpPr/>
          <p:nvPr/>
        </p:nvSpPr>
        <p:spPr>
          <a:xfrm>
            <a:off x="6149788" y="3200750"/>
            <a:ext cx="5786718" cy="61856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badi Extra Light"/>
                <a:ea typeface="Lato"/>
                <a:cs typeface="Lato"/>
              </a:rPr>
              <a:t>Built relationships, will continue to do so</a:t>
            </a:r>
          </a:p>
        </p:txBody>
      </p:sp>
      <p:sp>
        <p:nvSpPr>
          <p:cNvPr id="17" name="Rectangle 16">
            <a:extLst>
              <a:ext uri="{FF2B5EF4-FFF2-40B4-BE49-F238E27FC236}">
                <a16:creationId xmlns:a16="http://schemas.microsoft.com/office/drawing/2014/main" id="{39691201-9319-9D49-A455-22E42C33BCB0}"/>
              </a:ext>
            </a:extLst>
          </p:cNvPr>
          <p:cNvSpPr/>
          <p:nvPr/>
        </p:nvSpPr>
        <p:spPr>
          <a:xfrm>
            <a:off x="6149788" y="4088608"/>
            <a:ext cx="5786718" cy="6185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badi Extra Light"/>
                <a:ea typeface="Lato"/>
                <a:cs typeface="Lato"/>
              </a:rPr>
              <a:t>Provide financial support where possible</a:t>
            </a:r>
          </a:p>
        </p:txBody>
      </p:sp>
      <p:sp>
        <p:nvSpPr>
          <p:cNvPr id="18" name="Rectangle 17">
            <a:extLst>
              <a:ext uri="{FF2B5EF4-FFF2-40B4-BE49-F238E27FC236}">
                <a16:creationId xmlns:a16="http://schemas.microsoft.com/office/drawing/2014/main" id="{1884F1D4-ABDD-FE42-A62D-8F3B13A5BE8D}"/>
              </a:ext>
            </a:extLst>
          </p:cNvPr>
          <p:cNvSpPr/>
          <p:nvPr/>
        </p:nvSpPr>
        <p:spPr>
          <a:xfrm>
            <a:off x="6149788" y="4976466"/>
            <a:ext cx="5786718" cy="61856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badi Extra Light"/>
                <a:ea typeface="Lato"/>
                <a:cs typeface="Lato"/>
              </a:rPr>
              <a:t>Building</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400" b="0" i="0" u="none" strike="noStrike" kern="0" cap="none" spc="0" normalizeH="0" baseline="0" noProof="0" dirty="0">
                <a:ln>
                  <a:noFill/>
                </a:ln>
                <a:solidFill>
                  <a:prstClr val="black"/>
                </a:solidFill>
                <a:effectLst/>
                <a:uLnTx/>
                <a:uFillTx/>
                <a:latin typeface="Abadi Extra Light"/>
                <a:ea typeface="Lato"/>
                <a:cs typeface="Lato"/>
              </a:rPr>
              <a:t>communications strategy</a:t>
            </a:r>
          </a:p>
        </p:txBody>
      </p:sp>
      <p:sp>
        <p:nvSpPr>
          <p:cNvPr id="19" name="Rectangle 18">
            <a:extLst>
              <a:ext uri="{FF2B5EF4-FFF2-40B4-BE49-F238E27FC236}">
                <a16:creationId xmlns:a16="http://schemas.microsoft.com/office/drawing/2014/main" id="{72AE86E7-F25C-F04F-9763-4BD0AC89D949}"/>
              </a:ext>
            </a:extLst>
          </p:cNvPr>
          <p:cNvSpPr/>
          <p:nvPr/>
        </p:nvSpPr>
        <p:spPr>
          <a:xfrm>
            <a:off x="6149788" y="5864323"/>
            <a:ext cx="5786718" cy="61856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badi Extra Light"/>
                <a:ea typeface="Lato"/>
                <a:cs typeface="Lato"/>
              </a:rPr>
              <a:t>Consider full spectrum of work &amp; engagement</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96E3587-CB7B-C940-B81B-BEE0C79B6785}"/>
              </a:ext>
            </a:extLst>
          </p:cNvPr>
          <p:cNvSpPr txBox="1"/>
          <p:nvPr/>
        </p:nvSpPr>
        <p:spPr>
          <a:xfrm>
            <a:off x="2097742" y="1687830"/>
            <a:ext cx="16995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Abadi Extra Light"/>
                <a:ea typeface="Lato"/>
                <a:cs typeface="Lato"/>
              </a:rPr>
              <a:t>Challenges</a:t>
            </a:r>
          </a:p>
        </p:txBody>
      </p:sp>
      <p:sp>
        <p:nvSpPr>
          <p:cNvPr id="20" name="TextBox 19">
            <a:extLst>
              <a:ext uri="{FF2B5EF4-FFF2-40B4-BE49-F238E27FC236}">
                <a16:creationId xmlns:a16="http://schemas.microsoft.com/office/drawing/2014/main" id="{F88A904C-111A-C047-81CE-8917A6285218}"/>
              </a:ext>
            </a:extLst>
          </p:cNvPr>
          <p:cNvSpPr txBox="1"/>
          <p:nvPr/>
        </p:nvSpPr>
        <p:spPr>
          <a:xfrm>
            <a:off x="8193395" y="1687830"/>
            <a:ext cx="146867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Abadi Extra Light"/>
                <a:ea typeface="Lato"/>
                <a:cs typeface="Lato"/>
              </a:rPr>
              <a:t>Solutions</a:t>
            </a:r>
          </a:p>
        </p:txBody>
      </p:sp>
    </p:spTree>
    <p:extLst>
      <p:ext uri="{BB962C8B-B14F-4D97-AF65-F5344CB8AC3E}">
        <p14:creationId xmlns:p14="http://schemas.microsoft.com/office/powerpoint/2010/main" val="13669051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189A0-C8BA-0A45-BC24-55CDCA5B6FE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2E3D682-FDB2-5946-857D-E3B3143C735A}"/>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B88A57F8-76B2-FF4D-B4B1-F71FDB40E54A}"/>
              </a:ext>
            </a:extLst>
          </p:cNvPr>
          <p:cNvSpPr/>
          <p:nvPr/>
        </p:nvSpPr>
        <p:spPr>
          <a:xfrm>
            <a:off x="2146" y="0"/>
            <a:ext cx="12189854" cy="68580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 name="Google Shape;136;p20">
            <a:extLst>
              <a:ext uri="{FF2B5EF4-FFF2-40B4-BE49-F238E27FC236}">
                <a16:creationId xmlns:a16="http://schemas.microsoft.com/office/drawing/2014/main" id="{645BBD8A-46DF-2042-A62D-A0D9F2B0D594}"/>
              </a:ext>
            </a:extLst>
          </p:cNvPr>
          <p:cNvSpPr txBox="1">
            <a:spLocks/>
          </p:cNvSpPr>
          <p:nvPr/>
        </p:nvSpPr>
        <p:spPr>
          <a:xfrm>
            <a:off x="1267326" y="3429000"/>
            <a:ext cx="10649953" cy="2769399"/>
          </a:xfrm>
          <a:prstGeom prst="rect">
            <a:avLst/>
          </a:prstGeom>
        </p:spPr>
        <p:txBody>
          <a:bodyPr spcFirstLastPara="1" vert="horz" wrap="square" lIns="91433" tIns="45700" rIns="91433" bIns="457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badi Extra Light"/>
                <a:ea typeface="+mj-ea"/>
                <a:cs typeface="Calibri"/>
                <a:sym typeface="Calibri"/>
              </a:rPr>
              <a:t>We are now building on these lessons learned to create a sustainable data system that continues to engage communities, move our work upstream, and center health and racial equity.  </a:t>
            </a:r>
            <a:endParaRPr kumimoji="0" lang="en-US" sz="4800" b="0" i="0" u="none" strike="noStrike" kern="1200" cap="none" spc="0" normalizeH="0" baseline="0" noProof="0" dirty="0">
              <a:ln>
                <a:noFill/>
              </a:ln>
              <a:solidFill>
                <a:prstClr val="white"/>
              </a:solidFill>
              <a:effectLst/>
              <a:uLnTx/>
              <a:uFillTx/>
              <a:latin typeface="Calibri Light" panose="020F0302020204030204"/>
              <a:ea typeface="+mj-ea"/>
              <a:cs typeface="Calibri Light" panose="020F0302020204030204"/>
            </a:endParaRPr>
          </a:p>
        </p:txBody>
      </p:sp>
    </p:spTree>
    <p:extLst>
      <p:ext uri="{BB962C8B-B14F-4D97-AF65-F5344CB8AC3E}">
        <p14:creationId xmlns:p14="http://schemas.microsoft.com/office/powerpoint/2010/main" val="37523654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A24BFF1-DB5C-CE45-8961-32E11490B0B9}"/>
              </a:ext>
            </a:extLst>
          </p:cNvPr>
          <p:cNvSpPr/>
          <p:nvPr/>
        </p:nvSpPr>
        <p:spPr>
          <a:xfrm>
            <a:off x="470263" y="1423031"/>
            <a:ext cx="3658619" cy="256170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551B12C2-3CA5-564E-8BDB-2CC0542599A0}"/>
              </a:ext>
            </a:extLst>
          </p:cNvPr>
          <p:cNvSpPr/>
          <p:nvPr/>
        </p:nvSpPr>
        <p:spPr>
          <a:xfrm>
            <a:off x="8567034" y="2508071"/>
            <a:ext cx="3266270" cy="30022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14846ABA-F4A2-984B-AD38-0B3409BF9531}"/>
              </a:ext>
            </a:extLst>
          </p:cNvPr>
          <p:cNvSpPr/>
          <p:nvPr/>
        </p:nvSpPr>
        <p:spPr>
          <a:xfrm>
            <a:off x="4828957" y="2508071"/>
            <a:ext cx="3505144" cy="30022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E494CD8-15D3-5D48-9CB5-EF9DB63D65D4}"/>
              </a:ext>
            </a:extLst>
          </p:cNvPr>
          <p:cNvSpPr/>
          <p:nvPr/>
        </p:nvSpPr>
        <p:spPr>
          <a:xfrm>
            <a:off x="2147" y="132624"/>
            <a:ext cx="12191999" cy="111616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9713" marR="0" lvl="0" indent="0" algn="l" defTabSz="121914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600" normalizeH="0" baseline="0" noProof="0" dirty="0">
                <a:ln>
                  <a:noFill/>
                </a:ln>
                <a:solidFill>
                  <a:srgbClr val="FFFFFF"/>
                </a:solidFill>
                <a:effectLst/>
                <a:uLnTx/>
                <a:uFillTx/>
                <a:latin typeface="Abadi Extra Light" panose="020B0204020104020204" pitchFamily="34" charset="0"/>
                <a:ea typeface="+mn-ea"/>
                <a:cs typeface="+mn-cs"/>
              </a:rPr>
              <a:t>VISION FOR CCIS 2.0</a:t>
            </a:r>
          </a:p>
        </p:txBody>
      </p:sp>
      <p:sp>
        <p:nvSpPr>
          <p:cNvPr id="6" name="Rectangle 5">
            <a:extLst>
              <a:ext uri="{FF2B5EF4-FFF2-40B4-BE49-F238E27FC236}">
                <a16:creationId xmlns:a16="http://schemas.microsoft.com/office/drawing/2014/main" id="{33441AED-4800-A44F-9C94-8DBEC5355940}"/>
              </a:ext>
            </a:extLst>
          </p:cNvPr>
          <p:cNvSpPr/>
          <p:nvPr/>
        </p:nvSpPr>
        <p:spPr>
          <a:xfrm>
            <a:off x="562213" y="3002517"/>
            <a:ext cx="3474720" cy="646331"/>
          </a:xfrm>
          <a:prstGeom prst="rect">
            <a:avLst/>
          </a:prstGeom>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badi Extra Light" panose="020B0204020104020204" pitchFamily="34" charset="0"/>
                <a:ea typeface="+mn-ea"/>
                <a:cs typeface="+mn-cs"/>
              </a:rPr>
              <a:t>Replicate Successes and Incorporate Lessons Learned from CCIS 1.0 </a:t>
            </a:r>
          </a:p>
        </p:txBody>
      </p:sp>
      <p:sp>
        <p:nvSpPr>
          <p:cNvPr id="7" name="Rectangle 6">
            <a:extLst>
              <a:ext uri="{FF2B5EF4-FFF2-40B4-BE49-F238E27FC236}">
                <a16:creationId xmlns:a16="http://schemas.microsoft.com/office/drawing/2014/main" id="{9F95AC19-EDA3-DA48-A8E5-9E007F160EB3}"/>
              </a:ext>
            </a:extLst>
          </p:cNvPr>
          <p:cNvSpPr/>
          <p:nvPr/>
        </p:nvSpPr>
        <p:spPr>
          <a:xfrm>
            <a:off x="8567034" y="4250447"/>
            <a:ext cx="3266270"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rPr>
              <a:t>Reduce inequities in health outcomes, including outcomes experienced during the pandemic</a:t>
            </a:r>
          </a:p>
        </p:txBody>
      </p:sp>
      <p:sp>
        <p:nvSpPr>
          <p:cNvPr id="8" name="Rectangle 7">
            <a:extLst>
              <a:ext uri="{FF2B5EF4-FFF2-40B4-BE49-F238E27FC236}">
                <a16:creationId xmlns:a16="http://schemas.microsoft.com/office/drawing/2014/main" id="{1E0B319D-2023-4940-A4F4-1BD59DEB26E2}"/>
              </a:ext>
            </a:extLst>
          </p:cNvPr>
          <p:cNvSpPr/>
          <p:nvPr/>
        </p:nvSpPr>
        <p:spPr>
          <a:xfrm>
            <a:off x="4828957" y="4128428"/>
            <a:ext cx="3505144" cy="1200329"/>
          </a:xfrm>
          <a:prstGeom prst="rect">
            <a:avLst/>
          </a:prstGeom>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badi Extra Light" panose="020B0204020104020204" pitchFamily="34" charset="0"/>
                <a:ea typeface="+mn-ea"/>
                <a:cs typeface="+mn-cs"/>
              </a:rPr>
              <a:t>Build a sustainable data system centered on racial and health equity to identify and support policy and practice ACTION</a:t>
            </a:r>
          </a:p>
        </p:txBody>
      </p:sp>
      <p:sp>
        <p:nvSpPr>
          <p:cNvPr id="22" name="Rectangle 21">
            <a:extLst>
              <a:ext uri="{FF2B5EF4-FFF2-40B4-BE49-F238E27FC236}">
                <a16:creationId xmlns:a16="http://schemas.microsoft.com/office/drawing/2014/main" id="{E8721A48-937C-447E-B5B7-3B9917DE2D19}"/>
              </a:ext>
            </a:extLst>
          </p:cNvPr>
          <p:cNvSpPr/>
          <p:nvPr/>
        </p:nvSpPr>
        <p:spPr>
          <a:xfrm>
            <a:off x="470263" y="4072230"/>
            <a:ext cx="3658619" cy="256170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77B86A50-0041-4FD9-A493-63742A86CE79}"/>
              </a:ext>
            </a:extLst>
          </p:cNvPr>
          <p:cNvSpPr/>
          <p:nvPr/>
        </p:nvSpPr>
        <p:spPr>
          <a:xfrm>
            <a:off x="470264" y="5620224"/>
            <a:ext cx="3658618" cy="923330"/>
          </a:xfrm>
          <a:prstGeom prst="rect">
            <a:avLst/>
          </a:prstGeom>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badi Extra Light" panose="020B0204020104020204" pitchFamily="34" charset="0"/>
                <a:ea typeface="+mn-ea"/>
                <a:cs typeface="+mn-cs"/>
              </a:rPr>
              <a:t>Strengthen Relationships with Key Partners Using Core Community Engagement Principles</a:t>
            </a:r>
          </a:p>
        </p:txBody>
      </p:sp>
      <p:pic>
        <p:nvPicPr>
          <p:cNvPr id="29" name="Picture 28">
            <a:extLst>
              <a:ext uri="{FF2B5EF4-FFF2-40B4-BE49-F238E27FC236}">
                <a16:creationId xmlns:a16="http://schemas.microsoft.com/office/drawing/2014/main" id="{EA540898-6C57-4841-97D3-81ECDD63400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643" b="95000" l="3346" r="94424">
                        <a14:foregroundMark x1="24535" y1="68929" x2="24535" y2="68929"/>
                        <a14:foregroundMark x1="28625" y1="95000" x2="28625" y2="95000"/>
                        <a14:foregroundMark x1="4089" y1="70714" x2="4089" y2="70714"/>
                        <a14:foregroundMark x1="40892" y1="8571" x2="40892" y2="8571"/>
                        <a14:foregroundMark x1="30483" y1="4643" x2="30483" y2="4643"/>
                        <a14:foregroundMark x1="94424" y1="38929" x2="94424" y2="38929"/>
                      </a14:backgroundRemoval>
                    </a14:imgEffect>
                    <a14:imgEffect>
                      <a14:brightnessContrast bright="100000" contrast="100000"/>
                    </a14:imgEffect>
                  </a14:imgLayer>
                </a14:imgProps>
              </a:ext>
            </a:extLst>
          </a:blip>
          <a:stretch>
            <a:fillRect/>
          </a:stretch>
        </p:blipFill>
        <p:spPr>
          <a:xfrm>
            <a:off x="1836309" y="4154691"/>
            <a:ext cx="1303390" cy="1361753"/>
          </a:xfrm>
          <a:prstGeom prst="rect">
            <a:avLst/>
          </a:prstGeom>
        </p:spPr>
      </p:pic>
      <p:pic>
        <p:nvPicPr>
          <p:cNvPr id="13" name="Graphic 12" descr="Research outline">
            <a:extLst>
              <a:ext uri="{FF2B5EF4-FFF2-40B4-BE49-F238E27FC236}">
                <a16:creationId xmlns:a16="http://schemas.microsoft.com/office/drawing/2014/main" id="{C65D6696-205B-4B9C-AE62-3F971A5384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97659" y="2795322"/>
            <a:ext cx="1167740" cy="1167740"/>
          </a:xfrm>
          <a:prstGeom prst="rect">
            <a:avLst/>
          </a:prstGeom>
        </p:spPr>
      </p:pic>
      <p:pic>
        <p:nvPicPr>
          <p:cNvPr id="15" name="Graphic 14" descr="Heart with pulse outline">
            <a:extLst>
              <a:ext uri="{FF2B5EF4-FFF2-40B4-BE49-F238E27FC236}">
                <a16:creationId xmlns:a16="http://schemas.microsoft.com/office/drawing/2014/main" id="{EAD0F98C-C816-4152-B9C5-1C1C8CDE89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73564" y="2880392"/>
            <a:ext cx="1253210" cy="1253210"/>
          </a:xfrm>
          <a:prstGeom prst="rect">
            <a:avLst/>
          </a:prstGeom>
        </p:spPr>
      </p:pic>
      <p:cxnSp>
        <p:nvCxnSpPr>
          <p:cNvPr id="30" name="Connector: Elbow 29">
            <a:extLst>
              <a:ext uri="{FF2B5EF4-FFF2-40B4-BE49-F238E27FC236}">
                <a16:creationId xmlns:a16="http://schemas.microsoft.com/office/drawing/2014/main" id="{522AE0CA-958F-4DBA-98C9-606DF7A8D48C}"/>
              </a:ext>
            </a:extLst>
          </p:cNvPr>
          <p:cNvCxnSpPr>
            <a:cxnSpLocks/>
            <a:stCxn id="25" idx="3"/>
            <a:endCxn id="27" idx="1"/>
          </p:cNvCxnSpPr>
          <p:nvPr/>
        </p:nvCxnSpPr>
        <p:spPr>
          <a:xfrm>
            <a:off x="4128882" y="2703884"/>
            <a:ext cx="700075" cy="1305292"/>
          </a:xfrm>
          <a:prstGeom prst="bentConnector3">
            <a:avLst/>
          </a:prstGeom>
          <a:ln w="38100"/>
        </p:spPr>
        <p:style>
          <a:lnRef idx="1">
            <a:schemeClr val="dk1"/>
          </a:lnRef>
          <a:fillRef idx="0">
            <a:schemeClr val="dk1"/>
          </a:fillRef>
          <a:effectRef idx="0">
            <a:schemeClr val="dk1"/>
          </a:effectRef>
          <a:fontRef idx="minor">
            <a:schemeClr val="tx1"/>
          </a:fontRef>
        </p:style>
      </p:cxnSp>
      <p:cxnSp>
        <p:nvCxnSpPr>
          <p:cNvPr id="31" name="Connector: Elbow 30">
            <a:extLst>
              <a:ext uri="{FF2B5EF4-FFF2-40B4-BE49-F238E27FC236}">
                <a16:creationId xmlns:a16="http://schemas.microsoft.com/office/drawing/2014/main" id="{040F5F9F-EB5E-4FD2-ABB4-695623600CAF}"/>
              </a:ext>
            </a:extLst>
          </p:cNvPr>
          <p:cNvCxnSpPr>
            <a:cxnSpLocks/>
            <a:stCxn id="22" idx="3"/>
            <a:endCxn id="27" idx="1"/>
          </p:cNvCxnSpPr>
          <p:nvPr/>
        </p:nvCxnSpPr>
        <p:spPr>
          <a:xfrm flipV="1">
            <a:off x="4128882" y="4009176"/>
            <a:ext cx="700075" cy="1343907"/>
          </a:xfrm>
          <a:prstGeom prst="bentConnector3">
            <a:avLst>
              <a:gd name="adj1" fmla="val 50000"/>
            </a:avLst>
          </a:prstGeom>
          <a:ln w="381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50F9C371-9C9F-4208-ADB6-37718C02733A}"/>
              </a:ext>
            </a:extLst>
          </p:cNvPr>
          <p:cNvCxnSpPr>
            <a:cxnSpLocks/>
            <a:stCxn id="27" idx="3"/>
            <a:endCxn id="26" idx="1"/>
          </p:cNvCxnSpPr>
          <p:nvPr/>
        </p:nvCxnSpPr>
        <p:spPr>
          <a:xfrm>
            <a:off x="8334101" y="4009176"/>
            <a:ext cx="232933" cy="0"/>
          </a:xfrm>
          <a:prstGeom prst="line">
            <a:avLst/>
          </a:prstGeom>
          <a:ln w="38100"/>
        </p:spPr>
        <p:style>
          <a:lnRef idx="1">
            <a:schemeClr val="dk1"/>
          </a:lnRef>
          <a:fillRef idx="0">
            <a:schemeClr val="dk1"/>
          </a:fillRef>
          <a:effectRef idx="0">
            <a:schemeClr val="dk1"/>
          </a:effectRef>
          <a:fontRef idx="minor">
            <a:schemeClr val="tx1"/>
          </a:fontRef>
        </p:style>
      </p:cxnSp>
      <p:pic>
        <p:nvPicPr>
          <p:cNvPr id="51" name="Graphic 50" descr="Excellent outline">
            <a:extLst>
              <a:ext uri="{FF2B5EF4-FFF2-40B4-BE49-F238E27FC236}">
                <a16:creationId xmlns:a16="http://schemas.microsoft.com/office/drawing/2014/main" id="{75B29BD2-9C4D-4B99-93DB-5140575436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51096" y="1758918"/>
            <a:ext cx="1199852" cy="1199852"/>
          </a:xfrm>
          <a:prstGeom prst="rect">
            <a:avLst/>
          </a:prstGeom>
        </p:spPr>
      </p:pic>
    </p:spTree>
    <p:extLst>
      <p:ext uri="{BB962C8B-B14F-4D97-AF65-F5344CB8AC3E}">
        <p14:creationId xmlns:p14="http://schemas.microsoft.com/office/powerpoint/2010/main" val="19567869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8DF3E83-8781-430B-BACA-A63BCF1019A4}"/>
              </a:ext>
            </a:extLst>
          </p:cNvPr>
          <p:cNvSpPr txBox="1">
            <a:spLocks/>
          </p:cNvSpPr>
          <p:nvPr/>
        </p:nvSpPr>
        <p:spPr>
          <a:xfrm>
            <a:off x="2802719" y="2932096"/>
            <a:ext cx="6099921" cy="570088"/>
          </a:xfrm>
          <a:prstGeom prst="rect">
            <a:avLst/>
          </a:prstGeom>
        </p:spPr>
        <p:txBody>
          <a:bodyPr vert="horz" lIns="68410" tIns="34205" rIns="68410" bIns="34205"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741" b="1" i="1" u="none" strike="noStrike" kern="1200" cap="none" spc="0" normalizeH="0" baseline="0" noProof="0" dirty="0">
                <a:ln>
                  <a:noFill/>
                </a:ln>
                <a:solidFill>
                  <a:prstClr val="white"/>
                </a:solidFill>
                <a:effectLst/>
                <a:uLnTx/>
                <a:uFillTx/>
                <a:latin typeface="Arial" charset="0"/>
                <a:cs typeface="Arial" charset="0"/>
              </a:rPr>
              <a:t>Next Meeting:</a:t>
            </a:r>
          </a:p>
        </p:txBody>
      </p:sp>
      <p:sp>
        <p:nvSpPr>
          <p:cNvPr id="6" name="Subtitle 3">
            <a:extLst>
              <a:ext uri="{FF2B5EF4-FFF2-40B4-BE49-F238E27FC236}">
                <a16:creationId xmlns:a16="http://schemas.microsoft.com/office/drawing/2014/main" id="{DF0598A2-0027-452E-AC05-B7B9B7096E41}"/>
              </a:ext>
            </a:extLst>
          </p:cNvPr>
          <p:cNvSpPr txBox="1">
            <a:spLocks/>
          </p:cNvSpPr>
          <p:nvPr/>
        </p:nvSpPr>
        <p:spPr>
          <a:xfrm>
            <a:off x="3548982" y="3571199"/>
            <a:ext cx="4607395" cy="631846"/>
          </a:xfrm>
          <a:prstGeom prst="rect">
            <a:avLst/>
          </a:prstGeom>
        </p:spPr>
        <p:txBody>
          <a:bodyPr vert="horz" lIns="68410" tIns="34205" rIns="68410" bIns="34205"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lang="en-US" altLang="en-US" sz="4190" b="1" dirty="0">
                <a:solidFill>
                  <a:sysClr val="window" lastClr="FFFFFF"/>
                </a:solidFill>
                <a:latin typeface="Arial" panose="020B0604020202020204" pitchFamily="34" charset="0"/>
                <a:cs typeface="Arial" panose="020B0604020202020204" pitchFamily="34" charset="0"/>
              </a:rPr>
              <a:t>May 4, 2022</a:t>
            </a:r>
            <a:endParaRPr kumimoji="0" lang="en-US" altLang="en-US" sz="4190" b="1" i="0" u="none" strike="noStrike" kern="120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4328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bg1"/>
                </a:solidFill>
                <a:latin typeface="Arial" panose="020B0604020202020204" pitchFamily="34" charset="0"/>
                <a:cs typeface="Arial" panose="020B0604020202020204" pitchFamily="34" charset="0"/>
              </a:rPr>
              <a:t>Steps to Stay Safe and Healthy</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pic>
        <p:nvPicPr>
          <p:cNvPr id="7" name="Picture 6" descr="Graphical user interface, text, application&#10;&#10;Description automatically generated">
            <a:extLst>
              <a:ext uri="{FF2B5EF4-FFF2-40B4-BE49-F238E27FC236}">
                <a16:creationId xmlns:a16="http://schemas.microsoft.com/office/drawing/2014/main" id="{FA015539-ACD5-45EB-8ED6-A8C5BB5B607D}"/>
              </a:ext>
            </a:extLst>
          </p:cNvPr>
          <p:cNvPicPr>
            <a:picLocks noChangeAspect="1"/>
          </p:cNvPicPr>
          <p:nvPr/>
        </p:nvPicPr>
        <p:blipFill>
          <a:blip r:embed="rId3"/>
          <a:stretch>
            <a:fillRect/>
          </a:stretch>
        </p:blipFill>
        <p:spPr>
          <a:xfrm>
            <a:off x="1009650" y="1047750"/>
            <a:ext cx="3501139" cy="5444737"/>
          </a:xfrm>
          <a:prstGeom prst="rect">
            <a:avLst/>
          </a:prstGeom>
          <a:effectLst>
            <a:outerShdw blurRad="50800" dist="38100" dir="2700000" algn="tl" rotWithShape="0">
              <a:prstClr val="black">
                <a:alpha val="40000"/>
              </a:prstClr>
            </a:outerShdw>
          </a:effectLst>
        </p:spPr>
      </p:pic>
      <p:sp>
        <p:nvSpPr>
          <p:cNvPr id="10" name="Content Placeholder 2">
            <a:extLst>
              <a:ext uri="{FF2B5EF4-FFF2-40B4-BE49-F238E27FC236}">
                <a16:creationId xmlns:a16="http://schemas.microsoft.com/office/drawing/2014/main" id="{6297A9A7-A723-41ED-8D18-93AA25D7FA28}"/>
              </a:ext>
            </a:extLst>
          </p:cNvPr>
          <p:cNvSpPr>
            <a:spLocks noGrp="1"/>
          </p:cNvSpPr>
          <p:nvPr>
            <p:ph idx="1"/>
          </p:nvPr>
        </p:nvSpPr>
        <p:spPr>
          <a:xfrm>
            <a:off x="5067299" y="1654629"/>
            <a:ext cx="6904121" cy="4493306"/>
          </a:xfrm>
        </p:spPr>
        <p:txBody>
          <a:bodyPr>
            <a:normAutofit/>
          </a:bodyPr>
          <a:lstStyle/>
          <a:p>
            <a:pPr marL="514350" indent="-514350">
              <a:spcBef>
                <a:spcPts val="0"/>
              </a:spcBef>
              <a:spcAft>
                <a:spcPts val="1200"/>
              </a:spcAft>
              <a:buAutoNum type="arabicPeriod"/>
            </a:pPr>
            <a:r>
              <a:rPr lang="en-US" sz="2800" dirty="0">
                <a:solidFill>
                  <a:srgbClr val="4376BB"/>
                </a:solidFill>
              </a:rPr>
              <a:t>Get vaccinated and stay up to date.</a:t>
            </a:r>
          </a:p>
          <a:p>
            <a:pPr marL="514350" indent="-514350">
              <a:spcBef>
                <a:spcPts val="0"/>
              </a:spcBef>
              <a:spcAft>
                <a:spcPts val="1200"/>
              </a:spcAft>
              <a:buAutoNum type="arabicPeriod"/>
            </a:pPr>
            <a:r>
              <a:rPr lang="en-US" sz="2800" dirty="0">
                <a:solidFill>
                  <a:srgbClr val="4376BB"/>
                </a:solidFill>
              </a:rPr>
              <a:t>Take a test.</a:t>
            </a:r>
          </a:p>
          <a:p>
            <a:pPr marL="514350" indent="-514350">
              <a:spcBef>
                <a:spcPts val="0"/>
              </a:spcBef>
              <a:spcAft>
                <a:spcPts val="1200"/>
              </a:spcAft>
              <a:buAutoNum type="arabicPeriod"/>
            </a:pPr>
            <a:r>
              <a:rPr lang="en-US" sz="2800" dirty="0">
                <a:solidFill>
                  <a:srgbClr val="4376BB"/>
                </a:solidFill>
              </a:rPr>
              <a:t>Get treatment.</a:t>
            </a:r>
          </a:p>
          <a:p>
            <a:pPr marL="514350" indent="-514350">
              <a:spcBef>
                <a:spcPts val="0"/>
              </a:spcBef>
              <a:spcAft>
                <a:spcPts val="1200"/>
              </a:spcAft>
              <a:buAutoNum type="arabicPeriod"/>
            </a:pPr>
            <a:r>
              <a:rPr lang="en-US" sz="2800" dirty="0">
                <a:solidFill>
                  <a:srgbClr val="4376BB"/>
                </a:solidFill>
              </a:rPr>
              <a:t>Stay home when you are sick.</a:t>
            </a:r>
          </a:p>
          <a:p>
            <a:pPr marL="514350" indent="-514350">
              <a:spcBef>
                <a:spcPts val="0"/>
              </a:spcBef>
              <a:spcAft>
                <a:spcPts val="1200"/>
              </a:spcAft>
              <a:buAutoNum type="arabicPeriod"/>
            </a:pPr>
            <a:r>
              <a:rPr lang="en-US" sz="2800" dirty="0">
                <a:solidFill>
                  <a:srgbClr val="4376BB"/>
                </a:solidFill>
              </a:rPr>
              <a:t>Mask up if you need to.</a:t>
            </a:r>
          </a:p>
          <a:p>
            <a:pPr marL="514350" indent="-514350">
              <a:spcBef>
                <a:spcPts val="0"/>
              </a:spcBef>
              <a:spcAft>
                <a:spcPts val="1200"/>
              </a:spcAft>
              <a:buAutoNum type="arabicPeriod"/>
            </a:pPr>
            <a:r>
              <a:rPr lang="en-US" sz="2800" dirty="0">
                <a:solidFill>
                  <a:srgbClr val="4376BB"/>
                </a:solidFill>
              </a:rPr>
              <a:t>Enable </a:t>
            </a:r>
            <a:r>
              <a:rPr lang="en-US" sz="2800" dirty="0" err="1">
                <a:solidFill>
                  <a:srgbClr val="4376BB"/>
                </a:solidFill>
              </a:rPr>
              <a:t>MassNotify</a:t>
            </a:r>
            <a:r>
              <a:rPr lang="en-US" sz="2800" dirty="0">
                <a:solidFill>
                  <a:srgbClr val="4376BB"/>
                </a:solidFill>
              </a:rPr>
              <a:t> on your smartphone.</a:t>
            </a:r>
          </a:p>
          <a:p>
            <a:pPr marL="514350" indent="-514350">
              <a:spcBef>
                <a:spcPts val="0"/>
              </a:spcBef>
              <a:spcAft>
                <a:spcPts val="1200"/>
              </a:spcAft>
              <a:buAutoNum type="arabicPeriod"/>
            </a:pPr>
            <a:r>
              <a:rPr lang="en-US" sz="2800" dirty="0">
                <a:solidFill>
                  <a:srgbClr val="4376BB"/>
                </a:solidFill>
              </a:rPr>
              <a:t>Wash your hands.</a:t>
            </a:r>
          </a:p>
        </p:txBody>
      </p:sp>
    </p:spTree>
    <p:extLst>
      <p:ext uri="{BB962C8B-B14F-4D97-AF65-F5344CB8AC3E}">
        <p14:creationId xmlns:p14="http://schemas.microsoft.com/office/powerpoint/2010/main" val="2908513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C1C4EF3-3A8A-F442-8EF2-6A57E937ACE1}"/>
              </a:ext>
            </a:extLst>
          </p:cNvPr>
          <p:cNvSpPr txBox="1">
            <a:spLocks/>
          </p:cNvSpPr>
          <p:nvPr/>
        </p:nvSpPr>
        <p:spPr>
          <a:xfrm>
            <a:off x="2019301" y="2057400"/>
            <a:ext cx="8153399" cy="196596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lvl="0" algn="ctr" fontAlgn="auto">
              <a:spcAft>
                <a:spcPts val="0"/>
              </a:spcAft>
              <a:defRPr/>
            </a:pPr>
            <a:r>
              <a:rPr lang="en-US" sz="4400" dirty="0">
                <a:solidFill>
                  <a:schemeClr val="bg1"/>
                </a:solidFill>
              </a:rPr>
              <a:t>PUBLIC HEALTH COUNCIL meeting </a:t>
            </a:r>
          </a:p>
          <a:p>
            <a:pPr lvl="0" algn="ctr" fontAlgn="auto">
              <a:spcAft>
                <a:spcPts val="0"/>
              </a:spcAft>
              <a:defRPr/>
            </a:pPr>
            <a:r>
              <a:rPr lang="en-US" sz="4400" dirty="0">
                <a:solidFill>
                  <a:schemeClr val="bg1"/>
                </a:solidFill>
              </a:rPr>
              <a:t>April 6, 2022</a:t>
            </a:r>
          </a:p>
        </p:txBody>
      </p:sp>
      <p:sp>
        <p:nvSpPr>
          <p:cNvPr id="5" name="Subtitle 3"/>
          <p:cNvSpPr txBox="1">
            <a:spLocks/>
          </p:cNvSpPr>
          <p:nvPr/>
        </p:nvSpPr>
        <p:spPr>
          <a:xfrm>
            <a:off x="978196" y="4321646"/>
            <a:ext cx="10235609" cy="1295400"/>
          </a:xfrm>
          <a:prstGeom prst="rect">
            <a:avLst/>
          </a:prstGeom>
        </p:spPr>
        <p:txBody>
          <a:bodyPr/>
          <a:lstStyle>
            <a:lvl1pPr marL="228600" indent="-228600" algn="l" rtl="0" eaLnBrk="0" fontAlgn="base" hangingPunct="0">
              <a:lnSpc>
                <a:spcPct val="110000"/>
              </a:lnSpc>
              <a:spcBef>
                <a:spcPts val="1000"/>
              </a:spcBef>
              <a:spcAft>
                <a:spcPct val="0"/>
              </a:spcAft>
              <a:buClr>
                <a:srgbClr val="CB1F54"/>
              </a:buClr>
              <a:buFont typeface="Arial" charset="0"/>
              <a:buChar char="•"/>
              <a:defRPr sz="2000" kern="1200">
                <a:solidFill>
                  <a:schemeClr val="tx1"/>
                </a:solidFill>
                <a:latin typeface="+mn-lt"/>
                <a:ea typeface="+mn-ea"/>
                <a:cs typeface="+mn-cs"/>
              </a:defRPr>
            </a:lvl1pPr>
            <a:lvl2pPr marL="685800" indent="-228600" algn="l" rtl="0" eaLnBrk="0" fontAlgn="base" hangingPunct="0">
              <a:lnSpc>
                <a:spcPct val="110000"/>
              </a:lnSpc>
              <a:spcBef>
                <a:spcPts val="500"/>
              </a:spcBef>
              <a:spcAft>
                <a:spcPct val="0"/>
              </a:spcAft>
              <a:buClr>
                <a:srgbClr val="CB1F54"/>
              </a:buClr>
              <a:buFont typeface="Arial" charset="0"/>
              <a:buChar char="•"/>
              <a:defRPr kern="1200">
                <a:solidFill>
                  <a:schemeClr val="tx1"/>
                </a:solidFill>
                <a:latin typeface="+mn-lt"/>
                <a:ea typeface="+mn-ea"/>
                <a:cs typeface="+mn-cs"/>
              </a:defRPr>
            </a:lvl2pPr>
            <a:lvl3pPr marL="11430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3pPr>
            <a:lvl4pPr marL="16002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CB1F54"/>
              </a:buClr>
              <a:buFont typeface="Arial" charset="0"/>
              <a:buChar char="•"/>
              <a:defRPr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Margret R. Cooke, Commissioner</a:t>
            </a:r>
          </a:p>
        </p:txBody>
      </p:sp>
    </p:spTree>
    <p:extLst>
      <p:ext uri="{BB962C8B-B14F-4D97-AF65-F5344CB8AC3E}">
        <p14:creationId xmlns:p14="http://schemas.microsoft.com/office/powerpoint/2010/main" val="2960918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9716" y="2269509"/>
            <a:ext cx="11032959" cy="2385264"/>
          </a:xfrm>
          <a:prstGeom prst="rect">
            <a:avLst/>
          </a:prstGeom>
        </p:spPr>
        <p:txBody>
          <a:bodyPr wrap="square" lIns="91014" tIns="45718" rIns="91014"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1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Proposed Revisions to </a:t>
            </a:r>
            <a:br>
              <a:rPr kumimoji="0" lang="en-US" sz="51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br>
            <a:r>
              <a:rPr kumimoji="0" lang="en-US" sz="51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105 CMR 130.000:</a:t>
            </a:r>
            <a:endParaRPr kumimoji="0" lang="en-US" sz="45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Calibri"/>
                <a:ea typeface="+mn-ea"/>
                <a:cs typeface="+mn-cs"/>
              </a:rPr>
              <a:t>Hospital Licensure (Pre-Comment)</a:t>
            </a:r>
            <a:endParaRPr kumimoji="0" lang="en-US" sz="3100" b="0" i="1"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96226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1446</TotalTime>
  <Words>4799</Words>
  <Application>Microsoft Office PowerPoint</Application>
  <PresentationFormat>Widescreen</PresentationFormat>
  <Paragraphs>575</Paragraphs>
  <Slides>69</Slides>
  <Notes>54</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69</vt:i4>
      </vt:variant>
    </vt:vector>
  </HeadingPairs>
  <TitlesOfParts>
    <vt:vector size="85" baseType="lpstr">
      <vt:lpstr>Abadi</vt:lpstr>
      <vt:lpstr>Abadi Extra Light</vt:lpstr>
      <vt:lpstr>Arial</vt:lpstr>
      <vt:lpstr>Calibri</vt:lpstr>
      <vt:lpstr>Calibri Light</vt:lpstr>
      <vt:lpstr>Impact</vt:lpstr>
      <vt:lpstr>Lato</vt:lpstr>
      <vt:lpstr>Symbol</vt:lpstr>
      <vt:lpstr>Wingdings</vt:lpstr>
      <vt:lpstr>Office Theme</vt:lpstr>
      <vt:lpstr>Custom Design</vt:lpstr>
      <vt:lpstr>2_Office Theme</vt:lpstr>
      <vt:lpstr>1_Custom Design</vt:lpstr>
      <vt:lpstr>3_Simple Light</vt:lpstr>
      <vt:lpstr>1_Office Theme</vt:lpstr>
      <vt:lpstr>3_Office Theme</vt:lpstr>
      <vt:lpstr>PowerPoint Presentation</vt:lpstr>
      <vt:lpstr>PowerPoint Presentation</vt:lpstr>
      <vt:lpstr>National Public Health Week</vt:lpstr>
      <vt:lpstr>MA “Kick Butts” Day of Action – March 31</vt:lpstr>
      <vt:lpstr>COVID-19 </vt:lpstr>
      <vt:lpstr>COVID Treatments</vt:lpstr>
      <vt:lpstr>Steps to Stay Safe and Healthy</vt:lpstr>
      <vt:lpstr>PowerPoint Presentation</vt:lpstr>
      <vt:lpstr>PowerPoint Presentation</vt:lpstr>
      <vt:lpstr>Summary of Regulation</vt:lpstr>
      <vt:lpstr>Safe Patient Access to Emergency Departments</vt:lpstr>
      <vt:lpstr>Safe Patient Access to Emergency Departments</vt:lpstr>
      <vt:lpstr>Overview of Proposed Revisions to Regulation</vt:lpstr>
      <vt:lpstr>Regulation Change:  Wayfinding, Signage, Security, Lighting Requirements </vt:lpstr>
      <vt:lpstr>Regulation Change: Annual Review</vt:lpstr>
      <vt:lpstr>Next Steps</vt:lpstr>
      <vt:lpstr>PowerPoint Presentation</vt:lpstr>
      <vt:lpstr>PowerPoint Presentation</vt:lpstr>
      <vt:lpstr>105 CMR 216.000 Wellness Tax Credit Incentive</vt:lpstr>
      <vt:lpstr>105 CMR 216.000 Wellness Tax Credit Incentive</vt:lpstr>
      <vt:lpstr>Public Comment Period</vt:lpstr>
      <vt:lpstr>Next Step</vt:lpstr>
      <vt:lpstr>PowerPoint Presentation</vt:lpstr>
      <vt:lpstr>PowerPoint Presentation</vt:lpstr>
      <vt:lpstr>Presentation Outline</vt:lpstr>
      <vt:lpstr>PowerPoint Presentation</vt:lpstr>
      <vt:lpstr>PowerPoint Presentation</vt:lpstr>
      <vt:lpstr>Background</vt:lpstr>
      <vt:lpstr>Special Commission on Local and Regional Public Health</vt:lpstr>
      <vt:lpstr>Blueprint for Public Health Excellence</vt:lpstr>
      <vt:lpstr> Six Recommendations</vt:lpstr>
      <vt:lpstr>Blueprint Implementation: Set Higher Standards</vt:lpstr>
      <vt:lpstr>Blueprint Implementation: Encourage Shared Services</vt:lpstr>
      <vt:lpstr>Public Health Excellence for Shared Services Program (PHE)</vt:lpstr>
      <vt:lpstr>Blueprint Implementation: Collect and Share More Data</vt:lpstr>
      <vt:lpstr>Blueprint Implementation: Support Workforce Development</vt:lpstr>
      <vt:lpstr>Blueprint Implementation:  Ensure Continuity of Stakeholder Engagement</vt:lpstr>
      <vt:lpstr>Blueprint Implementation: Allocate Appropriate Resources</vt:lpstr>
      <vt:lpstr>Overview – ARPA Funding ($200M)</vt:lpstr>
      <vt:lpstr>Blueprint Recommendations and  ARPA Earmarked Areas Crosswalk</vt:lpstr>
      <vt:lpstr>PowerPoint Presentation</vt:lpstr>
      <vt:lpstr>COVID-19 Community Impact Survey(CCIS): Reflecting on Impact &amp; Looking Ahead  April 2022  Presented by Lauren Cardoso, PhD</vt:lpstr>
      <vt:lpstr>PowerPoint Presentation</vt:lpstr>
      <vt:lpstr>PowerPoint Presentation</vt:lpstr>
      <vt:lpstr>Why did we conduct the COVID-19 Community Impact Survey (CCIS)? </vt:lpstr>
      <vt:lpstr>BACKGROUND</vt:lpstr>
      <vt:lpstr>How did the CCIS fill these data gaps?</vt:lpstr>
      <vt:lpstr>The Need</vt:lpstr>
      <vt:lpstr>CCIS APPROACH</vt:lpstr>
      <vt:lpstr>The Need</vt:lpstr>
      <vt:lpstr>PowerPoint Presentation</vt:lpstr>
      <vt:lpstr>Did it work?</vt:lpstr>
      <vt:lpstr>OUR EFFORTS WERE SUCCESSFUL</vt:lpstr>
      <vt:lpstr>SOME KEY POPULATION-FOCUSED FINDINGS</vt:lpstr>
      <vt:lpstr>These innovations enabled us to share contextualized, granular data internally and to the public in an unprecedented way.</vt:lpstr>
      <vt:lpstr>PowerPoint Presentation</vt:lpstr>
      <vt:lpstr>AVAILABLE CHAPTERS &amp; RECORDED WEBINARS</vt:lpstr>
      <vt:lpstr>ACCESSING CCIS DATA / ANALYSIS</vt:lpstr>
      <vt:lpstr>These innovations also enabled us to create critical change across the Commonwealth</vt:lpstr>
      <vt:lpstr>PowerPoint Presentation</vt:lpstr>
      <vt:lpstr>PowerPoint Presentation</vt:lpstr>
      <vt:lpstr>PowerPoint Presentation</vt:lpstr>
      <vt:lpstr>PowerPoint Presentation</vt:lpstr>
      <vt:lpstr>PowerPoint Presentation</vt:lpstr>
      <vt:lpstr>PowerPoint Presentation</vt:lpstr>
      <vt:lpstr>LESSONS LEARNED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Jacob, John (DPH)</cp:lastModifiedBy>
  <cp:revision>81</cp:revision>
  <dcterms:created xsi:type="dcterms:W3CDTF">2019-01-10T19:26:50Z</dcterms:created>
  <dcterms:modified xsi:type="dcterms:W3CDTF">2022-04-06T12:20:22Z</dcterms:modified>
</cp:coreProperties>
</file>