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theme/theme14.xml" ContentType="application/vnd.openxmlformats-officedocument.theme+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theme/theme16.xml" ContentType="application/vnd.openxmlformats-officedocument.theme+xml"/>
  <Override PartName="/ppt/slideLayouts/slideLayout30.xml" ContentType="application/vnd.openxmlformats-officedocument.presentationml.slideLayout+xml"/>
  <Override PartName="/ppt/theme/theme17.xml" ContentType="application/vnd.openxmlformats-officedocument.theme+xml"/>
  <Override PartName="/ppt/slideLayouts/slideLayout31.xml" ContentType="application/vnd.openxmlformats-officedocument.presentationml.slideLayout+xml"/>
  <Override PartName="/ppt/theme/theme18.xml" ContentType="application/vnd.openxmlformats-officedocument.theme+xml"/>
  <Override PartName="/ppt/slideLayouts/slideLayout32.xml" ContentType="application/vnd.openxmlformats-officedocument.presentationml.slideLayout+xml"/>
  <Override PartName="/ppt/theme/theme19.xml" ContentType="application/vnd.openxmlformats-officedocument.theme+xml"/>
  <Override PartName="/ppt/slideLayouts/slideLayout33.xml" ContentType="application/vnd.openxmlformats-officedocument.presentationml.slideLayout+xml"/>
  <Override PartName="/ppt/theme/theme20.xml" ContentType="application/vnd.openxmlformats-officedocument.theme+xml"/>
  <Override PartName="/ppt/slideLayouts/slideLayout34.xml" ContentType="application/vnd.openxmlformats-officedocument.presentationml.slideLayout+xml"/>
  <Override PartName="/ppt/theme/theme21.xml" ContentType="application/vnd.openxmlformats-officedocument.theme+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theme/theme23.xml" ContentType="application/vnd.openxmlformats-officedocument.theme+xml"/>
  <Override PartName="/ppt/slideLayouts/slideLayout37.xml" ContentType="application/vnd.openxmlformats-officedocument.presentationml.slideLayout+xml"/>
  <Override PartName="/ppt/theme/theme24.xml" ContentType="application/vnd.openxmlformats-officedocument.theme+xml"/>
  <Override PartName="/ppt/slideLayouts/slideLayout38.xml" ContentType="application/vnd.openxmlformats-officedocument.presentationml.slideLayout+xml"/>
  <Override PartName="/ppt/theme/theme25.xml" ContentType="application/vnd.openxmlformats-officedocument.theme+xml"/>
  <Override PartName="/ppt/slideLayouts/slideLayout39.xml" ContentType="application/vnd.openxmlformats-officedocument.presentationml.slideLayout+xml"/>
  <Override PartName="/ppt/theme/theme26.xml" ContentType="application/vnd.openxmlformats-officedocument.theme+xml"/>
  <Override PartName="/ppt/slideLayouts/slideLayout40.xml" ContentType="application/vnd.openxmlformats-officedocument.presentationml.slideLayout+xml"/>
  <Override PartName="/ppt/theme/theme27.xml" ContentType="application/vnd.openxmlformats-officedocument.theme+xml"/>
  <Override PartName="/ppt/slideLayouts/slideLayout41.xml" ContentType="application/vnd.openxmlformats-officedocument.presentationml.slideLayout+xml"/>
  <Override PartName="/ppt/theme/theme28.xml" ContentType="application/vnd.openxmlformats-officedocument.theme+xml"/>
  <Override PartName="/ppt/slideLayouts/slideLayout42.xml" ContentType="application/vnd.openxmlformats-officedocument.presentationml.slideLayout+xml"/>
  <Override PartName="/ppt/theme/theme29.xml" ContentType="application/vnd.openxmlformats-officedocument.theme+xml"/>
  <Override PartName="/ppt/slideLayouts/slideLayout43.xml" ContentType="application/vnd.openxmlformats-officedocument.presentationml.slideLayout+xml"/>
  <Override PartName="/ppt/theme/theme30.xml" ContentType="application/vnd.openxmlformats-officedocument.theme+xml"/>
  <Override PartName="/ppt/slideLayouts/slideLayout44.xml" ContentType="application/vnd.openxmlformats-officedocument.presentationml.slideLayout+xml"/>
  <Override PartName="/ppt/theme/theme31.xml" ContentType="application/vnd.openxmlformats-officedocument.theme+xml"/>
  <Override PartName="/ppt/slideLayouts/slideLayout45.xml" ContentType="application/vnd.openxmlformats-officedocument.presentationml.slideLayout+xml"/>
  <Override PartName="/ppt/theme/theme32.xml" ContentType="application/vnd.openxmlformats-officedocument.theme+xml"/>
  <Override PartName="/ppt/slideLayouts/slideLayout46.xml" ContentType="application/vnd.openxmlformats-officedocument.presentationml.slideLayout+xml"/>
  <Override PartName="/ppt/theme/theme33.xml" ContentType="application/vnd.openxmlformats-officedocument.theme+xml"/>
  <Override PartName="/ppt/slideLayouts/slideLayout47.xml" ContentType="application/vnd.openxmlformats-officedocument.presentationml.slideLayout+xml"/>
  <Override PartName="/ppt/theme/theme34.xml" ContentType="application/vnd.openxmlformats-officedocument.theme+xml"/>
  <Override PartName="/ppt/slideLayouts/slideLayout48.xml" ContentType="application/vnd.openxmlformats-officedocument.presentationml.slideLayout+xml"/>
  <Override PartName="/ppt/theme/theme35.xml" ContentType="application/vnd.openxmlformats-officedocument.theme+xml"/>
  <Override PartName="/ppt/slideLayouts/slideLayout49.xml" ContentType="application/vnd.openxmlformats-officedocument.presentationml.slideLayout+xml"/>
  <Override PartName="/ppt/theme/theme36.xml" ContentType="application/vnd.openxmlformats-officedocument.theme+xml"/>
  <Override PartName="/ppt/slideLayouts/slideLayout50.xml" ContentType="application/vnd.openxmlformats-officedocument.presentationml.slideLayout+xml"/>
  <Override PartName="/ppt/theme/theme37.xml" ContentType="application/vnd.openxmlformats-officedocument.theme+xml"/>
  <Override PartName="/ppt/slideLayouts/slideLayout51.xml" ContentType="application/vnd.openxmlformats-officedocument.presentationml.slideLayout+xml"/>
  <Override PartName="/ppt/theme/theme38.xml" ContentType="application/vnd.openxmlformats-officedocument.theme+xml"/>
  <Override PartName="/ppt/slideLayouts/slideLayout52.xml" ContentType="application/vnd.openxmlformats-officedocument.presentationml.slideLayout+xml"/>
  <Override PartName="/ppt/theme/theme39.xml" ContentType="application/vnd.openxmlformats-officedocument.theme+xml"/>
  <Override PartName="/ppt/slideLayouts/slideLayout53.xml" ContentType="application/vnd.openxmlformats-officedocument.presentationml.slideLayout+xml"/>
  <Override PartName="/ppt/theme/theme40.xml" ContentType="application/vnd.openxmlformats-officedocument.theme+xml"/>
  <Override PartName="/ppt/slideLayouts/slideLayout54.xml" ContentType="application/vnd.openxmlformats-officedocument.presentationml.slideLayout+xml"/>
  <Override PartName="/ppt/theme/theme41.xml" ContentType="application/vnd.openxmlformats-officedocument.theme+xml"/>
  <Override PartName="/ppt/slideLayouts/slideLayout55.xml" ContentType="application/vnd.openxmlformats-officedocument.presentationml.slideLayout+xml"/>
  <Override PartName="/ppt/theme/theme42.xml" ContentType="application/vnd.openxmlformats-officedocument.theme+xml"/>
  <Override PartName="/ppt/slideLayouts/slideLayout56.xml" ContentType="application/vnd.openxmlformats-officedocument.presentationml.slideLayout+xml"/>
  <Override PartName="/ppt/theme/theme43.xml" ContentType="application/vnd.openxmlformats-officedocument.theme+xml"/>
  <Override PartName="/ppt/slideLayouts/slideLayout57.xml" ContentType="application/vnd.openxmlformats-officedocument.presentationml.slideLayout+xml"/>
  <Override PartName="/ppt/theme/theme44.xml" ContentType="application/vnd.openxmlformats-officedocument.theme+xml"/>
  <Override PartName="/ppt/slideLayouts/slideLayout58.xml" ContentType="application/vnd.openxmlformats-officedocument.presentationml.slideLayout+xml"/>
  <Override PartName="/ppt/theme/theme45.xml" ContentType="application/vnd.openxmlformats-officedocument.theme+xml"/>
  <Override PartName="/ppt/slideLayouts/slideLayout59.xml" ContentType="application/vnd.openxmlformats-officedocument.presentationml.slideLayout+xml"/>
  <Override PartName="/ppt/theme/theme46.xml" ContentType="application/vnd.openxmlformats-officedocument.theme+xml"/>
  <Override PartName="/ppt/slideLayouts/slideLayout60.xml" ContentType="application/vnd.openxmlformats-officedocument.presentationml.slideLayout+xml"/>
  <Override PartName="/ppt/theme/theme47.xml" ContentType="application/vnd.openxmlformats-officedocument.theme+xml"/>
  <Override PartName="/ppt/slideLayouts/slideLayout61.xml" ContentType="application/vnd.openxmlformats-officedocument.presentationml.slideLayout+xml"/>
  <Override PartName="/ppt/theme/theme48.xml" ContentType="application/vnd.openxmlformats-officedocument.theme+xml"/>
  <Override PartName="/ppt/slideLayouts/slideLayout62.xml" ContentType="application/vnd.openxmlformats-officedocument.presentationml.slideLayout+xml"/>
  <Override PartName="/ppt/theme/theme49.xml" ContentType="application/vnd.openxmlformats-officedocument.theme+xml"/>
  <Override PartName="/ppt/slideLayouts/slideLayout63.xml" ContentType="application/vnd.openxmlformats-officedocument.presentationml.slideLayout+xml"/>
  <Override PartName="/ppt/theme/theme50.xml" ContentType="application/vnd.openxmlformats-officedocument.theme+xml"/>
  <Override PartName="/ppt/slideLayouts/slideLayout64.xml" ContentType="application/vnd.openxmlformats-officedocument.presentationml.slideLayout+xml"/>
  <Override PartName="/ppt/theme/theme51.xml" ContentType="application/vnd.openxmlformats-officedocument.theme+xml"/>
  <Override PartName="/ppt/slideLayouts/slideLayout65.xml" ContentType="application/vnd.openxmlformats-officedocument.presentationml.slideLayout+xml"/>
  <Override PartName="/ppt/theme/theme52.xml" ContentType="application/vnd.openxmlformats-officedocument.theme+xml"/>
  <Override PartName="/ppt/slideLayouts/slideLayout66.xml" ContentType="application/vnd.openxmlformats-officedocument.presentationml.slideLayout+xml"/>
  <Override PartName="/ppt/theme/theme53.xml" ContentType="application/vnd.openxmlformats-officedocument.theme+xml"/>
  <Override PartName="/ppt/slideLayouts/slideLayout67.xml" ContentType="application/vnd.openxmlformats-officedocument.presentationml.slideLayout+xml"/>
  <Override PartName="/ppt/theme/theme54.xml" ContentType="application/vnd.openxmlformats-officedocument.theme+xml"/>
  <Override PartName="/ppt/slideLayouts/slideLayout68.xml" ContentType="application/vnd.openxmlformats-officedocument.presentationml.slideLayout+xml"/>
  <Override PartName="/ppt/theme/theme55.xml" ContentType="application/vnd.openxmlformats-officedocument.theme+xml"/>
  <Override PartName="/ppt/slideLayouts/slideLayout69.xml" ContentType="application/vnd.openxmlformats-officedocument.presentationml.slideLayout+xml"/>
  <Override PartName="/ppt/theme/theme56.xml" ContentType="application/vnd.openxmlformats-officedocument.theme+xml"/>
  <Override PartName="/ppt/slideLayouts/slideLayout70.xml" ContentType="application/vnd.openxmlformats-officedocument.presentationml.slideLayout+xml"/>
  <Override PartName="/ppt/theme/theme57.xml" ContentType="application/vnd.openxmlformats-officedocument.theme+xml"/>
  <Override PartName="/ppt/slideLayouts/slideLayout71.xml" ContentType="application/vnd.openxmlformats-officedocument.presentationml.slideLayout+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 id="2147484000" r:id="rId5"/>
    <p:sldMasterId id="2147484002" r:id="rId6"/>
    <p:sldMasterId id="2147484004" r:id="rId7"/>
    <p:sldMasterId id="2147484006" r:id="rId8"/>
    <p:sldMasterId id="2147484008" r:id="rId9"/>
    <p:sldMasterId id="2147484010" r:id="rId10"/>
    <p:sldMasterId id="2147484012" r:id="rId11"/>
    <p:sldMasterId id="2147484014" r:id="rId12"/>
    <p:sldMasterId id="2147484016" r:id="rId13"/>
    <p:sldMasterId id="2147484018" r:id="rId14"/>
    <p:sldMasterId id="2147484020" r:id="rId15"/>
    <p:sldMasterId id="2147484022" r:id="rId16"/>
    <p:sldMasterId id="2147484024" r:id="rId17"/>
    <p:sldMasterId id="2147484026" r:id="rId18"/>
    <p:sldMasterId id="2147484028" r:id="rId19"/>
    <p:sldMasterId id="2147484030" r:id="rId20"/>
    <p:sldMasterId id="2147484032" r:id="rId21"/>
    <p:sldMasterId id="2147484034" r:id="rId22"/>
    <p:sldMasterId id="2147484036" r:id="rId23"/>
    <p:sldMasterId id="2147484038" r:id="rId24"/>
    <p:sldMasterId id="2147484040" r:id="rId25"/>
    <p:sldMasterId id="2147484042" r:id="rId26"/>
    <p:sldMasterId id="2147484044" r:id="rId27"/>
    <p:sldMasterId id="2147484046" r:id="rId28"/>
    <p:sldMasterId id="2147484048" r:id="rId29"/>
    <p:sldMasterId id="2147484050" r:id="rId30"/>
    <p:sldMasterId id="2147484052" r:id="rId31"/>
    <p:sldMasterId id="2147484054" r:id="rId32"/>
    <p:sldMasterId id="2147484056" r:id="rId33"/>
    <p:sldMasterId id="2147484058" r:id="rId34"/>
    <p:sldMasterId id="2147484060" r:id="rId35"/>
    <p:sldMasterId id="2147484062" r:id="rId36"/>
    <p:sldMasterId id="2147484064" r:id="rId37"/>
    <p:sldMasterId id="2147484066" r:id="rId38"/>
    <p:sldMasterId id="2147484068" r:id="rId39"/>
    <p:sldMasterId id="2147484070" r:id="rId40"/>
    <p:sldMasterId id="2147484072" r:id="rId41"/>
    <p:sldMasterId id="2147484074" r:id="rId42"/>
    <p:sldMasterId id="2147484076" r:id="rId43"/>
    <p:sldMasterId id="2147484078" r:id="rId44"/>
    <p:sldMasterId id="2147484080" r:id="rId45"/>
    <p:sldMasterId id="2147484082" r:id="rId46"/>
    <p:sldMasterId id="2147484084" r:id="rId47"/>
    <p:sldMasterId id="2147484087" r:id="rId48"/>
    <p:sldMasterId id="2147484089" r:id="rId49"/>
    <p:sldMasterId id="2147484091" r:id="rId50"/>
    <p:sldMasterId id="2147484093" r:id="rId51"/>
    <p:sldMasterId id="2147484095" r:id="rId52"/>
    <p:sldMasterId id="2147484097" r:id="rId53"/>
    <p:sldMasterId id="2147484099" r:id="rId54"/>
    <p:sldMasterId id="2147484101" r:id="rId55"/>
    <p:sldMasterId id="2147484103" r:id="rId56"/>
    <p:sldMasterId id="2147484105" r:id="rId57"/>
    <p:sldMasterId id="2147484107" r:id="rId58"/>
    <p:sldMasterId id="2147484109" r:id="rId59"/>
    <p:sldMasterId id="2147484111" r:id="rId60"/>
    <p:sldMasterId id="2147484113" r:id="rId61"/>
  </p:sldMasterIdLst>
  <p:notesMasterIdLst>
    <p:notesMasterId r:id="rId134"/>
  </p:notesMasterIdLst>
  <p:sldIdLst>
    <p:sldId id="397" r:id="rId62"/>
    <p:sldId id="331" r:id="rId63"/>
    <p:sldId id="328" r:id="rId64"/>
    <p:sldId id="329" r:id="rId65"/>
    <p:sldId id="337" r:id="rId66"/>
    <p:sldId id="336" r:id="rId67"/>
    <p:sldId id="338" r:id="rId68"/>
    <p:sldId id="339" r:id="rId69"/>
    <p:sldId id="256" r:id="rId70"/>
    <p:sldId id="259" r:id="rId71"/>
    <p:sldId id="260" r:id="rId72"/>
    <p:sldId id="261" r:id="rId73"/>
    <p:sldId id="271" r:id="rId74"/>
    <p:sldId id="266" r:id="rId75"/>
    <p:sldId id="269"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ano, Amy (DPH)"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B73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9" autoAdjust="0"/>
  </p:normalViewPr>
  <p:slideViewPr>
    <p:cSldViewPr snapToGrid="0">
      <p:cViewPr varScale="1">
        <p:scale>
          <a:sx n="59" d="100"/>
          <a:sy n="59" d="100"/>
        </p:scale>
        <p:origin x="944" y="60"/>
      </p:cViewPr>
      <p:guideLst>
        <p:guide orient="horz" pos="2160"/>
        <p:guide pos="2880"/>
        <p:guide pos="383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117" Type="http://schemas.openxmlformats.org/officeDocument/2006/relationships/slide" Target="slides/slide56.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63" Type="http://schemas.openxmlformats.org/officeDocument/2006/relationships/slide" Target="slides/slide2.xml"/><Relationship Id="rId68" Type="http://schemas.openxmlformats.org/officeDocument/2006/relationships/slide" Target="slides/slide7.xml"/><Relationship Id="rId84" Type="http://schemas.openxmlformats.org/officeDocument/2006/relationships/slide" Target="slides/slide23.xml"/><Relationship Id="rId89" Type="http://schemas.openxmlformats.org/officeDocument/2006/relationships/slide" Target="slides/slide28.xml"/><Relationship Id="rId112" Type="http://schemas.openxmlformats.org/officeDocument/2006/relationships/slide" Target="slides/slide51.xml"/><Relationship Id="rId133" Type="http://schemas.openxmlformats.org/officeDocument/2006/relationships/slide" Target="slides/slide72.xml"/><Relationship Id="rId138" Type="http://schemas.openxmlformats.org/officeDocument/2006/relationships/theme" Target="theme/theme1.xml"/><Relationship Id="rId16" Type="http://schemas.openxmlformats.org/officeDocument/2006/relationships/slideMaster" Target="slideMasters/slideMaster13.xml"/><Relationship Id="rId107" Type="http://schemas.openxmlformats.org/officeDocument/2006/relationships/slide" Target="slides/slide46.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53" Type="http://schemas.openxmlformats.org/officeDocument/2006/relationships/slideMaster" Target="slideMasters/slideMaster50.xml"/><Relationship Id="rId58" Type="http://schemas.openxmlformats.org/officeDocument/2006/relationships/slideMaster" Target="slideMasters/slideMaster55.xml"/><Relationship Id="rId74" Type="http://schemas.openxmlformats.org/officeDocument/2006/relationships/slide" Target="slides/slide13.xml"/><Relationship Id="rId79" Type="http://schemas.openxmlformats.org/officeDocument/2006/relationships/slide" Target="slides/slide18.xml"/><Relationship Id="rId102" Type="http://schemas.openxmlformats.org/officeDocument/2006/relationships/slide" Target="slides/slide41.xml"/><Relationship Id="rId123" Type="http://schemas.openxmlformats.org/officeDocument/2006/relationships/slide" Target="slides/slide62.xml"/><Relationship Id="rId128" Type="http://schemas.openxmlformats.org/officeDocument/2006/relationships/slide" Target="slides/slide67.xml"/><Relationship Id="rId5" Type="http://schemas.openxmlformats.org/officeDocument/2006/relationships/slideMaster" Target="slideMasters/slideMaster2.xml"/><Relationship Id="rId90" Type="http://schemas.openxmlformats.org/officeDocument/2006/relationships/slide" Target="slides/slide29.xml"/><Relationship Id="rId95" Type="http://schemas.openxmlformats.org/officeDocument/2006/relationships/slide" Target="slides/slide34.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64" Type="http://schemas.openxmlformats.org/officeDocument/2006/relationships/slide" Target="slides/slide3.xml"/><Relationship Id="rId69" Type="http://schemas.openxmlformats.org/officeDocument/2006/relationships/slide" Target="slides/slide8.xml"/><Relationship Id="rId113" Type="http://schemas.openxmlformats.org/officeDocument/2006/relationships/slide" Target="slides/slide52.xml"/><Relationship Id="rId118" Type="http://schemas.openxmlformats.org/officeDocument/2006/relationships/slide" Target="slides/slide5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slide" Target="slides/slide11.xml"/><Relationship Id="rId80" Type="http://schemas.openxmlformats.org/officeDocument/2006/relationships/slide" Target="slides/slide19.xml"/><Relationship Id="rId85" Type="http://schemas.openxmlformats.org/officeDocument/2006/relationships/slide" Target="slides/slide24.xml"/><Relationship Id="rId93" Type="http://schemas.openxmlformats.org/officeDocument/2006/relationships/slide" Target="slides/slide32.xml"/><Relationship Id="rId98" Type="http://schemas.openxmlformats.org/officeDocument/2006/relationships/slide" Target="slides/slide37.xml"/><Relationship Id="rId121" Type="http://schemas.openxmlformats.org/officeDocument/2006/relationships/slide" Target="slides/slide6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Master" Target="slideMasters/slideMaster56.xml"/><Relationship Id="rId67" Type="http://schemas.openxmlformats.org/officeDocument/2006/relationships/slide" Target="slides/slide6.xml"/><Relationship Id="rId103" Type="http://schemas.openxmlformats.org/officeDocument/2006/relationships/slide" Target="slides/slide42.xml"/><Relationship Id="rId108" Type="http://schemas.openxmlformats.org/officeDocument/2006/relationships/slide" Target="slides/slide47.xml"/><Relationship Id="rId116" Type="http://schemas.openxmlformats.org/officeDocument/2006/relationships/slide" Target="slides/slide55.xml"/><Relationship Id="rId124" Type="http://schemas.openxmlformats.org/officeDocument/2006/relationships/slide" Target="slides/slide63.xml"/><Relationship Id="rId129" Type="http://schemas.openxmlformats.org/officeDocument/2006/relationships/slide" Target="slides/slide68.xml"/><Relationship Id="rId13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Master" Target="slideMasters/slideMaster51.xml"/><Relationship Id="rId62" Type="http://schemas.openxmlformats.org/officeDocument/2006/relationships/slide" Target="slides/slide1.xml"/><Relationship Id="rId70" Type="http://schemas.openxmlformats.org/officeDocument/2006/relationships/slide" Target="slides/slide9.xml"/><Relationship Id="rId75" Type="http://schemas.openxmlformats.org/officeDocument/2006/relationships/slide" Target="slides/slide14.xml"/><Relationship Id="rId83" Type="http://schemas.openxmlformats.org/officeDocument/2006/relationships/slide" Target="slides/slide22.xml"/><Relationship Id="rId88" Type="http://schemas.openxmlformats.org/officeDocument/2006/relationships/slide" Target="slides/slide27.xml"/><Relationship Id="rId91" Type="http://schemas.openxmlformats.org/officeDocument/2006/relationships/slide" Target="slides/slide30.xml"/><Relationship Id="rId96" Type="http://schemas.openxmlformats.org/officeDocument/2006/relationships/slide" Target="slides/slide35.xml"/><Relationship Id="rId111" Type="http://schemas.openxmlformats.org/officeDocument/2006/relationships/slide" Target="slides/slide50.xml"/><Relationship Id="rId132"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Master" Target="slideMasters/slideMaster54.xml"/><Relationship Id="rId106" Type="http://schemas.openxmlformats.org/officeDocument/2006/relationships/slide" Target="slides/slide45.xml"/><Relationship Id="rId114" Type="http://schemas.openxmlformats.org/officeDocument/2006/relationships/slide" Target="slides/slide53.xml"/><Relationship Id="rId119" Type="http://schemas.openxmlformats.org/officeDocument/2006/relationships/slide" Target="slides/slide58.xml"/><Relationship Id="rId127" Type="http://schemas.openxmlformats.org/officeDocument/2006/relationships/slide" Target="slides/slide66.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Master" Target="slideMasters/slideMaster57.xml"/><Relationship Id="rId65" Type="http://schemas.openxmlformats.org/officeDocument/2006/relationships/slide" Target="slides/slide4.xml"/><Relationship Id="rId73" Type="http://schemas.openxmlformats.org/officeDocument/2006/relationships/slide" Target="slides/slide12.xml"/><Relationship Id="rId78" Type="http://schemas.openxmlformats.org/officeDocument/2006/relationships/slide" Target="slides/slide17.xml"/><Relationship Id="rId81" Type="http://schemas.openxmlformats.org/officeDocument/2006/relationships/slide" Target="slides/slide20.xml"/><Relationship Id="rId86" Type="http://schemas.openxmlformats.org/officeDocument/2006/relationships/slide" Target="slides/slide25.xml"/><Relationship Id="rId94" Type="http://schemas.openxmlformats.org/officeDocument/2006/relationships/slide" Target="slides/slide33.xml"/><Relationship Id="rId99" Type="http://schemas.openxmlformats.org/officeDocument/2006/relationships/slide" Target="slides/slide38.xml"/><Relationship Id="rId101" Type="http://schemas.openxmlformats.org/officeDocument/2006/relationships/slide" Target="slides/slide40.xml"/><Relationship Id="rId122" Type="http://schemas.openxmlformats.org/officeDocument/2006/relationships/slide" Target="slides/slide61.xml"/><Relationship Id="rId130" Type="http://schemas.openxmlformats.org/officeDocument/2006/relationships/slide" Target="slides/slide69.xml"/><Relationship Id="rId13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109" Type="http://schemas.openxmlformats.org/officeDocument/2006/relationships/slide" Target="slides/slide48.xml"/><Relationship Id="rId34" Type="http://schemas.openxmlformats.org/officeDocument/2006/relationships/slideMaster" Target="slideMasters/slideMaster31.xml"/><Relationship Id="rId50" Type="http://schemas.openxmlformats.org/officeDocument/2006/relationships/slideMaster" Target="slideMasters/slideMaster47.xml"/><Relationship Id="rId55" Type="http://schemas.openxmlformats.org/officeDocument/2006/relationships/slideMaster" Target="slideMasters/slideMaster52.xml"/><Relationship Id="rId76" Type="http://schemas.openxmlformats.org/officeDocument/2006/relationships/slide" Target="slides/slide15.xml"/><Relationship Id="rId97" Type="http://schemas.openxmlformats.org/officeDocument/2006/relationships/slide" Target="slides/slide36.xml"/><Relationship Id="rId104" Type="http://schemas.openxmlformats.org/officeDocument/2006/relationships/slide" Target="slides/slide43.xml"/><Relationship Id="rId120" Type="http://schemas.openxmlformats.org/officeDocument/2006/relationships/slide" Target="slides/slide59.xml"/><Relationship Id="rId125" Type="http://schemas.openxmlformats.org/officeDocument/2006/relationships/slide" Target="slides/slide64.xml"/><Relationship Id="rId7" Type="http://schemas.openxmlformats.org/officeDocument/2006/relationships/slideMaster" Target="slideMasters/slideMaster4.xml"/><Relationship Id="rId71" Type="http://schemas.openxmlformats.org/officeDocument/2006/relationships/slide" Target="slides/slide10.xml"/><Relationship Id="rId92" Type="http://schemas.openxmlformats.org/officeDocument/2006/relationships/slide" Target="slides/slide31.xml"/><Relationship Id="rId2" Type="http://schemas.openxmlformats.org/officeDocument/2006/relationships/customXml" Target="../customXml/item2.xml"/><Relationship Id="rId29" Type="http://schemas.openxmlformats.org/officeDocument/2006/relationships/slideMaster" Target="slideMasters/slideMaster26.xml"/><Relationship Id="rId24" Type="http://schemas.openxmlformats.org/officeDocument/2006/relationships/slideMaster" Target="slideMasters/slideMaster21.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66" Type="http://schemas.openxmlformats.org/officeDocument/2006/relationships/slide" Target="slides/slide5.xml"/><Relationship Id="rId87" Type="http://schemas.openxmlformats.org/officeDocument/2006/relationships/slide" Target="slides/slide26.xml"/><Relationship Id="rId110" Type="http://schemas.openxmlformats.org/officeDocument/2006/relationships/slide" Target="slides/slide49.xml"/><Relationship Id="rId115" Type="http://schemas.openxmlformats.org/officeDocument/2006/relationships/slide" Target="slides/slide54.xml"/><Relationship Id="rId131" Type="http://schemas.openxmlformats.org/officeDocument/2006/relationships/slide" Target="slides/slide70.xml"/><Relationship Id="rId136" Type="http://schemas.openxmlformats.org/officeDocument/2006/relationships/presProps" Target="presProps.xml"/><Relationship Id="rId61" Type="http://schemas.openxmlformats.org/officeDocument/2006/relationships/slideMaster" Target="slideMasters/slideMaster58.xml"/><Relationship Id="rId82" Type="http://schemas.openxmlformats.org/officeDocument/2006/relationships/slide" Target="slides/slide2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56" Type="http://schemas.openxmlformats.org/officeDocument/2006/relationships/slideMaster" Target="slideMasters/slideMaster53.xml"/><Relationship Id="rId77" Type="http://schemas.openxmlformats.org/officeDocument/2006/relationships/slide" Target="slides/slide16.xml"/><Relationship Id="rId100" Type="http://schemas.openxmlformats.org/officeDocument/2006/relationships/slide" Target="slides/slide39.xml"/><Relationship Id="rId105" Type="http://schemas.openxmlformats.org/officeDocument/2006/relationships/slide" Target="slides/slide44.xml"/><Relationship Id="rId12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Stack\Documents\safety%20groups%204.15.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30571348169736"/>
          <c:y val="4.6225570216321954E-2"/>
          <c:w val="0.62212549201625211"/>
          <c:h val="0.94182505792809601"/>
        </c:manualLayout>
      </c:layout>
      <c:barChart>
        <c:barDir val="bar"/>
        <c:grouping val="clustered"/>
        <c:varyColors val="0"/>
        <c:ser>
          <c:idx val="0"/>
          <c:order val="0"/>
          <c:tx>
            <c:strRef>
              <c:f>'Any IPV'!$C$3</c:f>
              <c:strCache>
                <c:ptCount val="1"/>
                <c:pt idx="0">
                  <c:v>% Any IPV During COVID</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2">
                  <a:lumMod val="7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E832-41EC-B35A-DF7B2CECE7C3}"/>
              </c:ext>
            </c:extLst>
          </c:dPt>
          <c:dPt>
            <c:idx val="2"/>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03-E832-41EC-B35A-DF7B2CECE7C3}"/>
              </c:ext>
            </c:extLst>
          </c:dPt>
          <c:dPt>
            <c:idx val="3"/>
            <c:invertIfNegative val="0"/>
            <c:bubble3D val="0"/>
            <c:spPr>
              <a:solidFill>
                <a:srgbClr val="235FA4">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E832-41EC-B35A-DF7B2CECE7C3}"/>
              </c:ext>
            </c:extLst>
          </c:dPt>
          <c:dPt>
            <c:idx val="4"/>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07-E832-41EC-B35A-DF7B2CECE7C3}"/>
              </c:ext>
            </c:extLst>
          </c:dPt>
          <c:dPt>
            <c:idx val="5"/>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09-E832-41EC-B35A-DF7B2CECE7C3}"/>
              </c:ext>
            </c:extLst>
          </c:dPt>
          <c:dPt>
            <c:idx val="6"/>
            <c:invertIfNegative val="0"/>
            <c:bubble3D val="0"/>
            <c:spPr>
              <a:solidFill>
                <a:srgbClr val="235FA4"/>
              </a:solidFill>
              <a:ln w="9525" cap="flat" cmpd="sng" algn="ctr">
                <a:solidFill>
                  <a:schemeClr val="lt1">
                    <a:alpha val="50000"/>
                  </a:schemeClr>
                </a:solidFill>
                <a:round/>
              </a:ln>
              <a:effectLst/>
            </c:spPr>
            <c:extLst>
              <c:ext xmlns:c16="http://schemas.microsoft.com/office/drawing/2014/chart" uri="{C3380CC4-5D6E-409C-BE32-E72D297353CC}">
                <c16:uniqueId val="{0000000B-E832-41EC-B35A-DF7B2CECE7C3}"/>
              </c:ext>
            </c:extLst>
          </c:dPt>
          <c:dPt>
            <c:idx val="7"/>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0D-E832-41EC-B35A-DF7B2CECE7C3}"/>
              </c:ext>
            </c:extLst>
          </c:dPt>
          <c:dPt>
            <c:idx val="9"/>
            <c:invertIfNegative val="0"/>
            <c:bubble3D val="0"/>
            <c:spPr>
              <a:solidFill>
                <a:srgbClr val="FF7F27">
                  <a:alpha val="84706"/>
                </a:srgbClr>
              </a:solidFill>
              <a:ln w="9525" cap="flat" cmpd="sng" algn="ctr">
                <a:solidFill>
                  <a:schemeClr val="lt1">
                    <a:alpha val="50000"/>
                  </a:schemeClr>
                </a:solidFill>
                <a:round/>
              </a:ln>
              <a:effectLst/>
            </c:spPr>
            <c:extLst>
              <c:ext xmlns:c16="http://schemas.microsoft.com/office/drawing/2014/chart" uri="{C3380CC4-5D6E-409C-BE32-E72D297353CC}">
                <c16:uniqueId val="{0000000F-E832-41EC-B35A-DF7B2CECE7C3}"/>
              </c:ext>
            </c:extLst>
          </c:dPt>
          <c:dPt>
            <c:idx val="10"/>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11-E832-41EC-B35A-DF7B2CECE7C3}"/>
              </c:ext>
            </c:extLst>
          </c:dPt>
          <c:dPt>
            <c:idx val="11"/>
            <c:invertIfNegative val="0"/>
            <c:bubble3D val="0"/>
            <c:spPr>
              <a:solidFill>
                <a:srgbClr val="FF7F27"/>
              </a:solidFill>
              <a:ln w="9525" cap="flat" cmpd="sng" algn="ctr">
                <a:solidFill>
                  <a:schemeClr val="lt1">
                    <a:alpha val="50000"/>
                  </a:schemeClr>
                </a:solidFill>
                <a:round/>
              </a:ln>
              <a:effectLst/>
            </c:spPr>
            <c:extLst>
              <c:ext xmlns:c16="http://schemas.microsoft.com/office/drawing/2014/chart" uri="{C3380CC4-5D6E-409C-BE32-E72D297353CC}">
                <c16:uniqueId val="{00000013-E832-41EC-B35A-DF7B2CECE7C3}"/>
              </c:ext>
            </c:extLst>
          </c:dPt>
          <c:dPt>
            <c:idx val="13"/>
            <c:invertIfNegative val="0"/>
            <c:bubble3D val="0"/>
            <c:spPr>
              <a:solidFill>
                <a:srgbClr val="FF7F27"/>
              </a:solidFill>
              <a:ln w="9525" cap="flat" cmpd="sng" algn="ctr">
                <a:solidFill>
                  <a:schemeClr val="lt1">
                    <a:alpha val="50000"/>
                  </a:schemeClr>
                </a:solidFill>
                <a:round/>
              </a:ln>
              <a:effectLst/>
            </c:spPr>
            <c:extLst>
              <c:ext xmlns:c16="http://schemas.microsoft.com/office/drawing/2014/chart" uri="{C3380CC4-5D6E-409C-BE32-E72D297353CC}">
                <c16:uniqueId val="{00000015-E832-41EC-B35A-DF7B2CECE7C3}"/>
              </c:ext>
            </c:extLst>
          </c:dPt>
          <c:dPt>
            <c:idx val="14"/>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17-E832-41EC-B35A-DF7B2CECE7C3}"/>
              </c:ext>
            </c:extLst>
          </c:dPt>
          <c:dPt>
            <c:idx val="16"/>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19-E832-41EC-B35A-DF7B2CECE7C3}"/>
              </c:ext>
            </c:extLst>
          </c:dPt>
          <c:dPt>
            <c:idx val="17"/>
            <c:invertIfNegative val="0"/>
            <c:bubble3D val="0"/>
            <c:spPr>
              <a:solidFill>
                <a:srgbClr val="A691AE">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1B-E832-41EC-B35A-DF7B2CECE7C3}"/>
              </c:ext>
            </c:extLst>
          </c:dPt>
          <c:dPt>
            <c:idx val="18"/>
            <c:invertIfNegative val="0"/>
            <c:bubble3D val="0"/>
            <c:spPr>
              <a:solidFill>
                <a:srgbClr val="A691AE">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1D-E832-41EC-B35A-DF7B2CECE7C3}"/>
              </c:ext>
            </c:extLst>
          </c:dPt>
          <c:dPt>
            <c:idx val="19"/>
            <c:invertIfNegative val="0"/>
            <c:bubble3D val="0"/>
            <c:spPr>
              <a:solidFill>
                <a:srgbClr val="A691AE">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1F-E832-41EC-B35A-DF7B2CECE7C3}"/>
              </c:ext>
            </c:extLst>
          </c:dPt>
          <c:dPt>
            <c:idx val="20"/>
            <c:invertIfNegative val="0"/>
            <c:bubble3D val="0"/>
            <c:spPr>
              <a:solidFill>
                <a:srgbClr val="A691AE"/>
              </a:solidFill>
              <a:ln w="9525" cap="flat" cmpd="sng" algn="ctr">
                <a:solidFill>
                  <a:schemeClr val="lt1">
                    <a:alpha val="50000"/>
                  </a:schemeClr>
                </a:solidFill>
                <a:round/>
              </a:ln>
              <a:effectLst/>
            </c:spPr>
            <c:extLst>
              <c:ext xmlns:c16="http://schemas.microsoft.com/office/drawing/2014/chart" uri="{C3380CC4-5D6E-409C-BE32-E72D297353CC}">
                <c16:uniqueId val="{00000021-E832-41EC-B35A-DF7B2CECE7C3}"/>
              </c:ext>
            </c:extLst>
          </c:dPt>
          <c:dPt>
            <c:idx val="21"/>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23-E832-41EC-B35A-DF7B2CECE7C3}"/>
              </c:ext>
            </c:extLst>
          </c:dPt>
          <c:dPt>
            <c:idx val="23"/>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25-E832-41EC-B35A-DF7B2CECE7C3}"/>
              </c:ext>
            </c:extLst>
          </c:dPt>
          <c:dPt>
            <c:idx val="24"/>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27-E832-41EC-B35A-DF7B2CECE7C3}"/>
              </c:ext>
            </c:extLst>
          </c:dPt>
          <c:dPt>
            <c:idx val="26"/>
            <c:invertIfNegative val="0"/>
            <c:bubble3D val="0"/>
            <c:spPr>
              <a:solidFill>
                <a:srgbClr val="6FDE6E">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29-E832-41EC-B35A-DF7B2CECE7C3}"/>
              </c:ext>
            </c:extLst>
          </c:dPt>
          <c:dPt>
            <c:idx val="27"/>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2B-E832-41EC-B35A-DF7B2CECE7C3}"/>
              </c:ext>
            </c:extLst>
          </c:dPt>
          <c:dPt>
            <c:idx val="29"/>
            <c:invertIfNegative val="0"/>
            <c:bubble3D val="0"/>
            <c:spPr>
              <a:solidFill>
                <a:srgbClr val="6FDE6E">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2D-E832-41EC-B35A-DF7B2CECE7C3}"/>
              </c:ext>
            </c:extLst>
          </c:dPt>
          <c:dPt>
            <c:idx val="30"/>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2F-E832-41EC-B35A-DF7B2CECE7C3}"/>
              </c:ext>
            </c:extLst>
          </c:dPt>
          <c:dPt>
            <c:idx val="32"/>
            <c:invertIfNegative val="0"/>
            <c:bubble3D val="0"/>
            <c:spPr>
              <a:solidFill>
                <a:srgbClr val="6FDE6E"/>
              </a:solidFill>
              <a:ln w="9525" cap="flat" cmpd="sng" algn="ctr">
                <a:solidFill>
                  <a:schemeClr val="lt1">
                    <a:alpha val="50000"/>
                  </a:schemeClr>
                </a:solidFill>
                <a:round/>
              </a:ln>
              <a:effectLst/>
            </c:spPr>
            <c:extLst>
              <c:ext xmlns:c16="http://schemas.microsoft.com/office/drawing/2014/chart" uri="{C3380CC4-5D6E-409C-BE32-E72D297353CC}">
                <c16:uniqueId val="{00000031-E832-41EC-B35A-DF7B2CECE7C3}"/>
              </c:ext>
            </c:extLst>
          </c:dPt>
          <c:dPt>
            <c:idx val="33"/>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33-E832-41EC-B35A-DF7B2CECE7C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'Any IPV'!$A$4:$B$37</c:f>
              <c:strCache>
                <c:ptCount val="34"/>
                <c:pt idx="0">
                  <c:v>All Respondents </c:v>
                </c:pt>
                <c:pt idx="2">
                  <c:v>Questioning or Not Sure*</c:v>
                </c:pt>
                <c:pt idx="3">
                  <c:v>Queer*</c:v>
                </c:pt>
                <c:pt idx="4">
                  <c:v>Asexual*</c:v>
                </c:pt>
                <c:pt idx="5">
                  <c:v>Bi/pansexual* </c:v>
                </c:pt>
                <c:pt idx="6">
                  <c:v>Gay or Lesbian</c:v>
                </c:pt>
                <c:pt idx="7">
                  <c:v>Straight (REF)</c:v>
                </c:pt>
                <c:pt idx="9">
                  <c:v>Nonbinary, Genderqueer, not exclusively M/F*</c:v>
                </c:pt>
                <c:pt idx="10">
                  <c:v>Male (REF)</c:v>
                </c:pt>
                <c:pt idx="11">
                  <c:v>Female*</c:v>
                </c:pt>
                <c:pt idx="13">
                  <c:v>Of Trans Experience*</c:v>
                </c:pt>
                <c:pt idx="14">
                  <c:v>Not of Trans Experience (REF)</c:v>
                </c:pt>
                <c:pt idx="16">
                  <c:v>Multiracial nH/nL*</c:v>
                </c:pt>
                <c:pt idx="17">
                  <c:v>American Indian/Alaska Native*</c:v>
                </c:pt>
                <c:pt idx="18">
                  <c:v>Black nH/nL*</c:v>
                </c:pt>
                <c:pt idx="19">
                  <c:v>Asian nH/nL*</c:v>
                </c:pt>
                <c:pt idx="20">
                  <c:v>Hispanic/Latinx*</c:v>
                </c:pt>
                <c:pt idx="21">
                  <c:v>White nH/nL (REF)</c:v>
                </c:pt>
                <c:pt idx="23">
                  <c:v>Cognitive Disability*</c:v>
                </c:pt>
                <c:pt idx="24">
                  <c:v>No Cognitive Disability (REF)</c:v>
                </c:pt>
                <c:pt idx="26">
                  <c:v>Self-care/Individual Living Disability*</c:v>
                </c:pt>
                <c:pt idx="27">
                  <c:v>No Self-care/Individual Living Disability (REF)</c:v>
                </c:pt>
                <c:pt idx="29">
                  <c:v>Blind/People with Vision Impairment* </c:v>
                </c:pt>
                <c:pt idx="30">
                  <c:v>Not Blind (REF)</c:v>
                </c:pt>
                <c:pt idx="32">
                  <c:v>Deaf/Hard of hearing* </c:v>
                </c:pt>
                <c:pt idx="33">
                  <c:v>Not Deaf (REF)</c:v>
                </c:pt>
              </c:strCache>
            </c:strRef>
          </c:cat>
          <c:val>
            <c:numRef>
              <c:f>'Any IPV'!$C$4:$C$37</c:f>
              <c:numCache>
                <c:formatCode>General</c:formatCode>
                <c:ptCount val="34"/>
                <c:pt idx="0" formatCode="0%">
                  <c:v>2.3300000000000001E-2</c:v>
                </c:pt>
                <c:pt idx="2" formatCode="0%">
                  <c:v>8.5400000000000004E-2</c:v>
                </c:pt>
                <c:pt idx="3" formatCode="0%">
                  <c:v>5.28E-2</c:v>
                </c:pt>
                <c:pt idx="4" formatCode="0%">
                  <c:v>4.8599999999999997E-2</c:v>
                </c:pt>
                <c:pt idx="5" formatCode="0%">
                  <c:v>4.0300000000000002E-2</c:v>
                </c:pt>
                <c:pt idx="6" formatCode="0%">
                  <c:v>2.58E-2</c:v>
                </c:pt>
                <c:pt idx="7" formatCode="0%">
                  <c:v>2.06E-2</c:v>
                </c:pt>
                <c:pt idx="9" formatCode="0%">
                  <c:v>7.4099999999999999E-2</c:v>
                </c:pt>
                <c:pt idx="10" formatCode="0%">
                  <c:v>3.2099999999999997E-2</c:v>
                </c:pt>
                <c:pt idx="11" formatCode="0%">
                  <c:v>2.0199999999999999E-2</c:v>
                </c:pt>
                <c:pt idx="13" formatCode="0%">
                  <c:v>6.7100000000000007E-2</c:v>
                </c:pt>
                <c:pt idx="14" formatCode="0%">
                  <c:v>2.23E-2</c:v>
                </c:pt>
                <c:pt idx="16" formatCode="0%">
                  <c:v>6.4699999999999994E-2</c:v>
                </c:pt>
                <c:pt idx="17" formatCode="0%">
                  <c:v>5.2699999999999997E-2</c:v>
                </c:pt>
                <c:pt idx="18" formatCode="0%">
                  <c:v>4.0399999999999998E-2</c:v>
                </c:pt>
                <c:pt idx="19" formatCode="0%">
                  <c:v>3.5900000000000001E-2</c:v>
                </c:pt>
                <c:pt idx="20" formatCode="0%">
                  <c:v>3.4200000000000001E-2</c:v>
                </c:pt>
                <c:pt idx="21" formatCode="0%">
                  <c:v>1.9199999999999998E-2</c:v>
                </c:pt>
                <c:pt idx="23" formatCode="0%">
                  <c:v>6.3500000000000001E-2</c:v>
                </c:pt>
                <c:pt idx="24" formatCode="0%">
                  <c:v>2.0899999999999998E-2</c:v>
                </c:pt>
                <c:pt idx="26" formatCode="0%">
                  <c:v>5.4300000000000001E-2</c:v>
                </c:pt>
                <c:pt idx="27" formatCode="0%">
                  <c:v>2.2100000000000002E-2</c:v>
                </c:pt>
                <c:pt idx="29" formatCode="0%">
                  <c:v>5.1499999999999997E-2</c:v>
                </c:pt>
                <c:pt idx="30" formatCode="0%">
                  <c:v>2.3099999999999999E-2</c:v>
                </c:pt>
                <c:pt idx="32" formatCode="0%">
                  <c:v>3.6299999999999999E-2</c:v>
                </c:pt>
                <c:pt idx="33" formatCode="0%">
                  <c:v>2.29E-2</c:v>
                </c:pt>
              </c:numCache>
            </c:numRef>
          </c:val>
          <c:extLst>
            <c:ext xmlns:c16="http://schemas.microsoft.com/office/drawing/2014/chart" uri="{C3380CC4-5D6E-409C-BE32-E72D297353CC}">
              <c16:uniqueId val="{00000034-E832-41EC-B35A-DF7B2CECE7C3}"/>
            </c:ext>
          </c:extLst>
        </c:ser>
        <c:dLbls>
          <c:dLblPos val="inEnd"/>
          <c:showLegendKey val="0"/>
          <c:showVal val="1"/>
          <c:showCatName val="0"/>
          <c:showSerName val="0"/>
          <c:showPercent val="0"/>
          <c:showBubbleSize val="0"/>
        </c:dLbls>
        <c:gapWidth val="65"/>
        <c:axId val="180182016"/>
        <c:axId val="180235648"/>
      </c:barChart>
      <c:catAx>
        <c:axId val="18018201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180235648"/>
        <c:crosses val="autoZero"/>
        <c:auto val="1"/>
        <c:lblAlgn val="ctr"/>
        <c:lblOffset val="100"/>
        <c:noMultiLvlLbl val="0"/>
      </c:catAx>
      <c:valAx>
        <c:axId val="180235648"/>
        <c:scaling>
          <c:orientation val="minMax"/>
          <c:min val="0"/>
        </c:scaling>
        <c:delete val="0"/>
        <c:axPos val="t"/>
        <c:numFmt formatCode="0%" sourceLinked="1"/>
        <c:majorTickMark val="none"/>
        <c:minorTickMark val="none"/>
        <c:tickLblPos val="nextTo"/>
        <c:spPr>
          <a:noFill/>
          <a:ln>
            <a:noFill/>
          </a:ln>
          <a:effectLst/>
        </c:spPr>
        <c:txPr>
          <a:bodyPr rot="-60000000" spcFirstLastPara="1" vertOverflow="ellipsis" vert="horz" wrap="square" anchor="b" anchorCtr="0"/>
          <a:lstStyle/>
          <a:p>
            <a:pPr>
              <a:defRPr sz="1000" b="0" i="0" u="none" strike="noStrike" kern="1200" baseline="0">
                <a:solidFill>
                  <a:schemeClr val="dk1">
                    <a:lumMod val="75000"/>
                    <a:lumOff val="25000"/>
                  </a:schemeClr>
                </a:solidFill>
                <a:latin typeface="+mn-lt"/>
                <a:ea typeface="+mn-ea"/>
                <a:cs typeface="+mn-cs"/>
              </a:defRPr>
            </a:pPr>
            <a:endParaRPr lang="en-US"/>
          </a:p>
        </c:txPr>
        <c:crossAx val="18018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521215330149767"/>
          <c:y val="0.14751907918613677"/>
          <c:w val="0.57880389172548319"/>
          <c:h val="0.82802796484170593"/>
        </c:manualLayout>
      </c:layout>
      <c:barChart>
        <c:barDir val="bar"/>
        <c:grouping val="clustered"/>
        <c:varyColors val="0"/>
        <c:ser>
          <c:idx val="0"/>
          <c:order val="0"/>
          <c:tx>
            <c:strRef>
              <c:f>'Any IPV (2)'!$C$3</c:f>
              <c:strCache>
                <c:ptCount val="1"/>
                <c:pt idx="0">
                  <c:v>% Any IPV During COVID</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bg2">
                  <a:lumMod val="7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FD09-47AA-B561-7C49C70F3CD2}"/>
              </c:ext>
            </c:extLst>
          </c:dPt>
          <c:dPt>
            <c:idx val="2"/>
            <c:invertIfNegative val="0"/>
            <c:bubble3D val="0"/>
            <c:spPr>
              <a:solidFill>
                <a:srgbClr val="E8F086"/>
              </a:solidFill>
              <a:ln w="9525" cap="flat" cmpd="sng" algn="ctr">
                <a:solidFill>
                  <a:schemeClr val="lt1">
                    <a:alpha val="50000"/>
                  </a:schemeClr>
                </a:solidFill>
                <a:round/>
              </a:ln>
              <a:effectLst/>
            </c:spPr>
            <c:extLst>
              <c:ext xmlns:c16="http://schemas.microsoft.com/office/drawing/2014/chart" uri="{C3380CC4-5D6E-409C-BE32-E72D297353CC}">
                <c16:uniqueId val="{00000003-FD09-47AA-B561-7C49C70F3CD2}"/>
              </c:ext>
            </c:extLst>
          </c:dPt>
          <c:dPt>
            <c:idx val="3"/>
            <c:invertIfNegative val="0"/>
            <c:bubble3D val="0"/>
            <c:spPr>
              <a:solidFill>
                <a:srgbClr val="E8F086"/>
              </a:solidFill>
              <a:ln w="9525" cap="flat" cmpd="sng" algn="ctr">
                <a:solidFill>
                  <a:schemeClr val="lt1">
                    <a:alpha val="50000"/>
                  </a:schemeClr>
                </a:solidFill>
                <a:round/>
              </a:ln>
              <a:effectLst/>
            </c:spPr>
            <c:extLst>
              <c:ext xmlns:c16="http://schemas.microsoft.com/office/drawing/2014/chart" uri="{C3380CC4-5D6E-409C-BE32-E72D297353CC}">
                <c16:uniqueId val="{00000005-FD09-47AA-B561-7C49C70F3CD2}"/>
              </c:ext>
            </c:extLst>
          </c:dPt>
          <c:dPt>
            <c:idx val="4"/>
            <c:invertIfNegative val="0"/>
            <c:bubble3D val="0"/>
            <c:spPr>
              <a:solidFill>
                <a:srgbClr val="E8F086"/>
              </a:solidFill>
              <a:ln w="9525" cap="flat" cmpd="sng" algn="ctr">
                <a:solidFill>
                  <a:schemeClr val="lt1">
                    <a:alpha val="50000"/>
                  </a:schemeClr>
                </a:solidFill>
                <a:round/>
              </a:ln>
              <a:effectLst/>
            </c:spPr>
            <c:extLst>
              <c:ext xmlns:c16="http://schemas.microsoft.com/office/drawing/2014/chart" uri="{C3380CC4-5D6E-409C-BE32-E72D297353CC}">
                <c16:uniqueId val="{00000007-FD09-47AA-B561-7C49C70F3CD2}"/>
              </c:ext>
            </c:extLst>
          </c:dPt>
          <c:dPt>
            <c:idx val="5"/>
            <c:invertIfNegative val="0"/>
            <c:bubble3D val="0"/>
            <c:spPr>
              <a:solidFill>
                <a:srgbClr val="E8F086"/>
              </a:solidFill>
              <a:ln w="9525" cap="flat" cmpd="sng" algn="ctr">
                <a:solidFill>
                  <a:schemeClr val="lt1">
                    <a:alpha val="50000"/>
                  </a:schemeClr>
                </a:solidFill>
                <a:round/>
              </a:ln>
              <a:effectLst/>
            </c:spPr>
            <c:extLst>
              <c:ext xmlns:c16="http://schemas.microsoft.com/office/drawing/2014/chart" uri="{C3380CC4-5D6E-409C-BE32-E72D297353CC}">
                <c16:uniqueId val="{00000009-FD09-47AA-B561-7C49C70F3CD2}"/>
              </c:ext>
            </c:extLst>
          </c:dPt>
          <c:dPt>
            <c:idx val="6"/>
            <c:invertIfNegative val="0"/>
            <c:bubble3D val="0"/>
            <c:spPr>
              <a:solidFill>
                <a:srgbClr val="E8F086"/>
              </a:solidFill>
              <a:ln w="9525" cap="flat" cmpd="sng" algn="ctr">
                <a:solidFill>
                  <a:schemeClr val="lt1">
                    <a:alpha val="50000"/>
                  </a:schemeClr>
                </a:solidFill>
                <a:round/>
              </a:ln>
              <a:effectLst/>
            </c:spPr>
            <c:extLst>
              <c:ext xmlns:c16="http://schemas.microsoft.com/office/drawing/2014/chart" uri="{C3380CC4-5D6E-409C-BE32-E72D297353CC}">
                <c16:uniqueId val="{0000000B-FD09-47AA-B561-7C49C70F3CD2}"/>
              </c:ext>
            </c:extLst>
          </c:dPt>
          <c:dPt>
            <c:idx val="7"/>
            <c:invertIfNegative val="0"/>
            <c:bubble3D val="0"/>
            <c:spPr>
              <a:solidFill>
                <a:srgbClr val="E8F086"/>
              </a:solidFill>
              <a:ln w="9525" cap="flat" cmpd="sng" algn="ctr">
                <a:solidFill>
                  <a:schemeClr val="lt1">
                    <a:alpha val="50000"/>
                  </a:schemeClr>
                </a:solidFill>
                <a:round/>
              </a:ln>
              <a:effectLst/>
            </c:spPr>
            <c:extLst>
              <c:ext xmlns:c16="http://schemas.microsoft.com/office/drawing/2014/chart" uri="{C3380CC4-5D6E-409C-BE32-E72D297353CC}">
                <c16:uniqueId val="{0000000D-FD09-47AA-B561-7C49C70F3CD2}"/>
              </c:ext>
            </c:extLst>
          </c:dPt>
          <c:dPt>
            <c:idx val="8"/>
            <c:invertIfNegative val="0"/>
            <c:bubble3D val="0"/>
            <c:spPr>
              <a:solidFill>
                <a:schemeClr val="bg2">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F-FD09-47AA-B561-7C49C70F3CD2}"/>
              </c:ext>
            </c:extLst>
          </c:dPt>
          <c:dPt>
            <c:idx val="10"/>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11-FD09-47AA-B561-7C49C70F3CD2}"/>
              </c:ext>
            </c:extLst>
          </c:dPt>
          <c:dPt>
            <c:idx val="11"/>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13-FD09-47AA-B561-7C49C70F3CD2}"/>
              </c:ext>
            </c:extLst>
          </c:dPt>
          <c:dPt>
            <c:idx val="12"/>
            <c:invertIfNegative val="0"/>
            <c:bubble3D val="0"/>
            <c:spPr>
              <a:solidFill>
                <a:srgbClr val="0A284B"/>
              </a:solidFill>
              <a:ln w="9525" cap="flat" cmpd="sng" algn="ctr">
                <a:solidFill>
                  <a:schemeClr val="lt1">
                    <a:alpha val="50000"/>
                  </a:schemeClr>
                </a:solidFill>
                <a:round/>
              </a:ln>
              <a:effectLst/>
            </c:spPr>
            <c:extLst>
              <c:ext xmlns:c16="http://schemas.microsoft.com/office/drawing/2014/chart" uri="{C3380CC4-5D6E-409C-BE32-E72D297353CC}">
                <c16:uniqueId val="{00000015-FD09-47AA-B561-7C49C70F3CD2}"/>
              </c:ext>
            </c:extLst>
          </c:dPt>
          <c:dPt>
            <c:idx val="13"/>
            <c:invertIfNegative val="0"/>
            <c:bubble3D val="0"/>
            <c:spPr>
              <a:solidFill>
                <a:schemeClr val="bg2">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7-FD09-47AA-B561-7C49C70F3CD2}"/>
              </c:ext>
            </c:extLst>
          </c:dPt>
          <c:dPt>
            <c:idx val="15"/>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19-FD09-47AA-B561-7C49C70F3CD2}"/>
              </c:ext>
            </c:extLst>
          </c:dPt>
          <c:dPt>
            <c:idx val="16"/>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1B-FD09-47AA-B561-7C49C70F3CD2}"/>
              </c:ext>
            </c:extLst>
          </c:dPt>
          <c:dPt>
            <c:idx val="17"/>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1D-FD09-47AA-B561-7C49C70F3CD2}"/>
              </c:ext>
            </c:extLst>
          </c:dPt>
          <c:dPt>
            <c:idx val="18"/>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1F-FD09-47AA-B561-7C49C70F3CD2}"/>
              </c:ext>
            </c:extLst>
          </c:dPt>
          <c:dPt>
            <c:idx val="19"/>
            <c:invertIfNegative val="0"/>
            <c:bubble3D val="0"/>
            <c:spPr>
              <a:solidFill>
                <a:schemeClr val="bg2">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1-FD09-47AA-B561-7C49C70F3CD2}"/>
              </c:ext>
            </c:extLst>
          </c:dPt>
          <c:dPt>
            <c:idx val="21"/>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23-FD09-47AA-B561-7C49C70F3CD2}"/>
              </c:ext>
            </c:extLst>
          </c:dPt>
          <c:dPt>
            <c:idx val="22"/>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25-FD09-47AA-B561-7C49C70F3CD2}"/>
              </c:ext>
            </c:extLst>
          </c:dPt>
          <c:dPt>
            <c:idx val="23"/>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27-FD09-47AA-B561-7C49C70F3CD2}"/>
              </c:ext>
            </c:extLst>
          </c:dPt>
          <c:dPt>
            <c:idx val="24"/>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29-FD09-47AA-B561-7C49C70F3CD2}"/>
              </c:ext>
            </c:extLst>
          </c:dPt>
          <c:dPt>
            <c:idx val="25"/>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2B-FD09-47AA-B561-7C49C70F3CD2}"/>
              </c:ext>
            </c:extLst>
          </c:dPt>
          <c:dPt>
            <c:idx val="26"/>
            <c:invertIfNegative val="0"/>
            <c:bubble3D val="0"/>
            <c:spPr>
              <a:solidFill>
                <a:srgbClr val="FF4242"/>
              </a:solidFill>
              <a:ln w="9525" cap="flat" cmpd="sng" algn="ctr">
                <a:solidFill>
                  <a:schemeClr val="lt1">
                    <a:alpha val="50000"/>
                  </a:schemeClr>
                </a:solidFill>
                <a:round/>
              </a:ln>
              <a:effectLst/>
            </c:spPr>
            <c:extLst>
              <c:ext xmlns:c16="http://schemas.microsoft.com/office/drawing/2014/chart" uri="{C3380CC4-5D6E-409C-BE32-E72D297353CC}">
                <c16:uniqueId val="{0000002D-FD09-47AA-B561-7C49C70F3CD2}"/>
              </c:ext>
            </c:extLst>
          </c:dPt>
          <c:dPt>
            <c:idx val="27"/>
            <c:invertIfNegative val="0"/>
            <c:bubble3D val="0"/>
            <c:spPr>
              <a:solidFill>
                <a:schemeClr val="bg2">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F-FD09-47AA-B561-7C49C70F3CD2}"/>
              </c:ext>
            </c:extLst>
          </c:dPt>
          <c:dPt>
            <c:idx val="29"/>
            <c:invertIfNegative val="0"/>
            <c:bubble3D val="0"/>
            <c:spPr>
              <a:solidFill>
                <a:srgbClr val="7FCDBB"/>
              </a:solidFill>
              <a:ln w="9525" cap="flat" cmpd="sng" algn="ctr">
                <a:solidFill>
                  <a:schemeClr val="lt1">
                    <a:alpha val="50000"/>
                  </a:schemeClr>
                </a:solidFill>
                <a:round/>
              </a:ln>
              <a:effectLst/>
            </c:spPr>
            <c:extLst>
              <c:ext xmlns:c16="http://schemas.microsoft.com/office/drawing/2014/chart" uri="{C3380CC4-5D6E-409C-BE32-E72D297353CC}">
                <c16:uniqueId val="{00000031-FD09-47AA-B561-7C49C70F3CD2}"/>
              </c:ext>
            </c:extLst>
          </c:dPt>
          <c:dPt>
            <c:idx val="30"/>
            <c:invertIfNegative val="0"/>
            <c:bubble3D val="0"/>
            <c:spPr>
              <a:solidFill>
                <a:schemeClr val="bg2">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3-FD09-47AA-B561-7C49C70F3CD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'Any IPV (2)'!$A$4:$B$38</c:f>
              <c:strCache>
                <c:ptCount val="31"/>
                <c:pt idx="0">
                  <c:v>All Respondents </c:v>
                </c:pt>
                <c:pt idx="2">
                  <c:v>Berkshire County*</c:v>
                </c:pt>
                <c:pt idx="3">
                  <c:v>Franklin County*</c:v>
                </c:pt>
                <c:pt idx="4">
                  <c:v>Hampshire County*</c:v>
                </c:pt>
                <c:pt idx="5">
                  <c:v>Plymouth County*</c:v>
                </c:pt>
                <c:pt idx="6">
                  <c:v>Hampden County*</c:v>
                </c:pt>
                <c:pt idx="7">
                  <c:v>Suffolk County*</c:v>
                </c:pt>
                <c:pt idx="8">
                  <c:v>Bristol County (REF)</c:v>
                </c:pt>
                <c:pt idx="10">
                  <c:v>25-34*</c:v>
                </c:pt>
                <c:pt idx="11">
                  <c:v>35-44*</c:v>
                </c:pt>
                <c:pt idx="12">
                  <c:v>45-64*</c:v>
                </c:pt>
                <c:pt idx="13">
                  <c:v>65+ (REF)</c:v>
                </c:pt>
                <c:pt idx="15">
                  <c:v>Less than $35K*</c:v>
                </c:pt>
                <c:pt idx="16">
                  <c:v>$35-74,999K*</c:v>
                </c:pt>
                <c:pt idx="17">
                  <c:v>$75-99,99K*</c:v>
                </c:pt>
                <c:pt idx="18">
                  <c:v>$100-149,999K*</c:v>
                </c:pt>
                <c:pt idx="19">
                  <c:v>Greater than $150K (REF)</c:v>
                </c:pt>
                <c:pt idx="21">
                  <c:v>Some college</c:v>
                </c:pt>
                <c:pt idx="22">
                  <c:v>Trade school/Vocational school </c:v>
                </c:pt>
                <c:pt idx="23">
                  <c:v>Less than HS*</c:v>
                </c:pt>
                <c:pt idx="24">
                  <c:v>Associates degree</c:v>
                </c:pt>
                <c:pt idx="25">
                  <c:v>Bachelors degree</c:v>
                </c:pt>
                <c:pt idx="26">
                  <c:v>High school or GED </c:v>
                </c:pt>
                <c:pt idx="27">
                  <c:v>Graduate Degree (REF)</c:v>
                </c:pt>
                <c:pt idx="29">
                  <c:v>Speaks language other than English*</c:v>
                </c:pt>
                <c:pt idx="30">
                  <c:v>Only English (REF)</c:v>
                </c:pt>
              </c:strCache>
            </c:strRef>
          </c:cat>
          <c:val>
            <c:numRef>
              <c:f>'Any IPV (2)'!$C$4:$C$34</c:f>
              <c:numCache>
                <c:formatCode>General</c:formatCode>
                <c:ptCount val="31"/>
                <c:pt idx="0" formatCode="0%">
                  <c:v>2.3300000000000001E-2</c:v>
                </c:pt>
                <c:pt idx="2" formatCode="0%">
                  <c:v>3.9600000000000003E-2</c:v>
                </c:pt>
                <c:pt idx="3" formatCode="0%">
                  <c:v>3.6499999999999998E-2</c:v>
                </c:pt>
                <c:pt idx="4" formatCode="0%">
                  <c:v>3.39E-2</c:v>
                </c:pt>
                <c:pt idx="5" formatCode="0%">
                  <c:v>2.87E-2</c:v>
                </c:pt>
                <c:pt idx="6" formatCode="0%">
                  <c:v>2.7E-2</c:v>
                </c:pt>
                <c:pt idx="7" formatCode="0%">
                  <c:v>2.5399999999999999E-2</c:v>
                </c:pt>
                <c:pt idx="8" formatCode="0%">
                  <c:v>1.5100000000000001E-2</c:v>
                </c:pt>
                <c:pt idx="10" formatCode="0%">
                  <c:v>4.1399999999999999E-2</c:v>
                </c:pt>
                <c:pt idx="11" formatCode="0%">
                  <c:v>3.5900000000000001E-2</c:v>
                </c:pt>
                <c:pt idx="12" formatCode="0%">
                  <c:v>1.8599999999999998E-2</c:v>
                </c:pt>
                <c:pt idx="13" formatCode="0%">
                  <c:v>6.8999999999999999E-3</c:v>
                </c:pt>
                <c:pt idx="15" formatCode="0%">
                  <c:v>3.39E-2</c:v>
                </c:pt>
                <c:pt idx="16" formatCode="0%">
                  <c:v>2.6100000000000002E-2</c:v>
                </c:pt>
                <c:pt idx="17" formatCode="0%">
                  <c:v>2.53E-2</c:v>
                </c:pt>
                <c:pt idx="18" formatCode="0%">
                  <c:v>2.0500000000000001E-2</c:v>
                </c:pt>
                <c:pt idx="19" formatCode="0%">
                  <c:v>1.49E-2</c:v>
                </c:pt>
                <c:pt idx="21" formatCode="0%">
                  <c:v>3.3700000000000001E-2</c:v>
                </c:pt>
                <c:pt idx="22" formatCode="0%">
                  <c:v>3.2899999999999999E-2</c:v>
                </c:pt>
                <c:pt idx="23" formatCode="0%">
                  <c:v>3.0099999999999998E-2</c:v>
                </c:pt>
                <c:pt idx="24" formatCode="0%">
                  <c:v>2.3E-2</c:v>
                </c:pt>
                <c:pt idx="25" formatCode="0%">
                  <c:v>2.2599999999999999E-2</c:v>
                </c:pt>
                <c:pt idx="26" formatCode="0%">
                  <c:v>1.8200000000000001E-2</c:v>
                </c:pt>
                <c:pt idx="27" formatCode="0%">
                  <c:v>1.5900000000000001E-2</c:v>
                </c:pt>
                <c:pt idx="29" formatCode="0%">
                  <c:v>3.27E-2</c:v>
                </c:pt>
                <c:pt idx="30" formatCode="0%">
                  <c:v>2.1700000000000001E-2</c:v>
                </c:pt>
              </c:numCache>
            </c:numRef>
          </c:val>
          <c:extLst>
            <c:ext xmlns:c16="http://schemas.microsoft.com/office/drawing/2014/chart" uri="{C3380CC4-5D6E-409C-BE32-E72D297353CC}">
              <c16:uniqueId val="{00000034-FD09-47AA-B561-7C49C70F3CD2}"/>
            </c:ext>
          </c:extLst>
        </c:ser>
        <c:dLbls>
          <c:dLblPos val="inEnd"/>
          <c:showLegendKey val="0"/>
          <c:showVal val="1"/>
          <c:showCatName val="0"/>
          <c:showSerName val="0"/>
          <c:showPercent val="0"/>
          <c:showBubbleSize val="0"/>
        </c:dLbls>
        <c:gapWidth val="65"/>
        <c:axId val="195986560"/>
        <c:axId val="196008192"/>
      </c:barChart>
      <c:catAx>
        <c:axId val="19598656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196008192"/>
        <c:crosses val="autoZero"/>
        <c:auto val="1"/>
        <c:lblAlgn val="ctr"/>
        <c:lblOffset val="100"/>
        <c:noMultiLvlLbl val="0"/>
      </c:catAx>
      <c:valAx>
        <c:axId val="196008192"/>
        <c:scaling>
          <c:orientation val="minMax"/>
          <c:min val="0"/>
        </c:scaling>
        <c:delete val="0"/>
        <c:axPos val="t"/>
        <c:numFmt formatCode="0%" sourceLinked="0"/>
        <c:majorTickMark val="none"/>
        <c:minorTickMark val="none"/>
        <c:tickLblPos val="nextTo"/>
        <c:spPr>
          <a:noFill/>
          <a:ln>
            <a:noFill/>
          </a:ln>
          <a:effectLst/>
        </c:spPr>
        <c:txPr>
          <a:bodyPr rot="-60000000" spcFirstLastPara="1" vertOverflow="ellipsis" vert="horz" wrap="square" anchor="b" anchorCtr="0"/>
          <a:lstStyle/>
          <a:p>
            <a:pPr>
              <a:defRPr sz="1100" b="0" i="0" u="none" strike="noStrike" kern="1200" baseline="0">
                <a:solidFill>
                  <a:schemeClr val="dk1">
                    <a:lumMod val="75000"/>
                    <a:lumOff val="25000"/>
                  </a:schemeClr>
                </a:solidFill>
                <a:latin typeface="+mn-lt"/>
                <a:ea typeface="+mn-ea"/>
                <a:cs typeface="+mn-cs"/>
              </a:defRPr>
            </a:pPr>
            <a:endParaRPr lang="en-US"/>
          </a:p>
        </c:txPr>
        <c:crossAx val="195986560"/>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Percentage of Respondents</a:t>
            </a:r>
            <a:r>
              <a:rPr lang="en-US" sz="1400" b="0" i="0" u="none" strike="noStrike" baseline="30000">
                <a:effectLst/>
              </a:rPr>
              <a:t>†</a:t>
            </a:r>
            <a:r>
              <a:rPr lang="en-US" sz="1600" b="0" i="0" u="none" strike="noStrike" baseline="0">
                <a:effectLst/>
              </a:rPr>
              <a:t> Requesting Online Support for Abuse by Type of Abuse Resource and Experience of IPV During COVID</a:t>
            </a:r>
            <a:r>
              <a:rPr lang="en-US" sz="1600" b="0" i="0" u="none" strike="noStrike" baseline="0"/>
              <a:t> </a:t>
            </a:r>
            <a:endParaRPr lang="en-US" sz="1600"/>
          </a:p>
        </c:rich>
      </c:tx>
      <c:overlay val="1"/>
      <c:spPr>
        <a:noFill/>
        <a:ln>
          <a:noFill/>
        </a:ln>
        <a:effectLst/>
      </c:spPr>
    </c:title>
    <c:autoTitleDeleted val="0"/>
    <c:plotArea>
      <c:layout>
        <c:manualLayout>
          <c:layoutTarget val="inner"/>
          <c:xMode val="edge"/>
          <c:yMode val="edge"/>
          <c:x val="1.6771944534687191E-2"/>
          <c:y val="0.10415757076949722"/>
          <c:w val="0.96645611093062567"/>
          <c:h val="0.65374192947678555"/>
        </c:manualLayout>
      </c:layout>
      <c:barChart>
        <c:barDir val="col"/>
        <c:grouping val="clustered"/>
        <c:varyColors val="0"/>
        <c:ser>
          <c:idx val="0"/>
          <c:order val="0"/>
          <c:tx>
            <c:strRef>
              <c:f>safetyresource!$B$1</c:f>
              <c:strCache>
                <c:ptCount val="1"/>
                <c:pt idx="0">
                  <c:v>No IPV During COVID</c:v>
                </c:pt>
              </c:strCache>
            </c:strRef>
          </c:tx>
          <c:spPr>
            <a:solidFill>
              <a:srgbClr val="FFAB40">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safetyresource!$A$2:$A$11</c:f>
              <c:strCache>
                <c:ptCount val="8"/>
                <c:pt idx="0">
                  <c:v>Reporting abusive behavior to authorities</c:v>
                </c:pt>
                <c:pt idx="1">
                  <c:v>Elder Abuse</c:v>
                </c:pt>
                <c:pt idx="2">
                  <c:v>People who have done unwanted sexual things to others</c:v>
                </c:pt>
                <c:pt idx="3">
                  <c:v>Abuse of people with disabilities</c:v>
                </c:pt>
                <c:pt idx="4">
                  <c:v>Child/Youth Abuse</c:v>
                </c:pt>
                <c:pt idx="5">
                  <c:v>Unwanted sexual experiences</c:v>
                </c:pt>
                <c:pt idx="6">
                  <c:v>People who have been abusive toward their partners</c:v>
                </c:pt>
                <c:pt idx="7">
                  <c:v>Dating/Domestic Violence</c:v>
                </c:pt>
              </c:strCache>
            </c:strRef>
          </c:cat>
          <c:val>
            <c:numRef>
              <c:f>safetyresource!$B$2:$B$11</c:f>
              <c:numCache>
                <c:formatCode>0%</c:formatCode>
                <c:ptCount val="8"/>
                <c:pt idx="0">
                  <c:v>2.2700000000000001E-2</c:v>
                </c:pt>
                <c:pt idx="1">
                  <c:v>2.2799999999999997E-2</c:v>
                </c:pt>
                <c:pt idx="2">
                  <c:v>2.3E-2</c:v>
                </c:pt>
                <c:pt idx="3">
                  <c:v>2.2400000000000003E-2</c:v>
                </c:pt>
                <c:pt idx="4">
                  <c:v>2.2499999999999999E-2</c:v>
                </c:pt>
                <c:pt idx="5">
                  <c:v>2.1899999999999999E-2</c:v>
                </c:pt>
                <c:pt idx="6">
                  <c:v>2.07E-2</c:v>
                </c:pt>
                <c:pt idx="7">
                  <c:v>1.9799999999999998E-2</c:v>
                </c:pt>
              </c:numCache>
            </c:numRef>
          </c:val>
          <c:extLst>
            <c:ext xmlns:c16="http://schemas.microsoft.com/office/drawing/2014/chart" uri="{C3380CC4-5D6E-409C-BE32-E72D297353CC}">
              <c16:uniqueId val="{00000000-3C62-4885-AF6E-CA493C8068AD}"/>
            </c:ext>
          </c:extLst>
        </c:ser>
        <c:ser>
          <c:idx val="1"/>
          <c:order val="1"/>
          <c:tx>
            <c:strRef>
              <c:f>safetyresource!$C$1</c:f>
              <c:strCache>
                <c:ptCount val="1"/>
                <c:pt idx="0">
                  <c:v>IPV During COVID</c:v>
                </c:pt>
              </c:strCache>
            </c:strRef>
          </c:tx>
          <c:spPr>
            <a:solidFill>
              <a:srgbClr val="0070C0"/>
            </a:solidFill>
            <a:ln>
              <a:solidFill>
                <a:srgbClr val="4472C6"/>
              </a:solidFill>
            </a:ln>
            <a:effectLst/>
          </c:spPr>
          <c:invertIfNegative val="0"/>
          <c:dPt>
            <c:idx val="7"/>
            <c:invertIfNegative val="0"/>
            <c:bubble3D val="0"/>
            <c:spPr>
              <a:solidFill>
                <a:srgbClr val="0070C0">
                  <a:alpha val="99000"/>
                </a:srgbClr>
              </a:solidFill>
              <a:ln>
                <a:solidFill>
                  <a:srgbClr val="4472C6"/>
                </a:solidFill>
              </a:ln>
              <a:effectLst/>
            </c:spPr>
            <c:extLst>
              <c:ext xmlns:c16="http://schemas.microsoft.com/office/drawing/2014/chart" uri="{C3380CC4-5D6E-409C-BE32-E72D297353CC}">
                <c16:uniqueId val="{00000001-3195-4DF7-94FA-473600228BC5}"/>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safetyresource!$A$2:$A$11</c:f>
              <c:strCache>
                <c:ptCount val="8"/>
                <c:pt idx="0">
                  <c:v>Reporting abusive behavior to authorities</c:v>
                </c:pt>
                <c:pt idx="1">
                  <c:v>Elder Abuse</c:v>
                </c:pt>
                <c:pt idx="2">
                  <c:v>People who have done unwanted sexual things to others</c:v>
                </c:pt>
                <c:pt idx="3">
                  <c:v>Abuse of people with disabilities</c:v>
                </c:pt>
                <c:pt idx="4">
                  <c:v>Child/Youth Abuse</c:v>
                </c:pt>
                <c:pt idx="5">
                  <c:v>Unwanted sexual experiences</c:v>
                </c:pt>
                <c:pt idx="6">
                  <c:v>People who have been abusive toward their partners</c:v>
                </c:pt>
                <c:pt idx="7">
                  <c:v>Dating/Domestic Violence</c:v>
                </c:pt>
              </c:strCache>
            </c:strRef>
          </c:cat>
          <c:val>
            <c:numRef>
              <c:f>safetyresource!$C$2:$C$11</c:f>
              <c:numCache>
                <c:formatCode>0%</c:formatCode>
                <c:ptCount val="8"/>
                <c:pt idx="0">
                  <c:v>3.9100000000000003E-2</c:v>
                </c:pt>
                <c:pt idx="1">
                  <c:v>4.8300000000000003E-2</c:v>
                </c:pt>
                <c:pt idx="2">
                  <c:v>5.3399999999999996E-2</c:v>
                </c:pt>
                <c:pt idx="3">
                  <c:v>6.0599999999999994E-2</c:v>
                </c:pt>
                <c:pt idx="4">
                  <c:v>6.2199999999999998E-2</c:v>
                </c:pt>
                <c:pt idx="5">
                  <c:v>0.1242</c:v>
                </c:pt>
                <c:pt idx="6">
                  <c:v>0.16620000000000001</c:v>
                </c:pt>
                <c:pt idx="7">
                  <c:v>0.16879999999999998</c:v>
                </c:pt>
              </c:numCache>
            </c:numRef>
          </c:val>
          <c:extLst>
            <c:ext xmlns:c16="http://schemas.microsoft.com/office/drawing/2014/chart" uri="{C3380CC4-5D6E-409C-BE32-E72D297353CC}">
              <c16:uniqueId val="{00000001-3C62-4885-AF6E-CA493C8068AD}"/>
            </c:ext>
          </c:extLst>
        </c:ser>
        <c:dLbls>
          <c:showLegendKey val="0"/>
          <c:showVal val="0"/>
          <c:showCatName val="0"/>
          <c:showSerName val="0"/>
          <c:showPercent val="0"/>
          <c:showBubbleSize val="0"/>
        </c:dLbls>
        <c:gapWidth val="99"/>
        <c:axId val="201815936"/>
        <c:axId val="201817472"/>
      </c:barChart>
      <c:catAx>
        <c:axId val="20181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1817472"/>
        <c:crosses val="autoZero"/>
        <c:auto val="1"/>
        <c:lblAlgn val="ctr"/>
        <c:lblOffset val="100"/>
        <c:noMultiLvlLbl val="0"/>
      </c:catAx>
      <c:valAx>
        <c:axId val="201817472"/>
        <c:scaling>
          <c:orientation val="minMax"/>
        </c:scaling>
        <c:delete val="1"/>
        <c:axPos val="l"/>
        <c:numFmt formatCode="0%" sourceLinked="1"/>
        <c:majorTickMark val="none"/>
        <c:minorTickMark val="none"/>
        <c:tickLblPos val="nextTo"/>
        <c:crossAx val="20181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11C0B-7E47-404D-A441-21EFB257DB4A}" type="doc">
      <dgm:prSet loTypeId="urn:microsoft.com/office/officeart/2005/8/layout/radial5" loCatId="cycle" qsTypeId="urn:microsoft.com/office/officeart/2005/8/quickstyle/simple2" qsCatId="simple" csTypeId="urn:microsoft.com/office/officeart/2005/8/colors/accent5_2" csCatId="accent5" phldr="1"/>
      <dgm:spPr/>
      <dgm:t>
        <a:bodyPr/>
        <a:lstStyle/>
        <a:p>
          <a:endParaRPr lang="en-US"/>
        </a:p>
      </dgm:t>
    </dgm:pt>
    <dgm:pt modelId="{41DCB91B-28C6-43D8-A74A-220C785AF026}">
      <dgm:prSet phldrT="[Text]" custT="1"/>
      <dgm:spPr>
        <a:solidFill>
          <a:srgbClr val="0070C0"/>
        </a:solidFill>
        <a:ln>
          <a:solidFill>
            <a:schemeClr val="accent1">
              <a:lumMod val="75000"/>
            </a:schemeClr>
          </a:solidFill>
        </a:ln>
      </dgm:spPr>
      <dgm:t>
        <a:bodyPr/>
        <a:lstStyle/>
        <a:p>
          <a:r>
            <a:rPr lang="en-US" sz="3200" b="1">
              <a:latin typeface="Abadi Extra Light" panose="020B0204020104020204" pitchFamily="34" charset="0"/>
            </a:rPr>
            <a:t>Intimate Partner Violence</a:t>
          </a:r>
        </a:p>
      </dgm:t>
    </dgm:pt>
    <dgm:pt modelId="{F54CBB73-46F1-4089-88FD-DA8B21BC7702}" type="parTrans" cxnId="{7E8F0BB1-847F-496C-9111-7137111DCB1A}">
      <dgm:prSet/>
      <dgm:spPr/>
      <dgm:t>
        <a:bodyPr/>
        <a:lstStyle/>
        <a:p>
          <a:endParaRPr lang="en-US" b="1">
            <a:latin typeface="Abadi Extra Light" panose="020B0204020104020204" pitchFamily="34" charset="0"/>
          </a:endParaRPr>
        </a:p>
      </dgm:t>
    </dgm:pt>
    <dgm:pt modelId="{7CF66638-EB4B-4831-8A50-E85A4500800E}" type="sibTrans" cxnId="{7E8F0BB1-847F-496C-9111-7137111DCB1A}">
      <dgm:prSet/>
      <dgm:spPr/>
      <dgm:t>
        <a:bodyPr/>
        <a:lstStyle/>
        <a:p>
          <a:endParaRPr lang="en-US" b="1">
            <a:latin typeface="Abadi Extra Light" panose="020B0204020104020204" pitchFamily="34" charset="0"/>
          </a:endParaRPr>
        </a:p>
      </dgm:t>
    </dgm:pt>
    <dgm:pt modelId="{70551FDE-7DDF-4DFB-BE45-C63018B20802}">
      <dgm:prSet phldrT="[Text]" custT="1"/>
      <dgm:spPr>
        <a:solidFill>
          <a:srgbClr val="0070C0"/>
        </a:solidFill>
        <a:ln>
          <a:noFill/>
        </a:ln>
      </dgm:spPr>
      <dgm:t>
        <a:bodyPr/>
        <a:lstStyle/>
        <a:p>
          <a:r>
            <a:rPr lang="en-US" sz="1700" b="1">
              <a:latin typeface="Abadi Extra Light" panose="020B0204020104020204" pitchFamily="34" charset="0"/>
            </a:rPr>
            <a:t>Racism</a:t>
          </a:r>
        </a:p>
      </dgm:t>
    </dgm:pt>
    <dgm:pt modelId="{CD9C2AF7-5DCC-4F97-9AC4-F4F09B9654BC}" type="parTrans" cxnId="{9F88EA2F-F941-4A22-8290-C926FBED06E6}">
      <dgm:prSet/>
      <dgm:spPr>
        <a:noFill/>
      </dgm:spPr>
      <dgm:t>
        <a:bodyPr/>
        <a:lstStyle/>
        <a:p>
          <a:endParaRPr lang="en-US" b="1">
            <a:latin typeface="Abadi Extra Light" panose="020B0204020104020204" pitchFamily="34" charset="0"/>
          </a:endParaRPr>
        </a:p>
      </dgm:t>
    </dgm:pt>
    <dgm:pt modelId="{FE3C50A4-D440-422D-899B-147F35E139DC}" type="sibTrans" cxnId="{9F88EA2F-F941-4A22-8290-C926FBED06E6}">
      <dgm:prSet/>
      <dgm:spPr/>
      <dgm:t>
        <a:bodyPr/>
        <a:lstStyle/>
        <a:p>
          <a:endParaRPr lang="en-US" b="1">
            <a:latin typeface="Abadi Extra Light" panose="020B0204020104020204" pitchFamily="34" charset="0"/>
          </a:endParaRPr>
        </a:p>
      </dgm:t>
    </dgm:pt>
    <dgm:pt modelId="{7C1FD47E-5808-442E-B7D0-2ED11408921E}">
      <dgm:prSet phldrT="[Text]" custT="1"/>
      <dgm:spPr>
        <a:solidFill>
          <a:srgbClr val="0070C0"/>
        </a:solidFill>
        <a:ln>
          <a:noFill/>
        </a:ln>
      </dgm:spPr>
      <dgm:t>
        <a:bodyPr/>
        <a:lstStyle/>
        <a:p>
          <a:r>
            <a:rPr lang="en-US" sz="1700" b="1" dirty="0">
              <a:latin typeface="Abadi Extra Light" panose="020B0204020104020204" pitchFamily="34" charset="0"/>
            </a:rPr>
            <a:t>Hetero-sexism</a:t>
          </a:r>
        </a:p>
      </dgm:t>
    </dgm:pt>
    <dgm:pt modelId="{916DE37B-E057-48C5-9AC6-1AA4B5DC3AC7}" type="parTrans" cxnId="{95201E16-8EA6-4393-8B95-19C100806E17}">
      <dgm:prSet/>
      <dgm:spPr>
        <a:noFill/>
      </dgm:spPr>
      <dgm:t>
        <a:bodyPr/>
        <a:lstStyle/>
        <a:p>
          <a:endParaRPr lang="en-US" b="1">
            <a:latin typeface="Abadi Extra Light" panose="020B0204020104020204" pitchFamily="34" charset="0"/>
          </a:endParaRPr>
        </a:p>
      </dgm:t>
    </dgm:pt>
    <dgm:pt modelId="{EC402D91-0304-4A37-82B9-B2C20FC2261D}" type="sibTrans" cxnId="{95201E16-8EA6-4393-8B95-19C100806E17}">
      <dgm:prSet/>
      <dgm:spPr/>
      <dgm:t>
        <a:bodyPr/>
        <a:lstStyle/>
        <a:p>
          <a:endParaRPr lang="en-US" b="1">
            <a:latin typeface="Abadi Extra Light" panose="020B0204020104020204" pitchFamily="34" charset="0"/>
          </a:endParaRPr>
        </a:p>
      </dgm:t>
    </dgm:pt>
    <dgm:pt modelId="{00A9C14D-D0E8-4B6D-968D-CCD60B66C5CF}">
      <dgm:prSet phldrT="[Text]" custT="1"/>
      <dgm:spPr>
        <a:solidFill>
          <a:srgbClr val="0070C0"/>
        </a:solidFill>
        <a:ln>
          <a:noFill/>
        </a:ln>
      </dgm:spPr>
      <dgm:t>
        <a:bodyPr/>
        <a:lstStyle/>
        <a:p>
          <a:r>
            <a:rPr lang="en-US" sz="1700" b="1">
              <a:latin typeface="Abadi Extra Light" panose="020B0204020104020204" pitchFamily="34" charset="0"/>
            </a:rPr>
            <a:t>Capitalism</a:t>
          </a:r>
        </a:p>
      </dgm:t>
    </dgm:pt>
    <dgm:pt modelId="{762EA94E-56CA-4C88-81C5-E94ED9320883}" type="parTrans" cxnId="{62662292-2756-4152-9A85-4820C238CB51}">
      <dgm:prSet/>
      <dgm:spPr>
        <a:noFill/>
      </dgm:spPr>
      <dgm:t>
        <a:bodyPr/>
        <a:lstStyle/>
        <a:p>
          <a:endParaRPr lang="en-US" b="1">
            <a:latin typeface="Abadi Extra Light" panose="020B0204020104020204" pitchFamily="34" charset="0"/>
          </a:endParaRPr>
        </a:p>
      </dgm:t>
    </dgm:pt>
    <dgm:pt modelId="{DAAC015A-1F42-4446-8630-6D35C5055A7A}" type="sibTrans" cxnId="{62662292-2756-4152-9A85-4820C238CB51}">
      <dgm:prSet/>
      <dgm:spPr/>
      <dgm:t>
        <a:bodyPr/>
        <a:lstStyle/>
        <a:p>
          <a:endParaRPr lang="en-US" b="1">
            <a:latin typeface="Abadi Extra Light" panose="020B0204020104020204" pitchFamily="34" charset="0"/>
          </a:endParaRPr>
        </a:p>
      </dgm:t>
    </dgm:pt>
    <dgm:pt modelId="{A746B17E-F6A7-4FF4-9DC4-76291754A20C}">
      <dgm:prSet phldrT="[Text]" custT="1"/>
      <dgm:spPr>
        <a:solidFill>
          <a:srgbClr val="0070C0"/>
        </a:solidFill>
        <a:ln>
          <a:noFill/>
        </a:ln>
      </dgm:spPr>
      <dgm:t>
        <a:bodyPr/>
        <a:lstStyle/>
        <a:p>
          <a:r>
            <a:rPr lang="en-US" sz="1700" b="1" dirty="0">
              <a:latin typeface="Abadi Extra Light" panose="020B0204020104020204" pitchFamily="34" charset="0"/>
            </a:rPr>
            <a:t>Patriarchy &amp; Sexism</a:t>
          </a:r>
        </a:p>
      </dgm:t>
    </dgm:pt>
    <dgm:pt modelId="{82C7D0C0-1B08-4FEE-A4D4-C129AE240042}" type="parTrans" cxnId="{BC06FA7B-60CD-4339-844E-939DD81D9733}">
      <dgm:prSet/>
      <dgm:spPr>
        <a:noFill/>
        <a:ln>
          <a:noFill/>
        </a:ln>
      </dgm:spPr>
      <dgm:t>
        <a:bodyPr/>
        <a:lstStyle/>
        <a:p>
          <a:endParaRPr lang="en-US" b="1">
            <a:latin typeface="Abadi Extra Light" panose="020B0204020104020204" pitchFamily="34" charset="0"/>
          </a:endParaRPr>
        </a:p>
      </dgm:t>
    </dgm:pt>
    <dgm:pt modelId="{3DE4274F-63DB-4C34-A203-C062F4D3B2BA}" type="sibTrans" cxnId="{BC06FA7B-60CD-4339-844E-939DD81D9733}">
      <dgm:prSet/>
      <dgm:spPr/>
      <dgm:t>
        <a:bodyPr/>
        <a:lstStyle/>
        <a:p>
          <a:endParaRPr lang="en-US" b="1">
            <a:latin typeface="Abadi Extra Light" panose="020B0204020104020204" pitchFamily="34" charset="0"/>
          </a:endParaRPr>
        </a:p>
      </dgm:t>
    </dgm:pt>
    <dgm:pt modelId="{9B4F185F-B585-42E1-8C05-A2A451512764}" type="pres">
      <dgm:prSet presAssocID="{46911C0B-7E47-404D-A441-21EFB257DB4A}" presName="Name0" presStyleCnt="0">
        <dgm:presLayoutVars>
          <dgm:chMax val="1"/>
          <dgm:dir/>
          <dgm:animLvl val="ctr"/>
          <dgm:resizeHandles val="exact"/>
        </dgm:presLayoutVars>
      </dgm:prSet>
      <dgm:spPr/>
    </dgm:pt>
    <dgm:pt modelId="{FC1EE755-E5F3-48E4-9ACF-33B243BDA332}" type="pres">
      <dgm:prSet presAssocID="{41DCB91B-28C6-43D8-A74A-220C785AF026}" presName="centerShape" presStyleLbl="node0" presStyleIdx="0" presStyleCnt="1" custScaleX="159487" custScaleY="157478"/>
      <dgm:spPr/>
    </dgm:pt>
    <dgm:pt modelId="{887C5EA4-D94E-423C-822B-85BF91545C67}" type="pres">
      <dgm:prSet presAssocID="{CD9C2AF7-5DCC-4F97-9AC4-F4F09B9654BC}" presName="parTrans" presStyleLbl="sibTrans2D1" presStyleIdx="0" presStyleCnt="4" custScaleX="190267"/>
      <dgm:spPr/>
    </dgm:pt>
    <dgm:pt modelId="{79C239F3-B4D7-4926-905F-A9C007BFC1F8}" type="pres">
      <dgm:prSet presAssocID="{CD9C2AF7-5DCC-4F97-9AC4-F4F09B9654BC}" presName="connectorText" presStyleLbl="sibTrans2D1" presStyleIdx="0" presStyleCnt="4"/>
      <dgm:spPr/>
    </dgm:pt>
    <dgm:pt modelId="{B0D24EF1-4EC6-48EF-8343-B5CC52059EB6}" type="pres">
      <dgm:prSet presAssocID="{70551FDE-7DDF-4DFB-BE45-C63018B20802}" presName="node" presStyleLbl="node1" presStyleIdx="0" presStyleCnt="4" custScaleX="99323" custScaleY="99323" custRadScaleRad="105095" custRadScaleInc="2238">
        <dgm:presLayoutVars>
          <dgm:bulletEnabled val="1"/>
        </dgm:presLayoutVars>
      </dgm:prSet>
      <dgm:spPr/>
    </dgm:pt>
    <dgm:pt modelId="{0597A517-4C7D-48AC-A586-3BE82AFC1C7F}" type="pres">
      <dgm:prSet presAssocID="{916DE37B-E057-48C5-9AC6-1AA4B5DC3AC7}" presName="parTrans" presStyleLbl="sibTrans2D1" presStyleIdx="1" presStyleCnt="4"/>
      <dgm:spPr/>
    </dgm:pt>
    <dgm:pt modelId="{A828E509-7D2D-462F-9EE0-BAC32725023D}" type="pres">
      <dgm:prSet presAssocID="{916DE37B-E057-48C5-9AC6-1AA4B5DC3AC7}" presName="connectorText" presStyleLbl="sibTrans2D1" presStyleIdx="1" presStyleCnt="4"/>
      <dgm:spPr/>
    </dgm:pt>
    <dgm:pt modelId="{5E6968F2-F17A-4154-9096-25F59222091F}" type="pres">
      <dgm:prSet presAssocID="{7C1FD47E-5808-442E-B7D0-2ED11408921E}" presName="node" presStyleLbl="node1" presStyleIdx="1" presStyleCnt="4" custScaleX="99323" custScaleY="99323" custRadScaleRad="124473" custRadScaleInc="-444">
        <dgm:presLayoutVars>
          <dgm:bulletEnabled val="1"/>
        </dgm:presLayoutVars>
      </dgm:prSet>
      <dgm:spPr/>
    </dgm:pt>
    <dgm:pt modelId="{A453B928-9A71-436F-8489-E27AEA18E033}" type="pres">
      <dgm:prSet presAssocID="{762EA94E-56CA-4C88-81C5-E94ED9320883}" presName="parTrans" presStyleLbl="sibTrans2D1" presStyleIdx="2" presStyleCnt="4"/>
      <dgm:spPr/>
    </dgm:pt>
    <dgm:pt modelId="{2200787C-3EF9-4FDB-9A9A-D5173F06B754}" type="pres">
      <dgm:prSet presAssocID="{762EA94E-56CA-4C88-81C5-E94ED9320883}" presName="connectorText" presStyleLbl="sibTrans2D1" presStyleIdx="2" presStyleCnt="4"/>
      <dgm:spPr/>
    </dgm:pt>
    <dgm:pt modelId="{FF619E74-BCA8-48D0-BE83-EBF43D0F643A}" type="pres">
      <dgm:prSet presAssocID="{00A9C14D-D0E8-4B6D-968D-CCD60B66C5CF}" presName="node" presStyleLbl="node1" presStyleIdx="2" presStyleCnt="4" custScaleX="100000" custScaleY="100000" custRadScaleRad="110113" custRadScaleInc="-2136">
        <dgm:presLayoutVars>
          <dgm:bulletEnabled val="1"/>
        </dgm:presLayoutVars>
      </dgm:prSet>
      <dgm:spPr/>
    </dgm:pt>
    <dgm:pt modelId="{3CEBA213-D131-41CF-A40F-B955D5A2E207}" type="pres">
      <dgm:prSet presAssocID="{82C7D0C0-1B08-4FEE-A4D4-C129AE240042}" presName="parTrans" presStyleLbl="sibTrans2D1" presStyleIdx="3" presStyleCnt="4" custAng="1235772" custScaleX="186445" custLinFactNeighborX="16482" custLinFactNeighborY="73961"/>
      <dgm:spPr/>
    </dgm:pt>
    <dgm:pt modelId="{96357108-3459-4694-AB74-88B2B1C74411}" type="pres">
      <dgm:prSet presAssocID="{82C7D0C0-1B08-4FEE-A4D4-C129AE240042}" presName="connectorText" presStyleLbl="sibTrans2D1" presStyleIdx="3" presStyleCnt="4"/>
      <dgm:spPr/>
    </dgm:pt>
    <dgm:pt modelId="{740BC650-809D-4C92-B851-28F5F58BCC46}" type="pres">
      <dgm:prSet presAssocID="{A746B17E-F6A7-4FF4-9DC4-76291754A20C}" presName="node" presStyleLbl="node1" presStyleIdx="3" presStyleCnt="4" custScaleX="100448" custScaleY="101988" custRadScaleRad="137059" custRadScaleInc="1397">
        <dgm:presLayoutVars>
          <dgm:bulletEnabled val="1"/>
        </dgm:presLayoutVars>
      </dgm:prSet>
      <dgm:spPr/>
    </dgm:pt>
  </dgm:ptLst>
  <dgm:cxnLst>
    <dgm:cxn modelId="{B931CE0F-3F15-4363-BA01-8DAC5FAA6100}" type="presOf" srcId="{7C1FD47E-5808-442E-B7D0-2ED11408921E}" destId="{5E6968F2-F17A-4154-9096-25F59222091F}" srcOrd="0" destOrd="0" presId="urn:microsoft.com/office/officeart/2005/8/layout/radial5"/>
    <dgm:cxn modelId="{95201E16-8EA6-4393-8B95-19C100806E17}" srcId="{41DCB91B-28C6-43D8-A74A-220C785AF026}" destId="{7C1FD47E-5808-442E-B7D0-2ED11408921E}" srcOrd="1" destOrd="0" parTransId="{916DE37B-E057-48C5-9AC6-1AA4B5DC3AC7}" sibTransId="{EC402D91-0304-4A37-82B9-B2C20FC2261D}"/>
    <dgm:cxn modelId="{BAAE9D1E-4CF7-421F-A4D6-23DCC067E3B3}" type="presOf" srcId="{82C7D0C0-1B08-4FEE-A4D4-C129AE240042}" destId="{96357108-3459-4694-AB74-88B2B1C74411}" srcOrd="1" destOrd="0" presId="urn:microsoft.com/office/officeart/2005/8/layout/radial5"/>
    <dgm:cxn modelId="{59EC7F27-456B-4F1D-B442-B7C073E5491B}" type="presOf" srcId="{00A9C14D-D0E8-4B6D-968D-CCD60B66C5CF}" destId="{FF619E74-BCA8-48D0-BE83-EBF43D0F643A}" srcOrd="0" destOrd="0" presId="urn:microsoft.com/office/officeart/2005/8/layout/radial5"/>
    <dgm:cxn modelId="{9F88EA2F-F941-4A22-8290-C926FBED06E6}" srcId="{41DCB91B-28C6-43D8-A74A-220C785AF026}" destId="{70551FDE-7DDF-4DFB-BE45-C63018B20802}" srcOrd="0" destOrd="0" parTransId="{CD9C2AF7-5DCC-4F97-9AC4-F4F09B9654BC}" sibTransId="{FE3C50A4-D440-422D-899B-147F35E139DC}"/>
    <dgm:cxn modelId="{5321F134-522D-4F1E-AB29-C5B00FEDE2E1}" type="presOf" srcId="{46911C0B-7E47-404D-A441-21EFB257DB4A}" destId="{9B4F185F-B585-42E1-8C05-A2A451512764}" srcOrd="0" destOrd="0" presId="urn:microsoft.com/office/officeart/2005/8/layout/radial5"/>
    <dgm:cxn modelId="{103F9838-ED12-4392-9971-55663069568F}" type="presOf" srcId="{CD9C2AF7-5DCC-4F97-9AC4-F4F09B9654BC}" destId="{79C239F3-B4D7-4926-905F-A9C007BFC1F8}" srcOrd="1" destOrd="0" presId="urn:microsoft.com/office/officeart/2005/8/layout/radial5"/>
    <dgm:cxn modelId="{401FC55F-26D0-4481-9B86-5B3ACC248EF3}" type="presOf" srcId="{A746B17E-F6A7-4FF4-9DC4-76291754A20C}" destId="{740BC650-809D-4C92-B851-28F5F58BCC46}" srcOrd="0" destOrd="0" presId="urn:microsoft.com/office/officeart/2005/8/layout/radial5"/>
    <dgm:cxn modelId="{3BA64677-3FDF-4606-BE95-47CAAC7B1C3E}" type="presOf" srcId="{916DE37B-E057-48C5-9AC6-1AA4B5DC3AC7}" destId="{A828E509-7D2D-462F-9EE0-BAC32725023D}" srcOrd="1" destOrd="0" presId="urn:microsoft.com/office/officeart/2005/8/layout/radial5"/>
    <dgm:cxn modelId="{BC06FA7B-60CD-4339-844E-939DD81D9733}" srcId="{41DCB91B-28C6-43D8-A74A-220C785AF026}" destId="{A746B17E-F6A7-4FF4-9DC4-76291754A20C}" srcOrd="3" destOrd="0" parTransId="{82C7D0C0-1B08-4FEE-A4D4-C129AE240042}" sibTransId="{3DE4274F-63DB-4C34-A203-C062F4D3B2BA}"/>
    <dgm:cxn modelId="{D0092381-F66E-4A1A-9D64-1CE60CDF08DE}" type="presOf" srcId="{41DCB91B-28C6-43D8-A74A-220C785AF026}" destId="{FC1EE755-E5F3-48E4-9ACF-33B243BDA332}" srcOrd="0" destOrd="0" presId="urn:microsoft.com/office/officeart/2005/8/layout/radial5"/>
    <dgm:cxn modelId="{ED77D98F-B875-4DD1-B5B9-58492DE354D8}" type="presOf" srcId="{916DE37B-E057-48C5-9AC6-1AA4B5DC3AC7}" destId="{0597A517-4C7D-48AC-A586-3BE82AFC1C7F}" srcOrd="0" destOrd="0" presId="urn:microsoft.com/office/officeart/2005/8/layout/radial5"/>
    <dgm:cxn modelId="{62662292-2756-4152-9A85-4820C238CB51}" srcId="{41DCB91B-28C6-43D8-A74A-220C785AF026}" destId="{00A9C14D-D0E8-4B6D-968D-CCD60B66C5CF}" srcOrd="2" destOrd="0" parTransId="{762EA94E-56CA-4C88-81C5-E94ED9320883}" sibTransId="{DAAC015A-1F42-4446-8630-6D35C5055A7A}"/>
    <dgm:cxn modelId="{7E8F0BB1-847F-496C-9111-7137111DCB1A}" srcId="{46911C0B-7E47-404D-A441-21EFB257DB4A}" destId="{41DCB91B-28C6-43D8-A74A-220C785AF026}" srcOrd="0" destOrd="0" parTransId="{F54CBB73-46F1-4089-88FD-DA8B21BC7702}" sibTransId="{7CF66638-EB4B-4831-8A50-E85A4500800E}"/>
    <dgm:cxn modelId="{4143BBB9-50F8-45A7-853C-7F068C5C3997}" type="presOf" srcId="{762EA94E-56CA-4C88-81C5-E94ED9320883}" destId="{2200787C-3EF9-4FDB-9A9A-D5173F06B754}" srcOrd="1" destOrd="0" presId="urn:microsoft.com/office/officeart/2005/8/layout/radial5"/>
    <dgm:cxn modelId="{C18DC8B9-308B-45B2-B9D5-F420D5EFE43A}" type="presOf" srcId="{762EA94E-56CA-4C88-81C5-E94ED9320883}" destId="{A453B928-9A71-436F-8489-E27AEA18E033}" srcOrd="0" destOrd="0" presId="urn:microsoft.com/office/officeart/2005/8/layout/radial5"/>
    <dgm:cxn modelId="{D5463ABF-26BF-423D-BCD0-0DD94C9485CF}" type="presOf" srcId="{CD9C2AF7-5DCC-4F97-9AC4-F4F09B9654BC}" destId="{887C5EA4-D94E-423C-822B-85BF91545C67}" srcOrd="0" destOrd="0" presId="urn:microsoft.com/office/officeart/2005/8/layout/radial5"/>
    <dgm:cxn modelId="{AD257DDD-3298-4AFA-A172-5B7A0B1C60C3}" type="presOf" srcId="{70551FDE-7DDF-4DFB-BE45-C63018B20802}" destId="{B0D24EF1-4EC6-48EF-8343-B5CC52059EB6}" srcOrd="0" destOrd="0" presId="urn:microsoft.com/office/officeart/2005/8/layout/radial5"/>
    <dgm:cxn modelId="{3E07F5E5-C508-45D1-9572-700997988142}" type="presOf" srcId="{82C7D0C0-1B08-4FEE-A4D4-C129AE240042}" destId="{3CEBA213-D131-41CF-A40F-B955D5A2E207}" srcOrd="0" destOrd="0" presId="urn:microsoft.com/office/officeart/2005/8/layout/radial5"/>
    <dgm:cxn modelId="{4B1FA772-262A-485C-A2D2-6BDA4FFCD5F1}" type="presParOf" srcId="{9B4F185F-B585-42E1-8C05-A2A451512764}" destId="{FC1EE755-E5F3-48E4-9ACF-33B243BDA332}" srcOrd="0" destOrd="0" presId="urn:microsoft.com/office/officeart/2005/8/layout/radial5"/>
    <dgm:cxn modelId="{E5190B66-1A46-4F0A-A9D7-A53BAAD1653C}" type="presParOf" srcId="{9B4F185F-B585-42E1-8C05-A2A451512764}" destId="{887C5EA4-D94E-423C-822B-85BF91545C67}" srcOrd="1" destOrd="0" presId="urn:microsoft.com/office/officeart/2005/8/layout/radial5"/>
    <dgm:cxn modelId="{081D66E5-5237-424D-ADDF-DE637AB86F96}" type="presParOf" srcId="{887C5EA4-D94E-423C-822B-85BF91545C67}" destId="{79C239F3-B4D7-4926-905F-A9C007BFC1F8}" srcOrd="0" destOrd="0" presId="urn:microsoft.com/office/officeart/2005/8/layout/radial5"/>
    <dgm:cxn modelId="{D69A8881-D104-4F5C-A5FD-CDFAA5D45B2E}" type="presParOf" srcId="{9B4F185F-B585-42E1-8C05-A2A451512764}" destId="{B0D24EF1-4EC6-48EF-8343-B5CC52059EB6}" srcOrd="2" destOrd="0" presId="urn:microsoft.com/office/officeart/2005/8/layout/radial5"/>
    <dgm:cxn modelId="{F66662FE-4A64-42E2-AA72-3102B08E63C4}" type="presParOf" srcId="{9B4F185F-B585-42E1-8C05-A2A451512764}" destId="{0597A517-4C7D-48AC-A586-3BE82AFC1C7F}" srcOrd="3" destOrd="0" presId="urn:microsoft.com/office/officeart/2005/8/layout/radial5"/>
    <dgm:cxn modelId="{F04AB644-C831-4DEB-A018-1374162F8C9E}" type="presParOf" srcId="{0597A517-4C7D-48AC-A586-3BE82AFC1C7F}" destId="{A828E509-7D2D-462F-9EE0-BAC32725023D}" srcOrd="0" destOrd="0" presId="urn:microsoft.com/office/officeart/2005/8/layout/radial5"/>
    <dgm:cxn modelId="{363A36F8-F3D7-4B72-93F8-4C665B7DC824}" type="presParOf" srcId="{9B4F185F-B585-42E1-8C05-A2A451512764}" destId="{5E6968F2-F17A-4154-9096-25F59222091F}" srcOrd="4" destOrd="0" presId="urn:microsoft.com/office/officeart/2005/8/layout/radial5"/>
    <dgm:cxn modelId="{8780BC94-D6DC-4CA6-94B3-ABC3C143FA97}" type="presParOf" srcId="{9B4F185F-B585-42E1-8C05-A2A451512764}" destId="{A453B928-9A71-436F-8489-E27AEA18E033}" srcOrd="5" destOrd="0" presId="urn:microsoft.com/office/officeart/2005/8/layout/radial5"/>
    <dgm:cxn modelId="{B24872E2-7B73-4BF0-985F-0F027AECD846}" type="presParOf" srcId="{A453B928-9A71-436F-8489-E27AEA18E033}" destId="{2200787C-3EF9-4FDB-9A9A-D5173F06B754}" srcOrd="0" destOrd="0" presId="urn:microsoft.com/office/officeart/2005/8/layout/radial5"/>
    <dgm:cxn modelId="{737FBA16-6BC7-4CDC-A436-9D2D1EC3D4AD}" type="presParOf" srcId="{9B4F185F-B585-42E1-8C05-A2A451512764}" destId="{FF619E74-BCA8-48D0-BE83-EBF43D0F643A}" srcOrd="6" destOrd="0" presId="urn:microsoft.com/office/officeart/2005/8/layout/radial5"/>
    <dgm:cxn modelId="{BBF41F96-379A-4B16-A401-69A9EB6AB054}" type="presParOf" srcId="{9B4F185F-B585-42E1-8C05-A2A451512764}" destId="{3CEBA213-D131-41CF-A40F-B955D5A2E207}" srcOrd="7" destOrd="0" presId="urn:microsoft.com/office/officeart/2005/8/layout/radial5"/>
    <dgm:cxn modelId="{505B3221-A4F4-40E4-B8CB-C52941C20C1B}" type="presParOf" srcId="{3CEBA213-D131-41CF-A40F-B955D5A2E207}" destId="{96357108-3459-4694-AB74-88B2B1C74411}" srcOrd="0" destOrd="0" presId="urn:microsoft.com/office/officeart/2005/8/layout/radial5"/>
    <dgm:cxn modelId="{8CF93AC3-17C7-44B6-8593-0ABB6CEFF20E}" type="presParOf" srcId="{9B4F185F-B585-42E1-8C05-A2A451512764}" destId="{740BC650-809D-4C92-B851-28F5F58BCC46}"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B86B1-701D-44C7-BD01-E5DC3DBF7B4D}" type="doc">
      <dgm:prSet loTypeId="urn:microsoft.com/office/officeart/2005/8/layout/radial6" loCatId="relationship" qsTypeId="urn:microsoft.com/office/officeart/2005/8/quickstyle/simple1" qsCatId="simple" csTypeId="urn:microsoft.com/office/officeart/2005/8/colors/accent5_2" csCatId="accent5" phldr="1"/>
      <dgm:spPr/>
      <dgm:t>
        <a:bodyPr/>
        <a:lstStyle/>
        <a:p>
          <a:endParaRPr lang="en-US"/>
        </a:p>
      </dgm:t>
    </dgm:pt>
    <dgm:pt modelId="{2A853D4D-887D-447C-9F77-F8A3A996EE29}">
      <dgm:prSet phldrT="[Text]" custT="1"/>
      <dgm:spPr>
        <a:solidFill>
          <a:srgbClr val="0070C0"/>
        </a:solidFill>
      </dgm:spPr>
      <dgm:t>
        <a:bodyPr/>
        <a:lstStyle/>
        <a:p>
          <a:r>
            <a:rPr lang="en-US" sz="1500" b="1">
              <a:latin typeface="Abadi Extra Light" panose="020B0204020104020204" pitchFamily="34" charset="0"/>
            </a:rPr>
            <a:t>Intimate Partner Violence</a:t>
          </a:r>
        </a:p>
      </dgm:t>
    </dgm:pt>
    <dgm:pt modelId="{3103884E-1611-4E24-9E45-007152E9C6E8}" type="parTrans" cxnId="{8FA12FD0-59D9-43DF-B5F5-909D72806465}">
      <dgm:prSet/>
      <dgm:spPr/>
      <dgm:t>
        <a:bodyPr/>
        <a:lstStyle/>
        <a:p>
          <a:endParaRPr lang="en-US" sz="1500"/>
        </a:p>
      </dgm:t>
    </dgm:pt>
    <dgm:pt modelId="{326DCEBD-A794-4C77-AD7F-8AD5E70D3FBC}" type="sibTrans" cxnId="{8FA12FD0-59D9-43DF-B5F5-909D72806465}">
      <dgm:prSet/>
      <dgm:spPr/>
      <dgm:t>
        <a:bodyPr/>
        <a:lstStyle/>
        <a:p>
          <a:endParaRPr lang="en-US" sz="1500"/>
        </a:p>
      </dgm:t>
    </dgm:pt>
    <dgm:pt modelId="{4ECB6AB4-4A15-419D-9C2A-2785DEF5DA9B}">
      <dgm:prSet phldrT="[Text]" custT="1"/>
      <dgm:spPr>
        <a:solidFill>
          <a:srgbClr val="0070C0"/>
        </a:solidFill>
      </dgm:spPr>
      <dgm:t>
        <a:bodyPr/>
        <a:lstStyle/>
        <a:p>
          <a:r>
            <a:rPr lang="en-US" sz="1500">
              <a:latin typeface="Abadi Extra Light" panose="020B0204020104020204" pitchFamily="34" charset="0"/>
            </a:rPr>
            <a:t>Basic Needs</a:t>
          </a:r>
          <a:endParaRPr lang="en-US" sz="1500" dirty="0">
            <a:latin typeface="Abadi Extra Light" panose="020B0204020104020204" pitchFamily="34" charset="0"/>
          </a:endParaRPr>
        </a:p>
      </dgm:t>
    </dgm:pt>
    <dgm:pt modelId="{5DC4C768-04DA-4CED-B15D-0A7E7CCAB85B}" type="parTrans" cxnId="{B6352845-DCBF-4929-839B-E72A9E3A5E22}">
      <dgm:prSet/>
      <dgm:spPr/>
      <dgm:t>
        <a:bodyPr/>
        <a:lstStyle/>
        <a:p>
          <a:endParaRPr lang="en-US" sz="1500"/>
        </a:p>
      </dgm:t>
    </dgm:pt>
    <dgm:pt modelId="{703A10CC-BC56-4740-BC49-C22C732D94B8}" type="sibTrans" cxnId="{B6352845-DCBF-4929-839B-E72A9E3A5E22}">
      <dgm:prSet/>
      <dgm:spPr/>
      <dgm:t>
        <a:bodyPr/>
        <a:lstStyle/>
        <a:p>
          <a:endParaRPr lang="en-US" sz="1500"/>
        </a:p>
      </dgm:t>
    </dgm:pt>
    <dgm:pt modelId="{15505581-7A49-40AB-8C6E-2E67CE642B4F}">
      <dgm:prSet phldrT="[Text]" custT="1"/>
      <dgm:spPr>
        <a:solidFill>
          <a:srgbClr val="0070C0"/>
        </a:solidFill>
      </dgm:spPr>
      <dgm:t>
        <a:bodyPr/>
        <a:lstStyle/>
        <a:p>
          <a:r>
            <a:rPr lang="en-US" sz="1500">
              <a:latin typeface="Abadi Extra Light" panose="020B0204020104020204" pitchFamily="34" charset="0"/>
            </a:rPr>
            <a:t>Mental Health</a:t>
          </a:r>
          <a:endParaRPr lang="en-US" sz="1500" dirty="0">
            <a:latin typeface="Abadi Extra Light" panose="020B0204020104020204" pitchFamily="34" charset="0"/>
          </a:endParaRPr>
        </a:p>
      </dgm:t>
    </dgm:pt>
    <dgm:pt modelId="{0F58497A-B6FA-4517-81D4-D32494B54873}" type="parTrans" cxnId="{CEF4E49D-8A31-4CD6-BA30-F991857568ED}">
      <dgm:prSet/>
      <dgm:spPr/>
      <dgm:t>
        <a:bodyPr/>
        <a:lstStyle/>
        <a:p>
          <a:endParaRPr lang="en-US" sz="1500"/>
        </a:p>
      </dgm:t>
    </dgm:pt>
    <dgm:pt modelId="{831A5303-C9A3-4470-AC2B-5246EEE700DF}" type="sibTrans" cxnId="{CEF4E49D-8A31-4CD6-BA30-F991857568ED}">
      <dgm:prSet/>
      <dgm:spPr/>
      <dgm:t>
        <a:bodyPr/>
        <a:lstStyle/>
        <a:p>
          <a:endParaRPr lang="en-US" sz="1500"/>
        </a:p>
      </dgm:t>
    </dgm:pt>
    <dgm:pt modelId="{BF154A84-D858-47E1-B0F4-D14AD83B4EC7}">
      <dgm:prSet phldrT="[Text]" custT="1"/>
      <dgm:spPr>
        <a:solidFill>
          <a:srgbClr val="0070C0"/>
        </a:solidFill>
      </dgm:spPr>
      <dgm:t>
        <a:bodyPr/>
        <a:lstStyle/>
        <a:p>
          <a:r>
            <a:rPr lang="en-US" sz="1500" spc="-100" baseline="0">
              <a:latin typeface="Abadi Extra Light" panose="020B0204020104020204" pitchFamily="34" charset="0"/>
            </a:rPr>
            <a:t>Employment</a:t>
          </a:r>
        </a:p>
      </dgm:t>
    </dgm:pt>
    <dgm:pt modelId="{A89FB68E-1E8C-4FEA-BB16-8BA571C7D2AD}" type="parTrans" cxnId="{B38DD0A1-8BE4-431F-8396-5539CB4581D7}">
      <dgm:prSet/>
      <dgm:spPr/>
      <dgm:t>
        <a:bodyPr/>
        <a:lstStyle/>
        <a:p>
          <a:endParaRPr lang="en-US" sz="1500"/>
        </a:p>
      </dgm:t>
    </dgm:pt>
    <dgm:pt modelId="{F7D04408-95EA-469B-A609-76C6335C8834}" type="sibTrans" cxnId="{B38DD0A1-8BE4-431F-8396-5539CB4581D7}">
      <dgm:prSet/>
      <dgm:spPr/>
      <dgm:t>
        <a:bodyPr/>
        <a:lstStyle/>
        <a:p>
          <a:endParaRPr lang="en-US" sz="1500"/>
        </a:p>
      </dgm:t>
    </dgm:pt>
    <dgm:pt modelId="{B480D700-4889-4573-B4CC-9631847DA660}">
      <dgm:prSet phldrT="[Text]" custT="1"/>
      <dgm:spPr>
        <a:solidFill>
          <a:srgbClr val="0070C0"/>
        </a:solidFill>
      </dgm:spPr>
      <dgm:t>
        <a:bodyPr/>
        <a:lstStyle/>
        <a:p>
          <a:r>
            <a:rPr lang="en-US" sz="1500">
              <a:latin typeface="Abadi Extra Light" panose="020B0204020104020204" pitchFamily="34" charset="0"/>
            </a:rPr>
            <a:t>Housing</a:t>
          </a:r>
          <a:endParaRPr lang="en-US" sz="1500" dirty="0">
            <a:latin typeface="Abadi Extra Light" panose="020B0204020104020204" pitchFamily="34" charset="0"/>
          </a:endParaRPr>
        </a:p>
      </dgm:t>
    </dgm:pt>
    <dgm:pt modelId="{B293344A-A2EC-4E61-BECE-FD98B8E29698}" type="parTrans" cxnId="{EE8FD565-28B8-473E-9A91-7E5B00675CD9}">
      <dgm:prSet/>
      <dgm:spPr/>
      <dgm:t>
        <a:bodyPr/>
        <a:lstStyle/>
        <a:p>
          <a:endParaRPr lang="en-US" sz="1500"/>
        </a:p>
      </dgm:t>
    </dgm:pt>
    <dgm:pt modelId="{F2CE4401-FEEE-4302-8F83-BC8CA5AFD68D}" type="sibTrans" cxnId="{EE8FD565-28B8-473E-9A91-7E5B00675CD9}">
      <dgm:prSet/>
      <dgm:spPr/>
      <dgm:t>
        <a:bodyPr/>
        <a:lstStyle/>
        <a:p>
          <a:endParaRPr lang="en-US" sz="1500"/>
        </a:p>
      </dgm:t>
    </dgm:pt>
    <dgm:pt modelId="{33E53D40-1F72-4182-BDE2-ACABFC1E4CF6}">
      <dgm:prSet phldrT="[Text]" custT="1"/>
      <dgm:spPr>
        <a:solidFill>
          <a:srgbClr val="0070C0"/>
        </a:solidFill>
      </dgm:spPr>
      <dgm:t>
        <a:bodyPr/>
        <a:lstStyle/>
        <a:p>
          <a:r>
            <a:rPr lang="en-US" sz="1500">
              <a:latin typeface="Abadi Extra Light" panose="020B0204020104020204" pitchFamily="34" charset="0"/>
            </a:rPr>
            <a:t>Healthcare Access</a:t>
          </a:r>
        </a:p>
      </dgm:t>
    </dgm:pt>
    <dgm:pt modelId="{87CFC15B-6952-40DF-BF17-D28D9F6AFE3A}" type="parTrans" cxnId="{026AF6B0-2146-4784-9943-ABCB146C2A56}">
      <dgm:prSet/>
      <dgm:spPr/>
      <dgm:t>
        <a:bodyPr/>
        <a:lstStyle/>
        <a:p>
          <a:endParaRPr lang="en-US" sz="1500"/>
        </a:p>
      </dgm:t>
    </dgm:pt>
    <dgm:pt modelId="{7DDDECAC-665A-4801-89EE-0FCD00F60F1E}" type="sibTrans" cxnId="{026AF6B0-2146-4784-9943-ABCB146C2A56}">
      <dgm:prSet/>
      <dgm:spPr/>
      <dgm:t>
        <a:bodyPr/>
        <a:lstStyle/>
        <a:p>
          <a:endParaRPr lang="en-US" sz="1500"/>
        </a:p>
      </dgm:t>
    </dgm:pt>
    <dgm:pt modelId="{D03B0189-1073-485A-887B-338F2830FFE2}">
      <dgm:prSet phldrT="[Text]" custT="1"/>
      <dgm:spPr>
        <a:solidFill>
          <a:srgbClr val="0070C0"/>
        </a:solidFill>
      </dgm:spPr>
      <dgm:t>
        <a:bodyPr/>
        <a:lstStyle/>
        <a:p>
          <a:r>
            <a:rPr lang="en-US" sz="1500" b="0">
              <a:latin typeface="Abadi Extra Light" panose="020B0204020104020204" pitchFamily="34" charset="0"/>
            </a:rPr>
            <a:t>Violence Support Services</a:t>
          </a:r>
        </a:p>
      </dgm:t>
    </dgm:pt>
    <dgm:pt modelId="{25E98A00-19C3-450F-8FCB-D9A99163C214}" type="parTrans" cxnId="{AC3F1C36-6E91-428D-8884-7ADF23DFA6E3}">
      <dgm:prSet/>
      <dgm:spPr/>
      <dgm:t>
        <a:bodyPr/>
        <a:lstStyle/>
        <a:p>
          <a:endParaRPr lang="en-US" sz="1500"/>
        </a:p>
      </dgm:t>
    </dgm:pt>
    <dgm:pt modelId="{EF2A4B84-CF7D-47E8-80D8-939F128BA4CC}" type="sibTrans" cxnId="{AC3F1C36-6E91-428D-8884-7ADF23DFA6E3}">
      <dgm:prSet/>
      <dgm:spPr/>
      <dgm:t>
        <a:bodyPr/>
        <a:lstStyle/>
        <a:p>
          <a:endParaRPr lang="en-US" sz="1500"/>
        </a:p>
      </dgm:t>
    </dgm:pt>
    <dgm:pt modelId="{5155D5E9-F53C-4B22-92F1-E40FDEC143A4}" type="pres">
      <dgm:prSet presAssocID="{CCCB86B1-701D-44C7-BD01-E5DC3DBF7B4D}" presName="Name0" presStyleCnt="0">
        <dgm:presLayoutVars>
          <dgm:chMax val="1"/>
          <dgm:dir/>
          <dgm:animLvl val="ctr"/>
          <dgm:resizeHandles val="exact"/>
        </dgm:presLayoutVars>
      </dgm:prSet>
      <dgm:spPr/>
    </dgm:pt>
    <dgm:pt modelId="{9D207A0E-C63B-4F29-9288-755C3EB9BDD0}" type="pres">
      <dgm:prSet presAssocID="{2A853D4D-887D-447C-9F77-F8A3A996EE29}" presName="centerShape" presStyleLbl="node0" presStyleIdx="0" presStyleCnt="1"/>
      <dgm:spPr/>
    </dgm:pt>
    <dgm:pt modelId="{02CDEB23-7BCE-495F-8CF6-6FC10E4F4001}" type="pres">
      <dgm:prSet presAssocID="{D03B0189-1073-485A-887B-338F2830FFE2}" presName="node" presStyleLbl="node1" presStyleIdx="0" presStyleCnt="6">
        <dgm:presLayoutVars>
          <dgm:bulletEnabled val="1"/>
        </dgm:presLayoutVars>
      </dgm:prSet>
      <dgm:spPr/>
    </dgm:pt>
    <dgm:pt modelId="{452073CC-246D-4ECA-92BC-238FFC36915C}" type="pres">
      <dgm:prSet presAssocID="{D03B0189-1073-485A-887B-338F2830FFE2}" presName="dummy" presStyleCnt="0"/>
      <dgm:spPr/>
    </dgm:pt>
    <dgm:pt modelId="{B85F71D3-3BC1-4F86-A4CE-66B58F633368}" type="pres">
      <dgm:prSet presAssocID="{EF2A4B84-CF7D-47E8-80D8-939F128BA4CC}" presName="sibTrans" presStyleLbl="sibTrans2D1" presStyleIdx="0" presStyleCnt="6"/>
      <dgm:spPr/>
    </dgm:pt>
    <dgm:pt modelId="{451DE5FD-C253-45DC-861B-FD311EFCD98E}" type="pres">
      <dgm:prSet presAssocID="{BF154A84-D858-47E1-B0F4-D14AD83B4EC7}" presName="node" presStyleLbl="node1" presStyleIdx="1" presStyleCnt="6" custScaleX="105201">
        <dgm:presLayoutVars>
          <dgm:bulletEnabled val="1"/>
        </dgm:presLayoutVars>
      </dgm:prSet>
      <dgm:spPr/>
    </dgm:pt>
    <dgm:pt modelId="{1CA7CFC2-12DF-4B7D-B950-4E7120ECCAF0}" type="pres">
      <dgm:prSet presAssocID="{BF154A84-D858-47E1-B0F4-D14AD83B4EC7}" presName="dummy" presStyleCnt="0"/>
      <dgm:spPr/>
    </dgm:pt>
    <dgm:pt modelId="{441F2757-365F-4D5F-A7D6-FE0DE1671744}" type="pres">
      <dgm:prSet presAssocID="{F7D04408-95EA-469B-A609-76C6335C8834}" presName="sibTrans" presStyleLbl="sibTrans2D1" presStyleIdx="1" presStyleCnt="6"/>
      <dgm:spPr/>
    </dgm:pt>
    <dgm:pt modelId="{E3B189CC-A470-440D-98D6-4567CCDB3591}" type="pres">
      <dgm:prSet presAssocID="{B480D700-4889-4573-B4CC-9631847DA660}" presName="node" presStyleLbl="node1" presStyleIdx="2" presStyleCnt="6">
        <dgm:presLayoutVars>
          <dgm:bulletEnabled val="1"/>
        </dgm:presLayoutVars>
      </dgm:prSet>
      <dgm:spPr/>
    </dgm:pt>
    <dgm:pt modelId="{2DC8EB9F-CE86-4533-AE5A-22CE8BFE1DF0}" type="pres">
      <dgm:prSet presAssocID="{B480D700-4889-4573-B4CC-9631847DA660}" presName="dummy" presStyleCnt="0"/>
      <dgm:spPr/>
    </dgm:pt>
    <dgm:pt modelId="{6918E33E-8C53-436F-A3F4-07A46AAB472E}" type="pres">
      <dgm:prSet presAssocID="{F2CE4401-FEEE-4302-8F83-BC8CA5AFD68D}" presName="sibTrans" presStyleLbl="sibTrans2D1" presStyleIdx="2" presStyleCnt="6"/>
      <dgm:spPr/>
    </dgm:pt>
    <dgm:pt modelId="{4943E8C3-D0C0-4392-A00D-FCE7C7D0B6D7}" type="pres">
      <dgm:prSet presAssocID="{4ECB6AB4-4A15-419D-9C2A-2785DEF5DA9B}" presName="node" presStyleLbl="node1" presStyleIdx="3" presStyleCnt="6">
        <dgm:presLayoutVars>
          <dgm:bulletEnabled val="1"/>
        </dgm:presLayoutVars>
      </dgm:prSet>
      <dgm:spPr/>
    </dgm:pt>
    <dgm:pt modelId="{D0D8777F-0521-43FC-BF58-7D61E6BA8550}" type="pres">
      <dgm:prSet presAssocID="{4ECB6AB4-4A15-419D-9C2A-2785DEF5DA9B}" presName="dummy" presStyleCnt="0"/>
      <dgm:spPr/>
    </dgm:pt>
    <dgm:pt modelId="{821C93DF-1751-4B84-8CB7-2FE67E52589E}" type="pres">
      <dgm:prSet presAssocID="{703A10CC-BC56-4740-BC49-C22C732D94B8}" presName="sibTrans" presStyleLbl="sibTrans2D1" presStyleIdx="3" presStyleCnt="6"/>
      <dgm:spPr/>
    </dgm:pt>
    <dgm:pt modelId="{7DF7FCB1-AC7C-41E0-9CBA-5AADF7FA389F}" type="pres">
      <dgm:prSet presAssocID="{15505581-7A49-40AB-8C6E-2E67CE642B4F}" presName="node" presStyleLbl="node1" presStyleIdx="4" presStyleCnt="6">
        <dgm:presLayoutVars>
          <dgm:bulletEnabled val="1"/>
        </dgm:presLayoutVars>
      </dgm:prSet>
      <dgm:spPr/>
    </dgm:pt>
    <dgm:pt modelId="{EEBF22FC-3F00-4141-98B9-3B314BF00CD2}" type="pres">
      <dgm:prSet presAssocID="{15505581-7A49-40AB-8C6E-2E67CE642B4F}" presName="dummy" presStyleCnt="0"/>
      <dgm:spPr/>
    </dgm:pt>
    <dgm:pt modelId="{E2584277-FBC1-4F30-B2BD-D928E4DABBAF}" type="pres">
      <dgm:prSet presAssocID="{831A5303-C9A3-4470-AC2B-5246EEE700DF}" presName="sibTrans" presStyleLbl="sibTrans2D1" presStyleIdx="4" presStyleCnt="6"/>
      <dgm:spPr/>
    </dgm:pt>
    <dgm:pt modelId="{8B8B7B9D-EB4A-40A0-91F3-16EDC7DE6B99}" type="pres">
      <dgm:prSet presAssocID="{33E53D40-1F72-4182-BDE2-ACABFC1E4CF6}" presName="node" presStyleLbl="node1" presStyleIdx="5" presStyleCnt="6" custScaleX="103337">
        <dgm:presLayoutVars>
          <dgm:bulletEnabled val="1"/>
        </dgm:presLayoutVars>
      </dgm:prSet>
      <dgm:spPr/>
    </dgm:pt>
    <dgm:pt modelId="{E8A8F2B1-055A-4F12-A9E3-BFB6A7AF1E47}" type="pres">
      <dgm:prSet presAssocID="{33E53D40-1F72-4182-BDE2-ACABFC1E4CF6}" presName="dummy" presStyleCnt="0"/>
      <dgm:spPr/>
    </dgm:pt>
    <dgm:pt modelId="{18BB69F8-6BCB-4461-B971-8BC062870C92}" type="pres">
      <dgm:prSet presAssocID="{7DDDECAC-665A-4801-89EE-0FCD00F60F1E}" presName="sibTrans" presStyleLbl="sibTrans2D1" presStyleIdx="5" presStyleCnt="6"/>
      <dgm:spPr/>
    </dgm:pt>
  </dgm:ptLst>
  <dgm:cxnLst>
    <dgm:cxn modelId="{3038EF1E-69A3-472F-B0EA-790AD6F9C101}" type="presOf" srcId="{B480D700-4889-4573-B4CC-9631847DA660}" destId="{E3B189CC-A470-440D-98D6-4567CCDB3591}" srcOrd="0" destOrd="0" presId="urn:microsoft.com/office/officeart/2005/8/layout/radial6"/>
    <dgm:cxn modelId="{28AC0E21-A308-4170-8CF0-08C8622DFD61}" type="presOf" srcId="{33E53D40-1F72-4182-BDE2-ACABFC1E4CF6}" destId="{8B8B7B9D-EB4A-40A0-91F3-16EDC7DE6B99}" srcOrd="0" destOrd="0" presId="urn:microsoft.com/office/officeart/2005/8/layout/radial6"/>
    <dgm:cxn modelId="{17F7B228-FB01-4E07-8857-096705399E56}" type="presOf" srcId="{831A5303-C9A3-4470-AC2B-5246EEE700DF}" destId="{E2584277-FBC1-4F30-B2BD-D928E4DABBAF}" srcOrd="0" destOrd="0" presId="urn:microsoft.com/office/officeart/2005/8/layout/radial6"/>
    <dgm:cxn modelId="{D5251033-CE9B-461E-913D-6A8541664490}" type="presOf" srcId="{EF2A4B84-CF7D-47E8-80D8-939F128BA4CC}" destId="{B85F71D3-3BC1-4F86-A4CE-66B58F633368}" srcOrd="0" destOrd="0" presId="urn:microsoft.com/office/officeart/2005/8/layout/radial6"/>
    <dgm:cxn modelId="{AC3F1C36-6E91-428D-8884-7ADF23DFA6E3}" srcId="{2A853D4D-887D-447C-9F77-F8A3A996EE29}" destId="{D03B0189-1073-485A-887B-338F2830FFE2}" srcOrd="0" destOrd="0" parTransId="{25E98A00-19C3-450F-8FCB-D9A99163C214}" sibTransId="{EF2A4B84-CF7D-47E8-80D8-939F128BA4CC}"/>
    <dgm:cxn modelId="{44971A37-C738-43B6-8D4F-298612C7F0EB}" type="presOf" srcId="{703A10CC-BC56-4740-BC49-C22C732D94B8}" destId="{821C93DF-1751-4B84-8CB7-2FE67E52589E}" srcOrd="0" destOrd="0" presId="urn:microsoft.com/office/officeart/2005/8/layout/radial6"/>
    <dgm:cxn modelId="{B6352845-DCBF-4929-839B-E72A9E3A5E22}" srcId="{2A853D4D-887D-447C-9F77-F8A3A996EE29}" destId="{4ECB6AB4-4A15-419D-9C2A-2785DEF5DA9B}" srcOrd="3" destOrd="0" parTransId="{5DC4C768-04DA-4CED-B15D-0A7E7CCAB85B}" sibTransId="{703A10CC-BC56-4740-BC49-C22C732D94B8}"/>
    <dgm:cxn modelId="{EE8FD565-28B8-473E-9A91-7E5B00675CD9}" srcId="{2A853D4D-887D-447C-9F77-F8A3A996EE29}" destId="{B480D700-4889-4573-B4CC-9631847DA660}" srcOrd="2" destOrd="0" parTransId="{B293344A-A2EC-4E61-BECE-FD98B8E29698}" sibTransId="{F2CE4401-FEEE-4302-8F83-BC8CA5AFD68D}"/>
    <dgm:cxn modelId="{EE2CE347-8FCF-4E45-856F-8CB7A5C615FA}" type="presOf" srcId="{F2CE4401-FEEE-4302-8F83-BC8CA5AFD68D}" destId="{6918E33E-8C53-436F-A3F4-07A46AAB472E}" srcOrd="0" destOrd="0" presId="urn:microsoft.com/office/officeart/2005/8/layout/radial6"/>
    <dgm:cxn modelId="{5703B476-8EE6-4CCF-B7C4-9E40C9364957}" type="presOf" srcId="{CCCB86B1-701D-44C7-BD01-E5DC3DBF7B4D}" destId="{5155D5E9-F53C-4B22-92F1-E40FDEC143A4}" srcOrd="0" destOrd="0" presId="urn:microsoft.com/office/officeart/2005/8/layout/radial6"/>
    <dgm:cxn modelId="{D052BA80-4CA1-4730-B8E5-55338A5F98D9}" type="presOf" srcId="{15505581-7A49-40AB-8C6E-2E67CE642B4F}" destId="{7DF7FCB1-AC7C-41E0-9CBA-5AADF7FA389F}" srcOrd="0" destOrd="0" presId="urn:microsoft.com/office/officeart/2005/8/layout/radial6"/>
    <dgm:cxn modelId="{CEF4E49D-8A31-4CD6-BA30-F991857568ED}" srcId="{2A853D4D-887D-447C-9F77-F8A3A996EE29}" destId="{15505581-7A49-40AB-8C6E-2E67CE642B4F}" srcOrd="4" destOrd="0" parTransId="{0F58497A-B6FA-4517-81D4-D32494B54873}" sibTransId="{831A5303-C9A3-4470-AC2B-5246EEE700DF}"/>
    <dgm:cxn modelId="{B38DD0A1-8BE4-431F-8396-5539CB4581D7}" srcId="{2A853D4D-887D-447C-9F77-F8A3A996EE29}" destId="{BF154A84-D858-47E1-B0F4-D14AD83B4EC7}" srcOrd="1" destOrd="0" parTransId="{A89FB68E-1E8C-4FEA-BB16-8BA571C7D2AD}" sibTransId="{F7D04408-95EA-469B-A609-76C6335C8834}"/>
    <dgm:cxn modelId="{2C73C6A9-0DAA-4ADF-9E48-CCC5C12526B2}" type="presOf" srcId="{7DDDECAC-665A-4801-89EE-0FCD00F60F1E}" destId="{18BB69F8-6BCB-4461-B971-8BC062870C92}" srcOrd="0" destOrd="0" presId="urn:microsoft.com/office/officeart/2005/8/layout/radial6"/>
    <dgm:cxn modelId="{026AF6B0-2146-4784-9943-ABCB146C2A56}" srcId="{2A853D4D-887D-447C-9F77-F8A3A996EE29}" destId="{33E53D40-1F72-4182-BDE2-ACABFC1E4CF6}" srcOrd="5" destOrd="0" parTransId="{87CFC15B-6952-40DF-BF17-D28D9F6AFE3A}" sibTransId="{7DDDECAC-665A-4801-89EE-0FCD00F60F1E}"/>
    <dgm:cxn modelId="{8FA12FD0-59D9-43DF-B5F5-909D72806465}" srcId="{CCCB86B1-701D-44C7-BD01-E5DC3DBF7B4D}" destId="{2A853D4D-887D-447C-9F77-F8A3A996EE29}" srcOrd="0" destOrd="0" parTransId="{3103884E-1611-4E24-9E45-007152E9C6E8}" sibTransId="{326DCEBD-A794-4C77-AD7F-8AD5E70D3FBC}"/>
    <dgm:cxn modelId="{10136ED0-D612-4B4B-97A5-5BEF171EE559}" type="presOf" srcId="{D03B0189-1073-485A-887B-338F2830FFE2}" destId="{02CDEB23-7BCE-495F-8CF6-6FC10E4F4001}" srcOrd="0" destOrd="0" presId="urn:microsoft.com/office/officeart/2005/8/layout/radial6"/>
    <dgm:cxn modelId="{799A49D3-D705-4835-8C8F-4ADAC21CDFBC}" type="presOf" srcId="{4ECB6AB4-4A15-419D-9C2A-2785DEF5DA9B}" destId="{4943E8C3-D0C0-4392-A00D-FCE7C7D0B6D7}" srcOrd="0" destOrd="0" presId="urn:microsoft.com/office/officeart/2005/8/layout/radial6"/>
    <dgm:cxn modelId="{4A6BF7D5-88B3-47B8-B4EE-6485B234C13D}" type="presOf" srcId="{BF154A84-D858-47E1-B0F4-D14AD83B4EC7}" destId="{451DE5FD-C253-45DC-861B-FD311EFCD98E}" srcOrd="0" destOrd="0" presId="urn:microsoft.com/office/officeart/2005/8/layout/radial6"/>
    <dgm:cxn modelId="{7821F7E1-E366-415F-BCE6-B032874DF7A8}" type="presOf" srcId="{F7D04408-95EA-469B-A609-76C6335C8834}" destId="{441F2757-365F-4D5F-A7D6-FE0DE1671744}" srcOrd="0" destOrd="0" presId="urn:microsoft.com/office/officeart/2005/8/layout/radial6"/>
    <dgm:cxn modelId="{DD09D3F8-FB94-44EF-A042-F35DCCB65796}" type="presOf" srcId="{2A853D4D-887D-447C-9F77-F8A3A996EE29}" destId="{9D207A0E-C63B-4F29-9288-755C3EB9BDD0}" srcOrd="0" destOrd="0" presId="urn:microsoft.com/office/officeart/2005/8/layout/radial6"/>
    <dgm:cxn modelId="{F9322B9A-5123-490D-8367-FC43CF84E7FA}" type="presParOf" srcId="{5155D5E9-F53C-4B22-92F1-E40FDEC143A4}" destId="{9D207A0E-C63B-4F29-9288-755C3EB9BDD0}" srcOrd="0" destOrd="0" presId="urn:microsoft.com/office/officeart/2005/8/layout/radial6"/>
    <dgm:cxn modelId="{9E55ADC4-550A-4995-A590-7FB64EA279A4}" type="presParOf" srcId="{5155D5E9-F53C-4B22-92F1-E40FDEC143A4}" destId="{02CDEB23-7BCE-495F-8CF6-6FC10E4F4001}" srcOrd="1" destOrd="0" presId="urn:microsoft.com/office/officeart/2005/8/layout/radial6"/>
    <dgm:cxn modelId="{A8167CF1-62F4-421E-81DB-32CF221A09F7}" type="presParOf" srcId="{5155D5E9-F53C-4B22-92F1-E40FDEC143A4}" destId="{452073CC-246D-4ECA-92BC-238FFC36915C}" srcOrd="2" destOrd="0" presId="urn:microsoft.com/office/officeart/2005/8/layout/radial6"/>
    <dgm:cxn modelId="{98C7B312-6754-4121-8CD8-3C7368AFA508}" type="presParOf" srcId="{5155D5E9-F53C-4B22-92F1-E40FDEC143A4}" destId="{B85F71D3-3BC1-4F86-A4CE-66B58F633368}" srcOrd="3" destOrd="0" presId="urn:microsoft.com/office/officeart/2005/8/layout/radial6"/>
    <dgm:cxn modelId="{4E433E67-5380-41D6-BEB3-C1751F0C08C3}" type="presParOf" srcId="{5155D5E9-F53C-4B22-92F1-E40FDEC143A4}" destId="{451DE5FD-C253-45DC-861B-FD311EFCD98E}" srcOrd="4" destOrd="0" presId="urn:microsoft.com/office/officeart/2005/8/layout/radial6"/>
    <dgm:cxn modelId="{B4F1CC62-CE98-44B1-B8C0-296C9DF9EE3B}" type="presParOf" srcId="{5155D5E9-F53C-4B22-92F1-E40FDEC143A4}" destId="{1CA7CFC2-12DF-4B7D-B950-4E7120ECCAF0}" srcOrd="5" destOrd="0" presId="urn:microsoft.com/office/officeart/2005/8/layout/radial6"/>
    <dgm:cxn modelId="{9FBDF86E-A396-4A4B-96AF-7190587B9284}" type="presParOf" srcId="{5155D5E9-F53C-4B22-92F1-E40FDEC143A4}" destId="{441F2757-365F-4D5F-A7D6-FE0DE1671744}" srcOrd="6" destOrd="0" presId="urn:microsoft.com/office/officeart/2005/8/layout/radial6"/>
    <dgm:cxn modelId="{8FF61E30-71A2-405B-8D76-C00CDF5940B5}" type="presParOf" srcId="{5155D5E9-F53C-4B22-92F1-E40FDEC143A4}" destId="{E3B189CC-A470-440D-98D6-4567CCDB3591}" srcOrd="7" destOrd="0" presId="urn:microsoft.com/office/officeart/2005/8/layout/radial6"/>
    <dgm:cxn modelId="{669F25DE-0561-4804-AF71-6B8F06827132}" type="presParOf" srcId="{5155D5E9-F53C-4B22-92F1-E40FDEC143A4}" destId="{2DC8EB9F-CE86-4533-AE5A-22CE8BFE1DF0}" srcOrd="8" destOrd="0" presId="urn:microsoft.com/office/officeart/2005/8/layout/radial6"/>
    <dgm:cxn modelId="{00AC36AF-59B7-4FD6-BF13-016DF67FF538}" type="presParOf" srcId="{5155D5E9-F53C-4B22-92F1-E40FDEC143A4}" destId="{6918E33E-8C53-436F-A3F4-07A46AAB472E}" srcOrd="9" destOrd="0" presId="urn:microsoft.com/office/officeart/2005/8/layout/radial6"/>
    <dgm:cxn modelId="{9F63F59D-644F-42E6-BF04-9F0E416AF8F7}" type="presParOf" srcId="{5155D5E9-F53C-4B22-92F1-E40FDEC143A4}" destId="{4943E8C3-D0C0-4392-A00D-FCE7C7D0B6D7}" srcOrd="10" destOrd="0" presId="urn:microsoft.com/office/officeart/2005/8/layout/radial6"/>
    <dgm:cxn modelId="{814D798C-8E80-41D2-BFC4-C1E92E5877D1}" type="presParOf" srcId="{5155D5E9-F53C-4B22-92F1-E40FDEC143A4}" destId="{D0D8777F-0521-43FC-BF58-7D61E6BA8550}" srcOrd="11" destOrd="0" presId="urn:microsoft.com/office/officeart/2005/8/layout/radial6"/>
    <dgm:cxn modelId="{B021ACBE-644F-4B5B-A7D2-4E04C12CDAF1}" type="presParOf" srcId="{5155D5E9-F53C-4B22-92F1-E40FDEC143A4}" destId="{821C93DF-1751-4B84-8CB7-2FE67E52589E}" srcOrd="12" destOrd="0" presId="urn:microsoft.com/office/officeart/2005/8/layout/radial6"/>
    <dgm:cxn modelId="{1BDA9F84-F3F2-44FE-8ACF-77966F608A56}" type="presParOf" srcId="{5155D5E9-F53C-4B22-92F1-E40FDEC143A4}" destId="{7DF7FCB1-AC7C-41E0-9CBA-5AADF7FA389F}" srcOrd="13" destOrd="0" presId="urn:microsoft.com/office/officeart/2005/8/layout/radial6"/>
    <dgm:cxn modelId="{8C1351DA-F3DF-4FC1-925D-798956B7E13F}" type="presParOf" srcId="{5155D5E9-F53C-4B22-92F1-E40FDEC143A4}" destId="{EEBF22FC-3F00-4141-98B9-3B314BF00CD2}" srcOrd="14" destOrd="0" presId="urn:microsoft.com/office/officeart/2005/8/layout/radial6"/>
    <dgm:cxn modelId="{8FD96C9D-CB37-4FC7-8F3F-6D2502A56819}" type="presParOf" srcId="{5155D5E9-F53C-4B22-92F1-E40FDEC143A4}" destId="{E2584277-FBC1-4F30-B2BD-D928E4DABBAF}" srcOrd="15" destOrd="0" presId="urn:microsoft.com/office/officeart/2005/8/layout/radial6"/>
    <dgm:cxn modelId="{DEC99994-28D9-49B7-BE6A-091D024CBBBA}" type="presParOf" srcId="{5155D5E9-F53C-4B22-92F1-E40FDEC143A4}" destId="{8B8B7B9D-EB4A-40A0-91F3-16EDC7DE6B99}" srcOrd="16" destOrd="0" presId="urn:microsoft.com/office/officeart/2005/8/layout/radial6"/>
    <dgm:cxn modelId="{5DEED610-8DB3-4292-9F0D-512BFEF2B756}" type="presParOf" srcId="{5155D5E9-F53C-4B22-92F1-E40FDEC143A4}" destId="{E8A8F2B1-055A-4F12-A9E3-BFB6A7AF1E47}" srcOrd="17" destOrd="0" presId="urn:microsoft.com/office/officeart/2005/8/layout/radial6"/>
    <dgm:cxn modelId="{B38F40B1-0ACC-457D-8E05-19D8F876A0E0}" type="presParOf" srcId="{5155D5E9-F53C-4B22-92F1-E40FDEC143A4}" destId="{18BB69F8-6BCB-4461-B971-8BC062870C9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EE755-E5F3-48E4-9ACF-33B243BDA332}">
      <dsp:nvSpPr>
        <dsp:cNvPr id="0" name=""/>
        <dsp:cNvSpPr/>
      </dsp:nvSpPr>
      <dsp:spPr>
        <a:xfrm>
          <a:off x="2991837" y="1471275"/>
          <a:ext cx="2109369" cy="2082798"/>
        </a:xfrm>
        <a:prstGeom prst="ellipse">
          <a:avLst/>
        </a:prstGeom>
        <a:solidFill>
          <a:srgbClr val="0070C0"/>
        </a:solidFill>
        <a:ln w="38100" cap="flat" cmpd="sng" algn="ctr">
          <a:solidFill>
            <a:schemeClr val="accent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badi Extra Light" panose="020B0204020104020204" pitchFamily="34" charset="0"/>
            </a:rPr>
            <a:t>Intimate Partner Violence</a:t>
          </a:r>
        </a:p>
      </dsp:txBody>
      <dsp:txXfrm>
        <a:off x="3300747" y="1776294"/>
        <a:ext cx="1491549" cy="1472760"/>
      </dsp:txXfrm>
    </dsp:sp>
    <dsp:sp modelId="{887C5EA4-D94E-423C-822B-85BF91545C67}">
      <dsp:nvSpPr>
        <dsp:cNvPr id="0" name=""/>
        <dsp:cNvSpPr/>
      </dsp:nvSpPr>
      <dsp:spPr>
        <a:xfrm rot="16263308">
          <a:off x="3987474" y="1170016"/>
          <a:ext cx="159271" cy="449682"/>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Abadi Extra Light" panose="020B0204020104020204" pitchFamily="34" charset="0"/>
          </a:endParaRPr>
        </a:p>
      </dsp:txBody>
      <dsp:txXfrm>
        <a:off x="4010925" y="1283838"/>
        <a:ext cx="111490" cy="269810"/>
      </dsp:txXfrm>
    </dsp:sp>
    <dsp:sp modelId="{B0D24EF1-4EC6-48EF-8343-B5CC52059EB6}">
      <dsp:nvSpPr>
        <dsp:cNvPr id="0" name=""/>
        <dsp:cNvSpPr/>
      </dsp:nvSpPr>
      <dsp:spPr>
        <a:xfrm>
          <a:off x="3423881" y="0"/>
          <a:ext cx="1313642" cy="1313642"/>
        </a:xfrm>
        <a:prstGeom prst="ellipse">
          <a:avLst/>
        </a:prstGeom>
        <a:solidFill>
          <a:srgbClr val="0070C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latin typeface="Abadi Extra Light" panose="020B0204020104020204" pitchFamily="34" charset="0"/>
            </a:rPr>
            <a:t>Racism</a:t>
          </a:r>
        </a:p>
      </dsp:txBody>
      <dsp:txXfrm>
        <a:off x="3616259" y="192378"/>
        <a:ext cx="928886" cy="928886"/>
      </dsp:txXfrm>
    </dsp:sp>
    <dsp:sp modelId="{0597A517-4C7D-48AC-A586-3BE82AFC1C7F}">
      <dsp:nvSpPr>
        <dsp:cNvPr id="0" name=""/>
        <dsp:cNvSpPr/>
      </dsp:nvSpPr>
      <dsp:spPr>
        <a:xfrm rot="21588012">
          <a:off x="5231383" y="2283154"/>
          <a:ext cx="313624" cy="449682"/>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Abadi Extra Light" panose="020B0204020104020204" pitchFamily="34" charset="0"/>
          </a:endParaRPr>
        </a:p>
      </dsp:txBody>
      <dsp:txXfrm>
        <a:off x="5231383" y="2373254"/>
        <a:ext cx="219537" cy="269810"/>
      </dsp:txXfrm>
    </dsp:sp>
    <dsp:sp modelId="{5E6968F2-F17A-4154-9096-25F59222091F}">
      <dsp:nvSpPr>
        <dsp:cNvPr id="0" name=""/>
        <dsp:cNvSpPr/>
      </dsp:nvSpPr>
      <dsp:spPr>
        <a:xfrm>
          <a:off x="5692938" y="1847821"/>
          <a:ext cx="1313642" cy="1313642"/>
        </a:xfrm>
        <a:prstGeom prst="ellipse">
          <a:avLst/>
        </a:prstGeom>
        <a:solidFill>
          <a:srgbClr val="0070C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badi Extra Light" panose="020B0204020104020204" pitchFamily="34" charset="0"/>
            </a:rPr>
            <a:t>Hetero-sexism</a:t>
          </a:r>
        </a:p>
      </dsp:txBody>
      <dsp:txXfrm>
        <a:off x="5885316" y="2040199"/>
        <a:ext cx="928886" cy="928886"/>
      </dsp:txXfrm>
    </dsp:sp>
    <dsp:sp modelId="{A453B928-9A71-436F-8489-E27AEA18E033}">
      <dsp:nvSpPr>
        <dsp:cNvPr id="0" name=""/>
        <dsp:cNvSpPr/>
      </dsp:nvSpPr>
      <dsp:spPr>
        <a:xfrm rot="5336692">
          <a:off x="4026401" y="3403478"/>
          <a:ext cx="81336" cy="449682"/>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Abadi Extra Light" panose="020B0204020104020204" pitchFamily="34" charset="0"/>
          </a:endParaRPr>
        </a:p>
      </dsp:txBody>
      <dsp:txXfrm>
        <a:off x="4038377" y="3481216"/>
        <a:ext cx="56935" cy="269810"/>
      </dsp:txXfrm>
    </dsp:sp>
    <dsp:sp modelId="{FF619E74-BCA8-48D0-BE83-EBF43D0F643A}">
      <dsp:nvSpPr>
        <dsp:cNvPr id="0" name=""/>
        <dsp:cNvSpPr/>
      </dsp:nvSpPr>
      <dsp:spPr>
        <a:xfrm>
          <a:off x="3419404" y="3707229"/>
          <a:ext cx="1322596" cy="1322596"/>
        </a:xfrm>
        <a:prstGeom prst="ellipse">
          <a:avLst/>
        </a:prstGeom>
        <a:solidFill>
          <a:srgbClr val="0070C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latin typeface="Abadi Extra Light" panose="020B0204020104020204" pitchFamily="34" charset="0"/>
            </a:rPr>
            <a:t>Capitalism</a:t>
          </a:r>
        </a:p>
      </dsp:txBody>
      <dsp:txXfrm>
        <a:off x="3613094" y="3900919"/>
        <a:ext cx="935216" cy="935216"/>
      </dsp:txXfrm>
    </dsp:sp>
    <dsp:sp modelId="{3CEBA213-D131-41CF-A40F-B955D5A2E207}">
      <dsp:nvSpPr>
        <dsp:cNvPr id="0" name=""/>
        <dsp:cNvSpPr/>
      </dsp:nvSpPr>
      <dsp:spPr>
        <a:xfrm rot="12073491">
          <a:off x="2263212" y="2604502"/>
          <a:ext cx="807520" cy="449682"/>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Abadi Extra Light" panose="020B0204020104020204" pitchFamily="34" charset="0"/>
          </a:endParaRPr>
        </a:p>
      </dsp:txBody>
      <dsp:txXfrm rot="10800000">
        <a:off x="2393541" y="2718858"/>
        <a:ext cx="672615" cy="269810"/>
      </dsp:txXfrm>
    </dsp:sp>
    <dsp:sp modelId="{740BC650-809D-4C92-B851-28F5F58BCC46}">
      <dsp:nvSpPr>
        <dsp:cNvPr id="0" name=""/>
        <dsp:cNvSpPr/>
      </dsp:nvSpPr>
      <dsp:spPr>
        <a:xfrm>
          <a:off x="846272" y="1810403"/>
          <a:ext cx="1328521" cy="1348889"/>
        </a:xfrm>
        <a:prstGeom prst="ellipse">
          <a:avLst/>
        </a:prstGeom>
        <a:solidFill>
          <a:srgbClr val="0070C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badi Extra Light" panose="020B0204020104020204" pitchFamily="34" charset="0"/>
            </a:rPr>
            <a:t>Patriarchy &amp; Sexism</a:t>
          </a:r>
        </a:p>
      </dsp:txBody>
      <dsp:txXfrm>
        <a:off x="1040829" y="2007943"/>
        <a:ext cx="939407" cy="953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69F8-6BCB-4461-B971-8BC062870C92}">
      <dsp:nvSpPr>
        <dsp:cNvPr id="0" name=""/>
        <dsp:cNvSpPr/>
      </dsp:nvSpPr>
      <dsp:spPr>
        <a:xfrm>
          <a:off x="4112829" y="542517"/>
          <a:ext cx="3697206" cy="3697206"/>
        </a:xfrm>
        <a:prstGeom prst="blockArc">
          <a:avLst>
            <a:gd name="adj1" fmla="val 12600000"/>
            <a:gd name="adj2" fmla="val 16200000"/>
            <a:gd name="adj3" fmla="val 45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584277-FBC1-4F30-B2BD-D928E4DABBAF}">
      <dsp:nvSpPr>
        <dsp:cNvPr id="0" name=""/>
        <dsp:cNvSpPr/>
      </dsp:nvSpPr>
      <dsp:spPr>
        <a:xfrm>
          <a:off x="4112829" y="542517"/>
          <a:ext cx="3697206" cy="3697206"/>
        </a:xfrm>
        <a:prstGeom prst="blockArc">
          <a:avLst>
            <a:gd name="adj1" fmla="val 9000000"/>
            <a:gd name="adj2" fmla="val 12600000"/>
            <a:gd name="adj3" fmla="val 45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1C93DF-1751-4B84-8CB7-2FE67E52589E}">
      <dsp:nvSpPr>
        <dsp:cNvPr id="0" name=""/>
        <dsp:cNvSpPr/>
      </dsp:nvSpPr>
      <dsp:spPr>
        <a:xfrm>
          <a:off x="4112829" y="542517"/>
          <a:ext cx="3697206" cy="3697206"/>
        </a:xfrm>
        <a:prstGeom prst="blockArc">
          <a:avLst>
            <a:gd name="adj1" fmla="val 5400000"/>
            <a:gd name="adj2" fmla="val 9000000"/>
            <a:gd name="adj3" fmla="val 45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18E33E-8C53-436F-A3F4-07A46AAB472E}">
      <dsp:nvSpPr>
        <dsp:cNvPr id="0" name=""/>
        <dsp:cNvSpPr/>
      </dsp:nvSpPr>
      <dsp:spPr>
        <a:xfrm>
          <a:off x="4112829" y="542517"/>
          <a:ext cx="3697206" cy="3697206"/>
        </a:xfrm>
        <a:prstGeom prst="blockArc">
          <a:avLst>
            <a:gd name="adj1" fmla="val 1800000"/>
            <a:gd name="adj2" fmla="val 5400000"/>
            <a:gd name="adj3" fmla="val 45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1F2757-365F-4D5F-A7D6-FE0DE1671744}">
      <dsp:nvSpPr>
        <dsp:cNvPr id="0" name=""/>
        <dsp:cNvSpPr/>
      </dsp:nvSpPr>
      <dsp:spPr>
        <a:xfrm>
          <a:off x="4112829" y="542517"/>
          <a:ext cx="3697206" cy="3697206"/>
        </a:xfrm>
        <a:prstGeom prst="blockArc">
          <a:avLst>
            <a:gd name="adj1" fmla="val 19800000"/>
            <a:gd name="adj2" fmla="val 1800000"/>
            <a:gd name="adj3" fmla="val 45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F71D3-3BC1-4F86-A4CE-66B58F633368}">
      <dsp:nvSpPr>
        <dsp:cNvPr id="0" name=""/>
        <dsp:cNvSpPr/>
      </dsp:nvSpPr>
      <dsp:spPr>
        <a:xfrm>
          <a:off x="4112829" y="542517"/>
          <a:ext cx="3697206" cy="3697206"/>
        </a:xfrm>
        <a:prstGeom prst="blockArc">
          <a:avLst>
            <a:gd name="adj1" fmla="val 16200000"/>
            <a:gd name="adj2" fmla="val 19800000"/>
            <a:gd name="adj3" fmla="val 45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07A0E-C63B-4F29-9288-755C3EB9BDD0}">
      <dsp:nvSpPr>
        <dsp:cNvPr id="0" name=""/>
        <dsp:cNvSpPr/>
      </dsp:nvSpPr>
      <dsp:spPr>
        <a:xfrm>
          <a:off x="5129626" y="1559315"/>
          <a:ext cx="1663611" cy="166361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badi Extra Light" panose="020B0204020104020204" pitchFamily="34" charset="0"/>
            </a:rPr>
            <a:t>Intimate Partner Violence</a:t>
          </a:r>
        </a:p>
      </dsp:txBody>
      <dsp:txXfrm>
        <a:off x="5373256" y="1802945"/>
        <a:ext cx="1176351" cy="1176351"/>
      </dsp:txXfrm>
    </dsp:sp>
    <dsp:sp modelId="{02CDEB23-7BCE-495F-8CF6-6FC10E4F4001}">
      <dsp:nvSpPr>
        <dsp:cNvPr id="0" name=""/>
        <dsp:cNvSpPr/>
      </dsp:nvSpPr>
      <dsp:spPr>
        <a:xfrm>
          <a:off x="5379168" y="2176"/>
          <a:ext cx="1164528" cy="116452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0" kern="1200">
              <a:latin typeface="Abadi Extra Light" panose="020B0204020104020204" pitchFamily="34" charset="0"/>
            </a:rPr>
            <a:t>Violence Support Services</a:t>
          </a:r>
        </a:p>
      </dsp:txBody>
      <dsp:txXfrm>
        <a:off x="5549709" y="172717"/>
        <a:ext cx="823446" cy="823446"/>
      </dsp:txXfrm>
    </dsp:sp>
    <dsp:sp modelId="{451DE5FD-C253-45DC-861B-FD311EFCD98E}">
      <dsp:nvSpPr>
        <dsp:cNvPr id="0" name=""/>
        <dsp:cNvSpPr/>
      </dsp:nvSpPr>
      <dsp:spPr>
        <a:xfrm>
          <a:off x="6913515" y="905516"/>
          <a:ext cx="1225095" cy="116452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spc="-100" baseline="0">
              <a:latin typeface="Abadi Extra Light" panose="020B0204020104020204" pitchFamily="34" charset="0"/>
            </a:rPr>
            <a:t>Employment</a:t>
          </a:r>
        </a:p>
      </dsp:txBody>
      <dsp:txXfrm>
        <a:off x="7092926" y="1076057"/>
        <a:ext cx="866273" cy="823446"/>
      </dsp:txXfrm>
    </dsp:sp>
    <dsp:sp modelId="{E3B189CC-A470-440D-98D6-4567CCDB3591}">
      <dsp:nvSpPr>
        <dsp:cNvPr id="0" name=""/>
        <dsp:cNvSpPr/>
      </dsp:nvSpPr>
      <dsp:spPr>
        <a:xfrm>
          <a:off x="6943799" y="2712197"/>
          <a:ext cx="1164528" cy="116452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latin typeface="Abadi Extra Light" panose="020B0204020104020204" pitchFamily="34" charset="0"/>
            </a:rPr>
            <a:t>Housing</a:t>
          </a:r>
          <a:endParaRPr lang="en-US" sz="1500" kern="1200" dirty="0">
            <a:latin typeface="Abadi Extra Light" panose="020B0204020104020204" pitchFamily="34" charset="0"/>
          </a:endParaRPr>
        </a:p>
      </dsp:txBody>
      <dsp:txXfrm>
        <a:off x="7114340" y="2882738"/>
        <a:ext cx="823446" cy="823446"/>
      </dsp:txXfrm>
    </dsp:sp>
    <dsp:sp modelId="{4943E8C3-D0C0-4392-A00D-FCE7C7D0B6D7}">
      <dsp:nvSpPr>
        <dsp:cNvPr id="0" name=""/>
        <dsp:cNvSpPr/>
      </dsp:nvSpPr>
      <dsp:spPr>
        <a:xfrm>
          <a:off x="5379168" y="3615537"/>
          <a:ext cx="1164528" cy="116452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latin typeface="Abadi Extra Light" panose="020B0204020104020204" pitchFamily="34" charset="0"/>
            </a:rPr>
            <a:t>Basic Needs</a:t>
          </a:r>
          <a:endParaRPr lang="en-US" sz="1500" kern="1200" dirty="0">
            <a:latin typeface="Abadi Extra Light" panose="020B0204020104020204" pitchFamily="34" charset="0"/>
          </a:endParaRPr>
        </a:p>
      </dsp:txBody>
      <dsp:txXfrm>
        <a:off x="5549709" y="3786078"/>
        <a:ext cx="823446" cy="823446"/>
      </dsp:txXfrm>
    </dsp:sp>
    <dsp:sp modelId="{7DF7FCB1-AC7C-41E0-9CBA-5AADF7FA389F}">
      <dsp:nvSpPr>
        <dsp:cNvPr id="0" name=""/>
        <dsp:cNvSpPr/>
      </dsp:nvSpPr>
      <dsp:spPr>
        <a:xfrm>
          <a:off x="3814537" y="2712197"/>
          <a:ext cx="1164528" cy="116452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latin typeface="Abadi Extra Light" panose="020B0204020104020204" pitchFamily="34" charset="0"/>
            </a:rPr>
            <a:t>Mental Health</a:t>
          </a:r>
          <a:endParaRPr lang="en-US" sz="1500" kern="1200" dirty="0">
            <a:latin typeface="Abadi Extra Light" panose="020B0204020104020204" pitchFamily="34" charset="0"/>
          </a:endParaRPr>
        </a:p>
      </dsp:txBody>
      <dsp:txXfrm>
        <a:off x="3985078" y="2882738"/>
        <a:ext cx="823446" cy="823446"/>
      </dsp:txXfrm>
    </dsp:sp>
    <dsp:sp modelId="{8B8B7B9D-EB4A-40A0-91F3-16EDC7DE6B99}">
      <dsp:nvSpPr>
        <dsp:cNvPr id="0" name=""/>
        <dsp:cNvSpPr/>
      </dsp:nvSpPr>
      <dsp:spPr>
        <a:xfrm>
          <a:off x="3795107" y="905516"/>
          <a:ext cx="1203388" cy="116452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latin typeface="Abadi Extra Light" panose="020B0204020104020204" pitchFamily="34" charset="0"/>
            </a:rPr>
            <a:t>Healthcare Access</a:t>
          </a:r>
        </a:p>
      </dsp:txBody>
      <dsp:txXfrm>
        <a:off x="3971339" y="1076057"/>
        <a:ext cx="850924" cy="8234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82F72BB6-893C-4F70-A4EF-4D9F767CA1B2}" type="datetimeFigureOut">
              <a:rPr lang="en-US" smtClean="0"/>
              <a:t>8/11/2021</a:t>
            </a:fld>
            <a:endParaRPr lang="en-US"/>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17921FD-669D-410D-BB40-8BEB7F6FBC0A}" type="slidenum">
              <a:rPr lang="en-US" smtClean="0"/>
              <a:t>‹#›</a:t>
            </a:fld>
            <a:endParaRPr lang="en-US"/>
          </a:p>
        </p:txBody>
      </p:sp>
    </p:spTree>
    <p:extLst>
      <p:ext uri="{BB962C8B-B14F-4D97-AF65-F5344CB8AC3E}">
        <p14:creationId xmlns:p14="http://schemas.microsoft.com/office/powerpoint/2010/main" val="283253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17921FD-669D-410D-BB40-8BEB7F6FBC0A}" type="slidenum">
              <a:rPr lang="en-US" smtClean="0"/>
              <a:t>2</a:t>
            </a:fld>
            <a:endParaRPr lang="en-US"/>
          </a:p>
        </p:txBody>
      </p:sp>
    </p:spTree>
    <p:extLst>
      <p:ext uri="{BB962C8B-B14F-4D97-AF65-F5344CB8AC3E}">
        <p14:creationId xmlns:p14="http://schemas.microsoft.com/office/powerpoint/2010/main" val="43674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626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11</a:t>
            </a:fld>
            <a:endParaRPr lang="en-US"/>
          </a:p>
        </p:txBody>
      </p:sp>
    </p:spTree>
    <p:extLst>
      <p:ext uri="{BB962C8B-B14F-4D97-AF65-F5344CB8AC3E}">
        <p14:creationId xmlns:p14="http://schemas.microsoft.com/office/powerpoint/2010/main" val="335783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626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12</a:t>
            </a:fld>
            <a:endParaRPr lang="en-US"/>
          </a:p>
        </p:txBody>
      </p:sp>
    </p:spTree>
    <p:extLst>
      <p:ext uri="{BB962C8B-B14F-4D97-AF65-F5344CB8AC3E}">
        <p14:creationId xmlns:p14="http://schemas.microsoft.com/office/powerpoint/2010/main" val="335783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626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13</a:t>
            </a:fld>
            <a:endParaRPr lang="en-US"/>
          </a:p>
        </p:txBody>
      </p:sp>
    </p:spTree>
    <p:extLst>
      <p:ext uri="{BB962C8B-B14F-4D97-AF65-F5344CB8AC3E}">
        <p14:creationId xmlns:p14="http://schemas.microsoft.com/office/powerpoint/2010/main" val="335783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626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14</a:t>
            </a:fld>
            <a:endParaRPr lang="en-US"/>
          </a:p>
        </p:txBody>
      </p:sp>
    </p:spTree>
    <p:extLst>
      <p:ext uri="{BB962C8B-B14F-4D97-AF65-F5344CB8AC3E}">
        <p14:creationId xmlns:p14="http://schemas.microsoft.com/office/powerpoint/2010/main" val="335783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4523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446A4-B631-4AFD-B557-20EC68D4BD91}" type="slidenum">
              <a:rPr lang="en-US" altLang="en-US">
                <a:solidFill>
                  <a:srgbClr val="000000"/>
                </a:solidFill>
              </a:rPr>
              <a:pPr/>
              <a:t>16</a:t>
            </a:fld>
            <a:endParaRPr lang="en-US" altLang="en-US" dirty="0">
              <a:solidFill>
                <a:srgbClr val="000000"/>
              </a:solidFill>
            </a:endParaRPr>
          </a:p>
        </p:txBody>
      </p:sp>
      <p:sp>
        <p:nvSpPr>
          <p:cNvPr id="121858" name="Rectangle 2"/>
          <p:cNvSpPr>
            <a:spLocks noGrp="1" noRot="1" noChangeAspect="1" noChangeArrowheads="1" noTextEdit="1"/>
          </p:cNvSpPr>
          <p:nvPr>
            <p:ph type="sldImg"/>
          </p:nvPr>
        </p:nvSpPr>
        <p:spPr>
          <a:xfrm>
            <a:off x="414338" y="696913"/>
            <a:ext cx="6181725" cy="3486150"/>
          </a:xfrm>
          <a:ln/>
        </p:spPr>
      </p:sp>
      <p:sp>
        <p:nvSpPr>
          <p:cNvPr id="121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60920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lgn="just" defTabSz="931863" eaLnBrk="0" hangingPunct="0">
              <a:spcBef>
                <a:spcPct val="30000"/>
              </a:spcBef>
              <a:spcAft>
                <a:spcPct val="30000"/>
              </a:spcAft>
              <a:buFont typeface="Monotype Sorts" pitchFamily="2" charset="2"/>
              <a:defRPr sz="1200">
                <a:solidFill>
                  <a:schemeClr val="tx1"/>
                </a:solidFill>
                <a:latin typeface="Arial" charset="0"/>
              </a:defRPr>
            </a:lvl1pPr>
            <a:lvl2pPr marL="757238" indent="-292100" algn="just" defTabSz="931863" eaLnBrk="0" hangingPunct="0">
              <a:spcBef>
                <a:spcPct val="30000"/>
              </a:spcBef>
              <a:buChar char="•"/>
              <a:defRPr sz="1200">
                <a:solidFill>
                  <a:schemeClr val="tx1"/>
                </a:solidFill>
                <a:latin typeface="Arial" charset="0"/>
              </a:defRPr>
            </a:lvl2pPr>
            <a:lvl3pPr marL="1165225" indent="-233363" algn="just" defTabSz="931863" eaLnBrk="0" hangingPunct="0">
              <a:spcBef>
                <a:spcPct val="30000"/>
              </a:spcBef>
              <a:buFont typeface="Arial" charset="0"/>
              <a:buChar char="–"/>
              <a:defRPr sz="1000">
                <a:solidFill>
                  <a:schemeClr val="tx1"/>
                </a:solidFill>
                <a:latin typeface="Arial" charset="0"/>
              </a:defRPr>
            </a:lvl3pPr>
            <a:lvl4pPr marL="1630363" indent="-233363" defTabSz="931863" eaLnBrk="0" hangingPunct="0">
              <a:spcBef>
                <a:spcPct val="30000"/>
              </a:spcBef>
              <a:defRPr sz="1200">
                <a:solidFill>
                  <a:schemeClr val="tx1"/>
                </a:solidFill>
                <a:latin typeface="Arial" charset="0"/>
              </a:defRPr>
            </a:lvl4pPr>
            <a:lvl5pPr marL="2097088" indent="-233363" defTabSz="931863" eaLnBrk="0" hangingPunct="0">
              <a:spcBef>
                <a:spcPct val="30000"/>
              </a:spcBef>
              <a:defRPr sz="1200">
                <a:solidFill>
                  <a:schemeClr val="tx1"/>
                </a:solidFill>
                <a:latin typeface="Times New Roman" pitchFamily="18" charset="0"/>
              </a:defRPr>
            </a:lvl5pPr>
            <a:lvl6pPr marL="2554288" indent="-233363" defTabSz="931863" eaLnBrk="0" fontAlgn="base" hangingPunct="0">
              <a:spcBef>
                <a:spcPct val="30000"/>
              </a:spcBef>
              <a:spcAft>
                <a:spcPct val="0"/>
              </a:spcAft>
              <a:defRPr sz="1200">
                <a:solidFill>
                  <a:schemeClr val="tx1"/>
                </a:solidFill>
                <a:latin typeface="Times New Roman" pitchFamily="18" charset="0"/>
              </a:defRPr>
            </a:lvl6pPr>
            <a:lvl7pPr marL="3011488" indent="-233363" defTabSz="931863" eaLnBrk="0" fontAlgn="base" hangingPunct="0">
              <a:spcBef>
                <a:spcPct val="30000"/>
              </a:spcBef>
              <a:spcAft>
                <a:spcPct val="0"/>
              </a:spcAft>
              <a:defRPr sz="1200">
                <a:solidFill>
                  <a:schemeClr val="tx1"/>
                </a:solidFill>
                <a:latin typeface="Times New Roman" pitchFamily="18" charset="0"/>
              </a:defRPr>
            </a:lvl7pPr>
            <a:lvl8pPr marL="3468688" indent="-233363" defTabSz="931863" eaLnBrk="0" fontAlgn="base" hangingPunct="0">
              <a:spcBef>
                <a:spcPct val="30000"/>
              </a:spcBef>
              <a:spcAft>
                <a:spcPct val="0"/>
              </a:spcAft>
              <a:defRPr sz="1200">
                <a:solidFill>
                  <a:schemeClr val="tx1"/>
                </a:solidFill>
                <a:latin typeface="Times New Roman" pitchFamily="18" charset="0"/>
              </a:defRPr>
            </a:lvl8pPr>
            <a:lvl9pPr marL="3925888" indent="-233363" defTabSz="931863" eaLnBrk="0" fontAlgn="base" hangingPunct="0">
              <a:spcBef>
                <a:spcPct val="30000"/>
              </a:spcBef>
              <a:spcAft>
                <a:spcPct val="0"/>
              </a:spcAft>
              <a:defRPr sz="1200">
                <a:solidFill>
                  <a:schemeClr val="tx1"/>
                </a:solidFill>
                <a:latin typeface="Times New Roman" pitchFamily="18" charset="0"/>
              </a:defRPr>
            </a:lvl9pPr>
          </a:lstStyle>
          <a:p>
            <a:pPr algn="r" eaLnBrk="1" fontAlgn="base" hangingPunct="1">
              <a:spcBef>
                <a:spcPct val="0"/>
              </a:spcBef>
              <a:spcAft>
                <a:spcPct val="0"/>
              </a:spcAft>
              <a:buFontTx/>
              <a:buNone/>
            </a:pPr>
            <a:fld id="{31BEF390-8B6D-47C4-B42D-28358ED0A542}" type="slidenum">
              <a:rPr lang="en-US" altLang="en-US">
                <a:solidFill>
                  <a:srgbClr val="000000"/>
                </a:solidFill>
                <a:latin typeface="Calibri" pitchFamily="34" charset="0"/>
              </a:rPr>
              <a:pPr algn="r" eaLnBrk="1" fontAlgn="base" hangingPunct="1">
                <a:spcBef>
                  <a:spcPct val="0"/>
                </a:spcBef>
                <a:spcAft>
                  <a:spcPct val="0"/>
                </a:spcAft>
                <a:buFontTx/>
                <a:buNone/>
              </a:pPr>
              <a:t>17</a:t>
            </a:fld>
            <a:endParaRPr lang="en-US" altLang="en-US">
              <a:solidFill>
                <a:srgbClr val="000000"/>
              </a:solidFill>
              <a:latin typeface="Calibri" pitchFamily="34" charset="0"/>
            </a:endParaRPr>
          </a:p>
        </p:txBody>
      </p:sp>
      <p:sp>
        <p:nvSpPr>
          <p:cNvPr id="36867" name="Rectangle 2"/>
          <p:cNvSpPr>
            <a:spLocks noGrp="1" noRot="1" noChangeAspect="1" noChangeArrowheads="1" noTextEdit="1"/>
          </p:cNvSpPr>
          <p:nvPr>
            <p:ph type="sldImg"/>
          </p:nvPr>
        </p:nvSpPr>
        <p:spPr>
          <a:xfrm>
            <a:off x="350838" y="696913"/>
            <a:ext cx="6180137" cy="3486150"/>
          </a:xfrm>
          <a:ln/>
        </p:spPr>
      </p:sp>
      <p:sp>
        <p:nvSpPr>
          <p:cNvPr id="36868" name="Rectangle 3"/>
          <p:cNvSpPr>
            <a:spLocks noGrp="1" noChangeArrowheads="1"/>
          </p:cNvSpPr>
          <p:nvPr>
            <p:ph type="body" idx="1"/>
          </p:nvPr>
        </p:nvSpPr>
        <p:spPr>
          <a:xfrm>
            <a:off x="917575" y="4416425"/>
            <a:ext cx="5046663"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F580E-CA0A-4FFE-90EC-00961EC1CEE1}" type="slidenum">
              <a:rPr lang="en-US" altLang="en-US" smtClean="0">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2521389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598F580E-CA0A-4FFE-90EC-00961EC1CEE1}" type="slidenum">
              <a:rPr lang="en-US" altLang="en-US" smtClean="0">
                <a:solidFill>
                  <a:srgbClr val="000000"/>
                </a:solidFill>
              </a:rPr>
              <a:pPr/>
              <a:t>26</a:t>
            </a:fld>
            <a:endParaRPr lang="en-US" altLang="en-US" dirty="0">
              <a:solidFill>
                <a:srgbClr val="000000"/>
              </a:solidFill>
            </a:endParaRPr>
          </a:p>
        </p:txBody>
      </p:sp>
    </p:spTree>
    <p:extLst>
      <p:ext uri="{BB962C8B-B14F-4D97-AF65-F5344CB8AC3E}">
        <p14:creationId xmlns:p14="http://schemas.microsoft.com/office/powerpoint/2010/main" val="1696658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598F580E-CA0A-4FFE-90EC-00961EC1CEE1}" type="slidenum">
              <a:rPr lang="en-US" altLang="en-US" smtClean="0">
                <a:solidFill>
                  <a:srgbClr val="000000"/>
                </a:solidFill>
              </a:rPr>
              <a:pPr/>
              <a:t>27</a:t>
            </a:fld>
            <a:endParaRPr lang="en-US" altLang="en-US" dirty="0">
              <a:solidFill>
                <a:srgbClr val="000000"/>
              </a:solidFill>
            </a:endParaRPr>
          </a:p>
        </p:txBody>
      </p:sp>
    </p:spTree>
    <p:extLst>
      <p:ext uri="{BB962C8B-B14F-4D97-AF65-F5344CB8AC3E}">
        <p14:creationId xmlns:p14="http://schemas.microsoft.com/office/powerpoint/2010/main" val="81466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17921FD-669D-410D-BB40-8BEB7F6FBC0A}" type="slidenum">
              <a:rPr lang="en-US" smtClean="0"/>
              <a:t>3</a:t>
            </a:fld>
            <a:endParaRPr lang="en-US"/>
          </a:p>
        </p:txBody>
      </p:sp>
    </p:spTree>
    <p:extLst>
      <p:ext uri="{BB962C8B-B14F-4D97-AF65-F5344CB8AC3E}">
        <p14:creationId xmlns:p14="http://schemas.microsoft.com/office/powerpoint/2010/main" val="1670222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685800"/>
            <a:ext cx="5984875" cy="3376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05C14-F0F4-4001-B9FF-7637CCFB7CB6}"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937558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993434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7581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2720c34ed_0_0: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2720c34ed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18140ae4_13_276: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18140ae4_13_2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4788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320920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4104932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626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ED634-27A1-7746-BA73-23B33ABF171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92642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17921FD-669D-410D-BB40-8BEB7F6FBC0A}" type="slidenum">
              <a:rPr lang="en-US" smtClean="0"/>
              <a:t>4</a:t>
            </a:fld>
            <a:endParaRPr lang="en-US"/>
          </a:p>
        </p:txBody>
      </p:sp>
    </p:spTree>
    <p:extLst>
      <p:ext uri="{BB962C8B-B14F-4D97-AF65-F5344CB8AC3E}">
        <p14:creationId xmlns:p14="http://schemas.microsoft.com/office/powerpoint/2010/main" val="1387753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319337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223712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164524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395175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cs typeface="Calibri"/>
            </a:endParaRPr>
          </a:p>
        </p:txBody>
      </p:sp>
    </p:spTree>
    <p:extLst>
      <p:ext uri="{BB962C8B-B14F-4D97-AF65-F5344CB8AC3E}">
        <p14:creationId xmlns:p14="http://schemas.microsoft.com/office/powerpoint/2010/main" val="3119308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626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ED634-27A1-7746-BA73-23B33ABF171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82341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480849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794108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81852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72712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t>5</a:t>
            </a:fld>
            <a:endParaRPr lang="en-US"/>
          </a:p>
        </p:txBody>
      </p:sp>
    </p:spTree>
    <p:extLst>
      <p:ext uri="{BB962C8B-B14F-4D97-AF65-F5344CB8AC3E}">
        <p14:creationId xmlns:p14="http://schemas.microsoft.com/office/powerpoint/2010/main" val="1297100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0162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336810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83938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504852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kern="0" dirty="0">
              <a:solidFill>
                <a:srgbClr val="FFFFFF"/>
              </a:solidFill>
              <a:latin typeface="Abadi Extra Light"/>
            </a:endParaRPr>
          </a:p>
        </p:txBody>
      </p:sp>
    </p:spTree>
    <p:extLst>
      <p:ext uri="{BB962C8B-B14F-4D97-AF65-F5344CB8AC3E}">
        <p14:creationId xmlns:p14="http://schemas.microsoft.com/office/powerpoint/2010/main" val="2535584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US" dirty="0"/>
          </a:p>
        </p:txBody>
      </p:sp>
    </p:spTree>
    <p:extLst>
      <p:ext uri="{BB962C8B-B14F-4D97-AF65-F5344CB8AC3E}">
        <p14:creationId xmlns:p14="http://schemas.microsoft.com/office/powerpoint/2010/main" val="2796763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26270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844696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898b974df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86" name="Google Shape;86;g7898b974df_2_0: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151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218140ae4_13_2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69" name="Google Shape;369;gb218140ae4_13_26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2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7921FD-669D-410D-BB40-8BEB7F6FBC0A}" type="slidenum">
              <a:rPr lang="en-US" smtClean="0"/>
              <a:t>6</a:t>
            </a:fld>
            <a:endParaRPr lang="en-US"/>
          </a:p>
        </p:txBody>
      </p:sp>
    </p:spTree>
    <p:extLst>
      <p:ext uri="{BB962C8B-B14F-4D97-AF65-F5344CB8AC3E}">
        <p14:creationId xmlns:p14="http://schemas.microsoft.com/office/powerpoint/2010/main" val="3545542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218140ae4_13_26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60" name="Google Shape;360;gb218140ae4_13_260: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017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278801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73776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134694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756846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737769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864609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4338" y="696913"/>
            <a:ext cx="61817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41412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a:defRPr/>
            </a:pPr>
            <a:endParaRPr lang="en-US" sz="1200"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t>7</a:t>
            </a:fld>
            <a:endParaRPr lang="en-US"/>
          </a:p>
        </p:txBody>
      </p:sp>
    </p:spTree>
    <p:extLst>
      <p:ext uri="{BB962C8B-B14F-4D97-AF65-F5344CB8AC3E}">
        <p14:creationId xmlns:p14="http://schemas.microsoft.com/office/powerpoint/2010/main" val="157805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t>8</a:t>
            </a:fld>
            <a:endParaRPr lang="en-US"/>
          </a:p>
        </p:txBody>
      </p:sp>
    </p:spTree>
    <p:extLst>
      <p:ext uri="{BB962C8B-B14F-4D97-AF65-F5344CB8AC3E}">
        <p14:creationId xmlns:p14="http://schemas.microsoft.com/office/powerpoint/2010/main" val="116896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145230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5626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10</a:t>
            </a:fld>
            <a:endParaRPr lang="en-US"/>
          </a:p>
        </p:txBody>
      </p:sp>
    </p:spTree>
    <p:extLst>
      <p:ext uri="{BB962C8B-B14F-4D97-AF65-F5344CB8AC3E}">
        <p14:creationId xmlns:p14="http://schemas.microsoft.com/office/powerpoint/2010/main" val="335783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1373134"/>
            <a:ext cx="10438911"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2138" y="3505200"/>
            <a:ext cx="8513287"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t>Wednesday, August 11, 2021</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cxnSp>
        <p:nvCxnSpPr>
          <p:cNvPr id="8" name="Straight Connector 7"/>
          <p:cNvCxnSpPr/>
          <p:nvPr/>
        </p:nvCxnSpPr>
        <p:spPr>
          <a:xfrm>
            <a:off x="912138" y="3398520"/>
            <a:ext cx="10438911"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August 11, 2021</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609600"/>
            <a:ext cx="2736414"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8092" y="609600"/>
            <a:ext cx="800654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549AC-EB31-477F-92A9-B1988E232878}" type="datetime2">
              <a:rPr lang="en-US" smtClean="0"/>
              <a:t>Wednesday, August 11, 2021</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61838"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67694" tIns="34289" rIns="67694" bIns="34289" rtlCol="0" anchor="ctr"/>
          <a:lstStyle/>
          <a:p>
            <a:pPr algn="ctr" defTabSz="675753"/>
            <a:endParaRPr lang="en-US" sz="1425">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3622" y="791686"/>
            <a:ext cx="193168" cy="168613"/>
          </a:xfrm>
          <a:prstGeom prst="rightArrow">
            <a:avLst/>
          </a:prstGeom>
          <a:solidFill>
            <a:sysClr val="windowText" lastClr="000000"/>
          </a:solidFill>
          <a:ln w="12700" cap="flat" cmpd="sng" algn="ctr">
            <a:noFill/>
            <a:prstDash val="solid"/>
            <a:miter lim="800000"/>
          </a:ln>
          <a:effectLst/>
        </p:spPr>
        <p:txBody>
          <a:bodyPr lIns="67694" tIns="34289" rIns="67694" bIns="34289" rtlCol="0" anchor="ctr"/>
          <a:lstStyle/>
          <a:p>
            <a:pPr algn="ctr" defTabSz="675753">
              <a:defRPr/>
            </a:pPr>
            <a:endParaRPr lang="en-US" sz="1425"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4365" y="173770"/>
            <a:ext cx="10397588" cy="484746"/>
          </a:xfrm>
          <a:prstGeom prst="rect">
            <a:avLst/>
          </a:prstGeom>
          <a:noFill/>
          <a:ln>
            <a:noFill/>
          </a:ln>
        </p:spPr>
        <p:txBody>
          <a:bodyPr wrap="square" lIns="67694" tIns="34289" rIns="67694" bIns="34289" rtlCol="0">
            <a:spAutoFit/>
          </a:bodyPr>
          <a:lstStyle/>
          <a:p>
            <a:pPr defTabSz="675753">
              <a:defRPr/>
            </a:pPr>
            <a:r>
              <a:rPr lang="en-US" sz="27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2568" y="804"/>
            <a:ext cx="1182514" cy="2487495"/>
          </a:xfrm>
          <a:prstGeom prst="rect">
            <a:avLst/>
          </a:prstGeom>
          <a:solidFill>
            <a:schemeClr val="bg1"/>
          </a:solidFill>
        </p:spPr>
      </p:pic>
    </p:spTree>
    <p:extLst>
      <p:ext uri="{BB962C8B-B14F-4D97-AF65-F5344CB8AC3E}">
        <p14:creationId xmlns:p14="http://schemas.microsoft.com/office/powerpoint/2010/main" val="3925317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78254" y="2130426"/>
            <a:ext cx="847144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1"/>
            <a:ext cx="12161838"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4250" y="173754"/>
            <a:ext cx="10397588" cy="646331"/>
          </a:xfrm>
          <a:prstGeom prst="rect">
            <a:avLst/>
          </a:prstGeom>
          <a:noFill/>
          <a:ln>
            <a:noFill/>
          </a:ln>
        </p:spPr>
        <p:txBody>
          <a:bodyPr wrap="square" rtlCol="0">
            <a:spAutoFit/>
          </a:bodyPr>
          <a:lstStyle/>
          <a:p>
            <a:pPr marL="0" marR="0" lvl="0" indent="0" defTabSz="912114" eaLnBrk="1" fontAlgn="auto" latinLnBrk="0" hangingPunct="1">
              <a:lnSpc>
                <a:spcPct val="100000"/>
              </a:lnSpc>
              <a:spcBef>
                <a:spcPts val="0"/>
              </a:spcBef>
              <a:spcAft>
                <a:spcPts val="0"/>
              </a:spcAft>
              <a:buClrTx/>
              <a:buSzTx/>
              <a:buFontTx/>
              <a:buNone/>
              <a:tabLst/>
              <a:defRPr/>
            </a:pPr>
            <a:r>
              <a:rPr kumimoji="0" lang="en-US" sz="3591"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1771" y="1"/>
            <a:ext cx="1182514" cy="2487495"/>
          </a:xfrm>
          <a:prstGeom prst="rect">
            <a:avLst/>
          </a:prstGeom>
          <a:solidFill>
            <a:schemeClr val="bg1"/>
          </a:solidFill>
        </p:spPr>
      </p:pic>
    </p:spTree>
    <p:extLst>
      <p:ext uri="{BB962C8B-B14F-4D97-AF65-F5344CB8AC3E}">
        <p14:creationId xmlns:p14="http://schemas.microsoft.com/office/powerpoint/2010/main" val="38995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78254" y="2130426"/>
            <a:ext cx="847144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1"/>
            <a:ext cx="12161838"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4250" y="173754"/>
            <a:ext cx="10397588" cy="646331"/>
          </a:xfrm>
          <a:prstGeom prst="rect">
            <a:avLst/>
          </a:prstGeom>
          <a:noFill/>
          <a:ln>
            <a:noFill/>
          </a:ln>
        </p:spPr>
        <p:txBody>
          <a:bodyPr wrap="square" rtlCol="0">
            <a:spAutoFit/>
          </a:bodyPr>
          <a:lstStyle/>
          <a:p>
            <a:pPr marL="0" marR="0" lvl="0" indent="0" defTabSz="912114" eaLnBrk="1" fontAlgn="auto" latinLnBrk="0" hangingPunct="1">
              <a:lnSpc>
                <a:spcPct val="100000"/>
              </a:lnSpc>
              <a:spcBef>
                <a:spcPts val="0"/>
              </a:spcBef>
              <a:spcAft>
                <a:spcPts val="0"/>
              </a:spcAft>
              <a:buClrTx/>
              <a:buSzTx/>
              <a:buFontTx/>
              <a:buNone/>
              <a:tabLst/>
              <a:defRPr/>
            </a:pPr>
            <a:r>
              <a:rPr kumimoji="0" lang="en-US" sz="3591"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1771" y="1"/>
            <a:ext cx="1182514" cy="2487495"/>
          </a:xfrm>
          <a:prstGeom prst="rect">
            <a:avLst/>
          </a:prstGeom>
          <a:solidFill>
            <a:schemeClr val="bg1"/>
          </a:solidFill>
        </p:spPr>
      </p:pic>
    </p:spTree>
    <p:extLst>
      <p:ext uri="{BB962C8B-B14F-4D97-AF65-F5344CB8AC3E}">
        <p14:creationId xmlns:p14="http://schemas.microsoft.com/office/powerpoint/2010/main" val="366848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279362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August 11, 2021</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2793626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4583" y="992767"/>
            <a:ext cx="11332694"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4572" y="3778833"/>
            <a:ext cx="11332694"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52001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4572" y="593367"/>
            <a:ext cx="11332694"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4572" y="1536633"/>
            <a:ext cx="11332694"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90806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0702" y="2362201"/>
            <a:ext cx="10337562"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0702" y="4628587"/>
            <a:ext cx="10337562"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August 11, 2021</a:t>
            </a:fld>
            <a:endParaRPr lang="en-US"/>
          </a:p>
        </p:txBody>
      </p:sp>
      <p:sp>
        <p:nvSpPr>
          <p:cNvPr id="5" name="Footer Placeholder 4"/>
          <p:cNvSpPr>
            <a:spLocks noGrp="1"/>
          </p:cNvSpPr>
          <p:nvPr>
            <p:ph type="ftr" sz="quarter" idx="11"/>
          </p:nvPr>
        </p:nvSpPr>
        <p:spPr/>
        <p:txBody>
          <a:bodyPr/>
          <a:lstStyle/>
          <a:p>
            <a:pPr algn="r"/>
            <a:endParaRPr lang="en-US"/>
          </a:p>
        </p:txBody>
      </p:sp>
      <p:sp>
        <p:nvSpPr>
          <p:cNvPr id="6" name="Slide Number Placeholder 5"/>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cxnSp>
        <p:nvCxnSpPr>
          <p:cNvPr id="7" name="Straight Connector 6"/>
          <p:cNvCxnSpPr/>
          <p:nvPr/>
        </p:nvCxnSpPr>
        <p:spPr>
          <a:xfrm>
            <a:off x="972947" y="4599432"/>
            <a:ext cx="10438911"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73352"/>
            <a:ext cx="537147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73352"/>
            <a:ext cx="537147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EBA98F-560C-4997-81C4-81D4D9187EAB}" type="datetime2">
              <a:rPr lang="en-US" smtClean="0"/>
              <a:t>Wednesday, August 11, 2021</a:t>
            </a:fld>
            <a:endParaRPr lang="en-US"/>
          </a:p>
        </p:txBody>
      </p:sp>
      <p:sp>
        <p:nvSpPr>
          <p:cNvPr id="6" name="Footer Placeholder 5"/>
          <p:cNvSpPr>
            <a:spLocks noGrp="1"/>
          </p:cNvSpPr>
          <p:nvPr>
            <p:ph type="ftr" sz="quarter" idx="11"/>
          </p:nvPr>
        </p:nvSpPr>
        <p:spPr/>
        <p:txBody>
          <a:bodyPr/>
          <a:lstStyle/>
          <a:p>
            <a:pPr algn="r"/>
            <a:endParaRPr lang="en-US"/>
          </a:p>
        </p:txBody>
      </p:sp>
      <p:sp>
        <p:nvSpPr>
          <p:cNvPr id="7" name="Slide Number Placeholder 6"/>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5DCB-FB8D-9740-8E58-8D38D802B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63C1-49D7-894C-9966-289F757F4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19BEC6-2EBD-A44C-A5BA-3E332D4B4B4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F7BDD4-C20C-B24B-BD99-CA66502F8B28}"/>
              </a:ext>
            </a:extLst>
          </p:cNvPr>
          <p:cNvSpPr>
            <a:spLocks noGrp="1"/>
          </p:cNvSpPr>
          <p:nvPr>
            <p:ph type="sldNum" sz="quarter" idx="12"/>
          </p:nvPr>
        </p:nvSpPr>
        <p:spPr/>
        <p:txBody>
          <a:bodyPr/>
          <a:lstStyle/>
          <a:p>
            <a:fld id="{AF0A6CB1-34D6-4C42-9A98-AFA3A79345B3}" type="slidenum">
              <a:rPr lang="en-US" smtClean="0">
                <a:solidFill>
                  <a:prstClr val="black">
                    <a:tint val="75000"/>
                  </a:prstClr>
                </a:solidFill>
              </a:rPr>
              <a:pPr/>
              <a:t>‹#›</a:t>
            </a:fld>
            <a:endParaRPr lang="en-US">
              <a:solidFill>
                <a:prstClr val="black">
                  <a:tint val="75000"/>
                </a:prstClr>
              </a:solidFill>
            </a:endParaRPr>
          </a:p>
        </p:txBody>
      </p:sp>
      <p:sp>
        <p:nvSpPr>
          <p:cNvPr id="7" name="Google Shape;53;p13">
            <a:extLst>
              <a:ext uri="{FF2B5EF4-FFF2-40B4-BE49-F238E27FC236}">
                <a16:creationId xmlns:a16="http://schemas.microsoft.com/office/drawing/2014/main" id="{4CB04C13-17B1-429A-BE7F-DE60A09F20AE}"/>
              </a:ext>
            </a:extLst>
          </p:cNvPr>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prstClr val="white"/>
              </a:solidFill>
            </a:endParaRPr>
          </a:p>
        </p:txBody>
      </p:sp>
    </p:spTree>
    <p:extLst>
      <p:ext uri="{BB962C8B-B14F-4D97-AF65-F5344CB8AC3E}">
        <p14:creationId xmlns:p14="http://schemas.microsoft.com/office/powerpoint/2010/main" val="261153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676400"/>
            <a:ext cx="522959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438400"/>
            <a:ext cx="5229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156" y="1676400"/>
            <a:ext cx="522959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156" y="2438400"/>
            <a:ext cx="5229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0972B2-CA5C-437D-87D0-8081271A9E4B}" type="datetime2">
              <a:rPr lang="en-US" smtClean="0"/>
              <a:t>Wednesday, August 11, 2021</a:t>
            </a:fld>
            <a:endParaRPr lang="en-US"/>
          </a:p>
        </p:txBody>
      </p:sp>
      <p:sp>
        <p:nvSpPr>
          <p:cNvPr id="8" name="Footer Placeholder 7"/>
          <p:cNvSpPr>
            <a:spLocks noGrp="1"/>
          </p:cNvSpPr>
          <p:nvPr>
            <p:ph type="ftr" sz="quarter" idx="11"/>
          </p:nvPr>
        </p:nvSpPr>
        <p:spPr/>
        <p:txBody>
          <a:bodyPr/>
          <a:lstStyle/>
          <a:p>
            <a:pPr algn="r"/>
            <a:endParaRPr lang="en-US"/>
          </a:p>
        </p:txBody>
      </p:sp>
      <p:sp>
        <p:nvSpPr>
          <p:cNvPr id="9" name="Slide Number Placeholder 8"/>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26867" y="4045693"/>
            <a:ext cx="4709160" cy="105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35644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6127" y="365125"/>
            <a:ext cx="10489585"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6127" y="1825625"/>
            <a:ext cx="10489585"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28609" y="6356351"/>
            <a:ext cx="410462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589298" y="6356351"/>
            <a:ext cx="2736414"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845655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4583" y="992767"/>
            <a:ext cx="11332694"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4572" y="3778833"/>
            <a:ext cx="11332694"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520013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5476" name="Rectangle 4"/>
          <p:cNvSpPr>
            <a:spLocks noGrp="1" noChangeArrowheads="1"/>
          </p:cNvSpPr>
          <p:nvPr>
            <p:ph type="ftr" sz="quarter" idx="3"/>
          </p:nvPr>
        </p:nvSpPr>
        <p:spPr bwMode="auto">
          <a:xfrm>
            <a:off x="4155295" y="6245225"/>
            <a:ext cx="3851249"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latin typeface="Calibri" panose="020F0502020204030204" pitchFamily="34" charset="0"/>
                <a:cs typeface="+mn-cs"/>
              </a:defRPr>
            </a:lvl1pPr>
          </a:lstStyle>
          <a:p>
            <a:pPr fontAlgn="base">
              <a:spcBef>
                <a:spcPct val="0"/>
              </a:spcBef>
              <a:spcAft>
                <a:spcPct val="0"/>
              </a:spcAft>
            </a:pPr>
            <a:endParaRPr lang="en-US" altLang="en-US" dirty="0">
              <a:solidFill>
                <a:srgbClr val="000000"/>
              </a:solidFill>
            </a:endParaRPr>
          </a:p>
        </p:txBody>
      </p:sp>
      <p:sp>
        <p:nvSpPr>
          <p:cNvPr id="105477" name="Rectangle 5"/>
          <p:cNvSpPr>
            <a:spLocks noGrp="1" noChangeArrowheads="1"/>
          </p:cNvSpPr>
          <p:nvPr>
            <p:ph type="sldNum" sz="quarter" idx="4"/>
          </p:nvPr>
        </p:nvSpPr>
        <p:spPr>
          <a:xfrm>
            <a:off x="8715984" y="6245225"/>
            <a:ext cx="2837762" cy="476250"/>
          </a:xfrm>
        </p:spPr>
        <p:txBody>
          <a:bodyPr/>
          <a:lstStyle>
            <a:lvl1pPr>
              <a:defRPr>
                <a:latin typeface="Calibri" panose="020F0502020204030204" pitchFamily="34" charset="0"/>
              </a:defRPr>
            </a:lvl1pPr>
          </a:lstStyle>
          <a:p>
            <a:fld id="{946CD7A9-2FCD-4B65-A3B6-CC6D298BB735}" type="slidenum">
              <a:rPr lang="en-US" altLang="en-US" smtClean="0">
                <a:solidFill>
                  <a:srgbClr val="000000"/>
                </a:solidFill>
              </a:rPr>
              <a:pPr/>
              <a:t>‹#›</a:t>
            </a:fld>
            <a:endParaRPr lang="en-US" altLang="en-US" dirty="0">
              <a:solidFill>
                <a:srgbClr val="000000"/>
              </a:solidFill>
            </a:endParaRPr>
          </a:p>
        </p:txBody>
      </p:sp>
      <p:sp>
        <p:nvSpPr>
          <p:cNvPr id="105478" name="Rectangle 6"/>
          <p:cNvSpPr>
            <a:spLocks noGrp="1" noChangeArrowheads="1"/>
          </p:cNvSpPr>
          <p:nvPr>
            <p:ph type="ctrTitle"/>
          </p:nvPr>
        </p:nvSpPr>
        <p:spPr>
          <a:xfrm>
            <a:off x="3129140" y="1143000"/>
            <a:ext cx="8120561" cy="2457450"/>
          </a:xfrm>
        </p:spPr>
        <p:txBody>
          <a:bodyPr anchor="t"/>
          <a:lstStyle>
            <a:lvl1pPr>
              <a:spcAft>
                <a:spcPct val="25000"/>
              </a:spcAft>
              <a:defRPr sz="3200">
                <a:latin typeface="Calibri" panose="020F0502020204030204" pitchFamily="34" charset="0"/>
              </a:defRPr>
            </a:lvl1pPr>
          </a:lstStyle>
          <a:p>
            <a:pPr lvl="0"/>
            <a:r>
              <a:rPr lang="en-US" altLang="en-US" noProof="0"/>
              <a:t>Click to edit Master title style</a:t>
            </a:r>
            <a:endParaRPr lang="en-US" altLang="en-US" noProof="0" dirty="0"/>
          </a:p>
        </p:txBody>
      </p:sp>
      <p:sp>
        <p:nvSpPr>
          <p:cNvPr id="105479" name="Line 7"/>
          <p:cNvSpPr>
            <a:spLocks noChangeShapeType="1"/>
          </p:cNvSpPr>
          <p:nvPr/>
        </p:nvSpPr>
        <p:spPr bwMode="auto">
          <a:xfrm>
            <a:off x="0" y="747713"/>
            <a:ext cx="12161838"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pic>
        <p:nvPicPr>
          <p:cNvPr id="105480" name="Picture 8" descr="The Commonwealth of Massachusetts stat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52" y="1125538"/>
            <a:ext cx="1967853"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2" name="Line 10"/>
          <p:cNvSpPr>
            <a:spLocks noChangeShapeType="1"/>
          </p:cNvSpPr>
          <p:nvPr/>
        </p:nvSpPr>
        <p:spPr bwMode="auto">
          <a:xfrm>
            <a:off x="2746972" y="1165226"/>
            <a:ext cx="19002" cy="4557713"/>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105483" name="Line 11"/>
          <p:cNvSpPr>
            <a:spLocks noChangeShapeType="1"/>
          </p:cNvSpPr>
          <p:nvPr/>
        </p:nvSpPr>
        <p:spPr bwMode="auto">
          <a:xfrm>
            <a:off x="3249493" y="3752850"/>
            <a:ext cx="7611705"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D12FEECA-E198-4A15-985F-B27F3DEF9E5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01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August 11, 2021</a:t>
            </a:fld>
            <a:endParaRPr lang="en-US"/>
          </a:p>
        </p:txBody>
      </p:sp>
      <p:sp>
        <p:nvSpPr>
          <p:cNvPr id="4" name="Footer Placeholder 3"/>
          <p:cNvSpPr>
            <a:spLocks noGrp="1"/>
          </p:cNvSpPr>
          <p:nvPr>
            <p:ph type="ftr" sz="quarter" idx="11"/>
          </p:nvPr>
        </p:nvSpPr>
        <p:spPr/>
        <p:txBody>
          <a:bodyPr/>
          <a:lstStyle/>
          <a:p>
            <a:pPr algn="r"/>
            <a:endParaRPr lang="en-US"/>
          </a:p>
        </p:txBody>
      </p:sp>
      <p:sp>
        <p:nvSpPr>
          <p:cNvPr id="5" name="Slide Number Placeholder 4"/>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D12FEECA-E198-4A15-985F-B27F3DEF9E5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013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905000"/>
            <a:ext cx="11148352"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dirty="0">
              <a:solidFill>
                <a:srgbClr val="000000"/>
              </a:solidFill>
            </a:endParaRPr>
          </a:p>
        </p:txBody>
      </p:sp>
      <p:sp>
        <p:nvSpPr>
          <p:cNvPr id="6"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4038606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AF3D1FD8-844F-4ED0-9BEB-322A4D9AB316}" type="slidenum">
              <a:rPr lang="en-US" altLang="en-US">
                <a:solidFill>
                  <a:srgbClr val="000000"/>
                </a:solidFill>
              </a:rPr>
              <a:pPr/>
              <a:t>‹#›</a:t>
            </a:fld>
            <a:endParaRPr lang="en-US" altLang="en-US" dirty="0">
              <a:solidFill>
                <a:srgbClr val="000000"/>
              </a:solidFill>
            </a:endParaRPr>
          </a:p>
        </p:txBody>
      </p:sp>
      <p:sp>
        <p:nvSpPr>
          <p:cNvPr id="5"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46683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D12FEECA-E198-4A15-985F-B27F3DEF9E5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013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AF3D1FD8-844F-4ED0-9BEB-322A4D9AB316}" type="slidenum">
              <a:rPr lang="en-US" altLang="en-US">
                <a:solidFill>
                  <a:srgbClr val="000000"/>
                </a:solidFill>
              </a:rPr>
              <a:pPr/>
              <a:t>‹#›</a:t>
            </a:fld>
            <a:endParaRPr lang="en-US" altLang="en-US" dirty="0">
              <a:solidFill>
                <a:srgbClr val="000000"/>
              </a:solidFill>
            </a:endParaRPr>
          </a:p>
        </p:txBody>
      </p:sp>
      <p:sp>
        <p:nvSpPr>
          <p:cNvPr id="5"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46683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AF3D1FD8-844F-4ED0-9BEB-322A4D9AB316}" type="slidenum">
              <a:rPr lang="en-US" altLang="en-US">
                <a:solidFill>
                  <a:srgbClr val="000000"/>
                </a:solidFill>
              </a:rPr>
              <a:pPr/>
              <a:t>‹#›</a:t>
            </a:fld>
            <a:endParaRPr lang="en-US" altLang="en-US" dirty="0">
              <a:solidFill>
                <a:srgbClr val="000000"/>
              </a:solidFill>
            </a:endParaRPr>
          </a:p>
        </p:txBody>
      </p:sp>
      <p:sp>
        <p:nvSpPr>
          <p:cNvPr id="5"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46683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905000"/>
            <a:ext cx="11148352"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dirty="0">
              <a:solidFill>
                <a:srgbClr val="000000"/>
              </a:solidFill>
            </a:endParaRPr>
          </a:p>
        </p:txBody>
      </p:sp>
      <p:sp>
        <p:nvSpPr>
          <p:cNvPr id="6"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40386069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905000"/>
            <a:ext cx="11148352"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dirty="0">
              <a:solidFill>
                <a:srgbClr val="000000"/>
              </a:solidFill>
            </a:endParaRPr>
          </a:p>
        </p:txBody>
      </p:sp>
      <p:sp>
        <p:nvSpPr>
          <p:cNvPr id="6"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4038606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905000"/>
            <a:ext cx="11148352"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dirty="0">
              <a:solidFill>
                <a:srgbClr val="000000"/>
              </a:solidFill>
            </a:endParaRPr>
          </a:p>
        </p:txBody>
      </p:sp>
      <p:sp>
        <p:nvSpPr>
          <p:cNvPr id="6"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40386069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905000"/>
            <a:ext cx="11148352"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dirty="0">
              <a:solidFill>
                <a:srgbClr val="000000"/>
              </a:solidFill>
            </a:endParaRPr>
          </a:p>
        </p:txBody>
      </p:sp>
      <p:sp>
        <p:nvSpPr>
          <p:cNvPr id="6"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403860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August 11, 2021</a:t>
            </a:fld>
            <a:endParaRPr lang="en-US"/>
          </a:p>
        </p:txBody>
      </p:sp>
      <p:sp>
        <p:nvSpPr>
          <p:cNvPr id="3" name="Footer Placeholder 2"/>
          <p:cNvSpPr>
            <a:spLocks noGrp="1"/>
          </p:cNvSpPr>
          <p:nvPr>
            <p:ph type="ftr" sz="quarter" idx="11"/>
          </p:nvPr>
        </p:nvSpPr>
        <p:spPr/>
        <p:txBody>
          <a:bodyPr/>
          <a:lstStyle/>
          <a:p>
            <a:pPr algn="r"/>
            <a:endParaRPr lang="en-US"/>
          </a:p>
        </p:txBody>
      </p:sp>
      <p:sp>
        <p:nvSpPr>
          <p:cNvPr id="4" name="Slide Number Placeholder 3"/>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AF3D1FD8-844F-4ED0-9BEB-322A4D9AB316}" type="slidenum">
              <a:rPr lang="en-US" altLang="en-US">
                <a:solidFill>
                  <a:srgbClr val="000000"/>
                </a:solidFill>
              </a:rPr>
              <a:pPr/>
              <a:t>‹#›</a:t>
            </a:fld>
            <a:endParaRPr lang="en-US" altLang="en-US" dirty="0">
              <a:solidFill>
                <a:srgbClr val="000000"/>
              </a:solidFill>
            </a:endParaRPr>
          </a:p>
        </p:txBody>
      </p:sp>
      <p:sp>
        <p:nvSpPr>
          <p:cNvPr id="5"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46683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905000"/>
            <a:ext cx="11148352"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dirty="0">
              <a:solidFill>
                <a:srgbClr val="000000"/>
              </a:solidFill>
            </a:endParaRPr>
          </a:p>
        </p:txBody>
      </p:sp>
      <p:sp>
        <p:nvSpPr>
          <p:cNvPr id="6"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403860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2" y="792080"/>
            <a:ext cx="2845870"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52597" y="792080"/>
            <a:ext cx="7601149"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2132088"/>
            <a:ext cx="2845870"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August 11, 2021</a:t>
            </a:fld>
            <a:endParaRPr lang="en-US"/>
          </a:p>
        </p:txBody>
      </p:sp>
      <p:sp>
        <p:nvSpPr>
          <p:cNvPr id="6" name="Footer Placeholder 5"/>
          <p:cNvSpPr>
            <a:spLocks noGrp="1"/>
          </p:cNvSpPr>
          <p:nvPr>
            <p:ph type="ftr" sz="quarter" idx="11"/>
          </p:nvPr>
        </p:nvSpPr>
        <p:spPr/>
        <p:txBody>
          <a:bodyPr/>
          <a:lstStyle/>
          <a:p>
            <a:pPr algn="r"/>
            <a:endParaRPr lang="en-US"/>
          </a:p>
        </p:txBody>
      </p:sp>
      <p:sp>
        <p:nvSpPr>
          <p:cNvPr id="7" name="Slide Number Placeholder 6"/>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cxnSp>
        <p:nvCxnSpPr>
          <p:cNvPr id="9" name="Straight Connector 8"/>
          <p:cNvCxnSpPr/>
          <p:nvPr/>
        </p:nvCxnSpPr>
        <p:spPr>
          <a:xfrm rot="5400000">
            <a:off x="902996" y="3579947"/>
            <a:ext cx="5577840" cy="211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792480"/>
            <a:ext cx="2849839"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02051" y="838201"/>
            <a:ext cx="7853044"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8092" y="2133600"/>
            <a:ext cx="2845870"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August 11, 2021</a:t>
            </a:fld>
            <a:endParaRPr lang="en-US"/>
          </a:p>
        </p:txBody>
      </p:sp>
      <p:sp>
        <p:nvSpPr>
          <p:cNvPr id="6" name="Footer Placeholder 5"/>
          <p:cNvSpPr>
            <a:spLocks noGrp="1"/>
          </p:cNvSpPr>
          <p:nvPr>
            <p:ph type="ftr" sz="quarter" idx="11"/>
          </p:nvPr>
        </p:nvSpPr>
        <p:spPr/>
        <p:txBody>
          <a:bodyPr/>
          <a:lstStyle/>
          <a:p>
            <a:pPr algn="r"/>
            <a:endParaRPr lang="en-US"/>
          </a:p>
        </p:txBody>
      </p:sp>
      <p:sp>
        <p:nvSpPr>
          <p:cNvPr id="7" name="Slide Number Placeholder 6"/>
          <p:cNvSpPr>
            <a:spLocks noGrp="1"/>
          </p:cNvSpPr>
          <p:nvPr>
            <p:ph type="sldNum" sz="quarter" idx="12"/>
          </p:nvPr>
        </p:nvSpPr>
        <p:spPr>
          <a:xfrm>
            <a:off x="10134865" y="18288"/>
            <a:ext cx="1418881"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7.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9.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0.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1.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3.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4.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5.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6.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7.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8.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9.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50.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1.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3.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4.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5.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6.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7.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5.xml"/><Relationship Id="rId1" Type="http://schemas.openxmlformats.org/officeDocument/2006/relationships/slideLayout" Target="../slideLayouts/slideLayout58.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6.xml"/><Relationship Id="rId1" Type="http://schemas.openxmlformats.org/officeDocument/2006/relationships/slideLayout" Target="../slideLayouts/slideLayout59.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7.xml"/><Relationship Id="rId1" Type="http://schemas.openxmlformats.org/officeDocument/2006/relationships/slideLayout" Target="../slideLayouts/slideLayout60.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8.xml"/><Relationship Id="rId1" Type="http://schemas.openxmlformats.org/officeDocument/2006/relationships/slideLayout" Target="../slideLayouts/slideLayout61.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9.xml"/><Relationship Id="rId1"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0.xml"/><Relationship Id="rId1" Type="http://schemas.openxmlformats.org/officeDocument/2006/relationships/slideLayout" Target="../slideLayouts/slideLayout63.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1.xml"/><Relationship Id="rId1" Type="http://schemas.openxmlformats.org/officeDocument/2006/relationships/slideLayout" Target="../slideLayouts/slideLayout64.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2.xml"/><Relationship Id="rId1" Type="http://schemas.openxmlformats.org/officeDocument/2006/relationships/slideLayout" Target="../slideLayouts/slideLayout65.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3.xml"/><Relationship Id="rId1" Type="http://schemas.openxmlformats.org/officeDocument/2006/relationships/slideLayout" Target="../slideLayouts/slideLayout66.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4.xml"/><Relationship Id="rId1" Type="http://schemas.openxmlformats.org/officeDocument/2006/relationships/slideLayout" Target="../slideLayouts/slideLayout67.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5.xml"/><Relationship Id="rId1" Type="http://schemas.openxmlformats.org/officeDocument/2006/relationships/slideLayout" Target="../slideLayouts/slideLayout68.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6.xml"/><Relationship Id="rId1" Type="http://schemas.openxmlformats.org/officeDocument/2006/relationships/slideLayout" Target="../slideLayouts/slideLayout69.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7.xml"/><Relationship Id="rId1" Type="http://schemas.openxmlformats.org/officeDocument/2006/relationships/slideLayout" Target="../slideLayouts/slideLayout70.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8.xml"/><Relationship Id="rId1"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61838"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8092" y="533400"/>
            <a:ext cx="10945654"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0"/>
            <a:ext cx="10945654"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61838" cy="543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8092" y="18288"/>
            <a:ext cx="3851249" cy="329184"/>
          </a:xfrm>
          <a:prstGeom prst="rect">
            <a:avLst/>
          </a:prstGeom>
        </p:spPr>
        <p:txBody>
          <a:bodyPr vert="horz" lIns="91440" tIns="45720" rIns="91440" bIns="45720" rtlCol="0" anchor="ctr"/>
          <a:lstStyle>
            <a:lvl1pPr algn="l">
              <a:defRPr sz="1200">
                <a:solidFill>
                  <a:srgbClr val="FFFFFF"/>
                </a:solidFill>
              </a:defRPr>
            </a:lvl1pPr>
          </a:lstStyle>
          <a:p>
            <a:r>
              <a:rPr lang="en-US"/>
              <a:t>DATE</a:t>
            </a:r>
          </a:p>
        </p:txBody>
      </p:sp>
      <p:sp>
        <p:nvSpPr>
          <p:cNvPr id="5" name="Footer Placeholder 4"/>
          <p:cNvSpPr>
            <a:spLocks noGrp="1"/>
          </p:cNvSpPr>
          <p:nvPr>
            <p:ph type="ftr" sz="quarter" idx="3"/>
          </p:nvPr>
        </p:nvSpPr>
        <p:spPr>
          <a:xfrm>
            <a:off x="4560689" y="18288"/>
            <a:ext cx="5472827"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a:t>April 28, 2017</a:t>
            </a:r>
          </a:p>
        </p:txBody>
      </p:sp>
      <p:pic>
        <p:nvPicPr>
          <p:cNvPr id="9" name="Picture 4" descr="DPH Logo - Blue w-shadow"/>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814345" y="9162"/>
            <a:ext cx="1212168" cy="9113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4086" r:id="rId12"/>
    <p:sldLayoutId id="2147484115" r:id="rId13"/>
    <p:sldLayoutId id="2147484116" r:id="rId14"/>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1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1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2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2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2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2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2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3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3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3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0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3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3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4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4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4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4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D46EB-96FC-9344-A176-24CB59116C34}"/>
              </a:ext>
            </a:extLst>
          </p:cNvPr>
          <p:cNvSpPr>
            <a:spLocks noGrp="1"/>
          </p:cNvSpPr>
          <p:nvPr>
            <p:ph type="title"/>
          </p:nvPr>
        </p:nvSpPr>
        <p:spPr>
          <a:xfrm>
            <a:off x="836127" y="365129"/>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D755D6-E047-2240-AB78-6911526B99D7}"/>
              </a:ext>
            </a:extLst>
          </p:cNvPr>
          <p:cNvSpPr>
            <a:spLocks noGrp="1"/>
          </p:cNvSpPr>
          <p:nvPr>
            <p:ph type="body" idx="1"/>
          </p:nvPr>
        </p:nvSpPr>
        <p:spPr>
          <a:xfrm>
            <a:off x="836127" y="1825625"/>
            <a:ext cx="10489585"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FF9777-0F98-634A-AB74-C902F53F9458}"/>
              </a:ext>
            </a:extLst>
          </p:cNvPr>
          <p:cNvSpPr>
            <a:spLocks noGrp="1"/>
          </p:cNvSpPr>
          <p:nvPr>
            <p:ph type="ftr" sz="quarter" idx="3"/>
          </p:nvPr>
        </p:nvSpPr>
        <p:spPr>
          <a:xfrm>
            <a:off x="4028609" y="6357427"/>
            <a:ext cx="41046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3FB594-76DD-644E-80D4-955A53954D58}"/>
              </a:ext>
            </a:extLst>
          </p:cNvPr>
          <p:cNvSpPr>
            <a:spLocks noGrp="1"/>
          </p:cNvSpPr>
          <p:nvPr>
            <p:ph type="sldNum" sz="quarter" idx="4"/>
          </p:nvPr>
        </p:nvSpPr>
        <p:spPr>
          <a:xfrm>
            <a:off x="8589298" y="6357427"/>
            <a:ext cx="27364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A6CB1-34D6-4C42-9A98-AFA3A79345B3}" type="slidenum">
              <a:rPr lang="en-US" smtClean="0">
                <a:solidFill>
                  <a:prstClr val="black">
                    <a:tint val="75000"/>
                  </a:prstClr>
                </a:solidFill>
              </a:rPr>
              <a:pPr/>
              <a:t>‹#›</a:t>
            </a:fld>
            <a:endParaRPr lang="en-US">
              <a:solidFill>
                <a:prstClr val="black">
                  <a:tint val="75000"/>
                </a:prstClr>
              </a:solidFill>
            </a:endParaRPr>
          </a:p>
        </p:txBody>
      </p:sp>
      <p:sp>
        <p:nvSpPr>
          <p:cNvPr id="7" name="Google Shape;53;p13">
            <a:extLst>
              <a:ext uri="{FF2B5EF4-FFF2-40B4-BE49-F238E27FC236}">
                <a16:creationId xmlns:a16="http://schemas.microsoft.com/office/drawing/2014/main" id="{657ED118-E125-495E-A8C2-C9946207EA58}"/>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prstClr val="white"/>
              </a:solidFill>
            </a:endParaRPr>
          </a:p>
        </p:txBody>
      </p:sp>
    </p:spTree>
    <p:extLst>
      <p:ext uri="{BB962C8B-B14F-4D97-AF65-F5344CB8AC3E}">
        <p14:creationId xmlns:p14="http://schemas.microsoft.com/office/powerpoint/2010/main" val="3941902312"/>
      </p:ext>
    </p:extLst>
  </p:cSld>
  <p:clrMap bg1="lt1" tx1="dk1" bg2="lt2" tx2="dk2" accent1="accent1" accent2="accent2" accent3="accent3" accent4="accent4" accent5="accent5" accent6="accent6" hlink="hlink" folHlink="folHlink"/>
  <p:sldLayoutIdLst>
    <p:sldLayoutId id="2147484055"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3860119927"/>
      </p:ext>
    </p:extLst>
  </p:cSld>
  <p:clrMap bg1="lt1" tx1="dk1" bg2="dk2" tx2="lt2" accent1="accent1" accent2="accent2" accent3="accent3" accent4="accent4" accent5="accent5" accent6="accent6" hlink="hlink" folHlink="folHlink"/>
  <p:sldLayoutIdLst>
    <p:sldLayoutId id="214748400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7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0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7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7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8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8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8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88"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90"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92"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94"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96"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0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098"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00"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02"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04"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06"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08"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10"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12"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7738" y="217488"/>
            <a:ext cx="104938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8092" y="1600201"/>
            <a:ext cx="111483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9590117" y="6594476"/>
            <a:ext cx="257172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
        <p:nvSpPr>
          <p:cNvPr id="75808" name="Line 32"/>
          <p:cNvSpPr>
            <a:spLocks noChangeShapeType="1"/>
          </p:cNvSpPr>
          <p:nvPr/>
        </p:nvSpPr>
        <p:spPr bwMode="auto">
          <a:xfrm>
            <a:off x="591201" y="1243014"/>
            <a:ext cx="11192692"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114" r:id="rId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1864815034"/>
      </p:ext>
    </p:extLst>
  </p:cSld>
  <p:clrMap bg1="lt1" tx1="dk1" bg2="dk2" tx2="lt2" accent1="accent1" accent2="accent2" accent3="accent3" accent4="accent4" accent5="accent5" accent6="accent6" hlink="hlink" folHlink="folHlink"/>
  <p:sldLayoutIdLst>
    <p:sldLayoutId id="214748400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6126" y="6356351"/>
            <a:ext cx="2736414"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3860119927"/>
      </p:ext>
    </p:extLst>
  </p:cSld>
  <p:clrMap bg1="lt1" tx1="dk1" bg2="dk2" tx2="lt2" accent1="accent1" accent2="accent2" accent3="accent3" accent4="accent4" accent5="accent5" accent6="accent6" hlink="hlink" folHlink="folHlink"/>
  <p:sldLayoutIdLst>
    <p:sldLayoutId id="214748401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1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64593958"/>
      </p:ext>
    </p:extLst>
  </p:cSld>
  <p:clrMap bg1="lt1" tx1="dk1" bg2="dk2" tx2="lt2" accent1="accent1" accent2="accent2" accent3="accent3" accent4="accent4" accent5="accent5" accent6="accent6" hlink="hlink" folHlink="folHlink"/>
  <p:sldLayoutIdLst>
    <p:sldLayoutId id="214748401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legislature.gov/Laws/GeneralLaws/PartI/TitleXVI/Chapter111"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mass.gov/doc/105-cmr-150-standards-for-long-term-care-facilities/downloa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hyperlink" Target="http://www.mass.gov/mosquitoesandticks" TargetMode="External"/><Relationship Id="rId2" Type="http://schemas.openxmlformats.org/officeDocument/2006/relationships/notesSlide" Target="../notesSlides/notesSlide18.xml"/><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33.png"/><Relationship Id="rId3" Type="http://schemas.openxmlformats.org/officeDocument/2006/relationships/image" Target="../media/image25.png"/><Relationship Id="rId21" Type="http://schemas.microsoft.com/office/2007/relationships/hdphoto" Target="../media/hdphoto9.wdp"/><Relationship Id="rId7" Type="http://schemas.openxmlformats.org/officeDocument/2006/relationships/image" Target="../media/image27.png"/><Relationship Id="rId12" Type="http://schemas.openxmlformats.org/officeDocument/2006/relationships/image" Target="../media/image30.png"/><Relationship Id="rId17" Type="http://schemas.microsoft.com/office/2007/relationships/hdphoto" Target="../media/hdphoto7.wdp"/><Relationship Id="rId2" Type="http://schemas.openxmlformats.org/officeDocument/2006/relationships/notesSlide" Target="../notesSlides/notesSlide26.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2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6.png"/><Relationship Id="rId15" Type="http://schemas.microsoft.com/office/2007/relationships/hdphoto" Target="../media/hdphoto6.wdp"/><Relationship Id="rId23" Type="http://schemas.openxmlformats.org/officeDocument/2006/relationships/image" Target="../media/image36.svg"/><Relationship Id="rId10" Type="http://schemas.openxmlformats.org/officeDocument/2006/relationships/image" Target="../media/image29.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28.png"/><Relationship Id="rId14" Type="http://schemas.openxmlformats.org/officeDocument/2006/relationships/image" Target="../media/image31.png"/><Relationship Id="rId22"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microsoft.com/office/2007/relationships/hdphoto" Target="../media/hdphoto10.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communitysolutionsva.org/files/How_Oppressive_Systems_Connect-final.pdf" TargetMode="External"/><Relationship Id="rId7" Type="http://schemas.openxmlformats.org/officeDocument/2006/relationships/diagramColors" Target="../diagrams/colors1.xml"/><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hyperlink" Target="https://www.mass.gov/doc/rural-definition-detail-0/download" TargetMode="External"/><Relationship Id="rId2" Type="http://schemas.openxmlformats.org/officeDocument/2006/relationships/notesSlide" Target="../notesSlides/notesSlide34.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hyperlink" Target="https://www.health.state.mn.us/docs/communities/titlev/cultsafety.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image" Target="../media/image40.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hyperlink" Target="https://www.mass.gov/sexual-and-domestic-violence-prevention-and-services" TargetMode="External"/><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13.wdp"/><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42.xml"/><Relationship Id="rId6" Type="http://schemas.microsoft.com/office/2007/relationships/hdphoto" Target="../media/hdphoto11.wdp"/><Relationship Id="rId11" Type="http://schemas.microsoft.com/office/2007/relationships/hdphoto" Target="../media/hdphoto12.wdp"/><Relationship Id="rId5" Type="http://schemas.openxmlformats.org/officeDocument/2006/relationships/image" Target="../media/image42.png"/><Relationship Id="rId15" Type="http://schemas.microsoft.com/office/2007/relationships/hdphoto" Target="../media/hdphoto14.wdp"/><Relationship Id="rId10" Type="http://schemas.openxmlformats.org/officeDocument/2006/relationships/image" Target="../media/image44.png"/><Relationship Id="rId4" Type="http://schemas.openxmlformats.org/officeDocument/2006/relationships/image" Target="../media/image28.png"/><Relationship Id="rId9" Type="http://schemas.microsoft.com/office/2007/relationships/hdphoto" Target="../media/hdphoto4.wdp"/><Relationship Id="rId14"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FF1BA0A7-A603-4A44-96C5-9FA90B2F7419}"/>
              </a:ext>
            </a:extLst>
          </p:cNvPr>
          <p:cNvSpPr txBox="1">
            <a:spLocks/>
          </p:cNvSpPr>
          <p:nvPr/>
        </p:nvSpPr>
        <p:spPr>
          <a:xfrm>
            <a:off x="2924934" y="3044863"/>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August 11, 2021</a:t>
            </a:r>
          </a:p>
        </p:txBody>
      </p:sp>
      <p:sp>
        <p:nvSpPr>
          <p:cNvPr id="4" name="TextBox 3"/>
          <p:cNvSpPr txBox="1"/>
          <p:nvPr/>
        </p:nvSpPr>
        <p:spPr>
          <a:xfrm>
            <a:off x="384075" y="5264616"/>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August 11 Public Health Council listing</a:t>
            </a:r>
          </a:p>
        </p:txBody>
      </p:sp>
      <p:sp>
        <p:nvSpPr>
          <p:cNvPr id="5" name="TextBox 4"/>
          <p:cNvSpPr txBox="1"/>
          <p:nvPr/>
        </p:nvSpPr>
        <p:spPr>
          <a:xfrm>
            <a:off x="1621645" y="4321425"/>
            <a:ext cx="9548043" cy="438580"/>
          </a:xfrm>
          <a:prstGeom prst="rect">
            <a:avLst/>
          </a:prstGeom>
          <a:noFill/>
        </p:spPr>
        <p:txBody>
          <a:bodyPr wrap="square" lIns="67692" tIns="34289" rIns="67692" bIns="34289" rtlCol="0">
            <a:spAutoFit/>
          </a:bodyPr>
          <a:lstStyle/>
          <a:p>
            <a:pPr defTabSz="675753">
              <a:defRPr/>
            </a:pPr>
            <a:r>
              <a:rPr lang="en-US" sz="2400" b="1" i="1" dirty="0">
                <a:solidFill>
                  <a:prstClr val="white"/>
                </a:solidFill>
              </a:rPr>
              <a:t>Please standby – the meeting will begin shortly</a:t>
            </a:r>
          </a:p>
        </p:txBody>
      </p:sp>
      <p:sp>
        <p:nvSpPr>
          <p:cNvPr id="6" name="Title 2">
            <a:extLst>
              <a:ext uri="{FF2B5EF4-FFF2-40B4-BE49-F238E27FC236}">
                <a16:creationId xmlns:a16="http://schemas.microsoft.com/office/drawing/2014/main" id="{EC1C4EF3-3A8A-F442-8EF2-6A57E937ACE1}"/>
              </a:ext>
            </a:extLst>
          </p:cNvPr>
          <p:cNvSpPr txBox="1">
            <a:spLocks/>
          </p:cNvSpPr>
          <p:nvPr/>
        </p:nvSpPr>
        <p:spPr>
          <a:xfrm>
            <a:off x="2075366" y="2428716"/>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86170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 of Regulation</a:t>
            </a:r>
          </a:p>
        </p:txBody>
      </p:sp>
      <p:sp>
        <p:nvSpPr>
          <p:cNvPr id="3" name="Content Placeholder 2"/>
          <p:cNvSpPr>
            <a:spLocks noGrp="1"/>
          </p:cNvSpPr>
          <p:nvPr>
            <p:ph idx="1"/>
          </p:nvPr>
        </p:nvSpPr>
        <p:spPr>
          <a:xfrm>
            <a:off x="608092" y="1333035"/>
            <a:ext cx="10945654" cy="4991565"/>
          </a:xfrm>
        </p:spPr>
        <p:txBody>
          <a:bodyPr>
            <a:normAutofit/>
          </a:bodyPr>
          <a:lstStyle/>
          <a:p>
            <a:pPr marL="0" indent="0">
              <a:buNone/>
            </a:pPr>
            <a:r>
              <a:rPr lang="en-US" dirty="0"/>
              <a:t>105 CMR 150.000, </a:t>
            </a:r>
            <a:r>
              <a:rPr lang="en-US" i="1" dirty="0"/>
              <a:t>Standards for Long-Term Care Facilities:</a:t>
            </a:r>
          </a:p>
          <a:p>
            <a:pPr marL="0" indent="0">
              <a:buNone/>
            </a:pPr>
            <a:endParaRPr lang="en-US" sz="998" dirty="0"/>
          </a:p>
          <a:p>
            <a:pPr marL="342043" lvl="1" indent="-342043"/>
            <a:r>
              <a:rPr lang="en-US" sz="3192" dirty="0"/>
              <a:t>Sets forth standards governing long-term care facilities, including nursing homes and rest homes, and</a:t>
            </a:r>
          </a:p>
          <a:p>
            <a:pPr marL="0" lvl="1" indent="0">
              <a:buNone/>
            </a:pPr>
            <a:endParaRPr lang="en-US" sz="3192" dirty="0"/>
          </a:p>
          <a:p>
            <a:pPr marL="342043" lvl="1" indent="-342043"/>
            <a:r>
              <a:rPr lang="en-US" sz="3192" dirty="0"/>
              <a:t>Provides a legal structure that promotes industry standardization, promotes higher quality of care, and stronger consumer protection for residents in long-term care facilities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146589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 of Amendments</a:t>
            </a:r>
          </a:p>
        </p:txBody>
      </p:sp>
      <p:sp>
        <p:nvSpPr>
          <p:cNvPr id="3" name="Content Placeholder 2"/>
          <p:cNvSpPr>
            <a:spLocks noGrp="1"/>
          </p:cNvSpPr>
          <p:nvPr>
            <p:ph idx="1"/>
          </p:nvPr>
        </p:nvSpPr>
        <p:spPr>
          <a:xfrm>
            <a:off x="547283" y="1500922"/>
            <a:ext cx="10945654" cy="4991565"/>
          </a:xfrm>
        </p:spPr>
        <p:txBody>
          <a:bodyPr>
            <a:normAutofit/>
          </a:bodyPr>
          <a:lstStyle/>
          <a:p>
            <a:r>
              <a:rPr lang="en-US" sz="2793" dirty="0">
                <a:ea typeface="Times New Roman" panose="02020603050405020304" pitchFamily="18" charset="0"/>
              </a:rPr>
              <a:t>On August 4, 2021, the Commissioner of Public Health issued a Public Health Order to require nursing home personnel to be fully vaccinated against COVID-19 by October 10, 2021.</a:t>
            </a:r>
            <a:endParaRPr lang="en-US" sz="2793" dirty="0"/>
          </a:p>
          <a:p>
            <a:pPr marL="0" indent="0">
              <a:buNone/>
            </a:pPr>
            <a:endParaRPr lang="en-US" dirty="0"/>
          </a:p>
          <a:p>
            <a:r>
              <a:rPr lang="en-US" sz="2793" dirty="0"/>
              <a:t>The proposed emergency amendment to this regulation was drafted to</a:t>
            </a:r>
            <a:r>
              <a:rPr lang="en-US" sz="2793" dirty="0">
                <a:ea typeface="Times New Roman" panose="02020603050405020304" pitchFamily="18" charset="0"/>
              </a:rPr>
              <a:t> adopt the requirements of the Public Health Order in an effort to strengthen infection control in nursing homes and protect vulnerable nursing home residents. </a:t>
            </a:r>
            <a:endParaRPr lang="en-US" sz="2793"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9529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91" dirty="0">
                <a:latin typeface="Arial" panose="020B0604020202020204" pitchFamily="34" charset="0"/>
                <a:cs typeface="Arial" panose="020B0604020202020204" pitchFamily="34" charset="0"/>
              </a:rPr>
              <a:t>Regulation Changes: COVID-19 Vaccination Requirement</a:t>
            </a:r>
          </a:p>
        </p:txBody>
      </p:sp>
      <p:sp>
        <p:nvSpPr>
          <p:cNvPr id="3" name="Content Placeholder 2"/>
          <p:cNvSpPr>
            <a:spLocks noGrp="1"/>
          </p:cNvSpPr>
          <p:nvPr>
            <p:ph idx="1"/>
          </p:nvPr>
        </p:nvSpPr>
        <p:spPr>
          <a:xfrm>
            <a:off x="668901" y="1521482"/>
            <a:ext cx="11090316" cy="4991565"/>
          </a:xfrm>
        </p:spPr>
        <p:txBody>
          <a:bodyPr>
            <a:normAutofit lnSpcReduction="10000"/>
          </a:bodyPr>
          <a:lstStyle/>
          <a:p>
            <a:r>
              <a:rPr lang="en-US" sz="2793" dirty="0">
                <a:ea typeface="Times New Roman" panose="02020603050405020304" pitchFamily="18" charset="0"/>
              </a:rPr>
              <a:t>The Department is proposing an emergency amendment to the regulations to require all nursing home personnel be fully vaccinated against COVID-19. </a:t>
            </a:r>
          </a:p>
          <a:p>
            <a:r>
              <a:rPr lang="en-US" sz="2793" dirty="0">
                <a:ea typeface="Times New Roman" panose="02020603050405020304" pitchFamily="18" charset="0"/>
              </a:rPr>
              <a:t>Personnel includes all individuals employed directly or by contract by the nursing home.</a:t>
            </a:r>
          </a:p>
          <a:p>
            <a:r>
              <a:rPr lang="en-US" sz="2793" dirty="0">
                <a:ea typeface="Times New Roman" panose="02020603050405020304" pitchFamily="18" charset="0"/>
              </a:rPr>
              <a:t>Exemptions from vaccination are provided for those personnel with medical restrictions or sincerely held religious beliefs that prevent them from receiving vaccination.</a:t>
            </a:r>
          </a:p>
          <a:p>
            <a:pPr marL="0" indent="0">
              <a:buNone/>
            </a:pPr>
            <a:endParaRPr lang="en-US" sz="1397" b="1" dirty="0"/>
          </a:p>
          <a:p>
            <a:pPr marL="0" indent="0">
              <a:buNone/>
            </a:pPr>
            <a:r>
              <a:rPr lang="en-US" sz="2394" i="1" dirty="0">
                <a:solidFill>
                  <a:srgbClr val="141414"/>
                </a:solidFill>
              </a:rPr>
              <a:t>COVID-19 vaccination is the most effective method for preventing infection and serious illness from the virus, and personnel at nursing homes  serving vulnerable individuals are critical in efforts to protect nursing home residents.</a:t>
            </a:r>
            <a:endParaRPr lang="en-US" sz="2394" i="1"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3671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Regulation Changes: Infuenza Vaccination</a:t>
            </a:r>
          </a:p>
        </p:txBody>
      </p:sp>
      <p:sp>
        <p:nvSpPr>
          <p:cNvPr id="3" name="Content Placeholder 2"/>
          <p:cNvSpPr>
            <a:spLocks noGrp="1"/>
          </p:cNvSpPr>
          <p:nvPr>
            <p:ph idx="1"/>
          </p:nvPr>
        </p:nvSpPr>
        <p:spPr>
          <a:xfrm>
            <a:off x="668901" y="1715740"/>
            <a:ext cx="10945654" cy="5133116"/>
          </a:xfrm>
        </p:spPr>
        <p:txBody>
          <a:bodyPr>
            <a:noAutofit/>
          </a:bodyPr>
          <a:lstStyle/>
          <a:p>
            <a:pPr marL="0" indent="0">
              <a:buNone/>
            </a:pPr>
            <a:r>
              <a:rPr lang="en-US" sz="2793" dirty="0">
                <a:ea typeface="Times New Roman" panose="02020603050405020304" pitchFamily="18" charset="0"/>
              </a:rPr>
              <a:t>For consistency, the Department is also proposing updates to the existing influenza vaccination requirement to align language with the new COVID-19 vaccination requirement. </a:t>
            </a:r>
          </a:p>
          <a:p>
            <a:pPr marL="0" indent="0">
              <a:buNone/>
            </a:pPr>
            <a:endParaRPr lang="en-US" sz="2793" dirty="0">
              <a:ea typeface="Times New Roman" panose="02020603050405020304" pitchFamily="18" charset="0"/>
            </a:endParaRPr>
          </a:p>
          <a:p>
            <a:pPr marL="0" indent="0">
              <a:buNone/>
            </a:pPr>
            <a:r>
              <a:rPr lang="en-US" sz="2793" dirty="0">
                <a:ea typeface="Times New Roman" panose="02020603050405020304" pitchFamily="18" charset="0"/>
              </a:rPr>
              <a:t>The proposed amendment amends the language regarding exemptions for personnel with medical restrictions or sincerely held religious beliefs that prevent the personnel from receiving vaccination.</a:t>
            </a:r>
          </a:p>
          <a:p>
            <a:pPr marL="0" indent="0">
              <a:buNone/>
            </a:pPr>
            <a:endParaRPr lang="en-US" sz="2394"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0653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a:xfrm>
            <a:off x="608092" y="1127926"/>
            <a:ext cx="10945654" cy="4991565"/>
          </a:xfrm>
          <a:noFill/>
        </p:spPr>
        <p:txBody>
          <a:bodyPr>
            <a:normAutofit/>
          </a:bodyPr>
          <a:lstStyle/>
          <a:p>
            <a:pPr marL="456057" lvl="1" indent="-456057">
              <a:lnSpc>
                <a:spcPct val="80000"/>
              </a:lnSpc>
              <a:spcBef>
                <a:spcPts val="1197"/>
              </a:spcBef>
              <a:spcAft>
                <a:spcPts val="599"/>
              </a:spcAft>
            </a:pPr>
            <a:endParaRPr lang="en-US" altLang="en-US" dirty="0"/>
          </a:p>
          <a:p>
            <a:r>
              <a:rPr lang="en-US" sz="2793" dirty="0"/>
              <a:t>The Department respectfully requests that the Public Health Council vote to approve the proposed regulation, 105 CMR 150.000, on an emergency basis.  </a:t>
            </a:r>
          </a:p>
          <a:p>
            <a:r>
              <a:rPr lang="en-US" sz="2793" dirty="0"/>
              <a:t>This will  allow the regulation to take effect upon filing with the Secretary of State’s office while the Department conducts a public comment period. </a:t>
            </a:r>
          </a:p>
          <a:p>
            <a:r>
              <a:rPr lang="en-US" altLang="en-US" sz="2793" dirty="0"/>
              <a:t>Final approval of the proposed amendments, along with a review of public comments, will be requested at a subsequent meeting of the Public Health Council.</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66574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6475" y="2195697"/>
            <a:ext cx="10088797" cy="4275979"/>
          </a:xfrm>
          <a:prstGeom prst="rect">
            <a:avLst/>
          </a:prstGeom>
        </p:spPr>
        <p:txBody>
          <a:bodyPr wrap="square">
            <a:spAutoFit/>
          </a:bodyPr>
          <a:lstStyle/>
          <a:p>
            <a:pPr algn="ctr"/>
            <a:r>
              <a:rPr lang="en-US" sz="2400" dirty="0">
                <a:solidFill>
                  <a:schemeClr val="bg1"/>
                </a:solidFill>
              </a:rPr>
              <a:t>Thank you for the opportunity to present this information today.</a:t>
            </a:r>
          </a:p>
          <a:p>
            <a:endParaRPr lang="en-US" sz="2400" dirty="0">
              <a:solidFill>
                <a:schemeClr val="bg1"/>
              </a:solidFill>
            </a:endParaRPr>
          </a:p>
          <a:p>
            <a:pPr algn="ctr"/>
            <a:r>
              <a:rPr lang="en-US" sz="2400" dirty="0">
                <a:solidFill>
                  <a:schemeClr val="bg1"/>
                </a:solidFill>
              </a:rPr>
              <a:t>For more information regarding standards for long-term care facilities, please find the relevant statutory language and the full current regulation here:</a:t>
            </a:r>
          </a:p>
          <a:p>
            <a:pPr marL="338876" algn="ctr"/>
            <a:endParaRPr lang="en-US" sz="2400" dirty="0">
              <a:solidFill>
                <a:srgbClr val="FF3399"/>
              </a:solidFill>
            </a:endParaRPr>
          </a:p>
          <a:p>
            <a:pPr marL="338876" algn="ctr"/>
            <a:r>
              <a:rPr lang="en-US" sz="2400" dirty="0">
                <a:hlinkClick r:id="rId3"/>
              </a:rPr>
              <a:t>https://malegislature.gov/Laws/GeneralLaws/PartI/TitleXVI/Chapter111</a:t>
            </a:r>
            <a:endParaRPr lang="en-US" sz="2400" dirty="0"/>
          </a:p>
          <a:p>
            <a:pPr marL="338876" algn="ctr"/>
            <a:r>
              <a:rPr lang="en-US" sz="2400" dirty="0">
                <a:hlinkClick r:id="rId4"/>
              </a:rPr>
              <a:t>https://www.mass.gov/doc/105-cmr-150-standards-for-long-term-care-facilities/download</a:t>
            </a:r>
            <a:endParaRPr lang="en-US" sz="2400" dirty="0"/>
          </a:p>
          <a:p>
            <a:endParaRPr lang="en-US" sz="2394" dirty="0">
              <a:solidFill>
                <a:schemeClr val="bg1"/>
              </a:solidFill>
            </a:endParaRPr>
          </a:p>
          <a:p>
            <a:endParaRPr lang="en-US" sz="798" dirty="0">
              <a:solidFill>
                <a:schemeClr val="bg1"/>
              </a:solidFill>
            </a:endParaRPr>
          </a:p>
          <a:p>
            <a:endParaRPr lang="en-US" sz="2394" dirty="0">
              <a:solidFill>
                <a:schemeClr val="bg1"/>
              </a:solidFill>
            </a:endParaRPr>
          </a:p>
        </p:txBody>
      </p:sp>
    </p:spTree>
    <p:extLst>
      <p:ext uri="{BB962C8B-B14F-4D97-AF65-F5344CB8AC3E}">
        <p14:creationId xmlns:p14="http://schemas.microsoft.com/office/powerpoint/2010/main" val="5237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ctrTitle"/>
          </p:nvPr>
        </p:nvSpPr>
        <p:spPr>
          <a:xfrm>
            <a:off x="3055432" y="1364674"/>
            <a:ext cx="8120561" cy="2292927"/>
          </a:xfrm>
        </p:spPr>
        <p:txBody>
          <a:bodyPr anchor="ctr"/>
          <a:lstStyle/>
          <a:p>
            <a:pPr algn="ctr">
              <a:spcAft>
                <a:spcPts val="1000"/>
              </a:spcAft>
            </a:pPr>
            <a:r>
              <a:rPr lang="en-US" dirty="0"/>
              <a:t>Commonwealth of Massachusetts</a:t>
            </a:r>
            <a:br>
              <a:rPr lang="en-US" dirty="0"/>
            </a:br>
            <a:br>
              <a:rPr lang="en-US" dirty="0"/>
            </a:br>
            <a:r>
              <a:rPr lang="en-US" sz="2800" b="0" i="1" dirty="0"/>
              <a:t>Department of Public Health</a:t>
            </a:r>
            <a:br>
              <a:rPr lang="en-US" dirty="0"/>
            </a:br>
            <a:r>
              <a:rPr lang="en-US" sz="2800" dirty="0"/>
              <a:t> </a:t>
            </a:r>
          </a:p>
        </p:txBody>
      </p:sp>
      <p:sp>
        <p:nvSpPr>
          <p:cNvPr id="2" name="TextBox 1"/>
          <p:cNvSpPr txBox="1"/>
          <p:nvPr/>
        </p:nvSpPr>
        <p:spPr>
          <a:xfrm>
            <a:off x="5410313" y="4041340"/>
            <a:ext cx="5700034" cy="1877437"/>
          </a:xfrm>
          <a:prstGeom prst="rect">
            <a:avLst/>
          </a:prstGeom>
          <a:noFill/>
        </p:spPr>
        <p:txBody>
          <a:bodyPr wrap="square" rtlCol="0">
            <a:spAutoFit/>
          </a:bodyPr>
          <a:lstStyle/>
          <a:p>
            <a:pPr algn="r" fontAlgn="base">
              <a:spcBef>
                <a:spcPct val="0"/>
              </a:spcBef>
              <a:spcAft>
                <a:spcPct val="0"/>
              </a:spcAft>
              <a:defRPr/>
            </a:pPr>
            <a:r>
              <a:rPr lang="en-US" sz="2400" b="1" dirty="0">
                <a:solidFill>
                  <a:srgbClr val="0033CC"/>
                </a:solidFill>
                <a:latin typeface="Calibri" panose="020F0502020204030204" pitchFamily="34" charset="0"/>
              </a:rPr>
              <a:t>WNV and EEE 2021 UPDATE</a:t>
            </a:r>
          </a:p>
          <a:p>
            <a:pPr algn="r" fontAlgn="base">
              <a:spcBef>
                <a:spcPct val="0"/>
              </a:spcBef>
              <a:spcAft>
                <a:spcPct val="0"/>
              </a:spcAft>
              <a:defRPr/>
            </a:pPr>
            <a:endParaRPr lang="en-US" sz="2400" b="1" dirty="0">
              <a:solidFill>
                <a:srgbClr val="0033CC"/>
              </a:solidFill>
              <a:latin typeface="Calibri" panose="020F0502020204030204" pitchFamily="34" charset="0"/>
            </a:endParaRPr>
          </a:p>
          <a:p>
            <a:pPr algn="r" fontAlgn="base">
              <a:spcBef>
                <a:spcPct val="0"/>
              </a:spcBef>
              <a:spcAft>
                <a:spcPct val="0"/>
              </a:spcAft>
              <a:defRPr/>
            </a:pPr>
            <a:r>
              <a:rPr lang="en-US" sz="2400" b="1" dirty="0">
                <a:solidFill>
                  <a:srgbClr val="0033CC"/>
                </a:solidFill>
                <a:latin typeface="Calibri" panose="020F0502020204030204" pitchFamily="34" charset="0"/>
              </a:rPr>
              <a:t>August 11, 2021</a:t>
            </a:r>
          </a:p>
          <a:p>
            <a:pPr algn="r" fontAlgn="base">
              <a:spcBef>
                <a:spcPct val="0"/>
              </a:spcBef>
              <a:spcAft>
                <a:spcPct val="0"/>
              </a:spcAft>
              <a:defRPr/>
            </a:pPr>
            <a:endParaRPr lang="en-US" sz="2400" b="1" dirty="0">
              <a:solidFill>
                <a:srgbClr val="0033CC"/>
              </a:solidFill>
              <a:latin typeface="Calibri" panose="020F0502020204030204" pitchFamily="34" charset="0"/>
            </a:endParaRPr>
          </a:p>
          <a:p>
            <a:pPr algn="r" fontAlgn="base">
              <a:spcBef>
                <a:spcPct val="0"/>
              </a:spcBef>
              <a:spcAft>
                <a:spcPct val="0"/>
              </a:spcAft>
              <a:defRPr/>
            </a:pPr>
            <a:endParaRPr lang="en-US" sz="2000" i="1" dirty="0">
              <a:solidFill>
                <a:srgbClr val="003366"/>
              </a:solidFill>
              <a:latin typeface="Calibri" pitchFamily="34" charset="0"/>
            </a:endParaRPr>
          </a:p>
        </p:txBody>
      </p:sp>
      <p:sp>
        <p:nvSpPr>
          <p:cNvPr id="4" name="TextBox 3"/>
          <p:cNvSpPr txBox="1"/>
          <p:nvPr/>
        </p:nvSpPr>
        <p:spPr>
          <a:xfrm>
            <a:off x="0" y="0"/>
            <a:ext cx="12161838" cy="246221"/>
          </a:xfrm>
          <a:prstGeom prst="rect">
            <a:avLst/>
          </a:prstGeom>
          <a:noFill/>
        </p:spPr>
        <p:txBody>
          <a:bodyPr wrap="square" rtlCol="0">
            <a:spAutoFit/>
          </a:bodyPr>
          <a:lstStyle/>
          <a:p>
            <a:pPr algn="ctr" fontAlgn="base">
              <a:spcBef>
                <a:spcPct val="0"/>
              </a:spcBef>
              <a:spcAft>
                <a:spcPct val="0"/>
              </a:spcAft>
            </a:pPr>
            <a:r>
              <a:rPr lang="en-US" sz="1000" b="1" i="1" dirty="0">
                <a:solidFill>
                  <a:srgbClr val="808080"/>
                </a:solidFill>
                <a:latin typeface="Calibri" panose="020F0502020204030204" pitchFamily="34" charset="0"/>
              </a:rPr>
              <a:t>CONFIDENTIAL/FOR POLICY DELIBERATION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810789" y="152400"/>
            <a:ext cx="10337562" cy="1143000"/>
          </a:xfrm>
        </p:spPr>
        <p:txBody>
          <a:bodyPr/>
          <a:lstStyle/>
          <a:p>
            <a:pPr eaLnBrk="1" hangingPunct="1"/>
            <a:r>
              <a:rPr lang="en-US" altLang="en-US" dirty="0"/>
              <a:t>Human Disease</a:t>
            </a:r>
          </a:p>
        </p:txBody>
      </p:sp>
      <p:sp>
        <p:nvSpPr>
          <p:cNvPr id="13315" name="Rectangle 3"/>
          <p:cNvSpPr>
            <a:spLocks noGrp="1" noChangeArrowheads="1"/>
          </p:cNvSpPr>
          <p:nvPr>
            <p:ph type="body" idx="4294967295"/>
          </p:nvPr>
        </p:nvSpPr>
        <p:spPr>
          <a:xfrm>
            <a:off x="304046" y="1409700"/>
            <a:ext cx="11553746" cy="5210175"/>
          </a:xfrm>
        </p:spPr>
        <p:txBody>
          <a:bodyPr/>
          <a:lstStyle/>
          <a:p>
            <a:pPr>
              <a:spcBef>
                <a:spcPts val="1200"/>
              </a:spcBef>
            </a:pPr>
            <a:r>
              <a:rPr lang="en-US" altLang="en-US" b="0" dirty="0"/>
              <a:t>WNV</a:t>
            </a:r>
          </a:p>
          <a:p>
            <a:pPr lvl="1">
              <a:spcBef>
                <a:spcPts val="300"/>
              </a:spcBef>
            </a:pPr>
            <a:r>
              <a:rPr lang="en-US" altLang="en-US" b="0" dirty="0"/>
              <a:t>Incubation period 3 to 14 days</a:t>
            </a:r>
          </a:p>
          <a:p>
            <a:pPr lvl="1">
              <a:spcBef>
                <a:spcPts val="300"/>
              </a:spcBef>
            </a:pPr>
            <a:r>
              <a:rPr lang="en-US" altLang="en-US" b="0" dirty="0"/>
              <a:t>Age-related severity</a:t>
            </a:r>
          </a:p>
          <a:p>
            <a:pPr lvl="1">
              <a:spcBef>
                <a:spcPts val="300"/>
              </a:spcBef>
            </a:pPr>
            <a:r>
              <a:rPr lang="en-US" altLang="en-US" b="0" dirty="0"/>
              <a:t>80% Mild and sub-clinical infection</a:t>
            </a:r>
          </a:p>
          <a:p>
            <a:pPr lvl="1">
              <a:spcBef>
                <a:spcPts val="300"/>
              </a:spcBef>
            </a:pPr>
            <a:r>
              <a:rPr lang="en-US" altLang="en-US" b="0" dirty="0"/>
              <a:t>20% Headache, sore throat, fatigue, muscle and joint aches, fever (moderate to high),</a:t>
            </a:r>
          </a:p>
          <a:p>
            <a:pPr lvl="1">
              <a:spcBef>
                <a:spcPts val="300"/>
              </a:spcBef>
            </a:pPr>
            <a:r>
              <a:rPr lang="en-US" altLang="en-US" b="0" dirty="0"/>
              <a:t>&lt;1% Aseptic meningitis, encephalitis, meningoencephalitis</a:t>
            </a:r>
          </a:p>
          <a:p>
            <a:pPr>
              <a:spcBef>
                <a:spcPts val="600"/>
              </a:spcBef>
            </a:pPr>
            <a:r>
              <a:rPr lang="en-US" altLang="en-US" b="0" dirty="0"/>
              <a:t>EEE</a:t>
            </a:r>
          </a:p>
          <a:p>
            <a:pPr lvl="1">
              <a:spcBef>
                <a:spcPts val="300"/>
              </a:spcBef>
            </a:pPr>
            <a:r>
              <a:rPr lang="en-US" altLang="en-US" b="0" dirty="0"/>
              <a:t>Rare but severe mosquito-borne infection</a:t>
            </a:r>
          </a:p>
          <a:p>
            <a:pPr lvl="1">
              <a:spcBef>
                <a:spcPts val="300"/>
              </a:spcBef>
            </a:pPr>
            <a:r>
              <a:rPr lang="en-US" altLang="en-US" b="0" dirty="0"/>
              <a:t>Incubation period 3-10 days</a:t>
            </a:r>
          </a:p>
          <a:p>
            <a:pPr lvl="1">
              <a:spcBef>
                <a:spcPts val="300"/>
              </a:spcBef>
            </a:pPr>
            <a:r>
              <a:rPr lang="en-US" altLang="en-US" b="0" dirty="0"/>
              <a:t>Abrupt onset: fever, chills, headache, muscle aches, nausea and vomiting, seizures, coma</a:t>
            </a:r>
          </a:p>
          <a:p>
            <a:pPr lvl="1">
              <a:spcBef>
                <a:spcPts val="300"/>
              </a:spcBef>
            </a:pPr>
            <a:r>
              <a:rPr lang="en-US" altLang="en-US" b="0" dirty="0"/>
              <a:t>~30-50% mortality rate</a:t>
            </a:r>
          </a:p>
          <a:p>
            <a:pPr lvl="1">
              <a:spcBef>
                <a:spcPts val="300"/>
              </a:spcBef>
            </a:pPr>
            <a:r>
              <a:rPr lang="en-US" altLang="en-US" b="0" dirty="0"/>
              <a:t>~80% of those who recover have permanent neurological damage</a:t>
            </a:r>
          </a:p>
          <a:p>
            <a:pPr lvl="1">
              <a:spcBef>
                <a:spcPts val="300"/>
              </a:spcBef>
            </a:pPr>
            <a:r>
              <a:rPr lang="en-US" altLang="en-US" b="0" dirty="0"/>
              <a:t>Children: 10/38 cases  (40%) mortality rate; </a:t>
            </a:r>
            <a:r>
              <a:rPr lang="en-US" altLang="en-US" dirty="0"/>
              <a:t>Adults 28/38 cases (60%)</a:t>
            </a:r>
          </a:p>
          <a:p>
            <a:pPr lvl="1">
              <a:spcBef>
                <a:spcPts val="600"/>
              </a:spcBef>
            </a:pPr>
            <a:endParaRPr lang="en-US" altLang="en-US"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4294967295"/>
          </p:nvPr>
        </p:nvSpPr>
        <p:spPr bwMode="auto">
          <a:xfrm>
            <a:off x="8715984" y="6245225"/>
            <a:ext cx="2837762"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F4683B3-7BFA-40AC-B8E7-753B8A3857D4}" type="slidenum">
              <a:rPr lang="en-US" smtClean="0">
                <a:solidFill>
                  <a:srgbClr val="000000"/>
                </a:solidFill>
              </a:rPr>
              <a:pPr>
                <a:defRPr/>
              </a:pPr>
              <a:t>18</a:t>
            </a:fld>
            <a:endParaRPr lang="en-US" altLang="en-US">
              <a:solidFill>
                <a:srgbClr val="000000"/>
              </a:solidFill>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 y="2514601"/>
            <a:ext cx="1072817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
          <p:cNvSpPr txBox="1">
            <a:spLocks noChangeArrowheads="1"/>
          </p:cNvSpPr>
          <p:nvPr/>
        </p:nvSpPr>
        <p:spPr bwMode="auto">
          <a:xfrm>
            <a:off x="1204443" y="1708151"/>
            <a:ext cx="4898777"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800" b="1" dirty="0">
                <a:solidFill>
                  <a:srgbClr val="000000"/>
                </a:solidFill>
              </a:rPr>
              <a:t>Enzootic Cycle:  </a:t>
            </a:r>
          </a:p>
          <a:p>
            <a:pPr algn="ctr" eaLnBrk="1" fontAlgn="base" hangingPunct="1">
              <a:spcBef>
                <a:spcPct val="0"/>
              </a:spcBef>
              <a:spcAft>
                <a:spcPct val="0"/>
              </a:spcAft>
              <a:buFontTx/>
              <a:buNone/>
            </a:pPr>
            <a:r>
              <a:rPr lang="en-US" altLang="en-US" sz="1400" dirty="0">
                <a:solidFill>
                  <a:srgbClr val="000000"/>
                </a:solidFill>
              </a:rPr>
              <a:t>Virus Amplification by </a:t>
            </a:r>
            <a:r>
              <a:rPr lang="en-US" altLang="en-US" sz="1400" i="1" dirty="0">
                <a:solidFill>
                  <a:srgbClr val="000000"/>
                </a:solidFill>
              </a:rPr>
              <a:t>Ornithophilic </a:t>
            </a:r>
            <a:r>
              <a:rPr lang="en-US" altLang="en-US" sz="1400" dirty="0">
                <a:solidFill>
                  <a:srgbClr val="000000"/>
                </a:solidFill>
              </a:rPr>
              <a:t>(bird-biting)  Mosquitoes</a:t>
            </a:r>
          </a:p>
        </p:txBody>
      </p:sp>
      <p:sp>
        <p:nvSpPr>
          <p:cNvPr id="7173" name="Text Box 5"/>
          <p:cNvSpPr txBox="1">
            <a:spLocks noChangeArrowheads="1"/>
          </p:cNvSpPr>
          <p:nvPr/>
        </p:nvSpPr>
        <p:spPr bwMode="auto">
          <a:xfrm>
            <a:off x="4777866" y="4976814"/>
            <a:ext cx="7383974"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800" b="1" dirty="0">
                <a:solidFill>
                  <a:srgbClr val="000000"/>
                </a:solidFill>
              </a:rPr>
              <a:t>Epizootic Cycle:  </a:t>
            </a:r>
          </a:p>
          <a:p>
            <a:pPr eaLnBrk="1" fontAlgn="base" hangingPunct="1">
              <a:spcBef>
                <a:spcPct val="0"/>
              </a:spcBef>
              <a:spcAft>
                <a:spcPct val="0"/>
              </a:spcAft>
              <a:buFontTx/>
              <a:buNone/>
            </a:pPr>
            <a:r>
              <a:rPr lang="en-US" altLang="en-US" sz="1400" i="1" dirty="0">
                <a:solidFill>
                  <a:srgbClr val="000000"/>
                </a:solidFill>
              </a:rPr>
              <a:t>Incidental Transmission by Zoophilic (mammal-biting) Mosquitoes</a:t>
            </a:r>
          </a:p>
        </p:txBody>
      </p:sp>
      <p:sp>
        <p:nvSpPr>
          <p:cNvPr id="7174" name="TextBox 5"/>
          <p:cNvSpPr txBox="1">
            <a:spLocks noChangeArrowheads="1"/>
          </p:cNvSpPr>
          <p:nvPr/>
        </p:nvSpPr>
        <p:spPr bwMode="auto">
          <a:xfrm>
            <a:off x="447623" y="5842001"/>
            <a:ext cx="10903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600" b="1" dirty="0">
                <a:solidFill>
                  <a:srgbClr val="000000"/>
                </a:solidFill>
              </a:rPr>
              <a:t>EEEV mosquitoes involved: </a:t>
            </a:r>
            <a:r>
              <a:rPr lang="en-US" altLang="en-US" sz="1600" i="1" dirty="0" err="1">
                <a:solidFill>
                  <a:srgbClr val="000000"/>
                </a:solidFill>
              </a:rPr>
              <a:t>Culiseta</a:t>
            </a:r>
            <a:r>
              <a:rPr lang="en-US" altLang="en-US" sz="1600" i="1" dirty="0">
                <a:solidFill>
                  <a:srgbClr val="000000"/>
                </a:solidFill>
              </a:rPr>
              <a:t> </a:t>
            </a:r>
            <a:r>
              <a:rPr lang="en-US" altLang="en-US" sz="1600" i="1" dirty="0" err="1">
                <a:solidFill>
                  <a:srgbClr val="000000"/>
                </a:solidFill>
              </a:rPr>
              <a:t>melanura</a:t>
            </a:r>
            <a:r>
              <a:rPr lang="en-US" altLang="en-US" sz="1600" i="1" dirty="0">
                <a:solidFill>
                  <a:srgbClr val="000000"/>
                </a:solidFill>
              </a:rPr>
              <a:t> and </a:t>
            </a:r>
            <a:r>
              <a:rPr lang="en-US" altLang="en-US" sz="1600" i="1" dirty="0" err="1">
                <a:solidFill>
                  <a:srgbClr val="000000"/>
                </a:solidFill>
              </a:rPr>
              <a:t>Coquillettidia</a:t>
            </a:r>
            <a:r>
              <a:rPr lang="en-US" altLang="en-US" sz="1600" i="1" dirty="0">
                <a:solidFill>
                  <a:srgbClr val="000000"/>
                </a:solidFill>
              </a:rPr>
              <a:t> </a:t>
            </a:r>
            <a:r>
              <a:rPr lang="en-US" altLang="en-US" sz="1600" i="1" dirty="0" err="1">
                <a:solidFill>
                  <a:srgbClr val="000000"/>
                </a:solidFill>
              </a:rPr>
              <a:t>perturbans</a:t>
            </a:r>
            <a:endParaRPr lang="en-US" altLang="en-US" sz="1600" i="1" dirty="0">
              <a:solidFill>
                <a:srgbClr val="000000"/>
              </a:solidFill>
            </a:endParaRPr>
          </a:p>
          <a:p>
            <a:pPr eaLnBrk="1" fontAlgn="base" hangingPunct="1">
              <a:spcBef>
                <a:spcPct val="0"/>
              </a:spcBef>
              <a:spcAft>
                <a:spcPct val="0"/>
              </a:spcAft>
              <a:buFontTx/>
              <a:buNone/>
            </a:pPr>
            <a:r>
              <a:rPr lang="en-US" altLang="en-US" sz="1600" b="1" dirty="0">
                <a:solidFill>
                  <a:srgbClr val="000000"/>
                </a:solidFill>
              </a:rPr>
              <a:t> WNV mosquito involved:</a:t>
            </a:r>
            <a:r>
              <a:rPr lang="en-US" altLang="en-US" sz="1600" b="1" i="1" dirty="0">
                <a:solidFill>
                  <a:srgbClr val="000000"/>
                </a:solidFill>
              </a:rPr>
              <a:t> </a:t>
            </a:r>
            <a:r>
              <a:rPr lang="en-US" altLang="en-US" sz="1600" i="1" dirty="0" err="1">
                <a:solidFill>
                  <a:srgbClr val="000000"/>
                </a:solidFill>
              </a:rPr>
              <a:t>Culex</a:t>
            </a:r>
            <a:r>
              <a:rPr lang="en-US" altLang="en-US" sz="1600" i="1" dirty="0">
                <a:solidFill>
                  <a:srgbClr val="000000"/>
                </a:solidFill>
              </a:rPr>
              <a:t> </a:t>
            </a:r>
            <a:r>
              <a:rPr lang="en-US" altLang="en-US" sz="1600" i="1" dirty="0" err="1">
                <a:solidFill>
                  <a:srgbClr val="000000"/>
                </a:solidFill>
              </a:rPr>
              <a:t>pipiens</a:t>
            </a:r>
            <a:r>
              <a:rPr lang="en-US" altLang="en-US" sz="1600" i="1" dirty="0">
                <a:solidFill>
                  <a:srgbClr val="000000"/>
                </a:solidFill>
              </a:rPr>
              <a:t> and </a:t>
            </a:r>
            <a:r>
              <a:rPr lang="en-US" altLang="en-US" sz="1600" i="1" dirty="0" err="1">
                <a:solidFill>
                  <a:srgbClr val="000000"/>
                </a:solidFill>
              </a:rPr>
              <a:t>Culex</a:t>
            </a:r>
            <a:r>
              <a:rPr lang="en-US" altLang="en-US" sz="1600" i="1" dirty="0">
                <a:solidFill>
                  <a:srgbClr val="000000"/>
                </a:solidFill>
              </a:rPr>
              <a:t> </a:t>
            </a:r>
            <a:r>
              <a:rPr lang="en-US" altLang="en-US" sz="1600" i="1" dirty="0" err="1">
                <a:solidFill>
                  <a:srgbClr val="000000"/>
                </a:solidFill>
              </a:rPr>
              <a:t>restuans</a:t>
            </a:r>
            <a:endParaRPr lang="en-US" altLang="en-US" sz="1600" i="1" dirty="0">
              <a:solidFill>
                <a:srgbClr val="000000"/>
              </a:solidFill>
            </a:endParaRPr>
          </a:p>
        </p:txBody>
      </p:sp>
      <p:sp>
        <p:nvSpPr>
          <p:cNvPr id="7177" name="Curved Down Arrow 9"/>
          <p:cNvSpPr>
            <a:spLocks noChangeArrowheads="1"/>
          </p:cNvSpPr>
          <p:nvPr/>
        </p:nvSpPr>
        <p:spPr bwMode="auto">
          <a:xfrm>
            <a:off x="10092637" y="2170114"/>
            <a:ext cx="1002930" cy="433387"/>
          </a:xfrm>
          <a:prstGeom prst="curvedDownArrow">
            <a:avLst>
              <a:gd name="adj1" fmla="val 25028"/>
              <a:gd name="adj2" fmla="val 50063"/>
              <a:gd name="adj3" fmla="val 25000"/>
            </a:avLst>
          </a:prstGeom>
          <a:solidFill>
            <a:schemeClr val="accent1"/>
          </a:solidFill>
          <a:ln w="12700" algn="ctr">
            <a:solidFill>
              <a:schemeClr val="tx1"/>
            </a:solidFill>
            <a:round/>
            <a:headEnd/>
            <a:tailEnd/>
          </a:ln>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endParaRPr>
          </a:p>
        </p:txBody>
      </p:sp>
      <p:sp>
        <p:nvSpPr>
          <p:cNvPr id="9" name="Title 2">
            <a:extLst>
              <a:ext uri="{FF2B5EF4-FFF2-40B4-BE49-F238E27FC236}">
                <a16:creationId xmlns:a16="http://schemas.microsoft.com/office/drawing/2014/main" id="{A63D42D7-3879-4A18-B590-314BACB3AD23}"/>
              </a:ext>
            </a:extLst>
          </p:cNvPr>
          <p:cNvSpPr txBox="1">
            <a:spLocks/>
          </p:cNvSpPr>
          <p:nvPr/>
        </p:nvSpPr>
        <p:spPr>
          <a:xfrm>
            <a:off x="551084" y="47625"/>
            <a:ext cx="10286888" cy="1201738"/>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kern="0" dirty="0"/>
          </a:p>
          <a:p>
            <a:endParaRPr lang="en-US" kern="0" dirty="0"/>
          </a:p>
          <a:p>
            <a:r>
              <a:rPr lang="en-US" kern="0" dirty="0"/>
              <a:t>WNV and EEE Transmission Cycles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Habitats for EEE versus WNV</a:t>
            </a:r>
          </a:p>
        </p:txBody>
      </p:sp>
      <p:sp>
        <p:nvSpPr>
          <p:cNvPr id="4" name="Content Placeholder 3"/>
          <p:cNvSpPr>
            <a:spLocks noGrp="1"/>
          </p:cNvSpPr>
          <p:nvPr>
            <p:ph idx="1"/>
          </p:nvPr>
        </p:nvSpPr>
        <p:spPr>
          <a:xfrm>
            <a:off x="183151" y="1600201"/>
            <a:ext cx="10362899" cy="4525963"/>
          </a:xfrm>
        </p:spPr>
        <p:txBody>
          <a:bodyPr/>
          <a:lstStyle/>
          <a:p>
            <a:r>
              <a:rPr lang="en-US" dirty="0"/>
              <a:t>Eastern equine encephalitis (EEE)</a:t>
            </a:r>
          </a:p>
          <a:p>
            <a:pPr lvl="1"/>
            <a:r>
              <a:rPr lang="en-US" sz="2400" dirty="0"/>
              <a:t>Red maple/white cedar swamps are source habitat (for birds and mosquitoes)</a:t>
            </a:r>
          </a:p>
          <a:p>
            <a:pPr lvl="1"/>
            <a:r>
              <a:rPr lang="en-US" sz="2400" dirty="0"/>
              <a:t>Type of habitat most common in SE MA</a:t>
            </a:r>
          </a:p>
          <a:p>
            <a:pPr marL="457200" lvl="1" indent="0">
              <a:buNone/>
            </a:pPr>
            <a:endParaRPr lang="en-US" sz="2400" dirty="0"/>
          </a:p>
          <a:p>
            <a:r>
              <a:rPr lang="en-US" sz="2400" dirty="0"/>
              <a:t>West Nile virus</a:t>
            </a:r>
          </a:p>
          <a:p>
            <a:pPr lvl="1"/>
            <a:r>
              <a:rPr lang="en-US" sz="2400" dirty="0"/>
              <a:t>Urban habitats that accumulate small collections of stagnant water are source habitat</a:t>
            </a:r>
          </a:p>
          <a:p>
            <a:pPr lvl="1"/>
            <a:endParaRPr lang="en-US" sz="2400" dirty="0"/>
          </a:p>
          <a:p>
            <a:pPr lvl="1"/>
            <a:endParaRPr lang="en-US" dirty="0"/>
          </a:p>
        </p:txBody>
      </p:sp>
      <p:sp>
        <p:nvSpPr>
          <p:cNvPr id="2" name="Slide Number Placeholder 1"/>
          <p:cNvSpPr>
            <a:spLocks noGrp="1"/>
          </p:cNvSpPr>
          <p:nvPr>
            <p:ph type="sldNum" sz="quarter" idx="4294967295"/>
          </p:nvPr>
        </p:nvSpPr>
        <p:spPr bwMode="auto">
          <a:xfrm>
            <a:off x="8715984" y="6245225"/>
            <a:ext cx="28377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72D4BDA-DD3F-4CED-9097-D4C16B7335B8}" type="slidenum">
              <a:rPr lang="en-US" smtClean="0">
                <a:solidFill>
                  <a:srgbClr val="000000"/>
                </a:solidFill>
              </a:rPr>
              <a:pPr>
                <a:defRPr/>
              </a:pPr>
              <a:t>19</a:t>
            </a:fld>
            <a:endParaRPr lang="en-US">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8073" y="2559751"/>
            <a:ext cx="2988087" cy="1684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955" y="4879895"/>
            <a:ext cx="3265821" cy="1841580"/>
          </a:xfrm>
          <a:prstGeom prst="rect">
            <a:avLst/>
          </a:prstGeom>
        </p:spPr>
      </p:pic>
    </p:spTree>
    <p:extLst>
      <p:ext uri="{BB962C8B-B14F-4D97-AF65-F5344CB8AC3E}">
        <p14:creationId xmlns:p14="http://schemas.microsoft.com/office/powerpoint/2010/main" val="262268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407" y="829395"/>
            <a:ext cx="10945654" cy="990600"/>
          </a:xfrm>
        </p:spPr>
        <p:txBody>
          <a:bodyPr>
            <a:noAutofit/>
          </a:bodyPr>
          <a:lstStyle/>
          <a:p>
            <a:pPr algn="ctr"/>
            <a:r>
              <a:rPr lang="en-US" sz="2400" b="1" dirty="0">
                <a:solidFill>
                  <a:srgbClr val="C00000"/>
                </a:solidFill>
              </a:rPr>
              <a:t>The </a:t>
            </a:r>
            <a:r>
              <a:rPr lang="en-US" sz="2400" b="1" u="sng" dirty="0">
                <a:solidFill>
                  <a:srgbClr val="C00000"/>
                </a:solidFill>
              </a:rPr>
              <a:t>rate</a:t>
            </a:r>
            <a:r>
              <a:rPr lang="en-US" sz="2400" b="1" dirty="0">
                <a:solidFill>
                  <a:srgbClr val="C00000"/>
                </a:solidFill>
              </a:rPr>
              <a:t> of opioid-related overdose deaths increased 5% in 2020 compared with 2019. </a:t>
            </a:r>
            <a:br>
              <a:rPr lang="en-US" sz="2400" b="1" dirty="0">
                <a:solidFill>
                  <a:srgbClr val="C00000"/>
                </a:solidFill>
              </a:rPr>
            </a:br>
            <a:r>
              <a:rPr lang="en-US" sz="2400" b="1" dirty="0">
                <a:solidFill>
                  <a:srgbClr val="C00000"/>
                </a:solidFill>
              </a:rPr>
              <a:t>This is 1% lower  than the 2016 peak.</a:t>
            </a:r>
          </a:p>
        </p:txBody>
      </p:sp>
      <p:sp>
        <p:nvSpPr>
          <p:cNvPr id="2" name="TextBox 1">
            <a:extLst>
              <a:ext uri="{FF2B5EF4-FFF2-40B4-BE49-F238E27FC236}">
                <a16:creationId xmlns:a16="http://schemas.microsoft.com/office/drawing/2014/main" id="{4D304CD1-849E-42CB-B5C8-6DF72F72C776}"/>
              </a:ext>
            </a:extLst>
          </p:cNvPr>
          <p:cNvSpPr txBox="1"/>
          <p:nvPr/>
        </p:nvSpPr>
        <p:spPr>
          <a:xfrm>
            <a:off x="221125" y="0"/>
            <a:ext cx="9597026" cy="523220"/>
          </a:xfrm>
          <a:prstGeom prst="rect">
            <a:avLst/>
          </a:prstGeom>
          <a:noFill/>
        </p:spPr>
        <p:txBody>
          <a:bodyPr wrap="square" rtlCol="0">
            <a:spAutoFit/>
          </a:bodyPr>
          <a:lstStyle/>
          <a:p>
            <a:r>
              <a:rPr lang="en-US" sz="2800" dirty="0">
                <a:solidFill>
                  <a:schemeClr val="bg1"/>
                </a:solidFill>
              </a:rPr>
              <a:t>Opioid overdose death rates, 2000 – 2020</a:t>
            </a:r>
            <a:endParaRPr lang="en-US" sz="2400" dirty="0">
              <a:solidFill>
                <a:schemeClr val="bg1"/>
              </a:solidFill>
            </a:endParaRPr>
          </a:p>
        </p:txBody>
      </p:sp>
      <p:pic>
        <p:nvPicPr>
          <p:cNvPr id="6" name="Picture 5">
            <a:extLst>
              <a:ext uri="{FF2B5EF4-FFF2-40B4-BE49-F238E27FC236}">
                <a16:creationId xmlns:a16="http://schemas.microsoft.com/office/drawing/2014/main" id="{7E667AAE-7898-47AF-8D47-B2A6CF24D6A4}"/>
              </a:ext>
            </a:extLst>
          </p:cNvPr>
          <p:cNvPicPr>
            <a:picLocks noChangeAspect="1"/>
          </p:cNvPicPr>
          <p:nvPr/>
        </p:nvPicPr>
        <p:blipFill>
          <a:blip r:embed="rId3"/>
          <a:stretch>
            <a:fillRect/>
          </a:stretch>
        </p:blipFill>
        <p:spPr>
          <a:xfrm>
            <a:off x="383361" y="2512472"/>
            <a:ext cx="11553746" cy="2941694"/>
          </a:xfrm>
          <a:prstGeom prst="rect">
            <a:avLst/>
          </a:prstGeom>
        </p:spPr>
      </p:pic>
      <p:pic>
        <p:nvPicPr>
          <p:cNvPr id="7" name="Picture 6">
            <a:extLst>
              <a:ext uri="{FF2B5EF4-FFF2-40B4-BE49-F238E27FC236}">
                <a16:creationId xmlns:a16="http://schemas.microsoft.com/office/drawing/2014/main" id="{784C81E0-CA50-48EF-BE45-7C2BC031FC51}"/>
              </a:ext>
            </a:extLst>
          </p:cNvPr>
          <p:cNvPicPr>
            <a:picLocks noChangeAspect="1"/>
          </p:cNvPicPr>
          <p:nvPr/>
        </p:nvPicPr>
        <p:blipFill>
          <a:blip r:embed="rId4"/>
          <a:stretch>
            <a:fillRect/>
          </a:stretch>
        </p:blipFill>
        <p:spPr>
          <a:xfrm>
            <a:off x="9246200" y="2786487"/>
            <a:ext cx="2692053" cy="1048603"/>
          </a:xfrm>
          <a:prstGeom prst="rect">
            <a:avLst/>
          </a:prstGeom>
        </p:spPr>
      </p:pic>
    </p:spTree>
    <p:extLst>
      <p:ext uri="{BB962C8B-B14F-4D97-AF65-F5344CB8AC3E}">
        <p14:creationId xmlns:p14="http://schemas.microsoft.com/office/powerpoint/2010/main" val="400456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3E30-AB04-4F86-ACCA-2FC7886764CA}"/>
              </a:ext>
            </a:extLst>
          </p:cNvPr>
          <p:cNvSpPr>
            <a:spLocks noGrp="1"/>
          </p:cNvSpPr>
          <p:nvPr>
            <p:ph type="title"/>
          </p:nvPr>
        </p:nvSpPr>
        <p:spPr/>
        <p:txBody>
          <a:bodyPr/>
          <a:lstStyle/>
          <a:p>
            <a:r>
              <a:rPr lang="en-US" dirty="0"/>
              <a:t>Human and Mosquito EEE, 1970-2020</a:t>
            </a:r>
          </a:p>
        </p:txBody>
      </p:sp>
      <p:graphicFrame>
        <p:nvGraphicFramePr>
          <p:cNvPr id="4" name="Object 4">
            <a:extLst>
              <a:ext uri="{FF2B5EF4-FFF2-40B4-BE49-F238E27FC236}">
                <a16:creationId xmlns:a16="http://schemas.microsoft.com/office/drawing/2014/main" id="{A9C0FF1A-0879-4554-8751-CBDBC026959B}"/>
              </a:ext>
            </a:extLst>
          </p:cNvPr>
          <p:cNvGraphicFramePr>
            <a:graphicFrameLocks noChangeAspect="1"/>
          </p:cNvGraphicFramePr>
          <p:nvPr>
            <p:extLst>
              <p:ext uri="{D42A27DB-BD31-4B8C-83A1-F6EECF244321}">
                <p14:modId xmlns:p14="http://schemas.microsoft.com/office/powerpoint/2010/main" val="3301518605"/>
              </p:ext>
            </p:extLst>
          </p:nvPr>
        </p:nvGraphicFramePr>
        <p:xfrm>
          <a:off x="645920" y="1984076"/>
          <a:ext cx="10869999" cy="4154314"/>
        </p:xfrm>
        <a:graphic>
          <a:graphicData uri="http://schemas.openxmlformats.org/presentationml/2006/ole">
            <mc:AlternateContent xmlns:mc="http://schemas.openxmlformats.org/markup-compatibility/2006">
              <mc:Choice xmlns:v="urn:schemas-microsoft-com:vml" Requires="v">
                <p:oleObj name="Worksheet" r:id="rId2" imgW="6867765" imgH="3190744" progId="Excel.Sheet.8">
                  <p:embed/>
                </p:oleObj>
              </mc:Choice>
              <mc:Fallback>
                <p:oleObj name="Worksheet" r:id="rId2" imgW="6867765" imgH="3190744" progId="Excel.Sheet.8">
                  <p:embed/>
                  <p:pic>
                    <p:nvPicPr>
                      <p:cNvPr id="0" name=""/>
                      <p:cNvPicPr>
                        <a:picLocks noChangeAspect="1" noChangeArrowheads="1"/>
                      </p:cNvPicPr>
                      <p:nvPr/>
                    </p:nvPicPr>
                    <p:blipFill>
                      <a:blip r:embed="rId3"/>
                      <a:srcRect/>
                      <a:stretch>
                        <a:fillRect/>
                      </a:stretch>
                    </p:blipFill>
                    <p:spPr bwMode="auto">
                      <a:xfrm>
                        <a:off x="645920" y="1984076"/>
                        <a:ext cx="10869999" cy="41543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4691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F60EE-A4FF-4BCF-9DC8-B4AA742EEF57}"/>
              </a:ext>
            </a:extLst>
          </p:cNvPr>
          <p:cNvSpPr>
            <a:spLocks noGrp="1"/>
          </p:cNvSpPr>
          <p:nvPr>
            <p:ph type="sldNum" sz="quarter" idx="11"/>
          </p:nvPr>
        </p:nvSpPr>
        <p:spPr/>
        <p:txBody>
          <a:bodyPr/>
          <a:lstStyle/>
          <a:p>
            <a:fld id="{D12FEECA-E198-4A15-985F-B27F3DEF9E58}" type="slidenum">
              <a:rPr lang="en-US" altLang="en-US" smtClean="0">
                <a:solidFill>
                  <a:srgbClr val="000000"/>
                </a:solidFill>
              </a:rPr>
              <a:pPr/>
              <a:t>21</a:t>
            </a:fld>
            <a:endParaRPr lang="en-US" altLang="en-US" dirty="0">
              <a:solidFill>
                <a:srgbClr val="000000"/>
              </a:solidFill>
            </a:endParaRPr>
          </a:p>
        </p:txBody>
      </p:sp>
      <p:graphicFrame>
        <p:nvGraphicFramePr>
          <p:cNvPr id="4" name="Table 3">
            <a:extLst>
              <a:ext uri="{FF2B5EF4-FFF2-40B4-BE49-F238E27FC236}">
                <a16:creationId xmlns:a16="http://schemas.microsoft.com/office/drawing/2014/main" id="{2FCE1AC2-EC42-4EF5-8389-245AB37A642E}"/>
              </a:ext>
            </a:extLst>
          </p:cNvPr>
          <p:cNvGraphicFramePr>
            <a:graphicFrameLocks noGrp="1"/>
          </p:cNvGraphicFramePr>
          <p:nvPr/>
        </p:nvGraphicFramePr>
        <p:xfrm>
          <a:off x="1945320" y="1660201"/>
          <a:ext cx="8087622" cy="1280160"/>
        </p:xfrm>
        <a:graphic>
          <a:graphicData uri="http://schemas.openxmlformats.org/drawingml/2006/table">
            <a:tbl>
              <a:tblPr firstRow="1" firstCol="1" lastRow="1" lastCol="1" bandRow="1" bandCol="1"/>
              <a:tblGrid>
                <a:gridCol w="3587742">
                  <a:extLst>
                    <a:ext uri="{9D8B030D-6E8A-4147-A177-3AD203B41FA5}">
                      <a16:colId xmlns:a16="http://schemas.microsoft.com/office/drawing/2014/main" val="734714510"/>
                    </a:ext>
                  </a:extLst>
                </a:gridCol>
                <a:gridCol w="1804006">
                  <a:extLst>
                    <a:ext uri="{9D8B030D-6E8A-4147-A177-3AD203B41FA5}">
                      <a16:colId xmlns:a16="http://schemas.microsoft.com/office/drawing/2014/main" val="3633779113"/>
                    </a:ext>
                  </a:extLst>
                </a:gridCol>
                <a:gridCol w="2695874">
                  <a:extLst>
                    <a:ext uri="{9D8B030D-6E8A-4147-A177-3AD203B41FA5}">
                      <a16:colId xmlns:a16="http://schemas.microsoft.com/office/drawing/2014/main" val="47423675"/>
                    </a:ext>
                  </a:extLst>
                </a:gridCol>
              </a:tblGrid>
              <a:tr h="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Calibri" panose="020F0502020204030204" pitchFamily="34" charset="0"/>
                          <a:ea typeface="Times New Roman" panose="02020603050405020304" pitchFamily="18" charset="0"/>
                        </a:rPr>
                        <a:t>Season Total</a:t>
                      </a:r>
                      <a:endParaRPr lang="en-US" sz="1200" dirty="0">
                        <a:effectLst/>
                        <a:latin typeface="Calibri" panose="020F0502020204030204" pitchFamily="34" charset="0"/>
                        <a:ea typeface="Times New Roman" panose="02020603050405020304" pitchFamily="18" charset="0"/>
                      </a:endParaRP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Calibri" panose="020F0502020204030204" pitchFamily="34" charset="0"/>
                          <a:ea typeface="Times New Roman" panose="02020603050405020304" pitchFamily="18" charset="0"/>
                        </a:rPr>
                        <a:t>Total Positive</a:t>
                      </a:r>
                      <a:endParaRPr lang="en-US" sz="1200" dirty="0">
                        <a:effectLst/>
                        <a:latin typeface="Calibri" panose="020F0502020204030204" pitchFamily="34" charset="0"/>
                        <a:ea typeface="Times New Roman" panose="02020603050405020304" pitchFamily="18" charset="0"/>
                      </a:endParaRP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440439"/>
                  </a:ext>
                </a:extLst>
              </a:tr>
              <a:tr h="0">
                <a:tc>
                  <a:txBody>
                    <a:bodyPr/>
                    <a:lstStyle/>
                    <a:p>
                      <a:pPr marL="0" marR="0">
                        <a:spcBef>
                          <a:spcPts val="0"/>
                        </a:spcBef>
                        <a:spcAft>
                          <a:spcPts val="0"/>
                        </a:spcAft>
                      </a:pPr>
                      <a:r>
                        <a:rPr lang="en-US" sz="1200" b="1">
                          <a:effectLst/>
                          <a:latin typeface="Calibri" panose="020F0502020204030204" pitchFamily="34" charset="0"/>
                          <a:ea typeface="Times New Roman" panose="02020603050405020304" pitchFamily="18" charset="0"/>
                        </a:rPr>
                        <a:t>Number of Mosquito Samples Tested</a:t>
                      </a:r>
                      <a:endParaRPr lang="en-US" sz="1200">
                        <a:effectLst/>
                        <a:latin typeface="Calibri" panose="020F0502020204030204" pitchFamily="34" charset="0"/>
                        <a:ea typeface="Times New Roman" panose="02020603050405020304" pitchFamily="18" charset="0"/>
                      </a:endParaRP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7155</a:t>
                      </a: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rPr>
                        <a:t>WNV – 97</a:t>
                      </a:r>
                    </a:p>
                    <a:p>
                      <a:pPr marL="0" marR="0">
                        <a:spcBef>
                          <a:spcPts val="0"/>
                        </a:spcBef>
                        <a:spcAft>
                          <a:spcPts val="0"/>
                        </a:spcAft>
                      </a:pPr>
                      <a:r>
                        <a:rPr lang="en-US" sz="1200">
                          <a:effectLst/>
                          <a:latin typeface="Calibri" panose="020F0502020204030204" pitchFamily="34" charset="0"/>
                          <a:ea typeface="Times New Roman" panose="02020603050405020304" pitchFamily="18" charset="0"/>
                        </a:rPr>
                        <a:t>EEE – 66</a:t>
                      </a: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830904"/>
                  </a:ext>
                </a:extLst>
              </a:tr>
              <a:tr h="0">
                <a:tc>
                  <a:txBody>
                    <a:bodyPr/>
                    <a:lstStyle/>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rPr>
                        <a:t>Number of Animals Tested</a:t>
                      </a:r>
                      <a:endParaRPr lang="en-US" sz="1200" dirty="0">
                        <a:effectLst/>
                        <a:latin typeface="Calibri" panose="020F0502020204030204" pitchFamily="34" charset="0"/>
                        <a:ea typeface="Times New Roman" panose="02020603050405020304" pitchFamily="18" charset="0"/>
                      </a:endParaRP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12</a:t>
                      </a: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rPr>
                        <a:t>WNV – 0</a:t>
                      </a:r>
                    </a:p>
                    <a:p>
                      <a:pPr marL="0" marR="0">
                        <a:spcBef>
                          <a:spcPts val="0"/>
                        </a:spcBef>
                        <a:spcAft>
                          <a:spcPts val="0"/>
                        </a:spcAft>
                      </a:pPr>
                      <a:r>
                        <a:rPr lang="en-US" sz="1200">
                          <a:effectLst/>
                          <a:latin typeface="Calibri" panose="020F0502020204030204" pitchFamily="34" charset="0"/>
                          <a:ea typeface="Times New Roman" panose="02020603050405020304" pitchFamily="18" charset="0"/>
                        </a:rPr>
                        <a:t>EEE – 0</a:t>
                      </a: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070565"/>
                  </a:ext>
                </a:extLst>
              </a:tr>
              <a:tr h="0">
                <a:tc>
                  <a:txBody>
                    <a:bodyPr/>
                    <a:lstStyle/>
                    <a:p>
                      <a:pPr marL="0" marR="0">
                        <a:spcBef>
                          <a:spcPts val="0"/>
                        </a:spcBef>
                        <a:spcAft>
                          <a:spcPts val="0"/>
                        </a:spcAft>
                      </a:pPr>
                      <a:r>
                        <a:rPr lang="en-US" sz="1200" b="1">
                          <a:effectLst/>
                          <a:latin typeface="Calibri" panose="020F0502020204030204" pitchFamily="34" charset="0"/>
                          <a:ea typeface="Times New Roman" panose="02020603050405020304" pitchFamily="18" charset="0"/>
                        </a:rPr>
                        <a:t>Number of People Tested</a:t>
                      </a:r>
                      <a:endParaRPr lang="en-US" sz="1200">
                        <a:effectLst/>
                        <a:latin typeface="Calibri" panose="020F0502020204030204" pitchFamily="34" charset="0"/>
                        <a:ea typeface="Times New Roman" panose="02020603050405020304" pitchFamily="18" charset="0"/>
                      </a:endParaRP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229</a:t>
                      </a: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WNV – 8</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EEE – 5</a:t>
                      </a:r>
                    </a:p>
                  </a:txBody>
                  <a:tcPr marL="91214" marR="91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633676"/>
                  </a:ext>
                </a:extLst>
              </a:tr>
            </a:tbl>
          </a:graphicData>
        </a:graphic>
      </p:graphicFrame>
      <p:pic>
        <p:nvPicPr>
          <p:cNvPr id="5" name="Picture 4">
            <a:extLst>
              <a:ext uri="{FF2B5EF4-FFF2-40B4-BE49-F238E27FC236}">
                <a16:creationId xmlns:a16="http://schemas.microsoft.com/office/drawing/2014/main" id="{D57E40C1-8350-4200-B7B7-68531578B14A}"/>
              </a:ext>
            </a:extLst>
          </p:cNvPr>
          <p:cNvPicPr>
            <a:picLocks noChangeAspect="1"/>
          </p:cNvPicPr>
          <p:nvPr/>
        </p:nvPicPr>
        <p:blipFill rotWithShape="1">
          <a:blip r:embed="rId2"/>
          <a:srcRect l="14718" t="18383" r="16766" b="36751"/>
          <a:stretch/>
        </p:blipFill>
        <p:spPr>
          <a:xfrm>
            <a:off x="974151" y="3429000"/>
            <a:ext cx="10029959" cy="2777706"/>
          </a:xfrm>
          <a:prstGeom prst="rect">
            <a:avLst/>
          </a:prstGeom>
        </p:spPr>
      </p:pic>
      <p:sp>
        <p:nvSpPr>
          <p:cNvPr id="6" name="Rectangle 2">
            <a:extLst>
              <a:ext uri="{FF2B5EF4-FFF2-40B4-BE49-F238E27FC236}">
                <a16:creationId xmlns:a16="http://schemas.microsoft.com/office/drawing/2014/main" id="{2E2C1396-3846-456B-9F80-71D35E46540C}"/>
              </a:ext>
            </a:extLst>
          </p:cNvPr>
          <p:cNvSpPr txBox="1">
            <a:spLocks noChangeArrowheads="1"/>
          </p:cNvSpPr>
          <p:nvPr/>
        </p:nvSpPr>
        <p:spPr bwMode="auto">
          <a:xfrm>
            <a:off x="551084" y="47625"/>
            <a:ext cx="1028688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altLang="en-US" kern="0" dirty="0"/>
              <a:t>2020 Data</a:t>
            </a:r>
          </a:p>
        </p:txBody>
      </p:sp>
    </p:spTree>
    <p:extLst>
      <p:ext uri="{BB962C8B-B14F-4D97-AF65-F5344CB8AC3E}">
        <p14:creationId xmlns:p14="http://schemas.microsoft.com/office/powerpoint/2010/main" val="383288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204745-990A-482D-87E8-B57413948898}"/>
              </a:ext>
            </a:extLst>
          </p:cNvPr>
          <p:cNvSpPr>
            <a:spLocks noGrp="1"/>
          </p:cNvSpPr>
          <p:nvPr>
            <p:ph type="sldNum" sz="quarter" idx="11"/>
          </p:nvPr>
        </p:nvSpPr>
        <p:spPr/>
        <p:txBody>
          <a:bodyPr/>
          <a:lstStyle/>
          <a:p>
            <a:fld id="{AF3D1FD8-844F-4ED0-9BEB-322A4D9AB316}" type="slidenum">
              <a:rPr lang="en-US" altLang="en-US" smtClean="0">
                <a:solidFill>
                  <a:srgbClr val="000000"/>
                </a:solidFill>
              </a:rPr>
              <a:pPr/>
              <a:t>22</a:t>
            </a:fld>
            <a:endParaRPr lang="en-US" altLang="en-US" dirty="0">
              <a:solidFill>
                <a:srgbClr val="000000"/>
              </a:solidFill>
            </a:endParaRPr>
          </a:p>
        </p:txBody>
      </p:sp>
      <p:sp>
        <p:nvSpPr>
          <p:cNvPr id="3" name="Title 2">
            <a:extLst>
              <a:ext uri="{FF2B5EF4-FFF2-40B4-BE49-F238E27FC236}">
                <a16:creationId xmlns:a16="http://schemas.microsoft.com/office/drawing/2014/main" id="{CF96B0FC-175E-49BA-9F63-89E1E3EE217C}"/>
              </a:ext>
            </a:extLst>
          </p:cNvPr>
          <p:cNvSpPr>
            <a:spLocks noGrp="1"/>
          </p:cNvSpPr>
          <p:nvPr>
            <p:ph type="title"/>
          </p:nvPr>
        </p:nvSpPr>
        <p:spPr/>
        <p:txBody>
          <a:bodyPr/>
          <a:lstStyle/>
          <a:p>
            <a:r>
              <a:rPr lang="en-US" dirty="0"/>
              <a:t>2020 Spray Map</a:t>
            </a:r>
          </a:p>
        </p:txBody>
      </p:sp>
      <p:pic>
        <p:nvPicPr>
          <p:cNvPr id="4" name="Picture 3">
            <a:extLst>
              <a:ext uri="{FF2B5EF4-FFF2-40B4-BE49-F238E27FC236}">
                <a16:creationId xmlns:a16="http://schemas.microsoft.com/office/drawing/2014/main" id="{0784C97F-4BFF-4043-8143-13AFCEAC325F}"/>
              </a:ext>
            </a:extLst>
          </p:cNvPr>
          <p:cNvPicPr>
            <a:picLocks noChangeAspect="1"/>
          </p:cNvPicPr>
          <p:nvPr/>
        </p:nvPicPr>
        <p:blipFill rotWithShape="1">
          <a:blip r:embed="rId2"/>
          <a:srcRect l="14157" t="9501" r="15417" b="6005"/>
          <a:stretch/>
        </p:blipFill>
        <p:spPr>
          <a:xfrm>
            <a:off x="1024874" y="1345915"/>
            <a:ext cx="10343941" cy="5248561"/>
          </a:xfrm>
          <a:prstGeom prst="rect">
            <a:avLst/>
          </a:prstGeom>
        </p:spPr>
      </p:pic>
      <p:graphicFrame>
        <p:nvGraphicFramePr>
          <p:cNvPr id="5" name="Table 4">
            <a:extLst>
              <a:ext uri="{FF2B5EF4-FFF2-40B4-BE49-F238E27FC236}">
                <a16:creationId xmlns:a16="http://schemas.microsoft.com/office/drawing/2014/main" id="{74D0F526-EB5E-4F02-9AF4-C0E9DC7A8F87}"/>
              </a:ext>
            </a:extLst>
          </p:cNvPr>
          <p:cNvGraphicFramePr>
            <a:graphicFrameLocks noGrp="1"/>
          </p:cNvGraphicFramePr>
          <p:nvPr>
            <p:extLst>
              <p:ext uri="{D42A27DB-BD31-4B8C-83A1-F6EECF244321}">
                <p14:modId xmlns:p14="http://schemas.microsoft.com/office/powerpoint/2010/main" val="3265573052"/>
              </p:ext>
            </p:extLst>
          </p:nvPr>
        </p:nvGraphicFramePr>
        <p:xfrm>
          <a:off x="5549398" y="1819650"/>
          <a:ext cx="5075002" cy="368300"/>
        </p:xfrm>
        <a:graphic>
          <a:graphicData uri="http://schemas.openxmlformats.org/drawingml/2006/table">
            <a:tbl>
              <a:tblPr firstRow="1" firstCol="1" bandRow="1"/>
              <a:tblGrid>
                <a:gridCol w="779278">
                  <a:extLst>
                    <a:ext uri="{9D8B030D-6E8A-4147-A177-3AD203B41FA5}">
                      <a16:colId xmlns:a16="http://schemas.microsoft.com/office/drawing/2014/main" val="3590930318"/>
                    </a:ext>
                  </a:extLst>
                </a:gridCol>
                <a:gridCol w="1388285">
                  <a:extLst>
                    <a:ext uri="{9D8B030D-6E8A-4147-A177-3AD203B41FA5}">
                      <a16:colId xmlns:a16="http://schemas.microsoft.com/office/drawing/2014/main" val="997994566"/>
                    </a:ext>
                  </a:extLst>
                </a:gridCol>
                <a:gridCol w="1399759">
                  <a:extLst>
                    <a:ext uri="{9D8B030D-6E8A-4147-A177-3AD203B41FA5}">
                      <a16:colId xmlns:a16="http://schemas.microsoft.com/office/drawing/2014/main" val="2930748610"/>
                    </a:ext>
                  </a:extLst>
                </a:gridCol>
                <a:gridCol w="1507680">
                  <a:extLst>
                    <a:ext uri="{9D8B030D-6E8A-4147-A177-3AD203B41FA5}">
                      <a16:colId xmlns:a16="http://schemas.microsoft.com/office/drawing/2014/main" val="1155228876"/>
                    </a:ext>
                  </a:extLst>
                </a:gridCol>
              </a:tblGrid>
              <a:tr h="18415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 Total Control</a:t>
                      </a:r>
                      <a:endParaRPr lang="en-US" sz="110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 PER Control</a:t>
                      </a:r>
                      <a:endParaRPr lang="en-US" sz="110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 MEL Control</a:t>
                      </a:r>
                      <a:endParaRPr lang="en-US" sz="110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128172"/>
                  </a:ext>
                </a:extLst>
              </a:tr>
              <a:tr h="18415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Efficacy</a:t>
                      </a:r>
                      <a:endParaRPr lang="en-US" sz="1100" dirty="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70.1</a:t>
                      </a:r>
                      <a:endParaRPr lang="en-US" sz="110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82.2</a:t>
                      </a:r>
                      <a:endParaRPr lang="en-US" sz="1100" dirty="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52.8</a:t>
                      </a:r>
                      <a:endParaRPr lang="en-US" sz="1100" dirty="0">
                        <a:effectLst/>
                        <a:latin typeface="Calibri" panose="020F0502020204030204" pitchFamily="34" charset="0"/>
                        <a:ea typeface="Calibri" panose="020F0502020204030204" pitchFamily="34" charset="0"/>
                      </a:endParaRPr>
                    </a:p>
                  </a:txBody>
                  <a:tcPr marL="91214" marR="91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996155"/>
                  </a:ext>
                </a:extLst>
              </a:tr>
            </a:tbl>
          </a:graphicData>
        </a:graphic>
      </p:graphicFrame>
    </p:spTree>
    <p:extLst>
      <p:ext uri="{BB962C8B-B14F-4D97-AF65-F5344CB8AC3E}">
        <p14:creationId xmlns:p14="http://schemas.microsoft.com/office/powerpoint/2010/main" val="349961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CF0A5-E22B-4A1B-A66E-E89935D5D7EA}"/>
              </a:ext>
            </a:extLst>
          </p:cNvPr>
          <p:cNvSpPr>
            <a:spLocks noGrp="1"/>
          </p:cNvSpPr>
          <p:nvPr>
            <p:ph type="sldNum" sz="quarter" idx="11"/>
          </p:nvPr>
        </p:nvSpPr>
        <p:spPr/>
        <p:txBody>
          <a:bodyPr/>
          <a:lstStyle/>
          <a:p>
            <a:fld id="{AF3D1FD8-844F-4ED0-9BEB-322A4D9AB316}" type="slidenum">
              <a:rPr lang="en-US" altLang="en-US" smtClean="0">
                <a:solidFill>
                  <a:srgbClr val="000000"/>
                </a:solidFill>
              </a:rPr>
              <a:pPr/>
              <a:t>23</a:t>
            </a:fld>
            <a:endParaRPr lang="en-US" altLang="en-US" dirty="0">
              <a:solidFill>
                <a:srgbClr val="000000"/>
              </a:solidFill>
            </a:endParaRPr>
          </a:p>
        </p:txBody>
      </p:sp>
      <p:sp>
        <p:nvSpPr>
          <p:cNvPr id="3" name="Title 2">
            <a:extLst>
              <a:ext uri="{FF2B5EF4-FFF2-40B4-BE49-F238E27FC236}">
                <a16:creationId xmlns:a16="http://schemas.microsoft.com/office/drawing/2014/main" id="{3B70EEE5-767C-4ADE-BFA4-4630125937B3}"/>
              </a:ext>
            </a:extLst>
          </p:cNvPr>
          <p:cNvSpPr>
            <a:spLocks noGrp="1"/>
          </p:cNvSpPr>
          <p:nvPr>
            <p:ph type="title"/>
          </p:nvPr>
        </p:nvSpPr>
        <p:spPr/>
        <p:txBody>
          <a:bodyPr/>
          <a:lstStyle/>
          <a:p>
            <a:r>
              <a:rPr lang="en-US" dirty="0"/>
              <a:t>Testing To Date</a:t>
            </a:r>
          </a:p>
        </p:txBody>
      </p:sp>
      <p:pic>
        <p:nvPicPr>
          <p:cNvPr id="5" name="Picture 4">
            <a:extLst>
              <a:ext uri="{FF2B5EF4-FFF2-40B4-BE49-F238E27FC236}">
                <a16:creationId xmlns:a16="http://schemas.microsoft.com/office/drawing/2014/main" id="{8EEB1135-B688-45B7-89E7-AADFA4BEBE55}"/>
              </a:ext>
            </a:extLst>
          </p:cNvPr>
          <p:cNvPicPr>
            <a:picLocks noChangeAspect="1"/>
          </p:cNvPicPr>
          <p:nvPr/>
        </p:nvPicPr>
        <p:blipFill>
          <a:blip r:embed="rId2"/>
          <a:stretch>
            <a:fillRect/>
          </a:stretch>
        </p:blipFill>
        <p:spPr>
          <a:xfrm>
            <a:off x="1226309" y="1578635"/>
            <a:ext cx="9709221" cy="4905351"/>
          </a:xfrm>
          <a:prstGeom prst="rect">
            <a:avLst/>
          </a:prstGeom>
        </p:spPr>
      </p:pic>
    </p:spTree>
    <p:extLst>
      <p:ext uri="{BB962C8B-B14F-4D97-AF65-F5344CB8AC3E}">
        <p14:creationId xmlns:p14="http://schemas.microsoft.com/office/powerpoint/2010/main" val="268527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ED90E-B13B-4104-A8F0-87ABE646B514}"/>
              </a:ext>
            </a:extLst>
          </p:cNvPr>
          <p:cNvSpPr>
            <a:spLocks noGrp="1"/>
          </p:cNvSpPr>
          <p:nvPr>
            <p:ph idx="1"/>
          </p:nvPr>
        </p:nvSpPr>
        <p:spPr>
          <a:xfrm>
            <a:off x="551084" y="1695451"/>
            <a:ext cx="11148352" cy="4221163"/>
          </a:xfrm>
        </p:spPr>
        <p:txBody>
          <a:bodyPr/>
          <a:lstStyle/>
          <a:p>
            <a:r>
              <a:rPr lang="en-US" dirty="0"/>
              <a:t>WNV</a:t>
            </a:r>
          </a:p>
          <a:p>
            <a:pPr lvl="1"/>
            <a:r>
              <a:rPr lang="en-US" dirty="0"/>
              <a:t>Wet summer weather has increased the Culex mosquito populations</a:t>
            </a:r>
          </a:p>
          <a:p>
            <a:pPr lvl="1"/>
            <a:r>
              <a:rPr lang="en-US" dirty="0"/>
              <a:t>BUT it is also </a:t>
            </a:r>
            <a:r>
              <a:rPr lang="en-US"/>
              <a:t>flushing them out of the catch basins </a:t>
            </a:r>
            <a:r>
              <a:rPr lang="en-US" dirty="0"/>
              <a:t>where </a:t>
            </a:r>
            <a:r>
              <a:rPr lang="en-US"/>
              <a:t>they breed</a:t>
            </a:r>
            <a:endParaRPr lang="en-US" dirty="0"/>
          </a:p>
          <a:p>
            <a:pPr lvl="1"/>
            <a:r>
              <a:rPr lang="en-US" dirty="0"/>
              <a:t>Cool weather slows down mosquito reproductive cycles</a:t>
            </a:r>
          </a:p>
          <a:p>
            <a:r>
              <a:rPr lang="en-US" dirty="0"/>
              <a:t>EEE</a:t>
            </a:r>
          </a:p>
          <a:p>
            <a:pPr lvl="1"/>
            <a:r>
              <a:rPr lang="en-US" dirty="0"/>
              <a:t>Was likely to be the third year of EEE outbreak cycle</a:t>
            </a:r>
          </a:p>
          <a:p>
            <a:pPr lvl="1"/>
            <a:r>
              <a:rPr lang="en-US" dirty="0"/>
              <a:t>Very dry fall and spring may have suppressed mosquito populations</a:t>
            </a:r>
          </a:p>
          <a:p>
            <a:pPr lvl="1"/>
            <a:r>
              <a:rPr lang="en-US" dirty="0"/>
              <a:t>Cool weather slows down mosquito reproductive cycles</a:t>
            </a:r>
          </a:p>
          <a:p>
            <a:pPr lvl="1"/>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B44656BB-2759-4822-8749-AC0E9AC87E2C}"/>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24</a:t>
            </a:fld>
            <a:endParaRPr lang="en-US" altLang="en-US" dirty="0">
              <a:solidFill>
                <a:srgbClr val="000000"/>
              </a:solidFill>
            </a:endParaRPr>
          </a:p>
        </p:txBody>
      </p:sp>
      <p:sp>
        <p:nvSpPr>
          <p:cNvPr id="4" name="Title 3">
            <a:extLst>
              <a:ext uri="{FF2B5EF4-FFF2-40B4-BE49-F238E27FC236}">
                <a16:creationId xmlns:a16="http://schemas.microsoft.com/office/drawing/2014/main" id="{E53A48CA-D6FD-475A-9C88-FC3C1A8CFCC6}"/>
              </a:ext>
            </a:extLst>
          </p:cNvPr>
          <p:cNvSpPr>
            <a:spLocks noGrp="1"/>
          </p:cNvSpPr>
          <p:nvPr>
            <p:ph type="title"/>
          </p:nvPr>
        </p:nvSpPr>
        <p:spPr/>
        <p:txBody>
          <a:bodyPr/>
          <a:lstStyle/>
          <a:p>
            <a:r>
              <a:rPr lang="en-US" dirty="0"/>
              <a:t>So Far This Year</a:t>
            </a:r>
          </a:p>
        </p:txBody>
      </p:sp>
    </p:spTree>
    <p:extLst>
      <p:ext uri="{BB962C8B-B14F-4D97-AF65-F5344CB8AC3E}">
        <p14:creationId xmlns:p14="http://schemas.microsoft.com/office/powerpoint/2010/main" val="17889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dirty="0"/>
              <a:t>Prevention Tools</a:t>
            </a:r>
          </a:p>
        </p:txBody>
      </p:sp>
      <p:grpSp>
        <p:nvGrpSpPr>
          <p:cNvPr id="2" name="Group 1"/>
          <p:cNvGrpSpPr/>
          <p:nvPr/>
        </p:nvGrpSpPr>
        <p:grpSpPr>
          <a:xfrm rot="5400000">
            <a:off x="3741909" y="-1812198"/>
            <a:ext cx="4758337" cy="11909371"/>
            <a:chOff x="609600" y="1219200"/>
            <a:chExt cx="8776293" cy="4953000"/>
          </a:xfrm>
        </p:grpSpPr>
        <p:sp>
          <p:nvSpPr>
            <p:cNvPr id="128004" name="Line 4"/>
            <p:cNvSpPr>
              <a:spLocks noChangeShapeType="1"/>
            </p:cNvSpPr>
            <p:nvPr/>
          </p:nvSpPr>
          <p:spPr bwMode="auto">
            <a:xfrm flipH="1">
              <a:off x="1219200" y="1219200"/>
              <a:ext cx="3276600" cy="4953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8005" name="Line 5"/>
            <p:cNvSpPr>
              <a:spLocks noChangeShapeType="1"/>
            </p:cNvSpPr>
            <p:nvPr/>
          </p:nvSpPr>
          <p:spPr bwMode="auto">
            <a:xfrm>
              <a:off x="4495800" y="1219200"/>
              <a:ext cx="3505200" cy="4953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8006" name="Line 6"/>
            <p:cNvSpPr>
              <a:spLocks noChangeShapeType="1"/>
            </p:cNvSpPr>
            <p:nvPr/>
          </p:nvSpPr>
          <p:spPr bwMode="auto">
            <a:xfrm>
              <a:off x="1219200" y="6172200"/>
              <a:ext cx="6781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8009" name="Line 9"/>
            <p:cNvSpPr>
              <a:spLocks noChangeShapeType="1"/>
            </p:cNvSpPr>
            <p:nvPr/>
          </p:nvSpPr>
          <p:spPr bwMode="auto">
            <a:xfrm>
              <a:off x="2514600" y="4191000"/>
              <a:ext cx="403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8010" name="Line 10"/>
            <p:cNvSpPr>
              <a:spLocks noChangeShapeType="1"/>
            </p:cNvSpPr>
            <p:nvPr/>
          </p:nvSpPr>
          <p:spPr bwMode="auto">
            <a:xfrm>
              <a:off x="3429000" y="2895600"/>
              <a:ext cx="2209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8012" name="Text Box 12"/>
            <p:cNvSpPr txBox="1">
              <a:spLocks noChangeArrowheads="1"/>
            </p:cNvSpPr>
            <p:nvPr/>
          </p:nvSpPr>
          <p:spPr bwMode="auto">
            <a:xfrm rot="16200000">
              <a:off x="3628578" y="3264230"/>
              <a:ext cx="1143993" cy="3031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20000"/>
                </a:spcBef>
                <a:spcAft>
                  <a:spcPct val="0"/>
                </a:spcAft>
              </a:pPr>
              <a:r>
                <a:rPr lang="en-US" altLang="en-US" dirty="0">
                  <a:solidFill>
                    <a:srgbClr val="000000"/>
                  </a:solidFill>
                  <a:latin typeface="Calibri" panose="020F0502020204030204" pitchFamily="34" charset="0"/>
                </a:rPr>
                <a:t>-Awareness</a:t>
              </a:r>
            </a:p>
            <a:p>
              <a:pPr algn="ctr" fontAlgn="base">
                <a:spcBef>
                  <a:spcPct val="20000"/>
                </a:spcBef>
                <a:spcAft>
                  <a:spcPct val="0"/>
                </a:spcAft>
              </a:pPr>
              <a:r>
                <a:rPr lang="en-US" altLang="en-US" dirty="0">
                  <a:solidFill>
                    <a:srgbClr val="000000"/>
                  </a:solidFill>
                  <a:latin typeface="Calibri" panose="020F0502020204030204" pitchFamily="34" charset="0"/>
                </a:rPr>
                <a:t>-Repellents</a:t>
              </a:r>
            </a:p>
            <a:p>
              <a:pPr algn="ctr" fontAlgn="base">
                <a:spcBef>
                  <a:spcPct val="20000"/>
                </a:spcBef>
                <a:spcAft>
                  <a:spcPct val="0"/>
                </a:spcAft>
              </a:pPr>
              <a:r>
                <a:rPr lang="en-US" altLang="en-US" dirty="0">
                  <a:solidFill>
                    <a:srgbClr val="000000"/>
                  </a:solidFill>
                  <a:latin typeface="Calibri" panose="020F0502020204030204" pitchFamily="34" charset="0"/>
                </a:rPr>
                <a:t>-Clothing</a:t>
              </a:r>
            </a:p>
            <a:p>
              <a:pPr algn="ctr" fontAlgn="base">
                <a:spcBef>
                  <a:spcPct val="20000"/>
                </a:spcBef>
                <a:spcAft>
                  <a:spcPct val="0"/>
                </a:spcAft>
              </a:pPr>
              <a:r>
                <a:rPr lang="en-US" altLang="en-US" dirty="0">
                  <a:solidFill>
                    <a:srgbClr val="000000"/>
                  </a:solidFill>
                  <a:latin typeface="Calibri" panose="020F0502020204030204" pitchFamily="34" charset="0"/>
                </a:rPr>
                <a:t>-Avoiding peak mosquito activity time</a:t>
              </a:r>
            </a:p>
          </p:txBody>
        </p:sp>
        <p:sp>
          <p:nvSpPr>
            <p:cNvPr id="128013" name="Text Box 13"/>
            <p:cNvSpPr txBox="1">
              <a:spLocks noChangeArrowheads="1"/>
            </p:cNvSpPr>
            <p:nvPr/>
          </p:nvSpPr>
          <p:spPr bwMode="auto">
            <a:xfrm rot="16200000">
              <a:off x="3658389" y="2823119"/>
              <a:ext cx="881628" cy="17029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dirty="0">
                  <a:solidFill>
                    <a:srgbClr val="000000"/>
                  </a:solidFill>
                  <a:latin typeface="Calibri" panose="020F0502020204030204" pitchFamily="34" charset="0"/>
                </a:rPr>
                <a:t>Ground spraying to kill infected adult mosquitoes</a:t>
              </a:r>
            </a:p>
          </p:txBody>
        </p:sp>
        <p:sp>
          <p:nvSpPr>
            <p:cNvPr id="128014" name="Text Box 14"/>
            <p:cNvSpPr txBox="1">
              <a:spLocks noChangeArrowheads="1"/>
            </p:cNvSpPr>
            <p:nvPr/>
          </p:nvSpPr>
          <p:spPr bwMode="auto">
            <a:xfrm rot="16200000">
              <a:off x="3887651" y="1889322"/>
              <a:ext cx="1047529" cy="9650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1400" dirty="0">
                  <a:solidFill>
                    <a:srgbClr val="000000"/>
                  </a:solidFill>
                  <a:latin typeface="Calibri" panose="020F0502020204030204" pitchFamily="34" charset="0"/>
                </a:rPr>
                <a:t>Aerial spraying to kill infected adult mosquitoes</a:t>
              </a:r>
            </a:p>
          </p:txBody>
        </p:sp>
        <p:sp>
          <p:nvSpPr>
            <p:cNvPr id="128015" name="Line 15"/>
            <p:cNvSpPr>
              <a:spLocks noChangeShapeType="1"/>
            </p:cNvSpPr>
            <p:nvPr/>
          </p:nvSpPr>
          <p:spPr bwMode="auto">
            <a:xfrm flipV="1">
              <a:off x="609600" y="1219200"/>
              <a:ext cx="0" cy="4953000"/>
            </a:xfrm>
            <a:prstGeom prst="line">
              <a:avLst/>
            </a:prstGeom>
            <a:noFill/>
            <a:ln w="38100">
              <a:solidFill>
                <a:srgbClr val="CC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8016" name="Text Box 16"/>
            <p:cNvSpPr txBox="1">
              <a:spLocks noChangeArrowheads="1"/>
            </p:cNvSpPr>
            <p:nvPr/>
          </p:nvSpPr>
          <p:spPr bwMode="auto">
            <a:xfrm rot="16200000">
              <a:off x="-69551" y="2965152"/>
              <a:ext cx="2514600" cy="851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dirty="0">
                  <a:solidFill>
                    <a:srgbClr val="000000"/>
                  </a:solidFill>
                  <a:latin typeface="Arial" charset="0"/>
                </a:rPr>
                <a:t>Increasing Risk</a:t>
              </a:r>
            </a:p>
          </p:txBody>
        </p:sp>
        <p:sp>
          <p:nvSpPr>
            <p:cNvPr id="128017" name="Line 17"/>
            <p:cNvSpPr>
              <a:spLocks noChangeShapeType="1"/>
            </p:cNvSpPr>
            <p:nvPr/>
          </p:nvSpPr>
          <p:spPr bwMode="auto">
            <a:xfrm>
              <a:off x="8534400" y="1295400"/>
              <a:ext cx="0" cy="4876800"/>
            </a:xfrm>
            <a:prstGeom prst="line">
              <a:avLst/>
            </a:prstGeom>
            <a:noFill/>
            <a:ln w="38100">
              <a:solidFill>
                <a:srgbClr val="A553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8018" name="Text Box 18"/>
            <p:cNvSpPr txBox="1">
              <a:spLocks noChangeArrowheads="1"/>
            </p:cNvSpPr>
            <p:nvPr/>
          </p:nvSpPr>
          <p:spPr bwMode="auto">
            <a:xfrm rot="16200000">
              <a:off x="6849564" y="3093508"/>
              <a:ext cx="4221162" cy="851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dirty="0">
                  <a:solidFill>
                    <a:srgbClr val="000000"/>
                  </a:solidFill>
                  <a:latin typeface="Arial" charset="0"/>
                </a:rPr>
                <a:t>Frequency of use</a:t>
              </a:r>
            </a:p>
          </p:txBody>
        </p:sp>
      </p:grpSp>
      <p:sp>
        <p:nvSpPr>
          <p:cNvPr id="3" name="TextBox 2"/>
          <p:cNvSpPr txBox="1"/>
          <p:nvPr/>
        </p:nvSpPr>
        <p:spPr>
          <a:xfrm>
            <a:off x="237017" y="2458819"/>
            <a:ext cx="1578552" cy="2031325"/>
          </a:xfrm>
          <a:prstGeom prst="rect">
            <a:avLst/>
          </a:prstGeom>
          <a:noFill/>
        </p:spPr>
        <p:txBody>
          <a:bodyPr wrap="square" rtlCol="0">
            <a:spAutoFit/>
          </a:bodyPr>
          <a:lstStyle/>
          <a:p>
            <a:pPr algn="ctr" fontAlgn="base">
              <a:spcBef>
                <a:spcPct val="0"/>
              </a:spcBef>
              <a:spcAft>
                <a:spcPct val="0"/>
              </a:spcAft>
            </a:pPr>
            <a:r>
              <a:rPr lang="en-US" sz="1400" dirty="0">
                <a:solidFill>
                  <a:srgbClr val="000000"/>
                </a:solidFill>
                <a:latin typeface="Calibri" panose="020F0502020204030204" pitchFamily="34" charset="0"/>
              </a:rPr>
              <a:t>Limited data from larviciding in EEE environments suggest that it can be an effective tool as part of an Integrated Pest Management control strategy.</a:t>
            </a:r>
          </a:p>
        </p:txBody>
      </p:sp>
      <p:sp>
        <p:nvSpPr>
          <p:cNvPr id="4" name="Slide Number Placeholder 3">
            <a:extLst>
              <a:ext uri="{FF2B5EF4-FFF2-40B4-BE49-F238E27FC236}">
                <a16:creationId xmlns:a16="http://schemas.microsoft.com/office/drawing/2014/main" id="{B775D487-4C1B-4D2C-8FA2-145C16770F91}"/>
              </a:ext>
            </a:extLst>
          </p:cNvPr>
          <p:cNvSpPr>
            <a:spLocks noGrp="1"/>
          </p:cNvSpPr>
          <p:nvPr>
            <p:ph type="sldNum" sz="quarter" idx="11"/>
          </p:nvPr>
        </p:nvSpPr>
        <p:spPr>
          <a:xfrm>
            <a:off x="10084426" y="6584014"/>
            <a:ext cx="2077393" cy="376814"/>
          </a:xfrm>
        </p:spPr>
        <p:txBody>
          <a:bodyPr/>
          <a:lstStyle/>
          <a:p>
            <a:fld id="{35CC764F-34DD-40DB-B424-6CB46B067597}" type="slidenum">
              <a:rPr lang="en-US" altLang="en-US" smtClean="0">
                <a:solidFill>
                  <a:srgbClr val="000000"/>
                </a:solidFill>
              </a:rPr>
              <a:pPr/>
              <a:t>25</a:t>
            </a:fld>
            <a:endParaRPr lang="en-US" altLang="en-US" dirty="0">
              <a:solidFill>
                <a:srgbClr val="000000"/>
              </a:solidFill>
            </a:endParaRPr>
          </a:p>
        </p:txBody>
      </p:sp>
      <p:cxnSp>
        <p:nvCxnSpPr>
          <p:cNvPr id="6" name="Straight Connector 5">
            <a:extLst>
              <a:ext uri="{FF2B5EF4-FFF2-40B4-BE49-F238E27FC236}">
                <a16:creationId xmlns:a16="http://schemas.microsoft.com/office/drawing/2014/main" id="{9201C54D-51A7-43BE-A8AA-8A96D6CA1EF0}"/>
              </a:ext>
            </a:extLst>
          </p:cNvPr>
          <p:cNvCxnSpPr>
            <a:cxnSpLocks/>
          </p:cNvCxnSpPr>
          <p:nvPr/>
        </p:nvCxnSpPr>
        <p:spPr>
          <a:xfrm>
            <a:off x="1990642" y="2313606"/>
            <a:ext cx="0" cy="3121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69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78994-FB0D-5348-BA4D-2D7C70537668}"/>
              </a:ext>
            </a:extLst>
          </p:cNvPr>
          <p:cNvSpPr>
            <a:spLocks noGrp="1"/>
          </p:cNvSpPr>
          <p:nvPr>
            <p:ph idx="1"/>
          </p:nvPr>
        </p:nvSpPr>
        <p:spPr>
          <a:xfrm>
            <a:off x="608092" y="1584102"/>
            <a:ext cx="10570294" cy="4542062"/>
          </a:xfrm>
        </p:spPr>
        <p:txBody>
          <a:bodyPr/>
          <a:lstStyle/>
          <a:p>
            <a:pPr marL="349824" lvl="1" indent="-349824">
              <a:spcBef>
                <a:spcPts val="600"/>
              </a:spcBef>
              <a:spcAft>
                <a:spcPts val="600"/>
              </a:spcAft>
              <a:buFont typeface="Arial" panose="020B0604020202020204" pitchFamily="34" charset="0"/>
              <a:buChar char="•"/>
            </a:pPr>
            <a:r>
              <a:rPr lang="en-US" dirty="0">
                <a:ea typeface="+mn-ea"/>
              </a:rPr>
              <a:t>Website: </a:t>
            </a:r>
            <a:r>
              <a:rPr lang="en-US" dirty="0">
                <a:solidFill>
                  <a:srgbClr val="000000"/>
                </a:solidFill>
                <a:hlinkClick r:id="rId3"/>
              </a:rPr>
              <a:t>www.mass.gov/mosquitoesandticks</a:t>
            </a:r>
            <a:endParaRPr lang="en-US" sz="2000" dirty="0">
              <a:solidFill>
                <a:srgbClr val="000000"/>
              </a:solidFill>
            </a:endParaRPr>
          </a:p>
          <a:p>
            <a:pPr marL="349824" lvl="1" indent="-349824">
              <a:spcBef>
                <a:spcPts val="600"/>
              </a:spcBef>
              <a:spcAft>
                <a:spcPts val="600"/>
              </a:spcAft>
              <a:buFont typeface="Arial" panose="020B0604020202020204" pitchFamily="34" charset="0"/>
              <a:buChar char="•"/>
            </a:pPr>
            <a:r>
              <a:rPr lang="en-US" dirty="0">
                <a:ea typeface="+mn-ea"/>
              </a:rPr>
              <a:t>Press release on summer safety: mosquito/tick safety awareness </a:t>
            </a:r>
          </a:p>
          <a:p>
            <a:pPr marL="349824" lvl="1" indent="-349824">
              <a:spcBef>
                <a:spcPts val="600"/>
              </a:spcBef>
              <a:spcAft>
                <a:spcPts val="600"/>
              </a:spcAft>
              <a:buFont typeface="Arial" panose="020B0604020202020204" pitchFamily="34" charset="0"/>
              <a:buChar char="•"/>
            </a:pPr>
            <a:r>
              <a:rPr lang="en-US" dirty="0">
                <a:ea typeface="+mn-ea"/>
              </a:rPr>
              <a:t>Video assets, TV, paid social media  and digital media </a:t>
            </a:r>
          </a:p>
          <a:p>
            <a:pPr marL="349824" lvl="1" indent="-349824">
              <a:spcBef>
                <a:spcPts val="600"/>
              </a:spcBef>
              <a:spcAft>
                <a:spcPts val="600"/>
              </a:spcAft>
              <a:buFont typeface="Arial" panose="020B0604020202020204" pitchFamily="34" charset="0"/>
              <a:buChar char="•"/>
            </a:pPr>
            <a:r>
              <a:rPr lang="en-US" dirty="0">
                <a:ea typeface="+mn-ea"/>
              </a:rPr>
              <a:t>DOT billboards, electronic signs, infographics, printed materials</a:t>
            </a:r>
          </a:p>
          <a:p>
            <a:pPr marL="349824" lvl="1" indent="-349824">
              <a:spcBef>
                <a:spcPts val="600"/>
              </a:spcBef>
              <a:spcAft>
                <a:spcPts val="600"/>
              </a:spcAft>
              <a:buFont typeface="Arial" panose="020B0604020202020204" pitchFamily="34" charset="0"/>
              <a:buChar char="•"/>
            </a:pPr>
            <a:r>
              <a:rPr lang="en-US" dirty="0">
                <a:ea typeface="+mn-ea"/>
              </a:rPr>
              <a:t>Stakeholder-specific calls and factsheets</a:t>
            </a:r>
          </a:p>
          <a:p>
            <a:pPr marL="349824" lvl="1" indent="-349824">
              <a:spcBef>
                <a:spcPts val="600"/>
              </a:spcBef>
              <a:spcAft>
                <a:spcPts val="600"/>
              </a:spcAft>
              <a:buFont typeface="Arial" panose="020B0604020202020204" pitchFamily="34" charset="0"/>
              <a:buChar char="•"/>
            </a:pPr>
            <a:r>
              <a:rPr lang="en-US" dirty="0">
                <a:ea typeface="+mn-ea"/>
              </a:rPr>
              <a:t>Messaging focuses on ticks in June                                                                     and transitions to mosquitos in                                                                   late June/July</a:t>
            </a:r>
          </a:p>
          <a:p>
            <a:pPr marL="349824" lvl="1" indent="-349824">
              <a:spcBef>
                <a:spcPts val="600"/>
              </a:spcBef>
              <a:spcAft>
                <a:spcPts val="600"/>
              </a:spcAft>
              <a:buFont typeface="Arial" panose="020B0604020202020204" pitchFamily="34" charset="0"/>
              <a:buChar char="•"/>
            </a:pPr>
            <a:r>
              <a:rPr lang="en-US" dirty="0">
                <a:ea typeface="+mn-ea"/>
              </a:rPr>
              <a:t>Established guidelines for                                                                          press releases</a:t>
            </a:r>
          </a:p>
          <a:p>
            <a:pPr marL="349824" lvl="1" indent="-349824">
              <a:spcBef>
                <a:spcPts val="600"/>
              </a:spcBef>
              <a:spcAft>
                <a:spcPts val="600"/>
              </a:spcAft>
              <a:buFont typeface="Arial" panose="020B0604020202020204" pitchFamily="34" charset="0"/>
              <a:buChar char="•"/>
            </a:pPr>
            <a:endParaRPr lang="en-US" dirty="0">
              <a:ea typeface="+mn-ea"/>
            </a:endParaRPr>
          </a:p>
          <a:p>
            <a:pPr marL="349824" lvl="1" indent="-349824">
              <a:spcBef>
                <a:spcPts val="600"/>
              </a:spcBef>
              <a:spcAft>
                <a:spcPts val="600"/>
              </a:spcAft>
              <a:buFont typeface="Arial" panose="020B0604020202020204" pitchFamily="34" charset="0"/>
              <a:buChar char="•"/>
            </a:pPr>
            <a:endParaRPr lang="en-US" dirty="0">
              <a:ea typeface="+mn-ea"/>
            </a:endParaRPr>
          </a:p>
          <a:p>
            <a:pPr marL="687961" lvl="2" indent="-349824">
              <a:spcBef>
                <a:spcPts val="600"/>
              </a:spcBef>
              <a:spcAft>
                <a:spcPts val="600"/>
              </a:spcAft>
              <a:buFont typeface="Arial" panose="020B0604020202020204" pitchFamily="34" charset="0"/>
              <a:buChar char="•"/>
            </a:pPr>
            <a:endParaRPr lang="en-US" sz="1600" dirty="0"/>
          </a:p>
          <a:p>
            <a:pPr lvl="1">
              <a:spcBef>
                <a:spcPts val="0"/>
              </a:spcBef>
              <a:spcAft>
                <a:spcPts val="0"/>
              </a:spcAft>
            </a:pPr>
            <a:endParaRPr lang="en-US" sz="1200" dirty="0">
              <a:solidFill>
                <a:srgbClr val="00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82B3D932-48D7-2042-88CB-00F09CAD4181}"/>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26</a:t>
            </a:fld>
            <a:endParaRPr lang="en-US" altLang="en-US" dirty="0">
              <a:solidFill>
                <a:srgbClr val="000000"/>
              </a:solidFill>
            </a:endParaRPr>
          </a:p>
        </p:txBody>
      </p:sp>
      <p:sp>
        <p:nvSpPr>
          <p:cNvPr id="4" name="Title 3">
            <a:extLst>
              <a:ext uri="{FF2B5EF4-FFF2-40B4-BE49-F238E27FC236}">
                <a16:creationId xmlns:a16="http://schemas.microsoft.com/office/drawing/2014/main" id="{265AC3BC-81BF-6E42-B57C-7C13B1D9240F}"/>
              </a:ext>
            </a:extLst>
          </p:cNvPr>
          <p:cNvSpPr>
            <a:spLocks noGrp="1"/>
          </p:cNvSpPr>
          <p:nvPr>
            <p:ph type="title"/>
          </p:nvPr>
        </p:nvSpPr>
        <p:spPr/>
        <p:txBody>
          <a:bodyPr/>
          <a:lstStyle/>
          <a:p>
            <a:r>
              <a:rPr lang="en-US" dirty="0"/>
              <a:t>2021 Public Awareness Campaign</a:t>
            </a:r>
          </a:p>
        </p:txBody>
      </p:sp>
      <p:pic>
        <p:nvPicPr>
          <p:cNvPr id="7" name="Picture 2">
            <a:extLst>
              <a:ext uri="{FF2B5EF4-FFF2-40B4-BE49-F238E27FC236}">
                <a16:creationId xmlns:a16="http://schemas.microsoft.com/office/drawing/2014/main" id="{E833E3CB-F834-A24C-952A-038DB79C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399" y="3912347"/>
            <a:ext cx="5663134" cy="25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238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78994-FB0D-5348-BA4D-2D7C70537668}"/>
              </a:ext>
            </a:extLst>
          </p:cNvPr>
          <p:cNvSpPr>
            <a:spLocks noGrp="1"/>
          </p:cNvSpPr>
          <p:nvPr>
            <p:ph idx="1"/>
          </p:nvPr>
        </p:nvSpPr>
        <p:spPr>
          <a:xfrm>
            <a:off x="608092" y="1584101"/>
            <a:ext cx="10570294" cy="5010373"/>
          </a:xfrm>
        </p:spPr>
        <p:txBody>
          <a:bodyPr/>
          <a:lstStyle/>
          <a:p>
            <a:pPr marL="349824" lvl="1" indent="-349824">
              <a:spcBef>
                <a:spcPts val="300"/>
              </a:spcBef>
              <a:spcAft>
                <a:spcPts val="300"/>
              </a:spcAft>
              <a:buFont typeface="Arial" panose="020B0604020202020204" pitchFamily="34" charset="0"/>
              <a:buChar char="•"/>
            </a:pPr>
            <a:r>
              <a:rPr lang="en-US" b="1" dirty="0">
                <a:ea typeface="+mn-ea"/>
              </a:rPr>
              <a:t>First identifications of WNV and EEE in a mosquito </a:t>
            </a:r>
          </a:p>
          <a:p>
            <a:pPr marL="349824" lvl="1" indent="-349824">
              <a:spcBef>
                <a:spcPts val="300"/>
              </a:spcBef>
              <a:spcAft>
                <a:spcPts val="300"/>
              </a:spcAft>
              <a:buFont typeface="Arial" panose="020B0604020202020204" pitchFamily="34" charset="0"/>
              <a:buChar char="•"/>
            </a:pPr>
            <a:r>
              <a:rPr lang="en-US" b="1" dirty="0">
                <a:ea typeface="+mn-ea"/>
              </a:rPr>
              <a:t>Any laboratory confirmation of WNV or EEE in a veterinary specimen </a:t>
            </a:r>
          </a:p>
          <a:p>
            <a:pPr marL="349824" lvl="1" indent="-349824">
              <a:spcBef>
                <a:spcPts val="300"/>
              </a:spcBef>
              <a:spcAft>
                <a:spcPts val="300"/>
              </a:spcAft>
              <a:buFont typeface="Arial" panose="020B0604020202020204" pitchFamily="34" charset="0"/>
              <a:buChar char="•"/>
            </a:pPr>
            <a:r>
              <a:rPr lang="en-US" b="1" dirty="0">
                <a:ea typeface="+mn-ea"/>
              </a:rPr>
              <a:t>Any laboratory confirmation of a human WNV or EEE case </a:t>
            </a:r>
          </a:p>
          <a:p>
            <a:pPr marL="349824" lvl="1" indent="-349824">
              <a:spcBef>
                <a:spcPts val="300"/>
              </a:spcBef>
              <a:spcAft>
                <a:spcPts val="300"/>
              </a:spcAft>
              <a:buFont typeface="Arial" panose="020B0604020202020204" pitchFamily="34" charset="0"/>
              <a:buChar char="•"/>
            </a:pPr>
            <a:r>
              <a:rPr lang="en-US" b="1" dirty="0">
                <a:ea typeface="+mn-ea"/>
              </a:rPr>
              <a:t>Risk assessment level changes (high or critical) </a:t>
            </a:r>
          </a:p>
          <a:p>
            <a:pPr marL="349824" lvl="1" indent="-349824">
              <a:spcBef>
                <a:spcPts val="300"/>
              </a:spcBef>
              <a:spcAft>
                <a:spcPts val="300"/>
              </a:spcAft>
              <a:buFont typeface="Arial" panose="020B0604020202020204" pitchFamily="34" charset="0"/>
              <a:buChar char="•"/>
            </a:pPr>
            <a:r>
              <a:rPr lang="en-US" b="1" dirty="0">
                <a:ea typeface="+mn-ea"/>
              </a:rPr>
              <a:t>Aerial spraying operations (per SOP Action Plan)</a:t>
            </a:r>
            <a:endParaRPr lang="en-US" dirty="0">
              <a:ea typeface="+mn-ea"/>
            </a:endParaRPr>
          </a:p>
          <a:p>
            <a:pPr marL="349824" lvl="1" indent="-349824">
              <a:spcBef>
                <a:spcPts val="600"/>
              </a:spcBef>
              <a:spcAft>
                <a:spcPts val="600"/>
              </a:spcAft>
              <a:buFont typeface="Arial" panose="020B0604020202020204" pitchFamily="34" charset="0"/>
              <a:buChar char="•"/>
            </a:pPr>
            <a:endParaRPr lang="en-US" dirty="0">
              <a:ea typeface="+mn-ea"/>
            </a:endParaRPr>
          </a:p>
          <a:p>
            <a:pPr marL="349824" lvl="1" indent="-349824">
              <a:spcBef>
                <a:spcPts val="600"/>
              </a:spcBef>
              <a:spcAft>
                <a:spcPts val="600"/>
              </a:spcAft>
              <a:buFont typeface="Arial" panose="020B0604020202020204" pitchFamily="34" charset="0"/>
              <a:buChar char="•"/>
            </a:pPr>
            <a:endParaRPr lang="en-US" dirty="0">
              <a:ea typeface="+mn-ea"/>
            </a:endParaRPr>
          </a:p>
          <a:p>
            <a:pPr marL="349824" lvl="1" indent="-349824">
              <a:spcBef>
                <a:spcPts val="600"/>
              </a:spcBef>
              <a:spcAft>
                <a:spcPts val="600"/>
              </a:spcAft>
              <a:buFont typeface="Arial" panose="020B0604020202020204" pitchFamily="34" charset="0"/>
              <a:buChar char="•"/>
            </a:pPr>
            <a:endParaRPr lang="en-US" dirty="0">
              <a:ea typeface="+mn-ea"/>
            </a:endParaRPr>
          </a:p>
          <a:p>
            <a:pPr marL="0" indent="0">
              <a:buNone/>
            </a:pPr>
            <a:endParaRPr lang="en-US" dirty="0"/>
          </a:p>
        </p:txBody>
      </p:sp>
      <p:sp>
        <p:nvSpPr>
          <p:cNvPr id="3" name="Slide Number Placeholder 2">
            <a:extLst>
              <a:ext uri="{FF2B5EF4-FFF2-40B4-BE49-F238E27FC236}">
                <a16:creationId xmlns:a16="http://schemas.microsoft.com/office/drawing/2014/main" id="{82B3D932-48D7-2042-88CB-00F09CAD4181}"/>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27</a:t>
            </a:fld>
            <a:endParaRPr lang="en-US" altLang="en-US" dirty="0">
              <a:solidFill>
                <a:srgbClr val="000000"/>
              </a:solidFill>
            </a:endParaRPr>
          </a:p>
        </p:txBody>
      </p:sp>
      <p:sp>
        <p:nvSpPr>
          <p:cNvPr id="4" name="Title 3">
            <a:extLst>
              <a:ext uri="{FF2B5EF4-FFF2-40B4-BE49-F238E27FC236}">
                <a16:creationId xmlns:a16="http://schemas.microsoft.com/office/drawing/2014/main" id="{265AC3BC-81BF-6E42-B57C-7C13B1D9240F}"/>
              </a:ext>
            </a:extLst>
          </p:cNvPr>
          <p:cNvSpPr>
            <a:spLocks noGrp="1"/>
          </p:cNvSpPr>
          <p:nvPr>
            <p:ph type="title"/>
          </p:nvPr>
        </p:nvSpPr>
        <p:spPr/>
        <p:txBody>
          <a:bodyPr/>
          <a:lstStyle/>
          <a:p>
            <a:r>
              <a:rPr lang="en-US" dirty="0"/>
              <a:t>Arbovirus Press Release Triggers</a:t>
            </a:r>
          </a:p>
        </p:txBody>
      </p:sp>
    </p:spTree>
    <p:extLst>
      <p:ext uri="{BB962C8B-B14F-4D97-AF65-F5344CB8AC3E}">
        <p14:creationId xmlns:p14="http://schemas.microsoft.com/office/powerpoint/2010/main" val="569503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52FD8A-D3DE-4377-926B-9B9D77E2175D}"/>
              </a:ext>
            </a:extLst>
          </p:cNvPr>
          <p:cNvSpPr>
            <a:spLocks noGrp="1"/>
          </p:cNvSpPr>
          <p:nvPr>
            <p:ph type="sldNum" sz="quarter" idx="11"/>
          </p:nvPr>
        </p:nvSpPr>
        <p:spPr/>
        <p:txBody>
          <a:bodyPr/>
          <a:lstStyle/>
          <a:p>
            <a:fld id="{AF3D1FD8-844F-4ED0-9BEB-322A4D9AB316}" type="slidenum">
              <a:rPr lang="en-US" altLang="en-US" smtClean="0">
                <a:solidFill>
                  <a:srgbClr val="000000"/>
                </a:solidFill>
              </a:rPr>
              <a:pPr/>
              <a:t>28</a:t>
            </a:fld>
            <a:endParaRPr lang="en-US" altLang="en-US" dirty="0">
              <a:solidFill>
                <a:srgbClr val="000000"/>
              </a:solidFill>
            </a:endParaRPr>
          </a:p>
        </p:txBody>
      </p:sp>
      <p:sp>
        <p:nvSpPr>
          <p:cNvPr id="3" name="Title 2">
            <a:extLst>
              <a:ext uri="{FF2B5EF4-FFF2-40B4-BE49-F238E27FC236}">
                <a16:creationId xmlns:a16="http://schemas.microsoft.com/office/drawing/2014/main" id="{5FE0D655-7B9E-421B-AF83-789279E3820D}"/>
              </a:ext>
            </a:extLst>
          </p:cNvPr>
          <p:cNvSpPr>
            <a:spLocks noGrp="1"/>
          </p:cNvSpPr>
          <p:nvPr>
            <p:ph type="title"/>
          </p:nvPr>
        </p:nvSpPr>
        <p:spPr/>
        <p:txBody>
          <a:bodyPr/>
          <a:lstStyle/>
          <a:p>
            <a:r>
              <a:rPr lang="en-US" dirty="0"/>
              <a:t>Current Risk Levels</a:t>
            </a:r>
          </a:p>
        </p:txBody>
      </p:sp>
      <p:pic>
        <p:nvPicPr>
          <p:cNvPr id="5" name="Picture 4">
            <a:extLst>
              <a:ext uri="{FF2B5EF4-FFF2-40B4-BE49-F238E27FC236}">
                <a16:creationId xmlns:a16="http://schemas.microsoft.com/office/drawing/2014/main" id="{9109781F-6EF8-4DF7-8A8A-4B7200B6E749}"/>
              </a:ext>
            </a:extLst>
          </p:cNvPr>
          <p:cNvPicPr>
            <a:picLocks noChangeAspect="1"/>
          </p:cNvPicPr>
          <p:nvPr/>
        </p:nvPicPr>
        <p:blipFill>
          <a:blip r:embed="rId2"/>
          <a:stretch>
            <a:fillRect/>
          </a:stretch>
        </p:blipFill>
        <p:spPr>
          <a:xfrm>
            <a:off x="2604829" y="1328664"/>
            <a:ext cx="7096520" cy="2713634"/>
          </a:xfrm>
          <a:prstGeom prst="rect">
            <a:avLst/>
          </a:prstGeom>
        </p:spPr>
      </p:pic>
      <p:pic>
        <p:nvPicPr>
          <p:cNvPr id="7" name="Picture 6">
            <a:extLst>
              <a:ext uri="{FF2B5EF4-FFF2-40B4-BE49-F238E27FC236}">
                <a16:creationId xmlns:a16="http://schemas.microsoft.com/office/drawing/2014/main" id="{1842A8D4-C250-4AC2-A0FD-22BCD75CB43B}"/>
              </a:ext>
            </a:extLst>
          </p:cNvPr>
          <p:cNvPicPr>
            <a:picLocks noChangeAspect="1"/>
          </p:cNvPicPr>
          <p:nvPr/>
        </p:nvPicPr>
        <p:blipFill>
          <a:blip r:embed="rId3"/>
          <a:stretch>
            <a:fillRect/>
          </a:stretch>
        </p:blipFill>
        <p:spPr>
          <a:xfrm>
            <a:off x="2604830" y="4042298"/>
            <a:ext cx="7136114" cy="2688776"/>
          </a:xfrm>
          <a:prstGeom prst="rect">
            <a:avLst/>
          </a:prstGeom>
        </p:spPr>
      </p:pic>
      <p:sp>
        <p:nvSpPr>
          <p:cNvPr id="9" name="TextBox 8">
            <a:extLst>
              <a:ext uri="{FF2B5EF4-FFF2-40B4-BE49-F238E27FC236}">
                <a16:creationId xmlns:a16="http://schemas.microsoft.com/office/drawing/2014/main" id="{0CA46A46-31BD-4789-AFB2-F125AB5569F0}"/>
              </a:ext>
            </a:extLst>
          </p:cNvPr>
          <p:cNvSpPr txBox="1"/>
          <p:nvPr/>
        </p:nvSpPr>
        <p:spPr>
          <a:xfrm>
            <a:off x="4757053" y="555407"/>
            <a:ext cx="6080919" cy="646331"/>
          </a:xfrm>
          <a:prstGeom prst="rect">
            <a:avLst/>
          </a:prstGeom>
          <a:noFill/>
        </p:spPr>
        <p:txBody>
          <a:bodyPr wrap="square">
            <a:spAutoFit/>
          </a:bodyPr>
          <a:lstStyle/>
          <a:p>
            <a:pPr fontAlgn="base">
              <a:spcBef>
                <a:spcPct val="0"/>
              </a:spcBef>
              <a:spcAft>
                <a:spcPct val="0"/>
              </a:spcAft>
            </a:pPr>
            <a:r>
              <a:rPr lang="en-US" dirty="0">
                <a:solidFill>
                  <a:srgbClr val="000000"/>
                </a:solidFill>
                <a:latin typeface="Arial" charset="0"/>
              </a:rPr>
              <a:t>https://www.mass.gov/info-details/massachusetts-arbovirus-update</a:t>
            </a:r>
          </a:p>
        </p:txBody>
      </p:sp>
    </p:spTree>
    <p:extLst>
      <p:ext uri="{BB962C8B-B14F-4D97-AF65-F5344CB8AC3E}">
        <p14:creationId xmlns:p14="http://schemas.microsoft.com/office/powerpoint/2010/main" val="117239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4" name="Slide Number Placeholder 3"/>
          <p:cNvSpPr>
            <a:spLocks noGrp="1"/>
          </p:cNvSpPr>
          <p:nvPr>
            <p:ph type="sldNum" sz="quarter" idx="4294967295"/>
          </p:nvPr>
        </p:nvSpPr>
        <p:spPr bwMode="auto">
          <a:xfrm>
            <a:off x="9346188" y="6394856"/>
            <a:ext cx="2837762"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00" dirty="0">
              <a:solidFill>
                <a:srgbClr val="000000"/>
              </a:solidFill>
            </a:endParaRPr>
          </a:p>
          <a:p>
            <a:pPr>
              <a:defRPr/>
            </a:pPr>
            <a:fld id="{5AC31003-B814-4773-B7C3-0BCC50ACF3F6}" type="slidenum">
              <a:rPr lang="en-US" sz="1000" smtClean="0">
                <a:solidFill>
                  <a:srgbClr val="000000"/>
                </a:solidFill>
                <a:latin typeface="Calibri" panose="020F0502020204030204" pitchFamily="34" charset="0"/>
                <a:cs typeface="Calibri" panose="020F0502020204030204" pitchFamily="34" charset="0"/>
              </a:rPr>
              <a:pPr>
                <a:defRPr/>
              </a:pPr>
              <a:t>29</a:t>
            </a:fld>
            <a:endParaRPr lang="en-US" sz="1000" dirty="0">
              <a:solidFill>
                <a:srgbClr val="000000"/>
              </a:solidFill>
              <a:latin typeface="Calibri" panose="020F0502020204030204" pitchFamily="34" charset="0"/>
              <a:cs typeface="Calibri" panose="020F050202020403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15" y="2414603"/>
            <a:ext cx="6224342" cy="280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375" y="1334525"/>
            <a:ext cx="394837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48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3054"/>
            <a:ext cx="11606623" cy="1209261"/>
          </a:xfrm>
        </p:spPr>
        <p:txBody>
          <a:bodyPr>
            <a:noAutofit/>
          </a:bodyPr>
          <a:lstStyle/>
          <a:p>
            <a:pPr algn="ctr"/>
            <a:r>
              <a:rPr lang="en-US" sz="2400" b="1">
                <a:solidFill>
                  <a:srgbClr val="B73F2B"/>
                </a:solidFill>
              </a:rPr>
              <a:t>Preliminary data show 1,038 confirmed and estimated opioid-related overdose deaths in the first six months of 2021, an estimated </a:t>
            </a:r>
            <a:r>
              <a:rPr lang="en-US" sz="2400" b="1" u="sng">
                <a:solidFill>
                  <a:srgbClr val="B73F2B"/>
                </a:solidFill>
              </a:rPr>
              <a:t>5% decrease </a:t>
            </a:r>
            <a:r>
              <a:rPr lang="en-US" sz="2400" b="1">
                <a:solidFill>
                  <a:srgbClr val="B73F2B"/>
                </a:solidFill>
              </a:rPr>
              <a:t>compared with the same period in 2020 </a:t>
            </a:r>
          </a:p>
        </p:txBody>
      </p:sp>
      <p:sp>
        <p:nvSpPr>
          <p:cNvPr id="5" name="TextBox 4"/>
          <p:cNvSpPr txBox="1"/>
          <p:nvPr/>
        </p:nvSpPr>
        <p:spPr>
          <a:xfrm>
            <a:off x="8390068" y="5153744"/>
            <a:ext cx="2162772" cy="307777"/>
          </a:xfrm>
          <a:prstGeom prst="rect">
            <a:avLst/>
          </a:prstGeom>
          <a:noFill/>
        </p:spPr>
        <p:txBody>
          <a:bodyPr wrap="none" rtlCol="0">
            <a:spAutoFit/>
          </a:bodyPr>
          <a:lstStyle/>
          <a:p>
            <a:r>
              <a:rPr lang="en-US" sz="1400" b="1" dirty="0"/>
              <a:t>Estimated 1,038 deaths</a:t>
            </a:r>
          </a:p>
        </p:txBody>
      </p:sp>
      <p:sp>
        <p:nvSpPr>
          <p:cNvPr id="9" name="TextBox 8"/>
          <p:cNvSpPr txBox="1"/>
          <p:nvPr/>
        </p:nvSpPr>
        <p:spPr>
          <a:xfrm>
            <a:off x="1580240" y="5153744"/>
            <a:ext cx="2162772" cy="307777"/>
          </a:xfrm>
          <a:prstGeom prst="rect">
            <a:avLst/>
          </a:prstGeom>
          <a:noFill/>
        </p:spPr>
        <p:txBody>
          <a:bodyPr wrap="none" rtlCol="0">
            <a:spAutoFit/>
          </a:bodyPr>
          <a:lstStyle/>
          <a:p>
            <a:r>
              <a:rPr lang="en-US" sz="1400" b="1" dirty="0"/>
              <a:t>Estimated 1,089 deaths</a:t>
            </a:r>
          </a:p>
        </p:txBody>
      </p:sp>
      <p:sp>
        <p:nvSpPr>
          <p:cNvPr id="10" name="Left Brace 9">
            <a:extLst>
              <a:ext uri="{FF2B5EF4-FFF2-40B4-BE49-F238E27FC236}">
                <a16:creationId xmlns:a16="http://schemas.microsoft.com/office/drawing/2014/main" id="{EF367B69-1EBE-4883-85E1-62CB568D8114}"/>
              </a:ext>
            </a:extLst>
          </p:cNvPr>
          <p:cNvSpPr/>
          <p:nvPr/>
        </p:nvSpPr>
        <p:spPr>
          <a:xfrm rot="16200000">
            <a:off x="2938959" y="3542163"/>
            <a:ext cx="218905" cy="281683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8E74C835-1552-47D8-8743-AAA2E0E7EB9D}"/>
              </a:ext>
            </a:extLst>
          </p:cNvPr>
          <p:cNvSpPr/>
          <p:nvPr/>
        </p:nvSpPr>
        <p:spPr>
          <a:xfrm rot="16200000">
            <a:off x="9718896" y="3533631"/>
            <a:ext cx="218906" cy="287656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8744BEB9-2917-4C02-A037-F65DDB2552B2}"/>
              </a:ext>
            </a:extLst>
          </p:cNvPr>
          <p:cNvSpPr txBox="1"/>
          <p:nvPr/>
        </p:nvSpPr>
        <p:spPr>
          <a:xfrm>
            <a:off x="310657" y="1"/>
            <a:ext cx="9722859" cy="523220"/>
          </a:xfrm>
          <a:prstGeom prst="rect">
            <a:avLst/>
          </a:prstGeom>
          <a:noFill/>
        </p:spPr>
        <p:txBody>
          <a:bodyPr wrap="square" rtlCol="0">
            <a:spAutoFit/>
          </a:bodyPr>
          <a:lstStyle/>
          <a:p>
            <a:r>
              <a:rPr lang="en-US" sz="2800" dirty="0">
                <a:solidFill>
                  <a:schemeClr val="bg1"/>
                </a:solidFill>
              </a:rPr>
              <a:t>Number of deaths, 2020 to Q2 2021</a:t>
            </a:r>
            <a:endParaRPr lang="en-US" sz="2000" dirty="0">
              <a:solidFill>
                <a:schemeClr val="bg1"/>
              </a:solidFill>
            </a:endParaRPr>
          </a:p>
        </p:txBody>
      </p:sp>
      <p:pic>
        <p:nvPicPr>
          <p:cNvPr id="6" name="Picture 5">
            <a:extLst>
              <a:ext uri="{FF2B5EF4-FFF2-40B4-BE49-F238E27FC236}">
                <a16:creationId xmlns:a16="http://schemas.microsoft.com/office/drawing/2014/main" id="{E1808829-98B8-4B6E-BEFA-557467CDD98F}"/>
              </a:ext>
            </a:extLst>
          </p:cNvPr>
          <p:cNvPicPr>
            <a:picLocks noChangeAspect="1"/>
          </p:cNvPicPr>
          <p:nvPr/>
        </p:nvPicPr>
        <p:blipFill>
          <a:blip r:embed="rId3"/>
          <a:stretch>
            <a:fillRect/>
          </a:stretch>
        </p:blipFill>
        <p:spPr>
          <a:xfrm>
            <a:off x="364855" y="2215791"/>
            <a:ext cx="11310509" cy="2533352"/>
          </a:xfrm>
          <a:prstGeom prst="rect">
            <a:avLst/>
          </a:prstGeom>
        </p:spPr>
      </p:pic>
    </p:spTree>
    <p:extLst>
      <p:ext uri="{BB962C8B-B14F-4D97-AF65-F5344CB8AC3E}">
        <p14:creationId xmlns:p14="http://schemas.microsoft.com/office/powerpoint/2010/main" val="2686391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284" y="2094397"/>
            <a:ext cx="11315974"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a:solidFill>
                  <a:schemeClr val="bg1"/>
                </a:solidFill>
                <a:latin typeface="Abadi Extra Light"/>
              </a:rPr>
              <a:t>COVID-19</a:t>
            </a:r>
          </a:p>
          <a:p>
            <a:pPr algn="ctr">
              <a:lnSpc>
                <a:spcPct val="115000"/>
              </a:lnSpc>
            </a:pPr>
            <a:r>
              <a:rPr lang="en-US" sz="4900" b="1" spc="800">
                <a:solidFill>
                  <a:schemeClr val="bg1"/>
                </a:solidFill>
                <a:latin typeface="Abadi Extra Light"/>
              </a:rPr>
              <a:t>Community Impact Survey(CCIS)</a:t>
            </a:r>
          </a:p>
          <a:p>
            <a:pPr algn="ctr">
              <a:lnSpc>
                <a:spcPct val="115000"/>
              </a:lnSpc>
            </a:pPr>
            <a:endParaRPr lang="en-US" sz="2667">
              <a:solidFill>
                <a:schemeClr val="bg1"/>
              </a:solidFill>
              <a:latin typeface="Abadi Extra Light"/>
            </a:endParaRPr>
          </a:p>
          <a:p>
            <a:pPr algn="ctr">
              <a:lnSpc>
                <a:spcPct val="115000"/>
              </a:lnSpc>
              <a:buSzPts val="1100"/>
            </a:pPr>
            <a:r>
              <a:rPr lang="en-US" sz="3200" spc="400">
                <a:solidFill>
                  <a:schemeClr val="bg1"/>
                </a:solidFill>
                <a:latin typeface="Abadi Extra Light"/>
              </a:rPr>
              <a:t>Preliminary Analysis Results as of </a:t>
            </a:r>
            <a:endParaRPr lang="en-US" sz="3200" i="1" spc="400">
              <a:solidFill>
                <a:schemeClr val="bg1"/>
              </a:solidFill>
              <a:latin typeface="Abadi Extra Light"/>
            </a:endParaRPr>
          </a:p>
          <a:p>
            <a:pPr algn="ctr">
              <a:lnSpc>
                <a:spcPct val="115000"/>
              </a:lnSpc>
              <a:buSzPts val="1100"/>
            </a:pPr>
            <a:r>
              <a:rPr lang="en-US" sz="3200" spc="400">
                <a:solidFill>
                  <a:schemeClr val="bg1"/>
                </a:solidFill>
                <a:latin typeface="Abadi Extra Light"/>
              </a:rPr>
              <a:t>August 11, 2021</a:t>
            </a:r>
            <a:br>
              <a:rPr lang="en-US" sz="3200" spc="400">
                <a:latin typeface="Abadi Extra Light"/>
              </a:rPr>
            </a:br>
            <a:br>
              <a:rPr lang="en-US" sz="1850">
                <a:latin typeface="Abadi Extra Light"/>
              </a:rPr>
            </a:br>
            <a:r>
              <a:rPr lang="en-US" sz="1850" spc="400">
                <a:solidFill>
                  <a:schemeClr val="bg1"/>
                </a:solidFill>
                <a:latin typeface="Abadi Extra Light"/>
              </a:rPr>
              <a:t>Presented by Lauren Cardoso PhD</a:t>
            </a:r>
            <a:endParaRPr lang="en-US" sz="1850" spc="400">
              <a:solidFill>
                <a:schemeClr val="bg1"/>
              </a:solidFill>
            </a:endParaRPr>
          </a:p>
          <a:p>
            <a:endParaRPr lang="en-US">
              <a:latin typeface="Abadi Extra Light"/>
            </a:endParaRPr>
          </a:p>
        </p:txBody>
      </p:sp>
      <p:sp>
        <p:nvSpPr>
          <p:cNvPr id="61" name="Google Shape;61;p14"/>
          <p:cNvSpPr txBox="1"/>
          <p:nvPr/>
        </p:nvSpPr>
        <p:spPr>
          <a:xfrm>
            <a:off x="133" y="0"/>
            <a:ext cx="12161838"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400">
                <a:solidFill>
                  <a:srgbClr val="FFFFFF"/>
                </a:solidFill>
                <a:latin typeface="Abadi Extra Light"/>
                <a:cs typeface="Arial"/>
                <a:sym typeface="Arial"/>
              </a:rPr>
              <a:t>Massachusetts Department of Public Health</a:t>
            </a:r>
          </a:p>
        </p:txBody>
      </p:sp>
      <p:sp>
        <p:nvSpPr>
          <p:cNvPr id="62" name="Google Shape;62;p14"/>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30</a:t>
            </a:fld>
            <a:endParaRPr lang="en" kern="0">
              <a:solidFill>
                <a:srgbClr val="595959"/>
              </a:solidFill>
              <a:latin typeface="Abadi Extra Light"/>
              <a:cs typeface="Arial"/>
              <a:sym typeface="Arial"/>
            </a:endParaRPr>
          </a:p>
        </p:txBody>
      </p:sp>
      <p:sp>
        <p:nvSpPr>
          <p:cNvPr id="5" name="Rectangle 4">
            <a:extLst>
              <a:ext uri="{FF2B5EF4-FFF2-40B4-BE49-F238E27FC236}">
                <a16:creationId xmlns:a16="http://schemas.microsoft.com/office/drawing/2014/main" id="{C177329C-A6C2-C744-997B-73371C7499A6}"/>
              </a:ext>
            </a:extLst>
          </p:cNvPr>
          <p:cNvSpPr/>
          <p:nvPr/>
        </p:nvSpPr>
        <p:spPr>
          <a:xfrm>
            <a:off x="4399" y="6514198"/>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FFFFFF"/>
                </a:solidFill>
                <a:latin typeface="Abadi Extra Light"/>
                <a:ea typeface="Lato"/>
                <a:cs typeface="Lato"/>
                <a:sym typeface="Lato"/>
              </a:rPr>
              <a:t>8.11.21 release</a:t>
            </a:r>
            <a:endParaRPr lang="en-US" sz="1200" i="1" kern="0" dirty="0">
              <a:solidFill>
                <a:srgbClr val="FFFFFF"/>
              </a:solidFil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61838"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40">
              <a:buClr>
                <a:srgbClr val="000000"/>
              </a:buClr>
              <a:defRPr/>
            </a:pPr>
            <a:r>
              <a:rPr lang="en-US" sz="3200" b="1" kern="0" spc="800">
                <a:solidFill>
                  <a:srgbClr val="FFFFFF"/>
                </a:solidFill>
                <a:latin typeface="Abadi Extra Light"/>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157038" y="5409794"/>
            <a:ext cx="6791235" cy="1847044"/>
          </a:xfrm>
          <a:prstGeom prst="rect">
            <a:avLst/>
          </a:prstGeom>
        </p:spPr>
        <p:txBody>
          <a:bodyPr wrap="square" lIns="121920" tIns="60960" rIns="121920" bIns="60960" anchor="t">
            <a:spAutoFit/>
          </a:bodyPr>
          <a:lstStyle/>
          <a:p>
            <a:pPr algn="ctr" defTabSz="1219140">
              <a:buClr>
                <a:srgbClr val="000000"/>
              </a:buClr>
              <a:defRPr/>
            </a:pPr>
            <a:r>
              <a:rPr lang="en-US" sz="1867" b="1" kern="0">
                <a:solidFill>
                  <a:srgbClr val="FFFFFF"/>
                </a:solidFill>
                <a:latin typeface="Abadi"/>
                <a:cs typeface="Arial"/>
                <a:sym typeface="Arial"/>
              </a:rPr>
              <a:t>CCIS Steering Committee</a:t>
            </a:r>
          </a:p>
          <a:p>
            <a:pPr algn="ctr" defTabSz="1219140">
              <a:buClr>
                <a:srgbClr val="000000"/>
              </a:buClr>
              <a:defRPr/>
            </a:pPr>
            <a:r>
              <a:rPr lang="en-US" sz="1867" kern="0">
                <a:solidFill>
                  <a:srgbClr val="FFFFFF"/>
                </a:solidFill>
                <a:latin typeface="Abadi Extra Light"/>
                <a:cs typeface="Arial"/>
                <a:sym typeface="Arial"/>
              </a:rPr>
              <a:t>  Lauren Cardoso, W.W. </a:t>
            </a:r>
            <a:r>
              <a:rPr lang="en-US" sz="1867" kern="0" err="1">
                <a:solidFill>
                  <a:srgbClr val="FFFFFF"/>
                </a:solidFill>
                <a:latin typeface="Abadi Extra Light"/>
                <a:cs typeface="Arial"/>
                <a:sym typeface="Arial"/>
              </a:rPr>
              <a:t>Sanouri</a:t>
            </a:r>
            <a:r>
              <a:rPr lang="en-US" sz="1867" kern="0">
                <a:solidFill>
                  <a:srgbClr val="FFFFFF"/>
                </a:solidFill>
                <a:latin typeface="Abadi Extra Light"/>
                <a:cs typeface="Arial"/>
                <a:sym typeface="Arial"/>
              </a:rPr>
              <a:t> Ursprung, Beth Beatriz, Abbie Averbach, Ruth Blodgett, Ben Wood, Sabrina Selk, Nicole Daley, Lisa </a:t>
            </a:r>
            <a:r>
              <a:rPr lang="en-US" sz="1867" kern="0" err="1">
                <a:solidFill>
                  <a:srgbClr val="FFFFFF"/>
                </a:solidFill>
                <a:latin typeface="Abadi Extra Light"/>
                <a:cs typeface="Arial"/>
                <a:sym typeface="Arial"/>
              </a:rPr>
              <a:t>Bandoian</a:t>
            </a:r>
            <a:endParaRPr lang="en-US" sz="1867" kern="0">
              <a:solidFill>
                <a:srgbClr val="FFFFFF"/>
              </a:solidFill>
              <a:latin typeface="Abadi Extra Light"/>
              <a:cs typeface="Arial"/>
              <a:sym typeface="Arial"/>
            </a:endParaRPr>
          </a:p>
          <a:p>
            <a:pPr algn="ctr" defTabSz="1219140">
              <a:buClr>
                <a:srgbClr val="000000"/>
              </a:buClr>
              <a:defRPr/>
            </a:pPr>
            <a:endParaRPr lang="en-US" sz="1867" kern="0">
              <a:solidFill>
                <a:srgbClr val="FFFFFF"/>
              </a:solidFill>
              <a:latin typeface="Abadi Extra Light"/>
              <a:cs typeface="Arial"/>
              <a:sym typeface="Arial"/>
            </a:endParaRPr>
          </a:p>
          <a:p>
            <a:pPr algn="ctr" defTabSz="1219140">
              <a:buClr>
                <a:srgbClr val="000000"/>
              </a:buClr>
              <a:defRPr/>
            </a:pPr>
            <a:endParaRPr lang="en-US" sz="1867" kern="0">
              <a:solidFill>
                <a:srgbClr val="000000"/>
              </a:solidFill>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187615" y="1597827"/>
            <a:ext cx="11736578" cy="954107"/>
          </a:xfrm>
          <a:prstGeom prst="rect">
            <a:avLst/>
          </a:prstGeom>
        </p:spPr>
        <p:txBody>
          <a:bodyPr wrap="square" lIns="121920" tIns="60960" rIns="121920" bIns="60960" anchor="t">
            <a:spAutoFit/>
          </a:bodyPr>
          <a:lstStyle/>
          <a:p>
            <a:pPr algn="ctr" defTabSz="1219140">
              <a:buClr>
                <a:srgbClr val="000000"/>
              </a:buClr>
              <a:defRPr/>
            </a:pPr>
            <a:r>
              <a:rPr lang="en-US" b="1" kern="0">
                <a:solidFill>
                  <a:srgbClr val="FFFFFF"/>
                </a:solidFill>
                <a:latin typeface="Abadi"/>
                <a:cs typeface="Arial"/>
                <a:sym typeface="Arial"/>
              </a:rPr>
              <a:t>CCIS Project Leads</a:t>
            </a:r>
          </a:p>
          <a:p>
            <a:pPr algn="ctr" defTabSz="1219140">
              <a:buClr>
                <a:srgbClr val="000000"/>
              </a:buClr>
              <a:defRPr/>
            </a:pPr>
            <a:r>
              <a:rPr lang="en-US" kern="0">
                <a:solidFill>
                  <a:srgbClr val="FFFFFF"/>
                </a:solidFill>
                <a:latin typeface="Abadi Extra Light"/>
                <a:cs typeface="Arial"/>
                <a:sym typeface="Arial"/>
              </a:rPr>
              <a:t>  W.W. </a:t>
            </a:r>
            <a:r>
              <a:rPr lang="en-US" kern="0" err="1">
                <a:solidFill>
                  <a:srgbClr val="FFFFFF"/>
                </a:solidFill>
                <a:latin typeface="Abadi Extra Light"/>
                <a:cs typeface="Arial"/>
                <a:sym typeface="Arial"/>
              </a:rPr>
              <a:t>Sanouri</a:t>
            </a:r>
            <a:r>
              <a:rPr lang="en-US" kern="0">
                <a:solidFill>
                  <a:srgbClr val="FFFFFF"/>
                </a:solidFill>
                <a:latin typeface="Abadi Extra Light"/>
                <a:cs typeface="Arial"/>
                <a:sym typeface="Arial"/>
              </a:rPr>
              <a:t> </a:t>
            </a:r>
            <a:r>
              <a:rPr lang="en-US" kern="0" err="1">
                <a:solidFill>
                  <a:srgbClr val="FFFFFF"/>
                </a:solidFill>
                <a:latin typeface="Abadi Extra Light"/>
                <a:cs typeface="Arial"/>
                <a:sym typeface="Arial"/>
              </a:rPr>
              <a:t>Ursprung</a:t>
            </a:r>
            <a:r>
              <a:rPr lang="en-US" kern="0">
                <a:solidFill>
                  <a:srgbClr val="FFFFFF"/>
                </a:solidFill>
                <a:latin typeface="Abadi Extra Light"/>
                <a:cs typeface="Arial"/>
                <a:sym typeface="Arial"/>
              </a:rPr>
              <a:t>, Lauren Cardoso, Beth Beatriz, Glory Song, Caroline Stack, Kathleen Fitzsimmons, Emily Sparer-Fine, Ben Wood, Lisa </a:t>
            </a:r>
            <a:r>
              <a:rPr lang="en-US" kern="0" err="1">
                <a:solidFill>
                  <a:srgbClr val="FFFFFF"/>
                </a:solidFill>
                <a:latin typeface="Abadi Extra Light"/>
                <a:cs typeface="Arial"/>
                <a:sym typeface="Arial"/>
              </a:rPr>
              <a:t>Bandoian</a:t>
            </a:r>
            <a:r>
              <a:rPr lang="en-US" kern="0">
                <a:solidFill>
                  <a:srgbClr val="FFFFFF"/>
                </a:solidFill>
                <a:latin typeface="Abadi Extra Light"/>
                <a:cs typeface="Arial"/>
                <a:sym typeface="Arial"/>
              </a:rPr>
              <a:t>, Heather Nelson, Amy Flynn, Lisa Arsenault, </a:t>
            </a:r>
            <a:r>
              <a:rPr lang="en-US" kern="0">
                <a:solidFill>
                  <a:srgbClr val="FFFFFF"/>
                </a:solidFill>
                <a:latin typeface="Abadi Extra Light"/>
                <a:ea typeface="+mn-lt"/>
                <a:cs typeface="Arial"/>
                <a:sym typeface="Arial"/>
              </a:rPr>
              <a:t>Abby Atkins</a:t>
            </a:r>
            <a:endParaRPr lang="en-US" sz="1867" kern="0">
              <a:solidFill>
                <a:srgbClr val="FFFFFF"/>
              </a:solidFill>
              <a:latin typeface="Abadi Extra Light"/>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157037" y="2512106"/>
            <a:ext cx="6791235" cy="3057697"/>
          </a:xfrm>
          <a:prstGeom prst="rect">
            <a:avLst/>
          </a:prstGeom>
        </p:spPr>
        <p:txBody>
          <a:bodyPr wrap="square" lIns="121920" tIns="60960" rIns="121920" bIns="60960" anchor="t">
            <a:spAutoFit/>
          </a:bodyPr>
          <a:lstStyle/>
          <a:p>
            <a:pPr algn="ctr" defTabSz="1219140">
              <a:buClr>
                <a:srgbClr val="000000"/>
              </a:buClr>
              <a:defRPr/>
            </a:pPr>
            <a:r>
              <a:rPr lang="en-US" sz="1867" b="1" kern="0" dirty="0">
                <a:solidFill>
                  <a:srgbClr val="FFFFFF"/>
                </a:solidFill>
                <a:latin typeface="Abadi"/>
                <a:cs typeface="Arial"/>
                <a:sym typeface="Arial"/>
              </a:rPr>
              <a:t>CCIS Analytic Team</a:t>
            </a:r>
          </a:p>
          <a:p>
            <a:pPr algn="ctr" defTabSz="1219140">
              <a:buClr>
                <a:srgbClr val="000000"/>
              </a:buClr>
              <a:defRPr/>
            </a:pPr>
            <a:r>
              <a:rPr lang="en-US" sz="1867" kern="0" dirty="0">
                <a:solidFill>
                  <a:srgbClr val="FFFFFF"/>
                </a:solidFill>
                <a:latin typeface="Abadi Extra Light"/>
                <a:cs typeface="Arial"/>
                <a:sym typeface="Arial"/>
              </a:rPr>
              <a:t>Beth Beatriz, Glory Song, Caroline Stack, Kathleen Fitzsimmons, Emily Sparer-Fine, </a:t>
            </a:r>
            <a:r>
              <a:rPr lang="en-US" sz="2000" dirty="0" err="1">
                <a:solidFill>
                  <a:srgbClr val="FFFFFF"/>
                </a:solidFill>
                <a:latin typeface="Abadi Extra Light"/>
                <a:cs typeface="Arial"/>
                <a:sym typeface="Arial"/>
              </a:rPr>
              <a:t>Ziming</a:t>
            </a:r>
            <a:r>
              <a:rPr lang="en-US" sz="2000" dirty="0">
                <a:solidFill>
                  <a:srgbClr val="FFFFFF"/>
                </a:solidFill>
                <a:latin typeface="Abadi Extra Light"/>
                <a:cs typeface="Arial"/>
                <a:sym typeface="Arial"/>
              </a:rPr>
              <a:t> Xuan, </a:t>
            </a:r>
            <a:r>
              <a:rPr lang="en-US" sz="1867" kern="0" dirty="0">
                <a:solidFill>
                  <a:srgbClr val="FFFFFF"/>
                </a:solidFill>
                <a:latin typeface="Abadi Extra Light"/>
                <a:cs typeface="Arial"/>
                <a:sym typeface="Arial"/>
              </a:rPr>
              <a:t>Matthew </a:t>
            </a:r>
            <a:r>
              <a:rPr lang="en-US" sz="1867" kern="0" dirty="0" err="1">
                <a:solidFill>
                  <a:srgbClr val="FFFFFF"/>
                </a:solidFill>
                <a:latin typeface="Abadi Extra Light"/>
                <a:cs typeface="Arial"/>
                <a:sym typeface="Arial"/>
              </a:rPr>
              <a:t>Tumpney</a:t>
            </a:r>
            <a:r>
              <a:rPr lang="en-US" sz="1867" kern="0" dirty="0">
                <a:solidFill>
                  <a:srgbClr val="FFFFFF"/>
                </a:solidFill>
                <a:latin typeface="Abadi Extra Light"/>
                <a:cs typeface="Arial"/>
                <a:sym typeface="Arial"/>
              </a:rPr>
              <a:t>, Rebecca Han, Lauren </a:t>
            </a:r>
            <a:r>
              <a:rPr lang="en-US" sz="1867" kern="0" dirty="0" err="1">
                <a:solidFill>
                  <a:srgbClr val="FFFFFF"/>
                </a:solidFill>
                <a:latin typeface="Abadi Extra Light"/>
                <a:cs typeface="Arial"/>
                <a:sym typeface="Arial"/>
              </a:rPr>
              <a:t>Larochelle</a:t>
            </a:r>
            <a:r>
              <a:rPr lang="en-US" sz="1867" kern="0" dirty="0">
                <a:solidFill>
                  <a:srgbClr val="FFFFFF"/>
                </a:solidFill>
                <a:latin typeface="Abadi Extra Light"/>
                <a:cs typeface="Arial"/>
                <a:sym typeface="Arial"/>
              </a:rPr>
              <a:t>, Arielle Coq, Anne Marie </a:t>
            </a:r>
            <a:r>
              <a:rPr lang="en-US" sz="1867" kern="0" dirty="0" err="1">
                <a:solidFill>
                  <a:srgbClr val="FFFFFF"/>
                </a:solidFill>
                <a:latin typeface="Abadi Extra Light"/>
                <a:cs typeface="Arial"/>
                <a:sym typeface="Arial"/>
              </a:rPr>
              <a:t>Matteucci</a:t>
            </a:r>
            <a:r>
              <a:rPr lang="en-US" sz="1867" kern="0" dirty="0">
                <a:solidFill>
                  <a:srgbClr val="FFFFFF"/>
                </a:solidFill>
                <a:latin typeface="Abadi Extra Light"/>
                <a:cs typeface="Arial"/>
                <a:sym typeface="Arial"/>
              </a:rPr>
              <a:t>, Lauren </a:t>
            </a:r>
            <a:r>
              <a:rPr lang="en-US" sz="1867" kern="0" dirty="0" err="1">
                <a:solidFill>
                  <a:srgbClr val="FFFFFF"/>
                </a:solidFill>
                <a:latin typeface="Abadi Extra Light"/>
                <a:cs typeface="Arial"/>
                <a:sym typeface="Arial"/>
              </a:rPr>
              <a:t>Fogharty</a:t>
            </a:r>
            <a:r>
              <a:rPr lang="en-US" sz="1867" kern="0" dirty="0">
                <a:solidFill>
                  <a:srgbClr val="FFFFFF"/>
                </a:solidFill>
                <a:latin typeface="Abadi Extra Light"/>
                <a:cs typeface="Arial"/>
                <a:sym typeface="Arial"/>
              </a:rPr>
              <a:t>, Vera </a:t>
            </a:r>
            <a:r>
              <a:rPr lang="en-US" sz="1867" kern="0" dirty="0" err="1">
                <a:solidFill>
                  <a:srgbClr val="FFFFFF"/>
                </a:solidFill>
                <a:latin typeface="Abadi Extra Light"/>
                <a:cs typeface="Arial"/>
                <a:sym typeface="Arial"/>
              </a:rPr>
              <a:t>Mouradian</a:t>
            </a:r>
            <a:r>
              <a:rPr lang="en-US" sz="1867" kern="0" dirty="0">
                <a:solidFill>
                  <a:srgbClr val="FFFFFF"/>
                </a:solidFill>
                <a:latin typeface="Abadi Extra Light"/>
                <a:cs typeface="Arial"/>
                <a:sym typeface="Arial"/>
              </a:rPr>
              <a:t>, Melody Kingsley, Ta Wei Lin, Anna </a:t>
            </a:r>
            <a:r>
              <a:rPr lang="en-US" sz="1867" kern="0" dirty="0" err="1">
                <a:solidFill>
                  <a:srgbClr val="FFFFFF"/>
                </a:solidFill>
                <a:latin typeface="Abadi Extra Light"/>
                <a:cs typeface="Arial"/>
                <a:sym typeface="Arial"/>
              </a:rPr>
              <a:t>Agan</a:t>
            </a:r>
            <a:r>
              <a:rPr lang="en-US" sz="1867" kern="0" dirty="0">
                <a:solidFill>
                  <a:srgbClr val="FFFFFF"/>
                </a:solidFill>
                <a:latin typeface="Abadi Extra Light"/>
                <a:cs typeface="Arial"/>
                <a:sym typeface="Arial"/>
              </a:rPr>
              <a:t>, Justine Egan, Allison </a:t>
            </a:r>
            <a:r>
              <a:rPr lang="en-US" sz="1867" kern="0" dirty="0" err="1">
                <a:solidFill>
                  <a:srgbClr val="FFFFFF"/>
                </a:solidFill>
                <a:latin typeface="Abadi Extra Light"/>
                <a:cs typeface="Arial"/>
                <a:sym typeface="Arial"/>
              </a:rPr>
              <a:t>Guarino</a:t>
            </a:r>
            <a:r>
              <a:rPr lang="en-US" sz="1867" kern="0" dirty="0">
                <a:solidFill>
                  <a:srgbClr val="FFFFFF"/>
                </a:solidFill>
                <a:latin typeface="Abadi Extra Light"/>
                <a:cs typeface="Arial"/>
                <a:sym typeface="Arial"/>
              </a:rPr>
              <a:t>, Elizabeth Showalter, Beatriz Pazos </a:t>
            </a:r>
            <a:r>
              <a:rPr lang="en-US" sz="1867" kern="0" dirty="0" err="1">
                <a:solidFill>
                  <a:srgbClr val="FFFFFF"/>
                </a:solidFill>
                <a:latin typeface="Abadi Extra Light"/>
                <a:cs typeface="Arial"/>
                <a:sym typeface="Arial"/>
              </a:rPr>
              <a:t>Vautin</a:t>
            </a:r>
            <a:r>
              <a:rPr lang="en-US" sz="1867" kern="0" dirty="0">
                <a:solidFill>
                  <a:srgbClr val="FFFFFF"/>
                </a:solidFill>
                <a:latin typeface="Abadi Extra Light"/>
                <a:cs typeface="Arial"/>
                <a:sym typeface="Arial"/>
              </a:rPr>
              <a:t>, </a:t>
            </a:r>
            <a:r>
              <a:rPr lang="en-US" sz="1867" kern="0" dirty="0" err="1">
                <a:solidFill>
                  <a:srgbClr val="FFFFFF"/>
                </a:solidFill>
                <a:latin typeface="Abadi Extra Light"/>
                <a:cs typeface="Arial"/>
                <a:sym typeface="Arial"/>
              </a:rPr>
              <a:t>Priyokti</a:t>
            </a:r>
            <a:r>
              <a:rPr lang="en-US" sz="1867" kern="0" dirty="0">
                <a:solidFill>
                  <a:srgbClr val="FFFFFF"/>
                </a:solidFill>
                <a:latin typeface="Abadi Extra Light"/>
                <a:cs typeface="Arial"/>
                <a:sym typeface="Arial"/>
              </a:rPr>
              <a:t> Rana, </a:t>
            </a:r>
            <a:r>
              <a:rPr lang="en-US" sz="2000" kern="0" dirty="0" err="1">
                <a:solidFill>
                  <a:srgbClr val="FFFFFF"/>
                </a:solidFill>
                <a:latin typeface="Abadi Extra Light"/>
                <a:ea typeface="+mn-lt"/>
                <a:cs typeface="Arial"/>
                <a:sym typeface="Arial"/>
              </a:rPr>
              <a:t>Mayowa</a:t>
            </a:r>
            <a:r>
              <a:rPr lang="en-US" sz="2000" kern="0" dirty="0">
                <a:solidFill>
                  <a:srgbClr val="FFFFFF"/>
                </a:solidFill>
                <a:latin typeface="Abadi Extra Light"/>
                <a:ea typeface="+mn-lt"/>
                <a:cs typeface="Arial"/>
                <a:sym typeface="Arial"/>
              </a:rPr>
              <a:t> </a:t>
            </a:r>
            <a:r>
              <a:rPr lang="en-US" sz="2000" kern="0" dirty="0" err="1">
                <a:solidFill>
                  <a:srgbClr val="FFFFFF"/>
                </a:solidFill>
                <a:latin typeface="Abadi Extra Light"/>
                <a:ea typeface="+mn-lt"/>
                <a:cs typeface="Arial"/>
                <a:sym typeface="Arial"/>
              </a:rPr>
              <a:t>Sanusi</a:t>
            </a:r>
            <a:r>
              <a:rPr lang="en-US" sz="2000" kern="0" dirty="0">
                <a:solidFill>
                  <a:srgbClr val="FFFFFF"/>
                </a:solidFill>
                <a:latin typeface="Abadi Extra Light"/>
                <a:ea typeface="+mn-lt"/>
                <a:cs typeface="Arial"/>
                <a:sym typeface="Arial"/>
              </a:rPr>
              <a:t>, Emily Lawson, Alana </a:t>
            </a:r>
            <a:r>
              <a:rPr lang="en-US" sz="2000" kern="0" dirty="0" err="1">
                <a:solidFill>
                  <a:srgbClr val="FFFFFF"/>
                </a:solidFill>
                <a:latin typeface="Abadi Extra Light"/>
                <a:ea typeface="+mn-lt"/>
                <a:cs typeface="Arial"/>
                <a:sym typeface="Arial"/>
              </a:rPr>
              <a:t>LeBrón</a:t>
            </a:r>
            <a:r>
              <a:rPr lang="en-US" sz="2000" kern="0" dirty="0">
                <a:solidFill>
                  <a:srgbClr val="FFFFFF"/>
                </a:solidFill>
                <a:latin typeface="Abadi Extra Light"/>
                <a:ea typeface="+mn-lt"/>
                <a:cs typeface="Arial"/>
                <a:sym typeface="Arial"/>
              </a:rPr>
              <a:t> </a:t>
            </a:r>
            <a:r>
              <a:rPr lang="en-US" sz="1867" kern="0" dirty="0">
                <a:solidFill>
                  <a:srgbClr val="FFFFFF"/>
                </a:solidFill>
                <a:latin typeface="Abadi Extra Light"/>
                <a:cs typeface="Arial"/>
                <a:sym typeface="Arial"/>
              </a:rPr>
              <a:t> Lauren Cardoso, W.W. Sanouri Ursprung</a:t>
            </a:r>
          </a:p>
        </p:txBody>
      </p:sp>
      <p:sp>
        <p:nvSpPr>
          <p:cNvPr id="9" name="Rectangle 8">
            <a:extLst>
              <a:ext uri="{FF2B5EF4-FFF2-40B4-BE49-F238E27FC236}">
                <a16:creationId xmlns:a16="http://schemas.microsoft.com/office/drawing/2014/main" id="{3787731C-DB3C-9E4F-B830-4D81F1ADE926}"/>
              </a:ext>
            </a:extLst>
          </p:cNvPr>
          <p:cNvSpPr/>
          <p:nvPr/>
        </p:nvSpPr>
        <p:spPr>
          <a:xfrm>
            <a:off x="7185272" y="2791512"/>
            <a:ext cx="4670805" cy="2421689"/>
          </a:xfrm>
          <a:prstGeom prst="rect">
            <a:avLst/>
          </a:prstGeom>
        </p:spPr>
        <p:txBody>
          <a:bodyPr wrap="square" lIns="121920" tIns="60960" rIns="121920" bIns="60960" anchor="t">
            <a:spAutoFit/>
          </a:bodyPr>
          <a:lstStyle/>
          <a:p>
            <a:pPr algn="ctr" defTabSz="1219140">
              <a:buClr>
                <a:srgbClr val="000000"/>
              </a:buClr>
              <a:defRPr/>
            </a:pPr>
            <a:r>
              <a:rPr lang="en-US" sz="1867" b="1" kern="0">
                <a:solidFill>
                  <a:srgbClr val="FFFFFF"/>
                </a:solidFill>
                <a:latin typeface="Abadi"/>
                <a:cs typeface="Arial"/>
                <a:sym typeface="Arial"/>
              </a:rPr>
              <a:t>CCIS Data to Action Workgroup</a:t>
            </a:r>
          </a:p>
          <a:p>
            <a:pPr algn="ctr" defTabSz="1219140">
              <a:buClr>
                <a:srgbClr val="000000"/>
              </a:buClr>
              <a:defRPr/>
            </a:pPr>
            <a:r>
              <a:rPr lang="en-US" sz="1867" kern="0">
                <a:solidFill>
                  <a:srgbClr val="FFFFFF"/>
                </a:solidFill>
                <a:latin typeface="Abadi Extra Light"/>
                <a:cs typeface="Arial"/>
                <a:sym typeface="Arial"/>
              </a:rPr>
              <a:t>Jessica del Rosario, Kim </a:t>
            </a:r>
            <a:r>
              <a:rPr lang="en-US" sz="1867" kern="0" err="1">
                <a:solidFill>
                  <a:srgbClr val="FFFFFF"/>
                </a:solidFill>
                <a:latin typeface="Abadi Extra Light"/>
                <a:cs typeface="Arial"/>
                <a:sym typeface="Arial"/>
              </a:rPr>
              <a:t>Etingoff</a:t>
            </a:r>
            <a:r>
              <a:rPr lang="en-US" sz="1867" kern="0">
                <a:solidFill>
                  <a:srgbClr val="FFFFFF"/>
                </a:solidFill>
                <a:latin typeface="Abadi Extra Light"/>
                <a:cs typeface="Arial"/>
                <a:sym typeface="Arial"/>
              </a:rPr>
              <a:t>, Lisa </a:t>
            </a:r>
            <a:r>
              <a:rPr lang="en-US" sz="1867" kern="0" err="1">
                <a:solidFill>
                  <a:srgbClr val="FFFFFF"/>
                </a:solidFill>
                <a:latin typeface="Abadi Extra Light"/>
                <a:cs typeface="Arial"/>
                <a:sym typeface="Arial"/>
              </a:rPr>
              <a:t>Bandoian</a:t>
            </a:r>
            <a:r>
              <a:rPr lang="en-US" sz="1867" kern="0">
                <a:solidFill>
                  <a:srgbClr val="FFFFFF"/>
                </a:solidFill>
                <a:latin typeface="Abadi Extra Light"/>
                <a:cs typeface="Arial"/>
                <a:sym typeface="Arial"/>
              </a:rPr>
              <a:t>, Andrea Mooney, Ben Kingston, Lauren Cardoso; Dawn Fukuda, Lamar Polk, </a:t>
            </a:r>
            <a:r>
              <a:rPr lang="en-US" sz="1867" kern="0" err="1">
                <a:solidFill>
                  <a:srgbClr val="FFFFFF"/>
                </a:solidFill>
                <a:latin typeface="Abadi Extra Light"/>
                <a:cs typeface="Arial"/>
                <a:sym typeface="Arial"/>
              </a:rPr>
              <a:t>Hermik</a:t>
            </a:r>
            <a:r>
              <a:rPr lang="en-US" sz="1867" kern="0">
                <a:solidFill>
                  <a:srgbClr val="FFFFFF"/>
                </a:solidFill>
                <a:latin typeface="Abadi Extra Light"/>
                <a:cs typeface="Arial"/>
                <a:sym typeface="Arial"/>
              </a:rPr>
              <a:t> </a:t>
            </a:r>
            <a:r>
              <a:rPr lang="en-US" sz="1867" kern="0" err="1">
                <a:solidFill>
                  <a:srgbClr val="FFFFFF"/>
                </a:solidFill>
                <a:latin typeface="Abadi Extra Light"/>
                <a:cs typeface="Arial"/>
                <a:sym typeface="Arial"/>
              </a:rPr>
              <a:t>Babakhanlou</a:t>
            </a:r>
            <a:r>
              <a:rPr lang="en-US" sz="1867" kern="0">
                <a:solidFill>
                  <a:srgbClr val="FFFFFF"/>
                </a:solidFill>
                <a:latin typeface="Abadi Extra Light"/>
                <a:cs typeface="Arial"/>
                <a:sym typeface="Arial"/>
              </a:rPr>
              <a:t>-Chase, Glennon </a:t>
            </a:r>
            <a:r>
              <a:rPr lang="en-US" sz="1867" kern="0" err="1">
                <a:solidFill>
                  <a:srgbClr val="FFFFFF"/>
                </a:solidFill>
                <a:latin typeface="Abadi Extra Light"/>
                <a:cs typeface="Arial"/>
                <a:sym typeface="Arial"/>
              </a:rPr>
              <a:t>Beresin</a:t>
            </a:r>
            <a:r>
              <a:rPr lang="en-US" sz="1867" kern="0">
                <a:solidFill>
                  <a:srgbClr val="FFFFFF"/>
                </a:solidFill>
                <a:latin typeface="Abadi Extra Light"/>
                <a:cs typeface="Arial"/>
                <a:sym typeface="Arial"/>
              </a:rPr>
              <a:t>, Mahsa </a:t>
            </a:r>
            <a:r>
              <a:rPr lang="en-US" sz="1867" kern="0" err="1">
                <a:solidFill>
                  <a:srgbClr val="FFFFFF"/>
                </a:solidFill>
                <a:latin typeface="Abadi Extra Light"/>
                <a:cs typeface="Arial"/>
                <a:sym typeface="Arial"/>
              </a:rPr>
              <a:t>Yazdy</a:t>
            </a:r>
            <a:r>
              <a:rPr lang="en-US" sz="1867" kern="0">
                <a:solidFill>
                  <a:srgbClr val="FFFFFF"/>
                </a:solidFill>
                <a:latin typeface="Abadi Extra Light"/>
                <a:cs typeface="Arial"/>
                <a:sym typeface="Arial"/>
              </a:rPr>
              <a:t>, Emily White, Timothy St. Laurent, Fareesa Hasan, Nicole </a:t>
            </a:r>
            <a:r>
              <a:rPr lang="en-US" sz="1867" kern="0" err="1">
                <a:solidFill>
                  <a:srgbClr val="FFFFFF"/>
                </a:solidFill>
                <a:latin typeface="Abadi Extra Light"/>
                <a:cs typeface="Arial"/>
                <a:sym typeface="Arial"/>
              </a:rPr>
              <a:t>Roos</a:t>
            </a:r>
            <a:endParaRPr lang="en-US" sz="1867" kern="0" err="1">
              <a:solidFill>
                <a:srgbClr val="000000"/>
              </a:solidFill>
              <a:latin typeface="Abadi Extra Light"/>
              <a:cs typeface="Arial"/>
              <a:sym typeface="Arial"/>
            </a:endParaRPr>
          </a:p>
        </p:txBody>
      </p:sp>
      <p:sp>
        <p:nvSpPr>
          <p:cNvPr id="11" name="Rectangle 10">
            <a:extLst>
              <a:ext uri="{FF2B5EF4-FFF2-40B4-BE49-F238E27FC236}">
                <a16:creationId xmlns:a16="http://schemas.microsoft.com/office/drawing/2014/main" id="{39903C3B-AE1F-5A4C-8F65-F7F65C051495}"/>
              </a:ext>
            </a:extLst>
          </p:cNvPr>
          <p:cNvSpPr/>
          <p:nvPr/>
        </p:nvSpPr>
        <p:spPr>
          <a:xfrm>
            <a:off x="7451595" y="5458463"/>
            <a:ext cx="4140442" cy="1547218"/>
          </a:xfrm>
          <a:prstGeom prst="rect">
            <a:avLst/>
          </a:prstGeom>
        </p:spPr>
        <p:txBody>
          <a:bodyPr wrap="square" lIns="121920" tIns="60960" rIns="121920" bIns="60960" anchor="t">
            <a:spAutoFit/>
          </a:bodyPr>
          <a:lstStyle/>
          <a:p>
            <a:pPr algn="ctr" defTabSz="1219140">
              <a:buClr>
                <a:srgbClr val="000000"/>
              </a:buClr>
              <a:defRPr/>
            </a:pPr>
            <a:r>
              <a:rPr lang="en-US" sz="1851" b="1" kern="0">
                <a:solidFill>
                  <a:srgbClr val="FFFFFF"/>
                </a:solidFill>
                <a:latin typeface="Abadi"/>
                <a:cs typeface="Arial"/>
                <a:sym typeface="Arial"/>
              </a:rPr>
              <a:t>CCIS Data Dissemination Workgroup</a:t>
            </a:r>
          </a:p>
          <a:p>
            <a:pPr algn="ctr" defTabSz="1219140">
              <a:buClr>
                <a:srgbClr val="000000"/>
              </a:buClr>
              <a:defRPr/>
            </a:pPr>
            <a:r>
              <a:rPr lang="en-US" sz="1851" kern="0">
                <a:solidFill>
                  <a:srgbClr val="FFFFFF"/>
                </a:solidFill>
                <a:latin typeface="Abadi Extra Light"/>
                <a:cs typeface="Arial"/>
                <a:sym typeface="Arial"/>
              </a:rPr>
              <a:t>Beth Beatriz, Glory Song, Emily Sparer-Fine, Ta Wei Lin, Vera Mouradian, Rebecca Han</a:t>
            </a:r>
            <a:endParaRPr lang="en-US" sz="1867" kern="0">
              <a:solidFill>
                <a:srgbClr val="000000"/>
              </a:solidFill>
              <a:cs typeface="Arial"/>
              <a:sym typeface="Arial"/>
            </a:endParaRPr>
          </a:p>
        </p:txBody>
      </p:sp>
      <p:sp>
        <p:nvSpPr>
          <p:cNvPr id="2" name="Slide Number Placeholder 1">
            <a:extLst>
              <a:ext uri="{FF2B5EF4-FFF2-40B4-BE49-F238E27FC236}">
                <a16:creationId xmlns:a16="http://schemas.microsoft.com/office/drawing/2014/main" id="{847A5AE0-9D6E-4143-93CB-74D6D2E798B1}"/>
              </a:ext>
            </a:extLst>
          </p:cNvPr>
          <p:cNvSpPr>
            <a:spLocks noGrp="1"/>
          </p:cNvSpPr>
          <p:nvPr>
            <p:ph type="sldNum" idx="12"/>
          </p:nvPr>
        </p:nvSpPr>
        <p:spPr/>
        <p:txBody>
          <a:bodyPr/>
          <a:lstStyle/>
          <a:p>
            <a:fld id="{00000000-1234-1234-1234-123412341234}" type="slidenum">
              <a:rPr lang="en" smtClean="0">
                <a:solidFill>
                  <a:srgbClr val="595959"/>
                </a:solidFill>
              </a:rPr>
              <a:pPr/>
              <a:t>31</a:t>
            </a:fld>
            <a:endParaRPr lang="en">
              <a:solidFill>
                <a:srgbClr val="595959"/>
              </a:solidFill>
            </a:endParaRPr>
          </a:p>
        </p:txBody>
      </p:sp>
      <p:sp>
        <p:nvSpPr>
          <p:cNvPr id="13" name="Rectangle 12">
            <a:extLst>
              <a:ext uri="{FF2B5EF4-FFF2-40B4-BE49-F238E27FC236}">
                <a16:creationId xmlns:a16="http://schemas.microsoft.com/office/drawing/2014/main" id="{72496E9C-5870-47CD-817C-BD9154AAC970}"/>
              </a:ext>
            </a:extLst>
          </p:cNvPr>
          <p:cNvSpPr/>
          <p:nvPr/>
        </p:nvSpPr>
        <p:spPr>
          <a:xfrm>
            <a:off x="4399" y="652334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FFFFFF"/>
                </a:solidFill>
                <a:latin typeface="Abadi Extra Light"/>
                <a:ea typeface="Lato"/>
                <a:cs typeface="Lato"/>
                <a:sym typeface="Lato"/>
              </a:rPr>
              <a:t>8.11.21 release</a:t>
            </a:r>
            <a:endParaRPr lang="en-US" sz="1200" i="1" kern="0" dirty="0">
              <a:solidFill>
                <a:srgbClr val="FFFFFF"/>
              </a:solidFill>
              <a:cs typeface="Arial"/>
              <a:sym typeface="Arial"/>
            </a:endParaRPr>
          </a:p>
        </p:txBody>
      </p:sp>
    </p:spTree>
    <p:extLst>
      <p:ext uri="{BB962C8B-B14F-4D97-AF65-F5344CB8AC3E}">
        <p14:creationId xmlns:p14="http://schemas.microsoft.com/office/powerpoint/2010/main" val="2990389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61838"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800">
                <a:solidFill>
                  <a:srgbClr val="FFFFFF"/>
                </a:solidFill>
                <a:latin typeface="Abadi Extra Light"/>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2784" y="2195415"/>
            <a:ext cx="6077194" cy="4582793"/>
          </a:xfrm>
          <a:prstGeom prst="rect">
            <a:avLst/>
          </a:prstGeom>
        </p:spPr>
        <p:txBody>
          <a:bodyPr wrap="square" lIns="121920" tIns="60960" rIns="121920" bIns="60960" anchor="t">
            <a:spAutoFit/>
          </a:bodyPr>
          <a:lstStyle/>
          <a:p>
            <a:pPr marL="609585" indent="-440256" defTabSz="1219170">
              <a:lnSpc>
                <a:spcPct val="115000"/>
              </a:lnSpc>
              <a:buClr>
                <a:srgbClr val="073763"/>
              </a:buClr>
              <a:buSzPts val="1600"/>
              <a:buFont typeface="Calibri"/>
              <a:buChar char="●"/>
            </a:pPr>
            <a:r>
              <a:rPr lang="en-US" kern="0" dirty="0">
                <a:solidFill>
                  <a:srgbClr val="FFFFFF"/>
                </a:solidFill>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indent="-440256" defTabSz="1219170">
              <a:lnSpc>
                <a:spcPct val="115000"/>
              </a:lnSpc>
              <a:buClr>
                <a:srgbClr val="073763"/>
              </a:buClr>
              <a:buSzPts val="1600"/>
              <a:buFont typeface="Calibri"/>
              <a:buChar char="●"/>
            </a:pPr>
            <a:r>
              <a:rPr lang="en-US" kern="0" dirty="0">
                <a:solidFill>
                  <a:srgbClr val="FFFFFF"/>
                </a:solidFill>
                <a:latin typeface="Abadi Extra Light"/>
                <a:ea typeface="Calibri"/>
                <a:cs typeface="Abadi Extra Light" panose="020F0302020204030204" pitchFamily="34" charset="0"/>
                <a:sym typeface="Calibri"/>
              </a:rPr>
              <a:t>Mass in Motion programs, including Springfield, Malden, and Chelsea</a:t>
            </a:r>
            <a:endParaRPr lang="en-US" kern="0" dirty="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kern="0" dirty="0">
                <a:solidFill>
                  <a:srgbClr val="FFFFFF"/>
                </a:solidFill>
                <a:latin typeface="Abadi Extra Light"/>
                <a:ea typeface="Calibri"/>
                <a:cs typeface="Abadi Extra Light" panose="020F0302020204030204" pitchFamily="34" charset="0"/>
                <a:sym typeface="Calibri"/>
              </a:rPr>
              <a:t>Cambodian Mutual Assistance</a:t>
            </a:r>
            <a:endParaRPr lang="en-US" kern="0" dirty="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kern="0" dirty="0">
                <a:solidFill>
                  <a:srgbClr val="FFFFFF"/>
                </a:solidFill>
                <a:latin typeface="Abadi Extra Light"/>
                <a:ea typeface="Calibri"/>
                <a:cs typeface="Abadi Extra Light" panose="020F0302020204030204" pitchFamily="34" charset="0"/>
                <a:sym typeface="Calibri"/>
              </a:rPr>
              <a:t>The Mashpee Wampanoag Tribe</a:t>
            </a:r>
            <a:endParaRPr lang="en-US" kern="0" dirty="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kern="0" dirty="0">
                <a:solidFill>
                  <a:srgbClr val="FFFFFF"/>
                </a:solidFill>
                <a:latin typeface="Abadi Extra Light"/>
                <a:ea typeface="Calibri"/>
                <a:cs typeface="Abadi Extra Light" panose="020F0302020204030204" pitchFamily="34" charset="0"/>
                <a:sym typeface="Calibri"/>
              </a:rPr>
              <a:t>The Immigrants’ Assistance Center, </a:t>
            </a:r>
            <a:r>
              <a:rPr lang="en-US" kern="0" dirty="0" err="1">
                <a:solidFill>
                  <a:srgbClr val="FFFFFF"/>
                </a:solidFill>
                <a:latin typeface="Abadi Extra Light"/>
                <a:ea typeface="Calibri"/>
                <a:cs typeface="Abadi Extra Light" panose="020F0302020204030204" pitchFamily="34" charset="0"/>
                <a:sym typeface="Calibri"/>
              </a:rPr>
              <a:t>Inc</a:t>
            </a:r>
            <a:endParaRPr lang="en-US" kern="0" dirty="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kern="0" dirty="0">
                <a:solidFill>
                  <a:srgbClr val="FFFFFF"/>
                </a:solidFill>
                <a:latin typeface="Abadi Extra Light"/>
                <a:ea typeface="Calibri"/>
                <a:cs typeface="Abadi Extra Light" panose="020F0302020204030204" pitchFamily="34" charset="0"/>
                <a:sym typeface="Calibri"/>
              </a:rPr>
              <a:t>Families for Justice as Healing</a:t>
            </a:r>
            <a:endParaRPr lang="en-US" kern="0" dirty="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kern="0" dirty="0">
                <a:solidFill>
                  <a:srgbClr val="FFFFFF"/>
                </a:solidFill>
                <a:latin typeface="Abadi Extra Light"/>
                <a:ea typeface="Calibri"/>
                <a:cs typeface="Abadi Extra Light" panose="020F0302020204030204" pitchFamily="34" charset="0"/>
                <a:sym typeface="Calibri"/>
              </a:rPr>
              <a:t>City of Lawrence Mayor’s Health Task Force</a:t>
            </a:r>
          </a:p>
          <a:p>
            <a:pPr marL="609585" indent="-440256" defTabSz="1219170">
              <a:lnSpc>
                <a:spcPct val="114999"/>
              </a:lnSpc>
              <a:buClr>
                <a:srgbClr val="073763"/>
              </a:buClr>
              <a:buSzPts val="1600"/>
              <a:buFont typeface="Calibri"/>
              <a:buChar char="●"/>
            </a:pPr>
            <a:r>
              <a:rPr lang="en-US" kern="0" dirty="0">
                <a:solidFill>
                  <a:srgbClr val="FFFFFF"/>
                </a:solidFill>
                <a:latin typeface="Abadi Extra Light"/>
                <a:ea typeface="Calibri"/>
                <a:cs typeface="Arial"/>
                <a:sym typeface="Calibri"/>
              </a:rPr>
              <a:t>The</a:t>
            </a:r>
            <a:r>
              <a:rPr lang="en-US" kern="0" dirty="0">
                <a:solidFill>
                  <a:srgbClr val="FFFFFF"/>
                </a:solidFill>
                <a:latin typeface="Abadi Extra Light"/>
                <a:cs typeface="Arial"/>
                <a:sym typeface="Arial"/>
              </a:rPr>
              <a:t> 84 Coalitions, including the Lawrence/Methuen Coalition</a:t>
            </a:r>
          </a:p>
          <a:p>
            <a:pPr marL="609585" indent="-440256" defTabSz="1219170">
              <a:lnSpc>
                <a:spcPct val="114999"/>
              </a:lnSpc>
              <a:buClr>
                <a:srgbClr val="073763"/>
              </a:buClr>
              <a:buSzPts val="1600"/>
              <a:buFont typeface="Calibri"/>
              <a:buChar char="●"/>
            </a:pPr>
            <a:r>
              <a:rPr lang="en-US" kern="0" dirty="0">
                <a:solidFill>
                  <a:srgbClr val="FFFFFF"/>
                </a:solidFill>
                <a:latin typeface="Abadi Extra Light"/>
                <a:cs typeface="Arial"/>
                <a:sym typeface="Arial"/>
              </a:rPr>
              <a:t>Boys and Girls Clubs, including those in Fitchburg and Leominster and the Metro South area</a:t>
            </a:r>
            <a:endParaRPr lang="en-US" kern="0" dirty="0">
              <a:solidFill>
                <a:srgbClr val="FFFFFF"/>
              </a:solidFill>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50318" y="2155727"/>
            <a:ext cx="6080919" cy="3734997"/>
          </a:xfrm>
          <a:prstGeom prst="rect">
            <a:avLst/>
          </a:prstGeom>
        </p:spPr>
        <p:txBody>
          <a:bodyPr lIns="121920" tIns="60960" rIns="121920" bIns="60960" anchor="t">
            <a:spAutoFit/>
          </a:bodyPr>
          <a:lstStyle/>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Chinatown Neighborhood Association</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Father Bill’s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UTEC</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err="1">
                <a:solidFill>
                  <a:srgbClr val="FFFFFF"/>
                </a:solidFill>
                <a:latin typeface="Abadi Extra Light" panose="020F0302020204030204" pitchFamily="34" charset="0"/>
                <a:ea typeface="Calibri"/>
                <a:cs typeface="Abadi Extra Light" panose="020F0302020204030204" pitchFamily="34" charset="0"/>
                <a:sym typeface="Calibri"/>
              </a:rPr>
              <a:t>MassCOSH</a:t>
            </a:r>
            <a:endParaRPr lang="en-US" sz="1867" kern="0">
              <a:solidFill>
                <a:srgbClr val="FFFFFF"/>
              </a:solidFill>
              <a:latin typeface="Abadi Extra Light" panose="020F0302020204030204" pitchFamily="34" charset="0"/>
              <a:ea typeface="Calibri"/>
              <a:cs typeface="Abadi Extra Light" panose="020F0302020204030204" pitchFamily="34" charset="0"/>
              <a:sym typeface="Calibri"/>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Stavros Center for Independent Living</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Greater Springfield Senior Services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ea typeface="Calibri"/>
                <a:cs typeface="Arial"/>
                <a:sym typeface="Calibri"/>
              </a:rPr>
              <a:t>Center</a:t>
            </a:r>
            <a:r>
              <a:rPr lang="en-US" sz="1867" kern="0">
                <a:solidFill>
                  <a:srgbClr val="FFFFFF"/>
                </a:solidFill>
                <a:latin typeface="Abadi Extra Light"/>
                <a:cs typeface="Arial"/>
                <a:sym typeface="Arial"/>
              </a:rPr>
              <a:t> for Living and Working</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DEAF, Inc.</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Massachusetts Commission for the Deaf and Hard of Hearing</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1208" y="1498880"/>
            <a:ext cx="10794504" cy="1083566"/>
          </a:xfrm>
          <a:prstGeom prst="rect">
            <a:avLst/>
          </a:prstGeom>
        </p:spPr>
        <p:txBody>
          <a:bodyPr wrap="square">
            <a:spAutoFit/>
          </a:bodyPr>
          <a:lstStyle/>
          <a:p>
            <a:pPr defTabSz="1219170">
              <a:lnSpc>
                <a:spcPct val="115000"/>
              </a:lnSpc>
              <a:spcBef>
                <a:spcPts val="1067"/>
              </a:spcBef>
              <a:spcAft>
                <a:spcPts val="2133"/>
              </a:spcAft>
              <a:buClr>
                <a:srgbClr val="000000"/>
              </a:buClr>
              <a:buSzPts val="1100"/>
            </a:pPr>
            <a:r>
              <a:rPr lang="en-US" sz="1867" kern="0" dirty="0">
                <a:solidFill>
                  <a:srgbClr val="FFFFFF"/>
                </a:solidFill>
                <a:latin typeface="Abadi Extra Light" panose="020F0302020204030204" pitchFamily="34" charset="0"/>
                <a:cs typeface="Abadi Extra Light" panose="020F0302020204030204" pitchFamily="34" charset="0"/>
                <a:sym typeface="Arial"/>
              </a:rPr>
              <a:t>Many groups that were critical in the success of this effort and gave important input on the development and deployment of the survey:</a:t>
            </a:r>
            <a:br>
              <a:rPr lang="en-US" sz="1867" kern="0" dirty="0">
                <a:solidFill>
                  <a:srgbClr val="FFFFFF"/>
                </a:solidFill>
                <a:latin typeface="Abadi Extra Light" panose="020F0302020204030204" pitchFamily="34" charset="0"/>
                <a:cs typeface="Abadi Extra Light" panose="020F0302020204030204" pitchFamily="34" charset="0"/>
                <a:sym typeface="Arial"/>
              </a:rPr>
            </a:br>
            <a:endParaRPr lang="en-US" sz="1867" kern="0" dirty="0">
              <a:solidFill>
                <a:srgbClr val="FFFFFF"/>
              </a:solidFill>
              <a:latin typeface="Abadi Extra Light" panose="020F0302020204030204" pitchFamily="34" charset="0"/>
              <a:cs typeface="Abadi Extra Light" panose="020F0302020204030204" pitchFamily="34" charset="0"/>
              <a:sym typeface="Arial"/>
            </a:endParaRPr>
          </a:p>
        </p:txBody>
      </p:sp>
      <p:sp>
        <p:nvSpPr>
          <p:cNvPr id="5" name="Slide Number Placeholder 4">
            <a:extLst>
              <a:ext uri="{FF2B5EF4-FFF2-40B4-BE49-F238E27FC236}">
                <a16:creationId xmlns:a16="http://schemas.microsoft.com/office/drawing/2014/main" id="{577C1F8C-3109-4C2D-874E-3E03E098E0D2}"/>
              </a:ext>
            </a:extLst>
          </p:cNvPr>
          <p:cNvSpPr>
            <a:spLocks noGrp="1"/>
          </p:cNvSpPr>
          <p:nvPr>
            <p:ph type="sldNum" idx="12"/>
          </p:nvPr>
        </p:nvSpPr>
        <p:spPr/>
        <p:txBody>
          <a:bodyPr/>
          <a:lstStyle/>
          <a:p>
            <a:fld id="{00000000-1234-1234-1234-123412341234}" type="slidenum">
              <a:rPr lang="en" smtClean="0">
                <a:solidFill>
                  <a:srgbClr val="595959"/>
                </a:solidFill>
              </a:rPr>
              <a:pPr/>
              <a:t>32</a:t>
            </a:fld>
            <a:endParaRPr lang="en">
              <a:solidFill>
                <a:srgbClr val="595959"/>
              </a:solidFill>
            </a:endParaRPr>
          </a:p>
        </p:txBody>
      </p:sp>
      <p:sp>
        <p:nvSpPr>
          <p:cNvPr id="8" name="Rectangle 7">
            <a:extLst>
              <a:ext uri="{FF2B5EF4-FFF2-40B4-BE49-F238E27FC236}">
                <a16:creationId xmlns:a16="http://schemas.microsoft.com/office/drawing/2014/main" id="{757E1914-8C34-4B00-A32F-4EBC595E3B8C}"/>
              </a:ext>
            </a:extLst>
          </p:cNvPr>
          <p:cNvSpPr/>
          <p:nvPr/>
        </p:nvSpPr>
        <p:spPr>
          <a:xfrm>
            <a:off x="4399" y="651419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FFFFFF"/>
                </a:solidFill>
                <a:latin typeface="Abadi Extra Light"/>
                <a:ea typeface="Lato"/>
                <a:cs typeface="Lato"/>
                <a:sym typeface="Lato"/>
              </a:rPr>
              <a:t>8.11.21 release</a:t>
            </a:r>
            <a:endParaRPr lang="en-US" sz="1200" i="1" kern="0" dirty="0">
              <a:solidFill>
                <a:srgbClr val="FFFFFF"/>
              </a:solidFill>
              <a:cs typeface="Arial"/>
              <a:sym typeface="Arial"/>
            </a:endParaRPr>
          </a:p>
        </p:txBody>
      </p:sp>
    </p:spTree>
    <p:extLst>
      <p:ext uri="{BB962C8B-B14F-4D97-AF65-F5344CB8AC3E}">
        <p14:creationId xmlns:p14="http://schemas.microsoft.com/office/powerpoint/2010/main" val="377497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33035" y="1740944"/>
            <a:ext cx="11526931" cy="4564200"/>
          </a:xfrm>
          <a:prstGeom prst="rect">
            <a:avLst/>
          </a:prstGeom>
        </p:spPr>
        <p:txBody>
          <a:bodyPr spcFirstLastPara="1" wrap="square" lIns="91433" tIns="45700" rIns="91433" bIns="45700" anchor="t" anchorCtr="0">
            <a:noAutofit/>
          </a:bodyPr>
          <a:lstStyle/>
          <a:p>
            <a:pPr marL="608965" indent="-440055">
              <a:lnSpc>
                <a:spcPct val="200000"/>
              </a:lnSpc>
              <a:buClr>
                <a:srgbClr val="073763"/>
              </a:buClr>
              <a:buSzPts val="1600"/>
              <a:buAutoNum type="arabicPeriod"/>
            </a:pPr>
            <a:r>
              <a:rPr lang="en-US" sz="2400">
                <a:solidFill>
                  <a:srgbClr val="073763"/>
                </a:solidFill>
                <a:latin typeface="Abadi Extra Light"/>
              </a:rPr>
              <a:t>Purpose and Approach of the Covid-19 Community Impact Survey (CCIS)</a:t>
            </a:r>
            <a:endParaRPr lang="en-US"/>
          </a:p>
          <a:p>
            <a:pPr marL="608965" indent="-440055">
              <a:lnSpc>
                <a:spcPct val="200000"/>
              </a:lnSpc>
              <a:spcBef>
                <a:spcPts val="0"/>
              </a:spcBef>
              <a:buClr>
                <a:srgbClr val="073763"/>
              </a:buClr>
              <a:buSzPts val="1600"/>
              <a:buAutoNum type="arabicPeriod"/>
            </a:pPr>
            <a:r>
              <a:rPr lang="en-US" sz="2400">
                <a:solidFill>
                  <a:srgbClr val="073763"/>
                </a:solidFill>
                <a:latin typeface="Abadi Extra Light"/>
              </a:rPr>
              <a:t>Preliminary Findings </a:t>
            </a:r>
          </a:p>
          <a:p>
            <a:pPr marL="1235710" lvl="1" indent="-456565">
              <a:lnSpc>
                <a:spcPct val="100000"/>
              </a:lnSpc>
              <a:spcBef>
                <a:spcPts val="0"/>
              </a:spcBef>
              <a:buClr>
                <a:srgbClr val="073763"/>
              </a:buClr>
              <a:buSzPts val="1600"/>
            </a:pPr>
            <a:r>
              <a:rPr lang="en-US" sz="2000">
                <a:solidFill>
                  <a:srgbClr val="073763"/>
                </a:solidFill>
                <a:latin typeface="Abadi Extra Light"/>
              </a:rPr>
              <a:t>Intimate Partner Violence (IPV) </a:t>
            </a:r>
            <a:endParaRPr lang="en-US" sz="1400">
              <a:solidFill>
                <a:srgbClr val="595959"/>
              </a:solidFill>
            </a:endParaRPr>
          </a:p>
          <a:p>
            <a:pPr marL="779145" lvl="1" indent="0">
              <a:lnSpc>
                <a:spcPct val="100000"/>
              </a:lnSpc>
              <a:spcBef>
                <a:spcPts val="0"/>
              </a:spcBef>
              <a:buClr>
                <a:srgbClr val="073763"/>
              </a:buClr>
              <a:buSzPts val="1600"/>
              <a:buNone/>
            </a:pPr>
            <a:endParaRPr lang="en-US" sz="2400">
              <a:solidFill>
                <a:srgbClr val="073763"/>
              </a:solidFill>
              <a:latin typeface="Abadi Extra Light"/>
            </a:endParaRPr>
          </a:p>
          <a:p>
            <a:pPr marL="626760" indent="-457200">
              <a:lnSpc>
                <a:spcPct val="100000"/>
              </a:lnSpc>
              <a:spcBef>
                <a:spcPts val="0"/>
              </a:spcBef>
              <a:buSzPts val="1600"/>
              <a:buAutoNum type="arabicPeriod"/>
            </a:pPr>
            <a:r>
              <a:rPr lang="en-US" sz="2400">
                <a:solidFill>
                  <a:srgbClr val="073763"/>
                </a:solidFill>
                <a:latin typeface="Abadi Extra Light"/>
              </a:rPr>
              <a:t>Appendix</a:t>
            </a:r>
            <a:endParaRPr lang="en-US" sz="1400"/>
          </a:p>
        </p:txBody>
      </p:sp>
      <p:sp>
        <p:nvSpPr>
          <p:cNvPr id="2" name="Rectangle 1">
            <a:extLst>
              <a:ext uri="{FF2B5EF4-FFF2-40B4-BE49-F238E27FC236}">
                <a16:creationId xmlns:a16="http://schemas.microsoft.com/office/drawing/2014/main" id="{122BA1BB-005A-4FF0-80F3-A294F73292A2}"/>
              </a:ext>
            </a:extLst>
          </p:cNvPr>
          <p:cNvSpPr/>
          <p:nvPr/>
        </p:nvSpPr>
        <p:spPr>
          <a:xfrm>
            <a:off x="2155" y="511936"/>
            <a:ext cx="12161837"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67" name="Google Shape;67;p15"/>
          <p:cNvSpPr txBox="1">
            <a:spLocks noGrp="1"/>
          </p:cNvSpPr>
          <p:nvPr>
            <p:ph type="title"/>
          </p:nvPr>
        </p:nvSpPr>
        <p:spPr>
          <a:xfrm>
            <a:off x="686245" y="386591"/>
            <a:ext cx="10489585"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55" y="6727708"/>
            <a:ext cx="12161837" cy="12878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3" name="Slide Number Placeholder 2">
            <a:extLst>
              <a:ext uri="{FF2B5EF4-FFF2-40B4-BE49-F238E27FC236}">
                <a16:creationId xmlns:a16="http://schemas.microsoft.com/office/drawing/2014/main" id="{FE477E95-08E3-48D7-AA64-4EC158D255FA}"/>
              </a:ext>
            </a:extLst>
          </p:cNvPr>
          <p:cNvSpPr>
            <a:spLocks noGrp="1"/>
          </p:cNvSpPr>
          <p:nvPr>
            <p:ph type="sldNum" idx="12"/>
          </p:nvPr>
        </p:nvSpPr>
        <p:spPr/>
        <p:txBody>
          <a:bodyPr/>
          <a:lstStyle/>
          <a:p>
            <a:fld id="{00000000-1234-1234-1234-123412341234}" type="slidenum">
              <a:rPr lang="en" smtClean="0">
                <a:solidFill>
                  <a:srgbClr val="595959"/>
                </a:solidFill>
              </a:rPr>
              <a:pPr/>
              <a:t>33</a:t>
            </a:fld>
            <a:endParaRPr lang="en">
              <a:solidFill>
                <a:srgbClr val="595959"/>
              </a:solidFill>
            </a:endParaRPr>
          </a:p>
        </p:txBody>
      </p:sp>
      <p:sp>
        <p:nvSpPr>
          <p:cNvPr id="10" name="Rectangle 9">
            <a:extLst>
              <a:ext uri="{FF2B5EF4-FFF2-40B4-BE49-F238E27FC236}">
                <a16:creationId xmlns:a16="http://schemas.microsoft.com/office/drawing/2014/main" id="{FC3D62BD-D6B1-442C-8761-5D6403AE9573}"/>
              </a:ext>
            </a:extLst>
          </p:cNvPr>
          <p:cNvSpPr/>
          <p:nvPr/>
        </p:nvSpPr>
        <p:spPr>
          <a:xfrm>
            <a:off x="0" y="6645907"/>
            <a:ext cx="1177566" cy="284693"/>
          </a:xfrm>
          <a:prstGeom prst="rect">
            <a:avLst/>
          </a:prstGeom>
        </p:spPr>
        <p:txBody>
          <a:bodyPr wrap="none" lIns="121920" tIns="60960" rIns="121920" bIns="60960" anchor="t">
            <a:spAutoFit/>
          </a:bodyPr>
          <a:lstStyle/>
          <a:p>
            <a:pPr defTabSz="1219170">
              <a:buClr>
                <a:srgbClr val="000000"/>
              </a:buClr>
              <a:defRPr/>
            </a:pPr>
            <a:r>
              <a:rPr lang="en-US" sz="1050" i="1" kern="0" dirty="0">
                <a:solidFill>
                  <a:srgbClr val="EEEEEE">
                    <a:lumMod val="10000"/>
                  </a:srgbClr>
                </a:solidFill>
                <a:latin typeface="Abadi Extra Light"/>
                <a:ea typeface="Lato"/>
                <a:cs typeface="Lato"/>
                <a:sym typeface="Lato"/>
              </a:rPr>
              <a:t>8.11.21 release</a:t>
            </a:r>
            <a:endParaRPr lang="en-US" sz="1050" i="1" kern="0" dirty="0">
              <a:solidFill>
                <a:srgbClr val="EEEEEE">
                  <a:lumMod val="10000"/>
                </a:srgbClr>
              </a:solidFil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CDFE8EAD-8AEA-464F-BB23-8D7D39B46A52}"/>
              </a:ext>
            </a:extLst>
          </p:cNvPr>
          <p:cNvSpPr/>
          <p:nvPr/>
        </p:nvSpPr>
        <p:spPr>
          <a:xfrm>
            <a:off x="2155" y="3475611"/>
            <a:ext cx="12161837"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endParaRPr>
          </a:p>
        </p:txBody>
      </p:sp>
      <p:sp>
        <p:nvSpPr>
          <p:cNvPr id="74" name="Google Shape;74;p16"/>
          <p:cNvSpPr txBox="1">
            <a:spLocks noGrp="1"/>
          </p:cNvSpPr>
          <p:nvPr>
            <p:ph type="title"/>
          </p:nvPr>
        </p:nvSpPr>
        <p:spPr>
          <a:xfrm>
            <a:off x="1207670" y="4263296"/>
            <a:ext cx="10489585" cy="1325600"/>
          </a:xfrm>
          <a:prstGeom prst="rect">
            <a:avLst/>
          </a:prstGeom>
        </p:spPr>
        <p:txBody>
          <a:bodyPr spcFirstLastPara="1" wrap="square" lIns="91433" tIns="45700" rIns="91433" bIns="45700" anchor="ctr" anchorCtr="0">
            <a:noAutofit/>
          </a:bodyPr>
          <a:lstStyle/>
          <a:p>
            <a:pPr algn="r"/>
            <a:r>
              <a:rPr lang="en-US" sz="4267" b="1" spc="800">
                <a:solidFill>
                  <a:schemeClr val="bg1"/>
                </a:solidFill>
                <a:latin typeface="Abadi Extra Light"/>
              </a:rPr>
              <a:t>PURPOSE AND APPROACH</a:t>
            </a:r>
          </a:p>
        </p:txBody>
      </p:sp>
      <p:sp>
        <p:nvSpPr>
          <p:cNvPr id="6" name="Rectangle 5">
            <a:extLst>
              <a:ext uri="{FF2B5EF4-FFF2-40B4-BE49-F238E27FC236}">
                <a16:creationId xmlns:a16="http://schemas.microsoft.com/office/drawing/2014/main" id="{EAB47E08-2539-494D-96E7-773FB30BEBC4}"/>
              </a:ext>
            </a:extLst>
          </p:cNvPr>
          <p:cNvSpPr/>
          <p:nvPr/>
        </p:nvSpPr>
        <p:spPr>
          <a:xfrm>
            <a:off x="1372561" y="6406996"/>
            <a:ext cx="1417376" cy="307777"/>
          </a:xfrm>
          <a:prstGeom prst="rect">
            <a:avLst/>
          </a:prstGeom>
        </p:spPr>
        <p:txBody>
          <a:bodyPr wrap="none">
            <a:spAutoFit/>
          </a:bodyPr>
          <a:lstStyle/>
          <a:p>
            <a:pPr defTabSz="1219170">
              <a:buClr>
                <a:srgbClr val="000000"/>
              </a:buClr>
            </a:pPr>
            <a:r>
              <a:rPr lang="en-US" sz="1400" i="1" kern="0">
                <a:solidFill>
                  <a:srgbClr val="FFFFFF"/>
                </a:solidFill>
                <a:latin typeface="Abadi Extra Light"/>
                <a:ea typeface="Lato"/>
                <a:cs typeface="Lato"/>
                <a:sym typeface="Lato"/>
              </a:rPr>
              <a:t>3.10.21 release</a:t>
            </a:r>
            <a:endParaRPr lang="en-US" sz="1400" i="1" kern="0">
              <a:solidFill>
                <a:srgbClr val="FFFFFF"/>
              </a:solidFill>
              <a:cs typeface="Arial"/>
              <a:sym typeface="Arial"/>
            </a:endParaRPr>
          </a:p>
        </p:txBody>
      </p:sp>
      <p:sp>
        <p:nvSpPr>
          <p:cNvPr id="2" name="Slide Number Placeholder 1">
            <a:extLst>
              <a:ext uri="{FF2B5EF4-FFF2-40B4-BE49-F238E27FC236}">
                <a16:creationId xmlns:a16="http://schemas.microsoft.com/office/drawing/2014/main" id="{B400970B-8368-4EE8-AC7B-2218C5A99B80}"/>
              </a:ext>
            </a:extLst>
          </p:cNvPr>
          <p:cNvSpPr>
            <a:spLocks noGrp="1"/>
          </p:cNvSpPr>
          <p:nvPr>
            <p:ph type="sldNum" idx="12"/>
          </p:nvPr>
        </p:nvSpPr>
        <p:spPr/>
        <p:txBody>
          <a:bodyPr/>
          <a:lstStyle/>
          <a:p>
            <a:fld id="{00000000-1234-1234-1234-123412341234}" type="slidenum">
              <a:rPr lang="en" smtClean="0">
                <a:solidFill>
                  <a:srgbClr val="595959"/>
                </a:solidFill>
              </a:rPr>
              <a:pPr/>
              <a:t>34</a:t>
            </a:fld>
            <a:endParaRPr lang="en">
              <a:solidFill>
                <a:srgbClr val="59595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1" name="Rectangle 50">
            <a:extLst>
              <a:ext uri="{FF2B5EF4-FFF2-40B4-BE49-F238E27FC236}">
                <a16:creationId xmlns:a16="http://schemas.microsoft.com/office/drawing/2014/main" id="{E2CA9E2A-BEBB-9146-8765-A01325E58C08}"/>
              </a:ext>
            </a:extLst>
          </p:cNvPr>
          <p:cNvSpPr/>
          <p:nvPr/>
        </p:nvSpPr>
        <p:spPr>
          <a:xfrm>
            <a:off x="8157221" y="4212088"/>
            <a:ext cx="1930696" cy="1971314"/>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57" name="Rectangle 56">
            <a:extLst>
              <a:ext uri="{FF2B5EF4-FFF2-40B4-BE49-F238E27FC236}">
                <a16:creationId xmlns:a16="http://schemas.microsoft.com/office/drawing/2014/main" id="{D1567F73-D512-1640-9350-D12A94769B80}"/>
              </a:ext>
            </a:extLst>
          </p:cNvPr>
          <p:cNvSpPr/>
          <p:nvPr/>
        </p:nvSpPr>
        <p:spPr>
          <a:xfrm>
            <a:off x="2135605" y="4197957"/>
            <a:ext cx="1905868" cy="1971314"/>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6" name="Rectangle 5">
            <a:extLst>
              <a:ext uri="{FF2B5EF4-FFF2-40B4-BE49-F238E27FC236}">
                <a16:creationId xmlns:a16="http://schemas.microsoft.com/office/drawing/2014/main" id="{CDDB86A0-E8EE-4A5D-B9FE-072CCAFF4F57}"/>
              </a:ext>
            </a:extLst>
          </p:cNvPr>
          <p:cNvSpPr/>
          <p:nvPr/>
        </p:nvSpPr>
        <p:spPr>
          <a:xfrm>
            <a:off x="52" y="307618"/>
            <a:ext cx="12161837" cy="15187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sym typeface="Arial"/>
            </a:endParaRPr>
          </a:p>
        </p:txBody>
      </p:sp>
      <p:sp>
        <p:nvSpPr>
          <p:cNvPr id="162" name="Google Shape;162;p23"/>
          <p:cNvSpPr txBox="1">
            <a:spLocks noGrp="1"/>
          </p:cNvSpPr>
          <p:nvPr>
            <p:ph type="title"/>
          </p:nvPr>
        </p:nvSpPr>
        <p:spPr>
          <a:xfrm>
            <a:off x="567855" y="389641"/>
            <a:ext cx="10757860" cy="1339047"/>
          </a:xfrm>
          <a:prstGeom prst="rect">
            <a:avLst/>
          </a:prstGeom>
        </p:spPr>
        <p:txBody>
          <a:bodyPr spcFirstLastPara="1" wrap="square" lIns="91433" tIns="45700" rIns="91433" bIns="45700" anchor="ctr" anchorCtr="0">
            <a:noAutofit/>
          </a:bodyPr>
          <a:lstStyle/>
          <a:p>
            <a:r>
              <a:rPr lang="en-US" sz="4267" b="1" spc="800">
                <a:solidFill>
                  <a:schemeClr val="bg1"/>
                </a:solidFill>
                <a:latin typeface="Abadi Extra Light"/>
              </a:rPr>
              <a:t>RESULTS TOPICS TO DATE</a:t>
            </a:r>
          </a:p>
        </p:txBody>
      </p:sp>
      <p:sp>
        <p:nvSpPr>
          <p:cNvPr id="7" name="Rectangle 6">
            <a:extLst>
              <a:ext uri="{FF2B5EF4-FFF2-40B4-BE49-F238E27FC236}">
                <a16:creationId xmlns:a16="http://schemas.microsoft.com/office/drawing/2014/main" id="{ADD8685B-BF03-4CC1-ADC1-05229372CC1E}"/>
              </a:ext>
            </a:extLst>
          </p:cNvPr>
          <p:cNvSpPr/>
          <p:nvPr/>
        </p:nvSpPr>
        <p:spPr>
          <a:xfrm>
            <a:off x="2155" y="6618911"/>
            <a:ext cx="12161837" cy="2358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sym typeface="Arial"/>
            </a:endParaRPr>
          </a:p>
        </p:txBody>
      </p:sp>
      <p:sp>
        <p:nvSpPr>
          <p:cNvPr id="30" name="Rectangle 29">
            <a:extLst>
              <a:ext uri="{FF2B5EF4-FFF2-40B4-BE49-F238E27FC236}">
                <a16:creationId xmlns:a16="http://schemas.microsoft.com/office/drawing/2014/main" id="{1FB90B3D-5E7A-2A4D-A257-FEB07AD74625}"/>
              </a:ext>
            </a:extLst>
          </p:cNvPr>
          <p:cNvSpPr/>
          <p:nvPr/>
        </p:nvSpPr>
        <p:spPr>
          <a:xfrm>
            <a:off x="4118749" y="2204125"/>
            <a:ext cx="1930696" cy="1897809"/>
          </a:xfrm>
          <a:prstGeom prst="rect">
            <a:avLst/>
          </a:prstGeom>
          <a:solidFill>
            <a:srgbClr val="4E97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31" name="Rectangle 30">
            <a:extLst>
              <a:ext uri="{FF2B5EF4-FFF2-40B4-BE49-F238E27FC236}">
                <a16:creationId xmlns:a16="http://schemas.microsoft.com/office/drawing/2014/main" id="{D97912CD-B244-0E49-BB24-08AB89CECC49}"/>
              </a:ext>
            </a:extLst>
          </p:cNvPr>
          <p:cNvSpPr/>
          <p:nvPr/>
        </p:nvSpPr>
        <p:spPr>
          <a:xfrm>
            <a:off x="2156020" y="2204125"/>
            <a:ext cx="1876247" cy="1897809"/>
          </a:xfrm>
          <a:prstGeom prst="rect">
            <a:avLst/>
          </a:prstGeom>
          <a:solidFill>
            <a:srgbClr val="46780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32" name="Rectangle 31">
            <a:extLst>
              <a:ext uri="{FF2B5EF4-FFF2-40B4-BE49-F238E27FC236}">
                <a16:creationId xmlns:a16="http://schemas.microsoft.com/office/drawing/2014/main" id="{187BE802-C579-8B45-8FCB-39F85F7A4208}"/>
              </a:ext>
            </a:extLst>
          </p:cNvPr>
          <p:cNvSpPr/>
          <p:nvPr/>
        </p:nvSpPr>
        <p:spPr>
          <a:xfrm>
            <a:off x="94784" y="2204125"/>
            <a:ext cx="1975771" cy="1897809"/>
          </a:xfrm>
          <a:prstGeom prst="rect">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34" name="TextBox 33">
            <a:extLst>
              <a:ext uri="{FF2B5EF4-FFF2-40B4-BE49-F238E27FC236}">
                <a16:creationId xmlns:a16="http://schemas.microsoft.com/office/drawing/2014/main" id="{93FEE952-04BA-CA4F-AB6D-96D688C2B292}"/>
              </a:ext>
            </a:extLst>
          </p:cNvPr>
          <p:cNvSpPr txBox="1"/>
          <p:nvPr/>
        </p:nvSpPr>
        <p:spPr>
          <a:xfrm>
            <a:off x="86333" y="3403748"/>
            <a:ext cx="2076441" cy="80041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MITIGATING INDIVIDUAL RISK OF INFECTION</a:t>
            </a:r>
          </a:p>
        </p:txBody>
      </p:sp>
      <p:sp>
        <p:nvSpPr>
          <p:cNvPr id="35" name="TextBox 34">
            <a:extLst>
              <a:ext uri="{FF2B5EF4-FFF2-40B4-BE49-F238E27FC236}">
                <a16:creationId xmlns:a16="http://schemas.microsoft.com/office/drawing/2014/main" id="{16E77800-3A67-2847-A50F-79B7180F66DE}"/>
              </a:ext>
            </a:extLst>
          </p:cNvPr>
          <p:cNvSpPr txBox="1"/>
          <p:nvPr/>
        </p:nvSpPr>
        <p:spPr>
          <a:xfrm>
            <a:off x="2161757" y="3388244"/>
            <a:ext cx="1870505"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ACCESS TO</a:t>
            </a:r>
          </a:p>
          <a:p>
            <a:pPr algn="ctr" defTabSz="1219170">
              <a:buClr>
                <a:srgbClr val="000000"/>
              </a:buClr>
              <a:defRPr/>
            </a:pPr>
            <a:r>
              <a:rPr lang="en-US" sz="1467" kern="0">
                <a:solidFill>
                  <a:srgbClr val="FFFFFF"/>
                </a:solidFill>
                <a:latin typeface="Abadi Extra Light"/>
                <a:cs typeface="Arial"/>
                <a:sym typeface="Arial"/>
              </a:rPr>
              <a:t> TESTING​</a:t>
            </a:r>
          </a:p>
        </p:txBody>
      </p:sp>
      <p:sp>
        <p:nvSpPr>
          <p:cNvPr id="37" name="TextBox 36">
            <a:extLst>
              <a:ext uri="{FF2B5EF4-FFF2-40B4-BE49-F238E27FC236}">
                <a16:creationId xmlns:a16="http://schemas.microsoft.com/office/drawing/2014/main" id="{DE334B30-2329-294C-BE76-A18EF6F3B84D}"/>
              </a:ext>
            </a:extLst>
          </p:cNvPr>
          <p:cNvSpPr txBox="1"/>
          <p:nvPr/>
        </p:nvSpPr>
        <p:spPr>
          <a:xfrm>
            <a:off x="4118749" y="3393487"/>
            <a:ext cx="1934566"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ACCESS TO HEALTHCARE</a:t>
            </a:r>
            <a:r>
              <a:rPr lang="en-US" sz="1467" kern="0">
                <a:solidFill>
                  <a:srgbClr val="FFFFFF"/>
                </a:solidFill>
                <a:latin typeface="Abadi Extra Light"/>
                <a:cs typeface="Calibri"/>
                <a:sym typeface="Arial"/>
              </a:rPr>
              <a:t>​</a:t>
            </a:r>
            <a:endParaRPr lang="en-US" sz="1467" kern="0">
              <a:solidFill>
                <a:srgbClr val="FFFFFF"/>
              </a:solidFill>
              <a:latin typeface="Abadi Extra Light"/>
              <a:cs typeface="Arial"/>
              <a:sym typeface="Arial"/>
            </a:endParaRPr>
          </a:p>
        </p:txBody>
      </p:sp>
      <p:pic>
        <p:nvPicPr>
          <p:cNvPr id="38" name="Google Shape;248;p31">
            <a:extLst>
              <a:ext uri="{FF2B5EF4-FFF2-40B4-BE49-F238E27FC236}">
                <a16:creationId xmlns:a16="http://schemas.microsoft.com/office/drawing/2014/main" id="{5C12294F-9821-9849-985A-853A463F7607}"/>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t="2005" b="2015"/>
          <a:stretch/>
        </p:blipFill>
        <p:spPr>
          <a:xfrm>
            <a:off x="2749454" y="2526983"/>
            <a:ext cx="856093" cy="632139"/>
          </a:xfrm>
          <a:prstGeom prst="rect">
            <a:avLst/>
          </a:prstGeom>
          <a:noFill/>
          <a:ln>
            <a:noFill/>
          </a:ln>
        </p:spPr>
      </p:pic>
      <p:pic>
        <p:nvPicPr>
          <p:cNvPr id="39" name="Picture 4" descr="noun_Healthcare_2200916.png">
            <a:extLst>
              <a:ext uri="{FF2B5EF4-FFF2-40B4-BE49-F238E27FC236}">
                <a16:creationId xmlns:a16="http://schemas.microsoft.com/office/drawing/2014/main" id="{625A9F62-DDB6-1045-B4A8-58FD5C430C6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l="667" t="250" r="267" b="17867"/>
          <a:stretch/>
        </p:blipFill>
        <p:spPr>
          <a:xfrm flipH="1">
            <a:off x="4518960" y="2327353"/>
            <a:ext cx="1138782" cy="954600"/>
          </a:xfrm>
          <a:prstGeom prst="rect">
            <a:avLst/>
          </a:prstGeom>
        </p:spPr>
      </p:pic>
      <p:grpSp>
        <p:nvGrpSpPr>
          <p:cNvPr id="40" name="Group 39">
            <a:extLst>
              <a:ext uri="{FF2B5EF4-FFF2-40B4-BE49-F238E27FC236}">
                <a16:creationId xmlns:a16="http://schemas.microsoft.com/office/drawing/2014/main" id="{450A7B0D-929E-454D-84D5-E631F02994AA}"/>
              </a:ext>
            </a:extLst>
          </p:cNvPr>
          <p:cNvGrpSpPr/>
          <p:nvPr/>
        </p:nvGrpSpPr>
        <p:grpSpPr>
          <a:xfrm>
            <a:off x="683203" y="2451530"/>
            <a:ext cx="796890" cy="804469"/>
            <a:chOff x="548641" y="3202084"/>
            <a:chExt cx="1105989" cy="1105989"/>
          </a:xfrm>
        </p:grpSpPr>
        <p:sp>
          <p:nvSpPr>
            <p:cNvPr id="41" name="Oval 40">
              <a:extLst>
                <a:ext uri="{FF2B5EF4-FFF2-40B4-BE49-F238E27FC236}">
                  <a16:creationId xmlns:a16="http://schemas.microsoft.com/office/drawing/2014/main" id="{4C6AA2BD-8E67-AD4A-A6AC-DA17807DCDB7}"/>
                </a:ext>
              </a:extLst>
            </p:cNvPr>
            <p:cNvSpPr/>
            <p:nvPr/>
          </p:nvSpPr>
          <p:spPr>
            <a:xfrm>
              <a:off x="548641" y="3202084"/>
              <a:ext cx="1105989" cy="11059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42" name="Google Shape;231;p30">
              <a:extLst>
                <a:ext uri="{FF2B5EF4-FFF2-40B4-BE49-F238E27FC236}">
                  <a16:creationId xmlns:a16="http://schemas.microsoft.com/office/drawing/2014/main" id="{689873BC-EE5E-F749-92E6-A235E503B5CE}"/>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b="24744"/>
            <a:stretch/>
          </p:blipFill>
          <p:spPr>
            <a:xfrm>
              <a:off x="650545" y="3352800"/>
              <a:ext cx="903628" cy="705392"/>
            </a:xfrm>
            <a:prstGeom prst="rect">
              <a:avLst/>
            </a:prstGeom>
            <a:noFill/>
            <a:ln>
              <a:noFill/>
            </a:ln>
          </p:spPr>
        </p:pic>
      </p:grpSp>
      <p:sp>
        <p:nvSpPr>
          <p:cNvPr id="43" name="Oval 42">
            <a:extLst>
              <a:ext uri="{FF2B5EF4-FFF2-40B4-BE49-F238E27FC236}">
                <a16:creationId xmlns:a16="http://schemas.microsoft.com/office/drawing/2014/main" id="{82F04AF0-FB75-604A-B437-235F683E1EA8}"/>
              </a:ext>
            </a:extLst>
          </p:cNvPr>
          <p:cNvSpPr/>
          <p:nvPr/>
        </p:nvSpPr>
        <p:spPr>
          <a:xfrm>
            <a:off x="2774552" y="2436923"/>
            <a:ext cx="77006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44" name="Rectangle 43">
            <a:extLst>
              <a:ext uri="{FF2B5EF4-FFF2-40B4-BE49-F238E27FC236}">
                <a16:creationId xmlns:a16="http://schemas.microsoft.com/office/drawing/2014/main" id="{7C21908A-A64C-2945-999F-3E5376C4DD94}"/>
              </a:ext>
            </a:extLst>
          </p:cNvPr>
          <p:cNvSpPr/>
          <p:nvPr/>
        </p:nvSpPr>
        <p:spPr>
          <a:xfrm>
            <a:off x="8153107" y="2204125"/>
            <a:ext cx="1930696" cy="1897809"/>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45" name="TextBox 44">
            <a:extLst>
              <a:ext uri="{FF2B5EF4-FFF2-40B4-BE49-F238E27FC236}">
                <a16:creationId xmlns:a16="http://schemas.microsoft.com/office/drawing/2014/main" id="{AB74B15B-0E8B-D24F-BF59-C4A354746E21}"/>
              </a:ext>
            </a:extLst>
          </p:cNvPr>
          <p:cNvSpPr txBox="1"/>
          <p:nvPr/>
        </p:nvSpPr>
        <p:spPr>
          <a:xfrm>
            <a:off x="8151172" y="3507956"/>
            <a:ext cx="1934566"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MENTAL HEALTH </a:t>
            </a:r>
          </a:p>
        </p:txBody>
      </p:sp>
      <p:sp>
        <p:nvSpPr>
          <p:cNvPr id="53" name="Rectangle 52">
            <a:extLst>
              <a:ext uri="{FF2B5EF4-FFF2-40B4-BE49-F238E27FC236}">
                <a16:creationId xmlns:a16="http://schemas.microsoft.com/office/drawing/2014/main" id="{BD21D8BF-54BE-9E41-9A5B-E4A3B117EBC7}"/>
              </a:ext>
            </a:extLst>
          </p:cNvPr>
          <p:cNvSpPr/>
          <p:nvPr/>
        </p:nvSpPr>
        <p:spPr>
          <a:xfrm>
            <a:off x="10179881" y="2203126"/>
            <a:ext cx="1930696" cy="190171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56" name="TextBox 55">
            <a:extLst>
              <a:ext uri="{FF2B5EF4-FFF2-40B4-BE49-F238E27FC236}">
                <a16:creationId xmlns:a16="http://schemas.microsoft.com/office/drawing/2014/main" id="{1B59A92B-21B4-A048-9F29-F63557610AB4}"/>
              </a:ext>
            </a:extLst>
          </p:cNvPr>
          <p:cNvSpPr txBox="1"/>
          <p:nvPr/>
        </p:nvSpPr>
        <p:spPr>
          <a:xfrm>
            <a:off x="10171434" y="3508152"/>
            <a:ext cx="1978920"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EMPLOYMENT</a:t>
            </a:r>
            <a:endParaRPr lang="en-US" sz="1600" kern="0">
              <a:solidFill>
                <a:srgbClr val="000000"/>
              </a:solidFill>
              <a:cs typeface="Arial"/>
              <a:sym typeface="Arial"/>
            </a:endParaRPr>
          </a:p>
        </p:txBody>
      </p:sp>
      <p:pic>
        <p:nvPicPr>
          <p:cNvPr id="66" name="Google Shape;106;p18">
            <a:extLst>
              <a:ext uri="{FF2B5EF4-FFF2-40B4-BE49-F238E27FC236}">
                <a16:creationId xmlns:a16="http://schemas.microsoft.com/office/drawing/2014/main" id="{3A680202-0FFC-7445-8099-F179E9DC24C7}"/>
              </a:ext>
            </a:extLst>
          </p:cNvPr>
          <p:cNvPicPr preferRelativeResize="0"/>
          <p:nvPr/>
        </p:nvPicPr>
        <p:blipFill>
          <a:blip r:embed="rId9">
            <a:alphaModFix/>
          </a:blip>
          <a:stretch>
            <a:fillRect/>
          </a:stretch>
        </p:blipFill>
        <p:spPr>
          <a:xfrm>
            <a:off x="10855141" y="2561446"/>
            <a:ext cx="644036" cy="634691"/>
          </a:xfrm>
          <a:prstGeom prst="rect">
            <a:avLst/>
          </a:prstGeom>
          <a:noFill/>
          <a:ln>
            <a:noFill/>
          </a:ln>
        </p:spPr>
      </p:pic>
      <p:sp>
        <p:nvSpPr>
          <p:cNvPr id="67" name="Oval 66">
            <a:extLst>
              <a:ext uri="{FF2B5EF4-FFF2-40B4-BE49-F238E27FC236}">
                <a16:creationId xmlns:a16="http://schemas.microsoft.com/office/drawing/2014/main" id="{51EEFB5B-6023-8A4A-98D3-CF021FC1E453}"/>
              </a:ext>
            </a:extLst>
          </p:cNvPr>
          <p:cNvSpPr/>
          <p:nvPr/>
        </p:nvSpPr>
        <p:spPr>
          <a:xfrm>
            <a:off x="10781100" y="2460654"/>
            <a:ext cx="77006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69" name="Picture 4" descr="Mental Health Icons - Download Free Vector Icons | Noun Project">
            <a:extLst>
              <a:ext uri="{FF2B5EF4-FFF2-40B4-BE49-F238E27FC236}">
                <a16:creationId xmlns:a16="http://schemas.microsoft.com/office/drawing/2014/main" id="{7AB15A71-4EA2-1E4F-93C5-9F8CEADB654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38224" y="2559359"/>
            <a:ext cx="546564" cy="5479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9A7A2625-0E27-3245-900B-6C22CE6B2C1A}"/>
              </a:ext>
            </a:extLst>
          </p:cNvPr>
          <p:cNvSpPr/>
          <p:nvPr/>
        </p:nvSpPr>
        <p:spPr>
          <a:xfrm>
            <a:off x="8714313" y="2454490"/>
            <a:ext cx="77006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80" name="Rectangle 79">
            <a:extLst>
              <a:ext uri="{FF2B5EF4-FFF2-40B4-BE49-F238E27FC236}">
                <a16:creationId xmlns:a16="http://schemas.microsoft.com/office/drawing/2014/main" id="{62997FFD-C4F5-994C-8052-EE4542257822}"/>
              </a:ext>
            </a:extLst>
          </p:cNvPr>
          <p:cNvSpPr/>
          <p:nvPr/>
        </p:nvSpPr>
        <p:spPr>
          <a:xfrm>
            <a:off x="6135930" y="2204125"/>
            <a:ext cx="1930696" cy="1897809"/>
          </a:xfrm>
          <a:prstGeom prst="rect">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81" name="TextBox 80">
            <a:extLst>
              <a:ext uri="{FF2B5EF4-FFF2-40B4-BE49-F238E27FC236}">
                <a16:creationId xmlns:a16="http://schemas.microsoft.com/office/drawing/2014/main" id="{32016606-1C36-684B-93E4-B717711F8ECA}"/>
              </a:ext>
            </a:extLst>
          </p:cNvPr>
          <p:cNvSpPr txBox="1"/>
          <p:nvPr/>
        </p:nvSpPr>
        <p:spPr>
          <a:xfrm>
            <a:off x="6083610" y="3276175"/>
            <a:ext cx="1934566" cy="80041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SOCIAL DETERMINANTS OF HEALTH</a:t>
            </a:r>
            <a:endParaRPr lang="en-US" sz="1600" kern="0">
              <a:solidFill>
                <a:srgbClr val="000000"/>
              </a:solidFill>
              <a:cs typeface="Arial"/>
              <a:sym typeface="Arial"/>
            </a:endParaRPr>
          </a:p>
        </p:txBody>
      </p:sp>
      <p:pic>
        <p:nvPicPr>
          <p:cNvPr id="82" name="Picture 20" descr="2020-2021 Basic Needs Priorities &amp; Strategic Investment Plan – United Way  of Central Illinois">
            <a:extLst>
              <a:ext uri="{FF2B5EF4-FFF2-40B4-BE49-F238E27FC236}">
                <a16:creationId xmlns:a16="http://schemas.microsoft.com/office/drawing/2014/main" id="{AD651AFB-ED5E-2447-88C7-4F74FB414E1D}"/>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723746" y="2439949"/>
            <a:ext cx="749879" cy="75173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BF33B78E-BB89-C647-8BC9-3AAAEAFB2CEA}"/>
              </a:ext>
            </a:extLst>
          </p:cNvPr>
          <p:cNvSpPr/>
          <p:nvPr/>
        </p:nvSpPr>
        <p:spPr>
          <a:xfrm>
            <a:off x="10202676" y="4208838"/>
            <a:ext cx="1918696" cy="1971315"/>
          </a:xfrm>
          <a:prstGeom prst="rect">
            <a:avLst/>
          </a:prstGeom>
          <a:solidFill>
            <a:srgbClr val="E672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47" name="TextBox 46">
            <a:extLst>
              <a:ext uri="{FF2B5EF4-FFF2-40B4-BE49-F238E27FC236}">
                <a16:creationId xmlns:a16="http://schemas.microsoft.com/office/drawing/2014/main" id="{FB84ADE4-0543-8440-BA1A-7FCB1EE5FC13}"/>
              </a:ext>
            </a:extLst>
          </p:cNvPr>
          <p:cNvSpPr txBox="1"/>
          <p:nvPr/>
        </p:nvSpPr>
        <p:spPr>
          <a:xfrm>
            <a:off x="2045686" y="5427990"/>
            <a:ext cx="1934566" cy="80041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DISCRIMINATION: &amp; RACE SPOTLIGHTS</a:t>
            </a:r>
            <a:endParaRPr lang="en-US" sz="1600" kern="0">
              <a:solidFill>
                <a:srgbClr val="000000"/>
              </a:solidFill>
              <a:cs typeface="Arial"/>
              <a:sym typeface="Arial"/>
            </a:endParaRPr>
          </a:p>
        </p:txBody>
      </p:sp>
      <p:pic>
        <p:nvPicPr>
          <p:cNvPr id="48" name="Picture 18" descr="Safety Icons - Download Free Vector Icons | Noun Project">
            <a:extLst>
              <a:ext uri="{FF2B5EF4-FFF2-40B4-BE49-F238E27FC236}">
                <a16:creationId xmlns:a16="http://schemas.microsoft.com/office/drawing/2014/main" id="{8769AFAF-D78C-DD4B-B02B-C571A4C5D689}"/>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96621" y="4694318"/>
            <a:ext cx="463932" cy="465083"/>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a:extLst>
              <a:ext uri="{FF2B5EF4-FFF2-40B4-BE49-F238E27FC236}">
                <a16:creationId xmlns:a16="http://schemas.microsoft.com/office/drawing/2014/main" id="{0156F70A-8900-C647-B35C-D7F4F7638F18}"/>
              </a:ext>
            </a:extLst>
          </p:cNvPr>
          <p:cNvSpPr/>
          <p:nvPr/>
        </p:nvSpPr>
        <p:spPr>
          <a:xfrm>
            <a:off x="6774488" y="4527141"/>
            <a:ext cx="720264" cy="75768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50" name="Rectangle 49">
            <a:extLst>
              <a:ext uri="{FF2B5EF4-FFF2-40B4-BE49-F238E27FC236}">
                <a16:creationId xmlns:a16="http://schemas.microsoft.com/office/drawing/2014/main" id="{12FEDA8A-0B54-194A-8B6B-8BE042091B36}"/>
              </a:ext>
            </a:extLst>
          </p:cNvPr>
          <p:cNvSpPr/>
          <p:nvPr/>
        </p:nvSpPr>
        <p:spPr>
          <a:xfrm>
            <a:off x="104158" y="4175078"/>
            <a:ext cx="1960362" cy="1971317"/>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54" name="TextBox 53">
            <a:extLst>
              <a:ext uri="{FF2B5EF4-FFF2-40B4-BE49-F238E27FC236}">
                <a16:creationId xmlns:a16="http://schemas.microsoft.com/office/drawing/2014/main" id="{0323C06C-8206-F24A-96CC-EAB7B9DDD702}"/>
              </a:ext>
            </a:extLst>
          </p:cNvPr>
          <p:cNvSpPr txBox="1"/>
          <p:nvPr/>
        </p:nvSpPr>
        <p:spPr>
          <a:xfrm>
            <a:off x="104161" y="5549299"/>
            <a:ext cx="1934566"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SUBSTANCE USE</a:t>
            </a:r>
          </a:p>
        </p:txBody>
      </p:sp>
      <p:pic>
        <p:nvPicPr>
          <p:cNvPr id="55" name="Picture 2" descr="Addictions and Substance Use | Healthy UC Davis">
            <a:extLst>
              <a:ext uri="{FF2B5EF4-FFF2-40B4-BE49-F238E27FC236}">
                <a16:creationId xmlns:a16="http://schemas.microsoft.com/office/drawing/2014/main" id="{17E53DB6-48C0-314A-BD21-2C30BAFF78A9}"/>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8768" y="4452646"/>
            <a:ext cx="825239" cy="827285"/>
          </a:xfrm>
          <a:prstGeom prst="rect">
            <a:avLst/>
          </a:prstGeom>
          <a:noFill/>
          <a:extLst>
            <a:ext uri="{909E8E84-426E-40DD-AFC4-6F175D3DCCD1}">
              <a14:hiddenFill xmlns:a14="http://schemas.microsoft.com/office/drawing/2010/main">
                <a:solidFill>
                  <a:srgbClr val="FFFFFF"/>
                </a:solidFill>
              </a14:hiddenFill>
            </a:ext>
          </a:extLst>
        </p:spPr>
      </p:pic>
      <p:sp>
        <p:nvSpPr>
          <p:cNvPr id="76" name="Oval 75">
            <a:extLst>
              <a:ext uri="{FF2B5EF4-FFF2-40B4-BE49-F238E27FC236}">
                <a16:creationId xmlns:a16="http://schemas.microsoft.com/office/drawing/2014/main" id="{6B8D4498-91A0-6B40-BC92-14E224CD6981}"/>
              </a:ext>
            </a:extLst>
          </p:cNvPr>
          <p:cNvSpPr/>
          <p:nvPr/>
        </p:nvSpPr>
        <p:spPr>
          <a:xfrm>
            <a:off x="8735577" y="4463559"/>
            <a:ext cx="751978"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77" name="Picture 2" descr="transparent background magnifying glass icon&#10;">
            <a:extLst>
              <a:ext uri="{FF2B5EF4-FFF2-40B4-BE49-F238E27FC236}">
                <a16:creationId xmlns:a16="http://schemas.microsoft.com/office/drawing/2014/main" id="{8AFC9C54-01FB-BC40-A4BC-8451300E5235}"/>
              </a:ext>
            </a:extLst>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64776" y="4587708"/>
            <a:ext cx="487725" cy="489993"/>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23B07CDE-F9A7-0643-8E23-2C45E106CC46}"/>
              </a:ext>
            </a:extLst>
          </p:cNvPr>
          <p:cNvSpPr txBox="1"/>
          <p:nvPr/>
        </p:nvSpPr>
        <p:spPr>
          <a:xfrm>
            <a:off x="8206038" y="5415703"/>
            <a:ext cx="1932631" cy="79252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50" kern="0">
                <a:solidFill>
                  <a:srgbClr val="FFFFFF"/>
                </a:solidFill>
                <a:latin typeface="Abadi Extra Light"/>
                <a:cs typeface="Arial"/>
                <a:sym typeface="Arial"/>
              </a:rPr>
              <a:t>SOGI POPULATION SPOTLIGHTS</a:t>
            </a:r>
          </a:p>
        </p:txBody>
      </p:sp>
      <p:sp>
        <p:nvSpPr>
          <p:cNvPr id="64" name="Rectangle 63">
            <a:extLst>
              <a:ext uri="{FF2B5EF4-FFF2-40B4-BE49-F238E27FC236}">
                <a16:creationId xmlns:a16="http://schemas.microsoft.com/office/drawing/2014/main" id="{1582556D-C6B7-8746-8DFE-21A053B98653}"/>
              </a:ext>
            </a:extLst>
          </p:cNvPr>
          <p:cNvSpPr/>
          <p:nvPr/>
        </p:nvSpPr>
        <p:spPr>
          <a:xfrm>
            <a:off x="4138419" y="4226868"/>
            <a:ext cx="1915371" cy="1971317"/>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65" name="Oval 64">
            <a:extLst>
              <a:ext uri="{FF2B5EF4-FFF2-40B4-BE49-F238E27FC236}">
                <a16:creationId xmlns:a16="http://schemas.microsoft.com/office/drawing/2014/main" id="{2B1D4D01-BF39-9743-9076-BEBFBC0B57ED}"/>
              </a:ext>
            </a:extLst>
          </p:cNvPr>
          <p:cNvSpPr/>
          <p:nvPr/>
        </p:nvSpPr>
        <p:spPr>
          <a:xfrm>
            <a:off x="4740082" y="4519363"/>
            <a:ext cx="746854" cy="7856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68" name="Picture 11">
            <a:extLst>
              <a:ext uri="{FF2B5EF4-FFF2-40B4-BE49-F238E27FC236}">
                <a16:creationId xmlns:a16="http://schemas.microsoft.com/office/drawing/2014/main" id="{37200D3E-BD1E-6B46-83E2-3063E8AB68F5}"/>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100000" contrast="100000"/>
                    </a14:imgEffect>
                  </a14:imgLayer>
                </a14:imgProps>
              </a:ext>
            </a:extLst>
          </a:blip>
          <a:stretch>
            <a:fillRect/>
          </a:stretch>
        </p:blipFill>
        <p:spPr>
          <a:xfrm>
            <a:off x="4942152" y="4638625"/>
            <a:ext cx="416425" cy="499956"/>
          </a:xfrm>
          <a:prstGeom prst="rect">
            <a:avLst/>
          </a:prstGeom>
        </p:spPr>
      </p:pic>
      <p:sp>
        <p:nvSpPr>
          <p:cNvPr id="61" name="TextBox 60">
            <a:extLst>
              <a:ext uri="{FF2B5EF4-FFF2-40B4-BE49-F238E27FC236}">
                <a16:creationId xmlns:a16="http://schemas.microsoft.com/office/drawing/2014/main" id="{1A9E64E6-81FA-1B4A-BEB0-9F2E03A219B0}"/>
              </a:ext>
            </a:extLst>
          </p:cNvPr>
          <p:cNvSpPr txBox="1"/>
          <p:nvPr/>
        </p:nvSpPr>
        <p:spPr>
          <a:xfrm>
            <a:off x="4040998" y="5561444"/>
            <a:ext cx="2061998"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PARENTS &amp; FAMILIES</a:t>
            </a:r>
            <a:endParaRPr lang="en-US" sz="1600" kern="0">
              <a:solidFill>
                <a:srgbClr val="000000"/>
              </a:solidFill>
              <a:cs typeface="Arial"/>
              <a:sym typeface="Arial"/>
            </a:endParaRPr>
          </a:p>
        </p:txBody>
      </p:sp>
      <p:sp>
        <p:nvSpPr>
          <p:cNvPr id="70" name="Rectangle 69">
            <a:extLst>
              <a:ext uri="{FF2B5EF4-FFF2-40B4-BE49-F238E27FC236}">
                <a16:creationId xmlns:a16="http://schemas.microsoft.com/office/drawing/2014/main" id="{481DDC1A-3F35-AB48-8CAC-782D2C32C6E1}"/>
              </a:ext>
            </a:extLst>
          </p:cNvPr>
          <p:cNvSpPr/>
          <p:nvPr/>
        </p:nvSpPr>
        <p:spPr>
          <a:xfrm>
            <a:off x="6122866" y="4217032"/>
            <a:ext cx="1960362" cy="1974353"/>
          </a:xfrm>
          <a:prstGeom prst="rect">
            <a:avLst/>
          </a:prstGeom>
          <a:solidFill>
            <a:srgbClr val="00A8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73" name="Oval 72">
            <a:extLst>
              <a:ext uri="{FF2B5EF4-FFF2-40B4-BE49-F238E27FC236}">
                <a16:creationId xmlns:a16="http://schemas.microsoft.com/office/drawing/2014/main" id="{CFF86798-7A9A-3544-8363-E16983093274}"/>
              </a:ext>
            </a:extLst>
          </p:cNvPr>
          <p:cNvSpPr/>
          <p:nvPr/>
        </p:nvSpPr>
        <p:spPr>
          <a:xfrm>
            <a:off x="2765259" y="4490023"/>
            <a:ext cx="751978"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74" name="Picture 2" descr="transparent background magnifying glass icon&#10;">
            <a:extLst>
              <a:ext uri="{FF2B5EF4-FFF2-40B4-BE49-F238E27FC236}">
                <a16:creationId xmlns:a16="http://schemas.microsoft.com/office/drawing/2014/main" id="{32C55450-4BA8-4547-A8E0-07D802556966}"/>
              </a:ext>
            </a:extLst>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893461" y="4614172"/>
            <a:ext cx="487725" cy="489993"/>
          </a:xfrm>
          <a:prstGeom prst="rect">
            <a:avLst/>
          </a:prstGeom>
          <a:noFill/>
          <a:extLst>
            <a:ext uri="{909E8E84-426E-40DD-AFC4-6F175D3DCCD1}">
              <a14:hiddenFill xmlns:a14="http://schemas.microsoft.com/office/drawing/2010/main">
                <a:solidFill>
                  <a:srgbClr val="FFFFFF"/>
                </a:solidFill>
              </a14:hiddenFill>
            </a:ext>
          </a:extLst>
        </p:spPr>
      </p:pic>
      <p:sp>
        <p:nvSpPr>
          <p:cNvPr id="62" name="Oval 61">
            <a:extLst>
              <a:ext uri="{FF2B5EF4-FFF2-40B4-BE49-F238E27FC236}">
                <a16:creationId xmlns:a16="http://schemas.microsoft.com/office/drawing/2014/main" id="{C171B10D-2930-2C4F-BE2A-A94E79B9848A}"/>
              </a:ext>
            </a:extLst>
          </p:cNvPr>
          <p:cNvSpPr/>
          <p:nvPr/>
        </p:nvSpPr>
        <p:spPr>
          <a:xfrm>
            <a:off x="6736885" y="4545459"/>
            <a:ext cx="751978"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63" name="Picture 2" descr="transparent background magnifying glass icon&#10;">
            <a:extLst>
              <a:ext uri="{FF2B5EF4-FFF2-40B4-BE49-F238E27FC236}">
                <a16:creationId xmlns:a16="http://schemas.microsoft.com/office/drawing/2014/main" id="{788D368D-01A0-5940-B545-DF8B8884410C}"/>
              </a:ext>
            </a:extLst>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64987" y="4669608"/>
            <a:ext cx="487725" cy="489993"/>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931882B9-0261-964E-8D2B-F6619D7D3377}"/>
              </a:ext>
            </a:extLst>
          </p:cNvPr>
          <p:cNvSpPr txBox="1"/>
          <p:nvPr/>
        </p:nvSpPr>
        <p:spPr>
          <a:xfrm>
            <a:off x="6181427" y="5561444"/>
            <a:ext cx="1932631"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YOUTH SPOTLIGHT</a:t>
            </a:r>
          </a:p>
        </p:txBody>
      </p:sp>
      <p:sp>
        <p:nvSpPr>
          <p:cNvPr id="79" name="TextBox 78">
            <a:extLst>
              <a:ext uri="{FF2B5EF4-FFF2-40B4-BE49-F238E27FC236}">
                <a16:creationId xmlns:a16="http://schemas.microsoft.com/office/drawing/2014/main" id="{900BBEEA-5053-1E4F-A911-E3F971C46B03}"/>
              </a:ext>
            </a:extLst>
          </p:cNvPr>
          <p:cNvSpPr txBox="1"/>
          <p:nvPr/>
        </p:nvSpPr>
        <p:spPr>
          <a:xfrm>
            <a:off x="10230772" y="5436408"/>
            <a:ext cx="1932631" cy="79252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50" kern="0">
                <a:solidFill>
                  <a:srgbClr val="FFFFFF"/>
                </a:solidFill>
                <a:latin typeface="Abadi Extra Light"/>
                <a:cs typeface="Arial"/>
              </a:rPr>
              <a:t>INTIMATE PARTNER VIOLENCE</a:t>
            </a:r>
          </a:p>
        </p:txBody>
      </p:sp>
      <p:sp>
        <p:nvSpPr>
          <p:cNvPr id="2" name="Slide Number Placeholder 1">
            <a:extLst>
              <a:ext uri="{FF2B5EF4-FFF2-40B4-BE49-F238E27FC236}">
                <a16:creationId xmlns:a16="http://schemas.microsoft.com/office/drawing/2014/main" id="{066E2020-1799-4581-85D5-8520E7AC9E91}"/>
              </a:ext>
            </a:extLst>
          </p:cNvPr>
          <p:cNvSpPr>
            <a:spLocks noGrp="1"/>
          </p:cNvSpPr>
          <p:nvPr>
            <p:ph type="sldNum" idx="12"/>
          </p:nvPr>
        </p:nvSpPr>
        <p:spPr/>
        <p:txBody>
          <a:bodyPr/>
          <a:lstStyle/>
          <a:p>
            <a:fld id="{00000000-1234-1234-1234-123412341234}" type="slidenum">
              <a:rPr lang="en" smtClean="0">
                <a:solidFill>
                  <a:srgbClr val="595959"/>
                </a:solidFill>
              </a:rPr>
              <a:pPr/>
              <a:t>35</a:t>
            </a:fld>
            <a:endParaRPr lang="en">
              <a:solidFill>
                <a:srgbClr val="595959"/>
              </a:solidFill>
            </a:endParaRPr>
          </a:p>
        </p:txBody>
      </p:sp>
      <p:pic>
        <p:nvPicPr>
          <p:cNvPr id="11" name="Graphic 10" descr="Speaker phone outline">
            <a:extLst>
              <a:ext uri="{FF2B5EF4-FFF2-40B4-BE49-F238E27FC236}">
                <a16:creationId xmlns:a16="http://schemas.microsoft.com/office/drawing/2014/main" id="{C7671CA8-06EF-7A46-B3D0-BC330689C6E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792320" y="4516688"/>
            <a:ext cx="767236" cy="769138"/>
          </a:xfrm>
          <a:prstGeom prst="rect">
            <a:avLst/>
          </a:prstGeom>
        </p:spPr>
      </p:pic>
      <p:sp>
        <p:nvSpPr>
          <p:cNvPr id="72" name="Oval 71">
            <a:extLst>
              <a:ext uri="{FF2B5EF4-FFF2-40B4-BE49-F238E27FC236}">
                <a16:creationId xmlns:a16="http://schemas.microsoft.com/office/drawing/2014/main" id="{92E301C5-6CB8-D842-9CF0-5E411C34A2E1}"/>
              </a:ext>
            </a:extLst>
          </p:cNvPr>
          <p:cNvSpPr/>
          <p:nvPr/>
        </p:nvSpPr>
        <p:spPr>
          <a:xfrm>
            <a:off x="10814952" y="4537899"/>
            <a:ext cx="751978"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59" name="Rectangle 58">
            <a:extLst>
              <a:ext uri="{FF2B5EF4-FFF2-40B4-BE49-F238E27FC236}">
                <a16:creationId xmlns:a16="http://schemas.microsoft.com/office/drawing/2014/main" id="{AE813961-6287-4A27-8D1A-3BC8A0FDB684}"/>
              </a:ext>
            </a:extLst>
          </p:cNvPr>
          <p:cNvSpPr/>
          <p:nvPr/>
        </p:nvSpPr>
        <p:spPr>
          <a:xfrm>
            <a:off x="4399" y="656904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96146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26"/>
          <p:cNvSpPr txBox="1">
            <a:spLocks noGrp="1"/>
          </p:cNvSpPr>
          <p:nvPr>
            <p:ph type="sldNum" idx="12"/>
          </p:nvPr>
        </p:nvSpPr>
        <p:spPr>
          <a:xfrm>
            <a:off x="8589298" y="6356351"/>
            <a:ext cx="2736414"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dirty="0">
                <a:solidFill>
                  <a:srgbClr val="595959"/>
                </a:solidFill>
                <a:latin typeface="Abadi" panose="020B0604020104020204" pitchFamily="34" charset="0"/>
                <a:cs typeface="Arial"/>
                <a:sym typeface="Arial"/>
              </a:rPr>
              <a:pPr defTabSz="1219170">
                <a:buClr>
                  <a:srgbClr val="000000"/>
                </a:buClr>
                <a:defRPr/>
              </a:pPr>
              <a:t>36</a:t>
            </a:fld>
            <a:endParaRPr lang="en" kern="0">
              <a:solidFill>
                <a:srgbClr val="595959"/>
              </a:solidFill>
              <a:latin typeface="Abadi" panose="020B0604020104020204" pitchFamily="34" charset="0"/>
              <a:cs typeface="Arial"/>
              <a:sym typeface="Arial"/>
            </a:endParaRPr>
          </a:p>
        </p:txBody>
      </p:sp>
      <p:sp>
        <p:nvSpPr>
          <p:cNvPr id="2" name="Rectangle 1">
            <a:extLst>
              <a:ext uri="{FF2B5EF4-FFF2-40B4-BE49-F238E27FC236}">
                <a16:creationId xmlns:a16="http://schemas.microsoft.com/office/drawing/2014/main" id="{B45B5A08-0330-4985-83B4-3EEB57623074}"/>
              </a:ext>
            </a:extLst>
          </p:cNvPr>
          <p:cNvSpPr/>
          <p:nvPr/>
        </p:nvSpPr>
        <p:spPr>
          <a:xfrm>
            <a:off x="52" y="3362615"/>
            <a:ext cx="12161837" cy="3063497"/>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defRPr/>
            </a:pPr>
            <a:endParaRPr lang="en-US" sz="1867" kern="0">
              <a:solidFill>
                <a:srgbClr val="FFFFFF"/>
              </a:solidFill>
            </a:endParaRPr>
          </a:p>
        </p:txBody>
      </p:sp>
      <p:sp>
        <p:nvSpPr>
          <p:cNvPr id="193" name="Google Shape;193;p26"/>
          <p:cNvSpPr txBox="1">
            <a:spLocks noGrp="1"/>
          </p:cNvSpPr>
          <p:nvPr>
            <p:ph type="title"/>
          </p:nvPr>
        </p:nvSpPr>
        <p:spPr>
          <a:xfrm>
            <a:off x="1714242" y="3860235"/>
            <a:ext cx="10158752" cy="2475787"/>
          </a:xfrm>
          <a:prstGeom prst="rect">
            <a:avLst/>
          </a:prstGeom>
        </p:spPr>
        <p:txBody>
          <a:bodyPr spcFirstLastPara="1" vert="horz" wrap="square" lIns="91433" tIns="45700" rIns="91433" bIns="45700" rtlCol="0" anchor="ctr" anchorCtr="0">
            <a:noAutofit/>
          </a:bodyPr>
          <a:lstStyle/>
          <a:p>
            <a:pPr algn="r"/>
            <a:r>
              <a:rPr lang="en-US" sz="4250" spc="800">
                <a:solidFill>
                  <a:schemeClr val="bg1"/>
                </a:solidFill>
                <a:latin typeface="Abadi Extra Light"/>
              </a:rPr>
              <a:t>SAFETY : INTIMATE </a:t>
            </a:r>
            <a:br>
              <a:rPr lang="en-US" sz="4250" spc="800">
                <a:latin typeface="Abadi Extra Light"/>
              </a:rPr>
            </a:br>
            <a:r>
              <a:rPr lang="en-US" sz="4250" spc="800">
                <a:solidFill>
                  <a:schemeClr val="bg1"/>
                </a:solidFill>
                <a:latin typeface="Abadi Extra Light"/>
              </a:rPr>
              <a:t>PARTNER VIOLENCE</a:t>
            </a:r>
          </a:p>
          <a:p>
            <a:pPr algn="r">
              <a:spcBef>
                <a:spcPts val="0"/>
              </a:spcBef>
            </a:pPr>
            <a:r>
              <a:rPr lang="en-US" sz="2400" b="1" spc="800">
                <a:solidFill>
                  <a:schemeClr val="bg1"/>
                </a:solidFill>
                <a:latin typeface="Abadi Extra Light"/>
              </a:rPr>
              <a:t>Vera E. Mouradian, PhD</a:t>
            </a:r>
            <a:br>
              <a:rPr lang="en-US" sz="2400" b="1" spc="800">
                <a:latin typeface="Abadi Extra Light"/>
              </a:rPr>
            </a:br>
            <a:r>
              <a:rPr lang="en-US" sz="2400" b="1" spc="800">
                <a:solidFill>
                  <a:schemeClr val="bg1"/>
                </a:solidFill>
                <a:latin typeface="Abadi Extra Light"/>
              </a:rPr>
              <a:t>Caroline Stack, MPH</a:t>
            </a:r>
            <a:br>
              <a:rPr lang="en-US" sz="2400" b="1" spc="800">
                <a:latin typeface="Abadi Extra Light"/>
              </a:rPr>
            </a:br>
            <a:r>
              <a:rPr lang="en-US" sz="2400" b="1" spc="800">
                <a:solidFill>
                  <a:schemeClr val="bg1"/>
                </a:solidFill>
                <a:latin typeface="Abadi Extra Light"/>
              </a:rPr>
              <a:t>Lauren Cardoso, PhD</a:t>
            </a:r>
            <a:br>
              <a:rPr lang="en-US" sz="2400" b="1" spc="800">
                <a:solidFill>
                  <a:schemeClr val="bg1"/>
                </a:solidFill>
                <a:latin typeface="Abadi Extra Light"/>
              </a:rPr>
            </a:br>
            <a:r>
              <a:rPr lang="en-US" sz="2400" b="1" spc="800">
                <a:solidFill>
                  <a:schemeClr val="bg1"/>
                </a:solidFill>
                <a:latin typeface="Abadi Extra Light"/>
              </a:rPr>
              <a:t>Amy Flynn, MS </a:t>
            </a:r>
          </a:p>
        </p:txBody>
      </p:sp>
      <p:sp>
        <p:nvSpPr>
          <p:cNvPr id="3" name="Oval 2">
            <a:extLst>
              <a:ext uri="{FF2B5EF4-FFF2-40B4-BE49-F238E27FC236}">
                <a16:creationId xmlns:a16="http://schemas.microsoft.com/office/drawing/2014/main" id="{308D430D-AB65-6649-B602-D69EB4760FD5}"/>
              </a:ext>
            </a:extLst>
          </p:cNvPr>
          <p:cNvSpPr/>
          <p:nvPr/>
        </p:nvSpPr>
        <p:spPr>
          <a:xfrm>
            <a:off x="729714" y="4269446"/>
            <a:ext cx="1471004" cy="1474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8" name="Picture 18" descr="Safety Icons - Download Free Vector Icons | Noun Project">
            <a:extLst>
              <a:ext uri="{FF2B5EF4-FFF2-40B4-BE49-F238E27FC236}">
                <a16:creationId xmlns:a16="http://schemas.microsoft.com/office/drawing/2014/main" id="{1F50E98C-D1A8-CB4F-8816-9A27055DA1D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57513" y="4632290"/>
            <a:ext cx="815406" cy="81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88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1801"/>
            <a:ext cx="12161837" cy="740582"/>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37</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336465" y="-23466"/>
            <a:ext cx="11488911" cy="667901"/>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dirty="0">
                <a:solidFill>
                  <a:srgbClr val="FFFFFF"/>
                </a:solidFill>
                <a:latin typeface="Abadi Extra Light"/>
              </a:rPr>
              <a:t>DEFINING </a:t>
            </a:r>
            <a:r>
              <a:rPr lang="en-US" sz="3200" b="1" kern="0">
                <a:solidFill>
                  <a:srgbClr val="FFFFFF"/>
                </a:solidFill>
                <a:latin typeface="Abadi Extra Light"/>
              </a:rPr>
              <a:t>INTIMATE PARTNER VIOLENCE  </a:t>
            </a: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1" name="TextBox 10">
            <a:extLst>
              <a:ext uri="{FF2B5EF4-FFF2-40B4-BE49-F238E27FC236}">
                <a16:creationId xmlns:a16="http://schemas.microsoft.com/office/drawing/2014/main" id="{79F99EA1-F6A1-4DB7-9E3F-481760C1341A}"/>
              </a:ext>
            </a:extLst>
          </p:cNvPr>
          <p:cNvSpPr txBox="1"/>
          <p:nvPr/>
        </p:nvSpPr>
        <p:spPr>
          <a:xfrm>
            <a:off x="247055" y="869812"/>
            <a:ext cx="10599599"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endParaRPr lang="en-US" sz="1867" b="1" kern="0">
              <a:solidFill>
                <a:srgbClr val="000000"/>
              </a:solidFill>
              <a:cs typeface="Arial"/>
              <a:sym typeface="Arial"/>
            </a:endParaRPr>
          </a:p>
        </p:txBody>
      </p:sp>
      <p:sp>
        <p:nvSpPr>
          <p:cNvPr id="6" name="Google Shape;193;p26">
            <a:extLst>
              <a:ext uri="{FF2B5EF4-FFF2-40B4-BE49-F238E27FC236}">
                <a16:creationId xmlns:a16="http://schemas.microsoft.com/office/drawing/2014/main" id="{DE3360CA-9AF2-4CDA-B51A-32E0289D4520}"/>
              </a:ext>
            </a:extLst>
          </p:cNvPr>
          <p:cNvSpPr txBox="1">
            <a:spLocks/>
          </p:cNvSpPr>
          <p:nvPr/>
        </p:nvSpPr>
        <p:spPr>
          <a:xfrm>
            <a:off x="-2944" y="681580"/>
            <a:ext cx="12169569" cy="1499911"/>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endParaRPr lang="en-US" sz="1800" kern="0">
              <a:solidFill>
                <a:srgbClr val="FFFFFF"/>
              </a:solidFill>
              <a:latin typeface="Abadi Extra Light"/>
              <a:ea typeface="+mn-ea"/>
            </a:endParaRPr>
          </a:p>
        </p:txBody>
      </p:sp>
      <p:sp>
        <p:nvSpPr>
          <p:cNvPr id="8" name="TextBox 7">
            <a:extLst>
              <a:ext uri="{FF2B5EF4-FFF2-40B4-BE49-F238E27FC236}">
                <a16:creationId xmlns:a16="http://schemas.microsoft.com/office/drawing/2014/main" id="{47BAD477-B119-4698-A27E-09794C034647}"/>
              </a:ext>
            </a:extLst>
          </p:cNvPr>
          <p:cNvSpPr txBox="1"/>
          <p:nvPr/>
        </p:nvSpPr>
        <p:spPr>
          <a:xfrm>
            <a:off x="68207" y="735774"/>
            <a:ext cx="12087939" cy="127727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2500" kern="0">
                <a:solidFill>
                  <a:srgbClr val="FFFFFF"/>
                </a:solidFill>
                <a:latin typeface="Abadi Extra Light"/>
                <a:cs typeface="Arial"/>
              </a:rPr>
              <a:t>Intimate Partner Violence (IPV) refers to a pattern of behaviors that one person in an intimate partner relationship uses against the other person in the relationship to try to establish and maintain power and control.</a:t>
            </a:r>
            <a:endParaRPr lang="en-US" sz="2800" kern="0">
              <a:solidFill>
                <a:srgbClr val="FFFFFF"/>
              </a:solidFill>
              <a:latin typeface="Abadi Extra Light"/>
              <a:cs typeface="Arial"/>
            </a:endParaRPr>
          </a:p>
        </p:txBody>
      </p:sp>
      <p:sp>
        <p:nvSpPr>
          <p:cNvPr id="7" name="TextBox 6">
            <a:extLst>
              <a:ext uri="{FF2B5EF4-FFF2-40B4-BE49-F238E27FC236}">
                <a16:creationId xmlns:a16="http://schemas.microsoft.com/office/drawing/2014/main" id="{12A5B6ED-F906-4A18-8A2F-D27F64B209B4}"/>
              </a:ext>
            </a:extLst>
          </p:cNvPr>
          <p:cNvSpPr txBox="1"/>
          <p:nvPr/>
        </p:nvSpPr>
        <p:spPr>
          <a:xfrm>
            <a:off x="247059" y="2656444"/>
            <a:ext cx="5025583" cy="2462213"/>
          </a:xfrm>
          <a:prstGeom prst="rect">
            <a:avLst/>
          </a:prstGeom>
          <a:solidFill>
            <a:srgbClr val="EAB27B"/>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000000"/>
                </a:solidFill>
                <a:latin typeface="Abadi Extra Light"/>
              </a:rPr>
              <a:t>IPV involves current or former</a:t>
            </a:r>
            <a:r>
              <a:rPr lang="en-US" sz="2200">
                <a:solidFill>
                  <a:srgbClr val="000000"/>
                </a:solidFill>
                <a:latin typeface="Abadi Extra Light"/>
              </a:rPr>
              <a:t>:</a:t>
            </a:r>
            <a:endParaRPr lang="en-US" sz="2200">
              <a:solidFill>
                <a:srgbClr val="000000"/>
              </a:solidFill>
            </a:endParaRPr>
          </a:p>
          <a:p>
            <a:pPr marL="285750" indent="-285750">
              <a:buFont typeface="Arial"/>
              <a:buChar char="•"/>
            </a:pPr>
            <a:r>
              <a:rPr lang="en-US" sz="2200">
                <a:solidFill>
                  <a:srgbClr val="000000"/>
                </a:solidFill>
                <a:latin typeface="Abadi Extra Light"/>
              </a:rPr>
              <a:t>Spouses</a:t>
            </a:r>
            <a:endParaRPr lang="en-US" sz="2200">
              <a:solidFill>
                <a:srgbClr val="000000"/>
              </a:solidFill>
              <a:latin typeface="Abadi Extra Light"/>
              <a:cs typeface="Calibri"/>
            </a:endParaRPr>
          </a:p>
          <a:p>
            <a:pPr marL="285750" indent="-285750">
              <a:buFont typeface="Arial"/>
              <a:buChar char="•"/>
            </a:pPr>
            <a:r>
              <a:rPr lang="en-US" sz="2200">
                <a:solidFill>
                  <a:srgbClr val="000000"/>
                </a:solidFill>
                <a:latin typeface="Abadi Extra Light"/>
                <a:cs typeface="Calibri"/>
              </a:rPr>
              <a:t>Romantic partners who live/lived together</a:t>
            </a:r>
          </a:p>
          <a:p>
            <a:pPr marL="285750" indent="-285750">
              <a:buFont typeface="Arial"/>
              <a:buChar char="•"/>
            </a:pPr>
            <a:r>
              <a:rPr lang="en-US" sz="2200" err="1">
                <a:solidFill>
                  <a:srgbClr val="000000"/>
                </a:solidFill>
                <a:latin typeface="Abadi Extra Light"/>
                <a:cs typeface="Calibri"/>
              </a:rPr>
              <a:t>Fiances</a:t>
            </a:r>
            <a:r>
              <a:rPr lang="en-US" sz="2200">
                <a:solidFill>
                  <a:srgbClr val="000000"/>
                </a:solidFill>
                <a:latin typeface="Abadi Extra Light"/>
                <a:cs typeface="Calibri"/>
              </a:rPr>
              <a:t>/</a:t>
            </a:r>
            <a:r>
              <a:rPr lang="en-US" sz="2200" err="1">
                <a:solidFill>
                  <a:srgbClr val="000000"/>
                </a:solidFill>
                <a:latin typeface="Abadi Extra Light"/>
                <a:cs typeface="Calibri"/>
              </a:rPr>
              <a:t>Fiancees</a:t>
            </a:r>
            <a:endParaRPr lang="en-US" sz="2200">
              <a:solidFill>
                <a:srgbClr val="000000"/>
              </a:solidFill>
              <a:latin typeface="Abadi Extra Light"/>
              <a:cs typeface="Calibri"/>
            </a:endParaRPr>
          </a:p>
          <a:p>
            <a:pPr marL="285750" indent="-285750">
              <a:buFont typeface="Arial"/>
              <a:buChar char="•"/>
            </a:pPr>
            <a:r>
              <a:rPr lang="en-US" sz="2200">
                <a:solidFill>
                  <a:srgbClr val="000000"/>
                </a:solidFill>
                <a:latin typeface="Abadi Extra Light"/>
                <a:cs typeface="Calibri"/>
              </a:rPr>
              <a:t>Dating Partners</a:t>
            </a:r>
          </a:p>
          <a:p>
            <a:endParaRPr lang="en-US" sz="2200">
              <a:solidFill>
                <a:srgbClr val="000000"/>
              </a:solidFill>
              <a:latin typeface="Abadi Extra Light"/>
              <a:cs typeface="Calibri"/>
            </a:endParaRPr>
          </a:p>
        </p:txBody>
      </p:sp>
      <p:sp>
        <p:nvSpPr>
          <p:cNvPr id="9" name="TextBox 8">
            <a:extLst>
              <a:ext uri="{FF2B5EF4-FFF2-40B4-BE49-F238E27FC236}">
                <a16:creationId xmlns:a16="http://schemas.microsoft.com/office/drawing/2014/main" id="{46EFEDCA-62C6-462A-9FFA-7BE5BB66CF90}"/>
              </a:ext>
            </a:extLst>
          </p:cNvPr>
          <p:cNvSpPr txBox="1"/>
          <p:nvPr/>
        </p:nvSpPr>
        <p:spPr>
          <a:xfrm>
            <a:off x="5513071" y="2454846"/>
            <a:ext cx="6402734" cy="4154984"/>
          </a:xfrm>
          <a:prstGeom prst="rect">
            <a:avLst/>
          </a:prstGeom>
          <a:solidFill>
            <a:srgbClr val="EAB27B"/>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000000"/>
                </a:solidFill>
                <a:latin typeface="Abadi Extra Light"/>
              </a:rPr>
              <a:t>IPV involves behaviors including, but not limited to</a:t>
            </a:r>
            <a:r>
              <a:rPr lang="en-US" sz="2200">
                <a:solidFill>
                  <a:srgbClr val="000000"/>
                </a:solidFill>
                <a:latin typeface="Abadi Extra Light"/>
              </a:rPr>
              <a:t>:</a:t>
            </a:r>
          </a:p>
          <a:p>
            <a:pPr marL="342900" indent="-342900">
              <a:buFontTx/>
              <a:buChar char="-"/>
            </a:pPr>
            <a:r>
              <a:rPr lang="en-US" sz="2200">
                <a:solidFill>
                  <a:srgbClr val="000000"/>
                </a:solidFill>
                <a:latin typeface="Abadi Extra Light"/>
                <a:cs typeface="Calibri"/>
              </a:rPr>
              <a:t>Physical assaults </a:t>
            </a:r>
            <a:r>
              <a:rPr lang="en-US" sz="2200">
                <a:solidFill>
                  <a:srgbClr val="000000"/>
                </a:solidFill>
                <a:latin typeface="Abadi Extra Light"/>
                <a:ea typeface="+mn-lt"/>
                <a:cs typeface="Arial"/>
              </a:rPr>
              <a:t>                     </a:t>
            </a:r>
          </a:p>
          <a:p>
            <a:pPr marL="342900" indent="-342900">
              <a:buFontTx/>
              <a:buChar char="-"/>
            </a:pPr>
            <a:r>
              <a:rPr lang="en-US" sz="2200">
                <a:solidFill>
                  <a:srgbClr val="000000"/>
                </a:solidFill>
                <a:latin typeface="Abadi Extra Light"/>
                <a:cs typeface="Calibri"/>
              </a:rPr>
              <a:t>Sexual assaults </a:t>
            </a:r>
            <a:r>
              <a:rPr lang="en-US" sz="2200">
                <a:solidFill>
                  <a:srgbClr val="000000"/>
                </a:solidFill>
                <a:latin typeface="Abadi Extra Light"/>
                <a:ea typeface="+mn-lt"/>
                <a:cs typeface="Arial"/>
              </a:rPr>
              <a:t>   </a:t>
            </a:r>
          </a:p>
          <a:p>
            <a:pPr marL="342900" indent="-342900">
              <a:buFontTx/>
              <a:buChar char="-"/>
            </a:pPr>
            <a:r>
              <a:rPr lang="en-US" sz="2200">
                <a:solidFill>
                  <a:srgbClr val="000000"/>
                </a:solidFill>
                <a:latin typeface="Abadi Extra Light"/>
                <a:cs typeface="Calibri"/>
              </a:rPr>
              <a:t>Controlling behaviors </a:t>
            </a:r>
            <a:r>
              <a:rPr lang="en-US" sz="2200">
                <a:solidFill>
                  <a:srgbClr val="000000"/>
                </a:solidFill>
                <a:latin typeface="Abadi Extra Light"/>
                <a:ea typeface="+mn-lt"/>
                <a:cs typeface="Arial"/>
              </a:rPr>
              <a:t>           </a:t>
            </a:r>
          </a:p>
          <a:p>
            <a:pPr marL="342900" indent="-342900">
              <a:buFontTx/>
              <a:buChar char="-"/>
            </a:pPr>
            <a:r>
              <a:rPr lang="en-US" sz="2200">
                <a:solidFill>
                  <a:srgbClr val="000000"/>
                </a:solidFill>
                <a:latin typeface="Abadi Extra Light"/>
                <a:ea typeface="+mn-lt"/>
                <a:cs typeface="Arial"/>
              </a:rPr>
              <a:t>Verbal and implied threats of non-physical harm</a:t>
            </a:r>
          </a:p>
          <a:p>
            <a:pPr marL="342900" indent="-342900">
              <a:buFontTx/>
              <a:buChar char="-"/>
            </a:pPr>
            <a:r>
              <a:rPr lang="en-US" sz="2200">
                <a:solidFill>
                  <a:srgbClr val="000000"/>
                </a:solidFill>
                <a:latin typeface="Abadi Extra Light"/>
                <a:cs typeface="Calibri"/>
              </a:rPr>
              <a:t>Verbal and implied threats to assault or kill </a:t>
            </a:r>
            <a:r>
              <a:rPr lang="en-US" sz="2200">
                <a:solidFill>
                  <a:srgbClr val="000000"/>
                </a:solidFill>
                <a:latin typeface="Abadi Extra Light"/>
                <a:ea typeface="+mn-lt"/>
                <a:cs typeface="Arial"/>
              </a:rPr>
              <a:t> </a:t>
            </a:r>
          </a:p>
          <a:p>
            <a:pPr marL="342900" indent="-342900">
              <a:buFontTx/>
              <a:buChar char="-"/>
            </a:pPr>
            <a:r>
              <a:rPr lang="en-US" sz="2200">
                <a:solidFill>
                  <a:srgbClr val="000000"/>
                </a:solidFill>
                <a:latin typeface="Abadi Extra Light"/>
                <a:ea typeface="+mn-lt"/>
                <a:cs typeface="Arial"/>
              </a:rPr>
              <a:t>Stalking behaviors  </a:t>
            </a:r>
          </a:p>
          <a:p>
            <a:pPr marL="342900" indent="-342900">
              <a:buFontTx/>
              <a:buChar char="-"/>
            </a:pPr>
            <a:r>
              <a:rPr lang="en-US" sz="2200">
                <a:solidFill>
                  <a:srgbClr val="000000"/>
                </a:solidFill>
                <a:latin typeface="Abadi Extra Light"/>
                <a:ea typeface="+mn-lt"/>
                <a:cs typeface="Arial"/>
              </a:rPr>
              <a:t>Other types of psychological and emotional abuse                               </a:t>
            </a:r>
          </a:p>
          <a:p>
            <a:pPr marL="342900" indent="-342900">
              <a:buFontTx/>
              <a:buChar char="-"/>
            </a:pPr>
            <a:r>
              <a:rPr lang="en-US" sz="2200">
                <a:solidFill>
                  <a:srgbClr val="000000"/>
                </a:solidFill>
                <a:latin typeface="Abadi Extra Light"/>
                <a:ea typeface="+mn-lt"/>
                <a:cs typeface="Arial"/>
              </a:rPr>
              <a:t>Financial abuse and exploitation</a:t>
            </a:r>
          </a:p>
        </p:txBody>
      </p:sp>
      <p:sp>
        <p:nvSpPr>
          <p:cNvPr id="3" name="Oval 2">
            <a:extLst>
              <a:ext uri="{FF2B5EF4-FFF2-40B4-BE49-F238E27FC236}">
                <a16:creationId xmlns:a16="http://schemas.microsoft.com/office/drawing/2014/main" id="{4CA42272-10B7-644F-A26A-1A7C37A6F4C8}"/>
              </a:ext>
            </a:extLst>
          </p:cNvPr>
          <p:cNvSpPr/>
          <p:nvPr/>
        </p:nvSpPr>
        <p:spPr>
          <a:xfrm>
            <a:off x="5513071" y="2734625"/>
            <a:ext cx="3076231" cy="1278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275CE550-DA1E-4D93-8F5C-75600BB0D2BB}"/>
              </a:ext>
            </a:extLst>
          </p:cNvPr>
          <p:cNvSpPr/>
          <p:nvPr/>
        </p:nvSpPr>
        <p:spPr>
          <a:xfrm>
            <a:off x="4399" y="6587308"/>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5031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rrow: Circular 62">
            <a:extLst>
              <a:ext uri="{FF2B5EF4-FFF2-40B4-BE49-F238E27FC236}">
                <a16:creationId xmlns:a16="http://schemas.microsoft.com/office/drawing/2014/main" id="{88713E01-7487-4637-8705-A46C60DE514B}"/>
              </a:ext>
            </a:extLst>
          </p:cNvPr>
          <p:cNvSpPr/>
          <p:nvPr/>
        </p:nvSpPr>
        <p:spPr>
          <a:xfrm rot="8633481">
            <a:off x="3083081" y="2946006"/>
            <a:ext cx="2941152" cy="2562331"/>
          </a:xfrm>
          <a:prstGeom prst="circularArrow">
            <a:avLst>
              <a:gd name="adj1" fmla="val 12500"/>
              <a:gd name="adj2" fmla="val 1142319"/>
              <a:gd name="adj3" fmla="val 20457681"/>
              <a:gd name="adj4" fmla="val 12991109"/>
              <a:gd name="adj5" fmla="val 17028"/>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 name="Slide Number Placeholder 3">
            <a:extLst>
              <a:ext uri="{FF2B5EF4-FFF2-40B4-BE49-F238E27FC236}">
                <a16:creationId xmlns:a16="http://schemas.microsoft.com/office/drawing/2014/main" id="{2A37DE72-2CCC-4C1F-B67B-68635AE4DB86}"/>
              </a:ext>
            </a:extLst>
          </p:cNvPr>
          <p:cNvSpPr>
            <a:spLocks noGrp="1"/>
          </p:cNvSpPr>
          <p:nvPr>
            <p:ph type="sldNum" idx="12"/>
          </p:nvPr>
        </p:nvSpPr>
        <p:spPr/>
        <p:txBody>
          <a:bodyPr/>
          <a:lstStyle/>
          <a:p>
            <a:fld id="{00000000-1234-1234-1234-123412341234}" type="slidenum">
              <a:rPr lang="en" smtClean="0">
                <a:solidFill>
                  <a:srgbClr val="595959"/>
                </a:solidFill>
              </a:rPr>
              <a:pPr/>
              <a:t>38</a:t>
            </a:fld>
            <a:endParaRPr lang="en">
              <a:solidFill>
                <a:srgbClr val="595959"/>
              </a:solidFill>
            </a:endParaRPr>
          </a:p>
        </p:txBody>
      </p:sp>
      <p:sp>
        <p:nvSpPr>
          <p:cNvPr id="21" name="TextBox 20">
            <a:extLst>
              <a:ext uri="{FF2B5EF4-FFF2-40B4-BE49-F238E27FC236}">
                <a16:creationId xmlns:a16="http://schemas.microsoft.com/office/drawing/2014/main" id="{32724407-2DE1-48CA-9EE8-D97E5789C0DC}"/>
              </a:ext>
            </a:extLst>
          </p:cNvPr>
          <p:cNvSpPr txBox="1"/>
          <p:nvPr/>
        </p:nvSpPr>
        <p:spPr>
          <a:xfrm>
            <a:off x="867471" y="4619499"/>
            <a:ext cx="2736414" cy="1092607"/>
          </a:xfrm>
          <a:prstGeom prst="rect">
            <a:avLst/>
          </a:prstGeom>
          <a:solidFill>
            <a:schemeClr val="bg1">
              <a:lumMod val="85000"/>
            </a:schemeClr>
          </a:solidFill>
          <a:ln>
            <a:noFill/>
          </a:ln>
        </p:spPr>
        <p:txBody>
          <a:bodyPr wrap="square" rtlCol="0">
            <a:spAutoFit/>
          </a:bodyPr>
          <a:lstStyle/>
          <a:p>
            <a:r>
              <a:rPr lang="en-US" sz="1300">
                <a:solidFill>
                  <a:srgbClr val="000000"/>
                </a:solidFill>
                <a:latin typeface="Abadi Extra Light" panose="020B0204020104020204" pitchFamily="34" charset="0"/>
              </a:rPr>
              <a:t>Witnessing IPV as a child may reinforce patriarchal beliefs about the acceptability of male dominance over women/feminine people </a:t>
            </a:r>
            <a:r>
              <a:rPr lang="en-US" sz="1300">
                <a:solidFill>
                  <a:srgbClr val="000000"/>
                </a:solidFill>
                <a:latin typeface="Abadi Extra Light" panose="020B0204020104020204" pitchFamily="34" charset="0"/>
                <a:sym typeface="Wingdings" panose="05000000000000000000" pitchFamily="2" charset="2"/>
              </a:rPr>
              <a:t> </a:t>
            </a:r>
            <a:endParaRPr lang="en-US" sz="1300">
              <a:solidFill>
                <a:srgbClr val="000000"/>
              </a:solidFill>
              <a:latin typeface="Abadi Extra Light" panose="020B0204020104020204" pitchFamily="34" charset="0"/>
            </a:endParaRPr>
          </a:p>
        </p:txBody>
      </p:sp>
      <p:sp>
        <p:nvSpPr>
          <p:cNvPr id="25" name="Rectangle 24">
            <a:extLst>
              <a:ext uri="{FF2B5EF4-FFF2-40B4-BE49-F238E27FC236}">
                <a16:creationId xmlns:a16="http://schemas.microsoft.com/office/drawing/2014/main" id="{D98ADC7C-245D-4995-929F-24D9E588D4AC}"/>
              </a:ext>
            </a:extLst>
          </p:cNvPr>
          <p:cNvSpPr/>
          <p:nvPr/>
        </p:nvSpPr>
        <p:spPr>
          <a:xfrm>
            <a:off x="52" y="3315"/>
            <a:ext cx="12161837" cy="713305"/>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6" name="Google Shape;193;p26">
            <a:extLst>
              <a:ext uri="{FF2B5EF4-FFF2-40B4-BE49-F238E27FC236}">
                <a16:creationId xmlns:a16="http://schemas.microsoft.com/office/drawing/2014/main" id="{8996EB14-4178-4A7C-8A49-601811FC0CB1}"/>
              </a:ext>
            </a:extLst>
          </p:cNvPr>
          <p:cNvSpPr txBox="1">
            <a:spLocks/>
          </p:cNvSpPr>
          <p:nvPr/>
        </p:nvSpPr>
        <p:spPr>
          <a:xfrm>
            <a:off x="-7895" y="33433"/>
            <a:ext cx="12169733" cy="626935"/>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000">
                <a:solidFill>
                  <a:srgbClr val="FFFFFF"/>
                </a:solidFill>
                <a:latin typeface="Abadi Extra Light" panose="020B0204020104020204" pitchFamily="34" charset="0"/>
              </a:rPr>
              <a:t>OPPRESSIVE SYSTEMS CREATE A SOCIAL ENVIRONMENT THAT ENABLES INTIMATE PARTNER VIOLENCE</a:t>
            </a:r>
            <a:endParaRPr lang="en-US" sz="1200" b="1" kern="0">
              <a:solidFill>
                <a:srgbClr val="FFFFFF"/>
              </a:solidFill>
              <a:latin typeface="Abadi Extra Light" panose="020B0204020104020204" pitchFamily="34" charset="0"/>
            </a:endParaRPr>
          </a:p>
        </p:txBody>
      </p:sp>
      <p:sp>
        <p:nvSpPr>
          <p:cNvPr id="27" name="Google Shape;193;p26">
            <a:extLst>
              <a:ext uri="{FF2B5EF4-FFF2-40B4-BE49-F238E27FC236}">
                <a16:creationId xmlns:a16="http://schemas.microsoft.com/office/drawing/2014/main" id="{CA4C15E4-ABE8-481A-9A8D-D32B53DD7571}"/>
              </a:ext>
            </a:extLst>
          </p:cNvPr>
          <p:cNvSpPr txBox="1">
            <a:spLocks/>
          </p:cNvSpPr>
          <p:nvPr/>
        </p:nvSpPr>
        <p:spPr>
          <a:xfrm>
            <a:off x="-5130" y="628135"/>
            <a:ext cx="12169569" cy="632487"/>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endParaRPr lang="en-US" sz="1800" kern="0">
              <a:solidFill>
                <a:srgbClr val="FFFFFF"/>
              </a:solidFill>
              <a:latin typeface="Abadi Extra Light"/>
              <a:ea typeface="+mn-ea"/>
            </a:endParaRPr>
          </a:p>
        </p:txBody>
      </p:sp>
      <p:sp>
        <p:nvSpPr>
          <p:cNvPr id="28" name="TextBox 27">
            <a:extLst>
              <a:ext uri="{FF2B5EF4-FFF2-40B4-BE49-F238E27FC236}">
                <a16:creationId xmlns:a16="http://schemas.microsoft.com/office/drawing/2014/main" id="{CB5C8993-3664-4075-81B9-C51CA4E436E2}"/>
              </a:ext>
            </a:extLst>
          </p:cNvPr>
          <p:cNvSpPr txBox="1"/>
          <p:nvPr/>
        </p:nvSpPr>
        <p:spPr>
          <a:xfrm>
            <a:off x="0" y="746668"/>
            <a:ext cx="12161838"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2000">
                <a:solidFill>
                  <a:srgbClr val="FFFFFF"/>
                </a:solidFill>
                <a:latin typeface="Abadi Extra Light" panose="020B0204020104020204" pitchFamily="34" charset="0"/>
              </a:rPr>
              <a:t>Layers of oppression make some people more vulnerable to intimate partner violence. </a:t>
            </a:r>
          </a:p>
        </p:txBody>
      </p:sp>
      <p:sp>
        <p:nvSpPr>
          <p:cNvPr id="54" name="TextBox 53">
            <a:extLst>
              <a:ext uri="{FF2B5EF4-FFF2-40B4-BE49-F238E27FC236}">
                <a16:creationId xmlns:a16="http://schemas.microsoft.com/office/drawing/2014/main" id="{3E1C6C8D-BAFA-4C62-9220-95F8B906217A}"/>
              </a:ext>
            </a:extLst>
          </p:cNvPr>
          <p:cNvSpPr txBox="1"/>
          <p:nvPr/>
        </p:nvSpPr>
        <p:spPr>
          <a:xfrm>
            <a:off x="-7895" y="6523629"/>
            <a:ext cx="12161838" cy="369332"/>
          </a:xfrm>
          <a:prstGeom prst="rect">
            <a:avLst/>
          </a:prstGeom>
          <a:noFill/>
        </p:spPr>
        <p:txBody>
          <a:bodyPr wrap="square" rtlCol="0">
            <a:spAutoFit/>
          </a:bodyPr>
          <a:lstStyle/>
          <a:p>
            <a:r>
              <a:rPr lang="en-US" sz="900" i="1">
                <a:solidFill>
                  <a:srgbClr val="000000">
                    <a:lumMod val="65000"/>
                    <a:lumOff val="35000"/>
                  </a:srgbClr>
                </a:solidFill>
              </a:rPr>
              <a:t>Figure 1. Examples of intersections of oppressions with intimate partner violence. </a:t>
            </a:r>
            <a:r>
              <a:rPr lang="en-US" sz="900">
                <a:solidFill>
                  <a:srgbClr val="000000">
                    <a:lumMod val="65000"/>
                    <a:lumOff val="35000"/>
                  </a:srgbClr>
                </a:solidFill>
              </a:rPr>
              <a:t>Adapted from </a:t>
            </a:r>
            <a:r>
              <a:rPr lang="en-US" sz="900" i="1">
                <a:solidFill>
                  <a:srgbClr val="000000">
                    <a:lumMod val="65000"/>
                    <a:lumOff val="35000"/>
                  </a:srgbClr>
                </a:solidFill>
              </a:rPr>
              <a:t>Virginia Sexual and Domestic Violence Action Alliance</a:t>
            </a:r>
            <a:r>
              <a:rPr lang="en-US" sz="900">
                <a:solidFill>
                  <a:srgbClr val="000000">
                    <a:lumMod val="65000"/>
                    <a:lumOff val="35000"/>
                  </a:srgbClr>
                </a:solidFill>
              </a:rPr>
              <a:t>, by Virginia Sexual &amp; Domestic Violence Action Alliance, 2019, retrieved from </a:t>
            </a:r>
            <a:r>
              <a:rPr lang="en-US" sz="900">
                <a:solidFill>
                  <a:srgbClr val="000000">
                    <a:lumMod val="65000"/>
                    <a:lumOff val="35000"/>
                  </a:srgbClr>
                </a:solidFill>
                <a:hlinkClick r:id="rId3"/>
              </a:rPr>
              <a:t>https://www.communitysolutionsva.org/files/How_Oppressive_Systems_Connect-final.pdf</a:t>
            </a:r>
            <a:r>
              <a:rPr lang="en-US" sz="900">
                <a:solidFill>
                  <a:srgbClr val="000000">
                    <a:lumMod val="65000"/>
                    <a:lumOff val="35000"/>
                  </a:srgbClr>
                </a:solidFill>
              </a:rPr>
              <a:t>. </a:t>
            </a:r>
          </a:p>
        </p:txBody>
      </p:sp>
      <p:sp>
        <p:nvSpPr>
          <p:cNvPr id="62" name="Arrow: Circular 61">
            <a:extLst>
              <a:ext uri="{FF2B5EF4-FFF2-40B4-BE49-F238E27FC236}">
                <a16:creationId xmlns:a16="http://schemas.microsoft.com/office/drawing/2014/main" id="{FAA37F75-E8C3-479A-BD03-E20CEABFBA8B}"/>
              </a:ext>
            </a:extLst>
          </p:cNvPr>
          <p:cNvSpPr/>
          <p:nvPr/>
        </p:nvSpPr>
        <p:spPr>
          <a:xfrm rot="458969">
            <a:off x="2874230" y="1740641"/>
            <a:ext cx="2941152" cy="2562331"/>
          </a:xfrm>
          <a:prstGeom prst="circularArrow">
            <a:avLst>
              <a:gd name="adj1" fmla="val 12500"/>
              <a:gd name="adj2" fmla="val 1142319"/>
              <a:gd name="adj3" fmla="val 20457681"/>
              <a:gd name="adj4" fmla="val 10800000"/>
              <a:gd name="adj5" fmla="val 17028"/>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4" name="Arrow: Circular 63">
            <a:extLst>
              <a:ext uri="{FF2B5EF4-FFF2-40B4-BE49-F238E27FC236}">
                <a16:creationId xmlns:a16="http://schemas.microsoft.com/office/drawing/2014/main" id="{6918C4F2-5BC6-4EF3-9225-29DED448D739}"/>
              </a:ext>
            </a:extLst>
          </p:cNvPr>
          <p:cNvSpPr/>
          <p:nvPr/>
        </p:nvSpPr>
        <p:spPr>
          <a:xfrm rot="4941732">
            <a:off x="5866857" y="1324319"/>
            <a:ext cx="2087682" cy="2555992"/>
          </a:xfrm>
          <a:prstGeom prst="circularArrow">
            <a:avLst>
              <a:gd name="adj1" fmla="val 12500"/>
              <a:gd name="adj2" fmla="val 1142319"/>
              <a:gd name="adj3" fmla="val 20457681"/>
              <a:gd name="adj4" fmla="val 10800000"/>
              <a:gd name="adj5" fmla="val 17028"/>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5" name="Arrow: Circular 64">
            <a:extLst>
              <a:ext uri="{FF2B5EF4-FFF2-40B4-BE49-F238E27FC236}">
                <a16:creationId xmlns:a16="http://schemas.microsoft.com/office/drawing/2014/main" id="{E3E10CB6-46D0-4F64-8DC5-CF74D893953E}"/>
              </a:ext>
            </a:extLst>
          </p:cNvPr>
          <p:cNvSpPr/>
          <p:nvPr/>
        </p:nvSpPr>
        <p:spPr>
          <a:xfrm rot="10138221">
            <a:off x="6759214" y="3014903"/>
            <a:ext cx="3138627" cy="2133597"/>
          </a:xfrm>
          <a:prstGeom prst="circularArrow">
            <a:avLst>
              <a:gd name="adj1" fmla="val 12500"/>
              <a:gd name="adj2" fmla="val 1142319"/>
              <a:gd name="adj3" fmla="val 20457681"/>
              <a:gd name="adj4" fmla="val 10800000"/>
              <a:gd name="adj5" fmla="val 17028"/>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6" name="Arrow: Circular 65">
            <a:extLst>
              <a:ext uri="{FF2B5EF4-FFF2-40B4-BE49-F238E27FC236}">
                <a16:creationId xmlns:a16="http://schemas.microsoft.com/office/drawing/2014/main" id="{98BCB1D5-D7F5-4435-97E9-5B5BB1266FBA}"/>
              </a:ext>
            </a:extLst>
          </p:cNvPr>
          <p:cNvSpPr/>
          <p:nvPr/>
        </p:nvSpPr>
        <p:spPr>
          <a:xfrm rot="18128198" flipV="1">
            <a:off x="5184885" y="4422613"/>
            <a:ext cx="2150907" cy="2029112"/>
          </a:xfrm>
          <a:prstGeom prst="circularArrow">
            <a:avLst>
              <a:gd name="adj1" fmla="val 12500"/>
              <a:gd name="adj2" fmla="val 1142319"/>
              <a:gd name="adj3" fmla="val 20457681"/>
              <a:gd name="adj4" fmla="val 17839729"/>
              <a:gd name="adj5" fmla="val 17028"/>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TextBox 19">
            <a:extLst>
              <a:ext uri="{FF2B5EF4-FFF2-40B4-BE49-F238E27FC236}">
                <a16:creationId xmlns:a16="http://schemas.microsoft.com/office/drawing/2014/main" id="{7DC9FAAA-211B-4561-8AC8-E908358E45A7}"/>
              </a:ext>
            </a:extLst>
          </p:cNvPr>
          <p:cNvSpPr txBox="1"/>
          <p:nvPr/>
        </p:nvSpPr>
        <p:spPr>
          <a:xfrm>
            <a:off x="6811374" y="5289958"/>
            <a:ext cx="2736414" cy="1492716"/>
          </a:xfrm>
          <a:prstGeom prst="rect">
            <a:avLst/>
          </a:prstGeom>
          <a:solidFill>
            <a:schemeClr val="bg1">
              <a:lumMod val="85000"/>
            </a:schemeClr>
          </a:solidFill>
          <a:ln>
            <a:noFill/>
          </a:ln>
        </p:spPr>
        <p:txBody>
          <a:bodyPr wrap="square" rtlCol="0">
            <a:spAutoFit/>
          </a:bodyPr>
          <a:lstStyle/>
          <a:p>
            <a:r>
              <a:rPr lang="en-US" sz="1300">
                <a:solidFill>
                  <a:srgbClr val="000000"/>
                </a:solidFill>
                <a:latin typeface="Abadi Extra Light" panose="020B0204020104020204" pitchFamily="34" charset="0"/>
              </a:rPr>
              <a:t>The objectification and dehumanization of women/feminine people in media/advertising makes it easier for people to commit violence against women and non-binary people. </a:t>
            </a:r>
          </a:p>
        </p:txBody>
      </p:sp>
      <p:sp>
        <p:nvSpPr>
          <p:cNvPr id="23" name="TextBox 22">
            <a:extLst>
              <a:ext uri="{FF2B5EF4-FFF2-40B4-BE49-F238E27FC236}">
                <a16:creationId xmlns:a16="http://schemas.microsoft.com/office/drawing/2014/main" id="{5780AD81-1DD3-48CC-824A-A7028F8AC2A8}"/>
              </a:ext>
            </a:extLst>
          </p:cNvPr>
          <p:cNvSpPr txBox="1"/>
          <p:nvPr/>
        </p:nvSpPr>
        <p:spPr>
          <a:xfrm>
            <a:off x="6811374" y="1512652"/>
            <a:ext cx="2736414" cy="892552"/>
          </a:xfrm>
          <a:prstGeom prst="rect">
            <a:avLst/>
          </a:prstGeom>
          <a:solidFill>
            <a:schemeClr val="bg1">
              <a:lumMod val="85000"/>
            </a:schemeClr>
          </a:solidFill>
          <a:ln>
            <a:noFill/>
          </a:ln>
        </p:spPr>
        <p:txBody>
          <a:bodyPr wrap="square" rtlCol="0">
            <a:spAutoFit/>
          </a:bodyPr>
          <a:lstStyle/>
          <a:p>
            <a:r>
              <a:rPr lang="en-US" sz="1300" dirty="0">
                <a:solidFill>
                  <a:srgbClr val="000000"/>
                </a:solidFill>
                <a:latin typeface="Abadi Extra Light" panose="020B0204020104020204" pitchFamily="34" charset="0"/>
              </a:rPr>
              <a:t>Survivors of color may experience racism when seeking IPV services, preventing them from accessing IPV resources</a:t>
            </a:r>
          </a:p>
        </p:txBody>
      </p:sp>
      <p:sp>
        <p:nvSpPr>
          <p:cNvPr id="19" name="TextBox 18">
            <a:extLst>
              <a:ext uri="{FF2B5EF4-FFF2-40B4-BE49-F238E27FC236}">
                <a16:creationId xmlns:a16="http://schemas.microsoft.com/office/drawing/2014/main" id="{7703F59F-A08E-4305-9112-C1EE7F30EBA6}"/>
              </a:ext>
            </a:extLst>
          </p:cNvPr>
          <p:cNvSpPr txBox="1"/>
          <p:nvPr/>
        </p:nvSpPr>
        <p:spPr>
          <a:xfrm>
            <a:off x="9061400" y="3295462"/>
            <a:ext cx="2859539" cy="1492716"/>
          </a:xfrm>
          <a:prstGeom prst="rect">
            <a:avLst/>
          </a:prstGeom>
          <a:solidFill>
            <a:schemeClr val="bg1">
              <a:lumMod val="85000"/>
            </a:schemeClr>
          </a:solidFill>
          <a:ln>
            <a:noFill/>
          </a:ln>
        </p:spPr>
        <p:txBody>
          <a:bodyPr wrap="square" rtlCol="0">
            <a:spAutoFit/>
          </a:bodyPr>
          <a:lstStyle/>
          <a:p>
            <a:pPr marL="171450" indent="-171450">
              <a:buFont typeface="Arial" panose="020B0604020202020204" pitchFamily="34" charset="0"/>
              <a:buChar char="•"/>
            </a:pPr>
            <a:r>
              <a:rPr lang="en-US" sz="1300">
                <a:solidFill>
                  <a:srgbClr val="000000"/>
                </a:solidFill>
                <a:latin typeface="Abadi Extra Light" panose="020B0204020104020204" pitchFamily="34" charset="0"/>
              </a:rPr>
              <a:t>IPV services may exclude or not provide appropriate services for LGBTQIA individuals </a:t>
            </a:r>
          </a:p>
          <a:p>
            <a:pPr marL="171450" indent="-171450">
              <a:buFont typeface="Arial" panose="020B0604020202020204" pitchFamily="34" charset="0"/>
              <a:buChar char="•"/>
            </a:pPr>
            <a:r>
              <a:rPr lang="en-US" sz="1300">
                <a:solidFill>
                  <a:srgbClr val="000000"/>
                </a:solidFill>
                <a:latin typeface="Abadi Extra Light" panose="020B0204020104020204" pitchFamily="34" charset="0"/>
              </a:rPr>
              <a:t>Partners of LGBTQIA individuals may use heterosexist abuse tactics (e.g., threatening to ‘out’ their partner)</a:t>
            </a:r>
          </a:p>
        </p:txBody>
      </p:sp>
      <p:sp>
        <p:nvSpPr>
          <p:cNvPr id="17" name="TextBox 16">
            <a:extLst>
              <a:ext uri="{FF2B5EF4-FFF2-40B4-BE49-F238E27FC236}">
                <a16:creationId xmlns:a16="http://schemas.microsoft.com/office/drawing/2014/main" id="{3C054659-CBA9-407E-BF13-D177D373295D}"/>
              </a:ext>
            </a:extLst>
          </p:cNvPr>
          <p:cNvSpPr txBox="1"/>
          <p:nvPr/>
        </p:nvSpPr>
        <p:spPr>
          <a:xfrm>
            <a:off x="865360" y="2470421"/>
            <a:ext cx="2736414" cy="892552"/>
          </a:xfrm>
          <a:prstGeom prst="rect">
            <a:avLst/>
          </a:prstGeom>
          <a:solidFill>
            <a:schemeClr val="bg1">
              <a:lumMod val="85000"/>
            </a:schemeClr>
          </a:solidFill>
          <a:ln>
            <a:noFill/>
          </a:ln>
        </p:spPr>
        <p:txBody>
          <a:bodyPr wrap="square" rtlCol="0">
            <a:spAutoFit/>
          </a:bodyPr>
          <a:lstStyle/>
          <a:p>
            <a:r>
              <a:rPr lang="en-US" sz="1300" dirty="0">
                <a:solidFill>
                  <a:srgbClr val="000000"/>
                </a:solidFill>
                <a:latin typeface="Abadi Extra Light" panose="020B0204020104020204" pitchFamily="34" charset="0"/>
              </a:rPr>
              <a:t>Beliefs about gender roles influence the behavior of IPV perpetrators (e.g., women should be subservient to men)</a:t>
            </a:r>
          </a:p>
        </p:txBody>
      </p:sp>
      <p:graphicFrame>
        <p:nvGraphicFramePr>
          <p:cNvPr id="6" name="Diagram 5">
            <a:extLst>
              <a:ext uri="{FF2B5EF4-FFF2-40B4-BE49-F238E27FC236}">
                <a16:creationId xmlns:a16="http://schemas.microsoft.com/office/drawing/2014/main" id="{FB858AA6-FCFE-48FB-A50C-1FA6FF0634F4}"/>
              </a:ext>
            </a:extLst>
          </p:cNvPr>
          <p:cNvGraphicFramePr/>
          <p:nvPr>
            <p:extLst>
              <p:ext uri="{D42A27DB-BD31-4B8C-83A1-F6EECF244321}">
                <p14:modId xmlns:p14="http://schemas.microsoft.com/office/powerpoint/2010/main" val="4280060921"/>
              </p:ext>
            </p:extLst>
          </p:nvPr>
        </p:nvGraphicFramePr>
        <p:xfrm>
          <a:off x="2038119" y="1379339"/>
          <a:ext cx="8085606" cy="5029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188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115779" y="1709624"/>
            <a:ext cx="11831235" cy="4653631"/>
          </a:xfrm>
          <a:prstGeom prst="rect">
            <a:avLst/>
          </a:prstGeom>
        </p:spPr>
        <p:txBody>
          <a:bodyPr spcFirstLastPara="1" wrap="square" lIns="91433" tIns="45700" rIns="91433" bIns="45700" anchor="t" anchorCtr="0">
            <a:noAutofit/>
          </a:bodyPr>
          <a:lstStyle/>
          <a:p>
            <a:pPr marL="168910" indent="0">
              <a:lnSpc>
                <a:spcPct val="100000"/>
              </a:lnSpc>
              <a:spcBef>
                <a:spcPts val="0"/>
              </a:spcBef>
              <a:spcAft>
                <a:spcPts val="2600"/>
              </a:spcAft>
              <a:buClr>
                <a:srgbClr val="073763"/>
              </a:buClr>
              <a:buSzPts val="1600"/>
              <a:buNone/>
            </a:pPr>
            <a:r>
              <a:rPr lang="en-US" sz="2600" dirty="0">
                <a:solidFill>
                  <a:schemeClr val="tx1"/>
                </a:solidFill>
                <a:latin typeface="Abadi Extra Light"/>
              </a:rPr>
              <a:t>Despite the common belief that survivors of intimate partner violence (IPV) can exercise control over their circumstances, </a:t>
            </a:r>
            <a:r>
              <a:rPr lang="en-US" sz="2600" b="1" dirty="0">
                <a:solidFill>
                  <a:schemeClr val="tx1"/>
                </a:solidFill>
                <a:latin typeface="Abadi Extra Light"/>
              </a:rPr>
              <a:t>access to social and economic resources affects survivors' ability to attain safety</a:t>
            </a:r>
            <a:r>
              <a:rPr lang="en-US" sz="2600" dirty="0">
                <a:solidFill>
                  <a:schemeClr val="tx1"/>
                </a:solidFill>
                <a:latin typeface="Abadi Extra Light"/>
              </a:rPr>
              <a:t>.</a:t>
            </a:r>
            <a:endParaRPr lang="en-US" sz="2600" dirty="0">
              <a:solidFill>
                <a:schemeClr val="tx1"/>
              </a:solidFill>
              <a:cs typeface="Calibri" panose="020F0502020204030204"/>
            </a:endParaRPr>
          </a:p>
          <a:p>
            <a:pPr marL="168910" indent="0">
              <a:lnSpc>
                <a:spcPct val="100000"/>
              </a:lnSpc>
              <a:spcBef>
                <a:spcPts val="0"/>
              </a:spcBef>
              <a:spcAft>
                <a:spcPts val="2600"/>
              </a:spcAft>
              <a:buClr>
                <a:srgbClr val="073763"/>
              </a:buClr>
              <a:buSzPts val="1600"/>
              <a:buNone/>
            </a:pPr>
            <a:r>
              <a:rPr lang="en-US" sz="2600" dirty="0">
                <a:solidFill>
                  <a:schemeClr val="tx1"/>
                </a:solidFill>
                <a:latin typeface="Abadi Extra Light"/>
              </a:rPr>
              <a:t>There is also a tendency to focus on physical injury as the only impact of IPV, however,</a:t>
            </a:r>
            <a:r>
              <a:rPr lang="en-US" sz="2600" dirty="0">
                <a:solidFill>
                  <a:schemeClr val="tx1"/>
                </a:solidFill>
                <a:cs typeface="Calibri" panose="020F0502020204030204"/>
              </a:rPr>
              <a:t> </a:t>
            </a:r>
            <a:r>
              <a:rPr lang="en-US" sz="2600" b="1" dirty="0">
                <a:solidFill>
                  <a:schemeClr val="tx1"/>
                </a:solidFill>
                <a:latin typeface="Abadi Extra Light"/>
              </a:rPr>
              <a:t>IPV also affects mental health and multiple other life domains.</a:t>
            </a:r>
          </a:p>
          <a:p>
            <a:pPr marL="168910" indent="0">
              <a:lnSpc>
                <a:spcPct val="100000"/>
              </a:lnSpc>
              <a:spcBef>
                <a:spcPts val="0"/>
              </a:spcBef>
              <a:spcAft>
                <a:spcPts val="2600"/>
              </a:spcAft>
              <a:buClr>
                <a:srgbClr val="073763"/>
              </a:buClr>
              <a:buSzPts val="1600"/>
              <a:buNone/>
            </a:pPr>
            <a:r>
              <a:rPr lang="en-US" sz="2600" dirty="0">
                <a:solidFill>
                  <a:schemeClr val="tx1"/>
                </a:solidFill>
                <a:latin typeface="Abadi Extra Light"/>
              </a:rPr>
              <a:t>Some groups are at higher risk, but </a:t>
            </a:r>
            <a:r>
              <a:rPr lang="en-US" sz="2600" b="1" dirty="0">
                <a:solidFill>
                  <a:schemeClr val="tx1"/>
                </a:solidFill>
                <a:latin typeface="Abadi Extra Light"/>
              </a:rPr>
              <a:t>IPV affects people of all backgrounds </a:t>
            </a:r>
            <a:r>
              <a:rPr lang="en-US" sz="2600" dirty="0">
                <a:solidFill>
                  <a:schemeClr val="tx1"/>
                </a:solidFill>
                <a:latin typeface="Abadi Extra Light"/>
              </a:rPr>
              <a:t>(genders, races, ethnicities, ages, sexual orientations, disability statuses, educational backgrounds, incomes, etc.).</a:t>
            </a:r>
            <a:endParaRPr lang="en-US" sz="2600" dirty="0">
              <a:solidFill>
                <a:schemeClr val="tx1"/>
              </a:solidFill>
              <a:cs typeface="Calibri" panose="020F0502020204030204"/>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55" y="511936"/>
            <a:ext cx="12161837" cy="998111"/>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67" name="Google Shape;67;p15"/>
          <p:cNvSpPr txBox="1">
            <a:spLocks noGrp="1"/>
          </p:cNvSpPr>
          <p:nvPr>
            <p:ph type="title"/>
          </p:nvPr>
        </p:nvSpPr>
        <p:spPr>
          <a:xfrm>
            <a:off x="686245" y="620189"/>
            <a:ext cx="10489585" cy="763343"/>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p>
        </p:txBody>
      </p:sp>
      <p:sp>
        <p:nvSpPr>
          <p:cNvPr id="6" name="Rectangle 5">
            <a:extLst>
              <a:ext uri="{FF2B5EF4-FFF2-40B4-BE49-F238E27FC236}">
                <a16:creationId xmlns:a16="http://schemas.microsoft.com/office/drawing/2014/main" id="{2C959536-B214-4D50-AB80-389A6058B95D}"/>
              </a:ext>
            </a:extLst>
          </p:cNvPr>
          <p:cNvSpPr/>
          <p:nvPr/>
        </p:nvSpPr>
        <p:spPr>
          <a:xfrm>
            <a:off x="2155" y="6614210"/>
            <a:ext cx="12161837" cy="242221"/>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7" name="Rectangle 6">
            <a:extLst>
              <a:ext uri="{FF2B5EF4-FFF2-40B4-BE49-F238E27FC236}">
                <a16:creationId xmlns:a16="http://schemas.microsoft.com/office/drawing/2014/main" id="{8A95528E-9324-4CDD-A6DB-CB1D7E2583AF}"/>
              </a:ext>
            </a:extLst>
          </p:cNvPr>
          <p:cNvSpPr/>
          <p:nvPr/>
        </p:nvSpPr>
        <p:spPr>
          <a:xfrm>
            <a:off x="4363" y="657813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4024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78" y="584371"/>
            <a:ext cx="11514087" cy="1364974"/>
          </a:xfrm>
        </p:spPr>
        <p:txBody>
          <a:bodyPr>
            <a:noAutofit/>
          </a:bodyPr>
          <a:lstStyle/>
          <a:p>
            <a:pPr algn="ctr"/>
            <a:r>
              <a:rPr lang="en-US" sz="2400" b="1">
                <a:solidFill>
                  <a:srgbClr val="C00000"/>
                </a:solidFill>
              </a:rPr>
              <a:t>Fentanyl remains a key factor in opioid-related overdose deaths (92% present in toxicology screen through Q1 2021).</a:t>
            </a:r>
          </a:p>
        </p:txBody>
      </p:sp>
      <p:pic>
        <p:nvPicPr>
          <p:cNvPr id="4" name="Picture 3">
            <a:extLst>
              <a:ext uri="{FF2B5EF4-FFF2-40B4-BE49-F238E27FC236}">
                <a16:creationId xmlns:a16="http://schemas.microsoft.com/office/drawing/2014/main" id="{03D8FFB9-29B2-499F-A38F-1E87515B57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416" y="2144801"/>
            <a:ext cx="10083012" cy="3618046"/>
          </a:xfrm>
          <a:prstGeom prst="rect">
            <a:avLst/>
          </a:prstGeom>
          <a:noFill/>
          <a:ln>
            <a:noFill/>
          </a:ln>
        </p:spPr>
      </p:pic>
      <p:sp>
        <p:nvSpPr>
          <p:cNvPr id="3" name="TextBox 2">
            <a:extLst>
              <a:ext uri="{FF2B5EF4-FFF2-40B4-BE49-F238E27FC236}">
                <a16:creationId xmlns:a16="http://schemas.microsoft.com/office/drawing/2014/main" id="{BB2D805F-7C63-404F-8805-2770D16D3EE2}"/>
              </a:ext>
            </a:extLst>
          </p:cNvPr>
          <p:cNvSpPr txBox="1"/>
          <p:nvPr/>
        </p:nvSpPr>
        <p:spPr>
          <a:xfrm>
            <a:off x="323876" y="75418"/>
            <a:ext cx="7968286" cy="461665"/>
          </a:xfrm>
          <a:prstGeom prst="rect">
            <a:avLst/>
          </a:prstGeom>
          <a:noFill/>
        </p:spPr>
        <p:txBody>
          <a:bodyPr wrap="square" rtlCol="0">
            <a:spAutoFit/>
          </a:bodyPr>
          <a:lstStyle/>
          <a:p>
            <a:r>
              <a:rPr lang="en-US" sz="2400" dirty="0">
                <a:solidFill>
                  <a:schemeClr val="bg1"/>
                </a:solidFill>
              </a:rPr>
              <a:t>Toxicology results 2014 through Q1 2021</a:t>
            </a:r>
            <a:endParaRPr lang="en-US" dirty="0">
              <a:solidFill>
                <a:schemeClr val="bg1"/>
              </a:solidFill>
            </a:endParaRPr>
          </a:p>
        </p:txBody>
      </p:sp>
    </p:spTree>
    <p:extLst>
      <p:ext uri="{BB962C8B-B14F-4D97-AF65-F5344CB8AC3E}">
        <p14:creationId xmlns:p14="http://schemas.microsoft.com/office/powerpoint/2010/main" val="882871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3280"/>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537137" y="3342"/>
            <a:ext cx="11499467" cy="68906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INTIMATE PARTNER VIOLENCE REPORTING PATTERNS</a:t>
            </a: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3" name="Google Shape;257;p29">
            <a:extLst>
              <a:ext uri="{FF2B5EF4-FFF2-40B4-BE49-F238E27FC236}">
                <a16:creationId xmlns:a16="http://schemas.microsoft.com/office/drawing/2014/main" id="{F4E41413-699E-463D-B85C-B394E41BB7A5}"/>
              </a:ext>
            </a:extLst>
          </p:cNvPr>
          <p:cNvSpPr txBox="1"/>
          <p:nvPr/>
        </p:nvSpPr>
        <p:spPr>
          <a:xfrm>
            <a:off x="2108201" y="4717258"/>
            <a:ext cx="4178670" cy="1423540"/>
          </a:xfrm>
          <a:prstGeom prst="rect">
            <a:avLst/>
          </a:prstGeom>
          <a:solidFill>
            <a:srgbClr val="EAB27B"/>
          </a:solidFill>
          <a:ln>
            <a:solidFill>
              <a:schemeClr val="tx2">
                <a:lumMod val="75000"/>
              </a:schemeClr>
            </a:solidFill>
          </a:ln>
        </p:spPr>
        <p:txBody>
          <a:bodyPr spcFirstLastPara="1" wrap="square" lIns="121900" tIns="121900" rIns="121900" bIns="121900" anchor="t" anchorCtr="0">
            <a:noAutofit/>
          </a:bodyPr>
          <a:lstStyle/>
          <a:p>
            <a:pPr algn="ctr" defTabSz="1219170">
              <a:lnSpc>
                <a:spcPct val="90000"/>
              </a:lnSpc>
              <a:buClr>
                <a:srgbClr val="000000"/>
              </a:buClr>
              <a:defRPr/>
            </a:pPr>
            <a:r>
              <a:rPr lang="en-US" sz="2400" b="1" kern="0" dirty="0">
                <a:solidFill>
                  <a:srgbClr val="000000"/>
                </a:solidFill>
                <a:latin typeface="Abadi Extra Light"/>
                <a:cs typeface="Arial"/>
                <a:sym typeface="Arial"/>
              </a:rPr>
              <a:t>This</a:t>
            </a:r>
            <a:r>
              <a:rPr lang="en-US" sz="2400" b="1" kern="0" dirty="0">
                <a:solidFill>
                  <a:srgbClr val="000000"/>
                </a:solidFill>
                <a:latin typeface="Abadi Extra Light"/>
                <a:ea typeface="+mn-lt"/>
                <a:cs typeface="Arial"/>
                <a:sym typeface="Arial"/>
              </a:rPr>
              <a:t> finding is consistent with anecdotal reports </a:t>
            </a:r>
          </a:p>
          <a:p>
            <a:pPr algn="ctr" defTabSz="1219170">
              <a:lnSpc>
                <a:spcPct val="90000"/>
              </a:lnSpc>
              <a:buClr>
                <a:srgbClr val="000000"/>
              </a:buClr>
              <a:defRPr/>
            </a:pPr>
            <a:r>
              <a:rPr lang="en-US" sz="2400" b="1" kern="0" dirty="0">
                <a:solidFill>
                  <a:srgbClr val="000000"/>
                </a:solidFill>
                <a:latin typeface="Abadi Extra Light"/>
                <a:ea typeface="+mn-lt"/>
                <a:cs typeface="Arial"/>
                <a:sym typeface="Arial"/>
              </a:rPr>
              <a:t>from service providers </a:t>
            </a:r>
            <a:endParaRPr lang="en-US" sz="2400" b="1" kern="0" dirty="0">
              <a:solidFill>
                <a:srgbClr val="000000"/>
              </a:solidFill>
              <a:latin typeface="Abadi Extra Light"/>
              <a:ea typeface="+mn-lt"/>
              <a:cs typeface="Arial"/>
            </a:endParaRPr>
          </a:p>
        </p:txBody>
      </p:sp>
      <p:sp>
        <p:nvSpPr>
          <p:cNvPr id="4" name="TextBox 3">
            <a:extLst>
              <a:ext uri="{FF2B5EF4-FFF2-40B4-BE49-F238E27FC236}">
                <a16:creationId xmlns:a16="http://schemas.microsoft.com/office/drawing/2014/main" id="{A5EFE453-102F-4DC1-89B6-61A9B35E3C68}"/>
              </a:ext>
            </a:extLst>
          </p:cNvPr>
          <p:cNvSpPr txBox="1"/>
          <p:nvPr/>
        </p:nvSpPr>
        <p:spPr>
          <a:xfrm>
            <a:off x="550899" y="2526016"/>
            <a:ext cx="7264682" cy="1231106"/>
          </a:xfrm>
          <a:prstGeom prst="rect">
            <a:avLst/>
          </a:prstGeom>
          <a:solidFill>
            <a:srgbClr val="EAB27B"/>
          </a:solidFill>
          <a:ln w="28575">
            <a:solidFill>
              <a:schemeClr val="accent2">
                <a:lumMod val="60000"/>
                <a:lumOff val="40000"/>
              </a:schemeClr>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2400" kern="0" dirty="0">
                <a:solidFill>
                  <a:srgbClr val="000000"/>
                </a:solidFill>
                <a:latin typeface="Abadi Extra Light"/>
                <a:cs typeface="Arial"/>
                <a:sym typeface="Arial"/>
              </a:rPr>
              <a:t>Of those adults who reported IPV during Covid-19, </a:t>
            </a:r>
            <a:endParaRPr lang="en-US" sz="2400" b="1" kern="0" dirty="0">
              <a:solidFill>
                <a:srgbClr val="000000"/>
              </a:solidFill>
              <a:latin typeface="Abadi Extra Light"/>
              <a:cs typeface="Arial"/>
              <a:sym typeface="Arial"/>
            </a:endParaRPr>
          </a:p>
          <a:p>
            <a:pPr algn="ctr" defTabSz="1219170">
              <a:defRPr/>
            </a:pPr>
            <a:r>
              <a:rPr lang="en-US" sz="2400" b="1" kern="0" dirty="0">
                <a:solidFill>
                  <a:srgbClr val="000000"/>
                </a:solidFill>
                <a:latin typeface="Abadi Extra Light"/>
                <a:cs typeface="Arial"/>
                <a:sym typeface="Arial"/>
              </a:rPr>
              <a:t>more than 60%</a:t>
            </a:r>
            <a:r>
              <a:rPr lang="en-US" sz="2400" kern="0" dirty="0">
                <a:solidFill>
                  <a:srgbClr val="000000"/>
                </a:solidFill>
                <a:latin typeface="Abadi Extra Light"/>
                <a:cs typeface="Arial"/>
                <a:sym typeface="Arial"/>
              </a:rPr>
              <a:t> </a:t>
            </a:r>
            <a:r>
              <a:rPr lang="en-US" sz="2400" b="1" kern="0" dirty="0">
                <a:solidFill>
                  <a:srgbClr val="000000"/>
                </a:solidFill>
                <a:latin typeface="Abadi Extra Light"/>
                <a:cs typeface="Arial"/>
                <a:sym typeface="Arial"/>
              </a:rPr>
              <a:t>reported that it was new or had gotten worse.</a:t>
            </a:r>
            <a:endParaRPr lang="en-US" sz="2400" b="1" kern="0" dirty="0">
              <a:solidFill>
                <a:srgbClr val="000000"/>
              </a:solidFill>
              <a:latin typeface="Abadi Extra Light"/>
              <a:cs typeface="Arial"/>
            </a:endParaRPr>
          </a:p>
        </p:txBody>
      </p:sp>
      <p:sp>
        <p:nvSpPr>
          <p:cNvPr id="5" name="TextBox 4">
            <a:extLst>
              <a:ext uri="{FF2B5EF4-FFF2-40B4-BE49-F238E27FC236}">
                <a16:creationId xmlns:a16="http://schemas.microsoft.com/office/drawing/2014/main" id="{D220573C-13F2-4844-BFA2-67F2E3E77757}"/>
              </a:ext>
            </a:extLst>
          </p:cNvPr>
          <p:cNvSpPr txBox="1"/>
          <p:nvPr/>
        </p:nvSpPr>
        <p:spPr>
          <a:xfrm>
            <a:off x="763101" y="1035306"/>
            <a:ext cx="6840276" cy="1231106"/>
          </a:xfrm>
          <a:prstGeom prst="rect">
            <a:avLst/>
          </a:prstGeom>
          <a:solidFill>
            <a:srgbClr val="EAB27B"/>
          </a:solidFill>
          <a:ln w="28575">
            <a:solidFill>
              <a:schemeClr val="accent2">
                <a:lumMod val="60000"/>
                <a:lumOff val="40000"/>
              </a:schemeClr>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2400" b="1" kern="0" dirty="0">
                <a:solidFill>
                  <a:srgbClr val="000000"/>
                </a:solidFill>
                <a:latin typeface="Abadi Extra Light"/>
                <a:cs typeface="Arial"/>
                <a:sym typeface="Arial"/>
              </a:rPr>
              <a:t>Overall, 2.3%</a:t>
            </a:r>
            <a:r>
              <a:rPr lang="en-US" sz="2400" b="1" kern="0" baseline="30000" dirty="0">
                <a:solidFill>
                  <a:srgbClr val="000000"/>
                </a:solidFill>
                <a:latin typeface="Abadi Extra Light"/>
                <a:cs typeface="Arial"/>
                <a:sym typeface="Arial"/>
              </a:rPr>
              <a:t>†</a:t>
            </a:r>
            <a:r>
              <a:rPr lang="en-US" sz="2400" kern="0" dirty="0">
                <a:solidFill>
                  <a:srgbClr val="000000"/>
                </a:solidFill>
                <a:latin typeface="Abadi Extra Light"/>
                <a:cs typeface="Arial"/>
                <a:sym typeface="Arial"/>
              </a:rPr>
              <a:t> of adult respondents reported experiencing IPV during the first 6-8 months of the pandemic</a:t>
            </a:r>
            <a:endParaRPr lang="en-US" sz="2400" kern="0" dirty="0">
              <a:solidFill>
                <a:srgbClr val="000000"/>
              </a:solidFill>
              <a:latin typeface="Abadi Extra Light"/>
              <a:cs typeface="Arial"/>
            </a:endParaRPr>
          </a:p>
        </p:txBody>
      </p:sp>
      <p:sp>
        <p:nvSpPr>
          <p:cNvPr id="6" name="Arrow: Down 5">
            <a:extLst>
              <a:ext uri="{FF2B5EF4-FFF2-40B4-BE49-F238E27FC236}">
                <a16:creationId xmlns:a16="http://schemas.microsoft.com/office/drawing/2014/main" id="{8A780D67-866B-45DB-8936-0DBEAD2E21B4}"/>
              </a:ext>
            </a:extLst>
          </p:cNvPr>
          <p:cNvSpPr/>
          <p:nvPr/>
        </p:nvSpPr>
        <p:spPr>
          <a:xfrm>
            <a:off x="3941385" y="3851853"/>
            <a:ext cx="483710" cy="722946"/>
          </a:xfrm>
          <a:prstGeom prst="downArrow">
            <a:avLst/>
          </a:prstGeom>
          <a:solidFill>
            <a:srgbClr val="ED9B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a:extLst>
              <a:ext uri="{FF2B5EF4-FFF2-40B4-BE49-F238E27FC236}">
                <a16:creationId xmlns:a16="http://schemas.microsoft.com/office/drawing/2014/main" id="{37181C59-6FFE-4F6E-AEE5-95DC5A3B77C2}"/>
              </a:ext>
            </a:extLst>
          </p:cNvPr>
          <p:cNvSpPr txBox="1"/>
          <p:nvPr/>
        </p:nvSpPr>
        <p:spPr>
          <a:xfrm>
            <a:off x="-47167" y="6410605"/>
            <a:ext cx="6121234" cy="253916"/>
          </a:xfrm>
          <a:prstGeom prst="rect">
            <a:avLst/>
          </a:prstGeom>
          <a:noFill/>
        </p:spPr>
        <p:txBody>
          <a:bodyPr wrap="square" rtlCol="0">
            <a:spAutoFit/>
          </a:bodyPr>
          <a:lstStyle/>
          <a:p>
            <a:r>
              <a:rPr lang="en-US" sz="1050" kern="0" baseline="30000">
                <a:solidFill>
                  <a:srgbClr val="000000"/>
                </a:solidFill>
                <a:latin typeface="Abadi Extra Light"/>
                <a:cs typeface="Arial"/>
                <a:sym typeface="Arial"/>
              </a:rPr>
              <a:t>† </a:t>
            </a:r>
            <a:r>
              <a:rPr lang="en-US" sz="1050" kern="0">
                <a:solidFill>
                  <a:srgbClr val="000000"/>
                </a:solidFill>
                <a:latin typeface="Abadi Extra Light"/>
                <a:cs typeface="Arial"/>
                <a:sym typeface="Arial"/>
              </a:rPr>
              <a:t>Frequency of respondents reporting IPV during COVID = 572. Effective sample size = 26769. </a:t>
            </a:r>
            <a:endParaRPr lang="en-US" sz="1050">
              <a:solidFill>
                <a:srgbClr val="000000"/>
              </a:solidFill>
            </a:endParaRPr>
          </a:p>
        </p:txBody>
      </p:sp>
      <p:sp>
        <p:nvSpPr>
          <p:cNvPr id="9" name="Rounded Rectangular Callout 8">
            <a:extLst>
              <a:ext uri="{FF2B5EF4-FFF2-40B4-BE49-F238E27FC236}">
                <a16:creationId xmlns:a16="http://schemas.microsoft.com/office/drawing/2014/main" id="{D15C0BF1-597F-0C4B-A921-38F51994090A}"/>
              </a:ext>
            </a:extLst>
          </p:cNvPr>
          <p:cNvSpPr/>
          <p:nvPr/>
        </p:nvSpPr>
        <p:spPr>
          <a:xfrm>
            <a:off x="8074161" y="1034085"/>
            <a:ext cx="3819400" cy="4969011"/>
          </a:xfrm>
          <a:prstGeom prst="wedgeRoundRectCallout">
            <a:avLst>
              <a:gd name="adj1" fmla="val -56656"/>
              <a:gd name="adj2" fmla="val 591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a:t>
            </a:r>
            <a:r>
              <a:rPr lang="en-US" b="1" dirty="0">
                <a:solidFill>
                  <a:srgbClr val="FFFFFF"/>
                </a:solidFill>
              </a:rPr>
              <a:t>Throughout the past year, our advocates have indicated they are seeing higher levels of dangerousness and potential lethality in the experiences of survivors…noticing more strangulations, brutal assaults, uses of weapons, etc. Clients also appear to have more difficulty accessing services in the early stages of escalation, due to increases in isolation and less time apart from abusive partners</a:t>
            </a:r>
            <a:r>
              <a:rPr lang="en-US" dirty="0">
                <a:solidFill>
                  <a:srgbClr val="FFFFFF"/>
                </a:solidFill>
              </a:rPr>
              <a:t>.” </a:t>
            </a:r>
          </a:p>
          <a:p>
            <a:r>
              <a:rPr lang="en-US" dirty="0">
                <a:solidFill>
                  <a:srgbClr val="FFFFFF"/>
                </a:solidFill>
              </a:rPr>
              <a:t>- MA IPV Service Provider</a:t>
            </a:r>
          </a:p>
        </p:txBody>
      </p:sp>
      <p:sp>
        <p:nvSpPr>
          <p:cNvPr id="11" name="Rectangle 10">
            <a:extLst>
              <a:ext uri="{FF2B5EF4-FFF2-40B4-BE49-F238E27FC236}">
                <a16:creationId xmlns:a16="http://schemas.microsoft.com/office/drawing/2014/main" id="{2609A02A-CA9B-43A9-949A-3A274804678D}"/>
              </a:ext>
            </a:extLst>
          </p:cNvPr>
          <p:cNvSpPr/>
          <p:nvPr/>
        </p:nvSpPr>
        <p:spPr>
          <a:xfrm>
            <a:off x="4355" y="657811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6990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52" y="-7822"/>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4" name="Google Shape;257;p29">
            <a:extLst>
              <a:ext uri="{FF2B5EF4-FFF2-40B4-BE49-F238E27FC236}">
                <a16:creationId xmlns:a16="http://schemas.microsoft.com/office/drawing/2014/main" id="{6EE6FB6F-8DEC-42B1-A1CE-0330948F0718}"/>
              </a:ext>
            </a:extLst>
          </p:cNvPr>
          <p:cNvSpPr txBox="1"/>
          <p:nvPr/>
        </p:nvSpPr>
        <p:spPr>
          <a:xfrm>
            <a:off x="8317601" y="1180865"/>
            <a:ext cx="3684446" cy="4098149"/>
          </a:xfrm>
          <a:prstGeom prst="rect">
            <a:avLst/>
          </a:prstGeom>
          <a:solidFill>
            <a:schemeClr val="bg1">
              <a:lumMod val="85000"/>
            </a:schemeClr>
          </a:solidFill>
          <a:ln>
            <a:solidFill>
              <a:schemeClr val="bg2">
                <a:lumMod val="60000"/>
                <a:lumOff val="40000"/>
              </a:schemeClr>
            </a:solidFill>
          </a:ln>
        </p:spPr>
        <p:txBody>
          <a:bodyPr spcFirstLastPara="1" wrap="square" lIns="121900" tIns="121900" rIns="121900" bIns="121900" anchor="t" anchorCtr="0">
            <a:noAutofit/>
          </a:bodyPr>
          <a:lstStyle/>
          <a:p>
            <a:pPr defTabSz="1219170">
              <a:lnSpc>
                <a:spcPct val="90000"/>
              </a:lnSpc>
              <a:buClr>
                <a:srgbClr val="000000"/>
              </a:buClr>
              <a:defRPr/>
            </a:pPr>
            <a:r>
              <a:rPr lang="en-US" sz="1900" kern="0">
                <a:solidFill>
                  <a:srgbClr val="000000"/>
                </a:solidFill>
                <a:latin typeface="Abadi Extra Light"/>
                <a:cs typeface="Arial"/>
                <a:sym typeface="Arial"/>
              </a:rPr>
              <a:t>Experiences of IPV during Covid-19 were reported over </a:t>
            </a:r>
            <a:r>
              <a:rPr lang="en-US" sz="1900" b="1" kern="0">
                <a:solidFill>
                  <a:srgbClr val="000000"/>
                </a:solidFill>
                <a:latin typeface="Abadi Extra Light"/>
                <a:cs typeface="Arial"/>
                <a:sym typeface="Arial"/>
              </a:rPr>
              <a:t>2 to 4x</a:t>
            </a:r>
            <a:r>
              <a:rPr lang="en-US" sz="1900" kern="0">
                <a:solidFill>
                  <a:srgbClr val="000000"/>
                </a:solidFill>
                <a:latin typeface="Abadi Extra Light"/>
                <a:cs typeface="Arial"/>
                <a:sym typeface="Arial"/>
              </a:rPr>
              <a:t> more frequently by respondents identifying as: </a:t>
            </a:r>
            <a:r>
              <a:rPr lang="en-US" sz="1950" kern="0">
                <a:solidFill>
                  <a:srgbClr val="000000"/>
                </a:solidFill>
                <a:latin typeface="Abadi Extra Light"/>
                <a:cs typeface="Arial"/>
                <a:sym typeface="Arial"/>
              </a:rPr>
              <a:t> </a:t>
            </a:r>
          </a:p>
          <a:p>
            <a:pPr marL="342900" indent="-342900" defTabSz="1219170">
              <a:lnSpc>
                <a:spcPct val="90000"/>
              </a:lnSpc>
              <a:buClr>
                <a:srgbClr val="000000"/>
              </a:buClr>
              <a:buFont typeface="Arial" panose="020B0604020202020204" pitchFamily="34" charset="0"/>
              <a:buChar char="•"/>
              <a:defRPr/>
            </a:pPr>
            <a:endParaRPr lang="en-US" sz="2000" kern="0">
              <a:solidFill>
                <a:srgbClr val="000000">
                  <a:lumMod val="85000"/>
                  <a:lumOff val="15000"/>
                </a:srgbClr>
              </a:solidFill>
              <a:latin typeface="Abadi Extra Light"/>
              <a:cs typeface="Arial"/>
              <a:sym typeface="Arial"/>
            </a:endParaRPr>
          </a:p>
          <a:p>
            <a:pPr marL="342900" indent="-342900" defTabSz="1219170">
              <a:lnSpc>
                <a:spcPct val="90000"/>
              </a:lnSpc>
              <a:buClr>
                <a:srgbClr val="000000"/>
              </a:buClr>
              <a:buFont typeface="Arial" panose="020B0604020202020204" pitchFamily="34" charset="0"/>
              <a:buChar char="•"/>
              <a:defRPr/>
            </a:pPr>
            <a:r>
              <a:rPr lang="en-US" sz="2000" kern="0">
                <a:solidFill>
                  <a:srgbClr val="000000">
                    <a:lumMod val="85000"/>
                    <a:lumOff val="15000"/>
                  </a:srgbClr>
                </a:solidFill>
                <a:latin typeface="Abadi Extra Light"/>
                <a:cs typeface="Arial"/>
                <a:sym typeface="Arial"/>
              </a:rPr>
              <a:t>LGBQA </a:t>
            </a:r>
          </a:p>
          <a:p>
            <a:pPr marL="342900" indent="-342900" defTabSz="1219170">
              <a:lnSpc>
                <a:spcPct val="90000"/>
              </a:lnSpc>
              <a:buClr>
                <a:srgbClr val="000000"/>
              </a:buClr>
              <a:buFont typeface="Arial" panose="020B0604020202020204" pitchFamily="34" charset="0"/>
              <a:buChar char="•"/>
              <a:defRPr/>
            </a:pPr>
            <a:r>
              <a:rPr lang="en-US" sz="2000" kern="0">
                <a:solidFill>
                  <a:srgbClr val="000000">
                    <a:lumMod val="85000"/>
                    <a:lumOff val="15000"/>
                  </a:srgbClr>
                </a:solidFill>
                <a:latin typeface="Abadi Extra Light"/>
                <a:cs typeface="Arial"/>
                <a:sym typeface="Arial"/>
              </a:rPr>
              <a:t>Of transgender experience and non-binary gender</a:t>
            </a:r>
          </a:p>
          <a:p>
            <a:pPr marL="342900" indent="-342900" defTabSz="1219170">
              <a:lnSpc>
                <a:spcPct val="90000"/>
              </a:lnSpc>
              <a:buClr>
                <a:srgbClr val="000000"/>
              </a:buClr>
              <a:buFont typeface="Arial" panose="020B0604020202020204" pitchFamily="34" charset="0"/>
              <a:buChar char="•"/>
              <a:defRPr/>
            </a:pPr>
            <a:r>
              <a:rPr lang="en-US" sz="2000" kern="0">
                <a:solidFill>
                  <a:srgbClr val="000000"/>
                </a:solidFill>
                <a:latin typeface="Abadi Extra Light"/>
                <a:cs typeface="Arial"/>
                <a:sym typeface="Arial"/>
              </a:rPr>
              <a:t>Multi-racial </a:t>
            </a:r>
            <a:r>
              <a:rPr lang="en-US" sz="2000" kern="0" err="1">
                <a:solidFill>
                  <a:srgbClr val="000000"/>
                </a:solidFill>
                <a:latin typeface="Abadi Extra Light"/>
                <a:cs typeface="Arial"/>
                <a:sym typeface="Arial"/>
              </a:rPr>
              <a:t>nH</a:t>
            </a:r>
            <a:r>
              <a:rPr lang="en-US" sz="2000" kern="0">
                <a:solidFill>
                  <a:srgbClr val="000000"/>
                </a:solidFill>
                <a:latin typeface="Abadi Extra Light"/>
                <a:cs typeface="Arial"/>
                <a:sym typeface="Arial"/>
              </a:rPr>
              <a:t>/</a:t>
            </a:r>
            <a:r>
              <a:rPr lang="en-US" sz="2000" kern="0" err="1">
                <a:solidFill>
                  <a:srgbClr val="000000"/>
                </a:solidFill>
                <a:latin typeface="Abadi Extra Light"/>
                <a:cs typeface="Arial"/>
                <a:sym typeface="Arial"/>
              </a:rPr>
              <a:t>nL</a:t>
            </a:r>
            <a:r>
              <a:rPr lang="en-US" sz="2000" kern="0">
                <a:solidFill>
                  <a:srgbClr val="000000"/>
                </a:solidFill>
                <a:latin typeface="Abadi Extra Light"/>
                <a:cs typeface="Arial"/>
                <a:sym typeface="Arial"/>
              </a:rPr>
              <a:t>, American Indian/Alaska Native, Black </a:t>
            </a:r>
            <a:r>
              <a:rPr lang="en-US" sz="2000" kern="0" err="1">
                <a:solidFill>
                  <a:srgbClr val="000000"/>
                </a:solidFill>
                <a:latin typeface="Abadi Extra Light"/>
                <a:cs typeface="Arial"/>
                <a:sym typeface="Arial"/>
              </a:rPr>
              <a:t>nH</a:t>
            </a:r>
            <a:r>
              <a:rPr lang="en-US" sz="2000" kern="0">
                <a:solidFill>
                  <a:srgbClr val="000000"/>
                </a:solidFill>
                <a:latin typeface="Abadi Extra Light"/>
                <a:cs typeface="Arial"/>
                <a:sym typeface="Arial"/>
              </a:rPr>
              <a:t>/</a:t>
            </a:r>
            <a:r>
              <a:rPr lang="en-US" sz="2000" kern="0" err="1">
                <a:solidFill>
                  <a:srgbClr val="000000"/>
                </a:solidFill>
                <a:latin typeface="Abadi Extra Light"/>
                <a:cs typeface="Arial"/>
                <a:sym typeface="Arial"/>
              </a:rPr>
              <a:t>nL</a:t>
            </a:r>
            <a:r>
              <a:rPr lang="en-US" sz="2000" kern="0">
                <a:solidFill>
                  <a:srgbClr val="000000"/>
                </a:solidFill>
                <a:latin typeface="Abadi Extra Light"/>
                <a:cs typeface="Arial"/>
                <a:sym typeface="Arial"/>
              </a:rPr>
              <a:t>, Asian </a:t>
            </a:r>
            <a:r>
              <a:rPr lang="en-US" sz="2000" kern="0" err="1">
                <a:solidFill>
                  <a:srgbClr val="000000"/>
                </a:solidFill>
                <a:latin typeface="Abadi Extra Light"/>
                <a:cs typeface="Arial"/>
                <a:sym typeface="Arial"/>
              </a:rPr>
              <a:t>nH</a:t>
            </a:r>
            <a:r>
              <a:rPr lang="en-US" sz="2000" kern="0">
                <a:solidFill>
                  <a:srgbClr val="000000"/>
                </a:solidFill>
                <a:latin typeface="Abadi Extra Light"/>
                <a:cs typeface="Arial"/>
                <a:sym typeface="Arial"/>
              </a:rPr>
              <a:t>/</a:t>
            </a:r>
            <a:r>
              <a:rPr lang="en-US" sz="2000" kern="0" err="1">
                <a:solidFill>
                  <a:srgbClr val="000000"/>
                </a:solidFill>
                <a:latin typeface="Abadi Extra Light"/>
                <a:cs typeface="Arial"/>
                <a:sym typeface="Arial"/>
              </a:rPr>
              <a:t>nL</a:t>
            </a:r>
            <a:r>
              <a:rPr lang="en-US" sz="2000" kern="0">
                <a:solidFill>
                  <a:srgbClr val="000000"/>
                </a:solidFill>
                <a:latin typeface="Abadi Extra Light"/>
                <a:cs typeface="Arial"/>
                <a:sym typeface="Arial"/>
              </a:rPr>
              <a:t>, and Hispanic/Latinx </a:t>
            </a:r>
            <a:endParaRPr lang="en-US" sz="2000" kern="0">
              <a:solidFill>
                <a:srgbClr val="000000"/>
              </a:solidFill>
              <a:latin typeface="Abadi Extra Light"/>
              <a:cs typeface="Arial"/>
            </a:endParaRPr>
          </a:p>
          <a:p>
            <a:pPr marL="342900" indent="-342900" defTabSz="1219170">
              <a:lnSpc>
                <a:spcPct val="90000"/>
              </a:lnSpc>
              <a:buClr>
                <a:srgbClr val="000000"/>
              </a:buClr>
              <a:buFont typeface="Arial" panose="020B0604020202020204" pitchFamily="34" charset="0"/>
              <a:buChar char="•"/>
              <a:defRPr/>
            </a:pPr>
            <a:r>
              <a:rPr lang="en-US" sz="2000" kern="0">
                <a:solidFill>
                  <a:srgbClr val="000000">
                    <a:lumMod val="85000"/>
                    <a:lumOff val="15000"/>
                  </a:srgbClr>
                </a:solidFill>
                <a:latin typeface="Abadi Extra Light"/>
                <a:cs typeface="Arial"/>
                <a:sym typeface="Arial"/>
              </a:rPr>
              <a:t>Having a disability </a:t>
            </a:r>
          </a:p>
          <a:p>
            <a:pPr marL="342900" indent="-342900" defTabSz="1219170">
              <a:lnSpc>
                <a:spcPct val="90000"/>
              </a:lnSpc>
              <a:buClr>
                <a:srgbClr val="000000"/>
              </a:buClr>
              <a:buFont typeface="Arial" panose="020B0604020202020204" pitchFamily="34" charset="0"/>
              <a:buChar char="•"/>
              <a:defRPr/>
            </a:pPr>
            <a:endParaRPr lang="en-US" sz="2000" kern="0">
              <a:solidFill>
                <a:srgbClr val="000000">
                  <a:lumMod val="85000"/>
                  <a:lumOff val="15000"/>
                </a:srgbClr>
              </a:solidFill>
              <a:latin typeface="Abadi Extra Light"/>
              <a:cs typeface="Arial"/>
              <a:sym typeface="Arial"/>
            </a:endParaRPr>
          </a:p>
        </p:txBody>
      </p:sp>
      <p:sp>
        <p:nvSpPr>
          <p:cNvPr id="5" name="TextBox 4">
            <a:extLst>
              <a:ext uri="{FF2B5EF4-FFF2-40B4-BE49-F238E27FC236}">
                <a16:creationId xmlns:a16="http://schemas.microsoft.com/office/drawing/2014/main" id="{D61A4B2F-F7F8-44A8-8EB5-7E43072F3462}"/>
              </a:ext>
            </a:extLst>
          </p:cNvPr>
          <p:cNvSpPr txBox="1"/>
          <p:nvPr/>
        </p:nvSpPr>
        <p:spPr>
          <a:xfrm>
            <a:off x="781617" y="1090960"/>
            <a:ext cx="7520896" cy="307777"/>
          </a:xfrm>
          <a:prstGeom prst="rect">
            <a:avLst/>
          </a:prstGeom>
          <a:noFill/>
        </p:spPr>
        <p:txBody>
          <a:bodyPr wrap="square" rtlCol="0">
            <a:spAutoFit/>
          </a:bodyPr>
          <a:lstStyle/>
          <a:p>
            <a:pPr>
              <a:defRPr/>
            </a:pPr>
            <a:r>
              <a:rPr lang="en-US" sz="1400" b="1">
                <a:solidFill>
                  <a:srgbClr val="000000"/>
                </a:solidFill>
                <a:latin typeface="Calibri" panose="020F0502020204030204" pitchFamily="34" charset="0"/>
                <a:cs typeface="Calibri" panose="020F0502020204030204" pitchFamily="34" charset="0"/>
              </a:rPr>
              <a:t>Percent of MA Subpopulations Reporting Experiences of IPV During Covid-19 Pandemic </a:t>
            </a:r>
          </a:p>
        </p:txBody>
      </p:sp>
      <p:sp>
        <p:nvSpPr>
          <p:cNvPr id="11" name="Google Shape;193;p26">
            <a:extLst>
              <a:ext uri="{FF2B5EF4-FFF2-40B4-BE49-F238E27FC236}">
                <a16:creationId xmlns:a16="http://schemas.microsoft.com/office/drawing/2014/main" id="{ADCB93A7-4BC0-4037-A5A2-CBCBE131AB3B}"/>
              </a:ext>
            </a:extLst>
          </p:cNvPr>
          <p:cNvSpPr txBox="1">
            <a:spLocks/>
          </p:cNvSpPr>
          <p:nvPr/>
        </p:nvSpPr>
        <p:spPr>
          <a:xfrm>
            <a:off x="486694" y="2304"/>
            <a:ext cx="11228412" cy="58165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INTIMATE PARTNER VIOLENCE &amp; DEMOGRAPHICS</a:t>
            </a:r>
          </a:p>
        </p:txBody>
      </p:sp>
      <p:sp>
        <p:nvSpPr>
          <p:cNvPr id="12" name="Google Shape;193;p26">
            <a:extLst>
              <a:ext uri="{FF2B5EF4-FFF2-40B4-BE49-F238E27FC236}">
                <a16:creationId xmlns:a16="http://schemas.microsoft.com/office/drawing/2014/main" id="{CDC78E3C-6766-435C-8477-28F5684361E5}"/>
              </a:ext>
            </a:extLst>
          </p:cNvPr>
          <p:cNvSpPr txBox="1">
            <a:spLocks/>
          </p:cNvSpPr>
          <p:nvPr/>
        </p:nvSpPr>
        <p:spPr>
          <a:xfrm>
            <a:off x="-1" y="585608"/>
            <a:ext cx="12159678" cy="543285"/>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lnSpc>
                <a:spcPct val="100000"/>
              </a:lnSpc>
              <a:buClr>
                <a:srgbClr val="000000"/>
              </a:buClr>
              <a:defRPr/>
            </a:pPr>
            <a:r>
              <a:rPr lang="en-US" sz="2200" kern="0" dirty="0">
                <a:solidFill>
                  <a:srgbClr val="FFFFFF"/>
                </a:solidFill>
                <a:latin typeface="Abadi Extra Light"/>
              </a:rPr>
              <a:t>Some groups may be particularly in need of IPV screening and follow-up support services.</a:t>
            </a:r>
          </a:p>
        </p:txBody>
      </p:sp>
      <p:graphicFrame>
        <p:nvGraphicFramePr>
          <p:cNvPr id="14" name="Chart 13">
            <a:extLst>
              <a:ext uri="{FF2B5EF4-FFF2-40B4-BE49-F238E27FC236}">
                <a16:creationId xmlns:a16="http://schemas.microsoft.com/office/drawing/2014/main" id="{264C7A50-3BD7-48E3-B759-834E2B242D1F}"/>
              </a:ext>
            </a:extLst>
          </p:cNvPr>
          <p:cNvGraphicFramePr>
            <a:graphicFrameLocks/>
          </p:cNvGraphicFramePr>
          <p:nvPr/>
        </p:nvGraphicFramePr>
        <p:xfrm>
          <a:off x="152023" y="1406118"/>
          <a:ext cx="8155443" cy="515101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22667AA3-EB9C-48DF-B0C5-47397BA6ACB6}"/>
              </a:ext>
            </a:extLst>
          </p:cNvPr>
          <p:cNvSpPr txBox="1"/>
          <p:nvPr/>
        </p:nvSpPr>
        <p:spPr>
          <a:xfrm>
            <a:off x="8264021" y="5357969"/>
            <a:ext cx="3745796" cy="1223412"/>
          </a:xfrm>
          <a:prstGeom prst="rect">
            <a:avLst/>
          </a:prstGeom>
          <a:noFill/>
        </p:spPr>
        <p:txBody>
          <a:bodyPr wrap="square">
            <a:spAutoFit/>
          </a:bodyPr>
          <a:lstStyle/>
          <a:p>
            <a:pPr>
              <a:defRPr/>
            </a:pPr>
            <a:r>
              <a:rPr lang="en-US" sz="1050" err="1">
                <a:solidFill>
                  <a:srgbClr val="000000"/>
                </a:solidFill>
                <a:latin typeface="Abadi Extra Light" panose="020B0204020104020204" pitchFamily="34" charset="0"/>
              </a:rPr>
              <a:t>nH</a:t>
            </a:r>
            <a:r>
              <a:rPr lang="en-US" sz="1050">
                <a:solidFill>
                  <a:srgbClr val="000000"/>
                </a:solidFill>
                <a:latin typeface="Abadi Extra Light" panose="020B0204020104020204" pitchFamily="34" charset="0"/>
              </a:rPr>
              <a:t>/</a:t>
            </a:r>
            <a:r>
              <a:rPr lang="en-US" sz="1050" err="1">
                <a:solidFill>
                  <a:srgbClr val="000000"/>
                </a:solidFill>
                <a:latin typeface="Abadi Extra Light" panose="020B0204020104020204" pitchFamily="34" charset="0"/>
              </a:rPr>
              <a:t>nL</a:t>
            </a:r>
            <a:r>
              <a:rPr lang="en-US" sz="1050">
                <a:solidFill>
                  <a:srgbClr val="000000"/>
                </a:solidFill>
                <a:latin typeface="Abadi Extra Light" panose="020B0204020104020204" pitchFamily="34" charset="0"/>
              </a:rPr>
              <a:t> = non-Hispanic/non-Latinx; </a:t>
            </a:r>
          </a:p>
          <a:p>
            <a:pPr>
              <a:defRPr/>
            </a:pPr>
            <a:r>
              <a:rPr lang="en-US" sz="1050">
                <a:solidFill>
                  <a:srgbClr val="000000"/>
                </a:solidFill>
                <a:latin typeface="Abadi Extra Light" panose="020B0204020104020204" pitchFamily="34" charset="0"/>
              </a:rPr>
              <a:t>American Indian/Alaska Native includes respondents who identify as Hispanic/Latinx. Non-binary gender identity includes respondents identifying as non-binary, genderqueer, and not exclusively male or female. See Appendix for sub-population frequencies. </a:t>
            </a:r>
          </a:p>
          <a:p>
            <a:pPr>
              <a:defRPr/>
            </a:pPr>
            <a:r>
              <a:rPr lang="en-US" sz="1050">
                <a:solidFill>
                  <a:srgbClr val="000000"/>
                </a:solidFill>
                <a:ea typeface="+mn-lt"/>
                <a:cs typeface="Arial"/>
              </a:rPr>
              <a:t>*</a:t>
            </a:r>
            <a:r>
              <a:rPr lang="en-US" sz="1050">
                <a:solidFill>
                  <a:srgbClr val="000000"/>
                </a:solidFill>
                <a:latin typeface="Abadi Extra Light"/>
                <a:ea typeface="+mn-lt"/>
                <a:cs typeface="Arial"/>
              </a:rPr>
              <a:t>Difference</a:t>
            </a:r>
            <a:r>
              <a:rPr lang="en-US" sz="1050">
                <a:solidFill>
                  <a:srgbClr val="000000"/>
                </a:solidFill>
                <a:ea typeface="+mn-lt"/>
                <a:cs typeface="Arial"/>
              </a:rPr>
              <a:t> </a:t>
            </a:r>
            <a:r>
              <a:rPr lang="en-US" sz="1050">
                <a:solidFill>
                  <a:srgbClr val="000000"/>
                </a:solidFill>
                <a:latin typeface="Abadi Extra Light"/>
                <a:ea typeface="+mn-lt"/>
                <a:cs typeface="Arial"/>
              </a:rPr>
              <a:t>is statistically significant at p. &lt; .05</a:t>
            </a:r>
            <a:endParaRPr lang="en-US" sz="1050">
              <a:solidFill>
                <a:srgbClr val="000000"/>
              </a:solidFill>
              <a:latin typeface="Abadi Extra Light" panose="020B0204020104020204" pitchFamily="34" charset="0"/>
            </a:endParaRPr>
          </a:p>
        </p:txBody>
      </p:sp>
      <p:sp>
        <p:nvSpPr>
          <p:cNvPr id="10" name="Rectangle 9">
            <a:extLst>
              <a:ext uri="{FF2B5EF4-FFF2-40B4-BE49-F238E27FC236}">
                <a16:creationId xmlns:a16="http://schemas.microsoft.com/office/drawing/2014/main" id="{7B19E6CC-95CC-4CC6-97EB-620D9B5BEB11}"/>
              </a:ext>
            </a:extLst>
          </p:cNvPr>
          <p:cNvSpPr/>
          <p:nvPr/>
        </p:nvSpPr>
        <p:spPr>
          <a:xfrm>
            <a:off x="4339" y="657809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904379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7822"/>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42</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24181" y="845"/>
            <a:ext cx="11813114" cy="662906"/>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INTIMATE PARTNER VIOLENCE &amp; DEMOGRAPHICS (cont.)</a:t>
            </a: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3" name="Google Shape;257;p29">
            <a:extLst>
              <a:ext uri="{FF2B5EF4-FFF2-40B4-BE49-F238E27FC236}">
                <a16:creationId xmlns:a16="http://schemas.microsoft.com/office/drawing/2014/main" id="{2AEBC606-DADA-4A9E-8716-8737584D1C0F}"/>
              </a:ext>
            </a:extLst>
          </p:cNvPr>
          <p:cNvSpPr txBox="1"/>
          <p:nvPr/>
        </p:nvSpPr>
        <p:spPr>
          <a:xfrm>
            <a:off x="8471393" y="1103396"/>
            <a:ext cx="3451344" cy="5101721"/>
          </a:xfrm>
          <a:prstGeom prst="rect">
            <a:avLst/>
          </a:prstGeom>
          <a:solidFill>
            <a:schemeClr val="bg1">
              <a:lumMod val="85000"/>
            </a:schemeClr>
          </a:solidFill>
          <a:ln>
            <a:solidFill>
              <a:schemeClr val="bg2">
                <a:lumMod val="60000"/>
                <a:lumOff val="40000"/>
              </a:schemeClr>
            </a:solidFill>
          </a:ln>
        </p:spPr>
        <p:txBody>
          <a:bodyPr spcFirstLastPara="1" wrap="square" lIns="121900" tIns="121900" rIns="121900" bIns="121900" anchor="t" anchorCtr="0">
            <a:noAutofit/>
          </a:bodyPr>
          <a:lstStyle/>
          <a:p>
            <a:pPr defTabSz="1219170">
              <a:buClr>
                <a:srgbClr val="000000"/>
              </a:buClr>
              <a:defRPr/>
            </a:pPr>
            <a:r>
              <a:rPr lang="en-US" sz="2000" kern="0">
                <a:solidFill>
                  <a:srgbClr val="000000"/>
                </a:solidFill>
                <a:latin typeface="Abadi Extra Light"/>
                <a:cs typeface="Arial"/>
                <a:sym typeface="Arial"/>
              </a:rPr>
              <a:t>Experiences of IPV during Covid-19 were reported over </a:t>
            </a:r>
            <a:r>
              <a:rPr lang="en-US" sz="2400" b="1" kern="0">
                <a:solidFill>
                  <a:srgbClr val="000000"/>
                </a:solidFill>
                <a:latin typeface="Abadi Extra Light"/>
                <a:cs typeface="Arial"/>
                <a:sym typeface="Arial"/>
              </a:rPr>
              <a:t>1.5 to 3x</a:t>
            </a:r>
            <a:r>
              <a:rPr lang="en-US" sz="2000" kern="0">
                <a:solidFill>
                  <a:srgbClr val="000000"/>
                </a:solidFill>
                <a:latin typeface="Abadi Extra Light"/>
                <a:cs typeface="Arial"/>
                <a:sym typeface="Arial"/>
              </a:rPr>
              <a:t> more frequently by respondents identifying as:  </a:t>
            </a:r>
          </a:p>
          <a:p>
            <a:pPr defTabSz="1219170">
              <a:buClr>
                <a:srgbClr val="000000"/>
              </a:buClr>
              <a:defRPr/>
            </a:pPr>
            <a:endParaRPr lang="en-US" sz="2000" kern="0">
              <a:solidFill>
                <a:srgbClr val="000000">
                  <a:lumMod val="85000"/>
                  <a:lumOff val="15000"/>
                </a:srgbClr>
              </a:solidFill>
              <a:latin typeface="Abadi Extra Light"/>
              <a:cs typeface="Arial"/>
              <a:sym typeface="Arial"/>
            </a:endParaRPr>
          </a:p>
          <a:p>
            <a:pPr marL="380365" indent="-380365" defTabSz="1219170">
              <a:buClr>
                <a:srgbClr val="000000"/>
              </a:buClr>
              <a:buFont typeface="Arial"/>
              <a:buChar char="•"/>
              <a:defRPr/>
            </a:pPr>
            <a:r>
              <a:rPr lang="en-US" sz="2000" kern="0">
                <a:solidFill>
                  <a:srgbClr val="000000"/>
                </a:solidFill>
                <a:latin typeface="Abadi Extra Light"/>
                <a:cs typeface="Arial"/>
                <a:sym typeface="Arial"/>
              </a:rPr>
              <a:t>Residing in Western MA or Suffolk county </a:t>
            </a:r>
            <a:endParaRPr lang="en-US" sz="2000" kern="0">
              <a:solidFill>
                <a:srgbClr val="000000"/>
              </a:solidFill>
              <a:latin typeface="Abadi Extra Light"/>
              <a:cs typeface="Arial"/>
            </a:endParaRPr>
          </a:p>
          <a:p>
            <a:pPr marL="380365" indent="-380365" defTabSz="1219170">
              <a:buClr>
                <a:srgbClr val="000000"/>
              </a:buClr>
              <a:buFont typeface="Arial"/>
              <a:buChar char="•"/>
              <a:defRPr/>
            </a:pPr>
            <a:r>
              <a:rPr lang="en-US" sz="2000" kern="0">
                <a:solidFill>
                  <a:srgbClr val="000000"/>
                </a:solidFill>
                <a:latin typeface="Abadi Extra Light"/>
                <a:cs typeface="Arial"/>
                <a:sym typeface="Arial"/>
              </a:rPr>
              <a:t>Younger </a:t>
            </a:r>
            <a:endParaRPr lang="en-US" sz="2000" kern="0">
              <a:solidFill>
                <a:srgbClr val="000000"/>
              </a:solidFill>
              <a:latin typeface="Abadi Extra Light"/>
              <a:cs typeface="Arial"/>
            </a:endParaRPr>
          </a:p>
          <a:p>
            <a:pPr marL="380365" indent="-380365" defTabSz="1219170">
              <a:buClr>
                <a:srgbClr val="000000"/>
              </a:buClr>
              <a:buFont typeface="Arial"/>
              <a:buChar char="•"/>
              <a:defRPr/>
            </a:pPr>
            <a:r>
              <a:rPr lang="en-US" sz="2000" kern="0">
                <a:solidFill>
                  <a:srgbClr val="000000"/>
                </a:solidFill>
                <a:latin typeface="Abadi Extra Light"/>
                <a:cs typeface="Arial"/>
                <a:sym typeface="Arial"/>
              </a:rPr>
              <a:t>Of lower income </a:t>
            </a:r>
            <a:endParaRPr lang="en-US" sz="2000" kern="0">
              <a:solidFill>
                <a:srgbClr val="000000"/>
              </a:solidFill>
              <a:latin typeface="Abadi Extra Light"/>
              <a:cs typeface="Arial"/>
            </a:endParaRPr>
          </a:p>
          <a:p>
            <a:pPr marL="380365" indent="-380365" defTabSz="1219170">
              <a:buClr>
                <a:srgbClr val="000000"/>
              </a:buClr>
              <a:buFont typeface="Arial"/>
              <a:buChar char="•"/>
              <a:defRPr/>
            </a:pPr>
            <a:r>
              <a:rPr lang="en-US" sz="2000" kern="0">
                <a:solidFill>
                  <a:srgbClr val="000000"/>
                </a:solidFill>
                <a:latin typeface="Abadi Extra Light"/>
                <a:cs typeface="Arial"/>
                <a:sym typeface="Arial"/>
              </a:rPr>
              <a:t>Of lower educational attainment</a:t>
            </a:r>
            <a:endParaRPr lang="en-US" sz="2000" kern="0">
              <a:solidFill>
                <a:srgbClr val="000000"/>
              </a:solidFill>
              <a:latin typeface="Abadi Extra Light"/>
              <a:cs typeface="Arial"/>
            </a:endParaRPr>
          </a:p>
          <a:p>
            <a:pPr marL="380365" indent="-380365" defTabSz="1219170">
              <a:buClr>
                <a:srgbClr val="000000"/>
              </a:buClr>
              <a:buFont typeface="Arial"/>
              <a:buChar char="•"/>
              <a:defRPr/>
            </a:pPr>
            <a:r>
              <a:rPr lang="en-US" sz="2000" kern="0">
                <a:solidFill>
                  <a:srgbClr val="000000"/>
                </a:solidFill>
                <a:latin typeface="Abadi Extra Light"/>
                <a:cs typeface="Arial"/>
                <a:sym typeface="Arial"/>
              </a:rPr>
              <a:t>Speaking a language other than English </a:t>
            </a:r>
            <a:endParaRPr lang="en-US" sz="1867" kern="0">
              <a:solidFill>
                <a:srgbClr val="000000"/>
              </a:solidFill>
              <a:latin typeface="Abadi Extra Light"/>
              <a:cs typeface="Arial"/>
            </a:endParaRPr>
          </a:p>
          <a:p>
            <a:pPr defTabSz="1219170">
              <a:buClr>
                <a:srgbClr val="000000"/>
              </a:buClr>
              <a:defRPr/>
            </a:pPr>
            <a:endParaRPr lang="en-US" sz="1867" b="1" kern="0">
              <a:solidFill>
                <a:srgbClr val="002060"/>
              </a:solidFill>
              <a:latin typeface="Abadi Extra Light"/>
              <a:cs typeface="Arial"/>
              <a:sym typeface="Arial"/>
            </a:endParaRPr>
          </a:p>
          <a:p>
            <a:pPr marL="380365" indent="-380365" defTabSz="1219170">
              <a:buClr>
                <a:srgbClr val="000000"/>
              </a:buClr>
              <a:buFont typeface="Arial"/>
              <a:buChar char="•"/>
              <a:defRPr/>
            </a:pPr>
            <a:endParaRPr lang="en-US" sz="1867" kern="0">
              <a:solidFill>
                <a:srgbClr val="073763"/>
              </a:solidFill>
              <a:latin typeface="Abadi Extra Light"/>
              <a:cs typeface="Arial"/>
            </a:endParaRPr>
          </a:p>
          <a:p>
            <a:pPr marL="342900" indent="-342900" defTabSz="1219170">
              <a:lnSpc>
                <a:spcPct val="90000"/>
              </a:lnSpc>
              <a:buClr>
                <a:srgbClr val="000000"/>
              </a:buClr>
              <a:buFont typeface="Arial" panose="020B0604020202020204" pitchFamily="34" charset="0"/>
              <a:buChar char="•"/>
              <a:defRPr/>
            </a:pPr>
            <a:endParaRPr lang="en-US" sz="2000" kern="0">
              <a:solidFill>
                <a:srgbClr val="000000">
                  <a:lumMod val="85000"/>
                  <a:lumOff val="15000"/>
                </a:srgbClr>
              </a:solidFill>
              <a:latin typeface="Abadi Extra Light"/>
              <a:cs typeface="Arial"/>
              <a:sym typeface="Arial"/>
            </a:endParaRPr>
          </a:p>
          <a:p>
            <a:pPr marL="342900" indent="-342900" defTabSz="1219170">
              <a:lnSpc>
                <a:spcPct val="90000"/>
              </a:lnSpc>
              <a:buClr>
                <a:srgbClr val="000000"/>
              </a:buClr>
              <a:buFont typeface="Arial" panose="020B0604020202020204" pitchFamily="34" charset="0"/>
              <a:buChar char="•"/>
              <a:defRPr/>
            </a:pPr>
            <a:endParaRPr lang="en-US" sz="2000" kern="0">
              <a:solidFill>
                <a:srgbClr val="000000">
                  <a:lumMod val="85000"/>
                  <a:lumOff val="15000"/>
                </a:srgbClr>
              </a:solidFill>
              <a:latin typeface="Abadi Extra Light"/>
              <a:cs typeface="Arial"/>
              <a:sym typeface="Arial"/>
            </a:endParaRPr>
          </a:p>
        </p:txBody>
      </p:sp>
      <p:sp>
        <p:nvSpPr>
          <p:cNvPr id="22" name="Google Shape;193;p26">
            <a:extLst>
              <a:ext uri="{FF2B5EF4-FFF2-40B4-BE49-F238E27FC236}">
                <a16:creationId xmlns:a16="http://schemas.microsoft.com/office/drawing/2014/main" id="{BFF6E695-1320-4AF6-A80E-4795626F8450}"/>
              </a:ext>
            </a:extLst>
          </p:cNvPr>
          <p:cNvSpPr txBox="1">
            <a:spLocks/>
          </p:cNvSpPr>
          <p:nvPr/>
        </p:nvSpPr>
        <p:spPr>
          <a:xfrm>
            <a:off x="4" y="586490"/>
            <a:ext cx="12158833" cy="497563"/>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lnSpc>
                <a:spcPct val="0"/>
              </a:lnSpc>
              <a:buClr>
                <a:srgbClr val="000000"/>
              </a:buClr>
              <a:defRPr/>
            </a:pPr>
            <a:r>
              <a:rPr lang="en-US" sz="2400" kern="0">
                <a:solidFill>
                  <a:srgbClr val="FFFFFF"/>
                </a:solidFill>
                <a:latin typeface="Abadi Extra Light"/>
              </a:rPr>
              <a:t>Some groups may be particularly in need of IPV screening and follow-up support services</a:t>
            </a:r>
            <a:r>
              <a:rPr lang="en-US" sz="2400" kern="0">
                <a:solidFill>
                  <a:srgbClr val="FFFFFF"/>
                </a:solidFill>
                <a:latin typeface="Abadi"/>
              </a:rPr>
              <a:t>.</a:t>
            </a:r>
            <a:endParaRPr lang="en-US" sz="2400">
              <a:solidFill>
                <a:srgbClr val="FFFFFF"/>
              </a:solidFill>
              <a:latin typeface="Abadi"/>
            </a:endParaRPr>
          </a:p>
        </p:txBody>
      </p:sp>
      <p:sp>
        <p:nvSpPr>
          <p:cNvPr id="24" name="TextBox 23">
            <a:extLst>
              <a:ext uri="{FF2B5EF4-FFF2-40B4-BE49-F238E27FC236}">
                <a16:creationId xmlns:a16="http://schemas.microsoft.com/office/drawing/2014/main" id="{3E7BB4A7-C9D8-4138-89ED-1920EB392AE9}"/>
              </a:ext>
            </a:extLst>
          </p:cNvPr>
          <p:cNvSpPr txBox="1"/>
          <p:nvPr/>
        </p:nvSpPr>
        <p:spPr>
          <a:xfrm>
            <a:off x="781617" y="1090949"/>
            <a:ext cx="7520896" cy="307777"/>
          </a:xfrm>
          <a:prstGeom prst="rect">
            <a:avLst/>
          </a:prstGeom>
          <a:noFill/>
        </p:spPr>
        <p:txBody>
          <a:bodyPr wrap="square" rtlCol="0">
            <a:spAutoFit/>
          </a:bodyPr>
          <a:lstStyle/>
          <a:p>
            <a:pPr>
              <a:defRPr/>
            </a:pPr>
            <a:r>
              <a:rPr lang="en-US" sz="1400" b="1">
                <a:solidFill>
                  <a:srgbClr val="000000"/>
                </a:solidFill>
                <a:latin typeface="Calibri" panose="020F0502020204030204" pitchFamily="34" charset="0"/>
                <a:cs typeface="Calibri" panose="020F0502020204030204" pitchFamily="34" charset="0"/>
              </a:rPr>
              <a:t>Percent of MA Subpopulations Reporting Experiences of IPV During Covid-19 Pandemic (cont.) </a:t>
            </a:r>
          </a:p>
        </p:txBody>
      </p:sp>
      <p:sp>
        <p:nvSpPr>
          <p:cNvPr id="17" name="TextBox 16">
            <a:extLst>
              <a:ext uri="{FF2B5EF4-FFF2-40B4-BE49-F238E27FC236}">
                <a16:creationId xmlns:a16="http://schemas.microsoft.com/office/drawing/2014/main" id="{53548C08-8D8F-4F16-A613-5EFD6DB812BC}"/>
              </a:ext>
            </a:extLst>
          </p:cNvPr>
          <p:cNvSpPr txBox="1"/>
          <p:nvPr/>
        </p:nvSpPr>
        <p:spPr>
          <a:xfrm>
            <a:off x="147426" y="6382277"/>
            <a:ext cx="1133638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rgbClr val="000000"/>
                </a:solidFill>
                <a:ea typeface="+mn-lt"/>
                <a:cs typeface="Arial"/>
              </a:rPr>
              <a:t>*</a:t>
            </a:r>
            <a:r>
              <a:rPr lang="en-US" sz="1050">
                <a:solidFill>
                  <a:srgbClr val="000000"/>
                </a:solidFill>
                <a:latin typeface="Abadi Extra Light"/>
                <a:ea typeface="+mn-lt"/>
                <a:cs typeface="Arial"/>
              </a:rPr>
              <a:t>Difference</a:t>
            </a:r>
            <a:r>
              <a:rPr lang="en-US" sz="1050">
                <a:solidFill>
                  <a:srgbClr val="000000"/>
                </a:solidFill>
                <a:ea typeface="+mn-lt"/>
                <a:cs typeface="Arial"/>
              </a:rPr>
              <a:t> </a:t>
            </a:r>
            <a:r>
              <a:rPr lang="en-US" sz="1050">
                <a:solidFill>
                  <a:srgbClr val="000000"/>
                </a:solidFill>
                <a:latin typeface="Abadi Extra Light"/>
                <a:ea typeface="+mn-lt"/>
                <a:cs typeface="Arial"/>
              </a:rPr>
              <a:t>is statistically significant at p. &lt; .05. Response categories for which differences were not statistically significant are not represented in graph. See Appendix sub-population frequencies. </a:t>
            </a:r>
            <a:endParaRPr lang="en-US" sz="1050">
              <a:solidFill>
                <a:srgbClr val="000000"/>
              </a:solidFill>
              <a:latin typeface="Abadi Extra Light"/>
            </a:endParaRPr>
          </a:p>
        </p:txBody>
      </p:sp>
      <p:graphicFrame>
        <p:nvGraphicFramePr>
          <p:cNvPr id="19" name="Chart 18">
            <a:extLst>
              <a:ext uri="{FF2B5EF4-FFF2-40B4-BE49-F238E27FC236}">
                <a16:creationId xmlns:a16="http://schemas.microsoft.com/office/drawing/2014/main" id="{385D5652-24C1-4465-A2CA-A552C9477875}"/>
              </a:ext>
            </a:extLst>
          </p:cNvPr>
          <p:cNvGraphicFramePr>
            <a:graphicFrameLocks/>
          </p:cNvGraphicFramePr>
          <p:nvPr/>
        </p:nvGraphicFramePr>
        <p:xfrm>
          <a:off x="252786" y="1107326"/>
          <a:ext cx="7982805" cy="524975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7CAC8DC-8F01-4143-8846-159B5834B12B}"/>
              </a:ext>
            </a:extLst>
          </p:cNvPr>
          <p:cNvSpPr/>
          <p:nvPr/>
        </p:nvSpPr>
        <p:spPr>
          <a:xfrm>
            <a:off x="4339" y="657807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044732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3" name="Google Shape;193;p26">
            <a:extLst>
              <a:ext uri="{FF2B5EF4-FFF2-40B4-BE49-F238E27FC236}">
                <a16:creationId xmlns:a16="http://schemas.microsoft.com/office/drawing/2014/main" id="{58BB894C-2D02-4A9D-A3AF-20D3D17E9A42}"/>
              </a:ext>
            </a:extLst>
          </p:cNvPr>
          <p:cNvSpPr txBox="1">
            <a:spLocks/>
          </p:cNvSpPr>
          <p:nvPr/>
        </p:nvSpPr>
        <p:spPr>
          <a:xfrm>
            <a:off x="1" y="665347"/>
            <a:ext cx="12169390" cy="1230061"/>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r>
              <a:rPr lang="en-US" sz="1800" kern="0">
                <a:solidFill>
                  <a:srgbClr val="FFFFFF"/>
                </a:solidFill>
                <a:latin typeface="Abadi Extra Light"/>
                <a:ea typeface="+mn-ea"/>
              </a:rPr>
              <a:t>Adult residents in rural areas of Massachusetts</a:t>
            </a:r>
            <a:r>
              <a:rPr lang="en-US" sz="1800" kern="0" baseline="30000">
                <a:solidFill>
                  <a:srgbClr val="FFFFFF"/>
                </a:solidFill>
                <a:ea typeface="+mn-ea"/>
              </a:rPr>
              <a:t>†</a:t>
            </a:r>
            <a:r>
              <a:rPr lang="en-US" sz="1800" kern="0">
                <a:solidFill>
                  <a:srgbClr val="FFFFFF"/>
                </a:solidFill>
                <a:latin typeface="Abadi Extra Light"/>
                <a:ea typeface="+mn-ea"/>
              </a:rPr>
              <a:t> were more likely than adult residents in urban areas to report having experienced IPV in the first 6-8 months of the COVID-19 pandemic. </a:t>
            </a:r>
            <a:r>
              <a:rPr lang="en-US" sz="1800" kern="0">
                <a:solidFill>
                  <a:srgbClr val="868686"/>
                </a:solidFill>
                <a:latin typeface="Abadi Extra Light"/>
                <a:ea typeface="+mn-ea"/>
              </a:rPr>
              <a:t>suggesting that</a:t>
            </a:r>
            <a:r>
              <a:rPr lang="en-US" sz="2400" kern="0">
                <a:solidFill>
                  <a:srgbClr val="868686"/>
                </a:solidFill>
                <a:latin typeface="Abadi"/>
                <a:ea typeface="+mn-ea"/>
              </a:rPr>
              <a:t> tailored solutions are needed to address structural barriers, based on where people live.</a:t>
            </a:r>
          </a:p>
        </p:txBody>
      </p:sp>
      <p:sp>
        <p:nvSpPr>
          <p:cNvPr id="11" name="Google Shape;193;p26">
            <a:extLst>
              <a:ext uri="{FF2B5EF4-FFF2-40B4-BE49-F238E27FC236}">
                <a16:creationId xmlns:a16="http://schemas.microsoft.com/office/drawing/2014/main" id="{40AFA60C-48B1-4A38-A5F1-C272972572F2}"/>
              </a:ext>
            </a:extLst>
          </p:cNvPr>
          <p:cNvSpPr txBox="1">
            <a:spLocks/>
          </p:cNvSpPr>
          <p:nvPr/>
        </p:nvSpPr>
        <p:spPr>
          <a:xfrm>
            <a:off x="1" y="663384"/>
            <a:ext cx="12169390" cy="1230061"/>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r>
              <a:rPr lang="en-US" sz="2150" kern="0" dirty="0">
                <a:solidFill>
                  <a:srgbClr val="FFFFFF"/>
                </a:solidFill>
                <a:latin typeface="Abadi Extra Light"/>
                <a:ea typeface="+mn-ea"/>
              </a:rPr>
              <a:t>Residents in rural areas</a:t>
            </a:r>
            <a:r>
              <a:rPr lang="en-US" sz="2150" kern="0" baseline="30000" dirty="0">
                <a:solidFill>
                  <a:srgbClr val="FFFFFF"/>
                </a:solidFill>
                <a:ea typeface="+mn-ea"/>
              </a:rPr>
              <a:t>†</a:t>
            </a:r>
            <a:r>
              <a:rPr lang="en-US" sz="2150" kern="0" dirty="0">
                <a:solidFill>
                  <a:srgbClr val="FFFFFF"/>
                </a:solidFill>
                <a:latin typeface="Abadi Extra Light"/>
                <a:ea typeface="+mn-ea"/>
              </a:rPr>
              <a:t> were more likely than residents in urban areas to report having experienced IPV in the first 6-8 months of the pandemic suggesting that</a:t>
            </a:r>
            <a:r>
              <a:rPr lang="en-US" sz="2150" kern="0" dirty="0">
                <a:solidFill>
                  <a:srgbClr val="FFAB40"/>
                </a:solidFill>
                <a:latin typeface="Abadi"/>
                <a:ea typeface="+mn-ea"/>
              </a:rPr>
              <a:t> tailored solutions are needed to address </a:t>
            </a:r>
          </a:p>
          <a:p>
            <a:pPr defTabSz="1219140">
              <a:lnSpc>
                <a:spcPct val="100000"/>
              </a:lnSpc>
              <a:buClr>
                <a:srgbClr val="000000"/>
              </a:buClr>
              <a:defRPr/>
            </a:pPr>
            <a:r>
              <a:rPr lang="en-US" sz="2150" kern="0" dirty="0">
                <a:solidFill>
                  <a:srgbClr val="FFAB40"/>
                </a:solidFill>
                <a:latin typeface="Abadi"/>
                <a:ea typeface="+mn-ea"/>
              </a:rPr>
              <a:t>structural barriers, based on where people live.</a:t>
            </a:r>
          </a:p>
        </p:txBody>
      </p:sp>
      <p:sp>
        <p:nvSpPr>
          <p:cNvPr id="15" name="Rectangle 14">
            <a:extLst>
              <a:ext uri="{FF2B5EF4-FFF2-40B4-BE49-F238E27FC236}">
                <a16:creationId xmlns:a16="http://schemas.microsoft.com/office/drawing/2014/main" id="{9D61DC97-1C19-564E-B842-C2DA4EE3F241}"/>
              </a:ext>
            </a:extLst>
          </p:cNvPr>
          <p:cNvSpPr/>
          <p:nvPr/>
        </p:nvSpPr>
        <p:spPr>
          <a:xfrm>
            <a:off x="52" y="3259"/>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43</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7177" y="13349"/>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INTIMATE PARTNER VIOLENCE &amp; RURALITY</a:t>
            </a: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4" name="TextBox 3">
            <a:extLst>
              <a:ext uri="{FF2B5EF4-FFF2-40B4-BE49-F238E27FC236}">
                <a16:creationId xmlns:a16="http://schemas.microsoft.com/office/drawing/2014/main" id="{58BBF150-3E68-4367-8D34-90B1EDA061EA}"/>
              </a:ext>
            </a:extLst>
          </p:cNvPr>
          <p:cNvSpPr txBox="1"/>
          <p:nvPr/>
        </p:nvSpPr>
        <p:spPr>
          <a:xfrm>
            <a:off x="9765587" y="2270645"/>
            <a:ext cx="1945990" cy="3693319"/>
          </a:xfrm>
          <a:prstGeom prst="rect">
            <a:avLst/>
          </a:prstGeom>
          <a:solidFill>
            <a:srgbClr val="D6EDBD"/>
          </a:solidFill>
          <a:ln w="28575">
            <a:solidFill>
              <a:schemeClr val="tx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aseline="30000" dirty="0">
                <a:solidFill>
                  <a:srgbClr val="000000"/>
                </a:solidFill>
                <a:latin typeface="Abadi Extra Light"/>
                <a:ea typeface="+mn-lt"/>
                <a:cs typeface="Arial"/>
              </a:rPr>
              <a:t>†</a:t>
            </a:r>
            <a:r>
              <a:rPr lang="en-US" sz="1300" dirty="0">
                <a:solidFill>
                  <a:srgbClr val="000000"/>
                </a:solidFill>
                <a:latin typeface="Abadi Extra Light"/>
                <a:ea typeface="+mn-lt"/>
                <a:cs typeface="Arial"/>
              </a:rPr>
              <a:t>City-town groupings were based on the MA State Office of Rural Health's MA rural designations. </a:t>
            </a:r>
            <a:endParaRPr lang="en-US" dirty="0">
              <a:solidFill>
                <a:srgbClr val="000000"/>
              </a:solidFill>
            </a:endParaRPr>
          </a:p>
          <a:p>
            <a:r>
              <a:rPr lang="en-US" sz="1300" dirty="0">
                <a:solidFill>
                  <a:srgbClr val="000000"/>
                </a:solidFill>
                <a:latin typeface="Abadi Extra Light"/>
                <a:ea typeface="+mn-lt"/>
                <a:cs typeface="Arial"/>
              </a:rPr>
              <a:t>Rural definitions are available at: </a:t>
            </a:r>
            <a:r>
              <a:rPr lang="en-US" sz="1300" dirty="0">
                <a:solidFill>
                  <a:srgbClr val="000000"/>
                </a:solidFill>
                <a:latin typeface="Abadi Extra Light"/>
                <a:ea typeface="+mn-lt"/>
                <a:cs typeface="Arial"/>
                <a:hlinkClick r:id="rId3"/>
              </a:rPr>
              <a:t>https://www.mass.gov/doc/rural-definition-detail-0/download</a:t>
            </a:r>
            <a:r>
              <a:rPr lang="en-US" sz="1300" dirty="0">
                <a:solidFill>
                  <a:srgbClr val="000000"/>
                </a:solidFill>
                <a:latin typeface="Abadi Extra Light"/>
                <a:ea typeface="+mn-lt"/>
                <a:cs typeface="Arial"/>
              </a:rPr>
              <a:t>. Towns in level two are less densely populated and more remote and isolated from urban core areas than are towns in level one, but both are considered rural.</a:t>
            </a:r>
            <a:endParaRPr lang="en-US" dirty="0">
              <a:solidFill>
                <a:srgbClr val="000000"/>
              </a:solidFill>
            </a:endParaRPr>
          </a:p>
        </p:txBody>
      </p:sp>
      <p:sp>
        <p:nvSpPr>
          <p:cNvPr id="9" name="TextBox 8">
            <a:extLst>
              <a:ext uri="{FF2B5EF4-FFF2-40B4-BE49-F238E27FC236}">
                <a16:creationId xmlns:a16="http://schemas.microsoft.com/office/drawing/2014/main" id="{49CCC75C-A070-45A6-BB90-6A6BC2270A0E}"/>
              </a:ext>
            </a:extLst>
          </p:cNvPr>
          <p:cNvSpPr txBox="1"/>
          <p:nvPr/>
        </p:nvSpPr>
        <p:spPr>
          <a:xfrm>
            <a:off x="147517" y="6349844"/>
            <a:ext cx="5933494"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rgbClr val="000000"/>
                </a:solidFill>
                <a:ea typeface="+mn-lt"/>
                <a:cs typeface="Arial"/>
              </a:rPr>
              <a:t>*</a:t>
            </a:r>
            <a:r>
              <a:rPr lang="en-US" sz="1050">
                <a:solidFill>
                  <a:srgbClr val="000000"/>
                </a:solidFill>
                <a:latin typeface="Abadi Extra Light"/>
                <a:ea typeface="+mn-lt"/>
                <a:cs typeface="Arial"/>
              </a:rPr>
              <a:t>Difference</a:t>
            </a:r>
            <a:r>
              <a:rPr lang="en-US" sz="1050">
                <a:solidFill>
                  <a:srgbClr val="000000"/>
                </a:solidFill>
                <a:ea typeface="+mn-lt"/>
                <a:cs typeface="Arial"/>
              </a:rPr>
              <a:t> </a:t>
            </a:r>
            <a:r>
              <a:rPr lang="en-US" sz="1050">
                <a:solidFill>
                  <a:srgbClr val="000000"/>
                </a:solidFill>
                <a:latin typeface="Abadi Extra Light"/>
                <a:ea typeface="+mn-lt"/>
                <a:cs typeface="Arial"/>
              </a:rPr>
              <a:t>is statistically significant at p. &lt; .05. </a:t>
            </a:r>
            <a:r>
              <a:rPr lang="en-US" sz="1050">
                <a:solidFill>
                  <a:srgbClr val="000000"/>
                </a:solidFill>
                <a:latin typeface="Abadi Extra Light"/>
              </a:rPr>
              <a:t>See Appendix for sub-population frequencies. </a:t>
            </a:r>
            <a:endParaRPr lang="en-US" sz="1050">
              <a:solidFill>
                <a:srgbClr val="000000"/>
              </a:solidFill>
              <a:latin typeface="Abadi Extra Light" panose="020B0204020104020204" pitchFamily="34" charset="0"/>
            </a:endParaRPr>
          </a:p>
        </p:txBody>
      </p:sp>
      <p:pic>
        <p:nvPicPr>
          <p:cNvPr id="6" name="Picture 6">
            <a:extLst>
              <a:ext uri="{FF2B5EF4-FFF2-40B4-BE49-F238E27FC236}">
                <a16:creationId xmlns:a16="http://schemas.microsoft.com/office/drawing/2014/main" id="{DA2241B4-9AAB-4A5B-B195-F6B20003F5C3}"/>
              </a:ext>
            </a:extLst>
          </p:cNvPr>
          <p:cNvPicPr>
            <a:picLocks noChangeAspect="1"/>
          </p:cNvPicPr>
          <p:nvPr/>
        </p:nvPicPr>
        <p:blipFill>
          <a:blip r:embed="rId4"/>
          <a:stretch>
            <a:fillRect/>
          </a:stretch>
        </p:blipFill>
        <p:spPr>
          <a:xfrm>
            <a:off x="258570" y="2087717"/>
            <a:ext cx="9324074" cy="4153650"/>
          </a:xfrm>
          <a:prstGeom prst="rect">
            <a:avLst/>
          </a:prstGeom>
        </p:spPr>
      </p:pic>
      <p:sp>
        <p:nvSpPr>
          <p:cNvPr id="12" name="Rectangle 11">
            <a:extLst>
              <a:ext uri="{FF2B5EF4-FFF2-40B4-BE49-F238E27FC236}">
                <a16:creationId xmlns:a16="http://schemas.microsoft.com/office/drawing/2014/main" id="{FA7006B3-FFC6-43FC-BFA6-F3A488054773}"/>
              </a:ext>
            </a:extLst>
          </p:cNvPr>
          <p:cNvSpPr/>
          <p:nvPr/>
        </p:nvSpPr>
        <p:spPr>
          <a:xfrm>
            <a:off x="4339" y="6578050"/>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2547097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3;p26">
            <a:extLst>
              <a:ext uri="{FF2B5EF4-FFF2-40B4-BE49-F238E27FC236}">
                <a16:creationId xmlns:a16="http://schemas.microsoft.com/office/drawing/2014/main" id="{4D914623-FDD3-42F2-B486-3FDC1CAFD8D0}"/>
              </a:ext>
            </a:extLst>
          </p:cNvPr>
          <p:cNvSpPr txBox="1">
            <a:spLocks/>
          </p:cNvSpPr>
          <p:nvPr/>
        </p:nvSpPr>
        <p:spPr>
          <a:xfrm>
            <a:off x="-2944" y="582456"/>
            <a:ext cx="12169569" cy="965864"/>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endParaRPr lang="en-US" sz="2000">
              <a:solidFill>
                <a:srgbClr val="FFFFFF"/>
              </a:solidFill>
              <a:latin typeface="Abadi Extra Light"/>
              <a:ea typeface="+mn-ea"/>
            </a:endParaRPr>
          </a:p>
        </p:txBody>
      </p:sp>
      <p:sp>
        <p:nvSpPr>
          <p:cNvPr id="2" name="Title 1">
            <a:extLst>
              <a:ext uri="{FF2B5EF4-FFF2-40B4-BE49-F238E27FC236}">
                <a16:creationId xmlns:a16="http://schemas.microsoft.com/office/drawing/2014/main" id="{781ACBBE-EE84-4BD9-9A46-BC4F0B85E6ED}"/>
              </a:ext>
            </a:extLst>
          </p:cNvPr>
          <p:cNvSpPr>
            <a:spLocks noGrp="1"/>
          </p:cNvSpPr>
          <p:nvPr>
            <p:ph type="title"/>
          </p:nvPr>
        </p:nvSpPr>
        <p:spPr>
          <a:xfrm>
            <a:off x="665102" y="624720"/>
            <a:ext cx="10831637" cy="760020"/>
          </a:xfrm>
        </p:spPr>
        <p:txBody>
          <a:bodyPr/>
          <a:lstStyle/>
          <a:p>
            <a:pPr algn="ctr"/>
            <a:r>
              <a:rPr lang="en-US" sz="2400">
                <a:solidFill>
                  <a:schemeClr val="bg1"/>
                </a:solidFill>
                <a:latin typeface="Abadi Extra Light" panose="020B0204020104020204" pitchFamily="34" charset="0"/>
              </a:rPr>
              <a:t>Survivors had needs over and above other adults in multiple domains and these needs shape their vulnerability to violence.</a:t>
            </a:r>
          </a:p>
        </p:txBody>
      </p:sp>
      <p:sp>
        <p:nvSpPr>
          <p:cNvPr id="4" name="Slide Number Placeholder 3">
            <a:extLst>
              <a:ext uri="{FF2B5EF4-FFF2-40B4-BE49-F238E27FC236}">
                <a16:creationId xmlns:a16="http://schemas.microsoft.com/office/drawing/2014/main" id="{8DED831F-B380-411C-8005-F41845F49AF4}"/>
              </a:ext>
            </a:extLst>
          </p:cNvPr>
          <p:cNvSpPr>
            <a:spLocks noGrp="1"/>
          </p:cNvSpPr>
          <p:nvPr>
            <p:ph type="sldNum" idx="12"/>
          </p:nvPr>
        </p:nvSpPr>
        <p:spPr/>
        <p:txBody>
          <a:bodyPr/>
          <a:lstStyle/>
          <a:p>
            <a:fld id="{00000000-1234-1234-1234-123412341234}" type="slidenum">
              <a:rPr lang="en" smtClean="0">
                <a:solidFill>
                  <a:srgbClr val="595959"/>
                </a:solidFill>
              </a:rPr>
              <a:pPr/>
              <a:t>44</a:t>
            </a:fld>
            <a:endParaRPr lang="en">
              <a:solidFill>
                <a:srgbClr val="595959"/>
              </a:solidFill>
            </a:endParaRPr>
          </a:p>
        </p:txBody>
      </p:sp>
      <p:graphicFrame>
        <p:nvGraphicFramePr>
          <p:cNvPr id="5" name="Diagram 4">
            <a:extLst>
              <a:ext uri="{FF2B5EF4-FFF2-40B4-BE49-F238E27FC236}">
                <a16:creationId xmlns:a16="http://schemas.microsoft.com/office/drawing/2014/main" id="{A411F212-75A9-407C-A58E-FB8C930E1572}"/>
              </a:ext>
            </a:extLst>
          </p:cNvPr>
          <p:cNvGraphicFramePr/>
          <p:nvPr>
            <p:extLst>
              <p:ext uri="{D42A27DB-BD31-4B8C-83A1-F6EECF244321}">
                <p14:modId xmlns:p14="http://schemas.microsoft.com/office/powerpoint/2010/main" val="2406178498"/>
              </p:ext>
            </p:extLst>
          </p:nvPr>
        </p:nvGraphicFramePr>
        <p:xfrm>
          <a:off x="163384" y="1648716"/>
          <a:ext cx="11933718" cy="4782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5A93BCB-CB4B-4CD1-A064-453F803905ED}"/>
              </a:ext>
            </a:extLst>
          </p:cNvPr>
          <p:cNvSpPr/>
          <p:nvPr/>
        </p:nvSpPr>
        <p:spPr>
          <a:xfrm>
            <a:off x="52" y="1802"/>
            <a:ext cx="12161837" cy="584020"/>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9" name="Google Shape;193;p26">
            <a:extLst>
              <a:ext uri="{FF2B5EF4-FFF2-40B4-BE49-F238E27FC236}">
                <a16:creationId xmlns:a16="http://schemas.microsoft.com/office/drawing/2014/main" id="{81ADFCAC-3119-4DC2-BFF0-6984E65C642A}"/>
              </a:ext>
            </a:extLst>
          </p:cNvPr>
          <p:cNvSpPr txBox="1">
            <a:spLocks/>
          </p:cNvSpPr>
          <p:nvPr/>
        </p:nvSpPr>
        <p:spPr>
          <a:xfrm>
            <a:off x="817177" y="11890"/>
            <a:ext cx="10479315" cy="621366"/>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a:buClr>
                <a:prstClr val="black"/>
              </a:buClr>
              <a:defRPr/>
            </a:pPr>
            <a:r>
              <a:rPr lang="en-US" sz="3200" b="1">
                <a:solidFill>
                  <a:srgbClr val="FFFFFF"/>
                </a:solidFill>
                <a:latin typeface="Abadi Extra Light"/>
              </a:rPr>
              <a:t> IPV </a:t>
            </a:r>
            <a:r>
              <a:rPr lang="en-US" sz="3200" b="1" dirty="0">
                <a:solidFill>
                  <a:srgbClr val="FFFFFF"/>
                </a:solidFill>
                <a:latin typeface="Abadi Extra Light"/>
              </a:rPr>
              <a:t>AND BASIC NEEDS ARE INTERCONNECTED</a:t>
            </a:r>
            <a:endParaRPr lang="en-US" sz="3200" b="1">
              <a:solidFill>
                <a:srgbClr val="FFFFFF"/>
              </a:solidFill>
              <a:latin typeface="Abadi Extra Light"/>
            </a:endParaRPr>
          </a:p>
        </p:txBody>
      </p:sp>
      <p:cxnSp>
        <p:nvCxnSpPr>
          <p:cNvPr id="11" name="Straight Arrow Connector 10">
            <a:extLst>
              <a:ext uri="{FF2B5EF4-FFF2-40B4-BE49-F238E27FC236}">
                <a16:creationId xmlns:a16="http://schemas.microsoft.com/office/drawing/2014/main" id="{8016BA47-8E14-4D07-88D7-804540383ADA}"/>
              </a:ext>
            </a:extLst>
          </p:cNvPr>
          <p:cNvCxnSpPr>
            <a:cxnSpLocks/>
          </p:cNvCxnSpPr>
          <p:nvPr/>
        </p:nvCxnSpPr>
        <p:spPr>
          <a:xfrm>
            <a:off x="6159049" y="2807806"/>
            <a:ext cx="0" cy="41433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66F4A1-E79D-42F1-8003-107AC6F6665D}"/>
              </a:ext>
            </a:extLst>
          </p:cNvPr>
          <p:cNvCxnSpPr>
            <a:cxnSpLocks/>
          </p:cNvCxnSpPr>
          <p:nvPr/>
        </p:nvCxnSpPr>
        <p:spPr>
          <a:xfrm flipH="1">
            <a:off x="6825880" y="3424454"/>
            <a:ext cx="366027" cy="2185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634C281-D2FD-4D13-8A15-242DC46172D2}"/>
              </a:ext>
            </a:extLst>
          </p:cNvPr>
          <p:cNvCxnSpPr>
            <a:cxnSpLocks/>
          </p:cNvCxnSpPr>
          <p:nvPr/>
        </p:nvCxnSpPr>
        <p:spPr>
          <a:xfrm flipH="1">
            <a:off x="5048288" y="4435193"/>
            <a:ext cx="375654" cy="2256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D9CBC6E-14B7-45F0-8DFF-C90A4A0270A8}"/>
              </a:ext>
            </a:extLst>
          </p:cNvPr>
          <p:cNvCxnSpPr>
            <a:cxnSpLocks/>
          </p:cNvCxnSpPr>
          <p:nvPr/>
        </p:nvCxnSpPr>
        <p:spPr>
          <a:xfrm>
            <a:off x="6836412" y="4447298"/>
            <a:ext cx="355470" cy="2151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F98AC3-DF2A-4F5B-BF9F-D5950F104122}"/>
              </a:ext>
            </a:extLst>
          </p:cNvPr>
          <p:cNvCxnSpPr>
            <a:cxnSpLocks/>
          </p:cNvCxnSpPr>
          <p:nvPr/>
        </p:nvCxnSpPr>
        <p:spPr>
          <a:xfrm flipH="1" flipV="1">
            <a:off x="5047261" y="3456753"/>
            <a:ext cx="394613" cy="1737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877E9E5-DD27-4B34-82B0-FA1E4C793745}"/>
              </a:ext>
            </a:extLst>
          </p:cNvPr>
          <p:cNvSpPr txBox="1"/>
          <p:nvPr/>
        </p:nvSpPr>
        <p:spPr>
          <a:xfrm>
            <a:off x="-4935" y="6481599"/>
            <a:ext cx="12169569" cy="369332"/>
          </a:xfrm>
          <a:prstGeom prst="rect">
            <a:avLst/>
          </a:prstGeom>
          <a:noFill/>
        </p:spPr>
        <p:txBody>
          <a:bodyPr wrap="square" rtlCol="0">
            <a:spAutoFit/>
          </a:bodyPr>
          <a:lstStyle/>
          <a:p>
            <a:r>
              <a:rPr lang="en-US" sz="900" i="1">
                <a:solidFill>
                  <a:srgbClr val="000000">
                    <a:lumMod val="65000"/>
                    <a:lumOff val="35000"/>
                  </a:srgbClr>
                </a:solidFill>
              </a:rPr>
              <a:t>Figure 2. </a:t>
            </a:r>
            <a:r>
              <a:rPr lang="en-US" sz="900">
                <a:solidFill>
                  <a:srgbClr val="000000">
                    <a:lumMod val="65000"/>
                    <a:lumOff val="35000"/>
                  </a:srgbClr>
                </a:solidFill>
              </a:rPr>
              <a:t>Interconnection of Intimate Partner Violence and Basic Needs: Adapted from </a:t>
            </a:r>
            <a:r>
              <a:rPr lang="en-US" sz="900" i="1">
                <a:solidFill>
                  <a:srgbClr val="000000">
                    <a:lumMod val="65000"/>
                    <a:lumOff val="35000"/>
                  </a:srgbClr>
                </a:solidFill>
              </a:rPr>
              <a:t>MN Department of Health, </a:t>
            </a:r>
            <a:r>
              <a:rPr lang="en-US" sz="900">
                <a:solidFill>
                  <a:srgbClr val="000000">
                    <a:lumMod val="65000"/>
                    <a:lumOff val="35000"/>
                  </a:srgbClr>
                </a:solidFill>
              </a:rPr>
              <a:t>by Child and Family Health Division, Minnesota Department of Health, 2019, Retrieved from  </a:t>
            </a:r>
            <a:r>
              <a:rPr lang="en-US" sz="900">
                <a:solidFill>
                  <a:srgbClr val="0097A7"/>
                </a:solidFill>
                <a:hlinkClick r:id="rId8">
                  <a:extLst>
                    <a:ext uri="{A12FA001-AC4F-418D-AE19-62706E023703}">
                      <ahyp:hlinkClr xmlns:ahyp="http://schemas.microsoft.com/office/drawing/2018/hyperlinkcolor" val="tx"/>
                    </a:ext>
                  </a:extLst>
                </a:hlinkClick>
              </a:rPr>
              <a:t>https://www.health.state.mn.us/docs/communities/titlev/cultsafety.</a:t>
            </a:r>
            <a:r>
              <a:rPr lang="en-US" sz="900">
                <a:solidFill>
                  <a:srgbClr val="000000">
                    <a:lumMod val="65000"/>
                    <a:lumOff val="35000"/>
                  </a:srgbClr>
                </a:solidFill>
                <a:hlinkClick r:id="rId8">
                  <a:extLst>
                    <a:ext uri="{A12FA001-AC4F-418D-AE19-62706E023703}">
                      <ahyp:hlinkClr xmlns:ahyp="http://schemas.microsoft.com/office/drawing/2018/hyperlinkcolor" val="tx"/>
                    </a:ext>
                  </a:extLst>
                </a:hlinkClick>
              </a:rPr>
              <a:t>pdf</a:t>
            </a:r>
            <a:r>
              <a:rPr lang="en-US" sz="900">
                <a:solidFill>
                  <a:srgbClr val="000000">
                    <a:lumMod val="65000"/>
                    <a:lumOff val="35000"/>
                  </a:srgbClr>
                </a:solidFill>
              </a:rPr>
              <a:t>. </a:t>
            </a:r>
          </a:p>
        </p:txBody>
      </p:sp>
      <p:cxnSp>
        <p:nvCxnSpPr>
          <p:cNvPr id="42" name="Straight Arrow Connector 41">
            <a:extLst>
              <a:ext uri="{FF2B5EF4-FFF2-40B4-BE49-F238E27FC236}">
                <a16:creationId xmlns:a16="http://schemas.microsoft.com/office/drawing/2014/main" id="{9C6E6438-CA59-4AB7-AA8A-0D912D092F09}"/>
              </a:ext>
            </a:extLst>
          </p:cNvPr>
          <p:cNvCxnSpPr>
            <a:cxnSpLocks/>
          </p:cNvCxnSpPr>
          <p:nvPr/>
        </p:nvCxnSpPr>
        <p:spPr>
          <a:xfrm>
            <a:off x="6130243" y="4888854"/>
            <a:ext cx="0" cy="3767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01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BE41F7B4-E7BB-4660-8F28-84FA55BEC58E}"/>
              </a:ext>
            </a:extLst>
          </p:cNvPr>
          <p:cNvGraphicFramePr>
            <a:graphicFrameLocks/>
          </p:cNvGraphicFramePr>
          <p:nvPr>
            <p:extLst>
              <p:ext uri="{D42A27DB-BD31-4B8C-83A1-F6EECF244321}">
                <p14:modId xmlns:p14="http://schemas.microsoft.com/office/powerpoint/2010/main" val="482504300"/>
              </p:ext>
            </p:extLst>
          </p:nvPr>
        </p:nvGraphicFramePr>
        <p:xfrm>
          <a:off x="186644" y="1604608"/>
          <a:ext cx="8346233" cy="473996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9D61DC97-1C19-564E-B842-C2DA4EE3F241}"/>
              </a:ext>
            </a:extLst>
          </p:cNvPr>
          <p:cNvSpPr/>
          <p:nvPr/>
        </p:nvSpPr>
        <p:spPr>
          <a:xfrm>
            <a:off x="-4980" y="3047"/>
            <a:ext cx="12166818" cy="847311"/>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26751" y="13347"/>
            <a:ext cx="11574394" cy="812441"/>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ONLINE SAFETY SUPPORTS REQUESTED BY IPV SURVIVORS</a:t>
            </a:r>
            <a:endParaRPr lang="en-US" sz="1800" kern="0">
              <a:solidFill>
                <a:srgbClr val="000000"/>
              </a:solidFil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3" name="Google Shape;193;p26">
            <a:extLst>
              <a:ext uri="{FF2B5EF4-FFF2-40B4-BE49-F238E27FC236}">
                <a16:creationId xmlns:a16="http://schemas.microsoft.com/office/drawing/2014/main" id="{7D44008F-5ADB-4B1D-B1FA-E4FBF0F52ECE}"/>
              </a:ext>
            </a:extLst>
          </p:cNvPr>
          <p:cNvSpPr txBox="1">
            <a:spLocks/>
          </p:cNvSpPr>
          <p:nvPr/>
        </p:nvSpPr>
        <p:spPr>
          <a:xfrm>
            <a:off x="-2944" y="841071"/>
            <a:ext cx="12169569" cy="708937"/>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endParaRPr lang="en-US" sz="1800" kern="0">
              <a:solidFill>
                <a:srgbClr val="FFFFFF"/>
              </a:solidFill>
              <a:latin typeface="Abadi Extra Light"/>
              <a:ea typeface="+mn-ea"/>
              <a:cs typeface="Calibri"/>
            </a:endParaRPr>
          </a:p>
        </p:txBody>
      </p:sp>
      <p:sp>
        <p:nvSpPr>
          <p:cNvPr id="5" name="TextBox 4">
            <a:extLst>
              <a:ext uri="{FF2B5EF4-FFF2-40B4-BE49-F238E27FC236}">
                <a16:creationId xmlns:a16="http://schemas.microsoft.com/office/drawing/2014/main" id="{F0974AF6-2531-4C46-A017-173DA9463AC9}"/>
              </a:ext>
            </a:extLst>
          </p:cNvPr>
          <p:cNvSpPr txBox="1"/>
          <p:nvPr/>
        </p:nvSpPr>
        <p:spPr>
          <a:xfrm>
            <a:off x="-9591" y="910507"/>
            <a:ext cx="12266445" cy="95410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kern="0">
                <a:solidFill>
                  <a:srgbClr val="FFFFFF"/>
                </a:solidFill>
                <a:latin typeface="Abadi Extra Light"/>
                <a:cs typeface="Arial"/>
                <a:sym typeface="Arial"/>
              </a:rPr>
              <a:t>People who reported experiencing IPV during Covid-19 wanted not just IPV survivor services, but also support for other types of abuse.</a:t>
            </a:r>
            <a:endParaRPr lang="en-US" kern="0">
              <a:solidFill>
                <a:srgbClr val="FFFFFF"/>
              </a:solidFill>
              <a:latin typeface="Abadi Extra Light"/>
              <a:cs typeface="Arial"/>
            </a:endParaRPr>
          </a:p>
          <a:p>
            <a:pPr defTabSz="1219170">
              <a:buClr>
                <a:srgbClr val="000000"/>
              </a:buClr>
              <a:defRPr/>
            </a:pPr>
            <a:endParaRPr lang="en-US" kern="0">
              <a:solidFill>
                <a:srgbClr val="000000"/>
              </a:solidFill>
              <a:cs typeface="Arial"/>
              <a:sym typeface="Arial"/>
            </a:endParaRPr>
          </a:p>
        </p:txBody>
      </p:sp>
      <p:sp>
        <p:nvSpPr>
          <p:cNvPr id="17" name="TextBox 16">
            <a:extLst>
              <a:ext uri="{FF2B5EF4-FFF2-40B4-BE49-F238E27FC236}">
                <a16:creationId xmlns:a16="http://schemas.microsoft.com/office/drawing/2014/main" id="{62734EC6-D071-424F-917D-A13A6E5AE150}"/>
              </a:ext>
            </a:extLst>
          </p:cNvPr>
          <p:cNvSpPr txBox="1"/>
          <p:nvPr/>
        </p:nvSpPr>
        <p:spPr>
          <a:xfrm>
            <a:off x="-6591" y="6240529"/>
            <a:ext cx="1223302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050" dirty="0">
                <a:solidFill>
                  <a:srgbClr val="000000"/>
                </a:solidFill>
                <a:ea typeface="+mn-lt"/>
                <a:cs typeface="Arial"/>
              </a:rPr>
              <a:t>*</a:t>
            </a:r>
            <a:r>
              <a:rPr lang="en-US" sz="1050" dirty="0">
                <a:solidFill>
                  <a:srgbClr val="000000"/>
                </a:solidFill>
                <a:latin typeface="Abadi Extra Light"/>
                <a:ea typeface="+mn-lt"/>
                <a:cs typeface="Arial"/>
              </a:rPr>
              <a:t>Difference</a:t>
            </a:r>
            <a:r>
              <a:rPr lang="en-US" sz="1050" dirty="0">
                <a:solidFill>
                  <a:srgbClr val="000000"/>
                </a:solidFill>
                <a:ea typeface="+mn-lt"/>
                <a:cs typeface="Arial"/>
              </a:rPr>
              <a:t> </a:t>
            </a:r>
            <a:r>
              <a:rPr lang="en-US" sz="1050" dirty="0">
                <a:solidFill>
                  <a:srgbClr val="000000"/>
                </a:solidFill>
                <a:latin typeface="Abadi Extra Light"/>
                <a:ea typeface="+mn-lt"/>
                <a:cs typeface="Arial"/>
              </a:rPr>
              <a:t>is statistically significant at p. &lt; .05. </a:t>
            </a:r>
          </a:p>
          <a:p>
            <a:pPr>
              <a:defRPr/>
            </a:pPr>
            <a:r>
              <a:rPr lang="en-US" sz="1050" kern="0" baseline="30000" dirty="0">
                <a:solidFill>
                  <a:srgbClr val="000000">
                    <a:lumMod val="65000"/>
                    <a:lumOff val="35000"/>
                  </a:srgbClr>
                </a:solidFill>
                <a:latin typeface="Abadi Extra Light"/>
                <a:cs typeface="Arial"/>
                <a:sym typeface="Arial"/>
              </a:rPr>
              <a:t>† </a:t>
            </a:r>
            <a:r>
              <a:rPr lang="en-US" sz="1050" dirty="0">
                <a:solidFill>
                  <a:srgbClr val="000000"/>
                </a:solidFill>
                <a:latin typeface="Abadi Extra Light"/>
                <a:ea typeface="+mn-lt"/>
                <a:cs typeface="Arial"/>
              </a:rPr>
              <a:t>Percentages are out of question respondents reporting IPV during COVID-19 (n = 572 ) and reporting no IPV During COVID-19 (n = 26197 ). </a:t>
            </a:r>
            <a:endParaRPr lang="en-US" sz="1050" dirty="0">
              <a:solidFill>
                <a:srgbClr val="000000"/>
              </a:solidFill>
              <a:latin typeface="Abadi Extra Light"/>
            </a:endParaRPr>
          </a:p>
        </p:txBody>
      </p:sp>
      <p:sp>
        <p:nvSpPr>
          <p:cNvPr id="8" name="TextBox 7">
            <a:extLst>
              <a:ext uri="{FF2B5EF4-FFF2-40B4-BE49-F238E27FC236}">
                <a16:creationId xmlns:a16="http://schemas.microsoft.com/office/drawing/2014/main" id="{A7868A5F-BC00-4624-B954-11432CB92D75}"/>
              </a:ext>
            </a:extLst>
          </p:cNvPr>
          <p:cNvSpPr txBox="1"/>
          <p:nvPr/>
        </p:nvSpPr>
        <p:spPr>
          <a:xfrm>
            <a:off x="9050236" y="1373182"/>
            <a:ext cx="2944664" cy="5386090"/>
          </a:xfrm>
          <a:prstGeom prst="rect">
            <a:avLst/>
          </a:prstGeom>
          <a:solidFill>
            <a:schemeClr val="accent6">
              <a:lumMod val="40000"/>
              <a:lumOff val="60000"/>
            </a:schemeClr>
          </a:solidFill>
          <a:ln w="12700">
            <a:solidFill>
              <a:schemeClr val="accent2">
                <a:lumMod val="40000"/>
                <a:lumOff val="60000"/>
              </a:schemeClr>
            </a:solidFill>
          </a:ln>
        </p:spPr>
        <p:txBody>
          <a:bodyPr wrap="square" lIns="91440" tIns="45720" rIns="91440" bIns="45720" rtlCol="0" anchor="t">
            <a:spAutoFit/>
          </a:bodyPr>
          <a:lstStyle/>
          <a:p>
            <a:pPr defTabSz="1219170">
              <a:buClr>
                <a:srgbClr val="000000"/>
              </a:buClr>
              <a:defRPr/>
            </a:pPr>
            <a:r>
              <a:rPr lang="en-US" sz="1600" b="1" i="1" kern="0" dirty="0">
                <a:solidFill>
                  <a:srgbClr val="000000">
                    <a:lumMod val="65000"/>
                    <a:lumOff val="35000"/>
                  </a:srgbClr>
                </a:solidFill>
                <a:latin typeface="Abadi Extra Light"/>
                <a:cs typeface="Arial"/>
                <a:sym typeface="Arial"/>
              </a:rPr>
              <a:t>Reaching Survivors with Resources</a:t>
            </a:r>
            <a:endParaRPr lang="en-US" sz="1600" b="1" i="1" kern="0" dirty="0">
              <a:solidFill>
                <a:srgbClr val="000000">
                  <a:lumMod val="65000"/>
                  <a:lumOff val="35000"/>
                </a:srgbClr>
              </a:solidFill>
              <a:latin typeface="Abadi Extra Light"/>
              <a:cs typeface="Arial"/>
            </a:endParaRPr>
          </a:p>
          <a:p>
            <a:pPr defTabSz="1219170">
              <a:buClr>
                <a:srgbClr val="000000"/>
              </a:buClr>
              <a:defRPr/>
            </a:pPr>
            <a:endParaRPr lang="en-US" sz="1600" i="1" kern="0" dirty="0">
              <a:solidFill>
                <a:srgbClr val="000000">
                  <a:lumMod val="65000"/>
                  <a:lumOff val="35000"/>
                </a:srgbClr>
              </a:solidFill>
              <a:latin typeface="Abadi Extra Light"/>
              <a:cs typeface="Arial"/>
              <a:sym typeface="Arial"/>
            </a:endParaRPr>
          </a:p>
          <a:p>
            <a:pPr defTabSz="1219170">
              <a:buClr>
                <a:srgbClr val="000000"/>
              </a:buClr>
              <a:defRPr/>
            </a:pPr>
            <a:r>
              <a:rPr lang="en-US" sz="1600" b="1" u="sng" kern="0" dirty="0">
                <a:solidFill>
                  <a:srgbClr val="000000">
                    <a:lumMod val="65000"/>
                    <a:lumOff val="35000"/>
                  </a:srgbClr>
                </a:solidFill>
                <a:latin typeface="Abadi Extra Light"/>
                <a:cs typeface="Arial"/>
                <a:sym typeface="Arial"/>
              </a:rPr>
              <a:t>Almost 1 in 4 (22%) survivors who experienced IPV during Covid-19</a:t>
            </a:r>
            <a:r>
              <a:rPr lang="en-US" sz="1600" b="1" u="sng" kern="0" baseline="30000" dirty="0">
                <a:solidFill>
                  <a:srgbClr val="000000">
                    <a:lumMod val="65000"/>
                    <a:lumOff val="35000"/>
                  </a:srgbClr>
                </a:solidFill>
                <a:latin typeface="Abadi Extra Light"/>
                <a:cs typeface="Arial"/>
                <a:sym typeface="Arial"/>
              </a:rPr>
              <a:t>‡</a:t>
            </a:r>
            <a:r>
              <a:rPr lang="en-US" sz="1600" b="1" u="sng" kern="0" dirty="0">
                <a:solidFill>
                  <a:srgbClr val="000000">
                    <a:lumMod val="65000"/>
                    <a:lumOff val="35000"/>
                  </a:srgbClr>
                </a:solidFill>
                <a:latin typeface="Abadi Extra Light"/>
                <a:cs typeface="Arial"/>
                <a:sym typeface="Arial"/>
              </a:rPr>
              <a:t> identified social media </a:t>
            </a:r>
            <a:r>
              <a:rPr lang="en-US" sz="1600" kern="0" dirty="0">
                <a:solidFill>
                  <a:srgbClr val="000000">
                    <a:lumMod val="65000"/>
                    <a:lumOff val="35000"/>
                  </a:srgbClr>
                </a:solidFill>
                <a:latin typeface="Abadi Extra Light"/>
                <a:cs typeface="Arial"/>
                <a:sym typeface="Arial"/>
              </a:rPr>
              <a:t>as a top source for obtaining Covid-19 information –1.5x the percentage of people who did not report experiencing IPV during Covid-19.</a:t>
            </a:r>
            <a:endParaRPr lang="en-US" sz="1600" kern="0" dirty="0">
              <a:solidFill>
                <a:srgbClr val="000000">
                  <a:lumMod val="65000"/>
                  <a:lumOff val="35000"/>
                </a:srgbClr>
              </a:solidFill>
              <a:latin typeface="Abadi Extra Light"/>
              <a:cs typeface="Arial"/>
            </a:endParaRPr>
          </a:p>
          <a:p>
            <a:pPr defTabSz="1219170">
              <a:defRPr/>
            </a:pPr>
            <a:endParaRPr lang="en-US" sz="1600" kern="0" dirty="0">
              <a:solidFill>
                <a:srgbClr val="000000">
                  <a:lumMod val="65000"/>
                  <a:lumOff val="35000"/>
                </a:srgbClr>
              </a:solidFill>
              <a:latin typeface="Abadi Extra Light"/>
              <a:cs typeface="Arial"/>
            </a:endParaRPr>
          </a:p>
          <a:p>
            <a:pPr defTabSz="1219170">
              <a:defRPr/>
            </a:pPr>
            <a:r>
              <a:rPr lang="en-US" sz="2000" kern="0" dirty="0">
                <a:solidFill>
                  <a:srgbClr val="000000">
                    <a:lumMod val="65000"/>
                    <a:lumOff val="35000"/>
                  </a:srgbClr>
                </a:solidFill>
                <a:latin typeface="Abadi Extra Light"/>
                <a:ea typeface="+mn-lt"/>
                <a:cs typeface="Arial"/>
              </a:rPr>
              <a:t>... reinforcing the need for tailored outreach to IPV survivors around health information and safety support resources.  </a:t>
            </a:r>
          </a:p>
        </p:txBody>
      </p:sp>
      <p:sp>
        <p:nvSpPr>
          <p:cNvPr id="4" name="Rectangle 3">
            <a:extLst>
              <a:ext uri="{FF2B5EF4-FFF2-40B4-BE49-F238E27FC236}">
                <a16:creationId xmlns:a16="http://schemas.microsoft.com/office/drawing/2014/main" id="{AEAC8A51-BEA7-476D-B69C-6CB576504FAA}"/>
              </a:ext>
            </a:extLst>
          </p:cNvPr>
          <p:cNvSpPr/>
          <p:nvPr/>
        </p:nvSpPr>
        <p:spPr>
          <a:xfrm>
            <a:off x="6524232" y="1992025"/>
            <a:ext cx="1837115" cy="329184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2939D86C-2F57-4EAF-A258-6866F4527C9E}"/>
              </a:ext>
            </a:extLst>
          </p:cNvPr>
          <p:cNvSpPr txBox="1"/>
          <p:nvPr/>
        </p:nvSpPr>
        <p:spPr>
          <a:xfrm>
            <a:off x="9327541" y="4536856"/>
            <a:ext cx="2373604" cy="577081"/>
          </a:xfrm>
          <a:prstGeom prst="rect">
            <a:avLst/>
          </a:prstGeom>
          <a:noFill/>
        </p:spPr>
        <p:txBody>
          <a:bodyPr wrap="square">
            <a:spAutoFit/>
          </a:bodyPr>
          <a:lstStyle/>
          <a:p>
            <a:r>
              <a:rPr lang="en-US" sz="1050" kern="0" baseline="30000" dirty="0">
                <a:solidFill>
                  <a:srgbClr val="000000">
                    <a:lumMod val="65000"/>
                    <a:lumOff val="35000"/>
                  </a:srgbClr>
                </a:solidFill>
                <a:latin typeface="Abadi Extra Light"/>
                <a:cs typeface="Arial"/>
                <a:sym typeface="Arial"/>
              </a:rPr>
              <a:t>‡ </a:t>
            </a:r>
            <a:r>
              <a:rPr lang="en-US" sz="1050" kern="0" dirty="0">
                <a:solidFill>
                  <a:srgbClr val="000000">
                    <a:lumMod val="65000"/>
                    <a:lumOff val="35000"/>
                  </a:srgbClr>
                </a:solidFill>
                <a:latin typeface="Abadi Extra Light"/>
                <a:cs typeface="Arial"/>
                <a:sym typeface="Arial"/>
              </a:rPr>
              <a:t>Percentage denominator reflects question respondents reporting IPV during COVID-19 (n = 119). </a:t>
            </a:r>
            <a:endParaRPr lang="en-US" sz="1050" dirty="0">
              <a:solidFill>
                <a:srgbClr val="000000"/>
              </a:solidFill>
            </a:endParaRPr>
          </a:p>
        </p:txBody>
      </p:sp>
      <p:sp>
        <p:nvSpPr>
          <p:cNvPr id="18" name="Rectangle 17">
            <a:extLst>
              <a:ext uri="{FF2B5EF4-FFF2-40B4-BE49-F238E27FC236}">
                <a16:creationId xmlns:a16="http://schemas.microsoft.com/office/drawing/2014/main" id="{6E49E74E-CEB9-4016-874B-99AD5D7AE46D}"/>
              </a:ext>
            </a:extLst>
          </p:cNvPr>
          <p:cNvSpPr/>
          <p:nvPr/>
        </p:nvSpPr>
        <p:spPr>
          <a:xfrm>
            <a:off x="4339" y="657799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400271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8"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5" name="TextBox 4">
            <a:extLst>
              <a:ext uri="{FF2B5EF4-FFF2-40B4-BE49-F238E27FC236}">
                <a16:creationId xmlns:a16="http://schemas.microsoft.com/office/drawing/2014/main" id="{C5D6C66C-AD2B-4BF7-9670-C0826A7BCE1D}"/>
              </a:ext>
            </a:extLst>
          </p:cNvPr>
          <p:cNvSpPr txBox="1"/>
          <p:nvPr/>
        </p:nvSpPr>
        <p:spPr>
          <a:xfrm>
            <a:off x="659413" y="3112335"/>
            <a:ext cx="10862386" cy="1077218"/>
          </a:xfrm>
          <a:prstGeom prst="rect">
            <a:avLst/>
          </a:prstGeom>
          <a:solidFill>
            <a:srgbClr val="EAB27B"/>
          </a:solidFill>
          <a:ln>
            <a:solidFill>
              <a:schemeClr val="bg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500"/>
              </a:spcAft>
              <a:defRPr/>
            </a:pPr>
            <a:r>
              <a:rPr lang="en-US" sz="3200" b="1">
                <a:solidFill>
                  <a:srgbClr val="000000"/>
                </a:solidFill>
                <a:latin typeface="Abadi Extra Light"/>
                <a:cs typeface="Calibri"/>
              </a:rPr>
              <a:t>The lack of stable, independent financial resources is a known barrier to leaving an abusive relationship.</a:t>
            </a:r>
            <a:endParaRPr lang="en-US" sz="3200" b="1">
              <a:solidFill>
                <a:srgbClr val="000000"/>
              </a:solidFill>
              <a:latin typeface="Abadi Extra Light"/>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52" y="3261"/>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46</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7177" y="13351"/>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a:buClr>
                <a:prstClr val="black"/>
              </a:buClr>
              <a:defRPr/>
            </a:pPr>
            <a:r>
              <a:rPr lang="en-US" sz="2650" b="1">
                <a:solidFill>
                  <a:srgbClr val="FFFFFF"/>
                </a:solidFill>
                <a:latin typeface="Abadi Extra Light"/>
              </a:rPr>
              <a:t> </a:t>
            </a:r>
            <a:r>
              <a:rPr lang="en-US" sz="3200" b="1">
                <a:solidFill>
                  <a:srgbClr val="FFFFFF"/>
                </a:solidFill>
                <a:latin typeface="Abadi Extra Light"/>
              </a:rPr>
              <a:t>CHANGES IN EMPLOYMENT &amp; IPV</a:t>
            </a:r>
            <a:endParaRPr lang="en-US" sz="2800" b="1">
              <a:solidFill>
                <a:srgbClr val="FFFFFF"/>
              </a:solidFill>
              <a:latin typeface="Abadi Extra Light"/>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3" name="Google Shape;193;p26">
            <a:extLst>
              <a:ext uri="{FF2B5EF4-FFF2-40B4-BE49-F238E27FC236}">
                <a16:creationId xmlns:a16="http://schemas.microsoft.com/office/drawing/2014/main" id="{928A124C-0E88-443C-85A1-1679194535B4}"/>
              </a:ext>
            </a:extLst>
          </p:cNvPr>
          <p:cNvSpPr txBox="1">
            <a:spLocks/>
          </p:cNvSpPr>
          <p:nvPr/>
        </p:nvSpPr>
        <p:spPr>
          <a:xfrm>
            <a:off x="-2944" y="672821"/>
            <a:ext cx="12169569" cy="1031575"/>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r>
              <a:rPr lang="en-US" sz="2000">
                <a:solidFill>
                  <a:srgbClr val="FFFFFF"/>
                </a:solidFill>
                <a:latin typeface="Abadi Extra Light"/>
              </a:rPr>
              <a:t>MA adults who reported experiencing IPV during Covid-19 were more likely than those who did not to report changes in employment during the same time period that adversely affected their personal and household income.</a:t>
            </a:r>
            <a:endParaRPr lang="en-US" sz="2000">
              <a:solidFill>
                <a:srgbClr val="FFFFFF"/>
              </a:solidFill>
              <a:latin typeface="Abadi Extra Light"/>
              <a:ea typeface="+mn-ea"/>
            </a:endParaRPr>
          </a:p>
        </p:txBody>
      </p:sp>
      <p:sp>
        <p:nvSpPr>
          <p:cNvPr id="6" name="TextBox 5">
            <a:extLst>
              <a:ext uri="{FF2B5EF4-FFF2-40B4-BE49-F238E27FC236}">
                <a16:creationId xmlns:a16="http://schemas.microsoft.com/office/drawing/2014/main" id="{82D1BD6D-4F52-4331-ABA8-F300241EC124}"/>
              </a:ext>
            </a:extLst>
          </p:cNvPr>
          <p:cNvSpPr txBox="1"/>
          <p:nvPr/>
        </p:nvSpPr>
        <p:spPr>
          <a:xfrm>
            <a:off x="148076" y="2015582"/>
            <a:ext cx="5016235" cy="707886"/>
          </a:xfrm>
          <a:prstGeom prst="rect">
            <a:avLst/>
          </a:prstGeom>
          <a:noFill/>
          <a:ln>
            <a:solidFill>
              <a:schemeClr val="bg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0000"/>
                </a:solidFill>
                <a:latin typeface="Abadi Extra Light"/>
                <a:ea typeface="+mn-lt"/>
                <a:cs typeface="Arial"/>
              </a:rPr>
              <a:t>More than 1 in 10 MA survivors of IPV during Covid-19 reported losing a job </a:t>
            </a:r>
            <a:endParaRPr lang="en-US" sz="2000" dirty="0">
              <a:solidFill>
                <a:srgbClr val="000000"/>
              </a:solidFill>
              <a:latin typeface="Abadi Extra Light"/>
              <a:cs typeface="Arial"/>
            </a:endParaRPr>
          </a:p>
        </p:txBody>
      </p:sp>
      <p:sp>
        <p:nvSpPr>
          <p:cNvPr id="7" name="TextBox 6">
            <a:extLst>
              <a:ext uri="{FF2B5EF4-FFF2-40B4-BE49-F238E27FC236}">
                <a16:creationId xmlns:a16="http://schemas.microsoft.com/office/drawing/2014/main" id="{46EE7043-3D74-4A17-A138-DD70466EB4D7}"/>
              </a:ext>
            </a:extLst>
          </p:cNvPr>
          <p:cNvSpPr txBox="1"/>
          <p:nvPr/>
        </p:nvSpPr>
        <p:spPr>
          <a:xfrm>
            <a:off x="5539898" y="2016928"/>
            <a:ext cx="6208390" cy="1015663"/>
          </a:xfrm>
          <a:prstGeom prst="rect">
            <a:avLst/>
          </a:prstGeom>
          <a:noFill/>
          <a:ln>
            <a:solidFill>
              <a:schemeClr val="bg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0000"/>
                </a:solidFill>
                <a:latin typeface="Abadi Extra Light"/>
                <a:ea typeface="+mn-lt"/>
                <a:cs typeface="Arial"/>
              </a:rPr>
              <a:t>Nearly 1 in 4 MA  survivors of IPV had a reduction in </a:t>
            </a:r>
          </a:p>
          <a:p>
            <a:r>
              <a:rPr lang="en-US" sz="2000" b="1" dirty="0">
                <a:solidFill>
                  <a:srgbClr val="000000"/>
                </a:solidFill>
                <a:latin typeface="Abadi Extra Light"/>
                <a:ea typeface="+mn-lt"/>
                <a:cs typeface="Arial"/>
              </a:rPr>
              <a:t>work hours or had to take a leave of absence</a:t>
            </a:r>
            <a:endParaRPr lang="en-US" sz="2000" b="1" dirty="0">
              <a:solidFill>
                <a:srgbClr val="000000"/>
              </a:solidFill>
              <a:latin typeface="Abadi Extra Light"/>
            </a:endParaRPr>
          </a:p>
        </p:txBody>
      </p:sp>
      <p:sp>
        <p:nvSpPr>
          <p:cNvPr id="12" name="TextBox 11">
            <a:extLst>
              <a:ext uri="{FF2B5EF4-FFF2-40B4-BE49-F238E27FC236}">
                <a16:creationId xmlns:a16="http://schemas.microsoft.com/office/drawing/2014/main" id="{F19C310A-EC68-489F-AB06-31C49CDCA957}"/>
              </a:ext>
            </a:extLst>
          </p:cNvPr>
          <p:cNvSpPr txBox="1"/>
          <p:nvPr/>
        </p:nvSpPr>
        <p:spPr>
          <a:xfrm>
            <a:off x="414660" y="4536838"/>
            <a:ext cx="11332621" cy="1077218"/>
          </a:xfrm>
          <a:prstGeom prst="rect">
            <a:avLst/>
          </a:prstGeom>
          <a:noFill/>
          <a:ln>
            <a:solidFill>
              <a:schemeClr val="bg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0000"/>
                </a:solidFill>
                <a:latin typeface="Abadi Extra Light"/>
                <a:ea typeface="+mn-lt"/>
                <a:cs typeface="Arial"/>
              </a:rPr>
              <a:t>AND</a:t>
            </a:r>
            <a:r>
              <a:rPr lang="en-US" sz="2000" b="1" dirty="0">
                <a:solidFill>
                  <a:srgbClr val="000000"/>
                </a:solidFill>
                <a:latin typeface="Abadi Extra Light"/>
                <a:ea typeface="+mn-lt"/>
                <a:cs typeface="Arial"/>
              </a:rPr>
              <a:t> more than 1 in 3 MA adult survivors of IPV during Covid-19 </a:t>
            </a:r>
            <a:r>
              <a:rPr lang="en-US" sz="2000" b="1" i="1" dirty="0">
                <a:solidFill>
                  <a:srgbClr val="000000"/>
                </a:solidFill>
                <a:latin typeface="Abadi Extra Light"/>
                <a:ea typeface="+mn-lt"/>
                <a:cs typeface="Arial"/>
              </a:rPr>
              <a:t>who were parents </a:t>
            </a:r>
            <a:r>
              <a:rPr lang="en-US" sz="2000" b="1" dirty="0">
                <a:solidFill>
                  <a:srgbClr val="000000"/>
                </a:solidFill>
                <a:latin typeface="Abadi Extra Light"/>
                <a:ea typeface="+mn-lt"/>
                <a:cs typeface="Arial"/>
              </a:rPr>
              <a:t>and who experienced a change in employment status or nature of work</a:t>
            </a:r>
            <a:r>
              <a:rPr lang="en-US" sz="2000" b="1" baseline="30000" dirty="0">
                <a:solidFill>
                  <a:srgbClr val="000000"/>
                </a:solidFill>
                <a:latin typeface="Abadi Extra Light"/>
                <a:ea typeface="+mn-lt"/>
                <a:cs typeface="Arial"/>
              </a:rPr>
              <a:t>†</a:t>
            </a:r>
            <a:r>
              <a:rPr lang="en-US" sz="2000" b="1" dirty="0">
                <a:solidFill>
                  <a:srgbClr val="000000"/>
                </a:solidFill>
                <a:latin typeface="Abadi Extra Light"/>
                <a:ea typeface="+mn-lt"/>
                <a:cs typeface="Arial"/>
              </a:rPr>
              <a:t> had to make this change due to childcare needs </a:t>
            </a:r>
            <a:endParaRPr lang="en-US" sz="2000" b="1" dirty="0">
              <a:solidFill>
                <a:srgbClr val="000000"/>
              </a:solidFill>
              <a:latin typeface="Abadi Extra Light"/>
              <a:cs typeface="Arial"/>
            </a:endParaRPr>
          </a:p>
        </p:txBody>
      </p:sp>
      <p:sp>
        <p:nvSpPr>
          <p:cNvPr id="4" name="TextBox 3">
            <a:extLst>
              <a:ext uri="{FF2B5EF4-FFF2-40B4-BE49-F238E27FC236}">
                <a16:creationId xmlns:a16="http://schemas.microsoft.com/office/drawing/2014/main" id="{F2AAC987-4F88-48F5-BAA2-78096DE25226}"/>
              </a:ext>
            </a:extLst>
          </p:cNvPr>
          <p:cNvSpPr txBox="1"/>
          <p:nvPr/>
        </p:nvSpPr>
        <p:spPr>
          <a:xfrm>
            <a:off x="517022" y="5562133"/>
            <a:ext cx="11137162" cy="1077218"/>
          </a:xfrm>
          <a:prstGeom prst="rect">
            <a:avLst/>
          </a:prstGeom>
          <a:solidFill>
            <a:srgbClr val="EAB27B"/>
          </a:solidFill>
          <a:ln>
            <a:solidFill>
              <a:schemeClr val="bg2">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0000"/>
                </a:solidFill>
                <a:latin typeface="Abadi Extra Light"/>
              </a:rPr>
              <a:t>… reminding us that IPV and income insecurity also affect children</a:t>
            </a:r>
            <a:endParaRPr lang="en-US" sz="3200" b="1">
              <a:solidFill>
                <a:srgbClr val="000000"/>
              </a:solidFill>
              <a:latin typeface="Abadi Extra Light"/>
              <a:ea typeface="+mn-lt"/>
              <a:cs typeface="Arial"/>
            </a:endParaRPr>
          </a:p>
        </p:txBody>
      </p:sp>
      <p:sp>
        <p:nvSpPr>
          <p:cNvPr id="13" name="TextBox 12">
            <a:extLst>
              <a:ext uri="{FF2B5EF4-FFF2-40B4-BE49-F238E27FC236}">
                <a16:creationId xmlns:a16="http://schemas.microsoft.com/office/drawing/2014/main" id="{1851877D-2556-4B63-82AB-A533D2F30F4C}"/>
              </a:ext>
            </a:extLst>
          </p:cNvPr>
          <p:cNvSpPr txBox="1"/>
          <p:nvPr/>
        </p:nvSpPr>
        <p:spPr>
          <a:xfrm>
            <a:off x="-25194" y="6403504"/>
            <a:ext cx="9204288" cy="253916"/>
          </a:xfrm>
          <a:prstGeom prst="rect">
            <a:avLst/>
          </a:prstGeom>
          <a:noFill/>
        </p:spPr>
        <p:txBody>
          <a:bodyPr wrap="square">
            <a:spAutoFit/>
          </a:bodyPr>
          <a:lstStyle/>
          <a:p>
            <a:r>
              <a:rPr lang="en-US" sz="1050" baseline="30000" dirty="0">
                <a:solidFill>
                  <a:srgbClr val="000000"/>
                </a:solidFill>
                <a:latin typeface="Abadi Extra Light"/>
                <a:ea typeface="+mn-lt"/>
                <a:cs typeface="Arial"/>
              </a:rPr>
              <a:t>†</a:t>
            </a:r>
            <a:r>
              <a:rPr lang="en-US" sz="1050" dirty="0">
                <a:solidFill>
                  <a:srgbClr val="000000"/>
                </a:solidFill>
                <a:latin typeface="Abadi Extra Light"/>
                <a:ea typeface="+mn-lt"/>
                <a:cs typeface="Arial"/>
              </a:rPr>
              <a:t>MA adult survivors of IPV during COVID-19 who were parents and experienced a change in employment status or nature of work: n = 236.</a:t>
            </a:r>
            <a:endParaRPr lang="en-US" sz="1050" dirty="0">
              <a:solidFill>
                <a:srgbClr val="000000"/>
              </a:solidFill>
            </a:endParaRPr>
          </a:p>
        </p:txBody>
      </p:sp>
      <p:sp>
        <p:nvSpPr>
          <p:cNvPr id="14" name="Rectangle 13">
            <a:extLst>
              <a:ext uri="{FF2B5EF4-FFF2-40B4-BE49-F238E27FC236}">
                <a16:creationId xmlns:a16="http://schemas.microsoft.com/office/drawing/2014/main" id="{A4906825-1DEA-4E92-9B07-BA0B13738FA4}"/>
              </a:ext>
            </a:extLst>
          </p:cNvPr>
          <p:cNvSpPr/>
          <p:nvPr/>
        </p:nvSpPr>
        <p:spPr>
          <a:xfrm>
            <a:off x="4340" y="657796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0727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7" name="Graphic 6" descr="Home">
            <a:extLst>
              <a:ext uri="{FF2B5EF4-FFF2-40B4-BE49-F238E27FC236}">
                <a16:creationId xmlns:a16="http://schemas.microsoft.com/office/drawing/2014/main" id="{25E00242-6FCA-438A-8674-D06BC72E25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908" y="1640929"/>
            <a:ext cx="1567619" cy="1571507"/>
          </a:xfrm>
          <a:prstGeom prst="rect">
            <a:avLst/>
          </a:prstGeom>
        </p:spPr>
      </p:pic>
      <p:sp>
        <p:nvSpPr>
          <p:cNvPr id="14" name="TextBox 13">
            <a:extLst>
              <a:ext uri="{FF2B5EF4-FFF2-40B4-BE49-F238E27FC236}">
                <a16:creationId xmlns:a16="http://schemas.microsoft.com/office/drawing/2014/main" id="{069B62EB-2E26-4F06-A33F-467BE16410D5}"/>
              </a:ext>
            </a:extLst>
          </p:cNvPr>
          <p:cNvSpPr txBox="1"/>
          <p:nvPr/>
        </p:nvSpPr>
        <p:spPr>
          <a:xfrm>
            <a:off x="437189" y="4157841"/>
            <a:ext cx="4321804" cy="1754326"/>
          </a:xfrm>
          <a:prstGeom prst="rect">
            <a:avLst/>
          </a:prstGeom>
          <a:solidFill>
            <a:srgbClr val="EAB27B"/>
          </a:solid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50" kern="0" dirty="0">
                <a:solidFill>
                  <a:srgbClr val="000000"/>
                </a:solidFill>
                <a:latin typeface="Abadi Extra Light"/>
                <a:cs typeface="Arial"/>
                <a:sym typeface="Arial"/>
              </a:rPr>
              <a:t>…And </a:t>
            </a:r>
            <a:r>
              <a:rPr lang="en-US" sz="3200" b="1" kern="0" dirty="0">
                <a:solidFill>
                  <a:srgbClr val="000000"/>
                </a:solidFill>
                <a:latin typeface="Abadi Extra Light"/>
                <a:cs typeface="Arial"/>
                <a:sym typeface="Arial"/>
              </a:rPr>
              <a:t>7X </a:t>
            </a:r>
            <a:r>
              <a:rPr lang="en-US" sz="1850" kern="0" dirty="0">
                <a:solidFill>
                  <a:srgbClr val="000000"/>
                </a:solidFill>
                <a:latin typeface="Abadi Extra Light"/>
                <a:cs typeface="Arial"/>
                <a:sym typeface="Arial"/>
              </a:rPr>
              <a:t>as likely to report being worried about needing to move because of conflict with roommates/family or because of experiencing abuse at home.</a:t>
            </a:r>
            <a:endParaRPr lang="en-US" sz="1850" dirty="0">
              <a:solidFill>
                <a:srgbClr val="000000"/>
              </a:solidFil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52" y="3229"/>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47</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7177" y="13319"/>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HOUSING STABILITY &amp; IPV</a:t>
            </a: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8" name="TextBox 7">
            <a:extLst>
              <a:ext uri="{FF2B5EF4-FFF2-40B4-BE49-F238E27FC236}">
                <a16:creationId xmlns:a16="http://schemas.microsoft.com/office/drawing/2014/main" id="{3D8AEFBB-FD1F-4CAD-85EB-36FE2FF78D95}"/>
              </a:ext>
            </a:extLst>
          </p:cNvPr>
          <p:cNvSpPr txBox="1"/>
          <p:nvPr/>
        </p:nvSpPr>
        <p:spPr>
          <a:xfrm>
            <a:off x="417251" y="1883340"/>
            <a:ext cx="4321804" cy="1454244"/>
          </a:xfrm>
          <a:prstGeom prst="rect">
            <a:avLst/>
          </a:prstGeom>
          <a:solidFill>
            <a:srgbClr val="EAB27B"/>
          </a:solid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endParaRPr lang="en-US" sz="700" kern="0" dirty="0">
              <a:solidFill>
                <a:srgbClr val="000000"/>
              </a:solidFill>
              <a:latin typeface="Abadi Extra Light"/>
              <a:cs typeface="Arial"/>
              <a:sym typeface="Arial"/>
            </a:endParaRPr>
          </a:p>
          <a:p>
            <a:pPr algn="ctr" defTabSz="1219170">
              <a:buClr>
                <a:srgbClr val="000000"/>
              </a:buClr>
              <a:defRPr/>
            </a:pPr>
            <a:r>
              <a:rPr lang="en-US" sz="1850" kern="0" dirty="0">
                <a:solidFill>
                  <a:srgbClr val="000000"/>
                </a:solidFill>
                <a:latin typeface="Abadi Extra Light"/>
                <a:cs typeface="Arial"/>
                <a:sym typeface="Arial"/>
              </a:rPr>
              <a:t>Survivors were </a:t>
            </a:r>
            <a:r>
              <a:rPr lang="en-US" sz="3200" b="1" kern="0" dirty="0">
                <a:solidFill>
                  <a:srgbClr val="000000"/>
                </a:solidFill>
                <a:latin typeface="Abadi Extra Light"/>
                <a:cs typeface="Arial"/>
                <a:sym typeface="Arial"/>
              </a:rPr>
              <a:t>3x </a:t>
            </a:r>
            <a:r>
              <a:rPr lang="en-US" sz="1850" kern="0" dirty="0">
                <a:solidFill>
                  <a:srgbClr val="000000"/>
                </a:solidFill>
                <a:latin typeface="Abadi Extra Light"/>
                <a:cs typeface="Arial"/>
                <a:sym typeface="Arial"/>
              </a:rPr>
              <a:t>as likely to report being worried about needing to move in the next few weeks</a:t>
            </a:r>
          </a:p>
          <a:p>
            <a:pPr defTabSz="1219170">
              <a:buClr>
                <a:srgbClr val="000000"/>
              </a:buClr>
              <a:defRPr/>
            </a:pPr>
            <a:endParaRPr lang="en-US" sz="1050" dirty="0">
              <a:solidFill>
                <a:srgbClr val="000000"/>
              </a:solidFill>
              <a:cs typeface="Arial"/>
            </a:endParaRPr>
          </a:p>
        </p:txBody>
      </p:sp>
      <p:sp>
        <p:nvSpPr>
          <p:cNvPr id="21" name="Google Shape;193;p26">
            <a:extLst>
              <a:ext uri="{FF2B5EF4-FFF2-40B4-BE49-F238E27FC236}">
                <a16:creationId xmlns:a16="http://schemas.microsoft.com/office/drawing/2014/main" id="{CD3A3263-B017-4BDB-AF38-0D0EF5EF5183}"/>
              </a:ext>
            </a:extLst>
          </p:cNvPr>
          <p:cNvSpPr txBox="1">
            <a:spLocks/>
          </p:cNvSpPr>
          <p:nvPr/>
        </p:nvSpPr>
        <p:spPr>
          <a:xfrm>
            <a:off x="69" y="663816"/>
            <a:ext cx="12169569" cy="756532"/>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endParaRPr lang="en-US" sz="1800" kern="0">
              <a:solidFill>
                <a:srgbClr val="FFFFFF"/>
              </a:solidFill>
              <a:latin typeface="Abadi Extra Light"/>
              <a:ea typeface="+mn-ea"/>
              <a:cs typeface="Calibri"/>
            </a:endParaRPr>
          </a:p>
        </p:txBody>
      </p:sp>
      <p:sp>
        <p:nvSpPr>
          <p:cNvPr id="22" name="TextBox 21">
            <a:extLst>
              <a:ext uri="{FF2B5EF4-FFF2-40B4-BE49-F238E27FC236}">
                <a16:creationId xmlns:a16="http://schemas.microsoft.com/office/drawing/2014/main" id="{5F09E1FD-F7B9-4CDA-918C-2F48407A4AEF}"/>
              </a:ext>
            </a:extLst>
          </p:cNvPr>
          <p:cNvSpPr txBox="1"/>
          <p:nvPr/>
        </p:nvSpPr>
        <p:spPr>
          <a:xfrm>
            <a:off x="-2958" y="721577"/>
            <a:ext cx="11747549" cy="9437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kern="0" dirty="0">
                <a:solidFill>
                  <a:srgbClr val="FFFFFF"/>
                </a:solidFill>
                <a:latin typeface="Abadi Extra Light"/>
                <a:cs typeface="Arial"/>
                <a:sym typeface="Arial"/>
              </a:rPr>
              <a:t>People who reported experiencing IPV during Covid-19 were more likely than those who did not to also report worries about housing expenses* and needing to move soon*.</a:t>
            </a:r>
            <a:endParaRPr lang="en-US" kern="0" dirty="0">
              <a:solidFill>
                <a:srgbClr val="FFFFFF"/>
              </a:solidFill>
              <a:cs typeface="Arial"/>
              <a:sym typeface="Arial"/>
            </a:endParaRPr>
          </a:p>
          <a:p>
            <a:pPr defTabSz="1219170">
              <a:buClr>
                <a:srgbClr val="000000"/>
              </a:buClr>
              <a:defRPr/>
            </a:pPr>
            <a:endParaRPr lang="en-US" sz="1733" kern="0" dirty="0">
              <a:solidFill>
                <a:srgbClr val="000000"/>
              </a:solidFill>
              <a:cs typeface="Arial"/>
              <a:sym typeface="Arial"/>
            </a:endParaRPr>
          </a:p>
        </p:txBody>
      </p:sp>
      <p:sp>
        <p:nvSpPr>
          <p:cNvPr id="6" name="TextBox 5">
            <a:extLst>
              <a:ext uri="{FF2B5EF4-FFF2-40B4-BE49-F238E27FC236}">
                <a16:creationId xmlns:a16="http://schemas.microsoft.com/office/drawing/2014/main" id="{0463D518-1F4E-4032-AAAA-E07EE6AAAD64}"/>
              </a:ext>
            </a:extLst>
          </p:cNvPr>
          <p:cNvSpPr txBox="1"/>
          <p:nvPr/>
        </p:nvSpPr>
        <p:spPr>
          <a:xfrm>
            <a:off x="148379" y="6366246"/>
            <a:ext cx="1050504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solidFill>
                  <a:srgbClr val="000000"/>
                </a:solidFill>
                <a:ea typeface="+mn-lt"/>
                <a:cs typeface="Arial"/>
              </a:rPr>
              <a:t>*</a:t>
            </a:r>
            <a:r>
              <a:rPr lang="en-US" sz="1050" dirty="0">
                <a:solidFill>
                  <a:srgbClr val="000000"/>
                </a:solidFill>
                <a:latin typeface="Abadi Extra Light"/>
                <a:ea typeface="+mn-lt"/>
                <a:cs typeface="Arial"/>
              </a:rPr>
              <a:t>Difference</a:t>
            </a:r>
            <a:r>
              <a:rPr lang="en-US" sz="1050" dirty="0">
                <a:solidFill>
                  <a:srgbClr val="000000"/>
                </a:solidFill>
                <a:ea typeface="+mn-lt"/>
                <a:cs typeface="Arial"/>
              </a:rPr>
              <a:t> </a:t>
            </a:r>
            <a:r>
              <a:rPr lang="en-US" sz="1050" dirty="0">
                <a:solidFill>
                  <a:srgbClr val="000000"/>
                </a:solidFill>
                <a:latin typeface="Abadi Extra Light"/>
                <a:ea typeface="+mn-lt"/>
                <a:cs typeface="Arial"/>
              </a:rPr>
              <a:t>is statistically significant at p. &lt; .05. Comparisons are to those who did not report experiencing IPV during Covid-19.</a:t>
            </a:r>
            <a:endParaRPr lang="en-US" sz="1050" dirty="0">
              <a:solidFill>
                <a:srgbClr val="000000"/>
              </a:solidFill>
              <a:latin typeface="Abadi Extra Light"/>
            </a:endParaRPr>
          </a:p>
        </p:txBody>
      </p:sp>
      <p:sp>
        <p:nvSpPr>
          <p:cNvPr id="4" name="Rounded Rectangular Callout 3">
            <a:extLst>
              <a:ext uri="{FF2B5EF4-FFF2-40B4-BE49-F238E27FC236}">
                <a16:creationId xmlns:a16="http://schemas.microsoft.com/office/drawing/2014/main" id="{FDE4E83B-ACC2-6447-B014-8473CAB1DE87}"/>
              </a:ext>
            </a:extLst>
          </p:cNvPr>
          <p:cNvSpPr/>
          <p:nvPr/>
        </p:nvSpPr>
        <p:spPr>
          <a:xfrm>
            <a:off x="7987405" y="1557185"/>
            <a:ext cx="3758153" cy="4360923"/>
          </a:xfrm>
          <a:prstGeom prst="wedgeRoundRectCallout">
            <a:avLst>
              <a:gd name="adj1" fmla="val -51846"/>
              <a:gd name="adj2" fmla="val 639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FF"/>
                </a:solidFill>
              </a:rPr>
              <a:t>“Facing homelessness is one of our primary calls. Many of the people we provide services to have experienced job loss or they have been furloughed, exacerbating their financial insecurity. Many of those we provide services to have to sneak out of their homes or hide in a closet to call for assistance because the abuser is living with them.... It is much more dangerous [now] for many of those we serve.”</a:t>
            </a:r>
          </a:p>
        </p:txBody>
      </p:sp>
      <p:sp>
        <p:nvSpPr>
          <p:cNvPr id="5" name="Rectangle 4">
            <a:extLst>
              <a:ext uri="{FF2B5EF4-FFF2-40B4-BE49-F238E27FC236}">
                <a16:creationId xmlns:a16="http://schemas.microsoft.com/office/drawing/2014/main" id="{6A4BFC90-33ED-7543-ABE1-E5A4B651CE2D}"/>
              </a:ext>
            </a:extLst>
          </p:cNvPr>
          <p:cNvSpPr/>
          <p:nvPr/>
        </p:nvSpPr>
        <p:spPr>
          <a:xfrm>
            <a:off x="5268822" y="3471699"/>
            <a:ext cx="2302660" cy="1477328"/>
          </a:xfrm>
          <a:prstGeom prst="rect">
            <a:avLst/>
          </a:prstGeom>
        </p:spPr>
        <p:txBody>
          <a:bodyPr wrap="square">
            <a:spAutoFit/>
          </a:bodyPr>
          <a:lstStyle/>
          <a:p>
            <a:pPr algn="ctr">
              <a:spcAft>
                <a:spcPts val="500"/>
              </a:spcAft>
              <a:defRPr/>
            </a:pPr>
            <a:r>
              <a:rPr lang="en-US" b="1" dirty="0">
                <a:solidFill>
                  <a:srgbClr val="000000"/>
                </a:solidFill>
                <a:latin typeface="Abadi Extra Light"/>
                <a:cs typeface="Calibri"/>
              </a:rPr>
              <a:t>Not having a safe place to go is a known barrier to leaving an abusive relationship.</a:t>
            </a:r>
            <a:endParaRPr lang="en-US" b="1" dirty="0">
              <a:solidFill>
                <a:srgbClr val="000000"/>
              </a:solidFill>
              <a:latin typeface="Abadi Extra Light"/>
            </a:endParaRPr>
          </a:p>
        </p:txBody>
      </p:sp>
      <p:sp>
        <p:nvSpPr>
          <p:cNvPr id="17" name="Rectangle 16">
            <a:extLst>
              <a:ext uri="{FF2B5EF4-FFF2-40B4-BE49-F238E27FC236}">
                <a16:creationId xmlns:a16="http://schemas.microsoft.com/office/drawing/2014/main" id="{7E38DD7B-4BBD-46B6-93ED-BECDE67A40A6}"/>
              </a:ext>
            </a:extLst>
          </p:cNvPr>
          <p:cNvSpPr/>
          <p:nvPr/>
        </p:nvSpPr>
        <p:spPr>
          <a:xfrm>
            <a:off x="4319" y="657793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3953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3194"/>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48</a:t>
            </a:fld>
            <a:endParaRPr lang="en-US" kern="0">
              <a:solidFill>
                <a:srgbClr val="595959"/>
              </a:solidFill>
              <a:latin typeface="Abadi Extra Light"/>
              <a:cs typeface="Arial"/>
              <a:sym typeface="Aria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6" name="TextBox 5">
            <a:extLst>
              <a:ext uri="{FF2B5EF4-FFF2-40B4-BE49-F238E27FC236}">
                <a16:creationId xmlns:a16="http://schemas.microsoft.com/office/drawing/2014/main" id="{40B23622-51DA-4198-8A13-1B5279DCB885}"/>
              </a:ext>
            </a:extLst>
          </p:cNvPr>
          <p:cNvSpPr txBox="1"/>
          <p:nvPr/>
        </p:nvSpPr>
        <p:spPr>
          <a:xfrm>
            <a:off x="5270130" y="1769985"/>
            <a:ext cx="6055582" cy="4801314"/>
          </a:xfrm>
          <a:prstGeom prst="rect">
            <a:avLst/>
          </a:prstGeom>
          <a:solidFill>
            <a:schemeClr val="accent2">
              <a:lumMod val="10000"/>
              <a:lumOff val="90000"/>
            </a:schemeClr>
          </a:solidFill>
          <a:ln w="28575">
            <a:solidFill>
              <a:srgbClr val="235FA4"/>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2000" kern="0" dirty="0">
                <a:solidFill>
                  <a:srgbClr val="000000"/>
                </a:solidFill>
                <a:latin typeface="Abadi Extra Light"/>
                <a:cs typeface="Arial"/>
                <a:sym typeface="Arial"/>
              </a:rPr>
              <a:t>Survivors of IPV during COVID-19 were </a:t>
            </a:r>
            <a:r>
              <a:rPr lang="en-US" sz="2400" b="1" kern="0" dirty="0">
                <a:solidFill>
                  <a:srgbClr val="000000"/>
                </a:solidFill>
                <a:latin typeface="Abadi Extra Light"/>
                <a:cs typeface="Arial"/>
                <a:sym typeface="Arial"/>
              </a:rPr>
              <a:t>2-11x</a:t>
            </a:r>
            <a:r>
              <a:rPr lang="en-US" sz="2000" kern="0" dirty="0">
                <a:solidFill>
                  <a:srgbClr val="000000"/>
                </a:solidFill>
                <a:latin typeface="Abadi Extra Light"/>
                <a:cs typeface="Arial"/>
                <a:sym typeface="Arial"/>
              </a:rPr>
              <a:t> as likely as those who hadn’t experienced IPV during COVID-19 to request information regarding:</a:t>
            </a:r>
          </a:p>
          <a:p>
            <a:pPr defTabSz="1219170">
              <a:buClr>
                <a:srgbClr val="000000"/>
              </a:buClr>
              <a:defRPr/>
            </a:pPr>
            <a:r>
              <a:rPr lang="en-US" sz="2000" kern="0" dirty="0">
                <a:solidFill>
                  <a:srgbClr val="000000"/>
                </a:solidFill>
                <a:latin typeface="Abadi Extra Light"/>
                <a:cs typeface="Arial"/>
                <a:sym typeface="Arial"/>
              </a:rPr>
              <a:t> </a:t>
            </a:r>
            <a:endParaRPr lang="en-US" sz="2000" kern="0" dirty="0">
              <a:solidFill>
                <a:srgbClr val="000000"/>
              </a:solidFill>
              <a:cs typeface="Arial"/>
              <a:sym typeface="Arial"/>
            </a:endParaRP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Benefits/help applying for them (40%*)</a:t>
            </a: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Employee rights (37%*)</a:t>
            </a: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Renter/tenant rights (23%)</a:t>
            </a: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Emergency childcare services (18%*)</a:t>
            </a: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Goods/services for people with disabilities (14%*)</a:t>
            </a: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Immigrant rights (6%*) </a:t>
            </a:r>
            <a:endParaRPr lang="en-US" sz="2000" kern="0" dirty="0">
              <a:solidFill>
                <a:srgbClr val="000000"/>
              </a:solidFill>
              <a:cs typeface="Arial"/>
              <a:sym typeface="Arial"/>
            </a:endParaRP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I</a:t>
            </a:r>
            <a:r>
              <a:rPr lang="en-US" sz="2000" kern="0" dirty="0" err="1">
                <a:solidFill>
                  <a:srgbClr val="000000"/>
                </a:solidFill>
                <a:latin typeface="Abadi Extra Light"/>
                <a:cs typeface="Arial"/>
                <a:sym typeface="Arial"/>
              </a:rPr>
              <a:t>ndigenous</a:t>
            </a:r>
            <a:r>
              <a:rPr lang="en-US" sz="2000" kern="0" dirty="0">
                <a:solidFill>
                  <a:srgbClr val="000000"/>
                </a:solidFill>
                <a:latin typeface="Abadi Extra Light"/>
                <a:cs typeface="Arial"/>
                <a:sym typeface="Arial"/>
              </a:rPr>
              <a:t> person rights (5%*)</a:t>
            </a:r>
            <a:endParaRPr lang="en-US" sz="2000" kern="0" dirty="0">
              <a:solidFill>
                <a:srgbClr val="000000"/>
              </a:solidFill>
              <a:cs typeface="Arial"/>
              <a:sym typeface="Arial"/>
            </a:endParaRPr>
          </a:p>
          <a:p>
            <a:pPr marL="380365" indent="-380365" defTabSz="1219170">
              <a:buClr>
                <a:srgbClr val="000000"/>
              </a:buClr>
              <a:buFont typeface="Arial"/>
              <a:buChar char="•"/>
              <a:defRPr/>
            </a:pPr>
            <a:r>
              <a:rPr lang="en-US" sz="2000" kern="0" dirty="0">
                <a:solidFill>
                  <a:srgbClr val="000000"/>
                </a:solidFill>
                <a:latin typeface="Abadi Extra Light"/>
                <a:cs typeface="Arial"/>
                <a:sym typeface="Arial"/>
              </a:rPr>
              <a:t>T</a:t>
            </a:r>
            <a:r>
              <a:rPr lang="en-US" sz="2000" kern="0" dirty="0" err="1">
                <a:solidFill>
                  <a:srgbClr val="000000"/>
                </a:solidFill>
                <a:latin typeface="Abadi Extra Light"/>
                <a:cs typeface="Arial"/>
                <a:sym typeface="Arial"/>
              </a:rPr>
              <a:t>ranslation</a:t>
            </a:r>
            <a:r>
              <a:rPr lang="en-US" sz="2000" kern="0" dirty="0">
                <a:solidFill>
                  <a:srgbClr val="000000"/>
                </a:solidFill>
                <a:latin typeface="Abadi Extra Light"/>
                <a:cs typeface="Arial"/>
                <a:sym typeface="Arial"/>
              </a:rPr>
              <a:t> services to obtain goods and services (4%*) </a:t>
            </a:r>
          </a:p>
          <a:p>
            <a:pPr marL="380365" indent="-380365" defTabSz="1219170">
              <a:buClr>
                <a:srgbClr val="000000"/>
              </a:buClr>
              <a:buFont typeface="Arial"/>
              <a:buChar char="•"/>
              <a:defRPr/>
            </a:pPr>
            <a:endParaRPr lang="en-US" sz="2000" kern="0" dirty="0">
              <a:solidFill>
                <a:srgbClr val="000000"/>
              </a:solidFill>
              <a:cs typeface="Arial"/>
            </a:endParaRPr>
          </a:p>
        </p:txBody>
      </p:sp>
      <p:sp>
        <p:nvSpPr>
          <p:cNvPr id="7" name="Google Shape;193;p26">
            <a:extLst>
              <a:ext uri="{FF2B5EF4-FFF2-40B4-BE49-F238E27FC236}">
                <a16:creationId xmlns:a16="http://schemas.microsoft.com/office/drawing/2014/main" id="{694F0772-29E0-4651-AFC2-D704E8660120}"/>
              </a:ext>
            </a:extLst>
          </p:cNvPr>
          <p:cNvSpPr txBox="1">
            <a:spLocks/>
          </p:cNvSpPr>
          <p:nvPr/>
        </p:nvSpPr>
        <p:spPr>
          <a:xfrm>
            <a:off x="1" y="666559"/>
            <a:ext cx="12176625" cy="877713"/>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40">
              <a:buClr>
                <a:srgbClr val="000000"/>
              </a:buClr>
              <a:defRPr/>
            </a:pPr>
            <a:endParaRPr lang="en-US" sz="1867" kern="0">
              <a:solidFill>
                <a:srgbClr val="FFFFFF"/>
              </a:solidFill>
              <a:latin typeface="Abadi Extra Light"/>
              <a:ea typeface="+mn-ea"/>
            </a:endParaRPr>
          </a:p>
        </p:txBody>
      </p:sp>
      <p:sp>
        <p:nvSpPr>
          <p:cNvPr id="17" name="TextBox 16">
            <a:extLst>
              <a:ext uri="{FF2B5EF4-FFF2-40B4-BE49-F238E27FC236}">
                <a16:creationId xmlns:a16="http://schemas.microsoft.com/office/drawing/2014/main" id="{07205E9D-99AC-46CC-AA5F-EE97FE001671}"/>
              </a:ext>
            </a:extLst>
          </p:cNvPr>
          <p:cNvSpPr txBox="1"/>
          <p:nvPr/>
        </p:nvSpPr>
        <p:spPr>
          <a:xfrm>
            <a:off x="136303" y="6375467"/>
            <a:ext cx="3594608"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rgbClr val="000000"/>
                </a:solidFill>
                <a:ea typeface="+mn-lt"/>
                <a:cs typeface="Arial"/>
              </a:rPr>
              <a:t>*</a:t>
            </a:r>
            <a:r>
              <a:rPr lang="en-US" sz="1050">
                <a:solidFill>
                  <a:srgbClr val="000000"/>
                </a:solidFill>
                <a:latin typeface="Abadi Extra Light"/>
                <a:ea typeface="+mn-lt"/>
                <a:cs typeface="Arial"/>
              </a:rPr>
              <a:t>Difference</a:t>
            </a:r>
            <a:r>
              <a:rPr lang="en-US" sz="1050">
                <a:solidFill>
                  <a:srgbClr val="000000"/>
                </a:solidFill>
                <a:ea typeface="+mn-lt"/>
                <a:cs typeface="Arial"/>
              </a:rPr>
              <a:t> </a:t>
            </a:r>
            <a:r>
              <a:rPr lang="en-US" sz="1050">
                <a:solidFill>
                  <a:srgbClr val="000000"/>
                </a:solidFill>
                <a:latin typeface="Abadi Extra Light"/>
                <a:ea typeface="+mn-lt"/>
                <a:cs typeface="Arial"/>
              </a:rPr>
              <a:t>is statistically significant at p. &lt; .05</a:t>
            </a:r>
            <a:endParaRPr lang="en-US" sz="1050">
              <a:solidFill>
                <a:srgbClr val="000000"/>
              </a:solidFill>
              <a:latin typeface="Abadi Extra Light"/>
            </a:endParaRPr>
          </a:p>
        </p:txBody>
      </p:sp>
      <p:sp>
        <p:nvSpPr>
          <p:cNvPr id="11" name="TextBox 10">
            <a:extLst>
              <a:ext uri="{FF2B5EF4-FFF2-40B4-BE49-F238E27FC236}">
                <a16:creationId xmlns:a16="http://schemas.microsoft.com/office/drawing/2014/main" id="{9013D675-1C32-40A9-8533-672C2202D30F}"/>
              </a:ext>
            </a:extLst>
          </p:cNvPr>
          <p:cNvSpPr txBox="1"/>
          <p:nvPr/>
        </p:nvSpPr>
        <p:spPr>
          <a:xfrm>
            <a:off x="690021" y="1770680"/>
            <a:ext cx="4082579" cy="5078313"/>
          </a:xfrm>
          <a:prstGeom prst="rect">
            <a:avLst/>
          </a:prstGeom>
          <a:solidFill>
            <a:schemeClr val="accent2">
              <a:lumMod val="10000"/>
              <a:lumOff val="90000"/>
            </a:schemeClr>
          </a:solidFill>
          <a:ln w="28575">
            <a:solidFill>
              <a:srgbClr val="235FA4"/>
            </a:solidFill>
          </a:ln>
        </p:spPr>
        <p:txBody>
          <a:bodyPr wrap="square" rtlCol="0">
            <a:spAutoFit/>
          </a:bodyPr>
          <a:lstStyle/>
          <a:p>
            <a:r>
              <a:rPr lang="en-US" sz="2000" kern="0" dirty="0">
                <a:solidFill>
                  <a:srgbClr val="000000"/>
                </a:solidFill>
                <a:latin typeface="Abadi Extra Light"/>
                <a:cs typeface="Arial"/>
                <a:sym typeface="Arial"/>
              </a:rPr>
              <a:t>Survivors of IPV during COVID-19 were more likely than those who hadn’t experienced IPV during COVID-19 to report worry about: </a:t>
            </a:r>
          </a:p>
          <a:p>
            <a:pPr marL="285750" indent="-285750">
              <a:buFont typeface="Arial" panose="020B0604020202020204" pitchFamily="34" charset="0"/>
              <a:buChar char="•"/>
            </a:pPr>
            <a:endParaRPr lang="en-US" sz="2000" kern="0" dirty="0">
              <a:solidFill>
                <a:srgbClr val="000000"/>
              </a:solidFill>
              <a:latin typeface="Abadi Extra Light"/>
              <a:cs typeface="Arial"/>
              <a:sym typeface="Arial"/>
            </a:endParaRPr>
          </a:p>
          <a:p>
            <a:pPr marL="285750" indent="-285750">
              <a:buFont typeface="Arial" panose="020B0604020202020204" pitchFamily="34" charset="0"/>
              <a:buChar char="•"/>
            </a:pPr>
            <a:r>
              <a:rPr lang="en-US" sz="2000" kern="0" dirty="0">
                <a:solidFill>
                  <a:srgbClr val="000000"/>
                </a:solidFill>
                <a:latin typeface="Abadi Extra Light"/>
                <a:cs typeface="Arial"/>
                <a:sym typeface="Arial"/>
              </a:rPr>
              <a:t>Housing*, utilities*, debt*, vehicles*, insurance*, and school tuition/daycare* </a:t>
            </a:r>
            <a:r>
              <a:rPr lang="en-US" sz="2000" u="sng" kern="0" dirty="0">
                <a:solidFill>
                  <a:srgbClr val="000000"/>
                </a:solidFill>
                <a:latin typeface="Abadi Extra Light"/>
                <a:cs typeface="Arial"/>
                <a:sym typeface="Arial"/>
              </a:rPr>
              <a:t>expenses</a:t>
            </a:r>
          </a:p>
          <a:p>
            <a:endParaRPr lang="en-US" sz="2000" u="sng" kern="0" dirty="0">
              <a:solidFill>
                <a:srgbClr val="000000"/>
              </a:solidFill>
              <a:latin typeface="Abadi Extra Light"/>
              <a:cs typeface="Arial"/>
              <a:sym typeface="Arial"/>
            </a:endParaRPr>
          </a:p>
          <a:p>
            <a:pPr marL="285750" indent="-285750">
              <a:buFont typeface="Arial" panose="020B0604020202020204" pitchFamily="34" charset="0"/>
              <a:buChar char="•"/>
            </a:pPr>
            <a:r>
              <a:rPr lang="en-US" sz="2000" kern="0" dirty="0">
                <a:solidFill>
                  <a:srgbClr val="000000"/>
                </a:solidFill>
                <a:latin typeface="Abadi Extra Light"/>
                <a:cs typeface="Arial"/>
                <a:sym typeface="Arial"/>
              </a:rPr>
              <a:t>Household*, medical/healthcare*, technology*, and childcare* </a:t>
            </a:r>
            <a:r>
              <a:rPr lang="en-US" sz="2000" u="sng" kern="0" dirty="0">
                <a:solidFill>
                  <a:srgbClr val="000000"/>
                </a:solidFill>
                <a:latin typeface="Abadi Extra Light"/>
                <a:cs typeface="Arial"/>
                <a:sym typeface="Arial"/>
              </a:rPr>
              <a:t>needs</a:t>
            </a:r>
          </a:p>
          <a:p>
            <a:pPr lvl="1"/>
            <a:endParaRPr lang="en-US" sz="2000" u="sng" kern="0" dirty="0">
              <a:solidFill>
                <a:srgbClr val="000000"/>
              </a:solidFill>
              <a:latin typeface="Abadi Extra Light"/>
              <a:cs typeface="Arial"/>
              <a:sym typeface="Arial"/>
            </a:endParaRPr>
          </a:p>
          <a:p>
            <a:pPr marL="742950" lvl="1" indent="-285750">
              <a:buFont typeface="Arial" panose="020B0604020202020204" pitchFamily="34" charset="0"/>
              <a:buChar char="•"/>
            </a:pPr>
            <a:endParaRPr lang="en-US" sz="2400" u="sng" kern="0" dirty="0">
              <a:solidFill>
                <a:srgbClr val="000000"/>
              </a:solidFill>
              <a:latin typeface="Abadi Extra Light"/>
              <a:cs typeface="Arial"/>
              <a:sym typeface="Arial"/>
            </a:endParaRPr>
          </a:p>
        </p:txBody>
      </p:sp>
      <p:sp>
        <p:nvSpPr>
          <p:cNvPr id="13" name="TextBox 12">
            <a:extLst>
              <a:ext uri="{FF2B5EF4-FFF2-40B4-BE49-F238E27FC236}">
                <a16:creationId xmlns:a16="http://schemas.microsoft.com/office/drawing/2014/main" id="{E75BB55C-4494-454A-87A3-E9DA0F77FF2D}"/>
              </a:ext>
            </a:extLst>
          </p:cNvPr>
          <p:cNvSpPr txBox="1"/>
          <p:nvPr/>
        </p:nvSpPr>
        <p:spPr>
          <a:xfrm rot="10800000" flipV="1">
            <a:off x="-3049" y="487552"/>
            <a:ext cx="12164888" cy="113877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2200" kern="0" dirty="0">
                <a:solidFill>
                  <a:srgbClr val="FFFFFF"/>
                </a:solidFill>
                <a:latin typeface="Abadi Extra Light"/>
                <a:cs typeface="Arial"/>
                <a:sym typeface="Arial"/>
              </a:rPr>
              <a:t>MA adults who reported experiencing IPV during COVID-19 were more likely than those who hadn’t to report worry about paying multiple expenses, attaining a range of basic needs, and information on their rights. </a:t>
            </a:r>
          </a:p>
        </p:txBody>
      </p:sp>
      <p:sp>
        <p:nvSpPr>
          <p:cNvPr id="18" name="Google Shape;193;p26">
            <a:extLst>
              <a:ext uri="{FF2B5EF4-FFF2-40B4-BE49-F238E27FC236}">
                <a16:creationId xmlns:a16="http://schemas.microsoft.com/office/drawing/2014/main" id="{8A2E938A-DF6C-407E-B717-69D578222159}"/>
              </a:ext>
            </a:extLst>
          </p:cNvPr>
          <p:cNvSpPr txBox="1">
            <a:spLocks/>
          </p:cNvSpPr>
          <p:nvPr/>
        </p:nvSpPr>
        <p:spPr>
          <a:xfrm>
            <a:off x="690021" y="1716"/>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800" b="1" kern="0">
                <a:solidFill>
                  <a:srgbClr val="FFFFFF"/>
                </a:solidFill>
                <a:latin typeface="Abadi Extra Light"/>
              </a:rPr>
              <a:t>BASIC NEEDS &amp; WORRIES ABOUT EXPENSES</a:t>
            </a:r>
          </a:p>
        </p:txBody>
      </p:sp>
      <p:sp>
        <p:nvSpPr>
          <p:cNvPr id="12" name="TextBox 11">
            <a:extLst>
              <a:ext uri="{FF2B5EF4-FFF2-40B4-BE49-F238E27FC236}">
                <a16:creationId xmlns:a16="http://schemas.microsoft.com/office/drawing/2014/main" id="{D2415777-9AEE-4976-A859-4828D4A33CF0}"/>
              </a:ext>
            </a:extLst>
          </p:cNvPr>
          <p:cNvSpPr txBox="1"/>
          <p:nvPr/>
        </p:nvSpPr>
        <p:spPr>
          <a:xfrm>
            <a:off x="2731311" y="6374457"/>
            <a:ext cx="8286593" cy="253916"/>
          </a:xfrm>
          <a:prstGeom prst="rect">
            <a:avLst/>
          </a:prstGeom>
          <a:noFill/>
        </p:spPr>
        <p:txBody>
          <a:bodyPr wrap="square">
            <a:spAutoFit/>
          </a:bodyPr>
          <a:lstStyle/>
          <a:p>
            <a:r>
              <a:rPr lang="en-US" sz="1050" kern="0" baseline="30000" dirty="0">
                <a:solidFill>
                  <a:srgbClr val="000000">
                    <a:lumMod val="65000"/>
                    <a:lumOff val="35000"/>
                  </a:srgbClr>
                </a:solidFill>
                <a:latin typeface="Abadi Extra Light"/>
                <a:cs typeface="Arial"/>
                <a:sym typeface="Arial"/>
              </a:rPr>
              <a:t>† </a:t>
            </a:r>
            <a:r>
              <a:rPr lang="en-US" sz="1050" dirty="0">
                <a:solidFill>
                  <a:srgbClr val="000000"/>
                </a:solidFill>
                <a:latin typeface="Abadi Extra Light"/>
                <a:ea typeface="+mn-lt"/>
                <a:cs typeface="Arial"/>
              </a:rPr>
              <a:t>Percentages are out of question respondents reporting IPV During COVID (n = 572). </a:t>
            </a:r>
            <a:endParaRPr lang="en-US" sz="1050" dirty="0">
              <a:solidFill>
                <a:srgbClr val="000000"/>
              </a:solidFill>
            </a:endParaRPr>
          </a:p>
        </p:txBody>
      </p:sp>
      <p:sp>
        <p:nvSpPr>
          <p:cNvPr id="14" name="Rectangle 13">
            <a:extLst>
              <a:ext uri="{FF2B5EF4-FFF2-40B4-BE49-F238E27FC236}">
                <a16:creationId xmlns:a16="http://schemas.microsoft.com/office/drawing/2014/main" id="{0B4BBB46-8460-4D5A-B618-66614EA2AB95}"/>
              </a:ext>
            </a:extLst>
          </p:cNvPr>
          <p:cNvSpPr/>
          <p:nvPr/>
        </p:nvSpPr>
        <p:spPr>
          <a:xfrm>
            <a:off x="4296" y="6577900"/>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0199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xEl>
                                              <p:pRg st="2" end="2"/>
                                            </p:txEl>
                                          </p:spTgt>
                                        </p:tgtEl>
                                      </p:cBhvr>
                                    </p:animEffect>
                                    <p:animScale>
                                      <p:cBhvr>
                                        <p:cTn id="12" dur="250" autoRev="1" fill="hold"/>
                                        <p:tgtEl>
                                          <p:spTgt spid="11">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1">
                                            <p:txEl>
                                              <p:pRg st="4" end="4"/>
                                            </p:txEl>
                                          </p:spTgt>
                                        </p:tgtEl>
                                      </p:cBhvr>
                                    </p:animEffect>
                                    <p:animScale>
                                      <p:cBhvr>
                                        <p:cTn id="17" dur="250" autoRev="1" fill="hold"/>
                                        <p:tgtEl>
                                          <p:spTgt spid="11">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3159"/>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49</a:t>
            </a:fld>
            <a:endParaRPr lang="en-US" kern="0">
              <a:solidFill>
                <a:srgbClr val="595959"/>
              </a:solidFill>
              <a:latin typeface="Abadi Extra Light"/>
              <a:cs typeface="Arial"/>
              <a:sym typeface="Arial"/>
            </a:endParaRPr>
          </a:p>
        </p:txBody>
      </p:sp>
      <p:sp>
        <p:nvSpPr>
          <p:cNvPr id="9" name="Rectangle 8">
            <a:extLst>
              <a:ext uri="{FF2B5EF4-FFF2-40B4-BE49-F238E27FC236}">
                <a16:creationId xmlns:a16="http://schemas.microsoft.com/office/drawing/2014/main" id="{37082A4E-B8C5-43A7-A0A8-D43A431DBC3D}"/>
              </a:ext>
            </a:extLst>
          </p:cNvPr>
          <p:cNvSpPr/>
          <p:nvPr/>
        </p:nvSpPr>
        <p:spPr>
          <a:xfrm>
            <a:off x="239099" y="5586181"/>
            <a:ext cx="8191697" cy="50070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7177" y="-71238"/>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endParaRPr lang="en-US" sz="3200" b="1" kern="0">
              <a:solidFill>
                <a:srgbClr val="FFFFFF"/>
              </a:solidFill>
              <a:latin typeface="Abadi Extra Light"/>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52" y="661260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3" name="Google Shape;193;p26">
            <a:extLst>
              <a:ext uri="{FF2B5EF4-FFF2-40B4-BE49-F238E27FC236}">
                <a16:creationId xmlns:a16="http://schemas.microsoft.com/office/drawing/2014/main" id="{928A124C-0E88-443C-85A1-1679194535B4}"/>
              </a:ext>
            </a:extLst>
          </p:cNvPr>
          <p:cNvSpPr txBox="1">
            <a:spLocks/>
          </p:cNvSpPr>
          <p:nvPr/>
        </p:nvSpPr>
        <p:spPr>
          <a:xfrm>
            <a:off x="-2944" y="661743"/>
            <a:ext cx="12163975" cy="636668"/>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t">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endParaRPr lang="en-US" sz="1867" kern="0">
              <a:solidFill>
                <a:srgbClr val="FFFFFF"/>
              </a:solidFill>
              <a:latin typeface="Abadi Extra Light"/>
              <a:ea typeface="+mn-ea"/>
            </a:endParaRPr>
          </a:p>
        </p:txBody>
      </p:sp>
      <p:sp>
        <p:nvSpPr>
          <p:cNvPr id="10" name="TextBox 9">
            <a:extLst>
              <a:ext uri="{FF2B5EF4-FFF2-40B4-BE49-F238E27FC236}">
                <a16:creationId xmlns:a16="http://schemas.microsoft.com/office/drawing/2014/main" id="{BA966DE7-D10D-48B1-9B13-51A67B66256D}"/>
              </a:ext>
            </a:extLst>
          </p:cNvPr>
          <p:cNvSpPr txBox="1"/>
          <p:nvPr/>
        </p:nvSpPr>
        <p:spPr>
          <a:xfrm rot="10800000" flipV="1">
            <a:off x="-3851" y="507609"/>
            <a:ext cx="12164888" cy="104644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2400" kern="0">
                <a:solidFill>
                  <a:srgbClr val="FFFFFF"/>
                </a:solidFill>
                <a:latin typeface="Abadi Extra Light"/>
                <a:cs typeface="Arial"/>
                <a:sym typeface="Arial"/>
              </a:rPr>
              <a:t>Some survivors were more likely to report worry about expenses and basic needs than others. </a:t>
            </a:r>
          </a:p>
          <a:p>
            <a:pPr algn="ctr" defTabSz="1219170">
              <a:buClr>
                <a:srgbClr val="000000"/>
              </a:buClr>
              <a:defRPr/>
            </a:pPr>
            <a:endParaRPr lang="en-US" sz="1200" kern="0">
              <a:solidFill>
                <a:srgbClr val="FFFFFF"/>
              </a:solidFill>
              <a:latin typeface="Abadi Extra Light"/>
              <a:cs typeface="Arial"/>
              <a:sym typeface="Arial"/>
            </a:endParaRPr>
          </a:p>
        </p:txBody>
      </p:sp>
      <p:sp>
        <p:nvSpPr>
          <p:cNvPr id="7" name="TextBox 6">
            <a:extLst>
              <a:ext uri="{FF2B5EF4-FFF2-40B4-BE49-F238E27FC236}">
                <a16:creationId xmlns:a16="http://schemas.microsoft.com/office/drawing/2014/main" id="{FC539D39-9F92-4BAB-87FF-4148A65BEBF9}"/>
              </a:ext>
            </a:extLst>
          </p:cNvPr>
          <p:cNvSpPr txBox="1"/>
          <p:nvPr/>
        </p:nvSpPr>
        <p:spPr>
          <a:xfrm>
            <a:off x="1602978" y="1843955"/>
            <a:ext cx="9154459" cy="3847207"/>
          </a:xfrm>
          <a:prstGeom prst="rect">
            <a:avLst/>
          </a:prstGeom>
          <a:solidFill>
            <a:srgbClr val="EAB27B"/>
          </a:solidFill>
          <a:ln>
            <a:solidFill>
              <a:srgbClr val="002060"/>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2200" kern="0">
                <a:solidFill>
                  <a:srgbClr val="000000"/>
                </a:solidFill>
                <a:latin typeface="Abadi Extra Light"/>
                <a:cs typeface="Arial"/>
                <a:sym typeface="Arial"/>
              </a:rPr>
              <a:t>Out of respondents reporting IPV during Covid-19, respondents identifying as:   </a:t>
            </a:r>
            <a:endParaRPr lang="en-US" sz="2200" kern="0">
              <a:solidFill>
                <a:srgbClr val="000000"/>
              </a:solidFill>
              <a:cs typeface="Arial"/>
              <a:sym typeface="Arial"/>
            </a:endParaRPr>
          </a:p>
          <a:p>
            <a:pPr defTabSz="1219170">
              <a:buClr>
                <a:srgbClr val="000000"/>
              </a:buClr>
              <a:defRPr/>
            </a:pPr>
            <a:endParaRPr lang="en-US" sz="2200" kern="0">
              <a:solidFill>
                <a:srgbClr val="000000"/>
              </a:solidFill>
              <a:latin typeface="Abadi Extra Light"/>
              <a:cs typeface="Arial"/>
            </a:endParaRPr>
          </a:p>
          <a:p>
            <a:pPr marL="380365" indent="-380365" defTabSz="1219170">
              <a:buClr>
                <a:srgbClr val="000000"/>
              </a:buClr>
              <a:buFont typeface="Arial"/>
              <a:buChar char="•"/>
              <a:defRPr/>
            </a:pPr>
            <a:r>
              <a:rPr lang="en-US" sz="2200" kern="0">
                <a:solidFill>
                  <a:srgbClr val="000000"/>
                </a:solidFill>
                <a:latin typeface="Abadi Extra Light"/>
                <a:cs typeface="Arial"/>
                <a:sym typeface="Arial"/>
              </a:rPr>
              <a:t>Women*, Non-binary gender*</a:t>
            </a:r>
            <a:endParaRPr lang="en-US" sz="2200" kern="0">
              <a:solidFill>
                <a:srgbClr val="000000"/>
              </a:solidFill>
              <a:latin typeface="Abadi Extra Light"/>
              <a:cs typeface="Arial"/>
            </a:endParaRPr>
          </a:p>
          <a:p>
            <a:pPr marL="380365" indent="-380365" defTabSz="1219170">
              <a:buClr>
                <a:srgbClr val="000000"/>
              </a:buClr>
              <a:buFont typeface="Arial"/>
              <a:buChar char="•"/>
              <a:defRPr/>
            </a:pPr>
            <a:r>
              <a:rPr lang="en-US" sz="2200" kern="0">
                <a:solidFill>
                  <a:srgbClr val="000000"/>
                </a:solidFill>
                <a:latin typeface="Abadi Extra Light"/>
                <a:cs typeface="Arial"/>
                <a:sym typeface="Arial"/>
              </a:rPr>
              <a:t>Parents*</a:t>
            </a:r>
            <a:endParaRPr lang="en-US" sz="2200" kern="0">
              <a:solidFill>
                <a:srgbClr val="000000"/>
              </a:solidFill>
              <a:latin typeface="Abadi Extra Light"/>
              <a:cs typeface="Arial"/>
            </a:endParaRPr>
          </a:p>
          <a:p>
            <a:pPr marL="380365" indent="-380365" defTabSz="1219170">
              <a:buClr>
                <a:srgbClr val="000000"/>
              </a:buClr>
              <a:buFont typeface="Arial"/>
              <a:buChar char="•"/>
              <a:defRPr/>
            </a:pPr>
            <a:r>
              <a:rPr lang="en-US" sz="2200" kern="0">
                <a:solidFill>
                  <a:srgbClr val="000000"/>
                </a:solidFill>
                <a:latin typeface="Abadi Extra Light"/>
                <a:cs typeface="Arial"/>
                <a:sym typeface="Arial"/>
              </a:rPr>
              <a:t>Having a cognitive*, mobility*, and/or self-care/individual-living disability* </a:t>
            </a:r>
            <a:endParaRPr lang="en-US" sz="2200" kern="0">
              <a:solidFill>
                <a:srgbClr val="000000"/>
              </a:solidFill>
              <a:cs typeface="Arial"/>
            </a:endParaRPr>
          </a:p>
          <a:p>
            <a:pPr marL="380365" indent="-380365" defTabSz="1219170">
              <a:buClr>
                <a:srgbClr val="000000"/>
              </a:buClr>
              <a:buFont typeface="Arial"/>
              <a:buChar char="•"/>
              <a:defRPr/>
            </a:pPr>
            <a:r>
              <a:rPr lang="en-US" sz="2200" kern="0">
                <a:solidFill>
                  <a:srgbClr val="000000"/>
                </a:solidFill>
                <a:latin typeface="Abadi Extra Light"/>
                <a:cs typeface="Arial"/>
                <a:sym typeface="Arial"/>
              </a:rPr>
              <a:t>Younger*</a:t>
            </a:r>
            <a:endParaRPr lang="en-US" sz="2200" kern="0">
              <a:solidFill>
                <a:srgbClr val="000000"/>
              </a:solidFill>
              <a:latin typeface="Abadi Extra Light"/>
              <a:cs typeface="Arial"/>
            </a:endParaRPr>
          </a:p>
          <a:p>
            <a:pPr marL="380365" indent="-380365" defTabSz="1219170">
              <a:buClr>
                <a:srgbClr val="000000"/>
              </a:buClr>
              <a:buFont typeface="Arial"/>
              <a:buChar char="•"/>
              <a:defRPr/>
            </a:pPr>
            <a:r>
              <a:rPr lang="en-US" sz="2200" kern="0">
                <a:solidFill>
                  <a:srgbClr val="000000"/>
                </a:solidFill>
                <a:latin typeface="Abadi Extra Light"/>
                <a:cs typeface="Arial"/>
                <a:sym typeface="Arial"/>
              </a:rPr>
              <a:t>Of lower income*</a:t>
            </a:r>
          </a:p>
          <a:p>
            <a:pPr defTabSz="1219170">
              <a:buClr>
                <a:srgbClr val="000000"/>
              </a:buClr>
              <a:defRPr/>
            </a:pPr>
            <a:endParaRPr lang="en-US" sz="2200" kern="0">
              <a:solidFill>
                <a:srgbClr val="000000">
                  <a:lumMod val="85000"/>
                  <a:lumOff val="15000"/>
                </a:srgbClr>
              </a:solidFill>
              <a:latin typeface="Abadi Extra Light"/>
              <a:cs typeface="Arial"/>
            </a:endParaRPr>
          </a:p>
          <a:p>
            <a:pPr defTabSz="1219170">
              <a:buClr>
                <a:srgbClr val="000000"/>
              </a:buClr>
              <a:defRPr/>
            </a:pPr>
            <a:r>
              <a:rPr lang="en-US" sz="2200" kern="0">
                <a:solidFill>
                  <a:srgbClr val="000000"/>
                </a:solidFill>
                <a:latin typeface="Abadi Extra Light"/>
                <a:cs typeface="Arial"/>
                <a:sym typeface="Arial"/>
              </a:rPr>
              <a:t>...were more likely to report worry about at least one expense.</a:t>
            </a:r>
            <a:r>
              <a:rPr lang="en-US" sz="2200" kern="0" baseline="30000">
                <a:solidFill>
                  <a:srgbClr val="000000"/>
                </a:solidFill>
                <a:latin typeface="Abadi Extra Light"/>
                <a:cs typeface="Arial"/>
                <a:sym typeface="Arial"/>
              </a:rPr>
              <a:t>†</a:t>
            </a:r>
            <a:r>
              <a:rPr lang="en-US" sz="2200" kern="0">
                <a:solidFill>
                  <a:srgbClr val="000000"/>
                </a:solidFill>
                <a:latin typeface="Abadi Extra Light"/>
                <a:cs typeface="Arial"/>
                <a:sym typeface="Arial"/>
              </a:rPr>
              <a:t> </a:t>
            </a:r>
            <a:endParaRPr lang="en-US" sz="2200" kern="0">
              <a:solidFill>
                <a:srgbClr val="000000"/>
              </a:solidFill>
              <a:latin typeface="Abadi Extra Light"/>
              <a:cs typeface="Arial"/>
            </a:endParaRPr>
          </a:p>
        </p:txBody>
      </p:sp>
      <p:sp>
        <p:nvSpPr>
          <p:cNvPr id="17" name="TextBox 16">
            <a:extLst>
              <a:ext uri="{FF2B5EF4-FFF2-40B4-BE49-F238E27FC236}">
                <a16:creationId xmlns:a16="http://schemas.microsoft.com/office/drawing/2014/main" id="{84E62EFD-3987-441B-B3B0-B86D8CF67717}"/>
              </a:ext>
            </a:extLst>
          </p:cNvPr>
          <p:cNvSpPr txBox="1"/>
          <p:nvPr/>
        </p:nvSpPr>
        <p:spPr>
          <a:xfrm>
            <a:off x="-48143" y="6119894"/>
            <a:ext cx="359460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0000"/>
                </a:solidFill>
                <a:ea typeface="+mn-lt"/>
                <a:cs typeface="Arial"/>
              </a:rPr>
              <a:t>*</a:t>
            </a:r>
            <a:r>
              <a:rPr lang="en-US" sz="1200">
                <a:solidFill>
                  <a:srgbClr val="000000"/>
                </a:solidFill>
                <a:latin typeface="Abadi Extra Light"/>
                <a:ea typeface="+mn-lt"/>
                <a:cs typeface="Arial"/>
              </a:rPr>
              <a:t>Difference</a:t>
            </a:r>
            <a:r>
              <a:rPr lang="en-US" sz="1200">
                <a:solidFill>
                  <a:srgbClr val="000000"/>
                </a:solidFill>
                <a:ea typeface="+mn-lt"/>
                <a:cs typeface="Arial"/>
              </a:rPr>
              <a:t> </a:t>
            </a:r>
            <a:r>
              <a:rPr lang="en-US" sz="1200">
                <a:solidFill>
                  <a:srgbClr val="000000"/>
                </a:solidFill>
                <a:latin typeface="Abadi Extra Light"/>
                <a:ea typeface="+mn-lt"/>
                <a:cs typeface="Arial"/>
              </a:rPr>
              <a:t>is statistically significant at p. &lt; .05</a:t>
            </a:r>
            <a:endParaRPr lang="en-US" sz="1400">
              <a:solidFill>
                <a:srgbClr val="000000"/>
              </a:solidFill>
              <a:latin typeface="Abadi Extra Light"/>
            </a:endParaRPr>
          </a:p>
        </p:txBody>
      </p:sp>
      <p:sp>
        <p:nvSpPr>
          <p:cNvPr id="20" name="TextBox 19">
            <a:extLst>
              <a:ext uri="{FF2B5EF4-FFF2-40B4-BE49-F238E27FC236}">
                <a16:creationId xmlns:a16="http://schemas.microsoft.com/office/drawing/2014/main" id="{B7BA1C64-2651-4639-A21B-509179376A20}"/>
              </a:ext>
            </a:extLst>
          </p:cNvPr>
          <p:cNvSpPr txBox="1"/>
          <p:nvPr/>
        </p:nvSpPr>
        <p:spPr>
          <a:xfrm>
            <a:off x="-48143" y="6366417"/>
            <a:ext cx="8579796" cy="461665"/>
          </a:xfrm>
          <a:prstGeom prst="rect">
            <a:avLst/>
          </a:prstGeom>
          <a:noFill/>
        </p:spPr>
        <p:txBody>
          <a:bodyPr wrap="square">
            <a:spAutoFit/>
          </a:bodyPr>
          <a:lstStyle/>
          <a:p>
            <a:r>
              <a:rPr lang="en-US" sz="1200" kern="0" baseline="30000">
                <a:solidFill>
                  <a:srgbClr val="000000"/>
                </a:solidFill>
                <a:latin typeface="Abadi Extra Light"/>
                <a:cs typeface="Arial"/>
                <a:sym typeface="Arial"/>
              </a:rPr>
              <a:t>†</a:t>
            </a:r>
            <a:r>
              <a:rPr lang="en-US" sz="1200" kern="0">
                <a:solidFill>
                  <a:srgbClr val="000000"/>
                </a:solidFill>
                <a:latin typeface="Abadi Extra Light"/>
                <a:cs typeface="Arial"/>
                <a:sym typeface="Arial"/>
              </a:rPr>
              <a:t> As compared to 1) men; 2) non-parents; 3) no cognitive, no mobility, no self-care/ind. Living disability; 4) age 65+; 5) income of $150k+. </a:t>
            </a:r>
            <a:endParaRPr lang="en-US" sz="2400">
              <a:solidFill>
                <a:srgbClr val="000000"/>
              </a:solidFill>
            </a:endParaRPr>
          </a:p>
        </p:txBody>
      </p:sp>
      <p:sp>
        <p:nvSpPr>
          <p:cNvPr id="14" name="Google Shape;193;p26">
            <a:extLst>
              <a:ext uri="{FF2B5EF4-FFF2-40B4-BE49-F238E27FC236}">
                <a16:creationId xmlns:a16="http://schemas.microsoft.com/office/drawing/2014/main" id="{B1BBC5A7-2776-475C-8CE8-8A3DFD751894}"/>
              </a:ext>
            </a:extLst>
          </p:cNvPr>
          <p:cNvSpPr txBox="1">
            <a:spLocks/>
          </p:cNvSpPr>
          <p:nvPr/>
        </p:nvSpPr>
        <p:spPr>
          <a:xfrm>
            <a:off x="690021" y="1681"/>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800" b="1" kern="0">
                <a:solidFill>
                  <a:srgbClr val="FFFFFF"/>
                </a:solidFill>
                <a:latin typeface="Abadi Extra Light"/>
              </a:rPr>
              <a:t>BASIC NEEDS &amp; WORRIES ABOUT EXPENSES: DISPARATE IMPACTS</a:t>
            </a:r>
          </a:p>
        </p:txBody>
      </p:sp>
      <p:sp>
        <p:nvSpPr>
          <p:cNvPr id="13" name="Rectangle 12">
            <a:extLst>
              <a:ext uri="{FF2B5EF4-FFF2-40B4-BE49-F238E27FC236}">
                <a16:creationId xmlns:a16="http://schemas.microsoft.com/office/drawing/2014/main" id="{0B89E675-06C9-469B-AB31-EAF243C478AD}"/>
              </a:ext>
            </a:extLst>
          </p:cNvPr>
          <p:cNvSpPr/>
          <p:nvPr/>
        </p:nvSpPr>
        <p:spPr>
          <a:xfrm>
            <a:off x="4273" y="657786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9396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9" y="755253"/>
            <a:ext cx="11249700" cy="990600"/>
          </a:xfrm>
        </p:spPr>
        <p:txBody>
          <a:bodyPr>
            <a:noAutofit/>
          </a:bodyPr>
          <a:lstStyle/>
          <a:p>
            <a:pPr algn="ctr"/>
            <a:r>
              <a:rPr lang="en-US" sz="2400" b="1">
                <a:solidFill>
                  <a:srgbClr val="C00000"/>
                </a:solidFill>
              </a:rPr>
              <a:t>Although the presence of fentanyl in opioid-related </a:t>
            </a:r>
            <a:br>
              <a:rPr lang="en-US" sz="2400" b="1">
                <a:solidFill>
                  <a:srgbClr val="C00000"/>
                </a:solidFill>
              </a:rPr>
            </a:br>
            <a:r>
              <a:rPr lang="en-US" sz="2400" b="1">
                <a:solidFill>
                  <a:srgbClr val="C00000"/>
                </a:solidFill>
              </a:rPr>
              <a:t>overdose deaths continues to rise, the opioid-related overdose death rate has remained relatively stable since 2016</a:t>
            </a:r>
          </a:p>
        </p:txBody>
      </p:sp>
      <p:sp>
        <p:nvSpPr>
          <p:cNvPr id="3" name="TextBox 2">
            <a:extLst>
              <a:ext uri="{FF2B5EF4-FFF2-40B4-BE49-F238E27FC236}">
                <a16:creationId xmlns:a16="http://schemas.microsoft.com/office/drawing/2014/main" id="{2C5AAC07-444F-426E-8B3F-2A72E6A701C2}"/>
              </a:ext>
            </a:extLst>
          </p:cNvPr>
          <p:cNvSpPr txBox="1"/>
          <p:nvPr/>
        </p:nvSpPr>
        <p:spPr>
          <a:xfrm>
            <a:off x="277473" y="0"/>
            <a:ext cx="10207684" cy="523220"/>
          </a:xfrm>
          <a:prstGeom prst="rect">
            <a:avLst/>
          </a:prstGeom>
          <a:noFill/>
        </p:spPr>
        <p:txBody>
          <a:bodyPr wrap="square" rtlCol="0">
            <a:spAutoFit/>
          </a:bodyPr>
          <a:lstStyle/>
          <a:p>
            <a:r>
              <a:rPr lang="en-US" sz="2800" dirty="0">
                <a:solidFill>
                  <a:schemeClr val="bg1"/>
                </a:solidFill>
              </a:rPr>
              <a:t>2014-2020 death rate and presence of fentanyl</a:t>
            </a:r>
            <a:endParaRPr lang="en-US" dirty="0">
              <a:solidFill>
                <a:schemeClr val="bg1"/>
              </a:solidFill>
            </a:endParaRPr>
          </a:p>
        </p:txBody>
      </p:sp>
      <p:pic>
        <p:nvPicPr>
          <p:cNvPr id="4" name="Picture 3">
            <a:extLst>
              <a:ext uri="{FF2B5EF4-FFF2-40B4-BE49-F238E27FC236}">
                <a16:creationId xmlns:a16="http://schemas.microsoft.com/office/drawing/2014/main" id="{2AE6D5B2-25C3-44AE-BBF1-235A8C1B2328}"/>
              </a:ext>
            </a:extLst>
          </p:cNvPr>
          <p:cNvPicPr>
            <a:picLocks noChangeAspect="1"/>
          </p:cNvPicPr>
          <p:nvPr/>
        </p:nvPicPr>
        <p:blipFill>
          <a:blip r:embed="rId3"/>
          <a:stretch>
            <a:fillRect/>
          </a:stretch>
        </p:blipFill>
        <p:spPr>
          <a:xfrm>
            <a:off x="510268" y="2435105"/>
            <a:ext cx="11188891" cy="3517433"/>
          </a:xfrm>
          <a:prstGeom prst="rect">
            <a:avLst/>
          </a:prstGeom>
        </p:spPr>
      </p:pic>
    </p:spTree>
    <p:extLst>
      <p:ext uri="{BB962C8B-B14F-4D97-AF65-F5344CB8AC3E}">
        <p14:creationId xmlns:p14="http://schemas.microsoft.com/office/powerpoint/2010/main" val="1787793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3120"/>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50</a:t>
            </a:fld>
            <a:endParaRPr lang="en-US" kern="0">
              <a:solidFill>
                <a:srgbClr val="595959"/>
              </a:solidFill>
              <a:latin typeface="Abadi Extra Light"/>
              <a:cs typeface="Arial"/>
              <a:sym typeface="Arial"/>
            </a:endParaRPr>
          </a:p>
        </p:txBody>
      </p:sp>
      <p:sp>
        <p:nvSpPr>
          <p:cNvPr id="224" name="Google Shape;224;p26"/>
          <p:cNvSpPr/>
          <p:nvPr/>
        </p:nvSpPr>
        <p:spPr>
          <a:xfrm>
            <a:off x="-182901" y="1846396"/>
            <a:ext cx="12338131" cy="3279946"/>
          </a:xfrm>
          <a:prstGeom prst="rect">
            <a:avLst/>
          </a:prstGeom>
          <a:noFill/>
          <a:ln w="38100">
            <a:noFill/>
          </a:ln>
        </p:spPr>
        <p:txBody>
          <a:bodyPr spcFirstLastPara="1" wrap="square" lIns="121900" tIns="121900" rIns="121900" bIns="121900" anchor="t" anchorCtr="0">
            <a:noAutofit/>
          </a:bodyPr>
          <a:lstStyle/>
          <a:p>
            <a:pPr defTabSz="1219170">
              <a:defRPr/>
            </a:pPr>
            <a:endParaRPr lang="en-US" sz="3200" kern="0">
              <a:solidFill>
                <a:srgbClr val="000000"/>
              </a:solidFill>
              <a:latin typeface="Abadi Extra Light"/>
              <a:cs typeface="Arial"/>
            </a:endParaRPr>
          </a:p>
          <a:p>
            <a:pPr lvl="3" defTabSz="1219170">
              <a:defRPr/>
            </a:pPr>
            <a:r>
              <a:rPr lang="en-US" sz="3200" b="1" kern="0">
                <a:solidFill>
                  <a:srgbClr val="000000"/>
                </a:solidFill>
                <a:latin typeface="Abadi Extra Light"/>
                <a:cs typeface="Arial"/>
              </a:rPr>
              <a:t>Survivors of IPV during Covid-19 were more likely to report:</a:t>
            </a:r>
            <a:endParaRPr lang="en-US" b="1">
              <a:solidFill>
                <a:srgbClr val="000000"/>
              </a:solidFill>
              <a:latin typeface="Abadi Extra Light"/>
              <a:cs typeface="Calibri"/>
            </a:endParaRPr>
          </a:p>
          <a:p>
            <a:pPr lvl="3" defTabSz="1219170">
              <a:defRPr/>
            </a:pPr>
            <a:endParaRPr lang="en-US" sz="3200" b="1" kern="0">
              <a:solidFill>
                <a:srgbClr val="000000"/>
              </a:solidFill>
              <a:latin typeface="Abadi Extra Light"/>
              <a:cs typeface="Arial"/>
            </a:endParaRPr>
          </a:p>
          <a:p>
            <a:pPr marL="1828800" lvl="3" indent="-457200" defTabSz="1219170">
              <a:buFont typeface="Wingdings"/>
              <a:buChar char="v"/>
              <a:defRPr/>
            </a:pPr>
            <a:r>
              <a:rPr lang="en-US" sz="3200" b="1" kern="0">
                <a:solidFill>
                  <a:srgbClr val="000000"/>
                </a:solidFill>
                <a:latin typeface="Abadi Extra Light"/>
                <a:cs typeface="Arial"/>
              </a:rPr>
              <a:t>15+ Days of Poor Mental Health*</a:t>
            </a:r>
            <a:r>
              <a:rPr lang="en-US" sz="3200" kern="0">
                <a:solidFill>
                  <a:srgbClr val="000000"/>
                </a:solidFill>
                <a:latin typeface="Abadi Extra Light"/>
                <a:cs typeface="Arial"/>
              </a:rPr>
              <a:t> (61% vs. 32%)</a:t>
            </a:r>
          </a:p>
          <a:p>
            <a:pPr lvl="3" defTabSz="1219170">
              <a:defRPr/>
            </a:pPr>
            <a:endParaRPr lang="en-US" sz="3200" kern="0">
              <a:solidFill>
                <a:srgbClr val="000000"/>
              </a:solidFill>
              <a:latin typeface="Abadi Extra Light"/>
              <a:cs typeface="Arial"/>
            </a:endParaRPr>
          </a:p>
          <a:p>
            <a:pPr marL="1828800" lvl="3" indent="-457200" defTabSz="1219170">
              <a:buFont typeface="Wingdings"/>
              <a:buChar char="v"/>
              <a:defRPr/>
            </a:pPr>
            <a:r>
              <a:rPr lang="en-US" sz="3200" b="1" kern="0">
                <a:solidFill>
                  <a:srgbClr val="000000"/>
                </a:solidFill>
                <a:latin typeface="Abadi Extra Light"/>
                <a:cs typeface="Arial"/>
              </a:rPr>
              <a:t>3+ Symptoms consistent with PTSD</a:t>
            </a:r>
            <a:r>
              <a:rPr lang="en-US" sz="3200" kern="0" baseline="30000">
                <a:solidFill>
                  <a:srgbClr val="000000"/>
                </a:solidFill>
                <a:latin typeface="Abadi Extra Light"/>
                <a:ea typeface="+mn-lt"/>
                <a:cs typeface="Arial"/>
              </a:rPr>
              <a:t>†</a:t>
            </a:r>
            <a:r>
              <a:rPr lang="en-US" sz="3200" b="1" kern="0">
                <a:solidFill>
                  <a:srgbClr val="000000"/>
                </a:solidFill>
                <a:latin typeface="Abadi Extra Light"/>
                <a:cs typeface="Arial"/>
              </a:rPr>
              <a:t>*</a:t>
            </a:r>
            <a:r>
              <a:rPr lang="en-US" sz="3200" kern="0">
                <a:solidFill>
                  <a:srgbClr val="000000"/>
                </a:solidFill>
                <a:latin typeface="Abadi Extra Light"/>
                <a:cs typeface="Arial"/>
              </a:rPr>
              <a:t> (49% vs. 25%)</a:t>
            </a: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38894" y="2323"/>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300" b="1" kern="0">
                <a:solidFill>
                  <a:srgbClr val="FFFFFF"/>
                </a:solidFill>
                <a:latin typeface="Abadi Extra Light"/>
              </a:rPr>
              <a:t>MENTAL HEALTH &amp; IPV</a:t>
            </a:r>
            <a:endParaRPr lang="en-US" sz="3300" kern="0">
              <a:solidFill>
                <a:srgbClr val="000000"/>
              </a:solidFil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7" name="TextBox 6">
            <a:extLst>
              <a:ext uri="{FF2B5EF4-FFF2-40B4-BE49-F238E27FC236}">
                <a16:creationId xmlns:a16="http://schemas.microsoft.com/office/drawing/2014/main" id="{91218293-1DE0-4A8D-9D3E-6107CA4D3CE2}"/>
              </a:ext>
            </a:extLst>
          </p:cNvPr>
          <p:cNvSpPr txBox="1"/>
          <p:nvPr/>
        </p:nvSpPr>
        <p:spPr>
          <a:xfrm>
            <a:off x="-5542" y="6222071"/>
            <a:ext cx="12169522"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aseline="30000" dirty="0">
                <a:solidFill>
                  <a:srgbClr val="000000"/>
                </a:solidFill>
                <a:ea typeface="+mn-lt"/>
                <a:cs typeface="Arial"/>
              </a:rPr>
              <a:t>†</a:t>
            </a:r>
            <a:r>
              <a:rPr lang="en-US" sz="1050" dirty="0">
                <a:solidFill>
                  <a:srgbClr val="000000"/>
                </a:solidFill>
                <a:latin typeface="Abadi Extra Light"/>
                <a:ea typeface="+mn-lt"/>
                <a:cs typeface="Arial"/>
              </a:rPr>
              <a:t>Attributed to experiences with Covid-19.</a:t>
            </a:r>
            <a:r>
              <a:rPr lang="en-US" sz="1050" dirty="0">
                <a:solidFill>
                  <a:srgbClr val="000000"/>
                </a:solidFill>
                <a:ea typeface="+mn-lt"/>
                <a:cs typeface="Arial"/>
              </a:rPr>
              <a:t> </a:t>
            </a:r>
            <a:r>
              <a:rPr lang="en-US" sz="1050" baseline="30000" dirty="0">
                <a:solidFill>
                  <a:srgbClr val="000000"/>
                </a:solidFill>
                <a:ea typeface="+mn-lt"/>
                <a:cs typeface="Arial"/>
              </a:rPr>
              <a:t> </a:t>
            </a:r>
            <a:r>
              <a:rPr lang="en-US" sz="1050" dirty="0">
                <a:solidFill>
                  <a:srgbClr val="000000"/>
                </a:solidFill>
                <a:ea typeface="+mn-lt"/>
                <a:cs typeface="Arial"/>
              </a:rPr>
              <a:t>*</a:t>
            </a:r>
            <a:r>
              <a:rPr lang="en-US" sz="1050" dirty="0">
                <a:solidFill>
                  <a:srgbClr val="000000"/>
                </a:solidFill>
                <a:latin typeface="Abadi Extra Light"/>
                <a:ea typeface="+mn-lt"/>
                <a:cs typeface="Arial"/>
              </a:rPr>
              <a:t>Difference</a:t>
            </a:r>
            <a:r>
              <a:rPr lang="en-US" sz="1050" dirty="0">
                <a:solidFill>
                  <a:srgbClr val="000000"/>
                </a:solidFill>
                <a:ea typeface="+mn-lt"/>
                <a:cs typeface="Arial"/>
              </a:rPr>
              <a:t> </a:t>
            </a:r>
            <a:r>
              <a:rPr lang="en-US" sz="1050" dirty="0">
                <a:solidFill>
                  <a:srgbClr val="000000"/>
                </a:solidFill>
                <a:latin typeface="Abadi Extra Light"/>
                <a:ea typeface="+mn-lt"/>
                <a:cs typeface="Arial"/>
              </a:rPr>
              <a:t>is statistically significant at p &lt; .05. </a:t>
            </a:r>
          </a:p>
          <a:p>
            <a:r>
              <a:rPr lang="en-US" sz="1050" dirty="0">
                <a:solidFill>
                  <a:srgbClr val="000000"/>
                </a:solidFill>
                <a:latin typeface="Abadi Extra Light"/>
                <a:ea typeface="+mn-lt"/>
                <a:cs typeface="Arial"/>
              </a:rPr>
              <a:t>Note: Percentages are out of question respondents reporting IPV During COVID (n = 572) and reporting no IPV During COVID (n = 26197). </a:t>
            </a:r>
            <a:endParaRPr lang="en-US" sz="1050" dirty="0">
              <a:solidFill>
                <a:srgbClr val="000000"/>
              </a:solidFill>
            </a:endParaRPr>
          </a:p>
          <a:p>
            <a:endParaRPr lang="en-US" sz="1050" dirty="0">
              <a:solidFill>
                <a:srgbClr val="000000"/>
              </a:solidFill>
              <a:latin typeface="Abadi Extra Light"/>
            </a:endParaRPr>
          </a:p>
        </p:txBody>
      </p:sp>
      <p:sp>
        <p:nvSpPr>
          <p:cNvPr id="4" name="Google Shape;193;p26">
            <a:extLst>
              <a:ext uri="{FF2B5EF4-FFF2-40B4-BE49-F238E27FC236}">
                <a16:creationId xmlns:a16="http://schemas.microsoft.com/office/drawing/2014/main" id="{EA5BB057-D0AB-466F-B64F-596CBAEC9318}"/>
              </a:ext>
            </a:extLst>
          </p:cNvPr>
          <p:cNvSpPr txBox="1">
            <a:spLocks/>
          </p:cNvSpPr>
          <p:nvPr/>
        </p:nvSpPr>
        <p:spPr>
          <a:xfrm>
            <a:off x="881" y="673464"/>
            <a:ext cx="12155229" cy="1056175"/>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r>
              <a:rPr lang="en-US" sz="2800" kern="0">
                <a:solidFill>
                  <a:srgbClr val="FFFFFF"/>
                </a:solidFill>
                <a:latin typeface="Abadi Extra Light"/>
                <a:ea typeface="+mn-ea"/>
                <a:cs typeface="Calibri"/>
              </a:rPr>
              <a:t>IPV </a:t>
            </a:r>
            <a:r>
              <a:rPr lang="en-US" sz="2800" kern="0" dirty="0">
                <a:solidFill>
                  <a:srgbClr val="FFFFFF"/>
                </a:solidFill>
                <a:latin typeface="Abadi Extra Light"/>
                <a:ea typeface="+mn-ea"/>
                <a:cs typeface="Calibri"/>
              </a:rPr>
              <a:t>survivors</a:t>
            </a:r>
            <a:r>
              <a:rPr lang="en-US" sz="2800" kern="0">
                <a:solidFill>
                  <a:srgbClr val="FFFFFF"/>
                </a:solidFill>
                <a:latin typeface="Abadi Extra Light"/>
                <a:ea typeface="+mn-ea"/>
                <a:cs typeface="Calibri"/>
              </a:rPr>
              <a:t> </a:t>
            </a:r>
            <a:r>
              <a:rPr lang="en-US" sz="2800" b="1" kern="0" dirty="0">
                <a:solidFill>
                  <a:srgbClr val="FFFFFF"/>
                </a:solidFill>
                <a:latin typeface="Abadi Extra Light"/>
                <a:ea typeface="+mn-ea"/>
                <a:cs typeface="Calibri"/>
              </a:rPr>
              <a:t>2x</a:t>
            </a:r>
            <a:r>
              <a:rPr lang="en-US" sz="2800" kern="0">
                <a:solidFill>
                  <a:srgbClr val="FFFFFF"/>
                </a:solidFill>
                <a:latin typeface="Abadi Extra Light"/>
                <a:ea typeface="+mn-ea"/>
                <a:cs typeface="Calibri"/>
              </a:rPr>
              <a:t> as likely to report experiencing poor mental health as adults who did not report experiencing IPV</a:t>
            </a:r>
            <a:endParaRPr lang="en-US" sz="2800">
              <a:solidFill>
                <a:srgbClr val="FFFFFF"/>
              </a:solidFill>
              <a:ea typeface="+mn-ea"/>
            </a:endParaRPr>
          </a:p>
        </p:txBody>
      </p:sp>
      <p:sp>
        <p:nvSpPr>
          <p:cNvPr id="9" name="Rectangle 8">
            <a:extLst>
              <a:ext uri="{FF2B5EF4-FFF2-40B4-BE49-F238E27FC236}">
                <a16:creationId xmlns:a16="http://schemas.microsoft.com/office/drawing/2014/main" id="{AC825381-CA1A-4B4D-8571-30D48E7A9991}"/>
              </a:ext>
            </a:extLst>
          </p:cNvPr>
          <p:cNvSpPr/>
          <p:nvPr/>
        </p:nvSpPr>
        <p:spPr>
          <a:xfrm>
            <a:off x="4247" y="657782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79336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3080"/>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defRPr/>
            </a:pPr>
            <a:endParaRPr lang="en-US" sz="1850" kern="0">
              <a:solidFill>
                <a:srgbClr val="FFFFFF"/>
              </a:solidFill>
              <a:cs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51</a:t>
            </a:fld>
            <a:endParaRPr lang="en-US" kern="0">
              <a:solidFill>
                <a:srgbClr val="595959"/>
              </a:solidFill>
              <a:latin typeface="Abadi Extra Light"/>
              <a:cs typeface="Arial"/>
              <a:sym typeface="Arial"/>
            </a:endParaRPr>
          </a:p>
        </p:txBody>
      </p:sp>
      <p:sp>
        <p:nvSpPr>
          <p:cNvPr id="12" name="Rectangle 11">
            <a:extLst>
              <a:ext uri="{FF2B5EF4-FFF2-40B4-BE49-F238E27FC236}">
                <a16:creationId xmlns:a16="http://schemas.microsoft.com/office/drawing/2014/main" id="{0D6B6C26-D84B-CC41-B9A8-854DF182C2A2}"/>
              </a:ext>
            </a:extLst>
          </p:cNvPr>
          <p:cNvSpPr/>
          <p:nvPr/>
        </p:nvSpPr>
        <p:spPr>
          <a:xfrm>
            <a:off x="730268" y="2063861"/>
            <a:ext cx="10827701" cy="24398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spcBef>
                <a:spcPts val="933"/>
              </a:spcBef>
              <a:defRPr/>
            </a:pPr>
            <a:r>
              <a:rPr lang="en-US" sz="3600">
                <a:solidFill>
                  <a:srgbClr val="000000"/>
                </a:solidFill>
                <a:latin typeface="Abadi Extra Light"/>
                <a:cs typeface="Arial"/>
              </a:rPr>
              <a:t>Adults who reported experiencing IPV during the pandemic were </a:t>
            </a:r>
            <a:r>
              <a:rPr lang="en-US" sz="3600" b="1">
                <a:solidFill>
                  <a:srgbClr val="000000"/>
                </a:solidFill>
                <a:latin typeface="Abadi Extra Light"/>
                <a:cs typeface="Arial"/>
              </a:rPr>
              <a:t>5x</a:t>
            </a:r>
            <a:r>
              <a:rPr lang="en-US" sz="3600">
                <a:solidFill>
                  <a:srgbClr val="000000"/>
                </a:solidFill>
                <a:latin typeface="Abadi Extra Light"/>
                <a:cs typeface="Arial"/>
              </a:rPr>
              <a:t> </a:t>
            </a:r>
            <a:r>
              <a:rPr lang="en-US" sz="3600" b="1">
                <a:solidFill>
                  <a:srgbClr val="000000"/>
                </a:solidFill>
                <a:latin typeface="Abadi Extra Light"/>
                <a:cs typeface="Arial"/>
              </a:rPr>
              <a:t>as likely to report needing suicide prevention and crisis resources</a:t>
            </a:r>
            <a:r>
              <a:rPr lang="en-US" sz="3600">
                <a:solidFill>
                  <a:srgbClr val="000000"/>
                </a:solidFill>
                <a:latin typeface="Abadi Extra Light"/>
                <a:cs typeface="Arial"/>
              </a:rPr>
              <a:t> as adults who did not report experiencing IPV during this time period.*</a:t>
            </a: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3" name="TextBox 2">
            <a:extLst>
              <a:ext uri="{FF2B5EF4-FFF2-40B4-BE49-F238E27FC236}">
                <a16:creationId xmlns:a16="http://schemas.microsoft.com/office/drawing/2014/main" id="{E774B192-7000-405A-BA9A-FEDE3113C7BC}"/>
              </a:ext>
            </a:extLst>
          </p:cNvPr>
          <p:cNvSpPr txBox="1"/>
          <p:nvPr/>
        </p:nvSpPr>
        <p:spPr>
          <a:xfrm>
            <a:off x="91" y="6077839"/>
            <a:ext cx="6787727" cy="338554"/>
          </a:xfrm>
          <a:prstGeom prst="rect">
            <a:avLst/>
          </a:prstGeom>
          <a:noFill/>
        </p:spPr>
        <p:txBody>
          <a:bodyPr wrap="square" lIns="91440" tIns="45720" rIns="91440" bIns="45720" rtlCol="0" anchor="t">
            <a:spAutoFit/>
          </a:bodyPr>
          <a:lstStyle/>
          <a:p>
            <a:pPr>
              <a:defRPr/>
            </a:pPr>
            <a:r>
              <a:rPr lang="en-US" sz="1600">
                <a:solidFill>
                  <a:srgbClr val="000000"/>
                </a:solidFill>
                <a:latin typeface="Calibri" panose="020F0502020204030204"/>
              </a:rPr>
              <a:t>*7.8% vs. 1.4%: This difference is statistically significant at p &lt; .05.</a:t>
            </a:r>
          </a:p>
        </p:txBody>
      </p:sp>
      <p:sp>
        <p:nvSpPr>
          <p:cNvPr id="9" name="Google Shape;193;p26">
            <a:extLst>
              <a:ext uri="{FF2B5EF4-FFF2-40B4-BE49-F238E27FC236}">
                <a16:creationId xmlns:a16="http://schemas.microsoft.com/office/drawing/2014/main" id="{E299FCE4-8F37-44DE-A46D-3BE4A44BEFAC}"/>
              </a:ext>
            </a:extLst>
          </p:cNvPr>
          <p:cNvSpPr txBox="1">
            <a:spLocks/>
          </p:cNvSpPr>
          <p:nvPr/>
        </p:nvSpPr>
        <p:spPr>
          <a:xfrm>
            <a:off x="817177" y="13171"/>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MENTAL HEALTH &amp; IPV</a:t>
            </a:r>
            <a:endParaRPr lang="en-US" sz="1800" kern="0">
              <a:solidFill>
                <a:srgbClr val="000000"/>
              </a:solidFill>
            </a:endParaRPr>
          </a:p>
        </p:txBody>
      </p:sp>
      <p:sp>
        <p:nvSpPr>
          <p:cNvPr id="11" name="TextBox 10">
            <a:extLst>
              <a:ext uri="{FF2B5EF4-FFF2-40B4-BE49-F238E27FC236}">
                <a16:creationId xmlns:a16="http://schemas.microsoft.com/office/drawing/2014/main" id="{39B54091-EABD-4271-A42E-3BD6A3CF3E26}"/>
              </a:ext>
            </a:extLst>
          </p:cNvPr>
          <p:cNvSpPr txBox="1"/>
          <p:nvPr/>
        </p:nvSpPr>
        <p:spPr>
          <a:xfrm>
            <a:off x="1" y="6366045"/>
            <a:ext cx="10218125" cy="253916"/>
          </a:xfrm>
          <a:prstGeom prst="rect">
            <a:avLst/>
          </a:prstGeom>
          <a:noFill/>
        </p:spPr>
        <p:txBody>
          <a:bodyPr wrap="square">
            <a:spAutoFit/>
          </a:bodyPr>
          <a:lstStyle/>
          <a:p>
            <a:r>
              <a:rPr lang="en-US" sz="1050" dirty="0">
                <a:solidFill>
                  <a:srgbClr val="000000"/>
                </a:solidFill>
                <a:latin typeface="Abadi Extra Light"/>
                <a:ea typeface="+mn-lt"/>
                <a:cs typeface="Arial"/>
              </a:rPr>
              <a:t>Note: Percentages are out of question respondents reporting IPV During COVID (n = 572) and reporting no IPV During COVID (n = 26197). </a:t>
            </a:r>
            <a:endParaRPr lang="en-US" sz="1050" dirty="0">
              <a:solidFill>
                <a:srgbClr val="000000"/>
              </a:solidFill>
            </a:endParaRPr>
          </a:p>
        </p:txBody>
      </p:sp>
      <p:sp>
        <p:nvSpPr>
          <p:cNvPr id="10" name="Rectangle 9">
            <a:extLst>
              <a:ext uri="{FF2B5EF4-FFF2-40B4-BE49-F238E27FC236}">
                <a16:creationId xmlns:a16="http://schemas.microsoft.com/office/drawing/2014/main" id="{25D3F791-37DD-4013-A2C0-70E65AA2DC81}"/>
              </a:ext>
            </a:extLst>
          </p:cNvPr>
          <p:cNvSpPr/>
          <p:nvPr/>
        </p:nvSpPr>
        <p:spPr>
          <a:xfrm>
            <a:off x="4221" y="657778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644278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3039"/>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52</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38894" y="2241"/>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MENTAL HEALTH &amp; IPV</a:t>
            </a:r>
            <a:endParaRPr lang="en-US" sz="1800" kern="0">
              <a:solidFill>
                <a:srgbClr val="000000"/>
              </a:solidFil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3" name="TextBox 2">
            <a:extLst>
              <a:ext uri="{FF2B5EF4-FFF2-40B4-BE49-F238E27FC236}">
                <a16:creationId xmlns:a16="http://schemas.microsoft.com/office/drawing/2014/main" id="{226E52E9-DBDB-4C6C-9CB2-F8045F6F8A1B}"/>
              </a:ext>
            </a:extLst>
          </p:cNvPr>
          <p:cNvSpPr txBox="1"/>
          <p:nvPr/>
        </p:nvSpPr>
        <p:spPr>
          <a:xfrm>
            <a:off x="-6289" y="2098165"/>
            <a:ext cx="12160572" cy="4130073"/>
          </a:xfrm>
          <a:prstGeom prst="rect">
            <a:avLst/>
          </a:prstGeom>
          <a:noFill/>
          <a:ln>
            <a:solidFill>
              <a:schemeClr val="accent1">
                <a:lumMod val="60000"/>
                <a:lumOff val="40000"/>
              </a:schemeClr>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70">
              <a:buClr>
                <a:srgbClr val="000000"/>
              </a:buClr>
              <a:defRPr/>
            </a:pPr>
            <a:r>
              <a:rPr lang="en-US" sz="2400" b="1" kern="0" dirty="0">
                <a:solidFill>
                  <a:srgbClr val="000000"/>
                </a:solidFill>
                <a:latin typeface="Abadi Extra Light"/>
                <a:cs typeface="Arial"/>
                <a:sym typeface="Arial"/>
              </a:rPr>
              <a:t>The top 6 mental health resources</a:t>
            </a:r>
            <a:r>
              <a:rPr lang="en-US" sz="2400" kern="0" dirty="0">
                <a:solidFill>
                  <a:srgbClr val="000000"/>
                </a:solidFill>
                <a:latin typeface="Abadi Extra Light"/>
                <a:cs typeface="Arial"/>
                <a:sym typeface="Arial"/>
              </a:rPr>
              <a:t> </a:t>
            </a:r>
            <a:r>
              <a:rPr lang="en-US" sz="2400" b="1" kern="0" dirty="0">
                <a:solidFill>
                  <a:srgbClr val="000000"/>
                </a:solidFill>
                <a:latin typeface="Abadi Extra Light"/>
                <a:cs typeface="Arial"/>
                <a:sym typeface="Arial"/>
              </a:rPr>
              <a:t>survivors of IPV during Covid-19 identified as</a:t>
            </a:r>
            <a:r>
              <a:rPr lang="en-US" sz="2400" kern="0" dirty="0">
                <a:solidFill>
                  <a:srgbClr val="000000"/>
                </a:solidFill>
                <a:latin typeface="Abadi Extra Light"/>
                <a:cs typeface="Arial"/>
                <a:sym typeface="Arial"/>
              </a:rPr>
              <a:t> </a:t>
            </a:r>
            <a:r>
              <a:rPr lang="en-US" sz="2400" b="1" kern="0" dirty="0">
                <a:solidFill>
                  <a:srgbClr val="000000"/>
                </a:solidFill>
                <a:latin typeface="Abadi Extra Light"/>
                <a:cs typeface="Arial"/>
                <a:sym typeface="Arial"/>
              </a:rPr>
              <a:t>of potential help:</a:t>
            </a:r>
            <a:endParaRPr lang="en-US" sz="2400" kern="0" dirty="0">
              <a:solidFill>
                <a:srgbClr val="000000"/>
              </a:solidFill>
              <a:latin typeface="Abadi Extra Light"/>
              <a:cs typeface="Arial"/>
            </a:endParaRPr>
          </a:p>
          <a:p>
            <a:pPr defTabSz="1219170">
              <a:buClr>
                <a:srgbClr val="000000"/>
              </a:buClr>
              <a:defRPr/>
            </a:pPr>
            <a:endParaRPr lang="en-US" sz="2000" kern="0" dirty="0">
              <a:solidFill>
                <a:srgbClr val="000000"/>
              </a:solidFill>
              <a:latin typeface="Abadi Extra Light"/>
              <a:cs typeface="Arial"/>
            </a:endParaRPr>
          </a:p>
          <a:p>
            <a:pPr marL="342900" indent="-342900" defTabSz="1219170">
              <a:buClr>
                <a:srgbClr val="000000"/>
              </a:buClr>
              <a:buFontTx/>
              <a:buAutoNum type="arabicPeriod"/>
              <a:defRPr/>
            </a:pPr>
            <a:r>
              <a:rPr lang="en-US" sz="2000" kern="0" dirty="0">
                <a:solidFill>
                  <a:srgbClr val="000000"/>
                </a:solidFill>
                <a:latin typeface="Abadi Extra Light"/>
                <a:cs typeface="Arial"/>
                <a:sym typeface="Arial"/>
              </a:rPr>
              <a:t>Meeting in-person with a mental health professional for individual or group mental health therapy* (30%) </a:t>
            </a: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r>
              <a:rPr lang="en-US" sz="2000" kern="0" dirty="0">
                <a:solidFill>
                  <a:srgbClr val="000000"/>
                </a:solidFill>
                <a:latin typeface="Abadi Extra Light"/>
                <a:cs typeface="Arial"/>
                <a:sym typeface="Arial"/>
              </a:rPr>
              <a:t>Talking to a mental health professional </a:t>
            </a:r>
            <a:r>
              <a:rPr lang="en-US" sz="2000" u="sng" kern="0" dirty="0">
                <a:solidFill>
                  <a:srgbClr val="FF0000"/>
                </a:solidFill>
                <a:latin typeface="Abadi Extra Light"/>
                <a:cs typeface="Arial"/>
                <a:sym typeface="Arial"/>
              </a:rPr>
              <a:t>via video chat</a:t>
            </a:r>
            <a:r>
              <a:rPr lang="en-US" sz="2000" kern="0" dirty="0">
                <a:solidFill>
                  <a:srgbClr val="000000"/>
                </a:solidFill>
                <a:latin typeface="Abadi Extra Light"/>
                <a:cs typeface="Arial"/>
                <a:sym typeface="Arial"/>
              </a:rPr>
              <a:t>* (29%)</a:t>
            </a:r>
            <a:endParaRPr lang="en-US" sz="2000" kern="0" dirty="0">
              <a:solidFill>
                <a:srgbClr val="000000"/>
              </a:solidFill>
              <a:latin typeface="Abadi Extra Light"/>
              <a:cs typeface="Arial"/>
            </a:endParaRPr>
          </a:p>
          <a:p>
            <a:pPr marL="380365" indent="-380365" defTabSz="1219170">
              <a:buClr>
                <a:srgbClr val="000000"/>
              </a:buClr>
              <a:buFont typeface="+mj-lt"/>
              <a:buAutoNum type="arabicPeriod"/>
              <a:defRPr/>
            </a:pP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r>
              <a:rPr lang="en-US" sz="2000" u="sng" kern="0" dirty="0">
                <a:solidFill>
                  <a:srgbClr val="FF0000"/>
                </a:solidFill>
                <a:latin typeface="Abadi Extra Light"/>
                <a:cs typeface="Arial"/>
                <a:sym typeface="Arial"/>
              </a:rPr>
              <a:t>Using an app on a cell phone or tablet</a:t>
            </a:r>
            <a:r>
              <a:rPr lang="en-US" sz="2000" kern="0" dirty="0">
                <a:solidFill>
                  <a:srgbClr val="000000"/>
                </a:solidFill>
                <a:latin typeface="Abadi Extra Light"/>
                <a:cs typeface="Arial"/>
                <a:sym typeface="Arial"/>
              </a:rPr>
              <a:t> to obtain mental health support* (25%)</a:t>
            </a: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r>
              <a:rPr lang="en-US" sz="2000" kern="0" dirty="0">
                <a:solidFill>
                  <a:srgbClr val="000000"/>
                </a:solidFill>
                <a:latin typeface="Abadi Extra Light"/>
                <a:cs typeface="Arial"/>
                <a:sym typeface="Arial"/>
              </a:rPr>
              <a:t>Talking to a mental health professional </a:t>
            </a:r>
            <a:r>
              <a:rPr lang="en-US" sz="2000" u="sng" kern="0" dirty="0">
                <a:solidFill>
                  <a:srgbClr val="FF0000"/>
                </a:solidFill>
                <a:latin typeface="Abadi Extra Light"/>
                <a:cs typeface="Arial"/>
                <a:sym typeface="Arial"/>
              </a:rPr>
              <a:t>over the telephone</a:t>
            </a:r>
            <a:r>
              <a:rPr lang="en-US" sz="2000" kern="0" dirty="0">
                <a:solidFill>
                  <a:srgbClr val="000000"/>
                </a:solidFill>
                <a:latin typeface="Abadi Extra Light"/>
                <a:cs typeface="Arial"/>
                <a:sym typeface="Arial"/>
              </a:rPr>
              <a:t>* (24%)</a:t>
            </a:r>
            <a:endParaRPr lang="en-US" sz="2000" kern="0" dirty="0">
              <a:solidFill>
                <a:srgbClr val="000000"/>
              </a:solidFill>
              <a:latin typeface="Abadi Extra Light"/>
              <a:cs typeface="Arial"/>
            </a:endParaRPr>
          </a:p>
          <a:p>
            <a:pPr marL="380365" indent="-380365" defTabSz="1219170">
              <a:buClr>
                <a:srgbClr val="000000"/>
              </a:buClr>
              <a:buFont typeface="+mj-lt"/>
              <a:buAutoNum type="arabicPeriod"/>
              <a:defRPr/>
            </a:pP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r>
              <a:rPr lang="en-US" sz="2000" kern="0" dirty="0">
                <a:solidFill>
                  <a:srgbClr val="000000"/>
                </a:solidFill>
                <a:latin typeface="Abadi Extra Light"/>
                <a:cs typeface="Arial"/>
                <a:sym typeface="Arial"/>
              </a:rPr>
              <a:t>Information on seeing a therapist* (24%) </a:t>
            </a: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endParaRPr lang="en-US" sz="2000" kern="0" dirty="0">
              <a:solidFill>
                <a:srgbClr val="000000"/>
              </a:solidFill>
              <a:latin typeface="Abadi Extra Light"/>
              <a:cs typeface="Arial"/>
            </a:endParaRPr>
          </a:p>
          <a:p>
            <a:pPr marL="342900" indent="-342900" defTabSz="1219170">
              <a:buClr>
                <a:srgbClr val="000000"/>
              </a:buClr>
              <a:buFont typeface="+mj-lt"/>
              <a:buAutoNum type="arabicPeriod"/>
              <a:defRPr/>
            </a:pPr>
            <a:r>
              <a:rPr lang="en-US" sz="2000" kern="0" dirty="0">
                <a:solidFill>
                  <a:srgbClr val="000000"/>
                </a:solidFill>
                <a:latin typeface="Abadi Extra Light"/>
                <a:cs typeface="Arial"/>
                <a:sym typeface="Arial"/>
              </a:rPr>
              <a:t>Attending a support group </a:t>
            </a:r>
            <a:r>
              <a:rPr lang="en-US" sz="2000" u="sng" kern="0" dirty="0">
                <a:solidFill>
                  <a:srgbClr val="FF0000"/>
                </a:solidFill>
                <a:latin typeface="Abadi Extra Light"/>
                <a:cs typeface="Arial"/>
                <a:sym typeface="Arial"/>
              </a:rPr>
              <a:t>via an on-line platform</a:t>
            </a:r>
            <a:r>
              <a:rPr lang="en-US" sz="2000" kern="0" dirty="0">
                <a:solidFill>
                  <a:srgbClr val="000000"/>
                </a:solidFill>
                <a:latin typeface="Abadi Extra Light"/>
                <a:cs typeface="Arial"/>
                <a:sym typeface="Arial"/>
              </a:rPr>
              <a:t>* (19%) </a:t>
            </a:r>
            <a:endParaRPr lang="en-US" sz="2000" kern="0" dirty="0">
              <a:solidFill>
                <a:srgbClr val="000000"/>
              </a:solidFill>
              <a:latin typeface="Abadi Extra Light"/>
              <a:cs typeface="Arial"/>
            </a:endParaRPr>
          </a:p>
        </p:txBody>
      </p:sp>
      <p:sp>
        <p:nvSpPr>
          <p:cNvPr id="7" name="TextBox 6">
            <a:extLst>
              <a:ext uri="{FF2B5EF4-FFF2-40B4-BE49-F238E27FC236}">
                <a16:creationId xmlns:a16="http://schemas.microsoft.com/office/drawing/2014/main" id="{91218293-1DE0-4A8D-9D3E-6107CA4D3CE2}"/>
              </a:ext>
            </a:extLst>
          </p:cNvPr>
          <p:cNvSpPr txBox="1"/>
          <p:nvPr/>
        </p:nvSpPr>
        <p:spPr>
          <a:xfrm>
            <a:off x="-98361" y="6361754"/>
            <a:ext cx="519473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aseline="30000">
                <a:solidFill>
                  <a:srgbClr val="000000"/>
                </a:solidFill>
                <a:ea typeface="+mn-lt"/>
                <a:cs typeface="Arial"/>
              </a:rPr>
              <a:t> </a:t>
            </a:r>
            <a:r>
              <a:rPr lang="en-US" sz="1050">
                <a:solidFill>
                  <a:srgbClr val="000000"/>
                </a:solidFill>
                <a:ea typeface="+mn-lt"/>
                <a:cs typeface="Arial"/>
              </a:rPr>
              <a:t>*</a:t>
            </a:r>
            <a:r>
              <a:rPr lang="en-US" sz="1050">
                <a:solidFill>
                  <a:srgbClr val="000000"/>
                </a:solidFill>
                <a:latin typeface="Abadi Extra Light"/>
                <a:ea typeface="+mn-lt"/>
                <a:cs typeface="Arial"/>
              </a:rPr>
              <a:t>Difference from those not reporting IPV during Covid-19</a:t>
            </a:r>
            <a:r>
              <a:rPr lang="en-US" sz="1050">
                <a:solidFill>
                  <a:srgbClr val="000000"/>
                </a:solidFill>
                <a:latin typeface="Calibri"/>
                <a:ea typeface="+mn-lt"/>
                <a:cs typeface="Arial"/>
              </a:rPr>
              <a:t> </a:t>
            </a:r>
            <a:r>
              <a:rPr lang="en-US" sz="1050">
                <a:solidFill>
                  <a:srgbClr val="000000"/>
                </a:solidFill>
                <a:latin typeface="Abadi Extra Light"/>
                <a:ea typeface="+mn-lt"/>
                <a:cs typeface="Arial"/>
              </a:rPr>
              <a:t>is statistically significant at p &lt; .05.</a:t>
            </a:r>
            <a:endParaRPr lang="en-US" sz="1050">
              <a:solidFill>
                <a:srgbClr val="000000"/>
              </a:solidFill>
              <a:latin typeface="Abadi Extra Light"/>
            </a:endParaRPr>
          </a:p>
        </p:txBody>
      </p:sp>
      <p:sp>
        <p:nvSpPr>
          <p:cNvPr id="4" name="Google Shape;193;p26">
            <a:extLst>
              <a:ext uri="{FF2B5EF4-FFF2-40B4-BE49-F238E27FC236}">
                <a16:creationId xmlns:a16="http://schemas.microsoft.com/office/drawing/2014/main" id="{0204EE2D-B581-4015-9E36-5DD0E211C6AB}"/>
              </a:ext>
            </a:extLst>
          </p:cNvPr>
          <p:cNvSpPr txBox="1">
            <a:spLocks/>
          </p:cNvSpPr>
          <p:nvPr/>
        </p:nvSpPr>
        <p:spPr>
          <a:xfrm>
            <a:off x="827" y="652357"/>
            <a:ext cx="12155229" cy="1433865"/>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40">
              <a:lnSpc>
                <a:spcPct val="100000"/>
              </a:lnSpc>
              <a:buClr>
                <a:srgbClr val="000000"/>
              </a:buClr>
              <a:defRPr/>
            </a:pPr>
            <a:r>
              <a:rPr lang="en-US" sz="2600" kern="0" dirty="0">
                <a:solidFill>
                  <a:srgbClr val="FFFFFF"/>
                </a:solidFill>
                <a:latin typeface="Abadi Extra Light"/>
                <a:ea typeface="+mn-ea"/>
                <a:cs typeface="Calibri"/>
              </a:rPr>
              <a:t>IPV survivors were more likely to report needing certain </a:t>
            </a:r>
            <a:r>
              <a:rPr lang="en-US" sz="2600" b="1" kern="0" dirty="0">
                <a:solidFill>
                  <a:srgbClr val="FFFFFF"/>
                </a:solidFill>
                <a:latin typeface="Abadi Extra Light"/>
                <a:ea typeface="+mn-ea"/>
                <a:cs typeface="Calibri"/>
              </a:rPr>
              <a:t>mental health services, i</a:t>
            </a:r>
            <a:r>
              <a:rPr lang="en-US" sz="2600" kern="0" dirty="0">
                <a:solidFill>
                  <a:srgbClr val="FFFFFF"/>
                </a:solidFill>
                <a:latin typeface="Abadi Extra Light"/>
                <a:ea typeface="+mn-ea"/>
                <a:cs typeface="Calibri"/>
              </a:rPr>
              <a:t>ncluding</a:t>
            </a:r>
            <a:r>
              <a:rPr lang="en-US" sz="2600" b="1" kern="0" dirty="0">
                <a:solidFill>
                  <a:srgbClr val="FFFFFF"/>
                </a:solidFill>
                <a:latin typeface="Abadi Extra Light"/>
                <a:ea typeface="+mn-ea"/>
                <a:cs typeface="Calibri"/>
              </a:rPr>
              <a:t> </a:t>
            </a:r>
          </a:p>
          <a:p>
            <a:pPr defTabSz="1219140">
              <a:lnSpc>
                <a:spcPct val="100000"/>
              </a:lnSpc>
              <a:buClr>
                <a:srgbClr val="000000"/>
              </a:buClr>
              <a:defRPr/>
            </a:pPr>
            <a:r>
              <a:rPr lang="en-US" sz="2600" b="1" kern="0" dirty="0">
                <a:solidFill>
                  <a:srgbClr val="FFFFFF"/>
                </a:solidFill>
                <a:latin typeface="Abadi Extra Light"/>
                <a:ea typeface="+mn-ea"/>
                <a:cs typeface="Calibri"/>
              </a:rPr>
              <a:t>support accessed via digital means</a:t>
            </a:r>
            <a:r>
              <a:rPr lang="en-US" sz="2600" kern="0" dirty="0">
                <a:solidFill>
                  <a:srgbClr val="FFFFFF"/>
                </a:solidFill>
                <a:latin typeface="Abadi Extra Light"/>
                <a:ea typeface="+mn-ea"/>
                <a:cs typeface="Calibri"/>
              </a:rPr>
              <a:t>.</a:t>
            </a:r>
            <a:endParaRPr lang="en-US" sz="2600" dirty="0">
              <a:solidFill>
                <a:srgbClr val="FFFFFF"/>
              </a:solidFill>
              <a:ea typeface="+mn-ea"/>
            </a:endParaRPr>
          </a:p>
        </p:txBody>
      </p:sp>
      <p:sp>
        <p:nvSpPr>
          <p:cNvPr id="11" name="TextBox 10">
            <a:extLst>
              <a:ext uri="{FF2B5EF4-FFF2-40B4-BE49-F238E27FC236}">
                <a16:creationId xmlns:a16="http://schemas.microsoft.com/office/drawing/2014/main" id="{5FDF4945-3515-4A9A-9B21-B3C94056B15C}"/>
              </a:ext>
            </a:extLst>
          </p:cNvPr>
          <p:cNvSpPr txBox="1"/>
          <p:nvPr/>
        </p:nvSpPr>
        <p:spPr>
          <a:xfrm>
            <a:off x="4848444" y="6362609"/>
            <a:ext cx="6469768" cy="253916"/>
          </a:xfrm>
          <a:prstGeom prst="rect">
            <a:avLst/>
          </a:prstGeom>
          <a:noFill/>
        </p:spPr>
        <p:txBody>
          <a:bodyPr wrap="square">
            <a:spAutoFit/>
          </a:bodyPr>
          <a:lstStyle/>
          <a:p>
            <a:r>
              <a:rPr lang="en-US" sz="1050" dirty="0">
                <a:solidFill>
                  <a:srgbClr val="000000"/>
                </a:solidFill>
                <a:latin typeface="Abadi Extra Light"/>
                <a:ea typeface="+mn-lt"/>
                <a:cs typeface="Arial"/>
              </a:rPr>
              <a:t>Note: Percentages are out of question respondents reporting IPV During COVID (n =572).</a:t>
            </a:r>
            <a:endParaRPr lang="en-US" sz="1050" dirty="0">
              <a:solidFill>
                <a:srgbClr val="000000"/>
              </a:solidFill>
            </a:endParaRPr>
          </a:p>
        </p:txBody>
      </p:sp>
      <p:sp>
        <p:nvSpPr>
          <p:cNvPr id="10" name="Rectangle 9">
            <a:extLst>
              <a:ext uri="{FF2B5EF4-FFF2-40B4-BE49-F238E27FC236}">
                <a16:creationId xmlns:a16="http://schemas.microsoft.com/office/drawing/2014/main" id="{DC8FD05F-80E1-488F-A6BE-D59D2A6DD9BF}"/>
              </a:ext>
            </a:extLst>
          </p:cNvPr>
          <p:cNvSpPr/>
          <p:nvPr/>
        </p:nvSpPr>
        <p:spPr>
          <a:xfrm>
            <a:off x="4193" y="657774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6167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2994"/>
            <a:ext cx="12161837"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53</a:t>
            </a:fld>
            <a:endParaRPr lang="en-US" kern="0">
              <a:solidFill>
                <a:srgbClr val="595959"/>
              </a:solidFill>
              <a:latin typeface="Abadi Extra Light"/>
              <a:cs typeface="Arial"/>
              <a:sym typeface="Arial"/>
            </a:endParaRPr>
          </a:p>
        </p:txBody>
      </p:sp>
      <p:sp>
        <p:nvSpPr>
          <p:cNvPr id="8" name="Rectangle 7">
            <a:extLst>
              <a:ext uri="{FF2B5EF4-FFF2-40B4-BE49-F238E27FC236}">
                <a16:creationId xmlns:a16="http://schemas.microsoft.com/office/drawing/2014/main" id="{3035269F-BE44-4D36-B801-D43C792F36B0}"/>
              </a:ext>
            </a:extLst>
          </p:cNvPr>
          <p:cNvSpPr/>
          <p:nvPr/>
        </p:nvSpPr>
        <p:spPr>
          <a:xfrm>
            <a:off x="239102" y="4792376"/>
            <a:ext cx="8191696" cy="79364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7177" y="13084"/>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a:solidFill>
                  <a:srgbClr val="FFFFFF"/>
                </a:solidFill>
                <a:latin typeface="Abadi Extra Light"/>
              </a:rPr>
              <a:t>DELAYS IN HEALTHCARE &amp; IPV</a:t>
            </a:r>
            <a:endParaRPr lang="en-US" sz="1800" kern="0">
              <a:solidFill>
                <a:srgbClr val="000000"/>
              </a:solidFil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4" name="TextBox 3">
            <a:extLst>
              <a:ext uri="{FF2B5EF4-FFF2-40B4-BE49-F238E27FC236}">
                <a16:creationId xmlns:a16="http://schemas.microsoft.com/office/drawing/2014/main" id="{79BA1BBE-16AA-4DBC-A1B2-2BE503A94B6C}"/>
              </a:ext>
            </a:extLst>
          </p:cNvPr>
          <p:cNvSpPr txBox="1"/>
          <p:nvPr/>
        </p:nvSpPr>
        <p:spPr>
          <a:xfrm>
            <a:off x="102802" y="2413462"/>
            <a:ext cx="10314707"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kern="0">
                <a:solidFill>
                  <a:srgbClr val="000000">
                    <a:lumMod val="85000"/>
                    <a:lumOff val="15000"/>
                  </a:srgbClr>
                </a:solidFill>
                <a:latin typeface="Abadi Extra Light"/>
                <a:cs typeface="Arial"/>
                <a:sym typeface="Arial"/>
              </a:rPr>
              <a:t>The top reasons for delays in healthcare among Survivors of IPV During Covid-19 were: </a:t>
            </a:r>
          </a:p>
        </p:txBody>
      </p:sp>
      <p:graphicFrame>
        <p:nvGraphicFramePr>
          <p:cNvPr id="19" name="Table 21">
            <a:extLst>
              <a:ext uri="{FF2B5EF4-FFF2-40B4-BE49-F238E27FC236}">
                <a16:creationId xmlns:a16="http://schemas.microsoft.com/office/drawing/2014/main" id="{840BF4E0-64AD-4355-8D5A-6D8EDC7B40D0}"/>
              </a:ext>
            </a:extLst>
          </p:cNvPr>
          <p:cNvGraphicFramePr>
            <a:graphicFrameLocks noGrp="1"/>
          </p:cNvGraphicFramePr>
          <p:nvPr>
            <p:extLst>
              <p:ext uri="{D42A27DB-BD31-4B8C-83A1-F6EECF244321}">
                <p14:modId xmlns:p14="http://schemas.microsoft.com/office/powerpoint/2010/main" val="140255946"/>
              </p:ext>
            </p:extLst>
          </p:nvPr>
        </p:nvGraphicFramePr>
        <p:xfrm>
          <a:off x="190946" y="2860872"/>
          <a:ext cx="8710467" cy="3627120"/>
        </p:xfrm>
        <a:graphic>
          <a:graphicData uri="http://schemas.openxmlformats.org/drawingml/2006/table">
            <a:tbl>
              <a:tblPr firstRow="1" bandRow="1"/>
              <a:tblGrid>
                <a:gridCol w="7753414">
                  <a:extLst>
                    <a:ext uri="{9D8B030D-6E8A-4147-A177-3AD203B41FA5}">
                      <a16:colId xmlns:a16="http://schemas.microsoft.com/office/drawing/2014/main" val="320987443"/>
                    </a:ext>
                  </a:extLst>
                </a:gridCol>
                <a:gridCol w="957053">
                  <a:extLst>
                    <a:ext uri="{9D8B030D-6E8A-4147-A177-3AD203B41FA5}">
                      <a16:colId xmlns:a16="http://schemas.microsoft.com/office/drawing/2014/main" val="1475483206"/>
                    </a:ext>
                  </a:extLst>
                </a:gridCol>
              </a:tblGrid>
              <a:tr h="457200">
                <a:tc>
                  <a:txBody>
                    <a:bodyPr/>
                    <a:lstStyle/>
                    <a:p>
                      <a:pPr lvl="0" algn="l">
                        <a:lnSpc>
                          <a:spcPct val="100000"/>
                        </a:lnSpc>
                        <a:spcBef>
                          <a:spcPts val="0"/>
                        </a:spcBef>
                        <a:spcAft>
                          <a:spcPts val="0"/>
                        </a:spcAft>
                        <a:buNone/>
                      </a:pPr>
                      <a:r>
                        <a:rPr kumimoji="0" lang="en-US" sz="1800" b="0" i="0" u="none" strike="noStrike" kern="1200" cap="none" spc="0" normalizeH="0" baseline="0" noProof="0">
                          <a:ln>
                            <a:noFill/>
                          </a:ln>
                          <a:effectLst/>
                          <a:uLnTx/>
                          <a:uFillTx/>
                          <a:latin typeface="Abadi Extra Light"/>
                        </a:rPr>
                        <a:t>1) Appointment cancellations, delays, and long wait times</a:t>
                      </a:r>
                      <a:endParaRPr lang="en-US" sz="1800" b="0" i="0" u="none" strike="noStrike" noProof="0">
                        <a:solidFill>
                          <a:schemeClr val="tx1">
                            <a:lumMod val="85000"/>
                            <a:lumOff val="15000"/>
                          </a:schemeClr>
                        </a:solidFill>
                        <a:latin typeface="Abadi Extra Light"/>
                      </a:endParaRPr>
                    </a:p>
                  </a:txBody>
                  <a:tcPr marL="121618" marR="121618" marT="60960" marB="60960" anchor="ctr">
                    <a:solidFill>
                      <a:srgbClr val="D6EDBD"/>
                    </a:solidFill>
                  </a:tcPr>
                </a:tc>
                <a:tc>
                  <a:txBody>
                    <a:bodyPr/>
                    <a:lstStyle/>
                    <a:p>
                      <a:pPr lvl="0" algn="ctr">
                        <a:buNone/>
                      </a:pPr>
                      <a:r>
                        <a:rPr kumimoji="0" lang="en-US" sz="2000" b="0" i="0" u="none" strike="noStrike" kern="1200" cap="none" spc="0" normalizeH="0" baseline="0" noProof="0">
                          <a:ln>
                            <a:noFill/>
                          </a:ln>
                          <a:effectLst/>
                          <a:uLnTx/>
                          <a:uFillTx/>
                          <a:latin typeface="Abadi Extra Light"/>
                        </a:rPr>
                        <a:t>55% </a:t>
                      </a:r>
                      <a:endParaRPr lang="en-US" sz="2000">
                        <a:solidFill>
                          <a:schemeClr val="tx1">
                            <a:lumMod val="85000"/>
                            <a:lumOff val="15000"/>
                          </a:schemeClr>
                        </a:solidFill>
                        <a:latin typeface="Abadi Extra Light"/>
                      </a:endParaRPr>
                    </a:p>
                  </a:txBody>
                  <a:tcPr marL="121618" marR="121618" marT="60960" marB="60960" anchor="ctr">
                    <a:solidFill>
                      <a:srgbClr val="D6EDBD"/>
                    </a:solidFill>
                  </a:tcPr>
                </a:tc>
                <a:extLst>
                  <a:ext uri="{0D108BD9-81ED-4DB2-BD59-A6C34878D82A}">
                    <a16:rowId xmlns:a16="http://schemas.microsoft.com/office/drawing/2014/main" val="2735214303"/>
                  </a:ext>
                </a:extLst>
              </a:tr>
              <a:tr h="457200">
                <a:tc>
                  <a:txBody>
                    <a:bodyPr/>
                    <a:lstStyle/>
                    <a:p>
                      <a:pPr lvl="0" algn="l">
                        <a:lnSpc>
                          <a:spcPct val="100000"/>
                        </a:lnSpc>
                        <a:spcBef>
                          <a:spcPts val="0"/>
                        </a:spcBef>
                        <a:spcAft>
                          <a:spcPts val="0"/>
                        </a:spcAft>
                        <a:buNone/>
                      </a:pPr>
                      <a:r>
                        <a:rPr kumimoji="0" lang="en-US" sz="1800" b="0" i="0" u="none" strike="noStrike" kern="1200" cap="none" spc="0" normalizeH="0" baseline="0" noProof="0">
                          <a:ln>
                            <a:noFill/>
                          </a:ln>
                          <a:effectLst/>
                          <a:uLnTx/>
                          <a:uFillTx/>
                          <a:latin typeface="Abadi Extra Light"/>
                        </a:rPr>
                        <a:t>2) Worry about catching Covid-19 by seeing a doctor in person </a:t>
                      </a:r>
                      <a:endParaRPr lang="en-US" sz="1800" b="0" i="0" u="none" strike="noStrike" noProof="0">
                        <a:solidFill>
                          <a:schemeClr val="tx1">
                            <a:lumMod val="85000"/>
                            <a:lumOff val="15000"/>
                          </a:schemeClr>
                        </a:solidFill>
                        <a:latin typeface="Abadi Extra Light"/>
                      </a:endParaRPr>
                    </a:p>
                  </a:txBody>
                  <a:tcPr marL="121618" marR="121618" marT="60960" marB="60960" anchor="ctr">
                    <a:solidFill>
                      <a:srgbClr val="D6EDBD"/>
                    </a:solidFill>
                  </a:tcPr>
                </a:tc>
                <a:tc>
                  <a:txBody>
                    <a:bodyPr/>
                    <a:lstStyle/>
                    <a:p>
                      <a:pPr lvl="0" algn="ctr">
                        <a:buNone/>
                      </a:pPr>
                      <a:r>
                        <a:rPr kumimoji="0" lang="en-US" sz="2000" b="0" i="0" u="none" strike="noStrike" kern="1200" cap="none" spc="0" normalizeH="0" baseline="0" noProof="0">
                          <a:ln>
                            <a:noFill/>
                          </a:ln>
                          <a:effectLst/>
                          <a:uLnTx/>
                          <a:uFillTx/>
                          <a:latin typeface="Abadi Extra Light"/>
                        </a:rPr>
                        <a:t>22%</a:t>
                      </a:r>
                      <a:endParaRPr lang="en-US" sz="2000">
                        <a:solidFill>
                          <a:schemeClr val="tx1">
                            <a:lumMod val="85000"/>
                            <a:lumOff val="15000"/>
                          </a:schemeClr>
                        </a:solidFill>
                        <a:latin typeface="Abadi Extra Light"/>
                      </a:endParaRPr>
                    </a:p>
                  </a:txBody>
                  <a:tcPr marL="121618" marR="121618" marT="60960" marB="60960" anchor="ctr">
                    <a:solidFill>
                      <a:srgbClr val="D6EDBD"/>
                    </a:solidFill>
                  </a:tcPr>
                </a:tc>
                <a:extLst>
                  <a:ext uri="{0D108BD9-81ED-4DB2-BD59-A6C34878D82A}">
                    <a16:rowId xmlns:a16="http://schemas.microsoft.com/office/drawing/2014/main" val="2032330337"/>
                  </a:ext>
                </a:extLst>
              </a:tr>
              <a:tr h="457200">
                <a:tc>
                  <a:txBody>
                    <a:bodyPr/>
                    <a:lstStyle/>
                    <a:p>
                      <a:pPr lvl="0" algn="l">
                        <a:lnSpc>
                          <a:spcPct val="100000"/>
                        </a:lnSpc>
                        <a:spcBef>
                          <a:spcPts val="0"/>
                        </a:spcBef>
                        <a:spcAft>
                          <a:spcPts val="0"/>
                        </a:spcAft>
                        <a:buNone/>
                      </a:pPr>
                      <a:r>
                        <a:rPr lang="en-US" sz="1800" b="0" i="0" u="none" strike="noStrike" noProof="0">
                          <a:solidFill>
                            <a:schemeClr val="tx1">
                              <a:lumMod val="85000"/>
                              <a:lumOff val="15000"/>
                            </a:schemeClr>
                          </a:solidFill>
                          <a:latin typeface="Abadi Extra Light"/>
                        </a:rPr>
                        <a:t>3) No private place for a phone call or video chat*</a:t>
                      </a:r>
                    </a:p>
                  </a:txBody>
                  <a:tcPr marL="121618" marR="121618" marT="60960" marB="60960" anchor="ctr">
                    <a:solidFill>
                      <a:srgbClr val="D6EDBD"/>
                    </a:solidFill>
                  </a:tcPr>
                </a:tc>
                <a:tc>
                  <a:txBody>
                    <a:bodyPr/>
                    <a:lstStyle/>
                    <a:p>
                      <a:pPr lvl="0" algn="ctr">
                        <a:buNone/>
                      </a:pPr>
                      <a:r>
                        <a:rPr lang="en-US" sz="2000">
                          <a:solidFill>
                            <a:schemeClr val="tx1">
                              <a:lumMod val="85000"/>
                              <a:lumOff val="15000"/>
                            </a:schemeClr>
                          </a:solidFill>
                          <a:latin typeface="Abadi Extra Light"/>
                        </a:rPr>
                        <a:t>11%*</a:t>
                      </a:r>
                    </a:p>
                  </a:txBody>
                  <a:tcPr marL="121618" marR="121618" marT="60960" marB="60960" anchor="ctr">
                    <a:solidFill>
                      <a:srgbClr val="D6EDBD"/>
                    </a:solidFill>
                  </a:tcPr>
                </a:tc>
                <a:extLst>
                  <a:ext uri="{0D108BD9-81ED-4DB2-BD59-A6C34878D82A}">
                    <a16:rowId xmlns:a16="http://schemas.microsoft.com/office/drawing/2014/main" val="2685072614"/>
                  </a:ext>
                </a:extLst>
              </a:tr>
              <a:tr h="457200">
                <a:tc>
                  <a:txBody>
                    <a:bodyPr/>
                    <a:lstStyle/>
                    <a:p>
                      <a:pPr lvl="0" algn="l">
                        <a:lnSpc>
                          <a:spcPct val="100000"/>
                        </a:lnSpc>
                        <a:spcBef>
                          <a:spcPts val="0"/>
                        </a:spcBef>
                        <a:spcAft>
                          <a:spcPts val="0"/>
                        </a:spcAft>
                        <a:buNone/>
                      </a:pPr>
                      <a:r>
                        <a:rPr lang="en-US" sz="1800" b="0" i="0" u="none" strike="noStrike" noProof="0">
                          <a:solidFill>
                            <a:schemeClr val="tx1">
                              <a:lumMod val="85000"/>
                              <a:lumOff val="15000"/>
                            </a:schemeClr>
                          </a:solidFill>
                          <a:latin typeface="Abadi Extra Light"/>
                        </a:rPr>
                        <a:t>4) No safe transportation to get to appointment*</a:t>
                      </a:r>
                      <a:endParaRPr lang="en-US" sz="1800" b="0" i="0" u="none" strike="noStrike" noProof="0">
                        <a:solidFill>
                          <a:schemeClr val="tx1">
                            <a:lumMod val="85000"/>
                            <a:lumOff val="15000"/>
                          </a:schemeClr>
                        </a:solidFill>
                        <a:latin typeface="Arial"/>
                      </a:endParaRPr>
                    </a:p>
                  </a:txBody>
                  <a:tcPr marL="121618" marR="121618" marT="60960" marB="60960" anchor="ctr">
                    <a:solidFill>
                      <a:srgbClr val="D6EDBD"/>
                    </a:solidFill>
                  </a:tcPr>
                </a:tc>
                <a:tc>
                  <a:txBody>
                    <a:bodyPr/>
                    <a:lstStyle/>
                    <a:p>
                      <a:pPr algn="ctr"/>
                      <a:r>
                        <a:rPr lang="en-US" sz="2000">
                          <a:solidFill>
                            <a:schemeClr val="tx1">
                              <a:lumMod val="85000"/>
                              <a:lumOff val="15000"/>
                            </a:schemeClr>
                          </a:solidFill>
                          <a:latin typeface="Abadi Extra Light"/>
                        </a:rPr>
                        <a:t>11%*</a:t>
                      </a:r>
                    </a:p>
                  </a:txBody>
                  <a:tcPr marL="121618" marR="121618" marT="60960" marB="60960" anchor="ctr">
                    <a:solidFill>
                      <a:srgbClr val="D6EDBD"/>
                    </a:solidFill>
                  </a:tcPr>
                </a:tc>
                <a:extLst>
                  <a:ext uri="{0D108BD9-81ED-4DB2-BD59-A6C34878D82A}">
                    <a16:rowId xmlns:a16="http://schemas.microsoft.com/office/drawing/2014/main" val="1101216029"/>
                  </a:ext>
                </a:extLst>
              </a:tr>
              <a:tr h="457200">
                <a:tc>
                  <a:txBody>
                    <a:bodyPr/>
                    <a:lstStyle/>
                    <a:p>
                      <a:pPr lvl="0">
                        <a:buNone/>
                      </a:pPr>
                      <a:r>
                        <a:rPr lang="en-US" sz="1800" b="0" i="0" u="none" strike="noStrike" noProof="0">
                          <a:solidFill>
                            <a:schemeClr val="tx1">
                              <a:lumMod val="85000"/>
                              <a:lumOff val="15000"/>
                            </a:schemeClr>
                          </a:solidFill>
                          <a:latin typeface="Abadi Extra Light"/>
                        </a:rPr>
                        <a:t>5) No phone, tablet, or computer, or poor phone and/or internet connection*</a:t>
                      </a:r>
                      <a:endParaRPr lang="en-US" sz="1800">
                        <a:solidFill>
                          <a:schemeClr val="tx1">
                            <a:lumMod val="85000"/>
                            <a:lumOff val="15000"/>
                          </a:schemeClr>
                        </a:solidFill>
                      </a:endParaRPr>
                    </a:p>
                  </a:txBody>
                  <a:tcPr marL="121618" marR="121618" marT="60960" marB="60960" anchor="ctr">
                    <a:solidFill>
                      <a:srgbClr val="D6EDBD"/>
                    </a:solidFill>
                  </a:tcPr>
                </a:tc>
                <a:tc>
                  <a:txBody>
                    <a:bodyPr/>
                    <a:lstStyle/>
                    <a:p>
                      <a:pPr algn="ctr"/>
                      <a:r>
                        <a:rPr lang="en-US" sz="2000">
                          <a:solidFill>
                            <a:schemeClr val="tx1">
                              <a:lumMod val="85000"/>
                              <a:lumOff val="15000"/>
                            </a:schemeClr>
                          </a:solidFill>
                          <a:latin typeface="Abadi Extra Light"/>
                        </a:rPr>
                        <a:t>10%*</a:t>
                      </a:r>
                    </a:p>
                  </a:txBody>
                  <a:tcPr marL="121618" marR="121618" marT="60960" marB="60960" anchor="ctr">
                    <a:solidFill>
                      <a:srgbClr val="D6EDBD"/>
                    </a:solidFill>
                  </a:tcPr>
                </a:tc>
                <a:extLst>
                  <a:ext uri="{0D108BD9-81ED-4DB2-BD59-A6C34878D82A}">
                    <a16:rowId xmlns:a16="http://schemas.microsoft.com/office/drawing/2014/main" val="1270531471"/>
                  </a:ext>
                </a:extLst>
              </a:tr>
              <a:tr h="457200">
                <a:tc>
                  <a:txBody>
                    <a:bodyPr/>
                    <a:lstStyle/>
                    <a:p>
                      <a:pPr lvl="0">
                        <a:buNone/>
                      </a:pPr>
                      <a:r>
                        <a:rPr lang="en-US" sz="1800" b="0" i="0" u="none" strike="noStrike" noProof="0">
                          <a:solidFill>
                            <a:schemeClr val="tx1">
                              <a:lumMod val="85000"/>
                              <a:lumOff val="15000"/>
                            </a:schemeClr>
                          </a:solidFill>
                          <a:latin typeface="Abadi Extra Light"/>
                        </a:rPr>
                        <a:t>6) Worried about cost of care or insurance coverage for care*</a:t>
                      </a:r>
                      <a:endParaRPr lang="en-US" sz="1800">
                        <a:solidFill>
                          <a:schemeClr val="tx1">
                            <a:lumMod val="85000"/>
                            <a:lumOff val="15000"/>
                          </a:schemeClr>
                        </a:solidFill>
                      </a:endParaRPr>
                    </a:p>
                  </a:txBody>
                  <a:tcPr marL="121618" marR="121618" marT="60960" marB="60960" anchor="ctr">
                    <a:solidFill>
                      <a:srgbClr val="D6EDBD"/>
                    </a:solidFill>
                  </a:tcPr>
                </a:tc>
                <a:tc>
                  <a:txBody>
                    <a:bodyPr/>
                    <a:lstStyle/>
                    <a:p>
                      <a:pPr algn="ctr"/>
                      <a:r>
                        <a:rPr lang="en-US" sz="2000">
                          <a:solidFill>
                            <a:schemeClr val="tx1">
                              <a:lumMod val="85000"/>
                              <a:lumOff val="15000"/>
                            </a:schemeClr>
                          </a:solidFill>
                          <a:latin typeface="Abadi Extra Light"/>
                        </a:rPr>
                        <a:t>6%*</a:t>
                      </a:r>
                    </a:p>
                  </a:txBody>
                  <a:tcPr marL="121618" marR="121618" marT="60960" marB="60960" anchor="ctr">
                    <a:solidFill>
                      <a:srgbClr val="D6EDBD"/>
                    </a:solidFill>
                  </a:tcPr>
                </a:tc>
                <a:extLst>
                  <a:ext uri="{0D108BD9-81ED-4DB2-BD59-A6C34878D82A}">
                    <a16:rowId xmlns:a16="http://schemas.microsoft.com/office/drawing/2014/main" val="240256410"/>
                  </a:ext>
                </a:extLst>
              </a:tr>
              <a:tr h="457200">
                <a:tc>
                  <a:txBody>
                    <a:bodyPr/>
                    <a:lstStyle/>
                    <a:p>
                      <a:pPr lvl="0" algn="l">
                        <a:lnSpc>
                          <a:spcPct val="100000"/>
                        </a:lnSpc>
                        <a:spcBef>
                          <a:spcPts val="0"/>
                        </a:spcBef>
                        <a:spcAft>
                          <a:spcPts val="0"/>
                        </a:spcAft>
                        <a:buNone/>
                      </a:pPr>
                      <a:r>
                        <a:rPr lang="en-US" sz="1800" b="0" i="0" u="none" strike="noStrike" noProof="0">
                          <a:solidFill>
                            <a:schemeClr val="tx1">
                              <a:lumMod val="85000"/>
                              <a:lumOff val="15000"/>
                            </a:schemeClr>
                          </a:solidFill>
                          <a:latin typeface="Abadi Extra Light"/>
                        </a:rPr>
                        <a:t>7) No accommodations for people who have trouble seeing or are hard of hearing*</a:t>
                      </a:r>
                      <a:endParaRPr lang="en-US" sz="1800" b="0" i="0" u="none" strike="noStrike" noProof="0">
                        <a:solidFill>
                          <a:schemeClr val="tx1">
                            <a:lumMod val="85000"/>
                            <a:lumOff val="15000"/>
                          </a:schemeClr>
                        </a:solidFill>
                        <a:latin typeface="Arial"/>
                      </a:endParaRPr>
                    </a:p>
                  </a:txBody>
                  <a:tcPr marL="121618" marR="121618" marT="60960" marB="60960" anchor="ctr">
                    <a:solidFill>
                      <a:srgbClr val="D6EDBD"/>
                    </a:solidFill>
                  </a:tcPr>
                </a:tc>
                <a:tc>
                  <a:txBody>
                    <a:bodyPr/>
                    <a:lstStyle/>
                    <a:p>
                      <a:pPr algn="ctr"/>
                      <a:r>
                        <a:rPr lang="en-US" sz="2000">
                          <a:solidFill>
                            <a:schemeClr val="tx1">
                              <a:lumMod val="85000"/>
                              <a:lumOff val="15000"/>
                            </a:schemeClr>
                          </a:solidFill>
                          <a:latin typeface="Abadi Extra Light"/>
                        </a:rPr>
                        <a:t>4%*</a:t>
                      </a:r>
                    </a:p>
                  </a:txBody>
                  <a:tcPr marL="121618" marR="121618" marT="60960" marB="60960" anchor="ctr">
                    <a:solidFill>
                      <a:srgbClr val="D6EDBD"/>
                    </a:solidFill>
                  </a:tcPr>
                </a:tc>
                <a:extLst>
                  <a:ext uri="{0D108BD9-81ED-4DB2-BD59-A6C34878D82A}">
                    <a16:rowId xmlns:a16="http://schemas.microsoft.com/office/drawing/2014/main" val="345433578"/>
                  </a:ext>
                </a:extLst>
              </a:tr>
            </a:tbl>
          </a:graphicData>
        </a:graphic>
      </p:graphicFrame>
      <p:sp>
        <p:nvSpPr>
          <p:cNvPr id="22" name="TextBox 21">
            <a:extLst>
              <a:ext uri="{FF2B5EF4-FFF2-40B4-BE49-F238E27FC236}">
                <a16:creationId xmlns:a16="http://schemas.microsoft.com/office/drawing/2014/main" id="{BC6FE893-E50B-4368-9E66-D687F3394B70}"/>
              </a:ext>
            </a:extLst>
          </p:cNvPr>
          <p:cNvSpPr txBox="1"/>
          <p:nvPr/>
        </p:nvSpPr>
        <p:spPr>
          <a:xfrm>
            <a:off x="8846508" y="3700866"/>
            <a:ext cx="1161091" cy="5335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2400" b="1" kern="0" dirty="0">
                <a:solidFill>
                  <a:srgbClr val="000000">
                    <a:lumMod val="85000"/>
                    <a:lumOff val="15000"/>
                  </a:srgbClr>
                </a:solidFill>
                <a:latin typeface="Abadi Extra Light"/>
                <a:cs typeface="Arial"/>
                <a:sym typeface="Arial"/>
              </a:rPr>
              <a:t>3.7x</a:t>
            </a:r>
            <a:r>
              <a:rPr lang="en-US" sz="2667" b="1" kern="0" dirty="0">
                <a:solidFill>
                  <a:srgbClr val="000000">
                    <a:lumMod val="85000"/>
                    <a:lumOff val="15000"/>
                  </a:srgbClr>
                </a:solidFill>
                <a:latin typeface="Abadi Extra Light"/>
                <a:cs typeface="Arial"/>
                <a:sym typeface="Arial"/>
              </a:rPr>
              <a:t> </a:t>
            </a:r>
          </a:p>
        </p:txBody>
      </p:sp>
      <p:sp>
        <p:nvSpPr>
          <p:cNvPr id="26" name="TextBox 25">
            <a:extLst>
              <a:ext uri="{FF2B5EF4-FFF2-40B4-BE49-F238E27FC236}">
                <a16:creationId xmlns:a16="http://schemas.microsoft.com/office/drawing/2014/main" id="{0037514C-DD86-4595-B63A-FDCFB80FD43F}"/>
              </a:ext>
            </a:extLst>
          </p:cNvPr>
          <p:cNvSpPr txBox="1"/>
          <p:nvPr/>
        </p:nvSpPr>
        <p:spPr>
          <a:xfrm>
            <a:off x="8892716" y="4234410"/>
            <a:ext cx="113905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2400" b="1" kern="0" dirty="0">
                <a:solidFill>
                  <a:srgbClr val="000000">
                    <a:lumMod val="85000"/>
                    <a:lumOff val="15000"/>
                  </a:srgbClr>
                </a:solidFill>
                <a:latin typeface="Abadi Extra Light"/>
                <a:cs typeface="Arial"/>
                <a:sym typeface="Arial"/>
              </a:rPr>
              <a:t>2.7x </a:t>
            </a:r>
          </a:p>
        </p:txBody>
      </p:sp>
      <p:sp>
        <p:nvSpPr>
          <p:cNvPr id="27" name="TextBox 26">
            <a:extLst>
              <a:ext uri="{FF2B5EF4-FFF2-40B4-BE49-F238E27FC236}">
                <a16:creationId xmlns:a16="http://schemas.microsoft.com/office/drawing/2014/main" id="{029952DC-B961-40E0-AE53-A149F62D04B8}"/>
              </a:ext>
            </a:extLst>
          </p:cNvPr>
          <p:cNvSpPr txBox="1"/>
          <p:nvPr/>
        </p:nvSpPr>
        <p:spPr>
          <a:xfrm>
            <a:off x="8846509" y="4792376"/>
            <a:ext cx="102846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2400" b="1" kern="0" dirty="0">
                <a:solidFill>
                  <a:srgbClr val="000000">
                    <a:lumMod val="85000"/>
                    <a:lumOff val="15000"/>
                  </a:srgbClr>
                </a:solidFill>
                <a:latin typeface="Abadi Extra Light"/>
                <a:cs typeface="Arial"/>
                <a:sym typeface="Arial"/>
              </a:rPr>
              <a:t>3.3x</a:t>
            </a:r>
          </a:p>
        </p:txBody>
      </p:sp>
      <p:sp>
        <p:nvSpPr>
          <p:cNvPr id="28" name="TextBox 27">
            <a:extLst>
              <a:ext uri="{FF2B5EF4-FFF2-40B4-BE49-F238E27FC236}">
                <a16:creationId xmlns:a16="http://schemas.microsoft.com/office/drawing/2014/main" id="{CDB5F751-497A-40A6-8CB2-95F45C8A2598}"/>
              </a:ext>
            </a:extLst>
          </p:cNvPr>
          <p:cNvSpPr txBox="1"/>
          <p:nvPr/>
        </p:nvSpPr>
        <p:spPr>
          <a:xfrm>
            <a:off x="8796168" y="5284819"/>
            <a:ext cx="1048804"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2400" b="1" kern="0" dirty="0">
                <a:solidFill>
                  <a:srgbClr val="000000">
                    <a:lumMod val="85000"/>
                    <a:lumOff val="15000"/>
                  </a:srgbClr>
                </a:solidFill>
                <a:latin typeface="Abadi Extra Light"/>
                <a:cs typeface="Arial"/>
                <a:sym typeface="Arial"/>
              </a:rPr>
              <a:t>1.8x</a:t>
            </a:r>
          </a:p>
        </p:txBody>
      </p:sp>
      <p:sp>
        <p:nvSpPr>
          <p:cNvPr id="29" name="TextBox 28">
            <a:extLst>
              <a:ext uri="{FF2B5EF4-FFF2-40B4-BE49-F238E27FC236}">
                <a16:creationId xmlns:a16="http://schemas.microsoft.com/office/drawing/2014/main" id="{10CCE691-2ACE-44A3-B766-7F321F09179C}"/>
              </a:ext>
            </a:extLst>
          </p:cNvPr>
          <p:cNvSpPr txBox="1"/>
          <p:nvPr/>
        </p:nvSpPr>
        <p:spPr>
          <a:xfrm>
            <a:off x="8826168" y="5747978"/>
            <a:ext cx="1181429" cy="50783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2400" b="1" kern="0" dirty="0">
                <a:solidFill>
                  <a:srgbClr val="000000">
                    <a:lumMod val="85000"/>
                    <a:lumOff val="15000"/>
                  </a:srgbClr>
                </a:solidFill>
                <a:latin typeface="Abadi Extra Light"/>
                <a:cs typeface="Arial"/>
                <a:sym typeface="Arial"/>
              </a:rPr>
              <a:t>6.0x</a:t>
            </a:r>
            <a:r>
              <a:rPr lang="en-US" sz="2500" b="1" kern="0" dirty="0">
                <a:solidFill>
                  <a:srgbClr val="000000">
                    <a:lumMod val="85000"/>
                    <a:lumOff val="15000"/>
                  </a:srgbClr>
                </a:solidFill>
                <a:latin typeface="Abadi Extra Light"/>
                <a:cs typeface="Arial"/>
                <a:sym typeface="Arial"/>
              </a:rPr>
              <a:t> </a:t>
            </a:r>
          </a:p>
        </p:txBody>
      </p:sp>
      <p:sp>
        <p:nvSpPr>
          <p:cNvPr id="24" name="TextBox 23">
            <a:extLst>
              <a:ext uri="{FF2B5EF4-FFF2-40B4-BE49-F238E27FC236}">
                <a16:creationId xmlns:a16="http://schemas.microsoft.com/office/drawing/2014/main" id="{38BC4D8E-26E4-4445-868D-396E070905E1}"/>
              </a:ext>
            </a:extLst>
          </p:cNvPr>
          <p:cNvSpPr txBox="1"/>
          <p:nvPr/>
        </p:nvSpPr>
        <p:spPr>
          <a:xfrm>
            <a:off x="10223913" y="4264554"/>
            <a:ext cx="1929258" cy="18470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lumMod val="85000"/>
                    <a:lumOff val="15000"/>
                  </a:srgbClr>
                </a:solidFill>
                <a:latin typeface="Abadi Extra Light"/>
                <a:cs typeface="Arial"/>
                <a:sym typeface="Arial"/>
              </a:rPr>
              <a:t>Higher than those who did not report experiencing IPV during Covid-19</a:t>
            </a:r>
          </a:p>
        </p:txBody>
      </p:sp>
      <p:sp>
        <p:nvSpPr>
          <p:cNvPr id="25" name="Right Brace 24">
            <a:extLst>
              <a:ext uri="{FF2B5EF4-FFF2-40B4-BE49-F238E27FC236}">
                <a16:creationId xmlns:a16="http://schemas.microsoft.com/office/drawing/2014/main" id="{5036BE60-EE24-4299-98A8-B0DAA3A910F2}"/>
              </a:ext>
            </a:extLst>
          </p:cNvPr>
          <p:cNvSpPr/>
          <p:nvPr/>
        </p:nvSpPr>
        <p:spPr>
          <a:xfrm>
            <a:off x="9545239" y="3916031"/>
            <a:ext cx="700149" cy="1935864"/>
          </a:xfrm>
          <a:prstGeom prst="rightBrace">
            <a:avLst/>
          </a:prstGeom>
          <a:ln>
            <a:solidFill>
              <a:srgbClr val="05064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defRPr/>
            </a:pPr>
            <a:endParaRPr lang="en-US" sz="1867" kern="0">
              <a:solidFill>
                <a:srgbClr val="000000">
                  <a:lumMod val="85000"/>
                  <a:lumOff val="15000"/>
                </a:srgbClr>
              </a:solidFill>
              <a:cs typeface="Arial"/>
              <a:sym typeface="Arial"/>
            </a:endParaRPr>
          </a:p>
        </p:txBody>
      </p:sp>
      <p:sp>
        <p:nvSpPr>
          <p:cNvPr id="23" name="TextBox 22">
            <a:extLst>
              <a:ext uri="{FF2B5EF4-FFF2-40B4-BE49-F238E27FC236}">
                <a16:creationId xmlns:a16="http://schemas.microsoft.com/office/drawing/2014/main" id="{712B0F63-4D1E-4ECE-90AC-CCFBCE2BC791}"/>
              </a:ext>
            </a:extLst>
          </p:cNvPr>
          <p:cNvSpPr txBox="1"/>
          <p:nvPr/>
        </p:nvSpPr>
        <p:spPr>
          <a:xfrm>
            <a:off x="-29940" y="6230986"/>
            <a:ext cx="11053461" cy="415498"/>
          </a:xfrm>
          <a:prstGeom prst="rect">
            <a:avLst/>
          </a:prstGeom>
          <a:noFill/>
        </p:spPr>
        <p:txBody>
          <a:bodyPr wrap="square" rtlCol="0">
            <a:spAutoFit/>
          </a:bodyPr>
          <a:lstStyle/>
          <a:p>
            <a:pPr defTabSz="1219170">
              <a:buClr>
                <a:srgbClr val="000000"/>
              </a:buClr>
              <a:defRPr/>
            </a:pPr>
            <a:r>
              <a:rPr lang="en-US" sz="1050" kern="0" dirty="0">
                <a:solidFill>
                  <a:srgbClr val="595959"/>
                </a:solidFill>
                <a:latin typeface="Abadi Extra Light" panose="020B0204020104020204" pitchFamily="34" charset="0"/>
                <a:cs typeface="Arial"/>
                <a:sym typeface="Arial"/>
              </a:rPr>
              <a:t>*Differences were statistically significant at p &lt; 0.05 level. Note: Percentages are out of question respondents reporting IPV During COVID and delays in healthcare (n = 141) and question respondents reporting no IPV during COVID and delays in healthcare (n = 3546). </a:t>
            </a:r>
          </a:p>
        </p:txBody>
      </p:sp>
      <p:sp>
        <p:nvSpPr>
          <p:cNvPr id="30" name="Google Shape;193;p26">
            <a:extLst>
              <a:ext uri="{FF2B5EF4-FFF2-40B4-BE49-F238E27FC236}">
                <a16:creationId xmlns:a16="http://schemas.microsoft.com/office/drawing/2014/main" id="{08BB5688-6E00-4822-AA02-213698719D41}"/>
              </a:ext>
            </a:extLst>
          </p:cNvPr>
          <p:cNvSpPr txBox="1">
            <a:spLocks/>
          </p:cNvSpPr>
          <p:nvPr/>
        </p:nvSpPr>
        <p:spPr>
          <a:xfrm>
            <a:off x="-2944" y="667760"/>
            <a:ext cx="12163975" cy="775522"/>
          </a:xfrm>
          <a:prstGeom prst="rect">
            <a:avLst/>
          </a:prstGeom>
          <a:solidFill>
            <a:srgbClr val="868686"/>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274320" rIns="182880" bIns="182880" rtlCol="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lnSpc>
                <a:spcPct val="100000"/>
              </a:lnSpc>
              <a:buClr>
                <a:srgbClr val="000000"/>
              </a:buClr>
              <a:buSzTx/>
              <a:buFontTx/>
              <a:buNone/>
              <a:defRPr/>
            </a:pPr>
            <a:r>
              <a:rPr lang="en-US" sz="2400" kern="0">
                <a:solidFill>
                  <a:srgbClr val="FFFFFF"/>
                </a:solidFill>
                <a:latin typeface="Abadi Extra Light"/>
              </a:rPr>
              <a:t>MA adults who reported experiencing IPV during Covid-19 were more likely than those who did not to also report experiencing delays in medical and/or mental health care.*</a:t>
            </a:r>
          </a:p>
        </p:txBody>
      </p:sp>
      <p:sp>
        <p:nvSpPr>
          <p:cNvPr id="18" name="TextBox 17">
            <a:extLst>
              <a:ext uri="{FF2B5EF4-FFF2-40B4-BE49-F238E27FC236}">
                <a16:creationId xmlns:a16="http://schemas.microsoft.com/office/drawing/2014/main" id="{49DF7AA6-EAC2-4127-B954-A4F0C5EB0737}"/>
              </a:ext>
            </a:extLst>
          </p:cNvPr>
          <p:cNvSpPr txBox="1"/>
          <p:nvPr/>
        </p:nvSpPr>
        <p:spPr>
          <a:xfrm>
            <a:off x="-2946" y="1439625"/>
            <a:ext cx="12156116" cy="553998"/>
          </a:xfrm>
          <a:prstGeom prst="rect">
            <a:avLst/>
          </a:prstGeom>
          <a:solidFill>
            <a:srgbClr val="EAB27B"/>
          </a:solidFill>
          <a:ln>
            <a:solidFill>
              <a:schemeClr val="bg2">
                <a:lumMod val="40000"/>
                <a:lumOff val="60000"/>
              </a:schemeClr>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900" b="1" kern="0" dirty="0">
                <a:solidFill>
                  <a:srgbClr val="000000"/>
                </a:solidFill>
                <a:latin typeface="Abadi Extra Light"/>
                <a:cs typeface="Arial"/>
                <a:sym typeface="Arial"/>
              </a:rPr>
              <a:t>The </a:t>
            </a:r>
            <a:r>
              <a:rPr lang="en-US" sz="1900" b="1" kern="0">
                <a:solidFill>
                  <a:srgbClr val="000000"/>
                </a:solidFill>
                <a:latin typeface="Abadi Extra Light"/>
                <a:cs typeface="Arial"/>
                <a:sym typeface="Arial"/>
              </a:rPr>
              <a:t>reasons for these delays were more likely to be </a:t>
            </a:r>
            <a:r>
              <a:rPr lang="en-US" sz="2800" b="1" kern="0">
                <a:solidFill>
                  <a:srgbClr val="0070C0"/>
                </a:solidFill>
                <a:latin typeface="Abadi Extra Light"/>
                <a:cs typeface="Arial"/>
                <a:sym typeface="Arial"/>
              </a:rPr>
              <a:t>structural</a:t>
            </a:r>
            <a:r>
              <a:rPr lang="en-US" sz="1900" b="1" kern="0" dirty="0">
                <a:solidFill>
                  <a:srgbClr val="000000"/>
                </a:solidFill>
                <a:latin typeface="Abadi Extra Light"/>
                <a:cs typeface="Arial"/>
                <a:sym typeface="Arial"/>
              </a:rPr>
              <a:t> among IPV survivors</a:t>
            </a:r>
            <a:endParaRPr lang="en-US" dirty="0">
              <a:solidFill>
                <a:srgbClr val="000000"/>
              </a:solidFill>
            </a:endParaRPr>
          </a:p>
        </p:txBody>
      </p:sp>
      <p:sp>
        <p:nvSpPr>
          <p:cNvPr id="20" name="Rectangle 19">
            <a:extLst>
              <a:ext uri="{FF2B5EF4-FFF2-40B4-BE49-F238E27FC236}">
                <a16:creationId xmlns:a16="http://schemas.microsoft.com/office/drawing/2014/main" id="{8BF5C12D-0EDD-45DF-A7A6-0CD74CB636B2}"/>
              </a:ext>
            </a:extLst>
          </p:cNvPr>
          <p:cNvSpPr/>
          <p:nvPr/>
        </p:nvSpPr>
        <p:spPr>
          <a:xfrm>
            <a:off x="4163" y="6577700"/>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40007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6" grpId="0"/>
      <p:bldP spid="27" grpId="0"/>
      <p:bldP spid="28" grpId="0"/>
      <p:bldP spid="29" grpId="0"/>
      <p:bldP spid="24" grpId="0"/>
      <p:bldP spid="25" grpId="0" animBg="1"/>
      <p:bldP spid="30"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109548" y="1229922"/>
            <a:ext cx="11990552" cy="4841556"/>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r>
              <a:rPr lang="en-US" sz="2000">
                <a:latin typeface="Abadi Extra Light"/>
              </a:rPr>
              <a:t>IPV survivors were more likely to</a:t>
            </a:r>
            <a:r>
              <a:rPr lang="en-US" sz="2000" dirty="0">
                <a:latin typeface="Abadi Extra Light"/>
              </a:rPr>
              <a:t> experience</a:t>
            </a:r>
            <a:r>
              <a:rPr lang="en-US" sz="2000">
                <a:latin typeface="Abadi Extra Light"/>
              </a:rPr>
              <a:t>:</a:t>
            </a:r>
            <a:endParaRPr lang="en-US" sz="2000" dirty="0">
              <a:latin typeface="Abadi Extra Light"/>
            </a:endParaRPr>
          </a:p>
          <a:p>
            <a:pPr marL="1121395" lvl="1" indent="-342900">
              <a:lnSpc>
                <a:spcPct val="150000"/>
              </a:lnSpc>
              <a:buClr>
                <a:srgbClr val="073763"/>
              </a:buClr>
              <a:buSzPts val="1600"/>
              <a:buFont typeface="Arial" panose="020B0604020202020204" pitchFamily="34" charset="0"/>
              <a:buChar char="•"/>
            </a:pPr>
            <a:r>
              <a:rPr lang="en-US" sz="2000" dirty="0">
                <a:latin typeface="Abadi Extra Light"/>
              </a:rPr>
              <a:t>Job loss</a:t>
            </a:r>
            <a:r>
              <a:rPr lang="en-US" sz="2000">
                <a:latin typeface="Abadi Extra Light"/>
              </a:rPr>
              <a:t>, </a:t>
            </a:r>
            <a:r>
              <a:rPr lang="en-US" sz="2000" dirty="0">
                <a:latin typeface="Abadi Extra Light"/>
              </a:rPr>
              <a:t>reduction </a:t>
            </a:r>
            <a:r>
              <a:rPr lang="en-US" sz="2000">
                <a:latin typeface="Abadi Extra Light"/>
              </a:rPr>
              <a:t>in work hours</a:t>
            </a:r>
            <a:r>
              <a:rPr lang="en-US" sz="2000" dirty="0">
                <a:latin typeface="Abadi Extra Light"/>
              </a:rPr>
              <a:t>, and</a:t>
            </a:r>
            <a:r>
              <a:rPr lang="en-US" sz="2000">
                <a:latin typeface="Abadi Extra Light"/>
              </a:rPr>
              <a:t> the need to take leave</a:t>
            </a:r>
            <a:endParaRPr lang="en-US" sz="2000" dirty="0">
              <a:latin typeface="Abadi Extra Light"/>
            </a:endParaRPr>
          </a:p>
          <a:p>
            <a:pPr marL="1121395" lvl="1" indent="-342900">
              <a:lnSpc>
                <a:spcPct val="150000"/>
              </a:lnSpc>
              <a:buClr>
                <a:srgbClr val="073763"/>
              </a:buClr>
              <a:buSzPts val="1600"/>
              <a:buFont typeface="Arial" panose="020B0604020202020204" pitchFamily="34" charset="0"/>
              <a:buChar char="•"/>
            </a:pPr>
            <a:r>
              <a:rPr lang="en-US" sz="2000" dirty="0">
                <a:latin typeface="Abadi Extra Light"/>
              </a:rPr>
              <a:t>Concerns </a:t>
            </a:r>
            <a:r>
              <a:rPr lang="en-US" sz="2000">
                <a:latin typeface="Abadi Extra Light"/>
              </a:rPr>
              <a:t>about housing</a:t>
            </a:r>
            <a:r>
              <a:rPr lang="en-US" sz="2000" dirty="0">
                <a:latin typeface="Abadi Extra Light"/>
              </a:rPr>
              <a:t> </a:t>
            </a:r>
            <a:r>
              <a:rPr lang="en-US" sz="2000">
                <a:latin typeface="Abadi Extra Light"/>
              </a:rPr>
              <a:t>stability</a:t>
            </a:r>
            <a:r>
              <a:rPr lang="en-US" sz="2000" dirty="0">
                <a:latin typeface="Abadi Extra Light"/>
              </a:rPr>
              <a:t>, paying</a:t>
            </a:r>
            <a:r>
              <a:rPr lang="en-US" sz="2000">
                <a:latin typeface="Abadi Extra Light"/>
              </a:rPr>
              <a:t> expenses,</a:t>
            </a:r>
            <a:r>
              <a:rPr lang="en-US" sz="2000" dirty="0">
                <a:latin typeface="Abadi Extra Light"/>
              </a:rPr>
              <a:t> </a:t>
            </a:r>
            <a:r>
              <a:rPr lang="en-US" sz="2000">
                <a:latin typeface="Abadi Extra Light"/>
              </a:rPr>
              <a:t>and </a:t>
            </a:r>
            <a:r>
              <a:rPr lang="en-US" sz="2000" dirty="0">
                <a:latin typeface="Abadi Extra Light"/>
              </a:rPr>
              <a:t>meeting </a:t>
            </a:r>
            <a:r>
              <a:rPr lang="en-US" sz="2000">
                <a:latin typeface="Abadi Extra Light"/>
              </a:rPr>
              <a:t>basic needs</a:t>
            </a:r>
            <a:endParaRPr lang="en-US" sz="2000" dirty="0">
              <a:latin typeface="Abadi Extra Light"/>
            </a:endParaRPr>
          </a:p>
          <a:p>
            <a:pPr marL="1121395" lvl="1" indent="-342900">
              <a:lnSpc>
                <a:spcPct val="150000"/>
              </a:lnSpc>
              <a:buClr>
                <a:srgbClr val="073763"/>
              </a:buClr>
              <a:buSzPts val="1600"/>
              <a:buFont typeface="Arial" panose="020B0604020202020204" pitchFamily="34" charset="0"/>
              <a:buChar char="•"/>
            </a:pPr>
            <a:r>
              <a:rPr lang="en-US" sz="2000" dirty="0">
                <a:latin typeface="Abadi Extra Light"/>
              </a:rPr>
              <a:t>Poor </a:t>
            </a:r>
            <a:r>
              <a:rPr lang="en-US" sz="2000">
                <a:latin typeface="Abadi Extra Light"/>
              </a:rPr>
              <a:t>mental health </a:t>
            </a:r>
            <a:r>
              <a:rPr lang="en-US" sz="2000" dirty="0">
                <a:latin typeface="Abadi Extra Light"/>
              </a:rPr>
              <a:t>AND face structural barriers to accessing needed healthcare</a:t>
            </a:r>
            <a:endParaRPr lang="en-US" sz="2000">
              <a:latin typeface="Abadi Extra Light"/>
            </a:endParaRPr>
          </a:p>
          <a:p>
            <a:pPr marL="168910" indent="0">
              <a:lnSpc>
                <a:spcPct val="150000"/>
              </a:lnSpc>
              <a:buClr>
                <a:srgbClr val="073763"/>
              </a:buClr>
              <a:buSzPts val="1600"/>
              <a:buNone/>
            </a:pPr>
            <a:r>
              <a:rPr lang="en-US" sz="2000">
                <a:latin typeface="Abadi Extra Light"/>
              </a:rPr>
              <a:t>Lack of </a:t>
            </a:r>
            <a:r>
              <a:rPr lang="en-US" sz="2000" dirty="0">
                <a:latin typeface="Abadi Extra Light"/>
              </a:rPr>
              <a:t>social and economic </a:t>
            </a:r>
            <a:r>
              <a:rPr lang="en-US" sz="2000">
                <a:latin typeface="Abadi Extra Light"/>
              </a:rPr>
              <a:t>resources and access to care both exacerbate the impacts of IPV and make survivors more vulnerable to </a:t>
            </a:r>
            <a:r>
              <a:rPr lang="en-US" sz="2000" dirty="0">
                <a:latin typeface="Abadi Extra Light"/>
              </a:rPr>
              <a:t>further </a:t>
            </a:r>
            <a:r>
              <a:rPr lang="en-US" sz="2000">
                <a:latin typeface="Abadi Extra Light"/>
              </a:rPr>
              <a:t>abuse </a:t>
            </a:r>
            <a:endParaRPr lang="en-US" sz="2000" dirty="0">
              <a:latin typeface="Abadi Extra Light"/>
            </a:endParaRPr>
          </a:p>
          <a:p>
            <a:pPr marL="168910" indent="0">
              <a:lnSpc>
                <a:spcPct val="150000"/>
              </a:lnSpc>
              <a:buClr>
                <a:srgbClr val="073763"/>
              </a:buClr>
              <a:buSzPts val="1600"/>
              <a:buNone/>
            </a:pPr>
            <a:r>
              <a:rPr lang="en-US" sz="2000" dirty="0">
                <a:latin typeface="Abadi Extra Light"/>
              </a:rPr>
              <a:t>Continuing digital </a:t>
            </a:r>
            <a:r>
              <a:rPr lang="en-US" sz="2000">
                <a:latin typeface="Abadi Extra Light"/>
              </a:rPr>
              <a:t>outreach and service provision approaches may expand access to resources for survivors</a:t>
            </a:r>
            <a:r>
              <a:rPr lang="en-US" sz="2000" dirty="0">
                <a:latin typeface="Abadi Extra Light"/>
              </a:rPr>
              <a:t> in the context of a pandemic and after; access to technology and broadband is critical</a:t>
            </a:r>
          </a:p>
        </p:txBody>
      </p:sp>
      <p:sp>
        <p:nvSpPr>
          <p:cNvPr id="2" name="Rectangle 1">
            <a:extLst>
              <a:ext uri="{FF2B5EF4-FFF2-40B4-BE49-F238E27FC236}">
                <a16:creationId xmlns:a16="http://schemas.microsoft.com/office/drawing/2014/main" id="{122BA1BB-005A-4FF0-80F3-A294F73292A2}"/>
              </a:ext>
            </a:extLst>
          </p:cNvPr>
          <p:cNvSpPr/>
          <p:nvPr/>
        </p:nvSpPr>
        <p:spPr>
          <a:xfrm>
            <a:off x="2155" y="501352"/>
            <a:ext cx="12161837" cy="892278"/>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67" name="Google Shape;67;p15"/>
          <p:cNvSpPr txBox="1">
            <a:spLocks noGrp="1"/>
          </p:cNvSpPr>
          <p:nvPr>
            <p:ph type="title"/>
          </p:nvPr>
        </p:nvSpPr>
        <p:spPr>
          <a:xfrm>
            <a:off x="465121" y="503002"/>
            <a:ext cx="10489585" cy="900927"/>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KEY TAKEAWAYS</a:t>
            </a:r>
          </a:p>
        </p:txBody>
      </p:sp>
      <p:sp>
        <p:nvSpPr>
          <p:cNvPr id="6" name="Rectangle 5">
            <a:extLst>
              <a:ext uri="{FF2B5EF4-FFF2-40B4-BE49-F238E27FC236}">
                <a16:creationId xmlns:a16="http://schemas.microsoft.com/office/drawing/2014/main" id="{2C959536-B214-4D50-AB80-389A6058B95D}"/>
              </a:ext>
            </a:extLst>
          </p:cNvPr>
          <p:cNvSpPr/>
          <p:nvPr/>
        </p:nvSpPr>
        <p:spPr>
          <a:xfrm>
            <a:off x="2155" y="6613730"/>
            <a:ext cx="12161837" cy="242221"/>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7" name="Rectangle 6">
            <a:extLst>
              <a:ext uri="{FF2B5EF4-FFF2-40B4-BE49-F238E27FC236}">
                <a16:creationId xmlns:a16="http://schemas.microsoft.com/office/drawing/2014/main" id="{10BBE3F7-7448-4599-82AA-EF663A18D1C9}"/>
              </a:ext>
            </a:extLst>
          </p:cNvPr>
          <p:cNvSpPr/>
          <p:nvPr/>
        </p:nvSpPr>
        <p:spPr>
          <a:xfrm>
            <a:off x="4133" y="657765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382271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899" y="1118042"/>
            <a:ext cx="12159467" cy="5370721"/>
          </a:xfrm>
          <a:prstGeom prst="rect">
            <a:avLst/>
          </a:prstGeom>
          <a:solidFill>
            <a:srgbClr val="EAB27B"/>
          </a:solidFill>
        </p:spPr>
        <p:txBody>
          <a:bodyPr spcFirstLastPara="1" wrap="square" lIns="91433" tIns="45700" rIns="91433" bIns="45700" anchor="t" anchorCtr="0">
            <a:noAutofit/>
          </a:bodyPr>
          <a:lstStyle/>
          <a:p>
            <a:pPr marL="164465" indent="0">
              <a:lnSpc>
                <a:spcPct val="100000"/>
              </a:lnSpc>
              <a:spcBef>
                <a:spcPts val="1500"/>
              </a:spcBef>
              <a:buNone/>
            </a:pPr>
            <a:r>
              <a:rPr lang="en-US" sz="2600" b="1" dirty="0">
                <a:latin typeface="Abadi Extra Light"/>
                <a:ea typeface="+mn-lt"/>
                <a:cs typeface="+mn-lt"/>
              </a:rPr>
              <a:t>Call</a:t>
            </a:r>
            <a:r>
              <a:rPr lang="en-US" sz="2600" dirty="0">
                <a:latin typeface="Abadi Extra Light"/>
                <a:ea typeface="+mn-lt"/>
                <a:cs typeface="+mn-lt"/>
              </a:rPr>
              <a:t> </a:t>
            </a:r>
            <a:r>
              <a:rPr lang="en-US" sz="2600" dirty="0" err="1">
                <a:latin typeface="Abadi Extra Light"/>
                <a:ea typeface="+mn-lt"/>
                <a:cs typeface="+mn-lt"/>
              </a:rPr>
              <a:t>SafeLink</a:t>
            </a:r>
            <a:r>
              <a:rPr lang="en-US" sz="2600" dirty="0">
                <a:latin typeface="Abadi Extra Light"/>
                <a:ea typeface="+mn-lt"/>
                <a:cs typeface="+mn-lt"/>
              </a:rPr>
              <a:t>, the MA statewide toll-free domestic violence hotline: </a:t>
            </a:r>
            <a:r>
              <a:rPr lang="en-US" sz="2600" b="1" dirty="0">
                <a:latin typeface="Abadi Extra Light"/>
                <a:ea typeface="+mn-lt"/>
                <a:cs typeface="+mn-lt"/>
              </a:rPr>
              <a:t>(877) 785-2020</a:t>
            </a:r>
            <a:endParaRPr lang="en-US" sz="2600" dirty="0">
              <a:latin typeface="Abadi Extra Light"/>
              <a:ea typeface="+mn-lt"/>
              <a:cs typeface="+mn-lt"/>
            </a:endParaRPr>
          </a:p>
          <a:p>
            <a:pPr marL="164465" indent="0">
              <a:lnSpc>
                <a:spcPct val="100000"/>
              </a:lnSpc>
              <a:spcBef>
                <a:spcPts val="0"/>
              </a:spcBef>
              <a:buNone/>
            </a:pPr>
            <a:endParaRPr lang="en-US" sz="2400" dirty="0">
              <a:latin typeface="Abadi Extra Light"/>
              <a:ea typeface="+mn-lt"/>
              <a:cs typeface="+mn-lt"/>
            </a:endParaRPr>
          </a:p>
          <a:p>
            <a:pPr marL="164465" indent="0">
              <a:lnSpc>
                <a:spcPct val="100000"/>
              </a:lnSpc>
              <a:spcBef>
                <a:spcPts val="0"/>
              </a:spcBef>
              <a:buNone/>
            </a:pPr>
            <a:r>
              <a:rPr lang="en-US" sz="2400" dirty="0">
                <a:latin typeface="Abadi Extra Light"/>
                <a:ea typeface="+mn-lt"/>
                <a:cs typeface="+mn-lt"/>
              </a:rPr>
              <a:t>Deaf and hard-of-hearing callers can reach </a:t>
            </a:r>
            <a:r>
              <a:rPr lang="en-US" sz="2400" dirty="0" err="1">
                <a:latin typeface="Abadi Extra Light"/>
                <a:ea typeface="+mn-lt"/>
                <a:cs typeface="+mn-lt"/>
              </a:rPr>
              <a:t>SafeLink</a:t>
            </a:r>
            <a:r>
              <a:rPr lang="en-US" sz="2400" dirty="0">
                <a:latin typeface="Abadi Extra Light"/>
                <a:ea typeface="+mn-lt"/>
                <a:cs typeface="+mn-lt"/>
              </a:rPr>
              <a:t> via </a:t>
            </a:r>
            <a:r>
              <a:rPr lang="en-US" sz="2400" b="1" dirty="0">
                <a:latin typeface="Abadi Extra Light"/>
                <a:ea typeface="+mn-lt"/>
                <a:cs typeface="+mn-lt"/>
              </a:rPr>
              <a:t>video relay service</a:t>
            </a:r>
            <a:r>
              <a:rPr lang="en-US" sz="2400" dirty="0">
                <a:latin typeface="Abadi Extra Light"/>
                <a:ea typeface="+mn-lt"/>
                <a:cs typeface="+mn-lt"/>
              </a:rPr>
              <a:t> using the main number </a:t>
            </a:r>
            <a:r>
              <a:rPr lang="en-US" sz="2400" b="1" dirty="0">
                <a:latin typeface="Abadi Extra Light"/>
                <a:ea typeface="+mn-lt"/>
                <a:cs typeface="+mn-lt"/>
              </a:rPr>
              <a:t>(877) 785-2020</a:t>
            </a:r>
            <a:r>
              <a:rPr lang="en-US" sz="2400" dirty="0">
                <a:latin typeface="Abadi Extra Light"/>
                <a:ea typeface="+mn-lt"/>
                <a:cs typeface="+mn-lt"/>
              </a:rPr>
              <a:t>, or by </a:t>
            </a:r>
            <a:r>
              <a:rPr lang="en-US" sz="2400" b="1" dirty="0">
                <a:latin typeface="Abadi Extra Light"/>
                <a:ea typeface="+mn-lt"/>
                <a:cs typeface="+mn-lt"/>
              </a:rPr>
              <a:t>TTY</a:t>
            </a:r>
            <a:r>
              <a:rPr lang="en-US" sz="2400" dirty="0">
                <a:latin typeface="Abadi Extra Light"/>
                <a:ea typeface="+mn-lt"/>
                <a:cs typeface="+mn-lt"/>
              </a:rPr>
              <a:t> </a:t>
            </a:r>
            <a:r>
              <a:rPr lang="en-US" sz="2400" b="1" dirty="0">
                <a:latin typeface="Abadi Extra Light"/>
                <a:ea typeface="+mn-lt"/>
                <a:cs typeface="+mn-lt"/>
              </a:rPr>
              <a:t>at (877) 521-2601</a:t>
            </a:r>
            <a:r>
              <a:rPr lang="en-US" sz="2400" dirty="0">
                <a:latin typeface="Abadi Extra Light"/>
                <a:ea typeface="+mn-lt"/>
                <a:cs typeface="+mn-lt"/>
              </a:rPr>
              <a:t>.</a:t>
            </a:r>
            <a:endParaRPr lang="en-US" dirty="0"/>
          </a:p>
          <a:p>
            <a:pPr marL="164465" indent="0">
              <a:lnSpc>
                <a:spcPct val="100000"/>
              </a:lnSpc>
              <a:spcBef>
                <a:spcPts val="0"/>
              </a:spcBef>
              <a:buNone/>
            </a:pPr>
            <a:endParaRPr lang="en-US" sz="2400" dirty="0">
              <a:latin typeface="Abadi Extra Light"/>
              <a:cs typeface="Calibri"/>
            </a:endParaRPr>
          </a:p>
          <a:p>
            <a:pPr marL="168910" indent="0">
              <a:lnSpc>
                <a:spcPct val="150000"/>
              </a:lnSpc>
              <a:spcBef>
                <a:spcPts val="1500"/>
              </a:spcBef>
              <a:buSzPts val="1600"/>
              <a:buNone/>
            </a:pPr>
            <a:r>
              <a:rPr lang="en-US" sz="2600" b="1" dirty="0">
                <a:latin typeface="Abadi Extra Light"/>
              </a:rPr>
              <a:t>Or,</a:t>
            </a:r>
            <a:r>
              <a:rPr lang="en-US" sz="2600" dirty="0">
                <a:latin typeface="Abadi Extra Light"/>
              </a:rPr>
              <a:t> </a:t>
            </a:r>
            <a:r>
              <a:rPr lang="en-US" sz="2600" b="1" dirty="0">
                <a:latin typeface="Abadi Extra Light"/>
              </a:rPr>
              <a:t>visit</a:t>
            </a:r>
            <a:r>
              <a:rPr lang="en-US" sz="2600" dirty="0">
                <a:latin typeface="Abadi Extra Light"/>
              </a:rPr>
              <a:t> </a:t>
            </a:r>
            <a:r>
              <a:rPr lang="en-US" sz="2600" dirty="0">
                <a:latin typeface="Abadi Extra Light"/>
                <a:ea typeface="+mn-lt"/>
                <a:cs typeface="+mn-lt"/>
                <a:hlinkClick r:id="rId3"/>
              </a:rPr>
              <a:t>https://www.mass.gov/sexual-and-domestic-violence-prevention-and-services</a:t>
            </a:r>
            <a:r>
              <a:rPr lang="en-US" sz="2600" dirty="0">
                <a:latin typeface="Abadi Extra Light"/>
                <a:ea typeface="+mn-lt"/>
                <a:cs typeface="+mn-lt"/>
              </a:rPr>
              <a:t> for the contact information of agencies who serve:</a:t>
            </a:r>
            <a:endParaRPr lang="en-US" dirty="0">
              <a:latin typeface="Abadi Extra Light"/>
            </a:endParaRPr>
          </a:p>
          <a:p>
            <a:pPr marL="822960" indent="-365760">
              <a:lnSpc>
                <a:spcPct val="150000"/>
              </a:lnSpc>
              <a:buSzPts val="1600"/>
              <a:buFont typeface="Wingdings" panose="020B0604020202020204" pitchFamily="34" charset="0"/>
              <a:buChar char="v"/>
            </a:pPr>
            <a:r>
              <a:rPr lang="en-US" sz="1750" dirty="0">
                <a:latin typeface="Abadi Extra Light"/>
                <a:ea typeface="+mn-lt"/>
                <a:cs typeface="+mn-lt"/>
              </a:rPr>
              <a:t>Sexual assault and rape survivors (Rape Crisis Centers)</a:t>
            </a:r>
          </a:p>
          <a:p>
            <a:pPr marL="822960" indent="-365760">
              <a:lnSpc>
                <a:spcPct val="150000"/>
              </a:lnSpc>
              <a:buSzPts val="1600"/>
              <a:buFont typeface="Wingdings" panose="020B0604020202020204" pitchFamily="34" charset="0"/>
              <a:buChar char="v"/>
            </a:pPr>
            <a:r>
              <a:rPr lang="en-US" sz="1750" dirty="0">
                <a:latin typeface="Abadi Extra Light"/>
                <a:ea typeface="+mn-lt"/>
                <a:cs typeface="+mn-lt"/>
              </a:rPr>
              <a:t>Domestic violence/IPV survivors and their children (through a variety of service models)</a:t>
            </a:r>
          </a:p>
          <a:p>
            <a:pPr marL="822960" indent="-365760">
              <a:lnSpc>
                <a:spcPct val="150000"/>
              </a:lnSpc>
              <a:buSzPts val="1600"/>
              <a:buFont typeface="Wingdings" panose="020B0604020202020204" pitchFamily="34" charset="0"/>
              <a:buChar char="v"/>
            </a:pPr>
            <a:r>
              <a:rPr lang="en-US" sz="1750" dirty="0">
                <a:latin typeface="Abadi Extra Light"/>
                <a:ea typeface="+mn-lt"/>
                <a:cs typeface="+mn-lt"/>
              </a:rPr>
              <a:t>People who abuse their intimate partners (MA-</a:t>
            </a:r>
            <a:r>
              <a:rPr lang="en-US" sz="1750" u="sng" dirty="0">
                <a:latin typeface="Abadi Extra Light"/>
                <a:ea typeface="+mn-lt"/>
                <a:cs typeface="+mn-lt"/>
              </a:rPr>
              <a:t>certified</a:t>
            </a:r>
            <a:r>
              <a:rPr lang="en-US" sz="1750" dirty="0">
                <a:latin typeface="Abadi Extra Light"/>
                <a:ea typeface="+mn-lt"/>
                <a:cs typeface="+mn-lt"/>
              </a:rPr>
              <a:t> Intimate Partner Abuse Education Programs)</a:t>
            </a:r>
          </a:p>
          <a:p>
            <a:pPr marL="457200" indent="0">
              <a:lnSpc>
                <a:spcPct val="150000"/>
              </a:lnSpc>
              <a:buSzPts val="1600"/>
              <a:buNone/>
            </a:pPr>
            <a:endParaRPr lang="en-US" sz="2000" dirty="0">
              <a:latin typeface="Abadi Extra Light"/>
              <a:ea typeface="+mn-lt"/>
              <a:cs typeface="+mn-lt"/>
            </a:endParaRPr>
          </a:p>
          <a:p>
            <a:pPr marL="457200" indent="0">
              <a:lnSpc>
                <a:spcPct val="150000"/>
              </a:lnSpc>
              <a:buSzPts val="1600"/>
              <a:buNone/>
            </a:pPr>
            <a:endParaRPr lang="en-US" sz="2000" dirty="0">
              <a:latin typeface="Abadi Extra Light"/>
              <a:ea typeface="+mn-lt"/>
              <a:cs typeface="+mn-lt"/>
            </a:endParaRPr>
          </a:p>
          <a:p>
            <a:pPr marL="164465" indent="0">
              <a:lnSpc>
                <a:spcPct val="150000"/>
              </a:lnSpc>
              <a:buSzPts val="1600"/>
              <a:buNone/>
            </a:pPr>
            <a:endParaRPr lang="en-US" sz="2400" dirty="0">
              <a:latin typeface="Abadi Extra Light"/>
              <a:ea typeface="+mn-lt"/>
              <a:cs typeface="+mn-lt"/>
            </a:endParaRPr>
          </a:p>
          <a:p>
            <a:pPr marL="0" indent="0">
              <a:lnSpc>
                <a:spcPct val="150000"/>
              </a:lnSpc>
              <a:buSzPts val="1600"/>
              <a:buNone/>
            </a:pPr>
            <a:endParaRPr lang="en-US" sz="2400" dirty="0">
              <a:latin typeface="Abadi Extra Light"/>
              <a:ea typeface="+mn-lt"/>
              <a:cs typeface="+mn-l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55" y="268519"/>
            <a:ext cx="12161837" cy="733528"/>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67" name="Google Shape;67;p15"/>
          <p:cNvSpPr txBox="1">
            <a:spLocks noGrp="1"/>
          </p:cNvSpPr>
          <p:nvPr>
            <p:ph type="title"/>
          </p:nvPr>
        </p:nvSpPr>
        <p:spPr>
          <a:xfrm>
            <a:off x="610" y="207770"/>
            <a:ext cx="12157614" cy="869179"/>
          </a:xfrm>
          <a:prstGeom prst="rect">
            <a:avLst/>
          </a:prstGeom>
        </p:spPr>
        <p:txBody>
          <a:bodyPr spcFirstLastPara="1" wrap="square" lIns="91433" tIns="45700" rIns="91433" bIns="45700" anchor="ctr" anchorCtr="0">
            <a:noAutofit/>
          </a:bodyPr>
          <a:lstStyle/>
          <a:p>
            <a:pPr algn="ctr"/>
            <a:r>
              <a:rPr lang="en-US" sz="3200" b="1" spc="800">
                <a:solidFill>
                  <a:schemeClr val="bg1"/>
                </a:solidFill>
                <a:latin typeface="Abadi Extra Light"/>
              </a:rPr>
              <a:t>NEED IPV OR SEXUAL VIOLENCE RESOURCES?</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55" y="6613682"/>
            <a:ext cx="12161837" cy="242221"/>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sp>
        <p:nvSpPr>
          <p:cNvPr id="7" name="Rectangle 6">
            <a:extLst>
              <a:ext uri="{FF2B5EF4-FFF2-40B4-BE49-F238E27FC236}">
                <a16:creationId xmlns:a16="http://schemas.microsoft.com/office/drawing/2014/main" id="{25239034-6593-4AAB-988B-1BA485D7B229}"/>
              </a:ext>
            </a:extLst>
          </p:cNvPr>
          <p:cNvSpPr/>
          <p:nvPr/>
        </p:nvSpPr>
        <p:spPr>
          <a:xfrm>
            <a:off x="4101" y="6577606"/>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315790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42"/>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cs typeface="Arial"/>
                <a:sym typeface="Arial"/>
              </a:rPr>
              <a:pPr defTabSz="1219170">
                <a:buClr>
                  <a:srgbClr val="000000"/>
                </a:buClr>
                <a:defRPr/>
              </a:pPr>
              <a:t>56</a:t>
            </a:fld>
            <a:endParaRPr kern="0">
              <a:solidFill>
                <a:srgbClr val="595959"/>
              </a:solidFill>
              <a:cs typeface="Arial"/>
              <a:sym typeface="Arial"/>
            </a:endParaRPr>
          </a:p>
        </p:txBody>
      </p:sp>
      <p:sp>
        <p:nvSpPr>
          <p:cNvPr id="2" name="Rectangle 1">
            <a:extLst>
              <a:ext uri="{FF2B5EF4-FFF2-40B4-BE49-F238E27FC236}">
                <a16:creationId xmlns:a16="http://schemas.microsoft.com/office/drawing/2014/main" id="{C5E4BE0A-C37D-432C-9BAB-C87D1109CCE7}"/>
              </a:ext>
            </a:extLst>
          </p:cNvPr>
          <p:cNvSpPr/>
          <p:nvPr/>
        </p:nvSpPr>
        <p:spPr>
          <a:xfrm>
            <a:off x="2155" y="3475133"/>
            <a:ext cx="12161837"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r" defTabSz="1219170">
              <a:defRPr/>
            </a:pPr>
            <a:r>
              <a:rPr lang="en" sz="4267" b="1" kern="0">
                <a:solidFill>
                  <a:srgbClr val="FFFFFF"/>
                </a:solidFill>
                <a:latin typeface="Abadi Extra Light"/>
                <a:ea typeface="+mn-lt"/>
                <a:cs typeface="Arial"/>
              </a:rPr>
              <a:t>       </a:t>
            </a:r>
            <a:endParaRPr lang="en-US" sz="4267" kern="0">
              <a:solidFill>
                <a:srgbClr val="FFFFFF"/>
              </a:solidFill>
              <a:latin typeface="Abadi Extra Light"/>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196965" y="4692592"/>
            <a:ext cx="10489585"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r" defTabSz="1219170">
              <a:buClr>
                <a:srgbClr val="000000"/>
              </a:buClr>
              <a:defRPr/>
            </a:pPr>
            <a:r>
              <a:rPr lang="en" sz="4267" b="1" kern="0" spc="800">
                <a:solidFill>
                  <a:srgbClr val="FFFFFF"/>
                </a:solidFill>
                <a:latin typeface="Abadi Extra Light"/>
              </a:rPr>
              <a:t>APPENDIX</a:t>
            </a:r>
            <a:endParaRPr lang="en-US" sz="1467" kern="0">
              <a:solidFill>
                <a:srgbClr val="000000"/>
              </a:solidFill>
            </a:endParaRPr>
          </a:p>
        </p:txBody>
      </p:sp>
      <p:sp>
        <p:nvSpPr>
          <p:cNvPr id="8" name="Rectangle 7">
            <a:extLst>
              <a:ext uri="{FF2B5EF4-FFF2-40B4-BE49-F238E27FC236}">
                <a16:creationId xmlns:a16="http://schemas.microsoft.com/office/drawing/2014/main" id="{F46A79CF-3E8D-46B6-9037-AB1BC2392AAC}"/>
              </a:ext>
            </a:extLst>
          </p:cNvPr>
          <p:cNvSpPr/>
          <p:nvPr/>
        </p:nvSpPr>
        <p:spPr>
          <a:xfrm>
            <a:off x="4068" y="656841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864410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111" name="Google Shape;111;p18"/>
          <p:cNvCxnSpPr/>
          <p:nvPr/>
        </p:nvCxnSpPr>
        <p:spPr>
          <a:xfrm rot="10800000" flipH="1">
            <a:off x="2757960" y="3960400"/>
            <a:ext cx="1589259" cy="964400"/>
          </a:xfrm>
          <a:prstGeom prst="straightConnector1">
            <a:avLst/>
          </a:prstGeom>
          <a:noFill/>
          <a:ln w="9525" cap="flat" cmpd="sng">
            <a:solidFill>
              <a:srgbClr val="92D050"/>
            </a:solidFill>
            <a:prstDash val="solid"/>
            <a:round/>
            <a:headEnd type="none" w="med" len="med"/>
            <a:tailEnd type="none" w="med" len="med"/>
          </a:ln>
        </p:spPr>
      </p:cxnSp>
      <p:cxnSp>
        <p:nvCxnSpPr>
          <p:cNvPr id="116" name="Google Shape;116;p18"/>
          <p:cNvCxnSpPr>
            <a:cxnSpLocks/>
            <a:stCxn id="88" idx="0"/>
            <a:endCxn id="117" idx="0"/>
          </p:cNvCxnSpPr>
          <p:nvPr/>
        </p:nvCxnSpPr>
        <p:spPr>
          <a:xfrm flipV="1">
            <a:off x="6027386" y="656960"/>
            <a:ext cx="286" cy="1898019"/>
          </a:xfrm>
          <a:prstGeom prst="straightConnector1">
            <a:avLst/>
          </a:prstGeom>
          <a:noFill/>
          <a:ln w="9525" cap="flat" cmpd="sng">
            <a:solidFill>
              <a:srgbClr val="92D050"/>
            </a:solidFill>
            <a:prstDash val="solid"/>
            <a:round/>
            <a:headEnd type="none" w="med" len="med"/>
            <a:tailEnd type="none" w="med" len="med"/>
          </a:ln>
        </p:spPr>
      </p:cxnSp>
      <p:sp>
        <p:nvSpPr>
          <p:cNvPr id="120" name="Google Shape;120;p18"/>
          <p:cNvSpPr txBox="1"/>
          <p:nvPr/>
        </p:nvSpPr>
        <p:spPr>
          <a:xfrm>
            <a:off x="104958" y="1245482"/>
            <a:ext cx="3213630" cy="1354433"/>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algn="ctr" defTabSz="1219170">
              <a:spcBef>
                <a:spcPts val="800"/>
              </a:spcBef>
              <a:buClr>
                <a:srgbClr val="000000"/>
              </a:buClr>
              <a:defRPr/>
            </a:pPr>
            <a:r>
              <a:rPr lang="en" sz="1467" b="1" kern="0">
                <a:solidFill>
                  <a:prstClr val="black"/>
                </a:solidFill>
                <a:latin typeface="Abadi Extra Light"/>
                <a:ea typeface="Calibri"/>
                <a:cs typeface="Calibri"/>
                <a:sym typeface="Calibri"/>
              </a:rPr>
              <a:t>DEMOGRAPHICS </a:t>
            </a:r>
            <a:endParaRPr lang="en-US" sz="1867" kern="0">
              <a:solidFill>
                <a:srgbClr val="000000"/>
              </a:solidFill>
              <a:latin typeface="Abadi Extra Light"/>
              <a:cs typeface="Arial"/>
              <a:sym typeface="Arial"/>
            </a:endParaRPr>
          </a:p>
          <a:p>
            <a:pPr algn="ctr" defTabSz="1219170">
              <a:spcBef>
                <a:spcPts val="800"/>
              </a:spcBef>
              <a:buClr>
                <a:srgbClr val="000000"/>
              </a:buClr>
              <a:defRPr/>
            </a:pPr>
            <a:r>
              <a:rPr lang="en" sz="1467" kern="0">
                <a:solidFill>
                  <a:prstClr val="black"/>
                </a:solidFill>
                <a:latin typeface="Abadi Extra Light"/>
                <a:cs typeface="Calibri"/>
                <a:sym typeface="Arial"/>
              </a:rPr>
              <a:t>Age, geography, gender, race, ethnicity, sexual orientation, disability status, education, income</a:t>
            </a:r>
            <a:endParaRPr lang="en" sz="1467" b="1" kern="0">
              <a:solidFill>
                <a:prstClr val="black"/>
              </a:solidFill>
              <a:latin typeface="Abadi Extra Light"/>
              <a:cs typeface="Calibri"/>
              <a:sym typeface="Arial"/>
            </a:endParaRPr>
          </a:p>
        </p:txBody>
      </p:sp>
      <p:cxnSp>
        <p:nvCxnSpPr>
          <p:cNvPr id="114" name="Google Shape;114;p18"/>
          <p:cNvCxnSpPr/>
          <p:nvPr/>
        </p:nvCxnSpPr>
        <p:spPr>
          <a:xfrm rot="10800000">
            <a:off x="7629079" y="3998000"/>
            <a:ext cx="1797542" cy="872800"/>
          </a:xfrm>
          <a:prstGeom prst="straightConnector1">
            <a:avLst/>
          </a:prstGeom>
          <a:noFill/>
          <a:ln w="9525" cap="flat" cmpd="sng">
            <a:solidFill>
              <a:srgbClr val="92D050"/>
            </a:solidFill>
            <a:prstDash val="solid"/>
            <a:round/>
            <a:headEnd type="none" w="med" len="med"/>
            <a:tailEnd type="none" w="med" len="med"/>
          </a:ln>
        </p:spPr>
      </p:cxnSp>
      <p:sp>
        <p:nvSpPr>
          <p:cNvPr id="121" name="Google Shape;121;p18"/>
          <p:cNvSpPr txBox="1"/>
          <p:nvPr/>
        </p:nvSpPr>
        <p:spPr>
          <a:xfrm>
            <a:off x="8610764" y="1111641"/>
            <a:ext cx="2639673" cy="1350842"/>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BASIC NEEDS</a:t>
            </a:r>
            <a:endParaRPr lang="en-US" sz="1467" b="1" kern="0">
              <a:solidFill>
                <a:prstClr val="black"/>
              </a:solidFill>
              <a:latin typeface="Abadi Extra Light"/>
              <a:ea typeface="Lato"/>
              <a:cs typeface="Calibri"/>
              <a:sym typeface="Arial"/>
            </a:endParaRPr>
          </a:p>
          <a:p>
            <a:pPr algn="ctr" defTabSz="1219170">
              <a:lnSpc>
                <a:spcPct val="90000"/>
              </a:lnSpc>
              <a:spcBef>
                <a:spcPts val="1333"/>
              </a:spcBef>
              <a:buClr>
                <a:srgbClr val="000000"/>
              </a:buClr>
              <a:defRPr/>
            </a:pPr>
            <a:r>
              <a:rPr lang="en-US" sz="1467" kern="0">
                <a:solidFill>
                  <a:prstClr val="black"/>
                </a:solidFill>
                <a:latin typeface="Abadi Extra Light"/>
                <a:cs typeface="Calibri"/>
                <a:sym typeface="Arial"/>
              </a:rPr>
              <a:t>Access to goods, services, information, social safety nets</a:t>
            </a:r>
          </a:p>
        </p:txBody>
      </p:sp>
      <p:sp>
        <p:nvSpPr>
          <p:cNvPr id="88" name="Google Shape;88;p18"/>
          <p:cNvSpPr/>
          <p:nvPr/>
        </p:nvSpPr>
        <p:spPr>
          <a:xfrm>
            <a:off x="3716716" y="2554979"/>
            <a:ext cx="4621339" cy="16476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89" name="Google Shape;89;p18"/>
          <p:cNvSpPr txBox="1">
            <a:spLocks noGrp="1"/>
          </p:cNvSpPr>
          <p:nvPr>
            <p:ph type="title"/>
          </p:nvPr>
        </p:nvSpPr>
        <p:spPr>
          <a:xfrm>
            <a:off x="4106566" y="2766316"/>
            <a:ext cx="4199984" cy="1222424"/>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dk1"/>
              </a:buClr>
              <a:buSzPts val="3300"/>
            </a:pPr>
            <a:r>
              <a:rPr lang="en-US" sz="2400" b="1" spc="600">
                <a:solidFill>
                  <a:srgbClr val="FFFFFF"/>
                </a:solidFill>
                <a:latin typeface="Abadi Extra Light"/>
                <a:cs typeface="Arial"/>
              </a:rPr>
              <a:t>CCIS DOMAINS </a:t>
            </a:r>
          </a:p>
        </p:txBody>
      </p:sp>
      <p:sp>
        <p:nvSpPr>
          <p:cNvPr id="91" name="Google Shape;91;p18"/>
          <p:cNvSpPr txBox="1"/>
          <p:nvPr/>
        </p:nvSpPr>
        <p:spPr>
          <a:xfrm>
            <a:off x="9589109" y="3193656"/>
            <a:ext cx="2514564" cy="1392392"/>
          </a:xfrm>
          <a:prstGeom prst="rect">
            <a:avLst/>
          </a:prstGeom>
          <a:solidFill>
            <a:schemeClr val="bg1"/>
          </a:solidFill>
          <a:ln>
            <a:noFill/>
          </a:ln>
        </p:spPr>
        <p:txBody>
          <a:bodyPr spcFirstLastPara="1" wrap="square" lIns="121900" tIns="121900" rIns="121900" bIns="121900" anchor="ctr" anchorCtr="0">
            <a:spAutoFit/>
          </a:bodyPr>
          <a:lstStyle/>
          <a:p>
            <a:pPr algn="ctr" defTabSz="1219170">
              <a:lnSpc>
                <a:spcPct val="90000"/>
              </a:lnSpc>
              <a:spcBef>
                <a:spcPts val="1333"/>
              </a:spcBef>
              <a:buClr>
                <a:srgbClr val="000000"/>
              </a:buClr>
              <a:defRPr/>
            </a:pPr>
            <a:r>
              <a:rPr lang="en-US" sz="1467" b="1" kern="0">
                <a:solidFill>
                  <a:prstClr val="black"/>
                </a:solidFill>
                <a:latin typeface="Abadi Extra Light"/>
                <a:ea typeface="Lato"/>
                <a:cs typeface="Calibri"/>
                <a:sym typeface="Lato"/>
              </a:rPr>
              <a:t>ACCESS TO HEALTHCARE</a:t>
            </a:r>
            <a:endParaRPr lang="en-US" sz="1467" b="1" kern="0">
              <a:solidFill>
                <a:prstClr val="black"/>
              </a:solidFill>
              <a:latin typeface="Abadi Extra Light"/>
              <a:ea typeface="Lato"/>
              <a:cs typeface="Calibri"/>
              <a:sym typeface="Arial"/>
            </a:endParaRPr>
          </a:p>
          <a:p>
            <a:pPr algn="ctr" defTabSz="1219170">
              <a:lnSpc>
                <a:spcPct val="90000"/>
              </a:lnSpc>
              <a:spcBef>
                <a:spcPts val="1333"/>
              </a:spcBef>
              <a:buClr>
                <a:srgbClr val="000000"/>
              </a:buClr>
              <a:defRPr/>
            </a:pPr>
            <a:r>
              <a:rPr lang="en-US" sz="1467" kern="0">
                <a:solidFill>
                  <a:prstClr val="black"/>
                </a:solidFill>
                <a:latin typeface="Abadi Extra Light"/>
                <a:cs typeface="Calibri"/>
                <a:sym typeface="Calibri"/>
              </a:rPr>
              <a:t>Healthcare needs, types of care, barriers to care</a:t>
            </a:r>
            <a:endParaRPr lang="en-US" sz="1867" kern="0">
              <a:solidFill>
                <a:prstClr val="black"/>
              </a:solidFill>
              <a:latin typeface="Abadi Extra Light"/>
              <a:cs typeface="Arial"/>
              <a:sym typeface="Arial"/>
            </a:endParaRPr>
          </a:p>
        </p:txBody>
      </p:sp>
      <p:sp>
        <p:nvSpPr>
          <p:cNvPr id="92" name="Google Shape;92;p18"/>
          <p:cNvSpPr txBox="1"/>
          <p:nvPr/>
        </p:nvSpPr>
        <p:spPr>
          <a:xfrm>
            <a:off x="8213317" y="5277272"/>
            <a:ext cx="3123853" cy="1354433"/>
          </a:xfrm>
          <a:prstGeom prst="rect">
            <a:avLst/>
          </a:prstGeom>
          <a:solidFill>
            <a:schemeClr val="bg1"/>
          </a:solid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Calibri"/>
                <a:cs typeface="Calibri"/>
                <a:sym typeface="Lato"/>
              </a:rPr>
              <a:t>EMPLOYMENT</a:t>
            </a:r>
            <a:r>
              <a:rPr lang="en-US" sz="1467" b="1" kern="0">
                <a:solidFill>
                  <a:prstClr val="black"/>
                </a:solidFill>
                <a:latin typeface="Abadi Extra Light"/>
                <a:ea typeface="Calibri"/>
                <a:cs typeface="Calibri"/>
                <a:sym typeface="Calibri"/>
              </a:rPr>
              <a:t> </a:t>
            </a:r>
            <a:endParaRPr lang="en-US" sz="1467" b="1" kern="0">
              <a:solidFill>
                <a:prstClr val="black"/>
              </a:solidFill>
              <a:latin typeface="Abadi Extra Light"/>
              <a:ea typeface="Calibri"/>
              <a:cs typeface="Calibri"/>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Changes in employment, barriers to employment, ability to work from home, access to protections</a:t>
            </a:r>
          </a:p>
        </p:txBody>
      </p:sp>
      <p:sp>
        <p:nvSpPr>
          <p:cNvPr id="93" name="Google Shape;93;p18"/>
          <p:cNvSpPr txBox="1"/>
          <p:nvPr/>
        </p:nvSpPr>
        <p:spPr>
          <a:xfrm>
            <a:off x="4511973" y="5369449"/>
            <a:ext cx="3137894" cy="1128667"/>
          </a:xfrm>
          <a:prstGeom prst="rect">
            <a:avLst/>
          </a:prstGeom>
          <a:no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MENTAL HEALTH</a:t>
            </a:r>
            <a:endParaRPr lang="en-US" sz="1867" b="1" kern="0">
              <a:solidFill>
                <a:prstClr val="black"/>
              </a:solidFill>
              <a:latin typeface="Abadi Extra Light"/>
              <a:cs typeface="Arial"/>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Trauma, other mental health challenges, resource needs</a:t>
            </a:r>
          </a:p>
        </p:txBody>
      </p:sp>
      <p:sp>
        <p:nvSpPr>
          <p:cNvPr id="94" name="Google Shape;94;p18"/>
          <p:cNvSpPr txBox="1"/>
          <p:nvPr/>
        </p:nvSpPr>
        <p:spPr>
          <a:xfrm>
            <a:off x="275450" y="3489089"/>
            <a:ext cx="2601149" cy="1128667"/>
          </a:xfrm>
          <a:prstGeom prst="rect">
            <a:avLst/>
          </a:prstGeom>
          <a:solidFill>
            <a:schemeClr val="bg1"/>
          </a:solid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SAFETY</a:t>
            </a:r>
            <a:r>
              <a:rPr lang="en-US" sz="1467" b="1" kern="0">
                <a:solidFill>
                  <a:prstClr val="black"/>
                </a:solidFill>
                <a:latin typeface="Abadi Extra Light"/>
                <a:ea typeface="Lato"/>
                <a:cs typeface="Calibri"/>
                <a:sym typeface="Calibri"/>
              </a:rPr>
              <a:t> </a:t>
            </a:r>
            <a:endParaRPr lang="en-US" sz="1467" b="1" kern="0">
              <a:solidFill>
                <a:prstClr val="black"/>
              </a:solidFill>
              <a:latin typeface="Abadi Extra Light"/>
              <a:ea typeface="Lato"/>
              <a:cs typeface="Calibri" panose="020F0502020204030204" pitchFamily="34" charset="0"/>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Intimate partner violence, discrimination</a:t>
            </a:r>
            <a:endParaRPr lang="en-US" sz="1467" kern="0">
              <a:solidFill>
                <a:prstClr val="black"/>
              </a:solidFill>
              <a:latin typeface="Abadi Extra Light"/>
              <a:cs typeface="Calibri" panose="020F0502020204030204" pitchFamily="34" charset="0"/>
              <a:sym typeface="Arial"/>
            </a:endParaRPr>
          </a:p>
        </p:txBody>
      </p:sp>
      <p:sp>
        <p:nvSpPr>
          <p:cNvPr id="95" name="Google Shape;95;p18"/>
          <p:cNvSpPr/>
          <p:nvPr/>
        </p:nvSpPr>
        <p:spPr>
          <a:xfrm>
            <a:off x="1165909" y="2857433"/>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97" name="Google Shape;97;p18"/>
          <p:cNvSpPr/>
          <p:nvPr/>
        </p:nvSpPr>
        <p:spPr>
          <a:xfrm>
            <a:off x="1744108" y="518467"/>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98" name="Google Shape;98;p18"/>
          <p:cNvSpPr/>
          <p:nvPr/>
        </p:nvSpPr>
        <p:spPr>
          <a:xfrm>
            <a:off x="5665789" y="123765"/>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99" name="Google Shape;99;p18"/>
          <p:cNvSpPr/>
          <p:nvPr/>
        </p:nvSpPr>
        <p:spPr>
          <a:xfrm>
            <a:off x="9361949" y="518467"/>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0" name="Google Shape;100;p18"/>
          <p:cNvSpPr/>
          <p:nvPr/>
        </p:nvSpPr>
        <p:spPr>
          <a:xfrm>
            <a:off x="10391386" y="2664420"/>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1" name="Google Shape;101;p18"/>
          <p:cNvSpPr/>
          <p:nvPr/>
        </p:nvSpPr>
        <p:spPr>
          <a:xfrm>
            <a:off x="5634027" y="4632000"/>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2" name="Google Shape;102;p18"/>
          <p:cNvSpPr/>
          <p:nvPr/>
        </p:nvSpPr>
        <p:spPr>
          <a:xfrm>
            <a:off x="9347318" y="4580067"/>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3" name="Google Shape;103;p18"/>
          <p:cNvSpPr/>
          <p:nvPr/>
        </p:nvSpPr>
        <p:spPr>
          <a:xfrm>
            <a:off x="2027505" y="4632000"/>
            <a:ext cx="777272"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pic>
        <p:nvPicPr>
          <p:cNvPr id="105" name="Google Shape;105;p18"/>
          <p:cNvPicPr preferRelativeResize="0"/>
          <p:nvPr/>
        </p:nvPicPr>
        <p:blipFill>
          <a:blip r:embed="rId3">
            <a:alphaModFix/>
          </a:blip>
          <a:stretch>
            <a:fillRect/>
          </a:stretch>
        </p:blipFill>
        <p:spPr>
          <a:xfrm>
            <a:off x="10458723" y="2736967"/>
            <a:ext cx="644036" cy="634695"/>
          </a:xfrm>
          <a:prstGeom prst="rect">
            <a:avLst/>
          </a:prstGeom>
          <a:noFill/>
          <a:ln>
            <a:noFill/>
          </a:ln>
        </p:spPr>
      </p:pic>
      <p:pic>
        <p:nvPicPr>
          <p:cNvPr id="106" name="Google Shape;106;p18"/>
          <p:cNvPicPr preferRelativeResize="0"/>
          <p:nvPr/>
        </p:nvPicPr>
        <p:blipFill>
          <a:blip r:embed="rId4">
            <a:alphaModFix/>
          </a:blip>
          <a:stretch>
            <a:fillRect/>
          </a:stretch>
        </p:blipFill>
        <p:spPr>
          <a:xfrm>
            <a:off x="9381178" y="4669670"/>
            <a:ext cx="644036" cy="634691"/>
          </a:xfrm>
          <a:prstGeom prst="rect">
            <a:avLst/>
          </a:prstGeom>
          <a:noFill/>
          <a:ln>
            <a:noFill/>
          </a:ln>
        </p:spPr>
      </p:pic>
      <p:cxnSp>
        <p:nvCxnSpPr>
          <p:cNvPr id="112" name="Google Shape;112;p18"/>
          <p:cNvCxnSpPr>
            <a:stCxn id="101" idx="0"/>
            <a:endCxn id="88" idx="4"/>
          </p:cNvCxnSpPr>
          <p:nvPr/>
        </p:nvCxnSpPr>
        <p:spPr>
          <a:xfrm rot="10800000" flipH="1">
            <a:off x="6022664" y="4202400"/>
            <a:ext cx="4788" cy="429600"/>
          </a:xfrm>
          <a:prstGeom prst="straightConnector1">
            <a:avLst/>
          </a:prstGeom>
          <a:noFill/>
          <a:ln w="9525" cap="flat" cmpd="sng">
            <a:solidFill>
              <a:srgbClr val="92D050"/>
            </a:solidFill>
            <a:prstDash val="solid"/>
            <a:round/>
            <a:headEnd type="none" w="med" len="med"/>
            <a:tailEnd type="none" w="med" len="med"/>
          </a:ln>
        </p:spPr>
      </p:cxnSp>
      <p:cxnSp>
        <p:nvCxnSpPr>
          <p:cNvPr id="113" name="Google Shape;113;p18"/>
          <p:cNvCxnSpPr>
            <a:cxnSpLocks/>
            <a:endCxn id="88" idx="2"/>
          </p:cNvCxnSpPr>
          <p:nvPr/>
        </p:nvCxnSpPr>
        <p:spPr>
          <a:xfrm>
            <a:off x="1943181" y="3247041"/>
            <a:ext cx="1773601" cy="131600"/>
          </a:xfrm>
          <a:prstGeom prst="straightConnector1">
            <a:avLst/>
          </a:prstGeom>
          <a:noFill/>
          <a:ln w="9525" cap="flat" cmpd="sng">
            <a:solidFill>
              <a:srgbClr val="92D050"/>
            </a:solidFill>
            <a:prstDash val="solid"/>
            <a:round/>
            <a:headEnd type="none" w="med" len="med"/>
            <a:tailEnd type="none" w="med" len="med"/>
          </a:ln>
        </p:spPr>
      </p:cxnSp>
      <p:cxnSp>
        <p:nvCxnSpPr>
          <p:cNvPr id="115" name="Google Shape;115;p18"/>
          <p:cNvCxnSpPr>
            <a:cxnSpLocks/>
            <a:stCxn id="100" idx="2"/>
            <a:endCxn id="88" idx="6"/>
          </p:cNvCxnSpPr>
          <p:nvPr/>
        </p:nvCxnSpPr>
        <p:spPr>
          <a:xfrm flipH="1">
            <a:off x="8338054" y="3055099"/>
            <a:ext cx="2053332" cy="324759"/>
          </a:xfrm>
          <a:prstGeom prst="straightConnector1">
            <a:avLst/>
          </a:prstGeom>
          <a:noFill/>
          <a:ln w="9525" cap="flat" cmpd="sng">
            <a:solidFill>
              <a:srgbClr val="92D050"/>
            </a:solidFill>
            <a:prstDash val="solid"/>
            <a:round/>
            <a:headEnd type="none" w="med" len="med"/>
            <a:tailEnd type="none" w="med" len="med"/>
          </a:ln>
        </p:spPr>
      </p:cxnSp>
      <p:cxnSp>
        <p:nvCxnSpPr>
          <p:cNvPr id="118" name="Google Shape;118;p18"/>
          <p:cNvCxnSpPr/>
          <p:nvPr/>
        </p:nvCxnSpPr>
        <p:spPr>
          <a:xfrm rot="10800000" flipH="1">
            <a:off x="7121239" y="1176900"/>
            <a:ext cx="2348575" cy="1480000"/>
          </a:xfrm>
          <a:prstGeom prst="straightConnector1">
            <a:avLst/>
          </a:prstGeom>
          <a:noFill/>
          <a:ln w="9525" cap="flat" cmpd="sng">
            <a:solidFill>
              <a:srgbClr val="92D050"/>
            </a:solidFill>
            <a:prstDash val="solid"/>
            <a:round/>
            <a:headEnd type="none" w="med" len="med"/>
            <a:tailEnd type="none" w="med" len="med"/>
          </a:ln>
        </p:spPr>
      </p:cxnSp>
      <p:cxnSp>
        <p:nvCxnSpPr>
          <p:cNvPr id="119" name="Google Shape;119;p18"/>
          <p:cNvCxnSpPr/>
          <p:nvPr/>
        </p:nvCxnSpPr>
        <p:spPr>
          <a:xfrm rot="10800000">
            <a:off x="2359183" y="1241867"/>
            <a:ext cx="2000239" cy="1551600"/>
          </a:xfrm>
          <a:prstGeom prst="straightConnector1">
            <a:avLst/>
          </a:prstGeom>
          <a:noFill/>
          <a:ln w="9525" cap="flat" cmpd="sng">
            <a:solidFill>
              <a:srgbClr val="92D050"/>
            </a:solidFill>
            <a:prstDash val="solid"/>
            <a:round/>
            <a:headEnd type="none" w="med" len="med"/>
            <a:tailEnd type="none" w="med" len="med"/>
          </a:ln>
        </p:spPr>
      </p:cxnSp>
      <p:sp>
        <p:nvSpPr>
          <p:cNvPr id="117" name="Google Shape;117;p18"/>
          <p:cNvSpPr txBox="1"/>
          <p:nvPr/>
        </p:nvSpPr>
        <p:spPr>
          <a:xfrm>
            <a:off x="4776319" y="656960"/>
            <a:ext cx="2502706" cy="1580200"/>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algn="ctr" defTabSz="1219170">
              <a:spcBef>
                <a:spcPts val="800"/>
              </a:spcBef>
              <a:buClr>
                <a:srgbClr val="000000"/>
              </a:buClr>
              <a:buSzPts val="1500"/>
              <a:defRPr/>
            </a:pPr>
            <a:r>
              <a:rPr lang="en-US" sz="1467" b="1" kern="0">
                <a:solidFill>
                  <a:prstClr val="black"/>
                </a:solidFill>
                <a:latin typeface="Abadi Extra Light"/>
                <a:ea typeface="Lato"/>
                <a:cs typeface="Calibri"/>
                <a:sym typeface="Lato"/>
              </a:rPr>
              <a:t>PERCEPTIONS &amp; EXPERIENCES OF COVID-19</a:t>
            </a:r>
            <a:endParaRPr lang="en-US" sz="1867" b="1" kern="0">
              <a:solidFill>
                <a:prstClr val="black"/>
              </a:solidFill>
              <a:latin typeface="Abadi Extra Light"/>
              <a:cs typeface="Calibri"/>
              <a:sym typeface="Arial"/>
            </a:endParaRPr>
          </a:p>
          <a:p>
            <a:pPr algn="ctr" defTabSz="1219170">
              <a:spcBef>
                <a:spcPts val="800"/>
              </a:spcBef>
              <a:buClr>
                <a:srgbClr val="000000"/>
              </a:buClr>
              <a:buSzPts val="1500"/>
              <a:defRPr/>
            </a:pPr>
            <a:r>
              <a:rPr lang="en-US" sz="1467" kern="0">
                <a:solidFill>
                  <a:srgbClr val="000000"/>
                </a:solidFill>
                <a:latin typeface="Abadi Extra Light"/>
                <a:cs typeface="Arial"/>
                <a:sym typeface="Arial"/>
              </a:rPr>
              <a:t>Concern, access to testing, ability to social distance</a:t>
            </a:r>
          </a:p>
        </p:txBody>
      </p:sp>
      <p:pic>
        <p:nvPicPr>
          <p:cNvPr id="1026" name="Picture 2" descr="Addictions and Substance Use | Healthy UC Davis">
            <a:extLst>
              <a:ext uri="{FF2B5EF4-FFF2-40B4-BE49-F238E27FC236}">
                <a16:creationId xmlns:a16="http://schemas.microsoft.com/office/drawing/2014/main" id="{97532E10-2516-9345-A268-8043CA8CD15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61479" y="4664993"/>
            <a:ext cx="709325" cy="711084"/>
          </a:xfrm>
          <a:prstGeom prst="rect">
            <a:avLst/>
          </a:prstGeom>
          <a:noFill/>
          <a:extLst>
            <a:ext uri="{909E8E84-426E-40DD-AFC4-6F175D3DCCD1}">
              <a14:hiddenFill xmlns:a14="http://schemas.microsoft.com/office/drawing/2010/main">
                <a:solidFill>
                  <a:srgbClr val="FFFFFF"/>
                </a:solidFill>
              </a14:hiddenFill>
            </a:ext>
          </a:extLst>
        </p:spPr>
      </p:pic>
      <p:pic>
        <p:nvPicPr>
          <p:cNvPr id="44" name="Google Shape;96;p18">
            <a:extLst>
              <a:ext uri="{FF2B5EF4-FFF2-40B4-BE49-F238E27FC236}">
                <a16:creationId xmlns:a16="http://schemas.microsoft.com/office/drawing/2014/main" id="{67ADFBB4-6154-2F4A-8C28-F4A278363AFA}"/>
              </a:ext>
            </a:extLst>
          </p:cNvPr>
          <p:cNvPicPr preferRelativeResize="0"/>
          <p:nvPr/>
        </p:nvPicPr>
        <p:blipFill>
          <a:blip r:embed="rId7">
            <a:alphaModFix/>
          </a:blip>
          <a:stretch>
            <a:fillRect/>
          </a:stretch>
        </p:blipFill>
        <p:spPr>
          <a:xfrm>
            <a:off x="1714342" y="557296"/>
            <a:ext cx="777272" cy="676981"/>
          </a:xfrm>
          <a:prstGeom prst="rect">
            <a:avLst/>
          </a:prstGeom>
          <a:noFill/>
          <a:ln>
            <a:noFill/>
          </a:ln>
        </p:spPr>
      </p:pic>
      <p:pic>
        <p:nvPicPr>
          <p:cNvPr id="1028" name="Picture 4" descr="Mental Health Icons - Download Free Vector Icons | Noun Project">
            <a:extLst>
              <a:ext uri="{FF2B5EF4-FFF2-40B4-BE49-F238E27FC236}">
                <a16:creationId xmlns:a16="http://schemas.microsoft.com/office/drawing/2014/main" id="{1B115C43-DCD1-424D-A072-B2E7174084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57992" y="4745201"/>
            <a:ext cx="546564" cy="5479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irus Clipart Black And White - Virus Icon Png Transparent Png (640x480), Png Download">
            <a:extLst>
              <a:ext uri="{FF2B5EF4-FFF2-40B4-BE49-F238E27FC236}">
                <a16:creationId xmlns:a16="http://schemas.microsoft.com/office/drawing/2014/main" id="{D06F499A-3F74-444E-A024-E8BF3BA36B9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30130" y="261812"/>
            <a:ext cx="483587" cy="5058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afety Icons - Download Free Vector Icons | Noun Project">
            <a:extLst>
              <a:ext uri="{FF2B5EF4-FFF2-40B4-BE49-F238E27FC236}">
                <a16:creationId xmlns:a16="http://schemas.microsoft.com/office/drawing/2014/main" id="{5A1FDFFE-8819-434F-B01E-888DDEC962B4}"/>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01663" y="2997980"/>
            <a:ext cx="502004" cy="5032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020-2021 Basic Needs Priorities &amp; Strategic Investment Plan – United Way  of Central Illinois">
            <a:extLst>
              <a:ext uri="{FF2B5EF4-FFF2-40B4-BE49-F238E27FC236}">
                <a16:creationId xmlns:a16="http://schemas.microsoft.com/office/drawing/2014/main" id="{50478C5D-DACC-924B-95DC-E8F53EEA0B09}"/>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432897" y="600186"/>
            <a:ext cx="636811" cy="638391"/>
          </a:xfrm>
          <a:prstGeom prst="rect">
            <a:avLst/>
          </a:prstGeom>
          <a:noFill/>
          <a:extLst>
            <a:ext uri="{909E8E84-426E-40DD-AFC4-6F175D3DCCD1}">
              <a14:hiddenFill xmlns:a14="http://schemas.microsoft.com/office/drawing/2010/main">
                <a:solidFill>
                  <a:srgbClr val="FFFFFF"/>
                </a:solidFill>
              </a14:hiddenFill>
            </a:ext>
          </a:extLst>
        </p:spPr>
      </p:pic>
      <p:sp>
        <p:nvSpPr>
          <p:cNvPr id="40" name="Google Shape;93;p18">
            <a:extLst>
              <a:ext uri="{FF2B5EF4-FFF2-40B4-BE49-F238E27FC236}">
                <a16:creationId xmlns:a16="http://schemas.microsoft.com/office/drawing/2014/main" id="{77E449E5-6703-E643-AB06-18EEB7AA42C8}"/>
              </a:ext>
            </a:extLst>
          </p:cNvPr>
          <p:cNvSpPr txBox="1"/>
          <p:nvPr/>
        </p:nvSpPr>
        <p:spPr>
          <a:xfrm>
            <a:off x="395828" y="5284877"/>
            <a:ext cx="4140930" cy="902899"/>
          </a:xfrm>
          <a:prstGeom prst="rect">
            <a:avLst/>
          </a:prstGeom>
          <a:no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SUBSTANCE USE </a:t>
            </a:r>
            <a:endParaRPr lang="en-US" sz="1467" b="1" kern="0">
              <a:solidFill>
                <a:prstClr val="black"/>
              </a:solidFill>
              <a:latin typeface="Abadi Extra Light"/>
              <a:ea typeface="Lato"/>
              <a:cs typeface="Calibri"/>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Change in use, resource needs</a:t>
            </a:r>
            <a:endParaRPr lang="en-US" sz="1467" kern="0">
              <a:solidFill>
                <a:prstClr val="black"/>
              </a:solidFill>
              <a:latin typeface="Abadi Extra Light"/>
              <a:cs typeface="Calibri" panose="020F0502020204030204" pitchFamily="34" charset="0"/>
              <a:sym typeface="Arial"/>
            </a:endParaRPr>
          </a:p>
        </p:txBody>
      </p:sp>
      <p:sp>
        <p:nvSpPr>
          <p:cNvPr id="3" name="Rectangle 2">
            <a:extLst>
              <a:ext uri="{FF2B5EF4-FFF2-40B4-BE49-F238E27FC236}">
                <a16:creationId xmlns:a16="http://schemas.microsoft.com/office/drawing/2014/main" id="{A7EE465A-707B-41F6-B0EB-22BBFEC5CD9B}"/>
              </a:ext>
            </a:extLst>
          </p:cNvPr>
          <p:cNvSpPr/>
          <p:nvPr/>
        </p:nvSpPr>
        <p:spPr>
          <a:xfrm>
            <a:off x="-51384" y="6791461"/>
            <a:ext cx="12161837"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sym typeface="Arial"/>
            </a:endParaRPr>
          </a:p>
        </p:txBody>
      </p:sp>
      <p:sp>
        <p:nvSpPr>
          <p:cNvPr id="42" name="Rectangle 41">
            <a:extLst>
              <a:ext uri="{FF2B5EF4-FFF2-40B4-BE49-F238E27FC236}">
                <a16:creationId xmlns:a16="http://schemas.microsoft.com/office/drawing/2014/main" id="{09E4B106-7369-4D3D-978D-3528F9EBC177}"/>
              </a:ext>
            </a:extLst>
          </p:cNvPr>
          <p:cNvSpPr/>
          <p:nvPr/>
        </p:nvSpPr>
        <p:spPr>
          <a:xfrm>
            <a:off x="2155" y="-3197"/>
            <a:ext cx="12161837"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sym typeface="Arial"/>
            </a:endParaRPr>
          </a:p>
        </p:txBody>
      </p:sp>
      <p:sp>
        <p:nvSpPr>
          <p:cNvPr id="2" name="Slide Number Placeholder 1">
            <a:extLst>
              <a:ext uri="{FF2B5EF4-FFF2-40B4-BE49-F238E27FC236}">
                <a16:creationId xmlns:a16="http://schemas.microsoft.com/office/drawing/2014/main" id="{38BD0BA7-B38F-4B86-B945-1F02E30133B6}"/>
              </a:ext>
            </a:extLst>
          </p:cNvPr>
          <p:cNvSpPr>
            <a:spLocks noGrp="1"/>
          </p:cNvSpPr>
          <p:nvPr>
            <p:ph type="sldNum" sz="quarter" idx="12"/>
          </p:nvPr>
        </p:nvSpPr>
        <p:spPr/>
        <p:txBody>
          <a:bodyPr/>
          <a:lstStyle/>
          <a:p>
            <a:fld id="{AF0A6CB1-34D6-4C42-9A98-AFA3A79345B3}" type="slidenum">
              <a:rPr lang="en-US" smtClean="0">
                <a:solidFill>
                  <a:prstClr val="black">
                    <a:tint val="75000"/>
                  </a:prstClr>
                </a:solidFill>
              </a:rPr>
              <a:pPr/>
              <a:t>57</a:t>
            </a:fld>
            <a:endParaRPr lang="en-US">
              <a:solidFill>
                <a:prstClr val="black">
                  <a:tint val="75000"/>
                </a:prstClr>
              </a:solidFill>
            </a:endParaRPr>
          </a:p>
        </p:txBody>
      </p:sp>
      <p:sp>
        <p:nvSpPr>
          <p:cNvPr id="43" name="Rectangle 42">
            <a:extLst>
              <a:ext uri="{FF2B5EF4-FFF2-40B4-BE49-F238E27FC236}">
                <a16:creationId xmlns:a16="http://schemas.microsoft.com/office/drawing/2014/main" id="{DA9722CE-BFD9-4111-9D7E-FDA8DB323781}"/>
              </a:ext>
            </a:extLst>
          </p:cNvPr>
          <p:cNvSpPr/>
          <p:nvPr/>
        </p:nvSpPr>
        <p:spPr>
          <a:xfrm>
            <a:off x="4069" y="656841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44546A">
                    <a:lumMod val="10000"/>
                  </a:srgbClr>
                </a:solidFill>
                <a:latin typeface="Abadi Extra Light"/>
                <a:ea typeface="Lato"/>
                <a:cs typeface="Lato"/>
                <a:sym typeface="Lato"/>
              </a:rPr>
              <a:t>8.11.21 release</a:t>
            </a:r>
            <a:endParaRPr lang="en-US" sz="1200" i="1" kern="0" dirty="0">
              <a:solidFill>
                <a:srgbClr val="44546A">
                  <a:lumMod val="10000"/>
                </a:srgbClr>
              </a:solidFill>
              <a:latin typeface="Arial"/>
              <a:cs typeface="Arial"/>
              <a:sym typeface="Arial"/>
            </a:endParaRPr>
          </a:p>
        </p:txBody>
      </p:sp>
    </p:spTree>
    <p:extLst>
      <p:ext uri="{BB962C8B-B14F-4D97-AF65-F5344CB8AC3E}">
        <p14:creationId xmlns:p14="http://schemas.microsoft.com/office/powerpoint/2010/main" val="697357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4624" y="-215599"/>
            <a:ext cx="10489585"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8198" y="771819"/>
            <a:ext cx="11043907"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extLst>
              <p:ext uri="{D42A27DB-BD31-4B8C-83A1-F6EECF244321}">
                <p14:modId xmlns:p14="http://schemas.microsoft.com/office/powerpoint/2010/main" val="2665615481"/>
              </p:ext>
            </p:extLst>
          </p:nvPr>
        </p:nvGraphicFramePr>
        <p:xfrm>
          <a:off x="523593" y="1230527"/>
          <a:ext cx="5523737" cy="5532120"/>
        </p:xfrm>
        <a:graphic>
          <a:graphicData uri="http://schemas.openxmlformats.org/drawingml/2006/table">
            <a:tbl>
              <a:tblPr firstRow="1" bandRow="1"/>
              <a:tblGrid>
                <a:gridCol w="5523737">
                  <a:extLst>
                    <a:ext uri="{9D8B030D-6E8A-4147-A177-3AD203B41FA5}">
                      <a16:colId xmlns:a16="http://schemas.microsoft.com/office/drawing/2014/main" val="3341948794"/>
                    </a:ext>
                  </a:extLst>
                </a:gridCol>
              </a:tblGrid>
              <a:tr h="314809">
                <a:tc>
                  <a:txBody>
                    <a:bodyPr/>
                    <a:lstStyle/>
                    <a:p>
                      <a:pPr lvl="0">
                        <a:buNone/>
                      </a:pPr>
                      <a:r>
                        <a:rPr lang="en-US" sz="1500" b="0" i="0" u="none" strike="noStrike" noProof="0" dirty="0">
                          <a:latin typeface="Abadi Extra Light"/>
                        </a:rPr>
                        <a:t>What city or town do you live in?</a:t>
                      </a:r>
                      <a:endParaRPr lang="en-US" sz="1500" dirty="0">
                        <a:latin typeface="Abadi Extra Light"/>
                      </a:endParaRPr>
                    </a:p>
                  </a:txBody>
                  <a:tcPr marL="121618" marR="121618"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How many people - adults and children - currently live with you, including yourself? </a:t>
                      </a:r>
                      <a:endParaRPr lang="en-US" sz="1500">
                        <a:latin typeface="Abadi Extra Light"/>
                      </a:endParaRP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How many people who are over 60 years old currently live with you, including yourself? </a:t>
                      </a:r>
                      <a:endParaRPr lang="en-US" sz="1500">
                        <a:latin typeface="Abadi Extra Light"/>
                      </a:endParaRPr>
                    </a:p>
                  </a:txBody>
                  <a:tcPr marL="121618" marR="121618"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a caretaker of an adult(s) with special needs in your household?</a:t>
                      </a:r>
                      <a:endParaRPr lang="en-US" sz="1500">
                        <a:latin typeface="Abadi Extra Light"/>
                      </a:endParaRPr>
                    </a:p>
                  </a:txBody>
                  <a:tcPr marL="121618" marR="121618"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Are you a parent/guardian of a child or youth with special health care needs?</a:t>
                      </a:r>
                      <a:endParaRPr lang="en-US" sz="1500">
                        <a:latin typeface="Abadi Extra Light"/>
                      </a:endParaRPr>
                    </a:p>
                  </a:txBody>
                  <a:tcPr marL="121618" marR="121618" marT="60960" marB="60960"/>
                </a:tc>
                <a:extLst>
                  <a:ext uri="{0D108BD9-81ED-4DB2-BD59-A6C34878D82A}">
                    <a16:rowId xmlns:a16="http://schemas.microsoft.com/office/drawing/2014/main" val="1344263152"/>
                  </a:ext>
                </a:extLst>
              </a:tr>
              <a:tr h="2580640">
                <a:tc>
                  <a:txBody>
                    <a:bodyPr/>
                    <a:lstStyle/>
                    <a:p>
                      <a:pPr lvl="0">
                        <a:buNone/>
                      </a:pPr>
                      <a:r>
                        <a:rPr lang="en-US" sz="1500" b="0" i="0" u="none" strike="noStrike" noProof="0" dirty="0">
                          <a:latin typeface="Abadi Extra Light"/>
                        </a:rPr>
                        <a:t>Please select all that apply to you: </a:t>
                      </a:r>
                    </a:p>
                    <a:p>
                      <a:pPr marL="285750" lvl="0" indent="-285750">
                        <a:buFont typeface="Arial"/>
                        <a:buChar char="•"/>
                      </a:pPr>
                      <a:r>
                        <a:rPr lang="en-US" sz="1500" b="0" i="0" u="none" strike="noStrike" noProof="0" dirty="0">
                          <a:latin typeface="Abadi Extra Light"/>
                        </a:rPr>
                        <a:t>I am deaf or hard of hearing. </a:t>
                      </a:r>
                    </a:p>
                    <a:p>
                      <a:pPr marL="285750" lvl="0" indent="-285750">
                        <a:buFont typeface="Arial"/>
                        <a:buChar char="•"/>
                      </a:pPr>
                      <a:r>
                        <a:rPr lang="en-US" sz="1500" b="0" i="0" u="none" strike="noStrike" noProof="0" dirty="0">
                          <a:latin typeface="Abadi Extra Light"/>
                        </a:rPr>
                        <a:t>I am blind or I have trouble seeing even when I am wearing glasses. </a:t>
                      </a:r>
                    </a:p>
                    <a:p>
                      <a:pPr marL="285750" lvl="0" indent="-285750">
                        <a:buFont typeface="Arial"/>
                        <a:buChar char="•"/>
                      </a:pPr>
                      <a:r>
                        <a:rPr lang="en-US" sz="1500" b="0" i="0" u="none" strike="noStrike" noProof="0" dirty="0">
                          <a:latin typeface="Abadi Extra Light"/>
                        </a:rPr>
                        <a:t>I have trouble concentrating, remembering, or making decisions because of a physical, mental, or emotional condition.</a:t>
                      </a:r>
                    </a:p>
                    <a:p>
                      <a:pPr marL="285750" lvl="0" indent="-285750">
                        <a:buFont typeface="Arial"/>
                        <a:buChar char="•"/>
                      </a:pPr>
                      <a:r>
                        <a:rPr lang="en-US" sz="1500" b="0" i="0" u="none" strike="noStrike" noProof="0" dirty="0">
                          <a:latin typeface="Abadi Extra Light"/>
                        </a:rPr>
                        <a:t>I have trouble walking or climbing stairs.</a:t>
                      </a:r>
                    </a:p>
                    <a:p>
                      <a:pPr marL="285750" lvl="0" indent="-285750">
                        <a:buFont typeface="Arial"/>
                        <a:buChar char="•"/>
                      </a:pPr>
                      <a:r>
                        <a:rPr lang="en-US" sz="1500" b="0" i="0" u="none" strike="noStrike" noProof="0" dirty="0">
                          <a:latin typeface="Abadi Extra Light"/>
                        </a:rPr>
                        <a:t>I have trouble getting dressed or taking a bath or shower. </a:t>
                      </a:r>
                    </a:p>
                    <a:p>
                      <a:pPr marL="285750" lvl="0" indent="-285750">
                        <a:buFont typeface="Arial"/>
                        <a:buChar char="•"/>
                      </a:pPr>
                      <a:r>
                        <a:rPr lang="en-US" sz="1500" b="0" i="0" u="none" strike="noStrike" noProof="0" dirty="0">
                          <a:latin typeface="Abadi Extra Light"/>
                        </a:rPr>
                        <a:t>I have difficulty doing errands alone such as visiting a doctor's office or shopping.</a:t>
                      </a:r>
                    </a:p>
                    <a:p>
                      <a:pPr marL="285750" lvl="0" indent="-285750">
                        <a:buFont typeface="Arial"/>
                        <a:buChar char="•"/>
                      </a:pPr>
                      <a:r>
                        <a:rPr lang="en-US" sz="1500" b="0" i="0" u="none" strike="noStrike" noProof="0" dirty="0">
                          <a:latin typeface="Abadi Extra Light"/>
                        </a:rPr>
                        <a:t>None of the above apply to me.</a:t>
                      </a:r>
                    </a:p>
                  </a:txBody>
                  <a:tcPr marL="121618" marR="121618" marT="60960" marB="60960"/>
                </a:tc>
                <a:extLst>
                  <a:ext uri="{0D108BD9-81ED-4DB2-BD59-A6C34878D82A}">
                    <a16:rowId xmlns:a16="http://schemas.microsoft.com/office/drawing/2014/main" val="16048053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extLst>
              <p:ext uri="{D42A27DB-BD31-4B8C-83A1-F6EECF244321}">
                <p14:modId xmlns:p14="http://schemas.microsoft.com/office/powerpoint/2010/main" val="727660388"/>
              </p:ext>
            </p:extLst>
          </p:nvPr>
        </p:nvGraphicFramePr>
        <p:xfrm>
          <a:off x="6131347" y="1230526"/>
          <a:ext cx="5424745" cy="5596458"/>
        </p:xfrm>
        <a:graphic>
          <a:graphicData uri="http://schemas.openxmlformats.org/drawingml/2006/table">
            <a:tbl>
              <a:tblPr firstRow="1" bandRow="1"/>
              <a:tblGrid>
                <a:gridCol w="5424745">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Were you pregnant during the COVID-19 outbreak or did you give birth since February 2020?</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a:latin typeface="Abadi Extra Light"/>
                        </a:rPr>
                        <a:t>When did you give birth?</a:t>
                      </a:r>
                      <a:endParaRPr lang="en-US" sz="2500">
                        <a:latin typeface="Abadi Extra Light"/>
                      </a:endParaRPr>
                    </a:p>
                  </a:txBody>
                  <a:tcPr marL="121618" marR="121618"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After the start of the COVID-19 outbreak, did your birth plans change?</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What is the highest grade or year of school you have finished? </a:t>
                      </a:r>
                      <a:endParaRPr lang="en-US" sz="2500">
                        <a:latin typeface="Abadi Extra Light"/>
                      </a:endParaRPr>
                    </a:p>
                  </a:txBody>
                  <a:tcPr marL="121618" marR="121618"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a:latin typeface="Abadi Extra Light"/>
                        </a:rPr>
                        <a:t>In 2019, what was your total annual household income before taxes?</a:t>
                      </a:r>
                      <a:endParaRPr lang="en-US" sz="2500">
                        <a:latin typeface="Abadi Extra Light"/>
                      </a:endParaRPr>
                    </a:p>
                  </a:txBody>
                  <a:tcPr marL="121618" marR="121618" marT="60960" marB="60960"/>
                </a:tc>
                <a:extLst>
                  <a:ext uri="{0D108BD9-81ED-4DB2-BD59-A6C34878D82A}">
                    <a16:rowId xmlns:a16="http://schemas.microsoft.com/office/drawing/2014/main" val="1344263152"/>
                  </a:ext>
                </a:extLst>
              </a:tr>
              <a:tr h="568960">
                <a:tc>
                  <a:txBody>
                    <a:bodyPr/>
                    <a:lstStyle/>
                    <a:p>
                      <a:pPr lvl="0">
                        <a:buNone/>
                      </a:pPr>
                      <a:r>
                        <a:rPr lang="en-US" sz="1500" b="0" i="0" u="none" strike="noStrike" noProof="0">
                          <a:latin typeface="Abadi Extra Light"/>
                        </a:rPr>
                        <a:t>Have you ever been sentenced to stay overnight or longer in any type of corrections institution? Examples include a jail or prison.</a:t>
                      </a:r>
                      <a:endParaRPr lang="en-US" sz="2500">
                        <a:latin typeface="Abadi Extra Light"/>
                      </a:endParaRPr>
                    </a:p>
                  </a:txBody>
                  <a:tcPr marL="121618" marR="121618" marT="60960" marB="60960"/>
                </a:tc>
                <a:extLst>
                  <a:ext uri="{0D108BD9-81ED-4DB2-BD59-A6C34878D82A}">
                    <a16:rowId xmlns:a16="http://schemas.microsoft.com/office/drawing/2014/main" val="1604805370"/>
                  </a:ext>
                </a:extLst>
              </a:tr>
              <a:tr h="494452">
                <a:tc>
                  <a:txBody>
                    <a:bodyPr/>
                    <a:lstStyle/>
                    <a:p>
                      <a:pPr lvl="0">
                        <a:buNone/>
                      </a:pPr>
                      <a:r>
                        <a:rPr lang="en-US" sz="1500" b="0" i="0" u="none" strike="noStrike" noProof="0">
                          <a:latin typeface="Abadi Extra Light"/>
                        </a:rPr>
                        <a:t>What is your sexual orientation?</a:t>
                      </a:r>
                      <a:endParaRPr lang="en-US" sz="2500">
                        <a:latin typeface="Abadi Extra Light"/>
                      </a:endParaRPr>
                    </a:p>
                  </a:txBody>
                  <a:tcPr marL="121618" marR="121618" marT="60960" marB="60960"/>
                </a:tc>
                <a:extLst>
                  <a:ext uri="{0D108BD9-81ED-4DB2-BD59-A6C34878D82A}">
                    <a16:rowId xmlns:a16="http://schemas.microsoft.com/office/drawing/2014/main" val="348373762"/>
                  </a:ext>
                </a:extLst>
              </a:tr>
              <a:tr h="494451">
                <a:tc>
                  <a:txBody>
                    <a:bodyPr/>
                    <a:lstStyle/>
                    <a:p>
                      <a:pPr lvl="0">
                        <a:buNone/>
                      </a:pPr>
                      <a:r>
                        <a:rPr lang="en-US" sz="1500" b="0" i="0" u="none" strike="noStrike" noProof="0">
                          <a:latin typeface="Abadi Extra Light"/>
                        </a:rPr>
                        <a:t>What is your current gender identity?</a:t>
                      </a:r>
                      <a:endParaRPr lang="en-US" sz="2500">
                        <a:latin typeface="Abadi Extra Light"/>
                      </a:endParaRPr>
                    </a:p>
                  </a:txBody>
                  <a:tcPr marL="121618" marR="121618" marT="60960" marB="60960"/>
                </a:tc>
                <a:extLst>
                  <a:ext uri="{0D108BD9-81ED-4DB2-BD59-A6C34878D82A}">
                    <a16:rowId xmlns:a16="http://schemas.microsoft.com/office/drawing/2014/main" val="1929742681"/>
                  </a:ext>
                </a:extLst>
              </a:tr>
              <a:tr h="494451">
                <a:tc>
                  <a:txBody>
                    <a:bodyPr/>
                    <a:lstStyle/>
                    <a:p>
                      <a:pPr lvl="0">
                        <a:buNone/>
                      </a:pPr>
                      <a:r>
                        <a:rPr lang="en-US" sz="1500" b="0" i="0" u="none" strike="noStrike" noProof="0">
                          <a:latin typeface="Abadi Extra Light"/>
                        </a:rPr>
                        <a:t>Are you transgender or of transgender experience? </a:t>
                      </a:r>
                      <a:endParaRPr lang="en-US" sz="2500">
                        <a:latin typeface="Abadi Extra Light"/>
                      </a:endParaRPr>
                    </a:p>
                  </a:txBody>
                  <a:tcPr marL="121618" marR="121618" marT="60960" marB="60960"/>
                </a:tc>
                <a:extLst>
                  <a:ext uri="{0D108BD9-81ED-4DB2-BD59-A6C34878D82A}">
                    <a16:rowId xmlns:a16="http://schemas.microsoft.com/office/drawing/2014/main" val="1596626049"/>
                  </a:ext>
                </a:extLst>
              </a:tr>
              <a:tr h="494451">
                <a:tc>
                  <a:txBody>
                    <a:bodyPr/>
                    <a:lstStyle/>
                    <a:p>
                      <a:pPr lvl="0">
                        <a:buNone/>
                      </a:pPr>
                      <a:r>
                        <a:rPr lang="en-US" sz="1500" b="0" i="0" u="none" strike="noStrike" noProof="0">
                          <a:latin typeface="Abadi Extra Light"/>
                        </a:rPr>
                        <a:t>Are you Hispanic or Latino? </a:t>
                      </a:r>
                      <a:endParaRPr lang="en-US" sz="2500">
                        <a:latin typeface="Abadi Extra Light"/>
                      </a:endParaRPr>
                    </a:p>
                  </a:txBody>
                  <a:tcPr marL="121618" marR="121618" marT="60960" marB="60960"/>
                </a:tc>
                <a:extLst>
                  <a:ext uri="{0D108BD9-81ED-4DB2-BD59-A6C34878D82A}">
                    <a16:rowId xmlns:a16="http://schemas.microsoft.com/office/drawing/2014/main" val="1472333903"/>
                  </a:ext>
                </a:extLst>
              </a:tr>
            </a:tbl>
          </a:graphicData>
        </a:graphic>
      </p:graphicFrame>
      <p:sp>
        <p:nvSpPr>
          <p:cNvPr id="4" name="Slide Number Placeholder 3">
            <a:extLst>
              <a:ext uri="{FF2B5EF4-FFF2-40B4-BE49-F238E27FC236}">
                <a16:creationId xmlns:a16="http://schemas.microsoft.com/office/drawing/2014/main" id="{AD69AF31-9084-4BA9-BBC6-4C5701EFC9D4}"/>
              </a:ext>
            </a:extLst>
          </p:cNvPr>
          <p:cNvSpPr>
            <a:spLocks noGrp="1"/>
          </p:cNvSpPr>
          <p:nvPr>
            <p:ph type="sldNum" idx="12"/>
          </p:nvPr>
        </p:nvSpPr>
        <p:spPr/>
        <p:txBody>
          <a:bodyPr/>
          <a:lstStyle/>
          <a:p>
            <a:fld id="{00000000-1234-1234-1234-123412341234}" type="slidenum">
              <a:rPr lang="en" smtClean="0">
                <a:solidFill>
                  <a:srgbClr val="595959"/>
                </a:solidFill>
              </a:rPr>
              <a:pPr/>
              <a:t>58</a:t>
            </a:fld>
            <a:endParaRPr lang="en">
              <a:solidFill>
                <a:srgbClr val="595959"/>
              </a:solidFill>
            </a:endParaRPr>
          </a:p>
        </p:txBody>
      </p:sp>
      <p:sp>
        <p:nvSpPr>
          <p:cNvPr id="10" name="Rectangle 9">
            <a:extLst>
              <a:ext uri="{FF2B5EF4-FFF2-40B4-BE49-F238E27FC236}">
                <a16:creationId xmlns:a16="http://schemas.microsoft.com/office/drawing/2014/main" id="{F3B9EBB1-BEBF-4286-9DB5-BBEE5200807C}"/>
              </a:ext>
            </a:extLst>
          </p:cNvPr>
          <p:cNvSpPr/>
          <p:nvPr/>
        </p:nvSpPr>
        <p:spPr>
          <a:xfrm>
            <a:off x="4034" y="656836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211933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4624" y="-215599"/>
            <a:ext cx="10489585"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8310" y="771819"/>
            <a:ext cx="5565157"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extLst>
              <p:ext uri="{D42A27DB-BD31-4B8C-83A1-F6EECF244321}">
                <p14:modId xmlns:p14="http://schemas.microsoft.com/office/powerpoint/2010/main" val="3053357795"/>
              </p:ext>
            </p:extLst>
          </p:nvPr>
        </p:nvGraphicFramePr>
        <p:xfrm>
          <a:off x="528201" y="1175794"/>
          <a:ext cx="5523737" cy="2556932"/>
        </p:xfrm>
        <a:graphic>
          <a:graphicData uri="http://schemas.openxmlformats.org/drawingml/2006/table">
            <a:tbl>
              <a:tblPr firstRow="1" bandRow="1"/>
              <a:tblGrid>
                <a:gridCol w="5523737">
                  <a:extLst>
                    <a:ext uri="{9D8B030D-6E8A-4147-A177-3AD203B41FA5}">
                      <a16:colId xmlns:a16="http://schemas.microsoft.com/office/drawing/2014/main" val="3341948794"/>
                    </a:ext>
                  </a:extLst>
                </a:gridCol>
              </a:tblGrid>
              <a:tr h="494453">
                <a:tc>
                  <a:txBody>
                    <a:bodyPr/>
                    <a:lstStyle/>
                    <a:p>
                      <a:pPr lvl="0">
                        <a:buNone/>
                      </a:pPr>
                      <a:r>
                        <a:rPr lang="en-US" sz="1500" b="0" i="0" u="none" strike="noStrike" noProof="0">
                          <a:latin typeface="Abadi Extra Light"/>
                        </a:rPr>
                        <a:t>What is your race? Select all that apply.</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dirty="0">
                          <a:latin typeface="Abadi Extra Light"/>
                        </a:rPr>
                        <a:t>What is your ethnicity? Select all that apply.</a:t>
                      </a:r>
                      <a:endParaRPr lang="en-US" sz="2500" dirty="0">
                        <a:latin typeface="Abadi Extra Light"/>
                      </a:endParaRP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English Survey) Do you speak language(s) other than English at home? </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Which language(s) do you speak at home?</a:t>
                      </a:r>
                      <a:endParaRPr lang="en-US" sz="2500">
                        <a:latin typeface="Abadi Extra Light"/>
                      </a:endParaRPr>
                    </a:p>
                  </a:txBody>
                  <a:tcPr marL="121618" marR="121618"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dirty="0">
                          <a:latin typeface="Abadi Extra Light"/>
                        </a:rPr>
                        <a:t>(For Non-English Surveys) How well do you speak English?</a:t>
                      </a:r>
                      <a:endParaRPr lang="en-US" sz="2500" dirty="0">
                        <a:latin typeface="Abadi Extra Light"/>
                      </a:endParaRPr>
                    </a:p>
                  </a:txBody>
                  <a:tcPr marL="121618" marR="121618" marT="60960" marB="60960"/>
                </a:tc>
                <a:extLst>
                  <a:ext uri="{0D108BD9-81ED-4DB2-BD59-A6C34878D82A}">
                    <a16:rowId xmlns:a16="http://schemas.microsoft.com/office/drawing/2014/main" val="134426315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extLst>
              <p:ext uri="{D42A27DB-BD31-4B8C-83A1-F6EECF244321}">
                <p14:modId xmlns:p14="http://schemas.microsoft.com/office/powerpoint/2010/main" val="3822395601"/>
              </p:ext>
            </p:extLst>
          </p:nvPr>
        </p:nvGraphicFramePr>
        <p:xfrm>
          <a:off x="6348493" y="1319433"/>
          <a:ext cx="5424745" cy="5049519"/>
        </p:xfrm>
        <a:graphic>
          <a:graphicData uri="http://schemas.openxmlformats.org/drawingml/2006/table">
            <a:tbl>
              <a:tblPr firstRow="1" bandRow="1"/>
              <a:tblGrid>
                <a:gridCol w="5424745">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Do you agree or disagree with the following statements?  My community is receiving adequate support to:</a:t>
                      </a:r>
                    </a:p>
                    <a:p>
                      <a:pPr marL="171450" lvl="0" indent="-171450">
                        <a:buClr>
                          <a:srgbClr val="000000"/>
                        </a:buClr>
                        <a:buFont typeface="Arial,Sans-Serif"/>
                        <a:buChar char="•"/>
                      </a:pPr>
                      <a:r>
                        <a:rPr lang="en-US" sz="1500" b="0" i="0" u="none" strike="noStrike" noProof="0">
                          <a:latin typeface="Abadi Extra Light"/>
                        </a:rPr>
                        <a:t>Prevent the spread of COVID-19</a:t>
                      </a:r>
                    </a:p>
                    <a:p>
                      <a:pPr marL="171450" lvl="0" indent="-171450">
                        <a:buClr>
                          <a:srgbClr val="000000"/>
                        </a:buClr>
                        <a:buFont typeface="Arial,Sans-Serif"/>
                        <a:buChar char="•"/>
                      </a:pPr>
                      <a:r>
                        <a:rPr lang="en-US" sz="1500" b="0" i="0" u="none" strike="noStrike" noProof="0">
                          <a:latin typeface="Abadi Extra Light"/>
                        </a:rPr>
                        <a:t>Protect workers from COVID-19</a:t>
                      </a:r>
                    </a:p>
                    <a:p>
                      <a:pPr marL="171450" lvl="0" indent="-171450">
                        <a:buClr>
                          <a:srgbClr val="000000"/>
                        </a:buClr>
                        <a:buFont typeface="Arial,Sans-Serif"/>
                        <a:buChar char="•"/>
                      </a:pPr>
                      <a:r>
                        <a:rPr lang="en-US" sz="1500" b="0" i="0" u="none" strike="noStrike" noProof="0">
                          <a:latin typeface="Abadi Extra Light"/>
                        </a:rPr>
                        <a:t>Ensure medical facilities have the capacity to treat everyone who is sick or injured?</a:t>
                      </a:r>
                    </a:p>
                    <a:p>
                      <a:pPr marL="171450" lvl="0" indent="-171450">
                        <a:buClr>
                          <a:srgbClr val="000000"/>
                        </a:buClr>
                        <a:buFont typeface="Arial,Sans-Serif"/>
                        <a:buChar char="•"/>
                      </a:pPr>
                      <a:r>
                        <a:rPr lang="en-US" sz="1500" b="0" i="0" u="none" strike="noStrike" noProof="0">
                          <a:latin typeface="Abadi Extra Light"/>
                        </a:rPr>
                        <a:t>Help people who have lost income</a:t>
                      </a:r>
                    </a:p>
                    <a:p>
                      <a:pPr marL="171450" lvl="0" indent="-171450">
                        <a:buClr>
                          <a:srgbClr val="000000"/>
                        </a:buClr>
                        <a:buFont typeface="Arial,Sans-Serif"/>
                        <a:buChar char="•"/>
                      </a:pPr>
                      <a:r>
                        <a:rPr lang="en-US" sz="1500" b="0" i="0" u="none" strike="noStrike" noProof="0">
                          <a:latin typeface="Abadi Extra Light"/>
                        </a:rPr>
                        <a:t>Help businesses recover</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Have you had fever and/or cough or shortness of breath and/or muscle aches or loss of sense of taste or smell in the last 30 days?</a:t>
                      </a:r>
                      <a:endParaRPr lang="en-US" sz="2500">
                        <a:latin typeface="Abadi Extra Light"/>
                      </a:endParaRPr>
                    </a:p>
                  </a:txBody>
                  <a:tcPr marL="121618" marR="121618"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Did you ever get tested for COVID-19?</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Why didn't you get tested? Select all that apply.</a:t>
                      </a:r>
                      <a:endParaRPr lang="en-US" sz="2500">
                        <a:latin typeface="Abadi Extra Light"/>
                      </a:endParaRPr>
                    </a:p>
                  </a:txBody>
                  <a:tcPr marL="121618" marR="121618"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or anyone you know tested positive for COVID-19? Select all that apply.</a:t>
                      </a:r>
                      <a:endParaRPr lang="en-US" sz="2500">
                        <a:latin typeface="Abadi Extra Light"/>
                      </a:endParaRPr>
                    </a:p>
                  </a:txBody>
                  <a:tcPr marL="121618" marR="121618" marT="60960" marB="60960"/>
                </a:tc>
                <a:extLst>
                  <a:ext uri="{0D108BD9-81ED-4DB2-BD59-A6C34878D82A}">
                    <a16:rowId xmlns:a16="http://schemas.microsoft.com/office/drawing/2014/main" val="1344263152"/>
                  </a:ext>
                </a:extLst>
              </a:tr>
              <a:tr h="494453">
                <a:tc>
                  <a:txBody>
                    <a:bodyPr/>
                    <a:lstStyle/>
                    <a:p>
                      <a:pPr lvl="0">
                        <a:buNone/>
                      </a:pPr>
                      <a:r>
                        <a:rPr lang="en-US" sz="1500" b="0" i="0" u="none" strike="noStrike" noProof="0">
                          <a:latin typeface="Abadi Extra Light"/>
                        </a:rPr>
                        <a:t>Has someone close to you died from COVID-19?</a:t>
                      </a:r>
                      <a:endParaRPr lang="en-US" sz="2500">
                        <a:latin typeface="Abadi Extra Light"/>
                      </a:endParaRPr>
                    </a:p>
                  </a:txBody>
                  <a:tcPr marL="121618" marR="121618" marT="60960" marB="60960"/>
                </a:tc>
                <a:extLst>
                  <a:ext uri="{0D108BD9-81ED-4DB2-BD59-A6C34878D82A}">
                    <a16:rowId xmlns:a16="http://schemas.microsoft.com/office/drawing/2014/main" val="1604805370"/>
                  </a:ext>
                </a:extLst>
              </a:tr>
            </a:tbl>
          </a:graphicData>
        </a:graphic>
      </p:graphicFrame>
      <p:graphicFrame>
        <p:nvGraphicFramePr>
          <p:cNvPr id="9" name="Table 8">
            <a:extLst>
              <a:ext uri="{FF2B5EF4-FFF2-40B4-BE49-F238E27FC236}">
                <a16:creationId xmlns:a16="http://schemas.microsoft.com/office/drawing/2014/main" id="{E1EACC9D-C9B2-4E86-B3BC-3EE048B03C7D}"/>
              </a:ext>
            </a:extLst>
          </p:cNvPr>
          <p:cNvGraphicFramePr>
            <a:graphicFrameLocks noGrp="1"/>
          </p:cNvGraphicFramePr>
          <p:nvPr>
            <p:extLst>
              <p:ext uri="{D42A27DB-BD31-4B8C-83A1-F6EECF244321}">
                <p14:modId xmlns:p14="http://schemas.microsoft.com/office/powerpoint/2010/main" val="2755646806"/>
              </p:ext>
            </p:extLst>
          </p:nvPr>
        </p:nvGraphicFramePr>
        <p:xfrm>
          <a:off x="528201" y="4202733"/>
          <a:ext cx="5523737" cy="2231813"/>
        </p:xfrm>
        <a:graphic>
          <a:graphicData uri="http://schemas.openxmlformats.org/drawingml/2006/table">
            <a:tbl>
              <a:tblPr firstRow="1" bandRow="1"/>
              <a:tblGrid>
                <a:gridCol w="5523737">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dirty="0">
                          <a:latin typeface="Abadi Extra Light"/>
                        </a:rPr>
                        <a:t>How worried are you about getting infected with COVID-19 in Massachusetts?</a:t>
                      </a:r>
                      <a:endParaRPr lang="en-US" sz="2500" dirty="0">
                        <a:latin typeface="Abadi Extra Light"/>
                      </a:endParaRPr>
                    </a:p>
                  </a:txBody>
                  <a:tcPr marL="121618" marR="121618"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Please select the two sources that you go to for the most reliable and up-to-date information about COVID-19.</a:t>
                      </a:r>
                      <a:endParaRPr lang="en-US" sz="2500">
                        <a:latin typeface="Abadi Extra Light"/>
                      </a:endParaRP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When you are outside of the home are you able to keep 6 feet between yourself and others? </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dirty="0">
                          <a:latin typeface="Abadi Extra Light"/>
                        </a:rPr>
                        <a:t>Why not? Check all that apply</a:t>
                      </a:r>
                      <a:endParaRPr lang="en-US" sz="2500" dirty="0">
                        <a:latin typeface="Abadi Extra Light"/>
                      </a:endParaRPr>
                    </a:p>
                  </a:txBody>
                  <a:tcPr marL="121618" marR="121618" marT="60960" marB="60960"/>
                </a:tc>
                <a:extLst>
                  <a:ext uri="{0D108BD9-81ED-4DB2-BD59-A6C34878D82A}">
                    <a16:rowId xmlns:a16="http://schemas.microsoft.com/office/drawing/2014/main" val="301511135"/>
                  </a:ext>
                </a:extLst>
              </a:tr>
            </a:tbl>
          </a:graphicData>
        </a:graphic>
      </p:graphicFrame>
      <p:sp>
        <p:nvSpPr>
          <p:cNvPr id="10" name="TextBox 9">
            <a:extLst>
              <a:ext uri="{FF2B5EF4-FFF2-40B4-BE49-F238E27FC236}">
                <a16:creationId xmlns:a16="http://schemas.microsoft.com/office/drawing/2014/main" id="{E5B8EB79-2553-4369-A095-5CF498BE92A7}"/>
              </a:ext>
            </a:extLst>
          </p:cNvPr>
          <p:cNvSpPr txBox="1"/>
          <p:nvPr/>
        </p:nvSpPr>
        <p:spPr>
          <a:xfrm>
            <a:off x="515869" y="3792080"/>
            <a:ext cx="5565157"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dirty="0">
                <a:solidFill>
                  <a:srgbClr val="000000"/>
                </a:solidFill>
                <a:latin typeface="Abadi Extra Light"/>
                <a:cs typeface="Arial"/>
                <a:sym typeface="Arial"/>
              </a:rPr>
              <a:t>Perceptions &amp; Experiences of COVID-19</a:t>
            </a:r>
            <a:endParaRPr lang="en-US" sz="1867" kern="0" dirty="0">
              <a:solidFill>
                <a:srgbClr val="000000"/>
              </a:solidFill>
              <a:latin typeface="Abadi Extra Light"/>
              <a:cs typeface="Arial"/>
              <a:sym typeface="Arial"/>
            </a:endParaRPr>
          </a:p>
        </p:txBody>
      </p:sp>
      <p:sp>
        <p:nvSpPr>
          <p:cNvPr id="14" name="TextBox 13">
            <a:extLst>
              <a:ext uri="{FF2B5EF4-FFF2-40B4-BE49-F238E27FC236}">
                <a16:creationId xmlns:a16="http://schemas.microsoft.com/office/drawing/2014/main" id="{D869B5E3-3D54-479B-B26A-8BDE4F225E43}"/>
              </a:ext>
            </a:extLst>
          </p:cNvPr>
          <p:cNvSpPr txBox="1"/>
          <p:nvPr/>
        </p:nvSpPr>
        <p:spPr>
          <a:xfrm>
            <a:off x="6274127" y="772636"/>
            <a:ext cx="5565157"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Perceptions &amp; Experiences of COVID-19</a:t>
            </a:r>
            <a:endParaRPr lang="en-US" sz="1867" kern="0">
              <a:solidFill>
                <a:srgbClr val="000000"/>
              </a:solidFill>
              <a:latin typeface="Abadi Extra Light"/>
              <a:cs typeface="Arial"/>
              <a:sym typeface="Arial"/>
            </a:endParaRPr>
          </a:p>
        </p:txBody>
      </p:sp>
      <p:sp>
        <p:nvSpPr>
          <p:cNvPr id="4" name="Slide Number Placeholder 3">
            <a:extLst>
              <a:ext uri="{FF2B5EF4-FFF2-40B4-BE49-F238E27FC236}">
                <a16:creationId xmlns:a16="http://schemas.microsoft.com/office/drawing/2014/main" id="{A9224E7D-703F-4A61-8B34-F31FFCE60AF4}"/>
              </a:ext>
            </a:extLst>
          </p:cNvPr>
          <p:cNvSpPr>
            <a:spLocks noGrp="1"/>
          </p:cNvSpPr>
          <p:nvPr>
            <p:ph type="sldNum" idx="12"/>
          </p:nvPr>
        </p:nvSpPr>
        <p:spPr/>
        <p:txBody>
          <a:bodyPr/>
          <a:lstStyle/>
          <a:p>
            <a:fld id="{00000000-1234-1234-1234-123412341234}" type="slidenum">
              <a:rPr lang="en" smtClean="0">
                <a:solidFill>
                  <a:srgbClr val="595959"/>
                </a:solidFill>
              </a:rPr>
              <a:pPr/>
              <a:t>59</a:t>
            </a:fld>
            <a:endParaRPr lang="en">
              <a:solidFill>
                <a:srgbClr val="595959"/>
              </a:solidFill>
            </a:endParaRPr>
          </a:p>
        </p:txBody>
      </p:sp>
      <p:sp>
        <p:nvSpPr>
          <p:cNvPr id="15" name="Rectangle 14">
            <a:extLst>
              <a:ext uri="{FF2B5EF4-FFF2-40B4-BE49-F238E27FC236}">
                <a16:creationId xmlns:a16="http://schemas.microsoft.com/office/drawing/2014/main" id="{38F9031B-EFCD-4C5B-A0B6-69AD8C29D6D0}"/>
              </a:ext>
            </a:extLst>
          </p:cNvPr>
          <p:cNvSpPr/>
          <p:nvPr/>
        </p:nvSpPr>
        <p:spPr>
          <a:xfrm>
            <a:off x="3999" y="6568308"/>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63662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bar chart&#10;&#10;Description automatically generated">
            <a:extLst>
              <a:ext uri="{FF2B5EF4-FFF2-40B4-BE49-F238E27FC236}">
                <a16:creationId xmlns:a16="http://schemas.microsoft.com/office/drawing/2014/main" id="{F15488EF-22E1-4458-A4FB-46C471F0CE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44472" y="2517364"/>
            <a:ext cx="10094326" cy="3117850"/>
          </a:xfrm>
          <a:prstGeom prst="rect">
            <a:avLst/>
          </a:prstGeom>
        </p:spPr>
      </p:pic>
      <p:sp>
        <p:nvSpPr>
          <p:cNvPr id="2" name="Title 1"/>
          <p:cNvSpPr>
            <a:spLocks noGrp="1"/>
          </p:cNvSpPr>
          <p:nvPr>
            <p:ph type="title"/>
          </p:nvPr>
        </p:nvSpPr>
        <p:spPr>
          <a:xfrm>
            <a:off x="62908" y="818245"/>
            <a:ext cx="11979049" cy="990600"/>
          </a:xfrm>
        </p:spPr>
        <p:txBody>
          <a:bodyPr>
            <a:noAutofit/>
          </a:bodyPr>
          <a:lstStyle/>
          <a:p>
            <a:pPr lvl="0" algn="ctr"/>
            <a:r>
              <a:rPr lang="en-US" sz="2000" b="1"/>
              <a:t>Between 2019 &amp; 2020, the confirmed opioid-related overdose death rates for Black non-Hispanic males increased significantly, while the death rates for White non-Hispanic males decreased.</a:t>
            </a:r>
          </a:p>
        </p:txBody>
      </p:sp>
      <p:cxnSp>
        <p:nvCxnSpPr>
          <p:cNvPr id="5" name="Straight Arrow Connector 4"/>
          <p:cNvCxnSpPr>
            <a:cxnSpLocks/>
          </p:cNvCxnSpPr>
          <p:nvPr/>
        </p:nvCxnSpPr>
        <p:spPr>
          <a:xfrm flipV="1">
            <a:off x="6682229" y="3161351"/>
            <a:ext cx="169654" cy="52768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10540048" y="4748024"/>
            <a:ext cx="378602" cy="137320"/>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4881327" y="3154629"/>
            <a:ext cx="450451" cy="15579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70B718-E2D8-4E14-932D-BA295EB1C5BC}"/>
              </a:ext>
            </a:extLst>
          </p:cNvPr>
          <p:cNvCxnSpPr>
            <a:cxnSpLocks/>
          </p:cNvCxnSpPr>
          <p:nvPr/>
        </p:nvCxnSpPr>
        <p:spPr>
          <a:xfrm flipV="1">
            <a:off x="2937917" y="3368337"/>
            <a:ext cx="430859" cy="58579"/>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1F86EB-7F0A-48B6-986E-7872BF7DA483}"/>
              </a:ext>
            </a:extLst>
          </p:cNvPr>
          <p:cNvCxnSpPr>
            <a:cxnSpLocks/>
          </p:cNvCxnSpPr>
          <p:nvPr/>
        </p:nvCxnSpPr>
        <p:spPr>
          <a:xfrm flipV="1">
            <a:off x="8417499" y="2838699"/>
            <a:ext cx="437825" cy="85725"/>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0AC036-EEE8-4CD3-964B-95688752275F}"/>
              </a:ext>
            </a:extLst>
          </p:cNvPr>
          <p:cNvSpPr txBox="1"/>
          <p:nvPr/>
        </p:nvSpPr>
        <p:spPr>
          <a:xfrm>
            <a:off x="331685" y="0"/>
            <a:ext cx="10208363" cy="523220"/>
          </a:xfrm>
          <a:prstGeom prst="rect">
            <a:avLst/>
          </a:prstGeom>
          <a:noFill/>
        </p:spPr>
        <p:txBody>
          <a:bodyPr wrap="square" rtlCol="0">
            <a:spAutoFit/>
          </a:bodyPr>
          <a:lstStyle/>
          <a:p>
            <a:r>
              <a:rPr lang="en-US" sz="2800" dirty="0">
                <a:solidFill>
                  <a:schemeClr val="bg1"/>
                </a:solidFill>
              </a:rPr>
              <a:t>Male death rates by race, 2014-2020</a:t>
            </a:r>
            <a:endParaRPr lang="en-US" dirty="0">
              <a:solidFill>
                <a:schemeClr val="bg1"/>
              </a:solidFill>
            </a:endParaRPr>
          </a:p>
        </p:txBody>
      </p:sp>
    </p:spTree>
    <p:extLst>
      <p:ext uri="{BB962C8B-B14F-4D97-AF65-F5344CB8AC3E}">
        <p14:creationId xmlns:p14="http://schemas.microsoft.com/office/powerpoint/2010/main" val="3836514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4624" y="-215599"/>
            <a:ext cx="10489585"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8310" y="771819"/>
            <a:ext cx="5565157" cy="410433"/>
          </a:xfrm>
          <a:prstGeom prst="rect">
            <a:avLst/>
          </a:prstGeom>
          <a:solidFill>
            <a:srgbClr val="FFFF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Healthcare Access</a:t>
            </a:r>
            <a:endParaRPr lang="en-US" sz="1867" kern="0">
              <a:solidFill>
                <a:srgbClr val="000000"/>
              </a:solidFill>
              <a:latin typeface="Abadi Extra Light"/>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extLst>
              <p:ext uri="{D42A27DB-BD31-4B8C-83A1-F6EECF244321}">
                <p14:modId xmlns:p14="http://schemas.microsoft.com/office/powerpoint/2010/main" val="2487804045"/>
              </p:ext>
            </p:extLst>
          </p:nvPr>
        </p:nvGraphicFramePr>
        <p:xfrm>
          <a:off x="523593" y="1319427"/>
          <a:ext cx="5523737" cy="4861560"/>
        </p:xfrm>
        <a:graphic>
          <a:graphicData uri="http://schemas.openxmlformats.org/drawingml/2006/table">
            <a:tbl>
              <a:tblPr firstRow="1" bandRow="1"/>
              <a:tblGrid>
                <a:gridCol w="5523737">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Do you currently have any of the following health conditions? Select all that apply.</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Since July 1, 2020, what has been your experience with trying to see a doctor, counselor or another medical professional? Select all that apply.</a:t>
                      </a:r>
                      <a:endParaRPr lang="en-US" sz="2500">
                        <a:latin typeface="Abadi Extra Light"/>
                      </a:endParaRP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the care you did not get, why did you want to see a doctor or counselor at that time? Select all that apply.</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What type(s) of regular care or check-up did you need at that time? Select all that apply.</a:t>
                      </a:r>
                      <a:endParaRPr lang="en-US" sz="2500">
                        <a:latin typeface="Abadi Extra Light"/>
                      </a:endParaRPr>
                    </a:p>
                  </a:txBody>
                  <a:tcPr marL="121618" marR="121618"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What condition(s) did you need emergency or urgent care for at the time? Select all that apply</a:t>
                      </a:r>
                      <a:endParaRPr lang="en-US" sz="2500">
                        <a:latin typeface="Abadi Extra Light"/>
                      </a:endParaRPr>
                    </a:p>
                  </a:txBody>
                  <a:tcPr marL="121618" marR="121618" marT="60960" marB="60960"/>
                </a:tc>
                <a:extLst>
                  <a:ext uri="{0D108BD9-81ED-4DB2-BD59-A6C34878D82A}">
                    <a16:rowId xmlns:a16="http://schemas.microsoft.com/office/drawing/2014/main" val="1344263152"/>
                  </a:ext>
                </a:extLst>
              </a:tr>
              <a:tr h="494452">
                <a:tc>
                  <a:txBody>
                    <a:bodyPr/>
                    <a:lstStyle/>
                    <a:p>
                      <a:pPr lvl="0">
                        <a:buNone/>
                      </a:pPr>
                      <a:r>
                        <a:rPr lang="en-US" sz="1500" b="0" i="0" u="none" strike="noStrike" noProof="0">
                          <a:latin typeface="Abadi Extra Light"/>
                        </a:rPr>
                        <a:t>Why were you not able to get care at the time? Select all that apply.</a:t>
                      </a:r>
                      <a:endParaRPr lang="en-US" sz="2500">
                        <a:latin typeface="Abadi Extra Light"/>
                      </a:endParaRPr>
                    </a:p>
                  </a:txBody>
                  <a:tcPr marL="121618" marR="121618" marT="60960" marB="60960"/>
                </a:tc>
                <a:extLst>
                  <a:ext uri="{0D108BD9-81ED-4DB2-BD59-A6C34878D82A}">
                    <a16:rowId xmlns:a16="http://schemas.microsoft.com/office/drawing/2014/main" val="4271509259"/>
                  </a:ext>
                </a:extLst>
              </a:tr>
              <a:tr h="568960">
                <a:tc>
                  <a:txBody>
                    <a:bodyPr/>
                    <a:lstStyle/>
                    <a:p>
                      <a:pPr lvl="0">
                        <a:buNone/>
                      </a:pPr>
                      <a:r>
                        <a:rPr lang="en-US" sz="1500" b="0" i="0" u="none" strike="noStrike" noProof="0">
                          <a:latin typeface="Abadi Extra Light"/>
                        </a:rPr>
                        <a:t>What type(s) of health insurance do you currently have? Select all that apply.</a:t>
                      </a:r>
                      <a:endParaRPr lang="en-US" sz="2500">
                        <a:latin typeface="Abadi Extra Light"/>
                      </a:endParaRPr>
                    </a:p>
                  </a:txBody>
                  <a:tcPr marL="121618" marR="121618" marT="60960" marB="60960"/>
                </a:tc>
                <a:extLst>
                  <a:ext uri="{0D108BD9-81ED-4DB2-BD59-A6C34878D82A}">
                    <a16:rowId xmlns:a16="http://schemas.microsoft.com/office/drawing/2014/main" val="1474785953"/>
                  </a:ext>
                </a:extLst>
              </a:tr>
              <a:tr h="494451">
                <a:tc>
                  <a:txBody>
                    <a:bodyPr/>
                    <a:lstStyle/>
                    <a:p>
                      <a:pPr lvl="0">
                        <a:buNone/>
                      </a:pPr>
                      <a:r>
                        <a:rPr lang="en-US" sz="1500" b="0" i="0" u="none" strike="noStrike" noProof="0">
                          <a:latin typeface="Abadi Extra Light"/>
                        </a:rPr>
                        <a:t>Has your health insurance changed since the COVID-19 outbreak?</a:t>
                      </a:r>
                      <a:endParaRPr lang="en-US" sz="2500">
                        <a:latin typeface="Abadi Extra Light"/>
                      </a:endParaRPr>
                    </a:p>
                  </a:txBody>
                  <a:tcPr marL="121618" marR="121618" marT="60960" marB="60960"/>
                </a:tc>
                <a:extLst>
                  <a:ext uri="{0D108BD9-81ED-4DB2-BD59-A6C34878D82A}">
                    <a16:rowId xmlns:a16="http://schemas.microsoft.com/office/drawing/2014/main" val="154725077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extLst>
              <p:ext uri="{D42A27DB-BD31-4B8C-83A1-F6EECF244321}">
                <p14:modId xmlns:p14="http://schemas.microsoft.com/office/powerpoint/2010/main" val="251420864"/>
              </p:ext>
            </p:extLst>
          </p:nvPr>
        </p:nvGraphicFramePr>
        <p:xfrm>
          <a:off x="6348456" y="1319425"/>
          <a:ext cx="5424745" cy="5181600"/>
        </p:xfrm>
        <a:graphic>
          <a:graphicData uri="http://schemas.openxmlformats.org/drawingml/2006/table">
            <a:tbl>
              <a:tblPr firstRow="1" bandRow="1"/>
              <a:tblGrid>
                <a:gridCol w="5424745">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Which of the following basic needs are you worried about getting for you and your family? This could be now or in the next couple of weeks. Select all that apply.</a:t>
                      </a:r>
                    </a:p>
                    <a:p>
                      <a:pPr marL="171450" lvl="0" indent="-171450">
                        <a:buFont typeface="Arial"/>
                        <a:buChar char="•"/>
                      </a:pPr>
                      <a:r>
                        <a:rPr lang="en-US" sz="1500" b="0" i="0" u="none" strike="noStrike" noProof="0">
                          <a:latin typeface="Abadi Extra Light"/>
                        </a:rPr>
                        <a:t>Household Items</a:t>
                      </a:r>
                    </a:p>
                    <a:p>
                      <a:pPr marL="171450" lvl="0" indent="-171450">
                        <a:buFont typeface="Arial"/>
                        <a:buChar char="•"/>
                      </a:pPr>
                      <a:r>
                        <a:rPr lang="en-US" sz="1500" b="0" i="0" u="none" strike="noStrike" noProof="0">
                          <a:latin typeface="Abadi Extra Light"/>
                        </a:rPr>
                        <a:t>Healthcare and medication</a:t>
                      </a:r>
                    </a:p>
                    <a:p>
                      <a:pPr marL="171450" lvl="0" indent="-171450">
                        <a:buFont typeface="Arial"/>
                        <a:buChar char="•"/>
                      </a:pPr>
                      <a:r>
                        <a:rPr lang="en-US" sz="1500" b="0" i="0" u="none" strike="noStrike" noProof="0">
                          <a:latin typeface="Abadi Extra Light"/>
                        </a:rPr>
                        <a:t>Technology</a:t>
                      </a:r>
                    </a:p>
                    <a:p>
                      <a:pPr marL="171450" lvl="0" indent="-171450">
                        <a:buFont typeface="Arial"/>
                        <a:buChar char="•"/>
                      </a:pPr>
                      <a:r>
                        <a:rPr lang="en-US" sz="1500" b="0" i="0" u="none" strike="noStrike" noProof="0">
                          <a:latin typeface="Abadi Extra Light"/>
                        </a:rPr>
                        <a:t>Childcare supplies</a:t>
                      </a:r>
                    </a:p>
                    <a:p>
                      <a:pPr marL="171450" lvl="0" indent="-171450">
                        <a:buFont typeface="Arial"/>
                        <a:buChar char="•"/>
                      </a:pPr>
                      <a:r>
                        <a:rPr lang="en-US" sz="1500" b="0" i="0" u="none" strike="noStrike" noProof="0">
                          <a:latin typeface="Abadi Extra Light"/>
                        </a:rPr>
                        <a:t>Other</a:t>
                      </a:r>
                    </a:p>
                  </a:txBody>
                  <a:tcPr marL="121618" marR="121618"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Which of these would be helpful to you right now? Select all that apply. (Food, help getting benefits, knowledge about rights, accessible services – translation, disability, childcare, other)</a:t>
                      </a: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types of expenses or bills are you most worried about paying in the next few weeks?</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worried about any of these that will require you to move out of where you live in the next few months? Select all that apply</a:t>
                      </a:r>
                      <a:endParaRPr lang="en-US" sz="2500">
                        <a:latin typeface="Abadi Extra Light"/>
                      </a:endParaRPr>
                    </a:p>
                  </a:txBody>
                  <a:tcPr marL="121618" marR="121618"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applied to any of these financial supports since the beginning of the COVID-19 outbreak? What is the status of your application?</a:t>
                      </a:r>
                      <a:endParaRPr lang="en-US" sz="2500">
                        <a:latin typeface="Abadi Extra Light"/>
                      </a:endParaRPr>
                    </a:p>
                  </a:txBody>
                  <a:tcPr marL="121618" marR="121618" marT="60960" marB="60960"/>
                </a:tc>
                <a:extLst>
                  <a:ext uri="{0D108BD9-81ED-4DB2-BD59-A6C34878D82A}">
                    <a16:rowId xmlns:a16="http://schemas.microsoft.com/office/drawing/2014/main" val="134426315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74090" y="771819"/>
            <a:ext cx="5565157"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Basic Needs</a:t>
            </a:r>
            <a:endParaRPr lang="en-US" sz="1867" kern="0">
              <a:solidFill>
                <a:srgbClr val="000000"/>
              </a:solidFill>
              <a:latin typeface="Abadi Extra Light"/>
              <a:cs typeface="Arial"/>
              <a:sym typeface="Arial"/>
            </a:endParaRPr>
          </a:p>
        </p:txBody>
      </p:sp>
      <p:sp>
        <p:nvSpPr>
          <p:cNvPr id="4" name="Slide Number Placeholder 3">
            <a:extLst>
              <a:ext uri="{FF2B5EF4-FFF2-40B4-BE49-F238E27FC236}">
                <a16:creationId xmlns:a16="http://schemas.microsoft.com/office/drawing/2014/main" id="{DF277545-4A3E-4BB0-A6FF-062C51FA2245}"/>
              </a:ext>
            </a:extLst>
          </p:cNvPr>
          <p:cNvSpPr>
            <a:spLocks noGrp="1"/>
          </p:cNvSpPr>
          <p:nvPr>
            <p:ph type="sldNum" idx="12"/>
          </p:nvPr>
        </p:nvSpPr>
        <p:spPr/>
        <p:txBody>
          <a:bodyPr/>
          <a:lstStyle/>
          <a:p>
            <a:fld id="{00000000-1234-1234-1234-123412341234}" type="slidenum">
              <a:rPr lang="en" smtClean="0">
                <a:solidFill>
                  <a:srgbClr val="595959"/>
                </a:solidFill>
              </a:rPr>
              <a:pPr/>
              <a:t>60</a:t>
            </a:fld>
            <a:endParaRPr lang="en">
              <a:solidFill>
                <a:srgbClr val="595959"/>
              </a:solidFill>
            </a:endParaRPr>
          </a:p>
        </p:txBody>
      </p:sp>
      <p:sp>
        <p:nvSpPr>
          <p:cNvPr id="11" name="Rectangle 10">
            <a:extLst>
              <a:ext uri="{FF2B5EF4-FFF2-40B4-BE49-F238E27FC236}">
                <a16:creationId xmlns:a16="http://schemas.microsoft.com/office/drawing/2014/main" id="{86FC0F83-7427-4F9B-9DBA-DA2A37CA54C4}"/>
              </a:ext>
            </a:extLst>
          </p:cNvPr>
          <p:cNvSpPr/>
          <p:nvPr/>
        </p:nvSpPr>
        <p:spPr>
          <a:xfrm>
            <a:off x="3961" y="656825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2959763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4624" y="-215599"/>
            <a:ext cx="10489585"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8310" y="771819"/>
            <a:ext cx="5565157" cy="410433"/>
          </a:xfrm>
          <a:prstGeom prst="rect">
            <a:avLst/>
          </a:prstGeom>
          <a:solidFill>
            <a:srgbClr val="FF0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Mental Health</a:t>
            </a:r>
            <a:endParaRPr lang="en-US" sz="1867" kern="0">
              <a:solidFill>
                <a:srgbClr val="000000"/>
              </a:solidFill>
              <a:latin typeface="Abadi Extra Light"/>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extLst>
              <p:ext uri="{D42A27DB-BD31-4B8C-83A1-F6EECF244321}">
                <p14:modId xmlns:p14="http://schemas.microsoft.com/office/powerpoint/2010/main" val="2482667421"/>
              </p:ext>
            </p:extLst>
          </p:nvPr>
        </p:nvGraphicFramePr>
        <p:xfrm>
          <a:off x="523593" y="1319427"/>
          <a:ext cx="5523737" cy="4480560"/>
        </p:xfrm>
        <a:graphic>
          <a:graphicData uri="http://schemas.openxmlformats.org/drawingml/2006/table">
            <a:tbl>
              <a:tblPr firstRow="1" bandRow="1"/>
              <a:tblGrid>
                <a:gridCol w="5523737">
                  <a:extLst>
                    <a:ext uri="{9D8B030D-6E8A-4147-A177-3AD203B41FA5}">
                      <a16:colId xmlns:a16="http://schemas.microsoft.com/office/drawing/2014/main" val="3341948794"/>
                    </a:ext>
                  </a:extLst>
                </a:gridCol>
              </a:tblGrid>
              <a:tr h="792480">
                <a:tc>
                  <a:txBody>
                    <a:bodyPr/>
                    <a:lstStyle/>
                    <a:p>
                      <a:pPr lvl="0">
                        <a:buNone/>
                      </a:pPr>
                      <a:r>
                        <a:rPr lang="en-US" sz="1500" b="0" i="0" u="none" strike="noStrike" noProof="0">
                          <a:latin typeface="Abadi Extra Light"/>
                        </a:rPr>
                        <a:t>Now thinking about your mental health, which includes stress, depression, and problems with emotions, on how many days during the past 30 days was your mental health not good?</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2357120">
                <a:tc>
                  <a:txBody>
                    <a:bodyPr/>
                    <a:lstStyle/>
                    <a:p>
                      <a:pPr lvl="0" algn="l">
                        <a:lnSpc>
                          <a:spcPct val="100000"/>
                        </a:lnSpc>
                        <a:spcBef>
                          <a:spcPts val="0"/>
                        </a:spcBef>
                        <a:spcAft>
                          <a:spcPts val="0"/>
                        </a:spcAft>
                        <a:buNone/>
                      </a:pPr>
                      <a:r>
                        <a:rPr lang="en-US" sz="1500" b="0" i="0" u="none" strike="noStrike" noProof="0">
                          <a:latin typeface="Abadi Extra Light"/>
                        </a:rPr>
                        <a:t>In the past month, have you had three or more of the following reactions to things you’ve seen, heard, or experienced related to the COVID-19 outbreak: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Had nightmares or thought about it when you did not want to?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Tried not to think about it or went out of your way to avoid situations that reminded you of it?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Been constantly on guard, watchful, or easily startled?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Felt numb or detached from people, activities, or your surroundings? </a:t>
                      </a:r>
                      <a:endParaRPr lang="en-US" sz="2500">
                        <a:latin typeface="Abadi Extra Light"/>
                      </a:endParaRPr>
                    </a:p>
                    <a:p>
                      <a:pPr marL="171450" lvl="0" indent="-171450">
                        <a:buFont typeface="Arial"/>
                        <a:buChar char="•"/>
                      </a:pPr>
                      <a:r>
                        <a:rPr lang="en-US" sz="1500" b="0" i="0" u="none" strike="noStrike" noProof="0">
                          <a:latin typeface="Abadi Extra Light"/>
                        </a:rPr>
                        <a:t>Felt guilty or unable to stop blaming yourself or others for it or any problems it may have caused?</a:t>
                      </a:r>
                      <a:endParaRPr lang="en-US" sz="2500">
                        <a:latin typeface="Abadi Extra Light"/>
                      </a:endParaRP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these resources would be most helpful to you right now to help you with your mental health and well-being? Select all that apply.</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extLst>
              <p:ext uri="{D42A27DB-BD31-4B8C-83A1-F6EECF244321}">
                <p14:modId xmlns:p14="http://schemas.microsoft.com/office/powerpoint/2010/main" val="383852157"/>
              </p:ext>
            </p:extLst>
          </p:nvPr>
        </p:nvGraphicFramePr>
        <p:xfrm>
          <a:off x="6348418" y="1319425"/>
          <a:ext cx="5424745" cy="1737360"/>
        </p:xfrm>
        <a:graphic>
          <a:graphicData uri="http://schemas.openxmlformats.org/drawingml/2006/table">
            <a:tbl>
              <a:tblPr firstRow="1" bandRow="1"/>
              <a:tblGrid>
                <a:gridCol w="5424745">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During the past 30 days, have you used any of the following products Select all that apply.</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Compared to before the COVID-19 outbreak (February 2020), how often are you using these products now?</a:t>
                      </a: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 following resources would be most helpful to you right now? Select all that apply.</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74051" y="771819"/>
            <a:ext cx="5565157" cy="410433"/>
          </a:xfrm>
          <a:prstGeom prst="rect">
            <a:avLst/>
          </a:prstGeom>
          <a:solidFill>
            <a:srgbClr val="FFC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Substance Use</a:t>
            </a:r>
            <a:endParaRPr lang="en-US" sz="1867" kern="0">
              <a:solidFill>
                <a:srgbClr val="000000"/>
              </a:solidFill>
              <a:latin typeface="Abadi Extra Light"/>
              <a:cs typeface="Arial"/>
              <a:sym typeface="Arial"/>
            </a:endParaRPr>
          </a:p>
        </p:txBody>
      </p:sp>
      <p:sp>
        <p:nvSpPr>
          <p:cNvPr id="9" name="TextBox 8">
            <a:extLst>
              <a:ext uri="{FF2B5EF4-FFF2-40B4-BE49-F238E27FC236}">
                <a16:creationId xmlns:a16="http://schemas.microsoft.com/office/drawing/2014/main" id="{C4181739-E7D8-459A-81B9-C1FC6A61A625}"/>
              </a:ext>
            </a:extLst>
          </p:cNvPr>
          <p:cNvSpPr txBox="1"/>
          <p:nvPr/>
        </p:nvSpPr>
        <p:spPr>
          <a:xfrm>
            <a:off x="6274051" y="3226050"/>
            <a:ext cx="5565157"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Employment/Income</a:t>
            </a:r>
            <a:endParaRPr lang="en-US" sz="1867" kern="0">
              <a:solidFill>
                <a:srgbClr val="000000"/>
              </a:solidFill>
              <a:latin typeface="Abadi Extra Light"/>
              <a:cs typeface="Arial"/>
              <a:sym typeface="Arial"/>
            </a:endParaRPr>
          </a:p>
        </p:txBody>
      </p:sp>
      <p:graphicFrame>
        <p:nvGraphicFramePr>
          <p:cNvPr id="10" name="Table 8">
            <a:extLst>
              <a:ext uri="{FF2B5EF4-FFF2-40B4-BE49-F238E27FC236}">
                <a16:creationId xmlns:a16="http://schemas.microsoft.com/office/drawing/2014/main" id="{D8ABC536-A312-4BE1-91D3-844BE1BA482D}"/>
              </a:ext>
            </a:extLst>
          </p:cNvPr>
          <p:cNvGraphicFramePr>
            <a:graphicFrameLocks noGrp="1"/>
          </p:cNvGraphicFramePr>
          <p:nvPr>
            <p:extLst>
              <p:ext uri="{D42A27DB-BD31-4B8C-83A1-F6EECF244321}">
                <p14:modId xmlns:p14="http://schemas.microsoft.com/office/powerpoint/2010/main" val="1691975976"/>
              </p:ext>
            </p:extLst>
          </p:nvPr>
        </p:nvGraphicFramePr>
        <p:xfrm>
          <a:off x="6299059" y="3783555"/>
          <a:ext cx="5491739" cy="2194560"/>
        </p:xfrm>
        <a:graphic>
          <a:graphicData uri="http://schemas.openxmlformats.org/drawingml/2006/table">
            <a:tbl>
              <a:tblPr firstRow="1" bandRow="1"/>
              <a:tblGrid>
                <a:gridCol w="549173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Which of the following best describes your current work situation? (Employed, Retired, unemployed, furloughed, etc.)</a:t>
                      </a:r>
                    </a:p>
                  </a:txBody>
                  <a:tcPr marL="121618" marR="121618"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What kind of work do/did you do? For example, registered nurse, janitor, cashier, auto mechanic.  If you have more than one job, please answer for your primary job.</a:t>
                      </a:r>
                    </a:p>
                  </a:txBody>
                  <a:tcPr marL="121618" marR="121618" marT="60960" marB="60960"/>
                </a:tc>
                <a:extLst>
                  <a:ext uri="{0D108BD9-81ED-4DB2-BD59-A6C34878D82A}">
                    <a16:rowId xmlns:a16="http://schemas.microsoft.com/office/drawing/2014/main" val="4221192763"/>
                  </a:ext>
                </a:extLst>
              </a:tr>
              <a:tr h="792480">
                <a:tc>
                  <a:txBody>
                    <a:bodyPr/>
                    <a:lstStyle/>
                    <a:p>
                      <a:pPr lvl="0">
                        <a:buNone/>
                      </a:pPr>
                      <a:r>
                        <a:rPr lang="en-US" sz="1500" b="0" i="0" u="none" strike="noStrike" noProof="0">
                          <a:latin typeface="Abadi Extra Light"/>
                        </a:rPr>
                        <a:t>What kind of business do you work in? For example, hospital, elementary school, manufacturing, restaurant. If you have more than one job, please answer for your primary job.</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bl>
          </a:graphicData>
        </a:graphic>
      </p:graphicFrame>
      <p:sp>
        <p:nvSpPr>
          <p:cNvPr id="4" name="Slide Number Placeholder 3">
            <a:extLst>
              <a:ext uri="{FF2B5EF4-FFF2-40B4-BE49-F238E27FC236}">
                <a16:creationId xmlns:a16="http://schemas.microsoft.com/office/drawing/2014/main" id="{0E14ECB6-D383-4FC7-8251-4289172BC137}"/>
              </a:ext>
            </a:extLst>
          </p:cNvPr>
          <p:cNvSpPr>
            <a:spLocks noGrp="1"/>
          </p:cNvSpPr>
          <p:nvPr>
            <p:ph type="sldNum" idx="12"/>
          </p:nvPr>
        </p:nvSpPr>
        <p:spPr/>
        <p:txBody>
          <a:bodyPr/>
          <a:lstStyle/>
          <a:p>
            <a:fld id="{00000000-1234-1234-1234-123412341234}" type="slidenum">
              <a:rPr lang="en" smtClean="0">
                <a:solidFill>
                  <a:srgbClr val="595959"/>
                </a:solidFill>
              </a:rPr>
              <a:pPr/>
              <a:t>61</a:t>
            </a:fld>
            <a:endParaRPr lang="en">
              <a:solidFill>
                <a:srgbClr val="595959"/>
              </a:solidFill>
            </a:endParaRPr>
          </a:p>
        </p:txBody>
      </p:sp>
      <p:sp>
        <p:nvSpPr>
          <p:cNvPr id="15" name="Rectangle 14">
            <a:extLst>
              <a:ext uri="{FF2B5EF4-FFF2-40B4-BE49-F238E27FC236}">
                <a16:creationId xmlns:a16="http://schemas.microsoft.com/office/drawing/2014/main" id="{A7CE4255-E954-4BB3-BF60-490F30AA4FB2}"/>
              </a:ext>
            </a:extLst>
          </p:cNvPr>
          <p:cNvSpPr/>
          <p:nvPr/>
        </p:nvSpPr>
        <p:spPr>
          <a:xfrm>
            <a:off x="3923" y="656819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560264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4624" y="-215599"/>
            <a:ext cx="10489585" cy="1325600"/>
          </a:xfrm>
        </p:spPr>
        <p:txBody>
          <a:bodyPr/>
          <a:lstStyle/>
          <a:p>
            <a:r>
              <a:rPr lang="en-US" sz="2533" b="1">
                <a:latin typeface="Abadi Extra Light"/>
              </a:rPr>
              <a:t>Survey Questions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extLst>
              <p:ext uri="{D42A27DB-BD31-4B8C-83A1-F6EECF244321}">
                <p14:modId xmlns:p14="http://schemas.microsoft.com/office/powerpoint/2010/main" val="3930012690"/>
              </p:ext>
            </p:extLst>
          </p:nvPr>
        </p:nvGraphicFramePr>
        <p:xfrm>
          <a:off x="523593" y="1319427"/>
          <a:ext cx="5523737" cy="2545080"/>
        </p:xfrm>
        <a:graphic>
          <a:graphicData uri="http://schemas.openxmlformats.org/drawingml/2006/table">
            <a:tbl>
              <a:tblPr firstRow="1" bandRow="1"/>
              <a:tblGrid>
                <a:gridCol w="5523737">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Has your employer given you any of the following to protect you against COVID-19? Select all that apply.</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568960">
                <a:tc>
                  <a:txBody>
                    <a:bodyPr/>
                    <a:lstStyle/>
                    <a:p>
                      <a:pPr lvl="0" algn="l">
                        <a:lnSpc>
                          <a:spcPct val="100000"/>
                        </a:lnSpc>
                        <a:spcBef>
                          <a:spcPts val="0"/>
                        </a:spcBef>
                        <a:spcAft>
                          <a:spcPts val="0"/>
                        </a:spcAft>
                        <a:buNone/>
                      </a:pPr>
                      <a:r>
                        <a:rPr lang="en-US" sz="1500" b="0" i="0" u="none" strike="noStrike" noProof="0">
                          <a:latin typeface="Abadi Extra Light"/>
                        </a:rPr>
                        <a:t>If you are currently working, do you have paid sick leave you can use through your employer?</a:t>
                      </a:r>
                      <a:endParaRPr lang="en-US" sz="2500">
                        <a:latin typeface="Abadi Extra Light"/>
                      </a:endParaRP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Was your employment status or the nature of your work changed in any of the following ways due to COVID-19? Select all that apply.</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Why did your employment status or the nature of your work change? Select all that apply</a:t>
                      </a:r>
                      <a:endParaRPr lang="en-US" sz="2500">
                        <a:latin typeface="Abadi Extra Light"/>
                      </a:endParaRPr>
                    </a:p>
                  </a:txBody>
                  <a:tcPr marL="121618" marR="121618" marT="60960" marB="60960"/>
                </a:tc>
                <a:extLst>
                  <a:ext uri="{0D108BD9-81ED-4DB2-BD59-A6C34878D82A}">
                    <a16:rowId xmlns:a16="http://schemas.microsoft.com/office/drawing/2014/main" val="25423465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extLst>
              <p:ext uri="{D42A27DB-BD31-4B8C-83A1-F6EECF244321}">
                <p14:modId xmlns:p14="http://schemas.microsoft.com/office/powerpoint/2010/main" val="100915631"/>
              </p:ext>
            </p:extLst>
          </p:nvPr>
        </p:nvGraphicFramePr>
        <p:xfrm>
          <a:off x="6387858" y="1378806"/>
          <a:ext cx="5424745" cy="5096931"/>
        </p:xfrm>
        <a:graphic>
          <a:graphicData uri="http://schemas.openxmlformats.org/drawingml/2006/table">
            <a:tbl>
              <a:tblPr firstRow="1" bandRow="1"/>
              <a:tblGrid>
                <a:gridCol w="5424745">
                  <a:extLst>
                    <a:ext uri="{9D8B030D-6E8A-4147-A177-3AD203B41FA5}">
                      <a16:colId xmlns:a16="http://schemas.microsoft.com/office/drawing/2014/main" val="3341948794"/>
                    </a:ext>
                  </a:extLst>
                </a:gridCol>
              </a:tblGrid>
              <a:tr h="1016000">
                <a:tc>
                  <a:txBody>
                    <a:bodyPr/>
                    <a:lstStyle/>
                    <a:p>
                      <a:pPr lvl="0">
                        <a:buNone/>
                      </a:pPr>
                      <a:r>
                        <a:rPr lang="en-US" sz="1500" b="0" i="0" u="none" strike="noStrike" noProof="0">
                          <a:latin typeface="Abadi Extra Light"/>
                        </a:rPr>
                        <a:t>Since COVID-19 began (March 10, 2020), has someone you were dating or married to physically hurt you? (i.e. being shoved, slapped, hit, kicked, punched, strangled, forced into sexual activity, or anything that could have caused an injury)</a:t>
                      </a:r>
                      <a:endParaRPr lang="en-US" sz="2500">
                        <a:latin typeface="Abadi Extra Light"/>
                      </a:endParaRPr>
                    </a:p>
                  </a:txBody>
                  <a:tcPr marL="121618" marR="121618" marT="60960" marB="60960"/>
                </a:tc>
                <a:extLst>
                  <a:ext uri="{0D108BD9-81ED-4DB2-BD59-A6C34878D82A}">
                    <a16:rowId xmlns:a16="http://schemas.microsoft.com/office/drawing/2014/main" val="1831416991"/>
                  </a:ext>
                </a:extLst>
              </a:tr>
              <a:tr h="1463040">
                <a:tc>
                  <a:txBody>
                    <a:bodyPr/>
                    <a:lstStyle/>
                    <a:p>
                      <a:pPr lvl="0">
                        <a:buNone/>
                      </a:pPr>
                      <a:r>
                        <a:rPr lang="en-US" sz="1500" b="0" i="0" u="none" strike="noStrike" noProof="0">
                          <a:latin typeface="Abadi Extra Light"/>
                        </a:rPr>
                        <a:t>Since COVID-19 began (March 10, 2020), has someone you were dating or married to done any of the following: monitored your cell phone, called or texted you a lot to ask where you were, stopped you from doing things with friends, been angry if you were talking to someone else, or prevented you from going to school or work (including remotely)? </a:t>
                      </a:r>
                    </a:p>
                  </a:txBody>
                  <a:tcPr marL="121618" marR="121618"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which of the following topics would online support be most helpful to you or someone you know right now? Please select all that apply:</a:t>
                      </a:r>
                      <a:endParaRPr lang="en-US" sz="2500">
                        <a:latin typeface="Abadi Extra Light"/>
                      </a:endParaRPr>
                    </a:p>
                  </a:txBody>
                  <a:tcPr marL="121618" marR="121618" marT="60960" marB="60960"/>
                </a:tc>
                <a:extLst>
                  <a:ext uri="{0D108BD9-81ED-4DB2-BD59-A6C34878D82A}">
                    <a16:rowId xmlns:a16="http://schemas.microsoft.com/office/drawing/2014/main" val="2243081254"/>
                  </a:ext>
                </a:extLst>
              </a:tr>
              <a:tr h="1016000">
                <a:tc>
                  <a:txBody>
                    <a:bodyPr/>
                    <a:lstStyle/>
                    <a:p>
                      <a:pPr lvl="0">
                        <a:buNone/>
                      </a:pPr>
                      <a:r>
                        <a:rPr lang="en-US" sz="1500" b="0" i="0" u="none" strike="noStrike" noProof="0">
                          <a:latin typeface="Abadi Extra Light"/>
                        </a:rPr>
                        <a:t>Discrimination can refer to harmful words and behaviors aimed at you because of your race or ethnicity. Since the COVID-19 outbreak began (March 10, 2020), have you experienced any form of discrimination because of your race or ethnicity?</a:t>
                      </a:r>
                      <a:endParaRPr lang="en-US" sz="2500">
                        <a:latin typeface="Abadi Extra Light"/>
                      </a:endParaRPr>
                    </a:p>
                  </a:txBody>
                  <a:tcPr marL="121618" marR="121618" marT="60960" marB="60960"/>
                </a:tc>
                <a:extLst>
                  <a:ext uri="{0D108BD9-81ED-4DB2-BD59-A6C34878D82A}">
                    <a16:rowId xmlns:a16="http://schemas.microsoft.com/office/drawing/2014/main" val="3495426443"/>
                  </a:ext>
                </a:extLst>
              </a:tr>
              <a:tr h="494451">
                <a:tc>
                  <a:txBody>
                    <a:bodyPr/>
                    <a:lstStyle/>
                    <a:p>
                      <a:pPr lvl="0">
                        <a:buNone/>
                      </a:pPr>
                      <a:r>
                        <a:rPr lang="en-US" sz="1500" b="0" i="0" u="none" strike="noStrike" noProof="0">
                          <a:latin typeface="Abadi Extra Light"/>
                        </a:rPr>
                        <a:t>In what way(s) did you experience discrimination?</a:t>
                      </a:r>
                      <a:endParaRPr lang="en-US" sz="2500">
                        <a:latin typeface="Abadi Extra Light"/>
                      </a:endParaRPr>
                    </a:p>
                  </a:txBody>
                  <a:tcPr marL="121618" marR="121618" marT="60960" marB="60960"/>
                </a:tc>
                <a:extLst>
                  <a:ext uri="{0D108BD9-81ED-4DB2-BD59-A6C34878D82A}">
                    <a16:rowId xmlns:a16="http://schemas.microsoft.com/office/drawing/2014/main" val="102897894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362856" y="771819"/>
            <a:ext cx="5565157"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Safety</a:t>
            </a:r>
          </a:p>
        </p:txBody>
      </p:sp>
      <p:sp>
        <p:nvSpPr>
          <p:cNvPr id="9" name="TextBox 8">
            <a:extLst>
              <a:ext uri="{FF2B5EF4-FFF2-40B4-BE49-F238E27FC236}">
                <a16:creationId xmlns:a16="http://schemas.microsoft.com/office/drawing/2014/main" id="{C4181739-E7D8-459A-81B9-C1FC6A61A625}"/>
              </a:ext>
            </a:extLst>
          </p:cNvPr>
          <p:cNvSpPr txBox="1"/>
          <p:nvPr/>
        </p:nvSpPr>
        <p:spPr>
          <a:xfrm>
            <a:off x="518347" y="771819"/>
            <a:ext cx="5565157"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Employment/Income</a:t>
            </a:r>
            <a:endParaRPr lang="en-US" sz="1867" kern="0">
              <a:solidFill>
                <a:srgbClr val="000000"/>
              </a:solidFill>
              <a:latin typeface="Abadi Extra Light"/>
              <a:cs typeface="Arial"/>
              <a:sym typeface="Arial"/>
            </a:endParaRPr>
          </a:p>
        </p:txBody>
      </p:sp>
      <p:sp>
        <p:nvSpPr>
          <p:cNvPr id="3" name="Slide Number Placeholder 2">
            <a:extLst>
              <a:ext uri="{FF2B5EF4-FFF2-40B4-BE49-F238E27FC236}">
                <a16:creationId xmlns:a16="http://schemas.microsoft.com/office/drawing/2014/main" id="{62D7948B-EBF6-4BC1-BEC6-F4B71F770D64}"/>
              </a:ext>
            </a:extLst>
          </p:cNvPr>
          <p:cNvSpPr>
            <a:spLocks noGrp="1"/>
          </p:cNvSpPr>
          <p:nvPr>
            <p:ph type="sldNum" idx="12"/>
          </p:nvPr>
        </p:nvSpPr>
        <p:spPr/>
        <p:txBody>
          <a:bodyPr/>
          <a:lstStyle/>
          <a:p>
            <a:fld id="{00000000-1234-1234-1234-123412341234}" type="slidenum">
              <a:rPr lang="en" smtClean="0">
                <a:solidFill>
                  <a:srgbClr val="595959"/>
                </a:solidFill>
              </a:rPr>
              <a:pPr/>
              <a:t>62</a:t>
            </a:fld>
            <a:endParaRPr lang="en">
              <a:solidFill>
                <a:srgbClr val="595959"/>
              </a:solidFill>
            </a:endParaRPr>
          </a:p>
        </p:txBody>
      </p:sp>
      <p:sp>
        <p:nvSpPr>
          <p:cNvPr id="13" name="Rectangle 12">
            <a:extLst>
              <a:ext uri="{FF2B5EF4-FFF2-40B4-BE49-F238E27FC236}">
                <a16:creationId xmlns:a16="http://schemas.microsoft.com/office/drawing/2014/main" id="{AB5BF815-2059-4C5C-A526-4FF34D8FC038}"/>
              </a:ext>
            </a:extLst>
          </p:cNvPr>
          <p:cNvSpPr/>
          <p:nvPr/>
        </p:nvSpPr>
        <p:spPr>
          <a:xfrm>
            <a:off x="3883" y="656813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998322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title"/>
          </p:nvPr>
        </p:nvSpPr>
        <p:spPr>
          <a:xfrm>
            <a:off x="836126" y="60333"/>
            <a:ext cx="10859867" cy="645342"/>
          </a:xfrm>
          <a:prstGeom prst="rect">
            <a:avLst/>
          </a:prstGeom>
          <a:noFill/>
          <a:ln>
            <a:noFill/>
          </a:ln>
        </p:spPr>
        <p:txBody>
          <a:bodyPr spcFirstLastPara="1" wrap="square" lIns="91433" tIns="45700" rIns="91433" bIns="45700" anchor="ctr" anchorCtr="0">
            <a:noAutofit/>
          </a:bodyPr>
          <a:lstStyle/>
          <a:p>
            <a:r>
              <a:rPr lang="en-US" sz="2933" b="1">
                <a:solidFill>
                  <a:schemeClr val="accent1">
                    <a:lumMod val="75000"/>
                  </a:schemeClr>
                </a:solidFill>
                <a:latin typeface="Abadi Extra Light"/>
              </a:rPr>
              <a:t>Recruitment among priority populations was unprecedented</a:t>
            </a:r>
          </a:p>
        </p:txBody>
      </p:sp>
      <p:sp>
        <p:nvSpPr>
          <p:cNvPr id="372" name="Google Shape;372;p44"/>
          <p:cNvSpPr txBox="1">
            <a:spLocks noGrp="1"/>
          </p:cNvSpPr>
          <p:nvPr>
            <p:ph type="body" idx="1"/>
          </p:nvPr>
        </p:nvSpPr>
        <p:spPr>
          <a:xfrm>
            <a:off x="209680" y="1274367"/>
            <a:ext cx="11116032"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graphicFrame>
        <p:nvGraphicFramePr>
          <p:cNvPr id="373" name="Google Shape;373;p44"/>
          <p:cNvGraphicFramePr/>
          <p:nvPr>
            <p:extLst>
              <p:ext uri="{D42A27DB-BD31-4B8C-83A1-F6EECF244321}">
                <p14:modId xmlns:p14="http://schemas.microsoft.com/office/powerpoint/2010/main" val="2614385769"/>
              </p:ext>
            </p:extLst>
          </p:nvPr>
        </p:nvGraphicFramePr>
        <p:xfrm>
          <a:off x="963423" y="705679"/>
          <a:ext cx="7905196" cy="5516567"/>
        </p:xfrm>
        <a:graphic>
          <a:graphicData uri="http://schemas.openxmlformats.org/drawingml/2006/table">
            <a:tbl>
              <a:tblPr>
                <a:noFill/>
              </a:tblPr>
              <a:tblGrid>
                <a:gridCol w="2128322">
                  <a:extLst>
                    <a:ext uri="{9D8B030D-6E8A-4147-A177-3AD203B41FA5}">
                      <a16:colId xmlns:a16="http://schemas.microsoft.com/office/drawing/2014/main" val="20000"/>
                    </a:ext>
                  </a:extLst>
                </a:gridCol>
                <a:gridCol w="1824276">
                  <a:extLst>
                    <a:ext uri="{9D8B030D-6E8A-4147-A177-3AD203B41FA5}">
                      <a16:colId xmlns:a16="http://schemas.microsoft.com/office/drawing/2014/main" val="20001"/>
                    </a:ext>
                  </a:extLst>
                </a:gridCol>
                <a:gridCol w="1976299">
                  <a:extLst>
                    <a:ext uri="{9D8B030D-6E8A-4147-A177-3AD203B41FA5}">
                      <a16:colId xmlns:a16="http://schemas.microsoft.com/office/drawing/2014/main" val="20002"/>
                    </a:ext>
                  </a:extLst>
                </a:gridCol>
                <a:gridCol w="1976299">
                  <a:extLst>
                    <a:ext uri="{9D8B030D-6E8A-4147-A177-3AD203B41FA5}">
                      <a16:colId xmlns:a16="http://schemas.microsoft.com/office/drawing/2014/main" val="20003"/>
                    </a:ext>
                  </a:extLst>
                </a:gridCol>
              </a:tblGrid>
              <a:tr h="548613">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Priority Populations</a:t>
                      </a:r>
                      <a:endParaRPr sz="1600" b="1">
                        <a:solidFill>
                          <a:srgbClr val="073763"/>
                        </a:solidFill>
                        <a:latin typeface="Calibri"/>
                        <a:ea typeface="Calibri"/>
                        <a:cs typeface="Calibri"/>
                        <a:sym typeface="Calibri"/>
                      </a:endParaRPr>
                    </a:p>
                  </a:txBody>
                  <a:tcPr marL="30391" marR="30391"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2018 MA BRFSS</a:t>
                      </a:r>
                      <a:endParaRPr sz="1600" b="1">
                        <a:solidFill>
                          <a:srgbClr val="073763"/>
                        </a:solidFill>
                        <a:latin typeface="Calibri"/>
                        <a:ea typeface="Calibri"/>
                        <a:cs typeface="Calibri"/>
                        <a:sym typeface="Calibri"/>
                      </a:endParaRPr>
                    </a:p>
                  </a:txBody>
                  <a:tcPr marL="30391" marR="30391"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2020 CCIS Final Sample</a:t>
                      </a:r>
                      <a:endParaRPr sz="1600" b="1">
                        <a:solidFill>
                          <a:srgbClr val="073763"/>
                        </a:solidFill>
                        <a:latin typeface="Calibri"/>
                        <a:ea typeface="Calibri"/>
                        <a:cs typeface="Calibri"/>
                        <a:sym typeface="Calibri"/>
                      </a:endParaRPr>
                    </a:p>
                  </a:txBody>
                  <a:tcPr marL="30391" marR="30391" marT="30467" marB="30467">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Magnitude of Difference</a:t>
                      </a:r>
                      <a:endParaRPr sz="1600" b="1">
                        <a:solidFill>
                          <a:srgbClr val="073763"/>
                        </a:solidFill>
                        <a:latin typeface="Calibri"/>
                        <a:ea typeface="Calibri"/>
                        <a:cs typeface="Calibri"/>
                        <a:sym typeface="Calibri"/>
                      </a:endParaRPr>
                    </a:p>
                  </a:txBody>
                  <a:tcPr marL="30391" marR="30391" marT="30467" marB="30467">
                    <a:lnB w="127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Overall sample</a:t>
                      </a:r>
                      <a:endParaRPr sz="1600" b="1">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6,669</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33,948</a:t>
                      </a:r>
                      <a:endParaRPr sz="2100" b="1">
                        <a:solidFill>
                          <a:srgbClr val="FF0000"/>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Race/Ethnicity</a:t>
                      </a:r>
                      <a:endParaRPr sz="1600" b="1">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Hispanic</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522</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2,506</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Black NH</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365</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1,162</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3X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Asian NH</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248</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1,188</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Amer. Ind/</a:t>
                      </a:r>
                      <a:r>
                        <a:rPr lang="en" sz="1600">
                          <a:solidFill>
                            <a:srgbClr val="073763"/>
                          </a:solidFill>
                          <a:latin typeface="Calibri"/>
                          <a:ea typeface="Calibri"/>
                          <a:cs typeface="Calibri"/>
                        </a:rPr>
                        <a:t>Alaska </a:t>
                      </a:r>
                      <a:r>
                        <a:rPr lang="en" sz="1600">
                          <a:solidFill>
                            <a:srgbClr val="073763"/>
                          </a:solidFill>
                          <a:latin typeface="Calibri"/>
                          <a:ea typeface="Calibri"/>
                          <a:cs typeface="Calibri"/>
                          <a:sym typeface="Calibri"/>
                        </a:rPr>
                        <a:t>Nat</a:t>
                      </a:r>
                      <a:r>
                        <a:rPr lang="en" sz="1600">
                          <a:solidFill>
                            <a:srgbClr val="073763"/>
                          </a:solidFill>
                          <a:latin typeface="Calibri"/>
                          <a:ea typeface="Calibri"/>
                          <a:cs typeface="Calibri"/>
                        </a:rPr>
                        <a:t> </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351</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Disability Status</a:t>
                      </a:r>
                      <a:endParaRPr sz="1600" b="1">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Deaf/Hard of hearing</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427</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922</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2X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Blind/Hard to see</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258</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236</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a:latin typeface="Calibri"/>
                          <a:ea typeface="Calibri"/>
                          <a:cs typeface="Calibri"/>
                          <a:sym typeface="Calibri"/>
                        </a:rPr>
                        <a:t>On par</a:t>
                      </a:r>
                      <a:endParaRPr sz="2500">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48613">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Lesbian, Gay, Bisexual +</a:t>
                      </a:r>
                      <a:endParaRPr sz="1600" b="1">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359</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3,931</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Non-English Speakers</a:t>
                      </a:r>
                      <a:endParaRPr sz="1600" b="1">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158 (in 2 languages)</a:t>
                      </a:r>
                      <a:endParaRPr sz="1600">
                        <a:solidFill>
                          <a:srgbClr val="073763"/>
                        </a:solidFill>
                        <a:latin typeface="Calibri"/>
                        <a:ea typeface="Calibri"/>
                        <a:cs typeface="Calibri"/>
                        <a:sym typeface="Calibri"/>
                      </a:endParaRPr>
                    </a:p>
                  </a:txBody>
                  <a:tcPr marL="30391" marR="30391"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829 (in 8 languages)</a:t>
                      </a:r>
                      <a:endParaRPr sz="1600">
                        <a:solidFill>
                          <a:srgbClr val="1C4587"/>
                        </a:solidFill>
                        <a:latin typeface="Calibri"/>
                        <a:ea typeface="Calibri"/>
                        <a:cs typeface="Calibri"/>
                        <a:sym typeface="Calibri"/>
                      </a:endParaRPr>
                    </a:p>
                  </a:txBody>
                  <a:tcPr marL="30391" marR="30391"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391" marR="30391"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74" name="Google Shape;374;p44"/>
          <p:cNvSpPr txBox="1"/>
          <p:nvPr/>
        </p:nvSpPr>
        <p:spPr>
          <a:xfrm>
            <a:off x="8919184" y="663056"/>
            <a:ext cx="3194581" cy="7844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defRPr/>
            </a:pPr>
            <a:r>
              <a:rPr lang="en-US" sz="1600" kern="0">
                <a:solidFill>
                  <a:srgbClr val="073763"/>
                </a:solidFill>
                <a:latin typeface="Abadi Extra Light"/>
                <a:ea typeface="Lato"/>
                <a:cs typeface="Lato"/>
                <a:sym typeface="Lato"/>
              </a:rPr>
              <a:t>This number of responses will enable us to conduct the critical </a:t>
            </a:r>
            <a:r>
              <a:rPr lang="en-US" sz="1600" kern="0" err="1">
                <a:solidFill>
                  <a:srgbClr val="073763"/>
                </a:solidFill>
                <a:latin typeface="Abadi Extra Light"/>
                <a:ea typeface="Lato"/>
                <a:cs typeface="Lato"/>
                <a:sym typeface="Lato"/>
              </a:rPr>
              <a:t>subanalysis</a:t>
            </a:r>
            <a:r>
              <a:rPr lang="en-US" sz="1600" kern="0">
                <a:solidFill>
                  <a:srgbClr val="073763"/>
                </a:solidFill>
                <a:latin typeface="Abadi Extra Light"/>
                <a:ea typeface="Lato"/>
                <a:cs typeface="Lato"/>
                <a:sym typeface="Lato"/>
              </a:rPr>
              <a:t> needed to understand the specific needs and experiences of these groups and to prioritize our deployment of resources to address them.</a:t>
            </a:r>
          </a:p>
        </p:txBody>
      </p:sp>
      <p:sp>
        <p:nvSpPr>
          <p:cNvPr id="2" name="Slide Number Placeholder 1">
            <a:extLst>
              <a:ext uri="{FF2B5EF4-FFF2-40B4-BE49-F238E27FC236}">
                <a16:creationId xmlns:a16="http://schemas.microsoft.com/office/drawing/2014/main" id="{29F694B3-BBF0-47B9-B43E-493CD0393B5C}"/>
              </a:ext>
            </a:extLst>
          </p:cNvPr>
          <p:cNvSpPr>
            <a:spLocks noGrp="1"/>
          </p:cNvSpPr>
          <p:nvPr>
            <p:ph type="sldNum" idx="12"/>
          </p:nvPr>
        </p:nvSpPr>
        <p:spPr/>
        <p:txBody>
          <a:bodyPr/>
          <a:lstStyle/>
          <a:p>
            <a:fld id="{00000000-1234-1234-1234-123412341234}" type="slidenum">
              <a:rPr lang="en" smtClean="0">
                <a:solidFill>
                  <a:srgbClr val="595959"/>
                </a:solidFill>
              </a:rPr>
              <a:pPr/>
              <a:t>63</a:t>
            </a:fld>
            <a:endParaRPr lang="en">
              <a:solidFill>
                <a:srgbClr val="595959"/>
              </a:solidFill>
            </a:endParaRPr>
          </a:p>
        </p:txBody>
      </p:sp>
      <p:sp>
        <p:nvSpPr>
          <p:cNvPr id="9" name="Rectangle 8">
            <a:extLst>
              <a:ext uri="{FF2B5EF4-FFF2-40B4-BE49-F238E27FC236}">
                <a16:creationId xmlns:a16="http://schemas.microsoft.com/office/drawing/2014/main" id="{6D372914-7E72-4144-AC82-CACA8A8611DA}"/>
              </a:ext>
            </a:extLst>
          </p:cNvPr>
          <p:cNvSpPr/>
          <p:nvPr/>
        </p:nvSpPr>
        <p:spPr>
          <a:xfrm>
            <a:off x="3842" y="656807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3571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3"/>
          <p:cNvSpPr txBox="1">
            <a:spLocks noGrp="1"/>
          </p:cNvSpPr>
          <p:nvPr>
            <p:ph type="title"/>
          </p:nvPr>
        </p:nvSpPr>
        <p:spPr>
          <a:xfrm>
            <a:off x="539263" y="60333"/>
            <a:ext cx="11402521" cy="1096800"/>
          </a:xfrm>
          <a:prstGeom prst="rect">
            <a:avLst/>
          </a:prstGeom>
          <a:noFill/>
          <a:ln>
            <a:noFill/>
          </a:ln>
        </p:spPr>
        <p:txBody>
          <a:bodyPr spcFirstLastPara="1" wrap="square" lIns="91433" tIns="45700" rIns="91433" bIns="45700" anchor="ctr" anchorCtr="0">
            <a:noAutofit/>
          </a:bodyPr>
          <a:lstStyle/>
          <a:p>
            <a:pPr algn="ctr"/>
            <a:r>
              <a:rPr lang="en-US" sz="2533" b="1">
                <a:solidFill>
                  <a:schemeClr val="accent1">
                    <a:lumMod val="75000"/>
                  </a:schemeClr>
                </a:solidFill>
                <a:latin typeface="Abadi Extra Light"/>
              </a:rPr>
              <a:t>Recruitment efforts were overwhelmingly successful</a:t>
            </a:r>
          </a:p>
        </p:txBody>
      </p:sp>
      <p:sp>
        <p:nvSpPr>
          <p:cNvPr id="363" name="Google Shape;363;p43"/>
          <p:cNvSpPr txBox="1">
            <a:spLocks noGrp="1"/>
          </p:cNvSpPr>
          <p:nvPr>
            <p:ph type="body" idx="1"/>
          </p:nvPr>
        </p:nvSpPr>
        <p:spPr>
          <a:xfrm>
            <a:off x="209680" y="1274367"/>
            <a:ext cx="11116032"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sp>
        <p:nvSpPr>
          <p:cNvPr id="364" name="Google Shape;364;p43"/>
          <p:cNvSpPr txBox="1"/>
          <p:nvPr/>
        </p:nvSpPr>
        <p:spPr>
          <a:xfrm>
            <a:off x="209680" y="5789000"/>
            <a:ext cx="11732104" cy="667600"/>
          </a:xfrm>
          <a:prstGeom prst="rect">
            <a:avLst/>
          </a:prstGeom>
          <a:noFill/>
          <a:ln>
            <a:noFill/>
          </a:ln>
        </p:spPr>
        <p:txBody>
          <a:bodyPr spcFirstLastPara="1" wrap="square" lIns="121900" tIns="121900" rIns="121900" bIns="121900" anchor="t" anchorCtr="0">
            <a:noAutofit/>
          </a:bodyPr>
          <a:lstStyle/>
          <a:p>
            <a:pPr defTabSz="1219170">
              <a:lnSpc>
                <a:spcPct val="90000"/>
              </a:lnSpc>
              <a:spcAft>
                <a:spcPts val="2133"/>
              </a:spcAft>
              <a:buClr>
                <a:srgbClr val="000000"/>
              </a:buClr>
              <a:defRPr/>
            </a:pPr>
            <a:r>
              <a:rPr lang="en-US" sz="1867" kern="0">
                <a:solidFill>
                  <a:srgbClr val="073763"/>
                </a:solidFill>
                <a:latin typeface="Abadi Extra Light"/>
                <a:ea typeface="Lato"/>
                <a:cs typeface="Lato"/>
                <a:sym typeface="Lato"/>
              </a:rPr>
              <a:t>For example, more people responded from western and central MA alone, than in the entire 2019 BRFSS statewide sample.</a:t>
            </a:r>
          </a:p>
        </p:txBody>
      </p:sp>
      <p:pic>
        <p:nvPicPr>
          <p:cNvPr id="365" name="Google Shape;365;p43"/>
          <p:cNvPicPr preferRelativeResize="0"/>
          <p:nvPr/>
        </p:nvPicPr>
        <p:blipFill>
          <a:blip r:embed="rId3">
            <a:alphaModFix/>
          </a:blip>
          <a:stretch>
            <a:fillRect/>
          </a:stretch>
        </p:blipFill>
        <p:spPr>
          <a:xfrm>
            <a:off x="2396191" y="1011600"/>
            <a:ext cx="6590777" cy="4902400"/>
          </a:xfrm>
          <a:prstGeom prst="rect">
            <a:avLst/>
          </a:prstGeom>
          <a:noFill/>
          <a:ln>
            <a:noFill/>
          </a:ln>
        </p:spPr>
      </p:pic>
      <p:sp>
        <p:nvSpPr>
          <p:cNvPr id="2" name="Slide Number Placeholder 1">
            <a:extLst>
              <a:ext uri="{FF2B5EF4-FFF2-40B4-BE49-F238E27FC236}">
                <a16:creationId xmlns:a16="http://schemas.microsoft.com/office/drawing/2014/main" id="{A17D45DB-E017-42A3-B468-8800EB69F450}"/>
              </a:ext>
            </a:extLst>
          </p:cNvPr>
          <p:cNvSpPr>
            <a:spLocks noGrp="1"/>
          </p:cNvSpPr>
          <p:nvPr>
            <p:ph type="sldNum" idx="12"/>
          </p:nvPr>
        </p:nvSpPr>
        <p:spPr/>
        <p:txBody>
          <a:bodyPr/>
          <a:lstStyle/>
          <a:p>
            <a:fld id="{00000000-1234-1234-1234-123412341234}" type="slidenum">
              <a:rPr lang="en" dirty="0" smtClean="0">
                <a:solidFill>
                  <a:srgbClr val="595959"/>
                </a:solidFill>
              </a:rPr>
              <a:pPr/>
              <a:t>64</a:t>
            </a:fld>
            <a:endParaRPr lang="en">
              <a:solidFill>
                <a:srgbClr val="595959"/>
              </a:solidFill>
            </a:endParaRPr>
          </a:p>
        </p:txBody>
      </p:sp>
      <p:sp>
        <p:nvSpPr>
          <p:cNvPr id="9" name="Rectangle 8">
            <a:extLst>
              <a:ext uri="{FF2B5EF4-FFF2-40B4-BE49-F238E27FC236}">
                <a16:creationId xmlns:a16="http://schemas.microsoft.com/office/drawing/2014/main" id="{C03E0138-7D4A-405B-8D69-308AF5B316DE}"/>
              </a:ext>
            </a:extLst>
          </p:cNvPr>
          <p:cNvSpPr/>
          <p:nvPr/>
        </p:nvSpPr>
        <p:spPr>
          <a:xfrm>
            <a:off x="3799" y="6568008"/>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983204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4692" y="-443220"/>
            <a:ext cx="5244593" cy="1325600"/>
          </a:xfrm>
          <a:prstGeom prst="rect">
            <a:avLst/>
          </a:prstGeom>
        </p:spPr>
        <p:txBody>
          <a:bodyPr spcFirstLastPara="1" wrap="square" lIns="91433" tIns="45700" rIns="91433" bIns="45700" anchor="ctr" anchorCtr="0">
            <a:noAutofit/>
          </a:bodyPr>
          <a:lstStyle/>
          <a:p>
            <a:r>
              <a:rPr lang="en-US" sz="2400">
                <a:solidFill>
                  <a:schemeClr val="accent1">
                    <a:lumMod val="75000"/>
                  </a:schemeClr>
                </a:solidFill>
                <a:latin typeface="Abadi Extra Light"/>
              </a:rPr>
              <a:t>Demographics of the sample</a:t>
            </a:r>
          </a:p>
        </p:txBody>
      </p:sp>
      <p:graphicFrame>
        <p:nvGraphicFramePr>
          <p:cNvPr id="381" name="Google Shape;381;p45"/>
          <p:cNvGraphicFramePr/>
          <p:nvPr>
            <p:extLst>
              <p:ext uri="{D42A27DB-BD31-4B8C-83A1-F6EECF244321}">
                <p14:modId xmlns:p14="http://schemas.microsoft.com/office/powerpoint/2010/main" val="2079315334"/>
              </p:ext>
            </p:extLst>
          </p:nvPr>
        </p:nvGraphicFramePr>
        <p:xfrm>
          <a:off x="462257" y="538449"/>
          <a:ext cx="4819424" cy="5520841"/>
        </p:xfrm>
        <a:graphic>
          <a:graphicData uri="http://schemas.openxmlformats.org/drawingml/2006/table">
            <a:tbl>
              <a:tblPr>
                <a:noFill/>
              </a:tblPr>
              <a:tblGrid>
                <a:gridCol w="1179992">
                  <a:extLst>
                    <a:ext uri="{9D8B030D-6E8A-4147-A177-3AD203B41FA5}">
                      <a16:colId xmlns:a16="http://schemas.microsoft.com/office/drawing/2014/main" val="20000"/>
                    </a:ext>
                  </a:extLst>
                </a:gridCol>
                <a:gridCol w="2010098">
                  <a:extLst>
                    <a:ext uri="{9D8B030D-6E8A-4147-A177-3AD203B41FA5}">
                      <a16:colId xmlns:a16="http://schemas.microsoft.com/office/drawing/2014/main" val="20001"/>
                    </a:ext>
                  </a:extLst>
                </a:gridCol>
                <a:gridCol w="771924">
                  <a:extLst>
                    <a:ext uri="{9D8B030D-6E8A-4147-A177-3AD203B41FA5}">
                      <a16:colId xmlns:a16="http://schemas.microsoft.com/office/drawing/2014/main" val="20002"/>
                    </a:ext>
                  </a:extLst>
                </a:gridCol>
                <a:gridCol w="85741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Age</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&lt;25*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0.44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6,726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19.81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36-49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11,785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34.71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50-64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29.49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5,277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15.54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7">
                  <a:txBody>
                    <a:bodyPr/>
                    <a:lstStyle/>
                    <a:p>
                      <a:pPr marL="0" marR="76200" lvl="0" indent="63500" algn="ctr" rtl="0">
                        <a:lnSpc>
                          <a:spcPct val="115000"/>
                        </a:lnSpc>
                        <a:spcBef>
                          <a:spcPts val="0"/>
                        </a:spcBef>
                        <a:spcAft>
                          <a:spcPts val="0"/>
                        </a:spcAft>
                        <a:buNone/>
                      </a:pPr>
                      <a:r>
                        <a:rPr lang="en" sz="1100" b="1">
                          <a:latin typeface="Calibri"/>
                          <a:ea typeface="Calibri"/>
                          <a:cs typeface="Calibri"/>
                          <a:sym typeface="Calibri"/>
                        </a:rPr>
                        <a:t>Race/Ethnicity</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rPr>
                        <a:t>Am Indian/Alaska Native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Hispanic</a:t>
                      </a:r>
                      <a:r>
                        <a:rPr lang="en" sz="1100">
                          <a:latin typeface="Calibri"/>
                          <a:ea typeface="Calibri"/>
                          <a:cs typeface="Calibri"/>
                        </a:rPr>
                        <a:t>/Latinx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2,506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Multiracial</a:t>
                      </a:r>
                      <a:r>
                        <a:rPr lang="en-US" sz="1100">
                          <a:latin typeface="Calibri"/>
                          <a:ea typeface="Calibri"/>
                          <a:cs typeface="Calibri"/>
                        </a:rPr>
                        <a:t>, </a:t>
                      </a:r>
                      <a:r>
                        <a:rPr lang="en-US" sz="1100" err="1">
                          <a:latin typeface="Calibri"/>
                          <a:ea typeface="Calibri"/>
                          <a:cs typeface="Calibri"/>
                        </a:rPr>
                        <a:t>nH</a:t>
                      </a:r>
                      <a:r>
                        <a:rPr lang="en-US" sz="1100">
                          <a:latin typeface="Calibri"/>
                          <a:ea typeface="Calibri"/>
                          <a:cs typeface="Calibri"/>
                        </a:rPr>
                        <a:t>/</a:t>
                      </a:r>
                      <a:r>
                        <a:rPr lang="en-US" sz="1100" err="1">
                          <a:latin typeface="Calibri"/>
                          <a:ea typeface="Calibri"/>
                          <a:cs typeface="Calibri"/>
                        </a:rPr>
                        <a:t>nL</a:t>
                      </a:r>
                      <a:endParaRPr lang="en-US" sz="1100" err="1">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475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Asian</a:t>
                      </a:r>
                      <a:r>
                        <a:rPr lang="en" sz="1100">
                          <a:latin typeface="Calibri"/>
                          <a:ea typeface="Calibri"/>
                          <a:cs typeface="Calibri"/>
                        </a:rPr>
                        <a:t>/Pacific Islander,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1,188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Black</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1,162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White</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27,605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81.32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Unknown/Other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661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6,520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26,518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78.11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518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dirty="0">
                          <a:latin typeface="Calibri"/>
                          <a:ea typeface="Calibri"/>
                          <a:cs typeface="Calibri"/>
                          <a:sym typeface="Calibri"/>
                        </a:rPr>
                        <a:t>Transgender</a:t>
                      </a:r>
                    </a:p>
                    <a:p>
                      <a:pPr marL="0" marR="76200" lvl="0" indent="0" algn="ctr" rtl="0">
                        <a:lnSpc>
                          <a:spcPct val="115000"/>
                        </a:lnSpc>
                        <a:spcBef>
                          <a:spcPts val="0"/>
                        </a:spcBef>
                        <a:spcAft>
                          <a:spcPts val="0"/>
                        </a:spcAft>
                        <a:buNone/>
                      </a:pPr>
                      <a:r>
                        <a:rPr lang="en" sz="1100" b="1" dirty="0">
                          <a:latin typeface="Calibri"/>
                          <a:ea typeface="Calibri"/>
                          <a:cs typeface="Calibri"/>
                        </a:rPr>
                        <a:t> </a:t>
                      </a:r>
                      <a:r>
                        <a:rPr lang="en" sz="1100" b="1" dirty="0">
                          <a:latin typeface="Calibri"/>
                          <a:ea typeface="Calibri"/>
                          <a:cs typeface="Calibri"/>
                          <a:sym typeface="Calibri"/>
                        </a:rPr>
                        <a:t> Identity</a:t>
                      </a:r>
                      <a:endParaRPr sz="1100" b="1" dirty="0">
                        <a:latin typeface="Calibri"/>
                        <a:ea typeface="Calibri"/>
                        <a:cs typeface="Calibri"/>
                        <a:sym typeface="Calibri"/>
                      </a:endParaRPr>
                    </a:p>
                    <a:p>
                      <a:pPr marL="0" marR="76200" lvl="0" indent="114300" algn="ctr" rtl="0">
                        <a:lnSpc>
                          <a:spcPct val="115000"/>
                        </a:lnSpc>
                        <a:spcBef>
                          <a:spcPts val="0"/>
                        </a:spcBef>
                        <a:spcAft>
                          <a:spcPts val="0"/>
                        </a:spcAft>
                        <a:buNone/>
                      </a:pPr>
                      <a:endParaRPr sz="1100" b="1" dirty="0">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a:lnSpc>
                          <a:spcPct val="114999"/>
                        </a:lnSpc>
                        <a:spcBef>
                          <a:spcPts val="0"/>
                        </a:spcBef>
                        <a:spcAft>
                          <a:spcPts val="0"/>
                        </a:spcAft>
                        <a:buNone/>
                      </a:pPr>
                      <a:r>
                        <a:rPr lang="en" sz="1100">
                          <a:latin typeface="Calibri"/>
                          <a:cs typeface="Calibri"/>
                        </a:rPr>
                        <a:t>Of transgender experience</a:t>
                      </a:r>
                      <a:endParaRPr sz="2500">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0.73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a:t>
                      </a:r>
                      <a:r>
                        <a:rPr lang="en" sz="1100">
                          <a:latin typeface="Calibri"/>
                          <a:ea typeface="Calibri"/>
                          <a:cs typeface="Calibri"/>
                        </a:rPr>
                        <a:t>of transgender experience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32,500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96.29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a:t>
                      </a:r>
                      <a:r>
                        <a:rPr lang="en" sz="1100" err="1">
                          <a:latin typeface="Calibri"/>
                          <a:ea typeface="Calibri"/>
                          <a:cs typeface="Calibri"/>
                        </a:rPr>
                        <a:t>Dont</a:t>
                      </a:r>
                      <a:r>
                        <a:rPr lang="en" sz="1100">
                          <a:latin typeface="Calibri"/>
                          <a:ea typeface="Calibri"/>
                          <a:cs typeface="Calibri"/>
                        </a:rPr>
                        <a:t> know</a:t>
                      </a:r>
                      <a:r>
                        <a:rPr lang="en" sz="1100">
                          <a:latin typeface="Calibri"/>
                          <a:ea typeface="Calibri"/>
                          <a:cs typeface="Calibri"/>
                          <a:sym typeface="Calibri"/>
                        </a:rPr>
                        <a:t>/</a:t>
                      </a:r>
                      <a:r>
                        <a:rPr lang="en" sz="1100">
                          <a:latin typeface="Calibri"/>
                          <a:ea typeface="Calibri"/>
                          <a:cs typeface="Calibri"/>
                        </a:rPr>
                        <a:t>refused</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2">
                  <a:txBody>
                    <a:bodyPr/>
                    <a:lstStyle/>
                    <a:p>
                      <a:pPr marL="0" marR="76200" lvl="0" indent="0" algn="ctr" rtl="0">
                        <a:lnSpc>
                          <a:spcPct val="114999"/>
                        </a:lnSpc>
                        <a:spcBef>
                          <a:spcPts val="0"/>
                        </a:spcBef>
                        <a:spcAft>
                          <a:spcPts val="0"/>
                        </a:spcAft>
                        <a:buNone/>
                      </a:pPr>
                      <a:r>
                        <a:rPr lang="en" sz="1100" b="1">
                          <a:latin typeface="Calibri"/>
                          <a:ea typeface="Calibri"/>
                          <a:cs typeface="Calibri"/>
                        </a:rPr>
                        <a:t>Survey Lang.</a:t>
                      </a:r>
                      <a:endParaRPr lang="en-US"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English</a:t>
                      </a:r>
                      <a:endParaRPr lang="en-US"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33,119</a:t>
                      </a:r>
                      <a:endParaRPr lang="en-US"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97.56</a:t>
                      </a:r>
                      <a:endParaRPr lang="en-US"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836231939"/>
                  </a:ext>
                </a:extLst>
              </a:tr>
              <a:tr h="272867">
                <a:tc vMerge="1">
                  <a:txBody>
                    <a:bodyPr/>
                    <a:lstStyle/>
                    <a:p>
                      <a:endParaRPr lang="en-US">
                        <a:sym typeface="Calibri"/>
                      </a:endParaRPr>
                    </a:p>
                  </a:txBody>
                  <a:tcPr marL="9525" marR="9525" marT="9525" marB="95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Other</a:t>
                      </a:r>
                      <a:endParaRPr lang="en-US"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829</a:t>
                      </a:r>
                      <a:endParaRPr lang="en-US"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dirty="0">
                          <a:latin typeface="Calibri"/>
                          <a:ea typeface="Calibri"/>
                          <a:cs typeface="Calibri"/>
                        </a:rPr>
                        <a:t>2.44</a:t>
                      </a:r>
                      <a:endParaRPr lang="en-US" sz="1100" dirty="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654562547"/>
                  </a:ext>
                </a:extLst>
              </a:tr>
            </a:tbl>
          </a:graphicData>
        </a:graphic>
      </p:graphicFrame>
      <p:graphicFrame>
        <p:nvGraphicFramePr>
          <p:cNvPr id="382" name="Google Shape;382;p45"/>
          <p:cNvGraphicFramePr/>
          <p:nvPr>
            <p:extLst>
              <p:ext uri="{D42A27DB-BD31-4B8C-83A1-F6EECF244321}">
                <p14:modId xmlns:p14="http://schemas.microsoft.com/office/powerpoint/2010/main" val="557507209"/>
              </p:ext>
            </p:extLst>
          </p:nvPr>
        </p:nvGraphicFramePr>
        <p:xfrm>
          <a:off x="6596941" y="142417"/>
          <a:ext cx="4488768" cy="6071379"/>
        </p:xfrm>
        <a:graphic>
          <a:graphicData uri="http://schemas.openxmlformats.org/drawingml/2006/table">
            <a:tbl>
              <a:tblPr>
                <a:noFill/>
              </a:tblPr>
              <a:tblGrid>
                <a:gridCol w="1197031">
                  <a:extLst>
                    <a:ext uri="{9D8B030D-6E8A-4147-A177-3AD203B41FA5}">
                      <a16:colId xmlns:a16="http://schemas.microsoft.com/office/drawing/2014/main" val="20000"/>
                    </a:ext>
                  </a:extLst>
                </a:gridCol>
                <a:gridCol w="1843362">
                  <a:extLst>
                    <a:ext uri="{9D8B030D-6E8A-4147-A177-3AD203B41FA5}">
                      <a16:colId xmlns:a16="http://schemas.microsoft.com/office/drawing/2014/main" val="20001"/>
                    </a:ext>
                  </a:extLst>
                </a:gridCol>
                <a:gridCol w="737305">
                  <a:extLst>
                    <a:ext uri="{9D8B030D-6E8A-4147-A177-3AD203B41FA5}">
                      <a16:colId xmlns:a16="http://schemas.microsoft.com/office/drawing/2014/main" val="20002"/>
                    </a:ext>
                  </a:extLst>
                </a:gridCol>
                <a:gridCol w="7110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3.73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1,352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29,231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84.08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464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0.65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a:t>
                      </a:r>
                      <a:r>
                        <a:rPr lang="en" sz="1100" b="1">
                          <a:latin typeface="Calibri"/>
                          <a:ea typeface="Calibri"/>
                          <a:cs typeface="Calibri"/>
                        </a:rPr>
                        <a:t>Status</a:t>
                      </a:r>
                      <a:endParaRPr lang="en" sz="1100" b="1" baseline="30000">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Deaf/Hard to hear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920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86615">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Blind/</a:t>
                      </a:r>
                      <a:r>
                        <a:rPr lang="en" sz="1100">
                          <a:latin typeface="Calibri"/>
                          <a:ea typeface="Calibri"/>
                          <a:cs typeface="Calibri"/>
                        </a:rPr>
                        <a:t>With vision </a:t>
                      </a:r>
                      <a:r>
                        <a:rPr lang="en" sz="1100" err="1">
                          <a:latin typeface="Calibri"/>
                          <a:ea typeface="Calibri"/>
                          <a:cs typeface="Calibri"/>
                        </a:rPr>
                        <a:t>impairement</a:t>
                      </a:r>
                      <a:endParaRPr sz="1100" err="1">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0.69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Cognitive disability</a:t>
                      </a:r>
                      <a:endParaRPr sz="2500">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1,588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4.70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Mobility disability</a:t>
                      </a:r>
                      <a:endParaRPr sz="2500">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1,622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4.80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386615">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Self-care/Independent living disability</a:t>
                      </a:r>
                      <a:endParaRPr lang="en" sz="1100">
                        <a:latin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912</a:t>
                      </a:r>
                      <a:endParaRPr lang="en"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2.70</a:t>
                      </a:r>
                      <a:endParaRPr lang="en"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3,961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7,163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22.67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4,532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6,851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21.68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9,089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28.77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446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2,279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2,798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8.26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2,484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10,635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31.39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14,338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42.31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6" name="TextBox 5">
            <a:extLst>
              <a:ext uri="{FF2B5EF4-FFF2-40B4-BE49-F238E27FC236}">
                <a16:creationId xmlns:a16="http://schemas.microsoft.com/office/drawing/2014/main" id="{67CE2E5F-3DCF-FE43-8C1A-1D2687FF5A54}"/>
              </a:ext>
            </a:extLst>
          </p:cNvPr>
          <p:cNvSpPr txBox="1"/>
          <p:nvPr/>
        </p:nvSpPr>
        <p:spPr>
          <a:xfrm>
            <a:off x="1411898" y="6053930"/>
            <a:ext cx="6356934" cy="615553"/>
          </a:xfrm>
          <a:prstGeom prst="rect">
            <a:avLst/>
          </a:prstGeom>
          <a:noFill/>
        </p:spPr>
        <p:txBody>
          <a:bodyPr wrap="square" lIns="121920" tIns="60960" rIns="121920" bIns="60960" rtlCol="0" anchor="t">
            <a:spAutoFit/>
          </a:bodyPr>
          <a:lstStyle/>
          <a:p>
            <a:pPr defTabSz="1219170">
              <a:buClr>
                <a:srgbClr val="000000"/>
              </a:buClr>
              <a:defRPr/>
            </a:pPr>
            <a:endParaRPr lang="en-US" sz="800" kern="0">
              <a:solidFill>
                <a:srgbClr val="000000"/>
              </a:solidFill>
              <a:cs typeface="Arial"/>
              <a:sym typeface="Arial"/>
            </a:endParaRPr>
          </a:p>
          <a:p>
            <a:pPr defTabSz="1219170">
              <a:buClr>
                <a:srgbClr val="000000"/>
              </a:buClr>
              <a:defRPr/>
            </a:pPr>
            <a:r>
              <a:rPr lang="en-US" sz="800" kern="0">
                <a:solidFill>
                  <a:srgbClr val="000000"/>
                </a:solidFill>
                <a:cs typeface="Arial"/>
                <a:sym typeface="Arial"/>
              </a:rPr>
              <a:t>Notes: numbers in this table are unweighted.  Subsequent analyses were weighted to the state average</a:t>
            </a:r>
          </a:p>
          <a:p>
            <a:pPr defTabSz="1219170">
              <a:buClr>
                <a:srgbClr val="000000"/>
              </a:buClr>
              <a:defRPr/>
            </a:pPr>
            <a:endParaRPr lang="en-US" sz="800" kern="0">
              <a:solidFill>
                <a:srgbClr val="000000"/>
              </a:solidFill>
              <a:cs typeface="Arial"/>
              <a:sym typeface="Arial"/>
            </a:endParaRPr>
          </a:p>
          <a:p>
            <a:pPr defTabSz="1219170">
              <a:buClr>
                <a:srgbClr val="000000"/>
              </a:buClr>
              <a:defRPr/>
            </a:pPr>
            <a:endParaRPr lang="en-US" sz="800" kern="0">
              <a:solidFill>
                <a:srgbClr val="000000"/>
              </a:solidFill>
              <a:cs typeface="Arial"/>
              <a:sym typeface="Arial"/>
            </a:endParaRPr>
          </a:p>
        </p:txBody>
      </p:sp>
      <p:sp>
        <p:nvSpPr>
          <p:cNvPr id="2" name="TextBox 1">
            <a:extLst>
              <a:ext uri="{FF2B5EF4-FFF2-40B4-BE49-F238E27FC236}">
                <a16:creationId xmlns:a16="http://schemas.microsoft.com/office/drawing/2014/main" id="{539195C8-C3ED-4B62-9FF7-F670E19DAC59}"/>
              </a:ext>
            </a:extLst>
          </p:cNvPr>
          <p:cNvSpPr txBox="1"/>
          <p:nvPr/>
        </p:nvSpPr>
        <p:spPr>
          <a:xfrm>
            <a:off x="1422763" y="6307129"/>
            <a:ext cx="6799349"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800" kern="0" err="1">
                <a:solidFill>
                  <a:srgbClr val="000000"/>
                </a:solidFill>
                <a:cs typeface="Segoe UI"/>
                <a:sym typeface="Arial"/>
              </a:rPr>
              <a:t>nH</a:t>
            </a:r>
            <a:r>
              <a:rPr lang="en-US" sz="800" kern="0">
                <a:solidFill>
                  <a:srgbClr val="000000"/>
                </a:solidFill>
                <a:cs typeface="Segoe UI"/>
                <a:sym typeface="Arial"/>
              </a:rPr>
              <a:t>/</a:t>
            </a:r>
            <a:r>
              <a:rPr lang="en-US" sz="800" kern="0" err="1">
                <a:solidFill>
                  <a:srgbClr val="000000"/>
                </a:solidFill>
                <a:cs typeface="Segoe UI"/>
                <a:sym typeface="Arial"/>
              </a:rPr>
              <a:t>nL</a:t>
            </a:r>
            <a:r>
              <a:rPr lang="en-US" sz="800" kern="0">
                <a:solidFill>
                  <a:srgbClr val="000000"/>
                </a:solidFill>
                <a:cs typeface="Segoe UI"/>
                <a:sym typeface="Arial"/>
              </a:rPr>
              <a:t> = non-Hispanic/non-Latinx; ​</a:t>
            </a:r>
          </a:p>
          <a:p>
            <a:pPr defTabSz="1219170">
              <a:buClr>
                <a:srgbClr val="000000"/>
              </a:buClr>
            </a:pPr>
            <a:r>
              <a:rPr lang="en-US" sz="800" kern="0">
                <a:solidFill>
                  <a:srgbClr val="000000"/>
                </a:solidFill>
                <a:cs typeface="Segoe UI"/>
                <a:sym typeface="Arial"/>
              </a:rPr>
              <a:t>American Indian/Alaska Native includes respondents who identify as Hispanic/Latinx​</a:t>
            </a:r>
          </a:p>
          <a:p>
            <a:pPr defTabSz="1219170">
              <a:buClr>
                <a:srgbClr val="000000"/>
              </a:buClr>
            </a:pPr>
            <a:r>
              <a:rPr lang="en-US" sz="800" kern="0">
                <a:solidFill>
                  <a:srgbClr val="000000"/>
                </a:solidFill>
                <a:cs typeface="Segoe UI"/>
                <a:sym typeface="Arial"/>
              </a:rPr>
              <a:t>Questioning/undecided/non-binary gender identity includes respondents identifying as non-binary, genderqueer, not exclusively male or female, and questioning/unsure of their gender identity</a:t>
            </a:r>
          </a:p>
        </p:txBody>
      </p:sp>
      <p:sp>
        <p:nvSpPr>
          <p:cNvPr id="3" name="Slide Number Placeholder 2">
            <a:extLst>
              <a:ext uri="{FF2B5EF4-FFF2-40B4-BE49-F238E27FC236}">
                <a16:creationId xmlns:a16="http://schemas.microsoft.com/office/drawing/2014/main" id="{AB5199BB-D9D3-436F-BC10-D239AE3B9A18}"/>
              </a:ext>
            </a:extLst>
          </p:cNvPr>
          <p:cNvSpPr>
            <a:spLocks noGrp="1"/>
          </p:cNvSpPr>
          <p:nvPr>
            <p:ph type="sldNum" idx="12"/>
          </p:nvPr>
        </p:nvSpPr>
        <p:spPr/>
        <p:txBody>
          <a:bodyPr/>
          <a:lstStyle/>
          <a:p>
            <a:fld id="{00000000-1234-1234-1234-123412341234}" type="slidenum">
              <a:rPr lang="en" smtClean="0">
                <a:solidFill>
                  <a:srgbClr val="595959"/>
                </a:solidFill>
              </a:rPr>
              <a:pPr/>
              <a:t>65</a:t>
            </a:fld>
            <a:endParaRPr lang="en">
              <a:solidFill>
                <a:srgbClr val="595959"/>
              </a:solidFill>
            </a:endParaRPr>
          </a:p>
        </p:txBody>
      </p:sp>
      <p:sp>
        <p:nvSpPr>
          <p:cNvPr id="10" name="Rectangle 9">
            <a:extLst>
              <a:ext uri="{FF2B5EF4-FFF2-40B4-BE49-F238E27FC236}">
                <a16:creationId xmlns:a16="http://schemas.microsoft.com/office/drawing/2014/main" id="{4E18746F-453A-46E2-BB5D-C5D1C451A234}"/>
              </a:ext>
            </a:extLst>
          </p:cNvPr>
          <p:cNvSpPr/>
          <p:nvPr/>
        </p:nvSpPr>
        <p:spPr>
          <a:xfrm>
            <a:off x="3755" y="656794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2056622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36" y="49043"/>
            <a:ext cx="4047612"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Black sample</a:t>
            </a:r>
          </a:p>
        </p:txBody>
      </p:sp>
      <p:graphicFrame>
        <p:nvGraphicFramePr>
          <p:cNvPr id="381" name="Google Shape;381;p45"/>
          <p:cNvGraphicFramePr/>
          <p:nvPr>
            <p:extLst>
              <p:ext uri="{D42A27DB-BD31-4B8C-83A1-F6EECF244321}">
                <p14:modId xmlns:p14="http://schemas.microsoft.com/office/powerpoint/2010/main" val="697494275"/>
              </p:ext>
            </p:extLst>
          </p:nvPr>
        </p:nvGraphicFramePr>
        <p:xfrm>
          <a:off x="137704" y="1464875"/>
          <a:ext cx="3823114" cy="4954776"/>
        </p:xfrm>
        <a:graphic>
          <a:graphicData uri="http://schemas.openxmlformats.org/drawingml/2006/table">
            <a:tbl>
              <a:tblPr>
                <a:noFill/>
              </a:tblPr>
              <a:tblGrid>
                <a:gridCol w="1100254">
                  <a:extLst>
                    <a:ext uri="{9D8B030D-6E8A-4147-A177-3AD203B41FA5}">
                      <a16:colId xmlns:a16="http://schemas.microsoft.com/office/drawing/2014/main" val="20000"/>
                    </a:ext>
                  </a:extLst>
                </a:gridCol>
                <a:gridCol w="1357931">
                  <a:extLst>
                    <a:ext uri="{9D8B030D-6E8A-4147-A177-3AD203B41FA5}">
                      <a16:colId xmlns:a16="http://schemas.microsoft.com/office/drawing/2014/main" val="20001"/>
                    </a:ext>
                  </a:extLst>
                </a:gridCol>
                <a:gridCol w="594780">
                  <a:extLst>
                    <a:ext uri="{9D8B030D-6E8A-4147-A177-3AD203B41FA5}">
                      <a16:colId xmlns:a16="http://schemas.microsoft.com/office/drawing/2014/main" val="20002"/>
                    </a:ext>
                  </a:extLst>
                </a:gridCol>
                <a:gridCol w="770149">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marL="91214" marR="91214"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37" marR="1183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extLst>
              <p:ext uri="{D42A27DB-BD31-4B8C-83A1-F6EECF244321}">
                <p14:modId xmlns:p14="http://schemas.microsoft.com/office/powerpoint/2010/main" val="1300134489"/>
              </p:ext>
            </p:extLst>
          </p:nvPr>
        </p:nvGraphicFramePr>
        <p:xfrm>
          <a:off x="4098474" y="821477"/>
          <a:ext cx="3823116" cy="5911449"/>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66</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extLst>
              <p:ext uri="{D42A27DB-BD31-4B8C-83A1-F6EECF244321}">
                <p14:modId xmlns:p14="http://schemas.microsoft.com/office/powerpoint/2010/main" val="2664661268"/>
              </p:ext>
            </p:extLst>
          </p:nvPr>
        </p:nvGraphicFramePr>
        <p:xfrm>
          <a:off x="8063365" y="1097011"/>
          <a:ext cx="3823116" cy="3363637"/>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360357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33617694"/>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37" marR="1183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9" name="Rectangle 8">
            <a:extLst>
              <a:ext uri="{FF2B5EF4-FFF2-40B4-BE49-F238E27FC236}">
                <a16:creationId xmlns:a16="http://schemas.microsoft.com/office/drawing/2014/main" id="{F8BD8762-0179-4FF9-9D27-B2CB0A1D4E39}"/>
              </a:ext>
            </a:extLst>
          </p:cNvPr>
          <p:cNvSpPr/>
          <p:nvPr/>
        </p:nvSpPr>
        <p:spPr>
          <a:xfrm>
            <a:off x="3710" y="656787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797700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9" y="49043"/>
            <a:ext cx="8007646"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a:t>
            </a:r>
          </a:p>
        </p:txBody>
      </p:sp>
      <p:graphicFrame>
        <p:nvGraphicFramePr>
          <p:cNvPr id="381" name="Google Shape;381;p45"/>
          <p:cNvGraphicFramePr/>
          <p:nvPr>
            <p:extLst>
              <p:ext uri="{D42A27DB-BD31-4B8C-83A1-F6EECF244321}">
                <p14:modId xmlns:p14="http://schemas.microsoft.com/office/powerpoint/2010/main" val="2165322252"/>
              </p:ext>
            </p:extLst>
          </p:nvPr>
        </p:nvGraphicFramePr>
        <p:xfrm>
          <a:off x="137704" y="1173504"/>
          <a:ext cx="3823114" cy="5196076"/>
        </p:xfrm>
        <a:graphic>
          <a:graphicData uri="http://schemas.openxmlformats.org/drawingml/2006/table">
            <a:tbl>
              <a:tblPr>
                <a:noFill/>
              </a:tblPr>
              <a:tblGrid>
                <a:gridCol w="1100254">
                  <a:extLst>
                    <a:ext uri="{9D8B030D-6E8A-4147-A177-3AD203B41FA5}">
                      <a16:colId xmlns:a16="http://schemas.microsoft.com/office/drawing/2014/main" val="20000"/>
                    </a:ext>
                  </a:extLst>
                </a:gridCol>
                <a:gridCol w="1357931">
                  <a:extLst>
                    <a:ext uri="{9D8B030D-6E8A-4147-A177-3AD203B41FA5}">
                      <a16:colId xmlns:a16="http://schemas.microsoft.com/office/drawing/2014/main" val="20001"/>
                    </a:ext>
                  </a:extLst>
                </a:gridCol>
                <a:gridCol w="594780">
                  <a:extLst>
                    <a:ext uri="{9D8B030D-6E8A-4147-A177-3AD203B41FA5}">
                      <a16:colId xmlns:a16="http://schemas.microsoft.com/office/drawing/2014/main" val="20002"/>
                    </a:ext>
                  </a:extLst>
                </a:gridCol>
                <a:gridCol w="770149">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marL="91214" marR="91214"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37" marR="1183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695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853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2001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Q/Not Sure/Oth/DU</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210921896"/>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2290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a:t>
                      </a:r>
                      <a:r>
                        <a:rPr lang="en-US" sz="1100">
                          <a:latin typeface="Calibri"/>
                          <a:ea typeface="Calibri"/>
                          <a:cs typeface="Calibri"/>
                          <a:sym typeface="Calibri"/>
                        </a:rPr>
                        <a:t>PNTA</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r>
                        <a:rPr lang="en-US" sz="1100">
                          <a:latin typeface="Calibri"/>
                          <a:ea typeface="Calibri"/>
                          <a:cs typeface="Calibri"/>
                          <a:sym typeface="Calibri"/>
                        </a:rPr>
                        <a:t>NS</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a:t>
                      </a:r>
                      <a:r>
                        <a:rPr lang="en-US" sz="1100">
                          <a:latin typeface="Calibri"/>
                          <a:ea typeface="Calibri"/>
                          <a:cs typeface="Calibri"/>
                          <a:sym typeface="Calibri"/>
                        </a:rPr>
                        <a:t>U</a:t>
                      </a:r>
                      <a:r>
                        <a:rPr lang="en" sz="1100">
                          <a:latin typeface="Calibri"/>
                          <a:ea typeface="Calibri"/>
                          <a:cs typeface="Calibri"/>
                          <a:sym typeface="Calibri"/>
                        </a:rPr>
                        <a:t>/</a:t>
                      </a:r>
                      <a:r>
                        <a:rPr lang="en-US" sz="1100">
                          <a:latin typeface="Calibri"/>
                          <a:ea typeface="Calibri"/>
                          <a:cs typeface="Calibri"/>
                          <a:sym typeface="Calibri"/>
                        </a:rPr>
                        <a:t>PNTA</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extLst>
              <p:ext uri="{D42A27DB-BD31-4B8C-83A1-F6EECF244321}">
                <p14:modId xmlns:p14="http://schemas.microsoft.com/office/powerpoint/2010/main" val="1998046813"/>
              </p:ext>
            </p:extLst>
          </p:nvPr>
        </p:nvGraphicFramePr>
        <p:xfrm>
          <a:off x="4098474" y="821477"/>
          <a:ext cx="3823116" cy="5911449"/>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552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a:t>
                      </a:r>
                      <a:r>
                        <a:rPr lang="en" sz="1100">
                          <a:latin typeface="Calibri"/>
                          <a:ea typeface="Calibri"/>
                          <a:cs typeface="Calibri"/>
                        </a:rPr>
                        <a:t>   </a:t>
                      </a:r>
                      <a:r>
                        <a:rPr lang="en" sz="1100">
                          <a:latin typeface="Calibri"/>
                          <a:ea typeface="Calibri"/>
                          <a:cs typeface="Calibri"/>
                          <a:sym typeface="Calibri"/>
                        </a:rPr>
                        <a:t> than English</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1875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384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9425424" y="6492800"/>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67</a:t>
            </a:fld>
            <a:endParaRPr lang="en" kern="0">
              <a:solidFill>
                <a:srgbClr val="595959"/>
              </a:solidFill>
              <a:latin typeface="Abadi Extra Light"/>
              <a:cs typeface="Arial"/>
              <a:sym typeface="Arial"/>
            </a:endParaRPr>
          </a:p>
        </p:txBody>
      </p:sp>
      <p:graphicFrame>
        <p:nvGraphicFramePr>
          <p:cNvPr id="7" name="Google Shape;382;p45">
            <a:extLst>
              <a:ext uri="{FF2B5EF4-FFF2-40B4-BE49-F238E27FC236}">
                <a16:creationId xmlns:a16="http://schemas.microsoft.com/office/drawing/2014/main" id="{B12793E8-CFE7-477D-8BD0-78135A425A1A}"/>
              </a:ext>
            </a:extLst>
          </p:cNvPr>
          <p:cNvGraphicFramePr/>
          <p:nvPr>
            <p:extLst>
              <p:ext uri="{D42A27DB-BD31-4B8C-83A1-F6EECF244321}">
                <p14:modId xmlns:p14="http://schemas.microsoft.com/office/powerpoint/2010/main" val="1451418401"/>
              </p:ext>
            </p:extLst>
          </p:nvPr>
        </p:nvGraphicFramePr>
        <p:xfrm>
          <a:off x="8059251" y="1612098"/>
          <a:ext cx="3823116" cy="3363637"/>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62763106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7573591"/>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10" name="Rectangle 9">
            <a:extLst>
              <a:ext uri="{FF2B5EF4-FFF2-40B4-BE49-F238E27FC236}">
                <a16:creationId xmlns:a16="http://schemas.microsoft.com/office/drawing/2014/main" id="{53D63929-20E9-4626-AE75-1975AEDC0084}"/>
              </a:ext>
            </a:extLst>
          </p:cNvPr>
          <p:cNvSpPr/>
          <p:nvPr/>
        </p:nvSpPr>
        <p:spPr>
          <a:xfrm>
            <a:off x="3663" y="656780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144507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 y="354218"/>
            <a:ext cx="9223831"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 continued</a:t>
            </a:r>
          </a:p>
        </p:txBody>
      </p:sp>
      <p:sp>
        <p:nvSpPr>
          <p:cNvPr id="383" name="Google Shape;383;p45"/>
          <p:cNvSpPr txBox="1">
            <a:spLocks noGrp="1"/>
          </p:cNvSpPr>
          <p:nvPr>
            <p:ph type="sldNum" idx="12"/>
          </p:nvPr>
        </p:nvSpPr>
        <p:spPr>
          <a:xfrm>
            <a:off x="9425424" y="6492800"/>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68</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extLst>
              <p:ext uri="{D42A27DB-BD31-4B8C-83A1-F6EECF244321}">
                <p14:modId xmlns:p14="http://schemas.microsoft.com/office/powerpoint/2010/main" val="3953351769"/>
              </p:ext>
            </p:extLst>
          </p:nvPr>
        </p:nvGraphicFramePr>
        <p:xfrm>
          <a:off x="598844" y="1498463"/>
          <a:ext cx="10670114" cy="4013197"/>
        </p:xfrm>
        <a:graphic>
          <a:graphicData uri="http://schemas.openxmlformats.org/drawingml/2006/table">
            <a:tbl>
              <a:tblPr>
                <a:noFill/>
              </a:tblPr>
              <a:tblGrid>
                <a:gridCol w="2845429">
                  <a:extLst>
                    <a:ext uri="{9D8B030D-6E8A-4147-A177-3AD203B41FA5}">
                      <a16:colId xmlns:a16="http://schemas.microsoft.com/office/drawing/2014/main" val="20000"/>
                    </a:ext>
                  </a:extLst>
                </a:gridCol>
                <a:gridCol w="4423172">
                  <a:extLst>
                    <a:ext uri="{9D8B030D-6E8A-4147-A177-3AD203B41FA5}">
                      <a16:colId xmlns:a16="http://schemas.microsoft.com/office/drawing/2014/main" val="20001"/>
                    </a:ext>
                  </a:extLst>
                </a:gridCol>
                <a:gridCol w="1175538">
                  <a:extLst>
                    <a:ext uri="{9D8B030D-6E8A-4147-A177-3AD203B41FA5}">
                      <a16:colId xmlns:a16="http://schemas.microsoft.com/office/drawing/2014/main" val="20002"/>
                    </a:ext>
                  </a:extLst>
                </a:gridCol>
                <a:gridCol w="2225975">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7">
                  <a:txBody>
                    <a:bodyPr/>
                    <a:lstStyle/>
                    <a:p>
                      <a:pPr marL="0" marR="76200" lvl="0" indent="0" algn="ctr" rtl="0">
                        <a:lnSpc>
                          <a:spcPct val="115000"/>
                        </a:lnSpc>
                        <a:spcBef>
                          <a:spcPts val="0"/>
                        </a:spcBef>
                        <a:spcAft>
                          <a:spcPts val="0"/>
                        </a:spcAft>
                        <a:buNone/>
                      </a:pPr>
                      <a:r>
                        <a:rPr lang="en-US" sz="1100" b="1">
                          <a:latin typeface="Calibri"/>
                          <a:ea typeface="Calibri"/>
                          <a:cs typeface="Calibri"/>
                          <a:sym typeface="Calibri"/>
                        </a:rPr>
                        <a:t>Industry</a:t>
                      </a:r>
                      <a:endParaRPr lang="en"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Construction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Manufacturing</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Retail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85690883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Transportation &amp; Warehousing</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Information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Finance &amp; Insurance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Real Estate &amp; Rental &amp; Leasing</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Professional, Scientific &amp; Technical Services</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Admin &amp; Support</a:t>
                      </a:r>
                      <a:r>
                        <a:rPr lang="en-US" sz="1100">
                          <a:latin typeface="Calibri"/>
                          <a:ea typeface="Calibri"/>
                          <a:cs typeface="Calibri"/>
                        </a:rPr>
                        <a:t> </a:t>
                      </a:r>
                      <a:r>
                        <a:rPr lang="en-US" sz="1100">
                          <a:latin typeface="Calibri"/>
                          <a:ea typeface="Calibri"/>
                          <a:cs typeface="Calibri"/>
                          <a:sym typeface="Calibri"/>
                        </a:rPr>
                        <a:t> &amp; Waste Management &amp; Remediation Services</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Education Services</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Healthcare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Social Assistance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Arts, Entertainment, &amp; Recreation</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242547346"/>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Accommodation &amp; Food Services</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6189500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Services</a:t>
                      </a: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8152101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Public Administration</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257290539"/>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Industries</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007702962"/>
                  </a:ext>
                </a:extLst>
              </a:tr>
            </a:tbl>
          </a:graphicData>
        </a:graphic>
      </p:graphicFrame>
      <p:sp>
        <p:nvSpPr>
          <p:cNvPr id="9" name="Rectangle 8">
            <a:extLst>
              <a:ext uri="{FF2B5EF4-FFF2-40B4-BE49-F238E27FC236}">
                <a16:creationId xmlns:a16="http://schemas.microsoft.com/office/drawing/2014/main" id="{B9E79620-BB85-4766-9B9E-B877A0B9D254}"/>
              </a:ext>
            </a:extLst>
          </p:cNvPr>
          <p:cNvSpPr/>
          <p:nvPr/>
        </p:nvSpPr>
        <p:spPr>
          <a:xfrm>
            <a:off x="3616" y="656773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25272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36" y="49043"/>
            <a:ext cx="4047612"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extLst>
              <p:ext uri="{D42A27DB-BD31-4B8C-83A1-F6EECF244321}">
                <p14:modId xmlns:p14="http://schemas.microsoft.com/office/powerpoint/2010/main" val="1941187371"/>
              </p:ext>
            </p:extLst>
          </p:nvPr>
        </p:nvGraphicFramePr>
        <p:xfrm>
          <a:off x="137704" y="1464875"/>
          <a:ext cx="3823114" cy="4954776"/>
        </p:xfrm>
        <a:graphic>
          <a:graphicData uri="http://schemas.openxmlformats.org/drawingml/2006/table">
            <a:tbl>
              <a:tblPr>
                <a:noFill/>
              </a:tblPr>
              <a:tblGrid>
                <a:gridCol w="1100254">
                  <a:extLst>
                    <a:ext uri="{9D8B030D-6E8A-4147-A177-3AD203B41FA5}">
                      <a16:colId xmlns:a16="http://schemas.microsoft.com/office/drawing/2014/main" val="20000"/>
                    </a:ext>
                  </a:extLst>
                </a:gridCol>
                <a:gridCol w="1357931">
                  <a:extLst>
                    <a:ext uri="{9D8B030D-6E8A-4147-A177-3AD203B41FA5}">
                      <a16:colId xmlns:a16="http://schemas.microsoft.com/office/drawing/2014/main" val="20001"/>
                    </a:ext>
                  </a:extLst>
                </a:gridCol>
                <a:gridCol w="594780">
                  <a:extLst>
                    <a:ext uri="{9D8B030D-6E8A-4147-A177-3AD203B41FA5}">
                      <a16:colId xmlns:a16="http://schemas.microsoft.com/office/drawing/2014/main" val="20002"/>
                    </a:ext>
                  </a:extLst>
                </a:gridCol>
                <a:gridCol w="770149">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marL="91214" marR="91214"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37" marR="1183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extLst>
              <p:ext uri="{D42A27DB-BD31-4B8C-83A1-F6EECF244321}">
                <p14:modId xmlns:p14="http://schemas.microsoft.com/office/powerpoint/2010/main" val="1361012069"/>
              </p:ext>
            </p:extLst>
          </p:nvPr>
        </p:nvGraphicFramePr>
        <p:xfrm>
          <a:off x="4098474" y="821477"/>
          <a:ext cx="3823116" cy="5911449"/>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69</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extLst>
              <p:ext uri="{D42A27DB-BD31-4B8C-83A1-F6EECF244321}">
                <p14:modId xmlns:p14="http://schemas.microsoft.com/office/powerpoint/2010/main" val="1068938988"/>
              </p:ext>
            </p:extLst>
          </p:nvPr>
        </p:nvGraphicFramePr>
        <p:xfrm>
          <a:off x="8063365" y="1096496"/>
          <a:ext cx="3823116" cy="2923584"/>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9" name="Rectangle 8">
            <a:extLst>
              <a:ext uri="{FF2B5EF4-FFF2-40B4-BE49-F238E27FC236}">
                <a16:creationId xmlns:a16="http://schemas.microsoft.com/office/drawing/2014/main" id="{08199705-93BD-4B45-B463-F1CFF19908C2}"/>
              </a:ext>
            </a:extLst>
          </p:cNvPr>
          <p:cNvSpPr/>
          <p:nvPr/>
        </p:nvSpPr>
        <p:spPr>
          <a:xfrm>
            <a:off x="3566" y="6567658"/>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397869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bar chart&#10;&#10;Description automatically generated">
            <a:extLst>
              <a:ext uri="{FF2B5EF4-FFF2-40B4-BE49-F238E27FC236}">
                <a16:creationId xmlns:a16="http://schemas.microsoft.com/office/drawing/2014/main" id="{78FC858A-36DD-443A-9900-30FA3600E4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16184" y="2559876"/>
            <a:ext cx="9729470" cy="3884989"/>
          </a:xfrm>
          <a:prstGeom prst="rect">
            <a:avLst/>
          </a:prstGeom>
        </p:spPr>
      </p:pic>
      <p:sp>
        <p:nvSpPr>
          <p:cNvPr id="2" name="Title 1"/>
          <p:cNvSpPr>
            <a:spLocks noGrp="1"/>
          </p:cNvSpPr>
          <p:nvPr>
            <p:ph type="title"/>
          </p:nvPr>
        </p:nvSpPr>
        <p:spPr>
          <a:xfrm>
            <a:off x="1021" y="908405"/>
            <a:ext cx="11952899" cy="1283252"/>
          </a:xfrm>
        </p:spPr>
        <p:txBody>
          <a:bodyPr>
            <a:noAutofit/>
          </a:bodyPr>
          <a:lstStyle/>
          <a:p>
            <a:pPr algn="ctr"/>
            <a:r>
              <a:rPr lang="en-US" sz="2400" b="1">
                <a:solidFill>
                  <a:srgbClr val="C00000"/>
                </a:solidFill>
              </a:rPr>
              <a:t>The confirmed opioid-related overdose death rate for females increased in 2020 compared with 2019. Death rate for Black non-Hispanic and Hispanic females increased more than the death rate for White non-Hispanic females.</a:t>
            </a:r>
          </a:p>
        </p:txBody>
      </p:sp>
      <p:cxnSp>
        <p:nvCxnSpPr>
          <p:cNvPr id="6" name="Straight Arrow Connector 5"/>
          <p:cNvCxnSpPr>
            <a:cxnSpLocks/>
          </p:cNvCxnSpPr>
          <p:nvPr/>
        </p:nvCxnSpPr>
        <p:spPr>
          <a:xfrm flipV="1">
            <a:off x="3198331" y="4901592"/>
            <a:ext cx="204529" cy="134836"/>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4948747" y="4776923"/>
            <a:ext cx="198537" cy="126393"/>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6578756" y="4901592"/>
            <a:ext cx="305867" cy="25019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8526190" y="4855904"/>
            <a:ext cx="191537" cy="364495"/>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1BE5DC-984D-4107-8C86-2453EFFD0757}"/>
              </a:ext>
            </a:extLst>
          </p:cNvPr>
          <p:cNvSpPr txBox="1"/>
          <p:nvPr/>
        </p:nvSpPr>
        <p:spPr>
          <a:xfrm>
            <a:off x="3" y="18750"/>
            <a:ext cx="10806300" cy="523220"/>
          </a:xfrm>
          <a:prstGeom prst="rect">
            <a:avLst/>
          </a:prstGeom>
          <a:noFill/>
        </p:spPr>
        <p:txBody>
          <a:bodyPr wrap="square" rtlCol="0">
            <a:spAutoFit/>
          </a:bodyPr>
          <a:lstStyle/>
          <a:p>
            <a:r>
              <a:rPr lang="en-US" sz="2800" dirty="0">
                <a:solidFill>
                  <a:schemeClr val="bg1"/>
                </a:solidFill>
              </a:rPr>
              <a:t>Female death rates by race, 2014-2020</a:t>
            </a:r>
            <a:endParaRPr lang="en-US" dirty="0">
              <a:solidFill>
                <a:schemeClr val="bg1"/>
              </a:solidFill>
            </a:endParaRPr>
          </a:p>
        </p:txBody>
      </p:sp>
    </p:spTree>
    <p:extLst>
      <p:ext uri="{BB962C8B-B14F-4D97-AF65-F5344CB8AC3E}">
        <p14:creationId xmlns:p14="http://schemas.microsoft.com/office/powerpoint/2010/main" val="9226819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52" y="14722"/>
            <a:ext cx="12161837" cy="666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70</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7177" y="12110"/>
            <a:ext cx="10479315"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YOUTH SAMPLE</a:t>
            </a:r>
          </a:p>
        </p:txBody>
      </p:sp>
      <p:sp>
        <p:nvSpPr>
          <p:cNvPr id="16" name="Rectangle 15">
            <a:extLst>
              <a:ext uri="{FF2B5EF4-FFF2-40B4-BE49-F238E27FC236}">
                <a16:creationId xmlns:a16="http://schemas.microsoft.com/office/drawing/2014/main" id="{4F438449-D67E-534B-97FC-E4930D28591D}"/>
              </a:ext>
            </a:extLst>
          </p:cNvPr>
          <p:cNvSpPr/>
          <p:nvPr/>
        </p:nvSpPr>
        <p:spPr>
          <a:xfrm>
            <a:off x="2155" y="6607934"/>
            <a:ext cx="12161837" cy="246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graphicFrame>
        <p:nvGraphicFramePr>
          <p:cNvPr id="6" name="Table 6">
            <a:extLst>
              <a:ext uri="{FF2B5EF4-FFF2-40B4-BE49-F238E27FC236}">
                <a16:creationId xmlns:a16="http://schemas.microsoft.com/office/drawing/2014/main" id="{DA3EAE4E-5AB7-4E7F-B9F3-2C8E50F58829}"/>
              </a:ext>
            </a:extLst>
          </p:cNvPr>
          <p:cNvGraphicFramePr>
            <a:graphicFrameLocks noGrp="1"/>
          </p:cNvGraphicFramePr>
          <p:nvPr>
            <p:extLst>
              <p:ext uri="{D42A27DB-BD31-4B8C-83A1-F6EECF244321}">
                <p14:modId xmlns:p14="http://schemas.microsoft.com/office/powerpoint/2010/main" val="736092667"/>
              </p:ext>
            </p:extLst>
          </p:nvPr>
        </p:nvGraphicFramePr>
        <p:xfrm>
          <a:off x="30711" y="757641"/>
          <a:ext cx="3917677" cy="5129107"/>
        </p:xfrm>
        <a:graphic>
          <a:graphicData uri="http://schemas.openxmlformats.org/drawingml/2006/table">
            <a:tbl>
              <a:tblPr firstRow="1" bandRow="1"/>
              <a:tblGrid>
                <a:gridCol w="1136773">
                  <a:extLst>
                    <a:ext uri="{9D8B030D-6E8A-4147-A177-3AD203B41FA5}">
                      <a16:colId xmlns:a16="http://schemas.microsoft.com/office/drawing/2014/main" val="2436933876"/>
                    </a:ext>
                  </a:extLst>
                </a:gridCol>
                <a:gridCol w="1587476">
                  <a:extLst>
                    <a:ext uri="{9D8B030D-6E8A-4147-A177-3AD203B41FA5}">
                      <a16:colId xmlns:a16="http://schemas.microsoft.com/office/drawing/2014/main" val="106707172"/>
                    </a:ext>
                  </a:extLst>
                </a:gridCol>
                <a:gridCol w="1193428">
                  <a:extLst>
                    <a:ext uri="{9D8B030D-6E8A-4147-A177-3AD203B41FA5}">
                      <a16:colId xmlns:a16="http://schemas.microsoft.com/office/drawing/2014/main" val="3886024209"/>
                    </a:ext>
                  </a:extLst>
                </a:gridCol>
              </a:tblGrid>
              <a:tr h="568960">
                <a:tc>
                  <a:txBody>
                    <a:bodyPr/>
                    <a:lstStyle/>
                    <a:p>
                      <a:endParaRPr lang="en-US" sz="1300">
                        <a:latin typeface="Abadi Extra Light" panose="020B0204020104020204" pitchFamily="34" charset="0"/>
                      </a:endParaRPr>
                    </a:p>
                  </a:txBody>
                  <a:tcPr marL="121618" marR="121618"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618" marR="121618" marT="60960" marB="60960"/>
                </a:tc>
                <a:tc>
                  <a:txBody>
                    <a:bodyPr/>
                    <a:lstStyle/>
                    <a:p>
                      <a:r>
                        <a:rPr lang="en-US" sz="1500" b="1">
                          <a:latin typeface="Abadi Extra Light"/>
                        </a:rPr>
                        <a:t>Sample</a:t>
                      </a:r>
                      <a:endParaRPr lang="en-US" sz="1500" b="1">
                        <a:latin typeface="Abadi Extra Light" panose="020B0204020104020204" pitchFamily="34" charset="0"/>
                      </a:endParaRPr>
                    </a:p>
                    <a:p>
                      <a:pPr lvl="0">
                        <a:buNone/>
                      </a:pPr>
                      <a:r>
                        <a:rPr lang="en-US" sz="1500" b="1">
                          <a:latin typeface="Abadi Extra Light"/>
                        </a:rPr>
                        <a:t>Size </a:t>
                      </a:r>
                    </a:p>
                  </a:txBody>
                  <a:tcPr marL="121618" marR="121618" marT="60960" marB="60960"/>
                </a:tc>
                <a:extLst>
                  <a:ext uri="{0D108BD9-81ED-4DB2-BD59-A6C34878D82A}">
                    <a16:rowId xmlns:a16="http://schemas.microsoft.com/office/drawing/2014/main" val="848394337"/>
                  </a:ext>
                </a:extLst>
              </a:tr>
              <a:tr h="345440">
                <a:tc>
                  <a:txBody>
                    <a:bodyPr/>
                    <a:lstStyle/>
                    <a:p>
                      <a:endParaRPr lang="en-US" sz="1200">
                        <a:latin typeface="Abadi Extra Light" panose="020B0204020104020204" pitchFamily="34" charset="0"/>
                      </a:endParaRPr>
                    </a:p>
                  </a:txBody>
                  <a:tcPr marL="121618" marR="121618" marT="60960" marB="60960"/>
                </a:tc>
                <a:tc>
                  <a:txBody>
                    <a:bodyPr/>
                    <a:lstStyle/>
                    <a:p>
                      <a:r>
                        <a:rPr lang="en-US" sz="1500">
                          <a:latin typeface="Abadi Extra Light"/>
                        </a:rPr>
                        <a:t>Total</a:t>
                      </a:r>
                    </a:p>
                  </a:txBody>
                  <a:tcPr marL="121618" marR="121618" marT="60960" marB="60960"/>
                </a:tc>
                <a:tc>
                  <a:txBody>
                    <a:bodyPr/>
                    <a:lstStyle/>
                    <a:p>
                      <a:r>
                        <a:rPr lang="en-US" sz="1500">
                          <a:latin typeface="Abadi Extra Light"/>
                        </a:rPr>
                        <a:t>3052</a:t>
                      </a:r>
                    </a:p>
                  </a:txBody>
                  <a:tcPr marL="121618" marR="121618" marT="60960" marB="60960"/>
                </a:tc>
                <a:extLst>
                  <a:ext uri="{0D108BD9-81ED-4DB2-BD59-A6C34878D82A}">
                    <a16:rowId xmlns:a16="http://schemas.microsoft.com/office/drawing/2014/main" val="4230592866"/>
                  </a:ext>
                </a:extLst>
              </a:tr>
              <a:tr h="455507">
                <a:tc rowSpan="7">
                  <a:txBody>
                    <a:bodyPr/>
                    <a:lstStyle/>
                    <a:p>
                      <a:pPr algn="ctr"/>
                      <a:r>
                        <a:rPr lang="en-US" sz="1500">
                          <a:latin typeface="Abadi Extra Light"/>
                        </a:rPr>
                        <a:t>Race/  Ethnicity</a:t>
                      </a:r>
                    </a:p>
                  </a:txBody>
                  <a:tcPr marL="121618" marR="121618" marT="60960" marB="60960" anchor="ctr"/>
                </a:tc>
                <a:tc>
                  <a:txBody>
                    <a:bodyPr/>
                    <a:lstStyle/>
                    <a:p>
                      <a:pPr lvl="6" algn="l" fontAlgn="b"/>
                      <a:r>
                        <a:rPr lang="en-US" sz="1500" b="0" i="0" u="none" strike="noStrike">
                          <a:solidFill>
                            <a:srgbClr val="000000"/>
                          </a:solidFill>
                          <a:effectLst/>
                          <a:latin typeface="Abadi Extra Light"/>
                        </a:rPr>
                        <a:t>American Indian/Alaska Native</a:t>
                      </a:r>
                    </a:p>
                  </a:txBody>
                  <a:tcPr marL="8446" marR="8446" marT="8467" marB="0" anchor="b"/>
                </a:tc>
                <a:tc>
                  <a:txBody>
                    <a:bodyPr/>
                    <a:lstStyle/>
                    <a:p>
                      <a:r>
                        <a:rPr lang="en-US" sz="1500">
                          <a:latin typeface="Abadi Extra Light"/>
                        </a:rPr>
                        <a:t>63</a:t>
                      </a:r>
                    </a:p>
                  </a:txBody>
                  <a:tcPr marL="121618" marR="121618"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Asian, nH/nL</a:t>
                      </a:r>
                      <a:endParaRPr lang="en-US" sz="1500" b="0" i="0" u="none" strike="noStrike" err="1">
                        <a:solidFill>
                          <a:srgbClr val="000000"/>
                        </a:solidFill>
                        <a:effectLst/>
                        <a:latin typeface="Abadi Extra Light"/>
                      </a:endParaRPr>
                    </a:p>
                  </a:txBody>
                  <a:tcPr marL="8446" marR="8446" marT="8467" marB="0" anchor="b"/>
                </a:tc>
                <a:tc>
                  <a:txBody>
                    <a:bodyPr/>
                    <a:lstStyle/>
                    <a:p>
                      <a:r>
                        <a:rPr lang="en-US" sz="1500">
                          <a:latin typeface="Abadi Extra Light"/>
                        </a:rPr>
                        <a:t>278</a:t>
                      </a:r>
                    </a:p>
                  </a:txBody>
                  <a:tcPr marL="121618" marR="121618"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Black, nH/nL</a:t>
                      </a:r>
                      <a:endParaRPr lang="en-US" sz="1500" b="0" i="0" u="none" strike="noStrike" err="1">
                        <a:solidFill>
                          <a:srgbClr val="000000"/>
                        </a:solidFill>
                        <a:effectLst/>
                        <a:latin typeface="Abadi Extra Light"/>
                      </a:endParaRPr>
                    </a:p>
                  </a:txBody>
                  <a:tcPr marL="8446" marR="8446" marT="8467" marB="0" anchor="b"/>
                </a:tc>
                <a:tc>
                  <a:txBody>
                    <a:bodyPr/>
                    <a:lstStyle/>
                    <a:p>
                      <a:r>
                        <a:rPr lang="en-US" sz="1500">
                          <a:latin typeface="Abadi Extra Light"/>
                        </a:rPr>
                        <a:t>221</a:t>
                      </a:r>
                    </a:p>
                  </a:txBody>
                  <a:tcPr marL="121618" marR="121618"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Hispanic/Latinx </a:t>
                      </a:r>
                      <a:endParaRPr lang="en-US" sz="1500" b="0" i="0" u="none" strike="noStrike">
                        <a:solidFill>
                          <a:srgbClr val="000000"/>
                        </a:solidFill>
                        <a:effectLst/>
                        <a:latin typeface="Abadi Extra Light" panose="020B0204020104020204" pitchFamily="34" charset="0"/>
                      </a:endParaRPr>
                    </a:p>
                  </a:txBody>
                  <a:tcPr marL="8446" marR="8446" marT="8467" marB="0" anchor="b"/>
                </a:tc>
                <a:tc>
                  <a:txBody>
                    <a:bodyPr/>
                    <a:lstStyle/>
                    <a:p>
                      <a:r>
                        <a:rPr lang="en-US" sz="1500">
                          <a:latin typeface="Abadi Extra Light"/>
                        </a:rPr>
                        <a:t>675</a:t>
                      </a:r>
                    </a:p>
                  </a:txBody>
                  <a:tcPr marL="121618" marR="121618"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Multiracial, nH/nL</a:t>
                      </a:r>
                      <a:endParaRPr lang="en-US" sz="1500" b="0" i="0" u="none" strike="noStrike" err="1">
                        <a:solidFill>
                          <a:srgbClr val="000000"/>
                        </a:solidFill>
                        <a:effectLst/>
                        <a:latin typeface="Abadi Extra Light"/>
                      </a:endParaRPr>
                    </a:p>
                  </a:txBody>
                  <a:tcPr marL="8446" marR="8446" marT="8467" marB="0" anchor="b"/>
                </a:tc>
                <a:tc>
                  <a:txBody>
                    <a:bodyPr/>
                    <a:lstStyle/>
                    <a:p>
                      <a:r>
                        <a:rPr lang="en-US" sz="1500">
                          <a:latin typeface="Abadi Extra Light"/>
                        </a:rPr>
                        <a:t>104</a:t>
                      </a:r>
                    </a:p>
                  </a:txBody>
                  <a:tcPr marL="121618" marR="121618" marT="60960" marB="60960"/>
                </a:tc>
                <a:extLst>
                  <a:ext uri="{0D108BD9-81ED-4DB2-BD59-A6C34878D82A}">
                    <a16:rowId xmlns:a16="http://schemas.microsoft.com/office/drawing/2014/main" val="321376781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Other, nH/nL</a:t>
                      </a:r>
                      <a:endParaRPr lang="en-US" sz="1500" b="0" i="0" u="none" strike="noStrike" err="1">
                        <a:solidFill>
                          <a:srgbClr val="000000"/>
                        </a:solidFill>
                        <a:effectLst/>
                        <a:latin typeface="Abadi Extra Light"/>
                      </a:endParaRPr>
                    </a:p>
                  </a:txBody>
                  <a:tcPr marL="8446" marR="8446" marT="8467" marB="0" anchor="b"/>
                </a:tc>
                <a:tc>
                  <a:txBody>
                    <a:bodyPr/>
                    <a:lstStyle/>
                    <a:p>
                      <a:r>
                        <a:rPr lang="en-US" sz="1500">
                          <a:latin typeface="Abadi Extra Light"/>
                        </a:rPr>
                        <a:t>44</a:t>
                      </a:r>
                    </a:p>
                  </a:txBody>
                  <a:tcPr marL="121618" marR="121618" marT="60960" marB="60960"/>
                </a:tc>
                <a:extLst>
                  <a:ext uri="{0D108BD9-81ED-4DB2-BD59-A6C34878D82A}">
                    <a16:rowId xmlns:a16="http://schemas.microsoft.com/office/drawing/2014/main" val="303375404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White, nH/nL</a:t>
                      </a:r>
                      <a:endParaRPr lang="en-US" sz="1500" b="0" i="0" u="none" strike="noStrike" err="1">
                        <a:solidFill>
                          <a:srgbClr val="000000"/>
                        </a:solidFill>
                        <a:effectLst/>
                        <a:latin typeface="Abadi Extra Light"/>
                      </a:endParaRPr>
                    </a:p>
                  </a:txBody>
                  <a:tcPr marL="8446" marR="8446" marT="8467" marB="0" anchor="b"/>
                </a:tc>
                <a:tc>
                  <a:txBody>
                    <a:bodyPr/>
                    <a:lstStyle/>
                    <a:p>
                      <a:r>
                        <a:rPr lang="en-US" sz="1500">
                          <a:latin typeface="Abadi Extra Light"/>
                        </a:rPr>
                        <a:t>1608</a:t>
                      </a:r>
                    </a:p>
                  </a:txBody>
                  <a:tcPr marL="121618" marR="121618" marT="60960" marB="60960"/>
                </a:tc>
                <a:extLst>
                  <a:ext uri="{0D108BD9-81ED-4DB2-BD59-A6C34878D82A}">
                    <a16:rowId xmlns:a16="http://schemas.microsoft.com/office/drawing/2014/main" val="3604520714"/>
                  </a:ext>
                </a:extLst>
              </a:tr>
              <a:tr h="345440">
                <a:tc rowSpan="2">
                  <a:txBody>
                    <a:bodyPr/>
                    <a:lstStyle/>
                    <a:p>
                      <a:r>
                        <a:rPr lang="en-US" sz="1500">
                          <a:latin typeface="Abadi Extra Light"/>
                        </a:rPr>
                        <a:t>Age</a:t>
                      </a:r>
                    </a:p>
                  </a:txBody>
                  <a:tcPr marL="121618" marR="121618" marT="60960" marB="60960" anchor="ctr"/>
                </a:tc>
                <a:tc>
                  <a:txBody>
                    <a:bodyPr/>
                    <a:lstStyle/>
                    <a:p>
                      <a:pPr algn="l" fontAlgn="b"/>
                      <a:r>
                        <a:rPr lang="en-US" sz="1500" b="0" i="0" u="none" strike="noStrike">
                          <a:solidFill>
                            <a:srgbClr val="000000"/>
                          </a:solidFill>
                          <a:effectLst/>
                          <a:latin typeface="Abadi Extra Light"/>
                        </a:rPr>
                        <a:t>&lt;18</a:t>
                      </a:r>
                    </a:p>
                  </a:txBody>
                  <a:tcPr marL="8446" marR="8446" marT="8467" marB="0" anchor="b"/>
                </a:tc>
                <a:tc>
                  <a:txBody>
                    <a:bodyPr/>
                    <a:lstStyle/>
                    <a:p>
                      <a:r>
                        <a:rPr lang="en-US" sz="1500">
                          <a:latin typeface="Abadi Extra Light"/>
                        </a:rPr>
                        <a:t>1400</a:t>
                      </a:r>
                    </a:p>
                  </a:txBody>
                  <a:tcPr marL="121618" marR="121618"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18+</a:t>
                      </a:r>
                    </a:p>
                  </a:txBody>
                  <a:tcPr marL="8446" marR="8446" marT="8467" marB="0" anchor="b"/>
                </a:tc>
                <a:tc>
                  <a:txBody>
                    <a:bodyPr/>
                    <a:lstStyle/>
                    <a:p>
                      <a:r>
                        <a:rPr lang="en-US" sz="1500">
                          <a:latin typeface="Abadi Extra Light"/>
                        </a:rPr>
                        <a:t>1652</a:t>
                      </a:r>
                    </a:p>
                  </a:txBody>
                  <a:tcPr marL="121618" marR="121618"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Geography</a:t>
                      </a:r>
                    </a:p>
                  </a:txBody>
                  <a:tcPr marL="121618" marR="121618" marT="60960" marB="60960" anchor="ctr"/>
                </a:tc>
                <a:tc>
                  <a:txBody>
                    <a:bodyPr/>
                    <a:lstStyle/>
                    <a:p>
                      <a:pPr algn="l" fontAlgn="b"/>
                      <a:r>
                        <a:rPr lang="en-US" sz="1500" b="0" i="0" u="none" strike="noStrike">
                          <a:solidFill>
                            <a:srgbClr val="000000"/>
                          </a:solidFill>
                          <a:effectLst/>
                          <a:latin typeface="Abadi Extra Light"/>
                        </a:rPr>
                        <a:t>Rural</a:t>
                      </a:r>
                    </a:p>
                  </a:txBody>
                  <a:tcPr marL="8446" marR="8446" marT="8467" marB="0" anchor="b"/>
                </a:tc>
                <a:tc>
                  <a:txBody>
                    <a:bodyPr/>
                    <a:lstStyle/>
                    <a:p>
                      <a:r>
                        <a:rPr lang="en-US" sz="1500">
                          <a:latin typeface="Abadi Extra Light"/>
                        </a:rPr>
                        <a:t>203</a:t>
                      </a:r>
                    </a:p>
                  </a:txBody>
                  <a:tcPr marL="121618" marR="121618"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Urban</a:t>
                      </a:r>
                    </a:p>
                  </a:txBody>
                  <a:tcPr marL="8446" marR="8446" marT="8467" marB="0" anchor="b"/>
                </a:tc>
                <a:tc>
                  <a:txBody>
                    <a:bodyPr/>
                    <a:lstStyle/>
                    <a:p>
                      <a:r>
                        <a:rPr lang="en-US" sz="1500">
                          <a:latin typeface="Abadi Extra Light"/>
                        </a:rPr>
                        <a:t>2785</a:t>
                      </a:r>
                    </a:p>
                  </a:txBody>
                  <a:tcPr marL="121618" marR="121618" marT="60960" marB="60960"/>
                </a:tc>
                <a:extLst>
                  <a:ext uri="{0D108BD9-81ED-4DB2-BD59-A6C34878D82A}">
                    <a16:rowId xmlns:a16="http://schemas.microsoft.com/office/drawing/2014/main" val="852030544"/>
                  </a:ext>
                </a:extLst>
              </a:tr>
            </a:tbl>
          </a:graphicData>
        </a:graphic>
      </p:graphicFrame>
      <p:graphicFrame>
        <p:nvGraphicFramePr>
          <p:cNvPr id="13" name="Table 6">
            <a:extLst>
              <a:ext uri="{FF2B5EF4-FFF2-40B4-BE49-F238E27FC236}">
                <a16:creationId xmlns:a16="http://schemas.microsoft.com/office/drawing/2014/main" id="{D50B9A28-8E6C-4368-A6B0-79DCD5D0C5B8}"/>
              </a:ext>
            </a:extLst>
          </p:cNvPr>
          <p:cNvGraphicFramePr>
            <a:graphicFrameLocks noGrp="1"/>
          </p:cNvGraphicFramePr>
          <p:nvPr>
            <p:extLst>
              <p:ext uri="{D42A27DB-BD31-4B8C-83A1-F6EECF244321}">
                <p14:modId xmlns:p14="http://schemas.microsoft.com/office/powerpoint/2010/main" val="2355044358"/>
              </p:ext>
            </p:extLst>
          </p:nvPr>
        </p:nvGraphicFramePr>
        <p:xfrm>
          <a:off x="4119348" y="732744"/>
          <a:ext cx="4069920" cy="4538135"/>
        </p:xfrm>
        <a:graphic>
          <a:graphicData uri="http://schemas.openxmlformats.org/drawingml/2006/table">
            <a:tbl>
              <a:tblPr firstRow="1" bandRow="1"/>
              <a:tblGrid>
                <a:gridCol w="1181402">
                  <a:extLst>
                    <a:ext uri="{9D8B030D-6E8A-4147-A177-3AD203B41FA5}">
                      <a16:colId xmlns:a16="http://schemas.microsoft.com/office/drawing/2014/main" val="2436933876"/>
                    </a:ext>
                  </a:extLst>
                </a:gridCol>
                <a:gridCol w="1939010">
                  <a:extLst>
                    <a:ext uri="{9D8B030D-6E8A-4147-A177-3AD203B41FA5}">
                      <a16:colId xmlns:a16="http://schemas.microsoft.com/office/drawing/2014/main" val="106707172"/>
                    </a:ext>
                  </a:extLst>
                </a:gridCol>
                <a:gridCol w="949508">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618" marR="121618"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618" marR="121618"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618" marR="121618" marT="60960" marB="60960"/>
                </a:tc>
                <a:extLst>
                  <a:ext uri="{0D108BD9-81ED-4DB2-BD59-A6C34878D82A}">
                    <a16:rowId xmlns:a16="http://schemas.microsoft.com/office/drawing/2014/main" val="848394337"/>
                  </a:ext>
                </a:extLst>
              </a:tr>
              <a:tr h="345440">
                <a:tc rowSpan="7">
                  <a:txBody>
                    <a:bodyPr/>
                    <a:lstStyle/>
                    <a:p>
                      <a:r>
                        <a:rPr lang="en-US" sz="1400">
                          <a:latin typeface="Abadi Extra Light"/>
                        </a:rPr>
                        <a:t>Sexual Orientation</a:t>
                      </a:r>
                    </a:p>
                  </a:txBody>
                  <a:tcPr marL="121618" marR="121618" marT="60960" marB="60960" anchor="ctr"/>
                </a:tc>
                <a:tc>
                  <a:txBody>
                    <a:bodyPr/>
                    <a:lstStyle/>
                    <a:p>
                      <a:pPr algn="l" fontAlgn="b"/>
                      <a:r>
                        <a:rPr lang="en-US" sz="1500" b="0" i="0" u="none" strike="noStrike">
                          <a:solidFill>
                            <a:srgbClr val="000000"/>
                          </a:solidFill>
                          <a:effectLst/>
                          <a:latin typeface="Abadi Extra Light"/>
                        </a:rPr>
                        <a:t>Asexual</a:t>
                      </a:r>
                    </a:p>
                  </a:txBody>
                  <a:tcPr marL="8446" marR="8446" marT="8467" marB="0" anchor="b"/>
                </a:tc>
                <a:tc>
                  <a:txBody>
                    <a:bodyPr/>
                    <a:lstStyle/>
                    <a:p>
                      <a:r>
                        <a:rPr lang="en-US" sz="1500">
                          <a:latin typeface="Abadi Extra Light"/>
                        </a:rPr>
                        <a:t>71</a:t>
                      </a:r>
                    </a:p>
                  </a:txBody>
                  <a:tcPr marL="121618" marR="121618"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Bisexual and/or Pansexual</a:t>
                      </a:r>
                    </a:p>
                  </a:txBody>
                  <a:tcPr marL="8446" marR="8446" marT="8467" marB="0" anchor="b"/>
                </a:tc>
                <a:tc>
                  <a:txBody>
                    <a:bodyPr/>
                    <a:lstStyle/>
                    <a:p>
                      <a:r>
                        <a:rPr lang="en-US" sz="1500">
                          <a:latin typeface="Abadi Extra Light"/>
                        </a:rPr>
                        <a:t>445</a:t>
                      </a:r>
                    </a:p>
                  </a:txBody>
                  <a:tcPr marL="121618" marR="121618"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Gay or Lesbian</a:t>
                      </a:r>
                    </a:p>
                  </a:txBody>
                  <a:tcPr marL="8446" marR="8446" marT="8467" marB="0" anchor="b"/>
                </a:tc>
                <a:tc>
                  <a:txBody>
                    <a:bodyPr/>
                    <a:lstStyle/>
                    <a:p>
                      <a:r>
                        <a:rPr lang="en-US" sz="1500">
                          <a:latin typeface="Abadi Extra Light"/>
                        </a:rPr>
                        <a:t>175</a:t>
                      </a:r>
                    </a:p>
                  </a:txBody>
                  <a:tcPr marL="121618" marR="121618"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Straight (Heterosexual)</a:t>
                      </a:r>
                    </a:p>
                  </a:txBody>
                  <a:tcPr marL="8446" marR="8446" marT="8467" marB="0" anchor="b"/>
                </a:tc>
                <a:tc>
                  <a:txBody>
                    <a:bodyPr/>
                    <a:lstStyle/>
                    <a:p>
                      <a:r>
                        <a:rPr lang="en-US" sz="1500">
                          <a:latin typeface="Abadi Extra Light"/>
                        </a:rPr>
                        <a:t>2023</a:t>
                      </a:r>
                    </a:p>
                  </a:txBody>
                  <a:tcPr marL="121618" marR="121618"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Queer</a:t>
                      </a:r>
                    </a:p>
                  </a:txBody>
                  <a:tcPr marL="8446" marR="8446" marT="8467" marB="0" anchor="b"/>
                </a:tc>
                <a:tc>
                  <a:txBody>
                    <a:bodyPr/>
                    <a:lstStyle/>
                    <a:p>
                      <a:r>
                        <a:rPr lang="en-US" sz="1500">
                          <a:latin typeface="Abadi Extra Light"/>
                        </a:rPr>
                        <a:t>81</a:t>
                      </a:r>
                    </a:p>
                  </a:txBody>
                  <a:tcPr marL="121618" marR="121618"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46" marR="8446" marT="8467" marB="0" anchor="b"/>
                </a:tc>
                <a:tc>
                  <a:txBody>
                    <a:bodyPr/>
                    <a:lstStyle/>
                    <a:p>
                      <a:r>
                        <a:rPr lang="en-US" sz="1500">
                          <a:latin typeface="Abadi Extra Light"/>
                        </a:rPr>
                        <a:t>137</a:t>
                      </a:r>
                    </a:p>
                  </a:txBody>
                  <a:tcPr marL="121618" marR="121618" marT="60960" marB="60960"/>
                </a:tc>
                <a:extLst>
                  <a:ext uri="{0D108BD9-81ED-4DB2-BD59-A6C34878D82A}">
                    <a16:rowId xmlns:a16="http://schemas.microsoft.com/office/drawing/2014/main" val="3213767816"/>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Don’t understand; prefer not answer</a:t>
                      </a:r>
                    </a:p>
                  </a:txBody>
                  <a:tcPr marL="8446" marR="8446" marT="8467" marB="0" anchor="b"/>
                </a:tc>
                <a:tc>
                  <a:txBody>
                    <a:bodyPr/>
                    <a:lstStyle/>
                    <a:p>
                      <a:r>
                        <a:rPr lang="en-US" sz="1500">
                          <a:latin typeface="Abadi Extra Light"/>
                        </a:rPr>
                        <a:t>101</a:t>
                      </a:r>
                    </a:p>
                  </a:txBody>
                  <a:tcPr marL="121618" marR="121618" marT="60960" marB="60960"/>
                </a:tc>
                <a:extLst>
                  <a:ext uri="{0D108BD9-81ED-4DB2-BD59-A6C34878D82A}">
                    <a16:rowId xmlns:a16="http://schemas.microsoft.com/office/drawing/2014/main" val="3033754046"/>
                  </a:ext>
                </a:extLst>
              </a:tr>
              <a:tr h="345440">
                <a:tc rowSpan="2">
                  <a:txBody>
                    <a:bodyPr/>
                    <a:lstStyle/>
                    <a:p>
                      <a:r>
                        <a:rPr lang="en-US" sz="1400">
                          <a:latin typeface="Abadi Extra Light"/>
                        </a:rPr>
                        <a:t>Transgender </a:t>
                      </a:r>
                      <a:endParaRPr lang="en-US" sz="1400">
                        <a:latin typeface="Abadi Extra Light" panose="020B0204020104020204" pitchFamily="34" charset="0"/>
                      </a:endParaRPr>
                    </a:p>
                  </a:txBody>
                  <a:tcPr marL="121618" marR="121618" marT="60960" marB="60960" anchor="ctr"/>
                </a:tc>
                <a:tc>
                  <a:txBody>
                    <a:bodyPr/>
                    <a:lstStyle/>
                    <a:p>
                      <a:pPr algn="l" fontAlgn="b"/>
                      <a:r>
                        <a:rPr lang="en-US" sz="1500" b="0" i="0" u="none" strike="noStrike">
                          <a:solidFill>
                            <a:srgbClr val="000000"/>
                          </a:solidFill>
                          <a:effectLst/>
                          <a:latin typeface="Abadi Extra Light"/>
                        </a:rPr>
                        <a:t>Of transgender experience </a:t>
                      </a:r>
                      <a:endParaRPr lang="en-US" sz="1500" b="0" i="0" u="none" strike="noStrike">
                        <a:solidFill>
                          <a:srgbClr val="000000"/>
                        </a:solidFill>
                        <a:effectLst/>
                        <a:latin typeface="Abadi Extra Light" panose="020B0204020104020204" pitchFamily="34" charset="0"/>
                      </a:endParaRPr>
                    </a:p>
                  </a:txBody>
                  <a:tcPr marL="8446" marR="8446" marT="8467" marB="0" anchor="b"/>
                </a:tc>
                <a:tc>
                  <a:txBody>
                    <a:bodyPr/>
                    <a:lstStyle/>
                    <a:p>
                      <a:r>
                        <a:rPr lang="en-US" sz="1500">
                          <a:latin typeface="Abadi Extra Light"/>
                        </a:rPr>
                        <a:t>103</a:t>
                      </a:r>
                    </a:p>
                  </a:txBody>
                  <a:tcPr marL="121618" marR="121618"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Not of transgender exp. </a:t>
                      </a:r>
                      <a:endParaRPr lang="en-US" sz="1500" b="0" i="0" u="none" strike="noStrike">
                        <a:solidFill>
                          <a:srgbClr val="000000"/>
                        </a:solidFill>
                        <a:effectLst/>
                        <a:latin typeface="Abadi Extra Light" panose="020B0204020104020204" pitchFamily="34" charset="0"/>
                      </a:endParaRPr>
                    </a:p>
                  </a:txBody>
                  <a:tcPr marL="8446" marR="8446" marT="8467" marB="0" anchor="b"/>
                </a:tc>
                <a:tc>
                  <a:txBody>
                    <a:bodyPr/>
                    <a:lstStyle/>
                    <a:p>
                      <a:r>
                        <a:rPr lang="en-US" sz="1500">
                          <a:latin typeface="Abadi Extra Light"/>
                        </a:rPr>
                        <a:t>2816</a:t>
                      </a:r>
                    </a:p>
                  </a:txBody>
                  <a:tcPr marL="121618" marR="121618" marT="60960" marB="60960"/>
                </a:tc>
                <a:extLst>
                  <a:ext uri="{0D108BD9-81ED-4DB2-BD59-A6C34878D82A}">
                    <a16:rowId xmlns:a16="http://schemas.microsoft.com/office/drawing/2014/main" val="204392729"/>
                  </a:ext>
                </a:extLst>
              </a:tr>
            </a:tbl>
          </a:graphicData>
        </a:graphic>
      </p:graphicFrame>
      <p:graphicFrame>
        <p:nvGraphicFramePr>
          <p:cNvPr id="14" name="Table 6">
            <a:extLst>
              <a:ext uri="{FF2B5EF4-FFF2-40B4-BE49-F238E27FC236}">
                <a16:creationId xmlns:a16="http://schemas.microsoft.com/office/drawing/2014/main" id="{338695F6-F860-44E5-AB22-8062065396D7}"/>
              </a:ext>
            </a:extLst>
          </p:cNvPr>
          <p:cNvGraphicFramePr>
            <a:graphicFrameLocks noGrp="1"/>
          </p:cNvGraphicFramePr>
          <p:nvPr>
            <p:extLst>
              <p:ext uri="{D42A27DB-BD31-4B8C-83A1-F6EECF244321}">
                <p14:modId xmlns:p14="http://schemas.microsoft.com/office/powerpoint/2010/main" val="1518524999"/>
              </p:ext>
            </p:extLst>
          </p:nvPr>
        </p:nvGraphicFramePr>
        <p:xfrm>
          <a:off x="8360287" y="738525"/>
          <a:ext cx="3686819" cy="4643121"/>
        </p:xfrm>
        <a:graphic>
          <a:graphicData uri="http://schemas.openxmlformats.org/drawingml/2006/table">
            <a:tbl>
              <a:tblPr firstRow="1" bandRow="1"/>
              <a:tblGrid>
                <a:gridCol w="975381">
                  <a:extLst>
                    <a:ext uri="{9D8B030D-6E8A-4147-A177-3AD203B41FA5}">
                      <a16:colId xmlns:a16="http://schemas.microsoft.com/office/drawing/2014/main" val="2436933876"/>
                    </a:ext>
                  </a:extLst>
                </a:gridCol>
                <a:gridCol w="1619599">
                  <a:extLst>
                    <a:ext uri="{9D8B030D-6E8A-4147-A177-3AD203B41FA5}">
                      <a16:colId xmlns:a16="http://schemas.microsoft.com/office/drawing/2014/main" val="106707172"/>
                    </a:ext>
                  </a:extLst>
                </a:gridCol>
                <a:gridCol w="1091839">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618" marR="121618"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618" marR="121618"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618" marR="121618" marT="60960" marB="60960"/>
                </a:tc>
                <a:extLst>
                  <a:ext uri="{0D108BD9-81ED-4DB2-BD59-A6C34878D82A}">
                    <a16:rowId xmlns:a16="http://schemas.microsoft.com/office/drawing/2014/main" val="848394337"/>
                  </a:ext>
                </a:extLst>
              </a:tr>
              <a:tr h="345440">
                <a:tc rowSpan="5">
                  <a:txBody>
                    <a:bodyPr/>
                    <a:lstStyle/>
                    <a:p>
                      <a:r>
                        <a:rPr lang="en-US" sz="1500">
                          <a:latin typeface="Abadi Extra Light"/>
                        </a:rPr>
                        <a:t>Disability</a:t>
                      </a:r>
                    </a:p>
                  </a:txBody>
                  <a:tcPr marL="121618" marR="121618" marT="60960" marB="60960" anchor="ctr"/>
                </a:tc>
                <a:tc>
                  <a:txBody>
                    <a:bodyPr/>
                    <a:lstStyle/>
                    <a:p>
                      <a:pPr algn="l" fontAlgn="b"/>
                      <a:r>
                        <a:rPr lang="en-US" sz="1500" b="0" i="0" u="none" strike="noStrike">
                          <a:solidFill>
                            <a:srgbClr val="000000"/>
                          </a:solidFill>
                          <a:effectLst/>
                          <a:latin typeface="Abadi Extra Light"/>
                        </a:rPr>
                        <a:t>Deaf/hard of hearing</a:t>
                      </a:r>
                    </a:p>
                  </a:txBody>
                  <a:tcPr marL="8446" marR="8446" marT="8467" marB="0" anchor="b"/>
                </a:tc>
                <a:tc>
                  <a:txBody>
                    <a:bodyPr/>
                    <a:lstStyle/>
                    <a:p>
                      <a:r>
                        <a:rPr lang="en-US" sz="1500">
                          <a:latin typeface="Abadi Extra Light"/>
                        </a:rPr>
                        <a:t>24</a:t>
                      </a:r>
                    </a:p>
                  </a:txBody>
                  <a:tcPr marL="121618" marR="121618" marT="60960" marB="60960"/>
                </a:tc>
                <a:extLst>
                  <a:ext uri="{0D108BD9-81ED-4DB2-BD59-A6C34878D82A}">
                    <a16:rowId xmlns:a16="http://schemas.microsoft.com/office/drawing/2014/main" val="4230592866"/>
                  </a:ext>
                </a:extLst>
              </a:tr>
              <a:tr h="455507">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Blind/ vision impairment</a:t>
                      </a:r>
                    </a:p>
                  </a:txBody>
                  <a:tcPr marL="8446" marR="8446" marT="8467" marB="0" anchor="b"/>
                </a:tc>
                <a:tc>
                  <a:txBody>
                    <a:bodyPr/>
                    <a:lstStyle/>
                    <a:p>
                      <a:r>
                        <a:rPr lang="en-US" sz="1500">
                          <a:latin typeface="Abadi Extra Light"/>
                        </a:rPr>
                        <a:t>44</a:t>
                      </a:r>
                    </a:p>
                  </a:txBody>
                  <a:tcPr marL="121618" marR="121618"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Cognitive disability</a:t>
                      </a:r>
                    </a:p>
                  </a:txBody>
                  <a:tcPr marL="8446" marR="8446" marT="8467" marB="0" anchor="b"/>
                </a:tc>
                <a:tc>
                  <a:txBody>
                    <a:bodyPr/>
                    <a:lstStyle/>
                    <a:p>
                      <a:r>
                        <a:rPr lang="en-US" sz="1500">
                          <a:latin typeface="Abadi Extra Light"/>
                        </a:rPr>
                        <a:t>414</a:t>
                      </a:r>
                    </a:p>
                  </a:txBody>
                  <a:tcPr marL="121618" marR="121618"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Mobility disability</a:t>
                      </a:r>
                    </a:p>
                  </a:txBody>
                  <a:tcPr marL="8446" marR="8446" marT="8467" marB="0" anchor="b"/>
                </a:tc>
                <a:tc>
                  <a:txBody>
                    <a:bodyPr/>
                    <a:lstStyle/>
                    <a:p>
                      <a:r>
                        <a:rPr lang="en-US" sz="1500">
                          <a:latin typeface="Abadi Extra Light"/>
                        </a:rPr>
                        <a:t>40</a:t>
                      </a:r>
                    </a:p>
                  </a:txBody>
                  <a:tcPr marL="121618" marR="121618" marT="60960" marB="60960"/>
                </a:tc>
                <a:extLst>
                  <a:ext uri="{0D108BD9-81ED-4DB2-BD59-A6C34878D82A}">
                    <a16:rowId xmlns:a16="http://schemas.microsoft.com/office/drawing/2014/main" val="814998834"/>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Self-care/independent living disability </a:t>
                      </a:r>
                      <a:endParaRPr lang="en-US" sz="1500" b="0" i="0" u="none" strike="noStrike">
                        <a:solidFill>
                          <a:srgbClr val="000000"/>
                        </a:solidFill>
                        <a:effectLst/>
                        <a:latin typeface="Abadi Extra Light" panose="020B0204020104020204" pitchFamily="34" charset="0"/>
                      </a:endParaRPr>
                    </a:p>
                  </a:txBody>
                  <a:tcPr marL="8446" marR="8446" marT="8467" marB="0" anchor="b"/>
                </a:tc>
                <a:tc>
                  <a:txBody>
                    <a:bodyPr/>
                    <a:lstStyle/>
                    <a:p>
                      <a:r>
                        <a:rPr lang="en-US" sz="1500">
                          <a:latin typeface="Abadi Extra Light"/>
                        </a:rPr>
                        <a:t>133</a:t>
                      </a:r>
                    </a:p>
                  </a:txBody>
                  <a:tcPr marL="121618" marR="121618" marT="60960" marB="60960"/>
                </a:tc>
                <a:extLst>
                  <a:ext uri="{0D108BD9-81ED-4DB2-BD59-A6C34878D82A}">
                    <a16:rowId xmlns:a16="http://schemas.microsoft.com/office/drawing/2014/main" val="3145540802"/>
                  </a:ext>
                </a:extLst>
              </a:tr>
              <a:tr h="345440">
                <a:tc rowSpan="2">
                  <a:txBody>
                    <a:bodyPr/>
                    <a:lstStyle/>
                    <a:p>
                      <a:r>
                        <a:rPr lang="en-US" sz="1500">
                          <a:latin typeface="Abadi Extra Light"/>
                        </a:rPr>
                        <a:t>Working/</a:t>
                      </a:r>
                    </a:p>
                    <a:p>
                      <a:r>
                        <a:rPr lang="en-US" sz="1500">
                          <a:latin typeface="Abadi Extra Light"/>
                        </a:rPr>
                        <a:t>employed youth</a:t>
                      </a:r>
                    </a:p>
                  </a:txBody>
                  <a:tcPr marL="121618" marR="121618" marT="60960" marB="60960" anchor="ctr"/>
                </a:tc>
                <a:tc>
                  <a:txBody>
                    <a:bodyPr/>
                    <a:lstStyle/>
                    <a:p>
                      <a:pPr algn="l" fontAlgn="b"/>
                      <a:r>
                        <a:rPr lang="en-US" sz="1500" b="0" i="0" u="none" strike="noStrike">
                          <a:solidFill>
                            <a:srgbClr val="000000"/>
                          </a:solidFill>
                          <a:effectLst/>
                          <a:latin typeface="Abadi Extra Light"/>
                        </a:rPr>
                        <a:t>Yes</a:t>
                      </a:r>
                    </a:p>
                  </a:txBody>
                  <a:tcPr marL="8446" marR="8446" marT="8467" marB="0" anchor="b"/>
                </a:tc>
                <a:tc>
                  <a:txBody>
                    <a:bodyPr/>
                    <a:lstStyle/>
                    <a:p>
                      <a:r>
                        <a:rPr lang="en-US" sz="1500">
                          <a:latin typeface="Abadi Extra Light"/>
                        </a:rPr>
                        <a:t>1190</a:t>
                      </a:r>
                    </a:p>
                  </a:txBody>
                  <a:tcPr marL="121618" marR="121618" marT="60960" marB="60960"/>
                </a:tc>
                <a:extLst>
                  <a:ext uri="{0D108BD9-81ED-4DB2-BD59-A6C34878D82A}">
                    <a16:rowId xmlns:a16="http://schemas.microsoft.com/office/drawing/2014/main" val="4268037465"/>
                  </a:ext>
                </a:extLst>
              </a:tr>
              <a:tr h="4470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46" marR="8446" marT="8467" marB="0" anchor="b"/>
                </a:tc>
                <a:tc>
                  <a:txBody>
                    <a:bodyPr/>
                    <a:lstStyle/>
                    <a:p>
                      <a:r>
                        <a:rPr lang="en-US" sz="1500">
                          <a:latin typeface="Abadi Extra Light"/>
                        </a:rPr>
                        <a:t>1318</a:t>
                      </a:r>
                    </a:p>
                  </a:txBody>
                  <a:tcPr marL="121618" marR="121618"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Young parents</a:t>
                      </a:r>
                    </a:p>
                  </a:txBody>
                  <a:tcPr marL="121618" marR="121618" marT="60960" marB="60960" anchor="ctr"/>
                </a:tc>
                <a:tc>
                  <a:txBody>
                    <a:bodyPr/>
                    <a:lstStyle/>
                    <a:p>
                      <a:pPr algn="l" fontAlgn="b"/>
                      <a:r>
                        <a:rPr lang="en-US" sz="1500" b="0" i="0" u="none" strike="noStrike">
                          <a:solidFill>
                            <a:srgbClr val="000000"/>
                          </a:solidFill>
                          <a:effectLst/>
                          <a:latin typeface="Abadi Extra Light"/>
                        </a:rPr>
                        <a:t>Yes</a:t>
                      </a:r>
                    </a:p>
                  </a:txBody>
                  <a:tcPr marL="8446" marR="8446" marT="8467" marB="0" anchor="b"/>
                </a:tc>
                <a:tc>
                  <a:txBody>
                    <a:bodyPr/>
                    <a:lstStyle/>
                    <a:p>
                      <a:r>
                        <a:rPr lang="en-US" sz="1500">
                          <a:latin typeface="Abadi Extra Light"/>
                        </a:rPr>
                        <a:t>148</a:t>
                      </a:r>
                    </a:p>
                  </a:txBody>
                  <a:tcPr marL="121618" marR="121618"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46" marR="8446" marT="8467" marB="0" anchor="b"/>
                </a:tc>
                <a:tc>
                  <a:txBody>
                    <a:bodyPr/>
                    <a:lstStyle/>
                    <a:p>
                      <a:r>
                        <a:rPr lang="en-US" sz="1500">
                          <a:latin typeface="Abadi Extra Light"/>
                        </a:rPr>
                        <a:t>2904</a:t>
                      </a:r>
                    </a:p>
                  </a:txBody>
                  <a:tcPr marL="121618" marR="121618" marT="60960" marB="60960"/>
                </a:tc>
                <a:extLst>
                  <a:ext uri="{0D108BD9-81ED-4DB2-BD59-A6C34878D82A}">
                    <a16:rowId xmlns:a16="http://schemas.microsoft.com/office/drawing/2014/main" val="852030544"/>
                  </a:ext>
                </a:extLst>
              </a:tr>
            </a:tbl>
          </a:graphicData>
        </a:graphic>
      </p:graphicFrame>
      <p:graphicFrame>
        <p:nvGraphicFramePr>
          <p:cNvPr id="7" name="Table 6">
            <a:extLst>
              <a:ext uri="{FF2B5EF4-FFF2-40B4-BE49-F238E27FC236}">
                <a16:creationId xmlns:a16="http://schemas.microsoft.com/office/drawing/2014/main" id="{ECC1DE7E-1B8C-4EE0-9BB7-979456C5F20E}"/>
              </a:ext>
            </a:extLst>
          </p:cNvPr>
          <p:cNvGraphicFramePr>
            <a:graphicFrameLocks noGrp="1"/>
          </p:cNvGraphicFramePr>
          <p:nvPr>
            <p:extLst>
              <p:ext uri="{D42A27DB-BD31-4B8C-83A1-F6EECF244321}">
                <p14:modId xmlns:p14="http://schemas.microsoft.com/office/powerpoint/2010/main" val="2322684528"/>
              </p:ext>
            </p:extLst>
          </p:nvPr>
        </p:nvGraphicFramePr>
        <p:xfrm>
          <a:off x="4119348" y="4523181"/>
          <a:ext cx="4069920" cy="1752600"/>
        </p:xfrm>
        <a:graphic>
          <a:graphicData uri="http://schemas.openxmlformats.org/drawingml/2006/table">
            <a:tbl>
              <a:tblPr firstRow="1" bandRow="1"/>
              <a:tblGrid>
                <a:gridCol w="1181401">
                  <a:extLst>
                    <a:ext uri="{9D8B030D-6E8A-4147-A177-3AD203B41FA5}">
                      <a16:colId xmlns:a16="http://schemas.microsoft.com/office/drawing/2014/main" val="2754336846"/>
                    </a:ext>
                  </a:extLst>
                </a:gridCol>
                <a:gridCol w="1931824">
                  <a:extLst>
                    <a:ext uri="{9D8B030D-6E8A-4147-A177-3AD203B41FA5}">
                      <a16:colId xmlns:a16="http://schemas.microsoft.com/office/drawing/2014/main" val="2074455349"/>
                    </a:ext>
                  </a:extLst>
                </a:gridCol>
                <a:gridCol w="956695">
                  <a:extLst>
                    <a:ext uri="{9D8B030D-6E8A-4147-A177-3AD203B41FA5}">
                      <a16:colId xmlns:a16="http://schemas.microsoft.com/office/drawing/2014/main" val="1578235130"/>
                    </a:ext>
                  </a:extLst>
                </a:gridCol>
              </a:tblGrid>
              <a:tr h="345440">
                <a:tc rowSpan="5">
                  <a:txBody>
                    <a:bodyPr/>
                    <a:lstStyle/>
                    <a:p>
                      <a:r>
                        <a:rPr lang="en-US" sz="1500">
                          <a:latin typeface="Abadi Extra Light"/>
                        </a:rPr>
                        <a:t>Gender Identity</a:t>
                      </a:r>
                    </a:p>
                  </a:txBody>
                  <a:tcPr marL="121618" marR="121618" marT="60960" marB="60960" anchor="ctr"/>
                </a:tc>
                <a:tc>
                  <a:txBody>
                    <a:bodyPr/>
                    <a:lstStyle/>
                    <a:p>
                      <a:pPr algn="l" fontAlgn="b"/>
                      <a:r>
                        <a:rPr lang="en-US" sz="1500" b="0" i="0" u="none" strike="noStrike">
                          <a:solidFill>
                            <a:srgbClr val="000000"/>
                          </a:solidFill>
                          <a:effectLst/>
                          <a:latin typeface="Abadi Extra Light"/>
                        </a:rPr>
                        <a:t>Male only</a:t>
                      </a:r>
                    </a:p>
                  </a:txBody>
                  <a:tcPr marL="8446" marR="8446" marT="8467" marB="0" anchor="b"/>
                </a:tc>
                <a:tc>
                  <a:txBody>
                    <a:bodyPr/>
                    <a:lstStyle/>
                    <a:p>
                      <a:r>
                        <a:rPr lang="en-US" sz="1500">
                          <a:latin typeface="Abadi Extra Light"/>
                        </a:rPr>
                        <a:t>789</a:t>
                      </a:r>
                    </a:p>
                  </a:txBody>
                  <a:tcPr marL="121618" marR="121618" marT="60960" marB="60960"/>
                </a:tc>
                <a:extLst>
                  <a:ext uri="{0D108BD9-81ED-4DB2-BD59-A6C34878D82A}">
                    <a16:rowId xmlns:a16="http://schemas.microsoft.com/office/drawing/2014/main" val="3949280379"/>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Female only</a:t>
                      </a:r>
                    </a:p>
                  </a:txBody>
                  <a:tcPr marL="8446" marR="8446" marT="8467" marB="0" anchor="b"/>
                </a:tc>
                <a:tc>
                  <a:txBody>
                    <a:bodyPr/>
                    <a:lstStyle/>
                    <a:p>
                      <a:r>
                        <a:rPr lang="en-US" sz="1500">
                          <a:latin typeface="Abadi Extra Light"/>
                        </a:rPr>
                        <a:t>2059</a:t>
                      </a:r>
                    </a:p>
                  </a:txBody>
                  <a:tcPr marL="121618" marR="121618" marT="60960" marB="60960"/>
                </a:tc>
                <a:extLst>
                  <a:ext uri="{0D108BD9-81ED-4DB2-BD59-A6C34878D82A}">
                    <a16:rowId xmlns:a16="http://schemas.microsoft.com/office/drawing/2014/main" val="62761358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Non-binary</a:t>
                      </a:r>
                    </a:p>
                  </a:txBody>
                  <a:tcPr marL="8446" marR="8446" marT="8467" marB="0" anchor="b"/>
                </a:tc>
                <a:tc>
                  <a:txBody>
                    <a:bodyPr/>
                    <a:lstStyle/>
                    <a:p>
                      <a:r>
                        <a:rPr lang="en-US" sz="1500">
                          <a:latin typeface="Abadi Extra Light"/>
                        </a:rPr>
                        <a:t>128</a:t>
                      </a:r>
                    </a:p>
                  </a:txBody>
                  <a:tcPr marL="121618" marR="121618" marT="60960" marB="60960"/>
                </a:tc>
                <a:extLst>
                  <a:ext uri="{0D108BD9-81ED-4DB2-BD59-A6C34878D82A}">
                    <a16:rowId xmlns:a16="http://schemas.microsoft.com/office/drawing/2014/main" val="945922170"/>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46" marR="8446" marT="8467" marB="0" anchor="b"/>
                </a:tc>
                <a:tc>
                  <a:txBody>
                    <a:bodyPr/>
                    <a:lstStyle/>
                    <a:p>
                      <a:r>
                        <a:rPr lang="en-US" sz="1500">
                          <a:latin typeface="Abadi Extra Light"/>
                        </a:rPr>
                        <a:t>31</a:t>
                      </a:r>
                    </a:p>
                  </a:txBody>
                  <a:tcPr marL="121618" marR="121618" marT="60960" marB="60960"/>
                </a:tc>
                <a:extLst>
                  <a:ext uri="{0D108BD9-81ED-4DB2-BD59-A6C34878D82A}">
                    <a16:rowId xmlns:a16="http://schemas.microsoft.com/office/drawing/2014/main" val="420540239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a:t>
                      </a:r>
                      <a:endParaRPr lang="en-US" sz="1500" b="0" i="0" u="none" strike="noStrike">
                        <a:solidFill>
                          <a:srgbClr val="000000"/>
                        </a:solidFill>
                        <a:effectLst/>
                        <a:latin typeface="Abadi Extra Light" panose="020B0204020104020204" pitchFamily="34" charset="0"/>
                      </a:endParaRPr>
                    </a:p>
                  </a:txBody>
                  <a:tcPr marL="8446" marR="8446" marT="8467" marB="0" anchor="b"/>
                </a:tc>
                <a:tc>
                  <a:txBody>
                    <a:bodyPr/>
                    <a:lstStyle/>
                    <a:p>
                      <a:r>
                        <a:rPr lang="en-US" sz="1500">
                          <a:latin typeface="Abadi Extra Light"/>
                        </a:rPr>
                        <a:t>36</a:t>
                      </a:r>
                    </a:p>
                  </a:txBody>
                  <a:tcPr marL="121618" marR="121618" marT="60960" marB="60960"/>
                </a:tc>
                <a:extLst>
                  <a:ext uri="{0D108BD9-81ED-4DB2-BD59-A6C34878D82A}">
                    <a16:rowId xmlns:a16="http://schemas.microsoft.com/office/drawing/2014/main" val="2621364705"/>
                  </a:ext>
                </a:extLst>
              </a:tr>
            </a:tbl>
          </a:graphicData>
        </a:graphic>
      </p:graphicFrame>
      <p:graphicFrame>
        <p:nvGraphicFramePr>
          <p:cNvPr id="8" name="Table 7">
            <a:extLst>
              <a:ext uri="{FF2B5EF4-FFF2-40B4-BE49-F238E27FC236}">
                <a16:creationId xmlns:a16="http://schemas.microsoft.com/office/drawing/2014/main" id="{C7EC4759-2638-4528-B14B-57A97B44FFC4}"/>
              </a:ext>
            </a:extLst>
          </p:cNvPr>
          <p:cNvGraphicFramePr>
            <a:graphicFrameLocks noGrp="1"/>
          </p:cNvGraphicFramePr>
          <p:nvPr>
            <p:extLst>
              <p:ext uri="{D42A27DB-BD31-4B8C-83A1-F6EECF244321}">
                <p14:modId xmlns:p14="http://schemas.microsoft.com/office/powerpoint/2010/main" val="3137009443"/>
              </p:ext>
            </p:extLst>
          </p:nvPr>
        </p:nvGraphicFramePr>
        <p:xfrm>
          <a:off x="30711" y="5589806"/>
          <a:ext cx="3917677" cy="816187"/>
        </p:xfrm>
        <a:graphic>
          <a:graphicData uri="http://schemas.openxmlformats.org/drawingml/2006/table">
            <a:tbl>
              <a:tblPr firstRow="1" bandRow="1"/>
              <a:tblGrid>
                <a:gridCol w="1136773">
                  <a:extLst>
                    <a:ext uri="{9D8B030D-6E8A-4147-A177-3AD203B41FA5}">
                      <a16:colId xmlns:a16="http://schemas.microsoft.com/office/drawing/2014/main" val="2180213246"/>
                    </a:ext>
                  </a:extLst>
                </a:gridCol>
                <a:gridCol w="1586247">
                  <a:extLst>
                    <a:ext uri="{9D8B030D-6E8A-4147-A177-3AD203B41FA5}">
                      <a16:colId xmlns:a16="http://schemas.microsoft.com/office/drawing/2014/main" val="935423557"/>
                    </a:ext>
                  </a:extLst>
                </a:gridCol>
                <a:gridCol w="1194657">
                  <a:extLst>
                    <a:ext uri="{9D8B030D-6E8A-4147-A177-3AD203B41FA5}">
                      <a16:colId xmlns:a16="http://schemas.microsoft.com/office/drawing/2014/main" val="973336708"/>
                    </a:ext>
                  </a:extLst>
                </a:gridCol>
              </a:tblGrid>
              <a:tr h="345440">
                <a:tc rowSpan="2">
                  <a:txBody>
                    <a:bodyPr/>
                    <a:lstStyle/>
                    <a:p>
                      <a:r>
                        <a:rPr lang="en-US" sz="1500">
                          <a:latin typeface="Abadi Extra Light"/>
                        </a:rPr>
                        <a:t>Language</a:t>
                      </a:r>
                    </a:p>
                  </a:txBody>
                  <a:tcPr marL="121618" marR="121618" marT="60960" marB="60960" anchor="ctr"/>
                </a:tc>
                <a:tc>
                  <a:txBody>
                    <a:bodyPr/>
                    <a:lstStyle/>
                    <a:p>
                      <a:pPr algn="l" fontAlgn="b"/>
                      <a:r>
                        <a:rPr lang="en-US" sz="1500" b="0" i="0" u="none" strike="noStrike">
                          <a:solidFill>
                            <a:srgbClr val="000000"/>
                          </a:solidFill>
                          <a:effectLst/>
                          <a:latin typeface="Abadi Extra Light"/>
                        </a:rPr>
                        <a:t>English only</a:t>
                      </a:r>
                    </a:p>
                  </a:txBody>
                  <a:tcPr marL="8446" marR="8446" marT="8467" marB="0" anchor="b"/>
                </a:tc>
                <a:tc>
                  <a:txBody>
                    <a:bodyPr/>
                    <a:lstStyle/>
                    <a:p>
                      <a:r>
                        <a:rPr lang="en-US" sz="1500">
                          <a:latin typeface="Abadi Extra Light"/>
                        </a:rPr>
                        <a:t>2056</a:t>
                      </a:r>
                    </a:p>
                  </a:txBody>
                  <a:tcPr marL="121618" marR="121618" marT="60960" marB="60960"/>
                </a:tc>
                <a:extLst>
                  <a:ext uri="{0D108BD9-81ED-4DB2-BD59-A6C34878D82A}">
                    <a16:rowId xmlns:a16="http://schemas.microsoft.com/office/drawing/2014/main" val="1553936798"/>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Speaks lang other than Eng. </a:t>
                      </a:r>
                      <a:endParaRPr lang="en-US" sz="1500" b="0" i="0" u="none" strike="noStrike">
                        <a:solidFill>
                          <a:srgbClr val="000000"/>
                        </a:solidFill>
                        <a:effectLst/>
                        <a:latin typeface="Abadi Extra Light" panose="020B0204020104020204" pitchFamily="34" charset="0"/>
                      </a:endParaRPr>
                    </a:p>
                  </a:txBody>
                  <a:tcPr marL="8446" marR="8446" marT="8467" marB="0" anchor="b"/>
                </a:tc>
                <a:tc>
                  <a:txBody>
                    <a:bodyPr/>
                    <a:lstStyle/>
                    <a:p>
                      <a:r>
                        <a:rPr lang="en-US" sz="1500">
                          <a:latin typeface="Abadi Extra Light"/>
                        </a:rPr>
                        <a:t>991</a:t>
                      </a:r>
                    </a:p>
                  </a:txBody>
                  <a:tcPr marL="121618" marR="121618" marT="60960" marB="60960"/>
                </a:tc>
                <a:extLst>
                  <a:ext uri="{0D108BD9-81ED-4DB2-BD59-A6C34878D82A}">
                    <a16:rowId xmlns:a16="http://schemas.microsoft.com/office/drawing/2014/main" val="4211056002"/>
                  </a:ext>
                </a:extLst>
              </a:tr>
            </a:tbl>
          </a:graphicData>
        </a:graphic>
      </p:graphicFrame>
      <p:sp>
        <p:nvSpPr>
          <p:cNvPr id="9" name="TextBox 8">
            <a:extLst>
              <a:ext uri="{FF2B5EF4-FFF2-40B4-BE49-F238E27FC236}">
                <a16:creationId xmlns:a16="http://schemas.microsoft.com/office/drawing/2014/main" id="{96411AA7-9802-4788-9E8D-9E39CBD7F1C0}"/>
              </a:ext>
            </a:extLst>
          </p:cNvPr>
          <p:cNvSpPr txBox="1"/>
          <p:nvPr/>
        </p:nvSpPr>
        <p:spPr>
          <a:xfrm>
            <a:off x="8589298" y="4986761"/>
            <a:ext cx="3656242" cy="1015663"/>
          </a:xfrm>
          <a:prstGeom prst="rect">
            <a:avLst/>
          </a:prstGeom>
          <a:noFill/>
        </p:spPr>
        <p:txBody>
          <a:bodyPr wrap="square" rtlCol="0">
            <a:spAutoFit/>
          </a:bodyPr>
          <a:lstStyle/>
          <a:p>
            <a:pPr defTabSz="1219170">
              <a:buClr>
                <a:srgbClr val="000000"/>
              </a:buClr>
              <a:defRPr/>
            </a:pPr>
            <a:r>
              <a:rPr lang="en-US" sz="1200" kern="0">
                <a:solidFill>
                  <a:srgbClr val="000000"/>
                </a:solidFill>
                <a:cs typeface="Arial"/>
                <a:sym typeface="Arial"/>
              </a:rPr>
              <a:t>Note: May not sum to total due to missing data for some questions. </a:t>
            </a:r>
          </a:p>
          <a:p>
            <a:pPr defTabSz="1219170">
              <a:buClr>
                <a:srgbClr val="000000"/>
              </a:buClr>
              <a:defRPr/>
            </a:pPr>
            <a:r>
              <a:rPr lang="en-US" sz="1200" kern="0">
                <a:solidFill>
                  <a:srgbClr val="000000"/>
                </a:solidFill>
                <a:cs typeface="Arial"/>
                <a:sym typeface="Arial"/>
              </a:rPr>
              <a:t>Includes respondents under the age of 25 (both from youth survey and young parents who took the adult survey)</a:t>
            </a:r>
          </a:p>
        </p:txBody>
      </p:sp>
      <p:sp>
        <p:nvSpPr>
          <p:cNvPr id="19" name="Rectangle 18">
            <a:extLst>
              <a:ext uri="{FF2B5EF4-FFF2-40B4-BE49-F238E27FC236}">
                <a16:creationId xmlns:a16="http://schemas.microsoft.com/office/drawing/2014/main" id="{60E7E9FA-D2E7-4813-BEC6-65F40730AB70}"/>
              </a:ext>
            </a:extLst>
          </p:cNvPr>
          <p:cNvSpPr/>
          <p:nvPr/>
        </p:nvSpPr>
        <p:spPr>
          <a:xfrm>
            <a:off x="3516" y="6567582"/>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840297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36" y="49043"/>
            <a:ext cx="4047612"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nvGraphicFramePr>
        <p:xfrm>
          <a:off x="137704" y="1464875"/>
          <a:ext cx="3823114" cy="4954776"/>
        </p:xfrm>
        <a:graphic>
          <a:graphicData uri="http://schemas.openxmlformats.org/drawingml/2006/table">
            <a:tbl>
              <a:tblPr>
                <a:noFill/>
              </a:tblPr>
              <a:tblGrid>
                <a:gridCol w="1100254">
                  <a:extLst>
                    <a:ext uri="{9D8B030D-6E8A-4147-A177-3AD203B41FA5}">
                      <a16:colId xmlns:a16="http://schemas.microsoft.com/office/drawing/2014/main" val="20000"/>
                    </a:ext>
                  </a:extLst>
                </a:gridCol>
                <a:gridCol w="1357931">
                  <a:extLst>
                    <a:ext uri="{9D8B030D-6E8A-4147-A177-3AD203B41FA5}">
                      <a16:colId xmlns:a16="http://schemas.microsoft.com/office/drawing/2014/main" val="20001"/>
                    </a:ext>
                  </a:extLst>
                </a:gridCol>
                <a:gridCol w="594780">
                  <a:extLst>
                    <a:ext uri="{9D8B030D-6E8A-4147-A177-3AD203B41FA5}">
                      <a16:colId xmlns:a16="http://schemas.microsoft.com/office/drawing/2014/main" val="20002"/>
                    </a:ext>
                  </a:extLst>
                </a:gridCol>
                <a:gridCol w="770149">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marL="91214" marR="91214"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37" marR="1183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dirty="0">
                          <a:latin typeface="Calibri"/>
                          <a:ea typeface="Calibri"/>
                          <a:cs typeface="Calibri"/>
                          <a:sym typeface="Calibri"/>
                        </a:rPr>
                        <a:t>11%</a:t>
                      </a:r>
                      <a:endParaRPr sz="1100" dirty="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098474" y="821477"/>
          <a:ext cx="3823116" cy="5911449"/>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marL="91214" marR="91214"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589298" y="6356351"/>
            <a:ext cx="2736414"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71</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63365" y="1096496"/>
          <a:ext cx="3823116" cy="2923584"/>
        </p:xfrm>
        <a:graphic>
          <a:graphicData uri="http://schemas.openxmlformats.org/drawingml/2006/table">
            <a:tbl>
              <a:tblPr>
                <a:noFill/>
              </a:tblPr>
              <a:tblGrid>
                <a:gridCol w="1019521">
                  <a:extLst>
                    <a:ext uri="{9D8B030D-6E8A-4147-A177-3AD203B41FA5}">
                      <a16:colId xmlns:a16="http://schemas.microsoft.com/office/drawing/2014/main" val="20000"/>
                    </a:ext>
                  </a:extLst>
                </a:gridCol>
                <a:gridCol w="1241707">
                  <a:extLst>
                    <a:ext uri="{9D8B030D-6E8A-4147-A177-3AD203B41FA5}">
                      <a16:colId xmlns:a16="http://schemas.microsoft.com/office/drawing/2014/main" val="20001"/>
                    </a:ext>
                  </a:extLst>
                </a:gridCol>
                <a:gridCol w="764318">
                  <a:extLst>
                    <a:ext uri="{9D8B030D-6E8A-4147-A177-3AD203B41FA5}">
                      <a16:colId xmlns:a16="http://schemas.microsoft.com/office/drawing/2014/main" val="20002"/>
                    </a:ext>
                  </a:extLst>
                </a:gridCol>
                <a:gridCol w="79757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669" marR="12669"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891" marR="16891"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891" marR="16891"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669" marR="12669"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37" marR="1183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37" marR="1183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9" name="Rectangle 8">
            <a:extLst>
              <a:ext uri="{FF2B5EF4-FFF2-40B4-BE49-F238E27FC236}">
                <a16:creationId xmlns:a16="http://schemas.microsoft.com/office/drawing/2014/main" id="{88F15158-D66D-4BB4-9BE1-909211849276}"/>
              </a:ext>
            </a:extLst>
          </p:cNvPr>
          <p:cNvSpPr/>
          <p:nvPr/>
        </p:nvSpPr>
        <p:spPr>
          <a:xfrm>
            <a:off x="3464" y="656750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8507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9D9742-A0B8-43E5-AE9D-55A572CA6207}"/>
              </a:ext>
            </a:extLst>
          </p:cNvPr>
          <p:cNvGraphicFramePr>
            <a:graphicFrameLocks noGrp="1"/>
          </p:cNvGraphicFramePr>
          <p:nvPr>
            <p:extLst>
              <p:ext uri="{D42A27DB-BD31-4B8C-83A1-F6EECF244321}">
                <p14:modId xmlns:p14="http://schemas.microsoft.com/office/powerpoint/2010/main" val="4209967304"/>
              </p:ext>
            </p:extLst>
          </p:nvPr>
        </p:nvGraphicFramePr>
        <p:xfrm>
          <a:off x="104293" y="438241"/>
          <a:ext cx="4033255" cy="5272256"/>
        </p:xfrm>
        <a:graphic>
          <a:graphicData uri="http://schemas.openxmlformats.org/drawingml/2006/table">
            <a:tbl>
              <a:tblPr/>
              <a:tblGrid>
                <a:gridCol w="864912">
                  <a:extLst>
                    <a:ext uri="{9D8B030D-6E8A-4147-A177-3AD203B41FA5}">
                      <a16:colId xmlns:a16="http://schemas.microsoft.com/office/drawing/2014/main" val="2069767521"/>
                    </a:ext>
                  </a:extLst>
                </a:gridCol>
                <a:gridCol w="1560493">
                  <a:extLst>
                    <a:ext uri="{9D8B030D-6E8A-4147-A177-3AD203B41FA5}">
                      <a16:colId xmlns:a16="http://schemas.microsoft.com/office/drawing/2014/main" val="902132233"/>
                    </a:ext>
                  </a:extLst>
                </a:gridCol>
                <a:gridCol w="756287">
                  <a:extLst>
                    <a:ext uri="{9D8B030D-6E8A-4147-A177-3AD203B41FA5}">
                      <a16:colId xmlns:a16="http://schemas.microsoft.com/office/drawing/2014/main" val="1401698075"/>
                    </a:ext>
                  </a:extLst>
                </a:gridCol>
                <a:gridCol w="851563">
                  <a:extLst>
                    <a:ext uri="{9D8B030D-6E8A-4147-A177-3AD203B41FA5}">
                      <a16:colId xmlns:a16="http://schemas.microsoft.com/office/drawing/2014/main" val="1628878958"/>
                    </a:ext>
                  </a:extLst>
                </a:gridCol>
              </a:tblGrid>
              <a:tr h="222005">
                <a:tc>
                  <a:txBody>
                    <a:bodyPr/>
                    <a:lstStyle/>
                    <a:p>
                      <a:pPr marL="0" marR="0" lvl="0" indent="0" algn="ctr" rtl="0" fontAlgn="b">
                        <a:lnSpc>
                          <a:spcPct val="100000"/>
                        </a:lnSpc>
                        <a:spcBef>
                          <a:spcPts val="0"/>
                        </a:spcBef>
                        <a:spcAft>
                          <a:spcPts val="0"/>
                        </a:spcAft>
                        <a:buClr>
                          <a:srgbClr val="000000"/>
                        </a:buClr>
                        <a:buFont typeface="Arial"/>
                        <a:buNone/>
                      </a:pP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22" marR="3422"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Demographics</a:t>
                      </a:r>
                    </a:p>
                  </a:txBody>
                  <a:tcPr marL="3422" marR="3422"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Frequency</a:t>
                      </a:r>
                      <a:r>
                        <a:rPr lang="en-US" sz="1200" b="1" i="0" u="none" strike="noStrike" cap="none">
                          <a:solidFill>
                            <a:srgbClr val="000000"/>
                          </a:solidFill>
                          <a:latin typeface="Calibri"/>
                          <a:cs typeface="Calibri"/>
                        </a:rPr>
                        <a:t> </a:t>
                      </a: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22" marR="3422"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Weighted %</a:t>
                      </a:r>
                    </a:p>
                  </a:txBody>
                  <a:tcPr marL="3422" marR="3422" marT="3431" marB="0" anchor="ctr">
                    <a:solidFill>
                      <a:schemeClr val="accent4">
                        <a:lumMod val="75000"/>
                      </a:schemeClr>
                    </a:solidFill>
                  </a:tcPr>
                </a:tc>
                <a:extLst>
                  <a:ext uri="{0D108BD9-81ED-4DB2-BD59-A6C34878D82A}">
                    <a16:rowId xmlns:a16="http://schemas.microsoft.com/office/drawing/2014/main" val="3161866333"/>
                  </a:ext>
                </a:extLst>
              </a:tr>
              <a:tr h="180975">
                <a:tc>
                  <a:txBody>
                    <a:bodyPr/>
                    <a:lstStyle/>
                    <a:p>
                      <a:pPr algn="l" fontAlgn="b"/>
                      <a:endParaRPr lang="en-US" sz="1200" b="1" i="0" u="none" strike="noStrike">
                        <a:solidFill>
                          <a:srgbClr val="000000"/>
                        </a:solidFill>
                        <a:effectLst/>
                        <a:latin typeface="Calibri"/>
                        <a:cs typeface="Calibri"/>
                      </a:endParaRPr>
                    </a:p>
                  </a:txBody>
                  <a:tcPr marL="102688" marR="3422" marT="3431" marB="0" anchor="ctr"/>
                </a:tc>
                <a:tc>
                  <a:txBody>
                    <a:bodyPr/>
                    <a:lstStyle/>
                    <a:p>
                      <a:pPr algn="l" fontAlgn="b"/>
                      <a:r>
                        <a:rPr lang="en-US" sz="1200" b="1" i="0" u="none" strike="noStrike">
                          <a:solidFill>
                            <a:srgbClr val="000000"/>
                          </a:solidFill>
                          <a:effectLst/>
                          <a:latin typeface="Calibri"/>
                          <a:cs typeface="Calibri"/>
                        </a:rPr>
                        <a:t>Overall</a:t>
                      </a:r>
                    </a:p>
                  </a:txBody>
                  <a:tcPr marL="102688" marR="3422" marT="3431" marB="0" anchor="ctr"/>
                </a:tc>
                <a:tc>
                  <a:txBody>
                    <a:bodyPr/>
                    <a:lstStyle/>
                    <a:p>
                      <a:pPr algn="ctr" fontAlgn="b"/>
                      <a:r>
                        <a:rPr lang="en-US" sz="1200" b="1" i="0" u="none" strike="noStrike">
                          <a:solidFill>
                            <a:srgbClr val="000000"/>
                          </a:solidFill>
                          <a:effectLst/>
                          <a:latin typeface="Calibri" panose="020F0502020204030204" pitchFamily="34" charset="0"/>
                        </a:rPr>
                        <a:t>572</a:t>
                      </a:r>
                    </a:p>
                  </a:txBody>
                  <a:tcPr marL="8446" marR="8446" marT="8467" marB="0" anchor="ctr"/>
                </a:tc>
                <a:tc>
                  <a:txBody>
                    <a:bodyPr/>
                    <a:lstStyle/>
                    <a:p>
                      <a:pPr algn="ctr" fontAlgn="b"/>
                      <a:r>
                        <a:rPr lang="en-US" sz="1200" b="1"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3075298059"/>
                  </a:ext>
                </a:extLst>
              </a:tr>
              <a:tr h="359675">
                <a:tc rowSpan="8">
                  <a:txBody>
                    <a:bodyPr/>
                    <a:lstStyle/>
                    <a:p>
                      <a:pPr algn="l" fontAlgn="b"/>
                      <a:r>
                        <a:rPr lang="en-US" sz="1200" b="1" i="0" u="none" strike="noStrike">
                          <a:solidFill>
                            <a:srgbClr val="000000"/>
                          </a:solidFill>
                          <a:effectLst/>
                          <a:latin typeface="Calibri"/>
                          <a:cs typeface="Calibri"/>
                        </a:rPr>
                        <a:t>Race/</a:t>
                      </a:r>
                    </a:p>
                    <a:p>
                      <a:pPr algn="l" fontAlgn="b"/>
                      <a:r>
                        <a:rPr lang="en-US" sz="1200" b="1" i="0" u="none" strike="noStrike">
                          <a:solidFill>
                            <a:srgbClr val="000000"/>
                          </a:solidFill>
                          <a:effectLst/>
                          <a:latin typeface="Calibri"/>
                          <a:cs typeface="Calibri"/>
                        </a:rPr>
                        <a:t>Ethnicity </a:t>
                      </a:r>
                    </a:p>
                  </a:txBody>
                  <a:tcPr marL="102688" marR="3422" marT="3431" marB="0" anchor="ctr"/>
                </a:tc>
                <a:tc>
                  <a:txBody>
                    <a:bodyPr/>
                    <a:lstStyle/>
                    <a:p>
                      <a:pPr algn="l" fontAlgn="b"/>
                      <a:r>
                        <a:rPr lang="en-US" sz="1200" b="0" i="0" u="none" strike="noStrike">
                          <a:solidFill>
                            <a:srgbClr val="000000"/>
                          </a:solidFill>
                          <a:effectLst/>
                          <a:latin typeface="Calibri"/>
                          <a:cs typeface="Calibri"/>
                        </a:rPr>
                        <a:t>American Indian/Alaska Native</a:t>
                      </a: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15</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46" marR="8446" marT="8467" marB="0" anchor="ctr"/>
                </a:tc>
                <a:extLst>
                  <a:ext uri="{0D108BD9-81ED-4DB2-BD59-A6C34878D82A}">
                    <a16:rowId xmlns:a16="http://schemas.microsoft.com/office/drawing/2014/main" val="313638353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Hispanic/Latinx</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52</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2466828053"/>
                  </a:ext>
                </a:extLst>
              </a:tr>
              <a:tr h="19879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Multiracial, nH/nL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16</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46" marR="8446" marT="8467" marB="0" anchor="ctr"/>
                </a:tc>
                <a:extLst>
                  <a:ext uri="{0D108BD9-81ED-4DB2-BD59-A6C34878D82A}">
                    <a16:rowId xmlns:a16="http://schemas.microsoft.com/office/drawing/2014/main" val="3734948310"/>
                  </a:ext>
                </a:extLst>
              </a:tr>
              <a:tr h="19215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Asian,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30</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46" marR="8446" marT="8467" marB="0" anchor="ctr"/>
                </a:tc>
                <a:extLst>
                  <a:ext uri="{0D108BD9-81ED-4DB2-BD59-A6C34878D82A}">
                    <a16:rowId xmlns:a16="http://schemas.microsoft.com/office/drawing/2014/main" val="1067024779"/>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Black, nH/nL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28</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46" marR="8446" marT="8467" marB="0" anchor="ctr"/>
                </a:tc>
                <a:extLst>
                  <a:ext uri="{0D108BD9-81ED-4DB2-BD59-A6C34878D82A}">
                    <a16:rowId xmlns:a16="http://schemas.microsoft.com/office/drawing/2014/main" val="355529876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White, nH/nL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415</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892393762"/>
                  </a:ext>
                </a:extLst>
              </a:tr>
              <a:tr h="156186">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Other Race,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46" marR="8446" marT="8467" marB="0" anchor="ctr"/>
                </a:tc>
                <a:extLst>
                  <a:ext uri="{0D108BD9-81ED-4DB2-BD59-A6C34878D82A}">
                    <a16:rowId xmlns:a16="http://schemas.microsoft.com/office/drawing/2014/main" val="3885441753"/>
                  </a:ext>
                </a:extLst>
              </a:tr>
              <a:tr h="212660">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Unknown Race</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46" marR="8446" marT="8467" marB="0" anchor="ctr"/>
                </a:tc>
                <a:extLst>
                  <a:ext uri="{0D108BD9-81ED-4DB2-BD59-A6C34878D82A}">
                    <a16:rowId xmlns:a16="http://schemas.microsoft.com/office/drawing/2014/main" val="2995525455"/>
                  </a:ext>
                </a:extLst>
              </a:tr>
              <a:tr h="186415">
                <a:tc rowSpan="4">
                  <a:txBody>
                    <a:bodyPr/>
                    <a:lstStyle/>
                    <a:p>
                      <a:pPr algn="l" fontAlgn="b"/>
                      <a:r>
                        <a:rPr lang="en-US" sz="1200" b="1" i="0" u="none" strike="noStrike">
                          <a:solidFill>
                            <a:srgbClr val="000000"/>
                          </a:solidFill>
                          <a:effectLst/>
                          <a:latin typeface="Calibri"/>
                          <a:cs typeface="Calibri"/>
                        </a:rPr>
                        <a:t>Age </a:t>
                      </a:r>
                    </a:p>
                  </a:txBody>
                  <a:tcPr marL="102688" marR="3422" marT="3431" marB="0" anchor="ctr"/>
                </a:tc>
                <a:tc>
                  <a:txBody>
                    <a:bodyPr/>
                    <a:lstStyle/>
                    <a:p>
                      <a:pPr algn="l" fontAlgn="b"/>
                      <a:r>
                        <a:rPr lang="en-US" sz="1200" u="none" strike="noStrike">
                          <a:effectLst/>
                          <a:latin typeface="Calibri"/>
                          <a:cs typeface="Calibri"/>
                        </a:rPr>
                        <a:t>25-34</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146</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46" marR="8446" marT="8467" marB="0" anchor="ctr"/>
                </a:tc>
                <a:extLst>
                  <a:ext uri="{0D108BD9-81ED-4DB2-BD59-A6C34878D82A}">
                    <a16:rowId xmlns:a16="http://schemas.microsoft.com/office/drawing/2014/main" val="121451822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35-44</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201</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46" marR="8446" marT="8467" marB="0" anchor="ctr"/>
                </a:tc>
                <a:extLst>
                  <a:ext uri="{0D108BD9-81ED-4DB2-BD59-A6C34878D82A}">
                    <a16:rowId xmlns:a16="http://schemas.microsoft.com/office/drawing/2014/main" val="75280756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45-64</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193</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260200581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65+</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32</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46" marR="8446" marT="8467" marB="0" anchor="ctr"/>
                </a:tc>
                <a:extLst>
                  <a:ext uri="{0D108BD9-81ED-4DB2-BD59-A6C34878D82A}">
                    <a16:rowId xmlns:a16="http://schemas.microsoft.com/office/drawing/2014/main" val="2820667707"/>
                  </a:ext>
                </a:extLst>
              </a:tr>
              <a:tr h="186415">
                <a:tc rowSpan="3">
                  <a:txBody>
                    <a:bodyPr/>
                    <a:lstStyle/>
                    <a:p>
                      <a:pPr algn="l" fontAlgn="b"/>
                      <a:r>
                        <a:rPr lang="en-US" sz="1200" b="1" i="0" u="none" strike="noStrike">
                          <a:solidFill>
                            <a:srgbClr val="000000"/>
                          </a:solidFill>
                          <a:effectLst/>
                          <a:latin typeface="Calibri"/>
                          <a:cs typeface="Calibri"/>
                        </a:rPr>
                        <a:t>Gender Identity </a:t>
                      </a:r>
                    </a:p>
                  </a:txBody>
                  <a:tcPr marL="102688" marR="3422" marT="3431" marB="0" anchor="ctr"/>
                </a:tc>
                <a:tc>
                  <a:txBody>
                    <a:bodyPr/>
                    <a:lstStyle/>
                    <a:p>
                      <a:pPr algn="l" fontAlgn="b"/>
                      <a:r>
                        <a:rPr lang="en-US" sz="1200" u="none" strike="noStrike">
                          <a:effectLst/>
                          <a:latin typeface="Calibri"/>
                          <a:cs typeface="Calibri"/>
                        </a:rPr>
                        <a:t>Male</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147</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1932509610"/>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Female</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394</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3688913079"/>
                  </a:ext>
                </a:extLst>
              </a:tr>
              <a:tr h="53784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Non-binary, Genderqueer, Not Exclusively M/F</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18</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46" marR="8446" marT="8467" marB="0" anchor="ctr"/>
                </a:tc>
                <a:extLst>
                  <a:ext uri="{0D108BD9-81ED-4DB2-BD59-A6C34878D82A}">
                    <a16:rowId xmlns:a16="http://schemas.microsoft.com/office/drawing/2014/main" val="1343517713"/>
                  </a:ext>
                </a:extLst>
              </a:tr>
              <a:tr h="186415">
                <a:tc rowSpan="6">
                  <a:txBody>
                    <a:bodyPr/>
                    <a:lstStyle/>
                    <a:p>
                      <a:pPr algn="l" fontAlgn="b"/>
                      <a:r>
                        <a:rPr lang="en-US" sz="1200" b="1" i="0" u="none" strike="noStrike">
                          <a:solidFill>
                            <a:srgbClr val="000000"/>
                          </a:solidFill>
                          <a:effectLst/>
                          <a:latin typeface="Calibri"/>
                          <a:cs typeface="Calibri"/>
                        </a:rPr>
                        <a:t>Sexual Orientation </a:t>
                      </a:r>
                    </a:p>
                  </a:txBody>
                  <a:tcPr marL="102688" marR="3422" marT="3431" marB="0" anchor="ctr"/>
                </a:tc>
                <a:tc>
                  <a:txBody>
                    <a:bodyPr/>
                    <a:lstStyle/>
                    <a:p>
                      <a:pPr algn="l" fontAlgn="b"/>
                      <a:r>
                        <a:rPr lang="en-US" sz="1200" u="none" strike="noStrike">
                          <a:effectLst/>
                          <a:latin typeface="Calibri"/>
                          <a:cs typeface="Calibri"/>
                        </a:rPr>
                        <a:t>Asexual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19</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46" marR="8446" marT="8467" marB="0" anchor="ctr"/>
                </a:tc>
                <a:extLst>
                  <a:ext uri="{0D108BD9-81ED-4DB2-BD59-A6C34878D82A}">
                    <a16:rowId xmlns:a16="http://schemas.microsoft.com/office/drawing/2014/main" val="3390148585"/>
                  </a:ext>
                </a:extLst>
              </a:tr>
              <a:tr h="24371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Bi/Pansexual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37</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46" marR="8446" marT="8467" marB="0" anchor="ctr"/>
                </a:tc>
                <a:extLst>
                  <a:ext uri="{0D108BD9-81ED-4DB2-BD59-A6C34878D82A}">
                    <a16:rowId xmlns:a16="http://schemas.microsoft.com/office/drawing/2014/main" val="2719460137"/>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Gay or Lesbian</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21</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1520489335"/>
                  </a:ext>
                </a:extLst>
              </a:tr>
              <a:tr h="23360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Heterosexual</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431</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114404618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Queer</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20</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46" marR="8446" marT="8467" marB="0" anchor="ctr"/>
                </a:tc>
                <a:extLst>
                  <a:ext uri="{0D108BD9-81ED-4DB2-BD59-A6C34878D82A}">
                    <a16:rowId xmlns:a16="http://schemas.microsoft.com/office/drawing/2014/main" val="3849822156"/>
                  </a:ext>
                </a:extLst>
              </a:tr>
              <a:tr h="35967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I am questioning / not sure of my sexuality</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9%</a:t>
                      </a:r>
                    </a:p>
                  </a:txBody>
                  <a:tcPr marL="8446" marR="8446" marT="8467" marB="0" anchor="ctr"/>
                </a:tc>
                <a:extLst>
                  <a:ext uri="{0D108BD9-81ED-4DB2-BD59-A6C34878D82A}">
                    <a16:rowId xmlns:a16="http://schemas.microsoft.com/office/drawing/2014/main" val="3084703268"/>
                  </a:ext>
                </a:extLst>
              </a:tr>
            </a:tbl>
          </a:graphicData>
        </a:graphic>
      </p:graphicFrame>
      <p:graphicFrame>
        <p:nvGraphicFramePr>
          <p:cNvPr id="5" name="Table 4">
            <a:extLst>
              <a:ext uri="{FF2B5EF4-FFF2-40B4-BE49-F238E27FC236}">
                <a16:creationId xmlns:a16="http://schemas.microsoft.com/office/drawing/2014/main" id="{5696E95D-5F49-47E9-A316-28BDD8CA8E6D}"/>
              </a:ext>
            </a:extLst>
          </p:cNvPr>
          <p:cNvGraphicFramePr>
            <a:graphicFrameLocks noGrp="1"/>
          </p:cNvGraphicFramePr>
          <p:nvPr>
            <p:extLst>
              <p:ext uri="{D42A27DB-BD31-4B8C-83A1-F6EECF244321}">
                <p14:modId xmlns:p14="http://schemas.microsoft.com/office/powerpoint/2010/main" val="3804656475"/>
              </p:ext>
            </p:extLst>
          </p:nvPr>
        </p:nvGraphicFramePr>
        <p:xfrm>
          <a:off x="4141543" y="439948"/>
          <a:ext cx="4033255" cy="5619691"/>
        </p:xfrm>
        <a:graphic>
          <a:graphicData uri="http://schemas.openxmlformats.org/drawingml/2006/table">
            <a:tbl>
              <a:tblPr/>
              <a:tblGrid>
                <a:gridCol w="935642">
                  <a:extLst>
                    <a:ext uri="{9D8B030D-6E8A-4147-A177-3AD203B41FA5}">
                      <a16:colId xmlns:a16="http://schemas.microsoft.com/office/drawing/2014/main" val="2069767521"/>
                    </a:ext>
                  </a:extLst>
                </a:gridCol>
                <a:gridCol w="1408007">
                  <a:extLst>
                    <a:ext uri="{9D8B030D-6E8A-4147-A177-3AD203B41FA5}">
                      <a16:colId xmlns:a16="http://schemas.microsoft.com/office/drawing/2014/main" val="902132233"/>
                    </a:ext>
                  </a:extLst>
                </a:gridCol>
                <a:gridCol w="810014">
                  <a:extLst>
                    <a:ext uri="{9D8B030D-6E8A-4147-A177-3AD203B41FA5}">
                      <a16:colId xmlns:a16="http://schemas.microsoft.com/office/drawing/2014/main" val="1401698075"/>
                    </a:ext>
                  </a:extLst>
                </a:gridCol>
                <a:gridCol w="879592">
                  <a:extLst>
                    <a:ext uri="{9D8B030D-6E8A-4147-A177-3AD203B41FA5}">
                      <a16:colId xmlns:a16="http://schemas.microsoft.com/office/drawing/2014/main" val="1628878958"/>
                    </a:ext>
                  </a:extLst>
                </a:gridCol>
              </a:tblGrid>
              <a:tr h="220362">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22" marR="3422"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22" marR="3422"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22" marR="3422" marT="3431" marB="0" anchor="ctr">
                    <a:solidFill>
                      <a:schemeClr val="accent4">
                        <a:lumMod val="75000"/>
                      </a:schemeClr>
                    </a:solidFill>
                  </a:tcPr>
                </a:tc>
                <a:tc>
                  <a:txBody>
                    <a:bodyPr/>
                    <a:lstStyle/>
                    <a:p>
                      <a:pPr algn="ctr" fontAlgn="b"/>
                      <a:r>
                        <a:rPr lang="en-US" sz="1200" b="1" u="none" strike="noStrike">
                          <a:effectLst/>
                          <a:latin typeface="Calibri"/>
                          <a:cs typeface="Calibri"/>
                        </a:rPr>
                        <a:t>Weighted %</a:t>
                      </a:r>
                      <a:endParaRPr lang="en-US" sz="1200" b="1" i="0" u="none" strike="noStrike">
                        <a:solidFill>
                          <a:srgbClr val="000000"/>
                        </a:solidFill>
                        <a:effectLst/>
                        <a:latin typeface="Calibri"/>
                        <a:cs typeface="Calibri"/>
                      </a:endParaRPr>
                    </a:p>
                  </a:txBody>
                  <a:tcPr marL="3422" marR="3422" marT="3431" marB="0" anchor="ctr">
                    <a:solidFill>
                      <a:schemeClr val="accent4">
                        <a:lumMod val="75000"/>
                      </a:schemeClr>
                    </a:solidFill>
                  </a:tcPr>
                </a:tc>
                <a:extLst>
                  <a:ext uri="{0D108BD9-81ED-4DB2-BD59-A6C34878D82A}">
                    <a16:rowId xmlns:a16="http://schemas.microsoft.com/office/drawing/2014/main" val="3161866333"/>
                  </a:ext>
                </a:extLst>
              </a:tr>
              <a:tr h="191347">
                <a:tc rowSpan="2">
                  <a:txBody>
                    <a:bodyPr/>
                    <a:lstStyle/>
                    <a:p>
                      <a:pPr algn="l" fontAlgn="b"/>
                      <a:r>
                        <a:rPr lang="en-US" sz="1200" b="1" i="0" u="none" strike="noStrike">
                          <a:solidFill>
                            <a:srgbClr val="000000"/>
                          </a:solidFill>
                          <a:effectLst/>
                          <a:latin typeface="Calibri"/>
                          <a:cs typeface="Calibri"/>
                        </a:rPr>
                        <a:t>Transgender Experience </a:t>
                      </a:r>
                    </a:p>
                  </a:txBody>
                  <a:tcPr marL="102688" marR="3422" marT="3431" marB="0" anchor="ctr"/>
                </a:tc>
                <a:tc>
                  <a:txBody>
                    <a:bodyPr/>
                    <a:lstStyle/>
                    <a:p>
                      <a:pPr algn="l" fontAlgn="b"/>
                      <a:r>
                        <a:rPr lang="en-US" sz="1200" u="none" strike="noStrike">
                          <a:effectLst/>
                          <a:latin typeface="Calibri"/>
                          <a:cs typeface="Calibri"/>
                        </a:rPr>
                        <a:t>Of Trans Experience</a:t>
                      </a:r>
                      <a:endParaRPr lang="en-US" sz="1200" b="0" i="0" u="none" strike="noStrike">
                        <a:solidFill>
                          <a:srgbClr val="000000"/>
                        </a:solidFill>
                        <a:effectLst/>
                        <a:latin typeface="Calibri"/>
                        <a:cs typeface="Calibri"/>
                      </a:endParaRPr>
                    </a:p>
                  </a:txBody>
                  <a:tcPr marL="102688" marR="3422" marT="3431" marB="0" anchor="b"/>
                </a:tc>
                <a:tc>
                  <a:txBody>
                    <a:bodyPr/>
                    <a:lstStyle/>
                    <a:p>
                      <a:pPr algn="ctr" fontAlgn="b"/>
                      <a:r>
                        <a:rPr lang="en-US" sz="1200" b="0" i="0" u="none" strike="noStrike">
                          <a:solidFill>
                            <a:srgbClr val="000000"/>
                          </a:solidFill>
                          <a:effectLst/>
                          <a:latin typeface="Calibri" panose="020F0502020204030204" pitchFamily="34" charset="0"/>
                        </a:rPr>
                        <a:t>13</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46" marR="8446" marT="8467" marB="0" anchor="ctr"/>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 Not of Trans Experience</a:t>
                      </a:r>
                      <a:endParaRPr lang="en-US" sz="1200" b="0" i="0" u="none" strike="noStrike">
                        <a:solidFill>
                          <a:srgbClr val="000000"/>
                        </a:solidFill>
                        <a:effectLst/>
                        <a:latin typeface="Calibri"/>
                        <a:cs typeface="Calibri"/>
                      </a:endParaRPr>
                    </a:p>
                  </a:txBody>
                  <a:tcPr marL="102688" marR="3422" marT="3431" marB="0" anchor="b"/>
                </a:tc>
                <a:tc>
                  <a:txBody>
                    <a:bodyPr/>
                    <a:lstStyle/>
                    <a:p>
                      <a:pPr algn="ctr" fontAlgn="b"/>
                      <a:r>
                        <a:rPr lang="en-US" sz="1200" b="0" i="0" u="none" strike="noStrike">
                          <a:solidFill>
                            <a:srgbClr val="000000"/>
                          </a:solidFill>
                          <a:effectLst/>
                          <a:latin typeface="Calibri" panose="020F0502020204030204" pitchFamily="34" charset="0"/>
                        </a:rPr>
                        <a:t>531</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594575615"/>
                  </a:ext>
                </a:extLst>
              </a:tr>
              <a:tr h="191347">
                <a:tc rowSpan="5">
                  <a:txBody>
                    <a:bodyPr/>
                    <a:lstStyle/>
                    <a:p>
                      <a:pPr algn="l" fontAlgn="b"/>
                      <a:r>
                        <a:rPr lang="en-US" sz="1200" b="1" i="0" u="none" strike="noStrike">
                          <a:solidFill>
                            <a:srgbClr val="000000"/>
                          </a:solidFill>
                          <a:effectLst/>
                          <a:latin typeface="Calibri"/>
                          <a:cs typeface="Calibri"/>
                        </a:rPr>
                        <a:t>Income</a:t>
                      </a:r>
                    </a:p>
                  </a:txBody>
                  <a:tcPr marL="102688" marR="3422" marT="3431" marB="0" anchor="ctr"/>
                </a:tc>
                <a:tc>
                  <a:txBody>
                    <a:bodyPr/>
                    <a:lstStyle/>
                    <a:p>
                      <a:pPr lvl="0" algn="l" fontAlgn="b"/>
                      <a:r>
                        <a:rPr lang="en-US" sz="1200" b="0" u="none" strike="noStrike">
                          <a:solidFill>
                            <a:srgbClr val="000000"/>
                          </a:solidFill>
                          <a:effectLst/>
                          <a:latin typeface="Calibri"/>
                          <a:cs typeface="Calibri"/>
                        </a:rPr>
                        <a:t>&lt;$35K</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100</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$35-74,999K</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146</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$75-99,999K</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83</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$100-149,999K</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107</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$150K+</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116</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46" marR="8446" marT="8467" marB="0" anchor="ctr"/>
                </a:tc>
                <a:extLst>
                  <a:ext uri="{0D108BD9-81ED-4DB2-BD59-A6C34878D82A}">
                    <a16:rowId xmlns:a16="http://schemas.microsoft.com/office/drawing/2014/main" val="3555298764"/>
                  </a:ext>
                </a:extLst>
              </a:tr>
              <a:tr h="372111">
                <a:tc rowSpan="7">
                  <a:txBody>
                    <a:bodyPr/>
                    <a:lstStyle/>
                    <a:p>
                      <a:pPr algn="l" fontAlgn="b"/>
                      <a:r>
                        <a:rPr lang="en-US" sz="1200" b="1" i="0" u="none" strike="noStrike">
                          <a:solidFill>
                            <a:srgbClr val="000000"/>
                          </a:solidFill>
                          <a:effectLst/>
                          <a:latin typeface="Calibri"/>
                          <a:cs typeface="Calibri"/>
                        </a:rPr>
                        <a:t>Educational Attainment</a:t>
                      </a:r>
                    </a:p>
                  </a:txBody>
                  <a:tcPr marL="102688" marR="3422" marT="3431" marB="0" anchor="ctr"/>
                </a:tc>
                <a:tc>
                  <a:txBody>
                    <a:bodyPr/>
                    <a:lstStyle/>
                    <a:p>
                      <a:pPr algn="l" fontAlgn="b"/>
                      <a:r>
                        <a:rPr lang="en-US" sz="1200" b="0" u="none" strike="noStrike">
                          <a:solidFill>
                            <a:srgbClr val="000000"/>
                          </a:solidFill>
                          <a:effectLst/>
                          <a:latin typeface="Calibri"/>
                          <a:cs typeface="Calibri"/>
                        </a:rPr>
                        <a:t>Less than  high school</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9</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89239376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High school or GED</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29</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3885441753"/>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Trade/ vocational school</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23</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2995525455"/>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Some college</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76</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121451822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Associates Degree</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47</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752807568"/>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Bachelors  Degree</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260200581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Graduate Degree</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2820667707"/>
                  </a:ext>
                </a:extLst>
              </a:tr>
              <a:tr h="372111">
                <a:tc rowSpan="5">
                  <a:txBody>
                    <a:bodyPr/>
                    <a:lstStyle/>
                    <a:p>
                      <a:pPr algn="l" fontAlgn="b"/>
                      <a:r>
                        <a:rPr lang="en-US" sz="1200" b="1" i="0" u="none" strike="noStrike">
                          <a:solidFill>
                            <a:srgbClr val="000000"/>
                          </a:solidFill>
                          <a:effectLst/>
                          <a:latin typeface="Calibri"/>
                          <a:cs typeface="Calibri"/>
                        </a:rPr>
                        <a:t>Disability </a:t>
                      </a:r>
                    </a:p>
                  </a:txBody>
                  <a:tcPr marL="102688" marR="3422" marT="3431" marB="0" anchor="ctr"/>
                </a:tc>
                <a:tc>
                  <a:txBody>
                    <a:bodyPr/>
                    <a:lstStyle/>
                    <a:p>
                      <a:pPr algn="l" fontAlgn="b"/>
                      <a:r>
                        <a:rPr lang="en-US" sz="1200" b="0" u="none" strike="noStrike">
                          <a:solidFill>
                            <a:srgbClr val="000000"/>
                          </a:solidFill>
                          <a:effectLst/>
                          <a:latin typeface="Calibri"/>
                          <a:cs typeface="Calibri"/>
                        </a:rPr>
                        <a:t>Deaf/Hard of hearing</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22</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46" marR="8446" marT="8467" marB="0" anchor="ctr"/>
                </a:tc>
                <a:extLst>
                  <a:ext uri="{0D108BD9-81ED-4DB2-BD59-A6C34878D82A}">
                    <a16:rowId xmlns:a16="http://schemas.microsoft.com/office/drawing/2014/main" val="1932509610"/>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Blind/Vision Impairment</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14</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46" marR="8446" marT="8467" marB="0" anchor="ctr"/>
                </a:tc>
                <a:extLst>
                  <a:ext uri="{0D108BD9-81ED-4DB2-BD59-A6C34878D82A}">
                    <a16:rowId xmlns:a16="http://schemas.microsoft.com/office/drawing/2014/main" val="3688913079"/>
                  </a:ext>
                </a:extLst>
              </a:tr>
              <a:tr h="27980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Cognitive Disability</a:t>
                      </a:r>
                      <a:endParaRPr lang="en-US" sz="1200" b="0" i="0" u="none" strike="noStrike" baseline="30000">
                        <a:solidFill>
                          <a:srgbClr val="000000"/>
                        </a:solidFill>
                        <a:effectLst/>
                        <a:latin typeface="Calibri"/>
                        <a:cs typeface="Calibri"/>
                      </a:endParaRPr>
                    </a:p>
                  </a:txBody>
                  <a:tcPr marL="190029" marR="6335" marT="6351" marB="0"/>
                </a:tc>
                <a:tc>
                  <a:txBody>
                    <a:bodyPr/>
                    <a:lstStyle/>
                    <a:p>
                      <a:pPr algn="ctr" fontAlgn="b"/>
                      <a:r>
                        <a:rPr lang="en-US" sz="1200" b="0" i="0" u="none" strike="noStrike">
                          <a:solidFill>
                            <a:srgbClr val="000000"/>
                          </a:solidFill>
                          <a:effectLst/>
                          <a:latin typeface="Calibri" panose="020F0502020204030204" pitchFamily="34" charset="0"/>
                        </a:rPr>
                        <a:t>76</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46" marR="8446" marT="8467" marB="0" anchor="ctr"/>
                </a:tc>
                <a:extLst>
                  <a:ext uri="{0D108BD9-81ED-4DB2-BD59-A6C34878D82A}">
                    <a16:rowId xmlns:a16="http://schemas.microsoft.com/office/drawing/2014/main" val="1343517713"/>
                  </a:ext>
                </a:extLst>
              </a:tr>
              <a:tr h="229968">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algn="l" fontAlgn="b"/>
                      <a:r>
                        <a:rPr lang="en-US" sz="1200" b="0" u="none" strike="noStrike">
                          <a:solidFill>
                            <a:srgbClr val="000000"/>
                          </a:solidFill>
                          <a:effectLst/>
                          <a:latin typeface="Calibri"/>
                          <a:cs typeface="Calibri"/>
                        </a:rPr>
                        <a:t>Mobility Disability</a:t>
                      </a:r>
                      <a:endParaRPr lang="en-US" sz="1200" b="0" i="0" u="none" strike="noStrike" baseline="30000">
                        <a:solidFill>
                          <a:srgbClr val="000000"/>
                        </a:solidFill>
                        <a:effectLst/>
                        <a:latin typeface="Calibri"/>
                        <a:cs typeface="Calibri"/>
                      </a:endParaRPr>
                    </a:p>
                  </a:txBody>
                  <a:tcPr marL="190029" marR="6335" marT="6351" marB="0"/>
                </a:tc>
                <a:tc>
                  <a:txBody>
                    <a:bodyPr/>
                    <a:lstStyle/>
                    <a:p>
                      <a:pPr algn="ctr" fontAlgn="b"/>
                      <a:r>
                        <a:rPr lang="en-US" sz="1200" b="0" i="0" u="none" strike="noStrike">
                          <a:solidFill>
                            <a:srgbClr val="000000"/>
                          </a:solidFill>
                          <a:effectLst/>
                          <a:latin typeface="Calibri" panose="020F0502020204030204" pitchFamily="34" charset="0"/>
                        </a:rPr>
                        <a:t>42</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2414307108"/>
                  </a:ext>
                </a:extLst>
              </a:tr>
              <a:tr h="372111">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Self-Care/</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Independent Living Disability</a:t>
                      </a:r>
                      <a:endParaRPr lang="en-US" sz="1200" b="0" i="0" u="none" strike="noStrike" baseline="30000">
                        <a:solidFill>
                          <a:srgbClr val="000000"/>
                        </a:solidFill>
                        <a:effectLst/>
                        <a:latin typeface="Calibri"/>
                        <a:cs typeface="Calibri"/>
                      </a:endParaRPr>
                    </a:p>
                  </a:txBody>
                  <a:tcPr marL="190029" marR="6335" marT="6351" marB="0"/>
                </a:tc>
                <a:tc>
                  <a:txBody>
                    <a:bodyPr/>
                    <a:lstStyle/>
                    <a:p>
                      <a:pPr algn="ctr" fontAlgn="b"/>
                      <a:r>
                        <a:rPr lang="en-US" sz="1200" b="0" i="0" u="none" strike="noStrike">
                          <a:solidFill>
                            <a:srgbClr val="000000"/>
                          </a:solidFill>
                          <a:effectLst/>
                          <a:latin typeface="Calibri" panose="020F0502020204030204" pitchFamily="34" charset="0"/>
                        </a:rPr>
                        <a:t>34</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46" marR="8446" marT="8467" marB="0" anchor="ctr"/>
                </a:tc>
                <a:extLst>
                  <a:ext uri="{0D108BD9-81ED-4DB2-BD59-A6C34878D82A}">
                    <a16:rowId xmlns:a16="http://schemas.microsoft.com/office/drawing/2014/main" val="1211302545"/>
                  </a:ext>
                </a:extLst>
              </a:tr>
              <a:tr h="372111">
                <a:tc>
                  <a:txBody>
                    <a:bodyPr/>
                    <a:lstStyle/>
                    <a:p>
                      <a:pPr algn="l" fontAlgn="b"/>
                      <a:r>
                        <a:rPr lang="en-US" sz="1200" b="1" i="0" u="none" strike="noStrike">
                          <a:solidFill>
                            <a:srgbClr val="000000"/>
                          </a:solidFill>
                          <a:effectLst/>
                          <a:latin typeface="Calibri"/>
                          <a:cs typeface="Calibri"/>
                        </a:rPr>
                        <a:t>English language</a:t>
                      </a:r>
                    </a:p>
                  </a:txBody>
                  <a:tcPr marL="102688" marR="3422" marT="3431" marB="0" anchor="ctr"/>
                </a:tc>
                <a:tc>
                  <a:txBody>
                    <a:bodyPr/>
                    <a:lstStyle/>
                    <a:p>
                      <a:pPr algn="l" fontAlgn="b"/>
                      <a:r>
                        <a:rPr lang="en-US" sz="1200" b="0" u="none" strike="noStrike">
                          <a:solidFill>
                            <a:srgbClr val="000000"/>
                          </a:solidFill>
                          <a:effectLst/>
                          <a:latin typeface="Calibri"/>
                          <a:cs typeface="Calibri"/>
                        </a:rPr>
                        <a:t>Speaks language other than English </a:t>
                      </a:r>
                      <a:endParaRPr lang="en-US" sz="1200" b="0" i="0" u="none" strike="noStrike">
                        <a:solidFill>
                          <a:srgbClr val="000000"/>
                        </a:solidFill>
                        <a:effectLst/>
                        <a:latin typeface="Calibri"/>
                        <a:cs typeface="Calibri"/>
                      </a:endParaRPr>
                    </a:p>
                  </a:txBody>
                  <a:tcPr marL="190029" marR="6335" marT="6351" marB="0" anchor="b"/>
                </a:tc>
                <a:tc>
                  <a:txBody>
                    <a:bodyPr/>
                    <a:lstStyle/>
                    <a:p>
                      <a:pPr algn="ctr" fontAlgn="b"/>
                      <a:r>
                        <a:rPr lang="en-US" sz="1200" b="0" i="0" u="none" strike="noStrike">
                          <a:solidFill>
                            <a:srgbClr val="000000"/>
                          </a:solidFill>
                          <a:effectLst/>
                          <a:latin typeface="Calibri" panose="020F0502020204030204" pitchFamily="34" charset="0"/>
                        </a:rPr>
                        <a:t>105</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3390148585"/>
                  </a:ext>
                </a:extLst>
              </a:tr>
            </a:tbl>
          </a:graphicData>
        </a:graphic>
      </p:graphicFrame>
      <p:sp>
        <p:nvSpPr>
          <p:cNvPr id="7" name="TextBox 6">
            <a:extLst>
              <a:ext uri="{FF2B5EF4-FFF2-40B4-BE49-F238E27FC236}">
                <a16:creationId xmlns:a16="http://schemas.microsoft.com/office/drawing/2014/main" id="{040696A5-4D7A-4AB7-A526-521D15E89998}"/>
              </a:ext>
            </a:extLst>
          </p:cNvPr>
          <p:cNvSpPr txBox="1"/>
          <p:nvPr/>
        </p:nvSpPr>
        <p:spPr>
          <a:xfrm>
            <a:off x="338203" y="14993"/>
            <a:ext cx="10522735" cy="461665"/>
          </a:xfrm>
          <a:prstGeom prst="rect">
            <a:avLst/>
          </a:prstGeom>
          <a:noFill/>
        </p:spPr>
        <p:txBody>
          <a:bodyPr wrap="square" rtlCol="0">
            <a:spAutoFit/>
          </a:bodyPr>
          <a:lstStyle/>
          <a:p>
            <a:pPr defTabSz="1219170">
              <a:buClr>
                <a:srgbClr val="000000"/>
              </a:buClr>
              <a:defRPr/>
            </a:pPr>
            <a:r>
              <a:rPr lang="en-US" sz="2400" b="1" kern="0">
                <a:solidFill>
                  <a:srgbClr val="FFAB40">
                    <a:lumMod val="75000"/>
                  </a:srgbClr>
                </a:solidFill>
                <a:latin typeface="Abadi Extra Light" panose="020B0204020104020204" pitchFamily="34" charset="0"/>
                <a:cs typeface="Arial"/>
                <a:sym typeface="Arial"/>
              </a:rPr>
              <a:t>% Reported Experiencing IPV During Covid-19</a:t>
            </a:r>
          </a:p>
        </p:txBody>
      </p:sp>
      <p:graphicFrame>
        <p:nvGraphicFramePr>
          <p:cNvPr id="8" name="Table 7">
            <a:extLst>
              <a:ext uri="{FF2B5EF4-FFF2-40B4-BE49-F238E27FC236}">
                <a16:creationId xmlns:a16="http://schemas.microsoft.com/office/drawing/2014/main" id="{C12EB339-4B9D-4E46-AC25-375D8B0C4EE5}"/>
              </a:ext>
            </a:extLst>
          </p:cNvPr>
          <p:cNvGraphicFramePr>
            <a:graphicFrameLocks noGrp="1"/>
          </p:cNvGraphicFramePr>
          <p:nvPr>
            <p:extLst>
              <p:ext uri="{D42A27DB-BD31-4B8C-83A1-F6EECF244321}">
                <p14:modId xmlns:p14="http://schemas.microsoft.com/office/powerpoint/2010/main" val="1829522645"/>
              </p:ext>
            </p:extLst>
          </p:nvPr>
        </p:nvGraphicFramePr>
        <p:xfrm>
          <a:off x="8178909" y="2964947"/>
          <a:ext cx="3775373" cy="2865169"/>
        </p:xfrm>
        <a:graphic>
          <a:graphicData uri="http://schemas.openxmlformats.org/drawingml/2006/table">
            <a:tbl>
              <a:tblPr/>
              <a:tblGrid>
                <a:gridCol w="976162">
                  <a:extLst>
                    <a:ext uri="{9D8B030D-6E8A-4147-A177-3AD203B41FA5}">
                      <a16:colId xmlns:a16="http://schemas.microsoft.com/office/drawing/2014/main" val="2069767521"/>
                    </a:ext>
                  </a:extLst>
                </a:gridCol>
                <a:gridCol w="1014537">
                  <a:extLst>
                    <a:ext uri="{9D8B030D-6E8A-4147-A177-3AD203B41FA5}">
                      <a16:colId xmlns:a16="http://schemas.microsoft.com/office/drawing/2014/main" val="902132233"/>
                    </a:ext>
                  </a:extLst>
                </a:gridCol>
                <a:gridCol w="779118">
                  <a:extLst>
                    <a:ext uri="{9D8B030D-6E8A-4147-A177-3AD203B41FA5}">
                      <a16:colId xmlns:a16="http://schemas.microsoft.com/office/drawing/2014/main" val="1401698075"/>
                    </a:ext>
                  </a:extLst>
                </a:gridCol>
                <a:gridCol w="1005556">
                  <a:extLst>
                    <a:ext uri="{9D8B030D-6E8A-4147-A177-3AD203B41FA5}">
                      <a16:colId xmlns:a16="http://schemas.microsoft.com/office/drawing/2014/main" val="1628878958"/>
                    </a:ext>
                  </a:extLst>
                </a:gridCol>
              </a:tblGrid>
              <a:tr h="0">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22" marR="3422"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22" marR="3422"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22" marR="3422" marT="3431" marB="0" anchor="ctr">
                    <a:solidFill>
                      <a:schemeClr val="accent4">
                        <a:lumMod val="75000"/>
                      </a:schemeClr>
                    </a:solidFill>
                  </a:tcPr>
                </a:tc>
                <a:tc>
                  <a:txBody>
                    <a:bodyPr/>
                    <a:lstStyle/>
                    <a:p>
                      <a:pPr algn="ctr" fontAlgn="b"/>
                      <a:r>
                        <a:rPr lang="en-US" sz="1200" b="1" u="none" strike="noStrike">
                          <a:effectLst/>
                          <a:latin typeface="Calibri"/>
                          <a:cs typeface="Calibri"/>
                        </a:rPr>
                        <a:t>Unweighted %</a:t>
                      </a:r>
                      <a:endParaRPr lang="en-US" sz="1200" b="1" i="0" u="none" strike="noStrike">
                        <a:solidFill>
                          <a:srgbClr val="000000"/>
                        </a:solidFill>
                        <a:effectLst/>
                        <a:latin typeface="Calibri"/>
                        <a:cs typeface="Calibri"/>
                      </a:endParaRPr>
                    </a:p>
                  </a:txBody>
                  <a:tcPr marL="3422" marR="3422" marT="3431" marB="0" anchor="ctr">
                    <a:solidFill>
                      <a:schemeClr val="accent4">
                        <a:lumMod val="75000"/>
                      </a:schemeClr>
                    </a:solidFill>
                  </a:tcPr>
                </a:tc>
                <a:extLst>
                  <a:ext uri="{0D108BD9-81ED-4DB2-BD59-A6C34878D82A}">
                    <a16:rowId xmlns:a16="http://schemas.microsoft.com/office/drawing/2014/main" val="3161866333"/>
                  </a:ext>
                </a:extLst>
              </a:tr>
              <a:tr h="191347">
                <a:tc rowSpan="14">
                  <a:txBody>
                    <a:bodyPr/>
                    <a:lstStyle/>
                    <a:p>
                      <a:pPr lvl="0" algn="l">
                        <a:buNone/>
                      </a:pPr>
                      <a:r>
                        <a:rPr lang="en-US" sz="1200" b="1" i="0" u="none" strike="noStrike">
                          <a:solidFill>
                            <a:srgbClr val="000000"/>
                          </a:solidFill>
                          <a:effectLst/>
                          <a:latin typeface="Calibri"/>
                          <a:cs typeface="Calibri"/>
                        </a:rPr>
                        <a:t>County</a:t>
                      </a:r>
                      <a:endParaRPr lang="en-US" sz="1200"/>
                    </a:p>
                  </a:txBody>
                  <a:tcPr marL="102688" marR="3422" marT="3431" marB="0" anchor="ctr"/>
                </a:tc>
                <a:tc>
                  <a:txBody>
                    <a:bodyPr/>
                    <a:lstStyle/>
                    <a:p>
                      <a:pPr lvl="0" algn="l">
                        <a:buNone/>
                      </a:pPr>
                      <a:r>
                        <a:rPr lang="en-US" sz="1200" b="0" i="0" u="none" strike="noStrike">
                          <a:solidFill>
                            <a:srgbClr val="000000"/>
                          </a:solidFill>
                          <a:effectLst/>
                          <a:latin typeface="Calibri"/>
                        </a:rPr>
                        <a:t>  Barnstable</a:t>
                      </a:r>
                      <a:endParaRPr lang="en-US" sz="1200"/>
                    </a:p>
                  </a:txBody>
                  <a:tcPr marL="102688" marR="3422" marT="3431" marB="0" anchor="b"/>
                </a:tc>
                <a:tc>
                  <a:txBody>
                    <a:bodyPr/>
                    <a:lstStyle/>
                    <a:p>
                      <a:pPr algn="ctr" fontAlgn="b"/>
                      <a:r>
                        <a:rPr lang="en-US" sz="1200" b="0" i="0" u="none" strike="noStrike">
                          <a:solidFill>
                            <a:srgbClr val="000000"/>
                          </a:solidFill>
                          <a:effectLst/>
                          <a:latin typeface="Calibri"/>
                        </a:rPr>
                        <a:t>13</a:t>
                      </a:r>
                    </a:p>
                  </a:txBody>
                  <a:tcPr marL="8446" marR="8446"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  Berkshire</a:t>
                      </a:r>
                      <a:endParaRPr lang="en-US" sz="1200"/>
                    </a:p>
                  </a:txBody>
                  <a:tcPr marL="102688" marR="3422" marT="3431" marB="0" anchor="b"/>
                </a:tc>
                <a:tc>
                  <a:txBody>
                    <a:bodyPr/>
                    <a:lstStyle/>
                    <a:p>
                      <a:pPr algn="ctr" fontAlgn="b"/>
                      <a:r>
                        <a:rPr lang="en-US" sz="1200" b="0" i="0" u="none" strike="noStrike">
                          <a:solidFill>
                            <a:srgbClr val="000000"/>
                          </a:solidFill>
                          <a:effectLst/>
                          <a:latin typeface="Calibri"/>
                        </a:rPr>
                        <a:t>20</a:t>
                      </a:r>
                    </a:p>
                  </a:txBody>
                  <a:tcPr marL="8446" marR="8446" marT="8467" marB="0" anchor="b"/>
                </a:tc>
                <a:tc>
                  <a:txBody>
                    <a:bodyPr/>
                    <a:lstStyle/>
                    <a:p>
                      <a:pPr lvl="0" algn="ctr" rtl="0">
                        <a:buNone/>
                      </a:pPr>
                      <a:r>
                        <a:rPr lang="en-US" sz="1200" u="none" strike="noStrike">
                          <a:effectLst/>
                          <a:latin typeface="Calibri"/>
                        </a:rPr>
                        <a:t>4%</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594575615"/>
                  </a:ext>
                </a:extLst>
              </a:tr>
              <a:tr h="191347">
                <a:tc vMerge="1">
                  <a:txBody>
                    <a:bodyPr/>
                    <a:lstStyle/>
                    <a:p>
                      <a:endParaRPr lang="en-US" sz="800" b="1" i="0" u="none" strike="noStrike">
                        <a:solidFill>
                          <a:srgbClr val="000000"/>
                        </a:solidFill>
                        <a:effectLst/>
                        <a:latin typeface="Calibri"/>
                        <a:cs typeface="Calibri"/>
                      </a:endParaRPr>
                    </a:p>
                  </a:txBody>
                  <a:tcPr marL="77207" marR="2573" marT="2573" marB="0" anchor="ctr"/>
                </a:tc>
                <a:tc>
                  <a:txBody>
                    <a:bodyPr/>
                    <a:lstStyle/>
                    <a:p>
                      <a:pPr lvl="0" algn="l">
                        <a:buNone/>
                      </a:pPr>
                      <a:r>
                        <a:rPr lang="en-US" sz="1200" b="0" i="0" u="none" strike="noStrike">
                          <a:solidFill>
                            <a:srgbClr val="000000"/>
                          </a:solidFill>
                          <a:effectLst/>
                          <a:latin typeface="Calibri"/>
                        </a:rPr>
                        <a:t>Bristol</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22</a:t>
                      </a:r>
                    </a:p>
                  </a:txBody>
                  <a:tcPr marL="8446" marR="8446" marT="8467" marB="0" anchor="b"/>
                </a:tc>
                <a:tc>
                  <a:txBody>
                    <a:bodyPr/>
                    <a:lstStyle/>
                    <a:p>
                      <a:pPr lvl="0" algn="ctr" rtl="0">
                        <a:buNone/>
                      </a:pPr>
                      <a:r>
                        <a:rPr lang="en-US" sz="1200" b="0" i="0" u="none" strike="noStrike">
                          <a:solidFill>
                            <a:srgbClr val="000000"/>
                          </a:solidFill>
                          <a:effectLst/>
                          <a:latin typeface="Calibri"/>
                        </a:rPr>
                        <a:t>2%</a:t>
                      </a:r>
                    </a:p>
                  </a:txBody>
                  <a:tcPr marL="8446" marR="8446" marT="8467" marB="0" anchor="b"/>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Dukes</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a:t>
                      </a:r>
                    </a:p>
                  </a:txBody>
                  <a:tcPr marL="8446" marR="8446"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Essex</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44</a:t>
                      </a:r>
                    </a:p>
                  </a:txBody>
                  <a:tcPr marL="8446" marR="8446"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Franklin</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31</a:t>
                      </a:r>
                    </a:p>
                  </a:txBody>
                  <a:tcPr marL="8446" marR="8446" marT="8467" marB="0" anchor="b"/>
                </a:tc>
                <a:tc>
                  <a:txBody>
                    <a:bodyPr/>
                    <a:lstStyle/>
                    <a:p>
                      <a:pPr lvl="0" algn="ctr" rtl="0">
                        <a:buNone/>
                      </a:pPr>
                      <a:r>
                        <a:rPr lang="en-US" sz="1200" u="none" strike="noStrike">
                          <a:effectLst/>
                          <a:latin typeface="Calibri"/>
                        </a:rPr>
                        <a:t>4%</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Hampden</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48</a:t>
                      </a:r>
                    </a:p>
                  </a:txBody>
                  <a:tcPr marL="8446" marR="8446"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355529876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Hampshire</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37</a:t>
                      </a:r>
                    </a:p>
                  </a:txBody>
                  <a:tcPr marL="8446" marR="8446"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119850704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Middlesex</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122</a:t>
                      </a:r>
                    </a:p>
                  </a:txBody>
                  <a:tcPr marL="8446" marR="8446"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3546937873"/>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Nantucket</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a:t>
                      </a:r>
                    </a:p>
                  </a:txBody>
                  <a:tcPr marL="8446" marR="8446"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2010508915"/>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Norfolk</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56</a:t>
                      </a:r>
                    </a:p>
                  </a:txBody>
                  <a:tcPr marL="8446" marR="8446"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39006578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Plymouth</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39</a:t>
                      </a:r>
                    </a:p>
                  </a:txBody>
                  <a:tcPr marL="8446" marR="8446"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338531630"/>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Suffolk</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68</a:t>
                      </a:r>
                    </a:p>
                  </a:txBody>
                  <a:tcPr marL="8446" marR="8446"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8660141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Worcester</a:t>
                      </a:r>
                      <a:endParaRPr lang="en-US" sz="1200"/>
                    </a:p>
                  </a:txBody>
                  <a:tcPr marL="190029" marR="6335" marT="6351" marB="0" anchor="b"/>
                </a:tc>
                <a:tc>
                  <a:txBody>
                    <a:bodyPr/>
                    <a:lstStyle/>
                    <a:p>
                      <a:pPr algn="ctr" fontAlgn="b"/>
                      <a:r>
                        <a:rPr lang="en-US" sz="1200" b="0" i="0" u="none" strike="noStrike">
                          <a:solidFill>
                            <a:srgbClr val="000000"/>
                          </a:solidFill>
                          <a:effectLst/>
                          <a:latin typeface="Calibri"/>
                        </a:rPr>
                        <a:t>70</a:t>
                      </a:r>
                    </a:p>
                  </a:txBody>
                  <a:tcPr marL="8446" marR="8446"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2476429833"/>
                  </a:ext>
                </a:extLst>
              </a:tr>
            </a:tbl>
          </a:graphicData>
        </a:graphic>
      </p:graphicFrame>
      <p:sp>
        <p:nvSpPr>
          <p:cNvPr id="9" name="TextBox 1">
            <a:extLst>
              <a:ext uri="{FF2B5EF4-FFF2-40B4-BE49-F238E27FC236}">
                <a16:creationId xmlns:a16="http://schemas.microsoft.com/office/drawing/2014/main" id="{10961064-9231-4220-9090-7D4D77EDF77C}"/>
              </a:ext>
            </a:extLst>
          </p:cNvPr>
          <p:cNvSpPr txBox="1"/>
          <p:nvPr/>
        </p:nvSpPr>
        <p:spPr>
          <a:xfrm>
            <a:off x="44610" y="5710585"/>
            <a:ext cx="4138238" cy="95410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800" kern="0"/>
              <a:t>Note: </a:t>
            </a:r>
            <a:r>
              <a:rPr lang="en-US" sz="800"/>
              <a:t>All percentages presented here (except County) </a:t>
            </a:r>
            <a:r>
              <a:rPr lang="en-US" sz="800" kern="0"/>
              <a:t>are weighted to the </a:t>
            </a:r>
            <a:r>
              <a:rPr lang="en-US" sz="800"/>
              <a:t>statewide age </a:t>
            </a:r>
            <a:r>
              <a:rPr lang="en-US" sz="800" kern="0"/>
              <a:t>and </a:t>
            </a:r>
            <a:r>
              <a:rPr lang="en-US" sz="800"/>
              <a:t>educational distribution of those 25 years old or older in Massachusetts</a:t>
            </a:r>
            <a:endParaRPr lang="en-US" sz="800" kern="0"/>
          </a:p>
          <a:p>
            <a:pPr>
              <a:defRPr/>
            </a:pPr>
            <a:r>
              <a:rPr lang="en-US" sz="800"/>
              <a:t>Data presented at sub-state geographies (county, rural cluster, municipality) were NOT weighted to the statewide age and educational distribution of those 25 years or older in MA since the age and educational distributions within those geographies may be different than the statewide distribution. Unweighted percentages should NOT be compared to weighted percentages. </a:t>
            </a:r>
            <a:endParaRPr lang="en-US" sz="600">
              <a:latin typeface="Abadi Extra Light"/>
            </a:endParaRPr>
          </a:p>
        </p:txBody>
      </p:sp>
      <p:sp>
        <p:nvSpPr>
          <p:cNvPr id="2" name="Slide Number Placeholder 1">
            <a:extLst>
              <a:ext uri="{FF2B5EF4-FFF2-40B4-BE49-F238E27FC236}">
                <a16:creationId xmlns:a16="http://schemas.microsoft.com/office/drawing/2014/main" id="{1EFDF1F6-E8CA-4653-9691-CFC24DCC36B5}"/>
              </a:ext>
            </a:extLst>
          </p:cNvPr>
          <p:cNvSpPr>
            <a:spLocks noGrp="1"/>
          </p:cNvSpPr>
          <p:nvPr>
            <p:ph type="sldNum" idx="12"/>
          </p:nvPr>
        </p:nvSpPr>
        <p:spPr/>
        <p:txBody>
          <a:bodyPr/>
          <a:lstStyle/>
          <a:p>
            <a:fld id="{00000000-1234-1234-1234-123412341234}" type="slidenum">
              <a:rPr lang="en" smtClean="0">
                <a:solidFill>
                  <a:srgbClr val="595959"/>
                </a:solidFill>
              </a:rPr>
              <a:pPr/>
              <a:t>72</a:t>
            </a:fld>
            <a:endParaRPr lang="en">
              <a:solidFill>
                <a:srgbClr val="595959"/>
              </a:solidFill>
            </a:endParaRPr>
          </a:p>
        </p:txBody>
      </p:sp>
      <p:graphicFrame>
        <p:nvGraphicFramePr>
          <p:cNvPr id="11" name="Table 10">
            <a:extLst>
              <a:ext uri="{FF2B5EF4-FFF2-40B4-BE49-F238E27FC236}">
                <a16:creationId xmlns:a16="http://schemas.microsoft.com/office/drawing/2014/main" id="{BC73F643-A73F-41DE-B6EA-2EF4F2E56733}"/>
              </a:ext>
            </a:extLst>
          </p:cNvPr>
          <p:cNvGraphicFramePr>
            <a:graphicFrameLocks noGrp="1"/>
          </p:cNvGraphicFramePr>
          <p:nvPr>
            <p:extLst>
              <p:ext uri="{D42A27DB-BD31-4B8C-83A1-F6EECF244321}">
                <p14:modId xmlns:p14="http://schemas.microsoft.com/office/powerpoint/2010/main" val="2879461723"/>
              </p:ext>
            </p:extLst>
          </p:nvPr>
        </p:nvGraphicFramePr>
        <p:xfrm>
          <a:off x="8167787" y="440352"/>
          <a:ext cx="3775371" cy="1950547"/>
        </p:xfrm>
        <a:graphic>
          <a:graphicData uri="http://schemas.openxmlformats.org/drawingml/2006/table">
            <a:tbl>
              <a:tblPr/>
              <a:tblGrid>
                <a:gridCol w="964543">
                  <a:extLst>
                    <a:ext uri="{9D8B030D-6E8A-4147-A177-3AD203B41FA5}">
                      <a16:colId xmlns:a16="http://schemas.microsoft.com/office/drawing/2014/main" val="2069767521"/>
                    </a:ext>
                  </a:extLst>
                </a:gridCol>
                <a:gridCol w="1263691">
                  <a:extLst>
                    <a:ext uri="{9D8B030D-6E8A-4147-A177-3AD203B41FA5}">
                      <a16:colId xmlns:a16="http://schemas.microsoft.com/office/drawing/2014/main" val="902132233"/>
                    </a:ext>
                  </a:extLst>
                </a:gridCol>
                <a:gridCol w="723786">
                  <a:extLst>
                    <a:ext uri="{9D8B030D-6E8A-4147-A177-3AD203B41FA5}">
                      <a16:colId xmlns:a16="http://schemas.microsoft.com/office/drawing/2014/main" val="1401698075"/>
                    </a:ext>
                  </a:extLst>
                </a:gridCol>
                <a:gridCol w="823351">
                  <a:extLst>
                    <a:ext uri="{9D8B030D-6E8A-4147-A177-3AD203B41FA5}">
                      <a16:colId xmlns:a16="http://schemas.microsoft.com/office/drawing/2014/main" val="1628878958"/>
                    </a:ext>
                  </a:extLst>
                </a:gridCol>
              </a:tblGrid>
              <a:tr h="239007">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22" marR="3422"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22" marR="3422"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22" marR="3422" marT="3431" marB="0" anchor="ctr">
                    <a:solidFill>
                      <a:schemeClr val="accent4">
                        <a:lumMod val="75000"/>
                      </a:schemeClr>
                    </a:solidFill>
                  </a:tcPr>
                </a:tc>
                <a:tc>
                  <a:txBody>
                    <a:bodyPr/>
                    <a:lstStyle/>
                    <a:p>
                      <a:pPr algn="ctr" fontAlgn="b"/>
                      <a:r>
                        <a:rPr lang="en-US" sz="1200" b="1" u="none" strike="noStrike">
                          <a:effectLst/>
                          <a:latin typeface="Calibri"/>
                          <a:cs typeface="Calibri"/>
                        </a:rPr>
                        <a:t>Weighted %</a:t>
                      </a:r>
                      <a:endParaRPr lang="en-US" sz="1200" b="1" i="0" u="none" strike="noStrike">
                        <a:solidFill>
                          <a:srgbClr val="000000"/>
                        </a:solidFill>
                        <a:effectLst/>
                        <a:latin typeface="Calibri"/>
                        <a:cs typeface="Calibri"/>
                      </a:endParaRPr>
                    </a:p>
                  </a:txBody>
                  <a:tcPr marL="3422" marR="3422" marT="3431" marB="0" anchor="ctr">
                    <a:solidFill>
                      <a:schemeClr val="accent4">
                        <a:lumMod val="75000"/>
                      </a:schemeClr>
                    </a:solidFill>
                  </a:tcPr>
                </a:tc>
                <a:extLst>
                  <a:ext uri="{0D108BD9-81ED-4DB2-BD59-A6C34878D82A}">
                    <a16:rowId xmlns:a16="http://schemas.microsoft.com/office/drawing/2014/main" val="3161866333"/>
                  </a:ext>
                </a:extLst>
              </a:tr>
              <a:tr h="191347">
                <a:tc rowSpan="8">
                  <a:txBody>
                    <a:bodyPr/>
                    <a:lstStyle/>
                    <a:p>
                      <a:pPr lvl="0" algn="l">
                        <a:buNone/>
                      </a:pPr>
                      <a:r>
                        <a:rPr lang="en-US" sz="1200" b="1" i="0" u="none" strike="noStrike">
                          <a:solidFill>
                            <a:srgbClr val="000000"/>
                          </a:solidFill>
                          <a:effectLst/>
                          <a:latin typeface="Calibri"/>
                          <a:cs typeface="Calibri"/>
                        </a:rPr>
                        <a:t>Ethnicity </a:t>
                      </a:r>
                      <a:r>
                        <a:rPr lang="en-US" sz="1200" b="0" i="0" u="none" strike="noStrike">
                          <a:solidFill>
                            <a:srgbClr val="000000"/>
                          </a:solidFill>
                          <a:effectLst/>
                          <a:latin typeface="Calibri"/>
                          <a:cs typeface="Calibri"/>
                        </a:rPr>
                        <a:t>(selected from  presentation)</a:t>
                      </a:r>
                      <a:endParaRPr lang="en-US" sz="1200" b="0" i="1"/>
                    </a:p>
                  </a:txBody>
                  <a:tcPr marL="102688" marR="3422" marT="3431" marB="0" anchor="ctr"/>
                </a:tc>
                <a:tc>
                  <a:txBody>
                    <a:bodyPr/>
                    <a:lstStyle/>
                    <a:p>
                      <a:pPr lvl="0" algn="l">
                        <a:buNone/>
                      </a:pPr>
                      <a:r>
                        <a:rPr lang="en-US" sz="1200" b="0" i="0" u="none" strike="noStrike" cap="none">
                          <a:solidFill>
                            <a:schemeClr val="tx1"/>
                          </a:solidFill>
                          <a:effectLst/>
                          <a:latin typeface="Calibri"/>
                          <a:ea typeface="+mn-ea"/>
                          <a:cs typeface="Calibri"/>
                          <a:sym typeface="Arial"/>
                        </a:rPr>
                        <a:t>  Cambodian </a:t>
                      </a:r>
                    </a:p>
                  </a:txBody>
                  <a:tcPr marL="102688" marR="3422" marT="3431" marB="0" anchor="b"/>
                </a:tc>
                <a:tc>
                  <a:txBody>
                    <a:bodyPr/>
                    <a:lstStyle/>
                    <a:p>
                      <a:pPr algn="ctr" fontAlgn="b"/>
                      <a:r>
                        <a:rPr lang="en-US" sz="1200" b="0" i="0" u="none" strike="noStrike">
                          <a:solidFill>
                            <a:srgbClr val="000000"/>
                          </a:solidFill>
                          <a:effectLst/>
                          <a:latin typeface="Calibri"/>
                        </a:rPr>
                        <a:t>5</a:t>
                      </a:r>
                    </a:p>
                  </a:txBody>
                  <a:tcPr marL="8446" marR="8446" marT="8467" marB="0" anchor="b"/>
                </a:tc>
                <a:tc>
                  <a:txBody>
                    <a:bodyPr/>
                    <a:lstStyle/>
                    <a:p>
                      <a:pPr lvl="0" algn="ctr" rtl="0">
                        <a:buNone/>
                      </a:pPr>
                      <a:r>
                        <a:rPr lang="en-US" sz="1200" u="none" strike="noStrike">
                          <a:effectLst/>
                          <a:latin typeface="Calibri"/>
                        </a:rPr>
                        <a:t>9%</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  Cape Verdean </a:t>
                      </a:r>
                    </a:p>
                  </a:txBody>
                  <a:tcPr marL="102688" marR="3422" marT="3431" marB="0" anchor="b"/>
                </a:tc>
                <a:tc>
                  <a:txBody>
                    <a:bodyPr/>
                    <a:lstStyle/>
                    <a:p>
                      <a:pPr algn="ctr" fontAlgn="b"/>
                      <a:r>
                        <a:rPr lang="en-US" sz="1200" b="0" i="0" u="none" strike="noStrike">
                          <a:solidFill>
                            <a:srgbClr val="000000"/>
                          </a:solidFill>
                          <a:effectLst/>
                          <a:latin typeface="Calibri"/>
                        </a:rPr>
                        <a:t>7</a:t>
                      </a:r>
                    </a:p>
                  </a:txBody>
                  <a:tcPr marL="8446" marR="8446" marT="8467" marB="0" anchor="b"/>
                </a:tc>
                <a:tc>
                  <a:txBody>
                    <a:bodyPr/>
                    <a:lstStyle/>
                    <a:p>
                      <a:pPr lvl="0" algn="ctr" rtl="0">
                        <a:buNone/>
                      </a:pPr>
                      <a:r>
                        <a:rPr lang="en-US" sz="1200" u="none" strike="noStrike">
                          <a:effectLst/>
                          <a:latin typeface="Calibri"/>
                        </a:rPr>
                        <a:t>8%</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594575615"/>
                  </a:ext>
                </a:extLst>
              </a:tr>
              <a:tr h="189230">
                <a:tc vMerge="1">
                  <a:txBody>
                    <a:bodyPr/>
                    <a:lstStyle/>
                    <a:p>
                      <a:endParaRPr lang="en-US" sz="800" b="1" i="0" u="none" strike="noStrike">
                        <a:solidFill>
                          <a:srgbClr val="000000"/>
                        </a:solidFill>
                        <a:effectLst/>
                        <a:latin typeface="Calibri"/>
                        <a:cs typeface="Calibri"/>
                      </a:endParaRPr>
                    </a:p>
                  </a:txBody>
                  <a:tcPr marL="77207" marR="2573" marT="2573" marB="0" anchor="ctr"/>
                </a:tc>
                <a:tc>
                  <a:txBody>
                    <a:bodyPr/>
                    <a:lstStyle/>
                    <a:p>
                      <a:pPr lvl="0" algn="l">
                        <a:buNone/>
                      </a:pPr>
                      <a:r>
                        <a:rPr lang="en-US" sz="1200" b="0" i="0" u="none" strike="noStrike" cap="none">
                          <a:solidFill>
                            <a:schemeClr val="tx1"/>
                          </a:solidFill>
                          <a:effectLst/>
                          <a:latin typeface="Calibri"/>
                          <a:ea typeface="+mn-ea"/>
                          <a:cs typeface="Calibri"/>
                          <a:sym typeface="Arial"/>
                        </a:rPr>
                        <a:t>Asian Indian</a:t>
                      </a:r>
                    </a:p>
                  </a:txBody>
                  <a:tcPr marL="190029" marR="6335" marT="6351" marB="0" anchor="b"/>
                </a:tc>
                <a:tc>
                  <a:txBody>
                    <a:bodyPr/>
                    <a:lstStyle/>
                    <a:p>
                      <a:pPr algn="ctr" fontAlgn="b"/>
                      <a:r>
                        <a:rPr lang="en-US" sz="1200" b="0" i="0" u="none" strike="noStrike">
                          <a:solidFill>
                            <a:srgbClr val="000000"/>
                          </a:solidFill>
                          <a:effectLst/>
                          <a:latin typeface="Calibri"/>
                        </a:rPr>
                        <a:t>18</a:t>
                      </a:r>
                    </a:p>
                  </a:txBody>
                  <a:tcPr marL="8446" marR="8446" marT="8467" marB="0" anchor="b"/>
                </a:tc>
                <a:tc>
                  <a:txBody>
                    <a:bodyPr/>
                    <a:lstStyle/>
                    <a:p>
                      <a:pPr lvl="0" algn="ctr" rtl="0">
                        <a:buNone/>
                      </a:pPr>
                      <a:r>
                        <a:rPr lang="en-US" sz="1200" b="0" i="0" u="none" strike="noStrike">
                          <a:solidFill>
                            <a:srgbClr val="000000"/>
                          </a:solidFill>
                          <a:effectLst/>
                          <a:latin typeface="Calibri"/>
                        </a:rPr>
                        <a:t>8%</a:t>
                      </a:r>
                    </a:p>
                  </a:txBody>
                  <a:tcPr marL="8446" marR="8446" marT="8467" marB="0" anchor="b"/>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Caribbean Islander</a:t>
                      </a:r>
                    </a:p>
                  </a:txBody>
                  <a:tcPr marL="190029" marR="6335" marT="6351" marB="0" anchor="b"/>
                </a:tc>
                <a:tc>
                  <a:txBody>
                    <a:bodyPr/>
                    <a:lstStyle/>
                    <a:p>
                      <a:pPr algn="ctr" fontAlgn="b"/>
                      <a:r>
                        <a:rPr lang="en-US" sz="1200" b="0" i="0" u="none" strike="noStrike">
                          <a:solidFill>
                            <a:srgbClr val="000000"/>
                          </a:solidFill>
                          <a:effectLst/>
                          <a:latin typeface="Calibri"/>
                        </a:rPr>
                        <a:t>11</a:t>
                      </a:r>
                    </a:p>
                  </a:txBody>
                  <a:tcPr marL="8446" marR="8446" marT="8467" marB="0" anchor="b"/>
                </a:tc>
                <a:tc>
                  <a:txBody>
                    <a:bodyPr/>
                    <a:lstStyle/>
                    <a:p>
                      <a:pPr lvl="0" algn="ctr" rtl="0">
                        <a:buNone/>
                      </a:pPr>
                      <a:r>
                        <a:rPr lang="en-US" sz="1200" u="none" strike="noStrike">
                          <a:effectLst/>
                          <a:latin typeface="Calibri"/>
                        </a:rPr>
                        <a:t>6</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African</a:t>
                      </a:r>
                    </a:p>
                  </a:txBody>
                  <a:tcPr marL="190029" marR="6335" marT="6351" marB="0" anchor="b"/>
                </a:tc>
                <a:tc>
                  <a:txBody>
                    <a:bodyPr/>
                    <a:lstStyle/>
                    <a:p>
                      <a:pPr algn="ctr" fontAlgn="b"/>
                      <a:r>
                        <a:rPr lang="en-US" sz="1200" b="0" i="0" u="none" strike="noStrike">
                          <a:solidFill>
                            <a:srgbClr val="000000"/>
                          </a:solidFill>
                          <a:effectLst/>
                          <a:latin typeface="Calibri"/>
                        </a:rPr>
                        <a:t>6</a:t>
                      </a:r>
                    </a:p>
                  </a:txBody>
                  <a:tcPr marL="8446" marR="8446" marT="8467" marB="0" anchor="b"/>
                </a:tc>
                <a:tc>
                  <a:txBody>
                    <a:bodyPr/>
                    <a:lstStyle/>
                    <a:p>
                      <a:pPr lvl="0" algn="ctr" rtl="0">
                        <a:buNone/>
                      </a:pPr>
                      <a:r>
                        <a:rPr lang="en-US" sz="1200" u="none" strike="noStrike">
                          <a:effectLst/>
                          <a:latin typeface="Calibri"/>
                        </a:rPr>
                        <a:t>5%</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3734948310"/>
                  </a:ext>
                </a:extLst>
              </a:tr>
              <a:tr h="18499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Native American</a:t>
                      </a:r>
                    </a:p>
                  </a:txBody>
                  <a:tcPr marL="190029" marR="6335" marT="6351" marB="0" anchor="b"/>
                </a:tc>
                <a:tc>
                  <a:txBody>
                    <a:bodyPr/>
                    <a:lstStyle/>
                    <a:p>
                      <a:pPr algn="ctr" fontAlgn="b"/>
                      <a:r>
                        <a:rPr lang="en-US" sz="1200" b="0" i="0" u="none" strike="noStrike">
                          <a:solidFill>
                            <a:srgbClr val="000000"/>
                          </a:solidFill>
                          <a:effectLst/>
                          <a:latin typeface="Calibri"/>
                        </a:rPr>
                        <a:t>18</a:t>
                      </a:r>
                    </a:p>
                  </a:txBody>
                  <a:tcPr marL="8446" marR="8446" marT="8467" marB="0" anchor="b"/>
                </a:tc>
                <a:tc>
                  <a:txBody>
                    <a:bodyPr/>
                    <a:lstStyle/>
                    <a:p>
                      <a:pPr lvl="0" algn="ctr" rtl="0">
                        <a:buNone/>
                      </a:pPr>
                      <a:r>
                        <a:rPr lang="en-US" sz="1200" u="none" strike="noStrike">
                          <a:effectLst/>
                          <a:latin typeface="Calibri"/>
                        </a:rPr>
                        <a:t>5%</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cap="none">
                          <a:solidFill>
                            <a:schemeClr val="tx1"/>
                          </a:solidFill>
                          <a:effectLst/>
                          <a:latin typeface="Calibri"/>
                          <a:ea typeface="+mn-ea"/>
                          <a:cs typeface="Calibri"/>
                          <a:sym typeface="Arial"/>
                        </a:rPr>
                        <a:t>African American</a:t>
                      </a:r>
                    </a:p>
                  </a:txBody>
                  <a:tcPr marL="190029" marR="6335" marT="6351" marB="0" anchor="b"/>
                </a:tc>
                <a:tc>
                  <a:txBody>
                    <a:bodyPr/>
                    <a:lstStyle/>
                    <a:p>
                      <a:pPr algn="ctr" fontAlgn="b"/>
                      <a:r>
                        <a:rPr lang="en-US" sz="1200" b="0" i="0" u="none" strike="noStrike">
                          <a:solidFill>
                            <a:srgbClr val="000000"/>
                          </a:solidFill>
                          <a:effectLst/>
                          <a:latin typeface="Calibri"/>
                        </a:rPr>
                        <a:t>27</a:t>
                      </a:r>
                    </a:p>
                  </a:txBody>
                  <a:tcPr marL="8446" marR="8446" marT="8467" marB="0" anchor="b"/>
                </a:tc>
                <a:tc>
                  <a:txBody>
                    <a:bodyPr/>
                    <a:lstStyle/>
                    <a:p>
                      <a:pPr lvl="0" algn="ctr" rtl="0">
                        <a:buNone/>
                      </a:pPr>
                      <a:r>
                        <a:rPr lang="en-US" sz="1200" u="none" strike="noStrike">
                          <a:effectLst/>
                          <a:latin typeface="Calibri"/>
                        </a:rPr>
                        <a:t>5%</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3555298764"/>
                  </a:ext>
                </a:extLst>
              </a:tr>
              <a:tr h="191347">
                <a:tc vMerge="1">
                  <a:txBody>
                    <a:bodyPr/>
                    <a:lstStyle/>
                    <a:p>
                      <a:endParaRPr lang="en-US"/>
                    </a:p>
                  </a:txBody>
                  <a:tcPr marL="77207" marR="2573" marT="2573" marB="0" anchor="ctr"/>
                </a:tc>
                <a:tc>
                  <a:txBody>
                    <a:bodyPr/>
                    <a:lstStyle/>
                    <a:p>
                      <a:pPr lvl="0" algn="l">
                        <a:buNone/>
                      </a:pPr>
                      <a:r>
                        <a:rPr lang="en-US" sz="1200" b="0" i="0" u="none" strike="noStrike" cap="none">
                          <a:solidFill>
                            <a:schemeClr val="tx1"/>
                          </a:solidFill>
                          <a:effectLst/>
                          <a:latin typeface="Calibri"/>
                          <a:ea typeface="+mn-ea"/>
                          <a:cs typeface="Calibri"/>
                          <a:sym typeface="Arial"/>
                        </a:rPr>
                        <a:t>Dominican</a:t>
                      </a:r>
                    </a:p>
                  </a:txBody>
                  <a:tcPr marL="190029" marR="6335" marT="6351" marB="0" anchor="b"/>
                </a:tc>
                <a:tc>
                  <a:txBody>
                    <a:bodyPr/>
                    <a:lstStyle/>
                    <a:p>
                      <a:pPr algn="ctr" fontAlgn="b"/>
                      <a:r>
                        <a:rPr lang="en-US" sz="1200" b="0" i="0" u="none" strike="noStrike">
                          <a:solidFill>
                            <a:srgbClr val="000000"/>
                          </a:solidFill>
                          <a:effectLst/>
                          <a:latin typeface="Calibri"/>
                        </a:rPr>
                        <a:t>13</a:t>
                      </a:r>
                    </a:p>
                  </a:txBody>
                  <a:tcPr marL="8446" marR="8446" marT="8467" marB="0" anchor="b"/>
                </a:tc>
                <a:tc>
                  <a:txBody>
                    <a:bodyPr/>
                    <a:lstStyle/>
                    <a:p>
                      <a:pPr lvl="0" algn="ctr" rtl="0">
                        <a:buNone/>
                      </a:pPr>
                      <a:r>
                        <a:rPr lang="en-US" sz="1200" u="none" strike="noStrike">
                          <a:effectLst/>
                          <a:latin typeface="Calibri"/>
                        </a:rPr>
                        <a:t>4%</a:t>
                      </a:r>
                      <a:r>
                        <a:rPr lang="en-US" sz="1200">
                          <a:effectLst/>
                          <a:latin typeface="Calibri"/>
                        </a:rPr>
                        <a:t>​</a:t>
                      </a:r>
                      <a:endParaRPr lang="en-US" sz="1200" b="0" i="0" u="none" strike="noStrike">
                        <a:solidFill>
                          <a:srgbClr val="000000"/>
                        </a:solidFill>
                        <a:effectLst/>
                        <a:latin typeface="Calibri"/>
                      </a:endParaRPr>
                    </a:p>
                  </a:txBody>
                  <a:tcPr marL="8446" marR="8446" marT="8467" marB="0" anchor="b"/>
                </a:tc>
                <a:extLst>
                  <a:ext uri="{0D108BD9-81ED-4DB2-BD59-A6C34878D82A}">
                    <a16:rowId xmlns:a16="http://schemas.microsoft.com/office/drawing/2014/main" val="1198507044"/>
                  </a:ext>
                </a:extLst>
              </a:tr>
            </a:tbl>
          </a:graphicData>
        </a:graphic>
      </p:graphicFrame>
      <p:graphicFrame>
        <p:nvGraphicFramePr>
          <p:cNvPr id="12" name="Table 11">
            <a:extLst>
              <a:ext uri="{FF2B5EF4-FFF2-40B4-BE49-F238E27FC236}">
                <a16:creationId xmlns:a16="http://schemas.microsoft.com/office/drawing/2014/main" id="{B1EDE3F5-9C82-42B6-9C87-963C954C395F}"/>
              </a:ext>
            </a:extLst>
          </p:cNvPr>
          <p:cNvGraphicFramePr>
            <a:graphicFrameLocks noGrp="1"/>
          </p:cNvGraphicFramePr>
          <p:nvPr>
            <p:extLst>
              <p:ext uri="{D42A27DB-BD31-4B8C-83A1-F6EECF244321}">
                <p14:modId xmlns:p14="http://schemas.microsoft.com/office/powerpoint/2010/main" val="294266130"/>
              </p:ext>
            </p:extLst>
          </p:nvPr>
        </p:nvGraphicFramePr>
        <p:xfrm>
          <a:off x="8178910" y="2390924"/>
          <a:ext cx="3775371" cy="574041"/>
        </p:xfrm>
        <a:graphic>
          <a:graphicData uri="http://schemas.openxmlformats.org/drawingml/2006/table">
            <a:tbl>
              <a:tblPr/>
              <a:tblGrid>
                <a:gridCol w="964613">
                  <a:extLst>
                    <a:ext uri="{9D8B030D-6E8A-4147-A177-3AD203B41FA5}">
                      <a16:colId xmlns:a16="http://schemas.microsoft.com/office/drawing/2014/main" val="1079794456"/>
                    </a:ext>
                  </a:extLst>
                </a:gridCol>
                <a:gridCol w="1258350">
                  <a:extLst>
                    <a:ext uri="{9D8B030D-6E8A-4147-A177-3AD203B41FA5}">
                      <a16:colId xmlns:a16="http://schemas.microsoft.com/office/drawing/2014/main" val="962358250"/>
                    </a:ext>
                  </a:extLst>
                </a:gridCol>
                <a:gridCol w="729843">
                  <a:extLst>
                    <a:ext uri="{9D8B030D-6E8A-4147-A177-3AD203B41FA5}">
                      <a16:colId xmlns:a16="http://schemas.microsoft.com/office/drawing/2014/main" val="2791672450"/>
                    </a:ext>
                  </a:extLst>
                </a:gridCol>
                <a:gridCol w="822565">
                  <a:extLst>
                    <a:ext uri="{9D8B030D-6E8A-4147-A177-3AD203B41FA5}">
                      <a16:colId xmlns:a16="http://schemas.microsoft.com/office/drawing/2014/main" val="1462376973"/>
                    </a:ext>
                  </a:extLst>
                </a:gridCol>
              </a:tblGrid>
              <a:tr h="167603">
                <a:tc rowSpan="3">
                  <a:txBody>
                    <a:bodyPr/>
                    <a:lstStyle/>
                    <a:p>
                      <a:pPr algn="l" fontAlgn="b"/>
                      <a:r>
                        <a:rPr lang="en-US" sz="1200" b="1" i="0" u="none" strike="noStrike">
                          <a:solidFill>
                            <a:srgbClr val="000000"/>
                          </a:solidFill>
                          <a:effectLst/>
                          <a:latin typeface="Calibri"/>
                          <a:cs typeface="Calibri"/>
                        </a:rPr>
                        <a:t>Rural Designation</a:t>
                      </a:r>
                    </a:p>
                  </a:txBody>
                  <a:tcPr marL="102688" marR="3422" marT="3431" marB="0" anchor="ctr"/>
                </a:tc>
                <a:tc>
                  <a:txBody>
                    <a:bodyPr/>
                    <a:lstStyle/>
                    <a:p>
                      <a:pPr algn="l" fontAlgn="b"/>
                      <a:r>
                        <a:rPr lang="en-US" sz="1200" u="none" strike="noStrike">
                          <a:effectLst/>
                          <a:latin typeface="Calibri"/>
                          <a:cs typeface="Calibri"/>
                        </a:rPr>
                        <a:t>Rural Level 2</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37</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46" marR="8446" marT="8467" marB="0" anchor="ctr"/>
                </a:tc>
                <a:extLst>
                  <a:ext uri="{0D108BD9-81ED-4DB2-BD59-A6C34878D82A}">
                    <a16:rowId xmlns:a16="http://schemas.microsoft.com/office/drawing/2014/main" val="512272902"/>
                  </a:ext>
                </a:extLst>
              </a:tr>
              <a:tr h="16760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Rural Level 1</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65</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46" marR="8446" marT="8467" marB="0" anchor="ctr"/>
                </a:tc>
                <a:extLst>
                  <a:ext uri="{0D108BD9-81ED-4DB2-BD59-A6C34878D82A}">
                    <a16:rowId xmlns:a16="http://schemas.microsoft.com/office/drawing/2014/main" val="525180199"/>
                  </a:ext>
                </a:extLst>
              </a:tr>
              <a:tr h="18959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Urban</a:t>
                      </a:r>
                      <a:endParaRPr lang="en-US" sz="1200" b="0" i="0" u="none" strike="noStrike">
                        <a:solidFill>
                          <a:srgbClr val="000000"/>
                        </a:solidFill>
                        <a:effectLst/>
                        <a:latin typeface="Calibri"/>
                        <a:cs typeface="Calibri"/>
                      </a:endParaRPr>
                    </a:p>
                  </a:txBody>
                  <a:tcPr marL="102688" marR="3422" marT="3431" marB="0" anchor="ctr"/>
                </a:tc>
                <a:tc>
                  <a:txBody>
                    <a:bodyPr/>
                    <a:lstStyle/>
                    <a:p>
                      <a:pPr algn="ctr" fontAlgn="b"/>
                      <a:r>
                        <a:rPr lang="en-US" sz="1200" b="0" i="0" u="none" strike="noStrike">
                          <a:solidFill>
                            <a:srgbClr val="000000"/>
                          </a:solidFill>
                          <a:effectLst/>
                          <a:latin typeface="Calibri" panose="020F0502020204030204" pitchFamily="34" charset="0"/>
                        </a:rPr>
                        <a:t>467</a:t>
                      </a:r>
                    </a:p>
                  </a:txBody>
                  <a:tcPr marL="8446" marR="8446"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46" marR="8446" marT="8467" marB="0" anchor="ctr"/>
                </a:tc>
                <a:extLst>
                  <a:ext uri="{0D108BD9-81ED-4DB2-BD59-A6C34878D82A}">
                    <a16:rowId xmlns:a16="http://schemas.microsoft.com/office/drawing/2014/main" val="587315395"/>
                  </a:ext>
                </a:extLst>
              </a:tr>
            </a:tbl>
          </a:graphicData>
        </a:graphic>
      </p:graphicFrame>
      <p:sp>
        <p:nvSpPr>
          <p:cNvPr id="13" name="TextBox 12">
            <a:extLst>
              <a:ext uri="{FF2B5EF4-FFF2-40B4-BE49-F238E27FC236}">
                <a16:creationId xmlns:a16="http://schemas.microsoft.com/office/drawing/2014/main" id="{150330F3-8DCA-4BFA-B344-3985341E45BD}"/>
              </a:ext>
            </a:extLst>
          </p:cNvPr>
          <p:cNvSpPr txBox="1"/>
          <p:nvPr/>
        </p:nvSpPr>
        <p:spPr>
          <a:xfrm>
            <a:off x="4137492" y="6080965"/>
            <a:ext cx="7003817" cy="646331"/>
          </a:xfrm>
          <a:prstGeom prst="rect">
            <a:avLst/>
          </a:prstGeom>
          <a:noFill/>
        </p:spPr>
        <p:txBody>
          <a:bodyPr wrap="square">
            <a:spAutoFit/>
          </a:bodyPr>
          <a:lstStyle/>
          <a:p>
            <a:pPr>
              <a:buClr>
                <a:srgbClr val="000000"/>
              </a:buClr>
              <a:buFont typeface="Arial"/>
              <a:buNone/>
              <a:defRPr/>
            </a:pPr>
            <a:r>
              <a:rPr lang="en-US" sz="900" err="1">
                <a:solidFill>
                  <a:srgbClr val="000000"/>
                </a:solidFill>
                <a:cs typeface="Arial"/>
                <a:sym typeface="Arial"/>
              </a:rPr>
              <a:t>nH</a:t>
            </a:r>
            <a:r>
              <a:rPr lang="en-US" sz="900">
                <a:solidFill>
                  <a:srgbClr val="000000"/>
                </a:solidFill>
                <a:cs typeface="Arial"/>
                <a:sym typeface="Arial"/>
              </a:rPr>
              <a:t>/</a:t>
            </a:r>
            <a:r>
              <a:rPr lang="en-US" sz="900" err="1">
                <a:solidFill>
                  <a:srgbClr val="000000"/>
                </a:solidFill>
                <a:cs typeface="Arial"/>
                <a:sym typeface="Arial"/>
              </a:rPr>
              <a:t>nL</a:t>
            </a:r>
            <a:r>
              <a:rPr lang="en-US" sz="900">
                <a:solidFill>
                  <a:srgbClr val="000000"/>
                </a:solidFill>
                <a:cs typeface="Arial"/>
                <a:sym typeface="Arial"/>
              </a:rPr>
              <a:t> = non-Hispanic/non-Latinx; American Indian/Alaska Native includes respondents who identify as Hispanic/Latinx</a:t>
            </a:r>
          </a:p>
          <a:p>
            <a:pPr>
              <a:buClr>
                <a:srgbClr val="000000"/>
              </a:buClr>
              <a:buFont typeface="Arial"/>
              <a:buNone/>
              <a:defRPr/>
            </a:pPr>
            <a:r>
              <a:rPr lang="en-US" sz="900">
                <a:solidFill>
                  <a:srgbClr val="000000"/>
                </a:solidFill>
                <a:cs typeface="Arial"/>
                <a:sym typeface="Arial"/>
              </a:rPr>
              <a:t>Questioning/undecided/non-binary gender identity includes respondents identifying as non-binary, genderqueer, not exclusively male or female, and questioning/unsure of their gender identity. </a:t>
            </a:r>
            <a:r>
              <a:rPr lang="en-US" sz="900">
                <a:solidFill>
                  <a:srgbClr val="000000"/>
                </a:solidFill>
              </a:rPr>
              <a:t>‘Any IPV’ includes report from respondent of physical, sexual, and/or controlling forms of IPV experienced during the first six to eight months of the Covid-19 pandemic. </a:t>
            </a:r>
            <a:endParaRPr lang="en-US" sz="900">
              <a:solidFill>
                <a:srgbClr val="000000"/>
              </a:solidFill>
              <a:latin typeface="Abadi Extra Light"/>
              <a:cs typeface="Arial"/>
              <a:sym typeface="Arial"/>
            </a:endParaRPr>
          </a:p>
        </p:txBody>
      </p:sp>
      <p:sp>
        <p:nvSpPr>
          <p:cNvPr id="15" name="Rectangle 14">
            <a:extLst>
              <a:ext uri="{FF2B5EF4-FFF2-40B4-BE49-F238E27FC236}">
                <a16:creationId xmlns:a16="http://schemas.microsoft.com/office/drawing/2014/main" id="{B40C7593-512E-480E-87E9-6E4356F8CF58}"/>
              </a:ext>
            </a:extLst>
          </p:cNvPr>
          <p:cNvSpPr/>
          <p:nvPr/>
        </p:nvSpPr>
        <p:spPr>
          <a:xfrm>
            <a:off x="3411" y="6567424"/>
            <a:ext cx="1302601" cy="307777"/>
          </a:xfrm>
          <a:prstGeom prst="rect">
            <a:avLst/>
          </a:prstGeom>
        </p:spPr>
        <p:txBody>
          <a:bodyPr wrap="none" lIns="121920" tIns="60960" rIns="121920" bIns="60960" anchor="t">
            <a:spAutoFit/>
          </a:bodyPr>
          <a:lstStyle/>
          <a:p>
            <a:pPr defTabSz="1219170">
              <a:buClr>
                <a:srgbClr val="000000"/>
              </a:buClr>
              <a:defRPr/>
            </a:pPr>
            <a:r>
              <a:rPr lang="en-US" sz="1200" i="1" kern="0" dirty="0">
                <a:solidFill>
                  <a:srgbClr val="EEEEEE">
                    <a:lumMod val="10000"/>
                  </a:srgbClr>
                </a:solidFill>
                <a:latin typeface="Abadi Extra Light"/>
                <a:ea typeface="Lato"/>
                <a:cs typeface="Lato"/>
                <a:sym typeface="Lato"/>
              </a:rPr>
              <a:t>8.11.21 release</a:t>
            </a:r>
            <a:endParaRPr lang="en-US" sz="1200" i="1" kern="0" dirty="0">
              <a:solidFill>
                <a:srgbClr val="EEEEEE">
                  <a:lumMod val="10000"/>
                </a:srgbClr>
              </a:solidFill>
              <a:cs typeface="Arial"/>
              <a:sym typeface="Arial"/>
            </a:endParaRPr>
          </a:p>
        </p:txBody>
      </p:sp>
    </p:spTree>
    <p:extLst>
      <p:ext uri="{BB962C8B-B14F-4D97-AF65-F5344CB8AC3E}">
        <p14:creationId xmlns:p14="http://schemas.microsoft.com/office/powerpoint/2010/main" val="185339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97" y="572883"/>
            <a:ext cx="9755583" cy="1015084"/>
          </a:xfrm>
        </p:spPr>
        <p:txBody>
          <a:bodyPr>
            <a:noAutofit/>
          </a:bodyPr>
          <a:lstStyle/>
          <a:p>
            <a:pPr algn="ctr"/>
            <a:r>
              <a:rPr lang="en-US" sz="2400" b="1">
                <a:solidFill>
                  <a:srgbClr val="C00000"/>
                </a:solidFill>
              </a:rPr>
              <a:t>In the first quarter of 2021, 53% of all opioid-related EMS incidents were Acute Opioid Overdoses</a:t>
            </a:r>
          </a:p>
        </p:txBody>
      </p:sp>
      <p:sp>
        <p:nvSpPr>
          <p:cNvPr id="16" name="TextBox 15">
            <a:extLst>
              <a:ext uri="{FF2B5EF4-FFF2-40B4-BE49-F238E27FC236}">
                <a16:creationId xmlns:a16="http://schemas.microsoft.com/office/drawing/2014/main" id="{8FC54E49-DACE-49C9-B04E-C67E8FF32875}"/>
              </a:ext>
            </a:extLst>
          </p:cNvPr>
          <p:cNvSpPr txBox="1"/>
          <p:nvPr/>
        </p:nvSpPr>
        <p:spPr>
          <a:xfrm>
            <a:off x="511812" y="5038543"/>
            <a:ext cx="10467634" cy="430887"/>
          </a:xfrm>
          <a:prstGeom prst="rect">
            <a:avLst/>
          </a:prstGeom>
          <a:noFill/>
        </p:spPr>
        <p:txBody>
          <a:bodyPr wrap="square">
            <a:spAutoFit/>
          </a:bodyPr>
          <a:lstStyle/>
          <a:p>
            <a:r>
              <a:rPr lang="en-US" sz="2200" b="1" dirty="0">
                <a:solidFill>
                  <a:srgbClr val="C00000"/>
                </a:solidFill>
              </a:rPr>
              <a:t>Naloxone was administered in 96% of these incidents</a:t>
            </a:r>
            <a:endParaRPr lang="en-US" sz="2200" dirty="0">
              <a:solidFill>
                <a:srgbClr val="C00000"/>
              </a:solidFill>
            </a:endParaRPr>
          </a:p>
        </p:txBody>
      </p:sp>
      <p:pic>
        <p:nvPicPr>
          <p:cNvPr id="8" name="Picture 7">
            <a:extLst>
              <a:ext uri="{FF2B5EF4-FFF2-40B4-BE49-F238E27FC236}">
                <a16:creationId xmlns:a16="http://schemas.microsoft.com/office/drawing/2014/main" id="{F365D41D-4F76-4F00-98A4-903E438AE2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092" y="1828800"/>
            <a:ext cx="10824036" cy="2755764"/>
          </a:xfrm>
          <a:prstGeom prst="rect">
            <a:avLst/>
          </a:prstGeom>
          <a:noFill/>
        </p:spPr>
      </p:pic>
      <p:sp>
        <p:nvSpPr>
          <p:cNvPr id="3" name="TextBox 2">
            <a:extLst>
              <a:ext uri="{FF2B5EF4-FFF2-40B4-BE49-F238E27FC236}">
                <a16:creationId xmlns:a16="http://schemas.microsoft.com/office/drawing/2014/main" id="{46A2A12F-CA23-4868-A18E-FB5C1CC412C7}"/>
              </a:ext>
            </a:extLst>
          </p:cNvPr>
          <p:cNvSpPr txBox="1"/>
          <p:nvPr/>
        </p:nvSpPr>
        <p:spPr>
          <a:xfrm>
            <a:off x="122851" y="49663"/>
            <a:ext cx="10466550" cy="523220"/>
          </a:xfrm>
          <a:prstGeom prst="rect">
            <a:avLst/>
          </a:prstGeom>
          <a:noFill/>
        </p:spPr>
        <p:txBody>
          <a:bodyPr wrap="square" rtlCol="0">
            <a:spAutoFit/>
          </a:bodyPr>
          <a:lstStyle/>
          <a:p>
            <a:r>
              <a:rPr lang="en-US" sz="2800" dirty="0">
                <a:solidFill>
                  <a:schemeClr val="bg1"/>
                </a:solidFill>
              </a:rPr>
              <a:t>Opioid-related EMS incidents 2013- Q1 2021</a:t>
            </a:r>
          </a:p>
        </p:txBody>
      </p:sp>
    </p:spTree>
    <p:extLst>
      <p:ext uri="{BB962C8B-B14F-4D97-AF65-F5344CB8AC3E}">
        <p14:creationId xmlns:p14="http://schemas.microsoft.com/office/powerpoint/2010/main" val="423720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1787" y="1901463"/>
            <a:ext cx="8887913" cy="1608978"/>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Proposed Emergency Amendments to 105 CMR 150.000</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Standards for Long-Term Care Facilities</a:t>
            </a:r>
          </a:p>
        </p:txBody>
      </p:sp>
      <p:sp>
        <p:nvSpPr>
          <p:cNvPr id="3" name="Title 1"/>
          <p:cNvSpPr txBox="1">
            <a:spLocks/>
          </p:cNvSpPr>
          <p:nvPr/>
        </p:nvSpPr>
        <p:spPr>
          <a:xfrm>
            <a:off x="599646" y="3977980"/>
            <a:ext cx="5489719" cy="2527382"/>
          </a:xfrm>
          <a:prstGeom prst="rect">
            <a:avLst/>
          </a:prstGeom>
        </p:spPr>
        <p:txBody>
          <a:bodyPr vert="horz" lIns="91214" tIns="45607" rIns="91214" bIns="45607"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2494" dirty="0">
                <a:solidFill>
                  <a:schemeClr val="bg1"/>
                </a:solidFill>
                <a:latin typeface="Arial" panose="020B0604020202020204" pitchFamily="34" charset="0"/>
                <a:cs typeface="Arial" panose="020B0604020202020204" pitchFamily="34" charset="0"/>
              </a:rPr>
              <a:t>Public Health Council</a:t>
            </a:r>
            <a:br>
              <a:rPr lang="en-US" sz="1995" dirty="0">
                <a:solidFill>
                  <a:schemeClr val="bg1"/>
                </a:solidFill>
                <a:latin typeface="Arial" panose="020B0604020202020204" pitchFamily="34" charset="0"/>
                <a:cs typeface="Arial" panose="020B0604020202020204" pitchFamily="34" charset="0"/>
              </a:rPr>
            </a:br>
            <a:r>
              <a:rPr lang="en-US" sz="2494" dirty="0">
                <a:solidFill>
                  <a:schemeClr val="bg1"/>
                </a:solidFill>
                <a:latin typeface="Arial" panose="020B0604020202020204" pitchFamily="34" charset="0"/>
                <a:cs typeface="Arial" panose="020B0604020202020204" pitchFamily="34" charset="0"/>
              </a:rPr>
              <a:t>August 11, 2021</a:t>
            </a:r>
          </a:p>
          <a:p>
            <a:pPr algn="l"/>
            <a:endParaRPr lang="en-US" sz="2494"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l"/>
            <a:r>
              <a:rPr lang="en-US" sz="1795" dirty="0">
                <a:solidFill>
                  <a:schemeClr val="bg1"/>
                </a:solidFill>
                <a:latin typeface="Arial" panose="020B0604020202020204" pitchFamily="34" charset="0"/>
                <a:ea typeface="Calibri" panose="020F0502020204030204" pitchFamily="34" charset="0"/>
              </a:rPr>
              <a:t>Sherman Lohnes, JD, Director </a:t>
            </a:r>
            <a:endParaRPr lang="en-US" sz="1795" dirty="0">
              <a:solidFill>
                <a:schemeClr val="bg1"/>
              </a:solidFill>
              <a:latin typeface="Calibri" panose="020F0502020204030204" pitchFamily="34" charset="0"/>
              <a:ea typeface="Calibri" panose="020F0502020204030204" pitchFamily="34" charset="0"/>
            </a:endParaRPr>
          </a:p>
          <a:p>
            <a:pPr algn="l">
              <a:spcBef>
                <a:spcPts val="0"/>
              </a:spcBef>
            </a:pPr>
            <a:r>
              <a:rPr lang="en-US" sz="1795" dirty="0">
                <a:solidFill>
                  <a:schemeClr val="bg1"/>
                </a:solidFill>
                <a:latin typeface="Arial" panose="020B0604020202020204" pitchFamily="34" charset="0"/>
                <a:ea typeface="Calibri" panose="020F0502020204030204" pitchFamily="34" charset="0"/>
              </a:rPr>
              <a:t>Division of Health Care Facility Licensure and Certification</a:t>
            </a:r>
          </a:p>
          <a:p>
            <a:pPr algn="l">
              <a:spcBef>
                <a:spcPts val="0"/>
              </a:spcBef>
            </a:pPr>
            <a:r>
              <a:rPr lang="en-US" sz="1795" dirty="0">
                <a:solidFill>
                  <a:schemeClr val="bg1"/>
                </a:solidFill>
                <a:latin typeface="Arial" panose="020B0604020202020204" pitchFamily="34" charset="0"/>
                <a:ea typeface="Calibri" panose="020F0502020204030204" pitchFamily="34" charset="0"/>
              </a:rPr>
              <a:t>Bureau of Healthcare Safety and Quality </a:t>
            </a:r>
            <a:endParaRPr lang="en-US" sz="1795" dirty="0">
              <a:solidFill>
                <a:schemeClr val="bg1"/>
              </a:solidFill>
              <a:latin typeface="Calibri" panose="020F0502020204030204" pitchFamily="34" charset="0"/>
              <a:ea typeface="Calibri" panose="020F0502020204030204" pitchFamily="34" charset="0"/>
            </a:endParaRPr>
          </a:p>
          <a:p>
            <a:pPr algn="l"/>
            <a:endParaRPr lang="en-US" sz="1795"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14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5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6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7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8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19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0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1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2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3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4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5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6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7_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DEF42CE426F246972F8C6E33C079FB" ma:contentTypeVersion="8" ma:contentTypeDescription="Create a new document." ma:contentTypeScope="" ma:versionID="f4026fefc7040897dc1fcf27834689f9">
  <xsd:schema xmlns:xsd="http://www.w3.org/2001/XMLSchema" xmlns:xs="http://www.w3.org/2001/XMLSchema" xmlns:p="http://schemas.microsoft.com/office/2006/metadata/properties" xmlns:ns2="68fdd5f6-3ec2-4d24-bce5-3d62265da11c" xmlns:ns3="87d182fc-5378-4458-bf3f-fd0f2ba2bb8d" targetNamespace="http://schemas.microsoft.com/office/2006/metadata/properties" ma:root="true" ma:fieldsID="288ff90bc5b61da2858deeedb7987195" ns2:_="" ns3:_="">
    <xsd:import namespace="68fdd5f6-3ec2-4d24-bce5-3d62265da11c"/>
    <xsd:import namespace="87d182fc-5378-4458-bf3f-fd0f2ba2bb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dd5f6-3ec2-4d24-bce5-3d62265da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d182fc-5378-4458-bf3f-fd0f2ba2bb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7d182fc-5378-4458-bf3f-fd0f2ba2bb8d">
      <UserInfo>
        <DisplayName>Averbach, Abigail (DPH)</DisplayName>
        <AccountId>16</AccountId>
        <AccountType/>
      </UserInfo>
    </SharedWithUsers>
  </documentManagement>
</p:properties>
</file>

<file path=customXml/itemProps1.xml><?xml version="1.0" encoding="utf-8"?>
<ds:datastoreItem xmlns:ds="http://schemas.openxmlformats.org/officeDocument/2006/customXml" ds:itemID="{FC77AACF-542D-4771-AAF2-DF8296B2455D}">
  <ds:schemaRefs>
    <ds:schemaRef ds:uri="http://schemas.microsoft.com/sharepoint/v3/contenttype/forms"/>
  </ds:schemaRefs>
</ds:datastoreItem>
</file>

<file path=customXml/itemProps2.xml><?xml version="1.0" encoding="utf-8"?>
<ds:datastoreItem xmlns:ds="http://schemas.openxmlformats.org/officeDocument/2006/customXml" ds:itemID="{1049DC6C-319F-4888-BC43-4840616DA50C}">
  <ds:schemaRefs>
    <ds:schemaRef ds:uri="68fdd5f6-3ec2-4d24-bce5-3d62265da11c"/>
    <ds:schemaRef ds:uri="87d182fc-5378-4458-bf3f-fd0f2ba2bb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BBB85A-6879-45CC-AAA8-59A0BBC4ADC8}">
  <ds:schemaRefs>
    <ds:schemaRef ds:uri="http://purl.org/dc/terms/"/>
    <ds:schemaRef ds:uri="87d182fc-5378-4458-bf3f-fd0f2ba2bb8d"/>
    <ds:schemaRef ds:uri="http://schemas.microsoft.com/office/2006/documentManagement/types"/>
    <ds:schemaRef ds:uri="http://purl.org/dc/elements/1.1/"/>
    <ds:schemaRef ds:uri="http://schemas.microsoft.com/office/2006/metadata/properties"/>
    <ds:schemaRef ds:uri="68fdd5f6-3ec2-4d24-bce5-3d62265da11c"/>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Clarity</Template>
  <TotalTime>142</TotalTime>
  <Words>8967</Words>
  <Application>Microsoft Office PowerPoint</Application>
  <PresentationFormat>Custom</PresentationFormat>
  <Paragraphs>1963</Paragraphs>
  <Slides>72</Slides>
  <Notes>57</Notes>
  <HiddenSlides>0</HiddenSlides>
  <MMClips>0</MMClips>
  <ScaleCrop>false</ScaleCrop>
  <HeadingPairs>
    <vt:vector size="8" baseType="variant">
      <vt:variant>
        <vt:lpstr>Fonts Used</vt:lpstr>
      </vt:variant>
      <vt:variant>
        <vt:i4>9</vt:i4>
      </vt:variant>
      <vt:variant>
        <vt:lpstr>Theme</vt:lpstr>
      </vt:variant>
      <vt:variant>
        <vt:i4>58</vt:i4>
      </vt:variant>
      <vt:variant>
        <vt:lpstr>Embedded OLE Servers</vt:lpstr>
      </vt:variant>
      <vt:variant>
        <vt:i4>1</vt:i4>
      </vt:variant>
      <vt:variant>
        <vt:lpstr>Slide Titles</vt:lpstr>
      </vt:variant>
      <vt:variant>
        <vt:i4>72</vt:i4>
      </vt:variant>
    </vt:vector>
  </HeadingPairs>
  <TitlesOfParts>
    <vt:vector size="140" baseType="lpstr">
      <vt:lpstr>Abadi</vt:lpstr>
      <vt:lpstr>Abadi Extra Light</vt:lpstr>
      <vt:lpstr>Arial</vt:lpstr>
      <vt:lpstr>Arial,Sans-Serif</vt:lpstr>
      <vt:lpstr>Calibri</vt:lpstr>
      <vt:lpstr>Calibri Light</vt:lpstr>
      <vt:lpstr>Times New Roman</vt:lpstr>
      <vt:lpstr>Verdana</vt:lpstr>
      <vt:lpstr>Wingdings</vt:lpstr>
      <vt:lpstr>Clarity</vt:lpstr>
      <vt:lpstr>3_Simple Light</vt:lpstr>
      <vt:lpstr>2_Simple Light</vt:lpstr>
      <vt:lpstr>4_Simple Light</vt:lpstr>
      <vt:lpstr>5_Simple Light</vt:lpstr>
      <vt:lpstr>6_Simple Light</vt:lpstr>
      <vt:lpstr>7_Simple Light</vt:lpstr>
      <vt:lpstr>Simple Light</vt:lpstr>
      <vt:lpstr>1_Simple Light</vt:lpstr>
      <vt:lpstr>8_Simple Light</vt:lpstr>
      <vt:lpstr>9_Simple Light</vt:lpstr>
      <vt:lpstr>10_Simple Light</vt:lpstr>
      <vt:lpstr>11_Simple Light</vt:lpstr>
      <vt:lpstr>12_Simple Light</vt:lpstr>
      <vt:lpstr>13_Simple Light</vt:lpstr>
      <vt:lpstr>14_Simple Light</vt:lpstr>
      <vt:lpstr>15_Simple Light</vt:lpstr>
      <vt:lpstr>16_Simple Light</vt:lpstr>
      <vt:lpstr>17_Simple Light</vt:lpstr>
      <vt:lpstr>18_Simple Light</vt:lpstr>
      <vt:lpstr>19_Simple Light</vt:lpstr>
      <vt:lpstr>20_Simple Light</vt:lpstr>
      <vt:lpstr>21_Simple Light</vt:lpstr>
      <vt:lpstr>22_Simple Light</vt:lpstr>
      <vt:lpstr>23_Simple Light</vt:lpstr>
      <vt:lpstr>24_Simple Light</vt:lpstr>
      <vt:lpstr>25_Simple Light</vt:lpstr>
      <vt:lpstr>26_Simple Light</vt:lpstr>
      <vt:lpstr>1_Office Theme</vt:lpstr>
      <vt:lpstr>27_Simple Light</vt:lpstr>
      <vt:lpstr>28_Simple Light</vt:lpstr>
      <vt:lpstr>29_Simple Light</vt:lpstr>
      <vt:lpstr>30_Simple Light</vt:lpstr>
      <vt:lpstr>31_Simple Light</vt:lpstr>
      <vt:lpstr>32_Simple Light</vt:lpstr>
      <vt:lpstr>33_Simple Light</vt:lpstr>
      <vt:lpstr>34_Simple Light</vt:lpstr>
      <vt:lpstr>35_Simple Light</vt:lpstr>
      <vt:lpstr>36_Simple Light</vt:lpstr>
      <vt:lpstr>37_Simple Light</vt:lpstr>
      <vt:lpstr>38_Simple Light</vt:lpstr>
      <vt:lpstr>39_Simple Light</vt:lpstr>
      <vt:lpstr>40_Simple Light</vt:lpstr>
      <vt:lpstr>41_Simple Light</vt:lpstr>
      <vt:lpstr>14_EEA - MISC - Cabinet Prep 7.19.19</vt:lpstr>
      <vt:lpstr>15_EEA - MISC - Cabinet Prep 7.19.19</vt:lpstr>
      <vt:lpstr>16_EEA - MISC - Cabinet Prep 7.19.19</vt:lpstr>
      <vt:lpstr>17_EEA - MISC - Cabinet Prep 7.19.19</vt:lpstr>
      <vt:lpstr>18_EEA - MISC - Cabinet Prep 7.19.19</vt:lpstr>
      <vt:lpstr>19_EEA - MISC - Cabinet Prep 7.19.19</vt:lpstr>
      <vt:lpstr>20_EEA - MISC - Cabinet Prep 7.19.19</vt:lpstr>
      <vt:lpstr>21_EEA - MISC - Cabinet Prep 7.19.19</vt:lpstr>
      <vt:lpstr>22_EEA - MISC - Cabinet Prep 7.19.19</vt:lpstr>
      <vt:lpstr>23_EEA - MISC - Cabinet Prep 7.19.19</vt:lpstr>
      <vt:lpstr>24_EEA - MISC - Cabinet Prep 7.19.19</vt:lpstr>
      <vt:lpstr>25_EEA - MISC - Cabinet Prep 7.19.19</vt:lpstr>
      <vt:lpstr>26_EEA - MISC - Cabinet Prep 7.19.19</vt:lpstr>
      <vt:lpstr>27_EEA - MISC - Cabinet Prep 7.19.19</vt:lpstr>
      <vt:lpstr>Worksheet</vt:lpstr>
      <vt:lpstr>PowerPoint Presentation</vt:lpstr>
      <vt:lpstr>The rate of opioid-related overdose deaths increased 5% in 2020 compared with 2019.  This is 1% lower  than the 2016 peak.</vt:lpstr>
      <vt:lpstr>Preliminary data show 1,038 confirmed and estimated opioid-related overdose deaths in the first six months of 2021, an estimated 5% decrease compared with the same period in 2020 </vt:lpstr>
      <vt:lpstr>Fentanyl remains a key factor in opioid-related overdose deaths (92% present in toxicology screen through Q1 2021).</vt:lpstr>
      <vt:lpstr>Although the presence of fentanyl in opioid-related  overdose deaths continues to rise, the opioid-related overdose death rate has remained relatively stable since 2016</vt:lpstr>
      <vt:lpstr>Between 2019 &amp; 2020, the confirmed opioid-related overdose death rates for Black non-Hispanic males increased significantly, while the death rates for White non-Hispanic males decreased.</vt:lpstr>
      <vt:lpstr>The confirmed opioid-related overdose death rate for females increased in 2020 compared with 2019. Death rate for Black non-Hispanic and Hispanic females increased more than the death rate for White non-Hispanic females.</vt:lpstr>
      <vt:lpstr>In the first quarter of 2021, 53% of all opioid-related EMS incidents were Acute Opioid Overdoses</vt:lpstr>
      <vt:lpstr>Proposed Emergency Amendments to 105 CMR 150.000 Standards for Long-Term Care Facilities</vt:lpstr>
      <vt:lpstr>Summary of Regulation</vt:lpstr>
      <vt:lpstr>Summary of Amendments</vt:lpstr>
      <vt:lpstr>Regulation Changes: COVID-19 Vaccination Requirement</vt:lpstr>
      <vt:lpstr>Regulation Changes: Infuenza Vaccination</vt:lpstr>
      <vt:lpstr>Next Steps</vt:lpstr>
      <vt:lpstr>PowerPoint Presentation</vt:lpstr>
      <vt:lpstr>Commonwealth of Massachusetts  Department of Public Health  </vt:lpstr>
      <vt:lpstr>Human Disease</vt:lpstr>
      <vt:lpstr>PowerPoint Presentation</vt:lpstr>
      <vt:lpstr>Habitats for EEE versus WNV</vt:lpstr>
      <vt:lpstr>Human and Mosquito EEE, 1970-2020</vt:lpstr>
      <vt:lpstr>PowerPoint Presentation</vt:lpstr>
      <vt:lpstr>2020 Spray Map</vt:lpstr>
      <vt:lpstr>Testing To Date</vt:lpstr>
      <vt:lpstr>So Far This Year</vt:lpstr>
      <vt:lpstr>Prevention Tools</vt:lpstr>
      <vt:lpstr>2021 Public Awareness Campaign</vt:lpstr>
      <vt:lpstr>Arbovirus Press Release Triggers</vt:lpstr>
      <vt:lpstr>Current Risk Levels</vt:lpstr>
      <vt:lpstr>Questions and Discussion</vt:lpstr>
      <vt:lpstr>COVID-19 Community Impact Survey(CCIS)  Preliminary Analysis Results as of  August 11, 2021  Presented by Lauren Cardoso PhD </vt:lpstr>
      <vt:lpstr>PowerPoint Presentation</vt:lpstr>
      <vt:lpstr>PowerPoint Presentation</vt:lpstr>
      <vt:lpstr>OVERVIEW</vt:lpstr>
      <vt:lpstr>PURPOSE AND APPROACH</vt:lpstr>
      <vt:lpstr>RESULTS TOPICS TO DATE</vt:lpstr>
      <vt:lpstr>SAFETY : INTIMATE  PARTNER VIOLENCE Vera E. Mouradian, PhD Caroline Stack, MPH Lauren Cardoso, PhD Amy Flynn, MS </vt:lpstr>
      <vt:lpstr>PowerPoint Presentation</vt:lpstr>
      <vt:lpstr>PowerPoint Presentation</vt:lpstr>
      <vt:lpstr>FRAMING MATTERS</vt:lpstr>
      <vt:lpstr>PowerPoint Presentation</vt:lpstr>
      <vt:lpstr>PowerPoint Presentation</vt:lpstr>
      <vt:lpstr>PowerPoint Presentation</vt:lpstr>
      <vt:lpstr>PowerPoint Presentation</vt:lpstr>
      <vt:lpstr>Survivors had needs over and above other adults in multiple domains and these needs shape their vulnerability to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NEED IPV OR SEXUAL VIOLENCE RESOURCES?</vt:lpstr>
      <vt:lpstr>PowerPoint Presentation</vt:lpstr>
      <vt:lpstr>CCIS DOMAINS </vt:lpstr>
      <vt:lpstr>Survey Questions</vt:lpstr>
      <vt:lpstr>Survey Questions</vt:lpstr>
      <vt:lpstr>Survey Questions</vt:lpstr>
      <vt:lpstr>Survey Questions</vt:lpstr>
      <vt:lpstr>Survey Questions</vt:lpstr>
      <vt:lpstr>Recruitment among priority populations was unprecedented</vt:lpstr>
      <vt:lpstr>Recruitment efforts were overwhelmingly successful</vt:lpstr>
      <vt:lpstr>Demographics of the sample</vt:lpstr>
      <vt:lpstr>Demographics  of the CCIS Black sample</vt:lpstr>
      <vt:lpstr>Demographics of the CCIS Hispanic/Latinx sample (n=2432)</vt:lpstr>
      <vt:lpstr>Demographics of the CCIS Hispanic/Latinx sample (n=2432), continued</vt:lpstr>
      <vt:lpstr>Demographics  of the CCIS AAPI sample</vt:lpstr>
      <vt:lpstr>PowerPoint Presentation</vt:lpstr>
      <vt:lpstr>Demographics  of the CCIS AAPI sample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Zoback, Scott (DPH)</dc:creator>
  <cp:lastModifiedBy>Kaplan, Amy (DPH)</cp:lastModifiedBy>
  <cp:revision>20</cp:revision>
  <cp:lastPrinted>2018-02-13T19:32:12Z</cp:lastPrinted>
  <dcterms:created xsi:type="dcterms:W3CDTF">2014-09-16T21:32:26Z</dcterms:created>
  <dcterms:modified xsi:type="dcterms:W3CDTF">2021-08-11T11:50:59Z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0x0101005ADEF42CE426F246972F8C6E33C079FB</vt:lpwstr>
  </property>
</Properties>
</file>