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Lst>
  <p:notesMasterIdLst>
    <p:notesMasterId r:id="rId74"/>
  </p:notesMasterIdLst>
  <p:handoutMasterIdLst>
    <p:handoutMasterId r:id="rId75"/>
  </p:handoutMasterIdLst>
  <p:sldIdLst>
    <p:sldId id="2147470007" r:id="rId6"/>
    <p:sldId id="543" r:id="rId7"/>
    <p:sldId id="2147469999" r:id="rId8"/>
    <p:sldId id="2147469998" r:id="rId9"/>
    <p:sldId id="2147470005" r:id="rId10"/>
    <p:sldId id="2147470004" r:id="rId11"/>
    <p:sldId id="2147469997" r:id="rId12"/>
    <p:sldId id="2147470006" r:id="rId13"/>
    <p:sldId id="2147470009" r:id="rId14"/>
    <p:sldId id="1358" r:id="rId15"/>
    <p:sldId id="1359" r:id="rId16"/>
    <p:sldId id="1340" r:id="rId17"/>
    <p:sldId id="1377" r:id="rId18"/>
    <p:sldId id="1367" r:id="rId19"/>
    <p:sldId id="1378" r:id="rId20"/>
    <p:sldId id="1368" r:id="rId21"/>
    <p:sldId id="1379" r:id="rId22"/>
    <p:sldId id="1351" r:id="rId23"/>
    <p:sldId id="1380" r:id="rId24"/>
    <p:sldId id="1353" r:id="rId25"/>
    <p:sldId id="1381" r:id="rId26"/>
    <p:sldId id="1356" r:id="rId27"/>
    <p:sldId id="1382" r:id="rId28"/>
    <p:sldId id="1375" r:id="rId29"/>
    <p:sldId id="1617" r:id="rId30"/>
    <p:sldId id="1618" r:id="rId31"/>
    <p:sldId id="1619" r:id="rId32"/>
    <p:sldId id="1383" r:id="rId33"/>
    <p:sldId id="1376" r:id="rId34"/>
    <p:sldId id="1384" r:id="rId35"/>
    <p:sldId id="1385" r:id="rId36"/>
    <p:sldId id="2147470010" r:id="rId37"/>
    <p:sldId id="892" r:id="rId38"/>
    <p:sldId id="1615" r:id="rId39"/>
    <p:sldId id="486" r:id="rId40"/>
    <p:sldId id="257" r:id="rId41"/>
    <p:sldId id="974" r:id="rId42"/>
    <p:sldId id="669" r:id="rId43"/>
    <p:sldId id="975" r:id="rId44"/>
    <p:sldId id="435" r:id="rId45"/>
    <p:sldId id="457" r:id="rId46"/>
    <p:sldId id="758" r:id="rId47"/>
    <p:sldId id="1500" r:id="rId48"/>
    <p:sldId id="1403" r:id="rId49"/>
    <p:sldId id="1162" r:id="rId50"/>
    <p:sldId id="1501" r:id="rId51"/>
    <p:sldId id="691" r:id="rId52"/>
    <p:sldId id="734" r:id="rId53"/>
    <p:sldId id="730" r:id="rId54"/>
    <p:sldId id="748" r:id="rId55"/>
    <p:sldId id="739" r:id="rId56"/>
    <p:sldId id="736" r:id="rId57"/>
    <p:sldId id="1502" r:id="rId58"/>
    <p:sldId id="749" r:id="rId59"/>
    <p:sldId id="735" r:id="rId60"/>
    <p:sldId id="702" r:id="rId61"/>
    <p:sldId id="750" r:id="rId62"/>
    <p:sldId id="740" r:id="rId63"/>
    <p:sldId id="701" r:id="rId64"/>
    <p:sldId id="751" r:id="rId65"/>
    <p:sldId id="742" r:id="rId66"/>
    <p:sldId id="704" r:id="rId67"/>
    <p:sldId id="705" r:id="rId68"/>
    <p:sldId id="752" r:id="rId69"/>
    <p:sldId id="745" r:id="rId70"/>
    <p:sldId id="707" r:id="rId71"/>
    <p:sldId id="746" r:id="rId72"/>
    <p:sldId id="214747000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Nassira D (DPH)" initials="N(" lastIdx="19" clrIdx="0">
    <p:extLst>
      <p:ext uri="{19B8F6BF-5375-455C-9EA6-DF929625EA0E}">
        <p15:presenceInfo xmlns:p15="http://schemas.microsoft.com/office/powerpoint/2012/main" userId="S::nassira.d.nicola@mass.gov::536b74eb-f147-4992-9f2f-c8cbab6ecf3f" providerId="AD"/>
      </p:ext>
    </p:extLst>
  </p:cmAuthor>
  <p:cmAuthor id="2" name="Kaplan, Amy (DPH)" initials="KA(" lastIdx="1" clrIdx="1">
    <p:extLst>
      <p:ext uri="{19B8F6BF-5375-455C-9EA6-DF929625EA0E}">
        <p15:presenceInfo xmlns:p15="http://schemas.microsoft.com/office/powerpoint/2012/main" userId="S::amy.kaplan@mass.gov::f1015638-69ff-4a80-acb4-9827cd3c3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E2E"/>
    <a:srgbClr val="167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13" autoAdjust="0"/>
    <p:restoredTop sz="81916" autoAdjust="0"/>
  </p:normalViewPr>
  <p:slideViewPr>
    <p:cSldViewPr snapToGrid="0">
      <p:cViewPr varScale="1">
        <p:scale>
          <a:sx n="54" d="100"/>
          <a:sy n="54" d="100"/>
        </p:scale>
        <p:origin x="792" y="60"/>
      </p:cViewPr>
      <p:guideLst>
        <p:guide orient="horz" pos="936"/>
        <p:guide pos="168"/>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tack\Downloads\discrimination%20graphs--with%20additional%20sig%20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a\Desktop\Disability%20Subgroup%20Figure_0421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a\Desktop\Demo%20Figures%20for%20May%20PHC_0422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lana\Desktop\Demo%20Figures%20for%20May%20PHC_0422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a\Desktop\MA%20CCIS\DISABILITY%20CHAPTER\TABLES\MA%20CCIS%20DEAF%20HH%20TABLES_0414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a\Desktop\MA%20CCIS\DISABILITY%20CHAPTER\TABLES\MA%20CCIS%20DISABILITY%20SUBGROUP%20-%20BLIND%20OR%20VISION%20IMPAIRM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a\Desktop\MA%20CCIS\DISABILITY%20CHAPTER\TABLES\MA%20CCIS%20SELF-CARE%20INDEP%20LIVING%20Tables_0414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a\Desktop\MA%20CCIS\DISABILITY%20CHAPTER\TABLES\MA%20CCIS%20DISABILITY%20SUBGROUP%20-%20COGNITIVE%20DISABILIT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a\Desktop\MA%20CCIS\DISABILITY%20CHAPTER\TABLES\MA%20CCIS%20DISABILITY%20SUBGROUP%20-%20MOBILITY%20DISABILIT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41888678840794369"/>
          <c:y val="0.11932168271978189"/>
          <c:w val="0.52915991436733845"/>
          <c:h val="0.82802796484170593"/>
        </c:manualLayout>
      </c:layout>
      <c:barChart>
        <c:barDir val="bar"/>
        <c:grouping val="clustered"/>
        <c:varyColors val="0"/>
        <c:ser>
          <c:idx val="0"/>
          <c:order val="0"/>
          <c:tx>
            <c:strRef>
              <c:f>discrimination!$C$3</c:f>
              <c:strCache>
                <c:ptCount val="1"/>
                <c:pt idx="0">
                  <c:v>% Discrimination During COVID</c:v>
                </c:pt>
              </c:strCache>
            </c:strRef>
          </c:tx>
          <c:spPr>
            <a:solidFill>
              <a:schemeClr val="accent3">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7D6-474C-B281-63DE58B42A15}"/>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D7D6-474C-B281-63DE58B42A15}"/>
              </c:ext>
            </c:extLst>
          </c:dPt>
          <c:dPt>
            <c:idx val="3"/>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D7D6-474C-B281-63DE58B42A15}"/>
              </c:ext>
            </c:extLst>
          </c:dPt>
          <c:dPt>
            <c:idx val="4"/>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D7D6-474C-B281-63DE58B42A15}"/>
              </c:ext>
            </c:extLst>
          </c:dPt>
          <c:dPt>
            <c:idx val="5"/>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D7D6-474C-B281-63DE58B42A15}"/>
              </c:ext>
            </c:extLst>
          </c:dPt>
          <c:dPt>
            <c:idx val="6"/>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D7D6-474C-B281-63DE58B42A15}"/>
              </c:ext>
            </c:extLst>
          </c:dPt>
          <c:dPt>
            <c:idx val="7"/>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D7D6-474C-B281-63DE58B42A15}"/>
              </c:ext>
            </c:extLst>
          </c:dPt>
          <c:dPt>
            <c:idx val="9"/>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F-D7D6-474C-B281-63DE58B42A15}"/>
              </c:ext>
            </c:extLst>
          </c:dPt>
          <c:dPt>
            <c:idx val="10"/>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1-D7D6-474C-B281-63DE58B42A15}"/>
              </c:ext>
            </c:extLst>
          </c:dPt>
          <c:dPt>
            <c:idx val="11"/>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3-D7D6-474C-B281-63DE58B42A15}"/>
              </c:ext>
            </c:extLst>
          </c:dPt>
          <c:dPt>
            <c:idx val="1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5-D7D6-474C-B281-63DE58B42A15}"/>
              </c:ext>
            </c:extLst>
          </c:dPt>
          <c:dPt>
            <c:idx val="14"/>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7-D7D6-474C-B281-63DE58B42A15}"/>
              </c:ext>
            </c:extLst>
          </c:dPt>
          <c:dPt>
            <c:idx val="15"/>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9-D7D6-474C-B281-63DE58B42A15}"/>
              </c:ext>
            </c:extLst>
          </c:dPt>
          <c:dPt>
            <c:idx val="17"/>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B-D7D6-474C-B281-63DE58B42A15}"/>
              </c:ext>
            </c:extLst>
          </c:dPt>
          <c:dPt>
            <c:idx val="18"/>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D-D7D6-474C-B281-63DE58B42A15}"/>
              </c:ext>
            </c:extLst>
          </c:dPt>
          <c:dPt>
            <c:idx val="20"/>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F-D7D6-474C-B281-63DE58B42A15}"/>
              </c:ext>
            </c:extLst>
          </c:dPt>
          <c:dPt>
            <c:idx val="21"/>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1-D7D6-474C-B281-63DE58B42A15}"/>
              </c:ext>
            </c:extLst>
          </c:dPt>
          <c:dPt>
            <c:idx val="23"/>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3-D7D6-474C-B281-63DE58B42A15}"/>
              </c:ext>
            </c:extLst>
          </c:dPt>
          <c:dPt>
            <c:idx val="24"/>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5-D7D6-474C-B281-63DE58B42A15}"/>
              </c:ext>
            </c:extLst>
          </c:dPt>
          <c:dPt>
            <c:idx val="26"/>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7-D7D6-474C-B281-63DE58B42A15}"/>
              </c:ext>
            </c:extLst>
          </c:dPt>
          <c:dPt>
            <c:idx val="27"/>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9-D7D6-474C-B281-63DE58B42A15}"/>
              </c:ext>
            </c:extLst>
          </c:dPt>
          <c:dPt>
            <c:idx val="29"/>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B-D7D6-474C-B281-63DE58B42A15}"/>
              </c:ext>
            </c:extLst>
          </c:dPt>
          <c:dPt>
            <c:idx val="30"/>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D-D7D6-474C-B281-63DE58B42A15}"/>
              </c:ext>
            </c:extLst>
          </c:dPt>
          <c:dPt>
            <c:idx val="3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F-D7D6-474C-B281-63DE58B42A15}"/>
              </c:ext>
            </c:extLst>
          </c:dPt>
          <c:dPt>
            <c:idx val="33"/>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1-D7D6-474C-B281-63DE58B42A15}"/>
              </c:ext>
            </c:extLst>
          </c:dPt>
          <c:dPt>
            <c:idx val="35"/>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3-D7D6-474C-B281-63DE58B42A15}"/>
              </c:ext>
            </c:extLst>
          </c:dPt>
          <c:dPt>
            <c:idx val="36"/>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5-D7D6-474C-B281-63DE58B42A15}"/>
              </c:ext>
            </c:extLst>
          </c:dPt>
          <c:dPt>
            <c:idx val="38"/>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7-D7D6-474C-B281-63DE58B42A15}"/>
              </c:ext>
            </c:extLst>
          </c:dPt>
          <c:dPt>
            <c:idx val="39"/>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9-D7D6-474C-B281-63DE58B42A15}"/>
              </c:ext>
            </c:extLst>
          </c:dPt>
          <c:dPt>
            <c:idx val="41"/>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B-D7D6-474C-B281-63DE58B42A15}"/>
              </c:ext>
            </c:extLst>
          </c:dPt>
          <c:dPt>
            <c:idx val="4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D-D7D6-474C-B281-63DE58B42A15}"/>
              </c:ext>
            </c:extLst>
          </c:dPt>
          <c:dPt>
            <c:idx val="43"/>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F-D7D6-474C-B281-63DE58B42A15}"/>
              </c:ext>
            </c:extLst>
          </c:dPt>
          <c:dPt>
            <c:idx val="44"/>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1-D7D6-474C-B281-63DE58B42A15}"/>
              </c:ext>
            </c:extLst>
          </c:dPt>
          <c:dPt>
            <c:idx val="45"/>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3-D7D6-474C-B281-63DE58B42A15}"/>
              </c:ext>
            </c:extLst>
          </c:dPt>
          <c:dPt>
            <c:idx val="46"/>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5-D7D6-474C-B281-63DE58B42A15}"/>
              </c:ext>
            </c:extLst>
          </c:dPt>
          <c:dPt>
            <c:idx val="48"/>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7-D7D6-474C-B281-63DE58B42A15}"/>
              </c:ext>
            </c:extLst>
          </c:dPt>
          <c:dPt>
            <c:idx val="49"/>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9-D7D6-474C-B281-63DE58B42A15}"/>
              </c:ext>
            </c:extLst>
          </c:dPt>
          <c:dPt>
            <c:idx val="50"/>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B-D7D6-474C-B281-63DE58B42A15}"/>
              </c:ext>
            </c:extLst>
          </c:dPt>
          <c:dPt>
            <c:idx val="51"/>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D-D7D6-474C-B281-63DE58B42A15}"/>
              </c:ext>
            </c:extLst>
          </c:dPt>
          <c:dLbls>
            <c:dLbl>
              <c:idx val="24"/>
              <c:layout>
                <c:manualLayout>
                  <c:x val="-4.54139072847682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7D6-474C-B281-63DE58B42A15}"/>
                </c:ext>
              </c:extLst>
            </c:dLbl>
            <c:dLbl>
              <c:idx val="49"/>
              <c:layout>
                <c:manualLayout>
                  <c:x val="-3.207814048078427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5413907284768212E-2"/>
                      <c:h val="3.347863557708361E-2"/>
                    </c:manualLayout>
                  </c15:layout>
                </c:ext>
                <c:ext xmlns:c16="http://schemas.microsoft.com/office/drawing/2014/chart" uri="{C3380CC4-5D6E-409C-BE32-E72D297353CC}">
                  <c16:uniqueId val="{00000049-D7D6-474C-B281-63DE58B42A1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discrimination!$A$4:$B$56</c:f>
              <c:strCache>
                <c:ptCount val="52"/>
                <c:pt idx="0">
                  <c:v>All Respondents </c:v>
                </c:pt>
                <c:pt idx="2">
                  <c:v>*Black NH</c:v>
                </c:pt>
                <c:pt idx="3">
                  <c:v>*Asian NH</c:v>
                </c:pt>
                <c:pt idx="4">
                  <c:v>*Multiracial</c:v>
                </c:pt>
                <c:pt idx="5">
                  <c:v>*American Indian/Alaska Native</c:v>
                </c:pt>
                <c:pt idx="6">
                  <c:v>*Hispanic</c:v>
                </c:pt>
                <c:pt idx="7">
                  <c:v>White NH</c:v>
                </c:pt>
                <c:pt idx="9">
                  <c:v>*Questioning/Not Sure</c:v>
                </c:pt>
                <c:pt idx="10">
                  <c:v>*Nonbinary, Genderqueer, not exclusively M/F</c:v>
                </c:pt>
                <c:pt idx="11">
                  <c:v>Male</c:v>
                </c:pt>
                <c:pt idx="12">
                  <c:v>*Female</c:v>
                </c:pt>
                <c:pt idx="14">
                  <c:v>*Of Trans Experience</c:v>
                </c:pt>
                <c:pt idx="15">
                  <c:v>Not of Trans Experience</c:v>
                </c:pt>
                <c:pt idx="17">
                  <c:v>*Speaks language other than English</c:v>
                </c:pt>
                <c:pt idx="18">
                  <c:v>Only English</c:v>
                </c:pt>
                <c:pt idx="20">
                  <c:v>Less than HS</c:v>
                </c:pt>
                <c:pt idx="21">
                  <c:v>Graduate Degree</c:v>
                </c:pt>
                <c:pt idx="23">
                  <c:v>Less than $35K</c:v>
                </c:pt>
                <c:pt idx="24">
                  <c:v>*Greater than $150K</c:v>
                </c:pt>
                <c:pt idx="26">
                  <c:v>*Cognitive Disability</c:v>
                </c:pt>
                <c:pt idx="27">
                  <c:v>No Cognitive Disability </c:v>
                </c:pt>
                <c:pt idx="29">
                  <c:v>*Self-care/Individual Living Disability</c:v>
                </c:pt>
                <c:pt idx="30">
                  <c:v>No Self-care/Individual Living Disability </c:v>
                </c:pt>
                <c:pt idx="32">
                  <c:v>*Blind/People with Vision Impairment </c:v>
                </c:pt>
                <c:pt idx="33">
                  <c:v>Not Blind</c:v>
                </c:pt>
                <c:pt idx="35">
                  <c:v>*Mobility Disability</c:v>
                </c:pt>
                <c:pt idx="36">
                  <c:v>No Mobility Disability </c:v>
                </c:pt>
                <c:pt idx="38">
                  <c:v>*Deaf/Hard of hearing </c:v>
                </c:pt>
                <c:pt idx="39">
                  <c:v>Not Deaf</c:v>
                </c:pt>
                <c:pt idx="41">
                  <c:v>*Questioning or Not Sure</c:v>
                </c:pt>
                <c:pt idx="42">
                  <c:v>*Bi/pansexual </c:v>
                </c:pt>
                <c:pt idx="43">
                  <c:v>*Queer</c:v>
                </c:pt>
                <c:pt idx="44">
                  <c:v>*Asexual </c:v>
                </c:pt>
                <c:pt idx="45">
                  <c:v>Gay or Lesbian</c:v>
                </c:pt>
                <c:pt idx="46">
                  <c:v>Straight</c:v>
                </c:pt>
                <c:pt idx="48">
                  <c:v>Suffolk County</c:v>
                </c:pt>
                <c:pt idx="49">
                  <c:v>Essex County</c:v>
                </c:pt>
                <c:pt idx="50">
                  <c:v>Hampden County </c:v>
                </c:pt>
                <c:pt idx="51">
                  <c:v>Norfolk County</c:v>
                </c:pt>
              </c:strCache>
            </c:strRef>
          </c:cat>
          <c:val>
            <c:numRef>
              <c:f>discrimination!$C$4:$C$56</c:f>
              <c:numCache>
                <c:formatCode>General</c:formatCode>
                <c:ptCount val="53"/>
                <c:pt idx="0" formatCode="0%">
                  <c:v>4.8899999999999999E-2</c:v>
                </c:pt>
                <c:pt idx="2" formatCode="0%">
                  <c:v>0.23649999999999999</c:v>
                </c:pt>
                <c:pt idx="3" formatCode="0%">
                  <c:v>0.23330000000000001</c:v>
                </c:pt>
                <c:pt idx="4" formatCode="0%">
                  <c:v>0.22700000000000001</c:v>
                </c:pt>
                <c:pt idx="5" formatCode="0%">
                  <c:v>0.14000000000000001</c:v>
                </c:pt>
                <c:pt idx="6" formatCode="0%">
                  <c:v>0.12189999999999999</c:v>
                </c:pt>
                <c:pt idx="7" formatCode="0%">
                  <c:v>1.7999999999999999E-2</c:v>
                </c:pt>
                <c:pt idx="9" formatCode="0%">
                  <c:v>0.19270000000000001</c:v>
                </c:pt>
                <c:pt idx="10" formatCode="0%">
                  <c:v>9.3100000000000002E-2</c:v>
                </c:pt>
                <c:pt idx="11" formatCode="0%">
                  <c:v>5.8400000000000001E-2</c:v>
                </c:pt>
                <c:pt idx="12" formatCode="0%">
                  <c:v>4.4299999999999999E-2</c:v>
                </c:pt>
                <c:pt idx="14" formatCode="0%">
                  <c:v>9.2299999999999993E-2</c:v>
                </c:pt>
                <c:pt idx="15" formatCode="0%">
                  <c:v>4.5699999999999998E-2</c:v>
                </c:pt>
                <c:pt idx="17" formatCode="0%">
                  <c:v>0.13439999999999999</c:v>
                </c:pt>
                <c:pt idx="18" formatCode="0%">
                  <c:v>3.3000000000000002E-2</c:v>
                </c:pt>
                <c:pt idx="20" formatCode="0%">
                  <c:v>0.1172</c:v>
                </c:pt>
                <c:pt idx="21" formatCode="0%">
                  <c:v>3.6700000000000003E-2</c:v>
                </c:pt>
                <c:pt idx="23" formatCode="0%">
                  <c:v>7.8E-2</c:v>
                </c:pt>
                <c:pt idx="24" formatCode="0%">
                  <c:v>2.4799999999999999E-2</c:v>
                </c:pt>
                <c:pt idx="26" formatCode="0%">
                  <c:v>0.1021</c:v>
                </c:pt>
                <c:pt idx="27" formatCode="0%">
                  <c:v>4.53E-2</c:v>
                </c:pt>
                <c:pt idx="29" formatCode="0%">
                  <c:v>8.6599999999999996E-2</c:v>
                </c:pt>
                <c:pt idx="30" formatCode="0%">
                  <c:v>4.7199999999999999E-2</c:v>
                </c:pt>
                <c:pt idx="32" formatCode="0%">
                  <c:v>8.5999999999999993E-2</c:v>
                </c:pt>
                <c:pt idx="33" formatCode="0%">
                  <c:v>4.8500000000000001E-2</c:v>
                </c:pt>
                <c:pt idx="35" formatCode="0%">
                  <c:v>6.3700000000000007E-2</c:v>
                </c:pt>
                <c:pt idx="36" formatCode="0%">
                  <c:v>4.7699999999999999E-2</c:v>
                </c:pt>
                <c:pt idx="38" formatCode="0%">
                  <c:v>6.2199999999999998E-2</c:v>
                </c:pt>
                <c:pt idx="39" formatCode="0%">
                  <c:v>4.8399999999999999E-2</c:v>
                </c:pt>
                <c:pt idx="41" formatCode="0%">
                  <c:v>9.0300000000000005E-2</c:v>
                </c:pt>
                <c:pt idx="42" formatCode="0%">
                  <c:v>7.8200000000000006E-2</c:v>
                </c:pt>
                <c:pt idx="43" formatCode="0%">
                  <c:v>7.6100000000000001E-2</c:v>
                </c:pt>
                <c:pt idx="44" formatCode="0%">
                  <c:v>6.8199999999999997E-2</c:v>
                </c:pt>
                <c:pt idx="45" formatCode="0%">
                  <c:v>4.8399999999999999E-2</c:v>
                </c:pt>
                <c:pt idx="46" formatCode="0%">
                  <c:v>4.2700000000000002E-2</c:v>
                </c:pt>
                <c:pt idx="48" formatCode="0%">
                  <c:v>9.06E-2</c:v>
                </c:pt>
                <c:pt idx="49" formatCode="0%">
                  <c:v>5.2200000000000003E-2</c:v>
                </c:pt>
                <c:pt idx="50" formatCode="0%">
                  <c:v>4.8599999999999997E-2</c:v>
                </c:pt>
                <c:pt idx="51" formatCode="0%">
                  <c:v>4.2000000000000003E-2</c:v>
                </c:pt>
              </c:numCache>
            </c:numRef>
          </c:val>
          <c:extLst>
            <c:ext xmlns:c16="http://schemas.microsoft.com/office/drawing/2014/chart" uri="{C3380CC4-5D6E-409C-BE32-E72D297353CC}">
              <c16:uniqueId val="{0000004E-D7D6-474C-B281-63DE58B42A15}"/>
            </c:ext>
          </c:extLst>
        </c:ser>
        <c:dLbls>
          <c:dLblPos val="inEnd"/>
          <c:showLegendKey val="0"/>
          <c:showVal val="1"/>
          <c:showCatName val="0"/>
          <c:showSerName val="0"/>
          <c:showPercent val="0"/>
          <c:showBubbleSize val="0"/>
        </c:dLbls>
        <c:gapWidth val="65"/>
        <c:axId val="2044856992"/>
        <c:axId val="2044015440"/>
      </c:barChart>
      <c:catAx>
        <c:axId val="204485699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2044015440"/>
        <c:crosses val="autoZero"/>
        <c:auto val="1"/>
        <c:lblAlgn val="ctr"/>
        <c:lblOffset val="100"/>
        <c:noMultiLvlLbl val="0"/>
      </c:catAx>
      <c:valAx>
        <c:axId val="2044015440"/>
        <c:scaling>
          <c:orientation val="minMax"/>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b" anchorCtr="0"/>
          <a:lstStyle/>
          <a:p>
            <a:pPr>
              <a:defRPr sz="800" b="0" i="0" u="none" strike="noStrike" kern="1200" baseline="0">
                <a:solidFill>
                  <a:schemeClr val="dk1">
                    <a:lumMod val="75000"/>
                    <a:lumOff val="25000"/>
                  </a:schemeClr>
                </a:solidFill>
                <a:latin typeface="+mn-lt"/>
                <a:ea typeface="+mn-ea"/>
                <a:cs typeface="+mn-cs"/>
              </a:defRPr>
            </a:pPr>
            <a:endParaRPr lang="en-US"/>
          </a:p>
        </c:txPr>
        <c:crossAx val="204485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Blind or vision impairment</c:v>
                </c:pt>
                <c:pt idx="1">
                  <c:v>Self-care/Independent living</c:v>
                </c:pt>
                <c:pt idx="2">
                  <c:v>Deaf or hard of hearing</c:v>
                </c:pt>
                <c:pt idx="3">
                  <c:v>Cognitive</c:v>
                </c:pt>
                <c:pt idx="4">
                  <c:v>Mobility</c:v>
                </c:pt>
              </c:strCache>
            </c:strRef>
          </c:cat>
          <c:val>
            <c:numRef>
              <c:f>Sheet1!$C$2:$C$6</c:f>
              <c:numCache>
                <c:formatCode>0.0%</c:formatCode>
                <c:ptCount val="5"/>
                <c:pt idx="0">
                  <c:v>6.8999999999999999E-3</c:v>
                </c:pt>
                <c:pt idx="1">
                  <c:v>2.7000000000000003E-2</c:v>
                </c:pt>
                <c:pt idx="2">
                  <c:v>2.7200000000000002E-2</c:v>
                </c:pt>
                <c:pt idx="3">
                  <c:v>4.7E-2</c:v>
                </c:pt>
                <c:pt idx="4">
                  <c:v>4.8000000000000001E-2</c:v>
                </c:pt>
              </c:numCache>
            </c:numRef>
          </c:val>
          <c:extLst>
            <c:ext xmlns:c16="http://schemas.microsoft.com/office/drawing/2014/chart" uri="{C3380CC4-5D6E-409C-BE32-E72D297353CC}">
              <c16:uniqueId val="{00000000-D4DB-A448-B028-A787A6DB73CE}"/>
            </c:ext>
          </c:extLst>
        </c:ser>
        <c:dLbls>
          <c:showLegendKey val="0"/>
          <c:showVal val="0"/>
          <c:showCatName val="0"/>
          <c:showSerName val="0"/>
          <c:showPercent val="0"/>
          <c:showBubbleSize val="0"/>
        </c:dLbls>
        <c:gapWidth val="182"/>
        <c:axId val="1014125343"/>
        <c:axId val="1039399839"/>
      </c:barChart>
      <c:catAx>
        <c:axId val="1014125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9399839"/>
        <c:crosses val="autoZero"/>
        <c:auto val="1"/>
        <c:lblAlgn val="ctr"/>
        <c:lblOffset val="100"/>
        <c:noMultiLvlLbl val="0"/>
      </c:catAx>
      <c:valAx>
        <c:axId val="1039399839"/>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4125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 with Less than College Education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Less than College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Deaf or hard of hearing</c:v>
                </c:pt>
                <c:pt idx="1">
                  <c:v>Blind or vision impairment</c:v>
                </c:pt>
                <c:pt idx="2">
                  <c:v>Cognitive</c:v>
                </c:pt>
                <c:pt idx="3">
                  <c:v>Mobility</c:v>
                </c:pt>
                <c:pt idx="4">
                  <c:v>Self-care/Independent living</c:v>
                </c:pt>
              </c:strCache>
            </c:strRef>
          </c:cat>
          <c:val>
            <c:numRef>
              <c:f>Sheet1!$B$3:$B$7</c:f>
              <c:numCache>
                <c:formatCode>0%</c:formatCode>
                <c:ptCount val="5"/>
                <c:pt idx="0">
                  <c:v>0.33110000000000001</c:v>
                </c:pt>
                <c:pt idx="1">
                  <c:v>0.43969999999999998</c:v>
                </c:pt>
                <c:pt idx="2">
                  <c:v>0.45549999999999996</c:v>
                </c:pt>
                <c:pt idx="3">
                  <c:v>0.46649999999999997</c:v>
                </c:pt>
                <c:pt idx="4">
                  <c:v>0.53969999999999996</c:v>
                </c:pt>
              </c:numCache>
            </c:numRef>
          </c:val>
          <c:extLst>
            <c:ext xmlns:c16="http://schemas.microsoft.com/office/drawing/2014/chart" uri="{C3380CC4-5D6E-409C-BE32-E72D297353CC}">
              <c16:uniqueId val="{00000000-24F7-B24B-BB79-CCC7F32FD410}"/>
            </c:ext>
          </c:extLst>
        </c:ser>
        <c:dLbls>
          <c:showLegendKey val="0"/>
          <c:showVal val="0"/>
          <c:showCatName val="0"/>
          <c:showSerName val="0"/>
          <c:showPercent val="0"/>
          <c:showBubbleSize val="0"/>
        </c:dLbls>
        <c:gapWidth val="182"/>
        <c:axId val="544663935"/>
        <c:axId val="544427487"/>
      </c:barChart>
      <c:catAx>
        <c:axId val="544663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427487"/>
        <c:crosses val="autoZero"/>
        <c:auto val="1"/>
        <c:lblAlgn val="ctr"/>
        <c:lblOffset val="100"/>
        <c:noMultiLvlLbl val="0"/>
      </c:catAx>
      <c:valAx>
        <c:axId val="54442748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6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 with Median Income &lt;$35K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Sheet1!$B$11</c:f>
              <c:strCache>
                <c:ptCount val="1"/>
                <c:pt idx="0">
                  <c:v>&lt;$35K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Sheet1!$A$12:$A$16</c:f>
              <c:strCache>
                <c:ptCount val="5"/>
                <c:pt idx="0">
                  <c:v>Deaf or hard of hearing</c:v>
                </c:pt>
                <c:pt idx="1">
                  <c:v>Mobility</c:v>
                </c:pt>
                <c:pt idx="2">
                  <c:v>Cognitive</c:v>
                </c:pt>
                <c:pt idx="3">
                  <c:v>Blind or vision impairment</c:v>
                </c:pt>
                <c:pt idx="4">
                  <c:v>Self-care/Independent living</c:v>
                </c:pt>
              </c:strCache>
            </c:strRef>
          </c:cat>
          <c:val>
            <c:numRef>
              <c:f>Sheet1!$B$12:$B$16</c:f>
              <c:numCache>
                <c:formatCode>0%</c:formatCode>
                <c:ptCount val="5"/>
                <c:pt idx="0">
                  <c:v>0.25059999999999999</c:v>
                </c:pt>
                <c:pt idx="1">
                  <c:v>0.38189999999999996</c:v>
                </c:pt>
                <c:pt idx="2">
                  <c:v>0.40350000000000003</c:v>
                </c:pt>
                <c:pt idx="3">
                  <c:v>0.46759999999999996</c:v>
                </c:pt>
                <c:pt idx="4">
                  <c:v>0.51519999999999999</c:v>
                </c:pt>
              </c:numCache>
            </c:numRef>
          </c:val>
          <c:extLst>
            <c:ext xmlns:c16="http://schemas.microsoft.com/office/drawing/2014/chart" uri="{C3380CC4-5D6E-409C-BE32-E72D297353CC}">
              <c16:uniqueId val="{00000000-1F45-EC4F-8D11-E34F9850D654}"/>
            </c:ext>
          </c:extLst>
        </c:ser>
        <c:dLbls>
          <c:showLegendKey val="0"/>
          <c:showVal val="0"/>
          <c:showCatName val="0"/>
          <c:showSerName val="0"/>
          <c:showPercent val="0"/>
          <c:showBubbleSize val="0"/>
        </c:dLbls>
        <c:gapWidth val="182"/>
        <c:axId val="597077039"/>
        <c:axId val="597041967"/>
      </c:barChart>
      <c:catAx>
        <c:axId val="597077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041967"/>
        <c:crosses val="autoZero"/>
        <c:auto val="1"/>
        <c:lblAlgn val="ctr"/>
        <c:lblOffset val="100"/>
        <c:noMultiLvlLbl val="0"/>
      </c:catAx>
      <c:valAx>
        <c:axId val="5970419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07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Change in employment among adults employed in past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296396859219647E-2"/>
          <c:y val="0.18348388743073782"/>
          <c:w val="0.89823337698947303"/>
          <c:h val="0.62954469233012544"/>
        </c:manualLayout>
      </c:layout>
      <c:barChart>
        <c:barDir val="col"/>
        <c:grouping val="clustered"/>
        <c:varyColors val="0"/>
        <c:ser>
          <c:idx val="0"/>
          <c:order val="0"/>
          <c:tx>
            <c:strRef>
              <c:f>'Deaf &amp; HH_Outcomes'!$B$30</c:f>
              <c:strCache>
                <c:ptCount val="1"/>
                <c:pt idx="0">
                  <c:v>Hearing</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'Deaf &amp; HH_Outcomes'!$A$34:$A$35</c:f>
              <c:strCache>
                <c:ptCount val="2"/>
                <c:pt idx="0">
                  <c:v>Job loss</c:v>
                </c:pt>
                <c:pt idx="1">
                  <c:v>Reduced hours/took leave</c:v>
                </c:pt>
              </c:strCache>
            </c:strRef>
          </c:cat>
          <c:val>
            <c:numRef>
              <c:f>'Deaf &amp; HH_Outcomes'!$B$34:$B$35</c:f>
              <c:numCache>
                <c:formatCode>0%</c:formatCode>
                <c:ptCount val="2"/>
                <c:pt idx="0">
                  <c:v>0.1</c:v>
                </c:pt>
                <c:pt idx="1">
                  <c:v>0.14000000000000001</c:v>
                </c:pt>
              </c:numCache>
            </c:numRef>
          </c:val>
          <c:extLst>
            <c:ext xmlns:c16="http://schemas.microsoft.com/office/drawing/2014/chart" uri="{C3380CC4-5D6E-409C-BE32-E72D297353CC}">
              <c16:uniqueId val="{00000000-02B1-EA49-BDB4-407415077984}"/>
            </c:ext>
          </c:extLst>
        </c:ser>
        <c:ser>
          <c:idx val="1"/>
          <c:order val="1"/>
          <c:tx>
            <c:strRef>
              <c:f>'Deaf &amp; HH_Outcomes'!$C$30</c:f>
              <c:strCache>
                <c:ptCount val="1"/>
                <c:pt idx="0">
                  <c:v>Deaf or Hard of Hearing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'Deaf &amp; HH_Outcomes'!$A$34:$A$35</c:f>
              <c:strCache>
                <c:ptCount val="2"/>
                <c:pt idx="0">
                  <c:v>Job loss</c:v>
                </c:pt>
                <c:pt idx="1">
                  <c:v>Reduced hours/took leave</c:v>
                </c:pt>
              </c:strCache>
            </c:strRef>
          </c:cat>
          <c:val>
            <c:numRef>
              <c:f>'Deaf &amp; HH_Outcomes'!$C$34:$C$35</c:f>
              <c:numCache>
                <c:formatCode>0%</c:formatCode>
                <c:ptCount val="2"/>
                <c:pt idx="0">
                  <c:v>0.15</c:v>
                </c:pt>
                <c:pt idx="1">
                  <c:v>0.2</c:v>
                </c:pt>
              </c:numCache>
            </c:numRef>
          </c:val>
          <c:extLst>
            <c:ext xmlns:c16="http://schemas.microsoft.com/office/drawing/2014/chart" uri="{C3380CC4-5D6E-409C-BE32-E72D297353CC}">
              <c16:uniqueId val="{00000001-02B1-EA49-BDB4-407415077984}"/>
            </c:ext>
          </c:extLst>
        </c:ser>
        <c:dLbls>
          <c:showLegendKey val="0"/>
          <c:showVal val="0"/>
          <c:showCatName val="0"/>
          <c:showSerName val="0"/>
          <c:showPercent val="0"/>
          <c:showBubbleSize val="0"/>
        </c:dLbls>
        <c:gapWidth val="219"/>
        <c:overlap val="-27"/>
        <c:axId val="976089551"/>
        <c:axId val="812470335"/>
      </c:barChart>
      <c:catAx>
        <c:axId val="97608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2470335"/>
        <c:crosses val="autoZero"/>
        <c:auto val="1"/>
        <c:lblAlgn val="ctr"/>
        <c:lblOffset val="100"/>
        <c:noMultiLvlLbl val="0"/>
      </c:catAx>
      <c:valAx>
        <c:axId val="812470335"/>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6089551"/>
        <c:crosses val="autoZero"/>
        <c:crossBetween val="between"/>
      </c:valAx>
      <c:spPr>
        <a:noFill/>
        <a:ln>
          <a:noFill/>
        </a:ln>
        <a:effectLst/>
      </c:spPr>
    </c:plotArea>
    <c:legend>
      <c:legendPos val="b"/>
      <c:layout>
        <c:manualLayout>
          <c:xMode val="edge"/>
          <c:yMode val="edge"/>
          <c:x val="0.19340700465642696"/>
          <c:y val="0.17650408282298047"/>
          <c:w val="0.64096347331583547"/>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Worry</a:t>
            </a:r>
            <a:r>
              <a:rPr lang="en-US" b="1" baseline="0"/>
              <a:t> About Basic Needs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2"/>
          <c:order val="0"/>
          <c:tx>
            <c:strRef>
              <c:f>'Blind or Vision Imp_Outcomes'!$B$30</c:f>
              <c:strCache>
                <c:ptCount val="1"/>
                <c:pt idx="0">
                  <c:v>Seeing</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('Blind or Vision Imp_Outcomes'!$A$43:$A$49,'Blind or Vision Imp_Outcomes'!$A$51:$A$52)</c:f>
              <c:strCache>
                <c:ptCount val="9"/>
                <c:pt idx="0">
                  <c:v>Worry about accessing 1+ goods in coming weeks</c:v>
                </c:pt>
                <c:pt idx="1">
                  <c:v>   Getting Food or Groceries </c:v>
                </c:pt>
                <c:pt idx="2">
                  <c:v>    Getting Face Masks</c:v>
                </c:pt>
                <c:pt idx="3">
                  <c:v>    Getting Medications</c:v>
                </c:pt>
                <c:pt idx="4">
                  <c:v>    Getting Broadband (Internet)</c:v>
                </c:pt>
                <c:pt idx="5">
                  <c:v>     Paying for Housing</c:v>
                </c:pt>
                <c:pt idx="6">
                  <c:v>     Paying for Utilities</c:v>
                </c:pt>
                <c:pt idx="7">
                  <c:v>     Debt</c:v>
                </c:pt>
                <c:pt idx="8">
                  <c:v>     Paying for Insurance</c:v>
                </c:pt>
              </c:strCache>
            </c:strRef>
          </c:cat>
          <c:val>
            <c:numRef>
              <c:f>('Blind or Vision Imp_Outcomes'!$B$43:$B$49,'Blind or Vision Imp_Outcomes'!$B$51:$B$52)</c:f>
              <c:numCache>
                <c:formatCode>0%</c:formatCode>
                <c:ptCount val="9"/>
                <c:pt idx="0">
                  <c:v>0.43340000000000001</c:v>
                </c:pt>
                <c:pt idx="1">
                  <c:v>0.27449999999999997</c:v>
                </c:pt>
                <c:pt idx="2">
                  <c:v>0.14349999999999999</c:v>
                </c:pt>
                <c:pt idx="3">
                  <c:v>0.1338</c:v>
                </c:pt>
                <c:pt idx="4">
                  <c:v>0.1822</c:v>
                </c:pt>
                <c:pt idx="5">
                  <c:v>0.27760000000000001</c:v>
                </c:pt>
                <c:pt idx="6">
                  <c:v>0.24160000000000001</c:v>
                </c:pt>
                <c:pt idx="7">
                  <c:v>0.2079</c:v>
                </c:pt>
                <c:pt idx="8">
                  <c:v>0.10880000000000001</c:v>
                </c:pt>
              </c:numCache>
            </c:numRef>
          </c:val>
          <c:extLst>
            <c:ext xmlns:c16="http://schemas.microsoft.com/office/drawing/2014/chart" uri="{C3380CC4-5D6E-409C-BE32-E72D297353CC}">
              <c16:uniqueId val="{00000000-163A-C64C-BFF6-D7BD46DB4B66}"/>
            </c:ext>
          </c:extLst>
        </c:ser>
        <c:ser>
          <c:idx val="13"/>
          <c:order val="1"/>
          <c:tx>
            <c:strRef>
              <c:f>'Blind or Vision Imp_Outcomes'!$C$30</c:f>
              <c:strCache>
                <c:ptCount val="1"/>
                <c:pt idx="0">
                  <c:v>Blind or Have Visual Impairment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('Blind or Vision Imp_Outcomes'!$A$43:$A$49,'Blind or Vision Imp_Outcomes'!$A$51:$A$52)</c:f>
              <c:strCache>
                <c:ptCount val="9"/>
                <c:pt idx="0">
                  <c:v>Worry about accessing 1+ goods in coming weeks</c:v>
                </c:pt>
                <c:pt idx="1">
                  <c:v>   Getting Food or Groceries </c:v>
                </c:pt>
                <c:pt idx="2">
                  <c:v>    Getting Face Masks</c:v>
                </c:pt>
                <c:pt idx="3">
                  <c:v>    Getting Medications</c:v>
                </c:pt>
                <c:pt idx="4">
                  <c:v>    Getting Broadband (Internet)</c:v>
                </c:pt>
                <c:pt idx="5">
                  <c:v>     Paying for Housing</c:v>
                </c:pt>
                <c:pt idx="6">
                  <c:v>     Paying for Utilities</c:v>
                </c:pt>
                <c:pt idx="7">
                  <c:v>     Debt</c:v>
                </c:pt>
                <c:pt idx="8">
                  <c:v>     Paying for Insurance</c:v>
                </c:pt>
              </c:strCache>
            </c:strRef>
          </c:cat>
          <c:val>
            <c:numRef>
              <c:f>('Blind or Vision Imp_Outcomes'!$C$43:$C$49,'Blind or Vision Imp_Outcomes'!$C$51:$C$52)</c:f>
              <c:numCache>
                <c:formatCode>0%</c:formatCode>
                <c:ptCount val="9"/>
                <c:pt idx="0">
                  <c:v>0.67530000000000001</c:v>
                </c:pt>
                <c:pt idx="1">
                  <c:v>0.52729999999999999</c:v>
                </c:pt>
                <c:pt idx="2">
                  <c:v>0.30769999999999997</c:v>
                </c:pt>
                <c:pt idx="3">
                  <c:v>0.34610000000000002</c:v>
                </c:pt>
                <c:pt idx="4">
                  <c:v>0.38380000000000003</c:v>
                </c:pt>
                <c:pt idx="5">
                  <c:v>0.4869</c:v>
                </c:pt>
                <c:pt idx="6">
                  <c:v>0.43540000000000001</c:v>
                </c:pt>
                <c:pt idx="7">
                  <c:v>0.26219999999999999</c:v>
                </c:pt>
                <c:pt idx="8">
                  <c:v>0.19149999999999998</c:v>
                </c:pt>
              </c:numCache>
            </c:numRef>
          </c:val>
          <c:extLst>
            <c:ext xmlns:c16="http://schemas.microsoft.com/office/drawing/2014/chart" uri="{C3380CC4-5D6E-409C-BE32-E72D297353CC}">
              <c16:uniqueId val="{00000001-163A-C64C-BFF6-D7BD46DB4B66}"/>
            </c:ext>
          </c:extLst>
        </c:ser>
        <c:dLbls>
          <c:showLegendKey val="0"/>
          <c:showVal val="0"/>
          <c:showCatName val="0"/>
          <c:showSerName val="0"/>
          <c:showPercent val="0"/>
          <c:showBubbleSize val="0"/>
        </c:dLbls>
        <c:gapWidth val="219"/>
        <c:overlap val="-27"/>
        <c:axId val="1207435631"/>
        <c:axId val="1206668639"/>
      </c:barChart>
      <c:catAx>
        <c:axId val="120743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06668639"/>
        <c:crosses val="autoZero"/>
        <c:auto val="1"/>
        <c:lblAlgn val="ctr"/>
        <c:lblOffset val="100"/>
        <c:noMultiLvlLbl val="0"/>
      </c:catAx>
      <c:valAx>
        <c:axId val="12066686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07435631"/>
        <c:crosses val="autoZero"/>
        <c:crossBetween val="between"/>
      </c:valAx>
      <c:spPr>
        <a:noFill/>
        <a:ln>
          <a:noFill/>
        </a:ln>
        <a:effectLst/>
      </c:spPr>
    </c:plotArea>
    <c:legend>
      <c:legendPos val="b"/>
      <c:layout>
        <c:manualLayout>
          <c:xMode val="edge"/>
          <c:yMode val="edge"/>
          <c:x val="0.37207127984081551"/>
          <c:y val="0.14411927675707206"/>
          <c:w val="0.28200539979383604"/>
          <c:h val="7.81029454651501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Worry</a:t>
            </a:r>
            <a:r>
              <a:rPr lang="en-US" b="1" baseline="0"/>
              <a:t> About Basic Needs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97075407236781E-2"/>
          <c:y val="0.17171296296296296"/>
          <c:w val="0.92513851254618329"/>
          <c:h val="0.46726596675415571"/>
        </c:manualLayout>
      </c:layout>
      <c:barChart>
        <c:barDir val="col"/>
        <c:grouping val="clustered"/>
        <c:varyColors val="0"/>
        <c:ser>
          <c:idx val="12"/>
          <c:order val="0"/>
          <c:tx>
            <c:strRef>
              <c:f>'Self-Care Indep Living_Outcomes'!$B$30</c:f>
              <c:strCache>
                <c:ptCount val="1"/>
                <c:pt idx="0">
                  <c:v>No Self-Care or Independent Living Disability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'Self-Care Indep Living_Outcomes'!$A$43:$A$52</c:f>
              <c:strCache>
                <c:ptCount val="10"/>
                <c:pt idx="0">
                  <c:v>Worry about accessing 1+ goods in coming weeks</c:v>
                </c:pt>
                <c:pt idx="1">
                  <c:v>    Getting Food or Groceries </c:v>
                </c:pt>
                <c:pt idx="2">
                  <c:v>    Getting Face Masks</c:v>
                </c:pt>
                <c:pt idx="3">
                  <c:v>     Getting Medications</c:v>
                </c:pt>
                <c:pt idx="4">
                  <c:v>     Getting Broadband (Internet)</c:v>
                </c:pt>
                <c:pt idx="5">
                  <c:v>     Paying for Housing</c:v>
                </c:pt>
                <c:pt idx="6">
                  <c:v>     Paying for Utilities</c:v>
                </c:pt>
                <c:pt idx="7">
                  <c:v>     Paying for Vehicle</c:v>
                </c:pt>
                <c:pt idx="8">
                  <c:v>     Debt</c:v>
                </c:pt>
                <c:pt idx="9">
                  <c:v>     Paying for Insurance</c:v>
                </c:pt>
              </c:strCache>
            </c:strRef>
          </c:cat>
          <c:val>
            <c:numRef>
              <c:f>'Self-Care Indep Living_Outcomes'!$B$43:$B$52</c:f>
              <c:numCache>
                <c:formatCode>0%</c:formatCode>
                <c:ptCount val="10"/>
                <c:pt idx="0">
                  <c:v>0.42659999999999998</c:v>
                </c:pt>
                <c:pt idx="1">
                  <c:v>0.26579999999999998</c:v>
                </c:pt>
                <c:pt idx="2">
                  <c:v>0.13739999999999999</c:v>
                </c:pt>
                <c:pt idx="3">
                  <c:v>0.12710000000000002</c:v>
                </c:pt>
                <c:pt idx="4">
                  <c:v>0.1273</c:v>
                </c:pt>
                <c:pt idx="5">
                  <c:v>0.27279999999999999</c:v>
                </c:pt>
                <c:pt idx="6">
                  <c:v>0.23480000000000001</c:v>
                </c:pt>
                <c:pt idx="7">
                  <c:v>0.15190000000000001</c:v>
                </c:pt>
                <c:pt idx="8">
                  <c:v>0.20610000000000001</c:v>
                </c:pt>
                <c:pt idx="9">
                  <c:v>0.106</c:v>
                </c:pt>
              </c:numCache>
            </c:numRef>
          </c:val>
          <c:extLst>
            <c:ext xmlns:c16="http://schemas.microsoft.com/office/drawing/2014/chart" uri="{C3380CC4-5D6E-409C-BE32-E72D297353CC}">
              <c16:uniqueId val="{00000000-38F5-4E44-8106-47989638AAB3}"/>
            </c:ext>
          </c:extLst>
        </c:ser>
        <c:ser>
          <c:idx val="13"/>
          <c:order val="1"/>
          <c:tx>
            <c:strRef>
              <c:f>'Self-Care Indep Living_Outcomes'!$C$30</c:f>
              <c:strCache>
                <c:ptCount val="1"/>
                <c:pt idx="0">
                  <c:v>Self-Care or Independent Living Disability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'Self-Care Indep Living_Outcomes'!$A$43:$A$52</c:f>
              <c:strCache>
                <c:ptCount val="10"/>
                <c:pt idx="0">
                  <c:v>Worry about accessing 1+ goods in coming weeks</c:v>
                </c:pt>
                <c:pt idx="1">
                  <c:v>    Getting Food or Groceries </c:v>
                </c:pt>
                <c:pt idx="2">
                  <c:v>    Getting Face Masks</c:v>
                </c:pt>
                <c:pt idx="3">
                  <c:v>     Getting Medications</c:v>
                </c:pt>
                <c:pt idx="4">
                  <c:v>     Getting Broadband (Internet)</c:v>
                </c:pt>
                <c:pt idx="5">
                  <c:v>     Paying for Housing</c:v>
                </c:pt>
                <c:pt idx="6">
                  <c:v>     Paying for Utilities</c:v>
                </c:pt>
                <c:pt idx="7">
                  <c:v>     Paying for Vehicle</c:v>
                </c:pt>
                <c:pt idx="8">
                  <c:v>     Debt</c:v>
                </c:pt>
                <c:pt idx="9">
                  <c:v>     Paying for Insurance</c:v>
                </c:pt>
              </c:strCache>
            </c:strRef>
          </c:cat>
          <c:val>
            <c:numRef>
              <c:f>'Self-Care Indep Living_Outcomes'!$C$43:$C$52</c:f>
              <c:numCache>
                <c:formatCode>0%</c:formatCode>
                <c:ptCount val="10"/>
                <c:pt idx="0">
                  <c:v>0.64549999999999996</c:v>
                </c:pt>
                <c:pt idx="1">
                  <c:v>0.53290000000000004</c:v>
                </c:pt>
                <c:pt idx="2">
                  <c:v>0.3206</c:v>
                </c:pt>
                <c:pt idx="3">
                  <c:v>0.33649999999999997</c:v>
                </c:pt>
                <c:pt idx="4">
                  <c:v>0.25319999999999998</c:v>
                </c:pt>
                <c:pt idx="5">
                  <c:v>0.43590000000000001</c:v>
                </c:pt>
                <c:pt idx="6">
                  <c:v>0.44140000000000001</c:v>
                </c:pt>
                <c:pt idx="7">
                  <c:v>0.20620000000000002</c:v>
                </c:pt>
                <c:pt idx="8">
                  <c:v>0.26119999999999999</c:v>
                </c:pt>
                <c:pt idx="9">
                  <c:v>0.19390000000000002</c:v>
                </c:pt>
              </c:numCache>
            </c:numRef>
          </c:val>
          <c:extLst>
            <c:ext xmlns:c16="http://schemas.microsoft.com/office/drawing/2014/chart" uri="{C3380CC4-5D6E-409C-BE32-E72D297353CC}">
              <c16:uniqueId val="{00000001-38F5-4E44-8106-47989638AAB3}"/>
            </c:ext>
          </c:extLst>
        </c:ser>
        <c:dLbls>
          <c:showLegendKey val="0"/>
          <c:showVal val="0"/>
          <c:showCatName val="0"/>
          <c:showSerName val="0"/>
          <c:showPercent val="0"/>
          <c:showBubbleSize val="0"/>
        </c:dLbls>
        <c:gapWidth val="219"/>
        <c:overlap val="-27"/>
        <c:axId val="1237855439"/>
        <c:axId val="1237857119"/>
      </c:barChart>
      <c:catAx>
        <c:axId val="123785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37857119"/>
        <c:crosses val="autoZero"/>
        <c:auto val="1"/>
        <c:lblAlgn val="ctr"/>
        <c:lblOffset val="100"/>
        <c:noMultiLvlLbl val="0"/>
      </c:catAx>
      <c:valAx>
        <c:axId val="123785711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37855439"/>
        <c:crosses val="autoZero"/>
        <c:crossBetween val="between"/>
      </c:valAx>
      <c:spPr>
        <a:noFill/>
        <a:ln>
          <a:noFill/>
        </a:ln>
        <a:effectLst/>
      </c:spPr>
    </c:plotArea>
    <c:legend>
      <c:legendPos val="b"/>
      <c:layout>
        <c:manualLayout>
          <c:xMode val="edge"/>
          <c:yMode val="edge"/>
          <c:x val="0.25239731747048533"/>
          <c:y val="0.1302303878681832"/>
          <c:w val="0.72304453231930932"/>
          <c:h val="7.810294546515018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Mental Health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0"/>
          <c:order val="0"/>
          <c:tx>
            <c:strRef>
              <c:f>'Cognitive Disability_Outcomes'!$B$30</c:f>
              <c:strCache>
                <c:ptCount val="1"/>
                <c:pt idx="0">
                  <c:v>No Cognitive Disability</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83ED-9B44-BEFA-1E68D1155C2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'Cognitive Disability_Outcomes'!$A$41:$A$42</c:f>
              <c:strCache>
                <c:ptCount val="2"/>
                <c:pt idx="0">
                  <c:v>15+ poor mental health days in the past 30 days</c:v>
                </c:pt>
                <c:pt idx="1">
                  <c:v>3 or more PTSD-like reactions in past month</c:v>
                </c:pt>
              </c:strCache>
            </c:strRef>
          </c:cat>
          <c:val>
            <c:numRef>
              <c:f>'Cognitive Disability_Outcomes'!$B$41:$B$42</c:f>
              <c:numCache>
                <c:formatCode>0%</c:formatCode>
                <c:ptCount val="2"/>
                <c:pt idx="0">
                  <c:v>0.30370000000000003</c:v>
                </c:pt>
                <c:pt idx="1">
                  <c:v>0.2455</c:v>
                </c:pt>
              </c:numCache>
            </c:numRef>
          </c:val>
          <c:extLst>
            <c:ext xmlns:c16="http://schemas.microsoft.com/office/drawing/2014/chart" uri="{C3380CC4-5D6E-409C-BE32-E72D297353CC}">
              <c16:uniqueId val="{00000002-83ED-9B44-BEFA-1E68D1155C26}"/>
            </c:ext>
          </c:extLst>
        </c:ser>
        <c:ser>
          <c:idx val="11"/>
          <c:order val="1"/>
          <c:tx>
            <c:strRef>
              <c:f>'Cognitive Disability_Outcomes'!$C$30</c:f>
              <c:strCache>
                <c:ptCount val="1"/>
                <c:pt idx="0">
                  <c:v>Cognitive Disability</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83ED-9B44-BEFA-1E68D1155C2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'Cognitive Disability_Outcomes'!$A$41:$A$42</c:f>
              <c:strCache>
                <c:ptCount val="2"/>
                <c:pt idx="0">
                  <c:v>15+ poor mental health days in the past 30 days</c:v>
                </c:pt>
                <c:pt idx="1">
                  <c:v>3 or more PTSD-like reactions in past month</c:v>
                </c:pt>
              </c:strCache>
            </c:strRef>
          </c:cat>
          <c:val>
            <c:numRef>
              <c:f>'Cognitive Disability_Outcomes'!$C$41:$C$42</c:f>
              <c:numCache>
                <c:formatCode>0%</c:formatCode>
                <c:ptCount val="2"/>
                <c:pt idx="0">
                  <c:v>0.72199999999999998</c:v>
                </c:pt>
                <c:pt idx="1">
                  <c:v>0.56850000000000001</c:v>
                </c:pt>
              </c:numCache>
            </c:numRef>
          </c:val>
          <c:extLst>
            <c:ext xmlns:c16="http://schemas.microsoft.com/office/drawing/2014/chart" uri="{C3380CC4-5D6E-409C-BE32-E72D297353CC}">
              <c16:uniqueId val="{00000005-83ED-9B44-BEFA-1E68D1155C26}"/>
            </c:ext>
          </c:extLst>
        </c:ser>
        <c:dLbls>
          <c:showLegendKey val="0"/>
          <c:showVal val="0"/>
          <c:showCatName val="0"/>
          <c:showSerName val="0"/>
          <c:showPercent val="0"/>
          <c:showBubbleSize val="0"/>
        </c:dLbls>
        <c:gapWidth val="219"/>
        <c:overlap val="-27"/>
        <c:axId val="1933416712"/>
        <c:axId val="1933414440"/>
      </c:barChart>
      <c:catAx>
        <c:axId val="193341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3414440"/>
        <c:crosses val="autoZero"/>
        <c:auto val="1"/>
        <c:lblAlgn val="ctr"/>
        <c:lblOffset val="100"/>
        <c:noMultiLvlLbl val="0"/>
      </c:catAx>
      <c:valAx>
        <c:axId val="193341444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3416712"/>
        <c:crosses val="autoZero"/>
        <c:crossBetween val="between"/>
      </c:valAx>
      <c:spPr>
        <a:noFill/>
        <a:ln>
          <a:noFill/>
        </a:ln>
        <a:effectLst/>
      </c:spPr>
    </c:plotArea>
    <c:legend>
      <c:legendPos val="b"/>
      <c:layout>
        <c:manualLayout>
          <c:xMode val="edge"/>
          <c:yMode val="edge"/>
          <c:x val="0.39718443425241301"/>
          <c:y val="0.17455015861352874"/>
          <c:w val="0.34154892399181047"/>
          <c:h val="0.196764234919850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Worry</a:t>
            </a:r>
            <a:r>
              <a:rPr lang="en-US" b="1" baseline="0"/>
              <a:t> About Basic Needs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165277608660747E-2"/>
          <c:y val="0.17171296296296296"/>
          <c:w val="0.94393939167767915"/>
          <c:h val="0.60134076990376206"/>
        </c:manualLayout>
      </c:layout>
      <c:barChart>
        <c:barDir val="col"/>
        <c:grouping val="clustered"/>
        <c:varyColors val="0"/>
        <c:ser>
          <c:idx val="12"/>
          <c:order val="0"/>
          <c:tx>
            <c:strRef>
              <c:f>'Mobility Disability_Outcomes'!$B$30</c:f>
              <c:strCache>
                <c:ptCount val="1"/>
                <c:pt idx="0">
                  <c:v>No Mobility Disability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'Mobility Disability_Outcomes'!$A$43:$A$52</c:f>
              <c:strCache>
                <c:ptCount val="10"/>
                <c:pt idx="0">
                  <c:v>Worry about accessing 1+ goods in coming weeks</c:v>
                </c:pt>
                <c:pt idx="1">
                  <c:v>     Getting Food or Groceries </c:v>
                </c:pt>
                <c:pt idx="2">
                  <c:v>     Getting Face Masks</c:v>
                </c:pt>
                <c:pt idx="3">
                  <c:v>     Getting Medications</c:v>
                </c:pt>
                <c:pt idx="4">
                  <c:v>     Getting Broadband (Internet)</c:v>
                </c:pt>
                <c:pt idx="5">
                  <c:v>     Paying for Housing</c:v>
                </c:pt>
                <c:pt idx="6">
                  <c:v>     Paying for Utilities</c:v>
                </c:pt>
                <c:pt idx="7">
                  <c:v>     Paying for Vehicle</c:v>
                </c:pt>
                <c:pt idx="8">
                  <c:v>     Debt</c:v>
                </c:pt>
                <c:pt idx="9">
                  <c:v>     Paying for Insurance</c:v>
                </c:pt>
              </c:strCache>
            </c:strRef>
          </c:cat>
          <c:val>
            <c:numRef>
              <c:f>'Mobility Disability_Outcomes'!$B$43:$B$52</c:f>
              <c:numCache>
                <c:formatCode>0%</c:formatCode>
                <c:ptCount val="10"/>
                <c:pt idx="0">
                  <c:v>0.42649999999999999</c:v>
                </c:pt>
                <c:pt idx="1">
                  <c:v>0.26390000000000002</c:v>
                </c:pt>
                <c:pt idx="2">
                  <c:v>0.1371</c:v>
                </c:pt>
                <c:pt idx="3">
                  <c:v>0.12520000000000001</c:v>
                </c:pt>
                <c:pt idx="4">
                  <c:v>0.12570000000000001</c:v>
                </c:pt>
                <c:pt idx="5">
                  <c:v>0.27360000000000001</c:v>
                </c:pt>
                <c:pt idx="6">
                  <c:v>0.23149999999999998</c:v>
                </c:pt>
                <c:pt idx="7">
                  <c:v>0.15039999999999998</c:v>
                </c:pt>
                <c:pt idx="8">
                  <c:v>0.20579999999999998</c:v>
                </c:pt>
                <c:pt idx="9">
                  <c:v>0.1061</c:v>
                </c:pt>
              </c:numCache>
            </c:numRef>
          </c:val>
          <c:extLst>
            <c:ext xmlns:c16="http://schemas.microsoft.com/office/drawing/2014/chart" uri="{C3380CC4-5D6E-409C-BE32-E72D297353CC}">
              <c16:uniqueId val="{00000000-DE82-434F-8F0E-54A6F95F57E4}"/>
            </c:ext>
          </c:extLst>
        </c:ser>
        <c:ser>
          <c:idx val="13"/>
          <c:order val="1"/>
          <c:tx>
            <c:strRef>
              <c:f>'Mobility Disability_Outcomes'!$C$30</c:f>
              <c:strCache>
                <c:ptCount val="1"/>
                <c:pt idx="0">
                  <c:v>Mobility Disability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'Mobility Disability_Outcomes'!$A$43:$A$52</c:f>
              <c:strCache>
                <c:ptCount val="10"/>
                <c:pt idx="0">
                  <c:v>Worry about accessing 1+ goods in coming weeks</c:v>
                </c:pt>
                <c:pt idx="1">
                  <c:v>     Getting Food or Groceries </c:v>
                </c:pt>
                <c:pt idx="2">
                  <c:v>     Getting Face Masks</c:v>
                </c:pt>
                <c:pt idx="3">
                  <c:v>     Getting Medications</c:v>
                </c:pt>
                <c:pt idx="4">
                  <c:v>     Getting Broadband (Internet)</c:v>
                </c:pt>
                <c:pt idx="5">
                  <c:v>     Paying for Housing</c:v>
                </c:pt>
                <c:pt idx="6">
                  <c:v>     Paying for Utilities</c:v>
                </c:pt>
                <c:pt idx="7">
                  <c:v>     Paying for Vehicle</c:v>
                </c:pt>
                <c:pt idx="8">
                  <c:v>     Debt</c:v>
                </c:pt>
                <c:pt idx="9">
                  <c:v>     Paying for Insurance</c:v>
                </c:pt>
              </c:strCache>
            </c:strRef>
          </c:cat>
          <c:val>
            <c:numRef>
              <c:f>'Mobility Disability_Outcomes'!$C$43:$C$52</c:f>
              <c:numCache>
                <c:formatCode>0%</c:formatCode>
                <c:ptCount val="10"/>
                <c:pt idx="0">
                  <c:v>0.55479999999999996</c:v>
                </c:pt>
                <c:pt idx="1">
                  <c:v>0.4451</c:v>
                </c:pt>
                <c:pt idx="2">
                  <c:v>0.24840000000000001</c:v>
                </c:pt>
                <c:pt idx="3">
                  <c:v>0.27289999999999998</c:v>
                </c:pt>
                <c:pt idx="4">
                  <c:v>0.22039999999999998</c:v>
                </c:pt>
                <c:pt idx="5">
                  <c:v>0.3569</c:v>
                </c:pt>
                <c:pt idx="6">
                  <c:v>0.3982</c:v>
                </c:pt>
                <c:pt idx="7">
                  <c:v>0.20269999999999999</c:v>
                </c:pt>
                <c:pt idx="8">
                  <c:v>0.24160000000000001</c:v>
                </c:pt>
                <c:pt idx="9">
                  <c:v>0.15579999999999999</c:v>
                </c:pt>
              </c:numCache>
            </c:numRef>
          </c:val>
          <c:extLst>
            <c:ext xmlns:c16="http://schemas.microsoft.com/office/drawing/2014/chart" uri="{C3380CC4-5D6E-409C-BE32-E72D297353CC}">
              <c16:uniqueId val="{00000001-DE82-434F-8F0E-54A6F95F57E4}"/>
            </c:ext>
          </c:extLst>
        </c:ser>
        <c:dLbls>
          <c:showLegendKey val="0"/>
          <c:showVal val="0"/>
          <c:showCatName val="0"/>
          <c:showSerName val="0"/>
          <c:showPercent val="0"/>
          <c:showBubbleSize val="0"/>
        </c:dLbls>
        <c:gapWidth val="219"/>
        <c:overlap val="-27"/>
        <c:axId val="1206734815"/>
        <c:axId val="1237058607"/>
      </c:barChart>
      <c:catAx>
        <c:axId val="120673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37058607"/>
        <c:crosses val="autoZero"/>
        <c:auto val="1"/>
        <c:lblAlgn val="ctr"/>
        <c:lblOffset val="100"/>
        <c:noMultiLvlLbl val="0"/>
      </c:catAx>
      <c:valAx>
        <c:axId val="123705860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06734815"/>
        <c:crosses val="autoZero"/>
        <c:crossBetween val="between"/>
      </c:valAx>
      <c:spPr>
        <a:noFill/>
        <a:ln>
          <a:noFill/>
        </a:ln>
        <a:effectLst/>
      </c:spPr>
    </c:plotArea>
    <c:legend>
      <c:legendPos val="b"/>
      <c:layout>
        <c:manualLayout>
          <c:xMode val="edge"/>
          <c:yMode val="edge"/>
          <c:x val="0.65364506975215753"/>
          <c:y val="0.11634149897929427"/>
          <c:w val="0.26685715345858491"/>
          <c:h val="7.810294546515018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EEAE77-D119-477B-856E-361933BBC1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8303D7-D93F-49D1-A557-AB260A2384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0F085D-AC14-4CEC-8D8F-8B2AFD99A510}" type="datetimeFigureOut">
              <a:rPr lang="en-US" smtClean="0"/>
              <a:t>12/7/2021</a:t>
            </a:fld>
            <a:endParaRPr lang="en-US"/>
          </a:p>
        </p:txBody>
      </p:sp>
      <p:sp>
        <p:nvSpPr>
          <p:cNvPr id="4" name="Footer Placeholder 3">
            <a:extLst>
              <a:ext uri="{FF2B5EF4-FFF2-40B4-BE49-F238E27FC236}">
                <a16:creationId xmlns:a16="http://schemas.microsoft.com/office/drawing/2014/main" id="{CDF20424-5DE3-4BC7-BF3E-138E810A81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46DC9C-A7CD-4CE2-9EE0-AC621075D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32652-5D5C-4CB9-80A3-A76A62F5133E}" type="slidenum">
              <a:rPr lang="en-US" smtClean="0"/>
              <a:t>‹#›</a:t>
            </a:fld>
            <a:endParaRPr lang="en-US"/>
          </a:p>
        </p:txBody>
      </p:sp>
    </p:spTree>
    <p:extLst>
      <p:ext uri="{BB962C8B-B14F-4D97-AF65-F5344CB8AC3E}">
        <p14:creationId xmlns:p14="http://schemas.microsoft.com/office/powerpoint/2010/main" val="41281891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5:53.725"/>
    </inkml:context>
    <inkml:brush xml:id="br0">
      <inkml:brushProperty name="width" value="0.05" units="cm"/>
      <inkml:brushProperty name="height" value="0.05" units="cm"/>
      <inkml:brushProperty name="ignorePressure" value="1"/>
    </inkml:brush>
  </inkml:definitions>
  <inkml:trace contextRef="#ctx0" brushRef="#br0">1 0,'2'0,"0"0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43.532"/>
    </inkml:context>
    <inkml:brush xml:id="br0">
      <inkml:brushProperty name="width" value="0.1" units="cm"/>
      <inkml:brushProperty name="height" value="0.1" units="cm"/>
      <inkml:brushProperty name="ignorePressure" value="1"/>
    </inkml:brush>
  </inkml:definitions>
  <inkml:trace contextRef="#ctx0" brushRef="#br0">0 77,'11'-35,"-5"31,0-1,0 1,0 0,1 1,0 0,-1 0,1 0,0 1,1 0,13-2,-4 2,-1 0,1 1,29 3,-44-2,-1 0,1 1,-1-1,1 1,-1-1,1 1,-1-1,0 1,1 0,-1 0,0-1,0 1,1 0,-1 0,0 1,0-1,0 0,0 0,1 3,13 30,-2-4,-1-19,-11-10,0-1,0 1,0-1,-1 1,1 0,0-1,0 1,-1 0,1-1,0 1,-1 0,1 0,-1 0,1 0,-1-1,1 1,-1 0,0 0,0 0,1 0,-1 0,0 0,0 0,0 0,0 2,0 12,0-10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45.734"/>
    </inkml:context>
    <inkml:brush xml:id="br0">
      <inkml:brushProperty name="width" value="0.1" units="cm"/>
      <inkml:brushProperty name="height" value="0.1" units="cm"/>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35.9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38.15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46.4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47 11,'-1'1,"1"1,-2-1,1 0,0 0,0 1,0-1,0 0,-1 0,1 0,-1 0,1 0,-1 0,1-1,-1 1,-2 0,-10 8,12-6,1 1,-1-1,1 0,0 1,0-1,1 1,-1-1,1 1,0-1,0 1,0 0,0-1,0 1,1-1,1 5,-1-8,-1 0,1 0,-1 0,1-1,0 1,-1 0,1 0,-1-1,1 1,-1 0,1-1,-1 1,1-1,-1 1,0-1,1 1,-1-1,1 1,-1-1,0 1,1-1,-1 0,11-15,-6 6,-5 8,1 1,-1-1,1 1,0-1,0 1,-1 0,1-1,0 1,0 0,0 0,1 0,-1-1,0 1,0 0,1 1,-1-1,0 0,1 0,-1 1,1-1,1 0,-2 0,1 1,-1-1,0 0,0 0,0 0,1 0,-1 0,0 0,0 0,-1 0,1 0,0-1,1-1,-1 1,-1 1,1 0,0 0,-1 0,1 0,0 0,0 0,0 0,0 0,0 0,0 1,0-1,0 0,0 1,0-1,0 0,0 1,1-1,-1 1,0 0,3-1,11-1,1 1,0 1,20 2,-35-2,-1 1,1-1,0 0,-1 1,1-1,0 1,-1-1,1 1,-1 0,1-1,-1 1,1-1,-1 1,1 0,-1-1,0 1,1 0,-1 0,0-1,1 1,-1 0,0 0,0-1,0 1,0 0,0 0,0 0,0-1,0 2,-1 33,0-24,6 16,2-15,-6-12,-1 0,0 0,0 0,1 1,-1-1,0 0,1 0,-1 0,0 0,1 0,-1 0,0 0,1 0,-1 0,0 0,1 0,-1 0,0 0,1 0,-1 0,0 0,1 0,-1 0,0 0,0 0,1-1,-1 1,0 0,1 0,-1 0,0-1,1 1,0-2,0 1,-1-1,1 0,0 1,-1-1,1 0,-1 0,1 1,-1-1,0 0,0 0,1 1,-2-1,1 0,0 0,0 0,0 1,-1-1,1 0,-1 0,1 1,-1-1,0 0,0 1,0-1,0 1,0-1,0 1,0-1,0 1,-3-3,2 4,0-1,0-1,1 1,-1 0,0 0,1-1,-1 1,1-1,0 1,-2-3,1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48.23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50.35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52.35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53.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5:54.084"/>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7:54.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04.4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1 132,'2'-2,"0"-1,0 0,0 0,0 0,0 0,-1 0,1 0,-1-1,2-5,-3 5,2 1,-1-1,0 0,1 1,-1 0,1-1,0 1,3-3,3-11,-7 16,-1-1,1 1,-1-1,1 1,0-1,-1 1,1-1,0 1,0 0,0-1,0 1,0 0,2-1,5-7,-8 8,1 0,-1 0,1 0,-1 0,1 0,0 0,-1 0,1 0,0 0,0 1,0-1,0 0,0 1,0-1,0 1,0-1,0 1,0-1,0 1,2-1,-17 21,11-19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19.29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0.9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2.00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2.33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3.1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3.52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4.0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27.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26.511"/>
    </inkml:context>
    <inkml:brush xml:id="br0">
      <inkml:brushProperty name="width" value="0.1" units="cm"/>
      <inkml:brushProperty name="height" value="0.1" units="cm"/>
      <inkml:brushProperty name="ignorePressure" value="1"/>
    </inkml:brush>
  </inkml:definitions>
  <inkml:trace contextRef="#ctx0" brushRef="#br0">3 1,'-1'19,"0"-12,1 0,0 0,0 0,2 7,-2-13,0 1,1 0,-1-1,1 1,-1-1,1 1,0-1,-1 0,1 1,0-1,0 0,0 1,0-1,0 0,1 0,-1 0,0 0,0 0,1 0,-1 0,0-1,3 2,35 9,-35-11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31.53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8:32.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26.873"/>
    </inkml:context>
    <inkml:brush xml:id="br0">
      <inkml:brushProperty name="width" value="0.1" units="cm"/>
      <inkml:brushProperty name="height" value="0.1" units="cm"/>
      <inkml:brushProperty name="ignorePressure" value="1"/>
    </inkml:brush>
  </inkml:definitions>
  <inkml:trace contextRef="#ctx0" brushRef="#br0">1 0,'0'1,"0"0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27.217"/>
    </inkml:context>
    <inkml:brush xml:id="br0">
      <inkml:brushProperty name="width" value="0.1" units="cm"/>
      <inkml:brushProperty name="height" value="0.1" units="cm"/>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27.578"/>
    </inkml:context>
    <inkml:brush xml:id="br0">
      <inkml:brushProperty name="width" value="0.1" units="cm"/>
      <inkml:brushProperty name="height" value="0.1" units="cm"/>
      <inkml:brushProperty name="ignorePressure" value="1"/>
    </inkml:brush>
  </inkml:definitions>
  <inkml:trace contextRef="#ctx0" brushRef="#br0">1 1</inkml:trace>
  <inkml:trace contextRef="#ctx0" brushRef="#br0" timeOffset="1">5 1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27.918"/>
    </inkml:context>
    <inkml:brush xml:id="br0">
      <inkml:brushProperty name="width" value="0.1" units="cm"/>
      <inkml:brushProperty name="height" value="0.1" units="cm"/>
      <inkml:brushProperty name="ignorePressure" value="1"/>
    </inkml:brush>
  </inkml:definitions>
  <inkml:trace contextRef="#ctx0" brushRef="#br0">1 1</inkml:trace>
  <inkml:trace contextRef="#ctx0" brushRef="#br0" timeOffset="1">19 1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31.647"/>
    </inkml:context>
    <inkml:brush xml:id="br0">
      <inkml:brushProperty name="width" value="0.1" units="cm"/>
      <inkml:brushProperty name="height" value="0.1" units="cm"/>
      <inkml:brushProperty name="ignorePressure" value="1"/>
    </inkml:brush>
  </inkml:definitions>
  <inkml:trace contextRef="#ctx0" brushRef="#br0">1 65,'52'4,"50"1,-89-5,-9 0,-1 1,1-1,-1 0,1-1,-1 1,7-2,-9 2,0-1,0 1,0-1,-1 1,1-1,0 0,0 1,-1-1,1 0,0 1,-1-1,1 0,-1 0,1 0,-1 1,1-1,-1 0,1 0,-1 0,0 0,0 0,1 0,-1 0,0 0,0 0,0 0,0 0,0-2,0 1,0 0,0-1,1 1,-1 0,1 0,-1-1,1 1,0 0,0 0,2-4,4-8,-6 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15:46:40.217"/>
    </inkml:context>
    <inkml:brush xml:id="br0">
      <inkml:brushProperty name="width" value="0.1" units="cm"/>
      <inkml:brushProperty name="height" value="0.1" units="cm"/>
      <inkml:brushProperty name="ignorePressure" value="1"/>
    </inkml:brush>
  </inkml:definitions>
  <inkml:trace contextRef="#ctx0" brushRef="#br0">1 38,'0'-1,"0"-1,0 0,0-2,0 0,0 0,0-1,0 0,0-1,0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089AC-B5A1-4E87-A623-E90F34793963}"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1EF82-2374-465A-8DBF-A35974BAC0C2}" type="slidenum">
              <a:rPr lang="en-US" smtClean="0"/>
              <a:t>‹#›</a:t>
            </a:fld>
            <a:endParaRPr lang="en-US"/>
          </a:p>
        </p:txBody>
      </p:sp>
    </p:spTree>
    <p:extLst>
      <p:ext uri="{BB962C8B-B14F-4D97-AF65-F5344CB8AC3E}">
        <p14:creationId xmlns:p14="http://schemas.microsoft.com/office/powerpoint/2010/main" val="127500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2353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39120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04836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355042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8387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117534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512879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6319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91542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653178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49041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322637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548046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279311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2059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884849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183707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159823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1763540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234433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261160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4175035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813859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1784704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456823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2720c3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2720c3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1f113c9a1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cs typeface="Calibri"/>
            </a:endParaRPr>
          </a:p>
        </p:txBody>
      </p:sp>
      <p:sp>
        <p:nvSpPr>
          <p:cNvPr id="72" name="Google Shape;72;gb1f113c9a1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627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45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141751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89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44863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7712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031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798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925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rgbClr val="520E2E"/>
              </a:solidFill>
              <a:latin typeface="Abadi Extra Light"/>
            </a:endParaRPr>
          </a:p>
          <a:p>
            <a:pPr>
              <a:buNone/>
            </a:pPr>
            <a:endParaRPr lang="en-US" dirty="0"/>
          </a:p>
        </p:txBody>
      </p:sp>
    </p:spTree>
    <p:extLst>
      <p:ext uri="{BB962C8B-B14F-4D97-AF65-F5344CB8AC3E}">
        <p14:creationId xmlns:p14="http://schemas.microsoft.com/office/powerpoint/2010/main" val="2316931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ED634-27A1-7746-BA73-23B33ABF171E}" type="slidenum">
              <a:rPr lang="en-US" smtClean="0"/>
              <a:t>47</a:t>
            </a:fld>
            <a:endParaRPr lang="en-US"/>
          </a:p>
        </p:txBody>
      </p:sp>
    </p:spTree>
    <p:extLst>
      <p:ext uri="{BB962C8B-B14F-4D97-AF65-F5344CB8AC3E}">
        <p14:creationId xmlns:p14="http://schemas.microsoft.com/office/powerpoint/2010/main" val="3950910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653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83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1257526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ED634-27A1-7746-BA73-23B33ABF171E}" type="slidenum">
              <a:rPr lang="en-US" smtClean="0"/>
              <a:t>55</a:t>
            </a:fld>
            <a:endParaRPr lang="en-US"/>
          </a:p>
        </p:txBody>
      </p:sp>
    </p:spTree>
    <p:extLst>
      <p:ext uri="{BB962C8B-B14F-4D97-AF65-F5344CB8AC3E}">
        <p14:creationId xmlns:p14="http://schemas.microsoft.com/office/powerpoint/2010/main" val="3585304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854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ED634-27A1-7746-BA73-23B33ABF171E}" type="slidenum">
              <a:rPr lang="en-US" smtClean="0"/>
              <a:t>58</a:t>
            </a:fld>
            <a:endParaRPr lang="en-US"/>
          </a:p>
        </p:txBody>
      </p:sp>
    </p:spTree>
    <p:extLst>
      <p:ext uri="{BB962C8B-B14F-4D97-AF65-F5344CB8AC3E}">
        <p14:creationId xmlns:p14="http://schemas.microsoft.com/office/powerpoint/2010/main" val="363104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005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012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b="1"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19494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68</a:t>
            </a:fld>
            <a:endParaRPr lang="en-US"/>
          </a:p>
        </p:txBody>
      </p:sp>
    </p:spTree>
    <p:extLst>
      <p:ext uri="{BB962C8B-B14F-4D97-AF65-F5344CB8AC3E}">
        <p14:creationId xmlns:p14="http://schemas.microsoft.com/office/powerpoint/2010/main" val="334777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23190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3114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403181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3603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1037-3FFA-4F98-86FE-A5344DB0F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F0B4F-4437-4E1B-8299-9D3A2D4B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3AFEE-F8C5-43ED-967C-B98CE3A2AC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7F3A2C-7846-4A08-ADAA-A53E5367C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4A54-D519-4738-BF87-8EAEADE3CEAE}"/>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8597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B8A1-48C3-4118-A838-3BDADFC469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9363EB-398B-4894-B9DA-074D8E6D0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40F2-368F-474C-A358-193AD5BD40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61D6B4-4549-426C-A007-95B275584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393D9-802E-4A72-BA5D-AC2AAB37A53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84824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408A0-4112-4BB3-80D3-67221A8346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E5CDD-3FC3-4922-BA73-567CAF4DB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249B0-3C73-4D69-A6A3-97504DB249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7CF3A9-C90B-40F2-AE8D-DE0143933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C60AD-D498-48B8-9E6E-8EC8AF7D1189}"/>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401568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47051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39786F39-46CB-400A-B183-C079A14BE963}"/>
              </a:ext>
            </a:extLst>
          </p:cNvPr>
          <p:cNvSpPr txBox="1">
            <a:spLocks noGrp="1"/>
          </p:cNvSpPr>
          <p:nvPr>
            <p:ph type="dt" idx="10"/>
          </p:nvPr>
        </p:nvSpPr>
        <p:spPr>
          <a:xfrm>
            <a:off x="0" y="6480023"/>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200" i="1">
                <a:solidFill>
                  <a:schemeClr val="tx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dirty="0"/>
          </a:p>
        </p:txBody>
      </p:sp>
    </p:spTree>
    <p:extLst>
      <p:ext uri="{BB962C8B-B14F-4D97-AF65-F5344CB8AC3E}">
        <p14:creationId xmlns:p14="http://schemas.microsoft.com/office/powerpoint/2010/main" val="299424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691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19290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2" name="Title 1"/>
          <p:cNvSpPr>
            <a:spLocks noGrp="1"/>
          </p:cNvSpPr>
          <p:nvPr>
            <p:ph type="title"/>
          </p:nvPr>
        </p:nvSpPr>
        <p:spPr>
          <a:xfrm>
            <a:off x="138545" y="-103208"/>
            <a:ext cx="11509474" cy="1214832"/>
          </a:xfrm>
          <a:prstGeom prst="rect">
            <a:avLst/>
          </a:prstGeom>
        </p:spPr>
        <p:txBody>
          <a:bodyPr/>
          <a:lstStyle>
            <a:lvl1pPr algn="ctr">
              <a:defRPr sz="32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240145" y="1348248"/>
            <a:ext cx="11509474" cy="46710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018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E2FC-F8B9-4A19-BE6B-9014B35549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0B7F62-0B19-45A5-83BA-1AA56A0C2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2DCD88-C26F-4273-B349-9B84F36E82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2DC2D0-1FE1-430B-B48B-9158991F6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F0B51-4BBA-4783-B03E-8F0CB4CD20AB}"/>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109336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3479-7777-4AC6-BFFA-83ECA9612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960D4-CFF6-4F9B-A6AD-7FE600EA4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1BEED-EE33-4E6D-991C-1B26691F0252}"/>
              </a:ext>
            </a:extLst>
          </p:cNvPr>
          <p:cNvSpPr>
            <a:spLocks noGrp="1"/>
          </p:cNvSpPr>
          <p:nvPr>
            <p:ph type="dt" sz="half" idx="10"/>
          </p:nvPr>
        </p:nvSpPr>
        <p:spPr>
          <a:xfrm>
            <a:off x="0" y="6466898"/>
            <a:ext cx="2743200" cy="365125"/>
          </a:xfrm>
        </p:spPr>
        <p:txBody>
          <a:bodyPr/>
          <a:lstStyle>
            <a:lvl1pPr>
              <a:defRPr i="1">
                <a:solidFill>
                  <a:schemeClr val="tx1"/>
                </a:solidFill>
                <a:latin typeface="Abadi Extra Light" panose="020B0204020104020204" pitchFamily="34" charset="0"/>
              </a:defRPr>
            </a:lvl1pPr>
          </a:lstStyle>
          <a:p>
            <a:endParaRPr lang="en-US" dirty="0"/>
          </a:p>
        </p:txBody>
      </p:sp>
      <p:sp>
        <p:nvSpPr>
          <p:cNvPr id="5" name="Footer Placeholder 4">
            <a:extLst>
              <a:ext uri="{FF2B5EF4-FFF2-40B4-BE49-F238E27FC236}">
                <a16:creationId xmlns:a16="http://schemas.microsoft.com/office/drawing/2014/main" id="{03749820-3836-425B-8ED8-FE3273226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A2A27-93CC-4CB2-87AE-7B09D29F0133}"/>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312410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98B6-9319-42E0-BF34-5912491FD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FDC781-7C47-4450-B55B-F76DC4E02D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4B0EFA-EE48-43B8-9D80-D37C4BBECC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8628ED-C5E9-42D8-A05E-0D278E260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CA655-830D-4AB7-BB43-604123A6C4D7}"/>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75941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23C2-95A7-4CEB-AF40-EFA69CD04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51A48-DF40-4110-A62F-B3A4E087B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EA878-62ED-46B4-B4DF-895A99AD8073}"/>
              </a:ext>
            </a:extLst>
          </p:cNvPr>
          <p:cNvSpPr>
            <a:spLocks noGrp="1"/>
          </p:cNvSpPr>
          <p:nvPr>
            <p:ph type="dt" sz="half" idx="10"/>
          </p:nvPr>
        </p:nvSpPr>
        <p:spPr>
          <a:xfrm>
            <a:off x="0" y="6562725"/>
            <a:ext cx="2743200" cy="260350"/>
          </a:xfrm>
        </p:spPr>
        <p:txBody>
          <a:bodyPr/>
          <a:lstStyle>
            <a:lvl1pPr>
              <a:defRPr i="1">
                <a:solidFill>
                  <a:schemeClr val="tx1"/>
                </a:solidFill>
                <a:latin typeface="Abadi Extra Light" panose="020B0204020104020204" pitchFamily="34" charset="0"/>
              </a:defRPr>
            </a:lvl1pPr>
          </a:lstStyle>
          <a:p>
            <a:endParaRPr lang="en-US" dirty="0"/>
          </a:p>
        </p:txBody>
      </p:sp>
      <p:sp>
        <p:nvSpPr>
          <p:cNvPr id="5" name="Footer Placeholder 4">
            <a:extLst>
              <a:ext uri="{FF2B5EF4-FFF2-40B4-BE49-F238E27FC236}">
                <a16:creationId xmlns:a16="http://schemas.microsoft.com/office/drawing/2014/main" id="{B5E7B56B-FFF0-4A0F-8CE4-2ABA66568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6152B-1668-476B-8793-9848472DC812}"/>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19529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E832-5AF2-4786-87DB-84213953E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10C1F-0FBA-4194-86CA-EF4AFB23C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4314A-63F9-462A-A478-80BF5347D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65D2A6-0A47-4CD6-B6CB-A57C552D30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41917C-38BA-41ED-B02E-37AE276C9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F898B-1B54-40EC-B922-BA8B458A7CDB}"/>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277480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F4A5-6E77-496E-8C16-C2BBEBC7E6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27439B-BD32-45F2-937C-1CB9DF5FB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BE9F2-9D1C-4303-8963-7F6851993E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5011A6-9CFD-4142-8933-F94264560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3AC047-1D37-4C0C-8267-9625941763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5DCCC5-C58A-4D0C-8C7F-E62E322784F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6E2BCF1-CD5A-4194-8C61-54A1F3E25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09F52-A176-45A7-AC0F-FE9BD4E2EB86}"/>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2869560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4CDC-7B24-4E48-BBCD-9A5D0A6F9E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92DEC-0718-4CA9-8E42-59B1E14350B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ADE33D-038B-4212-8183-458155113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92A96-83CD-4646-BB74-A696E271F626}"/>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2849663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EFC6F-1317-4C92-8E44-E6876E7AB21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009AD02-BD58-4C94-BDE5-51799F307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543033-12CF-4C08-A3E2-78D4620D8A4E}"/>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3539523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76D-DFDB-431B-8D55-97DF49D0A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70992A-14FB-470B-8B2C-E8F4E86B6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E56BF-46B2-4CBA-A8B4-DC9EE3FDA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033D1-DEA2-42BE-BBEA-B37C97B6C8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9C3287-A205-47B5-97E5-40663E547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94F01-C1CF-4645-AE71-A970F2BF2DD5}"/>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89678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58FB-FABC-424A-BB00-1BCFA5ABE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37E8BA-EDF9-4C08-81BB-85B5C8455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4BF444-CCBA-4A71-9E87-0C3AAA629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470A4-0EC9-41FE-966F-CCC8F7AEC15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2256D8F-1164-4DDB-B627-E31A93BEB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4ECA8-35C6-492F-AED5-C2704FF2BBBD}"/>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1882034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5DF-FBBB-4393-B65D-0569248FB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27560-74CF-4041-B440-7941F9F3C9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509DE-E156-4B3C-9727-3AA802C165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507BC0-D5E8-469A-821A-5A25DA485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46C2A-45AE-4113-A2BD-F175A021892D}"/>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65409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2C43E-44D5-43F3-B2DE-BE4D655CB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C36EB-93C8-4707-8B51-5DDA7FC1A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AD4BB-F995-4C74-8CAD-D13E4A95548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CD39FC-3EC5-4C03-AD69-898E572C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EF1BC-B073-439F-80DC-9692523421CC}"/>
              </a:ext>
            </a:extLst>
          </p:cNvPr>
          <p:cNvSpPr>
            <a:spLocks noGrp="1"/>
          </p:cNvSpPr>
          <p:nvPr>
            <p:ph type="sldNum" sz="quarter" idx="12"/>
          </p:nvPr>
        </p:nvSpPr>
        <p:spPr/>
        <p:txBody>
          <a:bodyPr/>
          <a:lstStyle/>
          <a:p>
            <a:fld id="{2DDC2598-CDAD-42A5-B259-0DC30FF93D2E}" type="slidenum">
              <a:rPr lang="en-US" smtClean="0"/>
              <a:t>‹#›</a:t>
            </a:fld>
            <a:endParaRPr lang="en-US"/>
          </a:p>
        </p:txBody>
      </p:sp>
    </p:spTree>
    <p:extLst>
      <p:ext uri="{BB962C8B-B14F-4D97-AF65-F5344CB8AC3E}">
        <p14:creationId xmlns:p14="http://schemas.microsoft.com/office/powerpoint/2010/main" val="4150338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39786F39-46CB-400A-B183-C079A14BE96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5027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1725-7538-4237-8316-5321EF315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59C62-5FB1-4BD2-B127-12E0487D5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77515-4718-4FDF-86F7-A3C0F79640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CDFBA0-E423-41BE-9446-E12A68693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F4424-DF80-4B2E-B96C-0088C9551C48}"/>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15465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2B8A-280E-4743-BE9A-4E0BFCC9F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70CFC-3985-450B-9E3E-1391DF280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37238-66E0-457C-BED4-5995387A7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2F28F-8899-4D61-9F17-3DC9D5B084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6D3BE3D-ADFE-4D5D-A573-D1792F827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CA99E-C27D-4BC1-BD68-91BE244C5EB6}"/>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38689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65D2-D6A4-4B41-8B5D-5D02EA447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A7D89-5CDD-4751-9CE1-66625E2F1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FF661-5695-46C1-BFEA-E775D5289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48166-7082-40BF-942E-E5AC2472D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56CDF2-6F24-485F-ADE5-B2592E269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CEED10-F25F-4349-84FF-3FE7A85EE32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CE4754F-68DB-4645-956F-D760ED772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48421-FE23-4ABD-891E-F53A3CB8BA5B}"/>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51002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3992-5C94-4358-96EA-E94D62AF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DA1EA-E719-44E4-8EC6-FFB01AE2E46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50331BC-F977-4128-9469-DD5898924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1D698-C0C4-4FBC-9432-1B145BCA8265}"/>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421541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5C67C-5BC9-456F-89D5-FCE72628D27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73AF41-AB90-4C90-80CA-C2CED6A4C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E9BAEF-3F74-42F0-8694-20CDD3970DC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96459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2F5-44CF-482D-BA24-67DB19856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284E6-57BA-4A4E-AA1B-21C363A3C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D34CE-988B-4F2A-88E6-BCB09FD27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8045-9354-4AB7-AB5F-41FE875AD9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20C31E0-03B2-40B1-812C-3BF3197DB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15F09-699C-41E4-8C7B-FEAC63711D43}"/>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79700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D72B-406A-42CB-B838-BBEC8E917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2A6C3C-5223-4D1C-9570-84D6797EB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F3731-EE38-4843-971C-AA9037587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76AC1-F1A2-4EAD-8DF1-BE40631BC6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8050B4-4971-4F3D-AB9E-402BA4D86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4D7D-5D02-42BA-859A-73FD83EF62ED}"/>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91027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8DD36-3837-4473-83BE-1CA41F2B8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BAAD5-58EA-4393-946A-5DE85A0BD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85D18-F7A6-4C4F-9C53-EB63EEE61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99D8151-EBA2-4820-BB36-088A573FB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5434B-C408-4BF5-9C37-35EEF0407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A6C1-4287-4B64-982A-332B062F3CBB}" type="slidenum">
              <a:rPr lang="en-US" smtClean="0"/>
              <a:t>‹#›</a:t>
            </a:fld>
            <a:endParaRPr lang="en-US"/>
          </a:p>
        </p:txBody>
      </p:sp>
    </p:spTree>
    <p:extLst>
      <p:ext uri="{BB962C8B-B14F-4D97-AF65-F5344CB8AC3E}">
        <p14:creationId xmlns:p14="http://schemas.microsoft.com/office/powerpoint/2010/main" val="17249192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 id="2147483676" r:id="rId14"/>
    <p:sldLayoutId id="2147483677" r:id="rId15"/>
    <p:sldLayoutId id="214748367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36AC3-69AA-42F0-B19E-C27069E4F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5891E-CB78-412C-8880-5C6C227E9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A4607-3CF5-4783-8686-19153AE1B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6DFA89F-B395-4B34-A15E-4D5C4F64E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36F9F6-D544-4A03-9491-3EE5ADD5E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C2598-CDAD-42A5-B259-0DC30FF93D2E}" type="slidenum">
              <a:rPr lang="en-US" smtClean="0"/>
              <a:t>‹#›</a:t>
            </a:fld>
            <a:endParaRPr lang="en-US"/>
          </a:p>
        </p:txBody>
      </p:sp>
    </p:spTree>
    <p:extLst>
      <p:ext uri="{BB962C8B-B14F-4D97-AF65-F5344CB8AC3E}">
        <p14:creationId xmlns:p14="http://schemas.microsoft.com/office/powerpoint/2010/main" val="300305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3.png"/><Relationship Id="rId3" Type="http://schemas.openxmlformats.org/officeDocument/2006/relationships/image" Target="../media/image15.png"/><Relationship Id="rId21" Type="http://schemas.openxmlformats.org/officeDocument/2006/relationships/image" Target="../media/image25.svg"/><Relationship Id="rId7" Type="http://schemas.openxmlformats.org/officeDocument/2006/relationships/image" Target="../media/image17.png"/><Relationship Id="rId12" Type="http://schemas.openxmlformats.org/officeDocument/2006/relationships/image" Target="../media/image20.png"/><Relationship Id="rId17" Type="http://schemas.microsoft.com/office/2007/relationships/hdphoto" Target="../media/hdphoto7.wdp"/><Relationship Id="rId2" Type="http://schemas.openxmlformats.org/officeDocument/2006/relationships/notesSlide" Target="../notesSlides/notesSlide40.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6.png"/><Relationship Id="rId15" Type="http://schemas.microsoft.com/office/2007/relationships/hdphoto" Target="../media/hdphoto6.wdp"/><Relationship Id="rId23" Type="http://schemas.openxmlformats.org/officeDocument/2006/relationships/image" Target="../media/image27.svg"/><Relationship Id="rId10" Type="http://schemas.openxmlformats.org/officeDocument/2006/relationships/image" Target="../media/image19.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image" Target="../media/image21.png"/><Relationship Id="rId22"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7.wdp"/></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hyperlink" Target="https://www.who.int/publications/i/item/978924156418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ncbi.nlm.nih.gov/books/NBK44667/" TargetMode="External"/><Relationship Id="rId4" Type="http://schemas.openxmlformats.org/officeDocument/2006/relationships/hyperlink" Target="https://www.nap.edu/catalog/11898/the-future-of-disability-in-americ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who.int/publications/i/item/9789241564182"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ncbi.nlm.nih.gov/books/NBK44667/" TargetMode="External"/><Relationship Id="rId4" Type="http://schemas.openxmlformats.org/officeDocument/2006/relationships/hyperlink" Target="https://www.nap.edu/catalog/11898/the-future-of-disability-in-americ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7.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270.png"/><Relationship Id="rId26" Type="http://schemas.openxmlformats.org/officeDocument/2006/relationships/image" Target="../media/image310.png"/><Relationship Id="rId39" Type="http://schemas.openxmlformats.org/officeDocument/2006/relationships/image" Target="../media/image360.png"/><Relationship Id="rId21" Type="http://schemas.openxmlformats.org/officeDocument/2006/relationships/customXml" Target="../ink/ink4.xml"/><Relationship Id="rId34" Type="http://schemas.openxmlformats.org/officeDocument/2006/relationships/customXml" Target="../ink/ink11.xml"/><Relationship Id="rId42" Type="http://schemas.openxmlformats.org/officeDocument/2006/relationships/customXml" Target="../ink/ink17.xml"/><Relationship Id="rId47" Type="http://schemas.openxmlformats.org/officeDocument/2006/relationships/image" Target="../media/image370.png"/><Relationship Id="rId50" Type="http://schemas.openxmlformats.org/officeDocument/2006/relationships/customXml" Target="../ink/ink24.xml"/><Relationship Id="rId55" Type="http://schemas.openxmlformats.org/officeDocument/2006/relationships/customXml" Target="../ink/ink29.xml"/><Relationship Id="rId7" Type="http://schemas.openxmlformats.org/officeDocument/2006/relationships/image" Target="../media/image46.png"/><Relationship Id="rId12" Type="http://schemas.microsoft.com/office/2007/relationships/hdphoto" Target="../media/hdphoto9.wdp"/><Relationship Id="rId17" Type="http://schemas.openxmlformats.org/officeDocument/2006/relationships/customXml" Target="../ink/ink2.xml"/><Relationship Id="rId25" Type="http://schemas.openxmlformats.org/officeDocument/2006/relationships/customXml" Target="../ink/ink6.xml"/><Relationship Id="rId33" Type="http://schemas.openxmlformats.org/officeDocument/2006/relationships/image" Target="../media/image340.png"/><Relationship Id="rId38" Type="http://schemas.openxmlformats.org/officeDocument/2006/relationships/customXml" Target="../ink/ink14.xml"/><Relationship Id="rId46" Type="http://schemas.openxmlformats.org/officeDocument/2006/relationships/customXml" Target="../ink/ink21.xml"/><Relationship Id="rId2" Type="http://schemas.openxmlformats.org/officeDocument/2006/relationships/image" Target="../media/image42.png"/><Relationship Id="rId16" Type="http://schemas.openxmlformats.org/officeDocument/2006/relationships/image" Target="../media/image260.png"/><Relationship Id="rId20" Type="http://schemas.openxmlformats.org/officeDocument/2006/relationships/image" Target="../media/image280.png"/><Relationship Id="rId29" Type="http://schemas.openxmlformats.org/officeDocument/2006/relationships/image" Target="../media/image320.png"/><Relationship Id="rId41" Type="http://schemas.openxmlformats.org/officeDocument/2006/relationships/customXml" Target="../ink/ink16.xml"/><Relationship Id="rId54" Type="http://schemas.openxmlformats.org/officeDocument/2006/relationships/customXml" Target="../ink/ink28.xml"/><Relationship Id="rId1" Type="http://schemas.openxmlformats.org/officeDocument/2006/relationships/slideLayout" Target="../slideLayouts/slideLayout18.xml"/><Relationship Id="rId6" Type="http://schemas.openxmlformats.org/officeDocument/2006/relationships/image" Target="../media/image45.svg"/><Relationship Id="rId11" Type="http://schemas.openxmlformats.org/officeDocument/2006/relationships/image" Target="../media/image50.png"/><Relationship Id="rId24" Type="http://schemas.openxmlformats.org/officeDocument/2006/relationships/image" Target="../media/image300.png"/><Relationship Id="rId32" Type="http://schemas.openxmlformats.org/officeDocument/2006/relationships/customXml" Target="../ink/ink10.xml"/><Relationship Id="rId37" Type="http://schemas.openxmlformats.org/officeDocument/2006/relationships/customXml" Target="../ink/ink13.xml"/><Relationship Id="rId40" Type="http://schemas.openxmlformats.org/officeDocument/2006/relationships/customXml" Target="../ink/ink15.xml"/><Relationship Id="rId45" Type="http://schemas.openxmlformats.org/officeDocument/2006/relationships/customXml" Target="../ink/ink20.xml"/><Relationship Id="rId53" Type="http://schemas.openxmlformats.org/officeDocument/2006/relationships/customXml" Target="../ink/ink27.xml"/><Relationship Id="rId5" Type="http://schemas.openxmlformats.org/officeDocument/2006/relationships/image" Target="../media/image44.png"/><Relationship Id="rId15" Type="http://schemas.openxmlformats.org/officeDocument/2006/relationships/customXml" Target="../ink/ink1.xml"/><Relationship Id="rId23" Type="http://schemas.openxmlformats.org/officeDocument/2006/relationships/customXml" Target="../ink/ink5.xml"/><Relationship Id="rId28" Type="http://schemas.openxmlformats.org/officeDocument/2006/relationships/customXml" Target="../ink/ink8.xml"/><Relationship Id="rId36" Type="http://schemas.openxmlformats.org/officeDocument/2006/relationships/image" Target="../media/image350.png"/><Relationship Id="rId49" Type="http://schemas.openxmlformats.org/officeDocument/2006/relationships/customXml" Target="../ink/ink23.xml"/><Relationship Id="rId57" Type="http://schemas.openxmlformats.org/officeDocument/2006/relationships/customXml" Target="../ink/ink31.xml"/><Relationship Id="rId10" Type="http://schemas.openxmlformats.org/officeDocument/2006/relationships/image" Target="../media/image49.svg"/><Relationship Id="rId19" Type="http://schemas.openxmlformats.org/officeDocument/2006/relationships/customXml" Target="../ink/ink3.xml"/><Relationship Id="rId31" Type="http://schemas.openxmlformats.org/officeDocument/2006/relationships/image" Target="../media/image330.png"/><Relationship Id="rId44" Type="http://schemas.openxmlformats.org/officeDocument/2006/relationships/customXml" Target="../ink/ink19.xml"/><Relationship Id="rId52" Type="http://schemas.openxmlformats.org/officeDocument/2006/relationships/customXml" Target="../ink/ink26.xml"/><Relationship Id="rId4" Type="http://schemas.openxmlformats.org/officeDocument/2006/relationships/image" Target="../media/image43.png"/><Relationship Id="rId9" Type="http://schemas.openxmlformats.org/officeDocument/2006/relationships/image" Target="../media/image48.png"/><Relationship Id="rId14" Type="http://schemas.microsoft.com/office/2007/relationships/hdphoto" Target="../media/hdphoto10.wdp"/><Relationship Id="rId22" Type="http://schemas.openxmlformats.org/officeDocument/2006/relationships/image" Target="../media/image290.png"/><Relationship Id="rId27" Type="http://schemas.openxmlformats.org/officeDocument/2006/relationships/customXml" Target="../ink/ink7.xml"/><Relationship Id="rId30" Type="http://schemas.openxmlformats.org/officeDocument/2006/relationships/customXml" Target="../ink/ink9.xml"/><Relationship Id="rId35" Type="http://schemas.openxmlformats.org/officeDocument/2006/relationships/customXml" Target="../ink/ink12.xml"/><Relationship Id="rId43" Type="http://schemas.openxmlformats.org/officeDocument/2006/relationships/customXml" Target="../ink/ink18.xml"/><Relationship Id="rId48" Type="http://schemas.openxmlformats.org/officeDocument/2006/relationships/customXml" Target="../ink/ink22.xml"/><Relationship Id="rId56" Type="http://schemas.openxmlformats.org/officeDocument/2006/relationships/customXml" Target="../ink/ink30.xml"/><Relationship Id="rId8" Type="http://schemas.openxmlformats.org/officeDocument/2006/relationships/image" Target="../media/image47.svg"/><Relationship Id="rId51" Type="http://schemas.openxmlformats.org/officeDocument/2006/relationships/customXml" Target="../ink/ink25.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7.wdp"/></Relationships>
</file>

<file path=ppt/slides/_rels/slide5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36.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7.wdp"/></Relationships>
</file>

<file path=ppt/slides/_rels/slide5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54.png"/><Relationship Id="rId4" Type="http://schemas.openxmlformats.org/officeDocument/2006/relationships/image" Target="../media/image64.png"/><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www.mass.gov/covidvaccineequit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7.wdp"/></Relationships>
</file>

<file path=ppt/slides/_rels/slide6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54.png"/><Relationship Id="rId4" Type="http://schemas.openxmlformats.org/officeDocument/2006/relationships/image" Target="../media/image64.png"/><Relationship Id="rId9" Type="http://schemas.openxmlformats.org/officeDocument/2006/relationships/image" Target="../media/image68.png"/></Relationships>
</file>

<file path=ppt/slides/_rels/slide6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7.wdp"/></Relationships>
</file>

<file path=ppt/slides/_rels/slide6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8.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7.wd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9CEB5F-4A37-4721-AAA7-5D5F5DDA320F}"/>
              </a:ext>
            </a:extLst>
          </p:cNvPr>
          <p:cNvSpPr txBox="1">
            <a:spLocks/>
          </p:cNvSpPr>
          <p:nvPr/>
        </p:nvSpPr>
        <p:spPr>
          <a:xfrm>
            <a:off x="2795997"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December 8, 2021</a:t>
            </a:r>
          </a:p>
        </p:txBody>
      </p:sp>
      <p:sp>
        <p:nvSpPr>
          <p:cNvPr id="6" name="TextBox 5">
            <a:extLst>
              <a:ext uri="{FF2B5EF4-FFF2-40B4-BE49-F238E27FC236}">
                <a16:creationId xmlns:a16="http://schemas.microsoft.com/office/drawing/2014/main" id="{1CCCD6C3-2D41-4E97-AA1A-2668CFE844C0}"/>
              </a:ext>
            </a:extLst>
          </p:cNvPr>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December 8</a:t>
            </a:r>
            <a:r>
              <a:rPr lang="en-US" sz="1500" b="1" i="1" baseline="30000" dirty="0">
                <a:solidFill>
                  <a:prstClr val="white"/>
                </a:solidFill>
                <a:latin typeface="Arial" pitchFamily="34" charset="0"/>
                <a:cs typeface="Arial" pitchFamily="34" charset="0"/>
              </a:rPr>
              <a:t>th</a:t>
            </a:r>
            <a:r>
              <a:rPr lang="en-US" sz="1500" b="1" i="1" dirty="0">
                <a:solidFill>
                  <a:prstClr val="white"/>
                </a:solidFill>
                <a:latin typeface="Arial" pitchFamily="34" charset="0"/>
                <a:cs typeface="Arial" pitchFamily="34" charset="0"/>
              </a:rPr>
              <a:t> Public Health Council listing</a:t>
            </a:r>
          </a:p>
        </p:txBody>
      </p:sp>
      <p:sp>
        <p:nvSpPr>
          <p:cNvPr id="7" name="TextBox 6">
            <a:extLst>
              <a:ext uri="{FF2B5EF4-FFF2-40B4-BE49-F238E27FC236}">
                <a16:creationId xmlns:a16="http://schemas.microsoft.com/office/drawing/2014/main" id="{E7CC105C-E798-492A-B8D0-C0A9C3B9318D}"/>
              </a:ext>
            </a:extLst>
          </p:cNvPr>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8" name="Title 2">
            <a:extLst>
              <a:ext uri="{FF2B5EF4-FFF2-40B4-BE49-F238E27FC236}">
                <a16:creationId xmlns:a16="http://schemas.microsoft.com/office/drawing/2014/main" id="{6397F15C-C0CE-4754-8D91-97F9E9BC8C22}"/>
              </a:ext>
            </a:extLst>
          </p:cNvPr>
          <p:cNvSpPr txBox="1">
            <a:spLocks/>
          </p:cNvSpPr>
          <p:nvPr/>
        </p:nvSpPr>
        <p:spPr>
          <a:xfrm>
            <a:off x="1491847"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327375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790501"/>
          </a:xfrm>
          <a:prstGeom prst="rect">
            <a:avLst/>
          </a:prstGeom>
          <a:noFill/>
        </p:spPr>
        <p:txBody>
          <a:bodyPr wrap="square" rtlCol="0">
            <a:noAutofit/>
          </a:bodyPr>
          <a:lstStyle/>
          <a:p>
            <a:pPr algn="ctr"/>
            <a:r>
              <a:rPr lang="en-US" sz="3200" b="1" dirty="0">
                <a:solidFill>
                  <a:schemeClr val="bg1"/>
                </a:solidFill>
              </a:rPr>
              <a:t>What is Harm Reduction?</a:t>
            </a:r>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2" name="TextBox 1">
            <a:extLst>
              <a:ext uri="{FF2B5EF4-FFF2-40B4-BE49-F238E27FC236}">
                <a16:creationId xmlns:a16="http://schemas.microsoft.com/office/drawing/2014/main" id="{A8DC8E56-28AC-4615-B9B7-7F8147857BC7}"/>
              </a:ext>
            </a:extLst>
          </p:cNvPr>
          <p:cNvSpPr txBox="1"/>
          <p:nvPr/>
        </p:nvSpPr>
        <p:spPr>
          <a:xfrm>
            <a:off x="271634" y="1182436"/>
            <a:ext cx="9146241" cy="5109091"/>
          </a:xfrm>
          <a:prstGeom prst="rect">
            <a:avLst/>
          </a:prstGeom>
          <a:noFill/>
        </p:spPr>
        <p:txBody>
          <a:bodyPr wrap="square" rtlCol="0">
            <a:spAutoFit/>
          </a:bodyPr>
          <a:lstStyle/>
          <a:p>
            <a:r>
              <a:rPr lang="en-US" sz="2200" dirty="0"/>
              <a:t>Harm reduction refers to policies, programs, and practices that aim to </a:t>
            </a:r>
            <a:r>
              <a:rPr lang="en-US" sz="2200" b="1" dirty="0"/>
              <a:t>minimize negative health and social impacts</a:t>
            </a:r>
            <a:r>
              <a:rPr lang="en-US" sz="2200" dirty="0"/>
              <a:t> associated with drug use. Harm reduction:</a:t>
            </a:r>
          </a:p>
          <a:p>
            <a:endParaRPr lang="en-US" sz="2200" dirty="0"/>
          </a:p>
          <a:p>
            <a:pPr marL="342900" indent="-342900">
              <a:spcAft>
                <a:spcPts val="1200"/>
              </a:spcAft>
              <a:buFont typeface="Arial" panose="020B0604020202020204" pitchFamily="34" charset="0"/>
              <a:buChar char="•"/>
            </a:pPr>
            <a:r>
              <a:rPr lang="en-US" sz="2200" dirty="0"/>
              <a:t>Focuses on individuals making </a:t>
            </a:r>
            <a:r>
              <a:rPr lang="en-US" sz="2200" b="1" dirty="0"/>
              <a:t>positive changes to actions/habits </a:t>
            </a:r>
          </a:p>
          <a:p>
            <a:pPr marL="342900" indent="-342900">
              <a:buFont typeface="Arial" panose="020B0604020202020204" pitchFamily="34" charset="0"/>
              <a:buChar char="•"/>
            </a:pPr>
            <a:endParaRPr lang="en-US" sz="2200" b="1" dirty="0"/>
          </a:p>
          <a:p>
            <a:pPr marL="342900" indent="-342900">
              <a:spcAft>
                <a:spcPts val="1200"/>
              </a:spcAft>
              <a:buFont typeface="Arial" panose="020B0604020202020204" pitchFamily="34" charset="0"/>
              <a:buChar char="•"/>
            </a:pPr>
            <a:r>
              <a:rPr lang="en-US" sz="2200" dirty="0"/>
              <a:t>Encompasses a </a:t>
            </a:r>
            <a:r>
              <a:rPr lang="en-US" sz="2200" b="1" dirty="0"/>
              <a:t>range of health and social services</a:t>
            </a:r>
          </a:p>
          <a:p>
            <a:pPr marL="342900" indent="-342900">
              <a:buFont typeface="Arial" panose="020B0604020202020204" pitchFamily="34" charset="0"/>
              <a:buChar char="•"/>
            </a:pPr>
            <a:endParaRPr lang="en-US" sz="2200" b="1" dirty="0"/>
          </a:p>
          <a:p>
            <a:pPr marL="342900" indent="-342900">
              <a:spcAft>
                <a:spcPts val="1200"/>
              </a:spcAft>
              <a:buFont typeface="Arial" panose="020B0604020202020204" pitchFamily="34" charset="0"/>
              <a:buChar char="•"/>
            </a:pPr>
            <a:r>
              <a:rPr lang="en-US" sz="2200" dirty="0"/>
              <a:t>Utilizes a strong body of evidence to implement </a:t>
            </a:r>
            <a:r>
              <a:rPr lang="en-US" sz="2200" b="1" dirty="0"/>
              <a:t>interventions that are practical, feasible, safe, and cost-effective </a:t>
            </a:r>
          </a:p>
          <a:p>
            <a:pPr marL="342900" indent="-342900">
              <a:buFont typeface="Arial" panose="020B0604020202020204" pitchFamily="34" charset="0"/>
              <a:buChar char="•"/>
            </a:pPr>
            <a:endParaRPr lang="en-US" sz="2200" b="1" dirty="0"/>
          </a:p>
          <a:p>
            <a:pPr marL="342900" indent="-342900">
              <a:spcAft>
                <a:spcPts val="1200"/>
              </a:spcAft>
              <a:buFont typeface="Arial" panose="020B0604020202020204" pitchFamily="34" charset="0"/>
              <a:buChar char="•"/>
            </a:pPr>
            <a:r>
              <a:rPr lang="en-US" sz="2200" dirty="0"/>
              <a:t>Includes participation from the </a:t>
            </a:r>
            <a:r>
              <a:rPr lang="en-US" sz="2200" b="1" dirty="0"/>
              <a:t>entire multi-disciplinary team </a:t>
            </a:r>
            <a:r>
              <a:rPr lang="en-US" sz="2200" dirty="0"/>
              <a:t>involved in addiction treatment and recovery support</a:t>
            </a:r>
          </a:p>
        </p:txBody>
      </p:sp>
      <p:pic>
        <p:nvPicPr>
          <p:cNvPr id="8" name="Picture 7" descr="Text&#10;&#10;Description automatically generated">
            <a:extLst>
              <a:ext uri="{FF2B5EF4-FFF2-40B4-BE49-F238E27FC236}">
                <a16:creationId xmlns:a16="http://schemas.microsoft.com/office/drawing/2014/main" id="{5398926B-72D1-4BB7-9AA5-7855CEAF0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448" y="2207155"/>
            <a:ext cx="2917312" cy="2859885"/>
          </a:xfrm>
          <a:prstGeom prst="rect">
            <a:avLst/>
          </a:prstGeom>
        </p:spPr>
      </p:pic>
    </p:spTree>
    <p:extLst>
      <p:ext uri="{BB962C8B-B14F-4D97-AF65-F5344CB8AC3E}">
        <p14:creationId xmlns:p14="http://schemas.microsoft.com/office/powerpoint/2010/main" val="93542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5" y="1183272"/>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b="1"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4"/>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38662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1122406" y="206735"/>
            <a:ext cx="9947189" cy="1200329"/>
          </a:xfrm>
          <a:prstGeom prst="rect">
            <a:avLst/>
          </a:prstGeom>
          <a:noFill/>
        </p:spPr>
        <p:txBody>
          <a:bodyPr wrap="square" rtlCol="0">
            <a:noAutofit/>
          </a:bodyPr>
          <a:lstStyle/>
          <a:p>
            <a:pPr algn="ctr"/>
            <a:r>
              <a:rPr lang="en-US" sz="3200" b="1" dirty="0">
                <a:solidFill>
                  <a:schemeClr val="bg1"/>
                </a:solidFill>
              </a:rPr>
              <a:t>Existing Service Syringe Programs</a:t>
            </a:r>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pic>
        <p:nvPicPr>
          <p:cNvPr id="7" name="Picture 6">
            <a:extLst>
              <a:ext uri="{FF2B5EF4-FFF2-40B4-BE49-F238E27FC236}">
                <a16:creationId xmlns:a16="http://schemas.microsoft.com/office/drawing/2014/main" id="{81153D2E-E7D4-4303-9EF2-70B547D78DE5}"/>
              </a:ext>
            </a:extLst>
          </p:cNvPr>
          <p:cNvPicPr>
            <a:picLocks noChangeAspect="1"/>
          </p:cNvPicPr>
          <p:nvPr/>
        </p:nvPicPr>
        <p:blipFill rotWithShape="1">
          <a:blip r:embed="rId3"/>
          <a:srcRect l="33600" t="9771" r="7550" b="13790"/>
          <a:stretch/>
        </p:blipFill>
        <p:spPr>
          <a:xfrm>
            <a:off x="869601" y="1034978"/>
            <a:ext cx="7411074" cy="5414628"/>
          </a:xfrm>
          <a:prstGeom prst="rect">
            <a:avLst/>
          </a:prstGeom>
        </p:spPr>
      </p:pic>
      <p:sp>
        <p:nvSpPr>
          <p:cNvPr id="9" name="Rectangle 8">
            <a:extLst>
              <a:ext uri="{FF2B5EF4-FFF2-40B4-BE49-F238E27FC236}">
                <a16:creationId xmlns:a16="http://schemas.microsoft.com/office/drawing/2014/main" id="{13AAE590-C756-4817-A7E5-44E19A6D1B42}"/>
              </a:ext>
            </a:extLst>
          </p:cNvPr>
          <p:cNvSpPr/>
          <p:nvPr/>
        </p:nvSpPr>
        <p:spPr bwMode="auto">
          <a:xfrm>
            <a:off x="8397711" y="2114550"/>
            <a:ext cx="3650853" cy="424053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3000" dirty="0">
                <a:latin typeface="Calibri" panose="020F0502020204030204" pitchFamily="34" charset="0"/>
              </a:rPr>
              <a:t>DPH currently funds </a:t>
            </a:r>
            <a:r>
              <a:rPr lang="en-US" sz="3000" b="1" dirty="0">
                <a:latin typeface="Calibri" panose="020F0502020204030204" pitchFamily="34" charset="0"/>
              </a:rPr>
              <a:t>38 syringe services programs (SSP)</a:t>
            </a:r>
            <a:r>
              <a:rPr lang="en-US" sz="3000" dirty="0">
                <a:latin typeface="Calibri" panose="020F0502020204030204" pitchFamily="34" charset="0"/>
              </a:rPr>
              <a:t> across the Commonwealth, including </a:t>
            </a:r>
            <a:r>
              <a:rPr lang="en-US" sz="3000" b="1" dirty="0">
                <a:latin typeface="Calibri" panose="020F0502020204030204" pitchFamily="34" charset="0"/>
              </a:rPr>
              <a:t>10 mobile units.</a:t>
            </a:r>
          </a:p>
          <a:p>
            <a:pPr marL="60325" lvl="1">
              <a:lnSpc>
                <a:spcPct val="50000"/>
              </a:lnSpc>
            </a:pPr>
            <a:endParaRPr lang="en-US" sz="2200" dirty="0">
              <a:latin typeface="Calibri" panose="020F0502020204030204" pitchFamily="34" charset="0"/>
            </a:endParaRPr>
          </a:p>
        </p:txBody>
      </p:sp>
    </p:spTree>
    <p:extLst>
      <p:ext uri="{BB962C8B-B14F-4D97-AF65-F5344CB8AC3E}">
        <p14:creationId xmlns:p14="http://schemas.microsoft.com/office/powerpoint/2010/main" val="207322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5" y="1183278"/>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b="1"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6"/>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72625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1122406" y="197845"/>
            <a:ext cx="9947189" cy="1200329"/>
          </a:xfrm>
          <a:prstGeom prst="rect">
            <a:avLst/>
          </a:prstGeom>
          <a:noFill/>
        </p:spPr>
        <p:txBody>
          <a:bodyPr wrap="square" rtlCol="0">
            <a:noAutofit/>
          </a:bodyPr>
          <a:lstStyle/>
          <a:p>
            <a:pPr algn="ctr"/>
            <a:r>
              <a:rPr lang="en-US" sz="3200" b="1" dirty="0">
                <a:solidFill>
                  <a:schemeClr val="bg1"/>
                </a:solidFill>
              </a:rPr>
              <a:t>Overdose Prevention and Naloxone Distribution (OEND)</a:t>
            </a:r>
          </a:p>
        </p:txBody>
      </p:sp>
      <p:sp>
        <p:nvSpPr>
          <p:cNvPr id="5" name="TextBox 4">
            <a:extLst>
              <a:ext uri="{FF2B5EF4-FFF2-40B4-BE49-F238E27FC236}">
                <a16:creationId xmlns:a16="http://schemas.microsoft.com/office/drawing/2014/main" id="{BFFED9BC-1B8E-4E70-8776-19F4D3B0A395}"/>
              </a:ext>
            </a:extLst>
          </p:cNvPr>
          <p:cNvSpPr txBox="1"/>
          <p:nvPr/>
        </p:nvSpPr>
        <p:spPr>
          <a:xfrm>
            <a:off x="8766810" y="2909256"/>
            <a:ext cx="3425190" cy="1477328"/>
          </a:xfrm>
          <a:prstGeom prst="rect">
            <a:avLst/>
          </a:prstGeom>
          <a:noFill/>
        </p:spPr>
        <p:txBody>
          <a:bodyPr wrap="square" rtlCol="0">
            <a:spAutoFit/>
          </a:bodyPr>
          <a:lstStyle/>
          <a:p>
            <a:r>
              <a:rPr lang="en-US" sz="3000" dirty="0"/>
              <a:t>DPH funds </a:t>
            </a:r>
            <a:r>
              <a:rPr lang="en-US" sz="3000" b="1" dirty="0"/>
              <a:t>33 OEND sites </a:t>
            </a:r>
            <a:r>
              <a:rPr lang="en-US" sz="3000" dirty="0"/>
              <a:t>across the Commonwealth.</a:t>
            </a:r>
          </a:p>
        </p:txBody>
      </p:sp>
      <p:pic>
        <p:nvPicPr>
          <p:cNvPr id="1026" name="Picture 1">
            <a:extLst>
              <a:ext uri="{FF2B5EF4-FFF2-40B4-BE49-F238E27FC236}">
                <a16:creationId xmlns:a16="http://schemas.microsoft.com/office/drawing/2014/main" id="{66AB78C0-9F1E-4DE0-A073-9FA816CCC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9" y="1398174"/>
            <a:ext cx="8084492" cy="462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37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7" y="1183273"/>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b="1"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6"/>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63758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Post Overdose Support Teams (POST)</a:t>
            </a:r>
          </a:p>
        </p:txBody>
      </p:sp>
      <p:sp>
        <p:nvSpPr>
          <p:cNvPr id="10" name="TextBox 9">
            <a:extLst>
              <a:ext uri="{FF2B5EF4-FFF2-40B4-BE49-F238E27FC236}">
                <a16:creationId xmlns:a16="http://schemas.microsoft.com/office/drawing/2014/main" id="{EF78B5CD-D43D-439D-907F-9D3E08CCCFA0}"/>
              </a:ext>
            </a:extLst>
          </p:cNvPr>
          <p:cNvSpPr txBox="1"/>
          <p:nvPr/>
        </p:nvSpPr>
        <p:spPr>
          <a:xfrm>
            <a:off x="274232" y="1762277"/>
            <a:ext cx="3126740" cy="4093428"/>
          </a:xfrm>
          <a:prstGeom prst="rect">
            <a:avLst/>
          </a:prstGeom>
          <a:noFill/>
        </p:spPr>
        <p:txBody>
          <a:bodyPr wrap="square" rtlCol="0">
            <a:spAutoFit/>
          </a:bodyPr>
          <a:lstStyle/>
          <a:p>
            <a:r>
              <a:rPr lang="en-US" sz="2800" dirty="0"/>
              <a:t>Currently funds </a:t>
            </a:r>
            <a:r>
              <a:rPr lang="en-US" sz="2800" b="1" dirty="0"/>
              <a:t>11 agencies across 46 communities</a:t>
            </a:r>
            <a:r>
              <a:rPr lang="en-US" sz="2800" dirty="0"/>
              <a:t> to </a:t>
            </a:r>
            <a:r>
              <a:rPr lang="en-US" sz="2800" dirty="0">
                <a:sym typeface="Roboto"/>
              </a:rPr>
              <a:t>provide in-person support to overdose survivors, their families and social networks</a:t>
            </a:r>
          </a:p>
          <a:p>
            <a:endParaRPr lang="en-US" dirty="0">
              <a:sym typeface="Roboto"/>
            </a:endParaRPr>
          </a:p>
          <a:p>
            <a:endParaRPr lang="en-US" dirty="0"/>
          </a:p>
        </p:txBody>
      </p:sp>
      <p:pic>
        <p:nvPicPr>
          <p:cNvPr id="5" name="Picture 4" descr="Graphical user interface, application, Word&#10;&#10;Description automatically generated">
            <a:extLst>
              <a:ext uri="{FF2B5EF4-FFF2-40B4-BE49-F238E27FC236}">
                <a16:creationId xmlns:a16="http://schemas.microsoft.com/office/drawing/2014/main" id="{6820C13C-EC5A-44D2-848D-3296E4F70FBC}"/>
              </a:ext>
            </a:extLst>
          </p:cNvPr>
          <p:cNvPicPr>
            <a:picLocks noChangeAspect="1"/>
          </p:cNvPicPr>
          <p:nvPr/>
        </p:nvPicPr>
        <p:blipFill rotWithShape="1">
          <a:blip r:embed="rId3">
            <a:extLst>
              <a:ext uri="{28A0092B-C50C-407E-A947-70E740481C1C}">
                <a14:useLocalDpi xmlns:a14="http://schemas.microsoft.com/office/drawing/2010/main" val="0"/>
              </a:ext>
            </a:extLst>
          </a:blip>
          <a:srcRect l="28385" t="27922" r="15209" b="11164"/>
          <a:stretch/>
        </p:blipFill>
        <p:spPr>
          <a:xfrm>
            <a:off x="3255213" y="1122680"/>
            <a:ext cx="8703107" cy="5126556"/>
          </a:xfrm>
          <a:prstGeom prst="rect">
            <a:avLst/>
          </a:prstGeom>
        </p:spPr>
      </p:pic>
    </p:spTree>
    <p:extLst>
      <p:ext uri="{BB962C8B-B14F-4D97-AF65-F5344CB8AC3E}">
        <p14:creationId xmlns:p14="http://schemas.microsoft.com/office/powerpoint/2010/main" val="276582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5" y="1183272"/>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b="1"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5"/>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78683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Low Threshold Housing</a:t>
            </a:r>
          </a:p>
        </p:txBody>
      </p:sp>
      <p:graphicFrame>
        <p:nvGraphicFramePr>
          <p:cNvPr id="5" name="Table 5">
            <a:extLst>
              <a:ext uri="{FF2B5EF4-FFF2-40B4-BE49-F238E27FC236}">
                <a16:creationId xmlns:a16="http://schemas.microsoft.com/office/drawing/2014/main" id="{3A6787AB-2A73-448A-9B19-1234F6F88A04}"/>
              </a:ext>
            </a:extLst>
          </p:cNvPr>
          <p:cNvGraphicFramePr>
            <a:graphicFrameLocks noGrp="1"/>
          </p:cNvGraphicFramePr>
          <p:nvPr/>
        </p:nvGraphicFramePr>
        <p:xfrm>
          <a:off x="99455" y="1019655"/>
          <a:ext cx="8445909" cy="5492971"/>
        </p:xfrm>
        <a:graphic>
          <a:graphicData uri="http://schemas.openxmlformats.org/drawingml/2006/table">
            <a:tbl>
              <a:tblPr firstRow="1" bandRow="1">
                <a:tableStyleId>{5C22544A-7EE6-4342-B048-85BDC9FD1C3A}</a:tableStyleId>
              </a:tblPr>
              <a:tblGrid>
                <a:gridCol w="3264625">
                  <a:extLst>
                    <a:ext uri="{9D8B030D-6E8A-4147-A177-3AD203B41FA5}">
                      <a16:colId xmlns:a16="http://schemas.microsoft.com/office/drawing/2014/main" val="1489644687"/>
                    </a:ext>
                  </a:extLst>
                </a:gridCol>
                <a:gridCol w="2365980">
                  <a:extLst>
                    <a:ext uri="{9D8B030D-6E8A-4147-A177-3AD203B41FA5}">
                      <a16:colId xmlns:a16="http://schemas.microsoft.com/office/drawing/2014/main" val="1741574875"/>
                    </a:ext>
                  </a:extLst>
                </a:gridCol>
                <a:gridCol w="2815304">
                  <a:extLst>
                    <a:ext uri="{9D8B030D-6E8A-4147-A177-3AD203B41FA5}">
                      <a16:colId xmlns:a16="http://schemas.microsoft.com/office/drawing/2014/main" val="410372583"/>
                    </a:ext>
                  </a:extLst>
                </a:gridCol>
              </a:tblGrid>
              <a:tr h="283174">
                <a:tc>
                  <a:txBody>
                    <a:bodyPr/>
                    <a:lstStyle/>
                    <a:p>
                      <a:r>
                        <a:rPr lang="en-US" sz="1250" dirty="0"/>
                        <a:t>Vendor</a:t>
                      </a:r>
                    </a:p>
                  </a:txBody>
                  <a:tcPr/>
                </a:tc>
                <a:tc>
                  <a:txBody>
                    <a:bodyPr/>
                    <a:lstStyle/>
                    <a:p>
                      <a:pPr algn="ctr"/>
                      <a:r>
                        <a:rPr lang="en-US" sz="1250" dirty="0"/>
                        <a:t>Location</a:t>
                      </a:r>
                    </a:p>
                  </a:txBody>
                  <a:tcPr/>
                </a:tc>
                <a:tc>
                  <a:txBody>
                    <a:bodyPr/>
                    <a:lstStyle/>
                    <a:p>
                      <a:pPr algn="ctr"/>
                      <a:r>
                        <a:rPr lang="en-US" sz="1250" dirty="0"/>
                        <a:t>Capacity</a:t>
                      </a:r>
                    </a:p>
                  </a:txBody>
                  <a:tcPr/>
                </a:tc>
                <a:extLst>
                  <a:ext uri="{0D108BD9-81ED-4DB2-BD59-A6C34878D82A}">
                    <a16:rowId xmlns:a16="http://schemas.microsoft.com/office/drawing/2014/main" val="3407840789"/>
                  </a:ext>
                </a:extLst>
              </a:tr>
              <a:tr h="283174">
                <a:tc gridSpan="3">
                  <a:txBody>
                    <a:bodyPr/>
                    <a:lstStyle/>
                    <a:p>
                      <a:pPr marL="0" marR="0">
                        <a:spcBef>
                          <a:spcPts val="0"/>
                        </a:spcBef>
                        <a:spcAft>
                          <a:spcPts val="0"/>
                        </a:spcAft>
                      </a:pPr>
                      <a:r>
                        <a:rPr lang="en-US" sz="1250" b="1" dirty="0">
                          <a:solidFill>
                            <a:srgbClr val="000000"/>
                          </a:solidFill>
                          <a:effectLst/>
                          <a:latin typeface="inherit"/>
                        </a:rPr>
                        <a:t>Northeast Region</a:t>
                      </a:r>
                    </a:p>
                  </a:txBody>
                  <a:tcPr marL="68580" marR="68580" anchor="ctr"/>
                </a:tc>
                <a:tc hMerge="1">
                  <a:txBody>
                    <a:bodyPr/>
                    <a:lstStyle/>
                    <a:p>
                      <a:endParaRPr lang="en-US"/>
                    </a:p>
                  </a:txBody>
                  <a:tcPr/>
                </a:tc>
                <a:tc hMerge="1">
                  <a:txBody>
                    <a:bodyPr/>
                    <a:lstStyle/>
                    <a:p>
                      <a:pPr marL="0" marR="0" algn="ctr">
                        <a:spcBef>
                          <a:spcPts val="0"/>
                        </a:spcBef>
                        <a:spcAft>
                          <a:spcPts val="0"/>
                        </a:spcAft>
                      </a:pPr>
                      <a:r>
                        <a:rPr lang="en-US" sz="1050" dirty="0">
                          <a:solidFill>
                            <a:srgbClr val="000000"/>
                          </a:solidFill>
                          <a:effectLst/>
                          <a:latin typeface="inherit"/>
                        </a:rPr>
                        <a:t> </a:t>
                      </a:r>
                      <a:endParaRPr lang="en-US" sz="1100" dirty="0">
                        <a:effectLst/>
                        <a:latin typeface="Calibri" panose="020F0502020204030204" pitchFamily="34" charset="0"/>
                      </a:endParaRPr>
                    </a:p>
                  </a:txBody>
                  <a:tcPr marL="68580" marR="68580" anchor="ctr"/>
                </a:tc>
                <a:extLst>
                  <a:ext uri="{0D108BD9-81ED-4DB2-BD59-A6C34878D82A}">
                    <a16:rowId xmlns:a16="http://schemas.microsoft.com/office/drawing/2014/main" val="2704273297"/>
                  </a:ext>
                </a:extLst>
              </a:tr>
              <a:tr h="334300">
                <a:tc>
                  <a:txBody>
                    <a:bodyPr/>
                    <a:lstStyle/>
                    <a:p>
                      <a:pPr marL="0" marR="0">
                        <a:spcBef>
                          <a:spcPts val="0"/>
                        </a:spcBef>
                        <a:spcAft>
                          <a:spcPts val="0"/>
                        </a:spcAft>
                      </a:pPr>
                      <a:r>
                        <a:rPr lang="en-US" sz="1250" dirty="0">
                          <a:solidFill>
                            <a:srgbClr val="000000"/>
                          </a:solidFill>
                          <a:effectLst/>
                          <a:latin typeface="inherit"/>
                        </a:rPr>
                        <a:t>Southern Middlesex Opportunity Council</a:t>
                      </a:r>
                      <a:r>
                        <a:rPr lang="en-US" sz="1250" b="1" dirty="0">
                          <a:solidFill>
                            <a:srgbClr val="000000"/>
                          </a:solidFill>
                          <a:effectLst/>
                          <a:latin typeface="inherit"/>
                        </a:rPr>
                        <a:t>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a:solidFill>
                            <a:srgbClr val="000000"/>
                          </a:solidFill>
                          <a:effectLst/>
                          <a:latin typeface="inherit"/>
                        </a:rPr>
                        <a:t>Lowell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14</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3486121524"/>
                  </a:ext>
                </a:extLst>
              </a:tr>
              <a:tr h="283174">
                <a:tc>
                  <a:txBody>
                    <a:bodyPr/>
                    <a:lstStyle/>
                    <a:p>
                      <a:pPr marL="0" marR="0">
                        <a:spcBef>
                          <a:spcPts val="0"/>
                        </a:spcBef>
                        <a:spcAft>
                          <a:spcPts val="0"/>
                        </a:spcAft>
                      </a:pPr>
                      <a:r>
                        <a:rPr lang="en-US" sz="1250" dirty="0">
                          <a:solidFill>
                            <a:srgbClr val="000000"/>
                          </a:solidFill>
                          <a:effectLst/>
                          <a:latin typeface="inherit"/>
                        </a:rPr>
                        <a:t>Commonwealth Land Trust</a:t>
                      </a:r>
                      <a:r>
                        <a:rPr lang="en-US" sz="1250" b="1" dirty="0">
                          <a:solidFill>
                            <a:srgbClr val="000000"/>
                          </a:solidFill>
                          <a:effectLst/>
                          <a:latin typeface="inherit"/>
                        </a:rPr>
                        <a:t>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Lawrence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12</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3198317871"/>
                  </a:ext>
                </a:extLst>
              </a:tr>
              <a:tr h="283174">
                <a:tc gridSpan="3">
                  <a:txBody>
                    <a:bodyPr/>
                    <a:lstStyle/>
                    <a:p>
                      <a:pPr marL="0" marR="0">
                        <a:spcBef>
                          <a:spcPts val="0"/>
                        </a:spcBef>
                        <a:spcAft>
                          <a:spcPts val="0"/>
                        </a:spcAft>
                      </a:pPr>
                      <a:r>
                        <a:rPr lang="en-US" sz="1250" b="1" dirty="0">
                          <a:solidFill>
                            <a:srgbClr val="000000"/>
                          </a:solidFill>
                          <a:effectLst/>
                          <a:latin typeface="inherit"/>
                        </a:rPr>
                        <a:t>Central Region </a:t>
                      </a:r>
                      <a:r>
                        <a:rPr lang="en-US" sz="1250" dirty="0">
                          <a:solidFill>
                            <a:srgbClr val="000000"/>
                          </a:solidFill>
                          <a:effectLst/>
                          <a:latin typeface="inherit"/>
                        </a:rPr>
                        <a:t> </a:t>
                      </a:r>
                      <a:endParaRPr lang="en-US" sz="1250" dirty="0">
                        <a:effectLst/>
                        <a:latin typeface="Calibri" panose="020F0502020204030204" pitchFamily="34" charset="0"/>
                      </a:endParaRPr>
                    </a:p>
                  </a:txBody>
                  <a:tcPr marL="68580" marR="68580" anchor="ctr"/>
                </a:tc>
                <a:tc hMerge="1">
                  <a:txBody>
                    <a:bodyPr/>
                    <a:lstStyle/>
                    <a:p>
                      <a:endParaRPr lang="en-US"/>
                    </a:p>
                  </a:txBody>
                  <a:tcPr/>
                </a:tc>
                <a:tc hMerge="1">
                  <a:txBody>
                    <a:bodyPr/>
                    <a:lstStyle/>
                    <a:p>
                      <a:pPr marL="0" marR="0" algn="ctr">
                        <a:spcBef>
                          <a:spcPts val="0"/>
                        </a:spcBef>
                        <a:spcAft>
                          <a:spcPts val="0"/>
                        </a:spcAft>
                      </a:pPr>
                      <a:r>
                        <a:rPr lang="en-US" sz="1050" dirty="0">
                          <a:solidFill>
                            <a:srgbClr val="000000"/>
                          </a:solidFill>
                          <a:effectLst/>
                          <a:latin typeface="inherit"/>
                        </a:rPr>
                        <a:t> </a:t>
                      </a:r>
                      <a:endParaRPr lang="en-US" sz="1100" dirty="0">
                        <a:effectLst/>
                        <a:latin typeface="Calibri" panose="020F0502020204030204" pitchFamily="34" charset="0"/>
                      </a:endParaRPr>
                    </a:p>
                  </a:txBody>
                  <a:tcPr marL="68580" marR="68580" anchor="ctr"/>
                </a:tc>
                <a:extLst>
                  <a:ext uri="{0D108BD9-81ED-4DB2-BD59-A6C34878D82A}">
                    <a16:rowId xmlns:a16="http://schemas.microsoft.com/office/drawing/2014/main" val="2887888593"/>
                  </a:ext>
                </a:extLst>
              </a:tr>
              <a:tr h="334300">
                <a:tc>
                  <a:txBody>
                    <a:bodyPr/>
                    <a:lstStyle/>
                    <a:p>
                      <a:pPr marL="0" marR="0">
                        <a:spcBef>
                          <a:spcPts val="0"/>
                        </a:spcBef>
                        <a:spcAft>
                          <a:spcPts val="0"/>
                        </a:spcAft>
                      </a:pPr>
                      <a:r>
                        <a:rPr lang="en-US" sz="1250" dirty="0">
                          <a:solidFill>
                            <a:srgbClr val="000000"/>
                          </a:solidFill>
                          <a:effectLst/>
                          <a:latin typeface="inherit"/>
                        </a:rPr>
                        <a:t>Southern Middlesex Opportunity Council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Worcester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14 </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1322944555"/>
                  </a:ext>
                </a:extLst>
              </a:tr>
              <a:tr h="283174">
                <a:tc gridSpan="3">
                  <a:txBody>
                    <a:bodyPr/>
                    <a:lstStyle/>
                    <a:p>
                      <a:pPr marL="0" marR="0">
                        <a:spcBef>
                          <a:spcPts val="0"/>
                        </a:spcBef>
                        <a:spcAft>
                          <a:spcPts val="0"/>
                        </a:spcAft>
                      </a:pPr>
                      <a:r>
                        <a:rPr lang="en-US" sz="1250" b="1" dirty="0">
                          <a:solidFill>
                            <a:srgbClr val="000000"/>
                          </a:solidFill>
                          <a:effectLst/>
                          <a:latin typeface="inherit"/>
                        </a:rPr>
                        <a:t>Western Region</a:t>
                      </a:r>
                      <a:r>
                        <a:rPr lang="en-US" sz="1250" dirty="0">
                          <a:solidFill>
                            <a:srgbClr val="000000"/>
                          </a:solidFill>
                          <a:effectLst/>
                          <a:latin typeface="inherit"/>
                        </a:rPr>
                        <a:t>  </a:t>
                      </a:r>
                    </a:p>
                  </a:txBody>
                  <a:tcPr marL="68580" marR="68580" anchor="ctr"/>
                </a:tc>
                <a:tc hMerge="1">
                  <a:txBody>
                    <a:bodyPr/>
                    <a:lstStyle/>
                    <a:p>
                      <a:endParaRPr lang="en-US"/>
                    </a:p>
                  </a:txBody>
                  <a:tcPr/>
                </a:tc>
                <a:tc hMerge="1">
                  <a:txBody>
                    <a:bodyPr/>
                    <a:lstStyle/>
                    <a:p>
                      <a:pPr marL="0" marR="0" algn="ctr">
                        <a:spcBef>
                          <a:spcPts val="0"/>
                        </a:spcBef>
                        <a:spcAft>
                          <a:spcPts val="0"/>
                        </a:spcAft>
                      </a:pPr>
                      <a:r>
                        <a:rPr lang="en-US" sz="1050" dirty="0">
                          <a:solidFill>
                            <a:srgbClr val="000000"/>
                          </a:solidFill>
                          <a:effectLst/>
                          <a:latin typeface="inherit"/>
                        </a:rPr>
                        <a:t> </a:t>
                      </a:r>
                      <a:endParaRPr lang="en-US" sz="1100" dirty="0">
                        <a:effectLst/>
                        <a:latin typeface="Calibri" panose="020F0502020204030204" pitchFamily="34" charset="0"/>
                      </a:endParaRPr>
                    </a:p>
                  </a:txBody>
                  <a:tcPr marL="68580" marR="68580" anchor="ctr"/>
                </a:tc>
                <a:extLst>
                  <a:ext uri="{0D108BD9-81ED-4DB2-BD59-A6C34878D82A}">
                    <a16:rowId xmlns:a16="http://schemas.microsoft.com/office/drawing/2014/main" val="1163173431"/>
                  </a:ext>
                </a:extLst>
              </a:tr>
              <a:tr h="334300">
                <a:tc>
                  <a:txBody>
                    <a:bodyPr/>
                    <a:lstStyle/>
                    <a:p>
                      <a:pPr marL="0" marR="0">
                        <a:spcBef>
                          <a:spcPts val="0"/>
                        </a:spcBef>
                        <a:spcAft>
                          <a:spcPts val="0"/>
                        </a:spcAft>
                      </a:pPr>
                      <a:r>
                        <a:rPr lang="en-US" sz="1250" dirty="0">
                          <a:solidFill>
                            <a:srgbClr val="000000"/>
                          </a:solidFill>
                          <a:effectLst/>
                          <a:latin typeface="inherit"/>
                        </a:rPr>
                        <a:t>Southern Middlesex Opportunity Council</a:t>
                      </a:r>
                      <a:r>
                        <a:rPr lang="en-US" sz="1250" b="1" dirty="0">
                          <a:solidFill>
                            <a:srgbClr val="000000"/>
                          </a:solidFill>
                          <a:effectLst/>
                          <a:latin typeface="inherit"/>
                        </a:rPr>
                        <a:t>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a:solidFill>
                            <a:srgbClr val="000000"/>
                          </a:solidFill>
                          <a:effectLst/>
                          <a:latin typeface="inherit"/>
                        </a:rPr>
                        <a:t>Springfield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14 </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1912158779"/>
                  </a:ext>
                </a:extLst>
              </a:tr>
              <a:tr h="283174">
                <a:tc>
                  <a:txBody>
                    <a:bodyPr/>
                    <a:lstStyle/>
                    <a:p>
                      <a:pPr marL="0" marR="0">
                        <a:spcBef>
                          <a:spcPts val="0"/>
                        </a:spcBef>
                        <a:spcAft>
                          <a:spcPts val="0"/>
                        </a:spcAft>
                      </a:pPr>
                      <a:r>
                        <a:rPr lang="en-US" sz="1250" dirty="0">
                          <a:solidFill>
                            <a:srgbClr val="000000"/>
                          </a:solidFill>
                          <a:effectLst/>
                          <a:latin typeface="inherit"/>
                        </a:rPr>
                        <a:t>River Valley</a:t>
                      </a:r>
                      <a:r>
                        <a:rPr lang="en-US" sz="1250" b="1" dirty="0">
                          <a:solidFill>
                            <a:srgbClr val="000000"/>
                          </a:solidFill>
                          <a:effectLst/>
                          <a:latin typeface="inherit"/>
                        </a:rPr>
                        <a:t> </a:t>
                      </a:r>
                      <a:r>
                        <a:rPr lang="en-US" sz="1250" b="0" dirty="0">
                          <a:solidFill>
                            <a:srgbClr val="000000"/>
                          </a:solidFill>
                          <a:effectLst/>
                          <a:latin typeface="inherit"/>
                        </a:rPr>
                        <a:t>Counseling Center</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a:solidFill>
                            <a:srgbClr val="000000"/>
                          </a:solidFill>
                          <a:effectLst/>
                          <a:latin typeface="inherit"/>
                        </a:rPr>
                        <a:t>Holyoke </a:t>
                      </a:r>
                      <a:endParaRPr lang="en-US" sz="125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20 </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3965628188"/>
                  </a:ext>
                </a:extLst>
              </a:tr>
              <a:tr h="283174">
                <a:tc>
                  <a:txBody>
                    <a:bodyPr/>
                    <a:lstStyle/>
                    <a:p>
                      <a:pPr marL="0" marR="0">
                        <a:spcBef>
                          <a:spcPts val="0"/>
                        </a:spcBef>
                        <a:spcAft>
                          <a:spcPts val="0"/>
                        </a:spcAft>
                      </a:pPr>
                      <a:r>
                        <a:rPr lang="en-US" sz="1250" dirty="0">
                          <a:effectLst/>
                          <a:latin typeface="Calibri" panose="020F0502020204030204" pitchFamily="34" charset="0"/>
                        </a:rPr>
                        <a:t>Center for Human Development</a:t>
                      </a:r>
                    </a:p>
                  </a:txBody>
                  <a:tcPr marL="68580" marR="68580" anchor="ctr"/>
                </a:tc>
                <a:tc>
                  <a:txBody>
                    <a:bodyPr/>
                    <a:lstStyle/>
                    <a:p>
                      <a:pPr marL="0" marR="0" algn="ctr">
                        <a:spcBef>
                          <a:spcPts val="0"/>
                        </a:spcBef>
                        <a:spcAft>
                          <a:spcPts val="0"/>
                        </a:spcAft>
                      </a:pPr>
                      <a:r>
                        <a:rPr lang="en-US" sz="1250">
                          <a:effectLst/>
                          <a:latin typeface="Calibri" panose="020F0502020204030204" pitchFamily="34" charset="0"/>
                        </a:rPr>
                        <a:t>Springfield/Holyoke</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effectLst/>
                          <a:latin typeface="Calibri" panose="020F0502020204030204" pitchFamily="34" charset="0"/>
                        </a:rPr>
                        <a:t>40</a:t>
                      </a:r>
                    </a:p>
                  </a:txBody>
                  <a:tcPr marL="68580" marR="68580" anchor="ctr"/>
                </a:tc>
                <a:extLst>
                  <a:ext uri="{0D108BD9-81ED-4DB2-BD59-A6C34878D82A}">
                    <a16:rowId xmlns:a16="http://schemas.microsoft.com/office/drawing/2014/main" val="3150408920"/>
                  </a:ext>
                </a:extLst>
              </a:tr>
              <a:tr h="283174">
                <a:tc>
                  <a:txBody>
                    <a:bodyPr/>
                    <a:lstStyle/>
                    <a:p>
                      <a:pPr marL="0" marR="0">
                        <a:spcBef>
                          <a:spcPts val="0"/>
                        </a:spcBef>
                        <a:spcAft>
                          <a:spcPts val="0"/>
                        </a:spcAft>
                      </a:pPr>
                      <a:r>
                        <a:rPr lang="en-US" sz="1250" dirty="0">
                          <a:effectLst/>
                          <a:latin typeface="Calibri" panose="020F0502020204030204" pitchFamily="34" charset="0"/>
                        </a:rPr>
                        <a:t>Clinical Support Options</a:t>
                      </a:r>
                    </a:p>
                  </a:txBody>
                  <a:tcPr marL="68580" marR="68580" anchor="ctr"/>
                </a:tc>
                <a:tc>
                  <a:txBody>
                    <a:bodyPr/>
                    <a:lstStyle/>
                    <a:p>
                      <a:pPr marL="0" marR="0" algn="ctr">
                        <a:spcBef>
                          <a:spcPts val="0"/>
                        </a:spcBef>
                        <a:spcAft>
                          <a:spcPts val="0"/>
                        </a:spcAft>
                      </a:pPr>
                      <a:r>
                        <a:rPr lang="en-US" sz="1250">
                          <a:effectLst/>
                          <a:latin typeface="Calibri" panose="020F0502020204030204" pitchFamily="34" charset="0"/>
                        </a:rPr>
                        <a:t>Springfield</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effectLst/>
                          <a:latin typeface="Calibri" panose="020F0502020204030204" pitchFamily="34" charset="0"/>
                        </a:rPr>
                        <a:t>70</a:t>
                      </a:r>
                    </a:p>
                  </a:txBody>
                  <a:tcPr marL="68580" marR="68580" anchor="ctr"/>
                </a:tc>
                <a:extLst>
                  <a:ext uri="{0D108BD9-81ED-4DB2-BD59-A6C34878D82A}">
                    <a16:rowId xmlns:a16="http://schemas.microsoft.com/office/drawing/2014/main" val="3670995208"/>
                  </a:ext>
                </a:extLst>
              </a:tr>
              <a:tr h="334300">
                <a:tc>
                  <a:txBody>
                    <a:bodyPr/>
                    <a:lstStyle/>
                    <a:p>
                      <a:pPr marL="0" marR="0">
                        <a:spcBef>
                          <a:spcPts val="0"/>
                        </a:spcBef>
                        <a:spcAft>
                          <a:spcPts val="0"/>
                        </a:spcAft>
                      </a:pPr>
                      <a:r>
                        <a:rPr lang="en-US" sz="1250" dirty="0">
                          <a:effectLst/>
                          <a:latin typeface="Calibri" panose="020F0502020204030204" pitchFamily="34" charset="0"/>
                        </a:rPr>
                        <a:t>Amherst Community Connections</a:t>
                      </a:r>
                    </a:p>
                  </a:txBody>
                  <a:tcPr marL="68580" marR="68580" anchor="ctr"/>
                </a:tc>
                <a:tc>
                  <a:txBody>
                    <a:bodyPr/>
                    <a:lstStyle/>
                    <a:p>
                      <a:pPr marL="0" marR="0" algn="ctr">
                        <a:spcBef>
                          <a:spcPts val="0"/>
                        </a:spcBef>
                        <a:spcAft>
                          <a:spcPts val="0"/>
                        </a:spcAft>
                      </a:pPr>
                      <a:r>
                        <a:rPr lang="en-US" sz="1250" dirty="0">
                          <a:effectLst/>
                          <a:latin typeface="Calibri" panose="020F0502020204030204" pitchFamily="34" charset="0"/>
                        </a:rPr>
                        <a:t>Amherst</a:t>
                      </a:r>
                    </a:p>
                  </a:txBody>
                  <a:tcPr marL="68580" marR="68580" anchor="ctr"/>
                </a:tc>
                <a:tc>
                  <a:txBody>
                    <a:bodyPr/>
                    <a:lstStyle/>
                    <a:p>
                      <a:pPr marL="0" marR="0" algn="ctr">
                        <a:spcBef>
                          <a:spcPts val="0"/>
                        </a:spcBef>
                        <a:spcAft>
                          <a:spcPts val="0"/>
                        </a:spcAft>
                      </a:pPr>
                      <a:r>
                        <a:rPr lang="en-US" sz="1250" dirty="0">
                          <a:effectLst/>
                          <a:latin typeface="Calibri" panose="020F0502020204030204" pitchFamily="34" charset="0"/>
                        </a:rPr>
                        <a:t>10</a:t>
                      </a:r>
                    </a:p>
                  </a:txBody>
                  <a:tcPr marL="68580" marR="68580" anchor="ctr"/>
                </a:tc>
                <a:extLst>
                  <a:ext uri="{0D108BD9-81ED-4DB2-BD59-A6C34878D82A}">
                    <a16:rowId xmlns:a16="http://schemas.microsoft.com/office/drawing/2014/main" val="1424537094"/>
                  </a:ext>
                </a:extLst>
              </a:tr>
              <a:tr h="283174">
                <a:tc gridSpan="3">
                  <a:txBody>
                    <a:bodyPr/>
                    <a:lstStyle/>
                    <a:p>
                      <a:pPr marL="0" marR="0">
                        <a:spcBef>
                          <a:spcPts val="0"/>
                        </a:spcBef>
                        <a:spcAft>
                          <a:spcPts val="0"/>
                        </a:spcAft>
                      </a:pPr>
                      <a:r>
                        <a:rPr lang="en-US" sz="1250" b="1" dirty="0">
                          <a:solidFill>
                            <a:srgbClr val="000000"/>
                          </a:solidFill>
                          <a:effectLst/>
                          <a:latin typeface="inherit"/>
                        </a:rPr>
                        <a:t>Metro West / Southeast   </a:t>
                      </a:r>
                      <a:endParaRPr lang="en-US" sz="1250" dirty="0">
                        <a:effectLst/>
                        <a:latin typeface="Calibri" panose="020F0502020204030204" pitchFamily="34" charset="0"/>
                      </a:endParaRPr>
                    </a:p>
                  </a:txBody>
                  <a:tcPr marL="68580" marR="68580" anchor="ctr"/>
                </a:tc>
                <a:tc hMerge="1">
                  <a:txBody>
                    <a:bodyPr/>
                    <a:lstStyle/>
                    <a:p>
                      <a:endParaRPr lang="en-US"/>
                    </a:p>
                  </a:txBody>
                  <a:tcPr/>
                </a:tc>
                <a:tc hMerge="1">
                  <a:txBody>
                    <a:bodyPr/>
                    <a:lstStyle/>
                    <a:p>
                      <a:pPr marL="0" marR="0" algn="ctr">
                        <a:spcBef>
                          <a:spcPts val="0"/>
                        </a:spcBef>
                        <a:spcAft>
                          <a:spcPts val="0"/>
                        </a:spcAft>
                      </a:pPr>
                      <a:r>
                        <a:rPr lang="en-US" sz="1050" b="1" dirty="0">
                          <a:solidFill>
                            <a:srgbClr val="000000"/>
                          </a:solidFill>
                          <a:effectLst/>
                          <a:latin typeface="inherit"/>
                        </a:rPr>
                        <a:t> </a:t>
                      </a:r>
                      <a:endParaRPr lang="en-US" sz="1100" dirty="0">
                        <a:effectLst/>
                        <a:latin typeface="Calibri" panose="020F0502020204030204" pitchFamily="34" charset="0"/>
                      </a:endParaRPr>
                    </a:p>
                  </a:txBody>
                  <a:tcPr marL="68580" marR="68580" anchor="ctr"/>
                </a:tc>
                <a:extLst>
                  <a:ext uri="{0D108BD9-81ED-4DB2-BD59-A6C34878D82A}">
                    <a16:rowId xmlns:a16="http://schemas.microsoft.com/office/drawing/2014/main" val="2622322145"/>
                  </a:ext>
                </a:extLst>
              </a:tr>
              <a:tr h="474509">
                <a:tc>
                  <a:txBody>
                    <a:bodyPr/>
                    <a:lstStyle/>
                    <a:p>
                      <a:pPr marL="0" marR="0">
                        <a:spcBef>
                          <a:spcPts val="0"/>
                        </a:spcBef>
                        <a:spcAft>
                          <a:spcPts val="0"/>
                        </a:spcAft>
                      </a:pPr>
                      <a:r>
                        <a:rPr lang="en-US" sz="1250" dirty="0">
                          <a:solidFill>
                            <a:srgbClr val="000000"/>
                          </a:solidFill>
                          <a:effectLst/>
                          <a:latin typeface="inherit"/>
                        </a:rPr>
                        <a:t>Father Bill’s &amp; Mainspring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Quincy/Brockton and other South Shore locations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20 </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1599651004"/>
                  </a:ext>
                </a:extLst>
              </a:tr>
              <a:tr h="283174">
                <a:tc gridSpan="3">
                  <a:txBody>
                    <a:bodyPr/>
                    <a:lstStyle/>
                    <a:p>
                      <a:pPr marL="0" marR="0">
                        <a:spcBef>
                          <a:spcPts val="0"/>
                        </a:spcBef>
                        <a:spcAft>
                          <a:spcPts val="0"/>
                        </a:spcAft>
                      </a:pPr>
                      <a:r>
                        <a:rPr lang="en-US" sz="1250" b="1" dirty="0">
                          <a:solidFill>
                            <a:srgbClr val="000000"/>
                          </a:solidFill>
                          <a:effectLst/>
                          <a:latin typeface="inherit"/>
                        </a:rPr>
                        <a:t>Suffolk County</a:t>
                      </a:r>
                      <a:r>
                        <a:rPr lang="en-US" sz="1250" dirty="0">
                          <a:solidFill>
                            <a:srgbClr val="000000"/>
                          </a:solidFill>
                          <a:effectLst/>
                          <a:latin typeface="inherit"/>
                        </a:rPr>
                        <a:t> </a:t>
                      </a:r>
                      <a:endParaRPr lang="en-US" sz="1250" dirty="0">
                        <a:effectLst/>
                        <a:latin typeface="Calibri" panose="020F0502020204030204" pitchFamily="34" charset="0"/>
                      </a:endParaRPr>
                    </a:p>
                  </a:txBody>
                  <a:tcPr marL="68580" marR="68580" anchor="ctr"/>
                </a:tc>
                <a:tc hMerge="1">
                  <a:txBody>
                    <a:bodyPr/>
                    <a:lstStyle/>
                    <a:p>
                      <a:endParaRPr lang="en-US"/>
                    </a:p>
                  </a:txBody>
                  <a:tcPr/>
                </a:tc>
                <a:tc hMerge="1">
                  <a:txBody>
                    <a:bodyPr/>
                    <a:lstStyle/>
                    <a:p>
                      <a:pPr marL="0" marR="0" algn="ctr">
                        <a:spcBef>
                          <a:spcPts val="0"/>
                        </a:spcBef>
                        <a:spcAft>
                          <a:spcPts val="0"/>
                        </a:spcAft>
                      </a:pPr>
                      <a:r>
                        <a:rPr lang="en-US" sz="1050" dirty="0">
                          <a:solidFill>
                            <a:srgbClr val="000000"/>
                          </a:solidFill>
                          <a:effectLst/>
                          <a:latin typeface="inherit"/>
                        </a:rPr>
                        <a:t> </a:t>
                      </a:r>
                      <a:endParaRPr lang="en-US" sz="1100" dirty="0">
                        <a:effectLst/>
                        <a:latin typeface="Calibri" panose="020F0502020204030204" pitchFamily="34" charset="0"/>
                      </a:endParaRPr>
                    </a:p>
                  </a:txBody>
                  <a:tcPr marL="68580" marR="68580" anchor="ctr"/>
                </a:tc>
                <a:extLst>
                  <a:ext uri="{0D108BD9-81ED-4DB2-BD59-A6C34878D82A}">
                    <a16:rowId xmlns:a16="http://schemas.microsoft.com/office/drawing/2014/main" val="1591626055"/>
                  </a:ext>
                </a:extLst>
              </a:tr>
              <a:tr h="283174">
                <a:tc>
                  <a:txBody>
                    <a:bodyPr/>
                    <a:lstStyle/>
                    <a:p>
                      <a:pPr marL="0" marR="0">
                        <a:spcBef>
                          <a:spcPts val="0"/>
                        </a:spcBef>
                        <a:spcAft>
                          <a:spcPts val="0"/>
                        </a:spcAft>
                      </a:pPr>
                      <a:r>
                        <a:rPr lang="en-US" sz="1250" dirty="0">
                          <a:solidFill>
                            <a:srgbClr val="000000"/>
                          </a:solidFill>
                          <a:effectLst/>
                          <a:latin typeface="inherit"/>
                        </a:rPr>
                        <a:t>Commonwealth Land Trust </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a:solidFill>
                            <a:srgbClr val="000000"/>
                          </a:solidFill>
                          <a:effectLst/>
                          <a:latin typeface="inherit"/>
                        </a:rPr>
                        <a:t>Boston</a:t>
                      </a:r>
                      <a:endParaRPr lang="en-US" sz="125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a:solidFill>
                            <a:srgbClr val="000000"/>
                          </a:solidFill>
                          <a:effectLst/>
                          <a:latin typeface="inherit"/>
                        </a:rPr>
                        <a:t>30</a:t>
                      </a:r>
                      <a:endParaRPr lang="en-US" sz="1250">
                        <a:effectLst/>
                        <a:latin typeface="Calibri" panose="020F0502020204030204" pitchFamily="34" charset="0"/>
                      </a:endParaRPr>
                    </a:p>
                  </a:txBody>
                  <a:tcPr marL="68580" marR="68580" anchor="ctr"/>
                </a:tc>
                <a:extLst>
                  <a:ext uri="{0D108BD9-81ED-4DB2-BD59-A6C34878D82A}">
                    <a16:rowId xmlns:a16="http://schemas.microsoft.com/office/drawing/2014/main" val="2618830099"/>
                  </a:ext>
                </a:extLst>
              </a:tr>
              <a:tr h="283174">
                <a:tc>
                  <a:txBody>
                    <a:bodyPr/>
                    <a:lstStyle/>
                    <a:p>
                      <a:pPr marL="0" marR="0">
                        <a:spcBef>
                          <a:spcPts val="0"/>
                        </a:spcBef>
                        <a:spcAft>
                          <a:spcPts val="0"/>
                        </a:spcAft>
                      </a:pPr>
                      <a:r>
                        <a:rPr lang="en-US" sz="1250" dirty="0">
                          <a:solidFill>
                            <a:srgbClr val="000000"/>
                          </a:solidFill>
                          <a:effectLst/>
                          <a:latin typeface="inherit"/>
                        </a:rPr>
                        <a:t>Victory Programs</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Boston</a:t>
                      </a:r>
                      <a:endParaRPr lang="en-US" sz="1250" dirty="0">
                        <a:effectLst/>
                        <a:latin typeface="Calibri" panose="020F0502020204030204" pitchFamily="34" charset="0"/>
                      </a:endParaRPr>
                    </a:p>
                  </a:txBody>
                  <a:tcPr marL="68580" marR="68580" anchor="ctr"/>
                </a:tc>
                <a:tc>
                  <a:txBody>
                    <a:bodyPr/>
                    <a:lstStyle/>
                    <a:p>
                      <a:pPr marL="0" marR="0" algn="ctr">
                        <a:spcBef>
                          <a:spcPts val="0"/>
                        </a:spcBef>
                        <a:spcAft>
                          <a:spcPts val="0"/>
                        </a:spcAft>
                      </a:pPr>
                      <a:r>
                        <a:rPr lang="en-US" sz="1250" dirty="0">
                          <a:solidFill>
                            <a:srgbClr val="000000"/>
                          </a:solidFill>
                          <a:effectLst/>
                          <a:latin typeface="inherit"/>
                        </a:rPr>
                        <a:t>30</a:t>
                      </a:r>
                      <a:endParaRPr lang="en-US" sz="1250" dirty="0">
                        <a:effectLst/>
                        <a:latin typeface="Calibri" panose="020F0502020204030204" pitchFamily="34" charset="0"/>
                      </a:endParaRPr>
                    </a:p>
                  </a:txBody>
                  <a:tcPr marL="68580" marR="68580" anchor="ctr"/>
                </a:tc>
                <a:extLst>
                  <a:ext uri="{0D108BD9-81ED-4DB2-BD59-A6C34878D82A}">
                    <a16:rowId xmlns:a16="http://schemas.microsoft.com/office/drawing/2014/main" val="3078284336"/>
                  </a:ext>
                </a:extLst>
              </a:tr>
              <a:tr h="283174">
                <a:tc>
                  <a:txBody>
                    <a:bodyPr/>
                    <a:lstStyle/>
                    <a:p>
                      <a:pPr marL="0" marR="0">
                        <a:spcBef>
                          <a:spcPts val="0"/>
                        </a:spcBef>
                        <a:spcAft>
                          <a:spcPts val="0"/>
                        </a:spcAft>
                      </a:pPr>
                      <a:r>
                        <a:rPr lang="en-US" sz="1250" dirty="0">
                          <a:effectLst/>
                          <a:latin typeface="Calibri" panose="020F0502020204030204" pitchFamily="34" charset="0"/>
                        </a:rPr>
                        <a:t>Justice Resource Inc.</a:t>
                      </a:r>
                    </a:p>
                  </a:txBody>
                  <a:tcPr marL="68580" marR="68580" anchor="ctr"/>
                </a:tc>
                <a:tc>
                  <a:txBody>
                    <a:bodyPr/>
                    <a:lstStyle/>
                    <a:p>
                      <a:pPr marL="0" marR="0" algn="ctr">
                        <a:spcBef>
                          <a:spcPts val="0"/>
                        </a:spcBef>
                        <a:spcAft>
                          <a:spcPts val="0"/>
                        </a:spcAft>
                      </a:pPr>
                      <a:r>
                        <a:rPr lang="en-US" sz="1250" dirty="0">
                          <a:effectLst/>
                          <a:latin typeface="Calibri" panose="020F0502020204030204" pitchFamily="34" charset="0"/>
                        </a:rPr>
                        <a:t>Boston</a:t>
                      </a:r>
                    </a:p>
                  </a:txBody>
                  <a:tcPr marL="68580" marR="68580" anchor="ctr"/>
                </a:tc>
                <a:tc>
                  <a:txBody>
                    <a:bodyPr/>
                    <a:lstStyle/>
                    <a:p>
                      <a:pPr marL="0" marR="0" algn="ctr">
                        <a:spcBef>
                          <a:spcPts val="0"/>
                        </a:spcBef>
                        <a:spcAft>
                          <a:spcPts val="0"/>
                        </a:spcAft>
                      </a:pPr>
                      <a:r>
                        <a:rPr lang="en-US" sz="1250" dirty="0">
                          <a:effectLst/>
                          <a:latin typeface="Calibri" panose="020F0502020204030204" pitchFamily="34" charset="0"/>
                        </a:rPr>
                        <a:t>24</a:t>
                      </a:r>
                    </a:p>
                  </a:txBody>
                  <a:tcPr marL="68580" marR="68580" anchor="ctr"/>
                </a:tc>
                <a:extLst>
                  <a:ext uri="{0D108BD9-81ED-4DB2-BD59-A6C34878D82A}">
                    <a16:rowId xmlns:a16="http://schemas.microsoft.com/office/drawing/2014/main" val="1943927348"/>
                  </a:ext>
                </a:extLst>
              </a:tr>
            </a:tbl>
          </a:graphicData>
        </a:graphic>
      </p:graphicFrame>
      <p:sp>
        <p:nvSpPr>
          <p:cNvPr id="6" name="TextBox 5">
            <a:extLst>
              <a:ext uri="{FF2B5EF4-FFF2-40B4-BE49-F238E27FC236}">
                <a16:creationId xmlns:a16="http://schemas.microsoft.com/office/drawing/2014/main" id="{34896AD4-2560-4274-BFE2-890A50411322}"/>
              </a:ext>
            </a:extLst>
          </p:cNvPr>
          <p:cNvSpPr txBox="1"/>
          <p:nvPr/>
        </p:nvSpPr>
        <p:spPr>
          <a:xfrm>
            <a:off x="8683511" y="1651095"/>
            <a:ext cx="3409034" cy="3108543"/>
          </a:xfrm>
          <a:prstGeom prst="rect">
            <a:avLst/>
          </a:prstGeom>
          <a:noFill/>
        </p:spPr>
        <p:txBody>
          <a:bodyPr wrap="square" rtlCol="0">
            <a:spAutoFit/>
          </a:bodyPr>
          <a:lstStyle/>
          <a:p>
            <a:r>
              <a:rPr lang="en-US" sz="2800" dirty="0"/>
              <a:t>BSAS currently funds </a:t>
            </a:r>
            <a:r>
              <a:rPr lang="en-US" sz="2800" b="1" dirty="0"/>
              <a:t>9 vendors with 12 locations </a:t>
            </a:r>
            <a:r>
              <a:rPr lang="en-US" sz="2800" dirty="0"/>
              <a:t>throughout the Commonwealth to offer low-threshold housing, based on the </a:t>
            </a:r>
            <a:r>
              <a:rPr lang="en-US" sz="2800" b="1" dirty="0"/>
              <a:t>Housing First model</a:t>
            </a:r>
          </a:p>
        </p:txBody>
      </p:sp>
    </p:spTree>
    <p:extLst>
      <p:ext uri="{BB962C8B-B14F-4D97-AF65-F5344CB8AC3E}">
        <p14:creationId xmlns:p14="http://schemas.microsoft.com/office/powerpoint/2010/main" val="375085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5" y="1183275"/>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9"/>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27130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DECEMBER 8, 2021</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305867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Mobile Addiction Services</a:t>
            </a:r>
          </a:p>
        </p:txBody>
      </p:sp>
      <p:sp>
        <p:nvSpPr>
          <p:cNvPr id="10" name="TextBox 9">
            <a:extLst>
              <a:ext uri="{FF2B5EF4-FFF2-40B4-BE49-F238E27FC236}">
                <a16:creationId xmlns:a16="http://schemas.microsoft.com/office/drawing/2014/main" id="{EF78B5CD-D43D-439D-907F-9D3E08CCCFA0}"/>
              </a:ext>
            </a:extLst>
          </p:cNvPr>
          <p:cNvSpPr txBox="1"/>
          <p:nvPr/>
        </p:nvSpPr>
        <p:spPr>
          <a:xfrm>
            <a:off x="269305" y="1182055"/>
            <a:ext cx="4013200" cy="6694140"/>
          </a:xfrm>
          <a:prstGeom prst="rect">
            <a:avLst/>
          </a:prstGeom>
          <a:noFill/>
        </p:spPr>
        <p:txBody>
          <a:bodyPr wrap="square" rtlCol="0">
            <a:spAutoFit/>
          </a:bodyPr>
          <a:lstStyle/>
          <a:p>
            <a:endParaRPr lang="en" sz="2000" dirty="0">
              <a:sym typeface="Roboto"/>
            </a:endParaRPr>
          </a:p>
          <a:p>
            <a:pPr marL="285750" indent="-285750">
              <a:spcAft>
                <a:spcPts val="600"/>
              </a:spcAft>
              <a:buFont typeface="Arial" panose="020B0604020202020204" pitchFamily="34" charset="0"/>
              <a:buChar char="•"/>
            </a:pPr>
            <a:r>
              <a:rPr lang="en" sz="2000" dirty="0">
                <a:sym typeface="Roboto"/>
              </a:rPr>
              <a:t>Boston Healthcare for the Homeless</a:t>
            </a:r>
          </a:p>
          <a:p>
            <a:pPr marL="285750" indent="-285750">
              <a:spcAft>
                <a:spcPts val="600"/>
              </a:spcAft>
              <a:buFont typeface="Arial" panose="020B0604020202020204" pitchFamily="34" charset="0"/>
              <a:buChar char="•"/>
            </a:pPr>
            <a:r>
              <a:rPr lang="en" sz="2000" dirty="0">
                <a:sym typeface="Roboto"/>
              </a:rPr>
              <a:t>SSTAR</a:t>
            </a:r>
          </a:p>
          <a:p>
            <a:pPr marL="285750" indent="-285750">
              <a:spcAft>
                <a:spcPts val="600"/>
              </a:spcAft>
              <a:buFont typeface="Arial" panose="020B0604020202020204" pitchFamily="34" charset="0"/>
              <a:buChar char="•"/>
            </a:pPr>
            <a:r>
              <a:rPr lang="en" sz="2000" dirty="0">
                <a:sym typeface="Roboto"/>
              </a:rPr>
              <a:t>Tapestry</a:t>
            </a:r>
          </a:p>
          <a:p>
            <a:pPr marL="285750" indent="-285750">
              <a:spcAft>
                <a:spcPts val="600"/>
              </a:spcAft>
              <a:buFont typeface="Arial" panose="020B0604020202020204" pitchFamily="34" charset="0"/>
              <a:buChar char="•"/>
            </a:pPr>
            <a:r>
              <a:rPr lang="en" sz="2000" dirty="0">
                <a:sym typeface="Roboto"/>
              </a:rPr>
              <a:t>U</a:t>
            </a:r>
            <a:r>
              <a:rPr lang="en-US" sz="2000" dirty="0">
                <a:sym typeface="Roboto"/>
              </a:rPr>
              <a:t>M</a:t>
            </a:r>
            <a:r>
              <a:rPr lang="en" sz="2000" dirty="0">
                <a:sym typeface="Roboto"/>
              </a:rPr>
              <a:t>ass Memorial Medical Center</a:t>
            </a:r>
          </a:p>
          <a:p>
            <a:pPr marL="285750" indent="-285750">
              <a:spcAft>
                <a:spcPts val="600"/>
              </a:spcAft>
              <a:buFont typeface="Arial" panose="020B0604020202020204" pitchFamily="34" charset="0"/>
              <a:buChar char="•"/>
            </a:pPr>
            <a:r>
              <a:rPr lang="en-US" sz="2000" dirty="0">
                <a:sym typeface="Roboto"/>
              </a:rPr>
              <a:t>Brockton Neighborhood Health Center</a:t>
            </a:r>
          </a:p>
          <a:p>
            <a:pPr marL="285750" indent="-285750">
              <a:spcAft>
                <a:spcPts val="600"/>
              </a:spcAft>
              <a:buFont typeface="Arial" panose="020B0604020202020204" pitchFamily="34" charset="0"/>
              <a:buChar char="•"/>
            </a:pPr>
            <a:r>
              <a:rPr lang="en-US" sz="2000" dirty="0">
                <a:sym typeface="Roboto"/>
              </a:rPr>
              <a:t>AIDS Support Group of Cape Cod (ASGCC)</a:t>
            </a:r>
          </a:p>
          <a:p>
            <a:pPr marL="285750" indent="-285750">
              <a:spcAft>
                <a:spcPts val="600"/>
              </a:spcAft>
              <a:buFont typeface="Arial" panose="020B0604020202020204" pitchFamily="34" charset="0"/>
              <a:buChar char="•"/>
            </a:pPr>
            <a:r>
              <a:rPr lang="en-US" sz="2000" dirty="0">
                <a:sym typeface="Roboto"/>
              </a:rPr>
              <a:t>Healthy Streets</a:t>
            </a:r>
          </a:p>
          <a:p>
            <a:pPr marL="285750" indent="-285750">
              <a:spcAft>
                <a:spcPts val="600"/>
              </a:spcAft>
              <a:buFont typeface="Arial" panose="020B0604020202020204" pitchFamily="34" charset="0"/>
              <a:buChar char="•"/>
            </a:pPr>
            <a:r>
              <a:rPr lang="en-US" sz="2000" dirty="0">
                <a:sym typeface="Roboto"/>
              </a:rPr>
              <a:t>One Stop Gloucester</a:t>
            </a:r>
          </a:p>
          <a:p>
            <a:pPr marL="285750" indent="-285750">
              <a:spcAft>
                <a:spcPts val="600"/>
              </a:spcAft>
              <a:buFont typeface="Arial" panose="020B0604020202020204" pitchFamily="34" charset="0"/>
              <a:buChar char="•"/>
            </a:pPr>
            <a:r>
              <a:rPr lang="en-US" sz="2000" dirty="0">
                <a:sym typeface="Roboto"/>
              </a:rPr>
              <a:t>Greater Lawrence Family Health Center</a:t>
            </a:r>
            <a:endParaRPr lang="en" sz="2000" dirty="0">
              <a:sym typeface="Roboto"/>
            </a:endParaRPr>
          </a:p>
          <a:p>
            <a:pPr marL="285750" indent="-285750">
              <a:buFont typeface="Arial" panose="020B0604020202020204" pitchFamily="34" charset="0"/>
              <a:buChar char="•"/>
            </a:pPr>
            <a:endParaRPr lang="en" sz="3200" dirty="0">
              <a:sym typeface="Roboto"/>
            </a:endParaRPr>
          </a:p>
          <a:p>
            <a:endParaRPr lang="en" dirty="0">
              <a:sym typeface="Roboto"/>
            </a:endParaRPr>
          </a:p>
          <a:p>
            <a:endParaRPr lang="en-US" dirty="0">
              <a:sym typeface="Roboto"/>
            </a:endParaRPr>
          </a:p>
          <a:p>
            <a:endParaRPr lang="en-US" dirty="0">
              <a:sym typeface="Roboto"/>
            </a:endParaRPr>
          </a:p>
          <a:p>
            <a:endParaRPr lang="en-US" dirty="0"/>
          </a:p>
        </p:txBody>
      </p:sp>
      <p:pic>
        <p:nvPicPr>
          <p:cNvPr id="2" name="Picture 1">
            <a:extLst>
              <a:ext uri="{FF2B5EF4-FFF2-40B4-BE49-F238E27FC236}">
                <a16:creationId xmlns:a16="http://schemas.microsoft.com/office/drawing/2014/main" id="{830A1F74-BBD2-419C-9754-2E8762919C9E}"/>
              </a:ext>
            </a:extLst>
          </p:cNvPr>
          <p:cNvPicPr>
            <a:picLocks noChangeAspect="1"/>
          </p:cNvPicPr>
          <p:nvPr/>
        </p:nvPicPr>
        <p:blipFill>
          <a:blip r:embed="rId3"/>
          <a:stretch>
            <a:fillRect/>
          </a:stretch>
        </p:blipFill>
        <p:spPr>
          <a:xfrm>
            <a:off x="4766945" y="1225421"/>
            <a:ext cx="6671310" cy="5003483"/>
          </a:xfrm>
          <a:prstGeom prst="rect">
            <a:avLst/>
          </a:prstGeom>
        </p:spPr>
      </p:pic>
    </p:spTree>
    <p:extLst>
      <p:ext uri="{BB962C8B-B14F-4D97-AF65-F5344CB8AC3E}">
        <p14:creationId xmlns:p14="http://schemas.microsoft.com/office/powerpoint/2010/main" val="177530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6" y="1183276"/>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5"/>
            <a:ext cx="5699760" cy="532453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92098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209321"/>
            <a:ext cx="11562080" cy="811957"/>
          </a:xfrm>
          <a:prstGeom prst="rect">
            <a:avLst/>
          </a:prstGeom>
          <a:noFill/>
        </p:spPr>
        <p:txBody>
          <a:bodyPr wrap="square" rtlCol="0">
            <a:noAutofit/>
          </a:bodyPr>
          <a:lstStyle/>
          <a:p>
            <a:pPr algn="ctr"/>
            <a:r>
              <a:rPr lang="en-US" sz="3200" b="1" dirty="0">
                <a:solidFill>
                  <a:schemeClr val="bg1"/>
                </a:solidFill>
              </a:rPr>
              <a:t>Drug Checking and Other Surveillance – MADDS and RACK </a:t>
            </a:r>
          </a:p>
          <a:p>
            <a:endParaRPr lang="en-US" sz="3200" b="1" dirty="0">
              <a:solidFill>
                <a:schemeClr val="bg1"/>
              </a:solidFill>
            </a:endParaRPr>
          </a:p>
        </p:txBody>
      </p:sp>
      <p:sp>
        <p:nvSpPr>
          <p:cNvPr id="10" name="TextBox 9">
            <a:extLst>
              <a:ext uri="{FF2B5EF4-FFF2-40B4-BE49-F238E27FC236}">
                <a16:creationId xmlns:a16="http://schemas.microsoft.com/office/drawing/2014/main" id="{EF78B5CD-D43D-439D-907F-9D3E08CCCFA0}"/>
              </a:ext>
            </a:extLst>
          </p:cNvPr>
          <p:cNvSpPr txBox="1"/>
          <p:nvPr/>
        </p:nvSpPr>
        <p:spPr>
          <a:xfrm>
            <a:off x="277488" y="1187101"/>
            <a:ext cx="11399520" cy="2369880"/>
          </a:xfrm>
          <a:prstGeom prst="rect">
            <a:avLst/>
          </a:prstGeom>
          <a:noFill/>
        </p:spPr>
        <p:txBody>
          <a:bodyPr wrap="square" rtlCol="0">
            <a:spAutoFit/>
          </a:bodyPr>
          <a:lstStyle/>
          <a:p>
            <a:r>
              <a:rPr lang="en-US" sz="2800" dirty="0"/>
              <a:t>State-funded collaborations between Brandeis University and DPH include:</a:t>
            </a:r>
          </a:p>
          <a:p>
            <a:endParaRPr lang="en-US" sz="2800" dirty="0"/>
          </a:p>
          <a:p>
            <a:pPr marL="685800" lvl="1" indent="-457200">
              <a:buFont typeface="Arial" panose="020B0604020202020204" pitchFamily="34" charset="0"/>
              <a:buChar char="•"/>
            </a:pPr>
            <a:r>
              <a:rPr lang="en-US" sz="2800" dirty="0"/>
              <a:t>The </a:t>
            </a:r>
            <a:r>
              <a:rPr lang="en-US" sz="2800" b="1" dirty="0"/>
              <a:t>Massachusetts Drug Supply Data Stream (MADDS)</a:t>
            </a:r>
            <a:r>
              <a:rPr lang="en-US" sz="2800" dirty="0"/>
              <a:t>, which</a:t>
            </a:r>
            <a:r>
              <a:rPr lang="en-US" sz="2800" b="1" dirty="0"/>
              <a:t> </a:t>
            </a:r>
            <a:r>
              <a:rPr lang="en-US" sz="2800" dirty="0"/>
              <a:t>seeks to learn more about the local illicit drug supply through drug checking</a:t>
            </a:r>
          </a:p>
          <a:p>
            <a:endParaRPr lang="en-US" dirty="0">
              <a:sym typeface="Roboto"/>
            </a:endParaRPr>
          </a:p>
          <a:p>
            <a:endParaRPr lang="en-US" dirty="0"/>
          </a:p>
        </p:txBody>
      </p:sp>
      <p:sp>
        <p:nvSpPr>
          <p:cNvPr id="8" name="TextBox 7">
            <a:extLst>
              <a:ext uri="{FF2B5EF4-FFF2-40B4-BE49-F238E27FC236}">
                <a16:creationId xmlns:a16="http://schemas.microsoft.com/office/drawing/2014/main" id="{C164B9F2-7147-4CCA-9AFC-E2F1FB634228}"/>
              </a:ext>
            </a:extLst>
          </p:cNvPr>
          <p:cNvSpPr txBox="1"/>
          <p:nvPr/>
        </p:nvSpPr>
        <p:spPr>
          <a:xfrm>
            <a:off x="9682480" y="1403761"/>
            <a:ext cx="5303520" cy="646331"/>
          </a:xfrm>
          <a:prstGeom prst="rect">
            <a:avLst/>
          </a:prstGeom>
          <a:noFill/>
        </p:spPr>
        <p:txBody>
          <a:bodyPr wrap="square" rtlCol="0">
            <a:spAutoFit/>
          </a:bodyPr>
          <a:lstStyle/>
          <a:p>
            <a:endParaRPr lang="en-US" dirty="0">
              <a:sym typeface="Roboto"/>
            </a:endParaRPr>
          </a:p>
          <a:p>
            <a:endParaRPr lang="en-US" dirty="0"/>
          </a:p>
        </p:txBody>
      </p:sp>
      <p:pic>
        <p:nvPicPr>
          <p:cNvPr id="4" name="Picture 3" descr="Icon&#10;&#10;Description automatically generated">
            <a:extLst>
              <a:ext uri="{FF2B5EF4-FFF2-40B4-BE49-F238E27FC236}">
                <a16:creationId xmlns:a16="http://schemas.microsoft.com/office/drawing/2014/main" id="{30E38916-8A03-45F4-9844-2EBC874E5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985" y="3509481"/>
            <a:ext cx="2237849" cy="2237849"/>
          </a:xfrm>
          <a:prstGeom prst="rect">
            <a:avLst/>
          </a:prstGeom>
        </p:spPr>
      </p:pic>
      <p:sp>
        <p:nvSpPr>
          <p:cNvPr id="5" name="TextBox 4">
            <a:extLst>
              <a:ext uri="{FF2B5EF4-FFF2-40B4-BE49-F238E27FC236}">
                <a16:creationId xmlns:a16="http://schemas.microsoft.com/office/drawing/2014/main" id="{ADD07574-8B4F-4D1F-8EA7-3E6BAA3F89E7}"/>
              </a:ext>
            </a:extLst>
          </p:cNvPr>
          <p:cNvSpPr txBox="1"/>
          <p:nvPr/>
        </p:nvSpPr>
        <p:spPr>
          <a:xfrm>
            <a:off x="277488" y="3509481"/>
            <a:ext cx="8050530" cy="2092881"/>
          </a:xfrm>
          <a:prstGeom prst="rect">
            <a:avLst/>
          </a:prstGeom>
          <a:noFill/>
        </p:spPr>
        <p:txBody>
          <a:bodyPr wrap="square" rtlCol="0">
            <a:spAutoFit/>
          </a:bodyPr>
          <a:lstStyle/>
          <a:p>
            <a:pPr marL="685800" indent="-457200">
              <a:buFont typeface="Arial" panose="020B0604020202020204" pitchFamily="34" charset="0"/>
              <a:buChar char="•"/>
            </a:pPr>
            <a:r>
              <a:rPr lang="en-US" sz="2800" dirty="0"/>
              <a:t>The </a:t>
            </a:r>
            <a:r>
              <a:rPr lang="en-US" sz="2800" b="1" dirty="0"/>
              <a:t>Rapid Assessment of Consumer Knowledge (RACK)</a:t>
            </a:r>
            <a:r>
              <a:rPr lang="en-US" sz="2800" dirty="0"/>
              <a:t> study is a brief, mixed methods research approach to gain insight into local challenges and responses to the opioid crisis</a:t>
            </a:r>
            <a:endParaRPr lang="en-US" sz="2800" dirty="0">
              <a:sym typeface="Roboto"/>
            </a:endParaRPr>
          </a:p>
          <a:p>
            <a:endParaRPr lang="en-US" dirty="0"/>
          </a:p>
        </p:txBody>
      </p:sp>
    </p:spTree>
    <p:extLst>
      <p:ext uri="{BB962C8B-B14F-4D97-AF65-F5344CB8AC3E}">
        <p14:creationId xmlns:p14="http://schemas.microsoft.com/office/powerpoint/2010/main" val="244153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7" y="1183275"/>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6"/>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b="1"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04696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90593"/>
            <a:ext cx="11562080" cy="1200329"/>
          </a:xfrm>
          <a:prstGeom prst="rect">
            <a:avLst/>
          </a:prstGeom>
          <a:noFill/>
        </p:spPr>
        <p:txBody>
          <a:bodyPr wrap="square" rtlCol="0">
            <a:noAutofit/>
          </a:bodyPr>
          <a:lstStyle/>
          <a:p>
            <a:pPr algn="ctr"/>
            <a:r>
              <a:rPr lang="en-US" sz="3200" b="1" dirty="0">
                <a:solidFill>
                  <a:schemeClr val="bg1"/>
                </a:solidFill>
              </a:rPr>
              <a:t>Mass/Cass Update</a:t>
            </a:r>
          </a:p>
          <a:p>
            <a:r>
              <a:rPr lang="en-US" sz="3200" b="1" dirty="0">
                <a:solidFill>
                  <a:schemeClr val="bg1"/>
                </a:solidFill>
              </a:rPr>
              <a:t> </a:t>
            </a:r>
          </a:p>
          <a:p>
            <a:endParaRPr lang="en-US" sz="3200" b="1" dirty="0">
              <a:solidFill>
                <a:schemeClr val="bg1"/>
              </a:solidFill>
            </a:endParaRPr>
          </a:p>
        </p:txBody>
      </p:sp>
      <p:sp>
        <p:nvSpPr>
          <p:cNvPr id="10" name="TextBox 9">
            <a:extLst>
              <a:ext uri="{FF2B5EF4-FFF2-40B4-BE49-F238E27FC236}">
                <a16:creationId xmlns:a16="http://schemas.microsoft.com/office/drawing/2014/main" id="{EF78B5CD-D43D-439D-907F-9D3E08CCCFA0}"/>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8" name="TextBox 7">
            <a:extLst>
              <a:ext uri="{FF2B5EF4-FFF2-40B4-BE49-F238E27FC236}">
                <a16:creationId xmlns:a16="http://schemas.microsoft.com/office/drawing/2014/main" id="{C164B9F2-7147-4CCA-9AFC-E2F1FB634228}"/>
              </a:ext>
            </a:extLst>
          </p:cNvPr>
          <p:cNvSpPr txBox="1"/>
          <p:nvPr/>
        </p:nvSpPr>
        <p:spPr>
          <a:xfrm>
            <a:off x="9682480" y="1403761"/>
            <a:ext cx="5303520" cy="646331"/>
          </a:xfrm>
          <a:prstGeom prst="rect">
            <a:avLst/>
          </a:prstGeom>
          <a:noFill/>
        </p:spPr>
        <p:txBody>
          <a:bodyPr wrap="square" rtlCol="0">
            <a:spAutoFit/>
          </a:bodyPr>
          <a:lstStyle/>
          <a:p>
            <a:endParaRPr lang="en-US" dirty="0">
              <a:sym typeface="Roboto"/>
            </a:endParaRPr>
          </a:p>
          <a:p>
            <a:endParaRPr lang="en-US" dirty="0"/>
          </a:p>
        </p:txBody>
      </p:sp>
      <p:sp>
        <p:nvSpPr>
          <p:cNvPr id="6" name="TextBox 5">
            <a:extLst>
              <a:ext uri="{FF2B5EF4-FFF2-40B4-BE49-F238E27FC236}">
                <a16:creationId xmlns:a16="http://schemas.microsoft.com/office/drawing/2014/main" id="{AA16BD25-AF62-4ED7-8E3A-ABF3F662C02C}"/>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7" name="TextBox 6">
            <a:extLst>
              <a:ext uri="{FF2B5EF4-FFF2-40B4-BE49-F238E27FC236}">
                <a16:creationId xmlns:a16="http://schemas.microsoft.com/office/drawing/2014/main" id="{EDF94018-F1D8-4146-8838-B5DE8F2FAB36}"/>
              </a:ext>
            </a:extLst>
          </p:cNvPr>
          <p:cNvSpPr txBox="1"/>
          <p:nvPr/>
        </p:nvSpPr>
        <p:spPr>
          <a:xfrm>
            <a:off x="269305" y="1192974"/>
            <a:ext cx="11958320" cy="5755422"/>
          </a:xfrm>
          <a:prstGeom prst="rect">
            <a:avLst/>
          </a:prstGeom>
          <a:noFill/>
        </p:spPr>
        <p:txBody>
          <a:bodyPr wrap="square" rtlCol="0">
            <a:spAutoFit/>
          </a:bodyPr>
          <a:lstStyle/>
          <a:p>
            <a:r>
              <a:rPr lang="en-US" sz="2200" dirty="0">
                <a:sym typeface="Roboto"/>
              </a:rPr>
              <a:t>In collaboration with EOHHS, BSAS is implementing several initiatives to address the situation at Mass/Cass, including:</a:t>
            </a:r>
          </a:p>
          <a:p>
            <a:pPr marL="342900" indent="-342900">
              <a:buFont typeface="Arial" panose="020B0604020202020204" pitchFamily="34" charset="0"/>
              <a:buChar char="•"/>
            </a:pPr>
            <a:r>
              <a:rPr lang="en-US" sz="2200" dirty="0">
                <a:sym typeface="Roboto"/>
              </a:rPr>
              <a:t>Implementing </a:t>
            </a:r>
            <a:r>
              <a:rPr lang="en-US" sz="2200" b="1" dirty="0">
                <a:sym typeface="Roboto"/>
              </a:rPr>
              <a:t>low-threshold housing in Boston and across the Commonwealth </a:t>
            </a:r>
            <a:r>
              <a:rPr lang="en-US" sz="2200" dirty="0">
                <a:sym typeface="Roboto"/>
              </a:rPr>
              <a:t>and </a:t>
            </a:r>
            <a:r>
              <a:rPr lang="en-US" sz="2200" b="1" dirty="0">
                <a:sym typeface="Roboto"/>
              </a:rPr>
              <a:t>transitional housing at hotels</a:t>
            </a:r>
          </a:p>
          <a:p>
            <a:pPr marL="342900" indent="-342900">
              <a:buFont typeface="Arial" panose="020B0604020202020204" pitchFamily="34" charset="0"/>
              <a:buChar char="•"/>
            </a:pPr>
            <a:endParaRPr lang="en-US" sz="2200" dirty="0">
              <a:sym typeface="Roboto"/>
            </a:endParaRPr>
          </a:p>
          <a:p>
            <a:pPr marL="342900" indent="-342900">
              <a:buFont typeface="Arial" panose="020B0604020202020204" pitchFamily="34" charset="0"/>
              <a:buChar char="•"/>
            </a:pPr>
            <a:r>
              <a:rPr lang="en-US" sz="2200" dirty="0">
                <a:sym typeface="Roboto"/>
              </a:rPr>
              <a:t>Standing up </a:t>
            </a:r>
            <a:r>
              <a:rPr lang="en-US" sz="2200" b="1" dirty="0">
                <a:sym typeface="Roboto"/>
              </a:rPr>
              <a:t>temporary low-threshold housing (“cottage community”) </a:t>
            </a:r>
            <a:r>
              <a:rPr lang="en-US" sz="2200" dirty="0">
                <a:sym typeface="Roboto"/>
              </a:rPr>
              <a:t>on the Southeast portion of the Shattuck campus to serve up to 30 people </a:t>
            </a:r>
          </a:p>
          <a:p>
            <a:pPr marL="342900" indent="-342900">
              <a:buFont typeface="Arial" panose="020B0604020202020204" pitchFamily="34" charset="0"/>
              <a:buChar char="•"/>
            </a:pPr>
            <a:endParaRPr lang="en-US" sz="2200" dirty="0">
              <a:sym typeface="Roboto"/>
            </a:endParaRPr>
          </a:p>
          <a:p>
            <a:pPr marL="342900" indent="-342900">
              <a:buFont typeface="Arial" panose="020B0604020202020204" pitchFamily="34" charset="0"/>
              <a:buChar char="•"/>
            </a:pPr>
            <a:r>
              <a:rPr lang="en-US" sz="2200" b="1" dirty="0">
                <a:sym typeface="Roboto"/>
              </a:rPr>
              <a:t>25 Acute Treatment Services (ATS) beds</a:t>
            </a:r>
            <a:r>
              <a:rPr lang="en-US" sz="2200" dirty="0">
                <a:sym typeface="Roboto"/>
              </a:rPr>
              <a:t> have been set aside</a:t>
            </a:r>
            <a:r>
              <a:rPr lang="en-US" sz="2200" b="1" dirty="0">
                <a:sym typeface="Roboto"/>
              </a:rPr>
              <a:t> </a:t>
            </a:r>
            <a:r>
              <a:rPr lang="en-US" sz="2200" dirty="0">
                <a:sym typeface="Roboto"/>
              </a:rPr>
              <a:t>for rapid referrals from the area, with an additional </a:t>
            </a:r>
            <a:r>
              <a:rPr lang="en-US" sz="2200" b="1" dirty="0">
                <a:sym typeface="Roboto"/>
              </a:rPr>
              <a:t>20-25 female ATS/CSS beds </a:t>
            </a:r>
            <a:r>
              <a:rPr lang="en-US" sz="2200" dirty="0">
                <a:sym typeface="Roboto"/>
              </a:rPr>
              <a:t>being deployed in the next 2-3 weeks</a:t>
            </a:r>
          </a:p>
          <a:p>
            <a:endParaRPr lang="en-US" sz="2200" dirty="0">
              <a:sym typeface="Roboto"/>
            </a:endParaRPr>
          </a:p>
          <a:p>
            <a:pPr marL="342900" indent="-342900">
              <a:buFont typeface="Arial" panose="020B0604020202020204" pitchFamily="34" charset="0"/>
              <a:buChar char="•"/>
            </a:pPr>
            <a:r>
              <a:rPr lang="en-US" sz="2200" b="1" dirty="0">
                <a:sym typeface="Roboto"/>
              </a:rPr>
              <a:t>Increasing methadone access </a:t>
            </a:r>
            <a:r>
              <a:rPr lang="en-US" sz="2200" dirty="0">
                <a:sym typeface="Roboto"/>
              </a:rPr>
              <a:t>for patients utilizing Opioid Treatment Programs (OTPs) in the area</a:t>
            </a:r>
          </a:p>
          <a:p>
            <a:pPr marL="342900" indent="-342900">
              <a:buFont typeface="Arial" panose="020B0604020202020204" pitchFamily="34" charset="0"/>
              <a:buChar char="•"/>
            </a:pPr>
            <a:endParaRPr lang="en-US" sz="2200" dirty="0">
              <a:sym typeface="Roboto"/>
            </a:endParaRPr>
          </a:p>
          <a:p>
            <a:pPr marL="342900" indent="-342900">
              <a:buFont typeface="Arial" panose="020B0604020202020204" pitchFamily="34" charset="0"/>
              <a:buChar char="•"/>
            </a:pPr>
            <a:r>
              <a:rPr lang="en-US" sz="2200" dirty="0">
                <a:sym typeface="Roboto"/>
              </a:rPr>
              <a:t>Initiating </a:t>
            </a:r>
            <a:r>
              <a:rPr lang="en-US" sz="2200" b="1" dirty="0">
                <a:sym typeface="Roboto"/>
              </a:rPr>
              <a:t>Sunday closures for the OTPs in Mass/Cass </a:t>
            </a:r>
            <a:r>
              <a:rPr lang="en-US" sz="2200" dirty="0">
                <a:sym typeface="Roboto"/>
              </a:rPr>
              <a:t>(Habit </a:t>
            </a:r>
            <a:r>
              <a:rPr lang="en-US" sz="2200" dirty="0" err="1">
                <a:sym typeface="Roboto"/>
              </a:rPr>
              <a:t>OpCo</a:t>
            </a:r>
            <a:r>
              <a:rPr lang="en-US" sz="2200" dirty="0">
                <a:sym typeface="Roboto"/>
              </a:rPr>
              <a:t> and HCRC)</a:t>
            </a:r>
            <a:r>
              <a:rPr lang="en-US" sz="2200" b="1" dirty="0">
                <a:sym typeface="Roboto"/>
              </a:rPr>
              <a:t> </a:t>
            </a:r>
            <a:r>
              <a:rPr lang="en-US" sz="2200" dirty="0">
                <a:sym typeface="Roboto"/>
              </a:rPr>
              <a:t>in October in order to cut down on congestion in the area</a:t>
            </a:r>
          </a:p>
          <a:p>
            <a:pPr marL="342900" indent="-342900">
              <a:buFont typeface="Arial" panose="020B0604020202020204" pitchFamily="34" charset="0"/>
              <a:buChar char="•"/>
            </a:pPr>
            <a:endParaRPr lang="en-US" sz="2000" dirty="0">
              <a:sym typeface="Roboto"/>
            </a:endParaRPr>
          </a:p>
          <a:p>
            <a:endParaRPr lang="en-US" dirty="0"/>
          </a:p>
        </p:txBody>
      </p:sp>
    </p:spTree>
    <p:extLst>
      <p:ext uri="{BB962C8B-B14F-4D97-AF65-F5344CB8AC3E}">
        <p14:creationId xmlns:p14="http://schemas.microsoft.com/office/powerpoint/2010/main" val="268809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90593"/>
            <a:ext cx="11562080" cy="1200329"/>
          </a:xfrm>
          <a:prstGeom prst="rect">
            <a:avLst/>
          </a:prstGeom>
          <a:noFill/>
        </p:spPr>
        <p:txBody>
          <a:bodyPr wrap="square" rtlCol="0">
            <a:noAutofit/>
          </a:bodyPr>
          <a:lstStyle/>
          <a:p>
            <a:pPr algn="ctr"/>
            <a:r>
              <a:rPr lang="en-US" sz="3200" b="1" dirty="0">
                <a:solidFill>
                  <a:schemeClr val="bg1"/>
                </a:solidFill>
              </a:rPr>
              <a:t>Shattuck Temporary Cottage Community</a:t>
            </a:r>
          </a:p>
        </p:txBody>
      </p:sp>
      <p:sp>
        <p:nvSpPr>
          <p:cNvPr id="10" name="TextBox 9">
            <a:extLst>
              <a:ext uri="{FF2B5EF4-FFF2-40B4-BE49-F238E27FC236}">
                <a16:creationId xmlns:a16="http://schemas.microsoft.com/office/drawing/2014/main" id="{EF78B5CD-D43D-439D-907F-9D3E08CCCFA0}"/>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6" name="TextBox 5">
            <a:extLst>
              <a:ext uri="{FF2B5EF4-FFF2-40B4-BE49-F238E27FC236}">
                <a16:creationId xmlns:a16="http://schemas.microsoft.com/office/drawing/2014/main" id="{AA16BD25-AF62-4ED7-8E3A-ABF3F662C02C}"/>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7" name="TextBox 6">
            <a:extLst>
              <a:ext uri="{FF2B5EF4-FFF2-40B4-BE49-F238E27FC236}">
                <a16:creationId xmlns:a16="http://schemas.microsoft.com/office/drawing/2014/main" id="{EDF94018-F1D8-4146-8838-B5DE8F2FAB36}"/>
              </a:ext>
            </a:extLst>
          </p:cNvPr>
          <p:cNvSpPr txBox="1"/>
          <p:nvPr/>
        </p:nvSpPr>
        <p:spPr>
          <a:xfrm>
            <a:off x="269306" y="1192974"/>
            <a:ext cx="5595418" cy="5262979"/>
          </a:xfrm>
          <a:prstGeom prst="rect">
            <a:avLst/>
          </a:prstGeom>
          <a:noFill/>
        </p:spPr>
        <p:txBody>
          <a:bodyPr wrap="square" rtlCol="0">
            <a:spAutoFit/>
          </a:bodyPr>
          <a:lstStyle/>
          <a:p>
            <a:r>
              <a:rPr lang="en-US" sz="2100" b="1" dirty="0"/>
              <a:t>The path to stability out of homelessness begins with a safe place to sleep and a supportive environment.</a:t>
            </a:r>
          </a:p>
          <a:p>
            <a:endParaRPr lang="en-US" sz="2100" dirty="0"/>
          </a:p>
          <a:p>
            <a:pPr marL="342900" indent="-342900">
              <a:buFont typeface="Arial" panose="020B0604020202020204" pitchFamily="34" charset="0"/>
              <a:buChar char="•"/>
            </a:pPr>
            <a:r>
              <a:rPr lang="en-US" sz="2100" dirty="0"/>
              <a:t>The Cottage Community will provide temporary low-threshold transitional housing and wraparound services for up to 30 individuals.</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Behavioral (including recovery services), medical, and housing search services will be offered to residents through a contracted provider.</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Most importantly, it will serve as a safe place for those in transition from homelessness.</a:t>
            </a:r>
          </a:p>
        </p:txBody>
      </p:sp>
      <p:pic>
        <p:nvPicPr>
          <p:cNvPr id="9" name="Picture 8" descr="A person walking down a street&#10;&#10;Description automatically generated with low confidence">
            <a:extLst>
              <a:ext uri="{FF2B5EF4-FFF2-40B4-BE49-F238E27FC236}">
                <a16:creationId xmlns:a16="http://schemas.microsoft.com/office/drawing/2014/main" id="{FA60F731-A77C-4D3A-B44C-91D8B177A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2" t="6360" r="3893" b="14435"/>
          <a:stretch/>
        </p:blipFill>
        <p:spPr>
          <a:xfrm>
            <a:off x="5769723" y="1644328"/>
            <a:ext cx="6327277" cy="3484773"/>
          </a:xfrm>
          <a:prstGeom prst="rect">
            <a:avLst/>
          </a:prstGeom>
        </p:spPr>
      </p:pic>
    </p:spTree>
    <p:extLst>
      <p:ext uri="{BB962C8B-B14F-4D97-AF65-F5344CB8AC3E}">
        <p14:creationId xmlns:p14="http://schemas.microsoft.com/office/powerpoint/2010/main" val="169654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90593"/>
            <a:ext cx="11562080" cy="1200329"/>
          </a:xfrm>
          <a:prstGeom prst="rect">
            <a:avLst/>
          </a:prstGeom>
          <a:noFill/>
        </p:spPr>
        <p:txBody>
          <a:bodyPr wrap="square" rtlCol="0">
            <a:noAutofit/>
          </a:bodyPr>
          <a:lstStyle/>
          <a:p>
            <a:pPr algn="ctr"/>
            <a:r>
              <a:rPr lang="en-US" sz="3200" b="1" dirty="0">
                <a:solidFill>
                  <a:schemeClr val="bg1"/>
                </a:solidFill>
              </a:rPr>
              <a:t>Temporary Cottage Community – Service Overview</a:t>
            </a:r>
          </a:p>
        </p:txBody>
      </p:sp>
      <p:sp>
        <p:nvSpPr>
          <p:cNvPr id="10" name="TextBox 9">
            <a:extLst>
              <a:ext uri="{FF2B5EF4-FFF2-40B4-BE49-F238E27FC236}">
                <a16:creationId xmlns:a16="http://schemas.microsoft.com/office/drawing/2014/main" id="{EF78B5CD-D43D-439D-907F-9D3E08CCCFA0}"/>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6" name="TextBox 5">
            <a:extLst>
              <a:ext uri="{FF2B5EF4-FFF2-40B4-BE49-F238E27FC236}">
                <a16:creationId xmlns:a16="http://schemas.microsoft.com/office/drawing/2014/main" id="{AA16BD25-AF62-4ED7-8E3A-ABF3F662C02C}"/>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7" name="TextBox 6">
            <a:extLst>
              <a:ext uri="{FF2B5EF4-FFF2-40B4-BE49-F238E27FC236}">
                <a16:creationId xmlns:a16="http://schemas.microsoft.com/office/drawing/2014/main" id="{EDF94018-F1D8-4146-8838-B5DE8F2FAB36}"/>
              </a:ext>
            </a:extLst>
          </p:cNvPr>
          <p:cNvSpPr txBox="1"/>
          <p:nvPr/>
        </p:nvSpPr>
        <p:spPr>
          <a:xfrm>
            <a:off x="269305" y="1192974"/>
            <a:ext cx="5939103" cy="4832092"/>
          </a:xfrm>
          <a:prstGeom prst="rect">
            <a:avLst/>
          </a:prstGeom>
          <a:noFill/>
        </p:spPr>
        <p:txBody>
          <a:bodyPr wrap="square" rtlCol="0">
            <a:spAutoFit/>
          </a:bodyPr>
          <a:lstStyle/>
          <a:p>
            <a:pPr defTabSz="1219170"/>
            <a:r>
              <a:rPr lang="en-US" sz="2200" b="1" dirty="0"/>
              <a:t>Commonwealth Care Alliance, in partnership with Eliot Human Services, will oversee this program and provide the following services: </a:t>
            </a:r>
          </a:p>
          <a:p>
            <a:pPr defTabSz="1219170"/>
            <a:endParaRPr lang="en-US" sz="2200" b="1" dirty="0">
              <a:ea typeface="+mn-lt"/>
              <a:cs typeface="Calibri"/>
            </a:endParaRPr>
          </a:p>
          <a:p>
            <a:pPr defTabSz="1219170"/>
            <a:r>
              <a:rPr lang="en-US" sz="2200" b="1" dirty="0">
                <a:solidFill>
                  <a:prstClr val="black"/>
                </a:solidFill>
                <a:ea typeface="+mn-lt"/>
                <a:cs typeface="Calibri"/>
              </a:rPr>
              <a:t>24/7 staffing/supervision that will include:</a:t>
            </a:r>
          </a:p>
          <a:p>
            <a:pPr marL="380990" indent="-380990" defTabSz="1219170">
              <a:buFont typeface="Arial"/>
              <a:buChar char="•"/>
            </a:pPr>
            <a:r>
              <a:rPr lang="en-US" sz="2200" dirty="0">
                <a:solidFill>
                  <a:prstClr val="black"/>
                </a:solidFill>
                <a:ea typeface="+mn-lt"/>
                <a:cs typeface="Calibri"/>
              </a:rPr>
              <a:t>Behavioral health services </a:t>
            </a:r>
          </a:p>
          <a:p>
            <a:pPr marL="380990" indent="-380990" defTabSz="1219170">
              <a:buFont typeface="Arial"/>
              <a:buChar char="•"/>
            </a:pPr>
            <a:r>
              <a:rPr lang="en-US" sz="2200" dirty="0">
                <a:solidFill>
                  <a:prstClr val="black"/>
                </a:solidFill>
                <a:ea typeface="+mn-lt"/>
                <a:cs typeface="Calibri"/>
              </a:rPr>
              <a:t>Onsite medical services and access to primary care </a:t>
            </a:r>
          </a:p>
          <a:p>
            <a:pPr marL="380990" indent="-380990" defTabSz="1219170">
              <a:buFont typeface="Arial"/>
              <a:buChar char="•"/>
            </a:pPr>
            <a:r>
              <a:rPr lang="en-US" sz="2200" dirty="0">
                <a:solidFill>
                  <a:prstClr val="black"/>
                </a:solidFill>
                <a:ea typeface="+mn-lt"/>
                <a:cs typeface="Calibri"/>
              </a:rPr>
              <a:t>Recovery services</a:t>
            </a:r>
          </a:p>
          <a:p>
            <a:pPr marL="380990" indent="-380990" defTabSz="1219170">
              <a:buFont typeface="Arial"/>
              <a:buChar char="•"/>
            </a:pPr>
            <a:r>
              <a:rPr lang="en-US" sz="2200" dirty="0">
                <a:solidFill>
                  <a:prstClr val="black"/>
                </a:solidFill>
                <a:ea typeface="+mn-lt"/>
                <a:cs typeface="Calibri"/>
              </a:rPr>
              <a:t>Intensive housing-search and transition support to long-term housing placements</a:t>
            </a:r>
          </a:p>
          <a:p>
            <a:pPr marL="380990" indent="-380990" defTabSz="1219170">
              <a:buFont typeface="Arial"/>
              <a:buChar char="•"/>
            </a:pPr>
            <a:r>
              <a:rPr lang="en-US" sz="2200" dirty="0">
                <a:solidFill>
                  <a:prstClr val="black"/>
                </a:solidFill>
                <a:cs typeface="Calibri"/>
              </a:rPr>
              <a:t>Pharmacy services and medication assisted treatment (MAT)</a:t>
            </a:r>
          </a:p>
          <a:p>
            <a:pPr marL="380990" indent="-380990" defTabSz="1219170">
              <a:buFont typeface="Arial"/>
              <a:buChar char="•"/>
            </a:pPr>
            <a:r>
              <a:rPr lang="en-US" sz="2200" dirty="0">
                <a:solidFill>
                  <a:prstClr val="black"/>
                </a:solidFill>
                <a:cs typeface="Calibri"/>
              </a:rPr>
              <a:t>Onsite Security </a:t>
            </a:r>
          </a:p>
        </p:txBody>
      </p:sp>
      <p:pic>
        <p:nvPicPr>
          <p:cNvPr id="8" name="Picture 7">
            <a:extLst>
              <a:ext uri="{FF2B5EF4-FFF2-40B4-BE49-F238E27FC236}">
                <a16:creationId xmlns:a16="http://schemas.microsoft.com/office/drawing/2014/main" id="{BFE97D67-4507-4A93-B010-247859BF63B4}"/>
              </a:ext>
            </a:extLst>
          </p:cNvPr>
          <p:cNvPicPr>
            <a:picLocks noChangeAspect="1"/>
          </p:cNvPicPr>
          <p:nvPr/>
        </p:nvPicPr>
        <p:blipFill rotWithShape="1">
          <a:blip r:embed="rId3"/>
          <a:srcRect l="8971" r="4703"/>
          <a:stretch/>
        </p:blipFill>
        <p:spPr>
          <a:xfrm>
            <a:off x="5970903" y="1487661"/>
            <a:ext cx="5976592" cy="4026933"/>
          </a:xfrm>
          <a:prstGeom prst="rect">
            <a:avLst/>
          </a:prstGeom>
        </p:spPr>
      </p:pic>
    </p:spTree>
    <p:extLst>
      <p:ext uri="{BB962C8B-B14F-4D97-AF65-F5344CB8AC3E}">
        <p14:creationId xmlns:p14="http://schemas.microsoft.com/office/powerpoint/2010/main" val="3943721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90593"/>
            <a:ext cx="11562080" cy="1200329"/>
          </a:xfrm>
          <a:prstGeom prst="rect">
            <a:avLst/>
          </a:prstGeom>
          <a:noFill/>
        </p:spPr>
        <p:txBody>
          <a:bodyPr wrap="square" rtlCol="0">
            <a:noAutofit/>
          </a:bodyPr>
          <a:lstStyle/>
          <a:p>
            <a:pPr algn="ctr"/>
            <a:r>
              <a:rPr lang="en-US" sz="3200" b="1" dirty="0">
                <a:solidFill>
                  <a:schemeClr val="bg1"/>
                </a:solidFill>
              </a:rPr>
              <a:t>Temporary Cottage Community Site Plan</a:t>
            </a:r>
          </a:p>
        </p:txBody>
      </p:sp>
      <p:sp>
        <p:nvSpPr>
          <p:cNvPr id="10" name="TextBox 9">
            <a:extLst>
              <a:ext uri="{FF2B5EF4-FFF2-40B4-BE49-F238E27FC236}">
                <a16:creationId xmlns:a16="http://schemas.microsoft.com/office/drawing/2014/main" id="{EF78B5CD-D43D-439D-907F-9D3E08CCCFA0}"/>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6" name="TextBox 5">
            <a:extLst>
              <a:ext uri="{FF2B5EF4-FFF2-40B4-BE49-F238E27FC236}">
                <a16:creationId xmlns:a16="http://schemas.microsoft.com/office/drawing/2014/main" id="{AA16BD25-AF62-4ED7-8E3A-ABF3F662C02C}"/>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7" name="TextBox 6">
            <a:extLst>
              <a:ext uri="{FF2B5EF4-FFF2-40B4-BE49-F238E27FC236}">
                <a16:creationId xmlns:a16="http://schemas.microsoft.com/office/drawing/2014/main" id="{EDF94018-F1D8-4146-8838-B5DE8F2FAB36}"/>
              </a:ext>
            </a:extLst>
          </p:cNvPr>
          <p:cNvSpPr txBox="1"/>
          <p:nvPr/>
        </p:nvSpPr>
        <p:spPr>
          <a:xfrm>
            <a:off x="269305" y="1192974"/>
            <a:ext cx="5939103" cy="4800545"/>
          </a:xfrm>
          <a:prstGeom prst="rect">
            <a:avLst/>
          </a:prstGeom>
          <a:noFill/>
        </p:spPr>
        <p:txBody>
          <a:bodyPr wrap="square" rtlCol="0">
            <a:spAutoFit/>
          </a:bodyPr>
          <a:lstStyle/>
          <a:p>
            <a:pPr defTabSz="1219170"/>
            <a:r>
              <a:rPr lang="en-US" sz="2133" b="1" dirty="0">
                <a:solidFill>
                  <a:prstClr val="black"/>
                </a:solidFill>
              </a:rPr>
              <a:t>The Shelter Community will comprise of:</a:t>
            </a:r>
            <a:endParaRPr lang="en-US" sz="2133" b="1" dirty="0">
              <a:solidFill>
                <a:prstClr val="black"/>
              </a:solidFill>
              <a:cs typeface="Calibri"/>
            </a:endParaRPr>
          </a:p>
          <a:p>
            <a:pPr marL="380990" indent="-380990" defTabSz="1219170">
              <a:spcBef>
                <a:spcPts val="400"/>
              </a:spcBef>
              <a:spcAft>
                <a:spcPts val="400"/>
              </a:spcAft>
              <a:buFont typeface="Arial" panose="020B0604020202020204" pitchFamily="34" charset="0"/>
              <a:buChar char="•"/>
            </a:pPr>
            <a:r>
              <a:rPr lang="en-US" sz="2133" dirty="0">
                <a:solidFill>
                  <a:prstClr val="black"/>
                </a:solidFill>
              </a:rPr>
              <a:t>18 sleeping shelters </a:t>
            </a:r>
            <a:endParaRPr lang="en-US" sz="2133" dirty="0">
              <a:solidFill>
                <a:prstClr val="black"/>
              </a:solidFill>
              <a:cs typeface="Calibri"/>
            </a:endParaRPr>
          </a:p>
          <a:p>
            <a:pPr marL="990575" lvl="1" indent="-380990" defTabSz="1219170">
              <a:spcBef>
                <a:spcPts val="400"/>
              </a:spcBef>
              <a:spcAft>
                <a:spcPts val="400"/>
              </a:spcAft>
              <a:buFont typeface="Calibri" panose="020F0502020204030204" pitchFamily="34" charset="0"/>
              <a:buChar char="‒"/>
            </a:pPr>
            <a:r>
              <a:rPr lang="en-US" sz="2133" dirty="0">
                <a:solidFill>
                  <a:prstClr val="black"/>
                </a:solidFill>
              </a:rPr>
              <a:t>13 one-bed shelters (65 sf)</a:t>
            </a:r>
            <a:endParaRPr lang="en-US" sz="2133" dirty="0">
              <a:solidFill>
                <a:prstClr val="black"/>
              </a:solidFill>
              <a:cs typeface="Calibri"/>
            </a:endParaRPr>
          </a:p>
          <a:p>
            <a:pPr marL="990575" lvl="1" indent="-380990" defTabSz="1219170">
              <a:spcBef>
                <a:spcPts val="400"/>
              </a:spcBef>
              <a:spcAft>
                <a:spcPts val="400"/>
              </a:spcAft>
              <a:buFont typeface="Calibri" panose="020F0502020204030204" pitchFamily="34" charset="0"/>
              <a:buChar char="‒"/>
            </a:pPr>
            <a:r>
              <a:rPr lang="en-US" sz="2133" dirty="0">
                <a:solidFill>
                  <a:prstClr val="black"/>
                </a:solidFill>
              </a:rPr>
              <a:t>10 two-bed shelters (100 sf including 2-wheelchair accessible units)</a:t>
            </a:r>
            <a:endParaRPr lang="en-US" sz="2133" dirty="0">
              <a:solidFill>
                <a:prstClr val="black"/>
              </a:solidFill>
              <a:cs typeface="Calibri"/>
            </a:endParaRPr>
          </a:p>
          <a:p>
            <a:pPr marL="380990" indent="-380990" defTabSz="1219170">
              <a:spcBef>
                <a:spcPts val="400"/>
              </a:spcBef>
              <a:spcAft>
                <a:spcPts val="400"/>
              </a:spcAft>
              <a:buFont typeface="Arial" panose="020B0604020202020204" pitchFamily="34" charset="0"/>
              <a:buChar char="•"/>
            </a:pPr>
            <a:r>
              <a:rPr lang="en-US" sz="2133" dirty="0">
                <a:solidFill>
                  <a:prstClr val="black"/>
                </a:solidFill>
              </a:rPr>
              <a:t>3 hygiene shelters (accessible restrooms, showers, and laundry)</a:t>
            </a:r>
            <a:endParaRPr lang="en-US" sz="2133" dirty="0">
              <a:solidFill>
                <a:prstClr val="black"/>
              </a:solidFill>
              <a:cs typeface="Calibri"/>
            </a:endParaRPr>
          </a:p>
          <a:p>
            <a:pPr marL="380990" indent="-380990" defTabSz="1219170">
              <a:spcBef>
                <a:spcPts val="400"/>
              </a:spcBef>
              <a:spcAft>
                <a:spcPts val="400"/>
              </a:spcAft>
              <a:buFont typeface="Arial" panose="020B0604020202020204" pitchFamily="34" charset="0"/>
              <a:buChar char="•"/>
            </a:pPr>
            <a:r>
              <a:rPr lang="en-US" sz="2133" dirty="0">
                <a:solidFill>
                  <a:prstClr val="black"/>
                </a:solidFill>
              </a:rPr>
              <a:t>One 400SF Community room </a:t>
            </a:r>
            <a:endParaRPr lang="en-US" sz="2133" dirty="0">
              <a:solidFill>
                <a:prstClr val="black"/>
              </a:solidFill>
              <a:cs typeface="Calibri"/>
            </a:endParaRPr>
          </a:p>
          <a:p>
            <a:pPr marL="380990" indent="-380990" defTabSz="1219170">
              <a:spcBef>
                <a:spcPts val="400"/>
              </a:spcBef>
              <a:spcAft>
                <a:spcPts val="400"/>
              </a:spcAft>
              <a:buFont typeface="Arial" panose="020B0604020202020204" pitchFamily="34" charset="0"/>
              <a:buChar char="•"/>
            </a:pPr>
            <a:r>
              <a:rPr lang="en-US" sz="2133" dirty="0">
                <a:solidFill>
                  <a:prstClr val="black"/>
                </a:solidFill>
              </a:rPr>
              <a:t>One Security Cabin</a:t>
            </a:r>
            <a:endParaRPr lang="en-US" sz="2133" dirty="0">
              <a:solidFill>
                <a:prstClr val="black"/>
              </a:solidFill>
              <a:cs typeface="Calibri"/>
            </a:endParaRPr>
          </a:p>
          <a:p>
            <a:pPr marL="380990" indent="-380990" defTabSz="1219170">
              <a:spcBef>
                <a:spcPts val="400"/>
              </a:spcBef>
              <a:spcAft>
                <a:spcPts val="400"/>
              </a:spcAft>
              <a:buFont typeface="Arial" panose="020B0604020202020204" pitchFamily="34" charset="0"/>
              <a:buChar char="•"/>
            </a:pPr>
            <a:r>
              <a:rPr lang="en-US" sz="2133" dirty="0">
                <a:solidFill>
                  <a:prstClr val="black"/>
                </a:solidFill>
              </a:rPr>
              <a:t>Shared outdoor gathering space</a:t>
            </a:r>
            <a:endParaRPr lang="en-US" sz="2133" dirty="0">
              <a:solidFill>
                <a:prstClr val="black"/>
              </a:solidFill>
              <a:cs typeface="Calibri"/>
            </a:endParaRPr>
          </a:p>
          <a:p>
            <a:pPr marL="380990" indent="-380990" defTabSz="1219170">
              <a:spcBef>
                <a:spcPts val="400"/>
              </a:spcBef>
              <a:spcAft>
                <a:spcPts val="400"/>
              </a:spcAft>
              <a:buFont typeface="Arial" panose="020B0604020202020204" pitchFamily="34" charset="0"/>
              <a:buChar char="•"/>
            </a:pPr>
            <a:r>
              <a:rPr lang="en-US" sz="2133" dirty="0">
                <a:solidFill>
                  <a:prstClr val="black"/>
                </a:solidFill>
              </a:rPr>
              <a:t>24-hr security, and wraparound social and support services during the day</a:t>
            </a:r>
            <a:endParaRPr lang="en-US" sz="2133" dirty="0">
              <a:solidFill>
                <a:prstClr val="black"/>
              </a:solidFill>
              <a:cs typeface="Calibri"/>
            </a:endParaRPr>
          </a:p>
        </p:txBody>
      </p:sp>
      <p:pic>
        <p:nvPicPr>
          <p:cNvPr id="9" name="Picture 8" descr="Diagram, engineering drawing&#10;&#10;Description automatically generated">
            <a:extLst>
              <a:ext uri="{FF2B5EF4-FFF2-40B4-BE49-F238E27FC236}">
                <a16:creationId xmlns:a16="http://schemas.microsoft.com/office/drawing/2014/main" id="{E1D43BE9-2DC2-4EBD-92DE-698D20A3B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88" t="6070" r="12497" b="14147"/>
          <a:stretch/>
        </p:blipFill>
        <p:spPr>
          <a:xfrm>
            <a:off x="5799117" y="1494389"/>
            <a:ext cx="6126980" cy="4144724"/>
          </a:xfrm>
          <a:prstGeom prst="rect">
            <a:avLst/>
          </a:prstGeom>
        </p:spPr>
      </p:pic>
    </p:spTree>
    <p:extLst>
      <p:ext uri="{BB962C8B-B14F-4D97-AF65-F5344CB8AC3E}">
        <p14:creationId xmlns:p14="http://schemas.microsoft.com/office/powerpoint/2010/main" val="267422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6" y="1183274"/>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3"/>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33262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90593"/>
            <a:ext cx="11562080" cy="1200329"/>
          </a:xfrm>
          <a:prstGeom prst="rect">
            <a:avLst/>
          </a:prstGeom>
          <a:noFill/>
        </p:spPr>
        <p:txBody>
          <a:bodyPr wrap="square" rtlCol="0">
            <a:noAutofit/>
          </a:bodyPr>
          <a:lstStyle/>
          <a:p>
            <a:pPr algn="ctr"/>
            <a:r>
              <a:rPr lang="en-US" sz="3200" b="1" dirty="0">
                <a:solidFill>
                  <a:schemeClr val="bg1"/>
                </a:solidFill>
              </a:rPr>
              <a:t>Other New and Upcoming Efforts</a:t>
            </a:r>
          </a:p>
          <a:p>
            <a:r>
              <a:rPr lang="en-US" sz="3200" b="1" dirty="0">
                <a:solidFill>
                  <a:schemeClr val="bg1"/>
                </a:solidFill>
              </a:rPr>
              <a:t> </a:t>
            </a:r>
          </a:p>
          <a:p>
            <a:endParaRPr lang="en-US" sz="3200" b="1" dirty="0">
              <a:solidFill>
                <a:schemeClr val="bg1"/>
              </a:solidFill>
            </a:endParaRPr>
          </a:p>
        </p:txBody>
      </p:sp>
      <p:sp>
        <p:nvSpPr>
          <p:cNvPr id="10" name="TextBox 9">
            <a:extLst>
              <a:ext uri="{FF2B5EF4-FFF2-40B4-BE49-F238E27FC236}">
                <a16:creationId xmlns:a16="http://schemas.microsoft.com/office/drawing/2014/main" id="{EF78B5CD-D43D-439D-907F-9D3E08CCCFA0}"/>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6" name="TextBox 5">
            <a:extLst>
              <a:ext uri="{FF2B5EF4-FFF2-40B4-BE49-F238E27FC236}">
                <a16:creationId xmlns:a16="http://schemas.microsoft.com/office/drawing/2014/main" id="{AA16BD25-AF62-4ED7-8E3A-ABF3F662C02C}"/>
              </a:ext>
            </a:extLst>
          </p:cNvPr>
          <p:cNvSpPr txBox="1"/>
          <p:nvPr/>
        </p:nvSpPr>
        <p:spPr>
          <a:xfrm>
            <a:off x="314960" y="101387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7" name="TextBox 6">
            <a:extLst>
              <a:ext uri="{FF2B5EF4-FFF2-40B4-BE49-F238E27FC236}">
                <a16:creationId xmlns:a16="http://schemas.microsoft.com/office/drawing/2014/main" id="{EDF94018-F1D8-4146-8838-B5DE8F2FAB36}"/>
              </a:ext>
            </a:extLst>
          </p:cNvPr>
          <p:cNvSpPr txBox="1"/>
          <p:nvPr/>
        </p:nvSpPr>
        <p:spPr>
          <a:xfrm>
            <a:off x="278575" y="1192975"/>
            <a:ext cx="11174729" cy="5230624"/>
          </a:xfrm>
          <a:prstGeom prst="rect">
            <a:avLst/>
          </a:prstGeom>
          <a:noFill/>
        </p:spPr>
        <p:txBody>
          <a:bodyPr wrap="square" rtlCol="0">
            <a:spAutoFit/>
          </a:bodyPr>
          <a:lstStyle/>
          <a:p>
            <a:r>
              <a:rPr lang="en-US" sz="2400" dirty="0">
                <a:sym typeface="Roboto"/>
              </a:rPr>
              <a:t>Utilizing opioid settlement monies that have been incorporated into the Massachusetts Opioid Recovery and Remediation Trust Fund, DPH/BSAS are proposing to expend </a:t>
            </a:r>
            <a:r>
              <a:rPr lang="en-US" sz="2400" b="1" dirty="0">
                <a:sym typeface="Roboto"/>
              </a:rPr>
              <a:t>$10 million in annual funding</a:t>
            </a:r>
            <a:r>
              <a:rPr lang="en-US" sz="2400" dirty="0">
                <a:sym typeface="Roboto"/>
              </a:rPr>
              <a:t> on:</a:t>
            </a:r>
          </a:p>
          <a:p>
            <a:pPr marL="342900" indent="-342900">
              <a:buFont typeface="Arial" panose="020B0604020202020204" pitchFamily="34" charset="0"/>
              <a:buChar char="•"/>
            </a:pPr>
            <a:r>
              <a:rPr lang="en-US" sz="2400" dirty="0">
                <a:sym typeface="Roboto"/>
              </a:rPr>
              <a:t>Increasing access to harm reduction services, including </a:t>
            </a:r>
            <a:r>
              <a:rPr lang="en-US" sz="2400" b="1" dirty="0">
                <a:sym typeface="Roboto"/>
              </a:rPr>
              <a:t>$3.4 million to expand harm reduction </a:t>
            </a:r>
            <a:r>
              <a:rPr lang="en-US" sz="2400" dirty="0">
                <a:sym typeface="Roboto"/>
              </a:rPr>
              <a:t>programming at Syringe Service Programs</a:t>
            </a:r>
          </a:p>
          <a:p>
            <a:endParaRPr lang="en-US" sz="2400" dirty="0">
              <a:sym typeface="Roboto"/>
            </a:endParaRPr>
          </a:p>
          <a:p>
            <a:pPr marL="342900" indent="-342900">
              <a:buFont typeface="Arial" panose="020B0604020202020204" pitchFamily="34" charset="0"/>
              <a:buChar char="•"/>
            </a:pPr>
            <a:r>
              <a:rPr lang="en-US" sz="2400" dirty="0">
                <a:sym typeface="Roboto"/>
              </a:rPr>
              <a:t>Increasing access to methadone, including </a:t>
            </a:r>
            <a:r>
              <a:rPr lang="en-US" sz="2400" b="1" dirty="0">
                <a:sym typeface="Roboto"/>
              </a:rPr>
              <a:t>$3.1 million to expand low-threshold MOUD access</a:t>
            </a:r>
          </a:p>
          <a:p>
            <a:pPr marL="342900" indent="-342900">
              <a:buFont typeface="Arial" panose="020B0604020202020204" pitchFamily="34" charset="0"/>
              <a:buChar char="•"/>
            </a:pPr>
            <a:endParaRPr lang="en-US" sz="2400" b="1" dirty="0">
              <a:sym typeface="Roboto"/>
            </a:endParaRPr>
          </a:p>
          <a:p>
            <a:pPr marL="342900" indent="-342900">
              <a:buFont typeface="Arial" panose="020B0604020202020204" pitchFamily="34" charset="0"/>
              <a:buChar char="•"/>
            </a:pPr>
            <a:r>
              <a:rPr lang="en-US" sz="2400" dirty="0">
                <a:sym typeface="Roboto"/>
              </a:rPr>
              <a:t>Expanding supportive housing programs, with </a:t>
            </a:r>
            <a:r>
              <a:rPr lang="en-US" sz="2400" b="1" dirty="0">
                <a:sym typeface="Roboto"/>
              </a:rPr>
              <a:t>$2 million to expand low-barrier recovery housing options </a:t>
            </a:r>
            <a:r>
              <a:rPr lang="en-US" sz="2400" dirty="0">
                <a:sym typeface="Roboto"/>
              </a:rPr>
              <a:t>and other basic needs support</a:t>
            </a:r>
          </a:p>
          <a:p>
            <a:pPr marL="342900" indent="-342900">
              <a:buFont typeface="Arial" panose="020B0604020202020204" pitchFamily="34" charset="0"/>
              <a:buChar char="•"/>
            </a:pPr>
            <a:endParaRPr lang="en-US" sz="2400" dirty="0">
              <a:sym typeface="Roboto"/>
            </a:endParaRPr>
          </a:p>
          <a:p>
            <a:pPr marL="342900" indent="-342900">
              <a:buFont typeface="Arial" panose="020B0604020202020204" pitchFamily="34" charset="0"/>
              <a:buChar char="•"/>
            </a:pPr>
            <a:r>
              <a:rPr lang="en-US" sz="2400" dirty="0">
                <a:sym typeface="Roboto"/>
              </a:rPr>
              <a:t>Funding </a:t>
            </a:r>
            <a:r>
              <a:rPr lang="en-US" sz="2400" b="1" dirty="0">
                <a:sym typeface="Roboto"/>
              </a:rPr>
              <a:t>$1.5 million for the development of Multi-Disciplinary Community Outreach (MDCO) teams</a:t>
            </a:r>
          </a:p>
        </p:txBody>
      </p:sp>
    </p:spTree>
    <p:extLst>
      <p:ext uri="{BB962C8B-B14F-4D97-AF65-F5344CB8AC3E}">
        <p14:creationId xmlns:p14="http://schemas.microsoft.com/office/powerpoint/2010/main" val="609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4CE30-C587-4767-B650-3599D07BF0C2}"/>
              </a:ext>
            </a:extLst>
          </p:cNvPr>
          <p:cNvSpPr>
            <a:spLocks noGrp="1"/>
          </p:cNvSpPr>
          <p:nvPr>
            <p:ph type="title"/>
          </p:nvPr>
        </p:nvSpPr>
        <p:spPr/>
        <p:txBody>
          <a:bodyPr/>
          <a:lstStyle/>
          <a:p>
            <a:r>
              <a:rPr lang="en-US" dirty="0"/>
              <a:t>Monoclonal Antibody Treatment Sites Expanded</a:t>
            </a:r>
          </a:p>
        </p:txBody>
      </p:sp>
      <p:pic>
        <p:nvPicPr>
          <p:cNvPr id="10" name="Picture 9">
            <a:extLst>
              <a:ext uri="{FF2B5EF4-FFF2-40B4-BE49-F238E27FC236}">
                <a16:creationId xmlns:a16="http://schemas.microsoft.com/office/drawing/2014/main" id="{30028150-6485-458B-838F-FFB61C0FC7BC}"/>
              </a:ext>
            </a:extLst>
          </p:cNvPr>
          <p:cNvPicPr>
            <a:picLocks noChangeAspect="1"/>
          </p:cNvPicPr>
          <p:nvPr/>
        </p:nvPicPr>
        <p:blipFill rotWithShape="1">
          <a:blip r:embed="rId3"/>
          <a:srcRect l="18572" t="22203" r="20699"/>
          <a:stretch/>
        </p:blipFill>
        <p:spPr>
          <a:xfrm>
            <a:off x="2530613" y="1373958"/>
            <a:ext cx="7130773" cy="4856209"/>
          </a:xfrm>
          <a:prstGeom prst="rect">
            <a:avLst/>
          </a:prstGeom>
          <a:ln>
            <a:solidFill>
              <a:schemeClr val="tx1"/>
            </a:solidFill>
          </a:ln>
        </p:spPr>
      </p:pic>
    </p:spTree>
    <p:extLst>
      <p:ext uri="{BB962C8B-B14F-4D97-AF65-F5344CB8AC3E}">
        <p14:creationId xmlns:p14="http://schemas.microsoft.com/office/powerpoint/2010/main" val="43150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68417"/>
            <a:ext cx="11562080" cy="1200329"/>
          </a:xfrm>
          <a:prstGeom prst="rect">
            <a:avLst/>
          </a:prstGeom>
          <a:noFill/>
        </p:spPr>
        <p:txBody>
          <a:bodyPr wrap="square" rtlCol="0">
            <a:noAutofit/>
          </a:bodyPr>
          <a:lstStyle/>
          <a:p>
            <a:pPr algn="ctr"/>
            <a:r>
              <a:rPr lang="en-US" sz="3200" b="1" dirty="0">
                <a:solidFill>
                  <a:schemeClr val="bg1"/>
                </a:solidFill>
              </a:rPr>
              <a:t>Overview of Overdose Prevention and Harm Reduction Efforts</a:t>
            </a:r>
          </a:p>
        </p:txBody>
      </p:sp>
      <p:sp>
        <p:nvSpPr>
          <p:cNvPr id="4" name="TextBox 3">
            <a:extLst>
              <a:ext uri="{FF2B5EF4-FFF2-40B4-BE49-F238E27FC236}">
                <a16:creationId xmlns:a16="http://schemas.microsoft.com/office/drawing/2014/main" id="{C144C1B0-46ED-4314-BF34-BB77A11A3D88}"/>
              </a:ext>
            </a:extLst>
          </p:cNvPr>
          <p:cNvSpPr txBox="1"/>
          <p:nvPr/>
        </p:nvSpPr>
        <p:spPr>
          <a:xfrm>
            <a:off x="269437" y="1183275"/>
            <a:ext cx="586232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a:t>Syringe Service Programs (SSP)</a:t>
            </a:r>
          </a:p>
          <a:p>
            <a:endParaRPr lang="en-US" sz="2800" dirty="0"/>
          </a:p>
          <a:p>
            <a:pPr marL="457200" indent="-457200">
              <a:buFont typeface="Arial" panose="020B0604020202020204" pitchFamily="34" charset="0"/>
              <a:buChar char="•"/>
            </a:pPr>
            <a:r>
              <a:rPr lang="en-US" sz="2800" dirty="0"/>
              <a:t>Overdose Education and Naloxone Distribution (OEND) </a:t>
            </a:r>
          </a:p>
          <a:p>
            <a:endParaRPr lang="en-US" sz="2800" dirty="0"/>
          </a:p>
          <a:p>
            <a:pPr marL="457200" indent="-457200">
              <a:buFont typeface="Arial" panose="020B0604020202020204" pitchFamily="34" charset="0"/>
              <a:buChar char="•"/>
            </a:pPr>
            <a:r>
              <a:rPr lang="en-US" sz="2800" dirty="0"/>
              <a:t>Post Overdose Support Teams (POST) </a:t>
            </a:r>
          </a:p>
          <a:p>
            <a:endParaRPr lang="en-US" sz="2800" dirty="0"/>
          </a:p>
          <a:p>
            <a:pPr marL="457200" indent="-457200">
              <a:buFont typeface="Arial" panose="020B0604020202020204" pitchFamily="34" charset="0"/>
              <a:buChar char="•"/>
            </a:pPr>
            <a:r>
              <a:rPr lang="en-US" sz="2800" dirty="0"/>
              <a:t>Low Threshold Housing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Mobile Addiction Services </a:t>
            </a:r>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E068B0DF-DE92-4D8C-B13C-F67111CAF082}"/>
              </a:ext>
            </a:extLst>
          </p:cNvPr>
          <p:cNvSpPr txBox="1"/>
          <p:nvPr/>
        </p:nvSpPr>
        <p:spPr>
          <a:xfrm>
            <a:off x="6258560" y="1183274"/>
            <a:ext cx="5699760"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t>Massachusetts Drug Supply Data Stream (MADDS) and Rapid Access to Community Knowledge (RACK)</a:t>
            </a:r>
          </a:p>
          <a:p>
            <a:endParaRPr lang="en-US" sz="2800" dirty="0"/>
          </a:p>
          <a:p>
            <a:pPr marL="457200" indent="-457200">
              <a:buFont typeface="Arial" panose="020B0604020202020204" pitchFamily="34" charset="0"/>
              <a:buChar char="•"/>
            </a:pPr>
            <a:r>
              <a:rPr lang="en-US" sz="2800" dirty="0"/>
              <a:t>Mass/Cass Update</a:t>
            </a:r>
          </a:p>
          <a:p>
            <a:endParaRPr lang="en-US" sz="2800" dirty="0"/>
          </a:p>
          <a:p>
            <a:pPr marL="457200" indent="-457200">
              <a:buFont typeface="Arial" panose="020B0604020202020204" pitchFamily="34" charset="0"/>
              <a:buChar char="•"/>
            </a:pPr>
            <a:r>
              <a:rPr lang="en-US" sz="2800" dirty="0"/>
              <a:t>Other new and upcoming efforts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Emergency Department-Based Efforts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75543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02174-D1CC-4671-96C2-C5FA5C950A86}"/>
              </a:ext>
            </a:extLst>
          </p:cNvPr>
          <p:cNvSpPr txBox="1"/>
          <p:nvPr/>
        </p:nvSpPr>
        <p:spPr>
          <a:xfrm>
            <a:off x="314960" y="190593"/>
            <a:ext cx="11562080" cy="1200329"/>
          </a:xfrm>
          <a:prstGeom prst="rect">
            <a:avLst/>
          </a:prstGeom>
          <a:noFill/>
        </p:spPr>
        <p:txBody>
          <a:bodyPr wrap="square" rtlCol="0">
            <a:noAutofit/>
          </a:bodyPr>
          <a:lstStyle/>
          <a:p>
            <a:pPr algn="ctr"/>
            <a:r>
              <a:rPr lang="en-US" sz="3200" b="1" dirty="0">
                <a:solidFill>
                  <a:schemeClr val="bg1"/>
                </a:solidFill>
              </a:rPr>
              <a:t>Emergency Department-Based Efforts</a:t>
            </a:r>
          </a:p>
          <a:p>
            <a:r>
              <a:rPr lang="en-US" sz="3200" b="1" dirty="0">
                <a:solidFill>
                  <a:schemeClr val="bg1"/>
                </a:solidFill>
              </a:rPr>
              <a:t> </a:t>
            </a:r>
          </a:p>
          <a:p>
            <a:endParaRPr lang="en-US" sz="3200" b="1" dirty="0">
              <a:solidFill>
                <a:schemeClr val="bg1"/>
              </a:solidFill>
            </a:endParaRPr>
          </a:p>
        </p:txBody>
      </p:sp>
      <p:sp>
        <p:nvSpPr>
          <p:cNvPr id="10" name="TextBox 9">
            <a:extLst>
              <a:ext uri="{FF2B5EF4-FFF2-40B4-BE49-F238E27FC236}">
                <a16:creationId xmlns:a16="http://schemas.microsoft.com/office/drawing/2014/main" id="{EF78B5CD-D43D-439D-907F-9D3E08CCCFA0}"/>
              </a:ext>
            </a:extLst>
          </p:cNvPr>
          <p:cNvSpPr txBox="1"/>
          <p:nvPr/>
        </p:nvSpPr>
        <p:spPr>
          <a:xfrm>
            <a:off x="233680" y="113960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6" name="TextBox 5">
            <a:extLst>
              <a:ext uri="{FF2B5EF4-FFF2-40B4-BE49-F238E27FC236}">
                <a16:creationId xmlns:a16="http://schemas.microsoft.com/office/drawing/2014/main" id="{AA16BD25-AF62-4ED7-8E3A-ABF3F662C02C}"/>
              </a:ext>
            </a:extLst>
          </p:cNvPr>
          <p:cNvSpPr txBox="1"/>
          <p:nvPr/>
        </p:nvSpPr>
        <p:spPr>
          <a:xfrm>
            <a:off x="314960" y="1013871"/>
            <a:ext cx="11724640" cy="923330"/>
          </a:xfrm>
          <a:prstGeom prst="rect">
            <a:avLst/>
          </a:prstGeom>
          <a:noFill/>
        </p:spPr>
        <p:txBody>
          <a:bodyPr wrap="square" rtlCol="0">
            <a:spAutoFit/>
          </a:bodyPr>
          <a:lstStyle/>
          <a:p>
            <a:endParaRPr lang="en-US" dirty="0">
              <a:sym typeface="Roboto"/>
            </a:endParaRPr>
          </a:p>
          <a:p>
            <a:endParaRPr lang="en-US" dirty="0">
              <a:sym typeface="Roboto"/>
            </a:endParaRPr>
          </a:p>
          <a:p>
            <a:endParaRPr lang="en-US" dirty="0"/>
          </a:p>
        </p:txBody>
      </p:sp>
      <p:sp>
        <p:nvSpPr>
          <p:cNvPr id="7" name="TextBox 6">
            <a:extLst>
              <a:ext uri="{FF2B5EF4-FFF2-40B4-BE49-F238E27FC236}">
                <a16:creationId xmlns:a16="http://schemas.microsoft.com/office/drawing/2014/main" id="{EDF94018-F1D8-4146-8838-B5DE8F2FAB36}"/>
              </a:ext>
            </a:extLst>
          </p:cNvPr>
          <p:cNvSpPr txBox="1"/>
          <p:nvPr/>
        </p:nvSpPr>
        <p:spPr>
          <a:xfrm>
            <a:off x="269305" y="1189045"/>
            <a:ext cx="10949939" cy="4524315"/>
          </a:xfrm>
          <a:prstGeom prst="rect">
            <a:avLst/>
          </a:prstGeom>
          <a:noFill/>
        </p:spPr>
        <p:txBody>
          <a:bodyPr wrap="square" rtlCol="0">
            <a:spAutoFit/>
          </a:bodyPr>
          <a:lstStyle/>
          <a:p>
            <a:r>
              <a:rPr lang="en-US" sz="3600" dirty="0">
                <a:sym typeface="Roboto"/>
              </a:rPr>
              <a:t>DPH/BSAS have several emergency department-based substance use initiatives underway, including:</a:t>
            </a:r>
          </a:p>
          <a:p>
            <a:pPr marL="571500" indent="-571500">
              <a:buFont typeface="Arial" panose="020B0604020202020204" pitchFamily="34" charset="0"/>
              <a:buChar char="•"/>
            </a:pPr>
            <a:r>
              <a:rPr lang="en-US" sz="3600" dirty="0">
                <a:sym typeface="Roboto"/>
              </a:rPr>
              <a:t>Partnering with MassHealth to review </a:t>
            </a:r>
            <a:r>
              <a:rPr lang="en-US" sz="3600" b="1" dirty="0">
                <a:sym typeface="Roboto"/>
              </a:rPr>
              <a:t>ED claims data for MOUD prescriptions</a:t>
            </a:r>
          </a:p>
          <a:p>
            <a:pPr marL="1188720" lvl="1" indent="-571500">
              <a:buFont typeface="Courier New" panose="02070309020205020404" pitchFamily="49" charset="0"/>
              <a:buChar char="o"/>
            </a:pPr>
            <a:endParaRPr lang="en-US" sz="3600" dirty="0">
              <a:sym typeface="Roboto"/>
            </a:endParaRPr>
          </a:p>
          <a:p>
            <a:pPr marL="571500" indent="-571500">
              <a:buFont typeface="Arial" panose="020B0604020202020204" pitchFamily="34" charset="0"/>
              <a:buChar char="•"/>
            </a:pPr>
            <a:r>
              <a:rPr lang="en-US" sz="3600" dirty="0">
                <a:sym typeface="Roboto"/>
              </a:rPr>
              <a:t>Surveying all Massachusetts EDs to </a:t>
            </a:r>
            <a:r>
              <a:rPr lang="en-US" sz="3600" b="1" dirty="0">
                <a:sym typeface="Roboto"/>
              </a:rPr>
              <a:t>document current practices with SUD</a:t>
            </a:r>
          </a:p>
          <a:p>
            <a:pPr marL="571500" indent="-571500">
              <a:buFont typeface="Arial" panose="020B0604020202020204" pitchFamily="34" charset="0"/>
              <a:buChar char="•"/>
            </a:pPr>
            <a:endParaRPr lang="en-US" sz="3600" b="1" dirty="0">
              <a:sym typeface="Roboto"/>
            </a:endParaRPr>
          </a:p>
        </p:txBody>
      </p:sp>
    </p:spTree>
    <p:extLst>
      <p:ext uri="{BB962C8B-B14F-4D97-AF65-F5344CB8AC3E}">
        <p14:creationId xmlns:p14="http://schemas.microsoft.com/office/powerpoint/2010/main" val="292821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F83B744-6D39-493F-ACC0-39130C74E61E}"/>
              </a:ext>
            </a:extLst>
          </p:cNvPr>
          <p:cNvSpPr txBox="1">
            <a:spLocks/>
          </p:cNvSpPr>
          <p:nvPr/>
        </p:nvSpPr>
        <p:spPr>
          <a:xfrm>
            <a:off x="2118523" y="1594356"/>
            <a:ext cx="8153399" cy="421119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i="1" cap="none" dirty="0">
                <a:solidFill>
                  <a:schemeClr val="bg1"/>
                </a:solidFill>
              </a:rPr>
              <a:t>Thank You for the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000" i="1" cap="none" dirty="0">
                <a:solidFill>
                  <a:schemeClr val="bg1"/>
                </a:solidFill>
              </a:rPr>
              <a:t>Opportunity to Present Today</a:t>
            </a:r>
            <a:endParaRPr lang="en-US" sz="2400" i="1" cap="none" dirty="0">
              <a:solidFill>
                <a:schemeClr val="bg1"/>
              </a:solidFill>
            </a:endParaRPr>
          </a:p>
        </p:txBody>
      </p:sp>
    </p:spTree>
    <p:extLst>
      <p:ext uri="{BB962C8B-B14F-4D97-AF65-F5344CB8AC3E}">
        <p14:creationId xmlns:p14="http://schemas.microsoft.com/office/powerpoint/2010/main" val="158168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dirty="0">
                <a:solidFill>
                  <a:schemeClr val="bg1"/>
                </a:solidFill>
                <a:latin typeface="Abadi Extra Light"/>
              </a:rPr>
              <a:t>COVID-19</a:t>
            </a:r>
          </a:p>
          <a:p>
            <a:pPr algn="ctr">
              <a:lnSpc>
                <a:spcPct val="115000"/>
              </a:lnSpc>
            </a:pPr>
            <a:r>
              <a:rPr lang="en-US" sz="4900" b="1" spc="800" dirty="0">
                <a:solidFill>
                  <a:schemeClr val="bg1"/>
                </a:solidFill>
                <a:latin typeface="Abadi Extra Light"/>
              </a:rPr>
              <a:t>Community Impact Survey(CCIS)</a:t>
            </a:r>
          </a:p>
          <a:p>
            <a:pPr algn="ctr">
              <a:lnSpc>
                <a:spcPct val="115000"/>
              </a:lnSpc>
            </a:pPr>
            <a:endParaRPr lang="en-US" sz="2667"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Preliminary Analysis Results as of </a:t>
            </a:r>
            <a:endParaRPr lang="en-US" sz="3200" i="1" spc="400"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December 8, 2021</a:t>
            </a:r>
            <a:br>
              <a:rPr lang="en-US" sz="3200" spc="400" dirty="0">
                <a:latin typeface="Abadi Extra Light"/>
              </a:rPr>
            </a:br>
            <a:br>
              <a:rPr lang="en-US" sz="1850" dirty="0">
                <a:latin typeface="Abadi Extra Light"/>
              </a:rPr>
            </a:br>
            <a:r>
              <a:rPr lang="en-US" sz="1850" spc="400" dirty="0">
                <a:solidFill>
                  <a:schemeClr val="bg1"/>
                </a:solidFill>
                <a:latin typeface="Abadi Extra Light"/>
              </a:rPr>
              <a:t>Presented by Nassira Nicola</a:t>
            </a:r>
            <a:endParaRPr lang="en-US" sz="1850" spc="400" dirty="0">
              <a:solidFill>
                <a:schemeClr val="bg1"/>
              </a:solidFill>
            </a:endParaRPr>
          </a:p>
          <a:p>
            <a:endParaRPr lang="en-US" dirty="0">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400">
                <a:solidFill>
                  <a:srgbClr val="FFFFFF"/>
                </a:solidFill>
                <a:latin typeface="Abadi Extra Light"/>
                <a:cs typeface="Arial"/>
                <a:sym typeface="Arial"/>
              </a:rPr>
              <a:t>Massachusetts Department of Public Health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40">
              <a:buClr>
                <a:srgbClr val="000000"/>
              </a:buClr>
              <a:defRPr/>
            </a:pPr>
            <a:r>
              <a:rPr lang="en-US" sz="3200" b="1" kern="0" spc="800">
                <a:solidFill>
                  <a:srgbClr val="FFFFFF"/>
                </a:solidFill>
                <a:latin typeface="Abadi Extra Light"/>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213157" y="2339551"/>
            <a:ext cx="11765684" cy="1559722"/>
          </a:xfrm>
          <a:prstGeom prst="rect">
            <a:avLst/>
          </a:prstGeom>
        </p:spPr>
        <p:txBody>
          <a:bodyPr wrap="square" lIns="121920" tIns="60960" rIns="121920" bIns="60960" anchor="ctr">
            <a:spAutoFit/>
          </a:bodyPr>
          <a:lstStyle/>
          <a:p>
            <a:pPr algn="ctr" defTabSz="1219140">
              <a:buClr>
                <a:srgbClr val="000000"/>
              </a:buClr>
              <a:defRPr/>
            </a:pPr>
            <a:r>
              <a:rPr lang="en-US" sz="1867" b="1" kern="0" dirty="0">
                <a:solidFill>
                  <a:srgbClr val="FFFFFF"/>
                </a:solidFill>
                <a:latin typeface="Abadi"/>
                <a:cs typeface="Arial"/>
                <a:sym typeface="Arial"/>
              </a:rPr>
              <a:t>CCIS Steering Committee</a:t>
            </a:r>
          </a:p>
          <a:p>
            <a:pPr algn="ctr" defTabSz="1219140">
              <a:buClr>
                <a:srgbClr val="000000"/>
              </a:buClr>
              <a:defRPr/>
            </a:pPr>
            <a:r>
              <a:rPr lang="en-US" sz="1867" kern="0" dirty="0">
                <a:solidFill>
                  <a:srgbClr val="FFFFFF"/>
                </a:solidFill>
                <a:latin typeface="Abadi Extra Light"/>
                <a:cs typeface="Arial"/>
                <a:sym typeface="Arial"/>
              </a:rPr>
              <a:t>  Lauren Cardoso, W.W. Sanouri Ursprung, Beth Beatriz, Abbie Averbach, Ruth Blodgett, Ben Wood, Sabrina Selk, </a:t>
            </a:r>
          </a:p>
          <a:p>
            <a:pPr algn="ctr" defTabSz="1219140">
              <a:buClr>
                <a:srgbClr val="000000"/>
              </a:buClr>
              <a:defRPr/>
            </a:pPr>
            <a:r>
              <a:rPr lang="en-US" sz="1867" kern="0" dirty="0">
                <a:solidFill>
                  <a:srgbClr val="FFFFFF"/>
                </a:solidFill>
                <a:latin typeface="Abadi Extra Light"/>
                <a:cs typeface="Arial"/>
                <a:sym typeface="Arial"/>
              </a:rPr>
              <a:t>Jessica del Rosario Nicole Daley, Lisa Potratz</a:t>
            </a:r>
          </a:p>
          <a:p>
            <a:pPr algn="ctr" defTabSz="1219140">
              <a:buClr>
                <a:srgbClr val="000000"/>
              </a:buClr>
              <a:defRPr/>
            </a:pPr>
            <a:endParaRPr lang="en-US" sz="1867" kern="0" dirty="0">
              <a:solidFill>
                <a:srgbClr val="FFFFFF"/>
              </a:solidFill>
              <a:latin typeface="Abadi Extra Light"/>
              <a:cs typeface="Arial"/>
              <a:sym typeface="Arial"/>
            </a:endParaRPr>
          </a:p>
          <a:p>
            <a:pPr algn="ctr" defTabSz="1219140">
              <a:buClr>
                <a:srgbClr val="000000"/>
              </a:buClr>
              <a:defRPr/>
            </a:pPr>
            <a:endParaRPr lang="en-US" sz="1867" kern="0" dirty="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213157" y="1331722"/>
            <a:ext cx="11765685" cy="954107"/>
          </a:xfrm>
          <a:prstGeom prst="rect">
            <a:avLst/>
          </a:prstGeom>
        </p:spPr>
        <p:txBody>
          <a:bodyPr wrap="square" lIns="121920" tIns="60960" rIns="121920" bIns="60960" anchor="ctr">
            <a:spAutoFit/>
          </a:bodyPr>
          <a:lstStyle/>
          <a:p>
            <a:pPr algn="ctr" defTabSz="1219140">
              <a:buClr>
                <a:srgbClr val="000000"/>
              </a:buClr>
              <a:defRPr/>
            </a:pPr>
            <a:r>
              <a:rPr lang="en-US" b="1" kern="0" dirty="0">
                <a:solidFill>
                  <a:srgbClr val="FFFFFF"/>
                </a:solidFill>
                <a:latin typeface="Abadi"/>
                <a:cs typeface="Arial"/>
                <a:sym typeface="Arial"/>
              </a:rPr>
              <a:t>CCIS Project Leads</a:t>
            </a:r>
          </a:p>
          <a:p>
            <a:pPr algn="ctr" defTabSz="1219140">
              <a:buClr>
                <a:srgbClr val="000000"/>
              </a:buClr>
              <a:defRPr/>
            </a:pPr>
            <a:r>
              <a:rPr lang="en-US" kern="0" dirty="0">
                <a:solidFill>
                  <a:srgbClr val="FFFFFF"/>
                </a:solidFill>
                <a:latin typeface="Abadi Extra Light"/>
                <a:cs typeface="Arial"/>
                <a:sym typeface="Arial"/>
              </a:rPr>
              <a:t>  W.W. Sanouri Ursprung, Lauren Cardoso, Beth Beatriz, Glory Song, Caroline Stack, Kathleen Fitzsimmons, Emily Sparer-Fine, </a:t>
            </a:r>
            <a:r>
              <a:rPr lang="en-US" kern="0" dirty="0">
                <a:solidFill>
                  <a:srgbClr val="FFFFFF"/>
                </a:solidFill>
                <a:latin typeface="Abadi Extra Light"/>
                <a:ea typeface="+mn-lt"/>
                <a:cs typeface="Arial"/>
                <a:sym typeface="Arial"/>
              </a:rPr>
              <a:t>Ta-wei Lin</a:t>
            </a:r>
            <a:r>
              <a:rPr lang="en-US" kern="0" dirty="0">
                <a:solidFill>
                  <a:srgbClr val="FFFFFF"/>
                </a:solidFill>
                <a:latin typeface="Abadi Extra Light"/>
                <a:cs typeface="Arial"/>
                <a:sym typeface="Arial"/>
              </a:rPr>
              <a:t>, Lisa Potratz, Heather Nelson, Amy Flynn, Lisa Arsenault, </a:t>
            </a:r>
            <a:r>
              <a:rPr lang="en-US" kern="0" dirty="0">
                <a:solidFill>
                  <a:srgbClr val="FFFFFF"/>
                </a:solidFill>
                <a:latin typeface="Abadi Extra Light"/>
                <a:ea typeface="+mn-lt"/>
                <a:cs typeface="Arial"/>
                <a:sym typeface="Arial"/>
              </a:rPr>
              <a:t>Abby Atkins</a:t>
            </a:r>
            <a:endParaRPr lang="en-US" sz="1867" kern="0" dirty="0">
              <a:solidFill>
                <a:srgbClr val="FFFFFF"/>
              </a:solidFill>
              <a:latin typeface="Abadi Extra Light"/>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213157" y="3429000"/>
            <a:ext cx="11765685" cy="3180422"/>
          </a:xfrm>
          <a:prstGeom prst="rect">
            <a:avLst/>
          </a:prstGeom>
        </p:spPr>
        <p:txBody>
          <a:bodyPr wrap="square" lIns="121920" tIns="60960" rIns="121920" bIns="60960" anchor="ctr">
            <a:spAutoFit/>
          </a:bodyPr>
          <a:lstStyle/>
          <a:p>
            <a:pPr algn="ctr" defTabSz="1219140">
              <a:buClr>
                <a:srgbClr val="000000"/>
              </a:buClr>
              <a:defRPr/>
            </a:pPr>
            <a:r>
              <a:rPr lang="en-US" sz="1867" b="1" kern="0" dirty="0">
                <a:solidFill>
                  <a:srgbClr val="FFFFFF"/>
                </a:solidFill>
                <a:latin typeface="Abadi"/>
                <a:cs typeface="Arial"/>
                <a:sym typeface="Arial"/>
              </a:rPr>
              <a:t>CCIS Analytic Team, Data to Action Team, Data Dissemination Team, Communications Team</a:t>
            </a:r>
          </a:p>
          <a:p>
            <a:pPr algn="ctr" defTabSz="1219140">
              <a:buClr>
                <a:srgbClr val="000000"/>
              </a:buClr>
              <a:defRPr/>
            </a:pPr>
            <a:r>
              <a:rPr lang="en-US" sz="2000" dirty="0">
                <a:solidFill>
                  <a:srgbClr val="FFFFFF"/>
                </a:solidFill>
                <a:latin typeface="Abadi Extra Light"/>
                <a:cs typeface="Arial"/>
                <a:sym typeface="Arial"/>
              </a:rPr>
              <a:t>Allison Guarino, Andrea Mooney, Angela Laramie, Ann Marie Matteucci, Anna Agan, Arielle Coq, Barry </a:t>
            </a:r>
            <a:r>
              <a:rPr lang="en-US" sz="2000" dirty="0" err="1">
                <a:solidFill>
                  <a:srgbClr val="FFFFFF"/>
                </a:solidFill>
                <a:latin typeface="Abadi Extra Light"/>
                <a:cs typeface="Arial"/>
                <a:sym typeface="Arial"/>
              </a:rPr>
              <a:t>Callis</a:t>
            </a:r>
            <a:r>
              <a:rPr lang="en-US" sz="2000" dirty="0">
                <a:solidFill>
                  <a:srgbClr val="FFFFFF"/>
                </a:solidFill>
                <a:latin typeface="Abadi Extra Light"/>
                <a:cs typeface="Arial"/>
                <a:sym typeface="Arial"/>
              </a:rPr>
              <a:t>, </a:t>
            </a:r>
          </a:p>
          <a:p>
            <a:pPr algn="ctr" defTabSz="1219140">
              <a:buClr>
                <a:srgbClr val="000000"/>
              </a:buClr>
              <a:defRPr/>
            </a:pPr>
            <a:r>
              <a:rPr lang="en-US" sz="2000" dirty="0">
                <a:solidFill>
                  <a:srgbClr val="FFFFFF"/>
                </a:solidFill>
                <a:latin typeface="Abadi Extra Light"/>
                <a:cs typeface="Arial"/>
                <a:sym typeface="Arial"/>
              </a:rPr>
              <a:t>Beatriz Pazos </a:t>
            </a:r>
            <a:r>
              <a:rPr lang="en-US" sz="2000" dirty="0" err="1">
                <a:solidFill>
                  <a:srgbClr val="FFFFFF"/>
                </a:solidFill>
                <a:latin typeface="Abadi Extra Light"/>
                <a:cs typeface="Arial"/>
                <a:sym typeface="Arial"/>
              </a:rPr>
              <a:t>Vautin</a:t>
            </a:r>
            <a:r>
              <a:rPr lang="en-US" sz="2000" dirty="0">
                <a:solidFill>
                  <a:srgbClr val="FFFFFF"/>
                </a:solidFill>
                <a:latin typeface="Abadi Extra Light"/>
                <a:cs typeface="Arial"/>
                <a:sym typeface="Arial"/>
              </a:rPr>
              <a:t>, Ben Wood, Brittany Brown, Chelsea Orefice, Dana Bernson, David Hu, Dawn Fukuda, </a:t>
            </a:r>
          </a:p>
          <a:p>
            <a:pPr algn="ctr" defTabSz="1219140">
              <a:buClr>
                <a:srgbClr val="000000"/>
              </a:buClr>
              <a:defRPr/>
            </a:pPr>
            <a:r>
              <a:rPr lang="en-US" sz="2000" dirty="0">
                <a:solidFill>
                  <a:srgbClr val="FFFFFF"/>
                </a:solidFill>
                <a:latin typeface="Abadi Extra Light"/>
                <a:cs typeface="Arial"/>
                <a:sym typeface="Arial"/>
              </a:rPr>
              <a:t>Ekta Saksena, Elise </a:t>
            </a:r>
            <a:r>
              <a:rPr lang="en-US" sz="2000" dirty="0" err="1">
                <a:solidFill>
                  <a:srgbClr val="FFFFFF"/>
                </a:solidFill>
                <a:latin typeface="Abadi Extra Light"/>
                <a:cs typeface="Arial"/>
                <a:sym typeface="Arial"/>
              </a:rPr>
              <a:t>Pechter</a:t>
            </a:r>
            <a:r>
              <a:rPr lang="en-US" sz="2000" dirty="0">
                <a:solidFill>
                  <a:srgbClr val="FFFFFF"/>
                </a:solidFill>
                <a:latin typeface="Abadi Extra Light"/>
                <a:cs typeface="Arial"/>
                <a:sym typeface="Arial"/>
              </a:rPr>
              <a:t>, Emily White, Fareesa Hasan, Frank Gyan, Glennon Beresin, Hanna Shephard, </a:t>
            </a:r>
          </a:p>
          <a:p>
            <a:pPr algn="ctr" defTabSz="1219140">
              <a:buClr>
                <a:srgbClr val="000000"/>
              </a:buClr>
              <a:defRPr/>
            </a:pPr>
            <a:r>
              <a:rPr lang="en-US" sz="2000" dirty="0">
                <a:solidFill>
                  <a:srgbClr val="FFFFFF"/>
                </a:solidFill>
                <a:latin typeface="Abadi Extra Light"/>
                <a:cs typeface="Arial"/>
                <a:sym typeface="Arial"/>
              </a:rPr>
              <a:t>Hannah Walters, Hermik </a:t>
            </a:r>
            <a:r>
              <a:rPr lang="en-US" sz="2000" dirty="0" err="1">
                <a:solidFill>
                  <a:srgbClr val="FFFFFF"/>
                </a:solidFill>
                <a:latin typeface="Abadi Extra Light"/>
                <a:cs typeface="Arial"/>
                <a:sym typeface="Arial"/>
              </a:rPr>
              <a:t>Babkhanlou</a:t>
            </a:r>
            <a:r>
              <a:rPr lang="en-US" sz="2000" dirty="0">
                <a:solidFill>
                  <a:srgbClr val="FFFFFF"/>
                </a:solidFill>
                <a:latin typeface="Abadi Extra Light"/>
                <a:cs typeface="Arial"/>
                <a:sym typeface="Arial"/>
              </a:rPr>
              <a:t>-Chase, James Laing, Jena Pennock, Jennica Allen, Jennifer Halstrom, </a:t>
            </a:r>
          </a:p>
          <a:p>
            <a:pPr algn="ctr" defTabSz="1219140">
              <a:buClr>
                <a:srgbClr val="000000"/>
              </a:buClr>
              <a:defRPr/>
            </a:pPr>
            <a:r>
              <a:rPr lang="en-US" sz="2000" dirty="0">
                <a:solidFill>
                  <a:srgbClr val="FFFFFF"/>
                </a:solidFill>
                <a:latin typeface="Abadi Extra Light"/>
                <a:cs typeface="Arial"/>
                <a:sym typeface="Arial"/>
              </a:rPr>
              <a:t>Justine Egan, Kathleen Grattan, Kim Etingoff, Kirby Lecy, Lamar Polk, Lauren Fogarty, Lauren Larochelle, </a:t>
            </a:r>
          </a:p>
          <a:p>
            <a:pPr algn="ctr" defTabSz="1219140">
              <a:buClr>
                <a:srgbClr val="000000"/>
              </a:buClr>
              <a:defRPr/>
            </a:pPr>
            <a:r>
              <a:rPr lang="en-US" sz="2000" dirty="0">
                <a:solidFill>
                  <a:srgbClr val="FFFFFF"/>
                </a:solidFill>
                <a:latin typeface="Abadi Extra Light"/>
                <a:cs typeface="Arial"/>
                <a:sym typeface="Arial"/>
              </a:rPr>
              <a:t>Mahsa Yazdy, Marianne Mabida, Matthew Tumpney, Megan Hatch, Megan Young, Melody Kingsley, Michelle Reid, Miriam Scrivener, Nassira Nicola, Nicole Daniels, Nicole Roos, Rebecca Berger, Rebecca Han, Robert Leibowitz, Susan Manning, Thomas Brigham, Timothy St. Laurent, Vera Mouradian, Victoria Nielsen, </a:t>
            </a:r>
            <a:r>
              <a:rPr lang="en-US" sz="2000" dirty="0" err="1">
                <a:solidFill>
                  <a:srgbClr val="FFFFFF"/>
                </a:solidFill>
                <a:latin typeface="Abadi Extra Light"/>
                <a:cs typeface="Arial"/>
                <a:sym typeface="Arial"/>
              </a:rPr>
              <a:t>Ziming</a:t>
            </a:r>
            <a:r>
              <a:rPr lang="en-US" sz="2000" dirty="0">
                <a:solidFill>
                  <a:srgbClr val="FFFFFF"/>
                </a:solidFill>
                <a:latin typeface="Abadi Extra Light"/>
                <a:cs typeface="Arial"/>
                <a:sym typeface="Arial"/>
              </a:rPr>
              <a:t> Xuan, </a:t>
            </a:r>
          </a:p>
          <a:p>
            <a:pPr algn="ctr" defTabSz="1219140">
              <a:buClr>
                <a:srgbClr val="000000"/>
              </a:buClr>
              <a:defRPr/>
            </a:pPr>
            <a:r>
              <a:rPr lang="en-US" sz="1867" kern="0" dirty="0">
                <a:solidFill>
                  <a:srgbClr val="FFFFFF"/>
                </a:solidFill>
                <a:latin typeface="Abadi Extra Light"/>
                <a:cs typeface="Arial"/>
                <a:sym typeface="Arial"/>
              </a:rPr>
              <a:t>Elizabeth Showalter, Priyokti Rana, </a:t>
            </a:r>
            <a:r>
              <a:rPr lang="en-US" sz="2000" kern="0" dirty="0">
                <a:solidFill>
                  <a:srgbClr val="FFFFFF"/>
                </a:solidFill>
                <a:latin typeface="Abadi Extra Light"/>
                <a:ea typeface="+mn-lt"/>
                <a:cs typeface="Arial"/>
                <a:sym typeface="Arial"/>
              </a:rPr>
              <a:t>Mayowa Sanusi, Emily Lawson, Alana </a:t>
            </a:r>
            <a:r>
              <a:rPr lang="en-US" sz="2000" kern="0" dirty="0" err="1">
                <a:solidFill>
                  <a:srgbClr val="FFFFFF"/>
                </a:solidFill>
                <a:latin typeface="Abadi Extra Light"/>
                <a:ea typeface="+mn-lt"/>
                <a:cs typeface="Arial"/>
                <a:sym typeface="Arial"/>
              </a:rPr>
              <a:t>LeBrón</a:t>
            </a:r>
            <a:r>
              <a:rPr lang="en-US" sz="2000" kern="0" dirty="0">
                <a:solidFill>
                  <a:srgbClr val="FFFFFF"/>
                </a:solidFill>
                <a:latin typeface="Abadi Extra Light"/>
                <a:ea typeface="+mn-lt"/>
                <a:cs typeface="Arial"/>
                <a:sym typeface="Arial"/>
              </a:rPr>
              <a:t> </a:t>
            </a:r>
            <a:r>
              <a:rPr lang="en-US" sz="1867" kern="0" dirty="0">
                <a:solidFill>
                  <a:srgbClr val="FFFFFF"/>
                </a:solidFill>
                <a:latin typeface="Abadi Extra Light"/>
                <a:cs typeface="Arial"/>
                <a:sym typeface="Arial"/>
              </a:rPr>
              <a:t> </a:t>
            </a:r>
          </a:p>
        </p:txBody>
      </p:sp>
    </p:spTree>
    <p:extLst>
      <p:ext uri="{BB962C8B-B14F-4D97-AF65-F5344CB8AC3E}">
        <p14:creationId xmlns:p14="http://schemas.microsoft.com/office/powerpoint/2010/main" val="2091979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800">
                <a:solidFill>
                  <a:srgbClr val="FFFFFF"/>
                </a:solidFill>
                <a:latin typeface="Abadi Extra Light"/>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Mass in Motion programs, including Springfield, Malden, and Chelsea</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Cambodian Mutual Assistance</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The Mashpee Wampanoag Tribe</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The Immigrants’ Assistance Center, Inc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Families for Justice as Healing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City of Lawrence Mayor’s Health Task Force</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ea typeface="Calibri"/>
                <a:cs typeface="Arial"/>
                <a:sym typeface="Calibri"/>
              </a:rPr>
              <a:t>The</a:t>
            </a:r>
            <a:r>
              <a:rPr lang="en-US" sz="1867" kern="0">
                <a:solidFill>
                  <a:srgbClr val="FFFFFF"/>
                </a:solidFill>
                <a:latin typeface="Abadi Extra Light"/>
                <a:cs typeface="Arial"/>
                <a:sym typeface="Arial"/>
              </a:rPr>
              <a:t> 84 Coalitions, including the Lawrence/Methuen Coalition</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Boys and Girls Clubs, including those in Fitchburg and Leominster and the Metro South area</a:t>
            </a:r>
            <a:endParaRPr lang="en-US" sz="1867" kern="0">
              <a:solidFill>
                <a:srgbClr val="FFFFFF"/>
              </a:solidFill>
              <a:latin typeface="Arial"/>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Chinatown Neighborhood Association</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Father Bill’s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UTEC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err="1">
                <a:solidFill>
                  <a:srgbClr val="FFFFFF"/>
                </a:solidFill>
                <a:latin typeface="Abadi Extra Light" panose="020F0302020204030204" pitchFamily="34" charset="0"/>
                <a:ea typeface="Calibri"/>
                <a:cs typeface="Abadi Extra Light" panose="020F0302020204030204" pitchFamily="34" charset="0"/>
                <a:sym typeface="Calibri"/>
              </a:rPr>
              <a:t>MassCOSH</a:t>
            </a:r>
            <a:endParaRPr lang="en-US" sz="1867" kern="0">
              <a:solidFill>
                <a:srgbClr val="FFFFFF"/>
              </a:solidFill>
              <a:latin typeface="Abadi Extra Light" panose="020F0302020204030204" pitchFamily="34" charset="0"/>
              <a:ea typeface="Calibri"/>
              <a:cs typeface="Abadi Extra Light" panose="020F0302020204030204" pitchFamily="34" charset="0"/>
              <a:sym typeface="Calibri"/>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Stavros Center for Independent Living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Greater Springfield Senior Services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ea typeface="Calibri"/>
                <a:cs typeface="Arial"/>
                <a:sym typeface="Calibri"/>
              </a:rPr>
              <a:t>Center</a:t>
            </a:r>
            <a:r>
              <a:rPr lang="en-US" sz="1867" kern="0">
                <a:solidFill>
                  <a:srgbClr val="FFFFFF"/>
                </a:solidFill>
                <a:latin typeface="Abadi Extra Light"/>
                <a:cs typeface="Arial"/>
                <a:sym typeface="Arial"/>
              </a:rPr>
              <a:t> for Living and Working</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DEAF, Inc.</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Massachusetts Commission for the Deaf and Hard of Hearing</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defTabSz="1219170">
              <a:lnSpc>
                <a:spcPct val="115000"/>
              </a:lnSpc>
              <a:spcBef>
                <a:spcPts val="1067"/>
              </a:spcBef>
              <a:spcAft>
                <a:spcPts val="2133"/>
              </a:spcAft>
              <a:buClr>
                <a:srgbClr val="000000"/>
              </a:buClr>
              <a:buSzPts val="1100"/>
            </a:pPr>
            <a:r>
              <a:rPr lang="en-US" sz="1867" kern="0">
                <a:solidFill>
                  <a:srgbClr val="FFFFFF"/>
                </a:solidFill>
                <a:latin typeface="Abadi Extra Light" panose="020F0302020204030204" pitchFamily="34" charset="0"/>
                <a:cs typeface="Abadi Extra Light" panose="020F0302020204030204" pitchFamily="34" charset="0"/>
                <a:sym typeface="Arial"/>
              </a:rPr>
              <a:t>Many groups that were critical in the success of this effort and gave important input on the development and deployment of the survey:</a:t>
            </a:r>
            <a:br>
              <a:rPr lang="en-US" sz="1867" kern="0">
                <a:solidFill>
                  <a:srgbClr val="FFFFFF"/>
                </a:solidFill>
                <a:latin typeface="Abadi Extra Light" panose="020F0302020204030204" pitchFamily="34" charset="0"/>
                <a:cs typeface="Abadi Extra Light" panose="020F0302020204030204" pitchFamily="34" charset="0"/>
                <a:sym typeface="Arial"/>
              </a:rPr>
            </a:br>
            <a:endParaRPr lang="en-US" sz="1867" kern="0">
              <a:solidFill>
                <a:srgbClr val="FFFFFF"/>
              </a:solidFill>
              <a:latin typeface="Abadi Extra Light" panose="020F0302020204030204" pitchFamily="34" charset="0"/>
              <a:cs typeface="Abadi Extra Light" panose="020F0302020204030204" pitchFamily="34" charset="0"/>
              <a:sym typeface="Arial"/>
            </a:endParaRPr>
          </a:p>
        </p:txBody>
      </p:sp>
    </p:spTree>
    <p:extLst>
      <p:ext uri="{BB962C8B-B14F-4D97-AF65-F5344CB8AC3E}">
        <p14:creationId xmlns:p14="http://schemas.microsoft.com/office/powerpoint/2010/main" val="377497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33829" y="1740944"/>
            <a:ext cx="11555519" cy="4564200"/>
          </a:xfrm>
          <a:prstGeom prst="rect">
            <a:avLst/>
          </a:prstGeom>
        </p:spPr>
        <p:txBody>
          <a:bodyPr spcFirstLastPara="1" wrap="square" lIns="91433" tIns="45700" rIns="91433" bIns="45700" anchor="t" anchorCtr="0">
            <a:noAutofit/>
          </a:bodyPr>
          <a:lstStyle/>
          <a:p>
            <a:pPr marL="608965" indent="-440055">
              <a:lnSpc>
                <a:spcPct val="200000"/>
              </a:lnSpc>
              <a:buClr>
                <a:srgbClr val="073763"/>
              </a:buClr>
              <a:buSzPts val="1600"/>
              <a:buAutoNum type="arabicPeriod"/>
            </a:pPr>
            <a:r>
              <a:rPr lang="en-US" sz="2400" dirty="0">
                <a:solidFill>
                  <a:srgbClr val="073763"/>
                </a:solidFill>
                <a:latin typeface="Abadi Extra Light"/>
              </a:rPr>
              <a:t>Purpose and Approach of the Covid-19 Community Impact Survey (CCIS)</a:t>
            </a:r>
            <a:endParaRPr lang="en-US" dirty="0"/>
          </a:p>
          <a:p>
            <a:pPr marL="608965" indent="-440055">
              <a:lnSpc>
                <a:spcPct val="200000"/>
              </a:lnSpc>
              <a:spcBef>
                <a:spcPts val="0"/>
              </a:spcBef>
              <a:buClr>
                <a:srgbClr val="073763"/>
              </a:buClr>
              <a:buSzPts val="1600"/>
              <a:buAutoNum type="arabicPeriod"/>
            </a:pPr>
            <a:r>
              <a:rPr lang="en-US" sz="2400" dirty="0">
                <a:solidFill>
                  <a:srgbClr val="073763"/>
                </a:solidFill>
                <a:latin typeface="Abadi Extra Light"/>
              </a:rPr>
              <a:t>Preliminary Findings </a:t>
            </a:r>
          </a:p>
          <a:p>
            <a:pPr marL="1235710" lvl="1" indent="-456565">
              <a:lnSpc>
                <a:spcPct val="100000"/>
              </a:lnSpc>
              <a:spcBef>
                <a:spcPts val="0"/>
              </a:spcBef>
              <a:buClr>
                <a:srgbClr val="073763"/>
              </a:buClr>
              <a:buSzPts val="1600"/>
            </a:pPr>
            <a:r>
              <a:rPr lang="en-US" sz="2000" dirty="0">
                <a:solidFill>
                  <a:srgbClr val="073763"/>
                </a:solidFill>
                <a:latin typeface="Abadi Extra Light"/>
              </a:rPr>
              <a:t>Persons with Disability Spotlight</a:t>
            </a:r>
            <a:endParaRPr lang="en-US" sz="1400" dirty="0">
              <a:solidFill>
                <a:srgbClr val="595959"/>
              </a:solidFill>
            </a:endParaRPr>
          </a:p>
          <a:p>
            <a:pPr marL="779145" lvl="1" indent="0">
              <a:lnSpc>
                <a:spcPct val="100000"/>
              </a:lnSpc>
              <a:spcBef>
                <a:spcPts val="0"/>
              </a:spcBef>
              <a:buClr>
                <a:srgbClr val="073763"/>
              </a:buClr>
              <a:buSzPts val="1600"/>
              <a:buNone/>
            </a:pPr>
            <a:endParaRPr lang="en-US" sz="2400" dirty="0">
              <a:solidFill>
                <a:srgbClr val="073763"/>
              </a:solidFill>
              <a:latin typeface="Abadi Extra Light"/>
            </a:endParaRPr>
          </a:p>
          <a:p>
            <a:pPr marL="626760" indent="-457200">
              <a:lnSpc>
                <a:spcPct val="100000"/>
              </a:lnSpc>
              <a:spcBef>
                <a:spcPts val="0"/>
              </a:spcBef>
              <a:buSzPts val="1600"/>
              <a:buAutoNum type="arabicPeriod"/>
            </a:pPr>
            <a:r>
              <a:rPr lang="en-US" sz="2400" dirty="0">
                <a:solidFill>
                  <a:srgbClr val="073763"/>
                </a:solidFill>
                <a:latin typeface="Abadi Extra Light"/>
              </a:rPr>
              <a:t>Appendix</a:t>
            </a:r>
            <a:endParaRPr lang="en-US" sz="1400" dirty="0"/>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7" name="Google Shape;67;p15"/>
          <p:cNvSpPr txBox="1">
            <a:spLocks noGrp="1"/>
          </p:cNvSpPr>
          <p:nvPr>
            <p:ph type="title"/>
          </p:nvPr>
        </p:nvSpPr>
        <p:spPr>
          <a:xfrm>
            <a:off x="687947" y="386590"/>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25988"/>
            <a:ext cx="12191999"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CDFE8EAD-8AEA-464F-BB23-8D7D39B46A52}"/>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74" name="Google Shape;74;p16"/>
          <p:cNvSpPr txBox="1">
            <a:spLocks noGrp="1"/>
          </p:cNvSpPr>
          <p:nvPr>
            <p:ph type="title"/>
          </p:nvPr>
        </p:nvSpPr>
        <p:spPr>
          <a:xfrm>
            <a:off x="1210665" y="4263296"/>
            <a:ext cx="10515600" cy="1325600"/>
          </a:xfrm>
          <a:prstGeom prst="rect">
            <a:avLst/>
          </a:prstGeom>
        </p:spPr>
        <p:txBody>
          <a:bodyPr spcFirstLastPara="1" wrap="square" lIns="91433" tIns="45700" rIns="91433" bIns="45700" anchor="ctr" anchorCtr="0">
            <a:noAutofit/>
          </a:bodyPr>
          <a:lstStyle/>
          <a:p>
            <a:pPr algn="r"/>
            <a:r>
              <a:rPr lang="en-US" sz="4267" b="1" spc="800">
                <a:solidFill>
                  <a:schemeClr val="bg1"/>
                </a:solidFill>
                <a:latin typeface="Abadi Extra Light"/>
              </a:rPr>
              <a:t>PURPOSE AND APPROACH</a:t>
            </a:r>
          </a:p>
        </p:txBody>
      </p:sp>
      <p:sp>
        <p:nvSpPr>
          <p:cNvPr id="6" name="Rectangle 5">
            <a:extLst>
              <a:ext uri="{FF2B5EF4-FFF2-40B4-BE49-F238E27FC236}">
                <a16:creationId xmlns:a16="http://schemas.microsoft.com/office/drawing/2014/main" id="{EAB47E08-2539-494D-96E7-773FB30BEBC4}"/>
              </a:ext>
            </a:extLst>
          </p:cNvPr>
          <p:cNvSpPr/>
          <p:nvPr/>
        </p:nvSpPr>
        <p:spPr>
          <a:xfrm>
            <a:off x="1375965" y="6405282"/>
            <a:ext cx="1319592" cy="307777"/>
          </a:xfrm>
          <a:prstGeom prst="rect">
            <a:avLst/>
          </a:prstGeom>
        </p:spPr>
        <p:txBody>
          <a:bodyPr wrap="none">
            <a:spAutoFit/>
          </a:bodyPr>
          <a:lstStyle/>
          <a:p>
            <a:pPr defTabSz="1219170">
              <a:buClr>
                <a:srgbClr val="000000"/>
              </a:buClr>
            </a:pPr>
            <a:r>
              <a:rPr lang="en-US" sz="1400" i="1" kern="0">
                <a:solidFill>
                  <a:srgbClr val="FFFFFF"/>
                </a:solidFill>
                <a:latin typeface="Abadi Extra Light"/>
                <a:ea typeface="Lato"/>
                <a:cs typeface="Lato"/>
                <a:sym typeface="Lato"/>
              </a:rPr>
              <a:t>3.10.21 release</a:t>
            </a:r>
            <a:endParaRPr lang="en-US" sz="1400" i="1" kern="0">
              <a:solidFill>
                <a:srgbClr val="FFFFFF"/>
              </a:solidFill>
              <a:latin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8" name="Rectangle 7">
            <a:extLst>
              <a:ext uri="{FF2B5EF4-FFF2-40B4-BE49-F238E27FC236}">
                <a16:creationId xmlns:a16="http://schemas.microsoft.com/office/drawing/2014/main" id="{2F97DE6F-C41A-1E46-9942-EAE40238DF1F}"/>
              </a:ext>
            </a:extLst>
          </p:cNvPr>
          <p:cNvSpPr/>
          <p:nvPr/>
        </p:nvSpPr>
        <p:spPr>
          <a:xfrm>
            <a:off x="2147" y="6637705"/>
            <a:ext cx="12191999" cy="21707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5" name="Rectangle 4">
            <a:extLst>
              <a:ext uri="{FF2B5EF4-FFF2-40B4-BE49-F238E27FC236}">
                <a16:creationId xmlns:a16="http://schemas.microsoft.com/office/drawing/2014/main" id="{A70623C6-B276-734A-88CC-1EA5C03DC045}"/>
              </a:ext>
            </a:extLst>
          </p:cNvPr>
          <p:cNvSpPr/>
          <p:nvPr/>
        </p:nvSpPr>
        <p:spPr>
          <a:xfrm>
            <a:off x="2147" y="393881"/>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74" name="Google Shape;74;p16"/>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Autofit/>
          </a:bodyPr>
          <a:lstStyle/>
          <a:p>
            <a:pPr>
              <a:buSzPts val="3300"/>
            </a:pPr>
            <a:r>
              <a:rPr lang="en" sz="2933" spc="600">
                <a:solidFill>
                  <a:schemeClr val="bg1"/>
                </a:solidFill>
                <a:latin typeface="Abadi Extra Light" panose="020B0204020104020204" pitchFamily="34" charset="0"/>
              </a:rPr>
              <a:t>Why did we conduct the CCIS?</a:t>
            </a:r>
            <a:endParaRPr sz="2933" spc="600">
              <a:solidFill>
                <a:schemeClr val="bg1"/>
              </a:solidFill>
              <a:latin typeface="Abadi Extra Light" panose="020B0204020104020204" pitchFamily="34" charset="0"/>
            </a:endParaRPr>
          </a:p>
        </p:txBody>
      </p:sp>
      <p:sp>
        <p:nvSpPr>
          <p:cNvPr id="75" name="Google Shape;75;p16"/>
          <p:cNvSpPr txBox="1">
            <a:spLocks noGrp="1"/>
          </p:cNvSpPr>
          <p:nvPr>
            <p:ph type="body" idx="1"/>
          </p:nvPr>
        </p:nvSpPr>
        <p:spPr>
          <a:xfrm>
            <a:off x="838200" y="1825625"/>
            <a:ext cx="10515600" cy="4638496"/>
          </a:xfrm>
          <a:prstGeom prst="rect">
            <a:avLst/>
          </a:prstGeom>
          <a:noFill/>
          <a:ln>
            <a:noFill/>
          </a:ln>
        </p:spPr>
        <p:txBody>
          <a:bodyPr spcFirstLastPara="1" wrap="square" lIns="91433" tIns="45700" rIns="91433" bIns="45700" anchor="t" anchorCtr="0">
            <a:noAutofit/>
          </a:bodyPr>
          <a:lstStyle/>
          <a:p>
            <a:pPr marL="0" indent="0">
              <a:lnSpc>
                <a:spcPct val="115000"/>
              </a:lnSpc>
              <a:spcBef>
                <a:spcPts val="0"/>
              </a:spcBef>
              <a:buNone/>
            </a:pPr>
            <a:r>
              <a:rPr lang="en" sz="2533" spc="300">
                <a:solidFill>
                  <a:srgbClr val="073763"/>
                </a:solidFill>
                <a:latin typeface="Abadi Extra Light" panose="020B0204020104020204" pitchFamily="34" charset="0"/>
              </a:rPr>
              <a:t>Goals: </a:t>
            </a: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1) </a:t>
            </a:r>
            <a:r>
              <a:rPr lang="en" sz="2533" spc="300">
                <a:solidFill>
                  <a:srgbClr val="073763"/>
                </a:solidFill>
                <a:latin typeface="Abadi Extra Light" panose="020B0204020104020204" pitchFamily="34" charset="0"/>
              </a:rPr>
              <a:t>Identify the most pressing immediate and long-term health needs created by the pandemic, including its social and economic consequences</a:t>
            </a:r>
          </a:p>
          <a:p>
            <a:pPr marL="293681" indent="0">
              <a:lnSpc>
                <a:spcPct val="115000"/>
              </a:lnSpc>
              <a:spcBef>
                <a:spcPts val="0"/>
              </a:spcBef>
              <a:buNone/>
            </a:pP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2) </a:t>
            </a:r>
            <a:r>
              <a:rPr lang="en" sz="2533" spc="300">
                <a:solidFill>
                  <a:srgbClr val="073763"/>
                </a:solidFill>
                <a:latin typeface="Abadi Extra Light" panose="020B0204020104020204" pitchFamily="34" charset="0"/>
              </a:rPr>
              <a:t>Determine which populations have been most disproportionately impacted</a:t>
            </a:r>
            <a:endParaRPr sz="2533" spc="300">
              <a:solidFill>
                <a:srgbClr val="073763"/>
              </a:solidFill>
              <a:latin typeface="Abadi Extra Light" panose="020B0204020104020204" pitchFamily="34" charset="0"/>
            </a:endParaRPr>
          </a:p>
          <a:p>
            <a:pPr marL="0" indent="0">
              <a:lnSpc>
                <a:spcPct val="115000"/>
              </a:lnSpc>
              <a:spcBef>
                <a:spcPts val="0"/>
              </a:spcBef>
              <a:buNone/>
            </a:pPr>
            <a:endParaRPr sz="2533" spc="300">
              <a:solidFill>
                <a:srgbClr val="073763"/>
              </a:solidFill>
              <a:latin typeface="Abadi Extra Light" panose="020B0204020104020204" pitchFamily="34" charset="0"/>
            </a:endParaRPr>
          </a:p>
          <a:p>
            <a:pPr marL="1219140" indent="609570" algn="r">
              <a:lnSpc>
                <a:spcPct val="115000"/>
              </a:lnSpc>
              <a:spcBef>
                <a:spcPts val="0"/>
              </a:spcBef>
              <a:buNone/>
            </a:pPr>
            <a:r>
              <a:rPr lang="en" sz="2533" spc="300">
                <a:solidFill>
                  <a:srgbClr val="073763"/>
                </a:solidFill>
                <a:latin typeface="Abadi Extra Light" panose="020B0204020104020204" pitchFamily="34" charset="0"/>
              </a:rPr>
              <a:t>.... in order to inform and prioritize resource deployment and policy actions</a:t>
            </a:r>
            <a:endParaRPr sz="2533" spc="300">
              <a:solidFill>
                <a:srgbClr val="073763"/>
              </a:solidFill>
              <a:latin typeface="Abadi Extra Light" panose="020B0204020104020204" pitchFamily="34" charset="0"/>
            </a:endParaRPr>
          </a:p>
          <a:p>
            <a:pPr marL="0" indent="0">
              <a:spcBef>
                <a:spcPts val="0"/>
              </a:spcBef>
              <a:spcAft>
                <a:spcPts val="2133"/>
              </a:spcAft>
              <a:buSzPts val="2100"/>
              <a:buNone/>
            </a:pPr>
            <a:endParaRPr sz="267" spc="300">
              <a:solidFill>
                <a:srgbClr val="000000"/>
              </a:solidFill>
              <a:latin typeface="Abadi Extra Light" panose="020B0204020104020204" pitchFamily="34" charset="0"/>
            </a:endParaRPr>
          </a:p>
        </p:txBody>
      </p:sp>
    </p:spTree>
    <p:extLst>
      <p:ext uri="{BB962C8B-B14F-4D97-AF65-F5344CB8AC3E}">
        <p14:creationId xmlns:p14="http://schemas.microsoft.com/office/powerpoint/2010/main" val="4176472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7" y="6532808"/>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2" name="Rectangle 1">
            <a:extLst>
              <a:ext uri="{FF2B5EF4-FFF2-40B4-BE49-F238E27FC236}">
                <a16:creationId xmlns:a16="http://schemas.microsoft.com/office/drawing/2014/main" id="{992FA0B7-6ABC-4A40-BB3D-08387E3967C8}"/>
              </a:ext>
            </a:extLst>
          </p:cNvPr>
          <p:cNvSpPr/>
          <p:nvPr/>
        </p:nvSpPr>
        <p:spPr>
          <a:xfrm>
            <a:off x="1" y="111940"/>
            <a:ext cx="12191999" cy="88084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128" name="Google Shape;128;p19"/>
          <p:cNvSpPr txBox="1">
            <a:spLocks noGrp="1"/>
          </p:cNvSpPr>
          <p:nvPr>
            <p:ph type="title"/>
          </p:nvPr>
        </p:nvSpPr>
        <p:spPr>
          <a:xfrm>
            <a:off x="514271" y="-42140"/>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33" b="1" spc="800">
                <a:solidFill>
                  <a:schemeClr val="bg1"/>
                </a:solidFill>
                <a:latin typeface="Abadi Extra Light"/>
              </a:rPr>
              <a:t>OVERVIEW OF CCIS APPROACH</a:t>
            </a:r>
          </a:p>
        </p:txBody>
      </p:sp>
      <p:sp>
        <p:nvSpPr>
          <p:cNvPr id="129" name="Google Shape;129;p19"/>
          <p:cNvSpPr txBox="1">
            <a:spLocks noGrp="1"/>
          </p:cNvSpPr>
          <p:nvPr>
            <p:ph type="body" idx="1"/>
          </p:nvPr>
        </p:nvSpPr>
        <p:spPr>
          <a:xfrm>
            <a:off x="419065" y="1217429"/>
            <a:ext cx="11353868" cy="4137291"/>
          </a:xfrm>
          <a:prstGeom prst="rect">
            <a:avLst/>
          </a:prstGeom>
          <a:noFill/>
          <a:ln>
            <a:noFill/>
          </a:ln>
        </p:spPr>
        <p:txBody>
          <a:bodyPr spcFirstLastPara="1" wrap="square" lIns="91433" tIns="45700" rIns="91433" bIns="45700" anchor="t" anchorCtr="0">
            <a:noAutofit/>
          </a:bodyPr>
          <a:lstStyle/>
          <a:p>
            <a:pPr marL="237055" indent="-287851">
              <a:lnSpc>
                <a:spcPct val="100000"/>
              </a:lnSpc>
              <a:spcBef>
                <a:spcPts val="0"/>
              </a:spcBef>
              <a:buClr>
                <a:srgbClr val="073763"/>
              </a:buClr>
              <a:buSzPts val="2000"/>
            </a:pPr>
            <a:r>
              <a:rPr lang="en-US" sz="2000">
                <a:solidFill>
                  <a:srgbClr val="073763"/>
                </a:solidFill>
                <a:latin typeface="Abadi Extra Light"/>
              </a:rPr>
              <a:t>Conducted a self-administered online survey (Sept. and Nov. 2020) with </a:t>
            </a:r>
            <a:r>
              <a:rPr lang="en" sz="2000">
                <a:solidFill>
                  <a:srgbClr val="073763"/>
                </a:solidFill>
                <a:latin typeface="Abadi Extra Light"/>
                <a:sym typeface="Lato"/>
              </a:rPr>
              <a:t>over </a:t>
            </a:r>
            <a:r>
              <a:rPr lang="en" sz="2000">
                <a:solidFill>
                  <a:schemeClr val="accent4">
                    <a:lumMod val="75000"/>
                  </a:schemeClr>
                </a:solidFill>
                <a:latin typeface="Abadi" panose="020B0604020104020204" pitchFamily="34" charset="0"/>
                <a:sym typeface="Lato"/>
              </a:rPr>
              <a:t>33,000</a:t>
            </a:r>
            <a:r>
              <a:rPr lang="en" sz="2000">
                <a:solidFill>
                  <a:srgbClr val="073763"/>
                </a:solidFill>
                <a:latin typeface="Abadi" panose="020B0604020104020204" pitchFamily="34" charset="0"/>
                <a:sym typeface="Lato"/>
              </a:rPr>
              <a:t> </a:t>
            </a:r>
            <a:r>
              <a:rPr lang="en" sz="2000">
                <a:solidFill>
                  <a:srgbClr val="073763"/>
                </a:solidFill>
                <a:latin typeface="Abadi Extra Light"/>
                <a:sym typeface="Lato"/>
              </a:rPr>
              <a:t>adults and </a:t>
            </a:r>
            <a:r>
              <a:rPr lang="en" sz="2000">
                <a:solidFill>
                  <a:schemeClr val="accent4">
                    <a:lumMod val="75000"/>
                  </a:schemeClr>
                </a:solidFill>
                <a:latin typeface="Abadi" panose="020B0604020104020204" pitchFamily="34" charset="0"/>
                <a:sym typeface="Lato"/>
              </a:rPr>
              <a:t>3,000</a:t>
            </a:r>
            <a:r>
              <a:rPr lang="en" sz="2000">
                <a:solidFill>
                  <a:srgbClr val="073763"/>
                </a:solidFill>
                <a:latin typeface="Abadi Extra Light"/>
                <a:sym typeface="Lato"/>
              </a:rPr>
              <a:t> youth respondents in the final sample </a:t>
            </a:r>
            <a:endParaRPr lang="en-US" sz="2000">
              <a:solidFill>
                <a:srgbClr val="073763"/>
              </a:solidFill>
              <a:latin typeface="Abadi Extra Light"/>
            </a:endParaRPr>
          </a:p>
          <a:p>
            <a:pPr marL="237055" indent="-287851">
              <a:lnSpc>
                <a:spcPct val="150000"/>
              </a:lnSpc>
              <a:spcBef>
                <a:spcPts val="0"/>
              </a:spcBef>
              <a:buClr>
                <a:srgbClr val="073763"/>
              </a:buClr>
              <a:buSzPts val="2000"/>
            </a:pPr>
            <a:r>
              <a:rPr lang="en-US" sz="2000">
                <a:solidFill>
                  <a:srgbClr val="073763"/>
                </a:solidFill>
                <a:latin typeface="Abadi Extra Light"/>
              </a:rPr>
              <a:t>Covered a wide range of topics specific to adults and youth respectively</a:t>
            </a:r>
          </a:p>
          <a:p>
            <a:pPr marL="846626" lvl="1" indent="-287851">
              <a:lnSpc>
                <a:spcPct val="100000"/>
              </a:lnSpc>
              <a:spcBef>
                <a:spcPts val="0"/>
              </a:spcBef>
              <a:buClr>
                <a:srgbClr val="073763"/>
              </a:buClr>
              <a:buSzPts val="2000"/>
            </a:pPr>
            <a:r>
              <a:rPr lang="en-US" sz="1600">
                <a:solidFill>
                  <a:srgbClr val="073763"/>
                </a:solidFill>
                <a:latin typeface="Abadi Extra Light"/>
              </a:rPr>
              <a:t>Perceptions &amp; experiences of COVID-19, Basic needs, Access to healthcare, Pandemic-related changes in employment, Mental health, Substance use, and Safety</a:t>
            </a:r>
            <a:endParaRPr lang="en-US" sz="1051">
              <a:solidFill>
                <a:srgbClr val="073763"/>
              </a:solidFill>
              <a:latin typeface="Abadi Extra Light"/>
            </a:endParaRPr>
          </a:p>
          <a:p>
            <a:pPr marL="237055" indent="-287851">
              <a:lnSpc>
                <a:spcPct val="150000"/>
              </a:lnSpc>
              <a:spcBef>
                <a:spcPts val="800"/>
              </a:spcBef>
              <a:buClr>
                <a:srgbClr val="073763"/>
              </a:buClr>
              <a:buSzPts val="2000"/>
            </a:pPr>
            <a:r>
              <a:rPr lang="en-US" sz="2000">
                <a:solidFill>
                  <a:srgbClr val="073763"/>
                </a:solidFill>
                <a:latin typeface="Abadi Extra Light"/>
              </a:rPr>
              <a:t>Available in 11 languages; additional focus groups also conducted in ASL</a:t>
            </a:r>
          </a:p>
          <a:p>
            <a:pPr marL="237055" indent="-287851">
              <a:lnSpc>
                <a:spcPct val="150000"/>
              </a:lnSpc>
              <a:spcBef>
                <a:spcPts val="800"/>
              </a:spcBef>
              <a:buClr>
                <a:srgbClr val="073763"/>
              </a:buClr>
              <a:buSzPts val="2000"/>
            </a:pPr>
            <a:r>
              <a:rPr lang="en-US" sz="2000">
                <a:solidFill>
                  <a:srgbClr val="073763"/>
                </a:solidFill>
                <a:latin typeface="Abadi Extra Light"/>
              </a:rPr>
              <a:t>Open ended questions captured previously unknown needs and barriers</a:t>
            </a:r>
          </a:p>
          <a:p>
            <a:pPr marL="237055" indent="-287851">
              <a:lnSpc>
                <a:spcPct val="150000"/>
              </a:lnSpc>
              <a:spcBef>
                <a:spcPts val="800"/>
              </a:spcBef>
              <a:buClr>
                <a:srgbClr val="073763"/>
              </a:buClr>
              <a:buSzPts val="2000"/>
            </a:pPr>
            <a:r>
              <a:rPr lang="en-US" sz="2000">
                <a:solidFill>
                  <a:srgbClr val="073763"/>
                </a:solidFill>
                <a:latin typeface="Abadi Extra Light"/>
              </a:rPr>
              <a:t>Weighted results to the state average, with different weights applied to youth and adult samples</a:t>
            </a:r>
          </a:p>
          <a:p>
            <a:pPr marL="237055" indent="-287851">
              <a:lnSpc>
                <a:spcPct val="150000"/>
              </a:lnSpc>
              <a:spcBef>
                <a:spcPts val="800"/>
              </a:spcBef>
              <a:buClr>
                <a:srgbClr val="073763"/>
              </a:buClr>
              <a:buSzPts val="2000"/>
            </a:pPr>
            <a:r>
              <a:rPr lang="en-US" sz="2000">
                <a:solidFill>
                  <a:srgbClr val="073763"/>
                </a:solidFill>
                <a:latin typeface="Abadi Extra Light"/>
              </a:rPr>
              <a:t>Recruitment via network of community-based organizations (CBOs)</a:t>
            </a:r>
          </a:p>
          <a:p>
            <a:pPr marL="237055" indent="-287851">
              <a:lnSpc>
                <a:spcPct val="150000"/>
              </a:lnSpc>
              <a:spcBef>
                <a:spcPts val="800"/>
              </a:spcBef>
              <a:buClr>
                <a:srgbClr val="073763"/>
              </a:buClr>
              <a:buSzPts val="2000"/>
            </a:pPr>
            <a:r>
              <a:rPr lang="en-US" sz="2000">
                <a:solidFill>
                  <a:srgbClr val="073763"/>
                </a:solidFill>
                <a:latin typeface="Abadi Extra Light"/>
              </a:rPr>
              <a:t>Employed a snowballing sampling strategy to ensure we reach key populations </a:t>
            </a:r>
          </a:p>
          <a:p>
            <a:pPr marL="846626" lvl="1" indent="-287851">
              <a:lnSpc>
                <a:spcPct val="100000"/>
              </a:lnSpc>
              <a:spcBef>
                <a:spcPts val="800"/>
              </a:spcBef>
              <a:buClr>
                <a:srgbClr val="073763"/>
              </a:buClr>
              <a:buSzPts val="2000"/>
            </a:pPr>
            <a:r>
              <a:rPr lang="en-US" sz="1600" err="1">
                <a:solidFill>
                  <a:srgbClr val="073763"/>
                </a:solidFill>
                <a:latin typeface="Abadi Extra Light"/>
              </a:rPr>
              <a:t>eg.</a:t>
            </a:r>
            <a:r>
              <a:rPr lang="en-US" sz="1600">
                <a:solidFill>
                  <a:srgbClr val="073763"/>
                </a:solidFill>
                <a:latin typeface="Abadi Extra Light"/>
              </a:rPr>
              <a:t> People of color, LGBTQ+ individuals, People with disabilities, Essential workers, People experiencing housing instability, Older adults, and Individuals living in areas hardest hit by COVID-19</a:t>
            </a:r>
            <a:endParaRPr lang="en-US" sz="2000">
              <a:solidFill>
                <a:srgbClr val="073763"/>
              </a:solidFill>
              <a:latin typeface="Abadi Extra Light"/>
            </a:endParaRPr>
          </a:p>
          <a:p>
            <a:pPr marL="237055" indent="-287851">
              <a:lnSpc>
                <a:spcPct val="150000"/>
              </a:lnSpc>
              <a:spcBef>
                <a:spcPts val="800"/>
              </a:spcBef>
              <a:buClr>
                <a:srgbClr val="073763"/>
              </a:buClr>
              <a:buSzPts val="2000"/>
            </a:pPr>
            <a:endParaRPr lang="en-US" sz="2000">
              <a:solidFill>
                <a:srgbClr val="073763"/>
              </a:solidFill>
              <a:latin typeface="Abadi Extra Light"/>
            </a:endParaRPr>
          </a:p>
          <a:p>
            <a:pPr marL="237055" indent="0">
              <a:lnSpc>
                <a:spcPct val="115000"/>
              </a:lnSpc>
              <a:spcBef>
                <a:spcPts val="800"/>
              </a:spcBef>
              <a:buNone/>
            </a:pPr>
            <a:endParaRPr lang="en-US" sz="1800">
              <a:solidFill>
                <a:srgbClr val="000000"/>
              </a:solidFill>
              <a:latin typeface="Abadi Extra Light"/>
            </a:endParaRPr>
          </a:p>
          <a:p>
            <a:pPr marL="237055" indent="-76197">
              <a:spcAft>
                <a:spcPts val="2133"/>
              </a:spcAft>
              <a:buClr>
                <a:srgbClr val="000000"/>
              </a:buClr>
              <a:buSzPts val="300"/>
            </a:pPr>
            <a:endParaRPr lang="en-US" sz="200">
              <a:solidFill>
                <a:srgbClr val="000000"/>
              </a:solidFill>
              <a:latin typeface="Abadi Extra Light"/>
            </a:endParaRPr>
          </a:p>
        </p:txBody>
      </p:sp>
    </p:spTree>
    <p:extLst>
      <p:ext uri="{BB962C8B-B14F-4D97-AF65-F5344CB8AC3E}">
        <p14:creationId xmlns:p14="http://schemas.microsoft.com/office/powerpoint/2010/main" val="203643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4CE30-C587-4767-B650-3599D07BF0C2}"/>
              </a:ext>
            </a:extLst>
          </p:cNvPr>
          <p:cNvSpPr>
            <a:spLocks noGrp="1"/>
          </p:cNvSpPr>
          <p:nvPr>
            <p:ph type="title"/>
          </p:nvPr>
        </p:nvSpPr>
        <p:spPr/>
        <p:txBody>
          <a:bodyPr/>
          <a:lstStyle/>
          <a:p>
            <a:r>
              <a:rPr lang="en-US" dirty="0"/>
              <a:t>Omicron </a:t>
            </a:r>
          </a:p>
        </p:txBody>
      </p:sp>
      <p:pic>
        <p:nvPicPr>
          <p:cNvPr id="5" name="Picture 4">
            <a:extLst>
              <a:ext uri="{FF2B5EF4-FFF2-40B4-BE49-F238E27FC236}">
                <a16:creationId xmlns:a16="http://schemas.microsoft.com/office/drawing/2014/main" id="{0F3E678D-B4F5-41B5-9539-6EBC6292EBDE}"/>
              </a:ext>
            </a:extLst>
          </p:cNvPr>
          <p:cNvPicPr>
            <a:picLocks noChangeAspect="1"/>
          </p:cNvPicPr>
          <p:nvPr/>
        </p:nvPicPr>
        <p:blipFill rotWithShape="1">
          <a:blip r:embed="rId3"/>
          <a:srcRect l="22530" t="25496" r="24970" b="2818"/>
          <a:stretch/>
        </p:blipFill>
        <p:spPr>
          <a:xfrm>
            <a:off x="2895600" y="1304143"/>
            <a:ext cx="6400800" cy="4780947"/>
          </a:xfrm>
          <a:prstGeom prst="rect">
            <a:avLst/>
          </a:prstGeom>
          <a:ln>
            <a:solidFill>
              <a:schemeClr val="tx1"/>
            </a:solidFill>
          </a:ln>
        </p:spPr>
      </p:pic>
    </p:spTree>
    <p:extLst>
      <p:ext uri="{BB962C8B-B14F-4D97-AF65-F5344CB8AC3E}">
        <p14:creationId xmlns:p14="http://schemas.microsoft.com/office/powerpoint/2010/main" val="207957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1" name="Rectangle 50">
            <a:extLst>
              <a:ext uri="{FF2B5EF4-FFF2-40B4-BE49-F238E27FC236}">
                <a16:creationId xmlns:a16="http://schemas.microsoft.com/office/drawing/2014/main" id="{E2CA9E2A-BEBB-9146-8765-A01325E58C08}"/>
              </a:ext>
            </a:extLst>
          </p:cNvPr>
          <p:cNvSpPr/>
          <p:nvPr/>
        </p:nvSpPr>
        <p:spPr>
          <a:xfrm>
            <a:off x="5289621" y="3505467"/>
            <a:ext cx="1644150" cy="1528579"/>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57" name="Rectangle 56">
            <a:extLst>
              <a:ext uri="{FF2B5EF4-FFF2-40B4-BE49-F238E27FC236}">
                <a16:creationId xmlns:a16="http://schemas.microsoft.com/office/drawing/2014/main" id="{D1567F73-D512-1640-9350-D12A94769B80}"/>
              </a:ext>
            </a:extLst>
          </p:cNvPr>
          <p:cNvSpPr/>
          <p:nvPr/>
        </p:nvSpPr>
        <p:spPr>
          <a:xfrm>
            <a:off x="47856" y="3505467"/>
            <a:ext cx="1714329" cy="1518732"/>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6" name="Rectangle 5">
            <a:extLst>
              <a:ext uri="{FF2B5EF4-FFF2-40B4-BE49-F238E27FC236}">
                <a16:creationId xmlns:a16="http://schemas.microsoft.com/office/drawing/2014/main" id="{CDDB86A0-E8EE-4A5D-B9FE-072CCAFF4F57}"/>
              </a:ext>
            </a:extLst>
          </p:cNvPr>
          <p:cNvSpPr/>
          <p:nvPr/>
        </p:nvSpPr>
        <p:spPr>
          <a:xfrm>
            <a:off x="2" y="307618"/>
            <a:ext cx="12191999" cy="1518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162" name="Google Shape;162;p23"/>
          <p:cNvSpPr txBox="1">
            <a:spLocks noGrp="1"/>
          </p:cNvSpPr>
          <p:nvPr>
            <p:ph type="title"/>
          </p:nvPr>
        </p:nvSpPr>
        <p:spPr>
          <a:xfrm>
            <a:off x="569262" y="388114"/>
            <a:ext cx="1078454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47" y="6618911"/>
            <a:ext cx="12191999" cy="2358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3589048" y="1913907"/>
            <a:ext cx="1646978" cy="1508801"/>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1807377" y="1905742"/>
            <a:ext cx="1737185" cy="1507186"/>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25000" y="1895859"/>
            <a:ext cx="1737185" cy="1526098"/>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10037" y="2911830"/>
            <a:ext cx="178541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1824014" y="2920485"/>
            <a:ext cx="173127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a:solidFill>
                  <a:srgbClr val="FFFFFF"/>
                </a:solidFill>
                <a:latin typeface="Abadi Extra Light"/>
                <a:cs typeface="Arial"/>
                <a:sym typeface="Arial"/>
              </a:rPr>
              <a:t>ACCESS TO</a:t>
            </a:r>
          </a:p>
          <a:p>
            <a:pPr algn="ctr" defTabSz="1219170">
              <a:buClr>
                <a:srgbClr val="000000"/>
              </a:buClr>
              <a:defRPr/>
            </a:pPr>
            <a:r>
              <a:rPr lang="en-US" sz="1200" kern="0">
                <a:solidFill>
                  <a:srgbClr val="FFFFFF"/>
                </a:solidFill>
                <a:latin typeface="Abadi Extra Light"/>
                <a:cs typeface="Arial"/>
                <a:sym typeface="Arial"/>
              </a:rPr>
              <a:t>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3605437" y="2929514"/>
            <a:ext cx="164873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a:solidFill>
                  <a:srgbClr val="FFFFFF"/>
                </a:solidFill>
                <a:latin typeface="Abadi Extra Light"/>
                <a:cs typeface="Arial"/>
                <a:sym typeface="Arial"/>
              </a:rPr>
              <a:t>ACCESS TO HEALTHCARE</a:t>
            </a:r>
            <a:r>
              <a:rPr lang="en-US" sz="1200" kern="0">
                <a:solidFill>
                  <a:srgbClr val="FFFFFF"/>
                </a:solidFill>
                <a:latin typeface="Abadi Extra Light"/>
                <a:cs typeface="Calibri"/>
                <a:sym typeface="Arial"/>
              </a:rPr>
              <a:t>​</a:t>
            </a:r>
            <a:endParaRPr lang="en-US" sz="1200" kern="0">
              <a:solidFill>
                <a:srgbClr val="FFFFFF"/>
              </a:solidFill>
              <a:latin typeface="Abadi Extra Light"/>
              <a:cs typeface="Arial"/>
              <a:sym typeface="Arial"/>
            </a:endParaRPr>
          </a:p>
        </p:txBody>
      </p:sp>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667" t="250" r="267" b="17867"/>
          <a:stretch/>
        </p:blipFill>
        <p:spPr>
          <a:xfrm flipH="1">
            <a:off x="3822539" y="1927426"/>
            <a:ext cx="1149321" cy="961050"/>
          </a:xfrm>
          <a:prstGeom prst="rect">
            <a:avLst/>
          </a:prstGeom>
        </p:spPr>
      </p:pic>
      <p:grpSp>
        <p:nvGrpSpPr>
          <p:cNvPr id="3" name="Group 2">
            <a:extLst>
              <a:ext uri="{FF2B5EF4-FFF2-40B4-BE49-F238E27FC236}">
                <a16:creationId xmlns:a16="http://schemas.microsoft.com/office/drawing/2014/main" id="{0AC976F3-D703-4631-8D99-C5522FCD7B5C}"/>
              </a:ext>
            </a:extLst>
          </p:cNvPr>
          <p:cNvGrpSpPr/>
          <p:nvPr/>
        </p:nvGrpSpPr>
        <p:grpSpPr>
          <a:xfrm>
            <a:off x="506899" y="2073943"/>
            <a:ext cx="804265" cy="740601"/>
            <a:chOff x="684895" y="2449824"/>
            <a:chExt cx="798867" cy="804469"/>
          </a:xfrm>
        </p:grpSpPr>
        <p:sp>
          <p:nvSpPr>
            <p:cNvPr id="41" name="Oval 40">
              <a:extLst>
                <a:ext uri="{FF2B5EF4-FFF2-40B4-BE49-F238E27FC236}">
                  <a16:creationId xmlns:a16="http://schemas.microsoft.com/office/drawing/2014/main" id="{4C6AA2BD-8E67-AD4A-A6AC-DA17807DCDB7}"/>
                </a:ext>
              </a:extLst>
            </p:cNvPr>
            <p:cNvSpPr/>
            <p:nvPr/>
          </p:nvSpPr>
          <p:spPr>
            <a:xfrm>
              <a:off x="684895" y="2449824"/>
              <a:ext cx="798867" cy="8044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b="24744"/>
            <a:stretch/>
          </p:blipFill>
          <p:spPr>
            <a:xfrm>
              <a:off x="758501" y="2559451"/>
              <a:ext cx="652700" cy="513085"/>
            </a:xfrm>
            <a:prstGeom prst="rect">
              <a:avLst/>
            </a:prstGeom>
            <a:noFill/>
            <a:ln>
              <a:noFill/>
            </a:ln>
          </p:spPr>
        </p:pic>
      </p:grpSp>
      <p:grpSp>
        <p:nvGrpSpPr>
          <p:cNvPr id="4" name="Group 3">
            <a:extLst>
              <a:ext uri="{FF2B5EF4-FFF2-40B4-BE49-F238E27FC236}">
                <a16:creationId xmlns:a16="http://schemas.microsoft.com/office/drawing/2014/main" id="{E407D2BD-87AE-4624-9FDA-B6BEF9C06DEC}"/>
              </a:ext>
            </a:extLst>
          </p:cNvPr>
          <p:cNvGrpSpPr/>
          <p:nvPr/>
        </p:nvGrpSpPr>
        <p:grpSpPr>
          <a:xfrm>
            <a:off x="2289179" y="2075210"/>
            <a:ext cx="864015" cy="745759"/>
            <a:chOff x="2756273" y="2436923"/>
            <a:chExt cx="858216" cy="810072"/>
          </a:xfrm>
        </p:grpSpPr>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t="2005" b="2015"/>
            <a:stretch/>
          </p:blipFill>
          <p:spPr>
            <a:xfrm>
              <a:off x="2756273" y="2525277"/>
              <a:ext cx="858216" cy="632139"/>
            </a:xfrm>
            <a:prstGeom prst="rect">
              <a:avLst/>
            </a:prstGeom>
            <a:noFill/>
            <a:ln>
              <a:noFill/>
            </a:ln>
          </p:spPr>
        </p:pic>
        <p:sp>
          <p:nvSpPr>
            <p:cNvPr id="43" name="Oval 42">
              <a:extLst>
                <a:ext uri="{FF2B5EF4-FFF2-40B4-BE49-F238E27FC236}">
                  <a16:creationId xmlns:a16="http://schemas.microsoft.com/office/drawing/2014/main" id="{82F04AF0-FB75-604A-B437-235F683E1EA8}"/>
                </a:ext>
              </a:extLst>
            </p:cNvPr>
            <p:cNvSpPr/>
            <p:nvPr/>
          </p:nvSpPr>
          <p:spPr>
            <a:xfrm>
              <a:off x="2781432" y="2436923"/>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grpSp>
      <p:sp>
        <p:nvSpPr>
          <p:cNvPr id="44" name="Rectangle 43">
            <a:extLst>
              <a:ext uri="{FF2B5EF4-FFF2-40B4-BE49-F238E27FC236}">
                <a16:creationId xmlns:a16="http://schemas.microsoft.com/office/drawing/2014/main" id="{7C21908A-A64C-2945-999F-3E5376C4DD94}"/>
              </a:ext>
            </a:extLst>
          </p:cNvPr>
          <p:cNvSpPr/>
          <p:nvPr/>
        </p:nvSpPr>
        <p:spPr>
          <a:xfrm>
            <a:off x="6977830" y="1905742"/>
            <a:ext cx="1646978" cy="1522258"/>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53" name="Rectangle 52">
            <a:extLst>
              <a:ext uri="{FF2B5EF4-FFF2-40B4-BE49-F238E27FC236}">
                <a16:creationId xmlns:a16="http://schemas.microsoft.com/office/drawing/2014/main" id="{BD21D8BF-54BE-9E41-9A5B-E4A3B117EBC7}"/>
              </a:ext>
            </a:extLst>
          </p:cNvPr>
          <p:cNvSpPr/>
          <p:nvPr/>
        </p:nvSpPr>
        <p:spPr>
          <a:xfrm>
            <a:off x="8666320" y="1909024"/>
            <a:ext cx="1646978" cy="1532373"/>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8644925" y="2984227"/>
            <a:ext cx="1690105"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a:solidFill>
                  <a:srgbClr val="FFFFFF"/>
                </a:solidFill>
                <a:latin typeface="Abadi Extra Light"/>
                <a:cs typeface="Arial"/>
                <a:sym typeface="Arial"/>
              </a:rPr>
              <a:t>EMPLOYMENT</a:t>
            </a:r>
            <a:endParaRPr lang="en-US" sz="1200" kern="0">
              <a:solidFill>
                <a:srgbClr val="000000"/>
              </a:solidFill>
              <a:latin typeface="Arial"/>
              <a:cs typeface="Arial"/>
              <a:sym typeface="Arial"/>
            </a:endParaRPr>
          </a:p>
        </p:txBody>
      </p:sp>
      <p:grpSp>
        <p:nvGrpSpPr>
          <p:cNvPr id="8" name="Group 7">
            <a:extLst>
              <a:ext uri="{FF2B5EF4-FFF2-40B4-BE49-F238E27FC236}">
                <a16:creationId xmlns:a16="http://schemas.microsoft.com/office/drawing/2014/main" id="{696AA9DE-8FF1-4C44-AB28-42FD56C42F6E}"/>
              </a:ext>
            </a:extLst>
          </p:cNvPr>
          <p:cNvGrpSpPr/>
          <p:nvPr/>
        </p:nvGrpSpPr>
        <p:grpSpPr>
          <a:xfrm>
            <a:off x="9054280" y="2081672"/>
            <a:ext cx="777187" cy="733486"/>
            <a:chOff x="10807836" y="2460654"/>
            <a:chExt cx="771971" cy="810072"/>
          </a:xfrm>
        </p:grpSpPr>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880925" y="2559740"/>
              <a:ext cx="645633"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807836" y="2460654"/>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grpSp>
      <p:grpSp>
        <p:nvGrpSpPr>
          <p:cNvPr id="17" name="Group 16">
            <a:extLst>
              <a:ext uri="{FF2B5EF4-FFF2-40B4-BE49-F238E27FC236}">
                <a16:creationId xmlns:a16="http://schemas.microsoft.com/office/drawing/2014/main" id="{642E2F0C-905A-4284-8224-201D0DEF8F3A}"/>
              </a:ext>
            </a:extLst>
          </p:cNvPr>
          <p:cNvGrpSpPr/>
          <p:nvPr/>
        </p:nvGrpSpPr>
        <p:grpSpPr>
          <a:xfrm>
            <a:off x="6995132" y="2042701"/>
            <a:ext cx="1612373" cy="1225438"/>
            <a:chOff x="7362385" y="2403107"/>
            <a:chExt cx="1601551" cy="1331118"/>
          </a:xfrm>
        </p:grpSpPr>
        <p:sp>
          <p:nvSpPr>
            <p:cNvPr id="45" name="TextBox 44">
              <a:extLst>
                <a:ext uri="{FF2B5EF4-FFF2-40B4-BE49-F238E27FC236}">
                  <a16:creationId xmlns:a16="http://schemas.microsoft.com/office/drawing/2014/main" id="{AB74B15B-0E8B-D24F-BF59-C4A354746E21}"/>
                </a:ext>
              </a:extLst>
            </p:cNvPr>
            <p:cNvSpPr txBox="1"/>
            <p:nvPr/>
          </p:nvSpPr>
          <p:spPr>
            <a:xfrm>
              <a:off x="7362385" y="3426448"/>
              <a:ext cx="1601551"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MENTAL HEALTH </a:t>
              </a:r>
            </a:p>
          </p:txBody>
        </p:sp>
        <p:grpSp>
          <p:nvGrpSpPr>
            <p:cNvPr id="5" name="Group 4">
              <a:extLst>
                <a:ext uri="{FF2B5EF4-FFF2-40B4-BE49-F238E27FC236}">
                  <a16:creationId xmlns:a16="http://schemas.microsoft.com/office/drawing/2014/main" id="{3A3F8191-1AE7-4B47-B773-110A612216E3}"/>
                </a:ext>
              </a:extLst>
            </p:cNvPr>
            <p:cNvGrpSpPr/>
            <p:nvPr/>
          </p:nvGrpSpPr>
          <p:grpSpPr>
            <a:xfrm>
              <a:off x="7738289" y="2403107"/>
              <a:ext cx="756031" cy="810072"/>
              <a:chOff x="8735924" y="2454490"/>
              <a:chExt cx="771971" cy="810072"/>
            </a:xfrm>
          </p:grpSpPr>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66203" y="2579551"/>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8735924" y="2454490"/>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grpSp>
      </p:grpSp>
      <p:sp>
        <p:nvSpPr>
          <p:cNvPr id="80" name="Rectangle 79">
            <a:extLst>
              <a:ext uri="{FF2B5EF4-FFF2-40B4-BE49-F238E27FC236}">
                <a16:creationId xmlns:a16="http://schemas.microsoft.com/office/drawing/2014/main" id="{62997FFD-C4F5-994C-8052-EE4542257822}"/>
              </a:ext>
            </a:extLst>
          </p:cNvPr>
          <p:cNvSpPr/>
          <p:nvPr/>
        </p:nvSpPr>
        <p:spPr>
          <a:xfrm>
            <a:off x="5288714" y="1897006"/>
            <a:ext cx="1646978" cy="1534091"/>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5277538" y="2764290"/>
            <a:ext cx="1670212"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SOCIAL DETERMINANTS OF HEALTH</a:t>
            </a:r>
            <a:endParaRPr lang="en-US" sz="1200" kern="0" dirty="0">
              <a:solidFill>
                <a:srgbClr val="000000"/>
              </a:solidFill>
              <a:latin typeface="Arial"/>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09309" y="2077344"/>
            <a:ext cx="756818" cy="75681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6982812" y="3505467"/>
            <a:ext cx="1623142" cy="1528579"/>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12691" y="4482287"/>
            <a:ext cx="1758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DISCRIMINATION: &amp; RACE SPOTLIGHTS</a:t>
            </a:r>
            <a:endParaRPr lang="en-US" sz="1200" kern="0" dirty="0">
              <a:solidFill>
                <a:srgbClr val="000000"/>
              </a:solidFill>
              <a:latin typeface="Arial"/>
              <a:cs typeface="Arial"/>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10364876" y="1889877"/>
            <a:ext cx="1690105" cy="1551520"/>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10376542" y="2944704"/>
            <a:ext cx="1678336"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839804" y="2063545"/>
            <a:ext cx="832875" cy="8328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39E0CC7-048D-471C-AB2F-B3CFAE77F3E5}"/>
              </a:ext>
            </a:extLst>
          </p:cNvPr>
          <p:cNvGrpSpPr/>
          <p:nvPr/>
        </p:nvGrpSpPr>
        <p:grpSpPr>
          <a:xfrm>
            <a:off x="5705870" y="3727288"/>
            <a:ext cx="758937" cy="683498"/>
            <a:chOff x="8757238" y="4461853"/>
            <a:chExt cx="753843" cy="742441"/>
          </a:xfrm>
        </p:grpSpPr>
        <p:sp>
          <p:nvSpPr>
            <p:cNvPr id="76" name="Oval 75">
              <a:extLst>
                <a:ext uri="{FF2B5EF4-FFF2-40B4-BE49-F238E27FC236}">
                  <a16:creationId xmlns:a16="http://schemas.microsoft.com/office/drawing/2014/main" id="{6B8D4498-91A0-6B40-BC92-14E224CD6981}"/>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a:extLst>
              <a:ext uri="{FF2B5EF4-FFF2-40B4-BE49-F238E27FC236}">
                <a16:creationId xmlns:a16="http://schemas.microsoft.com/office/drawing/2014/main" id="{23B07CDE-F9A7-0643-8E23-2C45E106CC46}"/>
              </a:ext>
            </a:extLst>
          </p:cNvPr>
          <p:cNvSpPr txBox="1"/>
          <p:nvPr/>
        </p:nvSpPr>
        <p:spPr>
          <a:xfrm>
            <a:off x="5268760" y="4507450"/>
            <a:ext cx="1649981"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SOGI POPULATION SPOTLIGHTS</a:t>
            </a:r>
          </a:p>
        </p:txBody>
      </p:sp>
      <p:sp>
        <p:nvSpPr>
          <p:cNvPr id="64" name="Rectangle 63">
            <a:extLst>
              <a:ext uri="{FF2B5EF4-FFF2-40B4-BE49-F238E27FC236}">
                <a16:creationId xmlns:a16="http://schemas.microsoft.com/office/drawing/2014/main" id="{1582556D-C6B7-8746-8DFE-21A053B98653}"/>
              </a:ext>
            </a:extLst>
          </p:cNvPr>
          <p:cNvSpPr/>
          <p:nvPr/>
        </p:nvSpPr>
        <p:spPr>
          <a:xfrm>
            <a:off x="1824127" y="3505468"/>
            <a:ext cx="1714329" cy="15187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grpSp>
        <p:nvGrpSpPr>
          <p:cNvPr id="10" name="Group 9">
            <a:extLst>
              <a:ext uri="{FF2B5EF4-FFF2-40B4-BE49-F238E27FC236}">
                <a16:creationId xmlns:a16="http://schemas.microsoft.com/office/drawing/2014/main" id="{77C92B19-A256-4232-981D-6A192284DC3A}"/>
              </a:ext>
            </a:extLst>
          </p:cNvPr>
          <p:cNvGrpSpPr/>
          <p:nvPr/>
        </p:nvGrpSpPr>
        <p:grpSpPr>
          <a:xfrm>
            <a:off x="2302387" y="3671719"/>
            <a:ext cx="753766" cy="723286"/>
            <a:chOff x="4751837" y="4519363"/>
            <a:chExt cx="748707" cy="785660"/>
          </a:xfrm>
        </p:grpSpPr>
        <p:sp>
          <p:nvSpPr>
            <p:cNvPr id="65" name="Oval 64">
              <a:extLst>
                <a:ext uri="{FF2B5EF4-FFF2-40B4-BE49-F238E27FC236}">
                  <a16:creationId xmlns:a16="http://schemas.microsoft.com/office/drawing/2014/main" id="{2B1D4D01-BF39-9743-9076-BEBFBC0B57ED}"/>
                </a:ext>
              </a:extLst>
            </p:cNvPr>
            <p:cNvSpPr/>
            <p:nvPr/>
          </p:nvSpPr>
          <p:spPr>
            <a:xfrm>
              <a:off x="4751837" y="4519363"/>
              <a:ext cx="748707"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68" name="Picture 11">
              <a:extLst>
                <a:ext uri="{FF2B5EF4-FFF2-40B4-BE49-F238E27FC236}">
                  <a16:creationId xmlns:a16="http://schemas.microsoft.com/office/drawing/2014/main" id="{37200D3E-BD1E-6B46-83E2-3063E8AB68F5}"/>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953272" y="4638625"/>
              <a:ext cx="417457" cy="499956"/>
            </a:xfrm>
            <a:prstGeom prst="rect">
              <a:avLst/>
            </a:prstGeom>
          </p:spPr>
        </p:pic>
      </p:grpSp>
      <p:sp>
        <p:nvSpPr>
          <p:cNvPr id="61" name="TextBox 60">
            <a:extLst>
              <a:ext uri="{FF2B5EF4-FFF2-40B4-BE49-F238E27FC236}">
                <a16:creationId xmlns:a16="http://schemas.microsoft.com/office/drawing/2014/main" id="{1A9E64E6-81FA-1B4A-BEB0-9F2E03A219B0}"/>
              </a:ext>
            </a:extLst>
          </p:cNvPr>
          <p:cNvSpPr txBox="1"/>
          <p:nvPr/>
        </p:nvSpPr>
        <p:spPr>
          <a:xfrm>
            <a:off x="1804175" y="4591851"/>
            <a:ext cx="1739909"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PARENTS &amp; FAMILIES</a:t>
            </a:r>
            <a:endParaRPr lang="en-US" sz="1200" kern="0" dirty="0">
              <a:solidFill>
                <a:srgbClr val="000000"/>
              </a:solidFill>
              <a:latin typeface="Arial"/>
              <a:cs typeface="Arial"/>
              <a:sym typeface="Arial"/>
            </a:endParaRPr>
          </a:p>
        </p:txBody>
      </p:sp>
      <p:sp>
        <p:nvSpPr>
          <p:cNvPr id="70" name="Rectangle 69">
            <a:extLst>
              <a:ext uri="{FF2B5EF4-FFF2-40B4-BE49-F238E27FC236}">
                <a16:creationId xmlns:a16="http://schemas.microsoft.com/office/drawing/2014/main" id="{481DDC1A-3F35-AB48-8CAC-782D2C32C6E1}"/>
              </a:ext>
            </a:extLst>
          </p:cNvPr>
          <p:cNvSpPr/>
          <p:nvPr/>
        </p:nvSpPr>
        <p:spPr>
          <a:xfrm>
            <a:off x="3586524" y="3505468"/>
            <a:ext cx="1644150" cy="1520652"/>
          </a:xfrm>
          <a:prstGeom prst="rect">
            <a:avLst/>
          </a:prstGeom>
          <a:solidFill>
            <a:srgbClr val="00A8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grpSp>
        <p:nvGrpSpPr>
          <p:cNvPr id="9" name="Group 8">
            <a:extLst>
              <a:ext uri="{FF2B5EF4-FFF2-40B4-BE49-F238E27FC236}">
                <a16:creationId xmlns:a16="http://schemas.microsoft.com/office/drawing/2014/main" id="{B0AF80A7-ADC9-4A40-B8A3-988C41A4010F}"/>
              </a:ext>
            </a:extLst>
          </p:cNvPr>
          <p:cNvGrpSpPr/>
          <p:nvPr/>
        </p:nvGrpSpPr>
        <p:grpSpPr>
          <a:xfrm>
            <a:off x="514721" y="3703319"/>
            <a:ext cx="758937" cy="683498"/>
            <a:chOff x="2772117" y="4488317"/>
            <a:chExt cx="753843" cy="742441"/>
          </a:xfrm>
        </p:grpSpPr>
        <p:sp>
          <p:nvSpPr>
            <p:cNvPr id="73" name="Oval 72">
              <a:extLst>
                <a:ext uri="{FF2B5EF4-FFF2-40B4-BE49-F238E27FC236}">
                  <a16:creationId xmlns:a16="http://schemas.microsoft.com/office/drawing/2014/main" id="{CFF86798-7A9A-3544-8363-E16983093274}"/>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74" name="Picture 2" descr="transparent background magnifying glass icon&#10;">
              <a:extLst>
                <a:ext uri="{FF2B5EF4-FFF2-40B4-BE49-F238E27FC236}">
                  <a16:creationId xmlns:a16="http://schemas.microsoft.com/office/drawing/2014/main" id="{32C55450-4BA8-4547-A8E0-07D802556966}"/>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BEB4463-7553-4380-A899-EB5EDAB5C36F}"/>
              </a:ext>
            </a:extLst>
          </p:cNvPr>
          <p:cNvGrpSpPr/>
          <p:nvPr/>
        </p:nvGrpSpPr>
        <p:grpSpPr>
          <a:xfrm>
            <a:off x="3993005" y="3703207"/>
            <a:ext cx="758937" cy="683498"/>
            <a:chOff x="6753590" y="4543753"/>
            <a:chExt cx="753843" cy="742441"/>
          </a:xfrm>
        </p:grpSpPr>
        <p:sp>
          <p:nvSpPr>
            <p:cNvPr id="62" name="Oval 61">
              <a:extLst>
                <a:ext uri="{FF2B5EF4-FFF2-40B4-BE49-F238E27FC236}">
                  <a16:creationId xmlns:a16="http://schemas.microsoft.com/office/drawing/2014/main" id="{C171B10D-2930-2C4F-BE2A-A94E79B9848A}"/>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63" name="Picture 2" descr="transparent background magnifying glass icon&#10;">
              <a:extLst>
                <a:ext uri="{FF2B5EF4-FFF2-40B4-BE49-F238E27FC236}">
                  <a16:creationId xmlns:a16="http://schemas.microsoft.com/office/drawing/2014/main" id="{788D368D-01A0-5940-B545-DF8B8884410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Box 74">
            <a:extLst>
              <a:ext uri="{FF2B5EF4-FFF2-40B4-BE49-F238E27FC236}">
                <a16:creationId xmlns:a16="http://schemas.microsoft.com/office/drawing/2014/main" id="{931882B9-0261-964E-8D2B-F6619D7D3377}"/>
              </a:ext>
            </a:extLst>
          </p:cNvPr>
          <p:cNvSpPr txBox="1"/>
          <p:nvPr/>
        </p:nvSpPr>
        <p:spPr>
          <a:xfrm>
            <a:off x="3593603" y="4572872"/>
            <a:ext cx="1623322"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YOUTH SPOTLIGHT</a:t>
            </a:r>
          </a:p>
        </p:txBody>
      </p:sp>
      <p:sp>
        <p:nvSpPr>
          <p:cNvPr id="79" name="TextBox 78">
            <a:extLst>
              <a:ext uri="{FF2B5EF4-FFF2-40B4-BE49-F238E27FC236}">
                <a16:creationId xmlns:a16="http://schemas.microsoft.com/office/drawing/2014/main" id="{900BBEEA-5053-1E4F-A911-E3F971C46B03}"/>
              </a:ext>
            </a:extLst>
          </p:cNvPr>
          <p:cNvSpPr txBox="1"/>
          <p:nvPr/>
        </p:nvSpPr>
        <p:spPr>
          <a:xfrm>
            <a:off x="6998756" y="4494951"/>
            <a:ext cx="160719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rPr>
              <a:t>INTIMATE PARTNER VIOLENCE</a:t>
            </a:r>
          </a:p>
        </p:txBody>
      </p:sp>
      <p:grpSp>
        <p:nvGrpSpPr>
          <p:cNvPr id="14" name="Group 13">
            <a:extLst>
              <a:ext uri="{FF2B5EF4-FFF2-40B4-BE49-F238E27FC236}">
                <a16:creationId xmlns:a16="http://schemas.microsoft.com/office/drawing/2014/main" id="{DC9E10D5-23A5-4182-B22E-CBCF919FFB91}"/>
              </a:ext>
            </a:extLst>
          </p:cNvPr>
          <p:cNvGrpSpPr/>
          <p:nvPr/>
        </p:nvGrpSpPr>
        <p:grpSpPr>
          <a:xfrm>
            <a:off x="7389986" y="3680064"/>
            <a:ext cx="763903" cy="712258"/>
            <a:chOff x="10819083" y="4516688"/>
            <a:chExt cx="776530" cy="769138"/>
          </a:xfrm>
        </p:grpSpPr>
        <p:pic>
          <p:nvPicPr>
            <p:cNvPr id="11" name="Graphic 10" descr="Speaker phone outline">
              <a:extLst>
                <a:ext uri="{FF2B5EF4-FFF2-40B4-BE49-F238E27FC236}">
                  <a16:creationId xmlns:a16="http://schemas.microsoft.com/office/drawing/2014/main" id="{C7671CA8-06EF-7A46-B3D0-BC330689C6E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19083" y="4516688"/>
              <a:ext cx="769138" cy="769138"/>
            </a:xfrm>
            <a:prstGeom prst="rect">
              <a:avLst/>
            </a:prstGeom>
          </p:spPr>
        </p:pic>
        <p:sp>
          <p:nvSpPr>
            <p:cNvPr id="72" name="Oval 71">
              <a:extLst>
                <a:ext uri="{FF2B5EF4-FFF2-40B4-BE49-F238E27FC236}">
                  <a16:creationId xmlns:a16="http://schemas.microsoft.com/office/drawing/2014/main" id="{92E301C5-6CB8-D842-9CF0-5E411C34A2E1}"/>
                </a:ext>
              </a:extLst>
            </p:cNvPr>
            <p:cNvSpPr/>
            <p:nvPr/>
          </p:nvSpPr>
          <p:spPr>
            <a:xfrm>
              <a:off x="10841770" y="453619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grpSp>
      <p:sp>
        <p:nvSpPr>
          <p:cNvPr id="84" name="Rectangle 83">
            <a:extLst>
              <a:ext uri="{FF2B5EF4-FFF2-40B4-BE49-F238E27FC236}">
                <a16:creationId xmlns:a16="http://schemas.microsoft.com/office/drawing/2014/main" id="{D3CCEABE-E18A-4FCB-83B4-7A4E4BCE63AA}"/>
              </a:ext>
            </a:extLst>
          </p:cNvPr>
          <p:cNvSpPr/>
          <p:nvPr/>
        </p:nvSpPr>
        <p:spPr>
          <a:xfrm>
            <a:off x="8649044" y="3505466"/>
            <a:ext cx="1664253" cy="1520653"/>
          </a:xfrm>
          <a:prstGeom prst="rect">
            <a:avLst/>
          </a:prstGeom>
          <a:solidFill>
            <a:srgbClr val="5482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grpSp>
        <p:nvGrpSpPr>
          <p:cNvPr id="18" name="Group 17">
            <a:extLst>
              <a:ext uri="{FF2B5EF4-FFF2-40B4-BE49-F238E27FC236}">
                <a16:creationId xmlns:a16="http://schemas.microsoft.com/office/drawing/2014/main" id="{18BB2671-AA77-4151-81EA-07473932B03D}"/>
              </a:ext>
            </a:extLst>
          </p:cNvPr>
          <p:cNvGrpSpPr/>
          <p:nvPr/>
        </p:nvGrpSpPr>
        <p:grpSpPr>
          <a:xfrm>
            <a:off x="9062064" y="3648626"/>
            <a:ext cx="781430" cy="732224"/>
            <a:chOff x="9002033" y="4160354"/>
            <a:chExt cx="776185" cy="795369"/>
          </a:xfrm>
        </p:grpSpPr>
        <p:sp>
          <p:nvSpPr>
            <p:cNvPr id="85" name="Oval 84">
              <a:extLst>
                <a:ext uri="{FF2B5EF4-FFF2-40B4-BE49-F238E27FC236}">
                  <a16:creationId xmlns:a16="http://schemas.microsoft.com/office/drawing/2014/main" id="{AED45E12-4C12-4C0A-9EF1-A7F012B37A5D}"/>
                </a:ext>
              </a:extLst>
            </p:cNvPr>
            <p:cNvSpPr/>
            <p:nvPr/>
          </p:nvSpPr>
          <p:spPr>
            <a:xfrm>
              <a:off x="9002033" y="4211412"/>
              <a:ext cx="776185" cy="7443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6" name="Graphic 85" descr="House with solid fill">
              <a:extLst>
                <a:ext uri="{FF2B5EF4-FFF2-40B4-BE49-F238E27FC236}">
                  <a16:creationId xmlns:a16="http://schemas.microsoft.com/office/drawing/2014/main" id="{3E688116-EF37-46D4-A6F2-8EEE79A154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005318" y="4160354"/>
              <a:ext cx="744311" cy="744311"/>
            </a:xfrm>
            <a:prstGeom prst="rect">
              <a:avLst/>
            </a:prstGeom>
          </p:spPr>
        </p:pic>
      </p:grpSp>
      <p:sp>
        <p:nvSpPr>
          <p:cNvPr id="87" name="TextBox 86">
            <a:extLst>
              <a:ext uri="{FF2B5EF4-FFF2-40B4-BE49-F238E27FC236}">
                <a16:creationId xmlns:a16="http://schemas.microsoft.com/office/drawing/2014/main" id="{8C4C95CC-EFEF-4A48-AB2B-B428E8120569}"/>
              </a:ext>
            </a:extLst>
          </p:cNvPr>
          <p:cNvSpPr txBox="1"/>
          <p:nvPr/>
        </p:nvSpPr>
        <p:spPr>
          <a:xfrm>
            <a:off x="8654876" y="4561980"/>
            <a:ext cx="1641148"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rPr>
              <a:t>HOUSING STABILITY</a:t>
            </a:r>
          </a:p>
        </p:txBody>
      </p:sp>
      <p:sp>
        <p:nvSpPr>
          <p:cNvPr id="83" name="Rectangle 82">
            <a:extLst>
              <a:ext uri="{FF2B5EF4-FFF2-40B4-BE49-F238E27FC236}">
                <a16:creationId xmlns:a16="http://schemas.microsoft.com/office/drawing/2014/main" id="{FACB4C14-3A55-4B87-8324-7E212F148004}"/>
              </a:ext>
            </a:extLst>
          </p:cNvPr>
          <p:cNvSpPr/>
          <p:nvPr/>
        </p:nvSpPr>
        <p:spPr>
          <a:xfrm>
            <a:off x="10407900" y="3505466"/>
            <a:ext cx="1646978" cy="1528579"/>
          </a:xfrm>
          <a:prstGeom prst="rect">
            <a:avLst/>
          </a:prstGeom>
          <a:solidFill>
            <a:srgbClr val="1674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91" name="TextBox 90">
            <a:extLst>
              <a:ext uri="{FF2B5EF4-FFF2-40B4-BE49-F238E27FC236}">
                <a16:creationId xmlns:a16="http://schemas.microsoft.com/office/drawing/2014/main" id="{F84753A1-50D7-4EF6-9177-49F47AD9DFED}"/>
              </a:ext>
            </a:extLst>
          </p:cNvPr>
          <p:cNvSpPr txBox="1"/>
          <p:nvPr/>
        </p:nvSpPr>
        <p:spPr>
          <a:xfrm>
            <a:off x="10413731" y="4561980"/>
            <a:ext cx="1641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rPr>
              <a:t>RURAL COMMUNITIES SPOTLIGHT</a:t>
            </a:r>
          </a:p>
        </p:txBody>
      </p:sp>
      <p:grpSp>
        <p:nvGrpSpPr>
          <p:cNvPr id="92" name="Group 91">
            <a:extLst>
              <a:ext uri="{FF2B5EF4-FFF2-40B4-BE49-F238E27FC236}">
                <a16:creationId xmlns:a16="http://schemas.microsoft.com/office/drawing/2014/main" id="{0BDEBBFB-9A12-49A8-B01F-80B2F4F3402F}"/>
              </a:ext>
            </a:extLst>
          </p:cNvPr>
          <p:cNvGrpSpPr/>
          <p:nvPr/>
        </p:nvGrpSpPr>
        <p:grpSpPr>
          <a:xfrm>
            <a:off x="10824708" y="3669896"/>
            <a:ext cx="758937" cy="683498"/>
            <a:chOff x="8757238" y="4461853"/>
            <a:chExt cx="753843" cy="742441"/>
          </a:xfrm>
        </p:grpSpPr>
        <p:sp>
          <p:nvSpPr>
            <p:cNvPr id="93" name="Oval 92">
              <a:extLst>
                <a:ext uri="{FF2B5EF4-FFF2-40B4-BE49-F238E27FC236}">
                  <a16:creationId xmlns:a16="http://schemas.microsoft.com/office/drawing/2014/main" id="{349A2830-B501-4106-9EC2-678B1F49E3DF}"/>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94" name="Picture 2" descr="transparent background magnifying glass icon&#10;">
              <a:extLst>
                <a:ext uri="{FF2B5EF4-FFF2-40B4-BE49-F238E27FC236}">
                  <a16:creationId xmlns:a16="http://schemas.microsoft.com/office/drawing/2014/main" id="{0873BD2A-BD0D-4A41-9AFE-628A84C56C30}"/>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a:extLst>
              <a:ext uri="{FF2B5EF4-FFF2-40B4-BE49-F238E27FC236}">
                <a16:creationId xmlns:a16="http://schemas.microsoft.com/office/drawing/2014/main" id="{6D25AF0E-DB69-4866-8644-DC38B8A72A84}"/>
              </a:ext>
            </a:extLst>
          </p:cNvPr>
          <p:cNvSpPr txBox="1"/>
          <p:nvPr/>
        </p:nvSpPr>
        <p:spPr>
          <a:xfrm>
            <a:off x="501" y="6086028"/>
            <a:ext cx="1758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200" kern="0" dirty="0">
                <a:solidFill>
                  <a:srgbClr val="FFFFFF"/>
                </a:solidFill>
                <a:latin typeface="Abadi Extra Light"/>
                <a:cs typeface="Arial"/>
                <a:sym typeface="Arial"/>
              </a:rPr>
              <a:t>DISCRIMINATION: &amp; RACE SPOTLIGHTS</a:t>
            </a:r>
            <a:endParaRPr lang="en-US" sz="1200" kern="0" dirty="0">
              <a:solidFill>
                <a:srgbClr val="000000"/>
              </a:solidFill>
              <a:latin typeface="Arial"/>
              <a:cs typeface="Arial"/>
              <a:sym typeface="Arial"/>
            </a:endParaRPr>
          </a:p>
        </p:txBody>
      </p:sp>
      <p:grpSp>
        <p:nvGrpSpPr>
          <p:cNvPr id="102" name="Group 101">
            <a:extLst>
              <a:ext uri="{FF2B5EF4-FFF2-40B4-BE49-F238E27FC236}">
                <a16:creationId xmlns:a16="http://schemas.microsoft.com/office/drawing/2014/main" id="{BF3B3AA0-6D33-49D1-ADF9-D3FD330FDF3B}"/>
              </a:ext>
            </a:extLst>
          </p:cNvPr>
          <p:cNvGrpSpPr/>
          <p:nvPr/>
        </p:nvGrpSpPr>
        <p:grpSpPr>
          <a:xfrm>
            <a:off x="527913" y="5307060"/>
            <a:ext cx="758937" cy="683498"/>
            <a:chOff x="2772117" y="4488317"/>
            <a:chExt cx="753843" cy="742441"/>
          </a:xfrm>
        </p:grpSpPr>
        <p:sp>
          <p:nvSpPr>
            <p:cNvPr id="103" name="Oval 102">
              <a:extLst>
                <a:ext uri="{FF2B5EF4-FFF2-40B4-BE49-F238E27FC236}">
                  <a16:creationId xmlns:a16="http://schemas.microsoft.com/office/drawing/2014/main" id="{D1704BEA-B360-4A20-916F-163A63A2B68A}"/>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104" name="Picture 2" descr="transparent background magnifying glass icon&#10;">
              <a:extLst>
                <a:ext uri="{FF2B5EF4-FFF2-40B4-BE49-F238E27FC236}">
                  <a16:creationId xmlns:a16="http://schemas.microsoft.com/office/drawing/2014/main" id="{D2423479-6FC7-483E-9426-5E5B8977FD34}"/>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Rectangle 104">
            <a:extLst>
              <a:ext uri="{FF2B5EF4-FFF2-40B4-BE49-F238E27FC236}">
                <a16:creationId xmlns:a16="http://schemas.microsoft.com/office/drawing/2014/main" id="{CD0AEDF2-2C5D-4CB9-BE32-5568C4C57159}"/>
              </a:ext>
            </a:extLst>
          </p:cNvPr>
          <p:cNvSpPr/>
          <p:nvPr/>
        </p:nvSpPr>
        <p:spPr>
          <a:xfrm>
            <a:off x="3604053" y="5127399"/>
            <a:ext cx="1626622" cy="1428201"/>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200" kern="0">
              <a:solidFill>
                <a:srgbClr val="FFFFFF"/>
              </a:solidFill>
              <a:latin typeface="Abadi Extra Light"/>
              <a:sym typeface="Arial"/>
            </a:endParaRPr>
          </a:p>
        </p:txBody>
      </p:sp>
      <p:sp>
        <p:nvSpPr>
          <p:cNvPr id="106" name="TextBox 105">
            <a:extLst>
              <a:ext uri="{FF2B5EF4-FFF2-40B4-BE49-F238E27FC236}">
                <a16:creationId xmlns:a16="http://schemas.microsoft.com/office/drawing/2014/main" id="{72300D64-8814-42D4-AF60-E000E64E54E8}"/>
              </a:ext>
            </a:extLst>
          </p:cNvPr>
          <p:cNvSpPr txBox="1"/>
          <p:nvPr/>
        </p:nvSpPr>
        <p:spPr>
          <a:xfrm>
            <a:off x="3604053" y="6037107"/>
            <a:ext cx="1632004" cy="4616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100" b="1" kern="0" dirty="0">
                <a:solidFill>
                  <a:srgbClr val="FFFFFF"/>
                </a:solidFill>
                <a:latin typeface="Abadi Extra Light"/>
                <a:cs typeface="Arial"/>
                <a:sym typeface="Arial"/>
              </a:rPr>
              <a:t>NEW: PERSONS WITH DISABILITIES SPOTLIGHT</a:t>
            </a:r>
            <a:endParaRPr lang="en-US" sz="1100" b="1" kern="0" dirty="0">
              <a:solidFill>
                <a:srgbClr val="000000"/>
              </a:solidFill>
              <a:latin typeface="Arial"/>
              <a:cs typeface="Arial"/>
              <a:sym typeface="Arial"/>
            </a:endParaRPr>
          </a:p>
        </p:txBody>
      </p:sp>
      <p:grpSp>
        <p:nvGrpSpPr>
          <p:cNvPr id="110" name="Group 109">
            <a:extLst>
              <a:ext uri="{FF2B5EF4-FFF2-40B4-BE49-F238E27FC236}">
                <a16:creationId xmlns:a16="http://schemas.microsoft.com/office/drawing/2014/main" id="{DDF75CC3-7EC0-4A3E-A1E9-A7FFCA2244AD}"/>
              </a:ext>
            </a:extLst>
          </p:cNvPr>
          <p:cNvGrpSpPr/>
          <p:nvPr/>
        </p:nvGrpSpPr>
        <p:grpSpPr>
          <a:xfrm>
            <a:off x="4017730" y="5222329"/>
            <a:ext cx="758937" cy="683498"/>
            <a:chOff x="6753590" y="4543753"/>
            <a:chExt cx="753843" cy="742441"/>
          </a:xfrm>
        </p:grpSpPr>
        <p:sp>
          <p:nvSpPr>
            <p:cNvPr id="111" name="Oval 110">
              <a:extLst>
                <a:ext uri="{FF2B5EF4-FFF2-40B4-BE49-F238E27FC236}">
                  <a16:creationId xmlns:a16="http://schemas.microsoft.com/office/drawing/2014/main" id="{789BC304-A66C-42B1-96B6-0234FE0CCAEB}"/>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200" kern="0">
                <a:solidFill>
                  <a:srgbClr val="FFFFFF"/>
                </a:solidFill>
                <a:latin typeface="Arial"/>
                <a:sym typeface="Arial"/>
              </a:endParaRPr>
            </a:p>
          </p:txBody>
        </p:sp>
        <p:pic>
          <p:nvPicPr>
            <p:cNvPr id="112" name="Picture 2" descr="transparent background magnifying glass icon&#10;">
              <a:extLst>
                <a:ext uri="{FF2B5EF4-FFF2-40B4-BE49-F238E27FC236}">
                  <a16:creationId xmlns:a16="http://schemas.microsoft.com/office/drawing/2014/main" id="{D7D605EC-945E-42B6-BC68-FD1D86B4DA3D}"/>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146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1" y="3954483"/>
            <a:ext cx="12191999" cy="2244436"/>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38753" y="4449374"/>
            <a:ext cx="10496332" cy="1325600"/>
          </a:xfrm>
          <a:prstGeom prst="rect">
            <a:avLst/>
          </a:prstGeom>
        </p:spPr>
        <p:txBody>
          <a:bodyPr spcFirstLastPara="1" vert="horz" wrap="square" lIns="91433" tIns="45700" rIns="91433" bIns="45700" rtlCol="0" anchor="ctr" anchorCtr="0">
            <a:noAutofit/>
          </a:bodyPr>
          <a:lstStyle/>
          <a:p>
            <a:pPr algn="r"/>
            <a:r>
              <a:rPr lang="en-US" spc="800">
                <a:solidFill>
                  <a:schemeClr val="bg1"/>
                </a:solidFill>
                <a:latin typeface="Abadi Extra Light"/>
              </a:rPr>
              <a:t>POPULATION SPOTLIGHT: PERSONS WITH DISABILITIES</a:t>
            </a:r>
            <a:endParaRPr lang="en-US" sz="7200"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27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1" y="2250825"/>
            <a:ext cx="12191999" cy="4319146"/>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378014" y="4084939"/>
            <a:ext cx="10496332" cy="1325600"/>
          </a:xfrm>
          <a:prstGeom prst="rect">
            <a:avLst/>
          </a:prstGeom>
        </p:spPr>
        <p:txBody>
          <a:bodyPr spcFirstLastPara="1" vert="horz" wrap="square" lIns="91433" tIns="45700" rIns="91433" bIns="45700" rtlCol="0" anchor="ctr" anchorCtr="0">
            <a:noAutofit/>
          </a:bodyPr>
          <a:lstStyle/>
          <a:p>
            <a:pPr algn="r"/>
            <a:r>
              <a:rPr lang="en-US" sz="2400" i="1">
                <a:solidFill>
                  <a:schemeClr val="bg1"/>
                </a:solidFill>
                <a:latin typeface="Abadi Extra Light"/>
              </a:rPr>
              <a:t>“The COVID-19 pandemic has… starkly exposed the heightened vulnerability and risks to persons with disabilities that is underpinned by entrenched discrimination and inequality. […] While many persons with disabilities have health conditions that make them more susceptible to COVID-19, pre-existing discrimination and inequality means that persons with disabilities are one of the most excluded groups in terms of health prevention and response actions and economic and social support measures, and among the hardest hit in terms of transmission risk and actual fatalities.”</a:t>
            </a:r>
            <a:r>
              <a:rPr lang="en-US" sz="2200" i="1">
                <a:solidFill>
                  <a:schemeClr val="bg1"/>
                </a:solidFill>
              </a:rPr>
              <a:t> </a:t>
            </a:r>
            <a:br>
              <a:rPr lang="en-US" sz="2200" i="1">
                <a:solidFill>
                  <a:schemeClr val="bg1"/>
                </a:solidFill>
              </a:rPr>
            </a:br>
            <a:r>
              <a:rPr lang="en-US" sz="1900">
                <a:solidFill>
                  <a:schemeClr val="bg1"/>
                </a:solidFill>
              </a:rPr>
              <a:t>– United Nations Office of the High Commissioner</a:t>
            </a:r>
            <a:r>
              <a:rPr lang="en-US" sz="2200">
                <a:solidFill>
                  <a:schemeClr val="bg1"/>
                </a:solidFill>
              </a:rPr>
              <a:t> for Human Rights</a:t>
            </a:r>
            <a:br>
              <a:rPr lang="en-US" sz="4000"/>
            </a:b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15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947" y="1405911"/>
            <a:ext cx="10770495" cy="4640161"/>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r>
              <a:rPr lang="en-US" sz="2400" dirty="0">
                <a:solidFill>
                  <a:schemeClr val="tx1"/>
                </a:solidFill>
                <a:latin typeface="Abadi Extra Light" panose="020B0204020104020204" pitchFamily="34" charset="0"/>
              </a:rPr>
              <a:t>Out-dated </a:t>
            </a:r>
            <a:r>
              <a:rPr lang="en-US" sz="2400" b="1" dirty="0">
                <a:latin typeface="Abadi Extra Light" panose="020B0204020104020204" pitchFamily="34" charset="0"/>
              </a:rPr>
              <a:t>d</a:t>
            </a:r>
            <a:r>
              <a:rPr lang="en-US" sz="2400" b="1" dirty="0">
                <a:solidFill>
                  <a:schemeClr val="tx1"/>
                </a:solidFill>
                <a:latin typeface="Abadi Extra Light" panose="020B0204020104020204" pitchFamily="34" charset="0"/>
              </a:rPr>
              <a:t>ominant frames</a:t>
            </a:r>
            <a:r>
              <a:rPr lang="en-US" sz="2400" dirty="0">
                <a:solidFill>
                  <a:schemeClr val="tx1"/>
                </a:solidFill>
                <a:latin typeface="Abadi Extra Light"/>
              </a:rPr>
              <a:t> about disability frame it as a problem with individual bodies/minds. According to this frame (also called the “medical model”</a:t>
            </a:r>
            <a:r>
              <a:rPr lang="en-US" sz="2400" baseline="30000" dirty="0">
                <a:solidFill>
                  <a:schemeClr val="tx1"/>
                </a:solidFill>
                <a:latin typeface="Abadi Extra Light"/>
              </a:rPr>
              <a:t>1</a:t>
            </a:r>
            <a:r>
              <a:rPr lang="en-US" sz="2400" dirty="0">
                <a:solidFill>
                  <a:schemeClr val="tx1"/>
                </a:solidFill>
                <a:latin typeface="Abadi Extra Light"/>
              </a:rPr>
              <a:t> ):</a:t>
            </a:r>
            <a:endParaRPr lang="en-US" sz="1050" dirty="0">
              <a:solidFill>
                <a:schemeClr val="tx1"/>
              </a:solidFill>
            </a:endParaRPr>
          </a:p>
          <a:p>
            <a:pPr marL="1217930" lvl="1" indent="-440055">
              <a:lnSpc>
                <a:spcPct val="150000"/>
              </a:lnSpc>
              <a:buClr>
                <a:srgbClr val="073763"/>
              </a:buClr>
              <a:buSzPts val="1600"/>
            </a:pPr>
            <a:r>
              <a:rPr lang="en-US" sz="2200" dirty="0">
                <a:latin typeface="Abadi Extra Light"/>
              </a:rPr>
              <a:t>Disability is an outcome of failed health care and public-health policies.</a:t>
            </a:r>
          </a:p>
          <a:p>
            <a:pPr marL="1217930" lvl="1" indent="-440055">
              <a:lnSpc>
                <a:spcPct val="150000"/>
              </a:lnSpc>
              <a:buClr>
                <a:srgbClr val="073763"/>
              </a:buClr>
              <a:buSzPts val="1600"/>
            </a:pPr>
            <a:r>
              <a:rPr lang="en-US" sz="2200" dirty="0">
                <a:solidFill>
                  <a:schemeClr val="tx1"/>
                </a:solidFill>
                <a:latin typeface="Abadi Extra Light"/>
              </a:rPr>
              <a:t>People with disabilities are, by definition, unhealthy and have low quality of life.</a:t>
            </a:r>
          </a:p>
          <a:p>
            <a:pPr marL="1217930" lvl="1" indent="-440055">
              <a:lnSpc>
                <a:spcPct val="150000"/>
              </a:lnSpc>
              <a:buClr>
                <a:srgbClr val="073763"/>
              </a:buClr>
              <a:buSzPts val="1600"/>
            </a:pPr>
            <a:r>
              <a:rPr lang="en-US" sz="2200" dirty="0">
                <a:solidFill>
                  <a:schemeClr val="tx1"/>
                </a:solidFill>
                <a:latin typeface="Abadi Extra Light"/>
              </a:rPr>
              <a:t>Differences in health outcomes are seen as a natural and expected result of biological differences.</a:t>
            </a:r>
          </a:p>
          <a:p>
            <a:pPr marL="1217930" lvl="1" indent="-440055">
              <a:lnSpc>
                <a:spcPct val="150000"/>
              </a:lnSpc>
              <a:buClr>
                <a:srgbClr val="073763"/>
              </a:buClr>
              <a:buSzPts val="1600"/>
            </a:pPr>
            <a:r>
              <a:rPr lang="en-US" sz="2200" dirty="0">
                <a:latin typeface="Abadi Extra Light"/>
              </a:rPr>
              <a:t>Interventions are focused on curing and preventing disabilities and “restoring” people to a state of non-disabled health.</a:t>
            </a:r>
          </a:p>
        </p:txBody>
      </p:sp>
      <p:sp>
        <p:nvSpPr>
          <p:cNvPr id="2" name="Rectangle 1">
            <a:extLst>
              <a:ext uri="{FF2B5EF4-FFF2-40B4-BE49-F238E27FC236}">
                <a16:creationId xmlns:a16="http://schemas.microsoft.com/office/drawing/2014/main" id="{122BA1BB-005A-4FF0-80F3-A294F73292A2}"/>
              </a:ext>
            </a:extLst>
          </p:cNvPr>
          <p:cNvSpPr/>
          <p:nvPr/>
        </p:nvSpPr>
        <p:spPr>
          <a:xfrm>
            <a:off x="1" y="450855"/>
            <a:ext cx="12191999" cy="998111"/>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p>
        </p:txBody>
      </p:sp>
      <p:sp>
        <p:nvSpPr>
          <p:cNvPr id="7" name="Date Placeholder 4">
            <a:extLst>
              <a:ext uri="{FF2B5EF4-FFF2-40B4-BE49-F238E27FC236}">
                <a16:creationId xmlns:a16="http://schemas.microsoft.com/office/drawing/2014/main" id="{1FEF9C0A-D5B2-124B-B7D7-065E52CEA362}"/>
              </a:ext>
            </a:extLst>
          </p:cNvPr>
          <p:cNvSpPr txBox="1">
            <a:spLocks/>
          </p:cNvSpPr>
          <p:nvPr/>
        </p:nvSpPr>
        <p:spPr>
          <a:xfrm>
            <a:off x="247365" y="6212625"/>
            <a:ext cx="11374363" cy="260350"/>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tx1"/>
                </a:solidFill>
                <a:latin typeface="Abadi Extra Light" panose="020B02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i="0" dirty="0"/>
              <a:t>1. WHO’s World Report on Disability, 2011 (</a:t>
            </a:r>
            <a:r>
              <a:rPr lang="en-US" i="0" u="sng" dirty="0">
                <a:hlinkClick r:id="rId3"/>
              </a:rPr>
              <a:t>https://www.who.int/publications/i/item/9789241564182</a:t>
            </a:r>
            <a:r>
              <a:rPr lang="en-US" i="0" dirty="0"/>
              <a:t>) ; The Institute of Medicine’s consensus report The Future of Disability in America, 2007 (</a:t>
            </a:r>
            <a:r>
              <a:rPr lang="en-US" i="0" u="sng" dirty="0">
                <a:hlinkClick r:id="rId4"/>
              </a:rPr>
              <a:t>https://www.nap.edu/catalog/11898/the-future-of-disability-in-america</a:t>
            </a:r>
            <a:r>
              <a:rPr lang="en-US" i="0" dirty="0"/>
              <a:t>); The Surgeon General's Call to Action to Improve the Health and Wellness of Persons with Disabilities, 2005 (</a:t>
            </a:r>
            <a:r>
              <a:rPr lang="en-US" i="0" u="sng" dirty="0">
                <a:hlinkClick r:id="rId5"/>
              </a:rPr>
              <a:t>https://www.ncbi.nlm.nih.gov/books/NBK44667/</a:t>
            </a:r>
            <a:r>
              <a:rPr lang="en-US" i="0" dirty="0"/>
              <a:t>).</a:t>
            </a:r>
          </a:p>
          <a:p>
            <a:endParaRPr lang="en-US" i="0" dirty="0"/>
          </a:p>
        </p:txBody>
      </p:sp>
    </p:spTree>
    <p:extLst>
      <p:ext uri="{BB962C8B-B14F-4D97-AF65-F5344CB8AC3E}">
        <p14:creationId xmlns:p14="http://schemas.microsoft.com/office/powerpoint/2010/main" val="55671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710752" y="1313849"/>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r>
              <a:rPr lang="en-US" sz="2400" dirty="0">
                <a:latin typeface="Abadi Extra Light" panose="020B0204020104020204" pitchFamily="34" charset="0"/>
              </a:rPr>
              <a:t>More current </a:t>
            </a:r>
            <a:r>
              <a:rPr lang="en-US" sz="2400" b="1" dirty="0">
                <a:latin typeface="Abadi Extra Light" panose="020B0204020104020204" pitchFamily="34" charset="0"/>
              </a:rPr>
              <a:t>equity-focused</a:t>
            </a:r>
            <a:r>
              <a:rPr lang="en-US" sz="2400" b="1" dirty="0">
                <a:solidFill>
                  <a:schemeClr val="tx1"/>
                </a:solidFill>
                <a:latin typeface="Abadi Extra Light" panose="020B0204020104020204" pitchFamily="34" charset="0"/>
              </a:rPr>
              <a:t> frames</a:t>
            </a:r>
            <a:r>
              <a:rPr lang="en-US" sz="2400" dirty="0">
                <a:solidFill>
                  <a:schemeClr val="tx1"/>
                </a:solidFill>
                <a:latin typeface="Abadi Extra Light"/>
              </a:rPr>
              <a:t> about disability see it as a combination of atypical bodies/minds with an environment that is designed by and for non-disabled people. According to this frame (one version of what is known as the “social model”</a:t>
            </a:r>
            <a:r>
              <a:rPr lang="en-US" sz="2400" baseline="30000" dirty="0">
                <a:solidFill>
                  <a:schemeClr val="tx1"/>
                </a:solidFill>
                <a:latin typeface="Abadi Extra Light"/>
              </a:rPr>
              <a:t>1</a:t>
            </a:r>
            <a:r>
              <a:rPr lang="en-US" sz="2400" dirty="0">
                <a:solidFill>
                  <a:schemeClr val="tx1"/>
                </a:solidFill>
                <a:latin typeface="Abadi Extra Light"/>
              </a:rPr>
              <a:t> ):</a:t>
            </a:r>
            <a:endParaRPr lang="en-US" sz="1050" dirty="0">
              <a:solidFill>
                <a:schemeClr val="tx1"/>
              </a:solidFill>
            </a:endParaRPr>
          </a:p>
          <a:p>
            <a:pPr marL="1217930" lvl="1" indent="-440055">
              <a:lnSpc>
                <a:spcPct val="150000"/>
              </a:lnSpc>
              <a:buClr>
                <a:srgbClr val="073763"/>
              </a:buClr>
              <a:buSzPts val="1600"/>
            </a:pPr>
            <a:r>
              <a:rPr lang="en-US" sz="2200" dirty="0">
                <a:solidFill>
                  <a:schemeClr val="tx1"/>
                </a:solidFill>
                <a:latin typeface="Abadi Extra Light"/>
              </a:rPr>
              <a:t>People with disabilities are a demographic group whose bodies/minds reflect normal diversity and variation. They can be happy and healthy.</a:t>
            </a:r>
          </a:p>
          <a:p>
            <a:pPr marL="1217930" lvl="1" indent="-440055">
              <a:lnSpc>
                <a:spcPct val="150000"/>
              </a:lnSpc>
              <a:buClr>
                <a:srgbClr val="073763"/>
              </a:buClr>
              <a:buSzPts val="1600"/>
            </a:pPr>
            <a:r>
              <a:rPr lang="en-US" sz="2200" dirty="0">
                <a:solidFill>
                  <a:schemeClr val="tx1"/>
                </a:solidFill>
                <a:latin typeface="Abadi Extra Light"/>
              </a:rPr>
              <a:t>Differences in health outcomes are more likely to be the result of societal ableism than natural biological differences.</a:t>
            </a:r>
          </a:p>
          <a:p>
            <a:pPr marL="1217930" lvl="1" indent="-440055">
              <a:lnSpc>
                <a:spcPct val="150000"/>
              </a:lnSpc>
              <a:buClr>
                <a:srgbClr val="073763"/>
              </a:buClr>
              <a:buSzPts val="1600"/>
            </a:pPr>
            <a:r>
              <a:rPr lang="en-US" sz="2200" dirty="0">
                <a:latin typeface="Abadi Extra Light"/>
              </a:rPr>
              <a:t>Interventions focus on reducing barriers to health and community participation.</a:t>
            </a:r>
          </a:p>
        </p:txBody>
      </p:sp>
      <p:sp>
        <p:nvSpPr>
          <p:cNvPr id="2" name="Rectangle 1">
            <a:extLst>
              <a:ext uri="{FF2B5EF4-FFF2-40B4-BE49-F238E27FC236}">
                <a16:creationId xmlns:a16="http://schemas.microsoft.com/office/drawing/2014/main" id="{122BA1BB-005A-4FF0-80F3-A294F73292A2}"/>
              </a:ext>
            </a:extLst>
          </p:cNvPr>
          <p:cNvSpPr/>
          <p:nvPr/>
        </p:nvSpPr>
        <p:spPr>
          <a:xfrm>
            <a:off x="1" y="450855"/>
            <a:ext cx="12191999" cy="998111"/>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p>
        </p:txBody>
      </p:sp>
      <p:sp>
        <p:nvSpPr>
          <p:cNvPr id="7" name="Date Placeholder 4">
            <a:extLst>
              <a:ext uri="{FF2B5EF4-FFF2-40B4-BE49-F238E27FC236}">
                <a16:creationId xmlns:a16="http://schemas.microsoft.com/office/drawing/2014/main" id="{4766EC4F-8120-CC4D-ABA6-278F4CC05B1C}"/>
              </a:ext>
            </a:extLst>
          </p:cNvPr>
          <p:cNvSpPr txBox="1">
            <a:spLocks/>
          </p:cNvSpPr>
          <p:nvPr/>
        </p:nvSpPr>
        <p:spPr>
          <a:xfrm>
            <a:off x="247365" y="6212625"/>
            <a:ext cx="11374363" cy="260350"/>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tx1"/>
                </a:solidFill>
                <a:latin typeface="Abadi Extra Light" panose="020B02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i="0" dirty="0"/>
              <a:t>1. WHO’s World Report on Disability, 2011 (</a:t>
            </a:r>
            <a:r>
              <a:rPr lang="en-US" i="0" u="sng" dirty="0">
                <a:hlinkClick r:id="rId3"/>
              </a:rPr>
              <a:t>https://www.who.int/publications/i/item/9789241564182</a:t>
            </a:r>
            <a:r>
              <a:rPr lang="en-US" i="0" dirty="0"/>
              <a:t>) ; The Institute of Medicine’s consensus report The Future of Disability in America, 2007 (</a:t>
            </a:r>
            <a:r>
              <a:rPr lang="en-US" i="0" u="sng" dirty="0">
                <a:hlinkClick r:id="rId4"/>
              </a:rPr>
              <a:t>https://www.nap.edu/catalog/11898/the-future-of-disability-in-america</a:t>
            </a:r>
            <a:r>
              <a:rPr lang="en-US" i="0" dirty="0"/>
              <a:t>); The Surgeon General's Call to Action to Improve the Health and Wellness of Persons with Disabilities, 2005 (</a:t>
            </a:r>
            <a:r>
              <a:rPr lang="en-US" i="0" u="sng" dirty="0">
                <a:hlinkClick r:id="rId5"/>
              </a:rPr>
              <a:t>https://www.ncbi.nlm.nih.gov/books/NBK44667/</a:t>
            </a:r>
            <a:r>
              <a:rPr lang="en-US" i="0" dirty="0"/>
              <a:t>).</a:t>
            </a:r>
          </a:p>
          <a:p>
            <a:endParaRPr lang="en-US" i="0" dirty="0"/>
          </a:p>
        </p:txBody>
      </p:sp>
    </p:spTree>
    <p:extLst>
      <p:ext uri="{BB962C8B-B14F-4D97-AF65-F5344CB8AC3E}">
        <p14:creationId xmlns:p14="http://schemas.microsoft.com/office/powerpoint/2010/main" val="290485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llout: Up Arrow 29">
            <a:extLst>
              <a:ext uri="{FF2B5EF4-FFF2-40B4-BE49-F238E27FC236}">
                <a16:creationId xmlns:a16="http://schemas.microsoft.com/office/drawing/2014/main" id="{F91BA277-0839-483A-B90F-48FE5FC6E79E}"/>
              </a:ext>
            </a:extLst>
          </p:cNvPr>
          <p:cNvSpPr/>
          <p:nvPr/>
        </p:nvSpPr>
        <p:spPr>
          <a:xfrm rot="5400000">
            <a:off x="721535" y="1732395"/>
            <a:ext cx="1653675" cy="2445152"/>
          </a:xfrm>
          <a:prstGeom prst="upArrowCallout">
            <a:avLst>
              <a:gd name="adj1" fmla="val 11033"/>
              <a:gd name="adj2" fmla="val 22527"/>
              <a:gd name="adj3" fmla="val 17005"/>
              <a:gd name="adj4" fmla="val 80768"/>
            </a:avLst>
          </a:prstGeom>
          <a:solidFill>
            <a:srgbClr val="E1CFD8"/>
          </a:solidFill>
          <a:ln>
            <a:solidFill>
              <a:srgbClr val="520E2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Callout: Up Arrow 30">
            <a:extLst>
              <a:ext uri="{FF2B5EF4-FFF2-40B4-BE49-F238E27FC236}">
                <a16:creationId xmlns:a16="http://schemas.microsoft.com/office/drawing/2014/main" id="{9934D6D4-4E9F-4C0C-830D-2BD29B949D98}"/>
              </a:ext>
            </a:extLst>
          </p:cNvPr>
          <p:cNvSpPr/>
          <p:nvPr/>
        </p:nvSpPr>
        <p:spPr>
          <a:xfrm rot="5400000">
            <a:off x="718065" y="3872789"/>
            <a:ext cx="1653675" cy="2435156"/>
          </a:xfrm>
          <a:prstGeom prst="upArrowCallout">
            <a:avLst>
              <a:gd name="adj1" fmla="val 11033"/>
              <a:gd name="adj2" fmla="val 22527"/>
              <a:gd name="adj3" fmla="val 17005"/>
              <a:gd name="adj4" fmla="val 80768"/>
            </a:avLst>
          </a:prstGeom>
          <a:solidFill>
            <a:srgbClr val="E1CFD8"/>
          </a:solidFill>
          <a:ln>
            <a:solidFill>
              <a:srgbClr val="520E2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Callout: Up Arrow 28">
            <a:extLst>
              <a:ext uri="{FF2B5EF4-FFF2-40B4-BE49-F238E27FC236}">
                <a16:creationId xmlns:a16="http://schemas.microsoft.com/office/drawing/2014/main" id="{33343E97-D942-4AD1-B4EB-F6311F613453}"/>
              </a:ext>
            </a:extLst>
          </p:cNvPr>
          <p:cNvSpPr/>
          <p:nvPr/>
        </p:nvSpPr>
        <p:spPr>
          <a:xfrm rot="16200000">
            <a:off x="9893808" y="1741144"/>
            <a:ext cx="1653675" cy="2441448"/>
          </a:xfrm>
          <a:prstGeom prst="upArrowCallout">
            <a:avLst>
              <a:gd name="adj1" fmla="val 11033"/>
              <a:gd name="adj2" fmla="val 22527"/>
              <a:gd name="adj3" fmla="val 17005"/>
              <a:gd name="adj4" fmla="val 80768"/>
            </a:avLst>
          </a:prstGeom>
          <a:solidFill>
            <a:srgbClr val="E1CFD8"/>
          </a:solidFill>
          <a:ln>
            <a:solidFill>
              <a:srgbClr val="520E2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allout: Up Arrow 25">
            <a:extLst>
              <a:ext uri="{FF2B5EF4-FFF2-40B4-BE49-F238E27FC236}">
                <a16:creationId xmlns:a16="http://schemas.microsoft.com/office/drawing/2014/main" id="{CFC86E11-BC75-46AA-A027-9EBCE99BB354}"/>
              </a:ext>
            </a:extLst>
          </p:cNvPr>
          <p:cNvSpPr/>
          <p:nvPr/>
        </p:nvSpPr>
        <p:spPr>
          <a:xfrm rot="16200000">
            <a:off x="9818003" y="3869642"/>
            <a:ext cx="1653675" cy="2441448"/>
          </a:xfrm>
          <a:prstGeom prst="upArrowCallout">
            <a:avLst>
              <a:gd name="adj1" fmla="val 11033"/>
              <a:gd name="adj2" fmla="val 22527"/>
              <a:gd name="adj3" fmla="val 17005"/>
              <a:gd name="adj4" fmla="val 80768"/>
            </a:avLst>
          </a:prstGeom>
          <a:solidFill>
            <a:srgbClr val="E1CFD8"/>
          </a:solidFill>
          <a:ln>
            <a:solidFill>
              <a:srgbClr val="520E2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8493295-4B21-47B7-AA6D-526CCF51C840}"/>
              </a:ext>
            </a:extLst>
          </p:cNvPr>
          <p:cNvSpPr txBox="1"/>
          <p:nvPr/>
        </p:nvSpPr>
        <p:spPr>
          <a:xfrm>
            <a:off x="9875887" y="4345448"/>
            <a:ext cx="2104478"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badi" panose="020B0604020104020204" pitchFamily="34" charset="0"/>
                <a:ea typeface="Calibri" panose="020F0502020204030204" pitchFamily="34" charset="0"/>
                <a:cs typeface="Calibri"/>
              </a:rPr>
              <a:t>• </a:t>
            </a:r>
            <a:r>
              <a:rPr kumimoji="0" lang="en-US" sz="1200" b="0" i="0" u="none" strike="noStrike" kern="1200" cap="none" spc="0" normalizeH="0" baseline="0" noProof="0">
                <a:ln>
                  <a:noFill/>
                </a:ln>
                <a:effectLst/>
                <a:uLnTx/>
                <a:uFillTx/>
                <a:latin typeface="Abadi" panose="020B0604020104020204" pitchFamily="34" charset="0"/>
              </a:rPr>
              <a:t>Financial penalties for marriage,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badi" panose="020B0604020104020204" pitchFamily="34" charset="0"/>
            </a:endParaRPr>
          </a:p>
          <a:p>
            <a:pPr>
              <a:defRPr/>
            </a:pPr>
            <a:r>
              <a:rPr kumimoji="0" lang="en-US" sz="1200" b="0" i="0" u="none" strike="noStrike" kern="1200" cap="none" spc="0" normalizeH="0" baseline="0" noProof="0">
                <a:ln>
                  <a:noFill/>
                </a:ln>
                <a:effectLst/>
                <a:uLnTx/>
                <a:uFillTx/>
                <a:latin typeface="Abadi" panose="020B0604020104020204" pitchFamily="34" charset="0"/>
                <a:ea typeface="Calibri" panose="020F0502020204030204" pitchFamily="34" charset="0"/>
                <a:cs typeface="Calibri"/>
              </a:rPr>
              <a:t>• </a:t>
            </a:r>
            <a:r>
              <a:rPr lang="en-US" sz="1200">
                <a:latin typeface="Abadi" panose="020B0604020104020204" pitchFamily="34" charset="0"/>
                <a:ea typeface="Calibri" panose="020F0502020204030204" pitchFamily="34" charset="0"/>
                <a:cs typeface="Calibri"/>
              </a:rPr>
              <a:t>“Undue burden” clauses in civil-rights law</a:t>
            </a:r>
          </a:p>
          <a:p>
            <a:pPr>
              <a:defRPr/>
            </a:pPr>
            <a:endParaRPr lang="en-US" sz="1200" b="0" i="0" u="none" strike="noStrike" kern="1200" cap="none" spc="0" normalizeH="0" baseline="0" noProof="0">
              <a:ln>
                <a:noFill/>
              </a:ln>
              <a:effectLst/>
              <a:uLnTx/>
              <a:uFillTx/>
              <a:latin typeface="Abadi" panose="020B0604020104020204" pitchFamily="34" charset="0"/>
              <a:cs typeface="Calibri"/>
            </a:endParaRPr>
          </a:p>
          <a:p>
            <a:pPr>
              <a:defRPr/>
            </a:pPr>
            <a:r>
              <a:rPr lang="en-US" sz="1200">
                <a:latin typeface="Abadi" panose="020B0604020104020204" pitchFamily="34" charset="0"/>
                <a:ea typeface="Calibri" panose="020F0502020204030204" pitchFamily="34" charset="0"/>
                <a:cs typeface="Calibri"/>
              </a:rPr>
              <a:t>• Public charge restrictions  in immigration policies</a:t>
            </a:r>
            <a:endParaRPr lang="en-US" sz="1200" b="0" i="0" u="none" strike="noStrike" kern="1200" cap="none" spc="0" normalizeH="0" baseline="0" noProof="0">
              <a:ln>
                <a:noFill/>
              </a:ln>
              <a:effectLst/>
              <a:uLnTx/>
              <a:uFillTx/>
              <a:latin typeface="Abadi" panose="020B0604020104020204" pitchFamily="34" charset="0"/>
            </a:endParaRPr>
          </a:p>
        </p:txBody>
      </p:sp>
      <p:sp>
        <p:nvSpPr>
          <p:cNvPr id="22" name="TextBox 21">
            <a:extLst>
              <a:ext uri="{FF2B5EF4-FFF2-40B4-BE49-F238E27FC236}">
                <a16:creationId xmlns:a16="http://schemas.microsoft.com/office/drawing/2014/main" id="{6E4230DC-F602-4A11-B6F1-5953BDDE58F5}"/>
              </a:ext>
            </a:extLst>
          </p:cNvPr>
          <p:cNvSpPr txBox="1"/>
          <p:nvPr/>
        </p:nvSpPr>
        <p:spPr>
          <a:xfrm>
            <a:off x="377748" y="2164864"/>
            <a:ext cx="1869776" cy="1738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Suppressing own needs to avoid feeling like a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Avoiding other people with disabilities to avoid being seen</a:t>
            </a:r>
            <a:r>
              <a:rPr kumimoji="0" lang="en-US" sz="1200" b="0" i="0" u="none" strike="noStrike" kern="1200" cap="none" spc="0" normalizeH="0" noProof="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 as similar to them</a:t>
            </a:r>
            <a:endPar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6" name="Rectangle 5">
            <a:extLst>
              <a:ext uri="{FF2B5EF4-FFF2-40B4-BE49-F238E27FC236}">
                <a16:creationId xmlns:a16="http://schemas.microsoft.com/office/drawing/2014/main" id="{98ABA37C-35C0-4C37-9D5A-4690F89F1766}"/>
              </a:ext>
            </a:extLst>
          </p:cNvPr>
          <p:cNvSpPr/>
          <p:nvPr/>
        </p:nvSpPr>
        <p:spPr>
          <a:xfrm>
            <a:off x="2146" y="511935"/>
            <a:ext cx="12191999" cy="998111"/>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67;p15">
            <a:extLst>
              <a:ext uri="{FF2B5EF4-FFF2-40B4-BE49-F238E27FC236}">
                <a16:creationId xmlns:a16="http://schemas.microsoft.com/office/drawing/2014/main" id="{9F751A3E-EF94-4E29-86B3-4E6D86722A52}"/>
              </a:ext>
            </a:extLst>
          </p:cNvPr>
          <p:cNvSpPr txBox="1">
            <a:spLocks/>
          </p:cNvSpPr>
          <p:nvPr/>
        </p:nvSpPr>
        <p:spPr>
          <a:xfrm>
            <a:off x="412526" y="395771"/>
            <a:ext cx="10515600"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en-US" sz="3600" b="1" i="0" u="none" strike="noStrike" kern="0" cap="none" spc="0" normalizeH="0" baseline="0" noProof="0">
                <a:ln>
                  <a:noFill/>
                </a:ln>
                <a:solidFill>
                  <a:prstClr val="white"/>
                </a:solidFill>
                <a:effectLst/>
                <a:uLnTx/>
                <a:uFillTx/>
                <a:latin typeface="Abadi Extra Light" panose="020B0204020104020204" pitchFamily="34" charset="0"/>
                <a:cs typeface="Arial"/>
                <a:sym typeface="Arial"/>
              </a:rPr>
              <a:t>Ableism, like other oppressions, acts at multiple levels:  </a:t>
            </a:r>
            <a:endParaRPr kumimoji="0" lang="en-US" sz="2400" b="0" i="0" u="none" strike="noStrike" kern="1200" cap="none" spc="0" normalizeH="0" baseline="0" noProof="0">
              <a:ln>
                <a:noFill/>
              </a:ln>
              <a:solidFill>
                <a:prstClr val="black"/>
              </a:solidFill>
              <a:effectLst/>
              <a:uLnTx/>
              <a:uFillTx/>
              <a:latin typeface="Abadi Extra Light" panose="020B0204020104020204" pitchFamily="34" charset="0"/>
              <a:cs typeface="Arial"/>
              <a:sym typeface="Arial"/>
            </a:endParaRPr>
          </a:p>
        </p:txBody>
      </p:sp>
      <p:pic>
        <p:nvPicPr>
          <p:cNvPr id="9" name="Picture 9">
            <a:extLst>
              <a:ext uri="{FF2B5EF4-FFF2-40B4-BE49-F238E27FC236}">
                <a16:creationId xmlns:a16="http://schemas.microsoft.com/office/drawing/2014/main" id="{FE7B8850-8A99-4CA0-AC8E-B643089DF126}"/>
              </a:ext>
            </a:extLst>
          </p:cNvPr>
          <p:cNvPicPr>
            <a:picLocks noChangeAspect="1"/>
          </p:cNvPicPr>
          <p:nvPr/>
        </p:nvPicPr>
        <p:blipFill>
          <a:blip r:embed="rId3"/>
          <a:stretch>
            <a:fillRect/>
          </a:stretch>
        </p:blipFill>
        <p:spPr>
          <a:xfrm>
            <a:off x="2883357" y="2135030"/>
            <a:ext cx="2743200" cy="1486254"/>
          </a:xfrm>
          <a:prstGeom prst="rect">
            <a:avLst/>
          </a:prstGeom>
        </p:spPr>
      </p:pic>
      <p:pic>
        <p:nvPicPr>
          <p:cNvPr id="12" name="Picture 12">
            <a:extLst>
              <a:ext uri="{FF2B5EF4-FFF2-40B4-BE49-F238E27FC236}">
                <a16:creationId xmlns:a16="http://schemas.microsoft.com/office/drawing/2014/main" id="{C88D437F-89B0-449B-BE9B-63F8A293B435}"/>
              </a:ext>
            </a:extLst>
          </p:cNvPr>
          <p:cNvPicPr>
            <a:picLocks noChangeAspect="1"/>
          </p:cNvPicPr>
          <p:nvPr/>
        </p:nvPicPr>
        <p:blipFill>
          <a:blip r:embed="rId4"/>
          <a:stretch>
            <a:fillRect/>
          </a:stretch>
        </p:blipFill>
        <p:spPr>
          <a:xfrm>
            <a:off x="2883356" y="4377137"/>
            <a:ext cx="2856811" cy="1486254"/>
          </a:xfrm>
          <a:prstGeom prst="rect">
            <a:avLst/>
          </a:prstGeom>
        </p:spPr>
      </p:pic>
      <p:pic>
        <p:nvPicPr>
          <p:cNvPr id="13" name="Picture 13">
            <a:extLst>
              <a:ext uri="{FF2B5EF4-FFF2-40B4-BE49-F238E27FC236}">
                <a16:creationId xmlns:a16="http://schemas.microsoft.com/office/drawing/2014/main" id="{A6332989-C689-42E9-A9FB-CA14FBB05A20}"/>
              </a:ext>
            </a:extLst>
          </p:cNvPr>
          <p:cNvPicPr>
            <a:picLocks noChangeAspect="1"/>
          </p:cNvPicPr>
          <p:nvPr/>
        </p:nvPicPr>
        <p:blipFill>
          <a:blip r:embed="rId5"/>
          <a:stretch>
            <a:fillRect/>
          </a:stretch>
        </p:blipFill>
        <p:spPr>
          <a:xfrm>
            <a:off x="6446429" y="4345448"/>
            <a:ext cx="2902972" cy="1543804"/>
          </a:xfrm>
          <a:prstGeom prst="rect">
            <a:avLst/>
          </a:prstGeom>
        </p:spPr>
      </p:pic>
      <p:sp>
        <p:nvSpPr>
          <p:cNvPr id="14" name="TextBox 13">
            <a:extLst>
              <a:ext uri="{FF2B5EF4-FFF2-40B4-BE49-F238E27FC236}">
                <a16:creationId xmlns:a16="http://schemas.microsoft.com/office/drawing/2014/main" id="{1CE3AB67-1F9F-442D-8907-53C9DE0D135A}"/>
              </a:ext>
            </a:extLst>
          </p:cNvPr>
          <p:cNvSpPr txBox="1"/>
          <p:nvPr/>
        </p:nvSpPr>
        <p:spPr>
          <a:xfrm>
            <a:off x="2932522" y="1630495"/>
            <a:ext cx="26940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INTERNALIZED</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endParaRPr>
          </a:p>
        </p:txBody>
      </p:sp>
      <p:sp>
        <p:nvSpPr>
          <p:cNvPr id="17" name="TextBox 16">
            <a:extLst>
              <a:ext uri="{FF2B5EF4-FFF2-40B4-BE49-F238E27FC236}">
                <a16:creationId xmlns:a16="http://schemas.microsoft.com/office/drawing/2014/main" id="{4A960D0A-B697-44B9-9B95-651CF7B66EC9}"/>
              </a:ext>
            </a:extLst>
          </p:cNvPr>
          <p:cNvSpPr txBox="1"/>
          <p:nvPr/>
        </p:nvSpPr>
        <p:spPr>
          <a:xfrm>
            <a:off x="6516279" y="1625216"/>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INTERPERSONAL</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8" name="TextBox 17">
            <a:extLst>
              <a:ext uri="{FF2B5EF4-FFF2-40B4-BE49-F238E27FC236}">
                <a16:creationId xmlns:a16="http://schemas.microsoft.com/office/drawing/2014/main" id="{B12C6FD1-BFC0-431F-85C3-904F1927C91D}"/>
              </a:ext>
            </a:extLst>
          </p:cNvPr>
          <p:cNvSpPr txBox="1"/>
          <p:nvPr/>
        </p:nvSpPr>
        <p:spPr>
          <a:xfrm>
            <a:off x="2883357" y="3888954"/>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INSTITUTIONAL</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9" name="TextBox 18">
            <a:extLst>
              <a:ext uri="{FF2B5EF4-FFF2-40B4-BE49-F238E27FC236}">
                <a16:creationId xmlns:a16="http://schemas.microsoft.com/office/drawing/2014/main" id="{D3867635-6501-44F7-A16C-0B5523729F76}"/>
              </a:ext>
            </a:extLst>
          </p:cNvPr>
          <p:cNvSpPr txBox="1"/>
          <p:nvPr/>
        </p:nvSpPr>
        <p:spPr>
          <a:xfrm>
            <a:off x="6403545" y="388895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STRUCTURAL</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pic>
        <p:nvPicPr>
          <p:cNvPr id="1028" name="Picture 4" descr="No Cake, No Baby: The Backslide of LGBT Rights | New Jersey Law Journal">
            <a:extLst>
              <a:ext uri="{FF2B5EF4-FFF2-40B4-BE49-F238E27FC236}">
                <a16:creationId xmlns:a16="http://schemas.microsoft.com/office/drawing/2014/main" id="{CA3F69E3-0F9A-450C-8845-53D23185E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428" y="2092160"/>
            <a:ext cx="2902973" cy="1578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EFECD4-0ED1-48C3-AB73-DC3E2AF3DAE3}"/>
              </a:ext>
            </a:extLst>
          </p:cNvPr>
          <p:cNvSpPr txBox="1"/>
          <p:nvPr/>
        </p:nvSpPr>
        <p:spPr>
          <a:xfrm>
            <a:off x="10023346" y="2226996"/>
            <a:ext cx="17618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a:t>
            </a:r>
            <a:r>
              <a:rPr lang="en-US" sz="1200">
                <a:solidFill>
                  <a:prstClr val="black"/>
                </a:solidFill>
                <a:latin typeface="Abadi" panose="020B0604020104020204" pitchFamily="34" charset="0"/>
              </a:rPr>
              <a:t>Pity, condescension</a:t>
            </a:r>
            <a:br>
              <a:rPr lang="en-US" sz="1200">
                <a:solidFill>
                  <a:prstClr val="black"/>
                </a:solidFill>
                <a:latin typeface="Abadi" panose="020B0604020104020204" pitchFamily="34" charset="0"/>
              </a:rPr>
            </a:br>
            <a:endParaRPr kumimoji="0" lang="en-US" sz="1200" b="0" i="0" u="none" strike="noStrike" kern="1200" cap="none" spc="0" normalizeH="0" baseline="0" noProof="0">
              <a:ln>
                <a:noFill/>
              </a:ln>
              <a:solidFill>
                <a:prstClr val="black"/>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panose="020B0604020104020204" pitchFamily="34" charset="0"/>
              </a:rPr>
              <a:t>Scrutiny of who’s “disabled enough”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b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panose="020B0604020104020204" pitchFamily="34" charset="0"/>
              </a:rPr>
              <a:t>Withholding access to exert control</a:t>
            </a:r>
          </a:p>
        </p:txBody>
      </p:sp>
      <p:sp>
        <p:nvSpPr>
          <p:cNvPr id="23" name="TextBox 22">
            <a:extLst>
              <a:ext uri="{FF2B5EF4-FFF2-40B4-BE49-F238E27FC236}">
                <a16:creationId xmlns:a16="http://schemas.microsoft.com/office/drawing/2014/main" id="{721A914C-DC98-4CF4-974E-48C9B2999D0B}"/>
              </a:ext>
            </a:extLst>
          </p:cNvPr>
          <p:cNvSpPr txBox="1"/>
          <p:nvPr/>
        </p:nvSpPr>
        <p:spPr>
          <a:xfrm>
            <a:off x="324797" y="4255575"/>
            <a:ext cx="1984452" cy="16773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panose="020B0604020104020204" pitchFamily="34" charset="0"/>
              </a:rPr>
              <a:t>Mandatory on-site work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Patients</a:t>
            </a:r>
            <a:r>
              <a:rPr kumimoji="0" lang="en-US" sz="1200" b="0" i="0" u="none" strike="noStrike" kern="1200" cap="none" spc="0" normalizeH="0" noProof="0">
                <a:ln>
                  <a:noFill/>
                </a:ln>
                <a:solidFill>
                  <a:prstClr val="black"/>
                </a:solidFill>
                <a:effectLst/>
                <a:uLnTx/>
                <a:uFillTx/>
                <a:latin typeface="Abadi" panose="020B0604020104020204" pitchFamily="34" charset="0"/>
                <a:ea typeface="Calibri" panose="020F0502020204030204" pitchFamily="34" charset="0"/>
                <a:cs typeface="Calibri" panose="020F0502020204030204" pitchFamily="34" charset="0"/>
              </a:rPr>
              <a:t> with disabilities pressured to sign Do Not Resuscitate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solidFill>
                <a:prstClr val="black"/>
              </a:solidFill>
              <a:latin typeface="Abadi" panose="020B0604020104020204" pitchFamily="34" charset="0"/>
              <a:cs typeface="Calibri" panose="020F0502020204030204" pitchFamily="34" charset="0"/>
            </a:endParaRPr>
          </a:p>
          <a:p>
            <a:pPr lvl="0">
              <a:defRPr/>
            </a:pPr>
            <a:r>
              <a:rPr lang="en-US" sz="1200">
                <a:solidFill>
                  <a:prstClr val="black"/>
                </a:solidFill>
                <a:latin typeface="Abadi" panose="020B0604020104020204" pitchFamily="34" charset="0"/>
                <a:ea typeface="Calibri" panose="020F0502020204030204" pitchFamily="34" charset="0"/>
                <a:cs typeface="Calibri" panose="020F0502020204030204" pitchFamily="34" charset="0"/>
              </a:rPr>
              <a:t>• Laptop bans in classrooms</a:t>
            </a:r>
            <a:endParaRPr kumimoji="0" lang="en-US" sz="1200" b="0" i="0" u="none" strike="noStrike" kern="1200" cap="none" spc="0" normalizeH="0" baseline="0" noProof="0">
              <a:ln>
                <a:noFill/>
              </a:ln>
              <a:solidFill>
                <a:prstClr val="black"/>
              </a:solidFill>
              <a:effectLst/>
              <a:uLnTx/>
              <a:uFillTx/>
              <a:latin typeface="Abadi" panose="020B0604020104020204" pitchFamily="34" charset="0"/>
            </a:endParaRPr>
          </a:p>
        </p:txBody>
      </p:sp>
    </p:spTree>
    <p:extLst>
      <p:ext uri="{BB962C8B-B14F-4D97-AF65-F5344CB8AC3E}">
        <p14:creationId xmlns:p14="http://schemas.microsoft.com/office/powerpoint/2010/main" val="3316503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639B95BB-06C6-4619-9D0C-1ADC0D251BF9}"/>
              </a:ext>
            </a:extLst>
          </p:cNvPr>
          <p:cNvGraphicFramePr>
            <a:graphicFrameLocks/>
          </p:cNvGraphicFramePr>
          <p:nvPr/>
        </p:nvGraphicFramePr>
        <p:xfrm>
          <a:off x="-1312874" y="703248"/>
          <a:ext cx="9543846" cy="626462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D61DC97-1C19-564E-B842-C2DA4EE3F241}"/>
              </a:ext>
            </a:extLst>
          </p:cNvPr>
          <p:cNvSpPr/>
          <p:nvPr/>
        </p:nvSpPr>
        <p:spPr>
          <a:xfrm>
            <a:off x="1" y="0"/>
            <a:ext cx="12191999" cy="666499"/>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336166" y="0"/>
            <a:ext cx="11519667"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lvl="0" defTabSz="1219170">
              <a:buClr>
                <a:srgbClr val="000000"/>
              </a:buClr>
              <a:defRPr/>
            </a:pPr>
            <a:r>
              <a:rPr lang="en-US" sz="3200" b="1" kern="0" dirty="0">
                <a:solidFill>
                  <a:srgbClr val="FFFFFF"/>
                </a:solidFill>
                <a:latin typeface="Abadi Extra Light"/>
              </a:rPr>
              <a:t>Ableism doesn’t act alone.</a:t>
            </a:r>
          </a:p>
        </p:txBody>
      </p:sp>
      <p:sp>
        <p:nvSpPr>
          <p:cNvPr id="5" name="TextBox 4">
            <a:extLst>
              <a:ext uri="{FF2B5EF4-FFF2-40B4-BE49-F238E27FC236}">
                <a16:creationId xmlns:a16="http://schemas.microsoft.com/office/drawing/2014/main" id="{CC7F9C7C-67C2-44DF-8FFA-AC2C1E52A5D6}"/>
              </a:ext>
            </a:extLst>
          </p:cNvPr>
          <p:cNvSpPr txBox="1"/>
          <p:nvPr/>
        </p:nvSpPr>
        <p:spPr>
          <a:xfrm>
            <a:off x="8349925" y="1243022"/>
            <a:ext cx="3720511" cy="4402167"/>
          </a:xfrm>
          <a:prstGeom prst="rect">
            <a:avLst/>
          </a:prstGeom>
          <a:noFill/>
        </p:spPr>
        <p:txBody>
          <a:bodyPr wrap="square" rtlCol="0">
            <a:spAutoFit/>
          </a:bodyPr>
          <a:lstStyle/>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67" b="0" i="0" u="none" strike="noStrike" kern="0" cap="none" spc="0" normalizeH="0" baseline="0" noProof="0">
              <a:ln>
                <a:noFill/>
              </a:ln>
              <a:solidFill>
                <a:schemeClr val="bg2">
                  <a:lumMod val="75000"/>
                </a:schemeClr>
              </a:solidFill>
              <a:effectLst/>
              <a:uLnTx/>
              <a:uFillTx/>
              <a:latin typeface="Abadi Extra Light" panose="020B0204020104020204" pitchFamily="34"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a:ln>
                  <a:noFill/>
                </a:ln>
                <a:solidFill>
                  <a:schemeClr val="bg2">
                    <a:lumMod val="75000"/>
                  </a:schemeClr>
                </a:solidFill>
                <a:effectLst/>
                <a:uLnTx/>
                <a:uFillTx/>
                <a:latin typeface="Abadi Extra Light" panose="020B0204020104020204" pitchFamily="34" charset="0"/>
                <a:ea typeface="+mn-ea"/>
                <a:cs typeface="Arial"/>
                <a:sym typeface="Arial"/>
              </a:rPr>
              <a:t>Black, Asian, and Multiracial groups experienced more discrimination than other subpopulations.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67" b="0" i="0" u="none" strike="noStrike" kern="0" cap="none" spc="0" normalizeH="0" baseline="0" noProof="0">
              <a:ln>
                <a:noFill/>
              </a:ln>
              <a:solidFill>
                <a:schemeClr val="bg2">
                  <a:lumMod val="75000"/>
                </a:schemeClr>
              </a:solidFill>
              <a:effectLst/>
              <a:uLnTx/>
              <a:uFillTx/>
              <a:latin typeface="Abadi Extra Light" panose="020B0204020104020204" pitchFamily="34"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a:ln>
                  <a:noFill/>
                </a:ln>
                <a:solidFill>
                  <a:schemeClr val="bg2">
                    <a:lumMod val="75000"/>
                  </a:schemeClr>
                </a:solidFill>
                <a:effectLst/>
                <a:uLnTx/>
                <a:uFillTx/>
                <a:latin typeface="Abadi Extra Light" panose="020B0204020104020204" pitchFamily="34" charset="0"/>
                <a:ea typeface="+mn-ea"/>
                <a:cs typeface="Arial"/>
                <a:sym typeface="Arial"/>
              </a:rPr>
              <a:t>Other subpopulations experiencing greater discrimination include Questioning/Not Sure gender identity, Speaks language other than English, Less than high school education, and those with disabilities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chemeClr val="bg2">
                  <a:lumMod val="75000"/>
                </a:schemeClr>
              </a:solidFill>
              <a:effectLst/>
              <a:uLnTx/>
              <a:uFillTx/>
              <a:latin typeface="Arial"/>
              <a:ea typeface="+mn-ea"/>
              <a:cs typeface="Arial"/>
              <a:sym typeface="Arial"/>
            </a:endParaRPr>
          </a:p>
        </p:txBody>
      </p:sp>
      <p:sp>
        <p:nvSpPr>
          <p:cNvPr id="13" name="Rectangle 12">
            <a:extLst>
              <a:ext uri="{FF2B5EF4-FFF2-40B4-BE49-F238E27FC236}">
                <a16:creationId xmlns:a16="http://schemas.microsoft.com/office/drawing/2014/main" id="{5304D5DD-1DD3-C74F-A503-FC3A0880CD70}"/>
              </a:ext>
            </a:extLst>
          </p:cNvPr>
          <p:cNvSpPr/>
          <p:nvPr/>
        </p:nvSpPr>
        <p:spPr>
          <a:xfrm>
            <a:off x="2692353" y="1521706"/>
            <a:ext cx="5538619" cy="657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7E798E4-70C1-604A-A113-87A7BA4BCBB7}"/>
              </a:ext>
            </a:extLst>
          </p:cNvPr>
          <p:cNvSpPr/>
          <p:nvPr/>
        </p:nvSpPr>
        <p:spPr>
          <a:xfrm>
            <a:off x="2694838" y="2188962"/>
            <a:ext cx="5538619" cy="3116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E30A1C5D-8AEF-4704-949E-A9EDBC9ED463}"/>
              </a:ext>
            </a:extLst>
          </p:cNvPr>
          <p:cNvSpPr txBox="1"/>
          <p:nvPr/>
        </p:nvSpPr>
        <p:spPr>
          <a:xfrm>
            <a:off x="834887" y="666499"/>
            <a:ext cx="60032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95959">
                    <a:lumMod val="75000"/>
                  </a:srgbClr>
                </a:solidFill>
                <a:effectLst/>
                <a:uLnTx/>
                <a:uFillTx/>
                <a:latin typeface="Calibri" panose="020F0502020204030204" pitchFamily="34" charset="0"/>
                <a:ea typeface="+mn-ea"/>
                <a:cs typeface="Calibri" panose="020F0502020204030204" pitchFamily="34" charset="0"/>
              </a:rPr>
              <a:t>MA Subpopulations Reporting Experiences of Discrimination based on Race/Ethnicity During COVID-19 Pandemic</a:t>
            </a:r>
          </a:p>
        </p:txBody>
      </p:sp>
      <p:sp>
        <p:nvSpPr>
          <p:cNvPr id="18" name="Speech Bubble: Rectangle 17">
            <a:extLst>
              <a:ext uri="{FF2B5EF4-FFF2-40B4-BE49-F238E27FC236}">
                <a16:creationId xmlns:a16="http://schemas.microsoft.com/office/drawing/2014/main" id="{06865516-7E6E-4D61-861B-AA1713A19391}"/>
              </a:ext>
            </a:extLst>
          </p:cNvPr>
          <p:cNvSpPr/>
          <p:nvPr/>
        </p:nvSpPr>
        <p:spPr>
          <a:xfrm>
            <a:off x="2229288" y="931831"/>
            <a:ext cx="9450603" cy="3758156"/>
          </a:xfrm>
          <a:prstGeom prst="wedgeRectCallout">
            <a:avLst>
              <a:gd name="adj1" fmla="val -45179"/>
              <a:gd name="adj2" fmla="val 60472"/>
            </a:avLst>
          </a:prstGeom>
          <a:solidFill>
            <a:srgbClr val="E1CFD8"/>
          </a:solidFill>
          <a:ln w="28575">
            <a:solidFill>
              <a:srgbClr val="520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pic>
        <p:nvPicPr>
          <p:cNvPr id="8" name="Picture 7">
            <a:extLst>
              <a:ext uri="{FF2B5EF4-FFF2-40B4-BE49-F238E27FC236}">
                <a16:creationId xmlns:a16="http://schemas.microsoft.com/office/drawing/2014/main" id="{26CD58B8-3564-46AF-91E1-92184B2ADC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15781" y="980245"/>
            <a:ext cx="9292255" cy="2937871"/>
          </a:xfrm>
          <a:prstGeom prst="rect">
            <a:avLst/>
          </a:prstGeom>
          <a:solidFill>
            <a:srgbClr val="E1CFD8"/>
          </a:solidFill>
          <a:ln>
            <a:noFill/>
          </a:ln>
        </p:spPr>
      </p:pic>
      <p:sp>
        <p:nvSpPr>
          <p:cNvPr id="16" name="Google Shape;193;p26">
            <a:extLst>
              <a:ext uri="{FF2B5EF4-FFF2-40B4-BE49-F238E27FC236}">
                <a16:creationId xmlns:a16="http://schemas.microsoft.com/office/drawing/2014/main" id="{129042F1-CEDA-B847-988E-D6B6502108C8}"/>
              </a:ext>
            </a:extLst>
          </p:cNvPr>
          <p:cNvSpPr txBox="1">
            <a:spLocks/>
          </p:cNvSpPr>
          <p:nvPr/>
        </p:nvSpPr>
        <p:spPr>
          <a:xfrm>
            <a:off x="2316792" y="3447251"/>
            <a:ext cx="9450603" cy="1604771"/>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buClr>
                <a:srgbClr val="000000"/>
              </a:buClr>
              <a:defRPr/>
            </a:pPr>
            <a:r>
              <a:rPr lang="en-US" sz="1800" b="1" kern="0" dirty="0">
                <a:solidFill>
                  <a:srgbClr val="520E2E"/>
                </a:solidFill>
                <a:latin typeface="Abadi Extra Light"/>
              </a:rPr>
              <a:t>For each aspect of our identities (gender, age, race etc.), the systems we live in can cause cumulative and compounding inequities, leaving some groups being even more impacted (e.g. persons of color who also have a disability). This is called </a:t>
            </a:r>
            <a:r>
              <a:rPr lang="en-US" sz="1800" b="1" kern="0" dirty="0">
                <a:solidFill>
                  <a:srgbClr val="520E2E"/>
                </a:solidFill>
                <a:latin typeface="Abadi" panose="020B0604020104020204" pitchFamily="34" charset="0"/>
              </a:rPr>
              <a:t>intersectionality.</a:t>
            </a:r>
          </a:p>
        </p:txBody>
      </p:sp>
    </p:spTree>
    <p:extLst>
      <p:ext uri="{BB962C8B-B14F-4D97-AF65-F5344CB8AC3E}">
        <p14:creationId xmlns:p14="http://schemas.microsoft.com/office/powerpoint/2010/main" val="18773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651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700" b="1">
                <a:latin typeface="Abadi Extra Light"/>
              </a:rPr>
              <a:t>ABLEISM, DISABILITY &amp; COVID-19</a:t>
            </a:r>
          </a:p>
        </p:txBody>
      </p:sp>
      <p:pic>
        <p:nvPicPr>
          <p:cNvPr id="2" name="Picture 1">
            <a:extLst>
              <a:ext uri="{FF2B5EF4-FFF2-40B4-BE49-F238E27FC236}">
                <a16:creationId xmlns:a16="http://schemas.microsoft.com/office/drawing/2014/main" id="{B58DEC51-458A-5F47-8EFD-2A0BF9E20255}"/>
              </a:ext>
            </a:extLst>
          </p:cNvPr>
          <p:cNvPicPr>
            <a:picLocks/>
          </p:cNvPicPr>
          <p:nvPr/>
        </p:nvPicPr>
        <p:blipFill>
          <a:blip r:embed="rId3"/>
          <a:stretch>
            <a:fillRect/>
          </a:stretch>
        </p:blipFill>
        <p:spPr>
          <a:xfrm>
            <a:off x="746974" y="1609181"/>
            <a:ext cx="940158" cy="936602"/>
          </a:xfrm>
          <a:prstGeom prst="rect">
            <a:avLst/>
          </a:prstGeom>
        </p:spPr>
      </p:pic>
      <p:sp>
        <p:nvSpPr>
          <p:cNvPr id="5" name="TextBox 4">
            <a:extLst>
              <a:ext uri="{FF2B5EF4-FFF2-40B4-BE49-F238E27FC236}">
                <a16:creationId xmlns:a16="http://schemas.microsoft.com/office/drawing/2014/main" id="{6D97CEC3-616B-874D-B39A-C06F6A39F2B0}"/>
              </a:ext>
            </a:extLst>
          </p:cNvPr>
          <p:cNvSpPr txBox="1"/>
          <p:nvPr/>
        </p:nvSpPr>
        <p:spPr>
          <a:xfrm>
            <a:off x="1687132" y="1865916"/>
            <a:ext cx="39666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Limited systematic data on COVID-19 outcomes by disability status</a:t>
            </a:r>
          </a:p>
        </p:txBody>
      </p:sp>
      <p:pic>
        <p:nvPicPr>
          <p:cNvPr id="7" name="Picture 6">
            <a:extLst>
              <a:ext uri="{FF2B5EF4-FFF2-40B4-BE49-F238E27FC236}">
                <a16:creationId xmlns:a16="http://schemas.microsoft.com/office/drawing/2014/main" id="{ACCB0679-7837-184D-A2CF-9E14EFAA5FE9}"/>
              </a:ext>
            </a:extLst>
          </p:cNvPr>
          <p:cNvPicPr>
            <a:picLocks/>
          </p:cNvPicPr>
          <p:nvPr/>
        </p:nvPicPr>
        <p:blipFill>
          <a:blip r:embed="rId4"/>
          <a:stretch>
            <a:fillRect/>
          </a:stretch>
        </p:blipFill>
        <p:spPr>
          <a:xfrm>
            <a:off x="903934" y="2602343"/>
            <a:ext cx="626235" cy="1030311"/>
          </a:xfrm>
          <a:prstGeom prst="rect">
            <a:avLst/>
          </a:prstGeom>
        </p:spPr>
      </p:pic>
      <p:sp>
        <p:nvSpPr>
          <p:cNvPr id="8" name="TextBox 7">
            <a:extLst>
              <a:ext uri="{FF2B5EF4-FFF2-40B4-BE49-F238E27FC236}">
                <a16:creationId xmlns:a16="http://schemas.microsoft.com/office/drawing/2014/main" id="{EF049CA7-80AE-164D-9ACF-B31A872E6591}"/>
              </a:ext>
            </a:extLst>
          </p:cNvPr>
          <p:cNvSpPr txBox="1"/>
          <p:nvPr/>
        </p:nvSpPr>
        <p:spPr>
          <a:xfrm>
            <a:off x="1674722" y="2566646"/>
            <a:ext cx="3966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Media messaging that “only people with pre-existing conditions” were at risk perceived as devaluing disabled lives</a:t>
            </a:r>
          </a:p>
        </p:txBody>
      </p:sp>
      <p:pic>
        <p:nvPicPr>
          <p:cNvPr id="9" name="Picture 8">
            <a:extLst>
              <a:ext uri="{FF2B5EF4-FFF2-40B4-BE49-F238E27FC236}">
                <a16:creationId xmlns:a16="http://schemas.microsoft.com/office/drawing/2014/main" id="{B03D713B-C411-8E4F-9106-1AFE98DCBA21}"/>
              </a:ext>
            </a:extLst>
          </p:cNvPr>
          <p:cNvPicPr>
            <a:picLocks/>
          </p:cNvPicPr>
          <p:nvPr/>
        </p:nvPicPr>
        <p:blipFill>
          <a:blip r:embed="rId5"/>
          <a:stretch>
            <a:fillRect/>
          </a:stretch>
        </p:blipFill>
        <p:spPr>
          <a:xfrm>
            <a:off x="820222" y="3689214"/>
            <a:ext cx="793661" cy="895440"/>
          </a:xfrm>
          <a:prstGeom prst="rect">
            <a:avLst/>
          </a:prstGeom>
        </p:spPr>
      </p:pic>
      <p:sp>
        <p:nvSpPr>
          <p:cNvPr id="10" name="TextBox 9">
            <a:extLst>
              <a:ext uri="{FF2B5EF4-FFF2-40B4-BE49-F238E27FC236}">
                <a16:creationId xmlns:a16="http://schemas.microsoft.com/office/drawing/2014/main" id="{951A571B-0861-9245-9800-80A117E5E432}"/>
              </a:ext>
            </a:extLst>
          </p:cNvPr>
          <p:cNvSpPr txBox="1"/>
          <p:nvPr/>
        </p:nvSpPr>
        <p:spPr>
          <a:xfrm>
            <a:off x="1674723" y="3803559"/>
            <a:ext cx="3966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Prioritization of health care resources (e.g., ventilators) based on assumptions regarding quality of life</a:t>
            </a:r>
          </a:p>
        </p:txBody>
      </p:sp>
      <p:pic>
        <p:nvPicPr>
          <p:cNvPr id="12" name="Picture 11">
            <a:extLst>
              <a:ext uri="{FF2B5EF4-FFF2-40B4-BE49-F238E27FC236}">
                <a16:creationId xmlns:a16="http://schemas.microsoft.com/office/drawing/2014/main" id="{B37FA45E-7831-9F4A-AF4F-69F36B66765E}"/>
              </a:ext>
            </a:extLst>
          </p:cNvPr>
          <p:cNvPicPr>
            <a:picLocks/>
          </p:cNvPicPr>
          <p:nvPr/>
        </p:nvPicPr>
        <p:blipFill>
          <a:blip r:embed="rId6"/>
          <a:stretch>
            <a:fillRect/>
          </a:stretch>
        </p:blipFill>
        <p:spPr>
          <a:xfrm>
            <a:off x="838200" y="4903703"/>
            <a:ext cx="811503" cy="895440"/>
          </a:xfrm>
          <a:prstGeom prst="rect">
            <a:avLst/>
          </a:prstGeom>
        </p:spPr>
      </p:pic>
      <p:sp>
        <p:nvSpPr>
          <p:cNvPr id="13" name="TextBox 12">
            <a:extLst>
              <a:ext uri="{FF2B5EF4-FFF2-40B4-BE49-F238E27FC236}">
                <a16:creationId xmlns:a16="http://schemas.microsoft.com/office/drawing/2014/main" id="{188A6CE3-8288-C548-8D76-FEA2A76A9802}"/>
              </a:ext>
            </a:extLst>
          </p:cNvPr>
          <p:cNvSpPr txBox="1"/>
          <p:nvPr/>
        </p:nvSpPr>
        <p:spPr>
          <a:xfrm>
            <a:off x="1669586" y="4819543"/>
            <a:ext cx="40502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Increases in telehealth removes some barriers to health care &amp; creates barriers to communication &amp; assessing conditions or treatment plans</a:t>
            </a:r>
          </a:p>
        </p:txBody>
      </p:sp>
      <p:pic>
        <p:nvPicPr>
          <p:cNvPr id="14" name="Picture 13">
            <a:extLst>
              <a:ext uri="{FF2B5EF4-FFF2-40B4-BE49-F238E27FC236}">
                <a16:creationId xmlns:a16="http://schemas.microsoft.com/office/drawing/2014/main" id="{707A4093-9983-3747-97A0-D9DE1C21AB36}"/>
              </a:ext>
            </a:extLst>
          </p:cNvPr>
          <p:cNvPicPr>
            <a:picLocks/>
          </p:cNvPicPr>
          <p:nvPr/>
        </p:nvPicPr>
        <p:blipFill>
          <a:blip r:embed="rId7"/>
          <a:stretch>
            <a:fillRect/>
          </a:stretch>
        </p:blipFill>
        <p:spPr>
          <a:xfrm>
            <a:off x="820222" y="5862248"/>
            <a:ext cx="915340" cy="880331"/>
          </a:xfrm>
          <a:prstGeom prst="rect">
            <a:avLst/>
          </a:prstGeom>
        </p:spPr>
      </p:pic>
      <p:sp>
        <p:nvSpPr>
          <p:cNvPr id="15" name="TextBox 14">
            <a:extLst>
              <a:ext uri="{FF2B5EF4-FFF2-40B4-BE49-F238E27FC236}">
                <a16:creationId xmlns:a16="http://schemas.microsoft.com/office/drawing/2014/main" id="{296DA3CD-A94B-8448-BB4C-2A4E8A3902CD}"/>
              </a:ext>
            </a:extLst>
          </p:cNvPr>
          <p:cNvSpPr txBox="1"/>
          <p:nvPr/>
        </p:nvSpPr>
        <p:spPr>
          <a:xfrm>
            <a:off x="1687132" y="6135456"/>
            <a:ext cx="39666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Disruption of support systems</a:t>
            </a:r>
          </a:p>
        </p:txBody>
      </p:sp>
      <p:pic>
        <p:nvPicPr>
          <p:cNvPr id="16" name="Picture 15">
            <a:extLst>
              <a:ext uri="{FF2B5EF4-FFF2-40B4-BE49-F238E27FC236}">
                <a16:creationId xmlns:a16="http://schemas.microsoft.com/office/drawing/2014/main" id="{DD56DC13-E545-BD46-9CA9-251F2DA06C61}"/>
              </a:ext>
            </a:extLst>
          </p:cNvPr>
          <p:cNvPicPr>
            <a:picLocks/>
          </p:cNvPicPr>
          <p:nvPr/>
        </p:nvPicPr>
        <p:blipFill>
          <a:blip r:embed="rId8"/>
          <a:stretch>
            <a:fillRect/>
          </a:stretch>
        </p:blipFill>
        <p:spPr>
          <a:xfrm>
            <a:off x="6295561" y="2061142"/>
            <a:ext cx="820856" cy="840654"/>
          </a:xfrm>
          <a:prstGeom prst="rect">
            <a:avLst/>
          </a:prstGeom>
        </p:spPr>
      </p:pic>
      <p:sp>
        <p:nvSpPr>
          <p:cNvPr id="17" name="TextBox 16">
            <a:extLst>
              <a:ext uri="{FF2B5EF4-FFF2-40B4-BE49-F238E27FC236}">
                <a16:creationId xmlns:a16="http://schemas.microsoft.com/office/drawing/2014/main" id="{9834D9E1-8B6A-1E4A-B42B-C29D44A617FE}"/>
              </a:ext>
            </a:extLst>
          </p:cNvPr>
          <p:cNvSpPr txBox="1"/>
          <p:nvPr/>
        </p:nvSpPr>
        <p:spPr>
          <a:xfrm>
            <a:off x="7392472" y="1836220"/>
            <a:ext cx="39666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COVID-19 swept through congregate settings (e.g., nursing homes); restrictions on movement from congregate settings limit independence and safety of residents</a:t>
            </a:r>
          </a:p>
        </p:txBody>
      </p:sp>
      <p:pic>
        <p:nvPicPr>
          <p:cNvPr id="18" name="Picture 17">
            <a:extLst>
              <a:ext uri="{FF2B5EF4-FFF2-40B4-BE49-F238E27FC236}">
                <a16:creationId xmlns:a16="http://schemas.microsoft.com/office/drawing/2014/main" id="{5ACC216E-1565-FD4A-B2FB-6CA41D530B0D}"/>
              </a:ext>
            </a:extLst>
          </p:cNvPr>
          <p:cNvPicPr>
            <a:picLocks/>
          </p:cNvPicPr>
          <p:nvPr/>
        </p:nvPicPr>
        <p:blipFill>
          <a:blip r:embed="rId9"/>
          <a:stretch>
            <a:fillRect/>
          </a:stretch>
        </p:blipFill>
        <p:spPr>
          <a:xfrm>
            <a:off x="6295559" y="3476901"/>
            <a:ext cx="820857" cy="840654"/>
          </a:xfrm>
          <a:prstGeom prst="rect">
            <a:avLst/>
          </a:prstGeom>
        </p:spPr>
      </p:pic>
      <p:sp>
        <p:nvSpPr>
          <p:cNvPr id="19" name="TextBox 18">
            <a:extLst>
              <a:ext uri="{FF2B5EF4-FFF2-40B4-BE49-F238E27FC236}">
                <a16:creationId xmlns:a16="http://schemas.microsoft.com/office/drawing/2014/main" id="{29B8400D-AFC2-E54B-83B5-32EA39861D8C}"/>
              </a:ext>
            </a:extLst>
          </p:cNvPr>
          <p:cNvSpPr txBox="1"/>
          <p:nvPr/>
        </p:nvSpPr>
        <p:spPr>
          <a:xfrm>
            <a:off x="7387106" y="3183071"/>
            <a:ext cx="39666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Barriers to following best practices for preventing virus exposure (e.g., handwashing, keeping 6 ft. distance, wearing masks)</a:t>
            </a:r>
          </a:p>
        </p:txBody>
      </p:sp>
      <p:pic>
        <p:nvPicPr>
          <p:cNvPr id="20" name="Picture 19">
            <a:extLst>
              <a:ext uri="{FF2B5EF4-FFF2-40B4-BE49-F238E27FC236}">
                <a16:creationId xmlns:a16="http://schemas.microsoft.com/office/drawing/2014/main" id="{77E5A4FD-5F0A-B24F-A096-E598F53623FD}"/>
              </a:ext>
            </a:extLst>
          </p:cNvPr>
          <p:cNvPicPr>
            <a:picLocks/>
          </p:cNvPicPr>
          <p:nvPr/>
        </p:nvPicPr>
        <p:blipFill>
          <a:blip r:embed="rId10"/>
          <a:stretch>
            <a:fillRect/>
          </a:stretch>
        </p:blipFill>
        <p:spPr>
          <a:xfrm>
            <a:off x="6295559" y="4688009"/>
            <a:ext cx="820857" cy="836695"/>
          </a:xfrm>
          <a:prstGeom prst="rect">
            <a:avLst/>
          </a:prstGeom>
        </p:spPr>
      </p:pic>
      <p:sp>
        <p:nvSpPr>
          <p:cNvPr id="21" name="TextBox 20">
            <a:extLst>
              <a:ext uri="{FF2B5EF4-FFF2-40B4-BE49-F238E27FC236}">
                <a16:creationId xmlns:a16="http://schemas.microsoft.com/office/drawing/2014/main" id="{64902087-15C0-854B-AA3A-73010CDE662F}"/>
              </a:ext>
            </a:extLst>
          </p:cNvPr>
          <p:cNvSpPr txBox="1"/>
          <p:nvPr/>
        </p:nvSpPr>
        <p:spPr>
          <a:xfrm>
            <a:off x="7387106" y="4581507"/>
            <a:ext cx="39666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Challenging to get COVID-19 accommodations for people with disabilities, whereas employers moved swiftly to make telecommuting possible</a:t>
            </a:r>
          </a:p>
        </p:txBody>
      </p:sp>
      <p:pic>
        <p:nvPicPr>
          <p:cNvPr id="22" name="Picture 21">
            <a:extLst>
              <a:ext uri="{FF2B5EF4-FFF2-40B4-BE49-F238E27FC236}">
                <a16:creationId xmlns:a16="http://schemas.microsoft.com/office/drawing/2014/main" id="{3483C646-CB07-5A49-AE3E-D02ED6CAEE2E}"/>
              </a:ext>
            </a:extLst>
          </p:cNvPr>
          <p:cNvPicPr>
            <a:picLocks/>
          </p:cNvPicPr>
          <p:nvPr/>
        </p:nvPicPr>
        <p:blipFill>
          <a:blip r:embed="rId11"/>
          <a:stretch>
            <a:fillRect/>
          </a:stretch>
        </p:blipFill>
        <p:spPr>
          <a:xfrm>
            <a:off x="6295559" y="5892144"/>
            <a:ext cx="824247" cy="719785"/>
          </a:xfrm>
          <a:prstGeom prst="rect">
            <a:avLst/>
          </a:prstGeom>
        </p:spPr>
      </p:pic>
      <p:sp>
        <p:nvSpPr>
          <p:cNvPr id="23" name="TextBox 22">
            <a:extLst>
              <a:ext uri="{FF2B5EF4-FFF2-40B4-BE49-F238E27FC236}">
                <a16:creationId xmlns:a16="http://schemas.microsoft.com/office/drawing/2014/main" id="{1641BB20-A348-F641-AAD0-3B4518EB295C}"/>
              </a:ext>
            </a:extLst>
          </p:cNvPr>
          <p:cNvSpPr txBox="1"/>
          <p:nvPr/>
        </p:nvSpPr>
        <p:spPr>
          <a:xfrm>
            <a:off x="7387106" y="5873846"/>
            <a:ext cx="39666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Fast changing COVID-19 information may not be adapted or accessible</a:t>
            </a:r>
          </a:p>
        </p:txBody>
      </p:sp>
    </p:spTree>
    <p:extLst>
      <p:ext uri="{BB962C8B-B14F-4D97-AF65-F5344CB8AC3E}">
        <p14:creationId xmlns:p14="http://schemas.microsoft.com/office/powerpoint/2010/main" val="2290258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B4224-A219-1A49-A60E-FF73129F779A}"/>
              </a:ext>
            </a:extLst>
          </p:cNvPr>
          <p:cNvSpPr>
            <a:spLocks noGrp="1"/>
          </p:cNvSpPr>
          <p:nvPr>
            <p:ph idx="1"/>
          </p:nvPr>
        </p:nvSpPr>
        <p:spPr>
          <a:xfrm>
            <a:off x="274320" y="1825624"/>
            <a:ext cx="6311831" cy="4698743"/>
          </a:xfrm>
        </p:spPr>
        <p:txBody>
          <a:bodyPr>
            <a:normAutofit/>
          </a:bodyPr>
          <a:lstStyle/>
          <a:p>
            <a:r>
              <a:rPr lang="en-US" sz="2400" b="1">
                <a:latin typeface="Abadi Extra Light" panose="020B0204020104020204" pitchFamily="34" charset="0"/>
              </a:rPr>
              <a:t>Over 4,100 </a:t>
            </a:r>
            <a:r>
              <a:rPr lang="en-US" sz="2400">
                <a:latin typeface="Abadi Extra Light" panose="020B0204020104020204" pitchFamily="34" charset="0"/>
              </a:rPr>
              <a:t>CCIS participants had 1+ disability.</a:t>
            </a:r>
          </a:p>
          <a:p>
            <a:r>
              <a:rPr lang="en-US" sz="2400">
                <a:latin typeface="Abadi Extra Light" panose="020B0204020104020204" pitchFamily="34" charset="0"/>
              </a:rPr>
              <a:t>While we did not directly sample residents &lt;25 years of age and may not have reached many residents living in congregate settings, </a:t>
            </a:r>
            <a:r>
              <a:rPr lang="en-US" sz="2400" b="1">
                <a:latin typeface="Abadi Extra Light" panose="020B0204020104020204" pitchFamily="34" charset="0"/>
              </a:rPr>
              <a:t>CCIS allows us to examine the experiences of multiple disability subgroups. </a:t>
            </a:r>
          </a:p>
          <a:p>
            <a:r>
              <a:rPr lang="en-US" sz="2400" b="1">
                <a:latin typeface="Abadi Extra Light" panose="020B0204020104020204" pitchFamily="34" charset="0"/>
              </a:rPr>
              <a:t>Focus groups conducted with deaf and hard of hearing residents (10 participants) to better understand experiences with COVID-19 mitigation, testing, and communication.  </a:t>
            </a:r>
          </a:p>
          <a:p>
            <a:r>
              <a:rPr lang="en-US" sz="2400">
                <a:latin typeface="Abadi Extra Light" panose="020B0204020104020204" pitchFamily="34" charset="0"/>
              </a:rPr>
              <a:t>MA CCIS begins to fill an important gap in COVID-19 data by disability status. </a:t>
            </a:r>
          </a:p>
        </p:txBody>
      </p:sp>
      <p:sp>
        <p:nvSpPr>
          <p:cNvPr id="7" name="Title 3">
            <a:extLst>
              <a:ext uri="{FF2B5EF4-FFF2-40B4-BE49-F238E27FC236}">
                <a16:creationId xmlns:a16="http://schemas.microsoft.com/office/drawing/2014/main" id="{6EDBE951-847B-154D-B809-4F5D3C8AD8B8}"/>
              </a:ext>
            </a:extLst>
          </p:cNvPr>
          <p:cNvSpPr txBox="1">
            <a:spLocks noGrp="1"/>
          </p:cNvSpPr>
          <p:nvPr>
            <p:ph type="title"/>
          </p:nvPr>
        </p:nvSpPr>
        <p:spPr>
          <a:xfrm>
            <a:off x="0" y="365125"/>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900" b="1">
                <a:latin typeface="Abadi Extra Light"/>
              </a:rPr>
              <a:t>REACHING THE DISABILITY POPULATION IN MA CCIS</a:t>
            </a:r>
          </a:p>
        </p:txBody>
      </p:sp>
      <p:sp>
        <p:nvSpPr>
          <p:cNvPr id="6" name="Title 1">
            <a:extLst>
              <a:ext uri="{FF2B5EF4-FFF2-40B4-BE49-F238E27FC236}">
                <a16:creationId xmlns:a16="http://schemas.microsoft.com/office/drawing/2014/main" id="{8CBC4513-7CC1-EA43-B711-E91E3DDA0871}"/>
              </a:ext>
            </a:extLst>
          </p:cNvPr>
          <p:cNvSpPr txBox="1">
            <a:spLocks/>
          </p:cNvSpPr>
          <p:nvPr/>
        </p:nvSpPr>
        <p:spPr>
          <a:xfrm>
            <a:off x="8035911" y="2200760"/>
            <a:ext cx="3317889" cy="33237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a:buClr>
                <a:prstClr val="black"/>
              </a:buClr>
              <a:defRPr/>
            </a:pPr>
            <a:r>
              <a:rPr kumimoji="0" lang="en-US" sz="2000" b="1" i="0" u="none" strike="noStrike" kern="0" cap="none" spc="0" normalizeH="0" baseline="0" noProof="0">
                <a:ln>
                  <a:noFill/>
                </a:ln>
                <a:solidFill>
                  <a:srgbClr val="C00000"/>
                </a:solidFill>
                <a:effectLst/>
                <a:uLnTx/>
                <a:uFillTx/>
                <a:latin typeface="Abadi Extra Light"/>
                <a:ea typeface="Batang"/>
                <a:cs typeface="Arial"/>
                <a:sym typeface="Arial"/>
              </a:rPr>
              <a:t>CCIS</a:t>
            </a:r>
            <a:r>
              <a:rPr lang="en-US" sz="2000" b="1" kern="0">
                <a:solidFill>
                  <a:srgbClr val="C00000"/>
                </a:solidFill>
                <a:latin typeface="Abadi Extra Light"/>
                <a:ea typeface="Batang"/>
              </a:rPr>
              <a:t> </a:t>
            </a:r>
            <a:r>
              <a:rPr kumimoji="0" lang="en-US" sz="2000" b="1" i="0" u="none" strike="noStrike" kern="0" cap="none" spc="0" normalizeH="0" baseline="0" noProof="0">
                <a:ln>
                  <a:noFill/>
                </a:ln>
                <a:solidFill>
                  <a:srgbClr val="C00000"/>
                </a:solidFill>
                <a:effectLst/>
                <a:uLnTx/>
                <a:uFillTx/>
                <a:latin typeface="Abadi Extra Light"/>
                <a:ea typeface="Batang"/>
                <a:cs typeface="Arial"/>
                <a:sym typeface="Arial"/>
              </a:rPr>
              <a:t> DISABILITY PROFILE</a:t>
            </a:r>
            <a:endParaRPr lang="en-US" sz="2000" b="1" i="0" u="none" strike="noStrike" kern="0" cap="none" spc="0" normalizeH="0" baseline="0" noProof="0">
              <a:ln>
                <a:noFill/>
              </a:ln>
              <a:solidFill>
                <a:srgbClr val="C00000"/>
              </a:solidFill>
              <a:effectLst/>
              <a:uLnTx/>
              <a:uFillTx/>
              <a:latin typeface="Abadi Extra Light"/>
              <a:ea typeface="Batang"/>
              <a:cs typeface="Arial"/>
            </a:endParaRPr>
          </a:p>
        </p:txBody>
      </p:sp>
      <p:graphicFrame>
        <p:nvGraphicFramePr>
          <p:cNvPr id="9" name="Chart 8">
            <a:extLst>
              <a:ext uri="{FF2B5EF4-FFF2-40B4-BE49-F238E27FC236}">
                <a16:creationId xmlns:a16="http://schemas.microsoft.com/office/drawing/2014/main" id="{F59AE0B3-09FE-B54F-B6F1-1E197D65FB10}"/>
              </a:ext>
            </a:extLst>
          </p:cNvPr>
          <p:cNvGraphicFramePr>
            <a:graphicFrameLocks/>
          </p:cNvGraphicFramePr>
          <p:nvPr/>
        </p:nvGraphicFramePr>
        <p:xfrm>
          <a:off x="6586151" y="2668072"/>
          <a:ext cx="4827372" cy="3029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6372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vert="horz" lIns="91440" tIns="45720" rIns="91440" bIns="45720" rtlCol="0" anchor="t">
            <a:normAutofit/>
          </a:bodyPr>
          <a:lstStyle/>
          <a:p>
            <a:r>
              <a:rPr lang="en-US" sz="2000" dirty="0">
                <a:latin typeface="Abadi Extra Light"/>
              </a:rPr>
              <a:t>While the Americans with Disabilities Act mandates equal educational and occupational opportunities and prohibits discrimination due to disability, </a:t>
            </a:r>
            <a:r>
              <a:rPr lang="en-US" sz="2000" b="1" dirty="0">
                <a:latin typeface="Abadi Extra Light"/>
              </a:rPr>
              <a:t>people with disabilities are more likely to have incomes below poverty and have lower levels of education than people without disabilities. </a:t>
            </a:r>
            <a:endParaRPr lang="en-US" sz="2000" b="1">
              <a:latin typeface="Abadi Extra Light" panose="020B0204020104020204" pitchFamily="34" charset="0"/>
            </a:endParaRPr>
          </a:p>
          <a:p>
            <a:r>
              <a:rPr lang="en-US" sz="2000" dirty="0">
                <a:latin typeface="Abadi Extra Light"/>
              </a:rPr>
              <a:t>There are </a:t>
            </a:r>
            <a:r>
              <a:rPr lang="en-US" sz="2000" b="1" dirty="0">
                <a:latin typeface="Abadi Extra Light"/>
              </a:rPr>
              <a:t>socioeconomic differences </a:t>
            </a:r>
            <a:r>
              <a:rPr lang="en-US" sz="2000" dirty="0">
                <a:latin typeface="Abadi Extra Light"/>
              </a:rPr>
              <a:t>across disability subgroups. </a:t>
            </a:r>
            <a:endParaRPr lang="en-US" sz="2000" dirty="0">
              <a:latin typeface="Abadi Extra Light" panose="020B0204020104020204" pitchFamily="34" charset="0"/>
            </a:endParaRPr>
          </a:p>
          <a:p>
            <a:r>
              <a:rPr lang="en-US" sz="2000" dirty="0">
                <a:latin typeface="Abadi Extra Light"/>
              </a:rPr>
              <a:t>In the CCIS, </a:t>
            </a:r>
            <a:r>
              <a:rPr lang="en-US" sz="2000" b="1" dirty="0">
                <a:solidFill>
                  <a:srgbClr val="4472C4"/>
                </a:solidFill>
                <a:latin typeface="Abadi Extra Light"/>
              </a:rPr>
              <a:t>one-quarter to half of respondents with a disability have incomes &lt;$35K. </a:t>
            </a:r>
            <a:endParaRPr lang="en-US" sz="2000" b="1" dirty="0">
              <a:solidFill>
                <a:srgbClr val="4472C4"/>
              </a:solidFill>
              <a:latin typeface="Abadi Extra Light" panose="020B0204020104020204" pitchFamily="34" charset="0"/>
            </a:endParaRPr>
          </a:p>
          <a:p>
            <a:r>
              <a:rPr lang="en-US" sz="2000" b="1" dirty="0">
                <a:latin typeface="Abadi Extra Light"/>
              </a:rPr>
              <a:t>About </a:t>
            </a:r>
            <a:r>
              <a:rPr lang="en-US" sz="2000" b="1" dirty="0">
                <a:solidFill>
                  <a:srgbClr val="4472C4"/>
                </a:solidFill>
                <a:latin typeface="Abadi Extra Light"/>
              </a:rPr>
              <a:t>half</a:t>
            </a:r>
            <a:r>
              <a:rPr lang="en-US" sz="2000" b="1" dirty="0">
                <a:latin typeface="Abadi Extra Light"/>
              </a:rPr>
              <a:t> of respondents with a self-care or independent living disability, mobility disability, or cognitive disability have </a:t>
            </a:r>
            <a:r>
              <a:rPr lang="en-US" sz="2000" b="1" dirty="0">
                <a:solidFill>
                  <a:srgbClr val="4472C4"/>
                </a:solidFill>
                <a:latin typeface="Abadi Extra Light"/>
              </a:rPr>
              <a:t>less than a college education</a:t>
            </a:r>
            <a:r>
              <a:rPr lang="en-US" sz="2000" b="1" dirty="0">
                <a:latin typeface="Abadi Extra Light"/>
              </a:rPr>
              <a:t>. </a:t>
            </a:r>
            <a:endParaRPr lang="en-US" sz="2000" b="1" dirty="0">
              <a:latin typeface="Abadi Extra Light" panose="020B0204020104020204" pitchFamily="34" charset="0"/>
            </a:endParaRPr>
          </a:p>
        </p:txBody>
      </p:sp>
      <p:graphicFrame>
        <p:nvGraphicFramePr>
          <p:cNvPr id="4" name="Chart 3">
            <a:extLst>
              <a:ext uri="{FF2B5EF4-FFF2-40B4-BE49-F238E27FC236}">
                <a16:creationId xmlns:a16="http://schemas.microsoft.com/office/drawing/2014/main" id="{2B27A2EF-7972-DB4A-B2E8-923C36486BE0}"/>
              </a:ext>
            </a:extLst>
          </p:cNvPr>
          <p:cNvGraphicFramePr>
            <a:graphicFrameLocks/>
          </p:cNvGraphicFramePr>
          <p:nvPr/>
        </p:nvGraphicFramePr>
        <p:xfrm>
          <a:off x="6858000" y="4060650"/>
          <a:ext cx="4662616" cy="2696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32736DC-6858-DA49-88FF-5DB73E714449}"/>
              </a:ext>
            </a:extLst>
          </p:cNvPr>
          <p:cNvGraphicFramePr>
            <a:graphicFrameLocks/>
          </p:cNvGraphicFramePr>
          <p:nvPr/>
        </p:nvGraphicFramePr>
        <p:xfrm>
          <a:off x="1005016" y="4139567"/>
          <a:ext cx="45720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a:latin typeface="Abadi Extra Light"/>
              </a:rPr>
              <a:t>SOCIOECONOMIC INEQUITIES AND DISABILITY</a:t>
            </a:r>
            <a:endParaRPr lang="en-US" sz="2900" b="1" i="0" u="none" strike="noStrike" kern="1200" cap="none" spc="0" normalizeH="0" baseline="0" noProof="0">
              <a:ln>
                <a:noFill/>
              </a:ln>
              <a:effectLst/>
              <a:uLnTx/>
              <a:uFillTx/>
              <a:latin typeface="Abadi Extra Light" panose="020B0204020104020204" pitchFamily="34" charset="0"/>
            </a:endParaRPr>
          </a:p>
        </p:txBody>
      </p:sp>
    </p:spTree>
    <p:extLst>
      <p:ext uri="{BB962C8B-B14F-4D97-AF65-F5344CB8AC3E}">
        <p14:creationId xmlns:p14="http://schemas.microsoft.com/office/powerpoint/2010/main" val="73709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DECEMBER 8, 2021</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329133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670285"/>
            <a:ext cx="10496332"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SPOTLIGHT</a:t>
            </a:r>
            <a:br>
              <a:rPr lang="en-US" sz="4250" b="1" spc="800">
                <a:solidFill>
                  <a:schemeClr val="bg1"/>
                </a:solidFill>
                <a:latin typeface="Abadi Extra Light"/>
              </a:rPr>
            </a:br>
            <a:r>
              <a:rPr lang="en-US" sz="4250" spc="800">
                <a:solidFill>
                  <a:schemeClr val="bg1"/>
                </a:solidFill>
                <a:latin typeface="Abadi Extra Light"/>
              </a:rPr>
              <a:t>DEAF OR HARD OF HEARING</a:t>
            </a:r>
          </a:p>
          <a:p>
            <a:pPr algn="r">
              <a:spcBef>
                <a:spcPts val="0"/>
              </a:spcBef>
            </a:pP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218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a:normAutofit/>
          </a:bodyPr>
          <a:lstStyle/>
          <a:p>
            <a:r>
              <a:rPr lang="en-US" b="1">
                <a:latin typeface="Abadi Extra Light" panose="020B0204020104020204" pitchFamily="34" charset="0"/>
              </a:rPr>
              <a:t>Deaf or hard of hearing focus group participants highlighted how practices to prevent virus transmission served as barriers to communication</a:t>
            </a:r>
          </a:p>
          <a:p>
            <a:pPr lvl="1"/>
            <a:r>
              <a:rPr lang="en-US" i="1">
                <a:latin typeface="Abadi Extra Light" panose="020B0204020104020204" pitchFamily="34" charset="0"/>
              </a:rPr>
              <a:t>“I almost never use my voice, but now with masks, </a:t>
            </a:r>
            <a:r>
              <a:rPr lang="en-US" b="1" i="1">
                <a:latin typeface="Abadi Extra Light" panose="020B0204020104020204" pitchFamily="34" charset="0"/>
              </a:rPr>
              <a:t>sometimes I have to speak out loud to get people's attention,</a:t>
            </a:r>
            <a:r>
              <a:rPr lang="en-US" i="1">
                <a:latin typeface="Abadi Extra Light" panose="020B0204020104020204" pitchFamily="34" charset="0"/>
              </a:rPr>
              <a:t> and they all look at me like I'm an alien and I have to try and tell them I’m deaf.”</a:t>
            </a:r>
            <a:endParaRPr lang="en-US">
              <a:latin typeface="Abadi Extra Light" panose="020B0204020104020204" pitchFamily="34" charset="0"/>
            </a:endParaRPr>
          </a:p>
          <a:p>
            <a:pPr lvl="1"/>
            <a:r>
              <a:rPr lang="en-US" i="1">
                <a:latin typeface="Abadi Extra Light" panose="020B0204020104020204" pitchFamily="34" charset="0"/>
              </a:rPr>
              <a:t>“All of the grocery store workers know that I am deaf and </a:t>
            </a:r>
            <a:r>
              <a:rPr lang="en-US" b="1" i="1">
                <a:latin typeface="Abadi Extra Light" panose="020B0204020104020204" pitchFamily="34" charset="0"/>
              </a:rPr>
              <a:t>sometimes they will pull down their masks for a second so that I can see what they’re saying. </a:t>
            </a:r>
            <a:r>
              <a:rPr lang="en-US" i="1">
                <a:latin typeface="Abadi Extra Light" panose="020B0204020104020204" pitchFamily="34" charset="0"/>
              </a:rPr>
              <a:t>Everyone seems more serious though when you can’t see their faces. “</a:t>
            </a:r>
            <a:endParaRPr lang="en-US">
              <a:latin typeface="Abadi Extra Light" panose="020B0204020104020204" pitchFamily="34" charset="0"/>
            </a:endParaRPr>
          </a:p>
          <a:p>
            <a:pPr lvl="1"/>
            <a:r>
              <a:rPr lang="en-US" i="1">
                <a:latin typeface="Abadi Extra Light" panose="020B0204020104020204" pitchFamily="34" charset="0"/>
              </a:rPr>
              <a:t>“There have been some challenges with repair people for our home and </a:t>
            </a:r>
            <a:r>
              <a:rPr lang="en-US" b="1" i="1">
                <a:latin typeface="Abadi Extra Light" panose="020B0204020104020204" pitchFamily="34" charset="0"/>
              </a:rPr>
              <a:t>having to communicate with pen and paper – hard to keep that distance in our home.”</a:t>
            </a:r>
            <a:r>
              <a:rPr lang="en-US" b="1">
                <a:latin typeface="Abadi Extra Light" panose="020B0204020104020204" pitchFamily="34" charset="0"/>
              </a:rPr>
              <a:t> </a:t>
            </a: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a:latin typeface="Abadi Extra Light"/>
              </a:rPr>
              <a:t>COMMUNICATION BARRIERS AMONG DEAF OR HARD OF HEARING POPULATION</a:t>
            </a:r>
            <a:endParaRPr lang="en-US" sz="2900" b="1" i="0" u="none" strike="noStrike" kern="1200" cap="none" spc="0" normalizeH="0" baseline="0" noProof="0">
              <a:ln>
                <a:noFill/>
              </a:ln>
              <a:effectLst/>
              <a:uLnTx/>
              <a:uFillTx/>
              <a:latin typeface="Abadi Extra Light"/>
            </a:endParaRPr>
          </a:p>
        </p:txBody>
      </p:sp>
    </p:spTree>
    <p:extLst>
      <p:ext uri="{BB962C8B-B14F-4D97-AF65-F5344CB8AC3E}">
        <p14:creationId xmlns:p14="http://schemas.microsoft.com/office/powerpoint/2010/main" val="3665785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a:normAutofit/>
          </a:bodyPr>
          <a:lstStyle/>
          <a:p>
            <a:r>
              <a:rPr lang="en-US" sz="2200" b="1">
                <a:latin typeface="Abadi Extra Light" panose="020B0204020104020204" pitchFamily="34" charset="0"/>
              </a:rPr>
              <a:t>Employed deaf or hard of hearing respondents are 1.5X* more likely to experience job loss and 1.4X* more likely to experience reduced hours or leave</a:t>
            </a:r>
            <a:r>
              <a:rPr lang="en-US" sz="2200">
                <a:latin typeface="Abadi Extra Light" panose="020B0204020104020204" pitchFamily="34" charset="0"/>
              </a:rPr>
              <a:t> </a:t>
            </a:r>
            <a:r>
              <a:rPr lang="en-US" sz="2200" b="1">
                <a:latin typeface="Abadi Extra Light" panose="020B0204020104020204" pitchFamily="34" charset="0"/>
              </a:rPr>
              <a:t>due to the pandemic. </a:t>
            </a:r>
          </a:p>
          <a:p>
            <a:r>
              <a:rPr lang="en-US" sz="2200" b="1">
                <a:latin typeface="Abadi Extra Light" panose="020B0204020104020204" pitchFamily="34" charset="0"/>
              </a:rPr>
              <a:t>4 in 10 (39%) </a:t>
            </a:r>
            <a:r>
              <a:rPr lang="en-US" sz="2200">
                <a:latin typeface="Abadi Extra Light" panose="020B0204020104020204" pitchFamily="34" charset="0"/>
              </a:rPr>
              <a:t>deaf or hard of hearing respondents </a:t>
            </a:r>
            <a:r>
              <a:rPr lang="en-US" sz="2200" b="1">
                <a:latin typeface="Abadi Extra Light" panose="020B0204020104020204" pitchFamily="34" charset="0"/>
              </a:rPr>
              <a:t>worry about paying for 1+ expenses or bills</a:t>
            </a:r>
            <a:r>
              <a:rPr lang="en-US" sz="2200">
                <a:latin typeface="Abadi Extra Light" panose="020B0204020104020204" pitchFamily="34" charset="0"/>
              </a:rPr>
              <a:t> in the coming few weeks. </a:t>
            </a:r>
          </a:p>
          <a:p>
            <a:r>
              <a:rPr lang="en-US" sz="2200" b="1">
                <a:latin typeface="Abadi Extra Light" panose="020B0204020104020204" pitchFamily="34" charset="0"/>
              </a:rPr>
              <a:t>Nearly 2 in 10 (18%) </a:t>
            </a:r>
            <a:r>
              <a:rPr lang="en-US" sz="2200">
                <a:latin typeface="Abadi Extra Light" panose="020B0204020104020204" pitchFamily="34" charset="0"/>
              </a:rPr>
              <a:t>deaf or hard of hearing respondents have </a:t>
            </a:r>
            <a:r>
              <a:rPr lang="en-US" sz="2200" b="1">
                <a:latin typeface="Abadi Extra Light" panose="020B0204020104020204" pitchFamily="34" charset="0"/>
              </a:rPr>
              <a:t>not gotten medical care needed since July 2020. </a:t>
            </a:r>
          </a:p>
          <a:p>
            <a:endParaRPr lang="en-US" sz="2200">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a:latin typeface="Abadi Extra Light"/>
              </a:rPr>
              <a:t>JOB LOSS AND ECONOMIC STRAIN AMONG DEAF AND HARD OF HEARING RESPONDENTS </a:t>
            </a:r>
            <a:endParaRPr lang="en-US" sz="2900" b="0" i="0" u="none" strike="noStrike" kern="1200" cap="none" spc="0" normalizeH="0" baseline="0" noProof="0">
              <a:ln>
                <a:noFill/>
              </a:ln>
              <a:effectLst/>
              <a:uLnTx/>
              <a:uFillTx/>
              <a:latin typeface="Abadi Extra Light"/>
            </a:endParaRPr>
          </a:p>
        </p:txBody>
      </p:sp>
      <p:sp>
        <p:nvSpPr>
          <p:cNvPr id="11" name="Google Shape;213;p28">
            <a:extLst>
              <a:ext uri="{FF2B5EF4-FFF2-40B4-BE49-F238E27FC236}">
                <a16:creationId xmlns:a16="http://schemas.microsoft.com/office/drawing/2014/main" id="{77251768-A360-7F4C-A12A-451A8D94A730}"/>
              </a:ext>
            </a:extLst>
          </p:cNvPr>
          <p:cNvSpPr txBox="1"/>
          <p:nvPr/>
        </p:nvSpPr>
        <p:spPr>
          <a:xfrm>
            <a:off x="8495741" y="6507449"/>
            <a:ext cx="779072"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p&lt;0.05</a:t>
            </a:r>
          </a:p>
        </p:txBody>
      </p:sp>
      <p:sp>
        <p:nvSpPr>
          <p:cNvPr id="8" name="Google Shape;213;p28">
            <a:extLst>
              <a:ext uri="{FF2B5EF4-FFF2-40B4-BE49-F238E27FC236}">
                <a16:creationId xmlns:a16="http://schemas.microsoft.com/office/drawing/2014/main" id="{B5295EDB-994C-F642-8ADD-8160B5C5D407}"/>
              </a:ext>
            </a:extLst>
          </p:cNvPr>
          <p:cNvSpPr txBox="1"/>
          <p:nvPr/>
        </p:nvSpPr>
        <p:spPr>
          <a:xfrm>
            <a:off x="9552562" y="6311900"/>
            <a:ext cx="2639438"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*Indicates compared to hearing respondents</a:t>
            </a:r>
          </a:p>
        </p:txBody>
      </p:sp>
      <p:graphicFrame>
        <p:nvGraphicFramePr>
          <p:cNvPr id="12" name="Chart 11">
            <a:extLst>
              <a:ext uri="{FF2B5EF4-FFF2-40B4-BE49-F238E27FC236}">
                <a16:creationId xmlns:a16="http://schemas.microsoft.com/office/drawing/2014/main" id="{9E1D73CF-A482-1E42-9C38-F4DFAAEAEBB5}"/>
              </a:ext>
            </a:extLst>
          </p:cNvPr>
          <p:cNvGraphicFramePr>
            <a:graphicFrameLocks/>
          </p:cNvGraphicFramePr>
          <p:nvPr/>
        </p:nvGraphicFramePr>
        <p:xfrm>
          <a:off x="2921620" y="3947235"/>
          <a:ext cx="682454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9676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270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b="1">
                <a:solidFill>
                  <a:srgbClr val="FFFFFF"/>
                </a:solidFill>
                <a:latin typeface="Abadi Extra Light"/>
              </a:rPr>
              <a:t>DEAF OR HARD OF HEARING &amp; COVID-19</a:t>
            </a:r>
            <a:r>
              <a:rPr lang="en-US">
                <a:latin typeface="Abadi Extra Light"/>
                <a:ea typeface="Abadi Extra Light"/>
                <a:cs typeface="Abadi Extra Light"/>
              </a:rPr>
              <a:t>​</a:t>
            </a:r>
            <a:endParaRPr lang="en-US" sz="3700" b="1">
              <a:latin typeface="Abadi Extra Light"/>
            </a:endParaRPr>
          </a:p>
        </p:txBody>
      </p:sp>
      <p:sp>
        <p:nvSpPr>
          <p:cNvPr id="7" name="TextBox 6">
            <a:extLst>
              <a:ext uri="{FF2B5EF4-FFF2-40B4-BE49-F238E27FC236}">
                <a16:creationId xmlns:a16="http://schemas.microsoft.com/office/drawing/2014/main" id="{C0FAB2F3-D959-AD49-9F93-1FD5600C21D3}"/>
              </a:ext>
            </a:extLst>
          </p:cNvPr>
          <p:cNvSpPr txBox="1"/>
          <p:nvPr/>
        </p:nvSpPr>
        <p:spPr>
          <a:xfrm>
            <a:off x="1996379" y="2015285"/>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Face masks muffle sound and prevent lip reading, and may be hard to wear for people with behind-the-ear devices</a:t>
            </a:r>
          </a:p>
        </p:txBody>
      </p:sp>
      <p:sp>
        <p:nvSpPr>
          <p:cNvPr id="8" name="TextBox 7">
            <a:extLst>
              <a:ext uri="{FF2B5EF4-FFF2-40B4-BE49-F238E27FC236}">
                <a16:creationId xmlns:a16="http://schemas.microsoft.com/office/drawing/2014/main" id="{62038E2D-284F-0D4E-81D2-3E26943CE695}"/>
              </a:ext>
            </a:extLst>
          </p:cNvPr>
          <p:cNvSpPr txBox="1"/>
          <p:nvPr/>
        </p:nvSpPr>
        <p:spPr>
          <a:xfrm>
            <a:off x="1996378" y="3222137"/>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solidFill>
                  <a:prstClr val="black"/>
                </a:solidFill>
                <a:latin typeface="Abadi Extra Light" panose="020B0204020104020204" pitchFamily="34" charset="0"/>
                <a:cs typeface="Arial" panose="020B0604020202020204" pitchFamily="34" charset="0"/>
              </a:rPr>
              <a:t>People who need interpreters or other supports may be incorrectly affected by rules limiting visitors in medical settings</a:t>
            </a:r>
            <a:endPar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C3043-5AFF-4F49-A3A7-9DE08E90E7D6}"/>
              </a:ext>
            </a:extLst>
          </p:cNvPr>
          <p:cNvSpPr txBox="1"/>
          <p:nvPr/>
        </p:nvSpPr>
        <p:spPr>
          <a:xfrm>
            <a:off x="1996377" y="4725361"/>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Telehealth visits are not always fully accessible (e.g., arranging for interpreter services)</a:t>
            </a:r>
          </a:p>
        </p:txBody>
      </p:sp>
      <p:sp>
        <p:nvSpPr>
          <p:cNvPr id="10" name="TextBox 9">
            <a:extLst>
              <a:ext uri="{FF2B5EF4-FFF2-40B4-BE49-F238E27FC236}">
                <a16:creationId xmlns:a16="http://schemas.microsoft.com/office/drawing/2014/main" id="{54F51C43-13F9-A346-A2C2-14067301D7C7}"/>
              </a:ext>
            </a:extLst>
          </p:cNvPr>
          <p:cNvSpPr txBox="1"/>
          <p:nvPr/>
        </p:nvSpPr>
        <p:spPr>
          <a:xfrm>
            <a:off x="7633251" y="2015285"/>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Deaf people are less likely than hearing people to be hired for jobs, and more likely to lose those jobs in difficult times</a:t>
            </a:r>
          </a:p>
        </p:txBody>
      </p:sp>
      <p:sp>
        <p:nvSpPr>
          <p:cNvPr id="11" name="TextBox 10">
            <a:extLst>
              <a:ext uri="{FF2B5EF4-FFF2-40B4-BE49-F238E27FC236}">
                <a16:creationId xmlns:a16="http://schemas.microsoft.com/office/drawing/2014/main" id="{6FEB4ACE-F27F-8840-96B8-2B36DEC93B77}"/>
              </a:ext>
            </a:extLst>
          </p:cNvPr>
          <p:cNvSpPr txBox="1"/>
          <p:nvPr/>
        </p:nvSpPr>
        <p:spPr>
          <a:xfrm>
            <a:off x="7633251" y="3217045"/>
            <a:ext cx="372054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Urgent COVID-19 information may </a:t>
            </a:r>
            <a:r>
              <a:rPr lang="en-US" sz="1700">
                <a:solidFill>
                  <a:prstClr val="black"/>
                </a:solidFill>
                <a:latin typeface="Abadi Extra Light" panose="020B0204020104020204" pitchFamily="34" charset="0"/>
                <a:cs typeface="Arial" panose="020B0604020202020204" pitchFamily="34" charset="0"/>
              </a:rPr>
              <a:t>be disseminated in </a:t>
            </a: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inaccessible formats first, and only made accessible to deaf or hard of hearing people later</a:t>
            </a:r>
          </a:p>
        </p:txBody>
      </p:sp>
      <p:pic>
        <p:nvPicPr>
          <p:cNvPr id="12" name="Picture 11">
            <a:extLst>
              <a:ext uri="{FF2B5EF4-FFF2-40B4-BE49-F238E27FC236}">
                <a16:creationId xmlns:a16="http://schemas.microsoft.com/office/drawing/2014/main" id="{DE35D942-F6AA-6C43-94B6-0277DBE847BD}"/>
              </a:ext>
            </a:extLst>
          </p:cNvPr>
          <p:cNvPicPr>
            <a:picLocks/>
          </p:cNvPicPr>
          <p:nvPr/>
        </p:nvPicPr>
        <p:blipFill>
          <a:blip r:embed="rId2"/>
          <a:stretch>
            <a:fillRect/>
          </a:stretch>
        </p:blipFill>
        <p:spPr>
          <a:xfrm>
            <a:off x="773007" y="1767708"/>
            <a:ext cx="996360" cy="1377408"/>
          </a:xfrm>
          <a:prstGeom prst="rect">
            <a:avLst/>
          </a:prstGeom>
        </p:spPr>
      </p:pic>
      <p:pic>
        <p:nvPicPr>
          <p:cNvPr id="14" name="Picture 13">
            <a:extLst>
              <a:ext uri="{FF2B5EF4-FFF2-40B4-BE49-F238E27FC236}">
                <a16:creationId xmlns:a16="http://schemas.microsoft.com/office/drawing/2014/main" id="{89EBEA80-2104-E34C-B0E5-81C69E7F9312}"/>
              </a:ext>
            </a:extLst>
          </p:cNvPr>
          <p:cNvPicPr>
            <a:picLocks/>
          </p:cNvPicPr>
          <p:nvPr/>
        </p:nvPicPr>
        <p:blipFill>
          <a:blip r:embed="rId3"/>
          <a:stretch>
            <a:fillRect/>
          </a:stretch>
        </p:blipFill>
        <p:spPr>
          <a:xfrm>
            <a:off x="898702" y="4588489"/>
            <a:ext cx="1005247" cy="1041186"/>
          </a:xfrm>
          <a:prstGeom prst="rect">
            <a:avLst/>
          </a:prstGeom>
        </p:spPr>
      </p:pic>
      <p:pic>
        <p:nvPicPr>
          <p:cNvPr id="16" name="Picture 15">
            <a:extLst>
              <a:ext uri="{FF2B5EF4-FFF2-40B4-BE49-F238E27FC236}">
                <a16:creationId xmlns:a16="http://schemas.microsoft.com/office/drawing/2014/main" id="{3529FC67-7513-B74E-83E8-7951018ED2FF}"/>
              </a:ext>
            </a:extLst>
          </p:cNvPr>
          <p:cNvPicPr>
            <a:picLocks/>
          </p:cNvPicPr>
          <p:nvPr/>
        </p:nvPicPr>
        <p:blipFill>
          <a:blip r:embed="rId4"/>
          <a:stretch>
            <a:fillRect/>
          </a:stretch>
        </p:blipFill>
        <p:spPr>
          <a:xfrm>
            <a:off x="6455465" y="3222137"/>
            <a:ext cx="1071770" cy="1101587"/>
          </a:xfrm>
          <a:prstGeom prst="rect">
            <a:avLst/>
          </a:prstGeom>
        </p:spPr>
      </p:pic>
      <p:sp>
        <p:nvSpPr>
          <p:cNvPr id="18" name="TextBox 17">
            <a:extLst>
              <a:ext uri="{FF2B5EF4-FFF2-40B4-BE49-F238E27FC236}">
                <a16:creationId xmlns:a16="http://schemas.microsoft.com/office/drawing/2014/main" id="{5119E6C5-FFD1-5C49-A8B0-146EA5CFEDDE}"/>
              </a:ext>
            </a:extLst>
          </p:cNvPr>
          <p:cNvSpPr txBox="1"/>
          <p:nvPr/>
        </p:nvSpPr>
        <p:spPr>
          <a:xfrm>
            <a:off x="7633251" y="4695895"/>
            <a:ext cx="372054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Testing/vaccine providers may not know how to communicate with deaf people, or may be uncomfortable touching shared objects like pens and paper</a:t>
            </a:r>
          </a:p>
        </p:txBody>
      </p:sp>
      <p:pic>
        <p:nvPicPr>
          <p:cNvPr id="5" name="Graphic 4" descr="Store outline">
            <a:extLst>
              <a:ext uri="{FF2B5EF4-FFF2-40B4-BE49-F238E27FC236}">
                <a16:creationId xmlns:a16="http://schemas.microsoft.com/office/drawing/2014/main" id="{8E1DA4E1-2E7B-4138-B48F-BA4D39B295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7097" y="1860061"/>
            <a:ext cx="1101586" cy="1101586"/>
          </a:xfrm>
          <a:prstGeom prst="rect">
            <a:avLst/>
          </a:prstGeom>
        </p:spPr>
      </p:pic>
      <p:pic>
        <p:nvPicPr>
          <p:cNvPr id="19" name="Graphic 18" descr="Clipboard outline">
            <a:extLst>
              <a:ext uri="{FF2B5EF4-FFF2-40B4-BE49-F238E27FC236}">
                <a16:creationId xmlns:a16="http://schemas.microsoft.com/office/drawing/2014/main" id="{C6CAC9C1-F4E0-417A-8C32-E2F080C7A2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524625" y="4584214"/>
            <a:ext cx="1021660" cy="1021660"/>
          </a:xfrm>
          <a:prstGeom prst="rect">
            <a:avLst/>
          </a:prstGeom>
        </p:spPr>
      </p:pic>
      <p:pic>
        <p:nvPicPr>
          <p:cNvPr id="22" name="Graphic 21" descr="Question mark with solid fill">
            <a:extLst>
              <a:ext uri="{FF2B5EF4-FFF2-40B4-BE49-F238E27FC236}">
                <a16:creationId xmlns:a16="http://schemas.microsoft.com/office/drawing/2014/main" id="{05F0123D-F2CA-4CFF-AB2A-046EF0FE01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028" y="2208633"/>
            <a:ext cx="495559" cy="495559"/>
          </a:xfrm>
          <a:prstGeom prst="rect">
            <a:avLst/>
          </a:prstGeom>
        </p:spPr>
      </p:pic>
      <p:grpSp>
        <p:nvGrpSpPr>
          <p:cNvPr id="27" name="Group 26">
            <a:extLst>
              <a:ext uri="{FF2B5EF4-FFF2-40B4-BE49-F238E27FC236}">
                <a16:creationId xmlns:a16="http://schemas.microsoft.com/office/drawing/2014/main" id="{C8E52434-CB31-4C9C-BFCA-54BC3E5E9F86}"/>
              </a:ext>
            </a:extLst>
          </p:cNvPr>
          <p:cNvGrpSpPr/>
          <p:nvPr/>
        </p:nvGrpSpPr>
        <p:grpSpPr>
          <a:xfrm>
            <a:off x="315861" y="3043231"/>
            <a:ext cx="1836789" cy="1299543"/>
            <a:chOff x="-95329" y="2208633"/>
            <a:chExt cx="2204246" cy="1779660"/>
          </a:xfrm>
        </p:grpSpPr>
        <p:pic>
          <p:nvPicPr>
            <p:cNvPr id="24" name="Picture 23" descr="A picture containing paper clip&#10;&#10;Description automatically generated">
              <a:extLst>
                <a:ext uri="{FF2B5EF4-FFF2-40B4-BE49-F238E27FC236}">
                  <a16:creationId xmlns:a16="http://schemas.microsoft.com/office/drawing/2014/main" id="{4FC2200C-5286-49BF-BE9C-D82CF1052F5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111" y="2208633"/>
              <a:ext cx="1583806" cy="1756920"/>
            </a:xfrm>
            <a:prstGeom prst="rect">
              <a:avLst/>
            </a:prstGeom>
          </p:spPr>
        </p:pic>
        <p:pic>
          <p:nvPicPr>
            <p:cNvPr id="26" name="Picture 25">
              <a:extLst>
                <a:ext uri="{FF2B5EF4-FFF2-40B4-BE49-F238E27FC236}">
                  <a16:creationId xmlns:a16="http://schemas.microsoft.com/office/drawing/2014/main" id="{09AAD941-721E-44B4-8BF9-5A16F80CA00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rot="10800000">
              <a:off x="-95329" y="2313624"/>
              <a:ext cx="1509660" cy="1674669"/>
            </a:xfrm>
            <a:prstGeom prst="rect">
              <a:avLst/>
            </a:prstGeom>
          </p:spPr>
        </p:pic>
      </p:grpSp>
      <p:grpSp>
        <p:nvGrpSpPr>
          <p:cNvPr id="38" name="Group 37">
            <a:extLst>
              <a:ext uri="{FF2B5EF4-FFF2-40B4-BE49-F238E27FC236}">
                <a16:creationId xmlns:a16="http://schemas.microsoft.com/office/drawing/2014/main" id="{A9C3ABFA-D047-4387-B5E2-CCB0C39BEC31}"/>
              </a:ext>
            </a:extLst>
          </p:cNvPr>
          <p:cNvGrpSpPr/>
          <p:nvPr/>
        </p:nvGrpSpPr>
        <p:grpSpPr>
          <a:xfrm>
            <a:off x="820860" y="4184250"/>
            <a:ext cx="117370" cy="42120"/>
            <a:chOff x="820860" y="4184250"/>
            <a:chExt cx="117370" cy="42120"/>
          </a:xfrm>
        </p:grpSpPr>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D654BDF6-FE5D-42EE-B99A-39E97D38169B}"/>
                    </a:ext>
                  </a:extLst>
                </p14:cNvPr>
                <p14:cNvContentPartPr/>
                <p14:nvPr/>
              </p14:nvContentPartPr>
              <p14:xfrm>
                <a:off x="820860" y="4190840"/>
                <a:ext cx="2160" cy="360"/>
              </p14:xfrm>
            </p:contentPart>
          </mc:Choice>
          <mc:Fallback xmlns="">
            <p:pic>
              <p:nvPicPr>
                <p:cNvPr id="28" name="Ink 27">
                  <a:extLst>
                    <a:ext uri="{FF2B5EF4-FFF2-40B4-BE49-F238E27FC236}">
                      <a16:creationId xmlns:a16="http://schemas.microsoft.com/office/drawing/2014/main" id="{D654BDF6-FE5D-42EE-B99A-39E97D38169B}"/>
                    </a:ext>
                  </a:extLst>
                </p:cNvPr>
                <p:cNvPicPr/>
                <p:nvPr/>
              </p:nvPicPr>
              <p:blipFill>
                <a:blip r:embed="rId16"/>
                <a:stretch>
                  <a:fillRect/>
                </a:stretch>
              </p:blipFill>
              <p:spPr>
                <a:xfrm>
                  <a:off x="810060" y="4181840"/>
                  <a:ext cx="2332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2AF5093B-E0BA-47D0-A966-BD15362E309F}"/>
                    </a:ext>
                  </a:extLst>
                </p14:cNvPr>
                <p14:cNvContentPartPr/>
                <p14:nvPr/>
              </p14:nvContentPartPr>
              <p14:xfrm>
                <a:off x="825180" y="4190840"/>
                <a:ext cx="360" cy="360"/>
              </p14:xfrm>
            </p:contentPart>
          </mc:Choice>
          <mc:Fallback xmlns="">
            <p:pic>
              <p:nvPicPr>
                <p:cNvPr id="29" name="Ink 28">
                  <a:extLst>
                    <a:ext uri="{FF2B5EF4-FFF2-40B4-BE49-F238E27FC236}">
                      <a16:creationId xmlns:a16="http://schemas.microsoft.com/office/drawing/2014/main" id="{2AF5093B-E0BA-47D0-A966-BD15362E309F}"/>
                    </a:ext>
                  </a:extLst>
                </p:cNvPr>
                <p:cNvPicPr/>
                <p:nvPr/>
              </p:nvPicPr>
              <p:blipFill>
                <a:blip r:embed="rId18"/>
                <a:stretch>
                  <a:fillRect/>
                </a:stretch>
              </p:blipFill>
              <p:spPr>
                <a:xfrm>
                  <a:off x="816180" y="4181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A82242D3-59E8-425D-8532-5AA1C2CB9C0B}"/>
                    </a:ext>
                  </a:extLst>
                </p14:cNvPr>
                <p14:cNvContentPartPr/>
                <p14:nvPr/>
              </p14:nvContentPartPr>
              <p14:xfrm>
                <a:off x="821230" y="4184250"/>
                <a:ext cx="24840" cy="36720"/>
              </p14:xfrm>
            </p:contentPart>
          </mc:Choice>
          <mc:Fallback xmlns="">
            <p:pic>
              <p:nvPicPr>
                <p:cNvPr id="32" name="Ink 31">
                  <a:extLst>
                    <a:ext uri="{FF2B5EF4-FFF2-40B4-BE49-F238E27FC236}">
                      <a16:creationId xmlns:a16="http://schemas.microsoft.com/office/drawing/2014/main" id="{A82242D3-59E8-425D-8532-5AA1C2CB9C0B}"/>
                    </a:ext>
                  </a:extLst>
                </p:cNvPr>
                <p:cNvPicPr/>
                <p:nvPr/>
              </p:nvPicPr>
              <p:blipFill>
                <a:blip r:embed="rId20"/>
                <a:stretch>
                  <a:fillRect/>
                </a:stretch>
              </p:blipFill>
              <p:spPr>
                <a:xfrm>
                  <a:off x="803230" y="4166250"/>
                  <a:ext cx="6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AEFD76F0-8695-4930-B82B-04450A4C279A}"/>
                    </a:ext>
                  </a:extLst>
                </p14:cNvPr>
                <p14:cNvContentPartPr/>
                <p14:nvPr/>
              </p14:nvContentPartPr>
              <p14:xfrm>
                <a:off x="847510" y="4220970"/>
                <a:ext cx="360" cy="1080"/>
              </p14:xfrm>
            </p:contentPart>
          </mc:Choice>
          <mc:Fallback xmlns="">
            <p:pic>
              <p:nvPicPr>
                <p:cNvPr id="33" name="Ink 32">
                  <a:extLst>
                    <a:ext uri="{FF2B5EF4-FFF2-40B4-BE49-F238E27FC236}">
                      <a16:creationId xmlns:a16="http://schemas.microsoft.com/office/drawing/2014/main" id="{AEFD76F0-8695-4930-B82B-04450A4C279A}"/>
                    </a:ext>
                  </a:extLst>
                </p:cNvPr>
                <p:cNvPicPr/>
                <p:nvPr/>
              </p:nvPicPr>
              <p:blipFill>
                <a:blip r:embed="rId22"/>
                <a:stretch>
                  <a:fillRect/>
                </a:stretch>
              </p:blipFill>
              <p:spPr>
                <a:xfrm>
                  <a:off x="829510" y="420297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6A39CBEF-61F2-4B08-8562-FE5F63C162D5}"/>
                    </a:ext>
                  </a:extLst>
                </p14:cNvPr>
                <p14:cNvContentPartPr/>
                <p14:nvPr/>
              </p14:nvContentPartPr>
              <p14:xfrm>
                <a:off x="847510" y="4222410"/>
                <a:ext cx="360" cy="360"/>
              </p14:xfrm>
            </p:contentPart>
          </mc:Choice>
          <mc:Fallback xmlns="">
            <p:pic>
              <p:nvPicPr>
                <p:cNvPr id="34" name="Ink 33">
                  <a:extLst>
                    <a:ext uri="{FF2B5EF4-FFF2-40B4-BE49-F238E27FC236}">
                      <a16:creationId xmlns:a16="http://schemas.microsoft.com/office/drawing/2014/main" id="{6A39CBEF-61F2-4B08-8562-FE5F63C162D5}"/>
                    </a:ext>
                  </a:extLst>
                </p:cNvPr>
                <p:cNvPicPr/>
                <p:nvPr/>
              </p:nvPicPr>
              <p:blipFill>
                <a:blip r:embed="rId24"/>
                <a:stretch>
                  <a:fillRect/>
                </a:stretch>
              </p:blipFill>
              <p:spPr>
                <a:xfrm>
                  <a:off x="829510" y="42044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E3C0D298-6DC4-4231-8595-712FCCB046AA}"/>
                    </a:ext>
                  </a:extLst>
                </p14:cNvPr>
                <p14:cNvContentPartPr/>
                <p14:nvPr/>
              </p14:nvContentPartPr>
              <p14:xfrm>
                <a:off x="847510" y="4222410"/>
                <a:ext cx="1800" cy="360"/>
              </p14:xfrm>
            </p:contentPart>
          </mc:Choice>
          <mc:Fallback xmlns="">
            <p:pic>
              <p:nvPicPr>
                <p:cNvPr id="35" name="Ink 34">
                  <a:extLst>
                    <a:ext uri="{FF2B5EF4-FFF2-40B4-BE49-F238E27FC236}">
                      <a16:creationId xmlns:a16="http://schemas.microsoft.com/office/drawing/2014/main" id="{E3C0D298-6DC4-4231-8595-712FCCB046AA}"/>
                    </a:ext>
                  </a:extLst>
                </p:cNvPr>
                <p:cNvPicPr/>
                <p:nvPr/>
              </p:nvPicPr>
              <p:blipFill>
                <a:blip r:embed="rId26"/>
                <a:stretch>
                  <a:fillRect/>
                </a:stretch>
              </p:blipFill>
              <p:spPr>
                <a:xfrm>
                  <a:off x="829510" y="4204410"/>
                  <a:ext cx="3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6595E342-51AA-49E6-83DA-362697BB6CC3}"/>
                    </a:ext>
                  </a:extLst>
                </p14:cNvPr>
                <p14:cNvContentPartPr/>
                <p14:nvPr/>
              </p14:nvContentPartPr>
              <p14:xfrm>
                <a:off x="848950" y="4222410"/>
                <a:ext cx="6840" cy="360"/>
              </p14:xfrm>
            </p:contentPart>
          </mc:Choice>
          <mc:Fallback xmlns="">
            <p:pic>
              <p:nvPicPr>
                <p:cNvPr id="36" name="Ink 35">
                  <a:extLst>
                    <a:ext uri="{FF2B5EF4-FFF2-40B4-BE49-F238E27FC236}">
                      <a16:creationId xmlns:a16="http://schemas.microsoft.com/office/drawing/2014/main" id="{6595E342-51AA-49E6-83DA-362697BB6CC3}"/>
                    </a:ext>
                  </a:extLst>
                </p:cNvPr>
                <p:cNvPicPr/>
                <p:nvPr/>
              </p:nvPicPr>
              <p:blipFill>
                <a:blip r:embed="rId26"/>
                <a:stretch>
                  <a:fillRect/>
                </a:stretch>
              </p:blipFill>
              <p:spPr>
                <a:xfrm>
                  <a:off x="830950" y="4204410"/>
                  <a:ext cx="4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BDA8EFA8-0AE6-40C2-B799-83FBF567A9A1}"/>
                    </a:ext>
                  </a:extLst>
                </p14:cNvPr>
                <p14:cNvContentPartPr/>
                <p14:nvPr/>
              </p14:nvContentPartPr>
              <p14:xfrm>
                <a:off x="855430" y="4199370"/>
                <a:ext cx="82800" cy="27000"/>
              </p14:xfrm>
            </p:contentPart>
          </mc:Choice>
          <mc:Fallback xmlns="">
            <p:pic>
              <p:nvPicPr>
                <p:cNvPr id="37" name="Ink 36">
                  <a:extLst>
                    <a:ext uri="{FF2B5EF4-FFF2-40B4-BE49-F238E27FC236}">
                      <a16:creationId xmlns:a16="http://schemas.microsoft.com/office/drawing/2014/main" id="{BDA8EFA8-0AE6-40C2-B799-83FBF567A9A1}"/>
                    </a:ext>
                  </a:extLst>
                </p:cNvPr>
                <p:cNvPicPr/>
                <p:nvPr/>
              </p:nvPicPr>
              <p:blipFill>
                <a:blip r:embed="rId29"/>
                <a:stretch>
                  <a:fillRect/>
                </a:stretch>
              </p:blipFill>
              <p:spPr>
                <a:xfrm>
                  <a:off x="837351" y="4181607"/>
                  <a:ext cx="118596" cy="621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39" name="Ink 38">
                <a:extLst>
                  <a:ext uri="{FF2B5EF4-FFF2-40B4-BE49-F238E27FC236}">
                    <a16:creationId xmlns:a16="http://schemas.microsoft.com/office/drawing/2014/main" id="{481EAF96-5116-4081-A0EE-E18236B69443}"/>
                  </a:ext>
                </a:extLst>
              </p14:cNvPr>
              <p14:cNvContentPartPr/>
              <p14:nvPr/>
            </p14:nvContentPartPr>
            <p14:xfrm>
              <a:off x="1491910" y="3147090"/>
              <a:ext cx="360" cy="13680"/>
            </p14:xfrm>
          </p:contentPart>
        </mc:Choice>
        <mc:Fallback xmlns="">
          <p:pic>
            <p:nvPicPr>
              <p:cNvPr id="39" name="Ink 38">
                <a:extLst>
                  <a:ext uri="{FF2B5EF4-FFF2-40B4-BE49-F238E27FC236}">
                    <a16:creationId xmlns:a16="http://schemas.microsoft.com/office/drawing/2014/main" id="{481EAF96-5116-4081-A0EE-E18236B69443}"/>
                  </a:ext>
                </a:extLst>
              </p:cNvPr>
              <p:cNvPicPr/>
              <p:nvPr/>
            </p:nvPicPr>
            <p:blipFill>
              <a:blip r:embed="rId31"/>
              <a:stretch>
                <a:fillRect/>
              </a:stretch>
            </p:blipFill>
            <p:spPr>
              <a:xfrm>
                <a:off x="1473910" y="3129552"/>
                <a:ext cx="36000" cy="48406"/>
              </a:xfrm>
              <a:prstGeom prst="rect">
                <a:avLst/>
              </a:prstGeom>
            </p:spPr>
          </p:pic>
        </mc:Fallback>
      </mc:AlternateContent>
      <p:grpSp>
        <p:nvGrpSpPr>
          <p:cNvPr id="42" name="Group 41">
            <a:extLst>
              <a:ext uri="{FF2B5EF4-FFF2-40B4-BE49-F238E27FC236}">
                <a16:creationId xmlns:a16="http://schemas.microsoft.com/office/drawing/2014/main" id="{F713B681-5731-49DC-83A2-0E9207F68DCB}"/>
              </a:ext>
            </a:extLst>
          </p:cNvPr>
          <p:cNvGrpSpPr/>
          <p:nvPr/>
        </p:nvGrpSpPr>
        <p:grpSpPr>
          <a:xfrm>
            <a:off x="1495150" y="3109290"/>
            <a:ext cx="116640" cy="49680"/>
            <a:chOff x="1495150" y="3109290"/>
            <a:chExt cx="116640" cy="49680"/>
          </a:xfrm>
        </p:grpSpPr>
        <mc:AlternateContent xmlns:mc="http://schemas.openxmlformats.org/markup-compatibility/2006" xmlns:p14="http://schemas.microsoft.com/office/powerpoint/2010/main">
          <mc:Choice Requires="p14">
            <p:contentPart p14:bwMode="auto" r:id="rId32">
              <p14:nvContentPartPr>
                <p14:cNvPr id="40" name="Ink 39">
                  <a:extLst>
                    <a:ext uri="{FF2B5EF4-FFF2-40B4-BE49-F238E27FC236}">
                      <a16:creationId xmlns:a16="http://schemas.microsoft.com/office/drawing/2014/main" id="{BDB7EEB2-CB87-474A-AACD-FCB1BECD750D}"/>
                    </a:ext>
                  </a:extLst>
                </p14:cNvPr>
                <p14:cNvContentPartPr/>
                <p14:nvPr/>
              </p14:nvContentPartPr>
              <p14:xfrm>
                <a:off x="1512790" y="3109290"/>
                <a:ext cx="99000" cy="49680"/>
              </p14:xfrm>
            </p:contentPart>
          </mc:Choice>
          <mc:Fallback xmlns="">
            <p:pic>
              <p:nvPicPr>
                <p:cNvPr id="40" name="Ink 39">
                  <a:extLst>
                    <a:ext uri="{FF2B5EF4-FFF2-40B4-BE49-F238E27FC236}">
                      <a16:creationId xmlns:a16="http://schemas.microsoft.com/office/drawing/2014/main" id="{BDB7EEB2-CB87-474A-AACD-FCB1BECD750D}"/>
                    </a:ext>
                  </a:extLst>
                </p:cNvPr>
                <p:cNvPicPr/>
                <p:nvPr/>
              </p:nvPicPr>
              <p:blipFill>
                <a:blip r:embed="rId33"/>
                <a:stretch>
                  <a:fillRect/>
                </a:stretch>
              </p:blipFill>
              <p:spPr>
                <a:xfrm>
                  <a:off x="1494790" y="3091419"/>
                  <a:ext cx="134640" cy="8506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651826C4-6E7F-486A-8A52-82884A3069FA}"/>
                    </a:ext>
                  </a:extLst>
                </p14:cNvPr>
                <p14:cNvContentPartPr/>
                <p14:nvPr/>
              </p14:nvContentPartPr>
              <p14:xfrm>
                <a:off x="1495150" y="3125490"/>
                <a:ext cx="360" cy="360"/>
              </p14:xfrm>
            </p:contentPart>
          </mc:Choice>
          <mc:Fallback xmlns="">
            <p:pic>
              <p:nvPicPr>
                <p:cNvPr id="41" name="Ink 40">
                  <a:extLst>
                    <a:ext uri="{FF2B5EF4-FFF2-40B4-BE49-F238E27FC236}">
                      <a16:creationId xmlns:a16="http://schemas.microsoft.com/office/drawing/2014/main" id="{651826C4-6E7F-486A-8A52-82884A3069FA}"/>
                    </a:ext>
                  </a:extLst>
                </p:cNvPr>
                <p:cNvPicPr/>
                <p:nvPr/>
              </p:nvPicPr>
              <p:blipFill>
                <a:blip r:embed="rId24"/>
                <a:stretch>
                  <a:fillRect/>
                </a:stretch>
              </p:blipFill>
              <p:spPr>
                <a:xfrm>
                  <a:off x="1477150" y="3107490"/>
                  <a:ext cx="36000" cy="36000"/>
                </a:xfrm>
                <a:prstGeom prst="rect">
                  <a:avLst/>
                </a:prstGeom>
              </p:spPr>
            </p:pic>
          </mc:Fallback>
        </mc:AlternateContent>
      </p:grpSp>
      <p:grpSp>
        <p:nvGrpSpPr>
          <p:cNvPr id="62" name="Group 61">
            <a:extLst>
              <a:ext uri="{FF2B5EF4-FFF2-40B4-BE49-F238E27FC236}">
                <a16:creationId xmlns:a16="http://schemas.microsoft.com/office/drawing/2014/main" id="{5425A645-1568-429B-9AC3-44985746B73A}"/>
              </a:ext>
            </a:extLst>
          </p:cNvPr>
          <p:cNvGrpSpPr/>
          <p:nvPr/>
        </p:nvGrpSpPr>
        <p:grpSpPr>
          <a:xfrm>
            <a:off x="1464910" y="3106410"/>
            <a:ext cx="125280" cy="62640"/>
            <a:chOff x="1464910" y="3106410"/>
            <a:chExt cx="125280" cy="62640"/>
          </a:xfrm>
        </p:grpSpPr>
        <mc:AlternateContent xmlns:mc="http://schemas.openxmlformats.org/markup-compatibility/2006" xmlns:p14="http://schemas.microsoft.com/office/powerpoint/2010/main">
          <mc:Choice Requires="p14">
            <p:contentPart p14:bwMode="auto" r:id="rId35">
              <p14:nvContentPartPr>
                <p14:cNvPr id="47" name="Ink 46">
                  <a:extLst>
                    <a:ext uri="{FF2B5EF4-FFF2-40B4-BE49-F238E27FC236}">
                      <a16:creationId xmlns:a16="http://schemas.microsoft.com/office/drawing/2014/main" id="{BC03C7D6-15AB-438C-AC43-9D3CC702B9FD}"/>
                    </a:ext>
                  </a:extLst>
                </p14:cNvPr>
                <p14:cNvContentPartPr/>
                <p14:nvPr/>
              </p14:nvContentPartPr>
              <p14:xfrm>
                <a:off x="1526830" y="3141330"/>
                <a:ext cx="360" cy="360"/>
              </p14:xfrm>
            </p:contentPart>
          </mc:Choice>
          <mc:Fallback xmlns="">
            <p:pic>
              <p:nvPicPr>
                <p:cNvPr id="47" name="Ink 46">
                  <a:extLst>
                    <a:ext uri="{FF2B5EF4-FFF2-40B4-BE49-F238E27FC236}">
                      <a16:creationId xmlns:a16="http://schemas.microsoft.com/office/drawing/2014/main" id="{BC03C7D6-15AB-438C-AC43-9D3CC702B9FD}"/>
                    </a:ext>
                  </a:extLst>
                </p:cNvPr>
                <p:cNvPicPr/>
                <p:nvPr/>
              </p:nvPicPr>
              <p:blipFill>
                <a:blip r:embed="rId36"/>
                <a:stretch>
                  <a:fillRect/>
                </a:stretch>
              </p:blipFill>
              <p:spPr>
                <a:xfrm>
                  <a:off x="1517830" y="31323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8E4A6F6A-46D4-4E58-A417-83230AC7ADAC}"/>
                    </a:ext>
                  </a:extLst>
                </p14:cNvPr>
                <p14:cNvContentPartPr/>
                <p14:nvPr/>
              </p14:nvContentPartPr>
              <p14:xfrm>
                <a:off x="1528630" y="3133410"/>
                <a:ext cx="360" cy="360"/>
              </p14:xfrm>
            </p:contentPart>
          </mc:Choice>
          <mc:Fallback xmlns="">
            <p:pic>
              <p:nvPicPr>
                <p:cNvPr id="48" name="Ink 47">
                  <a:extLst>
                    <a:ext uri="{FF2B5EF4-FFF2-40B4-BE49-F238E27FC236}">
                      <a16:creationId xmlns:a16="http://schemas.microsoft.com/office/drawing/2014/main" id="{8E4A6F6A-46D4-4E58-A417-83230AC7ADAC}"/>
                    </a:ext>
                  </a:extLst>
                </p:cNvPr>
                <p:cNvPicPr/>
                <p:nvPr/>
              </p:nvPicPr>
              <p:blipFill>
                <a:blip r:embed="rId36"/>
                <a:stretch>
                  <a:fillRect/>
                </a:stretch>
              </p:blipFill>
              <p:spPr>
                <a:xfrm>
                  <a:off x="1519630" y="31244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9" name="Ink 48">
                  <a:extLst>
                    <a:ext uri="{FF2B5EF4-FFF2-40B4-BE49-F238E27FC236}">
                      <a16:creationId xmlns:a16="http://schemas.microsoft.com/office/drawing/2014/main" id="{6BB6FBF2-924B-4159-9DC7-BD74366FC69E}"/>
                    </a:ext>
                  </a:extLst>
                </p14:cNvPr>
                <p14:cNvContentPartPr/>
                <p14:nvPr/>
              </p14:nvContentPartPr>
              <p14:xfrm>
                <a:off x="1511710" y="3129810"/>
                <a:ext cx="78480" cy="39240"/>
              </p14:xfrm>
            </p:contentPart>
          </mc:Choice>
          <mc:Fallback xmlns="">
            <p:pic>
              <p:nvPicPr>
                <p:cNvPr id="49" name="Ink 48">
                  <a:extLst>
                    <a:ext uri="{FF2B5EF4-FFF2-40B4-BE49-F238E27FC236}">
                      <a16:creationId xmlns:a16="http://schemas.microsoft.com/office/drawing/2014/main" id="{6BB6FBF2-924B-4159-9DC7-BD74366FC69E}"/>
                    </a:ext>
                  </a:extLst>
                </p:cNvPr>
                <p:cNvPicPr/>
                <p:nvPr/>
              </p:nvPicPr>
              <p:blipFill>
                <a:blip r:embed="rId39"/>
                <a:stretch>
                  <a:fillRect/>
                </a:stretch>
              </p:blipFill>
              <p:spPr>
                <a:xfrm>
                  <a:off x="1502710" y="3120810"/>
                  <a:ext cx="96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Ink 50">
                  <a:extLst>
                    <a:ext uri="{FF2B5EF4-FFF2-40B4-BE49-F238E27FC236}">
                      <a16:creationId xmlns:a16="http://schemas.microsoft.com/office/drawing/2014/main" id="{F022D100-94D6-4504-82EA-302C002BD5E6}"/>
                    </a:ext>
                  </a:extLst>
                </p14:cNvPr>
                <p14:cNvContentPartPr/>
                <p14:nvPr/>
              </p14:nvContentPartPr>
              <p14:xfrm>
                <a:off x="1471390" y="3119370"/>
                <a:ext cx="360" cy="360"/>
              </p14:xfrm>
            </p:contentPart>
          </mc:Choice>
          <mc:Fallback xmlns="">
            <p:pic>
              <p:nvPicPr>
                <p:cNvPr id="51" name="Ink 50">
                  <a:extLst>
                    <a:ext uri="{FF2B5EF4-FFF2-40B4-BE49-F238E27FC236}">
                      <a16:creationId xmlns:a16="http://schemas.microsoft.com/office/drawing/2014/main" id="{F022D100-94D6-4504-82EA-302C002BD5E6}"/>
                    </a:ext>
                  </a:extLst>
                </p:cNvPr>
                <p:cNvPicPr/>
                <p:nvPr/>
              </p:nvPicPr>
              <p:blipFill>
                <a:blip r:embed="rId36"/>
                <a:stretch>
                  <a:fillRect/>
                </a:stretch>
              </p:blipFill>
              <p:spPr>
                <a:xfrm>
                  <a:off x="1462390" y="31103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02603FE9-45A5-4AAC-BED7-A03B52CD3508}"/>
                    </a:ext>
                  </a:extLst>
                </p14:cNvPr>
                <p14:cNvContentPartPr/>
                <p14:nvPr/>
              </p14:nvContentPartPr>
              <p14:xfrm>
                <a:off x="1483990" y="3112890"/>
                <a:ext cx="360" cy="360"/>
              </p14:xfrm>
            </p:contentPart>
          </mc:Choice>
          <mc:Fallback xmlns="">
            <p:pic>
              <p:nvPicPr>
                <p:cNvPr id="53" name="Ink 52">
                  <a:extLst>
                    <a:ext uri="{FF2B5EF4-FFF2-40B4-BE49-F238E27FC236}">
                      <a16:creationId xmlns:a16="http://schemas.microsoft.com/office/drawing/2014/main" id="{02603FE9-45A5-4AAC-BED7-A03B52CD3508}"/>
                    </a:ext>
                  </a:extLst>
                </p:cNvPr>
                <p:cNvPicPr/>
                <p:nvPr/>
              </p:nvPicPr>
              <p:blipFill>
                <a:blip r:embed="rId36"/>
                <a:stretch>
                  <a:fillRect/>
                </a:stretch>
              </p:blipFill>
              <p:spPr>
                <a:xfrm>
                  <a:off x="1474990" y="31038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Ink 53">
                  <a:extLst>
                    <a:ext uri="{FF2B5EF4-FFF2-40B4-BE49-F238E27FC236}">
                      <a16:creationId xmlns:a16="http://schemas.microsoft.com/office/drawing/2014/main" id="{9ECF728C-9533-4F82-9B47-7622D569DD92}"/>
                    </a:ext>
                  </a:extLst>
                </p14:cNvPr>
                <p14:cNvContentPartPr/>
                <p14:nvPr/>
              </p14:nvContentPartPr>
              <p14:xfrm>
                <a:off x="1483990" y="3112890"/>
                <a:ext cx="360" cy="360"/>
              </p14:xfrm>
            </p:contentPart>
          </mc:Choice>
          <mc:Fallback xmlns="">
            <p:pic>
              <p:nvPicPr>
                <p:cNvPr id="54" name="Ink 53">
                  <a:extLst>
                    <a:ext uri="{FF2B5EF4-FFF2-40B4-BE49-F238E27FC236}">
                      <a16:creationId xmlns:a16="http://schemas.microsoft.com/office/drawing/2014/main" id="{9ECF728C-9533-4F82-9B47-7622D569DD92}"/>
                    </a:ext>
                  </a:extLst>
                </p:cNvPr>
                <p:cNvPicPr/>
                <p:nvPr/>
              </p:nvPicPr>
              <p:blipFill>
                <a:blip r:embed="rId36"/>
                <a:stretch>
                  <a:fillRect/>
                </a:stretch>
              </p:blipFill>
              <p:spPr>
                <a:xfrm>
                  <a:off x="1474990" y="31038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9217918D-B963-49BF-8896-7B3767C07141}"/>
                    </a:ext>
                  </a:extLst>
                </p14:cNvPr>
                <p14:cNvContentPartPr/>
                <p14:nvPr/>
              </p14:nvContentPartPr>
              <p14:xfrm>
                <a:off x="1496950" y="3106410"/>
                <a:ext cx="360" cy="360"/>
              </p14:xfrm>
            </p:contentPart>
          </mc:Choice>
          <mc:Fallback xmlns="">
            <p:pic>
              <p:nvPicPr>
                <p:cNvPr id="56" name="Ink 55">
                  <a:extLst>
                    <a:ext uri="{FF2B5EF4-FFF2-40B4-BE49-F238E27FC236}">
                      <a16:creationId xmlns:a16="http://schemas.microsoft.com/office/drawing/2014/main" id="{9217918D-B963-49BF-8896-7B3767C07141}"/>
                    </a:ext>
                  </a:extLst>
                </p:cNvPr>
                <p:cNvPicPr/>
                <p:nvPr/>
              </p:nvPicPr>
              <p:blipFill>
                <a:blip r:embed="rId36"/>
                <a:stretch>
                  <a:fillRect/>
                </a:stretch>
              </p:blipFill>
              <p:spPr>
                <a:xfrm>
                  <a:off x="1487950" y="30974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a:extLst>
                    <a:ext uri="{FF2B5EF4-FFF2-40B4-BE49-F238E27FC236}">
                      <a16:creationId xmlns:a16="http://schemas.microsoft.com/office/drawing/2014/main" id="{604DF7CC-1AE9-4D44-A650-632928998220}"/>
                    </a:ext>
                  </a:extLst>
                </p14:cNvPr>
                <p14:cNvContentPartPr/>
                <p14:nvPr/>
              </p14:nvContentPartPr>
              <p14:xfrm>
                <a:off x="1487230" y="3122250"/>
                <a:ext cx="360" cy="360"/>
              </p14:xfrm>
            </p:contentPart>
          </mc:Choice>
          <mc:Fallback xmlns="">
            <p:pic>
              <p:nvPicPr>
                <p:cNvPr id="57" name="Ink 56">
                  <a:extLst>
                    <a:ext uri="{FF2B5EF4-FFF2-40B4-BE49-F238E27FC236}">
                      <a16:creationId xmlns:a16="http://schemas.microsoft.com/office/drawing/2014/main" id="{604DF7CC-1AE9-4D44-A650-632928998220}"/>
                    </a:ext>
                  </a:extLst>
                </p:cNvPr>
                <p:cNvPicPr/>
                <p:nvPr/>
              </p:nvPicPr>
              <p:blipFill>
                <a:blip r:embed="rId36"/>
                <a:stretch>
                  <a:fillRect/>
                </a:stretch>
              </p:blipFill>
              <p:spPr>
                <a:xfrm>
                  <a:off x="1478230" y="31132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9" name="Ink 58">
                  <a:extLst>
                    <a:ext uri="{FF2B5EF4-FFF2-40B4-BE49-F238E27FC236}">
                      <a16:creationId xmlns:a16="http://schemas.microsoft.com/office/drawing/2014/main" id="{1EEA8ACB-D3BB-413D-9848-5F56B9690494}"/>
                    </a:ext>
                  </a:extLst>
                </p14:cNvPr>
                <p14:cNvContentPartPr/>
                <p14:nvPr/>
              </p14:nvContentPartPr>
              <p14:xfrm>
                <a:off x="1477870" y="3128730"/>
                <a:ext cx="360" cy="360"/>
              </p14:xfrm>
            </p:contentPart>
          </mc:Choice>
          <mc:Fallback xmlns="">
            <p:pic>
              <p:nvPicPr>
                <p:cNvPr id="59" name="Ink 58">
                  <a:extLst>
                    <a:ext uri="{FF2B5EF4-FFF2-40B4-BE49-F238E27FC236}">
                      <a16:creationId xmlns:a16="http://schemas.microsoft.com/office/drawing/2014/main" id="{1EEA8ACB-D3BB-413D-9848-5F56B9690494}"/>
                    </a:ext>
                  </a:extLst>
                </p:cNvPr>
                <p:cNvPicPr/>
                <p:nvPr/>
              </p:nvPicPr>
              <p:blipFill>
                <a:blip r:embed="rId36"/>
                <a:stretch>
                  <a:fillRect/>
                </a:stretch>
              </p:blipFill>
              <p:spPr>
                <a:xfrm>
                  <a:off x="1468870" y="31197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1" name="Ink 60">
                  <a:extLst>
                    <a:ext uri="{FF2B5EF4-FFF2-40B4-BE49-F238E27FC236}">
                      <a16:creationId xmlns:a16="http://schemas.microsoft.com/office/drawing/2014/main" id="{8674A383-60CF-4347-85F3-75B9865477E6}"/>
                    </a:ext>
                  </a:extLst>
                </p14:cNvPr>
                <p14:cNvContentPartPr/>
                <p14:nvPr/>
              </p14:nvContentPartPr>
              <p14:xfrm>
                <a:off x="1464910" y="3106770"/>
                <a:ext cx="30240" cy="47880"/>
              </p14:xfrm>
            </p:contentPart>
          </mc:Choice>
          <mc:Fallback xmlns="">
            <p:pic>
              <p:nvPicPr>
                <p:cNvPr id="61" name="Ink 60">
                  <a:extLst>
                    <a:ext uri="{FF2B5EF4-FFF2-40B4-BE49-F238E27FC236}">
                      <a16:creationId xmlns:a16="http://schemas.microsoft.com/office/drawing/2014/main" id="{8674A383-60CF-4347-85F3-75B9865477E6}"/>
                    </a:ext>
                  </a:extLst>
                </p:cNvPr>
                <p:cNvPicPr/>
                <p:nvPr/>
              </p:nvPicPr>
              <p:blipFill>
                <a:blip r:embed="rId47"/>
                <a:stretch>
                  <a:fillRect/>
                </a:stretch>
              </p:blipFill>
              <p:spPr>
                <a:xfrm>
                  <a:off x="1455910" y="3097770"/>
                  <a:ext cx="47880" cy="6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63" name="Ink 62">
                <a:extLst>
                  <a:ext uri="{FF2B5EF4-FFF2-40B4-BE49-F238E27FC236}">
                    <a16:creationId xmlns:a16="http://schemas.microsoft.com/office/drawing/2014/main" id="{C19F6B32-7C31-4325-BF7B-3CA6316091E5}"/>
                  </a:ext>
                </a:extLst>
              </p14:cNvPr>
              <p14:cNvContentPartPr/>
              <p14:nvPr/>
            </p14:nvContentPartPr>
            <p14:xfrm>
              <a:off x="913980" y="3685665"/>
              <a:ext cx="360" cy="360"/>
            </p14:xfrm>
          </p:contentPart>
        </mc:Choice>
        <mc:Fallback xmlns="">
          <p:pic>
            <p:nvPicPr>
              <p:cNvPr id="63" name="Ink 62">
                <a:extLst>
                  <a:ext uri="{FF2B5EF4-FFF2-40B4-BE49-F238E27FC236}">
                    <a16:creationId xmlns:a16="http://schemas.microsoft.com/office/drawing/2014/main" id="{C19F6B32-7C31-4325-BF7B-3CA6316091E5}"/>
                  </a:ext>
                </a:extLst>
              </p:cNvPr>
              <p:cNvPicPr/>
              <p:nvPr/>
            </p:nvPicPr>
            <p:blipFill>
              <a:blip r:embed="rId36"/>
              <a:stretch>
                <a:fillRect/>
              </a:stretch>
            </p:blipFill>
            <p:spPr>
              <a:xfrm>
                <a:off x="904980" y="36766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4" name="Ink 63">
                <a:extLst>
                  <a:ext uri="{FF2B5EF4-FFF2-40B4-BE49-F238E27FC236}">
                    <a16:creationId xmlns:a16="http://schemas.microsoft.com/office/drawing/2014/main" id="{46462964-1858-4EEC-8B4F-54F3E748ED62}"/>
                  </a:ext>
                </a:extLst>
              </p14:cNvPr>
              <p14:cNvContentPartPr/>
              <p14:nvPr/>
            </p14:nvContentPartPr>
            <p14:xfrm>
              <a:off x="1342740" y="3647865"/>
              <a:ext cx="360" cy="360"/>
            </p14:xfrm>
          </p:contentPart>
        </mc:Choice>
        <mc:Fallback xmlns="">
          <p:pic>
            <p:nvPicPr>
              <p:cNvPr id="64" name="Ink 63">
                <a:extLst>
                  <a:ext uri="{FF2B5EF4-FFF2-40B4-BE49-F238E27FC236}">
                    <a16:creationId xmlns:a16="http://schemas.microsoft.com/office/drawing/2014/main" id="{46462964-1858-4EEC-8B4F-54F3E748ED62}"/>
                  </a:ext>
                </a:extLst>
              </p:cNvPr>
              <p:cNvPicPr/>
              <p:nvPr/>
            </p:nvPicPr>
            <p:blipFill>
              <a:blip r:embed="rId36"/>
              <a:stretch>
                <a:fillRect/>
              </a:stretch>
            </p:blipFill>
            <p:spPr>
              <a:xfrm>
                <a:off x="1333740" y="3638865"/>
                <a:ext cx="18000" cy="18000"/>
              </a:xfrm>
              <a:prstGeom prst="rect">
                <a:avLst/>
              </a:prstGeom>
            </p:spPr>
          </p:pic>
        </mc:Fallback>
      </mc:AlternateContent>
      <p:grpSp>
        <p:nvGrpSpPr>
          <p:cNvPr id="67" name="Group 66">
            <a:extLst>
              <a:ext uri="{FF2B5EF4-FFF2-40B4-BE49-F238E27FC236}">
                <a16:creationId xmlns:a16="http://schemas.microsoft.com/office/drawing/2014/main" id="{CDAAFCA3-65BB-4462-B141-B546E9927F46}"/>
              </a:ext>
            </a:extLst>
          </p:cNvPr>
          <p:cNvGrpSpPr/>
          <p:nvPr/>
        </p:nvGrpSpPr>
        <p:grpSpPr>
          <a:xfrm>
            <a:off x="1171380" y="3647865"/>
            <a:ext cx="360" cy="360"/>
            <a:chOff x="1171380" y="3647865"/>
            <a:chExt cx="360" cy="360"/>
          </a:xfrm>
        </p:grpSpPr>
        <mc:AlternateContent xmlns:mc="http://schemas.openxmlformats.org/markup-compatibility/2006" xmlns:p14="http://schemas.microsoft.com/office/powerpoint/2010/main">
          <mc:Choice Requires="p14">
            <p:contentPart p14:bwMode="auto" r:id="rId50">
              <p14:nvContentPartPr>
                <p14:cNvPr id="65" name="Ink 64">
                  <a:extLst>
                    <a:ext uri="{FF2B5EF4-FFF2-40B4-BE49-F238E27FC236}">
                      <a16:creationId xmlns:a16="http://schemas.microsoft.com/office/drawing/2014/main" id="{4377DDE9-2637-4A47-8280-15014B369E9C}"/>
                    </a:ext>
                  </a:extLst>
                </p14:cNvPr>
                <p14:cNvContentPartPr/>
                <p14:nvPr/>
              </p14:nvContentPartPr>
              <p14:xfrm>
                <a:off x="1171380" y="3647865"/>
                <a:ext cx="360" cy="360"/>
              </p14:xfrm>
            </p:contentPart>
          </mc:Choice>
          <mc:Fallback xmlns="">
            <p:pic>
              <p:nvPicPr>
                <p:cNvPr id="65" name="Ink 64">
                  <a:extLst>
                    <a:ext uri="{FF2B5EF4-FFF2-40B4-BE49-F238E27FC236}">
                      <a16:creationId xmlns:a16="http://schemas.microsoft.com/office/drawing/2014/main" id="{4377DDE9-2637-4A47-8280-15014B369E9C}"/>
                    </a:ext>
                  </a:extLst>
                </p:cNvPr>
                <p:cNvPicPr/>
                <p:nvPr/>
              </p:nvPicPr>
              <p:blipFill>
                <a:blip r:embed="rId36"/>
                <a:stretch>
                  <a:fillRect/>
                </a:stretch>
              </p:blipFill>
              <p:spPr>
                <a:xfrm>
                  <a:off x="1162380" y="36388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6" name="Ink 65">
                  <a:extLst>
                    <a:ext uri="{FF2B5EF4-FFF2-40B4-BE49-F238E27FC236}">
                      <a16:creationId xmlns:a16="http://schemas.microsoft.com/office/drawing/2014/main" id="{462F98F9-CEFF-491D-B907-2DDE1253A29E}"/>
                    </a:ext>
                  </a:extLst>
                </p14:cNvPr>
                <p14:cNvContentPartPr/>
                <p14:nvPr/>
              </p14:nvContentPartPr>
              <p14:xfrm>
                <a:off x="1171380" y="3647865"/>
                <a:ext cx="360" cy="360"/>
              </p14:xfrm>
            </p:contentPart>
          </mc:Choice>
          <mc:Fallback xmlns="">
            <p:pic>
              <p:nvPicPr>
                <p:cNvPr id="66" name="Ink 65">
                  <a:extLst>
                    <a:ext uri="{FF2B5EF4-FFF2-40B4-BE49-F238E27FC236}">
                      <a16:creationId xmlns:a16="http://schemas.microsoft.com/office/drawing/2014/main" id="{462F98F9-CEFF-491D-B907-2DDE1253A29E}"/>
                    </a:ext>
                  </a:extLst>
                </p:cNvPr>
                <p:cNvPicPr/>
                <p:nvPr/>
              </p:nvPicPr>
              <p:blipFill>
                <a:blip r:embed="rId36"/>
                <a:stretch>
                  <a:fillRect/>
                </a:stretch>
              </p:blipFill>
              <p:spPr>
                <a:xfrm>
                  <a:off x="1162380" y="3638865"/>
                  <a:ext cx="18000" cy="18000"/>
                </a:xfrm>
                <a:prstGeom prst="rect">
                  <a:avLst/>
                </a:prstGeom>
              </p:spPr>
            </p:pic>
          </mc:Fallback>
        </mc:AlternateContent>
      </p:grpSp>
      <p:grpSp>
        <p:nvGrpSpPr>
          <p:cNvPr id="71" name="Group 70">
            <a:extLst>
              <a:ext uri="{FF2B5EF4-FFF2-40B4-BE49-F238E27FC236}">
                <a16:creationId xmlns:a16="http://schemas.microsoft.com/office/drawing/2014/main" id="{4059C2F3-416A-4DBF-962A-90E65C4F60CB}"/>
              </a:ext>
            </a:extLst>
          </p:cNvPr>
          <p:cNvGrpSpPr/>
          <p:nvPr/>
        </p:nvGrpSpPr>
        <p:grpSpPr>
          <a:xfrm>
            <a:off x="2418780" y="3771705"/>
            <a:ext cx="360" cy="360"/>
            <a:chOff x="2418780" y="3771705"/>
            <a:chExt cx="360" cy="360"/>
          </a:xfrm>
        </p:grpSpPr>
        <mc:AlternateContent xmlns:mc="http://schemas.openxmlformats.org/markup-compatibility/2006" xmlns:p14="http://schemas.microsoft.com/office/powerpoint/2010/main">
          <mc:Choice Requires="p14">
            <p:contentPart p14:bwMode="auto" r:id="rId52">
              <p14:nvContentPartPr>
                <p14:cNvPr id="68" name="Ink 67">
                  <a:extLst>
                    <a:ext uri="{FF2B5EF4-FFF2-40B4-BE49-F238E27FC236}">
                      <a16:creationId xmlns:a16="http://schemas.microsoft.com/office/drawing/2014/main" id="{1A4CC640-3B06-4007-85A6-A8E56E374738}"/>
                    </a:ext>
                  </a:extLst>
                </p14:cNvPr>
                <p14:cNvContentPartPr/>
                <p14:nvPr/>
              </p14:nvContentPartPr>
              <p14:xfrm>
                <a:off x="2418780" y="3771705"/>
                <a:ext cx="360" cy="360"/>
              </p14:xfrm>
            </p:contentPart>
          </mc:Choice>
          <mc:Fallback xmlns="">
            <p:pic>
              <p:nvPicPr>
                <p:cNvPr id="68" name="Ink 67">
                  <a:extLst>
                    <a:ext uri="{FF2B5EF4-FFF2-40B4-BE49-F238E27FC236}">
                      <a16:creationId xmlns:a16="http://schemas.microsoft.com/office/drawing/2014/main" id="{1A4CC640-3B06-4007-85A6-A8E56E374738}"/>
                    </a:ext>
                  </a:extLst>
                </p:cNvPr>
                <p:cNvPicPr/>
                <p:nvPr/>
              </p:nvPicPr>
              <p:blipFill>
                <a:blip r:embed="rId36"/>
                <a:stretch>
                  <a:fillRect/>
                </a:stretch>
              </p:blipFill>
              <p:spPr>
                <a:xfrm>
                  <a:off x="2409780" y="37627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9" name="Ink 68">
                  <a:extLst>
                    <a:ext uri="{FF2B5EF4-FFF2-40B4-BE49-F238E27FC236}">
                      <a16:creationId xmlns:a16="http://schemas.microsoft.com/office/drawing/2014/main" id="{C9F9A45B-BBD1-4160-97B0-35DE0DBC2142}"/>
                    </a:ext>
                  </a:extLst>
                </p14:cNvPr>
                <p14:cNvContentPartPr/>
                <p14:nvPr/>
              </p14:nvContentPartPr>
              <p14:xfrm>
                <a:off x="2418780" y="3771705"/>
                <a:ext cx="360" cy="360"/>
              </p14:xfrm>
            </p:contentPart>
          </mc:Choice>
          <mc:Fallback xmlns="">
            <p:pic>
              <p:nvPicPr>
                <p:cNvPr id="69" name="Ink 68">
                  <a:extLst>
                    <a:ext uri="{FF2B5EF4-FFF2-40B4-BE49-F238E27FC236}">
                      <a16:creationId xmlns:a16="http://schemas.microsoft.com/office/drawing/2014/main" id="{C9F9A45B-BBD1-4160-97B0-35DE0DBC2142}"/>
                    </a:ext>
                  </a:extLst>
                </p:cNvPr>
                <p:cNvPicPr/>
                <p:nvPr/>
              </p:nvPicPr>
              <p:blipFill>
                <a:blip r:embed="rId36"/>
                <a:stretch>
                  <a:fillRect/>
                </a:stretch>
              </p:blipFill>
              <p:spPr>
                <a:xfrm>
                  <a:off x="2409780" y="37627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0" name="Ink 69">
                  <a:extLst>
                    <a:ext uri="{FF2B5EF4-FFF2-40B4-BE49-F238E27FC236}">
                      <a16:creationId xmlns:a16="http://schemas.microsoft.com/office/drawing/2014/main" id="{10563097-F05A-4A1D-8C22-28B37AC72047}"/>
                    </a:ext>
                  </a:extLst>
                </p14:cNvPr>
                <p14:cNvContentPartPr/>
                <p14:nvPr/>
              </p14:nvContentPartPr>
              <p14:xfrm>
                <a:off x="2418780" y="3771705"/>
                <a:ext cx="360" cy="360"/>
              </p14:xfrm>
            </p:contentPart>
          </mc:Choice>
          <mc:Fallback xmlns="">
            <p:pic>
              <p:nvPicPr>
                <p:cNvPr id="70" name="Ink 69">
                  <a:extLst>
                    <a:ext uri="{FF2B5EF4-FFF2-40B4-BE49-F238E27FC236}">
                      <a16:creationId xmlns:a16="http://schemas.microsoft.com/office/drawing/2014/main" id="{10563097-F05A-4A1D-8C22-28B37AC72047}"/>
                    </a:ext>
                  </a:extLst>
                </p:cNvPr>
                <p:cNvPicPr/>
                <p:nvPr/>
              </p:nvPicPr>
              <p:blipFill>
                <a:blip r:embed="rId36"/>
                <a:stretch>
                  <a:fillRect/>
                </a:stretch>
              </p:blipFill>
              <p:spPr>
                <a:xfrm>
                  <a:off x="2409780" y="37627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72" name="Ink 71">
                <a:extLst>
                  <a:ext uri="{FF2B5EF4-FFF2-40B4-BE49-F238E27FC236}">
                    <a16:creationId xmlns:a16="http://schemas.microsoft.com/office/drawing/2014/main" id="{BFAD7C2A-D7F9-437D-90C6-3BC2A3C7CE02}"/>
                  </a:ext>
                </a:extLst>
              </p14:cNvPr>
              <p14:cNvContentPartPr/>
              <p14:nvPr/>
            </p14:nvContentPartPr>
            <p14:xfrm>
              <a:off x="7820220" y="1885305"/>
              <a:ext cx="360" cy="360"/>
            </p14:xfrm>
          </p:contentPart>
        </mc:Choice>
        <mc:Fallback xmlns="">
          <p:pic>
            <p:nvPicPr>
              <p:cNvPr id="72" name="Ink 71">
                <a:extLst>
                  <a:ext uri="{FF2B5EF4-FFF2-40B4-BE49-F238E27FC236}">
                    <a16:creationId xmlns:a16="http://schemas.microsoft.com/office/drawing/2014/main" id="{BFAD7C2A-D7F9-437D-90C6-3BC2A3C7CE02}"/>
                  </a:ext>
                </a:extLst>
              </p:cNvPr>
              <p:cNvPicPr/>
              <p:nvPr/>
            </p:nvPicPr>
            <p:blipFill>
              <a:blip r:embed="rId36"/>
              <a:stretch>
                <a:fillRect/>
              </a:stretch>
            </p:blipFill>
            <p:spPr>
              <a:xfrm>
                <a:off x="7811220" y="18763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3" name="Ink 72">
                <a:extLst>
                  <a:ext uri="{FF2B5EF4-FFF2-40B4-BE49-F238E27FC236}">
                    <a16:creationId xmlns:a16="http://schemas.microsoft.com/office/drawing/2014/main" id="{285546BC-7DC9-4D77-B70B-CEC9C3C5089D}"/>
                  </a:ext>
                </a:extLst>
              </p14:cNvPr>
              <p14:cNvContentPartPr/>
              <p14:nvPr/>
            </p14:nvContentPartPr>
            <p14:xfrm>
              <a:off x="1380900" y="3599625"/>
              <a:ext cx="360" cy="360"/>
            </p14:xfrm>
          </p:contentPart>
        </mc:Choice>
        <mc:Fallback xmlns="">
          <p:pic>
            <p:nvPicPr>
              <p:cNvPr id="73" name="Ink 72">
                <a:extLst>
                  <a:ext uri="{FF2B5EF4-FFF2-40B4-BE49-F238E27FC236}">
                    <a16:creationId xmlns:a16="http://schemas.microsoft.com/office/drawing/2014/main" id="{285546BC-7DC9-4D77-B70B-CEC9C3C5089D}"/>
                  </a:ext>
                </a:extLst>
              </p:cNvPr>
              <p:cNvPicPr/>
              <p:nvPr/>
            </p:nvPicPr>
            <p:blipFill>
              <a:blip r:embed="rId36"/>
              <a:stretch>
                <a:fillRect/>
              </a:stretch>
            </p:blipFill>
            <p:spPr>
              <a:xfrm>
                <a:off x="1371900" y="35906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4" name="Ink 73">
                <a:extLst>
                  <a:ext uri="{FF2B5EF4-FFF2-40B4-BE49-F238E27FC236}">
                    <a16:creationId xmlns:a16="http://schemas.microsoft.com/office/drawing/2014/main" id="{14B2E8CF-C0FE-4C17-8D64-76F10DA56BA5}"/>
                  </a:ext>
                </a:extLst>
              </p14:cNvPr>
              <p14:cNvContentPartPr/>
              <p14:nvPr/>
            </p14:nvContentPartPr>
            <p14:xfrm>
              <a:off x="1714260" y="3552465"/>
              <a:ext cx="360" cy="360"/>
            </p14:xfrm>
          </p:contentPart>
        </mc:Choice>
        <mc:Fallback xmlns="">
          <p:pic>
            <p:nvPicPr>
              <p:cNvPr id="74" name="Ink 73">
                <a:extLst>
                  <a:ext uri="{FF2B5EF4-FFF2-40B4-BE49-F238E27FC236}">
                    <a16:creationId xmlns:a16="http://schemas.microsoft.com/office/drawing/2014/main" id="{14B2E8CF-C0FE-4C17-8D64-76F10DA56BA5}"/>
                  </a:ext>
                </a:extLst>
              </p:cNvPr>
              <p:cNvPicPr/>
              <p:nvPr/>
            </p:nvPicPr>
            <p:blipFill>
              <a:blip r:embed="rId36"/>
              <a:stretch>
                <a:fillRect/>
              </a:stretch>
            </p:blipFill>
            <p:spPr>
              <a:xfrm>
                <a:off x="1705260" y="3543465"/>
                <a:ext cx="18000" cy="18000"/>
              </a:xfrm>
              <a:prstGeom prst="rect">
                <a:avLst/>
              </a:prstGeom>
            </p:spPr>
          </p:pic>
        </mc:Fallback>
      </mc:AlternateContent>
    </p:spTree>
    <p:extLst>
      <p:ext uri="{BB962C8B-B14F-4D97-AF65-F5344CB8AC3E}">
        <p14:creationId xmlns:p14="http://schemas.microsoft.com/office/powerpoint/2010/main" val="1560473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670285"/>
            <a:ext cx="10496332"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SPOTLIGHT</a:t>
            </a:r>
            <a:br>
              <a:rPr lang="en-US" sz="4250" b="1" spc="800">
                <a:solidFill>
                  <a:schemeClr val="bg1"/>
                </a:solidFill>
                <a:latin typeface="Abadi Extra Light"/>
              </a:rPr>
            </a:br>
            <a:r>
              <a:rPr lang="en-US" sz="4250" spc="800">
                <a:solidFill>
                  <a:schemeClr val="bg1"/>
                </a:solidFill>
                <a:latin typeface="Abadi Extra Light"/>
              </a:rPr>
              <a:t>BLIND OR VISION IMPAIRMENT</a:t>
            </a:r>
            <a:endParaRPr lang="en-US" sz="4250">
              <a:solidFill>
                <a:schemeClr val="bg1"/>
              </a:solidFill>
            </a:endParaRPr>
          </a:p>
          <a:p>
            <a:pPr algn="r">
              <a:spcBef>
                <a:spcPts val="0"/>
              </a:spcBef>
            </a:pP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97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a:normAutofit/>
          </a:bodyPr>
          <a:lstStyle/>
          <a:p>
            <a:r>
              <a:rPr lang="en-US" sz="2200">
                <a:latin typeface="Abadi Extra Light" panose="020B0204020104020204" pitchFamily="34" charset="0"/>
              </a:rPr>
              <a:t>Respondents who are blind or who have a vision impairment are: </a:t>
            </a:r>
          </a:p>
          <a:p>
            <a:pPr lvl="1"/>
            <a:r>
              <a:rPr lang="en-US" sz="1800" b="1">
                <a:latin typeface="Abadi Extra Light" panose="020B0204020104020204" pitchFamily="34" charset="0"/>
              </a:rPr>
              <a:t>1.2X* more likely to be “very” worried about getting infected with COVID-19.</a:t>
            </a:r>
          </a:p>
          <a:p>
            <a:pPr lvl="1"/>
            <a:r>
              <a:rPr lang="en-US" sz="1800" b="1">
                <a:latin typeface="Abadi Extra Light" panose="020B0204020104020204" pitchFamily="34" charset="0"/>
              </a:rPr>
              <a:t>1.9X* more likely to not be able to keep 6 ft. distance when outside the home, compared to respondents who are not blind or have a vision impairment. </a:t>
            </a:r>
          </a:p>
          <a:p>
            <a:pPr lvl="1"/>
            <a:r>
              <a:rPr lang="en-US" sz="1800" b="1">
                <a:latin typeface="Abadi Extra Light" panose="020B0204020104020204" pitchFamily="34" charset="0"/>
              </a:rPr>
              <a:t>1.9X* more likely to worry about getting food or groceries.</a:t>
            </a:r>
          </a:p>
          <a:p>
            <a:pPr lvl="1"/>
            <a:r>
              <a:rPr lang="en-US" sz="1800" b="1">
                <a:latin typeface="Abadi Extra Light" panose="020B0204020104020204" pitchFamily="34" charset="0"/>
              </a:rPr>
              <a:t>2.1X* more likely to worry about getting broadband (internet).</a:t>
            </a:r>
          </a:p>
          <a:p>
            <a:pPr lvl="1"/>
            <a:r>
              <a:rPr lang="en-US" sz="1800" b="1">
                <a:latin typeface="Abadi Extra Light" panose="020B0204020104020204" pitchFamily="34" charset="0"/>
              </a:rPr>
              <a:t>1.8X* more likely to worry about paying for housing. </a:t>
            </a:r>
          </a:p>
          <a:p>
            <a:pPr lvl="1"/>
            <a:r>
              <a:rPr lang="en-US" sz="1800" b="1">
                <a:latin typeface="Abadi Extra Light" panose="020B0204020104020204" pitchFamily="34" charset="0"/>
              </a:rPr>
              <a:t>1.5X* more likely to report 15+ poor mental health days in past 30 days. </a:t>
            </a:r>
          </a:p>
          <a:p>
            <a:pPr lvl="1"/>
            <a:endParaRPr lang="en-US" sz="1800">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a:latin typeface="Abadi Extra Light"/>
              </a:rPr>
              <a:t>INEQUITIES IN</a:t>
            </a:r>
            <a:r>
              <a:rPr kumimoji="0" lang="en-US" sz="2900" b="1" i="0" u="none" strike="noStrike" kern="1200" cap="none" spc="0" normalizeH="0" baseline="0" noProof="0">
                <a:ln>
                  <a:noFill/>
                </a:ln>
                <a:effectLst/>
                <a:uLnTx/>
                <a:uFillTx/>
                <a:latin typeface="Abadi Extra Light"/>
              </a:rPr>
              <a:t> COVID-19 </a:t>
            </a:r>
            <a:r>
              <a:rPr lang="en-US" sz="2900" b="1">
                <a:latin typeface="Abadi Extra Light"/>
              </a:rPr>
              <a:t>PREVENTION PRACTICES</a:t>
            </a:r>
            <a:r>
              <a:rPr kumimoji="0" lang="en-US" sz="2900" b="1" i="0" u="none" strike="noStrike" kern="1200" cap="none" spc="0" normalizeH="0" baseline="0" noProof="0">
                <a:ln>
                  <a:noFill/>
                </a:ln>
                <a:effectLst/>
                <a:uLnTx/>
                <a:uFillTx/>
                <a:latin typeface="Abadi Extra Light"/>
              </a:rPr>
              <a:t> </a:t>
            </a:r>
            <a:r>
              <a:rPr lang="en-US" sz="2900" b="1">
                <a:latin typeface="Abadi Extra Light"/>
              </a:rPr>
              <a:t>AND BASIC NEEDS</a:t>
            </a:r>
            <a:r>
              <a:rPr kumimoji="0" lang="en-US" sz="2900" b="1" i="0" u="none" strike="noStrike" kern="1200" cap="none" spc="0" normalizeH="0" baseline="0" noProof="0">
                <a:ln>
                  <a:noFill/>
                </a:ln>
                <a:effectLst/>
                <a:uLnTx/>
                <a:uFillTx/>
                <a:latin typeface="Abadi Extra Light"/>
              </a:rPr>
              <a:t> </a:t>
            </a:r>
            <a:r>
              <a:rPr lang="en-US" sz="2900" b="1">
                <a:latin typeface="Abadi Extra Light"/>
              </a:rPr>
              <a:t>AMONG RESPONDENTS</a:t>
            </a:r>
            <a:r>
              <a:rPr kumimoji="0" lang="en-US" sz="2900" b="1" i="0" u="none" strike="noStrike" kern="1200" cap="none" spc="0" normalizeH="0" baseline="0" noProof="0">
                <a:ln>
                  <a:noFill/>
                </a:ln>
                <a:effectLst/>
                <a:uLnTx/>
                <a:uFillTx/>
                <a:latin typeface="Abadi Extra Light"/>
              </a:rPr>
              <a:t> </a:t>
            </a:r>
            <a:r>
              <a:rPr lang="en-US" sz="2900" b="1">
                <a:latin typeface="Abadi Extra Light"/>
              </a:rPr>
              <a:t>WHO ARE BLIND</a:t>
            </a:r>
            <a:r>
              <a:rPr kumimoji="0" lang="en-US" sz="2900" b="1" i="0" u="none" strike="noStrike" kern="1200" cap="none" spc="0" normalizeH="0" baseline="0" noProof="0">
                <a:ln>
                  <a:noFill/>
                </a:ln>
                <a:effectLst/>
                <a:uLnTx/>
                <a:uFillTx/>
                <a:latin typeface="Abadi Extra Light"/>
              </a:rPr>
              <a:t> </a:t>
            </a:r>
            <a:r>
              <a:rPr lang="en-US" sz="2900" b="1">
                <a:latin typeface="Abadi Extra Light"/>
              </a:rPr>
              <a:t>OR WHO HAVE A VISION IMPAIRMENT</a:t>
            </a:r>
            <a:endParaRPr lang="en-US" sz="2900" b="1" i="0" u="none" strike="noStrike" kern="1200" cap="none" spc="0" normalizeH="0" baseline="0" noProof="0">
              <a:ln>
                <a:noFill/>
              </a:ln>
              <a:effectLst/>
              <a:uLnTx/>
              <a:uFillTx/>
              <a:latin typeface="Abadi Extra Light"/>
            </a:endParaRPr>
          </a:p>
        </p:txBody>
      </p:sp>
      <p:sp>
        <p:nvSpPr>
          <p:cNvPr id="5" name="Google Shape;213;p28">
            <a:extLst>
              <a:ext uri="{FF2B5EF4-FFF2-40B4-BE49-F238E27FC236}">
                <a16:creationId xmlns:a16="http://schemas.microsoft.com/office/drawing/2014/main" id="{3B9BAB9E-44A7-CB4A-BF47-2CD466B251BB}"/>
              </a:ext>
            </a:extLst>
          </p:cNvPr>
          <p:cNvSpPr txBox="1"/>
          <p:nvPr/>
        </p:nvSpPr>
        <p:spPr>
          <a:xfrm>
            <a:off x="9787696" y="6344703"/>
            <a:ext cx="2639438"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*Indicates compared to seeing respondents</a:t>
            </a:r>
          </a:p>
        </p:txBody>
      </p:sp>
      <p:sp>
        <p:nvSpPr>
          <p:cNvPr id="8" name="Google Shape;213;p28">
            <a:extLst>
              <a:ext uri="{FF2B5EF4-FFF2-40B4-BE49-F238E27FC236}">
                <a16:creationId xmlns:a16="http://schemas.microsoft.com/office/drawing/2014/main" id="{84FD716F-BE5A-2E41-BE7F-9AD6E134D36B}"/>
              </a:ext>
            </a:extLst>
          </p:cNvPr>
          <p:cNvSpPr txBox="1"/>
          <p:nvPr/>
        </p:nvSpPr>
        <p:spPr>
          <a:xfrm>
            <a:off x="8495741" y="6507449"/>
            <a:ext cx="779072"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p&lt;0.05</a:t>
            </a:r>
          </a:p>
        </p:txBody>
      </p:sp>
      <p:graphicFrame>
        <p:nvGraphicFramePr>
          <p:cNvPr id="10" name="Chart 9">
            <a:extLst>
              <a:ext uri="{FF2B5EF4-FFF2-40B4-BE49-F238E27FC236}">
                <a16:creationId xmlns:a16="http://schemas.microsoft.com/office/drawing/2014/main" id="{024A749C-8F8F-C74B-9205-E61C16867B93}"/>
              </a:ext>
            </a:extLst>
          </p:cNvPr>
          <p:cNvGraphicFramePr>
            <a:graphicFrameLocks/>
          </p:cNvGraphicFramePr>
          <p:nvPr/>
        </p:nvGraphicFramePr>
        <p:xfrm>
          <a:off x="1583474" y="4247288"/>
          <a:ext cx="874255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822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651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700" b="1">
                <a:latin typeface="Abadi Extra Light"/>
              </a:rPr>
              <a:t>BLIND OR VISION IMPAIRMENT &amp; COVID-19</a:t>
            </a:r>
          </a:p>
        </p:txBody>
      </p:sp>
      <p:sp>
        <p:nvSpPr>
          <p:cNvPr id="7" name="TextBox 6">
            <a:extLst>
              <a:ext uri="{FF2B5EF4-FFF2-40B4-BE49-F238E27FC236}">
                <a16:creationId xmlns:a16="http://schemas.microsoft.com/office/drawing/2014/main" id="{BA4536DB-3185-EC40-8D52-0053EB47C333}"/>
              </a:ext>
            </a:extLst>
          </p:cNvPr>
          <p:cNvSpPr txBox="1"/>
          <p:nvPr/>
        </p:nvSpPr>
        <p:spPr>
          <a:xfrm>
            <a:off x="1506046" y="1836103"/>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Touch &amp; tactile senses are important for routine activities</a:t>
            </a:r>
          </a:p>
        </p:txBody>
      </p:sp>
      <p:sp>
        <p:nvSpPr>
          <p:cNvPr id="8" name="TextBox 7">
            <a:extLst>
              <a:ext uri="{FF2B5EF4-FFF2-40B4-BE49-F238E27FC236}">
                <a16:creationId xmlns:a16="http://schemas.microsoft.com/office/drawing/2014/main" id="{CFD59F63-E477-C949-BE45-4AAF4C0F4EDF}"/>
              </a:ext>
            </a:extLst>
          </p:cNvPr>
          <p:cNvSpPr txBox="1"/>
          <p:nvPr/>
        </p:nvSpPr>
        <p:spPr>
          <a:xfrm>
            <a:off x="1506046" y="2716353"/>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May need to be guided by holding someone’s elbow; elbows used for sneezing &amp; coughing</a:t>
            </a:r>
          </a:p>
        </p:txBody>
      </p:sp>
      <p:sp>
        <p:nvSpPr>
          <p:cNvPr id="9" name="TextBox 8">
            <a:extLst>
              <a:ext uri="{FF2B5EF4-FFF2-40B4-BE49-F238E27FC236}">
                <a16:creationId xmlns:a16="http://schemas.microsoft.com/office/drawing/2014/main" id="{8C44BEDD-7FBE-3A46-AEFD-CC837D826016}"/>
              </a:ext>
            </a:extLst>
          </p:cNvPr>
          <p:cNvSpPr txBox="1"/>
          <p:nvPr/>
        </p:nvSpPr>
        <p:spPr>
          <a:xfrm>
            <a:off x="1534474" y="3642343"/>
            <a:ext cx="458995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Difficult to locate hand sanitizer stations </a:t>
            </a:r>
          </a:p>
        </p:txBody>
      </p:sp>
      <p:sp>
        <p:nvSpPr>
          <p:cNvPr id="10" name="TextBox 9">
            <a:extLst>
              <a:ext uri="{FF2B5EF4-FFF2-40B4-BE49-F238E27FC236}">
                <a16:creationId xmlns:a16="http://schemas.microsoft.com/office/drawing/2014/main" id="{28D00C23-7624-D44B-BFDF-42A1EE17F5BD}"/>
              </a:ext>
            </a:extLst>
          </p:cNvPr>
          <p:cNvSpPr txBox="1"/>
          <p:nvPr/>
        </p:nvSpPr>
        <p:spPr>
          <a:xfrm>
            <a:off x="1530788" y="4320856"/>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Public transportation schedules reduced, may be crowded</a:t>
            </a:r>
          </a:p>
        </p:txBody>
      </p:sp>
      <p:sp>
        <p:nvSpPr>
          <p:cNvPr id="11" name="TextBox 10">
            <a:extLst>
              <a:ext uri="{FF2B5EF4-FFF2-40B4-BE49-F238E27FC236}">
                <a16:creationId xmlns:a16="http://schemas.microsoft.com/office/drawing/2014/main" id="{639CA0AD-090C-BF4B-ACDA-BA06E5BBA1B1}"/>
              </a:ext>
            </a:extLst>
          </p:cNvPr>
          <p:cNvSpPr txBox="1"/>
          <p:nvPr/>
        </p:nvSpPr>
        <p:spPr>
          <a:xfrm>
            <a:off x="1531914" y="5171736"/>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Difficult to arrange ride share services, need to sit in close proximity to driver</a:t>
            </a:r>
          </a:p>
        </p:txBody>
      </p:sp>
      <p:sp>
        <p:nvSpPr>
          <p:cNvPr id="12" name="TextBox 11">
            <a:extLst>
              <a:ext uri="{FF2B5EF4-FFF2-40B4-BE49-F238E27FC236}">
                <a16:creationId xmlns:a16="http://schemas.microsoft.com/office/drawing/2014/main" id="{4C91F12A-14CE-AB45-A8F1-D64A0CC290D5}"/>
              </a:ext>
            </a:extLst>
          </p:cNvPr>
          <p:cNvSpPr txBox="1"/>
          <p:nvPr/>
        </p:nvSpPr>
        <p:spPr>
          <a:xfrm>
            <a:off x="7392695" y="2696461"/>
            <a:ext cx="3961105"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Getting groceries is more difficult: staff occupied with pick-up &amp; delivery orders, items hard to find due to demand, cannot search multiple stores</a:t>
            </a:r>
          </a:p>
        </p:txBody>
      </p:sp>
      <p:sp>
        <p:nvSpPr>
          <p:cNvPr id="13" name="TextBox 12">
            <a:extLst>
              <a:ext uri="{FF2B5EF4-FFF2-40B4-BE49-F238E27FC236}">
                <a16:creationId xmlns:a16="http://schemas.microsoft.com/office/drawing/2014/main" id="{873039BA-B91D-2440-8BFD-D50CFC78DF67}"/>
              </a:ext>
            </a:extLst>
          </p:cNvPr>
          <p:cNvSpPr txBox="1"/>
          <p:nvPr/>
        </p:nvSpPr>
        <p:spPr>
          <a:xfrm>
            <a:off x="7392695" y="4038741"/>
            <a:ext cx="3961105"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Higher prevalence of comorbidities than general population, which increases risk of severe COVID-19</a:t>
            </a:r>
          </a:p>
        </p:txBody>
      </p:sp>
      <p:pic>
        <p:nvPicPr>
          <p:cNvPr id="14" name="Picture 13">
            <a:extLst>
              <a:ext uri="{FF2B5EF4-FFF2-40B4-BE49-F238E27FC236}">
                <a16:creationId xmlns:a16="http://schemas.microsoft.com/office/drawing/2014/main" id="{703B4F25-A78A-1247-8D6B-D5AE7D2753E8}"/>
              </a:ext>
            </a:extLst>
          </p:cNvPr>
          <p:cNvPicPr>
            <a:picLocks/>
          </p:cNvPicPr>
          <p:nvPr/>
        </p:nvPicPr>
        <p:blipFill>
          <a:blip r:embed="rId2"/>
          <a:stretch>
            <a:fillRect/>
          </a:stretch>
        </p:blipFill>
        <p:spPr>
          <a:xfrm>
            <a:off x="6360962" y="4131788"/>
            <a:ext cx="877509" cy="708976"/>
          </a:xfrm>
          <a:prstGeom prst="rect">
            <a:avLst/>
          </a:prstGeom>
        </p:spPr>
      </p:pic>
      <p:sp>
        <p:nvSpPr>
          <p:cNvPr id="15" name="TextBox 14">
            <a:extLst>
              <a:ext uri="{FF2B5EF4-FFF2-40B4-BE49-F238E27FC236}">
                <a16:creationId xmlns:a16="http://schemas.microsoft.com/office/drawing/2014/main" id="{5FCD7AFA-7CF7-D142-B12F-65050CFBDFE3}"/>
              </a:ext>
            </a:extLst>
          </p:cNvPr>
          <p:cNvSpPr txBox="1"/>
          <p:nvPr/>
        </p:nvSpPr>
        <p:spPr>
          <a:xfrm>
            <a:off x="7373686" y="5127391"/>
            <a:ext cx="398011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Elective surgeries were postponed, which may include eye surgeries</a:t>
            </a:r>
          </a:p>
        </p:txBody>
      </p:sp>
      <p:pic>
        <p:nvPicPr>
          <p:cNvPr id="16" name="Picture 15">
            <a:extLst>
              <a:ext uri="{FF2B5EF4-FFF2-40B4-BE49-F238E27FC236}">
                <a16:creationId xmlns:a16="http://schemas.microsoft.com/office/drawing/2014/main" id="{BCBF0991-854A-494C-911C-2E7F73B12199}"/>
              </a:ext>
            </a:extLst>
          </p:cNvPr>
          <p:cNvPicPr>
            <a:picLocks/>
          </p:cNvPicPr>
          <p:nvPr/>
        </p:nvPicPr>
        <p:blipFill>
          <a:blip r:embed="rId3"/>
          <a:stretch>
            <a:fillRect/>
          </a:stretch>
        </p:blipFill>
        <p:spPr>
          <a:xfrm>
            <a:off x="6360962" y="5056837"/>
            <a:ext cx="1051831" cy="719657"/>
          </a:xfrm>
          <a:prstGeom prst="rect">
            <a:avLst/>
          </a:prstGeom>
        </p:spPr>
      </p:pic>
      <p:sp>
        <p:nvSpPr>
          <p:cNvPr id="17" name="TextBox 16">
            <a:extLst>
              <a:ext uri="{FF2B5EF4-FFF2-40B4-BE49-F238E27FC236}">
                <a16:creationId xmlns:a16="http://schemas.microsoft.com/office/drawing/2014/main" id="{C1D5A946-0516-3B4E-92EC-ADFAF86AD5FE}"/>
              </a:ext>
            </a:extLst>
          </p:cNvPr>
          <p:cNvSpPr txBox="1"/>
          <p:nvPr/>
        </p:nvSpPr>
        <p:spPr>
          <a:xfrm>
            <a:off x="7373687" y="5986908"/>
            <a:ext cx="398011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Drive-up testing is difficult if use transportation services</a:t>
            </a:r>
          </a:p>
        </p:txBody>
      </p:sp>
      <p:pic>
        <p:nvPicPr>
          <p:cNvPr id="18" name="Picture 17">
            <a:extLst>
              <a:ext uri="{FF2B5EF4-FFF2-40B4-BE49-F238E27FC236}">
                <a16:creationId xmlns:a16="http://schemas.microsoft.com/office/drawing/2014/main" id="{21B3CC25-4F11-EB4A-8CEE-171657077966}"/>
              </a:ext>
            </a:extLst>
          </p:cNvPr>
          <p:cNvPicPr>
            <a:picLocks/>
          </p:cNvPicPr>
          <p:nvPr/>
        </p:nvPicPr>
        <p:blipFill>
          <a:blip r:embed="rId4"/>
          <a:stretch>
            <a:fillRect/>
          </a:stretch>
        </p:blipFill>
        <p:spPr>
          <a:xfrm>
            <a:off x="6431745" y="5870595"/>
            <a:ext cx="806726" cy="916057"/>
          </a:xfrm>
          <a:prstGeom prst="rect">
            <a:avLst/>
          </a:prstGeom>
        </p:spPr>
      </p:pic>
      <p:sp>
        <p:nvSpPr>
          <p:cNvPr id="19" name="TextBox 18">
            <a:extLst>
              <a:ext uri="{FF2B5EF4-FFF2-40B4-BE49-F238E27FC236}">
                <a16:creationId xmlns:a16="http://schemas.microsoft.com/office/drawing/2014/main" id="{3B259662-18A4-FA4E-941D-3D9EFFBB1AC4}"/>
              </a:ext>
            </a:extLst>
          </p:cNvPr>
          <p:cNvSpPr txBox="1"/>
          <p:nvPr/>
        </p:nvSpPr>
        <p:spPr>
          <a:xfrm>
            <a:off x="1530788" y="6063902"/>
            <a:ext cx="4378762"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Telehealth visits not fully accessible</a:t>
            </a:r>
          </a:p>
        </p:txBody>
      </p:sp>
      <p:pic>
        <p:nvPicPr>
          <p:cNvPr id="20" name="Picture 19">
            <a:extLst>
              <a:ext uri="{FF2B5EF4-FFF2-40B4-BE49-F238E27FC236}">
                <a16:creationId xmlns:a16="http://schemas.microsoft.com/office/drawing/2014/main" id="{792E9C06-FA7C-3C4C-89AB-24403B87FEF1}"/>
              </a:ext>
            </a:extLst>
          </p:cNvPr>
          <p:cNvPicPr>
            <a:picLocks/>
          </p:cNvPicPr>
          <p:nvPr/>
        </p:nvPicPr>
        <p:blipFill>
          <a:blip r:embed="rId5"/>
          <a:stretch>
            <a:fillRect/>
          </a:stretch>
        </p:blipFill>
        <p:spPr>
          <a:xfrm>
            <a:off x="861350" y="5986908"/>
            <a:ext cx="789793" cy="788988"/>
          </a:xfrm>
          <a:prstGeom prst="rect">
            <a:avLst/>
          </a:prstGeom>
        </p:spPr>
      </p:pic>
      <p:sp>
        <p:nvSpPr>
          <p:cNvPr id="21" name="TextBox 20">
            <a:extLst>
              <a:ext uri="{FF2B5EF4-FFF2-40B4-BE49-F238E27FC236}">
                <a16:creationId xmlns:a16="http://schemas.microsoft.com/office/drawing/2014/main" id="{483D51E4-A598-7040-AAA8-EDE7F6B214D1}"/>
              </a:ext>
            </a:extLst>
          </p:cNvPr>
          <p:cNvSpPr txBox="1"/>
          <p:nvPr/>
        </p:nvSpPr>
        <p:spPr>
          <a:xfrm>
            <a:off x="7392695" y="1794834"/>
            <a:ext cx="396110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Best practices for virus prevention often visually conveyed </a:t>
            </a:r>
          </a:p>
        </p:txBody>
      </p:sp>
      <p:pic>
        <p:nvPicPr>
          <p:cNvPr id="22" name="Picture 21">
            <a:extLst>
              <a:ext uri="{FF2B5EF4-FFF2-40B4-BE49-F238E27FC236}">
                <a16:creationId xmlns:a16="http://schemas.microsoft.com/office/drawing/2014/main" id="{F30B26F8-C95F-8E4D-95D1-B88367BC4197}"/>
              </a:ext>
            </a:extLst>
          </p:cNvPr>
          <p:cNvPicPr>
            <a:picLocks/>
          </p:cNvPicPr>
          <p:nvPr/>
        </p:nvPicPr>
        <p:blipFill>
          <a:blip r:embed="rId6"/>
          <a:stretch>
            <a:fillRect/>
          </a:stretch>
        </p:blipFill>
        <p:spPr>
          <a:xfrm>
            <a:off x="639686" y="1652694"/>
            <a:ext cx="952499" cy="883129"/>
          </a:xfrm>
          <a:prstGeom prst="rect">
            <a:avLst/>
          </a:prstGeom>
        </p:spPr>
      </p:pic>
      <p:pic>
        <p:nvPicPr>
          <p:cNvPr id="23" name="Picture 22">
            <a:extLst>
              <a:ext uri="{FF2B5EF4-FFF2-40B4-BE49-F238E27FC236}">
                <a16:creationId xmlns:a16="http://schemas.microsoft.com/office/drawing/2014/main" id="{66B5A60A-CA0D-0C41-A636-B192299E823C}"/>
              </a:ext>
            </a:extLst>
          </p:cNvPr>
          <p:cNvPicPr>
            <a:picLocks/>
          </p:cNvPicPr>
          <p:nvPr/>
        </p:nvPicPr>
        <p:blipFill>
          <a:blip r:embed="rId7"/>
          <a:stretch>
            <a:fillRect/>
          </a:stretch>
        </p:blipFill>
        <p:spPr>
          <a:xfrm>
            <a:off x="786332" y="2728805"/>
            <a:ext cx="753718" cy="635314"/>
          </a:xfrm>
          <a:prstGeom prst="rect">
            <a:avLst/>
          </a:prstGeom>
        </p:spPr>
      </p:pic>
      <p:pic>
        <p:nvPicPr>
          <p:cNvPr id="24" name="Picture 23">
            <a:extLst>
              <a:ext uri="{FF2B5EF4-FFF2-40B4-BE49-F238E27FC236}">
                <a16:creationId xmlns:a16="http://schemas.microsoft.com/office/drawing/2014/main" id="{1215BBC9-8DDD-9844-BF99-444067AA4274}"/>
              </a:ext>
            </a:extLst>
          </p:cNvPr>
          <p:cNvPicPr>
            <a:picLocks/>
          </p:cNvPicPr>
          <p:nvPr/>
        </p:nvPicPr>
        <p:blipFill>
          <a:blip r:embed="rId8"/>
          <a:stretch>
            <a:fillRect/>
          </a:stretch>
        </p:blipFill>
        <p:spPr>
          <a:xfrm>
            <a:off x="876021" y="3614761"/>
            <a:ext cx="580318" cy="547842"/>
          </a:xfrm>
          <a:prstGeom prst="rect">
            <a:avLst/>
          </a:prstGeom>
        </p:spPr>
      </p:pic>
      <p:pic>
        <p:nvPicPr>
          <p:cNvPr id="25" name="Picture 24">
            <a:extLst>
              <a:ext uri="{FF2B5EF4-FFF2-40B4-BE49-F238E27FC236}">
                <a16:creationId xmlns:a16="http://schemas.microsoft.com/office/drawing/2014/main" id="{709F7ACC-AD68-F44C-8DD1-841AF097FA3B}"/>
              </a:ext>
            </a:extLst>
          </p:cNvPr>
          <p:cNvPicPr>
            <a:picLocks/>
          </p:cNvPicPr>
          <p:nvPr/>
        </p:nvPicPr>
        <p:blipFill>
          <a:blip r:embed="rId9"/>
          <a:stretch>
            <a:fillRect/>
          </a:stretch>
        </p:blipFill>
        <p:spPr>
          <a:xfrm>
            <a:off x="747842" y="4339878"/>
            <a:ext cx="758204" cy="643721"/>
          </a:xfrm>
          <a:prstGeom prst="rect">
            <a:avLst/>
          </a:prstGeom>
        </p:spPr>
      </p:pic>
      <p:pic>
        <p:nvPicPr>
          <p:cNvPr id="26" name="Picture 25">
            <a:extLst>
              <a:ext uri="{FF2B5EF4-FFF2-40B4-BE49-F238E27FC236}">
                <a16:creationId xmlns:a16="http://schemas.microsoft.com/office/drawing/2014/main" id="{09D2DCD6-4A11-534B-8E9E-26B67DC2D675}"/>
              </a:ext>
            </a:extLst>
          </p:cNvPr>
          <p:cNvPicPr>
            <a:picLocks/>
          </p:cNvPicPr>
          <p:nvPr/>
        </p:nvPicPr>
        <p:blipFill>
          <a:blip r:embed="rId10"/>
          <a:stretch>
            <a:fillRect/>
          </a:stretch>
        </p:blipFill>
        <p:spPr>
          <a:xfrm>
            <a:off x="861350" y="5138362"/>
            <a:ext cx="727849" cy="800062"/>
          </a:xfrm>
          <a:prstGeom prst="rect">
            <a:avLst/>
          </a:prstGeom>
        </p:spPr>
      </p:pic>
      <p:pic>
        <p:nvPicPr>
          <p:cNvPr id="27" name="Picture 26">
            <a:extLst>
              <a:ext uri="{FF2B5EF4-FFF2-40B4-BE49-F238E27FC236}">
                <a16:creationId xmlns:a16="http://schemas.microsoft.com/office/drawing/2014/main" id="{6B317800-DFBC-5D4A-A9BC-5C489B0D8D84}"/>
              </a:ext>
            </a:extLst>
          </p:cNvPr>
          <p:cNvPicPr>
            <a:picLocks/>
          </p:cNvPicPr>
          <p:nvPr/>
        </p:nvPicPr>
        <p:blipFill>
          <a:blip r:embed="rId11"/>
          <a:stretch>
            <a:fillRect/>
          </a:stretch>
        </p:blipFill>
        <p:spPr>
          <a:xfrm>
            <a:off x="6309254" y="1799734"/>
            <a:ext cx="980927" cy="688290"/>
          </a:xfrm>
          <a:prstGeom prst="rect">
            <a:avLst/>
          </a:prstGeom>
        </p:spPr>
      </p:pic>
      <p:pic>
        <p:nvPicPr>
          <p:cNvPr id="28" name="Picture 27">
            <a:extLst>
              <a:ext uri="{FF2B5EF4-FFF2-40B4-BE49-F238E27FC236}">
                <a16:creationId xmlns:a16="http://schemas.microsoft.com/office/drawing/2014/main" id="{320561E6-6529-0346-9367-5188F5A43746}"/>
              </a:ext>
            </a:extLst>
          </p:cNvPr>
          <p:cNvPicPr>
            <a:picLocks/>
          </p:cNvPicPr>
          <p:nvPr/>
        </p:nvPicPr>
        <p:blipFill>
          <a:blip r:embed="rId12"/>
          <a:stretch>
            <a:fillRect/>
          </a:stretch>
        </p:blipFill>
        <p:spPr>
          <a:xfrm>
            <a:off x="6228160" y="2860142"/>
            <a:ext cx="1165754" cy="783023"/>
          </a:xfrm>
          <a:prstGeom prst="rect">
            <a:avLst/>
          </a:prstGeom>
        </p:spPr>
      </p:pic>
    </p:spTree>
    <p:extLst>
      <p:ext uri="{BB962C8B-B14F-4D97-AF65-F5344CB8AC3E}">
        <p14:creationId xmlns:p14="http://schemas.microsoft.com/office/powerpoint/2010/main" val="3439991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670285"/>
            <a:ext cx="10496332"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SPOTLIGHT</a:t>
            </a:r>
            <a:br>
              <a:rPr lang="en-US" sz="4250" b="1" spc="800">
                <a:solidFill>
                  <a:schemeClr val="bg1"/>
                </a:solidFill>
                <a:latin typeface="Abadi Extra Light"/>
              </a:rPr>
            </a:br>
            <a:r>
              <a:rPr lang="en-US" sz="4250" spc="800">
                <a:solidFill>
                  <a:schemeClr val="bg1"/>
                </a:solidFill>
                <a:latin typeface="Abadi Extra Light"/>
              </a:rPr>
              <a:t>SELF-CARE OR INDEPENDENT LIVING DISABILITY</a:t>
            </a:r>
            <a:endParaRPr lang="en-US">
              <a:solidFill>
                <a:schemeClr val="bg1"/>
              </a:solidFill>
            </a:endParaRPr>
          </a:p>
          <a:p>
            <a:pPr algn="r">
              <a:spcBef>
                <a:spcPts val="0"/>
              </a:spcBef>
            </a:pP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20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a:normAutofit/>
          </a:bodyPr>
          <a:lstStyle/>
          <a:p>
            <a:r>
              <a:rPr lang="en-US" sz="2200">
                <a:latin typeface="Abadi Extra Light" panose="020B0204020104020204" pitchFamily="34" charset="0"/>
              </a:rPr>
              <a:t>Respondents who have a self-care or independent living disability are: </a:t>
            </a:r>
          </a:p>
          <a:p>
            <a:pPr lvl="1"/>
            <a:r>
              <a:rPr lang="en-US" sz="1800" b="1">
                <a:latin typeface="Abadi Extra Light" panose="020B0204020104020204" pitchFamily="34" charset="0"/>
              </a:rPr>
              <a:t>1.8X* more likely to be “very” worried about getting infected with COVID-19.</a:t>
            </a:r>
          </a:p>
          <a:p>
            <a:pPr lvl="1"/>
            <a:r>
              <a:rPr lang="en-US" sz="1800" b="1">
                <a:latin typeface="Abadi Extra Light" panose="020B0204020104020204" pitchFamily="34" charset="0"/>
              </a:rPr>
              <a:t>2X* more likely to have not gotten medical care needed since July 2020.</a:t>
            </a:r>
          </a:p>
          <a:p>
            <a:pPr lvl="1"/>
            <a:r>
              <a:rPr lang="en-US" sz="1800" b="1">
                <a:latin typeface="Abadi Extra Light" panose="020B0204020104020204" pitchFamily="34" charset="0"/>
              </a:rPr>
              <a:t>2X* more likely to worry about getting food or groceries.</a:t>
            </a:r>
          </a:p>
          <a:p>
            <a:pPr lvl="1"/>
            <a:r>
              <a:rPr lang="en-US" sz="1800" b="1">
                <a:latin typeface="Abadi Extra Light" panose="020B0204020104020204" pitchFamily="34" charset="0"/>
              </a:rPr>
              <a:t>2.6X* more likely to worry about getting medications.</a:t>
            </a:r>
          </a:p>
          <a:p>
            <a:pPr lvl="1"/>
            <a:r>
              <a:rPr lang="en-US" sz="1800" b="1">
                <a:latin typeface="Abadi Extra Light" panose="020B0204020104020204" pitchFamily="34" charset="0"/>
              </a:rPr>
              <a:t>2X* more likely to worry about getting broadband (internet).</a:t>
            </a:r>
          </a:p>
          <a:p>
            <a:pPr lvl="1"/>
            <a:r>
              <a:rPr lang="en-US" sz="1800" b="1">
                <a:latin typeface="Abadi Extra Light" panose="020B0204020104020204" pitchFamily="34" charset="0"/>
              </a:rPr>
              <a:t>1.6X* more likely to worry about paying for housing. </a:t>
            </a:r>
          </a:p>
          <a:p>
            <a:pPr lvl="1"/>
            <a:r>
              <a:rPr lang="en-US" sz="1800" b="1">
                <a:latin typeface="Abadi Extra Light" panose="020B0204020104020204" pitchFamily="34" charset="0"/>
              </a:rPr>
              <a:t>1.8X* more likely to report 15+ poor mental health days in past 30 days. </a:t>
            </a:r>
          </a:p>
          <a:p>
            <a:pPr lvl="1"/>
            <a:endParaRPr lang="en-US" sz="1800">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dirty="0">
                <a:latin typeface="Abadi Extra Light"/>
              </a:rPr>
              <a:t>INEQUITIES IN MEETING BASIC NEEDS FOR RESPONDENTS WITH A SELF-CARE OR INDEPENDENT LIVING DISABILITY </a:t>
            </a:r>
            <a:endParaRPr lang="en-US" sz="4400" b="0" i="0" u="none" strike="noStrike" kern="1200" cap="none" spc="0" normalizeH="0" baseline="0" noProof="0" dirty="0">
              <a:ln>
                <a:noFill/>
              </a:ln>
              <a:effectLst/>
              <a:uLnTx/>
              <a:uFillTx/>
              <a:latin typeface="Abadi Extra Light"/>
            </a:endParaRPr>
          </a:p>
        </p:txBody>
      </p:sp>
      <p:sp>
        <p:nvSpPr>
          <p:cNvPr id="5" name="Google Shape;213;p28">
            <a:extLst>
              <a:ext uri="{FF2B5EF4-FFF2-40B4-BE49-F238E27FC236}">
                <a16:creationId xmlns:a16="http://schemas.microsoft.com/office/drawing/2014/main" id="{3B9BAB9E-44A7-CB4A-BF47-2CD466B251BB}"/>
              </a:ext>
            </a:extLst>
          </p:cNvPr>
          <p:cNvSpPr txBox="1"/>
          <p:nvPr/>
        </p:nvSpPr>
        <p:spPr>
          <a:xfrm>
            <a:off x="9725555" y="6182682"/>
            <a:ext cx="2639438"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*Indicates compared to respondents who do not have a self-care or independent living disability</a:t>
            </a:r>
          </a:p>
        </p:txBody>
      </p:sp>
      <p:sp>
        <p:nvSpPr>
          <p:cNvPr id="8" name="Google Shape;213;p28">
            <a:extLst>
              <a:ext uri="{FF2B5EF4-FFF2-40B4-BE49-F238E27FC236}">
                <a16:creationId xmlns:a16="http://schemas.microsoft.com/office/drawing/2014/main" id="{84FD716F-BE5A-2E41-BE7F-9AD6E134D36B}"/>
              </a:ext>
            </a:extLst>
          </p:cNvPr>
          <p:cNvSpPr txBox="1"/>
          <p:nvPr/>
        </p:nvSpPr>
        <p:spPr>
          <a:xfrm>
            <a:off x="8495740" y="6507449"/>
            <a:ext cx="1229815" cy="5016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p&lt;0.001</a:t>
            </a:r>
          </a:p>
        </p:txBody>
      </p:sp>
      <p:graphicFrame>
        <p:nvGraphicFramePr>
          <p:cNvPr id="11" name="Chart 10">
            <a:extLst>
              <a:ext uri="{FF2B5EF4-FFF2-40B4-BE49-F238E27FC236}">
                <a16:creationId xmlns:a16="http://schemas.microsoft.com/office/drawing/2014/main" id="{06679104-428A-DB4E-89C3-FF3ADBF01933}"/>
              </a:ext>
            </a:extLst>
          </p:cNvPr>
          <p:cNvGraphicFramePr>
            <a:graphicFrameLocks/>
          </p:cNvGraphicFramePr>
          <p:nvPr/>
        </p:nvGraphicFramePr>
        <p:xfrm>
          <a:off x="367407" y="4265849"/>
          <a:ext cx="964545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2047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651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700" b="1">
                <a:latin typeface="Abadi Extra Light"/>
              </a:rPr>
              <a:t>SELF-CARE OR INDEPENDENT LIVING DISABILITY &amp; COVID-19</a:t>
            </a:r>
          </a:p>
        </p:txBody>
      </p:sp>
      <p:sp>
        <p:nvSpPr>
          <p:cNvPr id="7" name="TextBox 6">
            <a:extLst>
              <a:ext uri="{FF2B5EF4-FFF2-40B4-BE49-F238E27FC236}">
                <a16:creationId xmlns:a16="http://schemas.microsoft.com/office/drawing/2014/main" id="{3853F70F-9954-F840-AD3C-0D7315ED8168}"/>
              </a:ext>
            </a:extLst>
          </p:cNvPr>
          <p:cNvSpPr txBox="1"/>
          <p:nvPr/>
        </p:nvSpPr>
        <p:spPr>
          <a:xfrm>
            <a:off x="7387100" y="2518639"/>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Congregate settings (e.g., nursing homes) had outbreaks linked with close quarters, shared living spaces, frequent staff changes</a:t>
            </a:r>
          </a:p>
        </p:txBody>
      </p:sp>
      <p:sp>
        <p:nvSpPr>
          <p:cNvPr id="8" name="TextBox 7">
            <a:extLst>
              <a:ext uri="{FF2B5EF4-FFF2-40B4-BE49-F238E27FC236}">
                <a16:creationId xmlns:a16="http://schemas.microsoft.com/office/drawing/2014/main" id="{6464F6B8-9004-5C46-B26B-D0815927993C}"/>
              </a:ext>
            </a:extLst>
          </p:cNvPr>
          <p:cNvSpPr txBox="1"/>
          <p:nvPr/>
        </p:nvSpPr>
        <p:spPr>
          <a:xfrm>
            <a:off x="7387100" y="1762957"/>
            <a:ext cx="396669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Limitations on leaving home to prevent  virus exposure</a:t>
            </a:r>
          </a:p>
        </p:txBody>
      </p:sp>
      <p:sp>
        <p:nvSpPr>
          <p:cNvPr id="9" name="TextBox 8">
            <a:extLst>
              <a:ext uri="{FF2B5EF4-FFF2-40B4-BE49-F238E27FC236}">
                <a16:creationId xmlns:a16="http://schemas.microsoft.com/office/drawing/2014/main" id="{D25EC59B-B6BA-4A45-899A-F4A7A2B25AFB}"/>
              </a:ext>
            </a:extLst>
          </p:cNvPr>
          <p:cNvSpPr txBox="1"/>
          <p:nvPr/>
        </p:nvSpPr>
        <p:spPr>
          <a:xfrm>
            <a:off x="1683590" y="2832161"/>
            <a:ext cx="4586057"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Support of family members or caregivers outside of household could increase risk of virus exposure (e.g., cannot fully distance)</a:t>
            </a:r>
          </a:p>
        </p:txBody>
      </p:sp>
      <p:sp>
        <p:nvSpPr>
          <p:cNvPr id="10" name="TextBox 9">
            <a:extLst>
              <a:ext uri="{FF2B5EF4-FFF2-40B4-BE49-F238E27FC236}">
                <a16:creationId xmlns:a16="http://schemas.microsoft.com/office/drawing/2014/main" id="{70EB6CFE-27E2-E64F-81A7-542F852036B1}"/>
              </a:ext>
            </a:extLst>
          </p:cNvPr>
          <p:cNvSpPr txBox="1"/>
          <p:nvPr/>
        </p:nvSpPr>
        <p:spPr>
          <a:xfrm>
            <a:off x="1679695" y="3857843"/>
            <a:ext cx="4589952"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Finding reliable &amp; safe in-home care may be more difficult (e.g., rotation of caregivers, staffing constraints due to illness or isolation)</a:t>
            </a:r>
          </a:p>
        </p:txBody>
      </p:sp>
      <p:sp>
        <p:nvSpPr>
          <p:cNvPr id="11" name="TextBox 10">
            <a:extLst>
              <a:ext uri="{FF2B5EF4-FFF2-40B4-BE49-F238E27FC236}">
                <a16:creationId xmlns:a16="http://schemas.microsoft.com/office/drawing/2014/main" id="{6382A869-5BA2-804F-B95E-047BB1BBE98F}"/>
              </a:ext>
            </a:extLst>
          </p:cNvPr>
          <p:cNvSpPr txBox="1"/>
          <p:nvPr/>
        </p:nvSpPr>
        <p:spPr>
          <a:xfrm>
            <a:off x="1679695" y="4924680"/>
            <a:ext cx="458995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Community-based supports (e.g., schools, day programs) interrupted</a:t>
            </a:r>
          </a:p>
        </p:txBody>
      </p:sp>
      <p:sp>
        <p:nvSpPr>
          <p:cNvPr id="12" name="TextBox 11">
            <a:extLst>
              <a:ext uri="{FF2B5EF4-FFF2-40B4-BE49-F238E27FC236}">
                <a16:creationId xmlns:a16="http://schemas.microsoft.com/office/drawing/2014/main" id="{AC100352-10DC-014A-B769-A52C40406F08}"/>
              </a:ext>
            </a:extLst>
          </p:cNvPr>
          <p:cNvSpPr txBox="1"/>
          <p:nvPr/>
        </p:nvSpPr>
        <p:spPr>
          <a:xfrm>
            <a:off x="7387100" y="5569958"/>
            <a:ext cx="396669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Barriers to following best practices for preventing virus exposure (e.g., handwashing, keeping 6 ft. distance, wearing masks)</a:t>
            </a:r>
          </a:p>
        </p:txBody>
      </p:sp>
      <p:sp>
        <p:nvSpPr>
          <p:cNvPr id="13" name="TextBox 12">
            <a:extLst>
              <a:ext uri="{FF2B5EF4-FFF2-40B4-BE49-F238E27FC236}">
                <a16:creationId xmlns:a16="http://schemas.microsoft.com/office/drawing/2014/main" id="{3EABEEC9-32A6-884B-AA81-7AEC31374D08}"/>
              </a:ext>
            </a:extLst>
          </p:cNvPr>
          <p:cNvSpPr txBox="1"/>
          <p:nvPr/>
        </p:nvSpPr>
        <p:spPr>
          <a:xfrm>
            <a:off x="1679694" y="5729907"/>
            <a:ext cx="458995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Higher prevalence of comorbidities than general population, which increases risk of severe COVID-19</a:t>
            </a:r>
          </a:p>
        </p:txBody>
      </p:sp>
      <p:sp>
        <p:nvSpPr>
          <p:cNvPr id="14" name="TextBox 13">
            <a:extLst>
              <a:ext uri="{FF2B5EF4-FFF2-40B4-BE49-F238E27FC236}">
                <a16:creationId xmlns:a16="http://schemas.microsoft.com/office/drawing/2014/main" id="{2802FF37-295F-CC44-977F-0D148DEA9953}"/>
              </a:ext>
            </a:extLst>
          </p:cNvPr>
          <p:cNvSpPr txBox="1"/>
          <p:nvPr/>
        </p:nvSpPr>
        <p:spPr>
          <a:xfrm>
            <a:off x="7350765" y="3816238"/>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Reduced in-person visits with social &amp; health care providers who may support disability management or other healthcare needs</a:t>
            </a:r>
          </a:p>
        </p:txBody>
      </p:sp>
      <p:sp>
        <p:nvSpPr>
          <p:cNvPr id="17" name="TextBox 16">
            <a:extLst>
              <a:ext uri="{FF2B5EF4-FFF2-40B4-BE49-F238E27FC236}">
                <a16:creationId xmlns:a16="http://schemas.microsoft.com/office/drawing/2014/main" id="{3834FAF6-083D-8E4B-A037-4153EF5C6AF5}"/>
              </a:ext>
            </a:extLst>
          </p:cNvPr>
          <p:cNvSpPr txBox="1"/>
          <p:nvPr/>
        </p:nvSpPr>
        <p:spPr>
          <a:xfrm>
            <a:off x="1679695" y="1768172"/>
            <a:ext cx="458995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Rapid change to routine may strain day-to-day activities &amp; support, stressful to adopt new behaviors</a:t>
            </a:r>
          </a:p>
        </p:txBody>
      </p:sp>
      <p:sp>
        <p:nvSpPr>
          <p:cNvPr id="18" name="TextBox 17">
            <a:extLst>
              <a:ext uri="{FF2B5EF4-FFF2-40B4-BE49-F238E27FC236}">
                <a16:creationId xmlns:a16="http://schemas.microsoft.com/office/drawing/2014/main" id="{ED18E039-D677-BE47-AC5A-89CB2F76AE98}"/>
              </a:ext>
            </a:extLst>
          </p:cNvPr>
          <p:cNvSpPr txBox="1"/>
          <p:nvPr/>
        </p:nvSpPr>
        <p:spPr>
          <a:xfrm>
            <a:off x="7350765" y="4860443"/>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Drive-up testing </a:t>
            </a:r>
            <a:r>
              <a:rPr lang="en-US" sz="1700">
                <a:solidFill>
                  <a:prstClr val="black"/>
                </a:solidFill>
                <a:latin typeface="Abadi Extra Light" panose="020B0204020104020204" pitchFamily="34" charset="0"/>
                <a:cs typeface="Arial" panose="020B0604020202020204" pitchFamily="34" charset="0"/>
              </a:rPr>
              <a:t>inaccessible</a:t>
            </a: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 </a:t>
            </a:r>
            <a:r>
              <a:rPr lang="en-US" sz="1700">
                <a:solidFill>
                  <a:prstClr val="black"/>
                </a:solidFill>
                <a:latin typeface="Abadi Extra Light" panose="020B0204020104020204" pitchFamily="34" charset="0"/>
                <a:cs typeface="Arial" panose="020B0604020202020204" pitchFamily="34" charset="0"/>
              </a:rPr>
              <a:t>for users of public transit or para</a:t>
            </a: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transit services</a:t>
            </a:r>
          </a:p>
        </p:txBody>
      </p:sp>
      <p:pic>
        <p:nvPicPr>
          <p:cNvPr id="19" name="Picture 18">
            <a:extLst>
              <a:ext uri="{FF2B5EF4-FFF2-40B4-BE49-F238E27FC236}">
                <a16:creationId xmlns:a16="http://schemas.microsoft.com/office/drawing/2014/main" id="{A4BC4EA5-20BB-584D-B359-B2B9D5873127}"/>
              </a:ext>
            </a:extLst>
          </p:cNvPr>
          <p:cNvPicPr>
            <a:picLocks/>
          </p:cNvPicPr>
          <p:nvPr/>
        </p:nvPicPr>
        <p:blipFill>
          <a:blip r:embed="rId2"/>
          <a:stretch>
            <a:fillRect/>
          </a:stretch>
        </p:blipFill>
        <p:spPr>
          <a:xfrm>
            <a:off x="837459" y="1854011"/>
            <a:ext cx="716284" cy="653706"/>
          </a:xfrm>
          <a:prstGeom prst="rect">
            <a:avLst/>
          </a:prstGeom>
        </p:spPr>
      </p:pic>
      <p:pic>
        <p:nvPicPr>
          <p:cNvPr id="20" name="Picture 19">
            <a:extLst>
              <a:ext uri="{FF2B5EF4-FFF2-40B4-BE49-F238E27FC236}">
                <a16:creationId xmlns:a16="http://schemas.microsoft.com/office/drawing/2014/main" id="{05A75B4D-EBB3-8444-8FA3-147FC8B957E1}"/>
              </a:ext>
            </a:extLst>
          </p:cNvPr>
          <p:cNvPicPr>
            <a:picLocks/>
          </p:cNvPicPr>
          <p:nvPr/>
        </p:nvPicPr>
        <p:blipFill>
          <a:blip r:embed="rId3"/>
          <a:stretch>
            <a:fillRect/>
          </a:stretch>
        </p:blipFill>
        <p:spPr>
          <a:xfrm>
            <a:off x="837459" y="2762952"/>
            <a:ext cx="782173" cy="946372"/>
          </a:xfrm>
          <a:prstGeom prst="rect">
            <a:avLst/>
          </a:prstGeom>
        </p:spPr>
      </p:pic>
      <p:pic>
        <p:nvPicPr>
          <p:cNvPr id="21" name="Picture 20">
            <a:extLst>
              <a:ext uri="{FF2B5EF4-FFF2-40B4-BE49-F238E27FC236}">
                <a16:creationId xmlns:a16="http://schemas.microsoft.com/office/drawing/2014/main" id="{8D0F23D2-4E63-D847-BBA0-BC0C1A2D666E}"/>
              </a:ext>
            </a:extLst>
          </p:cNvPr>
          <p:cNvPicPr>
            <a:picLocks/>
          </p:cNvPicPr>
          <p:nvPr/>
        </p:nvPicPr>
        <p:blipFill>
          <a:blip r:embed="rId4"/>
          <a:stretch>
            <a:fillRect/>
          </a:stretch>
        </p:blipFill>
        <p:spPr>
          <a:xfrm>
            <a:off x="837459" y="3870704"/>
            <a:ext cx="770168" cy="799630"/>
          </a:xfrm>
          <a:prstGeom prst="rect">
            <a:avLst/>
          </a:prstGeom>
        </p:spPr>
      </p:pic>
      <p:pic>
        <p:nvPicPr>
          <p:cNvPr id="22" name="Picture 21">
            <a:extLst>
              <a:ext uri="{FF2B5EF4-FFF2-40B4-BE49-F238E27FC236}">
                <a16:creationId xmlns:a16="http://schemas.microsoft.com/office/drawing/2014/main" id="{1BAC0ECF-6D4F-384D-B2E6-235F6CA56D57}"/>
              </a:ext>
            </a:extLst>
          </p:cNvPr>
          <p:cNvPicPr>
            <a:picLocks/>
          </p:cNvPicPr>
          <p:nvPr/>
        </p:nvPicPr>
        <p:blipFill>
          <a:blip r:embed="rId5"/>
          <a:stretch>
            <a:fillRect/>
          </a:stretch>
        </p:blipFill>
        <p:spPr>
          <a:xfrm>
            <a:off x="900738" y="4895959"/>
            <a:ext cx="643609" cy="672993"/>
          </a:xfrm>
          <a:prstGeom prst="rect">
            <a:avLst/>
          </a:prstGeom>
        </p:spPr>
      </p:pic>
      <p:pic>
        <p:nvPicPr>
          <p:cNvPr id="23" name="Picture 22">
            <a:extLst>
              <a:ext uri="{FF2B5EF4-FFF2-40B4-BE49-F238E27FC236}">
                <a16:creationId xmlns:a16="http://schemas.microsoft.com/office/drawing/2014/main" id="{A5B044CE-5999-2244-A4E6-9BE4411DF669}"/>
              </a:ext>
            </a:extLst>
          </p:cNvPr>
          <p:cNvPicPr>
            <a:picLocks/>
          </p:cNvPicPr>
          <p:nvPr/>
        </p:nvPicPr>
        <p:blipFill>
          <a:blip r:embed="rId6"/>
          <a:stretch>
            <a:fillRect/>
          </a:stretch>
        </p:blipFill>
        <p:spPr>
          <a:xfrm>
            <a:off x="780764" y="5729907"/>
            <a:ext cx="877509" cy="708976"/>
          </a:xfrm>
          <a:prstGeom prst="rect">
            <a:avLst/>
          </a:prstGeom>
        </p:spPr>
      </p:pic>
      <p:pic>
        <p:nvPicPr>
          <p:cNvPr id="24" name="Picture 23">
            <a:extLst>
              <a:ext uri="{FF2B5EF4-FFF2-40B4-BE49-F238E27FC236}">
                <a16:creationId xmlns:a16="http://schemas.microsoft.com/office/drawing/2014/main" id="{7DC11FDA-0C54-8E48-8FD1-12BF411EE8B9}"/>
              </a:ext>
            </a:extLst>
          </p:cNvPr>
          <p:cNvPicPr>
            <a:picLocks/>
          </p:cNvPicPr>
          <p:nvPr/>
        </p:nvPicPr>
        <p:blipFill>
          <a:blip r:embed="rId7"/>
          <a:stretch>
            <a:fillRect/>
          </a:stretch>
        </p:blipFill>
        <p:spPr>
          <a:xfrm>
            <a:off x="6332624" y="1658297"/>
            <a:ext cx="991500" cy="799926"/>
          </a:xfrm>
          <a:prstGeom prst="rect">
            <a:avLst/>
          </a:prstGeom>
        </p:spPr>
      </p:pic>
      <p:pic>
        <p:nvPicPr>
          <p:cNvPr id="25" name="Picture 24">
            <a:extLst>
              <a:ext uri="{FF2B5EF4-FFF2-40B4-BE49-F238E27FC236}">
                <a16:creationId xmlns:a16="http://schemas.microsoft.com/office/drawing/2014/main" id="{1D7142B3-6BB7-6F4F-AA3F-DAC29EAF7560}"/>
              </a:ext>
            </a:extLst>
          </p:cNvPr>
          <p:cNvPicPr>
            <a:picLocks/>
          </p:cNvPicPr>
          <p:nvPr/>
        </p:nvPicPr>
        <p:blipFill>
          <a:blip r:embed="rId8"/>
          <a:stretch>
            <a:fillRect/>
          </a:stretch>
        </p:blipFill>
        <p:spPr>
          <a:xfrm>
            <a:off x="6425010" y="2612668"/>
            <a:ext cx="925755" cy="886235"/>
          </a:xfrm>
          <a:prstGeom prst="rect">
            <a:avLst/>
          </a:prstGeom>
        </p:spPr>
      </p:pic>
      <p:pic>
        <p:nvPicPr>
          <p:cNvPr id="26" name="Picture 25">
            <a:extLst>
              <a:ext uri="{FF2B5EF4-FFF2-40B4-BE49-F238E27FC236}">
                <a16:creationId xmlns:a16="http://schemas.microsoft.com/office/drawing/2014/main" id="{998D0B2A-41C0-C34B-8DF1-32EE70924422}"/>
              </a:ext>
            </a:extLst>
          </p:cNvPr>
          <p:cNvPicPr>
            <a:picLocks/>
          </p:cNvPicPr>
          <p:nvPr/>
        </p:nvPicPr>
        <p:blipFill>
          <a:blip r:embed="rId9"/>
          <a:stretch>
            <a:fillRect/>
          </a:stretch>
        </p:blipFill>
        <p:spPr>
          <a:xfrm>
            <a:off x="6419253" y="3816238"/>
            <a:ext cx="904871" cy="934311"/>
          </a:xfrm>
          <a:prstGeom prst="rect">
            <a:avLst/>
          </a:prstGeom>
        </p:spPr>
      </p:pic>
      <p:pic>
        <p:nvPicPr>
          <p:cNvPr id="28" name="Picture 27">
            <a:extLst>
              <a:ext uri="{FF2B5EF4-FFF2-40B4-BE49-F238E27FC236}">
                <a16:creationId xmlns:a16="http://schemas.microsoft.com/office/drawing/2014/main" id="{4A3D4140-1695-834C-81D5-41179A6FEDE8}"/>
              </a:ext>
            </a:extLst>
          </p:cNvPr>
          <p:cNvPicPr>
            <a:picLocks/>
          </p:cNvPicPr>
          <p:nvPr/>
        </p:nvPicPr>
        <p:blipFill>
          <a:blip r:embed="rId10"/>
          <a:stretch>
            <a:fillRect/>
          </a:stretch>
        </p:blipFill>
        <p:spPr>
          <a:xfrm>
            <a:off x="6509634" y="4787589"/>
            <a:ext cx="806726" cy="916057"/>
          </a:xfrm>
          <a:prstGeom prst="rect">
            <a:avLst/>
          </a:prstGeom>
        </p:spPr>
      </p:pic>
      <p:pic>
        <p:nvPicPr>
          <p:cNvPr id="29" name="Picture 28">
            <a:extLst>
              <a:ext uri="{FF2B5EF4-FFF2-40B4-BE49-F238E27FC236}">
                <a16:creationId xmlns:a16="http://schemas.microsoft.com/office/drawing/2014/main" id="{8822DBD7-1D3E-9947-B7DB-BB8B80BB7C70}"/>
              </a:ext>
            </a:extLst>
          </p:cNvPr>
          <p:cNvPicPr>
            <a:picLocks/>
          </p:cNvPicPr>
          <p:nvPr/>
        </p:nvPicPr>
        <p:blipFill>
          <a:blip r:embed="rId11"/>
          <a:stretch>
            <a:fillRect/>
          </a:stretch>
        </p:blipFill>
        <p:spPr>
          <a:xfrm>
            <a:off x="6431515" y="5716292"/>
            <a:ext cx="912743" cy="929309"/>
          </a:xfrm>
          <a:prstGeom prst="rect">
            <a:avLst/>
          </a:prstGeom>
        </p:spPr>
      </p:pic>
    </p:spTree>
    <p:extLst>
      <p:ext uri="{BB962C8B-B14F-4D97-AF65-F5344CB8AC3E}">
        <p14:creationId xmlns:p14="http://schemas.microsoft.com/office/powerpoint/2010/main" val="183254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86E78-8CF0-4FD0-833F-C40175F0E997}"/>
              </a:ext>
            </a:extLst>
          </p:cNvPr>
          <p:cNvSpPr>
            <a:spLocks noGrp="1"/>
          </p:cNvSpPr>
          <p:nvPr>
            <p:ph type="title"/>
          </p:nvPr>
        </p:nvSpPr>
        <p:spPr/>
        <p:txBody>
          <a:bodyPr/>
          <a:lstStyle/>
          <a:p>
            <a:r>
              <a:rPr lang="en-US" dirty="0"/>
              <a:t>Vaccine Equity Initiative </a:t>
            </a:r>
          </a:p>
        </p:txBody>
      </p:sp>
      <p:pic>
        <p:nvPicPr>
          <p:cNvPr id="9" name="Picture 8">
            <a:extLst>
              <a:ext uri="{FF2B5EF4-FFF2-40B4-BE49-F238E27FC236}">
                <a16:creationId xmlns:a16="http://schemas.microsoft.com/office/drawing/2014/main" id="{14B9A75F-674D-42DF-A4F6-1E212371EA36}"/>
              </a:ext>
            </a:extLst>
          </p:cNvPr>
          <p:cNvPicPr>
            <a:picLocks noChangeAspect="1"/>
          </p:cNvPicPr>
          <p:nvPr/>
        </p:nvPicPr>
        <p:blipFill rotWithShape="1">
          <a:blip r:embed="rId3"/>
          <a:srcRect t="22305"/>
          <a:stretch/>
        </p:blipFill>
        <p:spPr>
          <a:xfrm>
            <a:off x="1115563" y="1111624"/>
            <a:ext cx="10377385" cy="4286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51676A3F-C104-4876-9B86-991EA0134F7C}"/>
              </a:ext>
            </a:extLst>
          </p:cNvPr>
          <p:cNvSpPr txBox="1"/>
          <p:nvPr/>
        </p:nvSpPr>
        <p:spPr>
          <a:xfrm>
            <a:off x="2983042" y="5746376"/>
            <a:ext cx="7060367" cy="861774"/>
          </a:xfrm>
          <a:prstGeom prst="rect">
            <a:avLst/>
          </a:prstGeom>
          <a:noFill/>
        </p:spPr>
        <p:txBody>
          <a:bodyPr wrap="square">
            <a:spAutoFit/>
          </a:bodyPr>
          <a:lstStyle/>
          <a:p>
            <a:r>
              <a:rPr lang="en-US" sz="3200" u="sng" dirty="0">
                <a:hlinkClick r:id="rId4"/>
              </a:rPr>
              <a:t>www.mass.gov/covidvaccineequity</a:t>
            </a:r>
            <a:endParaRPr lang="en-US" sz="3200" u="sng" dirty="0"/>
          </a:p>
          <a:p>
            <a:endParaRPr lang="en-US" dirty="0"/>
          </a:p>
        </p:txBody>
      </p:sp>
    </p:spTree>
    <p:extLst>
      <p:ext uri="{BB962C8B-B14F-4D97-AF65-F5344CB8AC3E}">
        <p14:creationId xmlns:p14="http://schemas.microsoft.com/office/powerpoint/2010/main" val="2130313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670285"/>
            <a:ext cx="10496332"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SPOTLIGHT</a:t>
            </a:r>
            <a:br>
              <a:rPr lang="en-US" sz="4250" b="1" spc="800">
                <a:solidFill>
                  <a:schemeClr val="bg1"/>
                </a:solidFill>
                <a:latin typeface="Abadi Extra Light"/>
              </a:rPr>
            </a:br>
            <a:r>
              <a:rPr lang="en-US" sz="4250" spc="800">
                <a:solidFill>
                  <a:schemeClr val="bg1"/>
                </a:solidFill>
                <a:latin typeface="Abadi Extra Light"/>
              </a:rPr>
              <a:t>COGNITIVE DISABILITY</a:t>
            </a:r>
            <a:endParaRPr lang="en-US" sz="4250">
              <a:solidFill>
                <a:schemeClr val="bg1"/>
              </a:solidFill>
            </a:endParaRPr>
          </a:p>
          <a:p>
            <a:pPr algn="r">
              <a:spcBef>
                <a:spcPts val="0"/>
              </a:spcBef>
            </a:pP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13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a:normAutofit/>
          </a:bodyPr>
          <a:lstStyle/>
          <a:p>
            <a:r>
              <a:rPr lang="en-US" sz="2200">
                <a:latin typeface="Abadi Extra Light" panose="020B0204020104020204" pitchFamily="34" charset="0"/>
              </a:rPr>
              <a:t>Respondents who have a cognitive disability are: </a:t>
            </a:r>
          </a:p>
          <a:p>
            <a:pPr lvl="1"/>
            <a:r>
              <a:rPr lang="en-US" sz="1800" b="1">
                <a:latin typeface="Abadi Extra Light" panose="020B0204020104020204" pitchFamily="34" charset="0"/>
              </a:rPr>
              <a:t>1.6X* more likely to be “very” worried about getting infected with COVID-19.</a:t>
            </a:r>
          </a:p>
          <a:p>
            <a:pPr lvl="1"/>
            <a:r>
              <a:rPr lang="en-US" sz="1800" b="1">
                <a:latin typeface="Abadi Extra Light" panose="020B0204020104020204" pitchFamily="34" charset="0"/>
              </a:rPr>
              <a:t>2.1X* more likely to not be able to keep 6 ft. distance when outside the home.</a:t>
            </a:r>
          </a:p>
          <a:p>
            <a:pPr lvl="1"/>
            <a:r>
              <a:rPr lang="en-US" sz="1800" b="1">
                <a:latin typeface="Abadi Extra Light" panose="020B0204020104020204" pitchFamily="34" charset="0"/>
              </a:rPr>
              <a:t>2X* more likely to worry about getting food or groceries.</a:t>
            </a:r>
          </a:p>
          <a:p>
            <a:pPr lvl="1"/>
            <a:r>
              <a:rPr lang="en-US" sz="1800" b="1">
                <a:latin typeface="Abadi Extra Light" panose="020B0204020104020204" pitchFamily="34" charset="0"/>
              </a:rPr>
              <a:t>1.9X* more likely to worry about paying for housing. </a:t>
            </a:r>
          </a:p>
          <a:p>
            <a:pPr lvl="1"/>
            <a:r>
              <a:rPr lang="en-US" sz="1800" b="1">
                <a:latin typeface="Abadi Extra Light" panose="020B0204020104020204" pitchFamily="34" charset="0"/>
              </a:rPr>
              <a:t>2.4X* more likely to report 15+ poor mental health days in past 30 days. </a:t>
            </a:r>
          </a:p>
          <a:p>
            <a:pPr lvl="1"/>
            <a:r>
              <a:rPr lang="en-US" sz="1800" b="1">
                <a:latin typeface="Abadi Extra Light" panose="020B0204020104020204" pitchFamily="34" charset="0"/>
              </a:rPr>
              <a:t>2.3X* more likely to report 3+ PTSD-like reactions in the past month.</a:t>
            </a:r>
          </a:p>
          <a:p>
            <a:pPr lvl="1"/>
            <a:endParaRPr lang="en-US" sz="1800">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a:latin typeface="Abadi Extra Light"/>
              </a:rPr>
              <a:t>MENTAL TOLL OF COVID-19 AMONG RESPONDENTS WITH A COGNITIVE DISABILITY</a:t>
            </a:r>
            <a:r>
              <a:rPr lang="en-US" sz="2900">
                <a:latin typeface="Abadi Extra Light"/>
              </a:rPr>
              <a:t> </a:t>
            </a:r>
            <a:endParaRPr lang="en-US" sz="2900" b="0" i="0" u="none" strike="noStrike" kern="1200" cap="none" spc="0" normalizeH="0" baseline="0" noProof="0">
              <a:ln>
                <a:noFill/>
              </a:ln>
              <a:effectLst/>
              <a:uLnTx/>
              <a:uFillTx/>
              <a:latin typeface="Abadi Extra Light"/>
            </a:endParaRPr>
          </a:p>
        </p:txBody>
      </p:sp>
      <p:sp>
        <p:nvSpPr>
          <p:cNvPr id="5" name="Google Shape;213;p28">
            <a:extLst>
              <a:ext uri="{FF2B5EF4-FFF2-40B4-BE49-F238E27FC236}">
                <a16:creationId xmlns:a16="http://schemas.microsoft.com/office/drawing/2014/main" id="{3B9BAB9E-44A7-CB4A-BF47-2CD466B251BB}"/>
              </a:ext>
            </a:extLst>
          </p:cNvPr>
          <p:cNvSpPr txBox="1"/>
          <p:nvPr/>
        </p:nvSpPr>
        <p:spPr>
          <a:xfrm>
            <a:off x="9552562" y="6122632"/>
            <a:ext cx="2639438"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*Indicates compared to respondents who do not have a cognitive disability</a:t>
            </a:r>
          </a:p>
        </p:txBody>
      </p:sp>
      <p:sp>
        <p:nvSpPr>
          <p:cNvPr id="8" name="Google Shape;213;p28">
            <a:extLst>
              <a:ext uri="{FF2B5EF4-FFF2-40B4-BE49-F238E27FC236}">
                <a16:creationId xmlns:a16="http://schemas.microsoft.com/office/drawing/2014/main" id="{84FD716F-BE5A-2E41-BE7F-9AD6E134D36B}"/>
              </a:ext>
            </a:extLst>
          </p:cNvPr>
          <p:cNvSpPr txBox="1"/>
          <p:nvPr/>
        </p:nvSpPr>
        <p:spPr>
          <a:xfrm>
            <a:off x="8203474" y="6507449"/>
            <a:ext cx="1071339" cy="383379"/>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p&lt;0.001</a:t>
            </a:r>
          </a:p>
        </p:txBody>
      </p:sp>
      <p:graphicFrame>
        <p:nvGraphicFramePr>
          <p:cNvPr id="10" name="Chart 9">
            <a:extLst>
              <a:ext uri="{FF2B5EF4-FFF2-40B4-BE49-F238E27FC236}">
                <a16:creationId xmlns:a16="http://schemas.microsoft.com/office/drawing/2014/main" id="{8A3DA193-8893-434B-A1A6-9FF2D5002DD5}"/>
              </a:ext>
            </a:extLst>
          </p:cNvPr>
          <p:cNvGraphicFramePr>
            <a:graphicFrameLocks/>
          </p:cNvGraphicFramePr>
          <p:nvPr/>
        </p:nvGraphicFramePr>
        <p:xfrm>
          <a:off x="1890584" y="4090086"/>
          <a:ext cx="7661977" cy="2631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1225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651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700" b="1">
                <a:latin typeface="Abadi Extra Light"/>
              </a:rPr>
              <a:t>COGNITIVE DISABILITY &amp; COVID-19</a:t>
            </a:r>
          </a:p>
        </p:txBody>
      </p:sp>
      <p:sp>
        <p:nvSpPr>
          <p:cNvPr id="7" name="TextBox 6">
            <a:extLst>
              <a:ext uri="{FF2B5EF4-FFF2-40B4-BE49-F238E27FC236}">
                <a16:creationId xmlns:a16="http://schemas.microsoft.com/office/drawing/2014/main" id="{3853F70F-9954-F840-AD3C-0D7315ED8168}"/>
              </a:ext>
            </a:extLst>
          </p:cNvPr>
          <p:cNvSpPr txBox="1"/>
          <p:nvPr/>
        </p:nvSpPr>
        <p:spPr>
          <a:xfrm>
            <a:off x="7387100" y="2518639"/>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Congregate settings (e.g., nursing homes) had outbreaks linked with close quarters, shared living spaces, frequent staff changes</a:t>
            </a:r>
          </a:p>
        </p:txBody>
      </p:sp>
      <p:sp>
        <p:nvSpPr>
          <p:cNvPr id="8" name="TextBox 7">
            <a:extLst>
              <a:ext uri="{FF2B5EF4-FFF2-40B4-BE49-F238E27FC236}">
                <a16:creationId xmlns:a16="http://schemas.microsoft.com/office/drawing/2014/main" id="{6464F6B8-9004-5C46-B26B-D0815927993C}"/>
              </a:ext>
            </a:extLst>
          </p:cNvPr>
          <p:cNvSpPr txBox="1"/>
          <p:nvPr/>
        </p:nvSpPr>
        <p:spPr>
          <a:xfrm>
            <a:off x="7387100" y="1762957"/>
            <a:ext cx="3966693" cy="6155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effectLst/>
                <a:uLnTx/>
                <a:uFillTx/>
                <a:latin typeface="Abadi Extra Light"/>
                <a:cs typeface="Arial"/>
              </a:rPr>
              <a:t>Limitations on leaving </a:t>
            </a:r>
            <a:r>
              <a:rPr lang="en-US" sz="1700" dirty="0">
                <a:latin typeface="Abadi Extra Light"/>
                <a:cs typeface="Arial"/>
              </a:rPr>
              <a:t>home</a:t>
            </a:r>
            <a:r>
              <a:rPr kumimoji="0" lang="en-US" sz="1700" b="0" i="0" u="none" strike="noStrike" kern="1200" cap="none" spc="0" normalizeH="0" baseline="0" noProof="0" dirty="0">
                <a:ln>
                  <a:noFill/>
                </a:ln>
                <a:effectLst/>
                <a:uLnTx/>
                <a:uFillTx/>
                <a:latin typeface="Abadi Extra Light"/>
                <a:cs typeface="Arial"/>
              </a:rPr>
              <a:t> to prevent virus exposure</a:t>
            </a:r>
          </a:p>
        </p:txBody>
      </p:sp>
      <p:sp>
        <p:nvSpPr>
          <p:cNvPr id="9" name="TextBox 8">
            <a:extLst>
              <a:ext uri="{FF2B5EF4-FFF2-40B4-BE49-F238E27FC236}">
                <a16:creationId xmlns:a16="http://schemas.microsoft.com/office/drawing/2014/main" id="{D25EC59B-B6BA-4A45-899A-F4A7A2B25AFB}"/>
              </a:ext>
            </a:extLst>
          </p:cNvPr>
          <p:cNvSpPr txBox="1"/>
          <p:nvPr/>
        </p:nvSpPr>
        <p:spPr>
          <a:xfrm>
            <a:off x="1683590" y="2832161"/>
            <a:ext cx="4586057"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Support of family members or caregivers outside of household could increase risk of virus exposure (e.g., cannot fully distance)</a:t>
            </a:r>
          </a:p>
        </p:txBody>
      </p:sp>
      <p:sp>
        <p:nvSpPr>
          <p:cNvPr id="10" name="TextBox 9">
            <a:extLst>
              <a:ext uri="{FF2B5EF4-FFF2-40B4-BE49-F238E27FC236}">
                <a16:creationId xmlns:a16="http://schemas.microsoft.com/office/drawing/2014/main" id="{70EB6CFE-27E2-E64F-81A7-542F852036B1}"/>
              </a:ext>
            </a:extLst>
          </p:cNvPr>
          <p:cNvSpPr txBox="1"/>
          <p:nvPr/>
        </p:nvSpPr>
        <p:spPr>
          <a:xfrm>
            <a:off x="1679695" y="3857843"/>
            <a:ext cx="4589952"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Finding reliable &amp; safe in-home care may be more difficult (e.g., rotation of caregivers, staffing constraints due to illness or isolation)</a:t>
            </a:r>
          </a:p>
        </p:txBody>
      </p:sp>
      <p:sp>
        <p:nvSpPr>
          <p:cNvPr id="11" name="TextBox 10">
            <a:extLst>
              <a:ext uri="{FF2B5EF4-FFF2-40B4-BE49-F238E27FC236}">
                <a16:creationId xmlns:a16="http://schemas.microsoft.com/office/drawing/2014/main" id="{6382A869-5BA2-804F-B95E-047BB1BBE98F}"/>
              </a:ext>
            </a:extLst>
          </p:cNvPr>
          <p:cNvSpPr txBox="1"/>
          <p:nvPr/>
        </p:nvSpPr>
        <p:spPr>
          <a:xfrm>
            <a:off x="1679695" y="4924680"/>
            <a:ext cx="4589952" cy="615553"/>
          </a:xfrm>
          <a:prstGeom prst="rect">
            <a:avLst/>
          </a:prstGeom>
          <a:noFill/>
        </p:spPr>
        <p:txBody>
          <a:bodyPr wrap="square" lIns="91440" tIns="45720" rIns="91440" bIns="45720" rtlCol="0" anchor="t">
            <a:spAutoFit/>
          </a:bodyPr>
          <a:lstStyle/>
          <a:p>
            <a:pPr>
              <a:defRPr/>
            </a:pPr>
            <a:r>
              <a:rPr lang="en-US" sz="1700" dirty="0">
                <a:latin typeface="Abadi Extra Light"/>
                <a:ea typeface="+mn-lt"/>
                <a:cs typeface="+mn-lt"/>
              </a:rPr>
              <a:t>Community-based </a:t>
            </a:r>
            <a:r>
              <a:rPr kumimoji="0" lang="en-US" sz="1700" b="0" i="0" u="none" strike="noStrike" kern="1200" cap="none" spc="0" normalizeH="0" baseline="0" noProof="0" dirty="0">
                <a:ln>
                  <a:noFill/>
                </a:ln>
                <a:effectLst/>
                <a:uLnTx/>
                <a:uFillTx/>
                <a:latin typeface="Abadi Extra Light"/>
                <a:ea typeface="+mn-lt"/>
                <a:cs typeface="+mn-lt"/>
              </a:rPr>
              <a:t>supports (e.g., schools, </a:t>
            </a:r>
            <a:r>
              <a:rPr lang="en-US" sz="1700" dirty="0">
                <a:latin typeface="Abadi Extra Light"/>
                <a:ea typeface="+mn-lt"/>
                <a:cs typeface="+mn-lt"/>
              </a:rPr>
              <a:t>day programs</a:t>
            </a:r>
            <a:r>
              <a:rPr kumimoji="0" lang="en-US" sz="1700" b="0" i="0" u="none" strike="noStrike" kern="1200" cap="none" spc="0" normalizeH="0" baseline="0" noProof="0" dirty="0">
                <a:ln>
                  <a:noFill/>
                </a:ln>
                <a:effectLst/>
                <a:uLnTx/>
                <a:uFillTx/>
                <a:latin typeface="Abadi Extra Light"/>
                <a:ea typeface="+mn-lt"/>
                <a:cs typeface="+mn-lt"/>
              </a:rPr>
              <a:t>) interrupted</a:t>
            </a:r>
            <a:endParaRPr lang="en-US" sz="1700" dirty="0">
              <a:latin typeface="Abadi Extra Light"/>
              <a:ea typeface="+mn-lt"/>
              <a:cs typeface="+mn-lt"/>
            </a:endParaRPr>
          </a:p>
        </p:txBody>
      </p:sp>
      <p:sp>
        <p:nvSpPr>
          <p:cNvPr id="12" name="TextBox 11">
            <a:extLst>
              <a:ext uri="{FF2B5EF4-FFF2-40B4-BE49-F238E27FC236}">
                <a16:creationId xmlns:a16="http://schemas.microsoft.com/office/drawing/2014/main" id="{AC100352-10DC-014A-B769-A52C40406F08}"/>
              </a:ext>
            </a:extLst>
          </p:cNvPr>
          <p:cNvSpPr txBox="1"/>
          <p:nvPr/>
        </p:nvSpPr>
        <p:spPr>
          <a:xfrm>
            <a:off x="7387100" y="5569958"/>
            <a:ext cx="396669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Barriers to following best practices for preventing virus exposure (e.g., handwashing, keeping 6 ft. distance, wearing masks)</a:t>
            </a:r>
          </a:p>
        </p:txBody>
      </p:sp>
      <p:sp>
        <p:nvSpPr>
          <p:cNvPr id="13" name="TextBox 12">
            <a:extLst>
              <a:ext uri="{FF2B5EF4-FFF2-40B4-BE49-F238E27FC236}">
                <a16:creationId xmlns:a16="http://schemas.microsoft.com/office/drawing/2014/main" id="{3EABEEC9-32A6-884B-AA81-7AEC31374D08}"/>
              </a:ext>
            </a:extLst>
          </p:cNvPr>
          <p:cNvSpPr txBox="1"/>
          <p:nvPr/>
        </p:nvSpPr>
        <p:spPr>
          <a:xfrm>
            <a:off x="1679694" y="5729907"/>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Some genetic factors linked with cognitive disability may increase risk of severe COVID-19</a:t>
            </a:r>
          </a:p>
        </p:txBody>
      </p:sp>
      <p:sp>
        <p:nvSpPr>
          <p:cNvPr id="14" name="TextBox 13">
            <a:extLst>
              <a:ext uri="{FF2B5EF4-FFF2-40B4-BE49-F238E27FC236}">
                <a16:creationId xmlns:a16="http://schemas.microsoft.com/office/drawing/2014/main" id="{2802FF37-295F-CC44-977F-0D148DEA9953}"/>
              </a:ext>
            </a:extLst>
          </p:cNvPr>
          <p:cNvSpPr txBox="1"/>
          <p:nvPr/>
        </p:nvSpPr>
        <p:spPr>
          <a:xfrm>
            <a:off x="7350765" y="3816238"/>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Reduced in-person visits with social &amp; health care providers who may support disability management</a:t>
            </a:r>
          </a:p>
        </p:txBody>
      </p:sp>
      <p:sp>
        <p:nvSpPr>
          <p:cNvPr id="17" name="TextBox 16">
            <a:extLst>
              <a:ext uri="{FF2B5EF4-FFF2-40B4-BE49-F238E27FC236}">
                <a16:creationId xmlns:a16="http://schemas.microsoft.com/office/drawing/2014/main" id="{3834FAF6-083D-8E4B-A037-4153EF5C6AF5}"/>
              </a:ext>
            </a:extLst>
          </p:cNvPr>
          <p:cNvSpPr txBox="1"/>
          <p:nvPr/>
        </p:nvSpPr>
        <p:spPr>
          <a:xfrm>
            <a:off x="1679695" y="1768172"/>
            <a:ext cx="458995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Rapid change to routine may strain day-to-day activities &amp; support, stressful to adopt new behaviors</a:t>
            </a:r>
          </a:p>
        </p:txBody>
      </p:sp>
      <p:sp>
        <p:nvSpPr>
          <p:cNvPr id="18" name="TextBox 17">
            <a:extLst>
              <a:ext uri="{FF2B5EF4-FFF2-40B4-BE49-F238E27FC236}">
                <a16:creationId xmlns:a16="http://schemas.microsoft.com/office/drawing/2014/main" id="{ED18E039-D677-BE47-AC5A-89CB2F76AE98}"/>
              </a:ext>
            </a:extLst>
          </p:cNvPr>
          <p:cNvSpPr txBox="1"/>
          <p:nvPr/>
        </p:nvSpPr>
        <p:spPr>
          <a:xfrm>
            <a:off x="7350765" y="4860443"/>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Drive-up testing is difficult if use transportation services</a:t>
            </a:r>
          </a:p>
        </p:txBody>
      </p:sp>
      <p:pic>
        <p:nvPicPr>
          <p:cNvPr id="19" name="Picture 18">
            <a:extLst>
              <a:ext uri="{FF2B5EF4-FFF2-40B4-BE49-F238E27FC236}">
                <a16:creationId xmlns:a16="http://schemas.microsoft.com/office/drawing/2014/main" id="{A4BC4EA5-20BB-584D-B359-B2B9D5873127}"/>
              </a:ext>
            </a:extLst>
          </p:cNvPr>
          <p:cNvPicPr>
            <a:picLocks/>
          </p:cNvPicPr>
          <p:nvPr/>
        </p:nvPicPr>
        <p:blipFill>
          <a:blip r:embed="rId2"/>
          <a:stretch>
            <a:fillRect/>
          </a:stretch>
        </p:blipFill>
        <p:spPr>
          <a:xfrm>
            <a:off x="837459" y="1854011"/>
            <a:ext cx="716284" cy="653706"/>
          </a:xfrm>
          <a:prstGeom prst="rect">
            <a:avLst/>
          </a:prstGeom>
        </p:spPr>
      </p:pic>
      <p:pic>
        <p:nvPicPr>
          <p:cNvPr id="20" name="Picture 19">
            <a:extLst>
              <a:ext uri="{FF2B5EF4-FFF2-40B4-BE49-F238E27FC236}">
                <a16:creationId xmlns:a16="http://schemas.microsoft.com/office/drawing/2014/main" id="{05A75B4D-EBB3-8444-8FA3-147FC8B957E1}"/>
              </a:ext>
            </a:extLst>
          </p:cNvPr>
          <p:cNvPicPr>
            <a:picLocks/>
          </p:cNvPicPr>
          <p:nvPr/>
        </p:nvPicPr>
        <p:blipFill>
          <a:blip r:embed="rId3"/>
          <a:stretch>
            <a:fillRect/>
          </a:stretch>
        </p:blipFill>
        <p:spPr>
          <a:xfrm>
            <a:off x="837459" y="2762952"/>
            <a:ext cx="782173" cy="946372"/>
          </a:xfrm>
          <a:prstGeom prst="rect">
            <a:avLst/>
          </a:prstGeom>
        </p:spPr>
      </p:pic>
      <p:pic>
        <p:nvPicPr>
          <p:cNvPr id="21" name="Picture 20">
            <a:extLst>
              <a:ext uri="{FF2B5EF4-FFF2-40B4-BE49-F238E27FC236}">
                <a16:creationId xmlns:a16="http://schemas.microsoft.com/office/drawing/2014/main" id="{8D0F23D2-4E63-D847-BBA0-BC0C1A2D666E}"/>
              </a:ext>
            </a:extLst>
          </p:cNvPr>
          <p:cNvPicPr>
            <a:picLocks/>
          </p:cNvPicPr>
          <p:nvPr/>
        </p:nvPicPr>
        <p:blipFill>
          <a:blip r:embed="rId4"/>
          <a:stretch>
            <a:fillRect/>
          </a:stretch>
        </p:blipFill>
        <p:spPr>
          <a:xfrm>
            <a:off x="837459" y="3870704"/>
            <a:ext cx="770168" cy="799630"/>
          </a:xfrm>
          <a:prstGeom prst="rect">
            <a:avLst/>
          </a:prstGeom>
        </p:spPr>
      </p:pic>
      <p:pic>
        <p:nvPicPr>
          <p:cNvPr id="22" name="Picture 21">
            <a:extLst>
              <a:ext uri="{FF2B5EF4-FFF2-40B4-BE49-F238E27FC236}">
                <a16:creationId xmlns:a16="http://schemas.microsoft.com/office/drawing/2014/main" id="{1BAC0ECF-6D4F-384D-B2E6-235F6CA56D57}"/>
              </a:ext>
            </a:extLst>
          </p:cNvPr>
          <p:cNvPicPr>
            <a:picLocks/>
          </p:cNvPicPr>
          <p:nvPr/>
        </p:nvPicPr>
        <p:blipFill>
          <a:blip r:embed="rId5"/>
          <a:stretch>
            <a:fillRect/>
          </a:stretch>
        </p:blipFill>
        <p:spPr>
          <a:xfrm>
            <a:off x="900738" y="4895959"/>
            <a:ext cx="643609" cy="672993"/>
          </a:xfrm>
          <a:prstGeom prst="rect">
            <a:avLst/>
          </a:prstGeom>
        </p:spPr>
      </p:pic>
      <p:pic>
        <p:nvPicPr>
          <p:cNvPr id="23" name="Picture 22">
            <a:extLst>
              <a:ext uri="{FF2B5EF4-FFF2-40B4-BE49-F238E27FC236}">
                <a16:creationId xmlns:a16="http://schemas.microsoft.com/office/drawing/2014/main" id="{A5B044CE-5999-2244-A4E6-9BE4411DF669}"/>
              </a:ext>
            </a:extLst>
          </p:cNvPr>
          <p:cNvPicPr>
            <a:picLocks/>
          </p:cNvPicPr>
          <p:nvPr/>
        </p:nvPicPr>
        <p:blipFill>
          <a:blip r:embed="rId6"/>
          <a:stretch>
            <a:fillRect/>
          </a:stretch>
        </p:blipFill>
        <p:spPr>
          <a:xfrm>
            <a:off x="780764" y="5729907"/>
            <a:ext cx="877509" cy="708976"/>
          </a:xfrm>
          <a:prstGeom prst="rect">
            <a:avLst/>
          </a:prstGeom>
        </p:spPr>
      </p:pic>
      <p:pic>
        <p:nvPicPr>
          <p:cNvPr id="24" name="Picture 23">
            <a:extLst>
              <a:ext uri="{FF2B5EF4-FFF2-40B4-BE49-F238E27FC236}">
                <a16:creationId xmlns:a16="http://schemas.microsoft.com/office/drawing/2014/main" id="{7DC11FDA-0C54-8E48-8FD1-12BF411EE8B9}"/>
              </a:ext>
            </a:extLst>
          </p:cNvPr>
          <p:cNvPicPr>
            <a:picLocks/>
          </p:cNvPicPr>
          <p:nvPr/>
        </p:nvPicPr>
        <p:blipFill>
          <a:blip r:embed="rId7"/>
          <a:stretch>
            <a:fillRect/>
          </a:stretch>
        </p:blipFill>
        <p:spPr>
          <a:xfrm>
            <a:off x="6332624" y="1658297"/>
            <a:ext cx="991500" cy="799926"/>
          </a:xfrm>
          <a:prstGeom prst="rect">
            <a:avLst/>
          </a:prstGeom>
        </p:spPr>
      </p:pic>
      <p:pic>
        <p:nvPicPr>
          <p:cNvPr id="25" name="Picture 24">
            <a:extLst>
              <a:ext uri="{FF2B5EF4-FFF2-40B4-BE49-F238E27FC236}">
                <a16:creationId xmlns:a16="http://schemas.microsoft.com/office/drawing/2014/main" id="{1D7142B3-6BB7-6F4F-AA3F-DAC29EAF7560}"/>
              </a:ext>
            </a:extLst>
          </p:cNvPr>
          <p:cNvPicPr>
            <a:picLocks/>
          </p:cNvPicPr>
          <p:nvPr/>
        </p:nvPicPr>
        <p:blipFill>
          <a:blip r:embed="rId8"/>
          <a:stretch>
            <a:fillRect/>
          </a:stretch>
        </p:blipFill>
        <p:spPr>
          <a:xfrm>
            <a:off x="6425010" y="2612668"/>
            <a:ext cx="925755" cy="886235"/>
          </a:xfrm>
          <a:prstGeom prst="rect">
            <a:avLst/>
          </a:prstGeom>
        </p:spPr>
      </p:pic>
      <p:pic>
        <p:nvPicPr>
          <p:cNvPr id="26" name="Picture 25">
            <a:extLst>
              <a:ext uri="{FF2B5EF4-FFF2-40B4-BE49-F238E27FC236}">
                <a16:creationId xmlns:a16="http://schemas.microsoft.com/office/drawing/2014/main" id="{998D0B2A-41C0-C34B-8DF1-32EE70924422}"/>
              </a:ext>
            </a:extLst>
          </p:cNvPr>
          <p:cNvPicPr>
            <a:picLocks/>
          </p:cNvPicPr>
          <p:nvPr/>
        </p:nvPicPr>
        <p:blipFill>
          <a:blip r:embed="rId9"/>
          <a:stretch>
            <a:fillRect/>
          </a:stretch>
        </p:blipFill>
        <p:spPr>
          <a:xfrm>
            <a:off x="6419253" y="3816238"/>
            <a:ext cx="904871" cy="934311"/>
          </a:xfrm>
          <a:prstGeom prst="rect">
            <a:avLst/>
          </a:prstGeom>
        </p:spPr>
      </p:pic>
      <p:pic>
        <p:nvPicPr>
          <p:cNvPr id="28" name="Picture 27">
            <a:extLst>
              <a:ext uri="{FF2B5EF4-FFF2-40B4-BE49-F238E27FC236}">
                <a16:creationId xmlns:a16="http://schemas.microsoft.com/office/drawing/2014/main" id="{4A3D4140-1695-834C-81D5-41179A6FEDE8}"/>
              </a:ext>
            </a:extLst>
          </p:cNvPr>
          <p:cNvPicPr>
            <a:picLocks/>
          </p:cNvPicPr>
          <p:nvPr/>
        </p:nvPicPr>
        <p:blipFill>
          <a:blip r:embed="rId10"/>
          <a:stretch>
            <a:fillRect/>
          </a:stretch>
        </p:blipFill>
        <p:spPr>
          <a:xfrm>
            <a:off x="6509634" y="4787589"/>
            <a:ext cx="806726" cy="916057"/>
          </a:xfrm>
          <a:prstGeom prst="rect">
            <a:avLst/>
          </a:prstGeom>
        </p:spPr>
      </p:pic>
      <p:pic>
        <p:nvPicPr>
          <p:cNvPr id="29" name="Picture 28">
            <a:extLst>
              <a:ext uri="{FF2B5EF4-FFF2-40B4-BE49-F238E27FC236}">
                <a16:creationId xmlns:a16="http://schemas.microsoft.com/office/drawing/2014/main" id="{8822DBD7-1D3E-9947-B7DB-BB8B80BB7C70}"/>
              </a:ext>
            </a:extLst>
          </p:cNvPr>
          <p:cNvPicPr>
            <a:picLocks/>
          </p:cNvPicPr>
          <p:nvPr/>
        </p:nvPicPr>
        <p:blipFill>
          <a:blip r:embed="rId11"/>
          <a:stretch>
            <a:fillRect/>
          </a:stretch>
        </p:blipFill>
        <p:spPr>
          <a:xfrm>
            <a:off x="6431515" y="5716292"/>
            <a:ext cx="912743" cy="929309"/>
          </a:xfrm>
          <a:prstGeom prst="rect">
            <a:avLst/>
          </a:prstGeom>
        </p:spPr>
      </p:pic>
    </p:spTree>
    <p:extLst>
      <p:ext uri="{BB962C8B-B14F-4D97-AF65-F5344CB8AC3E}">
        <p14:creationId xmlns:p14="http://schemas.microsoft.com/office/powerpoint/2010/main" val="2867508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651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700" b="1">
                <a:latin typeface="Abadi Extra Light"/>
              </a:rPr>
              <a:t>COGNITIVE DISABILITY &amp; COVID-19</a:t>
            </a:r>
          </a:p>
        </p:txBody>
      </p:sp>
      <p:sp>
        <p:nvSpPr>
          <p:cNvPr id="27" name="TextBox 26">
            <a:extLst>
              <a:ext uri="{FF2B5EF4-FFF2-40B4-BE49-F238E27FC236}">
                <a16:creationId xmlns:a16="http://schemas.microsoft.com/office/drawing/2014/main" id="{CD33EAEA-F28E-324B-8C8A-00F8D2C8FF3A}"/>
              </a:ext>
            </a:extLst>
          </p:cNvPr>
          <p:cNvSpPr txBox="1"/>
          <p:nvPr/>
        </p:nvSpPr>
        <p:spPr>
          <a:xfrm>
            <a:off x="1643269" y="3000534"/>
            <a:ext cx="458995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COVID-19 restrictions &amp; limits on usual routine, connections, supports may be stressful, contribute to externalizing behaviors</a:t>
            </a:r>
          </a:p>
        </p:txBody>
      </p:sp>
      <p:sp>
        <p:nvSpPr>
          <p:cNvPr id="30" name="TextBox 29">
            <a:extLst>
              <a:ext uri="{FF2B5EF4-FFF2-40B4-BE49-F238E27FC236}">
                <a16:creationId xmlns:a16="http://schemas.microsoft.com/office/drawing/2014/main" id="{02852121-FBFE-E345-A414-7D2218A73D06}"/>
              </a:ext>
            </a:extLst>
          </p:cNvPr>
          <p:cNvSpPr txBox="1"/>
          <p:nvPr/>
        </p:nvSpPr>
        <p:spPr>
          <a:xfrm>
            <a:off x="1643270" y="1840195"/>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Physical proximity to caregivers may be important for making routines manageable &amp; predictable</a:t>
            </a:r>
          </a:p>
        </p:txBody>
      </p:sp>
      <p:sp>
        <p:nvSpPr>
          <p:cNvPr id="31" name="TextBox 30">
            <a:extLst>
              <a:ext uri="{FF2B5EF4-FFF2-40B4-BE49-F238E27FC236}">
                <a16:creationId xmlns:a16="http://schemas.microsoft.com/office/drawing/2014/main" id="{130F4E11-F5B3-6944-9FD8-98F2B90707BC}"/>
              </a:ext>
            </a:extLst>
          </p:cNvPr>
          <p:cNvSpPr txBox="1"/>
          <p:nvPr/>
        </p:nvSpPr>
        <p:spPr>
          <a:xfrm>
            <a:off x="1643270" y="4228739"/>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Disproportionately isolated before COVID-19, isolation increased after COVID-19</a:t>
            </a:r>
          </a:p>
        </p:txBody>
      </p:sp>
      <p:sp>
        <p:nvSpPr>
          <p:cNvPr id="32" name="TextBox 31">
            <a:extLst>
              <a:ext uri="{FF2B5EF4-FFF2-40B4-BE49-F238E27FC236}">
                <a16:creationId xmlns:a16="http://schemas.microsoft.com/office/drawing/2014/main" id="{9DF5E63C-2933-C242-AA6F-132C3EF20D89}"/>
              </a:ext>
            </a:extLst>
          </p:cNvPr>
          <p:cNvSpPr txBox="1"/>
          <p:nvPr/>
        </p:nvSpPr>
        <p:spPr>
          <a:xfrm>
            <a:off x="7185721" y="2852010"/>
            <a:ext cx="4168078"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Deluge of information about COVID-19 may heighten anxiety, contribute to paranoid thinking and/or catalyze externalizing behaviors</a:t>
            </a:r>
          </a:p>
        </p:txBody>
      </p:sp>
      <p:sp>
        <p:nvSpPr>
          <p:cNvPr id="33" name="TextBox 32">
            <a:extLst>
              <a:ext uri="{FF2B5EF4-FFF2-40B4-BE49-F238E27FC236}">
                <a16:creationId xmlns:a16="http://schemas.microsoft.com/office/drawing/2014/main" id="{7A05DC9B-1758-484E-A385-D9ECE1982CC1}"/>
              </a:ext>
            </a:extLst>
          </p:cNvPr>
          <p:cNvSpPr txBox="1"/>
          <p:nvPr/>
        </p:nvSpPr>
        <p:spPr>
          <a:xfrm>
            <a:off x="1643268" y="5222320"/>
            <a:ext cx="45899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Abuse may be more difficult to detect by providers using remote communication or physical distancing</a:t>
            </a:r>
          </a:p>
        </p:txBody>
      </p:sp>
      <p:sp>
        <p:nvSpPr>
          <p:cNvPr id="34" name="TextBox 33">
            <a:extLst>
              <a:ext uri="{FF2B5EF4-FFF2-40B4-BE49-F238E27FC236}">
                <a16:creationId xmlns:a16="http://schemas.microsoft.com/office/drawing/2014/main" id="{B37D3313-F966-6E4B-8098-5305DB91361C}"/>
              </a:ext>
            </a:extLst>
          </p:cNvPr>
          <p:cNvSpPr txBox="1"/>
          <p:nvPr/>
        </p:nvSpPr>
        <p:spPr>
          <a:xfrm>
            <a:off x="7185721" y="1840195"/>
            <a:ext cx="416807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Cognitive impairments may limit processing of information communicated</a:t>
            </a:r>
          </a:p>
        </p:txBody>
      </p:sp>
      <p:sp>
        <p:nvSpPr>
          <p:cNvPr id="35" name="TextBox 34">
            <a:extLst>
              <a:ext uri="{FF2B5EF4-FFF2-40B4-BE49-F238E27FC236}">
                <a16:creationId xmlns:a16="http://schemas.microsoft.com/office/drawing/2014/main" id="{B495870E-672A-AF40-BCF5-9AFCB16DF333}"/>
              </a:ext>
            </a:extLst>
          </p:cNvPr>
          <p:cNvSpPr txBox="1"/>
          <p:nvPr/>
        </p:nvSpPr>
        <p:spPr>
          <a:xfrm>
            <a:off x="7185721" y="4321297"/>
            <a:ext cx="416807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May rely on others to process COVID-19 information &amp; how to act upon information</a:t>
            </a:r>
          </a:p>
        </p:txBody>
      </p:sp>
      <p:pic>
        <p:nvPicPr>
          <p:cNvPr id="2" name="Picture 1">
            <a:extLst>
              <a:ext uri="{FF2B5EF4-FFF2-40B4-BE49-F238E27FC236}">
                <a16:creationId xmlns:a16="http://schemas.microsoft.com/office/drawing/2014/main" id="{3F82B344-E11A-D84C-8AA5-E86ACBAFD0D9}"/>
              </a:ext>
            </a:extLst>
          </p:cNvPr>
          <p:cNvPicPr>
            <a:picLocks/>
          </p:cNvPicPr>
          <p:nvPr/>
        </p:nvPicPr>
        <p:blipFill>
          <a:blip r:embed="rId2"/>
          <a:stretch>
            <a:fillRect/>
          </a:stretch>
        </p:blipFill>
        <p:spPr>
          <a:xfrm>
            <a:off x="838169" y="1840196"/>
            <a:ext cx="805101" cy="932964"/>
          </a:xfrm>
          <a:prstGeom prst="rect">
            <a:avLst/>
          </a:prstGeom>
        </p:spPr>
      </p:pic>
      <p:pic>
        <p:nvPicPr>
          <p:cNvPr id="3" name="Picture 2">
            <a:extLst>
              <a:ext uri="{FF2B5EF4-FFF2-40B4-BE49-F238E27FC236}">
                <a16:creationId xmlns:a16="http://schemas.microsoft.com/office/drawing/2014/main" id="{274CADA2-5892-2045-836F-7BF3114A5C47}"/>
              </a:ext>
            </a:extLst>
          </p:cNvPr>
          <p:cNvPicPr>
            <a:picLocks/>
          </p:cNvPicPr>
          <p:nvPr/>
        </p:nvPicPr>
        <p:blipFill>
          <a:blip r:embed="rId3"/>
          <a:stretch>
            <a:fillRect/>
          </a:stretch>
        </p:blipFill>
        <p:spPr>
          <a:xfrm>
            <a:off x="727079" y="3104789"/>
            <a:ext cx="916190" cy="680716"/>
          </a:xfrm>
          <a:prstGeom prst="rect">
            <a:avLst/>
          </a:prstGeom>
        </p:spPr>
      </p:pic>
      <p:pic>
        <p:nvPicPr>
          <p:cNvPr id="5" name="Picture 4">
            <a:extLst>
              <a:ext uri="{FF2B5EF4-FFF2-40B4-BE49-F238E27FC236}">
                <a16:creationId xmlns:a16="http://schemas.microsoft.com/office/drawing/2014/main" id="{A3D70692-103E-E548-A26C-220F2551F777}"/>
              </a:ext>
            </a:extLst>
          </p:cNvPr>
          <p:cNvPicPr>
            <a:picLocks/>
          </p:cNvPicPr>
          <p:nvPr/>
        </p:nvPicPr>
        <p:blipFill>
          <a:blip r:embed="rId4"/>
          <a:stretch>
            <a:fillRect/>
          </a:stretch>
        </p:blipFill>
        <p:spPr>
          <a:xfrm>
            <a:off x="788173" y="4154976"/>
            <a:ext cx="794003" cy="811369"/>
          </a:xfrm>
          <a:prstGeom prst="rect">
            <a:avLst/>
          </a:prstGeom>
        </p:spPr>
      </p:pic>
      <p:pic>
        <p:nvPicPr>
          <p:cNvPr id="6" name="Picture 5">
            <a:extLst>
              <a:ext uri="{FF2B5EF4-FFF2-40B4-BE49-F238E27FC236}">
                <a16:creationId xmlns:a16="http://schemas.microsoft.com/office/drawing/2014/main" id="{F3B8ECDC-135B-0A43-9845-07E9F1196910}"/>
              </a:ext>
            </a:extLst>
          </p:cNvPr>
          <p:cNvPicPr>
            <a:picLocks/>
          </p:cNvPicPr>
          <p:nvPr/>
        </p:nvPicPr>
        <p:blipFill>
          <a:blip r:embed="rId5"/>
          <a:stretch>
            <a:fillRect/>
          </a:stretch>
        </p:blipFill>
        <p:spPr>
          <a:xfrm>
            <a:off x="727079" y="5291798"/>
            <a:ext cx="916189" cy="807685"/>
          </a:xfrm>
          <a:prstGeom prst="rect">
            <a:avLst/>
          </a:prstGeom>
        </p:spPr>
      </p:pic>
      <p:pic>
        <p:nvPicPr>
          <p:cNvPr id="15" name="Picture 14">
            <a:extLst>
              <a:ext uri="{FF2B5EF4-FFF2-40B4-BE49-F238E27FC236}">
                <a16:creationId xmlns:a16="http://schemas.microsoft.com/office/drawing/2014/main" id="{37E0A950-3E9A-BE4F-B743-B0A5101C0D16}"/>
              </a:ext>
            </a:extLst>
          </p:cNvPr>
          <p:cNvPicPr>
            <a:picLocks/>
          </p:cNvPicPr>
          <p:nvPr/>
        </p:nvPicPr>
        <p:blipFill>
          <a:blip r:embed="rId6"/>
          <a:stretch>
            <a:fillRect/>
          </a:stretch>
        </p:blipFill>
        <p:spPr>
          <a:xfrm>
            <a:off x="6096000" y="1733928"/>
            <a:ext cx="1089721" cy="942561"/>
          </a:xfrm>
          <a:prstGeom prst="rect">
            <a:avLst/>
          </a:prstGeom>
        </p:spPr>
      </p:pic>
      <p:pic>
        <p:nvPicPr>
          <p:cNvPr id="16" name="Picture 15">
            <a:extLst>
              <a:ext uri="{FF2B5EF4-FFF2-40B4-BE49-F238E27FC236}">
                <a16:creationId xmlns:a16="http://schemas.microsoft.com/office/drawing/2014/main" id="{693012B8-8FBA-834D-A1AD-622321DA7592}"/>
              </a:ext>
            </a:extLst>
          </p:cNvPr>
          <p:cNvPicPr>
            <a:picLocks/>
          </p:cNvPicPr>
          <p:nvPr/>
        </p:nvPicPr>
        <p:blipFill>
          <a:blip r:embed="rId7"/>
          <a:stretch>
            <a:fillRect/>
          </a:stretch>
        </p:blipFill>
        <p:spPr>
          <a:xfrm>
            <a:off x="6096000" y="2857798"/>
            <a:ext cx="1060175" cy="1162633"/>
          </a:xfrm>
          <a:prstGeom prst="rect">
            <a:avLst/>
          </a:prstGeom>
        </p:spPr>
      </p:pic>
      <p:pic>
        <p:nvPicPr>
          <p:cNvPr id="36" name="Picture 35">
            <a:extLst>
              <a:ext uri="{FF2B5EF4-FFF2-40B4-BE49-F238E27FC236}">
                <a16:creationId xmlns:a16="http://schemas.microsoft.com/office/drawing/2014/main" id="{14DF597A-4CA2-0B49-9B07-E9864A7638AC}"/>
              </a:ext>
            </a:extLst>
          </p:cNvPr>
          <p:cNvPicPr>
            <a:picLocks/>
          </p:cNvPicPr>
          <p:nvPr/>
        </p:nvPicPr>
        <p:blipFill>
          <a:blip r:embed="rId8"/>
          <a:stretch>
            <a:fillRect/>
          </a:stretch>
        </p:blipFill>
        <p:spPr>
          <a:xfrm>
            <a:off x="6196911" y="4296891"/>
            <a:ext cx="952499" cy="1008822"/>
          </a:xfrm>
          <a:prstGeom prst="rect">
            <a:avLst/>
          </a:prstGeom>
        </p:spPr>
      </p:pic>
    </p:spTree>
    <p:extLst>
      <p:ext uri="{BB962C8B-B14F-4D97-AF65-F5344CB8AC3E}">
        <p14:creationId xmlns:p14="http://schemas.microsoft.com/office/powerpoint/2010/main" val="2847384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670285"/>
            <a:ext cx="10496332"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SPOTLIGHT</a:t>
            </a:r>
            <a:br>
              <a:rPr lang="en-US" sz="4250" b="1" spc="800">
                <a:solidFill>
                  <a:schemeClr val="bg1"/>
                </a:solidFill>
                <a:latin typeface="Abadi Extra Light"/>
              </a:rPr>
            </a:br>
            <a:r>
              <a:rPr lang="en-US" sz="4250" spc="800">
                <a:solidFill>
                  <a:schemeClr val="bg1"/>
                </a:solidFill>
                <a:latin typeface="Abadi Extra Light"/>
              </a:rPr>
              <a:t>MOBILITY DISABILITY</a:t>
            </a:r>
            <a:endParaRPr lang="en-US" sz="4250">
              <a:solidFill>
                <a:schemeClr val="bg1"/>
              </a:solidFill>
            </a:endParaRPr>
          </a:p>
          <a:p>
            <a:pPr algn="r">
              <a:spcBef>
                <a:spcPts val="0"/>
              </a:spcBef>
            </a:pP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22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p:txBody>
          <a:bodyPr vert="horz" lIns="91440" tIns="45720" rIns="91440" bIns="45720" rtlCol="0" anchor="t">
            <a:normAutofit/>
          </a:bodyPr>
          <a:lstStyle/>
          <a:p>
            <a:r>
              <a:rPr lang="en-US" sz="2200" dirty="0"/>
              <a:t>Respondents who have a mobility disability are: </a:t>
            </a:r>
          </a:p>
          <a:p>
            <a:pPr lvl="1"/>
            <a:r>
              <a:rPr lang="en-US" sz="1800" b="1" dirty="0"/>
              <a:t>1.5X* more likely to be “very” worried about getting infected with COVID-19.</a:t>
            </a:r>
            <a:endParaRPr lang="en-US" sz="1800" b="1" dirty="0">
              <a:cs typeface="Calibri"/>
            </a:endParaRPr>
          </a:p>
          <a:p>
            <a:pPr lvl="1"/>
            <a:r>
              <a:rPr lang="en-US" sz="1800" b="1" dirty="0"/>
              <a:t>1.4X more likely to have not gotten medical care needed since July 2020.</a:t>
            </a:r>
            <a:endParaRPr lang="en-US" sz="1800" b="1" dirty="0">
              <a:cs typeface="Calibri"/>
            </a:endParaRPr>
          </a:p>
          <a:p>
            <a:pPr lvl="1"/>
            <a:r>
              <a:rPr lang="en-US" sz="1800" b="1" dirty="0"/>
              <a:t>1.7* more likely to worry about getting food or groceries.</a:t>
            </a:r>
            <a:endParaRPr lang="en-US" sz="1800" b="1" dirty="0">
              <a:cs typeface="Calibri"/>
            </a:endParaRPr>
          </a:p>
          <a:p>
            <a:pPr lvl="1"/>
            <a:r>
              <a:rPr lang="en-US" sz="1800" b="1" dirty="0"/>
              <a:t>2.2X* more likely to worry about getting medications.</a:t>
            </a:r>
            <a:endParaRPr lang="en-US" sz="1800" b="1" dirty="0">
              <a:cs typeface="Calibri"/>
            </a:endParaRPr>
          </a:p>
          <a:p>
            <a:pPr lvl="1"/>
            <a:r>
              <a:rPr lang="en-US" sz="1800" b="1" dirty="0"/>
              <a:t>1.8X* more likely to worry about getting broadband (internet).</a:t>
            </a:r>
            <a:endParaRPr lang="en-US" sz="1800" b="1" dirty="0">
              <a:cs typeface="Calibri"/>
            </a:endParaRPr>
          </a:p>
          <a:p>
            <a:pPr lvl="1"/>
            <a:r>
              <a:rPr lang="en-US" sz="1800" b="1" dirty="0"/>
              <a:t>1.3X* more likely to worry about paying for housing. </a:t>
            </a:r>
            <a:endParaRPr lang="en-US" sz="1800" b="1" dirty="0">
              <a:cs typeface="Calibri"/>
            </a:endParaRPr>
          </a:p>
          <a:p>
            <a:pPr lvl="1"/>
            <a:endParaRPr lang="en-US" sz="1800"/>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20E2F"/>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900" b="1">
                <a:latin typeface="Abadi Extra Light"/>
              </a:rPr>
              <a:t>INEQUITIES IN BASIC NEEDS AMONG RESPONDENTS WITH A MOBILITY DISABILITY </a:t>
            </a:r>
            <a:endParaRPr lang="en-US" sz="2900" b="1" i="0" u="none" strike="noStrike" kern="1200" cap="none" spc="0" normalizeH="0" baseline="0" noProof="0">
              <a:ln>
                <a:noFill/>
              </a:ln>
              <a:effectLst/>
              <a:uLnTx/>
              <a:uFillTx/>
              <a:latin typeface="Abadi Extra Light"/>
            </a:endParaRPr>
          </a:p>
        </p:txBody>
      </p:sp>
      <p:sp>
        <p:nvSpPr>
          <p:cNvPr id="5" name="Google Shape;213;p28">
            <a:extLst>
              <a:ext uri="{FF2B5EF4-FFF2-40B4-BE49-F238E27FC236}">
                <a16:creationId xmlns:a16="http://schemas.microsoft.com/office/drawing/2014/main" id="{3B9BAB9E-44A7-CB4A-BF47-2CD466B251BB}"/>
              </a:ext>
            </a:extLst>
          </p:cNvPr>
          <p:cNvSpPr txBox="1"/>
          <p:nvPr/>
        </p:nvSpPr>
        <p:spPr>
          <a:xfrm>
            <a:off x="9552562" y="6122632"/>
            <a:ext cx="2639438" cy="37853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*Indicates compared to respondents who do not have a mobility disability</a:t>
            </a:r>
          </a:p>
        </p:txBody>
      </p:sp>
      <p:sp>
        <p:nvSpPr>
          <p:cNvPr id="8" name="Google Shape;213;p28">
            <a:extLst>
              <a:ext uri="{FF2B5EF4-FFF2-40B4-BE49-F238E27FC236}">
                <a16:creationId xmlns:a16="http://schemas.microsoft.com/office/drawing/2014/main" id="{84FD716F-BE5A-2E41-BE7F-9AD6E134D36B}"/>
              </a:ext>
            </a:extLst>
          </p:cNvPr>
          <p:cNvSpPr txBox="1"/>
          <p:nvPr/>
        </p:nvSpPr>
        <p:spPr>
          <a:xfrm>
            <a:off x="8432216" y="6507449"/>
            <a:ext cx="842597" cy="33855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p&lt;0.001</a:t>
            </a:r>
          </a:p>
        </p:txBody>
      </p:sp>
      <p:graphicFrame>
        <p:nvGraphicFramePr>
          <p:cNvPr id="11" name="Chart 10">
            <a:extLst>
              <a:ext uri="{FF2B5EF4-FFF2-40B4-BE49-F238E27FC236}">
                <a16:creationId xmlns:a16="http://schemas.microsoft.com/office/drawing/2014/main" id="{16BA90A5-9A4A-4547-AE01-46C22CDCD5EA}"/>
              </a:ext>
            </a:extLst>
          </p:cNvPr>
          <p:cNvGraphicFramePr>
            <a:graphicFrameLocks/>
          </p:cNvGraphicFramePr>
          <p:nvPr/>
        </p:nvGraphicFramePr>
        <p:xfrm>
          <a:off x="838200" y="3965567"/>
          <a:ext cx="1023345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6762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70C8A-B978-A249-9167-80E64B1A6E29}"/>
              </a:ext>
            </a:extLst>
          </p:cNvPr>
          <p:cNvSpPr>
            <a:spLocks noGrp="1"/>
          </p:cNvSpPr>
          <p:nvPr>
            <p:ph type="title"/>
          </p:nvPr>
        </p:nvSpPr>
        <p:spPr>
          <a:xfrm>
            <a:off x="0" y="365125"/>
            <a:ext cx="12192000" cy="1325563"/>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700" b="1">
                <a:latin typeface="Abadi Extra Light"/>
              </a:rPr>
              <a:t>MOBILITY DISABILITY &amp; COVID-19</a:t>
            </a:r>
          </a:p>
        </p:txBody>
      </p:sp>
      <p:sp>
        <p:nvSpPr>
          <p:cNvPr id="9" name="TextBox 8">
            <a:extLst>
              <a:ext uri="{FF2B5EF4-FFF2-40B4-BE49-F238E27FC236}">
                <a16:creationId xmlns:a16="http://schemas.microsoft.com/office/drawing/2014/main" id="{D25EC59B-B6BA-4A45-899A-F4A7A2B25AFB}"/>
              </a:ext>
            </a:extLst>
          </p:cNvPr>
          <p:cNvSpPr txBox="1"/>
          <p:nvPr/>
        </p:nvSpPr>
        <p:spPr>
          <a:xfrm>
            <a:off x="1722359" y="1988966"/>
            <a:ext cx="4586057"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Support of family members or caregivers outside of household could increase risk of virus exposure (e.g., cannot fully distance)</a:t>
            </a:r>
          </a:p>
        </p:txBody>
      </p:sp>
      <p:sp>
        <p:nvSpPr>
          <p:cNvPr id="10" name="TextBox 9">
            <a:extLst>
              <a:ext uri="{FF2B5EF4-FFF2-40B4-BE49-F238E27FC236}">
                <a16:creationId xmlns:a16="http://schemas.microsoft.com/office/drawing/2014/main" id="{70EB6CFE-27E2-E64F-81A7-542F852036B1}"/>
              </a:ext>
            </a:extLst>
          </p:cNvPr>
          <p:cNvSpPr txBox="1"/>
          <p:nvPr/>
        </p:nvSpPr>
        <p:spPr>
          <a:xfrm>
            <a:off x="1696911" y="3254392"/>
            <a:ext cx="4589952"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Finding reliable &amp; safe in-home care may be more difficult (e.g., rotation of caregivers, staffing constraints due to illness or isolation)</a:t>
            </a:r>
          </a:p>
        </p:txBody>
      </p:sp>
      <p:sp>
        <p:nvSpPr>
          <p:cNvPr id="12" name="TextBox 11">
            <a:extLst>
              <a:ext uri="{FF2B5EF4-FFF2-40B4-BE49-F238E27FC236}">
                <a16:creationId xmlns:a16="http://schemas.microsoft.com/office/drawing/2014/main" id="{AC100352-10DC-014A-B769-A52C40406F08}"/>
              </a:ext>
            </a:extLst>
          </p:cNvPr>
          <p:cNvSpPr txBox="1"/>
          <p:nvPr/>
        </p:nvSpPr>
        <p:spPr>
          <a:xfrm>
            <a:off x="7387100" y="4290700"/>
            <a:ext cx="396669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Barriers to following best practices for preventing virus exposure (e.g., handwashing, keeping 6 ft. distance, wearing masks)</a:t>
            </a:r>
          </a:p>
        </p:txBody>
      </p:sp>
      <p:sp>
        <p:nvSpPr>
          <p:cNvPr id="14" name="TextBox 13">
            <a:extLst>
              <a:ext uri="{FF2B5EF4-FFF2-40B4-BE49-F238E27FC236}">
                <a16:creationId xmlns:a16="http://schemas.microsoft.com/office/drawing/2014/main" id="{2802FF37-295F-CC44-977F-0D148DEA9953}"/>
              </a:ext>
            </a:extLst>
          </p:cNvPr>
          <p:cNvSpPr txBox="1"/>
          <p:nvPr/>
        </p:nvSpPr>
        <p:spPr>
          <a:xfrm>
            <a:off x="7387100" y="1988967"/>
            <a:ext cx="3966693"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Reduced in-person visits with social &amp; health care providers who may support disability management</a:t>
            </a:r>
          </a:p>
        </p:txBody>
      </p:sp>
      <p:sp>
        <p:nvSpPr>
          <p:cNvPr id="18" name="TextBox 17">
            <a:extLst>
              <a:ext uri="{FF2B5EF4-FFF2-40B4-BE49-F238E27FC236}">
                <a16:creationId xmlns:a16="http://schemas.microsoft.com/office/drawing/2014/main" id="{ED18E039-D677-BE47-AC5A-89CB2F76AE98}"/>
              </a:ext>
            </a:extLst>
          </p:cNvPr>
          <p:cNvSpPr txBox="1"/>
          <p:nvPr/>
        </p:nvSpPr>
        <p:spPr>
          <a:xfrm>
            <a:off x="7387100" y="3254237"/>
            <a:ext cx="396669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Drive-up testing is difficult if use transportation services</a:t>
            </a:r>
          </a:p>
        </p:txBody>
      </p:sp>
      <p:pic>
        <p:nvPicPr>
          <p:cNvPr id="20" name="Picture 19">
            <a:extLst>
              <a:ext uri="{FF2B5EF4-FFF2-40B4-BE49-F238E27FC236}">
                <a16:creationId xmlns:a16="http://schemas.microsoft.com/office/drawing/2014/main" id="{05A75B4D-EBB3-8444-8FA3-147FC8B957E1}"/>
              </a:ext>
            </a:extLst>
          </p:cNvPr>
          <p:cNvPicPr>
            <a:picLocks/>
          </p:cNvPicPr>
          <p:nvPr/>
        </p:nvPicPr>
        <p:blipFill>
          <a:blip r:embed="rId2"/>
          <a:stretch>
            <a:fillRect/>
          </a:stretch>
        </p:blipFill>
        <p:spPr>
          <a:xfrm>
            <a:off x="837459" y="1950658"/>
            <a:ext cx="782173" cy="946372"/>
          </a:xfrm>
          <a:prstGeom prst="rect">
            <a:avLst/>
          </a:prstGeom>
        </p:spPr>
      </p:pic>
      <p:pic>
        <p:nvPicPr>
          <p:cNvPr id="21" name="Picture 20">
            <a:extLst>
              <a:ext uri="{FF2B5EF4-FFF2-40B4-BE49-F238E27FC236}">
                <a16:creationId xmlns:a16="http://schemas.microsoft.com/office/drawing/2014/main" id="{8D0F23D2-4E63-D847-BBA0-BC0C1A2D666E}"/>
              </a:ext>
            </a:extLst>
          </p:cNvPr>
          <p:cNvPicPr>
            <a:picLocks/>
          </p:cNvPicPr>
          <p:nvPr/>
        </p:nvPicPr>
        <p:blipFill>
          <a:blip r:embed="rId3"/>
          <a:stretch>
            <a:fillRect/>
          </a:stretch>
        </p:blipFill>
        <p:spPr>
          <a:xfrm>
            <a:off x="874638" y="3331925"/>
            <a:ext cx="770168" cy="799630"/>
          </a:xfrm>
          <a:prstGeom prst="rect">
            <a:avLst/>
          </a:prstGeom>
        </p:spPr>
      </p:pic>
      <p:pic>
        <p:nvPicPr>
          <p:cNvPr id="23" name="Picture 22">
            <a:extLst>
              <a:ext uri="{FF2B5EF4-FFF2-40B4-BE49-F238E27FC236}">
                <a16:creationId xmlns:a16="http://schemas.microsoft.com/office/drawing/2014/main" id="{A5B044CE-5999-2244-A4E6-9BE4411DF669}"/>
              </a:ext>
            </a:extLst>
          </p:cNvPr>
          <p:cNvPicPr>
            <a:picLocks/>
          </p:cNvPicPr>
          <p:nvPr/>
        </p:nvPicPr>
        <p:blipFill>
          <a:blip r:embed="rId4"/>
          <a:stretch>
            <a:fillRect/>
          </a:stretch>
        </p:blipFill>
        <p:spPr>
          <a:xfrm>
            <a:off x="819287" y="4519818"/>
            <a:ext cx="877509" cy="708976"/>
          </a:xfrm>
          <a:prstGeom prst="rect">
            <a:avLst/>
          </a:prstGeom>
        </p:spPr>
      </p:pic>
      <p:pic>
        <p:nvPicPr>
          <p:cNvPr id="26" name="Picture 25">
            <a:extLst>
              <a:ext uri="{FF2B5EF4-FFF2-40B4-BE49-F238E27FC236}">
                <a16:creationId xmlns:a16="http://schemas.microsoft.com/office/drawing/2014/main" id="{998D0B2A-41C0-C34B-8DF1-32EE70924422}"/>
              </a:ext>
            </a:extLst>
          </p:cNvPr>
          <p:cNvPicPr>
            <a:picLocks/>
          </p:cNvPicPr>
          <p:nvPr/>
        </p:nvPicPr>
        <p:blipFill>
          <a:blip r:embed="rId5"/>
          <a:stretch>
            <a:fillRect/>
          </a:stretch>
        </p:blipFill>
        <p:spPr>
          <a:xfrm>
            <a:off x="6460561" y="1924837"/>
            <a:ext cx="904871" cy="934311"/>
          </a:xfrm>
          <a:prstGeom prst="rect">
            <a:avLst/>
          </a:prstGeom>
        </p:spPr>
      </p:pic>
      <p:pic>
        <p:nvPicPr>
          <p:cNvPr id="28" name="Picture 27">
            <a:extLst>
              <a:ext uri="{FF2B5EF4-FFF2-40B4-BE49-F238E27FC236}">
                <a16:creationId xmlns:a16="http://schemas.microsoft.com/office/drawing/2014/main" id="{4A3D4140-1695-834C-81D5-41179A6FEDE8}"/>
              </a:ext>
            </a:extLst>
          </p:cNvPr>
          <p:cNvPicPr>
            <a:picLocks/>
          </p:cNvPicPr>
          <p:nvPr/>
        </p:nvPicPr>
        <p:blipFill>
          <a:blip r:embed="rId6"/>
          <a:stretch>
            <a:fillRect/>
          </a:stretch>
        </p:blipFill>
        <p:spPr>
          <a:xfrm>
            <a:off x="6580374" y="3157427"/>
            <a:ext cx="806726" cy="916057"/>
          </a:xfrm>
          <a:prstGeom prst="rect">
            <a:avLst/>
          </a:prstGeom>
        </p:spPr>
      </p:pic>
      <p:pic>
        <p:nvPicPr>
          <p:cNvPr id="29" name="Picture 28">
            <a:extLst>
              <a:ext uri="{FF2B5EF4-FFF2-40B4-BE49-F238E27FC236}">
                <a16:creationId xmlns:a16="http://schemas.microsoft.com/office/drawing/2014/main" id="{8822DBD7-1D3E-9947-B7DB-BB8B80BB7C70}"/>
              </a:ext>
            </a:extLst>
          </p:cNvPr>
          <p:cNvPicPr>
            <a:picLocks/>
          </p:cNvPicPr>
          <p:nvPr/>
        </p:nvPicPr>
        <p:blipFill>
          <a:blip r:embed="rId7"/>
          <a:stretch>
            <a:fillRect/>
          </a:stretch>
        </p:blipFill>
        <p:spPr>
          <a:xfrm>
            <a:off x="6452689" y="4421505"/>
            <a:ext cx="912743" cy="929309"/>
          </a:xfrm>
          <a:prstGeom prst="rect">
            <a:avLst/>
          </a:prstGeom>
        </p:spPr>
      </p:pic>
      <p:sp>
        <p:nvSpPr>
          <p:cNvPr id="27" name="TextBox 26">
            <a:extLst>
              <a:ext uri="{FF2B5EF4-FFF2-40B4-BE49-F238E27FC236}">
                <a16:creationId xmlns:a16="http://schemas.microsoft.com/office/drawing/2014/main" id="{094304BB-EBD1-7941-8018-B0054F37AE97}"/>
              </a:ext>
            </a:extLst>
          </p:cNvPr>
          <p:cNvSpPr txBox="1"/>
          <p:nvPr/>
        </p:nvSpPr>
        <p:spPr>
          <a:xfrm>
            <a:off x="1696796" y="4506739"/>
            <a:ext cx="4590067"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badi Extra Light" panose="020B0204020104020204" pitchFamily="34" charset="0"/>
                <a:cs typeface="Arial" panose="020B0604020202020204" pitchFamily="34" charset="0"/>
              </a:rPr>
              <a:t>Higher prevalence of comorbidities than general population, which increases risk of severe COVID-19</a:t>
            </a:r>
          </a:p>
        </p:txBody>
      </p:sp>
    </p:spTree>
    <p:extLst>
      <p:ext uri="{BB962C8B-B14F-4D97-AF65-F5344CB8AC3E}">
        <p14:creationId xmlns:p14="http://schemas.microsoft.com/office/powerpoint/2010/main" val="2863620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250724"/>
            <a:ext cx="10496332" cy="1745161"/>
          </a:xfrm>
          <a:prstGeom prst="rect">
            <a:avLst/>
          </a:prstGeom>
        </p:spPr>
        <p:txBody>
          <a:bodyPr spcFirstLastPara="1" vert="horz" wrap="square" lIns="91433" tIns="45700" rIns="91433" bIns="45700" rtlCol="0" anchor="ctr" anchorCtr="0">
            <a:noAutofit/>
          </a:bodyPr>
          <a:lstStyle/>
          <a:p>
            <a:pPr algn="r"/>
            <a:r>
              <a:rPr lang="en-US" sz="2400" i="1">
                <a:solidFill>
                  <a:schemeClr val="bg1"/>
                </a:solidFill>
                <a:latin typeface="Abadi Extra Light"/>
              </a:rPr>
              <a:t>"Disabled people know what it means to be vulnerable and interdependent. </a:t>
            </a:r>
            <a:br>
              <a:rPr lang="en-US" sz="2400" i="1">
                <a:solidFill>
                  <a:schemeClr val="bg1"/>
                </a:solidFill>
                <a:latin typeface="Abadi Extra Light"/>
              </a:rPr>
            </a:br>
            <a:r>
              <a:rPr lang="en-US" sz="2400" i="1">
                <a:solidFill>
                  <a:schemeClr val="bg1"/>
                </a:solidFill>
                <a:latin typeface="Abadi Extra Light"/>
              </a:rPr>
              <a:t>We are modern-day oracles. It’s time people listened to us." </a:t>
            </a:r>
            <a:br>
              <a:rPr lang="en-US" sz="2400" i="1">
                <a:solidFill>
                  <a:schemeClr val="bg1"/>
                </a:solidFill>
                <a:latin typeface="Abadi Extra Light"/>
              </a:rPr>
            </a:br>
            <a:r>
              <a:rPr lang="en-US" sz="2400" i="1">
                <a:solidFill>
                  <a:schemeClr val="bg1"/>
                </a:solidFill>
                <a:latin typeface="Abadi Extra Light"/>
              </a:rPr>
              <a:t>- Alice Wong </a:t>
            </a:r>
            <a:endParaRPr lang="en-US" sz="1900"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31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8DF3E83-8781-430B-BACA-A63BCF1019A4}"/>
              </a:ext>
            </a:extLst>
          </p:cNvPr>
          <p:cNvSpPr txBox="1">
            <a:spLocks/>
          </p:cNvSpPr>
          <p:nvPr/>
        </p:nvSpPr>
        <p:spPr>
          <a:xfrm>
            <a:off x="3138279" y="2896371"/>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1" b="1" i="1" u="none" strike="noStrike" kern="1200" cap="none" spc="0" normalizeH="0" baseline="0" noProof="0" dirty="0">
                <a:ln>
                  <a:noFill/>
                </a:ln>
                <a:solidFill>
                  <a:prstClr val="white"/>
                </a:solidFill>
                <a:effectLst/>
                <a:uLnTx/>
                <a:uFillTx/>
                <a:latin typeface="Arial" charset="0"/>
                <a:cs typeface="Arial" charset="0"/>
              </a:rPr>
              <a:t>Next Meeting:</a:t>
            </a:r>
          </a:p>
        </p:txBody>
      </p:sp>
      <p:sp>
        <p:nvSpPr>
          <p:cNvPr id="6" name="Subtitle 3">
            <a:extLst>
              <a:ext uri="{FF2B5EF4-FFF2-40B4-BE49-F238E27FC236}">
                <a16:creationId xmlns:a16="http://schemas.microsoft.com/office/drawing/2014/main" id="{DF0598A2-0027-452E-AC05-B7B9B7096E41}"/>
              </a:ext>
            </a:extLst>
          </p:cNvPr>
          <p:cNvSpPr txBox="1">
            <a:spLocks/>
          </p:cNvSpPr>
          <p:nvPr/>
        </p:nvSpPr>
        <p:spPr>
          <a:xfrm>
            <a:off x="3884344" y="3535474"/>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lang="en-US" altLang="en-US" sz="4190" b="1" dirty="0">
                <a:solidFill>
                  <a:sysClr val="window" lastClr="FFFFFF"/>
                </a:solidFill>
                <a:latin typeface="Calibri"/>
              </a:rPr>
              <a:t>January 12</a:t>
            </a:r>
            <a:r>
              <a:rPr kumimoji="0" lang="en-US" altLang="en-US" sz="4190" b="1" i="0" u="none" strike="noStrike" kern="1200" cap="none" spc="0" normalizeH="0" baseline="0" noProof="0" dirty="0">
                <a:ln>
                  <a:noFill/>
                </a:ln>
                <a:solidFill>
                  <a:sysClr val="window" lastClr="FFFFFF"/>
                </a:solidFill>
                <a:effectLst/>
                <a:uLnTx/>
                <a:uFillTx/>
                <a:latin typeface="Calibri"/>
                <a:cs typeface="Arial" charset="0"/>
              </a:rPr>
              <a:t>, 2022</a:t>
            </a:r>
          </a:p>
        </p:txBody>
      </p:sp>
    </p:spTree>
    <p:extLst>
      <p:ext uri="{BB962C8B-B14F-4D97-AF65-F5344CB8AC3E}">
        <p14:creationId xmlns:p14="http://schemas.microsoft.com/office/powerpoint/2010/main" val="286432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4CE30-C587-4767-B650-3599D07BF0C2}"/>
              </a:ext>
            </a:extLst>
          </p:cNvPr>
          <p:cNvSpPr>
            <a:spLocks noGrp="1"/>
          </p:cNvSpPr>
          <p:nvPr>
            <p:ph type="title"/>
          </p:nvPr>
        </p:nvSpPr>
        <p:spPr/>
        <p:txBody>
          <a:bodyPr/>
          <a:lstStyle/>
          <a:p>
            <a:r>
              <a:rPr lang="en-US" dirty="0"/>
              <a:t>Get a Flu Shot</a:t>
            </a:r>
          </a:p>
        </p:txBody>
      </p:sp>
      <p:pic>
        <p:nvPicPr>
          <p:cNvPr id="2050" name="Picture 2">
            <a:extLst>
              <a:ext uri="{FF2B5EF4-FFF2-40B4-BE49-F238E27FC236}">
                <a16:creationId xmlns:a16="http://schemas.microsoft.com/office/drawing/2014/main" id="{D6875699-C2E5-4927-9833-7FD8A2F3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154" y="1168830"/>
            <a:ext cx="9362607" cy="526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0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DECEMBER 8, 2021</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37987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7B90D70-AD55-45A8-98D0-B158FA431C3B}"/>
              </a:ext>
            </a:extLst>
          </p:cNvPr>
          <p:cNvSpPr txBox="1">
            <a:spLocks/>
          </p:cNvSpPr>
          <p:nvPr/>
        </p:nvSpPr>
        <p:spPr>
          <a:xfrm>
            <a:off x="2141220" y="2666117"/>
            <a:ext cx="7909560" cy="27848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dirty="0">
                <a:ln>
                  <a:noFill/>
                </a:ln>
                <a:solidFill>
                  <a:schemeClr val="bg1"/>
                </a:solidFill>
                <a:effectLst/>
                <a:uLnTx/>
                <a:uFillTx/>
                <a:latin typeface="Arial" charset="0"/>
                <a:cs typeface="Arial" charset="0"/>
              </a:rPr>
              <a:t>Update on overdose prevention and OTHER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dirty="0">
                <a:ln>
                  <a:noFill/>
                </a:ln>
                <a:solidFill>
                  <a:schemeClr val="bg1"/>
                </a:solidFill>
                <a:effectLst/>
                <a:uLnTx/>
                <a:uFillTx/>
                <a:latin typeface="Arial" charset="0"/>
                <a:cs typeface="Arial" charset="0"/>
              </a:rPr>
              <a:t>harm reduction efforts</a:t>
            </a:r>
            <a:endParaRPr lang="en-US" sz="3600" dirty="0">
              <a:solidFill>
                <a:schemeClr val="bg1"/>
              </a:solidFill>
            </a:endParaRPr>
          </a:p>
        </p:txBody>
      </p:sp>
      <p:sp>
        <p:nvSpPr>
          <p:cNvPr id="6" name="TextBox 5">
            <a:extLst>
              <a:ext uri="{FF2B5EF4-FFF2-40B4-BE49-F238E27FC236}">
                <a16:creationId xmlns:a16="http://schemas.microsoft.com/office/drawing/2014/main" id="{933C9CFC-2291-479A-9912-C9E0A9BB64D2}"/>
              </a:ext>
            </a:extLst>
          </p:cNvPr>
          <p:cNvSpPr txBox="1"/>
          <p:nvPr/>
        </p:nvSpPr>
        <p:spPr>
          <a:xfrm>
            <a:off x="556433" y="4814908"/>
            <a:ext cx="6946322" cy="1569660"/>
          </a:xfrm>
          <a:prstGeom prst="rect">
            <a:avLst/>
          </a:prstGeom>
          <a:noFill/>
        </p:spPr>
        <p:txBody>
          <a:bodyPr wrap="square">
            <a:spAutoFit/>
          </a:bodyPr>
          <a:lstStyle/>
          <a:p>
            <a:pPr algn="l"/>
            <a:r>
              <a:rPr lang="en-US" sz="2000" b="0" dirty="0">
                <a:solidFill>
                  <a:schemeClr val="bg1"/>
                </a:solidFill>
                <a:latin typeface="Arial" panose="020B0604020202020204" pitchFamily="34" charset="0"/>
                <a:cs typeface="Arial" panose="020B0604020202020204" pitchFamily="34" charset="0"/>
              </a:rPr>
              <a:t>Public Health Council Meeting</a:t>
            </a:r>
          </a:p>
          <a:p>
            <a:pPr algn="l"/>
            <a:r>
              <a:rPr lang="en-US" sz="2000" b="0" dirty="0">
                <a:solidFill>
                  <a:schemeClr val="bg1"/>
                </a:solidFill>
                <a:latin typeface="Arial" panose="020B0604020202020204" pitchFamily="34" charset="0"/>
                <a:cs typeface="Arial" panose="020B0604020202020204" pitchFamily="34" charset="0"/>
              </a:rPr>
              <a:t>December 8, 2021</a:t>
            </a:r>
          </a:p>
          <a:p>
            <a:pPr algn="l"/>
            <a:endParaRPr lang="en-US" sz="2000" b="0" dirty="0">
              <a:solidFill>
                <a:schemeClr val="bg1"/>
              </a:solidFill>
              <a:latin typeface="Arial" panose="020B0604020202020204" pitchFamily="34" charset="0"/>
              <a:cs typeface="Arial" panose="020B0604020202020204" pitchFamily="34" charset="0"/>
            </a:endParaRPr>
          </a:p>
          <a:p>
            <a:pPr algn="l"/>
            <a:r>
              <a:rPr lang="en-US" sz="1800" b="0" dirty="0">
                <a:solidFill>
                  <a:schemeClr val="bg1"/>
                </a:solidFill>
                <a:latin typeface="Arial" panose="020B0604020202020204" pitchFamily="34" charset="0"/>
                <a:cs typeface="Arial" panose="020B0604020202020204" pitchFamily="34" charset="0"/>
              </a:rPr>
              <a:t>Deirdre Calvert, LICSW</a:t>
            </a:r>
          </a:p>
          <a:p>
            <a:pPr algn="l"/>
            <a:r>
              <a:rPr lang="en-US" sz="1800" b="0" dirty="0">
                <a:solidFill>
                  <a:schemeClr val="bg1"/>
                </a:solidFill>
                <a:latin typeface="Arial" panose="020B0604020202020204" pitchFamily="34" charset="0"/>
                <a:cs typeface="Arial" panose="020B0604020202020204" pitchFamily="34" charset="0"/>
              </a:rPr>
              <a:t>Director, Bureau of Substance Addiction Services</a:t>
            </a:r>
          </a:p>
        </p:txBody>
      </p:sp>
    </p:spTree>
    <p:extLst>
      <p:ext uri="{BB962C8B-B14F-4D97-AF65-F5344CB8AC3E}">
        <p14:creationId xmlns:p14="http://schemas.microsoft.com/office/powerpoint/2010/main" val="38644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B2F43434AD48489DC7A3A83FD030F7" ma:contentTypeVersion="6" ma:contentTypeDescription="Create a new document." ma:contentTypeScope="" ma:versionID="29fb0414a087db18645ee749685b95ae">
  <xsd:schema xmlns:xsd="http://www.w3.org/2001/XMLSchema" xmlns:xs="http://www.w3.org/2001/XMLSchema" xmlns:p="http://schemas.microsoft.com/office/2006/metadata/properties" xmlns:ns2="7d325074-d398-43b9-9fad-f1a483cc331c" xmlns:ns3="8df8dc5e-e5f0-476b-aed9-3b59e9fde311" targetNamespace="http://schemas.microsoft.com/office/2006/metadata/properties" ma:root="true" ma:fieldsID="12ff4767aa182890136f566dba02af38" ns2:_="" ns3:_="">
    <xsd:import namespace="7d325074-d398-43b9-9fad-f1a483cc331c"/>
    <xsd:import namespace="8df8dc5e-e5f0-476b-aed9-3b59e9fde3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25074-d398-43b9-9fad-f1a483cc3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f8dc5e-e5f0-476b-aed9-3b59e9fde3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F9D56-7D77-4DDC-9749-5B352C0AA42A}">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http://purl.org/dc/dcmitype/"/>
    <ds:schemaRef ds:uri="8df8dc5e-e5f0-476b-aed9-3b59e9fde311"/>
    <ds:schemaRef ds:uri="7d325074-d398-43b9-9fad-f1a483cc331c"/>
    <ds:schemaRef ds:uri="http://schemas.microsoft.com/office/2006/metadata/properties"/>
  </ds:schemaRefs>
</ds:datastoreItem>
</file>

<file path=customXml/itemProps2.xml><?xml version="1.0" encoding="utf-8"?>
<ds:datastoreItem xmlns:ds="http://schemas.openxmlformats.org/officeDocument/2006/customXml" ds:itemID="{5CD9F8DE-F243-471D-95B7-3D42A9AAC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325074-d398-43b9-9fad-f1a483cc331c"/>
    <ds:schemaRef ds:uri="8df8dc5e-e5f0-476b-aed9-3b59e9fde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42E46-D583-41B2-A4E2-86FF4B4D1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TotalTime>
  <Words>5142</Words>
  <Application>Microsoft Office PowerPoint</Application>
  <PresentationFormat>Widescreen</PresentationFormat>
  <Paragraphs>638</Paragraphs>
  <Slides>68</Slides>
  <Notes>56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68</vt:i4>
      </vt:variant>
    </vt:vector>
  </HeadingPairs>
  <TitlesOfParts>
    <vt:vector size="77" baseType="lpstr">
      <vt:lpstr>Abadi</vt:lpstr>
      <vt:lpstr>Abadi Extra Light</vt:lpstr>
      <vt:lpstr>Arial</vt:lpstr>
      <vt:lpstr>Calibri</vt:lpstr>
      <vt:lpstr>Calibri Light</vt:lpstr>
      <vt:lpstr>Courier New</vt:lpstr>
      <vt:lpstr>inherit</vt:lpstr>
      <vt:lpstr>Office Theme</vt:lpstr>
      <vt:lpstr>Office Theme</vt:lpstr>
      <vt:lpstr>PowerPoint Presentation</vt:lpstr>
      <vt:lpstr>PowerPoint Presentation</vt:lpstr>
      <vt:lpstr>Monoclonal Antibody Treatment Sites Expanded</vt:lpstr>
      <vt:lpstr>Omicron </vt:lpstr>
      <vt:lpstr>PowerPoint Presentation</vt:lpstr>
      <vt:lpstr>Vaccine Equity Initiative </vt:lpstr>
      <vt:lpstr>Get a Flu 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Community Impact Survey(CCIS)  Preliminary Analysis Results as of  December 8, 2021  Presented by Nassira Nicola </vt:lpstr>
      <vt:lpstr>PowerPoint Presentation</vt:lpstr>
      <vt:lpstr>PowerPoint Presentation</vt:lpstr>
      <vt:lpstr>OVERVIEW</vt:lpstr>
      <vt:lpstr>PURPOSE AND APPROACH</vt:lpstr>
      <vt:lpstr>Why did we conduct the CCIS?</vt:lpstr>
      <vt:lpstr>OVERVIEW OF CCIS APPROACH</vt:lpstr>
      <vt:lpstr>RESULTS TOPICS TO DATE</vt:lpstr>
      <vt:lpstr>POPULATION SPOTLIGHT: PERSONS WITH DISABILITIES</vt:lpstr>
      <vt:lpstr>“The COVID-19 pandemic has… starkly exposed the heightened vulnerability and risks to persons with disabilities that is underpinned by entrenched discrimination and inequality. […] While many persons with disabilities have health conditions that make them more susceptible to COVID-19, pre-existing discrimination and inequality means that persons with disabilities are one of the most excluded groups in terms of health prevention and response actions and economic and social support measures, and among the hardest hit in terms of transmission risk and actual fatalities.”  – United Nations Office of the High Commissioner for Human Rights </vt:lpstr>
      <vt:lpstr>FRAMING MATTERS</vt:lpstr>
      <vt:lpstr>FRAMING MATTERS</vt:lpstr>
      <vt:lpstr>PowerPoint Presentation</vt:lpstr>
      <vt:lpstr>PowerPoint Presentation</vt:lpstr>
      <vt:lpstr>ABLEISM, DISABILITY &amp; COVID-19</vt:lpstr>
      <vt:lpstr>REACHING THE DISABILITY POPULATION IN MA CCIS</vt:lpstr>
      <vt:lpstr>PowerPoint Presentation</vt:lpstr>
      <vt:lpstr>SPOTLIGHT DEAF OR HARD OF HEARING </vt:lpstr>
      <vt:lpstr>PowerPoint Presentation</vt:lpstr>
      <vt:lpstr>PowerPoint Presentation</vt:lpstr>
      <vt:lpstr>DEAF OR HARD OF HEARING &amp; COVID-19​</vt:lpstr>
      <vt:lpstr>SPOTLIGHT BLIND OR VISION IMPAIRMENT </vt:lpstr>
      <vt:lpstr>PowerPoint Presentation</vt:lpstr>
      <vt:lpstr>BLIND OR VISION IMPAIRMENT &amp; COVID-19</vt:lpstr>
      <vt:lpstr>SPOTLIGHT SELF-CARE OR INDEPENDENT LIVING DISABILITY </vt:lpstr>
      <vt:lpstr>PowerPoint Presentation</vt:lpstr>
      <vt:lpstr>SELF-CARE OR INDEPENDENT LIVING DISABILITY &amp; COVID-19</vt:lpstr>
      <vt:lpstr>SPOTLIGHT COGNITIVE DISABILITY </vt:lpstr>
      <vt:lpstr>PowerPoint Presentation</vt:lpstr>
      <vt:lpstr>COGNITIVE DISABILITY &amp; COVID-19</vt:lpstr>
      <vt:lpstr>COGNITIVE DISABILITY &amp; COVID-19</vt:lpstr>
      <vt:lpstr>SPOTLIGHT MOBILITY DISABILITY </vt:lpstr>
      <vt:lpstr>PowerPoint Presentation</vt:lpstr>
      <vt:lpstr>MOBILITY DISABILITY &amp; COVID-19</vt:lpstr>
      <vt:lpstr>"Disabled people know what it means to be vulnerable and interdependent.  We are modern-day oracles. It’s time people listened to us."  - Alice Wong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COMMUNITY IMPACT SURVEY: Persons with Disabilities   Presented by:Nassira Nicola   Results as of  June 8, 2021</dc:title>
  <dc:creator>Bandoian, Lisa (DPH)</dc:creator>
  <cp:lastModifiedBy>Kaplan, Amy (DPH)</cp:lastModifiedBy>
  <cp:revision>62</cp:revision>
  <dcterms:created xsi:type="dcterms:W3CDTF">2021-07-29T20:11:16Z</dcterms:created>
  <dcterms:modified xsi:type="dcterms:W3CDTF">2021-12-07T17:06:29Z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0x010100A4B2F43434AD48489DC7A3A83FD030F7</vt:lpwstr>
  </property>
</Properties>
</file>