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8" r:id="rId4"/>
    <p:sldMasterId id="2147483909" r:id="rId5"/>
    <p:sldMasterId id="2147483924" r:id="rId6"/>
    <p:sldMasterId id="2147483939" r:id="rId7"/>
    <p:sldMasterId id="2147483957" r:id="rId8"/>
  </p:sldMasterIdLst>
  <p:notesMasterIdLst>
    <p:notesMasterId r:id="rId86"/>
  </p:notesMasterIdLst>
  <p:handoutMasterIdLst>
    <p:handoutMasterId r:id="rId87"/>
  </p:handoutMasterIdLst>
  <p:sldIdLst>
    <p:sldId id="2147470002" r:id="rId9"/>
    <p:sldId id="279" r:id="rId10"/>
    <p:sldId id="2147470234" r:id="rId11"/>
    <p:sldId id="2147470235" r:id="rId12"/>
    <p:sldId id="2147470236" r:id="rId13"/>
    <p:sldId id="2147470237" r:id="rId14"/>
    <p:sldId id="2147470238" r:id="rId15"/>
    <p:sldId id="2147470239" r:id="rId16"/>
    <p:sldId id="2147470242" r:id="rId17"/>
    <p:sldId id="2147470422" r:id="rId18"/>
    <p:sldId id="2147470244" r:id="rId19"/>
    <p:sldId id="2147470419" r:id="rId20"/>
    <p:sldId id="2147470168" r:id="rId21"/>
    <p:sldId id="2147470121" r:id="rId22"/>
    <p:sldId id="2147470208" r:id="rId23"/>
    <p:sldId id="2147470152" r:id="rId24"/>
    <p:sldId id="2147470140" r:id="rId25"/>
    <p:sldId id="2147470180" r:id="rId26"/>
    <p:sldId id="2147470201" r:id="rId27"/>
    <p:sldId id="2147470221" r:id="rId28"/>
    <p:sldId id="2147470214" r:id="rId29"/>
    <p:sldId id="2147470222" r:id="rId30"/>
    <p:sldId id="2147470212" r:id="rId31"/>
    <p:sldId id="2147470209" r:id="rId32"/>
    <p:sldId id="2147470216" r:id="rId33"/>
    <p:sldId id="2147470217" r:id="rId34"/>
    <p:sldId id="2147470185" r:id="rId35"/>
    <p:sldId id="2147470184" r:id="rId36"/>
    <p:sldId id="2147470167" r:id="rId37"/>
    <p:sldId id="2147470218" r:id="rId38"/>
    <p:sldId id="2147470141" r:id="rId39"/>
    <p:sldId id="2147470128" r:id="rId40"/>
    <p:sldId id="2147470206" r:id="rId41"/>
    <p:sldId id="2147470219" r:id="rId42"/>
    <p:sldId id="2147470129" r:id="rId43"/>
    <p:sldId id="2147470142" r:id="rId44"/>
    <p:sldId id="2147470175" r:id="rId45"/>
    <p:sldId id="2147470143" r:id="rId46"/>
    <p:sldId id="2147470171" r:id="rId47"/>
    <p:sldId id="2147470210" r:id="rId48"/>
    <p:sldId id="2147470192" r:id="rId49"/>
    <p:sldId id="2147470194" r:id="rId50"/>
    <p:sldId id="2147470195" r:id="rId51"/>
    <p:sldId id="2147470173" r:id="rId52"/>
    <p:sldId id="2147470220" r:id="rId53"/>
    <p:sldId id="276" r:id="rId54"/>
    <p:sldId id="260" r:id="rId55"/>
    <p:sldId id="261" r:id="rId56"/>
    <p:sldId id="2147470003" r:id="rId57"/>
    <p:sldId id="2147470009" r:id="rId58"/>
    <p:sldId id="262" r:id="rId59"/>
    <p:sldId id="263" r:id="rId60"/>
    <p:sldId id="2147470004" r:id="rId61"/>
    <p:sldId id="2147470005" r:id="rId62"/>
    <p:sldId id="2147470006" r:id="rId63"/>
    <p:sldId id="2147470007" r:id="rId64"/>
    <p:sldId id="2147470008" r:id="rId65"/>
    <p:sldId id="264" r:id="rId66"/>
    <p:sldId id="265" r:id="rId67"/>
    <p:sldId id="2147470420" r:id="rId68"/>
    <p:sldId id="2147470394" r:id="rId69"/>
    <p:sldId id="2147470023" r:id="rId70"/>
    <p:sldId id="2147470406" r:id="rId71"/>
    <p:sldId id="2147470404" r:id="rId72"/>
    <p:sldId id="2147470407" r:id="rId73"/>
    <p:sldId id="2147470408" r:id="rId74"/>
    <p:sldId id="2147470409" r:id="rId75"/>
    <p:sldId id="2147470410" r:id="rId76"/>
    <p:sldId id="2147470411" r:id="rId77"/>
    <p:sldId id="2147470412" r:id="rId78"/>
    <p:sldId id="2147470413" r:id="rId79"/>
    <p:sldId id="2147470414" r:id="rId80"/>
    <p:sldId id="2147470415" r:id="rId81"/>
    <p:sldId id="2147470416" r:id="rId82"/>
    <p:sldId id="2147470417" r:id="rId83"/>
    <p:sldId id="2147470421" r:id="rId84"/>
    <p:sldId id="277"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 id="{91A06889-3741-4739-8606-6A8B3C5D4D2B}">
          <p14:sldIdLst>
            <p14:sldId id="2147470002"/>
          </p14:sldIdLst>
        </p14:section>
        <p14:section name="Updates slides" id="{0A794F5C-28F0-4931-A28F-2D8137CC4073}">
          <p14:sldIdLst>
            <p14:sldId id="279"/>
            <p14:sldId id="2147470234"/>
            <p14:sldId id="2147470235"/>
            <p14:sldId id="2147470236"/>
            <p14:sldId id="2147470237"/>
            <p14:sldId id="2147470238"/>
            <p14:sldId id="2147470239"/>
            <p14:sldId id="2147470242"/>
            <p14:sldId id="2147470422"/>
            <p14:sldId id="2147470244"/>
          </p14:sldIdLst>
        </p14:section>
        <p14:section name="Determination of Need" id="{F438F697-E3D0-4D68-8EBB-68F3972C8F83}">
          <p14:sldIdLst>
            <p14:sldId id="2147470419"/>
            <p14:sldId id="2147470168"/>
            <p14:sldId id="2147470121"/>
            <p14:sldId id="2147470208"/>
            <p14:sldId id="2147470152"/>
            <p14:sldId id="2147470140"/>
            <p14:sldId id="2147470180"/>
            <p14:sldId id="2147470201"/>
            <p14:sldId id="2147470221"/>
            <p14:sldId id="2147470214"/>
            <p14:sldId id="2147470222"/>
            <p14:sldId id="2147470212"/>
            <p14:sldId id="2147470209"/>
            <p14:sldId id="2147470216"/>
            <p14:sldId id="2147470217"/>
            <p14:sldId id="2147470185"/>
            <p14:sldId id="2147470184"/>
            <p14:sldId id="2147470167"/>
            <p14:sldId id="2147470218"/>
            <p14:sldId id="2147470141"/>
            <p14:sldId id="2147470128"/>
            <p14:sldId id="2147470206"/>
            <p14:sldId id="2147470219"/>
            <p14:sldId id="2147470129"/>
            <p14:sldId id="2147470142"/>
            <p14:sldId id="2147470175"/>
            <p14:sldId id="2147470143"/>
            <p14:sldId id="2147470171"/>
            <p14:sldId id="2147470210"/>
            <p14:sldId id="2147470192"/>
            <p14:sldId id="2147470194"/>
            <p14:sldId id="2147470195"/>
            <p14:sldId id="2147470173"/>
            <p14:sldId id="2147470220"/>
            <p14:sldId id="276"/>
          </p14:sldIdLst>
        </p14:section>
        <p14:section name="Preliminary Regulation" id="{BA1ADE87-41E8-4E63-99FA-988776B7BEA3}">
          <p14:sldIdLst>
            <p14:sldId id="260"/>
            <p14:sldId id="261"/>
            <p14:sldId id="2147470003"/>
            <p14:sldId id="2147470009"/>
            <p14:sldId id="262"/>
            <p14:sldId id="263"/>
            <p14:sldId id="2147470004"/>
            <p14:sldId id="2147470005"/>
            <p14:sldId id="2147470006"/>
            <p14:sldId id="2147470007"/>
            <p14:sldId id="2147470008"/>
            <p14:sldId id="264"/>
            <p14:sldId id="265"/>
          </p14:sldIdLst>
        </p14:section>
        <p14:section name="Informational Presentation" id="{0C1B639D-93F4-419A-9B0B-C0F2F2A47466}">
          <p14:sldIdLst>
            <p14:sldId id="2147470420"/>
            <p14:sldId id="2147470394"/>
            <p14:sldId id="2147470023"/>
            <p14:sldId id="2147470406"/>
            <p14:sldId id="2147470404"/>
            <p14:sldId id="2147470407"/>
            <p14:sldId id="2147470408"/>
            <p14:sldId id="2147470409"/>
            <p14:sldId id="2147470410"/>
            <p14:sldId id="2147470411"/>
            <p14:sldId id="2147470412"/>
            <p14:sldId id="2147470413"/>
            <p14:sldId id="2147470414"/>
            <p14:sldId id="2147470415"/>
            <p14:sldId id="2147470416"/>
            <p14:sldId id="2147470417"/>
            <p14:sldId id="2147470421"/>
          </p14:sldIdLst>
        </p14:section>
        <p14:section name="Next meeting notice" id="{CDEE2D27-B5F7-4944-AE0D-4B3E8A84372E}">
          <p14:sldIdLst>
            <p14:sldId id="277"/>
          </p14:sldIdLst>
        </p14:section>
      </p14:sectionLst>
    </p:ext>
    <p:ext uri="{EFAFB233-063F-42B5-8137-9DF3F51BA10A}">
      <p15:sldGuideLst xmlns:p15="http://schemas.microsoft.com/office/powerpoint/2012/main">
        <p15:guide id="1" orient="horz" pos="1032" userDrawn="1">
          <p15:clr>
            <a:srgbClr val="A4A3A4"/>
          </p15:clr>
        </p15:guide>
        <p15:guide id="2" pos="3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058A00-ACF4-D62A-03F0-4CAD7A00EC66}" name="Pomponio Chipman, Nina (DPH)" initials="NP" userId="S::Nina.PomponioChipman@mass.gov::949aec94-aa96-4b1c-8f71-072d55a8012e" providerId="AD"/>
  <p188:author id="{BB9B210C-DC92-5CC7-25EC-C71BFF271A81}" name="Arterian, Susannah C (DPH)" initials="SA" userId="S::Susannah.C.Arterian@mass.gov::22b774b7-5dc5-48a5-9e78-2828b7883d2a" providerId="AD"/>
  <p188:author id="{6C725C28-B413-453F-9762-73D7E1A8290C}" name="Callahan, Marita (DPH)" initials="CM" userId="S::marita.callahan@mass.gov::2191c78b-82c4-402d-b7cd-5da9af6d330e" providerId="AD"/>
  <p188:author id="{89BEF631-2278-725A-89FF-3C77F4197AE9}" name="Catulle, Fabiola (DPH)" initials="FC" userId="S::Fabiola.Catulle@mass.gov::39ad42f0-e36a-45bb-b14e-c775535e0185" providerId="AD"/>
  <p188:author id="{6682F638-61C9-9FF3-D282-9B2109D50310}" name="Catulle, Fabiola (DPH)" initials="CF" userId="S::fabiola.catulle@mass.gov::39ad42f0-e36a-45bb-b14e-c775535e0185" providerId="AD"/>
  <p188:author id="{714E2B48-A401-0A88-FF56-DC5C6928DFEC}" name="Zeidman, Jessica (DPH)" initials="ZJ" userId="S::jessica.zeidman@mass.gov::33c3030e-80b1-478e-97c9-d1cb951975fe" providerId="AD"/>
  <p188:author id="{0952145B-E5C7-D191-F869-983BECF295A9}" name="Kaplan, Amy (DPH)" initials="KA(" userId="S::amy.kaplan@mass.gov::f1015638-69ff-4a80-acb4-9827cd3c3602" providerId="AD"/>
  <p188:author id="{2F7A9C65-6E7E-085A-48DC-132D4E966EA4}" name="Dally, Emily I (DPH)" initials="D(" userId="S::emily.i.dally@mass.gov::7adfd95f-ab90-4089-be71-8f1d6032eb81" providerId="AD"/>
  <p188:author id="{8267A780-D2E6-07A8-E864-43117F9AA7F0}" name="Gagne, Jaclyn K (DPH)" initials="G(" userId="S::jaclyn.k.gagne@mass.gov::ed86fbee-45bc-4148-93bc-182cd80bef14" providerId="AD"/>
  <p188:author id="{1DF1128C-F4E4-85DE-6AF7-C49F0434837A}" name="McNamara, Torey (DPH)" initials="TM" userId="S::Torey.McNamara@mass.gov::b32fb533-af4f-4b36-a14b-9287fe83d78b" providerId="AD"/>
  <p188:author id="{49DBCB8D-7F55-CAE1-B4C5-6B7C201BB238}" name="Atkinson, Jessica L (DPH)" initials="JA" userId="S::Jessica.L.Atkinson@mass.gov::37894235-441c-42dc-8dd8-63479420428b" providerId="AD"/>
  <p188:author id="{F154B6A1-A1D2-36D6-6C30-FBDD065D8F90}" name="Zeidman, Jessica (DPH)" initials="JZ" userId="S::Jessica.Zeidman@mass.gov::33c3030e-80b1-478e-97c9-d1cb951975fe" providerId="AD"/>
  <p188:author id="{DC423BBF-E089-1720-4E1A-E3F1338DE8D0}" name="Teague, Katelyn (DPH)" initials="KT" userId="S::Katelyn.Teague@mass.gov::249a0ccd-0315-4529-a459-9dc21248967e" providerId="AD"/>
  <p188:author id="{5A1299E4-5918-B048-6772-34C6C2F98D09}" name="Blodgett, Ruth (DPH)" initials="BR" userId="S::ruth.blodgett@mass.gov::e12a8cf4-5fa8-4e7a-b5a0-49546c9a30c0" providerId="AD"/>
  <p188:author id="{1E10E1E6-6BB7-6B3A-D173-CB5729C80727}" name="Davis, Stephen (DPH)" initials="SD" userId="S::stephen.davis@mass.gov::ceeb181e-c58c-4cc6-bb9f-4b036ac28b03" providerId="AD"/>
  <p188:author id="{592DF4EF-14E4-5AC0-74FE-55B7EE93216C}" name="Christian, Brittany S (DPH)" initials="C(" userId="S::brittany.s.christian@mass.gov::eca924d6-6130-499e-9f01-47bca6910c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hen, Alison B (DPH)" initials="CAB(" lastIdx="1" clrIdx="0">
    <p:extLst>
      <p:ext uri="{19B8F6BF-5375-455C-9EA6-DF929625EA0E}">
        <p15:presenceInfo xmlns:p15="http://schemas.microsoft.com/office/powerpoint/2012/main" userId="S::Alison.B.Cohen@mass.gov::476fe2ad-4475-43c1-a402-684819d93f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5C2"/>
    <a:srgbClr val="92BDD2"/>
    <a:srgbClr val="D4D6D3"/>
    <a:srgbClr val="B1C0AF"/>
    <a:srgbClr val="032E53"/>
    <a:srgbClr val="005994"/>
    <a:srgbClr val="92CAD6"/>
    <a:srgbClr val="055994"/>
    <a:srgbClr val="EAE3E5"/>
    <a:srgbClr val="BD92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36470A-C054-4C70-8D5B-7DA65E371EE6}" v="1079" dt="2026-02-10T16:49:58.562"/>
    <p1510:client id="{F2CEBBA0-D40B-4F7F-BAED-C182498590EA}" v="34" dt="2026-02-10T16:45:51.414"/>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2"/>
        <p:guide pos="3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presProps" Target="pres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viewProps" Target="viewProp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notesMaster" Target="notesMasters/notesMaster1.xml"/><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handoutMaster" Target="handoutMasters/handoutMaster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FFCC4E_AB2E655C.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FFCC50_C042C016.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solidFill>
                <a:latin typeface="Avenir Next LT Pro" panose="020B0504020202020204" pitchFamily="34" charset="0"/>
                <a:ea typeface="+mj-ea"/>
                <a:cs typeface="+mj-cs"/>
              </a:defRPr>
            </a:pPr>
            <a:r>
              <a:rPr lang="en-US"/>
              <a:t>KPI: Flu and COVID Vaccine uptake</a:t>
            </a:r>
          </a:p>
        </c:rich>
      </c:tx>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solidFill>
              <a:latin typeface="Avenir Next LT Pro" panose="020B0504020202020204" pitchFamily="34" charset="0"/>
              <a:ea typeface="+mj-ea"/>
              <a:cs typeface="+mj-cs"/>
            </a:defRPr>
          </a:pPr>
          <a:endParaRPr lang="en-US"/>
        </a:p>
      </c:txPr>
    </c:title>
    <c:autoTitleDeleted val="0"/>
    <c:plotArea>
      <c:layout/>
      <c:barChart>
        <c:barDir val="col"/>
        <c:grouping val="clustered"/>
        <c:varyColors val="0"/>
        <c:ser>
          <c:idx val="0"/>
          <c:order val="0"/>
          <c:tx>
            <c:strRef>
              <c:f>Sheet1!$B$1</c:f>
              <c:strCache>
                <c:ptCount val="1"/>
                <c:pt idx="0">
                  <c:v>Flu uptake</c:v>
                </c:pt>
              </c:strCache>
            </c:strRef>
          </c:tx>
          <c:spPr>
            <a:solidFill>
              <a:srgbClr val="005994"/>
            </a:solidFill>
            <a:ln>
              <a:noFill/>
            </a:ln>
            <a:effectLst/>
          </c:spPr>
          <c:invertIfNegative val="0"/>
          <c:cat>
            <c:strRef>
              <c:f>Sheet1!$A$2:$A$7</c:f>
              <c:strCache>
                <c:ptCount val="6"/>
                <c:pt idx="0">
                  <c:v>FY25 Q1</c:v>
                </c:pt>
                <c:pt idx="1">
                  <c:v>FY25 Q2</c:v>
                </c:pt>
                <c:pt idx="2">
                  <c:v>FY25 Q3</c:v>
                </c:pt>
                <c:pt idx="3">
                  <c:v>FY25 Q4</c:v>
                </c:pt>
                <c:pt idx="4">
                  <c:v>FY26 Q1</c:v>
                </c:pt>
                <c:pt idx="5">
                  <c:v>FY26 Q2</c:v>
                </c:pt>
              </c:strCache>
            </c:strRef>
          </c:cat>
          <c:val>
            <c:numRef>
              <c:f>Sheet1!$B$2:$B$7</c:f>
              <c:numCache>
                <c:formatCode>General</c:formatCode>
                <c:ptCount val="6"/>
                <c:pt idx="0">
                  <c:v>13.7</c:v>
                </c:pt>
                <c:pt idx="1">
                  <c:v>35.700000000000003</c:v>
                </c:pt>
                <c:pt idx="2">
                  <c:v>40.200000000000003</c:v>
                </c:pt>
                <c:pt idx="3">
                  <c:v>40.6</c:v>
                </c:pt>
                <c:pt idx="4">
                  <c:v>24</c:v>
                </c:pt>
                <c:pt idx="5">
                  <c:v>36.4</c:v>
                </c:pt>
              </c:numCache>
            </c:numRef>
          </c:val>
          <c:extLst>
            <c:ext xmlns:c16="http://schemas.microsoft.com/office/drawing/2014/chart" uri="{C3380CC4-5D6E-409C-BE32-E72D297353CC}">
              <c16:uniqueId val="{00000000-84F0-496B-AC98-28EB803EEA2A}"/>
            </c:ext>
          </c:extLst>
        </c:ser>
        <c:ser>
          <c:idx val="1"/>
          <c:order val="1"/>
          <c:tx>
            <c:strRef>
              <c:f>Sheet1!$C$1</c:f>
              <c:strCache>
                <c:ptCount val="1"/>
                <c:pt idx="0">
                  <c:v>COVID uptake</c:v>
                </c:pt>
              </c:strCache>
            </c:strRef>
          </c:tx>
          <c:spPr>
            <a:solidFill>
              <a:srgbClr val="032E53"/>
            </a:solidFill>
            <a:ln>
              <a:noFill/>
            </a:ln>
            <a:effectLst/>
          </c:spPr>
          <c:invertIfNegative val="0"/>
          <c:cat>
            <c:strRef>
              <c:f>Sheet1!$A$2:$A$7</c:f>
              <c:strCache>
                <c:ptCount val="6"/>
                <c:pt idx="0">
                  <c:v>FY25 Q1</c:v>
                </c:pt>
                <c:pt idx="1">
                  <c:v>FY25 Q2</c:v>
                </c:pt>
                <c:pt idx="2">
                  <c:v>FY25 Q3</c:v>
                </c:pt>
                <c:pt idx="3">
                  <c:v>FY25 Q4</c:v>
                </c:pt>
                <c:pt idx="4">
                  <c:v>FY26 Q1</c:v>
                </c:pt>
                <c:pt idx="5">
                  <c:v>FY26 Q2</c:v>
                </c:pt>
              </c:strCache>
            </c:strRef>
          </c:cat>
          <c:val>
            <c:numRef>
              <c:f>Sheet1!$C$2:$C$7</c:f>
              <c:numCache>
                <c:formatCode>General</c:formatCode>
                <c:ptCount val="6"/>
                <c:pt idx="0">
                  <c:v>7.8</c:v>
                </c:pt>
                <c:pt idx="1">
                  <c:v>18.2</c:v>
                </c:pt>
                <c:pt idx="2">
                  <c:v>20.3</c:v>
                </c:pt>
                <c:pt idx="3">
                  <c:v>20.8</c:v>
                </c:pt>
                <c:pt idx="4">
                  <c:v>7.8</c:v>
                </c:pt>
                <c:pt idx="5">
                  <c:v>11.9</c:v>
                </c:pt>
              </c:numCache>
            </c:numRef>
          </c:val>
          <c:extLst>
            <c:ext xmlns:c16="http://schemas.microsoft.com/office/drawing/2014/chart" uri="{C3380CC4-5D6E-409C-BE32-E72D297353CC}">
              <c16:uniqueId val="{00000001-84F0-496B-AC98-28EB803EEA2A}"/>
            </c:ext>
          </c:extLst>
        </c:ser>
        <c:dLbls>
          <c:showLegendKey val="0"/>
          <c:showVal val="0"/>
          <c:showCatName val="0"/>
          <c:showSerName val="0"/>
          <c:showPercent val="0"/>
          <c:showBubbleSize val="0"/>
        </c:dLbls>
        <c:gapWidth val="80"/>
        <c:overlap val="25"/>
        <c:axId val="1763879936"/>
        <c:axId val="1763880416"/>
      </c:barChart>
      <c:catAx>
        <c:axId val="176387993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solidFill>
                <a:latin typeface="Avenir Next LT Pro" panose="020B0504020202020204" pitchFamily="34" charset="0"/>
                <a:ea typeface="+mn-ea"/>
                <a:cs typeface="+mn-cs"/>
              </a:defRPr>
            </a:pPr>
            <a:endParaRPr lang="en-US"/>
          </a:p>
        </c:txPr>
        <c:crossAx val="1763880416"/>
        <c:crosses val="autoZero"/>
        <c:auto val="1"/>
        <c:lblAlgn val="ctr"/>
        <c:lblOffset val="100"/>
        <c:noMultiLvlLbl val="0"/>
      </c:catAx>
      <c:valAx>
        <c:axId val="176388041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solidFill>
                <a:latin typeface="Avenir Next LT Pro" panose="020B0504020202020204" pitchFamily="34" charset="0"/>
                <a:ea typeface="+mn-ea"/>
                <a:cs typeface="+mn-cs"/>
              </a:defRPr>
            </a:pPr>
            <a:endParaRPr lang="en-US"/>
          </a:p>
        </c:txPr>
        <c:crossAx val="176387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venir Next LT Pro" panose="020B05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venir Next LT Pro" panose="020B05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lgn="ctr">
              <a:defRPr sz="2128" b="0" i="0" u="none" strike="noStrike" kern="1200" cap="none" spc="50" normalizeH="0" baseline="0">
                <a:solidFill>
                  <a:schemeClr val="tx1"/>
                </a:solidFill>
                <a:latin typeface="Avenir Next LT Pro" panose="020B0504020202020204" pitchFamily="34" charset="0"/>
                <a:ea typeface="+mj-ea"/>
                <a:cs typeface="+mj-cs"/>
              </a:defRPr>
            </a:pPr>
            <a:r>
              <a:rPr lang="en-US"/>
              <a:t>KPI: Staff who have completed foundational Racial Equity Training</a:t>
            </a:r>
          </a:p>
        </c:rich>
      </c:tx>
      <c:overlay val="0"/>
      <c:spPr>
        <a:noFill/>
        <a:ln>
          <a:noFill/>
        </a:ln>
        <a:effectLst/>
      </c:spPr>
      <c:txPr>
        <a:bodyPr rot="0" spcFirstLastPara="1" vertOverflow="ellipsis" vert="horz" wrap="square" anchor="ctr" anchorCtr="1"/>
        <a:lstStyle/>
        <a:p>
          <a:pPr algn="ctr">
            <a:defRPr sz="2128" b="0" i="0" u="none" strike="noStrike" kern="1200" cap="none" spc="50" normalizeH="0" baseline="0">
              <a:solidFill>
                <a:schemeClr val="tx1"/>
              </a:solidFill>
              <a:latin typeface="Avenir Next LT Pro" panose="020B0504020202020204" pitchFamily="34" charset="0"/>
              <a:ea typeface="+mj-ea"/>
              <a:cs typeface="+mj-cs"/>
            </a:defRPr>
          </a:pPr>
          <a:endParaRPr lang="en-US"/>
        </a:p>
      </c:txPr>
    </c:title>
    <c:autoTitleDeleted val="0"/>
    <c:plotArea>
      <c:layout/>
      <c:barChart>
        <c:barDir val="col"/>
        <c:grouping val="clustered"/>
        <c:varyColors val="0"/>
        <c:ser>
          <c:idx val="0"/>
          <c:order val="0"/>
          <c:tx>
            <c:strRef>
              <c:f>Sheet1!$B$1</c:f>
              <c:strCache>
                <c:ptCount val="1"/>
                <c:pt idx="0">
                  <c:v>Managers</c:v>
                </c:pt>
              </c:strCache>
            </c:strRef>
          </c:tx>
          <c:spPr>
            <a:solidFill>
              <a:srgbClr val="005994"/>
            </a:solidFill>
            <a:ln>
              <a:noFill/>
            </a:ln>
            <a:effectLst/>
          </c:spPr>
          <c:invertIfNegative val="0"/>
          <c:cat>
            <c:strRef>
              <c:f>Sheet1!$A$2:$A$8</c:f>
              <c:strCache>
                <c:ptCount val="6"/>
                <c:pt idx="0">
                  <c:v>FY25 Q1</c:v>
                </c:pt>
                <c:pt idx="1">
                  <c:v>FY25 Q2</c:v>
                </c:pt>
                <c:pt idx="2">
                  <c:v>FY25 Q3</c:v>
                </c:pt>
                <c:pt idx="3">
                  <c:v>FY25 Q4</c:v>
                </c:pt>
                <c:pt idx="4">
                  <c:v>FY26 Q1</c:v>
                </c:pt>
                <c:pt idx="5">
                  <c:v>FY26 Q2</c:v>
                </c:pt>
              </c:strCache>
            </c:strRef>
          </c:cat>
          <c:val>
            <c:numRef>
              <c:f>Sheet1!$B$2:$B$8</c:f>
              <c:numCache>
                <c:formatCode>0%</c:formatCode>
                <c:ptCount val="7"/>
                <c:pt idx="0">
                  <c:v>0.56999999999999995</c:v>
                </c:pt>
                <c:pt idx="1">
                  <c:v>0.59</c:v>
                </c:pt>
                <c:pt idx="2">
                  <c:v>0.61</c:v>
                </c:pt>
                <c:pt idx="3">
                  <c:v>0.7</c:v>
                </c:pt>
                <c:pt idx="4">
                  <c:v>0.79</c:v>
                </c:pt>
                <c:pt idx="5">
                  <c:v>0.82</c:v>
                </c:pt>
              </c:numCache>
            </c:numRef>
          </c:val>
          <c:extLst>
            <c:ext xmlns:c16="http://schemas.microsoft.com/office/drawing/2014/chart" uri="{C3380CC4-5D6E-409C-BE32-E72D297353CC}">
              <c16:uniqueId val="{00000000-84F0-496B-AC98-28EB803EEA2A}"/>
            </c:ext>
          </c:extLst>
        </c:ser>
        <c:ser>
          <c:idx val="1"/>
          <c:order val="1"/>
          <c:tx>
            <c:strRef>
              <c:f>Sheet1!$C$1</c:f>
              <c:strCache>
                <c:ptCount val="1"/>
                <c:pt idx="0">
                  <c:v>Non-managers</c:v>
                </c:pt>
              </c:strCache>
            </c:strRef>
          </c:tx>
          <c:spPr>
            <a:solidFill>
              <a:srgbClr val="032E53"/>
            </a:solidFill>
            <a:ln>
              <a:noFill/>
            </a:ln>
            <a:effectLst/>
          </c:spPr>
          <c:invertIfNegative val="0"/>
          <c:cat>
            <c:strRef>
              <c:f>Sheet1!$A$2:$A$8</c:f>
              <c:strCache>
                <c:ptCount val="6"/>
                <c:pt idx="0">
                  <c:v>FY25 Q1</c:v>
                </c:pt>
                <c:pt idx="1">
                  <c:v>FY25 Q2</c:v>
                </c:pt>
                <c:pt idx="2">
                  <c:v>FY25 Q3</c:v>
                </c:pt>
                <c:pt idx="3">
                  <c:v>FY25 Q4</c:v>
                </c:pt>
                <c:pt idx="4">
                  <c:v>FY26 Q1</c:v>
                </c:pt>
                <c:pt idx="5">
                  <c:v>FY26 Q2</c:v>
                </c:pt>
              </c:strCache>
            </c:strRef>
          </c:cat>
          <c:val>
            <c:numRef>
              <c:f>Sheet1!$C$2:$C$8</c:f>
              <c:numCache>
                <c:formatCode>0%</c:formatCode>
                <c:ptCount val="7"/>
                <c:pt idx="0">
                  <c:v>0.35</c:v>
                </c:pt>
                <c:pt idx="1">
                  <c:v>0.36</c:v>
                </c:pt>
                <c:pt idx="2">
                  <c:v>0.35</c:v>
                </c:pt>
                <c:pt idx="3">
                  <c:v>0.36</c:v>
                </c:pt>
                <c:pt idx="4">
                  <c:v>0.36</c:v>
                </c:pt>
                <c:pt idx="5">
                  <c:v>0.39</c:v>
                </c:pt>
              </c:numCache>
            </c:numRef>
          </c:val>
          <c:extLst>
            <c:ext xmlns:c16="http://schemas.microsoft.com/office/drawing/2014/chart" uri="{C3380CC4-5D6E-409C-BE32-E72D297353CC}">
              <c16:uniqueId val="{00000001-84F0-496B-AC98-28EB803EEA2A}"/>
            </c:ext>
          </c:extLst>
        </c:ser>
        <c:dLbls>
          <c:showLegendKey val="0"/>
          <c:showVal val="0"/>
          <c:showCatName val="0"/>
          <c:showSerName val="0"/>
          <c:showPercent val="0"/>
          <c:showBubbleSize val="0"/>
        </c:dLbls>
        <c:gapWidth val="80"/>
        <c:overlap val="25"/>
        <c:axId val="1763879936"/>
        <c:axId val="1763880416"/>
      </c:barChart>
      <c:catAx>
        <c:axId val="176387993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solidFill>
                <a:latin typeface="Avenir Next LT Pro" panose="020B0504020202020204" pitchFamily="34" charset="0"/>
                <a:ea typeface="+mn-ea"/>
                <a:cs typeface="+mn-cs"/>
              </a:defRPr>
            </a:pPr>
            <a:endParaRPr lang="en-US"/>
          </a:p>
        </c:txPr>
        <c:crossAx val="1763880416"/>
        <c:crosses val="autoZero"/>
        <c:auto val="1"/>
        <c:lblAlgn val="ctr"/>
        <c:lblOffset val="100"/>
        <c:noMultiLvlLbl val="0"/>
      </c:catAx>
      <c:valAx>
        <c:axId val="1763880416"/>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solidFill>
                <a:latin typeface="Avenir Next LT Pro" panose="020B0504020202020204" pitchFamily="34" charset="0"/>
                <a:ea typeface="+mn-ea"/>
                <a:cs typeface="+mn-cs"/>
              </a:defRPr>
            </a:pPr>
            <a:endParaRPr lang="en-US"/>
          </a:p>
        </c:txPr>
        <c:crossAx val="176387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venir Next LT Pro" panose="020B05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venir Next LT Pro" panose="020B05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8CD7E-75C9-4086-9FA9-31D38E5E5420}"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13CF99FD-0C46-4214-95A5-4153EBACF4B1}">
      <dgm:prSet/>
      <dgm:spPr/>
      <dgm:t>
        <a:bodyPr/>
        <a:lstStyle/>
        <a:p>
          <a:r>
            <a:rPr lang="en-US">
              <a:solidFill>
                <a:srgbClr val="032E53"/>
              </a:solidFill>
              <a:latin typeface="Avenir Next LT Pro" panose="020B0504020202020204" pitchFamily="34" charset="0"/>
            </a:rPr>
            <a:t>1. The City of Cambridge 2025 CHNA</a:t>
          </a:r>
        </a:p>
      </dgm:t>
    </dgm:pt>
    <dgm:pt modelId="{A3C174ED-AF3D-4326-9220-634904D2528E}" type="parTrans" cxnId="{7660ACBA-631B-463F-BC8E-6C4864BB65CE}">
      <dgm:prSet/>
      <dgm:spPr/>
      <dgm:t>
        <a:bodyPr/>
        <a:lstStyle/>
        <a:p>
          <a:endParaRPr lang="en-US">
            <a:solidFill>
              <a:srgbClr val="032E53"/>
            </a:solidFill>
            <a:latin typeface="Avenir Next LT Pro" panose="020B0504020202020204" pitchFamily="34" charset="0"/>
          </a:endParaRPr>
        </a:p>
      </dgm:t>
    </dgm:pt>
    <dgm:pt modelId="{2F4AD110-E5E9-4188-8256-3D267804735F}" type="sibTrans" cxnId="{7660ACBA-631B-463F-BC8E-6C4864BB65CE}">
      <dgm:prSet/>
      <dgm:spPr/>
      <dgm:t>
        <a:bodyPr/>
        <a:lstStyle/>
        <a:p>
          <a:endParaRPr lang="en-US">
            <a:solidFill>
              <a:srgbClr val="032E53"/>
            </a:solidFill>
            <a:latin typeface="Avenir Next LT Pro" panose="020B0504020202020204" pitchFamily="34" charset="0"/>
          </a:endParaRPr>
        </a:p>
      </dgm:t>
    </dgm:pt>
    <dgm:pt modelId="{6CB1AA8C-DD52-47BF-8AB0-EB0E351D9524}">
      <dgm:prSet/>
      <dgm:spPr/>
      <dgm:t>
        <a:bodyPr/>
        <a:lstStyle/>
        <a:p>
          <a:r>
            <a:rPr lang="en-US">
              <a:solidFill>
                <a:srgbClr val="032E53"/>
              </a:solidFill>
              <a:latin typeface="Avenir Next LT Pro" panose="020B0504020202020204" pitchFamily="34" charset="0"/>
            </a:rPr>
            <a:t>2. A Self-Assessment</a:t>
          </a:r>
        </a:p>
      </dgm:t>
    </dgm:pt>
    <dgm:pt modelId="{A42E76B6-3D49-42B3-998E-2AA4C6139FB6}" type="parTrans" cxnId="{2B12B933-B823-468F-BE23-92167B7F2E1F}">
      <dgm:prSet/>
      <dgm:spPr/>
      <dgm:t>
        <a:bodyPr/>
        <a:lstStyle/>
        <a:p>
          <a:endParaRPr lang="en-US">
            <a:solidFill>
              <a:srgbClr val="032E53"/>
            </a:solidFill>
            <a:latin typeface="Avenir Next LT Pro" panose="020B0504020202020204" pitchFamily="34" charset="0"/>
          </a:endParaRPr>
        </a:p>
      </dgm:t>
    </dgm:pt>
    <dgm:pt modelId="{44ECB090-2358-4B77-AA40-DB9CF9ACE40C}" type="sibTrans" cxnId="{2B12B933-B823-468F-BE23-92167B7F2E1F}">
      <dgm:prSet/>
      <dgm:spPr/>
      <dgm:t>
        <a:bodyPr/>
        <a:lstStyle/>
        <a:p>
          <a:endParaRPr lang="en-US">
            <a:solidFill>
              <a:srgbClr val="032E53"/>
            </a:solidFill>
            <a:latin typeface="Avenir Next LT Pro" panose="020B0504020202020204" pitchFamily="34" charset="0"/>
          </a:endParaRPr>
        </a:p>
      </dgm:t>
    </dgm:pt>
    <dgm:pt modelId="{A50973AA-84A0-4A98-9DB1-6025FDF2C2FC}">
      <dgm:prSet/>
      <dgm:spPr/>
      <dgm:t>
        <a:bodyPr/>
        <a:lstStyle/>
        <a:p>
          <a:r>
            <a:rPr lang="en-US">
              <a:solidFill>
                <a:srgbClr val="032E53"/>
              </a:solidFill>
              <a:latin typeface="Avenir Next LT Pro" panose="020B0504020202020204" pitchFamily="34" charset="0"/>
            </a:rPr>
            <a:t>3. Partner Assessments</a:t>
          </a:r>
        </a:p>
      </dgm:t>
    </dgm:pt>
    <dgm:pt modelId="{C1DD62C5-40A2-449E-8B60-2D381968CE5C}" type="parTrans" cxnId="{39C3F3C1-636B-4E7C-B0B4-AF91489FF17D}">
      <dgm:prSet/>
      <dgm:spPr/>
      <dgm:t>
        <a:bodyPr/>
        <a:lstStyle/>
        <a:p>
          <a:endParaRPr lang="en-US">
            <a:solidFill>
              <a:srgbClr val="032E53"/>
            </a:solidFill>
            <a:latin typeface="Avenir Next LT Pro" panose="020B0504020202020204" pitchFamily="34" charset="0"/>
          </a:endParaRPr>
        </a:p>
      </dgm:t>
    </dgm:pt>
    <dgm:pt modelId="{ED69015B-EFDA-410F-BB47-3F3637A0C87A}" type="sibTrans" cxnId="{39C3F3C1-636B-4E7C-B0B4-AF91489FF17D}">
      <dgm:prSet/>
      <dgm:spPr/>
      <dgm:t>
        <a:bodyPr/>
        <a:lstStyle/>
        <a:p>
          <a:endParaRPr lang="en-US">
            <a:solidFill>
              <a:srgbClr val="032E53"/>
            </a:solidFill>
            <a:latin typeface="Avenir Next LT Pro" panose="020B0504020202020204" pitchFamily="34" charset="0"/>
          </a:endParaRPr>
        </a:p>
      </dgm:t>
    </dgm:pt>
    <dgm:pt modelId="{DB69D1ED-7CF8-49C5-B931-04BB23ADB0EA}">
      <dgm:prSet/>
      <dgm:spPr/>
      <dgm:t>
        <a:bodyPr/>
        <a:lstStyle/>
        <a:p>
          <a:r>
            <a:rPr lang="en-US">
              <a:solidFill>
                <a:srgbClr val="032E53"/>
              </a:solidFill>
              <a:latin typeface="Avenir Next LT Pro" panose="020B0504020202020204" pitchFamily="34" charset="0"/>
            </a:rPr>
            <a:t>4. CHI Narrative </a:t>
          </a:r>
        </a:p>
      </dgm:t>
    </dgm:pt>
    <dgm:pt modelId="{10D3E2DF-5ABD-4CF2-9749-3F3AA10881F4}" type="parTrans" cxnId="{F052353F-5148-4A88-98E5-A8DD9252F2C7}">
      <dgm:prSet/>
      <dgm:spPr/>
      <dgm:t>
        <a:bodyPr/>
        <a:lstStyle/>
        <a:p>
          <a:endParaRPr lang="en-US">
            <a:solidFill>
              <a:srgbClr val="032E53"/>
            </a:solidFill>
            <a:latin typeface="Avenir Next LT Pro" panose="020B0504020202020204" pitchFamily="34" charset="0"/>
          </a:endParaRPr>
        </a:p>
      </dgm:t>
    </dgm:pt>
    <dgm:pt modelId="{7AD5DAB7-0078-43CE-87B0-C0BD978EA355}" type="sibTrans" cxnId="{F052353F-5148-4A88-98E5-A8DD9252F2C7}">
      <dgm:prSet/>
      <dgm:spPr/>
      <dgm:t>
        <a:bodyPr/>
        <a:lstStyle/>
        <a:p>
          <a:endParaRPr lang="en-US">
            <a:solidFill>
              <a:srgbClr val="032E53"/>
            </a:solidFill>
            <a:latin typeface="Avenir Next LT Pro" panose="020B0504020202020204" pitchFamily="34" charset="0"/>
          </a:endParaRPr>
        </a:p>
      </dgm:t>
    </dgm:pt>
    <dgm:pt modelId="{5280394A-5E85-4453-BD66-79708FC75963}" type="pres">
      <dgm:prSet presAssocID="{F128CD7E-75C9-4086-9FA9-31D38E5E5420}" presName="root" presStyleCnt="0">
        <dgm:presLayoutVars>
          <dgm:dir/>
          <dgm:resizeHandles val="exact"/>
        </dgm:presLayoutVars>
      </dgm:prSet>
      <dgm:spPr/>
    </dgm:pt>
    <dgm:pt modelId="{05B2262B-1B98-4CF6-A6AE-7339D2A4694A}" type="pres">
      <dgm:prSet presAssocID="{F128CD7E-75C9-4086-9FA9-31D38E5E5420}" presName="container" presStyleCnt="0">
        <dgm:presLayoutVars>
          <dgm:dir/>
          <dgm:resizeHandles val="exact"/>
        </dgm:presLayoutVars>
      </dgm:prSet>
      <dgm:spPr/>
    </dgm:pt>
    <dgm:pt modelId="{916E892E-08FD-432D-818D-9FBA2058BD84}" type="pres">
      <dgm:prSet presAssocID="{13CF99FD-0C46-4214-95A5-4153EBACF4B1}" presName="compNode" presStyleCnt="0"/>
      <dgm:spPr/>
    </dgm:pt>
    <dgm:pt modelId="{AC5EDD08-4BE1-458B-95CC-17AC9706435C}" type="pres">
      <dgm:prSet presAssocID="{13CF99FD-0C46-4214-95A5-4153EBACF4B1}" presName="iconBgRect" presStyleLbl="bgShp" presStyleIdx="0" presStyleCnt="4"/>
      <dgm:spPr>
        <a:solidFill>
          <a:srgbClr val="032E53"/>
        </a:solidFill>
      </dgm:spPr>
    </dgm:pt>
    <dgm:pt modelId="{9333114A-82FB-43B9-87FD-0B177AB545C2}" type="pres">
      <dgm:prSet presAssocID="{13CF99FD-0C46-4214-95A5-4153EBACF4B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B17E7BB4-A0D6-4B78-923D-29CFB2A6904E}" type="pres">
      <dgm:prSet presAssocID="{13CF99FD-0C46-4214-95A5-4153EBACF4B1}" presName="spaceRect" presStyleCnt="0"/>
      <dgm:spPr/>
    </dgm:pt>
    <dgm:pt modelId="{0BFF3E0D-9291-4F18-9AB8-B2664DBC70D1}" type="pres">
      <dgm:prSet presAssocID="{13CF99FD-0C46-4214-95A5-4153EBACF4B1}" presName="textRect" presStyleLbl="revTx" presStyleIdx="0" presStyleCnt="4">
        <dgm:presLayoutVars>
          <dgm:chMax val="1"/>
          <dgm:chPref val="1"/>
        </dgm:presLayoutVars>
      </dgm:prSet>
      <dgm:spPr/>
    </dgm:pt>
    <dgm:pt modelId="{2E143FD4-DA94-457B-8B96-62C248475EA5}" type="pres">
      <dgm:prSet presAssocID="{2F4AD110-E5E9-4188-8256-3D267804735F}" presName="sibTrans" presStyleLbl="sibTrans2D1" presStyleIdx="0" presStyleCnt="0"/>
      <dgm:spPr/>
    </dgm:pt>
    <dgm:pt modelId="{93447400-B25D-4F7A-9BCF-3A2B9AB7CE39}" type="pres">
      <dgm:prSet presAssocID="{6CB1AA8C-DD52-47BF-8AB0-EB0E351D9524}" presName="compNode" presStyleCnt="0"/>
      <dgm:spPr/>
    </dgm:pt>
    <dgm:pt modelId="{CC50AA28-C4AF-4AA8-98B3-0B17C9E92B9C}" type="pres">
      <dgm:prSet presAssocID="{6CB1AA8C-DD52-47BF-8AB0-EB0E351D9524}" presName="iconBgRect" presStyleLbl="bgShp" presStyleIdx="1" presStyleCnt="4"/>
      <dgm:spPr>
        <a:solidFill>
          <a:srgbClr val="032E53"/>
        </a:solidFill>
      </dgm:spPr>
    </dgm:pt>
    <dgm:pt modelId="{5CC8FDDA-787E-4D3A-B500-94DFD85D3402}" type="pres">
      <dgm:prSet presAssocID="{6CB1AA8C-DD52-47BF-8AB0-EB0E351D952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40CA0BF-2B1C-47D0-B376-975CC5C16B46}" type="pres">
      <dgm:prSet presAssocID="{6CB1AA8C-DD52-47BF-8AB0-EB0E351D9524}" presName="spaceRect" presStyleCnt="0"/>
      <dgm:spPr/>
    </dgm:pt>
    <dgm:pt modelId="{6611F9F7-D832-4D2C-85C6-4EE63287EBB9}" type="pres">
      <dgm:prSet presAssocID="{6CB1AA8C-DD52-47BF-8AB0-EB0E351D9524}" presName="textRect" presStyleLbl="revTx" presStyleIdx="1" presStyleCnt="4">
        <dgm:presLayoutVars>
          <dgm:chMax val="1"/>
          <dgm:chPref val="1"/>
        </dgm:presLayoutVars>
      </dgm:prSet>
      <dgm:spPr/>
    </dgm:pt>
    <dgm:pt modelId="{C57A696B-AFE6-4F08-B266-ADFF95A28F54}" type="pres">
      <dgm:prSet presAssocID="{44ECB090-2358-4B77-AA40-DB9CF9ACE40C}" presName="sibTrans" presStyleLbl="sibTrans2D1" presStyleIdx="0" presStyleCnt="0"/>
      <dgm:spPr/>
    </dgm:pt>
    <dgm:pt modelId="{4C4B4C3D-318A-4514-8B74-DAD27FEAFD6C}" type="pres">
      <dgm:prSet presAssocID="{A50973AA-84A0-4A98-9DB1-6025FDF2C2FC}" presName="compNode" presStyleCnt="0"/>
      <dgm:spPr/>
    </dgm:pt>
    <dgm:pt modelId="{BAAE83FA-40DD-415A-B7EA-322D5DCC886A}" type="pres">
      <dgm:prSet presAssocID="{A50973AA-84A0-4A98-9DB1-6025FDF2C2FC}" presName="iconBgRect" presStyleLbl="bgShp" presStyleIdx="2" presStyleCnt="4"/>
      <dgm:spPr>
        <a:solidFill>
          <a:srgbClr val="032E53"/>
        </a:solidFill>
      </dgm:spPr>
    </dgm:pt>
    <dgm:pt modelId="{4E962E2B-4CC0-4802-894F-50C8E65A0585}" type="pres">
      <dgm:prSet presAssocID="{A50973AA-84A0-4A98-9DB1-6025FDF2C2F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21FE5AC4-4006-4655-A04B-1C1989219841}" type="pres">
      <dgm:prSet presAssocID="{A50973AA-84A0-4A98-9DB1-6025FDF2C2FC}" presName="spaceRect" presStyleCnt="0"/>
      <dgm:spPr/>
    </dgm:pt>
    <dgm:pt modelId="{100CBF52-FECB-4422-A815-39AE1F364D00}" type="pres">
      <dgm:prSet presAssocID="{A50973AA-84A0-4A98-9DB1-6025FDF2C2FC}" presName="textRect" presStyleLbl="revTx" presStyleIdx="2" presStyleCnt="4">
        <dgm:presLayoutVars>
          <dgm:chMax val="1"/>
          <dgm:chPref val="1"/>
        </dgm:presLayoutVars>
      </dgm:prSet>
      <dgm:spPr/>
    </dgm:pt>
    <dgm:pt modelId="{BDB05E82-9AE9-4FFE-968B-DF0208AA14FB}" type="pres">
      <dgm:prSet presAssocID="{ED69015B-EFDA-410F-BB47-3F3637A0C87A}" presName="sibTrans" presStyleLbl="sibTrans2D1" presStyleIdx="0" presStyleCnt="0"/>
      <dgm:spPr/>
    </dgm:pt>
    <dgm:pt modelId="{0BBD61C9-BCA6-4D63-BD27-1EC0D77B057C}" type="pres">
      <dgm:prSet presAssocID="{DB69D1ED-7CF8-49C5-B931-04BB23ADB0EA}" presName="compNode" presStyleCnt="0"/>
      <dgm:spPr/>
    </dgm:pt>
    <dgm:pt modelId="{3A912664-073A-40FA-AF1F-80883CC1F281}" type="pres">
      <dgm:prSet presAssocID="{DB69D1ED-7CF8-49C5-B931-04BB23ADB0EA}" presName="iconBgRect" presStyleLbl="bgShp" presStyleIdx="3" presStyleCnt="4"/>
      <dgm:spPr>
        <a:solidFill>
          <a:srgbClr val="032E53"/>
        </a:solidFill>
      </dgm:spPr>
    </dgm:pt>
    <dgm:pt modelId="{B7A07108-1C67-47CF-97E9-69C4391FF149}" type="pres">
      <dgm:prSet presAssocID="{DB69D1ED-7CF8-49C5-B931-04BB23ADB0E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3C5A9C27-DFD3-4C47-894D-DCB27C54C344}" type="pres">
      <dgm:prSet presAssocID="{DB69D1ED-7CF8-49C5-B931-04BB23ADB0EA}" presName="spaceRect" presStyleCnt="0"/>
      <dgm:spPr/>
    </dgm:pt>
    <dgm:pt modelId="{4DB9DF63-F548-4700-8542-6451A2839F10}" type="pres">
      <dgm:prSet presAssocID="{DB69D1ED-7CF8-49C5-B931-04BB23ADB0EA}" presName="textRect" presStyleLbl="revTx" presStyleIdx="3" presStyleCnt="4">
        <dgm:presLayoutVars>
          <dgm:chMax val="1"/>
          <dgm:chPref val="1"/>
        </dgm:presLayoutVars>
      </dgm:prSet>
      <dgm:spPr/>
    </dgm:pt>
  </dgm:ptLst>
  <dgm:cxnLst>
    <dgm:cxn modelId="{2B12B933-B823-468F-BE23-92167B7F2E1F}" srcId="{F128CD7E-75C9-4086-9FA9-31D38E5E5420}" destId="{6CB1AA8C-DD52-47BF-8AB0-EB0E351D9524}" srcOrd="1" destOrd="0" parTransId="{A42E76B6-3D49-42B3-998E-2AA4C6139FB6}" sibTransId="{44ECB090-2358-4B77-AA40-DB9CF9ACE40C}"/>
    <dgm:cxn modelId="{F052353F-5148-4A88-98E5-A8DD9252F2C7}" srcId="{F128CD7E-75C9-4086-9FA9-31D38E5E5420}" destId="{DB69D1ED-7CF8-49C5-B931-04BB23ADB0EA}" srcOrd="3" destOrd="0" parTransId="{10D3E2DF-5ABD-4CF2-9749-3F3AA10881F4}" sibTransId="{7AD5DAB7-0078-43CE-87B0-C0BD978EA355}"/>
    <dgm:cxn modelId="{BD50225F-C88A-4A96-82A4-39E4A166A5AE}" type="presOf" srcId="{44ECB090-2358-4B77-AA40-DB9CF9ACE40C}" destId="{C57A696B-AFE6-4F08-B266-ADFF95A28F54}" srcOrd="0" destOrd="0" presId="urn:microsoft.com/office/officeart/2018/2/layout/IconCircleList"/>
    <dgm:cxn modelId="{1CAAB046-F9FF-4693-A1F8-45A455519395}" type="presOf" srcId="{F128CD7E-75C9-4086-9FA9-31D38E5E5420}" destId="{5280394A-5E85-4453-BD66-79708FC75963}" srcOrd="0" destOrd="0" presId="urn:microsoft.com/office/officeart/2018/2/layout/IconCircleList"/>
    <dgm:cxn modelId="{E89FD968-FF2B-43DD-9852-6ACDFF412DFD}" type="presOf" srcId="{A50973AA-84A0-4A98-9DB1-6025FDF2C2FC}" destId="{100CBF52-FECB-4422-A815-39AE1F364D00}" srcOrd="0" destOrd="0" presId="urn:microsoft.com/office/officeart/2018/2/layout/IconCircleList"/>
    <dgm:cxn modelId="{A67FC592-84E2-4D99-9ECA-33E7E33CA02D}" type="presOf" srcId="{13CF99FD-0C46-4214-95A5-4153EBACF4B1}" destId="{0BFF3E0D-9291-4F18-9AB8-B2664DBC70D1}" srcOrd="0" destOrd="0" presId="urn:microsoft.com/office/officeart/2018/2/layout/IconCircleList"/>
    <dgm:cxn modelId="{392FB3A3-ED5D-469A-9BE5-06C41EA79B11}" type="presOf" srcId="{ED69015B-EFDA-410F-BB47-3F3637A0C87A}" destId="{BDB05E82-9AE9-4FFE-968B-DF0208AA14FB}" srcOrd="0" destOrd="0" presId="urn:microsoft.com/office/officeart/2018/2/layout/IconCircleList"/>
    <dgm:cxn modelId="{6DACB4B6-3C27-46F3-BC19-7C4C211900EE}" type="presOf" srcId="{2F4AD110-E5E9-4188-8256-3D267804735F}" destId="{2E143FD4-DA94-457B-8B96-62C248475EA5}" srcOrd="0" destOrd="0" presId="urn:microsoft.com/office/officeart/2018/2/layout/IconCircleList"/>
    <dgm:cxn modelId="{7660ACBA-631B-463F-BC8E-6C4864BB65CE}" srcId="{F128CD7E-75C9-4086-9FA9-31D38E5E5420}" destId="{13CF99FD-0C46-4214-95A5-4153EBACF4B1}" srcOrd="0" destOrd="0" parTransId="{A3C174ED-AF3D-4326-9220-634904D2528E}" sibTransId="{2F4AD110-E5E9-4188-8256-3D267804735F}"/>
    <dgm:cxn modelId="{39C3F3C1-636B-4E7C-B0B4-AF91489FF17D}" srcId="{F128CD7E-75C9-4086-9FA9-31D38E5E5420}" destId="{A50973AA-84A0-4A98-9DB1-6025FDF2C2FC}" srcOrd="2" destOrd="0" parTransId="{C1DD62C5-40A2-449E-8B60-2D381968CE5C}" sibTransId="{ED69015B-EFDA-410F-BB47-3F3637A0C87A}"/>
    <dgm:cxn modelId="{1D6FD3E2-6B85-49A8-992B-8F617B0B92E0}" type="presOf" srcId="{6CB1AA8C-DD52-47BF-8AB0-EB0E351D9524}" destId="{6611F9F7-D832-4D2C-85C6-4EE63287EBB9}" srcOrd="0" destOrd="0" presId="urn:microsoft.com/office/officeart/2018/2/layout/IconCircleList"/>
    <dgm:cxn modelId="{0717E6EE-206E-4869-B239-7ACB88CB649D}" type="presOf" srcId="{DB69D1ED-7CF8-49C5-B931-04BB23ADB0EA}" destId="{4DB9DF63-F548-4700-8542-6451A2839F10}" srcOrd="0" destOrd="0" presId="urn:microsoft.com/office/officeart/2018/2/layout/IconCircleList"/>
    <dgm:cxn modelId="{276BF043-3D32-4B1C-97C2-65B4F2DF03D4}" type="presParOf" srcId="{5280394A-5E85-4453-BD66-79708FC75963}" destId="{05B2262B-1B98-4CF6-A6AE-7339D2A4694A}" srcOrd="0" destOrd="0" presId="urn:microsoft.com/office/officeart/2018/2/layout/IconCircleList"/>
    <dgm:cxn modelId="{3DFEC51E-BBEB-45CC-904A-42258BF0933C}" type="presParOf" srcId="{05B2262B-1B98-4CF6-A6AE-7339D2A4694A}" destId="{916E892E-08FD-432D-818D-9FBA2058BD84}" srcOrd="0" destOrd="0" presId="urn:microsoft.com/office/officeart/2018/2/layout/IconCircleList"/>
    <dgm:cxn modelId="{475641F5-7576-4839-BF7F-AA469107FF67}" type="presParOf" srcId="{916E892E-08FD-432D-818D-9FBA2058BD84}" destId="{AC5EDD08-4BE1-458B-95CC-17AC9706435C}" srcOrd="0" destOrd="0" presId="urn:microsoft.com/office/officeart/2018/2/layout/IconCircleList"/>
    <dgm:cxn modelId="{06A7AEE0-F302-4C0C-A9E7-B5F208315B19}" type="presParOf" srcId="{916E892E-08FD-432D-818D-9FBA2058BD84}" destId="{9333114A-82FB-43B9-87FD-0B177AB545C2}" srcOrd="1" destOrd="0" presId="urn:microsoft.com/office/officeart/2018/2/layout/IconCircleList"/>
    <dgm:cxn modelId="{697A0DEC-0CBF-48DA-B544-DF144D267803}" type="presParOf" srcId="{916E892E-08FD-432D-818D-9FBA2058BD84}" destId="{B17E7BB4-A0D6-4B78-923D-29CFB2A6904E}" srcOrd="2" destOrd="0" presId="urn:microsoft.com/office/officeart/2018/2/layout/IconCircleList"/>
    <dgm:cxn modelId="{4E465A36-A1B0-45C2-AB4D-7853F5B52B8F}" type="presParOf" srcId="{916E892E-08FD-432D-818D-9FBA2058BD84}" destId="{0BFF3E0D-9291-4F18-9AB8-B2664DBC70D1}" srcOrd="3" destOrd="0" presId="urn:microsoft.com/office/officeart/2018/2/layout/IconCircleList"/>
    <dgm:cxn modelId="{9F24B0EB-0150-417D-A7AC-9A3CB7BC8B42}" type="presParOf" srcId="{05B2262B-1B98-4CF6-A6AE-7339D2A4694A}" destId="{2E143FD4-DA94-457B-8B96-62C248475EA5}" srcOrd="1" destOrd="0" presId="urn:microsoft.com/office/officeart/2018/2/layout/IconCircleList"/>
    <dgm:cxn modelId="{25F1436B-60BF-4C77-9BF1-93EF74A8BF26}" type="presParOf" srcId="{05B2262B-1B98-4CF6-A6AE-7339D2A4694A}" destId="{93447400-B25D-4F7A-9BCF-3A2B9AB7CE39}" srcOrd="2" destOrd="0" presId="urn:microsoft.com/office/officeart/2018/2/layout/IconCircleList"/>
    <dgm:cxn modelId="{8665F593-B050-404E-91E1-3993E43AC5C8}" type="presParOf" srcId="{93447400-B25D-4F7A-9BCF-3A2B9AB7CE39}" destId="{CC50AA28-C4AF-4AA8-98B3-0B17C9E92B9C}" srcOrd="0" destOrd="0" presId="urn:microsoft.com/office/officeart/2018/2/layout/IconCircleList"/>
    <dgm:cxn modelId="{A83DD4A1-C5BE-4FD6-82F0-806841DA8EF8}" type="presParOf" srcId="{93447400-B25D-4F7A-9BCF-3A2B9AB7CE39}" destId="{5CC8FDDA-787E-4D3A-B500-94DFD85D3402}" srcOrd="1" destOrd="0" presId="urn:microsoft.com/office/officeart/2018/2/layout/IconCircleList"/>
    <dgm:cxn modelId="{D58AC95F-836E-4880-8F46-14874CD27CDB}" type="presParOf" srcId="{93447400-B25D-4F7A-9BCF-3A2B9AB7CE39}" destId="{740CA0BF-2B1C-47D0-B376-975CC5C16B46}" srcOrd="2" destOrd="0" presId="urn:microsoft.com/office/officeart/2018/2/layout/IconCircleList"/>
    <dgm:cxn modelId="{5127B8D0-6D76-4465-A064-414B97E285C8}" type="presParOf" srcId="{93447400-B25D-4F7A-9BCF-3A2B9AB7CE39}" destId="{6611F9F7-D832-4D2C-85C6-4EE63287EBB9}" srcOrd="3" destOrd="0" presId="urn:microsoft.com/office/officeart/2018/2/layout/IconCircleList"/>
    <dgm:cxn modelId="{2D4C86D5-4F72-4A4F-A348-B9D8EE5380E6}" type="presParOf" srcId="{05B2262B-1B98-4CF6-A6AE-7339D2A4694A}" destId="{C57A696B-AFE6-4F08-B266-ADFF95A28F54}" srcOrd="3" destOrd="0" presId="urn:microsoft.com/office/officeart/2018/2/layout/IconCircleList"/>
    <dgm:cxn modelId="{DF8F9594-7EA8-4002-833F-E7A3EB33D1C4}" type="presParOf" srcId="{05B2262B-1B98-4CF6-A6AE-7339D2A4694A}" destId="{4C4B4C3D-318A-4514-8B74-DAD27FEAFD6C}" srcOrd="4" destOrd="0" presId="urn:microsoft.com/office/officeart/2018/2/layout/IconCircleList"/>
    <dgm:cxn modelId="{9BD787F9-6DCE-4513-B9D8-B454E50616DA}" type="presParOf" srcId="{4C4B4C3D-318A-4514-8B74-DAD27FEAFD6C}" destId="{BAAE83FA-40DD-415A-B7EA-322D5DCC886A}" srcOrd="0" destOrd="0" presId="urn:microsoft.com/office/officeart/2018/2/layout/IconCircleList"/>
    <dgm:cxn modelId="{35EB4E96-1DC4-417C-882B-FA7F8BA06029}" type="presParOf" srcId="{4C4B4C3D-318A-4514-8B74-DAD27FEAFD6C}" destId="{4E962E2B-4CC0-4802-894F-50C8E65A0585}" srcOrd="1" destOrd="0" presId="urn:microsoft.com/office/officeart/2018/2/layout/IconCircleList"/>
    <dgm:cxn modelId="{7705385D-66D9-486C-9912-9A0F0676441A}" type="presParOf" srcId="{4C4B4C3D-318A-4514-8B74-DAD27FEAFD6C}" destId="{21FE5AC4-4006-4655-A04B-1C1989219841}" srcOrd="2" destOrd="0" presId="urn:microsoft.com/office/officeart/2018/2/layout/IconCircleList"/>
    <dgm:cxn modelId="{63997763-B700-4297-8ABB-A7B26ED07710}" type="presParOf" srcId="{4C4B4C3D-318A-4514-8B74-DAD27FEAFD6C}" destId="{100CBF52-FECB-4422-A815-39AE1F364D00}" srcOrd="3" destOrd="0" presId="urn:microsoft.com/office/officeart/2018/2/layout/IconCircleList"/>
    <dgm:cxn modelId="{E403DC72-82EB-4130-AFFB-5A4E4A9FFA24}" type="presParOf" srcId="{05B2262B-1B98-4CF6-A6AE-7339D2A4694A}" destId="{BDB05E82-9AE9-4FFE-968B-DF0208AA14FB}" srcOrd="5" destOrd="0" presId="urn:microsoft.com/office/officeart/2018/2/layout/IconCircleList"/>
    <dgm:cxn modelId="{8C693F1C-3AE4-48D5-B9B8-2EEDA13249F1}" type="presParOf" srcId="{05B2262B-1B98-4CF6-A6AE-7339D2A4694A}" destId="{0BBD61C9-BCA6-4D63-BD27-1EC0D77B057C}" srcOrd="6" destOrd="0" presId="urn:microsoft.com/office/officeart/2018/2/layout/IconCircleList"/>
    <dgm:cxn modelId="{A6519CDC-C28B-49F8-B91A-21491315E3D3}" type="presParOf" srcId="{0BBD61C9-BCA6-4D63-BD27-1EC0D77B057C}" destId="{3A912664-073A-40FA-AF1F-80883CC1F281}" srcOrd="0" destOrd="0" presId="urn:microsoft.com/office/officeart/2018/2/layout/IconCircleList"/>
    <dgm:cxn modelId="{B1F8C163-FB0F-4628-B3FA-6408364B7D0E}" type="presParOf" srcId="{0BBD61C9-BCA6-4D63-BD27-1EC0D77B057C}" destId="{B7A07108-1C67-47CF-97E9-69C4391FF149}" srcOrd="1" destOrd="0" presId="urn:microsoft.com/office/officeart/2018/2/layout/IconCircleList"/>
    <dgm:cxn modelId="{A958E3F9-ECEF-4FD1-B0EA-AD7BF2E557D6}" type="presParOf" srcId="{0BBD61C9-BCA6-4D63-BD27-1EC0D77B057C}" destId="{3C5A9C27-DFD3-4C47-894D-DCB27C54C344}" srcOrd="2" destOrd="0" presId="urn:microsoft.com/office/officeart/2018/2/layout/IconCircleList"/>
    <dgm:cxn modelId="{038C2017-B52D-463E-A876-81C9772BA5A2}" type="presParOf" srcId="{0BBD61C9-BCA6-4D63-BD27-1EC0D77B057C}" destId="{4DB9DF63-F548-4700-8542-6451A2839F1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EDD08-4BE1-458B-95CC-17AC9706435C}">
      <dsp:nvSpPr>
        <dsp:cNvPr id="0" name=""/>
        <dsp:cNvSpPr/>
      </dsp:nvSpPr>
      <dsp:spPr>
        <a:xfrm>
          <a:off x="289845" y="575837"/>
          <a:ext cx="1375920" cy="1375920"/>
        </a:xfrm>
        <a:prstGeom prst="ellipse">
          <a:avLst/>
        </a:prstGeom>
        <a:solidFill>
          <a:srgbClr val="032E53"/>
        </a:solidFill>
        <a:ln>
          <a:noFill/>
        </a:ln>
        <a:effectLst/>
      </dsp:spPr>
      <dsp:style>
        <a:lnRef idx="0">
          <a:scrgbClr r="0" g="0" b="0"/>
        </a:lnRef>
        <a:fillRef idx="1">
          <a:scrgbClr r="0" g="0" b="0"/>
        </a:fillRef>
        <a:effectRef idx="0">
          <a:scrgbClr r="0" g="0" b="0"/>
        </a:effectRef>
        <a:fontRef idx="minor"/>
      </dsp:style>
    </dsp:sp>
    <dsp:sp modelId="{9333114A-82FB-43B9-87FD-0B177AB545C2}">
      <dsp:nvSpPr>
        <dsp:cNvPr id="0" name=""/>
        <dsp:cNvSpPr/>
      </dsp:nvSpPr>
      <dsp:spPr>
        <a:xfrm>
          <a:off x="578788" y="864781"/>
          <a:ext cx="798033" cy="7980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FF3E0D-9291-4F18-9AB8-B2664DBC70D1}">
      <dsp:nvSpPr>
        <dsp:cNvPr id="0" name=""/>
        <dsp:cNvSpPr/>
      </dsp:nvSpPr>
      <dsp:spPr>
        <a:xfrm>
          <a:off x="1960605" y="575837"/>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solidFill>
                <a:srgbClr val="032E53"/>
              </a:solidFill>
              <a:latin typeface="Avenir Next LT Pro" panose="020B0504020202020204" pitchFamily="34" charset="0"/>
            </a:rPr>
            <a:t>1. The City of Cambridge 2025 CHNA</a:t>
          </a:r>
        </a:p>
      </dsp:txBody>
      <dsp:txXfrm>
        <a:off x="1960605" y="575837"/>
        <a:ext cx="3243239" cy="1375920"/>
      </dsp:txXfrm>
    </dsp:sp>
    <dsp:sp modelId="{CC50AA28-C4AF-4AA8-98B3-0B17C9E92B9C}">
      <dsp:nvSpPr>
        <dsp:cNvPr id="0" name=""/>
        <dsp:cNvSpPr/>
      </dsp:nvSpPr>
      <dsp:spPr>
        <a:xfrm>
          <a:off x="5768955" y="575837"/>
          <a:ext cx="1375920" cy="1375920"/>
        </a:xfrm>
        <a:prstGeom prst="ellipse">
          <a:avLst/>
        </a:prstGeom>
        <a:solidFill>
          <a:srgbClr val="032E53"/>
        </a:solidFill>
        <a:ln>
          <a:noFill/>
        </a:ln>
        <a:effectLst/>
      </dsp:spPr>
      <dsp:style>
        <a:lnRef idx="0">
          <a:scrgbClr r="0" g="0" b="0"/>
        </a:lnRef>
        <a:fillRef idx="1">
          <a:scrgbClr r="0" g="0" b="0"/>
        </a:fillRef>
        <a:effectRef idx="0">
          <a:scrgbClr r="0" g="0" b="0"/>
        </a:effectRef>
        <a:fontRef idx="minor"/>
      </dsp:style>
    </dsp:sp>
    <dsp:sp modelId="{5CC8FDDA-787E-4D3A-B500-94DFD85D3402}">
      <dsp:nvSpPr>
        <dsp:cNvPr id="0" name=""/>
        <dsp:cNvSpPr/>
      </dsp:nvSpPr>
      <dsp:spPr>
        <a:xfrm>
          <a:off x="6057898" y="864781"/>
          <a:ext cx="798033" cy="7980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11F9F7-D832-4D2C-85C6-4EE63287EBB9}">
      <dsp:nvSpPr>
        <dsp:cNvPr id="0" name=""/>
        <dsp:cNvSpPr/>
      </dsp:nvSpPr>
      <dsp:spPr>
        <a:xfrm>
          <a:off x="7439715" y="575837"/>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solidFill>
                <a:srgbClr val="032E53"/>
              </a:solidFill>
              <a:latin typeface="Avenir Next LT Pro" panose="020B0504020202020204" pitchFamily="34" charset="0"/>
            </a:rPr>
            <a:t>2. A Self-Assessment</a:t>
          </a:r>
        </a:p>
      </dsp:txBody>
      <dsp:txXfrm>
        <a:off x="7439715" y="575837"/>
        <a:ext cx="3243239" cy="1375920"/>
      </dsp:txXfrm>
    </dsp:sp>
    <dsp:sp modelId="{BAAE83FA-40DD-415A-B7EA-322D5DCC886A}">
      <dsp:nvSpPr>
        <dsp:cNvPr id="0" name=""/>
        <dsp:cNvSpPr/>
      </dsp:nvSpPr>
      <dsp:spPr>
        <a:xfrm>
          <a:off x="289845" y="2751273"/>
          <a:ext cx="1375920" cy="1375920"/>
        </a:xfrm>
        <a:prstGeom prst="ellipse">
          <a:avLst/>
        </a:prstGeom>
        <a:solidFill>
          <a:srgbClr val="032E53"/>
        </a:solidFill>
        <a:ln>
          <a:noFill/>
        </a:ln>
        <a:effectLst/>
      </dsp:spPr>
      <dsp:style>
        <a:lnRef idx="0">
          <a:scrgbClr r="0" g="0" b="0"/>
        </a:lnRef>
        <a:fillRef idx="1">
          <a:scrgbClr r="0" g="0" b="0"/>
        </a:fillRef>
        <a:effectRef idx="0">
          <a:scrgbClr r="0" g="0" b="0"/>
        </a:effectRef>
        <a:fontRef idx="minor"/>
      </dsp:style>
    </dsp:sp>
    <dsp:sp modelId="{4E962E2B-4CC0-4802-894F-50C8E65A0585}">
      <dsp:nvSpPr>
        <dsp:cNvPr id="0" name=""/>
        <dsp:cNvSpPr/>
      </dsp:nvSpPr>
      <dsp:spPr>
        <a:xfrm>
          <a:off x="578788" y="3040216"/>
          <a:ext cx="798033" cy="7980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0CBF52-FECB-4422-A815-39AE1F364D00}">
      <dsp:nvSpPr>
        <dsp:cNvPr id="0" name=""/>
        <dsp:cNvSpPr/>
      </dsp:nvSpPr>
      <dsp:spPr>
        <a:xfrm>
          <a:off x="1960605" y="2751273"/>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solidFill>
                <a:srgbClr val="032E53"/>
              </a:solidFill>
              <a:latin typeface="Avenir Next LT Pro" panose="020B0504020202020204" pitchFamily="34" charset="0"/>
            </a:rPr>
            <a:t>3. Partner Assessments</a:t>
          </a:r>
        </a:p>
      </dsp:txBody>
      <dsp:txXfrm>
        <a:off x="1960605" y="2751273"/>
        <a:ext cx="3243239" cy="1375920"/>
      </dsp:txXfrm>
    </dsp:sp>
    <dsp:sp modelId="{3A912664-073A-40FA-AF1F-80883CC1F281}">
      <dsp:nvSpPr>
        <dsp:cNvPr id="0" name=""/>
        <dsp:cNvSpPr/>
      </dsp:nvSpPr>
      <dsp:spPr>
        <a:xfrm>
          <a:off x="5768955" y="2751273"/>
          <a:ext cx="1375920" cy="1375920"/>
        </a:xfrm>
        <a:prstGeom prst="ellipse">
          <a:avLst/>
        </a:prstGeom>
        <a:solidFill>
          <a:srgbClr val="032E53"/>
        </a:solidFill>
        <a:ln>
          <a:noFill/>
        </a:ln>
        <a:effectLst/>
      </dsp:spPr>
      <dsp:style>
        <a:lnRef idx="0">
          <a:scrgbClr r="0" g="0" b="0"/>
        </a:lnRef>
        <a:fillRef idx="1">
          <a:scrgbClr r="0" g="0" b="0"/>
        </a:fillRef>
        <a:effectRef idx="0">
          <a:scrgbClr r="0" g="0" b="0"/>
        </a:effectRef>
        <a:fontRef idx="minor"/>
      </dsp:style>
    </dsp:sp>
    <dsp:sp modelId="{B7A07108-1C67-47CF-97E9-69C4391FF149}">
      <dsp:nvSpPr>
        <dsp:cNvPr id="0" name=""/>
        <dsp:cNvSpPr/>
      </dsp:nvSpPr>
      <dsp:spPr>
        <a:xfrm>
          <a:off x="6057898" y="3040216"/>
          <a:ext cx="798033" cy="7980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B9DF63-F548-4700-8542-6451A2839F10}">
      <dsp:nvSpPr>
        <dsp:cNvPr id="0" name=""/>
        <dsp:cNvSpPr/>
      </dsp:nvSpPr>
      <dsp:spPr>
        <a:xfrm>
          <a:off x="7439715" y="2751273"/>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solidFill>
                <a:srgbClr val="032E53"/>
              </a:solidFill>
              <a:latin typeface="Avenir Next LT Pro" panose="020B0504020202020204" pitchFamily="34" charset="0"/>
            </a:rPr>
            <a:t>4. CHI Narrative </a:t>
          </a:r>
        </a:p>
      </dsp:txBody>
      <dsp:txXfrm>
        <a:off x="7439715" y="2751273"/>
        <a:ext cx="3243239" cy="137592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8BCECD-7351-A242-CC9D-27F14BC7A2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31069A-433A-EC26-06CF-F585C7998F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4A39EC-16FF-4AC9-9D6D-4532782DEA3F}" type="datetimeFigureOut">
              <a:rPr lang="en-US" smtClean="0"/>
              <a:t>2/11/2026</a:t>
            </a:fld>
            <a:endParaRPr lang="en-US"/>
          </a:p>
        </p:txBody>
      </p:sp>
      <p:sp>
        <p:nvSpPr>
          <p:cNvPr id="4" name="Footer Placeholder 3">
            <a:extLst>
              <a:ext uri="{FF2B5EF4-FFF2-40B4-BE49-F238E27FC236}">
                <a16:creationId xmlns:a16="http://schemas.microsoft.com/office/drawing/2014/main" id="{D8E269C4-20D0-9AB6-0590-C3887DA4D0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F05288-804D-1D65-4C15-0D9FD4AB00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D83F12-B65C-4018-9CAE-0CC417DE3507}" type="slidenum">
              <a:rPr lang="en-US" smtClean="0"/>
              <a:t>‹#›</a:t>
            </a:fld>
            <a:endParaRPr lang="en-US"/>
          </a:p>
        </p:txBody>
      </p:sp>
    </p:spTree>
    <p:extLst>
      <p:ext uri="{BB962C8B-B14F-4D97-AF65-F5344CB8AC3E}">
        <p14:creationId xmlns:p14="http://schemas.microsoft.com/office/powerpoint/2010/main" val="4226905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C4BF5-E566-BD4E-BF84-8EF979555B2D}"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4105510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35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16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330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546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458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103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50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5BDA5-44B7-D887-9FB2-C92928AD2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DD092-E11F-3EA6-BD06-EC68495D70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5AE97E-2A1B-3847-B2CA-8613B45226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F09B1A-1C4E-1A0B-93CE-F4EEC79ECC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5CEFAA-7B5F-4E04-8187-9BB6FEB363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125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6B574-DF28-4FF8-AEB6-11ECDC4489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5851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6B574-DF28-4FF8-AEB6-11ECDC4489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585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3752091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73F36-4036-BCD7-E036-7F9CE9696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B6C0B-DFE0-3968-F533-E93C280499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B435E-5632-C0ED-1A86-0A3958EDD32F}"/>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E4C288B8-32B4-5CC2-15AC-304A45FDF4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6B574-DF28-4FF8-AEB6-11ECDC4489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8198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601BD-C49C-5853-639C-61E43EC0A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6705F4-816C-6EC5-B645-5F063CD0B6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EB9D08-C49E-7693-4322-9459C8532F94}"/>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567FB2EE-B658-9E23-A568-BD0A06E150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6B574-DF28-4FF8-AEB6-11ECDC4489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4470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1D7B8-EB99-A004-918E-540B07E5E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BDC8A9-FFE6-5382-3ABB-BEB3720BD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A818DA-A626-C479-6403-A89F0DBB8CDF}"/>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98744BA9-6B47-4FEB-A372-1AB1CE5DF7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6B574-DF28-4FF8-AEB6-11ECDC4489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398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0C4DF-20F5-0588-0D67-A0AFAFB21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E35BC6-A2B5-5A5D-1A38-EC1F44B90F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1926D-B7D2-0E8E-2D29-63B6D95BD918}"/>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29029E34-0E26-943C-F596-6E97C96412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6B574-DF28-4FF8-AEB6-11ECDC4489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6034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67B5A-B854-CCBF-6374-B333F58723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6A7B7-7DF0-470E-AFCC-1C34F96C2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065D3-E019-3EEB-FD25-1C8890EC165A}"/>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327C1D46-1FB6-CD1F-20E0-D07C0FBD10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6B574-DF28-4FF8-AEB6-11ECDC4489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3746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710B4-FF5E-21E4-F1F9-BE26107065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4BCD7-1B7F-26FD-C451-17CDE51D5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19ADA1-4FD4-141D-02A4-6FF945C8A8E0}"/>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9B1CADEF-B667-3FC4-C276-2DD7383F4B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6B574-DF28-4FF8-AEB6-11ECDC4489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0112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3EF27-EEBA-44B9-9400-B590D0D5E7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21134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5D0E4-110E-BDA0-1391-11703430AF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D8391-0765-A4CE-24BF-E1DE74598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DC4E9-49C5-FA02-D073-C129B49D19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EE3C141-63FC-7CF4-22F9-C4C6719DB0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3EF27-EEBA-44B9-9400-B590D0D5E7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2086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1080-4239-F32C-81AC-E68050DD1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66FFC-4DCC-5299-3EB3-19A52B029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8BF70-4B77-4B5A-D1A9-5D840BE981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6ED9E4-29E5-20F8-F317-45C1ED63C0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3EF27-EEBA-44B9-9400-B590D0D5E7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9662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9B0EF-3682-4F3F-9AEE-8345884E2A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4F9BA-642B-63DB-BCF4-EBD24ACDA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8850B-C8EF-2B6D-14F0-6DC66BF7E414}"/>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290E4846-388F-C9C5-B082-E6EF4491F2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6B574-DF28-4FF8-AEB6-11ECDC4489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3381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32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AD1F0-D579-AD4B-9CEC-B559FE7EC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116F3-C88F-5508-1C9A-63E85DB3C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71A5F0-532D-62D8-5D60-78E9052D7EAC}"/>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6851204E-5B0C-3A2A-1EA2-5C063E77A7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91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45</a:t>
            </a:fld>
            <a:endParaRPr lang="en-US"/>
          </a:p>
        </p:txBody>
      </p:sp>
    </p:spTree>
    <p:extLst>
      <p:ext uri="{BB962C8B-B14F-4D97-AF65-F5344CB8AC3E}">
        <p14:creationId xmlns:p14="http://schemas.microsoft.com/office/powerpoint/2010/main" val="4170937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869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800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748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585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mass.gov/dph/proposed-regulations"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Deck Intro/Outro Slide">
    <p:bg>
      <p:bgPr>
        <a:solidFill>
          <a:srgbClr val="00599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F6374C-68F8-D7E2-CE2A-8A21E5C3B3F8}"/>
              </a:ext>
              <a:ext uri="{C183D7F6-B498-43B3-948B-1728B52AA6E4}">
                <adec:decorative xmlns:adec="http://schemas.microsoft.com/office/drawing/2017/decorative" val="1"/>
              </a:ext>
            </a:extLst>
          </p:cNvPr>
          <p:cNvSpPr/>
          <p:nvPr userDrawn="1"/>
        </p:nvSpPr>
        <p:spPr>
          <a:xfrm>
            <a:off x="0" y="2360427"/>
            <a:ext cx="12192000" cy="3009015"/>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681893" y="2767670"/>
            <a:ext cx="10440537" cy="1373701"/>
          </a:xfrm>
          <a:prstGeom prst="rect">
            <a:avLst/>
          </a:prstGeom>
        </p:spPr>
        <p:txBody>
          <a:bodyPr/>
          <a:lstStyle>
            <a:lvl1pPr marL="0" indent="0" algn="l">
              <a:buNone/>
              <a:defRPr sz="5400" b="1" i="0">
                <a:solidFill>
                  <a:schemeClr val="bg1"/>
                </a:solidFill>
                <a:latin typeface="Avenir Next LT Pro" panose="020B05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681893" y="4659309"/>
            <a:ext cx="4797425" cy="469382"/>
          </a:xfrm>
          <a:prstGeom prst="rect">
            <a:avLst/>
          </a:prstGeom>
        </p:spPr>
        <p:txBody>
          <a:bodyPr/>
          <a:lstStyle>
            <a:lvl1pPr marL="0" indent="0" algn="l">
              <a:buNone/>
              <a:defRPr sz="3000" b="0">
                <a:solidFill>
                  <a:schemeClr val="bg1"/>
                </a:solidFill>
                <a:latin typeface="Avenir Next LT Pro" panose="020B05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681893" y="5552844"/>
            <a:ext cx="5843587" cy="879853"/>
          </a:xfrm>
          <a:prstGeom prst="rect">
            <a:avLst/>
          </a:prstGeom>
        </p:spPr>
        <p:txBody>
          <a:bodyPr/>
          <a:lstStyle>
            <a:lvl1pPr marL="0" indent="0" algn="l">
              <a:buNone/>
              <a:defRPr sz="2400" b="0" i="0">
                <a:solidFill>
                  <a:schemeClr val="bg1"/>
                </a:solidFill>
                <a:latin typeface="Avenir Next LT Pro" panose="020B0504020202020204" pitchFamily="34" charset="0"/>
                <a:cs typeface="Arial" panose="020B0604020202020204" pitchFamily="34" charset="0"/>
              </a:defRPr>
            </a:lvl1pPr>
          </a:lstStyle>
          <a:p>
            <a:pPr lvl="0"/>
            <a:r>
              <a:rPr lang="en-US"/>
              <a:t>Click to Add Presenter</a:t>
            </a:r>
            <a:br>
              <a:rPr lang="en-US"/>
            </a:br>
            <a:r>
              <a:rPr lang="en-US"/>
              <a:t>Title</a:t>
            </a:r>
          </a:p>
        </p:txBody>
      </p:sp>
      <p:pic>
        <p:nvPicPr>
          <p:cNvPr id="6" name="Picture 5" descr="Massachusetts Department of Public Health logo">
            <a:extLst>
              <a:ext uri="{FF2B5EF4-FFF2-40B4-BE49-F238E27FC236}">
                <a16:creationId xmlns:a16="http://schemas.microsoft.com/office/drawing/2014/main" id="{EAEC6726-A866-0444-9ED7-490F0E2826C5}"/>
              </a:ext>
            </a:extLst>
          </p:cNvPr>
          <p:cNvPicPr>
            <a:picLocks noChangeAspect="1"/>
          </p:cNvPicPr>
          <p:nvPr userDrawn="1"/>
        </p:nvPicPr>
        <p:blipFill>
          <a:blip r:embed="rId2"/>
          <a:stretch>
            <a:fillRect/>
          </a:stretch>
        </p:blipFill>
        <p:spPr>
          <a:xfrm>
            <a:off x="705339" y="510148"/>
            <a:ext cx="2980225" cy="1662048"/>
          </a:xfrm>
          <a:prstGeom prst="rect">
            <a:avLst/>
          </a:prstGeom>
        </p:spPr>
      </p:pic>
    </p:spTree>
    <p:extLst>
      <p:ext uri="{BB962C8B-B14F-4D97-AF65-F5344CB8AC3E}">
        <p14:creationId xmlns:p14="http://schemas.microsoft.com/office/powerpoint/2010/main" val="289268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 Presentation 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panose="020B0504020202020204" pitchFamily="34" charset="0"/>
            </a:endParaRPr>
          </a:p>
        </p:txBody>
      </p:sp>
      <p:sp>
        <p:nvSpPr>
          <p:cNvPr id="15" name="Content Placeholder 14">
            <a:extLst>
              <a:ext uri="{FF2B5EF4-FFF2-40B4-BE49-F238E27FC236}">
                <a16:creationId xmlns:a16="http://schemas.microsoft.com/office/drawing/2014/main" id="{19214EA6-D676-63A5-1726-76DCD4554947}"/>
              </a:ext>
            </a:extLst>
          </p:cNvPr>
          <p:cNvSpPr>
            <a:spLocks noGrp="1"/>
          </p:cNvSpPr>
          <p:nvPr>
            <p:ph sz="quarter" idx="14" hasCustomPrompt="1"/>
          </p:nvPr>
        </p:nvSpPr>
        <p:spPr>
          <a:xfrm>
            <a:off x="606425" y="636589"/>
            <a:ext cx="11069638" cy="1518102"/>
          </a:xfrm>
          <a:prstGeom prst="rect">
            <a:avLst/>
          </a:prstGeom>
        </p:spPr>
        <p:txBody>
          <a:bodyPr/>
          <a:lstStyle>
            <a:lvl1pPr marL="0" indent="0">
              <a:buNone/>
              <a:defRPr lang="en-US" sz="4400" b="1" kern="1200" dirty="0" smtClean="0">
                <a:solidFill>
                  <a:srgbClr val="055994"/>
                </a:solidFill>
                <a:latin typeface="Avenir Next LT Pro" panose="020B0504020202020204" pitchFamily="34" charset="0"/>
                <a:ea typeface="+mn-ea"/>
                <a:cs typeface="Arial" panose="020B0604020202020204" pitchFamily="34" charset="0"/>
              </a:defRPr>
            </a:lvl1pPr>
          </a:lstStyle>
          <a:p>
            <a:pPr lvl="0"/>
            <a:r>
              <a:rPr lang="en-US"/>
              <a:t>Text</a:t>
            </a:r>
          </a:p>
        </p:txBody>
      </p:sp>
      <p:sp>
        <p:nvSpPr>
          <p:cNvPr id="16" name="Text Placeholder 8">
            <a:extLst>
              <a:ext uri="{FF2B5EF4-FFF2-40B4-BE49-F238E27FC236}">
                <a16:creationId xmlns:a16="http://schemas.microsoft.com/office/drawing/2014/main" id="{1455A039-E0BF-49E8-4165-AFB26E2F0361}"/>
              </a:ext>
            </a:extLst>
          </p:cNvPr>
          <p:cNvSpPr>
            <a:spLocks noGrp="1"/>
          </p:cNvSpPr>
          <p:nvPr>
            <p:ph type="body" sz="quarter" idx="15" hasCustomPrompt="1"/>
          </p:nvPr>
        </p:nvSpPr>
        <p:spPr>
          <a:xfrm>
            <a:off x="606425" y="2383290"/>
            <a:ext cx="11070272" cy="519457"/>
          </a:xfrm>
          <a:prstGeom prst="rect">
            <a:avLst/>
          </a:prstGeom>
        </p:spPr>
        <p:txBody>
          <a:bodyPr/>
          <a:lstStyle>
            <a:lvl1pPr marL="0" indent="0" algn="l">
              <a:buNone/>
              <a:defRPr sz="2800" b="0">
                <a:solidFill>
                  <a:schemeClr val="tx1"/>
                </a:solidFill>
                <a:latin typeface="Avenir Next LT Pro" panose="020B0504020202020204" pitchFamily="34" charset="0"/>
                <a:cs typeface="Arial" panose="020B0604020202020204" pitchFamily="34" charset="0"/>
              </a:defRPr>
            </a:lvl1pPr>
          </a:lstStyle>
          <a:p>
            <a:pPr lvl="0"/>
            <a:r>
              <a:rPr lang="en-US"/>
              <a:t>Please direct any questions to:</a:t>
            </a:r>
          </a:p>
        </p:txBody>
      </p:sp>
      <p:sp>
        <p:nvSpPr>
          <p:cNvPr id="7" name="Text Placeholder 8">
            <a:extLst>
              <a:ext uri="{FF2B5EF4-FFF2-40B4-BE49-F238E27FC236}">
                <a16:creationId xmlns:a16="http://schemas.microsoft.com/office/drawing/2014/main" id="{FBF5C4D3-82E3-4146-9B24-5FEF8E23C13F}"/>
              </a:ext>
            </a:extLst>
          </p:cNvPr>
          <p:cNvSpPr>
            <a:spLocks noGrp="1"/>
          </p:cNvSpPr>
          <p:nvPr>
            <p:ph type="body" sz="quarter" idx="10" hasCustomPrompt="1"/>
          </p:nvPr>
        </p:nvSpPr>
        <p:spPr>
          <a:xfrm>
            <a:off x="606287" y="2909543"/>
            <a:ext cx="11070272" cy="519457"/>
          </a:xfrm>
          <a:prstGeom prst="rect">
            <a:avLst/>
          </a:prstGeom>
        </p:spPr>
        <p:txBody>
          <a:bodyPr/>
          <a:lstStyle>
            <a:lvl1pPr marL="0" indent="0" algn="l">
              <a:buNone/>
              <a:defRPr sz="2800" b="1">
                <a:solidFill>
                  <a:schemeClr val="tx1"/>
                </a:solidFill>
                <a:latin typeface="Avenir Next LT Pro" panose="020B0504020202020204" pitchFamily="34" charset="0"/>
                <a:cs typeface="Arial" panose="020B0604020202020204" pitchFamily="34" charset="0"/>
              </a:defRPr>
            </a:lvl1pPr>
          </a:lstStyle>
          <a:p>
            <a:pPr lvl="0"/>
            <a:r>
              <a:rPr lang="en-US"/>
              <a:t>Name</a:t>
            </a:r>
          </a:p>
        </p:txBody>
      </p:sp>
      <p:sp>
        <p:nvSpPr>
          <p:cNvPr id="8" name="Text Placeholder 8">
            <a:extLst>
              <a:ext uri="{FF2B5EF4-FFF2-40B4-BE49-F238E27FC236}">
                <a16:creationId xmlns:a16="http://schemas.microsoft.com/office/drawing/2014/main" id="{5249240E-EFB8-4267-86F2-93F9B2BB011C}"/>
              </a:ext>
            </a:extLst>
          </p:cNvPr>
          <p:cNvSpPr>
            <a:spLocks noGrp="1"/>
          </p:cNvSpPr>
          <p:nvPr>
            <p:ph type="body" sz="quarter" idx="11" hasCustomPrompt="1"/>
          </p:nvPr>
        </p:nvSpPr>
        <p:spPr>
          <a:xfrm>
            <a:off x="606284" y="3456296"/>
            <a:ext cx="11070275" cy="519457"/>
          </a:xfrm>
          <a:prstGeom prst="rect">
            <a:avLst/>
          </a:prstGeom>
        </p:spPr>
        <p:txBody>
          <a:bodyPr/>
          <a:lstStyle>
            <a:lvl1pPr marL="0" indent="0" algn="l">
              <a:buNone/>
              <a:defRPr sz="2800" b="0">
                <a:solidFill>
                  <a:schemeClr val="tx1"/>
                </a:solidFill>
                <a:latin typeface="Avenir Next LT Pro" panose="020B0504020202020204" pitchFamily="34" charset="0"/>
                <a:cs typeface="Arial" panose="020B0604020202020204" pitchFamily="34" charset="0"/>
              </a:defRPr>
            </a:lvl1pPr>
          </a:lstStyle>
          <a:p>
            <a:pPr lvl="0"/>
            <a:r>
              <a:rPr lang="en-US"/>
              <a:t>Title</a:t>
            </a:r>
          </a:p>
        </p:txBody>
      </p:sp>
      <p:sp>
        <p:nvSpPr>
          <p:cNvPr id="10" name="Text Placeholder 8">
            <a:extLst>
              <a:ext uri="{FF2B5EF4-FFF2-40B4-BE49-F238E27FC236}">
                <a16:creationId xmlns:a16="http://schemas.microsoft.com/office/drawing/2014/main" id="{0F0AB19A-C647-40DC-A9E6-E61809C38A53}"/>
              </a:ext>
            </a:extLst>
          </p:cNvPr>
          <p:cNvSpPr>
            <a:spLocks noGrp="1"/>
          </p:cNvSpPr>
          <p:nvPr>
            <p:ph type="body" sz="quarter" idx="12" hasCustomPrompt="1"/>
          </p:nvPr>
        </p:nvSpPr>
        <p:spPr>
          <a:xfrm>
            <a:off x="606286" y="3999460"/>
            <a:ext cx="11070273" cy="519457"/>
          </a:xfrm>
          <a:prstGeom prst="rect">
            <a:avLst/>
          </a:prstGeom>
        </p:spPr>
        <p:txBody>
          <a:bodyPr/>
          <a:lstStyle>
            <a:lvl1pPr marL="0" indent="0" algn="l">
              <a:buNone/>
              <a:defRPr sz="2800" b="0">
                <a:solidFill>
                  <a:schemeClr val="tx1"/>
                </a:solidFill>
                <a:latin typeface="Avenir Next LT Pro" panose="020B0504020202020204" pitchFamily="34" charset="0"/>
                <a:cs typeface="Arial" panose="020B0604020202020204" pitchFamily="34" charset="0"/>
              </a:defRPr>
            </a:lvl1pPr>
          </a:lstStyle>
          <a:p>
            <a:pPr lvl="0"/>
            <a:r>
              <a:rPr lang="en-US"/>
              <a:t>Bureau/Office/Program</a:t>
            </a:r>
          </a:p>
        </p:txBody>
      </p:sp>
      <p:sp>
        <p:nvSpPr>
          <p:cNvPr id="12" name="Text Placeholder 8">
            <a:extLst>
              <a:ext uri="{FF2B5EF4-FFF2-40B4-BE49-F238E27FC236}">
                <a16:creationId xmlns:a16="http://schemas.microsoft.com/office/drawing/2014/main" id="{9D0B9CC8-4E7E-41B9-9011-DCA8C9E073BC}"/>
              </a:ext>
            </a:extLst>
          </p:cNvPr>
          <p:cNvSpPr>
            <a:spLocks noGrp="1"/>
          </p:cNvSpPr>
          <p:nvPr>
            <p:ph type="body" sz="quarter" idx="13" hasCustomPrompt="1"/>
          </p:nvPr>
        </p:nvSpPr>
        <p:spPr>
          <a:xfrm>
            <a:off x="606286" y="4542975"/>
            <a:ext cx="11070271" cy="519457"/>
          </a:xfrm>
          <a:prstGeom prst="rect">
            <a:avLst/>
          </a:prstGeom>
        </p:spPr>
        <p:txBody>
          <a:bodyPr/>
          <a:lstStyle>
            <a:lvl1pPr marL="0" indent="0" algn="l">
              <a:buNone/>
              <a:defRPr sz="2800" b="0" u="sng">
                <a:solidFill>
                  <a:srgbClr val="055994"/>
                </a:solidFill>
                <a:latin typeface="Avenir Next LT Pro" panose="020B0504020202020204" pitchFamily="34" charset="0"/>
                <a:cs typeface="Arial" panose="020B0604020202020204" pitchFamily="34" charset="0"/>
              </a:defRPr>
            </a:lvl1pPr>
          </a:lstStyle>
          <a:p>
            <a:pPr lvl="0"/>
            <a:r>
              <a:rPr lang="en-US"/>
              <a:t>email@mass.gov </a:t>
            </a: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77255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527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1350278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1865938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t>
            </a:r>
          </a:p>
          <a:p>
            <a:pPr lvl="1"/>
            <a:r>
              <a:rPr lang="en-US"/>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590163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811299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 Presentation Opening Slide">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616224" y="2358615"/>
            <a:ext cx="10700042" cy="1373701"/>
          </a:xfrm>
          <a:prstGeom prst="rect">
            <a:avLst/>
          </a:prstGeom>
        </p:spPr>
        <p:txBody>
          <a:bodyPr/>
          <a:lstStyle>
            <a:lvl1pPr marL="0" indent="0" algn="l">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616224" y="3819535"/>
            <a:ext cx="7878488" cy="746846"/>
          </a:xfrm>
          <a:prstGeom prst="rect">
            <a:avLst/>
          </a:prstGeom>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to add Subtitle</a:t>
            </a:r>
          </a:p>
        </p:txBody>
      </p:sp>
      <p:sp>
        <p:nvSpPr>
          <p:cNvPr id="12" name="Text Placeholder 12">
            <a:extLst>
              <a:ext uri="{FF2B5EF4-FFF2-40B4-BE49-F238E27FC236}">
                <a16:creationId xmlns:a16="http://schemas.microsoft.com/office/drawing/2014/main" id="{E9BAFF98-5524-442B-AFF2-47280A15D622}"/>
              </a:ext>
            </a:extLst>
          </p:cNvPr>
          <p:cNvSpPr>
            <a:spLocks noGrp="1"/>
          </p:cNvSpPr>
          <p:nvPr>
            <p:ph type="body" sz="quarter" idx="12" hasCustomPrompt="1"/>
          </p:nvPr>
        </p:nvSpPr>
        <p:spPr>
          <a:xfrm>
            <a:off x="616224" y="4893990"/>
            <a:ext cx="8401568" cy="423884"/>
          </a:xfrm>
          <a:prstGeom prst="rect">
            <a:avLst/>
          </a:prstGeom>
        </p:spPr>
        <p:txBody>
          <a:bodyPr/>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a:t>Presenter Name</a:t>
            </a:r>
          </a:p>
        </p:txBody>
      </p:sp>
      <p:sp>
        <p:nvSpPr>
          <p:cNvPr id="13" name="Text Placeholder 12">
            <a:extLst>
              <a:ext uri="{FF2B5EF4-FFF2-40B4-BE49-F238E27FC236}">
                <a16:creationId xmlns:a16="http://schemas.microsoft.com/office/drawing/2014/main" id="{22ADD84B-974E-49B7-BBBD-5023B3276100}"/>
              </a:ext>
            </a:extLst>
          </p:cNvPr>
          <p:cNvSpPr>
            <a:spLocks noGrp="1"/>
          </p:cNvSpPr>
          <p:nvPr>
            <p:ph type="body" sz="quarter" idx="13" hasCustomPrompt="1"/>
          </p:nvPr>
        </p:nvSpPr>
        <p:spPr>
          <a:xfrm>
            <a:off x="616225" y="5331126"/>
            <a:ext cx="8401565" cy="423884"/>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a:t>Title, Bureau/Office/Program</a:t>
            </a:r>
          </a:p>
        </p:txBody>
      </p:sp>
      <p:sp>
        <p:nvSpPr>
          <p:cNvPr id="14" name="Text Placeholder 12">
            <a:extLst>
              <a:ext uri="{FF2B5EF4-FFF2-40B4-BE49-F238E27FC236}">
                <a16:creationId xmlns:a16="http://schemas.microsoft.com/office/drawing/2014/main" id="{EB03ED66-67A4-4C98-8E6F-E5C65B8D8D0D}"/>
              </a:ext>
            </a:extLst>
          </p:cNvPr>
          <p:cNvSpPr>
            <a:spLocks noGrp="1"/>
          </p:cNvSpPr>
          <p:nvPr>
            <p:ph type="body" sz="quarter" idx="14" hasCustomPrompt="1"/>
          </p:nvPr>
        </p:nvSpPr>
        <p:spPr>
          <a:xfrm>
            <a:off x="616225" y="5845205"/>
            <a:ext cx="8401568" cy="423884"/>
          </a:xfrm>
          <a:prstGeom prst="rect">
            <a:avLst/>
          </a:prstGeom>
        </p:spPr>
        <p:txBody>
          <a:bodyPr/>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a:t>Presenter Name</a:t>
            </a:r>
          </a:p>
        </p:txBody>
      </p:sp>
      <p:sp>
        <p:nvSpPr>
          <p:cNvPr id="15" name="Text Placeholder 12">
            <a:extLst>
              <a:ext uri="{FF2B5EF4-FFF2-40B4-BE49-F238E27FC236}">
                <a16:creationId xmlns:a16="http://schemas.microsoft.com/office/drawing/2014/main" id="{FF4BF661-36FF-4B02-9B69-812F87370076}"/>
              </a:ext>
            </a:extLst>
          </p:cNvPr>
          <p:cNvSpPr>
            <a:spLocks noGrp="1"/>
          </p:cNvSpPr>
          <p:nvPr>
            <p:ph type="body" sz="quarter" idx="15" hasCustomPrompt="1"/>
          </p:nvPr>
        </p:nvSpPr>
        <p:spPr>
          <a:xfrm>
            <a:off x="616224" y="6282341"/>
            <a:ext cx="8401568" cy="423884"/>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a:t>Title, Bureau/Office/Program</a:t>
            </a:r>
          </a:p>
        </p:txBody>
      </p:sp>
    </p:spTree>
    <p:extLst>
      <p:ext uri="{BB962C8B-B14F-4D97-AF65-F5344CB8AC3E}">
        <p14:creationId xmlns:p14="http://schemas.microsoft.com/office/powerpoint/2010/main" val="1551194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 Presentation 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2" name="TextBox 1">
            <a:extLst>
              <a:ext uri="{FF2B5EF4-FFF2-40B4-BE49-F238E27FC236}">
                <a16:creationId xmlns:a16="http://schemas.microsoft.com/office/drawing/2014/main" id="{3C0978B7-6536-4A60-A8BC-9B4C8CBBFA9A}"/>
              </a:ext>
            </a:extLst>
          </p:cNvPr>
          <p:cNvSpPr txBox="1"/>
          <p:nvPr userDrawn="1"/>
        </p:nvSpPr>
        <p:spPr>
          <a:xfrm>
            <a:off x="606287" y="829414"/>
            <a:ext cx="10688707" cy="2062103"/>
          </a:xfrm>
          <a:prstGeom prst="rect">
            <a:avLst/>
          </a:prstGeom>
          <a:noFill/>
        </p:spPr>
        <p:txBody>
          <a:bodyPr wrap="square" rtlCol="0">
            <a:spAutoFit/>
          </a:bodyPr>
          <a:lstStyle/>
          <a:p>
            <a:r>
              <a:rPr lang="en-US" sz="3600" b="1">
                <a:solidFill>
                  <a:srgbClr val="055994"/>
                </a:solidFill>
                <a:latin typeface="Arial" panose="020B0604020202020204" pitchFamily="34" charset="0"/>
                <a:cs typeface="Arial" panose="020B0604020202020204" pitchFamily="34" charset="0"/>
              </a:rPr>
              <a:t>Thank you for the opportunity to present this information today. </a:t>
            </a: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Please direct any questions to:</a:t>
            </a:r>
          </a:p>
        </p:txBody>
      </p:sp>
      <p:sp>
        <p:nvSpPr>
          <p:cNvPr id="7" name="Text Placeholder 8">
            <a:extLst>
              <a:ext uri="{FF2B5EF4-FFF2-40B4-BE49-F238E27FC236}">
                <a16:creationId xmlns:a16="http://schemas.microsoft.com/office/drawing/2014/main" id="{FBF5C4D3-82E3-4146-9B24-5FEF8E23C13F}"/>
              </a:ext>
            </a:extLst>
          </p:cNvPr>
          <p:cNvSpPr>
            <a:spLocks noGrp="1"/>
          </p:cNvSpPr>
          <p:nvPr>
            <p:ph type="body" sz="quarter" idx="10" hasCustomPrompt="1"/>
          </p:nvPr>
        </p:nvSpPr>
        <p:spPr>
          <a:xfrm>
            <a:off x="606287" y="2909543"/>
            <a:ext cx="11070272" cy="519457"/>
          </a:xfrm>
          <a:prstGeom prst="rect">
            <a:avLst/>
          </a:prstGeom>
        </p:spPr>
        <p:txBody>
          <a:bodyPr/>
          <a:lstStyle>
            <a:lvl1pPr marL="0" indent="0" algn="l">
              <a:buNone/>
              <a:defRPr sz="2800" b="1">
                <a:solidFill>
                  <a:schemeClr val="tx1"/>
                </a:solidFill>
                <a:latin typeface="Arial" panose="020B0604020202020204" pitchFamily="34" charset="0"/>
                <a:cs typeface="Arial" panose="020B0604020202020204" pitchFamily="34" charset="0"/>
              </a:defRPr>
            </a:lvl1pPr>
          </a:lstStyle>
          <a:p>
            <a:pPr lvl="0"/>
            <a:r>
              <a:rPr lang="en-US"/>
              <a:t>Name</a:t>
            </a:r>
          </a:p>
        </p:txBody>
      </p:sp>
      <p:sp>
        <p:nvSpPr>
          <p:cNvPr id="8" name="Text Placeholder 8">
            <a:extLst>
              <a:ext uri="{FF2B5EF4-FFF2-40B4-BE49-F238E27FC236}">
                <a16:creationId xmlns:a16="http://schemas.microsoft.com/office/drawing/2014/main" id="{5249240E-EFB8-4267-86F2-93F9B2BB011C}"/>
              </a:ext>
            </a:extLst>
          </p:cNvPr>
          <p:cNvSpPr>
            <a:spLocks noGrp="1"/>
          </p:cNvSpPr>
          <p:nvPr>
            <p:ph type="body" sz="quarter" idx="11" hasCustomPrompt="1"/>
          </p:nvPr>
        </p:nvSpPr>
        <p:spPr>
          <a:xfrm>
            <a:off x="606284" y="3429000"/>
            <a:ext cx="11070275" cy="519457"/>
          </a:xfrm>
          <a:prstGeom prst="rect">
            <a:avLst/>
          </a:prstGeom>
        </p:spPr>
        <p:txBody>
          <a:bodyPr/>
          <a:lstStyle>
            <a:lvl1pPr marL="0" indent="0" algn="l">
              <a:buNone/>
              <a:defRPr sz="2800" b="0">
                <a:solidFill>
                  <a:schemeClr val="tx1"/>
                </a:solidFill>
                <a:latin typeface="Arial" panose="020B0604020202020204" pitchFamily="34" charset="0"/>
                <a:cs typeface="Arial" panose="020B0604020202020204" pitchFamily="34" charset="0"/>
              </a:defRPr>
            </a:lvl1pPr>
          </a:lstStyle>
          <a:p>
            <a:pPr lvl="0"/>
            <a:r>
              <a:rPr lang="en-US"/>
              <a:t>Title</a:t>
            </a:r>
          </a:p>
        </p:txBody>
      </p:sp>
      <p:sp>
        <p:nvSpPr>
          <p:cNvPr id="10" name="Text Placeholder 8">
            <a:extLst>
              <a:ext uri="{FF2B5EF4-FFF2-40B4-BE49-F238E27FC236}">
                <a16:creationId xmlns:a16="http://schemas.microsoft.com/office/drawing/2014/main" id="{0F0AB19A-C647-40DC-A9E6-E61809C38A53}"/>
              </a:ext>
            </a:extLst>
          </p:cNvPr>
          <p:cNvSpPr>
            <a:spLocks noGrp="1"/>
          </p:cNvSpPr>
          <p:nvPr>
            <p:ph type="body" sz="quarter" idx="12" hasCustomPrompt="1"/>
          </p:nvPr>
        </p:nvSpPr>
        <p:spPr>
          <a:xfrm>
            <a:off x="606286" y="3958516"/>
            <a:ext cx="11070273" cy="519457"/>
          </a:xfrm>
          <a:prstGeom prst="rect">
            <a:avLst/>
          </a:prstGeom>
        </p:spPr>
        <p:txBody>
          <a:bodyPr/>
          <a:lstStyle>
            <a:lvl1pPr marL="0" indent="0" algn="l">
              <a:buNone/>
              <a:defRPr sz="2800" b="0">
                <a:solidFill>
                  <a:schemeClr val="tx1"/>
                </a:solidFill>
                <a:latin typeface="Arial" panose="020B0604020202020204" pitchFamily="34" charset="0"/>
                <a:cs typeface="Arial" panose="020B0604020202020204" pitchFamily="34" charset="0"/>
              </a:defRPr>
            </a:lvl1pPr>
          </a:lstStyle>
          <a:p>
            <a:pPr lvl="0"/>
            <a:r>
              <a:rPr lang="en-US"/>
              <a:t>Bureau/Office/Program</a:t>
            </a:r>
          </a:p>
        </p:txBody>
      </p:sp>
      <p:sp>
        <p:nvSpPr>
          <p:cNvPr id="12" name="Text Placeholder 8">
            <a:extLst>
              <a:ext uri="{FF2B5EF4-FFF2-40B4-BE49-F238E27FC236}">
                <a16:creationId xmlns:a16="http://schemas.microsoft.com/office/drawing/2014/main" id="{9D0B9CC8-4E7E-41B9-9011-DCA8C9E073BC}"/>
              </a:ext>
            </a:extLst>
          </p:cNvPr>
          <p:cNvSpPr>
            <a:spLocks noGrp="1"/>
          </p:cNvSpPr>
          <p:nvPr>
            <p:ph type="body" sz="quarter" idx="13" hasCustomPrompt="1"/>
          </p:nvPr>
        </p:nvSpPr>
        <p:spPr>
          <a:xfrm>
            <a:off x="606286" y="4488653"/>
            <a:ext cx="11070271" cy="519457"/>
          </a:xfrm>
          <a:prstGeom prst="rect">
            <a:avLst/>
          </a:prstGeom>
        </p:spPr>
        <p:txBody>
          <a:bodyPr/>
          <a:lstStyle>
            <a:lvl1pPr marL="0" indent="0" algn="l">
              <a:buNone/>
              <a:defRPr sz="2800" b="0" u="sng">
                <a:solidFill>
                  <a:srgbClr val="055994"/>
                </a:solidFill>
                <a:latin typeface="Arial" panose="020B0604020202020204" pitchFamily="34" charset="0"/>
                <a:cs typeface="Arial" panose="020B0604020202020204" pitchFamily="34" charset="0"/>
              </a:defRPr>
            </a:lvl1pPr>
          </a:lstStyle>
          <a:p>
            <a:pPr lvl="0"/>
            <a:r>
              <a:rPr lang="en-US"/>
              <a:t>email@mass.gov </a:t>
            </a:r>
          </a:p>
        </p:txBody>
      </p:sp>
    </p:spTree>
    <p:extLst>
      <p:ext uri="{BB962C8B-B14F-4D97-AF65-F5344CB8AC3E}">
        <p14:creationId xmlns:p14="http://schemas.microsoft.com/office/powerpoint/2010/main" val="570315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gulation Pre Comment Opening Slide">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536713" y="2882088"/>
            <a:ext cx="10779553" cy="850228"/>
          </a:xfrm>
          <a:prstGeom prst="rect">
            <a:avLst/>
          </a:prstGeom>
        </p:spPr>
        <p:txBody>
          <a:bodyPr/>
          <a:lstStyle>
            <a:lvl1pPr marL="0" indent="0" algn="l">
              <a:buNone/>
              <a:defRPr sz="4400" b="1">
                <a:solidFill>
                  <a:schemeClr val="bg1"/>
                </a:solidFill>
                <a:latin typeface="Arial" panose="020B0604020202020204" pitchFamily="34" charset="0"/>
                <a:cs typeface="Arial" panose="020B0604020202020204" pitchFamily="34" charset="0"/>
              </a:defRPr>
            </a:lvl1pPr>
          </a:lstStyle>
          <a:p>
            <a:pPr lvl="0"/>
            <a:r>
              <a:rPr lang="en-US"/>
              <a:t>Regulation Citation:</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536713" y="3819535"/>
            <a:ext cx="7957999" cy="746846"/>
          </a:xfrm>
          <a:prstGeom prst="rect">
            <a:avLst/>
          </a:prstGeom>
        </p:spPr>
        <p:txBody>
          <a:bodyPr/>
          <a:lstStyle>
            <a:lvl1pPr marL="0" indent="0" algn="l">
              <a:buNone/>
              <a:defRPr sz="3200" b="0" i="1">
                <a:solidFill>
                  <a:schemeClr val="bg1"/>
                </a:solidFill>
                <a:latin typeface="Arial" panose="020B0604020202020204" pitchFamily="34" charset="0"/>
                <a:cs typeface="Arial" panose="020B0604020202020204" pitchFamily="34" charset="0"/>
              </a:defRPr>
            </a:lvl1pPr>
          </a:lstStyle>
          <a:p>
            <a:pPr lvl="0"/>
            <a:r>
              <a:rPr lang="en-US"/>
              <a:t>Regulation Name</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536713" y="5400446"/>
            <a:ext cx="8481077" cy="423884"/>
          </a:xfrm>
          <a:prstGeom prst="rect">
            <a:avLst/>
          </a:prstGeom>
        </p:spPr>
        <p:txBody>
          <a:bodyPr/>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a:t>Presenter Name</a:t>
            </a:r>
          </a:p>
        </p:txBody>
      </p:sp>
      <p:sp>
        <p:nvSpPr>
          <p:cNvPr id="2" name="TextBox 1">
            <a:extLst>
              <a:ext uri="{FF2B5EF4-FFF2-40B4-BE49-F238E27FC236}">
                <a16:creationId xmlns:a16="http://schemas.microsoft.com/office/drawing/2014/main" id="{3674FA50-7E8E-47FD-A649-30456A134B58}"/>
              </a:ext>
            </a:extLst>
          </p:cNvPr>
          <p:cNvSpPr txBox="1"/>
          <p:nvPr userDrawn="1"/>
        </p:nvSpPr>
        <p:spPr>
          <a:xfrm>
            <a:off x="536713" y="2117035"/>
            <a:ext cx="10779553" cy="769441"/>
          </a:xfrm>
          <a:prstGeom prst="rect">
            <a:avLst/>
          </a:prstGeom>
          <a:noFill/>
        </p:spPr>
        <p:txBody>
          <a:bodyPr wrap="square" rtlCol="0">
            <a:spAutoFit/>
          </a:bodyPr>
          <a:lstStyle/>
          <a:p>
            <a:r>
              <a:rPr lang="en-US" sz="4400" b="1" kern="1200">
                <a:solidFill>
                  <a:schemeClr val="bg1"/>
                </a:solidFill>
                <a:latin typeface="Arial" panose="020B0604020202020204" pitchFamily="34" charset="0"/>
                <a:ea typeface="+mn-ea"/>
                <a:cs typeface="Arial" panose="020B0604020202020204" pitchFamily="34" charset="0"/>
              </a:rPr>
              <a:t>Proposed Revisions to</a:t>
            </a:r>
          </a:p>
        </p:txBody>
      </p:sp>
      <p:sp>
        <p:nvSpPr>
          <p:cNvPr id="12" name="Text Placeholder 12">
            <a:extLst>
              <a:ext uri="{FF2B5EF4-FFF2-40B4-BE49-F238E27FC236}">
                <a16:creationId xmlns:a16="http://schemas.microsoft.com/office/drawing/2014/main" id="{63D04372-4057-4B8B-9EC1-11A87BAA6E1D}"/>
              </a:ext>
            </a:extLst>
          </p:cNvPr>
          <p:cNvSpPr>
            <a:spLocks noGrp="1"/>
          </p:cNvSpPr>
          <p:nvPr>
            <p:ph type="body" sz="quarter" idx="13" hasCustomPrompt="1"/>
          </p:nvPr>
        </p:nvSpPr>
        <p:spPr>
          <a:xfrm>
            <a:off x="536712" y="5837582"/>
            <a:ext cx="8481077" cy="423884"/>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a:t>Title, Bureau/Office/Program</a:t>
            </a:r>
          </a:p>
        </p:txBody>
      </p:sp>
    </p:spTree>
    <p:extLst>
      <p:ext uri="{BB962C8B-B14F-4D97-AF65-F5344CB8AC3E}">
        <p14:creationId xmlns:p14="http://schemas.microsoft.com/office/powerpoint/2010/main" val="3271705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gulation Pre Comment 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2" name="TextBox 1">
            <a:extLst>
              <a:ext uri="{FF2B5EF4-FFF2-40B4-BE49-F238E27FC236}">
                <a16:creationId xmlns:a16="http://schemas.microsoft.com/office/drawing/2014/main" id="{3C0978B7-6536-4A60-A8BC-9B4C8CBBFA9A}"/>
              </a:ext>
            </a:extLst>
          </p:cNvPr>
          <p:cNvSpPr txBox="1"/>
          <p:nvPr userDrawn="1"/>
        </p:nvSpPr>
        <p:spPr>
          <a:xfrm>
            <a:off x="616226" y="660451"/>
            <a:ext cx="10678768" cy="2585323"/>
          </a:xfrm>
          <a:prstGeom prst="rect">
            <a:avLst/>
          </a:prstGeom>
          <a:noFill/>
        </p:spPr>
        <p:txBody>
          <a:bodyPr wrap="square" rtlCol="0">
            <a:spAutoFit/>
          </a:bodyPr>
          <a:lstStyle/>
          <a:p>
            <a:pPr>
              <a:spcAft>
                <a:spcPts val="1200"/>
              </a:spcAft>
            </a:pPr>
            <a:r>
              <a:rPr lang="en-US" sz="3600" b="1">
                <a:solidFill>
                  <a:srgbClr val="055994"/>
                </a:solidFill>
                <a:latin typeface="Arial" panose="020B0604020202020204" pitchFamily="34" charset="0"/>
                <a:cs typeface="Arial" panose="020B0604020202020204" pitchFamily="34" charset="0"/>
              </a:rPr>
              <a:t>Thank you for the opportunity to present this information today. </a:t>
            </a:r>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r>
              <a:rPr lang="en-US" sz="2000" b="1">
                <a:latin typeface="Arial" panose="020B0604020202020204" pitchFamily="34" charset="0"/>
                <a:cs typeface="Arial" panose="020B0604020202020204" pitchFamily="34" charset="0"/>
              </a:rPr>
              <a:t>Massachusetts Law:</a:t>
            </a:r>
            <a:r>
              <a:rPr lang="en-US" sz="2000">
                <a:latin typeface="Arial" panose="020B0604020202020204" pitchFamily="34" charset="0"/>
                <a:cs typeface="Arial" panose="020B0604020202020204" pitchFamily="34" charset="0"/>
              </a:rPr>
              <a:t> </a:t>
            </a:r>
          </a:p>
        </p:txBody>
      </p:sp>
      <p:sp>
        <p:nvSpPr>
          <p:cNvPr id="7" name="Text Placeholder 8">
            <a:extLst>
              <a:ext uri="{FF2B5EF4-FFF2-40B4-BE49-F238E27FC236}">
                <a16:creationId xmlns:a16="http://schemas.microsoft.com/office/drawing/2014/main" id="{FBF5C4D3-82E3-4146-9B24-5FEF8E23C13F}"/>
              </a:ext>
            </a:extLst>
          </p:cNvPr>
          <p:cNvSpPr>
            <a:spLocks noGrp="1"/>
          </p:cNvSpPr>
          <p:nvPr>
            <p:ph type="body" sz="quarter" idx="10" hasCustomPrompt="1"/>
          </p:nvPr>
        </p:nvSpPr>
        <p:spPr>
          <a:xfrm>
            <a:off x="616226" y="3228488"/>
            <a:ext cx="11060334" cy="422028"/>
          </a:xfrm>
          <a:prstGeom prst="rect">
            <a:avLst/>
          </a:prstGeom>
        </p:spPr>
        <p:txBody>
          <a:bodyP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a:t>URL for relevant law</a:t>
            </a:r>
          </a:p>
        </p:txBody>
      </p:sp>
      <p:sp>
        <p:nvSpPr>
          <p:cNvPr id="12" name="Text Placeholder 8">
            <a:extLst>
              <a:ext uri="{FF2B5EF4-FFF2-40B4-BE49-F238E27FC236}">
                <a16:creationId xmlns:a16="http://schemas.microsoft.com/office/drawing/2014/main" id="{9D0B9CC8-4E7E-41B9-9011-DCA8C9E073BC}"/>
              </a:ext>
            </a:extLst>
          </p:cNvPr>
          <p:cNvSpPr>
            <a:spLocks noGrp="1"/>
          </p:cNvSpPr>
          <p:nvPr>
            <p:ph type="body" sz="quarter" idx="13" hasCustomPrompt="1"/>
          </p:nvPr>
        </p:nvSpPr>
        <p:spPr>
          <a:xfrm>
            <a:off x="616210" y="5857336"/>
            <a:ext cx="11060334" cy="419176"/>
          </a:xfrm>
          <a:prstGeom prst="rect">
            <a:avLst/>
          </a:prstGeom>
        </p:spPr>
        <p:txBody>
          <a:bodyPr/>
          <a:lstStyle>
            <a:lvl1pPr marL="0" indent="0" algn="l">
              <a:buNone/>
              <a:defRPr sz="2000" b="0" u="sng">
                <a:solidFill>
                  <a:srgbClr val="055994"/>
                </a:solidFill>
                <a:latin typeface="Arial" panose="020B0604020202020204" pitchFamily="34" charset="0"/>
                <a:cs typeface="Arial" panose="020B0604020202020204" pitchFamily="34" charset="0"/>
              </a:defRPr>
            </a:lvl1pPr>
          </a:lstStyle>
          <a:p>
            <a:pPr lvl="0"/>
            <a:r>
              <a:rPr lang="en-US"/>
              <a:t>email@mass.gov </a:t>
            </a:r>
          </a:p>
        </p:txBody>
      </p:sp>
      <p:sp>
        <p:nvSpPr>
          <p:cNvPr id="3" name="TextBox 2">
            <a:extLst>
              <a:ext uri="{FF2B5EF4-FFF2-40B4-BE49-F238E27FC236}">
                <a16:creationId xmlns:a16="http://schemas.microsoft.com/office/drawing/2014/main" id="{29291026-76A5-4FCD-99BB-66B1AC6BADFE}"/>
              </a:ext>
            </a:extLst>
          </p:cNvPr>
          <p:cNvSpPr txBox="1"/>
          <p:nvPr userDrawn="1"/>
        </p:nvSpPr>
        <p:spPr>
          <a:xfrm>
            <a:off x="616226" y="3688785"/>
            <a:ext cx="110603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latin typeface="Arial" panose="020B0604020202020204" pitchFamily="34" charset="0"/>
                <a:cs typeface="Arial" panose="020B0604020202020204" pitchFamily="34" charset="0"/>
              </a:rPr>
              <a:t>Current Regulation:</a:t>
            </a:r>
            <a:endParaRPr lang="en-US" sz="2000">
              <a:latin typeface="Arial" panose="020B0604020202020204" pitchFamily="34" charset="0"/>
              <a:cs typeface="Arial" panose="020B0604020202020204" pitchFamily="34" charset="0"/>
            </a:endParaRPr>
          </a:p>
        </p:txBody>
      </p:sp>
      <p:sp>
        <p:nvSpPr>
          <p:cNvPr id="13" name="Text Placeholder 8">
            <a:extLst>
              <a:ext uri="{FF2B5EF4-FFF2-40B4-BE49-F238E27FC236}">
                <a16:creationId xmlns:a16="http://schemas.microsoft.com/office/drawing/2014/main" id="{B8938D9F-F5F0-4F2F-A077-5995B99917F3}"/>
              </a:ext>
            </a:extLst>
          </p:cNvPr>
          <p:cNvSpPr>
            <a:spLocks noGrp="1"/>
          </p:cNvSpPr>
          <p:nvPr>
            <p:ph type="body" sz="quarter" idx="14" hasCustomPrompt="1"/>
          </p:nvPr>
        </p:nvSpPr>
        <p:spPr>
          <a:xfrm>
            <a:off x="616226" y="4133743"/>
            <a:ext cx="11060330" cy="427189"/>
          </a:xfrm>
          <a:prstGeom prst="rect">
            <a:avLst/>
          </a:prstGeom>
        </p:spPr>
        <p:txBody>
          <a:bodyP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a:t>URL for relevant law</a:t>
            </a:r>
          </a:p>
        </p:txBody>
      </p:sp>
      <p:sp>
        <p:nvSpPr>
          <p:cNvPr id="14" name="TextBox 13">
            <a:extLst>
              <a:ext uri="{FF2B5EF4-FFF2-40B4-BE49-F238E27FC236}">
                <a16:creationId xmlns:a16="http://schemas.microsoft.com/office/drawing/2014/main" id="{12FCA4CA-6B72-436B-B514-D0E85F7CB173}"/>
              </a:ext>
            </a:extLst>
          </p:cNvPr>
          <p:cNvSpPr txBox="1"/>
          <p:nvPr userDrawn="1"/>
        </p:nvSpPr>
        <p:spPr>
          <a:xfrm>
            <a:off x="616212" y="4596169"/>
            <a:ext cx="110603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latin typeface="Arial" panose="020B0604020202020204" pitchFamily="34" charset="0"/>
                <a:cs typeface="Arial" panose="020B0604020202020204" pitchFamily="34" charset="0"/>
              </a:rPr>
              <a:t>Proposed Amendment:</a:t>
            </a:r>
            <a:endParaRPr lang="en-US" sz="20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0845F30-F2E0-474C-BA2A-B70660ACF117}"/>
              </a:ext>
            </a:extLst>
          </p:cNvPr>
          <p:cNvSpPr txBox="1"/>
          <p:nvPr userDrawn="1"/>
        </p:nvSpPr>
        <p:spPr>
          <a:xfrm>
            <a:off x="616210" y="4965674"/>
            <a:ext cx="110603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solidFill>
                  <a:srgbClr val="05599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mass.gov/dph/proposed-regulations</a:t>
            </a:r>
            <a:endParaRPr lang="en-US" sz="2000" b="0">
              <a:solidFill>
                <a:srgbClr val="055994"/>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D09A311-58E9-49FC-B2DB-FD9DA74FA8AB}"/>
              </a:ext>
            </a:extLst>
          </p:cNvPr>
          <p:cNvSpPr txBox="1"/>
          <p:nvPr userDrawn="1"/>
        </p:nvSpPr>
        <p:spPr>
          <a:xfrm>
            <a:off x="616210" y="5453609"/>
            <a:ext cx="110603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latin typeface="Arial" panose="020B0604020202020204" pitchFamily="34" charset="0"/>
                <a:cs typeface="Arial" panose="020B0604020202020204" pitchFamily="34" charset="0"/>
              </a:rPr>
              <a:t>Please direct any questions to:</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87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gulation Opening">
    <p:bg>
      <p:bgPr>
        <a:solidFill>
          <a:srgbClr val="005994"/>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B6AEF81-13A3-FACB-C353-68A3CE57C42D}"/>
              </a:ext>
            </a:extLst>
          </p:cNvPr>
          <p:cNvSpPr>
            <a:spLocks noGrp="1"/>
          </p:cNvSpPr>
          <p:nvPr>
            <p:ph sz="quarter" idx="10" hasCustomPrompt="1"/>
          </p:nvPr>
        </p:nvSpPr>
        <p:spPr>
          <a:xfrm>
            <a:off x="677863" y="2353205"/>
            <a:ext cx="10328275" cy="779462"/>
          </a:xfrm>
          <a:prstGeom prst="rect">
            <a:avLst/>
          </a:prstGeom>
        </p:spPr>
        <p:txBody>
          <a:bodyPr/>
          <a:lstStyle>
            <a:lvl1pPr marL="0" indent="0">
              <a:buNone/>
              <a:defRPr lang="en-US" sz="4400" b="1" kern="1200" dirty="0">
                <a:solidFill>
                  <a:schemeClr val="bg1"/>
                </a:solidFill>
                <a:latin typeface="Avenir Next LT Pro" panose="020B0504020202020204" pitchFamily="34" charset="0"/>
                <a:ea typeface="+mn-ea"/>
                <a:cs typeface="Arial" panose="020B0604020202020204" pitchFamily="34" charset="0"/>
              </a:defRPr>
            </a:lvl1pPr>
          </a:lstStyle>
          <a:p>
            <a:pPr lvl="0"/>
            <a:r>
              <a:rPr lang="en-US"/>
              <a:t>Text</a:t>
            </a:r>
          </a:p>
        </p:txBody>
      </p:sp>
      <p:sp>
        <p:nvSpPr>
          <p:cNvPr id="10" name="Content Placeholder 9">
            <a:extLst>
              <a:ext uri="{FF2B5EF4-FFF2-40B4-BE49-F238E27FC236}">
                <a16:creationId xmlns:a16="http://schemas.microsoft.com/office/drawing/2014/main" id="{C168AEA3-E6E5-BBF3-8906-9F05094573FC}"/>
              </a:ext>
            </a:extLst>
          </p:cNvPr>
          <p:cNvSpPr>
            <a:spLocks noGrp="1"/>
          </p:cNvSpPr>
          <p:nvPr>
            <p:ph sz="quarter" idx="11" hasCustomPrompt="1"/>
          </p:nvPr>
        </p:nvSpPr>
        <p:spPr>
          <a:xfrm>
            <a:off x="677863" y="3166004"/>
            <a:ext cx="10328275" cy="779462"/>
          </a:xfrm>
          <a:prstGeom prst="rect">
            <a:avLst/>
          </a:prstGeom>
        </p:spPr>
        <p:txBody>
          <a:bodyPr/>
          <a:lstStyle>
            <a:lvl1pPr marL="0" indent="0">
              <a:buNone/>
              <a:defRPr lang="en-US" sz="4400" b="1" kern="1200" dirty="0">
                <a:solidFill>
                  <a:schemeClr val="bg1"/>
                </a:solidFill>
                <a:latin typeface="Avenir Next LT Pro" panose="020B0504020202020204" pitchFamily="34" charset="0"/>
                <a:ea typeface="+mn-ea"/>
                <a:cs typeface="Arial" panose="020B0604020202020204" pitchFamily="34" charset="0"/>
              </a:defRPr>
            </a:lvl1pPr>
          </a:lstStyle>
          <a:p>
            <a:pPr lvl="0"/>
            <a:r>
              <a:rPr lang="en-US"/>
              <a:t>Regulation citation</a:t>
            </a:r>
          </a:p>
        </p:txBody>
      </p:sp>
      <p:sp>
        <p:nvSpPr>
          <p:cNvPr id="15" name="Content Placeholder 14">
            <a:extLst>
              <a:ext uri="{FF2B5EF4-FFF2-40B4-BE49-F238E27FC236}">
                <a16:creationId xmlns:a16="http://schemas.microsoft.com/office/drawing/2014/main" id="{D37EDFC7-4A55-E5CE-754D-4082496E93C6}"/>
              </a:ext>
            </a:extLst>
          </p:cNvPr>
          <p:cNvSpPr>
            <a:spLocks noGrp="1"/>
          </p:cNvSpPr>
          <p:nvPr>
            <p:ph sz="quarter" idx="12" hasCustomPrompt="1"/>
          </p:nvPr>
        </p:nvSpPr>
        <p:spPr>
          <a:xfrm>
            <a:off x="677863" y="3944938"/>
            <a:ext cx="10328275" cy="779462"/>
          </a:xfrm>
          <a:prstGeom prst="rect">
            <a:avLst/>
          </a:prstGeom>
        </p:spPr>
        <p:txBody>
          <a:bodyPr/>
          <a:lstStyle>
            <a:lvl1pPr marL="0" indent="0">
              <a:buNone/>
              <a:defRPr sz="3200">
                <a:solidFill>
                  <a:schemeClr val="bg1"/>
                </a:solidFill>
                <a:latin typeface="Avenir Next LT Pro" panose="020B0504020202020204" pitchFamily="34" charset="0"/>
                <a:cs typeface="Arial" panose="020B0604020202020204" pitchFamily="34" charset="0"/>
              </a:defRPr>
            </a:lvl1pPr>
          </a:lstStyle>
          <a:p>
            <a:pPr lvl="0"/>
            <a:r>
              <a:rPr lang="en-US"/>
              <a:t>Regulation name</a:t>
            </a:r>
          </a:p>
        </p:txBody>
      </p:sp>
      <p:sp>
        <p:nvSpPr>
          <p:cNvPr id="17" name="Content Placeholder 16">
            <a:extLst>
              <a:ext uri="{FF2B5EF4-FFF2-40B4-BE49-F238E27FC236}">
                <a16:creationId xmlns:a16="http://schemas.microsoft.com/office/drawing/2014/main" id="{E943059C-2C9A-0BC2-CDBD-5C1A76918357}"/>
              </a:ext>
            </a:extLst>
          </p:cNvPr>
          <p:cNvSpPr>
            <a:spLocks noGrp="1"/>
          </p:cNvSpPr>
          <p:nvPr>
            <p:ph sz="quarter" idx="13" hasCustomPrompt="1"/>
          </p:nvPr>
        </p:nvSpPr>
        <p:spPr>
          <a:xfrm>
            <a:off x="677863" y="5079484"/>
            <a:ext cx="8770937" cy="389995"/>
          </a:xfrm>
          <a:prstGeom prst="rect">
            <a:avLst/>
          </a:prstGeom>
        </p:spPr>
        <p:txBody>
          <a:bodyPr/>
          <a:lstStyle>
            <a:lvl1pPr marL="0" indent="0">
              <a:buNone/>
              <a:defRPr sz="2400" b="1">
                <a:solidFill>
                  <a:schemeClr val="bg1"/>
                </a:solidFill>
                <a:latin typeface="Avenir Next LT Pro" panose="020B0504020202020204" pitchFamily="34" charset="0"/>
                <a:cs typeface="Arial" panose="020B0604020202020204" pitchFamily="34" charset="0"/>
              </a:defRPr>
            </a:lvl1pPr>
          </a:lstStyle>
          <a:p>
            <a:pPr lvl="0"/>
            <a:r>
              <a:rPr lang="en-US"/>
              <a:t>Presenter Name</a:t>
            </a:r>
          </a:p>
        </p:txBody>
      </p:sp>
      <p:sp>
        <p:nvSpPr>
          <p:cNvPr id="19" name="Content Placeholder 18">
            <a:extLst>
              <a:ext uri="{FF2B5EF4-FFF2-40B4-BE49-F238E27FC236}">
                <a16:creationId xmlns:a16="http://schemas.microsoft.com/office/drawing/2014/main" id="{E61A5C3A-2FF4-FA0F-AAC9-A4480B78EF98}"/>
              </a:ext>
            </a:extLst>
          </p:cNvPr>
          <p:cNvSpPr>
            <a:spLocks noGrp="1"/>
          </p:cNvSpPr>
          <p:nvPr>
            <p:ph sz="quarter" idx="14" hasCustomPrompt="1"/>
          </p:nvPr>
        </p:nvSpPr>
        <p:spPr>
          <a:xfrm>
            <a:off x="677863" y="5470009"/>
            <a:ext cx="8770937" cy="388937"/>
          </a:xfrm>
          <a:prstGeom prst="rect">
            <a:avLst/>
          </a:prstGeom>
        </p:spPr>
        <p:txBody>
          <a:bodyPr/>
          <a:lstStyle>
            <a:lvl1pPr marL="0" indent="0">
              <a:buNone/>
              <a:defRPr sz="2400">
                <a:solidFill>
                  <a:schemeClr val="bg1"/>
                </a:solidFill>
                <a:latin typeface="Avenir Next LT Pro" panose="020B0504020202020204" pitchFamily="34" charset="0"/>
                <a:cs typeface="Arial" panose="020B0604020202020204" pitchFamily="34" charset="0"/>
              </a:defRPr>
            </a:lvl1pPr>
          </a:lstStyle>
          <a:p>
            <a:pPr lvl="0"/>
            <a:r>
              <a:rPr lang="en-US"/>
              <a:t>Title, Bureau/Office/Hospital</a:t>
            </a:r>
          </a:p>
        </p:txBody>
      </p:sp>
      <p:sp>
        <p:nvSpPr>
          <p:cNvPr id="21" name="Content Placeholder 20">
            <a:extLst>
              <a:ext uri="{FF2B5EF4-FFF2-40B4-BE49-F238E27FC236}">
                <a16:creationId xmlns:a16="http://schemas.microsoft.com/office/drawing/2014/main" id="{CACC1D09-601F-25E5-B1A5-7835F944D879}"/>
              </a:ext>
            </a:extLst>
          </p:cNvPr>
          <p:cNvSpPr>
            <a:spLocks noGrp="1"/>
          </p:cNvSpPr>
          <p:nvPr>
            <p:ph sz="quarter" idx="15" hasCustomPrompt="1"/>
          </p:nvPr>
        </p:nvSpPr>
        <p:spPr>
          <a:xfrm>
            <a:off x="677863" y="5944129"/>
            <a:ext cx="8770937" cy="388937"/>
          </a:xfrm>
          <a:prstGeom prst="rect">
            <a:avLst/>
          </a:prstGeom>
        </p:spPr>
        <p:txBody>
          <a:bodyPr/>
          <a:lstStyle>
            <a:lvl1pPr marL="0" indent="0">
              <a:buNone/>
              <a:defRPr lang="en-US" sz="2400" b="1" kern="1200" dirty="0">
                <a:solidFill>
                  <a:schemeClr val="bg1"/>
                </a:solidFill>
                <a:latin typeface="Avenir Next LT Pro" panose="020B0504020202020204" pitchFamily="34" charset="0"/>
                <a:ea typeface="+mn-ea"/>
                <a:cs typeface="Arial" panose="020B0604020202020204" pitchFamily="34" charset="0"/>
              </a:defRPr>
            </a:lvl1pPr>
          </a:lstStyle>
          <a:p>
            <a:pPr lvl="0"/>
            <a:r>
              <a:rPr lang="en-US"/>
              <a:t>Presenter 2 Name</a:t>
            </a:r>
          </a:p>
        </p:txBody>
      </p:sp>
      <p:sp>
        <p:nvSpPr>
          <p:cNvPr id="23" name="Content Placeholder 22">
            <a:extLst>
              <a:ext uri="{FF2B5EF4-FFF2-40B4-BE49-F238E27FC236}">
                <a16:creationId xmlns:a16="http://schemas.microsoft.com/office/drawing/2014/main" id="{22D0DE6E-3ACA-1263-9D6E-EBFA979B19FE}"/>
              </a:ext>
            </a:extLst>
          </p:cNvPr>
          <p:cNvSpPr>
            <a:spLocks noGrp="1"/>
          </p:cNvSpPr>
          <p:nvPr>
            <p:ph sz="quarter" idx="16" hasCustomPrompt="1"/>
          </p:nvPr>
        </p:nvSpPr>
        <p:spPr>
          <a:xfrm>
            <a:off x="677863" y="6332538"/>
            <a:ext cx="8770937" cy="388937"/>
          </a:xfrm>
          <a:prstGeom prst="rect">
            <a:avLst/>
          </a:prstGeom>
        </p:spPr>
        <p:txBody>
          <a:bodyPr/>
          <a:lstStyle>
            <a:lvl1pPr marL="0" indent="0">
              <a:buNone/>
              <a:defRPr sz="2400">
                <a:solidFill>
                  <a:schemeClr val="bg1"/>
                </a:solidFill>
                <a:latin typeface="Avenir Next LT Pro" panose="020B0504020202020204" pitchFamily="34" charset="0"/>
                <a:cs typeface="Arial" panose="020B0604020202020204" pitchFamily="34" charset="0"/>
              </a:defRPr>
            </a:lvl1pPr>
          </a:lstStyle>
          <a:p>
            <a:pPr lvl="0"/>
            <a:r>
              <a:rPr lang="en-US"/>
              <a:t>Presenter 2 Title, Bureau/Office/Hospital</a:t>
            </a:r>
          </a:p>
        </p:txBody>
      </p:sp>
      <p:pic>
        <p:nvPicPr>
          <p:cNvPr id="2" name="Picture 1" descr="Massachusetts Department of Public Health logo">
            <a:extLst>
              <a:ext uri="{FF2B5EF4-FFF2-40B4-BE49-F238E27FC236}">
                <a16:creationId xmlns:a16="http://schemas.microsoft.com/office/drawing/2014/main" id="{7D42A9F7-26B2-0719-65EE-90E490303551}"/>
              </a:ext>
            </a:extLst>
          </p:cNvPr>
          <p:cNvPicPr>
            <a:picLocks noChangeAspect="1"/>
          </p:cNvPicPr>
          <p:nvPr userDrawn="1"/>
        </p:nvPicPr>
        <p:blipFill>
          <a:blip r:embed="rId2"/>
          <a:stretch>
            <a:fillRect/>
          </a:stretch>
        </p:blipFill>
        <p:spPr>
          <a:xfrm>
            <a:off x="705339" y="510148"/>
            <a:ext cx="2980225" cy="1662048"/>
          </a:xfrm>
          <a:prstGeom prst="rect">
            <a:avLst/>
          </a:prstGeom>
        </p:spPr>
      </p:pic>
    </p:spTree>
    <p:extLst>
      <p:ext uri="{BB962C8B-B14F-4D97-AF65-F5344CB8AC3E}">
        <p14:creationId xmlns:p14="http://schemas.microsoft.com/office/powerpoint/2010/main" val="3355317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gulation Post Comment Opening">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616226" y="2882088"/>
            <a:ext cx="10700040" cy="850228"/>
          </a:xfrm>
          <a:prstGeom prst="rect">
            <a:avLst/>
          </a:prstGeom>
        </p:spPr>
        <p:txBody>
          <a:bodyPr/>
          <a:lstStyle>
            <a:lvl1pPr marL="0" indent="0" algn="l">
              <a:buNone/>
              <a:defRPr sz="4400" b="1">
                <a:solidFill>
                  <a:schemeClr val="bg1"/>
                </a:solidFill>
                <a:latin typeface="Arial" panose="020B0604020202020204" pitchFamily="34" charset="0"/>
                <a:cs typeface="Arial" panose="020B0604020202020204" pitchFamily="34" charset="0"/>
              </a:defRPr>
            </a:lvl1pPr>
          </a:lstStyle>
          <a:p>
            <a:pPr lvl="0"/>
            <a:r>
              <a:rPr lang="en-US"/>
              <a:t>Insert Regulation Citation:</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616226" y="3819535"/>
            <a:ext cx="7878486" cy="746846"/>
          </a:xfrm>
          <a:prstGeom prst="rect">
            <a:avLst/>
          </a:prstGeom>
        </p:spPr>
        <p:txBody>
          <a:bodyPr/>
          <a:lstStyle>
            <a:lvl1pPr marL="0" indent="0" algn="l">
              <a:buNone/>
              <a:defRPr sz="3200" b="0" i="1">
                <a:solidFill>
                  <a:schemeClr val="bg1"/>
                </a:solidFill>
                <a:latin typeface="Arial" panose="020B0604020202020204" pitchFamily="34" charset="0"/>
                <a:cs typeface="Arial" panose="020B0604020202020204" pitchFamily="34" charset="0"/>
              </a:defRPr>
            </a:lvl1pPr>
          </a:lstStyle>
          <a:p>
            <a:pPr lvl="0"/>
            <a:r>
              <a:rPr lang="en-US"/>
              <a:t>Regulation Title</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616226" y="4893990"/>
            <a:ext cx="8401565" cy="423884"/>
          </a:xfrm>
          <a:prstGeom prst="rect">
            <a:avLst/>
          </a:prstGeom>
        </p:spPr>
        <p:txBody>
          <a:bodyPr/>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a:t>Presenter Name</a:t>
            </a:r>
          </a:p>
        </p:txBody>
      </p:sp>
      <p:sp>
        <p:nvSpPr>
          <p:cNvPr id="2" name="TextBox 1">
            <a:extLst>
              <a:ext uri="{FF2B5EF4-FFF2-40B4-BE49-F238E27FC236}">
                <a16:creationId xmlns:a16="http://schemas.microsoft.com/office/drawing/2014/main" id="{3674FA50-7E8E-47FD-A649-30456A134B58}"/>
              </a:ext>
            </a:extLst>
          </p:cNvPr>
          <p:cNvSpPr txBox="1"/>
          <p:nvPr userDrawn="1"/>
        </p:nvSpPr>
        <p:spPr>
          <a:xfrm>
            <a:off x="616226" y="2117035"/>
            <a:ext cx="10700040" cy="769441"/>
          </a:xfrm>
          <a:prstGeom prst="rect">
            <a:avLst/>
          </a:prstGeom>
          <a:noFill/>
        </p:spPr>
        <p:txBody>
          <a:bodyPr wrap="square" rtlCol="0">
            <a:spAutoFit/>
          </a:bodyPr>
          <a:lstStyle/>
          <a:p>
            <a:r>
              <a:rPr lang="en-US" sz="4400" b="1" kern="1200">
                <a:solidFill>
                  <a:schemeClr val="bg1"/>
                </a:solidFill>
                <a:latin typeface="Arial" panose="020B0604020202020204" pitchFamily="34" charset="0"/>
                <a:ea typeface="+mn-ea"/>
                <a:cs typeface="Arial" panose="020B0604020202020204" pitchFamily="34" charset="0"/>
              </a:rPr>
              <a:t>Post-Comment Revisions to 105 CMR</a:t>
            </a:r>
          </a:p>
        </p:txBody>
      </p:sp>
      <p:sp>
        <p:nvSpPr>
          <p:cNvPr id="12" name="Text Placeholder 12">
            <a:extLst>
              <a:ext uri="{FF2B5EF4-FFF2-40B4-BE49-F238E27FC236}">
                <a16:creationId xmlns:a16="http://schemas.microsoft.com/office/drawing/2014/main" id="{63D04372-4057-4B8B-9EC1-11A87BAA6E1D}"/>
              </a:ext>
            </a:extLst>
          </p:cNvPr>
          <p:cNvSpPr>
            <a:spLocks noGrp="1"/>
          </p:cNvSpPr>
          <p:nvPr>
            <p:ph type="body" sz="quarter" idx="13" hasCustomPrompt="1"/>
          </p:nvPr>
        </p:nvSpPr>
        <p:spPr>
          <a:xfrm>
            <a:off x="616225" y="5331126"/>
            <a:ext cx="8401565" cy="423884"/>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a:t>Title, Bureau/Office/Program</a:t>
            </a:r>
          </a:p>
        </p:txBody>
      </p:sp>
      <p:sp>
        <p:nvSpPr>
          <p:cNvPr id="15" name="Text Placeholder 12">
            <a:extLst>
              <a:ext uri="{FF2B5EF4-FFF2-40B4-BE49-F238E27FC236}">
                <a16:creationId xmlns:a16="http://schemas.microsoft.com/office/drawing/2014/main" id="{77F59597-BF0E-4113-B75F-B7430F77B397}"/>
              </a:ext>
            </a:extLst>
          </p:cNvPr>
          <p:cNvSpPr>
            <a:spLocks noGrp="1"/>
          </p:cNvSpPr>
          <p:nvPr>
            <p:ph type="body" sz="quarter" idx="14" hasCustomPrompt="1"/>
          </p:nvPr>
        </p:nvSpPr>
        <p:spPr>
          <a:xfrm>
            <a:off x="616225" y="5845205"/>
            <a:ext cx="8401568" cy="423884"/>
          </a:xfrm>
          <a:prstGeom prst="rect">
            <a:avLst/>
          </a:prstGeom>
        </p:spPr>
        <p:txBody>
          <a:bodyPr/>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a:t>Presenter Name</a:t>
            </a:r>
          </a:p>
        </p:txBody>
      </p:sp>
      <p:sp>
        <p:nvSpPr>
          <p:cNvPr id="16" name="Text Placeholder 12">
            <a:extLst>
              <a:ext uri="{FF2B5EF4-FFF2-40B4-BE49-F238E27FC236}">
                <a16:creationId xmlns:a16="http://schemas.microsoft.com/office/drawing/2014/main" id="{E8BF7FCB-BB85-4B0C-BE2F-E5A550C6F1E5}"/>
              </a:ext>
            </a:extLst>
          </p:cNvPr>
          <p:cNvSpPr>
            <a:spLocks noGrp="1"/>
          </p:cNvSpPr>
          <p:nvPr>
            <p:ph type="body" sz="quarter" idx="15" hasCustomPrompt="1"/>
          </p:nvPr>
        </p:nvSpPr>
        <p:spPr>
          <a:xfrm>
            <a:off x="616224" y="6282341"/>
            <a:ext cx="8401568" cy="423884"/>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a:t>Title, Bureau/Office/Program</a:t>
            </a:r>
          </a:p>
        </p:txBody>
      </p:sp>
    </p:spTree>
    <p:extLst>
      <p:ext uri="{BB962C8B-B14F-4D97-AF65-F5344CB8AC3E}">
        <p14:creationId xmlns:p14="http://schemas.microsoft.com/office/powerpoint/2010/main" val="28210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gulation Post Comment 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2" name="TextBox 1">
            <a:extLst>
              <a:ext uri="{FF2B5EF4-FFF2-40B4-BE49-F238E27FC236}">
                <a16:creationId xmlns:a16="http://schemas.microsoft.com/office/drawing/2014/main" id="{3C0978B7-6536-4A60-A8BC-9B4C8CBBFA9A}"/>
              </a:ext>
            </a:extLst>
          </p:cNvPr>
          <p:cNvSpPr txBox="1"/>
          <p:nvPr userDrawn="1"/>
        </p:nvSpPr>
        <p:spPr>
          <a:xfrm>
            <a:off x="613954" y="660451"/>
            <a:ext cx="10681040" cy="2585323"/>
          </a:xfrm>
          <a:prstGeom prst="rect">
            <a:avLst/>
          </a:prstGeom>
          <a:noFill/>
        </p:spPr>
        <p:txBody>
          <a:bodyPr wrap="square" rtlCol="0">
            <a:spAutoFit/>
          </a:bodyPr>
          <a:lstStyle/>
          <a:p>
            <a:pPr>
              <a:spcAft>
                <a:spcPts val="1200"/>
              </a:spcAft>
            </a:pPr>
            <a:r>
              <a:rPr lang="en-US" sz="3600" b="1">
                <a:solidFill>
                  <a:srgbClr val="055994"/>
                </a:solidFill>
                <a:latin typeface="Arial" panose="020B0604020202020204" pitchFamily="34" charset="0"/>
                <a:cs typeface="Arial" panose="020B0604020202020204" pitchFamily="34" charset="0"/>
              </a:rPr>
              <a:t>Thank you for the opportunity to present this information today. </a:t>
            </a:r>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r>
              <a:rPr lang="en-US" sz="2000" b="1">
                <a:latin typeface="Arial" panose="020B0604020202020204" pitchFamily="34" charset="0"/>
                <a:cs typeface="Arial" panose="020B0604020202020204" pitchFamily="34" charset="0"/>
              </a:rPr>
              <a:t>Massachusetts Law:</a:t>
            </a:r>
            <a:r>
              <a:rPr lang="en-US" sz="2000">
                <a:latin typeface="Arial" panose="020B0604020202020204" pitchFamily="34" charset="0"/>
                <a:cs typeface="Arial" panose="020B0604020202020204" pitchFamily="34" charset="0"/>
              </a:rPr>
              <a:t> </a:t>
            </a:r>
          </a:p>
        </p:txBody>
      </p:sp>
      <p:sp>
        <p:nvSpPr>
          <p:cNvPr id="7" name="Text Placeholder 8">
            <a:extLst>
              <a:ext uri="{FF2B5EF4-FFF2-40B4-BE49-F238E27FC236}">
                <a16:creationId xmlns:a16="http://schemas.microsoft.com/office/drawing/2014/main" id="{FBF5C4D3-82E3-4146-9B24-5FEF8E23C13F}"/>
              </a:ext>
            </a:extLst>
          </p:cNvPr>
          <p:cNvSpPr>
            <a:spLocks noGrp="1"/>
          </p:cNvSpPr>
          <p:nvPr>
            <p:ph type="body" sz="quarter" idx="10" hasCustomPrompt="1"/>
          </p:nvPr>
        </p:nvSpPr>
        <p:spPr>
          <a:xfrm>
            <a:off x="613954" y="3228488"/>
            <a:ext cx="11062606" cy="391928"/>
          </a:xfrm>
          <a:prstGeom prst="rect">
            <a:avLst/>
          </a:prstGeom>
        </p:spPr>
        <p:txBody>
          <a:bodyP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a:t>URL for relevant law</a:t>
            </a:r>
          </a:p>
        </p:txBody>
      </p:sp>
      <p:sp>
        <p:nvSpPr>
          <p:cNvPr id="12" name="Text Placeholder 8">
            <a:extLst>
              <a:ext uri="{FF2B5EF4-FFF2-40B4-BE49-F238E27FC236}">
                <a16:creationId xmlns:a16="http://schemas.microsoft.com/office/drawing/2014/main" id="{9D0B9CC8-4E7E-41B9-9011-DCA8C9E073BC}"/>
              </a:ext>
            </a:extLst>
          </p:cNvPr>
          <p:cNvSpPr>
            <a:spLocks noGrp="1"/>
          </p:cNvSpPr>
          <p:nvPr>
            <p:ph type="body" sz="quarter" idx="13" hasCustomPrompt="1"/>
          </p:nvPr>
        </p:nvSpPr>
        <p:spPr>
          <a:xfrm>
            <a:off x="613954" y="5033116"/>
            <a:ext cx="11062589" cy="419176"/>
          </a:xfrm>
          <a:prstGeom prst="rect">
            <a:avLst/>
          </a:prstGeom>
        </p:spPr>
        <p:txBody>
          <a:bodyPr/>
          <a:lstStyle>
            <a:lvl1pPr marL="0" indent="0" algn="l">
              <a:buNone/>
              <a:defRPr sz="2000" b="0" u="sng">
                <a:solidFill>
                  <a:srgbClr val="055994"/>
                </a:solidFill>
                <a:latin typeface="Arial" panose="020B0604020202020204" pitchFamily="34" charset="0"/>
                <a:cs typeface="Arial" panose="020B0604020202020204" pitchFamily="34" charset="0"/>
              </a:defRPr>
            </a:lvl1pPr>
          </a:lstStyle>
          <a:p>
            <a:pPr lvl="0"/>
            <a:r>
              <a:rPr lang="en-US"/>
              <a:t>email@mass.gov </a:t>
            </a:r>
          </a:p>
        </p:txBody>
      </p:sp>
      <p:sp>
        <p:nvSpPr>
          <p:cNvPr id="3" name="TextBox 2">
            <a:extLst>
              <a:ext uri="{FF2B5EF4-FFF2-40B4-BE49-F238E27FC236}">
                <a16:creationId xmlns:a16="http://schemas.microsoft.com/office/drawing/2014/main" id="{29291026-76A5-4FCD-99BB-66B1AC6BADFE}"/>
              </a:ext>
            </a:extLst>
          </p:cNvPr>
          <p:cNvSpPr txBox="1"/>
          <p:nvPr userDrawn="1"/>
        </p:nvSpPr>
        <p:spPr>
          <a:xfrm>
            <a:off x="613954" y="3688785"/>
            <a:ext cx="110626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latin typeface="Arial" panose="020B0604020202020204" pitchFamily="34" charset="0"/>
                <a:cs typeface="Arial" panose="020B0604020202020204" pitchFamily="34" charset="0"/>
              </a:rPr>
              <a:t>Regulation:</a:t>
            </a:r>
            <a:endParaRPr lang="en-US" sz="2000">
              <a:latin typeface="Arial" panose="020B0604020202020204" pitchFamily="34" charset="0"/>
              <a:cs typeface="Arial" panose="020B0604020202020204" pitchFamily="34" charset="0"/>
            </a:endParaRPr>
          </a:p>
        </p:txBody>
      </p:sp>
      <p:sp>
        <p:nvSpPr>
          <p:cNvPr id="13" name="Text Placeholder 8">
            <a:extLst>
              <a:ext uri="{FF2B5EF4-FFF2-40B4-BE49-F238E27FC236}">
                <a16:creationId xmlns:a16="http://schemas.microsoft.com/office/drawing/2014/main" id="{B8938D9F-F5F0-4F2F-A077-5995B99917F3}"/>
              </a:ext>
            </a:extLst>
          </p:cNvPr>
          <p:cNvSpPr>
            <a:spLocks noGrp="1"/>
          </p:cNvSpPr>
          <p:nvPr>
            <p:ph type="body" sz="quarter" idx="14" hasCustomPrompt="1"/>
          </p:nvPr>
        </p:nvSpPr>
        <p:spPr>
          <a:xfrm>
            <a:off x="613954" y="4133743"/>
            <a:ext cx="11062602" cy="427189"/>
          </a:xfrm>
          <a:prstGeom prst="rect">
            <a:avLst/>
          </a:prstGeom>
        </p:spPr>
        <p:txBody>
          <a:bodyP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a:t>URL for relevant law</a:t>
            </a:r>
          </a:p>
        </p:txBody>
      </p:sp>
      <p:sp>
        <p:nvSpPr>
          <p:cNvPr id="17" name="TextBox 16">
            <a:extLst>
              <a:ext uri="{FF2B5EF4-FFF2-40B4-BE49-F238E27FC236}">
                <a16:creationId xmlns:a16="http://schemas.microsoft.com/office/drawing/2014/main" id="{AD09A311-58E9-49FC-B2DB-FD9DA74FA8AB}"/>
              </a:ext>
            </a:extLst>
          </p:cNvPr>
          <p:cNvSpPr txBox="1"/>
          <p:nvPr userDrawn="1"/>
        </p:nvSpPr>
        <p:spPr>
          <a:xfrm>
            <a:off x="613954" y="4629389"/>
            <a:ext cx="110625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latin typeface="Arial" panose="020B0604020202020204" pitchFamily="34" charset="0"/>
                <a:cs typeface="Arial" panose="020B0604020202020204" pitchFamily="34" charset="0"/>
              </a:rPr>
              <a:t>Please direct any questions to:</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260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559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F2C6-B7CA-402F-8A73-2897F95627C2}"/>
              </a:ext>
            </a:extLst>
          </p:cNvPr>
          <p:cNvSpPr>
            <a:spLocks noGrp="1"/>
          </p:cNvSpPr>
          <p:nvPr>
            <p:ph type="title" hasCustomPrompt="1"/>
          </p:nvPr>
        </p:nvSpPr>
        <p:spPr>
          <a:xfrm>
            <a:off x="838200" y="2766218"/>
            <a:ext cx="10515600" cy="1325563"/>
          </a:xfrm>
          <a:prstGeom prst="rect">
            <a:avLst/>
          </a:prstGeom>
        </p:spPr>
        <p:txBody>
          <a:bodyPr anchor="ctr" anchorCtr="0"/>
          <a:lstStyle>
            <a:lvl1pPr algn="ctr">
              <a:defRPr b="1">
                <a:solidFill>
                  <a:schemeClr val="bg1"/>
                </a:solidFill>
                <a:latin typeface="Arial" panose="020B0604020202020204" pitchFamily="34" charset="0"/>
                <a:cs typeface="Arial" panose="020B0604020202020204" pitchFamily="34" charset="0"/>
              </a:defRPr>
            </a:lvl1pPr>
          </a:lstStyle>
          <a:p>
            <a:r>
              <a:rPr lang="en-US"/>
              <a:t>New Section Title</a:t>
            </a:r>
          </a:p>
        </p:txBody>
      </p:sp>
      <p:cxnSp>
        <p:nvCxnSpPr>
          <p:cNvPr id="4" name="Straight Connector 3">
            <a:extLst>
              <a:ext uri="{FF2B5EF4-FFF2-40B4-BE49-F238E27FC236}">
                <a16:creationId xmlns:a16="http://schemas.microsoft.com/office/drawing/2014/main" id="{3B127AD9-024F-4FA3-B192-9F31D3498AF4}"/>
              </a:ext>
            </a:extLst>
          </p:cNvPr>
          <p:cNvCxnSpPr/>
          <p:nvPr userDrawn="1"/>
        </p:nvCxnSpPr>
        <p:spPr>
          <a:xfrm>
            <a:off x="1802674" y="2351314"/>
            <a:ext cx="850392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F57C44-9428-4F7F-9404-7CB66A958EDF}"/>
              </a:ext>
            </a:extLst>
          </p:cNvPr>
          <p:cNvCxnSpPr/>
          <p:nvPr userDrawn="1"/>
        </p:nvCxnSpPr>
        <p:spPr>
          <a:xfrm>
            <a:off x="1802674" y="4528457"/>
            <a:ext cx="850392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324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pic>
        <p:nvPicPr>
          <p:cNvPr id="13" name="Picture 2" descr="Twitter logo">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LinkedIn Logo">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PH logo">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2104964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906140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653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Info Presentation 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panose="020B0504020202020204" pitchFamily="34" charset="0"/>
            </a:endParaRPr>
          </a:p>
        </p:txBody>
      </p:sp>
      <p:sp>
        <p:nvSpPr>
          <p:cNvPr id="15" name="Content Placeholder 14">
            <a:extLst>
              <a:ext uri="{FF2B5EF4-FFF2-40B4-BE49-F238E27FC236}">
                <a16:creationId xmlns:a16="http://schemas.microsoft.com/office/drawing/2014/main" id="{19214EA6-D676-63A5-1726-76DCD4554947}"/>
              </a:ext>
            </a:extLst>
          </p:cNvPr>
          <p:cNvSpPr>
            <a:spLocks noGrp="1"/>
          </p:cNvSpPr>
          <p:nvPr>
            <p:ph sz="quarter" idx="14" hasCustomPrompt="1"/>
          </p:nvPr>
        </p:nvSpPr>
        <p:spPr>
          <a:xfrm>
            <a:off x="606425" y="636589"/>
            <a:ext cx="11069638" cy="1518102"/>
          </a:xfrm>
          <a:prstGeom prst="rect">
            <a:avLst/>
          </a:prstGeom>
        </p:spPr>
        <p:txBody>
          <a:bodyPr/>
          <a:lstStyle>
            <a:lvl1pPr marL="0" indent="0">
              <a:buNone/>
              <a:defRPr lang="en-US" sz="4400" b="1" kern="1200" dirty="0" smtClean="0">
                <a:solidFill>
                  <a:srgbClr val="055994"/>
                </a:solidFill>
                <a:latin typeface="Avenir Next LT Pro" panose="020B0504020202020204" pitchFamily="34" charset="0"/>
                <a:ea typeface="+mn-ea"/>
                <a:cs typeface="Arial" panose="020B0604020202020204" pitchFamily="34" charset="0"/>
              </a:defRPr>
            </a:lvl1pPr>
          </a:lstStyle>
          <a:p>
            <a:pPr lvl="0"/>
            <a:r>
              <a:rPr lang="en-US"/>
              <a:t>Text</a:t>
            </a:r>
          </a:p>
        </p:txBody>
      </p:sp>
      <p:sp>
        <p:nvSpPr>
          <p:cNvPr id="16" name="Text Placeholder 8">
            <a:extLst>
              <a:ext uri="{FF2B5EF4-FFF2-40B4-BE49-F238E27FC236}">
                <a16:creationId xmlns:a16="http://schemas.microsoft.com/office/drawing/2014/main" id="{1455A039-E0BF-49E8-4165-AFB26E2F0361}"/>
              </a:ext>
            </a:extLst>
          </p:cNvPr>
          <p:cNvSpPr>
            <a:spLocks noGrp="1"/>
          </p:cNvSpPr>
          <p:nvPr>
            <p:ph type="body" sz="quarter" idx="15" hasCustomPrompt="1"/>
          </p:nvPr>
        </p:nvSpPr>
        <p:spPr>
          <a:xfrm>
            <a:off x="606425" y="2383290"/>
            <a:ext cx="11070272" cy="519457"/>
          </a:xfrm>
          <a:prstGeom prst="rect">
            <a:avLst/>
          </a:prstGeom>
        </p:spPr>
        <p:txBody>
          <a:bodyPr/>
          <a:lstStyle>
            <a:lvl1pPr marL="0" indent="0" algn="l">
              <a:buNone/>
              <a:defRPr sz="2800" b="0">
                <a:solidFill>
                  <a:schemeClr val="tx1"/>
                </a:solidFill>
                <a:latin typeface="Avenir Next LT Pro" panose="020B0504020202020204" pitchFamily="34" charset="0"/>
                <a:cs typeface="Arial" panose="020B0604020202020204" pitchFamily="34" charset="0"/>
              </a:defRPr>
            </a:lvl1pPr>
          </a:lstStyle>
          <a:p>
            <a:pPr lvl="0"/>
            <a:r>
              <a:rPr lang="en-US"/>
              <a:t>Please direct any questions to:</a:t>
            </a:r>
          </a:p>
        </p:txBody>
      </p:sp>
      <p:sp>
        <p:nvSpPr>
          <p:cNvPr id="7" name="Text Placeholder 8">
            <a:extLst>
              <a:ext uri="{FF2B5EF4-FFF2-40B4-BE49-F238E27FC236}">
                <a16:creationId xmlns:a16="http://schemas.microsoft.com/office/drawing/2014/main" id="{FBF5C4D3-82E3-4146-9B24-5FEF8E23C13F}"/>
              </a:ext>
            </a:extLst>
          </p:cNvPr>
          <p:cNvSpPr>
            <a:spLocks noGrp="1"/>
          </p:cNvSpPr>
          <p:nvPr>
            <p:ph type="body" sz="quarter" idx="10" hasCustomPrompt="1"/>
          </p:nvPr>
        </p:nvSpPr>
        <p:spPr>
          <a:xfrm>
            <a:off x="606287" y="2909543"/>
            <a:ext cx="11070272" cy="519457"/>
          </a:xfrm>
          <a:prstGeom prst="rect">
            <a:avLst/>
          </a:prstGeom>
        </p:spPr>
        <p:txBody>
          <a:bodyPr/>
          <a:lstStyle>
            <a:lvl1pPr marL="0" indent="0" algn="l">
              <a:buNone/>
              <a:defRPr sz="2800" b="1">
                <a:solidFill>
                  <a:schemeClr val="tx1"/>
                </a:solidFill>
                <a:latin typeface="Avenir Next LT Pro" panose="020B0504020202020204" pitchFamily="34" charset="0"/>
                <a:cs typeface="Arial" panose="020B0604020202020204" pitchFamily="34" charset="0"/>
              </a:defRPr>
            </a:lvl1pPr>
          </a:lstStyle>
          <a:p>
            <a:pPr lvl="0"/>
            <a:r>
              <a:rPr lang="en-US"/>
              <a:t>Name</a:t>
            </a:r>
          </a:p>
        </p:txBody>
      </p:sp>
      <p:sp>
        <p:nvSpPr>
          <p:cNvPr id="8" name="Text Placeholder 8">
            <a:extLst>
              <a:ext uri="{FF2B5EF4-FFF2-40B4-BE49-F238E27FC236}">
                <a16:creationId xmlns:a16="http://schemas.microsoft.com/office/drawing/2014/main" id="{5249240E-EFB8-4267-86F2-93F9B2BB011C}"/>
              </a:ext>
            </a:extLst>
          </p:cNvPr>
          <p:cNvSpPr>
            <a:spLocks noGrp="1"/>
          </p:cNvSpPr>
          <p:nvPr>
            <p:ph type="body" sz="quarter" idx="11" hasCustomPrompt="1"/>
          </p:nvPr>
        </p:nvSpPr>
        <p:spPr>
          <a:xfrm>
            <a:off x="606284" y="3456296"/>
            <a:ext cx="11070275" cy="519457"/>
          </a:xfrm>
          <a:prstGeom prst="rect">
            <a:avLst/>
          </a:prstGeom>
        </p:spPr>
        <p:txBody>
          <a:bodyPr/>
          <a:lstStyle>
            <a:lvl1pPr marL="0" indent="0" algn="l">
              <a:buNone/>
              <a:defRPr sz="2800" b="0">
                <a:solidFill>
                  <a:schemeClr val="tx1"/>
                </a:solidFill>
                <a:latin typeface="Avenir Next LT Pro" panose="020B0504020202020204" pitchFamily="34" charset="0"/>
                <a:cs typeface="Arial" panose="020B0604020202020204" pitchFamily="34" charset="0"/>
              </a:defRPr>
            </a:lvl1pPr>
          </a:lstStyle>
          <a:p>
            <a:pPr lvl="0"/>
            <a:r>
              <a:rPr lang="en-US"/>
              <a:t>Title</a:t>
            </a:r>
          </a:p>
        </p:txBody>
      </p:sp>
      <p:sp>
        <p:nvSpPr>
          <p:cNvPr id="10" name="Text Placeholder 8">
            <a:extLst>
              <a:ext uri="{FF2B5EF4-FFF2-40B4-BE49-F238E27FC236}">
                <a16:creationId xmlns:a16="http://schemas.microsoft.com/office/drawing/2014/main" id="{0F0AB19A-C647-40DC-A9E6-E61809C38A53}"/>
              </a:ext>
            </a:extLst>
          </p:cNvPr>
          <p:cNvSpPr>
            <a:spLocks noGrp="1"/>
          </p:cNvSpPr>
          <p:nvPr>
            <p:ph type="body" sz="quarter" idx="12" hasCustomPrompt="1"/>
          </p:nvPr>
        </p:nvSpPr>
        <p:spPr>
          <a:xfrm>
            <a:off x="606286" y="3999460"/>
            <a:ext cx="11070273" cy="519457"/>
          </a:xfrm>
          <a:prstGeom prst="rect">
            <a:avLst/>
          </a:prstGeom>
        </p:spPr>
        <p:txBody>
          <a:bodyPr/>
          <a:lstStyle>
            <a:lvl1pPr marL="0" indent="0" algn="l">
              <a:buNone/>
              <a:defRPr sz="2800" b="0">
                <a:solidFill>
                  <a:schemeClr val="tx1"/>
                </a:solidFill>
                <a:latin typeface="Avenir Next LT Pro" panose="020B0504020202020204" pitchFamily="34" charset="0"/>
                <a:cs typeface="Arial" panose="020B0604020202020204" pitchFamily="34" charset="0"/>
              </a:defRPr>
            </a:lvl1pPr>
          </a:lstStyle>
          <a:p>
            <a:pPr lvl="0"/>
            <a:r>
              <a:rPr lang="en-US"/>
              <a:t>Bureau/Office/Program</a:t>
            </a:r>
          </a:p>
        </p:txBody>
      </p:sp>
      <p:sp>
        <p:nvSpPr>
          <p:cNvPr id="12" name="Text Placeholder 8">
            <a:extLst>
              <a:ext uri="{FF2B5EF4-FFF2-40B4-BE49-F238E27FC236}">
                <a16:creationId xmlns:a16="http://schemas.microsoft.com/office/drawing/2014/main" id="{9D0B9CC8-4E7E-41B9-9011-DCA8C9E073BC}"/>
              </a:ext>
            </a:extLst>
          </p:cNvPr>
          <p:cNvSpPr>
            <a:spLocks noGrp="1"/>
          </p:cNvSpPr>
          <p:nvPr>
            <p:ph type="body" sz="quarter" idx="13" hasCustomPrompt="1"/>
          </p:nvPr>
        </p:nvSpPr>
        <p:spPr>
          <a:xfrm>
            <a:off x="606286" y="4542975"/>
            <a:ext cx="11070271" cy="519457"/>
          </a:xfrm>
          <a:prstGeom prst="rect">
            <a:avLst/>
          </a:prstGeom>
        </p:spPr>
        <p:txBody>
          <a:bodyPr/>
          <a:lstStyle>
            <a:lvl1pPr marL="0" indent="0" algn="l">
              <a:buNone/>
              <a:defRPr sz="2800" b="0" u="sng">
                <a:solidFill>
                  <a:srgbClr val="055994"/>
                </a:solidFill>
                <a:latin typeface="Avenir Next LT Pro" panose="020B0504020202020204" pitchFamily="34" charset="0"/>
                <a:cs typeface="Arial" panose="020B0604020202020204" pitchFamily="34" charset="0"/>
              </a:defRPr>
            </a:lvl1pPr>
          </a:lstStyle>
          <a:p>
            <a:pPr lvl="0"/>
            <a:r>
              <a:rPr lang="en-US"/>
              <a:t>email@mass.gov </a:t>
            </a: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3134413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022A2-72D9-C275-1ADD-941A122BE9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B5337-7B95-F193-B8C6-2A391727F4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C378E3-1B8A-4EE3-D57A-00E1BBFD13D4}"/>
              </a:ext>
            </a:extLst>
          </p:cNvPr>
          <p:cNvSpPr>
            <a:spLocks noGrp="1"/>
          </p:cNvSpPr>
          <p:nvPr>
            <p:ph type="dt" sz="half" idx="10"/>
          </p:nvPr>
        </p:nvSpPr>
        <p:spPr/>
        <p:txBody>
          <a:bodyPr/>
          <a:lstStyle/>
          <a:p>
            <a:fld id="{F354F0B6-F3C7-426A-B93F-BA25429EF3E7}" type="datetimeFigureOut">
              <a:rPr lang="en-US" smtClean="0"/>
              <a:t>2/11/2026</a:t>
            </a:fld>
            <a:endParaRPr lang="en-US"/>
          </a:p>
        </p:txBody>
      </p:sp>
      <p:sp>
        <p:nvSpPr>
          <p:cNvPr id="5" name="Footer Placeholder 4">
            <a:extLst>
              <a:ext uri="{FF2B5EF4-FFF2-40B4-BE49-F238E27FC236}">
                <a16:creationId xmlns:a16="http://schemas.microsoft.com/office/drawing/2014/main" id="{F8BA3FFA-F62E-09E9-7E99-07F9AE2F2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FBD42-FC51-6C49-FA70-0BE289730FED}"/>
              </a:ext>
            </a:extLst>
          </p:cNvPr>
          <p:cNvSpPr>
            <a:spLocks noGrp="1"/>
          </p:cNvSpPr>
          <p:nvPr>
            <p:ph type="sldNum" sz="quarter" idx="12"/>
          </p:nvPr>
        </p:nvSpPr>
        <p:spPr/>
        <p:txBody>
          <a:bodyPr/>
          <a:lstStyle/>
          <a:p>
            <a:fld id="{ED15EB35-96B6-4977-B38B-64121F2C3A79}" type="slidenum">
              <a:rPr lang="en-US" smtClean="0"/>
              <a:t>‹#›</a:t>
            </a:fld>
            <a:endParaRPr lang="en-US"/>
          </a:p>
        </p:txBody>
      </p:sp>
    </p:spTree>
    <p:extLst>
      <p:ext uri="{BB962C8B-B14F-4D97-AF65-F5344CB8AC3E}">
        <p14:creationId xmlns:p14="http://schemas.microsoft.com/office/powerpoint/2010/main" val="1705156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C90FF-C72A-034E-F881-8BA3E99AF3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8A94D-DBFC-E38B-BD3C-2C4F865671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B5775-F091-FF4B-4616-1130609B6F5C}"/>
              </a:ext>
            </a:extLst>
          </p:cNvPr>
          <p:cNvSpPr>
            <a:spLocks noGrp="1"/>
          </p:cNvSpPr>
          <p:nvPr>
            <p:ph type="dt" sz="half" idx="10"/>
          </p:nvPr>
        </p:nvSpPr>
        <p:spPr/>
        <p:txBody>
          <a:bodyPr/>
          <a:lstStyle/>
          <a:p>
            <a:fld id="{F354F0B6-F3C7-426A-B93F-BA25429EF3E7}" type="datetimeFigureOut">
              <a:rPr lang="en-US" smtClean="0"/>
              <a:t>2/11/2026</a:t>
            </a:fld>
            <a:endParaRPr lang="en-US"/>
          </a:p>
        </p:txBody>
      </p:sp>
      <p:sp>
        <p:nvSpPr>
          <p:cNvPr id="5" name="Footer Placeholder 4">
            <a:extLst>
              <a:ext uri="{FF2B5EF4-FFF2-40B4-BE49-F238E27FC236}">
                <a16:creationId xmlns:a16="http://schemas.microsoft.com/office/drawing/2014/main" id="{43E89FED-F0C5-E5C0-DEE0-3B93C6478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C1F36-7263-D86A-EC7A-1555015DFA88}"/>
              </a:ext>
            </a:extLst>
          </p:cNvPr>
          <p:cNvSpPr>
            <a:spLocks noGrp="1"/>
          </p:cNvSpPr>
          <p:nvPr>
            <p:ph type="sldNum" sz="quarter" idx="12"/>
          </p:nvPr>
        </p:nvSpPr>
        <p:spPr/>
        <p:txBody>
          <a:bodyPr/>
          <a:lstStyle/>
          <a:p>
            <a:fld id="{ED15EB35-96B6-4977-B38B-64121F2C3A79}" type="slidenum">
              <a:rPr lang="en-US" smtClean="0"/>
              <a:t>‹#›</a:t>
            </a:fld>
            <a:endParaRPr lang="en-US"/>
          </a:p>
        </p:txBody>
      </p:sp>
    </p:spTree>
    <p:extLst>
      <p:ext uri="{BB962C8B-B14F-4D97-AF65-F5344CB8AC3E}">
        <p14:creationId xmlns:p14="http://schemas.microsoft.com/office/powerpoint/2010/main" val="648542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2A170-3ECA-8073-2A15-F9522FB3A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23ABE4-4BF7-DAB8-AADC-D8B4C424BA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0F6A95-4DB8-E71D-77DF-A16052A5C6D5}"/>
              </a:ext>
            </a:extLst>
          </p:cNvPr>
          <p:cNvSpPr>
            <a:spLocks noGrp="1"/>
          </p:cNvSpPr>
          <p:nvPr>
            <p:ph type="dt" sz="half" idx="10"/>
          </p:nvPr>
        </p:nvSpPr>
        <p:spPr/>
        <p:txBody>
          <a:bodyPr/>
          <a:lstStyle/>
          <a:p>
            <a:fld id="{F354F0B6-F3C7-426A-B93F-BA25429EF3E7}" type="datetimeFigureOut">
              <a:rPr lang="en-US" smtClean="0"/>
              <a:t>2/11/2026</a:t>
            </a:fld>
            <a:endParaRPr lang="en-US"/>
          </a:p>
        </p:txBody>
      </p:sp>
      <p:sp>
        <p:nvSpPr>
          <p:cNvPr id="5" name="Footer Placeholder 4">
            <a:extLst>
              <a:ext uri="{FF2B5EF4-FFF2-40B4-BE49-F238E27FC236}">
                <a16:creationId xmlns:a16="http://schemas.microsoft.com/office/drawing/2014/main" id="{DCC26002-5117-ABB1-1406-B11D48BC5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5D5E73-F687-E679-1900-073D541475D6}"/>
              </a:ext>
            </a:extLst>
          </p:cNvPr>
          <p:cNvSpPr>
            <a:spLocks noGrp="1"/>
          </p:cNvSpPr>
          <p:nvPr>
            <p:ph type="sldNum" sz="quarter" idx="12"/>
          </p:nvPr>
        </p:nvSpPr>
        <p:spPr/>
        <p:txBody>
          <a:bodyPr/>
          <a:lstStyle/>
          <a:p>
            <a:fld id="{ED15EB35-96B6-4977-B38B-64121F2C3A79}" type="slidenum">
              <a:rPr lang="en-US" smtClean="0"/>
              <a:t>‹#›</a:t>
            </a:fld>
            <a:endParaRPr lang="en-US"/>
          </a:p>
        </p:txBody>
      </p:sp>
    </p:spTree>
    <p:extLst>
      <p:ext uri="{BB962C8B-B14F-4D97-AF65-F5344CB8AC3E}">
        <p14:creationId xmlns:p14="http://schemas.microsoft.com/office/powerpoint/2010/main" val="112717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gulation thank-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E18D-D9A3-B977-9DC8-2A1D3517F65A}"/>
              </a:ext>
            </a:extLst>
          </p:cNvPr>
          <p:cNvSpPr>
            <a:spLocks noGrp="1"/>
          </p:cNvSpPr>
          <p:nvPr>
            <p:ph type="title" hasCustomPrompt="1"/>
          </p:nvPr>
        </p:nvSpPr>
        <p:spPr>
          <a:xfrm>
            <a:off x="838200" y="-879211"/>
            <a:ext cx="10515600" cy="640821"/>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Regulation thank-you</a:t>
            </a:r>
          </a:p>
        </p:txBody>
      </p:sp>
      <p:sp>
        <p:nvSpPr>
          <p:cNvPr id="4" name="Content Placeholder 3">
            <a:extLst>
              <a:ext uri="{FF2B5EF4-FFF2-40B4-BE49-F238E27FC236}">
                <a16:creationId xmlns:a16="http://schemas.microsoft.com/office/drawing/2014/main" id="{7899E3AD-691C-E642-9591-4D70A528B1E6}"/>
              </a:ext>
            </a:extLst>
          </p:cNvPr>
          <p:cNvSpPr>
            <a:spLocks noGrp="1"/>
          </p:cNvSpPr>
          <p:nvPr>
            <p:ph sz="quarter" idx="10" hasCustomPrompt="1"/>
          </p:nvPr>
        </p:nvSpPr>
        <p:spPr>
          <a:xfrm>
            <a:off x="838200" y="711200"/>
            <a:ext cx="10515600" cy="944403"/>
          </a:xfrm>
          <a:prstGeom prst="rect">
            <a:avLst/>
          </a:prstGeom>
        </p:spPr>
        <p:txBody>
          <a:bodyPr/>
          <a:lstStyle>
            <a:lvl1pPr marL="0" indent="0">
              <a:buNone/>
              <a:defRPr sz="4400" b="1">
                <a:solidFill>
                  <a:srgbClr val="005994"/>
                </a:solidFill>
                <a:latin typeface="Avenir Next LT Pro" panose="020B0504020202020204" pitchFamily="34" charset="0"/>
                <a:cs typeface="Arial" panose="020B0604020202020204" pitchFamily="34" charset="0"/>
              </a:defRPr>
            </a:lvl1pPr>
          </a:lstStyle>
          <a:p>
            <a:pPr lvl="0"/>
            <a:r>
              <a:rPr lang="en-US"/>
              <a:t>Thank you</a:t>
            </a:r>
          </a:p>
        </p:txBody>
      </p:sp>
      <p:sp>
        <p:nvSpPr>
          <p:cNvPr id="6" name="Content Placeholder 5">
            <a:extLst>
              <a:ext uri="{FF2B5EF4-FFF2-40B4-BE49-F238E27FC236}">
                <a16:creationId xmlns:a16="http://schemas.microsoft.com/office/drawing/2014/main" id="{5ED2CEBF-C421-0F66-95F8-7E282F148795}"/>
              </a:ext>
            </a:extLst>
          </p:cNvPr>
          <p:cNvSpPr>
            <a:spLocks noGrp="1"/>
          </p:cNvSpPr>
          <p:nvPr>
            <p:ph sz="quarter" idx="11" hasCustomPrompt="1"/>
          </p:nvPr>
        </p:nvSpPr>
        <p:spPr>
          <a:xfrm>
            <a:off x="838200" y="2604475"/>
            <a:ext cx="10515600" cy="398463"/>
          </a:xfrm>
          <a:prstGeom prst="rect">
            <a:avLst/>
          </a:prstGeom>
        </p:spPr>
        <p:txBody>
          <a:bodyPr/>
          <a:lstStyle>
            <a:lvl1pPr marL="0" indent="0">
              <a:buNone/>
              <a:defRPr sz="2000" b="1">
                <a:latin typeface="Avenir Next LT Pro" panose="020B0504020202020204" pitchFamily="34" charset="0"/>
                <a:cs typeface="Arial" panose="020B0604020202020204" pitchFamily="34" charset="0"/>
              </a:defRPr>
            </a:lvl1pPr>
          </a:lstStyle>
          <a:p>
            <a:pPr lvl="0"/>
            <a:r>
              <a:rPr lang="en-US"/>
              <a:t>Massachusetts law: </a:t>
            </a:r>
          </a:p>
        </p:txBody>
      </p:sp>
      <p:sp>
        <p:nvSpPr>
          <p:cNvPr id="8" name="Content Placeholder 7">
            <a:extLst>
              <a:ext uri="{FF2B5EF4-FFF2-40B4-BE49-F238E27FC236}">
                <a16:creationId xmlns:a16="http://schemas.microsoft.com/office/drawing/2014/main" id="{602802E8-0AB7-9BF8-BA8B-CADA5B7FF405}"/>
              </a:ext>
            </a:extLst>
          </p:cNvPr>
          <p:cNvSpPr>
            <a:spLocks noGrp="1"/>
          </p:cNvSpPr>
          <p:nvPr>
            <p:ph sz="quarter" idx="12" hasCustomPrompt="1"/>
          </p:nvPr>
        </p:nvSpPr>
        <p:spPr>
          <a:xfrm>
            <a:off x="838200" y="3035749"/>
            <a:ext cx="10515600" cy="398462"/>
          </a:xfrm>
          <a:prstGeom prst="rect">
            <a:avLst/>
          </a:prstGeom>
        </p:spPr>
        <p:txBody>
          <a:bodyPr/>
          <a:lstStyle>
            <a:lvl1pPr marL="0" indent="0">
              <a:buNone/>
              <a:defRPr sz="2000" u="sng">
                <a:solidFill>
                  <a:srgbClr val="005994"/>
                </a:solidFill>
                <a:latin typeface="Avenir Next LT Pro" panose="020B0504020202020204" pitchFamily="34" charset="0"/>
                <a:cs typeface="Arial" panose="020B0604020202020204" pitchFamily="34" charset="0"/>
              </a:defRPr>
            </a:lvl1pPr>
          </a:lstStyle>
          <a:p>
            <a:pPr lvl="0"/>
            <a:r>
              <a:rPr lang="en-US"/>
              <a:t>URL for relevant law</a:t>
            </a:r>
          </a:p>
        </p:txBody>
      </p:sp>
      <p:sp>
        <p:nvSpPr>
          <p:cNvPr id="10" name="Content Placeholder 9">
            <a:extLst>
              <a:ext uri="{FF2B5EF4-FFF2-40B4-BE49-F238E27FC236}">
                <a16:creationId xmlns:a16="http://schemas.microsoft.com/office/drawing/2014/main" id="{9C984FC8-63FB-524C-01E5-74D848B99078}"/>
              </a:ext>
            </a:extLst>
          </p:cNvPr>
          <p:cNvSpPr>
            <a:spLocks noGrp="1"/>
          </p:cNvSpPr>
          <p:nvPr>
            <p:ph sz="quarter" idx="13" hasCustomPrompt="1"/>
          </p:nvPr>
        </p:nvSpPr>
        <p:spPr>
          <a:xfrm>
            <a:off x="838200" y="3602751"/>
            <a:ext cx="10515600" cy="398462"/>
          </a:xfrm>
          <a:prstGeom prst="rect">
            <a:avLst/>
          </a:prstGeom>
        </p:spPr>
        <p:txBody>
          <a:bodyPr/>
          <a:lstStyle>
            <a:lvl1pPr marL="0" indent="0">
              <a:buNone/>
              <a:defRPr sz="2000" b="1">
                <a:latin typeface="Avenir Next LT Pro" panose="020B0504020202020204" pitchFamily="34" charset="0"/>
                <a:cs typeface="Arial" panose="020B0604020202020204" pitchFamily="34" charset="0"/>
              </a:defRPr>
            </a:lvl1pPr>
          </a:lstStyle>
          <a:p>
            <a:pPr lvl="0"/>
            <a:r>
              <a:rPr lang="en-US"/>
              <a:t>Current regulation:</a:t>
            </a:r>
          </a:p>
        </p:txBody>
      </p:sp>
      <p:sp>
        <p:nvSpPr>
          <p:cNvPr id="12" name="Content Placeholder 11">
            <a:extLst>
              <a:ext uri="{FF2B5EF4-FFF2-40B4-BE49-F238E27FC236}">
                <a16:creationId xmlns:a16="http://schemas.microsoft.com/office/drawing/2014/main" id="{289B8D39-70B8-0840-B0CE-13EFB209C4EA}"/>
              </a:ext>
            </a:extLst>
          </p:cNvPr>
          <p:cNvSpPr>
            <a:spLocks noGrp="1"/>
          </p:cNvSpPr>
          <p:nvPr>
            <p:ph sz="quarter" idx="14" hasCustomPrompt="1"/>
          </p:nvPr>
        </p:nvSpPr>
        <p:spPr>
          <a:xfrm>
            <a:off x="838200" y="4034550"/>
            <a:ext cx="10515600" cy="398462"/>
          </a:xfrm>
          <a:prstGeom prst="rect">
            <a:avLst/>
          </a:prstGeom>
        </p:spPr>
        <p:txBody>
          <a:bodyPr/>
          <a:lstStyle>
            <a:lvl1pPr marL="0" indent="0">
              <a:buNone/>
              <a:defRPr sz="2000" u="sng">
                <a:solidFill>
                  <a:srgbClr val="005994"/>
                </a:solidFill>
                <a:latin typeface="Avenir Next LT Pro" panose="020B0504020202020204" pitchFamily="34" charset="0"/>
                <a:cs typeface="Arial" panose="020B0604020202020204" pitchFamily="34" charset="0"/>
              </a:defRPr>
            </a:lvl1pPr>
          </a:lstStyle>
          <a:p>
            <a:pPr lvl="0"/>
            <a:r>
              <a:rPr lang="en-US"/>
              <a:t>URL for relevant regulation</a:t>
            </a:r>
          </a:p>
        </p:txBody>
      </p:sp>
      <p:sp>
        <p:nvSpPr>
          <p:cNvPr id="14" name="Content Placeholder 13">
            <a:extLst>
              <a:ext uri="{FF2B5EF4-FFF2-40B4-BE49-F238E27FC236}">
                <a16:creationId xmlns:a16="http://schemas.microsoft.com/office/drawing/2014/main" id="{6E51744C-AB20-4C1D-C666-66973480472D}"/>
              </a:ext>
            </a:extLst>
          </p:cNvPr>
          <p:cNvSpPr>
            <a:spLocks noGrp="1"/>
          </p:cNvSpPr>
          <p:nvPr>
            <p:ph sz="quarter" idx="15" hasCustomPrompt="1"/>
          </p:nvPr>
        </p:nvSpPr>
        <p:spPr>
          <a:xfrm>
            <a:off x="838200" y="4581047"/>
            <a:ext cx="10515600" cy="398461"/>
          </a:xfrm>
          <a:prstGeom prst="rect">
            <a:avLst/>
          </a:prstGeom>
        </p:spPr>
        <p:txBody>
          <a:bodyPr/>
          <a:lstStyle>
            <a:lvl1pPr marL="0" indent="0">
              <a:buNone/>
              <a:defRPr sz="2000" b="1">
                <a:latin typeface="Avenir Next LT Pro" panose="020B0504020202020204" pitchFamily="34" charset="0"/>
                <a:cs typeface="Arial" panose="020B0604020202020204" pitchFamily="34" charset="0"/>
              </a:defRPr>
            </a:lvl1pPr>
          </a:lstStyle>
          <a:p>
            <a:pPr lvl="0"/>
            <a:r>
              <a:rPr lang="en-US"/>
              <a:t>Proposed amendment:</a:t>
            </a:r>
          </a:p>
        </p:txBody>
      </p:sp>
      <p:sp>
        <p:nvSpPr>
          <p:cNvPr id="16" name="Content Placeholder 15">
            <a:extLst>
              <a:ext uri="{FF2B5EF4-FFF2-40B4-BE49-F238E27FC236}">
                <a16:creationId xmlns:a16="http://schemas.microsoft.com/office/drawing/2014/main" id="{4601E8C0-87C6-2717-2F76-CA6078AD2BB7}"/>
              </a:ext>
            </a:extLst>
          </p:cNvPr>
          <p:cNvSpPr>
            <a:spLocks noGrp="1"/>
          </p:cNvSpPr>
          <p:nvPr>
            <p:ph sz="quarter" idx="16" hasCustomPrompt="1"/>
          </p:nvPr>
        </p:nvSpPr>
        <p:spPr>
          <a:xfrm>
            <a:off x="838200" y="4996441"/>
            <a:ext cx="10515600" cy="398460"/>
          </a:xfrm>
          <a:prstGeom prst="rect">
            <a:avLst/>
          </a:prstGeom>
        </p:spPr>
        <p:txBody>
          <a:bodyPr/>
          <a:lstStyle>
            <a:lvl1pPr marL="0" indent="0">
              <a:buNone/>
              <a:defRPr sz="2000" u="sng">
                <a:solidFill>
                  <a:srgbClr val="005994"/>
                </a:solidFill>
                <a:latin typeface="Avenir Next LT Pro" panose="020B0504020202020204" pitchFamily="34" charset="0"/>
                <a:cs typeface="Arial" panose="020B0604020202020204" pitchFamily="34" charset="0"/>
              </a:defRPr>
            </a:lvl1pPr>
          </a:lstStyle>
          <a:p>
            <a:pPr lvl="0"/>
            <a:r>
              <a:rPr lang="en-US"/>
              <a:t>URL for proposed amendment page</a:t>
            </a:r>
          </a:p>
        </p:txBody>
      </p:sp>
      <p:sp>
        <p:nvSpPr>
          <p:cNvPr id="18" name="Content Placeholder 17">
            <a:extLst>
              <a:ext uri="{FF2B5EF4-FFF2-40B4-BE49-F238E27FC236}">
                <a16:creationId xmlns:a16="http://schemas.microsoft.com/office/drawing/2014/main" id="{5E9710E5-E1E9-F4CC-EDE3-D4A17AF44B44}"/>
              </a:ext>
            </a:extLst>
          </p:cNvPr>
          <p:cNvSpPr>
            <a:spLocks noGrp="1"/>
          </p:cNvSpPr>
          <p:nvPr>
            <p:ph sz="quarter" idx="17" hasCustomPrompt="1"/>
          </p:nvPr>
        </p:nvSpPr>
        <p:spPr>
          <a:xfrm>
            <a:off x="838200" y="5532877"/>
            <a:ext cx="10515600" cy="398460"/>
          </a:xfrm>
          <a:prstGeom prst="rect">
            <a:avLst/>
          </a:prstGeom>
        </p:spPr>
        <p:txBody>
          <a:bodyPr/>
          <a:lstStyle>
            <a:lvl1pPr marL="0" indent="0">
              <a:buNone/>
              <a:defRPr sz="2000" b="1">
                <a:latin typeface="Avenir Next LT Pro" panose="020B0504020202020204" pitchFamily="34" charset="0"/>
                <a:cs typeface="Arial" panose="020B0604020202020204" pitchFamily="34" charset="0"/>
              </a:defRPr>
            </a:lvl1pPr>
          </a:lstStyle>
          <a:p>
            <a:pPr lvl="0"/>
            <a:r>
              <a:rPr lang="en-US"/>
              <a:t>Please direct any questions to:</a:t>
            </a:r>
          </a:p>
        </p:txBody>
      </p:sp>
      <p:sp>
        <p:nvSpPr>
          <p:cNvPr id="20" name="Content Placeholder 19">
            <a:extLst>
              <a:ext uri="{FF2B5EF4-FFF2-40B4-BE49-F238E27FC236}">
                <a16:creationId xmlns:a16="http://schemas.microsoft.com/office/drawing/2014/main" id="{698EC311-1832-4E7E-C0B0-0AA70AAFFE1B}"/>
              </a:ext>
            </a:extLst>
          </p:cNvPr>
          <p:cNvSpPr>
            <a:spLocks noGrp="1"/>
          </p:cNvSpPr>
          <p:nvPr>
            <p:ph sz="quarter" idx="18" hasCustomPrompt="1"/>
          </p:nvPr>
        </p:nvSpPr>
        <p:spPr>
          <a:xfrm>
            <a:off x="838200" y="5948796"/>
            <a:ext cx="10515600" cy="398463"/>
          </a:xfrm>
          <a:prstGeom prst="rect">
            <a:avLst/>
          </a:prstGeom>
        </p:spPr>
        <p:txBody>
          <a:bodyPr/>
          <a:lstStyle>
            <a:lvl1pPr marL="0" indent="0">
              <a:buNone/>
              <a:defRPr sz="2000" u="sng">
                <a:solidFill>
                  <a:srgbClr val="005994"/>
                </a:solidFill>
                <a:latin typeface="Avenir Next LT Pro" panose="020B0504020202020204" pitchFamily="34" charset="0"/>
                <a:cs typeface="Arial" panose="020B0604020202020204" pitchFamily="34" charset="0"/>
              </a:defRPr>
            </a:lvl1pPr>
          </a:lstStyle>
          <a:p>
            <a:pPr lvl="0"/>
            <a:r>
              <a:rPr lang="en-US"/>
              <a:t>email@mass.gov</a:t>
            </a:r>
          </a:p>
        </p:txBody>
      </p:sp>
      <p:sp>
        <p:nvSpPr>
          <p:cNvPr id="22" name="Rectangle 21">
            <a:extLst>
              <a:ext uri="{FF2B5EF4-FFF2-40B4-BE49-F238E27FC236}">
                <a16:creationId xmlns:a16="http://schemas.microsoft.com/office/drawing/2014/main" id="{D7C1275C-B968-9DC2-203D-C1EFECC7CF9E}"/>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203AD83B-C701-0CAB-82D6-4A14AA04434C}"/>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a:t>
            </a:r>
            <a:r>
              <a:rPr lang="en-US" sz="1200" err="1">
                <a:solidFill>
                  <a:schemeClr val="bg1"/>
                </a:solidFill>
                <a:latin typeface="Avenir Next LT Pro" panose="020B0504020202020204" pitchFamily="34" charset="0"/>
                <a:cs typeface="Arial" panose="020B0604020202020204" pitchFamily="34" charset="0"/>
              </a:rPr>
              <a:t>dph</a:t>
            </a:r>
            <a:endParaRPr lang="en-US" sz="1200">
              <a:solidFill>
                <a:schemeClr val="bg1"/>
              </a:solidFill>
              <a:latin typeface="Avenir Next LT Pro" panose="020B05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id="{7BAD9EFE-F787-7661-014A-655CA44FB297}"/>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508645036"/>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3C53-0366-3BDC-6D81-14A6012017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3D8AF0-3B21-5D94-FD55-11C4095019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3093CA-2D06-C97F-D28F-EC2BF26E6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CE48FE-B812-F11D-2F94-952E703A5AFB}"/>
              </a:ext>
            </a:extLst>
          </p:cNvPr>
          <p:cNvSpPr>
            <a:spLocks noGrp="1"/>
          </p:cNvSpPr>
          <p:nvPr>
            <p:ph type="dt" sz="half" idx="10"/>
          </p:nvPr>
        </p:nvSpPr>
        <p:spPr/>
        <p:txBody>
          <a:bodyPr/>
          <a:lstStyle/>
          <a:p>
            <a:fld id="{F354F0B6-F3C7-426A-B93F-BA25429EF3E7}" type="datetimeFigureOut">
              <a:rPr lang="en-US" smtClean="0"/>
              <a:t>2/11/2026</a:t>
            </a:fld>
            <a:endParaRPr lang="en-US"/>
          </a:p>
        </p:txBody>
      </p:sp>
      <p:sp>
        <p:nvSpPr>
          <p:cNvPr id="6" name="Footer Placeholder 5">
            <a:extLst>
              <a:ext uri="{FF2B5EF4-FFF2-40B4-BE49-F238E27FC236}">
                <a16:creationId xmlns:a16="http://schemas.microsoft.com/office/drawing/2014/main" id="{808951D7-EDAF-C393-4E5C-2DB160E94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97FB2A-2857-C7F8-CCDB-D2BA31827295}"/>
              </a:ext>
            </a:extLst>
          </p:cNvPr>
          <p:cNvSpPr>
            <a:spLocks noGrp="1"/>
          </p:cNvSpPr>
          <p:nvPr>
            <p:ph type="sldNum" sz="quarter" idx="12"/>
          </p:nvPr>
        </p:nvSpPr>
        <p:spPr/>
        <p:txBody>
          <a:bodyPr/>
          <a:lstStyle/>
          <a:p>
            <a:fld id="{ED15EB35-96B6-4977-B38B-64121F2C3A79}" type="slidenum">
              <a:rPr lang="en-US" smtClean="0"/>
              <a:t>‹#›</a:t>
            </a:fld>
            <a:endParaRPr lang="en-US"/>
          </a:p>
        </p:txBody>
      </p:sp>
    </p:spTree>
    <p:extLst>
      <p:ext uri="{BB962C8B-B14F-4D97-AF65-F5344CB8AC3E}">
        <p14:creationId xmlns:p14="http://schemas.microsoft.com/office/powerpoint/2010/main" val="1434917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3CAC-C3F5-BC16-3E90-BE4D4E9210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8E8DD1-E1A5-06EA-D03F-F2A6E337F7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E52933-64F3-E431-0BD4-6B1AF29DB7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D63B36-6AD2-B355-F719-79EF66ECBB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2400DD-145F-0A4F-FCAC-E9ED594532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326F77-1A3F-81EA-3DE6-ECF7D97D0DD4}"/>
              </a:ext>
            </a:extLst>
          </p:cNvPr>
          <p:cNvSpPr>
            <a:spLocks noGrp="1"/>
          </p:cNvSpPr>
          <p:nvPr>
            <p:ph type="dt" sz="half" idx="10"/>
          </p:nvPr>
        </p:nvSpPr>
        <p:spPr/>
        <p:txBody>
          <a:bodyPr/>
          <a:lstStyle/>
          <a:p>
            <a:fld id="{F354F0B6-F3C7-426A-B93F-BA25429EF3E7}" type="datetimeFigureOut">
              <a:rPr lang="en-US" smtClean="0"/>
              <a:t>2/11/2026</a:t>
            </a:fld>
            <a:endParaRPr lang="en-US"/>
          </a:p>
        </p:txBody>
      </p:sp>
      <p:sp>
        <p:nvSpPr>
          <p:cNvPr id="8" name="Footer Placeholder 7">
            <a:extLst>
              <a:ext uri="{FF2B5EF4-FFF2-40B4-BE49-F238E27FC236}">
                <a16:creationId xmlns:a16="http://schemas.microsoft.com/office/drawing/2014/main" id="{EDFBCB5C-7599-DAB1-C3FE-984FC0E4F0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E13E6D-06B6-D52E-C229-96491F37126F}"/>
              </a:ext>
            </a:extLst>
          </p:cNvPr>
          <p:cNvSpPr>
            <a:spLocks noGrp="1"/>
          </p:cNvSpPr>
          <p:nvPr>
            <p:ph type="sldNum" sz="quarter" idx="12"/>
          </p:nvPr>
        </p:nvSpPr>
        <p:spPr/>
        <p:txBody>
          <a:bodyPr/>
          <a:lstStyle/>
          <a:p>
            <a:fld id="{ED15EB35-96B6-4977-B38B-64121F2C3A79}" type="slidenum">
              <a:rPr lang="en-US" smtClean="0"/>
              <a:t>‹#›</a:t>
            </a:fld>
            <a:endParaRPr lang="en-US"/>
          </a:p>
        </p:txBody>
      </p:sp>
    </p:spTree>
    <p:extLst>
      <p:ext uri="{BB962C8B-B14F-4D97-AF65-F5344CB8AC3E}">
        <p14:creationId xmlns:p14="http://schemas.microsoft.com/office/powerpoint/2010/main" val="1241946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F65-4C18-B620-1690-3FC79933F6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C8AAA4-BDBD-B195-E793-41C8CC15FDDD}"/>
              </a:ext>
            </a:extLst>
          </p:cNvPr>
          <p:cNvSpPr>
            <a:spLocks noGrp="1"/>
          </p:cNvSpPr>
          <p:nvPr>
            <p:ph type="dt" sz="half" idx="10"/>
          </p:nvPr>
        </p:nvSpPr>
        <p:spPr/>
        <p:txBody>
          <a:bodyPr/>
          <a:lstStyle/>
          <a:p>
            <a:fld id="{F354F0B6-F3C7-426A-B93F-BA25429EF3E7}" type="datetimeFigureOut">
              <a:rPr lang="en-US" smtClean="0"/>
              <a:t>2/11/2026</a:t>
            </a:fld>
            <a:endParaRPr lang="en-US"/>
          </a:p>
        </p:txBody>
      </p:sp>
      <p:sp>
        <p:nvSpPr>
          <p:cNvPr id="4" name="Footer Placeholder 3">
            <a:extLst>
              <a:ext uri="{FF2B5EF4-FFF2-40B4-BE49-F238E27FC236}">
                <a16:creationId xmlns:a16="http://schemas.microsoft.com/office/drawing/2014/main" id="{CD4605E0-80E4-7549-EA8B-D24C5B773F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68C0DB-F330-46B4-F9D2-7367FBF02D99}"/>
              </a:ext>
            </a:extLst>
          </p:cNvPr>
          <p:cNvSpPr>
            <a:spLocks noGrp="1"/>
          </p:cNvSpPr>
          <p:nvPr>
            <p:ph type="sldNum" sz="quarter" idx="12"/>
          </p:nvPr>
        </p:nvSpPr>
        <p:spPr/>
        <p:txBody>
          <a:bodyPr/>
          <a:lstStyle/>
          <a:p>
            <a:fld id="{ED15EB35-96B6-4977-B38B-64121F2C3A79}" type="slidenum">
              <a:rPr lang="en-US" smtClean="0"/>
              <a:t>‹#›</a:t>
            </a:fld>
            <a:endParaRPr lang="en-US"/>
          </a:p>
        </p:txBody>
      </p:sp>
    </p:spTree>
    <p:extLst>
      <p:ext uri="{BB962C8B-B14F-4D97-AF65-F5344CB8AC3E}">
        <p14:creationId xmlns:p14="http://schemas.microsoft.com/office/powerpoint/2010/main" val="1340806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9F8A5-8B74-19D9-0BFF-93A975F2BD13}"/>
              </a:ext>
            </a:extLst>
          </p:cNvPr>
          <p:cNvSpPr>
            <a:spLocks noGrp="1"/>
          </p:cNvSpPr>
          <p:nvPr>
            <p:ph type="dt" sz="half" idx="10"/>
          </p:nvPr>
        </p:nvSpPr>
        <p:spPr/>
        <p:txBody>
          <a:bodyPr/>
          <a:lstStyle/>
          <a:p>
            <a:fld id="{F354F0B6-F3C7-426A-B93F-BA25429EF3E7}" type="datetimeFigureOut">
              <a:rPr lang="en-US" smtClean="0"/>
              <a:t>2/11/2026</a:t>
            </a:fld>
            <a:endParaRPr lang="en-US"/>
          </a:p>
        </p:txBody>
      </p:sp>
      <p:sp>
        <p:nvSpPr>
          <p:cNvPr id="3" name="Footer Placeholder 2">
            <a:extLst>
              <a:ext uri="{FF2B5EF4-FFF2-40B4-BE49-F238E27FC236}">
                <a16:creationId xmlns:a16="http://schemas.microsoft.com/office/drawing/2014/main" id="{C0311FE8-995B-4F6E-C95E-7A43F46763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9E93DE-8DD5-A543-C36A-EE389B286447}"/>
              </a:ext>
            </a:extLst>
          </p:cNvPr>
          <p:cNvSpPr>
            <a:spLocks noGrp="1"/>
          </p:cNvSpPr>
          <p:nvPr>
            <p:ph type="sldNum" sz="quarter" idx="12"/>
          </p:nvPr>
        </p:nvSpPr>
        <p:spPr/>
        <p:txBody>
          <a:bodyPr/>
          <a:lstStyle/>
          <a:p>
            <a:fld id="{ED15EB35-96B6-4977-B38B-64121F2C3A79}" type="slidenum">
              <a:rPr lang="en-US" smtClean="0"/>
              <a:t>‹#›</a:t>
            </a:fld>
            <a:endParaRPr lang="en-US"/>
          </a:p>
        </p:txBody>
      </p:sp>
    </p:spTree>
    <p:extLst>
      <p:ext uri="{BB962C8B-B14F-4D97-AF65-F5344CB8AC3E}">
        <p14:creationId xmlns:p14="http://schemas.microsoft.com/office/powerpoint/2010/main" val="418083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AB023-7869-87AB-613F-8AD0D5AB0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6E49FC-4383-9BC5-94FD-5BF61523B7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0C8150-AC65-412C-EAAD-52E412362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4B8C87-DDE4-603B-1919-81E2E86664EA}"/>
              </a:ext>
            </a:extLst>
          </p:cNvPr>
          <p:cNvSpPr>
            <a:spLocks noGrp="1"/>
          </p:cNvSpPr>
          <p:nvPr>
            <p:ph type="dt" sz="half" idx="10"/>
          </p:nvPr>
        </p:nvSpPr>
        <p:spPr/>
        <p:txBody>
          <a:bodyPr/>
          <a:lstStyle/>
          <a:p>
            <a:fld id="{F354F0B6-F3C7-426A-B93F-BA25429EF3E7}" type="datetimeFigureOut">
              <a:rPr lang="en-US" smtClean="0"/>
              <a:t>2/11/2026</a:t>
            </a:fld>
            <a:endParaRPr lang="en-US"/>
          </a:p>
        </p:txBody>
      </p:sp>
      <p:sp>
        <p:nvSpPr>
          <p:cNvPr id="6" name="Footer Placeholder 5">
            <a:extLst>
              <a:ext uri="{FF2B5EF4-FFF2-40B4-BE49-F238E27FC236}">
                <a16:creationId xmlns:a16="http://schemas.microsoft.com/office/drawing/2014/main" id="{2B2E00A8-01F7-E2F7-F323-77A96241D5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145ED-E630-6B26-82E7-5EE4F4023E27}"/>
              </a:ext>
            </a:extLst>
          </p:cNvPr>
          <p:cNvSpPr>
            <a:spLocks noGrp="1"/>
          </p:cNvSpPr>
          <p:nvPr>
            <p:ph type="sldNum" sz="quarter" idx="12"/>
          </p:nvPr>
        </p:nvSpPr>
        <p:spPr/>
        <p:txBody>
          <a:bodyPr/>
          <a:lstStyle/>
          <a:p>
            <a:fld id="{ED15EB35-96B6-4977-B38B-64121F2C3A79}" type="slidenum">
              <a:rPr lang="en-US" smtClean="0"/>
              <a:t>‹#›</a:t>
            </a:fld>
            <a:endParaRPr lang="en-US"/>
          </a:p>
        </p:txBody>
      </p:sp>
    </p:spTree>
    <p:extLst>
      <p:ext uri="{BB962C8B-B14F-4D97-AF65-F5344CB8AC3E}">
        <p14:creationId xmlns:p14="http://schemas.microsoft.com/office/powerpoint/2010/main" val="1822114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5D04-4670-FF3B-F4ED-017FBA5D11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0CDAD-735E-F3DA-2833-1A97C92407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905040-2945-4BEE-4E40-CBC8D5387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D69986-0840-62FA-DCAC-DDF0EC756D83}"/>
              </a:ext>
            </a:extLst>
          </p:cNvPr>
          <p:cNvSpPr>
            <a:spLocks noGrp="1"/>
          </p:cNvSpPr>
          <p:nvPr>
            <p:ph type="dt" sz="half" idx="10"/>
          </p:nvPr>
        </p:nvSpPr>
        <p:spPr/>
        <p:txBody>
          <a:bodyPr/>
          <a:lstStyle/>
          <a:p>
            <a:fld id="{F354F0B6-F3C7-426A-B93F-BA25429EF3E7}" type="datetimeFigureOut">
              <a:rPr lang="en-US" smtClean="0"/>
              <a:t>2/11/2026</a:t>
            </a:fld>
            <a:endParaRPr lang="en-US"/>
          </a:p>
        </p:txBody>
      </p:sp>
      <p:sp>
        <p:nvSpPr>
          <p:cNvPr id="6" name="Footer Placeholder 5">
            <a:extLst>
              <a:ext uri="{FF2B5EF4-FFF2-40B4-BE49-F238E27FC236}">
                <a16:creationId xmlns:a16="http://schemas.microsoft.com/office/drawing/2014/main" id="{07EC212E-146A-8264-BBB3-1265A3F18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A9FCBF-D08B-D378-D7D3-E52F1DCE58CC}"/>
              </a:ext>
            </a:extLst>
          </p:cNvPr>
          <p:cNvSpPr>
            <a:spLocks noGrp="1"/>
          </p:cNvSpPr>
          <p:nvPr>
            <p:ph type="sldNum" sz="quarter" idx="12"/>
          </p:nvPr>
        </p:nvSpPr>
        <p:spPr/>
        <p:txBody>
          <a:bodyPr/>
          <a:lstStyle/>
          <a:p>
            <a:fld id="{ED15EB35-96B6-4977-B38B-64121F2C3A79}" type="slidenum">
              <a:rPr lang="en-US" smtClean="0"/>
              <a:t>‹#›</a:t>
            </a:fld>
            <a:endParaRPr lang="en-US"/>
          </a:p>
        </p:txBody>
      </p:sp>
    </p:spTree>
    <p:extLst>
      <p:ext uri="{BB962C8B-B14F-4D97-AF65-F5344CB8AC3E}">
        <p14:creationId xmlns:p14="http://schemas.microsoft.com/office/powerpoint/2010/main" val="4185387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56A2-78B6-A326-94E9-1A422136B3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159B43-BAAD-ADC8-612B-ED8F2AA292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C001B-781A-90BC-7538-3EA491E2B7C5}"/>
              </a:ext>
            </a:extLst>
          </p:cNvPr>
          <p:cNvSpPr>
            <a:spLocks noGrp="1"/>
          </p:cNvSpPr>
          <p:nvPr>
            <p:ph type="dt" sz="half" idx="10"/>
          </p:nvPr>
        </p:nvSpPr>
        <p:spPr/>
        <p:txBody>
          <a:bodyPr/>
          <a:lstStyle/>
          <a:p>
            <a:fld id="{F354F0B6-F3C7-426A-B93F-BA25429EF3E7}" type="datetimeFigureOut">
              <a:rPr lang="en-US" smtClean="0"/>
              <a:t>2/11/2026</a:t>
            </a:fld>
            <a:endParaRPr lang="en-US"/>
          </a:p>
        </p:txBody>
      </p:sp>
      <p:sp>
        <p:nvSpPr>
          <p:cNvPr id="5" name="Footer Placeholder 4">
            <a:extLst>
              <a:ext uri="{FF2B5EF4-FFF2-40B4-BE49-F238E27FC236}">
                <a16:creationId xmlns:a16="http://schemas.microsoft.com/office/drawing/2014/main" id="{10D3E67A-4F43-BC05-BDC3-22CE4E642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3D2BD-1436-00A3-E235-870CB6532E79}"/>
              </a:ext>
            </a:extLst>
          </p:cNvPr>
          <p:cNvSpPr>
            <a:spLocks noGrp="1"/>
          </p:cNvSpPr>
          <p:nvPr>
            <p:ph type="sldNum" sz="quarter" idx="12"/>
          </p:nvPr>
        </p:nvSpPr>
        <p:spPr/>
        <p:txBody>
          <a:bodyPr/>
          <a:lstStyle/>
          <a:p>
            <a:fld id="{ED15EB35-96B6-4977-B38B-64121F2C3A79}" type="slidenum">
              <a:rPr lang="en-US" smtClean="0"/>
              <a:t>‹#›</a:t>
            </a:fld>
            <a:endParaRPr lang="en-US"/>
          </a:p>
        </p:txBody>
      </p:sp>
    </p:spTree>
    <p:extLst>
      <p:ext uri="{BB962C8B-B14F-4D97-AF65-F5344CB8AC3E}">
        <p14:creationId xmlns:p14="http://schemas.microsoft.com/office/powerpoint/2010/main" val="9925049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9C74B0-2336-A86C-879A-5C518DC5BC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FD8C80-3FA7-2EF9-3B69-857CCF6F6B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0A898-8131-FFF8-01BA-F6C6FDF8F17A}"/>
              </a:ext>
            </a:extLst>
          </p:cNvPr>
          <p:cNvSpPr>
            <a:spLocks noGrp="1"/>
          </p:cNvSpPr>
          <p:nvPr>
            <p:ph type="dt" sz="half" idx="10"/>
          </p:nvPr>
        </p:nvSpPr>
        <p:spPr/>
        <p:txBody>
          <a:bodyPr/>
          <a:lstStyle/>
          <a:p>
            <a:fld id="{F354F0B6-F3C7-426A-B93F-BA25429EF3E7}" type="datetimeFigureOut">
              <a:rPr lang="en-US" smtClean="0"/>
              <a:t>2/11/2026</a:t>
            </a:fld>
            <a:endParaRPr lang="en-US"/>
          </a:p>
        </p:txBody>
      </p:sp>
      <p:sp>
        <p:nvSpPr>
          <p:cNvPr id="5" name="Footer Placeholder 4">
            <a:extLst>
              <a:ext uri="{FF2B5EF4-FFF2-40B4-BE49-F238E27FC236}">
                <a16:creationId xmlns:a16="http://schemas.microsoft.com/office/drawing/2014/main" id="{8B0B4135-4013-3E4B-A236-F389F8D40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ACE87F-8C23-9315-2B98-364AA8F59921}"/>
              </a:ext>
            </a:extLst>
          </p:cNvPr>
          <p:cNvSpPr>
            <a:spLocks noGrp="1"/>
          </p:cNvSpPr>
          <p:nvPr>
            <p:ph type="sldNum" sz="quarter" idx="12"/>
          </p:nvPr>
        </p:nvSpPr>
        <p:spPr/>
        <p:txBody>
          <a:bodyPr/>
          <a:lstStyle/>
          <a:p>
            <a:fld id="{ED15EB35-96B6-4977-B38B-64121F2C3A79}" type="slidenum">
              <a:rPr lang="en-US" smtClean="0"/>
              <a:t>‹#›</a:t>
            </a:fld>
            <a:endParaRPr lang="en-US"/>
          </a:p>
        </p:txBody>
      </p:sp>
    </p:spTree>
    <p:extLst>
      <p:ext uri="{BB962C8B-B14F-4D97-AF65-F5344CB8AC3E}">
        <p14:creationId xmlns:p14="http://schemas.microsoft.com/office/powerpoint/2010/main" val="163565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solidFill>
                <a:latin typeface="Avenir Next LT Pro" panose="020B0504020202020204" pitchFamily="34" charset="0"/>
                <a:ea typeface="+mj-ea"/>
                <a:cs typeface="Arial" panose="020B0604020202020204" pitchFamily="34" charset="0"/>
              </a:defRPr>
            </a:lvl1pPr>
          </a:lstStyle>
          <a:p>
            <a:r>
              <a:rPr lang="en-US"/>
              <a:t>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ct val="20000"/>
              </a:spcBef>
              <a:buFont typeface="Arial" panose="020B0604020202020204" pitchFamily="34" charset="0"/>
              <a:buNone/>
              <a:defRPr sz="3200" kern="1200">
                <a:solidFill>
                  <a:srgbClr val="032E53"/>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Add regular text.</a:t>
            </a:r>
          </a:p>
        </p:txBody>
      </p:sp>
      <p:sp>
        <p:nvSpPr>
          <p:cNvPr id="2" name="TextBox 1">
            <a:extLst>
              <a:ext uri="{FF2B5EF4-FFF2-40B4-BE49-F238E27FC236}">
                <a16:creationId xmlns:a16="http://schemas.microsoft.com/office/drawing/2014/main" id="{02685929-CD5C-4159-9F1A-33CD10D7166D}"/>
              </a:ext>
              <a:ext uri="{C183D7F6-B498-43B3-948B-1728B52AA6E4}">
                <adec:decorative xmlns:adec="http://schemas.microsoft.com/office/drawing/2017/decorative" val="1"/>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10" name="Slide Number Placeholder 5">
            <a:extLst>
              <a:ext uri="{FF2B5EF4-FFF2-40B4-BE49-F238E27FC236}">
                <a16:creationId xmlns:a16="http://schemas.microsoft.com/office/drawing/2014/main" id="{5AFA3409-650A-E04D-9C6C-C839AFCA4D9A}"/>
              </a:ext>
              <a:ext uri="{C183D7F6-B498-43B3-948B-1728B52AA6E4}">
                <adec:decorative xmlns:adec="http://schemas.microsoft.com/office/drawing/2017/decorative" val="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3619885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92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 Presentation Opening Slide">
    <p:bg>
      <p:bgPr>
        <a:solidFill>
          <a:srgbClr val="0559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616224" y="2358615"/>
            <a:ext cx="10700042" cy="1373701"/>
          </a:xfrm>
          <a:prstGeom prst="rect">
            <a:avLst/>
          </a:prstGeom>
        </p:spPr>
        <p:txBody>
          <a:bodyPr/>
          <a:lstStyle>
            <a:lvl1pPr marL="0" indent="0" algn="l">
              <a:buNone/>
              <a:defRPr sz="4400" b="1">
                <a:solidFill>
                  <a:schemeClr val="bg1"/>
                </a:solidFill>
                <a:latin typeface="Avenir Next LT Pro" panose="020B0504020202020204" pitchFamily="34" charset="0"/>
                <a:cs typeface="Arial" panose="020B0604020202020204" pitchFamily="34" charset="0"/>
              </a:defRPr>
            </a:lvl1pPr>
          </a:lstStyle>
          <a:p>
            <a:pPr lvl="0"/>
            <a:r>
              <a:rPr lang="en-US"/>
              <a:t>Click to add presentation title</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616224" y="3819535"/>
            <a:ext cx="7878488" cy="746846"/>
          </a:xfrm>
          <a:prstGeom prst="rect">
            <a:avLst/>
          </a:prstGeom>
        </p:spPr>
        <p:txBody>
          <a:bodyPr/>
          <a:lstStyle>
            <a:lvl1pPr marL="0" indent="0" algn="l">
              <a:buNone/>
              <a:defRPr sz="3200" b="0">
                <a:solidFill>
                  <a:schemeClr val="bg1"/>
                </a:solidFill>
                <a:latin typeface="Avenir Next LT Pro" panose="020B0504020202020204" pitchFamily="34" charset="0"/>
                <a:cs typeface="Arial" panose="020B0604020202020204" pitchFamily="34" charset="0"/>
              </a:defRPr>
            </a:lvl1pPr>
          </a:lstStyle>
          <a:p>
            <a:pPr lvl="0"/>
            <a:r>
              <a:rPr lang="en-US"/>
              <a:t>Click to add subtitle</a:t>
            </a:r>
          </a:p>
        </p:txBody>
      </p:sp>
      <p:sp>
        <p:nvSpPr>
          <p:cNvPr id="12" name="Text Placeholder 12">
            <a:extLst>
              <a:ext uri="{FF2B5EF4-FFF2-40B4-BE49-F238E27FC236}">
                <a16:creationId xmlns:a16="http://schemas.microsoft.com/office/drawing/2014/main" id="{E9BAFF98-5524-442B-AFF2-47280A15D622}"/>
              </a:ext>
            </a:extLst>
          </p:cNvPr>
          <p:cNvSpPr>
            <a:spLocks noGrp="1"/>
          </p:cNvSpPr>
          <p:nvPr>
            <p:ph type="body" sz="quarter" idx="12" hasCustomPrompt="1"/>
          </p:nvPr>
        </p:nvSpPr>
        <p:spPr>
          <a:xfrm>
            <a:off x="616224" y="4893990"/>
            <a:ext cx="8401568" cy="423884"/>
          </a:xfrm>
          <a:prstGeom prst="rect">
            <a:avLst/>
          </a:prstGeom>
        </p:spPr>
        <p:txBody>
          <a:bodyPr/>
          <a:lstStyle>
            <a:lvl1pPr marL="0" indent="0" algn="l">
              <a:buNone/>
              <a:defRPr sz="2400" b="1" i="0">
                <a:solidFill>
                  <a:schemeClr val="bg1"/>
                </a:solidFill>
                <a:latin typeface="Avenir Next LT Pro" panose="020B0504020202020204" pitchFamily="34" charset="0"/>
                <a:cs typeface="Arial" panose="020B0604020202020204" pitchFamily="34" charset="0"/>
              </a:defRPr>
            </a:lvl1pPr>
          </a:lstStyle>
          <a:p>
            <a:pPr lvl="0"/>
            <a:r>
              <a:rPr lang="en-US"/>
              <a:t>Presenter Name</a:t>
            </a:r>
          </a:p>
        </p:txBody>
      </p:sp>
      <p:sp>
        <p:nvSpPr>
          <p:cNvPr id="13" name="Text Placeholder 12">
            <a:extLst>
              <a:ext uri="{FF2B5EF4-FFF2-40B4-BE49-F238E27FC236}">
                <a16:creationId xmlns:a16="http://schemas.microsoft.com/office/drawing/2014/main" id="{22ADD84B-974E-49B7-BBBD-5023B3276100}"/>
              </a:ext>
            </a:extLst>
          </p:cNvPr>
          <p:cNvSpPr>
            <a:spLocks noGrp="1"/>
          </p:cNvSpPr>
          <p:nvPr>
            <p:ph type="body" sz="quarter" idx="13" hasCustomPrompt="1"/>
          </p:nvPr>
        </p:nvSpPr>
        <p:spPr>
          <a:xfrm>
            <a:off x="616225" y="5331126"/>
            <a:ext cx="8401565" cy="423884"/>
          </a:xfrm>
          <a:prstGeom prst="rect">
            <a:avLst/>
          </a:prstGeom>
        </p:spPr>
        <p:txBody>
          <a:bodyPr/>
          <a:lstStyle>
            <a:lvl1pPr marL="0" indent="0" algn="l">
              <a:buNone/>
              <a:defRPr sz="2400" b="0" i="0">
                <a:solidFill>
                  <a:schemeClr val="bg1"/>
                </a:solidFill>
                <a:latin typeface="Avenir Next LT Pro" panose="020B0504020202020204" pitchFamily="34" charset="0"/>
                <a:cs typeface="Arial" panose="020B0604020202020204" pitchFamily="34" charset="0"/>
              </a:defRPr>
            </a:lvl1pPr>
          </a:lstStyle>
          <a:p>
            <a:pPr lvl="0"/>
            <a:r>
              <a:rPr lang="en-US"/>
              <a:t>Title, Bureau/Office/Program</a:t>
            </a:r>
          </a:p>
        </p:txBody>
      </p:sp>
      <p:sp>
        <p:nvSpPr>
          <p:cNvPr id="14" name="Text Placeholder 12">
            <a:extLst>
              <a:ext uri="{FF2B5EF4-FFF2-40B4-BE49-F238E27FC236}">
                <a16:creationId xmlns:a16="http://schemas.microsoft.com/office/drawing/2014/main" id="{EB03ED66-67A4-4C98-8E6F-E5C65B8D8D0D}"/>
              </a:ext>
            </a:extLst>
          </p:cNvPr>
          <p:cNvSpPr>
            <a:spLocks noGrp="1"/>
          </p:cNvSpPr>
          <p:nvPr>
            <p:ph type="body" sz="quarter" idx="14" hasCustomPrompt="1"/>
          </p:nvPr>
        </p:nvSpPr>
        <p:spPr>
          <a:xfrm>
            <a:off x="616225" y="5845205"/>
            <a:ext cx="8401568" cy="423884"/>
          </a:xfrm>
          <a:prstGeom prst="rect">
            <a:avLst/>
          </a:prstGeom>
        </p:spPr>
        <p:txBody>
          <a:bodyPr/>
          <a:lstStyle>
            <a:lvl1pPr marL="0" indent="0" algn="l">
              <a:buNone/>
              <a:defRPr sz="2400" b="1" i="0">
                <a:solidFill>
                  <a:schemeClr val="bg1"/>
                </a:solidFill>
                <a:latin typeface="Avenir Next LT Pro" panose="020B0504020202020204" pitchFamily="34" charset="0"/>
                <a:cs typeface="Arial" panose="020B0604020202020204" pitchFamily="34" charset="0"/>
              </a:defRPr>
            </a:lvl1pPr>
          </a:lstStyle>
          <a:p>
            <a:pPr lvl="0"/>
            <a:r>
              <a:rPr lang="en-US"/>
              <a:t>Presenter Name</a:t>
            </a:r>
          </a:p>
        </p:txBody>
      </p:sp>
      <p:sp>
        <p:nvSpPr>
          <p:cNvPr id="15" name="Text Placeholder 12">
            <a:extLst>
              <a:ext uri="{FF2B5EF4-FFF2-40B4-BE49-F238E27FC236}">
                <a16:creationId xmlns:a16="http://schemas.microsoft.com/office/drawing/2014/main" id="{FF4BF661-36FF-4B02-9B69-812F87370076}"/>
              </a:ext>
            </a:extLst>
          </p:cNvPr>
          <p:cNvSpPr>
            <a:spLocks noGrp="1"/>
          </p:cNvSpPr>
          <p:nvPr>
            <p:ph type="body" sz="quarter" idx="15" hasCustomPrompt="1"/>
          </p:nvPr>
        </p:nvSpPr>
        <p:spPr>
          <a:xfrm>
            <a:off x="616224" y="6282341"/>
            <a:ext cx="8401568" cy="423884"/>
          </a:xfrm>
          <a:prstGeom prst="rect">
            <a:avLst/>
          </a:prstGeom>
        </p:spPr>
        <p:txBody>
          <a:bodyPr/>
          <a:lstStyle>
            <a:lvl1pPr marL="0" indent="0" algn="l">
              <a:buNone/>
              <a:defRPr sz="2400" b="0" i="0">
                <a:solidFill>
                  <a:schemeClr val="bg1"/>
                </a:solidFill>
                <a:latin typeface="Avenir Next LT Pro" panose="020B0504020202020204" pitchFamily="34" charset="0"/>
                <a:cs typeface="Arial" panose="020B0604020202020204" pitchFamily="34" charset="0"/>
              </a:defRPr>
            </a:lvl1pPr>
          </a:lstStyle>
          <a:p>
            <a:pPr lvl="0"/>
            <a:r>
              <a:rPr lang="en-US"/>
              <a:t>Title, Bureau/Office/Program</a:t>
            </a:r>
          </a:p>
        </p:txBody>
      </p:sp>
      <p:pic>
        <p:nvPicPr>
          <p:cNvPr id="2" name="Picture 1" descr="Massachusetts Department of Public Health logo">
            <a:extLst>
              <a:ext uri="{FF2B5EF4-FFF2-40B4-BE49-F238E27FC236}">
                <a16:creationId xmlns:a16="http://schemas.microsoft.com/office/drawing/2014/main" id="{9813AF5F-9E1C-D5A0-547D-C7ED4C5952CD}"/>
              </a:ext>
            </a:extLst>
          </p:cNvPr>
          <p:cNvPicPr>
            <a:picLocks noChangeAspect="1"/>
          </p:cNvPicPr>
          <p:nvPr userDrawn="1"/>
        </p:nvPicPr>
        <p:blipFill>
          <a:blip r:embed="rId2"/>
          <a:stretch>
            <a:fillRect/>
          </a:stretch>
        </p:blipFill>
        <p:spPr>
          <a:xfrm>
            <a:off x="705339" y="510148"/>
            <a:ext cx="2980225" cy="1662048"/>
          </a:xfrm>
          <a:prstGeom prst="rect">
            <a:avLst/>
          </a:prstGeom>
        </p:spPr>
      </p:pic>
    </p:spTree>
    <p:extLst>
      <p:ext uri="{BB962C8B-B14F-4D97-AF65-F5344CB8AC3E}">
        <p14:creationId xmlns:p14="http://schemas.microsoft.com/office/powerpoint/2010/main" val="2905767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Regulation Opening">
    <p:bg>
      <p:bgPr>
        <a:solidFill>
          <a:srgbClr val="005994"/>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B6AEF81-13A3-FACB-C353-68A3CE57C42D}"/>
              </a:ext>
            </a:extLst>
          </p:cNvPr>
          <p:cNvSpPr>
            <a:spLocks noGrp="1"/>
          </p:cNvSpPr>
          <p:nvPr>
            <p:ph sz="quarter" idx="10" hasCustomPrompt="1"/>
          </p:nvPr>
        </p:nvSpPr>
        <p:spPr>
          <a:xfrm>
            <a:off x="677863" y="2353205"/>
            <a:ext cx="10328275" cy="779462"/>
          </a:xfrm>
          <a:prstGeom prst="rect">
            <a:avLst/>
          </a:prstGeom>
        </p:spPr>
        <p:txBody>
          <a:bodyPr/>
          <a:lstStyle>
            <a:lvl1pPr marL="0" indent="0">
              <a:buNone/>
              <a:defRPr lang="en-US" sz="4400" b="1" kern="1200" dirty="0">
                <a:solidFill>
                  <a:schemeClr val="bg1"/>
                </a:solidFill>
                <a:latin typeface="Avenir Next LT Pro" panose="020B0504020202020204" pitchFamily="34" charset="0"/>
                <a:ea typeface="+mn-ea"/>
                <a:cs typeface="Arial" panose="020B0604020202020204" pitchFamily="34" charset="0"/>
              </a:defRPr>
            </a:lvl1pPr>
          </a:lstStyle>
          <a:p>
            <a:pPr lvl="0"/>
            <a:r>
              <a:rPr lang="en-US"/>
              <a:t>Text</a:t>
            </a:r>
          </a:p>
        </p:txBody>
      </p:sp>
      <p:sp>
        <p:nvSpPr>
          <p:cNvPr id="10" name="Content Placeholder 9">
            <a:extLst>
              <a:ext uri="{FF2B5EF4-FFF2-40B4-BE49-F238E27FC236}">
                <a16:creationId xmlns:a16="http://schemas.microsoft.com/office/drawing/2014/main" id="{C168AEA3-E6E5-BBF3-8906-9F05094573FC}"/>
              </a:ext>
            </a:extLst>
          </p:cNvPr>
          <p:cNvSpPr>
            <a:spLocks noGrp="1"/>
          </p:cNvSpPr>
          <p:nvPr>
            <p:ph sz="quarter" idx="11" hasCustomPrompt="1"/>
          </p:nvPr>
        </p:nvSpPr>
        <p:spPr>
          <a:xfrm>
            <a:off x="677863" y="3166004"/>
            <a:ext cx="10328275" cy="779462"/>
          </a:xfrm>
          <a:prstGeom prst="rect">
            <a:avLst/>
          </a:prstGeom>
        </p:spPr>
        <p:txBody>
          <a:bodyPr/>
          <a:lstStyle>
            <a:lvl1pPr marL="0" indent="0">
              <a:buNone/>
              <a:defRPr lang="en-US" sz="4400" b="1" kern="1200" dirty="0">
                <a:solidFill>
                  <a:schemeClr val="bg1"/>
                </a:solidFill>
                <a:latin typeface="Avenir Next LT Pro" panose="020B0504020202020204" pitchFamily="34" charset="0"/>
                <a:ea typeface="+mn-ea"/>
                <a:cs typeface="Arial" panose="020B0604020202020204" pitchFamily="34" charset="0"/>
              </a:defRPr>
            </a:lvl1pPr>
          </a:lstStyle>
          <a:p>
            <a:pPr lvl="0"/>
            <a:r>
              <a:rPr lang="en-US"/>
              <a:t>Regulation citation</a:t>
            </a:r>
          </a:p>
        </p:txBody>
      </p:sp>
      <p:sp>
        <p:nvSpPr>
          <p:cNvPr id="15" name="Content Placeholder 14">
            <a:extLst>
              <a:ext uri="{FF2B5EF4-FFF2-40B4-BE49-F238E27FC236}">
                <a16:creationId xmlns:a16="http://schemas.microsoft.com/office/drawing/2014/main" id="{D37EDFC7-4A55-E5CE-754D-4082496E93C6}"/>
              </a:ext>
            </a:extLst>
          </p:cNvPr>
          <p:cNvSpPr>
            <a:spLocks noGrp="1"/>
          </p:cNvSpPr>
          <p:nvPr>
            <p:ph sz="quarter" idx="12" hasCustomPrompt="1"/>
          </p:nvPr>
        </p:nvSpPr>
        <p:spPr>
          <a:xfrm>
            <a:off x="677863" y="3944938"/>
            <a:ext cx="10328275" cy="779462"/>
          </a:xfrm>
          <a:prstGeom prst="rect">
            <a:avLst/>
          </a:prstGeom>
        </p:spPr>
        <p:txBody>
          <a:bodyPr/>
          <a:lstStyle>
            <a:lvl1pPr marL="0" indent="0">
              <a:buNone/>
              <a:defRPr sz="3200">
                <a:solidFill>
                  <a:schemeClr val="bg1"/>
                </a:solidFill>
                <a:latin typeface="Avenir Next LT Pro" panose="020B0504020202020204" pitchFamily="34" charset="0"/>
                <a:cs typeface="Arial" panose="020B0604020202020204" pitchFamily="34" charset="0"/>
              </a:defRPr>
            </a:lvl1pPr>
          </a:lstStyle>
          <a:p>
            <a:pPr lvl="0"/>
            <a:r>
              <a:rPr lang="en-US"/>
              <a:t>Regulation name</a:t>
            </a:r>
          </a:p>
        </p:txBody>
      </p:sp>
      <p:sp>
        <p:nvSpPr>
          <p:cNvPr id="17" name="Content Placeholder 16">
            <a:extLst>
              <a:ext uri="{FF2B5EF4-FFF2-40B4-BE49-F238E27FC236}">
                <a16:creationId xmlns:a16="http://schemas.microsoft.com/office/drawing/2014/main" id="{E943059C-2C9A-0BC2-CDBD-5C1A76918357}"/>
              </a:ext>
            </a:extLst>
          </p:cNvPr>
          <p:cNvSpPr>
            <a:spLocks noGrp="1"/>
          </p:cNvSpPr>
          <p:nvPr>
            <p:ph sz="quarter" idx="13" hasCustomPrompt="1"/>
          </p:nvPr>
        </p:nvSpPr>
        <p:spPr>
          <a:xfrm>
            <a:off x="677863" y="5079484"/>
            <a:ext cx="8770937" cy="389995"/>
          </a:xfrm>
          <a:prstGeom prst="rect">
            <a:avLst/>
          </a:prstGeom>
        </p:spPr>
        <p:txBody>
          <a:bodyPr/>
          <a:lstStyle>
            <a:lvl1pPr marL="0" indent="0">
              <a:buNone/>
              <a:defRPr sz="2400" b="1">
                <a:solidFill>
                  <a:schemeClr val="bg1"/>
                </a:solidFill>
                <a:latin typeface="Avenir Next LT Pro" panose="020B0504020202020204" pitchFamily="34" charset="0"/>
                <a:cs typeface="Arial" panose="020B0604020202020204" pitchFamily="34" charset="0"/>
              </a:defRPr>
            </a:lvl1pPr>
          </a:lstStyle>
          <a:p>
            <a:pPr lvl="0"/>
            <a:r>
              <a:rPr lang="en-US"/>
              <a:t>Presenter Name</a:t>
            </a:r>
          </a:p>
        </p:txBody>
      </p:sp>
      <p:sp>
        <p:nvSpPr>
          <p:cNvPr id="19" name="Content Placeholder 18">
            <a:extLst>
              <a:ext uri="{FF2B5EF4-FFF2-40B4-BE49-F238E27FC236}">
                <a16:creationId xmlns:a16="http://schemas.microsoft.com/office/drawing/2014/main" id="{E61A5C3A-2FF4-FA0F-AAC9-A4480B78EF98}"/>
              </a:ext>
            </a:extLst>
          </p:cNvPr>
          <p:cNvSpPr>
            <a:spLocks noGrp="1"/>
          </p:cNvSpPr>
          <p:nvPr>
            <p:ph sz="quarter" idx="14" hasCustomPrompt="1"/>
          </p:nvPr>
        </p:nvSpPr>
        <p:spPr>
          <a:xfrm>
            <a:off x="677863" y="5470009"/>
            <a:ext cx="8770937" cy="388937"/>
          </a:xfrm>
          <a:prstGeom prst="rect">
            <a:avLst/>
          </a:prstGeom>
        </p:spPr>
        <p:txBody>
          <a:bodyPr/>
          <a:lstStyle>
            <a:lvl1pPr marL="0" indent="0">
              <a:buNone/>
              <a:defRPr sz="2400">
                <a:solidFill>
                  <a:schemeClr val="bg1"/>
                </a:solidFill>
                <a:latin typeface="Avenir Next LT Pro" panose="020B0504020202020204" pitchFamily="34" charset="0"/>
                <a:cs typeface="Arial" panose="020B0604020202020204" pitchFamily="34" charset="0"/>
              </a:defRPr>
            </a:lvl1pPr>
          </a:lstStyle>
          <a:p>
            <a:pPr lvl="0"/>
            <a:r>
              <a:rPr lang="en-US"/>
              <a:t>Title, Bureau/Office/Hospital</a:t>
            </a:r>
          </a:p>
        </p:txBody>
      </p:sp>
      <p:sp>
        <p:nvSpPr>
          <p:cNvPr id="21" name="Content Placeholder 20">
            <a:extLst>
              <a:ext uri="{FF2B5EF4-FFF2-40B4-BE49-F238E27FC236}">
                <a16:creationId xmlns:a16="http://schemas.microsoft.com/office/drawing/2014/main" id="{CACC1D09-601F-25E5-B1A5-7835F944D879}"/>
              </a:ext>
            </a:extLst>
          </p:cNvPr>
          <p:cNvSpPr>
            <a:spLocks noGrp="1"/>
          </p:cNvSpPr>
          <p:nvPr>
            <p:ph sz="quarter" idx="15" hasCustomPrompt="1"/>
          </p:nvPr>
        </p:nvSpPr>
        <p:spPr>
          <a:xfrm>
            <a:off x="677863" y="5944129"/>
            <a:ext cx="8770937" cy="388937"/>
          </a:xfrm>
          <a:prstGeom prst="rect">
            <a:avLst/>
          </a:prstGeom>
        </p:spPr>
        <p:txBody>
          <a:bodyPr/>
          <a:lstStyle>
            <a:lvl1pPr marL="0" indent="0">
              <a:buNone/>
              <a:defRPr lang="en-US" sz="2400" b="1" kern="1200" dirty="0">
                <a:solidFill>
                  <a:schemeClr val="bg1"/>
                </a:solidFill>
                <a:latin typeface="Avenir Next LT Pro" panose="020B0504020202020204" pitchFamily="34" charset="0"/>
                <a:ea typeface="+mn-ea"/>
                <a:cs typeface="Arial" panose="020B0604020202020204" pitchFamily="34" charset="0"/>
              </a:defRPr>
            </a:lvl1pPr>
          </a:lstStyle>
          <a:p>
            <a:pPr lvl="0"/>
            <a:r>
              <a:rPr lang="en-US"/>
              <a:t>Presenter 2 Name</a:t>
            </a:r>
          </a:p>
        </p:txBody>
      </p:sp>
      <p:sp>
        <p:nvSpPr>
          <p:cNvPr id="23" name="Content Placeholder 22">
            <a:extLst>
              <a:ext uri="{FF2B5EF4-FFF2-40B4-BE49-F238E27FC236}">
                <a16:creationId xmlns:a16="http://schemas.microsoft.com/office/drawing/2014/main" id="{22D0DE6E-3ACA-1263-9D6E-EBFA979B19FE}"/>
              </a:ext>
            </a:extLst>
          </p:cNvPr>
          <p:cNvSpPr>
            <a:spLocks noGrp="1"/>
          </p:cNvSpPr>
          <p:nvPr>
            <p:ph sz="quarter" idx="16" hasCustomPrompt="1"/>
          </p:nvPr>
        </p:nvSpPr>
        <p:spPr>
          <a:xfrm>
            <a:off x="677863" y="6332538"/>
            <a:ext cx="8770937" cy="388937"/>
          </a:xfrm>
          <a:prstGeom prst="rect">
            <a:avLst/>
          </a:prstGeom>
        </p:spPr>
        <p:txBody>
          <a:bodyPr/>
          <a:lstStyle>
            <a:lvl1pPr marL="0" indent="0">
              <a:buNone/>
              <a:defRPr sz="2400">
                <a:solidFill>
                  <a:schemeClr val="bg1"/>
                </a:solidFill>
                <a:latin typeface="Avenir Next LT Pro" panose="020B0504020202020204" pitchFamily="34" charset="0"/>
                <a:cs typeface="Arial" panose="020B0604020202020204" pitchFamily="34" charset="0"/>
              </a:defRPr>
            </a:lvl1pPr>
          </a:lstStyle>
          <a:p>
            <a:pPr lvl="0"/>
            <a:r>
              <a:rPr lang="en-US"/>
              <a:t>Presenter 2 Title, Bureau/Office/Hospital</a:t>
            </a:r>
          </a:p>
        </p:txBody>
      </p:sp>
      <p:pic>
        <p:nvPicPr>
          <p:cNvPr id="2" name="Picture 1" descr="Massachusetts Department of Public Health logo">
            <a:extLst>
              <a:ext uri="{FF2B5EF4-FFF2-40B4-BE49-F238E27FC236}">
                <a16:creationId xmlns:a16="http://schemas.microsoft.com/office/drawing/2014/main" id="{7D42A9F7-26B2-0719-65EE-90E490303551}"/>
              </a:ext>
            </a:extLst>
          </p:cNvPr>
          <p:cNvPicPr>
            <a:picLocks noChangeAspect="1"/>
          </p:cNvPicPr>
          <p:nvPr userDrawn="1"/>
        </p:nvPicPr>
        <p:blipFill>
          <a:blip r:embed="rId2"/>
          <a:stretch>
            <a:fillRect/>
          </a:stretch>
        </p:blipFill>
        <p:spPr>
          <a:xfrm>
            <a:off x="705339" y="510148"/>
            <a:ext cx="2980225" cy="1662048"/>
          </a:xfrm>
          <a:prstGeom prst="rect">
            <a:avLst/>
          </a:prstGeom>
        </p:spPr>
      </p:pic>
    </p:spTree>
    <p:extLst>
      <p:ext uri="{BB962C8B-B14F-4D97-AF65-F5344CB8AC3E}">
        <p14:creationId xmlns:p14="http://schemas.microsoft.com/office/powerpoint/2010/main" val="649188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720513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49600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5803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55008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08686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04004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11135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934241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318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ct val="20000"/>
              </a:spcBef>
              <a:buFont typeface="Arial" panose="020B0604020202020204" pitchFamily="34" charset="0"/>
              <a:buNone/>
              <a:defRPr sz="3200" kern="1200">
                <a:solidFill>
                  <a:srgbClr val="032E53"/>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a:t>
            </a:r>
            <a:r>
              <a:rPr lang="en-US" sz="1200" err="1">
                <a:solidFill>
                  <a:schemeClr val="bg1"/>
                </a:solidFill>
                <a:latin typeface="Avenir Next LT Pro" panose="020B0504020202020204" pitchFamily="34" charset="0"/>
                <a:cs typeface="Arial" panose="020B0604020202020204" pitchFamily="34" charset="0"/>
              </a:rPr>
              <a:t>dph</a:t>
            </a:r>
            <a:endParaRPr lang="en-US" sz="1200">
              <a:solidFill>
                <a:schemeClr val="bg1"/>
              </a:solidFill>
              <a:latin typeface="Avenir Next LT Pro" panose="020B05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solidFill>
                <a:latin typeface="Avenir Next LT Pro" panose="020B0504020202020204" pitchFamily="34" charset="0"/>
                <a:ea typeface="+mj-ea"/>
                <a:cs typeface="Arial" panose="020B0604020202020204" pitchFamily="34" charset="0"/>
              </a:defRPr>
            </a:lvl1pPr>
          </a:lstStyle>
          <a:p>
            <a:r>
              <a:rPr lang="en-US"/>
              <a:t>Click to add slide title</a:t>
            </a:r>
          </a:p>
        </p:txBody>
      </p:sp>
    </p:spTree>
    <p:extLst>
      <p:ext uri="{BB962C8B-B14F-4D97-AF65-F5344CB8AC3E}">
        <p14:creationId xmlns:p14="http://schemas.microsoft.com/office/powerpoint/2010/main" val="1882423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30423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81188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13017278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166517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053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pic>
        <p:nvPicPr>
          <p:cNvPr id="13" name="Picture 2">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a:srcRect/>
          <a:stretch/>
        </p:blipFill>
        <p:spPr bwMode="auto">
          <a:xfrm>
            <a:off x="1278438" y="2096731"/>
            <a:ext cx="752144" cy="7687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LinkedIn Logo">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84160"/>
            <a:ext cx="838201" cy="838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PH logo">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48323"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13455703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Deck Intro/Outro Slide">
    <p:bg>
      <p:bgPr>
        <a:solidFill>
          <a:srgbClr val="00599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F6374C-68F8-D7E2-CE2A-8A21E5C3B3F8}"/>
              </a:ext>
              <a:ext uri="{C183D7F6-B498-43B3-948B-1728B52AA6E4}">
                <adec:decorative xmlns:adec="http://schemas.microsoft.com/office/drawing/2017/decorative" val="1"/>
              </a:ext>
            </a:extLst>
          </p:cNvPr>
          <p:cNvSpPr/>
          <p:nvPr userDrawn="1"/>
        </p:nvSpPr>
        <p:spPr>
          <a:xfrm>
            <a:off x="0" y="2360427"/>
            <a:ext cx="12192000" cy="3009015"/>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ssachusetts Department of Public Health logo">
            <a:extLst>
              <a:ext uri="{FF2B5EF4-FFF2-40B4-BE49-F238E27FC236}">
                <a16:creationId xmlns:a16="http://schemas.microsoft.com/office/drawing/2014/main" id="{EAEC6726-A866-0444-9ED7-490F0E2826C5}"/>
              </a:ext>
            </a:extLst>
          </p:cNvPr>
          <p:cNvPicPr>
            <a:picLocks noChangeAspect="1"/>
          </p:cNvPicPr>
          <p:nvPr userDrawn="1"/>
        </p:nvPicPr>
        <p:blipFill>
          <a:blip r:embed="rId2"/>
          <a:stretch>
            <a:fillRect/>
          </a:stretch>
        </p:blipFill>
        <p:spPr>
          <a:xfrm>
            <a:off x="705339" y="510148"/>
            <a:ext cx="2980225" cy="1662048"/>
          </a:xfrm>
          <a:prstGeom prst="rect">
            <a:avLst/>
          </a:prstGeom>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681893" y="2767670"/>
            <a:ext cx="10440537" cy="1703408"/>
          </a:xfrm>
          <a:prstGeom prst="rect">
            <a:avLst/>
          </a:prstGeom>
        </p:spPr>
        <p:txBody>
          <a:bodyPr/>
          <a:lstStyle>
            <a:lvl1pPr marL="0" indent="0" algn="l">
              <a:buNone/>
              <a:defRPr sz="5400" b="1" i="0">
                <a:solidFill>
                  <a:schemeClr val="bg1"/>
                </a:solidFill>
                <a:latin typeface="Avenir Next LT Pro" panose="020B05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681893" y="4659309"/>
            <a:ext cx="4797425" cy="469382"/>
          </a:xfrm>
          <a:prstGeom prst="rect">
            <a:avLst/>
          </a:prstGeom>
        </p:spPr>
        <p:txBody>
          <a:bodyPr/>
          <a:lstStyle>
            <a:lvl1pPr marL="0" indent="0" algn="l">
              <a:buNone/>
              <a:defRPr sz="3000" b="0">
                <a:solidFill>
                  <a:schemeClr val="bg1"/>
                </a:solidFill>
                <a:latin typeface="Avenir Next LT Pro" panose="020B05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681893" y="5552844"/>
            <a:ext cx="5843587" cy="879853"/>
          </a:xfrm>
          <a:prstGeom prst="rect">
            <a:avLst/>
          </a:prstGeom>
        </p:spPr>
        <p:txBody>
          <a:bodyPr/>
          <a:lstStyle>
            <a:lvl1pPr marL="0" indent="0" algn="l">
              <a:buNone/>
              <a:defRPr sz="2400" b="0" i="0">
                <a:solidFill>
                  <a:schemeClr val="bg1"/>
                </a:solidFill>
                <a:latin typeface="Avenir Next LT Pro" panose="020B05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940277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gulation Opening">
    <p:bg>
      <p:bgPr>
        <a:solidFill>
          <a:srgbClr val="005994"/>
        </a:solidFill>
        <a:effectLst/>
      </p:bgPr>
    </p:bg>
    <p:spTree>
      <p:nvGrpSpPr>
        <p:cNvPr id="1" name=""/>
        <p:cNvGrpSpPr/>
        <p:nvPr/>
      </p:nvGrpSpPr>
      <p:grpSpPr>
        <a:xfrm>
          <a:off x="0" y="0"/>
          <a:ext cx="0" cy="0"/>
          <a:chOff x="0" y="0"/>
          <a:chExt cx="0" cy="0"/>
        </a:xfrm>
      </p:grpSpPr>
      <p:pic>
        <p:nvPicPr>
          <p:cNvPr id="2" name="Picture 1" descr="Massachusetts Department of Public Health logo">
            <a:extLst>
              <a:ext uri="{FF2B5EF4-FFF2-40B4-BE49-F238E27FC236}">
                <a16:creationId xmlns:a16="http://schemas.microsoft.com/office/drawing/2014/main" id="{7D42A9F7-26B2-0719-65EE-90E490303551}"/>
              </a:ext>
            </a:extLst>
          </p:cNvPr>
          <p:cNvPicPr>
            <a:picLocks noChangeAspect="1"/>
          </p:cNvPicPr>
          <p:nvPr userDrawn="1"/>
        </p:nvPicPr>
        <p:blipFill>
          <a:blip r:embed="rId2"/>
          <a:stretch>
            <a:fillRect/>
          </a:stretch>
        </p:blipFill>
        <p:spPr>
          <a:xfrm>
            <a:off x="705339" y="510148"/>
            <a:ext cx="2980225" cy="1662048"/>
          </a:xfrm>
          <a:prstGeom prst="rect">
            <a:avLst/>
          </a:prstGeom>
        </p:spPr>
      </p:pic>
      <p:sp>
        <p:nvSpPr>
          <p:cNvPr id="8" name="Content Placeholder 7">
            <a:extLst>
              <a:ext uri="{FF2B5EF4-FFF2-40B4-BE49-F238E27FC236}">
                <a16:creationId xmlns:a16="http://schemas.microsoft.com/office/drawing/2014/main" id="{9B6AEF81-13A3-FACB-C353-68A3CE57C42D}"/>
              </a:ext>
            </a:extLst>
          </p:cNvPr>
          <p:cNvSpPr>
            <a:spLocks noGrp="1"/>
          </p:cNvSpPr>
          <p:nvPr>
            <p:ph sz="quarter" idx="10" hasCustomPrompt="1"/>
          </p:nvPr>
        </p:nvSpPr>
        <p:spPr>
          <a:xfrm>
            <a:off x="677863" y="2353205"/>
            <a:ext cx="10328275" cy="779462"/>
          </a:xfrm>
          <a:prstGeom prst="rect">
            <a:avLst/>
          </a:prstGeom>
        </p:spPr>
        <p:txBody>
          <a:bodyPr/>
          <a:lstStyle>
            <a:lvl1pPr marL="0" indent="0">
              <a:buNone/>
              <a:defRPr lang="en-US" sz="4400" b="1" kern="1200" dirty="0">
                <a:solidFill>
                  <a:schemeClr val="bg1"/>
                </a:solidFill>
                <a:latin typeface="Avenir Next LT Pro" panose="020B0504020202020204" pitchFamily="34" charset="0"/>
                <a:ea typeface="+mn-ea"/>
                <a:cs typeface="Arial" panose="020B0604020202020204" pitchFamily="34" charset="0"/>
              </a:defRPr>
            </a:lvl1pPr>
          </a:lstStyle>
          <a:p>
            <a:pPr lvl="0"/>
            <a:r>
              <a:rPr lang="en-US"/>
              <a:t>Text</a:t>
            </a:r>
          </a:p>
        </p:txBody>
      </p:sp>
      <p:sp>
        <p:nvSpPr>
          <p:cNvPr id="10" name="Content Placeholder 9">
            <a:extLst>
              <a:ext uri="{FF2B5EF4-FFF2-40B4-BE49-F238E27FC236}">
                <a16:creationId xmlns:a16="http://schemas.microsoft.com/office/drawing/2014/main" id="{C168AEA3-E6E5-BBF3-8906-9F05094573FC}"/>
              </a:ext>
            </a:extLst>
          </p:cNvPr>
          <p:cNvSpPr>
            <a:spLocks noGrp="1"/>
          </p:cNvSpPr>
          <p:nvPr>
            <p:ph sz="quarter" idx="11" hasCustomPrompt="1"/>
          </p:nvPr>
        </p:nvSpPr>
        <p:spPr>
          <a:xfrm>
            <a:off x="677863" y="3166004"/>
            <a:ext cx="10328275" cy="779462"/>
          </a:xfrm>
          <a:prstGeom prst="rect">
            <a:avLst/>
          </a:prstGeom>
        </p:spPr>
        <p:txBody>
          <a:bodyPr/>
          <a:lstStyle>
            <a:lvl1pPr marL="0" indent="0">
              <a:buNone/>
              <a:defRPr lang="en-US" sz="4400" b="1" kern="1200" dirty="0">
                <a:solidFill>
                  <a:schemeClr val="bg1"/>
                </a:solidFill>
                <a:latin typeface="Avenir Next LT Pro" panose="020B0504020202020204" pitchFamily="34" charset="0"/>
                <a:ea typeface="+mn-ea"/>
                <a:cs typeface="Arial" panose="020B0604020202020204" pitchFamily="34" charset="0"/>
              </a:defRPr>
            </a:lvl1pPr>
          </a:lstStyle>
          <a:p>
            <a:pPr lvl="0"/>
            <a:r>
              <a:rPr lang="en-US"/>
              <a:t>Regulation citation</a:t>
            </a:r>
          </a:p>
        </p:txBody>
      </p:sp>
      <p:sp>
        <p:nvSpPr>
          <p:cNvPr id="15" name="Content Placeholder 14">
            <a:extLst>
              <a:ext uri="{FF2B5EF4-FFF2-40B4-BE49-F238E27FC236}">
                <a16:creationId xmlns:a16="http://schemas.microsoft.com/office/drawing/2014/main" id="{D37EDFC7-4A55-E5CE-754D-4082496E93C6}"/>
              </a:ext>
            </a:extLst>
          </p:cNvPr>
          <p:cNvSpPr>
            <a:spLocks noGrp="1"/>
          </p:cNvSpPr>
          <p:nvPr>
            <p:ph sz="quarter" idx="12" hasCustomPrompt="1"/>
          </p:nvPr>
        </p:nvSpPr>
        <p:spPr>
          <a:xfrm>
            <a:off x="677863" y="3944938"/>
            <a:ext cx="10328275" cy="779462"/>
          </a:xfrm>
          <a:prstGeom prst="rect">
            <a:avLst/>
          </a:prstGeom>
        </p:spPr>
        <p:txBody>
          <a:bodyPr/>
          <a:lstStyle>
            <a:lvl1pPr marL="0" indent="0">
              <a:buNone/>
              <a:defRPr sz="3200">
                <a:solidFill>
                  <a:schemeClr val="bg1"/>
                </a:solidFill>
                <a:latin typeface="Avenir Next LT Pro" panose="020B0504020202020204" pitchFamily="34" charset="0"/>
                <a:cs typeface="Arial" panose="020B0604020202020204" pitchFamily="34" charset="0"/>
              </a:defRPr>
            </a:lvl1pPr>
          </a:lstStyle>
          <a:p>
            <a:pPr lvl="0"/>
            <a:r>
              <a:rPr lang="en-US"/>
              <a:t>Regulation name</a:t>
            </a:r>
          </a:p>
        </p:txBody>
      </p:sp>
      <p:sp>
        <p:nvSpPr>
          <p:cNvPr id="17" name="Content Placeholder 16">
            <a:extLst>
              <a:ext uri="{FF2B5EF4-FFF2-40B4-BE49-F238E27FC236}">
                <a16:creationId xmlns:a16="http://schemas.microsoft.com/office/drawing/2014/main" id="{E943059C-2C9A-0BC2-CDBD-5C1A76918357}"/>
              </a:ext>
            </a:extLst>
          </p:cNvPr>
          <p:cNvSpPr>
            <a:spLocks noGrp="1"/>
          </p:cNvSpPr>
          <p:nvPr>
            <p:ph sz="quarter" idx="13" hasCustomPrompt="1"/>
          </p:nvPr>
        </p:nvSpPr>
        <p:spPr>
          <a:xfrm>
            <a:off x="677863" y="5079484"/>
            <a:ext cx="8770937" cy="389995"/>
          </a:xfrm>
          <a:prstGeom prst="rect">
            <a:avLst/>
          </a:prstGeom>
        </p:spPr>
        <p:txBody>
          <a:bodyPr/>
          <a:lstStyle>
            <a:lvl1pPr marL="0" indent="0">
              <a:buNone/>
              <a:defRPr sz="2400" b="1">
                <a:solidFill>
                  <a:schemeClr val="bg1"/>
                </a:solidFill>
                <a:latin typeface="Avenir Next LT Pro" panose="020B0504020202020204" pitchFamily="34" charset="0"/>
                <a:cs typeface="Arial" panose="020B0604020202020204" pitchFamily="34" charset="0"/>
              </a:defRPr>
            </a:lvl1pPr>
          </a:lstStyle>
          <a:p>
            <a:pPr lvl="0"/>
            <a:r>
              <a:rPr lang="en-US"/>
              <a:t>Presenter Name</a:t>
            </a:r>
          </a:p>
        </p:txBody>
      </p:sp>
      <p:sp>
        <p:nvSpPr>
          <p:cNvPr id="19" name="Content Placeholder 18">
            <a:extLst>
              <a:ext uri="{FF2B5EF4-FFF2-40B4-BE49-F238E27FC236}">
                <a16:creationId xmlns:a16="http://schemas.microsoft.com/office/drawing/2014/main" id="{E61A5C3A-2FF4-FA0F-AAC9-A4480B78EF98}"/>
              </a:ext>
            </a:extLst>
          </p:cNvPr>
          <p:cNvSpPr>
            <a:spLocks noGrp="1"/>
          </p:cNvSpPr>
          <p:nvPr>
            <p:ph sz="quarter" idx="14" hasCustomPrompt="1"/>
          </p:nvPr>
        </p:nvSpPr>
        <p:spPr>
          <a:xfrm>
            <a:off x="677863" y="5470009"/>
            <a:ext cx="8770937" cy="388937"/>
          </a:xfrm>
          <a:prstGeom prst="rect">
            <a:avLst/>
          </a:prstGeom>
        </p:spPr>
        <p:txBody>
          <a:bodyPr/>
          <a:lstStyle>
            <a:lvl1pPr marL="0" indent="0">
              <a:buNone/>
              <a:defRPr sz="2400">
                <a:solidFill>
                  <a:schemeClr val="bg1"/>
                </a:solidFill>
                <a:latin typeface="Avenir Next LT Pro" panose="020B0504020202020204" pitchFamily="34" charset="0"/>
                <a:cs typeface="Arial" panose="020B0604020202020204" pitchFamily="34" charset="0"/>
              </a:defRPr>
            </a:lvl1pPr>
          </a:lstStyle>
          <a:p>
            <a:pPr lvl="0"/>
            <a:r>
              <a:rPr lang="en-US"/>
              <a:t>Title, Bureau/Office/Hospital</a:t>
            </a:r>
          </a:p>
        </p:txBody>
      </p:sp>
      <p:sp>
        <p:nvSpPr>
          <p:cNvPr id="21" name="Content Placeholder 20">
            <a:extLst>
              <a:ext uri="{FF2B5EF4-FFF2-40B4-BE49-F238E27FC236}">
                <a16:creationId xmlns:a16="http://schemas.microsoft.com/office/drawing/2014/main" id="{CACC1D09-601F-25E5-B1A5-7835F944D879}"/>
              </a:ext>
            </a:extLst>
          </p:cNvPr>
          <p:cNvSpPr>
            <a:spLocks noGrp="1"/>
          </p:cNvSpPr>
          <p:nvPr>
            <p:ph sz="quarter" idx="15" hasCustomPrompt="1"/>
          </p:nvPr>
        </p:nvSpPr>
        <p:spPr>
          <a:xfrm>
            <a:off x="677863" y="5944129"/>
            <a:ext cx="8770937" cy="388937"/>
          </a:xfrm>
          <a:prstGeom prst="rect">
            <a:avLst/>
          </a:prstGeom>
        </p:spPr>
        <p:txBody>
          <a:bodyPr/>
          <a:lstStyle>
            <a:lvl1pPr marL="0" indent="0">
              <a:buNone/>
              <a:defRPr lang="en-US" sz="2400" b="1" kern="1200" dirty="0">
                <a:solidFill>
                  <a:schemeClr val="bg1"/>
                </a:solidFill>
                <a:latin typeface="Avenir Next LT Pro" panose="020B0504020202020204" pitchFamily="34" charset="0"/>
                <a:ea typeface="+mn-ea"/>
                <a:cs typeface="Arial" panose="020B0604020202020204" pitchFamily="34" charset="0"/>
              </a:defRPr>
            </a:lvl1pPr>
          </a:lstStyle>
          <a:p>
            <a:pPr lvl="0"/>
            <a:r>
              <a:rPr lang="en-US"/>
              <a:t>Presenter 2 Name</a:t>
            </a:r>
          </a:p>
        </p:txBody>
      </p:sp>
      <p:sp>
        <p:nvSpPr>
          <p:cNvPr id="23" name="Content Placeholder 22">
            <a:extLst>
              <a:ext uri="{FF2B5EF4-FFF2-40B4-BE49-F238E27FC236}">
                <a16:creationId xmlns:a16="http://schemas.microsoft.com/office/drawing/2014/main" id="{22D0DE6E-3ACA-1263-9D6E-EBFA979B19FE}"/>
              </a:ext>
            </a:extLst>
          </p:cNvPr>
          <p:cNvSpPr>
            <a:spLocks noGrp="1"/>
          </p:cNvSpPr>
          <p:nvPr>
            <p:ph sz="quarter" idx="16" hasCustomPrompt="1"/>
          </p:nvPr>
        </p:nvSpPr>
        <p:spPr>
          <a:xfrm>
            <a:off x="677863" y="6332538"/>
            <a:ext cx="8770937" cy="388937"/>
          </a:xfrm>
          <a:prstGeom prst="rect">
            <a:avLst/>
          </a:prstGeom>
        </p:spPr>
        <p:txBody>
          <a:bodyPr/>
          <a:lstStyle>
            <a:lvl1pPr marL="0" indent="0">
              <a:buNone/>
              <a:defRPr sz="2400">
                <a:solidFill>
                  <a:schemeClr val="bg1"/>
                </a:solidFill>
                <a:latin typeface="Avenir Next LT Pro" panose="020B0504020202020204" pitchFamily="34" charset="0"/>
                <a:cs typeface="Arial" panose="020B0604020202020204" pitchFamily="34" charset="0"/>
              </a:defRPr>
            </a:lvl1pPr>
          </a:lstStyle>
          <a:p>
            <a:pPr lvl="0"/>
            <a:r>
              <a:rPr lang="en-US"/>
              <a:t>Presenter 2 Title, Bureau/Office/Hospital</a:t>
            </a:r>
          </a:p>
        </p:txBody>
      </p:sp>
    </p:spTree>
    <p:extLst>
      <p:ext uri="{BB962C8B-B14F-4D97-AF65-F5344CB8AC3E}">
        <p14:creationId xmlns:p14="http://schemas.microsoft.com/office/powerpoint/2010/main" val="3727845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gulation thank-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E18D-D9A3-B977-9DC8-2A1D3517F65A}"/>
              </a:ext>
            </a:extLst>
          </p:cNvPr>
          <p:cNvSpPr>
            <a:spLocks noGrp="1"/>
          </p:cNvSpPr>
          <p:nvPr>
            <p:ph type="title" hasCustomPrompt="1"/>
          </p:nvPr>
        </p:nvSpPr>
        <p:spPr>
          <a:xfrm>
            <a:off x="838200" y="-879211"/>
            <a:ext cx="10515600" cy="640821"/>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Regulation thank-you</a:t>
            </a:r>
          </a:p>
        </p:txBody>
      </p:sp>
      <p:sp>
        <p:nvSpPr>
          <p:cNvPr id="4" name="Content Placeholder 3">
            <a:extLst>
              <a:ext uri="{FF2B5EF4-FFF2-40B4-BE49-F238E27FC236}">
                <a16:creationId xmlns:a16="http://schemas.microsoft.com/office/drawing/2014/main" id="{7899E3AD-691C-E642-9591-4D70A528B1E6}"/>
              </a:ext>
            </a:extLst>
          </p:cNvPr>
          <p:cNvSpPr>
            <a:spLocks noGrp="1"/>
          </p:cNvSpPr>
          <p:nvPr>
            <p:ph sz="quarter" idx="10" hasCustomPrompt="1"/>
          </p:nvPr>
        </p:nvSpPr>
        <p:spPr>
          <a:xfrm>
            <a:off x="838200" y="711200"/>
            <a:ext cx="10515600" cy="944403"/>
          </a:xfrm>
          <a:prstGeom prst="rect">
            <a:avLst/>
          </a:prstGeom>
        </p:spPr>
        <p:txBody>
          <a:bodyPr/>
          <a:lstStyle>
            <a:lvl1pPr marL="0" indent="0">
              <a:buNone/>
              <a:defRPr sz="4400" b="1">
                <a:solidFill>
                  <a:srgbClr val="005994"/>
                </a:solidFill>
                <a:latin typeface="Avenir Next LT Pro" panose="020B0504020202020204" pitchFamily="34" charset="0"/>
                <a:cs typeface="Arial" panose="020B0604020202020204" pitchFamily="34" charset="0"/>
              </a:defRPr>
            </a:lvl1pPr>
          </a:lstStyle>
          <a:p>
            <a:pPr lvl="0"/>
            <a:r>
              <a:rPr lang="en-US"/>
              <a:t>Thank you</a:t>
            </a:r>
          </a:p>
        </p:txBody>
      </p:sp>
      <p:sp>
        <p:nvSpPr>
          <p:cNvPr id="6" name="Content Placeholder 5">
            <a:extLst>
              <a:ext uri="{FF2B5EF4-FFF2-40B4-BE49-F238E27FC236}">
                <a16:creationId xmlns:a16="http://schemas.microsoft.com/office/drawing/2014/main" id="{5ED2CEBF-C421-0F66-95F8-7E282F148795}"/>
              </a:ext>
            </a:extLst>
          </p:cNvPr>
          <p:cNvSpPr>
            <a:spLocks noGrp="1"/>
          </p:cNvSpPr>
          <p:nvPr>
            <p:ph sz="quarter" idx="11" hasCustomPrompt="1"/>
          </p:nvPr>
        </p:nvSpPr>
        <p:spPr>
          <a:xfrm>
            <a:off x="838200" y="2604475"/>
            <a:ext cx="10515600" cy="398463"/>
          </a:xfrm>
          <a:prstGeom prst="rect">
            <a:avLst/>
          </a:prstGeom>
        </p:spPr>
        <p:txBody>
          <a:bodyPr/>
          <a:lstStyle>
            <a:lvl1pPr marL="0" indent="0">
              <a:buNone/>
              <a:defRPr sz="2000" b="1">
                <a:latin typeface="Avenir Next LT Pro" panose="020B0504020202020204" pitchFamily="34" charset="0"/>
                <a:cs typeface="Arial" panose="020B0604020202020204" pitchFamily="34" charset="0"/>
              </a:defRPr>
            </a:lvl1pPr>
          </a:lstStyle>
          <a:p>
            <a:pPr lvl="0"/>
            <a:r>
              <a:rPr lang="en-US"/>
              <a:t>Massachusetts law: </a:t>
            </a:r>
          </a:p>
        </p:txBody>
      </p:sp>
      <p:sp>
        <p:nvSpPr>
          <p:cNvPr id="8" name="Content Placeholder 7">
            <a:extLst>
              <a:ext uri="{FF2B5EF4-FFF2-40B4-BE49-F238E27FC236}">
                <a16:creationId xmlns:a16="http://schemas.microsoft.com/office/drawing/2014/main" id="{602802E8-0AB7-9BF8-BA8B-CADA5B7FF405}"/>
              </a:ext>
            </a:extLst>
          </p:cNvPr>
          <p:cNvSpPr>
            <a:spLocks noGrp="1"/>
          </p:cNvSpPr>
          <p:nvPr>
            <p:ph sz="quarter" idx="12" hasCustomPrompt="1"/>
          </p:nvPr>
        </p:nvSpPr>
        <p:spPr>
          <a:xfrm>
            <a:off x="838200" y="3035749"/>
            <a:ext cx="10515600" cy="398462"/>
          </a:xfrm>
          <a:prstGeom prst="rect">
            <a:avLst/>
          </a:prstGeom>
        </p:spPr>
        <p:txBody>
          <a:bodyPr/>
          <a:lstStyle>
            <a:lvl1pPr marL="0" indent="0">
              <a:buNone/>
              <a:defRPr sz="2000" u="sng">
                <a:solidFill>
                  <a:srgbClr val="005994"/>
                </a:solidFill>
                <a:latin typeface="Avenir Next LT Pro" panose="020B0504020202020204" pitchFamily="34" charset="0"/>
                <a:cs typeface="Arial" panose="020B0604020202020204" pitchFamily="34" charset="0"/>
              </a:defRPr>
            </a:lvl1pPr>
          </a:lstStyle>
          <a:p>
            <a:pPr lvl="0"/>
            <a:r>
              <a:rPr lang="en-US"/>
              <a:t>URL for relevant law</a:t>
            </a:r>
          </a:p>
        </p:txBody>
      </p:sp>
      <p:sp>
        <p:nvSpPr>
          <p:cNvPr id="10" name="Content Placeholder 9">
            <a:extLst>
              <a:ext uri="{FF2B5EF4-FFF2-40B4-BE49-F238E27FC236}">
                <a16:creationId xmlns:a16="http://schemas.microsoft.com/office/drawing/2014/main" id="{9C984FC8-63FB-524C-01E5-74D848B99078}"/>
              </a:ext>
            </a:extLst>
          </p:cNvPr>
          <p:cNvSpPr>
            <a:spLocks noGrp="1"/>
          </p:cNvSpPr>
          <p:nvPr>
            <p:ph sz="quarter" idx="13" hasCustomPrompt="1"/>
          </p:nvPr>
        </p:nvSpPr>
        <p:spPr>
          <a:xfrm>
            <a:off x="838200" y="3602751"/>
            <a:ext cx="10515600" cy="398462"/>
          </a:xfrm>
          <a:prstGeom prst="rect">
            <a:avLst/>
          </a:prstGeom>
        </p:spPr>
        <p:txBody>
          <a:bodyPr/>
          <a:lstStyle>
            <a:lvl1pPr marL="0" indent="0">
              <a:buNone/>
              <a:defRPr sz="2000" b="1">
                <a:latin typeface="Avenir Next LT Pro" panose="020B0504020202020204" pitchFamily="34" charset="0"/>
                <a:cs typeface="Arial" panose="020B0604020202020204" pitchFamily="34" charset="0"/>
              </a:defRPr>
            </a:lvl1pPr>
          </a:lstStyle>
          <a:p>
            <a:pPr lvl="0"/>
            <a:r>
              <a:rPr lang="en-US"/>
              <a:t>Current regulation:</a:t>
            </a:r>
          </a:p>
        </p:txBody>
      </p:sp>
      <p:sp>
        <p:nvSpPr>
          <p:cNvPr id="12" name="Content Placeholder 11">
            <a:extLst>
              <a:ext uri="{FF2B5EF4-FFF2-40B4-BE49-F238E27FC236}">
                <a16:creationId xmlns:a16="http://schemas.microsoft.com/office/drawing/2014/main" id="{289B8D39-70B8-0840-B0CE-13EFB209C4EA}"/>
              </a:ext>
            </a:extLst>
          </p:cNvPr>
          <p:cNvSpPr>
            <a:spLocks noGrp="1"/>
          </p:cNvSpPr>
          <p:nvPr>
            <p:ph sz="quarter" idx="14" hasCustomPrompt="1"/>
          </p:nvPr>
        </p:nvSpPr>
        <p:spPr>
          <a:xfrm>
            <a:off x="838200" y="4034550"/>
            <a:ext cx="10515600" cy="398462"/>
          </a:xfrm>
          <a:prstGeom prst="rect">
            <a:avLst/>
          </a:prstGeom>
        </p:spPr>
        <p:txBody>
          <a:bodyPr/>
          <a:lstStyle>
            <a:lvl1pPr marL="0" indent="0">
              <a:buNone/>
              <a:defRPr sz="2000" u="sng">
                <a:solidFill>
                  <a:srgbClr val="005994"/>
                </a:solidFill>
                <a:latin typeface="Avenir Next LT Pro" panose="020B0504020202020204" pitchFamily="34" charset="0"/>
                <a:cs typeface="Arial" panose="020B0604020202020204" pitchFamily="34" charset="0"/>
              </a:defRPr>
            </a:lvl1pPr>
          </a:lstStyle>
          <a:p>
            <a:pPr lvl="0"/>
            <a:r>
              <a:rPr lang="en-US"/>
              <a:t>URL for relevant regulation</a:t>
            </a:r>
          </a:p>
        </p:txBody>
      </p:sp>
      <p:sp>
        <p:nvSpPr>
          <p:cNvPr id="14" name="Content Placeholder 13">
            <a:extLst>
              <a:ext uri="{FF2B5EF4-FFF2-40B4-BE49-F238E27FC236}">
                <a16:creationId xmlns:a16="http://schemas.microsoft.com/office/drawing/2014/main" id="{6E51744C-AB20-4C1D-C666-66973480472D}"/>
              </a:ext>
            </a:extLst>
          </p:cNvPr>
          <p:cNvSpPr>
            <a:spLocks noGrp="1"/>
          </p:cNvSpPr>
          <p:nvPr>
            <p:ph sz="quarter" idx="15" hasCustomPrompt="1"/>
          </p:nvPr>
        </p:nvSpPr>
        <p:spPr>
          <a:xfrm>
            <a:off x="838200" y="4581047"/>
            <a:ext cx="10515600" cy="398461"/>
          </a:xfrm>
          <a:prstGeom prst="rect">
            <a:avLst/>
          </a:prstGeom>
        </p:spPr>
        <p:txBody>
          <a:bodyPr/>
          <a:lstStyle>
            <a:lvl1pPr marL="0" indent="0">
              <a:buNone/>
              <a:defRPr sz="2000" b="1">
                <a:latin typeface="Avenir Next LT Pro" panose="020B0504020202020204" pitchFamily="34" charset="0"/>
                <a:cs typeface="Arial" panose="020B0604020202020204" pitchFamily="34" charset="0"/>
              </a:defRPr>
            </a:lvl1pPr>
          </a:lstStyle>
          <a:p>
            <a:pPr lvl="0"/>
            <a:r>
              <a:rPr lang="en-US"/>
              <a:t>Proposed amendment:</a:t>
            </a:r>
          </a:p>
        </p:txBody>
      </p:sp>
      <p:sp>
        <p:nvSpPr>
          <p:cNvPr id="16" name="Content Placeholder 15">
            <a:extLst>
              <a:ext uri="{FF2B5EF4-FFF2-40B4-BE49-F238E27FC236}">
                <a16:creationId xmlns:a16="http://schemas.microsoft.com/office/drawing/2014/main" id="{4601E8C0-87C6-2717-2F76-CA6078AD2BB7}"/>
              </a:ext>
            </a:extLst>
          </p:cNvPr>
          <p:cNvSpPr>
            <a:spLocks noGrp="1"/>
          </p:cNvSpPr>
          <p:nvPr>
            <p:ph sz="quarter" idx="16" hasCustomPrompt="1"/>
          </p:nvPr>
        </p:nvSpPr>
        <p:spPr>
          <a:xfrm>
            <a:off x="838200" y="4996441"/>
            <a:ext cx="10515600" cy="398460"/>
          </a:xfrm>
          <a:prstGeom prst="rect">
            <a:avLst/>
          </a:prstGeom>
        </p:spPr>
        <p:txBody>
          <a:bodyPr/>
          <a:lstStyle>
            <a:lvl1pPr marL="0" indent="0">
              <a:buNone/>
              <a:defRPr sz="2000" u="sng">
                <a:solidFill>
                  <a:srgbClr val="005994"/>
                </a:solidFill>
                <a:latin typeface="Avenir Next LT Pro" panose="020B0504020202020204" pitchFamily="34" charset="0"/>
                <a:cs typeface="Arial" panose="020B0604020202020204" pitchFamily="34" charset="0"/>
              </a:defRPr>
            </a:lvl1pPr>
          </a:lstStyle>
          <a:p>
            <a:pPr lvl="0"/>
            <a:r>
              <a:rPr lang="en-US"/>
              <a:t>URL for proposed amendment page</a:t>
            </a:r>
          </a:p>
        </p:txBody>
      </p:sp>
      <p:sp>
        <p:nvSpPr>
          <p:cNvPr id="18" name="Content Placeholder 17">
            <a:extLst>
              <a:ext uri="{FF2B5EF4-FFF2-40B4-BE49-F238E27FC236}">
                <a16:creationId xmlns:a16="http://schemas.microsoft.com/office/drawing/2014/main" id="{5E9710E5-E1E9-F4CC-EDE3-D4A17AF44B44}"/>
              </a:ext>
            </a:extLst>
          </p:cNvPr>
          <p:cNvSpPr>
            <a:spLocks noGrp="1"/>
          </p:cNvSpPr>
          <p:nvPr>
            <p:ph sz="quarter" idx="17" hasCustomPrompt="1"/>
          </p:nvPr>
        </p:nvSpPr>
        <p:spPr>
          <a:xfrm>
            <a:off x="838200" y="5532877"/>
            <a:ext cx="10515600" cy="398460"/>
          </a:xfrm>
          <a:prstGeom prst="rect">
            <a:avLst/>
          </a:prstGeom>
        </p:spPr>
        <p:txBody>
          <a:bodyPr/>
          <a:lstStyle>
            <a:lvl1pPr marL="0" indent="0">
              <a:buNone/>
              <a:defRPr sz="2000" b="1">
                <a:latin typeface="Avenir Next LT Pro" panose="020B0504020202020204" pitchFamily="34" charset="0"/>
                <a:cs typeface="Arial" panose="020B0604020202020204" pitchFamily="34" charset="0"/>
              </a:defRPr>
            </a:lvl1pPr>
          </a:lstStyle>
          <a:p>
            <a:pPr lvl="0"/>
            <a:r>
              <a:rPr lang="en-US"/>
              <a:t>Please direct any questions to:</a:t>
            </a:r>
          </a:p>
        </p:txBody>
      </p:sp>
      <p:sp>
        <p:nvSpPr>
          <p:cNvPr id="20" name="Content Placeholder 19">
            <a:extLst>
              <a:ext uri="{FF2B5EF4-FFF2-40B4-BE49-F238E27FC236}">
                <a16:creationId xmlns:a16="http://schemas.microsoft.com/office/drawing/2014/main" id="{698EC311-1832-4E7E-C0B0-0AA70AAFFE1B}"/>
              </a:ext>
            </a:extLst>
          </p:cNvPr>
          <p:cNvSpPr>
            <a:spLocks noGrp="1"/>
          </p:cNvSpPr>
          <p:nvPr>
            <p:ph sz="quarter" idx="18" hasCustomPrompt="1"/>
          </p:nvPr>
        </p:nvSpPr>
        <p:spPr>
          <a:xfrm>
            <a:off x="838200" y="5948796"/>
            <a:ext cx="10515600" cy="398463"/>
          </a:xfrm>
          <a:prstGeom prst="rect">
            <a:avLst/>
          </a:prstGeom>
        </p:spPr>
        <p:txBody>
          <a:bodyPr/>
          <a:lstStyle>
            <a:lvl1pPr marL="0" indent="0">
              <a:buNone/>
              <a:defRPr sz="2000" u="sng">
                <a:solidFill>
                  <a:srgbClr val="005994"/>
                </a:solidFill>
                <a:latin typeface="Avenir Next LT Pro" panose="020B0504020202020204" pitchFamily="34" charset="0"/>
                <a:cs typeface="Arial" panose="020B0604020202020204" pitchFamily="34" charset="0"/>
              </a:defRPr>
            </a:lvl1pPr>
          </a:lstStyle>
          <a:p>
            <a:pPr lvl="0"/>
            <a:r>
              <a:rPr lang="en-US"/>
              <a:t>email@mass.gov</a:t>
            </a:r>
          </a:p>
        </p:txBody>
      </p:sp>
      <p:sp>
        <p:nvSpPr>
          <p:cNvPr id="22" name="Rectangle 21">
            <a:extLst>
              <a:ext uri="{FF2B5EF4-FFF2-40B4-BE49-F238E27FC236}">
                <a16:creationId xmlns:a16="http://schemas.microsoft.com/office/drawing/2014/main" id="{D7C1275C-B968-9DC2-203D-C1EFECC7CF9E}"/>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203AD83B-C701-0CAB-82D6-4A14AA04434C}"/>
              </a:ext>
              <a:ext uri="{C183D7F6-B498-43B3-948B-1728B52AA6E4}">
                <adec:decorative xmlns:adec="http://schemas.microsoft.com/office/drawing/2017/decorative" val="1"/>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a:t>
            </a:r>
            <a:r>
              <a:rPr lang="en-US" sz="1200" err="1">
                <a:solidFill>
                  <a:schemeClr val="bg1"/>
                </a:solidFill>
                <a:latin typeface="Avenir Next LT Pro" panose="020B0504020202020204" pitchFamily="34" charset="0"/>
                <a:cs typeface="Arial" panose="020B0604020202020204" pitchFamily="34" charset="0"/>
              </a:rPr>
              <a:t>mass.gov</a:t>
            </a:r>
            <a:r>
              <a:rPr lang="en-US" sz="1200">
                <a:solidFill>
                  <a:schemeClr val="bg1"/>
                </a:solidFill>
                <a:latin typeface="Avenir Next LT Pro" panose="020B0504020202020204" pitchFamily="34" charset="0"/>
                <a:cs typeface="Arial" panose="020B0604020202020204" pitchFamily="34" charset="0"/>
              </a:rPr>
              <a:t>/</a:t>
            </a:r>
            <a:r>
              <a:rPr lang="en-US" sz="1200" err="1">
                <a:solidFill>
                  <a:schemeClr val="bg1"/>
                </a:solidFill>
                <a:latin typeface="Avenir Next LT Pro" panose="020B0504020202020204" pitchFamily="34" charset="0"/>
                <a:cs typeface="Arial" panose="020B0604020202020204" pitchFamily="34" charset="0"/>
              </a:rPr>
              <a:t>dph</a:t>
            </a:r>
            <a:endParaRPr lang="en-US" sz="1200">
              <a:solidFill>
                <a:schemeClr val="bg1"/>
              </a:solidFill>
              <a:latin typeface="Avenir Next LT Pro" panose="020B05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id="{7BAD9EFE-F787-7661-014A-655CA44FB297}"/>
              </a:ext>
              <a:ext uri="{C183D7F6-B498-43B3-948B-1728B52AA6E4}">
                <adec:decorative xmlns:adec="http://schemas.microsoft.com/office/drawing/2017/decorative" val="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813254900"/>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 Presentation Opening Slide">
    <p:bg>
      <p:bgPr>
        <a:solidFill>
          <a:srgbClr val="055994"/>
        </a:solidFill>
        <a:effectLst/>
      </p:bgPr>
    </p:bg>
    <p:spTree>
      <p:nvGrpSpPr>
        <p:cNvPr id="1" name=""/>
        <p:cNvGrpSpPr/>
        <p:nvPr/>
      </p:nvGrpSpPr>
      <p:grpSpPr>
        <a:xfrm>
          <a:off x="0" y="0"/>
          <a:ext cx="0" cy="0"/>
          <a:chOff x="0" y="0"/>
          <a:chExt cx="0" cy="0"/>
        </a:xfrm>
      </p:grpSpPr>
      <p:pic>
        <p:nvPicPr>
          <p:cNvPr id="2" name="Picture 1" descr="Massachusetts Department of Public Health logo">
            <a:extLst>
              <a:ext uri="{FF2B5EF4-FFF2-40B4-BE49-F238E27FC236}">
                <a16:creationId xmlns:a16="http://schemas.microsoft.com/office/drawing/2014/main" id="{9813AF5F-9E1C-D5A0-547D-C7ED4C5952CD}"/>
              </a:ext>
            </a:extLst>
          </p:cNvPr>
          <p:cNvPicPr>
            <a:picLocks noChangeAspect="1"/>
          </p:cNvPicPr>
          <p:nvPr userDrawn="1"/>
        </p:nvPicPr>
        <p:blipFill>
          <a:blip r:embed="rId2"/>
          <a:stretch>
            <a:fillRect/>
          </a:stretch>
        </p:blipFill>
        <p:spPr>
          <a:xfrm>
            <a:off x="705339" y="510148"/>
            <a:ext cx="2980225" cy="1662048"/>
          </a:xfrm>
          <a:prstGeom prst="rect">
            <a:avLst/>
          </a:prstGeom>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616224" y="2358615"/>
            <a:ext cx="10700042" cy="1373701"/>
          </a:xfrm>
          <a:prstGeom prst="rect">
            <a:avLst/>
          </a:prstGeom>
        </p:spPr>
        <p:txBody>
          <a:bodyPr/>
          <a:lstStyle>
            <a:lvl1pPr marL="0" indent="0" algn="l">
              <a:buNone/>
              <a:defRPr sz="4400" b="1">
                <a:solidFill>
                  <a:schemeClr val="bg1"/>
                </a:solidFill>
                <a:latin typeface="Avenir Next LT Pro" panose="020B0504020202020204" pitchFamily="34" charset="0"/>
                <a:cs typeface="Arial" panose="020B0604020202020204" pitchFamily="34" charset="0"/>
              </a:defRPr>
            </a:lvl1pPr>
          </a:lstStyle>
          <a:p>
            <a:pPr lvl="0"/>
            <a:r>
              <a:rPr lang="en-US"/>
              <a:t>Click to add presentation title</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616224" y="3819535"/>
            <a:ext cx="7878488" cy="746846"/>
          </a:xfrm>
          <a:prstGeom prst="rect">
            <a:avLst/>
          </a:prstGeom>
        </p:spPr>
        <p:txBody>
          <a:bodyPr/>
          <a:lstStyle>
            <a:lvl1pPr marL="0" indent="0" algn="l">
              <a:buNone/>
              <a:defRPr sz="3200" b="0">
                <a:solidFill>
                  <a:schemeClr val="bg1"/>
                </a:solidFill>
                <a:latin typeface="Avenir Next LT Pro" panose="020B0504020202020204" pitchFamily="34" charset="0"/>
                <a:cs typeface="Arial" panose="020B0604020202020204" pitchFamily="34" charset="0"/>
              </a:defRPr>
            </a:lvl1pPr>
          </a:lstStyle>
          <a:p>
            <a:pPr lvl="0"/>
            <a:r>
              <a:rPr lang="en-US"/>
              <a:t>Click to add subtitle</a:t>
            </a:r>
          </a:p>
        </p:txBody>
      </p:sp>
      <p:sp>
        <p:nvSpPr>
          <p:cNvPr id="12" name="Text Placeholder 12">
            <a:extLst>
              <a:ext uri="{FF2B5EF4-FFF2-40B4-BE49-F238E27FC236}">
                <a16:creationId xmlns:a16="http://schemas.microsoft.com/office/drawing/2014/main" id="{E9BAFF98-5524-442B-AFF2-47280A15D622}"/>
              </a:ext>
            </a:extLst>
          </p:cNvPr>
          <p:cNvSpPr>
            <a:spLocks noGrp="1"/>
          </p:cNvSpPr>
          <p:nvPr>
            <p:ph type="body" sz="quarter" idx="12" hasCustomPrompt="1"/>
          </p:nvPr>
        </p:nvSpPr>
        <p:spPr>
          <a:xfrm>
            <a:off x="616224" y="4893990"/>
            <a:ext cx="8401568" cy="423884"/>
          </a:xfrm>
          <a:prstGeom prst="rect">
            <a:avLst/>
          </a:prstGeom>
        </p:spPr>
        <p:txBody>
          <a:bodyPr/>
          <a:lstStyle>
            <a:lvl1pPr marL="0" indent="0" algn="l">
              <a:buNone/>
              <a:defRPr sz="2400" b="1" i="0">
                <a:solidFill>
                  <a:schemeClr val="bg1"/>
                </a:solidFill>
                <a:latin typeface="Avenir Next LT Pro" panose="020B0504020202020204" pitchFamily="34" charset="0"/>
                <a:cs typeface="Arial" panose="020B0604020202020204" pitchFamily="34" charset="0"/>
              </a:defRPr>
            </a:lvl1pPr>
          </a:lstStyle>
          <a:p>
            <a:pPr lvl="0"/>
            <a:r>
              <a:rPr lang="en-US"/>
              <a:t>Presenter Name</a:t>
            </a:r>
          </a:p>
        </p:txBody>
      </p:sp>
      <p:sp>
        <p:nvSpPr>
          <p:cNvPr id="13" name="Text Placeholder 12">
            <a:extLst>
              <a:ext uri="{FF2B5EF4-FFF2-40B4-BE49-F238E27FC236}">
                <a16:creationId xmlns:a16="http://schemas.microsoft.com/office/drawing/2014/main" id="{22ADD84B-974E-49B7-BBBD-5023B3276100}"/>
              </a:ext>
            </a:extLst>
          </p:cNvPr>
          <p:cNvSpPr>
            <a:spLocks noGrp="1"/>
          </p:cNvSpPr>
          <p:nvPr>
            <p:ph type="body" sz="quarter" idx="13" hasCustomPrompt="1"/>
          </p:nvPr>
        </p:nvSpPr>
        <p:spPr>
          <a:xfrm>
            <a:off x="616225" y="5331126"/>
            <a:ext cx="8401565" cy="423884"/>
          </a:xfrm>
          <a:prstGeom prst="rect">
            <a:avLst/>
          </a:prstGeom>
        </p:spPr>
        <p:txBody>
          <a:bodyPr/>
          <a:lstStyle>
            <a:lvl1pPr marL="0" indent="0" algn="l">
              <a:buNone/>
              <a:defRPr sz="2400" b="0" i="0">
                <a:solidFill>
                  <a:schemeClr val="bg1"/>
                </a:solidFill>
                <a:latin typeface="Avenir Next LT Pro" panose="020B0504020202020204" pitchFamily="34" charset="0"/>
                <a:cs typeface="Arial" panose="020B0604020202020204" pitchFamily="34" charset="0"/>
              </a:defRPr>
            </a:lvl1pPr>
          </a:lstStyle>
          <a:p>
            <a:pPr lvl="0"/>
            <a:r>
              <a:rPr lang="en-US"/>
              <a:t>Title, Bureau/Office/Program</a:t>
            </a:r>
          </a:p>
        </p:txBody>
      </p:sp>
      <p:sp>
        <p:nvSpPr>
          <p:cNvPr id="14" name="Text Placeholder 12">
            <a:extLst>
              <a:ext uri="{FF2B5EF4-FFF2-40B4-BE49-F238E27FC236}">
                <a16:creationId xmlns:a16="http://schemas.microsoft.com/office/drawing/2014/main" id="{EB03ED66-67A4-4C98-8E6F-E5C65B8D8D0D}"/>
              </a:ext>
            </a:extLst>
          </p:cNvPr>
          <p:cNvSpPr>
            <a:spLocks noGrp="1"/>
          </p:cNvSpPr>
          <p:nvPr>
            <p:ph type="body" sz="quarter" idx="14" hasCustomPrompt="1"/>
          </p:nvPr>
        </p:nvSpPr>
        <p:spPr>
          <a:xfrm>
            <a:off x="616225" y="5845205"/>
            <a:ext cx="8401568" cy="423884"/>
          </a:xfrm>
          <a:prstGeom prst="rect">
            <a:avLst/>
          </a:prstGeom>
        </p:spPr>
        <p:txBody>
          <a:bodyPr/>
          <a:lstStyle>
            <a:lvl1pPr marL="0" indent="0" algn="l">
              <a:buNone/>
              <a:defRPr sz="2400" b="1" i="0">
                <a:solidFill>
                  <a:schemeClr val="bg1"/>
                </a:solidFill>
                <a:latin typeface="Avenir Next LT Pro" panose="020B0504020202020204" pitchFamily="34" charset="0"/>
                <a:cs typeface="Arial" panose="020B0604020202020204" pitchFamily="34" charset="0"/>
              </a:defRPr>
            </a:lvl1pPr>
          </a:lstStyle>
          <a:p>
            <a:pPr lvl="0"/>
            <a:r>
              <a:rPr lang="en-US"/>
              <a:t>Presenter Name</a:t>
            </a:r>
          </a:p>
        </p:txBody>
      </p:sp>
      <p:sp>
        <p:nvSpPr>
          <p:cNvPr id="15" name="Text Placeholder 12">
            <a:extLst>
              <a:ext uri="{FF2B5EF4-FFF2-40B4-BE49-F238E27FC236}">
                <a16:creationId xmlns:a16="http://schemas.microsoft.com/office/drawing/2014/main" id="{FF4BF661-36FF-4B02-9B69-812F87370076}"/>
              </a:ext>
            </a:extLst>
          </p:cNvPr>
          <p:cNvSpPr>
            <a:spLocks noGrp="1"/>
          </p:cNvSpPr>
          <p:nvPr>
            <p:ph type="body" sz="quarter" idx="15" hasCustomPrompt="1"/>
          </p:nvPr>
        </p:nvSpPr>
        <p:spPr>
          <a:xfrm>
            <a:off x="616224" y="6282341"/>
            <a:ext cx="8401568" cy="423884"/>
          </a:xfrm>
          <a:prstGeom prst="rect">
            <a:avLst/>
          </a:prstGeom>
        </p:spPr>
        <p:txBody>
          <a:bodyPr/>
          <a:lstStyle>
            <a:lvl1pPr marL="0" indent="0" algn="l">
              <a:buNone/>
              <a:defRPr sz="2400" b="0" i="0">
                <a:solidFill>
                  <a:schemeClr val="bg1"/>
                </a:solidFill>
                <a:latin typeface="Avenir Next LT Pro" panose="020B0504020202020204" pitchFamily="34" charset="0"/>
                <a:cs typeface="Arial" panose="020B0604020202020204" pitchFamily="34" charset="0"/>
              </a:defRPr>
            </a:lvl1pPr>
          </a:lstStyle>
          <a:p>
            <a:pPr lvl="0"/>
            <a:r>
              <a:rPr lang="en-US"/>
              <a:t>Title, Bureau/Office/Program</a:t>
            </a:r>
          </a:p>
        </p:txBody>
      </p:sp>
    </p:spTree>
    <p:extLst>
      <p:ext uri="{BB962C8B-B14F-4D97-AF65-F5344CB8AC3E}">
        <p14:creationId xmlns:p14="http://schemas.microsoft.com/office/powerpoint/2010/main" val="3901520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lnSpc>
                <a:spcPct val="114000"/>
              </a:lnSpc>
              <a:spcBef>
                <a:spcPct val="20000"/>
              </a:spcBef>
              <a:buFont typeface="Arial" panose="020B0604020202020204" pitchFamily="34" charset="0"/>
              <a:buChar char="•"/>
              <a:defRPr sz="3200" kern="1200">
                <a:solidFill>
                  <a:srgbClr val="032E53"/>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lnSpc>
                <a:spcPct val="114000"/>
              </a:lnSpc>
              <a:spcBef>
                <a:spcPct val="20000"/>
              </a:spcBef>
              <a:buFont typeface="Arial" panose="020B0604020202020204" pitchFamily="34" charset="0"/>
              <a:buChar char="•"/>
              <a:defRPr sz="2800" kern="1200">
                <a:solidFill>
                  <a:srgbClr val="032E53"/>
                </a:solidFill>
                <a:latin typeface="Avenir Next LT Pro" panose="020B0504020202020204" pitchFamily="34" charset="0"/>
                <a:ea typeface="+mn-ea"/>
                <a:cs typeface="Arial" panose="020B0604020202020204" pitchFamily="34" charset="0"/>
              </a:defRPr>
            </a:lvl2pPr>
            <a:lvl3pPr marL="1143000" indent="-228600" algn="l" defTabSz="914400" rtl="0" eaLnBrk="1" latinLnBrk="0" hangingPunct="1">
              <a:lnSpc>
                <a:spcPct val="114000"/>
              </a:lnSpc>
              <a:spcBef>
                <a:spcPct val="20000"/>
              </a:spcBef>
              <a:buFont typeface="Arial" panose="020B0604020202020204" pitchFamily="34" charset="0"/>
              <a:buChar char="•"/>
              <a:defRPr sz="2400" kern="1200">
                <a:solidFill>
                  <a:srgbClr val="032E53"/>
                </a:solidFill>
                <a:latin typeface="Avenir Next LT Pro" panose="020B05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(add periods if more than one full sentence; no periods needed otherwise)</a:t>
            </a:r>
          </a:p>
          <a:p>
            <a:pPr lvl="1"/>
            <a:r>
              <a:rPr lang="en-US"/>
              <a:t>Second level bullet text</a:t>
            </a:r>
          </a:p>
          <a:p>
            <a:pPr lvl="2"/>
            <a:r>
              <a:rPr lang="en-US"/>
              <a:t>Third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a:t>
            </a:r>
            <a:r>
              <a:rPr lang="en-US" sz="1200" err="1">
                <a:solidFill>
                  <a:schemeClr val="bg1"/>
                </a:solidFill>
                <a:latin typeface="Avenir Next LT Pro" panose="020B0504020202020204" pitchFamily="34" charset="0"/>
                <a:cs typeface="Arial" panose="020B0604020202020204" pitchFamily="34" charset="0"/>
              </a:rPr>
              <a:t>dph</a:t>
            </a:r>
            <a:endParaRPr lang="en-US" sz="1200">
              <a:solidFill>
                <a:schemeClr val="bg1"/>
              </a:solidFill>
              <a:latin typeface="Avenir Next LT Pro" panose="020B0504020202020204" pitchFamily="34" charset="0"/>
              <a:cs typeface="Arial" panose="020B0604020202020204" pitchFamily="34" charset="0"/>
            </a:endParaRP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3" name="Title 1">
            <a:extLst>
              <a:ext uri="{FF2B5EF4-FFF2-40B4-BE49-F238E27FC236}">
                <a16:creationId xmlns:a16="http://schemas.microsoft.com/office/drawing/2014/main" id="{494959E2-EEB2-23E3-14AB-DE9E290B62F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solidFill>
                <a:latin typeface="Avenir Next LT Pro" panose="020B0504020202020204" pitchFamily="34" charset="0"/>
                <a:ea typeface="+mj-ea"/>
                <a:cs typeface="Arial" panose="020B0604020202020204" pitchFamily="34" charset="0"/>
              </a:defRPr>
            </a:lvl1pPr>
          </a:lstStyle>
          <a:p>
            <a:r>
              <a:rPr lang="en-US"/>
              <a:t>Click to add slide title</a:t>
            </a:r>
          </a:p>
        </p:txBody>
      </p:sp>
    </p:spTree>
    <p:extLst>
      <p:ext uri="{BB962C8B-B14F-4D97-AF65-F5344CB8AC3E}">
        <p14:creationId xmlns:p14="http://schemas.microsoft.com/office/powerpoint/2010/main" val="17347356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solidFill>
                <a:latin typeface="Avenir Next LT Pro" panose="020B05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ct val="20000"/>
              </a:spcBef>
              <a:buFont typeface="Arial" panose="020B0604020202020204" pitchFamily="34" charset="0"/>
              <a:buNone/>
              <a:defRPr sz="3200" kern="1200">
                <a:solidFill>
                  <a:srgbClr val="032E53"/>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 uri="{C183D7F6-B498-43B3-948B-1728B52AA6E4}">
                <adec:decorative xmlns:adec="http://schemas.microsoft.com/office/drawing/2017/decorative" val="1"/>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a:t>
            </a:r>
            <a:r>
              <a:rPr lang="en-US" sz="1200" err="1">
                <a:solidFill>
                  <a:schemeClr val="bg1"/>
                </a:solidFill>
                <a:latin typeface="Avenir Next LT Pro" panose="020B0504020202020204" pitchFamily="34" charset="0"/>
                <a:cs typeface="Arial" panose="020B0604020202020204" pitchFamily="34" charset="0"/>
              </a:rPr>
              <a:t>mass.gov</a:t>
            </a:r>
            <a:r>
              <a:rPr lang="en-US" sz="1200">
                <a:solidFill>
                  <a:schemeClr val="bg1"/>
                </a:solidFill>
                <a:latin typeface="Avenir Next LT Pro" panose="020B0504020202020204" pitchFamily="34" charset="0"/>
                <a:cs typeface="Arial" panose="020B0604020202020204" pitchFamily="34" charset="0"/>
              </a:rPr>
              <a:t>/</a:t>
            </a:r>
            <a:r>
              <a:rPr lang="en-US" sz="1200" err="1">
                <a:solidFill>
                  <a:schemeClr val="bg1"/>
                </a:solidFill>
                <a:latin typeface="Avenir Next LT Pro" panose="020B0504020202020204" pitchFamily="34" charset="0"/>
                <a:cs typeface="Arial" panose="020B0604020202020204" pitchFamily="34" charset="0"/>
              </a:rPr>
              <a:t>dph</a:t>
            </a:r>
            <a:endParaRPr lang="en-US" sz="1200">
              <a:solidFill>
                <a:schemeClr val="bg1"/>
              </a:solidFill>
              <a:latin typeface="Avenir Next LT Pro" panose="020B05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5AFA3409-650A-E04D-9C6C-C839AFCA4D9A}"/>
              </a:ext>
              <a:ext uri="{C183D7F6-B498-43B3-948B-1728B52AA6E4}">
                <adec:decorative xmlns:adec="http://schemas.microsoft.com/office/drawing/2017/decorative" val="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9278664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itle 1">
            <a:extLst>
              <a:ext uri="{FF2B5EF4-FFF2-40B4-BE49-F238E27FC236}">
                <a16:creationId xmlns:a16="http://schemas.microsoft.com/office/drawing/2014/main" id="{494959E2-EEB2-23E3-14AB-DE9E290B62F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solidFill>
                <a:latin typeface="Avenir Next LT Pro" panose="020B05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lnSpc>
                <a:spcPct val="114000"/>
              </a:lnSpc>
              <a:spcBef>
                <a:spcPct val="20000"/>
              </a:spcBef>
              <a:buFont typeface="Arial" panose="020B0604020202020204" pitchFamily="34" charset="0"/>
              <a:buChar char="•"/>
              <a:defRPr sz="3200" kern="1200">
                <a:solidFill>
                  <a:srgbClr val="032E53"/>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lnSpc>
                <a:spcPct val="114000"/>
              </a:lnSpc>
              <a:spcBef>
                <a:spcPct val="20000"/>
              </a:spcBef>
              <a:buFont typeface="Arial" panose="020B0604020202020204" pitchFamily="34" charset="0"/>
              <a:buChar char="•"/>
              <a:defRPr sz="2800" kern="1200">
                <a:solidFill>
                  <a:srgbClr val="032E53"/>
                </a:solidFill>
                <a:latin typeface="Avenir Next LT Pro" panose="020B0504020202020204" pitchFamily="34" charset="0"/>
                <a:ea typeface="+mn-ea"/>
                <a:cs typeface="Arial" panose="020B0604020202020204" pitchFamily="34" charset="0"/>
              </a:defRPr>
            </a:lvl2pPr>
            <a:lvl3pPr marL="1143000" indent="-228600" algn="l" defTabSz="914400" rtl="0" eaLnBrk="1" latinLnBrk="0" hangingPunct="1">
              <a:lnSpc>
                <a:spcPct val="114000"/>
              </a:lnSpc>
              <a:spcBef>
                <a:spcPct val="20000"/>
              </a:spcBef>
              <a:buFont typeface="Arial" panose="020B0604020202020204" pitchFamily="34" charset="0"/>
              <a:buChar char="•"/>
              <a:defRPr sz="2400" kern="1200">
                <a:solidFill>
                  <a:srgbClr val="032E53"/>
                </a:solidFill>
                <a:latin typeface="Avenir Next LT Pro" panose="020B05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(add periods if more than one full sentence; no periods needed otherwise)</a:t>
            </a:r>
          </a:p>
          <a:p>
            <a:pPr lvl="1"/>
            <a:r>
              <a:rPr lang="en-US"/>
              <a:t>Second level bullet text</a:t>
            </a:r>
          </a:p>
          <a:p>
            <a:pPr lvl="2"/>
            <a:r>
              <a:rPr lang="en-US"/>
              <a:t>Third level bullet text</a:t>
            </a:r>
          </a:p>
        </p:txBody>
      </p:sp>
      <p:sp>
        <p:nvSpPr>
          <p:cNvPr id="2" name="TextBox 1">
            <a:extLst>
              <a:ext uri="{FF2B5EF4-FFF2-40B4-BE49-F238E27FC236}">
                <a16:creationId xmlns:a16="http://schemas.microsoft.com/office/drawing/2014/main" id="{02685929-CD5C-4159-9F1A-33CD10D7166D}"/>
              </a:ext>
              <a:ext uri="{C183D7F6-B498-43B3-948B-1728B52AA6E4}">
                <adec:decorative xmlns:adec="http://schemas.microsoft.com/office/drawing/2017/decorative" val="1"/>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a:t>
            </a:r>
            <a:r>
              <a:rPr lang="en-US" sz="1200" err="1">
                <a:solidFill>
                  <a:schemeClr val="bg1"/>
                </a:solidFill>
                <a:latin typeface="Avenir Next LT Pro" panose="020B0504020202020204" pitchFamily="34" charset="0"/>
                <a:cs typeface="Arial" panose="020B0604020202020204" pitchFamily="34" charset="0"/>
              </a:rPr>
              <a:t>dph</a:t>
            </a:r>
            <a:endParaRPr lang="en-US" sz="1200">
              <a:solidFill>
                <a:schemeClr val="bg1"/>
              </a:solidFill>
              <a:latin typeface="Avenir Next LT Pro" panose="020B0504020202020204" pitchFamily="34" charset="0"/>
              <a:cs typeface="Arial" panose="020B0604020202020204" pitchFamily="34" charset="0"/>
            </a:endParaRPr>
          </a:p>
        </p:txBody>
      </p:sp>
      <p:sp>
        <p:nvSpPr>
          <p:cNvPr id="11" name="Slide Number Placeholder 5">
            <a:extLst>
              <a:ext uri="{FF2B5EF4-FFF2-40B4-BE49-F238E27FC236}">
                <a16:creationId xmlns:a16="http://schemas.microsoft.com/office/drawing/2014/main" id="{663A3D56-7B2F-49EE-B824-21DADD1106DB}"/>
              </a:ext>
              <a:ext uri="{C183D7F6-B498-43B3-948B-1728B52AA6E4}">
                <adec:decorative xmlns:adec="http://schemas.microsoft.com/office/drawing/2017/decorative" val="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409385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9027F3-96A1-F54F-89E8-F47E6B10DE1B}"/>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solidFill>
                <a:latin typeface="Avenir Next LT Pro" panose="020B0504020202020204" pitchFamily="34" charset="0"/>
                <a:ea typeface="+mj-ea"/>
                <a:cs typeface="Arial" panose="020B0604020202020204" pitchFamily="34" charset="0"/>
              </a:defRPr>
            </a:lvl1pPr>
          </a:lstStyle>
          <a:p>
            <a:r>
              <a:rPr lang="en-US"/>
              <a:t>Click to add slide title</a:t>
            </a:r>
          </a:p>
        </p:txBody>
      </p:sp>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lnSpc>
                <a:spcPct val="114000"/>
              </a:lnSpc>
              <a:buNone/>
              <a:defRPr sz="3200" b="1">
                <a:solidFill>
                  <a:srgbClr val="032E53"/>
                </a:solidFill>
                <a:latin typeface="Avenir Next LT Pro" panose="020B05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62011" y="1920238"/>
            <a:ext cx="5157787" cy="4297680"/>
          </a:xfrm>
          <a:prstGeom prst="rect">
            <a:avLst/>
          </a:prstGeom>
        </p:spPr>
        <p:txBody>
          <a:bodyPr/>
          <a:lstStyle>
            <a:lvl1pPr>
              <a:lnSpc>
                <a:spcPct val="114000"/>
              </a:lnSpc>
              <a:defRPr sz="2800">
                <a:solidFill>
                  <a:srgbClr val="032E53"/>
                </a:solidFill>
                <a:latin typeface="Avenir Next LT Pro" panose="020B0504020202020204" pitchFamily="34" charset="0"/>
                <a:cs typeface="Arial" panose="020B0604020202020204" pitchFamily="34" charset="0"/>
              </a:defRPr>
            </a:lvl1pPr>
            <a:lvl2pPr>
              <a:lnSpc>
                <a:spcPct val="114000"/>
              </a:lnSpc>
              <a:defRPr sz="2400">
                <a:solidFill>
                  <a:srgbClr val="032E53"/>
                </a:solidFill>
                <a:latin typeface="Avenir Next LT Pro" panose="020B0504020202020204" pitchFamily="34" charset="0"/>
                <a:cs typeface="Arial" panose="020B0604020202020204" pitchFamily="34" charset="0"/>
              </a:defRPr>
            </a:lvl2pPr>
            <a:lvl3pPr marL="914400" indent="0">
              <a:buNone/>
              <a:defRPr>
                <a:solidFill>
                  <a:srgbClr val="032E53"/>
                </a:solidFill>
                <a:latin typeface="Avenir Next LT Pro" panose="020B0504020202020204" pitchFamily="34" charset="0"/>
                <a:cs typeface="Arial" panose="020B06040202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a:p>
            <a:pPr lvl="2"/>
            <a:endParaRPr lang="en-US"/>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lnSpc>
                <a:spcPct val="114000"/>
              </a:lnSpc>
              <a:buNone/>
              <a:defRPr sz="3200" b="1">
                <a:solidFill>
                  <a:srgbClr val="032E53"/>
                </a:solidFill>
                <a:latin typeface="Avenir Next LT Pro" panose="020B05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lnSpc>
                <a:spcPct val="114000"/>
              </a:lnSpc>
              <a:defRPr sz="2800">
                <a:solidFill>
                  <a:srgbClr val="032E53"/>
                </a:solidFill>
                <a:latin typeface="Avenir Next LT Pro" panose="020B0504020202020204" pitchFamily="34" charset="0"/>
                <a:cs typeface="Arial" panose="020B0604020202020204" pitchFamily="34" charset="0"/>
              </a:defRPr>
            </a:lvl1pPr>
            <a:lvl2pPr>
              <a:lnSpc>
                <a:spcPct val="114000"/>
              </a:lnSpc>
              <a:defRPr sz="2400">
                <a:solidFill>
                  <a:srgbClr val="032E53"/>
                </a:solidFill>
                <a:latin typeface="Avenir Next LT Pro" panose="020B0504020202020204" pitchFamily="34" charset="0"/>
                <a:cs typeface="Arial" panose="020B0604020202020204" pitchFamily="34" charset="0"/>
              </a:defRPr>
            </a:lvl2pPr>
            <a:lvl3pPr>
              <a:defRPr>
                <a:solidFill>
                  <a:srgbClr val="032E53"/>
                </a:solidFill>
                <a:latin typeface="Avenir Next LT Pro" panose="020B0504020202020204" pitchFamily="34" charset="0"/>
                <a:cs typeface="Arial" panose="020B06040202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a:p>
            <a:pPr lvl="2"/>
            <a:endParaRPr lang="en-US"/>
          </a:p>
        </p:txBody>
      </p:sp>
      <p:sp>
        <p:nvSpPr>
          <p:cNvPr id="12" name="Rectangle 11">
            <a:extLst>
              <a:ext uri="{FF2B5EF4-FFF2-40B4-BE49-F238E27FC236}">
                <a16:creationId xmlns:a16="http://schemas.microsoft.com/office/drawing/2014/main" id="{97CFBF09-BBCF-454C-91A3-1D89A60FA302}"/>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a:extLst>
              <a:ext uri="{FF2B5EF4-FFF2-40B4-BE49-F238E27FC236}">
                <a16:creationId xmlns:a16="http://schemas.microsoft.com/office/drawing/2014/main" id="{03F1034B-732A-43E2-993F-868DF0D2772D}"/>
              </a:ext>
              <a:ext uri="{C183D7F6-B498-43B3-948B-1728B52AA6E4}">
                <adec:decorative xmlns:adec="http://schemas.microsoft.com/office/drawing/2017/decorative" val="1"/>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a:t>
            </a:r>
            <a:r>
              <a:rPr lang="en-US" sz="1200" err="1">
                <a:solidFill>
                  <a:schemeClr val="bg1"/>
                </a:solidFill>
                <a:latin typeface="Avenir Next LT Pro" panose="020B0504020202020204" pitchFamily="34" charset="0"/>
                <a:cs typeface="Arial" panose="020B0604020202020204" pitchFamily="34" charset="0"/>
              </a:rPr>
              <a:t>dph</a:t>
            </a:r>
            <a:endParaRPr lang="en-US" sz="1200">
              <a:solidFill>
                <a:schemeClr val="bg1"/>
              </a:solidFill>
              <a:latin typeface="Avenir Next LT Pro" panose="020B05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BE009795-B8D9-482E-96A1-D1025E613A3F}"/>
              </a:ext>
              <a:ext uri="{C183D7F6-B498-43B3-948B-1728B52AA6E4}">
                <adec:decorative xmlns:adec="http://schemas.microsoft.com/office/drawing/2017/decorative" val="1"/>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5127133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panose="020B0504020202020204" pitchFamily="34" charset="0"/>
            </a:endParaRPr>
          </a:p>
        </p:txBody>
      </p:sp>
      <p:sp>
        <p:nvSpPr>
          <p:cNvPr id="5" name="Slide Number Placeholder 5">
            <a:extLst>
              <a:ext uri="{FF2B5EF4-FFF2-40B4-BE49-F238E27FC236}">
                <a16:creationId xmlns:a16="http://schemas.microsoft.com/office/drawing/2014/main" id="{2585A0BC-7D09-4814-A71B-C90669C60B81}"/>
              </a:ext>
              <a:ext uri="{C183D7F6-B498-43B3-948B-1728B52AA6E4}">
                <adec:decorative xmlns:adec="http://schemas.microsoft.com/office/drawing/2017/decorative" val="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3" name="Content Placeholder 2">
            <a:extLst>
              <a:ext uri="{FF2B5EF4-FFF2-40B4-BE49-F238E27FC236}">
                <a16:creationId xmlns:a16="http://schemas.microsoft.com/office/drawing/2014/main" id="{9663EC6E-44A9-B973-CC9B-D9DBE088BA76}"/>
              </a:ext>
            </a:extLst>
          </p:cNvPr>
          <p:cNvSpPr>
            <a:spLocks noGrp="1"/>
          </p:cNvSpPr>
          <p:nvPr>
            <p:ph sz="quarter" idx="10" hasCustomPrompt="1"/>
          </p:nvPr>
        </p:nvSpPr>
        <p:spPr>
          <a:xfrm>
            <a:off x="695011" y="717864"/>
            <a:ext cx="10801977" cy="5422272"/>
          </a:xfrm>
          <a:prstGeom prst="rect">
            <a:avLst/>
          </a:prstGeom>
        </p:spPr>
        <p:txBody>
          <a:bodyPr/>
          <a:lstStyle>
            <a:lvl1pPr marL="0" indent="0">
              <a:buNone/>
              <a:defRPr/>
            </a:lvl1pPr>
          </a:lstStyle>
          <a:p>
            <a:pPr lvl="0"/>
            <a:r>
              <a:rPr lang="en-US"/>
              <a:t>Add content</a:t>
            </a:r>
          </a:p>
        </p:txBody>
      </p:sp>
      <p:sp>
        <p:nvSpPr>
          <p:cNvPr id="11" name="TextBox 10">
            <a:extLst>
              <a:ext uri="{FF2B5EF4-FFF2-40B4-BE49-F238E27FC236}">
                <a16:creationId xmlns:a16="http://schemas.microsoft.com/office/drawing/2014/main" id="{53D0130E-9D3A-4D88-A99C-681EBB4E32AF}"/>
              </a:ext>
              <a:ext uri="{C183D7F6-B498-43B3-948B-1728B52AA6E4}">
                <adec:decorative xmlns:adec="http://schemas.microsoft.com/office/drawing/2017/decorative" val="1"/>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2226069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Intro">
    <p:bg>
      <p:bgPr>
        <a:solidFill>
          <a:srgbClr val="005994"/>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49108D5-E6A2-E374-F491-40DDE4CC949E}"/>
              </a:ext>
              <a:ext uri="{C183D7F6-B498-43B3-948B-1728B52AA6E4}">
                <adec:decorative xmlns:adec="http://schemas.microsoft.com/office/drawing/2017/decorative" val="1"/>
              </a:ext>
            </a:extLst>
          </p:cNvPr>
          <p:cNvCxnSpPr/>
          <p:nvPr userDrawn="1"/>
        </p:nvCxnSpPr>
        <p:spPr>
          <a:xfrm>
            <a:off x="2049517" y="2228193"/>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F8765F-34CF-EDAB-B5EF-A28E0BDB163D}"/>
              </a:ext>
              <a:ext uri="{C183D7F6-B498-43B3-948B-1728B52AA6E4}">
                <adec:decorative xmlns:adec="http://schemas.microsoft.com/office/drawing/2017/decorative" val="1"/>
              </a:ext>
            </a:extLst>
          </p:cNvPr>
          <p:cNvCxnSpPr/>
          <p:nvPr userDrawn="1"/>
        </p:nvCxnSpPr>
        <p:spPr>
          <a:xfrm>
            <a:off x="2039007" y="4703379"/>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3CE05C00-0C08-7FEC-4EE1-897B5C522B54}"/>
              </a:ext>
            </a:extLst>
          </p:cNvPr>
          <p:cNvSpPr>
            <a:spLocks noGrp="1"/>
          </p:cNvSpPr>
          <p:nvPr>
            <p:ph type="body" sz="quarter" idx="10" hasCustomPrompt="1"/>
          </p:nvPr>
        </p:nvSpPr>
        <p:spPr>
          <a:xfrm>
            <a:off x="2995886" y="2814637"/>
            <a:ext cx="6032500" cy="1228725"/>
          </a:xfrm>
          <a:prstGeom prst="rect">
            <a:avLst/>
          </a:prstGeom>
        </p:spPr>
        <p:txBody>
          <a:bodyPr anchor="ctr" anchorCtr="0"/>
          <a:lstStyle>
            <a:lvl1pPr marL="0" indent="0" algn="ctr">
              <a:buNone/>
              <a:defRPr sz="4400" b="1" i="0">
                <a:solidFill>
                  <a:schemeClr val="bg1"/>
                </a:solidFill>
                <a:latin typeface="Avenir Next LT Pro" panose="020B0504020202020204" pitchFamily="34" charset="0"/>
                <a:cs typeface="Arial" panose="020B0604020202020204" pitchFamily="34" charset="0"/>
              </a:defRPr>
            </a:lvl1pPr>
          </a:lstStyle>
          <a:p>
            <a:pPr lvl="0"/>
            <a:r>
              <a:rPr lang="en-US"/>
              <a:t>Enter section title</a:t>
            </a:r>
          </a:p>
        </p:txBody>
      </p:sp>
    </p:spTree>
    <p:extLst>
      <p:ext uri="{BB962C8B-B14F-4D97-AF65-F5344CB8AC3E}">
        <p14:creationId xmlns:p14="http://schemas.microsoft.com/office/powerpoint/2010/main" val="13723500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fo Presentation 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panose="020B0504020202020204" pitchFamily="34" charset="0"/>
            </a:endParaRPr>
          </a:p>
        </p:txBody>
      </p:sp>
      <p:sp>
        <p:nvSpPr>
          <p:cNvPr id="15" name="Content Placeholder 14">
            <a:extLst>
              <a:ext uri="{FF2B5EF4-FFF2-40B4-BE49-F238E27FC236}">
                <a16:creationId xmlns:a16="http://schemas.microsoft.com/office/drawing/2014/main" id="{19214EA6-D676-63A5-1726-76DCD4554947}"/>
              </a:ext>
            </a:extLst>
          </p:cNvPr>
          <p:cNvSpPr>
            <a:spLocks noGrp="1"/>
          </p:cNvSpPr>
          <p:nvPr>
            <p:ph sz="quarter" idx="14" hasCustomPrompt="1"/>
          </p:nvPr>
        </p:nvSpPr>
        <p:spPr>
          <a:xfrm>
            <a:off x="606425" y="636589"/>
            <a:ext cx="11069638" cy="1518102"/>
          </a:xfrm>
          <a:prstGeom prst="rect">
            <a:avLst/>
          </a:prstGeom>
        </p:spPr>
        <p:txBody>
          <a:bodyPr/>
          <a:lstStyle>
            <a:lvl1pPr marL="0" indent="0">
              <a:buNone/>
              <a:defRPr lang="en-US" sz="4400" b="1" kern="1200" dirty="0" smtClean="0">
                <a:solidFill>
                  <a:srgbClr val="055994"/>
                </a:solidFill>
                <a:latin typeface="Avenir Next LT Pro" panose="020B0504020202020204" pitchFamily="34" charset="0"/>
                <a:ea typeface="+mn-ea"/>
                <a:cs typeface="Arial" panose="020B0604020202020204" pitchFamily="34" charset="0"/>
              </a:defRPr>
            </a:lvl1pPr>
          </a:lstStyle>
          <a:p>
            <a:pPr lvl="0"/>
            <a:r>
              <a:rPr lang="en-US"/>
              <a:t>Text</a:t>
            </a:r>
          </a:p>
        </p:txBody>
      </p:sp>
      <p:sp>
        <p:nvSpPr>
          <p:cNvPr id="16" name="Text Placeholder 8">
            <a:extLst>
              <a:ext uri="{FF2B5EF4-FFF2-40B4-BE49-F238E27FC236}">
                <a16:creationId xmlns:a16="http://schemas.microsoft.com/office/drawing/2014/main" id="{1455A039-E0BF-49E8-4165-AFB26E2F0361}"/>
              </a:ext>
            </a:extLst>
          </p:cNvPr>
          <p:cNvSpPr>
            <a:spLocks noGrp="1"/>
          </p:cNvSpPr>
          <p:nvPr>
            <p:ph type="body" sz="quarter" idx="15" hasCustomPrompt="1"/>
          </p:nvPr>
        </p:nvSpPr>
        <p:spPr>
          <a:xfrm>
            <a:off x="606425" y="2383290"/>
            <a:ext cx="11070272" cy="519457"/>
          </a:xfrm>
          <a:prstGeom prst="rect">
            <a:avLst/>
          </a:prstGeom>
        </p:spPr>
        <p:txBody>
          <a:bodyPr/>
          <a:lstStyle>
            <a:lvl1pPr marL="0" indent="0" algn="l">
              <a:buNone/>
              <a:defRPr sz="2800" b="0">
                <a:solidFill>
                  <a:schemeClr val="tx1"/>
                </a:solidFill>
                <a:latin typeface="Avenir Next LT Pro" panose="020B0504020202020204" pitchFamily="34" charset="0"/>
                <a:cs typeface="Arial" panose="020B0604020202020204" pitchFamily="34" charset="0"/>
              </a:defRPr>
            </a:lvl1pPr>
          </a:lstStyle>
          <a:p>
            <a:pPr lvl="0"/>
            <a:r>
              <a:rPr lang="en-US"/>
              <a:t>Please direct any questions to:</a:t>
            </a:r>
          </a:p>
        </p:txBody>
      </p:sp>
      <p:sp>
        <p:nvSpPr>
          <p:cNvPr id="7" name="Text Placeholder 8">
            <a:extLst>
              <a:ext uri="{FF2B5EF4-FFF2-40B4-BE49-F238E27FC236}">
                <a16:creationId xmlns:a16="http://schemas.microsoft.com/office/drawing/2014/main" id="{FBF5C4D3-82E3-4146-9B24-5FEF8E23C13F}"/>
              </a:ext>
            </a:extLst>
          </p:cNvPr>
          <p:cNvSpPr>
            <a:spLocks noGrp="1"/>
          </p:cNvSpPr>
          <p:nvPr>
            <p:ph type="body" sz="quarter" idx="10" hasCustomPrompt="1"/>
          </p:nvPr>
        </p:nvSpPr>
        <p:spPr>
          <a:xfrm>
            <a:off x="606287" y="2909543"/>
            <a:ext cx="11070272" cy="519457"/>
          </a:xfrm>
          <a:prstGeom prst="rect">
            <a:avLst/>
          </a:prstGeom>
        </p:spPr>
        <p:txBody>
          <a:bodyPr/>
          <a:lstStyle>
            <a:lvl1pPr marL="0" indent="0" algn="l">
              <a:buNone/>
              <a:defRPr sz="2800" b="1">
                <a:solidFill>
                  <a:schemeClr val="tx1"/>
                </a:solidFill>
                <a:latin typeface="Avenir Next LT Pro" panose="020B0504020202020204" pitchFamily="34" charset="0"/>
                <a:cs typeface="Arial" panose="020B0604020202020204" pitchFamily="34" charset="0"/>
              </a:defRPr>
            </a:lvl1pPr>
          </a:lstStyle>
          <a:p>
            <a:pPr lvl="0"/>
            <a:r>
              <a:rPr lang="en-US"/>
              <a:t>Name</a:t>
            </a:r>
          </a:p>
        </p:txBody>
      </p:sp>
      <p:sp>
        <p:nvSpPr>
          <p:cNvPr id="8" name="Text Placeholder 8">
            <a:extLst>
              <a:ext uri="{FF2B5EF4-FFF2-40B4-BE49-F238E27FC236}">
                <a16:creationId xmlns:a16="http://schemas.microsoft.com/office/drawing/2014/main" id="{5249240E-EFB8-4267-86F2-93F9B2BB011C}"/>
              </a:ext>
            </a:extLst>
          </p:cNvPr>
          <p:cNvSpPr>
            <a:spLocks noGrp="1"/>
          </p:cNvSpPr>
          <p:nvPr>
            <p:ph type="body" sz="quarter" idx="11" hasCustomPrompt="1"/>
          </p:nvPr>
        </p:nvSpPr>
        <p:spPr>
          <a:xfrm>
            <a:off x="606284" y="3456296"/>
            <a:ext cx="11070275" cy="519457"/>
          </a:xfrm>
          <a:prstGeom prst="rect">
            <a:avLst/>
          </a:prstGeom>
        </p:spPr>
        <p:txBody>
          <a:bodyPr/>
          <a:lstStyle>
            <a:lvl1pPr marL="0" indent="0" algn="l">
              <a:buNone/>
              <a:defRPr sz="2800" b="0">
                <a:solidFill>
                  <a:schemeClr val="tx1"/>
                </a:solidFill>
                <a:latin typeface="Avenir Next LT Pro" panose="020B0504020202020204" pitchFamily="34" charset="0"/>
                <a:cs typeface="Arial" panose="020B0604020202020204" pitchFamily="34" charset="0"/>
              </a:defRPr>
            </a:lvl1pPr>
          </a:lstStyle>
          <a:p>
            <a:pPr lvl="0"/>
            <a:r>
              <a:rPr lang="en-US"/>
              <a:t>Title</a:t>
            </a:r>
          </a:p>
        </p:txBody>
      </p:sp>
      <p:sp>
        <p:nvSpPr>
          <p:cNvPr id="10" name="Text Placeholder 8">
            <a:extLst>
              <a:ext uri="{FF2B5EF4-FFF2-40B4-BE49-F238E27FC236}">
                <a16:creationId xmlns:a16="http://schemas.microsoft.com/office/drawing/2014/main" id="{0F0AB19A-C647-40DC-A9E6-E61809C38A53}"/>
              </a:ext>
            </a:extLst>
          </p:cNvPr>
          <p:cNvSpPr>
            <a:spLocks noGrp="1"/>
          </p:cNvSpPr>
          <p:nvPr>
            <p:ph type="body" sz="quarter" idx="12" hasCustomPrompt="1"/>
          </p:nvPr>
        </p:nvSpPr>
        <p:spPr>
          <a:xfrm>
            <a:off x="606286" y="3999460"/>
            <a:ext cx="11070273" cy="519457"/>
          </a:xfrm>
          <a:prstGeom prst="rect">
            <a:avLst/>
          </a:prstGeom>
        </p:spPr>
        <p:txBody>
          <a:bodyPr/>
          <a:lstStyle>
            <a:lvl1pPr marL="0" indent="0" algn="l">
              <a:buNone/>
              <a:defRPr sz="2800" b="0">
                <a:solidFill>
                  <a:schemeClr val="tx1"/>
                </a:solidFill>
                <a:latin typeface="Avenir Next LT Pro" panose="020B0504020202020204" pitchFamily="34" charset="0"/>
                <a:cs typeface="Arial" panose="020B0604020202020204" pitchFamily="34" charset="0"/>
              </a:defRPr>
            </a:lvl1pPr>
          </a:lstStyle>
          <a:p>
            <a:pPr lvl="0"/>
            <a:r>
              <a:rPr lang="en-US"/>
              <a:t>Bureau/Office/Program</a:t>
            </a:r>
          </a:p>
        </p:txBody>
      </p:sp>
      <p:sp>
        <p:nvSpPr>
          <p:cNvPr id="12" name="Text Placeholder 8">
            <a:extLst>
              <a:ext uri="{FF2B5EF4-FFF2-40B4-BE49-F238E27FC236}">
                <a16:creationId xmlns:a16="http://schemas.microsoft.com/office/drawing/2014/main" id="{9D0B9CC8-4E7E-41B9-9011-DCA8C9E073BC}"/>
              </a:ext>
            </a:extLst>
          </p:cNvPr>
          <p:cNvSpPr>
            <a:spLocks noGrp="1"/>
          </p:cNvSpPr>
          <p:nvPr>
            <p:ph type="body" sz="quarter" idx="13" hasCustomPrompt="1"/>
          </p:nvPr>
        </p:nvSpPr>
        <p:spPr>
          <a:xfrm>
            <a:off x="606286" y="4542975"/>
            <a:ext cx="11070271" cy="519457"/>
          </a:xfrm>
          <a:prstGeom prst="rect">
            <a:avLst/>
          </a:prstGeom>
        </p:spPr>
        <p:txBody>
          <a:bodyPr/>
          <a:lstStyle>
            <a:lvl1pPr marL="0" indent="0" algn="l">
              <a:buNone/>
              <a:defRPr sz="2800" b="0" u="sng">
                <a:solidFill>
                  <a:srgbClr val="055994"/>
                </a:solidFill>
                <a:latin typeface="Avenir Next LT Pro" panose="020B0504020202020204" pitchFamily="34" charset="0"/>
                <a:cs typeface="Arial" panose="020B0604020202020204" pitchFamily="34" charset="0"/>
              </a:defRPr>
            </a:lvl1pPr>
          </a:lstStyle>
          <a:p>
            <a:pPr lvl="0"/>
            <a:r>
              <a:rPr lang="en-US"/>
              <a:t>email@mass.gov </a:t>
            </a:r>
          </a:p>
        </p:txBody>
      </p:sp>
      <p:sp>
        <p:nvSpPr>
          <p:cNvPr id="11" name="TextBox 10">
            <a:extLst>
              <a:ext uri="{FF2B5EF4-FFF2-40B4-BE49-F238E27FC236}">
                <a16:creationId xmlns:a16="http://schemas.microsoft.com/office/drawing/2014/main" id="{53D0130E-9D3A-4D88-A99C-681EBB4E32AF}"/>
              </a:ext>
              <a:ext uri="{C183D7F6-B498-43B3-948B-1728B52AA6E4}">
                <adec:decorative xmlns:adec="http://schemas.microsoft.com/office/drawing/2017/decorative" val="1"/>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 uri="{C183D7F6-B498-43B3-948B-1728B52AA6E4}">
                <adec:decorative xmlns:adec="http://schemas.microsoft.com/office/drawing/2017/decorative" val="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39669969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63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lnSpc>
                <a:spcPct val="114000"/>
              </a:lnSpc>
              <a:buNone/>
              <a:defRPr sz="3200" b="1">
                <a:solidFill>
                  <a:srgbClr val="032E53"/>
                </a:solidFill>
                <a:latin typeface="Avenir Next LT Pro" panose="020B05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62011" y="1920238"/>
            <a:ext cx="5157787" cy="4297680"/>
          </a:xfrm>
          <a:prstGeom prst="rect">
            <a:avLst/>
          </a:prstGeom>
        </p:spPr>
        <p:txBody>
          <a:bodyPr/>
          <a:lstStyle>
            <a:lvl1pPr>
              <a:lnSpc>
                <a:spcPct val="114000"/>
              </a:lnSpc>
              <a:defRPr sz="2800">
                <a:solidFill>
                  <a:srgbClr val="032E53"/>
                </a:solidFill>
                <a:latin typeface="Avenir Next LT Pro" panose="020B0504020202020204" pitchFamily="34" charset="0"/>
                <a:cs typeface="Arial" panose="020B0604020202020204" pitchFamily="34" charset="0"/>
              </a:defRPr>
            </a:lvl1pPr>
            <a:lvl2pPr>
              <a:lnSpc>
                <a:spcPct val="114000"/>
              </a:lnSpc>
              <a:defRPr sz="2400">
                <a:solidFill>
                  <a:srgbClr val="032E53"/>
                </a:solidFill>
                <a:latin typeface="Avenir Next LT Pro" panose="020B0504020202020204" pitchFamily="34" charset="0"/>
                <a:cs typeface="Arial" panose="020B0604020202020204" pitchFamily="34" charset="0"/>
              </a:defRPr>
            </a:lvl2pPr>
            <a:lvl3pPr marL="914400" indent="0">
              <a:buNone/>
              <a:defRPr>
                <a:solidFill>
                  <a:srgbClr val="032E53"/>
                </a:solidFill>
                <a:latin typeface="Avenir Next LT Pro" panose="020B0504020202020204" pitchFamily="34" charset="0"/>
                <a:cs typeface="Arial" panose="020B06040202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a:p>
            <a:pPr lvl="2"/>
            <a:endParaRPr lang="en-US"/>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lnSpc>
                <a:spcPct val="114000"/>
              </a:lnSpc>
              <a:buNone/>
              <a:defRPr sz="3200" b="1">
                <a:solidFill>
                  <a:srgbClr val="032E53"/>
                </a:solidFill>
                <a:latin typeface="Avenir Next LT Pro" panose="020B05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lnSpc>
                <a:spcPct val="114000"/>
              </a:lnSpc>
              <a:defRPr sz="2800">
                <a:solidFill>
                  <a:srgbClr val="032E53"/>
                </a:solidFill>
                <a:latin typeface="Avenir Next LT Pro" panose="020B0504020202020204" pitchFamily="34" charset="0"/>
                <a:cs typeface="Arial" panose="020B0604020202020204" pitchFamily="34" charset="0"/>
              </a:defRPr>
            </a:lvl1pPr>
            <a:lvl2pPr>
              <a:lnSpc>
                <a:spcPct val="114000"/>
              </a:lnSpc>
              <a:defRPr sz="2400">
                <a:solidFill>
                  <a:srgbClr val="032E53"/>
                </a:solidFill>
                <a:latin typeface="Avenir Next LT Pro" panose="020B0504020202020204" pitchFamily="34" charset="0"/>
                <a:cs typeface="Arial" panose="020B0604020202020204" pitchFamily="34" charset="0"/>
              </a:defRPr>
            </a:lvl2pPr>
            <a:lvl3pPr>
              <a:defRPr>
                <a:solidFill>
                  <a:srgbClr val="032E53"/>
                </a:solidFill>
                <a:latin typeface="Avenir Next LT Pro" panose="020B0504020202020204" pitchFamily="34" charset="0"/>
                <a:cs typeface="Arial" panose="020B06040202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a:p>
            <a:pPr lvl="2"/>
            <a:endParaRPr lang="en-US"/>
          </a:p>
        </p:txBody>
      </p:sp>
      <p:sp>
        <p:nvSpPr>
          <p:cNvPr id="10" name="Rectangle 9">
            <a:extLst>
              <a:ext uri="{FF2B5EF4-FFF2-40B4-BE49-F238E27FC236}">
                <a16:creationId xmlns:a16="http://schemas.microsoft.com/office/drawing/2014/main" id="{599027F3-96A1-F54F-89E8-F47E6B10DE1B}"/>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solidFill>
                <a:latin typeface="Avenir Next LT Pro" panose="020B05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a:t>
            </a:r>
            <a:r>
              <a:rPr lang="en-US" sz="1200" err="1">
                <a:solidFill>
                  <a:schemeClr val="bg1"/>
                </a:solidFill>
                <a:latin typeface="Avenir Next LT Pro" panose="020B0504020202020204" pitchFamily="34" charset="0"/>
                <a:cs typeface="Arial" panose="020B0604020202020204" pitchFamily="34" charset="0"/>
              </a:rPr>
              <a:t>dph</a:t>
            </a:r>
            <a:endParaRPr lang="en-US" sz="1200">
              <a:solidFill>
                <a:schemeClr val="bg1"/>
              </a:solidFill>
              <a:latin typeface="Avenir Next LT Pro" panose="020B05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426500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panose="020B0504020202020204" pitchFamily="34" charset="0"/>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66665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Intro">
    <p:bg>
      <p:bgPr>
        <a:solidFill>
          <a:srgbClr val="005994"/>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49108D5-E6A2-E374-F491-40DDE4CC949E}"/>
              </a:ext>
              <a:ext uri="{C183D7F6-B498-43B3-948B-1728B52AA6E4}">
                <adec:decorative xmlns:adec="http://schemas.microsoft.com/office/drawing/2017/decorative" val="1"/>
              </a:ext>
            </a:extLst>
          </p:cNvPr>
          <p:cNvCxnSpPr/>
          <p:nvPr userDrawn="1"/>
        </p:nvCxnSpPr>
        <p:spPr>
          <a:xfrm>
            <a:off x="2049517" y="2228193"/>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F8765F-34CF-EDAB-B5EF-A28E0BDB163D}"/>
              </a:ext>
              <a:ext uri="{C183D7F6-B498-43B3-948B-1728B52AA6E4}">
                <adec:decorative xmlns:adec="http://schemas.microsoft.com/office/drawing/2017/decorative" val="1"/>
              </a:ext>
            </a:extLst>
          </p:cNvPr>
          <p:cNvCxnSpPr/>
          <p:nvPr userDrawn="1"/>
        </p:nvCxnSpPr>
        <p:spPr>
          <a:xfrm>
            <a:off x="2039007" y="4703379"/>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3CE05C00-0C08-7FEC-4EE1-897B5C522B54}"/>
              </a:ext>
            </a:extLst>
          </p:cNvPr>
          <p:cNvSpPr>
            <a:spLocks noGrp="1"/>
          </p:cNvSpPr>
          <p:nvPr>
            <p:ph type="body" sz="quarter" idx="10" hasCustomPrompt="1"/>
          </p:nvPr>
        </p:nvSpPr>
        <p:spPr>
          <a:xfrm>
            <a:off x="2995886" y="2814637"/>
            <a:ext cx="6032500" cy="1228725"/>
          </a:xfrm>
          <a:prstGeom prst="rect">
            <a:avLst/>
          </a:prstGeom>
        </p:spPr>
        <p:txBody>
          <a:bodyPr anchor="ctr" anchorCtr="0"/>
          <a:lstStyle>
            <a:lvl1pPr marL="0" indent="0" algn="ctr">
              <a:buNone/>
              <a:defRPr sz="4400" b="1" i="0">
                <a:solidFill>
                  <a:schemeClr val="bg1"/>
                </a:solidFill>
                <a:latin typeface="Avenir Next LT Pro" panose="020B0504020202020204" pitchFamily="34" charset="0"/>
                <a:cs typeface="Arial" panose="020B0604020202020204" pitchFamily="34" charset="0"/>
              </a:defRPr>
            </a:lvl1pPr>
          </a:lstStyle>
          <a:p>
            <a:pPr lvl="0"/>
            <a:r>
              <a:rPr lang="en-US"/>
              <a:t>Enter section title</a:t>
            </a:r>
          </a:p>
        </p:txBody>
      </p:sp>
    </p:spTree>
    <p:extLst>
      <p:ext uri="{BB962C8B-B14F-4D97-AF65-F5344CB8AC3E}">
        <p14:creationId xmlns:p14="http://schemas.microsoft.com/office/powerpoint/2010/main" val="123037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896346"/>
      </p:ext>
    </p:extLst>
  </p:cSld>
  <p:clrMap bg1="lt1" tx1="dk1" bg2="lt2" tx2="dk2" accent1="accent1" accent2="accent2" accent3="accent3" accent4="accent4" accent5="accent5" accent6="accent6" hlink="hlink" folHlink="folHlink"/>
  <p:sldLayoutIdLst>
    <p:sldLayoutId id="2147483889" r:id="rId1"/>
    <p:sldLayoutId id="2147483896" r:id="rId2"/>
    <p:sldLayoutId id="2147483897" r:id="rId3"/>
    <p:sldLayoutId id="2147483898" r:id="rId4"/>
    <p:sldLayoutId id="2147483890" r:id="rId5"/>
    <p:sldLayoutId id="2147483891" r:id="rId6"/>
    <p:sldLayoutId id="2147483892" r:id="rId7"/>
    <p:sldLayoutId id="2147483893" r:id="rId8"/>
    <p:sldLayoutId id="2147483894" r:id="rId9"/>
    <p:sldLayoutId id="2147483899" r:id="rId10"/>
    <p:sldLayoutId id="21474838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135621"/>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56"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A173B-1633-A9C2-18E6-7835978FFD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34E9D1-D289-94CD-7844-1203ACBA9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6B7C8-A89F-D473-989A-3B2139FEBD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54F0B6-F3C7-426A-B93F-BA25429EF3E7}" type="datetimeFigureOut">
              <a:rPr lang="en-US" smtClean="0"/>
              <a:t>2/11/2026</a:t>
            </a:fld>
            <a:endParaRPr lang="en-US"/>
          </a:p>
        </p:txBody>
      </p:sp>
      <p:sp>
        <p:nvSpPr>
          <p:cNvPr id="5" name="Footer Placeholder 4">
            <a:extLst>
              <a:ext uri="{FF2B5EF4-FFF2-40B4-BE49-F238E27FC236}">
                <a16:creationId xmlns:a16="http://schemas.microsoft.com/office/drawing/2014/main" id="{9D647A16-02AD-4582-83FA-3135A5DF32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BD441E6-5BAA-15F7-77E8-EBE84FBD2D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15EB35-96B6-4977-B38B-64121F2C3A79}" type="slidenum">
              <a:rPr lang="en-US" smtClean="0"/>
              <a:t>‹#›</a:t>
            </a:fld>
            <a:endParaRPr lang="en-US"/>
          </a:p>
        </p:txBody>
      </p:sp>
    </p:spTree>
    <p:extLst>
      <p:ext uri="{BB962C8B-B14F-4D97-AF65-F5344CB8AC3E}">
        <p14:creationId xmlns:p14="http://schemas.microsoft.com/office/powerpoint/2010/main" val="7240049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7" r:id="rId12"/>
    <p:sldLayoutId id="2147483938" r:id="rId13"/>
    <p:sldLayoutId id="214748395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584360180"/>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39121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www.cdc.gov/infrastructure-phig/php/funding-profiles/state-and-territorie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ass.gov/news/governor-healey-takes-action-to-keep-ice-out-of-schools-hospitals-courthouses-and-places-of-worship"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3" Type="http://schemas.openxmlformats.org/officeDocument/2006/relationships/hyperlink" Target="https://malegislature.gov/Laws/GeneralLaws/PartI/TitleXVI/Chapter111/Section110A" TargetMode="External"/><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3" Type="http://schemas.openxmlformats.org/officeDocument/2006/relationships/hyperlink" Target="https://malegislature.gov/Laws/SessionLaws/Acts/2024/Chapter186" TargetMode="External"/><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3" Type="http://schemas.openxmlformats.org/officeDocument/2006/relationships/hyperlink" Target="https://www.mass.gov/regulations/105-CMR-27000-blood-screening-of-newborns-for-treatable-diseases-and-disorders" TargetMode="External"/><Relationship Id="rId2" Type="http://schemas.openxmlformats.org/officeDocument/2006/relationships/hyperlink" Target="https://malegislature.gov/Laws/GeneralLaws/PartI/TitleXVI/Chapter111/Section110A" TargetMode="External"/><Relationship Id="rId1" Type="http://schemas.openxmlformats.org/officeDocument/2006/relationships/slideLayout" Target="../slideLayouts/slideLayout58.xml"/><Relationship Id="rId4" Type="http://schemas.openxmlformats.org/officeDocument/2006/relationships/hyperlink" Target="https://mass.gov/dph/proposed-regulation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hyperlink" Target="https://www.mass.gov/info-details/influenza-reporting"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mass.gov/info-details/respiratory-illness-reporting"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681893" y="2767670"/>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rPr>
              <a:t>Public Health Council Meeting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rPr>
              <a:t>February 11, 2026</a:t>
            </a:r>
          </a:p>
        </p:txBody>
      </p:sp>
      <p:sp>
        <p:nvSpPr>
          <p:cNvPr id="6" name="Text Placeholder 5">
            <a:extLst>
              <a:ext uri="{FF2B5EF4-FFF2-40B4-BE49-F238E27FC236}">
                <a16:creationId xmlns:a16="http://schemas.microsoft.com/office/drawing/2014/main" id="{47C6150D-AC60-4C53-BF42-5D0DCA499FFF}"/>
              </a:ext>
            </a:extLst>
          </p:cNvPr>
          <p:cNvSpPr>
            <a:spLocks noGrp="1"/>
          </p:cNvSpPr>
          <p:nvPr>
            <p:ph type="body" sz="quarter" idx="11"/>
          </p:nvPr>
        </p:nvSpPr>
        <p:spPr>
          <a:xfrm>
            <a:off x="681893" y="4522149"/>
            <a:ext cx="7296247" cy="469382"/>
          </a:xfrm>
        </p:spPr>
        <p:txBody>
          <a:bodyPr lIns="91440" tIns="45720" rIns="91440" bIns="45720" anchor="t"/>
          <a:lstStyle/>
          <a:p>
            <a:r>
              <a:rPr lang="en-US" sz="3600"/>
              <a:t>Robert Goldstein, Commissioner</a:t>
            </a:r>
          </a:p>
        </p:txBody>
      </p:sp>
      <p:sp>
        <p:nvSpPr>
          <p:cNvPr id="7" name="Text Placeholder 6">
            <a:extLst>
              <a:ext uri="{FF2B5EF4-FFF2-40B4-BE49-F238E27FC236}">
                <a16:creationId xmlns:a16="http://schemas.microsoft.com/office/drawing/2014/main" id="{A9AD708C-07C5-4CCE-B44A-7D309F3B522C}"/>
              </a:ext>
            </a:extLst>
          </p:cNvPr>
          <p:cNvSpPr>
            <a:spLocks noGrp="1"/>
          </p:cNvSpPr>
          <p:nvPr>
            <p:ph type="body" sz="quarter" idx="12"/>
          </p:nvPr>
        </p:nvSpPr>
        <p:spPr>
          <a:xfrm>
            <a:off x="681893" y="5552844"/>
            <a:ext cx="10965277" cy="879853"/>
          </a:xfrm>
        </p:spPr>
        <p:txBody>
          <a:bodyPr lIns="91440" tIns="45720" rIns="91440" bIns="45720" anchor="t"/>
          <a:lstStyle/>
          <a:p>
            <a:r>
              <a:rPr lang="en-US"/>
              <a:t>Today’s presentation is available on mass.gov/</a:t>
            </a:r>
            <a:r>
              <a:rPr lang="en-US" err="1"/>
              <a:t>dph</a:t>
            </a:r>
            <a:r>
              <a:rPr lang="en-US"/>
              <a:t> under “Upcoming Events” by clicking on the February Public Health Council listing.​</a:t>
            </a:r>
          </a:p>
          <a:p>
            <a:endParaRPr lang="en-US"/>
          </a:p>
        </p:txBody>
      </p:sp>
    </p:spTree>
    <p:extLst>
      <p:ext uri="{BB962C8B-B14F-4D97-AF65-F5344CB8AC3E}">
        <p14:creationId xmlns:p14="http://schemas.microsoft.com/office/powerpoint/2010/main" val="255253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1827D-60CB-FFF9-6DD7-225187A8803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502B106-B2ED-F3B8-A4F1-74D87B8F6C35}"/>
              </a:ext>
            </a:extLst>
          </p:cNvPr>
          <p:cNvSpPr>
            <a:spLocks noGrp="1"/>
          </p:cNvSpPr>
          <p:nvPr>
            <p:ph type="title"/>
          </p:nvPr>
        </p:nvSpPr>
        <p:spPr>
          <a:xfrm>
            <a:off x="592822" y="56524"/>
            <a:ext cx="11178418" cy="874654"/>
          </a:xfrm>
        </p:spPr>
        <p:txBody>
          <a:bodyPr>
            <a:normAutofit fontScale="90000"/>
          </a:bodyPr>
          <a:lstStyle/>
          <a:p>
            <a:r>
              <a:rPr lang="en-US"/>
              <a:t>Federal updates: CDC Public Health Infrastructure Grant</a:t>
            </a:r>
          </a:p>
        </p:txBody>
      </p:sp>
      <p:grpSp>
        <p:nvGrpSpPr>
          <p:cNvPr id="5" name="Group 4" descr="Map showing country with states colored according to PHIG funding amounts, with Massachusetts highlight in blue ($69M-232M), with details: Massachusetts Department of Public Health. Workforce: $50,373,515. Foundational Capabilities: $13,963,281. Data Modernization Initiative: $14,793,553. Total Award: $79,130,349">
            <a:extLst>
              <a:ext uri="{FF2B5EF4-FFF2-40B4-BE49-F238E27FC236}">
                <a16:creationId xmlns:a16="http://schemas.microsoft.com/office/drawing/2014/main" id="{94454978-47EC-D4CD-1D3D-C853D1204BBF}"/>
              </a:ext>
            </a:extLst>
          </p:cNvPr>
          <p:cNvGrpSpPr/>
          <p:nvPr/>
        </p:nvGrpSpPr>
        <p:grpSpPr>
          <a:xfrm>
            <a:off x="1897550" y="1058780"/>
            <a:ext cx="8396899" cy="5233736"/>
            <a:chOff x="1897550" y="1058780"/>
            <a:chExt cx="8396899" cy="5233736"/>
          </a:xfrm>
        </p:grpSpPr>
        <p:pic>
          <p:nvPicPr>
            <p:cNvPr id="3" name="Picture 2">
              <a:extLst>
                <a:ext uri="{FF2B5EF4-FFF2-40B4-BE49-F238E27FC236}">
                  <a16:creationId xmlns:a16="http://schemas.microsoft.com/office/drawing/2014/main" id="{4658F5E1-213D-EE2E-5FD1-66389599BF40}"/>
                </a:ext>
              </a:extLst>
            </p:cNvPr>
            <p:cNvPicPr>
              <a:picLocks noChangeAspect="1"/>
            </p:cNvPicPr>
            <p:nvPr/>
          </p:nvPicPr>
          <p:blipFill>
            <a:blip r:embed="rId3"/>
            <a:stretch>
              <a:fillRect/>
            </a:stretch>
          </p:blipFill>
          <p:spPr>
            <a:xfrm>
              <a:off x="1897550" y="1058780"/>
              <a:ext cx="8396899" cy="5233736"/>
            </a:xfrm>
            <a:prstGeom prst="rect">
              <a:avLst/>
            </a:prstGeom>
          </p:spPr>
        </p:pic>
        <p:sp>
          <p:nvSpPr>
            <p:cNvPr id="4" name="Oval 3">
              <a:extLst>
                <a:ext uri="{FF2B5EF4-FFF2-40B4-BE49-F238E27FC236}">
                  <a16:creationId xmlns:a16="http://schemas.microsoft.com/office/drawing/2014/main" id="{960A1C81-98CF-B33D-23AB-46676237D9F4}"/>
                </a:ext>
              </a:extLst>
            </p:cNvPr>
            <p:cNvSpPr/>
            <p:nvPr/>
          </p:nvSpPr>
          <p:spPr>
            <a:xfrm>
              <a:off x="4872039" y="6010275"/>
              <a:ext cx="130968" cy="138113"/>
            </a:xfrm>
            <a:prstGeom prst="ellipse">
              <a:avLst/>
            </a:prstGeom>
            <a:solidFill>
              <a:srgbClr val="92BDD2"/>
            </a:solidFill>
            <a:ln>
              <a:solidFill>
                <a:srgbClr val="6CA5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7222B99E-23AB-31E9-B5DC-B37BD2D971D8}"/>
              </a:ext>
            </a:extLst>
          </p:cNvPr>
          <p:cNvSpPr>
            <a:spLocks noGrp="1"/>
          </p:cNvSpPr>
          <p:nvPr>
            <p:ph idx="1"/>
          </p:nvPr>
        </p:nvSpPr>
        <p:spPr>
          <a:xfrm>
            <a:off x="7050851" y="5852479"/>
            <a:ext cx="4720389" cy="567639"/>
          </a:xfrm>
        </p:spPr>
        <p:txBody>
          <a:bodyPr>
            <a:normAutofit fontScale="47500" lnSpcReduction="20000"/>
          </a:bodyPr>
          <a:lstStyle/>
          <a:p>
            <a:r>
              <a:rPr lang="en-US"/>
              <a:t>Source: </a:t>
            </a:r>
            <a:r>
              <a:rPr lang="en-US">
                <a:hlinkClick r:id="rId4"/>
              </a:rPr>
              <a:t>CDC PHIG State &amp; Territory Funding Profiles</a:t>
            </a:r>
            <a:endParaRPr lang="en-US"/>
          </a:p>
        </p:txBody>
      </p:sp>
      <p:sp>
        <p:nvSpPr>
          <p:cNvPr id="12" name="Slide Number Placeholder 14">
            <a:extLst>
              <a:ext uri="{FF2B5EF4-FFF2-40B4-BE49-F238E27FC236}">
                <a16:creationId xmlns:a16="http://schemas.microsoft.com/office/drawing/2014/main" id="{E15EA901-0202-354C-32AE-3CC2C5C453BB}"/>
              </a:ext>
            </a:extLst>
          </p:cNvPr>
          <p:cNvSpPr>
            <a:spLocks noGrp="1"/>
          </p:cNvSpPr>
          <p:nvPr>
            <p:ph type="sldNum" sz="quarter" idx="4"/>
          </p:nvPr>
        </p:nvSpPr>
        <p:spPr/>
        <p:txBody>
          <a:bodyPr/>
          <a:lstStyle/>
          <a:p>
            <a:fld id="{CA49D0EE-DE7F-324B-A84C-F36708423CDB}" type="slidenum">
              <a:rPr lang="en-US" smtClean="0"/>
              <a:pPr/>
              <a:t>10</a:t>
            </a:fld>
            <a:endParaRPr lang="en-US"/>
          </a:p>
        </p:txBody>
      </p:sp>
    </p:spTree>
    <p:extLst>
      <p:ext uri="{BB962C8B-B14F-4D97-AF65-F5344CB8AC3E}">
        <p14:creationId xmlns:p14="http://schemas.microsoft.com/office/powerpoint/2010/main" val="257166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AA112-FFC2-0B5F-A1BB-D2154F351EC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B4701DE-286A-E197-9199-A83D256B87D3}"/>
              </a:ext>
            </a:extLst>
          </p:cNvPr>
          <p:cNvSpPr>
            <a:spLocks noGrp="1"/>
          </p:cNvSpPr>
          <p:nvPr>
            <p:ph type="title"/>
          </p:nvPr>
        </p:nvSpPr>
        <p:spPr/>
        <p:txBody>
          <a:bodyPr>
            <a:normAutofit fontScale="90000"/>
          </a:bodyPr>
          <a:lstStyle/>
          <a:p>
            <a:r>
              <a:rPr lang="en-US"/>
              <a:t>ICE actions in Minnesota and Massachusetts response </a:t>
            </a:r>
          </a:p>
        </p:txBody>
      </p:sp>
      <p:sp>
        <p:nvSpPr>
          <p:cNvPr id="12" name="Slide Number Placeholder 14">
            <a:extLst>
              <a:ext uri="{FF2B5EF4-FFF2-40B4-BE49-F238E27FC236}">
                <a16:creationId xmlns:a16="http://schemas.microsoft.com/office/drawing/2014/main" id="{EBC00722-9009-D9F0-631F-ACE7A2463911}"/>
              </a:ext>
            </a:extLst>
          </p:cNvPr>
          <p:cNvSpPr>
            <a:spLocks noGrp="1"/>
          </p:cNvSpPr>
          <p:nvPr>
            <p:ph type="sldNum" sz="quarter" idx="4"/>
          </p:nvPr>
        </p:nvSpPr>
        <p:spPr>
          <a:xfrm>
            <a:off x="9034825" y="6492502"/>
            <a:ext cx="2736415" cy="365125"/>
          </a:xfrm>
        </p:spPr>
        <p:txBody>
          <a:bodyPr/>
          <a:lstStyle/>
          <a:p>
            <a:fld id="{CA49D0EE-DE7F-324B-A84C-F36708423CDB}" type="slidenum">
              <a:rPr lang="en-US" smtClean="0"/>
              <a:pPr/>
              <a:t>11</a:t>
            </a:fld>
            <a:endParaRPr lang="en-US"/>
          </a:p>
        </p:txBody>
      </p:sp>
      <p:pic>
        <p:nvPicPr>
          <p:cNvPr id="5" name="Picture 4" descr="Press Release: Governor Healey Takes Action to Keep ICE out of Schools, Hospitals, Courthouses, and Places of Worship. 1/29/2026 | Governor Maura Healey and Lt. Governor Kim Driscoll. Files legislation to protect Massachusetts residents from ICE abuses; Executive Order limits new 287(g) agreements, bans civil ICE arrests in state facilities and prohibits use of state property as staging locations">
            <a:hlinkClick r:id="rId2"/>
            <a:extLst>
              <a:ext uri="{FF2B5EF4-FFF2-40B4-BE49-F238E27FC236}">
                <a16:creationId xmlns:a16="http://schemas.microsoft.com/office/drawing/2014/main" id="{0B28F427-BDD3-D221-BCDE-49174C2559E9}"/>
              </a:ext>
            </a:extLst>
          </p:cNvPr>
          <p:cNvPicPr>
            <a:picLocks noChangeAspect="1"/>
          </p:cNvPicPr>
          <p:nvPr/>
        </p:nvPicPr>
        <p:blipFill>
          <a:blip r:embed="rId3"/>
          <a:stretch>
            <a:fillRect/>
          </a:stretch>
        </p:blipFill>
        <p:spPr>
          <a:xfrm>
            <a:off x="799828" y="1682660"/>
            <a:ext cx="10592344" cy="3492679"/>
          </a:xfrm>
          <a:prstGeom prst="rect">
            <a:avLst/>
          </a:prstGeom>
        </p:spPr>
      </p:pic>
    </p:spTree>
    <p:extLst>
      <p:ext uri="{BB962C8B-B14F-4D97-AF65-F5344CB8AC3E}">
        <p14:creationId xmlns:p14="http://schemas.microsoft.com/office/powerpoint/2010/main" val="358946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1CF44-A0C7-13BC-F76D-8E28FF0D23F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F6A970-683B-1DAA-4339-EB8AF4355B9C}"/>
              </a:ext>
            </a:extLst>
          </p:cNvPr>
          <p:cNvSpPr>
            <a:spLocks noGrp="1"/>
          </p:cNvSpPr>
          <p:nvPr>
            <p:ph type="title" idx="4294967295"/>
          </p:nvPr>
        </p:nvSpPr>
        <p:spPr>
          <a:xfrm>
            <a:off x="677862" y="2343949"/>
            <a:ext cx="11049318"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rPr>
              <a:t>Determination of Need: </a:t>
            </a:r>
            <a:br>
              <a:rPr kumimoji="0" lang="en-US" sz="4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rPr>
            </a:br>
            <a:r>
              <a:rPr kumimoji="0" lang="en-US" sz="4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rPr>
              <a:t>Mass General Brigham Ambulatory Surgery - Cambridge, LLC </a:t>
            </a:r>
            <a:br>
              <a:rPr kumimoji="0" lang="en-US" sz="4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rPr>
            </a:br>
            <a:endParaRPr kumimoji="0" lang="en-US" sz="4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B9A6CD96-AF36-4C6B-A5FA-0D31E4290448}"/>
              </a:ext>
            </a:extLst>
          </p:cNvPr>
          <p:cNvSpPr>
            <a:spLocks noGrp="1"/>
          </p:cNvSpPr>
          <p:nvPr>
            <p:ph sz="quarter" idx="11"/>
          </p:nvPr>
        </p:nvSpPr>
        <p:spPr>
          <a:xfrm>
            <a:off x="677863" y="4288430"/>
            <a:ext cx="10898441" cy="779462"/>
          </a:xfrm>
        </p:spPr>
        <p:txBody>
          <a:bodyPr/>
          <a:lstStyle/>
          <a:p>
            <a:r>
              <a:rPr lang="en-US" sz="3200" b="0"/>
              <a:t>Ambulatory Surgery </a:t>
            </a:r>
          </a:p>
        </p:txBody>
      </p:sp>
      <p:sp>
        <p:nvSpPr>
          <p:cNvPr id="12" name="Content Placeholder 11">
            <a:extLst>
              <a:ext uri="{FF2B5EF4-FFF2-40B4-BE49-F238E27FC236}">
                <a16:creationId xmlns:a16="http://schemas.microsoft.com/office/drawing/2014/main" id="{94D08599-7152-DC62-AC5C-933D50BE52A0}"/>
              </a:ext>
            </a:extLst>
          </p:cNvPr>
          <p:cNvSpPr>
            <a:spLocks noGrp="1"/>
          </p:cNvSpPr>
          <p:nvPr>
            <p:ph sz="quarter" idx="13"/>
          </p:nvPr>
        </p:nvSpPr>
        <p:spPr/>
        <p:txBody>
          <a:bodyPr/>
          <a:lstStyle/>
          <a:p>
            <a:r>
              <a:rPr lang="en-US"/>
              <a:t>Teryl Smith​​</a:t>
            </a:r>
          </a:p>
        </p:txBody>
      </p:sp>
      <p:sp>
        <p:nvSpPr>
          <p:cNvPr id="13" name="Content Placeholder 12">
            <a:extLst>
              <a:ext uri="{FF2B5EF4-FFF2-40B4-BE49-F238E27FC236}">
                <a16:creationId xmlns:a16="http://schemas.microsoft.com/office/drawing/2014/main" id="{1DD9695A-390A-D89C-A3CE-A40CA0835C49}"/>
              </a:ext>
            </a:extLst>
          </p:cNvPr>
          <p:cNvSpPr>
            <a:spLocks noGrp="1"/>
          </p:cNvSpPr>
          <p:nvPr>
            <p:ph sz="quarter" idx="14"/>
          </p:nvPr>
        </p:nvSpPr>
        <p:spPr/>
        <p:txBody>
          <a:bodyPr/>
          <a:lstStyle/>
          <a:p>
            <a:r>
              <a:rPr lang="en-US"/>
              <a:t>Director, Bureau of Health Care Safety and Quality​</a:t>
            </a:r>
          </a:p>
          <a:p>
            <a:endParaRPr lang="en-US"/>
          </a:p>
        </p:txBody>
      </p:sp>
    </p:spTree>
    <p:extLst>
      <p:ext uri="{BB962C8B-B14F-4D97-AF65-F5344CB8AC3E}">
        <p14:creationId xmlns:p14="http://schemas.microsoft.com/office/powerpoint/2010/main" val="3076323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8723C7-D2D2-6B27-12E1-8BD24C8ECD79}"/>
              </a:ext>
            </a:extLst>
          </p:cNvPr>
          <p:cNvSpPr>
            <a:spLocks noGrp="1"/>
          </p:cNvSpPr>
          <p:nvPr>
            <p:ph type="title"/>
          </p:nvPr>
        </p:nvSpPr>
        <p:spPr/>
        <p:txBody>
          <a:bodyPr>
            <a:normAutofit/>
          </a:bodyPr>
          <a:lstStyle/>
          <a:p>
            <a:r>
              <a:rPr lang="en-US" sz="3200">
                <a:latin typeface="Avenir Next LT Pro" panose="020B0504020202020204" pitchFamily="34" charset="0"/>
              </a:rPr>
              <a:t>Background Information </a:t>
            </a:r>
          </a:p>
        </p:txBody>
      </p:sp>
      <p:sp>
        <p:nvSpPr>
          <p:cNvPr id="4" name="Content Placeholder 3">
            <a:extLst>
              <a:ext uri="{FF2B5EF4-FFF2-40B4-BE49-F238E27FC236}">
                <a16:creationId xmlns:a16="http://schemas.microsoft.com/office/drawing/2014/main" id="{F1161B3E-5076-1706-17B8-9BEF961D8DD0}"/>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endParaRPr lang="en-US" sz="2800">
              <a:latin typeface="Avenir Next LT Pro" panose="020B0504020202020204" pitchFamily="34" charset="0"/>
            </a:endParaRPr>
          </a:p>
          <a:p>
            <a:pPr marL="342900" indent="-3429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rPr>
              <a:t>Mass General Brigham Ambulatory Surgery – Cambridge, LLC </a:t>
            </a:r>
          </a:p>
          <a:p>
            <a:pPr marL="342900" indent="-3429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rPr>
              <a:t>Mass General Brigham, Inc </a:t>
            </a:r>
          </a:p>
          <a:p>
            <a:pPr marL="342900" indent="-3429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rPr>
              <a:t>Regent Surgical Health, LLC</a:t>
            </a:r>
          </a:p>
          <a:p>
            <a:endParaRPr lang="en-US" sz="2000">
              <a:latin typeface="Calibri" panose="020F0502020204030204" pitchFamily="34" charset="0"/>
            </a:endParaRPr>
          </a:p>
        </p:txBody>
      </p:sp>
      <p:sp>
        <p:nvSpPr>
          <p:cNvPr id="6" name="Slide Number Placeholder 14">
            <a:extLst>
              <a:ext uri="{FF2B5EF4-FFF2-40B4-BE49-F238E27FC236}">
                <a16:creationId xmlns:a16="http://schemas.microsoft.com/office/drawing/2014/main" id="{9F9D37E7-F30C-C5C0-857E-EA09FB6FDBFC}"/>
              </a:ext>
            </a:extLst>
          </p:cNvPr>
          <p:cNvSpPr txBox="1">
            <a:spLocks/>
          </p:cNvSpPr>
          <p:nvPr/>
        </p:nvSpPr>
        <p:spPr>
          <a:xfrm>
            <a:off x="9034825" y="6492502"/>
            <a:ext cx="273641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3920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CAF262-A357-4670-A69D-C39A366F494B}"/>
              </a:ext>
            </a:extLst>
          </p:cNvPr>
          <p:cNvSpPr>
            <a:spLocks noGrp="1"/>
          </p:cNvSpPr>
          <p:nvPr>
            <p:ph type="title"/>
          </p:nvPr>
        </p:nvSpPr>
        <p:spPr/>
        <p:txBody>
          <a:bodyPr>
            <a:normAutofit/>
          </a:bodyPr>
          <a:lstStyle/>
          <a:p>
            <a:r>
              <a:rPr lang="en-US" sz="3200">
                <a:latin typeface="Avenir Next LT Pro" panose="020B0504020202020204" pitchFamily="34" charset="0"/>
              </a:rPr>
              <a:t>Proposed Project Description</a:t>
            </a:r>
          </a:p>
        </p:txBody>
      </p:sp>
      <p:sp>
        <p:nvSpPr>
          <p:cNvPr id="9" name="Content Placeholder 8">
            <a:extLst>
              <a:ext uri="{FF2B5EF4-FFF2-40B4-BE49-F238E27FC236}">
                <a16:creationId xmlns:a16="http://schemas.microsoft.com/office/drawing/2014/main" id="{0603BB7E-BE2C-4149-B801-32A50B5FB020}"/>
              </a:ext>
            </a:extLst>
          </p:cNvPr>
          <p:cNvSpPr>
            <a:spLocks noGrp="1"/>
          </p:cNvSpPr>
          <p:nvPr>
            <p:ph idx="1"/>
          </p:nvPr>
        </p:nvSpPr>
        <p:spPr/>
        <p:txBody>
          <a:bodyPr>
            <a:noAutofit/>
          </a:bodyPr>
          <a:lstStyle/>
          <a:p>
            <a:pPr marL="342900" marR="84455" indent="-342900">
              <a:lnSpc>
                <a:spcPct val="100000"/>
              </a:lnSpc>
              <a:spcBef>
                <a:spcPts val="0"/>
              </a:spcBef>
              <a:spcAft>
                <a:spcPts val="600"/>
              </a:spcAft>
              <a:buFont typeface="Arial" panose="020B0604020202020204" pitchFamily="34" charset="0"/>
              <a:buChar char="•"/>
            </a:pPr>
            <a:endParaRPr lang="en-US" sz="2400">
              <a:effectLst/>
              <a:latin typeface="+mn-lt"/>
              <a:ea typeface="Calibri" panose="020F0502020204030204" pitchFamily="34" charset="0"/>
              <a:cs typeface="Calibri" panose="020F0502020204030204" pitchFamily="34" charset="0"/>
            </a:endParaRPr>
          </a:p>
          <a:p>
            <a:pPr marL="342900" marR="84455" indent="-342900">
              <a:lnSpc>
                <a:spcPct val="104000"/>
              </a:lnSpc>
              <a:spcAft>
                <a:spcPts val="600"/>
              </a:spcAft>
              <a:buFont typeface="Arial" panose="020B0604020202020204" pitchFamily="34" charset="0"/>
              <a:buChar char="•"/>
            </a:pPr>
            <a:r>
              <a:rPr lang="en-US" sz="2800">
                <a:solidFill>
                  <a:srgbClr val="032E53"/>
                </a:solidFill>
                <a:latin typeface="Avenir Next LT Pro" panose="020B0504020202020204" pitchFamily="34" charset="0"/>
              </a:rPr>
              <a:t>To establish a freestanding single-specialty ambulatory surgery center in Cambridge focusing on endoscopy encompassing of 3 procedure rooms and ten pre/post-operative bays</a:t>
            </a:r>
          </a:p>
          <a:p>
            <a:pPr marL="342900" marR="84455" indent="-342900">
              <a:lnSpc>
                <a:spcPct val="104000"/>
              </a:lnSpc>
              <a:spcAft>
                <a:spcPts val="600"/>
              </a:spcAft>
              <a:buFont typeface="Arial" panose="020B0604020202020204" pitchFamily="34" charset="0"/>
              <a:buChar char="•"/>
            </a:pPr>
            <a:r>
              <a:rPr lang="en-US" sz="2800">
                <a:solidFill>
                  <a:srgbClr val="032E53"/>
                </a:solidFill>
                <a:latin typeface="Avenir Next LT Pro" panose="020B0504020202020204" pitchFamily="34" charset="0"/>
              </a:rPr>
              <a:t>A system-wide initiative to address the backlog of endoscopy patients</a:t>
            </a:r>
          </a:p>
          <a:p>
            <a:pPr marL="342900" marR="84455" indent="-342900">
              <a:lnSpc>
                <a:spcPct val="104000"/>
              </a:lnSpc>
              <a:spcAft>
                <a:spcPts val="600"/>
              </a:spcAft>
              <a:buFont typeface="Arial" panose="020B0604020202020204" pitchFamily="34" charset="0"/>
              <a:buChar char="•"/>
            </a:pPr>
            <a:endParaRPr lang="en-US" sz="2200">
              <a:solidFill>
                <a:srgbClr val="032E53"/>
              </a:solidFill>
              <a:latin typeface="Avenir Next LT Pro" panose="020B0504020202020204" pitchFamily="34" charset="0"/>
            </a:endParaRPr>
          </a:p>
          <a:p>
            <a:pPr marL="285750" marR="84455" indent="-285750">
              <a:lnSpc>
                <a:spcPct val="100000"/>
              </a:lnSpc>
              <a:spcBef>
                <a:spcPts val="0"/>
              </a:spcBef>
              <a:spcAft>
                <a:spcPts val="600"/>
              </a:spcAft>
              <a:buFont typeface="Arial" panose="020B0604020202020204" pitchFamily="34" charset="0"/>
              <a:buChar char="•"/>
            </a:pPr>
            <a:endParaRPr lang="en-US" sz="1800">
              <a:effectLst/>
              <a:ea typeface="Calibri" panose="020F0502020204030204" pitchFamily="34" charset="0"/>
            </a:endParaRPr>
          </a:p>
        </p:txBody>
      </p:sp>
      <p:sp>
        <p:nvSpPr>
          <p:cNvPr id="3" name="Slide Number Placeholder 14">
            <a:extLst>
              <a:ext uri="{FF2B5EF4-FFF2-40B4-BE49-F238E27FC236}">
                <a16:creationId xmlns:a16="http://schemas.microsoft.com/office/drawing/2014/main" id="{2BD9E67E-2C6E-F67B-ED55-B85D1E5CEDEA}"/>
              </a:ext>
            </a:extLst>
          </p:cNvPr>
          <p:cNvSpPr txBox="1">
            <a:spLocks/>
          </p:cNvSpPr>
          <p:nvPr/>
        </p:nvSpPr>
        <p:spPr>
          <a:xfrm>
            <a:off x="9034825" y="6492502"/>
            <a:ext cx="273641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669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AF6947-194E-C0E1-5D78-120B8B7CCDA2}"/>
              </a:ext>
            </a:extLst>
          </p:cNvPr>
          <p:cNvSpPr>
            <a:spLocks noGrp="1"/>
          </p:cNvSpPr>
          <p:nvPr>
            <p:ph type="title"/>
          </p:nvPr>
        </p:nvSpPr>
        <p:spPr/>
        <p:txBody>
          <a:bodyPr/>
          <a:lstStyle/>
          <a:p>
            <a:r>
              <a:rPr lang="en-US" sz="3200">
                <a:latin typeface="Avenir Next LT Pro" panose="020B0504020202020204" pitchFamily="34" charset="0"/>
              </a:rPr>
              <a:t>Proposed Project Description, continued </a:t>
            </a:r>
          </a:p>
        </p:txBody>
      </p:sp>
      <p:sp>
        <p:nvSpPr>
          <p:cNvPr id="4" name="Content Placeholder 3">
            <a:extLst>
              <a:ext uri="{FF2B5EF4-FFF2-40B4-BE49-F238E27FC236}">
                <a16:creationId xmlns:a16="http://schemas.microsoft.com/office/drawing/2014/main" id="{2814C69B-0016-2763-0EF2-92BE9054B253}"/>
              </a:ext>
            </a:extLst>
          </p:cNvPr>
          <p:cNvSpPr>
            <a:spLocks noGrp="1"/>
          </p:cNvSpPr>
          <p:nvPr>
            <p:ph idx="1"/>
          </p:nvPr>
        </p:nvSpPr>
        <p:spPr/>
        <p:txBody>
          <a:bodyPr>
            <a:normAutofit fontScale="92500"/>
          </a:bodyPr>
          <a:lstStyle/>
          <a:p>
            <a:pPr marL="342900" indent="-3429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rPr>
              <a:t>As a new entity, the proposed facility has no existing Patient Panel</a:t>
            </a:r>
          </a:p>
          <a:p>
            <a:pPr marL="342900" indent="-3429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rPr>
              <a:t>The Proposed Project is intended to shift outpatient endoscopy volume from MGH and BWH to the new facility</a:t>
            </a:r>
          </a:p>
          <a:p>
            <a:pPr marL="342900" indent="-3429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rPr>
              <a:t>The Patient Panel analysis references patients served by MGB-affiliated facilities, consistent with </a:t>
            </a:r>
            <a:r>
              <a:rPr lang="en-US" sz="2800" err="1">
                <a:solidFill>
                  <a:srgbClr val="032E53"/>
                </a:solidFill>
                <a:latin typeface="Avenir Next LT Pro" panose="020B0504020202020204" pitchFamily="34" charset="0"/>
              </a:rPr>
              <a:t>DoN</a:t>
            </a:r>
            <a:r>
              <a:rPr lang="en-US" sz="2800">
                <a:solidFill>
                  <a:srgbClr val="032E53"/>
                </a:solidFill>
                <a:latin typeface="Avenir Next LT Pro" panose="020B0504020202020204" pitchFamily="34" charset="0"/>
              </a:rPr>
              <a:t> regulation</a:t>
            </a:r>
          </a:p>
          <a:p>
            <a:pPr marL="342900" marR="84455" indent="-3429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rPr>
              <a:t>The total value for the Proposed Project is $7,349,450.00</a:t>
            </a:r>
          </a:p>
          <a:p>
            <a:pPr marL="342900" marR="84455" indent="-3429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rPr>
              <a:t>The Community Health Initiative (CHI) contribution is $367,472.50</a:t>
            </a:r>
          </a:p>
          <a:p>
            <a:pPr marL="342900" indent="-342900">
              <a:lnSpc>
                <a:spcPct val="100000"/>
              </a:lnSpc>
              <a:spcBef>
                <a:spcPts val="1200"/>
              </a:spcBef>
              <a:spcAft>
                <a:spcPts val="1200"/>
              </a:spcAft>
              <a:buFont typeface="Arial" panose="020B0604020202020204" pitchFamily="34" charset="0"/>
              <a:buChar char="•"/>
            </a:pPr>
            <a:endParaRPr lang="en-US" sz="2200">
              <a:solidFill>
                <a:srgbClr val="032E53"/>
              </a:solidFill>
              <a:latin typeface="Avenir Next LT Pro" panose="020B0504020202020204" pitchFamily="34" charset="0"/>
            </a:endParaRPr>
          </a:p>
          <a:p>
            <a:pPr marL="457200" indent="-457200">
              <a:buFont typeface="Arial" panose="020B0604020202020204" pitchFamily="34" charset="0"/>
              <a:buChar char="•"/>
            </a:pPr>
            <a:endParaRPr lang="en-US"/>
          </a:p>
        </p:txBody>
      </p:sp>
      <p:sp>
        <p:nvSpPr>
          <p:cNvPr id="5" name="Slide Number Placeholder 14">
            <a:extLst>
              <a:ext uri="{FF2B5EF4-FFF2-40B4-BE49-F238E27FC236}">
                <a16:creationId xmlns:a16="http://schemas.microsoft.com/office/drawing/2014/main" id="{49A44113-BA83-9CF9-3150-E969077E8864}"/>
              </a:ext>
            </a:extLst>
          </p:cNvPr>
          <p:cNvSpPr txBox="1">
            <a:spLocks/>
          </p:cNvSpPr>
          <p:nvPr/>
        </p:nvSpPr>
        <p:spPr>
          <a:xfrm>
            <a:off x="9034825" y="6492502"/>
            <a:ext cx="273641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176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8AB76D-09D4-96A6-1CA5-9D4E31CD63CA}"/>
              </a:ext>
            </a:extLst>
          </p:cNvPr>
          <p:cNvSpPr>
            <a:spLocks noGrp="1"/>
          </p:cNvSpPr>
          <p:nvPr>
            <p:ph type="title"/>
          </p:nvPr>
        </p:nvSpPr>
        <p:spPr/>
        <p:txBody>
          <a:bodyPr>
            <a:noAutofit/>
          </a:bodyPr>
          <a:lstStyle/>
          <a:p>
            <a:r>
              <a:rPr lang="en-US" sz="2800">
                <a:latin typeface="Avenir Next LT Pro" panose="020B0504020202020204" pitchFamily="34" charset="0"/>
              </a:rPr>
              <a:t>Six Factors of a Determination of Need (</a:t>
            </a:r>
            <a:r>
              <a:rPr lang="en-US" sz="2800" err="1">
                <a:latin typeface="Avenir Next LT Pro" panose="020B0504020202020204" pitchFamily="34" charset="0"/>
              </a:rPr>
              <a:t>DoN</a:t>
            </a:r>
            <a:r>
              <a:rPr lang="en-US" sz="2800">
                <a:latin typeface="Avenir Next LT Pro" panose="020B0504020202020204" pitchFamily="34" charset="0"/>
              </a:rPr>
              <a:t>) Application</a:t>
            </a:r>
          </a:p>
        </p:txBody>
      </p:sp>
      <p:graphicFrame>
        <p:nvGraphicFramePr>
          <p:cNvPr id="5" name="Table 5">
            <a:extLst>
              <a:ext uri="{FF2B5EF4-FFF2-40B4-BE49-F238E27FC236}">
                <a16:creationId xmlns:a16="http://schemas.microsoft.com/office/drawing/2014/main" id="{27080990-4BE2-CBA4-2815-FA568132B1C2}"/>
              </a:ext>
            </a:extLst>
          </p:cNvPr>
          <p:cNvGraphicFramePr>
            <a:graphicFrameLocks noGrp="1"/>
          </p:cNvGraphicFramePr>
          <p:nvPr>
            <p:extLst>
              <p:ext uri="{D42A27DB-BD31-4B8C-83A1-F6EECF244321}">
                <p14:modId xmlns:p14="http://schemas.microsoft.com/office/powerpoint/2010/main" val="1501035520"/>
              </p:ext>
            </p:extLst>
          </p:nvPr>
        </p:nvGraphicFramePr>
        <p:xfrm>
          <a:off x="592822" y="1798820"/>
          <a:ext cx="10692320" cy="3692805"/>
        </p:xfrm>
        <a:graphic>
          <a:graphicData uri="http://schemas.openxmlformats.org/drawingml/2006/table">
            <a:tbl>
              <a:tblPr firstRow="1" bandRow="1">
                <a:tableStyleId>{69CF1AB2-1976-4502-BF36-3FF5EA218861}</a:tableStyleId>
              </a:tblPr>
              <a:tblGrid>
                <a:gridCol w="1705511">
                  <a:extLst>
                    <a:ext uri="{9D8B030D-6E8A-4147-A177-3AD203B41FA5}">
                      <a16:colId xmlns:a16="http://schemas.microsoft.com/office/drawing/2014/main" val="3933018597"/>
                    </a:ext>
                  </a:extLst>
                </a:gridCol>
                <a:gridCol w="8986809">
                  <a:extLst>
                    <a:ext uri="{9D8B030D-6E8A-4147-A177-3AD203B41FA5}">
                      <a16:colId xmlns:a16="http://schemas.microsoft.com/office/drawing/2014/main" val="1986234696"/>
                    </a:ext>
                  </a:extLst>
                </a:gridCol>
              </a:tblGrid>
              <a:tr h="649818">
                <a:tc>
                  <a:txBody>
                    <a:bodyPr/>
                    <a:lstStyle/>
                    <a:p>
                      <a:pPr algn="ctr"/>
                      <a:r>
                        <a:rPr lang="en-US" sz="2200" b="1">
                          <a:solidFill>
                            <a:schemeClr val="bg1"/>
                          </a:solidFill>
                          <a:latin typeface="Avenir Next LT Pro" panose="020B0504020202020204" pitchFamily="34" charset="0"/>
                          <a:cs typeface="Calibri" panose="020F0502020204030204" pitchFamily="34" charset="0"/>
                        </a:rPr>
                        <a:t>Factor 1 </a:t>
                      </a: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rgbClr val="05599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a:solidFill>
                            <a:srgbClr val="032E53"/>
                          </a:solidFill>
                          <a:latin typeface="Avenir Next LT Pro" panose="020B0504020202020204" pitchFamily="34" charset="0"/>
                          <a:cs typeface="Calibri" panose="020F0502020204030204" pitchFamily="34" charset="0"/>
                        </a:rPr>
                        <a:t>Patient Need, Public Health Value and Operational Objectives</a:t>
                      </a: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extLst>
                  <a:ext uri="{0D108BD9-81ED-4DB2-BD59-A6C34878D82A}">
                    <a16:rowId xmlns:a16="http://schemas.microsoft.com/office/drawing/2014/main" val="789031267"/>
                  </a:ext>
                </a:extLst>
              </a:tr>
              <a:tr h="601022">
                <a:tc>
                  <a:txBody>
                    <a:bodyPr/>
                    <a:lstStyle/>
                    <a:p>
                      <a:pPr algn="ctr"/>
                      <a:r>
                        <a:rPr lang="en-US" sz="2200" b="1">
                          <a:solidFill>
                            <a:schemeClr val="bg1"/>
                          </a:solidFill>
                          <a:latin typeface="Avenir Next LT Pro" panose="020B0504020202020204" pitchFamily="34" charset="0"/>
                          <a:cs typeface="Calibri" panose="020F0502020204030204" pitchFamily="34" charset="0"/>
                        </a:rPr>
                        <a:t>Factor 2 </a:t>
                      </a:r>
                      <a:endParaRPr lang="en-US" sz="2200">
                        <a:solidFill>
                          <a:schemeClr val="bg1"/>
                        </a:solidFill>
                        <a:latin typeface="Avenir Next LT Pro" panose="020B0504020202020204" pitchFamily="34" charset="0"/>
                        <a:cs typeface="Calibri" panose="020F050202020403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rgbClr val="05599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solidFill>
                            <a:srgbClr val="032E53"/>
                          </a:solidFill>
                          <a:latin typeface="Avenir Next LT Pro" panose="020B0504020202020204" pitchFamily="34" charset="0"/>
                          <a:cs typeface="Calibri" panose="020F0502020204030204" pitchFamily="34" charset="0"/>
                        </a:rPr>
                        <a:t>Health Priorities</a:t>
                      </a: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extLst>
                  <a:ext uri="{0D108BD9-81ED-4DB2-BD59-A6C34878D82A}">
                    <a16:rowId xmlns:a16="http://schemas.microsoft.com/office/drawing/2014/main" val="435906276"/>
                  </a:ext>
                </a:extLst>
              </a:tr>
              <a:tr h="601022">
                <a:tc>
                  <a:txBody>
                    <a:bodyPr/>
                    <a:lstStyle/>
                    <a:p>
                      <a:pPr algn="ctr"/>
                      <a:r>
                        <a:rPr lang="en-US" sz="2200" b="1">
                          <a:solidFill>
                            <a:schemeClr val="bg1"/>
                          </a:solidFill>
                          <a:latin typeface="Avenir Next LT Pro" panose="020B0504020202020204" pitchFamily="34" charset="0"/>
                          <a:cs typeface="Calibri" panose="020F0502020204030204" pitchFamily="34" charset="0"/>
                        </a:rPr>
                        <a:t>Factor 3 </a:t>
                      </a:r>
                      <a:endParaRPr lang="en-US" sz="2200">
                        <a:solidFill>
                          <a:schemeClr val="bg1"/>
                        </a:solidFill>
                        <a:latin typeface="Avenir Next LT Pro" panose="020B0504020202020204" pitchFamily="34" charset="0"/>
                        <a:cs typeface="Calibri" panose="020F050202020403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rgbClr val="05599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solidFill>
                            <a:srgbClr val="032E53"/>
                          </a:solidFill>
                          <a:latin typeface="Avenir Next LT Pro" panose="020B0504020202020204" pitchFamily="34" charset="0"/>
                          <a:cs typeface="Calibri" panose="020F0502020204030204" pitchFamily="34" charset="0"/>
                        </a:rPr>
                        <a:t>Compliance</a:t>
                      </a: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extLst>
                  <a:ext uri="{0D108BD9-81ED-4DB2-BD59-A6C34878D82A}">
                    <a16:rowId xmlns:a16="http://schemas.microsoft.com/office/drawing/2014/main" val="627541029"/>
                  </a:ext>
                </a:extLst>
              </a:tr>
              <a:tr h="638899">
                <a:tc>
                  <a:txBody>
                    <a:bodyPr/>
                    <a:lstStyle/>
                    <a:p>
                      <a:pPr algn="ctr"/>
                      <a:r>
                        <a:rPr lang="en-US" sz="2200" b="1">
                          <a:solidFill>
                            <a:schemeClr val="bg1"/>
                          </a:solidFill>
                          <a:latin typeface="Avenir Next LT Pro" panose="020B0504020202020204" pitchFamily="34" charset="0"/>
                          <a:cs typeface="Calibri" panose="020F0502020204030204" pitchFamily="34" charset="0"/>
                        </a:rPr>
                        <a:t>Factor 4 </a:t>
                      </a:r>
                      <a:endParaRPr lang="en-US" sz="2200">
                        <a:solidFill>
                          <a:schemeClr val="bg1"/>
                        </a:solidFill>
                        <a:latin typeface="Avenir Next LT Pro" panose="020B0504020202020204" pitchFamily="34" charset="0"/>
                        <a:cs typeface="Calibri" panose="020F050202020403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rgbClr val="05599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solidFill>
                            <a:srgbClr val="032E53"/>
                          </a:solidFill>
                          <a:latin typeface="Avenir Next LT Pro" panose="020B0504020202020204" pitchFamily="34" charset="0"/>
                          <a:cs typeface="Calibri" panose="020F0502020204030204" pitchFamily="34" charset="0"/>
                        </a:rPr>
                        <a:t>Financial Feasibility and Reasonableness of Expenditures and Costs</a:t>
                      </a: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extLst>
                  <a:ext uri="{0D108BD9-81ED-4DB2-BD59-A6C34878D82A}">
                    <a16:rowId xmlns:a16="http://schemas.microsoft.com/office/drawing/2014/main" val="3877824818"/>
                  </a:ext>
                </a:extLst>
              </a:tr>
              <a:tr h="601022">
                <a:tc>
                  <a:txBody>
                    <a:bodyPr/>
                    <a:lstStyle/>
                    <a:p>
                      <a:pPr algn="ctr"/>
                      <a:r>
                        <a:rPr lang="en-US" sz="2200" b="1">
                          <a:solidFill>
                            <a:schemeClr val="bg1"/>
                          </a:solidFill>
                          <a:latin typeface="Avenir Next LT Pro" panose="020B0504020202020204" pitchFamily="34" charset="0"/>
                          <a:cs typeface="Calibri" panose="020F0502020204030204" pitchFamily="34" charset="0"/>
                        </a:rPr>
                        <a:t>Factor 5 </a:t>
                      </a:r>
                      <a:endParaRPr lang="en-US" sz="2200">
                        <a:solidFill>
                          <a:schemeClr val="bg1"/>
                        </a:solidFill>
                        <a:latin typeface="Avenir Next LT Pro" panose="020B0504020202020204" pitchFamily="34" charset="0"/>
                        <a:cs typeface="Calibri" panose="020F050202020403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rgbClr val="05599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solidFill>
                            <a:srgbClr val="032E53"/>
                          </a:solidFill>
                          <a:latin typeface="Avenir Next LT Pro" panose="020B0504020202020204" pitchFamily="34" charset="0"/>
                          <a:cs typeface="Calibri" panose="020F0502020204030204" pitchFamily="34" charset="0"/>
                        </a:rPr>
                        <a:t>Relative Merit</a:t>
                      </a: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extLst>
                  <a:ext uri="{0D108BD9-81ED-4DB2-BD59-A6C34878D82A}">
                    <a16:rowId xmlns:a16="http://schemas.microsoft.com/office/drawing/2014/main" val="1587037408"/>
                  </a:ext>
                </a:extLst>
              </a:tr>
              <a:tr h="601022">
                <a:tc>
                  <a:txBody>
                    <a:bodyPr/>
                    <a:lstStyle/>
                    <a:p>
                      <a:pPr algn="ctr"/>
                      <a:r>
                        <a:rPr lang="en-US" sz="2200" b="1">
                          <a:solidFill>
                            <a:schemeClr val="bg1"/>
                          </a:solidFill>
                          <a:latin typeface="Avenir Next LT Pro" panose="020B0504020202020204" pitchFamily="34" charset="0"/>
                          <a:cs typeface="Calibri" panose="020F0502020204030204" pitchFamily="34" charset="0"/>
                        </a:rPr>
                        <a:t>Factor 6 </a:t>
                      </a:r>
                      <a:endParaRPr lang="en-US" sz="2200">
                        <a:solidFill>
                          <a:schemeClr val="bg1"/>
                        </a:solidFill>
                        <a:latin typeface="Avenir Next LT Pro" panose="020B0504020202020204" pitchFamily="34" charset="0"/>
                        <a:cs typeface="Calibri" panose="020F050202020403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rgbClr val="055994"/>
                    </a:solidFill>
                  </a:tcPr>
                </a:tc>
                <a:tc>
                  <a:txBody>
                    <a:bodyPr/>
                    <a:lstStyle/>
                    <a:p>
                      <a:r>
                        <a:rPr lang="en-US" sz="2200">
                          <a:solidFill>
                            <a:srgbClr val="032E53"/>
                          </a:solidFill>
                          <a:latin typeface="Avenir Next LT Pro" panose="020B0504020202020204" pitchFamily="34" charset="0"/>
                          <a:cs typeface="Calibri" panose="020F0502020204030204" pitchFamily="34" charset="0"/>
                        </a:rPr>
                        <a:t>Community Health Initiatives</a:t>
                      </a: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extLst>
                  <a:ext uri="{0D108BD9-81ED-4DB2-BD59-A6C34878D82A}">
                    <a16:rowId xmlns:a16="http://schemas.microsoft.com/office/drawing/2014/main" val="1461032545"/>
                  </a:ext>
                </a:extLst>
              </a:tr>
            </a:tbl>
          </a:graphicData>
        </a:graphic>
      </p:graphicFrame>
      <p:sp>
        <p:nvSpPr>
          <p:cNvPr id="8" name="Slide Number Placeholder 14">
            <a:extLst>
              <a:ext uri="{FF2B5EF4-FFF2-40B4-BE49-F238E27FC236}">
                <a16:creationId xmlns:a16="http://schemas.microsoft.com/office/drawing/2014/main" id="{B03B99D8-19E3-E462-DC9F-8F132A530F3A}"/>
              </a:ext>
            </a:extLst>
          </p:cNvPr>
          <p:cNvSpPr txBox="1">
            <a:spLocks/>
          </p:cNvSpPr>
          <p:nvPr/>
        </p:nvSpPr>
        <p:spPr>
          <a:xfrm>
            <a:off x="9034825" y="6492502"/>
            <a:ext cx="273641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058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174F6A-6A32-00D0-A126-3D8EE0608AB0}"/>
              </a:ext>
            </a:extLst>
          </p:cNvPr>
          <p:cNvSpPr>
            <a:spLocks noGrp="1"/>
          </p:cNvSpPr>
          <p:nvPr>
            <p:ph type="title"/>
          </p:nvPr>
        </p:nvSpPr>
        <p:spPr/>
        <p:txBody>
          <a:bodyPr>
            <a:noAutofit/>
          </a:bodyPr>
          <a:lstStyle/>
          <a:p>
            <a:r>
              <a:rPr lang="en-US" sz="3200">
                <a:latin typeface="Avenir Next LT Pro" panose="020B0504020202020204" pitchFamily="34" charset="0"/>
              </a:rPr>
              <a:t>Factor 1: Patient Need, Public Health Value and </a:t>
            </a:r>
            <a:br>
              <a:rPr lang="en-US" sz="3200">
                <a:latin typeface="Avenir Next LT Pro" panose="020B0504020202020204" pitchFamily="34" charset="0"/>
              </a:rPr>
            </a:br>
            <a:r>
              <a:rPr lang="en-US" sz="3200">
                <a:latin typeface="Avenir Next LT Pro" panose="020B0504020202020204" pitchFamily="34" charset="0"/>
              </a:rPr>
              <a:t>Operational Objectives - Requirements</a:t>
            </a:r>
          </a:p>
        </p:txBody>
      </p:sp>
      <p:sp>
        <p:nvSpPr>
          <p:cNvPr id="4" name="Content Placeholder 3">
            <a:extLst>
              <a:ext uri="{FF2B5EF4-FFF2-40B4-BE49-F238E27FC236}">
                <a16:creationId xmlns:a16="http://schemas.microsoft.com/office/drawing/2014/main" id="{35FE7F49-BF92-ABC9-EB53-C5EDC67592E6}"/>
              </a:ext>
            </a:extLst>
          </p:cNvPr>
          <p:cNvSpPr>
            <a:spLocks noGrp="1"/>
          </p:cNvSpPr>
          <p:nvPr>
            <p:ph idx="1"/>
          </p:nvPr>
        </p:nvSpPr>
        <p:spPr/>
        <p:txBody>
          <a:bodyPr>
            <a:normAutofit/>
          </a:bodyPr>
          <a:lstStyle/>
          <a:p>
            <a:pPr>
              <a:lnSpc>
                <a:spcPct val="100000"/>
              </a:lnSpc>
              <a:spcBef>
                <a:spcPts val="1200"/>
              </a:spcBef>
              <a:spcAft>
                <a:spcPts val="1200"/>
              </a:spcAft>
            </a:pPr>
            <a:r>
              <a:rPr lang="en-US" sz="2800">
                <a:solidFill>
                  <a:srgbClr val="032E53"/>
                </a:solidFill>
                <a:latin typeface="Avenir Next LT Pro" panose="020B0504020202020204" pitchFamily="34" charset="0"/>
              </a:rPr>
              <a:t>In Factor 1,the Applicant must demonstrate the project will positively impact three areas:</a:t>
            </a:r>
          </a:p>
          <a:p>
            <a:pPr marL="457200" indent="-457200">
              <a:lnSpc>
                <a:spcPct val="100000"/>
              </a:lnSpc>
              <a:spcBef>
                <a:spcPts val="1200"/>
              </a:spcBef>
              <a:spcAft>
                <a:spcPts val="1200"/>
              </a:spcAft>
              <a:buAutoNum type="arabicPeriod"/>
            </a:pPr>
            <a:r>
              <a:rPr lang="en-US" sz="2800">
                <a:solidFill>
                  <a:srgbClr val="032E53"/>
                </a:solidFill>
                <a:latin typeface="Avenir Next LT Pro" panose="020B0504020202020204" pitchFamily="34" charset="0"/>
              </a:rPr>
              <a:t>Patient Panel Need</a:t>
            </a:r>
          </a:p>
          <a:p>
            <a:pPr marL="457200" indent="-457200">
              <a:lnSpc>
                <a:spcPct val="100000"/>
              </a:lnSpc>
              <a:spcBef>
                <a:spcPts val="1200"/>
              </a:spcBef>
              <a:spcAft>
                <a:spcPts val="1200"/>
              </a:spcAft>
              <a:buAutoNum type="arabicPeriod"/>
            </a:pPr>
            <a:r>
              <a:rPr lang="en-US" sz="2800">
                <a:solidFill>
                  <a:srgbClr val="032E53"/>
                </a:solidFill>
                <a:latin typeface="Avenir Next LT Pro" panose="020B0504020202020204" pitchFamily="34" charset="0"/>
              </a:rPr>
              <a:t>Public Health Value</a:t>
            </a:r>
          </a:p>
          <a:p>
            <a:pPr marL="457200" indent="-457200">
              <a:lnSpc>
                <a:spcPct val="100000"/>
              </a:lnSpc>
              <a:spcBef>
                <a:spcPts val="1200"/>
              </a:spcBef>
              <a:spcAft>
                <a:spcPts val="1200"/>
              </a:spcAft>
              <a:buAutoNum type="arabicPeriod"/>
            </a:pPr>
            <a:r>
              <a:rPr lang="en-US" sz="2800">
                <a:solidFill>
                  <a:srgbClr val="032E53"/>
                </a:solidFill>
                <a:latin typeface="Avenir Next LT Pro" panose="020B0504020202020204" pitchFamily="34" charset="0"/>
              </a:rPr>
              <a:t>Operational Objectives</a:t>
            </a:r>
          </a:p>
        </p:txBody>
      </p:sp>
      <p:sp>
        <p:nvSpPr>
          <p:cNvPr id="5" name="Slide Number Placeholder 14">
            <a:extLst>
              <a:ext uri="{FF2B5EF4-FFF2-40B4-BE49-F238E27FC236}">
                <a16:creationId xmlns:a16="http://schemas.microsoft.com/office/drawing/2014/main" id="{BBC64156-4B07-66E5-565D-A4170307572C}"/>
              </a:ext>
            </a:extLst>
          </p:cNvPr>
          <p:cNvSpPr txBox="1">
            <a:spLocks/>
          </p:cNvSpPr>
          <p:nvPr/>
        </p:nvSpPr>
        <p:spPr>
          <a:xfrm>
            <a:off x="9034825" y="6492502"/>
            <a:ext cx="273641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6694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3C2D40-AF81-622B-48CF-DD4D13A02303}"/>
              </a:ext>
            </a:extLst>
          </p:cNvPr>
          <p:cNvSpPr>
            <a:spLocks noGrp="1"/>
          </p:cNvSpPr>
          <p:nvPr>
            <p:ph type="title"/>
          </p:nvPr>
        </p:nvSpPr>
        <p:spPr/>
        <p:txBody>
          <a:bodyPr/>
          <a:lstStyle/>
          <a:p>
            <a:r>
              <a:rPr lang="en-US" sz="3200">
                <a:latin typeface="Avenir Next LT Pro" panose="020B0504020202020204" pitchFamily="34" charset="0"/>
              </a:rPr>
              <a:t>Factor 1: Patient Panel Need Analysis</a:t>
            </a:r>
          </a:p>
        </p:txBody>
      </p:sp>
      <p:sp>
        <p:nvSpPr>
          <p:cNvPr id="4" name="Content Placeholder 3">
            <a:extLst>
              <a:ext uri="{FF2B5EF4-FFF2-40B4-BE49-F238E27FC236}">
                <a16:creationId xmlns:a16="http://schemas.microsoft.com/office/drawing/2014/main" id="{D5D95E6D-9706-EB5C-E52F-AAA90CBDD54B}"/>
              </a:ext>
            </a:extLst>
          </p:cNvPr>
          <p:cNvSpPr>
            <a:spLocks noGrp="1"/>
          </p:cNvSpPr>
          <p:nvPr>
            <p:ph idx="1"/>
          </p:nvPr>
        </p:nvSpPr>
        <p:spPr/>
        <p:txBody>
          <a:bodyPr>
            <a:normAutofit fontScale="85000" lnSpcReduction="10000"/>
          </a:bodyPr>
          <a:lstStyle/>
          <a:p>
            <a:pPr>
              <a:lnSpc>
                <a:spcPct val="120000"/>
              </a:lnSpc>
              <a:spcBef>
                <a:spcPts val="1200"/>
              </a:spcBef>
              <a:spcAft>
                <a:spcPts val="1200"/>
              </a:spcAft>
            </a:pPr>
            <a:r>
              <a:rPr lang="en-US" sz="2800" b="1">
                <a:solidFill>
                  <a:srgbClr val="032E53"/>
                </a:solidFill>
                <a:latin typeface="Avenir Next LT Pro" panose="020B0504020202020204" pitchFamily="34" charset="0"/>
              </a:rPr>
              <a:t>The Applicant attributes need for the Proposed Project to the following:</a:t>
            </a:r>
          </a:p>
          <a:p>
            <a:pPr marL="457200" indent="-457200">
              <a:lnSpc>
                <a:spcPct val="120000"/>
              </a:lnSpc>
              <a:spcBef>
                <a:spcPts val="1200"/>
              </a:spcBef>
              <a:spcAft>
                <a:spcPts val="1200"/>
              </a:spcAft>
              <a:buAutoNum type="arabicPeriod"/>
            </a:pPr>
            <a:r>
              <a:rPr lang="en-US" sz="2800">
                <a:solidFill>
                  <a:srgbClr val="032E53"/>
                </a:solidFill>
                <a:latin typeface="Avenir Next LT Pro" panose="020B0504020202020204" pitchFamily="34" charset="0"/>
              </a:rPr>
              <a:t>The need to address a growing backlog of MGB’s outpatient endoscopy cases; and</a:t>
            </a:r>
          </a:p>
          <a:p>
            <a:pPr marL="457200" indent="-457200">
              <a:lnSpc>
                <a:spcPct val="120000"/>
              </a:lnSpc>
              <a:spcBef>
                <a:spcPts val="1200"/>
              </a:spcBef>
              <a:spcAft>
                <a:spcPts val="1200"/>
              </a:spcAft>
              <a:buAutoNum type="arabicPeriod"/>
            </a:pPr>
            <a:r>
              <a:rPr lang="en-US" sz="2800">
                <a:solidFill>
                  <a:srgbClr val="032E53"/>
                </a:solidFill>
                <a:latin typeface="Avenir Next LT Pro" panose="020B0504020202020204" pitchFamily="34" charset="0"/>
              </a:rPr>
              <a:t>The need to alleviate capacity constraints at the MGB AMCs, including:</a:t>
            </a:r>
          </a:p>
          <a:p>
            <a:pPr marL="742950" lvl="2" indent="-342900">
              <a:lnSpc>
                <a:spcPct val="120000"/>
              </a:lnSpc>
              <a:spcBef>
                <a:spcPts val="1200"/>
              </a:spcBef>
              <a:spcAft>
                <a:spcPts val="1200"/>
              </a:spcAft>
            </a:pPr>
            <a:r>
              <a:rPr lang="en-US" sz="2800">
                <a:solidFill>
                  <a:srgbClr val="032E53"/>
                </a:solidFill>
                <a:latin typeface="Avenir Next LT Pro" panose="020B0504020202020204" pitchFamily="34" charset="0"/>
                <a:cs typeface="Arial" panose="020B0604020202020204" pitchFamily="34" charset="0"/>
              </a:rPr>
              <a:t>Historical utilization </a:t>
            </a:r>
          </a:p>
          <a:p>
            <a:pPr marL="742950" lvl="2" indent="-342900">
              <a:lnSpc>
                <a:spcPct val="120000"/>
              </a:lnSpc>
              <a:spcBef>
                <a:spcPts val="1200"/>
              </a:spcBef>
              <a:spcAft>
                <a:spcPts val="1200"/>
              </a:spcAft>
            </a:pPr>
            <a:r>
              <a:rPr lang="en-US" sz="2800">
                <a:solidFill>
                  <a:srgbClr val="032E53"/>
                </a:solidFill>
                <a:latin typeface="Avenir Next LT Pro" panose="020B0504020202020204" pitchFamily="34" charset="0"/>
                <a:cs typeface="Arial" panose="020B0604020202020204" pitchFamily="34" charset="0"/>
              </a:rPr>
              <a:t>Anticipated population growth  </a:t>
            </a:r>
          </a:p>
          <a:p>
            <a:pPr marL="742950" lvl="2" indent="-342900">
              <a:lnSpc>
                <a:spcPct val="120000"/>
              </a:lnSpc>
              <a:spcBef>
                <a:spcPts val="1200"/>
              </a:spcBef>
              <a:spcAft>
                <a:spcPts val="1200"/>
              </a:spcAft>
            </a:pPr>
            <a:r>
              <a:rPr lang="en-US" sz="2800">
                <a:solidFill>
                  <a:srgbClr val="032E53"/>
                </a:solidFill>
                <a:latin typeface="Avenir Next LT Pro" panose="020B0504020202020204" pitchFamily="34" charset="0"/>
                <a:cs typeface="Arial" panose="020B0604020202020204" pitchFamily="34" charset="0"/>
              </a:rPr>
              <a:t>Projected utilization </a:t>
            </a:r>
          </a:p>
          <a:p>
            <a:endParaRPr lang="en-US" sz="2400">
              <a:latin typeface="+mn-lt"/>
            </a:endParaRPr>
          </a:p>
          <a:p>
            <a:endParaRPr lang="en-US">
              <a:latin typeface="+mn-lt"/>
            </a:endParaRPr>
          </a:p>
        </p:txBody>
      </p:sp>
      <p:sp>
        <p:nvSpPr>
          <p:cNvPr id="5" name="Slide Number Placeholder 14">
            <a:extLst>
              <a:ext uri="{FF2B5EF4-FFF2-40B4-BE49-F238E27FC236}">
                <a16:creationId xmlns:a16="http://schemas.microsoft.com/office/drawing/2014/main" id="{D0AF8301-E1B3-6003-0654-FD738B928D42}"/>
              </a:ext>
            </a:extLst>
          </p:cNvPr>
          <p:cNvSpPr txBox="1">
            <a:spLocks/>
          </p:cNvSpPr>
          <p:nvPr/>
        </p:nvSpPr>
        <p:spPr>
          <a:xfrm>
            <a:off x="9034825" y="6492502"/>
            <a:ext cx="273641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4319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A80A7C-68FE-720B-D4CC-19DD10002D9F}"/>
              </a:ext>
            </a:extLst>
          </p:cNvPr>
          <p:cNvSpPr>
            <a:spLocks noGrp="1"/>
          </p:cNvSpPr>
          <p:nvPr>
            <p:ph type="title"/>
          </p:nvPr>
        </p:nvSpPr>
        <p:spPr/>
        <p:txBody>
          <a:bodyPr/>
          <a:lstStyle/>
          <a:p>
            <a:r>
              <a:rPr lang="en-US" sz="3200">
                <a:latin typeface="Avenir Next LT Pro" panose="020B0504020202020204" pitchFamily="34" charset="0"/>
              </a:rPr>
              <a:t>Factor 1: Patient Panel Need Analysis, continued (2)</a:t>
            </a:r>
          </a:p>
        </p:txBody>
      </p:sp>
      <p:sp>
        <p:nvSpPr>
          <p:cNvPr id="4" name="Content Placeholder 3">
            <a:extLst>
              <a:ext uri="{FF2B5EF4-FFF2-40B4-BE49-F238E27FC236}">
                <a16:creationId xmlns:a16="http://schemas.microsoft.com/office/drawing/2014/main" id="{6C112B20-1141-1DC9-5CF6-EED40192433D}"/>
              </a:ext>
            </a:extLst>
          </p:cNvPr>
          <p:cNvSpPr>
            <a:spLocks noGrp="1"/>
          </p:cNvSpPr>
          <p:nvPr>
            <p:ph idx="1"/>
          </p:nvPr>
        </p:nvSpPr>
        <p:spPr/>
        <p:txBody>
          <a:bodyPr vert="horz" lIns="91440" tIns="45720" rIns="91440" bIns="45720" rtlCol="0" anchor="t">
            <a:normAutofit/>
          </a:bodyPr>
          <a:lstStyle/>
          <a:p>
            <a:pPr>
              <a:lnSpc>
                <a:spcPct val="100000"/>
              </a:lnSpc>
              <a:spcBef>
                <a:spcPts val="1200"/>
              </a:spcBef>
              <a:spcAft>
                <a:spcPts val="1200"/>
              </a:spcAft>
            </a:pPr>
            <a:r>
              <a:rPr lang="en-US" sz="2800" b="1">
                <a:solidFill>
                  <a:srgbClr val="032E53"/>
                </a:solidFill>
                <a:latin typeface="Avenir Next LT Pro" panose="020B0504020202020204" pitchFamily="34" charset="0"/>
                <a:ea typeface="Calibri" panose="020F0502020204030204" pitchFamily="34" charset="0"/>
                <a:cs typeface="Calibri" panose="020F0502020204030204" pitchFamily="34" charset="0"/>
              </a:rPr>
              <a:t>Growing backlog of MGB outpatient endoscopy cases necessitates additional capacity: </a:t>
            </a:r>
          </a:p>
          <a:p>
            <a:pPr marL="342900" indent="-3429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ea typeface="Calibri"/>
                <a:cs typeface="Calibri"/>
              </a:rPr>
              <a:t>In FY24, AMCs performed 29, 723 outpatient endoscopies; 20,117 were ASC-eligible </a:t>
            </a:r>
            <a:endParaRPr lang="en-US" sz="2800">
              <a:solidFill>
                <a:srgbClr val="032E53"/>
              </a:solidFill>
              <a:latin typeface="Avenir Next LT Pro" panose="020B0504020202020204" pitchFamily="34" charset="0"/>
              <a:ea typeface="Calibri" panose="020F0502020204030204" pitchFamily="34" charset="0"/>
              <a:cs typeface="Calibri" panose="020F0502020204030204" pitchFamily="34" charset="0"/>
            </a:endParaRPr>
          </a:p>
          <a:p>
            <a:pPr marL="342900" indent="-3429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ea typeface="Calibri" panose="020F0502020204030204" pitchFamily="34" charset="0"/>
                <a:cs typeface="Calibri" panose="020F0502020204030204" pitchFamily="34" charset="0"/>
              </a:rPr>
              <a:t>Boston currently has only one dedicated endoscopy ASC</a:t>
            </a:r>
          </a:p>
          <a:p>
            <a:pPr marL="342900" indent="-3429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ea typeface="Calibri" panose="020F0502020204030204" pitchFamily="34" charset="0"/>
                <a:cs typeface="Calibri" panose="020F0502020204030204" pitchFamily="34" charset="0"/>
              </a:rPr>
              <a:t>As of July 2025, 26,586 MGB patients were awaiting scheduling for endoscopy at an AMC</a:t>
            </a:r>
          </a:p>
          <a:p>
            <a:endParaRPr lang="en-US"/>
          </a:p>
        </p:txBody>
      </p:sp>
      <p:sp>
        <p:nvSpPr>
          <p:cNvPr id="5" name="Slide Number Placeholder 14">
            <a:extLst>
              <a:ext uri="{FF2B5EF4-FFF2-40B4-BE49-F238E27FC236}">
                <a16:creationId xmlns:a16="http://schemas.microsoft.com/office/drawing/2014/main" id="{2A342202-F76D-2358-A8D9-A36B38D8FDCB}"/>
              </a:ext>
            </a:extLst>
          </p:cNvPr>
          <p:cNvSpPr txBox="1">
            <a:spLocks/>
          </p:cNvSpPr>
          <p:nvPr/>
        </p:nvSpPr>
        <p:spPr>
          <a:xfrm>
            <a:off x="9034825" y="6492502"/>
            <a:ext cx="273641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487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FAB5873-7FA9-9AD0-7610-E02072B6A4BA}"/>
              </a:ext>
            </a:extLst>
          </p:cNvPr>
          <p:cNvSpPr>
            <a:spLocks noGrp="1"/>
          </p:cNvSpPr>
          <p:nvPr>
            <p:ph type="title" idx="4294967295"/>
          </p:nvPr>
        </p:nvSpPr>
        <p:spPr>
          <a:xfrm>
            <a:off x="616224" y="2968880"/>
            <a:ext cx="10700042"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rPr>
              <a:t>Updates</a:t>
            </a:r>
          </a:p>
        </p:txBody>
      </p:sp>
      <p:sp>
        <p:nvSpPr>
          <p:cNvPr id="7" name="Text Placeholder 6">
            <a:extLst>
              <a:ext uri="{FF2B5EF4-FFF2-40B4-BE49-F238E27FC236}">
                <a16:creationId xmlns:a16="http://schemas.microsoft.com/office/drawing/2014/main" id="{7464E306-63DD-476F-2131-D7C3442892B0}"/>
              </a:ext>
            </a:extLst>
          </p:cNvPr>
          <p:cNvSpPr>
            <a:spLocks noGrp="1"/>
          </p:cNvSpPr>
          <p:nvPr>
            <p:ph type="body" sz="quarter" idx="11"/>
          </p:nvPr>
        </p:nvSpPr>
        <p:spPr/>
        <p:txBody>
          <a:bodyPr/>
          <a:lstStyle/>
          <a:p>
            <a:r>
              <a:rPr lang="en-US"/>
              <a:t>Commissioner Robbie Goldstein</a:t>
            </a:r>
          </a:p>
        </p:txBody>
      </p:sp>
    </p:spTree>
    <p:extLst>
      <p:ext uri="{BB962C8B-B14F-4D97-AF65-F5344CB8AC3E}">
        <p14:creationId xmlns:p14="http://schemas.microsoft.com/office/powerpoint/2010/main" val="3830822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35323-6FE1-1BD8-BA51-0638DFCBDA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15980D-4AE8-7070-56BD-7619886B5A90}"/>
              </a:ext>
            </a:extLst>
          </p:cNvPr>
          <p:cNvSpPr>
            <a:spLocks noGrp="1"/>
          </p:cNvSpPr>
          <p:nvPr>
            <p:ph type="title"/>
          </p:nvPr>
        </p:nvSpPr>
        <p:spPr/>
        <p:txBody>
          <a:bodyPr/>
          <a:lstStyle/>
          <a:p>
            <a:r>
              <a:rPr lang="en-US" sz="3200">
                <a:latin typeface="Avenir Next LT Pro" panose="020B0504020202020204" pitchFamily="34" charset="0"/>
              </a:rPr>
              <a:t>Factor 1: Patient Panel Need Analysis, continued (3)</a:t>
            </a:r>
          </a:p>
        </p:txBody>
      </p:sp>
      <p:sp>
        <p:nvSpPr>
          <p:cNvPr id="4" name="TextBox 3">
            <a:extLst>
              <a:ext uri="{FF2B5EF4-FFF2-40B4-BE49-F238E27FC236}">
                <a16:creationId xmlns:a16="http://schemas.microsoft.com/office/drawing/2014/main" id="{C5AC5BC7-EE45-12B4-0E28-127DCFA5F464}"/>
              </a:ext>
            </a:extLst>
          </p:cNvPr>
          <p:cNvSpPr txBox="1"/>
          <p:nvPr/>
        </p:nvSpPr>
        <p:spPr>
          <a:xfrm>
            <a:off x="592822" y="1312883"/>
            <a:ext cx="11195197"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US" sz="2400" b="1" i="0" u="none" strike="noStrike" kern="1200" cap="none" spc="0" normalizeH="0" baseline="0" noProof="0">
                <a:ln>
                  <a:noFill/>
                </a:ln>
                <a:solidFill>
                  <a:srgbClr val="032E53"/>
                </a:solidFill>
                <a:effectLst/>
                <a:uLnTx/>
                <a:uFillTx/>
                <a:latin typeface="Avenir Next LT Pro" panose="020B0504020202020204" pitchFamily="34" charset="0"/>
                <a:ea typeface="Calibri"/>
                <a:cs typeface="Calibri"/>
              </a:rPr>
              <a:t>There are capacity constraints at all MGB locations, which prevents the AMCs from shifting volume to alternate locations within the MGB system:</a:t>
            </a:r>
          </a:p>
          <a:p>
            <a:pPr marL="285750" marR="0" lvl="0" indent="-285750" algn="l" defTabSz="914400" rtl="0" eaLnBrk="1" fontAlgn="auto" latinLnBrk="0" hangingPunct="1">
              <a:lnSpc>
                <a:spcPct val="100000"/>
              </a:lnSpc>
              <a:spcBef>
                <a:spcPts val="1200"/>
              </a:spcBef>
              <a:spcAft>
                <a:spcPts val="1200"/>
              </a:spcAft>
              <a:buClrTx/>
              <a:buSzTx/>
              <a:buFont typeface="Arial"/>
              <a:buChar char="•"/>
              <a:tabLst/>
              <a:defRPr/>
            </a:pPr>
            <a:r>
              <a:rPr kumimoji="0" lang="en-US" sz="2400" b="0" i="1" u="none" strike="noStrike" kern="1200" cap="none" spc="0" normalizeH="0" baseline="0" noProof="0">
                <a:ln>
                  <a:noFill/>
                </a:ln>
                <a:solidFill>
                  <a:srgbClr val="032E53"/>
                </a:solidFill>
                <a:effectLst/>
                <a:uLnTx/>
                <a:uFillTx/>
                <a:latin typeface="Avenir Next LT Pro" panose="020B0504020202020204" pitchFamily="34" charset="0"/>
                <a:ea typeface="Calibri"/>
                <a:cs typeface="Calibri"/>
              </a:rPr>
              <a:t>Newton Wellesley Hospital</a:t>
            </a:r>
          </a:p>
          <a:p>
            <a:pPr marL="742950" marR="0" lvl="1" indent="-285750" algn="l" defTabSz="914400" rtl="0" eaLnBrk="1" fontAlgn="auto" latinLnBrk="0" hangingPunct="1">
              <a:lnSpc>
                <a:spcPct val="100000"/>
              </a:lnSpc>
              <a:spcBef>
                <a:spcPts val="1200"/>
              </a:spcBef>
              <a:spcAft>
                <a:spcPts val="1200"/>
              </a:spcAft>
              <a:buClrTx/>
              <a:buSzTx/>
              <a:buFont typeface="Arial"/>
              <a:buChar char="•"/>
              <a:tabLst/>
              <a:defRPr/>
            </a:pPr>
            <a:r>
              <a:rPr kumimoji="0" lang="en-US" sz="2400" b="0" i="0" u="none" strike="noStrike" kern="1200" cap="none" spc="0" normalizeH="0" baseline="0" noProof="0">
                <a:ln>
                  <a:noFill/>
                </a:ln>
                <a:solidFill>
                  <a:srgbClr val="032E53"/>
                </a:solidFill>
                <a:effectLst/>
                <a:uLnTx/>
                <a:uFillTx/>
                <a:latin typeface="Avenir Next LT Pro" panose="020B0504020202020204" pitchFamily="34" charset="0"/>
                <a:ea typeface="Calibri"/>
                <a:cs typeface="Calibri"/>
              </a:rPr>
              <a:t>Endoscopy volume increased steadily over time</a:t>
            </a:r>
          </a:p>
          <a:p>
            <a:pPr marL="742950" marR="0" lvl="1" indent="-285750" algn="l" defTabSz="914400" rtl="0" eaLnBrk="1" fontAlgn="auto" latinLnBrk="0" hangingPunct="1">
              <a:lnSpc>
                <a:spcPct val="100000"/>
              </a:lnSpc>
              <a:spcBef>
                <a:spcPts val="1200"/>
              </a:spcBef>
              <a:spcAft>
                <a:spcPts val="1200"/>
              </a:spcAft>
              <a:buClrTx/>
              <a:buSzTx/>
              <a:buFont typeface="Arial"/>
              <a:buChar char="•"/>
              <a:tabLst/>
              <a:defRPr/>
            </a:pPr>
            <a:r>
              <a:rPr kumimoji="0" lang="en-US" sz="2400" b="0" i="0" u="none" strike="noStrike" kern="1200" cap="none" spc="0" normalizeH="0" baseline="0" noProof="0">
                <a:ln>
                  <a:noFill/>
                </a:ln>
                <a:solidFill>
                  <a:srgbClr val="032E53"/>
                </a:solidFill>
                <a:effectLst/>
                <a:uLnTx/>
                <a:uFillTx/>
                <a:latin typeface="Avenir Next LT Pro" panose="020B0504020202020204" pitchFamily="34" charset="0"/>
                <a:ea typeface="Calibri"/>
                <a:cs typeface="Calibri"/>
              </a:rPr>
              <a:t>Operating capacity has risen from ~67% to &gt;90%</a:t>
            </a:r>
            <a:endParaRPr kumimoji="0" lang="en-US" sz="1800" b="0" i="0" u="none" strike="noStrike" kern="1200" cap="none" spc="0" normalizeH="0" baseline="0" noProof="0">
              <a:ln>
                <a:noFill/>
              </a:ln>
              <a:solidFill>
                <a:srgbClr val="032E53"/>
              </a:solidFill>
              <a:effectLst/>
              <a:uLnTx/>
              <a:uFillTx/>
              <a:latin typeface="Avenir Next LT Pro" panose="020B0504020202020204" pitchFamily="34" charset="0"/>
              <a:ea typeface="Calibri"/>
              <a:cs typeface="Calibri"/>
            </a:endParaRPr>
          </a:p>
          <a:p>
            <a:pPr marL="285750" marR="0" lvl="0" indent="-285750" algn="l" defTabSz="914400" rtl="0" eaLnBrk="1" fontAlgn="auto" latinLnBrk="0" hangingPunct="1">
              <a:lnSpc>
                <a:spcPct val="100000"/>
              </a:lnSpc>
              <a:spcBef>
                <a:spcPts val="1200"/>
              </a:spcBef>
              <a:spcAft>
                <a:spcPts val="1200"/>
              </a:spcAft>
              <a:buClrTx/>
              <a:buSzTx/>
              <a:buFont typeface="Arial,Sans-Serif"/>
              <a:buChar char="•"/>
              <a:tabLst/>
              <a:defRPr/>
            </a:pPr>
            <a:r>
              <a:rPr kumimoji="0" lang="en-US" sz="2200" b="0" i="1" u="none" strike="noStrike" kern="1200" cap="none" spc="0" normalizeH="0" baseline="0" noProof="0">
                <a:ln>
                  <a:noFill/>
                </a:ln>
                <a:solidFill>
                  <a:srgbClr val="032E53"/>
                </a:solidFill>
                <a:effectLst/>
                <a:uLnTx/>
                <a:uFillTx/>
                <a:latin typeface="Avenir Next LT Pro" panose="020B0504020202020204" pitchFamily="34" charset="0"/>
                <a:ea typeface="Calibri"/>
                <a:cs typeface="Arial"/>
              </a:rPr>
              <a:t>MG Waltham (HOPD)</a:t>
            </a:r>
            <a:endParaRPr kumimoji="0" lang="en-US" sz="2200" b="0" i="0" u="none" strike="noStrike" kern="1200" cap="none" spc="0" normalizeH="0" baseline="0" noProof="0">
              <a:ln>
                <a:noFill/>
              </a:ln>
              <a:solidFill>
                <a:srgbClr val="032E53"/>
              </a:solidFill>
              <a:effectLst/>
              <a:uLnTx/>
              <a:uFillTx/>
              <a:latin typeface="Avenir Next LT Pro" panose="020B0504020202020204" pitchFamily="34" charset="0"/>
              <a:ea typeface="Calibri"/>
              <a:cs typeface="Arial"/>
            </a:endParaRPr>
          </a:p>
          <a:p>
            <a:pPr marL="742950" marR="0" lvl="1" indent="-285750" algn="l" defTabSz="914400" rtl="0" eaLnBrk="1" fontAlgn="auto" latinLnBrk="0" hangingPunct="1">
              <a:lnSpc>
                <a:spcPct val="100000"/>
              </a:lnSpc>
              <a:spcBef>
                <a:spcPts val="1200"/>
              </a:spcBef>
              <a:spcAft>
                <a:spcPts val="1200"/>
              </a:spcAft>
              <a:buClrTx/>
              <a:buSzTx/>
              <a:buFont typeface="Arial,Sans-Serif"/>
              <a:buChar char="•"/>
              <a:tabLst/>
              <a:defRPr/>
            </a:pPr>
            <a:r>
              <a:rPr kumimoji="0" lang="en-US" sz="2200" b="0" i="0" u="none" strike="noStrike" kern="1200" cap="none" spc="0" normalizeH="0" baseline="0" noProof="0">
                <a:ln>
                  <a:noFill/>
                </a:ln>
                <a:solidFill>
                  <a:srgbClr val="032E53"/>
                </a:solidFill>
                <a:effectLst/>
                <a:uLnTx/>
                <a:uFillTx/>
                <a:latin typeface="Avenir Next LT Pro" panose="020B0504020202020204" pitchFamily="34" charset="0"/>
                <a:ea typeface="Calibri"/>
                <a:cs typeface="Arial"/>
              </a:rPr>
              <a:t>Expanded endoscopy capacity to shift eligible cases from MGH</a:t>
            </a:r>
          </a:p>
          <a:p>
            <a:pPr marL="742950" marR="0" lvl="1" indent="-285750" algn="l" defTabSz="914400" rtl="0" eaLnBrk="1" fontAlgn="auto" latinLnBrk="0" hangingPunct="1">
              <a:lnSpc>
                <a:spcPct val="100000"/>
              </a:lnSpc>
              <a:spcBef>
                <a:spcPts val="1200"/>
              </a:spcBef>
              <a:spcAft>
                <a:spcPts val="1200"/>
              </a:spcAft>
              <a:buClrTx/>
              <a:buSzTx/>
              <a:buFont typeface="Arial,Sans-Serif"/>
              <a:buChar char="•"/>
              <a:tabLst/>
              <a:defRPr/>
            </a:pPr>
            <a:r>
              <a:rPr kumimoji="0" lang="en-US" sz="2200" b="0" i="0" u="none" strike="noStrike" kern="1200" cap="none" spc="0" normalizeH="0" baseline="0" noProof="0">
                <a:ln>
                  <a:noFill/>
                </a:ln>
                <a:solidFill>
                  <a:srgbClr val="032E53"/>
                </a:solidFill>
                <a:effectLst/>
                <a:uLnTx/>
                <a:uFillTx/>
                <a:latin typeface="Avenir Next LT Pro" panose="020B0504020202020204" pitchFamily="34" charset="0"/>
                <a:ea typeface="Calibri"/>
                <a:cs typeface="Arial"/>
              </a:rPr>
              <a:t>Utilization remains high (~80%)</a:t>
            </a:r>
            <a:endParaRPr kumimoji="0" lang="en-US" sz="1800" b="0" i="0" u="none" strike="noStrike" kern="1200" cap="none" spc="0" normalizeH="0" baseline="0" noProof="0">
              <a:ln>
                <a:noFill/>
              </a:ln>
              <a:solidFill>
                <a:srgbClr val="032E53"/>
              </a:solidFill>
              <a:effectLst/>
              <a:uLnTx/>
              <a:uFillTx/>
              <a:latin typeface="Avenir Next LT Pro" panose="020B0504020202020204" pitchFamily="34" charset="0"/>
            </a:endParaRPr>
          </a:p>
        </p:txBody>
      </p:sp>
      <p:sp>
        <p:nvSpPr>
          <p:cNvPr id="5" name="Slide Number Placeholder 14">
            <a:extLst>
              <a:ext uri="{FF2B5EF4-FFF2-40B4-BE49-F238E27FC236}">
                <a16:creationId xmlns:a16="http://schemas.microsoft.com/office/drawing/2014/main" id="{DBD61E3D-B353-F71C-C924-AD596CA739BB}"/>
              </a:ext>
            </a:extLst>
          </p:cNvPr>
          <p:cNvSpPr txBox="1">
            <a:spLocks/>
          </p:cNvSpPr>
          <p:nvPr/>
        </p:nvSpPr>
        <p:spPr>
          <a:xfrm>
            <a:off x="9034825" y="6492502"/>
            <a:ext cx="273641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5011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A23DD-A4F9-3F8D-A980-607D771460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53AA23-31D5-4711-66D3-CB225D48915E}"/>
              </a:ext>
            </a:extLst>
          </p:cNvPr>
          <p:cNvSpPr>
            <a:spLocks noGrp="1"/>
          </p:cNvSpPr>
          <p:nvPr>
            <p:ph type="title"/>
          </p:nvPr>
        </p:nvSpPr>
        <p:spPr/>
        <p:txBody>
          <a:bodyPr/>
          <a:lstStyle/>
          <a:p>
            <a:r>
              <a:rPr lang="en-US" sz="3200">
                <a:latin typeface="Avenir Next LT Pro" panose="020B0504020202020204" pitchFamily="34" charset="0"/>
              </a:rPr>
              <a:t>Factor 1: Patient Panel Need Analysis, continued (4)</a:t>
            </a:r>
          </a:p>
        </p:txBody>
      </p:sp>
      <p:sp>
        <p:nvSpPr>
          <p:cNvPr id="5" name="TextBox 4">
            <a:extLst>
              <a:ext uri="{FF2B5EF4-FFF2-40B4-BE49-F238E27FC236}">
                <a16:creationId xmlns:a16="http://schemas.microsoft.com/office/drawing/2014/main" id="{43243950-1DF8-BB92-7BFD-7F58A60428B7}"/>
              </a:ext>
            </a:extLst>
          </p:cNvPr>
          <p:cNvSpPr txBox="1"/>
          <p:nvPr/>
        </p:nvSpPr>
        <p:spPr>
          <a:xfrm>
            <a:off x="592820" y="1378341"/>
            <a:ext cx="10972800" cy="433965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32E53"/>
                </a:solidFill>
                <a:effectLst/>
                <a:uLnTx/>
                <a:uFillTx/>
                <a:latin typeface="Avenir Next LT Pro" panose="020B0504020202020204" pitchFamily="34" charset="0"/>
              </a:rPr>
              <a:t>Endoscopy-related case shifting from MGH to MG Waltham reflects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32E53"/>
              </a:solidFill>
              <a:effectLst/>
              <a:uLnTx/>
              <a:uFillTx/>
              <a:latin typeface="Avenir Next LT Pro" panose="020B0504020202020204" pitchFamily="34" charset="0"/>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032E53"/>
                </a:solidFill>
                <a:effectLst/>
                <a:uLnTx/>
                <a:uFillTx/>
                <a:latin typeface="Avenir Next LT Pro" panose="020B0504020202020204" pitchFamily="34" charset="0"/>
                <a:ea typeface="Calibri"/>
                <a:cs typeface="Calibri"/>
              </a:rPr>
              <a:t>Eligible cases were shifted from the MGH Main campus to MG Waltham, including endoscopy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32E53"/>
              </a:solidFill>
              <a:effectLst/>
              <a:uLnTx/>
              <a:uFillTx/>
              <a:latin typeface="Avenir Next LT Pro" panose="020B0504020202020204" pitchFamily="34" charset="0"/>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032E53"/>
                </a:solidFill>
                <a:effectLst/>
                <a:uLnTx/>
                <a:uFillTx/>
                <a:latin typeface="Avenir Next LT Pro" panose="020B0504020202020204" pitchFamily="34" charset="0"/>
                <a:ea typeface="Calibri"/>
                <a:cs typeface="Calibri"/>
              </a:rPr>
              <a:t>Case shifting has reached a plateau due to limited available capacity at MG Waltham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32E53"/>
              </a:solidFill>
              <a:effectLst/>
              <a:uLnTx/>
              <a:uFillTx/>
              <a:latin typeface="Avenir Next LT Pro" panose="020B0504020202020204" pitchFamily="34" charset="0"/>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032E53"/>
                </a:solidFill>
                <a:effectLst/>
                <a:uLnTx/>
                <a:uFillTx/>
                <a:latin typeface="Avenir Next LT Pro" panose="020B0504020202020204" pitchFamily="34" charset="0"/>
                <a:ea typeface="Calibri"/>
                <a:cs typeface="Calibri"/>
              </a:rPr>
              <a:t>Endoscopy utilization at MG Waltham increased following the expansion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Calibri"/>
              <a:cs typeface="Calibri"/>
            </a:endParaRPr>
          </a:p>
        </p:txBody>
      </p:sp>
      <p:sp>
        <p:nvSpPr>
          <p:cNvPr id="4" name="Slide Number Placeholder 14">
            <a:extLst>
              <a:ext uri="{FF2B5EF4-FFF2-40B4-BE49-F238E27FC236}">
                <a16:creationId xmlns:a16="http://schemas.microsoft.com/office/drawing/2014/main" id="{ED3A8AE3-F09E-B748-87A5-B8D7BF19D7D8}"/>
              </a:ext>
            </a:extLst>
          </p:cNvPr>
          <p:cNvSpPr txBox="1">
            <a:spLocks/>
          </p:cNvSpPr>
          <p:nvPr/>
        </p:nvSpPr>
        <p:spPr>
          <a:xfrm>
            <a:off x="9034825" y="6492502"/>
            <a:ext cx="273641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41701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DDC80-4303-3689-C9F7-F78D8E925D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EBF29F-B0DD-FB76-B99C-56024046C57F}"/>
              </a:ext>
            </a:extLst>
          </p:cNvPr>
          <p:cNvSpPr>
            <a:spLocks noGrp="1"/>
          </p:cNvSpPr>
          <p:nvPr>
            <p:ph type="title"/>
          </p:nvPr>
        </p:nvSpPr>
        <p:spPr/>
        <p:txBody>
          <a:bodyPr/>
          <a:lstStyle/>
          <a:p>
            <a:r>
              <a:rPr lang="en-US" sz="3200">
                <a:latin typeface="Avenir Next LT Pro" panose="020B0504020202020204" pitchFamily="34" charset="0"/>
              </a:rPr>
              <a:t>Factor 1: Patient Panel Need Analysis, continued (5)</a:t>
            </a:r>
          </a:p>
        </p:txBody>
      </p:sp>
      <p:sp>
        <p:nvSpPr>
          <p:cNvPr id="5" name="TextBox 4">
            <a:extLst>
              <a:ext uri="{FF2B5EF4-FFF2-40B4-BE49-F238E27FC236}">
                <a16:creationId xmlns:a16="http://schemas.microsoft.com/office/drawing/2014/main" id="{318244AA-65D0-2EB8-3DE6-0DA0820B25D7}"/>
              </a:ext>
            </a:extLst>
          </p:cNvPr>
          <p:cNvSpPr txBox="1"/>
          <p:nvPr/>
        </p:nvSpPr>
        <p:spPr>
          <a:xfrm>
            <a:off x="592820" y="1240758"/>
            <a:ext cx="10972800" cy="501675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US" sz="2400" b="1" i="0" u="none" strike="noStrike" kern="1200" cap="none" spc="0" normalizeH="0" baseline="0" noProof="0">
                <a:ln>
                  <a:noFill/>
                </a:ln>
                <a:solidFill>
                  <a:srgbClr val="032E53"/>
                </a:solidFill>
                <a:effectLst/>
                <a:uLnTx/>
                <a:uFillTx/>
                <a:latin typeface="Avenir Next LT Pro" panose="020B0504020202020204" pitchFamily="34" charset="0"/>
                <a:ea typeface="Calibri"/>
                <a:cs typeface="Calibri"/>
              </a:rPr>
              <a:t>Contributing factors associated with the growing backlog of endoscopy patients include the following:</a:t>
            </a:r>
          </a:p>
          <a:p>
            <a:pPr marL="342900" marR="0" lvl="0" indent="-342900" algn="l" defTabSz="914400" rtl="0" eaLnBrk="1" fontAlgn="auto" latinLnBrk="0" hangingPunct="1">
              <a:lnSpc>
                <a:spcPct val="100000"/>
              </a:lnSpc>
              <a:spcBef>
                <a:spcPts val="1200"/>
              </a:spcBef>
              <a:spcAft>
                <a:spcPts val="1200"/>
              </a:spcAft>
              <a:buClrTx/>
              <a:buSzTx/>
              <a:buFont typeface="Arial"/>
              <a:buChar char="•"/>
              <a:tabLst/>
              <a:defRPr/>
            </a:pPr>
            <a:r>
              <a:rPr kumimoji="0" lang="en-US" sz="2400" b="0" i="0" u="none" strike="noStrike" kern="1200" cap="none" spc="0" normalizeH="0" baseline="0" noProof="0">
                <a:ln>
                  <a:noFill/>
                </a:ln>
                <a:solidFill>
                  <a:srgbClr val="032E53"/>
                </a:solidFill>
                <a:effectLst/>
                <a:uLnTx/>
                <a:uFillTx/>
                <a:latin typeface="Avenir Next LT Pro" panose="020B0504020202020204" pitchFamily="34" charset="0"/>
                <a:ea typeface="Calibri"/>
                <a:cs typeface="Calibri"/>
              </a:rPr>
              <a:t>Majority of outpatient endoscopy services provided by the MGB AMCs consist of colonoscopy screens</a:t>
            </a:r>
          </a:p>
          <a:p>
            <a:pPr marL="342900" marR="0" lvl="0" indent="-342900" algn="l" defTabSz="914400" rtl="0" eaLnBrk="1" fontAlgn="auto" latinLnBrk="0" hangingPunct="1">
              <a:lnSpc>
                <a:spcPct val="100000"/>
              </a:lnSpc>
              <a:spcBef>
                <a:spcPts val="1200"/>
              </a:spcBef>
              <a:spcAft>
                <a:spcPts val="1200"/>
              </a:spcAft>
              <a:buClrTx/>
              <a:buSzTx/>
              <a:buFont typeface="Arial"/>
              <a:buChar char="•"/>
              <a:tabLst/>
              <a:defRPr/>
            </a:pPr>
            <a:r>
              <a:rPr kumimoji="0" lang="en-US" sz="2400" b="0" i="0" u="none" strike="noStrike" kern="1200" cap="none" spc="0" normalizeH="0" baseline="0" noProof="0">
                <a:ln>
                  <a:noFill/>
                </a:ln>
                <a:solidFill>
                  <a:srgbClr val="032E53"/>
                </a:solidFill>
                <a:effectLst/>
                <a:uLnTx/>
                <a:uFillTx/>
                <a:latin typeface="Avenir Next LT Pro" panose="020B0504020202020204" pitchFamily="34" charset="0"/>
                <a:ea typeface="Calibri"/>
                <a:cs typeface="Calibri"/>
              </a:rPr>
              <a:t>Screening rates declined during the COVID-19 pandemic, contributing to growing backlogs at MGH and BWH</a:t>
            </a:r>
          </a:p>
          <a:p>
            <a:pPr marL="342900" marR="0" lvl="0" indent="-342900" algn="l" defTabSz="914400" rtl="0" eaLnBrk="1" fontAlgn="auto" latinLnBrk="0" hangingPunct="1">
              <a:lnSpc>
                <a:spcPct val="100000"/>
              </a:lnSpc>
              <a:spcBef>
                <a:spcPts val="1200"/>
              </a:spcBef>
              <a:spcAft>
                <a:spcPts val="1200"/>
              </a:spcAft>
              <a:buClrTx/>
              <a:buSzTx/>
              <a:buFont typeface="Arial"/>
              <a:buChar char="•"/>
              <a:tabLst/>
              <a:defRPr/>
            </a:pPr>
            <a:r>
              <a:rPr kumimoji="0" lang="en-US" sz="2400" b="0" i="0" u="none" strike="noStrike" kern="1200" cap="none" spc="0" normalizeH="0" baseline="0" noProof="0">
                <a:ln>
                  <a:noFill/>
                </a:ln>
                <a:solidFill>
                  <a:srgbClr val="032E53"/>
                </a:solidFill>
                <a:effectLst/>
                <a:uLnTx/>
                <a:uFillTx/>
                <a:latin typeface="Avenir Next LT Pro" panose="020B0504020202020204" pitchFamily="34" charset="0"/>
                <a:ea typeface="Calibri"/>
                <a:cs typeface="Calibri"/>
              </a:rPr>
              <a:t>Expanded screening eligibility and rising colorectal cancer rates among younger adults have increased</a:t>
            </a:r>
          </a:p>
          <a:p>
            <a:pPr marL="342900" marR="0" lvl="0" indent="-342900" algn="l" defTabSz="914400" rtl="0" eaLnBrk="1" fontAlgn="auto" latinLnBrk="0" hangingPunct="1">
              <a:lnSpc>
                <a:spcPct val="100000"/>
              </a:lnSpc>
              <a:spcBef>
                <a:spcPts val="1200"/>
              </a:spcBef>
              <a:spcAft>
                <a:spcPts val="1200"/>
              </a:spcAft>
              <a:buClrTx/>
              <a:buSzTx/>
              <a:buFont typeface="Arial"/>
              <a:buChar char="•"/>
              <a:tabLst/>
              <a:defRPr/>
            </a:pPr>
            <a:r>
              <a:rPr kumimoji="0" lang="en-US" sz="2400" b="0" i="0" u="none" strike="noStrike" kern="1200" cap="none" spc="0" normalizeH="0" baseline="0" noProof="0">
                <a:ln>
                  <a:noFill/>
                </a:ln>
                <a:solidFill>
                  <a:srgbClr val="032E53"/>
                </a:solidFill>
                <a:effectLst/>
                <a:highlight>
                  <a:srgbClr val="FFFFFF"/>
                </a:highlight>
                <a:uLnTx/>
                <a:uFillTx/>
                <a:latin typeface="Avenir Next LT Pro" panose="020B0504020202020204" pitchFamily="34" charset="0"/>
                <a:ea typeface="Calibri"/>
                <a:cs typeface="Calibri"/>
              </a:rPr>
              <a:t>By July 2025, more than 25,000 adults were waiting to be scheduled for routine endoscopy procedures at MGH and BWH.</a:t>
            </a:r>
            <a:endParaRPr kumimoji="0" lang="en-US" sz="1800" b="1" i="0" u="none" strike="noStrike" kern="1200" cap="none" spc="0" normalizeH="0" baseline="0" noProof="0">
              <a:ln>
                <a:noFill/>
              </a:ln>
              <a:solidFill>
                <a:srgbClr val="032E53"/>
              </a:solidFill>
              <a:effectLst/>
              <a:uLnTx/>
              <a:uFillTx/>
              <a:latin typeface="Avenir Next LT Pro" panose="020B0504020202020204" pitchFamily="34" charset="0"/>
              <a:ea typeface="Calibri"/>
              <a:cs typeface="Calibri"/>
            </a:endParaRPr>
          </a:p>
        </p:txBody>
      </p:sp>
      <p:sp>
        <p:nvSpPr>
          <p:cNvPr id="6" name="Slide Number Placeholder 14">
            <a:extLst>
              <a:ext uri="{FF2B5EF4-FFF2-40B4-BE49-F238E27FC236}">
                <a16:creationId xmlns:a16="http://schemas.microsoft.com/office/drawing/2014/main" id="{F773C573-4230-3561-FD7D-27FE0B2D3258}"/>
              </a:ext>
            </a:extLst>
          </p:cNvPr>
          <p:cNvSpPr txBox="1">
            <a:spLocks/>
          </p:cNvSpPr>
          <p:nvPr/>
        </p:nvSpPr>
        <p:spPr>
          <a:xfrm>
            <a:off x="9034825" y="6492502"/>
            <a:ext cx="273641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0286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A61428-8513-A4CB-EC1C-4C8DDC818089}"/>
              </a:ext>
            </a:extLst>
          </p:cNvPr>
          <p:cNvSpPr>
            <a:spLocks noGrp="1"/>
          </p:cNvSpPr>
          <p:nvPr>
            <p:ph type="title"/>
          </p:nvPr>
        </p:nvSpPr>
        <p:spPr/>
        <p:txBody>
          <a:bodyPr/>
          <a:lstStyle/>
          <a:p>
            <a:r>
              <a:rPr lang="en-US" sz="3200">
                <a:latin typeface="Avenir Next LT Pro" panose="020B0504020202020204" pitchFamily="34" charset="0"/>
              </a:rPr>
              <a:t>Factor 1: Patient Panel Need Analysis, continued (6)</a:t>
            </a:r>
          </a:p>
        </p:txBody>
      </p:sp>
      <p:sp>
        <p:nvSpPr>
          <p:cNvPr id="4" name="Content Placeholder 3">
            <a:extLst>
              <a:ext uri="{FF2B5EF4-FFF2-40B4-BE49-F238E27FC236}">
                <a16:creationId xmlns:a16="http://schemas.microsoft.com/office/drawing/2014/main" id="{251410D5-C13E-4A44-7EFF-7C2C27A26EC9}"/>
              </a:ext>
            </a:extLst>
          </p:cNvPr>
          <p:cNvSpPr>
            <a:spLocks noGrp="1"/>
          </p:cNvSpPr>
          <p:nvPr>
            <p:ph idx="1"/>
          </p:nvPr>
        </p:nvSpPr>
        <p:spPr/>
        <p:txBody>
          <a:bodyPr vert="horz" lIns="91440" tIns="45720" rIns="91440" bIns="45720" rtlCol="0" anchor="t">
            <a:normAutofit lnSpcReduction="10000"/>
          </a:bodyPr>
          <a:lstStyle/>
          <a:p>
            <a:pPr>
              <a:lnSpc>
                <a:spcPct val="100000"/>
              </a:lnSpc>
              <a:spcBef>
                <a:spcPts val="1200"/>
              </a:spcBef>
              <a:spcAft>
                <a:spcPts val="1200"/>
              </a:spcAft>
            </a:pPr>
            <a:r>
              <a:rPr lang="en-US" sz="2800" b="1">
                <a:solidFill>
                  <a:srgbClr val="032E53"/>
                </a:solidFill>
                <a:latin typeface="Avenir Next LT Pro" panose="020B0504020202020204" pitchFamily="34" charset="0"/>
              </a:rPr>
              <a:t>Overall growth in endoscopy wait times at MGB AMCs reflects ongoing capacity constraints:</a:t>
            </a:r>
            <a:endParaRPr lang="en-US" sz="2800" b="1">
              <a:solidFill>
                <a:srgbClr val="032E53"/>
              </a:solidFill>
              <a:latin typeface="Avenir Next LT Pro" panose="020B0504020202020204" pitchFamily="34" charset="0"/>
              <a:ea typeface="Calibri" panose="020F0502020204030204" pitchFamily="34" charset="0"/>
              <a:cs typeface="Times New Roman" panose="02020603050405020304" pitchFamily="18" charset="0"/>
            </a:endParaRPr>
          </a:p>
          <a:p>
            <a:pPr marL="457200" indent="-4572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cs typeface="Arial"/>
              </a:rPr>
              <a:t>Backlog has increased, and wait times for endoscopy procedures at both AMCs increased ~20% from FY2022 to FY2025.</a:t>
            </a:r>
            <a:endParaRPr lang="en-US" sz="2800">
              <a:solidFill>
                <a:srgbClr val="032E53"/>
              </a:solidFill>
              <a:latin typeface="Avenir Next LT Pro" panose="020B0504020202020204" pitchFamily="34" charset="0"/>
            </a:endParaRPr>
          </a:p>
          <a:p>
            <a:pPr marL="457200" indent="-4572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cs typeface="Arial"/>
              </a:rPr>
              <a:t>MGB's initiative to shift patients from AMCs to other facilities are helping to reduce wait times</a:t>
            </a:r>
          </a:p>
          <a:p>
            <a:pPr marL="457200" indent="-4572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cs typeface="Arial"/>
              </a:rPr>
              <a:t>No additional capacity exists to shift more patients, so overall wait times remain elevated</a:t>
            </a:r>
            <a:endParaRPr lang="en-US" sz="2800">
              <a:solidFill>
                <a:srgbClr val="032E53"/>
              </a:solidFill>
              <a:latin typeface="Avenir Next LT Pro" panose="020B0504020202020204" pitchFamily="34" charset="0"/>
            </a:endParaRPr>
          </a:p>
          <a:p>
            <a:endParaRPr lang="en-US" sz="2800" b="1">
              <a:latin typeface="+mn-lt"/>
              <a:ea typeface="Calibri" panose="020F0502020204030204" pitchFamily="34" charset="0"/>
              <a:cs typeface="Times New Roman" panose="02020603050405020304" pitchFamily="18" charset="0"/>
            </a:endParaRPr>
          </a:p>
          <a:p>
            <a:endParaRPr lang="en-US" sz="2800">
              <a:effectLst/>
              <a:latin typeface="+mn-lt"/>
              <a:ea typeface="Calibri" panose="020F0502020204030204" pitchFamily="34" charset="0"/>
            </a:endParaRPr>
          </a:p>
          <a:p>
            <a:endParaRPr lang="en-US" sz="2800">
              <a:effectLst/>
              <a:latin typeface="+mn-lt"/>
              <a:ea typeface="Calibri" panose="020F0502020204030204" pitchFamily="34" charset="0"/>
            </a:endParaRPr>
          </a:p>
          <a:p>
            <a:endParaRPr lang="en-US"/>
          </a:p>
        </p:txBody>
      </p:sp>
      <p:sp>
        <p:nvSpPr>
          <p:cNvPr id="2" name="Slide Number Placeholder 1">
            <a:extLst>
              <a:ext uri="{FF2B5EF4-FFF2-40B4-BE49-F238E27FC236}">
                <a16:creationId xmlns:a16="http://schemas.microsoft.com/office/drawing/2014/main" id="{6B9C0EB3-DD3F-5205-9D59-8EA32CB0220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528467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835194-E126-CCEF-0BD5-C91085417E58}"/>
              </a:ext>
            </a:extLst>
          </p:cNvPr>
          <p:cNvSpPr>
            <a:spLocks noGrp="1"/>
          </p:cNvSpPr>
          <p:nvPr>
            <p:ph type="title"/>
          </p:nvPr>
        </p:nvSpPr>
        <p:spPr/>
        <p:txBody>
          <a:bodyPr/>
          <a:lstStyle/>
          <a:p>
            <a:r>
              <a:rPr lang="en-US" sz="3200">
                <a:latin typeface="Avenir Next LT Pro" panose="020B0504020202020204" pitchFamily="34" charset="0"/>
              </a:rPr>
              <a:t>Factor 1: Patient Panel Need Analysis, continued (7)</a:t>
            </a:r>
          </a:p>
        </p:txBody>
      </p:sp>
      <p:sp>
        <p:nvSpPr>
          <p:cNvPr id="4" name="Content Placeholder 3">
            <a:extLst>
              <a:ext uri="{FF2B5EF4-FFF2-40B4-BE49-F238E27FC236}">
                <a16:creationId xmlns:a16="http://schemas.microsoft.com/office/drawing/2014/main" id="{38BD351D-4C47-F79B-154B-5B3633F66645}"/>
              </a:ext>
            </a:extLst>
          </p:cNvPr>
          <p:cNvSpPr>
            <a:spLocks noGrp="1"/>
          </p:cNvSpPr>
          <p:nvPr>
            <p:ph idx="1"/>
          </p:nvPr>
        </p:nvSpPr>
        <p:spPr/>
        <p:txBody>
          <a:bodyPr vert="horz" lIns="91440" tIns="45720" rIns="91440" bIns="45720" rtlCol="0" anchor="t">
            <a:normAutofit/>
          </a:bodyPr>
          <a:lstStyle/>
          <a:p>
            <a:pPr>
              <a:lnSpc>
                <a:spcPct val="100000"/>
              </a:lnSpc>
              <a:spcBef>
                <a:spcPts val="1200"/>
              </a:spcBef>
              <a:spcAft>
                <a:spcPts val="1200"/>
              </a:spcAft>
            </a:pPr>
            <a:endParaRPr lang="en-US" sz="2800" b="1">
              <a:solidFill>
                <a:srgbClr val="032E53"/>
              </a:solidFill>
              <a:latin typeface="Avenir Next LT Pro" panose="020B0504020202020204" pitchFamily="34" charset="0"/>
              <a:ea typeface="Calibri"/>
              <a:cs typeface="Arial"/>
            </a:endParaRPr>
          </a:p>
          <a:p>
            <a:pPr marL="457200" indent="-457200">
              <a:lnSpc>
                <a:spcPct val="100000"/>
              </a:lnSpc>
              <a:spcBef>
                <a:spcPts val="1200"/>
              </a:spcBef>
              <a:spcAft>
                <a:spcPts val="1200"/>
              </a:spcAft>
              <a:buChar char="•"/>
            </a:pPr>
            <a:r>
              <a:rPr lang="en-US" sz="2800">
                <a:solidFill>
                  <a:srgbClr val="032E53"/>
                </a:solidFill>
                <a:latin typeface="Avenir Next LT Pro" panose="020B0504020202020204" pitchFamily="34" charset="0"/>
                <a:ea typeface="Calibri"/>
                <a:cs typeface="Arial"/>
              </a:rPr>
              <a:t>There was a 19% increase in inpatient procedures performed at the AMCs from FY2022-FY2025 alone.</a:t>
            </a:r>
          </a:p>
          <a:p>
            <a:pPr marL="457200" indent="-457200">
              <a:lnSpc>
                <a:spcPct val="100000"/>
              </a:lnSpc>
              <a:spcBef>
                <a:spcPts val="1200"/>
              </a:spcBef>
              <a:spcAft>
                <a:spcPts val="1200"/>
              </a:spcAft>
              <a:buChar char="•"/>
            </a:pPr>
            <a:r>
              <a:rPr lang="en-US" sz="2800">
                <a:solidFill>
                  <a:srgbClr val="032E53"/>
                </a:solidFill>
                <a:latin typeface="Avenir Next LT Pro" panose="020B0504020202020204" pitchFamily="34" charset="0"/>
                <a:ea typeface="Calibri"/>
                <a:cs typeface="Arial"/>
              </a:rPr>
              <a:t>As inpatient volume increased, endoscopy room utilization rate rose at both MGH and BWH.</a:t>
            </a:r>
          </a:p>
          <a:p>
            <a:pPr marL="457200" indent="-457200">
              <a:lnSpc>
                <a:spcPct val="100000"/>
              </a:lnSpc>
              <a:spcBef>
                <a:spcPts val="1200"/>
              </a:spcBef>
              <a:spcAft>
                <a:spcPts val="1200"/>
              </a:spcAft>
              <a:buChar char="•"/>
            </a:pPr>
            <a:r>
              <a:rPr lang="en-US" sz="2800">
                <a:solidFill>
                  <a:srgbClr val="032E53"/>
                </a:solidFill>
                <a:latin typeface="Avenir Next LT Pro" panose="020B0504020202020204" pitchFamily="34" charset="0"/>
                <a:ea typeface="Calibri"/>
                <a:cs typeface="Arial"/>
              </a:rPr>
              <a:t>Inpatient endoscopy wait times at the AMCs range from1 to 2 days.</a:t>
            </a:r>
          </a:p>
        </p:txBody>
      </p:sp>
      <p:sp>
        <p:nvSpPr>
          <p:cNvPr id="2" name="Slide Number Placeholder 1">
            <a:extLst>
              <a:ext uri="{FF2B5EF4-FFF2-40B4-BE49-F238E27FC236}">
                <a16:creationId xmlns:a16="http://schemas.microsoft.com/office/drawing/2014/main" id="{B29BBB0A-8425-C4F2-4535-0A86AA6225C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496637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8172F-F8BA-A78E-4B4A-8DD56C6488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EC6B0F-100F-7E4E-E0ED-888E0D9B4540}"/>
              </a:ext>
            </a:extLst>
          </p:cNvPr>
          <p:cNvSpPr>
            <a:spLocks noGrp="1"/>
          </p:cNvSpPr>
          <p:nvPr>
            <p:ph type="title"/>
          </p:nvPr>
        </p:nvSpPr>
        <p:spPr/>
        <p:txBody>
          <a:bodyPr/>
          <a:lstStyle/>
          <a:p>
            <a:r>
              <a:rPr lang="en-US" sz="3200">
                <a:latin typeface="Avenir Next LT Pro" panose="020B0504020202020204" pitchFamily="34" charset="0"/>
              </a:rPr>
              <a:t>Factor 1: Patient Panel Need Analysis, continued (8)</a:t>
            </a:r>
          </a:p>
        </p:txBody>
      </p:sp>
      <p:sp>
        <p:nvSpPr>
          <p:cNvPr id="4" name="Content Placeholder 3">
            <a:extLst>
              <a:ext uri="{FF2B5EF4-FFF2-40B4-BE49-F238E27FC236}">
                <a16:creationId xmlns:a16="http://schemas.microsoft.com/office/drawing/2014/main" id="{2593EE7C-F6BA-2722-5E9D-4D8650396EFD}"/>
              </a:ext>
            </a:extLst>
          </p:cNvPr>
          <p:cNvSpPr>
            <a:spLocks noGrp="1"/>
          </p:cNvSpPr>
          <p:nvPr>
            <p:ph idx="1"/>
          </p:nvPr>
        </p:nvSpPr>
        <p:spPr/>
        <p:txBody>
          <a:bodyPr>
            <a:normAutofit/>
          </a:bodyPr>
          <a:lstStyle/>
          <a:p>
            <a:r>
              <a:rPr lang="en-US" sz="2800" b="1">
                <a:solidFill>
                  <a:srgbClr val="032E53"/>
                </a:solidFill>
                <a:latin typeface="Avenir Next LT Pro" panose="020B0504020202020204" pitchFamily="34" charset="0"/>
              </a:rPr>
              <a:t>Projected Population Growth and Endoscopy Demand:</a:t>
            </a:r>
            <a:endParaRPr lang="en-US" sz="2800">
              <a:solidFill>
                <a:srgbClr val="032E53"/>
              </a:solidFill>
              <a:latin typeface="Avenir Next LT Pro" panose="020B0504020202020204" pitchFamily="34" charset="0"/>
            </a:endParaRPr>
          </a:p>
          <a:p>
            <a:pPr marL="457200" indent="-457200">
              <a:buFont typeface="Arial" panose="020B0604020202020204" pitchFamily="34" charset="0"/>
              <a:buChar char="•"/>
            </a:pPr>
            <a:r>
              <a:rPr lang="en-US" sz="2800">
                <a:solidFill>
                  <a:srgbClr val="032E53"/>
                </a:solidFill>
                <a:latin typeface="Avenir Next LT Pro" panose="020B0504020202020204" pitchFamily="34" charset="0"/>
              </a:rPr>
              <a:t>PSA towns expected to add ~8,000 residents aged 45–75 by 2040.</a:t>
            </a:r>
          </a:p>
          <a:p>
            <a:pPr marL="457200" indent="-457200">
              <a:buFont typeface="Arial" panose="020B0604020202020204" pitchFamily="34" charset="0"/>
              <a:buChar char="•"/>
            </a:pPr>
            <a:r>
              <a:rPr lang="en-US" sz="2800">
                <a:solidFill>
                  <a:srgbClr val="032E53"/>
                </a:solidFill>
                <a:latin typeface="Avenir Next LT Pro" panose="020B0504020202020204" pitchFamily="34" charset="0"/>
              </a:rPr>
              <a:t>Significant growth in key towns by 2035:</a:t>
            </a:r>
          </a:p>
          <a:p>
            <a:pPr marL="1200150" lvl="1" indent="-457200"/>
            <a:r>
              <a:rPr lang="en-US" sz="2400">
                <a:solidFill>
                  <a:srgbClr val="032E53"/>
                </a:solidFill>
                <a:latin typeface="Avenir Next LT Pro" panose="020B0504020202020204" pitchFamily="34" charset="0"/>
              </a:rPr>
              <a:t>Cambridge: +20% residents aged 50–59</a:t>
            </a:r>
          </a:p>
          <a:p>
            <a:pPr marL="1200150" lvl="1" indent="-457200"/>
            <a:r>
              <a:rPr lang="en-US" sz="2400">
                <a:solidFill>
                  <a:srgbClr val="032E53"/>
                </a:solidFill>
                <a:latin typeface="Avenir Next LT Pro" panose="020B0504020202020204" pitchFamily="34" charset="0"/>
              </a:rPr>
              <a:t>Revere: +33% residents aged 45–54</a:t>
            </a:r>
          </a:p>
          <a:p>
            <a:pPr marL="1200150" lvl="1" indent="-457200"/>
            <a:r>
              <a:rPr lang="en-US" sz="2400">
                <a:solidFill>
                  <a:srgbClr val="032E53"/>
                </a:solidFill>
                <a:latin typeface="Avenir Next LT Pro" panose="020B0504020202020204" pitchFamily="34" charset="0"/>
              </a:rPr>
              <a:t>Somerville: +23% residents aged 45–54</a:t>
            </a:r>
          </a:p>
          <a:p>
            <a:pPr marL="457200" indent="-457200">
              <a:buFont typeface="Arial" panose="020B0604020202020204" pitchFamily="34" charset="0"/>
              <a:buChar char="•"/>
            </a:pPr>
            <a:r>
              <a:rPr lang="en-US" sz="2800">
                <a:solidFill>
                  <a:srgbClr val="032E53"/>
                </a:solidFill>
                <a:latin typeface="Avenir Next LT Pro" panose="020B0504020202020204" pitchFamily="34" charset="0"/>
              </a:rPr>
              <a:t>High utilization of MGB AMC endoscopy rooms (75–89%)</a:t>
            </a:r>
          </a:p>
        </p:txBody>
      </p:sp>
      <p:sp>
        <p:nvSpPr>
          <p:cNvPr id="2" name="Slide Number Placeholder 1">
            <a:extLst>
              <a:ext uri="{FF2B5EF4-FFF2-40B4-BE49-F238E27FC236}">
                <a16:creationId xmlns:a16="http://schemas.microsoft.com/office/drawing/2014/main" id="{2E42AE60-485F-938B-9BD7-6801634C87A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960786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72E7B-0041-FC4A-C746-D58550A2C8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386B7A-2C39-E31D-89EB-B8A6A205DC87}"/>
              </a:ext>
            </a:extLst>
          </p:cNvPr>
          <p:cNvSpPr>
            <a:spLocks noGrp="1"/>
          </p:cNvSpPr>
          <p:nvPr>
            <p:ph type="title"/>
          </p:nvPr>
        </p:nvSpPr>
        <p:spPr/>
        <p:txBody>
          <a:bodyPr/>
          <a:lstStyle/>
          <a:p>
            <a:r>
              <a:rPr lang="en-US" sz="3200">
                <a:latin typeface="Avenir Next LT Pro" panose="020B0504020202020204" pitchFamily="34" charset="0"/>
              </a:rPr>
              <a:t>Factor 1: Patient Panel Need Analysis, continued (9)</a:t>
            </a:r>
          </a:p>
        </p:txBody>
      </p:sp>
      <p:sp>
        <p:nvSpPr>
          <p:cNvPr id="4" name="Content Placeholder 3">
            <a:extLst>
              <a:ext uri="{FF2B5EF4-FFF2-40B4-BE49-F238E27FC236}">
                <a16:creationId xmlns:a16="http://schemas.microsoft.com/office/drawing/2014/main" id="{246801DE-2341-AC65-B10D-A3D754EB7A5F}"/>
              </a:ext>
            </a:extLst>
          </p:cNvPr>
          <p:cNvSpPr>
            <a:spLocks noGrp="1"/>
          </p:cNvSpPr>
          <p:nvPr>
            <p:ph idx="1"/>
          </p:nvPr>
        </p:nvSpPr>
        <p:spPr/>
        <p:txBody>
          <a:bodyPr>
            <a:normAutofit/>
          </a:bodyPr>
          <a:lstStyle/>
          <a:p>
            <a:pPr algn="ctr"/>
            <a:r>
              <a:rPr lang="en-US" b="1">
                <a:solidFill>
                  <a:srgbClr val="032E53"/>
                </a:solidFill>
                <a:latin typeface="Avenir Next LT Pro" panose="020B0504020202020204" pitchFamily="34" charset="0"/>
              </a:rPr>
              <a:t>Proposed Utilization of the New ASC</a:t>
            </a:r>
            <a:r>
              <a:rPr lang="en-US">
                <a:solidFill>
                  <a:srgbClr val="032E53"/>
                </a:solidFill>
                <a:latin typeface="Avenir Next LT Pro" panose="020B0504020202020204" pitchFamily="34" charset="0"/>
              </a:rPr>
              <a:t> </a:t>
            </a:r>
            <a:endParaRPr lang="en-US" sz="2800">
              <a:solidFill>
                <a:srgbClr val="032E53"/>
              </a:solidFill>
              <a:latin typeface="Avenir Next LT Pro" panose="020B0504020202020204" pitchFamily="34" charset="0"/>
            </a:endParaRPr>
          </a:p>
        </p:txBody>
      </p:sp>
      <p:graphicFrame>
        <p:nvGraphicFramePr>
          <p:cNvPr id="5" name="Table 4">
            <a:extLst>
              <a:ext uri="{FF2B5EF4-FFF2-40B4-BE49-F238E27FC236}">
                <a16:creationId xmlns:a16="http://schemas.microsoft.com/office/drawing/2014/main" id="{6E95695A-9E71-880C-05FC-7211A1053ADD}"/>
              </a:ext>
            </a:extLst>
          </p:cNvPr>
          <p:cNvGraphicFramePr>
            <a:graphicFrameLocks noGrp="1"/>
          </p:cNvGraphicFramePr>
          <p:nvPr>
            <p:extLst>
              <p:ext uri="{D42A27DB-BD31-4B8C-83A1-F6EECF244321}">
                <p14:modId xmlns:p14="http://schemas.microsoft.com/office/powerpoint/2010/main" val="1304982128"/>
              </p:ext>
            </p:extLst>
          </p:nvPr>
        </p:nvGraphicFramePr>
        <p:xfrm>
          <a:off x="984069" y="2368731"/>
          <a:ext cx="9888150" cy="1974669"/>
        </p:xfrm>
        <a:graphic>
          <a:graphicData uri="http://schemas.openxmlformats.org/drawingml/2006/table">
            <a:tbl>
              <a:tblPr firstRow="1" bandRow="1">
                <a:tableStyleId>{5C22544A-7EE6-4342-B048-85BDC9FD1C3A}</a:tableStyleId>
              </a:tblPr>
              <a:tblGrid>
                <a:gridCol w="1648025">
                  <a:extLst>
                    <a:ext uri="{9D8B030D-6E8A-4147-A177-3AD203B41FA5}">
                      <a16:colId xmlns:a16="http://schemas.microsoft.com/office/drawing/2014/main" val="2905551793"/>
                    </a:ext>
                  </a:extLst>
                </a:gridCol>
                <a:gridCol w="1648025">
                  <a:extLst>
                    <a:ext uri="{9D8B030D-6E8A-4147-A177-3AD203B41FA5}">
                      <a16:colId xmlns:a16="http://schemas.microsoft.com/office/drawing/2014/main" val="2131966779"/>
                    </a:ext>
                  </a:extLst>
                </a:gridCol>
                <a:gridCol w="1648025">
                  <a:extLst>
                    <a:ext uri="{9D8B030D-6E8A-4147-A177-3AD203B41FA5}">
                      <a16:colId xmlns:a16="http://schemas.microsoft.com/office/drawing/2014/main" val="1139152760"/>
                    </a:ext>
                  </a:extLst>
                </a:gridCol>
                <a:gridCol w="1648025">
                  <a:extLst>
                    <a:ext uri="{9D8B030D-6E8A-4147-A177-3AD203B41FA5}">
                      <a16:colId xmlns:a16="http://schemas.microsoft.com/office/drawing/2014/main" val="473612495"/>
                    </a:ext>
                  </a:extLst>
                </a:gridCol>
                <a:gridCol w="1648025">
                  <a:extLst>
                    <a:ext uri="{9D8B030D-6E8A-4147-A177-3AD203B41FA5}">
                      <a16:colId xmlns:a16="http://schemas.microsoft.com/office/drawing/2014/main" val="12720960"/>
                    </a:ext>
                  </a:extLst>
                </a:gridCol>
                <a:gridCol w="1648025">
                  <a:extLst>
                    <a:ext uri="{9D8B030D-6E8A-4147-A177-3AD203B41FA5}">
                      <a16:colId xmlns:a16="http://schemas.microsoft.com/office/drawing/2014/main" val="3608768942"/>
                    </a:ext>
                  </a:extLst>
                </a:gridCol>
              </a:tblGrid>
              <a:tr h="606823">
                <a:tc>
                  <a:txBody>
                    <a:bodyPr/>
                    <a:lstStyle/>
                    <a:p>
                      <a:pPr algn="ctr" rtl="0" fontAlgn="base">
                        <a:lnSpc>
                          <a:spcPct val="100000"/>
                        </a:lnSpc>
                        <a:spcBef>
                          <a:spcPts val="400"/>
                        </a:spcBef>
                        <a:spcAft>
                          <a:spcPts val="400"/>
                        </a:spcAft>
                        <a:buNone/>
                      </a:pPr>
                      <a:r>
                        <a:rPr lang="en-US" sz="2000" b="1" i="0">
                          <a:effectLst/>
                          <a:latin typeface="Avenir Next LT Pro" panose="020B0504020202020204" pitchFamily="34" charset="0"/>
                        </a:rPr>
                        <a:t> </a:t>
                      </a: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rgbClr val="055994"/>
                    </a:solidFill>
                  </a:tcPr>
                </a:tc>
                <a:tc>
                  <a:txBody>
                    <a:bodyPr/>
                    <a:lstStyle/>
                    <a:p>
                      <a:pPr algn="ctr" rtl="0" fontAlgn="base">
                        <a:lnSpc>
                          <a:spcPct val="100000"/>
                        </a:lnSpc>
                        <a:spcBef>
                          <a:spcPts val="400"/>
                        </a:spcBef>
                        <a:spcAft>
                          <a:spcPts val="400"/>
                        </a:spcAft>
                        <a:buNone/>
                      </a:pPr>
                      <a:r>
                        <a:rPr lang="en-US" sz="2000" b="1" i="0">
                          <a:effectLst/>
                          <a:latin typeface="Avenir Next LT Pro" panose="020B0504020202020204" pitchFamily="34" charset="0"/>
                        </a:rPr>
                        <a:t>FY2027</a:t>
                      </a:r>
                      <a:r>
                        <a:rPr lang="en-US" sz="2000" b="0" i="0">
                          <a:effectLst/>
                          <a:latin typeface="Avenir Next LT Pro" panose="020B0504020202020204" pitchFamily="34" charset="0"/>
                        </a:rPr>
                        <a:t> </a:t>
                      </a:r>
                      <a:endParaRPr lang="en-US" sz="3200" b="0" i="0">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rgbClr val="055994"/>
                    </a:solidFill>
                  </a:tcPr>
                </a:tc>
                <a:tc>
                  <a:txBody>
                    <a:bodyPr/>
                    <a:lstStyle/>
                    <a:p>
                      <a:pPr algn="ctr" rtl="0" fontAlgn="base">
                        <a:lnSpc>
                          <a:spcPct val="100000"/>
                        </a:lnSpc>
                        <a:spcBef>
                          <a:spcPts val="400"/>
                        </a:spcBef>
                        <a:spcAft>
                          <a:spcPts val="400"/>
                        </a:spcAft>
                        <a:buNone/>
                      </a:pPr>
                      <a:r>
                        <a:rPr lang="en-US" sz="2000" b="1" i="0">
                          <a:effectLst/>
                          <a:latin typeface="Avenir Next LT Pro" panose="020B0504020202020204" pitchFamily="34" charset="0"/>
                        </a:rPr>
                        <a:t>FY2028</a:t>
                      </a:r>
                      <a:r>
                        <a:rPr lang="en-US" sz="2000" b="0" i="0">
                          <a:effectLst/>
                          <a:latin typeface="Avenir Next LT Pro" panose="020B0504020202020204" pitchFamily="34" charset="0"/>
                        </a:rPr>
                        <a:t> </a:t>
                      </a:r>
                      <a:endParaRPr lang="en-US" sz="3200" b="0" i="0">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rgbClr val="055994"/>
                    </a:solidFill>
                  </a:tcPr>
                </a:tc>
                <a:tc>
                  <a:txBody>
                    <a:bodyPr/>
                    <a:lstStyle/>
                    <a:p>
                      <a:pPr algn="ctr" rtl="0" fontAlgn="base">
                        <a:lnSpc>
                          <a:spcPct val="100000"/>
                        </a:lnSpc>
                        <a:spcBef>
                          <a:spcPts val="400"/>
                        </a:spcBef>
                        <a:spcAft>
                          <a:spcPts val="400"/>
                        </a:spcAft>
                        <a:buNone/>
                      </a:pPr>
                      <a:r>
                        <a:rPr lang="en-US" sz="2000" b="1" i="0">
                          <a:effectLst/>
                          <a:latin typeface="Avenir Next LT Pro" panose="020B0504020202020204" pitchFamily="34" charset="0"/>
                        </a:rPr>
                        <a:t>FY2029</a:t>
                      </a:r>
                      <a:r>
                        <a:rPr lang="en-US" sz="2000" b="0" i="0">
                          <a:effectLst/>
                          <a:latin typeface="Avenir Next LT Pro" panose="020B0504020202020204" pitchFamily="34" charset="0"/>
                        </a:rPr>
                        <a:t> </a:t>
                      </a:r>
                      <a:endParaRPr lang="en-US" sz="3200" b="0" i="0">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rgbClr val="055994"/>
                    </a:solidFill>
                  </a:tcPr>
                </a:tc>
                <a:tc>
                  <a:txBody>
                    <a:bodyPr/>
                    <a:lstStyle/>
                    <a:p>
                      <a:pPr algn="ctr" rtl="0" fontAlgn="base">
                        <a:lnSpc>
                          <a:spcPct val="100000"/>
                        </a:lnSpc>
                        <a:spcBef>
                          <a:spcPts val="400"/>
                        </a:spcBef>
                        <a:spcAft>
                          <a:spcPts val="400"/>
                        </a:spcAft>
                        <a:buNone/>
                      </a:pPr>
                      <a:r>
                        <a:rPr lang="en-US" sz="2000" b="1" i="0">
                          <a:effectLst/>
                          <a:latin typeface="Avenir Next LT Pro" panose="020B0504020202020204" pitchFamily="34" charset="0"/>
                        </a:rPr>
                        <a:t>FY2030</a:t>
                      </a:r>
                      <a:r>
                        <a:rPr lang="en-US" sz="2000" b="0" i="0">
                          <a:effectLst/>
                          <a:latin typeface="Avenir Next LT Pro" panose="020B0504020202020204" pitchFamily="34" charset="0"/>
                        </a:rPr>
                        <a:t> </a:t>
                      </a:r>
                      <a:endParaRPr lang="en-US" sz="3200" b="0" i="0">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rgbClr val="055994"/>
                    </a:solidFill>
                  </a:tcPr>
                </a:tc>
                <a:tc>
                  <a:txBody>
                    <a:bodyPr/>
                    <a:lstStyle/>
                    <a:p>
                      <a:pPr algn="ctr" rtl="0" fontAlgn="base">
                        <a:lnSpc>
                          <a:spcPct val="100000"/>
                        </a:lnSpc>
                        <a:spcBef>
                          <a:spcPts val="400"/>
                        </a:spcBef>
                        <a:spcAft>
                          <a:spcPts val="400"/>
                        </a:spcAft>
                        <a:buNone/>
                      </a:pPr>
                      <a:r>
                        <a:rPr lang="en-US" sz="2000" b="1" i="0">
                          <a:effectLst/>
                          <a:latin typeface="Avenir Next LT Pro" panose="020B0504020202020204" pitchFamily="34" charset="0"/>
                        </a:rPr>
                        <a:t>FY2031</a:t>
                      </a:r>
                      <a:r>
                        <a:rPr lang="en-US" sz="2000" b="0" i="0">
                          <a:effectLst/>
                          <a:latin typeface="Avenir Next LT Pro" panose="020B0504020202020204" pitchFamily="34" charset="0"/>
                        </a:rPr>
                        <a:t> </a:t>
                      </a:r>
                      <a:endParaRPr lang="en-US" sz="3200" b="0" i="0">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rgbClr val="055994"/>
                    </a:solidFill>
                  </a:tcPr>
                </a:tc>
                <a:extLst>
                  <a:ext uri="{0D108BD9-81ED-4DB2-BD59-A6C34878D82A}">
                    <a16:rowId xmlns:a16="http://schemas.microsoft.com/office/drawing/2014/main" val="4259248703"/>
                  </a:ext>
                </a:extLst>
              </a:tr>
              <a:tr h="606823">
                <a:tc>
                  <a:txBody>
                    <a:bodyPr/>
                    <a:lstStyle/>
                    <a:p>
                      <a:pPr algn="ctr" rtl="0" fontAlgn="base">
                        <a:lnSpc>
                          <a:spcPct val="100000"/>
                        </a:lnSpc>
                        <a:spcBef>
                          <a:spcPts val="400"/>
                        </a:spcBef>
                        <a:spcAft>
                          <a:spcPts val="400"/>
                        </a:spcAft>
                        <a:buNone/>
                      </a:pPr>
                      <a:r>
                        <a:rPr lang="en-US" sz="2000" b="1" i="0">
                          <a:solidFill>
                            <a:srgbClr val="032E53"/>
                          </a:solidFill>
                          <a:effectLst/>
                          <a:latin typeface="Avenir Next LT Pro" panose="020B0504020202020204" pitchFamily="34" charset="0"/>
                        </a:rPr>
                        <a:t>Volume</a:t>
                      </a:r>
                      <a:r>
                        <a:rPr lang="en-US" sz="2000" b="0" i="0">
                          <a:solidFill>
                            <a:srgbClr val="032E53"/>
                          </a:solidFill>
                          <a:effectLst/>
                          <a:latin typeface="Avenir Next LT Pro" panose="020B0504020202020204" pitchFamily="34" charset="0"/>
                        </a:rPr>
                        <a:t> </a:t>
                      </a:r>
                      <a:endParaRPr lang="en-US" sz="3200" b="0" i="0">
                        <a:solidFill>
                          <a:srgbClr val="032E53"/>
                        </a:solidFill>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tc>
                  <a:txBody>
                    <a:bodyPr/>
                    <a:lstStyle/>
                    <a:p>
                      <a:pPr algn="ctr" rtl="0" fontAlgn="base">
                        <a:lnSpc>
                          <a:spcPct val="100000"/>
                        </a:lnSpc>
                        <a:spcBef>
                          <a:spcPts val="400"/>
                        </a:spcBef>
                        <a:spcAft>
                          <a:spcPts val="400"/>
                        </a:spcAft>
                        <a:buNone/>
                      </a:pPr>
                      <a:r>
                        <a:rPr lang="en-US" sz="2000" b="0" i="0">
                          <a:solidFill>
                            <a:srgbClr val="032E53"/>
                          </a:solidFill>
                          <a:effectLst/>
                          <a:latin typeface="Avenir Next LT Pro" panose="020B0504020202020204" pitchFamily="34" charset="0"/>
                        </a:rPr>
                        <a:t>4,752 </a:t>
                      </a:r>
                      <a:endParaRPr lang="en-US" sz="3200" b="0" i="0">
                        <a:solidFill>
                          <a:srgbClr val="032E53"/>
                        </a:solidFill>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tc>
                  <a:txBody>
                    <a:bodyPr/>
                    <a:lstStyle/>
                    <a:p>
                      <a:pPr algn="ctr" rtl="0" fontAlgn="base">
                        <a:lnSpc>
                          <a:spcPct val="100000"/>
                        </a:lnSpc>
                        <a:spcBef>
                          <a:spcPts val="400"/>
                        </a:spcBef>
                        <a:spcAft>
                          <a:spcPts val="400"/>
                        </a:spcAft>
                        <a:buNone/>
                      </a:pPr>
                      <a:r>
                        <a:rPr lang="en-US" sz="2000" b="0" i="0">
                          <a:solidFill>
                            <a:srgbClr val="032E53"/>
                          </a:solidFill>
                          <a:effectLst/>
                          <a:latin typeface="Avenir Next LT Pro" panose="020B0504020202020204" pitchFamily="34" charset="0"/>
                        </a:rPr>
                        <a:t>7,350 </a:t>
                      </a:r>
                      <a:endParaRPr lang="en-US" sz="3200" b="0" i="0">
                        <a:solidFill>
                          <a:srgbClr val="032E53"/>
                        </a:solidFill>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tc>
                  <a:txBody>
                    <a:bodyPr/>
                    <a:lstStyle/>
                    <a:p>
                      <a:pPr algn="ctr" rtl="0" fontAlgn="base">
                        <a:lnSpc>
                          <a:spcPct val="100000"/>
                        </a:lnSpc>
                        <a:spcBef>
                          <a:spcPts val="400"/>
                        </a:spcBef>
                        <a:spcAft>
                          <a:spcPts val="400"/>
                        </a:spcAft>
                        <a:buNone/>
                      </a:pPr>
                      <a:r>
                        <a:rPr lang="en-US" sz="2000" b="0" i="0">
                          <a:solidFill>
                            <a:srgbClr val="032E53"/>
                          </a:solidFill>
                          <a:effectLst/>
                          <a:latin typeface="Avenir Next LT Pro" panose="020B0504020202020204" pitchFamily="34" charset="0"/>
                        </a:rPr>
                        <a:t>7,460 </a:t>
                      </a:r>
                      <a:endParaRPr lang="en-US" sz="3200" b="0" i="0">
                        <a:solidFill>
                          <a:srgbClr val="032E53"/>
                        </a:solidFill>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tc>
                  <a:txBody>
                    <a:bodyPr/>
                    <a:lstStyle/>
                    <a:p>
                      <a:pPr algn="ctr" rtl="0" fontAlgn="base">
                        <a:lnSpc>
                          <a:spcPct val="100000"/>
                        </a:lnSpc>
                        <a:spcBef>
                          <a:spcPts val="400"/>
                        </a:spcBef>
                        <a:spcAft>
                          <a:spcPts val="400"/>
                        </a:spcAft>
                        <a:buNone/>
                      </a:pPr>
                      <a:r>
                        <a:rPr lang="en-US" sz="2000" b="0" i="0">
                          <a:solidFill>
                            <a:srgbClr val="032E53"/>
                          </a:solidFill>
                          <a:effectLst/>
                          <a:latin typeface="Avenir Next LT Pro" panose="020B0504020202020204" pitchFamily="34" charset="0"/>
                        </a:rPr>
                        <a:t>7,572 </a:t>
                      </a:r>
                      <a:endParaRPr lang="en-US" sz="3200" b="0" i="0">
                        <a:solidFill>
                          <a:srgbClr val="032E53"/>
                        </a:solidFill>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tc>
                  <a:txBody>
                    <a:bodyPr/>
                    <a:lstStyle/>
                    <a:p>
                      <a:pPr algn="ctr" rtl="0" fontAlgn="base">
                        <a:lnSpc>
                          <a:spcPct val="100000"/>
                        </a:lnSpc>
                        <a:spcBef>
                          <a:spcPts val="400"/>
                        </a:spcBef>
                        <a:spcAft>
                          <a:spcPts val="400"/>
                        </a:spcAft>
                        <a:buNone/>
                      </a:pPr>
                      <a:r>
                        <a:rPr lang="en-US" sz="2000" b="0" i="0">
                          <a:solidFill>
                            <a:srgbClr val="032E53"/>
                          </a:solidFill>
                          <a:effectLst/>
                          <a:latin typeface="Avenir Next LT Pro" panose="020B0504020202020204" pitchFamily="34" charset="0"/>
                        </a:rPr>
                        <a:t>7,686 </a:t>
                      </a:r>
                      <a:endParaRPr lang="en-US" sz="3200" b="0" i="0">
                        <a:solidFill>
                          <a:srgbClr val="032E53"/>
                        </a:solidFill>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extLst>
                  <a:ext uri="{0D108BD9-81ED-4DB2-BD59-A6C34878D82A}">
                    <a16:rowId xmlns:a16="http://schemas.microsoft.com/office/drawing/2014/main" val="2718803526"/>
                  </a:ext>
                </a:extLst>
              </a:tr>
              <a:tr h="761023">
                <a:tc>
                  <a:txBody>
                    <a:bodyPr/>
                    <a:lstStyle/>
                    <a:p>
                      <a:pPr algn="ctr" rtl="0" fontAlgn="base">
                        <a:lnSpc>
                          <a:spcPct val="100000"/>
                        </a:lnSpc>
                        <a:spcBef>
                          <a:spcPts val="400"/>
                        </a:spcBef>
                        <a:spcAft>
                          <a:spcPts val="400"/>
                        </a:spcAft>
                        <a:buNone/>
                      </a:pPr>
                      <a:r>
                        <a:rPr lang="en-US" sz="2000" b="1" i="0">
                          <a:solidFill>
                            <a:srgbClr val="032E53"/>
                          </a:solidFill>
                          <a:effectLst/>
                          <a:latin typeface="Avenir Next LT Pro" panose="020B0504020202020204" pitchFamily="34" charset="0"/>
                        </a:rPr>
                        <a:t>Operating Capacity</a:t>
                      </a:r>
                      <a:r>
                        <a:rPr lang="en-US" sz="2000" b="0" i="0">
                          <a:solidFill>
                            <a:srgbClr val="032E53"/>
                          </a:solidFill>
                          <a:effectLst/>
                          <a:latin typeface="Avenir Next LT Pro" panose="020B0504020202020204" pitchFamily="34" charset="0"/>
                        </a:rPr>
                        <a:t> </a:t>
                      </a:r>
                      <a:endParaRPr lang="en-US" sz="3200" b="0" i="0">
                        <a:solidFill>
                          <a:srgbClr val="032E53"/>
                        </a:solidFill>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tc>
                  <a:txBody>
                    <a:bodyPr/>
                    <a:lstStyle/>
                    <a:p>
                      <a:pPr algn="ctr" rtl="0" fontAlgn="base">
                        <a:lnSpc>
                          <a:spcPct val="100000"/>
                        </a:lnSpc>
                        <a:spcBef>
                          <a:spcPts val="400"/>
                        </a:spcBef>
                        <a:spcAft>
                          <a:spcPts val="400"/>
                        </a:spcAft>
                        <a:buNone/>
                      </a:pPr>
                      <a:r>
                        <a:rPr lang="en-US" sz="2000" b="0" i="0">
                          <a:solidFill>
                            <a:srgbClr val="032E53"/>
                          </a:solidFill>
                          <a:effectLst/>
                          <a:latin typeface="Avenir Next LT Pro" panose="020B0504020202020204" pitchFamily="34" charset="0"/>
                        </a:rPr>
                        <a:t>53% </a:t>
                      </a:r>
                      <a:endParaRPr lang="en-US" sz="3200" b="0" i="0">
                        <a:solidFill>
                          <a:srgbClr val="032E53"/>
                        </a:solidFill>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tc>
                  <a:txBody>
                    <a:bodyPr/>
                    <a:lstStyle/>
                    <a:p>
                      <a:pPr algn="ctr" rtl="0" fontAlgn="base">
                        <a:lnSpc>
                          <a:spcPct val="100000"/>
                        </a:lnSpc>
                        <a:spcBef>
                          <a:spcPts val="400"/>
                        </a:spcBef>
                        <a:spcAft>
                          <a:spcPts val="400"/>
                        </a:spcAft>
                        <a:buNone/>
                      </a:pPr>
                      <a:r>
                        <a:rPr lang="en-US" sz="2000" b="0" i="0">
                          <a:solidFill>
                            <a:srgbClr val="032E53"/>
                          </a:solidFill>
                          <a:effectLst/>
                          <a:latin typeface="Avenir Next LT Pro" panose="020B0504020202020204" pitchFamily="34" charset="0"/>
                        </a:rPr>
                        <a:t>82% </a:t>
                      </a:r>
                      <a:endParaRPr lang="en-US" sz="3200" b="0" i="0">
                        <a:solidFill>
                          <a:srgbClr val="032E53"/>
                        </a:solidFill>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tc>
                  <a:txBody>
                    <a:bodyPr/>
                    <a:lstStyle/>
                    <a:p>
                      <a:pPr algn="ctr" rtl="0" fontAlgn="base">
                        <a:lnSpc>
                          <a:spcPct val="100000"/>
                        </a:lnSpc>
                        <a:spcBef>
                          <a:spcPts val="400"/>
                        </a:spcBef>
                        <a:spcAft>
                          <a:spcPts val="400"/>
                        </a:spcAft>
                        <a:buNone/>
                      </a:pPr>
                      <a:r>
                        <a:rPr lang="en-US" sz="2000" b="0" i="0">
                          <a:solidFill>
                            <a:srgbClr val="032E53"/>
                          </a:solidFill>
                          <a:effectLst/>
                          <a:latin typeface="Avenir Next LT Pro" panose="020B0504020202020204" pitchFamily="34" charset="0"/>
                        </a:rPr>
                        <a:t>83% </a:t>
                      </a:r>
                      <a:endParaRPr lang="en-US" sz="3200" b="0" i="0">
                        <a:solidFill>
                          <a:srgbClr val="032E53"/>
                        </a:solidFill>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tc>
                  <a:txBody>
                    <a:bodyPr/>
                    <a:lstStyle/>
                    <a:p>
                      <a:pPr algn="ctr" rtl="0" fontAlgn="base">
                        <a:lnSpc>
                          <a:spcPct val="100000"/>
                        </a:lnSpc>
                        <a:spcBef>
                          <a:spcPts val="400"/>
                        </a:spcBef>
                        <a:spcAft>
                          <a:spcPts val="400"/>
                        </a:spcAft>
                        <a:buNone/>
                      </a:pPr>
                      <a:r>
                        <a:rPr lang="en-US" sz="2000" b="0" i="0">
                          <a:solidFill>
                            <a:srgbClr val="032E53"/>
                          </a:solidFill>
                          <a:effectLst/>
                          <a:latin typeface="Avenir Next LT Pro" panose="020B0504020202020204" pitchFamily="34" charset="0"/>
                        </a:rPr>
                        <a:t>84% </a:t>
                      </a:r>
                      <a:endParaRPr lang="en-US" sz="3200" b="0" i="0">
                        <a:solidFill>
                          <a:srgbClr val="032E53"/>
                        </a:solidFill>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tc>
                  <a:txBody>
                    <a:bodyPr/>
                    <a:lstStyle/>
                    <a:p>
                      <a:pPr algn="ctr" rtl="0" fontAlgn="base">
                        <a:lnSpc>
                          <a:spcPct val="100000"/>
                        </a:lnSpc>
                        <a:spcBef>
                          <a:spcPts val="400"/>
                        </a:spcBef>
                        <a:spcAft>
                          <a:spcPts val="400"/>
                        </a:spcAft>
                        <a:buNone/>
                      </a:pPr>
                      <a:r>
                        <a:rPr lang="en-US" sz="2000" b="0" i="0">
                          <a:solidFill>
                            <a:srgbClr val="032E53"/>
                          </a:solidFill>
                          <a:effectLst/>
                          <a:latin typeface="Avenir Next LT Pro" panose="020B0504020202020204" pitchFamily="34" charset="0"/>
                        </a:rPr>
                        <a:t>85% </a:t>
                      </a:r>
                      <a:endParaRPr lang="en-US" sz="3200" b="0" i="0">
                        <a:solidFill>
                          <a:srgbClr val="032E53"/>
                        </a:solidFill>
                        <a:effectLst/>
                        <a:latin typeface="Avenir Next LT Pro" panose="020B0504020202020204" pitchFamily="34" charset="0"/>
                      </a:endParaRPr>
                    </a:p>
                  </a:txBody>
                  <a:tcPr anchor="ctr">
                    <a:lnL w="12700" cap="flat" cmpd="sng" algn="ctr">
                      <a:solidFill>
                        <a:srgbClr val="032E53"/>
                      </a:solidFill>
                      <a:prstDash val="solid"/>
                      <a:round/>
                      <a:headEnd type="none" w="med" len="med"/>
                      <a:tailEnd type="none" w="med" len="med"/>
                    </a:lnL>
                    <a:lnR w="12700" cap="flat" cmpd="sng" algn="ctr">
                      <a:solidFill>
                        <a:srgbClr val="032E53"/>
                      </a:solidFill>
                      <a:prstDash val="solid"/>
                      <a:round/>
                      <a:headEnd type="none" w="med" len="med"/>
                      <a:tailEnd type="none" w="med" len="med"/>
                    </a:lnR>
                    <a:lnT w="12700" cap="flat" cmpd="sng" algn="ctr">
                      <a:solidFill>
                        <a:srgbClr val="032E53"/>
                      </a:solidFill>
                      <a:prstDash val="solid"/>
                      <a:round/>
                      <a:headEnd type="none" w="med" len="med"/>
                      <a:tailEnd type="none" w="med" len="med"/>
                    </a:lnT>
                    <a:lnB w="12700" cap="flat" cmpd="sng" algn="ctr">
                      <a:solidFill>
                        <a:srgbClr val="032E53"/>
                      </a:solidFill>
                      <a:prstDash val="solid"/>
                      <a:round/>
                      <a:headEnd type="none" w="med" len="med"/>
                      <a:tailEnd type="none" w="med" len="med"/>
                    </a:lnB>
                    <a:solidFill>
                      <a:schemeClr val="bg1"/>
                    </a:solidFill>
                  </a:tcPr>
                </a:tc>
                <a:extLst>
                  <a:ext uri="{0D108BD9-81ED-4DB2-BD59-A6C34878D82A}">
                    <a16:rowId xmlns:a16="http://schemas.microsoft.com/office/drawing/2014/main" val="555318189"/>
                  </a:ext>
                </a:extLst>
              </a:tr>
            </a:tbl>
          </a:graphicData>
        </a:graphic>
      </p:graphicFrame>
      <p:sp>
        <p:nvSpPr>
          <p:cNvPr id="2" name="Slide Number Placeholder 1">
            <a:extLst>
              <a:ext uri="{FF2B5EF4-FFF2-40B4-BE49-F238E27FC236}">
                <a16:creationId xmlns:a16="http://schemas.microsoft.com/office/drawing/2014/main" id="{426C2CDA-7168-3DA1-C82C-3738E8A70EA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592710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694B3-A154-6C46-45B8-571F3A820EB9}"/>
              </a:ext>
            </a:extLst>
          </p:cNvPr>
          <p:cNvSpPr>
            <a:spLocks noGrp="1"/>
          </p:cNvSpPr>
          <p:nvPr>
            <p:ph type="title"/>
          </p:nvPr>
        </p:nvSpPr>
        <p:spPr/>
        <p:txBody>
          <a:bodyPr/>
          <a:lstStyle/>
          <a:p>
            <a:r>
              <a:rPr lang="en-US" sz="3200">
                <a:latin typeface="Avenir Next LT Pro" panose="020B0504020202020204" pitchFamily="34" charset="0"/>
              </a:rPr>
              <a:t>Factor 1: Public Health Value </a:t>
            </a:r>
          </a:p>
        </p:txBody>
      </p:sp>
      <p:sp>
        <p:nvSpPr>
          <p:cNvPr id="4" name="Content Placeholder 3">
            <a:extLst>
              <a:ext uri="{FF2B5EF4-FFF2-40B4-BE49-F238E27FC236}">
                <a16:creationId xmlns:a16="http://schemas.microsoft.com/office/drawing/2014/main" id="{7BB93533-E45E-AD45-3660-87B8E942F2F5}"/>
              </a:ext>
            </a:extLst>
          </p:cNvPr>
          <p:cNvSpPr>
            <a:spLocks noGrp="1"/>
          </p:cNvSpPr>
          <p:nvPr>
            <p:ph idx="1"/>
          </p:nvPr>
        </p:nvSpPr>
        <p:spPr/>
        <p:txBody>
          <a:bodyPr vert="horz" lIns="91440" tIns="45720" rIns="91440" bIns="45720" rtlCol="0" anchor="t">
            <a:normAutofit/>
          </a:bodyPr>
          <a:lstStyle/>
          <a:p>
            <a:pPr>
              <a:lnSpc>
                <a:spcPct val="100000"/>
              </a:lnSpc>
              <a:spcBef>
                <a:spcPts val="1200"/>
              </a:spcBef>
              <a:spcAft>
                <a:spcPts val="1200"/>
              </a:spcAft>
            </a:pPr>
            <a:r>
              <a:rPr lang="en-US" b="1">
                <a:solidFill>
                  <a:srgbClr val="032E53"/>
                </a:solidFill>
                <a:latin typeface="Avenir Next LT Pro" panose="020B0504020202020204" pitchFamily="34" charset="0"/>
              </a:rPr>
              <a:t>Improved Outcomes and Quality of Life</a:t>
            </a:r>
          </a:p>
          <a:p>
            <a:pPr>
              <a:lnSpc>
                <a:spcPct val="100000"/>
              </a:lnSpc>
              <a:spcBef>
                <a:spcPts val="1200"/>
              </a:spcBef>
              <a:spcAft>
                <a:spcPts val="1200"/>
              </a:spcAft>
            </a:pPr>
            <a:r>
              <a:rPr lang="en-US">
                <a:solidFill>
                  <a:srgbClr val="032E53"/>
                </a:solidFill>
                <a:latin typeface="Avenir Next LT Pro" panose="020B0504020202020204" pitchFamily="34" charset="0"/>
                <a:cs typeface="Arial"/>
              </a:rPr>
              <a:t>A) The benefits of endoscopy as a screening</a:t>
            </a:r>
            <a:endParaRPr lang="en-US">
              <a:solidFill>
                <a:srgbClr val="032E53"/>
              </a:solidFill>
              <a:latin typeface="Avenir Next LT Pro" panose="020B0504020202020204" pitchFamily="34" charset="0"/>
            </a:endParaRPr>
          </a:p>
          <a:p>
            <a:pPr>
              <a:lnSpc>
                <a:spcPct val="100000"/>
              </a:lnSpc>
              <a:spcBef>
                <a:spcPts val="1200"/>
              </a:spcBef>
              <a:spcAft>
                <a:spcPts val="1200"/>
              </a:spcAft>
            </a:pPr>
            <a:r>
              <a:rPr lang="en-US">
                <a:solidFill>
                  <a:srgbClr val="032E53"/>
                </a:solidFill>
                <a:latin typeface="Avenir Next LT Pro" panose="020B0504020202020204" pitchFamily="34" charset="0"/>
                <a:cs typeface="Arial"/>
              </a:rPr>
              <a:t>B) Its impact on colorectal cancer rates and </a:t>
            </a:r>
            <a:endParaRPr lang="en-US">
              <a:solidFill>
                <a:srgbClr val="032E53"/>
              </a:solidFill>
              <a:latin typeface="Avenir Next LT Pro" panose="020B0504020202020204" pitchFamily="34" charset="0"/>
            </a:endParaRPr>
          </a:p>
          <a:p>
            <a:pPr>
              <a:lnSpc>
                <a:spcPct val="100000"/>
              </a:lnSpc>
              <a:spcBef>
                <a:spcPts val="1200"/>
              </a:spcBef>
              <a:spcAft>
                <a:spcPts val="1200"/>
              </a:spcAft>
            </a:pPr>
            <a:r>
              <a:rPr lang="en-US">
                <a:solidFill>
                  <a:srgbClr val="032E53"/>
                </a:solidFill>
                <a:latin typeface="Avenir Next LT Pro" panose="020B0504020202020204" pitchFamily="34" charset="0"/>
                <a:cs typeface="Arial"/>
              </a:rPr>
              <a:t>C) The advantages of endoscopy in the ASC setting </a:t>
            </a:r>
          </a:p>
          <a:p>
            <a:endParaRPr lang="en-US" sz="2800">
              <a:latin typeface="+mn-lt"/>
            </a:endParaRPr>
          </a:p>
          <a:p>
            <a:endParaRPr lang="en-US" sz="2800" kern="100">
              <a:effectLst/>
              <a:latin typeface="+mn-lt"/>
              <a:ea typeface="Calibri" panose="020F0502020204030204" pitchFamily="34" charset="0"/>
              <a:cs typeface="Calibri" panose="020F0502020204030204" pitchFamily="34" charset="0"/>
            </a:endParaRPr>
          </a:p>
          <a:p>
            <a:pPr marR="0" lvl="0">
              <a:lnSpc>
                <a:spcPct val="107000"/>
              </a:lnSpc>
              <a:spcAft>
                <a:spcPts val="800"/>
              </a:spcAft>
            </a:pPr>
            <a:endParaRPr lang="en-US" sz="2800">
              <a:effectLst/>
              <a:latin typeface="+mn-lt"/>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US" sz="2400"/>
          </a:p>
          <a:p>
            <a:endParaRPr lang="en-US"/>
          </a:p>
        </p:txBody>
      </p:sp>
      <p:sp>
        <p:nvSpPr>
          <p:cNvPr id="2" name="Slide Number Placeholder 1">
            <a:extLst>
              <a:ext uri="{FF2B5EF4-FFF2-40B4-BE49-F238E27FC236}">
                <a16:creationId xmlns:a16="http://schemas.microsoft.com/office/drawing/2014/main" id="{1354CD50-7307-159D-79CC-3B30367590A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104008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F79893-0867-4DFB-8520-87E1BF5045A8}"/>
              </a:ext>
            </a:extLst>
          </p:cNvPr>
          <p:cNvSpPr>
            <a:spLocks noGrp="1"/>
          </p:cNvSpPr>
          <p:nvPr>
            <p:ph type="title"/>
          </p:nvPr>
        </p:nvSpPr>
        <p:spPr/>
        <p:txBody>
          <a:bodyPr/>
          <a:lstStyle/>
          <a:p>
            <a:r>
              <a:rPr lang="en-US" sz="3200">
                <a:latin typeface="Avenir Next LT Pro" panose="020B0504020202020204" pitchFamily="34" charset="0"/>
              </a:rPr>
              <a:t>Factor 1: Public Health Value, continued  </a:t>
            </a:r>
          </a:p>
        </p:txBody>
      </p:sp>
      <p:sp>
        <p:nvSpPr>
          <p:cNvPr id="4" name="Content Placeholder 3">
            <a:extLst>
              <a:ext uri="{FF2B5EF4-FFF2-40B4-BE49-F238E27FC236}">
                <a16:creationId xmlns:a16="http://schemas.microsoft.com/office/drawing/2014/main" id="{B9410C8C-E8AE-B803-28CA-BEF41E76433F}"/>
              </a:ext>
            </a:extLst>
          </p:cNvPr>
          <p:cNvSpPr>
            <a:spLocks noGrp="1"/>
          </p:cNvSpPr>
          <p:nvPr>
            <p:ph idx="1"/>
          </p:nvPr>
        </p:nvSpPr>
        <p:spPr/>
        <p:txBody>
          <a:bodyPr vert="horz" lIns="91440" tIns="45720" rIns="91440" bIns="45720" rtlCol="0" anchor="t">
            <a:normAutofit/>
          </a:bodyPr>
          <a:lstStyle/>
          <a:p>
            <a:pPr>
              <a:lnSpc>
                <a:spcPct val="100000"/>
              </a:lnSpc>
              <a:spcBef>
                <a:spcPts val="1200"/>
              </a:spcBef>
              <a:spcAft>
                <a:spcPts val="1200"/>
              </a:spcAft>
            </a:pPr>
            <a:r>
              <a:rPr lang="en-US" sz="2800" b="1">
                <a:solidFill>
                  <a:srgbClr val="032E53"/>
                </a:solidFill>
                <a:latin typeface="Avenir Next LT Pro" panose="020B0504020202020204" pitchFamily="34" charset="0"/>
              </a:rPr>
              <a:t>The Applicant states that Proposed Project will work to reduce health inequity through:</a:t>
            </a:r>
            <a:endParaRPr lang="en-US" sz="2800" b="1" i="1">
              <a:solidFill>
                <a:srgbClr val="032E53"/>
              </a:solidFill>
              <a:effectLst/>
              <a:latin typeface="Avenir Next LT Pro" panose="020B0504020202020204" pitchFamily="34" charset="0"/>
              <a:ea typeface="Calibri" panose="020F0502020204030204" pitchFamily="34" charset="0"/>
            </a:endParaRPr>
          </a:p>
          <a:p>
            <a:pPr marL="285750" indent="-28575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cs typeface="Arial"/>
              </a:rPr>
              <a:t>Targeted improvements in colorectal cancer screenings</a:t>
            </a:r>
          </a:p>
          <a:p>
            <a:pPr marL="285750" indent="-28575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cs typeface="Arial"/>
              </a:rPr>
              <a:t>Reducing barriers to screening</a:t>
            </a:r>
            <a:endParaRPr lang="en-US" sz="2800" kern="100">
              <a:solidFill>
                <a:srgbClr val="032E53"/>
              </a:solidFill>
              <a:effectLst/>
              <a:latin typeface="Avenir Next LT Pro" panose="020B0504020202020204" pitchFamily="34" charset="0"/>
              <a:ea typeface="Yu Mincho" panose="02020400000000000000" pitchFamily="18" charset="-128"/>
              <a:cs typeface="Arial"/>
            </a:endParaRPr>
          </a:p>
        </p:txBody>
      </p:sp>
      <p:sp>
        <p:nvSpPr>
          <p:cNvPr id="2" name="Slide Number Placeholder 1">
            <a:extLst>
              <a:ext uri="{FF2B5EF4-FFF2-40B4-BE49-F238E27FC236}">
                <a16:creationId xmlns:a16="http://schemas.microsoft.com/office/drawing/2014/main" id="{CACB7696-DA18-2D6D-4FBD-1E3EEDFF8AE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2817637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AD3A59-2D7B-06BA-6ADF-2200F5EFD574}"/>
              </a:ext>
            </a:extLst>
          </p:cNvPr>
          <p:cNvSpPr>
            <a:spLocks noGrp="1"/>
          </p:cNvSpPr>
          <p:nvPr>
            <p:ph type="title"/>
          </p:nvPr>
        </p:nvSpPr>
        <p:spPr/>
        <p:txBody>
          <a:bodyPr>
            <a:noAutofit/>
          </a:bodyPr>
          <a:lstStyle/>
          <a:p>
            <a:r>
              <a:rPr lang="en-US" sz="3200">
                <a:latin typeface="Avenir Next LT Pro" panose="020B0504020202020204" pitchFamily="34" charset="0"/>
              </a:rPr>
              <a:t>Factor 1: Operational Objectives</a:t>
            </a:r>
            <a:br>
              <a:rPr lang="en-US" sz="3200">
                <a:latin typeface="Avenir Next LT Pro" panose="020B0504020202020204" pitchFamily="34" charset="0"/>
              </a:rPr>
            </a:br>
            <a:r>
              <a:rPr lang="en-US" sz="3200">
                <a:latin typeface="Avenir Next LT Pro" panose="020B0504020202020204" pitchFamily="34" charset="0"/>
              </a:rPr>
              <a:t>Efficiency, Continuity, Coordination of Care Analysis</a:t>
            </a:r>
          </a:p>
        </p:txBody>
      </p:sp>
      <p:sp>
        <p:nvSpPr>
          <p:cNvPr id="6" name="TextBox 5">
            <a:extLst>
              <a:ext uri="{FF2B5EF4-FFF2-40B4-BE49-F238E27FC236}">
                <a16:creationId xmlns:a16="http://schemas.microsoft.com/office/drawing/2014/main" id="{28441E15-B5F5-06B5-C350-D4BB39EE2EC7}"/>
              </a:ext>
            </a:extLst>
          </p:cNvPr>
          <p:cNvSpPr txBox="1"/>
          <p:nvPr/>
        </p:nvSpPr>
        <p:spPr>
          <a:xfrm>
            <a:off x="592822" y="1198404"/>
            <a:ext cx="11288232"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US" sz="2200" b="1" i="0" u="none" strike="noStrike" kern="1200" cap="none" spc="0" normalizeH="0" baseline="0" noProof="0">
                <a:ln>
                  <a:noFill/>
                </a:ln>
                <a:solidFill>
                  <a:srgbClr val="032E53"/>
                </a:solidFill>
                <a:effectLst/>
                <a:uLnTx/>
                <a:uFillTx/>
                <a:latin typeface="Avenir Next LT Pro" panose="020B0504020202020204" pitchFamily="34" charset="0"/>
              </a:rPr>
              <a:t>Electronic Medical Record (EMR): </a:t>
            </a:r>
            <a:endParaRPr kumimoji="0" lang="en-US" sz="2200" b="0" i="0" u="none" strike="noStrike" kern="1200" cap="none" spc="0" normalizeH="0" baseline="0" noProof="0">
              <a:ln>
                <a:noFill/>
              </a:ln>
              <a:solidFill>
                <a:srgbClr val="032E53"/>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32E53"/>
                </a:solidFill>
                <a:effectLst/>
                <a:uLnTx/>
                <a:uFillTx/>
                <a:latin typeface="Avenir Next LT Pro" panose="020B0504020202020204" pitchFamily="34" charset="0"/>
              </a:rPr>
              <a:t>The ASC will use Epic for its EMR, a system shared across MGB facilities</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32E53"/>
                </a:solidFill>
                <a:effectLst/>
                <a:uLnTx/>
                <a:uFillTx/>
                <a:latin typeface="Avenir Next LT Pro" panose="020B0504020202020204" pitchFamily="34" charset="0"/>
              </a:rPr>
              <a:t>Enable data exchange between providers and reporting capabilities. </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32E53"/>
                </a:solidFill>
                <a:effectLst/>
                <a:uLnTx/>
                <a:uFillTx/>
                <a:latin typeface="Avenir Next LT Pro" panose="020B0504020202020204" pitchFamily="34" charset="0"/>
              </a:rPr>
              <a:t>Support the flow of clinical documentation flows directly into the broader health system</a:t>
            </a:r>
          </a:p>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US" sz="2200" b="1" i="0" u="none" strike="noStrike" kern="1200" cap="none" spc="0" normalizeH="0" baseline="0" noProof="0">
                <a:ln>
                  <a:noFill/>
                </a:ln>
                <a:solidFill>
                  <a:srgbClr val="032E53"/>
                </a:solidFill>
                <a:effectLst/>
                <a:uLnTx/>
                <a:uFillTx/>
                <a:latin typeface="Avenir Next LT Pro" panose="020B0504020202020204" pitchFamily="34" charset="0"/>
              </a:rPr>
              <a:t>Emergency Procedures:</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32E53"/>
                </a:solidFill>
                <a:effectLst/>
                <a:uLnTx/>
                <a:uFillTx/>
                <a:latin typeface="Avenir Next LT Pro" panose="020B0504020202020204" pitchFamily="34" charset="0"/>
              </a:rPr>
              <a:t>Written emergency and referral protocols</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32E53"/>
                </a:solidFill>
                <a:effectLst/>
                <a:uLnTx/>
                <a:uFillTx/>
                <a:latin typeface="Avenir Next LT Pro" panose="020B0504020202020204" pitchFamily="34" charset="0"/>
              </a:rPr>
              <a:t>Agreements for inter-facility transport in non-emergency situations to support continuity of care</a:t>
            </a:r>
            <a:endParaRPr kumimoji="0" lang="en-US" sz="2200" b="1" i="0" u="none" strike="noStrike" kern="1200" cap="none" spc="0" normalizeH="0" baseline="0" noProof="0">
              <a:ln>
                <a:noFill/>
              </a:ln>
              <a:solidFill>
                <a:srgbClr val="032E53"/>
              </a:solidFill>
              <a:effectLst/>
              <a:uLnTx/>
              <a:uFillTx/>
              <a:latin typeface="Avenir Next LT Pro" panose="020B0504020202020204" pitchFamily="34" charset="0"/>
            </a:endParaRPr>
          </a:p>
        </p:txBody>
      </p:sp>
      <p:sp>
        <p:nvSpPr>
          <p:cNvPr id="2" name="Slide Number Placeholder 1">
            <a:extLst>
              <a:ext uri="{FF2B5EF4-FFF2-40B4-BE49-F238E27FC236}">
                <a16:creationId xmlns:a16="http://schemas.microsoft.com/office/drawing/2014/main" id="{6FDD3EDD-AC22-933E-F1BB-DDDA7AB126A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264031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5D811B-AF25-F693-6A97-A0AE2097869F}"/>
              </a:ext>
            </a:extLst>
          </p:cNvPr>
          <p:cNvSpPr>
            <a:spLocks noGrp="1"/>
          </p:cNvSpPr>
          <p:nvPr>
            <p:ph type="title"/>
          </p:nvPr>
        </p:nvSpPr>
        <p:spPr/>
        <p:txBody>
          <a:bodyPr/>
          <a:lstStyle/>
          <a:p>
            <a:r>
              <a:rPr lang="en-US"/>
              <a:t>Black History Month</a:t>
            </a:r>
          </a:p>
        </p:txBody>
      </p:sp>
      <p:pic>
        <p:nvPicPr>
          <p:cNvPr id="3" name="Picture 2" descr="Scanned title page of &quot;A Book of Medical Discourses in Two Parts,&quot; by Dr. Rebecca Lee Crumpler">
            <a:extLst>
              <a:ext uri="{FF2B5EF4-FFF2-40B4-BE49-F238E27FC236}">
                <a16:creationId xmlns:a16="http://schemas.microsoft.com/office/drawing/2014/main" id="{DAAA421A-7EA1-4652-0D39-C5DFEF0C9543}"/>
              </a:ext>
            </a:extLst>
          </p:cNvPr>
          <p:cNvPicPr>
            <a:picLocks noChangeAspect="1"/>
          </p:cNvPicPr>
          <p:nvPr/>
        </p:nvPicPr>
        <p:blipFill>
          <a:blip r:embed="rId2"/>
          <a:stretch>
            <a:fillRect/>
          </a:stretch>
        </p:blipFill>
        <p:spPr>
          <a:xfrm>
            <a:off x="2156928" y="1314292"/>
            <a:ext cx="3233024" cy="4920126"/>
          </a:xfrm>
          <a:prstGeom prst="rect">
            <a:avLst/>
          </a:prstGeom>
        </p:spPr>
      </p:pic>
      <p:sp>
        <p:nvSpPr>
          <p:cNvPr id="4" name="Content Placeholder 3">
            <a:extLst>
              <a:ext uri="{FF2B5EF4-FFF2-40B4-BE49-F238E27FC236}">
                <a16:creationId xmlns:a16="http://schemas.microsoft.com/office/drawing/2014/main" id="{83FD4516-7566-477D-F358-2D831C05077F}"/>
              </a:ext>
            </a:extLst>
          </p:cNvPr>
          <p:cNvSpPr>
            <a:spLocks noGrp="1"/>
          </p:cNvSpPr>
          <p:nvPr>
            <p:ph idx="1"/>
          </p:nvPr>
        </p:nvSpPr>
        <p:spPr>
          <a:xfrm>
            <a:off x="5582652" y="2646947"/>
            <a:ext cx="6188587" cy="3464845"/>
          </a:xfrm>
        </p:spPr>
        <p:txBody>
          <a:bodyPr>
            <a:noAutofit/>
          </a:bodyPr>
          <a:lstStyle/>
          <a:p>
            <a:r>
              <a:rPr lang="en-US"/>
              <a:t>“A Book of Medical </a:t>
            </a:r>
            <a:br>
              <a:rPr lang="en-US"/>
            </a:br>
            <a:r>
              <a:rPr lang="en-US"/>
              <a:t>Discourses in Two Parts,”</a:t>
            </a:r>
            <a:br>
              <a:rPr lang="en-US"/>
            </a:br>
            <a:r>
              <a:rPr lang="en-US"/>
              <a:t>by Dr. Rebecca Lee Crumpler</a:t>
            </a:r>
          </a:p>
          <a:p>
            <a:endParaRPr lang="en-US"/>
          </a:p>
          <a:p>
            <a:endParaRPr lang="en-US" sz="1800"/>
          </a:p>
          <a:p>
            <a:endParaRPr lang="en-US" sz="1800"/>
          </a:p>
          <a:p>
            <a:r>
              <a:rPr lang="en-US" sz="1800"/>
              <a:t>Image courtesy of the U.S. National Library of Medicine</a:t>
            </a:r>
          </a:p>
        </p:txBody>
      </p:sp>
      <p:sp>
        <p:nvSpPr>
          <p:cNvPr id="12" name="Slide Number Placeholder 14">
            <a:extLst>
              <a:ext uri="{FF2B5EF4-FFF2-40B4-BE49-F238E27FC236}">
                <a16:creationId xmlns:a16="http://schemas.microsoft.com/office/drawing/2014/main" id="{89A8C69A-E46C-1FE9-60AC-347BD2DB47CA}"/>
              </a:ext>
            </a:extLst>
          </p:cNvPr>
          <p:cNvSpPr>
            <a:spLocks noGrp="1"/>
          </p:cNvSpPr>
          <p:nvPr>
            <p:ph type="sldNum" sz="quarter" idx="4"/>
          </p:nvPr>
        </p:nvSpPr>
        <p:spPr/>
        <p:txBody>
          <a:bodyPr/>
          <a:lstStyle/>
          <a:p>
            <a:fld id="{CA49D0EE-DE7F-324B-A84C-F36708423CDB}" type="slidenum">
              <a:rPr lang="en-US" smtClean="0"/>
              <a:pPr/>
              <a:t>3</a:t>
            </a:fld>
            <a:endParaRPr lang="en-US"/>
          </a:p>
        </p:txBody>
      </p:sp>
    </p:spTree>
    <p:extLst>
      <p:ext uri="{BB962C8B-B14F-4D97-AF65-F5344CB8AC3E}">
        <p14:creationId xmlns:p14="http://schemas.microsoft.com/office/powerpoint/2010/main" val="2798303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E27AB3-1DFA-73B4-864F-E0A81860A11C}"/>
              </a:ext>
            </a:extLst>
          </p:cNvPr>
          <p:cNvSpPr>
            <a:spLocks noGrp="1"/>
          </p:cNvSpPr>
          <p:nvPr>
            <p:ph type="title"/>
          </p:nvPr>
        </p:nvSpPr>
        <p:spPr/>
        <p:txBody>
          <a:bodyPr>
            <a:normAutofit fontScale="90000"/>
          </a:bodyPr>
          <a:lstStyle/>
          <a:p>
            <a:r>
              <a:rPr lang="en-US" sz="3200">
                <a:latin typeface="Avenir Next LT Pro" panose="020B0504020202020204" pitchFamily="34" charset="0"/>
              </a:rPr>
              <a:t>Factor 1: Competition on Price, Total Medical Expenses (TME), Costs </a:t>
            </a:r>
          </a:p>
        </p:txBody>
      </p:sp>
      <p:sp>
        <p:nvSpPr>
          <p:cNvPr id="2" name="Slide Number Placeholder 1">
            <a:extLst>
              <a:ext uri="{FF2B5EF4-FFF2-40B4-BE49-F238E27FC236}">
                <a16:creationId xmlns:a16="http://schemas.microsoft.com/office/drawing/2014/main" id="{07D767D9-85BA-D792-F340-6B3E48F0D4A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white"/>
              </a:solidFill>
              <a:effectLst/>
              <a:uLnTx/>
              <a:uFillTx/>
            </a:endParaRPr>
          </a:p>
        </p:txBody>
      </p:sp>
      <p:sp>
        <p:nvSpPr>
          <p:cNvPr id="4" name="Content Placeholder 3">
            <a:extLst>
              <a:ext uri="{FF2B5EF4-FFF2-40B4-BE49-F238E27FC236}">
                <a16:creationId xmlns:a16="http://schemas.microsoft.com/office/drawing/2014/main" id="{790BB0FA-DD18-1FD2-9D31-8154186C6A85}"/>
              </a:ext>
            </a:extLst>
          </p:cNvPr>
          <p:cNvSpPr>
            <a:spLocks noGrp="1"/>
          </p:cNvSpPr>
          <p:nvPr>
            <p:ph idx="1"/>
          </p:nvPr>
        </p:nvSpPr>
        <p:spPr/>
        <p:txBody>
          <a:bodyPr vert="horz" lIns="91440" tIns="45720" rIns="91440" bIns="45720" rtlCol="0" anchor="t">
            <a:normAutofit/>
          </a:bodyPr>
          <a:lstStyle/>
          <a:p>
            <a:pPr>
              <a:lnSpc>
                <a:spcPct val="100000"/>
              </a:lnSpc>
              <a:spcBef>
                <a:spcPts val="1200"/>
              </a:spcBef>
              <a:spcAft>
                <a:spcPts val="1200"/>
              </a:spcAft>
            </a:pPr>
            <a:r>
              <a:rPr lang="en-US" sz="3000" b="1">
                <a:solidFill>
                  <a:srgbClr val="032E53"/>
                </a:solidFill>
                <a:latin typeface="Avenir Next LT Pro" panose="020B0504020202020204" pitchFamily="34" charset="0"/>
                <a:cs typeface="Arial"/>
              </a:rPr>
              <a:t>The Applicant asserts the following factors will impact price and TME:</a:t>
            </a:r>
          </a:p>
          <a:p>
            <a:pPr marL="457200" indent="-457200">
              <a:lnSpc>
                <a:spcPct val="100000"/>
              </a:lnSpc>
              <a:spcBef>
                <a:spcPts val="1200"/>
              </a:spcBef>
              <a:spcAft>
                <a:spcPts val="1200"/>
              </a:spcAft>
              <a:buFont typeface="Arial" panose="020B0604020202020204" pitchFamily="34" charset="0"/>
              <a:buChar char="•"/>
            </a:pPr>
            <a:r>
              <a:rPr lang="en-US" sz="3000">
                <a:solidFill>
                  <a:srgbClr val="032E53"/>
                </a:solidFill>
                <a:latin typeface="Avenir Next LT Pro" panose="020B0504020202020204" pitchFamily="34" charset="0"/>
                <a:cs typeface="Arial"/>
              </a:rPr>
              <a:t>Cost benefit of ASCs</a:t>
            </a:r>
          </a:p>
          <a:p>
            <a:pPr marL="457200" indent="-457200">
              <a:lnSpc>
                <a:spcPct val="100000"/>
              </a:lnSpc>
              <a:spcBef>
                <a:spcPts val="1200"/>
              </a:spcBef>
              <a:spcAft>
                <a:spcPts val="1200"/>
              </a:spcAft>
              <a:buFont typeface="Arial" panose="020B0604020202020204" pitchFamily="34" charset="0"/>
              <a:buChar char="•"/>
            </a:pPr>
            <a:r>
              <a:rPr lang="en-US" sz="3000">
                <a:solidFill>
                  <a:srgbClr val="032E53"/>
                </a:solidFill>
                <a:latin typeface="Avenir Next LT Pro" panose="020B0504020202020204" pitchFamily="34" charset="0"/>
                <a:cs typeface="Arial"/>
              </a:rPr>
              <a:t>Timely detection</a:t>
            </a:r>
            <a:endParaRPr lang="en-US" sz="3000">
              <a:solidFill>
                <a:srgbClr val="032E53"/>
              </a:solidFill>
              <a:latin typeface="Avenir Next LT Pro" panose="020B0504020202020204" pitchFamily="34" charset="0"/>
            </a:endParaRPr>
          </a:p>
          <a:p>
            <a:pPr marL="457200" indent="-457200">
              <a:lnSpc>
                <a:spcPct val="100000"/>
              </a:lnSpc>
              <a:spcBef>
                <a:spcPts val="1200"/>
              </a:spcBef>
              <a:spcAft>
                <a:spcPts val="1200"/>
              </a:spcAft>
              <a:buFont typeface="Arial" panose="020B0604020202020204" pitchFamily="34" charset="0"/>
              <a:buChar char="•"/>
            </a:pPr>
            <a:r>
              <a:rPr lang="en-US" sz="3000">
                <a:solidFill>
                  <a:srgbClr val="032E53"/>
                </a:solidFill>
                <a:latin typeface="Avenir Next LT Pro" panose="020B0504020202020204" pitchFamily="34" charset="0"/>
                <a:cs typeface="Arial"/>
              </a:rPr>
              <a:t>Improved patient throughput in hospital settings</a:t>
            </a:r>
          </a:p>
          <a:p>
            <a:pPr marL="457200" indent="-457200">
              <a:lnSpc>
                <a:spcPct val="100000"/>
              </a:lnSpc>
              <a:spcBef>
                <a:spcPts val="1200"/>
              </a:spcBef>
              <a:spcAft>
                <a:spcPts val="1200"/>
              </a:spcAft>
              <a:buFont typeface="Arial" panose="020B0604020202020204" pitchFamily="34" charset="0"/>
              <a:buChar char="•"/>
            </a:pPr>
            <a:r>
              <a:rPr lang="en-US" sz="3000">
                <a:solidFill>
                  <a:srgbClr val="032E53"/>
                </a:solidFill>
                <a:latin typeface="Avenir Next LT Pro" panose="020B0504020202020204" pitchFamily="34" charset="0"/>
                <a:cs typeface="Arial"/>
              </a:rPr>
              <a:t>Cost savings to payers</a:t>
            </a:r>
          </a:p>
        </p:txBody>
      </p:sp>
    </p:spTree>
    <p:extLst>
      <p:ext uri="{BB962C8B-B14F-4D97-AF65-F5344CB8AC3E}">
        <p14:creationId xmlns:p14="http://schemas.microsoft.com/office/powerpoint/2010/main" val="1756776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59526-451E-E4D0-9C73-1197BC4B2FFD}"/>
              </a:ext>
            </a:extLst>
          </p:cNvPr>
          <p:cNvSpPr>
            <a:spLocks noGrp="1"/>
          </p:cNvSpPr>
          <p:nvPr>
            <p:ph type="title"/>
          </p:nvPr>
        </p:nvSpPr>
        <p:spPr/>
        <p:txBody>
          <a:bodyPr>
            <a:normAutofit/>
          </a:bodyPr>
          <a:lstStyle/>
          <a:p>
            <a:r>
              <a:rPr lang="en-US" sz="2900">
                <a:latin typeface="Avenir Next LT Pro" panose="020B0504020202020204" pitchFamily="34" charset="0"/>
              </a:rPr>
              <a:t>Factor 2: Health Priorities - Requirements</a:t>
            </a:r>
          </a:p>
        </p:txBody>
      </p:sp>
      <p:sp>
        <p:nvSpPr>
          <p:cNvPr id="4" name="Content Placeholder 3">
            <a:extLst>
              <a:ext uri="{FF2B5EF4-FFF2-40B4-BE49-F238E27FC236}">
                <a16:creationId xmlns:a16="http://schemas.microsoft.com/office/drawing/2014/main" id="{6948EAEB-276D-C4E7-784F-33466D5A731B}"/>
              </a:ext>
            </a:extLst>
          </p:cNvPr>
          <p:cNvSpPr>
            <a:spLocks noGrp="1"/>
          </p:cNvSpPr>
          <p:nvPr>
            <p:ph idx="1"/>
          </p:nvPr>
        </p:nvSpPr>
        <p:spPr/>
        <p:txBody>
          <a:bodyPr/>
          <a:lstStyle/>
          <a:p>
            <a:endParaRPr lang="en-US"/>
          </a:p>
          <a:p>
            <a:pPr>
              <a:lnSpc>
                <a:spcPct val="100000"/>
              </a:lnSpc>
              <a:spcBef>
                <a:spcPts val="1200"/>
              </a:spcBef>
              <a:spcAft>
                <a:spcPts val="1200"/>
              </a:spcAft>
            </a:pPr>
            <a:r>
              <a:rPr lang="en-US">
                <a:solidFill>
                  <a:srgbClr val="032E53"/>
                </a:solidFill>
                <a:latin typeface="Avenir Next LT Pro" panose="020B0504020202020204" pitchFamily="34" charset="0"/>
                <a:cs typeface="Calibri" panose="020F0502020204030204" pitchFamily="34" charset="0"/>
              </a:rPr>
              <a:t>The expectation is that, using objective data, Applicants will address how the Proposed Project supports Commonwealth Cost containment goals and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improved public health outcomes</a:t>
            </a:r>
            <a:r>
              <a:rPr lang="en-US">
                <a:solidFill>
                  <a:srgbClr val="032E53"/>
                </a:solidFill>
                <a:latin typeface="Avenir Next LT Pro" panose="020B0504020202020204" pitchFamily="34" charset="0"/>
                <a:ea typeface="Calibri" panose="020F0502020204030204" pitchFamily="34" charset="0"/>
                <a:cs typeface="Calibri" panose="020F0502020204030204" pitchFamily="34" charset="0"/>
              </a:rPr>
              <a:t>.  </a:t>
            </a:r>
            <a:endParaRPr lang="en-US">
              <a:solidFill>
                <a:srgbClr val="032E53"/>
              </a:solidFill>
              <a:latin typeface="Avenir Next LT Pro" panose="020B050402020202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22B45A6C-53BA-D924-627C-E564B520636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4176116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CAF262-A357-4670-A69D-C39A366F494B}"/>
              </a:ext>
            </a:extLst>
          </p:cNvPr>
          <p:cNvSpPr>
            <a:spLocks noGrp="1"/>
          </p:cNvSpPr>
          <p:nvPr>
            <p:ph type="title"/>
          </p:nvPr>
        </p:nvSpPr>
        <p:spPr/>
        <p:txBody>
          <a:bodyPr>
            <a:normAutofit/>
          </a:bodyPr>
          <a:lstStyle/>
          <a:p>
            <a:r>
              <a:rPr lang="en-US" sz="2900">
                <a:latin typeface="Avenir Next LT Pro" panose="020B0504020202020204" pitchFamily="34" charset="0"/>
              </a:rPr>
              <a:t>Factor 2: Analysis- Cost Containment</a:t>
            </a:r>
          </a:p>
        </p:txBody>
      </p:sp>
      <p:sp>
        <p:nvSpPr>
          <p:cNvPr id="9" name="Content Placeholder 8">
            <a:extLst>
              <a:ext uri="{FF2B5EF4-FFF2-40B4-BE49-F238E27FC236}">
                <a16:creationId xmlns:a16="http://schemas.microsoft.com/office/drawing/2014/main" id="{0603BB7E-BE2C-4149-B801-32A50B5FB020}"/>
              </a:ext>
            </a:extLst>
          </p:cNvPr>
          <p:cNvSpPr>
            <a:spLocks noGrp="1"/>
          </p:cNvSpPr>
          <p:nvPr>
            <p:ph idx="1"/>
          </p:nvPr>
        </p:nvSpPr>
        <p:spPr/>
        <p:txBody>
          <a:bodyPr vert="horz" lIns="91440" tIns="45720" rIns="91440" bIns="45720" rtlCol="0" anchor="t">
            <a:normAutofit/>
          </a:bodyPr>
          <a:lstStyle/>
          <a:p>
            <a:pPr marR="0">
              <a:spcBef>
                <a:spcPts val="0"/>
              </a:spcBef>
              <a:spcAft>
                <a:spcPts val="0"/>
              </a:spcAft>
            </a:pPr>
            <a:endParaRPr lang="en-US">
              <a:effectLst/>
              <a:latin typeface="Avenir Next LT Pro" panose="020B0504020202020204" pitchFamily="34" charset="0"/>
              <a:ea typeface="Calibri" panose="020F0502020204030204" pitchFamily="34" charset="0"/>
              <a:cs typeface="Calibri" panose="020F0502020204030204" pitchFamily="34" charset="0"/>
            </a:endParaRPr>
          </a:p>
          <a:p>
            <a:pPr marL="457200" indent="-457200">
              <a:lnSpc>
                <a:spcPct val="100000"/>
              </a:lnSpc>
              <a:spcBef>
                <a:spcPts val="1200"/>
              </a:spcBef>
              <a:spcAft>
                <a:spcPts val="1200"/>
              </a:spcAft>
              <a:buFont typeface="Arial" panose="020B0604020202020204" pitchFamily="34" charset="0"/>
              <a:buChar char="•"/>
            </a:pPr>
            <a:r>
              <a:rPr lang="en-US">
                <a:solidFill>
                  <a:srgbClr val="032E53"/>
                </a:solidFill>
                <a:latin typeface="Avenir Next LT Pro" panose="020B0504020202020204" pitchFamily="34" charset="0"/>
                <a:cs typeface="Arial"/>
              </a:rPr>
              <a:t>Expanding access to endoscopy in a lower cost setting</a:t>
            </a:r>
          </a:p>
          <a:p>
            <a:pPr marL="457200" indent="-457200">
              <a:lnSpc>
                <a:spcPct val="100000"/>
              </a:lnSpc>
              <a:spcBef>
                <a:spcPts val="1200"/>
              </a:spcBef>
              <a:spcAft>
                <a:spcPts val="1200"/>
              </a:spcAft>
              <a:buFont typeface="Arial" panose="020B0604020202020204" pitchFamily="34" charset="0"/>
              <a:buChar char="•"/>
            </a:pPr>
            <a:r>
              <a:rPr lang="en-US">
                <a:solidFill>
                  <a:srgbClr val="032E53"/>
                </a:solidFill>
                <a:latin typeface="Avenir Next LT Pro" panose="020B0504020202020204" pitchFamily="34" charset="0"/>
                <a:cs typeface="Arial"/>
              </a:rPr>
              <a:t>ASCs maximize operational efficiencies</a:t>
            </a:r>
          </a:p>
          <a:p>
            <a:pPr marL="457200" indent="-457200">
              <a:lnSpc>
                <a:spcPct val="100000"/>
              </a:lnSpc>
              <a:spcBef>
                <a:spcPts val="1200"/>
              </a:spcBef>
              <a:spcAft>
                <a:spcPts val="1200"/>
              </a:spcAft>
              <a:buFont typeface="Arial" panose="020B0604020202020204" pitchFamily="34" charset="0"/>
              <a:buChar char="•"/>
            </a:pPr>
            <a:r>
              <a:rPr lang="en-US">
                <a:solidFill>
                  <a:srgbClr val="032E53"/>
                </a:solidFill>
                <a:latin typeface="Avenir Next LT Pro" panose="020B0504020202020204" pitchFamily="34" charset="0"/>
                <a:cs typeface="Arial"/>
              </a:rPr>
              <a:t>Only 18 of the Commonwealth’s ASCs are offering endoscopy services (12 single-specialty and 6 multi-specialty)</a:t>
            </a:r>
            <a:endParaRPr lang="en-US" sz="1800">
              <a:latin typeface="Calibri" panose="020F0502020204030204" pitchFamily="34" charset="0"/>
              <a:ea typeface="Times New Roman" panose="02020603050405020304" pitchFamily="18" charset="0"/>
            </a:endParaRPr>
          </a:p>
        </p:txBody>
      </p:sp>
      <p:sp>
        <p:nvSpPr>
          <p:cNvPr id="2" name="Slide Number Placeholder 1">
            <a:extLst>
              <a:ext uri="{FF2B5EF4-FFF2-40B4-BE49-F238E27FC236}">
                <a16:creationId xmlns:a16="http://schemas.microsoft.com/office/drawing/2014/main" id="{99F542B8-1D79-C977-1812-88FE7C2AD08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2981671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16EA0-D1DF-A8DE-196F-E0C3DCA66E1D}"/>
              </a:ext>
            </a:extLst>
          </p:cNvPr>
          <p:cNvSpPr>
            <a:spLocks noGrp="1"/>
          </p:cNvSpPr>
          <p:nvPr>
            <p:ph type="title"/>
          </p:nvPr>
        </p:nvSpPr>
        <p:spPr/>
        <p:txBody>
          <a:bodyPr/>
          <a:lstStyle/>
          <a:p>
            <a:r>
              <a:rPr lang="en-US" sz="2900">
                <a:latin typeface="Avenir Next LT Pro" panose="020B0504020202020204" pitchFamily="34" charset="0"/>
              </a:rPr>
              <a:t>Factor 2: Analysis – Improved Public Health Outcomes</a:t>
            </a:r>
          </a:p>
        </p:txBody>
      </p:sp>
      <p:sp>
        <p:nvSpPr>
          <p:cNvPr id="4" name="Content Placeholder 3">
            <a:extLst>
              <a:ext uri="{FF2B5EF4-FFF2-40B4-BE49-F238E27FC236}">
                <a16:creationId xmlns:a16="http://schemas.microsoft.com/office/drawing/2014/main" id="{9E6EC267-B18F-19D0-75FB-C589955ED0F4}"/>
              </a:ext>
            </a:extLst>
          </p:cNvPr>
          <p:cNvSpPr>
            <a:spLocks noGrp="1"/>
          </p:cNvSpPr>
          <p:nvPr>
            <p:ph idx="1"/>
          </p:nvPr>
        </p:nvSpPr>
        <p:spPr/>
        <p:txBody>
          <a:bodyPr>
            <a:normAutofit/>
          </a:bodyPr>
          <a:lstStyle/>
          <a:p>
            <a:pPr>
              <a:lnSpc>
                <a:spcPct val="100000"/>
              </a:lnSpc>
              <a:spcBef>
                <a:spcPts val="1200"/>
              </a:spcBef>
              <a:spcAft>
                <a:spcPts val="1200"/>
              </a:spcAft>
            </a:pPr>
            <a:r>
              <a:rPr lang="en-US" b="1">
                <a:solidFill>
                  <a:srgbClr val="032E53"/>
                </a:solidFill>
                <a:latin typeface="Avenir Next LT Pro" panose="020B0504020202020204" pitchFamily="34" charset="0"/>
                <a:cs typeface="Arial"/>
              </a:rPr>
              <a:t>The Proposed Project will improve access to endoscopy services, supporting health outcomes for patients. </a:t>
            </a:r>
          </a:p>
          <a:p>
            <a:pPr marL="457200" indent="-457200">
              <a:lnSpc>
                <a:spcPct val="100000"/>
              </a:lnSpc>
              <a:spcBef>
                <a:spcPts val="1200"/>
              </a:spcBef>
              <a:spcAft>
                <a:spcPts val="1200"/>
              </a:spcAft>
              <a:buFont typeface="Arial" panose="020B0604020202020204" pitchFamily="34" charset="0"/>
              <a:buChar char="•"/>
            </a:pPr>
            <a:r>
              <a:rPr lang="en-US">
                <a:solidFill>
                  <a:srgbClr val="032E53"/>
                </a:solidFill>
                <a:latin typeface="Avenir Next LT Pro" panose="020B0504020202020204" pitchFamily="34" charset="0"/>
                <a:cs typeface="Arial"/>
              </a:rPr>
              <a:t>Early cancer detection</a:t>
            </a:r>
          </a:p>
          <a:p>
            <a:pPr marL="457200" indent="-457200">
              <a:lnSpc>
                <a:spcPct val="100000"/>
              </a:lnSpc>
              <a:spcBef>
                <a:spcPts val="1200"/>
              </a:spcBef>
              <a:spcAft>
                <a:spcPts val="1200"/>
              </a:spcAft>
              <a:buFont typeface="Arial" panose="020B0604020202020204" pitchFamily="34" charset="0"/>
              <a:buChar char="•"/>
            </a:pPr>
            <a:r>
              <a:rPr lang="en-US">
                <a:solidFill>
                  <a:srgbClr val="032E53"/>
                </a:solidFill>
                <a:latin typeface="Avenir Next LT Pro" panose="020B0504020202020204" pitchFamily="34" charset="0"/>
                <a:cs typeface="Arial"/>
              </a:rPr>
              <a:t>Improved patient experience </a:t>
            </a:r>
          </a:p>
          <a:p>
            <a:pPr marL="457200" indent="-457200">
              <a:lnSpc>
                <a:spcPct val="100000"/>
              </a:lnSpc>
              <a:spcBef>
                <a:spcPts val="1200"/>
              </a:spcBef>
              <a:spcAft>
                <a:spcPts val="1200"/>
              </a:spcAft>
              <a:buFont typeface="Arial" panose="020B0604020202020204" pitchFamily="34" charset="0"/>
              <a:buChar char="•"/>
            </a:pPr>
            <a:r>
              <a:rPr lang="en-US">
                <a:solidFill>
                  <a:srgbClr val="032E53"/>
                </a:solidFill>
                <a:latin typeface="Avenir Next LT Pro" panose="020B0504020202020204" pitchFamily="34" charset="0"/>
                <a:cs typeface="Arial"/>
              </a:rPr>
              <a:t>Shorter wait times and fewer scheduling delays</a:t>
            </a:r>
          </a:p>
          <a:p>
            <a:endParaRPr lang="en-US" sz="2800">
              <a:effectLst/>
              <a:latin typeface="+mn-lt"/>
              <a:ea typeface="Calibri" panose="020F0502020204030204" pitchFamily="34" charset="0"/>
              <a:cs typeface="Times New Roman" panose="02020603050405020304" pitchFamily="18" charset="0"/>
            </a:endParaRPr>
          </a:p>
          <a:p>
            <a:endParaRPr lang="en-US" sz="2800">
              <a:effectLst/>
              <a:latin typeface="+mn-l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0CD4FC4-7689-EA62-9227-0E51FE3EBA2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414211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371C0-2108-0582-F1E9-FE2AB3FF3760}"/>
              </a:ext>
            </a:extLst>
          </p:cNvPr>
          <p:cNvSpPr>
            <a:spLocks noGrp="1"/>
          </p:cNvSpPr>
          <p:nvPr>
            <p:ph type="title"/>
          </p:nvPr>
        </p:nvSpPr>
        <p:spPr/>
        <p:txBody>
          <a:bodyPr/>
          <a:lstStyle/>
          <a:p>
            <a:r>
              <a:rPr lang="en-US" sz="2900">
                <a:latin typeface="Avenir Next LT Pro" panose="020B0504020202020204" pitchFamily="34" charset="0"/>
              </a:rPr>
              <a:t>Factor 2: Analysis – Delivery System Transformation</a:t>
            </a:r>
          </a:p>
        </p:txBody>
      </p:sp>
      <p:sp>
        <p:nvSpPr>
          <p:cNvPr id="4" name="Content Placeholder 3">
            <a:extLst>
              <a:ext uri="{FF2B5EF4-FFF2-40B4-BE49-F238E27FC236}">
                <a16:creationId xmlns:a16="http://schemas.microsoft.com/office/drawing/2014/main" id="{F72C7D7E-1E2E-6B26-232A-9017C01296F1}"/>
              </a:ext>
            </a:extLst>
          </p:cNvPr>
          <p:cNvSpPr>
            <a:spLocks noGrp="1"/>
          </p:cNvSpPr>
          <p:nvPr>
            <p:ph idx="1"/>
          </p:nvPr>
        </p:nvSpPr>
        <p:spPr/>
        <p:txBody>
          <a:bodyPr>
            <a:normAutofit/>
          </a:bodyPr>
          <a:lstStyle/>
          <a:p>
            <a:pPr>
              <a:lnSpc>
                <a:spcPct val="100000"/>
              </a:lnSpc>
              <a:spcBef>
                <a:spcPts val="1200"/>
              </a:spcBef>
              <a:spcAft>
                <a:spcPts val="1200"/>
              </a:spcAft>
            </a:pPr>
            <a:r>
              <a:rPr lang="en-US" b="1">
                <a:solidFill>
                  <a:srgbClr val="032E53"/>
                </a:solidFill>
                <a:latin typeface="Avenir Next LT Pro" panose="020B0504020202020204" pitchFamily="34" charset="0"/>
                <a:cs typeface="Arial"/>
              </a:rPr>
              <a:t>The Applicant will meet the Delivery Transformation System by: </a:t>
            </a:r>
          </a:p>
          <a:p>
            <a:pPr marL="457200" indent="-457200">
              <a:lnSpc>
                <a:spcPct val="100000"/>
              </a:lnSpc>
              <a:spcBef>
                <a:spcPts val="1200"/>
              </a:spcBef>
              <a:spcAft>
                <a:spcPts val="1200"/>
              </a:spcAft>
              <a:buFont typeface="Arial" panose="020B0604020202020204" pitchFamily="34" charset="0"/>
              <a:buChar char="•"/>
            </a:pPr>
            <a:r>
              <a:rPr lang="en-US">
                <a:solidFill>
                  <a:srgbClr val="032E53"/>
                </a:solidFill>
                <a:latin typeface="Avenir Next LT Pro" panose="020B0504020202020204" pitchFamily="34" charset="0"/>
                <a:cs typeface="Arial"/>
              </a:rPr>
              <a:t>Screening for Social determinants of health (</a:t>
            </a:r>
            <a:r>
              <a:rPr lang="en-US" err="1">
                <a:solidFill>
                  <a:srgbClr val="032E53"/>
                </a:solidFill>
                <a:latin typeface="Avenir Next LT Pro" panose="020B0504020202020204" pitchFamily="34" charset="0"/>
                <a:cs typeface="Arial"/>
              </a:rPr>
              <a:t>SDoH</a:t>
            </a:r>
            <a:r>
              <a:rPr lang="en-US">
                <a:solidFill>
                  <a:srgbClr val="032E53"/>
                </a:solidFill>
                <a:latin typeface="Avenir Next LT Pro" panose="020B0504020202020204" pitchFamily="34" charset="0"/>
                <a:cs typeface="Arial"/>
              </a:rPr>
              <a:t>) needs</a:t>
            </a:r>
          </a:p>
          <a:p>
            <a:pPr marL="457200" indent="-457200">
              <a:lnSpc>
                <a:spcPct val="100000"/>
              </a:lnSpc>
              <a:spcBef>
                <a:spcPts val="1200"/>
              </a:spcBef>
              <a:spcAft>
                <a:spcPts val="1200"/>
              </a:spcAft>
              <a:buFont typeface="Arial" panose="020B0604020202020204" pitchFamily="34" charset="0"/>
              <a:buChar char="•"/>
            </a:pPr>
            <a:r>
              <a:rPr lang="en-US">
                <a:solidFill>
                  <a:srgbClr val="032E53"/>
                </a:solidFill>
                <a:latin typeface="Avenir Next LT Pro" panose="020B0504020202020204" pitchFamily="34" charset="0"/>
                <a:cs typeface="Arial"/>
              </a:rPr>
              <a:t>Screening all Medicaid ACO patients annually</a:t>
            </a:r>
          </a:p>
          <a:p>
            <a:pPr marL="457200" indent="-457200">
              <a:lnSpc>
                <a:spcPct val="100000"/>
              </a:lnSpc>
              <a:spcBef>
                <a:spcPts val="1200"/>
              </a:spcBef>
              <a:spcAft>
                <a:spcPts val="1200"/>
              </a:spcAft>
              <a:buFont typeface="Arial" panose="020B0604020202020204" pitchFamily="34" charset="0"/>
              <a:buChar char="•"/>
            </a:pPr>
            <a:r>
              <a:rPr lang="en-US">
                <a:solidFill>
                  <a:srgbClr val="032E53"/>
                </a:solidFill>
                <a:latin typeface="Avenir Next LT Pro" panose="020B0504020202020204" pitchFamily="34" charset="0"/>
                <a:cs typeface="Arial"/>
              </a:rPr>
              <a:t>Connecting patients to community resources </a:t>
            </a:r>
          </a:p>
        </p:txBody>
      </p:sp>
      <p:sp>
        <p:nvSpPr>
          <p:cNvPr id="2" name="Slide Number Placeholder 1">
            <a:extLst>
              <a:ext uri="{FF2B5EF4-FFF2-40B4-BE49-F238E27FC236}">
                <a16:creationId xmlns:a16="http://schemas.microsoft.com/office/drawing/2014/main" id="{D9001573-2330-4DDE-D04B-F14F34F6E8E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5575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CAF262-A357-4670-A69D-C39A366F494B}"/>
              </a:ext>
            </a:extLst>
          </p:cNvPr>
          <p:cNvSpPr>
            <a:spLocks noGrp="1"/>
          </p:cNvSpPr>
          <p:nvPr>
            <p:ph type="title"/>
          </p:nvPr>
        </p:nvSpPr>
        <p:spPr/>
        <p:txBody>
          <a:bodyPr>
            <a:normAutofit fontScale="90000"/>
          </a:bodyPr>
          <a:lstStyle/>
          <a:p>
            <a:r>
              <a:rPr lang="en-US">
                <a:latin typeface="Avenir Next LT Pro" panose="020B0504020202020204" pitchFamily="34" charset="0"/>
              </a:rPr>
              <a:t>Factor 3: Compliance - Key Requirements and Analysis</a:t>
            </a:r>
          </a:p>
        </p:txBody>
      </p:sp>
      <p:sp>
        <p:nvSpPr>
          <p:cNvPr id="9" name="Content Placeholder 8">
            <a:extLst>
              <a:ext uri="{FF2B5EF4-FFF2-40B4-BE49-F238E27FC236}">
                <a16:creationId xmlns:a16="http://schemas.microsoft.com/office/drawing/2014/main" id="{0603BB7E-BE2C-4149-B801-32A50B5FB020}"/>
              </a:ext>
            </a:extLst>
          </p:cNvPr>
          <p:cNvSpPr>
            <a:spLocks noGrp="1"/>
          </p:cNvSpPr>
          <p:nvPr>
            <p:ph idx="1"/>
          </p:nvPr>
        </p:nvSpPr>
        <p:spPr/>
        <p:txBody>
          <a:bodyPr vert="horz" lIns="91440" tIns="45720" rIns="91440" bIns="45720" rtlCol="0" anchor="t">
            <a:normAutofit/>
          </a:bodyPr>
          <a:lstStyle/>
          <a:p>
            <a:pPr marL="0" marR="0">
              <a:lnSpc>
                <a:spcPct val="107000"/>
              </a:lnSpc>
              <a:spcBef>
                <a:spcPts val="0"/>
              </a:spcBef>
              <a:spcAft>
                <a:spcPts val="0"/>
              </a:spcAft>
            </a:pPr>
            <a:endParaRPr lang="en-US" sz="2800" b="1">
              <a:latin typeface="Arial"/>
              <a:cs typeface="Arial"/>
            </a:endParaRPr>
          </a:p>
          <a:p>
            <a:pPr>
              <a:lnSpc>
                <a:spcPct val="107000"/>
              </a:lnSpc>
              <a:spcBef>
                <a:spcPts val="0"/>
              </a:spcBef>
            </a:pPr>
            <a:r>
              <a:rPr lang="en-US">
                <a:solidFill>
                  <a:srgbClr val="032E53"/>
                </a:solidFill>
                <a:latin typeface="Avenir Next LT Pro" panose="020B0504020202020204" pitchFamily="34" charset="0"/>
                <a:cs typeface="Calibri" panose="020F0502020204030204" pitchFamily="34" charset="0"/>
              </a:rPr>
              <a:t>The Determination of Need Program has determined that the Applicant has provided evidence of compliance and good standing with federal, state, and local laws and regulations</a:t>
            </a:r>
            <a:r>
              <a:rPr lang="en-US" sz="2800">
                <a:solidFill>
                  <a:srgbClr val="032E53"/>
                </a:solidFill>
                <a:latin typeface="Avenir Next LT Pro" panose="020B0504020202020204" pitchFamily="34" charset="0"/>
                <a:cs typeface="Calibri" panose="020F0502020204030204" pitchFamily="34" charset="0"/>
              </a:rPr>
              <a:t>.</a:t>
            </a:r>
            <a:endParaRPr lang="en-US" sz="2800">
              <a:solidFill>
                <a:srgbClr val="032E53"/>
              </a:solidFill>
              <a:effectLst/>
              <a:latin typeface="Avenir Next LT Pro" panose="020B050402020202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US" sz="1800" i="1" kern="100">
              <a:effectLst/>
              <a:latin typeface="+mn-lt"/>
              <a:ea typeface="Times New Roman" panose="02020603050405020304" pitchFamily="18" charset="0"/>
            </a:endParaRPr>
          </a:p>
          <a:p>
            <a:pPr marL="0" marR="0">
              <a:spcBef>
                <a:spcPts val="0"/>
              </a:spcBef>
              <a:spcAft>
                <a:spcPts val="0"/>
              </a:spcAft>
            </a:pPr>
            <a:endParaRPr lang="en-US" sz="1800">
              <a:effectLst/>
              <a:latin typeface="+mn-lt"/>
              <a:ea typeface="Times New Roman" panose="02020603050405020304" pitchFamily="18" charset="0"/>
            </a:endParaRPr>
          </a:p>
          <a:p>
            <a:pPr marL="457200" marR="0" algn="ctr">
              <a:spcBef>
                <a:spcPts val="0"/>
              </a:spcBef>
              <a:spcAft>
                <a:spcPts val="110"/>
              </a:spcAft>
            </a:pPr>
            <a:endParaRPr lang="en-US" sz="2800" b="1">
              <a:latin typeface="Calibri" panose="020F0502020204030204" pitchFamily="34" charset="0"/>
              <a:ea typeface="Times New Roman" panose="02020603050405020304" pitchFamily="18" charset="0"/>
            </a:endParaRPr>
          </a:p>
          <a:p>
            <a:pPr marL="457200" marR="0">
              <a:spcBef>
                <a:spcPts val="0"/>
              </a:spcBef>
              <a:spcAft>
                <a:spcPts val="110"/>
              </a:spcAft>
            </a:pPr>
            <a:endParaRPr lang="en-US" sz="1800">
              <a:latin typeface="Calibri" panose="020F0502020204030204" pitchFamily="34" charset="0"/>
              <a:ea typeface="Times New Roman" panose="02020603050405020304" pitchFamily="18" charset="0"/>
            </a:endParaRPr>
          </a:p>
          <a:p>
            <a:pPr marL="457200" marR="0">
              <a:spcBef>
                <a:spcPts val="0"/>
              </a:spcBef>
              <a:spcAft>
                <a:spcPts val="110"/>
              </a:spcAft>
            </a:pPr>
            <a:endParaRPr lang="en-US" sz="1800">
              <a:effectLst/>
              <a:latin typeface="Calibri" panose="020F0502020204030204" pitchFamily="34" charset="0"/>
              <a:ea typeface="Times New Roman" panose="02020603050405020304" pitchFamily="18" charset="0"/>
            </a:endParaRPr>
          </a:p>
          <a:p>
            <a:pPr marL="457200" marR="0">
              <a:spcBef>
                <a:spcPts val="0"/>
              </a:spcBef>
              <a:spcAft>
                <a:spcPts val="110"/>
              </a:spcAft>
            </a:pPr>
            <a:endParaRPr lang="en-US" sz="1800" i="1" kern="100">
              <a:latin typeface="Calibri" panose="020F0502020204030204" pitchFamily="34" charset="0"/>
              <a:ea typeface="Times New Roman" panose="02020603050405020304" pitchFamily="18" charset="0"/>
            </a:endParaRPr>
          </a:p>
        </p:txBody>
      </p:sp>
      <p:sp>
        <p:nvSpPr>
          <p:cNvPr id="2" name="Slide Number Placeholder 1">
            <a:extLst>
              <a:ext uri="{FF2B5EF4-FFF2-40B4-BE49-F238E27FC236}">
                <a16:creationId xmlns:a16="http://schemas.microsoft.com/office/drawing/2014/main" id="{98C11C39-B2FB-5E82-CCDA-DABE436C5A5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73365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0CC22E-5BC2-F71D-FFED-FDC88836C079}"/>
              </a:ext>
            </a:extLst>
          </p:cNvPr>
          <p:cNvSpPr>
            <a:spLocks noGrp="1"/>
          </p:cNvSpPr>
          <p:nvPr>
            <p:ph type="title"/>
          </p:nvPr>
        </p:nvSpPr>
        <p:spPr/>
        <p:txBody>
          <a:bodyPr>
            <a:normAutofit fontScale="90000"/>
          </a:bodyPr>
          <a:lstStyle/>
          <a:p>
            <a:r>
              <a:rPr lang="en-US" sz="2900">
                <a:latin typeface="Avenir Next LT Pro" panose="020B0504020202020204" pitchFamily="34" charset="0"/>
              </a:rPr>
              <a:t>Factor 4: Financial Feasibility and Reasonableness of Expenditures and Costs - Requirements</a:t>
            </a:r>
          </a:p>
        </p:txBody>
      </p:sp>
      <p:sp>
        <p:nvSpPr>
          <p:cNvPr id="4" name="Content Placeholder 3">
            <a:extLst>
              <a:ext uri="{FF2B5EF4-FFF2-40B4-BE49-F238E27FC236}">
                <a16:creationId xmlns:a16="http://schemas.microsoft.com/office/drawing/2014/main" id="{F359F3BC-052F-97C3-956A-50261EFC6E83}"/>
              </a:ext>
            </a:extLst>
          </p:cNvPr>
          <p:cNvSpPr>
            <a:spLocks noGrp="1"/>
          </p:cNvSpPr>
          <p:nvPr>
            <p:ph idx="1"/>
          </p:nvPr>
        </p:nvSpPr>
        <p:spPr/>
        <p:txBody>
          <a:bodyPr>
            <a:normAutofit/>
          </a:bodyPr>
          <a:lstStyle/>
          <a:p>
            <a:pPr>
              <a:lnSpc>
                <a:spcPct val="100000"/>
              </a:lnSpc>
            </a:pPr>
            <a:r>
              <a:rPr lang="en-US" sz="2800" b="1">
                <a:solidFill>
                  <a:srgbClr val="032E53"/>
                </a:solidFill>
                <a:latin typeface="Avenir Next LT Pro" panose="020B0504020202020204" pitchFamily="34" charset="0"/>
                <a:cs typeface="Calibri" panose="020F0502020204030204" pitchFamily="34" charset="0"/>
              </a:rPr>
              <a:t>CPA Review</a:t>
            </a:r>
            <a:endParaRPr lang="en-US" sz="2800">
              <a:solidFill>
                <a:srgbClr val="032E53"/>
              </a:solidFill>
              <a:latin typeface="Avenir Next LT Pro" panose="020B0504020202020204" pitchFamily="34" charset="0"/>
              <a:cs typeface="Calibri" panose="020F0502020204030204" pitchFamily="34" charset="0"/>
            </a:endParaRPr>
          </a:p>
          <a:p>
            <a:pPr>
              <a:lnSpc>
                <a:spcPct val="100000"/>
              </a:lnSpc>
            </a:pPr>
            <a:r>
              <a:rPr lang="en-US" sz="2800">
                <a:solidFill>
                  <a:srgbClr val="032E53"/>
                </a:solidFill>
                <a:latin typeface="Avenir Next LT Pro" panose="020B0504020202020204" pitchFamily="34" charset="0"/>
                <a:cs typeface="Calibri" panose="020F0502020204030204" pitchFamily="34" charset="0"/>
              </a:rPr>
              <a:t>To assess Financial Feasibility in compliance with this Factor, the Applicant must provide evidence that it has sufficient funds available for capital and ongoing operating costs necessary to support the Proposed Project without negative impacts or consequences to the Applicant’s existing Patient Panel. The report is certified by an Independent CPA.</a:t>
            </a:r>
          </a:p>
        </p:txBody>
      </p:sp>
      <p:sp>
        <p:nvSpPr>
          <p:cNvPr id="2" name="Slide Number Placeholder 1">
            <a:extLst>
              <a:ext uri="{FF2B5EF4-FFF2-40B4-BE49-F238E27FC236}">
                <a16:creationId xmlns:a16="http://schemas.microsoft.com/office/drawing/2014/main" id="{E870AA22-A832-53BE-10D8-D655AF05BD9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2621577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9C6CB-970D-9B32-B94E-9B46E35F26EC}"/>
              </a:ext>
            </a:extLst>
          </p:cNvPr>
          <p:cNvSpPr>
            <a:spLocks noGrp="1"/>
          </p:cNvSpPr>
          <p:nvPr>
            <p:ph type="title"/>
          </p:nvPr>
        </p:nvSpPr>
        <p:spPr/>
        <p:txBody>
          <a:bodyPr>
            <a:normAutofit/>
          </a:bodyPr>
          <a:lstStyle/>
          <a:p>
            <a:r>
              <a:rPr lang="en-US">
                <a:latin typeface="Avenir Next LT Pro" panose="020B0504020202020204" pitchFamily="34" charset="0"/>
              </a:rPr>
              <a:t>Factor 4: Analysis </a:t>
            </a:r>
          </a:p>
        </p:txBody>
      </p:sp>
      <p:sp>
        <p:nvSpPr>
          <p:cNvPr id="4" name="Content Placeholder 3">
            <a:extLst>
              <a:ext uri="{FF2B5EF4-FFF2-40B4-BE49-F238E27FC236}">
                <a16:creationId xmlns:a16="http://schemas.microsoft.com/office/drawing/2014/main" id="{0D6B4360-ECD3-25F6-EF7C-1BB719E10689}"/>
              </a:ext>
            </a:extLst>
          </p:cNvPr>
          <p:cNvSpPr>
            <a:spLocks noGrp="1"/>
          </p:cNvSpPr>
          <p:nvPr>
            <p:ph idx="1"/>
          </p:nvPr>
        </p:nvSpPr>
        <p:spPr/>
        <p:txBody>
          <a:bodyPr>
            <a:normAutofit/>
          </a:bodyPr>
          <a:lstStyle/>
          <a:p>
            <a:pPr marL="0" marR="0">
              <a:lnSpc>
                <a:spcPct val="100000"/>
              </a:lnSpc>
              <a:spcBef>
                <a:spcPts val="1200"/>
              </a:spcBef>
              <a:spcAft>
                <a:spcPts val="1200"/>
              </a:spcAft>
            </a:pPr>
            <a:r>
              <a:rPr lang="en-US" sz="2800" b="1">
                <a:solidFill>
                  <a:srgbClr val="032E53"/>
                </a:solidFill>
                <a:effectLst/>
                <a:latin typeface="Avenir Next LT Pro" panose="020B0504020202020204" pitchFamily="34" charset="0"/>
                <a:ea typeface="Times New Roman" panose="02020603050405020304" pitchFamily="18" charset="0"/>
                <a:cs typeface="Calibri" panose="020F0502020204030204" pitchFamily="34" charset="0"/>
              </a:rPr>
              <a:t>As a result of the CPA’s analysis, they concluded the following: </a:t>
            </a:r>
          </a:p>
          <a:p>
            <a:pPr>
              <a:lnSpc>
                <a:spcPct val="100000"/>
              </a:lnSpc>
              <a:spcBef>
                <a:spcPts val="1200"/>
              </a:spcBef>
              <a:spcAft>
                <a:spcPts val="1200"/>
              </a:spcAft>
            </a:pPr>
            <a:r>
              <a:rPr lang="en-US" sz="2800" i="1">
                <a:solidFill>
                  <a:srgbClr val="032E53"/>
                </a:solidFill>
                <a:latin typeface="Avenir Next LT Pro" panose="020B0504020202020204" pitchFamily="34" charset="0"/>
              </a:rPr>
              <a:t>“Based upon my review of the relevant documents and analysis of the projected financial statements, I determined the project and continued operating surplus are reasonable and are based upon feasible financial assumptions. Accordingly, I determined that the Projections are feasible and sustainable and not likely to have a negative impact on the Patient Panel or result in a liquidation of assets of Mass General Brigham Ambulatory Surgery - Cambridge, LLC.”</a:t>
            </a:r>
            <a:r>
              <a:rPr lang="en-US" sz="2800">
                <a:solidFill>
                  <a:srgbClr val="032E53"/>
                </a:solidFill>
                <a:latin typeface="Avenir Next LT Pro" panose="020B0504020202020204" pitchFamily="34" charset="0"/>
              </a:rPr>
              <a:t> </a:t>
            </a:r>
            <a:endParaRPr lang="en-US" sz="2800">
              <a:solidFill>
                <a:srgbClr val="032E53"/>
              </a:solidFill>
              <a:latin typeface="Avenir Next LT Pro" panose="020B050402020202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16F12283-AD97-83A9-0DEE-6BCAD14C98A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737015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A0A825-E6A9-3D5E-1CD6-E4B1F2EB9DA2}"/>
              </a:ext>
            </a:extLst>
          </p:cNvPr>
          <p:cNvSpPr>
            <a:spLocks noGrp="1"/>
          </p:cNvSpPr>
          <p:nvPr>
            <p:ph type="title"/>
          </p:nvPr>
        </p:nvSpPr>
        <p:spPr/>
        <p:txBody>
          <a:bodyPr>
            <a:normAutofit/>
          </a:bodyPr>
          <a:lstStyle/>
          <a:p>
            <a:r>
              <a:rPr lang="en-US">
                <a:latin typeface="Avenir Next LT Pro" panose="020B0504020202020204" pitchFamily="34" charset="0"/>
              </a:rPr>
              <a:t>Factor 5: Relative Merit - Requirements</a:t>
            </a:r>
          </a:p>
        </p:txBody>
      </p:sp>
      <p:sp>
        <p:nvSpPr>
          <p:cNvPr id="4" name="Content Placeholder 3">
            <a:extLst>
              <a:ext uri="{FF2B5EF4-FFF2-40B4-BE49-F238E27FC236}">
                <a16:creationId xmlns:a16="http://schemas.microsoft.com/office/drawing/2014/main" id="{C1A62DF5-B85E-900C-1FF4-89EA1CC74039}"/>
              </a:ext>
            </a:extLst>
          </p:cNvPr>
          <p:cNvSpPr>
            <a:spLocks noGrp="1"/>
          </p:cNvSpPr>
          <p:nvPr>
            <p:ph idx="1"/>
          </p:nvPr>
        </p:nvSpPr>
        <p:spPr/>
        <p:txBody>
          <a:bodyPr/>
          <a:lstStyle/>
          <a:p>
            <a:pPr marR="0" lvl="0">
              <a:spcBef>
                <a:spcPts val="5"/>
              </a:spcBef>
              <a:spcAft>
                <a:spcPts val="0"/>
              </a:spcAft>
              <a:buSzPts val="1100"/>
              <a:tabLst>
                <a:tab pos="508000" algn="l"/>
              </a:tabLst>
            </a:pPr>
            <a:endParaRPr lang="en-US">
              <a:effectLst/>
              <a:uFill>
                <a:solidFill>
                  <a:srgbClr val="000000"/>
                </a:solidFill>
              </a:uFill>
              <a:latin typeface="Calibri" panose="020F0502020204030204" pitchFamily="34" charset="0"/>
              <a:ea typeface="Calibri" panose="020F0502020204030204" pitchFamily="34" charset="0"/>
            </a:endParaRPr>
          </a:p>
          <a:p>
            <a:pPr marL="0" marR="0">
              <a:lnSpc>
                <a:spcPct val="100000"/>
              </a:lnSpc>
              <a:spcBef>
                <a:spcPts val="50"/>
              </a:spcBef>
              <a:spcAft>
                <a:spcPts val="0"/>
              </a:spcAft>
            </a:pP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When</a:t>
            </a:r>
            <a:r>
              <a:rPr lang="en-US" spc="-15">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conducting</a:t>
            </a:r>
            <a:r>
              <a:rPr lang="en-US" spc="-15">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spc="-15">
                <a:solidFill>
                  <a:srgbClr val="032E53"/>
                </a:solidFill>
                <a:latin typeface="Avenir Next LT Pro" panose="020B0504020202020204" pitchFamily="34" charset="0"/>
                <a:ea typeface="Calibri" panose="020F0502020204030204" pitchFamily="34" charset="0"/>
                <a:cs typeface="Calibri" panose="020F0502020204030204" pitchFamily="34" charset="0"/>
              </a:rPr>
              <a:t>an</a:t>
            </a:r>
            <a:r>
              <a:rPr lang="en-US" spc="-20">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evaluation</a:t>
            </a:r>
            <a:r>
              <a:rPr lang="en-US" spc="-15">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and</a:t>
            </a:r>
            <a:r>
              <a:rPr lang="en-US" spc="-15">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articulating</a:t>
            </a:r>
            <a:r>
              <a:rPr lang="en-US" spc="-15">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the</a:t>
            </a:r>
            <a:r>
              <a:rPr lang="en-US" spc="-20">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relative</a:t>
            </a:r>
            <a:r>
              <a:rPr lang="en-US" spc="-20">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merit</a:t>
            </a:r>
            <a:r>
              <a:rPr lang="en-US" spc="-20">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determination,</a:t>
            </a:r>
            <a:r>
              <a:rPr lang="en-US" spc="-10">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Applicants</a:t>
            </a:r>
            <a:r>
              <a:rPr lang="en-US" spc="-5">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shall</a:t>
            </a:r>
            <a:r>
              <a:rPr lang="en-US" spc="-10">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take into account, at a minimum, the quality, efficiency, and capital and operating costs of the Proposed Project</a:t>
            </a:r>
            <a:r>
              <a:rPr lang="en-US" spc="-5">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relative</a:t>
            </a:r>
            <a:r>
              <a:rPr lang="en-US" spc="-5">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to potential alternatives</a:t>
            </a:r>
            <a:r>
              <a:rPr lang="en-US" spc="-5">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or</a:t>
            </a:r>
            <a:r>
              <a:rPr lang="en-US" spc="-5">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substitutes, including alternative</a:t>
            </a:r>
            <a:r>
              <a:rPr lang="en-US" spc="-5">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 </a:t>
            </a:r>
            <a:r>
              <a:rPr lang="en-US">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evidence-based strategies and public health interventions</a:t>
            </a:r>
            <a:r>
              <a:rPr lang="en-US" sz="2800">
                <a:solidFill>
                  <a:srgbClr val="032E53"/>
                </a:solidFill>
                <a:effectLst/>
                <a:latin typeface="Avenir Next LT Pro" panose="020B0504020202020204" pitchFamily="34" charset="0"/>
                <a:ea typeface="Calibri" panose="020F0502020204030204" pitchFamily="34" charset="0"/>
                <a:cs typeface="Calibri" panose="020F0502020204030204" pitchFamily="34" charset="0"/>
              </a:rPr>
              <a:t>.</a:t>
            </a:r>
          </a:p>
          <a:p>
            <a:endParaRPr lang="en-US"/>
          </a:p>
        </p:txBody>
      </p:sp>
      <p:sp>
        <p:nvSpPr>
          <p:cNvPr id="2" name="Slide Number Placeholder 1">
            <a:extLst>
              <a:ext uri="{FF2B5EF4-FFF2-40B4-BE49-F238E27FC236}">
                <a16:creationId xmlns:a16="http://schemas.microsoft.com/office/drawing/2014/main" id="{59BBD3BD-BBA0-D8FA-6DDB-A835F3BFF94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803296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D46548B0-3E9D-7794-C7A5-C46FAF5D4372}"/>
              </a:ext>
            </a:extLst>
          </p:cNvPr>
          <p:cNvSpPr>
            <a:spLocks noGrp="1"/>
          </p:cNvSpPr>
          <p:nvPr>
            <p:ph type="title"/>
          </p:nvPr>
        </p:nvSpPr>
        <p:spPr/>
        <p:txBody>
          <a:bodyPr>
            <a:normAutofit fontScale="90000"/>
          </a:bodyPr>
          <a:lstStyle/>
          <a:p>
            <a:r>
              <a:rPr lang="en-US">
                <a:latin typeface="Avenir Next LT Pro" panose="020B0504020202020204" pitchFamily="34" charset="0"/>
              </a:rPr>
              <a:t>Factor 5: Analysis-Alternatives Considered to the Proposed Project</a:t>
            </a:r>
          </a:p>
        </p:txBody>
      </p:sp>
      <p:sp>
        <p:nvSpPr>
          <p:cNvPr id="4" name="Content Placeholder 3">
            <a:extLst>
              <a:ext uri="{FF2B5EF4-FFF2-40B4-BE49-F238E27FC236}">
                <a16:creationId xmlns:a16="http://schemas.microsoft.com/office/drawing/2014/main" id="{B5D1F72A-6A53-D17F-CBF6-78273FF79CD7}"/>
              </a:ext>
            </a:extLst>
          </p:cNvPr>
          <p:cNvSpPr>
            <a:spLocks noGrp="1"/>
          </p:cNvSpPr>
          <p:nvPr>
            <p:ph idx="1"/>
          </p:nvPr>
        </p:nvSpPr>
        <p:spPr/>
        <p:txBody>
          <a:bodyPr vert="horz" lIns="91440" tIns="45720" rIns="91440" bIns="45720" rtlCol="0" anchor="t">
            <a:normAutofit fontScale="85000" lnSpcReduction="20000"/>
          </a:bodyPr>
          <a:lstStyle/>
          <a:p>
            <a:pPr fontAlgn="base">
              <a:lnSpc>
                <a:spcPct val="120000"/>
              </a:lnSpc>
              <a:spcBef>
                <a:spcPts val="1200"/>
              </a:spcBef>
              <a:spcAft>
                <a:spcPts val="1200"/>
              </a:spcAft>
            </a:pPr>
            <a:r>
              <a:rPr lang="en-US" sz="2800" b="1">
                <a:solidFill>
                  <a:srgbClr val="032E53"/>
                </a:solidFill>
                <a:effectLst/>
                <a:latin typeface="Avenir Next LT Pro" panose="020B0504020202020204" pitchFamily="34" charset="0"/>
                <a:ea typeface="Calibri"/>
                <a:cs typeface="Calibri"/>
              </a:rPr>
              <a:t>Alternative #1</a:t>
            </a:r>
            <a:r>
              <a:rPr lang="en-US" sz="2800">
                <a:solidFill>
                  <a:srgbClr val="032E53"/>
                </a:solidFill>
                <a:effectLst/>
                <a:latin typeface="Avenir Next LT Pro" panose="020B0504020202020204" pitchFamily="34" charset="0"/>
                <a:ea typeface="Calibri"/>
                <a:cs typeface="Calibri"/>
              </a:rPr>
              <a:t>: </a:t>
            </a:r>
            <a:r>
              <a:rPr lang="en-US" sz="2800" b="1">
                <a:solidFill>
                  <a:srgbClr val="032E53"/>
                </a:solidFill>
                <a:latin typeface="Avenir Next LT Pro" panose="020B0504020202020204" pitchFamily="34" charset="0"/>
                <a:cs typeface="Arial"/>
              </a:rPr>
              <a:t>Use the existing procedure rooms in the HOPDs at BWH and MGH to continue to provide endoscopy procedures: </a:t>
            </a:r>
            <a:r>
              <a:rPr lang="en-US" sz="2800">
                <a:solidFill>
                  <a:srgbClr val="032E53"/>
                </a:solidFill>
                <a:latin typeface="Avenir Next LT Pro" panose="020B0504020202020204" pitchFamily="34" charset="0"/>
                <a:cs typeface="Arial"/>
              </a:rPr>
              <a:t> </a:t>
            </a:r>
            <a:endParaRPr lang="en-US" sz="2800">
              <a:solidFill>
                <a:srgbClr val="032E53"/>
              </a:solidFill>
              <a:latin typeface="Avenir Next LT Pro" panose="020B0504020202020204" pitchFamily="34" charset="0"/>
            </a:endParaRPr>
          </a:p>
          <a:p>
            <a:pPr marL="457200" indent="-457200">
              <a:lnSpc>
                <a:spcPct val="12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cs typeface="Arial"/>
              </a:rPr>
              <a:t>Would not increase capacity and expand access for the people in the PSA</a:t>
            </a:r>
            <a:endParaRPr lang="en-US" sz="2800">
              <a:solidFill>
                <a:srgbClr val="032E53"/>
              </a:solidFill>
              <a:latin typeface="Avenir Next LT Pro" panose="020B0504020202020204" pitchFamily="34" charset="0"/>
            </a:endParaRPr>
          </a:p>
          <a:p>
            <a:pPr marL="457200" indent="-457200">
              <a:lnSpc>
                <a:spcPct val="12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cs typeface="Arial"/>
              </a:rPr>
              <a:t>Continues to rely on the AMC procedure rooms which further strains an already inefficient system</a:t>
            </a:r>
          </a:p>
          <a:p>
            <a:pPr marL="457200" indent="-457200">
              <a:lnSpc>
                <a:spcPct val="120000"/>
              </a:lnSpc>
              <a:spcBef>
                <a:spcPts val="1200"/>
              </a:spcBef>
              <a:spcAft>
                <a:spcPts val="1200"/>
              </a:spcAft>
              <a:buChar char="•"/>
            </a:pPr>
            <a:r>
              <a:rPr lang="en-US" sz="2800">
                <a:solidFill>
                  <a:srgbClr val="032E53"/>
                </a:solidFill>
                <a:latin typeface="Avenir Next LT Pro" panose="020B0504020202020204" pitchFamily="34" charset="0"/>
                <a:cs typeface="Arial"/>
              </a:rPr>
              <a:t>No capital expenses</a:t>
            </a:r>
            <a:endParaRPr lang="en-US" sz="2800" kern="100">
              <a:solidFill>
                <a:srgbClr val="032E53"/>
              </a:solidFill>
              <a:latin typeface="Avenir Next LT Pro" panose="020B0504020202020204" pitchFamily="34" charset="0"/>
            </a:endParaRPr>
          </a:p>
          <a:p>
            <a:pPr marL="457200" indent="-457200">
              <a:lnSpc>
                <a:spcPct val="12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cs typeface="Arial"/>
              </a:rPr>
              <a:t>The</a:t>
            </a:r>
            <a:r>
              <a:rPr lang="en-US" sz="2800" b="1">
                <a:solidFill>
                  <a:srgbClr val="032E53"/>
                </a:solidFill>
                <a:latin typeface="Avenir Next LT Pro" panose="020B0504020202020204" pitchFamily="34" charset="0"/>
                <a:cs typeface="Arial"/>
              </a:rPr>
              <a:t> </a:t>
            </a:r>
            <a:r>
              <a:rPr lang="en-US" sz="2800">
                <a:solidFill>
                  <a:srgbClr val="032E53"/>
                </a:solidFill>
                <a:latin typeface="Avenir Next LT Pro" panose="020B0504020202020204" pitchFamily="34" charset="0"/>
                <a:cs typeface="Arial"/>
              </a:rPr>
              <a:t>HOPDs at BWH and MGH have higher operating expenses than the Proposed Project due to the overhead costs required of a hospital</a:t>
            </a:r>
            <a:endParaRPr lang="en-US" sz="2800" kern="100">
              <a:effectLst/>
              <a:latin typeface="Avenir Next LT Pro" panose="020B0504020202020204" pitchFamily="34" charset="0"/>
              <a:ea typeface="Times New Roman" panose="02020603050405020304" pitchFamily="18" charset="0"/>
            </a:endParaRPr>
          </a:p>
          <a:p>
            <a:endParaRPr lang="en-US" sz="2400">
              <a:latin typeface="+mn-lt"/>
            </a:endParaRPr>
          </a:p>
        </p:txBody>
      </p:sp>
      <p:sp>
        <p:nvSpPr>
          <p:cNvPr id="2" name="Slide Number Placeholder 1">
            <a:extLst>
              <a:ext uri="{FF2B5EF4-FFF2-40B4-BE49-F238E27FC236}">
                <a16:creationId xmlns:a16="http://schemas.microsoft.com/office/drawing/2014/main" id="{93AF1F9F-C6AF-60E7-F104-0C8FB0E9734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57923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4016F-A259-7CDE-0A8B-2A2107868E0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67D8C7C-8A6D-EF65-1C8A-651EE283F8D4}"/>
              </a:ext>
            </a:extLst>
          </p:cNvPr>
          <p:cNvSpPr>
            <a:spLocks noGrp="1"/>
          </p:cNvSpPr>
          <p:nvPr>
            <p:ph type="title"/>
          </p:nvPr>
        </p:nvSpPr>
        <p:spPr/>
        <p:txBody>
          <a:bodyPr/>
          <a:lstStyle/>
          <a:p>
            <a:r>
              <a:rPr lang="en-US"/>
              <a:t> Rural Health Transformation Program award</a:t>
            </a:r>
          </a:p>
        </p:txBody>
      </p:sp>
      <p:pic>
        <p:nvPicPr>
          <p:cNvPr id="6" name="Graphic 5" descr="Rural Health Transformation Program logo">
            <a:extLst>
              <a:ext uri="{FF2B5EF4-FFF2-40B4-BE49-F238E27FC236}">
                <a16:creationId xmlns:a16="http://schemas.microsoft.com/office/drawing/2014/main" id="{B0AC2132-640D-3EC6-E4C4-70D9724966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97972" y="1330590"/>
            <a:ext cx="4762500" cy="4762500"/>
          </a:xfrm>
          <a:prstGeom prst="rect">
            <a:avLst/>
          </a:prstGeom>
        </p:spPr>
      </p:pic>
      <p:sp>
        <p:nvSpPr>
          <p:cNvPr id="12" name="Slide Number Placeholder 14">
            <a:extLst>
              <a:ext uri="{FF2B5EF4-FFF2-40B4-BE49-F238E27FC236}">
                <a16:creationId xmlns:a16="http://schemas.microsoft.com/office/drawing/2014/main" id="{2E99F975-F564-4162-B2EC-893929D23B73}"/>
              </a:ext>
            </a:extLst>
          </p:cNvPr>
          <p:cNvSpPr>
            <a:spLocks noGrp="1"/>
          </p:cNvSpPr>
          <p:nvPr>
            <p:ph type="sldNum" sz="quarter" idx="4"/>
          </p:nvPr>
        </p:nvSpPr>
        <p:spPr>
          <a:xfrm>
            <a:off x="9034825" y="6492502"/>
            <a:ext cx="2736415" cy="365125"/>
          </a:xfrm>
        </p:spPr>
        <p:txBody>
          <a:bodyPr/>
          <a:lstStyle/>
          <a:p>
            <a:fld id="{CA49D0EE-DE7F-324B-A84C-F36708423CDB}" type="slidenum">
              <a:rPr lang="en-US" smtClean="0"/>
              <a:pPr/>
              <a:t>4</a:t>
            </a:fld>
            <a:endParaRPr lang="en-US"/>
          </a:p>
        </p:txBody>
      </p:sp>
    </p:spTree>
    <p:extLst>
      <p:ext uri="{BB962C8B-B14F-4D97-AF65-F5344CB8AC3E}">
        <p14:creationId xmlns:p14="http://schemas.microsoft.com/office/powerpoint/2010/main" val="1243842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8AF33B-B753-0A6B-4CD6-5DC059D60416}"/>
              </a:ext>
            </a:extLst>
          </p:cNvPr>
          <p:cNvSpPr>
            <a:spLocks noGrp="1"/>
          </p:cNvSpPr>
          <p:nvPr>
            <p:ph type="title"/>
          </p:nvPr>
        </p:nvSpPr>
        <p:spPr/>
        <p:txBody>
          <a:bodyPr>
            <a:normAutofit fontScale="90000"/>
          </a:bodyPr>
          <a:lstStyle/>
          <a:p>
            <a:r>
              <a:rPr lang="en-US" sz="3200">
                <a:latin typeface="Avenir Next LT Pro" panose="020B0504020202020204" pitchFamily="34" charset="0"/>
              </a:rPr>
              <a:t>Factor 5: Analysis-Alternatives Considered to the Proposed Project- cont. </a:t>
            </a:r>
          </a:p>
        </p:txBody>
      </p:sp>
      <p:sp>
        <p:nvSpPr>
          <p:cNvPr id="4" name="Content Placeholder 3">
            <a:extLst>
              <a:ext uri="{FF2B5EF4-FFF2-40B4-BE49-F238E27FC236}">
                <a16:creationId xmlns:a16="http://schemas.microsoft.com/office/drawing/2014/main" id="{EDA3F506-D621-9498-DEEB-1C82A78E6220}"/>
              </a:ext>
            </a:extLst>
          </p:cNvPr>
          <p:cNvSpPr>
            <a:spLocks noGrp="1"/>
          </p:cNvSpPr>
          <p:nvPr>
            <p:ph idx="1"/>
          </p:nvPr>
        </p:nvSpPr>
        <p:spPr/>
        <p:txBody>
          <a:bodyPr vert="horz" lIns="91440" tIns="45720" rIns="91440" bIns="45720" rtlCol="0" anchor="t">
            <a:normAutofit fontScale="25000" lnSpcReduction="20000"/>
          </a:bodyPr>
          <a:lstStyle/>
          <a:p>
            <a:pPr fontAlgn="base">
              <a:lnSpc>
                <a:spcPct val="120000"/>
              </a:lnSpc>
              <a:spcBef>
                <a:spcPts val="1200"/>
              </a:spcBef>
              <a:spcAft>
                <a:spcPts val="1200"/>
              </a:spcAft>
            </a:pPr>
            <a:r>
              <a:rPr lang="en-US" sz="9600" b="1">
                <a:solidFill>
                  <a:srgbClr val="032E53"/>
                </a:solidFill>
                <a:latin typeface="Avenir Next LT Pro" panose="020B0504020202020204" pitchFamily="34" charset="0"/>
                <a:ea typeface="Calibri"/>
                <a:cs typeface="Calibri"/>
              </a:rPr>
              <a:t>Alternative #2: Construct and license additional endoscopy procedure rooms at BWH and MGH.</a:t>
            </a:r>
          </a:p>
          <a:p>
            <a:pPr marL="457200" indent="-457200" fontAlgn="base">
              <a:lnSpc>
                <a:spcPct val="120000"/>
              </a:lnSpc>
              <a:spcBef>
                <a:spcPts val="1200"/>
              </a:spcBef>
              <a:spcAft>
                <a:spcPts val="1200"/>
              </a:spcAft>
              <a:buFont typeface="Arial" panose="020B0604020202020204" pitchFamily="34" charset="0"/>
              <a:buChar char="•"/>
            </a:pPr>
            <a:r>
              <a:rPr lang="en-US" sz="9600">
                <a:solidFill>
                  <a:srgbClr val="032E53"/>
                </a:solidFill>
                <a:latin typeface="Avenir Next LT Pro" panose="020B0504020202020204" pitchFamily="34" charset="0"/>
                <a:ea typeface="Calibri"/>
                <a:cs typeface="Calibri"/>
              </a:rPr>
              <a:t>Would not increase capacity and expand access for the patients previously identified as part of proposed Patient Panel area</a:t>
            </a:r>
          </a:p>
          <a:p>
            <a:pPr marL="457200" indent="-457200">
              <a:lnSpc>
                <a:spcPct val="120000"/>
              </a:lnSpc>
              <a:spcBef>
                <a:spcPts val="1200"/>
              </a:spcBef>
              <a:spcAft>
                <a:spcPts val="1200"/>
              </a:spcAft>
              <a:buFont typeface="Arial" panose="020B0604020202020204" pitchFamily="34" charset="0"/>
              <a:buChar char="•"/>
            </a:pPr>
            <a:r>
              <a:rPr lang="en-US" sz="9600">
                <a:solidFill>
                  <a:srgbClr val="032E53"/>
                </a:solidFill>
                <a:latin typeface="Avenir Next LT Pro" panose="020B0504020202020204" pitchFamily="34" charset="0"/>
                <a:ea typeface="Calibri"/>
                <a:cs typeface="Calibri"/>
              </a:rPr>
              <a:t>It would not support access to endoscopy services within the Proposed Project’s geographic area</a:t>
            </a:r>
          </a:p>
          <a:p>
            <a:pPr marL="457200" indent="-457200" fontAlgn="base">
              <a:lnSpc>
                <a:spcPct val="120000"/>
              </a:lnSpc>
              <a:spcBef>
                <a:spcPts val="1200"/>
              </a:spcBef>
              <a:spcAft>
                <a:spcPts val="1200"/>
              </a:spcAft>
              <a:buFont typeface="Arial" panose="020B0604020202020204" pitchFamily="34" charset="0"/>
              <a:buChar char="•"/>
            </a:pPr>
            <a:r>
              <a:rPr lang="en-US" sz="9600">
                <a:solidFill>
                  <a:srgbClr val="032E53"/>
                </a:solidFill>
                <a:latin typeface="Avenir Next LT Pro" panose="020B0504020202020204" pitchFamily="34" charset="0"/>
                <a:ea typeface="Calibri"/>
                <a:cs typeface="Calibri"/>
              </a:rPr>
              <a:t>Construction will impact patient care </a:t>
            </a:r>
          </a:p>
          <a:p>
            <a:pPr marL="457200" indent="-457200" fontAlgn="base">
              <a:lnSpc>
                <a:spcPct val="120000"/>
              </a:lnSpc>
              <a:spcBef>
                <a:spcPts val="1200"/>
              </a:spcBef>
              <a:spcAft>
                <a:spcPts val="1200"/>
              </a:spcAft>
              <a:buFont typeface="Arial" panose="020B0604020202020204" pitchFamily="34" charset="0"/>
              <a:buChar char="•"/>
            </a:pPr>
            <a:r>
              <a:rPr lang="en-US" sz="9600">
                <a:solidFill>
                  <a:srgbClr val="032E53"/>
                </a:solidFill>
                <a:latin typeface="Avenir Next LT Pro" panose="020B0504020202020204" pitchFamily="34" charset="0"/>
                <a:ea typeface="Calibri"/>
                <a:cs typeface="Calibri"/>
              </a:rPr>
              <a:t>Capital would be significant</a:t>
            </a:r>
          </a:p>
          <a:p>
            <a:pPr marL="457200" indent="-457200" fontAlgn="base">
              <a:lnSpc>
                <a:spcPct val="120000"/>
              </a:lnSpc>
              <a:spcBef>
                <a:spcPts val="1200"/>
              </a:spcBef>
              <a:spcAft>
                <a:spcPts val="1200"/>
              </a:spcAft>
              <a:buFont typeface="Arial" panose="020B0604020202020204" pitchFamily="34" charset="0"/>
              <a:buChar char="•"/>
            </a:pPr>
            <a:r>
              <a:rPr lang="en-US" sz="9600">
                <a:solidFill>
                  <a:srgbClr val="032E53"/>
                </a:solidFill>
                <a:latin typeface="Avenir Next LT Pro" panose="020B0504020202020204" pitchFamily="34" charset="0"/>
                <a:ea typeface="Calibri"/>
                <a:cs typeface="Calibri"/>
              </a:rPr>
              <a:t>Higher operating costs </a:t>
            </a:r>
          </a:p>
          <a:p>
            <a:endParaRPr lang="en-US" kern="100">
              <a:latin typeface="Calibri" panose="020F0502020204030204" pitchFamily="34" charset="0"/>
              <a:ea typeface="Calibri" panose="020F0502020204030204" pitchFamily="34" charset="0"/>
              <a:cs typeface="Calibri" panose="020F0502020204030204" pitchFamily="34" charset="0"/>
            </a:endParaRPr>
          </a:p>
          <a:p>
            <a:endParaRPr lang="en-US"/>
          </a:p>
        </p:txBody>
      </p:sp>
      <p:sp>
        <p:nvSpPr>
          <p:cNvPr id="2" name="Slide Number Placeholder 1">
            <a:extLst>
              <a:ext uri="{FF2B5EF4-FFF2-40B4-BE49-F238E27FC236}">
                <a16:creationId xmlns:a16="http://schemas.microsoft.com/office/drawing/2014/main" id="{EFB19A22-A7DE-4455-4870-21D194B4224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616495975"/>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8B5260-4526-DBAB-6C33-31795A98BBE6}"/>
              </a:ext>
            </a:extLst>
          </p:cNvPr>
          <p:cNvSpPr>
            <a:spLocks noGrp="1"/>
          </p:cNvSpPr>
          <p:nvPr>
            <p:ph type="title"/>
          </p:nvPr>
        </p:nvSpPr>
        <p:spPr/>
        <p:txBody>
          <a:bodyPr>
            <a:normAutofit/>
          </a:bodyPr>
          <a:lstStyle/>
          <a:p>
            <a:r>
              <a:rPr lang="en-US" sz="3200">
                <a:latin typeface="Avenir Next LT Pro" panose="020B0504020202020204" pitchFamily="34" charset="0"/>
              </a:rPr>
              <a:t>Factor 6: Community Health Initiatives - Requirements</a:t>
            </a:r>
          </a:p>
        </p:txBody>
      </p:sp>
      <p:sp>
        <p:nvSpPr>
          <p:cNvPr id="4" name="Content Placeholder 3">
            <a:extLst>
              <a:ext uri="{FF2B5EF4-FFF2-40B4-BE49-F238E27FC236}">
                <a16:creationId xmlns:a16="http://schemas.microsoft.com/office/drawing/2014/main" id="{A5BE795E-1F30-7DD1-B8F3-B38731E4CA6A}"/>
              </a:ext>
            </a:extLst>
          </p:cNvPr>
          <p:cNvSpPr>
            <a:spLocks noGrp="1"/>
          </p:cNvSpPr>
          <p:nvPr>
            <p:ph idx="1"/>
          </p:nvPr>
        </p:nvSpPr>
        <p:spPr>
          <a:xfrm>
            <a:off x="609600" y="1263316"/>
            <a:ext cx="7559842" cy="5065295"/>
          </a:xfrm>
        </p:spPr>
        <p:txBody>
          <a:bodyPr>
            <a:normAutofit fontScale="85000" lnSpcReduction="20000"/>
          </a:bodyPr>
          <a:lstStyle/>
          <a:p>
            <a:pPr>
              <a:lnSpc>
                <a:spcPct val="120000"/>
              </a:lnSpc>
              <a:spcBef>
                <a:spcPts val="600"/>
              </a:spcBef>
              <a:spcAft>
                <a:spcPts val="600"/>
              </a:spcAft>
              <a:buSzPts val="1100"/>
              <a:tabLst>
                <a:tab pos="508000" algn="l"/>
              </a:tabLst>
            </a:pPr>
            <a:r>
              <a:rPr lang="en-US" sz="3200" b="1">
                <a:solidFill>
                  <a:srgbClr val="032E53"/>
                </a:solidFill>
                <a:uFill>
                  <a:solidFill>
                    <a:srgbClr val="000000"/>
                  </a:solidFill>
                </a:uFill>
                <a:latin typeface="Avenir Next LT Pro" panose="020B0504020202020204" pitchFamily="34" charset="0"/>
                <a:ea typeface="Calibri" panose="020F0502020204030204" pitchFamily="34" charset="0"/>
              </a:rPr>
              <a:t>Community-based</a:t>
            </a:r>
            <a:r>
              <a:rPr lang="en-US" sz="3200" b="1" spc="-55">
                <a:solidFill>
                  <a:srgbClr val="032E53"/>
                </a:solidFill>
                <a:effectLst/>
                <a:uFill>
                  <a:solidFill>
                    <a:srgbClr val="000000"/>
                  </a:solidFill>
                </a:uFill>
                <a:latin typeface="Avenir Next LT Pro" panose="020B0504020202020204" pitchFamily="34" charset="0"/>
                <a:ea typeface="Calibri" panose="020F0502020204030204" pitchFamily="34" charset="0"/>
              </a:rPr>
              <a:t> </a:t>
            </a:r>
            <a:r>
              <a:rPr lang="en-US" sz="3200" b="1">
                <a:solidFill>
                  <a:srgbClr val="032E53"/>
                </a:solidFill>
                <a:effectLst/>
                <a:uFill>
                  <a:solidFill>
                    <a:srgbClr val="000000"/>
                  </a:solidFill>
                </a:uFill>
                <a:latin typeface="Avenir Next LT Pro" panose="020B0504020202020204" pitchFamily="34" charset="0"/>
                <a:ea typeface="Calibri" panose="020F0502020204030204" pitchFamily="34" charset="0"/>
              </a:rPr>
              <a:t>Health</a:t>
            </a:r>
            <a:r>
              <a:rPr lang="en-US" sz="3200" b="1" spc="-50">
                <a:solidFill>
                  <a:srgbClr val="032E53"/>
                </a:solidFill>
                <a:effectLst/>
                <a:uFill>
                  <a:solidFill>
                    <a:srgbClr val="000000"/>
                  </a:solidFill>
                </a:uFill>
                <a:latin typeface="Avenir Next LT Pro" panose="020B0504020202020204" pitchFamily="34" charset="0"/>
                <a:ea typeface="Calibri" panose="020F0502020204030204" pitchFamily="34" charset="0"/>
              </a:rPr>
              <a:t> </a:t>
            </a:r>
            <a:r>
              <a:rPr lang="en-US" sz="3200" b="1" spc="-10">
                <a:solidFill>
                  <a:srgbClr val="032E53"/>
                </a:solidFill>
                <a:effectLst/>
                <a:uFill>
                  <a:solidFill>
                    <a:srgbClr val="000000"/>
                  </a:solidFill>
                </a:uFill>
                <a:latin typeface="Avenir Next LT Pro" panose="020B0504020202020204" pitchFamily="34" charset="0"/>
                <a:ea typeface="Calibri" panose="020F0502020204030204" pitchFamily="34" charset="0"/>
              </a:rPr>
              <a:t>Initiatives</a:t>
            </a:r>
            <a:r>
              <a:rPr lang="en-US" sz="3200" b="1" spc="-10">
                <a:solidFill>
                  <a:srgbClr val="032E53"/>
                </a:solidFill>
                <a:uFill>
                  <a:solidFill>
                    <a:srgbClr val="000000"/>
                  </a:solidFill>
                </a:uFill>
                <a:latin typeface="Avenir Next LT Pro" panose="020B0504020202020204" pitchFamily="34" charset="0"/>
                <a:ea typeface="Calibri" panose="020F0502020204030204" pitchFamily="34" charset="0"/>
              </a:rPr>
              <a:t> (CHI)</a:t>
            </a:r>
            <a:endParaRPr lang="en-US" sz="3200">
              <a:solidFill>
                <a:srgbClr val="032E53"/>
              </a:solidFill>
              <a:effectLst/>
              <a:uFill>
                <a:solidFill>
                  <a:srgbClr val="000000"/>
                </a:solidFill>
              </a:uFill>
              <a:latin typeface="Avenir Next LT Pro" panose="020B0504020202020204" pitchFamily="34" charset="0"/>
              <a:ea typeface="Calibri" panose="020F0502020204030204" pitchFamily="34" charset="0"/>
            </a:endParaRPr>
          </a:p>
          <a:p>
            <a:pPr>
              <a:lnSpc>
                <a:spcPct val="120000"/>
              </a:lnSpc>
              <a:spcBef>
                <a:spcPts val="600"/>
              </a:spcBef>
              <a:spcAft>
                <a:spcPts val="600"/>
              </a:spcAft>
            </a:pPr>
            <a:r>
              <a:rPr lang="en-US" sz="2600">
                <a:solidFill>
                  <a:srgbClr val="032E53"/>
                </a:solidFill>
                <a:latin typeface="Avenir Next LT Pro" panose="020B0504020202020204" pitchFamily="34" charset="0"/>
                <a:ea typeface="Calibri" panose="020F0502020204030204" pitchFamily="34" charset="0"/>
                <a:cs typeface="Arial"/>
              </a:rPr>
              <a:t>Factor 6, or the CHI,</a:t>
            </a:r>
            <a:r>
              <a:rPr lang="en-US" sz="2600" spc="-20">
                <a:solidFill>
                  <a:srgbClr val="032E53"/>
                </a:solidFill>
                <a:effectLst/>
                <a:latin typeface="Avenir Next LT Pro" panose="020B0504020202020204" pitchFamily="34" charset="0"/>
                <a:ea typeface="Calibri" panose="020F0502020204030204" pitchFamily="34" charset="0"/>
                <a:cs typeface="Arial"/>
              </a:rPr>
              <a:t> </a:t>
            </a:r>
            <a:r>
              <a:rPr lang="en-US" sz="2600">
                <a:solidFill>
                  <a:srgbClr val="032E53"/>
                </a:solidFill>
                <a:effectLst/>
                <a:latin typeface="Avenir Next LT Pro" panose="020B0504020202020204" pitchFamily="34" charset="0"/>
                <a:ea typeface="Calibri" panose="020F0502020204030204" pitchFamily="34" charset="0"/>
                <a:cs typeface="Arial"/>
              </a:rPr>
              <a:t>serves</a:t>
            </a:r>
            <a:r>
              <a:rPr lang="en-US" sz="2600" spc="-20">
                <a:solidFill>
                  <a:srgbClr val="032E53"/>
                </a:solidFill>
                <a:effectLst/>
                <a:latin typeface="Avenir Next LT Pro" panose="020B0504020202020204" pitchFamily="34" charset="0"/>
                <a:ea typeface="Calibri" panose="020F0502020204030204" pitchFamily="34" charset="0"/>
                <a:cs typeface="Arial"/>
              </a:rPr>
              <a:t> </a:t>
            </a:r>
            <a:r>
              <a:rPr lang="en-US" sz="2600">
                <a:solidFill>
                  <a:srgbClr val="032E53"/>
                </a:solidFill>
                <a:effectLst/>
                <a:latin typeface="Avenir Next LT Pro" panose="020B0504020202020204" pitchFamily="34" charset="0"/>
                <a:ea typeface="Calibri" panose="020F0502020204030204" pitchFamily="34" charset="0"/>
                <a:cs typeface="Arial"/>
              </a:rPr>
              <a:t>to</a:t>
            </a:r>
            <a:r>
              <a:rPr lang="en-US" sz="2600" spc="-5">
                <a:solidFill>
                  <a:srgbClr val="032E53"/>
                </a:solidFill>
                <a:effectLst/>
                <a:latin typeface="Avenir Next LT Pro" panose="020B0504020202020204" pitchFamily="34" charset="0"/>
                <a:ea typeface="Calibri" panose="020F0502020204030204" pitchFamily="34" charset="0"/>
                <a:cs typeface="Arial"/>
              </a:rPr>
              <a:t> </a:t>
            </a:r>
            <a:r>
              <a:rPr lang="en-US" sz="2600" b="1">
                <a:solidFill>
                  <a:srgbClr val="032E53"/>
                </a:solidFill>
                <a:effectLst/>
                <a:latin typeface="Avenir Next LT Pro" panose="020B0504020202020204" pitchFamily="34" charset="0"/>
                <a:ea typeface="Calibri" panose="020F0502020204030204" pitchFamily="34" charset="0"/>
                <a:cs typeface="Arial"/>
              </a:rPr>
              <a:t>connect</a:t>
            </a:r>
            <a:r>
              <a:rPr lang="en-US" sz="2600" b="1" spc="-30">
                <a:solidFill>
                  <a:srgbClr val="032E53"/>
                </a:solidFill>
                <a:effectLst/>
                <a:latin typeface="Avenir Next LT Pro" panose="020B0504020202020204" pitchFamily="34" charset="0"/>
                <a:ea typeface="Calibri" panose="020F0502020204030204" pitchFamily="34" charset="0"/>
                <a:cs typeface="Arial"/>
              </a:rPr>
              <a:t> </a:t>
            </a:r>
            <a:r>
              <a:rPr lang="en-US" sz="2600" b="1">
                <a:solidFill>
                  <a:srgbClr val="032E53"/>
                </a:solidFill>
                <a:effectLst/>
                <a:latin typeface="Avenir Next LT Pro" panose="020B0504020202020204" pitchFamily="34" charset="0"/>
                <a:ea typeface="Calibri" panose="020F0502020204030204" pitchFamily="34" charset="0"/>
                <a:cs typeface="Arial"/>
              </a:rPr>
              <a:t>hospital</a:t>
            </a:r>
            <a:r>
              <a:rPr lang="en-US" sz="2600" b="1" spc="-10">
                <a:solidFill>
                  <a:srgbClr val="032E53"/>
                </a:solidFill>
                <a:effectLst/>
                <a:latin typeface="Avenir Next LT Pro" panose="020B0504020202020204" pitchFamily="34" charset="0"/>
                <a:ea typeface="Calibri" panose="020F0502020204030204" pitchFamily="34" charset="0"/>
                <a:cs typeface="Arial"/>
              </a:rPr>
              <a:t> </a:t>
            </a:r>
            <a:r>
              <a:rPr lang="en-US" sz="2600" b="1">
                <a:solidFill>
                  <a:srgbClr val="032E53"/>
                </a:solidFill>
                <a:effectLst/>
                <a:latin typeface="Avenir Next LT Pro" panose="020B0504020202020204" pitchFamily="34" charset="0"/>
                <a:ea typeface="Calibri" panose="020F0502020204030204" pitchFamily="34" charset="0"/>
                <a:cs typeface="Arial"/>
              </a:rPr>
              <a:t>expenditures</a:t>
            </a:r>
            <a:r>
              <a:rPr lang="en-US" sz="2600" b="1" spc="-20">
                <a:solidFill>
                  <a:srgbClr val="032E53"/>
                </a:solidFill>
                <a:effectLst/>
                <a:latin typeface="Avenir Next LT Pro" panose="020B0504020202020204" pitchFamily="34" charset="0"/>
                <a:ea typeface="Calibri" panose="020F0502020204030204" pitchFamily="34" charset="0"/>
                <a:cs typeface="Arial"/>
              </a:rPr>
              <a:t> </a:t>
            </a:r>
            <a:r>
              <a:rPr lang="en-US" sz="2600" b="1">
                <a:solidFill>
                  <a:srgbClr val="032E53"/>
                </a:solidFill>
                <a:effectLst/>
                <a:latin typeface="Avenir Next LT Pro" panose="020B0504020202020204" pitchFamily="34" charset="0"/>
                <a:ea typeface="Calibri" panose="020F0502020204030204" pitchFamily="34" charset="0"/>
                <a:cs typeface="Arial"/>
              </a:rPr>
              <a:t>to</a:t>
            </a:r>
            <a:r>
              <a:rPr lang="en-US" sz="2600" b="1" spc="-5">
                <a:solidFill>
                  <a:srgbClr val="032E53"/>
                </a:solidFill>
                <a:effectLst/>
                <a:latin typeface="Avenir Next LT Pro" panose="020B0504020202020204" pitchFamily="34" charset="0"/>
                <a:ea typeface="Calibri" panose="020F0502020204030204" pitchFamily="34" charset="0"/>
                <a:cs typeface="Arial"/>
              </a:rPr>
              <a:t> </a:t>
            </a:r>
            <a:r>
              <a:rPr lang="en-US" sz="2600" b="1">
                <a:solidFill>
                  <a:srgbClr val="032E53"/>
                </a:solidFill>
                <a:effectLst/>
                <a:latin typeface="Avenir Next LT Pro" panose="020B0504020202020204" pitchFamily="34" charset="0"/>
                <a:ea typeface="Calibri" panose="020F0502020204030204" pitchFamily="34" charset="0"/>
                <a:cs typeface="Arial"/>
              </a:rPr>
              <a:t>public</a:t>
            </a:r>
            <a:r>
              <a:rPr lang="en-US" sz="2600" b="1" spc="-10">
                <a:solidFill>
                  <a:srgbClr val="032E53"/>
                </a:solidFill>
                <a:effectLst/>
                <a:latin typeface="Avenir Next LT Pro" panose="020B0504020202020204" pitchFamily="34" charset="0"/>
                <a:ea typeface="Calibri" panose="020F0502020204030204" pitchFamily="34" charset="0"/>
                <a:cs typeface="Arial"/>
              </a:rPr>
              <a:t> </a:t>
            </a:r>
            <a:r>
              <a:rPr lang="en-US" sz="2600" b="1">
                <a:solidFill>
                  <a:srgbClr val="032E53"/>
                </a:solidFill>
                <a:effectLst/>
                <a:latin typeface="Avenir Next LT Pro" panose="020B0504020202020204" pitchFamily="34" charset="0"/>
                <a:ea typeface="Calibri" panose="020F0502020204030204" pitchFamily="34" charset="0"/>
                <a:cs typeface="Arial"/>
              </a:rPr>
              <a:t>health</a:t>
            </a:r>
            <a:r>
              <a:rPr lang="en-US" sz="2600" b="1" spc="-15">
                <a:solidFill>
                  <a:srgbClr val="032E53"/>
                </a:solidFill>
                <a:effectLst/>
                <a:latin typeface="Avenir Next LT Pro" panose="020B0504020202020204" pitchFamily="34" charset="0"/>
                <a:ea typeface="Calibri" panose="020F0502020204030204" pitchFamily="34" charset="0"/>
                <a:cs typeface="Arial"/>
              </a:rPr>
              <a:t> </a:t>
            </a:r>
            <a:r>
              <a:rPr lang="en-US" sz="2600" b="1">
                <a:solidFill>
                  <a:srgbClr val="032E53"/>
                </a:solidFill>
                <a:effectLst/>
                <a:latin typeface="Avenir Next LT Pro" panose="020B0504020202020204" pitchFamily="34" charset="0"/>
                <a:ea typeface="Calibri" panose="020F0502020204030204" pitchFamily="34" charset="0"/>
                <a:cs typeface="Arial"/>
              </a:rPr>
              <a:t>goals</a:t>
            </a:r>
            <a:r>
              <a:rPr lang="en-US" sz="2600" spc="-20">
                <a:solidFill>
                  <a:srgbClr val="032E53"/>
                </a:solidFill>
                <a:effectLst/>
                <a:latin typeface="Avenir Next LT Pro" panose="020B0504020202020204" pitchFamily="34" charset="0"/>
                <a:ea typeface="Calibri" panose="020F0502020204030204" pitchFamily="34" charset="0"/>
                <a:cs typeface="Arial"/>
              </a:rPr>
              <a:t> </a:t>
            </a:r>
            <a:r>
              <a:rPr lang="en-US" sz="2600">
                <a:solidFill>
                  <a:srgbClr val="032E53"/>
                </a:solidFill>
                <a:effectLst/>
                <a:latin typeface="Avenir Next LT Pro" panose="020B0504020202020204" pitchFamily="34" charset="0"/>
                <a:ea typeface="Calibri" panose="020F0502020204030204" pitchFamily="34" charset="0"/>
                <a:cs typeface="Arial"/>
              </a:rPr>
              <a:t>by</a:t>
            </a:r>
            <a:r>
              <a:rPr lang="en-US" sz="2600" spc="-15">
                <a:solidFill>
                  <a:srgbClr val="032E53"/>
                </a:solidFill>
                <a:effectLst/>
                <a:latin typeface="Avenir Next LT Pro" panose="020B0504020202020204" pitchFamily="34" charset="0"/>
                <a:ea typeface="Calibri" panose="020F0502020204030204" pitchFamily="34" charset="0"/>
                <a:cs typeface="Arial"/>
              </a:rPr>
              <a:t> </a:t>
            </a:r>
            <a:r>
              <a:rPr lang="en-US" sz="2600">
                <a:solidFill>
                  <a:srgbClr val="032E53"/>
                </a:solidFill>
                <a:effectLst/>
                <a:latin typeface="Avenir Next LT Pro" panose="020B0504020202020204" pitchFamily="34" charset="0"/>
                <a:ea typeface="Calibri" panose="020F0502020204030204" pitchFamily="34" charset="0"/>
                <a:cs typeface="Arial"/>
              </a:rPr>
              <a:t>making</a:t>
            </a:r>
            <a:r>
              <a:rPr lang="en-US" sz="2600" spc="-15">
                <a:solidFill>
                  <a:srgbClr val="032E53"/>
                </a:solidFill>
                <a:effectLst/>
                <a:latin typeface="Avenir Next LT Pro" panose="020B0504020202020204" pitchFamily="34" charset="0"/>
                <a:ea typeface="Calibri" panose="020F0502020204030204" pitchFamily="34" charset="0"/>
                <a:cs typeface="Arial"/>
              </a:rPr>
              <a:t> </a:t>
            </a:r>
            <a:r>
              <a:rPr lang="en-US" sz="2600">
                <a:solidFill>
                  <a:srgbClr val="032E53"/>
                </a:solidFill>
                <a:effectLst/>
                <a:latin typeface="Avenir Next LT Pro" panose="020B0504020202020204" pitchFamily="34" charset="0"/>
                <a:ea typeface="Calibri" panose="020F0502020204030204" pitchFamily="34" charset="0"/>
                <a:cs typeface="Arial"/>
              </a:rPr>
              <a:t>investments</a:t>
            </a:r>
            <a:r>
              <a:rPr lang="en-US" sz="2600" spc="-10">
                <a:solidFill>
                  <a:srgbClr val="032E53"/>
                </a:solidFill>
                <a:effectLst/>
                <a:latin typeface="Avenir Next LT Pro" panose="020B0504020202020204" pitchFamily="34" charset="0"/>
                <a:ea typeface="Calibri" panose="020F0502020204030204" pitchFamily="34" charset="0"/>
                <a:cs typeface="Arial"/>
              </a:rPr>
              <a:t> </a:t>
            </a:r>
            <a:r>
              <a:rPr lang="en-US" sz="2600">
                <a:solidFill>
                  <a:srgbClr val="032E53"/>
                </a:solidFill>
                <a:effectLst/>
                <a:latin typeface="Avenir Next LT Pro" panose="020B0504020202020204" pitchFamily="34" charset="0"/>
                <a:ea typeface="Calibri" panose="020F0502020204030204" pitchFamily="34" charset="0"/>
                <a:cs typeface="Arial"/>
              </a:rPr>
              <a:t>in Health </a:t>
            </a:r>
            <a:r>
              <a:rPr lang="en-US" sz="2600">
                <a:solidFill>
                  <a:srgbClr val="032E53"/>
                </a:solidFill>
                <a:latin typeface="Avenir Next LT Pro" panose="020B0504020202020204" pitchFamily="34" charset="0"/>
                <a:ea typeface="Calibri" panose="020F0502020204030204" pitchFamily="34" charset="0"/>
                <a:cs typeface="Arial"/>
              </a:rPr>
              <a:t>Priority Areas—referred to interchangeably as the social determinants of health (</a:t>
            </a:r>
            <a:r>
              <a:rPr lang="en-US" sz="2600" err="1">
                <a:solidFill>
                  <a:srgbClr val="032E53"/>
                </a:solidFill>
                <a:latin typeface="Avenir Next LT Pro" panose="020B0504020202020204" pitchFamily="34" charset="0"/>
                <a:ea typeface="Calibri" panose="020F0502020204030204" pitchFamily="34" charset="0"/>
                <a:cs typeface="Arial"/>
              </a:rPr>
              <a:t>SDoH</a:t>
            </a:r>
            <a:r>
              <a:rPr lang="en-US" sz="2600">
                <a:solidFill>
                  <a:srgbClr val="032E53"/>
                </a:solidFill>
                <a:latin typeface="Avenir Next LT Pro" panose="020B0504020202020204" pitchFamily="34" charset="0"/>
                <a:ea typeface="Calibri" panose="020F0502020204030204" pitchFamily="34" charset="0"/>
                <a:cs typeface="Arial"/>
              </a:rPr>
              <a:t>). </a:t>
            </a:r>
            <a:endParaRPr lang="en-US" sz="2600">
              <a:solidFill>
                <a:srgbClr val="032E53"/>
              </a:solidFill>
              <a:latin typeface="Avenir Next LT Pro" panose="020B0504020202020204" pitchFamily="34" charset="0"/>
              <a:ea typeface="Calibri" panose="020F0502020204030204" pitchFamily="34" charset="0"/>
            </a:endParaRPr>
          </a:p>
          <a:p>
            <a:pPr>
              <a:lnSpc>
                <a:spcPct val="120000"/>
              </a:lnSpc>
              <a:spcBef>
                <a:spcPts val="600"/>
              </a:spcBef>
              <a:spcAft>
                <a:spcPts val="600"/>
              </a:spcAft>
            </a:pPr>
            <a:r>
              <a:rPr lang="en-US" sz="2600">
                <a:solidFill>
                  <a:srgbClr val="032E53"/>
                </a:solidFill>
                <a:latin typeface="Avenir Next LT Pro" panose="020B0504020202020204" pitchFamily="34" charset="0"/>
                <a:ea typeface="Calibri" panose="020F0502020204030204" pitchFamily="34" charset="0"/>
                <a:cs typeface="Arial"/>
              </a:rPr>
              <a:t>CHI projects are a mechanism for Applicants to engage local partners in community health investments, </a:t>
            </a:r>
            <a:r>
              <a:rPr lang="en-US" sz="2600" b="1">
                <a:solidFill>
                  <a:srgbClr val="032E53"/>
                </a:solidFill>
                <a:latin typeface="Avenir Next LT Pro" panose="020B0504020202020204" pitchFamily="34" charset="0"/>
                <a:ea typeface="Calibri" panose="020F0502020204030204" pitchFamily="34" charset="0"/>
                <a:cs typeface="Arial"/>
              </a:rPr>
              <a:t>addressing </a:t>
            </a:r>
            <a:r>
              <a:rPr lang="en-US" sz="2600" b="1" err="1">
                <a:solidFill>
                  <a:srgbClr val="032E53"/>
                </a:solidFill>
                <a:latin typeface="Avenir Next LT Pro" panose="020B0504020202020204" pitchFamily="34" charset="0"/>
                <a:ea typeface="Calibri" panose="020F0502020204030204" pitchFamily="34" charset="0"/>
                <a:cs typeface="Arial"/>
              </a:rPr>
              <a:t>SDoH</a:t>
            </a:r>
            <a:r>
              <a:rPr lang="en-US" sz="2600" b="1">
                <a:solidFill>
                  <a:srgbClr val="032E53"/>
                </a:solidFill>
                <a:latin typeface="Avenir Next LT Pro" panose="020B0504020202020204" pitchFamily="34" charset="0"/>
                <a:ea typeface="Calibri" panose="020F0502020204030204" pitchFamily="34" charset="0"/>
                <a:cs typeface="Arial"/>
              </a:rPr>
              <a:t> and advancing racial and health equity</a:t>
            </a:r>
            <a:r>
              <a:rPr lang="en-US" sz="2600">
                <a:solidFill>
                  <a:srgbClr val="032E53"/>
                </a:solidFill>
                <a:latin typeface="Avenir Next LT Pro" panose="020B0504020202020204" pitchFamily="34" charset="0"/>
                <a:ea typeface="Calibri" panose="020F0502020204030204" pitchFamily="34" charset="0"/>
                <a:cs typeface="Arial"/>
              </a:rPr>
              <a:t>.</a:t>
            </a:r>
            <a:endParaRPr lang="en-US" sz="2600">
              <a:solidFill>
                <a:srgbClr val="032E53"/>
              </a:solidFill>
              <a:latin typeface="Avenir Next LT Pro" panose="020B0504020202020204" pitchFamily="34" charset="0"/>
              <a:ea typeface="Calibri" panose="020F0502020204030204" pitchFamily="34" charset="0"/>
            </a:endParaRPr>
          </a:p>
          <a:p>
            <a:pPr>
              <a:lnSpc>
                <a:spcPct val="120000"/>
              </a:lnSpc>
              <a:spcBef>
                <a:spcPts val="600"/>
              </a:spcBef>
              <a:spcAft>
                <a:spcPts val="600"/>
              </a:spcAft>
            </a:pPr>
            <a:r>
              <a:rPr lang="en-US" sz="2600" b="1">
                <a:solidFill>
                  <a:srgbClr val="032E53"/>
                </a:solidFill>
                <a:latin typeface="Avenir Next LT Pro" panose="020B0504020202020204" pitchFamily="34" charset="0"/>
                <a:cs typeface="Arial"/>
              </a:rPr>
              <a:t>Factor 6 requirements and conditions depend on the Applicant and Application Type, and size of CHI contribution.</a:t>
            </a:r>
            <a:endParaRPr lang="en-US" sz="2600">
              <a:solidFill>
                <a:srgbClr val="032E53"/>
              </a:solidFill>
              <a:latin typeface="Avenir Next LT Pro" panose="020B0504020202020204" pitchFamily="34" charset="0"/>
              <a:cs typeface="Arial"/>
            </a:endParaRPr>
          </a:p>
        </p:txBody>
      </p:sp>
      <p:grpSp>
        <p:nvGrpSpPr>
          <p:cNvPr id="5" name="Group 4" descr="Graphic showing the priority areas of community-based health initiatives">
            <a:extLst>
              <a:ext uri="{FF2B5EF4-FFF2-40B4-BE49-F238E27FC236}">
                <a16:creationId xmlns:a16="http://schemas.microsoft.com/office/drawing/2014/main" id="{183C4E6F-8E70-3197-EC81-B860332E8697}"/>
              </a:ext>
            </a:extLst>
          </p:cNvPr>
          <p:cNvGrpSpPr/>
          <p:nvPr/>
        </p:nvGrpSpPr>
        <p:grpSpPr>
          <a:xfrm>
            <a:off x="8074117" y="1916806"/>
            <a:ext cx="3697123" cy="3590069"/>
            <a:chOff x="8612818" y="3448959"/>
            <a:chExt cx="3199818" cy="2698550"/>
          </a:xfrm>
        </p:grpSpPr>
        <p:sp>
          <p:nvSpPr>
            <p:cNvPr id="6" name="Hexagon 5">
              <a:extLst>
                <a:ext uri="{FF2B5EF4-FFF2-40B4-BE49-F238E27FC236}">
                  <a16:creationId xmlns:a16="http://schemas.microsoft.com/office/drawing/2014/main" id="{A9752AD5-881B-CA63-0F1E-5EBC4DF0A1E1}"/>
                </a:ext>
              </a:extLst>
            </p:cNvPr>
            <p:cNvSpPr/>
            <p:nvPr/>
          </p:nvSpPr>
          <p:spPr>
            <a:xfrm>
              <a:off x="9607817" y="3448959"/>
              <a:ext cx="1250971" cy="879280"/>
            </a:xfrm>
            <a:prstGeom prst="hexagon">
              <a:avLst/>
            </a:prstGeom>
            <a:solidFill>
              <a:srgbClr val="002060"/>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venir Next LT Pro" panose="020B0504020202020204" pitchFamily="34" charset="0"/>
              </a:endParaRPr>
            </a:p>
          </p:txBody>
        </p:sp>
        <p:sp>
          <p:nvSpPr>
            <p:cNvPr id="7" name="TextBox 2">
              <a:extLst>
                <a:ext uri="{FF2B5EF4-FFF2-40B4-BE49-F238E27FC236}">
                  <a16:creationId xmlns:a16="http://schemas.microsoft.com/office/drawing/2014/main" id="{2713BC83-D314-F1BB-1145-4BAAE97774BC}"/>
                </a:ext>
              </a:extLst>
            </p:cNvPr>
            <p:cNvSpPr txBox="1"/>
            <p:nvPr/>
          </p:nvSpPr>
          <p:spPr>
            <a:xfrm>
              <a:off x="9615790" y="3657396"/>
              <a:ext cx="1207808" cy="73866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venir Next LT Pro" panose="020B0504020202020204" pitchFamily="34" charset="0"/>
                  <a:ea typeface="Calibri"/>
                  <a:cs typeface="Calibri"/>
                </a:rPr>
                <a:t>Built Environment</a:t>
              </a:r>
            </a:p>
          </p:txBody>
        </p:sp>
        <p:sp>
          <p:nvSpPr>
            <p:cNvPr id="8" name="Hexagon 7">
              <a:extLst>
                <a:ext uri="{FF2B5EF4-FFF2-40B4-BE49-F238E27FC236}">
                  <a16:creationId xmlns:a16="http://schemas.microsoft.com/office/drawing/2014/main" id="{B0573CBB-BAAE-789E-6A00-2CE192DA26AC}"/>
                </a:ext>
              </a:extLst>
            </p:cNvPr>
            <p:cNvSpPr/>
            <p:nvPr/>
          </p:nvSpPr>
          <p:spPr>
            <a:xfrm>
              <a:off x="10646571" y="3896463"/>
              <a:ext cx="1163483" cy="888354"/>
            </a:xfrm>
            <a:prstGeom prst="hexagon">
              <a:avLst/>
            </a:prstGeom>
            <a:solidFill>
              <a:srgbClr val="002060"/>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venir Next LT Pro" panose="020B0504020202020204" pitchFamily="34" charset="0"/>
                <a:ea typeface="Calibri"/>
                <a:cs typeface="Calibri"/>
              </a:endParaRPr>
            </a:p>
          </p:txBody>
        </p:sp>
        <p:sp>
          <p:nvSpPr>
            <p:cNvPr id="9" name="TextBox 4">
              <a:extLst>
                <a:ext uri="{FF2B5EF4-FFF2-40B4-BE49-F238E27FC236}">
                  <a16:creationId xmlns:a16="http://schemas.microsoft.com/office/drawing/2014/main" id="{1F737E3A-2773-7398-47FC-D79A0987C0C4}"/>
                </a:ext>
              </a:extLst>
            </p:cNvPr>
            <p:cNvSpPr txBox="1"/>
            <p:nvPr/>
          </p:nvSpPr>
          <p:spPr>
            <a:xfrm>
              <a:off x="10766713" y="4237632"/>
              <a:ext cx="935666"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venir Next LT Pro" panose="020B0504020202020204" pitchFamily="34" charset="0"/>
                  <a:ea typeface="Calibri"/>
                  <a:cs typeface="Calibri"/>
                </a:rPr>
                <a:t>Education</a:t>
              </a:r>
              <a:endParaRPr kumimoji="0" lang="en-US" sz="1400" b="1" i="0" u="none" strike="noStrike" kern="1200" cap="none" spc="0" normalizeH="0" baseline="0" noProof="0">
                <a:ln>
                  <a:noFill/>
                </a:ln>
                <a:solidFill>
                  <a:prstClr val="white"/>
                </a:solidFill>
                <a:effectLst/>
                <a:uLnTx/>
                <a:uFillTx/>
                <a:latin typeface="Avenir Next LT Pro" panose="020B0504020202020204" pitchFamily="34" charset="0"/>
                <a:ea typeface="Calibri"/>
                <a:cs typeface="Calibri"/>
              </a:endParaRPr>
            </a:p>
          </p:txBody>
        </p:sp>
        <p:sp>
          <p:nvSpPr>
            <p:cNvPr id="10" name="Hexagon 9">
              <a:extLst>
                <a:ext uri="{FF2B5EF4-FFF2-40B4-BE49-F238E27FC236}">
                  <a16:creationId xmlns:a16="http://schemas.microsoft.com/office/drawing/2014/main" id="{0D88EF03-8607-2DE3-770F-536B8D4371DD}"/>
                </a:ext>
              </a:extLst>
            </p:cNvPr>
            <p:cNvSpPr/>
            <p:nvPr/>
          </p:nvSpPr>
          <p:spPr>
            <a:xfrm>
              <a:off x="10649153" y="4822566"/>
              <a:ext cx="1163483" cy="906496"/>
            </a:xfrm>
            <a:prstGeom prst="hexagon">
              <a:avLst/>
            </a:prstGeom>
            <a:solidFill>
              <a:srgbClr val="002060"/>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venir Next LT Pro" panose="020B0504020202020204" pitchFamily="34" charset="0"/>
              </a:endParaRPr>
            </a:p>
          </p:txBody>
        </p:sp>
        <p:sp>
          <p:nvSpPr>
            <p:cNvPr id="11" name="TextBox 6">
              <a:extLst>
                <a:ext uri="{FF2B5EF4-FFF2-40B4-BE49-F238E27FC236}">
                  <a16:creationId xmlns:a16="http://schemas.microsoft.com/office/drawing/2014/main" id="{493E3C92-FAD3-6A21-8EE4-3398A8832F01}"/>
                </a:ext>
              </a:extLst>
            </p:cNvPr>
            <p:cNvSpPr txBox="1"/>
            <p:nvPr/>
          </p:nvSpPr>
          <p:spPr>
            <a:xfrm>
              <a:off x="10692130" y="5121137"/>
              <a:ext cx="1080808"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venir Next LT Pro" panose="020B0504020202020204" pitchFamily="34" charset="0"/>
                  <a:ea typeface="Calibri"/>
                  <a:cs typeface="Calibri"/>
                </a:rPr>
                <a:t>Employment</a:t>
              </a:r>
            </a:p>
          </p:txBody>
        </p:sp>
        <p:sp>
          <p:nvSpPr>
            <p:cNvPr id="12" name="Hexagon 11">
              <a:extLst>
                <a:ext uri="{FF2B5EF4-FFF2-40B4-BE49-F238E27FC236}">
                  <a16:creationId xmlns:a16="http://schemas.microsoft.com/office/drawing/2014/main" id="{D1A5C15A-ED0D-81E7-C3A4-32F55FD86C59}"/>
                </a:ext>
              </a:extLst>
            </p:cNvPr>
            <p:cNvSpPr/>
            <p:nvPr/>
          </p:nvSpPr>
          <p:spPr>
            <a:xfrm>
              <a:off x="9619386" y="5246532"/>
              <a:ext cx="1223758" cy="900977"/>
            </a:xfrm>
            <a:prstGeom prst="hexagon">
              <a:avLst/>
            </a:prstGeom>
            <a:solidFill>
              <a:srgbClr val="002060"/>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venir Next LT Pro" panose="020B0504020202020204" pitchFamily="34" charset="0"/>
              </a:endParaRPr>
            </a:p>
          </p:txBody>
        </p:sp>
        <p:sp>
          <p:nvSpPr>
            <p:cNvPr id="13" name="TextBox 8">
              <a:extLst>
                <a:ext uri="{FF2B5EF4-FFF2-40B4-BE49-F238E27FC236}">
                  <a16:creationId xmlns:a16="http://schemas.microsoft.com/office/drawing/2014/main" id="{DC7AC903-9FA4-D1F2-306E-B59AD89CA7B5}"/>
                </a:ext>
              </a:extLst>
            </p:cNvPr>
            <p:cNvSpPr txBox="1"/>
            <p:nvPr/>
          </p:nvSpPr>
          <p:spPr>
            <a:xfrm>
              <a:off x="9719603" y="5557388"/>
              <a:ext cx="1023324"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venir Next LT Pro" panose="020B0504020202020204" pitchFamily="34" charset="0"/>
                  <a:ea typeface="Calibri"/>
                  <a:cs typeface="Calibri"/>
                </a:rPr>
                <a:t>Housing </a:t>
              </a:r>
            </a:p>
          </p:txBody>
        </p:sp>
        <p:sp>
          <p:nvSpPr>
            <p:cNvPr id="14" name="Hexagon 13">
              <a:extLst>
                <a:ext uri="{FF2B5EF4-FFF2-40B4-BE49-F238E27FC236}">
                  <a16:creationId xmlns:a16="http://schemas.microsoft.com/office/drawing/2014/main" id="{4B49EB70-C100-7ABB-1BBB-508E47CC0AA2}"/>
                </a:ext>
              </a:extLst>
            </p:cNvPr>
            <p:cNvSpPr/>
            <p:nvPr/>
          </p:nvSpPr>
          <p:spPr>
            <a:xfrm>
              <a:off x="8612833" y="4806643"/>
              <a:ext cx="1193441" cy="879282"/>
            </a:xfrm>
            <a:prstGeom prst="hexagon">
              <a:avLst/>
            </a:prstGeom>
            <a:solidFill>
              <a:srgbClr val="002060"/>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venir Next LT Pro" panose="020B0504020202020204" pitchFamily="34" charset="0"/>
              </a:endParaRPr>
            </a:p>
          </p:txBody>
        </p:sp>
        <p:sp>
          <p:nvSpPr>
            <p:cNvPr id="15" name="TextBox 10">
              <a:extLst>
                <a:ext uri="{FF2B5EF4-FFF2-40B4-BE49-F238E27FC236}">
                  <a16:creationId xmlns:a16="http://schemas.microsoft.com/office/drawing/2014/main" id="{B06F0320-0128-00A0-0F0B-E7D787082BAA}"/>
                </a:ext>
              </a:extLst>
            </p:cNvPr>
            <p:cNvSpPr txBox="1"/>
            <p:nvPr/>
          </p:nvSpPr>
          <p:spPr>
            <a:xfrm>
              <a:off x="8685723" y="5002415"/>
              <a:ext cx="1049099" cy="39328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venir Next LT Pro" panose="020B0504020202020204" pitchFamily="34" charset="0"/>
                  <a:ea typeface="Calibri"/>
                  <a:cs typeface="Calibri"/>
                </a:rPr>
                <a:t>Social Environment</a:t>
              </a:r>
            </a:p>
          </p:txBody>
        </p:sp>
        <p:grpSp>
          <p:nvGrpSpPr>
            <p:cNvPr id="16" name="Group 15">
              <a:extLst>
                <a:ext uri="{FF2B5EF4-FFF2-40B4-BE49-F238E27FC236}">
                  <a16:creationId xmlns:a16="http://schemas.microsoft.com/office/drawing/2014/main" id="{997BBC24-51D0-4579-D5EA-63A708FCDA5A}"/>
                </a:ext>
              </a:extLst>
            </p:cNvPr>
            <p:cNvGrpSpPr/>
            <p:nvPr/>
          </p:nvGrpSpPr>
          <p:grpSpPr>
            <a:xfrm>
              <a:off x="8612818" y="3885983"/>
              <a:ext cx="1193441" cy="984695"/>
              <a:chOff x="8612818" y="3922271"/>
              <a:chExt cx="1193441" cy="1015172"/>
            </a:xfrm>
          </p:grpSpPr>
          <p:sp>
            <p:nvSpPr>
              <p:cNvPr id="18" name="Hexagon 17">
                <a:extLst>
                  <a:ext uri="{FF2B5EF4-FFF2-40B4-BE49-F238E27FC236}">
                    <a16:creationId xmlns:a16="http://schemas.microsoft.com/office/drawing/2014/main" id="{F8C999DD-7597-44E2-0B92-3D5B16A02D4F}"/>
                  </a:ext>
                </a:extLst>
              </p:cNvPr>
              <p:cNvSpPr/>
              <p:nvPr/>
            </p:nvSpPr>
            <p:spPr>
              <a:xfrm>
                <a:off x="8612818" y="3922271"/>
                <a:ext cx="1193441" cy="906496"/>
              </a:xfrm>
              <a:prstGeom prst="hexagon">
                <a:avLst/>
              </a:prstGeom>
              <a:solidFill>
                <a:srgbClr val="002060"/>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venir Next LT Pro" panose="020B0504020202020204" pitchFamily="34" charset="0"/>
                </a:endParaRPr>
              </a:p>
            </p:txBody>
          </p:sp>
          <p:sp>
            <p:nvSpPr>
              <p:cNvPr id="19" name="TextBox 12">
                <a:extLst>
                  <a:ext uri="{FF2B5EF4-FFF2-40B4-BE49-F238E27FC236}">
                    <a16:creationId xmlns:a16="http://schemas.microsoft.com/office/drawing/2014/main" id="{7F857B5E-05EB-79A0-5071-BD116907C574}"/>
                  </a:ext>
                </a:extLst>
              </p:cNvPr>
              <p:cNvSpPr txBox="1"/>
              <p:nvPr/>
            </p:nvSpPr>
            <p:spPr>
              <a:xfrm>
                <a:off x="8718283" y="4175917"/>
                <a:ext cx="983394" cy="76152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venir Next LT Pro" panose="020B0504020202020204" pitchFamily="34" charset="0"/>
                    <a:ea typeface="Calibri"/>
                    <a:cs typeface="Calibri"/>
                  </a:rPr>
                  <a:t>Violence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venir Next LT Pro" panose="020B0504020202020204" pitchFamily="34" charset="0"/>
                    <a:ea typeface="Calibri"/>
                    <a:cs typeface="Calibri"/>
                  </a:rPr>
                  <a:t>Trauma</a:t>
                </a:r>
              </a:p>
            </p:txBody>
          </p:sp>
        </p:grpSp>
        <p:sp>
          <p:nvSpPr>
            <p:cNvPr id="17" name="TextBox 14">
              <a:extLst>
                <a:ext uri="{FF2B5EF4-FFF2-40B4-BE49-F238E27FC236}">
                  <a16:creationId xmlns:a16="http://schemas.microsoft.com/office/drawing/2014/main" id="{AE47D781-6057-1485-89FD-3A6DBEDDB7A5}"/>
                </a:ext>
              </a:extLst>
            </p:cNvPr>
            <p:cNvSpPr txBox="1"/>
            <p:nvPr/>
          </p:nvSpPr>
          <p:spPr>
            <a:xfrm>
              <a:off x="9588843" y="4513966"/>
              <a:ext cx="1282551" cy="624636"/>
            </a:xfrm>
            <a:prstGeom prst="rect">
              <a:avLst/>
            </a:prstGeom>
            <a:noFill/>
          </p:spPr>
          <p:txBody>
            <a:bodyPr wrap="square" lIns="91440" tIns="45720" rIns="91440" bIns="4572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venir Next LT Pro" panose="020B0504020202020204" pitchFamily="34" charset="0"/>
                  <a:cs typeface="Calibri"/>
                </a:rPr>
                <a:t>CHI Health</a:t>
              </a:r>
              <a:endParaRPr kumimoji="0" lang="en-US" sz="2000" b="0" i="0" u="none" strike="noStrike" kern="1200" cap="none" spc="0" normalizeH="0" baseline="0" noProof="0">
                <a:ln>
                  <a:noFill/>
                </a:ln>
                <a:solidFill>
                  <a:srgbClr val="002060"/>
                </a:solidFill>
                <a:effectLst/>
                <a:uLnTx/>
                <a:uFillTx/>
                <a:latin typeface="Avenir Next LT Pro" panose="020B0504020202020204" pitchFamily="34" charset="0"/>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venir Next LT Pro" panose="020B0504020202020204" pitchFamily="34" charset="0"/>
                  <a:cs typeface="Calibri"/>
                </a:rPr>
                <a:t>Priority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venir Next LT Pro" panose="020B0504020202020204" pitchFamily="34" charset="0"/>
                  <a:cs typeface="Calibri"/>
                </a:rPr>
                <a:t>Areas</a:t>
              </a:r>
            </a:p>
          </p:txBody>
        </p:sp>
      </p:grpSp>
      <p:sp>
        <p:nvSpPr>
          <p:cNvPr id="2" name="Slide Number Placeholder 1">
            <a:extLst>
              <a:ext uri="{FF2B5EF4-FFF2-40B4-BE49-F238E27FC236}">
                <a16:creationId xmlns:a16="http://schemas.microsoft.com/office/drawing/2014/main" id="{74732126-3372-DC30-A609-94A485D074B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4196274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CAF262-A357-4670-A69D-C39A366F494B}"/>
              </a:ext>
            </a:extLst>
          </p:cNvPr>
          <p:cNvSpPr>
            <a:spLocks noGrp="1"/>
          </p:cNvSpPr>
          <p:nvPr>
            <p:ph type="title"/>
          </p:nvPr>
        </p:nvSpPr>
        <p:spPr/>
        <p:txBody>
          <a:bodyPr vert="horz" lIns="91440" tIns="45720" rIns="91440" bIns="45720" rtlCol="0" anchor="ctr">
            <a:normAutofit/>
          </a:bodyPr>
          <a:lstStyle/>
          <a:p>
            <a:r>
              <a:rPr lang="en-US" sz="3200">
                <a:latin typeface="Avenir Next LT Pro" panose="020B0504020202020204" pitchFamily="34" charset="0"/>
              </a:rPr>
              <a:t>Factor 6: Key Requirements</a:t>
            </a:r>
          </a:p>
        </p:txBody>
      </p:sp>
      <p:graphicFrame>
        <p:nvGraphicFramePr>
          <p:cNvPr id="15" name="TextBox 1" descr="Graphic showing the Factor 6 key requirements for this project">
            <a:extLst>
              <a:ext uri="{FF2B5EF4-FFF2-40B4-BE49-F238E27FC236}">
                <a16:creationId xmlns:a16="http://schemas.microsoft.com/office/drawing/2014/main" id="{635B54DC-7828-E731-D8CF-5D7570BDBA21}"/>
              </a:ext>
            </a:extLst>
          </p:cNvPr>
          <p:cNvGraphicFramePr/>
          <p:nvPr>
            <p:extLst>
              <p:ext uri="{D42A27DB-BD31-4B8C-83A1-F6EECF244321}">
                <p14:modId xmlns:p14="http://schemas.microsoft.com/office/powerpoint/2010/main" val="1338763909"/>
              </p:ext>
            </p:extLst>
          </p:nvPr>
        </p:nvGraphicFramePr>
        <p:xfrm>
          <a:off x="609600" y="1438462"/>
          <a:ext cx="10972800" cy="4703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lide Number Placeholder 1">
            <a:extLst>
              <a:ext uri="{FF2B5EF4-FFF2-40B4-BE49-F238E27FC236}">
                <a16:creationId xmlns:a16="http://schemas.microsoft.com/office/drawing/2014/main" id="{AFD451DA-6857-B4F1-084D-5DC04F8044D5}"/>
              </a:ext>
            </a:extLst>
          </p:cNvPr>
          <p:cNvSpPr>
            <a:spLocks noGrp="1"/>
          </p:cNvSpPr>
          <p:nvPr>
            <p:ph type="sldNum" sz="quarter" idx="4"/>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600"/>
                </a:spcAft>
                <a:buClrTx/>
                <a:buSzTx/>
                <a:buFontTx/>
                <a:buNone/>
                <a:tabLst/>
                <a:defRPr/>
              </a:pPr>
              <a:t>42</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428357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475C6-86F4-A961-B3FE-C199BD49731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18F0E8E-67A1-0A60-DC7F-FC3E34400E1C}"/>
              </a:ext>
            </a:extLst>
          </p:cNvPr>
          <p:cNvSpPr>
            <a:spLocks noGrp="1"/>
          </p:cNvSpPr>
          <p:nvPr>
            <p:ph type="title"/>
          </p:nvPr>
        </p:nvSpPr>
        <p:spPr/>
        <p:txBody>
          <a:bodyPr anchor="ctr">
            <a:normAutofit/>
          </a:bodyPr>
          <a:lstStyle/>
          <a:p>
            <a:r>
              <a:rPr lang="en-US" sz="3200">
                <a:latin typeface="Avenir Next LT Pro" panose="020B0504020202020204" pitchFamily="34" charset="0"/>
              </a:rPr>
              <a:t>Factor 6: Key Requirements, continued</a:t>
            </a:r>
          </a:p>
        </p:txBody>
      </p:sp>
      <p:sp>
        <p:nvSpPr>
          <p:cNvPr id="2" name="TextBox 1">
            <a:extLst>
              <a:ext uri="{FF2B5EF4-FFF2-40B4-BE49-F238E27FC236}">
                <a16:creationId xmlns:a16="http://schemas.microsoft.com/office/drawing/2014/main" id="{75ED69F2-9265-1073-6F98-17BBB490F93D}"/>
              </a:ext>
            </a:extLst>
          </p:cNvPr>
          <p:cNvSpPr txBox="1"/>
          <p:nvPr/>
        </p:nvSpPr>
        <p:spPr>
          <a:xfrm>
            <a:off x="502920" y="1508760"/>
            <a:ext cx="10767592"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US" sz="2800" b="1" i="0" u="none" strike="noStrike" kern="1200" cap="none" spc="0" normalizeH="0" baseline="0" noProof="0">
                <a:ln>
                  <a:noFill/>
                </a:ln>
                <a:solidFill>
                  <a:srgbClr val="032E53"/>
                </a:solidFill>
                <a:effectLst/>
                <a:uLnTx/>
                <a:uFillTx/>
                <a:latin typeface="Avenir Next LT Pro" panose="020B0504020202020204" pitchFamily="34" charset="0"/>
              </a:rPr>
              <a:t>The total required CHI contribution is $367,472.50</a:t>
            </a:r>
          </a:p>
          <a:p>
            <a:pPr marL="742950" marR="0" lvl="1"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rPr>
              <a:t>$35,277.36 will be directed to the CHI Statewide Initiative.</a:t>
            </a:r>
          </a:p>
          <a:p>
            <a:pPr marL="742950" marR="0" lvl="1"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rPr>
              <a:t>$317,495.24 will be dedicated to local approaches to the </a:t>
            </a:r>
            <a:r>
              <a:rPr kumimoji="0" lang="en-US" sz="2800" b="0" i="0" u="none" strike="noStrike" kern="1200" cap="none" spc="0" normalizeH="0" baseline="0" noProof="0" err="1">
                <a:ln>
                  <a:noFill/>
                </a:ln>
                <a:solidFill>
                  <a:srgbClr val="032E53"/>
                </a:solidFill>
                <a:effectLst/>
                <a:uLnTx/>
                <a:uFillTx/>
                <a:latin typeface="Avenir Next LT Pro" panose="020B0504020202020204" pitchFamily="34" charset="0"/>
              </a:rPr>
              <a:t>DoN</a:t>
            </a:r>
            <a:r>
              <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rPr>
              <a:t> Health Priorities.   </a:t>
            </a:r>
          </a:p>
          <a:p>
            <a:pPr marL="742950" marR="0" lvl="1"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rPr>
              <a:t>$14,698.90 will be designated as the administrative fee.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Slide Number Placeholder 1">
            <a:extLst>
              <a:ext uri="{FF2B5EF4-FFF2-40B4-BE49-F238E27FC236}">
                <a16:creationId xmlns:a16="http://schemas.microsoft.com/office/drawing/2014/main" id="{B2C5B2A5-A2A3-4795-F706-CCFFB06EF51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600"/>
                </a:spcAft>
                <a:buClrTx/>
                <a:buSzTx/>
                <a:buFontTx/>
                <a:buNone/>
                <a:tabLst/>
                <a:defRPr/>
              </a:pPr>
              <a:t>43</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180944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A38566-464C-22A0-16F3-3009CCCA1FE8}"/>
              </a:ext>
            </a:extLst>
          </p:cNvPr>
          <p:cNvSpPr>
            <a:spLocks noGrp="1"/>
          </p:cNvSpPr>
          <p:nvPr>
            <p:ph type="title"/>
          </p:nvPr>
        </p:nvSpPr>
        <p:spPr/>
        <p:txBody>
          <a:bodyPr>
            <a:normAutofit/>
          </a:bodyPr>
          <a:lstStyle/>
          <a:p>
            <a:r>
              <a:rPr lang="en-US" sz="3200">
                <a:latin typeface="Avenir Next LT Pro" panose="020B0504020202020204" pitchFamily="34" charset="0"/>
              </a:rPr>
              <a:t>Other Conditions </a:t>
            </a:r>
          </a:p>
        </p:txBody>
      </p:sp>
      <p:sp>
        <p:nvSpPr>
          <p:cNvPr id="4" name="Content Placeholder 3">
            <a:extLst>
              <a:ext uri="{FF2B5EF4-FFF2-40B4-BE49-F238E27FC236}">
                <a16:creationId xmlns:a16="http://schemas.microsoft.com/office/drawing/2014/main" id="{3A42EE78-892C-B12D-63DD-6410665983AF}"/>
              </a:ext>
            </a:extLst>
          </p:cNvPr>
          <p:cNvSpPr>
            <a:spLocks noGrp="1"/>
          </p:cNvSpPr>
          <p:nvPr>
            <p:ph idx="1"/>
          </p:nvPr>
        </p:nvSpPr>
        <p:spPr/>
        <p:txBody>
          <a:bodyPr vert="horz" lIns="91440" tIns="45720" rIns="91440" bIns="45720" rtlCol="0" anchor="t">
            <a:normAutofit/>
          </a:bodyPr>
          <a:lstStyle/>
          <a:p>
            <a:pPr marL="457200" indent="-4572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ea typeface="Calibri"/>
                <a:cs typeface="Arial"/>
              </a:rPr>
              <a:t>The</a:t>
            </a:r>
            <a:r>
              <a:rPr lang="en-US" sz="2800">
                <a:solidFill>
                  <a:srgbClr val="032E53"/>
                </a:solidFill>
                <a:latin typeface="Avenir Next LT Pro" panose="020B0504020202020204" pitchFamily="34" charset="0"/>
                <a:cs typeface="Arial"/>
              </a:rPr>
              <a:t> Holder must certify annually that all physicians and health professionals who practice at the facility are enrolled as participating providers of MassHealth </a:t>
            </a:r>
            <a:endParaRPr lang="en-US" sz="2800">
              <a:solidFill>
                <a:srgbClr val="032E53"/>
              </a:solidFill>
              <a:latin typeface="Avenir Next LT Pro" panose="020B0504020202020204" pitchFamily="34" charset="0"/>
            </a:endParaRPr>
          </a:p>
          <a:p>
            <a:pPr marL="457200" indent="-4572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ea typeface="Calibri"/>
                <a:cs typeface="Arial"/>
              </a:rPr>
              <a:t>The</a:t>
            </a:r>
            <a:r>
              <a:rPr lang="en-US" sz="2800">
                <a:solidFill>
                  <a:srgbClr val="032E53"/>
                </a:solidFill>
                <a:latin typeface="Avenir Next LT Pro" panose="020B0504020202020204" pitchFamily="34" charset="0"/>
                <a:cs typeface="Arial"/>
              </a:rPr>
              <a:t> new facility to maintain or increase the percentage of MassHealth patients within its Payer Mix as compared with the Applicant's AMCs</a:t>
            </a:r>
            <a:endParaRPr lang="en-US" sz="2800">
              <a:solidFill>
                <a:srgbClr val="032E53"/>
              </a:solidFill>
              <a:latin typeface="Avenir Next LT Pro" panose="020B0504020202020204" pitchFamily="34" charset="0"/>
            </a:endParaRPr>
          </a:p>
          <a:p>
            <a:pPr marL="457200" indent="-457200">
              <a:lnSpc>
                <a:spcPct val="100000"/>
              </a:lnSpc>
              <a:spcBef>
                <a:spcPts val="1200"/>
              </a:spcBef>
              <a:spcAft>
                <a:spcPts val="1200"/>
              </a:spcAft>
              <a:buFont typeface="Arial" panose="020B0604020202020204" pitchFamily="34" charset="0"/>
              <a:buChar char="•"/>
            </a:pPr>
            <a:r>
              <a:rPr lang="en-US" sz="2800">
                <a:solidFill>
                  <a:srgbClr val="032E53"/>
                </a:solidFill>
                <a:latin typeface="Avenir Next LT Pro" panose="020B0504020202020204" pitchFamily="34" charset="0"/>
                <a:cs typeface="Arial"/>
              </a:rPr>
              <a:t>The Holder will report on Endoscopy Volume by procedure for MGB Cambridge ASC, MGH Main Campus, and BWH</a:t>
            </a:r>
            <a:endParaRPr lang="en-US" sz="2400" b="1" u="sng">
              <a:latin typeface="Calibri" panose="020F0502020204030204" pitchFamily="34" charset="0"/>
            </a:endParaRPr>
          </a:p>
        </p:txBody>
      </p:sp>
      <p:sp>
        <p:nvSpPr>
          <p:cNvPr id="2" name="Slide Number Placeholder 1">
            <a:extLst>
              <a:ext uri="{FF2B5EF4-FFF2-40B4-BE49-F238E27FC236}">
                <a16:creationId xmlns:a16="http://schemas.microsoft.com/office/drawing/2014/main" id="{A9E91DA3-0362-3776-C15F-9EA144A38DA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4655945"/>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2163A-4A02-9719-B4B2-058F1A4EBF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94D6D5-418B-681B-EB3D-CBE49CF1FA98}"/>
              </a:ext>
            </a:extLst>
          </p:cNvPr>
          <p:cNvSpPr>
            <a:spLocks noGrp="1"/>
          </p:cNvSpPr>
          <p:nvPr>
            <p:ph type="title"/>
          </p:nvPr>
        </p:nvSpPr>
        <p:spPr/>
        <p:txBody>
          <a:bodyPr>
            <a:normAutofit/>
          </a:bodyPr>
          <a:lstStyle/>
          <a:p>
            <a:r>
              <a:rPr lang="en-US">
                <a:latin typeface="+mn-lt"/>
              </a:rPr>
              <a:t> </a:t>
            </a:r>
            <a:r>
              <a:rPr lang="en-US" sz="3200">
                <a:latin typeface="Avenir Next LT Pro" panose="020B0504020202020204" pitchFamily="34" charset="0"/>
              </a:rPr>
              <a:t>Outcome Measures</a:t>
            </a:r>
          </a:p>
        </p:txBody>
      </p:sp>
      <p:sp>
        <p:nvSpPr>
          <p:cNvPr id="4" name="Content Placeholder 3">
            <a:extLst>
              <a:ext uri="{FF2B5EF4-FFF2-40B4-BE49-F238E27FC236}">
                <a16:creationId xmlns:a16="http://schemas.microsoft.com/office/drawing/2014/main" id="{5FE41A0E-A5C7-61F5-E0CB-F07AE09E602C}"/>
              </a:ext>
            </a:extLst>
          </p:cNvPr>
          <p:cNvSpPr>
            <a:spLocks noGrp="1"/>
          </p:cNvSpPr>
          <p:nvPr>
            <p:ph idx="1"/>
          </p:nvPr>
        </p:nvSpPr>
        <p:spPr/>
        <p:txBody>
          <a:bodyPr vert="horz" lIns="91440" tIns="45720" rIns="91440" bIns="45720" rtlCol="0" anchor="t">
            <a:normAutofit/>
          </a:bodyPr>
          <a:lstStyle/>
          <a:p>
            <a:pPr>
              <a:lnSpc>
                <a:spcPct val="100000"/>
              </a:lnSpc>
              <a:spcBef>
                <a:spcPts val="1200"/>
              </a:spcBef>
              <a:spcAft>
                <a:spcPts val="1200"/>
              </a:spcAft>
            </a:pPr>
            <a:r>
              <a:rPr lang="en-US" sz="3000" b="1">
                <a:solidFill>
                  <a:srgbClr val="032E53"/>
                </a:solidFill>
                <a:latin typeface="Avenir Next LT Pro" panose="020B0504020202020204" pitchFamily="34" charset="0"/>
              </a:rPr>
              <a:t>The Applicant will report on the following outcome measures annually and for a period of 5 years to assess the impact of the proposed project:</a:t>
            </a:r>
          </a:p>
          <a:p>
            <a:pPr marL="457200" indent="-457200">
              <a:lnSpc>
                <a:spcPct val="100000"/>
              </a:lnSpc>
              <a:spcBef>
                <a:spcPts val="1200"/>
              </a:spcBef>
              <a:spcAft>
                <a:spcPts val="1200"/>
              </a:spcAft>
              <a:buFont typeface="Arial" panose="020B0604020202020204" pitchFamily="34" charset="0"/>
              <a:buChar char="•"/>
            </a:pPr>
            <a:r>
              <a:rPr lang="en-US" sz="3000">
                <a:solidFill>
                  <a:srgbClr val="032E53"/>
                </a:solidFill>
                <a:latin typeface="Avenir Next LT Pro" panose="020B0504020202020204" pitchFamily="34" charset="0"/>
                <a:cs typeface="Arial"/>
              </a:rPr>
              <a:t>Wait time from scheduling to procedure</a:t>
            </a:r>
            <a:endParaRPr lang="en-US" sz="3000">
              <a:solidFill>
                <a:srgbClr val="032E53"/>
              </a:solidFill>
              <a:latin typeface="Avenir Next LT Pro" panose="020B0504020202020204" pitchFamily="34" charset="0"/>
            </a:endParaRPr>
          </a:p>
          <a:p>
            <a:pPr marL="457200" indent="-457200">
              <a:lnSpc>
                <a:spcPct val="100000"/>
              </a:lnSpc>
              <a:spcBef>
                <a:spcPts val="1200"/>
              </a:spcBef>
              <a:spcAft>
                <a:spcPts val="1200"/>
              </a:spcAft>
              <a:buFont typeface="Arial" panose="020B0604020202020204" pitchFamily="34" charset="0"/>
              <a:buChar char="•"/>
            </a:pPr>
            <a:r>
              <a:rPr lang="en-US" sz="3000">
                <a:solidFill>
                  <a:srgbClr val="032E53"/>
                </a:solidFill>
                <a:latin typeface="Avenir Next LT Pro" panose="020B0504020202020204" pitchFamily="34" charset="0"/>
                <a:cs typeface="Arial"/>
              </a:rPr>
              <a:t>Colonoscopy screening withdrawal time</a:t>
            </a:r>
            <a:endParaRPr lang="en-US" sz="3000">
              <a:solidFill>
                <a:srgbClr val="032E53"/>
              </a:solidFill>
              <a:effectLst/>
              <a:latin typeface="Avenir Next LT Pro" panose="020B0504020202020204" pitchFamily="34" charset="0"/>
              <a:ea typeface="Calibri" panose="020F0502020204030204" pitchFamily="34" charset="0"/>
            </a:endParaRPr>
          </a:p>
          <a:p>
            <a:pPr marL="457200" indent="-457200">
              <a:lnSpc>
                <a:spcPct val="100000"/>
              </a:lnSpc>
              <a:spcBef>
                <a:spcPts val="1200"/>
              </a:spcBef>
              <a:spcAft>
                <a:spcPts val="1200"/>
              </a:spcAft>
              <a:buFont typeface="Arial" panose="020B0604020202020204" pitchFamily="34" charset="0"/>
              <a:buChar char="•"/>
            </a:pPr>
            <a:r>
              <a:rPr lang="en-US" sz="3000">
                <a:solidFill>
                  <a:srgbClr val="032E53"/>
                </a:solidFill>
                <a:latin typeface="Avenir Next LT Pro" panose="020B0504020202020204" pitchFamily="34" charset="0"/>
                <a:cs typeface="Arial"/>
              </a:rPr>
              <a:t>Adenoma detection rate</a:t>
            </a:r>
            <a:endParaRPr lang="en-US" sz="3000">
              <a:solidFill>
                <a:srgbClr val="032E53"/>
              </a:solidFill>
              <a:effectLst/>
              <a:latin typeface="Avenir Next LT Pro" panose="020B0504020202020204" pitchFamily="34" charset="0"/>
              <a:ea typeface="Calibri" panose="020F0502020204030204" pitchFamily="34" charset="0"/>
            </a:endParaRPr>
          </a:p>
          <a:p>
            <a:pPr marL="457200" indent="-457200">
              <a:lnSpc>
                <a:spcPct val="100000"/>
              </a:lnSpc>
              <a:spcBef>
                <a:spcPts val="1200"/>
              </a:spcBef>
              <a:spcAft>
                <a:spcPts val="1200"/>
              </a:spcAft>
              <a:buFont typeface="Arial" panose="020B0604020202020204" pitchFamily="34" charset="0"/>
              <a:buChar char="•"/>
            </a:pPr>
            <a:r>
              <a:rPr lang="en-US" sz="3000">
                <a:solidFill>
                  <a:srgbClr val="032E53"/>
                </a:solidFill>
                <a:latin typeface="Avenir Next LT Pro" panose="020B0504020202020204" pitchFamily="34" charset="0"/>
              </a:rPr>
              <a:t>Patient Satisfaction</a:t>
            </a:r>
            <a:endParaRPr lang="en-US" sz="3000">
              <a:solidFill>
                <a:srgbClr val="032E53"/>
              </a:solidFill>
              <a:latin typeface="Avenir Next LT Pro" panose="020B0504020202020204" pitchFamily="34" charset="0"/>
              <a:ea typeface="Calibri" panose="020F0502020204030204" pitchFamily="34" charset="0"/>
            </a:endParaRPr>
          </a:p>
          <a:p>
            <a:pPr marL="342900" indent="-342900">
              <a:buFont typeface="Arial" panose="020B0604020202020204" pitchFamily="34" charset="0"/>
              <a:buChar char="•"/>
            </a:pPr>
            <a:endParaRPr lang="en-US" sz="200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3000">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endParaRPr lang="en-US" sz="3000">
              <a:effectLst/>
              <a:latin typeface="Calibri" panose="020F0502020204030204" pitchFamily="34" charset="0"/>
              <a:ea typeface="Calibri" panose="020F0502020204030204" pitchFamily="34" charset="0"/>
            </a:endParaRPr>
          </a:p>
          <a:p>
            <a:endParaRPr lang="en-US" sz="2400">
              <a:effectLst/>
              <a:latin typeface="Calibri" panose="020F0502020204030204" pitchFamily="34" charset="0"/>
              <a:ea typeface="Calibri" panose="020F0502020204030204" pitchFamily="34" charset="0"/>
            </a:endParaRPr>
          </a:p>
          <a:p>
            <a:endParaRPr lang="en-US" sz="2400">
              <a:latin typeface="Calibri" panose="020F0502020204030204" pitchFamily="34" charset="0"/>
            </a:endParaRPr>
          </a:p>
          <a:p>
            <a:endParaRPr lang="en-US" sz="1800">
              <a:effectLst/>
              <a:latin typeface="Calibri" panose="020F0502020204030204" pitchFamily="34" charset="0"/>
              <a:ea typeface="Calibri" panose="020F0502020204030204" pitchFamily="34" charset="0"/>
              <a:cs typeface="Calibri" panose="020F0502020204030204" pitchFamily="34" charset="0"/>
            </a:endParaRPr>
          </a:p>
          <a:p>
            <a:endParaRPr lang="en-US" sz="2400">
              <a:latin typeface="Calibri" panose="020F0502020204030204" pitchFamily="34" charset="0"/>
            </a:endParaRPr>
          </a:p>
          <a:p>
            <a:endParaRPr lang="en-US" sz="2400" b="1" u="sng">
              <a:latin typeface="Calibri" panose="020F0502020204030204" pitchFamily="34" charset="0"/>
            </a:endParaRPr>
          </a:p>
          <a:p>
            <a:endParaRPr lang="en-US" sz="2400"/>
          </a:p>
        </p:txBody>
      </p:sp>
      <p:sp>
        <p:nvSpPr>
          <p:cNvPr id="2" name="Slide Number Placeholder 1">
            <a:extLst>
              <a:ext uri="{FF2B5EF4-FFF2-40B4-BE49-F238E27FC236}">
                <a16:creationId xmlns:a16="http://schemas.microsoft.com/office/drawing/2014/main" id="{25157188-D713-C52B-30BF-339F64B4367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155445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3972E8-A556-3486-8223-23D25A643A43}"/>
              </a:ext>
            </a:extLst>
          </p:cNvPr>
          <p:cNvSpPr>
            <a:spLocks noGrp="1"/>
          </p:cNvSpPr>
          <p:nvPr>
            <p:ph type="title" idx="4294967295"/>
          </p:nvPr>
        </p:nvSpPr>
        <p:spPr>
          <a:xfrm>
            <a:off x="838200" y="-1325563"/>
            <a:ext cx="10515600" cy="1325563"/>
          </a:xfrm>
          <a:prstGeom prst="rect">
            <a:avLst/>
          </a:prstGeom>
        </p:spPr>
        <p:txBody>
          <a:bodyPr anchor="b"/>
          <a:lstStyle/>
          <a:p>
            <a:r>
              <a:rPr lang="en-US"/>
              <a:t>Informational presentation thank-you</a:t>
            </a:r>
          </a:p>
        </p:txBody>
      </p:sp>
      <p:sp>
        <p:nvSpPr>
          <p:cNvPr id="9" name="Content Placeholder 8">
            <a:extLst>
              <a:ext uri="{FF2B5EF4-FFF2-40B4-BE49-F238E27FC236}">
                <a16:creationId xmlns:a16="http://schemas.microsoft.com/office/drawing/2014/main" id="{0F274E57-FE5A-B198-FCBA-6363D15BF180}"/>
              </a:ext>
            </a:extLst>
          </p:cNvPr>
          <p:cNvSpPr>
            <a:spLocks noGrp="1"/>
          </p:cNvSpPr>
          <p:nvPr>
            <p:ph sz="quarter" idx="14"/>
          </p:nvPr>
        </p:nvSpPr>
        <p:spPr/>
        <p:txBody>
          <a:bodyPr/>
          <a:lstStyle/>
          <a:p>
            <a:r>
              <a:rPr lang="en-US"/>
              <a:t>Thank you for the opportunity to present this information today.</a:t>
            </a:r>
          </a:p>
        </p:txBody>
      </p:sp>
      <p:sp>
        <p:nvSpPr>
          <p:cNvPr id="10" name="Text Placeholder 9">
            <a:extLst>
              <a:ext uri="{FF2B5EF4-FFF2-40B4-BE49-F238E27FC236}">
                <a16:creationId xmlns:a16="http://schemas.microsoft.com/office/drawing/2014/main" id="{E552EB8A-A65E-BF65-2B88-45EB78EC54CC}"/>
              </a:ext>
            </a:extLst>
          </p:cNvPr>
          <p:cNvSpPr>
            <a:spLocks noGrp="1"/>
          </p:cNvSpPr>
          <p:nvPr>
            <p:ph type="body" sz="quarter" idx="15"/>
          </p:nvPr>
        </p:nvSpPr>
        <p:spPr/>
        <p:txBody>
          <a:bodyPr/>
          <a:lstStyle/>
          <a:p>
            <a:r>
              <a:rPr lang="en-US"/>
              <a:t>Please direct any questions to:</a:t>
            </a:r>
          </a:p>
        </p:txBody>
      </p:sp>
      <p:sp>
        <p:nvSpPr>
          <p:cNvPr id="2" name="Text Placeholder 1">
            <a:extLst>
              <a:ext uri="{FF2B5EF4-FFF2-40B4-BE49-F238E27FC236}">
                <a16:creationId xmlns:a16="http://schemas.microsoft.com/office/drawing/2014/main" id="{794C9E96-D047-B6B8-33B1-7B12FAFEB0AD}"/>
              </a:ext>
            </a:extLst>
          </p:cNvPr>
          <p:cNvSpPr>
            <a:spLocks noGrp="1"/>
          </p:cNvSpPr>
          <p:nvPr>
            <p:ph type="body" sz="quarter" idx="10"/>
          </p:nvPr>
        </p:nvSpPr>
        <p:spPr/>
        <p:txBody>
          <a:bodyPr/>
          <a:lstStyle/>
          <a:p>
            <a:r>
              <a:rPr lang="en-US"/>
              <a:t>Teryl Smith, RN, MPH</a:t>
            </a:r>
          </a:p>
        </p:txBody>
      </p:sp>
      <p:sp>
        <p:nvSpPr>
          <p:cNvPr id="3" name="Text Placeholder 2">
            <a:extLst>
              <a:ext uri="{FF2B5EF4-FFF2-40B4-BE49-F238E27FC236}">
                <a16:creationId xmlns:a16="http://schemas.microsoft.com/office/drawing/2014/main" id="{934BD4DD-15DB-E842-5857-B0F57CD11BA4}"/>
              </a:ext>
            </a:extLst>
          </p:cNvPr>
          <p:cNvSpPr>
            <a:spLocks noGrp="1"/>
          </p:cNvSpPr>
          <p:nvPr>
            <p:ph type="body" sz="quarter" idx="11"/>
          </p:nvPr>
        </p:nvSpPr>
        <p:spPr/>
        <p:txBody>
          <a:bodyPr/>
          <a:lstStyle/>
          <a:p>
            <a:r>
              <a:rPr lang="en-US"/>
              <a:t>Director</a:t>
            </a:r>
          </a:p>
        </p:txBody>
      </p:sp>
      <p:sp>
        <p:nvSpPr>
          <p:cNvPr id="12" name="Text Placeholder 11">
            <a:extLst>
              <a:ext uri="{FF2B5EF4-FFF2-40B4-BE49-F238E27FC236}">
                <a16:creationId xmlns:a16="http://schemas.microsoft.com/office/drawing/2014/main" id="{913D0E61-AD90-63F4-4080-DC3E9D1178B2}"/>
              </a:ext>
            </a:extLst>
          </p:cNvPr>
          <p:cNvSpPr>
            <a:spLocks noGrp="1"/>
          </p:cNvSpPr>
          <p:nvPr>
            <p:ph type="body" sz="quarter" idx="12"/>
          </p:nvPr>
        </p:nvSpPr>
        <p:spPr/>
        <p:txBody>
          <a:bodyPr/>
          <a:lstStyle/>
          <a:p>
            <a:r>
              <a:rPr lang="en-US"/>
              <a:t>Bureau of Health Care Safety and Quality</a:t>
            </a:r>
          </a:p>
        </p:txBody>
      </p:sp>
      <p:sp>
        <p:nvSpPr>
          <p:cNvPr id="13" name="Text Placeholder 12">
            <a:extLst>
              <a:ext uri="{FF2B5EF4-FFF2-40B4-BE49-F238E27FC236}">
                <a16:creationId xmlns:a16="http://schemas.microsoft.com/office/drawing/2014/main" id="{C04ED8F0-74BA-64A9-87E1-67375F426384}"/>
              </a:ext>
            </a:extLst>
          </p:cNvPr>
          <p:cNvSpPr>
            <a:spLocks noGrp="1"/>
          </p:cNvSpPr>
          <p:nvPr>
            <p:ph type="body" sz="quarter" idx="13"/>
          </p:nvPr>
        </p:nvSpPr>
        <p:spPr/>
        <p:txBody>
          <a:bodyPr/>
          <a:lstStyle/>
          <a:p>
            <a:r>
              <a:rPr lang="en-US"/>
              <a:t>Teryl.A.Smith@mass.gov</a:t>
            </a:r>
          </a:p>
          <a:p>
            <a:endParaRPr lang="en-US"/>
          </a:p>
        </p:txBody>
      </p:sp>
      <p:sp>
        <p:nvSpPr>
          <p:cNvPr id="4" name="Slide Number Placeholder 3">
            <a:extLst>
              <a:ext uri="{FF2B5EF4-FFF2-40B4-BE49-F238E27FC236}">
                <a16:creationId xmlns:a16="http://schemas.microsoft.com/office/drawing/2014/main" id="{8FCCCE7C-F543-B585-46BD-38FCE5F3323D}"/>
              </a:ext>
            </a:extLst>
          </p:cNvPr>
          <p:cNvSpPr>
            <a:spLocks noGrp="1"/>
          </p:cNvSpPr>
          <p:nvPr>
            <p:ph type="sldNum" sz="quarter" idx="4"/>
          </p:nvPr>
        </p:nvSpPr>
        <p:spPr/>
        <p:txBody>
          <a:bodyPr/>
          <a:lstStyle/>
          <a:p>
            <a:fld id="{CA49D0EE-DE7F-324B-A84C-F36708423CDB}" type="slidenum">
              <a:rPr lang="en-US" smtClean="0"/>
              <a:pPr/>
              <a:t>46</a:t>
            </a:fld>
            <a:endParaRPr lang="en-US"/>
          </a:p>
        </p:txBody>
      </p:sp>
    </p:spTree>
    <p:extLst>
      <p:ext uri="{BB962C8B-B14F-4D97-AF65-F5344CB8AC3E}">
        <p14:creationId xmlns:p14="http://schemas.microsoft.com/office/powerpoint/2010/main" val="3379909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87A4AEB-CE92-6EC1-99AA-3878337434E1}"/>
              </a:ext>
            </a:extLst>
          </p:cNvPr>
          <p:cNvSpPr>
            <a:spLocks noGrp="1"/>
          </p:cNvSpPr>
          <p:nvPr>
            <p:ph type="title" idx="4294967295"/>
          </p:nvPr>
        </p:nvSpPr>
        <p:spPr>
          <a:xfrm>
            <a:off x="677862" y="2343949"/>
            <a:ext cx="10328275"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rPr>
              <a:t>Proposed revisions to regulation:</a:t>
            </a:r>
          </a:p>
        </p:txBody>
      </p:sp>
      <p:sp>
        <p:nvSpPr>
          <p:cNvPr id="3" name="Content Placeholder 2">
            <a:extLst>
              <a:ext uri="{FF2B5EF4-FFF2-40B4-BE49-F238E27FC236}">
                <a16:creationId xmlns:a16="http://schemas.microsoft.com/office/drawing/2014/main" id="{0B6F9DD1-E2CD-F663-B41B-38BB5D0650C1}"/>
              </a:ext>
            </a:extLst>
          </p:cNvPr>
          <p:cNvSpPr>
            <a:spLocks noGrp="1"/>
          </p:cNvSpPr>
          <p:nvPr>
            <p:ph sz="quarter" idx="11"/>
          </p:nvPr>
        </p:nvSpPr>
        <p:spPr>
          <a:xfrm>
            <a:off x="677862" y="3137098"/>
            <a:ext cx="10238043" cy="1194981"/>
          </a:xfrm>
        </p:spPr>
        <p:txBody>
          <a:bodyPr/>
          <a:lstStyle/>
          <a:p>
            <a:r>
              <a:rPr lang="en-US" sz="3400" b="0"/>
              <a:t>105 CMR 270.000: Blood Screening of Newborns for Treatable Disease and Disorders</a:t>
            </a:r>
          </a:p>
          <a:p>
            <a:endParaRPr lang="en-US" sz="3200"/>
          </a:p>
        </p:txBody>
      </p:sp>
      <p:sp>
        <p:nvSpPr>
          <p:cNvPr id="12" name="Content Placeholder 11">
            <a:extLst>
              <a:ext uri="{FF2B5EF4-FFF2-40B4-BE49-F238E27FC236}">
                <a16:creationId xmlns:a16="http://schemas.microsoft.com/office/drawing/2014/main" id="{9EA34B63-913C-80E1-FC41-19050C33E94D}"/>
              </a:ext>
            </a:extLst>
          </p:cNvPr>
          <p:cNvSpPr>
            <a:spLocks noGrp="1"/>
          </p:cNvSpPr>
          <p:nvPr>
            <p:ph sz="quarter" idx="13"/>
          </p:nvPr>
        </p:nvSpPr>
        <p:spPr>
          <a:xfrm>
            <a:off x="677863" y="5205046"/>
            <a:ext cx="8770937" cy="264433"/>
          </a:xfrm>
        </p:spPr>
        <p:txBody>
          <a:bodyPr/>
          <a:lstStyle/>
          <a:p>
            <a:r>
              <a:rPr lang="en-US"/>
              <a:t>H. Dawn Fukuda</a:t>
            </a:r>
          </a:p>
        </p:txBody>
      </p:sp>
      <p:sp>
        <p:nvSpPr>
          <p:cNvPr id="13" name="Content Placeholder 12">
            <a:extLst>
              <a:ext uri="{FF2B5EF4-FFF2-40B4-BE49-F238E27FC236}">
                <a16:creationId xmlns:a16="http://schemas.microsoft.com/office/drawing/2014/main" id="{E4E8C6A4-AF61-2208-0086-8FF9E0015239}"/>
              </a:ext>
            </a:extLst>
          </p:cNvPr>
          <p:cNvSpPr>
            <a:spLocks noGrp="1"/>
          </p:cNvSpPr>
          <p:nvPr>
            <p:ph sz="quarter" idx="14"/>
          </p:nvPr>
        </p:nvSpPr>
        <p:spPr>
          <a:xfrm>
            <a:off x="677863" y="5555191"/>
            <a:ext cx="8770937" cy="388937"/>
          </a:xfrm>
        </p:spPr>
        <p:txBody>
          <a:bodyPr/>
          <a:lstStyle/>
          <a:p>
            <a:r>
              <a:rPr lang="en-US" b="1"/>
              <a:t>Assistant Commissioner</a:t>
            </a:r>
          </a:p>
        </p:txBody>
      </p:sp>
      <p:sp>
        <p:nvSpPr>
          <p:cNvPr id="14" name="Content Placeholder 13">
            <a:extLst>
              <a:ext uri="{FF2B5EF4-FFF2-40B4-BE49-F238E27FC236}">
                <a16:creationId xmlns:a16="http://schemas.microsoft.com/office/drawing/2014/main" id="{9E93E29F-0728-3A33-5870-FD62698FC800}"/>
              </a:ext>
            </a:extLst>
          </p:cNvPr>
          <p:cNvSpPr>
            <a:spLocks noGrp="1"/>
          </p:cNvSpPr>
          <p:nvPr>
            <p:ph sz="quarter" idx="15"/>
          </p:nvPr>
        </p:nvSpPr>
        <p:spPr>
          <a:xfrm>
            <a:off x="677863" y="5944129"/>
            <a:ext cx="10328274" cy="388937"/>
          </a:xfrm>
        </p:spPr>
        <p:txBody>
          <a:bodyPr/>
          <a:lstStyle/>
          <a:p>
            <a:r>
              <a:rPr lang="en-US"/>
              <a:t>Director, Bureau of Infectious Disease and Laboratory Sciences</a:t>
            </a:r>
          </a:p>
        </p:txBody>
      </p:sp>
    </p:spTree>
    <p:extLst>
      <p:ext uri="{BB962C8B-B14F-4D97-AF65-F5344CB8AC3E}">
        <p14:creationId xmlns:p14="http://schemas.microsoft.com/office/powerpoint/2010/main" val="530524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2D7E718-9C73-A37F-EF6F-68CE773771E8}"/>
              </a:ext>
            </a:extLst>
          </p:cNvPr>
          <p:cNvSpPr>
            <a:spLocks noGrp="1"/>
          </p:cNvSpPr>
          <p:nvPr>
            <p:ph type="title"/>
          </p:nvPr>
        </p:nvSpPr>
        <p:spPr/>
        <p:txBody>
          <a:bodyPr/>
          <a:lstStyle/>
          <a:p>
            <a:r>
              <a:rPr lang="en-US"/>
              <a:t>Summary of 105 CMR 270.000</a:t>
            </a:r>
          </a:p>
        </p:txBody>
      </p:sp>
      <p:sp>
        <p:nvSpPr>
          <p:cNvPr id="10" name="Content Placeholder 9">
            <a:extLst>
              <a:ext uri="{FF2B5EF4-FFF2-40B4-BE49-F238E27FC236}">
                <a16:creationId xmlns:a16="http://schemas.microsoft.com/office/drawing/2014/main" id="{F464DE30-B8BB-9C62-81A5-5D93FC331B9F}"/>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en-US" sz="2000">
                <a:latin typeface="Avenir Next LT Pro"/>
                <a:cs typeface="Arial"/>
              </a:rPr>
              <a:t>This regulation implements the provisions of </a:t>
            </a:r>
            <a:r>
              <a:rPr lang="en-US" sz="2000" u="sng">
                <a:latin typeface="Avenir Next LT Pro"/>
                <a:cs typeface="Arial"/>
                <a:hlinkClick r:id="rId3"/>
              </a:rPr>
              <a:t>G.L. c. 111, s.110A</a:t>
            </a:r>
            <a:r>
              <a:rPr lang="en-US" sz="2000" u="sng">
                <a:latin typeface="Avenir Next LT Pro"/>
                <a:cs typeface="Arial"/>
              </a:rPr>
              <a:t> </a:t>
            </a:r>
            <a:r>
              <a:rPr lang="en-US" sz="2000">
                <a:latin typeface="Avenir Next LT Pro"/>
                <a:cs typeface="Arial"/>
              </a:rPr>
              <a:t>which </a:t>
            </a:r>
            <a:r>
              <a:rPr lang="en-US" sz="2000" b="1">
                <a:latin typeface="Avenir Next LT Pro"/>
                <a:cs typeface="Arial"/>
              </a:rPr>
              <a:t>requires every infant born in Massachusetts to be tested for </a:t>
            </a:r>
            <a:r>
              <a:rPr lang="en-US" sz="2000" b="1">
                <a:solidFill>
                  <a:schemeClr val="tx1"/>
                </a:solidFill>
                <a:highlight>
                  <a:srgbClr val="FFFFFF"/>
                </a:highlight>
                <a:latin typeface="Avenir Next LT Pro"/>
                <a:cs typeface="Times New Roman"/>
              </a:rPr>
              <a:t>treatable genetic or biochemical disorders or treatable infectious diseases </a:t>
            </a:r>
            <a:r>
              <a:rPr lang="en-US" sz="2000">
                <a:solidFill>
                  <a:schemeClr val="tx1"/>
                </a:solidFill>
                <a:highlight>
                  <a:srgbClr val="FFFFFF"/>
                </a:highlight>
                <a:latin typeface="Avenir Next LT Pro"/>
                <a:cs typeface="Times New Roman"/>
              </a:rPr>
              <a:t>which may be determined by testing as specified by the commissioner, </a:t>
            </a:r>
            <a:r>
              <a:rPr lang="en-US" sz="2000">
                <a:latin typeface="Avenir Next LT Pro"/>
                <a:cs typeface="Arial"/>
              </a:rPr>
              <a:t>with exceptions only for religious reasons.   </a:t>
            </a:r>
          </a:p>
          <a:p>
            <a:pPr marL="457200" indent="-457200">
              <a:buFont typeface="Arial" panose="020B0604020202020204" pitchFamily="34" charset="0"/>
              <a:buChar char="•"/>
            </a:pPr>
            <a:r>
              <a:rPr lang="en-US" sz="2000">
                <a:latin typeface="Avenir Next LT Pro"/>
                <a:cs typeface="Arial"/>
              </a:rPr>
              <a:t>Mandated newborn screening tests are specified in this regulation, as well as optional newborn screening, or pilot studies, for those diseases and disorders that do not currently meet the criteria for mandated newborn screening.</a:t>
            </a:r>
          </a:p>
          <a:p>
            <a:pPr marL="457200" indent="-457200">
              <a:buFont typeface="Arial" panose="020B0604020202020204" pitchFamily="34" charset="0"/>
              <a:buChar char="•"/>
            </a:pPr>
            <a:r>
              <a:rPr lang="en-US" sz="2000">
                <a:latin typeface="Avenir Next LT Pro"/>
                <a:cs typeface="Arial"/>
              </a:rPr>
              <a:t>The regulation describes the Newborn Screening Advisory Committee (NBSAC), who advise the Commissioner on mandated screening tests.</a:t>
            </a:r>
          </a:p>
          <a:p>
            <a:pPr marL="457200" indent="-457200">
              <a:buFont typeface="Arial" panose="020B0604020202020204" pitchFamily="34" charset="0"/>
              <a:buChar char="•"/>
            </a:pPr>
            <a:r>
              <a:rPr lang="en-US" sz="2000">
                <a:latin typeface="Avenir Next LT Pro"/>
                <a:cs typeface="Arial"/>
              </a:rPr>
              <a:t>Specimen handling, retention, hospital fees, and confidentiality are also addressed in this regulation.  </a:t>
            </a:r>
          </a:p>
          <a:p>
            <a:pPr marL="457200" indent="-457200">
              <a:buFont typeface="Arial" panose="020B0604020202020204" pitchFamily="34" charset="0"/>
              <a:buChar char="•"/>
            </a:pPr>
            <a:r>
              <a:rPr lang="en-US" sz="2000">
                <a:latin typeface="Avenir Next LT Pro"/>
                <a:cs typeface="Arial"/>
              </a:rPr>
              <a:t>This regulation was last amended in 2016.</a:t>
            </a:r>
          </a:p>
          <a:p>
            <a:pPr marL="457200" indent="-457200">
              <a:buFont typeface="Arial" panose="020B0604020202020204" pitchFamily="34" charset="0"/>
              <a:buChar char="•"/>
            </a:pPr>
            <a:endParaRPr lang="en-US" sz="2000"/>
          </a:p>
          <a:p>
            <a:pPr marL="457200" indent="-457200">
              <a:buFont typeface="Arial" panose="020B0604020202020204" pitchFamily="34" charset="0"/>
              <a:buChar char="•"/>
            </a:pPr>
            <a:endParaRPr lang="en-US" sz="3200"/>
          </a:p>
          <a:p>
            <a:pPr>
              <a:lnSpc>
                <a:spcPct val="114000"/>
              </a:lnSpc>
            </a:pPr>
            <a:endParaRPr lang="en-US" sz="3200"/>
          </a:p>
        </p:txBody>
      </p:sp>
      <p:sp>
        <p:nvSpPr>
          <p:cNvPr id="2" name="Slide Number Placeholder 3">
            <a:extLst>
              <a:ext uri="{FF2B5EF4-FFF2-40B4-BE49-F238E27FC236}">
                <a16:creationId xmlns:a16="http://schemas.microsoft.com/office/drawing/2014/main" id="{D30B32CA-F146-776D-6B7A-89F54F26FD9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551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702AF-E1F4-33C0-39AA-C836423FC42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4A7A0AC-B9B4-FA99-C4E6-B12C932DBCBC}"/>
              </a:ext>
            </a:extLst>
          </p:cNvPr>
          <p:cNvSpPr>
            <a:spLocks noGrp="1"/>
          </p:cNvSpPr>
          <p:nvPr>
            <p:ph type="title"/>
          </p:nvPr>
        </p:nvSpPr>
        <p:spPr/>
        <p:txBody>
          <a:bodyPr/>
          <a:lstStyle/>
          <a:p>
            <a:r>
              <a:rPr lang="en-US"/>
              <a:t>Newborn Screening in MA </a:t>
            </a:r>
          </a:p>
        </p:txBody>
      </p:sp>
      <p:sp>
        <p:nvSpPr>
          <p:cNvPr id="10" name="Content Placeholder 9">
            <a:extLst>
              <a:ext uri="{FF2B5EF4-FFF2-40B4-BE49-F238E27FC236}">
                <a16:creationId xmlns:a16="http://schemas.microsoft.com/office/drawing/2014/main" id="{34155949-60D7-4DF8-2F97-CFD5C962F0BA}"/>
              </a:ext>
            </a:extLst>
          </p:cNvPr>
          <p:cNvSpPr>
            <a:spLocks noGrp="1"/>
          </p:cNvSpPr>
          <p:nvPr>
            <p:ph idx="1"/>
          </p:nvPr>
        </p:nvSpPr>
        <p:spPr/>
        <p:txBody>
          <a:bodyPr>
            <a:normAutofit fontScale="92500" lnSpcReduction="10000"/>
          </a:bodyPr>
          <a:lstStyle/>
          <a:p>
            <a:pPr marL="457200" indent="-457200" fontAlgn="base">
              <a:buFont typeface="Arial" panose="020B0604020202020204" pitchFamily="34" charset="0"/>
              <a:buChar char="•"/>
            </a:pPr>
            <a:r>
              <a:rPr lang="en-US"/>
              <a:t>The University of Massachusetts Chan Medical School (UMMS) is designated as the agent of the Department to implement the Massachusetts Newborn Screening Program. </a:t>
            </a:r>
          </a:p>
          <a:p>
            <a:pPr marL="457200" indent="-457200" fontAlgn="base">
              <a:buFont typeface="Arial" panose="020B0604020202020204" pitchFamily="34" charset="0"/>
              <a:buChar char="•"/>
            </a:pPr>
            <a:r>
              <a:rPr lang="en-US"/>
              <a:t>UMMS operates the New England Newborn Screening Program, which provides newborn screening for Maine, New Hampshire, Rhode Island and Vermont, in addition to Massachusetts.    </a:t>
            </a:r>
          </a:p>
          <a:p>
            <a:pPr fontAlgn="base"/>
            <a:r>
              <a:rPr lang="en-US"/>
              <a:t> </a:t>
            </a:r>
          </a:p>
          <a:p>
            <a:pPr>
              <a:lnSpc>
                <a:spcPct val="114000"/>
              </a:lnSpc>
            </a:pPr>
            <a:endParaRPr lang="en-US" sz="3200"/>
          </a:p>
        </p:txBody>
      </p:sp>
      <p:sp>
        <p:nvSpPr>
          <p:cNvPr id="2" name="Slide Number Placeholder 3">
            <a:extLst>
              <a:ext uri="{FF2B5EF4-FFF2-40B4-BE49-F238E27FC236}">
                <a16:creationId xmlns:a16="http://schemas.microsoft.com/office/drawing/2014/main" id="{53489BDC-D6EF-E761-994C-E64F0D41545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6092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1A60A-99C9-7E34-3044-C05DDFCFF0F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1A31221-6570-EFA6-8622-B8599B01DA6E}"/>
              </a:ext>
            </a:extLst>
          </p:cNvPr>
          <p:cNvSpPr>
            <a:spLocks noGrp="1"/>
          </p:cNvSpPr>
          <p:nvPr>
            <p:ph type="title"/>
          </p:nvPr>
        </p:nvSpPr>
        <p:spPr/>
        <p:txBody>
          <a:bodyPr/>
          <a:lstStyle/>
          <a:p>
            <a:r>
              <a:rPr lang="en-US"/>
              <a:t>State budget proposal</a:t>
            </a:r>
          </a:p>
        </p:txBody>
      </p:sp>
      <p:sp>
        <p:nvSpPr>
          <p:cNvPr id="5" name="Content Placeholder 4">
            <a:extLst>
              <a:ext uri="{FF2B5EF4-FFF2-40B4-BE49-F238E27FC236}">
                <a16:creationId xmlns:a16="http://schemas.microsoft.com/office/drawing/2014/main" id="{EBCD35DB-5E2F-4B63-E45F-5D48AD48C24C}"/>
              </a:ext>
            </a:extLst>
          </p:cNvPr>
          <p:cNvSpPr>
            <a:spLocks noGrp="1"/>
          </p:cNvSpPr>
          <p:nvPr>
            <p:ph idx="1"/>
          </p:nvPr>
        </p:nvSpPr>
        <p:spPr>
          <a:xfrm>
            <a:off x="609600" y="1552171"/>
            <a:ext cx="10972800" cy="4562026"/>
          </a:xfrm>
        </p:spPr>
        <p:txBody>
          <a:bodyPr/>
          <a:lstStyle/>
          <a:p>
            <a:pPr algn="ctr"/>
            <a:r>
              <a:rPr lang="en-US"/>
              <a:t>Highlights for public health</a:t>
            </a:r>
          </a:p>
        </p:txBody>
      </p:sp>
      <p:sp>
        <p:nvSpPr>
          <p:cNvPr id="3" name="Oval 2">
            <a:extLst>
              <a:ext uri="{FF2B5EF4-FFF2-40B4-BE49-F238E27FC236}">
                <a16:creationId xmlns:a16="http://schemas.microsoft.com/office/drawing/2014/main" id="{5B2663C7-026B-A6EB-BFCB-270BE9E4F740}"/>
              </a:ext>
            </a:extLst>
          </p:cNvPr>
          <p:cNvSpPr/>
          <p:nvPr/>
        </p:nvSpPr>
        <p:spPr>
          <a:xfrm>
            <a:off x="2125580" y="2610951"/>
            <a:ext cx="3320716" cy="331927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rPr>
              <a:t>$5.7</a:t>
            </a:r>
            <a:br>
              <a:rPr lang="en-US" sz="4400" b="1">
                <a:solidFill>
                  <a:schemeClr val="tx1"/>
                </a:solidFill>
              </a:rPr>
            </a:br>
            <a:r>
              <a:rPr lang="en-US" sz="4400" b="1">
                <a:solidFill>
                  <a:schemeClr val="tx1"/>
                </a:solidFill>
              </a:rPr>
              <a:t>million</a:t>
            </a:r>
          </a:p>
          <a:p>
            <a:pPr algn="ctr"/>
            <a:r>
              <a:rPr lang="en-US" sz="2000" b="1">
                <a:solidFill>
                  <a:srgbClr val="032E53"/>
                </a:solidFill>
              </a:rPr>
              <a:t>increase</a:t>
            </a:r>
            <a:r>
              <a:rPr lang="en-US" sz="2000">
                <a:solidFill>
                  <a:srgbClr val="032E53"/>
                </a:solidFill>
              </a:rPr>
              <a:t> in funding to Office of Local and Regional Health</a:t>
            </a:r>
          </a:p>
        </p:txBody>
      </p:sp>
      <p:sp>
        <p:nvSpPr>
          <p:cNvPr id="4" name="Oval 3">
            <a:extLst>
              <a:ext uri="{FF2B5EF4-FFF2-40B4-BE49-F238E27FC236}">
                <a16:creationId xmlns:a16="http://schemas.microsoft.com/office/drawing/2014/main" id="{E76C8051-9A37-7179-2BB6-C12FAF95EE2B}"/>
              </a:ext>
            </a:extLst>
          </p:cNvPr>
          <p:cNvSpPr/>
          <p:nvPr/>
        </p:nvSpPr>
        <p:spPr>
          <a:xfrm>
            <a:off x="6745704" y="2610951"/>
            <a:ext cx="3320716" cy="331927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rPr>
              <a:t>$4.3</a:t>
            </a:r>
            <a:br>
              <a:rPr lang="en-US" sz="4400" b="1">
                <a:solidFill>
                  <a:schemeClr val="tx1"/>
                </a:solidFill>
              </a:rPr>
            </a:br>
            <a:r>
              <a:rPr lang="en-US" sz="4400" b="1">
                <a:solidFill>
                  <a:schemeClr val="tx1"/>
                </a:solidFill>
              </a:rPr>
              <a:t>million</a:t>
            </a:r>
          </a:p>
          <a:p>
            <a:pPr algn="ctr"/>
            <a:r>
              <a:rPr lang="en-US" sz="2000">
                <a:solidFill>
                  <a:srgbClr val="032E53"/>
                </a:solidFill>
              </a:rPr>
              <a:t>to further implement Maternal Health Law</a:t>
            </a:r>
          </a:p>
        </p:txBody>
      </p:sp>
      <p:sp>
        <p:nvSpPr>
          <p:cNvPr id="12" name="Slide Number Placeholder 14">
            <a:extLst>
              <a:ext uri="{FF2B5EF4-FFF2-40B4-BE49-F238E27FC236}">
                <a16:creationId xmlns:a16="http://schemas.microsoft.com/office/drawing/2014/main" id="{CBACA8C1-49EF-C0E2-5892-DB82DD9627B7}"/>
              </a:ext>
            </a:extLst>
          </p:cNvPr>
          <p:cNvSpPr>
            <a:spLocks noGrp="1"/>
          </p:cNvSpPr>
          <p:nvPr>
            <p:ph type="sldNum" sz="quarter" idx="4"/>
          </p:nvPr>
        </p:nvSpPr>
        <p:spPr/>
        <p:txBody>
          <a:bodyPr/>
          <a:lstStyle/>
          <a:p>
            <a:fld id="{CA49D0EE-DE7F-324B-A84C-F36708423CDB}" type="slidenum">
              <a:rPr lang="en-US" smtClean="0"/>
              <a:pPr/>
              <a:t>5</a:t>
            </a:fld>
            <a:endParaRPr lang="en-US"/>
          </a:p>
        </p:txBody>
      </p:sp>
    </p:spTree>
    <p:extLst>
      <p:ext uri="{BB962C8B-B14F-4D97-AF65-F5344CB8AC3E}">
        <p14:creationId xmlns:p14="http://schemas.microsoft.com/office/powerpoint/2010/main" val="22932055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4298-656F-59A8-53EA-B06D23606FC9}"/>
              </a:ext>
            </a:extLst>
          </p:cNvPr>
          <p:cNvSpPr>
            <a:spLocks noGrp="1"/>
          </p:cNvSpPr>
          <p:nvPr>
            <p:ph type="title"/>
          </p:nvPr>
        </p:nvSpPr>
        <p:spPr>
          <a:xfrm>
            <a:off x="592822" y="31124"/>
            <a:ext cx="10972800" cy="1014354"/>
          </a:xfrm>
        </p:spPr>
        <p:txBody>
          <a:bodyPr>
            <a:normAutofit fontScale="90000"/>
          </a:bodyPr>
          <a:lstStyle/>
          <a:p>
            <a:br>
              <a:rPr lang="en-US" sz="2300">
                <a:latin typeface="Aptos"/>
                <a:cs typeface="Arial"/>
              </a:rPr>
            </a:br>
            <a:r>
              <a:rPr lang="en-US" sz="2800">
                <a:latin typeface="Avenir Next LT Pro"/>
                <a:cs typeface="Arial"/>
              </a:rPr>
              <a:t>Regulatory criteria for adding diseases/disorders to the mandated newborn screening panel</a:t>
            </a:r>
            <a:endParaRPr lang="en-US" sz="2800" b="0">
              <a:solidFill>
                <a:srgbClr val="000000"/>
              </a:solidFill>
              <a:latin typeface="Avenir Next LT Pro"/>
              <a:cs typeface="Arial"/>
            </a:endParaRPr>
          </a:p>
          <a:p>
            <a:endParaRPr lang="en-US" sz="2800"/>
          </a:p>
        </p:txBody>
      </p:sp>
      <p:sp>
        <p:nvSpPr>
          <p:cNvPr id="3" name="Content Placeholder 2">
            <a:extLst>
              <a:ext uri="{FF2B5EF4-FFF2-40B4-BE49-F238E27FC236}">
                <a16:creationId xmlns:a16="http://schemas.microsoft.com/office/drawing/2014/main" id="{76B4D4E2-AB27-4E91-6436-E032D66DD267}"/>
              </a:ext>
            </a:extLst>
          </p:cNvPr>
          <p:cNvSpPr>
            <a:spLocks noGrp="1"/>
          </p:cNvSpPr>
          <p:nvPr>
            <p:ph idx="1"/>
          </p:nvPr>
        </p:nvSpPr>
        <p:spPr>
          <a:xfrm>
            <a:off x="592822" y="1218614"/>
            <a:ext cx="11312666" cy="4895583"/>
          </a:xfrm>
        </p:spPr>
        <p:txBody>
          <a:bodyPr vert="horz" lIns="91440" tIns="45720" rIns="91440" bIns="45720" rtlCol="0" anchor="t">
            <a:noAutofit/>
          </a:bodyPr>
          <a:lstStyle/>
          <a:p>
            <a:pPr fontAlgn="base">
              <a:lnSpc>
                <a:spcPct val="100000"/>
              </a:lnSpc>
              <a:spcBef>
                <a:spcPts val="600"/>
              </a:spcBef>
              <a:spcAft>
                <a:spcPts val="600"/>
              </a:spcAft>
            </a:pPr>
            <a:r>
              <a:rPr lang="en-US" sz="1800" b="1"/>
              <a:t>The NBSAC makes recommendations to the Commissioner of the Department of Public Health for any additions to the mandated newborn screening panel for diseases and disorders for which:  </a:t>
            </a:r>
          </a:p>
          <a:p>
            <a:pPr marL="457200" lvl="1" indent="-457200" fontAlgn="base">
              <a:lnSpc>
                <a:spcPct val="100000"/>
              </a:lnSpc>
              <a:spcBef>
                <a:spcPts val="600"/>
              </a:spcBef>
              <a:spcAft>
                <a:spcPts val="600"/>
              </a:spcAft>
            </a:pPr>
            <a:r>
              <a:rPr lang="en-US" sz="1800">
                <a:solidFill>
                  <a:srgbClr val="032E53"/>
                </a:solidFill>
                <a:latin typeface="Avenir Next LT Pro" panose="020B0504020202020204" pitchFamily="34" charset="0"/>
                <a:cs typeface="Arial" panose="020B0604020202020204" pitchFamily="34" charset="0"/>
              </a:rPr>
              <a:t>There is a significant, life-challenging risk of morbidity or mortality to those who have the disease or disorder if they are not treated in the newborn/infant period;</a:t>
            </a:r>
          </a:p>
          <a:p>
            <a:pPr marL="457200" lvl="1" indent="-457200" fontAlgn="base">
              <a:lnSpc>
                <a:spcPct val="100000"/>
              </a:lnSpc>
              <a:spcBef>
                <a:spcPts val="600"/>
              </a:spcBef>
              <a:spcAft>
                <a:spcPts val="600"/>
              </a:spcAft>
            </a:pPr>
            <a:r>
              <a:rPr lang="en-US" sz="1800">
                <a:solidFill>
                  <a:srgbClr val="032E53"/>
                </a:solidFill>
                <a:latin typeface="Avenir Next LT Pro" panose="020B0504020202020204" pitchFamily="34" charset="0"/>
                <a:cs typeface="Arial" panose="020B0604020202020204" pitchFamily="34" charset="0"/>
              </a:rPr>
              <a:t>A standard of care screening test is universally available;</a:t>
            </a:r>
          </a:p>
          <a:p>
            <a:pPr marL="457200" lvl="1" indent="-457200" fontAlgn="base">
              <a:lnSpc>
                <a:spcPct val="100000"/>
              </a:lnSpc>
              <a:spcBef>
                <a:spcPts val="600"/>
              </a:spcBef>
              <a:spcAft>
                <a:spcPts val="600"/>
              </a:spcAft>
            </a:pPr>
            <a:r>
              <a:rPr lang="en-US" sz="1800">
                <a:solidFill>
                  <a:srgbClr val="032E53"/>
                </a:solidFill>
                <a:latin typeface="Avenir Next LT Pro" panose="020B0504020202020204" pitchFamily="34" charset="0"/>
                <a:cs typeface="Arial" panose="020B0604020202020204" pitchFamily="34" charset="0"/>
              </a:rPr>
              <a:t>A standard of care diagnostic evaluation is universally available for all newborns/infants whose newborn screening results warrant such;</a:t>
            </a:r>
          </a:p>
          <a:p>
            <a:pPr marL="457200" lvl="1" indent="-457200" fontAlgn="base">
              <a:lnSpc>
                <a:spcPct val="100000"/>
              </a:lnSpc>
              <a:spcBef>
                <a:spcPts val="600"/>
              </a:spcBef>
              <a:spcAft>
                <a:spcPts val="600"/>
              </a:spcAft>
            </a:pPr>
            <a:r>
              <a:rPr lang="en-US" sz="1800">
                <a:solidFill>
                  <a:srgbClr val="032E53"/>
                </a:solidFill>
                <a:latin typeface="Avenir Next LT Pro" panose="020B0504020202020204" pitchFamily="34" charset="0"/>
                <a:cs typeface="Arial" panose="020B0604020202020204" pitchFamily="34" charset="0"/>
              </a:rPr>
              <a:t>A standard of care treatment for the screened newborn/infant affected with the condition or disorder is universally available;</a:t>
            </a:r>
          </a:p>
          <a:p>
            <a:pPr marL="457200" lvl="1" indent="-457200" fontAlgn="base">
              <a:lnSpc>
                <a:spcPct val="100000"/>
              </a:lnSpc>
              <a:spcBef>
                <a:spcPts val="600"/>
              </a:spcBef>
              <a:spcAft>
                <a:spcPts val="600"/>
              </a:spcAft>
            </a:pPr>
            <a:r>
              <a:rPr lang="en-US" sz="1800">
                <a:solidFill>
                  <a:srgbClr val="032E53"/>
                </a:solidFill>
                <a:latin typeface="Avenir Next LT Pro" panose="020B0504020202020204" pitchFamily="34" charset="0"/>
                <a:cs typeface="Arial" panose="020B0604020202020204" pitchFamily="34" charset="0"/>
              </a:rPr>
              <a:t>A standard of care treatment in the newborn/infant period or early childhood is beneficial to the screened newborn with a confirmed diagnosis;</a:t>
            </a:r>
          </a:p>
          <a:p>
            <a:pPr marL="457200" lvl="1" indent="-457200" fontAlgn="base">
              <a:lnSpc>
                <a:spcPct val="100000"/>
              </a:lnSpc>
              <a:spcBef>
                <a:spcPts val="600"/>
              </a:spcBef>
              <a:spcAft>
                <a:spcPts val="600"/>
              </a:spcAft>
            </a:pPr>
            <a:r>
              <a:rPr lang="en-US" sz="1800">
                <a:solidFill>
                  <a:srgbClr val="032E53"/>
                </a:solidFill>
                <a:latin typeface="Avenir Next LT Pro" panose="020B0504020202020204" pitchFamily="34" charset="0"/>
                <a:cs typeface="Arial" panose="020B0604020202020204" pitchFamily="34" charset="0"/>
              </a:rPr>
              <a:t>Resources for and access to treatment and counseling are available; and</a:t>
            </a:r>
          </a:p>
          <a:p>
            <a:pPr marL="457200" lvl="1" indent="-457200" fontAlgn="base">
              <a:lnSpc>
                <a:spcPct val="100000"/>
              </a:lnSpc>
              <a:spcBef>
                <a:spcPts val="600"/>
              </a:spcBef>
              <a:spcAft>
                <a:spcPts val="600"/>
              </a:spcAft>
            </a:pPr>
            <a:r>
              <a:rPr lang="en-US" sz="1800">
                <a:solidFill>
                  <a:srgbClr val="032E53"/>
                </a:solidFill>
                <a:latin typeface="Avenir Next LT Pro" panose="020B0504020202020204" pitchFamily="34" charset="0"/>
                <a:cs typeface="Arial" panose="020B0604020202020204" pitchFamily="34" charset="0"/>
              </a:rPr>
              <a:t>The positive health benefits outweigh the risks and burdens of screening and treatment.</a:t>
            </a:r>
          </a:p>
          <a:p>
            <a:pPr>
              <a:lnSpc>
                <a:spcPct val="113999"/>
              </a:lnSpc>
            </a:pPr>
            <a:endParaRPr lang="en-US"/>
          </a:p>
        </p:txBody>
      </p:sp>
      <p:sp>
        <p:nvSpPr>
          <p:cNvPr id="4" name="Slide Number Placeholder 3">
            <a:extLst>
              <a:ext uri="{FF2B5EF4-FFF2-40B4-BE49-F238E27FC236}">
                <a16:creationId xmlns:a16="http://schemas.microsoft.com/office/drawing/2014/main" id="{3C02EF8A-CFD4-D39F-CF7B-EDB37FC5AD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9651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9892-0EB7-27A3-84C2-BE6C4DCF6D0E}"/>
              </a:ext>
            </a:extLst>
          </p:cNvPr>
          <p:cNvSpPr>
            <a:spLocks noGrp="1"/>
          </p:cNvSpPr>
          <p:nvPr>
            <p:ph type="title"/>
          </p:nvPr>
        </p:nvSpPr>
        <p:spPr/>
        <p:txBody>
          <a:bodyPr>
            <a:normAutofit/>
          </a:bodyPr>
          <a:lstStyle/>
          <a:p>
            <a:r>
              <a:rPr lang="en-US"/>
              <a:t>Proposed revisions to 105 CMR 270.000</a:t>
            </a:r>
          </a:p>
        </p:txBody>
      </p:sp>
      <p:sp>
        <p:nvSpPr>
          <p:cNvPr id="3" name="Content Placeholder 2">
            <a:extLst>
              <a:ext uri="{FF2B5EF4-FFF2-40B4-BE49-F238E27FC236}">
                <a16:creationId xmlns:a16="http://schemas.microsoft.com/office/drawing/2014/main" id="{4AE28900-5AB5-A334-927E-7AE9FA96B900}"/>
              </a:ext>
            </a:extLst>
          </p:cNvPr>
          <p:cNvSpPr>
            <a:spLocks noGrp="1"/>
          </p:cNvSpPr>
          <p:nvPr>
            <p:ph idx="1"/>
          </p:nvPr>
        </p:nvSpPr>
        <p:spPr/>
        <p:txBody>
          <a:bodyPr vert="horz" lIns="91440" tIns="45720" rIns="91440" bIns="45720" rtlCol="0" anchor="t">
            <a:normAutofit lnSpcReduction="10000"/>
          </a:bodyPr>
          <a:lstStyle/>
          <a:p>
            <a:pPr marL="457200" indent="-457200" fontAlgn="base">
              <a:lnSpc>
                <a:spcPct val="120000"/>
              </a:lnSpc>
              <a:buFont typeface="Arial" panose="020B0604020202020204" pitchFamily="34" charset="0"/>
              <a:buChar char="•"/>
            </a:pPr>
            <a:r>
              <a:rPr lang="en-US" sz="2400">
                <a:latin typeface="Avenir Next LT Pro"/>
                <a:cs typeface="Arial"/>
              </a:rPr>
              <a:t>The proposed amendments to 105 CMR 270.000 will implement amendments to G.L. c. 111, §110A, made by </a:t>
            </a:r>
            <a:r>
              <a:rPr lang="en-US" sz="2400" u="sng">
                <a:latin typeface="Avenir Next LT Pro"/>
                <a:cs typeface="Arial"/>
                <a:hlinkClick r:id="rId3"/>
              </a:rPr>
              <a:t>Chapter 186 of the Acts of 2025 – the “Maternal Health Bill,”</a:t>
            </a:r>
            <a:r>
              <a:rPr lang="en-US" sz="2400">
                <a:latin typeface="Avenir Next LT Pro"/>
                <a:cs typeface="Arial"/>
              </a:rPr>
              <a:t> to </a:t>
            </a:r>
            <a:r>
              <a:rPr lang="en-US" sz="2400" b="1">
                <a:latin typeface="Avenir Next LT Pro"/>
                <a:cs typeface="Arial"/>
              </a:rPr>
              <a:t>add an additional disorder - Duchenne Muscular Dystrophy (DMD)</a:t>
            </a:r>
            <a:r>
              <a:rPr lang="en-US" sz="2400">
                <a:latin typeface="Avenir Next LT Pro"/>
                <a:cs typeface="Arial"/>
              </a:rPr>
              <a:t> - to the mandatory newborn screening list and to define the number of yearly meetings of the NBSAC.  </a:t>
            </a:r>
          </a:p>
          <a:p>
            <a:pPr marL="457200" indent="-457200" fontAlgn="base">
              <a:lnSpc>
                <a:spcPct val="120000"/>
              </a:lnSpc>
              <a:buFont typeface="Arial" panose="020B0604020202020204" pitchFamily="34" charset="0"/>
              <a:buChar char="•"/>
            </a:pPr>
            <a:r>
              <a:rPr lang="en-US" sz="2400">
                <a:latin typeface="Avenir Next LT Pro"/>
                <a:cs typeface="Arial"/>
              </a:rPr>
              <a:t>The proposed amendments also </a:t>
            </a:r>
            <a:r>
              <a:rPr lang="en-US" sz="2400" b="1">
                <a:latin typeface="Avenir Next LT Pro"/>
                <a:cs typeface="Arial"/>
              </a:rPr>
              <a:t>add seven additional disorders </a:t>
            </a:r>
            <a:r>
              <a:rPr lang="en-US" sz="2400">
                <a:latin typeface="Avenir Next LT Pro"/>
                <a:cs typeface="Arial"/>
              </a:rPr>
              <a:t>to the mandated newborn screening list that were voted on by the NBSAC and approved by the Commissioner.</a:t>
            </a:r>
          </a:p>
          <a:p>
            <a:pPr marL="457200" indent="-457200" fontAlgn="base">
              <a:lnSpc>
                <a:spcPct val="120000"/>
              </a:lnSpc>
              <a:buFont typeface="Arial" panose="020B0604020202020204" pitchFamily="34" charset="0"/>
              <a:buChar char="•"/>
            </a:pPr>
            <a:r>
              <a:rPr lang="en-US" sz="2400">
                <a:latin typeface="Avenir Next LT Pro"/>
                <a:cs typeface="Arial"/>
              </a:rPr>
              <a:t>The proposed amendments also provide updates, clarify language, and incorporate policy provisions previously specified in sub-regulatory guidance.  </a:t>
            </a:r>
          </a:p>
        </p:txBody>
      </p:sp>
      <p:sp>
        <p:nvSpPr>
          <p:cNvPr id="4" name="Slide Number Placeholder 3">
            <a:extLst>
              <a:ext uri="{FF2B5EF4-FFF2-40B4-BE49-F238E27FC236}">
                <a16:creationId xmlns:a16="http://schemas.microsoft.com/office/drawing/2014/main" id="{6410CE99-30FD-73F0-2D1F-39131B780FF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6797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45F23-A3E0-23D7-6985-9A205DE35B8C}"/>
              </a:ext>
            </a:extLst>
          </p:cNvPr>
          <p:cNvSpPr>
            <a:spLocks noGrp="1"/>
          </p:cNvSpPr>
          <p:nvPr>
            <p:ph type="title"/>
          </p:nvPr>
        </p:nvSpPr>
        <p:spPr/>
        <p:txBody>
          <a:bodyPr/>
          <a:lstStyle/>
          <a:p>
            <a:r>
              <a:rPr lang="en-US"/>
              <a:t>Proposed revisions: Purpose &amp; Definitions</a:t>
            </a:r>
          </a:p>
        </p:txBody>
      </p:sp>
      <p:sp>
        <p:nvSpPr>
          <p:cNvPr id="3" name="Content Placeholder 2">
            <a:extLst>
              <a:ext uri="{FF2B5EF4-FFF2-40B4-BE49-F238E27FC236}">
                <a16:creationId xmlns:a16="http://schemas.microsoft.com/office/drawing/2014/main" id="{401263C0-C735-4BED-E4EF-D6E3F81133F3}"/>
              </a:ext>
            </a:extLst>
          </p:cNvPr>
          <p:cNvSpPr>
            <a:spLocks noGrp="1"/>
          </p:cNvSpPr>
          <p:nvPr>
            <p:ph idx="1"/>
          </p:nvPr>
        </p:nvSpPr>
        <p:spPr/>
        <p:txBody>
          <a:bodyPr>
            <a:normAutofit fontScale="70000" lnSpcReduction="20000"/>
          </a:bodyPr>
          <a:lstStyle/>
          <a:p>
            <a:pPr fontAlgn="base"/>
            <a:r>
              <a:rPr lang="en-US" sz="3700" u="sng"/>
              <a:t>270.001: Purpose</a:t>
            </a:r>
          </a:p>
          <a:p>
            <a:pPr marL="457200" indent="-457200" fontAlgn="base">
              <a:buFont typeface="Arial" panose="020B0604020202020204" pitchFamily="34" charset="0"/>
              <a:buChar char="•"/>
            </a:pPr>
            <a:r>
              <a:rPr lang="en-US" sz="3700"/>
              <a:t>Clarify the conditions under which disorders are added to the mandated screening panel.   </a:t>
            </a:r>
          </a:p>
          <a:p>
            <a:pPr fontAlgn="base"/>
            <a:r>
              <a:rPr lang="en-US" sz="3700"/>
              <a:t> </a:t>
            </a:r>
          </a:p>
          <a:p>
            <a:pPr fontAlgn="base"/>
            <a:r>
              <a:rPr lang="en-US" sz="3700" u="sng"/>
              <a:t>270.004: Definitions</a:t>
            </a:r>
            <a:r>
              <a:rPr lang="en-US" sz="3700"/>
              <a:t> </a:t>
            </a:r>
          </a:p>
          <a:p>
            <a:pPr marL="457200" indent="-457200" fontAlgn="base">
              <a:buFont typeface="Arial" panose="020B0604020202020204" pitchFamily="34" charset="0"/>
              <a:buChar char="•"/>
            </a:pPr>
            <a:r>
              <a:rPr lang="en-US" sz="3700"/>
              <a:t>Add new definitions that were previously in sub-regulatory guidance</a:t>
            </a:r>
          </a:p>
          <a:p>
            <a:pPr marL="457200" indent="-457200" fontAlgn="base">
              <a:buFont typeface="Arial" panose="020B0604020202020204" pitchFamily="34" charset="0"/>
              <a:buChar char="•"/>
            </a:pPr>
            <a:r>
              <a:rPr lang="en-US" sz="3700"/>
              <a:t>Add new definitions not previously included in the regulation. </a:t>
            </a:r>
          </a:p>
          <a:p>
            <a:pPr marL="457200" indent="-457200" fontAlgn="base">
              <a:buFont typeface="Arial" panose="020B0604020202020204" pitchFamily="34" charset="0"/>
              <a:buChar char="•"/>
            </a:pPr>
            <a:r>
              <a:rPr lang="en-US" sz="3700"/>
              <a:t>Add a new definition based on the clinical nature of proposed additional mandatory disorders.  </a:t>
            </a:r>
          </a:p>
          <a:p>
            <a:pPr marL="457200" indent="-457200" fontAlgn="base">
              <a:buFont typeface="Arial" panose="020B0604020202020204" pitchFamily="34" charset="0"/>
              <a:buChar char="•"/>
            </a:pPr>
            <a:r>
              <a:rPr lang="en-US" sz="3700"/>
              <a:t>Revise existing definitions for clarity.</a:t>
            </a:r>
          </a:p>
          <a:p>
            <a:pPr fontAlgn="base"/>
            <a:endParaRPr lang="en-US"/>
          </a:p>
        </p:txBody>
      </p:sp>
      <p:sp>
        <p:nvSpPr>
          <p:cNvPr id="4" name="Slide Number Placeholder 3">
            <a:extLst>
              <a:ext uri="{FF2B5EF4-FFF2-40B4-BE49-F238E27FC236}">
                <a16:creationId xmlns:a16="http://schemas.microsoft.com/office/drawing/2014/main" id="{BE0E1DF7-EEF2-215F-AFB9-665B0516E67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20139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0890B-78E2-8191-2CCE-1BE83ABE3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60C42-8DC5-358A-C375-60114570AD66}"/>
              </a:ext>
            </a:extLst>
          </p:cNvPr>
          <p:cNvSpPr>
            <a:spLocks noGrp="1"/>
          </p:cNvSpPr>
          <p:nvPr>
            <p:ph type="title"/>
          </p:nvPr>
        </p:nvSpPr>
        <p:spPr/>
        <p:txBody>
          <a:bodyPr>
            <a:noAutofit/>
          </a:bodyPr>
          <a:lstStyle/>
          <a:p>
            <a:r>
              <a:rPr lang="en-US" sz="3000"/>
              <a:t>Proposed revisions: Newborn Screening Advisory Committee (NBSAC)</a:t>
            </a:r>
          </a:p>
        </p:txBody>
      </p:sp>
      <p:sp>
        <p:nvSpPr>
          <p:cNvPr id="3" name="Content Placeholder 2">
            <a:extLst>
              <a:ext uri="{FF2B5EF4-FFF2-40B4-BE49-F238E27FC236}">
                <a16:creationId xmlns:a16="http://schemas.microsoft.com/office/drawing/2014/main" id="{AD1EE061-6232-5056-F107-6D8DAE8F5875}"/>
              </a:ext>
            </a:extLst>
          </p:cNvPr>
          <p:cNvSpPr>
            <a:spLocks noGrp="1"/>
          </p:cNvSpPr>
          <p:nvPr>
            <p:ph idx="1"/>
          </p:nvPr>
        </p:nvSpPr>
        <p:spPr/>
        <p:txBody>
          <a:bodyPr vert="horz" lIns="91440" tIns="45720" rIns="91440" bIns="45720" rtlCol="0" anchor="t">
            <a:normAutofit/>
          </a:bodyPr>
          <a:lstStyle/>
          <a:p>
            <a:pPr fontAlgn="base"/>
            <a:r>
              <a:rPr lang="en-US" sz="2800" u="sng">
                <a:latin typeface="Avenir Next LT Pro"/>
                <a:cs typeface="Arial"/>
              </a:rPr>
              <a:t>270.005:  Newborn Blood Screening Advisory Committee</a:t>
            </a:r>
            <a:r>
              <a:rPr lang="en-US" sz="2800">
                <a:latin typeface="Avenir Next LT Pro"/>
                <a:cs typeface="Arial"/>
              </a:rPr>
              <a:t> </a:t>
            </a:r>
          </a:p>
          <a:p>
            <a:pPr marL="457200" indent="-457200" fontAlgn="base">
              <a:buFont typeface="Arial" panose="020B0604020202020204" pitchFamily="34" charset="0"/>
              <a:buChar char="•"/>
            </a:pPr>
            <a:r>
              <a:rPr lang="en-US" sz="2800">
                <a:latin typeface="Avenir Next LT Pro"/>
                <a:cs typeface="Arial"/>
              </a:rPr>
              <a:t>Clarify the authority of the Commissioner. </a:t>
            </a:r>
          </a:p>
          <a:p>
            <a:pPr marL="457200" indent="-457200" fontAlgn="base">
              <a:buFont typeface="Arial" panose="020B0604020202020204" pitchFamily="34" charset="0"/>
              <a:buChar char="•"/>
            </a:pPr>
            <a:r>
              <a:rPr lang="en-US" sz="2800">
                <a:latin typeface="Avenir Next LT Pro"/>
                <a:cs typeface="Arial"/>
              </a:rPr>
              <a:t>Clarify the role of the NBSAC. </a:t>
            </a:r>
          </a:p>
          <a:p>
            <a:pPr marL="457200" indent="-457200" fontAlgn="base">
              <a:buFont typeface="Arial" panose="020B0604020202020204" pitchFamily="34" charset="0"/>
              <a:buChar char="•"/>
            </a:pPr>
            <a:r>
              <a:rPr lang="en-US" sz="2800">
                <a:latin typeface="Avenir Next LT Pro"/>
                <a:cs typeface="Arial"/>
              </a:rPr>
              <a:t>Addition of language calling for the Committee to meet not less than twice per year based on amendments to G.L. c. 111, §110A (currently the NBSAC meets at least quarterly).</a:t>
            </a:r>
            <a:endParaRPr lang="en-US" sz="2800"/>
          </a:p>
          <a:p>
            <a:pPr marL="457200" indent="-457200" fontAlgn="base">
              <a:buFont typeface="Arial" panose="020B0604020202020204" pitchFamily="34" charset="0"/>
              <a:buChar char="•"/>
            </a:pPr>
            <a:endParaRPr lang="en-US"/>
          </a:p>
          <a:p>
            <a:pPr fontAlgn="base"/>
            <a:endParaRPr lang="en-US"/>
          </a:p>
        </p:txBody>
      </p:sp>
      <p:sp>
        <p:nvSpPr>
          <p:cNvPr id="4" name="Slide Number Placeholder 3">
            <a:extLst>
              <a:ext uri="{FF2B5EF4-FFF2-40B4-BE49-F238E27FC236}">
                <a16:creationId xmlns:a16="http://schemas.microsoft.com/office/drawing/2014/main" id="{7F5592E0-7741-A14B-D19A-42526E24B3A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2361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F4F80-0721-7859-9F2C-0047957C5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75D0C-2E86-32DC-74DE-DB8BFCEF0DAF}"/>
              </a:ext>
            </a:extLst>
          </p:cNvPr>
          <p:cNvSpPr>
            <a:spLocks noGrp="1"/>
          </p:cNvSpPr>
          <p:nvPr>
            <p:ph type="title"/>
          </p:nvPr>
        </p:nvSpPr>
        <p:spPr/>
        <p:txBody>
          <a:bodyPr>
            <a:noAutofit/>
          </a:bodyPr>
          <a:lstStyle/>
          <a:p>
            <a:r>
              <a:rPr lang="en-US" sz="3000"/>
              <a:t>Proposed revisions: Diseases and Disorders included in Newborn Blood Screening</a:t>
            </a:r>
          </a:p>
        </p:txBody>
      </p:sp>
      <p:sp>
        <p:nvSpPr>
          <p:cNvPr id="3" name="Content Placeholder 2">
            <a:extLst>
              <a:ext uri="{FF2B5EF4-FFF2-40B4-BE49-F238E27FC236}">
                <a16:creationId xmlns:a16="http://schemas.microsoft.com/office/drawing/2014/main" id="{3B73D414-2E7F-20C6-12F7-5F54D99A5B5B}"/>
              </a:ext>
            </a:extLst>
          </p:cNvPr>
          <p:cNvSpPr>
            <a:spLocks noGrp="1"/>
          </p:cNvSpPr>
          <p:nvPr>
            <p:ph idx="1"/>
          </p:nvPr>
        </p:nvSpPr>
        <p:spPr>
          <a:xfrm>
            <a:off x="351692" y="1182280"/>
            <a:ext cx="11704320" cy="5059120"/>
          </a:xfrm>
        </p:spPr>
        <p:txBody>
          <a:bodyPr vert="horz" lIns="91440" tIns="45720" rIns="91440" bIns="45720" rtlCol="0" anchor="t">
            <a:normAutofit fontScale="62500" lnSpcReduction="20000"/>
          </a:bodyPr>
          <a:lstStyle/>
          <a:p>
            <a:pPr fontAlgn="base">
              <a:lnSpc>
                <a:spcPct val="120000"/>
              </a:lnSpc>
              <a:spcBef>
                <a:spcPts val="600"/>
              </a:spcBef>
            </a:pPr>
            <a:r>
              <a:rPr lang="en-US" sz="2800" u="sng">
                <a:latin typeface="+mj-lt"/>
              </a:rPr>
              <a:t>270.006:  Diseases and Disorders Included in Newborn Blood Screening</a:t>
            </a:r>
            <a:r>
              <a:rPr lang="en-US" sz="2800">
                <a:latin typeface="+mj-lt"/>
              </a:rPr>
              <a:t> </a:t>
            </a:r>
          </a:p>
          <a:p>
            <a:pPr marL="457200" indent="-457200" fontAlgn="base">
              <a:lnSpc>
                <a:spcPct val="120000"/>
              </a:lnSpc>
              <a:spcBef>
                <a:spcPts val="600"/>
              </a:spcBef>
              <a:buFont typeface="Arial" panose="020B0604020202020204" pitchFamily="34" charset="0"/>
              <a:buChar char="•"/>
            </a:pPr>
            <a:r>
              <a:rPr lang="en-US" sz="2800">
                <a:latin typeface="+mj-lt"/>
                <a:cs typeface="Arial"/>
              </a:rPr>
              <a:t>Add an additional disorder to the mandated screening list required by amendments to G.L. c. 111, §110A - Duchenne Muscular Dystrophy (DMD).  </a:t>
            </a:r>
          </a:p>
          <a:p>
            <a:pPr marL="457200" indent="-457200" fontAlgn="base">
              <a:lnSpc>
                <a:spcPct val="120000"/>
              </a:lnSpc>
              <a:spcBef>
                <a:spcPts val="600"/>
              </a:spcBef>
              <a:buFont typeface="Arial" panose="020B0604020202020204" pitchFamily="34" charset="0"/>
              <a:buChar char="•"/>
            </a:pPr>
            <a:r>
              <a:rPr lang="en-US" sz="2800">
                <a:latin typeface="+mj-lt"/>
                <a:cs typeface="Arial"/>
              </a:rPr>
              <a:t>Add seven additional disorders to the mandated screening list based on recommendations from the NBSAC and approval by the Commissioner </a:t>
            </a:r>
          </a:p>
          <a:p>
            <a:pPr marL="1257300" lvl="1" indent="-514350" fontAlgn="base">
              <a:lnSpc>
                <a:spcPct val="120000"/>
              </a:lnSpc>
              <a:spcBef>
                <a:spcPts val="600"/>
              </a:spcBef>
              <a:buFont typeface="+mj-lt"/>
              <a:buAutoNum type="arabicPeriod"/>
            </a:pPr>
            <a:r>
              <a:rPr lang="en-US">
                <a:latin typeface="+mj-lt"/>
              </a:rPr>
              <a:t>Mucopolysaccharidosis type I, (MPS-I); </a:t>
            </a:r>
          </a:p>
          <a:p>
            <a:pPr marL="1257300" lvl="1" indent="-514350" fontAlgn="base">
              <a:lnSpc>
                <a:spcPct val="120000"/>
              </a:lnSpc>
              <a:spcBef>
                <a:spcPts val="600"/>
              </a:spcBef>
              <a:buFont typeface="+mj-lt"/>
              <a:buAutoNum type="arabicPeriod"/>
            </a:pPr>
            <a:r>
              <a:rPr lang="en-US">
                <a:latin typeface="+mj-lt"/>
              </a:rPr>
              <a:t>Glycogen Storage Disorder-II (GSD-II aka Pompe Disease); </a:t>
            </a:r>
          </a:p>
          <a:p>
            <a:pPr marL="1257300" lvl="1" indent="-514350" fontAlgn="base">
              <a:lnSpc>
                <a:spcPct val="120000"/>
              </a:lnSpc>
              <a:spcBef>
                <a:spcPts val="600"/>
              </a:spcBef>
              <a:buFont typeface="+mj-lt"/>
              <a:buAutoNum type="arabicPeriod"/>
            </a:pPr>
            <a:r>
              <a:rPr lang="en-US">
                <a:latin typeface="+mj-lt"/>
              </a:rPr>
              <a:t>X-linked adrenoleukodystrophy (X-ALD); </a:t>
            </a:r>
          </a:p>
          <a:p>
            <a:pPr marL="1257300" lvl="1" indent="-514350" fontAlgn="base">
              <a:lnSpc>
                <a:spcPct val="120000"/>
              </a:lnSpc>
              <a:spcBef>
                <a:spcPts val="600"/>
              </a:spcBef>
              <a:buFont typeface="+mj-lt"/>
              <a:buAutoNum type="arabicPeriod"/>
            </a:pPr>
            <a:r>
              <a:rPr lang="en-US">
                <a:latin typeface="+mj-lt"/>
              </a:rPr>
              <a:t>Spinal Muscular Atrophy (SMA); </a:t>
            </a:r>
          </a:p>
          <a:p>
            <a:pPr marL="1257300" lvl="1" indent="-514350" fontAlgn="base">
              <a:lnSpc>
                <a:spcPct val="120000"/>
              </a:lnSpc>
              <a:spcBef>
                <a:spcPts val="600"/>
              </a:spcBef>
              <a:buFont typeface="+mj-lt"/>
              <a:buAutoNum type="arabicPeriod"/>
            </a:pPr>
            <a:r>
              <a:rPr lang="en-US">
                <a:latin typeface="+mj-lt"/>
              </a:rPr>
              <a:t>Krabbe Disease (globoid cell leukodystrophy) (KD); </a:t>
            </a:r>
          </a:p>
          <a:p>
            <a:pPr marL="1257300" lvl="1" indent="-514350" fontAlgn="base">
              <a:lnSpc>
                <a:spcPct val="120000"/>
              </a:lnSpc>
              <a:spcBef>
                <a:spcPts val="600"/>
              </a:spcBef>
              <a:buFont typeface="+mj-lt"/>
              <a:buAutoNum type="arabicPeriod"/>
            </a:pPr>
            <a:r>
              <a:rPr lang="en-US">
                <a:latin typeface="+mj-lt"/>
              </a:rPr>
              <a:t>Metachromatic Leukodystrophy (MLD) and </a:t>
            </a:r>
          </a:p>
          <a:p>
            <a:pPr marL="1257300" lvl="1" indent="-514350" fontAlgn="base">
              <a:lnSpc>
                <a:spcPct val="120000"/>
              </a:lnSpc>
              <a:spcBef>
                <a:spcPts val="600"/>
              </a:spcBef>
              <a:buFont typeface="+mj-lt"/>
              <a:buAutoNum type="arabicPeriod"/>
            </a:pPr>
            <a:r>
              <a:rPr lang="en-US">
                <a:latin typeface="+mj-lt"/>
              </a:rPr>
              <a:t>Guanidinoacetate Methyltransferase (GAMT). </a:t>
            </a:r>
          </a:p>
          <a:p>
            <a:pPr marL="457200" indent="-457200" fontAlgn="base">
              <a:lnSpc>
                <a:spcPct val="120000"/>
              </a:lnSpc>
              <a:spcBef>
                <a:spcPts val="600"/>
              </a:spcBef>
              <a:buFont typeface="Arial" panose="020B0604020202020204" pitchFamily="34" charset="0"/>
              <a:buChar char="•"/>
            </a:pPr>
            <a:r>
              <a:rPr lang="en-US" sz="2800">
                <a:latin typeface="+mj-lt"/>
                <a:cs typeface="Arial"/>
              </a:rPr>
              <a:t>Update language and categorization of disorders.  </a:t>
            </a:r>
          </a:p>
          <a:p>
            <a:pPr marL="457200" indent="-457200" fontAlgn="base">
              <a:lnSpc>
                <a:spcPct val="120000"/>
              </a:lnSpc>
              <a:spcBef>
                <a:spcPts val="600"/>
              </a:spcBef>
              <a:buFont typeface="Arial" panose="020B0604020202020204" pitchFamily="34" charset="0"/>
              <a:buChar char="•"/>
            </a:pPr>
            <a:r>
              <a:rPr lang="en-US" sz="2800">
                <a:latin typeface="+mj-lt"/>
                <a:cs typeface="Arial"/>
              </a:rPr>
              <a:t>Clarify text concerning by-product conditions.   </a:t>
            </a:r>
          </a:p>
          <a:p>
            <a:pPr marL="457200" indent="-457200" fontAlgn="base">
              <a:buFont typeface="Arial" panose="020B0604020202020204" pitchFamily="34" charset="0"/>
              <a:buChar char="•"/>
            </a:pPr>
            <a:endParaRPr lang="en-US"/>
          </a:p>
          <a:p>
            <a:pPr fontAlgn="base"/>
            <a:endParaRPr lang="en-US"/>
          </a:p>
        </p:txBody>
      </p:sp>
      <p:sp>
        <p:nvSpPr>
          <p:cNvPr id="4" name="Slide Number Placeholder 3">
            <a:extLst>
              <a:ext uri="{FF2B5EF4-FFF2-40B4-BE49-F238E27FC236}">
                <a16:creationId xmlns:a16="http://schemas.microsoft.com/office/drawing/2014/main" id="{0B61CC7D-CA9A-CE2C-6654-544A4C85C85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0830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41428-8BAE-240D-9855-82D2EF2D4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3DADB-842F-33B1-D2FA-6C03DD7EC4C5}"/>
              </a:ext>
            </a:extLst>
          </p:cNvPr>
          <p:cNvSpPr>
            <a:spLocks noGrp="1"/>
          </p:cNvSpPr>
          <p:nvPr>
            <p:ph type="title"/>
          </p:nvPr>
        </p:nvSpPr>
        <p:spPr/>
        <p:txBody>
          <a:bodyPr>
            <a:noAutofit/>
          </a:bodyPr>
          <a:lstStyle/>
          <a:p>
            <a:r>
              <a:rPr lang="en-US" sz="3000"/>
              <a:t>Proposed revisions: Collection and Submission of Specimens and Screening Fees </a:t>
            </a:r>
          </a:p>
        </p:txBody>
      </p:sp>
      <p:sp>
        <p:nvSpPr>
          <p:cNvPr id="3" name="Content Placeholder 2">
            <a:extLst>
              <a:ext uri="{FF2B5EF4-FFF2-40B4-BE49-F238E27FC236}">
                <a16:creationId xmlns:a16="http://schemas.microsoft.com/office/drawing/2014/main" id="{6B2FD6E5-EF51-20D0-A3FA-1FC024244BCE}"/>
              </a:ext>
            </a:extLst>
          </p:cNvPr>
          <p:cNvSpPr>
            <a:spLocks noGrp="1"/>
          </p:cNvSpPr>
          <p:nvPr>
            <p:ph idx="1"/>
          </p:nvPr>
        </p:nvSpPr>
        <p:spPr/>
        <p:txBody>
          <a:bodyPr>
            <a:normAutofit fontScale="92500" lnSpcReduction="20000"/>
          </a:bodyPr>
          <a:lstStyle/>
          <a:p>
            <a:pPr fontAlgn="base"/>
            <a:r>
              <a:rPr lang="en-US" sz="3500" u="sng"/>
              <a:t>270.007:  Collection and Submission of Newborn Blood Specimens</a:t>
            </a:r>
            <a:r>
              <a:rPr lang="en-US" sz="3500"/>
              <a:t> </a:t>
            </a:r>
          </a:p>
          <a:p>
            <a:pPr marL="457200" indent="-457200" fontAlgn="base">
              <a:buFont typeface="Arial" panose="020B0604020202020204" pitchFamily="34" charset="0"/>
              <a:buChar char="•"/>
            </a:pPr>
            <a:r>
              <a:rPr lang="en-US" sz="3500"/>
              <a:t>Clarify the responsibilities of health care providers attending to a newborn.   </a:t>
            </a:r>
          </a:p>
          <a:p>
            <a:pPr fontAlgn="base"/>
            <a:r>
              <a:rPr lang="en-US" sz="3500"/>
              <a:t> </a:t>
            </a:r>
          </a:p>
          <a:p>
            <a:pPr fontAlgn="base"/>
            <a:r>
              <a:rPr lang="en-US" sz="3500" u="sng"/>
              <a:t>270.008:  Newborn Blood Screening Fees</a:t>
            </a:r>
            <a:r>
              <a:rPr lang="en-US" sz="3500"/>
              <a:t>  </a:t>
            </a:r>
          </a:p>
          <a:p>
            <a:pPr marL="457200" indent="-457200" fontAlgn="base">
              <a:buFont typeface="Arial" panose="020B0604020202020204" pitchFamily="34" charset="0"/>
              <a:buChar char="•"/>
            </a:pPr>
            <a:r>
              <a:rPr lang="en-US" sz="3500"/>
              <a:t>Explanation of fees charged to hospitals to include all components of the MA Newborn Blood Screening Program.  </a:t>
            </a:r>
          </a:p>
          <a:p>
            <a:pPr marL="457200" indent="-457200" fontAlgn="base">
              <a:buFont typeface="Arial" panose="020B0604020202020204" pitchFamily="34" charset="0"/>
              <a:buChar char="•"/>
            </a:pPr>
            <a:endParaRPr lang="en-US"/>
          </a:p>
          <a:p>
            <a:pPr fontAlgn="base"/>
            <a:endParaRPr lang="en-US"/>
          </a:p>
        </p:txBody>
      </p:sp>
      <p:sp>
        <p:nvSpPr>
          <p:cNvPr id="4" name="Slide Number Placeholder 3">
            <a:extLst>
              <a:ext uri="{FF2B5EF4-FFF2-40B4-BE49-F238E27FC236}">
                <a16:creationId xmlns:a16="http://schemas.microsoft.com/office/drawing/2014/main" id="{4D3F880B-2493-46EB-84E9-7712DE8A501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5442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986A3-4A90-48F1-A5B3-B3E1F094F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26D6F-6905-D637-90BD-285F2DFDD679}"/>
              </a:ext>
            </a:extLst>
          </p:cNvPr>
          <p:cNvSpPr>
            <a:spLocks noGrp="1"/>
          </p:cNvSpPr>
          <p:nvPr>
            <p:ph type="title"/>
          </p:nvPr>
        </p:nvSpPr>
        <p:spPr/>
        <p:txBody>
          <a:bodyPr>
            <a:normAutofit fontScale="90000"/>
          </a:bodyPr>
          <a:lstStyle/>
          <a:p>
            <a:r>
              <a:rPr lang="en-US"/>
              <a:t>Proposed revisions: Follow-up and Confidentiality </a:t>
            </a:r>
          </a:p>
        </p:txBody>
      </p:sp>
      <p:sp>
        <p:nvSpPr>
          <p:cNvPr id="3" name="Content Placeholder 2">
            <a:extLst>
              <a:ext uri="{FF2B5EF4-FFF2-40B4-BE49-F238E27FC236}">
                <a16:creationId xmlns:a16="http://schemas.microsoft.com/office/drawing/2014/main" id="{EAD9DF31-E1CB-14B3-D01E-1C0DDC102968}"/>
              </a:ext>
            </a:extLst>
          </p:cNvPr>
          <p:cNvSpPr>
            <a:spLocks noGrp="1"/>
          </p:cNvSpPr>
          <p:nvPr>
            <p:ph idx="1"/>
          </p:nvPr>
        </p:nvSpPr>
        <p:spPr/>
        <p:txBody>
          <a:bodyPr vert="horz" lIns="91440" tIns="45720" rIns="91440" bIns="45720" rtlCol="0" anchor="t">
            <a:normAutofit fontScale="77500" lnSpcReduction="20000"/>
          </a:bodyPr>
          <a:lstStyle/>
          <a:p>
            <a:pPr fontAlgn="base"/>
            <a:r>
              <a:rPr lang="en-US" u="sng"/>
              <a:t>270.010:  Follow-up of Newborn Blood Screening</a:t>
            </a:r>
          </a:p>
          <a:p>
            <a:pPr marL="457200" indent="-457200" fontAlgn="base">
              <a:buFont typeface="Arial" panose="020B0604020202020204" pitchFamily="34" charset="0"/>
              <a:buChar char="•"/>
            </a:pPr>
            <a:r>
              <a:rPr lang="en-US"/>
              <a:t>Describe the timeframe for the health care provider to report on long-term outcomes and any additional relevant information once requested by the MA Newborn Screening Program.   </a:t>
            </a:r>
          </a:p>
          <a:p>
            <a:pPr fontAlgn="base"/>
            <a:endParaRPr lang="en-US"/>
          </a:p>
          <a:p>
            <a:pPr fontAlgn="base"/>
            <a:r>
              <a:rPr lang="en-US" u="sng"/>
              <a:t>270.011:  Confidentiality of Newborn Screening Test Results and Information</a:t>
            </a:r>
            <a:r>
              <a:rPr lang="en-US"/>
              <a:t> </a:t>
            </a:r>
          </a:p>
          <a:p>
            <a:pPr marL="457200" indent="-457200" fontAlgn="base">
              <a:buFont typeface="Arial" panose="020B0604020202020204" pitchFamily="34" charset="0"/>
              <a:buChar char="•"/>
            </a:pPr>
            <a:r>
              <a:rPr lang="en-US"/>
              <a:t>Clarify the confidentiality protections of newborn blood screening results or follow-up information. </a:t>
            </a:r>
          </a:p>
          <a:p>
            <a:pPr marL="457200" indent="-457200" fontAlgn="base">
              <a:buFont typeface="Arial" panose="020B0604020202020204" pitchFamily="34" charset="0"/>
              <a:buChar char="•"/>
            </a:pPr>
            <a:r>
              <a:rPr lang="en-US">
                <a:latin typeface="Avenir Next LT Pro"/>
                <a:cs typeface="Arial"/>
              </a:rPr>
              <a:t>Identify the legal circumstances under which this information may be released.</a:t>
            </a:r>
          </a:p>
        </p:txBody>
      </p:sp>
      <p:sp>
        <p:nvSpPr>
          <p:cNvPr id="4" name="Slide Number Placeholder 3">
            <a:extLst>
              <a:ext uri="{FF2B5EF4-FFF2-40B4-BE49-F238E27FC236}">
                <a16:creationId xmlns:a16="http://schemas.microsoft.com/office/drawing/2014/main" id="{DC181B8B-EEE9-EC6D-4776-C92D998A74F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6739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ADAFE-C06D-DE8A-53D1-75DEA157E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154C5-C13A-3703-2429-7C361732B605}"/>
              </a:ext>
            </a:extLst>
          </p:cNvPr>
          <p:cNvSpPr>
            <a:spLocks noGrp="1"/>
          </p:cNvSpPr>
          <p:nvPr>
            <p:ph type="title"/>
          </p:nvPr>
        </p:nvSpPr>
        <p:spPr/>
        <p:txBody>
          <a:bodyPr>
            <a:normAutofit/>
          </a:bodyPr>
          <a:lstStyle/>
          <a:p>
            <a:r>
              <a:rPr lang="en-US" sz="3000"/>
              <a:t>Proposed revisions: Residual Specimens and Severability </a:t>
            </a:r>
          </a:p>
        </p:txBody>
      </p:sp>
      <p:sp>
        <p:nvSpPr>
          <p:cNvPr id="3" name="Content Placeholder 2">
            <a:extLst>
              <a:ext uri="{FF2B5EF4-FFF2-40B4-BE49-F238E27FC236}">
                <a16:creationId xmlns:a16="http://schemas.microsoft.com/office/drawing/2014/main" id="{50FB9888-3CB1-2BEB-7832-001D0CBBCD24}"/>
              </a:ext>
            </a:extLst>
          </p:cNvPr>
          <p:cNvSpPr>
            <a:spLocks noGrp="1"/>
          </p:cNvSpPr>
          <p:nvPr>
            <p:ph idx="1"/>
          </p:nvPr>
        </p:nvSpPr>
        <p:spPr/>
        <p:txBody>
          <a:bodyPr vert="horz" lIns="91440" tIns="45720" rIns="91440" bIns="45720" rtlCol="0" anchor="t">
            <a:normAutofit fontScale="70000" lnSpcReduction="20000"/>
          </a:bodyPr>
          <a:lstStyle/>
          <a:p>
            <a:pPr fontAlgn="base"/>
            <a:r>
              <a:rPr lang="en-US" sz="3400" u="sng">
                <a:latin typeface="Avenir Next LT Pro"/>
                <a:cs typeface="Arial"/>
              </a:rPr>
              <a:t>270.012:  Storage and Use of Residual Specimens</a:t>
            </a:r>
            <a:r>
              <a:rPr lang="en-US" sz="3400">
                <a:latin typeface="Avenir Next LT Pro"/>
                <a:cs typeface="Arial"/>
              </a:rPr>
              <a:t> </a:t>
            </a:r>
          </a:p>
          <a:p>
            <a:pPr marL="457200" indent="-457200" fontAlgn="base">
              <a:buFont typeface="Arial" panose="020B0604020202020204" pitchFamily="34" charset="0"/>
              <a:buChar char="•"/>
            </a:pPr>
            <a:r>
              <a:rPr lang="en-US" sz="3400">
                <a:latin typeface="Avenir Next LT Pro"/>
                <a:cs typeface="Arial"/>
              </a:rPr>
              <a:t>Clarify the storage, authorized uses and timeframe for destruction of residual specimens. </a:t>
            </a:r>
          </a:p>
          <a:p>
            <a:pPr marL="457200" indent="-457200" fontAlgn="base">
              <a:buFont typeface="Arial" panose="020B0604020202020204" pitchFamily="34" charset="0"/>
              <a:buChar char="•"/>
            </a:pPr>
            <a:r>
              <a:rPr lang="en-US" sz="3400">
                <a:latin typeface="Avenir Next LT Pro"/>
                <a:cs typeface="Arial"/>
              </a:rPr>
              <a:t>Require written authorization by a parent or guardian for use or sharing. </a:t>
            </a:r>
          </a:p>
          <a:p>
            <a:pPr marL="457200" indent="-457200" fontAlgn="base">
              <a:buFont typeface="Arial" panose="020B0604020202020204" pitchFamily="34" charset="0"/>
              <a:buChar char="•"/>
            </a:pPr>
            <a:r>
              <a:rPr lang="en-US" sz="3400">
                <a:latin typeface="Avenir Next LT Pro"/>
                <a:cs typeface="Arial"/>
              </a:rPr>
              <a:t>Describe the uses authorized by law.</a:t>
            </a:r>
          </a:p>
          <a:p>
            <a:pPr marL="457200" indent="-457200" fontAlgn="base">
              <a:buFont typeface="Arial" panose="020B0604020202020204" pitchFamily="34" charset="0"/>
              <a:buChar char="•"/>
            </a:pPr>
            <a:r>
              <a:rPr lang="en-US" sz="3400">
                <a:latin typeface="Avenir Next LT Pro"/>
                <a:cs typeface="Arial"/>
              </a:rPr>
              <a:t>State the notifications necessary should the MA Newborn Blood Screening Program receive a court order.   </a:t>
            </a:r>
          </a:p>
          <a:p>
            <a:pPr fontAlgn="base"/>
            <a:endParaRPr lang="en-US" sz="3400"/>
          </a:p>
          <a:p>
            <a:pPr fontAlgn="base"/>
            <a:r>
              <a:rPr lang="en-US" sz="3400" u="sng">
                <a:latin typeface="Avenir Next LT Pro"/>
                <a:cs typeface="Arial"/>
              </a:rPr>
              <a:t>270.013:  Severability</a:t>
            </a:r>
            <a:r>
              <a:rPr lang="en-US" sz="3400">
                <a:latin typeface="Avenir Next LT Pro"/>
                <a:cs typeface="Arial"/>
              </a:rPr>
              <a:t> </a:t>
            </a:r>
          </a:p>
          <a:p>
            <a:pPr marL="457200" indent="-457200" fontAlgn="base">
              <a:buFont typeface="Arial" panose="020B0604020202020204" pitchFamily="34" charset="0"/>
              <a:buChar char="•"/>
            </a:pPr>
            <a:r>
              <a:rPr lang="en-US" sz="3400">
                <a:latin typeface="Avenir Next LT Pro"/>
                <a:cs typeface="Arial"/>
              </a:rPr>
              <a:t>Propose new section, as the current regulation does not contain a severability clause.   </a:t>
            </a:r>
          </a:p>
          <a:p>
            <a:pPr fontAlgn="base"/>
            <a:endParaRPr lang="en-US"/>
          </a:p>
        </p:txBody>
      </p:sp>
      <p:sp>
        <p:nvSpPr>
          <p:cNvPr id="4" name="Slide Number Placeholder 3">
            <a:extLst>
              <a:ext uri="{FF2B5EF4-FFF2-40B4-BE49-F238E27FC236}">
                <a16:creationId xmlns:a16="http://schemas.microsoft.com/office/drawing/2014/main" id="{3CF11511-656B-7795-C5AB-5B3481A9C5F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2630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D8CF-AF65-7D6A-C2CF-E4DF67D06463}"/>
              </a:ext>
            </a:extLst>
          </p:cNvPr>
          <p:cNvSpPr>
            <a:spLocks noGrp="1"/>
          </p:cNvSpPr>
          <p:nvPr>
            <p:ph type="title"/>
          </p:nvPr>
        </p:nvSpPr>
        <p:spPr/>
        <p:txBody>
          <a:bodyPr/>
          <a:lstStyle/>
          <a:p>
            <a:r>
              <a:rPr lang="en-US"/>
              <a:t>Next steps: Public comment</a:t>
            </a:r>
          </a:p>
        </p:txBody>
      </p:sp>
      <p:sp>
        <p:nvSpPr>
          <p:cNvPr id="3" name="Content Placeholder 2">
            <a:extLst>
              <a:ext uri="{FF2B5EF4-FFF2-40B4-BE49-F238E27FC236}">
                <a16:creationId xmlns:a16="http://schemas.microsoft.com/office/drawing/2014/main" id="{800D7CC9-6F31-4E02-39FC-4D2B999F65FF}"/>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a:t>Following this presentation to the Public Health Council, staff will hold a public hearing and as required, provide a public comment period. </a:t>
            </a:r>
          </a:p>
          <a:p>
            <a:pPr marL="457200" indent="-457200">
              <a:buFont typeface="Arial" panose="020B0604020202020204" pitchFamily="34" charset="0"/>
              <a:buChar char="•"/>
            </a:pPr>
            <a:r>
              <a:rPr lang="en-US" sz="2800"/>
              <a:t>After the close of the public comment period, staff will review public comments, revise as necessary to reflect comments received, and then request approval of the final revised regulation at a subsequent meeting of the Public Health Council.</a:t>
            </a:r>
          </a:p>
        </p:txBody>
      </p:sp>
      <p:sp>
        <p:nvSpPr>
          <p:cNvPr id="4" name="Slide Number Placeholder 3">
            <a:extLst>
              <a:ext uri="{FF2B5EF4-FFF2-40B4-BE49-F238E27FC236}">
                <a16:creationId xmlns:a16="http://schemas.microsoft.com/office/drawing/2014/main" id="{9DBBE3A6-6240-F178-4326-367D15EE3A5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98784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B5F427-DF5F-58D8-B8CD-9C4E8D372586}"/>
              </a:ext>
            </a:extLst>
          </p:cNvPr>
          <p:cNvSpPr>
            <a:spLocks noGrp="1"/>
          </p:cNvSpPr>
          <p:nvPr>
            <p:ph type="title"/>
          </p:nvPr>
        </p:nvSpPr>
        <p:spPr/>
        <p:txBody>
          <a:bodyPr anchor="b" anchorCtr="0"/>
          <a:lstStyle/>
          <a:p>
            <a:r>
              <a:rPr lang="en-US"/>
              <a:t>Regulation presentation thank-you</a:t>
            </a:r>
          </a:p>
        </p:txBody>
      </p:sp>
      <p:sp>
        <p:nvSpPr>
          <p:cNvPr id="6" name="Content Placeholder 5">
            <a:extLst>
              <a:ext uri="{FF2B5EF4-FFF2-40B4-BE49-F238E27FC236}">
                <a16:creationId xmlns:a16="http://schemas.microsoft.com/office/drawing/2014/main" id="{E2B21E33-AC04-261D-5D91-F60BAFD76980}"/>
              </a:ext>
            </a:extLst>
          </p:cNvPr>
          <p:cNvSpPr>
            <a:spLocks noGrp="1"/>
          </p:cNvSpPr>
          <p:nvPr>
            <p:ph sz="quarter" idx="10"/>
          </p:nvPr>
        </p:nvSpPr>
        <p:spPr>
          <a:xfrm>
            <a:off x="838200" y="510741"/>
            <a:ext cx="10515600" cy="944403"/>
          </a:xfrm>
        </p:spPr>
        <p:txBody>
          <a:bodyPr/>
          <a:lstStyle/>
          <a:p>
            <a:r>
              <a:rPr lang="en-US"/>
              <a:t>Thank you for the opportunity to present this information today. </a:t>
            </a:r>
          </a:p>
          <a:p>
            <a:r>
              <a:rPr lang="en-US" sz="2000" b="0">
                <a:solidFill>
                  <a:schemeClr val="tx1"/>
                </a:solidFill>
              </a:rPr>
              <a:t>For more information regarding newborn blood screening in Massachusetts, please find the relevant statutory language and the full current regulation online.</a:t>
            </a:r>
            <a:endParaRPr lang="en-US"/>
          </a:p>
        </p:txBody>
      </p:sp>
      <p:sp>
        <p:nvSpPr>
          <p:cNvPr id="7" name="Content Placeholder 6">
            <a:extLst>
              <a:ext uri="{FF2B5EF4-FFF2-40B4-BE49-F238E27FC236}">
                <a16:creationId xmlns:a16="http://schemas.microsoft.com/office/drawing/2014/main" id="{A7B536AF-155B-A185-E623-C54F3B1A1025}"/>
              </a:ext>
            </a:extLst>
          </p:cNvPr>
          <p:cNvSpPr>
            <a:spLocks noGrp="1"/>
          </p:cNvSpPr>
          <p:nvPr>
            <p:ph sz="quarter" idx="11"/>
          </p:nvPr>
        </p:nvSpPr>
        <p:spPr/>
        <p:txBody>
          <a:bodyPr/>
          <a:lstStyle/>
          <a:p>
            <a:r>
              <a:rPr lang="en-US"/>
              <a:t>Massachusetts law:</a:t>
            </a:r>
          </a:p>
        </p:txBody>
      </p:sp>
      <p:sp>
        <p:nvSpPr>
          <p:cNvPr id="2" name="Content Placeholder 1">
            <a:extLst>
              <a:ext uri="{FF2B5EF4-FFF2-40B4-BE49-F238E27FC236}">
                <a16:creationId xmlns:a16="http://schemas.microsoft.com/office/drawing/2014/main" id="{A4EF3A94-44A0-967B-8B6A-D8405332B063}"/>
              </a:ext>
            </a:extLst>
          </p:cNvPr>
          <p:cNvSpPr>
            <a:spLocks noGrp="1"/>
          </p:cNvSpPr>
          <p:nvPr>
            <p:ph sz="quarter" idx="12"/>
          </p:nvPr>
        </p:nvSpPr>
        <p:spPr/>
        <p:txBody>
          <a:bodyPr lIns="91440" tIns="45720" rIns="91440" bIns="45720" anchor="t"/>
          <a:lstStyle/>
          <a:p>
            <a:r>
              <a:rPr lang="en-US">
                <a:latin typeface="Avenir Next LT Pro"/>
                <a:cs typeface="Arial"/>
                <a:hlinkClick r:id="rId2"/>
              </a:rPr>
              <a:t>G.L. c. 111, s.110A</a:t>
            </a:r>
            <a:endParaRPr lang="en-US">
              <a:latin typeface="Avenir Next LT Pro"/>
              <a:cs typeface="Arial"/>
            </a:endParaRPr>
          </a:p>
        </p:txBody>
      </p:sp>
      <p:sp>
        <p:nvSpPr>
          <p:cNvPr id="9" name="Content Placeholder 8">
            <a:extLst>
              <a:ext uri="{FF2B5EF4-FFF2-40B4-BE49-F238E27FC236}">
                <a16:creationId xmlns:a16="http://schemas.microsoft.com/office/drawing/2014/main" id="{40601483-8BD5-A4B5-0D64-E12105824983}"/>
              </a:ext>
            </a:extLst>
          </p:cNvPr>
          <p:cNvSpPr>
            <a:spLocks noGrp="1"/>
          </p:cNvSpPr>
          <p:nvPr>
            <p:ph sz="quarter" idx="13"/>
          </p:nvPr>
        </p:nvSpPr>
        <p:spPr/>
        <p:txBody>
          <a:bodyPr/>
          <a:lstStyle/>
          <a:p>
            <a:r>
              <a:rPr lang="en-US"/>
              <a:t>Current regulation:</a:t>
            </a:r>
          </a:p>
        </p:txBody>
      </p:sp>
      <p:sp>
        <p:nvSpPr>
          <p:cNvPr id="3" name="Content Placeholder 2">
            <a:extLst>
              <a:ext uri="{FF2B5EF4-FFF2-40B4-BE49-F238E27FC236}">
                <a16:creationId xmlns:a16="http://schemas.microsoft.com/office/drawing/2014/main" id="{D0FA18C8-45B5-FAC8-6177-AFE26986FC48}"/>
              </a:ext>
            </a:extLst>
          </p:cNvPr>
          <p:cNvSpPr>
            <a:spLocks noGrp="1"/>
          </p:cNvSpPr>
          <p:nvPr>
            <p:ph sz="quarter" idx="14"/>
          </p:nvPr>
        </p:nvSpPr>
        <p:spPr/>
        <p:txBody>
          <a:bodyPr/>
          <a:lstStyle/>
          <a:p>
            <a:r>
              <a:rPr lang="en-US">
                <a:hlinkClick r:id="rId3"/>
              </a:rPr>
              <a:t>105 CMR 270.00: Blood screening of newborns for treatable diseases and disorders</a:t>
            </a:r>
            <a:endParaRPr lang="en-US"/>
          </a:p>
        </p:txBody>
      </p:sp>
      <p:sp>
        <p:nvSpPr>
          <p:cNvPr id="11" name="Content Placeholder 10">
            <a:extLst>
              <a:ext uri="{FF2B5EF4-FFF2-40B4-BE49-F238E27FC236}">
                <a16:creationId xmlns:a16="http://schemas.microsoft.com/office/drawing/2014/main" id="{3E6FC4DF-3D3C-84A8-73A7-FCC06A5F34C0}"/>
              </a:ext>
            </a:extLst>
          </p:cNvPr>
          <p:cNvSpPr>
            <a:spLocks noGrp="1"/>
          </p:cNvSpPr>
          <p:nvPr>
            <p:ph sz="quarter" idx="15"/>
          </p:nvPr>
        </p:nvSpPr>
        <p:spPr/>
        <p:txBody>
          <a:bodyPr/>
          <a:lstStyle/>
          <a:p>
            <a:r>
              <a:rPr lang="en-US"/>
              <a:t>Proposed amendment:</a:t>
            </a:r>
          </a:p>
        </p:txBody>
      </p:sp>
      <p:sp>
        <p:nvSpPr>
          <p:cNvPr id="12" name="Content Placeholder 11">
            <a:extLst>
              <a:ext uri="{FF2B5EF4-FFF2-40B4-BE49-F238E27FC236}">
                <a16:creationId xmlns:a16="http://schemas.microsoft.com/office/drawing/2014/main" id="{DF1765D5-8A8B-AFFF-A227-CF8069763C33}"/>
              </a:ext>
            </a:extLst>
          </p:cNvPr>
          <p:cNvSpPr>
            <a:spLocks noGrp="1"/>
          </p:cNvSpPr>
          <p:nvPr>
            <p:ph sz="quarter" idx="16"/>
          </p:nvPr>
        </p:nvSpPr>
        <p:spPr/>
        <p:txBody>
          <a:bodyPr/>
          <a:lstStyle/>
          <a:p>
            <a:r>
              <a:rPr lang="en-US">
                <a:hlinkClick r:id="rId4">
                  <a:extLst>
                    <a:ext uri="{A12FA001-AC4F-418D-AE19-62706E023703}">
                      <ahyp:hlinkClr xmlns:ahyp="http://schemas.microsoft.com/office/drawing/2018/hyperlinkcolor" val="tx"/>
                    </a:ext>
                  </a:extLst>
                </a:hlinkClick>
              </a:rPr>
              <a:t>mass.gov/dph/proposed-regulations</a:t>
            </a:r>
            <a:endParaRPr lang="en-US"/>
          </a:p>
        </p:txBody>
      </p:sp>
      <p:sp>
        <p:nvSpPr>
          <p:cNvPr id="13" name="Content Placeholder 12">
            <a:extLst>
              <a:ext uri="{FF2B5EF4-FFF2-40B4-BE49-F238E27FC236}">
                <a16:creationId xmlns:a16="http://schemas.microsoft.com/office/drawing/2014/main" id="{52539D85-2BC4-9D54-F6BF-5EBE90946F8C}"/>
              </a:ext>
            </a:extLst>
          </p:cNvPr>
          <p:cNvSpPr>
            <a:spLocks noGrp="1"/>
          </p:cNvSpPr>
          <p:nvPr>
            <p:ph sz="quarter" idx="17"/>
          </p:nvPr>
        </p:nvSpPr>
        <p:spPr/>
        <p:txBody>
          <a:bodyPr/>
          <a:lstStyle/>
          <a:p>
            <a:r>
              <a:rPr lang="en-US"/>
              <a:t>Please direct any questions to:</a:t>
            </a:r>
          </a:p>
        </p:txBody>
      </p:sp>
      <p:sp>
        <p:nvSpPr>
          <p:cNvPr id="15" name="Content Placeholder 14">
            <a:extLst>
              <a:ext uri="{FF2B5EF4-FFF2-40B4-BE49-F238E27FC236}">
                <a16:creationId xmlns:a16="http://schemas.microsoft.com/office/drawing/2014/main" id="{494A24CA-D6B2-FE5D-C529-77B0A979BAD2}"/>
              </a:ext>
            </a:extLst>
          </p:cNvPr>
          <p:cNvSpPr>
            <a:spLocks noGrp="1"/>
          </p:cNvSpPr>
          <p:nvPr>
            <p:ph sz="quarter" idx="18"/>
          </p:nvPr>
        </p:nvSpPr>
        <p:spPr/>
        <p:txBody>
          <a:bodyPr/>
          <a:lstStyle/>
          <a:p>
            <a:r>
              <a:rPr lang="en-US"/>
              <a:t>dawn.fukuda@mass.gov</a:t>
            </a:r>
          </a:p>
        </p:txBody>
      </p:sp>
      <p:sp>
        <p:nvSpPr>
          <p:cNvPr id="4" name="Slide Number Placeholder 3">
            <a:extLst>
              <a:ext uri="{FF2B5EF4-FFF2-40B4-BE49-F238E27FC236}">
                <a16:creationId xmlns:a16="http://schemas.microsoft.com/office/drawing/2014/main" id="{7B15D191-7E79-F474-1500-6F44F699542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370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013C5-5636-8965-611F-D63836DB6CF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5965DE6-0B40-0B3B-AE57-CD5E985E7098}"/>
              </a:ext>
            </a:extLst>
          </p:cNvPr>
          <p:cNvSpPr>
            <a:spLocks noGrp="1"/>
          </p:cNvSpPr>
          <p:nvPr>
            <p:ph type="title"/>
          </p:nvPr>
        </p:nvSpPr>
        <p:spPr/>
        <p:txBody>
          <a:bodyPr/>
          <a:lstStyle/>
          <a:p>
            <a:r>
              <a:rPr lang="en-US"/>
              <a:t>State of the Commonwealth</a:t>
            </a:r>
          </a:p>
        </p:txBody>
      </p:sp>
      <p:pic>
        <p:nvPicPr>
          <p:cNvPr id="3" name="Picture 2" descr="Governor Maura Healey at podium delivering State of the Commonwealth address with state leadership sitting behind her">
            <a:extLst>
              <a:ext uri="{FF2B5EF4-FFF2-40B4-BE49-F238E27FC236}">
                <a16:creationId xmlns:a16="http://schemas.microsoft.com/office/drawing/2014/main" id="{9421B547-977F-D849-55F9-AC59CE1EAA0E}"/>
              </a:ext>
            </a:extLst>
          </p:cNvPr>
          <p:cNvPicPr>
            <a:picLocks noChangeAspect="1"/>
          </p:cNvPicPr>
          <p:nvPr/>
        </p:nvPicPr>
        <p:blipFill>
          <a:blip r:embed="rId2"/>
          <a:stretch>
            <a:fillRect/>
          </a:stretch>
        </p:blipFill>
        <p:spPr>
          <a:xfrm>
            <a:off x="2423738" y="1275445"/>
            <a:ext cx="7310968" cy="4872789"/>
          </a:xfrm>
          <a:prstGeom prst="rect">
            <a:avLst/>
          </a:prstGeom>
        </p:spPr>
      </p:pic>
      <p:sp>
        <p:nvSpPr>
          <p:cNvPr id="12" name="Slide Number Placeholder 14">
            <a:extLst>
              <a:ext uri="{FF2B5EF4-FFF2-40B4-BE49-F238E27FC236}">
                <a16:creationId xmlns:a16="http://schemas.microsoft.com/office/drawing/2014/main" id="{CECAD9A0-6D4C-D8E3-84A2-8087400BCA69}"/>
              </a:ext>
            </a:extLst>
          </p:cNvPr>
          <p:cNvSpPr>
            <a:spLocks noGrp="1"/>
          </p:cNvSpPr>
          <p:nvPr>
            <p:ph type="sldNum" sz="quarter" idx="4"/>
          </p:nvPr>
        </p:nvSpPr>
        <p:spPr>
          <a:xfrm>
            <a:off x="9034825" y="6492502"/>
            <a:ext cx="2736415" cy="365125"/>
          </a:xfrm>
        </p:spPr>
        <p:txBody>
          <a:bodyPr/>
          <a:lstStyle/>
          <a:p>
            <a:fld id="{CA49D0EE-DE7F-324B-A84C-F36708423CDB}" type="slidenum">
              <a:rPr lang="en-US" smtClean="0"/>
              <a:pPr/>
              <a:t>6</a:t>
            </a:fld>
            <a:endParaRPr lang="en-US"/>
          </a:p>
        </p:txBody>
      </p:sp>
    </p:spTree>
    <p:extLst>
      <p:ext uri="{BB962C8B-B14F-4D97-AF65-F5344CB8AC3E}">
        <p14:creationId xmlns:p14="http://schemas.microsoft.com/office/powerpoint/2010/main" val="1369895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FF6D0-611E-FAC9-2929-2E40F6C23E6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CC17D-F761-7326-B9A0-EA08DA47F996}"/>
              </a:ext>
            </a:extLst>
          </p:cNvPr>
          <p:cNvSpPr>
            <a:spLocks noGrp="1"/>
          </p:cNvSpPr>
          <p:nvPr>
            <p:ph type="title" idx="4294967295"/>
          </p:nvPr>
        </p:nvSpPr>
        <p:spPr>
          <a:xfrm>
            <a:off x="677862" y="2755429"/>
            <a:ext cx="11049318"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rPr>
              <a:t>DPH Strategy Map:</a:t>
            </a:r>
            <a:br>
              <a:rPr kumimoji="0" lang="en-US" sz="4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rPr>
            </a:br>
            <a:r>
              <a:rPr kumimoji="0" lang="en-US" sz="4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rPr>
              <a:t>Introduction and Progress Update</a:t>
            </a:r>
            <a:br>
              <a:rPr kumimoji="0" lang="en-US" sz="4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rPr>
            </a:br>
            <a:br>
              <a:rPr kumimoji="0" lang="en-US" sz="4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rPr>
            </a:br>
            <a:endParaRPr kumimoji="0" lang="en-US" sz="4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endParaRPr>
          </a:p>
        </p:txBody>
      </p:sp>
      <p:sp>
        <p:nvSpPr>
          <p:cNvPr id="12" name="Content Placeholder 11">
            <a:extLst>
              <a:ext uri="{FF2B5EF4-FFF2-40B4-BE49-F238E27FC236}">
                <a16:creationId xmlns:a16="http://schemas.microsoft.com/office/drawing/2014/main" id="{BFEB7B8B-9687-092B-76C6-713CA7E6C058}"/>
              </a:ext>
            </a:extLst>
          </p:cNvPr>
          <p:cNvSpPr>
            <a:spLocks noGrp="1"/>
          </p:cNvSpPr>
          <p:nvPr>
            <p:ph sz="quarter" idx="13"/>
          </p:nvPr>
        </p:nvSpPr>
        <p:spPr/>
        <p:txBody>
          <a:bodyPr>
            <a:normAutofit lnSpcReduction="10000"/>
          </a:bodyPr>
          <a:lstStyle/>
          <a:p>
            <a:r>
              <a:rPr lang="en-US"/>
              <a:t>Karen Clawson Cosmas</a:t>
            </a:r>
          </a:p>
        </p:txBody>
      </p:sp>
      <p:sp>
        <p:nvSpPr>
          <p:cNvPr id="13" name="Content Placeholder 12">
            <a:extLst>
              <a:ext uri="{FF2B5EF4-FFF2-40B4-BE49-F238E27FC236}">
                <a16:creationId xmlns:a16="http://schemas.microsoft.com/office/drawing/2014/main" id="{CF9AFA7F-92CD-C693-4BE3-9EDCA2F8BC39}"/>
              </a:ext>
            </a:extLst>
          </p:cNvPr>
          <p:cNvSpPr>
            <a:spLocks noGrp="1"/>
          </p:cNvSpPr>
          <p:nvPr>
            <p:ph sz="quarter" idx="14"/>
          </p:nvPr>
        </p:nvSpPr>
        <p:spPr/>
        <p:txBody>
          <a:bodyPr>
            <a:normAutofit lnSpcReduction="10000"/>
          </a:bodyPr>
          <a:lstStyle/>
          <a:p>
            <a:r>
              <a:rPr lang="en-US"/>
              <a:t>Senior Director of Strategy, Office of the Commissioner</a:t>
            </a:r>
          </a:p>
          <a:p>
            <a:endParaRPr lang="en-US"/>
          </a:p>
        </p:txBody>
      </p:sp>
    </p:spTree>
    <p:extLst>
      <p:ext uri="{BB962C8B-B14F-4D97-AF65-F5344CB8AC3E}">
        <p14:creationId xmlns:p14="http://schemas.microsoft.com/office/powerpoint/2010/main" val="876240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55994"/>
        </a:solidFill>
        <a:effectLst/>
      </p:bgPr>
    </p:bg>
    <p:spTree>
      <p:nvGrpSpPr>
        <p:cNvPr id="1" name="">
          <a:extLst>
            <a:ext uri="{FF2B5EF4-FFF2-40B4-BE49-F238E27FC236}">
              <a16:creationId xmlns:a16="http://schemas.microsoft.com/office/drawing/2014/main" id="{6F788D3A-20F7-E687-A3CD-0C45ED1CA08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F698502-4D83-9179-BD53-57B3A688CD8C}"/>
              </a:ext>
            </a:extLst>
          </p:cNvPr>
          <p:cNvSpPr txBox="1">
            <a:spLocks noGrp="1"/>
          </p:cNvSpPr>
          <p:nvPr>
            <p:ph type="title" idx="4294967295"/>
          </p:nvPr>
        </p:nvSpPr>
        <p:spPr>
          <a:xfrm>
            <a:off x="-287573" y="2671916"/>
            <a:ext cx="12479573" cy="15542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rPr>
              <a:t>Strategy Map: </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3600" b="1"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rPr>
              <a:t>Advancing the Department’s Strategic Priorities</a:t>
            </a:r>
            <a:endParaRPr kumimoji="0" lang="en-US" sz="3600" b="0" i="0" u="none" strike="noStrike" kern="1200" cap="none" spc="0" normalizeH="0" baseline="0" noProof="0">
              <a:ln>
                <a:noFill/>
              </a:ln>
              <a:solidFill>
                <a:prstClr val="white"/>
              </a:solidFill>
              <a:effectLst/>
              <a:uLnTx/>
              <a:uFillTx/>
              <a:latin typeface="Avenir Next LT Pro" panose="020B0504020202020204" pitchFamily="34" charset="0"/>
              <a:ea typeface="Calibri"/>
              <a:cs typeface="Calibri" panose="020F0502020204030204" pitchFamily="34" charset="0"/>
            </a:endParaRPr>
          </a:p>
        </p:txBody>
      </p:sp>
      <p:cxnSp>
        <p:nvCxnSpPr>
          <p:cNvPr id="2" name="Straight Connector 1">
            <a:extLst>
              <a:ext uri="{FF2B5EF4-FFF2-40B4-BE49-F238E27FC236}">
                <a16:creationId xmlns:a16="http://schemas.microsoft.com/office/drawing/2014/main" id="{105E565F-D38D-1CAE-FC85-929643E64C7D}"/>
              </a:ext>
              <a:ext uri="{C183D7F6-B498-43B3-948B-1728B52AA6E4}">
                <adec:decorative xmlns:adec="http://schemas.microsoft.com/office/drawing/2017/decorative" val="1"/>
              </a:ext>
            </a:extLst>
          </p:cNvPr>
          <p:cNvCxnSpPr/>
          <p:nvPr/>
        </p:nvCxnSpPr>
        <p:spPr>
          <a:xfrm>
            <a:off x="1636295" y="2502568"/>
            <a:ext cx="891941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CC69CCF-1EF3-F13B-0007-5F5BB0A1CDCE}"/>
              </a:ext>
              <a:ext uri="{C183D7F6-B498-43B3-948B-1728B52AA6E4}">
                <adec:decorative xmlns:adec="http://schemas.microsoft.com/office/drawing/2017/decorative" val="1"/>
              </a:ext>
            </a:extLst>
          </p:cNvPr>
          <p:cNvCxnSpPr/>
          <p:nvPr/>
        </p:nvCxnSpPr>
        <p:spPr>
          <a:xfrm>
            <a:off x="1636295" y="4395536"/>
            <a:ext cx="891941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995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A4299D-49E6-F54B-B4F8-C68328C56BA2}"/>
              </a:ext>
            </a:extLst>
          </p:cNvPr>
          <p:cNvSpPr>
            <a:spLocks noGrp="1"/>
          </p:cNvSpPr>
          <p:nvPr>
            <p:ph type="title"/>
          </p:nvPr>
        </p:nvSpPr>
        <p:spPr/>
        <p:txBody>
          <a:bodyPr/>
          <a:lstStyle/>
          <a:p>
            <a:r>
              <a:rPr lang="en-US">
                <a:latin typeface="Avenir Next LT Pro" panose="020B0504020202020204" pitchFamily="34" charset="0"/>
                <a:cs typeface="Arial"/>
              </a:rPr>
              <a:t>How Our Strategy Works</a:t>
            </a:r>
            <a:endParaRPr lang="en-US">
              <a:latin typeface="Avenir Next LT Pro" panose="020B0504020202020204" pitchFamily="34" charset="0"/>
            </a:endParaRPr>
          </a:p>
        </p:txBody>
      </p:sp>
      <p:sp>
        <p:nvSpPr>
          <p:cNvPr id="4" name="Content Placeholder 3">
            <a:extLst>
              <a:ext uri="{FF2B5EF4-FFF2-40B4-BE49-F238E27FC236}">
                <a16:creationId xmlns:a16="http://schemas.microsoft.com/office/drawing/2014/main" id="{D7EDA5D7-A782-3E23-332E-F20586830B0E}"/>
              </a:ext>
            </a:extLst>
          </p:cNvPr>
          <p:cNvSpPr>
            <a:spLocks noGrp="1"/>
          </p:cNvSpPr>
          <p:nvPr>
            <p:ph idx="1"/>
          </p:nvPr>
        </p:nvSpPr>
        <p:spPr>
          <a:xfrm>
            <a:off x="609600" y="1319352"/>
            <a:ext cx="10972800" cy="5120640"/>
          </a:xfrm>
        </p:spPr>
        <p:txBody>
          <a:bodyPr lIns="0" rIns="0">
            <a:normAutofit/>
          </a:bodyPr>
          <a:lstStyle/>
          <a:p>
            <a:pPr marR="0" lvl="0" algn="ctr" defTabSz="914400" rtl="0" eaLnBrk="1" fontAlgn="auto" latinLnBrk="0" hangingPunct="1">
              <a:lnSpc>
                <a:spcPct val="100000"/>
              </a:lnSpc>
              <a:spcBef>
                <a:spcPts val="0"/>
              </a:spcBef>
              <a:spcAft>
                <a:spcPts val="0"/>
              </a:spcAft>
              <a:buClrTx/>
              <a:buSzTx/>
              <a:tabLst/>
              <a:defRPr/>
            </a:pPr>
            <a:r>
              <a:rPr lang="en-US" sz="2800" b="1">
                <a:cs typeface="+mn-cs"/>
              </a:rPr>
              <a:t>Strategic Priorities</a:t>
            </a:r>
            <a:r>
              <a:rPr kumimoji="0" lang="en-US" sz="28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 </a:t>
            </a:r>
            <a:r>
              <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  </a:t>
            </a:r>
            <a:r>
              <a:rPr kumimoji="0" lang="en-US" sz="2800" b="0" i="1"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outcomes matter most</a:t>
            </a:r>
          </a:p>
          <a:p>
            <a:pPr marR="0" lvl="0" algn="ctr"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Objectives + KPIs</a:t>
            </a:r>
            <a:r>
              <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 |  </a:t>
            </a:r>
            <a:r>
              <a:rPr kumimoji="0" lang="en-US" sz="2800" b="0" i="1"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success looks like and how we track it</a:t>
            </a:r>
          </a:p>
          <a:p>
            <a:pPr marR="0" lvl="0" algn="ctr" defTabSz="914400" rtl="0" eaLnBrk="1" fontAlgn="auto" latinLnBrk="0" hangingPunct="1">
              <a:lnSpc>
                <a:spcPct val="100000"/>
              </a:lnSpc>
              <a:spcBef>
                <a:spcPts val="0"/>
              </a:spcBef>
              <a:spcAft>
                <a:spcPts val="0"/>
              </a:spcAft>
              <a:buClrTx/>
              <a:buSzTx/>
              <a:tabLst/>
              <a:defRPr/>
            </a:pPr>
            <a:endParaRPr kumimoji="0" lang="en-US" sz="2800" b="0" i="1"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Key Initiatives </a:t>
            </a:r>
            <a:r>
              <a:rPr kumimoji="0" lang="en-US" sz="28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a:t>
            </a:r>
            <a:r>
              <a:rPr kumimoji="0" lang="en-US" sz="28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 </a:t>
            </a:r>
            <a:r>
              <a:rPr kumimoji="0" lang="en-US" sz="2800" b="0" i="1"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The major cross-cutting work we’re investing in now</a:t>
            </a:r>
          </a:p>
        </p:txBody>
      </p:sp>
      <p:sp>
        <p:nvSpPr>
          <p:cNvPr id="2" name="Slide Number Placeholder 1">
            <a:extLst>
              <a:ext uri="{FF2B5EF4-FFF2-40B4-BE49-F238E27FC236}">
                <a16:creationId xmlns:a16="http://schemas.microsoft.com/office/drawing/2014/main" id="{80C4597F-CDEA-B7B6-71DC-9F2EF1E5334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
        <p:nvSpPr>
          <p:cNvPr id="5" name="Arrow: Down 4">
            <a:extLst>
              <a:ext uri="{FF2B5EF4-FFF2-40B4-BE49-F238E27FC236}">
                <a16:creationId xmlns:a16="http://schemas.microsoft.com/office/drawing/2014/main" id="{123E8FC2-CC9A-1193-3BA0-F3D9E7B8D35E}"/>
              </a:ext>
              <a:ext uri="{C183D7F6-B498-43B3-948B-1728B52AA6E4}">
                <adec:decorative xmlns:adec="http://schemas.microsoft.com/office/drawing/2017/decorative" val="1"/>
              </a:ext>
            </a:extLst>
          </p:cNvPr>
          <p:cNvSpPr/>
          <p:nvPr/>
        </p:nvSpPr>
        <p:spPr>
          <a:xfrm>
            <a:off x="5861507" y="2173699"/>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Arrow: Up-Down 5">
            <a:extLst>
              <a:ext uri="{FF2B5EF4-FFF2-40B4-BE49-F238E27FC236}">
                <a16:creationId xmlns:a16="http://schemas.microsoft.com/office/drawing/2014/main" id="{E473D1C6-A13F-DD22-A04A-F6C6AE7459A1}"/>
              </a:ext>
              <a:ext uri="{C183D7F6-B498-43B3-948B-1728B52AA6E4}">
                <adec:decorative xmlns:adec="http://schemas.microsoft.com/office/drawing/2017/decorative" val="1"/>
              </a:ext>
            </a:extLst>
          </p:cNvPr>
          <p:cNvSpPr/>
          <p:nvPr/>
        </p:nvSpPr>
        <p:spPr>
          <a:xfrm>
            <a:off x="5861507" y="4182176"/>
            <a:ext cx="484632" cy="1216152"/>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92997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E24C9F-36CF-230B-7C9B-C09A014123B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DPH Strategic Priorities and Key Initiatives</a:t>
            </a:r>
          </a:p>
        </p:txBody>
      </p:sp>
      <p:pic>
        <p:nvPicPr>
          <p:cNvPr id="2" name="Picture 1" descr="Graphic showing DPH's Strategic Priorities and Key Initiatives 2024-2026">
            <a:extLst>
              <a:ext uri="{FF2B5EF4-FFF2-40B4-BE49-F238E27FC236}">
                <a16:creationId xmlns:a16="http://schemas.microsoft.com/office/drawing/2014/main" id="{85C1739C-01CF-4002-B3B7-91F219965FF1}"/>
              </a:ext>
            </a:extLst>
          </p:cNvPr>
          <p:cNvPicPr>
            <a:picLocks noChangeAspect="1"/>
          </p:cNvPicPr>
          <p:nvPr/>
        </p:nvPicPr>
        <p:blipFill>
          <a:blip r:embed="rId2"/>
          <a:stretch>
            <a:fillRect/>
          </a:stretch>
        </p:blipFill>
        <p:spPr>
          <a:xfrm>
            <a:off x="0" y="3663"/>
            <a:ext cx="12192000" cy="6850673"/>
          </a:xfrm>
          <a:prstGeom prst="rect">
            <a:avLst/>
          </a:prstGeom>
        </p:spPr>
      </p:pic>
    </p:spTree>
    <p:extLst>
      <p:ext uri="{BB962C8B-B14F-4D97-AF65-F5344CB8AC3E}">
        <p14:creationId xmlns:p14="http://schemas.microsoft.com/office/powerpoint/2010/main" val="23167991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532B-23EA-503C-AE2C-8B877275597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DPH Strategic Priorities</a:t>
            </a:r>
          </a:p>
        </p:txBody>
      </p:sp>
      <p:pic>
        <p:nvPicPr>
          <p:cNvPr id="6" name="Picture 5" descr="Diagram of Massachusetts Department of Public Health Strategic Priorities. Largest gear is DPH Mission: To promote and protect health and wellness and prevent injury and illness for all people, prioritizing racial equity in health by improving equitable access to quality public health and health care services and partnering with communities most impacted by health inequities and structural racism. This gear is interlocked with and connected by a belt to the next largest gear: Advance health equity. Interlocked around the health equity gear are four additional gears: Prepare for &amp; respond to emergencies, Strengthen the public health workforce, Modernize public health infrastructure, and Enhance public service.">
            <a:extLst>
              <a:ext uri="{FF2B5EF4-FFF2-40B4-BE49-F238E27FC236}">
                <a16:creationId xmlns:a16="http://schemas.microsoft.com/office/drawing/2014/main" id="{F61A8235-DCBE-70D3-2A63-6EFD77A3CD6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700442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A4299D-49E6-F54B-B4F8-C68328C56BA2}"/>
              </a:ext>
            </a:extLst>
          </p:cNvPr>
          <p:cNvSpPr>
            <a:spLocks noGrp="1"/>
          </p:cNvSpPr>
          <p:nvPr>
            <p:ph type="title"/>
          </p:nvPr>
        </p:nvSpPr>
        <p:spPr/>
        <p:txBody>
          <a:bodyPr>
            <a:noAutofit/>
          </a:bodyPr>
          <a:lstStyle/>
          <a:p>
            <a:r>
              <a:rPr lang="en-US" sz="2700">
                <a:cs typeface="Arial"/>
              </a:rPr>
              <a:t>Implement a regulatory framework for Levels of Maternal Care</a:t>
            </a:r>
            <a:endParaRPr lang="en-US" sz="2700">
              <a:latin typeface="Avenir Next LT Pro" panose="020B0504020202020204" pitchFamily="34" charset="0"/>
            </a:endParaRPr>
          </a:p>
        </p:txBody>
      </p:sp>
      <p:sp>
        <p:nvSpPr>
          <p:cNvPr id="4" name="Content Placeholder 3">
            <a:extLst>
              <a:ext uri="{FF2B5EF4-FFF2-40B4-BE49-F238E27FC236}">
                <a16:creationId xmlns:a16="http://schemas.microsoft.com/office/drawing/2014/main" id="{D7EDA5D7-A782-3E23-332E-F20586830B0E}"/>
              </a:ext>
            </a:extLst>
          </p:cNvPr>
          <p:cNvSpPr>
            <a:spLocks noGrp="1"/>
          </p:cNvSpPr>
          <p:nvPr>
            <p:ph idx="1"/>
          </p:nvPr>
        </p:nvSpPr>
        <p:spPr>
          <a:xfrm>
            <a:off x="609600" y="1188720"/>
            <a:ext cx="10972800" cy="5120640"/>
          </a:xfrm>
        </p:spPr>
        <p:txBody>
          <a:bodyPr>
            <a:normAutofit lnSpcReduction="10000"/>
          </a:bodyPr>
          <a:lstStyle/>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a:t>
            </a:r>
            <a:r>
              <a:rPr lang="en-US" sz="2000" b="1">
                <a:cs typeface="+mn-cs"/>
              </a:rPr>
              <a:t>challenge this addresses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2000" b="1">
              <a:cs typeface="+mn-cs"/>
            </a:endParaRPr>
          </a:p>
          <a:p>
            <a:pPr marR="0" lvl="0" algn="l" defTabSz="914400" rtl="0" eaLnBrk="1" fontAlgn="auto" latinLnBrk="0" hangingPunct="1">
              <a:lnSpc>
                <a:spcPct val="100000"/>
              </a:lnSpc>
              <a:spcBef>
                <a:spcPts val="0"/>
              </a:spcBef>
              <a:spcAft>
                <a:spcPts val="0"/>
              </a:spcAft>
              <a:buClrTx/>
              <a:buSzTx/>
              <a:tabLst/>
              <a:defRPr/>
            </a:pPr>
            <a:r>
              <a:rPr lang="en-US" sz="2000">
                <a:cs typeface="+mn-cs"/>
              </a:rPr>
              <a:t>Maternal morbidity and mortality continue to increase nationally, with persistent disparities for women of color. Patients and providers currently navigate maternity care without consistent information about the level of care available across facilities.</a:t>
            </a:r>
          </a:p>
          <a:p>
            <a:pPr marR="0" lvl="0" algn="l" defTabSz="914400" rtl="0" eaLnBrk="1" fontAlgn="auto" latinLnBrk="0" hangingPunct="1">
              <a:lnSpc>
                <a:spcPct val="100000"/>
              </a:lnSpc>
              <a:spcBef>
                <a:spcPts val="0"/>
              </a:spcBef>
              <a:spcAft>
                <a:spcPts val="0"/>
              </a:spcAft>
              <a:buClrTx/>
              <a:buSzTx/>
              <a:tabLst/>
              <a:defRPr/>
            </a:pPr>
            <a:endParaRPr kumimoji="0" lang="en-US" sz="16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2000" b="1">
                <a:cs typeface="+mn-cs"/>
              </a:rPr>
              <a:t>How this advances our priorities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2000" b="1">
              <a:cs typeface="+mn-cs"/>
            </a:endParaRPr>
          </a:p>
          <a:p>
            <a:pPr marR="0" lvl="0" algn="l" defTabSz="914400" rtl="0" eaLnBrk="1" fontAlgn="auto" latinLnBrk="0" hangingPunct="1">
              <a:lnSpc>
                <a:spcPct val="100000"/>
              </a:lnSpc>
              <a:spcBef>
                <a:spcPts val="0"/>
              </a:spcBef>
              <a:spcAft>
                <a:spcPts val="0"/>
              </a:spcAft>
              <a:buClrTx/>
              <a:buSzTx/>
              <a:tabLst/>
              <a:defRPr/>
            </a:pPr>
            <a:r>
              <a:rPr lang="en-US" sz="2000">
                <a:cs typeface="+mn-cs"/>
              </a:rPr>
              <a:t>Advances health equity and improved health outcomes while strengthening system transparency and public health infrastructure through a statewide regulatory framework.</a:t>
            </a:r>
          </a:p>
          <a:p>
            <a:pPr marR="0" lvl="0" algn="l" defTabSz="914400" rtl="0" eaLnBrk="1" fontAlgn="auto" latinLnBrk="0" hangingPunct="1">
              <a:lnSpc>
                <a:spcPct val="100000"/>
              </a:lnSpc>
              <a:spcBef>
                <a:spcPts val="0"/>
              </a:spcBef>
              <a:spcAft>
                <a:spcPts val="0"/>
              </a:spcAft>
              <a:buClrTx/>
              <a:buSzTx/>
              <a:tabLst/>
              <a:defRPr/>
            </a:pPr>
            <a:endParaRPr kumimoji="0" lang="en-US" sz="200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a:t>
            </a:r>
            <a:r>
              <a:rPr lang="en-US" sz="2000" b="1">
                <a:cs typeface="+mn-cs"/>
              </a:rPr>
              <a:t>progress looks like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2000" b="1">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Statewide framework nearing implementation following multi-year collaboration across DPH and external partners, moving toward clearer guidance so patients and providers can access the </a:t>
            </a: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right care</a:t>
            </a:r>
            <a:r>
              <a:rPr kumimoji="0" lang="en-US" sz="20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 in the </a:t>
            </a: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right place</a:t>
            </a:r>
            <a:r>
              <a:rPr kumimoji="0" lang="en-US" sz="20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 at the </a:t>
            </a: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right time.</a:t>
            </a:r>
            <a:endParaRPr kumimoji="0" lang="en-US" sz="20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p:txBody>
      </p:sp>
      <p:sp>
        <p:nvSpPr>
          <p:cNvPr id="2" name="Slide Number Placeholder 1">
            <a:extLst>
              <a:ext uri="{FF2B5EF4-FFF2-40B4-BE49-F238E27FC236}">
                <a16:creationId xmlns:a16="http://schemas.microsoft.com/office/drawing/2014/main" id="{80C4597F-CDEA-B7B6-71DC-9F2EF1E5334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72743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C26A5-DCFC-D685-1632-B8A1FA00DD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C70156-B895-00E5-CFCC-6B09D63F7F03}"/>
              </a:ext>
            </a:extLst>
          </p:cNvPr>
          <p:cNvSpPr>
            <a:spLocks noGrp="1"/>
          </p:cNvSpPr>
          <p:nvPr>
            <p:ph type="title"/>
          </p:nvPr>
        </p:nvSpPr>
        <p:spPr/>
        <p:txBody>
          <a:bodyPr>
            <a:normAutofit fontScale="90000"/>
          </a:bodyPr>
          <a:lstStyle/>
          <a:p>
            <a:r>
              <a:rPr lang="en-US">
                <a:latin typeface="Avenir Next LT Pro" panose="020B0504020202020204" pitchFamily="34" charset="0"/>
                <a:cs typeface="Arial"/>
              </a:rPr>
              <a:t>Implement the Strategic Plan to Advance Racial Equity</a:t>
            </a:r>
            <a:endParaRPr lang="en-US">
              <a:latin typeface="Avenir Next LT Pro" panose="020B0504020202020204" pitchFamily="34" charset="0"/>
            </a:endParaRPr>
          </a:p>
        </p:txBody>
      </p:sp>
      <p:sp>
        <p:nvSpPr>
          <p:cNvPr id="4" name="Content Placeholder 3">
            <a:extLst>
              <a:ext uri="{FF2B5EF4-FFF2-40B4-BE49-F238E27FC236}">
                <a16:creationId xmlns:a16="http://schemas.microsoft.com/office/drawing/2014/main" id="{C9FF7E36-EB55-90CA-5EAD-D59C864401C0}"/>
              </a:ext>
            </a:extLst>
          </p:cNvPr>
          <p:cNvSpPr>
            <a:spLocks noGrp="1"/>
          </p:cNvSpPr>
          <p:nvPr>
            <p:ph idx="1"/>
          </p:nvPr>
        </p:nvSpPr>
        <p:spPr>
          <a:xfrm>
            <a:off x="609600" y="1188720"/>
            <a:ext cx="10972800" cy="5120640"/>
          </a:xfrm>
        </p:spPr>
        <p:txBody>
          <a:bodyPr>
            <a:normAutofit lnSpcReduction="10000"/>
          </a:bodyPr>
          <a:lstStyle/>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challenge this addresses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2000">
                <a:cs typeface="+mn-cs"/>
              </a:rPr>
              <a:t>Racial equity efforts historically developed unevenly across programs, without consistent structure, shared accountability, or coordinated implementation across the Department.</a:t>
            </a:r>
            <a:endParaRPr kumimoji="0" lang="en-US" sz="20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How this advances our priorities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2000" b="1">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Provides a department-wide framework that strengthens equity, community engagement, and decision-making across all strategic priorities and initiatives.</a:t>
            </a:r>
          </a:p>
          <a:p>
            <a:pPr marR="0" lvl="0" algn="l" defTabSz="914400" rtl="0" eaLnBrk="1" fontAlgn="auto" latinLnBrk="0" hangingPunct="1">
              <a:lnSpc>
                <a:spcPct val="100000"/>
              </a:lnSpc>
              <a:spcBef>
                <a:spcPts val="0"/>
              </a:spcBef>
              <a:spcAft>
                <a:spcPts val="0"/>
              </a:spcAft>
              <a:buClrTx/>
              <a:buSzTx/>
              <a:tabLst/>
              <a:defRPr/>
            </a:pPr>
            <a:endParaRPr kumimoji="0" lang="en-US" sz="2000" b="0" i="1"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a:t>
            </a:r>
            <a:r>
              <a:rPr lang="en-US" sz="2000" b="1">
                <a:cs typeface="+mn-cs"/>
              </a:rPr>
              <a:t>progress looks like</a:t>
            </a:r>
            <a:endPar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2000" b="1">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Strategic plan launched in 2024 with defined objectives and activities; early progress includes expanded staff engagement, shared assessment tools, leadership development pathways, and improved data to guide ongoing systems change.</a:t>
            </a:r>
          </a:p>
        </p:txBody>
      </p:sp>
      <p:sp>
        <p:nvSpPr>
          <p:cNvPr id="2" name="Slide Number Placeholder 1">
            <a:extLst>
              <a:ext uri="{FF2B5EF4-FFF2-40B4-BE49-F238E27FC236}">
                <a16:creationId xmlns:a16="http://schemas.microsoft.com/office/drawing/2014/main" id="{409E019D-77AF-066C-8684-A190A9A7510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05236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FD76D-4B50-7981-5EDC-4B841AC2E9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9CA793-0A8B-640E-6DD0-5C6242D5605F}"/>
              </a:ext>
            </a:extLst>
          </p:cNvPr>
          <p:cNvSpPr>
            <a:spLocks noGrp="1"/>
          </p:cNvSpPr>
          <p:nvPr>
            <p:ph type="title"/>
          </p:nvPr>
        </p:nvSpPr>
        <p:spPr/>
        <p:txBody>
          <a:bodyPr/>
          <a:lstStyle/>
          <a:p>
            <a:r>
              <a:rPr lang="en-US">
                <a:latin typeface="Avenir Next LT Pro" panose="020B0504020202020204" pitchFamily="34" charset="0"/>
                <a:cs typeface="Arial"/>
              </a:rPr>
              <a:t>Develop the DPH Ready Responder Program</a:t>
            </a:r>
            <a:endParaRPr lang="en-US">
              <a:latin typeface="Avenir Next LT Pro" panose="020B0504020202020204" pitchFamily="34" charset="0"/>
            </a:endParaRPr>
          </a:p>
        </p:txBody>
      </p:sp>
      <p:sp>
        <p:nvSpPr>
          <p:cNvPr id="4" name="Content Placeholder 3">
            <a:extLst>
              <a:ext uri="{FF2B5EF4-FFF2-40B4-BE49-F238E27FC236}">
                <a16:creationId xmlns:a16="http://schemas.microsoft.com/office/drawing/2014/main" id="{83369DE4-A13D-7928-BCE0-E3D6B517AF36}"/>
              </a:ext>
            </a:extLst>
          </p:cNvPr>
          <p:cNvSpPr>
            <a:spLocks noGrp="1"/>
          </p:cNvSpPr>
          <p:nvPr>
            <p:ph idx="1"/>
          </p:nvPr>
        </p:nvSpPr>
        <p:spPr>
          <a:xfrm>
            <a:off x="609600" y="1188720"/>
            <a:ext cx="10972800" cy="5120640"/>
          </a:xfrm>
        </p:spPr>
        <p:txBody>
          <a:bodyPr>
            <a:normAutofit lnSpcReduction="10000"/>
          </a:bodyPr>
          <a:lstStyle/>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challenge this addresses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2000" b="1">
              <a:cs typeface="+mn-cs"/>
            </a:endParaRPr>
          </a:p>
          <a:p>
            <a:pPr marR="0" lvl="0" algn="l" defTabSz="914400" rtl="0" eaLnBrk="1" fontAlgn="auto" latinLnBrk="0" hangingPunct="1">
              <a:lnSpc>
                <a:spcPct val="100000"/>
              </a:lnSpc>
              <a:spcBef>
                <a:spcPts val="0"/>
              </a:spcBef>
              <a:spcAft>
                <a:spcPts val="0"/>
              </a:spcAft>
              <a:buClrTx/>
              <a:buSzTx/>
              <a:tabLst/>
              <a:defRPr/>
            </a:pPr>
            <a:r>
              <a:rPr lang="en-US" sz="2000">
                <a:cs typeface="+mn-cs"/>
              </a:rPr>
              <a:t>Public health emergencies increasingly require rapid, coordinated response across multiple programs, but preparedness skills and response capacity have not been consistently distributed across the Department</a:t>
            </a:r>
            <a:endParaRPr kumimoji="0" lang="en-US" sz="20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How this advances our priorities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2000" b="1">
              <a:cs typeface="+mn-cs"/>
            </a:endParaRPr>
          </a:p>
          <a:p>
            <a:pPr marR="0" lvl="0" algn="l" defTabSz="914400" rtl="0" eaLnBrk="1" fontAlgn="auto" latinLnBrk="0" hangingPunct="1">
              <a:lnSpc>
                <a:spcPct val="100000"/>
              </a:lnSpc>
              <a:spcBef>
                <a:spcPts val="0"/>
              </a:spcBef>
              <a:spcAft>
                <a:spcPts val="0"/>
              </a:spcAft>
              <a:buClrTx/>
              <a:buSzTx/>
              <a:tabLst/>
              <a:defRPr/>
            </a:pPr>
            <a:r>
              <a:rPr lang="en-US" sz="2000">
                <a:cs typeface="+mn-cs"/>
              </a:rPr>
              <a:t>Strengthens emergency preparedness and response while building a shared culture of readiness and supporting equitable response for communities most impacted by emergencies.</a:t>
            </a:r>
            <a:endParaRPr kumimoji="0" lang="en-US" sz="200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a:t>
            </a:r>
            <a:r>
              <a:rPr lang="en-US" sz="2000" b="1">
                <a:cs typeface="+mn-cs"/>
              </a:rPr>
              <a:t>progress looks like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Pilot training launched across the Department, with broad staff participation and new preparedness training complete by hundreds of staff; program development informed by recent emergency activations and moving toward full training completion and cadre launch.</a:t>
            </a:r>
          </a:p>
        </p:txBody>
      </p:sp>
      <p:sp>
        <p:nvSpPr>
          <p:cNvPr id="2" name="Slide Number Placeholder 1">
            <a:extLst>
              <a:ext uri="{FF2B5EF4-FFF2-40B4-BE49-F238E27FC236}">
                <a16:creationId xmlns:a16="http://schemas.microsoft.com/office/drawing/2014/main" id="{9DBBF1D6-6C62-7C09-91DC-AD7B8B4A771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6333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02B80-9074-C716-7BE9-EAD661EEB2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68C415-B975-8D5E-7B91-B7EB31F28D37}"/>
              </a:ext>
            </a:extLst>
          </p:cNvPr>
          <p:cNvSpPr>
            <a:spLocks noGrp="1"/>
          </p:cNvSpPr>
          <p:nvPr>
            <p:ph type="title"/>
          </p:nvPr>
        </p:nvSpPr>
        <p:spPr/>
        <p:txBody>
          <a:bodyPr>
            <a:normAutofit fontScale="90000"/>
          </a:bodyPr>
          <a:lstStyle/>
          <a:p>
            <a:r>
              <a:rPr lang="en-US">
                <a:latin typeface="Avenir Next LT Pro" panose="020B0504020202020204" pitchFamily="34" charset="0"/>
                <a:cs typeface="Arial"/>
              </a:rPr>
              <a:t>Create a “Data Front Door” for the Department’s data</a:t>
            </a:r>
            <a:endParaRPr lang="en-US">
              <a:latin typeface="Avenir Next LT Pro" panose="020B0504020202020204" pitchFamily="34" charset="0"/>
            </a:endParaRPr>
          </a:p>
        </p:txBody>
      </p:sp>
      <p:sp>
        <p:nvSpPr>
          <p:cNvPr id="4" name="Content Placeholder 3">
            <a:extLst>
              <a:ext uri="{FF2B5EF4-FFF2-40B4-BE49-F238E27FC236}">
                <a16:creationId xmlns:a16="http://schemas.microsoft.com/office/drawing/2014/main" id="{79B75C85-25B7-E6D9-5342-D625DA9412EC}"/>
              </a:ext>
            </a:extLst>
          </p:cNvPr>
          <p:cNvSpPr>
            <a:spLocks noGrp="1"/>
          </p:cNvSpPr>
          <p:nvPr>
            <p:ph idx="1"/>
          </p:nvPr>
        </p:nvSpPr>
        <p:spPr>
          <a:xfrm>
            <a:off x="609600" y="1188720"/>
            <a:ext cx="10972800" cy="5120640"/>
          </a:xfrm>
        </p:spPr>
        <p:txBody>
          <a:bodyPr>
            <a:normAutofit lnSpcReduction="10000"/>
          </a:bodyPr>
          <a:lstStyle/>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challenge this addresses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2000" b="1">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Public health data has historically been distributed across disconnected systems and webpages, making it difficult for residents, partners, and policymakers to find and use reliable information.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How this advances our priorities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2000" b="1">
              <a:cs typeface="+mn-cs"/>
            </a:endParaRPr>
          </a:p>
          <a:p>
            <a:pPr marR="0" lvl="0" algn="l" defTabSz="914400" rtl="0" eaLnBrk="1" fontAlgn="auto" latinLnBrk="0" hangingPunct="1">
              <a:lnSpc>
                <a:spcPct val="100000"/>
              </a:lnSpc>
              <a:spcBef>
                <a:spcPts val="0"/>
              </a:spcBef>
              <a:spcAft>
                <a:spcPts val="0"/>
              </a:spcAft>
              <a:buClrTx/>
              <a:buSzTx/>
              <a:tabLst/>
              <a:defRPr/>
            </a:pPr>
            <a:r>
              <a:rPr lang="en-US" sz="2000">
                <a:cs typeface="+mn-cs"/>
              </a:rPr>
              <a:t>Modernizes public health infrastructure, strengthens clear and trusted communication, and improves access to actionable data for communities, policymakers, and internal decision-making across priorities.</a:t>
            </a:r>
            <a:endParaRPr kumimoji="0" lang="en-US" sz="200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progress looks like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2000" b="1">
              <a:cs typeface="+mn-cs"/>
            </a:endParaRPr>
          </a:p>
          <a:p>
            <a:pPr marR="0" lvl="0" algn="l" defTabSz="914400" rtl="0" eaLnBrk="1" fontAlgn="auto" latinLnBrk="0" hangingPunct="1">
              <a:lnSpc>
                <a:spcPct val="100000"/>
              </a:lnSpc>
              <a:spcBef>
                <a:spcPts val="0"/>
              </a:spcBef>
              <a:spcAft>
                <a:spcPts val="0"/>
              </a:spcAft>
              <a:buClrTx/>
              <a:buSzTx/>
              <a:tabLst/>
              <a:defRPr/>
            </a:pPr>
            <a:r>
              <a:rPr lang="en-US" sz="2000">
                <a:cs typeface="+mn-cs"/>
              </a:rPr>
              <a:t>Initial launch of a unified entry point to public health data has established the foundation for a more coordinated, user-centered data ecosystem, with next phases focused on improving data quality, consistency, and timely access across programs.</a:t>
            </a:r>
            <a:endParaRPr kumimoji="0" lang="en-US" sz="20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p:txBody>
      </p:sp>
      <p:sp>
        <p:nvSpPr>
          <p:cNvPr id="2" name="Slide Number Placeholder 1">
            <a:extLst>
              <a:ext uri="{FF2B5EF4-FFF2-40B4-BE49-F238E27FC236}">
                <a16:creationId xmlns:a16="http://schemas.microsoft.com/office/drawing/2014/main" id="{EFB46A83-87C4-C587-3C0E-AC7DF5C40C3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117202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AD786-321A-0551-4822-656CED439D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284036-12CD-9E0D-5FF9-EF4A6B06425B}"/>
              </a:ext>
            </a:extLst>
          </p:cNvPr>
          <p:cNvSpPr>
            <a:spLocks noGrp="1"/>
          </p:cNvSpPr>
          <p:nvPr>
            <p:ph type="title"/>
          </p:nvPr>
        </p:nvSpPr>
        <p:spPr/>
        <p:txBody>
          <a:bodyPr>
            <a:normAutofit/>
          </a:bodyPr>
          <a:lstStyle/>
          <a:p>
            <a:r>
              <a:rPr lang="en-US" sz="2800">
                <a:latin typeface="Avenir Next LT Pro" panose="020B0504020202020204" pitchFamily="34" charset="0"/>
                <a:cs typeface="Arial"/>
              </a:rPr>
              <a:t>Establish a pathway for supporting infants </a:t>
            </a:r>
            <a:br>
              <a:rPr lang="en-US" sz="2800">
                <a:latin typeface="Avenir Next LT Pro" panose="020B0504020202020204" pitchFamily="34" charset="0"/>
                <a:cs typeface="Arial"/>
              </a:rPr>
            </a:br>
            <a:r>
              <a:rPr lang="en-US" sz="2800">
                <a:latin typeface="Avenir Next LT Pro" panose="020B0504020202020204" pitchFamily="34" charset="0"/>
                <a:cs typeface="Arial"/>
              </a:rPr>
              <a:t>with pre-natal substance exposure</a:t>
            </a:r>
            <a:endParaRPr lang="en-US" sz="2800">
              <a:latin typeface="Avenir Next LT Pro" panose="020B0504020202020204" pitchFamily="34" charset="0"/>
            </a:endParaRPr>
          </a:p>
        </p:txBody>
      </p:sp>
      <p:sp>
        <p:nvSpPr>
          <p:cNvPr id="4" name="Content Placeholder 3">
            <a:extLst>
              <a:ext uri="{FF2B5EF4-FFF2-40B4-BE49-F238E27FC236}">
                <a16:creationId xmlns:a16="http://schemas.microsoft.com/office/drawing/2014/main" id="{792787F0-8179-488C-31AF-A232AD37A496}"/>
              </a:ext>
            </a:extLst>
          </p:cNvPr>
          <p:cNvSpPr>
            <a:spLocks noGrp="1"/>
          </p:cNvSpPr>
          <p:nvPr>
            <p:ph idx="1"/>
          </p:nvPr>
        </p:nvSpPr>
        <p:spPr>
          <a:xfrm>
            <a:off x="609600" y="1188720"/>
            <a:ext cx="10972800" cy="5120640"/>
          </a:xfrm>
        </p:spPr>
        <p:txBody>
          <a:bodyPr>
            <a:normAutofit lnSpcReduction="10000"/>
          </a:bodyPr>
          <a:lstStyle/>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challenge this addresses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2000" b="1">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Historically, prenatal substance exposure often resulted in automatic system involvement regardless of family circumstances, creating barriers for birthing people seeking treatment and limiting opportunities to support otherwise healthy families through a public health approach.</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2000" b="1">
                <a:cs typeface="+mn-cs"/>
              </a:rPr>
              <a:t>How this advances our priorities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1" i="1"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Advances equity and early intervention by </a:t>
            </a:r>
            <a:r>
              <a:rPr kumimoji="0" lang="en-US" sz="2000" u="none" strike="noStrike" kern="1200" cap="none" spc="0" normalizeH="0" baseline="0" noProof="0" err="1">
                <a:ln>
                  <a:noFill/>
                </a:ln>
                <a:solidFill>
                  <a:srgbClr val="032E53"/>
                </a:solidFill>
                <a:effectLst/>
                <a:uLnTx/>
                <a:uFillTx/>
                <a:latin typeface="Avenir Next LT Pro" panose="020B0504020202020204" pitchFamily="34" charset="0"/>
                <a:ea typeface="+mn-ea"/>
                <a:cs typeface="+mn-cs"/>
              </a:rPr>
              <a:t>alignin</a:t>
            </a:r>
            <a:r>
              <a:rPr lang="en-US" sz="2000">
                <a:cs typeface="+mn-cs"/>
              </a:rPr>
              <a:t>g health care, public health, and child welfare partners around a coordinated family-centered approach to care and support.</a:t>
            </a:r>
            <a:endParaRPr kumimoji="0" lang="en-US" sz="200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progress looks like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2000" b="1">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Cross-agency collaboration has established shared guidance, workflows, and training to support consistent statewide implementation, with next phases focused on adoption, improved data feedback, and strengthening family-centered care pathways.</a:t>
            </a:r>
          </a:p>
        </p:txBody>
      </p:sp>
      <p:sp>
        <p:nvSpPr>
          <p:cNvPr id="2" name="Slide Number Placeholder 1">
            <a:extLst>
              <a:ext uri="{FF2B5EF4-FFF2-40B4-BE49-F238E27FC236}">
                <a16:creationId xmlns:a16="http://schemas.microsoft.com/office/drawing/2014/main" id="{9F3B5EF3-EC93-00E0-5460-A1BB346738E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6458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567E3-6FEA-0C1B-AA8D-A32837948A2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40BABA3-75E3-AA31-A77C-1C4A9F8A0517}"/>
              </a:ext>
            </a:extLst>
          </p:cNvPr>
          <p:cNvSpPr>
            <a:spLocks noGrp="1"/>
          </p:cNvSpPr>
          <p:nvPr>
            <p:ph type="title"/>
          </p:nvPr>
        </p:nvSpPr>
        <p:spPr/>
        <p:txBody>
          <a:bodyPr/>
          <a:lstStyle/>
          <a:p>
            <a:r>
              <a:rPr lang="en-US"/>
              <a:t>Respiratory illness: flu deaths</a:t>
            </a:r>
          </a:p>
        </p:txBody>
      </p:sp>
      <p:pic>
        <p:nvPicPr>
          <p:cNvPr id="3" name="Picture 2" descr="Screenshot of Weekly Influenza Update dashboard showing influenza-related deaths among Massachusetts adults and children for 2025-2026 season: 234 total deaths (6 child deaths, 228 adult deaths)">
            <a:extLst>
              <a:ext uri="{FF2B5EF4-FFF2-40B4-BE49-F238E27FC236}">
                <a16:creationId xmlns:a16="http://schemas.microsoft.com/office/drawing/2014/main" id="{675B8948-01E2-A123-A1C7-03AA02020010}"/>
              </a:ext>
            </a:extLst>
          </p:cNvPr>
          <p:cNvPicPr>
            <a:picLocks noChangeAspect="1"/>
          </p:cNvPicPr>
          <p:nvPr/>
        </p:nvPicPr>
        <p:blipFill>
          <a:blip r:embed="rId2"/>
          <a:stretch>
            <a:fillRect/>
          </a:stretch>
        </p:blipFill>
        <p:spPr>
          <a:xfrm>
            <a:off x="815702" y="1200194"/>
            <a:ext cx="10560593" cy="4915153"/>
          </a:xfrm>
          <a:prstGeom prst="rect">
            <a:avLst/>
          </a:prstGeom>
        </p:spPr>
      </p:pic>
      <p:sp>
        <p:nvSpPr>
          <p:cNvPr id="4" name="Content Placeholder 3">
            <a:extLst>
              <a:ext uri="{FF2B5EF4-FFF2-40B4-BE49-F238E27FC236}">
                <a16:creationId xmlns:a16="http://schemas.microsoft.com/office/drawing/2014/main" id="{6D523801-F6E8-9963-17A4-773A966EA5DE}"/>
              </a:ext>
            </a:extLst>
          </p:cNvPr>
          <p:cNvSpPr>
            <a:spLocks noGrp="1"/>
          </p:cNvSpPr>
          <p:nvPr>
            <p:ph idx="1"/>
          </p:nvPr>
        </p:nvSpPr>
        <p:spPr>
          <a:xfrm>
            <a:off x="609599" y="6163473"/>
            <a:ext cx="10972800" cy="365125"/>
          </a:xfrm>
        </p:spPr>
        <p:txBody>
          <a:bodyPr>
            <a:normAutofit fontScale="55000" lnSpcReduction="20000"/>
          </a:bodyPr>
          <a:lstStyle/>
          <a:p>
            <a:pPr algn="ctr"/>
            <a:r>
              <a:rPr lang="en-US"/>
              <a:t>Screenshot of </a:t>
            </a:r>
            <a:r>
              <a:rPr lang="en-US">
                <a:hlinkClick r:id="rId3"/>
              </a:rPr>
              <a:t>Weekly Influenza Update dashboard</a:t>
            </a:r>
            <a:r>
              <a:rPr lang="en-US"/>
              <a:t>, updated February 5, with data through January 31</a:t>
            </a:r>
          </a:p>
        </p:txBody>
      </p:sp>
      <p:sp>
        <p:nvSpPr>
          <p:cNvPr id="12" name="Slide Number Placeholder 14">
            <a:extLst>
              <a:ext uri="{FF2B5EF4-FFF2-40B4-BE49-F238E27FC236}">
                <a16:creationId xmlns:a16="http://schemas.microsoft.com/office/drawing/2014/main" id="{CDE3F017-9EAC-317A-C1C5-4049DFB4456F}"/>
              </a:ext>
            </a:extLst>
          </p:cNvPr>
          <p:cNvSpPr>
            <a:spLocks noGrp="1"/>
          </p:cNvSpPr>
          <p:nvPr>
            <p:ph type="sldNum" sz="quarter" idx="4"/>
          </p:nvPr>
        </p:nvSpPr>
        <p:spPr/>
        <p:txBody>
          <a:bodyPr/>
          <a:lstStyle/>
          <a:p>
            <a:fld id="{CA49D0EE-DE7F-324B-A84C-F36708423CDB}" type="slidenum">
              <a:rPr lang="en-US" smtClean="0"/>
              <a:pPr/>
              <a:t>7</a:t>
            </a:fld>
            <a:endParaRPr lang="en-US"/>
          </a:p>
        </p:txBody>
      </p:sp>
    </p:spTree>
    <p:extLst>
      <p:ext uri="{BB962C8B-B14F-4D97-AF65-F5344CB8AC3E}">
        <p14:creationId xmlns:p14="http://schemas.microsoft.com/office/powerpoint/2010/main" val="8638641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5B38C-3359-34E9-4E5E-1DA5CDFF19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52A9E0-D805-956D-06CB-E326AFF81106}"/>
              </a:ext>
            </a:extLst>
          </p:cNvPr>
          <p:cNvSpPr>
            <a:spLocks noGrp="1"/>
          </p:cNvSpPr>
          <p:nvPr>
            <p:ph type="title"/>
          </p:nvPr>
        </p:nvSpPr>
        <p:spPr/>
        <p:txBody>
          <a:bodyPr>
            <a:normAutofit/>
          </a:bodyPr>
          <a:lstStyle/>
          <a:p>
            <a:r>
              <a:rPr lang="en-US" sz="2800">
                <a:latin typeface="Avenir Next LT Pro" panose="020B0504020202020204" pitchFamily="34" charset="0"/>
                <a:cs typeface="Arial"/>
              </a:rPr>
              <a:t>The Public Health Hospitals will be compliant with applicable clinical licensure standards</a:t>
            </a:r>
            <a:endParaRPr lang="en-US" sz="2800">
              <a:latin typeface="Avenir Next LT Pro" panose="020B0504020202020204" pitchFamily="34" charset="0"/>
            </a:endParaRPr>
          </a:p>
        </p:txBody>
      </p:sp>
      <p:sp>
        <p:nvSpPr>
          <p:cNvPr id="4" name="Content Placeholder 3">
            <a:extLst>
              <a:ext uri="{FF2B5EF4-FFF2-40B4-BE49-F238E27FC236}">
                <a16:creationId xmlns:a16="http://schemas.microsoft.com/office/drawing/2014/main" id="{232F4868-A55E-AB61-BC6A-1C74520FD7F6}"/>
              </a:ext>
            </a:extLst>
          </p:cNvPr>
          <p:cNvSpPr>
            <a:spLocks noGrp="1"/>
          </p:cNvSpPr>
          <p:nvPr>
            <p:ph idx="1"/>
          </p:nvPr>
        </p:nvSpPr>
        <p:spPr>
          <a:xfrm>
            <a:off x="609600" y="1188720"/>
            <a:ext cx="10972800" cy="5120640"/>
          </a:xfrm>
        </p:spPr>
        <p:txBody>
          <a:bodyPr>
            <a:normAutofit lnSpcReduction="10000"/>
          </a:bodyPr>
          <a:lstStyle/>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challenge this addresses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sz="2000" b="1">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Our </a:t>
            </a:r>
            <a:r>
              <a:rPr lang="en-US" sz="2000">
                <a:cs typeface="+mn-cs"/>
              </a:rPr>
              <a:t>Public Health Hospitals historically operated outside certain clinical licensure requirements applied to other hospitals, creating inconsistency in standards and limiting opportunities to strengthen care, infrastructure, and system alignment.</a:t>
            </a:r>
            <a:endParaRPr kumimoji="0" lang="en-US" sz="20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How this advances </a:t>
            </a:r>
            <a:r>
              <a:rPr kumimoji="0" lang="en-US" sz="2000" b="1" i="0" u="none" strike="noStrike" kern="1200" cap="none" spc="0" normalizeH="0" baseline="0" noProof="0" err="1">
                <a:ln>
                  <a:noFill/>
                </a:ln>
                <a:solidFill>
                  <a:srgbClr val="032E53"/>
                </a:solidFill>
                <a:effectLst/>
                <a:uLnTx/>
                <a:uFillTx/>
                <a:latin typeface="Avenir Next LT Pro" panose="020B0504020202020204" pitchFamily="34" charset="0"/>
                <a:ea typeface="+mn-ea"/>
                <a:cs typeface="+mn-cs"/>
              </a:rPr>
              <a:t>ou</a:t>
            </a:r>
            <a:r>
              <a:rPr lang="en-US" sz="2000" b="1">
                <a:cs typeface="+mn-cs"/>
              </a:rPr>
              <a:t>r priorities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1" i="1"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Improves quality and equity of care for </a:t>
            </a:r>
            <a:r>
              <a:rPr lang="en-US" sz="2000">
                <a:cs typeface="+mn-cs"/>
              </a:rPr>
              <a:t>patients while strengthening infrastructure, workforce practice, and alignment between the Public Health Hospital System and the broader health system.</a:t>
            </a:r>
            <a:endParaRPr kumimoji="0" lang="en-US" sz="200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p</a:t>
            </a:r>
            <a:r>
              <a:rPr lang="en-US" sz="2000" b="1" err="1">
                <a:cs typeface="+mn-cs"/>
              </a:rPr>
              <a:t>rogress</a:t>
            </a:r>
            <a:r>
              <a:rPr lang="en-US" sz="2000" b="1">
                <a:cs typeface="+mn-cs"/>
              </a:rPr>
              <a:t> looks like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20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0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Hospitals have addressed identified licensure gaps across clinical standards, with remaining work focused on modernizing core systems and advancing infrastructure improvements to support high-quality, dignified care.</a:t>
            </a:r>
          </a:p>
        </p:txBody>
      </p:sp>
      <p:sp>
        <p:nvSpPr>
          <p:cNvPr id="2" name="Slide Number Placeholder 1">
            <a:extLst>
              <a:ext uri="{FF2B5EF4-FFF2-40B4-BE49-F238E27FC236}">
                <a16:creationId xmlns:a16="http://schemas.microsoft.com/office/drawing/2014/main" id="{CD31F464-3899-1DBC-50D1-70C98D0A616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698878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3B5DE-E99B-96EF-27B2-882ADD6A93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DC7C18-A4A4-ADAD-3BC4-C23BF2276517}"/>
              </a:ext>
            </a:extLst>
          </p:cNvPr>
          <p:cNvSpPr>
            <a:spLocks noGrp="1"/>
          </p:cNvSpPr>
          <p:nvPr>
            <p:ph type="title"/>
          </p:nvPr>
        </p:nvSpPr>
        <p:spPr/>
        <p:txBody>
          <a:bodyPr/>
          <a:lstStyle/>
          <a:p>
            <a:r>
              <a:rPr lang="en-US">
                <a:cs typeface="Arial"/>
              </a:rPr>
              <a:t>Objectives + KPIs: How we track progress</a:t>
            </a:r>
            <a:endParaRPr lang="en-US">
              <a:latin typeface="Avenir Next LT Pro" panose="020B0504020202020204" pitchFamily="34" charset="0"/>
            </a:endParaRPr>
          </a:p>
        </p:txBody>
      </p:sp>
      <p:sp>
        <p:nvSpPr>
          <p:cNvPr id="4" name="Content Placeholder 3">
            <a:extLst>
              <a:ext uri="{FF2B5EF4-FFF2-40B4-BE49-F238E27FC236}">
                <a16:creationId xmlns:a16="http://schemas.microsoft.com/office/drawing/2014/main" id="{0017B598-D175-B326-D763-1EF8680A7E2F}"/>
              </a:ext>
            </a:extLst>
          </p:cNvPr>
          <p:cNvSpPr>
            <a:spLocks noGrp="1"/>
          </p:cNvSpPr>
          <p:nvPr>
            <p:ph idx="1"/>
          </p:nvPr>
        </p:nvSpPr>
        <p:spPr>
          <a:xfrm>
            <a:off x="391610" y="954745"/>
            <a:ext cx="11408780" cy="5120640"/>
          </a:xfrm>
        </p:spPr>
        <p:txBody>
          <a:bodyPr tIns="0" bIns="0">
            <a:normAutofit/>
          </a:bodyPr>
          <a:lstStyle/>
          <a:p>
            <a:pPr marR="0" lvl="0" algn="ctr" defTabSz="914400" rtl="0" eaLnBrk="1" fontAlgn="auto" latinLnBrk="0" hangingPunct="1">
              <a:lnSpc>
                <a:spcPct val="150000"/>
              </a:lnSpc>
              <a:spcBef>
                <a:spcPts val="0"/>
              </a:spcBef>
              <a:spcAft>
                <a:spcPts val="300"/>
              </a:spcAft>
              <a:buClrTx/>
              <a:buSzTx/>
              <a:tabLst/>
              <a:defRPr/>
            </a:pPr>
            <a:r>
              <a:rPr lang="en-US" sz="2800" b="1">
                <a:cs typeface="+mn-cs"/>
              </a:rPr>
              <a:t>Constituent Objectives </a:t>
            </a:r>
            <a:r>
              <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 </a:t>
            </a:r>
            <a:r>
              <a:rPr kumimoji="0" lang="en-US" sz="2800" b="0" i="1"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do residents need from us</a:t>
            </a:r>
          </a:p>
          <a:p>
            <a:pPr marR="0" lvl="0" algn="ctr" defTabSz="914400" rtl="0" eaLnBrk="1" fontAlgn="auto" latinLnBrk="0" hangingPunct="1">
              <a:lnSpc>
                <a:spcPct val="100000"/>
              </a:lnSpc>
              <a:spcBef>
                <a:spcPts val="0"/>
              </a:spcBef>
              <a:spcAft>
                <a:spcPts val="300"/>
              </a:spcAft>
              <a:buClrTx/>
              <a:buSzTx/>
              <a:tabLst/>
              <a:defRPr/>
            </a:pPr>
            <a:endPar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ctr" defTabSz="914400" rtl="0" eaLnBrk="1" fontAlgn="auto" latinLnBrk="0" hangingPunct="1">
              <a:lnSpc>
                <a:spcPct val="100000"/>
              </a:lnSpc>
              <a:spcBef>
                <a:spcPts val="0"/>
              </a:spcBef>
              <a:spcAft>
                <a:spcPts val="300"/>
              </a:spcAft>
              <a:buClrTx/>
              <a:buSzTx/>
              <a:tabLst/>
              <a:defRPr/>
            </a:pPr>
            <a:endPar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ctr" defTabSz="914400" rtl="0" eaLnBrk="1" fontAlgn="auto" latinLnBrk="0" hangingPunct="1">
              <a:lnSpc>
                <a:spcPct val="100000"/>
              </a:lnSpc>
              <a:spcBef>
                <a:spcPts val="0"/>
              </a:spcBef>
              <a:spcAft>
                <a:spcPts val="300"/>
              </a:spcAft>
              <a:buClrTx/>
              <a:buSzTx/>
              <a:tabLst/>
              <a:defRPr/>
            </a:pPr>
            <a:endPar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ctr" defTabSz="914400" rtl="0" eaLnBrk="1" fontAlgn="auto" latinLnBrk="0" hangingPunct="1">
              <a:lnSpc>
                <a:spcPct val="100000"/>
              </a:lnSpc>
              <a:spcBef>
                <a:spcPts val="0"/>
              </a:spcBef>
              <a:spcAft>
                <a:spcPts val="300"/>
              </a:spcAft>
              <a:buClrTx/>
              <a:buSzTx/>
              <a:tabLst/>
              <a:defRPr/>
            </a:pPr>
            <a:r>
              <a:rPr kumimoji="0" lang="en-US" sz="28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Internal Process Objectives</a:t>
            </a:r>
            <a:r>
              <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 | </a:t>
            </a:r>
            <a:r>
              <a:rPr kumimoji="0" lang="en-US" sz="2800" b="0" i="1"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we need  to deliver consistently</a:t>
            </a:r>
          </a:p>
          <a:p>
            <a:pPr marR="0" lvl="0" algn="ctr" defTabSz="914400" rtl="0" eaLnBrk="1" fontAlgn="auto" latinLnBrk="0" hangingPunct="1">
              <a:lnSpc>
                <a:spcPct val="100000"/>
              </a:lnSpc>
              <a:spcBef>
                <a:spcPts val="0"/>
              </a:spcBef>
              <a:spcAft>
                <a:spcPts val="300"/>
              </a:spcAft>
              <a:buClrTx/>
              <a:buSzTx/>
              <a:tabLst/>
              <a:defRPr/>
            </a:pPr>
            <a:endPar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ctr" defTabSz="914400" rtl="0" eaLnBrk="1" fontAlgn="auto" latinLnBrk="0" hangingPunct="1">
              <a:lnSpc>
                <a:spcPct val="100000"/>
              </a:lnSpc>
              <a:spcBef>
                <a:spcPts val="0"/>
              </a:spcBef>
              <a:spcAft>
                <a:spcPts val="300"/>
              </a:spcAft>
              <a:buClrTx/>
              <a:buSzTx/>
              <a:tabLst/>
              <a:defRPr/>
            </a:pPr>
            <a:endPar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ctr" defTabSz="914400" rtl="0" eaLnBrk="1" fontAlgn="auto" latinLnBrk="0" hangingPunct="1">
              <a:lnSpc>
                <a:spcPct val="100000"/>
              </a:lnSpc>
              <a:spcBef>
                <a:spcPts val="0"/>
              </a:spcBef>
              <a:spcAft>
                <a:spcPts val="300"/>
              </a:spcAft>
              <a:buClrTx/>
              <a:buSzTx/>
              <a:tabLst/>
              <a:defRPr/>
            </a:pPr>
            <a:endPar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R="0" lvl="0" algn="ctr" defTabSz="914400" rtl="0" eaLnBrk="1" fontAlgn="auto" latinLnBrk="0" hangingPunct="1">
              <a:lnSpc>
                <a:spcPct val="100000"/>
              </a:lnSpc>
              <a:spcBef>
                <a:spcPts val="0"/>
              </a:spcBef>
              <a:spcAft>
                <a:spcPts val="300"/>
              </a:spcAft>
              <a:buClrTx/>
              <a:buSzTx/>
              <a:tabLst/>
              <a:defRPr/>
            </a:pPr>
            <a:r>
              <a:rPr kumimoji="0" lang="en-US" sz="28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Learning and Growth Objectives </a:t>
            </a:r>
            <a:r>
              <a:rPr kumimoji="0" lang="en-US" sz="28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a:t>
            </a:r>
            <a:r>
              <a:rPr kumimoji="0" lang="en-US" sz="28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 </a:t>
            </a:r>
            <a:r>
              <a:rPr kumimoji="0" lang="en-US" sz="2800" b="0" i="1"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Building our capacity to innovate</a:t>
            </a:r>
          </a:p>
        </p:txBody>
      </p:sp>
      <p:sp>
        <p:nvSpPr>
          <p:cNvPr id="2" name="Slide Number Placeholder 1">
            <a:extLst>
              <a:ext uri="{FF2B5EF4-FFF2-40B4-BE49-F238E27FC236}">
                <a16:creationId xmlns:a16="http://schemas.microsoft.com/office/drawing/2014/main" id="{9379A219-94B5-1269-7E67-3B896473BA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6F292DE8-1981-6422-01D8-5C29CF7B14B8}"/>
              </a:ext>
            </a:extLst>
          </p:cNvPr>
          <p:cNvSpPr/>
          <p:nvPr/>
        </p:nvSpPr>
        <p:spPr>
          <a:xfrm>
            <a:off x="391610" y="1666752"/>
            <a:ext cx="1826287" cy="1030146"/>
          </a:xfrm>
          <a:prstGeom prst="roundRect">
            <a:avLst/>
          </a:prstGeom>
          <a:solidFill>
            <a:srgbClr val="92CA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32E53"/>
                </a:solidFill>
                <a:effectLst/>
                <a:uLnTx/>
                <a:uFillTx/>
                <a:latin typeface="Avenir Next LT Pro" panose="020B0504020202020204" pitchFamily="34" charset="0"/>
              </a:rPr>
              <a:t>Healthy, long lives</a:t>
            </a:r>
          </a:p>
        </p:txBody>
      </p:sp>
      <p:sp>
        <p:nvSpPr>
          <p:cNvPr id="6" name="Rectangle: Rounded Corners 5">
            <a:extLst>
              <a:ext uri="{FF2B5EF4-FFF2-40B4-BE49-F238E27FC236}">
                <a16:creationId xmlns:a16="http://schemas.microsoft.com/office/drawing/2014/main" id="{3D9359EF-6DAF-4939-F43A-BD14FEF1DA29}"/>
              </a:ext>
            </a:extLst>
          </p:cNvPr>
          <p:cNvSpPr/>
          <p:nvPr/>
        </p:nvSpPr>
        <p:spPr>
          <a:xfrm>
            <a:off x="2778844" y="1666752"/>
            <a:ext cx="1826287" cy="1030146"/>
          </a:xfrm>
          <a:prstGeom prst="roundRect">
            <a:avLst/>
          </a:prstGeom>
          <a:solidFill>
            <a:srgbClr val="92CAD6"/>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32E53"/>
                </a:solidFill>
                <a:effectLst/>
                <a:uLnTx/>
                <a:uFillTx/>
                <a:latin typeface="Avenir Next LT Pro" panose="020B0504020202020204" pitchFamily="34" charset="0"/>
              </a:rPr>
              <a:t>Quality public health and healthcare services</a:t>
            </a:r>
          </a:p>
        </p:txBody>
      </p:sp>
      <p:sp>
        <p:nvSpPr>
          <p:cNvPr id="7" name="Rectangle: Rounded Corners 6">
            <a:extLst>
              <a:ext uri="{FF2B5EF4-FFF2-40B4-BE49-F238E27FC236}">
                <a16:creationId xmlns:a16="http://schemas.microsoft.com/office/drawing/2014/main" id="{298AD5EF-A57B-A152-E1E2-9B8A03F67B26}"/>
              </a:ext>
            </a:extLst>
          </p:cNvPr>
          <p:cNvSpPr/>
          <p:nvPr/>
        </p:nvSpPr>
        <p:spPr>
          <a:xfrm>
            <a:off x="5166078" y="1666752"/>
            <a:ext cx="1826287" cy="1030146"/>
          </a:xfrm>
          <a:prstGeom prst="roundRect">
            <a:avLst/>
          </a:prstGeom>
          <a:solidFill>
            <a:srgbClr val="92CA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32E53"/>
                </a:solidFill>
                <a:effectLst/>
                <a:uLnTx/>
                <a:uFillTx/>
                <a:latin typeface="Avenir Next LT Pro" panose="020B0504020202020204" pitchFamily="34" charset="0"/>
              </a:rPr>
              <a:t>Clear, trusted communication with DPH</a:t>
            </a:r>
          </a:p>
        </p:txBody>
      </p:sp>
      <p:sp>
        <p:nvSpPr>
          <p:cNvPr id="8" name="Rectangle: Rounded Corners 7">
            <a:extLst>
              <a:ext uri="{FF2B5EF4-FFF2-40B4-BE49-F238E27FC236}">
                <a16:creationId xmlns:a16="http://schemas.microsoft.com/office/drawing/2014/main" id="{257BA72F-3075-F006-2464-465E5CBB2B1E}"/>
              </a:ext>
            </a:extLst>
          </p:cNvPr>
          <p:cNvSpPr/>
          <p:nvPr/>
        </p:nvSpPr>
        <p:spPr>
          <a:xfrm>
            <a:off x="7570090" y="1666752"/>
            <a:ext cx="1826287" cy="1030146"/>
          </a:xfrm>
          <a:prstGeom prst="roundRect">
            <a:avLst/>
          </a:prstGeom>
          <a:solidFill>
            <a:srgbClr val="92CA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32E53"/>
                </a:solidFill>
                <a:effectLst/>
                <a:uLnTx/>
                <a:uFillTx/>
                <a:latin typeface="Avenir Next LT Pro" panose="020B0504020202020204" pitchFamily="34" charset="0"/>
              </a:rPr>
              <a:t>Actionable, reliable public health data</a:t>
            </a:r>
          </a:p>
        </p:txBody>
      </p:sp>
      <p:sp>
        <p:nvSpPr>
          <p:cNvPr id="9" name="Rectangle: Rounded Corners 8">
            <a:extLst>
              <a:ext uri="{FF2B5EF4-FFF2-40B4-BE49-F238E27FC236}">
                <a16:creationId xmlns:a16="http://schemas.microsoft.com/office/drawing/2014/main" id="{C2E9FCE6-03BF-280F-4949-CF07BFAD8E5A}"/>
              </a:ext>
            </a:extLst>
          </p:cNvPr>
          <p:cNvSpPr/>
          <p:nvPr/>
        </p:nvSpPr>
        <p:spPr>
          <a:xfrm>
            <a:off x="9974103" y="1666752"/>
            <a:ext cx="1826287" cy="1030146"/>
          </a:xfrm>
          <a:prstGeom prst="roundRect">
            <a:avLst/>
          </a:prstGeom>
          <a:solidFill>
            <a:srgbClr val="92CAD6"/>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32E53"/>
                </a:solidFill>
                <a:effectLst/>
                <a:uLnTx/>
                <a:uFillTx/>
                <a:latin typeface="Avenir Next LT Pro" panose="020B0504020202020204" pitchFamily="34" charset="0"/>
              </a:rPr>
              <a:t>Community resilience to respond to and recover from adverse situations</a:t>
            </a:r>
          </a:p>
        </p:txBody>
      </p:sp>
      <p:sp>
        <p:nvSpPr>
          <p:cNvPr id="10" name="Rectangle: Rounded Corners 9">
            <a:extLst>
              <a:ext uri="{FF2B5EF4-FFF2-40B4-BE49-F238E27FC236}">
                <a16:creationId xmlns:a16="http://schemas.microsoft.com/office/drawing/2014/main" id="{4C78F1EA-AF7E-F692-096D-896453269715}"/>
              </a:ext>
            </a:extLst>
          </p:cNvPr>
          <p:cNvSpPr/>
          <p:nvPr/>
        </p:nvSpPr>
        <p:spPr>
          <a:xfrm>
            <a:off x="391610" y="3575048"/>
            <a:ext cx="1826287" cy="1030146"/>
          </a:xfrm>
          <a:prstGeom prst="roundRect">
            <a:avLst/>
          </a:prstGeom>
          <a:solidFill>
            <a:srgbClr val="92CAD6"/>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32E53"/>
                </a:solidFill>
                <a:effectLst/>
                <a:uLnTx/>
                <a:uFillTx/>
                <a:latin typeface="Avenir Next LT Pro" panose="020B0504020202020204" pitchFamily="34" charset="0"/>
              </a:rPr>
              <a:t>Facilitate improved communication channels with external partners</a:t>
            </a:r>
          </a:p>
        </p:txBody>
      </p:sp>
      <p:sp>
        <p:nvSpPr>
          <p:cNvPr id="11" name="Rectangle: Rounded Corners 10">
            <a:extLst>
              <a:ext uri="{FF2B5EF4-FFF2-40B4-BE49-F238E27FC236}">
                <a16:creationId xmlns:a16="http://schemas.microsoft.com/office/drawing/2014/main" id="{959AC221-B53E-BFC7-182F-4C3F8C9F77F9}"/>
              </a:ext>
            </a:extLst>
          </p:cNvPr>
          <p:cNvSpPr/>
          <p:nvPr/>
        </p:nvSpPr>
        <p:spPr>
          <a:xfrm>
            <a:off x="2778844" y="3575048"/>
            <a:ext cx="1826287" cy="1030146"/>
          </a:xfrm>
          <a:prstGeom prst="roundRect">
            <a:avLst/>
          </a:prstGeom>
          <a:solidFill>
            <a:srgbClr val="92CAD6"/>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32E53"/>
                </a:solidFill>
                <a:effectLst/>
                <a:uLnTx/>
                <a:uFillTx/>
                <a:latin typeface="Avenir Next LT Pro" panose="020B0504020202020204" pitchFamily="34" charset="0"/>
              </a:rPr>
              <a:t>Strengthen collaboration across agencies, LPH, and community partners</a:t>
            </a:r>
          </a:p>
        </p:txBody>
      </p:sp>
      <p:sp>
        <p:nvSpPr>
          <p:cNvPr id="12" name="Rectangle: Rounded Corners 11">
            <a:extLst>
              <a:ext uri="{FF2B5EF4-FFF2-40B4-BE49-F238E27FC236}">
                <a16:creationId xmlns:a16="http://schemas.microsoft.com/office/drawing/2014/main" id="{95408C7F-8F92-05DF-F345-A7D0A0F02BEE}"/>
              </a:ext>
            </a:extLst>
          </p:cNvPr>
          <p:cNvSpPr/>
          <p:nvPr/>
        </p:nvSpPr>
        <p:spPr>
          <a:xfrm>
            <a:off x="5166078" y="3575048"/>
            <a:ext cx="1826287" cy="1030146"/>
          </a:xfrm>
          <a:prstGeom prst="roundRect">
            <a:avLst/>
          </a:prstGeom>
          <a:solidFill>
            <a:srgbClr val="92CAD6"/>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32E53"/>
                </a:solidFill>
                <a:effectLst/>
                <a:uLnTx/>
                <a:uFillTx/>
                <a:latin typeface="Avenir Next LT Pro" panose="020B0504020202020204" pitchFamily="34" charset="0"/>
              </a:rPr>
              <a:t>Invest in improving facilities and IT infrastructure</a:t>
            </a:r>
          </a:p>
        </p:txBody>
      </p:sp>
      <p:sp>
        <p:nvSpPr>
          <p:cNvPr id="13" name="Rectangle: Rounded Corners 12">
            <a:extLst>
              <a:ext uri="{FF2B5EF4-FFF2-40B4-BE49-F238E27FC236}">
                <a16:creationId xmlns:a16="http://schemas.microsoft.com/office/drawing/2014/main" id="{9BBDA91B-8FB7-3458-8751-D84145E86E90}"/>
              </a:ext>
            </a:extLst>
          </p:cNvPr>
          <p:cNvSpPr/>
          <p:nvPr/>
        </p:nvSpPr>
        <p:spPr>
          <a:xfrm>
            <a:off x="7570090" y="3575048"/>
            <a:ext cx="1826287" cy="1030146"/>
          </a:xfrm>
          <a:prstGeom prst="roundRect">
            <a:avLst/>
          </a:prstGeom>
          <a:solidFill>
            <a:srgbClr val="92CAD6"/>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32E53"/>
                </a:solidFill>
                <a:effectLst/>
                <a:uLnTx/>
                <a:uFillTx/>
                <a:latin typeface="Avenir Next LT Pro" panose="020B0504020202020204" pitchFamily="34" charset="0"/>
              </a:rPr>
              <a:t>Build a modernized data and analytics system for best-in-class data collection and dissemination</a:t>
            </a:r>
          </a:p>
        </p:txBody>
      </p:sp>
      <p:sp>
        <p:nvSpPr>
          <p:cNvPr id="14" name="Rectangle: Rounded Corners 13">
            <a:extLst>
              <a:ext uri="{FF2B5EF4-FFF2-40B4-BE49-F238E27FC236}">
                <a16:creationId xmlns:a16="http://schemas.microsoft.com/office/drawing/2014/main" id="{A737C8D3-1387-6EA8-D4E5-D23E64A89C17}"/>
              </a:ext>
            </a:extLst>
          </p:cNvPr>
          <p:cNvSpPr/>
          <p:nvPr/>
        </p:nvSpPr>
        <p:spPr>
          <a:xfrm>
            <a:off x="9974103" y="3575048"/>
            <a:ext cx="1826287" cy="1030146"/>
          </a:xfrm>
          <a:prstGeom prst="roundRect">
            <a:avLst/>
          </a:prstGeom>
          <a:solidFill>
            <a:srgbClr val="92CAD6"/>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2E53"/>
                </a:solidFill>
                <a:effectLst/>
                <a:uLnTx/>
                <a:uFillTx/>
                <a:latin typeface="Avenir Next LT Pro" panose="020B0504020202020204" pitchFamily="34" charset="0"/>
              </a:rPr>
              <a:t>Operational and programmatic excellence, particularly for mission essential functions</a:t>
            </a:r>
          </a:p>
        </p:txBody>
      </p:sp>
      <p:sp>
        <p:nvSpPr>
          <p:cNvPr id="20" name="Rectangle: Rounded Corners 19">
            <a:extLst>
              <a:ext uri="{FF2B5EF4-FFF2-40B4-BE49-F238E27FC236}">
                <a16:creationId xmlns:a16="http://schemas.microsoft.com/office/drawing/2014/main" id="{AEC10DD1-42D3-7E5F-7309-47CC0AAD61BD}"/>
              </a:ext>
            </a:extLst>
          </p:cNvPr>
          <p:cNvSpPr/>
          <p:nvPr/>
        </p:nvSpPr>
        <p:spPr>
          <a:xfrm>
            <a:off x="391610" y="5438787"/>
            <a:ext cx="1826287" cy="1030146"/>
          </a:xfrm>
          <a:prstGeom prst="roundRect">
            <a:avLst/>
          </a:prstGeom>
          <a:solidFill>
            <a:srgbClr val="92CAD6"/>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32E53"/>
                </a:solidFill>
                <a:effectLst/>
                <a:uLnTx/>
                <a:uFillTx/>
                <a:latin typeface="Avenir Next LT Pro" panose="020B0504020202020204" pitchFamily="34" charset="0"/>
              </a:rPr>
              <a:t>Improve talent attraction and retention processes &amp; systems</a:t>
            </a:r>
          </a:p>
        </p:txBody>
      </p:sp>
      <p:sp>
        <p:nvSpPr>
          <p:cNvPr id="21" name="Rectangle: Rounded Corners 20">
            <a:extLst>
              <a:ext uri="{FF2B5EF4-FFF2-40B4-BE49-F238E27FC236}">
                <a16:creationId xmlns:a16="http://schemas.microsoft.com/office/drawing/2014/main" id="{4A916FB3-F04F-4E32-0085-09D812A8D6FD}"/>
              </a:ext>
            </a:extLst>
          </p:cNvPr>
          <p:cNvSpPr/>
          <p:nvPr/>
        </p:nvSpPr>
        <p:spPr>
          <a:xfrm>
            <a:off x="2778844" y="5438787"/>
            <a:ext cx="1826287" cy="1030146"/>
          </a:xfrm>
          <a:prstGeom prst="roundRect">
            <a:avLst/>
          </a:prstGeom>
          <a:solidFill>
            <a:srgbClr val="92CAD6"/>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32E53"/>
                </a:solidFill>
                <a:effectLst/>
                <a:uLnTx/>
                <a:uFillTx/>
                <a:latin typeface="Avenir Next LT Pro" panose="020B0504020202020204" pitchFamily="34" charset="0"/>
              </a:rPr>
              <a:t>Promote &amp; incentivize training (esp. equity, customer service, emergency prep, &amp; external comms)</a:t>
            </a:r>
          </a:p>
        </p:txBody>
      </p:sp>
      <p:sp>
        <p:nvSpPr>
          <p:cNvPr id="22" name="Rectangle: Rounded Corners 21">
            <a:extLst>
              <a:ext uri="{FF2B5EF4-FFF2-40B4-BE49-F238E27FC236}">
                <a16:creationId xmlns:a16="http://schemas.microsoft.com/office/drawing/2014/main" id="{7959A377-0D38-2708-EF0F-7A612E437CD8}"/>
              </a:ext>
            </a:extLst>
          </p:cNvPr>
          <p:cNvSpPr/>
          <p:nvPr/>
        </p:nvSpPr>
        <p:spPr>
          <a:xfrm>
            <a:off x="5166078" y="5438787"/>
            <a:ext cx="1826287" cy="1030146"/>
          </a:xfrm>
          <a:prstGeom prst="roundRect">
            <a:avLst/>
          </a:prstGeom>
          <a:solidFill>
            <a:srgbClr val="92CAD6"/>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32E53"/>
                </a:solidFill>
                <a:effectLst/>
                <a:uLnTx/>
                <a:uFillTx/>
                <a:latin typeface="Avenir Next LT Pro" panose="020B0504020202020204" pitchFamily="34" charset="0"/>
              </a:rPr>
              <a:t>Center equity principals at all levels of organization</a:t>
            </a:r>
          </a:p>
        </p:txBody>
      </p:sp>
      <p:sp>
        <p:nvSpPr>
          <p:cNvPr id="23" name="Rectangle: Rounded Corners 22">
            <a:extLst>
              <a:ext uri="{FF2B5EF4-FFF2-40B4-BE49-F238E27FC236}">
                <a16:creationId xmlns:a16="http://schemas.microsoft.com/office/drawing/2014/main" id="{B0CECAC8-2822-FE69-BEAB-08195AAC4B44}"/>
              </a:ext>
            </a:extLst>
          </p:cNvPr>
          <p:cNvSpPr/>
          <p:nvPr/>
        </p:nvSpPr>
        <p:spPr>
          <a:xfrm>
            <a:off x="7570090" y="5438787"/>
            <a:ext cx="1826287" cy="1030146"/>
          </a:xfrm>
          <a:prstGeom prst="roundRect">
            <a:avLst/>
          </a:prstGeom>
          <a:solidFill>
            <a:srgbClr val="92CAD6"/>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32E53"/>
                </a:solidFill>
                <a:effectLst/>
                <a:uLnTx/>
                <a:uFillTx/>
                <a:latin typeface="Avenir Next LT Pro" panose="020B0504020202020204" pitchFamily="34" charset="0"/>
              </a:rPr>
              <a:t>Promote equitable culture and processes of collaboration &amp; innovation</a:t>
            </a:r>
          </a:p>
        </p:txBody>
      </p:sp>
      <p:sp>
        <p:nvSpPr>
          <p:cNvPr id="24" name="Rectangle: Rounded Corners 23">
            <a:extLst>
              <a:ext uri="{FF2B5EF4-FFF2-40B4-BE49-F238E27FC236}">
                <a16:creationId xmlns:a16="http://schemas.microsoft.com/office/drawing/2014/main" id="{4996D7B8-2BA9-F18B-1041-665A840CDF79}"/>
              </a:ext>
            </a:extLst>
          </p:cNvPr>
          <p:cNvSpPr/>
          <p:nvPr/>
        </p:nvSpPr>
        <p:spPr>
          <a:xfrm>
            <a:off x="9974103" y="5438787"/>
            <a:ext cx="1826287" cy="1030146"/>
          </a:xfrm>
          <a:prstGeom prst="roundRect">
            <a:avLst/>
          </a:prstGeom>
          <a:solidFill>
            <a:srgbClr val="92CAD6"/>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32E53"/>
                </a:solidFill>
                <a:effectLst/>
                <a:uLnTx/>
                <a:uFillTx/>
                <a:latin typeface="Avenir Next LT Pro" panose="020B0504020202020204" pitchFamily="34" charset="0"/>
              </a:rPr>
              <a:t>Develop culture of definite emergency preparedness in the broadest sense</a:t>
            </a:r>
          </a:p>
        </p:txBody>
      </p:sp>
      <p:cxnSp>
        <p:nvCxnSpPr>
          <p:cNvPr id="26" name="Straight Connector 25">
            <a:extLst>
              <a:ext uri="{FF2B5EF4-FFF2-40B4-BE49-F238E27FC236}">
                <a16:creationId xmlns:a16="http://schemas.microsoft.com/office/drawing/2014/main" id="{0A5271A4-19BF-4786-3DAA-9F51B9B6ED46}"/>
              </a:ext>
              <a:ext uri="{C183D7F6-B498-43B3-948B-1728B52AA6E4}">
                <adec:decorative xmlns:adec="http://schemas.microsoft.com/office/drawing/2017/decorative" val="1"/>
              </a:ext>
            </a:extLst>
          </p:cNvPr>
          <p:cNvCxnSpPr>
            <a:cxnSpLocks/>
          </p:cNvCxnSpPr>
          <p:nvPr/>
        </p:nvCxnSpPr>
        <p:spPr>
          <a:xfrm>
            <a:off x="115747" y="2847369"/>
            <a:ext cx="11864050" cy="0"/>
          </a:xfrm>
          <a:prstGeom prst="line">
            <a:avLst/>
          </a:prstGeom>
          <a:ln>
            <a:solidFill>
              <a:srgbClr val="00599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254B3BE-E143-1736-7639-C6F0CF1944D4}"/>
              </a:ext>
              <a:ext uri="{C183D7F6-B498-43B3-948B-1728B52AA6E4}">
                <adec:decorative xmlns:adec="http://schemas.microsoft.com/office/drawing/2017/decorative" val="1"/>
              </a:ext>
            </a:extLst>
          </p:cNvPr>
          <p:cNvCxnSpPr>
            <a:cxnSpLocks/>
          </p:cNvCxnSpPr>
          <p:nvPr/>
        </p:nvCxnSpPr>
        <p:spPr>
          <a:xfrm>
            <a:off x="115747" y="4747545"/>
            <a:ext cx="11864050" cy="0"/>
          </a:xfrm>
          <a:prstGeom prst="line">
            <a:avLst/>
          </a:prstGeom>
          <a:ln>
            <a:solidFill>
              <a:srgbClr val="00599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20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0-#ppt_w/2"/>
                                          </p:val>
                                        </p:tav>
                                        <p:tav tm="100000">
                                          <p:val>
                                            <p:strVal val="#ppt_x"/>
                                          </p:val>
                                        </p:tav>
                                      </p:tavLst>
                                    </p:anim>
                                    <p:anim calcmode="lin" valueType="num">
                                      <p:cBhvr additive="base">
                                        <p:cTn id="72" dur="500" fill="hold"/>
                                        <p:tgtEl>
                                          <p:spTgt spid="23"/>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0-#ppt_w/2"/>
                                          </p:val>
                                        </p:tav>
                                        <p:tav tm="100000">
                                          <p:val>
                                            <p:strVal val="#ppt_x"/>
                                          </p:val>
                                        </p:tav>
                                      </p:tavLst>
                                    </p:anim>
                                    <p:anim calcmode="lin" valueType="num">
                                      <p:cBhvr additive="base">
                                        <p:cTn id="7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0" grpId="0" animBg="1"/>
      <p:bldP spid="21" grpId="0" animBg="1"/>
      <p:bldP spid="22" grpId="0" animBg="1"/>
      <p:bldP spid="23" grpId="0" animBg="1"/>
      <p:bldP spid="2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1A91-75EF-34A6-AA91-9E866EFD887C}"/>
              </a:ext>
            </a:extLst>
          </p:cNvPr>
          <p:cNvSpPr>
            <a:spLocks noGrp="1"/>
          </p:cNvSpPr>
          <p:nvPr>
            <p:ph type="title"/>
          </p:nvPr>
        </p:nvSpPr>
        <p:spPr/>
        <p:txBody>
          <a:bodyPr/>
          <a:lstStyle/>
          <a:p>
            <a:r>
              <a:rPr lang="en-US"/>
              <a:t>Tracking Progress: Constituent Objectives</a:t>
            </a:r>
          </a:p>
        </p:txBody>
      </p:sp>
      <p:graphicFrame>
        <p:nvGraphicFramePr>
          <p:cNvPr id="6" name="Content Placeholder 5" descr="Chart show fl and COVID vaccine uptake">
            <a:extLst>
              <a:ext uri="{FF2B5EF4-FFF2-40B4-BE49-F238E27FC236}">
                <a16:creationId xmlns:a16="http://schemas.microsoft.com/office/drawing/2014/main" id="{DB349AFD-FFAE-6466-BC83-64E29E2D29E9}"/>
              </a:ext>
            </a:extLst>
          </p:cNvPr>
          <p:cNvGraphicFramePr>
            <a:graphicFrameLocks noGrp="1"/>
          </p:cNvGraphicFramePr>
          <p:nvPr>
            <p:ph idx="1"/>
            <p:extLst>
              <p:ext uri="{D42A27DB-BD31-4B8C-83A1-F6EECF244321}">
                <p14:modId xmlns:p14="http://schemas.microsoft.com/office/powerpoint/2010/main" val="1573182146"/>
              </p:ext>
            </p:extLst>
          </p:nvPr>
        </p:nvGraphicFramePr>
        <p:xfrm>
          <a:off x="609600" y="1435100"/>
          <a:ext cx="6126866" cy="46783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E8D19E1-67F1-7381-4EEA-29675E6C0680}"/>
              </a:ext>
            </a:extLst>
          </p:cNvPr>
          <p:cNvSpPr txBox="1"/>
          <p:nvPr/>
        </p:nvSpPr>
        <p:spPr>
          <a:xfrm>
            <a:off x="7245752" y="1435100"/>
            <a:ext cx="4568143"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Why this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rPr>
              <a:t>Trusted communication and public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we’re seeing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rPr>
              <a:t>Flu uptake stable year over year,  COVID uptake significantly lower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How this supports strategy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rPr>
              <a:t>Helps assess how effectively we are reaching and engaging residents across priorities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endParaRPr>
          </a:p>
        </p:txBody>
      </p:sp>
      <p:cxnSp>
        <p:nvCxnSpPr>
          <p:cNvPr id="9" name="Straight Connector 8">
            <a:extLst>
              <a:ext uri="{FF2B5EF4-FFF2-40B4-BE49-F238E27FC236}">
                <a16:creationId xmlns:a16="http://schemas.microsoft.com/office/drawing/2014/main" id="{90C8D598-29B3-78B2-4A65-FD15DB2551D5}"/>
              </a:ext>
              <a:ext uri="{C183D7F6-B498-43B3-948B-1728B52AA6E4}">
                <adec:decorative xmlns:adec="http://schemas.microsoft.com/office/drawing/2017/decorative" val="1"/>
              </a:ext>
            </a:extLst>
          </p:cNvPr>
          <p:cNvCxnSpPr>
            <a:cxnSpLocks/>
          </p:cNvCxnSpPr>
          <p:nvPr/>
        </p:nvCxnSpPr>
        <p:spPr>
          <a:xfrm>
            <a:off x="6910086" y="1319514"/>
            <a:ext cx="0" cy="4793949"/>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1">
            <a:extLst>
              <a:ext uri="{FF2B5EF4-FFF2-40B4-BE49-F238E27FC236}">
                <a16:creationId xmlns:a16="http://schemas.microsoft.com/office/drawing/2014/main" id="{F318BDC2-C411-E2D5-4689-E1005DC4DB3E}"/>
              </a:ext>
            </a:extLst>
          </p:cNvPr>
          <p:cNvSpPr>
            <a:spLocks noGrp="1"/>
          </p:cNvSpPr>
          <p:nvPr>
            <p:ph type="sldNum" sz="quarter" idx="4"/>
          </p:nvPr>
        </p:nvSpPr>
        <p:spPr>
          <a:xfrm>
            <a:off x="9034825" y="6492502"/>
            <a:ext cx="273641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19445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529F0-6296-5EB1-9C6B-FE774327A6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2A7E7-8090-85E2-2DFC-7BAB20BAA8DC}"/>
              </a:ext>
            </a:extLst>
          </p:cNvPr>
          <p:cNvSpPr>
            <a:spLocks noGrp="1"/>
          </p:cNvSpPr>
          <p:nvPr>
            <p:ph type="title"/>
          </p:nvPr>
        </p:nvSpPr>
        <p:spPr/>
        <p:txBody>
          <a:bodyPr>
            <a:normAutofit fontScale="90000"/>
          </a:bodyPr>
          <a:lstStyle/>
          <a:p>
            <a:r>
              <a:rPr lang="en-US"/>
              <a:t>Tracking Progress: Internal Operations and Processes</a:t>
            </a:r>
          </a:p>
        </p:txBody>
      </p:sp>
      <p:cxnSp>
        <p:nvCxnSpPr>
          <p:cNvPr id="9" name="Straight Connector 8">
            <a:extLst>
              <a:ext uri="{FF2B5EF4-FFF2-40B4-BE49-F238E27FC236}">
                <a16:creationId xmlns:a16="http://schemas.microsoft.com/office/drawing/2014/main" id="{EF0D8885-F553-EA51-1705-28067A9FAB3B}"/>
              </a:ext>
              <a:ext uri="{C183D7F6-B498-43B3-948B-1728B52AA6E4}">
                <adec:decorative xmlns:adec="http://schemas.microsoft.com/office/drawing/2017/decorative" val="1"/>
              </a:ext>
            </a:extLst>
          </p:cNvPr>
          <p:cNvCxnSpPr>
            <a:cxnSpLocks/>
          </p:cNvCxnSpPr>
          <p:nvPr/>
        </p:nvCxnSpPr>
        <p:spPr>
          <a:xfrm>
            <a:off x="6910086" y="1319514"/>
            <a:ext cx="0" cy="4793949"/>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A687A0C-69DA-307A-5E50-175BB81DB83C}"/>
              </a:ext>
            </a:extLst>
          </p:cNvPr>
          <p:cNvSpPr txBox="1"/>
          <p:nvPr/>
        </p:nvSpPr>
        <p:spPr>
          <a:xfrm>
            <a:off x="609601" y="1242605"/>
            <a:ext cx="58722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panose="020B0504020202020204" pitchFamily="34" charset="0"/>
              </a:rPr>
              <a:t>KPI: Percentage of Professional Licensure Board meetings making quorum</a:t>
            </a:r>
          </a:p>
        </p:txBody>
      </p:sp>
      <p:graphicFrame>
        <p:nvGraphicFramePr>
          <p:cNvPr id="5" name="Content Placeholder 4">
            <a:extLst>
              <a:ext uri="{FF2B5EF4-FFF2-40B4-BE49-F238E27FC236}">
                <a16:creationId xmlns:a16="http://schemas.microsoft.com/office/drawing/2014/main" id="{ED241D2C-B48A-B734-A3DC-2572C23A5DD5}"/>
              </a:ext>
            </a:extLst>
          </p:cNvPr>
          <p:cNvGraphicFramePr>
            <a:graphicFrameLocks noGrp="1"/>
          </p:cNvGraphicFramePr>
          <p:nvPr>
            <p:ph idx="1"/>
            <p:extLst>
              <p:ext uri="{D42A27DB-BD31-4B8C-83A1-F6EECF244321}">
                <p14:modId xmlns:p14="http://schemas.microsoft.com/office/powerpoint/2010/main" val="3786021102"/>
              </p:ext>
            </p:extLst>
          </p:nvPr>
        </p:nvGraphicFramePr>
        <p:xfrm>
          <a:off x="609600" y="2048565"/>
          <a:ext cx="5872220" cy="4049396"/>
        </p:xfrm>
        <a:graphic>
          <a:graphicData uri="http://schemas.openxmlformats.org/drawingml/2006/table">
            <a:tbl>
              <a:tblPr firstRow="1" firstCol="1" bandRow="1">
                <a:tableStyleId>{00A15C55-8517-42AA-B614-E9B94910E393}</a:tableStyleId>
              </a:tblPr>
              <a:tblGrid>
                <a:gridCol w="802511">
                  <a:extLst>
                    <a:ext uri="{9D8B030D-6E8A-4147-A177-3AD203B41FA5}">
                      <a16:colId xmlns:a16="http://schemas.microsoft.com/office/drawing/2014/main" val="2901088454"/>
                    </a:ext>
                  </a:extLst>
                </a:gridCol>
                <a:gridCol w="1122745">
                  <a:extLst>
                    <a:ext uri="{9D8B030D-6E8A-4147-A177-3AD203B41FA5}">
                      <a16:colId xmlns:a16="http://schemas.microsoft.com/office/drawing/2014/main" val="79786965"/>
                    </a:ext>
                  </a:extLst>
                </a:gridCol>
                <a:gridCol w="1805650">
                  <a:extLst>
                    <a:ext uri="{9D8B030D-6E8A-4147-A177-3AD203B41FA5}">
                      <a16:colId xmlns:a16="http://schemas.microsoft.com/office/drawing/2014/main" val="3134559281"/>
                    </a:ext>
                  </a:extLst>
                </a:gridCol>
                <a:gridCol w="2141314">
                  <a:extLst>
                    <a:ext uri="{9D8B030D-6E8A-4147-A177-3AD203B41FA5}">
                      <a16:colId xmlns:a16="http://schemas.microsoft.com/office/drawing/2014/main" val="1157700250"/>
                    </a:ext>
                  </a:extLst>
                </a:gridCol>
              </a:tblGrid>
              <a:tr h="668338">
                <a:tc>
                  <a:txBody>
                    <a:bodyPr/>
                    <a:lstStyle/>
                    <a:p>
                      <a:endParaRPr lang="en-US">
                        <a:latin typeface="Avenir Next LT Pro" panose="020B0504020202020204" pitchFamily="34" charset="0"/>
                      </a:endParaRPr>
                    </a:p>
                  </a:txBody>
                  <a:tcPr>
                    <a:solidFill>
                      <a:srgbClr val="032E53"/>
                    </a:solidFill>
                  </a:tcPr>
                </a:tc>
                <a:tc>
                  <a:txBody>
                    <a:bodyPr/>
                    <a:lstStyle/>
                    <a:p>
                      <a:pPr algn="ctr"/>
                      <a:r>
                        <a:rPr lang="en-US" sz="1600">
                          <a:latin typeface="Avenir Next LT Pro" panose="020B0504020202020204" pitchFamily="34" charset="0"/>
                        </a:rPr>
                        <a:t>Boards meeting quorum</a:t>
                      </a:r>
                    </a:p>
                  </a:txBody>
                  <a:tcPr anchor="ctr">
                    <a:solidFill>
                      <a:srgbClr val="032E53"/>
                    </a:solidFill>
                  </a:tcPr>
                </a:tc>
                <a:tc>
                  <a:txBody>
                    <a:bodyPr/>
                    <a:lstStyle/>
                    <a:p>
                      <a:pPr algn="ctr"/>
                      <a:r>
                        <a:rPr lang="en-US" sz="1600">
                          <a:latin typeface="Avenir Next LT Pro" panose="020B0504020202020204" pitchFamily="34" charset="0"/>
                        </a:rPr>
                        <a:t>Meetings canceled for lack of quorum</a:t>
                      </a:r>
                    </a:p>
                  </a:txBody>
                  <a:tcPr anchor="ctr">
                    <a:solidFill>
                      <a:srgbClr val="032E53"/>
                    </a:solidFill>
                  </a:tcPr>
                </a:tc>
                <a:tc>
                  <a:txBody>
                    <a:bodyPr/>
                    <a:lstStyle/>
                    <a:p>
                      <a:pPr algn="ctr"/>
                      <a:r>
                        <a:rPr lang="en-US">
                          <a:latin typeface="Avenir Next LT Pro" panose="020B0504020202020204" pitchFamily="34" charset="0"/>
                        </a:rPr>
                        <a:t>Notes</a:t>
                      </a:r>
                    </a:p>
                  </a:txBody>
                  <a:tcPr anchor="ctr">
                    <a:solidFill>
                      <a:srgbClr val="032E53"/>
                    </a:solidFill>
                  </a:tcPr>
                </a:tc>
                <a:extLst>
                  <a:ext uri="{0D108BD9-81ED-4DB2-BD59-A6C34878D82A}">
                    <a16:rowId xmlns:a16="http://schemas.microsoft.com/office/drawing/2014/main" val="2919406237"/>
                  </a:ext>
                </a:extLst>
              </a:tr>
              <a:tr h="668338">
                <a:tc>
                  <a:txBody>
                    <a:bodyPr/>
                    <a:lstStyle/>
                    <a:p>
                      <a:pPr algn="ctr"/>
                      <a:r>
                        <a:rPr lang="en-US">
                          <a:latin typeface="Avenir Next LT Pro" panose="020B0504020202020204" pitchFamily="34" charset="0"/>
                        </a:rPr>
                        <a:t>FY25 Q3</a:t>
                      </a:r>
                    </a:p>
                  </a:txBody>
                  <a:tcPr anchor="ctr">
                    <a:solidFill>
                      <a:srgbClr val="005994"/>
                    </a:solidFill>
                  </a:tcPr>
                </a:tc>
                <a:tc>
                  <a:txBody>
                    <a:bodyPr/>
                    <a:lstStyle/>
                    <a:p>
                      <a:pPr algn="ctr"/>
                      <a:r>
                        <a:rPr lang="en-US">
                          <a:latin typeface="Avenir Next LT Pro" panose="020B0504020202020204" pitchFamily="34" charset="0"/>
                        </a:rPr>
                        <a:t>100%</a:t>
                      </a:r>
                    </a:p>
                  </a:txBody>
                  <a:tcPr anchor="ctr"/>
                </a:tc>
                <a:tc>
                  <a:txBody>
                    <a:bodyPr/>
                    <a:lstStyle/>
                    <a:p>
                      <a:pPr algn="ctr"/>
                      <a:r>
                        <a:rPr lang="en-US">
                          <a:latin typeface="Avenir Next LT Pro" panose="020B0504020202020204" pitchFamily="34" charset="0"/>
                        </a:rPr>
                        <a:t>0</a:t>
                      </a:r>
                    </a:p>
                  </a:txBody>
                  <a:tcPr anchor="ctr"/>
                </a:tc>
                <a:tc>
                  <a:txBody>
                    <a:bodyPr/>
                    <a:lstStyle/>
                    <a:p>
                      <a:pPr algn="ctr"/>
                      <a:endParaRPr lang="en-US">
                        <a:latin typeface="Avenir Next LT Pro" panose="020B0504020202020204" pitchFamily="34" charset="0"/>
                      </a:endParaRPr>
                    </a:p>
                  </a:txBody>
                  <a:tcPr anchor="ctr"/>
                </a:tc>
                <a:extLst>
                  <a:ext uri="{0D108BD9-81ED-4DB2-BD59-A6C34878D82A}">
                    <a16:rowId xmlns:a16="http://schemas.microsoft.com/office/drawing/2014/main" val="3613271626"/>
                  </a:ext>
                </a:extLst>
              </a:tr>
              <a:tr h="668338">
                <a:tc>
                  <a:txBody>
                    <a:bodyPr/>
                    <a:lstStyle/>
                    <a:p>
                      <a:pPr algn="ctr"/>
                      <a:r>
                        <a:rPr lang="en-US">
                          <a:latin typeface="Avenir Next LT Pro" panose="020B0504020202020204" pitchFamily="34" charset="0"/>
                        </a:rPr>
                        <a:t>FY25Q4</a:t>
                      </a:r>
                    </a:p>
                  </a:txBody>
                  <a:tcPr anchor="ctr">
                    <a:solidFill>
                      <a:srgbClr val="005994"/>
                    </a:solidFill>
                  </a:tcPr>
                </a:tc>
                <a:tc>
                  <a:txBody>
                    <a:bodyPr/>
                    <a:lstStyle/>
                    <a:p>
                      <a:pPr algn="ctr"/>
                      <a:r>
                        <a:rPr lang="en-US">
                          <a:latin typeface="Avenir Next LT Pro" panose="020B0504020202020204" pitchFamily="34" charset="0"/>
                        </a:rPr>
                        <a:t>100%</a:t>
                      </a:r>
                    </a:p>
                  </a:txBody>
                  <a:tcPr anchor="ctr"/>
                </a:tc>
                <a:tc>
                  <a:txBody>
                    <a:bodyPr/>
                    <a:lstStyle/>
                    <a:p>
                      <a:pPr algn="ctr"/>
                      <a:r>
                        <a:rPr lang="en-US">
                          <a:latin typeface="Avenir Next LT Pro" panose="020B0504020202020204" pitchFamily="34" charset="0"/>
                        </a:rPr>
                        <a:t>0</a:t>
                      </a:r>
                    </a:p>
                  </a:txBody>
                  <a:tcPr anchor="ctr"/>
                </a:tc>
                <a:tc>
                  <a:txBody>
                    <a:bodyPr/>
                    <a:lstStyle/>
                    <a:p>
                      <a:pPr algn="ctr"/>
                      <a:endParaRPr lang="en-US">
                        <a:latin typeface="Avenir Next LT Pro" panose="020B0504020202020204" pitchFamily="34" charset="0"/>
                      </a:endParaRPr>
                    </a:p>
                  </a:txBody>
                  <a:tcPr anchor="ctr"/>
                </a:tc>
                <a:extLst>
                  <a:ext uri="{0D108BD9-81ED-4DB2-BD59-A6C34878D82A}">
                    <a16:rowId xmlns:a16="http://schemas.microsoft.com/office/drawing/2014/main" val="2156179662"/>
                  </a:ext>
                </a:extLst>
              </a:tr>
              <a:tr h="668338">
                <a:tc>
                  <a:txBody>
                    <a:bodyPr/>
                    <a:lstStyle/>
                    <a:p>
                      <a:pPr algn="ctr"/>
                      <a:r>
                        <a:rPr lang="en-US">
                          <a:latin typeface="Avenir Next LT Pro" panose="020B0504020202020204" pitchFamily="34" charset="0"/>
                        </a:rPr>
                        <a:t>FY26 Q1</a:t>
                      </a:r>
                    </a:p>
                  </a:txBody>
                  <a:tcPr anchor="ctr">
                    <a:solidFill>
                      <a:srgbClr val="005994"/>
                    </a:solidFill>
                  </a:tcPr>
                </a:tc>
                <a:tc>
                  <a:txBody>
                    <a:bodyPr/>
                    <a:lstStyle/>
                    <a:p>
                      <a:pPr algn="ctr"/>
                      <a:r>
                        <a:rPr lang="en-US">
                          <a:latin typeface="Avenir Next LT Pro" panose="020B0504020202020204" pitchFamily="34" charset="0"/>
                        </a:rPr>
                        <a:t>93.6%</a:t>
                      </a:r>
                    </a:p>
                  </a:txBody>
                  <a:tcPr anchor="ctr"/>
                </a:tc>
                <a:tc>
                  <a:txBody>
                    <a:bodyPr/>
                    <a:lstStyle/>
                    <a:p>
                      <a:pPr algn="ctr"/>
                      <a:r>
                        <a:rPr lang="en-US">
                          <a:latin typeface="Avenir Next LT Pro" panose="020B0504020202020204" pitchFamily="34" charset="0"/>
                        </a:rPr>
                        <a:t>3</a:t>
                      </a:r>
                    </a:p>
                  </a:txBody>
                  <a:tcPr anchor="ctr"/>
                </a:tc>
                <a:tc>
                  <a:txBody>
                    <a:bodyPr/>
                    <a:lstStyle/>
                    <a:p>
                      <a:pPr algn="ctr"/>
                      <a:r>
                        <a:rPr lang="en-US" sz="1600">
                          <a:latin typeface="Avenir Next LT Pro" panose="020B0504020202020204" pitchFamily="34" charset="0"/>
                        </a:rPr>
                        <a:t>Allied Mental Health, Community Health Workers (x2)</a:t>
                      </a:r>
                    </a:p>
                  </a:txBody>
                  <a:tcPr anchor="ctr"/>
                </a:tc>
                <a:extLst>
                  <a:ext uri="{0D108BD9-81ED-4DB2-BD59-A6C34878D82A}">
                    <a16:rowId xmlns:a16="http://schemas.microsoft.com/office/drawing/2014/main" val="5327696"/>
                  </a:ext>
                </a:extLst>
              </a:tr>
              <a:tr h="668338">
                <a:tc>
                  <a:txBody>
                    <a:bodyPr/>
                    <a:lstStyle/>
                    <a:p>
                      <a:pPr algn="ctr"/>
                      <a:r>
                        <a:rPr lang="en-US">
                          <a:latin typeface="Avenir Next LT Pro" panose="020B0504020202020204" pitchFamily="34" charset="0"/>
                        </a:rPr>
                        <a:t>FY26Q2</a:t>
                      </a:r>
                    </a:p>
                  </a:txBody>
                  <a:tcPr anchor="ctr">
                    <a:solidFill>
                      <a:srgbClr val="005994"/>
                    </a:solidFill>
                  </a:tcPr>
                </a:tc>
                <a:tc>
                  <a:txBody>
                    <a:bodyPr/>
                    <a:lstStyle/>
                    <a:p>
                      <a:pPr algn="ctr"/>
                      <a:r>
                        <a:rPr lang="en-US">
                          <a:latin typeface="Avenir Next LT Pro" panose="020B0504020202020204" pitchFamily="34" charset="0"/>
                        </a:rPr>
                        <a:t>92.3%</a:t>
                      </a:r>
                    </a:p>
                  </a:txBody>
                  <a:tcPr anchor="ctr"/>
                </a:tc>
                <a:tc>
                  <a:txBody>
                    <a:bodyPr/>
                    <a:lstStyle/>
                    <a:p>
                      <a:pPr algn="ctr"/>
                      <a:r>
                        <a:rPr lang="en-US">
                          <a:latin typeface="Avenir Next LT Pro" panose="020B0504020202020204" pitchFamily="34" charset="0"/>
                        </a:rPr>
                        <a:t>4</a:t>
                      </a:r>
                    </a:p>
                  </a:txBody>
                  <a:tcPr anchor="ctr"/>
                </a:tc>
                <a:tc>
                  <a:txBody>
                    <a:bodyPr/>
                    <a:lstStyle/>
                    <a:p>
                      <a:pPr algn="ctr"/>
                      <a:r>
                        <a:rPr lang="en-US" sz="1600">
                          <a:latin typeface="Avenir Next LT Pro" panose="020B0504020202020204" pitchFamily="34" charset="0"/>
                        </a:rPr>
                        <a:t>Allied Mental Health, Community Health Workers, Nursing, Respiratory Care</a:t>
                      </a:r>
                    </a:p>
                  </a:txBody>
                  <a:tcPr anchor="ctr"/>
                </a:tc>
                <a:extLst>
                  <a:ext uri="{0D108BD9-81ED-4DB2-BD59-A6C34878D82A}">
                    <a16:rowId xmlns:a16="http://schemas.microsoft.com/office/drawing/2014/main" val="1592413069"/>
                  </a:ext>
                </a:extLst>
              </a:tr>
            </a:tbl>
          </a:graphicData>
        </a:graphic>
      </p:graphicFrame>
      <p:sp>
        <p:nvSpPr>
          <p:cNvPr id="7" name="TextBox 6">
            <a:extLst>
              <a:ext uri="{FF2B5EF4-FFF2-40B4-BE49-F238E27FC236}">
                <a16:creationId xmlns:a16="http://schemas.microsoft.com/office/drawing/2014/main" id="{8FA7B6E4-14AC-7367-33D3-1CA2CD7489AF}"/>
              </a:ext>
            </a:extLst>
          </p:cNvPr>
          <p:cNvSpPr txBox="1"/>
          <p:nvPr/>
        </p:nvSpPr>
        <p:spPr>
          <a:xfrm>
            <a:off x="7245752" y="1215175"/>
            <a:ext cx="4568143"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Why this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rPr>
              <a:t>Boards support licensing, oversight, and public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we’re seeing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rPr>
              <a:t>Performance varies, reveals ongoing structural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How this supports strategy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rPr>
              <a:t>Highlights where operational changes are needed to strengthen reliability and continuity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5994"/>
              </a:solidFill>
              <a:effectLst/>
              <a:uLnTx/>
              <a:uFillTx/>
              <a:latin typeface="Aptos" panose="02110004020202020204"/>
              <a:ea typeface="+mn-ea"/>
              <a:cs typeface="+mn-cs"/>
            </a:endParaRPr>
          </a:p>
        </p:txBody>
      </p:sp>
      <p:sp>
        <p:nvSpPr>
          <p:cNvPr id="3" name="Slide Number Placeholder 1">
            <a:extLst>
              <a:ext uri="{FF2B5EF4-FFF2-40B4-BE49-F238E27FC236}">
                <a16:creationId xmlns:a16="http://schemas.microsoft.com/office/drawing/2014/main" id="{C7D5148A-146D-BB38-D61D-91D93C293991}"/>
              </a:ext>
            </a:extLst>
          </p:cNvPr>
          <p:cNvSpPr>
            <a:spLocks noGrp="1"/>
          </p:cNvSpPr>
          <p:nvPr>
            <p:ph type="sldNum" sz="quarter" idx="4"/>
          </p:nvPr>
        </p:nvSpPr>
        <p:spPr>
          <a:xfrm>
            <a:off x="9034825" y="6492502"/>
            <a:ext cx="273641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20410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AD67F-BB21-64C2-EC44-E5DD194154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0BE57-4D21-1E88-054E-BC538295A655}"/>
              </a:ext>
            </a:extLst>
          </p:cNvPr>
          <p:cNvSpPr>
            <a:spLocks noGrp="1"/>
          </p:cNvSpPr>
          <p:nvPr>
            <p:ph type="title"/>
          </p:nvPr>
        </p:nvSpPr>
        <p:spPr/>
        <p:txBody>
          <a:bodyPr/>
          <a:lstStyle/>
          <a:p>
            <a:r>
              <a:rPr lang="en-US"/>
              <a:t>Tracking Progress: Learning and Growth</a:t>
            </a:r>
          </a:p>
        </p:txBody>
      </p:sp>
      <p:graphicFrame>
        <p:nvGraphicFramePr>
          <p:cNvPr id="6" name="Content Placeholder 5" descr="Chart showing staff who have completed foundational Racial Equity Training, with bars for managers and non-managers across quarters">
            <a:extLst>
              <a:ext uri="{FF2B5EF4-FFF2-40B4-BE49-F238E27FC236}">
                <a16:creationId xmlns:a16="http://schemas.microsoft.com/office/drawing/2014/main" id="{41C529D7-A689-71C3-4EBE-46DB7C85CFFB}"/>
              </a:ext>
            </a:extLst>
          </p:cNvPr>
          <p:cNvGraphicFramePr>
            <a:graphicFrameLocks noGrp="1"/>
          </p:cNvGraphicFramePr>
          <p:nvPr>
            <p:ph idx="1"/>
            <p:extLst>
              <p:ext uri="{D42A27DB-BD31-4B8C-83A1-F6EECF244321}">
                <p14:modId xmlns:p14="http://schemas.microsoft.com/office/powerpoint/2010/main" val="3566079339"/>
              </p:ext>
            </p:extLst>
          </p:nvPr>
        </p:nvGraphicFramePr>
        <p:xfrm>
          <a:off x="783220" y="1435100"/>
          <a:ext cx="6126866" cy="46783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32DB5EE-F6D2-7C11-07B4-FE190CC8C5B3}"/>
              </a:ext>
            </a:extLst>
          </p:cNvPr>
          <p:cNvSpPr txBox="1"/>
          <p:nvPr/>
        </p:nvSpPr>
        <p:spPr>
          <a:xfrm>
            <a:off x="7245752" y="1435100"/>
            <a:ext cx="4568143"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Why this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rPr>
              <a:t>Building shared skills and equity-centered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What we’re seeing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rPr>
              <a:t>Manager completion nearing goal, non-manager completion has plateaued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How this supports strategy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rPr>
              <a:t>Strengthens organizational capacity to advance priorities equitably and consistently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5994"/>
              </a:solidFill>
              <a:effectLst/>
              <a:uLnTx/>
              <a:uFillTx/>
              <a:latin typeface="Avenir Next LT Pro" panose="020B0504020202020204" pitchFamily="34" charset="0"/>
              <a:ea typeface="+mn-ea"/>
              <a:cs typeface="+mn-cs"/>
            </a:endParaRPr>
          </a:p>
        </p:txBody>
      </p:sp>
      <p:cxnSp>
        <p:nvCxnSpPr>
          <p:cNvPr id="9" name="Straight Connector 8">
            <a:extLst>
              <a:ext uri="{FF2B5EF4-FFF2-40B4-BE49-F238E27FC236}">
                <a16:creationId xmlns:a16="http://schemas.microsoft.com/office/drawing/2014/main" id="{2CE42227-185C-F173-5046-C25CC777AE27}"/>
              </a:ext>
              <a:ext uri="{C183D7F6-B498-43B3-948B-1728B52AA6E4}">
                <adec:decorative xmlns:adec="http://schemas.microsoft.com/office/drawing/2017/decorative" val="1"/>
              </a:ext>
            </a:extLst>
          </p:cNvPr>
          <p:cNvCxnSpPr>
            <a:cxnSpLocks/>
          </p:cNvCxnSpPr>
          <p:nvPr/>
        </p:nvCxnSpPr>
        <p:spPr>
          <a:xfrm>
            <a:off x="6910086" y="1319514"/>
            <a:ext cx="0" cy="4793949"/>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1">
            <a:extLst>
              <a:ext uri="{FF2B5EF4-FFF2-40B4-BE49-F238E27FC236}">
                <a16:creationId xmlns:a16="http://schemas.microsoft.com/office/drawing/2014/main" id="{85CDCDB9-B469-0365-726D-AEC8B99737EC}"/>
              </a:ext>
            </a:extLst>
          </p:cNvPr>
          <p:cNvSpPr>
            <a:spLocks noGrp="1"/>
          </p:cNvSpPr>
          <p:nvPr>
            <p:ph type="sldNum" sz="quarter" idx="4"/>
          </p:nvPr>
        </p:nvSpPr>
        <p:spPr>
          <a:xfrm>
            <a:off x="9034825" y="6492502"/>
            <a:ext cx="273641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56000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15C89-467A-8567-1E73-E814108A55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0AE6C8-B5BE-DDDD-6CE5-9F070609C8C7}"/>
              </a:ext>
            </a:extLst>
          </p:cNvPr>
          <p:cNvSpPr>
            <a:spLocks noGrp="1"/>
          </p:cNvSpPr>
          <p:nvPr>
            <p:ph type="title"/>
          </p:nvPr>
        </p:nvSpPr>
        <p:spPr/>
        <p:txBody>
          <a:bodyPr>
            <a:normAutofit/>
          </a:bodyPr>
          <a:lstStyle/>
          <a:p>
            <a:r>
              <a:rPr lang="en-US">
                <a:latin typeface="Avenir Next LT Pro" panose="020B0504020202020204" pitchFamily="34" charset="0"/>
                <a:cs typeface="Arial"/>
              </a:rPr>
              <a:t>Looking ahead</a:t>
            </a:r>
            <a:endParaRPr lang="en-US">
              <a:latin typeface="Avenir Next LT Pro" panose="020B0504020202020204" pitchFamily="34" charset="0"/>
            </a:endParaRPr>
          </a:p>
        </p:txBody>
      </p:sp>
      <p:sp>
        <p:nvSpPr>
          <p:cNvPr id="4" name="Content Placeholder 3">
            <a:extLst>
              <a:ext uri="{FF2B5EF4-FFF2-40B4-BE49-F238E27FC236}">
                <a16:creationId xmlns:a16="http://schemas.microsoft.com/office/drawing/2014/main" id="{8765CF3B-CE11-25BC-3AA9-B56BE5BA6643}"/>
              </a:ext>
            </a:extLst>
          </p:cNvPr>
          <p:cNvSpPr>
            <a:spLocks noGrp="1"/>
          </p:cNvSpPr>
          <p:nvPr>
            <p:ph idx="1"/>
          </p:nvPr>
        </p:nvSpPr>
        <p:spPr>
          <a:xfrm>
            <a:off x="609600" y="1188720"/>
            <a:ext cx="10972800" cy="5120640"/>
          </a:xfrm>
        </p:spPr>
        <p:txBody>
          <a:bodyPr>
            <a:norm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Continue advancing priority work</a:t>
            </a:r>
          </a:p>
          <a:p>
            <a:pPr lvl="1" indent="0">
              <a:lnSpc>
                <a:spcPct val="100000"/>
              </a:lnSpc>
              <a:spcBef>
                <a:spcPts val="0"/>
              </a:spcBef>
              <a:buNone/>
              <a:defRPr/>
            </a:pPr>
            <a:r>
              <a:rPr kumimoji="0" lang="en-US" sz="24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Continuing implementation of cross-cutting initiatives aligned to departmental priorities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Monitoring progress and outcomes</a:t>
            </a:r>
          </a:p>
          <a:p>
            <a:pPr lvl="1" indent="0">
              <a:lnSpc>
                <a:spcPct val="100000"/>
              </a:lnSpc>
              <a:spcBef>
                <a:spcPts val="0"/>
              </a:spcBef>
              <a:buNone/>
              <a:defRPr/>
            </a:pPr>
            <a:r>
              <a:rPr kumimoji="0" lang="en-US" sz="24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Ongoing monitoring of KPIs to assess progress toward objectives and inform adjustments</a:t>
            </a:r>
            <a:endParaRPr kumimoji="0" lang="en-US" sz="1600" b="0" i="1"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Refinement and engagement</a:t>
            </a:r>
          </a:p>
          <a:p>
            <a:pPr lvl="1" indent="0">
              <a:lnSpc>
                <a:spcPct val="100000"/>
              </a:lnSpc>
              <a:spcBef>
                <a:spcPts val="0"/>
              </a:spcBef>
              <a:buNone/>
              <a:defRPr/>
            </a:pPr>
            <a:r>
              <a:rPr kumimoji="0" lang="en-US" sz="24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rPr>
              <a:t>Continu</a:t>
            </a:r>
            <a:r>
              <a:rPr lang="en-US" sz="2400" err="1">
                <a:solidFill>
                  <a:srgbClr val="032E53"/>
                </a:solidFill>
                <a:latin typeface="Avenir Next LT Pro" panose="020B0504020202020204" pitchFamily="34" charset="0"/>
              </a:rPr>
              <a:t>ing</a:t>
            </a:r>
            <a:r>
              <a:rPr lang="en-US" sz="2400">
                <a:solidFill>
                  <a:srgbClr val="032E53"/>
                </a:solidFill>
                <a:latin typeface="Avenir Next LT Pro" panose="020B0504020202020204" pitchFamily="34" charset="0"/>
              </a:rPr>
              <a:t> to refine initiatives and align work across bureaus based on emerging needs and feedback</a:t>
            </a:r>
            <a:endParaRPr kumimoji="0" lang="en-US" sz="2400" i="0" u="none" strike="noStrike" kern="1200" cap="none" spc="0" normalizeH="0" baseline="0" noProof="0">
              <a:ln>
                <a:noFill/>
              </a:ln>
              <a:solidFill>
                <a:srgbClr val="032E53"/>
              </a:solidFill>
              <a:effectLst/>
              <a:uLnTx/>
              <a:uFillTx/>
              <a:latin typeface="Avenir Next LT Pro" panose="020B0504020202020204" pitchFamily="34" charset="0"/>
              <a:ea typeface="+mn-ea"/>
              <a:cs typeface="+mn-cs"/>
            </a:endParaRPr>
          </a:p>
        </p:txBody>
      </p:sp>
      <p:sp>
        <p:nvSpPr>
          <p:cNvPr id="2" name="Slide Number Placeholder 1">
            <a:extLst>
              <a:ext uri="{FF2B5EF4-FFF2-40B4-BE49-F238E27FC236}">
                <a16:creationId xmlns:a16="http://schemas.microsoft.com/office/drawing/2014/main" id="{49DA1138-8879-A227-63F3-B3BCC8D409A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37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6AF0FDD-7155-A443-DA0F-8BA57CCDB892}"/>
              </a:ext>
            </a:extLst>
          </p:cNvPr>
          <p:cNvSpPr>
            <a:spLocks noGrp="1"/>
          </p:cNvSpPr>
          <p:nvPr>
            <p:ph type="title" idx="4294967295"/>
          </p:nvPr>
        </p:nvSpPr>
        <p:spPr>
          <a:xfrm>
            <a:off x="838200" y="-1325563"/>
            <a:ext cx="10515600" cy="1325563"/>
          </a:xfrm>
          <a:prstGeom prst="rect">
            <a:avLst/>
          </a:prstGeom>
        </p:spPr>
        <p:txBody>
          <a:bodyPr anchor="b"/>
          <a:lstStyle/>
          <a:p>
            <a:r>
              <a:rPr lang="en-US"/>
              <a:t>Informational presentation thank-you: Karen Cosmas</a:t>
            </a:r>
          </a:p>
        </p:txBody>
      </p:sp>
      <p:sp>
        <p:nvSpPr>
          <p:cNvPr id="8" name="Content Placeholder 7">
            <a:extLst>
              <a:ext uri="{FF2B5EF4-FFF2-40B4-BE49-F238E27FC236}">
                <a16:creationId xmlns:a16="http://schemas.microsoft.com/office/drawing/2014/main" id="{5C4411A1-CC6C-BD1F-282D-F2CA8FBFC4CB}"/>
              </a:ext>
            </a:extLst>
          </p:cNvPr>
          <p:cNvSpPr>
            <a:spLocks noGrp="1"/>
          </p:cNvSpPr>
          <p:nvPr>
            <p:ph sz="quarter" idx="14"/>
          </p:nvPr>
        </p:nvSpPr>
        <p:spPr/>
        <p:txBody>
          <a:bodyPr/>
          <a:lstStyle/>
          <a:p>
            <a:r>
              <a:rPr lang="en-US"/>
              <a:t>Thank you for the opportunity to present this information today</a:t>
            </a:r>
          </a:p>
          <a:p>
            <a:endParaRPr lang="en-US"/>
          </a:p>
        </p:txBody>
      </p:sp>
      <p:sp>
        <p:nvSpPr>
          <p:cNvPr id="9" name="Text Placeholder 8">
            <a:extLst>
              <a:ext uri="{FF2B5EF4-FFF2-40B4-BE49-F238E27FC236}">
                <a16:creationId xmlns:a16="http://schemas.microsoft.com/office/drawing/2014/main" id="{95E232B8-634C-9768-49FF-24BAAFBD1724}"/>
              </a:ext>
            </a:extLst>
          </p:cNvPr>
          <p:cNvSpPr>
            <a:spLocks noGrp="1"/>
          </p:cNvSpPr>
          <p:nvPr>
            <p:ph type="body" sz="quarter" idx="15"/>
          </p:nvPr>
        </p:nvSpPr>
        <p:spPr/>
        <p:txBody>
          <a:bodyPr/>
          <a:lstStyle/>
          <a:p>
            <a:r>
              <a:rPr lang="en-US"/>
              <a:t>Please direct any questions to:</a:t>
            </a:r>
          </a:p>
        </p:txBody>
      </p:sp>
      <p:sp>
        <p:nvSpPr>
          <p:cNvPr id="4" name="Text Placeholder 3">
            <a:extLst>
              <a:ext uri="{FF2B5EF4-FFF2-40B4-BE49-F238E27FC236}">
                <a16:creationId xmlns:a16="http://schemas.microsoft.com/office/drawing/2014/main" id="{FE123E46-E3CB-DB91-4F7C-2C3B0646DABA}"/>
              </a:ext>
            </a:extLst>
          </p:cNvPr>
          <p:cNvSpPr>
            <a:spLocks noGrp="1"/>
          </p:cNvSpPr>
          <p:nvPr>
            <p:ph type="body" sz="quarter" idx="10"/>
          </p:nvPr>
        </p:nvSpPr>
        <p:spPr/>
        <p:txBody>
          <a:bodyPr/>
          <a:lstStyle/>
          <a:p>
            <a:r>
              <a:rPr lang="en-US"/>
              <a:t>Karen Clawson Cosmas</a:t>
            </a:r>
          </a:p>
        </p:txBody>
      </p:sp>
      <p:sp>
        <p:nvSpPr>
          <p:cNvPr id="5" name="Text Placeholder 4">
            <a:extLst>
              <a:ext uri="{FF2B5EF4-FFF2-40B4-BE49-F238E27FC236}">
                <a16:creationId xmlns:a16="http://schemas.microsoft.com/office/drawing/2014/main" id="{F1F6B848-7451-F84B-631A-017C5CE63450}"/>
              </a:ext>
            </a:extLst>
          </p:cNvPr>
          <p:cNvSpPr>
            <a:spLocks noGrp="1"/>
          </p:cNvSpPr>
          <p:nvPr>
            <p:ph type="body" sz="quarter" idx="11"/>
          </p:nvPr>
        </p:nvSpPr>
        <p:spPr/>
        <p:txBody>
          <a:bodyPr/>
          <a:lstStyle/>
          <a:p>
            <a:r>
              <a:rPr lang="en-US"/>
              <a:t>Senior Director of Strategy</a:t>
            </a:r>
          </a:p>
        </p:txBody>
      </p:sp>
      <p:sp>
        <p:nvSpPr>
          <p:cNvPr id="6" name="Text Placeholder 5">
            <a:extLst>
              <a:ext uri="{FF2B5EF4-FFF2-40B4-BE49-F238E27FC236}">
                <a16:creationId xmlns:a16="http://schemas.microsoft.com/office/drawing/2014/main" id="{F3DC26F1-9E50-C728-2161-2B2971CE38F6}"/>
              </a:ext>
            </a:extLst>
          </p:cNvPr>
          <p:cNvSpPr>
            <a:spLocks noGrp="1"/>
          </p:cNvSpPr>
          <p:nvPr>
            <p:ph type="body" sz="quarter" idx="12"/>
          </p:nvPr>
        </p:nvSpPr>
        <p:spPr/>
        <p:txBody>
          <a:bodyPr/>
          <a:lstStyle/>
          <a:p>
            <a:r>
              <a:rPr lang="en-US"/>
              <a:t>Office of the Commissioner</a:t>
            </a:r>
          </a:p>
        </p:txBody>
      </p:sp>
      <p:sp>
        <p:nvSpPr>
          <p:cNvPr id="7" name="Text Placeholder 6">
            <a:extLst>
              <a:ext uri="{FF2B5EF4-FFF2-40B4-BE49-F238E27FC236}">
                <a16:creationId xmlns:a16="http://schemas.microsoft.com/office/drawing/2014/main" id="{BD7AD719-BB57-C427-2F23-FBEC18398EA6}"/>
              </a:ext>
            </a:extLst>
          </p:cNvPr>
          <p:cNvSpPr>
            <a:spLocks noGrp="1"/>
          </p:cNvSpPr>
          <p:nvPr>
            <p:ph type="body" sz="quarter" idx="13"/>
          </p:nvPr>
        </p:nvSpPr>
        <p:spPr/>
        <p:txBody>
          <a:bodyPr/>
          <a:lstStyle/>
          <a:p>
            <a:r>
              <a:rPr lang="en-US"/>
              <a:t>karen.cosmas@mass.gov</a:t>
            </a:r>
          </a:p>
        </p:txBody>
      </p:sp>
      <p:sp>
        <p:nvSpPr>
          <p:cNvPr id="11" name="Slide Number Placeholder 1">
            <a:extLst>
              <a:ext uri="{FF2B5EF4-FFF2-40B4-BE49-F238E27FC236}">
                <a16:creationId xmlns:a16="http://schemas.microsoft.com/office/drawing/2014/main" id="{48E4FF35-A98C-3751-45F5-B997916F20D3}"/>
              </a:ext>
            </a:extLst>
          </p:cNvPr>
          <p:cNvSpPr>
            <a:spLocks noGrp="1"/>
          </p:cNvSpPr>
          <p:nvPr>
            <p:ph type="sldNum" sz="quarter" idx="4"/>
          </p:nvPr>
        </p:nvSpPr>
        <p:spPr>
          <a:xfrm>
            <a:off x="9034825" y="6492502"/>
            <a:ext cx="273641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venir Next LT Pro" panose="020B05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8191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F855C0-9A20-9A85-24EA-FBBC71E70669}"/>
              </a:ext>
            </a:extLst>
          </p:cNvPr>
          <p:cNvSpPr>
            <a:spLocks noGrp="1"/>
          </p:cNvSpPr>
          <p:nvPr>
            <p:ph type="title" idx="4294967295"/>
          </p:nvPr>
        </p:nvSpPr>
        <p:spPr>
          <a:xfrm>
            <a:off x="681893" y="2961980"/>
            <a:ext cx="10440537" cy="17814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rPr>
              <a:t>Next meeting: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a:ln>
                  <a:noFill/>
                </a:ln>
                <a:solidFill>
                  <a:schemeClr val="bg1"/>
                </a:solidFill>
                <a:effectLst/>
                <a:uLnTx/>
                <a:uFillTx/>
                <a:latin typeface="Avenir Next LT Pro" panose="020B0504020202020204" pitchFamily="34" charset="0"/>
                <a:ea typeface="+mn-ea"/>
                <a:cs typeface="Arial" panose="020B0604020202020204" pitchFamily="34" charset="0"/>
              </a:rPr>
              <a:t>March 11, 2026</a:t>
            </a:r>
          </a:p>
        </p:txBody>
      </p:sp>
    </p:spTree>
    <p:extLst>
      <p:ext uri="{BB962C8B-B14F-4D97-AF65-F5344CB8AC3E}">
        <p14:creationId xmlns:p14="http://schemas.microsoft.com/office/powerpoint/2010/main" val="1865787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2484E-7F43-1FF6-31E7-595FE6E3ABB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50754CD-E54B-15EF-0AE8-867163BE739F}"/>
              </a:ext>
            </a:extLst>
          </p:cNvPr>
          <p:cNvSpPr>
            <a:spLocks noGrp="1"/>
          </p:cNvSpPr>
          <p:nvPr>
            <p:ph type="title"/>
          </p:nvPr>
        </p:nvSpPr>
        <p:spPr/>
        <p:txBody>
          <a:bodyPr/>
          <a:lstStyle/>
          <a:p>
            <a:r>
              <a:rPr lang="en-US"/>
              <a:t>Hospital capacity and respiratory illness</a:t>
            </a:r>
          </a:p>
        </p:txBody>
      </p:sp>
      <p:pic>
        <p:nvPicPr>
          <p:cNvPr id="3" name="Picture 2" descr="Screenshot of Respiratory Illness Dashboard, showing trends this season for number of ED visits for acute respiratory disease, showing recent sharp decline">
            <a:extLst>
              <a:ext uri="{FF2B5EF4-FFF2-40B4-BE49-F238E27FC236}">
                <a16:creationId xmlns:a16="http://schemas.microsoft.com/office/drawing/2014/main" id="{F09AD7AD-EABB-E30B-E3CA-FB5CFF73129A}"/>
              </a:ext>
            </a:extLst>
          </p:cNvPr>
          <p:cNvPicPr>
            <a:picLocks noChangeAspect="1"/>
          </p:cNvPicPr>
          <p:nvPr/>
        </p:nvPicPr>
        <p:blipFill>
          <a:blip r:embed="rId2"/>
          <a:stretch>
            <a:fillRect/>
          </a:stretch>
        </p:blipFill>
        <p:spPr>
          <a:xfrm>
            <a:off x="1387232" y="1142221"/>
            <a:ext cx="9417534" cy="4978656"/>
          </a:xfrm>
          <a:prstGeom prst="rect">
            <a:avLst/>
          </a:prstGeom>
        </p:spPr>
      </p:pic>
      <p:sp>
        <p:nvSpPr>
          <p:cNvPr id="4" name="Content Placeholder 3">
            <a:extLst>
              <a:ext uri="{FF2B5EF4-FFF2-40B4-BE49-F238E27FC236}">
                <a16:creationId xmlns:a16="http://schemas.microsoft.com/office/drawing/2014/main" id="{EFB7C7B4-A5EA-48C8-F5C3-FCC3941634BC}"/>
              </a:ext>
            </a:extLst>
          </p:cNvPr>
          <p:cNvSpPr>
            <a:spLocks noGrp="1"/>
          </p:cNvSpPr>
          <p:nvPr>
            <p:ph idx="1"/>
          </p:nvPr>
        </p:nvSpPr>
        <p:spPr>
          <a:xfrm>
            <a:off x="609599" y="6127377"/>
            <a:ext cx="10972800" cy="365125"/>
          </a:xfrm>
        </p:spPr>
        <p:txBody>
          <a:bodyPr>
            <a:normAutofit fontScale="55000" lnSpcReduction="20000"/>
          </a:bodyPr>
          <a:lstStyle/>
          <a:p>
            <a:pPr algn="ctr"/>
            <a:r>
              <a:rPr lang="en-US"/>
              <a:t>Screenshot of </a:t>
            </a:r>
            <a:r>
              <a:rPr lang="en-US">
                <a:hlinkClick r:id="rId3"/>
              </a:rPr>
              <a:t>Respiratory Illness Dashboard</a:t>
            </a:r>
            <a:r>
              <a:rPr lang="en-US"/>
              <a:t>, updated February 5, with data through January 31</a:t>
            </a:r>
          </a:p>
        </p:txBody>
      </p:sp>
      <p:sp>
        <p:nvSpPr>
          <p:cNvPr id="12" name="Slide Number Placeholder 14">
            <a:extLst>
              <a:ext uri="{FF2B5EF4-FFF2-40B4-BE49-F238E27FC236}">
                <a16:creationId xmlns:a16="http://schemas.microsoft.com/office/drawing/2014/main" id="{2074C7CD-3726-3507-A52A-FE2BEB766017}"/>
              </a:ext>
            </a:extLst>
          </p:cNvPr>
          <p:cNvSpPr>
            <a:spLocks noGrp="1"/>
          </p:cNvSpPr>
          <p:nvPr>
            <p:ph type="sldNum" sz="quarter" idx="4"/>
          </p:nvPr>
        </p:nvSpPr>
        <p:spPr>
          <a:xfrm>
            <a:off x="9034825" y="6492502"/>
            <a:ext cx="2736415" cy="365125"/>
          </a:xfrm>
        </p:spPr>
        <p:txBody>
          <a:bodyPr/>
          <a:lstStyle/>
          <a:p>
            <a:fld id="{CA49D0EE-DE7F-324B-A84C-F36708423CDB}" type="slidenum">
              <a:rPr lang="en-US" smtClean="0"/>
              <a:pPr/>
              <a:t>8</a:t>
            </a:fld>
            <a:endParaRPr lang="en-US"/>
          </a:p>
        </p:txBody>
      </p:sp>
    </p:spTree>
    <p:extLst>
      <p:ext uri="{BB962C8B-B14F-4D97-AF65-F5344CB8AC3E}">
        <p14:creationId xmlns:p14="http://schemas.microsoft.com/office/powerpoint/2010/main" val="139244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3601A-F308-E964-249E-6965C9D3555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D5D011B-E003-2CC7-72A0-2FDAEAFBA793}"/>
              </a:ext>
            </a:extLst>
          </p:cNvPr>
          <p:cNvSpPr>
            <a:spLocks noGrp="1"/>
          </p:cNvSpPr>
          <p:nvPr>
            <p:ph type="title"/>
          </p:nvPr>
        </p:nvSpPr>
        <p:spPr/>
        <p:txBody>
          <a:bodyPr/>
          <a:lstStyle/>
          <a:p>
            <a:r>
              <a:rPr lang="en-US"/>
              <a:t>Federal updates: SAMHSA funding</a:t>
            </a:r>
          </a:p>
        </p:txBody>
      </p:sp>
      <p:pic>
        <p:nvPicPr>
          <p:cNvPr id="2050" name="Picture 2" descr="SAMHSA: Substance Abuse and Mental Health Services Administration logo">
            <a:extLst>
              <a:ext uri="{FF2B5EF4-FFF2-40B4-BE49-F238E27FC236}">
                <a16:creationId xmlns:a16="http://schemas.microsoft.com/office/drawing/2014/main" id="{FB7CD3A2-B0EB-3EFD-362C-53D310CF3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4222" y="1722619"/>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4">
            <a:extLst>
              <a:ext uri="{FF2B5EF4-FFF2-40B4-BE49-F238E27FC236}">
                <a16:creationId xmlns:a16="http://schemas.microsoft.com/office/drawing/2014/main" id="{AC2D2913-F30F-0117-A771-E3460937ACAE}"/>
              </a:ext>
            </a:extLst>
          </p:cNvPr>
          <p:cNvSpPr>
            <a:spLocks noGrp="1"/>
          </p:cNvSpPr>
          <p:nvPr>
            <p:ph type="sldNum" sz="quarter" idx="4"/>
          </p:nvPr>
        </p:nvSpPr>
        <p:spPr>
          <a:xfrm>
            <a:off x="9034825" y="6492502"/>
            <a:ext cx="2736415" cy="365125"/>
          </a:xfrm>
        </p:spPr>
        <p:txBody>
          <a:bodyPr/>
          <a:lstStyle/>
          <a:p>
            <a:fld id="{CA49D0EE-DE7F-324B-A84C-F36708423CDB}" type="slidenum">
              <a:rPr lang="en-US" smtClean="0"/>
              <a:pPr/>
              <a:t>9</a:t>
            </a:fld>
            <a:endParaRPr lang="en-US"/>
          </a:p>
        </p:txBody>
      </p:sp>
    </p:spTree>
    <p:extLst>
      <p:ext uri="{BB962C8B-B14F-4D97-AF65-F5344CB8AC3E}">
        <p14:creationId xmlns:p14="http://schemas.microsoft.com/office/powerpoint/2010/main" val="3231805690"/>
      </p:ext>
    </p:extLst>
  </p:cSld>
  <p:clrMapOvr>
    <a:masterClrMapping/>
  </p:clrMapOvr>
</p:sld>
</file>

<file path=ppt/theme/theme1.xml><?xml version="1.0" encoding="utf-8"?>
<a:theme xmlns:a="http://schemas.openxmlformats.org/drawingml/2006/main" name="PHC Presentation Template">
  <a:themeElements>
    <a:clrScheme name="Custom 7">
      <a:dk1>
        <a:srgbClr val="032E53"/>
      </a:dk1>
      <a:lt1>
        <a:sysClr val="window" lastClr="FFFFFF"/>
      </a:lt1>
      <a:dk2>
        <a:srgbClr val="005994"/>
      </a:dk2>
      <a:lt2>
        <a:srgbClr val="ECECEC"/>
      </a:lt2>
      <a:accent1>
        <a:srgbClr val="92CAD6"/>
      </a:accent1>
      <a:accent2>
        <a:srgbClr val="F2BC1A"/>
      </a:accent2>
      <a:accent3>
        <a:srgbClr val="F68D29"/>
      </a:accent3>
      <a:accent4>
        <a:srgbClr val="680A1D"/>
      </a:accent4>
      <a:accent5>
        <a:srgbClr val="388557"/>
      </a:accent5>
      <a:accent6>
        <a:srgbClr val="FFFFFF"/>
      </a:accent6>
      <a:hlink>
        <a:srgbClr val="005994"/>
      </a:hlink>
      <a:folHlink>
        <a:srgbClr val="005994"/>
      </a:folHlink>
    </a:clrScheme>
    <a:fontScheme name="Custom DPH">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DPH PHC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PHC Presentation Template">
  <a:themeElements>
    <a:clrScheme name="Custom 6">
      <a:dk1>
        <a:srgbClr val="032E53"/>
      </a:dk1>
      <a:lt1>
        <a:sysClr val="window" lastClr="FFFFFF"/>
      </a:lt1>
      <a:dk2>
        <a:srgbClr val="005994"/>
      </a:dk2>
      <a:lt2>
        <a:srgbClr val="ECECEC"/>
      </a:lt2>
      <a:accent1>
        <a:srgbClr val="92CAD6"/>
      </a:accent1>
      <a:accent2>
        <a:srgbClr val="F2BC1A"/>
      </a:accent2>
      <a:accent3>
        <a:srgbClr val="F68D29"/>
      </a:accent3>
      <a:accent4>
        <a:srgbClr val="680A1D"/>
      </a:accent4>
      <a:accent5>
        <a:srgbClr val="388557"/>
      </a:accent5>
      <a:accent6>
        <a:srgbClr val="FFFFFF"/>
      </a:accent6>
      <a:hlink>
        <a:srgbClr val="005994"/>
      </a:hlink>
      <a:folHlink>
        <a:srgbClr val="005994"/>
      </a:folHlink>
    </a:clrScheme>
    <a:fontScheme name="Custom DPH">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b31eccf-3de9-421c-9492-84c307f0bde8">
      <Terms xmlns="http://schemas.microsoft.com/office/infopath/2007/PartnerControls"/>
    </lcf76f155ced4ddcb4097134ff3c332f>
    <TaxCatchAll xmlns="ab045aec-5986-4200-9f61-ee1f4f3e375b" xsi:nil="true"/>
    <SharedWithUsers xmlns="ab045aec-5986-4200-9f61-ee1f4f3e375b">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DB0E4AB7AFA849B0BC829D831B14DE" ma:contentTypeVersion="15" ma:contentTypeDescription="Create a new document." ma:contentTypeScope="" ma:versionID="4ce563cf46be97849e80752bf38deb19">
  <xsd:schema xmlns:xsd="http://www.w3.org/2001/XMLSchema" xmlns:xs="http://www.w3.org/2001/XMLSchema" xmlns:p="http://schemas.microsoft.com/office/2006/metadata/properties" xmlns:ns2="7b31eccf-3de9-421c-9492-84c307f0bde8" xmlns:ns3="ab045aec-5986-4200-9f61-ee1f4f3e375b" targetNamespace="http://schemas.microsoft.com/office/2006/metadata/properties" ma:root="true" ma:fieldsID="925c4149c41c73da4df18255d90e08af" ns2:_="" ns3:_="">
    <xsd:import namespace="7b31eccf-3de9-421c-9492-84c307f0bde8"/>
    <xsd:import namespace="ab045aec-5986-4200-9f61-ee1f4f3e375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31eccf-3de9-421c-9492-84c307f0bd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045aec-5986-4200-9f61-ee1f4f3e375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afb0490-7fff-461e-b54b-0bdd5c422f91}" ma:internalName="TaxCatchAll" ma:showField="CatchAllData" ma:web="ab045aec-5986-4200-9f61-ee1f4f3e37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79D1A1-0027-47F0-AB91-56ED88FC8FD7}">
  <ds:schemaRefs>
    <ds:schemaRef ds:uri="7b31eccf-3de9-421c-9492-84c307f0bde8"/>
    <ds:schemaRef ds:uri="ab045aec-5986-4200-9f61-ee1f4f3e37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FE4D16-795A-45CB-A41C-467D9A7B3489}">
  <ds:schemaRefs>
    <ds:schemaRef ds:uri="http://schemas.microsoft.com/sharepoint/v3/contenttype/forms"/>
  </ds:schemaRefs>
</ds:datastoreItem>
</file>

<file path=customXml/itemProps3.xml><?xml version="1.0" encoding="utf-8"?>
<ds:datastoreItem xmlns:ds="http://schemas.openxmlformats.org/officeDocument/2006/customXml" ds:itemID="{0D9696CD-6A3A-4FC0-864C-BB604A22F7B4}">
  <ds:schemaRefs>
    <ds:schemaRef ds:uri="7b31eccf-3de9-421c-9492-84c307f0bde8"/>
    <ds:schemaRef ds:uri="ab045aec-5986-4200-9f61-ee1f4f3e37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77</Slides>
  <Notes>29</Notes>
  <HiddenSlides>0</HiddenSlides>
  <ScaleCrop>false</ScaleCrop>
  <HeadingPairs>
    <vt:vector size="4" baseType="variant">
      <vt:variant>
        <vt:lpstr>Theme</vt:lpstr>
      </vt:variant>
      <vt:variant>
        <vt:i4>5</vt:i4>
      </vt:variant>
      <vt:variant>
        <vt:lpstr>Slide Titles</vt:lpstr>
      </vt:variant>
      <vt:variant>
        <vt:i4>77</vt:i4>
      </vt:variant>
    </vt:vector>
  </HeadingPairs>
  <TitlesOfParts>
    <vt:vector size="82" baseType="lpstr">
      <vt:lpstr>PHC Presentation Template</vt:lpstr>
      <vt:lpstr>DPH PHC Template</vt:lpstr>
      <vt:lpstr>1_Office Theme</vt:lpstr>
      <vt:lpstr>2_office theme</vt:lpstr>
      <vt:lpstr>1_PHC Presentation Template</vt:lpstr>
      <vt:lpstr>Public Health Council Meeting February 11, 2026</vt:lpstr>
      <vt:lpstr>Updates</vt:lpstr>
      <vt:lpstr>Black History Month</vt:lpstr>
      <vt:lpstr> Rural Health Transformation Program award</vt:lpstr>
      <vt:lpstr>State budget proposal</vt:lpstr>
      <vt:lpstr>State of the Commonwealth</vt:lpstr>
      <vt:lpstr>Respiratory illness: flu deaths</vt:lpstr>
      <vt:lpstr>Hospital capacity and respiratory illness</vt:lpstr>
      <vt:lpstr>Federal updates: SAMHSA funding</vt:lpstr>
      <vt:lpstr>Federal updates: CDC Public Health Infrastructure Grant</vt:lpstr>
      <vt:lpstr>ICE actions in Minnesota and Massachusetts response </vt:lpstr>
      <vt:lpstr>Determination of Need:  Mass General Brigham Ambulatory Surgery - Cambridge, LLC  </vt:lpstr>
      <vt:lpstr>Background Information </vt:lpstr>
      <vt:lpstr>Proposed Project Description</vt:lpstr>
      <vt:lpstr>Proposed Project Description, continued </vt:lpstr>
      <vt:lpstr>Six Factors of a Determination of Need (DoN) Application</vt:lpstr>
      <vt:lpstr>Factor 1: Patient Need, Public Health Value and  Operational Objectives - Requirements</vt:lpstr>
      <vt:lpstr>Factor 1: Patient Panel Need Analysis</vt:lpstr>
      <vt:lpstr>Factor 1: Patient Panel Need Analysis, continued (2)</vt:lpstr>
      <vt:lpstr>Factor 1: Patient Panel Need Analysis, continued (3)</vt:lpstr>
      <vt:lpstr>Factor 1: Patient Panel Need Analysis, continued (4)</vt:lpstr>
      <vt:lpstr>Factor 1: Patient Panel Need Analysis, continued (5)</vt:lpstr>
      <vt:lpstr>Factor 1: Patient Panel Need Analysis, continued (6)</vt:lpstr>
      <vt:lpstr>Factor 1: Patient Panel Need Analysis, continued (7)</vt:lpstr>
      <vt:lpstr>Factor 1: Patient Panel Need Analysis, continued (8)</vt:lpstr>
      <vt:lpstr>Factor 1: Patient Panel Need Analysis, continued (9)</vt:lpstr>
      <vt:lpstr>Factor 1: Public Health Value </vt:lpstr>
      <vt:lpstr>Factor 1: Public Health Value, continued  </vt:lpstr>
      <vt:lpstr>Factor 1: Operational Objectives Efficiency, Continuity, Coordination of Care Analysis</vt:lpstr>
      <vt:lpstr>Factor 1: Competition on Price, Total Medical Expenses (TME), Costs </vt:lpstr>
      <vt:lpstr>Factor 2: Health Priorities - Requirements</vt:lpstr>
      <vt:lpstr>Factor 2: Analysis- Cost Containment</vt:lpstr>
      <vt:lpstr>Factor 2: Analysis – Improved Public Health Outcomes</vt:lpstr>
      <vt:lpstr>Factor 2: Analysis – Delivery System Transformation</vt:lpstr>
      <vt:lpstr>Factor 3: Compliance - Key Requirements and Analysis</vt:lpstr>
      <vt:lpstr>Factor 4: Financial Feasibility and Reasonableness of Expenditures and Costs - Requirements</vt:lpstr>
      <vt:lpstr>Factor 4: Analysis </vt:lpstr>
      <vt:lpstr>Factor 5: Relative Merit - Requirements</vt:lpstr>
      <vt:lpstr>Factor 5: Analysis-Alternatives Considered to the Proposed Project</vt:lpstr>
      <vt:lpstr>Factor 5: Analysis-Alternatives Considered to the Proposed Project- cont. </vt:lpstr>
      <vt:lpstr>Factor 6: Community Health Initiatives - Requirements</vt:lpstr>
      <vt:lpstr>Factor 6: Key Requirements</vt:lpstr>
      <vt:lpstr>Factor 6: Key Requirements, continued</vt:lpstr>
      <vt:lpstr>Other Conditions </vt:lpstr>
      <vt:lpstr> Outcome Measures</vt:lpstr>
      <vt:lpstr>Informational presentation thank-you</vt:lpstr>
      <vt:lpstr>Proposed revisions to regulation:</vt:lpstr>
      <vt:lpstr>Summary of 105 CMR 270.000</vt:lpstr>
      <vt:lpstr>Newborn Screening in MA </vt:lpstr>
      <vt:lpstr> Regulatory criteria for adding diseases/disorders to the mandated newborn screening panel </vt:lpstr>
      <vt:lpstr>Proposed revisions to 105 CMR 270.000</vt:lpstr>
      <vt:lpstr>Proposed revisions: Purpose &amp; Definitions</vt:lpstr>
      <vt:lpstr>Proposed revisions: Newborn Screening Advisory Committee (NBSAC)</vt:lpstr>
      <vt:lpstr>Proposed revisions: Diseases and Disorders included in Newborn Blood Screening</vt:lpstr>
      <vt:lpstr>Proposed revisions: Collection and Submission of Specimens and Screening Fees </vt:lpstr>
      <vt:lpstr>Proposed revisions: Follow-up and Confidentiality </vt:lpstr>
      <vt:lpstr>Proposed revisions: Residual Specimens and Severability </vt:lpstr>
      <vt:lpstr>Next steps: Public comment</vt:lpstr>
      <vt:lpstr>Regulation presentation thank-you</vt:lpstr>
      <vt:lpstr>DPH Strategy Map: Introduction and Progress Update  </vt:lpstr>
      <vt:lpstr>Strategy Map:  Advancing the Department’s Strategic Priorities</vt:lpstr>
      <vt:lpstr>How Our Strategy Works</vt:lpstr>
      <vt:lpstr>DPH Strategic Priorities and Key Initiatives</vt:lpstr>
      <vt:lpstr>DPH Strategic Priorities</vt:lpstr>
      <vt:lpstr>Implement a regulatory framework for Levels of Maternal Care</vt:lpstr>
      <vt:lpstr>Implement the Strategic Plan to Advance Racial Equity</vt:lpstr>
      <vt:lpstr>Develop the DPH Ready Responder Program</vt:lpstr>
      <vt:lpstr>Create a “Data Front Door” for the Department’s data</vt:lpstr>
      <vt:lpstr>Establish a pathway for supporting infants  with pre-natal substance exposure</vt:lpstr>
      <vt:lpstr>The Public Health Hospitals will be compliant with applicable clinical licensure standards</vt:lpstr>
      <vt:lpstr>Objectives + KPIs: How we track progress</vt:lpstr>
      <vt:lpstr>Tracking Progress: Constituent Objectives</vt:lpstr>
      <vt:lpstr>Tracking Progress: Internal Operations and Processes</vt:lpstr>
      <vt:lpstr>Tracking Progress: Learning and Growth</vt:lpstr>
      <vt:lpstr>Looking ahead</vt:lpstr>
      <vt:lpstr>Informational presentation thank-you: Karen Cosmas</vt:lpstr>
      <vt:lpstr>Next meeting: March 11, 2026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revision>2</cp:revision>
  <dcterms:created xsi:type="dcterms:W3CDTF">2019-01-10T19:26:50Z</dcterms:created>
  <dcterms:modified xsi:type="dcterms:W3CDTF">2026-02-11T13:11:36Z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0x01010002DB0E4AB7AFA849B0BC829D831B14DE</vt:lpwstr>
  </property>
  <property fmtid="{D5CDD505-2E9C-101B-9397-08002B2CF9AE}" pid="4" name="Order">
    <vt:r8>625600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