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45"/>
  </p:notesMasterIdLst>
  <p:sldIdLst>
    <p:sldId id="2147470008" r:id="rId3"/>
    <p:sldId id="543" r:id="rId4"/>
    <p:sldId id="2147470005" r:id="rId5"/>
    <p:sldId id="2145707335" r:id="rId6"/>
    <p:sldId id="2147470006" r:id="rId7"/>
    <p:sldId id="2147470011" r:id="rId8"/>
    <p:sldId id="2147470012" r:id="rId9"/>
    <p:sldId id="2147470004" r:id="rId10"/>
    <p:sldId id="2147470007" r:id="rId11"/>
    <p:sldId id="2145707332" r:id="rId12"/>
    <p:sldId id="2147470013" r:id="rId13"/>
    <p:sldId id="551" r:id="rId14"/>
    <p:sldId id="2147470010" r:id="rId15"/>
    <p:sldId id="892" r:id="rId16"/>
    <p:sldId id="1615" r:id="rId17"/>
    <p:sldId id="486" r:id="rId18"/>
    <p:sldId id="257" r:id="rId19"/>
    <p:sldId id="435" r:id="rId20"/>
    <p:sldId id="1097" r:id="rId21"/>
    <p:sldId id="961" r:id="rId22"/>
    <p:sldId id="1435" r:id="rId23"/>
    <p:sldId id="1436" r:id="rId24"/>
    <p:sldId id="1438" r:id="rId25"/>
    <p:sldId id="1439" r:id="rId26"/>
    <p:sldId id="1442" r:id="rId27"/>
    <p:sldId id="370" r:id="rId28"/>
    <p:sldId id="1411" r:id="rId29"/>
    <p:sldId id="1430" r:id="rId30"/>
    <p:sldId id="1412" r:id="rId31"/>
    <p:sldId id="877" r:id="rId32"/>
    <p:sldId id="679" r:id="rId33"/>
    <p:sldId id="1432" r:id="rId34"/>
    <p:sldId id="1427" r:id="rId35"/>
    <p:sldId id="1682" r:id="rId36"/>
    <p:sldId id="1679" r:id="rId37"/>
    <p:sldId id="1680" r:id="rId38"/>
    <p:sldId id="1681" r:id="rId39"/>
    <p:sldId id="1415" r:id="rId40"/>
    <p:sldId id="1678" r:id="rId41"/>
    <p:sldId id="1683" r:id="rId42"/>
    <p:sldId id="854" r:id="rId43"/>
    <p:sldId id="21474700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88" autoAdjust="0"/>
    <p:restoredTop sz="73414" autoAdjust="0"/>
  </p:normalViewPr>
  <p:slideViewPr>
    <p:cSldViewPr snapToGrid="0" snapToObjects="1">
      <p:cViewPr varScale="1">
        <p:scale>
          <a:sx n="49" d="100"/>
          <a:sy n="49" d="100"/>
        </p:scale>
        <p:origin x="1056" y="40"/>
      </p:cViewPr>
      <p:guideLst>
        <p:guide orient="horz" pos="504"/>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Youth%20output/Youth_ipv%20&amp;%20viole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Youth%20output/Youth_ipv%20&amp;%20violen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Youth%20output/Youth_ipv%20&amp;%20viole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Youth%20output/Youth_ipv%20&amp;%20violenc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Youth Reporting Violence During the COVID-19 Pandemic in Massachusetts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002566530449529E-2"/>
          <c:y val="0.16216474284800422"/>
          <c:w val="0.87397030534226705"/>
          <c:h val="0.69546162240472631"/>
        </c:manualLayout>
      </c:layout>
      <c:barChart>
        <c:barDir val="col"/>
        <c:grouping val="clustered"/>
        <c:varyColors val="0"/>
        <c:ser>
          <c:idx val="0"/>
          <c:order val="0"/>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'violence overall'!$A$3:$A$5</c:f>
              <c:strCache>
                <c:ptCount val="3"/>
                <c:pt idx="0">
                  <c:v>Household violence</c:v>
                </c:pt>
                <c:pt idx="1">
                  <c:v>Initimate partner violence</c:v>
                </c:pt>
                <c:pt idx="2">
                  <c:v>Any violence (IPV and/or household)</c:v>
                </c:pt>
              </c:strCache>
            </c:strRef>
          </c:cat>
          <c:val>
            <c:numRef>
              <c:f>'violence overall'!$B$3:$B$5</c:f>
              <c:numCache>
                <c:formatCode>0%</c:formatCode>
                <c:ptCount val="3"/>
                <c:pt idx="0">
                  <c:v>0.03</c:v>
                </c:pt>
                <c:pt idx="1">
                  <c:v>0.05</c:v>
                </c:pt>
                <c:pt idx="2">
                  <c:v>7.0000000000000007E-2</c:v>
                </c:pt>
              </c:numCache>
            </c:numRef>
          </c:val>
          <c:extLst>
            <c:ext xmlns:c16="http://schemas.microsoft.com/office/drawing/2014/chart" uri="{C3380CC4-5D6E-409C-BE32-E72D297353CC}">
              <c16:uniqueId val="{00000000-33C2-4323-83C8-6EE10181C75E}"/>
            </c:ext>
          </c:extLst>
        </c:ser>
        <c:dLbls>
          <c:dLblPos val="outEnd"/>
          <c:showLegendKey val="0"/>
          <c:showVal val="1"/>
          <c:showCatName val="0"/>
          <c:showSerName val="0"/>
          <c:showPercent val="0"/>
          <c:showBubbleSize val="0"/>
        </c:dLbls>
        <c:gapWidth val="219"/>
        <c:overlap val="-27"/>
        <c:axId val="591748296"/>
        <c:axId val="591750920"/>
        <c:extLst/>
      </c:barChart>
      <c:catAx>
        <c:axId val="59174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91750920"/>
        <c:crosses val="autoZero"/>
        <c:auto val="1"/>
        <c:lblAlgn val="ctr"/>
        <c:lblOffset val="100"/>
        <c:noMultiLvlLbl val="0"/>
      </c:catAx>
      <c:valAx>
        <c:axId val="591750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748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Youth Mental Health by Experience</a:t>
            </a:r>
            <a:r>
              <a:rPr lang="en-US" baseline="0"/>
              <a:t> with Any Violence</a:t>
            </a:r>
            <a:endParaRPr lang="en-US"/>
          </a:p>
        </c:rich>
      </c:tx>
      <c:layout>
        <c:manualLayout>
          <c:xMode val="edge"/>
          <c:yMode val="edge"/>
          <c:x val="0.20805780867943036"/>
          <c:y val="1.88563184511287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975698863574556E-2"/>
          <c:y val="0.11789915966386555"/>
          <c:w val="0.95914330646502222"/>
          <c:h val="0.63775771246124591"/>
        </c:manualLayout>
      </c:layout>
      <c:barChart>
        <c:barDir val="col"/>
        <c:grouping val="clustered"/>
        <c:varyColors val="0"/>
        <c:ser>
          <c:idx val="0"/>
          <c:order val="0"/>
          <c:tx>
            <c:v>Reported any violence</c:v>
          </c:tx>
          <c:spPr>
            <a:solidFill>
              <a:srgbClr val="7FCD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youth_anyviol_MH!$A$2:$A$4</c:f>
              <c:strCache>
                <c:ptCount val="3"/>
                <c:pt idx="0">
                  <c:v>Reported persistent poor mental health</c:v>
                </c:pt>
                <c:pt idx="1">
                  <c:v>Reported 3+ PTSD reactions</c:v>
                </c:pt>
                <c:pt idx="2">
                  <c:v>Worried about obtaining mental health or emotional support</c:v>
                </c:pt>
              </c:strCache>
            </c:strRef>
          </c:cat>
          <c:val>
            <c:numRef>
              <c:f>youth_anyviol_MH!$C$2:$C$4</c:f>
              <c:numCache>
                <c:formatCode>0%</c:formatCode>
                <c:ptCount val="3"/>
                <c:pt idx="0">
                  <c:v>0.73</c:v>
                </c:pt>
                <c:pt idx="1">
                  <c:v>0.43</c:v>
                </c:pt>
                <c:pt idx="2">
                  <c:v>0.79</c:v>
                </c:pt>
              </c:numCache>
            </c:numRef>
          </c:val>
          <c:extLst>
            <c:ext xmlns:c16="http://schemas.microsoft.com/office/drawing/2014/chart" uri="{C3380CC4-5D6E-409C-BE32-E72D297353CC}">
              <c16:uniqueId val="{00000000-22BD-47D5-A385-5E6CBEB039BC}"/>
            </c:ext>
          </c:extLst>
        </c:ser>
        <c:ser>
          <c:idx val="1"/>
          <c:order val="1"/>
          <c:tx>
            <c:v>No violence reported</c:v>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youth_anyviol_MH!$A$2:$A$4</c:f>
              <c:strCache>
                <c:ptCount val="3"/>
                <c:pt idx="0">
                  <c:v>Reported persistent poor mental health</c:v>
                </c:pt>
                <c:pt idx="1">
                  <c:v>Reported 3+ PTSD reactions</c:v>
                </c:pt>
                <c:pt idx="2">
                  <c:v>Worried about obtaining mental health or emotional support</c:v>
                </c:pt>
              </c:strCache>
            </c:strRef>
          </c:cat>
          <c:val>
            <c:numRef>
              <c:f>youth_anyviol_MH!$D$2:$D$4</c:f>
              <c:numCache>
                <c:formatCode>0%</c:formatCode>
                <c:ptCount val="3"/>
                <c:pt idx="0">
                  <c:v>0.25</c:v>
                </c:pt>
                <c:pt idx="1">
                  <c:v>0.26</c:v>
                </c:pt>
                <c:pt idx="2">
                  <c:v>0.59</c:v>
                </c:pt>
              </c:numCache>
            </c:numRef>
          </c:val>
          <c:extLst>
            <c:ext xmlns:c16="http://schemas.microsoft.com/office/drawing/2014/chart" uri="{C3380CC4-5D6E-409C-BE32-E72D297353CC}">
              <c16:uniqueId val="{00000001-22BD-47D5-A385-5E6CBEB039BC}"/>
            </c:ext>
          </c:extLst>
        </c:ser>
        <c:dLbls>
          <c:dLblPos val="outEnd"/>
          <c:showLegendKey val="0"/>
          <c:showVal val="1"/>
          <c:showCatName val="0"/>
          <c:showSerName val="0"/>
          <c:showPercent val="0"/>
          <c:showBubbleSize val="0"/>
        </c:dLbls>
        <c:gapWidth val="219"/>
        <c:overlap val="-27"/>
        <c:axId val="556589072"/>
        <c:axId val="556587104"/>
      </c:barChart>
      <c:catAx>
        <c:axId val="5565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6587104"/>
        <c:crosses val="autoZero"/>
        <c:auto val="1"/>
        <c:lblAlgn val="ctr"/>
        <c:lblOffset val="100"/>
        <c:noMultiLvlLbl val="0"/>
      </c:catAx>
      <c:valAx>
        <c:axId val="55658710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58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badi Extra Light" panose="020B0204020104020204" pitchFamily="34" charset="0"/>
                <a:ea typeface="+mn-ea"/>
                <a:cs typeface="+mn-cs"/>
              </a:defRPr>
            </a:pPr>
            <a:r>
              <a:rPr lang="en-US" sz="1800"/>
              <a:t>Right now, if you needed help with a personal problem, is there someone you think you could contact outside of your home?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badi Extra Light" panose="020B0204020104020204" pitchFamily="34" charset="0"/>
              <a:ea typeface="+mn-ea"/>
              <a:cs typeface="+mn-cs"/>
            </a:defRPr>
          </a:pPr>
          <a:endParaRPr lang="en-US"/>
        </a:p>
      </c:txPr>
    </c:title>
    <c:autoTitleDeleted val="0"/>
    <c:plotArea>
      <c:layout>
        <c:manualLayout>
          <c:layoutTarget val="inner"/>
          <c:xMode val="edge"/>
          <c:yMode val="edge"/>
          <c:x val="7.5969346265169047E-2"/>
          <c:y val="0.18752837936979888"/>
          <c:w val="0.92403065373483095"/>
          <c:h val="0.74067066051820885"/>
        </c:manualLayout>
      </c:layout>
      <c:barChart>
        <c:barDir val="col"/>
        <c:grouping val="clustered"/>
        <c:varyColors val="0"/>
        <c:ser>
          <c:idx val="0"/>
          <c:order val="0"/>
          <c:spPr>
            <a:solidFill>
              <a:schemeClr val="accent1"/>
            </a:solidFill>
            <a:ln>
              <a:noFill/>
            </a:ln>
            <a:effectLst/>
          </c:spPr>
          <c:invertIfNegative val="0"/>
          <c:cat>
            <c:strRef>
              <c:f>'Someone to talk to'!$A$2:$A$4</c:f>
              <c:strCache>
                <c:ptCount val="3"/>
                <c:pt idx="0">
                  <c:v>Yes, there is an adult I could contact</c:v>
                </c:pt>
                <c:pt idx="1">
                  <c:v>Yes, there is a friend I could contact</c:v>
                </c:pt>
                <c:pt idx="2">
                  <c:v>No, there is no one I could contact</c:v>
                </c:pt>
              </c:strCache>
            </c:strRef>
          </c:cat>
          <c:val>
            <c:numRef>
              <c:f>'Someone to talk to'!$B$2:$B$4</c:f>
              <c:numCache>
                <c:formatCode>General</c:formatCode>
                <c:ptCount val="3"/>
              </c:numCache>
            </c:numRef>
          </c:val>
          <c:extLst>
            <c:ext xmlns:c16="http://schemas.microsoft.com/office/drawing/2014/chart" uri="{C3380CC4-5D6E-409C-BE32-E72D297353CC}">
              <c16:uniqueId val="{00000000-31DE-49BA-B218-9A872CB9B32C}"/>
            </c:ext>
          </c:extLst>
        </c:ser>
        <c:ser>
          <c:idx val="1"/>
          <c:order val="1"/>
          <c:spPr>
            <a:solidFill>
              <a:schemeClr val="accent5">
                <a:lumMod val="75000"/>
              </a:schemeClr>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0-AFC9-4764-9F5D-63A63E8518D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'Someone to talk to'!$A$2:$A$4</c:f>
              <c:strCache>
                <c:ptCount val="3"/>
                <c:pt idx="0">
                  <c:v>Yes, there is an adult I could contact</c:v>
                </c:pt>
                <c:pt idx="1">
                  <c:v>Yes, there is a friend I could contact</c:v>
                </c:pt>
                <c:pt idx="2">
                  <c:v>No, there is no one I could contact</c:v>
                </c:pt>
              </c:strCache>
            </c:strRef>
          </c:cat>
          <c:val>
            <c:numRef>
              <c:f>'Someone to talk to'!$C$2:$C$4</c:f>
              <c:numCache>
                <c:formatCode>0%</c:formatCode>
                <c:ptCount val="3"/>
                <c:pt idx="0">
                  <c:v>0.65</c:v>
                </c:pt>
                <c:pt idx="1">
                  <c:v>0.69</c:v>
                </c:pt>
                <c:pt idx="2">
                  <c:v>0.06</c:v>
                </c:pt>
              </c:numCache>
            </c:numRef>
          </c:val>
          <c:extLst>
            <c:ext xmlns:c16="http://schemas.microsoft.com/office/drawing/2014/chart" uri="{C3380CC4-5D6E-409C-BE32-E72D297353CC}">
              <c16:uniqueId val="{00000001-31DE-49BA-B218-9A872CB9B32C}"/>
            </c:ext>
          </c:extLst>
        </c:ser>
        <c:dLbls>
          <c:showLegendKey val="0"/>
          <c:showVal val="0"/>
          <c:showCatName val="0"/>
          <c:showSerName val="0"/>
          <c:showPercent val="0"/>
          <c:showBubbleSize val="0"/>
        </c:dLbls>
        <c:gapWidth val="219"/>
        <c:overlap val="-27"/>
        <c:axId val="389590440"/>
        <c:axId val="389590768"/>
      </c:barChart>
      <c:catAx>
        <c:axId val="38959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crossAx val="389590768"/>
        <c:crosses val="autoZero"/>
        <c:auto val="1"/>
        <c:lblAlgn val="ctr"/>
        <c:lblOffset val="100"/>
        <c:noMultiLvlLbl val="0"/>
      </c:catAx>
      <c:valAx>
        <c:axId val="38959076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crossAx val="389590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badi Extra Light" panose="020B02040201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Youth Mental Health by Having a Trusted Relationship Outside of the Home</a:t>
            </a:r>
            <a:endParaRPr lang="en-US">
              <a:effectLst/>
            </a:endParaRPr>
          </a:p>
        </c:rich>
      </c:tx>
      <c:layout>
        <c:manualLayout>
          <c:xMode val="edge"/>
          <c:yMode val="edge"/>
          <c:x val="0.14253333447078595"/>
          <c:y val="2.74187230708969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Do not have a trusted person outside of the home</c:v>
          </c:tx>
          <c:spPr>
            <a:solidFill>
              <a:srgbClr val="7ECD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'youth_someone to talk to'!$A$2:$A$4</c:f>
              <c:strCache>
                <c:ptCount val="3"/>
                <c:pt idx="0">
                  <c:v>Reported persistent poor mental health</c:v>
                </c:pt>
                <c:pt idx="1">
                  <c:v>Reported 3+ PTSD reactions</c:v>
                </c:pt>
                <c:pt idx="2">
                  <c:v>Worried about obtaining mental health or emotional support</c:v>
                </c:pt>
              </c:strCache>
            </c:strRef>
          </c:cat>
          <c:val>
            <c:numRef>
              <c:f>'youth_someone to talk to'!$B$2:$B$4</c:f>
              <c:numCache>
                <c:formatCode>0%</c:formatCode>
                <c:ptCount val="3"/>
                <c:pt idx="0">
                  <c:v>0.66</c:v>
                </c:pt>
                <c:pt idx="1">
                  <c:v>0.37</c:v>
                </c:pt>
                <c:pt idx="2">
                  <c:v>0.76</c:v>
                </c:pt>
              </c:numCache>
            </c:numRef>
          </c:val>
          <c:extLst>
            <c:ext xmlns:c16="http://schemas.microsoft.com/office/drawing/2014/chart" uri="{C3380CC4-5D6E-409C-BE32-E72D297353CC}">
              <c16:uniqueId val="{00000000-F22B-4DA9-BEF5-341302A48831}"/>
            </c:ext>
          </c:extLst>
        </c:ser>
        <c:ser>
          <c:idx val="1"/>
          <c:order val="1"/>
          <c:tx>
            <c:strRef>
              <c:f>'youth_someone to talk to'!$C$1</c:f>
              <c:strCache>
                <c:ptCount val="1"/>
                <c:pt idx="0">
                  <c:v>Have a trusted person outside of the home</c:v>
                </c:pt>
              </c:strCache>
            </c:strRef>
          </c:tx>
          <c:spPr>
            <a:solidFill>
              <a:srgbClr val="004B5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'youth_someone to talk to'!$A$2:$A$4</c:f>
              <c:strCache>
                <c:ptCount val="3"/>
                <c:pt idx="0">
                  <c:v>Reported persistent poor mental health</c:v>
                </c:pt>
                <c:pt idx="1">
                  <c:v>Reported 3+ PTSD reactions</c:v>
                </c:pt>
                <c:pt idx="2">
                  <c:v>Worried about obtaining mental health or emotional support</c:v>
                </c:pt>
              </c:strCache>
            </c:strRef>
          </c:cat>
          <c:val>
            <c:numRef>
              <c:f>'youth_someone to talk to'!$C$2:$C$4</c:f>
              <c:numCache>
                <c:formatCode>0%</c:formatCode>
                <c:ptCount val="3"/>
                <c:pt idx="0">
                  <c:v>0.34</c:v>
                </c:pt>
                <c:pt idx="1">
                  <c:v>0.26</c:v>
                </c:pt>
                <c:pt idx="2">
                  <c:v>0.57999999999999996</c:v>
                </c:pt>
              </c:numCache>
            </c:numRef>
          </c:val>
          <c:extLst>
            <c:ext xmlns:c16="http://schemas.microsoft.com/office/drawing/2014/chart" uri="{C3380CC4-5D6E-409C-BE32-E72D297353CC}">
              <c16:uniqueId val="{00000001-F22B-4DA9-BEF5-341302A48831}"/>
            </c:ext>
          </c:extLst>
        </c:ser>
        <c:dLbls>
          <c:dLblPos val="outEnd"/>
          <c:showLegendKey val="0"/>
          <c:showVal val="1"/>
          <c:showCatName val="0"/>
          <c:showSerName val="0"/>
          <c:showPercent val="0"/>
          <c:showBubbleSize val="0"/>
        </c:dLbls>
        <c:gapWidth val="219"/>
        <c:overlap val="-27"/>
        <c:axId val="933441672"/>
        <c:axId val="933442984"/>
      </c:barChart>
      <c:catAx>
        <c:axId val="93344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3442984"/>
        <c:crosses val="autoZero"/>
        <c:auto val="1"/>
        <c:lblAlgn val="ctr"/>
        <c:lblOffset val="100"/>
        <c:noMultiLvlLbl val="0"/>
      </c:catAx>
      <c:valAx>
        <c:axId val="93344298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33441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323539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252669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18140ae4_13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18140ae4_13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8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effectLst/>
              <a:latin typeface="Segoe UI" panose="020B0502040204020203" pitchFamily="34" charset="0"/>
            </a:endParaRPr>
          </a:p>
          <a:p>
            <a:endParaRPr lang="en-US" sz="1800" dirty="0">
              <a:effectLst/>
              <a:latin typeface="Segoe UI" panose="020B0502040204020203" pitchFamily="34" charset="0"/>
            </a:endParaRPr>
          </a:p>
          <a:p>
            <a:endParaRPr lang="en-US" sz="1800" dirty="0">
              <a:effectLst/>
              <a:latin typeface="Arial" panose="020B0604020202020204" pitchFamily="34" charset="0"/>
            </a:endParaRPr>
          </a:p>
        </p:txBody>
      </p:sp>
    </p:spTree>
    <p:extLst>
      <p:ext uri="{BB962C8B-B14F-4D97-AF65-F5344CB8AC3E}">
        <p14:creationId xmlns:p14="http://schemas.microsoft.com/office/powerpoint/2010/main" val="70339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13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928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99489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36663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65231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935677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2720c34e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2720c34e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251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971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1" i="0" u="none" strike="noStrike" kern="0" cap="none" spc="0" normalizeH="0" baseline="0" noProof="0" dirty="0">
              <a:ln>
                <a:noFill/>
              </a:ln>
              <a:solidFill>
                <a:srgbClr val="073763"/>
              </a:solidFill>
              <a:effectLst/>
              <a:uLnTx/>
              <a:uFillTx/>
              <a:latin typeface="Abadi Extra Light"/>
              <a:ea typeface="Roboto"/>
              <a:cs typeface="Arial"/>
              <a:sym typeface="Arial"/>
            </a:endParaRPr>
          </a:p>
        </p:txBody>
      </p:sp>
    </p:spTree>
    <p:extLst>
      <p:ext uri="{BB962C8B-B14F-4D97-AF65-F5344CB8AC3E}">
        <p14:creationId xmlns:p14="http://schemas.microsoft.com/office/powerpoint/2010/main" val="1781773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148248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1" i="0" u="none" strike="noStrike" kern="0" cap="none" spc="0" normalizeH="0" baseline="0" noProof="0" dirty="0">
              <a:ln>
                <a:noFill/>
              </a:ln>
              <a:solidFill>
                <a:srgbClr val="073763"/>
              </a:solidFill>
              <a:effectLst/>
              <a:uLnTx/>
              <a:uFillTx/>
              <a:latin typeface="Abadi Extra Light"/>
              <a:ea typeface="Roboto"/>
              <a:cs typeface="Arial"/>
              <a:sym typeface="Arial"/>
            </a:endParaRPr>
          </a:p>
        </p:txBody>
      </p:sp>
    </p:spTree>
    <p:extLst>
      <p:ext uri="{BB962C8B-B14F-4D97-AF65-F5344CB8AC3E}">
        <p14:creationId xmlns:p14="http://schemas.microsoft.com/office/powerpoint/2010/main" val="119708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3</a:t>
            </a:fld>
            <a:endParaRPr lang="en-US"/>
          </a:p>
        </p:txBody>
      </p:sp>
    </p:spTree>
    <p:extLst>
      <p:ext uri="{BB962C8B-B14F-4D97-AF65-F5344CB8AC3E}">
        <p14:creationId xmlns:p14="http://schemas.microsoft.com/office/powerpoint/2010/main" val="778798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1" i="0" u="none" strike="noStrike" kern="0" cap="none" spc="0" normalizeH="0" baseline="0" noProof="0">
              <a:ln>
                <a:noFill/>
              </a:ln>
              <a:solidFill>
                <a:srgbClr val="073763"/>
              </a:solidFill>
              <a:effectLst/>
              <a:uLnTx/>
              <a:uFillTx/>
              <a:latin typeface="Abadi Extra Light"/>
              <a:ea typeface="Roboto"/>
              <a:cs typeface="Arial"/>
              <a:sym typeface="Arial"/>
            </a:endParaRPr>
          </a:p>
        </p:txBody>
      </p:sp>
    </p:spTree>
    <p:extLst>
      <p:ext uri="{BB962C8B-B14F-4D97-AF65-F5344CB8AC3E}">
        <p14:creationId xmlns:p14="http://schemas.microsoft.com/office/powerpoint/2010/main" val="153625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1" i="0" u="none" strike="noStrike" kern="0" cap="none" spc="0" normalizeH="0" baseline="0" noProof="0" dirty="0">
              <a:ln>
                <a:noFill/>
              </a:ln>
              <a:solidFill>
                <a:srgbClr val="073763"/>
              </a:solidFill>
              <a:effectLst/>
              <a:uLnTx/>
              <a:uFillTx/>
              <a:latin typeface="Abadi Extra Light"/>
              <a:ea typeface="Roboto"/>
              <a:cs typeface="Arial"/>
              <a:sym typeface="Arial"/>
            </a:endParaRPr>
          </a:p>
        </p:txBody>
      </p:sp>
    </p:spTree>
    <p:extLst>
      <p:ext uri="{BB962C8B-B14F-4D97-AF65-F5344CB8AC3E}">
        <p14:creationId xmlns:p14="http://schemas.microsoft.com/office/powerpoint/2010/main" val="2628165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2720c34e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2720c34e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124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621013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287687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574725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badi Extra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3697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492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028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86460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4</a:t>
            </a:fld>
            <a:endParaRPr lang="en-US"/>
          </a:p>
        </p:txBody>
      </p:sp>
    </p:spTree>
    <p:extLst>
      <p:ext uri="{BB962C8B-B14F-4D97-AF65-F5344CB8AC3E}">
        <p14:creationId xmlns:p14="http://schemas.microsoft.com/office/powerpoint/2010/main" val="611379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42</a:t>
            </a:fld>
            <a:endParaRPr lang="en-US"/>
          </a:p>
        </p:txBody>
      </p:sp>
    </p:spTree>
    <p:extLst>
      <p:ext uri="{BB962C8B-B14F-4D97-AF65-F5344CB8AC3E}">
        <p14:creationId xmlns:p14="http://schemas.microsoft.com/office/powerpoint/2010/main" val="334777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5</a:t>
            </a:fld>
            <a:endParaRPr lang="en-US"/>
          </a:p>
        </p:txBody>
      </p:sp>
    </p:spTree>
    <p:extLst>
      <p:ext uri="{BB962C8B-B14F-4D97-AF65-F5344CB8AC3E}">
        <p14:creationId xmlns:p14="http://schemas.microsoft.com/office/powerpoint/2010/main" val="360192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6</a:t>
            </a:fld>
            <a:endParaRPr lang="en-US"/>
          </a:p>
        </p:txBody>
      </p:sp>
    </p:spTree>
    <p:extLst>
      <p:ext uri="{BB962C8B-B14F-4D97-AF65-F5344CB8AC3E}">
        <p14:creationId xmlns:p14="http://schemas.microsoft.com/office/powerpoint/2010/main" val="313848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66524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23190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293907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DDBDF6C-A4E3-493E-9D37-DB8D3C7D8700}" type="datetime2">
              <a:rPr lang="en-US"/>
              <a:pPr>
                <a:defRPr/>
              </a:pPr>
              <a:t>Tuesday, February 8, 2022</a:t>
            </a:fld>
            <a:endParaRPr lang="en-US"/>
          </a:p>
        </p:txBody>
      </p:sp>
      <p:sp>
        <p:nvSpPr>
          <p:cNvPr id="7" name="Footer Placeholder 5"/>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E6D6B863-C39C-4776-ADEB-85C27FF2C12C}" type="slidenum">
              <a:rPr lang="en-US"/>
              <a:pPr>
                <a:defRPr/>
              </a:pPr>
              <a:t>‹#›</a:t>
            </a:fld>
            <a:endParaRPr lang="en-US"/>
          </a:p>
        </p:txBody>
      </p:sp>
    </p:spTree>
    <p:extLst>
      <p:ext uri="{BB962C8B-B14F-4D97-AF65-F5344CB8AC3E}">
        <p14:creationId xmlns:p14="http://schemas.microsoft.com/office/powerpoint/2010/main" val="88396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endParaRPr lang="en-US" dirty="0"/>
          </a:p>
        </p:txBody>
      </p:sp>
      <p:sp>
        <p:nvSpPr>
          <p:cNvPr id="6" name="Content Placeholder 5"/>
          <p:cNvSpPr>
            <a:spLocks noGrp="1"/>
          </p:cNvSpPr>
          <p:nvPr>
            <p:ph sz="quarter" idx="12"/>
          </p:nvPr>
        </p:nvSpPr>
        <p:spPr>
          <a:xfrm>
            <a:off x="612775" y="1719072"/>
            <a:ext cx="10972800" cy="4222750"/>
          </a:xfrm>
          <a:prstGeom prst="rect">
            <a:avLst/>
          </a:prstGeo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2"/>
          <p:cNvSpPr>
            <a:spLocks noGrp="1"/>
          </p:cNvSpPr>
          <p:nvPr>
            <p:ph type="sldNum" sz="quarter" idx="13"/>
          </p:nvPr>
        </p:nvSpPr>
        <p:spPr>
          <a:xfrm>
            <a:off x="8777817" y="6510339"/>
            <a:ext cx="2743200" cy="365125"/>
          </a:xfrm>
          <a:prstGeom prst="rect">
            <a:avLst/>
          </a:prstGeom>
        </p:spPr>
        <p:txBody>
          <a:bodyPr/>
          <a:lstStyle>
            <a:lvl1pPr>
              <a:defRPr>
                <a:solidFill>
                  <a:srgbClr val="464646">
                    <a:lumMod val="40000"/>
                    <a:lumOff val="60000"/>
                  </a:srgbClr>
                </a:solidFill>
              </a:defRPr>
            </a:lvl1pPr>
          </a:lstStyle>
          <a:p>
            <a:pPr>
              <a:defRPr/>
            </a:pPr>
            <a:fld id="{AE7E582A-0D11-42E1-9B71-57F44702A8F2}" type="slidenum">
              <a:rPr lang="en-US"/>
              <a:pPr>
                <a:defRPr/>
              </a:pPr>
              <a:t>‹#›</a:t>
            </a:fld>
            <a:endParaRPr lang="en-US"/>
          </a:p>
        </p:txBody>
      </p:sp>
      <p:sp>
        <p:nvSpPr>
          <p:cNvPr id="5" name="Footer Placeholder 3"/>
          <p:cNvSpPr>
            <a:spLocks noGrp="1"/>
          </p:cNvSpPr>
          <p:nvPr>
            <p:ph type="ftr" sz="quarter" idx="14"/>
          </p:nvPr>
        </p:nvSpPr>
        <p:spPr>
          <a:xfrm>
            <a:off x="611718" y="6519864"/>
            <a:ext cx="6151033" cy="338137"/>
          </a:xfrm>
          <a:prstGeom prst="rect">
            <a:avLst/>
          </a:prstGeom>
        </p:spPr>
        <p:txBody>
          <a:bodyPr rtlCol="0" anchor="ctr"/>
          <a:lstStyle>
            <a:lvl1pPr algn="l">
              <a:defRPr sz="1000">
                <a:solidFill>
                  <a:srgbClr val="464646">
                    <a:lumMod val="40000"/>
                    <a:lumOff val="60000"/>
                  </a:srgbClr>
                </a:solidFill>
              </a:defRPr>
            </a:lvl1pPr>
          </a:lstStyle>
          <a:p>
            <a:pPr>
              <a:defRPr/>
            </a:pPr>
            <a:r>
              <a:rPr lang="en-US"/>
              <a:t>Massachusetts Department of Public Health       mass.gov/dph</a:t>
            </a:r>
            <a:endParaRPr lang="en-US" dirty="0"/>
          </a:p>
        </p:txBody>
      </p:sp>
    </p:spTree>
    <p:extLst>
      <p:ext uri="{BB962C8B-B14F-4D97-AF65-F5344CB8AC3E}">
        <p14:creationId xmlns:p14="http://schemas.microsoft.com/office/powerpoint/2010/main" val="343731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2" name="Title 1"/>
          <p:cNvSpPr>
            <a:spLocks noGrp="1"/>
          </p:cNvSpPr>
          <p:nvPr>
            <p:ph type="title"/>
          </p:nvPr>
        </p:nvSpPr>
        <p:spPr>
          <a:xfrm>
            <a:off x="138545" y="-103208"/>
            <a:ext cx="11509474" cy="1214832"/>
          </a:xfrm>
          <a:prstGeom prst="rect">
            <a:avLst/>
          </a:prstGeom>
        </p:spPr>
        <p:txBody>
          <a:bodyPr/>
          <a:lstStyle>
            <a:lvl1pPr algn="ctr">
              <a:defRPr sz="32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240145" y="1348248"/>
            <a:ext cx="11509474" cy="46710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54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1037-3FFA-4F98-86FE-A5344DB0F8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F0B4F-4437-4E1B-8299-9D3A2D4B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3AFEE-F8C5-43ED-967C-B98CE3A2ACBA}"/>
              </a:ext>
            </a:extLst>
          </p:cNvPr>
          <p:cNvSpPr>
            <a:spLocks noGrp="1"/>
          </p:cNvSpPr>
          <p:nvPr>
            <p:ph type="dt" sz="half" idx="10"/>
          </p:nvPr>
        </p:nvSpPr>
        <p:spPr/>
        <p:txBody>
          <a:bodyPr/>
          <a:lstStyle/>
          <a:p>
            <a:r>
              <a:rPr lang="en-US"/>
              <a:t>2.08.2022 Release</a:t>
            </a:r>
          </a:p>
        </p:txBody>
      </p:sp>
      <p:sp>
        <p:nvSpPr>
          <p:cNvPr id="5" name="Footer Placeholder 4">
            <a:extLst>
              <a:ext uri="{FF2B5EF4-FFF2-40B4-BE49-F238E27FC236}">
                <a16:creationId xmlns:a16="http://schemas.microsoft.com/office/drawing/2014/main" id="{727F3A2C-7846-4A08-ADAA-A53E5367C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44A54-D519-4738-BF87-8EAEADE3CEAE}"/>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42289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23C2-95A7-4CEB-AF40-EFA69CD04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51A48-DF40-4110-A62F-B3A4E087B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EA878-62ED-46B4-B4DF-895A99AD8073}"/>
              </a:ext>
            </a:extLst>
          </p:cNvPr>
          <p:cNvSpPr>
            <a:spLocks noGrp="1"/>
          </p:cNvSpPr>
          <p:nvPr>
            <p:ph type="dt" sz="half" idx="10"/>
          </p:nvPr>
        </p:nvSpPr>
        <p:spPr>
          <a:xfrm>
            <a:off x="0" y="6562725"/>
            <a:ext cx="2743200" cy="260350"/>
          </a:xfrm>
        </p:spPr>
        <p:txBody>
          <a:bodyPr/>
          <a:lstStyle>
            <a:lvl1pPr>
              <a:defRPr i="1">
                <a:solidFill>
                  <a:schemeClr val="tx1"/>
                </a:solidFill>
                <a:latin typeface="Abadi Extra Light" panose="020B0204020104020204" pitchFamily="34" charset="0"/>
              </a:defRPr>
            </a:lvl1pPr>
          </a:lstStyle>
          <a:p>
            <a:r>
              <a:rPr lang="en-US"/>
              <a:t>2.08.2022 Release</a:t>
            </a:r>
          </a:p>
        </p:txBody>
      </p:sp>
      <p:sp>
        <p:nvSpPr>
          <p:cNvPr id="5" name="Footer Placeholder 4">
            <a:extLst>
              <a:ext uri="{FF2B5EF4-FFF2-40B4-BE49-F238E27FC236}">
                <a16:creationId xmlns:a16="http://schemas.microsoft.com/office/drawing/2014/main" id="{B5E7B56B-FFF0-4A0F-8CE4-2ABA66568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6152B-1668-476B-8793-9848472DC812}"/>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360344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1725-7538-4237-8316-5321EF3151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59C62-5FB1-4BD2-B127-12E0487D5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77515-4718-4FDF-86F7-A3C0F7964024}"/>
              </a:ext>
            </a:extLst>
          </p:cNvPr>
          <p:cNvSpPr>
            <a:spLocks noGrp="1"/>
          </p:cNvSpPr>
          <p:nvPr>
            <p:ph type="dt" sz="half" idx="10"/>
          </p:nvPr>
        </p:nvSpPr>
        <p:spPr/>
        <p:txBody>
          <a:bodyPr/>
          <a:lstStyle/>
          <a:p>
            <a:r>
              <a:rPr lang="en-US"/>
              <a:t>2.08.2022 Release</a:t>
            </a:r>
          </a:p>
        </p:txBody>
      </p:sp>
      <p:sp>
        <p:nvSpPr>
          <p:cNvPr id="5" name="Footer Placeholder 4">
            <a:extLst>
              <a:ext uri="{FF2B5EF4-FFF2-40B4-BE49-F238E27FC236}">
                <a16:creationId xmlns:a16="http://schemas.microsoft.com/office/drawing/2014/main" id="{E4CDFBA0-E423-41BE-9446-E12A68693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F4424-DF80-4B2E-B96C-0088C9551C48}"/>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2850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2B8A-280E-4743-BE9A-4E0BFCC9F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70CFC-3985-450B-9E3E-1391DF280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37238-66E0-457C-BED4-5995387A75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2F28F-8899-4D61-9F17-3DC9D5B084BE}"/>
              </a:ext>
            </a:extLst>
          </p:cNvPr>
          <p:cNvSpPr>
            <a:spLocks noGrp="1"/>
          </p:cNvSpPr>
          <p:nvPr>
            <p:ph type="dt" sz="half" idx="10"/>
          </p:nvPr>
        </p:nvSpPr>
        <p:spPr/>
        <p:txBody>
          <a:bodyPr/>
          <a:lstStyle/>
          <a:p>
            <a:r>
              <a:rPr lang="en-US"/>
              <a:t>2.08.2022 Release</a:t>
            </a:r>
          </a:p>
        </p:txBody>
      </p:sp>
      <p:sp>
        <p:nvSpPr>
          <p:cNvPr id="6" name="Footer Placeholder 5">
            <a:extLst>
              <a:ext uri="{FF2B5EF4-FFF2-40B4-BE49-F238E27FC236}">
                <a16:creationId xmlns:a16="http://schemas.microsoft.com/office/drawing/2014/main" id="{26D3BE3D-ADFE-4D5D-A573-D1792F827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CA99E-C27D-4BC1-BD68-91BE244C5EB6}"/>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833690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65D2-D6A4-4B41-8B5D-5D02EA447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A7D89-5CDD-4751-9CE1-66625E2F1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FF661-5695-46C1-BFEA-E775D5289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48166-7082-40BF-942E-E5AC2472D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56CDF2-6F24-485F-ADE5-B2592E269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CEED10-F25F-4349-84FF-3FE7A85EE324}"/>
              </a:ext>
            </a:extLst>
          </p:cNvPr>
          <p:cNvSpPr>
            <a:spLocks noGrp="1"/>
          </p:cNvSpPr>
          <p:nvPr>
            <p:ph type="dt" sz="half" idx="10"/>
          </p:nvPr>
        </p:nvSpPr>
        <p:spPr/>
        <p:txBody>
          <a:bodyPr/>
          <a:lstStyle/>
          <a:p>
            <a:r>
              <a:rPr lang="en-US"/>
              <a:t>2.08.2022 Release</a:t>
            </a:r>
          </a:p>
        </p:txBody>
      </p:sp>
      <p:sp>
        <p:nvSpPr>
          <p:cNvPr id="8" name="Footer Placeholder 7">
            <a:extLst>
              <a:ext uri="{FF2B5EF4-FFF2-40B4-BE49-F238E27FC236}">
                <a16:creationId xmlns:a16="http://schemas.microsoft.com/office/drawing/2014/main" id="{6CE4754F-68DB-4645-956F-D760ED772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48421-FE23-4ABD-891E-F53A3CB8BA5B}"/>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3308739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3992-5C94-4358-96EA-E94D62AF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DA1EA-E719-44E4-8EC6-FFB01AE2E468}"/>
              </a:ext>
            </a:extLst>
          </p:cNvPr>
          <p:cNvSpPr>
            <a:spLocks noGrp="1"/>
          </p:cNvSpPr>
          <p:nvPr>
            <p:ph type="dt" sz="half" idx="10"/>
          </p:nvPr>
        </p:nvSpPr>
        <p:spPr/>
        <p:txBody>
          <a:bodyPr/>
          <a:lstStyle/>
          <a:p>
            <a:r>
              <a:rPr lang="en-US"/>
              <a:t>2.08.2022 Release</a:t>
            </a:r>
          </a:p>
        </p:txBody>
      </p:sp>
      <p:sp>
        <p:nvSpPr>
          <p:cNvPr id="4" name="Footer Placeholder 3">
            <a:extLst>
              <a:ext uri="{FF2B5EF4-FFF2-40B4-BE49-F238E27FC236}">
                <a16:creationId xmlns:a16="http://schemas.microsoft.com/office/drawing/2014/main" id="{F50331BC-F977-4128-9469-DD5898924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1D698-C0C4-4FBC-9432-1B145BCA8265}"/>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66613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5C67C-5BC9-456F-89D5-FCE72628D273}"/>
              </a:ext>
            </a:extLst>
          </p:cNvPr>
          <p:cNvSpPr>
            <a:spLocks noGrp="1"/>
          </p:cNvSpPr>
          <p:nvPr>
            <p:ph type="dt" sz="half" idx="10"/>
          </p:nvPr>
        </p:nvSpPr>
        <p:spPr/>
        <p:txBody>
          <a:bodyPr/>
          <a:lstStyle/>
          <a:p>
            <a:r>
              <a:rPr lang="en-US"/>
              <a:t>2.08.2022 Release</a:t>
            </a:r>
          </a:p>
        </p:txBody>
      </p:sp>
      <p:sp>
        <p:nvSpPr>
          <p:cNvPr id="3" name="Footer Placeholder 2">
            <a:extLst>
              <a:ext uri="{FF2B5EF4-FFF2-40B4-BE49-F238E27FC236}">
                <a16:creationId xmlns:a16="http://schemas.microsoft.com/office/drawing/2014/main" id="{B573AF41-AB90-4C90-80CA-C2CED6A4C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E9BAEF-3F74-42F0-8694-20CDD3970DC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2056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32F5-44CF-482D-BA24-67DB19856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284E6-57BA-4A4E-AA1B-21C363A3C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D34CE-988B-4F2A-88E6-BCB09FD27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48045-9354-4AB7-AB5F-41FE875AD96C}"/>
              </a:ext>
            </a:extLst>
          </p:cNvPr>
          <p:cNvSpPr>
            <a:spLocks noGrp="1"/>
          </p:cNvSpPr>
          <p:nvPr>
            <p:ph type="dt" sz="half" idx="10"/>
          </p:nvPr>
        </p:nvSpPr>
        <p:spPr/>
        <p:txBody>
          <a:bodyPr/>
          <a:lstStyle/>
          <a:p>
            <a:r>
              <a:rPr lang="en-US"/>
              <a:t>2.08.2022 Release</a:t>
            </a:r>
          </a:p>
        </p:txBody>
      </p:sp>
      <p:sp>
        <p:nvSpPr>
          <p:cNvPr id="6" name="Footer Placeholder 5">
            <a:extLst>
              <a:ext uri="{FF2B5EF4-FFF2-40B4-BE49-F238E27FC236}">
                <a16:creationId xmlns:a16="http://schemas.microsoft.com/office/drawing/2014/main" id="{420C31E0-03B2-40B1-812C-3BF3197DB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15F09-699C-41E4-8C7B-FEAC63711D43}"/>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24764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D72B-406A-42CB-B838-BBEC8E917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2A6C3C-5223-4D1C-9570-84D6797EB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F3731-EE38-4843-971C-AA9037587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76AC1-F1A2-4EAD-8DF1-BE40631BC63E}"/>
              </a:ext>
            </a:extLst>
          </p:cNvPr>
          <p:cNvSpPr>
            <a:spLocks noGrp="1"/>
          </p:cNvSpPr>
          <p:nvPr>
            <p:ph type="dt" sz="half" idx="10"/>
          </p:nvPr>
        </p:nvSpPr>
        <p:spPr/>
        <p:txBody>
          <a:bodyPr/>
          <a:lstStyle/>
          <a:p>
            <a:r>
              <a:rPr lang="en-US"/>
              <a:t>2.08.2022 Release</a:t>
            </a:r>
          </a:p>
        </p:txBody>
      </p:sp>
      <p:sp>
        <p:nvSpPr>
          <p:cNvPr id="6" name="Footer Placeholder 5">
            <a:extLst>
              <a:ext uri="{FF2B5EF4-FFF2-40B4-BE49-F238E27FC236}">
                <a16:creationId xmlns:a16="http://schemas.microsoft.com/office/drawing/2014/main" id="{AB8050B4-4971-4F3D-AB9E-402BA4D86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C4D7D-5D02-42BA-859A-73FD83EF62ED}"/>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768581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B8A1-48C3-4118-A838-3BDADFC469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9363EB-398B-4894-B9DA-074D8E6D0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40F2-368F-474C-A358-193AD5BD4099}"/>
              </a:ext>
            </a:extLst>
          </p:cNvPr>
          <p:cNvSpPr>
            <a:spLocks noGrp="1"/>
          </p:cNvSpPr>
          <p:nvPr>
            <p:ph type="dt" sz="half" idx="10"/>
          </p:nvPr>
        </p:nvSpPr>
        <p:spPr/>
        <p:txBody>
          <a:bodyPr/>
          <a:lstStyle/>
          <a:p>
            <a:r>
              <a:rPr lang="en-US"/>
              <a:t>2.08.2022 Release</a:t>
            </a:r>
          </a:p>
        </p:txBody>
      </p:sp>
      <p:sp>
        <p:nvSpPr>
          <p:cNvPr id="5" name="Footer Placeholder 4">
            <a:extLst>
              <a:ext uri="{FF2B5EF4-FFF2-40B4-BE49-F238E27FC236}">
                <a16:creationId xmlns:a16="http://schemas.microsoft.com/office/drawing/2014/main" id="{5B61D6B4-4549-426C-A007-95B275584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393D9-802E-4A72-BA5D-AC2AAB37A53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016958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408A0-4112-4BB3-80D3-67221A8346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E5CDD-3FC3-4922-BA73-567CAF4DB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249B0-3C73-4D69-A6A3-97504DB24965}"/>
              </a:ext>
            </a:extLst>
          </p:cNvPr>
          <p:cNvSpPr>
            <a:spLocks noGrp="1"/>
          </p:cNvSpPr>
          <p:nvPr>
            <p:ph type="dt" sz="half" idx="10"/>
          </p:nvPr>
        </p:nvSpPr>
        <p:spPr/>
        <p:txBody>
          <a:bodyPr/>
          <a:lstStyle/>
          <a:p>
            <a:r>
              <a:rPr lang="en-US"/>
              <a:t>2.08.2022 Release</a:t>
            </a:r>
          </a:p>
        </p:txBody>
      </p:sp>
      <p:sp>
        <p:nvSpPr>
          <p:cNvPr id="5" name="Footer Placeholder 4">
            <a:extLst>
              <a:ext uri="{FF2B5EF4-FFF2-40B4-BE49-F238E27FC236}">
                <a16:creationId xmlns:a16="http://schemas.microsoft.com/office/drawing/2014/main" id="{647CF3A9-C90B-40F2-AE8D-DE0143933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C60AD-D498-48B8-9E6E-8EC8AF7D1189}"/>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188956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2.08.2022 Release</a:t>
            </a:r>
          </a:p>
        </p:txBody>
      </p:sp>
    </p:spTree>
    <p:extLst>
      <p:ext uri="{BB962C8B-B14F-4D97-AF65-F5344CB8AC3E}">
        <p14:creationId xmlns:p14="http://schemas.microsoft.com/office/powerpoint/2010/main" val="348960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CED4604-ED95-46EC-8FF5-646C6768C01B}" type="datetime2">
              <a:rPr lang="en-US"/>
              <a:pPr>
                <a:defRPr/>
              </a:pPr>
              <a:t>Tuesday, February 8, 2022</a:t>
            </a:fld>
            <a:endParaRPr lang="en-US"/>
          </a:p>
        </p:txBody>
      </p:sp>
      <p:sp>
        <p:nvSpPr>
          <p:cNvPr id="4" name="Footer Placeholder 3"/>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70155E6C-ADA6-4879-BFB7-5937A80C3C44}" type="slidenum">
              <a:rPr lang="en-US"/>
              <a:pPr>
                <a:defRPr/>
              </a:pPr>
              <a:t>‹#›</a:t>
            </a:fld>
            <a:endParaRPr lang="en-US"/>
          </a:p>
        </p:txBody>
      </p:sp>
    </p:spTree>
    <p:extLst>
      <p:ext uri="{BB962C8B-B14F-4D97-AF65-F5344CB8AC3E}">
        <p14:creationId xmlns:p14="http://schemas.microsoft.com/office/powerpoint/2010/main" val="307641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5216D4A-51F1-42CE-97C6-504EFCD07714}" type="datetime2">
              <a:rPr lang="en-US"/>
              <a:pPr>
                <a:defRPr/>
              </a:pPr>
              <a:t>Tuesday, February 8, 2022</a:t>
            </a:fld>
            <a:endParaRPr lang="en-US"/>
          </a:p>
        </p:txBody>
      </p:sp>
      <p:sp>
        <p:nvSpPr>
          <p:cNvPr id="3" name="Footer Placeholder 2"/>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58BEEFC4-95C9-40EC-B69F-6A44F71B8C3F}" type="slidenum">
              <a:rPr lang="en-US"/>
              <a:pPr>
                <a:defRPr/>
              </a:pPr>
              <a:t>‹#›</a:t>
            </a:fld>
            <a:endParaRPr lang="en-US"/>
          </a:p>
        </p:txBody>
      </p:sp>
    </p:spTree>
    <p:extLst>
      <p:ext uri="{BB962C8B-B14F-4D97-AF65-F5344CB8AC3E}">
        <p14:creationId xmlns:p14="http://schemas.microsoft.com/office/powerpoint/2010/main" val="403430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24911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59" r:id="rId7"/>
    <p:sldLayoutId id="2147483661" r:id="rId8"/>
    <p:sldLayoutId id="2147483663" r:id="rId9"/>
    <p:sldLayoutId id="2147483664" r:id="rId10"/>
    <p:sldLayoutId id="2147483665" r:id="rId11"/>
    <p:sldLayoutId id="214748366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8DD36-3837-4473-83BE-1CA41F2B8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BAAD5-58EA-4393-946A-5DE85A0BD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85D18-F7A6-4C4F-9C53-EB63EEE61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2.08.2022 Release</a:t>
            </a:r>
          </a:p>
        </p:txBody>
      </p:sp>
      <p:sp>
        <p:nvSpPr>
          <p:cNvPr id="5" name="Footer Placeholder 4">
            <a:extLst>
              <a:ext uri="{FF2B5EF4-FFF2-40B4-BE49-F238E27FC236}">
                <a16:creationId xmlns:a16="http://schemas.microsoft.com/office/drawing/2014/main" id="{B99D8151-EBA2-4820-BB36-088A573FB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5434B-C408-4BF5-9C37-35EEF0407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A6C1-4287-4B64-982A-332B062F3CBB}" type="slidenum">
              <a:rPr lang="en-US" smtClean="0"/>
              <a:t>‹#›</a:t>
            </a:fld>
            <a:endParaRPr lang="en-US"/>
          </a:p>
        </p:txBody>
      </p:sp>
    </p:spTree>
    <p:extLst>
      <p:ext uri="{BB962C8B-B14F-4D97-AF65-F5344CB8AC3E}">
        <p14:creationId xmlns:p14="http://schemas.microsoft.com/office/powerpoint/2010/main" val="27309030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6.svg"/><Relationship Id="rId7" Type="http://schemas.openxmlformats.org/officeDocument/2006/relationships/image" Target="../media/image18.png"/><Relationship Id="rId12" Type="http://schemas.openxmlformats.org/officeDocument/2006/relationships/image" Target="../media/image21.png"/><Relationship Id="rId17" Type="http://schemas.microsoft.com/office/2007/relationships/hdphoto" Target="../media/hdphoto7.wdp"/><Relationship Id="rId25" Type="http://schemas.openxmlformats.org/officeDocument/2006/relationships/image" Target="../media/image30.svg"/><Relationship Id="rId2" Type="http://schemas.openxmlformats.org/officeDocument/2006/relationships/notesSlide" Target="../notesSlides/notesSlide16.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4.xml"/><Relationship Id="rId6" Type="http://schemas.microsoft.com/office/2007/relationships/hdphoto" Target="../media/hdphoto2.wdp"/><Relationship Id="rId11" Type="http://schemas.microsoft.com/office/2007/relationships/hdphoto" Target="../media/hdphoto4.wdp"/><Relationship Id="rId24" Type="http://schemas.openxmlformats.org/officeDocument/2006/relationships/image" Target="../media/image29.png"/><Relationship Id="rId5" Type="http://schemas.openxmlformats.org/officeDocument/2006/relationships/image" Target="../media/image17.png"/><Relationship Id="rId15" Type="http://schemas.microsoft.com/office/2007/relationships/hdphoto" Target="../media/hdphoto6.wdp"/><Relationship Id="rId23" Type="http://schemas.openxmlformats.org/officeDocument/2006/relationships/image" Target="../media/image28.svg"/><Relationship Id="rId10" Type="http://schemas.openxmlformats.org/officeDocument/2006/relationships/image" Target="../media/image20.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fif"/><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microsoft.com/office/2007/relationships/hdphoto" Target="../media/hdphoto10.wdp"/></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f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69CEB5F-4A37-4721-AAA7-5D5F5DDA320F}"/>
              </a:ext>
            </a:extLst>
          </p:cNvPr>
          <p:cNvSpPr txBox="1">
            <a:spLocks/>
          </p:cNvSpPr>
          <p:nvPr/>
        </p:nvSpPr>
        <p:spPr>
          <a:xfrm>
            <a:off x="2795997" y="3044864"/>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February 9, 2022</a:t>
            </a:r>
          </a:p>
        </p:txBody>
      </p:sp>
      <p:sp>
        <p:nvSpPr>
          <p:cNvPr id="6" name="TextBox 5">
            <a:extLst>
              <a:ext uri="{FF2B5EF4-FFF2-40B4-BE49-F238E27FC236}">
                <a16:creationId xmlns:a16="http://schemas.microsoft.com/office/drawing/2014/main" id="{1CCCD6C3-2D41-4E97-AA1A-2668CFE844C0}"/>
              </a:ext>
            </a:extLst>
          </p:cNvPr>
          <p:cNvSpPr txBox="1"/>
          <p:nvPr/>
        </p:nvSpPr>
        <p:spPr>
          <a:xfrm>
            <a:off x="399157" y="5264617"/>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January 12</a:t>
            </a:r>
            <a:r>
              <a:rPr lang="en-US" sz="1500" b="1" i="1" baseline="30000" dirty="0">
                <a:solidFill>
                  <a:prstClr val="white"/>
                </a:solidFill>
                <a:latin typeface="Arial" pitchFamily="34" charset="0"/>
                <a:cs typeface="Arial" pitchFamily="34" charset="0"/>
              </a:rPr>
              <a:t>th</a:t>
            </a:r>
            <a:r>
              <a:rPr lang="en-US" sz="1500" b="1" i="1" dirty="0">
                <a:solidFill>
                  <a:prstClr val="white"/>
                </a:solidFill>
                <a:latin typeface="Arial" pitchFamily="34" charset="0"/>
                <a:cs typeface="Arial" pitchFamily="34" charset="0"/>
              </a:rPr>
              <a:t> Public Health Council listing</a:t>
            </a:r>
          </a:p>
        </p:txBody>
      </p:sp>
      <p:sp>
        <p:nvSpPr>
          <p:cNvPr id="7" name="TextBox 6">
            <a:extLst>
              <a:ext uri="{FF2B5EF4-FFF2-40B4-BE49-F238E27FC236}">
                <a16:creationId xmlns:a16="http://schemas.microsoft.com/office/drawing/2014/main" id="{E7CC105C-E798-492A-B8D0-C0A9C3B9318D}"/>
              </a:ext>
            </a:extLst>
          </p:cNvPr>
          <p:cNvSpPr txBox="1"/>
          <p:nvPr/>
        </p:nvSpPr>
        <p:spPr>
          <a:xfrm>
            <a:off x="1362002" y="4321425"/>
            <a:ext cx="9548043" cy="438580"/>
          </a:xfrm>
          <a:prstGeom prst="rect">
            <a:avLst/>
          </a:prstGeom>
          <a:noFill/>
        </p:spPr>
        <p:txBody>
          <a:bodyPr wrap="square" lIns="67692" tIns="34289" rIns="67692" bIns="34289" rtlCol="0">
            <a:spAutoFit/>
          </a:bodyPr>
          <a:lstStyle/>
          <a:p>
            <a:pPr algn="ctr" defTabSz="675753">
              <a:defRPr/>
            </a:pPr>
            <a:r>
              <a:rPr lang="en-US" sz="2400" b="1" i="1" dirty="0">
                <a:solidFill>
                  <a:prstClr val="white"/>
                </a:solidFill>
              </a:rPr>
              <a:t>Please standby – the meeting will begin shortly</a:t>
            </a:r>
          </a:p>
        </p:txBody>
      </p:sp>
      <p:sp>
        <p:nvSpPr>
          <p:cNvPr id="8" name="Title 2">
            <a:extLst>
              <a:ext uri="{FF2B5EF4-FFF2-40B4-BE49-F238E27FC236}">
                <a16:creationId xmlns:a16="http://schemas.microsoft.com/office/drawing/2014/main" id="{6397F15C-C0CE-4754-8D91-97F9E9BC8C22}"/>
              </a:ext>
            </a:extLst>
          </p:cNvPr>
          <p:cNvSpPr txBox="1">
            <a:spLocks/>
          </p:cNvSpPr>
          <p:nvPr/>
        </p:nvSpPr>
        <p:spPr>
          <a:xfrm>
            <a:off x="1491847" y="2428717"/>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327375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10</a:t>
            </a:fld>
            <a:endParaRPr lang="en-US" altLang="en-US" sz="1400">
              <a:solidFill>
                <a:srgbClr val="B5B5B5"/>
              </a:solidFill>
              <a:cs typeface="Arial" charset="0"/>
            </a:endParaRPr>
          </a:p>
        </p:txBody>
      </p:sp>
      <p:sp>
        <p:nvSpPr>
          <p:cNvPr id="3" name="Footer Placeholder 2"/>
          <p:cNvSpPr>
            <a:spLocks noGrp="1"/>
          </p:cNvSpPr>
          <p:nvPr>
            <p:ph type="ftr" sz="quarter" idx="3"/>
          </p:nvPr>
        </p:nvSpPr>
        <p:spPr/>
        <p:txBody>
          <a:bodyPr/>
          <a:lstStyle/>
          <a:p>
            <a:pPr>
              <a:defRPr/>
            </a:pPr>
            <a:endParaRPr lang="en-US" dirty="0"/>
          </a:p>
        </p:txBody>
      </p:sp>
      <p:grpSp>
        <p:nvGrpSpPr>
          <p:cNvPr id="5" name="Group 4">
            <a:extLst>
              <a:ext uri="{FF2B5EF4-FFF2-40B4-BE49-F238E27FC236}">
                <a16:creationId xmlns:a16="http://schemas.microsoft.com/office/drawing/2014/main" id="{6CF1A145-1704-4D17-9FC1-16FD90783FDC}"/>
              </a:ext>
            </a:extLst>
          </p:cNvPr>
          <p:cNvGrpSpPr/>
          <p:nvPr/>
        </p:nvGrpSpPr>
        <p:grpSpPr>
          <a:xfrm>
            <a:off x="1566334" y="4041825"/>
            <a:ext cx="9777940" cy="1111250"/>
            <a:chOff x="1566334" y="4041825"/>
            <a:chExt cx="9777940" cy="1111250"/>
          </a:xfrm>
        </p:grpSpPr>
        <p:sp>
          <p:nvSpPr>
            <p:cNvPr id="92168" name="Rectangle 5"/>
            <p:cNvSpPr>
              <a:spLocks noChangeArrowheads="1"/>
            </p:cNvSpPr>
            <p:nvPr/>
          </p:nvSpPr>
          <p:spPr bwMode="auto">
            <a:xfrm>
              <a:off x="2833157" y="4243507"/>
              <a:ext cx="85111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4000" b="1" dirty="0">
                  <a:latin typeface="+mn-lt"/>
                </a:rPr>
                <a:t>www.mass.gov/dph</a:t>
              </a:r>
            </a:p>
          </p:txBody>
        </p:sp>
        <p:pic>
          <p:nvPicPr>
            <p:cNvPr id="92169" name="Picture 4" descr="C:\Users\ABCohen\AppData\Local\Microsoft\Windows\Temporary Internet Files\Content.Outlook\L5IST9YM\DPH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334" y="4041825"/>
              <a:ext cx="121496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DCCF112C-6A9C-47D9-905D-E7C677DE5D44}"/>
              </a:ext>
            </a:extLst>
          </p:cNvPr>
          <p:cNvGrpSpPr/>
          <p:nvPr/>
        </p:nvGrpSpPr>
        <p:grpSpPr>
          <a:xfrm>
            <a:off x="1740569" y="1682598"/>
            <a:ext cx="9603705" cy="685800"/>
            <a:chOff x="1740569" y="1682598"/>
            <a:chExt cx="9603705" cy="685800"/>
          </a:xfrm>
        </p:grpSpPr>
        <p:pic>
          <p:nvPicPr>
            <p:cNvPr id="92166" name="Picture 2" descr="C:\Users\ABCohen\AppData\Local\Microsoft\Windows\Temporary Internet Files\Content.IE5\43RR80EE\Twitter_bird_logo_2012.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0569" y="1682598"/>
              <a:ext cx="86649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84B6347D-C39E-4C58-AE2A-592041A59F44}"/>
                </a:ext>
              </a:extLst>
            </p:cNvPr>
            <p:cNvSpPr>
              <a:spLocks noChangeArrowheads="1"/>
            </p:cNvSpPr>
            <p:nvPr/>
          </p:nvSpPr>
          <p:spPr bwMode="auto">
            <a:xfrm>
              <a:off x="2833157" y="1702333"/>
              <a:ext cx="85111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en-US" altLang="en-US" sz="3600" b="1" dirty="0">
                  <a:ea typeface="ＭＳ Ｐゴシック" pitchFamily="34" charset="-128"/>
                </a:rPr>
                <a:t>@MassDPH</a:t>
              </a:r>
            </a:p>
          </p:txBody>
        </p:sp>
      </p:grpSp>
      <p:grpSp>
        <p:nvGrpSpPr>
          <p:cNvPr id="4" name="Group 3">
            <a:extLst>
              <a:ext uri="{FF2B5EF4-FFF2-40B4-BE49-F238E27FC236}">
                <a16:creationId xmlns:a16="http://schemas.microsoft.com/office/drawing/2014/main" id="{4A11621F-1C56-46C7-A86E-2B65A0981769}"/>
              </a:ext>
            </a:extLst>
          </p:cNvPr>
          <p:cNvGrpSpPr/>
          <p:nvPr/>
        </p:nvGrpSpPr>
        <p:grpSpPr>
          <a:xfrm>
            <a:off x="1666876" y="2604947"/>
            <a:ext cx="10117774" cy="1200329"/>
            <a:chOff x="1666876" y="2718879"/>
            <a:chExt cx="9677398" cy="1200329"/>
          </a:xfrm>
        </p:grpSpPr>
        <p:pic>
          <p:nvPicPr>
            <p:cNvPr id="92167" name="Picture 3" descr="C:\Users\ABCohen\AppData\Local\Microsoft\Windows\Temporary Internet Files\Content.IE5\75V1FWE6\LinkedIn_logo_initial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6" y="2843587"/>
              <a:ext cx="1013882"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A5E8B7E6-FA68-48BD-B03C-A2CAAAF2F692}"/>
                </a:ext>
              </a:extLst>
            </p:cNvPr>
            <p:cNvSpPr>
              <a:spLocks noChangeArrowheads="1"/>
            </p:cNvSpPr>
            <p:nvPr/>
          </p:nvSpPr>
          <p:spPr bwMode="auto">
            <a:xfrm>
              <a:off x="2833157" y="2718879"/>
              <a:ext cx="85111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3600" b="1" dirty="0">
                  <a:latin typeface="+mn-lt"/>
                </a:rPr>
                <a:t>Massachusetts Department of Public Health</a:t>
              </a:r>
              <a:endParaRPr lang="en-US" altLang="en-US" sz="1200" b="1" dirty="0">
                <a:latin typeface="+mn-lt"/>
              </a:endParaRPr>
            </a:p>
          </p:txBody>
        </p:sp>
      </p:grpSp>
      <p:sp>
        <p:nvSpPr>
          <p:cNvPr id="15" name="TextBox 14">
            <a:extLst>
              <a:ext uri="{FF2B5EF4-FFF2-40B4-BE49-F238E27FC236}">
                <a16:creationId xmlns:a16="http://schemas.microsoft.com/office/drawing/2014/main" id="{ACC930E4-B43A-4B4B-B115-BB8834564C00}"/>
              </a:ext>
            </a:extLst>
          </p:cNvPr>
          <p:cNvSpPr txBox="1"/>
          <p:nvPr/>
        </p:nvSpPr>
        <p:spPr>
          <a:xfrm>
            <a:off x="611133" y="159516"/>
            <a:ext cx="7312617" cy="646331"/>
          </a:xfrm>
          <a:prstGeom prst="rect">
            <a:avLst/>
          </a:prstGeom>
          <a:noFill/>
        </p:spPr>
        <p:txBody>
          <a:bodyPr wrap="square" rtlCol="0">
            <a:spAutoFit/>
          </a:bodyPr>
          <a:lstStyle/>
          <a:p>
            <a:r>
              <a:rPr lang="en-US" sz="3600" b="1" dirty="0">
                <a:solidFill>
                  <a:schemeClr val="bg1"/>
                </a:solidFill>
              </a:rPr>
              <a:t>Connect with DPH</a:t>
            </a:r>
          </a:p>
        </p:txBody>
      </p:sp>
    </p:spTree>
    <p:extLst>
      <p:ext uri="{BB962C8B-B14F-4D97-AF65-F5344CB8AC3E}">
        <p14:creationId xmlns:p14="http://schemas.microsoft.com/office/powerpoint/2010/main" val="37017079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FEBRUARY 9, 2022</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27000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2092877"/>
          </a:xfrm>
          <a:prstGeom prst="rect">
            <a:avLst/>
          </a:prstGeom>
        </p:spPr>
        <p:txBody>
          <a:bodyPr wrap="square" lIns="91014" tIns="45718" rIns="91014" bIns="45718">
            <a:spAutoFit/>
          </a:bodyPr>
          <a:lstStyle/>
          <a:p>
            <a:r>
              <a:rPr lang="en-US" sz="5100" b="1" dirty="0">
                <a:solidFill>
                  <a:schemeClr val="bg1"/>
                </a:solidFill>
                <a:latin typeface="Arial" pitchFamily="34" charset="0"/>
                <a:cs typeface="Arial" pitchFamily="34" charset="0"/>
              </a:rPr>
              <a:t>Determination of Need</a:t>
            </a:r>
            <a:r>
              <a:rPr lang="en-US" sz="4500" dirty="0">
                <a:solidFill>
                  <a:schemeClr val="bg1"/>
                </a:solidFill>
                <a:latin typeface="Arial" pitchFamily="34" charset="0"/>
                <a:cs typeface="Arial" pitchFamily="34" charset="0"/>
              </a:rPr>
              <a:t>: </a:t>
            </a:r>
          </a:p>
          <a:p>
            <a:endParaRPr lang="en-US" sz="1500" dirty="0">
              <a:solidFill>
                <a:schemeClr val="bg1"/>
              </a:solidFill>
              <a:latin typeface="Arial" pitchFamily="34" charset="0"/>
              <a:cs typeface="Arial" pitchFamily="34" charset="0"/>
            </a:endParaRPr>
          </a:p>
          <a:p>
            <a:r>
              <a:rPr lang="en-US" sz="3200" i="1" dirty="0">
                <a:solidFill>
                  <a:schemeClr val="bg1"/>
                </a:solidFill>
              </a:rPr>
              <a:t>Request by Wellman Healthcare Group, Inc. for a substantial capital expenditure </a:t>
            </a:r>
            <a:endParaRPr lang="en-US" sz="31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9622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1600434"/>
          </a:xfrm>
          <a:prstGeom prst="rect">
            <a:avLst/>
          </a:prstGeom>
        </p:spPr>
        <p:txBody>
          <a:bodyPr wrap="square" lIns="91014" tIns="45718" rIns="91014" bIns="45718">
            <a:spAutoFit/>
          </a:bodyPr>
          <a:lstStyle/>
          <a:p>
            <a:r>
              <a:rPr lang="en-US" sz="5100" b="1" dirty="0">
                <a:solidFill>
                  <a:schemeClr val="bg1"/>
                </a:solidFill>
                <a:latin typeface="Arial" pitchFamily="34" charset="0"/>
                <a:cs typeface="Arial" pitchFamily="34" charset="0"/>
              </a:rPr>
              <a:t>Determination of Need</a:t>
            </a:r>
            <a:r>
              <a:rPr lang="en-US" sz="4500" dirty="0">
                <a:solidFill>
                  <a:schemeClr val="bg1"/>
                </a:solidFill>
                <a:latin typeface="Arial" pitchFamily="34" charset="0"/>
                <a:cs typeface="Arial" pitchFamily="34" charset="0"/>
              </a:rPr>
              <a:t>: </a:t>
            </a:r>
          </a:p>
          <a:p>
            <a:endParaRPr lang="en-US" sz="1500" dirty="0">
              <a:solidFill>
                <a:schemeClr val="bg1"/>
              </a:solidFill>
              <a:latin typeface="Arial" pitchFamily="34" charset="0"/>
              <a:cs typeface="Arial" pitchFamily="34" charset="0"/>
            </a:endParaRPr>
          </a:p>
          <a:p>
            <a:r>
              <a:rPr lang="en-US" sz="3200" i="1" dirty="0">
                <a:solidFill>
                  <a:schemeClr val="bg1"/>
                </a:solidFill>
              </a:rPr>
              <a:t>Request by PAM Cubed, LLC for a transfer of ownership </a:t>
            </a:r>
            <a:endParaRPr lang="en-US" sz="31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6333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dirty="0">
                <a:solidFill>
                  <a:schemeClr val="bg1"/>
                </a:solidFill>
                <a:latin typeface="Abadi Extra Light"/>
              </a:rPr>
              <a:t>COVID-19</a:t>
            </a:r>
          </a:p>
          <a:p>
            <a:pPr algn="ctr">
              <a:lnSpc>
                <a:spcPct val="115000"/>
              </a:lnSpc>
            </a:pPr>
            <a:r>
              <a:rPr lang="en-US" sz="4900" b="1" spc="800" dirty="0">
                <a:solidFill>
                  <a:schemeClr val="bg1"/>
                </a:solidFill>
                <a:latin typeface="Abadi Extra Light"/>
              </a:rPr>
              <a:t>Community Impact Survey(CCIS)</a:t>
            </a:r>
          </a:p>
          <a:p>
            <a:pPr algn="ctr">
              <a:lnSpc>
                <a:spcPct val="115000"/>
              </a:lnSpc>
            </a:pPr>
            <a:endParaRPr lang="en-US" sz="2667" dirty="0">
              <a:solidFill>
                <a:schemeClr val="bg1"/>
              </a:solidFill>
              <a:latin typeface="Abadi Extra Light"/>
            </a:endParaRPr>
          </a:p>
          <a:p>
            <a:pPr algn="ctr">
              <a:lnSpc>
                <a:spcPct val="115000"/>
              </a:lnSpc>
              <a:buSzPts val="1100"/>
            </a:pPr>
            <a:r>
              <a:rPr lang="en-US" sz="3200" spc="400" dirty="0">
                <a:solidFill>
                  <a:schemeClr val="bg1"/>
                </a:solidFill>
                <a:latin typeface="Abadi Extra Light"/>
              </a:rPr>
              <a:t>Preliminary Analysis Results as of </a:t>
            </a:r>
            <a:endParaRPr lang="en-US" sz="3200" i="1" spc="400" dirty="0">
              <a:solidFill>
                <a:schemeClr val="bg1"/>
              </a:solidFill>
              <a:latin typeface="Abadi Extra Light"/>
            </a:endParaRPr>
          </a:p>
          <a:p>
            <a:pPr algn="ctr">
              <a:lnSpc>
                <a:spcPct val="115000"/>
              </a:lnSpc>
              <a:buSzPts val="1100"/>
            </a:pPr>
            <a:r>
              <a:rPr lang="en-US" sz="3200" spc="400" dirty="0">
                <a:solidFill>
                  <a:schemeClr val="bg1"/>
                </a:solidFill>
                <a:latin typeface="Abadi Extra Light"/>
              </a:rPr>
              <a:t>February 8, 2022</a:t>
            </a:r>
            <a:br>
              <a:rPr lang="en-US" sz="3200" spc="400" dirty="0">
                <a:solidFill>
                  <a:schemeClr val="bg1"/>
                </a:solidFill>
                <a:latin typeface="Abadi Extra Light"/>
              </a:rPr>
            </a:br>
            <a:br>
              <a:rPr lang="en-US" sz="3200" spc="400" dirty="0">
                <a:latin typeface="Abadi Extra Light"/>
              </a:rPr>
            </a:br>
            <a:r>
              <a:rPr lang="en-US" sz="2000" spc="800" dirty="0">
                <a:solidFill>
                  <a:schemeClr val="bg1"/>
                </a:solidFill>
                <a:latin typeface="Abadi Extra Light"/>
              </a:rPr>
              <a:t>Presented by Allison Guarino MPH, </a:t>
            </a:r>
            <a:br>
              <a:rPr lang="en-US" sz="2000" spc="800" dirty="0">
                <a:solidFill>
                  <a:schemeClr val="bg1"/>
                </a:solidFill>
                <a:latin typeface="Abadi Extra Light"/>
              </a:rPr>
            </a:br>
            <a:r>
              <a:rPr lang="en-US" sz="2000" spc="800" dirty="0">
                <a:solidFill>
                  <a:schemeClr val="bg1"/>
                </a:solidFill>
                <a:latin typeface="Abadi Extra Light"/>
              </a:rPr>
              <a:t>Co-authors: Elizabeth Beatriz, PhD, Justine Egan, MPH, </a:t>
            </a:r>
            <a:r>
              <a:rPr lang="en-US" sz="2400" spc="800" dirty="0">
                <a:solidFill>
                  <a:schemeClr val="bg1"/>
                </a:solidFill>
                <a:latin typeface="Abadi Extra Light"/>
              </a:rPr>
              <a:t>Beatriz Pazos </a:t>
            </a:r>
            <a:r>
              <a:rPr lang="en-US" sz="2400" spc="800" dirty="0" err="1">
                <a:solidFill>
                  <a:schemeClr val="bg1"/>
                </a:solidFill>
                <a:latin typeface="Abadi Extra Light"/>
              </a:rPr>
              <a:t>Vautin</a:t>
            </a:r>
            <a:r>
              <a:rPr lang="en-US" sz="2400" spc="800" dirty="0">
                <a:solidFill>
                  <a:schemeClr val="bg1"/>
                </a:solidFill>
                <a:latin typeface="Abadi Extra Light"/>
              </a:rPr>
              <a:t>, MPH</a:t>
            </a:r>
            <a:endParaRPr lang="en-US" dirty="0">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400" normalizeH="0" baseline="0" noProof="0">
                <a:ln>
                  <a:noFill/>
                </a:ln>
                <a:solidFill>
                  <a:srgbClr val="FFFFFF"/>
                </a:solidFill>
                <a:effectLst/>
                <a:uLnTx/>
                <a:uFillTx/>
                <a:latin typeface="Abadi Extra Light"/>
                <a:ea typeface="+mn-ea"/>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14</a:t>
            </a:fld>
            <a:endParaRPr kumimoji="0" lang="en" sz="1200"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3" name="Date Placeholder 2">
            <a:extLst>
              <a:ext uri="{FF2B5EF4-FFF2-40B4-BE49-F238E27FC236}">
                <a16:creationId xmlns:a16="http://schemas.microsoft.com/office/drawing/2014/main" id="{67E5B2CF-2DFC-43D0-9610-9310921672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213157" y="2339551"/>
            <a:ext cx="11765684" cy="15597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Steering Committee</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Lauren Cardoso, W.W. Sanouri Ursprung, Beth Beatriz, Abbie Averbach, Ruth Blodgett, Ben Wood, Sabrina Selk,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Jessica del Rosario Nicole Daley, Lisa Potratz</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213157" y="1331722"/>
            <a:ext cx="11765685" cy="954107"/>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FFFFFF"/>
                </a:solidFill>
                <a:effectLst/>
                <a:uLnTx/>
                <a:uFillTx/>
                <a:latin typeface="Abadi"/>
                <a:ea typeface="+mn-ea"/>
                <a:cs typeface="Arial"/>
                <a:sym typeface="Arial"/>
              </a:rPr>
              <a:t>CCIS Project Leads</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W.W. Sanouri Ursprung, Lauren Cardoso, Beth Beatriz, Glory Song, Caroline Stack, Kathleen Fitzsimmons, Emily Sparer-Fine, </a:t>
            </a:r>
            <a:r>
              <a:rPr kumimoji="0" lang="en-US" sz="1800" b="0" i="0" u="none" strike="noStrike" kern="0" cap="none" spc="0" normalizeH="0" baseline="0" noProof="0">
                <a:ln>
                  <a:noFill/>
                </a:ln>
                <a:solidFill>
                  <a:srgbClr val="FFFFFF"/>
                </a:solidFill>
                <a:effectLst/>
                <a:uLnTx/>
                <a:uFillTx/>
                <a:latin typeface="Abadi Extra Light"/>
                <a:ea typeface="+mn-lt"/>
                <a:cs typeface="Arial"/>
                <a:sym typeface="Arial"/>
              </a:rPr>
              <a:t>Ta-wei Lin</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Lisa Potratz, Heather Nelson, Amy Flynn, Lisa Arsenault, </a:t>
            </a:r>
            <a:r>
              <a:rPr kumimoji="0" lang="en-US" sz="1800" b="0" i="0" u="none" strike="noStrike" kern="0" cap="none" spc="0" normalizeH="0" baseline="0" noProof="0">
                <a:ln>
                  <a:noFill/>
                </a:ln>
                <a:solidFill>
                  <a:srgbClr val="FFFFFF"/>
                </a:solidFill>
                <a:effectLst/>
                <a:uLnTx/>
                <a:uFillTx/>
                <a:latin typeface="Abadi Extra Light"/>
                <a:ea typeface="+mn-lt"/>
                <a:cs typeface="Arial"/>
                <a:sym typeface="Arial"/>
              </a:rPr>
              <a:t>Abby Atkins</a:t>
            </a: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213157" y="3429000"/>
            <a:ext cx="11765685" cy="31804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Analytic Team, Data to Action Team, Data Dissemination Team, Communications Team</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Allison Guarino, Andrea Mooney, Angela Laramie, Ann Marie Matteucci, Anna Agan, Arielle Coq, Barry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Callis</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Beatriz Pazos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Vautin</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Ben Wood, Brittany Brown, Chelsea Orefice, Dana Bernson, David Hu, Dawn Fukuda,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Ekta Saksena, Elise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Pechter</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Emily White, Fareesa Hasan, Frank Gyan, Glennon Beresin, Hanna Shephard,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Hannah Walters, Hermik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Babkhanlou</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-Chase, James Laing, Jena Pennock, Jennica Allen, Jennifer Halstrom,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Justine Egan, Kathleen Grattan, Kim Etingoff, Kirby Lecy, Lamar Polk, Lauren Fogarty, Lauren Larochelle,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Mahsa Yazdy, Marianne Mabida, Matthew Tumpney, Megan Hatch, Megan Young, Melody Kingsley, Michelle Reid, Miriam Scrivener, Nassira Nicola, Nicole Daniels, Nicole Roos, Rebecca Berger, Rebecca Han, Robert Leibowitz, Susan Manning, Thomas Brigham, Timothy St. Laurent, Vera Mouradian, Victoria Nielsen,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Ziming</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Xuan,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Elizabeth Showalter, Priyokti Rana, </a:t>
            </a:r>
            <a:r>
              <a:rPr kumimoji="0" lang="en-US" sz="2000" b="0" i="0" u="none" strike="noStrike" kern="0" cap="none" spc="0" normalizeH="0" baseline="0" noProof="0">
                <a:ln>
                  <a:noFill/>
                </a:ln>
                <a:solidFill>
                  <a:srgbClr val="FFFFFF"/>
                </a:solidFill>
                <a:effectLst/>
                <a:uLnTx/>
                <a:uFillTx/>
                <a:latin typeface="Abadi Extra Light"/>
                <a:ea typeface="+mn-lt"/>
                <a:cs typeface="Arial"/>
                <a:sym typeface="Arial"/>
              </a:rPr>
              <a:t>Mayowa Sanusi, Emily Lawson, Alana </a:t>
            </a:r>
            <a:r>
              <a:rPr kumimoji="0" lang="en-US" sz="2000" b="0" i="0" u="none" strike="noStrike" kern="0" cap="none" spc="0" normalizeH="0" baseline="0" noProof="0" err="1">
                <a:ln>
                  <a:noFill/>
                </a:ln>
                <a:solidFill>
                  <a:srgbClr val="FFFFFF"/>
                </a:solidFill>
                <a:effectLst/>
                <a:uLnTx/>
                <a:uFillTx/>
                <a:latin typeface="Abadi Extra Light"/>
                <a:ea typeface="+mn-lt"/>
                <a:cs typeface="Arial"/>
                <a:sym typeface="Arial"/>
              </a:rPr>
              <a:t>LeBrón</a:t>
            </a:r>
            <a:r>
              <a:rPr kumimoji="0" lang="en-US" sz="2000" b="0" i="0" u="none" strike="noStrike" kern="0" cap="none" spc="0" normalizeH="0" baseline="0" noProof="0">
                <a:ln>
                  <a:noFill/>
                </a:ln>
                <a:solidFill>
                  <a:srgbClr val="FFFFFF"/>
                </a:solidFill>
                <a:effectLst/>
                <a:uLnTx/>
                <a:uFillTx/>
                <a:latin typeface="Abadi Extra Light"/>
                <a:ea typeface="+mn-lt"/>
                <a:cs typeface="Arial"/>
                <a:sym typeface="Arial"/>
              </a:rPr>
              <a:t> </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a:t>
            </a:r>
          </a:p>
        </p:txBody>
      </p:sp>
      <p:sp>
        <p:nvSpPr>
          <p:cNvPr id="2" name="Slide Number Placeholder 1">
            <a:extLst>
              <a:ext uri="{FF2B5EF4-FFF2-40B4-BE49-F238E27FC236}">
                <a16:creationId xmlns:a16="http://schemas.microsoft.com/office/drawing/2014/main" id="{847A5AE0-9D6E-4143-93CB-74D6D2E798B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D78195B-3BE3-44F0-897C-3BC658B34D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209197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Mass in Motion programs, including Springfield, Malden, and Chelsea</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Cambodian Mutual Assistance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Mashpee Wampanoag Tribe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Immigrants’ Assistance Center, Inc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Families for Justice as Healing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City of Lawrence Mayor’s Health Task Force</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The</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84 Coalitions, including the Lawrence/Methuen Coalition</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Boys and Girls Clubs, including those in Fitchburg and Leominster and the Metro South area</a:t>
            </a:r>
            <a:endParaRPr kumimoji="0" lang="en-US"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Chinatown Neighborhood Association</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Father Bill’s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UTEC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err="1">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rPr>
              <a:t>MassCOSH</a:t>
            </a: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Stavros Center for Independent Living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Greater Springfield Senior Services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Center</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for Living and Working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DEAF, Inc.</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Massachusetts Commission for the Deaf and Hard of Hearing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marL="0" marR="0" lvl="0" indent="0" algn="l" defTabSz="1219170" rtl="0" eaLnBrk="1" fontAlgn="auto" latinLnBrk="0" hangingPunct="1">
              <a:lnSpc>
                <a:spcPct val="115000"/>
              </a:lnSpc>
              <a:spcBef>
                <a:spcPts val="1067"/>
              </a:spcBef>
              <a:spcAft>
                <a:spcPts val="2133"/>
              </a:spcAft>
              <a:buClr>
                <a:srgbClr val="000000"/>
              </a:buClr>
              <a:buSzPts val="1100"/>
              <a:buFontTx/>
              <a:buNone/>
              <a:tabLst/>
              <a:defRPr/>
            </a:pPr>
            <a: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t>Many groups that were critical in the success of this effort and gave important input on the development and deployment of the survey:</a:t>
            </a:r>
            <a:b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b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p:txBody>
      </p:sp>
      <p:sp>
        <p:nvSpPr>
          <p:cNvPr id="5" name="Slide Number Placeholder 4">
            <a:extLst>
              <a:ext uri="{FF2B5EF4-FFF2-40B4-BE49-F238E27FC236}">
                <a16:creationId xmlns:a16="http://schemas.microsoft.com/office/drawing/2014/main" id="{577C1F8C-3109-4C2D-874E-3E03E098E0D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8B5F48C1-6A96-414A-AE96-FEC7C9E85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377497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33829" y="1740944"/>
            <a:ext cx="11555519" cy="4564200"/>
          </a:xfrm>
          <a:prstGeom prst="rect">
            <a:avLst/>
          </a:prstGeom>
        </p:spPr>
        <p:txBody>
          <a:bodyPr spcFirstLastPara="1" wrap="square" lIns="91433" tIns="45700" rIns="91433" bIns="45700" anchor="t" anchorCtr="0">
            <a:noAutofit/>
          </a:bodyPr>
          <a:lstStyle/>
          <a:p>
            <a:pPr marL="608965" indent="-440055">
              <a:lnSpc>
                <a:spcPct val="200000"/>
              </a:lnSpc>
              <a:buClr>
                <a:srgbClr val="073763"/>
              </a:buClr>
              <a:buSzPts val="1600"/>
              <a:buAutoNum type="arabicPeriod"/>
            </a:pPr>
            <a:r>
              <a:rPr lang="en-US" sz="2400" dirty="0">
                <a:solidFill>
                  <a:srgbClr val="073763"/>
                </a:solidFill>
                <a:latin typeface="Abadi Extra Light"/>
              </a:rPr>
              <a:t>Purpose and Approach of the Covid-19 Community Impact Survey (CCIS)</a:t>
            </a:r>
            <a:endParaRPr lang="en-US" dirty="0"/>
          </a:p>
          <a:p>
            <a:pPr marL="608965" indent="-440055">
              <a:lnSpc>
                <a:spcPct val="200000"/>
              </a:lnSpc>
              <a:spcBef>
                <a:spcPts val="0"/>
              </a:spcBef>
              <a:buClr>
                <a:srgbClr val="073763"/>
              </a:buClr>
              <a:buSzPts val="1600"/>
              <a:buAutoNum type="arabicPeriod"/>
            </a:pPr>
            <a:r>
              <a:rPr lang="en-US" sz="2400" dirty="0">
                <a:solidFill>
                  <a:srgbClr val="073763"/>
                </a:solidFill>
                <a:latin typeface="Abadi Extra Light"/>
              </a:rPr>
              <a:t>Preliminary Findings </a:t>
            </a:r>
          </a:p>
          <a:p>
            <a:pPr marL="1235710" lvl="1" indent="-456565">
              <a:lnSpc>
                <a:spcPct val="100000"/>
              </a:lnSpc>
              <a:spcBef>
                <a:spcPts val="0"/>
              </a:spcBef>
              <a:buClr>
                <a:srgbClr val="073763"/>
              </a:buClr>
              <a:buSzPts val="1600"/>
            </a:pPr>
            <a:r>
              <a:rPr lang="en-US" sz="2000" dirty="0">
                <a:solidFill>
                  <a:srgbClr val="073763"/>
                </a:solidFill>
                <a:latin typeface="Abadi Extra Light"/>
              </a:rPr>
              <a:t>Youth Safety and Healthcare Access</a:t>
            </a:r>
            <a:endParaRPr lang="en-US" sz="2400" dirty="0">
              <a:solidFill>
                <a:srgbClr val="073763"/>
              </a:solidFill>
              <a:latin typeface="Abadi Extra Light"/>
            </a:endParaRPr>
          </a:p>
          <a:p>
            <a:pPr marL="626760" indent="-457200">
              <a:lnSpc>
                <a:spcPct val="100000"/>
              </a:lnSpc>
              <a:spcBef>
                <a:spcPts val="0"/>
              </a:spcBef>
              <a:buSzPts val="1600"/>
              <a:buAutoNum type="arabicPeriod"/>
            </a:pPr>
            <a:r>
              <a:rPr lang="en-US" sz="2400" dirty="0">
                <a:solidFill>
                  <a:srgbClr val="073763"/>
                </a:solidFill>
                <a:latin typeface="Abadi Extra Light"/>
              </a:rPr>
              <a:t>Appendix</a:t>
            </a:r>
            <a:endParaRPr lang="en-US" sz="1400" dirty="0"/>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386590"/>
            <a:ext cx="10515600"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46" y="6725988"/>
            <a:ext cx="12191999" cy="12878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Slide Number Placeholder 2">
            <a:extLst>
              <a:ext uri="{FF2B5EF4-FFF2-40B4-BE49-F238E27FC236}">
                <a16:creationId xmlns:a16="http://schemas.microsoft.com/office/drawing/2014/main" id="{FE477E95-08E3-48D7-AA64-4EC158D255F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34DCE79-5B85-4478-805A-1A6F0078FB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1" name="Rectangle 50">
            <a:extLst>
              <a:ext uri="{FF2B5EF4-FFF2-40B4-BE49-F238E27FC236}">
                <a16:creationId xmlns:a16="http://schemas.microsoft.com/office/drawing/2014/main" id="{E2CA9E2A-BEBB-9146-8765-A01325E58C08}"/>
              </a:ext>
            </a:extLst>
          </p:cNvPr>
          <p:cNvSpPr/>
          <p:nvPr/>
        </p:nvSpPr>
        <p:spPr>
          <a:xfrm>
            <a:off x="5289621" y="3505467"/>
            <a:ext cx="1644150" cy="1528579"/>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7" name="Rectangle 56">
            <a:extLst>
              <a:ext uri="{FF2B5EF4-FFF2-40B4-BE49-F238E27FC236}">
                <a16:creationId xmlns:a16="http://schemas.microsoft.com/office/drawing/2014/main" id="{D1567F73-D512-1640-9350-D12A94769B80}"/>
              </a:ext>
            </a:extLst>
          </p:cNvPr>
          <p:cNvSpPr/>
          <p:nvPr/>
        </p:nvSpPr>
        <p:spPr>
          <a:xfrm>
            <a:off x="47856" y="3505467"/>
            <a:ext cx="1714329" cy="1518732"/>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6" name="Rectangle 5">
            <a:extLst>
              <a:ext uri="{FF2B5EF4-FFF2-40B4-BE49-F238E27FC236}">
                <a16:creationId xmlns:a16="http://schemas.microsoft.com/office/drawing/2014/main" id="{CDDB86A0-E8EE-4A5D-B9FE-072CCAFF4F57}"/>
              </a:ext>
            </a:extLst>
          </p:cNvPr>
          <p:cNvSpPr/>
          <p:nvPr/>
        </p:nvSpPr>
        <p:spPr>
          <a:xfrm>
            <a:off x="2" y="307618"/>
            <a:ext cx="12191999" cy="1518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2" name="Google Shape;162;p23"/>
          <p:cNvSpPr txBox="1">
            <a:spLocks noGrp="1"/>
          </p:cNvSpPr>
          <p:nvPr>
            <p:ph type="title"/>
          </p:nvPr>
        </p:nvSpPr>
        <p:spPr>
          <a:xfrm>
            <a:off x="569262" y="388114"/>
            <a:ext cx="10784540" cy="1339047"/>
          </a:xfrm>
          <a:prstGeom prst="rect">
            <a:avLst/>
          </a:prstGeom>
        </p:spPr>
        <p:txBody>
          <a:bodyPr spcFirstLastPara="1" wrap="square" lIns="91433" tIns="45700" rIns="91433" bIns="45700" anchor="ctr" anchorCtr="0">
            <a:noAutofit/>
          </a:bodyPr>
          <a:lstStyle/>
          <a:p>
            <a:r>
              <a:rPr lang="en-US" sz="4267" b="1" spc="800">
                <a:solidFill>
                  <a:schemeClr val="bg1"/>
                </a:solidFill>
                <a:latin typeface="Abadi Extra Light"/>
              </a:rPr>
              <a:t>RESULTS TOPICS TO DATE</a:t>
            </a:r>
          </a:p>
        </p:txBody>
      </p:sp>
      <p:sp>
        <p:nvSpPr>
          <p:cNvPr id="7" name="Rectangle 6">
            <a:extLst>
              <a:ext uri="{FF2B5EF4-FFF2-40B4-BE49-F238E27FC236}">
                <a16:creationId xmlns:a16="http://schemas.microsoft.com/office/drawing/2014/main" id="{ADD8685B-BF03-4CC1-ADC1-05229372CC1E}"/>
              </a:ext>
            </a:extLst>
          </p:cNvPr>
          <p:cNvSpPr/>
          <p:nvPr/>
        </p:nvSpPr>
        <p:spPr>
          <a:xfrm>
            <a:off x="2147" y="6618911"/>
            <a:ext cx="12191999" cy="2358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1FB90B3D-5E7A-2A4D-A257-FEB07AD74625}"/>
              </a:ext>
            </a:extLst>
          </p:cNvPr>
          <p:cNvSpPr/>
          <p:nvPr/>
        </p:nvSpPr>
        <p:spPr>
          <a:xfrm>
            <a:off x="3589048" y="1913907"/>
            <a:ext cx="1646978" cy="1508801"/>
          </a:xfrm>
          <a:prstGeom prst="rect">
            <a:avLst/>
          </a:prstGeom>
          <a:solidFill>
            <a:srgbClr val="4E97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1" name="Rectangle 30">
            <a:extLst>
              <a:ext uri="{FF2B5EF4-FFF2-40B4-BE49-F238E27FC236}">
                <a16:creationId xmlns:a16="http://schemas.microsoft.com/office/drawing/2014/main" id="{D97912CD-B244-0E49-BB24-08AB89CECC49}"/>
              </a:ext>
            </a:extLst>
          </p:cNvPr>
          <p:cNvSpPr/>
          <p:nvPr/>
        </p:nvSpPr>
        <p:spPr>
          <a:xfrm>
            <a:off x="1807377" y="1905742"/>
            <a:ext cx="1737185" cy="1507186"/>
          </a:xfrm>
          <a:prstGeom prst="rect">
            <a:avLst/>
          </a:prstGeom>
          <a:solidFill>
            <a:srgbClr val="46780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2" name="Rectangle 31">
            <a:extLst>
              <a:ext uri="{FF2B5EF4-FFF2-40B4-BE49-F238E27FC236}">
                <a16:creationId xmlns:a16="http://schemas.microsoft.com/office/drawing/2014/main" id="{187BE802-C579-8B45-8FCB-39F85F7A4208}"/>
              </a:ext>
            </a:extLst>
          </p:cNvPr>
          <p:cNvSpPr/>
          <p:nvPr/>
        </p:nvSpPr>
        <p:spPr>
          <a:xfrm>
            <a:off x="25000" y="1895859"/>
            <a:ext cx="1737185" cy="1526098"/>
          </a:xfrm>
          <a:prstGeom prst="rect">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4" name="TextBox 33">
            <a:extLst>
              <a:ext uri="{FF2B5EF4-FFF2-40B4-BE49-F238E27FC236}">
                <a16:creationId xmlns:a16="http://schemas.microsoft.com/office/drawing/2014/main" id="{93FEE952-04BA-CA4F-AB6D-96D688C2B292}"/>
              </a:ext>
            </a:extLst>
          </p:cNvPr>
          <p:cNvSpPr txBox="1"/>
          <p:nvPr/>
        </p:nvSpPr>
        <p:spPr>
          <a:xfrm>
            <a:off x="-10037" y="2911830"/>
            <a:ext cx="1785414"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MITIGATING INDIVIDUAL RISK OF INFECTION</a:t>
            </a:r>
          </a:p>
        </p:txBody>
      </p:sp>
      <p:sp>
        <p:nvSpPr>
          <p:cNvPr id="35" name="TextBox 34">
            <a:extLst>
              <a:ext uri="{FF2B5EF4-FFF2-40B4-BE49-F238E27FC236}">
                <a16:creationId xmlns:a16="http://schemas.microsoft.com/office/drawing/2014/main" id="{16E77800-3A67-2847-A50F-79B7180F66DE}"/>
              </a:ext>
            </a:extLst>
          </p:cNvPr>
          <p:cNvSpPr txBox="1"/>
          <p:nvPr/>
        </p:nvSpPr>
        <p:spPr>
          <a:xfrm>
            <a:off x="1824014" y="2920485"/>
            <a:ext cx="173127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ACCESS TO</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 TESTING​</a:t>
            </a:r>
          </a:p>
        </p:txBody>
      </p:sp>
      <p:sp>
        <p:nvSpPr>
          <p:cNvPr id="37" name="TextBox 36">
            <a:extLst>
              <a:ext uri="{FF2B5EF4-FFF2-40B4-BE49-F238E27FC236}">
                <a16:creationId xmlns:a16="http://schemas.microsoft.com/office/drawing/2014/main" id="{DE334B30-2329-294C-BE76-A18EF6F3B84D}"/>
              </a:ext>
            </a:extLst>
          </p:cNvPr>
          <p:cNvSpPr txBox="1"/>
          <p:nvPr/>
        </p:nvSpPr>
        <p:spPr>
          <a:xfrm>
            <a:off x="3605437" y="2929514"/>
            <a:ext cx="164873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ACCESS TO HEALTHCARE</a:t>
            </a:r>
            <a:r>
              <a:rPr kumimoji="0" lang="en-US" sz="1200" b="0" i="0" u="none" strike="noStrike" kern="0" cap="none" spc="0" normalizeH="0" baseline="0" noProof="0">
                <a:ln>
                  <a:noFill/>
                </a:ln>
                <a:solidFill>
                  <a:srgbClr val="FFFFFF"/>
                </a:solidFill>
                <a:effectLst/>
                <a:uLnTx/>
                <a:uFillTx/>
                <a:latin typeface="Abadi Extra Light"/>
                <a:ea typeface="+mn-ea"/>
                <a:cs typeface="Calibri"/>
                <a:sym typeface="Arial"/>
              </a:rPr>
              <a:t>​</a:t>
            </a:r>
            <a:endPar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endParaRPr>
          </a:p>
        </p:txBody>
      </p:sp>
      <p:pic>
        <p:nvPicPr>
          <p:cNvPr id="39" name="Picture 4" descr="noun_Healthcare_2200916.png">
            <a:extLst>
              <a:ext uri="{FF2B5EF4-FFF2-40B4-BE49-F238E27FC236}">
                <a16:creationId xmlns:a16="http://schemas.microsoft.com/office/drawing/2014/main" id="{625A9F62-DDB6-1045-B4A8-58FD5C430C6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667" t="250" r="267" b="17867"/>
          <a:stretch/>
        </p:blipFill>
        <p:spPr>
          <a:xfrm flipH="1">
            <a:off x="3822539" y="1927426"/>
            <a:ext cx="1149321" cy="961050"/>
          </a:xfrm>
          <a:prstGeom prst="rect">
            <a:avLst/>
          </a:prstGeom>
        </p:spPr>
      </p:pic>
      <p:grpSp>
        <p:nvGrpSpPr>
          <p:cNvPr id="3" name="Group 2">
            <a:extLst>
              <a:ext uri="{FF2B5EF4-FFF2-40B4-BE49-F238E27FC236}">
                <a16:creationId xmlns:a16="http://schemas.microsoft.com/office/drawing/2014/main" id="{0AC976F3-D703-4631-8D99-C5522FCD7B5C}"/>
              </a:ext>
            </a:extLst>
          </p:cNvPr>
          <p:cNvGrpSpPr/>
          <p:nvPr/>
        </p:nvGrpSpPr>
        <p:grpSpPr>
          <a:xfrm>
            <a:off x="506899" y="2073943"/>
            <a:ext cx="804265" cy="740601"/>
            <a:chOff x="684895" y="2449824"/>
            <a:chExt cx="798867" cy="804469"/>
          </a:xfrm>
        </p:grpSpPr>
        <p:sp>
          <p:nvSpPr>
            <p:cNvPr id="41" name="Oval 40">
              <a:extLst>
                <a:ext uri="{FF2B5EF4-FFF2-40B4-BE49-F238E27FC236}">
                  <a16:creationId xmlns:a16="http://schemas.microsoft.com/office/drawing/2014/main" id="{4C6AA2BD-8E67-AD4A-A6AC-DA17807DCDB7}"/>
                </a:ext>
              </a:extLst>
            </p:cNvPr>
            <p:cNvSpPr/>
            <p:nvPr/>
          </p:nvSpPr>
          <p:spPr>
            <a:xfrm>
              <a:off x="684895" y="2449824"/>
              <a:ext cx="798867" cy="8044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Google Shape;231;p30">
              <a:extLst>
                <a:ext uri="{FF2B5EF4-FFF2-40B4-BE49-F238E27FC236}">
                  <a16:creationId xmlns:a16="http://schemas.microsoft.com/office/drawing/2014/main" id="{689873BC-EE5E-F749-92E6-A235E503B5CE}"/>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b="24744"/>
            <a:stretch/>
          </p:blipFill>
          <p:spPr>
            <a:xfrm>
              <a:off x="758501" y="2559451"/>
              <a:ext cx="652700" cy="513085"/>
            </a:xfrm>
            <a:prstGeom prst="rect">
              <a:avLst/>
            </a:prstGeom>
            <a:noFill/>
            <a:ln>
              <a:noFill/>
            </a:ln>
          </p:spPr>
        </p:pic>
      </p:grpSp>
      <p:grpSp>
        <p:nvGrpSpPr>
          <p:cNvPr id="4" name="Group 3">
            <a:extLst>
              <a:ext uri="{FF2B5EF4-FFF2-40B4-BE49-F238E27FC236}">
                <a16:creationId xmlns:a16="http://schemas.microsoft.com/office/drawing/2014/main" id="{E407D2BD-87AE-4624-9FDA-B6BEF9C06DEC}"/>
              </a:ext>
            </a:extLst>
          </p:cNvPr>
          <p:cNvGrpSpPr/>
          <p:nvPr/>
        </p:nvGrpSpPr>
        <p:grpSpPr>
          <a:xfrm>
            <a:off x="2289179" y="2075210"/>
            <a:ext cx="864015" cy="745759"/>
            <a:chOff x="2756273" y="2436923"/>
            <a:chExt cx="858216" cy="810072"/>
          </a:xfrm>
        </p:grpSpPr>
        <p:pic>
          <p:nvPicPr>
            <p:cNvPr id="38" name="Google Shape;248;p31">
              <a:extLst>
                <a:ext uri="{FF2B5EF4-FFF2-40B4-BE49-F238E27FC236}">
                  <a16:creationId xmlns:a16="http://schemas.microsoft.com/office/drawing/2014/main" id="{5C12294F-9821-9849-985A-853A463F7607}"/>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t="2005" b="2015"/>
            <a:stretch/>
          </p:blipFill>
          <p:spPr>
            <a:xfrm>
              <a:off x="2756273" y="2525277"/>
              <a:ext cx="858216" cy="632139"/>
            </a:xfrm>
            <a:prstGeom prst="rect">
              <a:avLst/>
            </a:prstGeom>
            <a:noFill/>
            <a:ln>
              <a:noFill/>
            </a:ln>
          </p:spPr>
        </p:pic>
        <p:sp>
          <p:nvSpPr>
            <p:cNvPr id="43" name="Oval 42">
              <a:extLst>
                <a:ext uri="{FF2B5EF4-FFF2-40B4-BE49-F238E27FC236}">
                  <a16:creationId xmlns:a16="http://schemas.microsoft.com/office/drawing/2014/main" id="{82F04AF0-FB75-604A-B437-235F683E1EA8}"/>
                </a:ext>
              </a:extLst>
            </p:cNvPr>
            <p:cNvSpPr/>
            <p:nvPr/>
          </p:nvSpPr>
          <p:spPr>
            <a:xfrm>
              <a:off x="2781432" y="2436923"/>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44" name="Rectangle 43">
            <a:extLst>
              <a:ext uri="{FF2B5EF4-FFF2-40B4-BE49-F238E27FC236}">
                <a16:creationId xmlns:a16="http://schemas.microsoft.com/office/drawing/2014/main" id="{7C21908A-A64C-2945-999F-3E5376C4DD94}"/>
              </a:ext>
            </a:extLst>
          </p:cNvPr>
          <p:cNvSpPr/>
          <p:nvPr/>
        </p:nvSpPr>
        <p:spPr>
          <a:xfrm>
            <a:off x="6977830" y="1905742"/>
            <a:ext cx="1646978" cy="1522258"/>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3" name="Rectangle 52">
            <a:extLst>
              <a:ext uri="{FF2B5EF4-FFF2-40B4-BE49-F238E27FC236}">
                <a16:creationId xmlns:a16="http://schemas.microsoft.com/office/drawing/2014/main" id="{BD21D8BF-54BE-9E41-9A5B-E4A3B117EBC7}"/>
              </a:ext>
            </a:extLst>
          </p:cNvPr>
          <p:cNvSpPr/>
          <p:nvPr/>
        </p:nvSpPr>
        <p:spPr>
          <a:xfrm>
            <a:off x="8666320" y="1909024"/>
            <a:ext cx="1646978" cy="1532373"/>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6" name="TextBox 55">
            <a:extLst>
              <a:ext uri="{FF2B5EF4-FFF2-40B4-BE49-F238E27FC236}">
                <a16:creationId xmlns:a16="http://schemas.microsoft.com/office/drawing/2014/main" id="{1B59A92B-21B4-A048-9F29-F63557610AB4}"/>
              </a:ext>
            </a:extLst>
          </p:cNvPr>
          <p:cNvSpPr txBox="1"/>
          <p:nvPr/>
        </p:nvSpPr>
        <p:spPr>
          <a:xfrm>
            <a:off x="8644925" y="2984227"/>
            <a:ext cx="1690105"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EMPLOYMENT</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roup 7">
            <a:extLst>
              <a:ext uri="{FF2B5EF4-FFF2-40B4-BE49-F238E27FC236}">
                <a16:creationId xmlns:a16="http://schemas.microsoft.com/office/drawing/2014/main" id="{696AA9DE-8FF1-4C44-AB28-42FD56C42F6E}"/>
              </a:ext>
            </a:extLst>
          </p:cNvPr>
          <p:cNvGrpSpPr/>
          <p:nvPr/>
        </p:nvGrpSpPr>
        <p:grpSpPr>
          <a:xfrm>
            <a:off x="9054280" y="2081672"/>
            <a:ext cx="777187" cy="733486"/>
            <a:chOff x="10807836" y="2460654"/>
            <a:chExt cx="771971" cy="810072"/>
          </a:xfrm>
        </p:grpSpPr>
        <p:pic>
          <p:nvPicPr>
            <p:cNvPr id="66" name="Google Shape;106;p18">
              <a:extLst>
                <a:ext uri="{FF2B5EF4-FFF2-40B4-BE49-F238E27FC236}">
                  <a16:creationId xmlns:a16="http://schemas.microsoft.com/office/drawing/2014/main" id="{3A680202-0FFC-7445-8099-F179E9DC24C7}"/>
                </a:ext>
              </a:extLst>
            </p:cNvPr>
            <p:cNvPicPr preferRelativeResize="0"/>
            <p:nvPr/>
          </p:nvPicPr>
          <p:blipFill>
            <a:blip r:embed="rId9">
              <a:alphaModFix/>
            </a:blip>
            <a:stretch>
              <a:fillRect/>
            </a:stretch>
          </p:blipFill>
          <p:spPr>
            <a:xfrm>
              <a:off x="10880925" y="2559740"/>
              <a:ext cx="645633" cy="634691"/>
            </a:xfrm>
            <a:prstGeom prst="rect">
              <a:avLst/>
            </a:prstGeom>
            <a:noFill/>
            <a:ln>
              <a:noFill/>
            </a:ln>
          </p:spPr>
        </p:pic>
        <p:sp>
          <p:nvSpPr>
            <p:cNvPr id="67" name="Oval 66">
              <a:extLst>
                <a:ext uri="{FF2B5EF4-FFF2-40B4-BE49-F238E27FC236}">
                  <a16:creationId xmlns:a16="http://schemas.microsoft.com/office/drawing/2014/main" id="{51EEFB5B-6023-8A4A-98D3-CF021FC1E453}"/>
                </a:ext>
              </a:extLst>
            </p:cNvPr>
            <p:cNvSpPr/>
            <p:nvPr/>
          </p:nvSpPr>
          <p:spPr>
            <a:xfrm>
              <a:off x="10807836" y="2460654"/>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7" name="Group 16">
            <a:extLst>
              <a:ext uri="{FF2B5EF4-FFF2-40B4-BE49-F238E27FC236}">
                <a16:creationId xmlns:a16="http://schemas.microsoft.com/office/drawing/2014/main" id="{642E2F0C-905A-4284-8224-201D0DEF8F3A}"/>
              </a:ext>
            </a:extLst>
          </p:cNvPr>
          <p:cNvGrpSpPr/>
          <p:nvPr/>
        </p:nvGrpSpPr>
        <p:grpSpPr>
          <a:xfrm>
            <a:off x="6995132" y="2042701"/>
            <a:ext cx="1612373" cy="1225438"/>
            <a:chOff x="7362385" y="2403107"/>
            <a:chExt cx="1601551" cy="1331118"/>
          </a:xfrm>
        </p:grpSpPr>
        <p:sp>
          <p:nvSpPr>
            <p:cNvPr id="45" name="TextBox 44">
              <a:extLst>
                <a:ext uri="{FF2B5EF4-FFF2-40B4-BE49-F238E27FC236}">
                  <a16:creationId xmlns:a16="http://schemas.microsoft.com/office/drawing/2014/main" id="{AB74B15B-0E8B-D24F-BF59-C4A354746E21}"/>
                </a:ext>
              </a:extLst>
            </p:cNvPr>
            <p:cNvSpPr txBox="1"/>
            <p:nvPr/>
          </p:nvSpPr>
          <p:spPr>
            <a:xfrm>
              <a:off x="7362385" y="3426448"/>
              <a:ext cx="1601551"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MENTAL HEALTH </a:t>
              </a:r>
            </a:p>
          </p:txBody>
        </p:sp>
        <p:grpSp>
          <p:nvGrpSpPr>
            <p:cNvPr id="5" name="Group 4">
              <a:extLst>
                <a:ext uri="{FF2B5EF4-FFF2-40B4-BE49-F238E27FC236}">
                  <a16:creationId xmlns:a16="http://schemas.microsoft.com/office/drawing/2014/main" id="{3A3F8191-1AE7-4B47-B773-110A612216E3}"/>
                </a:ext>
              </a:extLst>
            </p:cNvPr>
            <p:cNvGrpSpPr/>
            <p:nvPr/>
          </p:nvGrpSpPr>
          <p:grpSpPr>
            <a:xfrm>
              <a:off x="7738289" y="2403107"/>
              <a:ext cx="756031" cy="810072"/>
              <a:chOff x="8735924" y="2454490"/>
              <a:chExt cx="771971" cy="810072"/>
            </a:xfrm>
          </p:grpSpPr>
          <p:pic>
            <p:nvPicPr>
              <p:cNvPr id="69" name="Picture 4" descr="Mental Health Icons - Download Free Vector Icons | Noun Project">
                <a:extLst>
                  <a:ext uri="{FF2B5EF4-FFF2-40B4-BE49-F238E27FC236}">
                    <a16:creationId xmlns:a16="http://schemas.microsoft.com/office/drawing/2014/main" id="{7AB15A71-4EA2-1E4F-93C5-9F8CEADB654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66203" y="2579551"/>
                <a:ext cx="547920" cy="5479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9A7A2625-0E27-3245-900B-6C22CE6B2C1A}"/>
                  </a:ext>
                </a:extLst>
              </p:cNvPr>
              <p:cNvSpPr/>
              <p:nvPr/>
            </p:nvSpPr>
            <p:spPr>
              <a:xfrm>
                <a:off x="8735924" y="2454490"/>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sp>
        <p:nvSpPr>
          <p:cNvPr id="80" name="Rectangle 79">
            <a:extLst>
              <a:ext uri="{FF2B5EF4-FFF2-40B4-BE49-F238E27FC236}">
                <a16:creationId xmlns:a16="http://schemas.microsoft.com/office/drawing/2014/main" id="{62997FFD-C4F5-994C-8052-EE4542257822}"/>
              </a:ext>
            </a:extLst>
          </p:cNvPr>
          <p:cNvSpPr/>
          <p:nvPr/>
        </p:nvSpPr>
        <p:spPr>
          <a:xfrm>
            <a:off x="5288714" y="1897006"/>
            <a:ext cx="1646978" cy="1534091"/>
          </a:xfrm>
          <a:prstGeom prst="rect">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81" name="TextBox 80">
            <a:extLst>
              <a:ext uri="{FF2B5EF4-FFF2-40B4-BE49-F238E27FC236}">
                <a16:creationId xmlns:a16="http://schemas.microsoft.com/office/drawing/2014/main" id="{32016606-1C36-684B-93E4-B717711F8ECA}"/>
              </a:ext>
            </a:extLst>
          </p:cNvPr>
          <p:cNvSpPr txBox="1"/>
          <p:nvPr/>
        </p:nvSpPr>
        <p:spPr>
          <a:xfrm>
            <a:off x="5277538" y="2764290"/>
            <a:ext cx="1670212"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SOCIAL DETERMINANTS OF HEALTH</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2" name="Picture 20" descr="2020-2021 Basic Needs Priorities &amp; Strategic Investment Plan – United Way  of Central Illinois">
            <a:extLst>
              <a:ext uri="{FF2B5EF4-FFF2-40B4-BE49-F238E27FC236}">
                <a16:creationId xmlns:a16="http://schemas.microsoft.com/office/drawing/2014/main" id="{AD651AFB-ED5E-2447-88C7-4F74FB414E1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09309" y="2077344"/>
            <a:ext cx="756818" cy="75681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BF33B78E-BB89-C647-8BC9-3AAAEAFB2CEA}"/>
              </a:ext>
            </a:extLst>
          </p:cNvPr>
          <p:cNvSpPr/>
          <p:nvPr/>
        </p:nvSpPr>
        <p:spPr>
          <a:xfrm>
            <a:off x="6982812" y="3505467"/>
            <a:ext cx="1623142" cy="1528579"/>
          </a:xfrm>
          <a:prstGeom prst="rect">
            <a:avLst/>
          </a:prstGeom>
          <a:solidFill>
            <a:srgbClr val="E672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47" name="TextBox 46">
            <a:extLst>
              <a:ext uri="{FF2B5EF4-FFF2-40B4-BE49-F238E27FC236}">
                <a16:creationId xmlns:a16="http://schemas.microsoft.com/office/drawing/2014/main" id="{FB84ADE4-0543-8440-BA1A-7FCB1EE5FC13}"/>
              </a:ext>
            </a:extLst>
          </p:cNvPr>
          <p:cNvSpPr txBox="1"/>
          <p:nvPr/>
        </p:nvSpPr>
        <p:spPr>
          <a:xfrm>
            <a:off x="-12691" y="4482287"/>
            <a:ext cx="1758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DISCRIMINATION: &amp; RACE SPOTLIGHTS</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Rectangle 49">
            <a:extLst>
              <a:ext uri="{FF2B5EF4-FFF2-40B4-BE49-F238E27FC236}">
                <a16:creationId xmlns:a16="http://schemas.microsoft.com/office/drawing/2014/main" id="{12FEDA8A-0B54-194A-8B6B-8BE042091B36}"/>
              </a:ext>
            </a:extLst>
          </p:cNvPr>
          <p:cNvSpPr/>
          <p:nvPr/>
        </p:nvSpPr>
        <p:spPr>
          <a:xfrm>
            <a:off x="10364876" y="1889877"/>
            <a:ext cx="1690105" cy="1551520"/>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4" name="TextBox 53">
            <a:extLst>
              <a:ext uri="{FF2B5EF4-FFF2-40B4-BE49-F238E27FC236}">
                <a16:creationId xmlns:a16="http://schemas.microsoft.com/office/drawing/2014/main" id="{0323C06C-8206-F24A-96CC-EAB7B9DDD702}"/>
              </a:ext>
            </a:extLst>
          </p:cNvPr>
          <p:cNvSpPr txBox="1"/>
          <p:nvPr/>
        </p:nvSpPr>
        <p:spPr>
          <a:xfrm>
            <a:off x="10376542" y="2944704"/>
            <a:ext cx="1678336"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SUBSTANCE USE</a:t>
            </a:r>
          </a:p>
        </p:txBody>
      </p:sp>
      <p:pic>
        <p:nvPicPr>
          <p:cNvPr id="55" name="Picture 2" descr="Addictions and Substance Use | Healthy UC Davis">
            <a:extLst>
              <a:ext uri="{FF2B5EF4-FFF2-40B4-BE49-F238E27FC236}">
                <a16:creationId xmlns:a16="http://schemas.microsoft.com/office/drawing/2014/main" id="{17E53DB6-48C0-314A-BD21-2C30BAFF78A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839804" y="2063545"/>
            <a:ext cx="832875" cy="8328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39E0CC7-048D-471C-AB2F-B3CFAE77F3E5}"/>
              </a:ext>
            </a:extLst>
          </p:cNvPr>
          <p:cNvGrpSpPr/>
          <p:nvPr/>
        </p:nvGrpSpPr>
        <p:grpSpPr>
          <a:xfrm>
            <a:off x="5705870" y="3727288"/>
            <a:ext cx="758937" cy="683498"/>
            <a:chOff x="8757238" y="4461853"/>
            <a:chExt cx="753843" cy="742441"/>
          </a:xfrm>
        </p:grpSpPr>
        <p:sp>
          <p:nvSpPr>
            <p:cNvPr id="76" name="Oval 75">
              <a:extLst>
                <a:ext uri="{FF2B5EF4-FFF2-40B4-BE49-F238E27FC236}">
                  <a16:creationId xmlns:a16="http://schemas.microsoft.com/office/drawing/2014/main" id="{6B8D4498-91A0-6B40-BC92-14E224CD6981}"/>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7" name="Picture 2" descr="transparent background magnifying glass icon&#10;">
              <a:extLst>
                <a:ext uri="{FF2B5EF4-FFF2-40B4-BE49-F238E27FC236}">
                  <a16:creationId xmlns:a16="http://schemas.microsoft.com/office/drawing/2014/main" id="{8AFC9C54-01FB-BC40-A4BC-8451300E5235}"/>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77">
            <a:extLst>
              <a:ext uri="{FF2B5EF4-FFF2-40B4-BE49-F238E27FC236}">
                <a16:creationId xmlns:a16="http://schemas.microsoft.com/office/drawing/2014/main" id="{23B07CDE-F9A7-0643-8E23-2C45E106CC46}"/>
              </a:ext>
            </a:extLst>
          </p:cNvPr>
          <p:cNvSpPr txBox="1"/>
          <p:nvPr/>
        </p:nvSpPr>
        <p:spPr>
          <a:xfrm>
            <a:off x="5268760" y="4507450"/>
            <a:ext cx="1649981"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SOGI POPULATION SPOTLIGHTS</a:t>
            </a:r>
          </a:p>
        </p:txBody>
      </p:sp>
      <p:sp>
        <p:nvSpPr>
          <p:cNvPr id="64" name="Rectangle 63">
            <a:extLst>
              <a:ext uri="{FF2B5EF4-FFF2-40B4-BE49-F238E27FC236}">
                <a16:creationId xmlns:a16="http://schemas.microsoft.com/office/drawing/2014/main" id="{1582556D-C6B7-8746-8DFE-21A053B98653}"/>
              </a:ext>
            </a:extLst>
          </p:cNvPr>
          <p:cNvSpPr/>
          <p:nvPr/>
        </p:nvSpPr>
        <p:spPr>
          <a:xfrm>
            <a:off x="1824127" y="3505468"/>
            <a:ext cx="1714329" cy="15187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0" name="Group 9">
            <a:extLst>
              <a:ext uri="{FF2B5EF4-FFF2-40B4-BE49-F238E27FC236}">
                <a16:creationId xmlns:a16="http://schemas.microsoft.com/office/drawing/2014/main" id="{77C92B19-A256-4232-981D-6A192284DC3A}"/>
              </a:ext>
            </a:extLst>
          </p:cNvPr>
          <p:cNvGrpSpPr/>
          <p:nvPr/>
        </p:nvGrpSpPr>
        <p:grpSpPr>
          <a:xfrm>
            <a:off x="2302387" y="3671719"/>
            <a:ext cx="753766" cy="723286"/>
            <a:chOff x="4751837" y="4519363"/>
            <a:chExt cx="748707" cy="785660"/>
          </a:xfrm>
        </p:grpSpPr>
        <p:sp>
          <p:nvSpPr>
            <p:cNvPr id="65" name="Oval 64">
              <a:extLst>
                <a:ext uri="{FF2B5EF4-FFF2-40B4-BE49-F238E27FC236}">
                  <a16:creationId xmlns:a16="http://schemas.microsoft.com/office/drawing/2014/main" id="{2B1D4D01-BF39-9743-9076-BEBFBC0B57ED}"/>
                </a:ext>
              </a:extLst>
            </p:cNvPr>
            <p:cNvSpPr/>
            <p:nvPr/>
          </p:nvSpPr>
          <p:spPr>
            <a:xfrm>
              <a:off x="4751837" y="4519363"/>
              <a:ext cx="748707" cy="7856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8" name="Picture 11">
              <a:extLst>
                <a:ext uri="{FF2B5EF4-FFF2-40B4-BE49-F238E27FC236}">
                  <a16:creationId xmlns:a16="http://schemas.microsoft.com/office/drawing/2014/main" id="{37200D3E-BD1E-6B46-83E2-3063E8AB68F5}"/>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Lst>
            </a:blip>
            <a:stretch>
              <a:fillRect/>
            </a:stretch>
          </p:blipFill>
          <p:spPr>
            <a:xfrm>
              <a:off x="4953272" y="4638625"/>
              <a:ext cx="417457" cy="499956"/>
            </a:xfrm>
            <a:prstGeom prst="rect">
              <a:avLst/>
            </a:prstGeom>
          </p:spPr>
        </p:pic>
      </p:grpSp>
      <p:sp>
        <p:nvSpPr>
          <p:cNvPr id="61" name="TextBox 60">
            <a:extLst>
              <a:ext uri="{FF2B5EF4-FFF2-40B4-BE49-F238E27FC236}">
                <a16:creationId xmlns:a16="http://schemas.microsoft.com/office/drawing/2014/main" id="{1A9E64E6-81FA-1B4A-BEB0-9F2E03A219B0}"/>
              </a:ext>
            </a:extLst>
          </p:cNvPr>
          <p:cNvSpPr txBox="1"/>
          <p:nvPr/>
        </p:nvSpPr>
        <p:spPr>
          <a:xfrm>
            <a:off x="1804175" y="4591851"/>
            <a:ext cx="1739909"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PARENTS &amp; FAMILIES</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Rectangle 69">
            <a:extLst>
              <a:ext uri="{FF2B5EF4-FFF2-40B4-BE49-F238E27FC236}">
                <a16:creationId xmlns:a16="http://schemas.microsoft.com/office/drawing/2014/main" id="{481DDC1A-3F35-AB48-8CAC-782D2C32C6E1}"/>
              </a:ext>
            </a:extLst>
          </p:cNvPr>
          <p:cNvSpPr/>
          <p:nvPr/>
        </p:nvSpPr>
        <p:spPr>
          <a:xfrm>
            <a:off x="3586524" y="3505468"/>
            <a:ext cx="1644150" cy="1520652"/>
          </a:xfrm>
          <a:prstGeom prst="rect">
            <a:avLst/>
          </a:prstGeom>
          <a:solidFill>
            <a:srgbClr val="00A8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9" name="Group 8">
            <a:extLst>
              <a:ext uri="{FF2B5EF4-FFF2-40B4-BE49-F238E27FC236}">
                <a16:creationId xmlns:a16="http://schemas.microsoft.com/office/drawing/2014/main" id="{B0AF80A7-ADC9-4A40-B8A3-988C41A4010F}"/>
              </a:ext>
            </a:extLst>
          </p:cNvPr>
          <p:cNvGrpSpPr/>
          <p:nvPr/>
        </p:nvGrpSpPr>
        <p:grpSpPr>
          <a:xfrm>
            <a:off x="514721" y="3703319"/>
            <a:ext cx="758937" cy="683498"/>
            <a:chOff x="2772117" y="4488317"/>
            <a:chExt cx="753843" cy="742441"/>
          </a:xfrm>
        </p:grpSpPr>
        <p:sp>
          <p:nvSpPr>
            <p:cNvPr id="73" name="Oval 72">
              <a:extLst>
                <a:ext uri="{FF2B5EF4-FFF2-40B4-BE49-F238E27FC236}">
                  <a16:creationId xmlns:a16="http://schemas.microsoft.com/office/drawing/2014/main" id="{CFF86798-7A9A-3544-8363-E16983093274}"/>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4" name="Picture 2" descr="transparent background magnifying glass icon&#10;">
              <a:extLst>
                <a:ext uri="{FF2B5EF4-FFF2-40B4-BE49-F238E27FC236}">
                  <a16:creationId xmlns:a16="http://schemas.microsoft.com/office/drawing/2014/main" id="{32C55450-4BA8-4547-A8E0-07D802556966}"/>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BEB4463-7553-4380-A899-EB5EDAB5C36F}"/>
              </a:ext>
            </a:extLst>
          </p:cNvPr>
          <p:cNvGrpSpPr/>
          <p:nvPr/>
        </p:nvGrpSpPr>
        <p:grpSpPr>
          <a:xfrm>
            <a:off x="3993005" y="3703207"/>
            <a:ext cx="758937" cy="683498"/>
            <a:chOff x="6753590" y="4543753"/>
            <a:chExt cx="753843" cy="742441"/>
          </a:xfrm>
        </p:grpSpPr>
        <p:sp>
          <p:nvSpPr>
            <p:cNvPr id="62" name="Oval 61">
              <a:extLst>
                <a:ext uri="{FF2B5EF4-FFF2-40B4-BE49-F238E27FC236}">
                  <a16:creationId xmlns:a16="http://schemas.microsoft.com/office/drawing/2014/main" id="{C171B10D-2930-2C4F-BE2A-A94E79B9848A}"/>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3" name="Picture 2" descr="transparent background magnifying glass icon&#10;">
              <a:extLst>
                <a:ext uri="{FF2B5EF4-FFF2-40B4-BE49-F238E27FC236}">
                  <a16:creationId xmlns:a16="http://schemas.microsoft.com/office/drawing/2014/main" id="{788D368D-01A0-5940-B545-DF8B8884410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extBox 74">
            <a:extLst>
              <a:ext uri="{FF2B5EF4-FFF2-40B4-BE49-F238E27FC236}">
                <a16:creationId xmlns:a16="http://schemas.microsoft.com/office/drawing/2014/main" id="{931882B9-0261-964E-8D2B-F6619D7D3377}"/>
              </a:ext>
            </a:extLst>
          </p:cNvPr>
          <p:cNvSpPr txBox="1"/>
          <p:nvPr/>
        </p:nvSpPr>
        <p:spPr>
          <a:xfrm>
            <a:off x="3593603" y="4572872"/>
            <a:ext cx="1623322"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YOUTH SPOTLIGHT</a:t>
            </a:r>
          </a:p>
        </p:txBody>
      </p:sp>
      <p:sp>
        <p:nvSpPr>
          <p:cNvPr id="79" name="TextBox 78">
            <a:extLst>
              <a:ext uri="{FF2B5EF4-FFF2-40B4-BE49-F238E27FC236}">
                <a16:creationId xmlns:a16="http://schemas.microsoft.com/office/drawing/2014/main" id="{900BBEEA-5053-1E4F-A911-E3F971C46B03}"/>
              </a:ext>
            </a:extLst>
          </p:cNvPr>
          <p:cNvSpPr txBox="1"/>
          <p:nvPr/>
        </p:nvSpPr>
        <p:spPr>
          <a:xfrm>
            <a:off x="6998756" y="4494951"/>
            <a:ext cx="160719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rPr>
              <a:t>INTIMATE PARTNER VIOLENCE</a:t>
            </a:r>
          </a:p>
        </p:txBody>
      </p:sp>
      <p:sp>
        <p:nvSpPr>
          <p:cNvPr id="2" name="Slide Number Placeholder 1">
            <a:extLst>
              <a:ext uri="{FF2B5EF4-FFF2-40B4-BE49-F238E27FC236}">
                <a16:creationId xmlns:a16="http://schemas.microsoft.com/office/drawing/2014/main" id="{066E2020-1799-4581-85D5-8520E7AC9E9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C9E10D5-23A5-4182-B22E-CBCF919FFB91}"/>
              </a:ext>
            </a:extLst>
          </p:cNvPr>
          <p:cNvGrpSpPr/>
          <p:nvPr/>
        </p:nvGrpSpPr>
        <p:grpSpPr>
          <a:xfrm>
            <a:off x="7389986" y="3680064"/>
            <a:ext cx="763903" cy="712258"/>
            <a:chOff x="10819083" y="4516688"/>
            <a:chExt cx="776530" cy="769138"/>
          </a:xfrm>
        </p:grpSpPr>
        <p:pic>
          <p:nvPicPr>
            <p:cNvPr id="11" name="Graphic 10" descr="Speaker phone outline">
              <a:extLst>
                <a:ext uri="{FF2B5EF4-FFF2-40B4-BE49-F238E27FC236}">
                  <a16:creationId xmlns:a16="http://schemas.microsoft.com/office/drawing/2014/main" id="{C7671CA8-06EF-7A46-B3D0-BC330689C6E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19083" y="4516688"/>
              <a:ext cx="769138" cy="769138"/>
            </a:xfrm>
            <a:prstGeom prst="rect">
              <a:avLst/>
            </a:prstGeom>
          </p:spPr>
        </p:pic>
        <p:sp>
          <p:nvSpPr>
            <p:cNvPr id="72" name="Oval 71">
              <a:extLst>
                <a:ext uri="{FF2B5EF4-FFF2-40B4-BE49-F238E27FC236}">
                  <a16:creationId xmlns:a16="http://schemas.microsoft.com/office/drawing/2014/main" id="{92E301C5-6CB8-D842-9CF0-5E411C34A2E1}"/>
                </a:ext>
              </a:extLst>
            </p:cNvPr>
            <p:cNvSpPr/>
            <p:nvPr/>
          </p:nvSpPr>
          <p:spPr>
            <a:xfrm>
              <a:off x="10841770" y="453619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84" name="Rectangle 83">
            <a:extLst>
              <a:ext uri="{FF2B5EF4-FFF2-40B4-BE49-F238E27FC236}">
                <a16:creationId xmlns:a16="http://schemas.microsoft.com/office/drawing/2014/main" id="{D3CCEABE-E18A-4FCB-83B4-7A4E4BCE63AA}"/>
              </a:ext>
            </a:extLst>
          </p:cNvPr>
          <p:cNvSpPr/>
          <p:nvPr/>
        </p:nvSpPr>
        <p:spPr>
          <a:xfrm>
            <a:off x="8649044" y="3505466"/>
            <a:ext cx="1664253" cy="1520653"/>
          </a:xfrm>
          <a:prstGeom prst="rect">
            <a:avLst/>
          </a:prstGeom>
          <a:solidFill>
            <a:srgbClr val="5482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8" name="Group 17">
            <a:extLst>
              <a:ext uri="{FF2B5EF4-FFF2-40B4-BE49-F238E27FC236}">
                <a16:creationId xmlns:a16="http://schemas.microsoft.com/office/drawing/2014/main" id="{18BB2671-AA77-4151-81EA-07473932B03D}"/>
              </a:ext>
            </a:extLst>
          </p:cNvPr>
          <p:cNvGrpSpPr/>
          <p:nvPr/>
        </p:nvGrpSpPr>
        <p:grpSpPr>
          <a:xfrm>
            <a:off x="9062064" y="3648626"/>
            <a:ext cx="781430" cy="732224"/>
            <a:chOff x="9002033" y="4160354"/>
            <a:chExt cx="776185" cy="795369"/>
          </a:xfrm>
        </p:grpSpPr>
        <p:sp>
          <p:nvSpPr>
            <p:cNvPr id="85" name="Oval 84">
              <a:extLst>
                <a:ext uri="{FF2B5EF4-FFF2-40B4-BE49-F238E27FC236}">
                  <a16:creationId xmlns:a16="http://schemas.microsoft.com/office/drawing/2014/main" id="{AED45E12-4C12-4C0A-9EF1-A7F012B37A5D}"/>
                </a:ext>
              </a:extLst>
            </p:cNvPr>
            <p:cNvSpPr/>
            <p:nvPr/>
          </p:nvSpPr>
          <p:spPr>
            <a:xfrm>
              <a:off x="9002033" y="4211412"/>
              <a:ext cx="776185" cy="7443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6" name="Graphic 85" descr="House with solid fill">
              <a:extLst>
                <a:ext uri="{FF2B5EF4-FFF2-40B4-BE49-F238E27FC236}">
                  <a16:creationId xmlns:a16="http://schemas.microsoft.com/office/drawing/2014/main" id="{3E688116-EF37-46D4-A6F2-8EEE79A154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005318" y="4160354"/>
              <a:ext cx="744311" cy="744311"/>
            </a:xfrm>
            <a:prstGeom prst="rect">
              <a:avLst/>
            </a:prstGeom>
          </p:spPr>
        </p:pic>
      </p:grpSp>
      <p:sp>
        <p:nvSpPr>
          <p:cNvPr id="87" name="TextBox 86">
            <a:extLst>
              <a:ext uri="{FF2B5EF4-FFF2-40B4-BE49-F238E27FC236}">
                <a16:creationId xmlns:a16="http://schemas.microsoft.com/office/drawing/2014/main" id="{8C4C95CC-EFEF-4A48-AB2B-B428E8120569}"/>
              </a:ext>
            </a:extLst>
          </p:cNvPr>
          <p:cNvSpPr txBox="1"/>
          <p:nvPr/>
        </p:nvSpPr>
        <p:spPr>
          <a:xfrm>
            <a:off x="8654876" y="4561980"/>
            <a:ext cx="1641148"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rPr>
              <a:t>HOUSING STABILITY</a:t>
            </a:r>
          </a:p>
        </p:txBody>
      </p:sp>
      <p:sp>
        <p:nvSpPr>
          <p:cNvPr id="16" name="Date Placeholder 15">
            <a:extLst>
              <a:ext uri="{FF2B5EF4-FFF2-40B4-BE49-F238E27FC236}">
                <a16:creationId xmlns:a16="http://schemas.microsoft.com/office/drawing/2014/main" id="{E5459C94-3457-45F8-9696-178A6450AD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83" name="Rectangle 82">
            <a:extLst>
              <a:ext uri="{FF2B5EF4-FFF2-40B4-BE49-F238E27FC236}">
                <a16:creationId xmlns:a16="http://schemas.microsoft.com/office/drawing/2014/main" id="{FACB4C14-3A55-4B87-8324-7E212F148004}"/>
              </a:ext>
            </a:extLst>
          </p:cNvPr>
          <p:cNvSpPr/>
          <p:nvPr/>
        </p:nvSpPr>
        <p:spPr>
          <a:xfrm>
            <a:off x="10407900" y="3505466"/>
            <a:ext cx="1646978" cy="1528579"/>
          </a:xfrm>
          <a:prstGeom prst="rect">
            <a:avLst/>
          </a:prstGeom>
          <a:solidFill>
            <a:srgbClr val="1674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91" name="TextBox 90">
            <a:extLst>
              <a:ext uri="{FF2B5EF4-FFF2-40B4-BE49-F238E27FC236}">
                <a16:creationId xmlns:a16="http://schemas.microsoft.com/office/drawing/2014/main" id="{F84753A1-50D7-4EF6-9177-49F47AD9DFED}"/>
              </a:ext>
            </a:extLst>
          </p:cNvPr>
          <p:cNvSpPr txBox="1"/>
          <p:nvPr/>
        </p:nvSpPr>
        <p:spPr>
          <a:xfrm>
            <a:off x="10413731" y="4561980"/>
            <a:ext cx="1641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rPr>
              <a:t>RURAL COMMUNITIES SPOTLIGHT</a:t>
            </a:r>
          </a:p>
        </p:txBody>
      </p:sp>
      <p:grpSp>
        <p:nvGrpSpPr>
          <p:cNvPr id="92" name="Group 91">
            <a:extLst>
              <a:ext uri="{FF2B5EF4-FFF2-40B4-BE49-F238E27FC236}">
                <a16:creationId xmlns:a16="http://schemas.microsoft.com/office/drawing/2014/main" id="{0BDEBBFB-9A12-49A8-B01F-80B2F4F3402F}"/>
              </a:ext>
            </a:extLst>
          </p:cNvPr>
          <p:cNvGrpSpPr/>
          <p:nvPr/>
        </p:nvGrpSpPr>
        <p:grpSpPr>
          <a:xfrm>
            <a:off x="10824708" y="3669896"/>
            <a:ext cx="758937" cy="683498"/>
            <a:chOff x="8757238" y="4461853"/>
            <a:chExt cx="753843" cy="742441"/>
          </a:xfrm>
        </p:grpSpPr>
        <p:sp>
          <p:nvSpPr>
            <p:cNvPr id="93" name="Oval 92">
              <a:extLst>
                <a:ext uri="{FF2B5EF4-FFF2-40B4-BE49-F238E27FC236}">
                  <a16:creationId xmlns:a16="http://schemas.microsoft.com/office/drawing/2014/main" id="{349A2830-B501-4106-9EC2-678B1F49E3DF}"/>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4" name="Picture 2" descr="transparent background magnifying glass icon&#10;">
              <a:extLst>
                <a:ext uri="{FF2B5EF4-FFF2-40B4-BE49-F238E27FC236}">
                  <a16:creationId xmlns:a16="http://schemas.microsoft.com/office/drawing/2014/main" id="{0873BD2A-BD0D-4A41-9AFE-628A84C56C30}"/>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a:extLst>
              <a:ext uri="{FF2B5EF4-FFF2-40B4-BE49-F238E27FC236}">
                <a16:creationId xmlns:a16="http://schemas.microsoft.com/office/drawing/2014/main" id="{6D25AF0E-DB69-4866-8644-DC38B8A72A84}"/>
              </a:ext>
            </a:extLst>
          </p:cNvPr>
          <p:cNvSpPr txBox="1"/>
          <p:nvPr/>
        </p:nvSpPr>
        <p:spPr>
          <a:xfrm>
            <a:off x="501" y="6086028"/>
            <a:ext cx="1758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DISCRIMINATION: &amp; RACE SPOTLIGHTS</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2" name="Group 101">
            <a:extLst>
              <a:ext uri="{FF2B5EF4-FFF2-40B4-BE49-F238E27FC236}">
                <a16:creationId xmlns:a16="http://schemas.microsoft.com/office/drawing/2014/main" id="{BF3B3AA0-6D33-49D1-ADF9-D3FD330FDF3B}"/>
              </a:ext>
            </a:extLst>
          </p:cNvPr>
          <p:cNvGrpSpPr/>
          <p:nvPr/>
        </p:nvGrpSpPr>
        <p:grpSpPr>
          <a:xfrm>
            <a:off x="527913" y="5307060"/>
            <a:ext cx="758937" cy="683498"/>
            <a:chOff x="2772117" y="4488317"/>
            <a:chExt cx="753843" cy="742441"/>
          </a:xfrm>
        </p:grpSpPr>
        <p:sp>
          <p:nvSpPr>
            <p:cNvPr id="103" name="Oval 102">
              <a:extLst>
                <a:ext uri="{FF2B5EF4-FFF2-40B4-BE49-F238E27FC236}">
                  <a16:creationId xmlns:a16="http://schemas.microsoft.com/office/drawing/2014/main" id="{D1704BEA-B360-4A20-916F-163A63A2B68A}"/>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4" name="Picture 2" descr="transparent background magnifying glass icon&#10;">
              <a:extLst>
                <a:ext uri="{FF2B5EF4-FFF2-40B4-BE49-F238E27FC236}">
                  <a16:creationId xmlns:a16="http://schemas.microsoft.com/office/drawing/2014/main" id="{D2423479-6FC7-483E-9426-5E5B8977FD34}"/>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Rectangle 104">
            <a:extLst>
              <a:ext uri="{FF2B5EF4-FFF2-40B4-BE49-F238E27FC236}">
                <a16:creationId xmlns:a16="http://schemas.microsoft.com/office/drawing/2014/main" id="{CD0AEDF2-2C5D-4CB9-BE32-5568C4C57159}"/>
              </a:ext>
            </a:extLst>
          </p:cNvPr>
          <p:cNvSpPr/>
          <p:nvPr/>
        </p:nvSpPr>
        <p:spPr>
          <a:xfrm>
            <a:off x="3604053" y="5127399"/>
            <a:ext cx="1626622" cy="1428201"/>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106" name="TextBox 105">
            <a:extLst>
              <a:ext uri="{FF2B5EF4-FFF2-40B4-BE49-F238E27FC236}">
                <a16:creationId xmlns:a16="http://schemas.microsoft.com/office/drawing/2014/main" id="{72300D64-8814-42D4-AF60-E000E64E54E8}"/>
              </a:ext>
            </a:extLst>
          </p:cNvPr>
          <p:cNvSpPr txBox="1"/>
          <p:nvPr/>
        </p:nvSpPr>
        <p:spPr>
          <a:xfrm>
            <a:off x="3613801" y="5903803"/>
            <a:ext cx="1632004" cy="6309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FFFFFF"/>
                </a:solidFill>
                <a:effectLst/>
                <a:uLnTx/>
                <a:uFillTx/>
                <a:latin typeface="Abadi Extra Light"/>
                <a:ea typeface="+mn-ea"/>
                <a:cs typeface="Arial"/>
                <a:sym typeface="Arial"/>
              </a:rPr>
              <a:t>PERSONS WITH DISABILITIES SPOTLIGHT</a:t>
            </a:r>
            <a:endParaRPr kumimoji="0" lang="en-US" sz="11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0" name="Group 109">
            <a:extLst>
              <a:ext uri="{FF2B5EF4-FFF2-40B4-BE49-F238E27FC236}">
                <a16:creationId xmlns:a16="http://schemas.microsoft.com/office/drawing/2014/main" id="{DDF75CC3-7EC0-4A3E-A1E9-A7FFCA2244AD}"/>
              </a:ext>
            </a:extLst>
          </p:cNvPr>
          <p:cNvGrpSpPr/>
          <p:nvPr/>
        </p:nvGrpSpPr>
        <p:grpSpPr>
          <a:xfrm>
            <a:off x="4017730" y="5222329"/>
            <a:ext cx="758937" cy="683498"/>
            <a:chOff x="6753590" y="4543753"/>
            <a:chExt cx="753843" cy="742441"/>
          </a:xfrm>
        </p:grpSpPr>
        <p:sp>
          <p:nvSpPr>
            <p:cNvPr id="111" name="Oval 110">
              <a:extLst>
                <a:ext uri="{FF2B5EF4-FFF2-40B4-BE49-F238E27FC236}">
                  <a16:creationId xmlns:a16="http://schemas.microsoft.com/office/drawing/2014/main" id="{789BC304-A66C-42B1-96B6-0234FE0CCAEB}"/>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2" name="Picture 2" descr="transparent background magnifying glass icon&#10;">
              <a:extLst>
                <a:ext uri="{FF2B5EF4-FFF2-40B4-BE49-F238E27FC236}">
                  <a16:creationId xmlns:a16="http://schemas.microsoft.com/office/drawing/2014/main" id="{D7D605EC-945E-42B6-BC68-FD1D86B4DA3D}"/>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Rectangle 89">
            <a:extLst>
              <a:ext uri="{FF2B5EF4-FFF2-40B4-BE49-F238E27FC236}">
                <a16:creationId xmlns:a16="http://schemas.microsoft.com/office/drawing/2014/main" id="{EBED4FA0-19E3-485A-BC03-8AF145F97871}"/>
              </a:ext>
            </a:extLst>
          </p:cNvPr>
          <p:cNvSpPr/>
          <p:nvPr/>
        </p:nvSpPr>
        <p:spPr>
          <a:xfrm>
            <a:off x="5292119" y="5119919"/>
            <a:ext cx="1626622" cy="1428201"/>
          </a:xfrm>
          <a:prstGeom prst="rect">
            <a:avLst/>
          </a:prstGeom>
          <a:solidFill>
            <a:srgbClr val="5482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5" name="Group 14">
            <a:extLst>
              <a:ext uri="{FF2B5EF4-FFF2-40B4-BE49-F238E27FC236}">
                <a16:creationId xmlns:a16="http://schemas.microsoft.com/office/drawing/2014/main" id="{D401F259-BEA3-4F76-A729-2C73CC0E7AB7}"/>
              </a:ext>
            </a:extLst>
          </p:cNvPr>
          <p:cNvGrpSpPr/>
          <p:nvPr/>
        </p:nvGrpSpPr>
        <p:grpSpPr>
          <a:xfrm>
            <a:off x="5712266" y="5199861"/>
            <a:ext cx="758937" cy="703942"/>
            <a:chOff x="5659482" y="5262454"/>
            <a:chExt cx="758937" cy="703942"/>
          </a:xfrm>
        </p:grpSpPr>
        <p:pic>
          <p:nvPicPr>
            <p:cNvPr id="89" name="Graphic 88" descr="Two Men with solid fill">
              <a:extLst>
                <a:ext uri="{FF2B5EF4-FFF2-40B4-BE49-F238E27FC236}">
                  <a16:creationId xmlns:a16="http://schemas.microsoft.com/office/drawing/2014/main" id="{13F3B356-9005-45E7-8A20-70875A5CE25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694033" y="5262454"/>
              <a:ext cx="697471" cy="697471"/>
            </a:xfrm>
            <a:prstGeom prst="rect">
              <a:avLst/>
            </a:prstGeom>
          </p:spPr>
        </p:pic>
        <p:sp>
          <p:nvSpPr>
            <p:cNvPr id="96" name="Oval 95">
              <a:extLst>
                <a:ext uri="{FF2B5EF4-FFF2-40B4-BE49-F238E27FC236}">
                  <a16:creationId xmlns:a16="http://schemas.microsoft.com/office/drawing/2014/main" id="{2E9EB8FC-1DCD-4561-85DF-0CE36C8A57F5}"/>
                </a:ext>
              </a:extLst>
            </p:cNvPr>
            <p:cNvSpPr/>
            <p:nvPr/>
          </p:nvSpPr>
          <p:spPr>
            <a:xfrm>
              <a:off x="5659482" y="5282898"/>
              <a:ext cx="758937" cy="68349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98" name="TextBox 97">
            <a:extLst>
              <a:ext uri="{FF2B5EF4-FFF2-40B4-BE49-F238E27FC236}">
                <a16:creationId xmlns:a16="http://schemas.microsoft.com/office/drawing/2014/main" id="{BED38CFD-7952-4122-869A-A4D0846D0480}"/>
              </a:ext>
            </a:extLst>
          </p:cNvPr>
          <p:cNvSpPr txBox="1"/>
          <p:nvPr/>
        </p:nvSpPr>
        <p:spPr>
          <a:xfrm>
            <a:off x="5246254" y="5977378"/>
            <a:ext cx="1632004" cy="4616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FFFFFF"/>
                </a:solidFill>
                <a:effectLst/>
                <a:uLnTx/>
                <a:uFillTx/>
                <a:latin typeface="Abadi Extra Light"/>
                <a:ea typeface="+mn-ea"/>
                <a:cs typeface="Arial"/>
                <a:sym typeface="Arial"/>
              </a:rPr>
              <a:t>CAREGIVERS SPOTLIGHT</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8" name="Rectangle 87">
            <a:extLst>
              <a:ext uri="{FF2B5EF4-FFF2-40B4-BE49-F238E27FC236}">
                <a16:creationId xmlns:a16="http://schemas.microsoft.com/office/drawing/2014/main" id="{0826EE34-3501-48AC-99A4-D50150B0B1CE}"/>
              </a:ext>
            </a:extLst>
          </p:cNvPr>
          <p:cNvSpPr/>
          <p:nvPr/>
        </p:nvSpPr>
        <p:spPr>
          <a:xfrm>
            <a:off x="6990000" y="5103586"/>
            <a:ext cx="1607199" cy="1444534"/>
          </a:xfrm>
          <a:prstGeom prst="rect">
            <a:avLst/>
          </a:prstGeom>
          <a:solidFill>
            <a:srgbClr val="5D035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95" name="Group 94">
            <a:extLst>
              <a:ext uri="{FF2B5EF4-FFF2-40B4-BE49-F238E27FC236}">
                <a16:creationId xmlns:a16="http://schemas.microsoft.com/office/drawing/2014/main" id="{1FEE59F9-1707-4F75-9707-2635A6F2C509}"/>
              </a:ext>
            </a:extLst>
          </p:cNvPr>
          <p:cNvGrpSpPr/>
          <p:nvPr/>
        </p:nvGrpSpPr>
        <p:grpSpPr>
          <a:xfrm>
            <a:off x="7416716" y="5173353"/>
            <a:ext cx="753766" cy="723286"/>
            <a:chOff x="4751837" y="4519363"/>
            <a:chExt cx="748707" cy="785660"/>
          </a:xfrm>
        </p:grpSpPr>
        <p:sp>
          <p:nvSpPr>
            <p:cNvPr id="97" name="Oval 96">
              <a:extLst>
                <a:ext uri="{FF2B5EF4-FFF2-40B4-BE49-F238E27FC236}">
                  <a16:creationId xmlns:a16="http://schemas.microsoft.com/office/drawing/2014/main" id="{4A28C6D3-8C6C-4CA9-BB9F-686020EC231D}"/>
                </a:ext>
              </a:extLst>
            </p:cNvPr>
            <p:cNvSpPr/>
            <p:nvPr/>
          </p:nvSpPr>
          <p:spPr>
            <a:xfrm>
              <a:off x="4751837" y="4519363"/>
              <a:ext cx="748707" cy="7856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9" name="Picture 11">
              <a:extLst>
                <a:ext uri="{FF2B5EF4-FFF2-40B4-BE49-F238E27FC236}">
                  <a16:creationId xmlns:a16="http://schemas.microsoft.com/office/drawing/2014/main" id="{E690CCF9-B234-41A2-B80A-79BDD65380E6}"/>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Lst>
            </a:blip>
            <a:stretch>
              <a:fillRect/>
            </a:stretch>
          </p:blipFill>
          <p:spPr>
            <a:xfrm>
              <a:off x="4953272" y="4638625"/>
              <a:ext cx="417457" cy="499956"/>
            </a:xfrm>
            <a:prstGeom prst="rect">
              <a:avLst/>
            </a:prstGeom>
          </p:spPr>
        </p:pic>
      </p:grpSp>
      <p:sp>
        <p:nvSpPr>
          <p:cNvPr id="100" name="TextBox 99">
            <a:extLst>
              <a:ext uri="{FF2B5EF4-FFF2-40B4-BE49-F238E27FC236}">
                <a16:creationId xmlns:a16="http://schemas.microsoft.com/office/drawing/2014/main" id="{FF111BBF-7152-4C29-954D-F1D3FBFE815D}"/>
              </a:ext>
            </a:extLst>
          </p:cNvPr>
          <p:cNvSpPr txBox="1"/>
          <p:nvPr/>
        </p:nvSpPr>
        <p:spPr>
          <a:xfrm>
            <a:off x="6998756" y="5913710"/>
            <a:ext cx="1619369"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FFFFFF"/>
                </a:solidFill>
                <a:effectLst/>
                <a:uLnTx/>
                <a:uFillTx/>
                <a:latin typeface="Abadi Extra Light"/>
                <a:ea typeface="+mn-ea"/>
                <a:cs typeface="Arial"/>
                <a:sym typeface="Arial"/>
              </a:rPr>
              <a:t>NEW: YOUTH SAFETY &amp; HEALTHCARE ACCESS</a:t>
            </a:r>
            <a:endParaRPr kumimoji="0" lang="en-US" sz="1200" b="1"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614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73378" y="1509890"/>
            <a:ext cx="11949287" cy="4831644"/>
          </a:xfrm>
          <a:prstGeom prst="rect">
            <a:avLst/>
          </a:prstGeom>
        </p:spPr>
        <p:txBody>
          <a:bodyPr spcFirstLastPara="1" wrap="square" lIns="91433" tIns="45700" rIns="91433" bIns="45700" anchor="t" anchorCtr="0">
            <a:noAutofit/>
          </a:bodyPr>
          <a:lstStyle/>
          <a:p>
            <a:pPr marL="168910" indent="0">
              <a:lnSpc>
                <a:spcPct val="150000"/>
              </a:lnSpc>
              <a:buSzPts val="1600"/>
              <a:buNone/>
            </a:pPr>
            <a:r>
              <a:rPr lang="en-US" sz="2200" dirty="0">
                <a:solidFill>
                  <a:schemeClr val="tx1"/>
                </a:solidFill>
                <a:latin typeface="Abadi Extra Light"/>
              </a:rPr>
              <a:t>During the pandemic, many youth experienced multiple changes at once: youth were taken out of school and adapted to schooling online; young people were isolated from their friends, peers, and trusted adults outside of their families; youth access to healthcare declined; and young people took on surrogate parenting roles to support their families. Many youth also experienced discrimination during the pandemic and endured heightened racial trauma associated with the protests that took place in the summer of 2020.</a:t>
            </a:r>
            <a:endParaRPr lang="en-US" sz="2200" dirty="0">
              <a:solidFill>
                <a:schemeClr val="tx1"/>
              </a:solidFill>
            </a:endParaRPr>
          </a:p>
          <a:p>
            <a:pPr marL="168910" indent="0">
              <a:lnSpc>
                <a:spcPct val="150000"/>
              </a:lnSpc>
              <a:buSzPts val="1600"/>
              <a:buNone/>
            </a:pPr>
            <a:r>
              <a:rPr lang="en-US" sz="2200" dirty="0">
                <a:solidFill>
                  <a:schemeClr val="tx1"/>
                </a:solidFill>
                <a:latin typeface="Abadi Extra Light"/>
              </a:rPr>
              <a:t>While major decisions around the COVID-19 pandemic have been made by adults, the pandemic and other current events have significantly affected youth health, especially mental health. Youth voice should be taken into consideration by decision-makers. </a:t>
            </a:r>
            <a:endParaRPr lang="en-US" sz="2200" dirty="0">
              <a:solidFill>
                <a:schemeClr val="tx1"/>
              </a:solidFill>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241002"/>
            <a:ext cx="12191999" cy="998111"/>
          </a:xfrm>
          <a:prstGeom prst="rect">
            <a:avLst/>
          </a:prstGeom>
          <a:solidFill>
            <a:srgbClr val="5D035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527080" y="190808"/>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 </a:t>
            </a:r>
          </a:p>
        </p:txBody>
      </p:sp>
      <p:sp>
        <p:nvSpPr>
          <p:cNvPr id="6" name="Rectangle 5">
            <a:extLst>
              <a:ext uri="{FF2B5EF4-FFF2-40B4-BE49-F238E27FC236}">
                <a16:creationId xmlns:a16="http://schemas.microsoft.com/office/drawing/2014/main" id="{2C959536-B214-4D50-AB80-389A6058B95D}"/>
              </a:ext>
            </a:extLst>
          </p:cNvPr>
          <p:cNvSpPr/>
          <p:nvPr/>
        </p:nvSpPr>
        <p:spPr>
          <a:xfrm>
            <a:off x="2146" y="6743429"/>
            <a:ext cx="12191999" cy="111348"/>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Date Placeholder 2">
            <a:extLst>
              <a:ext uri="{FF2B5EF4-FFF2-40B4-BE49-F238E27FC236}">
                <a16:creationId xmlns:a16="http://schemas.microsoft.com/office/drawing/2014/main" id="{8AA724B1-0D81-488D-93A9-11A1F9EBE3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4" name="Slide Number Placeholder 3">
            <a:extLst>
              <a:ext uri="{FF2B5EF4-FFF2-40B4-BE49-F238E27FC236}">
                <a16:creationId xmlns:a16="http://schemas.microsoft.com/office/drawing/2014/main" id="{F2C5E7C7-8937-4CBC-A9EE-C8BB3C1CFA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FEBRUARY 9, 2022</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305867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Rectangle 1">
            <a:extLst>
              <a:ext uri="{FF2B5EF4-FFF2-40B4-BE49-F238E27FC236}">
                <a16:creationId xmlns:a16="http://schemas.microsoft.com/office/drawing/2014/main" id="{992FA0B7-6ABC-4A40-BB3D-08387E3967C8}"/>
              </a:ext>
            </a:extLst>
          </p:cNvPr>
          <p:cNvSpPr/>
          <p:nvPr/>
        </p:nvSpPr>
        <p:spPr>
          <a:xfrm>
            <a:off x="2147" y="253205"/>
            <a:ext cx="12191999" cy="1116167"/>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8" name="Google Shape;128;p19"/>
          <p:cNvSpPr txBox="1">
            <a:spLocks noGrp="1"/>
          </p:cNvSpPr>
          <p:nvPr>
            <p:ph type="title"/>
          </p:nvPr>
        </p:nvSpPr>
        <p:spPr>
          <a:xfrm>
            <a:off x="506505" y="125837"/>
            <a:ext cx="11319051" cy="1325600"/>
          </a:xfrm>
          <a:prstGeom prst="rect">
            <a:avLst/>
          </a:prstGeom>
          <a:noFill/>
          <a:ln>
            <a:noFill/>
          </a:ln>
        </p:spPr>
        <p:txBody>
          <a:bodyPr spcFirstLastPara="1" wrap="square" lIns="91433" tIns="45700" rIns="91433" bIns="45700" anchor="ctr" anchorCtr="0">
            <a:noAutofit/>
          </a:bodyPr>
          <a:lstStyle/>
          <a:p>
            <a:pPr algn="ctr">
              <a:buSzPts val="3300"/>
            </a:pPr>
            <a:r>
              <a:rPr lang="en-US" sz="2900" b="1" spc="800">
                <a:solidFill>
                  <a:schemeClr val="bg1"/>
                </a:solidFill>
                <a:latin typeface="Abadi Extra Light"/>
              </a:rPr>
              <a:t>YOUTH CCIS RESPONDENTS PROFILE</a:t>
            </a:r>
          </a:p>
        </p:txBody>
      </p:sp>
      <p:sp>
        <p:nvSpPr>
          <p:cNvPr id="16" name="TextBox 15">
            <a:extLst>
              <a:ext uri="{FF2B5EF4-FFF2-40B4-BE49-F238E27FC236}">
                <a16:creationId xmlns:a16="http://schemas.microsoft.com/office/drawing/2014/main" id="{C9A8E942-422E-47C8-97C7-17E5860A05F4}"/>
              </a:ext>
            </a:extLst>
          </p:cNvPr>
          <p:cNvSpPr txBox="1"/>
          <p:nvPr/>
        </p:nvSpPr>
        <p:spPr>
          <a:xfrm>
            <a:off x="6166031" y="1735097"/>
            <a:ext cx="5907357"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200"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The CCIS worked intentionally to reach diverse youth populations by </a:t>
            </a:r>
            <a:r>
              <a:rPr kumimoji="0" lang="en-US" sz="2200" b="1"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partnering with community-based organizations </a:t>
            </a:r>
            <a:r>
              <a:rPr kumimoji="0" lang="en-US" sz="2200"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serving youth in MA, as well as communities most impacted by COVID-19</a:t>
            </a:r>
          </a:p>
        </p:txBody>
      </p:sp>
      <p:pic>
        <p:nvPicPr>
          <p:cNvPr id="17" name="Picture 16">
            <a:extLst>
              <a:ext uri="{FF2B5EF4-FFF2-40B4-BE49-F238E27FC236}">
                <a16:creationId xmlns:a16="http://schemas.microsoft.com/office/drawing/2014/main" id="{847AE978-47BF-4D2C-81CE-8EC32D5737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291"/>
          <a:stretch/>
        </p:blipFill>
        <p:spPr>
          <a:xfrm>
            <a:off x="625543" y="1570896"/>
            <a:ext cx="1622823" cy="1131248"/>
          </a:xfrm>
          <a:prstGeom prst="rect">
            <a:avLst/>
          </a:prstGeom>
        </p:spPr>
      </p:pic>
      <p:pic>
        <p:nvPicPr>
          <p:cNvPr id="19" name="Picture 18">
            <a:extLst>
              <a:ext uri="{FF2B5EF4-FFF2-40B4-BE49-F238E27FC236}">
                <a16:creationId xmlns:a16="http://schemas.microsoft.com/office/drawing/2014/main" id="{02D07B48-25B1-4832-B275-CE1BB2C61F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85"/>
          <a:stretch/>
        </p:blipFill>
        <p:spPr>
          <a:xfrm>
            <a:off x="1024517" y="2904131"/>
            <a:ext cx="824875" cy="697972"/>
          </a:xfrm>
          <a:prstGeom prst="rect">
            <a:avLst/>
          </a:prstGeom>
        </p:spPr>
      </p:pic>
      <p:pic>
        <p:nvPicPr>
          <p:cNvPr id="21" name="Picture 20">
            <a:extLst>
              <a:ext uri="{FF2B5EF4-FFF2-40B4-BE49-F238E27FC236}">
                <a16:creationId xmlns:a16="http://schemas.microsoft.com/office/drawing/2014/main" id="{71F12D94-6ED4-4304-8B35-02578C71F6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518" y="3917085"/>
            <a:ext cx="829565" cy="700391"/>
          </a:xfrm>
          <a:prstGeom prst="rect">
            <a:avLst/>
          </a:prstGeom>
        </p:spPr>
      </p:pic>
      <p:sp>
        <p:nvSpPr>
          <p:cNvPr id="22" name="TextBox 21">
            <a:extLst>
              <a:ext uri="{FF2B5EF4-FFF2-40B4-BE49-F238E27FC236}">
                <a16:creationId xmlns:a16="http://schemas.microsoft.com/office/drawing/2014/main" id="{40A8E908-9122-4892-93BE-42202B6A4B7F}"/>
              </a:ext>
            </a:extLst>
          </p:cNvPr>
          <p:cNvSpPr txBox="1"/>
          <p:nvPr/>
        </p:nvSpPr>
        <p:spPr>
          <a:xfrm>
            <a:off x="2248365" y="1989254"/>
            <a:ext cx="2758883" cy="666977"/>
          </a:xfrm>
          <a:prstGeom prst="rect">
            <a:avLst/>
          </a:prstGeom>
          <a:noFill/>
        </p:spPr>
        <p:txBody>
          <a:bodyPr wrap="square" lIns="91440" tIns="45720" rIns="91440" bIns="45720" rtlCol="0" anchor="ctr">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3,052</a:t>
            </a:r>
            <a:r>
              <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rPr>
              <a:t> youth ages 14-24 took the survey</a:t>
            </a:r>
          </a:p>
        </p:txBody>
      </p:sp>
      <p:sp>
        <p:nvSpPr>
          <p:cNvPr id="24" name="TextBox 23">
            <a:extLst>
              <a:ext uri="{FF2B5EF4-FFF2-40B4-BE49-F238E27FC236}">
                <a16:creationId xmlns:a16="http://schemas.microsoft.com/office/drawing/2014/main" id="{7FEFC932-1208-4628-B512-3894FBAA25C4}"/>
              </a:ext>
            </a:extLst>
          </p:cNvPr>
          <p:cNvSpPr txBox="1"/>
          <p:nvPr/>
        </p:nvSpPr>
        <p:spPr>
          <a:xfrm>
            <a:off x="2248367" y="2960838"/>
            <a:ext cx="3585168" cy="666977"/>
          </a:xfrm>
          <a:prstGeom prst="rect">
            <a:avLst/>
          </a:prstGeom>
          <a:noFill/>
        </p:spPr>
        <p:txBody>
          <a:bodyPr wrap="square" lIns="91440" tIns="45720" rIns="91440" bIns="45720" rtlCol="0" anchor="ctr">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32% </a:t>
            </a:r>
            <a:r>
              <a:rPr kumimoji="0" lang="en-US" sz="1867"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speak a language other than English at home</a:t>
            </a:r>
          </a:p>
        </p:txBody>
      </p:sp>
      <p:sp>
        <p:nvSpPr>
          <p:cNvPr id="26" name="TextBox 25">
            <a:extLst>
              <a:ext uri="{FF2B5EF4-FFF2-40B4-BE49-F238E27FC236}">
                <a16:creationId xmlns:a16="http://schemas.microsoft.com/office/drawing/2014/main" id="{6A19A69E-A4CF-4FF0-9CB2-74388FDB57A4}"/>
              </a:ext>
            </a:extLst>
          </p:cNvPr>
          <p:cNvSpPr txBox="1"/>
          <p:nvPr/>
        </p:nvSpPr>
        <p:spPr>
          <a:xfrm>
            <a:off x="2248365" y="3904317"/>
            <a:ext cx="2758883" cy="66697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46% </a:t>
            </a:r>
            <a:r>
              <a:rPr kumimoji="0" lang="en-US" sz="1867"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under 18 years old</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54% </a:t>
            </a:r>
            <a:r>
              <a:rPr kumimoji="0" lang="en-US" sz="1867"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18 and over </a:t>
            </a:r>
          </a:p>
        </p:txBody>
      </p:sp>
      <p:pic>
        <p:nvPicPr>
          <p:cNvPr id="5" name="Picture 4">
            <a:extLst>
              <a:ext uri="{FF2B5EF4-FFF2-40B4-BE49-F238E27FC236}">
                <a16:creationId xmlns:a16="http://schemas.microsoft.com/office/drawing/2014/main" id="{E64C56E8-E8A3-47AF-B37C-40D5E6A6F7D9}"/>
              </a:ext>
            </a:extLst>
          </p:cNvPr>
          <p:cNvPicPr>
            <a:picLocks noChangeAspect="1"/>
          </p:cNvPicPr>
          <p:nvPr/>
        </p:nvPicPr>
        <p:blipFill>
          <a:blip r:embed="rId6"/>
          <a:stretch>
            <a:fillRect/>
          </a:stretch>
        </p:blipFill>
        <p:spPr>
          <a:xfrm>
            <a:off x="7442162" y="2904131"/>
            <a:ext cx="2931007" cy="3793067"/>
          </a:xfrm>
          <a:prstGeom prst="rect">
            <a:avLst/>
          </a:prstGeom>
        </p:spPr>
      </p:pic>
      <p:sp>
        <p:nvSpPr>
          <p:cNvPr id="27" name="TextBox 26">
            <a:extLst>
              <a:ext uri="{FF2B5EF4-FFF2-40B4-BE49-F238E27FC236}">
                <a16:creationId xmlns:a16="http://schemas.microsoft.com/office/drawing/2014/main" id="{B440DB80-86DA-4D92-8125-4C66D8B1753B}"/>
              </a:ext>
            </a:extLst>
          </p:cNvPr>
          <p:cNvSpPr txBox="1"/>
          <p:nvPr/>
        </p:nvSpPr>
        <p:spPr>
          <a:xfrm>
            <a:off x="10169064" y="6050596"/>
            <a:ext cx="1812731" cy="297454"/>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Artwork by Farah </a:t>
            </a:r>
            <a:r>
              <a:rPr kumimoji="0" lang="en-US" sz="1333" b="0" i="0" u="none" strike="noStrike" kern="0" cap="none" spc="0" normalizeH="0" baseline="0" noProof="0" err="1">
                <a:ln>
                  <a:noFill/>
                </a:ln>
                <a:solidFill>
                  <a:srgbClr val="000000"/>
                </a:solidFill>
                <a:effectLst/>
                <a:uLnTx/>
                <a:uFillTx/>
                <a:latin typeface="Abadi Extra Light" panose="020B0204020104020204" pitchFamily="34" charset="0"/>
                <a:ea typeface="+mn-ea"/>
                <a:cs typeface="Arial"/>
                <a:sym typeface="Arial"/>
              </a:rPr>
              <a:t>Jeune</a:t>
            </a:r>
          </a:p>
        </p:txBody>
      </p:sp>
      <p:sp>
        <p:nvSpPr>
          <p:cNvPr id="28" name="TextBox 27">
            <a:extLst>
              <a:ext uri="{FF2B5EF4-FFF2-40B4-BE49-F238E27FC236}">
                <a16:creationId xmlns:a16="http://schemas.microsoft.com/office/drawing/2014/main" id="{278EEE6E-F93B-4AF5-88B1-D709A7FA9449}"/>
              </a:ext>
            </a:extLst>
          </p:cNvPr>
          <p:cNvSpPr txBox="1"/>
          <p:nvPr/>
        </p:nvSpPr>
        <p:spPr>
          <a:xfrm>
            <a:off x="2248365" y="5079299"/>
            <a:ext cx="2758883" cy="37965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21% </a:t>
            </a:r>
            <a:r>
              <a:rPr kumimoji="0" lang="en-US" sz="1867"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youth with disabilities</a:t>
            </a:r>
          </a:p>
        </p:txBody>
      </p:sp>
      <p:sp>
        <p:nvSpPr>
          <p:cNvPr id="29" name="TextBox 28">
            <a:extLst>
              <a:ext uri="{FF2B5EF4-FFF2-40B4-BE49-F238E27FC236}">
                <a16:creationId xmlns:a16="http://schemas.microsoft.com/office/drawing/2014/main" id="{7F958823-E183-438C-A85B-A72926C4C150}"/>
              </a:ext>
            </a:extLst>
          </p:cNvPr>
          <p:cNvSpPr txBox="1"/>
          <p:nvPr/>
        </p:nvSpPr>
        <p:spPr>
          <a:xfrm>
            <a:off x="2248365" y="5883496"/>
            <a:ext cx="2758883" cy="37965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39% </a:t>
            </a:r>
            <a:r>
              <a:rPr kumimoji="0" lang="en-US" sz="1867"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working youth</a:t>
            </a:r>
          </a:p>
        </p:txBody>
      </p:sp>
      <p:pic>
        <p:nvPicPr>
          <p:cNvPr id="30" name="Picture 29">
            <a:extLst>
              <a:ext uri="{FF2B5EF4-FFF2-40B4-BE49-F238E27FC236}">
                <a16:creationId xmlns:a16="http://schemas.microsoft.com/office/drawing/2014/main" id="{024B4CFA-BCDC-482D-8CF1-480380ADBAA5}"/>
              </a:ext>
            </a:extLst>
          </p:cNvPr>
          <p:cNvPicPr>
            <a:picLocks noChangeAspect="1"/>
          </p:cNvPicPr>
          <p:nvPr/>
        </p:nvPicPr>
        <p:blipFill>
          <a:blip r:embed="rId7"/>
          <a:stretch>
            <a:fillRect/>
          </a:stretch>
        </p:blipFill>
        <p:spPr>
          <a:xfrm>
            <a:off x="1060416" y="4815220"/>
            <a:ext cx="861139" cy="702216"/>
          </a:xfrm>
          <a:prstGeom prst="rect">
            <a:avLst/>
          </a:prstGeom>
        </p:spPr>
      </p:pic>
      <p:pic>
        <p:nvPicPr>
          <p:cNvPr id="31" name="Picture 30">
            <a:extLst>
              <a:ext uri="{FF2B5EF4-FFF2-40B4-BE49-F238E27FC236}">
                <a16:creationId xmlns:a16="http://schemas.microsoft.com/office/drawing/2014/main" id="{C8690C6B-16A2-4F9D-9DAE-3BE5D16E7EF3}"/>
              </a:ext>
            </a:extLst>
          </p:cNvPr>
          <p:cNvPicPr>
            <a:picLocks noChangeAspect="1"/>
          </p:cNvPicPr>
          <p:nvPr/>
        </p:nvPicPr>
        <p:blipFill>
          <a:blip r:embed="rId8"/>
          <a:stretch>
            <a:fillRect/>
          </a:stretch>
        </p:blipFill>
        <p:spPr>
          <a:xfrm>
            <a:off x="1057352" y="5671355"/>
            <a:ext cx="802507" cy="700391"/>
          </a:xfrm>
          <a:prstGeom prst="rect">
            <a:avLst/>
          </a:prstGeom>
        </p:spPr>
      </p:pic>
      <p:sp>
        <p:nvSpPr>
          <p:cNvPr id="4" name="Date Placeholder 3">
            <a:extLst>
              <a:ext uri="{FF2B5EF4-FFF2-40B4-BE49-F238E27FC236}">
                <a16:creationId xmlns:a16="http://schemas.microsoft.com/office/drawing/2014/main" id="{F755FCEE-6463-45DE-9332-DCF4B5B5E8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6" name="Slide Number Placeholder 5">
            <a:extLst>
              <a:ext uri="{FF2B5EF4-FFF2-40B4-BE49-F238E27FC236}">
                <a16:creationId xmlns:a16="http://schemas.microsoft.com/office/drawing/2014/main" id="{268E4EE8-6B38-4E18-8590-81B4ACBF1D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47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145" y="3720922"/>
            <a:ext cx="12191999" cy="2640165"/>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3301758" y="3955992"/>
            <a:ext cx="8803241" cy="1474652"/>
          </a:xfrm>
          <a:prstGeom prst="rect">
            <a:avLst/>
          </a:prstGeom>
        </p:spPr>
        <p:txBody>
          <a:bodyPr spcFirstLastPara="1" wrap="square" lIns="91433" tIns="45700" rIns="91433" bIns="45700" anchor="ctr" anchorCtr="0">
            <a:noAutofit/>
          </a:bodyPr>
          <a:lstStyle/>
          <a:p>
            <a:pPr algn="r"/>
            <a:r>
              <a:rPr lang="en-US" sz="4800" spc="800">
                <a:solidFill>
                  <a:schemeClr val="bg1"/>
                </a:solidFill>
                <a:latin typeface="Abadi Extra Light"/>
              </a:rPr>
              <a:t>YOUTH SAFETY</a:t>
            </a:r>
          </a:p>
        </p:txBody>
      </p:sp>
      <p:grpSp>
        <p:nvGrpSpPr>
          <p:cNvPr id="4" name="Group 3">
            <a:extLst>
              <a:ext uri="{FF2B5EF4-FFF2-40B4-BE49-F238E27FC236}">
                <a16:creationId xmlns:a16="http://schemas.microsoft.com/office/drawing/2014/main" id="{3E80233B-6C34-EB48-B40E-B54AB26FEFBF}"/>
              </a:ext>
            </a:extLst>
          </p:cNvPr>
          <p:cNvGrpSpPr/>
          <p:nvPr/>
        </p:nvGrpSpPr>
        <p:grpSpPr>
          <a:xfrm>
            <a:off x="1603589" y="4371046"/>
            <a:ext cx="1474652" cy="1474652"/>
            <a:chOff x="548641" y="3202084"/>
            <a:chExt cx="1105989" cy="1105989"/>
          </a:xfrm>
        </p:grpSpPr>
        <p:sp>
          <p:nvSpPr>
            <p:cNvPr id="3" name="Oval 2">
              <a:extLst>
                <a:ext uri="{FF2B5EF4-FFF2-40B4-BE49-F238E27FC236}">
                  <a16:creationId xmlns:a16="http://schemas.microsoft.com/office/drawing/2014/main" id="{308D430D-AB65-6649-B602-D69EB4760FD5}"/>
                </a:ext>
              </a:extLst>
            </p:cNvPr>
            <p:cNvSpPr/>
            <p:nvPr/>
          </p:nvSpPr>
          <p:spPr>
            <a:xfrm>
              <a:off x="548641" y="3202084"/>
              <a:ext cx="1105989" cy="11059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Google Shape;231;p30">
              <a:extLst>
                <a:ext uri="{FF2B5EF4-FFF2-40B4-BE49-F238E27FC236}">
                  <a16:creationId xmlns:a16="http://schemas.microsoft.com/office/drawing/2014/main" id="{84753E93-C6B4-094A-8978-EFFE0B047C7E}"/>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b="24744"/>
            <a:stretch/>
          </p:blipFill>
          <p:spPr>
            <a:xfrm>
              <a:off x="650545" y="3352800"/>
              <a:ext cx="903628" cy="705392"/>
            </a:xfrm>
            <a:prstGeom prst="rect">
              <a:avLst/>
            </a:prstGeom>
            <a:noFill/>
            <a:ln>
              <a:noFill/>
            </a:ln>
          </p:spPr>
        </p:pic>
      </p:grpSp>
      <p:sp>
        <p:nvSpPr>
          <p:cNvPr id="5" name="Date Placeholder 4">
            <a:extLst>
              <a:ext uri="{FF2B5EF4-FFF2-40B4-BE49-F238E27FC236}">
                <a16:creationId xmlns:a16="http://schemas.microsoft.com/office/drawing/2014/main" id="{5E61BFA4-A074-410C-BD3B-F6DCB382D5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6" name="Slide Number Placeholder 5">
            <a:extLst>
              <a:ext uri="{FF2B5EF4-FFF2-40B4-BE49-F238E27FC236}">
                <a16:creationId xmlns:a16="http://schemas.microsoft.com/office/drawing/2014/main" id="{5D51B7D1-EEED-441A-9C4C-52C90400B1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64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2" y="-6810"/>
            <a:ext cx="12191999" cy="1034579"/>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22</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64631" y="-28118"/>
            <a:ext cx="11662735" cy="107719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&amp; SAFETY DURING COVID-19</a:t>
            </a:r>
          </a:p>
        </p:txBody>
      </p:sp>
      <p:sp>
        <p:nvSpPr>
          <p:cNvPr id="4" name="TextBox 3">
            <a:extLst>
              <a:ext uri="{FF2B5EF4-FFF2-40B4-BE49-F238E27FC236}">
                <a16:creationId xmlns:a16="http://schemas.microsoft.com/office/drawing/2014/main" id="{D75338A7-D423-47B0-8496-A154565EDD4F}"/>
              </a:ext>
            </a:extLst>
          </p:cNvPr>
          <p:cNvSpPr txBox="1"/>
          <p:nvPr/>
        </p:nvSpPr>
        <p:spPr>
          <a:xfrm>
            <a:off x="1410803" y="2330363"/>
            <a:ext cx="1000967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badi Extra Light"/>
                <a:ea typeface="+mn-ea"/>
                <a:cs typeface="+mn-cs"/>
              </a:rPr>
              <a:t>Youth with cognitive disabilities are 20% less likely to feel very safe in their neighborhoods compared to youth without cognitive disabilities</a:t>
            </a:r>
          </a:p>
        </p:txBody>
      </p:sp>
      <p:sp>
        <p:nvSpPr>
          <p:cNvPr id="9" name="Rectangle 8">
            <a:extLst>
              <a:ext uri="{FF2B5EF4-FFF2-40B4-BE49-F238E27FC236}">
                <a16:creationId xmlns:a16="http://schemas.microsoft.com/office/drawing/2014/main" id="{41D70AA9-EFD9-44D7-8BD9-F34071EA299E}"/>
              </a:ext>
            </a:extLst>
          </p:cNvPr>
          <p:cNvSpPr/>
          <p:nvPr/>
        </p:nvSpPr>
        <p:spPr>
          <a:xfrm>
            <a:off x="1" y="919060"/>
            <a:ext cx="12191999" cy="10252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FFFFFF"/>
                </a:solidFill>
                <a:effectLst/>
                <a:uLnTx/>
                <a:uFillTx/>
                <a:latin typeface="Abadi Extra Light"/>
                <a:ea typeface="+mn-ea"/>
                <a:cs typeface="+mn-cs"/>
                <a:sym typeface="Arial"/>
              </a:rPr>
              <a:t>While 65% of youth feel very safe in their neighborhoods in terms of crime or violence, certain groups of youth are less likely to report feeling safe.</a:t>
            </a:r>
          </a:p>
        </p:txBody>
      </p:sp>
      <p:pic>
        <p:nvPicPr>
          <p:cNvPr id="3" name="Graphic 4" descr="Neighborhood with solid fill">
            <a:extLst>
              <a:ext uri="{FF2B5EF4-FFF2-40B4-BE49-F238E27FC236}">
                <a16:creationId xmlns:a16="http://schemas.microsoft.com/office/drawing/2014/main" id="{00C6B5FA-3E89-4D8F-AED6-7919F1CE70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255" y="5287496"/>
            <a:ext cx="679754" cy="712410"/>
          </a:xfrm>
          <a:prstGeom prst="rect">
            <a:avLst/>
          </a:prstGeom>
        </p:spPr>
      </p:pic>
      <p:pic>
        <p:nvPicPr>
          <p:cNvPr id="5" name="Graphic 5" descr="Unlock with solid fill">
            <a:extLst>
              <a:ext uri="{FF2B5EF4-FFF2-40B4-BE49-F238E27FC236}">
                <a16:creationId xmlns:a16="http://schemas.microsoft.com/office/drawing/2014/main" id="{F1BD7F3F-8441-47FC-B40A-0221062A51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825" y="3187046"/>
            <a:ext cx="622503" cy="622503"/>
          </a:xfrm>
          <a:prstGeom prst="rect">
            <a:avLst/>
          </a:prstGeom>
        </p:spPr>
      </p:pic>
      <p:pic>
        <p:nvPicPr>
          <p:cNvPr id="6" name="Graphic 6" descr="Shield Tick with solid fill">
            <a:extLst>
              <a:ext uri="{FF2B5EF4-FFF2-40B4-BE49-F238E27FC236}">
                <a16:creationId xmlns:a16="http://schemas.microsoft.com/office/drawing/2014/main" id="{45F55A3B-97FE-46CB-A500-E4D2BF46DB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333" y="2244364"/>
            <a:ext cx="625475" cy="625475"/>
          </a:xfrm>
          <a:prstGeom prst="rect">
            <a:avLst/>
          </a:prstGeom>
        </p:spPr>
      </p:pic>
      <p:sp>
        <p:nvSpPr>
          <p:cNvPr id="12" name="TextBox 11">
            <a:extLst>
              <a:ext uri="{FF2B5EF4-FFF2-40B4-BE49-F238E27FC236}">
                <a16:creationId xmlns:a16="http://schemas.microsoft.com/office/drawing/2014/main" id="{DD695CC9-F98D-4B26-9355-B916F1F46E32}"/>
              </a:ext>
            </a:extLst>
          </p:cNvPr>
          <p:cNvSpPr txBox="1"/>
          <p:nvPr/>
        </p:nvSpPr>
        <p:spPr>
          <a:xfrm>
            <a:off x="1452985" y="5349599"/>
            <a:ext cx="10388249"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badi Extra Light"/>
                <a:ea typeface="+mn-ea"/>
                <a:cs typeface="+mn-cs"/>
              </a:rPr>
              <a:t>Youth of color are between 17-32% less likely to report feeling safe compared to White NH/NL youth</a:t>
            </a:r>
          </a:p>
        </p:txBody>
      </p:sp>
      <p:sp>
        <p:nvSpPr>
          <p:cNvPr id="14" name="TextBox 13">
            <a:extLst>
              <a:ext uri="{FF2B5EF4-FFF2-40B4-BE49-F238E27FC236}">
                <a16:creationId xmlns:a16="http://schemas.microsoft.com/office/drawing/2014/main" id="{42D9F298-1A16-4B96-86FE-AD37CF98824F}"/>
              </a:ext>
            </a:extLst>
          </p:cNvPr>
          <p:cNvSpPr txBox="1"/>
          <p:nvPr/>
        </p:nvSpPr>
        <p:spPr>
          <a:xfrm>
            <a:off x="1410803" y="3260348"/>
            <a:ext cx="1000967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badi Extra Light"/>
                <a:ea typeface="+mn-ea"/>
                <a:cs typeface="+mn-cs"/>
              </a:rPr>
              <a:t>Youth in urban communities are 27% less likely to feel very safe in their neighborhoods compared to youth in rural communities</a:t>
            </a:r>
          </a:p>
        </p:txBody>
      </p:sp>
      <p:sp>
        <p:nvSpPr>
          <p:cNvPr id="18" name="TextBox 17">
            <a:extLst>
              <a:ext uri="{FF2B5EF4-FFF2-40B4-BE49-F238E27FC236}">
                <a16:creationId xmlns:a16="http://schemas.microsoft.com/office/drawing/2014/main" id="{DCEBD256-8CE0-4C4C-B44C-F309F2F68769}"/>
              </a:ext>
            </a:extLst>
          </p:cNvPr>
          <p:cNvSpPr txBox="1"/>
          <p:nvPr/>
        </p:nvSpPr>
        <p:spPr>
          <a:xfrm>
            <a:off x="1410803" y="4268413"/>
            <a:ext cx="9810750"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badi Extra Light"/>
                <a:ea typeface="+mn-ea"/>
                <a:cs typeface="+mn-cs"/>
              </a:rPr>
              <a:t>LGBTQ+ youth are between 13-21% less likely to feel very safe in their neighborhoods compared to straight</a:t>
            </a:r>
            <a:r>
              <a:rPr kumimoji="0" lang="en-US" sz="2000" b="0" i="0" u="none" strike="noStrike" kern="1200" cap="none" spc="0" normalizeH="0" baseline="0" noProof="0">
                <a:ln>
                  <a:noFill/>
                </a:ln>
                <a:solidFill>
                  <a:srgbClr val="000000"/>
                </a:solidFill>
                <a:effectLst/>
                <a:uLnTx/>
                <a:uFillTx/>
                <a:latin typeface="Abadi Extra Light"/>
                <a:ea typeface="+mn-lt"/>
                <a:cs typeface="Arial"/>
              </a:rPr>
              <a:t> youth</a:t>
            </a:r>
            <a:endParaRPr kumimoji="0" lang="en-US" sz="2000" b="0" i="0" u="none" strike="noStrike" kern="1200" cap="none" spc="0" normalizeH="0" baseline="0" noProof="0">
              <a:ln>
                <a:noFill/>
              </a:ln>
              <a:solidFill>
                <a:srgbClr val="000000"/>
              </a:solidFill>
              <a:effectLst/>
              <a:uLnTx/>
              <a:uFillTx/>
              <a:latin typeface="Arial"/>
              <a:ea typeface="+mn-ea"/>
              <a:cs typeface="Arial"/>
            </a:endParaRPr>
          </a:p>
        </p:txBody>
      </p:sp>
      <p:sp>
        <p:nvSpPr>
          <p:cNvPr id="20" name="TextBox 19">
            <a:extLst>
              <a:ext uri="{FF2B5EF4-FFF2-40B4-BE49-F238E27FC236}">
                <a16:creationId xmlns:a16="http://schemas.microsoft.com/office/drawing/2014/main" id="{A3E8AEDF-4936-45A8-8B59-0777ACC549CC}"/>
              </a:ext>
            </a:extLst>
          </p:cNvPr>
          <p:cNvSpPr txBox="1"/>
          <p:nvPr/>
        </p:nvSpPr>
        <p:spPr>
          <a:xfrm>
            <a:off x="124287" y="6330935"/>
            <a:ext cx="1083075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3763"/>
                </a:solidFill>
                <a:effectLst/>
                <a:uLnTx/>
                <a:uFillTx/>
                <a:latin typeface="Abadi Extra Light" panose="020B0204020104020204" pitchFamily="34" charset="0"/>
                <a:ea typeface="+mn-lt"/>
                <a:cs typeface="Arial"/>
              </a:rPr>
              <a:t>NOTE: The number of respondents = 2,376. Effective sample size = 2,316.</a:t>
            </a:r>
            <a:endParaRPr kumimoji="0" lang="en-US" sz="1200" b="0" i="0" u="none" strike="noStrike" kern="1200" cap="none" spc="0" normalizeH="0" baseline="0" noProof="0">
              <a:ln>
                <a:noFill/>
              </a:ln>
              <a:solidFill>
                <a:srgbClr val="073763"/>
              </a:solidFill>
              <a:effectLst/>
              <a:uLnTx/>
              <a:uFillTx/>
              <a:latin typeface="Abadi Extra Light" panose="020B0204020104020204" pitchFamily="34" charset="0"/>
              <a:ea typeface="+mn-ea"/>
              <a:cs typeface="+mn-cs"/>
            </a:endParaRPr>
          </a:p>
        </p:txBody>
      </p:sp>
      <p:pic>
        <p:nvPicPr>
          <p:cNvPr id="7" name="Graphic 7" descr="Shoe footprints with solid fill">
            <a:extLst>
              <a:ext uri="{FF2B5EF4-FFF2-40B4-BE49-F238E27FC236}">
                <a16:creationId xmlns:a16="http://schemas.microsoft.com/office/drawing/2014/main" id="{1B5C6FC6-5A2E-4CF6-827F-CFF6E4F556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9600" y="4310743"/>
            <a:ext cx="631372" cy="620486"/>
          </a:xfrm>
          <a:prstGeom prst="rect">
            <a:avLst/>
          </a:prstGeom>
        </p:spPr>
      </p:pic>
      <p:sp>
        <p:nvSpPr>
          <p:cNvPr id="8" name="Date Placeholder 7">
            <a:extLst>
              <a:ext uri="{FF2B5EF4-FFF2-40B4-BE49-F238E27FC236}">
                <a16:creationId xmlns:a16="http://schemas.microsoft.com/office/drawing/2014/main" id="{80361F20-5BA3-4A51-A6EB-87D4B72062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237773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946200"/>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23</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302438" y="26768"/>
            <a:ext cx="11662735" cy="946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667" b="1" i="0" u="none" strike="noStrike" kern="0" cap="none" spc="800" normalizeH="0" baseline="0" noProof="0">
                <a:ln>
                  <a:noFill/>
                </a:ln>
                <a:solidFill>
                  <a:srgbClr val="FFFFFF"/>
                </a:solidFill>
                <a:effectLst/>
                <a:uLnTx/>
                <a:uFillTx/>
                <a:latin typeface="Abadi Extra Light"/>
                <a:cs typeface="Arial"/>
                <a:sym typeface="Arial"/>
              </a:rPr>
              <a:t>YOUTH EXPERIENCE WITH VIOLENCE DURING COVID-19</a:t>
            </a:r>
          </a:p>
        </p:txBody>
      </p:sp>
      <p:sp>
        <p:nvSpPr>
          <p:cNvPr id="3" name="TextBox 2">
            <a:extLst>
              <a:ext uri="{FF2B5EF4-FFF2-40B4-BE49-F238E27FC236}">
                <a16:creationId xmlns:a16="http://schemas.microsoft.com/office/drawing/2014/main" id="{89090ADA-4944-4372-BEA5-D2182C75D18F}"/>
              </a:ext>
            </a:extLst>
          </p:cNvPr>
          <p:cNvSpPr txBox="1"/>
          <p:nvPr/>
        </p:nvSpPr>
        <p:spPr>
          <a:xfrm>
            <a:off x="6169479" y="1601191"/>
            <a:ext cx="5424625" cy="46782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mn-cs"/>
              </a:rPr>
              <a:t>Household violence: </a:t>
            </a:r>
            <a:r>
              <a:rPr kumimoji="0" lang="en-US" sz="2000" b="0" i="0" u="none" strike="noStrike" kern="1200" cap="none" spc="0" normalizeH="0" baseline="0" noProof="0">
                <a:ln>
                  <a:noFill/>
                </a:ln>
                <a:solidFill>
                  <a:srgbClr val="000000"/>
                </a:solidFill>
                <a:effectLst/>
                <a:uLnTx/>
                <a:uFillTx/>
                <a:latin typeface="Abadi Extra Light"/>
                <a:ea typeface="+mn-ea"/>
                <a:cs typeface="+mn-cs"/>
              </a:rPr>
              <a:t>You or someone you live with was hurt or threatened by someone in your household during the first 6-8 months after the COVID-19 pandemic began in March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badi Extr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mn-cs"/>
              </a:rPr>
              <a:t>Intimate partner violence (IPV): </a:t>
            </a:r>
            <a:r>
              <a:rPr kumimoji="0" lang="en-US" sz="2000" b="0" i="0" u="none" strike="noStrike" kern="1200" cap="none" spc="0" normalizeH="0" baseline="0" noProof="0">
                <a:ln>
                  <a:noFill/>
                </a:ln>
                <a:solidFill>
                  <a:srgbClr val="000000"/>
                </a:solidFill>
                <a:effectLst/>
                <a:uLnTx/>
                <a:uFillTx/>
                <a:latin typeface="Abadi Extra Light"/>
                <a:ea typeface="+mn-ea"/>
                <a:cs typeface="+mn-cs"/>
              </a:rPr>
              <a:t>Someone you were dating or married to controlled or coerced you through monitoring your phone, stopping you from doing things you wanted to do, other coercion, or physically hurt you during the first 6-8 months of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mn-cs"/>
              </a:rPr>
              <a:t>Any violence: </a:t>
            </a:r>
            <a:r>
              <a:rPr kumimoji="0" lang="en-US" sz="2000" b="0" i="0" u="none" strike="noStrike" kern="1200" cap="none" spc="0" normalizeH="0" baseline="0" noProof="0">
                <a:ln>
                  <a:noFill/>
                </a:ln>
                <a:solidFill>
                  <a:srgbClr val="000000"/>
                </a:solidFill>
                <a:effectLst/>
                <a:uLnTx/>
                <a:uFillTx/>
                <a:latin typeface="Abadi Extra Light"/>
                <a:ea typeface="+mn-ea"/>
                <a:cs typeface="+mn-cs"/>
              </a:rPr>
              <a:t>includes IPV and/or household violence during the first 6-8 months of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p:txBody>
      </p:sp>
      <p:graphicFrame>
        <p:nvGraphicFramePr>
          <p:cNvPr id="9" name="Chart 8">
            <a:extLst>
              <a:ext uri="{FF2B5EF4-FFF2-40B4-BE49-F238E27FC236}">
                <a16:creationId xmlns:a16="http://schemas.microsoft.com/office/drawing/2014/main" id="{5A66C2B8-7AAF-450F-B763-03207711EF88}"/>
              </a:ext>
            </a:extLst>
          </p:cNvPr>
          <p:cNvGraphicFramePr>
            <a:graphicFrameLocks/>
          </p:cNvGraphicFramePr>
          <p:nvPr/>
        </p:nvGraphicFramePr>
        <p:xfrm>
          <a:off x="170462" y="1193429"/>
          <a:ext cx="5344218" cy="49658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845823B-EBC7-4844-B9C0-EC22037444E5}"/>
              </a:ext>
            </a:extLst>
          </p:cNvPr>
          <p:cNvSpPr txBox="1"/>
          <p:nvPr/>
        </p:nvSpPr>
        <p:spPr>
          <a:xfrm>
            <a:off x="151412" y="5979528"/>
            <a:ext cx="5582638" cy="415498"/>
          </a:xfrm>
          <a:prstGeom prst="rect">
            <a:avLst/>
          </a:prstGeom>
          <a:noFill/>
        </p:spPr>
        <p:txBody>
          <a:bodyPr wrap="square" lIns="91440" tIns="45720" rIns="91440" bIns="4572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Data notes: 1) All percentages are weighted to the statewide age and race/ethnicity distribution of those 14-24</a:t>
            </a:r>
            <a:r>
              <a:rPr kumimoji="0" lang="en-US" sz="1050" b="0" i="0" u="none" strike="noStrike" kern="0" cap="none" spc="0" normalizeH="0" baseline="0" noProof="0">
                <a:ln>
                  <a:noFill/>
                </a:ln>
                <a:solidFill>
                  <a:srgbClr val="000000"/>
                </a:solidFill>
                <a:effectLst/>
                <a:uLnTx/>
                <a:uFillTx/>
                <a:latin typeface="Times New Roman"/>
                <a:ea typeface="+mn-ea"/>
                <a:cs typeface="Times New Roman"/>
                <a:sym typeface="Arial"/>
              </a:rPr>
              <a:t> </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years; 6) </a:t>
            </a:r>
            <a:r>
              <a:rPr kumimoji="0" lang="en-US" sz="1050" b="0" i="0" u="none" strike="noStrike" kern="1200" cap="none" spc="0" normalizeH="0" baseline="0" noProof="0">
                <a:ln>
                  <a:noFill/>
                </a:ln>
                <a:solidFill>
                  <a:srgbClr val="000000"/>
                </a:solidFill>
                <a:effectLst/>
                <a:uLnTx/>
                <a:uFillTx/>
                <a:latin typeface="Abadi Extra Light"/>
                <a:ea typeface="+mn-lt"/>
                <a:cs typeface="Arial"/>
              </a:rPr>
              <a:t>The number of respondents = 1,998. Effective sample size = 1,997.</a:t>
            </a:r>
            <a:endParaRPr kumimoji="0" lang="en-US" sz="1050" b="0" i="0" u="none" strike="noStrike" kern="1200" cap="none" spc="0" normalizeH="0" baseline="0" noProof="0">
              <a:ln>
                <a:noFill/>
              </a:ln>
              <a:solidFill>
                <a:srgbClr val="000000"/>
              </a:solidFill>
              <a:effectLst/>
              <a:uLnTx/>
              <a:uFillTx/>
              <a:latin typeface="Abadi Extra Light"/>
              <a:ea typeface="+mn-ea"/>
              <a:cs typeface="Arial"/>
            </a:endParaRPr>
          </a:p>
        </p:txBody>
      </p:sp>
      <p:sp>
        <p:nvSpPr>
          <p:cNvPr id="4" name="Date Placeholder 3">
            <a:extLst>
              <a:ext uri="{FF2B5EF4-FFF2-40B4-BE49-F238E27FC236}">
                <a16:creationId xmlns:a16="http://schemas.microsoft.com/office/drawing/2014/main" id="{C12DD3F0-0DA9-4A38-9EF1-E53BDDE1C3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384768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2" y="-6810"/>
            <a:ext cx="12191999" cy="1034579"/>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24</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64631" y="-28118"/>
            <a:ext cx="11662735" cy="107719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667" b="1" i="0" u="none" strike="noStrike" kern="1200" cap="none" spc="800" normalizeH="0" baseline="0" noProof="0">
                <a:ln>
                  <a:noFill/>
                </a:ln>
                <a:solidFill>
                  <a:srgbClr val="FFFFFF"/>
                </a:solidFill>
                <a:effectLst/>
                <a:uLnTx/>
                <a:uFillTx/>
                <a:latin typeface="Abadi Extra Light"/>
                <a:cs typeface="Arial"/>
                <a:sym typeface="Arial"/>
              </a:rPr>
              <a:t>YOUTH EXPERIENCE WITH HOUSEHOLD VIOLENCE DURING COVID-19</a:t>
            </a:r>
            <a:endParaRPr kumimoji="0" lang="en-US" sz="1467" b="0" i="0" u="none" strike="noStrike" kern="1200" cap="none" spc="0" normalizeH="0" baseline="0" noProof="0">
              <a:ln>
                <a:noFill/>
              </a:ln>
              <a:solidFill>
                <a:srgbClr val="000000"/>
              </a:solidFill>
              <a:effectLst/>
              <a:uLnTx/>
              <a:uFillTx/>
              <a:latin typeface="Abadi Extra Light"/>
              <a:cs typeface="Arial"/>
              <a:sym typeface="Arial"/>
            </a:endParaRPr>
          </a:p>
        </p:txBody>
      </p:sp>
      <p:sp>
        <p:nvSpPr>
          <p:cNvPr id="8" name="TextBox 7">
            <a:extLst>
              <a:ext uri="{FF2B5EF4-FFF2-40B4-BE49-F238E27FC236}">
                <a16:creationId xmlns:a16="http://schemas.microsoft.com/office/drawing/2014/main" id="{4CC3D1E7-44FA-4241-8464-E76FDDA381BC}"/>
              </a:ext>
            </a:extLst>
          </p:cNvPr>
          <p:cNvSpPr txBox="1"/>
          <p:nvPr/>
        </p:nvSpPr>
        <p:spPr>
          <a:xfrm>
            <a:off x="-42335" y="6056308"/>
            <a:ext cx="12232189" cy="577081"/>
          </a:xfrm>
          <a:prstGeom prst="rect">
            <a:avLst/>
          </a:prstGeom>
          <a:noFill/>
        </p:spPr>
        <p:txBody>
          <a:bodyPr wrap="square" lIns="91440" tIns="45720" rIns="91440" bIns="4572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Data notes: 1)”Non-binary” includes respondents identifying as non-binary, genderqueer, not exclusively male or female;</a:t>
            </a:r>
            <a:r>
              <a:rPr kumimoji="0" lang="it-IT" sz="1050" b="0" i="0" u="none" strike="noStrike" kern="0" cap="none" spc="0" normalizeH="0" baseline="0" noProof="0" dirty="0">
                <a:ln>
                  <a:noFill/>
                </a:ln>
                <a:solidFill>
                  <a:srgbClr val="000000"/>
                </a:solidFill>
                <a:effectLst/>
                <a:uLnTx/>
                <a:uFillTx/>
                <a:latin typeface="Abadi Extra Light"/>
                <a:ea typeface="+mn-ea"/>
                <a:cs typeface="Arial"/>
                <a:sym typeface="Arial"/>
              </a:rPr>
              <a:t> 2)</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a:t>
            </a:r>
            <a:r>
              <a:rPr kumimoji="0" lang="it-IT" sz="1050" b="0" i="0" u="none" strike="noStrike" kern="0" cap="none" spc="0" normalizeH="0" baseline="0" noProof="0" dirty="0">
                <a:ln>
                  <a:noFill/>
                </a:ln>
                <a:solidFill>
                  <a:srgbClr val="000000"/>
                </a:solidFill>
                <a:effectLst/>
                <a:uLnTx/>
                <a:uFillTx/>
                <a:latin typeface="Abadi Extra Light"/>
                <a:ea typeface="+mn-ea"/>
                <a:cs typeface="Arial"/>
                <a:sym typeface="Arial"/>
              </a:rPr>
              <a:t>nH/nL</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a:t>
            </a:r>
            <a:r>
              <a:rPr kumimoji="0" lang="it-IT" sz="1050" b="0" i="0" u="none" strike="noStrike" kern="0" cap="none" spc="0" normalizeH="0" baseline="0" noProof="0" dirty="0">
                <a:ln>
                  <a:noFill/>
                </a:ln>
                <a:solidFill>
                  <a:srgbClr val="000000"/>
                </a:solidFill>
                <a:effectLst/>
                <a:uLnTx/>
                <a:uFillTx/>
                <a:latin typeface="Abadi Extra Light"/>
                <a:ea typeface="+mn-ea"/>
                <a:cs typeface="Arial"/>
                <a:sym typeface="Arial"/>
              </a:rPr>
              <a:t>=non-Hispanic/non-Latinx</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 3)“American Indian/Alaskan Native” includes Hispanic/Latinx; 4)* denotes rate is significantly different (p&lt;0.05) compared to the reference group; 5) All percentages are weighted to the statewide age and race/ethnicity distribution of those 14-24</a:t>
            </a:r>
            <a:r>
              <a:rPr kumimoji="0" lang="en-US" sz="1050" b="0" i="0" u="none" strike="noStrike" kern="0" cap="none" spc="0" normalizeH="0" baseline="0" noProof="0" dirty="0">
                <a:ln>
                  <a:noFill/>
                </a:ln>
                <a:solidFill>
                  <a:srgbClr val="000000"/>
                </a:solidFill>
                <a:effectLst/>
                <a:uLnTx/>
                <a:uFillTx/>
                <a:latin typeface="Times New Roman"/>
                <a:ea typeface="+mn-ea"/>
                <a:cs typeface="Times New Roman"/>
                <a:sym typeface="Arial"/>
              </a:rPr>
              <a:t> </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years; 6) </a:t>
            </a:r>
            <a:r>
              <a:rPr kumimoji="0" lang="en-US" sz="1050" b="0" i="0" u="none" strike="noStrike" kern="1200" cap="none" spc="0" normalizeH="0" baseline="0" noProof="0" dirty="0">
                <a:ln>
                  <a:noFill/>
                </a:ln>
                <a:solidFill>
                  <a:srgbClr val="000000"/>
                </a:solidFill>
                <a:effectLst/>
                <a:uLnTx/>
                <a:uFillTx/>
                <a:latin typeface="Abadi Extra Light"/>
                <a:ea typeface="+mn-lt"/>
                <a:cs typeface="Arial"/>
              </a:rPr>
              <a:t>The number of respondents = 2,364. Effective sample size = 2,308 for the data on the left. The number of respondents = 1,998. Effective sample size = 1,997 for the data on the right.</a:t>
            </a:r>
            <a:endParaRPr kumimoji="0" lang="en-US" sz="1050" b="0" i="0" u="none" strike="noStrike" kern="1200" cap="none" spc="0" normalizeH="0" baseline="0" noProof="0" dirty="0">
              <a:ln>
                <a:noFill/>
              </a:ln>
              <a:solidFill>
                <a:srgbClr val="000000"/>
              </a:solidFill>
              <a:effectLst/>
              <a:uLnTx/>
              <a:uFillTx/>
              <a:latin typeface="Abadi Extra Light"/>
              <a:ea typeface="+mn-ea"/>
              <a:cs typeface="Arial"/>
            </a:endParaRPr>
          </a:p>
        </p:txBody>
      </p:sp>
      <p:sp>
        <p:nvSpPr>
          <p:cNvPr id="4" name="TextBox 3">
            <a:extLst>
              <a:ext uri="{FF2B5EF4-FFF2-40B4-BE49-F238E27FC236}">
                <a16:creationId xmlns:a16="http://schemas.microsoft.com/office/drawing/2014/main" id="{B7505C10-5689-41CE-A23A-AB1CB7E31AE2}"/>
              </a:ext>
            </a:extLst>
          </p:cNvPr>
          <p:cNvSpPr txBox="1"/>
          <p:nvPr/>
        </p:nvSpPr>
        <p:spPr>
          <a:xfrm>
            <a:off x="941572" y="3091518"/>
            <a:ext cx="4693683"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Overall, 3% of youth reported household violence during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badi Extra Light"/>
                <a:ea typeface="+mn-lt"/>
                <a:cs typeface="Arial"/>
              </a:rPr>
              <a:t>Youth who were more likely to report household violence included:</a:t>
            </a:r>
            <a:endParaRPr kumimoji="0" lang="en-US" sz="2000" b="0" i="0" u="none" strike="noStrike" kern="1200" cap="none" spc="0" normalizeH="0" baseline="0" noProof="0" dirty="0">
              <a:ln>
                <a:noFill/>
              </a:ln>
              <a:solidFill>
                <a:prstClr val="black"/>
              </a:solidFill>
              <a:effectLst/>
              <a:uLnTx/>
              <a:uFillTx/>
              <a:latin typeface="Abadi Extra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Youth with cognitive disabilities</a:t>
            </a:r>
            <a:endPar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Transgender youth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Gay/lesbian youth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Bi/pansexual youth</a:t>
            </a:r>
          </a:p>
        </p:txBody>
      </p:sp>
      <p:sp>
        <p:nvSpPr>
          <p:cNvPr id="5" name="Rectangle 4">
            <a:extLst>
              <a:ext uri="{FF2B5EF4-FFF2-40B4-BE49-F238E27FC236}">
                <a16:creationId xmlns:a16="http://schemas.microsoft.com/office/drawing/2014/main" id="{FAF7E704-A08C-46FF-AE38-057CFEA06849}"/>
              </a:ext>
            </a:extLst>
          </p:cNvPr>
          <p:cNvSpPr/>
          <p:nvPr/>
        </p:nvSpPr>
        <p:spPr>
          <a:xfrm>
            <a:off x="340241" y="1303837"/>
            <a:ext cx="4931341" cy="16434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badi Extra Light"/>
                <a:ea typeface="+mn-ea"/>
                <a:cs typeface="+mn-cs"/>
              </a:rPr>
              <a:t>Youth with disabilities, transgender youth, and gay/lesbian youth were between 2-3 times as likely to experience household violence during COVID-19 compared to youth overall.</a:t>
            </a:r>
          </a:p>
        </p:txBody>
      </p:sp>
      <p:sp>
        <p:nvSpPr>
          <p:cNvPr id="11" name="TextBox 10">
            <a:extLst>
              <a:ext uri="{FF2B5EF4-FFF2-40B4-BE49-F238E27FC236}">
                <a16:creationId xmlns:a16="http://schemas.microsoft.com/office/drawing/2014/main" id="{450E6574-80E0-4577-AA3D-B80DDD07DF5D}"/>
              </a:ext>
            </a:extLst>
          </p:cNvPr>
          <p:cNvSpPr txBox="1"/>
          <p:nvPr/>
        </p:nvSpPr>
        <p:spPr>
          <a:xfrm>
            <a:off x="6655982" y="3172674"/>
            <a:ext cx="5057555"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Overall, 5% of youth reported IPV during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badi Extra Light"/>
                <a:ea typeface="+mn-lt"/>
                <a:cs typeface="Arial"/>
              </a:rPr>
              <a:t>Youth who were more likely to report IPV included:</a:t>
            </a:r>
            <a:endParaRPr kumimoji="0" lang="en-US" sz="2000" b="0" i="0" u="none" strike="noStrike" kern="1200" cap="none" spc="0" normalizeH="0" baseline="0" noProof="0" dirty="0">
              <a:ln>
                <a:noFill/>
              </a:ln>
              <a:solidFill>
                <a:prstClr val="black"/>
              </a:solidFill>
              <a:effectLst/>
              <a:uLnTx/>
              <a:uFillTx/>
              <a:latin typeface="Abadi Extra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Young parents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Youth with disabilities</a:t>
            </a:r>
            <a:endPar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Black NH/NL youth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Bi/pansexual youth</a:t>
            </a:r>
          </a:p>
        </p:txBody>
      </p:sp>
      <p:sp>
        <p:nvSpPr>
          <p:cNvPr id="12" name="Rectangle 11">
            <a:extLst>
              <a:ext uri="{FF2B5EF4-FFF2-40B4-BE49-F238E27FC236}">
                <a16:creationId xmlns:a16="http://schemas.microsoft.com/office/drawing/2014/main" id="{5365DB0E-BDC7-4030-8408-D4047850F6E0}"/>
              </a:ext>
            </a:extLst>
          </p:cNvPr>
          <p:cNvSpPr/>
          <p:nvPr/>
        </p:nvSpPr>
        <p:spPr>
          <a:xfrm>
            <a:off x="5859717" y="1303837"/>
            <a:ext cx="6067649" cy="1645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badi Extra Light"/>
                <a:ea typeface="+mn-ea"/>
                <a:cs typeface="+mn-cs"/>
              </a:rPr>
              <a:t>Young parents were 3 times as likely to experience IPV compared to youth who were not parents. Youth with disabilities, Black NH/NL youth, and bi/pansexual youth were 2 times as likely to experience IPV during COVID-19 compared to other youth.</a:t>
            </a:r>
          </a:p>
        </p:txBody>
      </p:sp>
      <p:pic>
        <p:nvPicPr>
          <p:cNvPr id="6" name="Picture 5">
            <a:extLst>
              <a:ext uri="{FF2B5EF4-FFF2-40B4-BE49-F238E27FC236}">
                <a16:creationId xmlns:a16="http://schemas.microsoft.com/office/drawing/2014/main" id="{9AFE7121-DD51-45AB-AA33-5DC6C4720980}"/>
              </a:ext>
            </a:extLst>
          </p:cNvPr>
          <p:cNvPicPr>
            <a:picLocks noChangeAspect="1"/>
          </p:cNvPicPr>
          <p:nvPr/>
        </p:nvPicPr>
        <p:blipFill>
          <a:blip r:embed="rId3"/>
          <a:stretch>
            <a:fillRect/>
          </a:stretch>
        </p:blipFill>
        <p:spPr>
          <a:xfrm>
            <a:off x="213355" y="3142252"/>
            <a:ext cx="676715" cy="713294"/>
          </a:xfrm>
          <a:prstGeom prst="rect">
            <a:avLst/>
          </a:prstGeom>
        </p:spPr>
      </p:pic>
      <p:grpSp>
        <p:nvGrpSpPr>
          <p:cNvPr id="14" name="Group 13">
            <a:extLst>
              <a:ext uri="{FF2B5EF4-FFF2-40B4-BE49-F238E27FC236}">
                <a16:creationId xmlns:a16="http://schemas.microsoft.com/office/drawing/2014/main" id="{8E0348E6-5EDE-4A17-BF8E-82D1F374DBC9}"/>
              </a:ext>
            </a:extLst>
          </p:cNvPr>
          <p:cNvGrpSpPr/>
          <p:nvPr/>
        </p:nvGrpSpPr>
        <p:grpSpPr>
          <a:xfrm>
            <a:off x="5979042" y="3131115"/>
            <a:ext cx="676940" cy="656420"/>
            <a:chOff x="480128" y="3130561"/>
            <a:chExt cx="1259330" cy="1222754"/>
          </a:xfrm>
          <a:solidFill>
            <a:srgbClr val="0097A7"/>
          </a:solidFill>
        </p:grpSpPr>
        <p:sp>
          <p:nvSpPr>
            <p:cNvPr id="18" name="Oval 17">
              <a:extLst>
                <a:ext uri="{FF2B5EF4-FFF2-40B4-BE49-F238E27FC236}">
                  <a16:creationId xmlns:a16="http://schemas.microsoft.com/office/drawing/2014/main" id="{CDC960ED-16A9-4D74-9572-BDC90380072F}"/>
                </a:ext>
              </a:extLst>
            </p:cNvPr>
            <p:cNvSpPr/>
            <p:nvPr/>
          </p:nvSpPr>
          <p:spPr>
            <a:xfrm>
              <a:off x="480128" y="3130561"/>
              <a:ext cx="1259330" cy="122275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9" name="Google Shape;231;p30">
              <a:extLst>
                <a:ext uri="{FF2B5EF4-FFF2-40B4-BE49-F238E27FC236}">
                  <a16:creationId xmlns:a16="http://schemas.microsoft.com/office/drawing/2014/main" id="{5585ECE4-72E8-444F-9676-3EF2A4803ED1}"/>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b="24744"/>
            <a:stretch/>
          </p:blipFill>
          <p:spPr>
            <a:xfrm>
              <a:off x="669189" y="3394373"/>
              <a:ext cx="857273" cy="721888"/>
            </a:xfrm>
            <a:prstGeom prst="rect">
              <a:avLst/>
            </a:prstGeom>
            <a:grpFill/>
            <a:ln>
              <a:noFill/>
            </a:ln>
          </p:spPr>
        </p:pic>
      </p:grpSp>
      <p:sp>
        <p:nvSpPr>
          <p:cNvPr id="3" name="Date Placeholder 2">
            <a:extLst>
              <a:ext uri="{FF2B5EF4-FFF2-40B4-BE49-F238E27FC236}">
                <a16:creationId xmlns:a16="http://schemas.microsoft.com/office/drawing/2014/main" id="{48839B61-8054-4E7B-854F-D76A71FAD2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369980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25</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9" name="Rectangle 8">
            <a:extLst>
              <a:ext uri="{FF2B5EF4-FFF2-40B4-BE49-F238E27FC236}">
                <a16:creationId xmlns:a16="http://schemas.microsoft.com/office/drawing/2014/main" id="{C0CA1BFD-BBD5-4D2B-96E3-EC7912AD4185}"/>
              </a:ext>
            </a:extLst>
          </p:cNvPr>
          <p:cNvSpPr/>
          <p:nvPr/>
        </p:nvSpPr>
        <p:spPr>
          <a:xfrm>
            <a:off x="1" y="1029126"/>
            <a:ext cx="12191999" cy="11931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Abadi Extra Light"/>
                <a:ea typeface="+mn-ea"/>
                <a:cs typeface="+mn-cs"/>
              </a:rPr>
              <a:t>Youth experiencing violence were 3 times as likely to report persistent poor mental health and 1.6 times as likely to report 3 or more PTSD reactions during the pandemic compared to youth who did not experience violence. </a:t>
            </a:r>
          </a:p>
        </p:txBody>
      </p:sp>
      <p:sp>
        <p:nvSpPr>
          <p:cNvPr id="10" name="TextBox 9">
            <a:extLst>
              <a:ext uri="{FF2B5EF4-FFF2-40B4-BE49-F238E27FC236}">
                <a16:creationId xmlns:a16="http://schemas.microsoft.com/office/drawing/2014/main" id="{418C9427-931D-436A-A1AE-8A43FE2A493C}"/>
              </a:ext>
            </a:extLst>
          </p:cNvPr>
          <p:cNvSpPr txBox="1"/>
          <p:nvPr/>
        </p:nvSpPr>
        <p:spPr>
          <a:xfrm>
            <a:off x="152399" y="6100026"/>
            <a:ext cx="10808369" cy="415498"/>
          </a:xfrm>
          <a:prstGeom prst="rect">
            <a:avLst/>
          </a:prstGeom>
          <a:noFill/>
        </p:spPr>
        <p:txBody>
          <a:bodyPr wrap="square" lIns="91440" tIns="45720" rIns="91440" bIns="4572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Data notes: 1) All percentages are weighted to the statewide age and race/ethnicity distribution of those 14-24</a:t>
            </a:r>
            <a:r>
              <a:rPr kumimoji="0" lang="en-US" sz="1050" b="0" i="0" u="none" strike="noStrike" kern="0" cap="none" spc="0" normalizeH="0" baseline="0" noProof="0">
                <a:ln>
                  <a:noFill/>
                </a:ln>
                <a:solidFill>
                  <a:srgbClr val="000000"/>
                </a:solidFill>
                <a:effectLst/>
                <a:uLnTx/>
                <a:uFillTx/>
                <a:latin typeface="Times New Roman"/>
                <a:ea typeface="+mn-ea"/>
                <a:cs typeface="Times New Roman"/>
                <a:sym typeface="Arial"/>
              </a:rPr>
              <a:t> </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years; 2) Differences in mental health were statistically significant (p&lt;0.05). 3) </a:t>
            </a:r>
            <a:r>
              <a:rPr kumimoji="0" lang="en-US" sz="1050" b="0" i="0" u="none" strike="noStrike" kern="1200" cap="none" spc="0" normalizeH="0" baseline="0" noProof="0">
                <a:ln>
                  <a:noFill/>
                </a:ln>
                <a:solidFill>
                  <a:srgbClr val="000000"/>
                </a:solidFill>
                <a:effectLst/>
                <a:uLnTx/>
                <a:uFillTx/>
                <a:latin typeface="Abadi Extra Light"/>
                <a:ea typeface="+mn-lt"/>
                <a:cs typeface="Arial"/>
              </a:rPr>
              <a:t>The number of respondents = 1,896. Effective sample size = 1,898.</a:t>
            </a:r>
            <a:endParaRPr kumimoji="0" lang="en-US" sz="1050" b="0" i="0" u="none" strike="noStrike" kern="1200" cap="none" spc="0" normalizeH="0" baseline="0" noProof="0">
              <a:ln>
                <a:noFill/>
              </a:ln>
              <a:solidFill>
                <a:srgbClr val="000000"/>
              </a:solidFill>
              <a:effectLst/>
              <a:uLnTx/>
              <a:uFillTx/>
              <a:latin typeface="Abadi Extra Light"/>
              <a:ea typeface="+mn-ea"/>
              <a:cs typeface="Arial"/>
            </a:endParaRPr>
          </a:p>
        </p:txBody>
      </p:sp>
      <p:sp>
        <p:nvSpPr>
          <p:cNvPr id="3" name="AutoShape 1" descr="data:image/png;base64,iVBORw0KGgoAAAANSUhEUgAAAsUAAAF5CAYAAAB3K1eLAAAgAElEQVR4Xu2dD5hVVdX/l/2DLEKIyCilgiQMkQxKjEprKup90cJSiEKhCA1lIIhofMjHlyAiEBiwIgqQUtASwymjxIaSGAoqIv/EW1Rg7+SPjD9NKfTP3/Pduq777jnn3HPuPffO2fd87/P4yMycP3t/1tprf886a+97ivBDAiRAAiRAAiRAAiRAAjkncAr6f+jQoScef/zxnKNg90mABEiABEiABEiABPJI4IknnthuRPH+/fufOOuss/LIgH0mARIgARIgARIgARLIOYH//d//FYrinDsBu08CJEACJEACJEACeSdAUZx3D2D/SYAESIAESIAESIAEhKKYTkACJEACJEACJEACJJB7AhTFuXcBAiABEiABEiABEiABEqAopg+QAAmQAAmQAAmQAAnkngBFce5dgABIgARIgARIgARIgAQoiukDJEACJEACJEACJEACuSdAUZx7FyAAEiABEiABEiABEiABimL6AAmQAAmQAAmQAAmQQO4JUBTn3gUIgARIgARIgARIgARIgKKYPkACJEACJEACJEACJJB7AhTFuXcBAiABEiABEiABEiABEqAopg+QAAmQAAmQAAmQAAnkngBFce5dgABIgARIgARIgARIgAQoiukDJEACJEACJEACJEACuSdAUZx7FyAAEiABEiABEiABEiABimL6AAmQAAmQAAmQAAmQQO4JUBTn3gWqB+CPf/yjLFiwQM4//3y54oorqnejOr9yvXC8+eabZdeuXXLdddfJy172slhWS6vvaV0nVqMzfNC///1v+fvf/y7Pfe5z5dnPfnaGW8qmJSXw9a9/XbZu3Spz586VIUOGJD091eM53kTuv/9+WbRokVx55ZXS0NAQi+/JkyflH//4hzz/+c+XU045JdY5PChdAhTF6fKs2tWeeOIJ+epXvyrbt283AvPtb397p3v9+c9/loULFwqOhfB40YteVLX2xLnwwYMHTXve8IY3yOTJk+OcEngMJvGlS5fKr3/9azn11FPlIx/5iBHaUZ9//vOfsmHDBrn33nvlGc94hlx99dXyxje+sew2dOWJSTj+9a9/NQ8i+MAHXvCCF3Rquh4DLk1NTdKjR4+adG/t2rXyk5/8xNyzf//+se6ZpO9RF0zrOrEa/dRBKgwGDBgg1157rXTr1q3T6XrMoEGDjI8GHZPknqWObWlpkY0bN5ox+bGPfcxbYayC4z//+U+pLssZZ5wROhZKnuzRARhf27ZtM6J46NChkS3/8Y9/LF/84hfF5od48JKXvETe/e53y6hRoyryjVqMt2984xuyZcsWee973yuXXnpp5iy1b98+I4onTpwoo0ePLtm+xx9/XG688UZ54IEH5KqrrpI3v/nNJc/hAekToChOn2nVrvjb3/7WDDKI3U984hPSu3fvonvphHfJJZfIZZddVvUnTQjPL3/5y+aJOCj7l1ZgPH78uMyfP18eeeQRI3AxyX3yk58MFHwK5MEHH5TPfe5zgjbiEzcwpWU8CHncH0/+YeI07r2ScFRWuPa8efOkZ8+enW4T55i4bUtyXJAorpUPJWGYpE9xhDhEcWNjY6Dg1XZFHZNWe3Cde+65R5Cxv+iii0wG65nPfGaal6/ZtRAL16xZI//6178K94RfP/bYYyYu2g8X/fr1MyLjec97Xs3apzdKMw6UanwSUYyMMpIGr371q+XlL3+5uTQelvfu3WsYnnfeeTJt2jTzRqGcTxrjrRS7ehPFmCtWrVplbDBjxgx53eteVw56nlMhAYriCgHW8nS8+vzKV74iP/zhD+WjH/2oXHjhhYXbP/roo/LZz37WiMBPfepT5om/2h8M4hUrVsiBAwcCs39pBEb0QUUcMuDoF4IGHgrOPffcwC6Ckwqw17zmNbJ79+6ai+I0hWcSjnHuG+eYavhOkCiulQ8lYZhW3+MI3jjHpNWeer9OElFYKxa1HGtJ+q+i2E0WHDlyRD7/+c8L/NKdY5IwS2O81ZJdkr7FPTZppjjudXlcdQlQFFeXb+pX12zxi1/84qJsqWaJL7/8crn44ourniVGx2olaOzgiFdlyE7j9R5KMoIyXe3t7aaEYODAgeY/vC6udaY4zYCeZIKJc984x6TuuCKFBxW7fKJWPpSEYVp9jyN44xyTVnvq/TpJRGGtWNRyrCXpf5goBpe7775bUJ+MOthyy97SGG+1ZFcNf6AorgbV6l+Torj6jFO9Q1C2WLPEqA+D4NBaYmRWf/7zn8u3vvUt+cMf/iA4FzWmF1xwgYwZM0Z69epVaFtULSqEy8qVK01GWMskIDQhxN0PFu8gU43XcnZgfN/73mfa8aMf/UhOnDghr3jFK+RDH/qQnHXWWSX52MFx9uzZprYawhdtwatR94N23XbbbeaV9V/+8hfzmjBIFKMd3/nOd+QHP/iBHD161LxyHTZsmCk9cTPteOWMkgzwxaC59dZb5f/9v/9napxR3/2e97zHnI9M/Re+8AVTO+t+XvjCF5o2n3766abuG2UnaOtDDz1kbNO3b19TR/Zf//VfRa9/k0wwcSaSqGPQLjx44dWktgsPYHjQCqozxLW+//3vm1p3ZQibgiFKAuyPmymupQ+F+SJeFaMcZ9y4ccb2WNyCbBnKdVCqA1/u06dPUT90vOF1PMp4wl7LxxG8UcfAvyBQUP+JdsLXUCuKB1/YBLbCA+J9991nfH3EiBFF7dQ3Jjt37jT9gF2CFv/o+MbJKDPA8ajVhD0RI+Dbb33rWzs9gKJ9mzZtMm9ucA33U6ouMskYKBkknnroCqupRb8XL15s3jDhvnjjBju/5S1vMWUk+/fvN6VpGMvuouCw2nBcZ8+ePYVYgDaidOO///u/5W1ve1usOIBzksQhHP+nP/1Jbr/9dsMd5SODBw82sRSlMXFriqNEMWIX3gC6ojhJbAiLWXFsHhVDXT/AGA1aWAjfRWyFL2NuQ/IEZSLwZZSG2IvY1DfmzJkjiNGYL/A7fLBgEf6B8WZ/YDOMETDH2MT1tUwHcxs+tih+7WtfWxgrsFnYdYMWI6v/oW769a9/fWEexX3Rrg9+8IOd+hRnvPCYYAIUxR56xu9+9zuzgA3CDQP5Zz/7mZkc7SwxJsRbbrnFrEbGSlbUJ0G0Qeg8/PDDZrLDBKH1ZFFCKSib98tf/tII7l/84hemvAGDFQu2IIoRTCHMNTBiosCKWgQ7CI/Dhw+boIN6V7sNYaZw24Z7or/jx4834t7+IACilhcfCBYExSBRrK8JwQLZ5Fe+8pWmZvlXv/qV4TR9+vSixSoQdOCMBWI45pxzzjFiCZPisWPHzEKKCRMmGCG1Y8cOM8lipwV8sCjwOc95jhFPOA7/hrDHAwKCGq6FDyY5CC5M1FhMqFnwWoliTFgQuF/72teMAIPPwJ7aLizOgtDRek0EDwgN+BrKVCDqbYaYrMBWP64orqUPub7Y0dFh+gffRnkN+q4LWFVMokwpSGyqaIDvwQfDPpWIYvgtFkLpgxoeZjHu8cCCsaUPv9oW1Ai7b05gC7wxOe2008xYQBwIyl7p+MYDJO6HMQHhANvDvyEAILre8Y53FMQEjoGIxHiDGMe11U8Ql1DaBD8OW1CJWJBkDMQJ01GZUu03Ss7a2tpMPzEO0b5rrrmmIIqDsqNhdtT6bMQ3xDWMfSQO8DAIXyoVBxAPksYhJDdQ3oCYCGGFMQfu8Gf0B/+Ps9AuTBRjHOBh9dvf/nZRfE0aG4JiVlybR8VQ2w/AAouv3f7ajDS2gxfmK/i6xmqNr+obiNOYW8AUDxqwJf6Dj9hreLT2F8fq9bFIDnMrxqAuctTrIjYeOnTIjMOo66JvQSVmyhLXRQyIil1xxgmPiSZAUeyhh9iTNp5iW1tbzdOqnSXGhI6FKAjWWGUOkYMPgtv3vvc983oMA/TjH/+4WUyRVBTjWnFffWMQI9OEiRWTEdpw1113mWzuO9/5zpLbtbltQwDCZA+h4C64g8BBlgMPCBAtQcFfs+0QrZgQ7cwBgiCE3plnnllgo8EKWRg8TGAnAWTC8dEdPyAc7MWGpXiuX7/e3Hf48OEFoYFzIOjBSzPKuEc5ohhZPIh2TDDuB28UIL4hyO3FeFqag77ZPoPJDEIZGXVbJGKVNIQ9sqz61gG2hT8iE+eKxkpqiiv1IWWo10F2pXv37gYNJrfm5maT5dPMMAQ7xAcEn71Lg2ax8GCE8YaHqVKiGA+E7qJYPQfXgzDChGcvxgNr2BDlQtpOsMWDLrLHmoXVrDWu52a1YZsvfelLReImShRDXCFrPnPmTPM2Ax/1CX3LgTGHdsB/8XYAD4+6IAiiGmMHmbCgDLvNCbEjyRiIE6bjiGJcBzHnAx/4QNHuCsolrij+29/+ZsYqxlLUot+oOJA0DsFXsBALD+f2Qwp+/93vftdkj9GeckUx4irmDcRl2N8WgkljQ1DMSmrzUm+9NLbb/cX4hg8iu+rGdsRq7O6ABzo7jqntESsxb2D3DQhm+60sxK5uqwYhjvU78CM8FIdtnZb0uqVEcdzYFWes8JhwAhTFnnqHBh0EMgRCFYG2WNWnaLdEAQJ6yZIlpqQCEzuedkuJuKAFdXFFMYQDJk97JTPar3W/YSvz1TRu25CVwgToZvJ00kAA19KKIFGsGTS0C4HT3q8VgRBZaAQ0W+Tq/WwRoA8ZyHhBxNjBuVRAD3O7qExBnK3t9L4oLyn1wes+WxQjQwRemOTPPvvsotPBFG8nkP0rted0mIivRBRX6kPapqDr2GJDX8XqGwe8BbDLdNR3IBr0gbKUKMZkVuqDh9dS4wDXcEWtClRkLXE+fAQf7RMeXGzxHiWK8UCI/uvrX1wHD3vLly+X3//+94XFtDru8cbH3eEENkaGVONKqX4H/b2crftUUISVD2i/w3ZVKFcUQxxjvOhDhNufqDiQNA4FZf71fohbeABCqU0SUey2F8Jw5MiR5qHBLq9LGhuSPMiHicFSMTRIFOvDLPqAB0d3zYm+WXnTm95kFhLi72p7lM6gzM4+Bw/MeDi2H5ZUFCOzjDd6Yft9J71uKVEcN3aVM+Z4ztMEKIo99QYEQWR7kfXF60o7M1MqmNgTCLIBqHeqpigOEnN6P7yqKiUGgtqmW65BTKiw1bISvR+CW5Ao1mCFL5AI2uQepR3INNiTS9REHRSc49gAwgViA0EW4gsf3Bvn2ovRkkwwce4bdIwKHYgoLYWxhwaE3U9/+lNTJmHbC6IMmU4EEvCHX+qxEND2Qp1KRHGlPlSKIWr5MJbsjNCdd95paqvtVfjIjuKhKc7CzUrKJ/SBC9li+Adev+KDbBcyhfb9dSxA8GlW215saj/4RYniIJEbNFGnKYrjjoE4YTpOpjjMbklFMdqj5RPInmMbTAgxd1/wqPGYNA7p8Xjr9uEPf7hThrKchXa6JRuSK/Ar/B91t/hPxWE5sSFqvMW1ealYFhR3o2qlYTNtFx78sO0Z3sJELYgLy3hrxh4JJ7zNQRLBFcdJr1tKFIclRTR2xYlJccZR3o+hKPbYA8ICuQ5k1ELhVWjQXpMaQHUg+SaKdaNzzWAhyCGbAWFjZzqjRHGU6VHmoYuTwoKVnp9UFENI4vU7Mjsqhu22oDa7q0QxXqFHffAFKBCJmADwxgFlFVjoFfQlCu6r6CyL4iA/0YcsTHx4EEAWDZOh/SYiilUlohilCKtXry4s+HHvY0+A+iofDyea1Vbx7m6rlYYo1vItZITLLZ9IOgbihOlai2JdyIy4g4eQoCxrHFEcNw5FCXc70ZEkU2z7Ed6OYEE1amOnTJli3grho6I4SWwIEpNJbV6OKFYfmDVrVuA+v9ouxFh9y1GOeMUbFNRdI27oItj3v//9pkxQxXE51y3nTWGpB4E4Y4fHMFNcFz4QFiQhtLB6HrVOYV/g4E4gvoliGFCDAWpXEcBRjoGSAPu1dpQoTrLlUJqZYqweR00aJhvUhKOuWANpOUHRduZSEwmOjcoUh+057Q4YTHCoYcQKbGTIUFeMGmb4XDXKJ2qVKbZ3THBLEJA5QwkJskJxvg2uXFGM++KBCa963/Wud5nabM1Ahk20uiUjRDDsgXIn1E7atemwYRqiGNfRFfvwA11oh0V5EFbuorygYJt0DMQJ2LUWxdomMEBpwze/+U1jMzygYwE0hFccURw3DlUjU+xmFyGIUZOLt2jah1JlckG2CYoBSW1eKpYFJSN0O7mwrGnQmCxHvGqf8YCIsYDdiDDe7C/OKue65cR/zRSX2u0lzhjiMWLeepov2N6/f/8TcbbHIrTsEAgTxUE1w3arg+oltXbw//7v/zpNpLge6goRUOwMpi460q3K3JXmUa/QKi2fQH/0FTFW9eJrchEk3cxYkCiOI1ZcKycVxZq9Q0bbfTCJ2r2gnKCYhijW2lR8LXbUF6PovdTH8DrfFV5JRHGtfMhewe3WGtqvh3U7Qe2nZlyRBcIbF5QsBe1IESUMkn6jHRbPfeYznzGiSneN0OuHTbSa1UZ5C0Q06iDxsOXuSJGGKNbFTPCBV73qVYUdKrA4FdtGuVteBbFJOgbiRN1KRLGucQA/94EHbLHTBtZeRJV6aV0vyhC0pjoqDiSNQ9pGCFZsTamLp8Gm3JpiVzza9fXq50ljA9oTFAOS2jyKnZ0UsTPjQTXDtu/oeMa2ebpIrhzx6voj4iASUUgMqG3KuW6p3Sfc2KVvTCHk3NgVZ8zwmM4EKIo99oqo12maOdI6w6DdJ7DYQLf+0lei2DkAgRIra5H1g1iGEMBCMve1PtBhELu7EijSaotiu824p1tbbQdOO/jbIggiGvs22yuIscflb37zG/P6TevqkopivQcGmLtLgdoNpQga5DDxIEtz0003mdX7tS6fACssKsHDDx6OscOGXR+J9qHd2LECi4q0f+5iTttf4pRP1MqH3N0n7J1QkOFEWQT67S6es78pUrP5pXZWcP0/qSjWB0bsWoEHKt13HH6JemYsJnLFjJ3Ng1DFq+4g8Z6GKNZ9U5Exx/ixv1I5bjhNOgbiXLcSUax2hhCzFxsiSYCdSZAFtBdDwp+wxzmElS5IU0GJMa+LdKPiQNI4pAIIcQJfwYyFXohbuC/q37GjTyW7Tyhj3cEH8U/r0ZPEhjBRnNTmUezCRLHaEaVEYbtPQMDa20UmFa+oJUfbMEdqTNAEDd4SIHZiTCS9rsZCCPug+B+0A09U7IozZngMRXFd+UCUKEYAhcDC3oxB+xRjoka9sb1VlL46Q5DVPTAx6J71rGeZLBnKMuzBCphY7Yz9VCGgkJlCcEBWDZnbaoti3F8XGaHN9tO/Gjqs3kr3soTQ0L2CUROICQ2LmjABanALC1buPdxaPizSwmSFkg4ICCyamjRpklncgUwe6qFhB4gY3YMWIhx/7wpRbO9tjaCuew/jzQJEFgSvvVG+LjRCe3VrOWTJcBwmZ9TXlVpoVysfUl9ENhP21f1/MYmivhs+jvpYLDq1P+6DV5CPhQWVOJnAoGNwT9Sp4lUw3oKA7d///nczlvE3sMWWcthv1f5oFgy/w+QctFVYGqIYD0jY+QWvbe0v7UAMwN7jaC/2NMa/wz6IJUnGQJzAXYkotsuBkEBAH/BQAoEIn4Gf2A83GMsogcIDDBIPSBjoHvDuntFhcQAPl0njkG4fiAdn3StdvzwFIhljstyaYmWsbxLRR32gTxobgmJ/OTaPYhdUPqEP93iQwZzg7lMMbnigxAO7JkKSiled83R/atxHFylizsBCZXySXreUKMb40i8KwfxUKnbFGTM8hqK4rnxAv50q6FuY0FEMViyGweSKei5MphCACNqYtHT/U4WCiQGiEJlhCDb8Hd+whtexyEJgX197mzKch2CJvyFrggGLEgpkqBDwNaOEYO1u46XfoIcsmC0+gwykx0K0IkhjAtIPxAL2C0UAd7eTwjHIYmOyRO2u7jOp5wZ96xEELMQcapRtPkHfNKTXwTZQ2HPV/WYlPJhgX1kEUdgCIhPZC7Tf/TYw2AX1aBCUENK2KI7i6PKK+mZCe9JD/XUQT1085H4LIkQ9/ABf9qKTCWyPRXaoK0Z/VGiiDhbb1OHByBbFYQxr4UP2t0JBTMBe+q1V2K8bWxq638CnvPRhUfekdberCwsqYd+EZh+vx4DV1VdfXci6QmxiTKGcBX4KoYaxCAGGh134iiuKYQO85sf/7dpG+35R32inpTDuDgqu3fSBG2IMD8/6rZL6BQbYxQKiHGU4EPVhnyRjIE7gRjtVFLq7ygT1270mxijelOm3+ek3OWIPadTZurHK/mY52Cvsmx+j4gDakCQOuTEamUoIJNT0w35oJ2qBg3bVsfuLmIW4aO+2Yv9d3zRiZwUkOfBJEhvCYlZSm0exC4u7aCtsA0ENYYp5CbEJ4x4xDELZ/UY7jJugOSKoH8rhjjvuMA/YuBZiCDjZ147yuTA+QTHSfsDAt53igRkiHB/YGbYP+5KcOOOGxxQTYPkEPYIESIAEIgjoq1F3EWdeoemXgtjfoKkstLYV3xoX9PW7eWXGfpNAuQRKbSdZ7nV5XjABimJ6BgmQAAlEENCsWdDXiucRnL62Rl2rW4+PrBxeXWPbulLf+JdHduwzCSQlQFGclFhlx1MUV8aPZ5MACdQxgbBvtqvjLpfsGhad4XUz6mlRb4sFiijFsWvPUdqBhwj3G8VKXpwHkAAJFBGgKK6tQ1AU15Y370YCJOARASxuu/HGG00dPmoOKfKeNB5qQ7FWAbWNWOmPD+qeUVOJukfUOtp1mx6ZnE0lgUwRSLKmJFMN97QxFMWeGo7NJgESIAESIAESIAESSI8ARXF6LHklEiABEiABEiABEiABTwlQFHtqODabBEiABEiABEiABEggPQIUxemx5JVIgARIgARIgARIgAQ8JUBR7Knh2GwSIAESIAESIAESIIH0CFAUp8eSVyIBEiABEiABEiABEvCUAEWxp4Zjs0mABEiABEiABEiABNIjQFGcHkteiQRIgARIgARIgARIwFMCFMWeGo7NJgESIAESIAESIAESSI8ARXF6LHklEiCBDBJ44okn5G9/+5s85znPkW7dusVq4de//nXZunWrzJ0713w7W1d/0Ad8ux7ahW+Te/7zny9Tp06V173udWU17f777zdf1Yxv6WtoaCjrGjyJBEiABOqNAEVxvVmU/SGBGhAI+prfF7zgBXL22WfLmDFj5OUvf3lmvuZ39+7dsmLFCnnFK14hn/zkJ42gLPVZu3atbNu2zYjioUOHljq86n//3e9+JwsXLjT3GT58uPzzn/+Uc845Ry688MKy7r1v3z4jiidOnCijR48u6xrlnKRfWTtgwAC59tprAx9S9JhBgwbJ1VdfHftBppz28BwSIAESsAlQFNMfSIAEYhP497//bTKomzZtEvwbmdfevXub848cOSInT56UZzzjGUZoXX755fLsZz879rWDDkSA+uxnP2vE3xVXXFHWtX71q1/J4sWLTcZ3+vTp8tznPrfkdbImiu+88075xje+YYTkyJEjS7b/73//u3zuc58z9rjuuusEDyz2p6tE8cGDB424hyhubGwMFLxxjikJgAeQAAmQQBkEKIrLgMZTSCCvBO655x65+eabpXv37jJp0iQ5//zz5ZnPfKbBAZG8Z88egaDs6OgwWch3vvOdFWWMVbzhFf/kyZNrhj1rojhpe44fPy7z5883vObNmyc9e/akKK6Z9/BGJEACvhKgKPbVcmw3CdSYwKOPPmqytsgII+P62te+NrAFP/vZz6S5uVn69Okjn/rUp8z/y/1QFD9JjqK4XA/ieSRAAiQQnwBFcXxWPJIEck3gRz/6kXzpS1+SESNGyDXXXBNaGvH444/LjTfeKA888IB5Rf6GN7zBcEONLsQdMr7u4i5d+PX2t7/dlEk88sgjsmDBAvnLX/7SiTmu97GPfczc/8SJE7JlyxZBBvuxxx4zWet+/frJVVddZWqI8dEaVWS13RKMP/3pT3L77bfL3r175V//+pcMHjxYPvShD5nrBdUUY8Hbb3/7W1PK8NBDD5ns+Itf/GK5+OKLZdSoUbHLRdDu73znO3LffffJ4cOHTcnJS17yEnn3u99ddB2UqmzYsKETgzPOOCOwLAK1xl/4whfkJz/5SadzXvjCF5pzTj/9dLHLJ/Bwg3IYZYAyEyzAQ7/cj7b7Bz/4gRw9etSUPwwbNkwuu+wy0/5SnzilEVHH6ILDb33rW/KHP/zB8EdpyAUXXGBq2Xv16lXUBLzVePDBB6WpqUkw2d16661moSKOe8973iNvfetb5T//+Y+0trYaP0Kf0O8PfvCDct5553V6y1Fp/0vx4d9JgAS6lgBFcdfy591JwBsCEBjf+973jGCAeIv6aA0shMr48ePNoSrwghZ3uRlh1MTieAgfZJ5f9rKXFXaBgNiFAP3HP/4hq1atkl/84hcycOBAeeUrXykQ5BCrEN66QE5FFsS0XYKBa3/+858XlBpACPbt29cIQ5R+YKcK/N9eaAdB9v3vf1++9rWvyamnnmp2foAwxznIouP6EOOldrhAph33RbsgbiHEUfuLfmKXDIixadOmmdrn3/zmN9LW1iZ4aIC4xz1f9KIXGVH3jne8o9O90MYdO3bI/v37ZdeuXYY7HgbQn+c973mm1hv/V96vec1r5NChQ3LaaaeZdhw4cMD8179/f/nEJz5RqBfHdbTdDz/8cIE3Hl5Qs40+4+1BqUWJlYhiCOBbbrnF+AUWS4IF7gt7o01ggjZjkad+8BAGrugP2onFiRDRKPOBwIV/wg9+/etfG+7gh4WZz3rWs2TGjBly7rnnFq6VRv+9GexsKAnklABFcU4Nz26TQBICEG3YwQECMM6ODCqA7VrgJKJY2xZVPgEhg3IO1C1DeJ9yyimBXQoSxcioQlBDMCEzDIGJ8/H77373uyZ7jAyi3VdkiLFjw6tf/WqTqYYwxgfnQCgje4rMOFS5Y9cAACAASURBVDLpYR8ci2w7Mrl4uLBrrpHpRpYXW6+hPxBstrhLshtG3JpiZKixIBIPOciyQ3h+5StfkR/+8IdFGX39PYQ23hLYWVSIaCxkPPPMM+XjH/945EJGtQUeaHSBpssKjCBAIbDtxXho05o1a0xm2uYPIYuHNWxXB2Fvt0HLTiCYsUgRtsNHS3xwLzyYzJw502TQ8dH7vPGNb5SPfvSjRVwq7X+SMcdjSYAEak+Aorj2zHlHEvCOQFJRHCRmqyWKkQn9yEc+Elq6ECSKtTwDGVJ3mzYIQAjXH//4x0WieOPGjSZLieOx9Zz9gWDGrgpvectbInfJ0LagxGPWrFmdtofT6yDbOXv27ILwrlZNMcpVkLnXxZLoEzLvyGTbDzTKC9l4t3QGvL785S+b7DPKM5DVD/to/5GFL/WB+FVRrP6HByE8qJx11llFp+OBYsmSJSbri1IJvDnAB9wgcpHFtvd0RkYeu3OgdAXX01IbnIOs/2c+8xkj2tUGafW/VJ/5dxIgga4lQFHctfx5dxLwgkBSUVyLTDHapNleiKT3vve9Rqy628AFiWIV7agp/fCHP9wpy+yKUO0/6qRf//rXS48ePYrsBpH305/+VFCOELbVGE4otXBQM7zIfmLXCIh2FXfVyBQHlbJE8bLLWGwAWt5R6i1CueUTpTLfNiOUUOgiUNgRWXkIZZRQ6EftCVHs7s4RdC+1W6X992Kws5EkkGMCFMU5Nj67TgJxCUCkffWrXzUlAkEL5dzrIKva0tJSVH+cdqYY90Rd6Le//W2TwUW2ECUN73//+80CKhXHUSIvbKu3MFGM8pGoj75yD9ufWRm45RF6TRVkENm2kKtWpjipKI7qO+p7sduIm8W1zylXFOt5ELYodQjaa1oZ2X1KWxRX2v+4443HkQAJdA0BiuKu4c67koB3BFTQvelNbyrUWgZ1Ql9lo9YUIknrOKshivX+eIWPbCV2F8Ciq0suucTsiIA64TQzxeiTm3VMYsig0gT7/LCMaFZEcaX7RZcrio8dO2b2XYY9g/ZdtjPFdrY6bVFcaf+T+AqPJQESqD0BiuLaM+cdScBLAvpVw6g/desw7Q7pQiV8TS8WPWG3A3xUENo7Uuh5WPi0dOnSojpW/E0X06FWN86Xd/z5z3824gl7I2s9aJAoxu+w5Rteh9u1u7hnUE0xMuXr16+Xe++91+xwYO9KkMSYYTXDeg1sH4ZaV9TT2rW7SUWx1sxiN46kX94RxqvUN9HF4VCuKA6rGdZ7/vWvfzXcIJ5R14yabRXKaZRPxGl3nP7zGBIggWwToCjOtn3YOhLIDAGIRZRF3H333UZ0Tp061dTw6q4PWMkP0XjbbbeZNrtf8KGiGvvlzpkzR/B/iE1sqXXTTTeZPWLdTJyKkaCdDbCXMGpDsYODliu0t7cbsYuFU9htAK/0g0Se7qWMe2P7MyzW090nsJ3cXXfd1Wn3CYj65cuXm/IAXNv+6mT0A3Wn2ONWdzEIMpx937DdJ1Cigevr/s4q7pLUFGvNLAI8MttYIGd/or7mOYiXXVONHRmwL7C92wdsh+3jsJjNXrTnMogjLsOOQTkO/A87X4TtPoG3GFh0qW1IK1OcVv8zM5jZEBIggUACFMV0DBIggdgEIOqwXzG+yAMf1PDiK4SxfRlW7UM443cQfMju2sJJtyPDvrtYQDZ8+HCz+h/ZUey2gH14sf+wnRHGfsXIAEJQYy9hbK2FbcTw5RJY2PbFL37R7BKAzCquj4wz2ghRiQVx+ITtUwyRi2/ew5d2YP9aCH0IUgggiGSIbvtVvL1PLsQ2FtVhb2NkKXEe6ptxPNoZ9dH9kSEk3X2KkRHFXsKoObbFZdJMMe6PLxiBwEfWFA8v+NIKfDW3++UduJ/9KbWvs37BBZjBFphEsNcxbKAPImH9r0QUw654eMKWdUH7FA8YMMDUG9tbvaUlitEf2254+Cmn/7EHGg8kARLoEgIUxV2CnTclAX8JICuK+l18IxvKASDkII7wpRLYo/dd73pXp28W097a30CHfyMDfOmll5pzsedw0LfOoUYYW379/ve/NxlhlF9gpwl8IJDuuOMOI8ogwLFPLRbaYUsuFeRh32iHfiAAYn9bvTaE3bhx4wRlGNh7FxltW+SGfaMaRCfaBXEftl+ybXEIS2Q+d+7caUQ1BPCrXvUqcw20wb0GHkS2b99eciGbfQ+ISHzZBbaWwwMDRDxKMrBzhn6DIB4u3G8XjPoGwKB2Q3RjYSMegrp37x7p2HptCNgwAa3HoPzm6quvLvqCEvQDX06CtxX4NkI8jEGgXnTRRWavaff+4Ia9hd2t4vDgs3LlSmNn/M3O+sMeeNuAj/u3Svvv76hny0kgHwQoivNhZ/aSBEiABEiABEiABEggggBFMd2DBEiABEiABEiABEgg9wQoinPvAgRAAiRAAiRAAiRAAiRAUUwfIAESIAESIAESIAESyD0BiuLcuwABkAAJkAAJkAAJkAAJUBTTB0iABEiABEiABEiABHJPgKI49y5AACRAAiRAAiRAAiRAAhTF9AESIAESIAESIAESIIHcE6Aozr0LEAAJkAAJkAAJkAAJkABFMX2ABEiABEiABEiABEgg9wQoinPvAgRAAiRAAiRAAiRAAiRAUUwfIAESIAESIAESIAESyD0BiuLcuwABkAAJkAAJkIBfBHbv3i1z5swxjb722mtl7NixhQ5s3rxZDh48KDNnzvSrU2xtlxOgKO5yE7ABJEACJEACJJAvAkePHpUZM2bIoUOHOnV88eLFMmLECPN7CNyVK1cWjsHfzjnnHFmyZImMHz9eevfuLfgdBHKvXr3kwIEDsnHjRpk9e7Z07949X1DZ24oJUBRXjJAXIAESIAESIAESqJQAsr+rVq2S5cuXG4ELQYzfXX/99UUCF4J63rx5JhP80pe+tEgg6+8HDBhQaXN4fg4JUBTn0OjsMgmQAAmQAAlkicCJEyfkhhtuMBlilELYwtcVuHosjhs4cGAhU7x+/Xrp379/USlFlvrItmSfQGJRvHXrVtmwYUOhZ3PnzpWhQ4ean/ft2yeLFi0y/+7Ro4c0NTUZBz1+/LjMnz9f2tvbZeLEiTJ69GhzzMmTJ2XFihXmZ71G9pGxhSRAAiRAAiRAAmkScLPE+Pnmm282t3jggQfM/88888xCFtmtKT7jjDNMZtnNKqfZRl6r/gkkEsUoXF+3bp15ZdGzZ08jgiGQ8bri2LFj0tzcLNOnTzdC2P5bW1ubITly5EhZvXq1TJ061ZwPgY2PiuT6x80ekgAJkAAJkAAJuASWLVtmfqWL4yB6FyxYIEuXLhVkijU73Ldv304L6Oys8l133SX4zxbQpE0CcQkkEsUQuhCyjY2N0q1bN7O6U0UyhC8ywZMnTzb31uwwMsN79uyR4cOHy6BBg2TNmjUyZswYc0xLS4tMmTLFXIsfEiABEiABEiCB/BHA4jiUTiDLq6USbuYYVMJqjCGoR40aZcBptvjuu+/mDhT5c6WKe5xIFGu5A+6KbC+yvih7QKZ37dq10q9fv06lEXZZhGaKx40bJ5s2bSpkjCvuBS9AAiRAAiRAAiTgJQE3S4xOBAnlIFFsb78GIb1jxw6TSbb/7SUUNrpLCCQSxWihCuO9e/fKsGHDClljVxTjWP3d4MGDZeHChdLR0WFqipFRHjJkiGzfvl3c63QJBd6UBEiABEiABEig5gQgfmfNmiXXXXddYRs2NEK3bLvkkksKC++whZv+rMIZghprlrBbBYSwnSnGMfb+xTXvHG/oHYFEohjlEnbdMEoptm3bZmqK77jjjsBMsbuIDudAFKOcAmUVEyZMKJRUoBaZHxIgARIgARIggXwQgKg9fPhw4AI5Fcwox8TH/pIOewcK3dNYf7dr1y7WFOfDfVLvZSJRrIJW64bt3SMgdMNqirWEAqJa64hbW1tNZ7T0AiKZO1Ckbl9ekARIgARIgARIgARIIAaBxKIYi+3shXYoi5g2bZrZTcLNItvHQkDrIjvdnYKZ4hgW4iEkQAIkQAIkQAIkQAJVJ5BIFKM1qBNGyYR+7H2H7T2MsegOZRUQy3pe0EI81BQ3NDQUdq2oeo95AxIgARIgARIgARIgARJwCCQWxSRIAiRAAiRAAiRAAiRAAvVGgKK43izK/pAACZAACZAACZAACSQmQFGcGBlPIAESIAESIAESIAESqDcCFMX1ZlH2hwRIgARIgARIgARIIDEBiuLEyHgCCZAACZAACZAACZBAvRGgKK43i7I/JEACJEACJEACJEACiQlQFCdGxhNIgARIgARIgARIgATqjQBFcb1ZlP0hARIgARIggS4g8PZZP+6Cu6Z3y3uWvjG9i/FKXhKgKPbSbGw0CZAACZAACWSLAEVxtuzB1iQnQFGcnBnPIAESIAESIAEScAhQFNMlfCdAUey7Bdl+EiABEiABEsgAAYriDBiBTaiIAEVxRfh4MgmQAAmQAAmQAAhQFNMPfCdAUey7Bdl+EiABEiABEsgAAYriDBiBTaiIAEVxRfj8P3n37t0yZ84c05Frr71Wxo4dW+jU5s2b5eDBgzJz5kz/O8oekAAJkAAJVJUARXFV8fLiNSBAUVwDyLW4xdGjR2XGjBly6NAhc7vzzz9frr/+eunevbv5GQJ35cqVhaYsXrxYzjnnHFmyZImMHz9eevfuLfgdBHKvXr3kwIEDsnHjRpk9e3bhGrXoB+9BAiRAAiTgJwGKYj/txlY/TYCiuA68QQXxNddcIyNGjOjUIwhiZIRtkYyDcN68efNMJvilL31pkUDW3w8YMKAOCLELJEACJEAC1SZAUVxtwrx+tQlQFFebcA2uH1XmYAtfV+CeOHFCbrjhBlMyMXDgwEKmeP369dK/f/+iUooadIO3IAESIAES8JgARbHHxmPTDYFEonjr1q2yYcOGTujmzp0rQ4cOlX379smiRYvM33v06CFNTU1GXB0/flzmz58v7e3tMnHiRBk9erQ55uTJk7JixQrzM87nJzkBFbZ9+/aVu+66q3ABrQ9Ghvjmm282v3/ggQfM/88880xZvny5KZNwa4rPOOMMU2rhZpWTt4xnkAAJkAAJ5IkARXGerF2ffU0kil0EWIS1bt068/r92LFj0tzcLNOnTzdCGAIZAhqv4dva2sypI0eOlNWrV8vUqVOlZ8+eApGNj4rk+kRc3V7ZolgXxEHoLliwQJYuXSpHjhwp/BuZ4qDjtYV2VhkCG//ZArq6PeHVSYAESIAEfCZAUeyz9dh2EKhIFK9du9ZQnDx5shG4yATj3/hodhiZ4T179sjw4cNl0KBBsmbNGhkzZow5pqWlRaZMmSLdunWjNcokoCIXtcS6c4RdY4zLrlq1qpAZxs9hNcbLli2TUaNGmZZotvjuu+/mDhRl2oankQAJkECeCFAU58na9dnXskUxssR2ZhgCuV+/fp1KI+yyCM0Ujxs3TjZt2lTIGNcn2tr1CmIWH80U26IYu0qgbhjlEFpTHCSK7bpkZJp37Nhhrmf/u3Y94p1IgARIgAR8I0BR7JvF2F6XQNmi2M0Mu6IYN9LfDR48WBYuXCgdHR2mphgZ5SFDhsj27dtl7969MmzYMGlsbGTGuEz/hKDdsmVLIRts/4xLYqu2Sy65xGSSVTDrz/g7tl+DsEbdt9YZ25liHGPvX1xmM3kaCZAACZBAHROgKK5j4+aka2WJYrs0QjPBYZlidxGdimmUU6CsYsKECYWSCtQi81MeAYhaXWjn1gFD9M6aNcuUtOBjf0mHvQOFbuemv9u1axdrisszB88iARIggdwRoCjOncnrrsNliWIsooO4tbO7UTXFKpxRcqF1xK2trQYmRDMENUQyd6CoO/9ih0iABEiABHJCgKI4J4au424mFsW6jRoErL1rhFtjDJEM8azCGefpIjvdnYKZ4jr2LHaNBEiABEggVwQoinNl7rrsbGJRbG+1hm3V7I+9jzEW3WE7Nj0mrLwCNcUNDQ2FXSvqkjI7RQIkQAIkQAJ1ToCiuM4NnIPuJRbFOWDCLpIACZAACZAACSQkQFGcEBgPzxwBiuLMmYQNIgESIAESIAH/CFAU+2cztriYAEUxPYIESIAESIAESKBiAhTFFSPkBbqYAEVxFxuAtycBEiABEiCBeiBAUVwPVsx3HyiK821/9p4ESIAESIAEUiFAUZwKRl6kCwlQFHchfN6aBEiABEiABOqFAEVxvVgyv/2gKM6v7dlzEiABEiABEkiNAEVxaih5oS4iQFHcReCjbsvAkkGjsEkkQAIkQAKRBDh3VddBjh49KjNmzJBDhw7J+eefL9dff710797d3PTAgQOybNkymT9/vvTq1au6Danjq1MUZ9C4DCwZNAqbRAIkQAIkQFFcoQ/s3r1b5syZU3SViy++WGbOnGl+d+LECbnhhhtk165d5md8AdrSpUtlwIABsnnzZvO7sWPHGgE8atQoGTFihDlnyZIlMn78eHMcP+UToCgun13VzqQorhpaXpgESIAESKBKBDh3lQYLUbxq1SpZvnx5YEYXYhcfFckQwlu2bDHHr1+/Xvr3729EsSuQ9felW8AjoghQFGfQPxhYMmgUNokESIAESCCSAOeu0g4SRxTbAtc+vrW1VQ4ePGgEs2aKcUcIZLuUonQreEQYAYriDPoGA0sGjcImkQAJkAAJUBRX6ANu+YRdHoFLozZ41qxZMnHiRDn33HPNv6+77jpTJuHWFE+fPl0WLFhgRDLLJio0zFOnUxSnwzHVq1AUp4qTFyMBEiABEqgBAc5dySEj47t3796icgoVxsePHxe73ti9Os5FVvmMM84o1CkvXrzYCGh+yiNAUVwet6qexcBSVby8OAmQAAmQQBUIcO5KDhXZ33nz5hWyvSiFQDZZyyGCRDPugmN27NghV155ZeF8/J47UCS3gX0GRXFl/KpyNgNLVbDyoiRAAiRAAlUkwLkrOVxkhbHbBERw7969zZZr11xzTSHbqyUT9u/s7ddwR2SHdUcL/Te3ZUtuC5xBUVwet6qexcBSVby8OAmQAAmQQBUIcO4qDXX16tXS0NBQqAFGZvfw4cNGFD/++ONGFF9yySVmhwnNCKNuWLdl0y3b8HetM9ZMM47fuHGjzJ49u7B/cekW8YiKM8Vr166Vbdu2mesMGzZMGhsbpVu3brJv3z5ZtGiR+X2PHj2kqanJ1LugLgYbSre3t5vi8dGjR5tjTp48KStWrDA/Dx06lJZ5igADC12BBEiABEjANwKcu0pbzF1oF/QlHFhcB92kH7tOGOUVugOF/h2/W7lypfmRNcWlbRB1ROJMMQQxPpMnTy66LozU3NwsWA0JIQyBvGHDBlPr0tbWZo4dOXKk4Clp6tSpZkPqrVu3mt+rSK6sK/VzNgNL/diSPSEBEiCBvBDg3JUXS9dvPxOJYgjfdevWmYJwiFr7A4GLTLCKZc0OIzO8Z88eGT58uAwaNEjWrFkjY8aMMae2tLTIlClTTJaZn6cJMLDQG0iABEiABHwjwLnLN4uxvS6BRKLYLo/QC2k5BDLI/fr161QaYZdFaKZ43LhxsmnTpkLGmGYpJsDAQo8gARIgARLwjQDnLt8sxvZWLIq1JAKZYrtk4t577y0SxbiRCuXBgwfLwoULpaOjw9QUI6M8ZMgQ2b59u9mfz65LpolEGFjoBSRAAiRAAr4R4Nzlm8XY3opFMcokdGGdvVAOJRJBmWJ3EZ2WWaCcAudMmDChUFKBWmR+KIrpAyRAAiRAAv4RoCj2z2ZscTGBxOUTdqbYFsXI/obVFGsJBTLLWkeM7/DGB6IZGWWIZO5A8aRxGFg4TEmABEiABHwjwLnLN4uxvRVliu3FcxCw9g4Tx44dK9p9Ahlh/N3OKusiO92dgpniYIdkYOFAJQESIAES8I0A5y7fLMb2ViSKcXLYXsT4G4QwMsn4oJQC27HpLhVhC/FQU4yNrN0t3vJsKgaWPFuffScBEiABPwlw7vLTbmz10wQSlU8QXG0IMLDUhjPvQgIkQAIkkB4Bzl3pseSVuoYARXHXcI+8KwNLBo3CJpEACZAACXDuog/UNQGK4gyal6I4g0Zhk0iABEiABCiKHQJHPn2e117R+39+7nX70248RXHaRFO4HkVxChB5CRIgARIggZoSyOPcRVFcUxer+s0oiquOOPkN8hhYklPiGSRAAiRAAlkikMe5i6I4Sx5YeVsoiitnmPoV8hhYUofIC5IACZAACdSUQB7nLorimrpY1W9GUVx1xMlvkMfAkpwSzyABEiABEsgSgTzOXRTFWfLAyttCUVw5w9SvkMfAkjpEXpAESIAESKCmBPI4d1EU19TFqn4ziuKqI05+gzwGluSUeAYJkAAJkECWCORx7qIozpIHVt4WiuLKGaZ+hTwGltQh8oIkQAIkQAI1JZDHuYuiuKYuVvWbURRXHXHyG+QxsCSnxDNIgARIgASyRCCPcxdFcZY8sPK2UBRXzjD1K+QxsKQOkRckARIgARKoKYE8zl0UxTV1sarfjKK46oiT3yCPgSU5JZ5BAiRAAiSQJQJ5nLsoirPkgZW3haK4coapXyGPgSV1iLwgCZAACZBATQnkce6iKK6pi1X9ZhTFVUec/AZ5DCzJKfEMEiABEiCBLBHI49xFUZwlD6y8LRTFlTNM/Qp5DCypQ+QFSYAESIAEakogj3MXRXFNXazqN6Morjri5DfIY2BJTolnkAAJkAAJZIlAHucuiuIseWDlbUkkio8fPy7z58+X9vb2wp0bGhpk8uTJ5ud9+/bJokWLzL979OghTU1N0r9/f7HPmzhxoowePdocc/LkSVmxYoX5eejQoZX3pk6ukMfAUiemYzdIgARIILcE8jh3URTXl7snFsXLli2TSZMmGbFrfw4ePCjNzc0yffp08zcI5A0bNsi8efOkra3NHDpy5EhZvXq1TJ06VXr27Clbt241v1eRXF9oy+9NHgNL+bR4JgmQAAmQQBYI5HHuoijOguel14bURDEELjLImjXW7DAyw3v27JHhw4fLoEGDZM2aNTJmzBjTg5aWFpkyZYp069YtvR7VwZXyGFjqwGzsAgmQAAnkmkAe5y6K4vpy+cSi2C6fsEsk1q5dK/369etUGmGXRWimeNy4cbJp06ZCxri+kFbemzwGlsqp8QokQAIkQAJdSSCPcxdFcVd6XPr3TiSK3dsjO4wyicbGRrnllluKRDGOVaE8ePBgWbhwoXR0dAgyx8goDxkyRLZv3y579+6VYcOGmWswY/wk4TwGlvRdm1ckARIgARKoJYE8zl0UxbX0sOrfqyJRbNcR33vvvYGZYncRnZZZoJwCZRUTJkwolFS4dcrV734275DHwJJNS7BVJEACJEACcQnkce6iKI7rHX4cl5oofuihh0JrirWEAiJa64hbW1sNIYhmZJQhkrkDBTPFfgwbtpIESIAESMAlQFHsn0/0/p+f+9foKrY4kShGqQQ+Kl4hZvHB4jp39wm7tAJlEdh+TRfZ6e4UzBQHWzaPgaWKPs5LkwAJkAAJ1IBAHucuZopr4Fg1vEUiUezuU+zWAkMIYxs2fLDoDtuxYes1fMIW4qGm2N7ruIZ9z+yt8hhYMmsMNowESIAESCAWgTzOXRTFsVzDm4MSiWJveuV5Q/MYWDw3GZtPAiRAArknkMe5i6K4vtyeojiD9sxjYMmgGdgkEiABEiCBBATyOHdRFCdwEA8OpSjOoJHyGFgyaAY2iQRIgARIIAGBPM5dFMUJHMSDQymKM2ikPAaWDJqBTSIBEiABEkhAII9zF0VxAgfx4FCK4gwaKY+BJYNmYJNIgARIgAQSEMjj3EVRnMBBPDiUojiDRspjYMmgGdgkEiABEiCBBATyOHdRFCdwEA8OpSjOoJHyGFgyaAY2iQRIgARIIAGBPM5dFMUJHMSDQymKM2ikPAaWDJqBTSIBEiABEkhAII9zF0VxAgfx4FCK4gwaKY+BJYNmYJNIgARIgAQSEMjj3EVRnMBBPDiUojiDRspjYMmgGdgkEiABEiCBBATyOHdRFCdwEA8OpSjOoJHyGFgyaAY2iQQqInDixAm54YYbZNeuXXLmmWfK8uXLpVevXuaaR48elXnz5snMmTNlwIABFd2HJ5NAVgjkce6iKM6K96XTDoridDimepU8BpZUAfJiJJAigc2bN8vKlSsLV1y8eLGMGDHCCNsZM2bIoUOHOt0Nx+CzY8cOI3xxDXzGjh1r/r9s2TIZNWqUuQ4/JFAvBPI4d1EU14v3PtkPiuIM2jOPgSWDZmCTSEAOHDggGzdulNmzZ0v37t2NuN2yZUtR1tfGtHv3blm1apX5e2trqxw8eNCIYvzeFsj6eyImgXoikMe5i6K4njyYojiT1sxjYMmkIdgoEnAIQCQjyzt//vxCKYQeouUSyP4iIwwhDBF9/fXXy913320OO/fcc0PPJ2wS8J1AHucuimLfvba4/cwUZ9CeeQwsGTQDm0QCnQhAEOOD7K/7sbPEqB12a4oXLVokzc3NRjCzbILOVY8E8jh3URTXlydTFGfQnnkMLBk0A5tEAoaAXVN8/vnnm8wvSincT5Rg1uugbOLiiy+WWbNmyfHjx+Xaa68t1BkTNwn4TiCPcxdFse9em1KmeO3atbJt2zaZO3euDB061Fx13759gmwIPj169JCmpibp37+/Cf543dje3i4TJ06U0aNHm2NOnjwpK1asMD/rNeoLb3m9yWNgKY8UzyKB2hJANnjOnDmii+307iirwE4TEMxBu0lobfK0adPMucgWDxw4kDtQ1NZ8vFuVCeRx7qIorrJT1fjyZWWKke247bbb5LHHHjPBHYIWv8OrwenTpxshDIG8YcMGE/Tb2tpMt0aOHCmrV6+WqVOnSs+ePWXr1q3m9yqSa9z3zN4uj4Gllsawdw1wM39RNaO1bCPvlU0Cbt2wtjIqS2xvv/bSl75UlixZdlvtaQAAIABJREFUIuPHjxf739yWLZv2ZquSEcjj3EVRnMxHsn50YlGs2d0LL7xQtm/fXsjyQuAiEzx58mTTZ80OIzO8Z88eGT58uAwaNEjWrFkjY8aMMce0tLTIlClTpFu3blnnVNP25TGwJAVs12viXHcfWL2eHvfQQw/J0qVLTRbP3h7L3hoLx6pgoUhJapH6PB6Z4YcffrhQ4oCHJpQ+XHfddYW64KDf2TTgY0gUIIGg/qiZYmSNkXnW/YvrkyJ7lRcCeZy7KIrry7sTi2JkgCFyJ0yYUFT6gHKKfv36dSqNsMsiNFM8btw42bRpUyFjXF9IK+9NHgNLUmq2sFWh0bdv304LoHAchE1HR0fhixJskeIKZBUvSdvD4+uTgPvwhV66pRPwp8OHDwfWGts7UGgdspZg4FqsKa5Pv8lrr/I4d1EU15e3JxLFyP5iApg0aZKcfvrpkaIYmFQoDx48WBYuXGiECTLHyCgPGTLEZJr37t0rw4YNk8bGRmaMn/KtPAaWSocVxK2796uWQnz84x+XG2+8sSCK7WM1U4z76/ZZQYuoKm0fzycBEiCBeieQx7mLori+vDqRKLZrgN1FcmGZYncRnZZZoJxCM85aUoEsHT8ieQwsldhda4Svueaaoq2uNCN80UUXFS1ocmuKUQe/YMECfuVuJUbguSRAArknkMe5i6K4vtw+tihWEYzMrvtB9hefsJpiLaFAJk/riPFtT/hANENQQyRzB4onyeYxsCQdVu5rbfc1tP3a+vHHH49c5a/i+YwzzjD1nfi4r8iTto/HkwAJkEDeCORx7qIori8vjy2K3W67mWJ39wlkhFF/rGURON7OCNu1ycwUF9PNY2CpdFhB2OKBDV+viw92PcEXLGDBnL36311Ap1+/e+WVVxbOwflh31pWaTt5PgmQAAnUK4E8zl0UxfXlzamJYmCBEMY2bPhg0R2ECbZewyesvAJCpqGhobBrRX3hLa83eQws5ZF6+ix7n9gjR44UMr7ude2Msr39mmaH7UwxdwWo1Co8nwRIIE8E8jh3URTXl4eXLYrrC0O2epPHwJLUAtjvGg9TmvnFIrktW7aYTLG7vVVQptjeGgtfuWsfg7Zs3LhRZs+eHfjNZUnbyuNJgARIIA8E8jh3URTXl2dTFGfQnnkMLEnNoHvDYkcUfML2KcbfgkRx0G4V9tf5sqY4qUV4PAmQQN4J5HHuoiiuL6+nKM6gPfMYWDJoBjaJBEiABEggAYE8zl0UxQkcxINDKYozaKQ8BpYMmoFNIgESIAESSEAgj3MXRXECB/HgUIriDBopj4Elg2Zgk0iABEiABBIQyOPcRVGcwEE8OJSiOINGymNgyaAZ2KQ6JOD72IJJ7ln6xjq0DLtUDwR8H1/ljC2K4nrw3Kf7QFGcQXvmMbBk0AxsUh0S8H1sURTXoVPWUZd8H18UxXXkjGV2haK4THDVPC2PgaWaPHltElACvo8timL6cpYJ+D6+KIqz7F21aRtFcW04J7pLHgNLIkA8mATKJOD72KIoLtPwPK0mBHwfXxTFNXGTTN+EojiD5sljYMmgGdikOiTg+9iiKK5Dp6yjLvk+viiK68gZy+wKRXGZ4Kp5Wh4DSzV58tokwPIJ+gAJVJ9AHucuLrSrvl/V8g4UxbWkHfNeeQwsMdHwMBKoiIDvY4uZ4orMz5OrTMD38cVMcZUdxIPLUxRn0EgMLBk0Sokm9f6fn/vX6By22PexRVGcQ6f1qMu+jy+KYo+crUpNpSiuEthKLsvAUgm9rjmXorhruCe9q+9jywdRvHnzZlm5cqUxzeLFi2XEiBEFMy1btkz69+8vY8eOTWo6Hu8BAd/HF0WxB05W5SZSFFcZcDmXZ2Aph1rXnkNR3LX8497d97FVK1G8e/dumTNnTgHrtdde20nI2uJXBfDAgQONEMa5R44ckY0bN8rs2bOle/fugmvu2LFDZs6cGddcPM4zAr6PL4pizxyuCs2lKK4C1EovycBSKcHan09RXHvm5dzR97FVC1F89OjRgrDt1auXEbMLFiyQpUuXyoABAwx2CGL8/vrrrzeCVz8HDhwQZIPnz59vfmULZP09rslPfRLwfXxRFNenXybpFUVxElo1OpaBpUagU7wNRXGKMKt4Kd/HVi1EsYsfInnGjBlyzTXXmFII/Dxv3jyT8VWRrOfYf8PvkCmeNm2aEccombBLKapoZl66iwj4Pr4oirvIcTJ028SieO3atbJt2zbThX79+png2LNnT/Pzvn37ZNGiRebfPXr0kKamJlM/dvz4cZM5aG9vl4kTJ8ro0aPNMSdPnpQVK1aYn4cOHZohLF3bFAaWruVfzt0pisuhVvtzfB9bXSGKkf294YYbTFYYIhgZ4ptvvtkY74EHHjD/P/PMM2X58uWCLLBbU/zwww/LwYMHWTZRe3ev+R19H18UxTV3mczdMJEoRmDbuXOnjB8/viBo+/TpI5MnTzZBr7m5WaZPn26EMATyhg0bjGhua2szHR85cqSsXr1apk6daoT01q1bze9VJGeOThc1iIGli8BXcFuK4grg1fBU38dWV4hilD3go7XAbjnFiRMnjGju27dvJ+Gr5RTXXXedmR927dol559/fqeyixq6AG9VRQK+jy+K4io6hyeXTiSK3T5B1CL7C1Fs/xvHaXYYmeE9e/bI8OHDZdCgQbJmzRoZM2aMuVRLS4tMmTJFunXr5gmu2jSTgaU2nNO8C0VxmjSrdy3fx1atRXFQ7TBE8apVqwqZYbQp6DiI5SVLlpgkyi9/+ctCtpg7UFTPv7v6yr6PL4rirvagrr9/2aLYFr0ofUBZBcop3NIIuyxCM8Xjxo2TTZs2FTLGXY8hWy1gYMmWPeK0hqI4DqWuP8b3sVVLUQyhu2XLliLxi/u75RRhotgWv7gWPqgrtv/d9R7BFqRJwPfxRVGcpjf4ea3EohgZYZRF4GPXB7uiGH/X3w0ePFgWLlwoHR0d5hxkl4cMGSLbt2+XvXv3yrBhw6SxsZEZ46d8iIHFv8FEUeyHzXwfW7USxRC0hw8fDixz0IV3l1xyiRG57s9oI7LJEL+6OwX+rXXFuPaoUaO46M6PIZOolb6PL4riROauy4MTi2KbAkTvo48+agTtLbfcEpgpdhfRaZkFyilQVjFhwoRCSQVqkfkRYWDxzwsoiv2wme9jqxaiGJngWbNmmRI4+2PXArvH2PsYB+1OocL50KFDrCn2Y6iU1UrfxxdFcVlmr6uTKhLFePJft26dWVyBxXRaXwxCbnkFfofjtY64tbXVgIRohriGSOYOFE/6FgOLf2OMotgPm/k+tmohiv2wJFuZRQK+jy+K4ix6VW3blEgUu7tF4GfsMoFM8SOPPFK0+4T9Nyykw/ZrushOd6dgpjjY2AwstR0EadyNojgNitW/hu9ji6K4+j7CO5RPwPfxRVFcvu3r5cxEotjebxgA3H2K7Xpj929hC/FQU9zQ0GB2sOCHmWJffYCi2A/L+T5pUxT74Wd5baXv44uiOK+e+3S/E4li4qoNAQaW2nBO8y4UxWnSrN61fB9bFMXV8w1euXICvo8viuLKfcD3K1AUZ9CCDCwZNEqJJlEU+2Ez38cWRbEffpbXVvo+viiK8+q5zBRn2vIMLJk2T2DjKIr9sJnvY4ui2A8/y2srfR9fFMV59VyK4kxbnoEl0+ahKPbPPIUW+z62KIo9dr4cNN338UVRnAMnLdFFlk9k0AcYWDJoFJZP+GeUgBb7PrYoiuvCDeu2E76PL4riunXN2B2jKI6NqnYHMrDUjnVad2L5RFokq3sd38cWRXF1/YNXr4yA7+OLorgy+9fD2RTFGbQiA0sGjcJMsX9GYaa4LmzGTvhDgHOXP7bSljKhU2wziuIM+jADSwaNQlHsn1EoigsEjnz6PK/tx4nbD/Nx7vLDTnYrObYoijPvtQwsmTdRpwYysPhhM9/HVrnlExTFfvin7630fXyxfMJ3D6y8/cwUV84w9SswsKSOtOoXpCiuOuJUbuD72KIoTsUNeJEqEfB9fFEUV8kxPLosRXEGjcXAkkGjsHzCP6OwfILlE3Xhtf50gnOXP7bSljKhw/KJzHstA0vmTcTyCf9MZFrs+9hipthTx8tJs30fX8wU58RRI7rJTHEGfYCBJYNGYabYP6MwU8xMcV14rT+d4Nzlj62YKQ62FUVxBn2YgSWDRqEo9s8oFMUUxXXhtf50gnOXP7aiKKYo9sZbGVi8MVWhoazL8sNmvo8tlk/44Wd5baXv44vlE3n13Kf7zUxxBn2AgSWDRmGm2D+jMFPMTHFdeK0/neDc5Y+tmClmptgbb2Vg8cZUzBR7ZirfxxYzxZ45XM6a6/v4YqY4Zw4b0N3EmeKtW7fKhg0bzKX69esn8+bNk549e5qf9+3bJ4sWLTL/7tGjhzQ1NUn//v3l+PHjMn/+fGlvb5eJEyfK6NGjzTEnT56UFStWmJ+HDh1KazxFgIHFP1dg+YQfNvN9bFEU++FneW2l7+OLojivnvt0vxOJ4oMHD8rOnTtl/Pjx5gpr1641/588ebLgb83NzTJ9+nQjhCGQIZ4hmtva2sxxI0eOlNWrV8vUqVONkIbAxkdFMs3xJAEGFv88gaLYD5v5PrYoiv3ws7y20vfxRVGcV88tUxS7uCB8IWwbGxultbXVZIIhkPHR7DAyw3v27JHhw4fLoEGDZM2aNTJmzBhzTEtLi0yZMkW6detGS1gEGFj8cweKYj9s5vvYoij2w8/y2krfxxdFcV49NyVRDEGsQhhZY5RTuKURdlmEZorHjRsnmzZtKmSMaYZiAgws/nkERbEfNvN9bFEU++FneW2l7+OLojivnpuCKEYmeNmyZTJp0iRTLuGKYtxCfzd48GBZuHChdHR0mJpiCOkhQ4bI9u3bZe/evTJs2DCTbWbG+EnDMLD4NzApiv2wme9ji6LYDz/Layt9H18UxXn13ApFsS6QQxZYM8NhmWJ3EZ1ml1FOgbKKCRMmFEoqIK75oSj20Qcoiv2wmu+TNkWxH36W11b6Pr4oivPquRWIYhXEffr0KdQP43J2KQV+tmuKtYQCi/G0jhg1yPhANENQQyRzBwpmin0dkhTFfljO90mbotgPP8trK30fXxTFefXcMkVxmCDG5dzdJyCSsRBPyyJwri6y090pmCkOdkAGFv8GJkWxHzbzfWxRFPvhZ3ltpe/ji6I4r55bpii29yHWS9j7EUftYRxWXoGa4oaGhqKsc97NwsDinwdQFPthM9/HFkWxH36W11b6Pr4oivPquWWKYuKqDQEGltpwTvMuFMVp0qzetXwfWxTF1fMNXrlyAr6PL4riyn3A9ysk+vIO3zvrS/sZWHyx1NPtpCj2w2a+jy2KYj/8LK+t9H18URTn1XOZKc605RlYMm2ewMZRFPthM9/HFkWxH36W11b6Pr4oivPquRTFmbY8A0umzUNR7J95Ci32fWxRFHvsfDlouu/ji6I4B05aoossn8igDzCwZNAoJZrETLEfNvN9bFEU++FneW2l7+OLojivnstMcaYtz8CSafMwU+yfeZgp/vR5HltNhA+dfpiPc5cfdrJbybFVbDNmijPowwwsGTQKM8X+GSWgxb6PLWaK68IN67YTvo8vZorr1jVjd4yiODaq2h3IwFI71mndiU/baZGs7nV8H1sUxdX1D169MgK+jy+K4srsXw9nUxRn0IoMLBk0CjPF/hmFmeICgSMsn6gL/816Jzh3Zd1CndvHhE4xE4riDPowA0sGjUJR7J9RKIopiuvCa/3pBOcuf2ylLaUopijOvNcysGTeRJ0ayMDih818H1ssn/DDz/LaSt/HF8sn8uq5T/ebmeIM+gADSwaNwkyxf0ZhppiZ4rrwWn86wbnLH1sxUxxsK4riDPowA0sGjUJR7J9RKIopiuvCa/3pBOcuf2xFUUxR7I23MrB4Y6pCQ1k+4YfNfB9bLJ/ww8/y2krfxxfLJ/LquSyfyLTlGVgybZ7AxlEU+2Ez38cWRbEffpbXVvo+viiK8+q5FMWZtjwDS6bNQ1Hsn3kKLfZ9bFEUe+x8OWi67+OLojgHTlqii2XVFK9du1a2bdsmc+fOlaFDhxZusW/fPlm0aJH5uUePHtLU1CT9+/eX48ePy/z586W9vV0mTpwoo0ePNsecPHlSVqxYYX62r5N3szCw+OcBzBT7YTPfxxZFsR9+ltdW+j6+KIrz6rllZopV3F522WWyffv2IjF78OBBaW5ulunTpxshDIG8YcMGmTdvnrS1tZk7jhw5UlavXi1Tp06Vnj17ytatW83vVSTTHE8SYGDxzxMoiv2wme9ji6LYDz/Layt9H18UxXn13DJFsZ4WlOGFwEUmePLkyeYwFdDIDO/Zs0eGDx8ugwYNkjVr1siYMWPMMS0tLTJlyhTp1q0bLWERYGDxzx0oiv2wme9ji6LYDz/Layt9H18UxXn13CqIYpRU9OvXr1NphF0WoZnicePGyaZNmwoZY5qhmAADi38eQVHsh818H1sUxX74WV5b6fv4oijOq+fWQBTjFiqUBw8eLAsXLpSOjg5TU4yM8pAhQ0wJxt69e2XYsGHS2NjIjPFTdmFg8W9gUhT7YTPfxxZFsR9+ltdW+j6+KIrz6rk1EMVhi+i0zALlFCirmDBhQqGkArXI/LCm2EcfoCj2w2q+T9oUxX74WV5b6fv4oijOq+dWQRRH1RRrCQUW42kdcWtrq2kFFtkhowyRzB0onjQMA4t/A5Oi2A+b+T62KIr98LO8ttL38UVRnFfPrYIodnefgEjGDhRaFoHMsS6y090pmCkOdkAGFv8GJkWxHzbzfWxRFPvhZ3ltpe/ji6I4r55bpii29xvWS9j7EUMIYxs2fLDoDtuxYes1fMIW4qGmuKGhobBrBU3CTLGPPkBR7IfVfJ+0KYr98LO8ttL38UVRnFfPLVMUE1dtCDCw1IZzmnehKE6TZvWu5fvYoiiunm/wypUT8H18URRX7gO+X6Gsb7TzvdNZbz8DS9Yt1Ll9FMV+2Mz3sUVR7Ief5bWVvo8viuK8ei4zxZm2PANLps0T2DiKYj9s5vvYoij2w8/y2krfxxdFcV49l6I405ZnYMm0eSiK/TNPocW+jy2KYo+dLwdN9318URTnwElLdJHlExn0AQaWDBqlRJOYKfbDZr6PLYpiP/wsr630fXxRFOfVc5kpzrTlGVgybR5miv0zDzPFnz7PY6uJ8KHTD/Nx7vLDTnYrObaKbcZMcQZ9mIElg0Zhptg/owS02PexxUxxXbhh3XbC9/HFTHHdumbsjlEUx0ZVuwMZWGrHOq078Wk7LZLVvY7vY4uiuLr+watXRsD38UVRXJn96+FsiuIMWpGBJYNGYabYP6MwU1wgcITlE3Xhv1nvBOeurFuoc/uY0ClmQlGcQR9mYMmgUSiK/TMKRTFFcV14rT+d4Nzlj620pRTFFMWZ91oGlsybqFMDGVj8sJnvY4vlE374WV5b6fv4YvlEXj336X4zU5xBH2BgyaBRmCn2zyjMFDNTXBde608nOHf5YytmioNtRVGcQR9mYMmgUSiK/TMKRTFFcV14rT+d4Nzlj60oiimKvfFWBhZvTFVoKMsn/LCZ72OL5RN++FleW+n7+GL5RF49l+UTmbY8A0umzRPYOIpiP2zm+9iiKPbDz/LaSt/HF0VxXj2XojjTlmdgybR5KIr9M0+hxb6PLYpij50vB033fXxRFOfASUt0kTXFGfQBBpYMGqVEk5gp9sNmvo8timI//CyvrfR9fFEU59Vzq5Qp3rdvnyxatMhcvUePHtLU1CT9+/eX48ePy/z586W9vV0mTpwoo0ePNsecPHlSVqxYYX4eOnQorfEUAQYW/1yBotgPm/k+tiiK/fCzvLbS9/FFUZxXz62CKD548KA0NzfL9OnTjRCGQN6wYYPMmzdP2trazB1Hjhwpq1evlqlTp0rPnj1l69at5vcqkmmOJwkwsPjnCRTFftjM97FFUeyHn+W1lb6PL4rivHpuFUQxBC4ywZMnTzZX1+wwMsN79uyR4cOHy6BBg2TNmjUyZswYc0xLS4tMmTJFunXrRktYBBhY/HMHimI/bOb72KIo9sPP8tpK38cXRXFePbcKonjt2rXSr1+/TqURdlmEZorHjRsnmzZtKmSMaYZiAgws/nkERbEfNvN9bFEU++FneW2l7+OLojivnlsDUYxbqFAePHiwLFy4UDo6OkxNMTLKQ4YMke3bt8vevXtl2LBh0tjYyIzxU3ZhYPFvYFIU+2Ez38cWRbEffpbXVvo+viiK8+q5NRDFYYvotMwC5RQoq5gwYUKhpAK1yEk/f/nLXwT/8UMCJEACJEACJEACJJBvAi984QsF/5XzSW1LtqiaYi2hwGI8rSNubW017cUiO2SUIZK5A0U5JuQ5JEACJEACJEACJEAClRJITRS7u09AJGMHCi2LQOZYF9np7hRpZIorBcDzSYAESIAESIAESIAESCA1UQyUEMLYhg0fLLrDdmzYeg2fsIV4qCluaGgo7FpBk5AACZAACZAACZAACZBArQmkKopr3XjejwRIgARIgARIgARIgATSIEBRnAZFXoMESIAESIAESIAESMBrAhTFXpuPjScBEiABEiABEiABEkiDAEVxGhR5DRIgARIgARIgARIgAa8JUBR7bT42ngRIgARIgARIgARIIA0CFMVpUOQ1SIAESIAESIAESIAEvCZAUey1+dh4EiABEiABEiABEiCBNAhQFKdBkdcgARIgARIgARIgARLwmgBFsdfmY+NJgARIgARIgARIgATSIEBRnAZFXoMESIAESIAESIAESMBrAhTFHpvv+PHjMn/+fJk4caIMHTrU456w6bUkcPLkSVmxYoWMHj2aflMl8Phae3wmT55cpTvwsiTgB4GDBw9Kc3OzTJ8+Xfr37x+70fv27ZOtW7dKY2OjdOvWLfZ5tTow6+2rFYda3Qd6Z9myZTJp0qREfpS0fbkRxSog29vbC4yGDRvWpQMOAx7tKXfizIIoRsBbuHChTJs2LVJgVdpX17HTvl7SgZO145PwyJIo1rbs3bu3gLRfv34yb9486dmzZ5dgTiP4RoliTKaLFi0q9A0PtXhASfrRsdfR0VE4de7cuWYcwh82bNgQeEnc76KLLjIPRsq9oaGhEIeCzu3qWKkdcf08CzEwqd3KOT5IWOrY6dOnT9EcUq4IjWoX/PnRRx8ta74stz3VFp1o17p162TmzJllxZpS7UsaR+Db27ZtixX74s675fhaLc+BXyHex4l/SXmW24/ciWLNqoYFlHJBlnNeEiETdH2fJoRK+0pRHO1hSfhmURRDyGlgrGQCLmccuuekEXzDRDGuvXr1apk6daqZiDGx3nTTTdLU1FSU/YjTBpwL4asPECq2VRhrv4La4jKG/2ByUkGNa2mGTv3l8OHDsSbsNGwQdo0kfl7NdtT62moDe5xo/Edb7IfIUmKt1m2nKK5uZrPW9kzzfhTFadJMeK0gAYkAawd/O0PSo0ePwkSFgLRmzRp585vfbCYhZHftv6MpbsbLznbpRPiGN7zBTIha6oB760ezRW5G287g4Fg4EZ4m8RkzZoz87Gc/Cyyf0HtCaGDSRTbJzcCV6u8555wjt956q+krgm5bW1sh+6TXQjvsVxpu9mrWrFly7733FjJSOF776h5rZ8zQNnzAWvuLyX7QoEFFGS77erZLgO2ePXtMnzVj5rJ0M2KumIj6O/524sQJwVMlsm3uuUH8kW278sorZfHixaZfrj3S5mFnJF1/zkr5RNBk74q9qDFRqZ1dO15++eVy2223FVzJtpE99lzb2axh51NPPdX8V+otUJj4LUcUB7HUmIH/222JymS7cdGOb7YoU0gaH914gb+jvEvfzkXFMjcTbY8F+O7s2bPlzjvvLIoj9ni3x1+pcRsUVzQm2+d29RsLd4pz7QKf27x5szls7NixhXnFFhru2LE5u/MS/nbVVVeZeBkU++23mlGxyp0LL7vsMrnvvvtCyyfscWW3T8X9WWedJbfffrvpp+tDUW9dXF62BkBf7DcpYW9CovhFtc9tl/pS9+7dQ9/Q2A8z6KurOVxNYc+7YfOlrTXst1NBLPG7oHiKeRn31vOj5tFSusnWDXZswL11DIf5Q5yYmFAWBh6e+0yxBnl3IrYHFMhBRNiZkqC/26+x7EwMxBMcoG/fvkWvn9yshzupuULebaM6jyvI0F49176nPREm7W/YqybbUU8//fTQWtVSrz3dbIJOTvbrYPvVUqmMkQYl92FD3xS4r6rcjF2cvyOoBrEP4q8+gIcTZAWVlfqMa+tKeeD8lpYWmTJliqnHC/LXLNQUBwk520/jjAkE60rs7NoxKPi6E6zdxqBxija5k0dQBA4SoOo/pern3DGcRBS748NuW1ibwn4flEkuZTedxOGDpY6FL+/cuVPGjx9v/NgWZy77pOPWPv7YsWMVvU5PY0KOuoYbg1X86kMHHnpsHqjfxbwDP7Q5uzHHniPC3grY3OPEKk026dx54MCBTm9D8LcoP3B91C0ZcGO2+/coUYx5v1T5hPYzjF+p9gXFEdhs+PDh5gEmKG6gzXhD42oOFdO27VxRbMcx269xLffYsLJNt0/6sz40PPLII0Xlkkl0hNsHfWC3yydKxYVSMTGNMZg7UWzXFNuCxk3jlxJ7tmiBIdzaJPvvp512WmCBuBvggwapfUxQG8MW2gUNSNuB77jjjqJanjj9DaodDjrPrXHT4GcPxKBXfHb/gtjYizXiiGINMLpIQ4XMhAkTOol3e2LWektbNLoTd6n7hwVENwDo5LF///5Oi0rS5qGv2jU4ZUkU2zXF9huDUmMizI/gc6XsjP4H2dG1XVC5id0u/DvM14IyxXYWyc1G2lkSO8AHZbLcCckVCXp+WFbYzva5NcXql/YCpyDWuEcpPlobHjVm3Ad2l6f2JUqFW06tAAAZDElEQVQU61ukJOPWjeNx1kekMfGWcw1bRKGvyCTibSF+r7wgWnQuCvJL22dcsRRmSzd+R8XuoNiZpHyilB/Yfw969W7/vVJRHNRPm1+pcV8qs+nOKW6m2H2bZ/cHSZYooRulT8LGsWaK7bEXFgs1mZhUNwUlF6Jqit3kA0VxOZEj5JyojIL7SkMvoa8CgjKgtrPg33Ztn5vpiSuK3Vcu2g5MWDrBB9WUBe0+ETQgdSL/2Mc+JuvXr+/0KjKqv2iLPYnamTnbUe1XZ/ZE7k5m+DloIZBeN2jyi/u0GzS47cB+6aWXBu7aoQN85MiRkX8PE1O26yUVxa2tranzcBm7r/CyJIrtNzZ2jW3UmIDgDArw6jul7BxXFLuvUNXOyhNlRa6IjCpPsP1Ex9R73/veosUmpSZU9XH7lahb0lVKFOvftX9nn322KbEIywiH/T5IFJeyW9ACSxXmYfcJergOyoy68TDq4dLlHBTjUpyGKr6U+tXb3va2gvi1xe1DDz1UyKQHcbQf5soVxVGxOyh2RoniKD+IGttB86HrH5WK4lL8gkSxPW8FjeGgWKJzXilRbP+9lCi27+3qj6jY5DKPEsXuYt04usm9viuqo/whTkyseICJmJLIU3Ch/fv3P4HanXr9uKLYfUoLeupUFmGZEM1c4rhqZYpte1QzU2zfp9RCLPs1FV7RBT29uQsZXZEb9bQaNvlVKop9yxTbNkn6kBCURcxypthdaIe+Q6CVesXZVZli2zZRbShVU4zrBE1ScSYA18ZhsTuOQLcFAB7QXJEfVpqBe8bNFLuxTG3sMoiKDWlnisM4u6/iszIvKpsLL7xQ7r///kKdOGzcu3dvM6Hrw26pTGe5ojjKPqXmSndLNtc36zlT7I6hpJnickUx7Iw3ILpLTVStfBJRDD9LqptKieIof4gTE9MYp7kVxSq8NPhjIgjbDiWozgrG0y1qtF5Ua480yNt/DxKOYU+y9nVcYWS3UV+1xqkpxnXwOkZLG3DvUv0NyyRGPYWGiXi3r6UmnTgiMOgVr95fM1Xuoj7dOs62H14R43g7Q1nq72mXT7i1Wu7gTsoj6DXVgw8+aBZMZrF8whbFttgDB7su0uVSqZ2D7Og+QLvj2d0zNajWMaym2K6PxXX1Xu6YjzMBlCuKcW17B4yg0qCgzLf6j7tVXpAQCuuXLaLV5m6m2uXp1hTbbXNtlXTchnGOwz+NCTjpNbRdEDhXXHFFYXEd/Piee+4xi6J1izGXo5uoCOpjWELEHielYrdtA513gmqKw2rJ9Y1FqbHtzmGlao7d+bJUWUcpfqXa5/qm+7P7lqhamWLcF4vO4zygJxXFSXVEkCjWh+NS/lCrMZlrUew6aanXzcikf/e73w3cycF9LeKu8g0SxfY5YbtPwGHsGku75nDGjBmyffv2wC9hUAdCO3TlrluXWKq/tijWAKBBPKh8Aq9p7BWlLgP9W9juE7i2vbDOXVBjMwxiF5S9ww4AWKTjclShoztbBL16tlm7f09bFENo2a9utS/l8nBfbV1wwQXmIQ4TZtZFcVhwtNcDuK8cy7VzmB11bITtPgH7uCvl7dXZOC9sMYvtV0F+GVcolSuKcX13PJfapzhq0WCYkIp6VWz7OsYWdjuwd+uw22ePPXfcB72uTzJu7YkW/05j/+i49iv3OPTvJz/5SdHCNeWJHY5s8ePGFNuO5YpitDsqVtmvwGE7JCKwS0bQly5E+QF8AGIOH43T7p7e7hwWtB2hnotdMOxMuj0HhO0+EcUvSfs0juB66mP4HRY52qVj6I+90M6dg/XvSconkJ13Y05Yf5OKYjBMqiO0D+6cB9vhgVuz2m5coCguN2JU4bxS5QRVuGXFl6yVA1Xc0CpdIOoVX5Vuyct2AQHauQug85YkQALeEAiqjY4qe/CmY1VqaG4yxZXwoyiuhF7XnEux1DXca31X2rnWxHk/EiABnwi4dbpR6wN86le12kpRHIMsRXEMSBk7hGIpYwapUnNo5yqB5WVJgATqgkDQjg7lfrV8XQAp0QmK4jxYmX0kARIgARIgARIgARKIJEBRTAchARIgARIgARIgARLIPQGK4ty7AAGQAAmQAAmQAAmQAAlQFNMHSIAESIAESIAESIAEck+Aojj3LkAAJEACJEACJEACJEACFMX0gZIEqrXCP86uHtW6d8lO8wASIAES8JhAtWIn43bXOUUc9l3Xuvq4M0Vxfdixqr2oVXAN+sKRat27qsB4cRIgARLoYgLVip2uMMtb3A7qb9AXZFTD/PUiirP85WIUxdXw3Dq7JoNrnRmU3SEBEqh7Aozb1TFxVwo6iuLq2NS+KkVx9Rl7fwcNrmeddZbcfvvtpj9R30GP7yxvamoSfOc6Pu73x+v309sDHMfpd8Lj3/Z3xeMpPOre3gNmB0iABEggZQJx4ja+7Wzbtm3mzhpze/bsaX7G+RqT7ZhejbgNoTl//nxpb2839x42bJg0NjZKt27dTDv27Nljfo+2hn3xRFhfcO3Vq1fL6NGj5aabbpKOjg5z/SuvvFIWL15s7un2Paw9+/fvL5qnbJPZbXa/MMO+flh7tL9x2Q8dOrSTx9gMtD2PPPKINDc3y/Tp0wtzsv0td8oXbdywYYO5ZkNDg0yePLngB+Af9ncchDlaz8XPOsfr306cOCEQm3v37pXLL79cbrvttkLbXfYpD4PEl6MoTowsfydocNRghJ8RXFT44mcMiHnz5gkCqv0qCYMBAWnq1Knmb/ax3bt3lxUrVphghQEe9hoOgTns3vmzBntMAiRAAqUJlIrb7it/WyghkdHS0iJTpkwxwtQ+FndOM26rAIUQw1yggrJPnz5GmLn9COp5VF/0+n379jVCG3MSBDjEMeaw008/3fRH71eqPaXKJ5SPXg8/g+2jjz5adH+3Pdr/JOxtFmFvBnC9UqLYnmO1/5hzMS+7/N2/gz0eVnT+d/WBCmZbKHdltr3UyKEoLkWIfzeDAo6tT7LuoMCAx9MeAho+UQ5vD1ANRqVEcdS9aR4SIAESIIHOBKLi9qBBg4qELc5GbF63bp3MnDnTJDBcwaWJj7jJjLhxO0jM2ckTtMu+ltvToJICuy84ftmyZTJp0qSiTKk9Z9miGtlg9352e4KuZ5+PzKzL0Z73TjvttMD24LqanY3L3j3OTlbp3+KIYre/biY57O8TJkzo5EdqDwhqzO04F9l4u28UxYxYXhNwg5YdhDS44rWI/bFft9mv4XCM/q0cUVwvNVVeOwQbTwIkkHkCUXEbpW12uYJ2xn6V7b4S17+VI4qj4nbQIjVb1JYSxW6pg9uXpKK4tbXVJILscoZSItsV1fabUzdRFCSKXeEYl73rhPZcq5nZckSx3Z6ghxb9+6WXXmr8SLPK2h47UUZRnPlQwQYmJRAVXPE06GaK7eu7A7LSTDFFcVLr8XgSIIE8EoiTzNC3dEHiyhZ25ZS92dnFqLhdjUyx3Z+grKQ7Z3V1ptgVoXHZh/m1XcKAY0qVTzBT/DRJlk/kMVom7HMpUezWFNmXD6o3vvPOO4tquezyCfeps9S9E3aFh5MACZBALgiUip12nSvqhu1PUI3ugw8+aOpGgzLFlcRtXYg9bdo0U8MaVFMcVT6Bdkf1JakoRvnDwoULJaw9bvkg7u+uowEPrRF224eaZrecwxbFSdiHObKb2bbbo9lkXUzn1gy79ij1d5d9UE1xUPlEUIY5CwOTojgLVsh4G0oFVw0K9upT+zWcuyL2scceM/VdbvmEfR139wl9lcVMccadhc0jARLIBIE4cduOzWi07liAf2PxmZbFXXDBBWahGOqNXVGcRtx2dyhydz8oJYpVeOpOGnZfgkRoVKYYDwhR7Qnqb1tbW1HJRdRuGmEL9VQ4ujtXlGKvzuaWXNgL2+yyCtgYuzkdOXKksJAR55566qmyc+dOczl7hw/1o7C/u+zd3aeCyieCGLp17F01iCiKu4o870sCJEACJEACJEACXUggbNcKbVKpv3dh06tya4riqmDlRUmABEiABEiABEgg2wRKid5Sf89275K3jqI4OTOeQQIkQAIkQAIkQALeEyglekv93XsATgcoiuvNouwPCZAACZAACZAACZBAYgIUxYmR8QQSIAESIAESIAESIIF6I0BRXG8WZX9IgARIgARIgARIgAQSE6AoToyMJ5AACZAACZAACZAACdQbAYrierMo+0MCJEACJEACJEACJJCYAEVxYmQ8gQRIgARIgARIgARIoN4IUBTXm0XZHxIgARIgARIgARIggcQEKIoTI+MJJEACJEACJEACJEAC9UaAorjeLMr+kAAJkAAJkAAJkAAJJCZAUZwYGU8gARIgARIgARIgARKoNwIUxfVmUfaHBEiABEiABEiABEggMQGK4sTIeAIJkAAJkAAJkAAJkEC9EaAorjeLsj8kQAIkQAIkQAIkQAKJCVAUJ0bGE0iABEiABEiABEiABOqNAEVxvVmU/SEBEiABEiABEiABEkhMgKI4MbJsnrB27VrZtm1boXETJ06U0aNHd0ljDx48KC0tLTJlyhTp1q1bl7QhKzfNM4utW7fKvn37pLGxscgPjh8/LqtXr5apU6dKz549KzIV7rFhwwYZNmxYp/vohU+ePClr1qyRMWPGSP/+/RPdr5JzE92oDg6GLfDRuJOmnX3E4/LwsQ/ltBljZsWKFTJ06NBOc1Ba8RC+NX/+fGlvb5e5c+eaewV9KrlfJeeWw43nZIMARXE27FBxKyCKhw8fboJDVFCq+EbWBcKCfpaCSZoTUznXyhKLNG2Pa5XDA+elJZaiBKvdtkqEbSXnps0769fLkihO027lXqvc8ZF1O1cyftOKh3jY3rNnj0yePLkIl2urSu5XyblZtyHbF06Aojjj3vH2WT8ObOE9S99Y9HtbFOMPGNDr1q2TmTNnSvfu3c2T+969e805QU/WOB8fzTbbxyAALVq0yPxdM3Ktra0mQ4dPv379ZN68eYWsnwYT/G3nzp2Fc/Cz3Y6GhgaZMGFCURbPDrhtbW2Fe+BYNwDa7erRo4c0NTUVZQI1i6htnDNnjtx+++2mzWgX+ojAqg8T9r1xjGYi0Oezzz5bbr311qL+Hjt2TBYuXCgdHR1FDNB//f0FF1xgzrGz5gjct9xyiwwYMMBkTG2b2BkQu0+2ffAWAMzVJvpWIM65YfbXBynXR9zJR/0MGRrX/ra9wBYfnbjstoEnPpoptu0UZOegtg0aNKjIl+w3I2F2f9nLXmbsb3MNY6aDSyfZoHPDmMH+t912mzz22GOCAIv+XnjhhbJ8+fJE985KaDry6fNCm9L7f35e+FuUKLbHivog3hLYb5RsX7PffAW99bL/7r4lcO0Cn3rb295WsMnf/vY30Vigbw9sAbR///7C2PrABz4gDz74YCF2qn+G+az+Hj52zjnnyMCBA4uypbgPYs/jjz9uYq0dO+24ob9H7MZbDjtm2WNP43RQe9R39dygGIm/RcUNNzaOHz/ejDu0AR/YZuTIkUWxEm+GEN/03LB4eOLEicJ5SdqG9mrss/mF2R0+5s5FeIMZxNt+cxU2j+HcMGbwYdji8OHDhhH8BW1ErCxl60rfmmUlXvjeDorijFuwXFFsPzHfe++9ZkDitaYtlu1BiEnm0UcfNa+gMSlgYOPfjzzySEFc43gcp9eKyhRDFE6bNk1UvODe9isuu30PPfSQsQKO0YkRkxgmDwRhfFzR75otLHPgZgwR0Pv06VMQ2PZ1XUGOftptdq+FwH/ppZeahwG9P0Q+7qH9tblqKYkGb22HBlLw3rx5s0BI4zW/PVHjXmof9N2+N37Wa+p97Wva59q2tUtbbLvaPoJ/2xkZm5fNA+zuuOMO85Cj13VFju03EAR4kIJYKmXnsLapYAgqi4iyO/6GCQsPWRs3bgzkHWYr+9ywdqkAtP0fNoJ98TAZ995ZCU1JRLE+KGnb3Qdm/F79GoIKx6v91LdwDBjBl+NkaYNiQ1DGUGOSvk2zS2rsNn3zm98sjGsdW+6xQT6LOKCJCJyHh2qIIruMTYUYfAPtUB+66KKLisa0G080VoSNM43XuK/GH429eq7tu/ZDnx2v3LgRljCwy59wXTdWqk3c+G/Hw7BY5469oJiGOBY3Uxw0F6FdQfHbTrzYtrL74fbJZoZ23XTTTSZBc9pppxkfQEIF1y1lazfpk5Xxn7d2UBRn3OKViuJ3vvOdct999xUF+aBJJEwcIjDoBGVPaMh8YoJXMWtjdF872QIlKLuLczVjpBkG/E6zAXptN2MUlBlwA0up1+hR/cb97Yy5KwI1k6ztQ8Zq0qRJpi8qDoNewbkTtorxK6+8UtavX1/ISuG6KiogOHWC0ocEZLA0Q+9Olu5DUdDkpg9FmrlWgW8/hODfcUSx2kLFHyY2e2K3JyD74QN8ouwc1TZMTmG1wlF2twXQl770pUDeNpu44kl9yc2A2j7mih3NzNu2zlrGKIkotuOB+5o9KLurMQTZRhVa9hsHHVvu2y07y4dj3L+Xeo0e9Xf4qj223GPtGGbHJoxVO1YGJQ3ceKD+gLEXFE+uuuqqogeHoHHmilLbx4J8135rVU7cQJ9tUaw8bBuoz+Ph3n5YTjL2otqGv8UVxfbbCLWJnd2247e9/iFsHsO5dp9s/7Db5fpNkntnXJbUdfMoijNu3nJFsWb7PvzhD5tsmL2oKYkoxgRlT3R2oEgqiu2Jz87ynX766UbcvPnNbzYZarTVvW+QmVyxHRQkyxXFKkzszIbd37B6M/f3SUQxsuKurbTfQTbTV3jIRg0ePLjoVXQSURxUI2hn7eKIYm2nnV1RQY0J355E3Yx80IOVXi+qbZWK4ssvv9xk9qIW/IWJp6Bzk4hil0mWw1Aaoth+42CPCbyJgmh5/etfL/fff38ho2Y/ALpsXJvEzRTb4qiUaLbHFrK4trgMe0Pm/j6JKMabsaDFyWGZcnuc2SVgYJVEFLvxKU7ccEWxHaP0bZYmN9wHRL1fnLEX1bZKRbEbL4PGX5gojoq1cURxnHtnOR7Ue9soijNu4XJEsWYTdPVv2Gtet3wiKJuIV8H6SjBJ+UTY07mKI2BftmyZyawim4AJBK8kX/7yl5uJMazMwzaXPekEvRrEsaVEsXsNfa0flEW1hbpbrqDtCpqwdaKIUz6ByUTLDOy+hpWPgBO4jR07tqhsI85rUNf+QSU2sL/aEgLGfgUdJg5wb2TMcD0V1G7ZhV0+YftX0HBMo3wiLGMWxjvMnm5JSylmsHlQpth+ndpVu8TEDX1pi2LbN9EG2Ob3v/+9XHHFFaakwP570O419hjDA7X9+j+O3fSatl2CypzsseX6T5DP2r6h9bJJyifi9MO2mT3OwsonSmWKo8qu7CQArq9jNkwU22919M2W++Bqc44z9sJKO5KUTwTNRXjQCeJt8w0Txe65bvmExrywTHGce8cdmzwufQIUxekzTfWKSURx2JZs9qIANC5soV3YK3YERK0VtBe1aLYCiySCFtrpazpbPOkrVJzz4he/WJDJ1vpZW3CpoNX7Bi3EsF+hvuQlLzHlBVqDrEaw2+gursExYQvAENSVp5ZtuP11Fw/pcfbr1csuu0z++Mc/dlpoZy+eCVv4hfbpwh63zENftdrn2jzcRXpR5RMuB9dH1GYQgH379i3US9s88HDT3NxctOjQzQ7q4kPUkD788MOBC+2C7Bzmv1H1plF2DxIvunDIXegXlVG0FwrZzNzJNEwUu/0KWmSYajAp82JpiGLcWn0WY/UVr3hFYUzYgst+Q6PjL6gu2Y5JWMz2vve9r9O2XHqMLrRzM7H2eNEFschgfu5znzMPdbYv2tfCA419f3es6QK6173uddKrV69ONcXuIkx9ZW+3B7wQT9wstX2MzcUuTVE/KpUNd2MkFgyHxSJ3cazeD20EKzdWuj6vJVJ2PHTHT5D/h8W0sDUk9rwRZHd7Lgri7dZ/BwlqXZuj8cxmZrcrTBS756uts/5wXGb48O40iuKMmyyuKM54N9g8i0CcxUMERgJZIRBXFGelvVluR1jZVZbbzLaRQJ4IUBTnydrsayYIUBRnwgxsBAnUnABFcc2R84YkkIgARXEiXDyYBEiABEiABEiABEigHglQFNejVdknEiABEiABEiABEiCBRAQoihPh4sEkQAIkQAIkQAIkQAL1SICiuB6tyj6RAAmQAAmQAAmQAAkkIkBRnAgXDyYBEiABEiABEiABEqhHAhTF9WhV9okESIAESIAESIAESCARAYriRLh4MAmQAAmQAAmQAAmQQD0SoCiuR6uyTyRAAiRAAiRAAiRAAokIUBQnwsWDSYAESIAESIAESIAE6pEARXE9WpV9IgESIAESIAESIAESSESAojgRLh5MAiRAAiRAAiRAAiRQjwQoiuvRquwTCZAACZAACZAACZBAIgIUxYlw8WASIAESIAESIAESIIF6JEBRXI9WZZ9IgARIgARIgARIgAQSEaAoToSLB5MACZAACZAACZAACdQjgYIo/vWvf916yimnXFiPnWSfSIAESIAESIAESIAESCCKwBNPPLH9/wNSS6MHAcHbXwAAAABJRU5ErkJggg==">
            <a:extLst>
              <a:ext uri="{FF2B5EF4-FFF2-40B4-BE49-F238E27FC236}">
                <a16:creationId xmlns:a16="http://schemas.microsoft.com/office/drawing/2014/main" id="{60791640-BA11-4A4D-9D80-7DD7D90DDF8A}"/>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AutoShape 2" descr="data:image/png;base64,iVBORw0KGgoAAAANSUhEUgAAAsUAAAF5CAYAAAB3K1eLAAAgAElEQVR4Xu2dD5hVVdX/l/2DLEKIyCilgiQMkQxKjEprKup90cJSiEKhCA1lIIhofMjHlyAiEBiwIgqQUtASwymjxIaSGAoqIv/EW1Rg7+SPjD9NKfTP3/Pduq777jnn3HPuPffO2fd87/P4yMycP3t/1tprf886a+97ivBDAiRAAiRAAiRAAiRAAjkncAr6f+jQoScef/zxnKNg90mABEiABEiABEiABPJI4IknnthuRPH+/fufOOuss/LIgH0mARIgARIgARIgARLIOYH//d//FYrinDsBu08CJEACJEACJEACeSdAUZx3D2D/SYAESIAESIAESIAEhKKYTkACJEACJEACJEACJJB7AhTFuXcBAiABEiABEiABEiABEqAopg+QAAmQAAmQAAmQAAnkngBFce5dgABIgARIgARIgARIgAQoiukDJEACJEACJEACJEACuSdAUZx7FyAAEiABEiABEiABEiABimL6AAmQAAmQAAmQAAmQQO4JUBTn3gUIgARIgARIgARIgARIgKKYPkACJEACJEACJEACJJB7AhTFuXcBAiABEiABEiABEiABEqAopg+QAAmQAAmQAAmQAAnkngBFce5dgABIgARIgARIgARIgAQoiukDJEACJEACJEACJEACuSdAUZx7FyAAEiABEiABEiABEiABimL6AAmQAAmQAAmQAAmQQO4JUBTn3gWqB+CPf/yjLFiwQM4//3y54oorqnejOr9yvXC8+eabZdeuXXLdddfJy172slhWS6vvaV0nVqMzfNC///1v+fvf/y7Pfe5z5dnPfnaGW8qmJSXw9a9/XbZu3Spz586VIUOGJD091eM53kTuv/9+WbRokVx55ZXS0NAQi+/JkyflH//4hzz/+c+XU045JdY5PChdAhTF6fKs2tWeeOIJ+epXvyrbt283AvPtb397p3v9+c9/loULFwqOhfB40YteVLX2xLnwwYMHTXve8IY3yOTJk+OcEngMJvGlS5fKr3/9azn11FPlIx/5iBHaUZ9//vOfsmHDBrn33nvlGc94hlx99dXyxje+sew2dOWJSTj+9a9/NQ8i+MAHXvCCF3Rquh4DLk1NTdKjR4+adG/t2rXyk5/8xNyzf//+se6ZpO9RF0zrOrEa/dRBKgwGDBgg1157rXTr1q3T6XrMoEGDjI8GHZPknqWObWlpkY0bN5ox+bGPfcxbYayC4z//+U+pLssZZ5wROhZKnuzRARhf27ZtM6J46NChkS3/8Y9/LF/84hfF5od48JKXvETe/e53y6hRoyryjVqMt2984xuyZcsWee973yuXXnpp5iy1b98+I4onTpwoo0ePLtm+xx9/XG688UZ54IEH5KqrrpI3v/nNJc/hAekToChOn2nVrvjb3/7WDDKI3U984hPSu3fvonvphHfJJZfIZZddVvUnTQjPL3/5y+aJOCj7l1ZgPH78uMyfP18eeeQRI3AxyX3yk58MFHwK5MEHH5TPfe5zgjbiEzcwpWU8CHncH0/+YeI07r2ScFRWuPa8efOkZ8+enW4T55i4bUtyXJAorpUPJWGYpE9xhDhEcWNjY6Dg1XZFHZNWe3Cde+65R5Cxv+iii0wG65nPfGaal6/ZtRAL16xZI//6178K94RfP/bYYyYu2g8X/fr1MyLjec97Xs3apzdKMw6UanwSUYyMMpIGr371q+XlL3+5uTQelvfu3WsYnnfeeTJt2jTzRqGcTxrjrRS7ehPFmCtWrVplbDBjxgx53eteVw56nlMhAYriCgHW8nS8+vzKV74iP/zhD+WjH/2oXHjhhYXbP/roo/LZz37WiMBPfepT5om/2h8M4hUrVsiBAwcCs39pBEb0QUUcMuDoF4IGHgrOPffcwC6Ckwqw17zmNbJ79+6ai+I0hWcSjnHuG+eYavhOkCiulQ8lYZhW3+MI3jjHpNWeer9OElFYKxa1HGtJ+q+i2E0WHDlyRD7/+c8L/NKdY5IwS2O81ZJdkr7FPTZppjjudXlcdQlQFFeXb+pX12zxi1/84qJsqWaJL7/8crn44ourniVGx2olaOzgiFdlyE7j9R5KMoIyXe3t7aaEYODAgeY/vC6udaY4zYCeZIKJc984x6TuuCKFBxW7fKJWPpSEYVp9jyN44xyTVnvq/TpJRGGtWNRyrCXpf5goBpe7775bUJ+MOthyy97SGG+1ZFcNf6AorgbV6l+Torj6jFO9Q1C2WLPEqA+D4NBaYmRWf/7zn8u3vvUt+cMf/iA4FzWmF1xwgYwZM0Z69epVaFtULSqEy8qVK01GWMskIDQhxN0PFu8gU43XcnZgfN/73mfa8aMf/UhOnDghr3jFK+RDH/qQnHXWWSX52MFx9uzZprYawhdtwatR94N23XbbbeaV9V/+8hfzmjBIFKMd3/nOd+QHP/iBHD161LxyHTZsmCk9cTPteOWMkgzwxaC59dZb5f/9v/9napxR3/2e97zHnI9M/Re+8AVTO+t+XvjCF5o2n3766abuG2UnaOtDDz1kbNO3b19TR/Zf//VfRa9/k0wwcSaSqGPQLjx44dWktgsPYHjQCqozxLW+//3vm1p3ZQibgiFKAuyPmymupQ+F+SJeFaMcZ9y4ccb2WNyCbBnKdVCqA1/u06dPUT90vOF1PMp4wl7LxxG8UcfAvyBQUP+JdsLXUCuKB1/YBLbCA+J9991nfH3EiBFF7dQ3Jjt37jT9gF2CFv/o+MbJKDPA8ajVhD0RI+Dbb33rWzs9gKJ9mzZtMm9ucA33U6ouMskYKBkknnroCqupRb8XL15s3jDhvnjjBju/5S1vMWUk+/fvN6VpGMvuouCw2nBcZ8+ePYVYgDaidOO///u/5W1ve1usOIBzksQhHP+nP/1Jbr/9dsMd5SODBw82sRSlMXFriqNEMWIX3gC6ojhJbAiLWXFsHhVDXT/AGA1aWAjfRWyFL2NuQ/IEZSLwZZSG2IvY1DfmzJkjiNGYL/A7fLBgEf6B8WZ/YDOMETDH2MT1tUwHcxs+tih+7WtfWxgrsFnYdYMWI6v/oW769a9/fWEexX3Rrg9+8IOd+hRnvPCYYAIUxR56xu9+9zuzgA3CDQP5Zz/7mZkc7SwxJsRbbrnFrEbGSlbUJ0G0Qeg8/PDDZrLDBKH1ZFFCKSib98tf/tII7l/84hemvAGDFQu2IIoRTCHMNTBiosCKWgQ7CI/Dhw+boIN6V7sNYaZw24Z7or/jx4834t7+IACilhcfCBYExSBRrK8JwQLZ5Fe+8pWmZvlXv/qV4TR9+vSixSoQdOCMBWI45pxzzjFiCZPisWPHzEKKCRMmGCG1Y8cOM8lipwV8sCjwOc95jhFPOA7/hrDHAwKCGq6FDyY5CC5M1FhMqFnwWoliTFgQuF/72teMAIPPwJ7aLizOgtDRek0EDwgN+BrKVCDqbYaYrMBWP64orqUPub7Y0dFh+gffRnkN+q4LWFVMokwpSGyqaIDvwQfDPpWIYvgtFkLpgxoeZjHu8cCCsaUPv9oW1Ai7b05gC7wxOe2008xYQBwIyl7p+MYDJO6HMQHhANvDvyEAILre8Y53FMQEjoGIxHiDGMe11U8Ql1DaBD8OW1CJWJBkDMQJ01GZUu03Ss7a2tpMPzEO0b5rrrmmIIqDsqNhdtT6bMQ3xDWMfSQO8DAIXyoVBxAPksYhJDdQ3oCYCGGFMQfu8Gf0B/+Ps9AuTBRjHOBh9dvf/nZRfE0aG4JiVlybR8VQ2w/AAouv3f7ajDS2gxfmK/i6xmqNr+obiNOYW8AUDxqwJf6Dj9hreLT2F8fq9bFIDnMrxqAuctTrIjYeOnTIjMOo66JvQSVmyhLXRQyIil1xxgmPiSZAUeyhh9iTNp5iW1tbzdOqnSXGhI6FKAjWWGUOkYMPgtv3vvc983oMA/TjH/+4WUyRVBTjWnFffWMQI9OEiRWTEdpw1113mWzuO9/5zpLbtbltQwDCZA+h4C64g8BBlgMPCBAtQcFfs+0QrZgQ7cwBgiCE3plnnllgo8EKWRg8TGAnAWTC8dEdPyAc7MWGpXiuX7/e3Hf48OEFoYFzIOjBSzPKuEc5ohhZPIh2TDDuB28UIL4hyO3FeFqag77ZPoPJDEIZGXVbJGKVNIQ9sqz61gG2hT8iE+eKxkpqiiv1IWWo10F2pXv37gYNJrfm5maT5dPMMAQ7xAcEn71Lg2ax8GCE8YaHqVKiGA+E7qJYPQfXgzDChGcvxgNr2BDlQtpOsMWDLrLHmoXVrDWu52a1YZsvfelLReImShRDXCFrPnPmTPM2Ax/1CX3LgTGHdsB/8XYAD4+6IAiiGmMHmbCgDLvNCbEjyRiIE6bjiGJcBzHnAx/4QNHuCsolrij+29/+ZsYqxlLUot+oOJA0DsFXsBALD+f2Qwp+/93vftdkj9GeckUx4irmDcRl2N8WgkljQ1DMSmrzUm+9NLbb/cX4hg8iu+rGdsRq7O6ABzo7jqntESsxb2D3DQhm+60sxK5uqwYhjvU78CM8FIdtnZb0uqVEcdzYFWes8JhwAhTFnnqHBh0EMgRCFYG2WNWnaLdEAQJ6yZIlpqQCEzuedkuJuKAFdXFFMYQDJk97JTPar3W/YSvz1TRu25CVwgToZvJ00kAA19KKIFGsGTS0C4HT3q8VgRBZaAQ0W+Tq/WwRoA8ZyHhBxNjBuVRAD3O7qExBnK3t9L4oLyn1wes+WxQjQwRemOTPPvvsotPBFG8nkP0rted0mIivRBRX6kPapqDr2GJDX8XqGwe8BbDLdNR3IBr0gbKUKMZkVuqDh9dS4wDXcEWtClRkLXE+fAQf7RMeXGzxHiWK8UCI/uvrX1wHD3vLly+X3//+94XFtDru8cbH3eEENkaGVONKqX4H/b2crftUUISVD2i/w3ZVKFcUQxxjvOhDhNufqDiQNA4FZf71fohbeABCqU0SUey2F8Jw5MiR5qHBLq9LGhuSPMiHicFSMTRIFOvDLPqAB0d3zYm+WXnTm95kFhLi72p7lM6gzM4+Bw/MeDi2H5ZUFCOzjDd6Yft9J71uKVEcN3aVM+Z4ztMEKIo99QYEQWR7kfXF60o7M1MqmNgTCLIBqHeqpigOEnN6P7yqKiUGgtqmW65BTKiw1bISvR+CW5Ao1mCFL5AI2uQepR3INNiTS9REHRSc49gAwgViA0EW4gsf3Bvn2ovRkkwwce4bdIwKHYgoLYWxhwaE3U9/+lNTJmHbC6IMmU4EEvCHX+qxEND2Qp1KRHGlPlSKIWr5MJbsjNCdd95paqvtVfjIjuKhKc7CzUrKJ/SBC9li+Adev+KDbBcyhfb9dSxA8GlW215saj/4RYniIJEbNFGnKYrjjoE4YTpOpjjMbklFMdqj5RPInmMbTAgxd1/wqPGYNA7p8Xjr9uEPf7hThrKchXa6JRuSK/Ar/B91t/hPxWE5sSFqvMW1ealYFhR3o2qlYTNtFx78sO0Z3sJELYgLy3hrxh4JJ7zNQRLBFcdJr1tKFIclRTR2xYlJccZR3o+hKPbYA8ICuQ5k1ELhVWjQXpMaQHUg+SaKdaNzzWAhyCGbAWFjZzqjRHGU6VHmoYuTwoKVnp9UFENI4vU7Mjsqhu22oDa7q0QxXqFHffAFKBCJmADwxgFlFVjoFfQlCu6r6CyL4iA/0YcsTHx4EEAWDZOh/SYiilUlohilCKtXry4s+HHvY0+A+iofDyea1Vbx7m6rlYYo1vItZITLLZ9IOgbihOlai2JdyIy4g4eQoCxrHFEcNw5FCXc70ZEkU2z7Ed6OYEE1amOnTJli3grho6I4SWwIEpNJbV6OKFYfmDVrVuA+v9ouxFh9y1GOeMUbFNRdI27oItj3v//9pkxQxXE51y3nTWGpB4E4Y4fHMFNcFz4QFiQhtLB6HrVOYV/g4E4gvoliGFCDAWpXEcBRjoGSAPu1dpQoTrLlUJqZYqweR00aJhvUhKOuWANpOUHRduZSEwmOjcoUh+057Q4YTHCoYcQKbGTIUFeMGmb4XDXKJ2qVKbZ3THBLEJA5QwkJskJxvg2uXFGM++KBCa963/Wud5nabM1Ahk20uiUjRDDsgXIn1E7atemwYRqiGNfRFfvwA11oh0V5EFbuorygYJt0DMQJ2LUWxdomMEBpwze/+U1jMzygYwE0hFccURw3DlUjU+xmFyGIUZOLt2jah1JlckG2CYoBSW1eKpYFJSN0O7mwrGnQmCxHvGqf8YCIsYDdiDDe7C/OKue65cR/zRSX2u0lzhjiMWLeepov2N6/f/8TcbbHIrTsEAgTxUE1w3arg+oltXbw//7v/zpNpLge6goRUOwMpi460q3K3JXmUa/QKi2fQH/0FTFW9eJrchEk3cxYkCiOI1ZcKycVxZq9Q0bbfTCJ2r2gnKCYhijW2lR8LXbUF6PovdTH8DrfFV5JRHGtfMhewe3WGtqvh3U7Qe2nZlyRBcIbF5QsBe1IESUMkn6jHRbPfeYznzGiSneN0OuHTbSa1UZ5C0Q06iDxsOXuSJGGKNbFTPCBV73qVYUdKrA4FdtGuVteBbFJOgbiRN1KRLGucQA/94EHbLHTBtZeRJV6aV0vyhC0pjoqDiSNQ9pGCFZsTamLp8Gm3JpiVzza9fXq50ljA9oTFAOS2jyKnZ0UsTPjQTXDtu/oeMa2ebpIrhzx6voj4iASUUgMqG3KuW6p3Sfc2KVvTCHk3NgVZ8zwmM4EKIo99oqo12maOdI6w6DdJ7DYQLf+0lei2DkAgRIra5H1g1iGEMBCMve1PtBhELu7EijSaotiu824p1tbbQdOO/jbIggiGvs22yuIscflb37zG/P6TevqkopivQcGmLtLgdoNpQga5DDxIEtz0003mdX7tS6fACssKsHDDx6OscOGXR+J9qHd2LECi4q0f+5iTttf4pRP1MqH3N0n7J1QkOFEWQT67S6es78pUrP5pXZWcP0/qSjWB0bsWoEHKt13HH6JemYsJnLFjJ3Ng1DFq+4g8Z6GKNZ9U5Exx/ixv1I5bjhNOgbiXLcSUax2hhCzFxsiSYCdSZAFtBdDwp+wxzmElS5IU0GJMa+LdKPiQNI4pAIIcQJfwYyFXohbuC/q37GjTyW7Tyhj3cEH8U/r0ZPEhjBRnNTmUezCRLHaEaVEYbtPQMDa20UmFa+oJUfbMEdqTNAEDd4SIHZiTCS9rsZCCPug+B+0A09U7IozZngMRXFd+UCUKEYAhcDC3oxB+xRjoka9sb1VlL46Q5DVPTAx6J71rGeZLBnKMuzBCphY7Yz9VCGgkJlCcEBWDZnbaoti3F8XGaHN9tO/Gjqs3kr3soTQ0L2CUROICQ2LmjABanALC1buPdxaPizSwmSFkg4ICCyamjRpklncgUwe6qFhB4gY3YMWIhx/7wpRbO9tjaCuew/jzQJEFgSvvVG+LjRCe3VrOWTJcBwmZ9TXlVpoVysfUl9ENhP21f1/MYmivhs+jvpYLDq1P+6DV5CPhQWVOJnAoGNwT9Sp4lUw3oKA7d///nczlvE3sMWWcthv1f5oFgy/w+QctFVYGqIYD0jY+QWvbe0v7UAMwN7jaC/2NMa/wz6IJUnGQJzAXYkotsuBkEBAH/BQAoEIn4Gf2A83GMsogcIDDBIPSBjoHvDuntFhcQAPl0njkG4fiAdn3StdvzwFIhljstyaYmWsbxLRR32gTxobgmJ/OTaPYhdUPqEP93iQwZzg7lMMbnigxAO7JkKSiled83R/atxHFylizsBCZXySXreUKMb40i8KwfxUKnbFGTM8hqK4rnxAv50q6FuY0FEMViyGweSKei5MphCACNqYtHT/U4WCiQGiEJlhCDb8Hd+whtexyEJgX197mzKch2CJvyFrggGLEgpkqBDwNaOEYO1u46XfoIcsmC0+gwykx0K0IkhjAtIPxAL2C0UAd7eTwjHIYmOyRO2u7jOp5wZ96xEELMQcapRtPkHfNKTXwTZQ2HPV/WYlPJhgX1kEUdgCIhPZC7Tf/TYw2AX1aBCUENK2KI7i6PKK+mZCe9JD/XUQT1085H4LIkQ9/ABf9qKTCWyPRXaoK0Z/VGiiDhbb1OHByBbFYQxr4UP2t0JBTMBe+q1V2K8bWxq638CnvPRhUfekdberCwsqYd+EZh+vx4DV1VdfXci6QmxiTKGcBX4KoYaxCAGGh134iiuKYQO85sf/7dpG+35R32inpTDuDgqu3fSBG2IMD8/6rZL6BQbYxQKiHGU4EPVhnyRjIE7gRjtVFLq7ygT1270mxijelOm3+ek3OWIPadTZurHK/mY52Cvsmx+j4gDakCQOuTEamUoIJNT0w35oJ2qBg3bVsfuLmIW4aO+2Yv9d3zRiZwUkOfBJEhvCYlZSm0exC4u7aCtsA0ENYYp5CbEJ4x4xDELZ/UY7jJugOSKoH8rhjjvuMA/YuBZiCDjZ147yuTA+QTHSfsDAt53igRkiHB/YGbYP+5KcOOOGxxQTYPkEPYIESIAEIgjoq1F3EWdeoemXgtjfoKkstLYV3xoX9PW7eWXGfpNAuQRKbSdZ7nV5XjABimJ6BgmQAAlEENCsWdDXiucRnL62Rl2rW4+PrBxeXWPbulLf+JdHduwzCSQlQFGclFhlx1MUV8aPZ5MACdQxgbBvtqvjLpfsGhad4XUz6mlRb4sFiijFsWvPUdqBhwj3G8VKXpwHkAAJFBGgKK6tQ1AU15Y370YCJOARASxuu/HGG00dPmoOKfKeNB5qQ7FWAbWNWOmPD+qeUVOJukfUOtp1mx6ZnE0lgUwRSLKmJFMN97QxFMWeGo7NJgESIAESIAESIAESSI8ARXF6LHklEiABEiABEiABEiABTwlQFHtqODabBEiABEiABEiABEggPQIUxemx5JVIgARIgARIgARIgAQ8JUBR7Knh2GwSIAESIAESIAESIIH0CFAUp8eSVyIBEiABEiABEiABEvCUAEWxp4Zjs0mABEiABEiABEiABNIjQFGcHkteiQRIgARIgARIgARIwFMCFMWeGo7NJgESIAESIAESIAESSI8ARXF6LHklEiCBDBJ44okn5G9/+5s85znPkW7dusVq4de//nXZunWrzJ0713w7W1d/0Ad8ux7ahW+Te/7zny9Tp06V173udWU17f777zdf1Yxv6WtoaCjrGjyJBEiABOqNAEVxvVmU/SGBGhAI+prfF7zgBXL22WfLmDFj5OUvf3lmvuZ39+7dsmLFCnnFK14hn/zkJ42gLPVZu3atbNu2zYjioUOHljq86n//3e9+JwsXLjT3GT58uPzzn/+Uc845Ry688MKy7r1v3z4jiidOnCijR48u6xrlnKRfWTtgwAC59tprAx9S9JhBgwbJ1VdfHftBppz28BwSIAESsAlQFNMfSIAEYhP497//bTKomzZtEvwbmdfevXub848cOSInT56UZzzjGUZoXX755fLsZz879rWDDkSA+uxnP2vE3xVXXFHWtX71q1/J4sWLTcZ3+vTp8tznPrfkdbImiu+88075xje+YYTkyJEjS7b/73//u3zuc58z9rjuuusEDyz2p6tE8cGDB424hyhubGwMFLxxjikJgAeQAAmQQBkEKIrLgMZTSCCvBO655x65+eabpXv37jJp0iQ5//zz5ZnPfKbBAZG8Z88egaDs6OgwWch3vvOdFWWMVbzhFf/kyZNrhj1rojhpe44fPy7z5883vObNmyc9e/akKK6Z9/BGJEACvhKgKPbVcmw3CdSYwKOPPmqytsgII+P62te+NrAFP/vZz6S5uVn69Okjn/rUp8z/y/1QFD9JjqK4XA/ieSRAAiQQnwBFcXxWPJIEck3gRz/6kXzpS1+SESNGyDXXXBNaGvH444/LjTfeKA888IB5Rf6GN7zBcEONLsQdMr7u4i5d+PX2t7/dlEk88sgjsmDBAvnLX/7SiTmu97GPfczc/8SJE7JlyxZBBvuxxx4zWet+/frJVVddZWqI8dEaVWS13RKMP/3pT3L77bfL3r175V//+pcMHjxYPvShD5nrBdUUY8Hbb3/7W1PK8NBDD5ns+Itf/GK5+OKLZdSoUbHLRdDu73znO3LffffJ4cOHTcnJS17yEnn3u99ddB2UqmzYsKETgzPOOCOwLAK1xl/4whfkJz/5SadzXvjCF5pzTj/9dLHLJ/Bwg3IYZYAyEyzAQ7/cj7b7Bz/4gRw9etSUPwwbNkwuu+wy0/5SnzilEVHH6ILDb33rW/KHP/zB8EdpyAUXXGBq2Xv16lXUBLzVePDBB6WpqUkw2d16661moSKOe8973iNvfetb5T//+Y+0trYaP0Kf0O8PfvCDct5553V6y1Fp/0vx4d9JgAS6lgBFcdfy591JwBsCEBjf+973jGCAeIv6aA0shMr48ePNoSrwghZ3uRlh1MTieAgfZJ5f9rKXFXaBgNiFAP3HP/4hq1atkl/84hcycOBAeeUrXykQ5BCrEN66QE5FFsS0XYKBa3/+858XlBpACPbt29cIQ5R+YKcK/N9eaAdB9v3vf1++9rWvyamnnmp2foAwxznIouP6EOOldrhAph33RbsgbiHEUfuLfmKXDIixadOmmdrn3/zmN9LW1iZ4aIC4xz1f9KIXGVH3jne8o9O90MYdO3bI/v37ZdeuXYY7HgbQn+c973mm1hv/V96vec1r5NChQ3LaaaeZdhw4cMD8179/f/nEJz5RqBfHdbTdDz/8cIE3Hl5Qs40+4+1BqUWJlYhiCOBbbrnF+AUWS4IF7gt7o01ggjZjkad+8BAGrugP2onFiRDRKPOBwIV/wg9+/etfG+7gh4WZz3rWs2TGjBly7rnnFq6VRv+9GexsKAnklABFcU4Nz26TQBICEG3YwQECMM6ODCqA7VrgJKJY2xZVPgEhg3IO1C1DeJ9yyimBXQoSxcioQlBDMCEzDIGJ8/H77373uyZ7jAyi3VdkiLFjw6tf/WqTqYYwxgfnQCgje4rMOFS5Y9cAACAASURBVDLpYR8ci2w7Mrl4uLBrrpHpRpYXW6+hPxBstrhLshtG3JpiZKixIBIPOciyQ3h+5StfkR/+8IdFGX39PYQ23hLYWVSIaCxkPPPMM+XjH/945EJGtQUeaHSBpssKjCBAIbDtxXho05o1a0xm2uYPIYuHNWxXB2Fvt0HLTiCYsUgRtsNHS3xwLzyYzJw502TQ8dH7vPGNb5SPfvSjRVwq7X+SMcdjSYAEak+Aorj2zHlHEvCOQFJRHCRmqyWKkQn9yEc+Elq6ECSKtTwDGVJ3mzYIQAjXH//4x0WieOPGjSZLieOx9Zz9gWDGrgpvectbInfJ0LagxGPWrFmdtofT6yDbOXv27ILwrlZNMcpVkLnXxZLoEzLvyGTbDzTKC9l4t3QGvL785S+b7DPKM5DVD/to/5GFL/WB+FVRrP6HByE8qJx11llFp+OBYsmSJSbri1IJvDnAB9wgcpHFtvd0RkYeu3OgdAXX01IbnIOs/2c+8xkj2tUGafW/VJ/5dxIgga4lQFHctfx5dxLwgkBSUVyLTDHapNleiKT3vve9Rqy628AFiWIV7agp/fCHP9wpy+yKUO0/6qRf//rXS48ePYrsBpH305/+VFCOELbVGE4otXBQM7zIfmLXCIh2FXfVyBQHlbJE8bLLWGwAWt5R6i1CueUTpTLfNiOUUOgiUNgRWXkIZZRQ6EftCVHs7s4RdC+1W6X992Kws5EkkGMCFMU5Nj67TgJxCUCkffWrXzUlAkEL5dzrIKva0tJSVH+cdqYY90Rd6Le//W2TwUW2ECUN73//+80CKhXHUSIvbKu3MFGM8pGoj75yD9ufWRm45RF6TRVkENm2kKtWpjipKI7qO+p7sduIm8W1zylXFOt5ELYodQjaa1oZ2X1KWxRX2v+4443HkQAJdA0BiuKu4c67koB3BFTQvelNbyrUWgZ1Ql9lo9YUIknrOKshivX+eIWPbCV2F8Ciq0suucTsiIA64TQzxeiTm3VMYsig0gT7/LCMaFZEcaX7RZcrio8dO2b2XYY9g/ZdtjPFdrY6bVFcaf+T+AqPJQESqD0BiuLaM+cdScBLAvpVw6g/desw7Q7pQiV8TS8WPWG3A3xUENo7Uuh5WPi0dOnSojpW/E0X06FWN86Xd/z5z3824gl7I2s9aJAoxu+w5Rteh9u1u7hnUE0xMuXr16+Xe++91+xwYO9KkMSYYTXDeg1sH4ZaV9TT2rW7SUWx1sxiN46kX94RxqvUN9HF4VCuKA6rGdZ7/vWvfzXcIJ5R14yabRXKaZRPxGl3nP7zGBIggWwToCjOtn3YOhLIDAGIRZRF3H333UZ0Tp061dTw6q4PWMkP0XjbbbeZNrtf8KGiGvvlzpkzR/B/iE1sqXXTTTeZPWLdTJyKkaCdDbCXMGpDsYODliu0t7cbsYuFU9htAK/0g0Se7qWMe2P7MyzW090nsJ3cXXfd1Wn3CYj65cuXm/IAXNv+6mT0A3Wn2ONWdzEIMpx937DdJ1Cigevr/s4q7pLUFGvNLAI8MttYIGd/or7mOYiXXVONHRmwL7C92wdsh+3jsJjNXrTnMogjLsOOQTkO/A87X4TtPoG3GFh0qW1IK1OcVv8zM5jZEBIggUACFMV0DBIggdgEIOqwXzG+yAMf1PDiK4SxfRlW7UM443cQfMju2sJJtyPDvrtYQDZ8+HCz+h/ZUey2gH14sf+wnRHGfsXIAEJQYy9hbK2FbcTw5RJY2PbFL37R7BKAzCquj4wz2ghRiQVx+ITtUwyRi2/ew5d2YP9aCH0IUgggiGSIbvtVvL1PLsQ2FtVhb2NkKXEe6ptxPNoZ9dH9kSEk3X2KkRHFXsKoObbFZdJMMe6PLxiBwEfWFA8v+NIKfDW3++UduJ/9KbWvs37BBZjBFphEsNcxbKAPImH9r0QUw654eMKWdUH7FA8YMMDUG9tbvaUlitEf2254+Cmn/7EHGg8kARLoEgIUxV2CnTclAX8JICuK+l18IxvKASDkII7wpRLYo/dd73pXp28W097a30CHfyMDfOmll5pzsedw0LfOoUYYW379/ve/NxlhlF9gpwl8IJDuuOMOI8ogwLFPLRbaYUsuFeRh32iHfiAAYn9bvTaE3bhx4wRlGNh7FxltW+SGfaMaRCfaBXEftl+ybXEIS2Q+d+7caUQ1BPCrXvUqcw20wb0GHkS2b99eciGbfQ+ISHzZBbaWwwMDRDxKMrBzhn6DIB4u3G8XjPoGwKB2Q3RjYSMegrp37x7p2HptCNgwAa3HoPzm6quvLvqCEvQDX06CtxX4NkI8jEGgXnTRRWavaff+4Ia9hd2t4vDgs3LlSmNn/M3O+sMeeNuAj/u3Svvv76hny0kgHwQoivNhZ/aSBEiABEiABEiABEggggBFMd2DBEiABEiABEiABEgg9wQoinPvAgRAAiRAAiRAAiRAAiRAUUwfIAESIAESIAESIAESyD0BiuLcuwABkAAJkAAJkAAJkAAJUBTTB0iABEiABEiABEiABHJPgKI49y5AACRAAiRAAiRAAiRAAhTF9AESIAESIAESIAESIIHcE6Aozr0LEAAJkAAJkAAJkAAJkABFMX2ABEiABEiABEiABEgg9wQoinPvAgRAAiRAAiRAAiRAAiRAUUwfIAESIAESIAESIAESyD0BiuLcuwABkAAJkAAJkIBfBHbv3i1z5swxjb722mtl7NixhQ5s3rxZDh48KDNnzvSrU2xtlxOgKO5yE7ABJEACJEACJJAvAkePHpUZM2bIoUOHOnV88eLFMmLECPN7CNyVK1cWjsHfzjnnHFmyZImMHz9eevfuLfgdBHKvXr3kwIEDsnHjRpk9e7Z07949X1DZ24oJUBRXjJAXIAESIAESIAESqJQAsr+rVq2S5cuXG4ELQYzfXX/99UUCF4J63rx5JhP80pe+tEgg6+8HDBhQaXN4fg4JUBTn0OjsMgmQAAmQAAlkicCJEyfkhhtuMBlilELYwtcVuHosjhs4cGAhU7x+/Xrp379/USlFlvrItmSfQGJRvHXrVtmwYUOhZ3PnzpWhQ4ean/ft2yeLFi0y/+7Ro4c0NTUZBz1+/LjMnz9f2tvbZeLEiTJ69GhzzMmTJ2XFihXmZ71G9pGxhSRAAiRAAiRAAmkScLPE+Pnmm282t3jggQfM/88888xCFtmtKT7jjDNMZtnNKqfZRl6r/gkkEsUoXF+3bp15ZdGzZ08jgiGQ8bri2LFj0tzcLNOnTzdC2P5bW1ubITly5EhZvXq1TJ061ZwPgY2PiuT6x80ekgAJkAAJkAAJuASWLVtmfqWL4yB6FyxYIEuXLhVkijU73Ldv304L6Oys8l133SX4zxbQpE0CcQkkEsUQuhCyjY2N0q1bN7O6U0UyhC8ywZMnTzb31uwwMsN79uyR4cOHy6BBg2TNmjUyZswYc0xLS4tMmTLFXIsfEiABEiABEiCB/BHA4jiUTiDLq6USbuYYVMJqjCGoR40aZcBptvjuu+/mDhT5c6WKe5xIFGu5A+6KbC+yvih7QKZ37dq10q9fv06lEXZZhGaKx40bJ5s2bSpkjCvuBS9AAiRAAiRAAiTgJQE3S4xOBAnlIFFsb78GIb1jxw6TSbb/7SUUNrpLCCQSxWihCuO9e/fKsGHDClljVxTjWP3d4MGDZeHChdLR0WFqipFRHjJkiGzfvl3c63QJBd6UBEiABEiABEig5gQgfmfNmiXXXXddYRs2NEK3bLvkkksKC++whZv+rMIZghprlrBbBYSwnSnGMfb+xTXvHG/oHYFEohjlEnbdMEoptm3bZmqK77jjjsBMsbuIDudAFKOcAmUVEyZMKJRUoBaZHxIgARIgARIggXwQgKg9fPhw4AI5Fcwox8TH/pIOewcK3dNYf7dr1y7WFOfDfVLvZSJRrIJW64bt3SMgdMNqirWEAqJa64hbW1tNZ7T0AiKZO1Ckbl9ekARIgARIgARIgARIIAaBxKIYi+3shXYoi5g2bZrZTcLNItvHQkDrIjvdnYKZ4hgW4iEkQAIkQAIkQAIkQAJVJ5BIFKM1qBNGyYR+7H2H7T2MsegOZRUQy3pe0EI81BQ3NDQUdq2oeo95AxIgARIgARIgARIgARJwCCQWxSRIAiRAAiRAAiRAAiRAAvVGgKK43izK/pAACZAACZAACZAACSQmQFGcGBlPIAESIAESIAESIAESqDcCFMX1ZlH2hwRIgARIgARIgARIIDEBiuLEyHgCCZAACZAACZAACZBAvRGgKK43i7I/JEACJEACJEACJEACiQlQFCdGxhNIgARIgARIgARIgATqjQBFcb1ZlP0hARIgARIggS4g8PZZP+6Cu6Z3y3uWvjG9i/FKXhKgKPbSbGw0CZAACZAACWSLAEVxtuzB1iQnQFGcnBnPIAESIAESIAEScAhQFNMlfCdAUey7Bdl+EiABEiABEsgAAYriDBiBTaiIAEVxRfh4MgmQAAmQAAmQAAhQFNMPfCdAUey7Bdl+EiABEiABEsgAAYriDBiBTaiIAEVxRfj8P3n37t0yZ84c05Frr71Wxo4dW+jU5s2b5eDBgzJz5kz/O8oekAAJkAAJVJUARXFV8fLiNSBAUVwDyLW4xdGjR2XGjBly6NAhc7vzzz9frr/+eunevbv5GQJ35cqVhaYsXrxYzjnnHFmyZImMHz9eevfuLfgdBHKvXr3kwIEDsnHjRpk9e3bhGrXoB+9BAiRAAiTgJwGKYj/txlY/TYCiuA68QQXxNddcIyNGjOjUIwhiZIRtkYyDcN68efNMJvilL31pkUDW3w8YMKAOCLELJEACJEAC1SZAUVxtwrx+tQlQFFebcA2uH1XmYAtfV+CeOHFCbrjhBlMyMXDgwEKmeP369dK/f/+iUooadIO3IAESIAES8JgARbHHxmPTDYFEonjr1q2yYcOGTujmzp0rQ4cOlX379smiRYvM33v06CFNTU1GXB0/flzmz58v7e3tMnHiRBk9erQ55uTJk7JixQrzM87nJzkBFbZ9+/aVu+66q3ABrQ9Ghvjmm282v3/ggQfM/88880xZvny5KZNwa4rPOOMMU2rhZpWTt4xnkAAJkAAJ5IkARXGerF2ffU0kil0EWIS1bt068/r92LFj0tzcLNOnTzdCGAIZAhqv4dva2sypI0eOlNWrV8vUqVOlZ8+eApGNj4rk+kRc3V7ZolgXxEHoLliwQJYuXSpHjhwp/BuZ4qDjtYV2VhkCG//ZArq6PeHVSYAESIAEfCZAUeyz9dh2EKhIFK9du9ZQnDx5shG4yATj3/hodhiZ4T179sjw4cNl0KBBsmbNGhkzZow5pqWlRaZMmSLdunWjNcokoCIXtcS6c4RdY4zLrlq1qpAZxs9hNcbLli2TUaNGmZZotvjuu+/mDhRl2oankQAJkECeCFAU58na9dnXskUxssR2ZhgCuV+/fp1KI+yyCM0Ujxs3TjZt2lTIGNcn2tr1CmIWH80U26IYu0qgbhjlEFpTHCSK7bpkZJp37Nhhrmf/u3Y94p1IgARIgAR8I0BR7JvF2F6XQNmi2M0Mu6IYN9LfDR48WBYuXCgdHR2mphgZ5SFDhsj27dtl7969MmzYMGlsbGTGuEz/hKDdsmVLIRts/4xLYqu2Sy65xGSSVTDrz/g7tl+DsEbdt9YZ25liHGPvX1xmM3kaCZAACZBAHROgKK5j4+aka2WJYrs0QjPBYZlidxGdimmUU6CsYsKECYWSCtQi81MeAYhaXWjn1gFD9M6aNcuUtOBjf0mHvQOFbuemv9u1axdrisszB88iARIggdwRoCjOncnrrsNliWIsooO4tbO7UTXFKpxRcqF1xK2trQYmRDMENUQyd6CoO/9ih0iABEiABHJCgKI4J4au424mFsW6jRoErL1rhFtjDJEM8azCGefpIjvdnYKZ4jr2LHaNBEiABEggVwQoinNl7rrsbGJRbG+1hm3V7I+9jzEW3WE7Nj0mrLwCNcUNDQ2FXSvqkjI7RQIkQAIkQAJ1ToCiuM4NnIPuJRbFOWDCLpIACZAACZAACSQkQFGcEBgPzxwBiuLMmYQNIgESIAESIAH/CFAU+2cztriYAEUxPYIESIAESIAESKBiAhTFFSPkBbqYAEVxFxuAtycBEiABEiCBeiBAUVwPVsx3HyiK821/9p4ESIAESIAEUiFAUZwKRl6kCwlQFHchfN6aBEiABEiABOqFAEVxvVgyv/2gKM6v7dlzEiABEiABEkiNAEVxaih5oS4iQFHcReCjbsvAkkGjsEkkQAIkQAKRBDh3VddBjh49KjNmzJBDhw7J+eefL9dff710797d3PTAgQOybNkymT9/vvTq1au6Danjq1MUZ9C4DCwZNAqbRAIkQAIkQFFcoQ/s3r1b5syZU3SViy++WGbOnGl+d+LECbnhhhtk165d5md8AdrSpUtlwIABsnnzZvO7sWPHGgE8atQoGTFihDlnyZIlMn78eHMcP+UToCgun13VzqQorhpaXpgESIAESKBKBDh3lQYLUbxq1SpZvnx5YEYXYhcfFckQwlu2bDHHr1+/Xvr3729EsSuQ9felW8AjoghQFGfQPxhYMmgUNokESIAESCCSAOeu0g4SRxTbAtc+vrW1VQ4ePGgEs2aKcUcIZLuUonQreEQYAYriDPoGA0sGjcImkQAJkAAJUBRX6ANu+YRdHoFLozZ41qxZMnHiRDn33HPNv6+77jpTJuHWFE+fPl0WLFhgRDLLJio0zFOnUxSnwzHVq1AUp4qTFyMBEiABEqgBAc5dySEj47t3796icgoVxsePHxe73ti9Os5FVvmMM84o1CkvXrzYCGh+yiNAUVwet6qexcBSVby8OAmQAAmQQBUIcO5KDhXZ33nz5hWyvSiFQDZZyyGCRDPugmN27NghV155ZeF8/J47UCS3gX0GRXFl/KpyNgNLVbDyoiRAAiRAAlUkwLkrOVxkhbHbBERw7969zZZr11xzTSHbqyUT9u/s7ddwR2SHdUcL/Te3ZUtuC5xBUVwet6qexcBSVby8OAmQAAmQQBUIcO4qDXX16tXS0NBQqAFGZvfw4cNGFD/++ONGFF9yySVmhwnNCKNuWLdl0y3b8HetM9ZMM47fuHGjzJ49u7B/cekW8YiKM8Vr166Vbdu2mesMGzZMGhsbpVu3brJv3z5ZtGiR+X2PHj2kqanJ1LugLgYbSre3t5vi8dGjR5tjTp48KStWrDA/Dx06lJZ5igADC12BBEiABEjANwKcu0pbzF1oF/QlHFhcB92kH7tOGOUVugOF/h2/W7lypfmRNcWlbRB1ROJMMQQxPpMnTy66LozU3NwsWA0JIQyBvGHDBlPr0tbWZo4dOXKk4Clp6tSpZkPqrVu3mt+rSK6sK/VzNgNL/diSPSEBEiCBvBDg3JUXS9dvPxOJYgjfdevWmYJwiFr7A4GLTLCKZc0OIzO8Z88eGT58uAwaNEjWrFkjY8aMMae2tLTIlClTTJaZn6cJMLDQG0iABEiABHwjwLnLN4uxvS6BRKLYLo/QC2k5BDLI/fr161QaYZdFaKZ43LhxsmnTpkLGmGYpJsDAQo8gARIgARLwjQDnLt8sxvZWLIq1JAKZYrtk4t577y0SxbiRCuXBgwfLwoULpaOjw9QUI6M8ZMgQ2b59u9mfz65LpolEGFjoBSRAAiRAAr4R4Nzlm8XY3opFMcokdGGdvVAOJRJBmWJ3EZ2WWaCcAudMmDChUFKBWmR+KIrpAyRAAiRAAv4RoCj2z2ZscTGBxOUTdqbYFsXI/obVFGsJBTLLWkeM7/DGB6IZGWWIZO5A8aRxGFg4TEmABEiABHwjwLnLN4uxvRVliu3FcxCw9g4Tx44dK9p9Ahlh/N3OKusiO92dgpniYIdkYOFAJQESIAES8I0A5y7fLMb2ViSKcXLYXsT4G4QwMsn4oJQC27HpLhVhC/FQU4yNrN0t3vJsKgaWPFuffScBEiABPwlw7vLTbmz10wQSlU8QXG0IMLDUhjPvQgIkQAIkkB4Bzl3pseSVuoYARXHXcI+8KwNLBo3CJpEACZAACXDuog/UNQGK4gyal6I4g0Zhk0iABEiABCiKHQJHPn2e117R+39+7nX70248RXHaRFO4HkVxChB5CRIgARIggZoSyOPcRVFcUxer+s0oiquOOPkN8hhYklPiGSRAAiRAAlkikMe5i6I4Sx5YeVsoiitnmPoV8hhYUofIC5IACZAACdSUQB7nLorimrpY1W9GUVx1xMlvkMfAkpwSzyABEiABEsgSgTzOXRTFWfLAyttCUVw5w9SvkMfAkjpEXpAESIAESKCmBPI4d1EU19TFqn4ziuKqI05+gzwGluSUeAYJkAAJkECWCORx7qIozpIHVt4WiuLKGaZ+hTwGltQh8oIkQAIkQAI1JZDHuYuiuKYuVvWbURRXHXHyG+QxsCSnxDNIgARIgASyRCCPcxdFcZY8sPK2UBRXzjD1K+QxsKQOkRckARIgARKoKYE8zl0UxTV1sarfjKK46oiT3yCPgSU5JZ5BAiRAAiSQJQJ5nLsoirPkgZW3haK4coapXyGPgSV1iLwgCZAACZBATQnkce6iKK6pi1X9ZhTFVUec/AZ5DCzJKfEMEiABEiCBLBHI49xFUZwlD6y8LRTFlTNM/Qp5DCypQ+QFSYAESIAEakogj3MXRXFNXazqN6Morjri5DfIY2BJTolnkAAJkAAJZIlAHucuiuIseWDlbUkkio8fPy7z58+X9vb2wp0bGhpk8uTJ5ud9+/bJokWLzL979OghTU1N0r9/f7HPmzhxoowePdocc/LkSVmxYoX5eejQoZX3pk6ukMfAUiemYzdIgARIILcE8jh3URTXl7snFsXLli2TSZMmGbFrfw4ePCjNzc0yffp08zcI5A0bNsi8efOkra3NHDpy5EhZvXq1TJ06VXr27Clbt241v1eRXF9oy+9NHgNL+bR4JgmQAAmQQBYI5HHuoijOguel14bURDEELjLImjXW7DAyw3v27JHhw4fLoEGDZM2aNTJmzBjTg5aWFpkyZYp069YtvR7VwZXyGFjqwGzsAgmQAAnkmkAe5y6K4vpy+cSi2C6fsEsk1q5dK/369etUGmGXRWimeNy4cbJp06ZCxri+kFbemzwGlsqp8QokQAIkQAJdSSCPcxdFcVd6XPr3TiSK3dsjO4wyicbGRrnllluKRDGOVaE8ePBgWbhwoXR0dAgyx8goDxkyRLZv3y579+6VYcOGmWswY/wk4TwGlvRdm1ckARIgARKoJYE8zl0UxbX0sOrfqyJRbNcR33vvvYGZYncRnZZZoJwCZRUTJkwolFS4dcrV734275DHwJJNS7BVJEACJEACcQnkce6iKI7rHX4cl5oofuihh0JrirWEAiJa64hbW1sNIYhmZJQhkrkDBTPFfgwbtpIESIAESMAlQFHsn0/0/p+f+9foKrY4kShGqQQ+Kl4hZvHB4jp39wm7tAJlEdh+TRfZ6e4UzBQHWzaPgaWKPs5LkwAJkAAJ1IBAHucuZopr4Fg1vEUiUezuU+zWAkMIYxs2fLDoDtuxYes1fMIW4qGm2N7ruIZ9z+yt8hhYMmsMNowESIAESCAWgTzOXRTFsVzDm4MSiWJveuV5Q/MYWDw3GZtPAiRAArknkMe5i6K4vtyeojiD9sxjYMmgGdgkEiABEiCBBATyOHdRFCdwEA8OpSjOoJHyGFgyaAY2iQRIgARIIAGBPM5dFMUJHMSDQymKM2ikPAaWDJqBTSIBEiABEkhAII9zF0VxAgfx4FCK4gwaKY+BJYNmYJNIgARIgAQSEMjj3EVRnMBBPDiUojiDRspjYMmgGdgkEiABEiCBBATyOHdRFCdwEA8OpSjOoJHyGFgyaAY2iQRIgARIIAGBPM5dFMUJHMSDQymKM2ikPAaWDJqBTSIBEiABEkhAII9zF0VxAgfx4FCK4gwaKY+BJYNmYJNIgARIgAQSEMjj3EVRnMBBPDiUojiDRspjYMmgGdgkEiABEiCBBATyOHdRFCdwEA8OpSjOoJHyGFgyaAY2iQQqInDixAm54YYbZNeuXXLmmWfK8uXLpVevXuaaR48elXnz5snMmTNlwIABFd2HJ5NAVgjkce6iKM6K96XTDoridDimepU8BpZUAfJiJJAigc2bN8vKlSsLV1y8eLGMGDHCCNsZM2bIoUOHOt0Nx+CzY8cOI3xxDXzGjh1r/r9s2TIZNWqUuQ4/JFAvBPI4d1EU14v3PtkPiuIM2jOPgSWDZmCTSEAOHDggGzdulNmzZ0v37t2NuN2yZUtR1tfGtHv3blm1apX5e2trqxw8eNCIYvzeFsj6eyImgXoikMe5i6K4njyYojiT1sxjYMmkIdgoEnAIQCQjyzt//vxCKYQeouUSyP4iIwwhDBF9/fXXy913320OO/fcc0PPJ2wS8J1AHucuimLfvba4/cwUZ9CeeQwsGTQDm0QCnQhAEOOD7K/7sbPEqB12a4oXLVokzc3NRjCzbILOVY8E8jh3URTXlydTFGfQnnkMLBk0A5tEAoaAXVN8/vnnm8wvSincT5Rg1uugbOLiiy+WWbNmyfHjx+Xaa68t1BkTNwn4TiCPcxdFse9em1KmeO3atbJt2zaZO3euDB061Fx13759gmwIPj169JCmpibp37+/Cf543dje3i4TJ06U0aNHm2NOnjwpK1asMD/rNeoLb3m9yWNgKY8UzyKB2hJANnjOnDmii+307iirwE4TEMxBu0lobfK0adPMucgWDxw4kDtQ1NZ8vFuVCeRx7qIorrJT1fjyZWWKke247bbb5LHHHjPBHYIWv8OrwenTpxshDIG8YcMGE/Tb2tpMt0aOHCmrV6+WqVOnSs+ePWXr1q3m9yqSa9z3zN4uj4Gllsawdw1wM39RNaO1bCPvlU0Cbt2wtjIqS2xvv/bSl75UlixZdlvtaQAAIABJREFUIuPHjxf739yWLZv2ZquSEcjj3EVRnMxHsn50YlGs2d0LL7xQtm/fXsjyQuAiEzx58mTTZ80OIzO8Z88eGT58uAwaNEjWrFkjY8aMMce0tLTIlClTpFu3blnnVNP25TGwJAVs12viXHcfWL2eHvfQQw/J0qVLTRbP3h7L3hoLx6pgoUhJapH6PB6Z4YcffrhQ4oCHJpQ+XHfddYW64KDf2TTgY0gUIIGg/qiZYmSNkXnW/YvrkyJ7lRcCeZy7KIrry7sTi2JkgCFyJ0yYUFT6gHKKfv36dSqNsMsiNFM8btw42bRpUyFjXF9IK+9NHgNLUmq2sFWh0bdv304LoHAchE1HR0fhixJskeIKZBUvSdvD4+uTgPvwhV66pRPwp8OHDwfWGts7UGgdspZg4FqsKa5Pv8lrr/I4d1EU15e3JxLFyP5iApg0aZKcfvrpkaIYmFQoDx48WBYuXGiECTLHyCgPGTLEZJr37t0rw4YNk8bGRmaMn/KtPAaWSocVxK2796uWQnz84x+XG2+8sSCK7WM1U4z76/ZZQYuoKm0fzycBEiCBeieQx7mLori+vDqRKLZrgN1FcmGZYncRnZZZoJxCM85aUoEsHT8ieQwsldhda4Svueaaoq2uNCN80UUXFS1ocmuKUQe/YMECfuVuJUbguSRAArknkMe5i6K4vtw+tihWEYzMrvtB9hefsJpiLaFAJk/riPFtT/hANENQQyRzB4onyeYxsCQdVu5rbfc1tP3a+vHHH49c5a/i+YwzzjD1nfi4r8iTto/HkwAJkEDeCORx7qIori8vjy2K3W67mWJ39wlkhFF/rGURON7OCNu1ycwUF9PNY2CpdFhB2OKBDV+viw92PcEXLGDBnL36311Ap1+/e+WVVxbOwflh31pWaTt5PgmQAAnUK4E8zl0UxfXlzamJYmCBEMY2bPhg0R2ECbZewyesvAJCpqGhobBrRX3hLa83eQws5ZF6+ix7n9gjR44UMr7ude2Msr39mmaH7UwxdwWo1Co8nwRIIE8E8jh3URTXl4eXLYrrC0O2epPHwJLUAtjvGg9TmvnFIrktW7aYTLG7vVVQptjeGgtfuWsfg7Zs3LhRZs+eHfjNZUnbyuNJgARIIA8E8jh3URTXl2dTFGfQnnkMLEnNoHvDYkcUfML2KcbfgkRx0G4V9tf5sqY4qUV4PAmQQN4J5HHuoiiuL6+nKM6gPfMYWDJoBjaJBEiABEggAYE8zl0UxQkcxINDKYozaKQ8BpYMmoFNIgESIAESSEAgj3MXRXECB/HgUIriDBopj4Elg2Zgk0iABEiABBIQyOPcRVGcwEE8OJSiOINGymNgyaAZ2KQ6JOD72IJJ7ln6xjq0DLtUDwR8H1/ljC2K4nrw3Kf7QFGcQXvmMbBk0AxsUh0S8H1sURTXoVPWUZd8H18UxXXkjGV2haK4THDVPC2PgaWaPHltElACvo8timL6cpYJ+D6+KIqz7F21aRtFcW04J7pLHgNLIkA8mATKJOD72KIoLtPwPK0mBHwfXxTFNXGTTN+EojiD5sljYMmgGdikOiTg+9iiKK5Dp6yjLvk+viiK68gZy+wKRXGZ4Kp5Wh4DSzV58tokwPIJ+gAJVJ9AHucuLrSrvl/V8g4UxbWkHfNeeQwsMdHwMBKoiIDvY4uZ4orMz5OrTMD38cVMcZUdxIPLUxRn0EgMLBk0Sokm9f6fn/vX6By22PexRVGcQ6f1qMu+jy+KYo+crUpNpSiuEthKLsvAUgm9rjmXorhruCe9q+9jywdRvHnzZlm5cqUxzeLFi2XEiBEFMy1btkz69+8vY8eOTWo6Hu8BAd/HF0WxB05W5SZSFFcZcDmXZ2Aph1rXnkNR3LX8497d97FVK1G8e/dumTNnTgHrtdde20nI2uJXBfDAgQONEMa5R44ckY0bN8rs2bOle/fugmvu2LFDZs6cGddcPM4zAr6PL4pizxyuCs2lKK4C1EovycBSKcHan09RXHvm5dzR97FVC1F89OjRgrDt1auXEbMLFiyQpUuXyoABAwx2CGL8/vrrrzeCVz8HDhwQZIPnz59vfmULZP09rslPfRLwfXxRFNenXybpFUVxElo1OpaBpUagU7wNRXGKMKt4Kd/HVi1EsYsfInnGjBlyzTXXmFII/Dxv3jyT8VWRrOfYf8PvkCmeNm2aEccombBLKapoZl66iwj4Pr4oirvIcTJ028SieO3atbJt2zbThX79+png2LNnT/Pzvn37ZNGiRebfPXr0kKamJlM/dvz4cZM5aG9vl4kTJ8ro0aPNMSdPnpQVK1aYn4cOHZohLF3bFAaWruVfzt0pisuhVvtzfB9bXSGKkf294YYbTFYYIhgZ4ptvvtkY74EHHjD/P/PMM2X58uWCLLBbU/zwww/LwYMHWTZRe3ev+R19H18UxTV3mczdMJEoRmDbuXOnjB8/viBo+/TpI5MnTzZBr7m5WaZPn26EMATyhg0bjGhua2szHR85cqSsXr1apk6daoT01q1bze9VJGeOThc1iIGli8BXcFuK4grg1fBU38dWV4hilD3go7XAbjnFiRMnjGju27dvJ+Gr5RTXXXedmR927dol559/fqeyixq6AG9VRQK+jy+K4io6hyeXTiSK3T5B1CL7C1Fs/xvHaXYYmeE9e/bI8OHDZdCgQbJmzRoZM2aMuVRLS4tMmTJFunXr5gmu2jSTgaU2nNO8C0VxmjSrdy3fx1atRXFQ7TBE8apVqwqZYbQp6DiI5SVLlpgkyi9/+ctCtpg7UFTPv7v6yr6PL4rirvagrr9/2aLYFr0ofUBZBcop3NIIuyxCM8Xjxo2TTZs2FTLGXY8hWy1gYMmWPeK0hqI4DqWuP8b3sVVLUQyhu2XLliLxi/u75RRhotgWv7gWPqgrtv/d9R7BFqRJwPfxRVGcpjf4ea3EohgZYZRF4GPXB7uiGH/X3w0ePFgWLlwoHR0d5hxkl4cMGSLbt2+XvXv3yrBhw6SxsZEZ46d8iIHFv8FEUeyHzXwfW7USxRC0hw8fDixz0IV3l1xyiRG57s9oI7LJEL+6OwX+rXXFuPaoUaO46M6PIZOolb6PL4riROauy4MTi2KbAkTvo48+agTtLbfcEpgpdhfRaZkFyilQVjFhwoRCSQVqkfkRYWDxzwsoiv2wme9jqxaiGJngWbNmmRI4+2PXArvH2PsYB+1OocL50KFDrCn2Y6iU1UrfxxdFcVlmr6uTKhLFePJft26dWVyBxXRaXwxCbnkFfofjtY64tbXVgIRohriGSOYOFE/6FgOLf2OMotgPm/k+tmohiv2wJFuZRQK+jy+K4ix6VW3blEgUu7tF4GfsMoFM8SOPPFK0+4T9Nyykw/ZrushOd6dgpjjY2AwstR0EadyNojgNitW/hu9ji6K4+j7CO5RPwPfxRVFcvu3r5cxEotjebxgA3H2K7Xpj929hC/FQU9zQ0GB2sOCHmWJffYCi2A/L+T5pUxT74Wd5baXv44uiOK+e+3S/E4li4qoNAQaW2nBO8y4UxWnSrN61fB9bFMXV8w1euXICvo8viuLKfcD3K1AUZ9CCDCwZNEqJJlEU+2Ez38cWRbEffpbXVvo+viiK8+q5zBRn2vIMLJk2T2DjKIr9sJnvY4ui2A8/y2srfR9fFMV59VyK4kxbnoEl0+ahKPbPPIUW+z62KIo9dr4cNN338UVRnAMnLdFFlk9k0AcYWDJoFJZP+GeUgBb7PrYoiuvCDeu2E76PL4riunXN2B2jKI6NqnYHMrDUjnVad2L5RFokq3sd38cWRXF1/YNXr4yA7+OLorgy+9fD2RTFGbQiA0sGjcJMsX9GYaa4LmzGTvhDgHOXP7bSljKhU2wziuIM+jADSwaNQlHsn1EoigsEjnz6PK/tx4nbD/Nx7vLDTnYrObYoijPvtQwsmTdRpwYysPhhM9/HVrnlExTFfvin7630fXyxfMJ3D6y8/cwUV84w9SswsKSOtOoXpCiuOuJUbuD72KIoTsUNeJEqEfB9fFEUV8kxPLosRXEGjcXAkkGjsHzCP6OwfILlE3Xhtf50gnOXP7bSljKhw/KJzHstA0vmTcTyCf9MZFrs+9hipthTx8tJs30fX8wU58RRI7rJTHEGfYCBJYNGYabYP6MwU8xMcV14rT+d4Nzlj62YKQ62FUVxBn2YgSWDRqEo9s8oFMUUxXXhtf50gnOXP7aiKKYo9sZbGVi8MVWhoazL8sNmvo8tlk/44Wd5baXv44vlE3n13Kf7zUxxBn2AgSWDRmGm2D+jMFPMTHFdeK0/neDc5Y+tmClmptgbb2Vg8cZUzBR7ZirfxxYzxZ45XM6a6/v4YqY4Zw4b0N3EmeKtW7fKhg0bzKX69esn8+bNk549e5qf9+3bJ4sWLTL/7tGjhzQ1NUn//v3l+PHjMn/+fGlvb5eJEyfK6NGjzTEnT56UFStWmJ+HDh1KazxFgIHFP1dg+YQfNvN9bFEU++FneW2l7+OLojivnvt0vxOJ4oMHD8rOnTtl/Pjx5gpr1641/588ebLgb83NzTJ9+nQjhCGQIZ4hmtva2sxxI0eOlNWrV8vUqVONkIbAxkdFMs3xJAEGFv88gaLYD5v5PrYoiv3ws7y20vfxRVGcV88tUxS7uCB8IWwbGxultbXVZIIhkPHR7DAyw3v27JHhw4fLoEGDZM2aNTJmzBhzTEtLi0yZMkW6detGS1gEGFj8cweKYj9s5vvYoij2w8/y2krfxxdFcV49NyVRDEGsQhhZY5RTuKURdlmEZorHjRsnmzZtKmSMaYZiAgws/nkERbEfNvN9bFEU++FneW2l7+OLojivnpuCKEYmeNmyZTJp0iRTLuGKYtxCfzd48GBZuHChdHR0mJpiCOkhQ4bI9u3bZe/evTJs2DCTbWbG+EnDMLD4NzApiv2wme9ji6LYDz/Layt9H18UxXn13ApFsS6QQxZYM8NhmWJ3EZ1ml1FOgbKKCRMmFEoqIK75oSj20Qcoiv2wmu+TNkWxH36W11b6Pr4oivPquRWIYhXEffr0KdQP43J2KQV+tmuKtYQCi/G0jhg1yPhANENQQyRzBwpmin0dkhTFfljO90mbotgPP8trK30fXxTFefXcMkVxmCDG5dzdJyCSsRBPyyJwri6y090pmCkOdkAGFv8GJkWxHzbzfWxRFPvhZ3ltpe/ji6I4r55bpii29yHWS9j7EUftYRxWXoGa4oaGhqKsc97NwsDinwdQFPthM9/HFkWxH36W11b6Pr4oivPquWWKYuKqDQEGltpwTvMuFMVp0qzetXwfWxTF1fMNXrlyAr6PL4riyn3A9ysk+vIO3zvrS/sZWHyx1NPtpCj2w2a+jy2KYj/8LK+t9H18URTn1XOZKc605RlYMm2ewMZRFPthM9/HFkWxH36W11b6Pr4oivPquRTFmbY8A0umzUNR7J95Ci32fWxRFHvsfDlouu/ji6I4B05aoossn8igDzCwZNAoJZrETLEfNvN9bFEU++FneW2l7+OLojivnstMcaYtz8CSafMwU+yfeZgp/vR5HltNhA+dfpiPc5cfdrJbybFVbDNmijPowwwsGTQKM8X+GSWgxb6PLWaK68IN67YTvo8vZorr1jVjd4yiODaq2h3IwFI71mndiU/baZGs7nV8H1sUxdX1D169MgK+jy+K4srsXw9nUxRn0IoMLBk0CjPF/hmFmeICgSMsn6gL/816Jzh3Zd1CndvHhE4xE4riDPowA0sGjUJR7J9RKIopiuvCa/3pBOcuf2ylLaUopijOvNcysGTeRJ0ayMDih818H1ssn/DDz/LaSt/HF8sn8uq5T/ebmeIM+gADSwaNwkyxf0ZhppiZ4rrwWn86wbnLH1sxUxxsK4riDPowA0sGjUJR7J9RKIopiuvCa/3pBOcuf2xFUUxR7I23MrB4Y6pCQ1k+4YfNfB9bLJ/ww8/y2krfxxfLJ/LquSyfyLTlGVgybZ7AxlEU+2Ez38cWRbEffpbXVvo+viiK8+q5FMWZtjwDS6bNQ1Hsn3kKLfZ9bFEUe+x8OWi67+OLojgHTlqii2XVFK9du1a2bdsmc+fOlaFDhxZusW/fPlm0aJH5uUePHtLU1CT9+/eX48ePy/z586W9vV0mTpwoo0ePNsecPHlSVqxYYX62r5N3szCw+OcBzBT7YTPfxxZFsR9+ltdW+j6+KIrz6rllZopV3F522WWyffv2IjF78OBBaW5ulunTpxshDIG8YcMGmTdvnrS1tZk7jhw5UlavXi1Tp06Vnj17ytatW83vVSTTHE8SYGDxzxMoiv2wme9ji6LYDz/Layt9H18UxXn13DJFsZ4WlOGFwEUmePLkyeYwFdDIDO/Zs0eGDx8ugwYNkjVr1siYMWPMMS0tLTJlyhTp1q0bLWERYGDxzx0oiv2wme9ji6LYDz/Layt9H18UxXn13CqIYpRU9OvXr1NphF0WoZnicePGyaZNmwoZY5qhmAADi38eQVHsh818H1sUxX74WV5b6fv4oijOq+fWQBTjFiqUBw8eLAsXLpSOjg5TU4yM8pAhQ0wJxt69e2XYsGHS2NjIjPFTdmFg8W9gUhT7YTPfxxZFsR9+ltdW+j6+KIrz6rk1EMVhi+i0zALlFCirmDBhQqGkArXI/LCm2EcfoCj2w2q+T9oUxX74WV5b6fv4oijOq+dWQRRH1RRrCQUW42kdcWtrq2kFFtkhowyRzB0onjQMA4t/A5Oi2A+b+T62KIr98LO8ttL38UVRnFfPrYIodnefgEjGDhRaFoHMsS6y090pmCkOdkAGFv8GJkWxHzbzfWxRFPvhZ3ltpe/ji6I4r55bpii29xvWS9j7EUMIYxs2fLDoDtuxYes1fMIW4qGmuKGhobBrBU3CTLGPPkBR7IfVfJ+0KYr98LO8ttL38UVRnFfPLVMUE1dtCDCw1IZzmnehKE6TZvWu5fvYoiiunm/wypUT8H18URRX7gO+X6Gsb7TzvdNZbz8DS9Yt1Ll9FMV+2Mz3sUVR7Ief5bWVvo8viuK8ei4zxZm2PANLps0T2DiKYj9s5vvYoij2w8/y2krfxxdFcV49l6I405ZnYMm0eSiK/TNPocW+jy2KYo+dLwdN9318URTnwElLdJHlExn0AQaWDBqlRJOYKfbDZr6PLYpiP/wsr630fXxRFOfVc5kpzrTlGVgybR5miv0zDzPFnz7PY6uJ8KHTD/Nx7vLDTnYrObaKbcZMcQZ9mIElg0Zhptg/owS02PexxUxxXbhh3XbC9/HFTHHdumbsjlEUx0ZVuwMZWGrHOq078Wk7LZLVvY7vY4uiuLr+watXRsD38UVRXJn96+FsiuIMWpGBJYNGYabYP6MwU1wgcITlE3Xhv1nvBOeurFuoc/uY0ClmQlGcQR9mYMmgUSiK/TMKRTFFcV14rT+d4Nzlj620pRTFFMWZ91oGlsybqFMDGVj8sJnvY4vlE374WV5b6fv4YvlEXj336X4zU5xBH2BgyaBRmCn2zyjMFDNTXBde608nOHf5YytmioNtRVGcQR9mYMmgUSiK/TMKRTFFcV14rT+d4Nzlj60oiimKvfFWBhZvTFVoKMsn/LCZ72OL5RN++FleW+n7+GL5RF49l+UTmbY8A0umzRPYOIpiP2zm+9iiKPbDz/LaSt/HF0VxXj2XojjTlmdgybR5KIr9M0+hxb6PLYpij50vB033fXxRFOfASUt0kTXFGfQBBpYMGqVEk5gp9sNmvo8timI//CyvrfR9fFEU59Vzq5Qp3rdvnyxatMhcvUePHtLU1CT9+/eX48ePy/z586W9vV0mTpwoo0ePNsecPHlSVqxYYX4eOnQorfEUAQYW/1yBotgPm/k+tiiK/fCzvLbS9/FFUZxXz62CKD548KA0NzfL9OnTjRCGQN6wYYPMmzdP2trazB1Hjhwpq1evlqlTp0rPnj1l69at5vcqkmmOJwkwsPjnCRTFftjM97FFUeyHn+W1lb6PL4rivHpuFUQxBC4ywZMnTzZX1+wwMsN79uyR4cOHy6BBg2TNmjUyZswYc0xLS4tMmTJFunXrRktYBBhY/HMHimI/bOb72KIo9sPP8tpK38cXRXFePbcKonjt2rXSr1+/TqURdlmEZorHjRsnmzZtKmSMaYZiAgws/nkERbEfNvN9bFEU++FneW2l7+OLojivnlsDUYxbqFAePHiwLFy4UDo6OkxNMTLKQ4YMke3bt8vevXtl2LBh0tjYyIzxU3ZhYPFvYFIU+2Ez38cWRbEffpbXVvo+viiK8+q5NRDFYYvotMwC5RQoq5gwYUKhpAK1yEk/f/nLXwT/8UMCJEACJEACJEACJJBvAi984QsF/5XzSW1LtqiaYi2hwGI8rSNubW017cUiO2SUIZK5A0U5JuQ5JEACJEACJEACJEAClRJITRS7u09AJGMHCi2LQOZYF9np7hRpZIorBcDzSYAESIAESIAESIAESCA1UQyUEMLYhg0fLLrDdmzYeg2fsIV4qCluaGgo7FpBk5AACZAACZAACZAACZBArQmkKopr3XjejwRIgARIgARIgARIgATSIEBRnAZFXoMESIAESIAESIAESMBrAhTFXpuPjScBEiABEiABEiABEkiDAEVxGhR5DRIgARIgARIgARIgAa8JUBR7bT42ngRIgARIgARIgARIIA0CFMVpUOQ1SIAESIAESIAESIAEvCZAUey1+dh4EiABEiABEiABEiCBNAhQFKdBkdcgARIgARIgARIgARLwmgBFsdfmY+NJgARIgARIgARIgATSIEBRnAZFXoMESIAESIAESIAESMBrAhTFHpvv+PHjMn/+fJk4caIMHTrU456w6bUkcPLkSVmxYoWMHj2aflMl8Phae3wmT55cpTvwsiTgB4GDBw9Kc3OzTJ8+Xfr37x+70fv27ZOtW7dKY2OjdOvWLfZ5tTow6+2rFYda3Qd6Z9myZTJp0qREfpS0fbkRxSog29vbC4yGDRvWpQMOAx7tKXfizIIoRsBbuHChTJs2LVJgVdpX17HTvl7SgZO145PwyJIo1rbs3bu3gLRfv34yb9486dmzZ5dgTiP4RoliTKaLFi0q9A0PtXhASfrRsdfR0VE4de7cuWYcwh82bNgQeEnc76KLLjIPRsq9oaGhEIeCzu3qWKkdcf08CzEwqd3KOT5IWOrY6dOnT9EcUq4IjWoX/PnRRx8ta74stz3VFp1o17p162TmzJllxZpS7UsaR+Db27ZtixX74s675fhaLc+BXyHex4l/SXmW24/ciWLNqoYFlHJBlnNeEiETdH2fJoRK+0pRHO1hSfhmURRDyGlgrGQCLmccuuekEXzDRDGuvXr1apk6daqZiDGx3nTTTdLU1FSU/YjTBpwL4asPECq2VRhrv4La4jKG/2ByUkGNa2mGTv3l8OHDsSbsNGwQdo0kfl7NdtT62moDe5xo/Edb7IfIUmKt1m2nKK5uZrPW9kzzfhTFadJMeK0gAYkAawd/O0PSo0ePwkSFgLRmzRp585vfbCYhZHftv6MpbsbLznbpRPiGN7zBTIha6oB760ezRW5G287g4Fg4EZ4m8RkzZoz87Gc/Cyyf0HtCaGDSRTbJzcCV6u8555wjt956q+krgm5bW1sh+6TXQjvsVxpu9mrWrFly7733FjJSOF776h5rZ8zQNnzAWvuLyX7QoEFFGS77erZLgO2ePXtMnzVj5rJ0M2KumIj6O/524sQJwVMlsm3uuUH8kW278sorZfHixaZfrj3S5mFnJF1/zkr5RNBk74q9qDFRqZ1dO15++eVy2223FVzJtpE99lzb2axh51NPPdX8V+otUJj4LUcUB7HUmIH/222JymS7cdGOb7YoU0gaH914gb+jvEvfzkXFMjcTbY8F+O7s2bPlzjvvLIoj9ni3x1+pcRsUVzQm2+d29RsLd4pz7QKf27x5szls7NixhXnFFhru2LE5u/MS/nbVVVeZeBkU++23mlGxyp0LL7vsMrnvvvtCyyfscWW3T8X9WWedJbfffrvpp+tDUW9dXF62BkBf7DcpYW9CovhFtc9tl/pS9+7dQ9/Q2A8z6KurOVxNYc+7YfOlrTXst1NBLPG7oHiKeRn31vOj5tFSusnWDXZswL11DIf5Q5yYmFAWBh6e+0yxBnl3IrYHFMhBRNiZkqC/26+x7EwMxBMcoG/fvkWvn9yshzupuULebaM6jyvI0F49176nPREm7W/YqybbUU8//fTQWtVSrz3dbIJOTvbrYPvVUqmMkQYl92FD3xS4r6rcjF2cvyOoBrEP4q8+gIcTZAWVlfqMa+tKeeD8lpYWmTJliqnHC/LXLNQUBwk520/jjAkE60rs7NoxKPi6E6zdxqBxija5k0dQBA4SoOo/pern3DGcRBS748NuW1ibwn4flEkuZTedxOGDpY6FL+/cuVPGjx9v/NgWZy77pOPWPv7YsWMVvU5PY0KOuoYbg1X86kMHHnpsHqjfxbwDP7Q5uzHHniPC3grY3OPEKk026dx54MCBTm9D8LcoP3B91C0ZcGO2+/coUYx5v1T5hPYzjF+p9gXFEdhs+PDh5gEmKG6gzXhD42oOFdO27VxRbMcx269xLffYsLJNt0/6sz40PPLII0Xlkkl0hNsHfWC3yydKxYVSMTGNMZg7UWzXFNuCxk3jlxJ7tmiBIdzaJPvvp512WmCBuBvggwapfUxQG8MW2gUNSNuB77jjjqJanjj9DaodDjrPrXHT4GcPxKBXfHb/gtjYizXiiGINMLpIQ4XMhAkTOol3e2LWektbNLoTd6n7hwVENwDo5LF///5Oi0rS5qGv2jU4ZUkU2zXF9huDUmMizI/gc6XsjP4H2dG1XVC5id0u/DvM14IyxXYWyc1G2lkSO8AHZbLcCckVCXp+WFbYzva5NcXql/YCpyDWuEcpPlobHjVm3Ad2l6f2JUqFW06tAAAZDElEQVQU61ukJOPWjeNx1kekMfGWcw1bRKGvyCTibSF+r7wgWnQuCvJL22dcsRRmSzd+R8XuoNiZpHyilB/Yfw969W7/vVJRHNRPm1+pcV8qs+nOKW6m2H2bZ/cHSZYooRulT8LGsWaK7bEXFgs1mZhUNwUlF6Jqit3kA0VxOZEj5JyojIL7SkMvoa8CgjKgtrPg33Ztn5vpiSuK3Vcu2g5MWDrBB9WUBe0+ETQgdSL/2Mc+JuvXr+/0KjKqv2iLPYnamTnbUe1XZ/ZE7k5m+DloIZBeN2jyi/u0GzS47cB+6aWXBu7aoQN85MiRkX8PE1O26yUVxa2tranzcBm7r/CyJIrtNzZ2jW3UmIDgDArw6jul7BxXFLuvUNXOyhNlRa6IjCpPsP1Ex9R73/veosUmpSZU9XH7lahb0lVKFOvftX9nn322KbEIywiH/T5IFJeyW9ACSxXmYfcJergOyoy68TDq4dLlHBTjUpyGKr6U+tXb3va2gvi1xe1DDz1UyKQHcbQf5soVxVGxOyh2RoniKD+IGttB86HrH5WK4lL8gkSxPW8FjeGgWKJzXilRbP+9lCi27+3qj6jY5DKPEsXuYt04usm9viuqo/whTkyseICJmJLIU3Ch/fv3P4HanXr9uKLYfUoLeupUFmGZEM1c4rhqZYpte1QzU2zfp9RCLPs1FV7RBT29uQsZXZEb9bQaNvlVKop9yxTbNkn6kBCURcxypthdaIe+Q6CVesXZVZli2zZRbShVU4zrBE1ScSYA18ZhsTuOQLcFAB7QXJEfVpqBe8bNFLuxTG3sMoiKDWlnisM4u6/iszIvKpsLL7xQ7r///kKdOGzcu3dvM6Hrw26pTGe5ojjKPqXmSndLNtc36zlT7I6hpJnickUx7Iw3ILpLTVStfBJRDD9LqptKieIof4gTE9MYp7kVxSq8NPhjIgjbDiWozgrG0y1qtF5Ua480yNt/DxKOYU+y9nVcYWS3UV+1xqkpxnXwOkZLG3DvUv0NyyRGPYWGiXi3r6UmnTgiMOgVr95fM1Xuoj7dOs62H14R43g7Q1nq72mXT7i1Wu7gTsoj6DXVgw8+aBZMZrF8whbFttgDB7su0uVSqZ2D7Og+QLvj2d0zNajWMaym2K6PxXX1Xu6YjzMBlCuKcW17B4yg0qCgzLf6j7tVXpAQCuuXLaLV5m6m2uXp1hTbbXNtlXTchnGOwz+NCTjpNbRdEDhXXHFFYXEd/Piee+4xi6J1izGXo5uoCOpjWELEHielYrdtA513gmqKw2rJ9Y1FqbHtzmGlao7d+bJUWUcpfqXa5/qm+7P7lqhamWLcF4vO4zygJxXFSXVEkCjWh+NS/lCrMZlrUew6aanXzcikf/e73w3cycF9LeKu8g0SxfY5YbtPwGHsGku75nDGjBmyffv2wC9hUAdCO3TlrluXWKq/tijWAKBBPKh8Aq9p7BWlLgP9W9juE7i2vbDOXVBjMwxiF5S9ww4AWKTjclShoztbBL16tlm7f09bFENo2a9utS/l8nBfbV1wwQXmIQ4TZtZFcVhwtNcDuK8cy7VzmB11bITtPgH7uCvl7dXZOC9sMYvtV0F+GVcolSuKcX13PJfapzhq0WCYkIp6VWz7OsYWdjuwd+uw22ePPXfcB72uTzJu7YkW/05j/+i49iv3OPTvJz/5SdHCNeWJHY5s8ePGFNuO5YpitDsqVtmvwGE7JCKwS0bQly5E+QF8AGIOH43T7p7e7hwWtB2hnotdMOxMuj0HhO0+EcUvSfs0juB66mP4HRY52qVj6I+90M6dg/XvSconkJ13Y05Yf5OKYjBMqiO0D+6cB9vhgVuz2m5coCguN2JU4bxS5QRVuGXFl6yVA1Xc0CpdIOoVX5Vuyct2AQHauQug85YkQALeEAiqjY4qe/CmY1VqaG4yxZXwoyiuhF7XnEux1DXca31X2rnWxHk/EiABnwi4dbpR6wN86le12kpRHIMsRXEMSBk7hGIpYwapUnNo5yqB5WVJgATqgkDQjg7lfrV8XQAp0QmK4jxYmX0kARIgARIgARIgARKIJEBRTAchARIgARIgARIgARLIPQGK4ty7AAGQAAmQAAmQAAmQAAlQFNMHSIAESIAESIAESIAEck+Aojj3LkAAJEACJEACJEACJEACFMX0gZIEqrXCP86uHtW6d8lO8wASIAES8JhAtWIn43bXOUUc9l3Xuvq4M0Vxfdixqr2oVXAN+sKRat27qsB4cRIgARLoYgLVip2uMMtb3A7qb9AXZFTD/PUiirP85WIUxdXw3Dq7JoNrnRmU3SEBEqh7Aozb1TFxVwo6iuLq2NS+KkVx9Rl7fwcNrmeddZbcfvvtpj9R30GP7yxvamoSfOc6Pu73x+v309sDHMfpd8Lj3/Z3xeMpPOre3gNmB0iABEggZQJx4ja+7Wzbtm3mzhpze/bsaX7G+RqT7ZhejbgNoTl//nxpb2839x42bJg0NjZKt27dTDv27Nljfo+2hn3xRFhfcO3Vq1fL6NGj5aabbpKOjg5z/SuvvFIWL15s7un2Paw9+/fvL5qnbJPZbXa/MMO+flh7tL9x2Q8dOrSTx9gMtD2PPPKINDc3y/Tp0wtzsv0td8oXbdywYYO5ZkNDg0yePLngB+Af9ncchDlaz8XPOsfr306cOCEQm3v37pXLL79cbrvttkLbXfYpD4PEl6MoTowsfydocNRghJ8RXFT44mcMiHnz5gkCqv0qCYMBAWnq1Knmb/ax3bt3lxUrVphghQEe9hoOgTns3vmzBntMAiRAAqUJlIrb7it/WyghkdHS0iJTpkwxwtQ+FndOM26rAIUQw1yggrJPnz5GmLn9COp5VF/0+n379jVCG3MSBDjEMeaw008/3fRH71eqPaXKJ5SPXg8/g+2jjz5adH+3Pdr/JOxtFmFvBnC9UqLYnmO1/5hzMS+7/N2/gz0eVnT+d/WBCmZbKHdltr3UyKEoLkWIfzeDAo6tT7LuoMCAx9MeAho+UQ5vD1ANRqVEcdS9aR4SIAESIIHOBKLi9qBBg4qELc5GbF63bp3MnDnTJDBcwaWJj7jJjLhxO0jM2ckTtMu+ltvToJICuy84ftmyZTJp0qSiTKk9Z9miGtlg9352e4KuZ5+PzKzL0Z73TjvttMD24LqanY3L3j3OTlbp3+KIYre/biY57O8TJkzo5EdqDwhqzO04F9l4u28UxYxYXhNwg5YdhDS44rWI/bFft9mv4XCM/q0cUVwvNVVeOwQbTwIkkHkCUXEbpW12uYJ2xn6V7b4S17+VI4qj4nbQIjVb1JYSxW6pg9uXpKK4tbXVJILscoZSItsV1fabUzdRFCSKXeEYl73rhPZcq5nZckSx3Z6ghxb9+6WXXmr8SLPK2h47UUZRnPlQwQYmJRAVXPE06GaK7eu7A7LSTDFFcVLr8XgSIIE8EoiTzNC3dEHiyhZ25ZS92dnFqLhdjUyx3Z+grKQ7Z3V1ptgVoXHZh/m1XcKAY0qVTzBT/DRJlk/kMVom7HMpUezWFNmXD6o3vvPOO4tquezyCfeps9S9E3aFh5MACZBALgiUip12nSvqhu1PUI3ugw8+aOpGgzLFlcRtXYg9bdo0U8MaVFMcVT6Bdkf1JakoRvnDwoULJaw9bvkg7u+uowEPrRF224eaZrecwxbFSdiHObKb2bbbo9lkXUzn1gy79ij1d5d9UE1xUPlEUIY5CwOTojgLVsh4G0oFVw0K9upT+zWcuyL2scceM/VdbvmEfR139wl9lcVMccadhc0jARLIBIE4cduOzWi07liAf2PxmZbFXXDBBWahGOqNXVGcRtx2dyhydz8oJYpVeOpOGnZfgkRoVKYYDwhR7Qnqb1tbW1HJRdRuGmEL9VQ4ujtXlGKvzuaWXNgL2+yyCtgYuzkdOXKksJAR55566qmyc+dOczl7hw/1o7C/u+zd3aeCyieCGLp17F01iCiKu4o870sCJEACJEACJEACXUggbNcKbVKpv3dh06tya4riqmDlRUmABEiABEiABEgg2wRKid5Sf89275K3jqI4OTOeQQIkQAIkQAIkQALeEyglekv93XsATgcoiuvNouwPCZAACZAACZAACZBAYgIUxYmR8QQSIAESIAESIAESIIF6I0BRXG8WZX9IgARIgARIgARIgAQSE6AoToyMJ5AACZAACZAACZAACdQbAYrierMo+0MCJEACJEACJEACJJCYAEVxYmQ8gQRIgARIgARIgARIoN4IUBTXm0XZHxIgARIgARIgARIggcQEKIoTI+MJJEACJEACJEACJEAC9UaAorjeLMr+kAAJkAAJkAAJkAAJJCZAUZwYGU8gARIgARIgARIgARKoNwIUxfVmUfaHBEiABEiABEiABEggMQGK4sTIeAIJkAAJkAAJkAAJkEC9EaAorjeLsj8kQAIkQAIkQAIkQAKJCVAUJ0bGE0iABEiABEiABEiABOqNAEVxvVmU/SEBEiABEiABEiABEkhMgKI4MbJsnrB27VrZtm1boXETJ06U0aNHd0ljDx48KC0tLTJlyhTp1q1bl7QhKzfNM4utW7fKvn37pLGxscgPjh8/LqtXr5apU6dKz549KzIV7rFhwwYZNmxYp/vohU+ePClr1qyRMWPGSP/+/RPdr5JzE92oDg6GLfDRuJOmnX3E4/LwsQ/ltBljZsWKFTJ06NBOc1Ba8RC+NX/+fGlvb5e5c+eaewV9KrlfJeeWw43nZIMARXE27FBxKyCKhw8fboJDVFCq+EbWBcKCfpaCSZoTUznXyhKLNG2Pa5XDA+elJZaiBKvdtkqEbSXnps0769fLkihO027lXqvc8ZF1O1cyftOKh3jY3rNnj0yePLkIl2urSu5XyblZtyHbF06Aojjj3vH2WT8ObOE9S99Y9HtbFOMPGNDr1q2TmTNnSvfu3c2T+969e805QU/WOB8fzTbbxyAALVq0yPxdM3Ktra0mQ4dPv379ZN68eYWsnwYT/G3nzp2Fc/Cz3Y6GhgaZMGFCURbPDrhtbW2Fe+BYNwDa7erRo4c0NTUVZQI1i6htnDNnjtx+++2mzWgX+ojAqg8T9r1xjGYi0Oezzz5bbr311qL+Hjt2TBYuXCgdHR1FDNB//f0FF1xgzrGz5gjct9xyiwwYMMBkTG2b2BkQu0+2ffAWAMzVJvpWIM65YfbXBynXR9zJR/0MGRrX/ra9wBYfnbjstoEnPpoptu0UZOegtg0aNKjIl+w3I2F2f9nLXmbsb3MNY6aDSyfZoHPDmMH+t912mzz22GOCAIv+XnjhhbJ8+fJE985KaDry6fNCm9L7f35e+FuUKLbHivog3hLYb5RsX7PffAW99bL/7r4lcO0Cn3rb295WsMnf/vY30Vigbw9sAbR///7C2PrABz4gDz74YCF2qn+G+az+Hj52zjnnyMCBA4uypbgPYs/jjz9uYq0dO+24ob9H7MZbDjtm2WNP43RQe9R39dygGIm/RcUNNzaOHz/ejDu0AR/YZuTIkUWxEm+GEN/03LB4eOLEicJ5SdqG9mrss/mF2R0+5s5FeIMZxNt+cxU2j+HcMGbwYdji8OHDhhH8BW1ErCxl60rfmmUlXvjeDorijFuwXFFsPzHfe++9ZkDitaYtlu1BiEnm0UcfNa+gMSlgYOPfjzzySEFc43gcp9eKyhRDFE6bNk1UvODe9isuu30PPfSQsQKO0YkRkxgmDwRhfFzR75otLHPgZgwR0Pv06VMQ2PZ1XUGOftptdq+FwH/ppZeahwG9P0Q+7qH9tblqKYkGb22HBlLw3rx5s0BI4zW/PVHjXmof9N2+N37Wa+p97Wva59q2tUtbbLvaPoJ/2xkZm5fNA+zuuOMO85Cj13VFju03EAR4kIJYKmXnsLapYAgqi4iyO/6GCQsPWRs3bgzkHWYr+9ywdqkAtP0fNoJ98TAZ995ZCU1JRLE+KGnb3Qdm/F79GoIKx6v91LdwDBjBl+NkaYNiQ1DGUGOSvk2zS2rsNn3zm98sjGsdW+6xQT6LOKCJCJyHh2qIIruMTYUYfAPtUB+66KKLisa0G080VoSNM43XuK/GH429eq7tu/ZDnx2v3LgRljCwy59wXTdWqk3c+G/Hw7BY5469oJiGOBY3Uxw0F6FdQfHbTrzYtrL74fbJZoZ23XTTTSZBc9pppxkfQEIF1y1lazfpk5Xxn7d2UBRn3OKViuJ3vvOdct999xUF+aBJJEwcIjDoBGVPaMh8YoJXMWtjdF872QIlKLuLczVjpBkG/E6zAXptN2MUlBlwA0up1+hR/cb97Yy5KwI1k6ztQ8Zq0qRJpi8qDoNewbkTtorxK6+8UtavX1/ISuG6KiogOHWC0ocEZLA0Q+9Olu5DUdDkpg9FmrlWgW8/hODfcUSx2kLFHyY2e2K3JyD74QN8ouwc1TZMTmG1wlF2twXQl770pUDeNpu44kl9yc2A2j7mih3NzNu2zlrGKIkotuOB+5o9KLurMQTZRhVa9hsHHVvu2y07y4dj3L+Xeo0e9Xf4qj223GPtGGbHJoxVO1YGJQ3ceKD+gLEXFE+uuuqqogeHoHHmilLbx4J8135rVU7cQJ9tUaw8bBuoz+Ph3n5YTjL2otqGv8UVxfbbCLWJnd2247e9/iFsHsO5dp9s/7Db5fpNkntnXJbUdfMoijNu3nJFsWb7PvzhD5tsmL2oKYkoxgRlT3R2oEgqiu2Jz87ynX766UbcvPnNbzYZarTVvW+QmVyxHRQkyxXFKkzszIbd37B6M/f3SUQxsuKurbTfQTbTV3jIRg0ePLjoVXQSURxUI2hn7eKIYm2nnV1RQY0J355E3Yx80IOVXi+qbZWK4ssvv9xk9qIW/IWJp6Bzk4hil0mWw1Aaoth+42CPCbyJgmh5/etfL/fff38ho2Y/ALpsXJvEzRTb4qiUaLbHFrK4trgMe0Pm/j6JKMabsaDFyWGZcnuc2SVgYJVEFLvxKU7ccEWxHaP0bZYmN9wHRL1fnLEX1bZKRbEbL4PGX5gojoq1cURxnHtnOR7Ue9soijNu4XJEsWYTdPVv2Gtet3wiKJuIV8H6SjBJ+UTY07mKI2BftmyZyawim4AJBK8kX/7yl5uJMazMwzaXPekEvRrEsaVEsXsNfa0flEW1hbpbrqDtCpqwdaKIUz6ByUTLDOy+hpWPgBO4jR07tqhsI85rUNf+QSU2sL/aEgLGfgUdJg5wb2TMcD0V1G7ZhV0+YftX0HBMo3wiLGMWxjvMnm5JSylmsHlQpth+ndpVu8TEDX1pi2LbN9EG2Ob3v/+9XHHFFaakwP570O419hjDA7X9+j+O3fSatl2CypzsseX6T5DP2r6h9bJJyifi9MO2mT3OwsonSmWKo8qu7CQArq9jNkwU22919M2W++Bqc44z9sJKO5KUTwTNRXjQCeJt8w0Txe65bvmExrywTHGce8cdmzwufQIUxekzTfWKSURx2JZs9qIANC5soV3YK3YERK0VtBe1aLYCiySCFtrpazpbPOkrVJzz4he/WJDJ1vpZW3CpoNX7Bi3EsF+hvuQlLzHlBVqDrEaw2+gursExYQvAENSVp5ZtuP11Fw/pcfbr1csuu0z++Mc/dlpoZy+eCVv4hfbpwh63zENftdrn2jzcRXpR5RMuB9dH1GYQgH379i3US9s88HDT3NxctOjQzQ7q4kPUkD788MOBC+2C7Bzmv1H1plF2DxIvunDIXegXlVG0FwrZzNzJNEwUu/0KWmSYajAp82JpiGLcWn0WY/UVr3hFYUzYgst+Q6PjL6gu2Y5JWMz2vve9r9O2XHqMLrRzM7H2eNEFschgfu5znzMPdbYv2tfCA419f3es6QK6173uddKrV69ONcXuIkx9ZW+3B7wQT9wstX2MzcUuTVE/KpUNd2MkFgyHxSJ3cazeD20EKzdWuj6vJVJ2PHTHT5D/h8W0sDUk9rwRZHd7Lgri7dZ/BwlqXZuj8cxmZrcrTBS756uts/5wXGb48O40iuKMmyyuKM54N9g8i0CcxUMERgJZIRBXFGelvVluR1jZVZbbzLaRQJ4IUBTnydrsayYIUBRnwgxsBAnUnABFcc2R84YkkIgARXEiXDyYBEiABEiABEiABEigHglQFNejVdknEiABEiABEiABEiCBRAQoihPh4sEkQAIkQAIkQAIkQAL1SICiuB6tyj6RAAmQAAmQAAmQAAkkIkBRnAgXDyYBEiABEiABEiABEqhHAhTF9WhV9okESIAESIAESIAESCARAYriRLh4MAmQAAmQAAmQAAmQQD0SoCiuR6uyTyRAAiRAAiRAAiRAAokIUBQnwsWDSYAESIAESIAESIAE6pEARXE9WpV9IgESIAESIAESIAESSESAojgRLh5MAiRAAiRAAiRAAiRQjwQoiuvRquwTCZAACZAACZAACZBAIgIUxYlw8WASIAESIAESIAESIIF6JEBRXI9WZZ9IgARIgARIgARIgAQSEaAoToSLB5MACZAACZAACZAACdQjgYIo/vWvf916yimnXFiPnWSfSIAESIAESIAESIAESCCKwBNPPLH9/wNSS6MHAcHbXwAAAABJRU5ErkJggg==">
            <a:extLst>
              <a:ext uri="{FF2B5EF4-FFF2-40B4-BE49-F238E27FC236}">
                <a16:creationId xmlns:a16="http://schemas.microsoft.com/office/drawing/2014/main" id="{BBD83C17-C5A3-4DFB-BE85-A5085252DA19}"/>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AutoShape 3" descr="data:image/png;base64,iVBORw0KGgoAAAANSUhEUgAAAsUAAAF5CAYAAAB3K1eLAAAgAElEQVR4Xu2dD5hVVdX/l/2DLEKIyCilgiQMkQxKjEprKup90cJSiEKhCA1lIIhofMjHlyAiEBiwIgqQUtASwymjxIaSGAoqIv/EW1Rg7+SPjD9NKfTP3/Pduq777jnn3HPuPffO2fd87/P4yMycP3t/1tprf886a+97ivBDAiRAAiRAAiRAAiRAAjkncAr6f+jQoScef/zxnKNg90mABEiABEiABEiABPJI4IknnthuRPH+/fufOOuss/LIgH0mARIgARIgARIgARLIOYH//d//FYrinDsBu08CJEACJEACJEACeSdAUZx3D2D/SYAESIAESIAESIAEhKKYTkACJEACJEACJEACJJB7AhTFuXcBAiABEiABEiABEiABEqAopg+QAAmQAAmQAAmQAAnkngBFce5dgABIgARIgARIgARIgAQoiukDJEACJEACJEACJEACuSdAUZx7FyAAEiABEiABEiABEiABimL6AAmQAAmQAAmQAAmQQO4JUBTn3gUIgARIgARIgARIgARIgKKYPkACJEACJEACJEACJJB7AhTFuXcBAiABEiABEiABEiABEqAopg+QAAmQAAmQAAmQAAnkngBFce5dgABIgARIgARIgARIgAQoiukDJEACJEACJEACJEACuSdAUZx7FyAAEiABEiABEiABEiABimL6AAmQAAmQAAmQAAmQQO4JUBTn3gWqB+CPf/yjLFiwQM4//3y54oorqnejOr9yvXC8+eabZdeuXXLdddfJy172slhWS6vvaV0nVqMzfNC///1v+fvf/y7Pfe5z5dnPfnaGW8qmJSXw9a9/XbZu3Spz586VIUOGJD091eM53kTuv/9+WbRokVx55ZXS0NAQi+/JkyflH//4hzz/+c+XU045JdY5PChdAhTF6fKs2tWeeOIJ+epXvyrbt283AvPtb397p3v9+c9/loULFwqOhfB40YteVLX2xLnwwYMHTXve8IY3yOTJk+OcEngMJvGlS5fKr3/9azn11FPlIx/5iBHaUZ9//vOfsmHDBrn33nvlGc94hlx99dXyxje+sew2dOWJSTj+9a9/NQ8i+MAHXvCCF3Rquh4DLk1NTdKjR4+adG/t2rXyk5/8xNyzf//+se6ZpO9RF0zrOrEa/dRBKgwGDBgg1157rXTr1q3T6XrMoEGDjI8GHZPknqWObWlpkY0bN5ox+bGPfcxbYayC4z//+U+pLssZZ5wROhZKnuzRARhf27ZtM6J46NChkS3/8Y9/LF/84hfF5od48JKXvETe/e53y6hRoyryjVqMt2984xuyZcsWee973yuXXnpp5iy1b98+I4onTpwoo0ePLtm+xx9/XG688UZ54IEH5KqrrpI3v/nNJc/hAekToChOn2nVrvjb3/7WDDKI3U984hPSu3fvonvphHfJJZfIZZddVvUnTQjPL3/5y+aJOCj7l1ZgPH78uMyfP18eeeQRI3AxyX3yk58MFHwK5MEHH5TPfe5zgjbiEzcwpWU8CHncH0/+YeI07r2ScFRWuPa8efOkZ8+enW4T55i4bUtyXJAorpUPJWGYpE9xhDhEcWNjY6Dg1XZFHZNWe3Cde+65R5Cxv+iii0wG65nPfGaal6/ZtRAL16xZI//6178K94RfP/bYYyYu2g8X/fr1MyLjec97Xs3apzdKMw6UanwSUYyMMpIGr371q+XlL3+5uTQelvfu3WsYnnfeeTJt2jTzRqGcTxrjrRS7ehPFmCtWrVplbDBjxgx53eteVw56nlMhAYriCgHW8nS8+vzKV74iP/zhD+WjH/2oXHjhhYXbP/roo/LZz37WiMBPfepT5om/2h8M4hUrVsiBAwcCs39pBEb0QUUcMuDoF4IGHgrOPffcwC6Ckwqw17zmNbJ79+6ai+I0hWcSjnHuG+eYavhOkCiulQ8lYZhW3+MI3jjHpNWeer9OElFYKxa1HGtJ+q+i2E0WHDlyRD7/+c8L/NKdY5IwS2O81ZJdkr7FPTZppjjudXlcdQlQFFeXb+pX12zxi1/84qJsqWaJL7/8crn44ourniVGx2olaOzgiFdlyE7j9R5KMoIyXe3t7aaEYODAgeY/vC6udaY4zYCeZIKJc984x6TuuCKFBxW7fKJWPpSEYVp9jyN44xyTVnvq/TpJRGGtWNRyrCXpf5goBpe7775bUJ+MOthyy97SGG+1ZFcNf6AorgbV6l+Torj6jFO9Q1C2WLPEqA+D4NBaYmRWf/7zn8u3vvUt+cMf/iA4FzWmF1xwgYwZM0Z69epVaFtULSqEy8qVK01GWMskIDQhxN0PFu8gU43XcnZgfN/73mfa8aMf/UhOnDghr3jFK+RDH/qQnHXWWSX52MFx9uzZprYawhdtwatR94N23XbbbeaV9V/+8hfzmjBIFKMd3/nOd+QHP/iBHD161LxyHTZsmCk9cTPteOWMkgzwxaC59dZb5f/9v/9napxR3/2e97zHnI9M/Re+8AVTO+t+XvjCF5o2n3766abuG2UnaOtDDz1kbNO3b19TR/Zf//VfRa9/k0wwcSaSqGPQLjx44dWktgsPYHjQCqozxLW+//3vm1p3ZQibgiFKAuyPmymupQ+F+SJeFaMcZ9y4ccb2WNyCbBnKdVCqA1/u06dPUT90vOF1PMp4wl7LxxG8UcfAvyBQUP+JdsLXUCuKB1/YBLbCA+J9991nfH3EiBFF7dQ3Jjt37jT9gF2CFv/o+MbJKDPA8ajVhD0RI+Dbb33rWzs9gKJ9mzZtMm9ucA33U6ouMskYKBkknnroCqupRb8XL15s3jDhvnjjBju/5S1vMWUk+/fvN6VpGMvuouCw2nBcZ8+ePYVYgDaidOO///u/5W1ve1usOIBzksQhHP+nP/1Jbr/9dsMd5SODBw82sRSlMXFriqNEMWIX3gC6ojhJbAiLWXFsHhVDXT/AGA1aWAjfRWyFL2NuQ/IEZSLwZZSG2IvY1DfmzJkjiNGYL/A7fLBgEf6B8WZ/YDOMETDH2MT1tUwHcxs+tih+7WtfWxgrsFnYdYMWI6v/oW769a9/fWEexX3Rrg9+8IOd+hRnvPCYYAIUxR56xu9+9zuzgA3CDQP5Zz/7mZkc7SwxJsRbbrnFrEbGSlbUJ0G0Qeg8/PDDZrLDBKH1ZFFCKSib98tf/tII7l/84hemvAGDFQu2IIoRTCHMNTBiosCKWgQ7CI/Dhw+boIN6V7sNYaZw24Z7or/jx4834t7+IACilhcfCBYExSBRrK8JwQLZ5Fe+8pWmZvlXv/qV4TR9+vSixSoQdOCMBWI45pxzzjFiCZPisWPHzEKKCRMmGCG1Y8cOM8lipwV8sCjwOc95jhFPOA7/hrDHAwKCGq6FDyY5CC5M1FhMqFnwWoliTFgQuF/72teMAIPPwJ7aLizOgtDRek0EDwgN+BrKVCDqbYaYrMBWP64orqUPub7Y0dFh+gffRnkN+q4LWFVMokwpSGyqaIDvwQfDPpWIYvgtFkLpgxoeZjHu8cCCsaUPv9oW1Ai7b05gC7wxOe2008xYQBwIyl7p+MYDJO6HMQHhANvDvyEAILre8Y53FMQEjoGIxHiDGMe11U8Ql1DaBD8OW1CJWJBkDMQJ01GZUu03Ss7a2tpMPzEO0b5rrrmmIIqDsqNhdtT6bMQ3xDWMfSQO8DAIXyoVBxAPksYhJDdQ3oCYCGGFMQfu8Gf0B/+Ps9AuTBRjHOBh9dvf/nZRfE0aG4JiVlybR8VQ2w/AAouv3f7ajDS2gxfmK/i6xmqNr+obiNOYW8AUDxqwJf6Dj9hreLT2F8fq9bFIDnMrxqAuctTrIjYeOnTIjMOo66JvQSVmyhLXRQyIil1xxgmPiSZAUeyhh9iTNp5iW1tbzdOqnSXGhI6FKAjWWGUOkYMPgtv3vvc983oMA/TjH/+4WUyRVBTjWnFffWMQI9OEiRWTEdpw1113mWzuO9/5zpLbtbltQwDCZA+h4C64g8BBlgMPCBAtQcFfs+0QrZgQ7cwBgiCE3plnnllgo8EKWRg8TGAnAWTC8dEdPyAc7MWGpXiuX7/e3Hf48OEFoYFzIOjBSzPKuEc5ohhZPIh2TDDuB28UIL4hyO3FeFqag77ZPoPJDEIZGXVbJGKVNIQ9sqz61gG2hT8iE+eKxkpqiiv1IWWo10F2pXv37gYNJrfm5maT5dPMMAQ7xAcEn71Lg2ax8GCE8YaHqVKiGA+E7qJYPQfXgzDChGcvxgNr2BDlQtpOsMWDLrLHmoXVrDWu52a1YZsvfelLReImShRDXCFrPnPmTPM2Ax/1CX3LgTGHdsB/8XYAD4+6IAiiGmMHmbCgDLvNCbEjyRiIE6bjiGJcBzHnAx/4QNHuCsolrij+29/+ZsYqxlLUot+oOJA0DsFXsBALD+f2Qwp+/93vftdkj9GeckUx4irmDcRl2N8WgkljQ1DMSmrzUm+9NLbb/cX4hg8iu+rGdsRq7O6ABzo7jqntESsxb2D3DQhm+60sxK5uqwYhjvU78CM8FIdtnZb0uqVEcdzYFWes8JhwAhTFnnqHBh0EMgRCFYG2WNWnaLdEAQJ6yZIlpqQCEzuedkuJuKAFdXFFMYQDJk97JTPar3W/YSvz1TRu25CVwgToZvJ00kAA19KKIFGsGTS0C4HT3q8VgRBZaAQ0W+Tq/WwRoA8ZyHhBxNjBuVRAD3O7qExBnK3t9L4oLyn1wes+WxQjQwRemOTPPvvsotPBFG8nkP0rted0mIivRBRX6kPapqDr2GJDX8XqGwe8BbDLdNR3IBr0gbKUKMZkVuqDh9dS4wDXcEWtClRkLXE+fAQf7RMeXGzxHiWK8UCI/uvrX1wHD3vLly+X3//+94XFtDru8cbH3eEENkaGVONKqX4H/b2crftUUISVD2i/w3ZVKFcUQxxjvOhDhNufqDiQNA4FZf71fohbeABCqU0SUey2F8Jw5MiR5qHBLq9LGhuSPMiHicFSMTRIFOvDLPqAB0d3zYm+WXnTm95kFhLi72p7lM6gzM4+Bw/MeDi2H5ZUFCOzjDd6Yft9J71uKVEcN3aVM+Z4ztMEKIo99QYEQWR7kfXF60o7M1MqmNgTCLIBqHeqpigOEnN6P7yqKiUGgtqmW65BTKiw1bISvR+CW5Ao1mCFL5AI2uQepR3INNiTS9REHRSc49gAwgViA0EW4gsf3Bvn2ovRkkwwce4bdIwKHYgoLYWxhwaE3U9/+lNTJmHbC6IMmU4EEvCHX+qxEND2Qp1KRHGlPlSKIWr5MJbsjNCdd95paqvtVfjIjuKhKc7CzUrKJ/SBC9li+Adev+KDbBcyhfb9dSxA8GlW215saj/4RYniIJEbNFGnKYrjjoE4YTpOpjjMbklFMdqj5RPInmMbTAgxd1/wqPGYNA7p8Xjr9uEPf7hThrKchXa6JRuSK/Ar/B91t/hPxWE5sSFqvMW1ealYFhR3o2qlYTNtFx78sO0Z3sJELYgLy3hrxh4JJ7zNQRLBFcdJr1tKFIclRTR2xYlJccZR3o+hKPbYA8ICuQ5k1ELhVWjQXpMaQHUg+SaKdaNzzWAhyCGbAWFjZzqjRHGU6VHmoYuTwoKVnp9UFENI4vU7Mjsqhu22oDa7q0QxXqFHffAFKBCJmADwxgFlFVjoFfQlCu6r6CyL4iA/0YcsTHx4EEAWDZOh/SYiilUlohilCKtXry4s+HHvY0+A+iofDyea1Vbx7m6rlYYo1vItZITLLZ9IOgbihOlai2JdyIy4g4eQoCxrHFEcNw5FCXc70ZEkU2z7Ed6OYEE1amOnTJli3grho6I4SWwIEpNJbV6OKFYfmDVrVuA+v9ouxFh9y1GOeMUbFNRdI27oItj3v//9pkxQxXE51y3nTWGpB4E4Y4fHMFNcFz4QFiQhtLB6HrVOYV/g4E4gvoliGFCDAWpXEcBRjoGSAPu1dpQoTrLlUJqZYqweR00aJhvUhKOuWANpOUHRduZSEwmOjcoUh+057Q4YTHCoYcQKbGTIUFeMGmb4XDXKJ2qVKbZ3THBLEJA5QwkJskJxvg2uXFGM++KBCa963/Wud5nabM1Ahk20uiUjRDDsgXIn1E7atemwYRqiGNfRFfvwA11oh0V5EFbuorygYJt0DMQJ2LUWxdomMEBpwze/+U1jMzygYwE0hFccURw3DlUjU+xmFyGIUZOLt2jah1JlckG2CYoBSW1eKpYFJSN0O7mwrGnQmCxHvGqf8YCIsYDdiDDe7C/OKue65cR/zRSX2u0lzhjiMWLeepov2N6/f/8TcbbHIrTsEAgTxUE1w3arg+oltXbw//7v/zpNpLge6goRUOwMpi460q3K3JXmUa/QKi2fQH/0FTFW9eJrchEk3cxYkCiOI1ZcKycVxZq9Q0bbfTCJ2r2gnKCYhijW2lR8LXbUF6PovdTH8DrfFV5JRHGtfMhewe3WGtqvh3U7Qe2nZlyRBcIbF5QsBe1IESUMkn6jHRbPfeYznzGiSneN0OuHTbSa1UZ5C0Q06iDxsOXuSJGGKNbFTPCBV73qVYUdKrA4FdtGuVteBbFJOgbiRN1KRLGucQA/94EHbLHTBtZeRJV6aV0vyhC0pjoqDiSNQ9pGCFZsTamLp8Gm3JpiVzza9fXq50ljA9oTFAOS2jyKnZ0UsTPjQTXDtu/oeMa2ebpIrhzx6voj4iASUUgMqG3KuW6p3Sfc2KVvTCHk3NgVZ8zwmM4EKIo99oqo12maOdI6w6DdJ7DYQLf+0lei2DkAgRIra5H1g1iGEMBCMve1PtBhELu7EijSaotiu824p1tbbQdOO/jbIggiGvs22yuIscflb37zG/P6TevqkopivQcGmLtLgdoNpQga5DDxIEtz0003mdX7tS6fACssKsHDDx6OscOGXR+J9qHd2LECi4q0f+5iTttf4pRP1MqH3N0n7J1QkOFEWQT67S6es78pUrP5pXZWcP0/qSjWB0bsWoEHKt13HH6JemYsJnLFjJ3Ng1DFq+4g8Z6GKNZ9U5Exx/ixv1I5bjhNOgbiXLcSUax2hhCzFxsiSYCdSZAFtBdDwp+wxzmElS5IU0GJMa+LdKPiQNI4pAIIcQJfwYyFXohbuC/q37GjTyW7Tyhj3cEH8U/r0ZPEhjBRnNTmUezCRLHaEaVEYbtPQMDa20UmFa+oJUfbMEdqTNAEDd4SIHZiTCS9rsZCCPug+B+0A09U7IozZngMRXFd+UCUKEYAhcDC3oxB+xRjoka9sb1VlL46Q5DVPTAx6J71rGeZLBnKMuzBCphY7Yz9VCGgkJlCcEBWDZnbaoti3F8XGaHN9tO/Gjqs3kr3soTQ0L2CUROICQ2LmjABanALC1buPdxaPizSwmSFkg4ICCyamjRpklncgUwe6qFhB4gY3YMWIhx/7wpRbO9tjaCuew/jzQJEFgSvvVG+LjRCe3VrOWTJcBwmZ9TXlVpoVysfUl9ENhP21f1/MYmivhs+jvpYLDq1P+6DV5CPhQWVOJnAoGNwT9Sp4lUw3oKA7d///nczlvE3sMWWcthv1f5oFgy/w+QctFVYGqIYD0jY+QWvbe0v7UAMwN7jaC/2NMa/wz6IJUnGQJzAXYkotsuBkEBAH/BQAoEIn4Gf2A83GMsogcIDDBIPSBjoHvDuntFhcQAPl0njkG4fiAdn3StdvzwFIhljstyaYmWsbxLRR32gTxobgmJ/OTaPYhdUPqEP93iQwZzg7lMMbnigxAO7JkKSiled83R/atxHFylizsBCZXySXreUKMb40i8KwfxUKnbFGTM8hqK4rnxAv50q6FuY0FEMViyGweSKei5MphCACNqYtHT/U4WCiQGiEJlhCDb8Hd+whtexyEJgX197mzKch2CJvyFrggGLEgpkqBDwNaOEYO1u46XfoIcsmC0+gwykx0K0IkhjAtIPxAL2C0UAd7eTwjHIYmOyRO2u7jOp5wZ96xEELMQcapRtPkHfNKTXwTZQ2HPV/WYlPJhgX1kEUdgCIhPZC7Tf/TYw2AX1aBCUENK2KI7i6PKK+mZCe9JD/XUQT1085H4LIkQ9/ABf9qKTCWyPRXaoK0Z/VGiiDhbb1OHByBbFYQxr4UP2t0JBTMBe+q1V2K8bWxq638CnvPRhUfekdberCwsqYd+EZh+vx4DV1VdfXci6QmxiTKGcBX4KoYaxCAGGh134iiuKYQO85sf/7dpG+35R32inpTDuDgqu3fSBG2IMD8/6rZL6BQbYxQKiHGU4EPVhnyRjIE7gRjtVFLq7ygT1270mxijelOm3+ek3OWIPadTZurHK/mY52Cvsmx+j4gDakCQOuTEamUoIJNT0w35oJ2qBg3bVsfuLmIW4aO+2Yv9d3zRiZwUkOfBJEhvCYlZSm0exC4u7aCtsA0ENYYp5CbEJ4x4xDELZ/UY7jJugOSKoH8rhjjvuMA/YuBZiCDjZ147yuTA+QTHSfsDAt53igRkiHB/YGbYP+5KcOOOGxxQTYPkEPYIESIAEIgjoq1F3EWdeoemXgtjfoKkstLYV3xoX9PW7eWXGfpNAuQRKbSdZ7nV5XjABimJ6BgmQAAlEENCsWdDXiucRnL62Rl2rW4+PrBxeXWPbulLf+JdHduwzCSQlQFGclFhlx1MUV8aPZ5MACdQxgbBvtqvjLpfsGhad4XUz6mlRb4sFiijFsWvPUdqBhwj3G8VKXpwHkAAJFBGgKK6tQ1AU15Y370YCJOARASxuu/HGG00dPmoOKfKeNB5qQ7FWAbWNWOmPD+qeUVOJukfUOtp1mx6ZnE0lgUwRSLKmJFMN97QxFMWeGo7NJgESIAESIAESIAESSI8ARXF6LHklEiABEiABEiABEiABTwlQFHtqODabBEiABEiABEiABEggPQIUxemx5JVIgARIgARIgARIgAQ8JUBR7Knh2GwSIAESIAESIAESIIH0CFAUp8eSVyIBEiABEiABEiABEvCUAEWxp4Zjs0mABEiABEiABEiABNIjQFGcHkteiQRIgARIgARIgARIwFMCFMWeGo7NJgESIAESIAESIAESSI8ARXF6LHklEiCBDBJ44okn5G9/+5s85znPkW7dusVq4de//nXZunWrzJ0713w7W1d/0Ad8ux7ahW+Te/7zny9Tp06V173udWU17f777zdf1Yxv6WtoaCjrGjyJBEiABOqNAEVxvVmU/SGBGhAI+prfF7zgBXL22WfLmDFj5OUvf3lmvuZ39+7dsmLFCnnFK14hn/zkJ42gLPVZu3atbNu2zYjioUOHljq86n//3e9+JwsXLjT3GT58uPzzn/+Uc845Ry688MKy7r1v3z4jiidOnCijR48u6xrlnKRfWTtgwAC59tprAx9S9JhBgwbJ1VdfHftBppz28BwSIAESsAlQFNMfSIAEYhP497//bTKomzZtEvwbmdfevXub848cOSInT56UZzzjGUZoXX755fLsZz879rWDDkSA+uxnP2vE3xVXXFHWtX71q1/J4sWLTcZ3+vTp8tznPrfkdbImiu+88075xje+YYTkyJEjS7b/73//u3zuc58z9rjuuusEDyz2p6tE8cGDB424hyhubGwMFLxxjikJgAeQAAmQQBkEKIrLgMZTSCCvBO655x65+eabpXv37jJp0iQ5//zz5ZnPfKbBAZG8Z88egaDs6OgwWch3vvOdFWWMVbzhFf/kyZNrhj1rojhpe44fPy7z5883vObNmyc9e/akKK6Z9/BGJEACvhKgKPbVcmw3CdSYwKOPPmqytsgII+P62te+NrAFP/vZz6S5uVn69Okjn/rUp8z/y/1QFD9JjqK4XA/ieSRAAiQQnwBFcXxWPJIEck3gRz/6kXzpS1+SESNGyDXXXBNaGvH444/LjTfeKA888IB5Rf6GN7zBcEONLsQdMr7u4i5d+PX2t7/dlEk88sgjsmDBAvnLX/7SiTmu97GPfczc/8SJE7JlyxZBBvuxxx4zWet+/frJVVddZWqI8dEaVWS13RKMP/3pT3L77bfL3r175V//+pcMHjxYPvShD5nrBdUUY8Hbb3/7W1PK8NBDD5ns+Itf/GK5+OKLZdSoUbHLRdDu73znO3LffffJ4cOHTcnJS17yEnn3u99ddB2UqmzYsKETgzPOOCOwLAK1xl/4whfkJz/5SadzXvjCF5pzTj/9dLHLJ/Bwg3IYZYAyEyzAQ7/cj7b7Bz/4gRw9etSUPwwbNkwuu+wy0/5SnzilEVHH6ILDb33rW/KHP/zB8EdpyAUXXGBq2Xv16lXUBLzVePDBB6WpqUkw2d16661moSKOe8973iNvfetb5T//+Y+0trYaP0Kf0O8PfvCDct5553V6y1Fp/0vx4d9JgAS6lgBFcdfy591JwBsCEBjf+973jGCAeIv6aA0shMr48ePNoSrwghZ3uRlh1MTieAgfZJ5f9rKXFXaBgNiFAP3HP/4hq1atkl/84hcycOBAeeUrXykQ5BCrEN66QE5FFsS0XYKBa3/+858XlBpACPbt29cIQ5R+YKcK/N9eaAdB9v3vf1++9rWvyamnnmp2foAwxznIouP6EOOldrhAph33RbsgbiHEUfuLfmKXDIixadOmmdrn3/zmN9LW1iZ4aIC4xz1f9KIXGVH3jne8o9O90MYdO3bI/v37ZdeuXYY7HgbQn+c973mm1hv/V96vec1r5NChQ3LaaaeZdhw4cMD8179/f/nEJz5RqBfHdbTdDz/8cIE3Hl5Qs40+4+1BqUWJlYhiCOBbbrnF+AUWS4IF7gt7o01ggjZjkad+8BAGrugP2onFiRDRKPOBwIV/wg9+/etfG+7gh4WZz3rWs2TGjBly7rnnFq6VRv+9GexsKAnklABFcU4Nz26TQBICEG3YwQECMM6ODCqA7VrgJKJY2xZVPgEhg3IO1C1DeJ9yyimBXQoSxcioQlBDMCEzDIGJ8/H77373uyZ7jAyi3VdkiLFjw6tf/WqTqYYwxgfnQCgje4rMOFS5Y9cAACAASURBVDLpYR8ci2w7Mrl4uLBrrpHpRpYXW6+hPxBstrhLshtG3JpiZKixIBIPOciyQ3h+5StfkR/+8IdFGX39PYQ23hLYWVSIaCxkPPPMM+XjH/945EJGtQUeaHSBpssKjCBAIbDtxXho05o1a0xm2uYPIYuHNWxXB2Fvt0HLTiCYsUgRtsNHS3xwLzyYzJw502TQ8dH7vPGNb5SPfvSjRVwq7X+SMcdjSYAEak+Aorj2zHlHEvCOQFJRHCRmqyWKkQn9yEc+Elq6ECSKtTwDGVJ3mzYIQAjXH//4x0WieOPGjSZLieOx9Zz9gWDGrgpvectbInfJ0LagxGPWrFmdtofT6yDbOXv27ILwrlZNMcpVkLnXxZLoEzLvyGTbDzTKC9l4t3QGvL785S+b7DPKM5DVD/to/5GFL/WB+FVRrP6HByE8qJx11llFp+OBYsmSJSbri1IJvDnAB9wgcpHFtvd0RkYeu3OgdAXX01IbnIOs/2c+8xkj2tUGafW/VJ/5dxIgga4lQFHctfx5dxLwgkBSUVyLTDHapNleiKT3vve9Rqy628AFiWIV7agp/fCHP9wpy+yKUO0/6qRf//rXS48ePYrsBpH305/+VFCOELbVGE4otXBQM7zIfmLXCIh2FXfVyBQHlbJE8bLLWGwAWt5R6i1CueUTpTLfNiOUUOgiUNgRWXkIZZRQ6EftCVHs7s4RdC+1W6X992Kws5EkkGMCFMU5Nj67TgJxCUCkffWrXzUlAkEL5dzrIKva0tJSVH+cdqYY90Rd6Le//W2TwUW2ECUN73//+80CKhXHUSIvbKu3MFGM8pGoj75yD9ufWRm45RF6TRVkENm2kKtWpjipKI7qO+p7sduIm8W1zylXFOt5ELYodQjaa1oZ2X1KWxRX2v+4443HkQAJdA0BiuKu4c67koB3BFTQvelNbyrUWgZ1Ql9lo9YUIknrOKshivX+eIWPbCV2F8Ciq0suucTsiIA64TQzxeiTm3VMYsig0gT7/LCMaFZEcaX7RZcrio8dO2b2XYY9g/ZdtjPFdrY6bVFcaf+T+AqPJQESqD0BiuLaM+cdScBLAvpVw6g/desw7Q7pQiV8TS8WPWG3A3xUENo7Uuh5WPi0dOnSojpW/E0X06FWN86Xd/z5z3824gl7I2s9aJAoxu+w5Rteh9u1u7hnUE0xMuXr16+Xe++91+xwYO9KkMSYYTXDeg1sH4ZaV9TT2rW7SUWx1sxiN46kX94RxqvUN9HF4VCuKA6rGdZ7/vWvfzXcIJ5R14yabRXKaZRPxGl3nP7zGBIggWwToCjOtn3YOhLIDAGIRZRF3H333UZ0Tp061dTw6q4PWMkP0XjbbbeZNrtf8KGiGvvlzpkzR/B/iE1sqXXTTTeZPWLdTJyKkaCdDbCXMGpDsYODliu0t7cbsYuFU9htAK/0g0Se7qWMe2P7MyzW090nsJ3cXXfd1Wn3CYj65cuXm/IAXNv+6mT0A3Wn2ONWdzEIMpx937DdJ1Cigevr/s4q7pLUFGvNLAI8MttYIGd/or7mOYiXXVONHRmwL7C92wdsh+3jsJjNXrTnMogjLsOOQTkO/A87X4TtPoG3GFh0qW1IK1OcVv8zM5jZEBIggUACFMV0DBIggdgEIOqwXzG+yAMf1PDiK4SxfRlW7UM443cQfMju2sJJtyPDvrtYQDZ8+HCz+h/ZUey2gH14sf+wnRHGfsXIAEJQYy9hbK2FbcTw5RJY2PbFL37R7BKAzCquj4wz2ghRiQVx+ITtUwyRi2/ew5d2YP9aCH0IUgggiGSIbvtVvL1PLsQ2FtVhb2NkKXEe6ptxPNoZ9dH9kSEk3X2KkRHFXsKoObbFZdJMMe6PLxiBwEfWFA8v+NIKfDW3++UduJ/9KbWvs37BBZjBFphEsNcxbKAPImH9r0QUw654eMKWdUH7FA8YMMDUG9tbvaUlitEf2254+Cmn/7EHGg8kARLoEgIUxV2CnTclAX8JICuK+l18IxvKASDkII7wpRLYo/dd73pXp28W097a30CHfyMDfOmll5pzsedw0LfOoUYYW379/ve/NxlhlF9gpwl8IJDuuOMOI8ogwLFPLRbaYUsuFeRh32iHfiAAYn9bvTaE3bhx4wRlGNh7FxltW+SGfaMaRCfaBXEftl+ybXEIS2Q+d+7caUQ1BPCrXvUqcw20wb0GHkS2b99eciGbfQ+ISHzZBbaWwwMDRDxKMrBzhn6DIB4u3G8XjPoGwKB2Q3RjYSMegrp37x7p2HptCNgwAa3HoPzm6quvLvqCEvQDX06CtxX4NkI8jEGgXnTRRWavaff+4Ia9hd2t4vDgs3LlSmNn/M3O+sMeeNuAj/u3Svvv76hny0kgHwQoivNhZ/aSBEiABEiABEiABEggggBFMd2DBEiABEiABEiABEgg9wQoinPvAgRAAiRAAiRAAiRAAiRAUUwfIAESIAESIAESIAESyD0BiuLcuwABkAAJkAAJkAAJkAAJUBTTB0iABEiABEiABEiABHJPgKI49y5AACRAAiRAAiRAAiRAAhTF9AESIAESIAESIAESIIHcE6Aozr0LEAAJkAAJkAAJkAAJkABFMX2ABEiABEiABEiABEgg9wQoinPvAgRAAiRAAiRAAiRAAiRAUUwfIAESIAESIAESIAESyD0BiuLcuwABkAAJkAAJkIBfBHbv3i1z5swxjb722mtl7NixhQ5s3rxZDh48KDNnzvSrU2xtlxOgKO5yE7ABJEACJEACJJAvAkePHpUZM2bIoUOHOnV88eLFMmLECPN7CNyVK1cWjsHfzjnnHFmyZImMHz9eevfuLfgdBHKvXr3kwIEDsnHjRpk9e7Z07949X1DZ24oJUBRXjJAXIAESIAESIAESqJQAsr+rVq2S5cuXG4ELQYzfXX/99UUCF4J63rx5JhP80pe+tEgg6+8HDBhQaXN4fg4JUBTn0OjsMgmQAAmQAAlkicCJEyfkhhtuMBlilELYwtcVuHosjhs4cGAhU7x+/Xrp379/USlFlvrItmSfQGJRvHXrVtmwYUOhZ3PnzpWhQ4ean/ft2yeLFi0y/+7Ro4c0NTUZBz1+/LjMnz9f2tvbZeLEiTJ69GhzzMmTJ2XFihXmZ71G9pGxhSRAAiRAAiRAAmkScLPE+Pnmm282t3jggQfM/88888xCFtmtKT7jjDNMZtnNKqfZRl6r/gkkEsUoXF+3bp15ZdGzZ08jgiGQ8bri2LFj0tzcLNOnTzdC2P5bW1ubITly5EhZvXq1TJ061ZwPgY2PiuT6x80ekgAJkAAJkAAJuASWLVtmfqWL4yB6FyxYIEuXLhVkijU73Ldv304L6Oys8l133SX4zxbQpE0CcQkkEsUQuhCyjY2N0q1bN7O6U0UyhC8ywZMnTzb31uwwMsN79uyR4cOHy6BBg2TNmjUyZswYc0xLS4tMmTLFXIsfEiABEiABEiCB/BHA4jiUTiDLq6USbuYYVMJqjCGoR40aZcBptvjuu+/mDhT5c6WKe5xIFGu5A+6KbC+yvih7QKZ37dq10q9fv06lEXZZhGaKx40bJ5s2bSpkjCvuBS9AAiRAAiRAAiTgJQE3S4xOBAnlIFFsb78GIb1jxw6TSbb/7SUUNrpLCCQSxWihCuO9e/fKsGHDClljVxTjWP3d4MGDZeHChdLR0WFqipFRHjJkiGzfvl3c63QJBd6UBEiABEiABEig5gQgfmfNmiXXXXddYRs2NEK3bLvkkksKC++whZv+rMIZghprlrBbBYSwnSnGMfb+xTXvHG/oHYFEohjlEnbdMEoptm3bZmqK77jjjsBMsbuIDudAFKOcAmUVEyZMKJRUoBaZHxIgARIgARIggXwQgKg9fPhw4AI5Fcwox8TH/pIOewcK3dNYf7dr1y7WFOfDfVLvZSJRrIJW64bt3SMgdMNqirWEAqJa64hbW1tNZ7T0AiKZO1Ckbl9ekARIgARIgARIgARIIAaBxKIYi+3shXYoi5g2bZrZTcLNItvHQkDrIjvdnYKZ4hgW4iEkQAIkQAIkQAIkQAJVJ5BIFKM1qBNGyYR+7H2H7T2MsegOZRUQy3pe0EI81BQ3NDQUdq2oeo95AxIgARIgARIgARIgARJwCCQWxSRIAiRAAiRAAiRAAiRAAvVGgKK43izK/pAACZAACZAACZAACSQmQFGcGBlPIAESIAESIAESIAESqDcCFMX1ZlH2hwRIgARIgARIgARIIDEBiuLEyHgCCZAACZAACZAACZBAvRGgKK43i7I/JEACJEACJEACJEACiQlQFCdGxhNIgARIgARIgARIgATqjQBFcb1ZlP0hARIgARIggS4g8PZZP+6Cu6Z3y3uWvjG9i/FKXhKgKPbSbGw0CZAACZAACWSLAEVxtuzB1iQnQFGcnBnPIAESIAESIAEScAhQFNMlfCdAUey7Bdl+EiABEiABEsgAAYriDBiBTaiIAEVxRfh4MgmQAAmQAAmQAAhQFNMPfCdAUey7Bdl+EiABEiABEsgAAYriDBiBTaiIAEVxRfj8P3n37t0yZ84c05Frr71Wxo4dW+jU5s2b5eDBgzJz5kz/O8oekAAJkAAJVJUARXFV8fLiNSBAUVwDyLW4xdGjR2XGjBly6NAhc7vzzz9frr/+eunevbv5GQJ35cqVhaYsXrxYzjnnHFmyZImMHz9eevfuLfgdBHKvXr3kwIEDsnHjRpk9e3bhGrXoB+9BAiRAAiTgJwGKYj/txlY/TYCiuA68QQXxNddcIyNGjOjUIwhiZIRtkYyDcN68efNMJvilL31pkUDW3w8YMKAOCLELJEACJEAC1SZAUVxtwrx+tQlQFFebcA2uH1XmYAtfV+CeOHFCbrjhBlMyMXDgwEKmeP369dK/f/+iUooadIO3IAESIAES8JgARbHHxmPTDYFEonjr1q2yYcOGTujmzp0rQ4cOlX379smiRYvM33v06CFNTU1GXB0/flzmz58v7e3tMnHiRBk9erQ55uTJk7JixQrzM87nJzkBFbZ9+/aVu+66q3ABrQ9Ghvjmm282v3/ggQfM/88880xZvny5KZNwa4rPOOMMU2rhZpWTt4xnkAAJkAAJ5IkARXGerF2ffU0kil0EWIS1bt068/r92LFj0tzcLNOnTzdCGAIZAhqv4dva2sypI0eOlNWrV8vUqVOlZ8+eApGNj4rk+kRc3V7ZolgXxEHoLliwQJYuXSpHjhwp/BuZ4qDjtYV2VhkCG//ZArq6PeHVSYAESIAEfCZAUeyz9dh2EKhIFK9du9ZQnDx5shG4yATj3/hodhiZ4T179sjw4cNl0KBBsmbNGhkzZow5pqWlRaZMmSLdunWjNcokoCIXtcS6c4RdY4zLrlq1qpAZxs9hNcbLli2TUaNGmZZotvjuu+/mDhRl2oankQAJkECeCFAU58na9dnXskUxssR2ZhgCuV+/fp1KI+yyCM0Ujxs3TjZt2lTIGNcn2tr1CmIWH80U26IYu0qgbhjlEFpTHCSK7bpkZJp37Nhhrmf/u3Y94p1IgARIgAR8I0BR7JvF2F6XQNmi2M0Mu6IYN9LfDR48WBYuXCgdHR2mphgZ5SFDhsj27dtl7969MmzYMGlsbGTGuEz/hKDdsmVLIRts/4xLYqu2Sy65xGSSVTDrz/g7tl+DsEbdt9YZ25liHGPvX1xmM3kaCZAACZBAHROgKK5j4+aka2WJYrs0QjPBYZlidxGdimmUU6CsYsKECYWSCtQi81MeAYhaXWjn1gFD9M6aNcuUtOBjf0mHvQOFbuemv9u1axdrisszB88iARIggdwRoCjOncnrrsNliWIsooO4tbO7UTXFKpxRcqF1xK2trQYmRDMENUQyd6CoO/9ih0iABEiABHJCgKI4J4au424mFsW6jRoErL1rhFtjDJEM8azCGefpIjvdnYKZ4jr2LHaNBEiABEggVwQoinNl7rrsbGJRbG+1hm3V7I+9jzEW3WE7Nj0mrLwCNcUNDQ2FXSvqkjI7RQIkQAIkQAJ1ToCiuM4NnIPuJRbFOWDCLpIACZAACZAACSQkQFGcEBgPzxwBiuLMmYQNIgESIAESIAH/CFAU+2cztriYAEUxPYIESIAESIAESKBiAhTFFSPkBbqYAEVxFxuAtycBEiABEiCBeiBAUVwPVsx3HyiK821/9p4ESIAESIAEUiFAUZwKRl6kCwlQFHchfN6aBEiABEiABOqFAEVxvVgyv/2gKM6v7dlzEiABEiABEkiNAEVxaih5oS4iQFHcReCjbsvAkkGjsEkkQAIkQAKRBDh3VddBjh49KjNmzJBDhw7J+eefL9dff710797d3PTAgQOybNkymT9/vvTq1au6Danjq1MUZ9C4DCwZNAqbRAIkQAIkQFFcoQ/s3r1b5syZU3SViy++WGbOnGl+d+LECbnhhhtk165d5md8AdrSpUtlwIABsnnzZvO7sWPHGgE8atQoGTFihDlnyZIlMn78eHMcP+UToCgun13VzqQorhpaXpgESIAESKBKBDh3lQYLUbxq1SpZvnx5YEYXYhcfFckQwlu2bDHHr1+/Xvr3729EsSuQ9felW8AjoghQFGfQPxhYMmgUNokESIAESCCSAOeu0g4SRxTbAtc+vrW1VQ4ePGgEs2aKcUcIZLuUonQreEQYAYriDPoGA0sGjcImkQAJkAAJUBRX6ANu+YRdHoFLozZ41qxZMnHiRDn33HPNv6+77jpTJuHWFE+fPl0WLFhgRDLLJio0zFOnUxSnwzHVq1AUp4qTFyMBEiABEqgBAc5dySEj47t3796icgoVxsePHxe73ti9Os5FVvmMM84o1CkvXrzYCGh+yiNAUVwet6qexcBSVby8OAmQAAmQQBUIcO5KDhXZ33nz5hWyvSiFQDZZyyGCRDPugmN27NghV155ZeF8/J47UCS3gX0GRXFl/KpyNgNLVbDyoiRAAiRAAlUkwLkrOVxkhbHbBERw7969zZZr11xzTSHbqyUT9u/s7ddwR2SHdUcL/Te3ZUtuC5xBUVwet6qexcBSVby8OAmQAAmQQBUIcO4qDXX16tXS0NBQqAFGZvfw4cNGFD/++ONGFF9yySVmhwnNCKNuWLdl0y3b8HetM9ZMM47fuHGjzJ49u7B/cekW8YiKM8Vr166Vbdu2mesMGzZMGhsbpVu3brJv3z5ZtGiR+X2PHj2kqanJ1LugLgYbSre3t5vi8dGjR5tjTp48KStWrDA/Dx06lJZ5igADC12BBEiABEjANwKcu0pbzF1oF/QlHFhcB92kH7tOGOUVugOF/h2/W7lypfmRNcWlbRB1ROJMMQQxPpMnTy66LozU3NwsWA0JIQyBvGHDBlPr0tbWZo4dOXKk4Clp6tSpZkPqrVu3mt+rSK6sK/VzNgNL/diSPSEBEiCBvBDg3JUXS9dvPxOJYgjfdevWmYJwiFr7A4GLTLCKZc0OIzO8Z88eGT58uAwaNEjWrFkjY8aMMae2tLTIlClTTJaZn6cJMLDQG0iABEiABHwjwLnLN4uxvS6BRKLYLo/QC2k5BDLI/fr161QaYZdFaKZ43LhxsmnTpkLGmGYpJsDAQo8gARIgARLwjQDnLt8sxvZWLIq1JAKZYrtk4t577y0SxbiRCuXBgwfLwoULpaOjw9QUI6M8ZMgQ2b59u9mfz65LpolEGFjoBSRAAiRAAr4R4Nzlm8XY3opFMcokdGGdvVAOJRJBmWJ3EZ2WWaCcAudMmDChUFKBWmR+KIrpAyRAAiRAAv4RoCj2z2ZscTGBxOUTdqbYFsXI/obVFGsJBTLLWkeM7/DGB6IZGWWIZO5A8aRxGFg4TEmABEiABHwjwLnLN4uxvRVliu3FcxCw9g4Tx44dK9p9Ahlh/N3OKusiO92dgpniYIdkYOFAJQESIAES8I0A5y7fLMb2ViSKcXLYXsT4G4QwMsn4oJQC27HpLhVhC/FQU4yNrN0t3vJsKgaWPFuffScBEiABPwlw7vLTbmz10wQSlU8QXG0IMLDUhjPvQgIkQAIkkB4Bzl3pseSVuoYARXHXcI+8KwNLBo3CJpEACZAACXDuog/UNQGK4gyal6I4g0Zhk0iABEiABCiKHQJHPn2e117R+39+7nX70248RXHaRFO4HkVxChB5CRIgARIggZoSyOPcRVFcUxer+s0oiquOOPkN8hhYklPiGSRAAiRAAlkikMe5i6I4Sx5YeVsoiitnmPoV8hhYUofIC5IACZAACdSUQB7nLorimrpY1W9GUVx1xMlvkMfAkpwSzyABEiABEsgSgTzOXRTFWfLAyttCUVw5w9SvkMfAkjpEXpAESIAESKCmBPI4d1EU19TFqn4ziuKqI05+gzwGluSUeAYJkAAJkECWCORx7qIozpIHVt4WiuLKGaZ+hTwGltQh8oIkQAIkQAI1JZDHuYuiuKYuVvWbURRXHXHyG+QxsCSnxDNIgARIgASyRCCPcxdFcZY8sPK2UBRXzjD1K+QxsKQOkRckARIgARKoKYE8zl0UxTV1sarfjKK46oiT3yCPgSU5JZ5BAiRAAiSQJQJ5nLsoirPkgZW3haK4coapXyGPgSV1iLwgCZAACZBATQnkce6iKK6pi1X9ZhTFVUec/AZ5DCzJKfEMEiABEiCBLBHI49xFUZwlD6y8LRTFlTNM/Qp5DCypQ+QFSYAESIAEakogj3MXRXFNXazqN6Morjri5DfIY2BJTolnkAAJkAAJZIlAHucuiuIseWDlbUkkio8fPy7z58+X9vb2wp0bGhpk8uTJ5ud9+/bJokWLzL979OghTU1N0r9/f7HPmzhxoowePdocc/LkSVmxYoX5eejQoZX3pk6ukMfAUiemYzdIgARIILcE8jh3URTXl7snFsXLli2TSZMmGbFrfw4ePCjNzc0yffp08zcI5A0bNsi8efOkra3NHDpy5EhZvXq1TJ06VXr27Clbt241v1eRXF9oy+9NHgNL+bR4JgmQAAmQQBYI5HHuoijOguel14bURDEELjLImjXW7DAyw3v27JHhw4fLoEGDZM2aNTJmzBjTg5aWFpkyZYp069YtvR7VwZXyGFjqwGzsAgmQAAnkmkAe5y6K4vpy+cSi2C6fsEsk1q5dK/369etUGmGXRWimeNy4cbJp06ZCxri+kFbemzwGlsqp8QokQAIkQAJdSSCPcxdFcVd6XPr3TiSK3dsjO4wyicbGRrnllluKRDGOVaE8ePBgWbhwoXR0dAgyx8goDxkyRLZv3y579+6VYcOGmWswY/wk4TwGlvRdm1ckARIgARKoJYE8zl0UxbX0sOrfqyJRbNcR33vvvYGZYncRnZZZoJwCZRUTJkwolFS4dcrV734275DHwJJNS7BVJEACJEACcQnkce6iKI7rHX4cl5oofuihh0JrirWEAiJa64hbW1sNIYhmZJQhkrkDBTPFfgwbtpIESIAESMAlQFHsn0/0/p+f+9foKrY4kShGqQQ+Kl4hZvHB4jp39wm7tAJlEdh+TRfZ6e4UzBQHWzaPgaWKPs5LkwAJkAAJ1IBAHucuZopr4Fg1vEUiUezuU+zWAkMIYxs2fLDoDtuxYes1fMIW4qGm2N7ruIZ9z+yt8hhYMmsMNowESIAESCAWgTzOXRTFsVzDm4MSiWJveuV5Q/MYWDw3GZtPAiRAArknkMe5i6K4vtyeojiD9sxjYMmgGdgkEiABEiCBBATyOHdRFCdwEA8OpSjOoJHyGFgyaAY2iQRIgARIIAGBPM5dFMUJHMSDQymKM2ikPAaWDJqBTSIBEiABEkhAII9zF0VxAgfx4FCK4gwaKY+BJYNmYJNIgARIgAQSEMjj3EVRnMBBPDiUojiDRspjYMmgGdgkEiABEiCBBATyOHdRFCdwEA8OpSjOoJHyGFgyaAY2iQRIgARIIAGBPM5dFMUJHMSDQymKM2ikPAaWDJqBTSIBEiABEkhAII9zF0VxAgfx4FCK4gwaKY+BJYNmYJNIgARIgAQSEMjj3EVRnMBBPDiUojiDRspjYMmgGdgkEiABEiCBBATyOHdRFCdwEA8OpSjOoJHyGFgyaAY2iQQqInDixAm54YYbZNeuXXLmmWfK8uXLpVevXuaaR48elXnz5snMmTNlwIABFd2HJ5NAVgjkce6iKM6K96XTDoridDimepU8BpZUAfJiJJAigc2bN8vKlSsLV1y8eLGMGDHCCNsZM2bIoUOHOt0Nx+CzY8cOI3xxDXzGjh1r/r9s2TIZNWqUuQ4/JFAvBPI4d1EU14v3PtkPiuIM2jOPgSWDZmCTSEAOHDggGzdulNmzZ0v37t2NuN2yZUtR1tfGtHv3blm1apX5e2trqxw8eNCIYvzeFsj6eyImgXoikMe5i6K4njyYojiT1sxjYMmkIdgoEnAIQCQjyzt//vxCKYQeouUSyP4iIwwhDBF9/fXXy913320OO/fcc0PPJ2wS8J1AHucuimLfvba4/cwUZ9CeeQwsGTQDm0QCnQhAEOOD7K/7sbPEqB12a4oXLVokzc3NRjCzbILOVY8E8jh3URTXlydTFGfQnnkMLBk0A5tEAoaAXVN8/vnnm8wvSincT5Rg1uugbOLiiy+WWbNmyfHjx+Xaa68t1BkTNwn4TiCPcxdFse9em1KmeO3atbJt2zaZO3euDB061Fx13759gmwIPj169JCmpibp37+/Cf543dje3i4TJ06U0aNHm2NOnjwpK1asMD/rNeoLb3m9yWNgKY8UzyKB2hJANnjOnDmii+307iirwE4TEMxBu0lobfK0adPMucgWDxw4kDtQ1NZ8vFuVCeRx7qIorrJT1fjyZWWKke247bbb5LHHHjPBHYIWv8OrwenTpxshDIG8YcMGE/Tb2tpMt0aOHCmrV6+WqVOnSs+ePWXr1q3m9yqSa9z3zN4uj4Gllsawdw1wM39RNaO1bCPvlU0Cbt2wtjIqS2xvv/bSl75UlixZdlvtaQAAIABJREFUIuPHjxf739yWLZv2ZquSEcjj3EVRnMxHsn50YlGs2d0LL7xQtm/fXsjyQuAiEzx58mTTZ80OIzO8Z88eGT58uAwaNEjWrFkjY8aMMce0tLTIlClTpFu3blnnVNP25TGwJAVs12viXHcfWL2eHvfQQw/J0qVLTRbP3h7L3hoLx6pgoUhJapH6PB6Z4YcffrhQ4oCHJpQ+XHfddYW64KDf2TTgY0gUIIGg/qiZYmSNkXnW/YvrkyJ7lRcCeZy7KIrry7sTi2JkgCFyJ0yYUFT6gHKKfv36dSqNsMsiNFM8btw42bRpUyFjXF9IK+9NHgNLUmq2sFWh0bdv304LoHAchE1HR0fhixJskeIKZBUvSdvD4+uTgPvwhV66pRPwp8OHDwfWGts7UGgdspZg4FqsKa5Pv8lrr/I4d1EU15e3JxLFyP5iApg0aZKcfvrpkaIYmFQoDx48WBYuXGiECTLHyCgPGTLEZJr37t0rw4YNk8bGRmaMn/KtPAaWSocVxK2796uWQnz84x+XG2+8sSCK7WM1U4z76/ZZQYuoKm0fzycBEiCBeieQx7mLori+vDqRKLZrgN1FcmGZYncRnZZZoJxCM85aUoEsHT8ieQwsldhda4Svueaaoq2uNCN80UUXFS1ocmuKUQe/YMECfuVuJUbguSRAArknkMe5i6K4vtw+tihWEYzMrvtB9hefsJpiLaFAJk/riPFtT/hANENQQyRzB4onyeYxsCQdVu5rbfc1tP3a+vHHH49c5a/i+YwzzjD1nfi4r8iTto/HkwAJkEDeCORx7qIori8vjy2K3W67mWJ39wlkhFF/rGURON7OCNu1ycwUF9PNY2CpdFhB2OKBDV+viw92PcEXLGDBnL36311Ap1+/e+WVVxbOwflh31pWaTt5PgmQAAnUK4E8zl0UxfXlzamJYmCBEMY2bPhg0R2ECbZewyesvAJCpqGhobBrRX3hLa83eQws5ZF6+ix7n9gjR44UMr7ude2Msr39mmaH7UwxdwWo1Co8nwRIIE8E8jh3URTXl4eXLYrrC0O2epPHwJLUAtjvGg9TmvnFIrktW7aYTLG7vVVQptjeGgtfuWsfg7Zs3LhRZs+eHfjNZUnbyuNJgARIIA8E8jh3URTXl2dTFGfQnnkMLEnNoHvDYkcUfML2KcbfgkRx0G4V9tf5sqY4qUV4PAmQQN4J5HHuoiiuL6+nKM6gPfMYWDJoBjaJBEiABEggAYE8zl0UxQkcxINDKYozaKQ8BpYMmoFNIgESIAESSEAgj3MXRXECB/HgUIriDBopj4Elg2Zgk0iABEiABBIQyOPcRVGcwEE8OJSiOINGymNgyaAZ2KQ6JOD72IJJ7ln6xjq0DLtUDwR8H1/ljC2K4nrw3Kf7QFGcQXvmMbBk0AxsUh0S8H1sURTXoVPWUZd8H18UxXXkjGV2haK4THDVPC2PgaWaPHltElACvo8timL6cpYJ+D6+KIqz7F21aRtFcW04J7pLHgNLIkA8mATKJOD72KIoLtPwPK0mBHwfXxTFNXGTTN+EojiD5sljYMmgGdikOiTg+9iiKK5Dp6yjLvk+viiK68gZy+wKRXGZ4Kp5Wh4DSzV58tokwPIJ+gAJVJ9AHucuLrSrvl/V8g4UxbWkHfNeeQwsMdHwMBKoiIDvY4uZ4orMz5OrTMD38cVMcZUdxIPLUxRn0EgMLBk0Sokm9f6fn/vX6By22PexRVGcQ6f1qMu+jy+KYo+crUpNpSiuEthKLsvAUgm9rjmXorhruCe9q+9jywdRvHnzZlm5cqUxzeLFi2XEiBEFMy1btkz69+8vY8eOTWo6Hu8BAd/HF0WxB05W5SZSFFcZcDmXZ2Aph1rXnkNR3LX8497d97FVK1G8e/dumTNnTgHrtdde20nI2uJXBfDAgQONEMa5R44ckY0bN8rs2bOle/fugmvu2LFDZs6cGddcPM4zAr6PL4pizxyuCs2lKK4C1EovycBSKcHan09RXHvm5dzR97FVC1F89OjRgrDt1auXEbMLFiyQpUuXyoABAwx2CGL8/vrrrzeCVz8HDhwQZIPnz59vfmULZP09rslPfRLwfXxRFNenXybpFUVxElo1OpaBpUagU7wNRXGKMKt4Kd/HVi1EsYsfInnGjBlyzTXXmFII/Dxv3jyT8VWRrOfYf8PvkCmeNm2aEccombBLKapoZl66iwj4Pr4oirvIcTJ028SieO3atbJt2zbThX79+png2LNnT/Pzvn37ZNGiRebfPXr0kKamJlM/dvz4cZM5aG9vl4kTJ8ro0aPNMSdPnpQVK1aYn4cOHZohLF3bFAaWruVfzt0pisuhVvtzfB9bXSGKkf294YYbTFYYIhgZ4ptvvtkY74EHHjD/P/PMM2X58uWCLLBbU/zwww/LwYMHWTZRe3ev+R19H18UxTV3mczdMJEoRmDbuXOnjB8/viBo+/TpI5MnTzZBr7m5WaZPn26EMATyhg0bjGhua2szHR85cqSsXr1apk6daoT01q1bze9VJGeOThc1iIGli8BXcFuK4grg1fBU38dWV4hilD3go7XAbjnFiRMnjGju27dvJ+Gr5RTXXXedmR927dol559/fqeyixq6AG9VRQK+jy+K4io6hyeXTiSK3T5B1CL7C1Fs/xvHaXYYmeE9e/bI8OHDZdCgQbJmzRoZM2aMuVRLS4tMmTJFunXr5gmu2jSTgaU2nNO8C0VxmjSrdy3fx1atRXFQ7TBE8apVqwqZYbQp6DiI5SVLlpgkyi9/+ctCtpg7UFTPv7v6yr6PL4rirvagrr9/2aLYFr0ofUBZBcop3NIIuyxCM8Xjxo2TTZs2FTLGXY8hWy1gYMmWPeK0hqI4DqWuP8b3sVVLUQyhu2XLliLxi/u75RRhotgWv7gWPqgrtv/d9R7BFqRJwPfxRVGcpjf4ea3EohgZYZRF4GPXB7uiGH/X3w0ePFgWLlwoHR0d5hxkl4cMGSLbt2+XvXv3yrBhw6SxsZEZ46d8iIHFv8FEUeyHzXwfW7USxRC0hw8fDixz0IV3l1xyiRG57s9oI7LJEL+6OwX+rXXFuPaoUaO46M6PIZOolb6PL4riROauy4MTi2KbAkTvo48+agTtLbfcEpgpdhfRaZkFyilQVjFhwoRCSQVqkfkRYWDxzwsoiv2wme9jqxaiGJngWbNmmRI4+2PXArvH2PsYB+1OocL50KFDrCn2Y6iU1UrfxxdFcVlmr6uTKhLFePJft26dWVyBxXRaXwxCbnkFfofjtY64tbXVgIRohriGSOYOFE/6FgOLf2OMotgPm/k+tmohiv2wJFuZRQK+jy+K4ix6VW3blEgUu7tF4GfsMoFM8SOPPFK0+4T9Nyykw/ZrushOd6dgpjjY2AwstR0EadyNojgNitW/hu9ji6K4+j7CO5RPwPfxRVFcvu3r5cxEotjebxgA3H2K7Xpj929hC/FQU9zQ0GB2sOCHmWJffYCi2A/L+T5pUxT74Wd5baXv44uiOK+e+3S/E4li4qoNAQaW2nBO8y4UxWnSrN61fB9bFMXV8w1euXICvo8viuLKfcD3K1AUZ9CCDCwZNEqJJlEU+2Ez38cWRbEffpbXVvo+viiK8+q5zBRn2vIMLJk2T2DjKIr9sJnvY4ui2A8/y2srfR9fFMV59VyK4kxbnoEl0+ahKPbPPIUW+z62KIo9dr4cNN338UVRnAMnLdFFlk9k0AcYWDJoFJZP+GeUgBb7PrYoiuvCDeu2E76PL4riunXN2B2jKI6NqnYHMrDUjnVad2L5RFokq3sd38cWRXF1/YNXr4yA7+OLorgy+9fD2RTFGbQiA0sGjcJMsX9GYaa4LmzGTvhDgHOXP7bSljKhU2wziuIM+jADSwaNQlHsn1EoigsEjnz6PK/tx4nbD/Nx7vLDTnYrObYoijPvtQwsmTdRpwYysPhhM9/HVrnlExTFfvin7630fXyxfMJ3D6y8/cwUV84w9SswsKSOtOoXpCiuOuJUbuD72KIoTsUNeJEqEfB9fFEUV8kxPLosRXEGjcXAkkGjsHzCP6OwfILlE3Xhtf50gnOXP7bSljKhw/KJzHstA0vmTcTyCf9MZFrs+9hipthTx8tJs30fX8wU58RRI7rJTHEGfYCBJYNGYabYP6MwU8xMcV14rT+d4Nzlj62YKQ62FUVxBn2YgSWDRqEo9s8oFMUUxXXhtf50gnOXP7aiKKYo9sZbGVi8MVWhoazL8sNmvo8tlk/44Wd5baXv44vlE3n13Kf7zUxxBn2AgSWDRmGm2D+jMFPMTHFdeK0/neDc5Y+tmClmptgbb2Vg8cZUzBR7ZirfxxYzxZ45XM6a6/v4YqY4Zw4b0N3EmeKtW7fKhg0bzKX69esn8+bNk549e5qf9+3bJ4sWLTL/7tGjhzQ1NUn//v3l+PHjMn/+fGlvb5eJEyfK6NGjzTEnT56UFStWmJ+HDh1KazxFgIHFP1dg+YQfNvN9bFEU++FneW2l7+OLojivnvt0vxOJ4oMHD8rOnTtl/Pjx5gpr1641/588ebLgb83NzTJ9+nQjhCGQIZ4hmtva2sxxI0eOlNWrV8vUqVONkIbAxkdFMs3xJAEGFv88gaLYD5v5PrYoiv3ws7y20vfxRVGcV88tUxS7uCB8IWwbGxultbXVZIIhkPHR7DAyw3v27JHhw4fLoEGDZM2aNTJmzBhzTEtLi0yZMkW6detGS1gEGFj8cweKYj9s5vvYoij2w8/y2krfxxdFcV49NyVRDEGsQhhZY5RTuKURdlmEZorHjRsnmzZtKmSMaYZiAgws/nkERbEfNvN9bFEU++FneW2l7+OLojivnpuCKEYmeNmyZTJp0iRTLuGKYtxCfzd48GBZuHChdHR0mJpiCOkhQ4bI9u3bZe/evTJs2DCTbWbG+EnDMLD4NzApiv2wme9ji6LYDz/Layt9H18UxXn13ApFsS6QQxZYM8NhmWJ3EZ1ml1FOgbKKCRMmFEoqIK75oSj20Qcoiv2wmu+TNkWxH36W11b6Pr4oivPquRWIYhXEffr0KdQP43J2KQV+tmuKtYQCi/G0jhg1yPhANENQQyRzBwpmin0dkhTFfljO90mbotgPP8trK30fXxTFefXcMkVxmCDG5dzdJyCSsRBPyyJwri6y090pmCkOdkAGFv8GJkWxHzbzfWxRFPvhZ3ltpe/ji6I4r55bpii29yHWS9j7EUftYRxWXoGa4oaGhqKsc97NwsDinwdQFPthM9/HFkWxH36W11b6Pr4oivPquWWKYuKqDQEGltpwTvMuFMVp0qzetXwfWxTF1fMNXrlyAr6PL4riyn3A9ysk+vIO3zvrS/sZWHyx1NPtpCj2w2a+jy2KYj/8LK+t9H18URTn1XOZKc605RlYMm2ewMZRFPthM9/HFkWxH36W11b6Pr4oivPquRTFmbY8A0umzUNR7J95Ci32fWxRFHvsfDlouu/ji6I4B05aoossn8igDzCwZNAoJZrETLEfNvN9bFEU++FneW2l7+OLojivnstMcaYtz8CSafMwU+yfeZgp/vR5HltNhA+dfpiPc5cfdrJbybFVbDNmijPowwwsGTQKM8X+GSWgxb6PLWaK68IN67YTvo8vZorr1jVjd4yiODaq2h3IwFI71mndiU/baZGs7nV8H1sUxdX1D169MgK+jy+K4srsXw9nUxRn0IoMLBk0CjPF/hmFmeICgSMsn6gL/816Jzh3Zd1CndvHhE4xE4riDPowA0sGjUJR7J9RKIopiuvCa/3pBOcuf2ylLaUopijOvNcysGTeRJ0ayMDih818H1ssn/DDz/LaSt/HF8sn8uq5T/ebmeIM+gADSwaNwkyxf0ZhppiZ4rrwWn86wbnLH1sxUxxsK4riDPowA0sGjUJR7J9RKIopiuvCa/3pBOcuf2xFUUxR7I23MrB4Y6pCQ1k+4YfNfB9bLJ/ww8/y2krfxxfLJ/LquSyfyLTlGVgybZ7AxlEU+2Ez38cWRbEffpbXVvo+viiK8+q5FMWZtjwDS6bNQ1Hsn3kKLfZ9bFEUe+x8OWi67+OLojgHTlqii2XVFK9du1a2bdsmc+fOlaFDhxZusW/fPlm0aJH5uUePHtLU1CT9+/eX48ePy/z586W9vV0mTpwoo0ePNsecPHlSVqxYYX62r5N3szCw+OcBzBT7YTPfxxZFsR9+ltdW+j6+KIrz6rllZopV3F522WWyffv2IjF78OBBaW5ulunTpxshDIG8YcMGmTdvnrS1tZk7jhw5UlavXi1Tp06Vnj17ytatW83vVSTTHE8SYGDxzxMoiv2wme9ji6LYDz/Layt9H18UxXn13DJFsZ4WlOGFwEUmePLkyeYwFdDIDO/Zs0eGDx8ugwYNkjVr1siYMWPMMS0tLTJlyhTp1q0bLWERYGDxzx0oiv2wme9ji6LYDz/Layt9H18UxXn13CqIYpRU9OvXr1NphF0WoZnicePGyaZNmwoZY5qhmAADi38eQVHsh818H1sUxX74WV5b6fv4oijOq+fWQBTjFiqUBw8eLAsXLpSOjg5TU4yM8pAhQ0wJxt69e2XYsGHS2NjIjPFTdmFg8W9gUhT7YTPfxxZFsR9+ltdW+j6+KIrz6rk1EMVhi+i0zALlFCirmDBhQqGkArXI/LCm2EcfoCj2w2q+T9oUxX74WV5b6fv4oijOq+dWQRRH1RRrCQUW42kdcWtrq2kFFtkhowyRzB0onjQMA4t/A5Oi2A+b+T62KIr98LO8ttL38UVRnFfPrYIodnefgEjGDhRaFoHMsS6y090pmCkOdkAGFv8GJkWxHzbzfWxRFPvhZ3ltpe/ji6I4r55bpii29xvWS9j7EUMIYxs2fLDoDtuxYes1fMIW4qGmuKGhobBrBU3CTLGPPkBR7IfVfJ+0KYr98LO8ttL38UVRnFfPLVMUE1dtCDCw1IZzmnehKE6TZvWu5fvYoiiunm/wypUT8H18URRX7gO+X6Gsb7TzvdNZbz8DS9Yt1Ll9FMV+2Mz3sUVR7Ief5bWVvo8viuK8ei4zxZm2PANLps0T2DiKYj9s5vvYoij2w8/y2krfxxdFcV49l6I405ZnYMm0eSiK/TNPocW+jy2KYo+dLwdN9318URTnwElLdJHlExn0AQaWDBqlRJOYKfbDZr6PLYpiP/wsr630fXxRFOfVc5kpzrTlGVgybR5miv0zDzPFnz7PY6uJ8KHTD/Nx7vLDTnYrObaKbcZMcQZ9mIElg0Zhptg/owS02PexxUxxXbhh3XbC9/HFTHHdumbsjlEUx0ZVuwMZWGrHOq078Wk7LZLVvY7vY4uiuLr+watXRsD38UVRXJn96+FsiuIMWpGBJYNGYabYP6MwU1wgcITlE3Xhv1nvBOeurFuoc/uY0ClmQlGcQR9mYMmgUSiK/TMKRTFFcV14rT+d4Nzlj620pRTFFMWZ91oGlsybqFMDGVj8sJnvY4vlE374WV5b6fv4YvlEXj336X4zU5xBH2BgyaBRmCn2zyjMFDNTXBde608nOHf5YytmioNtRVGcQR9mYMmgUSiK/TMKRTFFcV14rT+d4Nzlj60oiimKvfFWBhZvTFVoKMsn/LCZ72OL5RN++FleW+n7+GL5RF49l+UTmbY8A0umzRPYOIpiP2zm+9iiKPbDz/LaSt/HF0VxXj2XojjTlmdgybR5KIr9M0+hxb6PLYpij50vB033fXxRFOfASUt0kTXFGfQBBpYMGqVEk5gp9sNmvo8timI//CyvrfR9fFEU59Vzq5Qp3rdvnyxatMhcvUePHtLU1CT9+/eX48ePy/z586W9vV0mTpwoo0ePNsecPHlSVqxYYX4eOnQorfEUAQYW/1yBotgPm/k+tiiK/fCzvLbS9/FFUZxXz62CKD548KA0NzfL9OnTjRCGQN6wYYPMmzdP2trazB1Hjhwpq1evlqlTp0rPnj1l69at5vcqkmmOJwkwsPjnCRTFftjM97FFUeyHn+W1lb6PL4rivHpuFUQxBC4ywZMnTzZX1+wwMsN79uyR4cOHy6BBg2TNmjUyZswYc0xLS4tMmTJFunXrRktYBBhY/HMHimI/bOb72KIo9sPP8tpK38cXRXFePbcKonjt2rXSr1+/TqURdlmEZorHjRsnmzZtKmSMaYZiAgws/nkERbEfNvN9bFEU++FneW2l7+OLojivnlsDUYxbqFAePHiwLFy4UDo6OkxNMTLKQ4YMke3bt8vevXtl2LBh0tjYyIzxU3ZhYPFvYFIU+2Ez38cWRbEffpbXVvo+viiK8+q5NRDFYYvotMwC5RQoq5gwYUKhpAK1yEk/f/nLXwT/8UMCJEACJEACJEACJJBvAi984QsF/5XzSW1LtqiaYi2hwGI8rSNubW017cUiO2SUIZK5A0U5JuQ5JEACJEACJEACJEAClRJITRS7u09AJGMHCi2LQOZYF9np7hRpZIorBcDzSYAESIAESIAESIAESCA1UQyUEMLYhg0fLLrDdmzYeg2fsIV4qCluaGgo7FpBk5AACZAACZAACZAACZBArQmkKopr3XjejwRIgARIgARIgARIgATSIEBRnAZFXoMESIAESIAESIAESMBrAhTFXpuPjScBEiABEiABEiABEkiDAEVxGhR5DRIgARIgARIgARIgAa8JUBR7bT42ngRIgARIgARIgARIIA0CFMVpUOQ1SIAESIAESIAESIAEvCZAUey1+dh4EiABEiABEiABEiCBNAhQFKdBkdcgARIgARIgARIgARLwmgBFsdfmY+NJgARIgARIgARIgATSIEBRnAZFXoMESIAESIAESIAESMBrAhTFHpvv+PHjMn/+fJk4caIMHTrU456w6bUkcPLkSVmxYoWMHj2aflMl8Phae3wmT55cpTvwsiTgB4GDBw9Kc3OzTJ8+Xfr37x+70fv27ZOtW7dKY2OjdOvWLfZ5tTow6+2rFYda3Qd6Z9myZTJp0qREfpS0fbkRxSog29vbC4yGDRvWpQMOAx7tKXfizIIoRsBbuHChTJs2LVJgVdpX17HTvl7SgZO145PwyJIo1rbs3bu3gLRfv34yb9486dmzZ5dgTiP4RoliTKaLFi0q9A0PtXhASfrRsdfR0VE4de7cuWYcwh82bNgQeEnc76KLLjIPRsq9oaGhEIeCzu3qWKkdcf08CzEwqd3KOT5IWOrY6dOnT9EcUq4IjWoX/PnRRx8ta74stz3VFp1o17p162TmzJllxZpS7UsaR+Db27ZtixX74s675fhaLc+BXyHex4l/SXmW24/ciWLNqoYFlHJBlnNeEiETdH2fJoRK+0pRHO1hSfhmURRDyGlgrGQCLmccuuekEXzDRDGuvXr1apk6daqZiDGx3nTTTdLU1FSU/YjTBpwL4asPECq2VRhrv4La4jKG/2ByUkGNa2mGTv3l8OHDsSbsNGwQdo0kfl7NdtT62moDe5xo/Edb7IfIUmKt1m2nKK5uZrPW9kzzfhTFadJMeK0gAYkAawd/O0PSo0ePwkSFgLRmzRp585vfbCYhZHftv6MpbsbLznbpRPiGN7zBTIha6oB760ezRW5G287g4Fg4EZ4m8RkzZoz87Gc/Cyyf0HtCaGDSRTbJzcCV6u8555wjt956q+krgm5bW1sh+6TXQjvsVxpu9mrWrFly7733FjJSOF776h5rZ8zQNnzAWvuLyX7QoEFFGS77erZLgO2ePXtMnzVj5rJ0M2KumIj6O/524sQJwVMlsm3uuUH8kW278sorZfHixaZfrj3S5mFnJF1/zkr5RNBk74q9qDFRqZ1dO15++eVy2223FVzJtpE99lzb2axh51NPPdX8V+otUJj4LUcUB7HUmIH/222JymS7cdGOb7YoU0gaH914gb+jvEvfzkXFMjcTbY8F+O7s2bPlzjvvLIoj9ni3x1+pcRsUVzQm2+d29RsLd4pz7QKf27x5szls7NixhXnFFhru2LE5u/MS/nbVVVeZeBkU++23mlGxyp0LL7vsMrnvvvtCyyfscWW3T8X9WWedJbfffrvpp+tDUW9dXF62BkBf7DcpYW9CovhFtc9tl/pS9+7dQ9/Q2A8z6KurOVxNYc+7YfOlrTXst1NBLPG7oHiKeRn31vOj5tFSusnWDXZswL11DIf5Q5yYmFAWBh6e+0yxBnl3IrYHFMhBRNiZkqC/26+x7EwMxBMcoG/fvkWvn9yshzupuULebaM6jyvI0F49176nPREm7W/YqybbUU8//fTQWtVSrz3dbIJOTvbrYPvVUqmMkQYl92FD3xS4r6rcjF2cvyOoBrEP4q8+gIcTZAWVlfqMa+tKeeD8lpYWmTJliqnHC/LXLNQUBwk520/jjAkE60rs7NoxKPi6E6zdxqBxija5k0dQBA4SoOo/pern3DGcRBS748NuW1ibwn4flEkuZTedxOGDpY6FL+/cuVPGjx9v/NgWZy77pOPWPv7YsWMVvU5PY0KOuoYbg1X86kMHHnpsHqjfxbwDP7Q5uzHHniPC3grY3OPEKk026dx54MCBTm9D8LcoP3B91C0ZcGO2+/coUYx5v1T5hPYzjF+p9gXFEdhs+PDh5gEmKG6gzXhD42oOFdO27VxRbMcx269xLffYsLJNt0/6sz40PPLII0Xlkkl0hNsHfWC3yydKxYVSMTGNMZg7UWzXFNuCxk3jlxJ7tmiBIdzaJPvvp512WmCBuBvggwapfUxQG8MW2gUNSNuB77jjjqJanjj9DaodDjrPrXHT4GcPxKBXfHb/gtjYizXiiGINMLpIQ4XMhAkTOol3e2LWektbNLoTd6n7hwVENwDo5LF///5Oi0rS5qGv2jU4ZUkU2zXF9huDUmMizI/gc6XsjP4H2dG1XVC5id0u/DvM14IyxXYWyc1G2lkSO8AHZbLcCckVCXp+WFbYzva5NcXql/YCpyDWuEcpPlobHjVm3Ad2l6f2JUqFW06tAAAZDElEQVQU61ukJOPWjeNx1kekMfGWcw1bRKGvyCTibSF+r7wgWnQuCvJL22dcsRRmSzd+R8XuoNiZpHyilB/Yfw969W7/vVJRHNRPm1+pcV8qs+nOKW6m2H2bZ/cHSZYooRulT8LGsWaK7bEXFgs1mZhUNwUlF6Jqit3kA0VxOZEj5JyojIL7SkMvoa8CgjKgtrPg33Ztn5vpiSuK3Vcu2g5MWDrBB9WUBe0+ETQgdSL/2Mc+JuvXr+/0KjKqv2iLPYnamTnbUe1XZ/ZE7k5m+DloIZBeN2jyi/u0GzS47cB+6aWXBu7aoQN85MiRkX8PE1O26yUVxa2tranzcBm7r/CyJIrtNzZ2jW3UmIDgDArw6jul7BxXFLuvUNXOyhNlRa6IjCpPsP1Ex9R73/veosUmpSZU9XH7lahb0lVKFOvftX9nn322KbEIywiH/T5IFJeyW9ACSxXmYfcJergOyoy68TDq4dLlHBTjUpyGKr6U+tXb3va2gvi1xe1DDz1UyKQHcbQf5soVxVGxOyh2RoniKD+IGttB86HrH5WK4lL8gkSxPW8FjeGgWKJzXilRbP+9lCi27+3qj6jY5DKPEsXuYt04usm9viuqo/whTkyseICJmJLIU3Ch/fv3P4HanXr9uKLYfUoLeupUFmGZEM1c4rhqZYpte1QzU2zfp9RCLPs1FV7RBT29uQsZXZEb9bQaNvlVKop9yxTbNkn6kBCURcxypthdaIe+Q6CVesXZVZli2zZRbShVU4zrBE1ScSYA18ZhsTuOQLcFAB7QXJEfVpqBe8bNFLuxTG3sMoiKDWlnisM4u6/iszIvKpsLL7xQ7r///kKdOGzcu3dvM6Hrw26pTGe5ojjKPqXmSndLNtc36zlT7I6hpJnickUx7Iw3ILpLTVStfBJRDD9LqptKieIof4gTE9MYp7kVxSq8NPhjIgjbDiWozgrG0y1qtF5Ua480yNt/DxKOYU+y9nVcYWS3UV+1xqkpxnXwOkZLG3DvUv0NyyRGPYWGiXi3r6UmnTgiMOgVr95fM1Xuoj7dOs62H14R43g7Q1nq72mXT7i1Wu7gTsoj6DXVgw8+aBZMZrF8whbFttgDB7su0uVSqZ2D7Og+QLvj2d0zNajWMaym2K6PxXX1Xu6YjzMBlCuKcW17B4yg0qCgzLf6j7tVXpAQCuuXLaLV5m6m2uXp1hTbbXNtlXTchnGOwz+NCTjpNbRdEDhXXHFFYXEd/Piee+4xi6J1izGXo5uoCOpjWELEHielYrdtA513gmqKw2rJ9Y1FqbHtzmGlao7d+bJUWUcpfqXa5/qm+7P7lqhamWLcF4vO4zygJxXFSXVEkCjWh+NS/lCrMZlrUew6aanXzcikf/e73w3cycF9LeKu8g0SxfY5YbtPwGHsGku75nDGjBmyffv2wC9hUAdCO3TlrluXWKq/tijWAKBBPKh8Aq9p7BWlLgP9W9juE7i2vbDOXVBjMwxiF5S9ww4AWKTjclShoztbBL16tlm7f09bFENo2a9utS/l8nBfbV1wwQXmIQ4TZtZFcVhwtNcDuK8cy7VzmB11bITtPgH7uCvl7dXZOC9sMYvtV0F+GVcolSuKcX13PJfapzhq0WCYkIp6VWz7OsYWdjuwd+uw22ePPXfcB72uTzJu7YkW/05j/+i49iv3OPTvJz/5SdHCNeWJHY5s8ePGFNuO5YpitDsqVtmvwGE7JCKwS0bQly5E+QF8AGIOH43T7p7e7hwWtB2hnotdMOxMuj0HhO0+EcUvSfs0juB66mP4HRY52qVj6I+90M6dg/XvSconkJ13Y05Yf5OKYjBMqiO0D+6cB9vhgVuz2m5coCguN2JU4bxS5QRVuGXFl6yVA1Xc0CpdIOoVX5Vuyct2AQHauQug85YkQALeEAiqjY4qe/CmY1VqaG4yxZXwoyiuhF7XnEux1DXca31X2rnWxHk/EiABnwi4dbpR6wN86le12kpRHIMsRXEMSBk7hGIpYwapUnNo5yqB5WVJgATqgkDQjg7lfrV8XQAp0QmK4jxYmX0kARIgARIgARIgARKIJEBRTAchARIgARIgARIgARLIPQGK4ty7AAGQAAmQAAmQAAmQAAlQFNMHSIAESIAESIAESIAEck+Aojj3LkAAJEACJEACJEACJEACFMX0gZIEqrXCP86uHtW6d8lO8wASIAES8JhAtWIn43bXOUUc9l3Xuvq4M0Vxfdixqr2oVXAN+sKRat27qsB4cRIgARLoYgLVip2uMMtb3A7qb9AXZFTD/PUiirP85WIUxdXw3Dq7JoNrnRmU3SEBEqh7Aozb1TFxVwo6iuLq2NS+KkVx9Rl7fwcNrmeddZbcfvvtpj9R30GP7yxvamoSfOc6Pu73x+v309sDHMfpd8Lj3/Z3xeMpPOre3gNmB0iABEggZQJx4ja+7Wzbtm3mzhpze/bsaX7G+RqT7ZhejbgNoTl//nxpb2839x42bJg0NjZKt27dTDv27Nljfo+2hn3xRFhfcO3Vq1fL6NGj5aabbpKOjg5z/SuvvFIWL15s7un2Paw9+/fvL5qnbJPZbXa/MMO+flh7tL9x2Q8dOrSTx9gMtD2PPPKINDc3y/Tp0wtzsv0td8oXbdywYYO5ZkNDg0yePLngB+Af9ncchDlaz8XPOsfr306cOCEQm3v37pXLL79cbrvttkLbXfYpD4PEl6MoTowsfydocNRghJ8RXFT44mcMiHnz5gkCqv0qCYMBAWnq1Knmb/ax3bt3lxUrVphghQEe9hoOgTns3vmzBntMAiRAAqUJlIrb7it/WyghkdHS0iJTpkwxwtQ+FndOM26rAIUQw1yggrJPnz5GmLn9COp5VF/0+n379jVCG3MSBDjEMeaw008/3fRH71eqPaXKJ5SPXg8/g+2jjz5adH+3Pdr/JOxtFmFvBnC9UqLYnmO1/5hzMS+7/N2/gz0eVnT+d/WBCmZbKHdltr3UyKEoLkWIfzeDAo6tT7LuoMCAx9MeAho+UQ5vD1ANRqVEcdS9aR4SIAESIIHOBKLi9qBBg4qELc5GbF63bp3MnDnTJDBcwaWJj7jJjLhxO0jM2ckTtMu+ltvToJICuy84ftmyZTJp0qSiTKk9Z9miGtlg9352e4KuZ5+PzKzL0Z73TjvttMD24LqanY3L3j3OTlbp3+KIYre/biY57O8TJkzo5EdqDwhqzO04F9l4u28UxYxYXhNwg5YdhDS44rWI/bFft9mv4XCM/q0cUVwvNVVeOwQbTwIkkHkCUXEbpW12uYJ2xn6V7b4S17+VI4qj4nbQIjVb1JYSxW6pg9uXpKK4tbXVJILscoZSItsV1fabUzdRFCSKXeEYl73rhPZcq5nZckSx3Z6ghxb9+6WXXmr8SLPK2h47UUZRnPlQwQYmJRAVXPE06GaK7eu7A7LSTDFFcVLr8XgSIIE8EoiTzNC3dEHiyhZ25ZS92dnFqLhdjUyx3Z+grKQ7Z3V1ptgVoXHZh/m1XcKAY0qVTzBT/DRJlk/kMVom7HMpUezWFNmXD6o3vvPOO4tquezyCfeps9S9E3aFh5MACZBALgiUip12nSvqhu1PUI3ugw8+aOpGgzLFlcRtXYg9bdo0U8MaVFMcVT6Bdkf1JakoRvnDwoULJaw9bvkg7u+uowEPrRF224eaZrecwxbFSdiHObKb2bbbo9lkXUzn1gy79ij1d5d9UE1xUPlEUIY5CwOTojgLVsh4G0oFVw0K9upT+zWcuyL2scceM/VdbvmEfR139wl9lcVMccadhc0jARLIBIE4cduOzWi07liAf2PxmZbFXXDBBWahGOqNXVGcRtx2dyhydz8oJYpVeOpOGnZfgkRoVKYYDwhR7Qnqb1tbW1HJRdRuGmEL9VQ4ujtXlGKvzuaWXNgL2+yyCtgYuzkdOXKksJAR55566qmyc+dOczl7hw/1o7C/u+zd3aeCyieCGLp17F01iCiKu4o870sCJEACJEACJEACXUggbNcKbVKpv3dh06tya4riqmDlRUmABEiABEiABEgg2wRKid5Sf89275K3jqI4OTOeQQIkQAIkQAIkQALeEyglekv93XsATgcoiuvNouwPCZAACZAACZAACZBAYgIUxYmR8QQSIAESIAESIAESIIF6I0BRXG8WZX9IgARIgARIgARIgAQSE6AoToyMJ5AACZAACZAACZAACdQbAYrierMo+0MCJEACJEACJEACJJCYAEVxYmQ8gQRIgARIgARIgARIoN4IUBTXm0XZHxIgARIgARIgARIggcQEKIoTI+MJJEACJEACJEACJEAC9UaAorjeLMr+kAAJkAAJkAAJkAAJJCZAUZwYGU8gARIgARIgARIgARKoNwIUxfVmUfaHBEiABEiABEiABEggMQGK4sTIeAIJkAAJkAAJkAAJkEC9EaAorjeLsj8kQAIkQAIkQAIkQAKJCVAUJ0bGE0iABEiABEiABEiABOqNAEVxvVmU/SEBEiABEiABEiABEkhMgKI4MbJsnrB27VrZtm1boXETJ06U0aNHd0ljDx48KC0tLTJlyhTp1q1bl7QhKzfNM4utW7fKvn37pLGxscgPjh8/LqtXr5apU6dKz549KzIV7rFhwwYZNmxYp/vohU+ePClr1qyRMWPGSP/+/RPdr5JzE92oDg6GLfDRuJOmnX3E4/LwsQ/ltBljZsWKFTJ06NBOc1Ba8RC+NX/+fGlvb5e5c+eaewV9KrlfJeeWw43nZIMARXE27FBxKyCKhw8fboJDVFCq+EbWBcKCfpaCSZoTUznXyhKLNG2Pa5XDA+elJZaiBKvdtkqEbSXnps0769fLkihO027lXqvc8ZF1O1cyftOKh3jY3rNnj0yePLkIl2urSu5XyblZtyHbF06Aojjj3vH2WT8ObOE9S99Y9HtbFOMPGNDr1q2TmTNnSvfu3c2T+969e805QU/WOB8fzTbbxyAALVq0yPxdM3Ktra0mQ4dPv379ZN68eYWsnwYT/G3nzp2Fc/Cz3Y6GhgaZMGFCURbPDrhtbW2Fe+BYNwDa7erRo4c0NTUVZQI1i6htnDNnjtx+++2mzWgX+ojAqg8T9r1xjGYi0Oezzz5bbr311qL+Hjt2TBYuXCgdHR1FDNB//f0FF1xgzrGz5gjct9xyiwwYMMBkTG2b2BkQu0+2ffAWAMzVJvpWIM65YfbXBynXR9zJR/0MGRrX/ra9wBYfnbjstoEnPpoptu0UZOegtg0aNKjIl+w3I2F2f9nLXmbsb3MNY6aDSyfZoHPDmMH+t912mzz22GOCAIv+XnjhhbJ8+fJE985KaDry6fNCm9L7f35e+FuUKLbHivog3hLYb5RsX7PffAW99bL/7r4lcO0Cn3rb295WsMnf/vY30Vigbw9sAbR///7C2PrABz4gDz74YCF2qn+G+az+Hj52zjnnyMCBA4uypbgPYs/jjz9uYq0dO+24ob9H7MZbDjtm2WNP43RQe9R39dygGIm/RcUNNzaOHz/ejDu0AR/YZuTIkUWxEm+GEN/03LB4eOLEicJ5SdqG9mrss/mF2R0+5s5FeIMZxNt+cxU2j+HcMGbwYdji8OHDhhH8BW1ErCxl60rfmmUlXvjeDorijFuwXFFsPzHfe++9ZkDitaYtlu1BiEnm0UcfNa+gMSlgYOPfjzzySEFc43gcp9eKyhRDFE6bNk1UvODe9isuu30PPfSQsQKO0YkRkxgmDwRhfFzR75otLHPgZgwR0Pv06VMQ2PZ1XUGOftptdq+FwH/ppZeahwG9P0Q+7qH9tblqKYkGb22HBlLw3rx5s0BI4zW/PVHjXmof9N2+N37Wa+p97Wva59q2tUtbbLvaPoJ/2xkZm5fNA+zuuOMO85Cj13VFju03EAR4kIJYKmXnsLapYAgqi4iyO/6GCQsPWRs3bgzkHWYr+9ywdqkAtP0fNoJ98TAZ995ZCU1JRLE+KGnb3Qdm/F79GoIKx6v91LdwDBjBl+NkaYNiQ1DGUGOSvk2zS2rsNn3zm98sjGsdW+6xQT6LOKCJCJyHh2qIIruMTYUYfAPtUB+66KKLisa0G080VoSNM43XuK/GH429eq7tu/ZDnx2v3LgRljCwy59wXTdWqk3c+G/Hw7BY5469oJiGOBY3Uxw0F6FdQfHbTrzYtrL74fbJZoZ23XTTTSZBc9pppxkfQEIF1y1lazfpk5Xxn7d2UBRn3OKViuJ3vvOdct999xUF+aBJJEwcIjDoBGVPaMh8YoJXMWtjdF872QIlKLuLczVjpBkG/E6zAXptN2MUlBlwA0up1+hR/cb97Yy5KwI1k6ztQ8Zq0qRJpi8qDoNewbkTtorxK6+8UtavX1/ISuG6KiogOHWC0ocEZLA0Q+9Olu5DUdDkpg9FmrlWgW8/hODfcUSx2kLFHyY2e2K3JyD74QN8ouwc1TZMTmG1wlF2twXQl770pUDeNpu44kl9yc2A2j7mih3NzNu2zlrGKIkotuOB+5o9KLurMQTZRhVa9hsHHVvu2y07y4dj3L+Xeo0e9Xf4qj223GPtGGbHJoxVO1YGJQ3ceKD+gLEXFE+uuuqqogeHoHHmilLbx4J8135rVU7cQJ9tUaw8bBuoz+Ph3n5YTjL2otqGv8UVxfbbCLWJnd2247e9/iFsHsO5dp9s/7Db5fpNkntnXJbUdfMoijNu3nJFsWb7PvzhD5tsmL2oKYkoxgRlT3R2oEgqiu2Jz87ynX766UbcvPnNbzYZarTVvW+QmVyxHRQkyxXFKkzszIbd37B6M/f3SUQxsuKurbTfQTbTV3jIRg0ePLjoVXQSURxUI2hn7eKIYm2nnV1RQY0J355E3Yx80IOVXi+qbZWK4ssvv9xk9qIW/IWJp6Bzk4hil0mWw1Aaoth+42CPCbyJgmh5/etfL/fff38ho2Y/ALpsXJvEzRTb4qiUaLbHFrK4trgMe0Pm/j6JKMabsaDFyWGZcnuc2SVgYJVEFLvxKU7ccEWxHaP0bZYmN9wHRL1fnLEX1bZKRbEbL4PGX5gojoq1cURxnHtnOR7Ue9soijNu4XJEsWYTdPVv2Gtet3wiKJuIV8H6SjBJ+UTY07mKI2BftmyZyawim4AJBK8kX/7yl5uJMazMwzaXPekEvRrEsaVEsXsNfa0flEW1hbpbrqDtCpqwdaKIUz6ByUTLDOy+hpWPgBO4jR07tqhsI85rUNf+QSU2sL/aEgLGfgUdJg5wb2TMcD0V1G7ZhV0+YftX0HBMo3wiLGMWxjvMnm5JSylmsHlQpth+ndpVu8TEDX1pi2LbN9EG2Ob3v/+9XHHFFaakwP570O419hjDA7X9+j+O3fSatl2CypzsseX6T5DP2r6h9bJJyifi9MO2mT3OwsonSmWKo8qu7CQArq9jNkwU22919M2W++Bqc44z9sJKO5KUTwTNRXjQCeJt8w0Txe65bvmExrywTHGce8cdmzwufQIUxekzTfWKSURx2JZs9qIANC5soV3YK3YERK0VtBe1aLYCiySCFtrpazpbPOkrVJzz4he/WJDJ1vpZW3CpoNX7Bi3EsF+hvuQlLzHlBVqDrEaw2+gursExYQvAENSVp5ZtuP11Fw/pcfbr1csuu0z++Mc/dlpoZy+eCVv4hfbpwh63zENftdrn2jzcRXpR5RMuB9dH1GYQgH379i3US9s88HDT3NxctOjQzQ7q4kPUkD788MOBC+2C7Bzmv1H1plF2DxIvunDIXegXlVG0FwrZzNzJNEwUu/0KWmSYajAp82JpiGLcWn0WY/UVr3hFYUzYgst+Q6PjL6gu2Y5JWMz2vve9r9O2XHqMLrRzM7H2eNEFschgfu5znzMPdbYv2tfCA419f3es6QK6173uddKrV69ONcXuIkx9ZW+3B7wQT9wstX2MzcUuTVE/KpUNd2MkFgyHxSJ3cazeD20EKzdWuj6vJVJ2PHTHT5D/h8W0sDUk9rwRZHd7Lgri7dZ/BwlqXZuj8cxmZrcrTBS756uts/5wXGb48O40iuKMmyyuKM54N9g8i0CcxUMERgJZIRBXFGelvVluR1jZVZbbzLaRQJ4IUBTnydrsayYIUBRnwgxsBAnUnABFcc2R84YkkIgARXEiXDyYBEiABEiABEiABEigHglQFNejVdknEiABEiABEiABEiCBRAQoihPh4sEkQAIkQAIkQAIkQAL1SICiuB6tyj6RAAmQAAmQAAmQAAkkIkBRnAgXDyYBEiABEiABEiABEqhHAhTF9WhV9okESIAESIAESIAESCARAYriRLh4MAmQAAmQAAmQAAmQQD0SoCiuR6uyTyRAAiRAAiRAAiRAAokIUBQnwsWDSYAESIAESIAESIAE6pEARXE9WpV9IgESIAESIAESIAESSESAojgRLh5MAiRAAiRAAiRAAiRQjwQoiuvRquwTCZAACZAACZAACZBAIgIUxYlw8WASIAESIAESIAESIIF6JEBRXI9WZZ9IgARIgARIgARIgAQSEaAoToSLB5MACZAACZAACZAACdQjgYIo/vWvf916yimnXFiPnWSfSIAESIAESIAESIAESCCKwBNPPLH9/wNSS6MHAcHbXwAAAABJRU5ErkJggg==">
            <a:extLst>
              <a:ext uri="{FF2B5EF4-FFF2-40B4-BE49-F238E27FC236}">
                <a16:creationId xmlns:a16="http://schemas.microsoft.com/office/drawing/2014/main" id="{062CF693-73A8-4D2F-8C7F-39DC84349DD7}"/>
              </a:ext>
            </a:extLst>
          </p:cNvPr>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AutoShape 4" descr="data:image/png;base64,iVBORw0KGgoAAAANSUhEUgAAAsUAAAF5CAYAAAB3K1eLAAAgAElEQVR4Xu2dD5hVVdX/l/2DLEKIyCilgiQMkQxKjEprKup90cJSiEKhCA1lIIhofMjHlyAiEBiwIgqQUtASwymjxIaSGAoqIv/EW1Rg7+SPjD9NKfTP3/Pduq777jnn3HPuPffO2fd87/P4yMycP3t/1tprf886a+97ivBDAiRAAiRAAiRAAiRAAjkncAr6f+jQoScef/zxnKNg90mABEiABEiABEiABPJI4IknnthuRPH+/fufOOuss/LIgH0mARIgARIgARIgARLIOYH//d//FYrinDsBu08CJEACJEACJEACeSdAUZx3D2D/SYAESIAESIAESIAEhKKYTkACJEACJEACJEACJJB7AhTFuXcBAiABEiABEiABEiABEqAopg+QAAmQAAmQAAmQAAnkngBFce5dgABIgARIgARIgARIgAQoiukDJEACJEACJEACJEACuSdAUZx7FyAAEiABEiABEiABEiABimL6AAmQAAmQAAmQAAmQQO4JUBTn3gUIgARIgARIgARIgARIgKKYPkACJEACJEACJEACJJB7AhTFuXcBAiABEiABEiABEiABEqAopg+QAAmQAAmQAAmQAAnkngBFce5dgABIgARIgARIgARIgAQoiukDJEACJEACJEACJEACuSdAUZx7FyAAEiABEiABEiABEiABimL6AAmQAAmQAAmQAAmQQO4JUBTn3gWqB+CPf/yjLFiwQM4//3y54oorqnejOr9yvXC8+eabZdeuXXLdddfJy172slhWS6vvaV0nVqMzfNC///1v+fvf/y7Pfe5z5dnPfnaGW8qmJSXw9a9/XbZu3Spz586VIUOGJD091eM53kTuv/9+WbRokVx55ZXS0NAQi+/JkyflH//4hzz/+c+XU045JdY5PChdAhTF6fKs2tWeeOIJ+epXvyrbt283AvPtb397p3v9+c9/loULFwqOhfB40YteVLX2xLnwwYMHTXve8IY3yOTJk+OcEngMJvGlS5fKr3/9azn11FPlIx/5iBHaUZ9//vOfsmHDBrn33nvlGc94hlx99dXyxje+sew2dOWJSTj+9a9/NQ8i+MAHXvCCF3Rquh4DLk1NTdKjR4+adG/t2rXyk5/8xNyzf//+se6ZpO9RF0zrOrEa/dRBKgwGDBgg1157rXTr1q3T6XrMoEGDjI8GHZPknqWObWlpkY0bN5ox+bGPfcxbYayC4z//+U+pLssZZ5wROhZKnuzRARhf27ZtM6J46NChkS3/8Y9/LF/84hfF5od48JKXvETe/e53y6hRoyryjVqMt2984xuyZcsWee973yuXXnpp5iy1b98+I4onTpwoo0ePLtm+xx9/XG688UZ54IEH5KqrrpI3v/nNJc/hAekToChOn2nVrvjb3/7WDDKI3U984hPSu3fvonvphHfJJZfIZZddVvUnTQjPL3/5y+aJOCj7l1ZgPH78uMyfP18eeeQRI3AxyX3yk58MFHwK5MEHH5TPfe5zgjbiEzcwpWU8CHncH0/+YeI07r2ScFRWuPa8efOkZ8+enW4T55i4bUtyXJAorpUPJWGYpE9xhDhEcWNjY6Dg1XZFHZNWe3Cde+65R5Cxv+iii0wG65nPfGaal6/ZtRAL16xZI//6178K94RfP/bYYyYu2g8X/fr1MyLjec97Xs3apzdKMw6UanwSUYyMMpIGr371q+XlL3+5uTQelvfu3WsYnnfeeTJt2jTzRqGcTxrjrRS7ehPFmCtWrVplbDBjxgx53eteVw56nlMhAYriCgHW8nS8+vzKV74iP/zhD+WjH/2oXHjhhYXbP/roo/LZz37WiMBPfepT5om/2h8M4hUrVsiBAwcCs39pBEb0QUUcMuDoF4IGHgrOPffcwC6Ckwqw17zmNbJ79+6ai+I0hWcSjnHuG+eYavhOkCiulQ8lYZhW3+MI3jjHpNWeer9OElFYKxa1HGtJ+q+i2E0WHDlyRD7/+c8L/NKdY5IwS2O81ZJdkr7FPTZppjjudXlcdQlQFFeXb+pX12zxi1/84qJsqWaJL7/8crn44ourniVGx2olaOzgiFdlyE7j9R5KMoIyXe3t7aaEYODAgeY/vC6udaY4zYCeZIKJc984x6TuuCKFBxW7fKJWPpSEYVp9jyN44xyTVnvq/TpJRGGtWNRyrCXpf5goBpe7775bUJ+MOthyy97SGG+1ZFcNf6AorgbV6l+Torj6jFO9Q1C2WLPEqA+D4NBaYmRWf/7zn8u3vvUt+cMf/iA4FzWmF1xwgYwZM0Z69epVaFtULSqEy8qVK01GWMskIDQhxN0PFu8gU43XcnZgfN/73mfa8aMf/UhOnDghr3jFK+RDH/qQnHXWWSX52MFx9uzZprYawhdtwatR94N23XbbbeaV9V/+8hfzmjBIFKMd3/nOd+QHP/iBHD161LxyHTZsmCk9cTPteOWMkgzwxaC59dZb5f/9v/9napxR3/2e97zHnI9M/Re+8AVTO+t+XvjCF5o2n3766abuG2UnaOtDDz1kbNO3b19TR/Zf//VfRa9/k0wwcSaSqGPQLjx44dWktgsPYHjQCqozxLW+//3vm1p3ZQibgiFKAuyPmymupQ+F+SJeFaMcZ9y4ccb2WNyCbBnKdVCqA1/u06dPUT90vOF1PMp4wl7LxxG8UcfAvyBQUP+JdsLXUCuKB1/YBLbCA+J9991nfH3EiBFF7dQ3Jjt37jT9gF2CFv/o+MbJKDPA8ajVhD0RI+Dbb33rWzs9gKJ9mzZtMm9ucA33U6ouMskYKBkknnroCqupRb8XL15s3jDhvnjjBju/5S1vMWUk+/fvN6VpGMvuouCw2nBcZ8+ePYVYgDaidOO///u/5W1ve1usOIBzksQhHP+nP/1Jbr/9dsMd5SODBw82sRSlMXFriqNEMWIX3gC6ojhJbAiLWXFsHhVDXT/AGA1aWAjfRWyFL2NuQ/IEZSLwZZSG2IvY1DfmzJkjiNGYL/A7fLBgEf6B8WZ/YDOMETDH2MT1tUwHcxs+tih+7WtfWxgrsFnYdYMWI6v/oW769a9/fWEexX3Rrg9+8IOd+hRnvPCYYAIUxR56xu9+9zuzgA3CDQP5Zz/7mZkc7SwxJsRbbrnFrEbGSlbUJ0G0Qeg8/PDDZrLDBKH1ZFFCKSib98tf/tII7l/84hemvAGDFQu2IIoRTCHMNTBiosCKWgQ7CI/Dhw+boIN6V7sNYaZw24Z7or/jx4834t7+IACilhcfCBYExSBRrK8JwQLZ5Fe+8pWmZvlXv/qV4TR9+vSixSoQdOCMBWI45pxzzjFiCZPisWPHzEKKCRMmGCG1Y8cOM8lipwV8sCjwOc95jhFPOA7/hrDHAwKCGq6FDyY5CC5M1FhMqFnwWoliTFgQuF/72teMAIPPwJ7aLizOgtDRek0EDwgN+BrKVCDqbYaYrMBWP64orqUPub7Y0dFh+gffRnkN+q4LWFVMokwpSGyqaIDvwQfDPpWIYvgtFkLpgxoeZjHu8cCCsaUPv9oW1Ai7b05gC7wxOe2008xYQBwIyl7p+MYDJO6HMQHhANvDvyEAILre8Y53FMQEjoGIxHiDGMe11U8Ql1DaBD8OW1CJWJBkDMQJ01GZUu03Ss7a2tpMPzEO0b5rrrmmIIqDsqNhdtT6bMQ3xDWMfSQO8DAIXyoVBxAPksYhJDdQ3oCYCGGFMQfu8Gf0B/+Ps9AuTBRjHOBh9dvf/nZRfE0aG4JiVlybR8VQ2w/AAouv3f7ajDS2gxfmK/i6xmqNr+obiNOYW8AUDxqwJf6Dj9hreLT2F8fq9bFIDnMrxqAuctTrIjYeOnTIjMOo66JvQSVmyhLXRQyIil1xxgmPiSZAUeyhh9iTNp5iW1tbzdOqnSXGhI6FKAjWWGUOkYMPgtv3vvc983oMA/TjH/+4WUyRVBTjWnFffWMQI9OEiRWTEdpw1113mWzuO9/5zpLbtbltQwDCZA+h4C64g8BBlgMPCBAtQcFfs+0QrZgQ7cwBgiCE3plnnllgo8EKWRg8TGAnAWTC8dEdPyAc7MWGpXiuX7/e3Hf48OEFoYFzIOjBSzPKuEc5ohhZPIh2TDDuB28UIL4hyO3FeFqag77ZPoPJDEIZGXVbJGKVNIQ9sqz61gG2hT8iE+eKxkpqiiv1IWWo10F2pXv37gYNJrfm5maT5dPMMAQ7xAcEn71Lg2ax8GCE8YaHqVKiGA+E7qJYPQfXgzDChGcvxgNr2BDlQtpOsMWDLrLHmoXVrDWu52a1YZsvfelLReImShRDXCFrPnPmTPM2Ax/1CX3LgTGHdsB/8XYAD4+6IAiiGmMHmbCgDLvNCbEjyRiIE6bjiGJcBzHnAx/4QNHuCsolrij+29/+ZsYqxlLUot+oOJA0DsFXsBALD+f2Qwp+/93vftdkj9GeckUx4irmDcRl2N8WgkljQ1DMSmrzUm+9NLbb/cX4hg8iu+rGdsRq7O6ABzo7jqntESsxb2D3DQhm+60sxK5uqwYhjvU78CM8FIdtnZb0uqVEcdzYFWes8JhwAhTFnnqHBh0EMgRCFYG2WNWnaLdEAQJ6yZIlpqQCEzuedkuJuKAFdXFFMYQDJk97JTPar3W/YSvz1TRu25CVwgToZvJ00kAA19KKIFGsGTS0C4HT3q8VgRBZaAQ0W+Tq/WwRoA8ZyHhBxNjBuVRAD3O7qExBnK3t9L4oLyn1wes+WxQjQwRemOTPPvvsotPBFG8nkP0rted0mIivRBRX6kPapqDr2GJDX8XqGwe8BbDLdNR3IBr0gbKUKMZkVuqDh9dS4wDXcEWtClRkLXE+fAQf7RMeXGzxHiWK8UCI/uvrX1wHD3vLly+X3//+94XFtDru8cbH3eEENkaGVONKqX4H/b2crftUUISVD2i/w3ZVKFcUQxxjvOhDhNufqDiQNA4FZf71fohbeABCqU0SUey2F8Jw5MiR5qHBLq9LGhuSPMiHicFSMTRIFOvDLPqAB0d3zYm+WXnTm95kFhLi72p7lM6gzM4+Bw/MeDi2H5ZUFCOzjDd6Yft9J71uKVEcN3aVM+Z4ztMEKIo99QYEQWR7kfXF60o7M1MqmNgTCLIBqHeqpigOEnN6P7yqKiUGgtqmW65BTKiw1bISvR+CW5Ao1mCFL5AI2uQepR3INNiTS9REHRSc49gAwgViA0EW4gsf3Bvn2ovRkkwwce4bdIwKHYgoLYWxhwaE3U9/+lNTJmHbC6IMmU4EEvCHX+qxEND2Qp1KRHGlPlSKIWr5MJbsjNCdd95paqvtVfjIjuKhKc7CzUrKJ/SBC9li+Adev+KDbBcyhfb9dSxA8GlW215saj/4RYniIJEbNFGnKYrjjoE4YTpOpjjMbklFMdqj5RPInmMbTAgxd1/wqPGYNA7p8Xjr9uEPf7hThrKchXa6JRuSK/Ar/B91t/hPxWE5sSFqvMW1ealYFhR3o2qlYTNtFx78sO0Z3sJELYgLy3hrxh4JJ7zNQRLBFcdJr1tKFIclRTR2xYlJccZR3o+hKPbYA8ICuQ5k1ELhVWjQXpMaQHUg+SaKdaNzzWAhyCGbAWFjZzqjRHGU6VHmoYuTwoKVnp9UFENI4vU7Mjsqhu22oDa7q0QxXqFHffAFKBCJmADwxgFlFVjoFfQlCu6r6CyL4iA/0YcsTHx4EEAWDZOh/SYiilUlohilCKtXry4s+HHvY0+A+iofDyea1Vbx7m6rlYYo1vItZITLLZ9IOgbihOlai2JdyIy4g4eQoCxrHFEcNw5FCXc70ZEkU2z7Ed6OYEE1amOnTJli3grho6I4SWwIEpNJbV6OKFYfmDVrVuA+v9ouxFh9y1GOeMUbFNRdI27oItj3v//9pkxQxXE51y3nTWGpB4E4Y4fHMFNcFz4QFiQhtLB6HrVOYV/g4E4gvoliGFCDAWpXEcBRjoGSAPu1dpQoTrLlUJqZYqweR00aJhvUhKOuWANpOUHRduZSEwmOjcoUh+057Q4YTHCoYcQKbGTIUFeMGmb4XDXKJ2qVKbZ3THBLEJA5QwkJskJxvg2uXFGM++KBCa963/Wud5nabM1Ahk20uiUjRDDsgXIn1E7atemwYRqiGNfRFfvwA11oh0V5EFbuorygYJt0DMQJ2LUWxdomMEBpwze/+U1jMzygYwE0hFccURw3DlUjU+xmFyGIUZOLt2jah1JlckG2CYoBSW1eKpYFJSN0O7mwrGnQmCxHvGqf8YCIsYDdiDDe7C/OKue65cR/zRSX2u0lzhjiMWLeepov2N6/f/8TcbbHIrTsEAgTxUE1w3arg+oltXbw//7v/zpNpLge6goRUOwMpi460q3K3JXmUa/QKi2fQH/0FTFW9eJrchEk3cxYkCiOI1ZcKycVxZq9Q0bbfTCJ2r2gnKCYhijW2lR8LXbUF6PovdTH8DrfFV5JRHGtfMhewe3WGtqvh3U7Qe2nZlyRBcIbF5QsBe1IESUMkn6jHRbPfeYznzGiSneN0OuHTbSa1UZ5C0Q06iDxsOXuSJGGKNbFTPCBV73qVYUdKrA4FdtGuVteBbFJOgbiRN1KRLGucQA/94EHbLHTBtZeRJV6aV0vyhC0pjoqDiSNQ9pGCFZsTamLp8Gm3JpiVzza9fXq50ljA9oTFAOS2jyKnZ0UsTPjQTXDtu/oeMa2ebpIrhzx6voj4iASUUgMqG3KuW6p3Sfc2KVvTCHk3NgVZ8zwmM4EKIo99oqo12maOdI6w6DdJ7DYQLf+0lei2DkAgRIra5H1g1iGEMBCMve1PtBhELu7EijSaotiu824p1tbbQdOO/jbIggiGvs22yuIscflb37zG/P6TevqkopivQcGmLtLgdoNpQga5DDxIEtz0003mdX7tS6fACssKsHDDx6OscOGXR+J9qHd2LECi4q0f+5iTttf4pRP1MqH3N0n7J1QkOFEWQT67S6es78pUrP5pXZWcP0/qSjWB0bsWoEHKt13HH6JemYsJnLFjJ3Ng1DFq+4g8Z6GKNZ9U5Exx/ixv1I5bjhNOgbiXLcSUax2hhCzFxsiSYCdSZAFtBdDwp+wxzmElS5IU0GJMa+LdKPiQNI4pAIIcQJfwYyFXohbuC/q37GjTyW7Tyhj3cEH8U/r0ZPEhjBRnNTmUezCRLHaEaVEYbtPQMDa20UmFa+oJUfbMEdqTNAEDd4SIHZiTCS9rsZCCPug+B+0A09U7IozZngMRXFd+UCUKEYAhcDC3oxB+xRjoka9sb1VlL46Q5DVPTAx6J71rGeZLBnKMuzBCphY7Yz9VCGgkJlCcEBWDZnbaoti3F8XGaHN9tO/Gjqs3kr3soTQ0L2CUROICQ2LmjABanALC1buPdxaPizSwmSFkg4ICCyamjRpklncgUwe6qFhB4gY3YMWIhx/7wpRbO9tjaCuew/jzQJEFgSvvVG+LjRCe3VrOWTJcBwmZ9TXlVpoVysfUl9ENhP21f1/MYmivhs+jvpYLDq1P+6DV5CPhQWVOJnAoGNwT9Sp4lUw3oKA7d///nczlvE3sMWWcthv1f5oFgy/w+QctFVYGqIYD0jY+QWvbe0v7UAMwN7jaC/2NMa/wz6IJUnGQJzAXYkotsuBkEBAH/BQAoEIn4Gf2A83GMsogcIDDBIPSBjoHvDuntFhcQAPl0njkG4fiAdn3StdvzwFIhljstyaYmWsbxLRR32gTxobgmJ/OTaPYhdUPqEP93iQwZzg7lMMbnigxAO7JkKSiled83R/atxHFylizsBCZXySXreUKMb40i8KwfxUKnbFGTM8hqK4rnxAv50q6FuY0FEMViyGweSKei5MphCACNqYtHT/U4WCiQGiEJlhCDb8Hd+whtexyEJgX197mzKch2CJvyFrggGLEgpkqBDwNaOEYO1u46XfoIcsmC0+gwykx0K0IkhjAtIPxAL2C0UAd7eTwjHIYmOyRO2u7jOp5wZ96xEELMQcapRtPkHfNKTXwTZQ2HPV/WYlPJhgX1kEUdgCIhPZC7Tf/TYw2AX1aBCUENK2KI7i6PKK+mZCe9JD/XUQT1085H4LIkQ9/ABf9qKTCWyPRXaoK0Z/VGiiDhbb1OHByBbFYQxr4UP2t0JBTMBe+q1V2K8bWxq638CnvPRhUfekdberCwsqYd+EZh+vx4DV1VdfXci6QmxiTKGcBX4KoYaxCAGGh134iiuKYQO85sf/7dpG+35R32inpTDuDgqu3fSBG2IMD8/6rZL6BQbYxQKiHGU4EPVhnyRjIE7gRjtVFLq7ygT1270mxijelOm3+ek3OWIPadTZurHK/mY52Cvsmx+j4gDakCQOuTEamUoIJNT0w35oJ2qBg3bVsfuLmIW4aO+2Yv9d3zRiZwUkOfBJEhvCYlZSm0exC4u7aCtsA0ENYYp5CbEJ4x4xDELZ/UY7jJugOSKoH8rhjjvuMA/YuBZiCDjZ147yuTA+QTHSfsDAt53igRkiHB/YGbYP+5KcOOOGxxQTYPkEPYIESIAEIgjoq1F3EWdeoemXgtjfoKkstLYV3xoX9PW7eWXGfpNAuQRKbSdZ7nV5XjABimJ6BgmQAAlEENCsWdDXiucRnL62Rl2rW4+PrBxeXWPbulLf+JdHduwzCSQlQFGclFhlx1MUV8aPZ5MACdQxgbBvtqvjLpfsGhad4XUz6mlRb4sFiijFsWvPUdqBhwj3G8VKXpwHkAAJFBGgKK6tQ1AU15Y370YCJOARASxuu/HGG00dPmoOKfKeNB5qQ7FWAbWNWOmPD+qeUVOJukfUOtp1mx6ZnE0lgUwRSLKmJFMN97QxFMWeGo7NJgESIAESIAESIAESSI8ARXF6LHklEiABEiABEiABEiABTwlQFHtqODabBEiABEiABEiABEggPQIUxemx5JVIgARIgARIgARIgAQ8JUBR7Knh2GwSIAESIAESIAESIIH0CFAUp8eSVyIBEiABEiABEiABEvCUAEWxp4Zjs0mABEiABEiABEiABNIjQFGcHkteiQRIgARIgARIgARIwFMCFMWeGo7NJgESIAESIAESIAESSI8ARXF6LHklEiCBDBJ44okn5G9/+5s85znPkW7dusVq4de//nXZunWrzJ0713w7W1d/0Ad8ux7ahW+Te/7zny9Tp06V173udWU17f777zdf1Yxv6WtoaCjrGjyJBEiABOqNAEVxvVmU/SGBGhAI+prfF7zgBXL22WfLmDFj5OUvf3lmvuZ39+7dsmLFCnnFK14hn/zkJ42gLPVZu3atbNu2zYjioUOHljq86n//3e9+JwsXLjT3GT58uPzzn/+Uc845Ry688MKy7r1v3z4jiidOnCijR48u6xrlnKRfWTtgwAC59tprAx9S9JhBgwbJ1VdfHftBppz28BwSIAESsAlQFNMfSIAEYhP497//bTKomzZtEvwbmdfevXub848cOSInT56UZzzjGUZoXX755fLsZz879rWDDkSA+uxnP2vE3xVXXFHWtX71q1/J4sWLTcZ3+vTp8tznPrfkdbImiu+88075xje+YYTkyJEjS7b/73//u3zuc58z9rjuuusEDyz2p6tE8cGDB424hyhubGwMFLxxjikJgAeQAAmQQBkEKIrLgMZTSCCvBO655x65+eabpXv37jJp0iQ5//zz5ZnPfKbBAZG8Z88egaDs6OgwWch3vvOdFWWMVbzhFf/kyZNrhj1rojhpe44fPy7z5883vObNmyc9e/akKK6Z9/BGJEACvhKgKPbVcmw3CdSYwKOPPmqytsgII+P62te+NrAFP/vZz6S5uVn69Okjn/rUp8z/y/1QFD9JjqK4XA/ieSRAAiQQnwBFcXxWPJIEck3gRz/6kXzpS1+SESNGyDXXXBNaGvH444/LjTfeKA888IB5Rf6GN7zBcEONLsQdMr7u4i5d+PX2t7/dlEk88sgjsmDBAvnLX/7SiTmu97GPfczc/8SJE7JlyxZBBvuxxx4zWet+/frJVVddZWqI8dEaVWS13RKMP/3pT3L77bfL3r175V//+pcMHjxYPvShD5nrBdUUY8Hbb3/7W1PK8NBDD5ns+Itf/GK5+OKLZdSoUbHLRdDu73znO3LffffJ4cOHTcnJS17yEnn3u99ddB2UqmzYsKETgzPOOCOwLAK1xl/4whfkJz/5SadzXvjCF5pzTj/9dLHLJ/Bwg3IYZYAyEyzAQ7/cj7b7Bz/4gRw9etSUPwwbNkwuu+wy0/5SnzilEVHH6ILDb33rW/KHP/zB8EdpyAUXXGBq2Xv16lXUBLzVePDBB6WpqUkw2d16661moSKOe8973iNvfetb5T//+Y+0trYaP0Kf0O8PfvCDct5553V6y1Fp/0vx4d9JgAS6lgBFcdfy591JwBsCEBjf+973jGCAeIv6aA0shMr48ePNoSrwghZ3uRlh1MTieAgfZJ5f9rKXFXaBgNiFAP3HP/4hq1atkl/84hcycOBAeeUrXykQ5BCrEN66QE5FFsS0XYKBa3/+858XlBpACPbt29cIQ5R+YKcK/N9eaAdB9v3vf1++9rWvyamnnmp2foAwxznIouP6EOOldrhAph33RbsgbiHEUfuLfmKXDIixadOmmdrn3/zmN9LW1iZ4aIC4xz1f9KIXGVH3jne8o9O90MYdO3bI/v37ZdeuXYY7HgbQn+c973mm1hv/V96vec1r5NChQ3LaaaeZdhw4cMD8179/f/nEJz5RqBfHdbTdDz/8cIE3Hl5Qs40+4+1BqUWJlYhiCOBbbrnF+AUWS4IF7gt7o01ggjZjkad+8BAGrugP2onFiRDRKPOBwIV/wg9+/etfG+7gh4WZz3rWs2TGjBly7rnnFq6VRv+9GexsKAnklABFcU4Nz26TQBICEG3YwQECMM6ODCqA7VrgJKJY2xZVPgEhg3IO1C1DeJ9yyimBXQoSxcioQlBDMCEzDIGJ8/H77373uyZ7jAyi3VdkiLFjw6tf/WqTqYYwxgfnQCgje4rMOFS5Y9cAACAASURBVDLpYR8ci2w7Mrl4uLBrrpHpRpYXW6+hPxBstrhLshtG3JpiZKixIBIPOciyQ3h+5StfkR/+8IdFGX39PYQ23hLYWVSIaCxkPPPMM+XjH/945EJGtQUeaHSBpssKjCBAIbDtxXho05o1a0xm2uYPIYuHNWxXB2Fvt0HLTiCYsUgRtsNHS3xwLzyYzJw502TQ8dH7vPGNb5SPfvSjRVwq7X+SMcdjSYAEak+Aorj2zHlHEvCOQFJRHCRmqyWKkQn9yEc+Elq6ECSKtTwDGVJ3mzYIQAjXH//4x0WieOPGjSZLieOx9Zz9gWDGrgpvectbInfJ0LagxGPWrFmdtofT6yDbOXv27ILwrlZNMcpVkLnXxZLoEzLvyGTbDzTKC9l4t3QGvL785S+b7DPKM5DVD/to/5GFL/WB+FVRrP6HByE8qJx11llFp+OBYsmSJSbri1IJvDnAB9wgcpHFtvd0RkYeu3OgdAXX01IbnIOs/2c+8xkj2tUGafW/VJ/5dxIgga4lQFHctfx5dxLwgkBSUVyLTDHapNleiKT3vve9Rqy628AFiWIV7agp/fCHP9wpy+yKUO0/6qRf//rXS48ePYrsBpH305/+VFCOELbVGE4otXBQM7zIfmLXCIh2FXfVyBQHlbJE8bLLWGwAWt5R6i1CueUTpTLfNiOUUOgiUNgRWXkIZZRQ6EftCVHs7s4RdC+1W6X992Kws5EkkGMCFMU5Nj67TgJxCUCkffWrXzUlAkEL5dzrIKva0tJSVH+cdqYY90Rd6Le//W2TwUW2ECUN73//+80CKhXHUSIvbKu3MFGM8pGoj75yD9ufWRm45RF6TRVkENm2kKtWpjipKI7qO+p7sduIm8W1zylXFOt5ELYodQjaa1oZ2X1KWxRX2v+4443HkQAJdA0BiuKu4c67koB3BFTQvelNbyrUWgZ1Ql9lo9YUIknrOKshivX+eIWPbCV2F8Ciq0suucTsiIA64TQzxeiTm3VMYsig0gT7/LCMaFZEcaX7RZcrio8dO2b2XYY9g/ZdtjPFdrY6bVFcaf+T+AqPJQESqD0BiuLaM+cdScBLAvpVw6g/desw7Q7pQiV8TS8WPWG3A3xUENo7Uuh5WPi0dOnSojpW/E0X06FWN86Xd/z5z3824gl7I2s9aJAoxu+w5Rteh9u1u7hnUE0xMuXr16+Xe++91+xwYO9KkMSYYTXDeg1sH4ZaV9TT2rW7SUWx1sxiN46kX94RxqvUN9HF4VCuKA6rGdZ7/vWvfzXcIJ5R14yabRXKaZRPxGl3nP7zGBIggWwToCjOtn3YOhLIDAGIRZRF3H333UZ0Tp061dTw6q4PWMkP0XjbbbeZNrtf8KGiGvvlzpkzR/B/iE1sqXXTTTeZPWLdTJyKkaCdDbCXMGpDsYODliu0t7cbsYuFU9htAK/0g0Se7qWMe2P7MyzW090nsJ3cXXfd1Wn3CYj65cuXm/IAXNv+6mT0A3Wn2ONWdzEIMpx937DdJ1Cigevr/s4q7pLUFGvNLAI8MttYIGd/or7mOYiXXVONHRmwL7C92wdsh+3jsJjNXrTnMogjLsOOQTkO/A87X4TtPoG3GFh0qW1IK1OcVv8zM5jZEBIggUACFMV0DBIggdgEIOqwXzG+yAMf1PDiK4SxfRlW7UM443cQfMju2sJJtyPDvrtYQDZ8+HCz+h/ZUey2gH14sf+wnRHGfsXIAEJQYy9hbK2FbcTw5RJY2PbFL37R7BKAzCquj4wz2ghRiQVx+ITtUwyRi2/ew5d2YP9aCH0IUgggiGSIbvtVvL1PLsQ2FtVhb2NkKXEe6ptxPNoZ9dH9kSEk3X2KkRHFXsKoObbFZdJMMe6PLxiBwEfWFA8v+NIKfDW3++UduJ/9KbWvs37BBZjBFphEsNcxbKAPImH9r0QUw654eMKWdUH7FA8YMMDUG9tbvaUlitEf2254+Cmn/7EHGg8kARLoEgIUxV2CnTclAX8JICuK+l18IxvKASDkII7wpRLYo/dd73pXp28W097a30CHfyMDfOmll5pzsedw0LfOoUYYW379/ve/NxlhlF9gpwl8IJDuuOMOI8ogwLFPLRbaYUsuFeRh32iHfiAAYn9bvTaE3bhx4wRlGNh7FxltW+SGfaMaRCfaBXEftl+ybXEIS2Q+d+7caUQ1BPCrXvUqcw20wb0GHkS2b99eciGbfQ+ISHzZBbaWwwMDRDxKMrBzhn6DIB4u3G8XjPoGwKB2Q3RjYSMegrp37x7p2HptCNgwAa3HoPzm6quvLvqCEvQDX06CtxX4NkI8jEGgXnTRRWavaff+4Ia9hd2t4vDgs3LlSmNn/M3O+sMeeNuAj/u3Svvv76hny0kgHwQoivNhZ/aSBEiABEiABEiABEggggBFMd2DBEiABEiABEiABEgg9wQoinPvAgRAAiRAAiRAAiRAAiRAUUwfIAESIAESIAESIAESyD0BiuLcuwABkAAJkAAJkAAJkAAJUBTTB0iABEiABEiABEiABHJPgKI49y5AACRAAiRAAiRAAiRAAhTF9AESIAESIAESIAESIIHcE6Aozr0LEAAJkAAJkAAJkAAJkABFMX2ABEiABEiABEiABEgg9wQoinPvAgRAAiRAAiRAAiRAAiRAUUwfIAESIAESIAESIAESyD0BiuLcuwABkAAJkAAJkIBfBHbv3i1z5swxjb722mtl7NixhQ5s3rxZDh48KDNnzvSrU2xtlxOgKO5yE7ABJEACJEACJJAvAkePHpUZM2bIoUOHOnV88eLFMmLECPN7CNyVK1cWjsHfzjnnHFmyZImMHz9eevfuLfgdBHKvXr3kwIEDsnHjRpk9e7Z07949X1DZ24oJUBRXjJAXIAESIAESIAESqJQAsr+rVq2S5cuXG4ELQYzfXX/99UUCF4J63rx5JhP80pe+tEgg6+8HDBhQaXN4fg4JUBTn0OjsMgmQAAmQAAlkicCJEyfkhhtuMBlilELYwtcVuHosjhs4cGAhU7x+/Xrp379/USlFlvrItmSfQGJRvHXrVtmwYUOhZ3PnzpWhQ4ean/ft2yeLFi0y/+7Ro4c0NTUZBz1+/LjMnz9f2tvbZeLEiTJ69GhzzMmTJ2XFihXmZ71G9pGxhSRAAiRAAiRAAmkScLPE+Pnmm282t3jggQfM/88888xCFtmtKT7jjDNMZtnNKqfZRl6r/gkkEsUoXF+3bp15ZdGzZ08jgiGQ8bri2LFj0tzcLNOnTzdC2P5bW1ubITly5EhZvXq1TJ061ZwPgY2PiuT6x80ekgAJkAAJkAAJuASWLVtmfqWL4yB6FyxYIEuXLhVkijU73Ldv304L6Oys8l133SX4zxbQpE0CcQkkEsUQuhCyjY2N0q1bN7O6U0UyhC8ywZMnTzb31uwwMsN79uyR4cOHy6BBg2TNmjUyZswYc0xLS4tMmTLFXIsfEiABEiABEiCB/BHA4jiUTiDLq6USbuYYVMJqjCGoR40aZcBptvjuu+/mDhT5c6WKe5xIFGu5A+6KbC+yvih7QKZ37dq10q9fv06lEXZZhGaKx40bJ5s2bSpkjCvuBS9AAiRAAiRAAiTgJQE3S4xOBAnlIFFsb78GIb1jxw6TSbb/7SUUNrpLCCQSxWihCuO9e/fKsGHDClljVxTjWP3d4MGDZeHChdLR0WFqipFRHjJkiGzfvl3c63QJBd6UBEiABEiABEig5gQgfmfNmiXXXXddYRs2NEK3bLvkkksKC++whZv+rMIZghprlrBbBYSwnSnGMfb+xTXvHG/oHYFEohjlEnbdMEoptm3bZmqK77jjjsBMsbuIDudAFKOcAmUVEyZMKJRUoBaZHxIgARIgARIggXwQgKg9fPhw4AI5Fcwox8TH/pIOewcK3dNYf7dr1y7WFOfDfVLvZSJRrIJW64bt3SMgdMNqirWEAqJa64hbW1tNZ7T0AiKZO1Ckbl9ekARIgARIgARIgARIIAaBxKIYi+3shXYoi5g2bZrZTcLNItvHQkDrIjvdnYKZ4hgW4iEkQAIkQAIkQAIkQAJVJ5BIFKM1qBNGyYR+7H2H7T2MsegOZRUQy3pe0EI81BQ3NDQUdq2oeo95AxIgARIgARIgARIgARJwCCQWxSRIAiRAAiRAAiRAAiRAAvVGgKK43izK/pAACZAACZAACZAACSQmQFGcGBlPIAESIAESIAESIAESqDcCFMX1ZlH2hwRIgARIgARIgARIIDEBiuLEyHgCCZAACZAACZAACZBAvRGgKK43i7I/JEACJEACJEACJEACiQlQFCdGxhNIgARIgARIgARIgATqjQBFcb1ZlP0hARIgARIggS4g8PZZP+6Cu6Z3y3uWvjG9i/FKXhKgKPbSbGw0CZAACZAACWSLAEVxtuzB1iQnQFGcnBnPIAESIAESIAEScAhQFNMlfCdAUey7Bdl+EiABEiABEsgAAYriDBiBTaiIAEVxRfh4MgmQAAmQAAmQAAhQFNMPfCdAUey7Bdl+EiABEiABEsgAAYriDBiBTaiIAEVxRfj8P3n37t0yZ84c05Frr71Wxo4dW+jU5s2b5eDBgzJz5kz/O8oekAAJkAAJVJUARXFV8fLiNSBAUVwDyLW4xdGjR2XGjBly6NAhc7vzzz9frr/+eunevbv5GQJ35cqVhaYsXrxYzjnnHFmyZImMHz9eevfuLfgdBHKvXr3kwIEDsnHjRpk9e3bhGrXoB+9BAiRAAiTgJwGKYj/txlY/TYCiuA68QQXxNddcIyNGjOjUIwhiZIRtkYyDcN68efNMJvilL31pkUDW3w8YMKAOCLELJEACJEAC1SZAUVxtwrx+tQlQFFebcA2uH1XmYAtfV+CeOHFCbrjhBlMyMXDgwEKmeP369dK/f/+iUooadIO3IAESIAES8JgARbHHxmPTDYFEonjr1q2yYcOGTujmzp0rQ4cOlX379smiRYvM33v06CFNTU1GXB0/flzmz58v7e3tMnHiRBk9erQ55uTJk7JixQrzM87nJzkBFbZ9+/aVu+66q3ABrQ9Ghvjmm282v3/ggQfM/88880xZvny5KZNwa4rPOOMMU2rhZpWTt4xnkAAJkAAJ5IkARXGerF2ffU0kil0EWIS1bt068/r92LFj0tzcLNOnTzdCGAIZAhqv4dva2sypI0eOlNWrV8vUqVOlZ8+eApGNj4rk+kRc3V7ZolgXxEHoLliwQJYuXSpHjhwp/BuZ4qDjtYV2VhkCG//ZArq6PeHVSYAESIAEfCZAUeyz9dh2EKhIFK9du9ZQnDx5shG4yATj3/hodhiZ4T179sjw4cNl0KBBsmbNGhkzZow5pqWlRaZMmSLdunWjNcokoCIXtcS6c4RdY4zLrlq1qpAZxs9hNcbLli2TUaNGmZZotvjuu+/mDhRl2oankQAJkECeCFAU58na9dnXskUxssR2ZhgCuV+/fp1KI+yyCM0Ujxs3TjZt2lTIGNcn2tr1CmIWH80U26IYu0qgbhjlEFpTHCSK7bpkZJp37Nhhrmf/u3Y94p1IgARIgAR8I0BR7JvF2F6XQNmi2M0Mu6IYN9LfDR48WBYuXCgdHR2mphgZ5SFDhsj27dtl7969MmzYMGlsbGTGuEz/hKDdsmVLIRts/4xLYqu2Sy65xGSSVTDrz/g7tl+DsEbdt9YZ25liHGPvX1xmM3kaCZAACZBAHROgKK5j4+aka2WJYrs0QjPBYZlidxGdimmUU6CsYsKECYWSCtQi81MeAYhaXWjn1gFD9M6aNcuUtOBjf0mHvQOFbuemv9u1axdrisszB88iARIggdwRoCjOncnrrsNliWIsooO4tbO7UTXFKpxRcqF1xK2trQYmRDMENUQyd6CoO/9ih0iABEiABHJCgKI4J4au424mFsW6jRoErL1rhFtjDJEM8azCGefpIjvdnYKZ4jr2LHaNBEiABEggVwQoinNl7rrsbGJRbG+1hm3V7I+9jzEW3WE7Nj0mrLwCNcUNDQ2FXSvqkjI7RQIkQAIkQAJ1ToCiuM4NnIPuJRbFOWDCLpIACZAACZAACSQkQFGcEBgPzxwBiuLMmYQNIgESIAESIAH/CFAU+2cztriYAEUxPYIESIAESIAESKBiAhTFFSPkBbqYAEVxFxuAtycBEiABEiCBeiBAUVwPVsx3HyiK821/9p4ESIAESIAEUiFAUZwKRl6kCwlQFHchfN6aBEiABEiABOqFAEVxvVgyv/2gKM6v7dlzEiABEiABEkiNAEVxaih5oS4iQFHcReCjbsvAkkGjsEkkQAIkQAKRBDh3VddBjh49KjNmzJBDhw7J+eefL9dff710797d3PTAgQOybNkymT9/vvTq1au6Danjq1MUZ9C4DCwZNAqbRAIkQAIkQFFcoQ/s3r1b5syZU3SViy++WGbOnGl+d+LECbnhhhtk165d5md8AdrSpUtlwIABsnnzZvO7sWPHGgE8atQoGTFihDlnyZIlMn78eHMcP+UToCgun13VzqQorhpaXpgESIAESKBKBDh3lQYLUbxq1SpZvnx5YEYXYhcfFckQwlu2bDHHr1+/Xvr3729EsSuQ9felW8AjoghQFGfQPxhYMmgUNokESIAESCCSAOeu0g4SRxTbAtc+vrW1VQ4ePGgEs2aKcUcIZLuUonQreEQYAYriDPoGA0sGjcImkQAJkAAJUBRX6ANu+YRdHoFLozZ41qxZMnHiRDn33HPNv6+77jpTJuHWFE+fPl0WLFhgRDLLJio0zFOnUxSnwzHVq1AUp4qTFyMBEiABEqgBAc5dySEj47t3796icgoVxsePHxe73ti9Os5FVvmMM84o1CkvXrzYCGh+yiNAUVwet6qexcBSVby8OAmQAAmQQBUIcO5KDhXZ33nz5hWyvSiFQDZZyyGCRDPugmN27NghV155ZeF8/J47UCS3gX0GRXFl/KpyNgNLVbDyoiRAAiRAAlUkwLkrOVxkhbHbBERw7969zZZr11xzTSHbqyUT9u/s7ddwR2SHdUcL/Te3ZUtuC5xBUVwet6qexcBSVby8OAmQAAmQQBUIcO4qDXX16tXS0NBQqAFGZvfw4cNGFD/++ONGFF9yySVmhwnNCKNuWLdl0y3b8HetM9ZMM47fuHGjzJ49u7B/cekW8YiKM8Vr166Vbdu2mesMGzZMGhsbpVu3brJv3z5ZtGiR+X2PHj2kqanJ1LugLgYbSre3t5vi8dGjR5tjTp48KStWrDA/Dx06lJZ5igADC12BBEiABEjANwKcu0pbzF1oF/QlHFhcB92kH7tOGOUVugOF/h2/W7lypfmRNcWlbRB1ROJMMQQxPpMnTy66LozU3NwsWA0JIQyBvGHDBlPr0tbWZo4dOXKk4Clp6tSpZkPqrVu3mt+rSK6sK/VzNgNL/diSPSEBEiCBvBDg3JUXS9dvPxOJYgjfdevWmYJwiFr7A4GLTLCKZc0OIzO8Z88eGT58uAwaNEjWrFkjY8aMMae2tLTIlClTTJaZn6cJMLDQG0iABEiABHwjwLnLN4uxvS6BRKLYLo/QC2k5BDLI/fr161QaYZdFaKZ43LhxsmnTpkLGmGYpJsDAQo8gARIgARLwjQDnLt8sxvZWLIq1JAKZYrtk4t577y0SxbiRCuXBgwfLwoULpaOjw9QUI6M8ZMgQ2b59u9mfz65LpolEGFjoBSRAAiRAAr4R4Nzlm8XY3opFMcokdGGdvVAOJRJBmWJ3EZ2WWaCcAudMmDChUFKBWmR+KIrpAyRAAiRAAv4RoCj2z2ZscTGBxOUTdqbYFsXI/obVFGsJBTLLWkeM7/DGB6IZGWWIZO5A8aRxGFg4TEmABEiABHwjwLnLN4uxvRVliu3FcxCw9g4Tx44dK9p9Ahlh/N3OKusiO92dgpniYIdkYOFAJQESIAES8I0A5y7fLMb2ViSKcXLYXsT4G4QwMsn4oJQC27HpLhVhC/FQU4yNrN0t3vJsKgaWPFuffScBEiABPwlw7vLTbmz10wQSlU8QXG0IMLDUhjPvQgIkQAIkkB4Bzl3pseSVuoYARXHXcI+8KwNLBo3CJpEACZAACXDuog/UNQGK4gyal6I4g0Zhk0iABEiABCiKHQJHPn2e117R+39+7nX70248RXHaRFO4HkVxChB5CRIgARIggZoSyOPcRVFcUxer+s0oiquOOPkN8hhYklPiGSRAAiRAAlkikMe5i6I4Sx5YeVsoiitnmPoV8hhYUofIC5IACZAACdSUQB7nLorimrpY1W9GUVx1xMlvkMfAkpwSzyABEiABEsgSgTzOXRTFWfLAyttCUVw5w9SvkMfAkjpEXpAESIAESKCmBPI4d1EU19TFqn4ziuKqI05+gzwGluSUeAYJkAAJkECWCORx7qIozpIHVt4WiuLKGaZ+hTwGltQh8oIkQAIkQAI1JZDHuYuiuKYuVvWbURRXHXHyG+QxsCSnxDNIgARIgASyRCCPcxdFcZY8sPK2UBRXzjD1K+QxsKQOkRckARIgARKoKYE8zl0UxTV1sarfjKK46oiT3yCPgSU5JZ5BAiRAAiSQJQJ5nLsoirPkgZW3haK4coapXyGPgSV1iLwgCZAACZBATQnkce6iKK6pi1X9ZhTFVUec/AZ5DCzJKfEMEiABEiCBLBHI49xFUZwlD6y8LRTFlTNM/Qp5DCypQ+QFSYAESIAEakogj3MXRXFNXazqN6Morjri5DfIY2BJTolnkAAJkAAJZIlAHucuiuIseWDlbUkkio8fPy7z58+X9vb2wp0bGhpk8uTJ5ud9+/bJokWLzL979OghTU1N0r9/f7HPmzhxoowePdocc/LkSVmxYoX5eejQoZX3pk6ukMfAUiemYzdIgARIILcE8jh3URTXl7snFsXLli2TSZMmGbFrfw4ePCjNzc0yffp08zcI5A0bNsi8efOkra3NHDpy5EhZvXq1TJ06VXr27Clbt241v1eRXF9oy+9NHgNL+bR4JgmQAAmQQBYI5HHuoijOguel14bURDEELjLImjXW7DAyw3v27JHhw4fLoEGDZM2aNTJmzBjTg5aWFpkyZYp069YtvR7VwZXyGFjqwGzsAgmQAAnkmkAe5y6K4vpy+cSi2C6fsEsk1q5dK/369etUGmGXRWimeNy4cbJp06ZCxri+kFbemzwGlsqp8QokQAIkQAJdSSCPcxdFcVd6XPr3TiSK3dsjO4wyicbGRrnllluKRDGOVaE8ePBgWbhwoXR0dAgyx8goDxkyRLZv3y579+6VYcOGmWswY/wk4TwGlvRdm1ckARIgARKoJYE8zl0UxbX0sOrfqyJRbNcR33vvvYGZYncRnZZZoJwCZRUTJkwolFS4dcrV734275DHwJJNS7BVJEACJEACcQnkce6iKI7rHX4cl5oofuihh0JrirWEAiJa64hbW1sNIYhmZJQhkrkDBTPFfgwbtpIESIAESMAlQFHsn0/0/p+f+9foKrY4kShGqQQ+Kl4hZvHB4jp39wm7tAJlEdh+TRfZ6e4UzBQHWzaPgaWKPs5LkwAJkAAJ1IBAHucuZopr4Fg1vEUiUezuU+zWAkMIYxs2fLDoDtuxYes1fMIW4qGm2N7ruIZ9z+yt8hhYMmsMNowESIAESCAWgTzOXRTFsVzDm4MSiWJveuV5Q/MYWDw3GZtPAiRAArknkMe5i6K4vtyeojiD9sxjYMmgGdgkEiABEiCBBATyOHdRFCdwEA8OpSjOoJHyGFgyaAY2iQRIgARIIAGBPM5dFMUJHMSDQymKM2ikPAaWDJqBTSIBEiABEkhAII9zF0VxAgfx4FCK4gwaKY+BJYNmYJNIgARIgAQSEMjj3EVRnMBBPDiUojiDRspjYMmgGdgkEiABEiCBBATyOHdRFCdwEA8OpSjOoJHyGFgyaAY2iQRIgARIIAGBPM5dFMUJHMSDQymKM2ikPAaWDJqBTSIBEiABEkhAII9zF0VxAgfx4FCK4gwaKY+BJYNmYJNIgARIgAQSEMjj3EVRnMBBPDiUojiDRspjYMmgGdgkEiABEiCBBATyOHdRFCdwEA8OpSjOoJHyGFgyaAY2iQQqInDixAm54YYbZNeuXXLmmWfK8uXLpVevXuaaR48elXnz5snMmTNlwIABFd2HJ5NAVgjkce6iKM6K96XTDoridDimepU8BpZUAfJiJJAigc2bN8vKlSsLV1y8eLGMGDHCCNsZM2bIoUOHOt0Nx+CzY8cOI3xxDXzGjh1r/r9s2TIZNWqUuQ4/JFAvBPI4d1EU14v3PtkPiuIM2jOPgSWDZmCTSEAOHDggGzdulNmzZ0v37t2NuN2yZUtR1tfGtHv3blm1apX5e2trqxw8eNCIYvzeFsj6eyImgXoikMe5i6K4njyYojiT1sxjYMmkIdgoEnAIQCQjyzt//vxCKYQeouUSyP4iIwwhDBF9/fXXy913320OO/fcc0PPJ2wS8J1AHucuimLfvba4/cwUZ9CeeQwsGTQDm0QCnQhAEOOD7K/7sbPEqB12a4oXLVokzc3NRjCzbILOVY8E8jh3URTXlydTFGfQnnkMLBk0A5tEAoaAXVN8/vnnm8wvSincT5Rg1uugbOLiiy+WWbNmyfHjx+Xaa68t1BkTNwn4TiCPcxdFse9em1KmeO3atbJt2zaZO3euDB061Fx13759gmwIPj169JCmpibp37+/Cf543dje3i4TJ06U0aNHm2NOnjwpK1asMD/rNeoLb3m9yWNgKY8UzyKB2hJANnjOnDmii+307iirwE4TEMxBu0lobfK0adPMucgWDxw4kDtQ1NZ8vFuVCeRx7qIorrJT1fjyZWWKke247bbb5LHHHjPBHYIWv8OrwenTpxshDIG8YcMGE/Tb2tpMt0aOHCmrV6+WqVOnSs+ePWXr1q3m9yqSa9z3zN4uj4Gllsawdw1wM39RNaO1bCPvlU0Cbt2wtjIqS2xvv/bSl75UlixZdlvtaQAAIABJREFUIuPHjxf739yWLZv2ZquSEcjj3EVRnMxHsn50YlGs2d0LL7xQtm/fXsjyQuAiEzx58mTTZ80OIzO8Z88eGT58uAwaNEjWrFkjY8aMMce0tLTIlClTpFu3blnnVNP25TGwJAVs12viXHcfWL2eHvfQQw/J0qVLTRbP3h7L3hoLx6pgoUhJapH6PB6Z4YcffrhQ4oCHJpQ+XHfddYW64KDf2TTgY0gUIIGg/qiZYmSNkXnW/YvrkyJ7lRcCeZy7KIrry7sTi2JkgCFyJ0yYUFT6gHKKfv36dSqNsMsiNFM8btw42bRpUyFjXF9IK+9NHgNLUmq2sFWh0bdv304LoHAchE1HR0fhixJskeIKZBUvSdvD4+uTgPvwhV66pRPwp8OHDwfWGts7UGgdspZg4FqsKa5Pv8lrr/I4d1EU15e3JxLFyP5iApg0aZKcfvrpkaIYmFQoDx48WBYuXGiECTLHyCgPGTLEZJr37t0rw4YNk8bGRmaMn/KtPAaWSocVxK2796uWQnz84x+XG2+8sSCK7WM1U4z76/ZZQYuoKm0fzycBEiCBeieQx7mLori+vDqRKLZrgN1FcmGZYncRnZZZoJxCM85aUoEsHT8ieQwsldhda4Svueaaoq2uNCN80UUXFS1ocmuKUQe/YMECfuVuJUbguSRAArknkMe5i6K4vtw+tihWEYzMrvtB9hefsJpiLaFAJk/riPFtT/hANENQQyRzB4onyeYxsCQdVu5rbfc1tP3a+vHHH49c5a/i+YwzzjD1nfi4r8iTto/HkwAJkEDeCORx7qIori8vjy2K3W67mWJ39wlkhFF/rGURON7OCNu1ycwUF9PNY2CpdFhB2OKBDV+viw92PcEXLGDBnL36311Ap1+/e+WVVxbOwflh31pWaTt5PgmQAAnUK4E8zl0UxfXlzamJYmCBEMY2bPhg0R2ECbZewyesvAJCpqGhobBrRX3hLa83eQws5ZF6+ix7n9gjR44UMr7ude2Msr39mmaH7UwxdwWo1Co8nwRIIE8E8jh3URTXl4eXLYrrC0O2epPHwJLUAtjvGg9TmvnFIrktW7aYTLG7vVVQptjeGgtfuWsfg7Zs3LhRZs+eHfjNZUnbyuNJgARIIA8E8jh3URTXl2dTFGfQnnkMLEnNoHvDYkcUfML2KcbfgkRx0G4V9tf5sqY4qUV4PAmQQN4J5HHuoiiuL6+nKM6gPfMYWDJoBjaJBEiABEggAYE8zl0UxQkcxINDKYozaKQ8BpYMmoFNIgESIAESSEAgj3MXRXECB/HgUIriDBopj4Elg2Zgk0iABEiABBIQyOPcRVGcwEE8OJSiOINGymNgyaAZ2KQ6JOD72IJJ7ln6xjq0DLtUDwR8H1/ljC2K4nrw3Kf7QFGcQXvmMbBk0AxsUh0S8H1sURTXoVPWUZd8H18UxXXkjGV2haK4THDVPC2PgaWaPHltElACvo8timL6cpYJ+D6+KIqz7F21aRtFcW04J7pLHgNLIkA8mATKJOD72KIoLtPwPK0mBHwfXxTFNXGTTN+EojiD5sljYMmgGdikOiTg+9iiKK5Dp6yjLvk+viiK68gZy+wKRXGZ4Kp5Wh4DSzV58tokwPIJ+gAJVJ9AHucuLrSrvl/V8g4UxbWkHfNeeQwsMdHwMBKoiIDvY4uZ4orMz5OrTMD38cVMcZUdxIPLUxRn0EgMLBk0Sokm9f6fn/vX6By22PexRVGcQ6f1qMu+jy+KYo+crUpNpSiuEthKLsvAUgm9rjmXorhruCe9q+9jywdRvHnzZlm5cqUxzeLFi2XEiBEFMy1btkz69+8vY8eOTWo6Hu8BAd/HF0WxB05W5SZSFFcZcDmXZ2Aph1rXnkNR3LX8497d97FVK1G8e/dumTNnTgHrtdde20nI2uJXBfDAgQONEMa5R44ckY0bN8rs2bOle/fugmvu2LFDZs6cGddcPM4zAr6PL4pizxyuCs2lKK4C1EovycBSKcHan09RXHvm5dzR97FVC1F89OjRgrDt1auXEbMLFiyQpUuXyoABAwx2CGL8/vrrrzeCVz8HDhwQZIPnz59vfmULZP09rslPfRLwfXxRFNenXybpFUVxElo1OpaBpUagU7wNRXGKMKt4Kd/HVi1EsYsfInnGjBlyzTXXmFII/Dxv3jyT8VWRrOfYf8PvkCmeNm2aEccombBLKapoZl66iwj4Pr4oirvIcTJ028SieO3atbJt2zbThX79+png2LNnT/Pzvn37ZNGiRebfPXr0kKamJlM/dvz4cZM5aG9vl4kTJ8ro0aPNMSdPnpQVK1aYn4cOHZohLF3bFAaWruVfzt0pisuhVvtzfB9bXSGKkf294YYbTFYYIhgZ4ptvvtkY74EHHjD/P/PMM2X58uWCLLBbU/zwww/LwYMHWTZRe3ev+R19H18UxTV3mczdMJEoRmDbuXOnjB8/viBo+/TpI5MnTzZBr7m5WaZPn26EMATyhg0bjGhua2szHR85cqSsXr1apk6daoT01q1bze9VJGeOThc1iIGli8BXcFuK4grg1fBU38dWV4hilD3go7XAbjnFiRMnjGju27dvJ+Gr5RTXXXedmR927dol559/fqeyixq6AG9VRQK+jy+K4io6hyeXTiSK3T5B1CL7C1Fs/xvHaXYYmeE9e/bI8OHDZdCgQbJmzRoZM2aMuVRLS4tMmTJFunXr5gmu2jSTgaU2nNO8C0VxmjSrdy3fx1atRXFQ7TBE8apVqwqZYbQp6DiI5SVLlpgkyi9/+ctCtpg7UFTPv7v6yr6PL4rirvagrr9/2aLYFr0ofUBZBcop3NIIuyxCM8Xjxo2TTZs2FTLGXY8hWy1gYMmWPeK0hqI4DqWuP8b3sVVLUQyhu2XLliLxi/u75RRhotgWv7gWPqgrtv/d9R7BFqRJwPfxRVGcpjf4ea3EohgZYZRF4GPXB7uiGH/X3w0ePFgWLlwoHR0d5hxkl4cMGSLbt2+XvXv3yrBhw6SxsZEZ46d8iIHFv8FEUeyHzXwfW7USxRC0hw8fDixz0IV3l1xyiRG57s9oI7LJEL+6OwX+rXXFuPaoUaO46M6PIZOolb6PL4riROauy4MTi2KbAkTvo48+agTtLbfcEpgpdhfRaZkFyilQVjFhwoRCSQVqkfkRYWDxzwsoiv2wme9jqxaiGJngWbNmmRI4+2PXArvH2PsYB+1OocL50KFDrCn2Y6iU1UrfxxdFcVlmr6uTKhLFePJft26dWVyBxXRaXwxCbnkFfofjtY64tbXVgIRohriGSOYOFE/6FgOLf2OMotgPm/k+tmohiv2wJFuZRQK+jy+K4ix6VW3blEgUu7tF4GfsMoFM8SOPPFK0+4T9Nyykw/ZrushOd6dgpjjY2AwstR0EadyNojgNitW/hu9ji6K4+j7CO5RPwPfxRVFcvu3r5cxEotjebxgA3H2K7Xpj929hC/FQU9zQ0GB2sOCHmWJffYCi2A/L+T5pUxT74Wd5baXv44uiOK+e+3S/E4li4qoNAQaW2nBO8y4UxWnSrN61fB9bFMXV8w1euXICvo8viuLKfcD3K1AUZ9CCDCwZNEqJJlEU+2Ez38cWRbEffpbXVvo+viiK8+q5zBRn2vIMLJk2T2DjKIr9sJnvY4ui2A8/y2srfR9fFMV59VyK4kxbnoEl0+ahKPbPPIUW+z62KIo9dr4cNN338UVRnAMnLdFFlk9k0AcYWDJoFJZP+GeUgBb7PrYoiuvCDeu2E76PL4riunXN2B2jKI6NqnYHMrDUjnVad2L5RFokq3sd38cWRXF1/YNXr4yA7+OLorgy+9fD2RTFGbQiA0sGjcJMsX9GYaa4LmzGTvhDgHOXP7bSljKhU2wziuIM+jADSwaNQlHsn1EoigsEjnz6PK/tx4nbD/Nx7vLDTnYrObYoijPvtQwsmTdRpwYysPhhM9/HVrnlExTFfvin7630fXyxfMJ3D6y8/cwUV84w9SswsKSOtOoXpCiuOuJUbuD72KIoTsUNeJEqEfB9fFEUV8kxPLosRXEGjcXAkkGjsHzCP6OwfILlE3Xhtf50gnOXP7bSljKhw/KJzHstA0vmTcTyCf9MZFrs+9hipthTx8tJs30fX8wU58RRI7rJTHEGfYCBJYNGYabYP6MwU8xMcV14rT+d4Nzlj62YKQ62FUVxBn2YgSWDRqEo9s8oFMUUxXXhtf50gnOXP7aiKKYo9sZbGVi8MVWhoazL8sNmvo8tlk/44Wd5baXv44vlE3n13Kf7zUxxBn2AgSWDRmGm2D+jMFPMTHFdeK0/neDc5Y+tmClmptgbb2Vg8cZUzBR7ZirfxxYzxZ45XM6a6/v4YqY4Zw4b0N3EmeKtW7fKhg0bzKX69esn8+bNk549e5qf9+3bJ4sWLTL/7tGjhzQ1NUn//v3l+PHjMn/+fGlvb5eJEyfK6NGjzTEnT56UFStWmJ+HDh1KazxFgIHFP1dg+YQfNvN9bFEU++FneW2l7+OLojivnvt0vxOJ4oMHD8rOnTtl/Pjx5gpr1641/588ebLgb83NzTJ9+nQjhCGQIZ4hmtva2sxxI0eOlNWrV8vUqVONkIbAxkdFMs3xJAEGFv88gaLYD5v5PrYoiv3ws7y20vfxRVGcV88tUxS7uCB8IWwbGxultbXVZIIhkPHR7DAyw3v27JHhw4fLoEGDZM2aNTJmzBhzTEtLi0yZMkW6detGS1gEGFj8cweKYj9s5vvYoij2w8/y2krfxxdFcV49NyVRDEGsQhhZY5RTuKURdlmEZorHjRsnmzZtKmSMaYZiAgws/nkERbEfNvN9bFEU++FneW2l7+OLojivnpuCKEYmeNmyZTJp0iRTLuGKYtxCfzd48GBZuHChdHR0mJpiCOkhQ4bI9u3bZe/evTJs2DCTbWbG+EnDMLD4NzApiv2wme9ji6LYDz/Layt9H18UxXn13ApFsS6QQxZYM8NhmWJ3EZ1ml1FOgbKKCRMmFEoqIK75oSj20Qcoiv2wmu+TNkWxH36W11b6Pr4oivPquRWIYhXEffr0KdQP43J2KQV+tmuKtYQCi/G0jhg1yPhANENQQyRzBwpmin0dkhTFfljO90mbotgPP8trK30fXxTFefXcMkVxmCDG5dzdJyCSsRBPyyJwri6y090pmCkOdkAGFv8GJkWxHzbzfWxRFPvhZ3ltpe/ji6I4r55bpii29yHWS9j7EUftYRxWXoGa4oaGhqKsc97NwsDinwdQFPthM9/HFkWxH36W11b6Pr4oivPquWWKYuKqDQEGltpwTvMuFMVp0qzetXwfWxTF1fMNXrlyAr6PL4riyn3A9ysk+vIO3zvrS/sZWHyx1NPtpCj2w2a+jy2KYj/8LK+t9H18URTn1XOZKc605RlYMm2ewMZRFPthM9/HFkWxH36W11b6Pr4oivPquRTFmbY8A0umzUNR7J95Ci32fWxRFHvsfDlouu/ji6I4B05aoossn8igDzCwZNAoJZrETLEfNvN9bFEU++FneW2l7+OLojivnstMcaYtz8CSafMwU+yfeZgp/vR5HltNhA+dfpiPc5cfdrJbybFVbDNmijPowwwsGTQKM8X+GSWgxb6PLWaK68IN67YTvo8vZorr1jVjd4yiODaq2h3IwFI71mndiU/baZGs7nV8H1sUxdX1D169MgK+jy+K4srsXw9nUxRn0IoMLBk0CjPF/hmFmeICgSMsn6gL/816Jzh3Zd1CndvHhE4xE4riDPowA0sGjUJR7J9RKIopiuvCa/3pBOcuf2ylLaUopijOvNcysGTeRJ0ayMDih818H1ssn/DDz/LaSt/HF8sn8uq5T/ebmeIM+gADSwaNwkyxf0ZhppiZ4rrwWn86wbnLH1sxUxxsK4riDPowA0sGjUJR7J9RKIopiuvCa/3pBOcuf2xFUUxR7I23MrB4Y6pCQ1k+4YfNfB9bLJ/ww8/y2krfxxfLJ/LquSyfyLTlGVgybZ7AxlEU+2Ez38cWRbEffpbXVvo+viiK8+q5FMWZtjwDS6bNQ1Hsn3kKLfZ9bFEUe+x8OWi67+OLojgHTlqii2XVFK9du1a2bdsmc+fOlaFDhxZusW/fPlm0aJH5uUePHtLU1CT9+/eX48ePy/z586W9vV0mTpwoo0ePNsecPHlSVqxYYX62r5N3szCw+OcBzBT7YTPfxxZFsR9+ltdW+j6+KIrz6rllZopV3F522WWyffv2IjF78OBBaW5ulunTpxshDIG8YcMGmTdvnrS1tZk7jhw5UlavXi1Tp06Vnj17ytatW83vVSTTHE8SYGDxzxMoiv2wme9ji6LYDz/Layt9H18UxXn13DJFsZ4WlOGFwEUmePLkyeYwFdDIDO/Zs0eGDx8ugwYNkjVr1siYMWPMMS0tLTJlyhTp1q0bLWERYGDxzx0oiv2wme9ji6LYDz/Layt9H18UxXn13CqIYpRU9OvXr1NphF0WoZnicePGyaZNmwoZY5qhmAADi38eQVHsh818H1sUxX74WV5b6fv4oijOq+fWQBTjFiqUBw8eLAsXLpSOjg5TU4yM8pAhQ0wJxt69e2XYsGHS2NjIjPFTdmFg8W9gUhT7YTPfxxZFsR9+ltdW+j6+KIrz6rk1EMVhi+i0zALlFCirmDBhQqGkArXI/LCm2EcfoCj2w2q+T9oUxX74WV5b6fv4oijOq+dWQRRH1RRrCQUW42kdcWtrq2kFFtkhowyRzB0onjQMA4t/A5Oi2A+b+T62KIr98LO8ttL38UVRnFfPrYIodnefgEjGDhRaFoHMsS6y090pmCkOdkAGFv8GJkWxHzbzfWxRFPvhZ3ltpe/ji6I4r55bpii29xvWS9j7EUMIYxs2fLDoDtuxYes1fMIW4qGmuKGhobBrBU3CTLGPPkBR7IfVfJ+0KYr98LO8ttL38UVRnFfPLVMUE1dtCDCw1IZzmnehKE6TZvWu5fvYoiiunm/wypUT8H18URRX7gO+X6Gsb7TzvdNZbz8DS9Yt1Ll9FMV+2Mz3sUVR7Ief5bWVvo8viuK8ei4zxZm2PANLps0T2DiKYj9s5vvYoij2w8/y2krfxxdFcV49l6I405ZnYMm0eSiK/TNPocW+jy2KYo+dLwdN9318URTnwElLdJHlExn0AQaWDBqlRJOYKfbDZr6PLYpiP/wsr630fXxRFOfVc5kpzrTlGVgybR5miv0zDzPFnz7PY6uJ8KHTD/Nx7vLDTnYrObaKbcZMcQZ9mIElg0Zhptg/owS02PexxUxxXbhh3XbC9/HFTHHdumbsjlEUx0ZVuwMZWGrHOq078Wk7LZLVvY7vY4uiuLr+watXRsD38UVRXJn96+FsiuIMWpGBJYNGYabYP6MwU1wgcITlE3Xhv1nvBOeurFuoc/uY0ClmQlGcQR9mYMmgUSiK/TMKRTFFcV14rT+d4Nzlj620pRTFFMWZ91oGlsybqFMDGVj8sJnvY4vlE374WV5b6fv4YvlEXj336X4zU5xBH2BgyaBRmCn2zyjMFDNTXBde608nOHf5YytmioNtRVGcQR9mYMmgUSiK/TMKRTFFcV14rT+d4Nzlj60oiimKvfFWBhZvTFVoKMsn/LCZ72OL5RN++FleW+n7+GL5RF49l+UTmbY8A0umzRPYOIpiP2zm+9iiKPbDz/LaSt/HF0VxXj2XojjTlmdgybR5KIr9M0+hxb6PLYpij50vB033fXxRFOfASUt0kTXFGfQBBpYMGqVEk5gp9sNmvo8timI//CyvrfR9fFEU59Vzq5Qp3rdvnyxatMhcvUePHtLU1CT9+/eX48ePy/z586W9vV0mTpwoo0ePNsecPHlSVqxYYX4eOnQorfEUAQYW/1yBotgPm/k+tiiK/fCzvLbS9/FFUZxXz62CKD548KA0NzfL9OnTjRCGQN6wYYPMmzdP2trazB1Hjhwpq1evlqlTp0rPnj1l69at5vcqkmmOJwkwsPjnCRTFftjM97FFUeyHn+W1lb6PL4rivHpuFUQxBC4ywZMnTzZX1+wwMsN79uyR4cOHy6BBg2TNmjUyZswYc0xLS4tMmTJFunXrRktYBBhY/HMHimI/bOb72KIo9sPP8tpK38cXRXFePbcKonjt2rXSr1+/TqURdlmEZorHjRsnmzZtKmSMaYZiAgws/nkERbEfNvN9bFEU++FneW2l7+OLojivnlsDUYxbqFAePHiwLFy4UDo6OkxNMTLKQ4YMke3bt8vevXtl2LBh0tjYyIzxU3ZhYPFvYFIU+2Ez38cWRbEffpbXVvo+viiK8+q5NRDFYYvotMwC5RQoq5gwYUKhpAK1yEk/f/nLXwT/8UMCJEACJEACJEACJJBvAi984QsF/5XzSW1LtqiaYi2hwGI8rSNubW017cUiO2SUIZK5A0U5JuQ5JEACJEACJEACJEAClRJITRS7u09AJGMHCi2LQOZYF9np7hRpZIorBcDzSYAESIAESIAESIAESCA1UQyUEMLYhg0fLLrDdmzYeg2fsIV4qCluaGgo7FpBk5AACZAACZAACZAACZBArQmkKopr3XjejwRIgARIgARIgARIgATSIEBRnAZFXoMESIAESIAESIAESMBrAhTFXpuPjScBEiABEiABEiABEkiDAEVxGhR5DRIgARIgARIgARIgAa8JUBR7bT42ngRIgARIgARIgARIIA0CFMVpUOQ1SIAESIAESIAESIAEvCZAUey1+dh4EiABEiABEiABEiCBNAhQFKdBkdcgARIgARIgARIgARLwmgBFsdfmY+NJgARIgARIgARIgATSIEBRnAZFXoMESIAESIAESIAESMBrAhTFHpvv+PHjMn/+fJk4caIMHTrU456w6bUkcPLkSVmxYoWMHj2aflMl8Phae3wmT55cpTvwsiTgB4GDBw9Kc3OzTJ8+Xfr37x+70fv27ZOtW7dKY2OjdOvWLfZ5tTow6+2rFYda3Qd6Z9myZTJp0qREfpS0fbkRxSog29vbC4yGDRvWpQMOAx7tKXfizIIoRsBbuHChTJs2LVJgVdpX17HTvl7SgZO145PwyJIo1rbs3bu3gLRfv34yb9486dmzZ5dgTiP4RoliTKaLFi0q9A0PtXhASfrRsdfR0VE4de7cuWYcwh82bNgQeEnc76KLLjIPRsq9oaGhEIeCzu3qWKkdcf08CzEwqd3KOT5IWOrY6dOnT9EcUq4IjWoX/PnRRx8ta74stz3VFp1o17p162TmzJllxZpS7UsaR+Db27ZtixX74s675fhaLc+BXyHex4l/SXmW24/ciWLNqoYFlHJBlnNeEiETdH2fJoRK+0pRHO1hSfhmURRDyGlgrGQCLmccuuekEXzDRDGuvXr1apk6daqZiDGx3nTTTdLU1FSU/YjTBpwL4asPECq2VRhrv4La4jKG/2ByUkGNa2mGTv3l8OHDsSbsNGwQdo0kfl7NdtT62moDe5xo/Edb7IfIUmKt1m2nKK5uZrPW9kzzfhTFadJMeK0gAYkAawd/O0PSo0ePwkSFgLRmzRp585vfbCYhZHftv6MpbsbLznbpRPiGN7zBTIha6oB760ezRW5G287g4Fg4EZ4m8RkzZoz87Gc/Cyyf0HtCaGDSRTbJzcCV6u8555wjt956q+krgm5bW1sh+6TXQjvsVxpu9mrWrFly7733FjJSOF776h5rZ8zQNnzAWvuLyX7QoEFFGS77erZLgO2ePXtMnzVj5rJ0M2KumIj6O/524sQJwVMlsm3uuUH8kW278sorZfHixaZfrj3S5mFnJF1/zkr5RNBk74q9qDFRqZ1dO15++eVy2223FVzJtpE99lzb2axh51NPPdX8V+otUJj4LUcUB7HUmIH/222JymS7cdGOb7YoU0gaH914gb+jvEvfzkXFMjcTbY8F+O7s2bPlzjvvLIoj9ni3x1+pcRsUVzQm2+d29RsLd4pz7QKf27x5szls7NixhXnFFhru2LE5u/MS/nbVVVeZeBkU++23mlGxyp0LL7vsMrnvvvtCyyfscWW3T8X9WWedJbfffrvpp+tDUW9dXF62BkBf7DcpYW9CovhFtc9tl/pS9+7dQ9/Q2A8z6KurOVxNYc+7YfOlrTXst1NBLPG7oHiKeRn31vOj5tFSusnWDXZswL11DIf5Q5yYmFAWBh6e+0yxBnl3IrYHFMhBRNiZkqC/26+x7EwMxBMcoG/fvkWvn9yshzupuULebaM6jyvI0F49176nPREm7W/YqybbUU8//fTQWtVSrz3dbIJOTvbrYPvVUqmMkQYl92FD3xS4r6rcjF2cvyOoBrEP4q8+gIcTZAWVlfqMa+tKeeD8lpYWmTJliqnHC/LXLNQUBwk520/jjAkE60rs7NoxKPi6E6zdxqBxija5k0dQBA4SoOo/pern3DGcRBS748NuW1ibwn4flEkuZTedxOGDpY6FL+/cuVPGjx9v/NgWZy77pOPWPv7YsWMVvU5PY0KOuoYbg1X86kMHHnpsHqjfxbwDP7Q5uzHHniPC3grY3OPEKk026dx54MCBTm9D8LcoP3B91C0ZcGO2+/coUYx5v1T5hPYzjF+p9gXFEdhs+PDh5gEmKG6gzXhD42oOFdO27VxRbMcx269xLffYsLJNt0/6sz40PPLII0Xlkkl0hNsHfWC3yydKxYVSMTGNMZg7UWzXFNuCxk3jlxJ7tmiBIdzaJPvvp512WmCBuBvggwapfUxQG8MW2gUNSNuB77jjjqJanjj9DaodDjrPrXHT4GcPxKBXfHb/gtjYizXiiGINMLpIQ4XMhAkTOol3e2LWektbNLoTd6n7hwVENwDo5LF///5Oi0rS5qGv2jU4ZUkU2zXF9huDUmMizI/gc6XsjP4H2dG1XVC5id0u/DvM14IyxXYWyc1G2lkSO8AHZbLcCckVCXp+WFbYzva5NcXql/YCpyDWuEcpPlobHjVm3Ad2l6f2JUqFW06tAAAZDElEQVQU61ukJOPWjeNx1kekMfGWcw1bRKGvyCTibSF+r7wgWnQuCvJL22dcsRRmSzd+R8XuoNiZpHyilB/Yfw969W7/vVJRHNRPm1+pcV8qs+nOKW6m2H2bZ/cHSZYooRulT8LGsWaK7bEXFgs1mZhUNwUlF6Jqit3kA0VxOZEj5JyojIL7SkMvoa8CgjKgtrPg33Ztn5vpiSuK3Vcu2g5MWDrBB9WUBe0+ETQgdSL/2Mc+JuvXr+/0KjKqv2iLPYnamTnbUe1XZ/ZE7k5m+DloIZBeN2jyi/u0GzS47cB+6aWXBu7aoQN85MiRkX8PE1O26yUVxa2tranzcBm7r/CyJIrtNzZ2jW3UmIDgDArw6jul7BxXFLuvUNXOyhNlRa6IjCpPsP1Ex9R73/veosUmpSZU9XH7lahb0lVKFOvftX9nn322KbEIywiH/T5IFJeyW9ACSxXmYfcJergOyoy68TDq4dLlHBTjUpyGKr6U+tXb3va2gvi1xe1DDz1UyKQHcbQf5soVxVGxOyh2RoniKD+IGttB86HrH5WK4lL8gkSxPW8FjeGgWKJzXilRbP+9lCi27+3qj6jY5DKPEsXuYt04usm9viuqo/whTkyseICJmJLIU3Ch/fv3P4HanXr9uKLYfUoLeupUFmGZEM1c4rhqZYpte1QzU2zfp9RCLPs1FV7RBT29uQsZXZEb9bQaNvlVKop9yxTbNkn6kBCURcxypthdaIe+Q6CVesXZVZli2zZRbShVU4zrBE1ScSYA18ZhsTuOQLcFAB7QXJEfVpqBe8bNFLuxTG3sMoiKDWlnisM4u6/iszIvKpsLL7xQ7r///kKdOGzcu3dvM6Hrw26pTGe5ojjKPqXmSndLNtc36zlT7I6hpJnickUx7Iw3ILpLTVStfBJRDD9LqptKieIof4gTE9MYp7kVxSq8NPhjIgjbDiWozgrG0y1qtF5Ua480yNt/DxKOYU+y9nVcYWS3UV+1xqkpxnXwOkZLG3DvUv0NyyRGPYWGiXi3r6UmnTgiMOgVr95fM1Xuoj7dOs62H14R43g7Q1nq72mXT7i1Wu7gTsoj6DXVgw8+aBZMZrF8whbFttgDB7su0uVSqZ2D7Og+QLvj2d0zNajWMaym2K6PxXX1Xu6YjzMBlCuKcW17B4yg0qCgzLf6j7tVXpAQCuuXLaLV5m6m2uXp1hTbbXNtlXTchnGOwz+NCTjpNbRdEDhXXHFFYXEd/Piee+4xi6J1izGXo5uoCOpjWELEHielYrdtA513gmqKw2rJ9Y1FqbHtzmGlao7d+bJUWUcpfqXa5/qm+7P7lqhamWLcF4vO4zygJxXFSXVEkCjWh+NS/lCrMZlrUew6aanXzcikf/e73w3cycF9LeKu8g0SxfY5YbtPwGHsGku75nDGjBmyffv2wC9hUAdCO3TlrluXWKq/tijWAKBBPKh8Aq9p7BWlLgP9W9juE7i2vbDOXVBjMwxiF5S9ww4AWKTjclShoztbBL16tlm7f09bFENo2a9utS/l8nBfbV1wwQXmIQ4TZtZFcVhwtNcDuK8cy7VzmB11bITtPgH7uCvl7dXZOC9sMYvtV0F+GVcolSuKcX13PJfapzhq0WCYkIp6VWz7OsYWdjuwd+uw22ePPXfcB72uTzJu7YkW/05j/+i49iv3OPTvJz/5SdHCNeWJHY5s8ePGFNuO5YpitDsqVtmvwGE7JCKwS0bQly5E+QF8AGIOH43T7p7e7hwWtB2hnotdMOxMuj0HhO0+EcUvSfs0juB66mP4HRY52qVj6I+90M6dg/XvSconkJ13Y05Yf5OKYjBMqiO0D+6cB9vhgVuz2m5coCguN2JU4bxS5QRVuGXFl6yVA1Xc0CpdIOoVX5Vuyct2AQHauQug85YkQALeEAiqjY4qe/CmY1VqaG4yxZXwoyiuhF7XnEux1DXca31X2rnWxHk/EiABnwi4dbpR6wN86le12kpRHIMsRXEMSBk7hGIpYwapUnNo5yqB5WVJgATqgkDQjg7lfrV8XQAp0QmK4jxYmX0kARIgARIgARIgARKIJEBRTAchARIgARIgARIgARLIPQGK4ty7AAGQAAmQAAmQAAmQAAlQFNMHSIAESIAESIAESIAEck+Aojj3LkAAJEACJEACJEACJEACFMX0gZIEqrXCP86uHtW6d8lO8wASIAES8JhAtWIn43bXOUUc9l3Xuvq4M0Vxfdixqr2oVXAN+sKRat27qsB4cRIgARLoYgLVip2uMMtb3A7qb9AXZFTD/PUiirP85WIUxdXw3Dq7JoNrnRmU3SEBEqh7Aozb1TFxVwo6iuLq2NS+KkVx9Rl7fwcNrmeddZbcfvvtpj9R30GP7yxvamoSfOc6Pu73x+v309sDHMfpd8Lj3/Z3xeMpPOre3gNmB0iABEggZQJx4ja+7Wzbtm3mzhpze/bsaX7G+RqT7ZhejbgNoTl//nxpb2839x42bJg0NjZKt27dTDv27Nljfo+2hn3xRFhfcO3Vq1fL6NGj5aabbpKOjg5z/SuvvFIWL15s7un2Paw9+/fvL5qnbJPZbXa/MMO+flh7tL9x2Q8dOrSTx9gMtD2PPPKINDc3y/Tp0wtzsv0td8oXbdywYYO5ZkNDg0yePLngB+Af9ncchDlaz8XPOsfr306cOCEQm3v37pXLL79cbrvttkLbXfYpD4PEl6MoTowsfydocNRghJ8RXFT44mcMiHnz5gkCqv0qCYMBAWnq1Knmb/ax3bt3lxUrVphghQEe9hoOgTns3vmzBntMAiRAAqUJlIrb7it/WyghkdHS0iJTpkwxwtQ+FndOM26rAIUQw1yggrJPnz5GmLn9COp5VF/0+n379jVCG3MSBDjEMeaw008/3fRH71eqPaXKJ5SPXg8/g+2jjz5adH+3Pdr/JOxtFmFvBnC9UqLYnmO1/5hzMS+7/N2/gz0eVnT+d/WBCmZbKHdltr3UyKEoLkWIfzeDAo6tT7LuoMCAx9MeAho+UQ5vD1ANRqVEcdS9aR4SIAESIIHOBKLi9qBBg4qELc5GbF63bp3MnDnTJDBcwaWJj7jJjLhxO0jM2ckTtMu+ltvToJICuy84ftmyZTJp0qSiTKk9Z9miGtlg9352e4KuZ5+PzKzL0Z73TjvttMD24LqanY3L3j3OTlbp3+KIYre/biY57O8TJkzo5EdqDwhqzO04F9l4u28UxYxYXhNwg5YdhDS44rWI/bFft9mv4XCM/q0cUVwvNVVeOwQbTwIkkHkCUXEbpW12uYJ2xn6V7b4S17+VI4qj4nbQIjVb1JYSxW6pg9uXpKK4tbXVJILscoZSItsV1fabUzdRFCSKXeEYl73rhPZcq5nZckSx3Z6ghxb9+6WXXmr8SLPK2h47UUZRnPlQwQYmJRAVXPE06GaK7eu7A7LSTDFFcVLr8XgSIIE8EoiTzNC3dEHiyhZ25ZS92dnFqLhdjUyx3Z+grKQ7Z3V1ptgVoXHZh/m1XcKAY0qVTzBT/DRJlk/kMVom7HMpUezWFNmXD6o3vvPOO4tquezyCfeps9S9E3aFh5MACZBALgiUip12nSvqhu1PUI3ugw8+aOpGgzLFlcRtXYg9bdo0U8MaVFMcVT6Bdkf1JakoRvnDwoULJaw9bvkg7u+uowEPrRF224eaZrecwxbFSdiHObKb2bbbo9lkXUzn1gy79ij1d5d9UE1xUPlEUIY5CwOTojgLVsh4G0oFVw0K9upT+zWcuyL2scceM/VdbvmEfR139wl9lcVMccadhc0jARLIBIE4cduOzWi07liAf2PxmZbFXXDBBWahGOqNXVGcRtx2dyhydz8oJYpVeOpOGnZfgkRoVKYYDwhR7Qnqb1tbW1HJRdRuGmEL9VQ4ujtXlGKvzuaWXNgL2+yyCtgYuzkdOXKksJAR55566qmyc+dOczl7hw/1o7C/u+zd3aeCyieCGLp17F01iCiKu4o870sCJEACJEACJEACXUggbNcKbVKpv3dh06tya4riqmDlRUmABEiABEiABEgg2wRKid5Sf89275K3jqI4OTOeQQIkQAIkQAIkQALeEyglekv93XsATgcoiuvNouwPCZAACZAACZAACZBAYgIUxYmR8QQSIAESIAESIAESIIF6I0BRXG8WZX9IgARIgARIgARIgAQSE6AoToyMJ5AACZAACZAACZAACdQbAYrierMo+0MCJEACJEACJEACJJCYAEVxYmQ8gQRIgARIgARIgARIoN4IUBTXm0XZHxIgARIgARIgARIggcQEKIoTI+MJJEACJEACJEACJEAC9UaAorjeLMr+kAAJkAAJkAAJkAAJJCZAUZwYGU8gARIgARIgARIgARKoNwIUxfVmUfaHBEiABEiABEiABEggMQGK4sTIeAIJkAAJkAAJkAAJkEC9EaAorjeLsj8kQAIkQAIkQAIkQAKJCVAUJ0bGE0iABEiABEiABEiABOqNAEVxvVmU/SEBEiABEiABEiABEkhMgKI4MbJsnrB27VrZtm1boXETJ06U0aNHd0ljDx48KC0tLTJlyhTp1q1bl7QhKzfNM4utW7fKvn37pLGxscgPjh8/LqtXr5apU6dKz549KzIV7rFhwwYZNmxYp/vohU+ePClr1qyRMWPGSP/+/RPdr5JzE92oDg6GLfDRuJOmnX3E4/LwsQ/ltBljZsWKFTJ06NBOc1Ba8RC+NX/+fGlvb5e5c+eaewV9KrlfJeeWw43nZIMARXE27FBxKyCKhw8fboJDVFCq+EbWBcKCfpaCSZoTUznXyhKLNG2Pa5XDA+elJZaiBKvdtkqEbSXnps0769fLkihO027lXqvc8ZF1O1cyftOKh3jY3rNnj0yePLkIl2urSu5XyblZtyHbF06Aojjj3vH2WT8ObOE9S99Y9HtbFOMPGNDr1q2TmTNnSvfu3c2T+969e805QU/WOB8fzTbbxyAALVq0yPxdM3Ktra0mQ4dPv379ZN68eYWsnwYT/G3nzp2Fc/Cz3Y6GhgaZMGFCURbPDrhtbW2Fe+BYNwDa7erRo4c0NTUVZQI1i6htnDNnjtx+++2mzWgX+ojAqg8T9r1xjGYi0Oezzz5bbr311qL+Hjt2TBYuXCgdHR1FDNB//f0FF1xgzrGz5gjct9xyiwwYMMBkTG2b2BkQu0+2ffAWAMzVJvpWIM65YfbXBynXR9zJR/0MGRrX/ra9wBYfnbjstoEnPpoptu0UZOegtg0aNKjIl+w3I2F2f9nLXmbsb3MNY6aDSyfZoHPDmMH+t912mzz22GOCAIv+XnjhhbJ8+fJE985KaDry6fNCm9L7f35e+FuUKLbHivog3hLYb5RsX7PffAW99bL/7r4lcO0Cn3rb295WsMnf/vY30Vigbw9sAbR///7C2PrABz4gDz74YCF2qn+G+az+Hj52zjnnyMCBA4uypbgPYs/jjz9uYq0dO+24ob9H7MZbDjtm2WNP43RQe9R39dygGIm/RcUNNzaOHz/ejDu0AR/YZuTIkUWxEm+GEN/03LB4eOLEicJ5SdqG9mrss/mF2R0+5s5FeIMZxNt+cxU2j+HcMGbwYdji8OHDhhH8BW1ErCxl60rfmmUlXvjeDorijFuwXFFsPzHfe++9ZkDitaYtlu1BiEnm0UcfNa+gMSlgYOPfjzzySEFc43gcp9eKyhRDFE6bNk1UvODe9isuu30PPfSQsQKO0YkRkxgmDwRhfFzR75otLHPgZgwR0Pv06VMQ2PZ1XUGOftptdq+FwH/ppZeahwG9P0Q+7qH9tblqKYkGb22HBlLw3rx5s0BI4zW/PVHjXmof9N2+N37Wa+p97Wva59q2tUtbbLvaPoJ/2xkZm5fNA+zuuOMO85Cj13VFju03EAR4kIJYKmXnsLapYAgqi4iyO/6GCQsPWRs3bgzkHWYr+9ywdqkAtP0fNoJ98TAZ995ZCU1JRLE+KGnb3Qdm/F79GoIKx6v91LdwDBjBl+NkaYNiQ1DGUGOSvk2zS2rsNn3zm98sjGsdW+6xQT6LOKCJCJyHh2qIIruMTYUYfAPtUB+66KKLisa0G080VoSNM43XuK/GH429eq7tu/ZDnx2v3LgRljCwy59wXTdWqk3c+G/Hw7BY5469oJiGOBY3Uxw0F6FdQfHbTrzYtrL74fbJZoZ23XTTTSZBc9pppxkfQEIF1y1lazfpk5Xxn7d2UBRn3OKViuJ3vvOdct999xUF+aBJJEwcIjDoBGVPaMh8YoJXMWtjdF872QIlKLuLczVjpBkG/E6zAXptN2MUlBlwA0up1+hR/cb97Yy5KwI1k6ztQ8Zq0qRJpi8qDoNewbkTtorxK6+8UtavX1/ISuG6KiogOHWC0ocEZLA0Q+9Olu5DUdDkpg9FmrlWgW8/hODfcUSx2kLFHyY2e2K3JyD74QN8ouwc1TZMTmG1wlF2twXQl770pUDeNpu44kl9yc2A2j7mih3NzNu2zlrGKIkotuOB+5o9KLurMQTZRhVa9hsHHVvu2y07y4dj3L+Xeo0e9Xf4qj223GPtGGbHJoxVO1YGJQ3ceKD+gLEXFE+uuuqqogeHoHHmilLbx4J8135rVU7cQJ9tUaw8bBuoz+Ph3n5YTjL2otqGv8UVxfbbCLWJnd2247e9/iFsHsO5dp9s/7Db5fpNkntnXJbUdfMoijNu3nJFsWb7PvzhD5tsmL2oKYkoxgRlT3R2oEgqiu2Jz87ynX766UbcvPnNbzYZarTVvW+QmVyxHRQkyxXFKkzszIbd37B6M/f3SUQxsuKurbTfQTbTV3jIRg0ePLjoVXQSURxUI2hn7eKIYm2nnV1RQY0J355E3Yx80IOVXi+qbZWK4ssvv9xk9qIW/IWJp6Bzk4hil0mWw1Aaoth+42CPCbyJgmh5/etfL/fff38ho2Y/ALpsXJvEzRTb4qiUaLbHFrK4trgMe0Pm/j6JKMabsaDFyWGZcnuc2SVgYJVEFLvxKU7ccEWxHaP0bZYmN9wHRL1fnLEX1bZKRbEbL4PGX5gojoq1cURxnHtnOR7Ue9soijNu4XJEsWYTdPVv2Gtet3wiKJuIV8H6SjBJ+UTY07mKI2BftmyZyawim4AJBK8kX/7yl5uJMazMwzaXPekEvRrEsaVEsXsNfa0flEW1hbpbrqDtCpqwdaKIUz6ByUTLDOy+hpWPgBO4jR07tqhsI85rUNf+QSU2sL/aEgLGfgUdJg5wb2TMcD0V1G7ZhV0+YftX0HBMo3wiLGMWxjvMnm5JSylmsHlQpth+ndpVu8TEDX1pi2LbN9EG2Ob3v/+9XHHFFaakwP570O419hjDA7X9+j+O3fSatl2CypzsseX6T5DP2r6h9bJJyifi9MO2mT3OwsonSmWKo8qu7CQArq9jNkwU22919M2W++Bqc44z9sJKO5KUTwTNRXjQCeJt8w0Txe65bvmExrywTHGce8cdmzwufQIUxekzTfWKSURx2JZs9qIANC5soV3YK3YERK0VtBe1aLYCiySCFtrpazpbPOkrVJzz4he/WJDJ1vpZW3CpoNX7Bi3EsF+hvuQlLzHlBVqDrEaw2+gursExYQvAENSVp5ZtuP11Fw/pcfbr1csuu0z++Mc/dlpoZy+eCVv4hfbpwh63zENftdrn2jzcRXpR5RMuB9dH1GYQgH379i3US9s88HDT3NxctOjQzQ7q4kPUkD788MOBC+2C7Bzmv1H1plF2DxIvunDIXegXlVG0FwrZzNzJNEwUu/0KWmSYajAp82JpiGLcWn0WY/UVr3hFYUzYgst+Q6PjL6gu2Y5JWMz2vve9r9O2XHqMLrRzM7H2eNEFschgfu5znzMPdbYv2tfCA419f3es6QK6173uddKrV69ONcXuIkx9ZW+3B7wQT9wstX2MzcUuTVE/KpUNd2MkFgyHxSJ3cazeD20EKzdWuj6vJVJ2PHTHT5D/h8W0sDUk9rwRZHd7Lgri7dZ/BwlqXZuj8cxmZrcrTBS756uts/5wXGb48O40iuKMmyyuKM54N9g8i0CcxUMERgJZIRBXFGelvVluR1jZVZbbzLaRQJ4IUBTnydrsayYIUBRnwgxsBAnUnABFcc2R84YkkIgARXEiXDyYBEiABEiABEiABEigHglQFNejVdknEiABEiABEiABEiCBRAQoihPh4sEkQAIkQAIkQAIkQAL1SICiuB6tyj6RAAmQAAmQAAmQAAkkIkBRnAgXDyYBEiABEiABEiABEqhHAhTF9WhV9okESIAESIAESIAESCARAYriRLh4MAmQAAmQAAmQAAmQQD0SoCiuR6uyTyRAAiRAAiRAAiRAAokIUBQnwsWDSYAESIAESIAESIAE6pEARXE9WpV9IgESIAESIAESIAESSESAojgRLh5MAiRAAiRAAiRAAiRQjwQoiuvRquwTCZAACZAACZAACZBAIgIUxYlw8WASIAESIAESIAESIIF6JEBRXI9WZZ9IgARIgARIgARIgAQSEaAoToSLB5MACZAACZAACZAACdQjgYIo/vWvf916yimnXFiPnWSfSIAESIAESIAESIAESCCKwBNPPLH9/wNSS6MHAcHbXwAAAABJRU5ErkJggg==">
            <a:extLst>
              <a:ext uri="{FF2B5EF4-FFF2-40B4-BE49-F238E27FC236}">
                <a16:creationId xmlns:a16="http://schemas.microsoft.com/office/drawing/2014/main" id="{75998BB7-FDE0-4214-9877-F31E7FF46E35}"/>
              </a:ext>
            </a:extLst>
          </p:cNvPr>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3" y="6964"/>
            <a:ext cx="12191999" cy="1034579"/>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Google Shape;193;p26">
            <a:extLst>
              <a:ext uri="{FF2B5EF4-FFF2-40B4-BE49-F238E27FC236}">
                <a16:creationId xmlns:a16="http://schemas.microsoft.com/office/drawing/2014/main" id="{15D4B2BB-E204-499B-A8AB-88508233B5D2}"/>
              </a:ext>
            </a:extLst>
          </p:cNvPr>
          <p:cNvSpPr txBox="1">
            <a:spLocks/>
          </p:cNvSpPr>
          <p:nvPr/>
        </p:nvSpPr>
        <p:spPr>
          <a:xfrm>
            <a:off x="224465" y="82926"/>
            <a:ext cx="11662735" cy="946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MENTAL HEALTH AND VIOLENCE</a:t>
            </a:r>
          </a:p>
        </p:txBody>
      </p:sp>
      <p:sp>
        <p:nvSpPr>
          <p:cNvPr id="7" name="TextBox 6">
            <a:extLst>
              <a:ext uri="{FF2B5EF4-FFF2-40B4-BE49-F238E27FC236}">
                <a16:creationId xmlns:a16="http://schemas.microsoft.com/office/drawing/2014/main" id="{88EF4B64-F556-4782-979B-5A54B8E1C8D7}"/>
              </a:ext>
            </a:extLst>
          </p:cNvPr>
          <p:cNvSpPr txBox="1"/>
          <p:nvPr/>
        </p:nvSpPr>
        <p:spPr>
          <a:xfrm>
            <a:off x="6967037" y="2442664"/>
            <a:ext cx="518109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Persistent poor mental health is defined as reporting feeling so sad or hopeless for two weeks or more in a row during the past 12 months that you stopped doing some usual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PTSD reactions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Having nightmares or thinking about COVID-19 when you did not want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Trying not to think about it or going out of your way to avoid situations that reminded you of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Being constantly on guard, watchful, or easily startled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Feeling numb or detached from people, activities, or your surroundings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Feeling guilty or unable to stop blaming yourself or others for it or any problems it may have caused</a:t>
            </a:r>
            <a:endPar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p:txBody>
      </p:sp>
      <p:graphicFrame>
        <p:nvGraphicFramePr>
          <p:cNvPr id="19" name="Chart 18">
            <a:extLst>
              <a:ext uri="{FF2B5EF4-FFF2-40B4-BE49-F238E27FC236}">
                <a16:creationId xmlns:a16="http://schemas.microsoft.com/office/drawing/2014/main" id="{8BA6052E-A8E0-4115-BE98-743FCCAAE1FC}"/>
              </a:ext>
            </a:extLst>
          </p:cNvPr>
          <p:cNvGraphicFramePr>
            <a:graphicFrameLocks/>
          </p:cNvGraphicFramePr>
          <p:nvPr/>
        </p:nvGraphicFramePr>
        <p:xfrm>
          <a:off x="152399" y="2314644"/>
          <a:ext cx="6353910" cy="3740894"/>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a:extLst>
              <a:ext uri="{FF2B5EF4-FFF2-40B4-BE49-F238E27FC236}">
                <a16:creationId xmlns:a16="http://schemas.microsoft.com/office/drawing/2014/main" id="{F783553C-0088-42E0-95DF-1C59E1DDF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183661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Rectangle 1">
            <a:extLst>
              <a:ext uri="{FF2B5EF4-FFF2-40B4-BE49-F238E27FC236}">
                <a16:creationId xmlns:a16="http://schemas.microsoft.com/office/drawing/2014/main" id="{93F76E80-A6D0-439E-9D30-57C378CB7695}"/>
              </a:ext>
            </a:extLst>
          </p:cNvPr>
          <p:cNvSpPr/>
          <p:nvPr/>
        </p:nvSpPr>
        <p:spPr>
          <a:xfrm>
            <a:off x="2145" y="3474076"/>
            <a:ext cx="12191999" cy="264016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5" name="Google Shape;255;p32"/>
          <p:cNvSpPr txBox="1">
            <a:spLocks noGrp="1"/>
          </p:cNvSpPr>
          <p:nvPr>
            <p:ph type="title"/>
          </p:nvPr>
        </p:nvSpPr>
        <p:spPr>
          <a:xfrm>
            <a:off x="1211544" y="4246896"/>
            <a:ext cx="10515600" cy="1325600"/>
          </a:xfrm>
          <a:prstGeom prst="rect">
            <a:avLst/>
          </a:prstGeom>
        </p:spPr>
        <p:txBody>
          <a:bodyPr spcFirstLastPara="1" wrap="square" lIns="91433" tIns="45700" rIns="91433" bIns="45700" anchor="ctr" anchorCtr="0">
            <a:noAutofit/>
          </a:bodyPr>
          <a:lstStyle/>
          <a:p>
            <a:pPr algn="r"/>
            <a:r>
              <a:rPr lang="en-US" sz="4267" spc="800">
                <a:solidFill>
                  <a:schemeClr val="bg1"/>
                </a:solidFill>
                <a:latin typeface="Abadi Extra Light"/>
              </a:rPr>
              <a:t>YOUTH ACCESS TO</a:t>
            </a:r>
            <a:br>
              <a:rPr lang="en-US" sz="4267" spc="800">
                <a:solidFill>
                  <a:schemeClr val="bg1"/>
                </a:solidFill>
                <a:latin typeface="Abadi Extra Light"/>
              </a:rPr>
            </a:br>
            <a:r>
              <a:rPr lang="en-US" sz="4267" spc="800">
                <a:solidFill>
                  <a:schemeClr val="bg1"/>
                </a:solidFill>
                <a:latin typeface="Abadi Extra Light"/>
              </a:rPr>
              <a:t> HEALTH CARE </a:t>
            </a:r>
          </a:p>
        </p:txBody>
      </p:sp>
      <p:sp>
        <p:nvSpPr>
          <p:cNvPr id="6" name="Oval 5">
            <a:extLst>
              <a:ext uri="{FF2B5EF4-FFF2-40B4-BE49-F238E27FC236}">
                <a16:creationId xmlns:a16="http://schemas.microsoft.com/office/drawing/2014/main" id="{8E4145D4-8E40-FF43-94BC-55BDA768A18E}"/>
              </a:ext>
            </a:extLst>
          </p:cNvPr>
          <p:cNvSpPr/>
          <p:nvPr/>
        </p:nvSpPr>
        <p:spPr>
          <a:xfrm>
            <a:off x="877825" y="4362129"/>
            <a:ext cx="1000571" cy="10005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4" descr="Mental Health Icons - Download Free Vector Icons | Noun Project">
            <a:extLst>
              <a:ext uri="{FF2B5EF4-FFF2-40B4-BE49-F238E27FC236}">
                <a16:creationId xmlns:a16="http://schemas.microsoft.com/office/drawing/2014/main" id="{A5C9DAC9-C9E1-4B74-A9DB-A37FB29473B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112977" y="4577601"/>
            <a:ext cx="547920" cy="54792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5988345-6DC5-4541-B809-DF6FED08D2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5" name="Slide Number Placeholder 4">
            <a:extLst>
              <a:ext uri="{FF2B5EF4-FFF2-40B4-BE49-F238E27FC236}">
                <a16:creationId xmlns:a16="http://schemas.microsoft.com/office/drawing/2014/main" id="{65CA5FD1-FA58-4049-BB30-7CBBEB4F2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100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27</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ACCESS TO CARE</a:t>
            </a:r>
          </a:p>
        </p:txBody>
      </p:sp>
      <p:sp>
        <p:nvSpPr>
          <p:cNvPr id="4" name="TextBox 3">
            <a:extLst>
              <a:ext uri="{FF2B5EF4-FFF2-40B4-BE49-F238E27FC236}">
                <a16:creationId xmlns:a16="http://schemas.microsoft.com/office/drawing/2014/main" id="{2D2B1FA0-73E1-4E5F-9F79-6BE675FA5476}"/>
              </a:ext>
            </a:extLst>
          </p:cNvPr>
          <p:cNvSpPr txBox="1"/>
          <p:nvPr/>
        </p:nvSpPr>
        <p:spPr>
          <a:xfrm>
            <a:off x="3725747" y="2638023"/>
            <a:ext cx="7486651" cy="272888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73763"/>
                </a:solidFill>
                <a:effectLst/>
                <a:uLnTx/>
                <a:uFillTx/>
                <a:latin typeface="Abadi Extra Light"/>
                <a:ea typeface="Roboto"/>
                <a:cs typeface="Arial"/>
                <a:sym typeface="Arial"/>
              </a:rPr>
              <a:t>46%</a:t>
            </a: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 of all youth were able to see a provider in- person during COVID-19</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73763"/>
                </a:solidFill>
                <a:effectLst/>
                <a:uLnTx/>
                <a:uFillTx/>
                <a:latin typeface="Abadi Extra Light"/>
                <a:ea typeface="Roboto"/>
                <a:cs typeface="Arial"/>
                <a:sym typeface="Arial"/>
              </a:rPr>
              <a:t>36%</a:t>
            </a: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 of all youth were able to see a provider by phone or video during COVID-19</a:t>
            </a:r>
            <a:endPar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1" i="0" u="none" strike="noStrike" kern="0" cap="none" spc="0" normalizeH="0" baseline="0" noProof="0">
              <a:ln>
                <a:noFill/>
              </a:ln>
              <a:solidFill>
                <a:srgbClr val="073763"/>
              </a:solidFill>
              <a:effectLst/>
              <a:uLnTx/>
              <a:uFillTx/>
              <a:latin typeface="Abadi Extra Light"/>
              <a:ea typeface="Roboto"/>
              <a:cs typeface="Arial"/>
              <a:sym typeface="Arial"/>
            </a:endParaRPr>
          </a:p>
        </p:txBody>
      </p:sp>
      <p:sp>
        <p:nvSpPr>
          <p:cNvPr id="5" name="TextBox 4">
            <a:extLst>
              <a:ext uri="{FF2B5EF4-FFF2-40B4-BE49-F238E27FC236}">
                <a16:creationId xmlns:a16="http://schemas.microsoft.com/office/drawing/2014/main" id="{EB2B6856-D520-4328-81E2-4F736079D83A}"/>
              </a:ext>
            </a:extLst>
          </p:cNvPr>
          <p:cNvSpPr txBox="1"/>
          <p:nvPr/>
        </p:nvSpPr>
        <p:spPr>
          <a:xfrm>
            <a:off x="-24996" y="871784"/>
            <a:ext cx="12192651" cy="533544"/>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73763"/>
                </a:solidFill>
                <a:effectLst/>
                <a:uLnTx/>
                <a:uFillTx/>
                <a:latin typeface="Abadi Extra Light"/>
                <a:ea typeface="+mn-ea"/>
                <a:cs typeface="Segoe UI"/>
                <a:sym typeface="Arial"/>
              </a:rPr>
              <a:t>In many ways, youth were able to get access to health care during the pandemic</a:t>
            </a:r>
            <a:endParaRPr kumimoji="0" lang="en-US" sz="26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2" name="Graphic 19" descr="Germ outline">
            <a:extLst>
              <a:ext uri="{FF2B5EF4-FFF2-40B4-BE49-F238E27FC236}">
                <a16:creationId xmlns:a16="http://schemas.microsoft.com/office/drawing/2014/main" id="{696D3C8D-59EA-453C-BD0A-FB2856442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1651" y="2343582"/>
            <a:ext cx="1403765" cy="1302288"/>
          </a:xfrm>
          <a:prstGeom prst="rect">
            <a:avLst/>
          </a:prstGeom>
        </p:spPr>
      </p:pic>
      <p:pic>
        <p:nvPicPr>
          <p:cNvPr id="13" name="Graphic 11" descr="Care outline">
            <a:extLst>
              <a:ext uri="{FF2B5EF4-FFF2-40B4-BE49-F238E27FC236}">
                <a16:creationId xmlns:a16="http://schemas.microsoft.com/office/drawing/2014/main" id="{7B1C5C0C-7106-47F9-996F-5BF1D6F48A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1651" y="4162339"/>
            <a:ext cx="1403765" cy="1403765"/>
          </a:xfrm>
          <a:prstGeom prst="rect">
            <a:avLst/>
          </a:prstGeom>
        </p:spPr>
      </p:pic>
      <p:sp>
        <p:nvSpPr>
          <p:cNvPr id="10" name="TextBox 9">
            <a:extLst>
              <a:ext uri="{FF2B5EF4-FFF2-40B4-BE49-F238E27FC236}">
                <a16:creationId xmlns:a16="http://schemas.microsoft.com/office/drawing/2014/main" id="{E149F992-4755-4C70-B594-CDA013161DA6}"/>
              </a:ext>
            </a:extLst>
          </p:cNvPr>
          <p:cNvSpPr txBox="1"/>
          <p:nvPr/>
        </p:nvSpPr>
        <p:spPr>
          <a:xfrm>
            <a:off x="124287" y="6330935"/>
            <a:ext cx="1083075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3763"/>
                </a:solidFill>
                <a:effectLst/>
                <a:uLnTx/>
                <a:uFillTx/>
                <a:latin typeface="Abadi Extra Light" panose="020B0204020104020204" pitchFamily="34" charset="0"/>
                <a:ea typeface="+mn-lt"/>
                <a:cs typeface="Calibri" panose="020F0502020204030204"/>
              </a:rPr>
              <a:t>NOTE: The number of respondents reporting about access to health care = 2914. Effective sample size = 2889.</a:t>
            </a:r>
            <a:endParaRPr kumimoji="0" lang="en-US" sz="1200" b="0" i="0" u="none" strike="noStrike" kern="1200" cap="none" spc="0" normalizeH="0" baseline="0" noProof="0">
              <a:ln>
                <a:noFill/>
              </a:ln>
              <a:solidFill>
                <a:srgbClr val="073763"/>
              </a:solidFill>
              <a:effectLst/>
              <a:uLnTx/>
              <a:uFillTx/>
              <a:latin typeface="Abadi Extra Light" panose="020B0204020104020204" pitchFamily="34" charset="0"/>
              <a:ea typeface="+mn-ea"/>
              <a:cs typeface="+mn-cs"/>
            </a:endParaRPr>
          </a:p>
        </p:txBody>
      </p:sp>
      <p:sp>
        <p:nvSpPr>
          <p:cNvPr id="3" name="Date Placeholder 2">
            <a:extLst>
              <a:ext uri="{FF2B5EF4-FFF2-40B4-BE49-F238E27FC236}">
                <a16:creationId xmlns:a16="http://schemas.microsoft.com/office/drawing/2014/main" id="{19B793E6-7629-49F0-BCAF-747813F29C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172183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28</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ACCESS TO CARE</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2D2B1FA0-73E1-4E5F-9F79-6BE675FA5476}"/>
              </a:ext>
            </a:extLst>
          </p:cNvPr>
          <p:cNvSpPr txBox="1"/>
          <p:nvPr/>
        </p:nvSpPr>
        <p:spPr>
          <a:xfrm>
            <a:off x="3884905" y="1752316"/>
            <a:ext cx="7789232" cy="476021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57% of youth who were unable to get care during COVID-19 were seeking routine check ups</a:t>
            </a:r>
            <a:endPar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Almost 1/3 of youth who were unable to get health care (29%) were worried about getting COVID </a:t>
            </a: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if they sought out medical care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16% of youth had other responsibilities, </a:t>
            </a: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like taking are of siblings, that prevented them from seeking medical care during the pandemic</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1" i="0" u="none" strike="noStrike" kern="0" cap="none" spc="0" normalizeH="0" baseline="0" noProof="0">
              <a:ln>
                <a:noFill/>
              </a:ln>
              <a:solidFill>
                <a:srgbClr val="073763"/>
              </a:solidFill>
              <a:effectLst/>
              <a:uLnTx/>
              <a:uFillTx/>
              <a:latin typeface="Abadi Extra Light"/>
              <a:ea typeface="Roboto"/>
              <a:cs typeface="Arial"/>
              <a:sym typeface="Arial"/>
            </a:endParaRPr>
          </a:p>
        </p:txBody>
      </p:sp>
      <p:sp>
        <p:nvSpPr>
          <p:cNvPr id="5" name="TextBox 4">
            <a:extLst>
              <a:ext uri="{FF2B5EF4-FFF2-40B4-BE49-F238E27FC236}">
                <a16:creationId xmlns:a16="http://schemas.microsoft.com/office/drawing/2014/main" id="{EB2B6856-D520-4328-81E2-4F736079D83A}"/>
              </a:ext>
            </a:extLst>
          </p:cNvPr>
          <p:cNvSpPr txBox="1"/>
          <p:nvPr/>
        </p:nvSpPr>
        <p:spPr>
          <a:xfrm>
            <a:off x="-651" y="871784"/>
            <a:ext cx="12192651" cy="533544"/>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73763"/>
                </a:solidFill>
                <a:effectLst/>
                <a:uLnTx/>
                <a:uFillTx/>
                <a:latin typeface="Abadi Extra Light"/>
                <a:ea typeface="+mn-ea"/>
                <a:cs typeface="Segoe UI"/>
                <a:sym typeface="Arial"/>
              </a:rPr>
              <a:t>However, youth had concerns about getting medical care during COVID-19 </a:t>
            </a:r>
            <a:endParaRPr kumimoji="0" lang="en-US" sz="26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2" name="Graphic 19" descr="Germ outline">
            <a:extLst>
              <a:ext uri="{FF2B5EF4-FFF2-40B4-BE49-F238E27FC236}">
                <a16:creationId xmlns:a16="http://schemas.microsoft.com/office/drawing/2014/main" id="{696D3C8D-59EA-453C-BD0A-FB2856442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1651" y="2343582"/>
            <a:ext cx="1403765" cy="1302288"/>
          </a:xfrm>
          <a:prstGeom prst="rect">
            <a:avLst/>
          </a:prstGeom>
        </p:spPr>
      </p:pic>
      <p:pic>
        <p:nvPicPr>
          <p:cNvPr id="13" name="Graphic 11" descr="Care outline">
            <a:extLst>
              <a:ext uri="{FF2B5EF4-FFF2-40B4-BE49-F238E27FC236}">
                <a16:creationId xmlns:a16="http://schemas.microsoft.com/office/drawing/2014/main" id="{7B1C5C0C-7106-47F9-996F-5BF1D6F48A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1651" y="4162339"/>
            <a:ext cx="1403765" cy="1403765"/>
          </a:xfrm>
          <a:prstGeom prst="rect">
            <a:avLst/>
          </a:prstGeom>
        </p:spPr>
      </p:pic>
      <p:sp>
        <p:nvSpPr>
          <p:cNvPr id="11" name="TextBox 10">
            <a:extLst>
              <a:ext uri="{FF2B5EF4-FFF2-40B4-BE49-F238E27FC236}">
                <a16:creationId xmlns:a16="http://schemas.microsoft.com/office/drawing/2014/main" id="{B529A07A-C0A4-481D-8D92-C4D0F3AAB0B1}"/>
              </a:ext>
            </a:extLst>
          </p:cNvPr>
          <p:cNvSpPr txBox="1"/>
          <p:nvPr/>
        </p:nvSpPr>
        <p:spPr>
          <a:xfrm>
            <a:off x="124287" y="6330935"/>
            <a:ext cx="1083075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lt"/>
                <a:cs typeface="Calibri" panose="020F0502020204030204"/>
              </a:rPr>
              <a:t>NOTE: The number of respondents reporting unable to get health care = 298. Effective sample size = 322.</a:t>
            </a:r>
            <a:endPar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ea"/>
              <a:cs typeface="+mn-cs"/>
            </a:endParaRPr>
          </a:p>
        </p:txBody>
      </p:sp>
      <p:sp>
        <p:nvSpPr>
          <p:cNvPr id="3" name="Date Placeholder 2">
            <a:extLst>
              <a:ext uri="{FF2B5EF4-FFF2-40B4-BE49-F238E27FC236}">
                <a16:creationId xmlns:a16="http://schemas.microsoft.com/office/drawing/2014/main" id="{B4AD95DE-7D5C-40E4-9A8D-660356D7F9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141557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29</a:t>
            </a:fld>
            <a:endParaRPr kumimoji="0" lang="en-US" sz="1200"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ACCESS TO CARE</a:t>
            </a:r>
          </a:p>
        </p:txBody>
      </p:sp>
      <p:sp>
        <p:nvSpPr>
          <p:cNvPr id="4" name="TextBox 3">
            <a:extLst>
              <a:ext uri="{FF2B5EF4-FFF2-40B4-BE49-F238E27FC236}">
                <a16:creationId xmlns:a16="http://schemas.microsoft.com/office/drawing/2014/main" id="{2D2B1FA0-73E1-4E5F-9F79-6BE675FA5476}"/>
              </a:ext>
            </a:extLst>
          </p:cNvPr>
          <p:cNvSpPr txBox="1"/>
          <p:nvPr/>
        </p:nvSpPr>
        <p:spPr>
          <a:xfrm>
            <a:off x="5030865" y="1650050"/>
            <a:ext cx="6941255" cy="455509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73763"/>
                </a:solidFill>
                <a:effectLst/>
                <a:uLnTx/>
                <a:uFillTx/>
                <a:latin typeface="Abadi Extra Light"/>
                <a:ea typeface="Roboto"/>
                <a:cs typeface="Arial"/>
                <a:sym typeface="Arial"/>
              </a:rPr>
              <a:t>23% of youth </a:t>
            </a:r>
            <a:r>
              <a:rPr kumimoji="0" lang="en-US" sz="3200" b="0" i="0" u="none" strike="noStrike" kern="0" cap="none" spc="0" normalizeH="0" baseline="0" noProof="0" dirty="0">
                <a:ln>
                  <a:noFill/>
                </a:ln>
                <a:solidFill>
                  <a:srgbClr val="073763"/>
                </a:solidFill>
                <a:effectLst/>
                <a:uLnTx/>
                <a:uFillTx/>
                <a:latin typeface="Abadi Extra Light"/>
                <a:ea typeface="Roboto"/>
                <a:cs typeface="Arial"/>
                <a:sym typeface="Arial"/>
              </a:rPr>
              <a:t>who could not see a provider during the pandemic wanted to see a sexual and reproductive health provider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73763"/>
                </a:solidFill>
                <a:effectLst/>
                <a:uLnTx/>
                <a:uFillTx/>
                <a:latin typeface="Abadi Extra Light"/>
                <a:ea typeface="Roboto"/>
                <a:cs typeface="Arial"/>
                <a:sym typeface="Arial"/>
              </a:rPr>
              <a:t>This is almost 2x as high for queer youth- 41% of queer youth could not see a sexual and reproductive health provider but wanted to during the pandemic</a:t>
            </a:r>
            <a:endParaRPr kumimoji="0" lang="en-US" sz="3200" b="1" i="0" u="none" strike="noStrike" kern="0" cap="none" spc="0" normalizeH="0" baseline="0" noProof="0" dirty="0">
              <a:ln>
                <a:noFill/>
              </a:ln>
              <a:solidFill>
                <a:srgbClr val="073763"/>
              </a:solidFill>
              <a:effectLst/>
              <a:uLnTx/>
              <a:uFillTx/>
              <a:latin typeface="Abadi Extra Light"/>
              <a:ea typeface="Roboto"/>
              <a:cs typeface="Arial"/>
            </a:endParaRPr>
          </a:p>
        </p:txBody>
      </p:sp>
      <p:sp>
        <p:nvSpPr>
          <p:cNvPr id="5" name="TextBox 4">
            <a:extLst>
              <a:ext uri="{FF2B5EF4-FFF2-40B4-BE49-F238E27FC236}">
                <a16:creationId xmlns:a16="http://schemas.microsoft.com/office/drawing/2014/main" id="{EB2B6856-D520-4328-81E2-4F736079D83A}"/>
              </a:ext>
            </a:extLst>
          </p:cNvPr>
          <p:cNvSpPr txBox="1"/>
          <p:nvPr/>
        </p:nvSpPr>
        <p:spPr>
          <a:xfrm>
            <a:off x="0" y="872216"/>
            <a:ext cx="12192651" cy="533544"/>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73763"/>
                </a:solidFill>
                <a:effectLst/>
                <a:uLnTx/>
                <a:uFillTx/>
                <a:latin typeface="Abadi Extra Light"/>
                <a:ea typeface="+mn-ea"/>
                <a:cs typeface="Segoe UI"/>
                <a:sym typeface="Arial"/>
              </a:rPr>
              <a:t>Youth had concerns about getting sexual and reproductive health care during COVID-19 </a:t>
            </a:r>
            <a:endParaRPr kumimoji="0" lang="en-US" sz="26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Picture 6">
            <a:extLst>
              <a:ext uri="{FF2B5EF4-FFF2-40B4-BE49-F238E27FC236}">
                <a16:creationId xmlns:a16="http://schemas.microsoft.com/office/drawing/2014/main" id="{2F0195E2-AA7C-490C-B492-D1603D02E498}"/>
              </a:ext>
            </a:extLst>
          </p:cNvPr>
          <p:cNvPicPr>
            <a:picLocks noChangeAspect="1"/>
          </p:cNvPicPr>
          <p:nvPr/>
        </p:nvPicPr>
        <p:blipFill>
          <a:blip r:embed="rId3"/>
          <a:stretch>
            <a:fillRect/>
          </a:stretch>
        </p:blipFill>
        <p:spPr>
          <a:xfrm>
            <a:off x="361905" y="2192727"/>
            <a:ext cx="1564549" cy="1488339"/>
          </a:xfrm>
          <a:prstGeom prst="rect">
            <a:avLst/>
          </a:prstGeom>
        </p:spPr>
      </p:pic>
      <p:pic>
        <p:nvPicPr>
          <p:cNvPr id="10" name="Picture 9">
            <a:extLst>
              <a:ext uri="{FF2B5EF4-FFF2-40B4-BE49-F238E27FC236}">
                <a16:creationId xmlns:a16="http://schemas.microsoft.com/office/drawing/2014/main" id="{20F62B0D-88B5-47BA-A6AD-56B1EE1D599A}"/>
              </a:ext>
            </a:extLst>
          </p:cNvPr>
          <p:cNvPicPr>
            <a:picLocks noChangeAspect="1"/>
          </p:cNvPicPr>
          <p:nvPr/>
        </p:nvPicPr>
        <p:blipFill>
          <a:blip r:embed="rId4"/>
          <a:stretch>
            <a:fillRect/>
          </a:stretch>
        </p:blipFill>
        <p:spPr>
          <a:xfrm>
            <a:off x="3541964" y="4930623"/>
            <a:ext cx="1225119" cy="1551520"/>
          </a:xfrm>
          <a:prstGeom prst="rect">
            <a:avLst/>
          </a:prstGeom>
        </p:spPr>
      </p:pic>
      <p:pic>
        <p:nvPicPr>
          <p:cNvPr id="8" name="Picture 7">
            <a:extLst>
              <a:ext uri="{FF2B5EF4-FFF2-40B4-BE49-F238E27FC236}">
                <a16:creationId xmlns:a16="http://schemas.microsoft.com/office/drawing/2014/main" id="{19D95EC0-4A34-48E3-A2CD-4FAD90D70FA5}"/>
              </a:ext>
            </a:extLst>
          </p:cNvPr>
          <p:cNvPicPr>
            <a:picLocks noChangeAspect="1"/>
          </p:cNvPicPr>
          <p:nvPr/>
        </p:nvPicPr>
        <p:blipFill>
          <a:blip r:embed="rId5"/>
          <a:stretch>
            <a:fillRect/>
          </a:stretch>
        </p:blipFill>
        <p:spPr>
          <a:xfrm>
            <a:off x="1926454" y="3607868"/>
            <a:ext cx="1377640" cy="1437866"/>
          </a:xfrm>
          <a:prstGeom prst="rect">
            <a:avLst/>
          </a:prstGeom>
        </p:spPr>
      </p:pic>
      <p:sp>
        <p:nvSpPr>
          <p:cNvPr id="13" name="TextBox 12">
            <a:extLst>
              <a:ext uri="{FF2B5EF4-FFF2-40B4-BE49-F238E27FC236}">
                <a16:creationId xmlns:a16="http://schemas.microsoft.com/office/drawing/2014/main" id="{68DA25BC-46BF-41CA-B9C4-D40472D1D3A4}"/>
              </a:ext>
            </a:extLst>
          </p:cNvPr>
          <p:cNvSpPr txBox="1"/>
          <p:nvPr/>
        </p:nvSpPr>
        <p:spPr>
          <a:xfrm>
            <a:off x="124287" y="6330935"/>
            <a:ext cx="1083075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lt"/>
                <a:cs typeface="Calibri" panose="020F0502020204030204"/>
              </a:rPr>
              <a:t>NOTE: The number of respondents reporting unable to get health care = 298. Effective sample size = 322.</a:t>
            </a:r>
            <a:endPar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ea"/>
              <a:cs typeface="+mn-cs"/>
            </a:endParaRPr>
          </a:p>
        </p:txBody>
      </p:sp>
      <p:sp>
        <p:nvSpPr>
          <p:cNvPr id="3" name="Date Placeholder 2">
            <a:extLst>
              <a:ext uri="{FF2B5EF4-FFF2-40B4-BE49-F238E27FC236}">
                <a16:creationId xmlns:a16="http://schemas.microsoft.com/office/drawing/2014/main" id="{4CAC1846-9550-4D7D-BB5A-476C528D03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108380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3</a:t>
            </a:fld>
            <a:endParaRPr lang="en-US" altLang="en-US" sz="1400">
              <a:solidFill>
                <a:srgbClr val="B5B5B5"/>
              </a:solidFill>
              <a:cs typeface="Arial" charset="0"/>
            </a:endParaRPr>
          </a:p>
        </p:txBody>
      </p:sp>
      <p:sp>
        <p:nvSpPr>
          <p:cNvPr id="11" name="TextBox 10">
            <a:extLst>
              <a:ext uri="{FF2B5EF4-FFF2-40B4-BE49-F238E27FC236}">
                <a16:creationId xmlns:a16="http://schemas.microsoft.com/office/drawing/2014/main" id="{DDBD2989-07E0-4B1F-A3B2-E0DC6F92D9EA}"/>
              </a:ext>
            </a:extLst>
          </p:cNvPr>
          <p:cNvSpPr txBox="1"/>
          <p:nvPr/>
        </p:nvSpPr>
        <p:spPr>
          <a:xfrm>
            <a:off x="611133" y="159516"/>
            <a:ext cx="7312617" cy="646331"/>
          </a:xfrm>
          <a:prstGeom prst="rect">
            <a:avLst/>
          </a:prstGeom>
          <a:noFill/>
        </p:spPr>
        <p:txBody>
          <a:bodyPr wrap="square" rtlCol="0">
            <a:spAutoFit/>
          </a:bodyPr>
          <a:lstStyle/>
          <a:p>
            <a:r>
              <a:rPr lang="en-US" sz="3600" b="1" dirty="0">
                <a:solidFill>
                  <a:schemeClr val="bg1"/>
                </a:solidFill>
              </a:rPr>
              <a:t> DPH Personnel Updates</a:t>
            </a:r>
          </a:p>
        </p:txBody>
      </p:sp>
      <p:sp>
        <p:nvSpPr>
          <p:cNvPr id="2" name="TextBox 1">
            <a:extLst>
              <a:ext uri="{FF2B5EF4-FFF2-40B4-BE49-F238E27FC236}">
                <a16:creationId xmlns:a16="http://schemas.microsoft.com/office/drawing/2014/main" id="{F7DAA5C7-BB47-4CF2-A309-58127E6CBA48}"/>
              </a:ext>
            </a:extLst>
          </p:cNvPr>
          <p:cNvSpPr txBox="1"/>
          <p:nvPr/>
        </p:nvSpPr>
        <p:spPr>
          <a:xfrm>
            <a:off x="2580829" y="1061033"/>
            <a:ext cx="9526737" cy="5663089"/>
          </a:xfrm>
          <a:prstGeom prst="rect">
            <a:avLst/>
          </a:prstGeom>
          <a:noFill/>
        </p:spPr>
        <p:txBody>
          <a:bodyPr wrap="square" rtlCol="0">
            <a:spAutoFit/>
          </a:bodyPr>
          <a:lstStyle/>
          <a:p>
            <a:endParaRPr lang="en-US" sz="4000" dirty="0"/>
          </a:p>
          <a:p>
            <a:r>
              <a:rPr lang="en-US" sz="4000" b="1" dirty="0"/>
              <a:t>Dr. Estevan Garcia</a:t>
            </a:r>
            <a:r>
              <a:rPr lang="en-US" sz="4000" dirty="0"/>
              <a:t>, Chief Medical Officer</a:t>
            </a:r>
          </a:p>
          <a:p>
            <a:pPr marL="571500" indent="-571500">
              <a:buFont typeface="Arial" panose="020B0604020202020204" pitchFamily="34" charset="0"/>
              <a:buChar char="•"/>
            </a:pPr>
            <a:endParaRPr lang="en-US" sz="4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Jennifer Barrelle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Deputy Commissioner </a:t>
            </a:r>
          </a:p>
          <a:p>
            <a:endParaRPr lang="en-US" sz="4000" dirty="0"/>
          </a:p>
          <a:p>
            <a:endParaRPr lang="en-US" sz="2000" dirty="0"/>
          </a:p>
          <a:p>
            <a:r>
              <a:rPr lang="en-US" sz="4000" b="1" dirty="0"/>
              <a:t>Yves Singletary</a:t>
            </a:r>
            <a:r>
              <a:rPr lang="en-US" sz="4000" dirty="0"/>
              <a:t>, Senior Advisor to the Commissioner  </a:t>
            </a:r>
          </a:p>
          <a:p>
            <a:pPr marL="571500" indent="-571500">
              <a:buFont typeface="Arial" panose="020B0604020202020204" pitchFamily="34" charset="0"/>
              <a:buChar char="•"/>
            </a:pPr>
            <a:endParaRPr lang="en-US" sz="4000" dirty="0"/>
          </a:p>
          <a:p>
            <a:endParaRPr lang="en-US" dirty="0"/>
          </a:p>
        </p:txBody>
      </p:sp>
      <p:pic>
        <p:nvPicPr>
          <p:cNvPr id="5" name="Picture 4" descr="A person smiling for the camera&#10;&#10;Description automatically generated with medium confidence">
            <a:extLst>
              <a:ext uri="{FF2B5EF4-FFF2-40B4-BE49-F238E27FC236}">
                <a16:creationId xmlns:a16="http://schemas.microsoft.com/office/drawing/2014/main" id="{738ABEDD-C52F-4172-B2A4-24B1EAB685B2}"/>
              </a:ext>
            </a:extLst>
          </p:cNvPr>
          <p:cNvPicPr>
            <a:picLocks noChangeAspect="1"/>
          </p:cNvPicPr>
          <p:nvPr/>
        </p:nvPicPr>
        <p:blipFill>
          <a:blip r:embed="rId3"/>
          <a:stretch>
            <a:fillRect/>
          </a:stretch>
        </p:blipFill>
        <p:spPr>
          <a:xfrm>
            <a:off x="611134" y="2854355"/>
            <a:ext cx="1506425" cy="1506425"/>
          </a:xfrm>
          <a:prstGeom prst="rect">
            <a:avLst/>
          </a:prstGeom>
        </p:spPr>
      </p:pic>
      <p:pic>
        <p:nvPicPr>
          <p:cNvPr id="7" name="Picture 6" descr="A person wearing glasses and a suit&#10;&#10;Description automatically generated with medium confidence">
            <a:extLst>
              <a:ext uri="{FF2B5EF4-FFF2-40B4-BE49-F238E27FC236}">
                <a16:creationId xmlns:a16="http://schemas.microsoft.com/office/drawing/2014/main" id="{1A56E644-4566-48D2-82B5-F9117A76136B}"/>
              </a:ext>
            </a:extLst>
          </p:cNvPr>
          <p:cNvPicPr>
            <a:picLocks noChangeAspect="1"/>
          </p:cNvPicPr>
          <p:nvPr/>
        </p:nvPicPr>
        <p:blipFill rotWithShape="1">
          <a:blip r:embed="rId4"/>
          <a:srcRect b="15768"/>
          <a:stretch/>
        </p:blipFill>
        <p:spPr>
          <a:xfrm>
            <a:off x="622055" y="1061033"/>
            <a:ext cx="1572417" cy="1655606"/>
          </a:xfrm>
          <a:prstGeom prst="rect">
            <a:avLst/>
          </a:prstGeom>
        </p:spPr>
      </p:pic>
      <p:pic>
        <p:nvPicPr>
          <p:cNvPr id="9" name="Picture 8" descr="A person smiling for the camera&#10;&#10;Description automatically generated with medium confidence">
            <a:extLst>
              <a:ext uri="{FF2B5EF4-FFF2-40B4-BE49-F238E27FC236}">
                <a16:creationId xmlns:a16="http://schemas.microsoft.com/office/drawing/2014/main" id="{F4679719-47AE-473C-BF16-3F0C2CD6B358}"/>
              </a:ext>
            </a:extLst>
          </p:cNvPr>
          <p:cNvPicPr>
            <a:picLocks noChangeAspect="1"/>
          </p:cNvPicPr>
          <p:nvPr/>
        </p:nvPicPr>
        <p:blipFill>
          <a:blip r:embed="rId5"/>
          <a:stretch>
            <a:fillRect/>
          </a:stretch>
        </p:blipFill>
        <p:spPr>
          <a:xfrm>
            <a:off x="611134" y="4531044"/>
            <a:ext cx="1626741" cy="1626741"/>
          </a:xfrm>
          <a:prstGeom prst="rect">
            <a:avLst/>
          </a:prstGeom>
        </p:spPr>
      </p:pic>
    </p:spTree>
    <p:extLst>
      <p:ext uri="{BB962C8B-B14F-4D97-AF65-F5344CB8AC3E}">
        <p14:creationId xmlns:p14="http://schemas.microsoft.com/office/powerpoint/2010/main" val="6653710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30</a:t>
            </a:fld>
            <a:endParaRPr kumimoji="0" lang="en-US" sz="1200"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MENTAL HEALTH</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2D2B1FA0-73E1-4E5F-9F79-6BE675FA5476}"/>
              </a:ext>
            </a:extLst>
          </p:cNvPr>
          <p:cNvSpPr txBox="1"/>
          <p:nvPr/>
        </p:nvSpPr>
        <p:spPr>
          <a:xfrm>
            <a:off x="7698738" y="2061815"/>
            <a:ext cx="4210049" cy="35702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73763"/>
                </a:solidFill>
                <a:effectLst/>
                <a:uLnTx/>
                <a:uFillTx/>
                <a:latin typeface="Abadi Extra Light"/>
                <a:ea typeface="Roboto"/>
                <a:cs typeface="Arial"/>
                <a:sym typeface="Arial"/>
              </a:rPr>
              <a:t>LGBTQ+ youth and youth with disabilities </a:t>
            </a:r>
            <a:r>
              <a:rPr kumimoji="0" lang="en-US" sz="3200" b="0" i="0" u="none" strike="noStrike" kern="0" cap="none" spc="0" normalizeH="0" baseline="0" noProof="0">
                <a:ln>
                  <a:noFill/>
                </a:ln>
                <a:solidFill>
                  <a:srgbClr val="073763"/>
                </a:solidFill>
                <a:effectLst/>
                <a:uLnTx/>
                <a:uFillTx/>
                <a:latin typeface="Abadi Extra Light"/>
                <a:ea typeface="Roboto"/>
                <a:cs typeface="Arial"/>
                <a:sym typeface="Arial"/>
              </a:rPr>
              <a:t>are experiencing the greatest inequities when it comes to persistent mental health concerns during the pandemic</a:t>
            </a:r>
          </a:p>
        </p:txBody>
      </p:sp>
      <p:sp>
        <p:nvSpPr>
          <p:cNvPr id="10" name="TextBox 9">
            <a:extLst>
              <a:ext uri="{FF2B5EF4-FFF2-40B4-BE49-F238E27FC236}">
                <a16:creationId xmlns:a16="http://schemas.microsoft.com/office/drawing/2014/main" id="{121BCAFB-9547-4F27-84B2-3BC0FB603C32}"/>
              </a:ext>
            </a:extLst>
          </p:cNvPr>
          <p:cNvSpPr txBox="1"/>
          <p:nvPr/>
        </p:nvSpPr>
        <p:spPr>
          <a:xfrm>
            <a:off x="-24996" y="871784"/>
            <a:ext cx="12192651" cy="533544"/>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73763"/>
                </a:solidFill>
                <a:effectLst/>
                <a:uLnTx/>
                <a:uFillTx/>
                <a:latin typeface="Abadi Extra Light"/>
                <a:ea typeface="+mn-ea"/>
                <a:cs typeface="Segoe UI"/>
                <a:sym typeface="Arial"/>
              </a:rPr>
              <a:t>As seen before, youth mental health was greatly impacted during COVID-19</a:t>
            </a:r>
            <a:endParaRPr kumimoji="0" lang="en-US" sz="26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TextBox 11">
            <a:extLst>
              <a:ext uri="{FF2B5EF4-FFF2-40B4-BE49-F238E27FC236}">
                <a16:creationId xmlns:a16="http://schemas.microsoft.com/office/drawing/2014/main" id="{345077D1-EF4F-4150-80DF-844412DA13EA}"/>
              </a:ext>
            </a:extLst>
          </p:cNvPr>
          <p:cNvSpPr txBox="1"/>
          <p:nvPr/>
        </p:nvSpPr>
        <p:spPr>
          <a:xfrm>
            <a:off x="0" y="6330935"/>
            <a:ext cx="112002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3763"/>
                </a:solidFill>
                <a:effectLst/>
                <a:uLnTx/>
                <a:uFillTx/>
                <a:latin typeface="Abadi Extra Light" panose="020B0204020104020204" pitchFamily="34" charset="0"/>
                <a:ea typeface="+mn-lt"/>
                <a:cs typeface="Calibri" panose="020F0502020204030204"/>
              </a:rPr>
              <a:t>NOTE: * denotes statistically significant findings (p&lt;0.05). The number of respondents responding to questions related to their mental health= 2483. Effective sample size = 2428.</a:t>
            </a:r>
            <a:endParaRPr kumimoji="0" lang="en-US" sz="1200" b="0" i="0" u="none" strike="noStrike" kern="1200" cap="none" spc="0" normalizeH="0" baseline="0" noProof="0">
              <a:ln>
                <a:noFill/>
              </a:ln>
              <a:solidFill>
                <a:srgbClr val="073763"/>
              </a:solidFill>
              <a:effectLst/>
              <a:uLnTx/>
              <a:uFillTx/>
              <a:latin typeface="Abadi Extra Light" panose="020B0204020104020204" pitchFamily="34" charset="0"/>
              <a:ea typeface="+mn-ea"/>
              <a:cs typeface="+mn-cs"/>
            </a:endParaRPr>
          </a:p>
        </p:txBody>
      </p:sp>
      <p:pic>
        <p:nvPicPr>
          <p:cNvPr id="6" name="Picture 5">
            <a:extLst>
              <a:ext uri="{FF2B5EF4-FFF2-40B4-BE49-F238E27FC236}">
                <a16:creationId xmlns:a16="http://schemas.microsoft.com/office/drawing/2014/main" id="{A1A298F1-EFF9-48DA-A3F2-371FB598D447}"/>
              </a:ext>
            </a:extLst>
          </p:cNvPr>
          <p:cNvPicPr>
            <a:picLocks noChangeAspect="1"/>
          </p:cNvPicPr>
          <p:nvPr/>
        </p:nvPicPr>
        <p:blipFill>
          <a:blip r:embed="rId3"/>
          <a:stretch>
            <a:fillRect/>
          </a:stretch>
        </p:blipFill>
        <p:spPr>
          <a:xfrm>
            <a:off x="211979" y="1405328"/>
            <a:ext cx="7486759" cy="4925607"/>
          </a:xfrm>
          <a:prstGeom prst="rect">
            <a:avLst/>
          </a:prstGeom>
        </p:spPr>
      </p:pic>
      <p:sp>
        <p:nvSpPr>
          <p:cNvPr id="3" name="Date Placeholder 2">
            <a:extLst>
              <a:ext uri="{FF2B5EF4-FFF2-40B4-BE49-F238E27FC236}">
                <a16:creationId xmlns:a16="http://schemas.microsoft.com/office/drawing/2014/main" id="{244544DF-7AE1-4D09-82C5-1833190ACA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27730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31</a:t>
            </a:fld>
            <a:endParaRPr kumimoji="0" lang="en-US" sz="1200"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ACCESS TO CARE</a:t>
            </a:r>
          </a:p>
        </p:txBody>
      </p:sp>
      <p:sp>
        <p:nvSpPr>
          <p:cNvPr id="4" name="TextBox 3">
            <a:extLst>
              <a:ext uri="{FF2B5EF4-FFF2-40B4-BE49-F238E27FC236}">
                <a16:creationId xmlns:a16="http://schemas.microsoft.com/office/drawing/2014/main" id="{2D2B1FA0-73E1-4E5F-9F79-6BE675FA5476}"/>
              </a:ext>
            </a:extLst>
          </p:cNvPr>
          <p:cNvSpPr txBox="1"/>
          <p:nvPr/>
        </p:nvSpPr>
        <p:spPr>
          <a:xfrm>
            <a:off x="2683203" y="1649156"/>
            <a:ext cx="9384510" cy="44319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48% of all youth reported poor mental health during the pandemic</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37% of youth who were unable to get health care, wanted to see a doctor or counselor to get help dealing with stress, depression, nervousness, or anxiety, including: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	</a:t>
            </a: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67%* of youth of transgender experience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	54% of non-binary youth</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	42% of Black </a:t>
            </a:r>
            <a:r>
              <a:rPr kumimoji="0" lang="en-US" sz="2800" b="0" i="0" u="none" strike="noStrike" kern="0" cap="none" spc="0" normalizeH="0" baseline="0" noProof="0" err="1">
                <a:ln>
                  <a:noFill/>
                </a:ln>
                <a:solidFill>
                  <a:srgbClr val="073763"/>
                </a:solidFill>
                <a:effectLst/>
                <a:uLnTx/>
                <a:uFillTx/>
                <a:latin typeface="Abadi Extra Light"/>
                <a:ea typeface="Roboto"/>
                <a:cs typeface="Arial"/>
                <a:sym typeface="Arial"/>
              </a:rPr>
              <a:t>nH</a:t>
            </a: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a:t>
            </a:r>
            <a:r>
              <a:rPr kumimoji="0" lang="en-US" sz="2800" b="0" i="0" u="none" strike="noStrike" kern="0" cap="none" spc="0" normalizeH="0" baseline="0" noProof="0" err="1">
                <a:ln>
                  <a:noFill/>
                </a:ln>
                <a:solidFill>
                  <a:srgbClr val="073763"/>
                </a:solidFill>
                <a:effectLst/>
                <a:uLnTx/>
                <a:uFillTx/>
                <a:latin typeface="Abadi Extra Light"/>
                <a:ea typeface="Roboto"/>
                <a:cs typeface="Arial"/>
                <a:sym typeface="Arial"/>
              </a:rPr>
              <a:t>nL</a:t>
            </a: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 youth</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	41% of Hispanic/Latinx youth</a:t>
            </a:r>
          </a:p>
        </p:txBody>
      </p:sp>
      <p:sp>
        <p:nvSpPr>
          <p:cNvPr id="5" name="TextBox 4">
            <a:extLst>
              <a:ext uri="{FF2B5EF4-FFF2-40B4-BE49-F238E27FC236}">
                <a16:creationId xmlns:a16="http://schemas.microsoft.com/office/drawing/2014/main" id="{EB2B6856-D520-4328-81E2-4F736079D83A}"/>
              </a:ext>
            </a:extLst>
          </p:cNvPr>
          <p:cNvSpPr txBox="1"/>
          <p:nvPr/>
        </p:nvSpPr>
        <p:spPr>
          <a:xfrm>
            <a:off x="-24996" y="871784"/>
            <a:ext cx="12192651" cy="533544"/>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73763"/>
                </a:solidFill>
                <a:effectLst/>
                <a:uLnTx/>
                <a:uFillTx/>
                <a:latin typeface="Abadi Extra Light"/>
                <a:ea typeface="+mn-ea"/>
                <a:cs typeface="Segoe UI"/>
                <a:sym typeface="Arial"/>
              </a:rPr>
              <a:t>Youth had concerns about getting mental health care during COVID-19 </a:t>
            </a:r>
            <a:endParaRPr kumimoji="0" lang="en-US" sz="26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TextBox 9">
            <a:extLst>
              <a:ext uri="{FF2B5EF4-FFF2-40B4-BE49-F238E27FC236}">
                <a16:creationId xmlns:a16="http://schemas.microsoft.com/office/drawing/2014/main" id="{86CA1EB6-D29F-44FA-8DEA-6CBFF92C5358}"/>
              </a:ext>
            </a:extLst>
          </p:cNvPr>
          <p:cNvSpPr txBox="1"/>
          <p:nvPr/>
        </p:nvSpPr>
        <p:spPr>
          <a:xfrm>
            <a:off x="124287" y="6081139"/>
            <a:ext cx="1194342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lt"/>
                <a:cs typeface="Calibri" panose="020F0502020204030204"/>
              </a:rPr>
              <a:t>NOTE: * denotes statistically significant findings (p&lt;0.05). The number of respondents responding to questions related to their mental health= 2483. Effective sample size = 2428. The number of respondents reporting unable to get health care = 298. Effective sample size = 322.</a:t>
            </a:r>
            <a:endPar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ea"/>
              <a:cs typeface="+mn-cs"/>
            </a:endParaRPr>
          </a:p>
        </p:txBody>
      </p:sp>
      <p:pic>
        <p:nvPicPr>
          <p:cNvPr id="12" name="Picture 11" descr="Graphical user interface, text&#10;&#10;Description automatically generated">
            <a:extLst>
              <a:ext uri="{FF2B5EF4-FFF2-40B4-BE49-F238E27FC236}">
                <a16:creationId xmlns:a16="http://schemas.microsoft.com/office/drawing/2014/main" id="{BC068A62-D2BB-47F5-99FC-5F7A8C3ECECD}"/>
              </a:ext>
            </a:extLst>
          </p:cNvPr>
          <p:cNvPicPr/>
          <p:nvPr/>
        </p:nvPicPr>
        <p:blipFill rotWithShape="1">
          <a:blip r:embed="rId3"/>
          <a:srcRect l="52914" t="33776" r="22839" b="33064"/>
          <a:stretch/>
        </p:blipFill>
        <p:spPr bwMode="auto">
          <a:xfrm>
            <a:off x="124287" y="3920186"/>
            <a:ext cx="2905058" cy="2066030"/>
          </a:xfrm>
          <a:prstGeom prst="rect">
            <a:avLst/>
          </a:prstGeom>
          <a:ln>
            <a:noFill/>
          </a:ln>
          <a:extLst>
            <a:ext uri="{53640926-AAD7-44D8-BBD7-CCE9431645EC}">
              <a14:shadowObscured xmlns:a14="http://schemas.microsoft.com/office/drawing/2010/main"/>
            </a:ext>
          </a:extLst>
        </p:spPr>
      </p:pic>
      <p:sp>
        <p:nvSpPr>
          <p:cNvPr id="3" name="Date Placeholder 2">
            <a:extLst>
              <a:ext uri="{FF2B5EF4-FFF2-40B4-BE49-F238E27FC236}">
                <a16:creationId xmlns:a16="http://schemas.microsoft.com/office/drawing/2014/main" id="{7523AE4D-919B-4854-BD05-5D56A88313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290895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32</a:t>
            </a:fld>
            <a:endParaRPr kumimoji="0" lang="en-US" sz="1200"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ACCESS TO CARE</a:t>
            </a:r>
          </a:p>
        </p:txBody>
      </p:sp>
      <p:sp>
        <p:nvSpPr>
          <p:cNvPr id="5" name="TextBox 4">
            <a:extLst>
              <a:ext uri="{FF2B5EF4-FFF2-40B4-BE49-F238E27FC236}">
                <a16:creationId xmlns:a16="http://schemas.microsoft.com/office/drawing/2014/main" id="{EB2B6856-D520-4328-81E2-4F736079D83A}"/>
              </a:ext>
            </a:extLst>
          </p:cNvPr>
          <p:cNvSpPr txBox="1"/>
          <p:nvPr/>
        </p:nvSpPr>
        <p:spPr>
          <a:xfrm>
            <a:off x="-24996" y="871784"/>
            <a:ext cx="12192651" cy="533544"/>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50" b="1" i="0" u="none" strike="noStrike" kern="0" cap="none" spc="0" normalizeH="0" baseline="0" noProof="0">
                <a:ln>
                  <a:noFill/>
                </a:ln>
                <a:solidFill>
                  <a:srgbClr val="073763"/>
                </a:solidFill>
                <a:effectLst/>
                <a:uLnTx/>
                <a:uFillTx/>
                <a:latin typeface="Abadi Extra Light"/>
                <a:ea typeface="+mn-ea"/>
                <a:cs typeface="Segoe UI"/>
                <a:sym typeface="Arial"/>
              </a:rPr>
              <a:t>Youth with disabilities had concerns about getting mental health care during COVID-19 </a:t>
            </a:r>
            <a:endParaRPr kumimoji="0" lang="en-US" sz="26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4333E475-D92E-443D-8A12-95F37F9DA4E0}"/>
              </a:ext>
            </a:extLst>
          </p:cNvPr>
          <p:cNvSpPr txBox="1"/>
          <p:nvPr/>
        </p:nvSpPr>
        <p:spPr>
          <a:xfrm>
            <a:off x="7741328" y="1634070"/>
            <a:ext cx="4326385" cy="449353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73763"/>
                </a:solidFill>
                <a:effectLst/>
                <a:uLnTx/>
                <a:uFillTx/>
                <a:latin typeface="Abadi Extra Light"/>
                <a:ea typeface="Roboto"/>
                <a:cs typeface="Arial"/>
                <a:sym typeface="Arial"/>
              </a:rPr>
              <a:t>Youth with cognitive disabilities were </a:t>
            </a:r>
            <a:r>
              <a:rPr kumimoji="0" lang="en-US" sz="3200" b="1" i="0" u="none" strike="noStrike" kern="0" cap="none" spc="0" normalizeH="0" baseline="0" noProof="0">
                <a:ln>
                  <a:noFill/>
                </a:ln>
                <a:solidFill>
                  <a:srgbClr val="073763"/>
                </a:solidFill>
                <a:effectLst/>
                <a:uLnTx/>
                <a:uFillTx/>
                <a:latin typeface="Abadi Extra Light"/>
                <a:ea typeface="Roboto"/>
                <a:cs typeface="Arial"/>
                <a:sym typeface="Arial"/>
              </a:rPr>
              <a:t>1.8x</a:t>
            </a:r>
            <a:r>
              <a:rPr kumimoji="0" lang="en-US" sz="2000" b="1" i="0" u="none" strike="noStrike" kern="0" cap="none" spc="0" normalizeH="0" baseline="0" noProof="0">
                <a:ln>
                  <a:noFill/>
                </a:ln>
                <a:solidFill>
                  <a:srgbClr val="073763"/>
                </a:solidFill>
                <a:effectLst/>
                <a:uLnTx/>
                <a:uFillTx/>
                <a:latin typeface="Abadi Extra Light"/>
                <a:ea typeface="Roboto"/>
                <a:cs typeface="Arial"/>
                <a:sym typeface="Arial"/>
              </a:rPr>
              <a:t> as likely to want to have accessed mental health care during the pandemic and not been able to get it, compared to youth without cognitive disabilities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73763"/>
                </a:solidFill>
                <a:effectLst/>
                <a:uLnTx/>
                <a:uFillTx/>
                <a:latin typeface="Abadi Extra Light"/>
                <a:ea typeface="Roboto"/>
                <a:cs typeface="Arial"/>
                <a:sym typeface="Arial"/>
              </a:rPr>
              <a:t>Youth with mobility disabilities were </a:t>
            </a:r>
            <a:r>
              <a:rPr kumimoji="0" lang="en-US" sz="3200" b="1" i="0" u="none" strike="noStrike" kern="0" cap="none" spc="0" normalizeH="0" baseline="0" noProof="0">
                <a:ln>
                  <a:noFill/>
                </a:ln>
                <a:solidFill>
                  <a:srgbClr val="073763"/>
                </a:solidFill>
                <a:effectLst/>
                <a:uLnTx/>
                <a:uFillTx/>
                <a:latin typeface="Abadi Extra Light"/>
                <a:ea typeface="Roboto"/>
                <a:cs typeface="Arial"/>
                <a:sym typeface="Arial"/>
              </a:rPr>
              <a:t>2.3x </a:t>
            </a:r>
            <a:r>
              <a:rPr kumimoji="0" lang="en-US" sz="2000" b="1" i="0" u="none" strike="noStrike" kern="0" cap="none" spc="0" normalizeH="0" baseline="0" noProof="0">
                <a:ln>
                  <a:noFill/>
                </a:ln>
                <a:solidFill>
                  <a:srgbClr val="073763"/>
                </a:solidFill>
                <a:effectLst/>
                <a:uLnTx/>
                <a:uFillTx/>
                <a:latin typeface="Abadi Extra Light"/>
                <a:ea typeface="Roboto"/>
                <a:cs typeface="Arial"/>
                <a:sym typeface="Arial"/>
              </a:rPr>
              <a:t>as likely to want to have accessed mental health care during the pandemic and not been able to get it, compared to youth without mobility disabilities</a:t>
            </a:r>
          </a:p>
        </p:txBody>
      </p:sp>
      <p:sp>
        <p:nvSpPr>
          <p:cNvPr id="14" name="TextBox 13">
            <a:extLst>
              <a:ext uri="{FF2B5EF4-FFF2-40B4-BE49-F238E27FC236}">
                <a16:creationId xmlns:a16="http://schemas.microsoft.com/office/drawing/2014/main" id="{30254D8A-AD8A-47AB-AB80-D6459C537497}"/>
              </a:ext>
            </a:extLst>
          </p:cNvPr>
          <p:cNvSpPr txBox="1"/>
          <p:nvPr/>
        </p:nvSpPr>
        <p:spPr>
          <a:xfrm>
            <a:off x="124287" y="6330935"/>
            <a:ext cx="1083075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lt"/>
                <a:cs typeface="Calibri" panose="020F0502020204030204"/>
              </a:rPr>
              <a:t>NOTE: : * denotes statistically significant findings (p&lt;0.05). The number of respondents reporting unable to get health care = 298. Effective sample size = 322.</a:t>
            </a:r>
            <a:endParaRPr kumimoji="0" lang="en-US" sz="1200" b="0" i="0" u="none" strike="noStrike" kern="1200" cap="none" spc="0" normalizeH="0" baseline="0" noProof="0" dirty="0">
              <a:ln>
                <a:noFill/>
              </a:ln>
              <a:solidFill>
                <a:srgbClr val="073763"/>
              </a:solidFill>
              <a:effectLst/>
              <a:uLnTx/>
              <a:uFillTx/>
              <a:latin typeface="Abadi Extra Light" panose="020B0204020104020204" pitchFamily="34" charset="0"/>
              <a:ea typeface="+mn-ea"/>
              <a:cs typeface="+mn-cs"/>
            </a:endParaRPr>
          </a:p>
        </p:txBody>
      </p:sp>
      <p:pic>
        <p:nvPicPr>
          <p:cNvPr id="3" name="Picture 2">
            <a:extLst>
              <a:ext uri="{FF2B5EF4-FFF2-40B4-BE49-F238E27FC236}">
                <a16:creationId xmlns:a16="http://schemas.microsoft.com/office/drawing/2014/main" id="{97FC2114-9762-4562-B31B-99A570F48A33}"/>
              </a:ext>
            </a:extLst>
          </p:cNvPr>
          <p:cNvPicPr>
            <a:picLocks noChangeAspect="1"/>
          </p:cNvPicPr>
          <p:nvPr/>
        </p:nvPicPr>
        <p:blipFill>
          <a:blip r:embed="rId3"/>
          <a:stretch>
            <a:fillRect/>
          </a:stretch>
        </p:blipFill>
        <p:spPr>
          <a:xfrm>
            <a:off x="245097" y="1690319"/>
            <a:ext cx="7385620" cy="4437289"/>
          </a:xfrm>
          <a:prstGeom prst="rect">
            <a:avLst/>
          </a:prstGeom>
        </p:spPr>
      </p:pic>
      <p:sp>
        <p:nvSpPr>
          <p:cNvPr id="4" name="Date Placeholder 3">
            <a:extLst>
              <a:ext uri="{FF2B5EF4-FFF2-40B4-BE49-F238E27FC236}">
                <a16:creationId xmlns:a16="http://schemas.microsoft.com/office/drawing/2014/main" id="{6497AB5E-2437-4B76-9B01-F73833DA490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165021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33</a:t>
            </a:fld>
            <a:endParaRPr kumimoji="0" lang="en-US" sz="1200"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ACCESS TO CARE</a:t>
            </a:r>
          </a:p>
        </p:txBody>
      </p:sp>
      <p:sp>
        <p:nvSpPr>
          <p:cNvPr id="4" name="TextBox 3">
            <a:extLst>
              <a:ext uri="{FF2B5EF4-FFF2-40B4-BE49-F238E27FC236}">
                <a16:creationId xmlns:a16="http://schemas.microsoft.com/office/drawing/2014/main" id="{2D2B1FA0-73E1-4E5F-9F79-6BE675FA5476}"/>
              </a:ext>
            </a:extLst>
          </p:cNvPr>
          <p:cNvSpPr txBox="1"/>
          <p:nvPr/>
        </p:nvSpPr>
        <p:spPr>
          <a:xfrm>
            <a:off x="3658858" y="1930042"/>
            <a:ext cx="7418327" cy="406265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73763"/>
                </a:solidFill>
                <a:effectLst/>
                <a:uLnTx/>
                <a:uFillTx/>
                <a:latin typeface="Abadi Extra Light"/>
                <a:ea typeface="Roboto"/>
                <a:cs typeface="Arial"/>
                <a:sym typeface="Arial"/>
              </a:rPr>
              <a:t>Among youth who wanted mental health resources but could not access them during COVID-19, </a:t>
            </a:r>
            <a:r>
              <a:rPr kumimoji="0" lang="en-US" sz="3200" b="1" i="0" u="none" strike="noStrike" kern="0" cap="none" spc="0" normalizeH="0" baseline="0" noProof="0">
                <a:ln>
                  <a:noFill/>
                </a:ln>
                <a:solidFill>
                  <a:srgbClr val="073763"/>
                </a:solidFill>
                <a:effectLst/>
                <a:uLnTx/>
                <a:uFillTx/>
                <a:latin typeface="Abadi Extra Light"/>
                <a:ea typeface="Roboto"/>
                <a:cs typeface="Arial"/>
                <a:sym typeface="Arial"/>
              </a:rPr>
              <a:t>19%* </a:t>
            </a: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of them reported wanting suicide and crisis resources.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73763"/>
                </a:solidFill>
                <a:effectLst/>
                <a:uLnTx/>
                <a:uFillTx/>
                <a:latin typeface="Abadi Extra Light"/>
                <a:ea typeface="Roboto"/>
                <a:cs typeface="Arial"/>
                <a:sym typeface="Arial"/>
              </a:rPr>
              <a:t>While we would expect some youth who want access to mental health support would be in crisis, this highlights the critical need of increased mental health care for young people.</a:t>
            </a:r>
          </a:p>
        </p:txBody>
      </p:sp>
      <p:sp>
        <p:nvSpPr>
          <p:cNvPr id="5" name="TextBox 4">
            <a:extLst>
              <a:ext uri="{FF2B5EF4-FFF2-40B4-BE49-F238E27FC236}">
                <a16:creationId xmlns:a16="http://schemas.microsoft.com/office/drawing/2014/main" id="{EB2B6856-D520-4328-81E2-4F736079D83A}"/>
              </a:ext>
            </a:extLst>
          </p:cNvPr>
          <p:cNvSpPr txBox="1"/>
          <p:nvPr/>
        </p:nvSpPr>
        <p:spPr>
          <a:xfrm>
            <a:off x="-24996" y="871784"/>
            <a:ext cx="12192651" cy="533544"/>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73763"/>
                </a:solidFill>
                <a:effectLst/>
                <a:uLnTx/>
                <a:uFillTx/>
                <a:latin typeface="Abadi Extra Light"/>
                <a:ea typeface="+mn-ea"/>
                <a:cs typeface="Segoe UI"/>
                <a:sym typeface="Arial"/>
              </a:rPr>
              <a:t>Youth had concerns about getting mental health care during COVID-19 </a:t>
            </a:r>
            <a:endParaRPr kumimoji="0" lang="en-US" sz="26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1" name="Picture 20">
            <a:extLst>
              <a:ext uri="{FF2B5EF4-FFF2-40B4-BE49-F238E27FC236}">
                <a16:creationId xmlns:a16="http://schemas.microsoft.com/office/drawing/2014/main" id="{5160A4D5-D7C0-41A0-B58C-49600E26B806}"/>
              </a:ext>
            </a:extLst>
          </p:cNvPr>
          <p:cNvPicPr>
            <a:picLocks noChangeAspect="1"/>
          </p:cNvPicPr>
          <p:nvPr/>
        </p:nvPicPr>
        <p:blipFill>
          <a:blip r:embed="rId3"/>
          <a:stretch>
            <a:fillRect/>
          </a:stretch>
        </p:blipFill>
        <p:spPr>
          <a:xfrm>
            <a:off x="1135445" y="1714316"/>
            <a:ext cx="1846302" cy="2016566"/>
          </a:xfrm>
          <a:prstGeom prst="rect">
            <a:avLst/>
          </a:prstGeom>
          <a:solidFill>
            <a:schemeClr val="accent2"/>
          </a:solidFill>
        </p:spPr>
      </p:pic>
      <p:sp>
        <p:nvSpPr>
          <p:cNvPr id="10" name="TextBox 9">
            <a:extLst>
              <a:ext uri="{FF2B5EF4-FFF2-40B4-BE49-F238E27FC236}">
                <a16:creationId xmlns:a16="http://schemas.microsoft.com/office/drawing/2014/main" id="{8464DEC9-074B-478C-B50E-A3DE306768C7}"/>
              </a:ext>
            </a:extLst>
          </p:cNvPr>
          <p:cNvSpPr txBox="1"/>
          <p:nvPr/>
        </p:nvSpPr>
        <p:spPr>
          <a:xfrm>
            <a:off x="-24996" y="6149106"/>
            <a:ext cx="11699545"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3763"/>
                </a:solidFill>
                <a:effectLst/>
                <a:uLnTx/>
                <a:uFillTx/>
                <a:latin typeface="Abadi Extra Light"/>
                <a:ea typeface="+mn-lt"/>
                <a:cs typeface="Calibri" panose="020F0502020204030204"/>
              </a:rPr>
              <a:t>NOTE: Percentages statistically significant (p&lt;0.05). The number of respondents reporting wanting mental health resources and unable to get them = 108. Effective sample size = 115.</a:t>
            </a:r>
            <a:endParaRPr kumimoji="0" lang="en-US" sz="1200" b="0" i="0" u="none" strike="noStrike" kern="1200" cap="none" spc="0" normalizeH="0" baseline="0" noProof="0" dirty="0">
              <a:ln>
                <a:noFill/>
              </a:ln>
              <a:solidFill>
                <a:srgbClr val="073763"/>
              </a:solidFill>
              <a:effectLst/>
              <a:uLnTx/>
              <a:uFillTx/>
              <a:latin typeface="Abadi Extra Light"/>
              <a:ea typeface="+mn-ea"/>
              <a:cs typeface="+mn-cs"/>
            </a:endParaRPr>
          </a:p>
        </p:txBody>
      </p:sp>
      <p:pic>
        <p:nvPicPr>
          <p:cNvPr id="6" name="Picture 5">
            <a:extLst>
              <a:ext uri="{FF2B5EF4-FFF2-40B4-BE49-F238E27FC236}">
                <a16:creationId xmlns:a16="http://schemas.microsoft.com/office/drawing/2014/main" id="{79A6753C-E563-4221-8E4A-D14D4746260C}"/>
              </a:ext>
            </a:extLst>
          </p:cNvPr>
          <p:cNvPicPr>
            <a:picLocks noChangeAspect="1"/>
          </p:cNvPicPr>
          <p:nvPr/>
        </p:nvPicPr>
        <p:blipFill>
          <a:blip r:embed="rId4"/>
          <a:stretch>
            <a:fillRect/>
          </a:stretch>
        </p:blipFill>
        <p:spPr>
          <a:xfrm>
            <a:off x="445976" y="3809088"/>
            <a:ext cx="3042168" cy="2261812"/>
          </a:xfrm>
          <a:prstGeom prst="rect">
            <a:avLst/>
          </a:prstGeom>
        </p:spPr>
      </p:pic>
      <p:sp>
        <p:nvSpPr>
          <p:cNvPr id="3" name="Date Placeholder 2">
            <a:extLst>
              <a:ext uri="{FF2B5EF4-FFF2-40B4-BE49-F238E27FC236}">
                <a16:creationId xmlns:a16="http://schemas.microsoft.com/office/drawing/2014/main" id="{498E4CF7-6347-4785-99DC-756500E6E3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61359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Rectangle 1">
            <a:extLst>
              <a:ext uri="{FF2B5EF4-FFF2-40B4-BE49-F238E27FC236}">
                <a16:creationId xmlns:a16="http://schemas.microsoft.com/office/drawing/2014/main" id="{93F76E80-A6D0-439E-9D30-57C378CB7695}"/>
              </a:ext>
            </a:extLst>
          </p:cNvPr>
          <p:cNvSpPr/>
          <p:nvPr/>
        </p:nvSpPr>
        <p:spPr>
          <a:xfrm>
            <a:off x="2145" y="3474076"/>
            <a:ext cx="12191999" cy="2640165"/>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5" name="Google Shape;255;p32"/>
          <p:cNvSpPr txBox="1">
            <a:spLocks noGrp="1"/>
          </p:cNvSpPr>
          <p:nvPr>
            <p:ph type="title"/>
          </p:nvPr>
        </p:nvSpPr>
        <p:spPr>
          <a:xfrm>
            <a:off x="1211544" y="4246896"/>
            <a:ext cx="10515600" cy="1325600"/>
          </a:xfrm>
          <a:prstGeom prst="rect">
            <a:avLst/>
          </a:prstGeom>
        </p:spPr>
        <p:txBody>
          <a:bodyPr spcFirstLastPara="1" wrap="square" lIns="91433" tIns="45700" rIns="91433" bIns="45700" anchor="ctr" anchorCtr="0">
            <a:noAutofit/>
          </a:bodyPr>
          <a:lstStyle/>
          <a:p>
            <a:pPr algn="r"/>
            <a:r>
              <a:rPr lang="en-US" sz="4267" spc="800" dirty="0">
                <a:solidFill>
                  <a:schemeClr val="bg1"/>
                </a:solidFill>
                <a:latin typeface="Abadi Extra Light"/>
              </a:rPr>
              <a:t>PROTECTIVE FACTORS FOR YOUTH</a:t>
            </a:r>
          </a:p>
        </p:txBody>
      </p:sp>
      <p:sp>
        <p:nvSpPr>
          <p:cNvPr id="6" name="Oval 5">
            <a:extLst>
              <a:ext uri="{FF2B5EF4-FFF2-40B4-BE49-F238E27FC236}">
                <a16:creationId xmlns:a16="http://schemas.microsoft.com/office/drawing/2014/main" id="{8E4145D4-8E40-FF43-94BC-55BDA768A18E}"/>
              </a:ext>
            </a:extLst>
          </p:cNvPr>
          <p:cNvSpPr/>
          <p:nvPr/>
        </p:nvSpPr>
        <p:spPr>
          <a:xfrm>
            <a:off x="877825" y="4362129"/>
            <a:ext cx="1000571" cy="10005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11">
            <a:extLst>
              <a:ext uri="{FF2B5EF4-FFF2-40B4-BE49-F238E27FC236}">
                <a16:creationId xmlns:a16="http://schemas.microsoft.com/office/drawing/2014/main" id="{A81A5565-ACD6-4F6C-B974-40965CAE3BD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1050921" y="4470565"/>
            <a:ext cx="654377" cy="783698"/>
          </a:xfrm>
          <a:prstGeom prst="rect">
            <a:avLst/>
          </a:prstGeom>
        </p:spPr>
      </p:pic>
      <p:sp>
        <p:nvSpPr>
          <p:cNvPr id="3" name="Date Placeholder 2">
            <a:extLst>
              <a:ext uri="{FF2B5EF4-FFF2-40B4-BE49-F238E27FC236}">
                <a16:creationId xmlns:a16="http://schemas.microsoft.com/office/drawing/2014/main" id="{902119F3-3F46-471A-A645-48F09BAAF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4" name="Slide Number Placeholder 3">
            <a:extLst>
              <a:ext uri="{FF2B5EF4-FFF2-40B4-BE49-F238E27FC236}">
                <a16:creationId xmlns:a16="http://schemas.microsoft.com/office/drawing/2014/main" id="{743C987F-2107-4AA0-9033-350521445A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9462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35</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302438" y="26768"/>
            <a:ext cx="11662735" cy="946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RELATIONSHIPS DURING COVID-19</a:t>
            </a:r>
          </a:p>
        </p:txBody>
      </p:sp>
      <p:sp>
        <p:nvSpPr>
          <p:cNvPr id="8" name="Rectangle 7">
            <a:extLst>
              <a:ext uri="{FF2B5EF4-FFF2-40B4-BE49-F238E27FC236}">
                <a16:creationId xmlns:a16="http://schemas.microsoft.com/office/drawing/2014/main" id="{D4CC7097-34B6-4674-9251-B246CDF40FFF}"/>
              </a:ext>
            </a:extLst>
          </p:cNvPr>
          <p:cNvSpPr/>
          <p:nvPr/>
        </p:nvSpPr>
        <p:spPr>
          <a:xfrm>
            <a:off x="1" y="919061"/>
            <a:ext cx="12191999" cy="94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FFFFFF"/>
                </a:solidFill>
                <a:effectLst/>
                <a:uLnTx/>
                <a:uFillTx/>
                <a:latin typeface="Abadi Extra Light"/>
                <a:ea typeface="+mn-ea"/>
                <a:cs typeface="+mn-cs"/>
                <a:sym typeface="Arial"/>
              </a:rPr>
              <a:t>Most youth report they have someone outside of their home they could contact about a problem. Having a trusted adult to talk to is a protective factor for youth. </a:t>
            </a:r>
            <a:endParaRPr kumimoji="0" lang="en-US" sz="2400" b="0" i="0" u="none" strike="noStrike" kern="0" cap="none" spc="0" normalizeH="0" baseline="0" noProof="0">
              <a:ln>
                <a:noFill/>
              </a:ln>
              <a:solidFill>
                <a:srgbClr val="FFFFFF"/>
              </a:solidFill>
              <a:effectLst/>
              <a:uLnTx/>
              <a:uFillTx/>
              <a:latin typeface="Abadi Extra Light" panose="020B0204020104020204" pitchFamily="34" charset="0"/>
              <a:ea typeface="+mn-ea"/>
              <a:cs typeface="+mn-cs"/>
              <a:sym typeface="Arial"/>
            </a:endParaRPr>
          </a:p>
        </p:txBody>
      </p:sp>
      <p:sp>
        <p:nvSpPr>
          <p:cNvPr id="9" name="TextBox 8">
            <a:extLst>
              <a:ext uri="{FF2B5EF4-FFF2-40B4-BE49-F238E27FC236}">
                <a16:creationId xmlns:a16="http://schemas.microsoft.com/office/drawing/2014/main" id="{EEBBD239-AA6F-4FC7-8398-003F68CDD013}"/>
              </a:ext>
            </a:extLst>
          </p:cNvPr>
          <p:cNvSpPr txBox="1"/>
          <p:nvPr/>
        </p:nvSpPr>
        <p:spPr>
          <a:xfrm>
            <a:off x="314983" y="6123453"/>
            <a:ext cx="7238343" cy="415498"/>
          </a:xfrm>
          <a:prstGeom prst="rect">
            <a:avLst/>
          </a:prstGeom>
          <a:noFill/>
        </p:spPr>
        <p:txBody>
          <a:bodyPr wrap="square" lIns="91440" tIns="45720" rIns="91440" bIns="4572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Data notes: 1) All percentages are weighted to the statewide age and race/ethnicity distribution of those 14-24</a:t>
            </a:r>
            <a:r>
              <a:rPr kumimoji="0" lang="en-US" sz="1050" b="0" i="0" u="none" strike="noStrike" kern="0" cap="none" spc="0" normalizeH="0" baseline="0" noProof="0">
                <a:ln>
                  <a:noFill/>
                </a:ln>
                <a:solidFill>
                  <a:srgbClr val="000000"/>
                </a:solidFill>
                <a:effectLst/>
                <a:uLnTx/>
                <a:uFillTx/>
                <a:latin typeface="Times New Roman"/>
                <a:ea typeface="+mn-ea"/>
                <a:cs typeface="Times New Roman"/>
                <a:sym typeface="Arial"/>
              </a:rPr>
              <a:t> </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years; 2) Differences in mental health were statistically significant (p&lt;0.05). 3) </a:t>
            </a:r>
            <a:r>
              <a:rPr kumimoji="0" lang="en-US" sz="1050" b="0" i="0" u="none" strike="noStrike" kern="1200" cap="none" spc="0" normalizeH="0" baseline="0" noProof="0">
                <a:ln>
                  <a:noFill/>
                </a:ln>
                <a:solidFill>
                  <a:srgbClr val="000000"/>
                </a:solidFill>
                <a:effectLst/>
                <a:uLnTx/>
                <a:uFillTx/>
                <a:latin typeface="Abadi Extra Light"/>
                <a:ea typeface="+mn-lt"/>
                <a:cs typeface="Arial"/>
              </a:rPr>
              <a:t>The number of respondents = 2,419. Effective sample size = 2,353.</a:t>
            </a:r>
            <a:endParaRPr kumimoji="0" lang="en-US" sz="1050" b="0" i="0" u="none" strike="noStrike" kern="1200" cap="none" spc="0" normalizeH="0" baseline="0" noProof="0">
              <a:ln>
                <a:noFill/>
              </a:ln>
              <a:solidFill>
                <a:srgbClr val="000000"/>
              </a:solidFill>
              <a:effectLst/>
              <a:uLnTx/>
              <a:uFillTx/>
              <a:latin typeface="Abadi Extra Light"/>
              <a:ea typeface="+mn-ea"/>
              <a:cs typeface="Arial"/>
            </a:endParaRPr>
          </a:p>
        </p:txBody>
      </p:sp>
      <p:graphicFrame>
        <p:nvGraphicFramePr>
          <p:cNvPr id="10" name="Chart 9">
            <a:extLst>
              <a:ext uri="{FF2B5EF4-FFF2-40B4-BE49-F238E27FC236}">
                <a16:creationId xmlns:a16="http://schemas.microsoft.com/office/drawing/2014/main" id="{D6A4A6AF-3306-4D20-BB50-5FBEEA4FC402}"/>
              </a:ext>
            </a:extLst>
          </p:cNvPr>
          <p:cNvGraphicFramePr>
            <a:graphicFrameLocks/>
          </p:cNvGraphicFramePr>
          <p:nvPr/>
        </p:nvGraphicFramePr>
        <p:xfrm>
          <a:off x="165254" y="1877528"/>
          <a:ext cx="7388072" cy="40059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A30EF11-03CC-49B8-B195-A902C5E8A3B0}"/>
              </a:ext>
            </a:extLst>
          </p:cNvPr>
          <p:cNvSpPr txBox="1"/>
          <p:nvPr/>
        </p:nvSpPr>
        <p:spPr>
          <a:xfrm>
            <a:off x="7915275" y="2447925"/>
            <a:ext cx="3933825"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65% of youth said there was an adult they could talk to outside of their home during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75% of MA youth reported having an adult or teacher at school they can talk to about a problem prior to the pandemic (MA YRBS, 2017)</a:t>
            </a:r>
          </a:p>
        </p:txBody>
      </p:sp>
      <p:sp>
        <p:nvSpPr>
          <p:cNvPr id="3" name="Date Placeholder 2">
            <a:extLst>
              <a:ext uri="{FF2B5EF4-FFF2-40B4-BE49-F238E27FC236}">
                <a16:creationId xmlns:a16="http://schemas.microsoft.com/office/drawing/2014/main" id="{A09D23DB-1BF0-4497-970B-7B643326C8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2774002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9462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36</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302438" y="26768"/>
            <a:ext cx="11662735" cy="946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RELATIONSHIPS DURING COVID-19</a:t>
            </a:r>
          </a:p>
        </p:txBody>
      </p:sp>
      <p:sp>
        <p:nvSpPr>
          <p:cNvPr id="8" name="Rectangle 7">
            <a:extLst>
              <a:ext uri="{FF2B5EF4-FFF2-40B4-BE49-F238E27FC236}">
                <a16:creationId xmlns:a16="http://schemas.microsoft.com/office/drawing/2014/main" id="{DDCC1771-F1B9-4611-AF68-245D06F44C9C}"/>
              </a:ext>
            </a:extLst>
          </p:cNvPr>
          <p:cNvSpPr/>
          <p:nvPr/>
        </p:nvSpPr>
        <p:spPr>
          <a:xfrm>
            <a:off x="1" y="919061"/>
            <a:ext cx="12191999" cy="13525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FFFFFF"/>
                </a:solidFill>
                <a:effectLst/>
                <a:uLnTx/>
                <a:uFillTx/>
                <a:latin typeface="Abadi Extra Light"/>
                <a:ea typeface="+mn-ea"/>
                <a:cs typeface="+mn-cs"/>
              </a:rPr>
              <a:t>American Indian/Alaska Native youth, Black youth, and Hispanic/Latinx youth are 3 times as likely as White youth and youth with disabilities are 2 times as likely as youth without disabilities to report not having a person to talk to outside of </a:t>
            </a:r>
            <a:r>
              <a:rPr kumimoji="0" lang="en-US" sz="2800" b="0" i="0" u="none" strike="noStrike" kern="0" cap="none" spc="0" normalizeH="0" baseline="0" noProof="0">
                <a:ln>
                  <a:noFill/>
                </a:ln>
                <a:solidFill>
                  <a:srgbClr val="FFFFFF"/>
                </a:solidFill>
                <a:effectLst/>
                <a:uLnTx/>
                <a:uFillTx/>
                <a:latin typeface="Abadi Extra Light"/>
                <a:ea typeface="+mn-ea"/>
                <a:cs typeface="+mn-cs"/>
                <a:sym typeface="Arial"/>
              </a:rPr>
              <a:t>their home.</a:t>
            </a: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TextBox 9">
            <a:extLst>
              <a:ext uri="{FF2B5EF4-FFF2-40B4-BE49-F238E27FC236}">
                <a16:creationId xmlns:a16="http://schemas.microsoft.com/office/drawing/2014/main" id="{FF694C9E-4A9C-4E30-A7DF-505FC97E8B48}"/>
              </a:ext>
            </a:extLst>
          </p:cNvPr>
          <p:cNvSpPr txBox="1"/>
          <p:nvPr/>
        </p:nvSpPr>
        <p:spPr>
          <a:xfrm>
            <a:off x="6569239" y="2395335"/>
            <a:ext cx="5563495" cy="31700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73763"/>
                </a:solidFill>
                <a:effectLst/>
                <a:uLnTx/>
                <a:uFillTx/>
                <a:latin typeface="Abadi Extra Light"/>
                <a:ea typeface="+mn-ea"/>
                <a:cs typeface="+mn-cs"/>
              </a:rPr>
              <a:t>Overall, 6% of youth reported that they did not have someone outside of their home to talk to about a problem during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73763"/>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73763"/>
                </a:solidFill>
                <a:effectLst/>
                <a:uLnTx/>
                <a:uFillTx/>
                <a:latin typeface="Abadi Extra Light"/>
                <a:ea typeface="+mn-lt"/>
                <a:cs typeface="Arial"/>
              </a:rPr>
              <a:t>Youth who were less likely to have a trusted person outside of their home were: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73763"/>
                </a:solidFill>
                <a:effectLst/>
                <a:uLnTx/>
                <a:uFillTx/>
                <a:latin typeface="Abadi Extra Light"/>
                <a:ea typeface="+mn-lt"/>
                <a:cs typeface="Arial"/>
              </a:rPr>
              <a:t>Youth of color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73763"/>
                </a:solidFill>
                <a:effectLst/>
                <a:uLnTx/>
                <a:uFillTx/>
                <a:latin typeface="Abadi Extra Light"/>
                <a:ea typeface="+mn-lt"/>
                <a:cs typeface="Arial"/>
              </a:rPr>
              <a:t>Youth with disabilities</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73763"/>
                </a:solidFill>
                <a:effectLst/>
                <a:uLnTx/>
                <a:uFillTx/>
                <a:latin typeface="Abadi Extra Light"/>
                <a:ea typeface="+mn-ea"/>
                <a:cs typeface="Arial"/>
              </a:rPr>
              <a:t>Youth who speak a language other than English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73763"/>
                </a:solidFill>
                <a:effectLst/>
                <a:uLnTx/>
                <a:uFillTx/>
                <a:latin typeface="Abadi Extra Light"/>
                <a:ea typeface="+mn-ea"/>
                <a:cs typeface="Arial"/>
              </a:rPr>
              <a:t>Youth under the age of 18</a:t>
            </a:r>
          </a:p>
        </p:txBody>
      </p:sp>
      <p:sp>
        <p:nvSpPr>
          <p:cNvPr id="11" name="TextBox 10">
            <a:extLst>
              <a:ext uri="{FF2B5EF4-FFF2-40B4-BE49-F238E27FC236}">
                <a16:creationId xmlns:a16="http://schemas.microsoft.com/office/drawing/2014/main" id="{6E7066C2-C014-4F6A-9426-F604136877FB}"/>
              </a:ext>
            </a:extLst>
          </p:cNvPr>
          <p:cNvSpPr txBox="1"/>
          <p:nvPr/>
        </p:nvSpPr>
        <p:spPr>
          <a:xfrm>
            <a:off x="6547624" y="5565434"/>
            <a:ext cx="5698962" cy="900246"/>
          </a:xfrm>
          <a:prstGeom prst="rect">
            <a:avLst/>
          </a:prstGeom>
          <a:noFill/>
        </p:spPr>
        <p:txBody>
          <a:bodyPr wrap="square" lIns="91440" tIns="45720" rIns="91440" bIns="4572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Data notes: 1)”Non-binary” includes respondents identifying as non-binary, genderqueer, not exclusively male or female;</a:t>
            </a:r>
            <a:r>
              <a:rPr kumimoji="0" lang="it-IT" sz="1050" b="0" i="0" u="none" strike="noStrike" kern="0" cap="none" spc="0" normalizeH="0" baseline="0" noProof="0">
                <a:ln>
                  <a:noFill/>
                </a:ln>
                <a:solidFill>
                  <a:srgbClr val="000000"/>
                </a:solidFill>
                <a:effectLst/>
                <a:uLnTx/>
                <a:uFillTx/>
                <a:latin typeface="Abadi Extra Light"/>
                <a:ea typeface="+mn-ea"/>
                <a:cs typeface="Arial"/>
                <a:sym typeface="Arial"/>
              </a:rPr>
              <a:t> 2)</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a:t>
            </a:r>
            <a:r>
              <a:rPr kumimoji="0" lang="it-IT" sz="1050" b="0" i="0" u="none" strike="noStrike" kern="0" cap="none" spc="0" normalizeH="0" baseline="0" noProof="0">
                <a:ln>
                  <a:noFill/>
                </a:ln>
                <a:solidFill>
                  <a:srgbClr val="000000"/>
                </a:solidFill>
                <a:effectLst/>
                <a:uLnTx/>
                <a:uFillTx/>
                <a:latin typeface="Abadi Extra Light"/>
                <a:ea typeface="+mn-ea"/>
                <a:cs typeface="Arial"/>
                <a:sym typeface="Arial"/>
              </a:rPr>
              <a:t>nH/nL</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a:t>
            </a:r>
            <a:r>
              <a:rPr kumimoji="0" lang="it-IT" sz="1050" b="0" i="0" u="none" strike="noStrike" kern="0" cap="none" spc="0" normalizeH="0" baseline="0" noProof="0">
                <a:ln>
                  <a:noFill/>
                </a:ln>
                <a:solidFill>
                  <a:srgbClr val="000000"/>
                </a:solidFill>
                <a:effectLst/>
                <a:uLnTx/>
                <a:uFillTx/>
                <a:latin typeface="Abadi Extra Light"/>
                <a:ea typeface="+mn-ea"/>
                <a:cs typeface="Arial"/>
                <a:sym typeface="Arial"/>
              </a:rPr>
              <a:t>=non-Hispanic/non-Latinx</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 3)“American Indian/Alaskan Native” includes Hispanic/Latinx; 4)* denotes rate is significantly different (p&lt;0.05) compared to the reference group; 5) All percentages are weighted to the statewide age and race/ethnicity distribution of those 14-24</a:t>
            </a:r>
            <a:r>
              <a:rPr kumimoji="0" lang="en-US" sz="1050" b="0" i="0" u="none" strike="noStrike" kern="0" cap="none" spc="0" normalizeH="0" baseline="0" noProof="0">
                <a:ln>
                  <a:noFill/>
                </a:ln>
                <a:solidFill>
                  <a:srgbClr val="000000"/>
                </a:solidFill>
                <a:effectLst/>
                <a:uLnTx/>
                <a:uFillTx/>
                <a:latin typeface="Times New Roman"/>
                <a:ea typeface="+mn-ea"/>
                <a:cs typeface="Times New Roman"/>
                <a:sym typeface="Arial"/>
              </a:rPr>
              <a:t> </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years; 6) </a:t>
            </a:r>
            <a:r>
              <a:rPr kumimoji="0" lang="en-US" sz="1050" b="0" i="0" u="none" strike="noStrike" kern="1200" cap="none" spc="0" normalizeH="0" baseline="0" noProof="0">
                <a:ln>
                  <a:noFill/>
                </a:ln>
                <a:solidFill>
                  <a:srgbClr val="000000"/>
                </a:solidFill>
                <a:effectLst/>
                <a:uLnTx/>
                <a:uFillTx/>
                <a:latin typeface="Abadi Extra Light"/>
                <a:ea typeface="+mn-lt"/>
                <a:cs typeface="Arial"/>
              </a:rPr>
              <a:t>The number of respondents = 1,896. Effective sample size = 1,898.</a:t>
            </a:r>
            <a:endParaRPr kumimoji="0" lang="en-US" sz="1050" b="0" i="0" u="none" strike="noStrike" kern="1200" cap="none" spc="0" normalizeH="0" baseline="0" noProof="0">
              <a:ln>
                <a:noFill/>
              </a:ln>
              <a:solidFill>
                <a:srgbClr val="000000"/>
              </a:solidFill>
              <a:effectLst/>
              <a:highlight>
                <a:srgbClr val="FFFF00"/>
              </a:highlight>
              <a:uLnTx/>
              <a:uFillTx/>
              <a:latin typeface="Abadi Extra Light"/>
              <a:ea typeface="+mn-ea"/>
              <a:cs typeface="Arial"/>
            </a:endParaRPr>
          </a:p>
        </p:txBody>
      </p:sp>
      <p:pic>
        <p:nvPicPr>
          <p:cNvPr id="4" name="Picture 4">
            <a:extLst>
              <a:ext uri="{FF2B5EF4-FFF2-40B4-BE49-F238E27FC236}">
                <a16:creationId xmlns:a16="http://schemas.microsoft.com/office/drawing/2014/main" id="{194E8C40-150F-475F-A837-BEBB02E8E00C}"/>
              </a:ext>
            </a:extLst>
          </p:cNvPr>
          <p:cNvPicPr>
            <a:picLocks noChangeAspect="1"/>
          </p:cNvPicPr>
          <p:nvPr/>
        </p:nvPicPr>
        <p:blipFill>
          <a:blip r:embed="rId3"/>
          <a:stretch>
            <a:fillRect/>
          </a:stretch>
        </p:blipFill>
        <p:spPr>
          <a:xfrm>
            <a:off x="59266" y="2362542"/>
            <a:ext cx="6400800" cy="4232649"/>
          </a:xfrm>
          <a:prstGeom prst="rect">
            <a:avLst/>
          </a:prstGeom>
        </p:spPr>
      </p:pic>
      <p:sp>
        <p:nvSpPr>
          <p:cNvPr id="3" name="Date Placeholder 2">
            <a:extLst>
              <a:ext uri="{FF2B5EF4-FFF2-40B4-BE49-F238E27FC236}">
                <a16:creationId xmlns:a16="http://schemas.microsoft.com/office/drawing/2014/main" id="{5F3880B4-D6A1-4D09-8C46-6C2866E1E7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1424326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2" y="-6810"/>
            <a:ext cx="12191999" cy="1034579"/>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37</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64631" y="-28118"/>
            <a:ext cx="11662735" cy="107719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1200" cap="none" spc="800" normalizeH="0" baseline="0" noProof="0">
                <a:ln>
                  <a:noFill/>
                </a:ln>
                <a:solidFill>
                  <a:srgbClr val="FFFFFF"/>
                </a:solidFill>
                <a:effectLst/>
                <a:uLnTx/>
                <a:uFillTx/>
                <a:latin typeface="Abadi Extra Light"/>
                <a:cs typeface="Arial"/>
                <a:sym typeface="Arial"/>
              </a:rPr>
              <a:t>YOUTH MENTAL HEALTH &amp; RELATIONSHIPS</a:t>
            </a:r>
            <a:endParaRPr kumimoji="0" lang="en-US" sz="1800" b="0" i="0" u="none" strike="noStrike" kern="1200" cap="none" spc="0" normalizeH="0" baseline="0" noProof="0">
              <a:ln>
                <a:noFill/>
              </a:ln>
              <a:solidFill>
                <a:srgbClr val="000000"/>
              </a:solidFill>
              <a:effectLst/>
              <a:uLnTx/>
              <a:uFillTx/>
              <a:latin typeface="Abadi Extra Light"/>
              <a:cs typeface="Arial"/>
              <a:sym typeface="Arial"/>
            </a:endParaRPr>
          </a:p>
        </p:txBody>
      </p:sp>
      <p:sp>
        <p:nvSpPr>
          <p:cNvPr id="8" name="Rectangle 7">
            <a:extLst>
              <a:ext uri="{FF2B5EF4-FFF2-40B4-BE49-F238E27FC236}">
                <a16:creationId xmlns:a16="http://schemas.microsoft.com/office/drawing/2014/main" id="{A0A09BBB-8EFC-4365-BEE4-09471110EE1D}"/>
              </a:ext>
            </a:extLst>
          </p:cNvPr>
          <p:cNvSpPr/>
          <p:nvPr/>
        </p:nvSpPr>
        <p:spPr>
          <a:xfrm>
            <a:off x="1" y="919061"/>
            <a:ext cx="12191999" cy="105697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700" b="0" i="0" u="none" strike="noStrike" kern="0" cap="none" spc="0" normalizeH="0" baseline="0" noProof="0">
                <a:ln>
                  <a:noFill/>
                </a:ln>
                <a:solidFill>
                  <a:srgbClr val="FFFFFF"/>
                </a:solidFill>
                <a:effectLst/>
                <a:uLnTx/>
                <a:uFillTx/>
                <a:latin typeface="Abadi Extra Light"/>
                <a:ea typeface="+mn-ea"/>
                <a:cs typeface="+mn-cs"/>
                <a:sym typeface="Arial"/>
              </a:rPr>
              <a:t>Youth who do not have someone to contact outside of their home about a problem are more likely to report persistent poor mental health and concern about emotional support.</a:t>
            </a:r>
            <a:endParaRPr kumimoji="0" lang="en-US" sz="2700" b="0" i="0" u="none" strike="noStrike" kern="0" cap="none" spc="0" normalizeH="0" baseline="0" noProof="0">
              <a:ln>
                <a:noFill/>
              </a:ln>
              <a:solidFill>
                <a:srgbClr val="FFFFFF"/>
              </a:solidFill>
              <a:effectLst/>
              <a:uLnTx/>
              <a:uFillTx/>
              <a:latin typeface="Abadi Extra Light"/>
              <a:ea typeface="+mn-ea"/>
              <a:cs typeface="+mn-cs"/>
            </a:endParaRPr>
          </a:p>
        </p:txBody>
      </p:sp>
      <p:sp>
        <p:nvSpPr>
          <p:cNvPr id="9" name="TextBox 8">
            <a:extLst>
              <a:ext uri="{FF2B5EF4-FFF2-40B4-BE49-F238E27FC236}">
                <a16:creationId xmlns:a16="http://schemas.microsoft.com/office/drawing/2014/main" id="{185D3ED4-57B8-4FB3-95A3-1E88A032504C}"/>
              </a:ext>
            </a:extLst>
          </p:cNvPr>
          <p:cNvSpPr txBox="1"/>
          <p:nvPr/>
        </p:nvSpPr>
        <p:spPr>
          <a:xfrm>
            <a:off x="0" y="6182258"/>
            <a:ext cx="12192000" cy="415498"/>
          </a:xfrm>
          <a:prstGeom prst="rect">
            <a:avLst/>
          </a:prstGeom>
          <a:noFill/>
        </p:spPr>
        <p:txBody>
          <a:bodyPr wrap="square" lIns="91440" tIns="45720" rIns="91440" bIns="4572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Data notes: 1) All percentages are weighted to the statewide age and race/ethnicity distribution of those 14-24</a:t>
            </a:r>
            <a:r>
              <a:rPr kumimoji="0" lang="en-US" sz="1050" b="0" i="0" u="none" strike="noStrike" kern="0" cap="none" spc="0" normalizeH="0" baseline="0" noProof="0">
                <a:ln>
                  <a:noFill/>
                </a:ln>
                <a:solidFill>
                  <a:srgbClr val="000000"/>
                </a:solidFill>
                <a:effectLst/>
                <a:uLnTx/>
                <a:uFillTx/>
                <a:latin typeface="Times New Roman"/>
                <a:ea typeface="+mn-ea"/>
                <a:cs typeface="Times New Roman"/>
                <a:sym typeface="Arial"/>
              </a:rPr>
              <a:t> </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years; 2) Differences in mental health were statistically significant (p&lt;0.05). 3) </a:t>
            </a:r>
            <a:r>
              <a:rPr kumimoji="0" lang="en-US" sz="1050" b="0" i="0" u="none" strike="noStrike" kern="1200" cap="none" spc="0" normalizeH="0" baseline="0" noProof="0">
                <a:ln>
                  <a:noFill/>
                </a:ln>
                <a:solidFill>
                  <a:srgbClr val="000000"/>
                </a:solidFill>
                <a:effectLst/>
                <a:uLnTx/>
                <a:uFillTx/>
                <a:latin typeface="Abadi Extra Light"/>
                <a:ea typeface="+mn-lt"/>
                <a:cs typeface="Arial"/>
              </a:rPr>
              <a:t>The number of respondents = 1,896. Effective sample size = 1,898.</a:t>
            </a:r>
            <a:endParaRPr kumimoji="0" lang="en-US" sz="1050" b="0" i="0" u="none" strike="noStrike" kern="1200" cap="none" spc="0" normalizeH="0" baseline="0" noProof="0">
              <a:ln>
                <a:noFill/>
              </a:ln>
              <a:solidFill>
                <a:srgbClr val="000000"/>
              </a:solidFill>
              <a:effectLst/>
              <a:uLnTx/>
              <a:uFillTx/>
              <a:latin typeface="Abadi Extra Light"/>
              <a:ea typeface="+mn-ea"/>
              <a:cs typeface="Arial"/>
            </a:endParaRPr>
          </a:p>
        </p:txBody>
      </p:sp>
      <p:graphicFrame>
        <p:nvGraphicFramePr>
          <p:cNvPr id="11" name="Chart 10">
            <a:extLst>
              <a:ext uri="{FF2B5EF4-FFF2-40B4-BE49-F238E27FC236}">
                <a16:creationId xmlns:a16="http://schemas.microsoft.com/office/drawing/2014/main" id="{5ADA9103-312B-446B-ADDB-986D406E7CB8}"/>
              </a:ext>
            </a:extLst>
          </p:cNvPr>
          <p:cNvGraphicFramePr>
            <a:graphicFrameLocks/>
          </p:cNvGraphicFramePr>
          <p:nvPr/>
        </p:nvGraphicFramePr>
        <p:xfrm>
          <a:off x="80212" y="2342686"/>
          <a:ext cx="6513094" cy="36809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4D36C53-4D03-4C47-894A-8471F94D6EF8}"/>
              </a:ext>
            </a:extLst>
          </p:cNvPr>
          <p:cNvSpPr txBox="1"/>
          <p:nvPr/>
        </p:nvSpPr>
        <p:spPr>
          <a:xfrm>
            <a:off x="6814386" y="2432434"/>
            <a:ext cx="518109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Persistent poor mental health is defined as reporting feeling so sad or hopeless for two weeks or more in a row during the past 12 months that you stopped doing some usual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PTSD reactions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Having nightmares or thinking about COVID-19 when you did not want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Trying not to think about it or going out of your way to avoid situations that reminded you of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Being constantly on guard, watchful, or easily startled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Feeling numb or detached from people, activities, or your surroundings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Feeling guilty or unable to stop blaming yourself or others for it or any problems it may have caused</a:t>
            </a:r>
            <a:endPar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p:txBody>
      </p:sp>
      <p:sp>
        <p:nvSpPr>
          <p:cNvPr id="3" name="Date Placeholder 2">
            <a:extLst>
              <a:ext uri="{FF2B5EF4-FFF2-40B4-BE49-F238E27FC236}">
                <a16:creationId xmlns:a16="http://schemas.microsoft.com/office/drawing/2014/main" id="{EC044DB6-2636-43D3-9984-1C228FE81B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3973789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265929" y="1443554"/>
            <a:ext cx="11500340" cy="5053553"/>
          </a:xfrm>
          <a:prstGeom prst="rect">
            <a:avLst/>
          </a:prstGeom>
        </p:spPr>
        <p:txBody>
          <a:bodyPr spcFirstLastPara="1" wrap="square" lIns="91433" tIns="45700" rIns="91433" bIns="45700" anchor="t" anchorCtr="0">
            <a:noAutofit/>
          </a:bodyPr>
          <a:lstStyle/>
          <a:p>
            <a:pPr marL="511810" indent="-342900">
              <a:lnSpc>
                <a:spcPct val="100000"/>
              </a:lnSpc>
            </a:pPr>
            <a:r>
              <a:rPr lang="en-US" sz="2000" dirty="0">
                <a:solidFill>
                  <a:schemeClr val="tx1"/>
                </a:solidFill>
                <a:latin typeface="Abadi Extra Light"/>
              </a:rPr>
              <a:t>Youth of color were more likely than White NH/NL youth to experience safety concerns, such as discrimination during the pandemic and not feeling safe from violence in their neighborhoods. </a:t>
            </a:r>
          </a:p>
          <a:p>
            <a:pPr marL="511810" indent="-342900">
              <a:lnSpc>
                <a:spcPct val="100000"/>
              </a:lnSpc>
            </a:pPr>
            <a:r>
              <a:rPr lang="en-US" sz="2000" dirty="0">
                <a:solidFill>
                  <a:schemeClr val="tx1"/>
                </a:solidFill>
                <a:latin typeface="Abadi Extra Light"/>
              </a:rPr>
              <a:t>Youth with disabilities and LGBTQ+ youth were more likely than other groups of youth to report experiencing any type of violence, including household and intimate partner violence</a:t>
            </a:r>
          </a:p>
          <a:p>
            <a:pPr marL="511810" indent="-342900">
              <a:lnSpc>
                <a:spcPct val="100000"/>
              </a:lnSpc>
            </a:pPr>
            <a:r>
              <a:rPr lang="en-US" sz="2000" dirty="0">
                <a:solidFill>
                  <a:schemeClr val="tx1"/>
                </a:solidFill>
                <a:latin typeface="Abadi Extra Light"/>
              </a:rPr>
              <a:t>While many youth were able to access health care, many groups of youth were unable to get access to care, particularly those who wanted mental health care and support (37% of youth)</a:t>
            </a:r>
          </a:p>
          <a:p>
            <a:pPr marL="511810" indent="-342900">
              <a:lnSpc>
                <a:spcPct val="100000"/>
              </a:lnSpc>
            </a:pPr>
            <a:r>
              <a:rPr lang="en-US" sz="2000" dirty="0">
                <a:solidFill>
                  <a:schemeClr val="tx1"/>
                </a:solidFill>
                <a:latin typeface="Abadi Extra Light"/>
              </a:rPr>
              <a:t>Youth mental health is impacted by these health and safety concerns – youth experiencing violence were more likely to report persistent poor mental health</a:t>
            </a:r>
          </a:p>
          <a:p>
            <a:pPr marL="511810" indent="-342900">
              <a:lnSpc>
                <a:spcPct val="100000"/>
              </a:lnSpc>
            </a:pPr>
            <a:r>
              <a:rPr lang="en-US" sz="2000" dirty="0">
                <a:solidFill>
                  <a:schemeClr val="tx1"/>
                </a:solidFill>
                <a:latin typeface="Abadi Extra Light"/>
              </a:rPr>
              <a:t>Increasing access to health care and healthy relationships outside the home could mitigate some mental health concerns</a:t>
            </a:r>
          </a:p>
          <a:p>
            <a:pPr marL="511810" indent="-342900">
              <a:lnSpc>
                <a:spcPct val="100000"/>
              </a:lnSpc>
            </a:pPr>
            <a:r>
              <a:rPr lang="en-US" sz="2200" b="1" dirty="0">
                <a:solidFill>
                  <a:schemeClr val="tx1"/>
                </a:solidFill>
                <a:latin typeface="Abadi Extra Light"/>
              </a:rPr>
              <a:t>Having someone to talk to about a problem outside of the home was associated with less reported persistent poor mental health, but the groups that reported not having someone to talk to were also the groups that experienced more discrimination, violence, and difficulty accessing healthcare</a:t>
            </a:r>
          </a:p>
          <a:p>
            <a:pPr marL="511810" indent="-342900">
              <a:lnSpc>
                <a:spcPct val="100000"/>
              </a:lnSpc>
            </a:pPr>
            <a:endParaRPr lang="en-US" sz="2000" dirty="0">
              <a:solidFill>
                <a:schemeClr val="tx1"/>
              </a:solidFill>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0" y="329994"/>
            <a:ext cx="12191999" cy="998111"/>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11747" y="258148"/>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KEY TAKEAWAYS: YOUTH</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787093"/>
            <a:ext cx="12191999" cy="67684"/>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Date Placeholder 2">
            <a:extLst>
              <a:ext uri="{FF2B5EF4-FFF2-40B4-BE49-F238E27FC236}">
                <a16:creationId xmlns:a16="http://schemas.microsoft.com/office/drawing/2014/main" id="{B2EA584C-D7B7-427A-AC70-A80F376D96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4" name="Slide Number Placeholder 3">
            <a:extLst>
              <a:ext uri="{FF2B5EF4-FFF2-40B4-BE49-F238E27FC236}">
                <a16:creationId xmlns:a16="http://schemas.microsoft.com/office/drawing/2014/main" id="{EEF6179A-0950-4C38-9B4D-9C710F07E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85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5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5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5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5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5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75138" y="1399950"/>
            <a:ext cx="11500340" cy="5053553"/>
          </a:xfrm>
          <a:prstGeom prst="rect">
            <a:avLst/>
          </a:prstGeom>
        </p:spPr>
        <p:txBody>
          <a:bodyPr spcFirstLastPara="1" wrap="square" lIns="91433" tIns="45700" rIns="91433" bIns="45700" anchor="t" anchorCtr="0">
            <a:noAutofit/>
          </a:bodyPr>
          <a:lstStyle/>
          <a:p>
            <a:pPr marL="168910" indent="0">
              <a:lnSpc>
                <a:spcPct val="100000"/>
              </a:lnSpc>
              <a:buNone/>
            </a:pPr>
            <a:r>
              <a:rPr lang="en-US" sz="2400" b="1" dirty="0">
                <a:latin typeface="Abadi Extra Light"/>
              </a:rPr>
              <a:t>These findings underscore the need for continued commitment to youth-serving programs that are trauma-informed, reduce barriers for youth, promote protective factors and center youth who are facing multiple challenges, such as LGBTQ youth, youth of color and youth with mental health challenges. </a:t>
            </a:r>
          </a:p>
          <a:p>
            <a:pPr marL="626110" lvl="1" indent="0">
              <a:lnSpc>
                <a:spcPct val="100000"/>
              </a:lnSpc>
              <a:buNone/>
            </a:pPr>
            <a:r>
              <a:rPr lang="en-US" sz="2000" dirty="0">
                <a:latin typeface="Abadi Extra Light"/>
              </a:rPr>
              <a:t>Examples of these programs and initiatives at MDPH include:</a:t>
            </a:r>
          </a:p>
          <a:p>
            <a:pPr marL="168910" indent="0">
              <a:lnSpc>
                <a:spcPct val="100000"/>
              </a:lnSpc>
              <a:buNone/>
            </a:pPr>
            <a:endParaRPr lang="en-US" sz="2400" dirty="0">
              <a:latin typeface="Abadi Extra Light"/>
            </a:endParaRPr>
          </a:p>
          <a:p>
            <a:pPr marL="168910" indent="0">
              <a:lnSpc>
                <a:spcPct val="100000"/>
              </a:lnSpc>
              <a:buNone/>
            </a:pPr>
            <a:endParaRPr lang="en-US" sz="2400" dirty="0">
              <a:latin typeface="Abadi Extra Light"/>
            </a:endParaRPr>
          </a:p>
          <a:p>
            <a:pPr marL="168910" indent="0">
              <a:lnSpc>
                <a:spcPct val="100000"/>
              </a:lnSpc>
              <a:buNone/>
            </a:pPr>
            <a:endParaRPr lang="en-US" sz="2400" dirty="0">
              <a:latin typeface="Abadi Extra Light"/>
            </a:endParaRPr>
          </a:p>
          <a:p>
            <a:pPr marL="168910" indent="0">
              <a:lnSpc>
                <a:spcPct val="100000"/>
              </a:lnSpc>
              <a:buNone/>
            </a:pPr>
            <a:r>
              <a:rPr lang="en-US" sz="2400" b="1" dirty="0">
                <a:latin typeface="Abadi Extra Light"/>
              </a:rPr>
              <a:t>They also underscore the importance of a spectrum of approaches to meet the complex needs of youth (e.g. promoting access to the National Suicide Prevention Hotline,1-800-273-8255, while also preventing violence against youth and promoting youth strengths and supports). </a:t>
            </a:r>
            <a:endParaRPr lang="en-US" sz="2000" b="1" dirty="0">
              <a:solidFill>
                <a:schemeClr val="tx1"/>
              </a:solidFill>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0" y="329994"/>
            <a:ext cx="12191999" cy="998111"/>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11747" y="258148"/>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KEY TAKEAWAYS: YOUTH</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823075"/>
            <a:ext cx="12191999" cy="124169"/>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1F5715A0-2811-451E-B949-BBE83FBD8E49}"/>
              </a:ext>
            </a:extLst>
          </p:cNvPr>
          <p:cNvSpPr txBox="1"/>
          <p:nvPr/>
        </p:nvSpPr>
        <p:spPr>
          <a:xfrm>
            <a:off x="375138" y="3644617"/>
            <a:ext cx="11793894" cy="1477328"/>
          </a:xfrm>
          <a:prstGeom prst="rect">
            <a:avLst/>
          </a:prstGeom>
          <a:noFill/>
        </p:spPr>
        <p:txBody>
          <a:bodyPr wrap="square" numCol="2" rtlCol="0">
            <a:spAutoFit/>
          </a:bodyPr>
          <a:lstStyle/>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Safe Spaces for LGBTQ Youth</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School-based health center program </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Suicide prevention program</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Sexual and reproductive health program </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Interagency School-based </a:t>
            </a:r>
            <a:r>
              <a:rPr kumimoji="0" lang="en-US" sz="1800" b="0" i="0" u="none" strike="noStrike" kern="1200" cap="none" spc="0" normalizeH="0" baseline="0" noProof="0" dirty="0" err="1">
                <a:ln>
                  <a:noFill/>
                </a:ln>
                <a:solidFill>
                  <a:prstClr val="black"/>
                </a:solidFill>
                <a:effectLst/>
                <a:uLnTx/>
                <a:uFillTx/>
                <a:latin typeface="Abadi Extra Light"/>
                <a:ea typeface="+mn-ea"/>
                <a:cs typeface="+mn-cs"/>
              </a:rPr>
              <a:t>Telebehavioral</a:t>
            </a: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 Health program</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Healthy relationships grant</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Adolescent Sexuality Education(ASE) program</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Office of Youth and Young Adult Services </a:t>
            </a:r>
          </a:p>
          <a:p>
            <a:pPr marL="51181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Massachusetts Pregnant and Parenting Teen Initiative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1F209D68-0442-4ECD-841B-62F956A1C5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5" name="Slide Number Placeholder 4">
            <a:extLst>
              <a:ext uri="{FF2B5EF4-FFF2-40B4-BE49-F238E27FC236}">
                <a16:creationId xmlns:a16="http://schemas.microsoft.com/office/drawing/2014/main" id="{04C10190-3144-45B1-A156-9E31FED07A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87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500"/>
                                        <p:tgtEl>
                                          <p:spTgt spid="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5" end="5"/>
                                            </p:txEl>
                                          </p:spTgt>
                                        </p:tgtEl>
                                        <p:attrNameLst>
                                          <p:attrName>style.visibility</p:attrName>
                                        </p:attrNameLst>
                                      </p:cBhvr>
                                      <p:to>
                                        <p:strVal val="visible"/>
                                      </p:to>
                                    </p:set>
                                    <p:animEffect transition="in" filter="fade">
                                      <p:cBhvr>
                                        <p:cTn id="17" dur="5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4</a:t>
            </a:fld>
            <a:endParaRPr lang="en-US" altLang="en-US" sz="1400">
              <a:solidFill>
                <a:srgbClr val="B5B5B5"/>
              </a:solidFill>
              <a:cs typeface="Arial" charset="0"/>
            </a:endParaRPr>
          </a:p>
        </p:txBody>
      </p:sp>
      <p:sp>
        <p:nvSpPr>
          <p:cNvPr id="2" name="TextBox 1">
            <a:extLst>
              <a:ext uri="{FF2B5EF4-FFF2-40B4-BE49-F238E27FC236}">
                <a16:creationId xmlns:a16="http://schemas.microsoft.com/office/drawing/2014/main" id="{F7DAA5C7-BB47-4CF2-A309-58127E6CBA48}"/>
              </a:ext>
            </a:extLst>
          </p:cNvPr>
          <p:cNvSpPr txBox="1"/>
          <p:nvPr/>
        </p:nvSpPr>
        <p:spPr>
          <a:xfrm>
            <a:off x="2781204" y="2405728"/>
            <a:ext cx="5843812" cy="984885"/>
          </a:xfrm>
          <a:prstGeom prst="rect">
            <a:avLst/>
          </a:prstGeom>
          <a:noFill/>
        </p:spPr>
        <p:txBody>
          <a:bodyPr wrap="square" rtlCol="0">
            <a:spAutoFit/>
          </a:bodyPr>
          <a:lstStyle/>
          <a:p>
            <a:pPr marL="571500" indent="-571500">
              <a:buFont typeface="Arial" panose="020B0604020202020204" pitchFamily="34" charset="0"/>
              <a:buChar char="•"/>
            </a:pPr>
            <a:endParaRPr lang="en-US" sz="4000" dirty="0"/>
          </a:p>
          <a:p>
            <a:endParaRPr lang="en-US" dirty="0"/>
          </a:p>
        </p:txBody>
      </p:sp>
      <p:pic>
        <p:nvPicPr>
          <p:cNvPr id="4" name="Picture 2" descr="Image">
            <a:extLst>
              <a:ext uri="{FF2B5EF4-FFF2-40B4-BE49-F238E27FC236}">
                <a16:creationId xmlns:a16="http://schemas.microsoft.com/office/drawing/2014/main" id="{44587B77-16D1-4842-8A98-018A1FCA7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316" y="1341280"/>
            <a:ext cx="8139368" cy="45724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7D62A5-6B31-4985-BE46-57E9D48222A7}"/>
              </a:ext>
            </a:extLst>
          </p:cNvPr>
          <p:cNvSpPr txBox="1"/>
          <p:nvPr/>
        </p:nvSpPr>
        <p:spPr>
          <a:xfrm>
            <a:off x="611133" y="159516"/>
            <a:ext cx="7312617" cy="646331"/>
          </a:xfrm>
          <a:prstGeom prst="rect">
            <a:avLst/>
          </a:prstGeom>
          <a:noFill/>
        </p:spPr>
        <p:txBody>
          <a:bodyPr wrap="square" rtlCol="0">
            <a:spAutoFit/>
          </a:bodyPr>
          <a:lstStyle/>
          <a:p>
            <a:r>
              <a:rPr lang="en-US" sz="3600" b="1" dirty="0">
                <a:solidFill>
                  <a:schemeClr val="bg1"/>
                </a:solidFill>
              </a:rPr>
              <a:t>COVID-19 Updates</a:t>
            </a:r>
          </a:p>
        </p:txBody>
      </p:sp>
    </p:spTree>
    <p:extLst>
      <p:ext uri="{BB962C8B-B14F-4D97-AF65-F5344CB8AC3E}">
        <p14:creationId xmlns:p14="http://schemas.microsoft.com/office/powerpoint/2010/main" val="259555425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145" y="3720922"/>
            <a:ext cx="12191999" cy="2640165"/>
          </a:xfrm>
          <a:prstGeom prst="rect">
            <a:avLst/>
          </a:prstGeom>
          <a:solidFill>
            <a:srgbClr val="5D0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3301758" y="3955992"/>
            <a:ext cx="8803241" cy="1474652"/>
          </a:xfrm>
          <a:prstGeom prst="rect">
            <a:avLst/>
          </a:prstGeom>
        </p:spPr>
        <p:txBody>
          <a:bodyPr spcFirstLastPara="1" wrap="square" lIns="91433" tIns="45700" rIns="91433" bIns="45700" anchor="ctr" anchorCtr="0">
            <a:noAutofit/>
          </a:bodyPr>
          <a:lstStyle/>
          <a:p>
            <a:pPr algn="r"/>
            <a:r>
              <a:rPr lang="en-US" sz="4800" spc="800" dirty="0">
                <a:solidFill>
                  <a:schemeClr val="bg1"/>
                </a:solidFill>
                <a:latin typeface="Abadi Extra Light"/>
              </a:rPr>
              <a:t>APPENDIX</a:t>
            </a:r>
          </a:p>
        </p:txBody>
      </p:sp>
      <p:sp>
        <p:nvSpPr>
          <p:cNvPr id="3" name="Date Placeholder 2">
            <a:extLst>
              <a:ext uri="{FF2B5EF4-FFF2-40B4-BE49-F238E27FC236}">
                <a16:creationId xmlns:a16="http://schemas.microsoft.com/office/drawing/2014/main" id="{6E56479C-3C58-4B44-B159-647CCFDBA8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2.08.2022 Release</a:t>
            </a:r>
          </a:p>
        </p:txBody>
      </p:sp>
      <p:sp>
        <p:nvSpPr>
          <p:cNvPr id="4" name="Slide Number Placeholder 3">
            <a:extLst>
              <a:ext uri="{FF2B5EF4-FFF2-40B4-BE49-F238E27FC236}">
                <a16:creationId xmlns:a16="http://schemas.microsoft.com/office/drawing/2014/main" id="{1AFCF32B-08D6-43D8-BF91-31403CB0E7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592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41</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 y="-6964"/>
            <a:ext cx="12192000" cy="709119"/>
          </a:xfrm>
          <a:prstGeom prst="rect">
            <a:avLst/>
          </a:prstGeom>
          <a:solidFill>
            <a:srgbClr val="5D035F"/>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SAMPLE</a:t>
            </a:r>
          </a:p>
        </p:txBody>
      </p:sp>
      <p:graphicFrame>
        <p:nvGraphicFramePr>
          <p:cNvPr id="13" name="Table 6">
            <a:extLst>
              <a:ext uri="{FF2B5EF4-FFF2-40B4-BE49-F238E27FC236}">
                <a16:creationId xmlns:a16="http://schemas.microsoft.com/office/drawing/2014/main" id="{D50B9A28-8E6C-4368-A6B0-79DCD5D0C5B8}"/>
              </a:ext>
            </a:extLst>
          </p:cNvPr>
          <p:cNvGraphicFramePr>
            <a:graphicFrameLocks noGrp="1"/>
          </p:cNvGraphicFramePr>
          <p:nvPr/>
        </p:nvGraphicFramePr>
        <p:xfrm>
          <a:off x="4129540" y="732524"/>
          <a:ext cx="4080014" cy="4079241"/>
        </p:xfrm>
        <a:graphic>
          <a:graphicData uri="http://schemas.openxmlformats.org/drawingml/2006/table">
            <a:tbl>
              <a:tblPr firstRow="1" bandRow="1"/>
              <a:tblGrid>
                <a:gridCol w="1184332">
                  <a:extLst>
                    <a:ext uri="{9D8B030D-6E8A-4147-A177-3AD203B41FA5}">
                      <a16:colId xmlns:a16="http://schemas.microsoft.com/office/drawing/2014/main" val="2436933876"/>
                    </a:ext>
                  </a:extLst>
                </a:gridCol>
                <a:gridCol w="1943819">
                  <a:extLst>
                    <a:ext uri="{9D8B030D-6E8A-4147-A177-3AD203B41FA5}">
                      <a16:colId xmlns:a16="http://schemas.microsoft.com/office/drawing/2014/main" val="106707172"/>
                    </a:ext>
                  </a:extLst>
                </a:gridCol>
                <a:gridCol w="951863">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7">
                  <a:txBody>
                    <a:bodyPr/>
                    <a:lstStyle/>
                    <a:p>
                      <a:r>
                        <a:rPr lang="en-US" sz="1400">
                          <a:latin typeface="Abadi Extra Light"/>
                        </a:rPr>
                        <a:t>Sexual Orientation</a:t>
                      </a:r>
                    </a:p>
                  </a:txBody>
                  <a:tcPr marL="121920" marR="121920" marT="60960" marB="60960" anchor="ctr"/>
                </a:tc>
                <a:tc>
                  <a:txBody>
                    <a:bodyPr/>
                    <a:lstStyle/>
                    <a:p>
                      <a:pPr algn="l" fontAlgn="b"/>
                      <a:r>
                        <a:rPr lang="en-US" sz="1500" b="0" i="0" u="none" strike="noStrike">
                          <a:solidFill>
                            <a:srgbClr val="000000"/>
                          </a:solidFill>
                          <a:effectLst/>
                          <a:latin typeface="Abadi Extra Light"/>
                        </a:rPr>
                        <a:t>Asexual</a:t>
                      </a:r>
                    </a:p>
                  </a:txBody>
                  <a:tcPr marL="8467" marR="8467" marT="8467" marB="0" anchor="b"/>
                </a:tc>
                <a:tc>
                  <a:txBody>
                    <a:bodyPr/>
                    <a:lstStyle/>
                    <a:p>
                      <a:r>
                        <a:rPr lang="en-US" sz="1500">
                          <a:latin typeface="Abadi Extra Light"/>
                        </a:rPr>
                        <a:t>71</a:t>
                      </a:r>
                    </a:p>
                  </a:txBody>
                  <a:tcPr marL="121920" marR="121920"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dirty="0">
                          <a:solidFill>
                            <a:srgbClr val="000000"/>
                          </a:solidFill>
                          <a:effectLst/>
                          <a:latin typeface="Abadi Extra Light"/>
                        </a:rPr>
                        <a:t>Bisexual and/or Pansexual</a:t>
                      </a:r>
                    </a:p>
                  </a:txBody>
                  <a:tcPr marL="8467" marR="8467" marT="8467" marB="0" anchor="b"/>
                </a:tc>
                <a:tc>
                  <a:txBody>
                    <a:bodyPr/>
                    <a:lstStyle/>
                    <a:p>
                      <a:r>
                        <a:rPr lang="en-US" sz="1500">
                          <a:latin typeface="Abadi Extra Light"/>
                        </a:rPr>
                        <a:t>445</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Gay or Lesbian</a:t>
                      </a:r>
                    </a:p>
                  </a:txBody>
                  <a:tcPr marL="8467" marR="8467" marT="8467" marB="0" anchor="b"/>
                </a:tc>
                <a:tc>
                  <a:txBody>
                    <a:bodyPr/>
                    <a:lstStyle/>
                    <a:p>
                      <a:r>
                        <a:rPr lang="en-US" sz="1500">
                          <a:latin typeface="Abadi Extra Light"/>
                        </a:rPr>
                        <a:t>175</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Straight (Heterosexual)</a:t>
                      </a:r>
                    </a:p>
                  </a:txBody>
                  <a:tcPr marL="8467" marR="8467" marT="8467" marB="0" anchor="b"/>
                </a:tc>
                <a:tc>
                  <a:txBody>
                    <a:bodyPr/>
                    <a:lstStyle/>
                    <a:p>
                      <a:r>
                        <a:rPr lang="en-US" sz="1500">
                          <a:latin typeface="Abadi Extra Light"/>
                        </a:rPr>
                        <a:t>2023</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Queer</a:t>
                      </a:r>
                    </a:p>
                  </a:txBody>
                  <a:tcPr marL="8467" marR="8467" marT="8467" marB="0" anchor="b"/>
                </a:tc>
                <a:tc>
                  <a:txBody>
                    <a:bodyPr/>
                    <a:lstStyle/>
                    <a:p>
                      <a:r>
                        <a:rPr lang="en-US" sz="1500">
                          <a:latin typeface="Abadi Extra Light"/>
                        </a:rPr>
                        <a:t>81</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137</a:t>
                      </a:r>
                    </a:p>
                  </a:txBody>
                  <a:tcPr marL="121920" marR="121920" marT="60960" marB="60960"/>
                </a:tc>
                <a:extLst>
                  <a:ext uri="{0D108BD9-81ED-4DB2-BD59-A6C34878D82A}">
                    <a16:rowId xmlns:a16="http://schemas.microsoft.com/office/drawing/2014/main" val="3213767816"/>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Don’t understand; prefer not answer</a:t>
                      </a:r>
                    </a:p>
                  </a:txBody>
                  <a:tcPr marL="8467" marR="8467" marT="8467" marB="0" anchor="b"/>
                </a:tc>
                <a:tc>
                  <a:txBody>
                    <a:bodyPr/>
                    <a:lstStyle/>
                    <a:p>
                      <a:r>
                        <a:rPr lang="en-US" sz="1500">
                          <a:latin typeface="Abadi Extra Light"/>
                        </a:rPr>
                        <a:t>101</a:t>
                      </a:r>
                    </a:p>
                  </a:txBody>
                  <a:tcPr marL="121920" marR="121920" marT="60960" marB="60960"/>
                </a:tc>
                <a:extLst>
                  <a:ext uri="{0D108BD9-81ED-4DB2-BD59-A6C34878D82A}">
                    <a16:rowId xmlns:a16="http://schemas.microsoft.com/office/drawing/2014/main" val="3033754046"/>
                  </a:ext>
                </a:extLst>
              </a:tr>
              <a:tr h="345440">
                <a:tc rowSpan="2">
                  <a:txBody>
                    <a:bodyPr/>
                    <a:lstStyle/>
                    <a:p>
                      <a:r>
                        <a:rPr lang="en-US" sz="1400">
                          <a:latin typeface="Abadi Extra Light"/>
                        </a:rPr>
                        <a:t>Transgender </a:t>
                      </a:r>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a:rPr>
                        <a:t>Of transgender experience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103</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dirty="0">
                          <a:solidFill>
                            <a:srgbClr val="000000"/>
                          </a:solidFill>
                          <a:effectLst/>
                          <a:latin typeface="Abadi Extra Light"/>
                        </a:rPr>
                        <a:t>Not of transgender exp. </a:t>
                      </a:r>
                      <a:endParaRPr lang="en-US" sz="1500" b="0" i="0" u="none" strike="noStrike" dirty="0">
                        <a:solidFill>
                          <a:srgbClr val="000000"/>
                        </a:solidFill>
                        <a:effectLst/>
                        <a:latin typeface="Abadi Extra Light" panose="020B0204020104020204" pitchFamily="34" charset="0"/>
                      </a:endParaRPr>
                    </a:p>
                  </a:txBody>
                  <a:tcPr marL="8467" marR="8467" marT="8467" marB="0" anchor="b"/>
                </a:tc>
                <a:tc>
                  <a:txBody>
                    <a:bodyPr/>
                    <a:lstStyle/>
                    <a:p>
                      <a:r>
                        <a:rPr lang="en-US" sz="1500" dirty="0">
                          <a:latin typeface="Abadi Extra Light"/>
                        </a:rPr>
                        <a:t>2816</a:t>
                      </a:r>
                    </a:p>
                  </a:txBody>
                  <a:tcPr marL="121920" marR="121920" marT="60960" marB="60960"/>
                </a:tc>
                <a:extLst>
                  <a:ext uri="{0D108BD9-81ED-4DB2-BD59-A6C34878D82A}">
                    <a16:rowId xmlns:a16="http://schemas.microsoft.com/office/drawing/2014/main" val="204392729"/>
                  </a:ext>
                </a:extLst>
              </a:tr>
            </a:tbl>
          </a:graphicData>
        </a:graphic>
      </p:graphicFrame>
      <p:graphicFrame>
        <p:nvGraphicFramePr>
          <p:cNvPr id="14" name="Table 6">
            <a:extLst>
              <a:ext uri="{FF2B5EF4-FFF2-40B4-BE49-F238E27FC236}">
                <a16:creationId xmlns:a16="http://schemas.microsoft.com/office/drawing/2014/main" id="{338695F6-F860-44E5-AB22-8062065396D7}"/>
              </a:ext>
            </a:extLst>
          </p:cNvPr>
          <p:cNvGraphicFramePr>
            <a:graphicFrameLocks noGrp="1"/>
          </p:cNvGraphicFramePr>
          <p:nvPr/>
        </p:nvGraphicFramePr>
        <p:xfrm>
          <a:off x="8381020" y="738524"/>
          <a:ext cx="3695963" cy="4299374"/>
        </p:xfrm>
        <a:graphic>
          <a:graphicData uri="http://schemas.openxmlformats.org/drawingml/2006/table">
            <a:tbl>
              <a:tblPr firstRow="1" bandRow="1"/>
              <a:tblGrid>
                <a:gridCol w="977800">
                  <a:extLst>
                    <a:ext uri="{9D8B030D-6E8A-4147-A177-3AD203B41FA5}">
                      <a16:colId xmlns:a16="http://schemas.microsoft.com/office/drawing/2014/main" val="2436933876"/>
                    </a:ext>
                  </a:extLst>
                </a:gridCol>
                <a:gridCol w="1623616">
                  <a:extLst>
                    <a:ext uri="{9D8B030D-6E8A-4147-A177-3AD203B41FA5}">
                      <a16:colId xmlns:a16="http://schemas.microsoft.com/office/drawing/2014/main" val="106707172"/>
                    </a:ext>
                  </a:extLst>
                </a:gridCol>
                <a:gridCol w="1094547">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5">
                  <a:txBody>
                    <a:bodyPr/>
                    <a:lstStyle/>
                    <a:p>
                      <a:r>
                        <a:rPr lang="en-US" sz="1500">
                          <a:latin typeface="Abadi Extra Light"/>
                        </a:rPr>
                        <a:t>Disability</a:t>
                      </a:r>
                    </a:p>
                  </a:txBody>
                  <a:tcPr marL="121920" marR="121920" marT="60960" marB="60960" anchor="ctr"/>
                </a:tc>
                <a:tc>
                  <a:txBody>
                    <a:bodyPr/>
                    <a:lstStyle/>
                    <a:p>
                      <a:pPr algn="l" fontAlgn="b"/>
                      <a:r>
                        <a:rPr lang="en-US" sz="1500" b="0" i="0" u="none" strike="noStrike">
                          <a:solidFill>
                            <a:srgbClr val="000000"/>
                          </a:solidFill>
                          <a:effectLst/>
                          <a:latin typeface="Abadi Extra Light"/>
                        </a:rPr>
                        <a:t>Deaf/hard of hearing</a:t>
                      </a:r>
                    </a:p>
                  </a:txBody>
                  <a:tcPr marL="8467" marR="8467" marT="8467" marB="0" anchor="b"/>
                </a:tc>
                <a:tc>
                  <a:txBody>
                    <a:bodyPr/>
                    <a:lstStyle/>
                    <a:p>
                      <a:r>
                        <a:rPr lang="en-US" sz="1500">
                          <a:latin typeface="Abadi Extra Light"/>
                        </a:rPr>
                        <a:t>24</a:t>
                      </a:r>
                    </a:p>
                  </a:txBody>
                  <a:tcPr marL="121920" marR="121920" marT="60960" marB="60960"/>
                </a:tc>
                <a:extLst>
                  <a:ext uri="{0D108BD9-81ED-4DB2-BD59-A6C34878D82A}">
                    <a16:rowId xmlns:a16="http://schemas.microsoft.com/office/drawing/2014/main" val="4230592866"/>
                  </a:ext>
                </a:extLst>
              </a:tr>
              <a:tr h="455507">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Blind/ vision impairment</a:t>
                      </a:r>
                    </a:p>
                  </a:txBody>
                  <a:tcPr marL="8467" marR="8467" marT="8467" marB="0" anchor="b"/>
                </a:tc>
                <a:tc>
                  <a:txBody>
                    <a:bodyPr/>
                    <a:lstStyle/>
                    <a:p>
                      <a:r>
                        <a:rPr lang="en-US" sz="1500">
                          <a:latin typeface="Abadi Extra Light"/>
                        </a:rPr>
                        <a:t>44</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Cognitive disability</a:t>
                      </a:r>
                    </a:p>
                  </a:txBody>
                  <a:tcPr marL="8467" marR="8467" marT="8467" marB="0" anchor="b"/>
                </a:tc>
                <a:tc>
                  <a:txBody>
                    <a:bodyPr/>
                    <a:lstStyle/>
                    <a:p>
                      <a:r>
                        <a:rPr lang="en-US" sz="1500">
                          <a:latin typeface="Abadi Extra Light"/>
                        </a:rPr>
                        <a:t>414</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Mobility disability</a:t>
                      </a:r>
                    </a:p>
                  </a:txBody>
                  <a:tcPr marL="8467" marR="8467" marT="8467" marB="0" anchor="b"/>
                </a:tc>
                <a:tc>
                  <a:txBody>
                    <a:bodyPr/>
                    <a:lstStyle/>
                    <a:p>
                      <a:r>
                        <a:rPr lang="en-US" sz="1500">
                          <a:latin typeface="Abadi Extra Light"/>
                        </a:rPr>
                        <a:t>40</a:t>
                      </a:r>
                    </a:p>
                  </a:txBody>
                  <a:tcPr marL="121920" marR="121920" marT="60960" marB="60960"/>
                </a:tc>
                <a:extLst>
                  <a:ext uri="{0D108BD9-81ED-4DB2-BD59-A6C34878D82A}">
                    <a16:rowId xmlns:a16="http://schemas.microsoft.com/office/drawing/2014/main" val="814998834"/>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Self-care/independent living disability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133</a:t>
                      </a:r>
                    </a:p>
                  </a:txBody>
                  <a:tcPr marL="121920" marR="121920" marT="60960" marB="60960"/>
                </a:tc>
                <a:extLst>
                  <a:ext uri="{0D108BD9-81ED-4DB2-BD59-A6C34878D82A}">
                    <a16:rowId xmlns:a16="http://schemas.microsoft.com/office/drawing/2014/main" val="3145540802"/>
                  </a:ext>
                </a:extLst>
              </a:tr>
              <a:tr h="345440">
                <a:tc rowSpan="2">
                  <a:txBody>
                    <a:bodyPr/>
                    <a:lstStyle/>
                    <a:p>
                      <a:r>
                        <a:rPr lang="en-US" sz="1500">
                          <a:latin typeface="Abadi Extra Light"/>
                        </a:rPr>
                        <a:t>Working/</a:t>
                      </a:r>
                    </a:p>
                    <a:p>
                      <a:r>
                        <a:rPr lang="en-US" sz="1500">
                          <a:latin typeface="Abadi Extra Light"/>
                        </a:rPr>
                        <a:t>employed youth</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1190</a:t>
                      </a:r>
                    </a:p>
                  </a:txBody>
                  <a:tcPr marL="121920" marR="121920" marT="60960" marB="60960"/>
                </a:tc>
                <a:extLst>
                  <a:ext uri="{0D108BD9-81ED-4DB2-BD59-A6C34878D82A}">
                    <a16:rowId xmlns:a16="http://schemas.microsoft.com/office/drawing/2014/main" val="4268037465"/>
                  </a:ext>
                </a:extLst>
              </a:tr>
              <a:tr h="4470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1318</a:t>
                      </a:r>
                    </a:p>
                  </a:txBody>
                  <a:tcPr marL="121920" marR="121920"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Young parents</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148</a:t>
                      </a:r>
                    </a:p>
                  </a:txBody>
                  <a:tcPr marL="121920" marR="121920"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2904</a:t>
                      </a:r>
                    </a:p>
                  </a:txBody>
                  <a:tcPr marL="121920" marR="121920" marT="60960" marB="60960"/>
                </a:tc>
                <a:extLst>
                  <a:ext uri="{0D108BD9-81ED-4DB2-BD59-A6C34878D82A}">
                    <a16:rowId xmlns:a16="http://schemas.microsoft.com/office/drawing/2014/main" val="852030544"/>
                  </a:ext>
                </a:extLst>
              </a:tr>
            </a:tbl>
          </a:graphicData>
        </a:graphic>
      </p:graphicFrame>
      <p:graphicFrame>
        <p:nvGraphicFramePr>
          <p:cNvPr id="7" name="Table 6">
            <a:extLst>
              <a:ext uri="{FF2B5EF4-FFF2-40B4-BE49-F238E27FC236}">
                <a16:creationId xmlns:a16="http://schemas.microsoft.com/office/drawing/2014/main" id="{ECC1DE7E-1B8C-4EE0-9BB7-979456C5F20E}"/>
              </a:ext>
            </a:extLst>
          </p:cNvPr>
          <p:cNvGraphicFramePr>
            <a:graphicFrameLocks noGrp="1"/>
          </p:cNvGraphicFramePr>
          <p:nvPr/>
        </p:nvGraphicFramePr>
        <p:xfrm>
          <a:off x="4129540" y="4833549"/>
          <a:ext cx="4080014" cy="1752600"/>
        </p:xfrm>
        <a:graphic>
          <a:graphicData uri="http://schemas.openxmlformats.org/drawingml/2006/table">
            <a:tbl>
              <a:tblPr firstRow="1" bandRow="1"/>
              <a:tblGrid>
                <a:gridCol w="1184331">
                  <a:extLst>
                    <a:ext uri="{9D8B030D-6E8A-4147-A177-3AD203B41FA5}">
                      <a16:colId xmlns:a16="http://schemas.microsoft.com/office/drawing/2014/main" val="2754336846"/>
                    </a:ext>
                  </a:extLst>
                </a:gridCol>
                <a:gridCol w="1936615">
                  <a:extLst>
                    <a:ext uri="{9D8B030D-6E8A-4147-A177-3AD203B41FA5}">
                      <a16:colId xmlns:a16="http://schemas.microsoft.com/office/drawing/2014/main" val="2074455349"/>
                    </a:ext>
                  </a:extLst>
                </a:gridCol>
                <a:gridCol w="959068">
                  <a:extLst>
                    <a:ext uri="{9D8B030D-6E8A-4147-A177-3AD203B41FA5}">
                      <a16:colId xmlns:a16="http://schemas.microsoft.com/office/drawing/2014/main" val="1578235130"/>
                    </a:ext>
                  </a:extLst>
                </a:gridCol>
              </a:tblGrid>
              <a:tr h="345440">
                <a:tc rowSpan="5">
                  <a:txBody>
                    <a:bodyPr/>
                    <a:lstStyle/>
                    <a:p>
                      <a:r>
                        <a:rPr lang="en-US" sz="1500">
                          <a:latin typeface="Abadi Extra Light"/>
                        </a:rPr>
                        <a:t>Gender Identity</a:t>
                      </a:r>
                    </a:p>
                  </a:txBody>
                  <a:tcPr marL="121920" marR="121920" marT="60960" marB="60960" anchor="ctr"/>
                </a:tc>
                <a:tc>
                  <a:txBody>
                    <a:bodyPr/>
                    <a:lstStyle/>
                    <a:p>
                      <a:pPr algn="l" fontAlgn="b"/>
                      <a:r>
                        <a:rPr lang="en-US" sz="1500" b="0" i="0" u="none" strike="noStrike">
                          <a:solidFill>
                            <a:srgbClr val="000000"/>
                          </a:solidFill>
                          <a:effectLst/>
                          <a:latin typeface="Abadi Extra Light"/>
                        </a:rPr>
                        <a:t>Male only</a:t>
                      </a:r>
                    </a:p>
                  </a:txBody>
                  <a:tcPr marL="8467" marR="8467" marT="8467" marB="0" anchor="b"/>
                </a:tc>
                <a:tc>
                  <a:txBody>
                    <a:bodyPr/>
                    <a:lstStyle/>
                    <a:p>
                      <a:r>
                        <a:rPr lang="en-US" sz="1500">
                          <a:latin typeface="Abadi Extra Light"/>
                        </a:rPr>
                        <a:t>789</a:t>
                      </a:r>
                    </a:p>
                  </a:txBody>
                  <a:tcPr marL="121920" marR="121920" marT="60960" marB="60960"/>
                </a:tc>
                <a:extLst>
                  <a:ext uri="{0D108BD9-81ED-4DB2-BD59-A6C34878D82A}">
                    <a16:rowId xmlns:a16="http://schemas.microsoft.com/office/drawing/2014/main" val="3949280379"/>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Female only</a:t>
                      </a:r>
                    </a:p>
                  </a:txBody>
                  <a:tcPr marL="8467" marR="8467" marT="8467" marB="0" anchor="b"/>
                </a:tc>
                <a:tc>
                  <a:txBody>
                    <a:bodyPr/>
                    <a:lstStyle/>
                    <a:p>
                      <a:r>
                        <a:rPr lang="en-US" sz="1500">
                          <a:latin typeface="Abadi Extra Light"/>
                        </a:rPr>
                        <a:t>2059</a:t>
                      </a:r>
                    </a:p>
                  </a:txBody>
                  <a:tcPr marL="121920" marR="121920" marT="60960" marB="60960"/>
                </a:tc>
                <a:extLst>
                  <a:ext uri="{0D108BD9-81ED-4DB2-BD59-A6C34878D82A}">
                    <a16:rowId xmlns:a16="http://schemas.microsoft.com/office/drawing/2014/main" val="62761358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Non-binary</a:t>
                      </a:r>
                    </a:p>
                  </a:txBody>
                  <a:tcPr marL="8467" marR="8467" marT="8467" marB="0" anchor="b"/>
                </a:tc>
                <a:tc>
                  <a:txBody>
                    <a:bodyPr/>
                    <a:lstStyle/>
                    <a:p>
                      <a:r>
                        <a:rPr lang="en-US" sz="1500">
                          <a:latin typeface="Abadi Extra Light"/>
                        </a:rPr>
                        <a:t>128</a:t>
                      </a:r>
                    </a:p>
                  </a:txBody>
                  <a:tcPr marL="121920" marR="121920" marT="60960" marB="60960"/>
                </a:tc>
                <a:extLst>
                  <a:ext uri="{0D108BD9-81ED-4DB2-BD59-A6C34878D82A}">
                    <a16:rowId xmlns:a16="http://schemas.microsoft.com/office/drawing/2014/main" val="945922170"/>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31</a:t>
                      </a:r>
                    </a:p>
                  </a:txBody>
                  <a:tcPr marL="121920" marR="121920" marT="60960" marB="60960"/>
                </a:tc>
                <a:extLst>
                  <a:ext uri="{0D108BD9-81ED-4DB2-BD59-A6C34878D82A}">
                    <a16:rowId xmlns:a16="http://schemas.microsoft.com/office/drawing/2014/main" val="420540239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36</a:t>
                      </a:r>
                    </a:p>
                  </a:txBody>
                  <a:tcPr marL="121920" marR="121920" marT="60960" marB="60960"/>
                </a:tc>
                <a:extLst>
                  <a:ext uri="{0D108BD9-81ED-4DB2-BD59-A6C34878D82A}">
                    <a16:rowId xmlns:a16="http://schemas.microsoft.com/office/drawing/2014/main" val="2621364705"/>
                  </a:ext>
                </a:extLst>
              </a:tr>
            </a:tbl>
          </a:graphicData>
        </a:graphic>
      </p:graphicFrame>
      <p:graphicFrame>
        <p:nvGraphicFramePr>
          <p:cNvPr id="8" name="Table 7">
            <a:extLst>
              <a:ext uri="{FF2B5EF4-FFF2-40B4-BE49-F238E27FC236}">
                <a16:creationId xmlns:a16="http://schemas.microsoft.com/office/drawing/2014/main" id="{C7EC4759-2638-4528-B14B-57A97B44FFC4}"/>
              </a:ext>
            </a:extLst>
          </p:cNvPr>
          <p:cNvGraphicFramePr>
            <a:graphicFrameLocks noGrp="1"/>
          </p:cNvGraphicFramePr>
          <p:nvPr/>
        </p:nvGraphicFramePr>
        <p:xfrm>
          <a:off x="92851" y="5637539"/>
          <a:ext cx="3927393" cy="844604"/>
        </p:xfrm>
        <a:graphic>
          <a:graphicData uri="http://schemas.openxmlformats.org/drawingml/2006/table">
            <a:tbl>
              <a:tblPr firstRow="1" bandRow="1"/>
              <a:tblGrid>
                <a:gridCol w="1139592">
                  <a:extLst>
                    <a:ext uri="{9D8B030D-6E8A-4147-A177-3AD203B41FA5}">
                      <a16:colId xmlns:a16="http://schemas.microsoft.com/office/drawing/2014/main" val="2180213246"/>
                    </a:ext>
                  </a:extLst>
                </a:gridCol>
                <a:gridCol w="1590181">
                  <a:extLst>
                    <a:ext uri="{9D8B030D-6E8A-4147-A177-3AD203B41FA5}">
                      <a16:colId xmlns:a16="http://schemas.microsoft.com/office/drawing/2014/main" val="935423557"/>
                    </a:ext>
                  </a:extLst>
                </a:gridCol>
                <a:gridCol w="1197620">
                  <a:extLst>
                    <a:ext uri="{9D8B030D-6E8A-4147-A177-3AD203B41FA5}">
                      <a16:colId xmlns:a16="http://schemas.microsoft.com/office/drawing/2014/main" val="973336708"/>
                    </a:ext>
                  </a:extLst>
                </a:gridCol>
              </a:tblGrid>
              <a:tr h="323470">
                <a:tc rowSpan="2">
                  <a:txBody>
                    <a:bodyPr/>
                    <a:lstStyle/>
                    <a:p>
                      <a:r>
                        <a:rPr lang="en-US" sz="1500">
                          <a:latin typeface="Abadi Extra Light"/>
                        </a:rPr>
                        <a:t>Language</a:t>
                      </a:r>
                    </a:p>
                  </a:txBody>
                  <a:tcPr marL="121920" marR="121920" marT="60960" marB="60960" anchor="ctr"/>
                </a:tc>
                <a:tc>
                  <a:txBody>
                    <a:bodyPr/>
                    <a:lstStyle/>
                    <a:p>
                      <a:pPr algn="l" fontAlgn="b"/>
                      <a:r>
                        <a:rPr lang="en-US" sz="1500" b="0" i="0" u="none" strike="noStrike">
                          <a:solidFill>
                            <a:srgbClr val="000000"/>
                          </a:solidFill>
                          <a:effectLst/>
                          <a:latin typeface="Abadi Extra Light"/>
                        </a:rPr>
                        <a:t>English only</a:t>
                      </a:r>
                    </a:p>
                  </a:txBody>
                  <a:tcPr marL="8467" marR="8467" marT="8467" marB="0" anchor="b"/>
                </a:tc>
                <a:tc>
                  <a:txBody>
                    <a:bodyPr/>
                    <a:lstStyle/>
                    <a:p>
                      <a:r>
                        <a:rPr lang="en-US" sz="1500">
                          <a:latin typeface="Abadi Extra Light"/>
                        </a:rPr>
                        <a:t>2056</a:t>
                      </a:r>
                    </a:p>
                  </a:txBody>
                  <a:tcPr marL="121920" marR="121920" marT="60960" marB="60960"/>
                </a:tc>
                <a:extLst>
                  <a:ext uri="{0D108BD9-81ED-4DB2-BD59-A6C34878D82A}">
                    <a16:rowId xmlns:a16="http://schemas.microsoft.com/office/drawing/2014/main" val="1553936798"/>
                  </a:ext>
                </a:extLst>
              </a:tr>
              <a:tr h="494084">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Speaks lang other than Eng.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dirty="0">
                          <a:latin typeface="Abadi Extra Light"/>
                        </a:rPr>
                        <a:t>991</a:t>
                      </a:r>
                    </a:p>
                  </a:txBody>
                  <a:tcPr marL="121920" marR="121920" marT="60960" marB="60960"/>
                </a:tc>
                <a:extLst>
                  <a:ext uri="{0D108BD9-81ED-4DB2-BD59-A6C34878D82A}">
                    <a16:rowId xmlns:a16="http://schemas.microsoft.com/office/drawing/2014/main" val="4211056002"/>
                  </a:ext>
                </a:extLst>
              </a:tr>
            </a:tbl>
          </a:graphicData>
        </a:graphic>
      </p:graphicFrame>
      <p:sp>
        <p:nvSpPr>
          <p:cNvPr id="9" name="TextBox 8">
            <a:extLst>
              <a:ext uri="{FF2B5EF4-FFF2-40B4-BE49-F238E27FC236}">
                <a16:creationId xmlns:a16="http://schemas.microsoft.com/office/drawing/2014/main" id="{96411AA7-9802-4788-9E8D-9E39CBD7F1C0}"/>
              </a:ext>
            </a:extLst>
          </p:cNvPr>
          <p:cNvSpPr txBox="1"/>
          <p:nvPr/>
        </p:nvSpPr>
        <p:spPr>
          <a:xfrm>
            <a:off x="8526691" y="5287986"/>
            <a:ext cx="3665309"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Note: May not sum to total due to missing data for some questions.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panose="020B0204020104020204" pitchFamily="34" charset="0"/>
                <a:ea typeface="+mn-ea"/>
                <a:cs typeface="Arial"/>
                <a:sym typeface="Arial"/>
              </a:rPr>
              <a:t>Includes respondents under the age of 25 (both from youth survey and young parents who took the adult survey)</a:t>
            </a:r>
          </a:p>
        </p:txBody>
      </p:sp>
      <p:graphicFrame>
        <p:nvGraphicFramePr>
          <p:cNvPr id="4" name="Table 3">
            <a:extLst>
              <a:ext uri="{FF2B5EF4-FFF2-40B4-BE49-F238E27FC236}">
                <a16:creationId xmlns:a16="http://schemas.microsoft.com/office/drawing/2014/main" id="{DB4F9A69-C7CF-43FD-8D91-F0B0EC1EB18E}"/>
              </a:ext>
            </a:extLst>
          </p:cNvPr>
          <p:cNvGraphicFramePr>
            <a:graphicFrameLocks noGrp="1"/>
          </p:cNvGraphicFramePr>
          <p:nvPr/>
        </p:nvGraphicFramePr>
        <p:xfrm>
          <a:off x="92851" y="884508"/>
          <a:ext cx="3950956" cy="4720717"/>
        </p:xfrm>
        <a:graphic>
          <a:graphicData uri="http://schemas.openxmlformats.org/drawingml/2006/table">
            <a:tbl>
              <a:tblPr firstRow="1" bandRow="1"/>
              <a:tblGrid>
                <a:gridCol w="1132294">
                  <a:extLst>
                    <a:ext uri="{9D8B030D-6E8A-4147-A177-3AD203B41FA5}">
                      <a16:colId xmlns:a16="http://schemas.microsoft.com/office/drawing/2014/main" val="2328425198"/>
                    </a:ext>
                  </a:extLst>
                </a:gridCol>
                <a:gridCol w="1580225">
                  <a:extLst>
                    <a:ext uri="{9D8B030D-6E8A-4147-A177-3AD203B41FA5}">
                      <a16:colId xmlns:a16="http://schemas.microsoft.com/office/drawing/2014/main" val="4013218182"/>
                    </a:ext>
                  </a:extLst>
                </a:gridCol>
                <a:gridCol w="1238437">
                  <a:extLst>
                    <a:ext uri="{9D8B030D-6E8A-4147-A177-3AD203B41FA5}">
                      <a16:colId xmlns:a16="http://schemas.microsoft.com/office/drawing/2014/main" val="1490544469"/>
                    </a:ext>
                  </a:extLst>
                </a:gridCol>
              </a:tblGrid>
              <a:tr h="0">
                <a:tc>
                  <a:txBody>
                    <a:bodyPr/>
                    <a:lstStyle/>
                    <a:p>
                      <a:pPr>
                        <a:lnSpc>
                          <a:spcPct val="107000"/>
                        </a:lnSpc>
                      </a:pPr>
                      <a:endParaRPr lang="en-US" sz="1500" dirty="0">
                        <a:effectLst/>
                        <a:latin typeface="Abadi Extra Light" panose="020B0204020104020204" pitchFamily="34" charset="0"/>
                      </a:endParaRP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dirty="0">
                          <a:effectLst/>
                          <a:latin typeface="Abadi Extra Light" panose="020B0204020104020204" pitchFamily="34" charset="0"/>
                          <a:ea typeface="Calibri" panose="020F0502020204030204" pitchFamily="34" charset="0"/>
                          <a:cs typeface="Times New Roman" panose="02020603050405020304" pitchFamily="18" charset="0"/>
                        </a:rPr>
                        <a:t>Population</a:t>
                      </a: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 </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a:effectLst/>
                          <a:latin typeface="Abadi Extra Light" panose="020B0204020104020204" pitchFamily="34" charset="0"/>
                          <a:ea typeface="Calibri" panose="020F0502020204030204" pitchFamily="34" charset="0"/>
                          <a:cs typeface="Times New Roman" panose="02020603050405020304" pitchFamily="18" charset="0"/>
                        </a:rPr>
                        <a:t>Sample</a:t>
                      </a:r>
                      <a:r>
                        <a:rPr lang="en-US" sz="1500">
                          <a:effectLst/>
                          <a:latin typeface="Abadi Extra Light" panose="020B0204020104020204" pitchFamily="34" charset="0"/>
                          <a:ea typeface="Calibri" panose="020F0502020204030204" pitchFamily="34" charset="0"/>
                          <a:cs typeface="Times New Roman" panose="02020603050405020304" pitchFamily="18" charset="0"/>
                        </a:rPr>
                        <a:t> </a:t>
                      </a:r>
                      <a:r>
                        <a:rPr lang="en-US" sz="1500" b="1">
                          <a:effectLst/>
                          <a:latin typeface="Abadi Extra Light" panose="020B0204020104020204" pitchFamily="34" charset="0"/>
                          <a:ea typeface="Calibri" panose="020F0502020204030204" pitchFamily="34" charset="0"/>
                          <a:cs typeface="Times New Roman" panose="02020603050405020304" pitchFamily="18" charset="0"/>
                        </a:rPr>
                        <a:t>Size</a:t>
                      </a:r>
                      <a:endParaRPr lang="en-US" sz="1500">
                        <a:effectLst/>
                        <a:latin typeface="Abadi Extra Light" panose="020B0204020104020204" pitchFamily="34" charset="0"/>
                        <a:ea typeface="Calibri" panose="020F0502020204030204" pitchFamily="34" charset="0"/>
                        <a:cs typeface="Times New Roman" panose="02020603050405020304" pitchFamily="18" charset="0"/>
                      </a:endParaRP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611458"/>
                  </a:ext>
                </a:extLst>
              </a:tr>
              <a:tr h="0">
                <a:tc>
                  <a:txBody>
                    <a:bodyPr/>
                    <a:lstStyle/>
                    <a:p>
                      <a:pPr>
                        <a:lnSpc>
                          <a:spcPct val="107000"/>
                        </a:lnSpc>
                      </a:pPr>
                      <a:endParaRPr lang="en-US" sz="1500">
                        <a:effectLst/>
                        <a:latin typeface="Abadi Extra Light" panose="020B0204020104020204" pitchFamily="34" charset="0"/>
                      </a:endParaRP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Total</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3052</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155193"/>
                  </a:ext>
                </a:extLst>
              </a:tr>
              <a:tr h="0">
                <a:tc rowSpan="7">
                  <a:txBody>
                    <a:bodyPr/>
                    <a:lstStyle/>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Race/  </a:t>
                      </a:r>
                    </a:p>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Ethnicity</a:t>
                      </a: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American Indian/Alaska Native</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63</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432088"/>
                  </a:ext>
                </a:extLst>
              </a:tr>
              <a:tr h="0">
                <a:tc v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Asian, </a:t>
                      </a:r>
                      <a:r>
                        <a:rPr lang="en-US" sz="1500" dirty="0" err="1">
                          <a:effectLst/>
                          <a:latin typeface="Abadi Extra Light" panose="020B0204020104020204" pitchFamily="34" charset="0"/>
                          <a:ea typeface="Calibri" panose="020F0502020204030204" pitchFamily="34" charset="0"/>
                          <a:cs typeface="Times New Roman" panose="02020603050405020304" pitchFamily="18" charset="0"/>
                        </a:rPr>
                        <a:t>nH</a:t>
                      </a: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a:t>
                      </a:r>
                      <a:r>
                        <a:rPr lang="en-US" sz="1500" dirty="0" err="1">
                          <a:effectLst/>
                          <a:latin typeface="Abadi Extra Light" panose="020B0204020104020204" pitchFamily="34" charset="0"/>
                          <a:ea typeface="Calibri" panose="020F0502020204030204" pitchFamily="34" charset="0"/>
                          <a:cs typeface="Times New Roman" panose="02020603050405020304" pitchFamily="18" charset="0"/>
                        </a:rPr>
                        <a:t>nL</a:t>
                      </a:r>
                      <a:endParaRPr lang="en-US" sz="1500" dirty="0">
                        <a:effectLst/>
                        <a:latin typeface="Abadi Extra Light" panose="020B0204020104020204" pitchFamily="34" charset="0"/>
                        <a:ea typeface="Calibri" panose="020F0502020204030204" pitchFamily="34"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278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91167"/>
                  </a:ext>
                </a:extLst>
              </a:tr>
              <a:tr h="0">
                <a:tc vMerge="1">
                  <a:txBody>
                    <a:bodyPr/>
                    <a:lstStyle/>
                    <a:p>
                      <a:endParaRPr lang="en-US"/>
                    </a:p>
                  </a:txBody>
                  <a:tcPr/>
                </a:tc>
                <a:tc>
                  <a:txBody>
                    <a:bodyPr/>
                    <a:lstStyle/>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Black, nH/nL</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221</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17554"/>
                  </a:ext>
                </a:extLst>
              </a:tr>
              <a:tr h="0">
                <a:tc v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Hispanic/Latinx </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675</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172308"/>
                  </a:ext>
                </a:extLst>
              </a:tr>
              <a:tr h="0">
                <a:tc vMerge="1">
                  <a:txBody>
                    <a:bodyPr/>
                    <a:lstStyle/>
                    <a:p>
                      <a:endParaRPr lang="en-US"/>
                    </a:p>
                  </a:txBody>
                  <a:tcPr/>
                </a:tc>
                <a:tc>
                  <a:txBody>
                    <a:bodyPr/>
                    <a:lstStyle/>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Multiracial, nH/nL</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104</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295908"/>
                  </a:ext>
                </a:extLst>
              </a:tr>
              <a:tr h="0">
                <a:tc v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Other, </a:t>
                      </a:r>
                      <a:r>
                        <a:rPr lang="en-US" sz="1500" dirty="0" err="1">
                          <a:effectLst/>
                          <a:latin typeface="Abadi Extra Light" panose="020B0204020104020204" pitchFamily="34" charset="0"/>
                          <a:ea typeface="Calibri" panose="020F0502020204030204" pitchFamily="34" charset="0"/>
                          <a:cs typeface="Times New Roman" panose="02020603050405020304" pitchFamily="18" charset="0"/>
                        </a:rPr>
                        <a:t>nH</a:t>
                      </a: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a:t>
                      </a:r>
                      <a:r>
                        <a:rPr lang="en-US" sz="1500" dirty="0" err="1">
                          <a:effectLst/>
                          <a:latin typeface="Abadi Extra Light" panose="020B0204020104020204" pitchFamily="34" charset="0"/>
                          <a:ea typeface="Calibri" panose="020F0502020204030204" pitchFamily="34" charset="0"/>
                          <a:cs typeface="Times New Roman" panose="02020603050405020304" pitchFamily="18" charset="0"/>
                        </a:rPr>
                        <a:t>nL</a:t>
                      </a:r>
                      <a:endParaRPr lang="en-US" sz="1500" dirty="0">
                        <a:effectLst/>
                        <a:latin typeface="Abadi Extra Light" panose="020B0204020104020204" pitchFamily="34" charset="0"/>
                        <a:ea typeface="Calibri" panose="020F0502020204030204" pitchFamily="34"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44</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848660"/>
                  </a:ext>
                </a:extLst>
              </a:tr>
              <a:tr h="0">
                <a:tc v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White, </a:t>
                      </a:r>
                      <a:r>
                        <a:rPr lang="en-US" sz="1500" dirty="0" err="1">
                          <a:effectLst/>
                          <a:latin typeface="Abadi Extra Light" panose="020B0204020104020204" pitchFamily="34" charset="0"/>
                          <a:ea typeface="Calibri" panose="020F0502020204030204" pitchFamily="34" charset="0"/>
                          <a:cs typeface="Times New Roman" panose="02020603050405020304" pitchFamily="18" charset="0"/>
                        </a:rPr>
                        <a:t>nH</a:t>
                      </a: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a:t>
                      </a:r>
                      <a:r>
                        <a:rPr lang="en-US" sz="1500" dirty="0" err="1">
                          <a:effectLst/>
                          <a:latin typeface="Abadi Extra Light" panose="020B0204020104020204" pitchFamily="34" charset="0"/>
                          <a:ea typeface="Calibri" panose="020F0502020204030204" pitchFamily="34" charset="0"/>
                          <a:cs typeface="Times New Roman" panose="02020603050405020304" pitchFamily="18" charset="0"/>
                        </a:rPr>
                        <a:t>nL</a:t>
                      </a:r>
                      <a:endParaRPr lang="en-US" sz="1500" dirty="0">
                        <a:effectLst/>
                        <a:latin typeface="Abadi Extra Light" panose="020B0204020104020204" pitchFamily="34" charset="0"/>
                        <a:ea typeface="Calibri" panose="020F0502020204030204" pitchFamily="34"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1608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939022"/>
                  </a:ext>
                </a:extLst>
              </a:tr>
              <a:tr h="0">
                <a:tc rowSpan="2">
                  <a:txBody>
                    <a:bodyPr/>
                    <a:lstStyle/>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Age</a:t>
                      </a: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&lt;18</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1400</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139040"/>
                  </a:ext>
                </a:extLst>
              </a:tr>
              <a:tr h="0">
                <a:tc v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18+</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1652</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999726"/>
                  </a:ext>
                </a:extLst>
              </a:tr>
              <a:tr h="0">
                <a:tc rowSpan="2">
                  <a:txBody>
                    <a:bodyPr/>
                    <a:lstStyle/>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Geography</a:t>
                      </a: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Rural</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203</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305255"/>
                  </a:ext>
                </a:extLst>
              </a:tr>
              <a:tr h="0">
                <a:tc vMerge="1">
                  <a:txBody>
                    <a:bodyPr/>
                    <a:lstStyle/>
                    <a:p>
                      <a:endParaRPr lang="en-US"/>
                    </a:p>
                  </a:txBody>
                  <a:tcPr/>
                </a:tc>
                <a:tc>
                  <a:txBody>
                    <a:bodyPr/>
                    <a:lstStyle/>
                    <a:p>
                      <a:pPr marL="0" marR="0">
                        <a:lnSpc>
                          <a:spcPct val="107000"/>
                        </a:lnSpc>
                        <a:spcBef>
                          <a:spcPts val="0"/>
                        </a:spcBef>
                        <a:spcAft>
                          <a:spcPts val="0"/>
                        </a:spcAft>
                      </a:pPr>
                      <a:r>
                        <a:rPr lang="en-US" sz="1500">
                          <a:effectLst/>
                          <a:latin typeface="Abadi Extra Light" panose="020B0204020104020204" pitchFamily="34" charset="0"/>
                          <a:ea typeface="Calibri" panose="020F0502020204030204" pitchFamily="34" charset="0"/>
                          <a:cs typeface="Times New Roman" panose="02020603050405020304" pitchFamily="18" charset="0"/>
                        </a:rPr>
                        <a:t>Urban</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Abadi Extra Light" panose="020B0204020104020204" pitchFamily="34" charset="0"/>
                          <a:ea typeface="Calibri" panose="020F0502020204030204" pitchFamily="34" charset="0"/>
                          <a:cs typeface="Times New Roman" panose="02020603050405020304" pitchFamily="18" charset="0"/>
                        </a:rPr>
                        <a:t>2785</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833494"/>
                  </a:ext>
                </a:extLst>
              </a:tr>
            </a:tbl>
          </a:graphicData>
        </a:graphic>
      </p:graphicFrame>
      <p:sp>
        <p:nvSpPr>
          <p:cNvPr id="5" name="Date Placeholder 4">
            <a:extLst>
              <a:ext uri="{FF2B5EF4-FFF2-40B4-BE49-F238E27FC236}">
                <a16:creationId xmlns:a16="http://schemas.microsoft.com/office/drawing/2014/main" id="{7655880D-F37C-4D0A-A053-386840D0E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2.08.2022 Release</a:t>
            </a:r>
          </a:p>
        </p:txBody>
      </p:sp>
    </p:spTree>
    <p:extLst>
      <p:ext uri="{BB962C8B-B14F-4D97-AF65-F5344CB8AC3E}">
        <p14:creationId xmlns:p14="http://schemas.microsoft.com/office/powerpoint/2010/main" val="840297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8DF3E83-8781-430B-BACA-A63BCF1019A4}"/>
              </a:ext>
            </a:extLst>
          </p:cNvPr>
          <p:cNvSpPr txBox="1">
            <a:spLocks/>
          </p:cNvSpPr>
          <p:nvPr/>
        </p:nvSpPr>
        <p:spPr>
          <a:xfrm>
            <a:off x="3138279" y="2896371"/>
            <a:ext cx="6099921" cy="570088"/>
          </a:xfrm>
          <a:prstGeom prst="rect">
            <a:avLst/>
          </a:prstGeom>
        </p:spPr>
        <p:txBody>
          <a:bodyPr vert="horz" lIns="68410" tIns="34205" rIns="68410" bIns="34205"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1" b="1" i="1" u="none" strike="noStrike" kern="1200" cap="none" spc="0" normalizeH="0" baseline="0" noProof="0" dirty="0">
                <a:ln>
                  <a:noFill/>
                </a:ln>
                <a:solidFill>
                  <a:prstClr val="white"/>
                </a:solidFill>
                <a:effectLst/>
                <a:uLnTx/>
                <a:uFillTx/>
                <a:latin typeface="Arial" charset="0"/>
                <a:cs typeface="Arial" charset="0"/>
              </a:rPr>
              <a:t>Next Meeting:</a:t>
            </a:r>
          </a:p>
        </p:txBody>
      </p:sp>
      <p:sp>
        <p:nvSpPr>
          <p:cNvPr id="6" name="Subtitle 3">
            <a:extLst>
              <a:ext uri="{FF2B5EF4-FFF2-40B4-BE49-F238E27FC236}">
                <a16:creationId xmlns:a16="http://schemas.microsoft.com/office/drawing/2014/main" id="{DF0598A2-0027-452E-AC05-B7B9B7096E41}"/>
              </a:ext>
            </a:extLst>
          </p:cNvPr>
          <p:cNvSpPr txBox="1">
            <a:spLocks/>
          </p:cNvSpPr>
          <p:nvPr/>
        </p:nvSpPr>
        <p:spPr>
          <a:xfrm>
            <a:off x="3884344" y="3535474"/>
            <a:ext cx="4607395" cy="631846"/>
          </a:xfrm>
          <a:prstGeom prst="rect">
            <a:avLst/>
          </a:prstGeom>
        </p:spPr>
        <p:txBody>
          <a:bodyPr vert="horz" lIns="68410" tIns="34205" rIns="68410" bIns="34205"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lang="en-US" altLang="en-US" sz="4190" b="1" dirty="0">
                <a:solidFill>
                  <a:sysClr val="window" lastClr="FFFFFF"/>
                </a:solidFill>
                <a:latin typeface="Calibri"/>
              </a:rPr>
              <a:t>March 9, 2022</a:t>
            </a:r>
            <a:endParaRPr kumimoji="0" lang="en-US" altLang="en-US" sz="4190" b="1"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86432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xfrm>
            <a:off x="9455586" y="6200995"/>
            <a:ext cx="2736414"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5</a:t>
            </a:fld>
            <a:endParaRPr lang="en-US" altLang="en-US" sz="1400">
              <a:solidFill>
                <a:srgbClr val="B5B5B5"/>
              </a:solidFill>
              <a:cs typeface="Arial" charset="0"/>
            </a:endParaRPr>
          </a:p>
        </p:txBody>
      </p:sp>
      <p:sp>
        <p:nvSpPr>
          <p:cNvPr id="2" name="TextBox 1">
            <a:extLst>
              <a:ext uri="{FF2B5EF4-FFF2-40B4-BE49-F238E27FC236}">
                <a16:creationId xmlns:a16="http://schemas.microsoft.com/office/drawing/2014/main" id="{F7DAA5C7-BB47-4CF2-A309-58127E6CBA48}"/>
              </a:ext>
            </a:extLst>
          </p:cNvPr>
          <p:cNvSpPr txBox="1"/>
          <p:nvPr/>
        </p:nvSpPr>
        <p:spPr>
          <a:xfrm>
            <a:off x="2781204" y="2405728"/>
            <a:ext cx="5843812" cy="984885"/>
          </a:xfrm>
          <a:prstGeom prst="rect">
            <a:avLst/>
          </a:prstGeom>
          <a:noFill/>
        </p:spPr>
        <p:txBody>
          <a:bodyPr wrap="square" rtlCol="0">
            <a:spAutoFit/>
          </a:bodyPr>
          <a:lstStyle/>
          <a:p>
            <a:pPr marL="571500" indent="-571500">
              <a:buFont typeface="Arial" panose="020B0604020202020204" pitchFamily="34" charset="0"/>
              <a:buChar char="•"/>
            </a:pPr>
            <a:endParaRPr lang="en-US" sz="4000" dirty="0"/>
          </a:p>
          <a:p>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A475CD54-EC44-4E8C-83D3-FB7C816591A9}"/>
              </a:ext>
            </a:extLst>
          </p:cNvPr>
          <p:cNvPicPr>
            <a:picLocks noChangeAspect="1"/>
          </p:cNvPicPr>
          <p:nvPr/>
        </p:nvPicPr>
        <p:blipFill>
          <a:blip r:embed="rId3"/>
          <a:stretch>
            <a:fillRect/>
          </a:stretch>
        </p:blipFill>
        <p:spPr>
          <a:xfrm>
            <a:off x="2216336" y="1207661"/>
            <a:ext cx="7759327" cy="437032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5ADE90D-7F62-4A2E-BAFF-768432FCCAB5}"/>
              </a:ext>
            </a:extLst>
          </p:cNvPr>
          <p:cNvSpPr txBox="1"/>
          <p:nvPr/>
        </p:nvSpPr>
        <p:spPr>
          <a:xfrm>
            <a:off x="2683043" y="5902749"/>
            <a:ext cx="7098632" cy="646331"/>
          </a:xfrm>
          <a:prstGeom prst="rect">
            <a:avLst/>
          </a:prstGeom>
          <a:noFill/>
        </p:spPr>
        <p:txBody>
          <a:bodyPr wrap="square" rtlCol="0">
            <a:spAutoFit/>
          </a:bodyPr>
          <a:lstStyle/>
          <a:p>
            <a:r>
              <a:rPr lang="en-US" sz="3600" dirty="0"/>
              <a:t>  www.mass.gov/covidtreatments</a:t>
            </a:r>
          </a:p>
        </p:txBody>
      </p:sp>
      <p:sp>
        <p:nvSpPr>
          <p:cNvPr id="8" name="TextBox 7">
            <a:extLst>
              <a:ext uri="{FF2B5EF4-FFF2-40B4-BE49-F238E27FC236}">
                <a16:creationId xmlns:a16="http://schemas.microsoft.com/office/drawing/2014/main" id="{B6F0BB9F-6A7E-4581-8CDA-A0580834F45D}"/>
              </a:ext>
            </a:extLst>
          </p:cNvPr>
          <p:cNvSpPr txBox="1"/>
          <p:nvPr/>
        </p:nvSpPr>
        <p:spPr>
          <a:xfrm>
            <a:off x="611133" y="159516"/>
            <a:ext cx="7312617" cy="646331"/>
          </a:xfrm>
          <a:prstGeom prst="rect">
            <a:avLst/>
          </a:prstGeom>
          <a:noFill/>
        </p:spPr>
        <p:txBody>
          <a:bodyPr wrap="square" rtlCol="0">
            <a:spAutoFit/>
          </a:bodyPr>
          <a:lstStyle/>
          <a:p>
            <a:r>
              <a:rPr lang="en-US" sz="3600" b="1" dirty="0">
                <a:solidFill>
                  <a:schemeClr val="bg1"/>
                </a:solidFill>
              </a:rPr>
              <a:t>New Therapeutics</a:t>
            </a:r>
          </a:p>
        </p:txBody>
      </p:sp>
    </p:spTree>
    <p:extLst>
      <p:ext uri="{BB962C8B-B14F-4D97-AF65-F5344CB8AC3E}">
        <p14:creationId xmlns:p14="http://schemas.microsoft.com/office/powerpoint/2010/main" val="26744591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xfrm>
            <a:off x="9455586" y="6200995"/>
            <a:ext cx="2736414"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6</a:t>
            </a:fld>
            <a:endParaRPr lang="en-US" altLang="en-US" sz="1400">
              <a:solidFill>
                <a:srgbClr val="B5B5B5"/>
              </a:solidFill>
              <a:cs typeface="Arial" charset="0"/>
            </a:endParaRPr>
          </a:p>
        </p:txBody>
      </p:sp>
      <p:sp>
        <p:nvSpPr>
          <p:cNvPr id="2" name="TextBox 1">
            <a:extLst>
              <a:ext uri="{FF2B5EF4-FFF2-40B4-BE49-F238E27FC236}">
                <a16:creationId xmlns:a16="http://schemas.microsoft.com/office/drawing/2014/main" id="{F7DAA5C7-BB47-4CF2-A309-58127E6CBA48}"/>
              </a:ext>
            </a:extLst>
          </p:cNvPr>
          <p:cNvSpPr txBox="1"/>
          <p:nvPr/>
        </p:nvSpPr>
        <p:spPr>
          <a:xfrm>
            <a:off x="2781204" y="2405728"/>
            <a:ext cx="5843812" cy="984885"/>
          </a:xfrm>
          <a:prstGeom prst="rect">
            <a:avLst/>
          </a:prstGeom>
          <a:noFill/>
        </p:spPr>
        <p:txBody>
          <a:bodyPr wrap="square" rtlCol="0">
            <a:spAutoFit/>
          </a:bodyPr>
          <a:lstStyle/>
          <a:p>
            <a:pPr marL="571500" indent="-571500">
              <a:buFont typeface="Arial" panose="020B0604020202020204" pitchFamily="34" charset="0"/>
              <a:buChar char="•"/>
            </a:pPr>
            <a:endParaRPr lang="en-US" sz="4000" dirty="0"/>
          </a:p>
          <a:p>
            <a:endParaRPr lang="en-US" dirty="0"/>
          </a:p>
        </p:txBody>
      </p:sp>
      <p:sp>
        <p:nvSpPr>
          <p:cNvPr id="7" name="TextBox 6">
            <a:extLst>
              <a:ext uri="{FF2B5EF4-FFF2-40B4-BE49-F238E27FC236}">
                <a16:creationId xmlns:a16="http://schemas.microsoft.com/office/drawing/2014/main" id="{A5ADE90D-7F62-4A2E-BAFF-768432FCCAB5}"/>
              </a:ext>
            </a:extLst>
          </p:cNvPr>
          <p:cNvSpPr txBox="1"/>
          <p:nvPr/>
        </p:nvSpPr>
        <p:spPr>
          <a:xfrm>
            <a:off x="2683043" y="5902749"/>
            <a:ext cx="7098632" cy="646331"/>
          </a:xfrm>
          <a:prstGeom prst="rect">
            <a:avLst/>
          </a:prstGeom>
          <a:noFill/>
        </p:spPr>
        <p:txBody>
          <a:bodyPr wrap="square" rtlCol="0">
            <a:spAutoFit/>
          </a:bodyPr>
          <a:lstStyle/>
          <a:p>
            <a:r>
              <a:rPr lang="en-US" sz="3600" dirty="0"/>
              <a:t>  www.mass.gov/covidtreatments</a:t>
            </a:r>
          </a:p>
        </p:txBody>
      </p:sp>
      <p:sp>
        <p:nvSpPr>
          <p:cNvPr id="8" name="TextBox 7">
            <a:extLst>
              <a:ext uri="{FF2B5EF4-FFF2-40B4-BE49-F238E27FC236}">
                <a16:creationId xmlns:a16="http://schemas.microsoft.com/office/drawing/2014/main" id="{B6F0BB9F-6A7E-4581-8CDA-A0580834F45D}"/>
              </a:ext>
            </a:extLst>
          </p:cNvPr>
          <p:cNvSpPr txBox="1"/>
          <p:nvPr/>
        </p:nvSpPr>
        <p:spPr>
          <a:xfrm>
            <a:off x="611133" y="159516"/>
            <a:ext cx="7312617" cy="646331"/>
          </a:xfrm>
          <a:prstGeom prst="rect">
            <a:avLst/>
          </a:prstGeom>
          <a:noFill/>
        </p:spPr>
        <p:txBody>
          <a:bodyPr wrap="square" rtlCol="0">
            <a:spAutoFit/>
          </a:bodyPr>
          <a:lstStyle/>
          <a:p>
            <a:r>
              <a:rPr lang="en-US" sz="3600" b="1" dirty="0">
                <a:solidFill>
                  <a:schemeClr val="bg1"/>
                </a:solidFill>
              </a:rPr>
              <a:t>New Therapeutics</a:t>
            </a:r>
          </a:p>
        </p:txBody>
      </p:sp>
      <p:pic>
        <p:nvPicPr>
          <p:cNvPr id="4" name="Picture 3" descr="Map&#10;&#10;Description automatically generated">
            <a:extLst>
              <a:ext uri="{FF2B5EF4-FFF2-40B4-BE49-F238E27FC236}">
                <a16:creationId xmlns:a16="http://schemas.microsoft.com/office/drawing/2014/main" id="{B3927AA0-90CC-40B1-A06B-9F7BA942666C}"/>
              </a:ext>
            </a:extLst>
          </p:cNvPr>
          <p:cNvPicPr>
            <a:picLocks noChangeAspect="1"/>
          </p:cNvPicPr>
          <p:nvPr/>
        </p:nvPicPr>
        <p:blipFill>
          <a:blip r:embed="rId3"/>
          <a:stretch>
            <a:fillRect/>
          </a:stretch>
        </p:blipFill>
        <p:spPr>
          <a:xfrm>
            <a:off x="912019" y="1104093"/>
            <a:ext cx="10367962" cy="4940186"/>
          </a:xfrm>
          <a:prstGeom prst="rect">
            <a:avLst/>
          </a:prstGeom>
        </p:spPr>
      </p:pic>
    </p:spTree>
    <p:extLst>
      <p:ext uri="{BB962C8B-B14F-4D97-AF65-F5344CB8AC3E}">
        <p14:creationId xmlns:p14="http://schemas.microsoft.com/office/powerpoint/2010/main" val="13767838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FEBRUARY 9, 2022</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80364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8F884-F36E-4379-833D-1721BA0A680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a:solidFill>
                <a:srgbClr val="464646">
                  <a:lumMod val="40000"/>
                  <a:lumOff val="60000"/>
                </a:srgbClr>
              </a:solidFill>
            </a:endParaRPr>
          </a:p>
        </p:txBody>
      </p:sp>
      <p:pic>
        <p:nvPicPr>
          <p:cNvPr id="5" name="Picture 4" descr="Qr code&#10;&#10;Description automatically generated">
            <a:extLst>
              <a:ext uri="{FF2B5EF4-FFF2-40B4-BE49-F238E27FC236}">
                <a16:creationId xmlns:a16="http://schemas.microsoft.com/office/drawing/2014/main" id="{EC238EB1-AAB0-41F0-B6F0-090CFB8C2169}"/>
              </a:ext>
            </a:extLst>
          </p:cNvPr>
          <p:cNvPicPr>
            <a:picLocks noChangeAspect="1"/>
          </p:cNvPicPr>
          <p:nvPr/>
        </p:nvPicPr>
        <p:blipFill>
          <a:blip r:embed="rId3"/>
          <a:stretch>
            <a:fillRect/>
          </a:stretch>
        </p:blipFill>
        <p:spPr>
          <a:xfrm>
            <a:off x="138545" y="1550080"/>
            <a:ext cx="5540360" cy="3115898"/>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243CDDA7-CF27-4DDB-86C4-20DA0A6613A0}"/>
              </a:ext>
            </a:extLst>
          </p:cNvPr>
          <p:cNvPicPr>
            <a:picLocks noChangeAspect="1"/>
          </p:cNvPicPr>
          <p:nvPr/>
        </p:nvPicPr>
        <p:blipFill>
          <a:blip r:embed="rId4"/>
          <a:stretch>
            <a:fillRect/>
          </a:stretch>
        </p:blipFill>
        <p:spPr>
          <a:xfrm>
            <a:off x="6315213" y="1550080"/>
            <a:ext cx="5644001" cy="3178901"/>
          </a:xfrm>
          <a:prstGeom prst="rect">
            <a:avLst/>
          </a:prstGeom>
        </p:spPr>
      </p:pic>
      <p:sp>
        <p:nvSpPr>
          <p:cNvPr id="8" name="TextBox 7">
            <a:extLst>
              <a:ext uri="{FF2B5EF4-FFF2-40B4-BE49-F238E27FC236}">
                <a16:creationId xmlns:a16="http://schemas.microsoft.com/office/drawing/2014/main" id="{29525ADE-5269-443E-9BBD-36D552C18A10}"/>
              </a:ext>
            </a:extLst>
          </p:cNvPr>
          <p:cNvSpPr txBox="1"/>
          <p:nvPr/>
        </p:nvSpPr>
        <p:spPr>
          <a:xfrm>
            <a:off x="611133" y="159516"/>
            <a:ext cx="7312617" cy="646331"/>
          </a:xfrm>
          <a:prstGeom prst="rect">
            <a:avLst/>
          </a:prstGeom>
          <a:noFill/>
        </p:spPr>
        <p:txBody>
          <a:bodyPr wrap="square" rtlCol="0">
            <a:spAutoFit/>
          </a:bodyPr>
          <a:lstStyle/>
          <a:p>
            <a:r>
              <a:rPr lang="en-US" sz="3600" b="1" dirty="0">
                <a:solidFill>
                  <a:schemeClr val="bg1"/>
                </a:solidFill>
              </a:rPr>
              <a:t>New Tools</a:t>
            </a:r>
          </a:p>
        </p:txBody>
      </p:sp>
    </p:spTree>
    <p:extLst>
      <p:ext uri="{BB962C8B-B14F-4D97-AF65-F5344CB8AC3E}">
        <p14:creationId xmlns:p14="http://schemas.microsoft.com/office/powerpoint/2010/main" val="213031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8F884-F36E-4379-833D-1721BA0A680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a:solidFill>
                <a:srgbClr val="464646">
                  <a:lumMod val="40000"/>
                  <a:lumOff val="60000"/>
                </a:srgbClr>
              </a:solidFill>
            </a:endParaRPr>
          </a:p>
        </p:txBody>
      </p:sp>
      <p:pic>
        <p:nvPicPr>
          <p:cNvPr id="11" name="Picture 10">
            <a:extLst>
              <a:ext uri="{FF2B5EF4-FFF2-40B4-BE49-F238E27FC236}">
                <a16:creationId xmlns:a16="http://schemas.microsoft.com/office/drawing/2014/main" id="{E6437E83-2908-410C-A157-F3D70BFAD2B1}"/>
              </a:ext>
            </a:extLst>
          </p:cNvPr>
          <p:cNvPicPr>
            <a:picLocks noChangeAspect="1"/>
          </p:cNvPicPr>
          <p:nvPr/>
        </p:nvPicPr>
        <p:blipFill rotWithShape="1">
          <a:blip r:embed="rId3"/>
          <a:srcRect l="30592" t="34606" r="36941" b="10385"/>
          <a:stretch/>
        </p:blipFill>
        <p:spPr>
          <a:xfrm>
            <a:off x="3087103" y="955433"/>
            <a:ext cx="6017794" cy="535931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2D5693F-34D8-4E18-BDDB-1CB2F1C7B094}"/>
              </a:ext>
            </a:extLst>
          </p:cNvPr>
          <p:cNvSpPr txBox="1"/>
          <p:nvPr/>
        </p:nvSpPr>
        <p:spPr>
          <a:xfrm>
            <a:off x="611133" y="159516"/>
            <a:ext cx="7312617" cy="646331"/>
          </a:xfrm>
          <a:prstGeom prst="rect">
            <a:avLst/>
          </a:prstGeom>
          <a:noFill/>
        </p:spPr>
        <p:txBody>
          <a:bodyPr wrap="square" rtlCol="0">
            <a:spAutoFit/>
          </a:bodyPr>
          <a:lstStyle/>
          <a:p>
            <a:r>
              <a:rPr lang="en-US" sz="3600" b="1" dirty="0">
                <a:solidFill>
                  <a:schemeClr val="bg1"/>
                </a:solidFill>
              </a:rPr>
              <a:t>A Public Health Thank You</a:t>
            </a:r>
          </a:p>
        </p:txBody>
      </p:sp>
    </p:spTree>
    <p:extLst>
      <p:ext uri="{BB962C8B-B14F-4D97-AF65-F5344CB8AC3E}">
        <p14:creationId xmlns:p14="http://schemas.microsoft.com/office/powerpoint/2010/main" val="2721792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3706</Words>
  <Application>Microsoft Office PowerPoint</Application>
  <PresentationFormat>Widescreen</PresentationFormat>
  <Paragraphs>438</Paragraphs>
  <Slides>42</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Abadi</vt:lpstr>
      <vt:lpstr>Abadi Extra Light</vt:lpstr>
      <vt:lpstr>Arial</vt:lpstr>
      <vt:lpstr>Calibri</vt:lpstr>
      <vt:lpstr>Calibri Light</vt:lpstr>
      <vt:lpstr>Segoe UI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Community Impact Survey(CCIS)  Preliminary Analysis Results as of  February 8, 2022  Presented by Allison Guarino MPH,  Co-authors: Elizabeth Beatriz, PhD, Justine Egan, MPH, Beatriz Pazos Vautin, MPH</vt:lpstr>
      <vt:lpstr>PowerPoint Presentation</vt:lpstr>
      <vt:lpstr>PowerPoint Presentation</vt:lpstr>
      <vt:lpstr>OVERVIEW</vt:lpstr>
      <vt:lpstr>RESULTS TOPICS TO DATE</vt:lpstr>
      <vt:lpstr>FRAMING MATTERS </vt:lpstr>
      <vt:lpstr>YOUTH CCIS RESPONDENTS PROFILE</vt:lpstr>
      <vt:lpstr>YOUTH SAFETY</vt:lpstr>
      <vt:lpstr>PowerPoint Presentation</vt:lpstr>
      <vt:lpstr>PowerPoint Presentation</vt:lpstr>
      <vt:lpstr>PowerPoint Presentation</vt:lpstr>
      <vt:lpstr>PowerPoint Presentation</vt:lpstr>
      <vt:lpstr>YOUTH ACCESS TO  HEALTH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PROTECTIVE FACTORS FOR YOUTH</vt:lpstr>
      <vt:lpstr>PowerPoint Presentation</vt:lpstr>
      <vt:lpstr>PowerPoint Presentation</vt:lpstr>
      <vt:lpstr>PowerPoint Presentation</vt:lpstr>
      <vt:lpstr>KEY TAKEAWAYS: YOUTH</vt:lpstr>
      <vt:lpstr>KEY TAKEAWAYS: YOUTH</vt:lpstr>
      <vt:lpstr>APPENDIX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Kaplan, Amy (DPH)</cp:lastModifiedBy>
  <cp:revision>47</cp:revision>
  <dcterms:created xsi:type="dcterms:W3CDTF">2019-01-10T19:26:50Z</dcterms:created>
  <dcterms:modified xsi:type="dcterms:W3CDTF">2022-02-08T17:52:34Z</dcterms:modified>
</cp:coreProperties>
</file>