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9.xml" ContentType="application/vnd.openxmlformats-officedocument.drawingml.chart+xml"/>
  <Override PartName="/ppt/notesSlides/notesSlide64.xml" ContentType="application/vnd.openxmlformats-officedocument.presentationml.notesSlide+xml"/>
  <Override PartName="/ppt/charts/chart10.xml" ContentType="application/vnd.openxmlformats-officedocument.drawingml.chart+xml"/>
  <Override PartName="/ppt/notesSlides/notesSlide6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1"/>
  </p:notesMasterIdLst>
  <p:handoutMasterIdLst>
    <p:handoutMasterId r:id="rId92"/>
  </p:handoutMasterIdLst>
  <p:sldIdLst>
    <p:sldId id="257" r:id="rId2"/>
    <p:sldId id="370" r:id="rId3"/>
    <p:sldId id="693" r:id="rId4"/>
    <p:sldId id="694" r:id="rId5"/>
    <p:sldId id="695" r:id="rId6"/>
    <p:sldId id="696" r:id="rId7"/>
    <p:sldId id="697" r:id="rId8"/>
    <p:sldId id="698" r:id="rId9"/>
    <p:sldId id="556" r:id="rId10"/>
    <p:sldId id="730" r:id="rId11"/>
    <p:sldId id="731" r:id="rId12"/>
    <p:sldId id="846" r:id="rId13"/>
    <p:sldId id="782" r:id="rId14"/>
    <p:sldId id="802" r:id="rId15"/>
    <p:sldId id="843" r:id="rId16"/>
    <p:sldId id="818" r:id="rId17"/>
    <p:sldId id="819" r:id="rId18"/>
    <p:sldId id="844" r:id="rId19"/>
    <p:sldId id="781" r:id="rId20"/>
    <p:sldId id="719" r:id="rId21"/>
    <p:sldId id="842" r:id="rId22"/>
    <p:sldId id="780" r:id="rId23"/>
    <p:sldId id="785" r:id="rId24"/>
    <p:sldId id="699" r:id="rId25"/>
    <p:sldId id="806" r:id="rId26"/>
    <p:sldId id="807" r:id="rId27"/>
    <p:sldId id="808" r:id="rId28"/>
    <p:sldId id="809" r:id="rId29"/>
    <p:sldId id="810" r:id="rId30"/>
    <p:sldId id="811" r:id="rId31"/>
    <p:sldId id="838" r:id="rId32"/>
    <p:sldId id="729" r:id="rId33"/>
    <p:sldId id="721" r:id="rId34"/>
    <p:sldId id="722" r:id="rId35"/>
    <p:sldId id="723" r:id="rId36"/>
    <p:sldId id="724" r:id="rId37"/>
    <p:sldId id="725" r:id="rId38"/>
    <p:sldId id="726" r:id="rId39"/>
    <p:sldId id="727" r:id="rId40"/>
    <p:sldId id="728" r:id="rId41"/>
    <p:sldId id="733" r:id="rId42"/>
    <p:sldId id="734" r:id="rId43"/>
    <p:sldId id="735" r:id="rId44"/>
    <p:sldId id="847" r:id="rId45"/>
    <p:sldId id="791" r:id="rId46"/>
    <p:sldId id="790" r:id="rId47"/>
    <p:sldId id="792" r:id="rId48"/>
    <p:sldId id="831" r:id="rId49"/>
    <p:sldId id="832" r:id="rId50"/>
    <p:sldId id="833" r:id="rId51"/>
    <p:sldId id="835" r:id="rId52"/>
    <p:sldId id="834" r:id="rId53"/>
    <p:sldId id="837" r:id="rId54"/>
    <p:sldId id="793" r:id="rId55"/>
    <p:sldId id="745" r:id="rId56"/>
    <p:sldId id="746" r:id="rId57"/>
    <p:sldId id="747" r:id="rId58"/>
    <p:sldId id="748" r:id="rId59"/>
    <p:sldId id="749" r:id="rId60"/>
    <p:sldId id="839" r:id="rId61"/>
    <p:sldId id="750" r:id="rId62"/>
    <p:sldId id="751" r:id="rId63"/>
    <p:sldId id="752" r:id="rId64"/>
    <p:sldId id="753" r:id="rId65"/>
    <p:sldId id="754" r:id="rId66"/>
    <p:sldId id="756" r:id="rId67"/>
    <p:sldId id="795" r:id="rId68"/>
    <p:sldId id="799" r:id="rId69"/>
    <p:sldId id="738" r:id="rId70"/>
    <p:sldId id="739" r:id="rId71"/>
    <p:sldId id="740" r:id="rId72"/>
    <p:sldId id="741" r:id="rId73"/>
    <p:sldId id="801" r:id="rId74"/>
    <p:sldId id="840" r:id="rId75"/>
    <p:sldId id="821" r:id="rId76"/>
    <p:sldId id="822" r:id="rId77"/>
    <p:sldId id="823" r:id="rId78"/>
    <p:sldId id="824" r:id="rId79"/>
    <p:sldId id="825" r:id="rId80"/>
    <p:sldId id="826" r:id="rId81"/>
    <p:sldId id="827" r:id="rId82"/>
    <p:sldId id="828" r:id="rId83"/>
    <p:sldId id="841" r:id="rId84"/>
    <p:sldId id="829" r:id="rId85"/>
    <p:sldId id="812" r:id="rId86"/>
    <p:sldId id="813" r:id="rId87"/>
    <p:sldId id="814" r:id="rId88"/>
    <p:sldId id="815" r:id="rId89"/>
    <p:sldId id="816" r:id="rId90"/>
  </p:sldIdLst>
  <p:sldSz cx="12192000" cy="6858000"/>
  <p:notesSz cx="7010400" cy="9296400"/>
  <p:custDataLst>
    <p:tags r:id="rId9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551F8E-3B83-42BD-AAFF-6EF3FDD6A7CF}">
          <p14:sldIdLst>
            <p14:sldId id="257"/>
            <p14:sldId id="370"/>
            <p14:sldId id="693"/>
            <p14:sldId id="694"/>
            <p14:sldId id="695"/>
            <p14:sldId id="696"/>
            <p14:sldId id="697"/>
            <p14:sldId id="698"/>
            <p14:sldId id="556"/>
            <p14:sldId id="730"/>
            <p14:sldId id="731"/>
            <p14:sldId id="846"/>
            <p14:sldId id="782"/>
            <p14:sldId id="802"/>
            <p14:sldId id="843"/>
            <p14:sldId id="818"/>
            <p14:sldId id="819"/>
            <p14:sldId id="844"/>
            <p14:sldId id="781"/>
            <p14:sldId id="719"/>
            <p14:sldId id="842"/>
            <p14:sldId id="780"/>
            <p14:sldId id="785"/>
            <p14:sldId id="699"/>
            <p14:sldId id="806"/>
            <p14:sldId id="807"/>
            <p14:sldId id="808"/>
            <p14:sldId id="809"/>
            <p14:sldId id="810"/>
            <p14:sldId id="811"/>
            <p14:sldId id="838"/>
            <p14:sldId id="729"/>
            <p14:sldId id="721"/>
            <p14:sldId id="722"/>
            <p14:sldId id="723"/>
            <p14:sldId id="724"/>
            <p14:sldId id="725"/>
            <p14:sldId id="726"/>
            <p14:sldId id="727"/>
            <p14:sldId id="728"/>
            <p14:sldId id="733"/>
            <p14:sldId id="734"/>
            <p14:sldId id="735"/>
            <p14:sldId id="847"/>
            <p14:sldId id="791"/>
            <p14:sldId id="790"/>
            <p14:sldId id="792"/>
            <p14:sldId id="831"/>
            <p14:sldId id="832"/>
            <p14:sldId id="833"/>
            <p14:sldId id="835"/>
            <p14:sldId id="834"/>
            <p14:sldId id="837"/>
            <p14:sldId id="793"/>
            <p14:sldId id="745"/>
            <p14:sldId id="746"/>
            <p14:sldId id="747"/>
            <p14:sldId id="748"/>
            <p14:sldId id="749"/>
            <p14:sldId id="839"/>
            <p14:sldId id="750"/>
            <p14:sldId id="751"/>
            <p14:sldId id="752"/>
            <p14:sldId id="753"/>
            <p14:sldId id="754"/>
            <p14:sldId id="756"/>
            <p14:sldId id="795"/>
            <p14:sldId id="799"/>
            <p14:sldId id="738"/>
            <p14:sldId id="739"/>
            <p14:sldId id="740"/>
            <p14:sldId id="741"/>
            <p14:sldId id="801"/>
            <p14:sldId id="840"/>
            <p14:sldId id="821"/>
            <p14:sldId id="822"/>
            <p14:sldId id="823"/>
            <p14:sldId id="824"/>
            <p14:sldId id="825"/>
            <p14:sldId id="826"/>
            <p14:sldId id="827"/>
            <p14:sldId id="828"/>
            <p14:sldId id="841"/>
            <p14:sldId id="829"/>
            <p14:sldId id="812"/>
            <p14:sldId id="813"/>
            <p14:sldId id="814"/>
            <p14:sldId id="815"/>
            <p14:sldId id="816"/>
          </p14:sldIdLst>
        </p14:section>
        <p14:section name="Extras" id="{42751B7F-BBAE-4491-B517-3A0B6D7CB74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ED7D31"/>
    <a:srgbClr val="FF3300"/>
    <a:srgbClr val="4376BB"/>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87" autoAdjust="0"/>
    <p:restoredTop sz="68683" autoAdjust="0"/>
  </p:normalViewPr>
  <p:slideViewPr>
    <p:cSldViewPr snapToGrid="0" snapToObjects="1">
      <p:cViewPr>
        <p:scale>
          <a:sx n="70" d="100"/>
          <a:sy n="70" d="100"/>
        </p:scale>
        <p:origin x="-26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stefa\Downloads\Cases%20and%20Deaths%20by%20Race%20SA%20linked%20Jul%20vers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stefa\Downloads\Cases%20and%20Deaths%20by%20Race%20SA%20linked%20Jul%20vers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tefa\Downloads\Cases%20and%20Deaths%20by%20Race%20SA%20linked%20Jul%20vers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RIA-FS\Berkeley\Common\Research&amp;Eval%20Dept\R&amp;E%20ACTIVE%20PROJECTS\MA%20SHA\SHA%20Report\Final%20Formatted%20SHA\Final%20SHA%20Report%2010-2-17\SHA%20FInal%20Edits%20Needed%20List%20Consolidated%2009-30-2017.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All Cases </a:t>
            </a:r>
          </a:p>
          <a:p>
            <a:pPr>
              <a:defRPr sz="1400" b="0" i="0" u="none" strike="noStrike" kern="1200" spc="0" baseline="0">
                <a:solidFill>
                  <a:schemeClr val="tx1">
                    <a:lumMod val="65000"/>
                    <a:lumOff val="35000"/>
                  </a:schemeClr>
                </a:solidFill>
                <a:latin typeface="+mn-lt"/>
                <a:ea typeface="+mn-ea"/>
                <a:cs typeface="+mn-cs"/>
              </a:defRPr>
            </a:pPr>
            <a:r>
              <a:rPr lang="en-US" sz="1400" dirty="0"/>
              <a:t>(n=73,721)</a:t>
            </a:r>
            <a:endParaRPr lang="en-US" sz="1600" dirty="0"/>
          </a:p>
        </c:rich>
      </c:tx>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6685909779101E-2"/>
          <c:y val="3.22535766631111E-2"/>
          <c:w val="0.90607181596924402"/>
          <c:h val="0.801198974086478"/>
        </c:manualLayout>
      </c:layout>
      <c:lineChart>
        <c:grouping val="standard"/>
        <c:varyColors val="0"/>
        <c:ser>
          <c:idx val="0"/>
          <c:order val="0"/>
          <c:tx>
            <c:strRef>
              <c:f>'Missing by Date'!$T$1</c:f>
              <c:strCache>
                <c:ptCount val="1"/>
                <c:pt idx="0">
                  <c:v>Cases</c:v>
                </c:pt>
              </c:strCache>
            </c:strRef>
          </c:tx>
          <c:spPr>
            <a:ln w="28575" cap="rnd">
              <a:solidFill>
                <a:schemeClr val="accent1"/>
              </a:solidFill>
              <a:round/>
            </a:ln>
            <a:effectLst/>
          </c:spPr>
          <c:marker>
            <c:symbol val="none"/>
          </c:marker>
          <c:dLbls>
            <c:dLbl>
              <c:idx val="0"/>
              <c:layout>
                <c:manualLayout>
                  <c:x val="-1.7440749060488401E-2"/>
                  <c:y val="-2.619345696070030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Date'!$T$2:$T$6</c:f>
              <c:numCache>
                <c:formatCode>0%</c:formatCode>
                <c:ptCount val="5"/>
                <c:pt idx="0">
                  <c:v>0.66200000000000003</c:v>
                </c:pt>
                <c:pt idx="1">
                  <c:v>0.63800000000000001</c:v>
                </c:pt>
                <c:pt idx="2">
                  <c:v>0.63800000000000001</c:v>
                </c:pt>
                <c:pt idx="3">
                  <c:v>0.53</c:v>
                </c:pt>
                <c:pt idx="4">
                  <c:v>0.3</c:v>
                </c:pt>
              </c:numCache>
            </c:numRef>
          </c:val>
          <c:smooth val="0"/>
          <c:extLst xmlns:c16r2="http://schemas.microsoft.com/office/drawing/2015/06/chart">
            <c:ext xmlns:c16="http://schemas.microsoft.com/office/drawing/2014/chart" uri="{C3380CC4-5D6E-409C-BE32-E72D297353CC}">
              <c16:uniqueId val="{00000000-2033-4611-A4BD-A4B9C2C77069}"/>
            </c:ext>
          </c:extLst>
        </c:ser>
        <c:ser>
          <c:idx val="1"/>
          <c:order val="1"/>
          <c:tx>
            <c:strRef>
              <c:f>'Missing by Date'!$U$1</c:f>
              <c:strCache>
                <c:ptCount val="1"/>
                <c:pt idx="0">
                  <c:v>Deaths
</c:v>
                </c:pt>
              </c:strCache>
            </c:strRef>
          </c:tx>
          <c:spPr>
            <a:ln w="28575" cap="rnd">
              <a:solidFill>
                <a:schemeClr val="accent2"/>
              </a:solidFill>
              <a:round/>
            </a:ln>
            <a:effectLst/>
          </c:spPr>
          <c:marker>
            <c:symbol val="none"/>
          </c:marker>
          <c:dLbls>
            <c:dLbl>
              <c:idx val="0"/>
              <c:layout>
                <c:manualLayout>
                  <c:x val="-1.86034656645209E-2"/>
                  <c:y val="2.14310102405728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Date'!$U$2:$U$6</c:f>
              <c:numCache>
                <c:formatCode>0%</c:formatCode>
                <c:ptCount val="5"/>
                <c:pt idx="0">
                  <c:v>0.98899999999999999</c:v>
                </c:pt>
                <c:pt idx="1">
                  <c:v>0.97799999999999998</c:v>
                </c:pt>
                <c:pt idx="2">
                  <c:v>0.97799999999999998</c:v>
                </c:pt>
                <c:pt idx="3">
                  <c:v>0.54</c:v>
                </c:pt>
                <c:pt idx="4">
                  <c:v>0.28000000000000003</c:v>
                </c:pt>
              </c:numCache>
            </c:numRef>
          </c:val>
          <c:smooth val="0"/>
          <c:extLst xmlns:c16r2="http://schemas.microsoft.com/office/drawing/2015/06/chart">
            <c:ext xmlns:c16="http://schemas.microsoft.com/office/drawing/2014/chart" uri="{C3380CC4-5D6E-409C-BE32-E72D297353CC}">
              <c16:uniqueId val="{00000001-2033-4611-A4BD-A4B9C2C77069}"/>
            </c:ext>
          </c:extLst>
        </c:ser>
        <c:ser>
          <c:idx val="2"/>
          <c:order val="2"/>
          <c:tx>
            <c:strRef>
              <c:f>'Missing by Date'!$V$1</c:f>
              <c:strCache>
                <c:ptCount val="1"/>
                <c:pt idx="0">
                  <c:v>Hospitalizations</c:v>
                </c:pt>
              </c:strCache>
            </c:strRef>
          </c:tx>
          <c:spPr>
            <a:ln w="28575" cap="rnd">
              <a:solidFill>
                <a:schemeClr val="accent3"/>
              </a:solidFill>
              <a:round/>
            </a:ln>
            <a:effectLst/>
          </c:spPr>
          <c:marker>
            <c:symbol val="none"/>
          </c:marker>
          <c:dLbls>
            <c:dLbl>
              <c:idx val="0"/>
              <c:layout>
                <c:manualLayout>
                  <c:x val="-1.51153158524232E-2"/>
                  <c:y val="-2.8574680320763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Date'!$V$2:$V$6</c:f>
              <c:numCache>
                <c:formatCode>0%</c:formatCode>
                <c:ptCount val="5"/>
                <c:pt idx="0">
                  <c:v>0.84899999999999998</c:v>
                </c:pt>
                <c:pt idx="1">
                  <c:v>0.83099999999999996</c:v>
                </c:pt>
                <c:pt idx="2">
                  <c:v>0.83099999999999996</c:v>
                </c:pt>
                <c:pt idx="3">
                  <c:v>0.64</c:v>
                </c:pt>
                <c:pt idx="4">
                  <c:v>0.45</c:v>
                </c:pt>
              </c:numCache>
            </c:numRef>
          </c:val>
          <c:smooth val="0"/>
          <c:extLst xmlns:c16r2="http://schemas.microsoft.com/office/drawing/2015/06/chart">
            <c:ext xmlns:c16="http://schemas.microsoft.com/office/drawing/2014/chart" uri="{C3380CC4-5D6E-409C-BE32-E72D297353CC}">
              <c16:uniqueId val="{00000002-2033-4611-A4BD-A4B9C2C77069}"/>
            </c:ext>
          </c:extLst>
        </c:ser>
        <c:dLbls>
          <c:showLegendKey val="0"/>
          <c:showVal val="0"/>
          <c:showCatName val="0"/>
          <c:showSerName val="0"/>
          <c:showPercent val="0"/>
          <c:showBubbleSize val="0"/>
        </c:dLbls>
        <c:marker val="1"/>
        <c:smooth val="0"/>
        <c:axId val="142564736"/>
        <c:axId val="142587008"/>
      </c:lineChart>
      <c:dateAx>
        <c:axId val="142564736"/>
        <c:scaling>
          <c:orientation val="minMax"/>
          <c:max val="44013"/>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587008"/>
        <c:crosses val="autoZero"/>
        <c:auto val="1"/>
        <c:lblOffset val="100"/>
        <c:baseTimeUnit val="days"/>
        <c:majorUnit val="42"/>
        <c:majorTimeUnit val="days"/>
      </c:dateAx>
      <c:valAx>
        <c:axId val="14258700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64736"/>
        <c:crosses val="autoZero"/>
        <c:crossBetween val="between"/>
        <c:majorUnit val="0.25"/>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Percent</a:t>
            </a:r>
            <a:r>
              <a:rPr lang="en-US" sz="1400" baseline="0"/>
              <a:t> of Total Population and Percent of Cases by Race/Ethnicity</a:t>
            </a:r>
          </a:p>
        </c:rich>
      </c:tx>
      <c:layout/>
      <c:overlay val="0"/>
    </c:title>
    <c:autoTitleDeleted val="0"/>
    <c:plotArea>
      <c:layout>
        <c:manualLayout>
          <c:layoutTarget val="inner"/>
          <c:xMode val="edge"/>
          <c:yMode val="edge"/>
          <c:x val="0.100279598223683"/>
          <c:y val="0.164834620941917"/>
          <c:w val="0.845723067649643"/>
          <c:h val="0.58779820008172501"/>
        </c:manualLayout>
      </c:layout>
      <c:barChart>
        <c:barDir val="col"/>
        <c:grouping val="clustered"/>
        <c:varyColors val="0"/>
        <c:ser>
          <c:idx val="0"/>
          <c:order val="0"/>
          <c:tx>
            <c:strRef>
              <c:f>Data!$C$1</c:f>
              <c:strCache>
                <c:ptCount val="1"/>
                <c:pt idx="0">
                  <c:v>% of Pop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Data!$C$3:$C$7</c:f>
              <c:numCache>
                <c:formatCode>0.0%</c:formatCode>
                <c:ptCount val="4"/>
                <c:pt idx="0">
                  <c:v>0.71483917667469898</c:v>
                </c:pt>
                <c:pt idx="1">
                  <c:v>7.2262411738867605E-2</c:v>
                </c:pt>
                <c:pt idx="2">
                  <c:v>0.122171241110137</c:v>
                </c:pt>
                <c:pt idx="3">
                  <c:v>7.0045794448529194E-2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268A-4110-BCF4-990C1250ACC7}"/>
            </c:ext>
          </c:extLst>
        </c:ser>
        <c:ser>
          <c:idx val="1"/>
          <c:order val="1"/>
          <c:tx>
            <c:strRef>
              <c:f>Data!$E$1</c:f>
              <c:strCache>
                <c:ptCount val="1"/>
                <c:pt idx="0">
                  <c:v>% of Cases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Data!$E$3:$E$7</c:f>
              <c:numCache>
                <c:formatCode>0.0%</c:formatCode>
                <c:ptCount val="4"/>
                <c:pt idx="0">
                  <c:v>0.45637239965651899</c:v>
                </c:pt>
                <c:pt idx="1">
                  <c:v>0.14185202625966001</c:v>
                </c:pt>
                <c:pt idx="2">
                  <c:v>0.292692723193263</c:v>
                </c:pt>
                <c:pt idx="3">
                  <c:v>3.1439572311016302E-2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268A-4110-BCF4-990C1250ACC7}"/>
            </c:ext>
          </c:extLst>
        </c:ser>
        <c:dLbls>
          <c:showLegendKey val="0"/>
          <c:showVal val="0"/>
          <c:showCatName val="0"/>
          <c:showSerName val="0"/>
          <c:showPercent val="0"/>
          <c:showBubbleSize val="0"/>
        </c:dLbls>
        <c:gapWidth val="150"/>
        <c:axId val="142436608"/>
        <c:axId val="142450688"/>
      </c:barChart>
      <c:catAx>
        <c:axId val="142436608"/>
        <c:scaling>
          <c:orientation val="minMax"/>
        </c:scaling>
        <c:delete val="0"/>
        <c:axPos val="b"/>
        <c:numFmt formatCode="General" sourceLinked="0"/>
        <c:majorTickMark val="out"/>
        <c:minorTickMark val="none"/>
        <c:tickLblPos val="nextTo"/>
        <c:txPr>
          <a:bodyPr/>
          <a:lstStyle/>
          <a:p>
            <a:pPr>
              <a:defRPr sz="1200"/>
            </a:pPr>
            <a:endParaRPr lang="en-US"/>
          </a:p>
        </c:txPr>
        <c:crossAx val="142450688"/>
        <c:crosses val="autoZero"/>
        <c:auto val="1"/>
        <c:lblAlgn val="ctr"/>
        <c:lblOffset val="100"/>
        <c:noMultiLvlLbl val="0"/>
      </c:catAx>
      <c:valAx>
        <c:axId val="142450688"/>
        <c:scaling>
          <c:orientation val="minMax"/>
        </c:scaling>
        <c:delete val="0"/>
        <c:axPos val="l"/>
        <c:majorGridlines>
          <c:spPr>
            <a:ln>
              <a:noFill/>
            </a:ln>
          </c:spPr>
        </c:majorGridlines>
        <c:numFmt formatCode="0.0%" sourceLinked="1"/>
        <c:majorTickMark val="out"/>
        <c:minorTickMark val="none"/>
        <c:tickLblPos val="nextTo"/>
        <c:crossAx val="142436608"/>
        <c:crosses val="autoZero"/>
        <c:crossBetween val="between"/>
      </c:valAx>
    </c:plotArea>
    <c:legend>
      <c:legendPos val="r"/>
      <c:layout>
        <c:manualLayout>
          <c:xMode val="edge"/>
          <c:yMode val="edge"/>
          <c:x val="0.57113364865001304"/>
          <c:y val="0.17662286860749599"/>
          <c:w val="0.261161791013242"/>
          <c:h val="0.19788293573322399"/>
        </c:manualLayout>
      </c:layou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Crude Rate of COVID-19 Cases by Race/Ethnicity </a:t>
            </a:r>
          </a:p>
          <a:p>
            <a:pPr algn="ctr" rtl="0">
              <a:defRPr/>
            </a:pPr>
            <a:endParaRPr lang="en-US"/>
          </a:p>
        </c:rich>
      </c:tx>
      <c:layout/>
      <c:overlay val="0"/>
    </c:title>
    <c:autoTitleDeleted val="0"/>
    <c:plotArea>
      <c:layout>
        <c:manualLayout>
          <c:layoutTarget val="inner"/>
          <c:xMode val="edge"/>
          <c:yMode val="edge"/>
          <c:x val="0.183064939955873"/>
          <c:y val="0.166900724932941"/>
          <c:w val="0.78998253584473499"/>
          <c:h val="0.61125392479062102"/>
        </c:manualLayout>
      </c:layout>
      <c:barChart>
        <c:barDir val="col"/>
        <c:grouping val="clustered"/>
        <c:varyColors val="0"/>
        <c:ser>
          <c:idx val="0"/>
          <c:order val="0"/>
          <c:tx>
            <c:strRef>
              <c:f>Data!$G$1</c:f>
              <c:strCache>
                <c:ptCount val="1"/>
                <c:pt idx="0">
                  <c:v>Case Rate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Data!$G$3:$G$7</c:f>
              <c:numCache>
                <c:formatCode>0.0</c:formatCode>
                <c:ptCount val="4"/>
                <c:pt idx="0">
                  <c:v>661.6491151391084</c:v>
                </c:pt>
                <c:pt idx="1">
                  <c:v>2034.4161856460421</c:v>
                </c:pt>
                <c:pt idx="2">
                  <c:v>2482.9024102279759</c:v>
                </c:pt>
                <c:pt idx="3">
                  <c:v>465.169546362262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067-41C9-A45C-FE7ED359794A}"/>
            </c:ext>
          </c:extLst>
        </c:ser>
        <c:dLbls>
          <c:showLegendKey val="0"/>
          <c:showVal val="0"/>
          <c:showCatName val="0"/>
          <c:showSerName val="0"/>
          <c:showPercent val="0"/>
          <c:showBubbleSize val="0"/>
        </c:dLbls>
        <c:gapWidth val="150"/>
        <c:axId val="142607104"/>
        <c:axId val="142608640"/>
      </c:barChart>
      <c:catAx>
        <c:axId val="142607104"/>
        <c:scaling>
          <c:orientation val="minMax"/>
        </c:scaling>
        <c:delete val="0"/>
        <c:axPos val="b"/>
        <c:numFmt formatCode="General" sourceLinked="0"/>
        <c:majorTickMark val="out"/>
        <c:minorTickMark val="none"/>
        <c:tickLblPos val="nextTo"/>
        <c:crossAx val="142608640"/>
        <c:crosses val="autoZero"/>
        <c:auto val="1"/>
        <c:lblAlgn val="ctr"/>
        <c:lblOffset val="100"/>
        <c:noMultiLvlLbl val="0"/>
      </c:catAx>
      <c:valAx>
        <c:axId val="142608640"/>
        <c:scaling>
          <c:orientation val="minMax"/>
        </c:scaling>
        <c:delete val="0"/>
        <c:axPos val="l"/>
        <c:majorGridlines>
          <c:spPr>
            <a:ln>
              <a:noFill/>
            </a:ln>
          </c:spPr>
        </c:majorGridlines>
        <c:title>
          <c:tx>
            <c:rich>
              <a:bodyPr/>
              <a:lstStyle/>
              <a:p>
                <a:pPr>
                  <a:defRPr/>
                </a:pPr>
                <a:r>
                  <a:rPr lang="en-US"/>
                  <a:t>Rate per 100,000</a:t>
                </a:r>
              </a:p>
            </c:rich>
          </c:tx>
          <c:layout/>
          <c:overlay val="0"/>
        </c:title>
        <c:numFmt formatCode="0.0" sourceLinked="1"/>
        <c:majorTickMark val="out"/>
        <c:minorTickMark val="none"/>
        <c:tickLblPos val="nextTo"/>
        <c:crossAx val="142607104"/>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6144112942"/>
          <c:y val="5.4225830204447302E-2"/>
          <c:w val="0.87123759551208801"/>
          <c:h val="0.89154833959110602"/>
        </c:manualLayout>
      </c:layout>
      <c:barChart>
        <c:barDir val="col"/>
        <c:grouping val="clustered"/>
        <c:varyColors val="0"/>
        <c:ser>
          <c:idx val="0"/>
          <c:order val="0"/>
          <c:tx>
            <c:strRef>
              <c:f>'top 10 cities'!$C$1</c:f>
              <c:strCache>
                <c:ptCount val="1"/>
                <c:pt idx="0">
                  <c:v>Rate</c:v>
                </c:pt>
              </c:strCache>
            </c:strRef>
          </c:tx>
          <c:spPr>
            <a:solidFill>
              <a:srgbClr val="013366"/>
            </a:solidFill>
            <a:ln w="0">
              <a:solidFill>
                <a:schemeClr val="tx1"/>
              </a:solidFill>
            </a:ln>
            <a:effectLst/>
          </c:spPr>
          <c:invertIfNegative val="0"/>
          <c:dPt>
            <c:idx val="8"/>
            <c:invertIfNegative val="0"/>
            <c:bubble3D val="0"/>
            <c:spPr>
              <a:solidFill>
                <a:schemeClr val="tx1">
                  <a:lumMod val="50000"/>
                  <a:lumOff val="50000"/>
                </a:schemeClr>
              </a:solidFill>
              <a:ln w="0">
                <a:solidFill>
                  <a:schemeClr val="tx1"/>
                </a:solidFill>
              </a:ln>
              <a:effectLst/>
            </c:spPr>
            <c:extLst xmlns:c16r2="http://schemas.microsoft.com/office/drawing/2015/06/chart">
              <c:ext xmlns:c16="http://schemas.microsoft.com/office/drawing/2014/chart" uri="{C3380CC4-5D6E-409C-BE32-E72D297353CC}">
                <c16:uniqueId val="{00000002-C94A-4DA5-A300-DE8CA92249DA}"/>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 cities'!$A$2:$A$11</c:f>
              <c:strCache>
                <c:ptCount val="10"/>
                <c:pt idx="0">
                  <c:v>Chelsea</c:v>
                </c:pt>
                <c:pt idx="1">
                  <c:v>Brockton</c:v>
                </c:pt>
                <c:pt idx="2">
                  <c:v>Lawrence</c:v>
                </c:pt>
                <c:pt idx="3">
                  <c:v>Everett</c:v>
                </c:pt>
                <c:pt idx="4">
                  <c:v>Lynn</c:v>
                </c:pt>
                <c:pt idx="5">
                  <c:v>Revere</c:v>
                </c:pt>
                <c:pt idx="6">
                  <c:v>Randolph</c:v>
                </c:pt>
                <c:pt idx="7">
                  <c:v>Worcester</c:v>
                </c:pt>
                <c:pt idx="8">
                  <c:v>Danvers</c:v>
                </c:pt>
                <c:pt idx="9">
                  <c:v>Lowell</c:v>
                </c:pt>
              </c:strCache>
            </c:strRef>
          </c:cat>
          <c:val>
            <c:numRef>
              <c:f>'top 10 cities'!$C$2:$C$11</c:f>
              <c:numCache>
                <c:formatCode>0</c:formatCode>
                <c:ptCount val="10"/>
                <c:pt idx="0">
                  <c:v>7816.28</c:v>
                </c:pt>
                <c:pt idx="1">
                  <c:v>4300.33</c:v>
                </c:pt>
                <c:pt idx="2">
                  <c:v>4029.45</c:v>
                </c:pt>
                <c:pt idx="3">
                  <c:v>3636.45</c:v>
                </c:pt>
                <c:pt idx="4">
                  <c:v>3602.46</c:v>
                </c:pt>
                <c:pt idx="5">
                  <c:v>2925.32</c:v>
                </c:pt>
                <c:pt idx="6">
                  <c:v>2776.23</c:v>
                </c:pt>
                <c:pt idx="7">
                  <c:v>2724.25</c:v>
                </c:pt>
                <c:pt idx="8">
                  <c:v>2580.91</c:v>
                </c:pt>
                <c:pt idx="9">
                  <c:v>2477.35</c:v>
                </c:pt>
              </c:numCache>
            </c:numRef>
          </c:val>
          <c:extLst xmlns:c16r2="http://schemas.microsoft.com/office/drawing/2015/06/chart">
            <c:ext xmlns:c16="http://schemas.microsoft.com/office/drawing/2014/chart" uri="{C3380CC4-5D6E-409C-BE32-E72D297353CC}">
              <c16:uniqueId val="{00000000-C94A-4DA5-A300-DE8CA92249DA}"/>
            </c:ext>
          </c:extLst>
        </c:ser>
        <c:dLbls>
          <c:showLegendKey val="0"/>
          <c:showVal val="0"/>
          <c:showCatName val="0"/>
          <c:showSerName val="0"/>
          <c:showPercent val="0"/>
          <c:showBubbleSize val="0"/>
        </c:dLbls>
        <c:gapWidth val="65"/>
        <c:overlap val="-27"/>
        <c:axId val="142795520"/>
        <c:axId val="142797056"/>
      </c:barChart>
      <c:catAx>
        <c:axId val="142795520"/>
        <c:scaling>
          <c:orientation val="minMax"/>
        </c:scaling>
        <c:delete val="1"/>
        <c:axPos val="b"/>
        <c:numFmt formatCode="General" sourceLinked="1"/>
        <c:majorTickMark val="none"/>
        <c:minorTickMark val="none"/>
        <c:tickLblPos val="nextTo"/>
        <c:crossAx val="142797056"/>
        <c:crosses val="autoZero"/>
        <c:auto val="1"/>
        <c:lblAlgn val="ctr"/>
        <c:lblOffset val="100"/>
        <c:noMultiLvlLbl val="0"/>
      </c:catAx>
      <c:valAx>
        <c:axId val="142797056"/>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100,000</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795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of Total Population and Percent of Hospitalizations by Race/Ethnicity</a:t>
            </a:r>
          </a:p>
        </c:rich>
      </c:tx>
      <c:layout/>
      <c:overlay val="0"/>
    </c:title>
    <c:autoTitleDeleted val="0"/>
    <c:plotArea>
      <c:layout>
        <c:manualLayout>
          <c:layoutTarget val="inner"/>
          <c:xMode val="edge"/>
          <c:yMode val="edge"/>
          <c:x val="8.01199332842015E-2"/>
          <c:y val="0.16496911863712199"/>
          <c:w val="0.85978185485434999"/>
          <c:h val="0.61465054786367301"/>
        </c:manualLayout>
      </c:layout>
      <c:barChart>
        <c:barDir val="col"/>
        <c:grouping val="clustered"/>
        <c:varyColors val="0"/>
        <c:ser>
          <c:idx val="0"/>
          <c:order val="0"/>
          <c:tx>
            <c:strRef>
              <c:f>Data!$C$1</c:f>
              <c:strCache>
                <c:ptCount val="1"/>
                <c:pt idx="0">
                  <c:v>% of Pop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Data!$C$3:$C$7</c:f>
              <c:numCache>
                <c:formatCode>0.0%</c:formatCode>
                <c:ptCount val="4"/>
                <c:pt idx="0">
                  <c:v>0.71483917667469898</c:v>
                </c:pt>
                <c:pt idx="1">
                  <c:v>7.2262411738867605E-2</c:v>
                </c:pt>
                <c:pt idx="2">
                  <c:v>0.122171241110137</c:v>
                </c:pt>
                <c:pt idx="3">
                  <c:v>7.0045794448529194E-2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D9F-4A35-9134-68E4E64A9137}"/>
            </c:ext>
          </c:extLst>
        </c:ser>
        <c:ser>
          <c:idx val="1"/>
          <c:order val="1"/>
          <c:tx>
            <c:strRef>
              <c:f>Data!$M$1</c:f>
              <c:strCache>
                <c:ptCount val="1"/>
                <c:pt idx="0">
                  <c:v>% of Hospitalizations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Data!$M$3:$M$7</c:f>
              <c:numCache>
                <c:formatCode>0.0%</c:formatCode>
                <c:ptCount val="4"/>
                <c:pt idx="0">
                  <c:v>0.57243596391164597</c:v>
                </c:pt>
                <c:pt idx="1">
                  <c:v>0.13864979778077399</c:v>
                </c:pt>
                <c:pt idx="2">
                  <c:v>0.159493933423209</c:v>
                </c:pt>
                <c:pt idx="3">
                  <c:v>3.7851291091983798E-2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D9F-4A35-9134-68E4E64A9137}"/>
            </c:ext>
          </c:extLst>
        </c:ser>
        <c:dLbls>
          <c:showLegendKey val="0"/>
          <c:showVal val="0"/>
          <c:showCatName val="0"/>
          <c:showSerName val="0"/>
          <c:showPercent val="0"/>
          <c:showBubbleSize val="0"/>
        </c:dLbls>
        <c:gapWidth val="150"/>
        <c:axId val="143117696"/>
        <c:axId val="142808192"/>
      </c:barChart>
      <c:catAx>
        <c:axId val="143117696"/>
        <c:scaling>
          <c:orientation val="minMax"/>
        </c:scaling>
        <c:delete val="0"/>
        <c:axPos val="b"/>
        <c:numFmt formatCode="General" sourceLinked="0"/>
        <c:majorTickMark val="out"/>
        <c:minorTickMark val="none"/>
        <c:tickLblPos val="nextTo"/>
        <c:crossAx val="142808192"/>
        <c:crosses val="autoZero"/>
        <c:auto val="1"/>
        <c:lblAlgn val="ctr"/>
        <c:lblOffset val="100"/>
        <c:noMultiLvlLbl val="0"/>
      </c:catAx>
      <c:valAx>
        <c:axId val="142808192"/>
        <c:scaling>
          <c:orientation val="minMax"/>
        </c:scaling>
        <c:delete val="0"/>
        <c:axPos val="l"/>
        <c:majorGridlines>
          <c:spPr>
            <a:ln>
              <a:noFill/>
            </a:ln>
          </c:spPr>
        </c:majorGridlines>
        <c:numFmt formatCode="0.0%" sourceLinked="1"/>
        <c:majorTickMark val="out"/>
        <c:minorTickMark val="none"/>
        <c:tickLblPos val="nextTo"/>
        <c:crossAx val="143117696"/>
        <c:crosses val="autoZero"/>
        <c:crossBetween val="between"/>
      </c:valAx>
    </c:plotArea>
    <c:legend>
      <c:legendPos val="r"/>
      <c:layout>
        <c:manualLayout>
          <c:xMode val="edge"/>
          <c:yMode val="edge"/>
          <c:x val="0.61428670862135204"/>
          <c:y val="0.17488864682829899"/>
          <c:w val="0.32557684138565601"/>
          <c:h val="0.17926060357696899"/>
        </c:manualLayout>
      </c:layout>
      <c:overlay val="0"/>
    </c:legend>
    <c:plotVisOnly val="1"/>
    <c:dispBlanksAs val="gap"/>
    <c:showDLblsOverMax val="0"/>
  </c:chart>
  <c:spPr>
    <a:solidFill>
      <a:schemeClr val="bg1"/>
    </a:solidFill>
    <a:ln>
      <a:solidFill>
        <a:schemeClr val="tx1"/>
      </a:solidFill>
    </a:ln>
  </c:spPr>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Crude Rate COVID-19 Hospitalizations by Race/Ethnicity</a:t>
            </a:r>
            <a:endParaRPr lang="en-US" sz="1400">
              <a:effectLst/>
            </a:endParaRPr>
          </a:p>
        </c:rich>
      </c:tx>
      <c:layout/>
      <c:overlay val="0"/>
    </c:title>
    <c:autoTitleDeleted val="0"/>
    <c:plotArea>
      <c:layout/>
      <c:barChart>
        <c:barDir val="col"/>
        <c:grouping val="clustered"/>
        <c:varyColors val="0"/>
        <c:ser>
          <c:idx val="0"/>
          <c:order val="0"/>
          <c:tx>
            <c:strRef>
              <c:f>Data!$N$1</c:f>
              <c:strCache>
                <c:ptCount val="1"/>
                <c:pt idx="0">
                  <c:v>Hospitalization Rate
(per 100,000)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Data!$N$3:$N$7</c:f>
              <c:numCache>
                <c:formatCode>0.0</c:formatCode>
                <c:ptCount val="4"/>
                <c:pt idx="0">
                  <c:v>110.8404332362562</c:v>
                </c:pt>
                <c:pt idx="1">
                  <c:v>265.57454014926361</c:v>
                </c:pt>
                <c:pt idx="2">
                  <c:v>180.69861860268901</c:v>
                </c:pt>
                <c:pt idx="3">
                  <c:v>74.795984326971578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D244-4882-8B4B-BB27BF346BF2}"/>
            </c:ext>
          </c:extLst>
        </c:ser>
        <c:dLbls>
          <c:showLegendKey val="0"/>
          <c:showVal val="0"/>
          <c:showCatName val="0"/>
          <c:showSerName val="0"/>
          <c:showPercent val="0"/>
          <c:showBubbleSize val="0"/>
        </c:dLbls>
        <c:gapWidth val="150"/>
        <c:axId val="142821248"/>
        <c:axId val="142822784"/>
      </c:barChart>
      <c:catAx>
        <c:axId val="142821248"/>
        <c:scaling>
          <c:orientation val="minMax"/>
        </c:scaling>
        <c:delete val="0"/>
        <c:axPos val="b"/>
        <c:numFmt formatCode="General" sourceLinked="0"/>
        <c:majorTickMark val="out"/>
        <c:minorTickMark val="none"/>
        <c:tickLblPos val="nextTo"/>
        <c:crossAx val="142822784"/>
        <c:crosses val="autoZero"/>
        <c:auto val="1"/>
        <c:lblAlgn val="ctr"/>
        <c:lblOffset val="100"/>
        <c:noMultiLvlLbl val="0"/>
      </c:catAx>
      <c:valAx>
        <c:axId val="142822784"/>
        <c:scaling>
          <c:orientation val="minMax"/>
        </c:scaling>
        <c:delete val="0"/>
        <c:axPos val="l"/>
        <c:majorGridlines>
          <c:spPr>
            <a:ln>
              <a:noFill/>
            </a:ln>
          </c:spPr>
        </c:majorGridlines>
        <c:title>
          <c:tx>
            <c:rich>
              <a:bodyPr/>
              <a:lstStyle/>
              <a:p>
                <a:pPr>
                  <a:defRPr/>
                </a:pPr>
                <a:r>
                  <a:rPr lang="en-US"/>
                  <a:t>Rate</a:t>
                </a:r>
                <a:r>
                  <a:rPr lang="en-US" baseline="0"/>
                  <a:t> per 100,000</a:t>
                </a:r>
                <a:endParaRPr lang="en-US"/>
              </a:p>
            </c:rich>
          </c:tx>
          <c:layout/>
          <c:overlay val="0"/>
        </c:title>
        <c:numFmt formatCode="0.0" sourceLinked="1"/>
        <c:majorTickMark val="out"/>
        <c:minorTickMark val="none"/>
        <c:tickLblPos val="nextTo"/>
        <c:crossAx val="142821248"/>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6685909779101E-2"/>
          <c:y val="3.22535766631111E-2"/>
          <c:w val="0.90607181596924402"/>
          <c:h val="0.801198974086478"/>
        </c:manualLayout>
      </c:layout>
      <c:lineChart>
        <c:grouping val="standard"/>
        <c:varyColors val="0"/>
        <c:ser>
          <c:idx val="0"/>
          <c:order val="0"/>
          <c:tx>
            <c:strRef>
              <c:f>'Missing by Date'!$T$1</c:f>
              <c:strCache>
                <c:ptCount val="1"/>
                <c:pt idx="0">
                  <c:v>Cases</c:v>
                </c:pt>
              </c:strCache>
            </c:strRef>
          </c:tx>
          <c:spPr>
            <a:ln w="28575" cap="rnd">
              <a:solidFill>
                <a:schemeClr val="accent1"/>
              </a:solidFill>
              <a:round/>
            </a:ln>
            <a:effectLst/>
          </c:spPr>
          <c:marker>
            <c:symbol val="none"/>
          </c:marker>
          <c:dLbls>
            <c:dLbl>
              <c:idx val="0"/>
              <c:layout>
                <c:manualLayout>
                  <c:x val="-1.7440749060488401E-2"/>
                  <c:y val="-2.6193456960700301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Date'!$T$2:$T$6</c:f>
              <c:numCache>
                <c:formatCode>0%</c:formatCode>
                <c:ptCount val="5"/>
                <c:pt idx="0">
                  <c:v>0.66200000000000003</c:v>
                </c:pt>
                <c:pt idx="1">
                  <c:v>0.63800000000000001</c:v>
                </c:pt>
                <c:pt idx="2">
                  <c:v>0.63800000000000001</c:v>
                </c:pt>
                <c:pt idx="3">
                  <c:v>0.53</c:v>
                </c:pt>
                <c:pt idx="4">
                  <c:v>0.3</c:v>
                </c:pt>
              </c:numCache>
            </c:numRef>
          </c:val>
          <c:smooth val="0"/>
          <c:extLst xmlns:c16r2="http://schemas.microsoft.com/office/drawing/2015/06/chart">
            <c:ext xmlns:c16="http://schemas.microsoft.com/office/drawing/2014/chart" uri="{C3380CC4-5D6E-409C-BE32-E72D297353CC}">
              <c16:uniqueId val="{00000000-2033-4611-A4BD-A4B9C2C77069}"/>
            </c:ext>
          </c:extLst>
        </c:ser>
        <c:ser>
          <c:idx val="1"/>
          <c:order val="1"/>
          <c:tx>
            <c:strRef>
              <c:f>'Missing by Date'!$U$1</c:f>
              <c:strCache>
                <c:ptCount val="1"/>
                <c:pt idx="0">
                  <c:v>Deaths
</c:v>
                </c:pt>
              </c:strCache>
            </c:strRef>
          </c:tx>
          <c:spPr>
            <a:ln w="28575" cap="rnd">
              <a:solidFill>
                <a:schemeClr val="accent2"/>
              </a:solidFill>
              <a:round/>
            </a:ln>
            <a:effectLst/>
          </c:spPr>
          <c:marker>
            <c:symbol val="none"/>
          </c:marker>
          <c:dLbls>
            <c:dLbl>
              <c:idx val="0"/>
              <c:layout>
                <c:manualLayout>
                  <c:x val="-1.86034656645209E-2"/>
                  <c:y val="2.14310102405728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Date'!$U$2:$U$6</c:f>
              <c:numCache>
                <c:formatCode>0%</c:formatCode>
                <c:ptCount val="5"/>
                <c:pt idx="0">
                  <c:v>0.98899999999999999</c:v>
                </c:pt>
                <c:pt idx="1">
                  <c:v>0.97799999999999998</c:v>
                </c:pt>
                <c:pt idx="2">
                  <c:v>0.97799999999999998</c:v>
                </c:pt>
                <c:pt idx="3">
                  <c:v>0.54</c:v>
                </c:pt>
                <c:pt idx="4">
                  <c:v>0.28000000000000003</c:v>
                </c:pt>
              </c:numCache>
            </c:numRef>
          </c:val>
          <c:smooth val="0"/>
          <c:extLst xmlns:c16r2="http://schemas.microsoft.com/office/drawing/2015/06/chart">
            <c:ext xmlns:c16="http://schemas.microsoft.com/office/drawing/2014/chart" uri="{C3380CC4-5D6E-409C-BE32-E72D297353CC}">
              <c16:uniqueId val="{00000001-2033-4611-A4BD-A4B9C2C77069}"/>
            </c:ext>
          </c:extLst>
        </c:ser>
        <c:ser>
          <c:idx val="2"/>
          <c:order val="2"/>
          <c:tx>
            <c:strRef>
              <c:f>'Missing by Date'!$V$1</c:f>
              <c:strCache>
                <c:ptCount val="1"/>
                <c:pt idx="0">
                  <c:v>Hospitalizations</c:v>
                </c:pt>
              </c:strCache>
            </c:strRef>
          </c:tx>
          <c:spPr>
            <a:ln w="28575" cap="rnd">
              <a:solidFill>
                <a:schemeClr val="accent3"/>
              </a:solidFill>
              <a:round/>
            </a:ln>
            <a:effectLst/>
          </c:spPr>
          <c:marker>
            <c:symbol val="none"/>
          </c:marker>
          <c:dLbls>
            <c:dLbl>
              <c:idx val="0"/>
              <c:layout>
                <c:manualLayout>
                  <c:x val="-1.51153158524232E-2"/>
                  <c:y val="-2.8574680320763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033-4611-A4BD-A4B9C2C77069}"/>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33-4611-A4BD-A4B9C2C7706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'Missing by Date'!$S$2:$S$6</c:f>
              <c:numCache>
                <c:formatCode>d\-mmm</c:formatCode>
                <c:ptCount val="5"/>
                <c:pt idx="0">
                  <c:v>44013</c:v>
                </c:pt>
                <c:pt idx="1">
                  <c:v>44000</c:v>
                </c:pt>
                <c:pt idx="2">
                  <c:v>43990</c:v>
                </c:pt>
                <c:pt idx="3">
                  <c:v>43959</c:v>
                </c:pt>
                <c:pt idx="4">
                  <c:v>43929</c:v>
                </c:pt>
              </c:numCache>
            </c:numRef>
          </c:cat>
          <c:val>
            <c:numRef>
              <c:f>'Missing by Date'!$V$2:$V$6</c:f>
              <c:numCache>
                <c:formatCode>0%</c:formatCode>
                <c:ptCount val="5"/>
                <c:pt idx="0">
                  <c:v>0.84899999999999998</c:v>
                </c:pt>
                <c:pt idx="1">
                  <c:v>0.83099999999999996</c:v>
                </c:pt>
                <c:pt idx="2">
                  <c:v>0.83099999999999996</c:v>
                </c:pt>
                <c:pt idx="3">
                  <c:v>0.64</c:v>
                </c:pt>
                <c:pt idx="4">
                  <c:v>0.45</c:v>
                </c:pt>
              </c:numCache>
            </c:numRef>
          </c:val>
          <c:smooth val="0"/>
          <c:extLst xmlns:c16r2="http://schemas.microsoft.com/office/drawing/2015/06/chart">
            <c:ext xmlns:c16="http://schemas.microsoft.com/office/drawing/2014/chart" uri="{C3380CC4-5D6E-409C-BE32-E72D297353CC}">
              <c16:uniqueId val="{00000002-2033-4611-A4BD-A4B9C2C77069}"/>
            </c:ext>
          </c:extLst>
        </c:ser>
        <c:dLbls>
          <c:showLegendKey val="0"/>
          <c:showVal val="0"/>
          <c:showCatName val="0"/>
          <c:showSerName val="0"/>
          <c:showPercent val="0"/>
          <c:showBubbleSize val="0"/>
        </c:dLbls>
        <c:marker val="1"/>
        <c:smooth val="0"/>
        <c:axId val="173642496"/>
        <c:axId val="173644416"/>
      </c:lineChart>
      <c:dateAx>
        <c:axId val="173642496"/>
        <c:scaling>
          <c:orientation val="minMax"/>
          <c:max val="44013"/>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3644416"/>
        <c:crosses val="autoZero"/>
        <c:auto val="1"/>
        <c:lblOffset val="100"/>
        <c:baseTimeUnit val="days"/>
        <c:majorUnit val="42"/>
        <c:majorTimeUnit val="days"/>
      </c:dateAx>
      <c:valAx>
        <c:axId val="17364441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3642496"/>
        <c:crosses val="autoZero"/>
        <c:crossBetween val="between"/>
        <c:majorUnit val="0.25"/>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accent2"/>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Percent</a:t>
            </a:r>
            <a:r>
              <a:rPr lang="en-US" sz="1400" baseline="0"/>
              <a:t> of Total Population and Percent of Cases by Race/Ethnicity</a:t>
            </a:r>
          </a:p>
        </c:rich>
      </c:tx>
      <c:layout/>
      <c:overlay val="0"/>
    </c:title>
    <c:autoTitleDeleted val="0"/>
    <c:plotArea>
      <c:layout>
        <c:manualLayout>
          <c:layoutTarget val="inner"/>
          <c:xMode val="edge"/>
          <c:yMode val="edge"/>
          <c:x val="0.100279598223683"/>
          <c:y val="0.164834620941917"/>
          <c:w val="0.845723067649643"/>
          <c:h val="0.58779820008172501"/>
        </c:manualLayout>
      </c:layout>
      <c:barChart>
        <c:barDir val="col"/>
        <c:grouping val="clustered"/>
        <c:varyColors val="0"/>
        <c:ser>
          <c:idx val="0"/>
          <c:order val="0"/>
          <c:tx>
            <c:strRef>
              <c:f>Data!$C$1</c:f>
              <c:strCache>
                <c:ptCount val="1"/>
                <c:pt idx="0">
                  <c:v>% of Pop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Data!$C$3:$C$7</c:f>
              <c:numCache>
                <c:formatCode>0.0%</c:formatCode>
                <c:ptCount val="4"/>
                <c:pt idx="0">
                  <c:v>0.71483917667469898</c:v>
                </c:pt>
                <c:pt idx="1">
                  <c:v>7.2262411738867605E-2</c:v>
                </c:pt>
                <c:pt idx="2">
                  <c:v>0.122171241110137</c:v>
                </c:pt>
                <c:pt idx="3">
                  <c:v>7.0045794448529194E-2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268A-4110-BCF4-990C1250ACC7}"/>
            </c:ext>
          </c:extLst>
        </c:ser>
        <c:ser>
          <c:idx val="1"/>
          <c:order val="1"/>
          <c:tx>
            <c:strRef>
              <c:f>Data!$E$1</c:f>
              <c:strCache>
                <c:ptCount val="1"/>
                <c:pt idx="0">
                  <c:v>% of Cases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Data!$E$3:$E$7</c:f>
              <c:numCache>
                <c:formatCode>0.0%</c:formatCode>
                <c:ptCount val="4"/>
                <c:pt idx="0">
                  <c:v>0.45637239965651899</c:v>
                </c:pt>
                <c:pt idx="1">
                  <c:v>0.14185202625966001</c:v>
                </c:pt>
                <c:pt idx="2">
                  <c:v>0.292692723193263</c:v>
                </c:pt>
                <c:pt idx="3">
                  <c:v>3.1439572311016302E-2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268A-4110-BCF4-990C1250ACC7}"/>
            </c:ext>
          </c:extLst>
        </c:ser>
        <c:dLbls>
          <c:showLegendKey val="0"/>
          <c:showVal val="0"/>
          <c:showCatName val="0"/>
          <c:showSerName val="0"/>
          <c:showPercent val="0"/>
          <c:showBubbleSize val="0"/>
        </c:dLbls>
        <c:gapWidth val="150"/>
        <c:axId val="178349952"/>
        <c:axId val="178351488"/>
      </c:barChart>
      <c:catAx>
        <c:axId val="178349952"/>
        <c:scaling>
          <c:orientation val="minMax"/>
        </c:scaling>
        <c:delete val="0"/>
        <c:axPos val="b"/>
        <c:numFmt formatCode="General" sourceLinked="0"/>
        <c:majorTickMark val="out"/>
        <c:minorTickMark val="none"/>
        <c:tickLblPos val="nextTo"/>
        <c:txPr>
          <a:bodyPr/>
          <a:lstStyle/>
          <a:p>
            <a:pPr>
              <a:defRPr sz="1200"/>
            </a:pPr>
            <a:endParaRPr lang="en-US"/>
          </a:p>
        </c:txPr>
        <c:crossAx val="178351488"/>
        <c:crosses val="autoZero"/>
        <c:auto val="1"/>
        <c:lblAlgn val="ctr"/>
        <c:lblOffset val="100"/>
        <c:noMultiLvlLbl val="0"/>
      </c:catAx>
      <c:valAx>
        <c:axId val="178351488"/>
        <c:scaling>
          <c:orientation val="minMax"/>
        </c:scaling>
        <c:delete val="0"/>
        <c:axPos val="l"/>
        <c:majorGridlines>
          <c:spPr>
            <a:ln>
              <a:noFill/>
            </a:ln>
          </c:spPr>
        </c:majorGridlines>
        <c:numFmt formatCode="0.0%" sourceLinked="1"/>
        <c:majorTickMark val="out"/>
        <c:minorTickMark val="none"/>
        <c:tickLblPos val="nextTo"/>
        <c:crossAx val="178349952"/>
        <c:crosses val="autoZero"/>
        <c:crossBetween val="between"/>
      </c:valAx>
    </c:plotArea>
    <c:legend>
      <c:legendPos val="r"/>
      <c:layout>
        <c:manualLayout>
          <c:xMode val="edge"/>
          <c:yMode val="edge"/>
          <c:x val="0.57113364865001304"/>
          <c:y val="0.17662286860749599"/>
          <c:w val="0.261161791013242"/>
          <c:h val="0.19788293573322399"/>
        </c:manualLayout>
      </c:layout>
      <c:overlay val="0"/>
    </c:legend>
    <c:plotVisOnly val="1"/>
    <c:dispBlanksAs val="gap"/>
    <c:showDLblsOverMax val="0"/>
  </c:chart>
  <c:spPr>
    <a:solidFill>
      <a:schemeClr val="bg1"/>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Crude Rate of COVID-19 Cases by Race/Ethnicity </a:t>
            </a:r>
          </a:p>
          <a:p>
            <a:pPr algn="ctr" rtl="0">
              <a:defRPr/>
            </a:pPr>
            <a:endParaRPr lang="en-US"/>
          </a:p>
        </c:rich>
      </c:tx>
      <c:layout/>
      <c:overlay val="0"/>
    </c:title>
    <c:autoTitleDeleted val="0"/>
    <c:plotArea>
      <c:layout>
        <c:manualLayout>
          <c:layoutTarget val="inner"/>
          <c:xMode val="edge"/>
          <c:yMode val="edge"/>
          <c:x val="0.183064939955873"/>
          <c:y val="0.166900724932941"/>
          <c:w val="0.78998253584473499"/>
          <c:h val="0.61125392479062102"/>
        </c:manualLayout>
      </c:layout>
      <c:barChart>
        <c:barDir val="col"/>
        <c:grouping val="clustered"/>
        <c:varyColors val="0"/>
        <c:ser>
          <c:idx val="0"/>
          <c:order val="0"/>
          <c:tx>
            <c:strRef>
              <c:f>Data!$G$1</c:f>
              <c:strCache>
                <c:ptCount val="1"/>
                <c:pt idx="0">
                  <c:v>Case Rate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Data!$G$3:$G$7</c:f>
              <c:numCache>
                <c:formatCode>0.0</c:formatCode>
                <c:ptCount val="4"/>
                <c:pt idx="0">
                  <c:v>661.6491151391084</c:v>
                </c:pt>
                <c:pt idx="1">
                  <c:v>2034.4161856460421</c:v>
                </c:pt>
                <c:pt idx="2">
                  <c:v>2482.9024102279759</c:v>
                </c:pt>
                <c:pt idx="3">
                  <c:v>465.16954636226188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067-41C9-A45C-FE7ED359794A}"/>
            </c:ext>
          </c:extLst>
        </c:ser>
        <c:dLbls>
          <c:showLegendKey val="0"/>
          <c:showVal val="0"/>
          <c:showCatName val="0"/>
          <c:showSerName val="0"/>
          <c:showPercent val="0"/>
          <c:showBubbleSize val="0"/>
        </c:dLbls>
        <c:gapWidth val="150"/>
        <c:axId val="142016896"/>
        <c:axId val="142018432"/>
      </c:barChart>
      <c:catAx>
        <c:axId val="142016896"/>
        <c:scaling>
          <c:orientation val="minMax"/>
        </c:scaling>
        <c:delete val="0"/>
        <c:axPos val="b"/>
        <c:numFmt formatCode="General" sourceLinked="0"/>
        <c:majorTickMark val="out"/>
        <c:minorTickMark val="none"/>
        <c:tickLblPos val="nextTo"/>
        <c:crossAx val="142018432"/>
        <c:crosses val="autoZero"/>
        <c:auto val="1"/>
        <c:lblAlgn val="ctr"/>
        <c:lblOffset val="100"/>
        <c:noMultiLvlLbl val="0"/>
      </c:catAx>
      <c:valAx>
        <c:axId val="142018432"/>
        <c:scaling>
          <c:orientation val="minMax"/>
        </c:scaling>
        <c:delete val="0"/>
        <c:axPos val="l"/>
        <c:majorGridlines>
          <c:spPr>
            <a:ln>
              <a:noFill/>
            </a:ln>
          </c:spPr>
        </c:majorGridlines>
        <c:title>
          <c:tx>
            <c:rich>
              <a:bodyPr/>
              <a:lstStyle/>
              <a:p>
                <a:pPr>
                  <a:defRPr/>
                </a:pPr>
                <a:r>
                  <a:rPr lang="en-US"/>
                  <a:t>Rate per 100,000</a:t>
                </a:r>
              </a:p>
            </c:rich>
          </c:tx>
          <c:layout/>
          <c:overlay val="0"/>
        </c:title>
        <c:numFmt formatCode="0.0" sourceLinked="1"/>
        <c:majorTickMark val="out"/>
        <c:minorTickMark val="none"/>
        <c:tickLblPos val="nextTo"/>
        <c:crossAx val="142016896"/>
        <c:crosses val="autoZero"/>
        <c:crossBetween val="between"/>
      </c:valAx>
    </c:plotArea>
    <c:plotVisOnly val="1"/>
    <c:dispBlanksAs val="gap"/>
    <c:showDLblsOverMax val="0"/>
  </c:chart>
  <c:spPr>
    <a:ln>
      <a:solidFill>
        <a:schemeClr val="tx1"/>
      </a:solid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56144112942"/>
          <c:y val="5.4225830204447302E-2"/>
          <c:w val="0.87123759551208801"/>
          <c:h val="0.89154833959110602"/>
        </c:manualLayout>
      </c:layout>
      <c:barChart>
        <c:barDir val="col"/>
        <c:grouping val="clustered"/>
        <c:varyColors val="0"/>
        <c:ser>
          <c:idx val="0"/>
          <c:order val="0"/>
          <c:tx>
            <c:strRef>
              <c:f>'top 10 cities'!$C$1</c:f>
              <c:strCache>
                <c:ptCount val="1"/>
                <c:pt idx="0">
                  <c:v>Rate</c:v>
                </c:pt>
              </c:strCache>
            </c:strRef>
          </c:tx>
          <c:spPr>
            <a:solidFill>
              <a:srgbClr val="013366"/>
            </a:solidFill>
            <a:ln w="0">
              <a:solidFill>
                <a:schemeClr val="tx1"/>
              </a:solidFill>
            </a:ln>
            <a:effectLst/>
          </c:spPr>
          <c:invertIfNegative val="0"/>
          <c:dPt>
            <c:idx val="8"/>
            <c:invertIfNegative val="0"/>
            <c:bubble3D val="0"/>
            <c:spPr>
              <a:solidFill>
                <a:schemeClr val="tx1">
                  <a:lumMod val="50000"/>
                  <a:lumOff val="50000"/>
                </a:schemeClr>
              </a:solidFill>
              <a:ln w="0">
                <a:solidFill>
                  <a:schemeClr val="tx1"/>
                </a:solidFill>
              </a:ln>
              <a:effectLst/>
            </c:spPr>
            <c:extLst xmlns:c16r2="http://schemas.microsoft.com/office/drawing/2015/06/chart">
              <c:ext xmlns:c16="http://schemas.microsoft.com/office/drawing/2014/chart" uri="{C3380CC4-5D6E-409C-BE32-E72D297353CC}">
                <c16:uniqueId val="{00000002-C94A-4DA5-A300-DE8CA92249DA}"/>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 cities'!$A$2:$A$11</c:f>
              <c:strCache>
                <c:ptCount val="10"/>
                <c:pt idx="0">
                  <c:v>Chelsea</c:v>
                </c:pt>
                <c:pt idx="1">
                  <c:v>Brockton</c:v>
                </c:pt>
                <c:pt idx="2">
                  <c:v>Lawrence</c:v>
                </c:pt>
                <c:pt idx="3">
                  <c:v>Everett</c:v>
                </c:pt>
                <c:pt idx="4">
                  <c:v>Lynn</c:v>
                </c:pt>
                <c:pt idx="5">
                  <c:v>Revere</c:v>
                </c:pt>
                <c:pt idx="6">
                  <c:v>Randolph</c:v>
                </c:pt>
                <c:pt idx="7">
                  <c:v>Worcester</c:v>
                </c:pt>
                <c:pt idx="8">
                  <c:v>Danvers</c:v>
                </c:pt>
                <c:pt idx="9">
                  <c:v>Lowell</c:v>
                </c:pt>
              </c:strCache>
            </c:strRef>
          </c:cat>
          <c:val>
            <c:numRef>
              <c:f>'top 10 cities'!$C$2:$C$11</c:f>
              <c:numCache>
                <c:formatCode>0</c:formatCode>
                <c:ptCount val="10"/>
                <c:pt idx="0">
                  <c:v>7816.28</c:v>
                </c:pt>
                <c:pt idx="1">
                  <c:v>4300.33</c:v>
                </c:pt>
                <c:pt idx="2">
                  <c:v>4029.45</c:v>
                </c:pt>
                <c:pt idx="3">
                  <c:v>3636.45</c:v>
                </c:pt>
                <c:pt idx="4">
                  <c:v>3602.46</c:v>
                </c:pt>
                <c:pt idx="5">
                  <c:v>2925.32</c:v>
                </c:pt>
                <c:pt idx="6">
                  <c:v>2776.23</c:v>
                </c:pt>
                <c:pt idx="7">
                  <c:v>2724.25</c:v>
                </c:pt>
                <c:pt idx="8">
                  <c:v>2580.91</c:v>
                </c:pt>
                <c:pt idx="9">
                  <c:v>2477.35</c:v>
                </c:pt>
              </c:numCache>
            </c:numRef>
          </c:val>
          <c:extLst xmlns:c16r2="http://schemas.microsoft.com/office/drawing/2015/06/chart">
            <c:ext xmlns:c16="http://schemas.microsoft.com/office/drawing/2014/chart" uri="{C3380CC4-5D6E-409C-BE32-E72D297353CC}">
              <c16:uniqueId val="{00000000-C94A-4DA5-A300-DE8CA92249DA}"/>
            </c:ext>
          </c:extLst>
        </c:ser>
        <c:dLbls>
          <c:showLegendKey val="0"/>
          <c:showVal val="0"/>
          <c:showCatName val="0"/>
          <c:showSerName val="0"/>
          <c:showPercent val="0"/>
          <c:showBubbleSize val="0"/>
        </c:dLbls>
        <c:gapWidth val="65"/>
        <c:overlap val="-27"/>
        <c:axId val="142393728"/>
        <c:axId val="142395264"/>
      </c:barChart>
      <c:catAx>
        <c:axId val="142393728"/>
        <c:scaling>
          <c:orientation val="minMax"/>
        </c:scaling>
        <c:delete val="1"/>
        <c:axPos val="b"/>
        <c:numFmt formatCode="General" sourceLinked="1"/>
        <c:majorTickMark val="none"/>
        <c:minorTickMark val="none"/>
        <c:tickLblPos val="nextTo"/>
        <c:crossAx val="142395264"/>
        <c:crosses val="autoZero"/>
        <c:auto val="1"/>
        <c:lblAlgn val="ctr"/>
        <c:lblOffset val="100"/>
        <c:noMultiLvlLbl val="0"/>
      </c:catAx>
      <c:valAx>
        <c:axId val="142395264"/>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100,000</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2393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of Total Population and Percent of Hospitalizations by Race/Ethnicity</a:t>
            </a:r>
          </a:p>
        </c:rich>
      </c:tx>
      <c:layout/>
      <c:overlay val="0"/>
    </c:title>
    <c:autoTitleDeleted val="0"/>
    <c:plotArea>
      <c:layout>
        <c:manualLayout>
          <c:layoutTarget val="inner"/>
          <c:xMode val="edge"/>
          <c:yMode val="edge"/>
          <c:x val="8.01199332842015E-2"/>
          <c:y val="0.16496911863712199"/>
          <c:w val="0.85978185485434999"/>
          <c:h val="0.61465054786367301"/>
        </c:manualLayout>
      </c:layout>
      <c:barChart>
        <c:barDir val="col"/>
        <c:grouping val="clustered"/>
        <c:varyColors val="0"/>
        <c:ser>
          <c:idx val="0"/>
          <c:order val="0"/>
          <c:tx>
            <c:strRef>
              <c:f>Data!$C$1</c:f>
              <c:strCache>
                <c:ptCount val="1"/>
                <c:pt idx="0">
                  <c:v>% of Pop</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Data!$C$3:$C$7</c:f>
              <c:numCache>
                <c:formatCode>0.0%</c:formatCode>
                <c:ptCount val="4"/>
                <c:pt idx="0">
                  <c:v>0.71483917667469898</c:v>
                </c:pt>
                <c:pt idx="1">
                  <c:v>7.2262411738867605E-2</c:v>
                </c:pt>
                <c:pt idx="2">
                  <c:v>0.122171241110137</c:v>
                </c:pt>
                <c:pt idx="3">
                  <c:v>7.0045794448529194E-2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D9F-4A35-9134-68E4E64A9137}"/>
            </c:ext>
          </c:extLst>
        </c:ser>
        <c:ser>
          <c:idx val="1"/>
          <c:order val="1"/>
          <c:tx>
            <c:strRef>
              <c:f>Data!$M$1</c:f>
              <c:strCache>
                <c:ptCount val="1"/>
                <c:pt idx="0">
                  <c:v>% of Hospitalizations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Data!$M$3:$M$7</c:f>
              <c:numCache>
                <c:formatCode>0.0%</c:formatCode>
                <c:ptCount val="4"/>
                <c:pt idx="0">
                  <c:v>0.57243596391164597</c:v>
                </c:pt>
                <c:pt idx="1">
                  <c:v>0.13864979778077399</c:v>
                </c:pt>
                <c:pt idx="2">
                  <c:v>0.159493933423209</c:v>
                </c:pt>
                <c:pt idx="3">
                  <c:v>3.7851291091983798E-2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D9F-4A35-9134-68E4E64A9137}"/>
            </c:ext>
          </c:extLst>
        </c:ser>
        <c:dLbls>
          <c:showLegendKey val="0"/>
          <c:showVal val="0"/>
          <c:showCatName val="0"/>
          <c:showSerName val="0"/>
          <c:showPercent val="0"/>
          <c:showBubbleSize val="0"/>
        </c:dLbls>
        <c:gapWidth val="150"/>
        <c:axId val="142130176"/>
        <c:axId val="142131968"/>
      </c:barChart>
      <c:catAx>
        <c:axId val="142130176"/>
        <c:scaling>
          <c:orientation val="minMax"/>
        </c:scaling>
        <c:delete val="0"/>
        <c:axPos val="b"/>
        <c:numFmt formatCode="General" sourceLinked="0"/>
        <c:majorTickMark val="out"/>
        <c:minorTickMark val="none"/>
        <c:tickLblPos val="nextTo"/>
        <c:crossAx val="142131968"/>
        <c:crosses val="autoZero"/>
        <c:auto val="1"/>
        <c:lblAlgn val="ctr"/>
        <c:lblOffset val="100"/>
        <c:noMultiLvlLbl val="0"/>
      </c:catAx>
      <c:valAx>
        <c:axId val="142131968"/>
        <c:scaling>
          <c:orientation val="minMax"/>
        </c:scaling>
        <c:delete val="0"/>
        <c:axPos val="l"/>
        <c:majorGridlines>
          <c:spPr>
            <a:ln>
              <a:noFill/>
            </a:ln>
          </c:spPr>
        </c:majorGridlines>
        <c:numFmt formatCode="0.0%" sourceLinked="1"/>
        <c:majorTickMark val="out"/>
        <c:minorTickMark val="none"/>
        <c:tickLblPos val="nextTo"/>
        <c:crossAx val="142130176"/>
        <c:crosses val="autoZero"/>
        <c:crossBetween val="between"/>
      </c:valAx>
    </c:plotArea>
    <c:legend>
      <c:legendPos val="r"/>
      <c:layout>
        <c:manualLayout>
          <c:xMode val="edge"/>
          <c:yMode val="edge"/>
          <c:x val="0.61428670862135204"/>
          <c:y val="0.17488864682829899"/>
          <c:w val="0.32557684138565601"/>
          <c:h val="0.17926060357696899"/>
        </c:manualLayout>
      </c:layout>
      <c:overlay val="0"/>
    </c:legend>
    <c:plotVisOnly val="1"/>
    <c:dispBlanksAs val="gap"/>
    <c:showDLblsOverMax val="0"/>
  </c:chart>
  <c:spPr>
    <a:solidFill>
      <a:schemeClr val="bg1"/>
    </a:solidFill>
    <a:ln>
      <a:solidFill>
        <a:schemeClr val="tx1"/>
      </a:solidFill>
    </a:ln>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Crude Rate COVID-19 Hospitalizations by Race/Ethnicity</a:t>
            </a:r>
            <a:endParaRPr lang="en-US" sz="1400">
              <a:effectLst/>
            </a:endParaRPr>
          </a:p>
        </c:rich>
      </c:tx>
      <c:layout/>
      <c:overlay val="0"/>
    </c:title>
    <c:autoTitleDeleted val="0"/>
    <c:plotArea>
      <c:layout/>
      <c:barChart>
        <c:barDir val="col"/>
        <c:grouping val="clustered"/>
        <c:varyColors val="0"/>
        <c:ser>
          <c:idx val="0"/>
          <c:order val="0"/>
          <c:tx>
            <c:strRef>
              <c:f>Data!$N$1</c:f>
              <c:strCache>
                <c:ptCount val="1"/>
                <c:pt idx="0">
                  <c:v>Hospitalization Rate
(per 100,000)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Data!$A$3:$A$7</c:f>
              <c:strCache>
                <c:ptCount val="4"/>
                <c:pt idx="0">
                  <c:v>White  Non- Hispanic</c:v>
                </c:pt>
                <c:pt idx="1">
                  <c:v>Black or African American - Non-Hispanic</c:v>
                </c:pt>
                <c:pt idx="2">
                  <c:v>Hispanic</c:v>
                </c:pt>
                <c:pt idx="3">
                  <c:v>Asian Non-Hispanic</c:v>
                </c:pt>
              </c:strCache>
              <c:extLst xmlns:c16r2="http://schemas.microsoft.com/office/drawing/2015/06/chart"/>
            </c:strRef>
          </c:cat>
          <c:val>
            <c:numRef>
              <c:f>Data!$N$3:$N$7</c:f>
              <c:numCache>
                <c:formatCode>0.0</c:formatCode>
                <c:ptCount val="4"/>
                <c:pt idx="0">
                  <c:v>110.8404332362562</c:v>
                </c:pt>
                <c:pt idx="1">
                  <c:v>265.57454014926361</c:v>
                </c:pt>
                <c:pt idx="2">
                  <c:v>180.69861860268901</c:v>
                </c:pt>
                <c:pt idx="3">
                  <c:v>74.795984326971578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D244-4882-8B4B-BB27BF346BF2}"/>
            </c:ext>
          </c:extLst>
        </c:ser>
        <c:dLbls>
          <c:showLegendKey val="0"/>
          <c:showVal val="0"/>
          <c:showCatName val="0"/>
          <c:showSerName val="0"/>
          <c:showPercent val="0"/>
          <c:showBubbleSize val="0"/>
        </c:dLbls>
        <c:gapWidth val="150"/>
        <c:axId val="142235136"/>
        <c:axId val="142236672"/>
      </c:barChart>
      <c:catAx>
        <c:axId val="142235136"/>
        <c:scaling>
          <c:orientation val="minMax"/>
        </c:scaling>
        <c:delete val="0"/>
        <c:axPos val="b"/>
        <c:numFmt formatCode="General" sourceLinked="0"/>
        <c:majorTickMark val="out"/>
        <c:minorTickMark val="none"/>
        <c:tickLblPos val="nextTo"/>
        <c:crossAx val="142236672"/>
        <c:crosses val="autoZero"/>
        <c:auto val="1"/>
        <c:lblAlgn val="ctr"/>
        <c:lblOffset val="100"/>
        <c:noMultiLvlLbl val="0"/>
      </c:catAx>
      <c:valAx>
        <c:axId val="142236672"/>
        <c:scaling>
          <c:orientation val="minMax"/>
        </c:scaling>
        <c:delete val="0"/>
        <c:axPos val="l"/>
        <c:majorGridlines>
          <c:spPr>
            <a:ln>
              <a:noFill/>
            </a:ln>
          </c:spPr>
        </c:majorGridlines>
        <c:title>
          <c:tx>
            <c:rich>
              <a:bodyPr/>
              <a:lstStyle/>
              <a:p>
                <a:pPr>
                  <a:defRPr/>
                </a:pPr>
                <a:r>
                  <a:rPr lang="en-US"/>
                  <a:t>Rate</a:t>
                </a:r>
                <a:r>
                  <a:rPr lang="en-US" baseline="0"/>
                  <a:t> per 100,000</a:t>
                </a:r>
                <a:endParaRPr lang="en-US"/>
              </a:p>
            </c:rich>
          </c:tx>
          <c:layout/>
          <c:overlay val="0"/>
        </c:title>
        <c:numFmt formatCode="0.0" sourceLinked="1"/>
        <c:majorTickMark val="out"/>
        <c:minorTickMark val="none"/>
        <c:tickLblPos val="nextTo"/>
        <c:crossAx val="142235136"/>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DCF-4334-AFDC-39F8CE5F0A6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DCF-4334-AFDC-39F8CE5F0A6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DCF-4334-AFDC-39F8CE5F0A6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DCF-4334-AFDC-39F8CE5F0A68}"/>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DCF-4334-AFDC-39F8CE5F0A68}"/>
              </c:ext>
            </c:extLst>
          </c:dPt>
          <c:dLbls>
            <c:dLbl>
              <c:idx val="3"/>
              <c:layout>
                <c:manualLayout>
                  <c:x val="9.0277777777777707E-2"/>
                  <c:y val="-0.111979166666667"/>
                </c:manualLayout>
              </c:layout>
              <c:tx>
                <c:rich>
                  <a:bodyPr/>
                  <a:lstStyle/>
                  <a:p>
                    <a:r>
                      <a:rPr lang="en-US" sz="1800" baseline="0" dirty="0"/>
                      <a:t>Healthy Behaviors, 30%</a:t>
                    </a:r>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7DCF-4334-AFDC-39F8CE5F0A6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'[SHA FInal Edits Needed List Consolidated 09-30-2017.xlsx]Sheet2'!$A$1:$A$5</c:f>
              <c:strCache>
                <c:ptCount val="5"/>
                <c:pt idx="0">
                  <c:v>Genes &amp; Biology</c:v>
                </c:pt>
                <c:pt idx="1">
                  <c:v>Health Care</c:v>
                </c:pt>
                <c:pt idx="2">
                  <c:v>Physical Environment</c:v>
                </c:pt>
                <c:pt idx="3">
                  <c:v>Health Behaviors</c:v>
                </c:pt>
                <c:pt idx="4">
                  <c:v>Social &amp; Economic Factors</c:v>
                </c:pt>
              </c:strCache>
            </c:strRef>
          </c:cat>
          <c:val>
            <c:numRef>
              <c:f>'[SHA FInal Edits Needed List Consolidated 09-30-2017.xlsx]Sheet2'!$B$1:$B$5</c:f>
              <c:numCache>
                <c:formatCode>0%</c:formatCode>
                <c:ptCount val="5"/>
                <c:pt idx="0">
                  <c:v>0.1</c:v>
                </c:pt>
                <c:pt idx="1">
                  <c:v>0.1</c:v>
                </c:pt>
                <c:pt idx="2">
                  <c:v>0.1</c:v>
                </c:pt>
                <c:pt idx="3">
                  <c:v>0.3</c:v>
                </c:pt>
                <c:pt idx="4">
                  <c:v>0.4</c:v>
                </c:pt>
              </c:numCache>
            </c:numRef>
          </c:val>
          <c:extLst xmlns:c16r2="http://schemas.microsoft.com/office/drawing/2015/06/chart">
            <c:ext xmlns:c16="http://schemas.microsoft.com/office/drawing/2014/chart" uri="{C3380CC4-5D6E-409C-BE32-E72D297353CC}">
              <c16:uniqueId val="{0000000A-7DCF-4334-AFDC-39F8CE5F0A68}"/>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All Cases </a:t>
            </a:r>
          </a:p>
          <a:p>
            <a:pPr>
              <a:defRPr sz="1400" b="0" i="0" u="none" strike="noStrike" kern="1200" spc="0" baseline="0">
                <a:solidFill>
                  <a:schemeClr val="tx1">
                    <a:lumMod val="65000"/>
                    <a:lumOff val="35000"/>
                  </a:schemeClr>
                </a:solidFill>
                <a:latin typeface="+mn-lt"/>
                <a:ea typeface="+mn-ea"/>
                <a:cs typeface="+mn-cs"/>
              </a:defRPr>
            </a:pPr>
            <a:r>
              <a:rPr lang="en-US" sz="1400" dirty="0"/>
              <a:t>(n=73,721)</a:t>
            </a:r>
            <a:endParaRPr lang="en-US" sz="1600" dirty="0"/>
          </a:p>
        </c:rich>
      </c:tx>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5EF56-BA42-4EBD-AFD5-25089F4BC41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A2C5532A-202F-4C43-87DA-EA696D5F2B2A}" type="asst">
      <dgm:prSet phldrT="[Text]"/>
      <dgm:spPr/>
      <dgm:t>
        <a:bodyPr/>
        <a:lstStyle/>
        <a:p>
          <a:r>
            <a:rPr lang="en-US" dirty="0"/>
            <a:t>DPH Office of Population Health</a:t>
          </a:r>
        </a:p>
      </dgm:t>
    </dgm:pt>
    <dgm:pt modelId="{0B09A647-29AF-4536-9CA5-4F64561C4F4D}" type="parTrans" cxnId="{E42DA6BE-9B9A-4C61-A31A-194EE6A38184}">
      <dgm:prSet/>
      <dgm:spPr/>
      <dgm:t>
        <a:bodyPr/>
        <a:lstStyle/>
        <a:p>
          <a:endParaRPr lang="en-US"/>
        </a:p>
      </dgm:t>
    </dgm:pt>
    <dgm:pt modelId="{D6081990-FFEB-4436-829B-78368CB1D933}" type="sibTrans" cxnId="{E42DA6BE-9B9A-4C61-A31A-194EE6A38184}">
      <dgm:prSet/>
      <dgm:spPr/>
      <dgm:t>
        <a:bodyPr/>
        <a:lstStyle/>
        <a:p>
          <a:endParaRPr lang="en-US"/>
        </a:p>
      </dgm:t>
    </dgm:pt>
    <dgm:pt modelId="{52DF330B-E820-4AA6-8695-738662C0D814}">
      <dgm:prSet phldrT="[Text]"/>
      <dgm:spPr/>
      <dgm:t>
        <a:bodyPr/>
        <a:lstStyle/>
        <a:p>
          <a:r>
            <a:rPr lang="en-US" dirty="0"/>
            <a:t>Office of Data Management and Outcomes Assessment</a:t>
          </a:r>
        </a:p>
      </dgm:t>
    </dgm:pt>
    <dgm:pt modelId="{8255D7D1-5EAF-45C5-90FD-6FC0FD42CFDE}" type="parTrans" cxnId="{64ECB0A2-A70E-44F5-8D38-FD5682E8CCB1}">
      <dgm:prSet/>
      <dgm:spPr/>
      <dgm:t>
        <a:bodyPr/>
        <a:lstStyle/>
        <a:p>
          <a:endParaRPr lang="en-US"/>
        </a:p>
      </dgm:t>
    </dgm:pt>
    <dgm:pt modelId="{B83715FA-6E3D-4626-B3C2-F632F5AFB47C}" type="sibTrans" cxnId="{64ECB0A2-A70E-44F5-8D38-FD5682E8CCB1}">
      <dgm:prSet/>
      <dgm:spPr/>
      <dgm:t>
        <a:bodyPr/>
        <a:lstStyle/>
        <a:p>
          <a:endParaRPr lang="en-US"/>
        </a:p>
      </dgm:t>
    </dgm:pt>
    <dgm:pt modelId="{AE9BBA04-92AA-43CD-80F5-BFE340E4251D}">
      <dgm:prSet phldrT="[Text]"/>
      <dgm:spPr/>
      <dgm:t>
        <a:bodyPr/>
        <a:lstStyle/>
        <a:p>
          <a:r>
            <a:rPr lang="en-US" dirty="0">
              <a:solidFill>
                <a:srgbClr val="FF0000"/>
              </a:solidFill>
            </a:rPr>
            <a:t>Office of Health Equity</a:t>
          </a:r>
        </a:p>
      </dgm:t>
    </dgm:pt>
    <dgm:pt modelId="{F397C668-6928-485E-8530-68426581D1B2}" type="parTrans" cxnId="{B3828A87-25B8-44F0-9681-93A319CAFD3A}">
      <dgm:prSet/>
      <dgm:spPr/>
      <dgm:t>
        <a:bodyPr/>
        <a:lstStyle/>
        <a:p>
          <a:endParaRPr lang="en-US"/>
        </a:p>
      </dgm:t>
    </dgm:pt>
    <dgm:pt modelId="{5100C747-07F8-4D3E-9E78-CF6486149727}" type="sibTrans" cxnId="{B3828A87-25B8-44F0-9681-93A319CAFD3A}">
      <dgm:prSet/>
      <dgm:spPr/>
      <dgm:t>
        <a:bodyPr/>
        <a:lstStyle/>
        <a:p>
          <a:endParaRPr lang="en-US"/>
        </a:p>
      </dgm:t>
    </dgm:pt>
    <dgm:pt modelId="{7CD667A9-669F-4567-8C8B-34429B4FE590}">
      <dgm:prSet phldrT="[Text]"/>
      <dgm:spPr/>
      <dgm:t>
        <a:bodyPr/>
        <a:lstStyle/>
        <a:p>
          <a:r>
            <a:rPr lang="en-US" dirty="0"/>
            <a:t>Special Analytic Projects</a:t>
          </a:r>
        </a:p>
      </dgm:t>
    </dgm:pt>
    <dgm:pt modelId="{A3BE66F2-82BE-4B4D-9BD6-61243B13DFEA}" type="parTrans" cxnId="{F6762D0F-B1E5-4541-A36A-0D72DF695F01}">
      <dgm:prSet/>
      <dgm:spPr/>
      <dgm:t>
        <a:bodyPr/>
        <a:lstStyle/>
        <a:p>
          <a:endParaRPr lang="en-US"/>
        </a:p>
      </dgm:t>
    </dgm:pt>
    <dgm:pt modelId="{50544095-D8BA-4DAD-8024-F091ABC52BC2}" type="sibTrans" cxnId="{F6762D0F-B1E5-4541-A36A-0D72DF695F01}">
      <dgm:prSet/>
      <dgm:spPr/>
      <dgm:t>
        <a:bodyPr/>
        <a:lstStyle/>
        <a:p>
          <a:endParaRPr lang="en-US"/>
        </a:p>
      </dgm:t>
    </dgm:pt>
    <dgm:pt modelId="{0DEB96A0-3542-4873-BB8F-2F4F1E632165}">
      <dgm:prSet phldrT="[Text]"/>
      <dgm:spPr/>
      <dgm:t>
        <a:bodyPr/>
        <a:lstStyle/>
        <a:p>
          <a:r>
            <a:rPr lang="en-US" dirty="0"/>
            <a:t>Registry of Vital Records and Statistics</a:t>
          </a:r>
        </a:p>
      </dgm:t>
    </dgm:pt>
    <dgm:pt modelId="{619DB887-C2BF-4259-8180-E08762009E64}" type="parTrans" cxnId="{DC102F87-1298-4FF7-A541-2CF9694595F5}">
      <dgm:prSet/>
      <dgm:spPr/>
      <dgm:t>
        <a:bodyPr/>
        <a:lstStyle/>
        <a:p>
          <a:endParaRPr lang="en-US"/>
        </a:p>
      </dgm:t>
    </dgm:pt>
    <dgm:pt modelId="{B0179552-2525-4435-A931-18E3957F2ECE}" type="sibTrans" cxnId="{DC102F87-1298-4FF7-A541-2CF9694595F5}">
      <dgm:prSet/>
      <dgm:spPr/>
      <dgm:t>
        <a:bodyPr/>
        <a:lstStyle/>
        <a:p>
          <a:endParaRPr lang="en-US"/>
        </a:p>
      </dgm:t>
    </dgm:pt>
    <dgm:pt modelId="{E897B317-1C00-403D-BA6E-C2BB9F2C564A}" type="pres">
      <dgm:prSet presAssocID="{C7C5EF56-BA42-4EBD-AFD5-25089F4BC415}" presName="Name0" presStyleCnt="0">
        <dgm:presLayoutVars>
          <dgm:orgChart val="1"/>
          <dgm:chPref val="1"/>
          <dgm:dir/>
          <dgm:animOne val="branch"/>
          <dgm:animLvl val="lvl"/>
          <dgm:resizeHandles/>
        </dgm:presLayoutVars>
      </dgm:prSet>
      <dgm:spPr/>
      <dgm:t>
        <a:bodyPr/>
        <a:lstStyle/>
        <a:p>
          <a:endParaRPr lang="en-US"/>
        </a:p>
      </dgm:t>
    </dgm:pt>
    <dgm:pt modelId="{D33C8ACD-19BD-4C8B-A2F3-4505D5BBC64A}" type="pres">
      <dgm:prSet presAssocID="{A2C5532A-202F-4C43-87DA-EA696D5F2B2A}" presName="hierRoot1" presStyleCnt="0">
        <dgm:presLayoutVars>
          <dgm:hierBranch val="init"/>
        </dgm:presLayoutVars>
      </dgm:prSet>
      <dgm:spPr/>
    </dgm:pt>
    <dgm:pt modelId="{5D8C0518-CABA-4158-B119-000774EF7B01}" type="pres">
      <dgm:prSet presAssocID="{A2C5532A-202F-4C43-87DA-EA696D5F2B2A}" presName="rootComposite1" presStyleCnt="0"/>
      <dgm:spPr/>
    </dgm:pt>
    <dgm:pt modelId="{6519FE2A-1706-4686-A62B-C61EAEB89D16}" type="pres">
      <dgm:prSet presAssocID="{A2C5532A-202F-4C43-87DA-EA696D5F2B2A}" presName="rootText1" presStyleLbl="alignAcc1" presStyleIdx="0" presStyleCnt="0" custLinFactNeighborX="-2737" custLinFactNeighborY="-75644">
        <dgm:presLayoutVars>
          <dgm:chPref val="3"/>
        </dgm:presLayoutVars>
      </dgm:prSet>
      <dgm:spPr/>
      <dgm:t>
        <a:bodyPr/>
        <a:lstStyle/>
        <a:p>
          <a:endParaRPr lang="en-US"/>
        </a:p>
      </dgm:t>
    </dgm:pt>
    <dgm:pt modelId="{51024CC2-9E18-4414-830E-111FB88F977E}" type="pres">
      <dgm:prSet presAssocID="{A2C5532A-202F-4C43-87DA-EA696D5F2B2A}" presName="topArc1" presStyleLbl="parChTrans1D1" presStyleIdx="0" presStyleCnt="10"/>
      <dgm:spPr/>
    </dgm:pt>
    <dgm:pt modelId="{97230680-9859-4BB2-A565-D0F806392F6D}" type="pres">
      <dgm:prSet presAssocID="{A2C5532A-202F-4C43-87DA-EA696D5F2B2A}" presName="bottomArc1" presStyleLbl="parChTrans1D1" presStyleIdx="1" presStyleCnt="10"/>
      <dgm:spPr/>
    </dgm:pt>
    <dgm:pt modelId="{EF54C56F-15F9-43C8-98B9-A166FA062872}" type="pres">
      <dgm:prSet presAssocID="{A2C5532A-202F-4C43-87DA-EA696D5F2B2A}" presName="topConnNode1" presStyleLbl="asst0" presStyleIdx="0" presStyleCnt="0"/>
      <dgm:spPr/>
      <dgm:t>
        <a:bodyPr/>
        <a:lstStyle/>
        <a:p>
          <a:endParaRPr lang="en-US"/>
        </a:p>
      </dgm:t>
    </dgm:pt>
    <dgm:pt modelId="{1C657310-2ACE-4E42-A7F9-52B15065926F}" type="pres">
      <dgm:prSet presAssocID="{A2C5532A-202F-4C43-87DA-EA696D5F2B2A}" presName="hierChild2" presStyleCnt="0"/>
      <dgm:spPr/>
    </dgm:pt>
    <dgm:pt modelId="{461B825A-1DE4-4FFA-83FB-BB5F6763C459}" type="pres">
      <dgm:prSet presAssocID="{8255D7D1-5EAF-45C5-90FD-6FC0FD42CFDE}" presName="Name28" presStyleLbl="parChTrans1D2" presStyleIdx="0" presStyleCnt="4"/>
      <dgm:spPr/>
      <dgm:t>
        <a:bodyPr/>
        <a:lstStyle/>
        <a:p>
          <a:endParaRPr lang="en-US"/>
        </a:p>
      </dgm:t>
    </dgm:pt>
    <dgm:pt modelId="{8AB38B70-9F40-41D3-92C6-EE1377F6A092}" type="pres">
      <dgm:prSet presAssocID="{52DF330B-E820-4AA6-8695-738662C0D814}" presName="hierRoot2" presStyleCnt="0">
        <dgm:presLayoutVars>
          <dgm:hierBranch val="init"/>
        </dgm:presLayoutVars>
      </dgm:prSet>
      <dgm:spPr/>
    </dgm:pt>
    <dgm:pt modelId="{B1A29899-CBC6-4753-A23B-F4623A92329B}" type="pres">
      <dgm:prSet presAssocID="{52DF330B-E820-4AA6-8695-738662C0D814}" presName="rootComposite2" presStyleCnt="0"/>
      <dgm:spPr/>
    </dgm:pt>
    <dgm:pt modelId="{D64C2675-C17A-4FAC-9EB1-3D90B38CE81D}" type="pres">
      <dgm:prSet presAssocID="{52DF330B-E820-4AA6-8695-738662C0D814}" presName="rootText2" presStyleLbl="alignAcc1" presStyleIdx="0" presStyleCnt="0" custLinFactY="-51288" custLinFactNeighborX="-2977" custLinFactNeighborY="-100000">
        <dgm:presLayoutVars>
          <dgm:chPref val="3"/>
        </dgm:presLayoutVars>
      </dgm:prSet>
      <dgm:spPr/>
      <dgm:t>
        <a:bodyPr/>
        <a:lstStyle/>
        <a:p>
          <a:endParaRPr lang="en-US"/>
        </a:p>
      </dgm:t>
    </dgm:pt>
    <dgm:pt modelId="{5CD8A998-96C9-453A-B53E-6A11B014190F}" type="pres">
      <dgm:prSet presAssocID="{52DF330B-E820-4AA6-8695-738662C0D814}" presName="topArc2" presStyleLbl="parChTrans1D1" presStyleIdx="2" presStyleCnt="10"/>
      <dgm:spPr/>
    </dgm:pt>
    <dgm:pt modelId="{04FFE832-72EA-4984-82E3-91AF3E08FAFC}" type="pres">
      <dgm:prSet presAssocID="{52DF330B-E820-4AA6-8695-738662C0D814}" presName="bottomArc2" presStyleLbl="parChTrans1D1" presStyleIdx="3" presStyleCnt="10"/>
      <dgm:spPr/>
    </dgm:pt>
    <dgm:pt modelId="{7E69DAF6-85DF-4F0A-8064-2BBDED4091FC}" type="pres">
      <dgm:prSet presAssocID="{52DF330B-E820-4AA6-8695-738662C0D814}" presName="topConnNode2" presStyleLbl="node2" presStyleIdx="0" presStyleCnt="0"/>
      <dgm:spPr/>
      <dgm:t>
        <a:bodyPr/>
        <a:lstStyle/>
        <a:p>
          <a:endParaRPr lang="en-US"/>
        </a:p>
      </dgm:t>
    </dgm:pt>
    <dgm:pt modelId="{DBC306F6-4BFE-4BF7-BF6E-48AB12200D49}" type="pres">
      <dgm:prSet presAssocID="{52DF330B-E820-4AA6-8695-738662C0D814}" presName="hierChild4" presStyleCnt="0"/>
      <dgm:spPr/>
    </dgm:pt>
    <dgm:pt modelId="{37282E03-F84B-4848-AFFB-205CF605EB8E}" type="pres">
      <dgm:prSet presAssocID="{52DF330B-E820-4AA6-8695-738662C0D814}" presName="hierChild5" presStyleCnt="0"/>
      <dgm:spPr/>
    </dgm:pt>
    <dgm:pt modelId="{4ED6A38A-9048-409A-B45F-AED296D5757F}" type="pres">
      <dgm:prSet presAssocID="{F397C668-6928-485E-8530-68426581D1B2}" presName="Name28" presStyleLbl="parChTrans1D2" presStyleIdx="1" presStyleCnt="4"/>
      <dgm:spPr/>
      <dgm:t>
        <a:bodyPr/>
        <a:lstStyle/>
        <a:p>
          <a:endParaRPr lang="en-US"/>
        </a:p>
      </dgm:t>
    </dgm:pt>
    <dgm:pt modelId="{078EF428-E4DA-4131-8056-1B5EBE68EC71}" type="pres">
      <dgm:prSet presAssocID="{AE9BBA04-92AA-43CD-80F5-BFE340E4251D}" presName="hierRoot2" presStyleCnt="0">
        <dgm:presLayoutVars>
          <dgm:hierBranch val="init"/>
        </dgm:presLayoutVars>
      </dgm:prSet>
      <dgm:spPr/>
    </dgm:pt>
    <dgm:pt modelId="{77CF814D-08DA-4F82-9BC0-4D78343AA18F}" type="pres">
      <dgm:prSet presAssocID="{AE9BBA04-92AA-43CD-80F5-BFE340E4251D}" presName="rootComposite2" presStyleCnt="0"/>
      <dgm:spPr/>
    </dgm:pt>
    <dgm:pt modelId="{1C307649-F586-4715-9FE4-9DEB5D1D6BEB}" type="pres">
      <dgm:prSet presAssocID="{AE9BBA04-92AA-43CD-80F5-BFE340E4251D}" presName="rootText2" presStyleLbl="alignAcc1" presStyleIdx="0" presStyleCnt="0" custLinFactNeighborX="-2737" custLinFactNeighborY="-75644">
        <dgm:presLayoutVars>
          <dgm:chPref val="3"/>
        </dgm:presLayoutVars>
      </dgm:prSet>
      <dgm:spPr/>
      <dgm:t>
        <a:bodyPr/>
        <a:lstStyle/>
        <a:p>
          <a:endParaRPr lang="en-US"/>
        </a:p>
      </dgm:t>
    </dgm:pt>
    <dgm:pt modelId="{A828A7A7-0096-49C6-872A-32D22B991263}" type="pres">
      <dgm:prSet presAssocID="{AE9BBA04-92AA-43CD-80F5-BFE340E4251D}" presName="topArc2" presStyleLbl="parChTrans1D1" presStyleIdx="4" presStyleCnt="10"/>
      <dgm:spPr/>
    </dgm:pt>
    <dgm:pt modelId="{68714ABF-E70C-4860-B841-AAF284DD77FD}" type="pres">
      <dgm:prSet presAssocID="{AE9BBA04-92AA-43CD-80F5-BFE340E4251D}" presName="bottomArc2" presStyleLbl="parChTrans1D1" presStyleIdx="5" presStyleCnt="10"/>
      <dgm:spPr/>
    </dgm:pt>
    <dgm:pt modelId="{745E317C-3CBD-4473-96D3-CE2D234188C8}" type="pres">
      <dgm:prSet presAssocID="{AE9BBA04-92AA-43CD-80F5-BFE340E4251D}" presName="topConnNode2" presStyleLbl="node2" presStyleIdx="0" presStyleCnt="0"/>
      <dgm:spPr/>
      <dgm:t>
        <a:bodyPr/>
        <a:lstStyle/>
        <a:p>
          <a:endParaRPr lang="en-US"/>
        </a:p>
      </dgm:t>
    </dgm:pt>
    <dgm:pt modelId="{22D49E03-CB88-435F-BA1B-035048FF6CD3}" type="pres">
      <dgm:prSet presAssocID="{AE9BBA04-92AA-43CD-80F5-BFE340E4251D}" presName="hierChild4" presStyleCnt="0"/>
      <dgm:spPr/>
    </dgm:pt>
    <dgm:pt modelId="{AFD2D9F5-E984-427B-91B1-D9EC78CBC2E5}" type="pres">
      <dgm:prSet presAssocID="{AE9BBA04-92AA-43CD-80F5-BFE340E4251D}" presName="hierChild5" presStyleCnt="0"/>
      <dgm:spPr/>
    </dgm:pt>
    <dgm:pt modelId="{9F3CB84E-ABA2-46C9-BCA9-B5F893AB03D5}" type="pres">
      <dgm:prSet presAssocID="{619DB887-C2BF-4259-8180-E08762009E64}" presName="Name28" presStyleLbl="parChTrans1D2" presStyleIdx="2" presStyleCnt="4"/>
      <dgm:spPr/>
      <dgm:t>
        <a:bodyPr/>
        <a:lstStyle/>
        <a:p>
          <a:endParaRPr lang="en-US"/>
        </a:p>
      </dgm:t>
    </dgm:pt>
    <dgm:pt modelId="{60B3DE69-5EF0-4C43-ABEC-8D834E68760F}" type="pres">
      <dgm:prSet presAssocID="{0DEB96A0-3542-4873-BB8F-2F4F1E632165}" presName="hierRoot2" presStyleCnt="0">
        <dgm:presLayoutVars>
          <dgm:hierBranch val="init"/>
        </dgm:presLayoutVars>
      </dgm:prSet>
      <dgm:spPr/>
    </dgm:pt>
    <dgm:pt modelId="{86F2AE8F-28BB-41CD-9165-26EEF97D13DB}" type="pres">
      <dgm:prSet presAssocID="{0DEB96A0-3542-4873-BB8F-2F4F1E632165}" presName="rootComposite2" presStyleCnt="0"/>
      <dgm:spPr/>
    </dgm:pt>
    <dgm:pt modelId="{96907DA3-3152-4AF9-AEC8-46DA39377F10}" type="pres">
      <dgm:prSet presAssocID="{0DEB96A0-3542-4873-BB8F-2F4F1E632165}" presName="rootText2" presStyleLbl="alignAcc1" presStyleIdx="0" presStyleCnt="0" custLinFactNeighborX="-2737" custLinFactNeighborY="-75644">
        <dgm:presLayoutVars>
          <dgm:chPref val="3"/>
        </dgm:presLayoutVars>
      </dgm:prSet>
      <dgm:spPr/>
      <dgm:t>
        <a:bodyPr/>
        <a:lstStyle/>
        <a:p>
          <a:endParaRPr lang="en-US"/>
        </a:p>
      </dgm:t>
    </dgm:pt>
    <dgm:pt modelId="{DA6148E5-F6DD-4738-9183-7E4164B57A66}" type="pres">
      <dgm:prSet presAssocID="{0DEB96A0-3542-4873-BB8F-2F4F1E632165}" presName="topArc2" presStyleLbl="parChTrans1D1" presStyleIdx="6" presStyleCnt="10"/>
      <dgm:spPr/>
    </dgm:pt>
    <dgm:pt modelId="{6A3C0794-6735-4190-9D51-249344E542DE}" type="pres">
      <dgm:prSet presAssocID="{0DEB96A0-3542-4873-BB8F-2F4F1E632165}" presName="bottomArc2" presStyleLbl="parChTrans1D1" presStyleIdx="7" presStyleCnt="10"/>
      <dgm:spPr/>
    </dgm:pt>
    <dgm:pt modelId="{A36C130D-AE14-4CF7-B77B-BA95A8D21CCE}" type="pres">
      <dgm:prSet presAssocID="{0DEB96A0-3542-4873-BB8F-2F4F1E632165}" presName="topConnNode2" presStyleLbl="node2" presStyleIdx="0" presStyleCnt="0"/>
      <dgm:spPr/>
      <dgm:t>
        <a:bodyPr/>
        <a:lstStyle/>
        <a:p>
          <a:endParaRPr lang="en-US"/>
        </a:p>
      </dgm:t>
    </dgm:pt>
    <dgm:pt modelId="{CE5B3CD7-2E00-4076-9E59-A62F7587D2FA}" type="pres">
      <dgm:prSet presAssocID="{0DEB96A0-3542-4873-BB8F-2F4F1E632165}" presName="hierChild4" presStyleCnt="0"/>
      <dgm:spPr/>
    </dgm:pt>
    <dgm:pt modelId="{1283BB18-2CB6-44E9-9652-F25D4380F2EC}" type="pres">
      <dgm:prSet presAssocID="{0DEB96A0-3542-4873-BB8F-2F4F1E632165}" presName="hierChild5" presStyleCnt="0"/>
      <dgm:spPr/>
    </dgm:pt>
    <dgm:pt modelId="{7AFB941A-54F3-445F-B1E5-9F3EA25FBEE0}" type="pres">
      <dgm:prSet presAssocID="{A3BE66F2-82BE-4B4D-9BD6-61243B13DFEA}" presName="Name28" presStyleLbl="parChTrans1D2" presStyleIdx="3" presStyleCnt="4"/>
      <dgm:spPr/>
      <dgm:t>
        <a:bodyPr/>
        <a:lstStyle/>
        <a:p>
          <a:endParaRPr lang="en-US"/>
        </a:p>
      </dgm:t>
    </dgm:pt>
    <dgm:pt modelId="{FA8D1077-1C9A-4542-85E4-E0E98AFAD32D}" type="pres">
      <dgm:prSet presAssocID="{7CD667A9-669F-4567-8C8B-34429B4FE590}" presName="hierRoot2" presStyleCnt="0">
        <dgm:presLayoutVars>
          <dgm:hierBranch val="init"/>
        </dgm:presLayoutVars>
      </dgm:prSet>
      <dgm:spPr/>
    </dgm:pt>
    <dgm:pt modelId="{1F7A1FB7-B4EC-4377-908F-65D5951B908D}" type="pres">
      <dgm:prSet presAssocID="{7CD667A9-669F-4567-8C8B-34429B4FE590}" presName="rootComposite2" presStyleCnt="0"/>
      <dgm:spPr/>
    </dgm:pt>
    <dgm:pt modelId="{1F3EEB6C-5201-4AB3-A794-8AFD8C89097D}" type="pres">
      <dgm:prSet presAssocID="{7CD667A9-669F-4567-8C8B-34429B4FE590}" presName="rootText2" presStyleLbl="alignAcc1" presStyleIdx="0" presStyleCnt="0" custLinFactY="-51288" custLinFactNeighborX="-5474" custLinFactNeighborY="-100000">
        <dgm:presLayoutVars>
          <dgm:chPref val="3"/>
        </dgm:presLayoutVars>
      </dgm:prSet>
      <dgm:spPr/>
      <dgm:t>
        <a:bodyPr/>
        <a:lstStyle/>
        <a:p>
          <a:endParaRPr lang="en-US"/>
        </a:p>
      </dgm:t>
    </dgm:pt>
    <dgm:pt modelId="{8376A8AD-C4AE-4515-8C3B-251E08B36F4C}" type="pres">
      <dgm:prSet presAssocID="{7CD667A9-669F-4567-8C8B-34429B4FE590}" presName="topArc2" presStyleLbl="parChTrans1D1" presStyleIdx="8" presStyleCnt="10"/>
      <dgm:spPr/>
    </dgm:pt>
    <dgm:pt modelId="{9B3A631F-3757-4206-9C83-B14C37F615A8}" type="pres">
      <dgm:prSet presAssocID="{7CD667A9-669F-4567-8C8B-34429B4FE590}" presName="bottomArc2" presStyleLbl="parChTrans1D1" presStyleIdx="9" presStyleCnt="10"/>
      <dgm:spPr/>
    </dgm:pt>
    <dgm:pt modelId="{484891CA-8840-4739-BAA6-8D78E9DED2E1}" type="pres">
      <dgm:prSet presAssocID="{7CD667A9-669F-4567-8C8B-34429B4FE590}" presName="topConnNode2" presStyleLbl="node2" presStyleIdx="0" presStyleCnt="0"/>
      <dgm:spPr/>
      <dgm:t>
        <a:bodyPr/>
        <a:lstStyle/>
        <a:p>
          <a:endParaRPr lang="en-US"/>
        </a:p>
      </dgm:t>
    </dgm:pt>
    <dgm:pt modelId="{5500B709-0874-4517-A7AF-37DB8CD008F2}" type="pres">
      <dgm:prSet presAssocID="{7CD667A9-669F-4567-8C8B-34429B4FE590}" presName="hierChild4" presStyleCnt="0"/>
      <dgm:spPr/>
    </dgm:pt>
    <dgm:pt modelId="{6A5E7F42-ED29-4637-95CE-2ED096E0053D}" type="pres">
      <dgm:prSet presAssocID="{7CD667A9-669F-4567-8C8B-34429B4FE590}" presName="hierChild5" presStyleCnt="0"/>
      <dgm:spPr/>
    </dgm:pt>
    <dgm:pt modelId="{F504E190-BC00-4DEC-90DC-4ED707A236B1}" type="pres">
      <dgm:prSet presAssocID="{A2C5532A-202F-4C43-87DA-EA696D5F2B2A}" presName="hierChild3" presStyleCnt="0"/>
      <dgm:spPr/>
    </dgm:pt>
  </dgm:ptLst>
  <dgm:cxnLst>
    <dgm:cxn modelId="{8C5C0266-F39E-425D-A210-27365FD05EDD}" type="presOf" srcId="{8255D7D1-5EAF-45C5-90FD-6FC0FD42CFDE}" destId="{461B825A-1DE4-4FFA-83FB-BB5F6763C459}" srcOrd="0" destOrd="0" presId="urn:microsoft.com/office/officeart/2008/layout/HalfCircleOrganizationChart"/>
    <dgm:cxn modelId="{DDA98349-BC69-4AD0-85B5-BDB7A48CFE84}" type="presOf" srcId="{52DF330B-E820-4AA6-8695-738662C0D814}" destId="{D64C2675-C17A-4FAC-9EB1-3D90B38CE81D}" srcOrd="0" destOrd="0" presId="urn:microsoft.com/office/officeart/2008/layout/HalfCircleOrganizationChart"/>
    <dgm:cxn modelId="{B3828A87-25B8-44F0-9681-93A319CAFD3A}" srcId="{A2C5532A-202F-4C43-87DA-EA696D5F2B2A}" destId="{AE9BBA04-92AA-43CD-80F5-BFE340E4251D}" srcOrd="1" destOrd="0" parTransId="{F397C668-6928-485E-8530-68426581D1B2}" sibTransId="{5100C747-07F8-4D3E-9E78-CF6486149727}"/>
    <dgm:cxn modelId="{41E0A849-E688-4F27-9F50-C697AE4681B9}" type="presOf" srcId="{C7C5EF56-BA42-4EBD-AFD5-25089F4BC415}" destId="{E897B317-1C00-403D-BA6E-C2BB9F2C564A}" srcOrd="0" destOrd="0" presId="urn:microsoft.com/office/officeart/2008/layout/HalfCircleOrganizationChart"/>
    <dgm:cxn modelId="{345F530A-72E0-4464-8781-A2F0C90E230F}" type="presOf" srcId="{F397C668-6928-485E-8530-68426581D1B2}" destId="{4ED6A38A-9048-409A-B45F-AED296D5757F}" srcOrd="0" destOrd="0" presId="urn:microsoft.com/office/officeart/2008/layout/HalfCircleOrganizationChart"/>
    <dgm:cxn modelId="{F6762D0F-B1E5-4541-A36A-0D72DF695F01}" srcId="{A2C5532A-202F-4C43-87DA-EA696D5F2B2A}" destId="{7CD667A9-669F-4567-8C8B-34429B4FE590}" srcOrd="3" destOrd="0" parTransId="{A3BE66F2-82BE-4B4D-9BD6-61243B13DFEA}" sibTransId="{50544095-D8BA-4DAD-8024-F091ABC52BC2}"/>
    <dgm:cxn modelId="{F8FD9B3E-9B8E-4CB1-8B74-6C0B079B3E84}" type="presOf" srcId="{AE9BBA04-92AA-43CD-80F5-BFE340E4251D}" destId="{745E317C-3CBD-4473-96D3-CE2D234188C8}" srcOrd="1" destOrd="0" presId="urn:microsoft.com/office/officeart/2008/layout/HalfCircleOrganizationChart"/>
    <dgm:cxn modelId="{A869F576-D0E2-414F-A5E2-9B7FC9E74C15}" type="presOf" srcId="{0DEB96A0-3542-4873-BB8F-2F4F1E632165}" destId="{A36C130D-AE14-4CF7-B77B-BA95A8D21CCE}" srcOrd="1" destOrd="0" presId="urn:microsoft.com/office/officeart/2008/layout/HalfCircleOrganizationChart"/>
    <dgm:cxn modelId="{AEDC995F-AF50-4210-8A6F-2F1C434E3518}" type="presOf" srcId="{A3BE66F2-82BE-4B4D-9BD6-61243B13DFEA}" destId="{7AFB941A-54F3-445F-B1E5-9F3EA25FBEE0}" srcOrd="0" destOrd="0" presId="urn:microsoft.com/office/officeart/2008/layout/HalfCircleOrganizationChart"/>
    <dgm:cxn modelId="{64ECB0A2-A70E-44F5-8D38-FD5682E8CCB1}" srcId="{A2C5532A-202F-4C43-87DA-EA696D5F2B2A}" destId="{52DF330B-E820-4AA6-8695-738662C0D814}" srcOrd="0" destOrd="0" parTransId="{8255D7D1-5EAF-45C5-90FD-6FC0FD42CFDE}" sibTransId="{B83715FA-6E3D-4626-B3C2-F632F5AFB47C}"/>
    <dgm:cxn modelId="{B8EB8CB3-1100-4F4B-A7D0-41987A259814}" type="presOf" srcId="{7CD667A9-669F-4567-8C8B-34429B4FE590}" destId="{1F3EEB6C-5201-4AB3-A794-8AFD8C89097D}" srcOrd="0" destOrd="0" presId="urn:microsoft.com/office/officeart/2008/layout/HalfCircleOrganizationChart"/>
    <dgm:cxn modelId="{9C5FFDCB-1051-44A2-B7E6-A92A38B1D047}" type="presOf" srcId="{52DF330B-E820-4AA6-8695-738662C0D814}" destId="{7E69DAF6-85DF-4F0A-8064-2BBDED4091FC}" srcOrd="1" destOrd="0" presId="urn:microsoft.com/office/officeart/2008/layout/HalfCircleOrganizationChart"/>
    <dgm:cxn modelId="{E42DA6BE-9B9A-4C61-A31A-194EE6A38184}" srcId="{C7C5EF56-BA42-4EBD-AFD5-25089F4BC415}" destId="{A2C5532A-202F-4C43-87DA-EA696D5F2B2A}" srcOrd="0" destOrd="0" parTransId="{0B09A647-29AF-4536-9CA5-4F64561C4F4D}" sibTransId="{D6081990-FFEB-4436-829B-78368CB1D933}"/>
    <dgm:cxn modelId="{77E472E0-2DDA-4742-A2C8-93E8F0044474}" type="presOf" srcId="{619DB887-C2BF-4259-8180-E08762009E64}" destId="{9F3CB84E-ABA2-46C9-BCA9-B5F893AB03D5}" srcOrd="0" destOrd="0" presId="urn:microsoft.com/office/officeart/2008/layout/HalfCircleOrganizationChart"/>
    <dgm:cxn modelId="{FD7BBF55-C0EB-482C-B2FE-BB5DF39F8047}" type="presOf" srcId="{7CD667A9-669F-4567-8C8B-34429B4FE590}" destId="{484891CA-8840-4739-BAA6-8D78E9DED2E1}" srcOrd="1" destOrd="0" presId="urn:microsoft.com/office/officeart/2008/layout/HalfCircleOrganizationChart"/>
    <dgm:cxn modelId="{1C64993A-210B-46D3-9F3F-3FF2CC80E789}" type="presOf" srcId="{A2C5532A-202F-4C43-87DA-EA696D5F2B2A}" destId="{6519FE2A-1706-4686-A62B-C61EAEB89D16}" srcOrd="0" destOrd="0" presId="urn:microsoft.com/office/officeart/2008/layout/HalfCircleOrganizationChart"/>
    <dgm:cxn modelId="{55000B9D-7B18-4E1B-A87D-AFC0F5AE9034}" type="presOf" srcId="{0DEB96A0-3542-4873-BB8F-2F4F1E632165}" destId="{96907DA3-3152-4AF9-AEC8-46DA39377F10}" srcOrd="0" destOrd="0" presId="urn:microsoft.com/office/officeart/2008/layout/HalfCircleOrganizationChart"/>
    <dgm:cxn modelId="{0D7C2F49-0ED0-4A20-B8B6-79223CE88B62}" type="presOf" srcId="{A2C5532A-202F-4C43-87DA-EA696D5F2B2A}" destId="{EF54C56F-15F9-43C8-98B9-A166FA062872}" srcOrd="1" destOrd="0" presId="urn:microsoft.com/office/officeart/2008/layout/HalfCircleOrganizationChart"/>
    <dgm:cxn modelId="{DC102F87-1298-4FF7-A541-2CF9694595F5}" srcId="{A2C5532A-202F-4C43-87DA-EA696D5F2B2A}" destId="{0DEB96A0-3542-4873-BB8F-2F4F1E632165}" srcOrd="2" destOrd="0" parTransId="{619DB887-C2BF-4259-8180-E08762009E64}" sibTransId="{B0179552-2525-4435-A931-18E3957F2ECE}"/>
    <dgm:cxn modelId="{724FD1B2-CE63-45FA-AD31-D8AF2B097B24}" type="presOf" srcId="{AE9BBA04-92AA-43CD-80F5-BFE340E4251D}" destId="{1C307649-F586-4715-9FE4-9DEB5D1D6BEB}" srcOrd="0" destOrd="0" presId="urn:microsoft.com/office/officeart/2008/layout/HalfCircleOrganizationChart"/>
    <dgm:cxn modelId="{BC0411AD-D9B5-49D8-A336-2AC8DC3BD797}" type="presParOf" srcId="{E897B317-1C00-403D-BA6E-C2BB9F2C564A}" destId="{D33C8ACD-19BD-4C8B-A2F3-4505D5BBC64A}" srcOrd="0" destOrd="0" presId="urn:microsoft.com/office/officeart/2008/layout/HalfCircleOrganizationChart"/>
    <dgm:cxn modelId="{D39150D2-BE1C-4D68-9DD6-9919CA15B7A5}" type="presParOf" srcId="{D33C8ACD-19BD-4C8B-A2F3-4505D5BBC64A}" destId="{5D8C0518-CABA-4158-B119-000774EF7B01}" srcOrd="0" destOrd="0" presId="urn:microsoft.com/office/officeart/2008/layout/HalfCircleOrganizationChart"/>
    <dgm:cxn modelId="{594C2485-B69D-4466-A3CF-217B6C264704}" type="presParOf" srcId="{5D8C0518-CABA-4158-B119-000774EF7B01}" destId="{6519FE2A-1706-4686-A62B-C61EAEB89D16}" srcOrd="0" destOrd="0" presId="urn:microsoft.com/office/officeart/2008/layout/HalfCircleOrganizationChart"/>
    <dgm:cxn modelId="{ED6213B0-9514-4328-B99E-237247D519DF}" type="presParOf" srcId="{5D8C0518-CABA-4158-B119-000774EF7B01}" destId="{51024CC2-9E18-4414-830E-111FB88F977E}" srcOrd="1" destOrd="0" presId="urn:microsoft.com/office/officeart/2008/layout/HalfCircleOrganizationChart"/>
    <dgm:cxn modelId="{C9FE33FC-4DAA-47B0-A0BD-150B5584FCD4}" type="presParOf" srcId="{5D8C0518-CABA-4158-B119-000774EF7B01}" destId="{97230680-9859-4BB2-A565-D0F806392F6D}" srcOrd="2" destOrd="0" presId="urn:microsoft.com/office/officeart/2008/layout/HalfCircleOrganizationChart"/>
    <dgm:cxn modelId="{AC6DC837-85D2-4E58-A25E-1C5D92C615DD}" type="presParOf" srcId="{5D8C0518-CABA-4158-B119-000774EF7B01}" destId="{EF54C56F-15F9-43C8-98B9-A166FA062872}" srcOrd="3" destOrd="0" presId="urn:microsoft.com/office/officeart/2008/layout/HalfCircleOrganizationChart"/>
    <dgm:cxn modelId="{FE5E8A68-D488-4794-B4A4-E24CC29B1476}" type="presParOf" srcId="{D33C8ACD-19BD-4C8B-A2F3-4505D5BBC64A}" destId="{1C657310-2ACE-4E42-A7F9-52B15065926F}" srcOrd="1" destOrd="0" presId="urn:microsoft.com/office/officeart/2008/layout/HalfCircleOrganizationChart"/>
    <dgm:cxn modelId="{B67B0E4D-E3CF-4204-A501-7469895C87A9}" type="presParOf" srcId="{1C657310-2ACE-4E42-A7F9-52B15065926F}" destId="{461B825A-1DE4-4FFA-83FB-BB5F6763C459}" srcOrd="0" destOrd="0" presId="urn:microsoft.com/office/officeart/2008/layout/HalfCircleOrganizationChart"/>
    <dgm:cxn modelId="{D0B9D346-B4F0-4CB9-BB46-358BC651F5C2}" type="presParOf" srcId="{1C657310-2ACE-4E42-A7F9-52B15065926F}" destId="{8AB38B70-9F40-41D3-92C6-EE1377F6A092}" srcOrd="1" destOrd="0" presId="urn:microsoft.com/office/officeart/2008/layout/HalfCircleOrganizationChart"/>
    <dgm:cxn modelId="{9AF5C5CE-C22D-474B-A2B0-2E1443B74A50}" type="presParOf" srcId="{8AB38B70-9F40-41D3-92C6-EE1377F6A092}" destId="{B1A29899-CBC6-4753-A23B-F4623A92329B}" srcOrd="0" destOrd="0" presId="urn:microsoft.com/office/officeart/2008/layout/HalfCircleOrganizationChart"/>
    <dgm:cxn modelId="{7FE331B6-CA7A-4ACE-8493-9E4162013A4A}" type="presParOf" srcId="{B1A29899-CBC6-4753-A23B-F4623A92329B}" destId="{D64C2675-C17A-4FAC-9EB1-3D90B38CE81D}" srcOrd="0" destOrd="0" presId="urn:microsoft.com/office/officeart/2008/layout/HalfCircleOrganizationChart"/>
    <dgm:cxn modelId="{2A725F15-64C6-46BC-BA24-311C71762D2D}" type="presParOf" srcId="{B1A29899-CBC6-4753-A23B-F4623A92329B}" destId="{5CD8A998-96C9-453A-B53E-6A11B014190F}" srcOrd="1" destOrd="0" presId="urn:microsoft.com/office/officeart/2008/layout/HalfCircleOrganizationChart"/>
    <dgm:cxn modelId="{D3985FA6-6043-4567-9541-CF065897C250}" type="presParOf" srcId="{B1A29899-CBC6-4753-A23B-F4623A92329B}" destId="{04FFE832-72EA-4984-82E3-91AF3E08FAFC}" srcOrd="2" destOrd="0" presId="urn:microsoft.com/office/officeart/2008/layout/HalfCircleOrganizationChart"/>
    <dgm:cxn modelId="{8D282DEE-472C-4F5F-B020-F3BD852D8DDA}" type="presParOf" srcId="{B1A29899-CBC6-4753-A23B-F4623A92329B}" destId="{7E69DAF6-85DF-4F0A-8064-2BBDED4091FC}" srcOrd="3" destOrd="0" presId="urn:microsoft.com/office/officeart/2008/layout/HalfCircleOrganizationChart"/>
    <dgm:cxn modelId="{49E36298-71B6-4B8A-B624-EA03C8A45C1F}" type="presParOf" srcId="{8AB38B70-9F40-41D3-92C6-EE1377F6A092}" destId="{DBC306F6-4BFE-4BF7-BF6E-48AB12200D49}" srcOrd="1" destOrd="0" presId="urn:microsoft.com/office/officeart/2008/layout/HalfCircleOrganizationChart"/>
    <dgm:cxn modelId="{E1B994A2-6D70-4B24-98A3-09F64202F88B}" type="presParOf" srcId="{8AB38B70-9F40-41D3-92C6-EE1377F6A092}" destId="{37282E03-F84B-4848-AFFB-205CF605EB8E}" srcOrd="2" destOrd="0" presId="urn:microsoft.com/office/officeart/2008/layout/HalfCircleOrganizationChart"/>
    <dgm:cxn modelId="{C41B7BCE-738A-4450-A412-C67A21E52FDB}" type="presParOf" srcId="{1C657310-2ACE-4E42-A7F9-52B15065926F}" destId="{4ED6A38A-9048-409A-B45F-AED296D5757F}" srcOrd="2" destOrd="0" presId="urn:microsoft.com/office/officeart/2008/layout/HalfCircleOrganizationChart"/>
    <dgm:cxn modelId="{4B8480AA-F8E6-4A56-9591-09504A964872}" type="presParOf" srcId="{1C657310-2ACE-4E42-A7F9-52B15065926F}" destId="{078EF428-E4DA-4131-8056-1B5EBE68EC71}" srcOrd="3" destOrd="0" presId="urn:microsoft.com/office/officeart/2008/layout/HalfCircleOrganizationChart"/>
    <dgm:cxn modelId="{B7B8078B-B83F-4242-8EA2-591609445C8F}" type="presParOf" srcId="{078EF428-E4DA-4131-8056-1B5EBE68EC71}" destId="{77CF814D-08DA-4F82-9BC0-4D78343AA18F}" srcOrd="0" destOrd="0" presId="urn:microsoft.com/office/officeart/2008/layout/HalfCircleOrganizationChart"/>
    <dgm:cxn modelId="{CA91CD64-C1DC-4C48-AA35-62CBBB4F5BF7}" type="presParOf" srcId="{77CF814D-08DA-4F82-9BC0-4D78343AA18F}" destId="{1C307649-F586-4715-9FE4-9DEB5D1D6BEB}" srcOrd="0" destOrd="0" presId="urn:microsoft.com/office/officeart/2008/layout/HalfCircleOrganizationChart"/>
    <dgm:cxn modelId="{CA0F0E95-3851-427F-A15E-720A934B8BFC}" type="presParOf" srcId="{77CF814D-08DA-4F82-9BC0-4D78343AA18F}" destId="{A828A7A7-0096-49C6-872A-32D22B991263}" srcOrd="1" destOrd="0" presId="urn:microsoft.com/office/officeart/2008/layout/HalfCircleOrganizationChart"/>
    <dgm:cxn modelId="{49085F37-9361-4D83-BF50-811A80A4E558}" type="presParOf" srcId="{77CF814D-08DA-4F82-9BC0-4D78343AA18F}" destId="{68714ABF-E70C-4860-B841-AAF284DD77FD}" srcOrd="2" destOrd="0" presId="urn:microsoft.com/office/officeart/2008/layout/HalfCircleOrganizationChart"/>
    <dgm:cxn modelId="{8DC5C9DD-1852-46F6-9A56-D82A24FFF9D6}" type="presParOf" srcId="{77CF814D-08DA-4F82-9BC0-4D78343AA18F}" destId="{745E317C-3CBD-4473-96D3-CE2D234188C8}" srcOrd="3" destOrd="0" presId="urn:microsoft.com/office/officeart/2008/layout/HalfCircleOrganizationChart"/>
    <dgm:cxn modelId="{55027AE5-AE55-48C9-A07C-8FB3BE4ABEC9}" type="presParOf" srcId="{078EF428-E4DA-4131-8056-1B5EBE68EC71}" destId="{22D49E03-CB88-435F-BA1B-035048FF6CD3}" srcOrd="1" destOrd="0" presId="urn:microsoft.com/office/officeart/2008/layout/HalfCircleOrganizationChart"/>
    <dgm:cxn modelId="{9C836102-79D4-46B7-B422-A50105614BDB}" type="presParOf" srcId="{078EF428-E4DA-4131-8056-1B5EBE68EC71}" destId="{AFD2D9F5-E984-427B-91B1-D9EC78CBC2E5}" srcOrd="2" destOrd="0" presId="urn:microsoft.com/office/officeart/2008/layout/HalfCircleOrganizationChart"/>
    <dgm:cxn modelId="{08E002A8-BB38-4F34-99C2-A15C349498F6}" type="presParOf" srcId="{1C657310-2ACE-4E42-A7F9-52B15065926F}" destId="{9F3CB84E-ABA2-46C9-BCA9-B5F893AB03D5}" srcOrd="4" destOrd="0" presId="urn:microsoft.com/office/officeart/2008/layout/HalfCircleOrganizationChart"/>
    <dgm:cxn modelId="{E853DA5E-1266-44A2-97F0-16BB8893F79A}" type="presParOf" srcId="{1C657310-2ACE-4E42-A7F9-52B15065926F}" destId="{60B3DE69-5EF0-4C43-ABEC-8D834E68760F}" srcOrd="5" destOrd="0" presId="urn:microsoft.com/office/officeart/2008/layout/HalfCircleOrganizationChart"/>
    <dgm:cxn modelId="{67C63CBE-7C9C-45FF-A84D-C6D77D1839BB}" type="presParOf" srcId="{60B3DE69-5EF0-4C43-ABEC-8D834E68760F}" destId="{86F2AE8F-28BB-41CD-9165-26EEF97D13DB}" srcOrd="0" destOrd="0" presId="urn:microsoft.com/office/officeart/2008/layout/HalfCircleOrganizationChart"/>
    <dgm:cxn modelId="{34C5D728-2F77-4B67-BF8A-20BDCB7E0F2A}" type="presParOf" srcId="{86F2AE8F-28BB-41CD-9165-26EEF97D13DB}" destId="{96907DA3-3152-4AF9-AEC8-46DA39377F10}" srcOrd="0" destOrd="0" presId="urn:microsoft.com/office/officeart/2008/layout/HalfCircleOrganizationChart"/>
    <dgm:cxn modelId="{D5CA8479-F3DF-47D2-89D8-B8EB5C2E1C07}" type="presParOf" srcId="{86F2AE8F-28BB-41CD-9165-26EEF97D13DB}" destId="{DA6148E5-F6DD-4738-9183-7E4164B57A66}" srcOrd="1" destOrd="0" presId="urn:microsoft.com/office/officeart/2008/layout/HalfCircleOrganizationChart"/>
    <dgm:cxn modelId="{52E10204-40DA-4507-B8CB-A2D61D03BCC9}" type="presParOf" srcId="{86F2AE8F-28BB-41CD-9165-26EEF97D13DB}" destId="{6A3C0794-6735-4190-9D51-249344E542DE}" srcOrd="2" destOrd="0" presId="urn:microsoft.com/office/officeart/2008/layout/HalfCircleOrganizationChart"/>
    <dgm:cxn modelId="{131BF605-9432-42F4-BB78-2DF89344C3D3}" type="presParOf" srcId="{86F2AE8F-28BB-41CD-9165-26EEF97D13DB}" destId="{A36C130D-AE14-4CF7-B77B-BA95A8D21CCE}" srcOrd="3" destOrd="0" presId="urn:microsoft.com/office/officeart/2008/layout/HalfCircleOrganizationChart"/>
    <dgm:cxn modelId="{1C872413-6F30-4550-8117-8A27A36B9ACB}" type="presParOf" srcId="{60B3DE69-5EF0-4C43-ABEC-8D834E68760F}" destId="{CE5B3CD7-2E00-4076-9E59-A62F7587D2FA}" srcOrd="1" destOrd="0" presId="urn:microsoft.com/office/officeart/2008/layout/HalfCircleOrganizationChart"/>
    <dgm:cxn modelId="{31C219AE-4BD4-4913-9476-77437A970529}" type="presParOf" srcId="{60B3DE69-5EF0-4C43-ABEC-8D834E68760F}" destId="{1283BB18-2CB6-44E9-9652-F25D4380F2EC}" srcOrd="2" destOrd="0" presId="urn:microsoft.com/office/officeart/2008/layout/HalfCircleOrganizationChart"/>
    <dgm:cxn modelId="{03D21097-E04E-4EC7-BDF1-A31AC45BC29A}" type="presParOf" srcId="{1C657310-2ACE-4E42-A7F9-52B15065926F}" destId="{7AFB941A-54F3-445F-B1E5-9F3EA25FBEE0}" srcOrd="6" destOrd="0" presId="urn:microsoft.com/office/officeart/2008/layout/HalfCircleOrganizationChart"/>
    <dgm:cxn modelId="{86D85D68-02B3-44CB-B6C3-C5FBB2C85147}" type="presParOf" srcId="{1C657310-2ACE-4E42-A7F9-52B15065926F}" destId="{FA8D1077-1C9A-4542-85E4-E0E98AFAD32D}" srcOrd="7" destOrd="0" presId="urn:microsoft.com/office/officeart/2008/layout/HalfCircleOrganizationChart"/>
    <dgm:cxn modelId="{A6DBA88B-8602-4A16-A4D5-48D9A1541EE9}" type="presParOf" srcId="{FA8D1077-1C9A-4542-85E4-E0E98AFAD32D}" destId="{1F7A1FB7-B4EC-4377-908F-65D5951B908D}" srcOrd="0" destOrd="0" presId="urn:microsoft.com/office/officeart/2008/layout/HalfCircleOrganizationChart"/>
    <dgm:cxn modelId="{66FF2650-2D32-4720-B2B2-FB89E4107540}" type="presParOf" srcId="{1F7A1FB7-B4EC-4377-908F-65D5951B908D}" destId="{1F3EEB6C-5201-4AB3-A794-8AFD8C89097D}" srcOrd="0" destOrd="0" presId="urn:microsoft.com/office/officeart/2008/layout/HalfCircleOrganizationChart"/>
    <dgm:cxn modelId="{DFDCEB93-70B7-4986-86F7-25CB4DAAB639}" type="presParOf" srcId="{1F7A1FB7-B4EC-4377-908F-65D5951B908D}" destId="{8376A8AD-C4AE-4515-8C3B-251E08B36F4C}" srcOrd="1" destOrd="0" presId="urn:microsoft.com/office/officeart/2008/layout/HalfCircleOrganizationChart"/>
    <dgm:cxn modelId="{F5EA3CB3-F7DC-4556-A520-A709E62E5EBE}" type="presParOf" srcId="{1F7A1FB7-B4EC-4377-908F-65D5951B908D}" destId="{9B3A631F-3757-4206-9C83-B14C37F615A8}" srcOrd="2" destOrd="0" presId="urn:microsoft.com/office/officeart/2008/layout/HalfCircleOrganizationChart"/>
    <dgm:cxn modelId="{34C14C4F-049A-4724-989F-D8943316EF08}" type="presParOf" srcId="{1F7A1FB7-B4EC-4377-908F-65D5951B908D}" destId="{484891CA-8840-4739-BAA6-8D78E9DED2E1}" srcOrd="3" destOrd="0" presId="urn:microsoft.com/office/officeart/2008/layout/HalfCircleOrganizationChart"/>
    <dgm:cxn modelId="{4BCA8367-8DD2-4E9D-8AE6-45160F85FF34}" type="presParOf" srcId="{FA8D1077-1C9A-4542-85E4-E0E98AFAD32D}" destId="{5500B709-0874-4517-A7AF-37DB8CD008F2}" srcOrd="1" destOrd="0" presId="urn:microsoft.com/office/officeart/2008/layout/HalfCircleOrganizationChart"/>
    <dgm:cxn modelId="{3F0F06AF-4BE4-4938-BABE-F02C71858001}" type="presParOf" srcId="{FA8D1077-1C9A-4542-85E4-E0E98AFAD32D}" destId="{6A5E7F42-ED29-4637-95CE-2ED096E0053D}" srcOrd="2" destOrd="0" presId="urn:microsoft.com/office/officeart/2008/layout/HalfCircleOrganizationChart"/>
    <dgm:cxn modelId="{15DC5135-DAB1-40C6-B131-6B5791730949}" type="presParOf" srcId="{D33C8ACD-19BD-4C8B-A2F3-4505D5BBC64A}" destId="{F504E190-BC00-4DEC-90DC-4ED707A236B1}"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2FC2D-6B5D-452C-8EC7-2D88E0F8BABD}"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4AE49775-C68E-451C-AE13-E919F2F3A980}">
      <dgm:prSet phldrT="[Text]"/>
      <dgm:spPr/>
      <dgm:t>
        <a:bodyPr/>
        <a:lstStyle/>
        <a:p>
          <a:r>
            <a:rPr lang="en-US" dirty="0"/>
            <a:t>Strategic Vision</a:t>
          </a:r>
        </a:p>
      </dgm:t>
    </dgm:pt>
    <dgm:pt modelId="{C2F7D583-3761-491A-BF16-0A54F918E430}" type="parTrans" cxnId="{F2D4BADF-9759-4CB0-944B-715A3B0EB255}">
      <dgm:prSet/>
      <dgm:spPr/>
      <dgm:t>
        <a:bodyPr/>
        <a:lstStyle/>
        <a:p>
          <a:endParaRPr lang="en-US"/>
        </a:p>
      </dgm:t>
    </dgm:pt>
    <dgm:pt modelId="{482DC8A9-B26B-45E2-AF8C-39B08495C33A}" type="sibTrans" cxnId="{F2D4BADF-9759-4CB0-944B-715A3B0EB255}">
      <dgm:prSet/>
      <dgm:spPr/>
      <dgm:t>
        <a:bodyPr/>
        <a:lstStyle/>
        <a:p>
          <a:endParaRPr lang="en-US"/>
        </a:p>
      </dgm:t>
    </dgm:pt>
    <dgm:pt modelId="{9B5E0136-A40E-4E4B-8FD9-666B5CE8B338}">
      <dgm:prSet phldrT="[Text]" custT="1"/>
      <dgm:spPr/>
      <dgm:t>
        <a:bodyPr/>
        <a:lstStyle/>
        <a:p>
          <a:r>
            <a:rPr lang="en-US" sz="1600" dirty="0"/>
            <a:t>DPH “House” and Mission as principles guiding the road to eliminating health inequities</a:t>
          </a:r>
        </a:p>
      </dgm:t>
    </dgm:pt>
    <dgm:pt modelId="{38FC8D0B-F85E-412F-BA32-536051DFD054}" type="parTrans" cxnId="{B0BF7ED9-9605-4DA6-AC59-9513B0E6BFF3}">
      <dgm:prSet/>
      <dgm:spPr/>
      <dgm:t>
        <a:bodyPr/>
        <a:lstStyle/>
        <a:p>
          <a:endParaRPr lang="en-US"/>
        </a:p>
      </dgm:t>
    </dgm:pt>
    <dgm:pt modelId="{74314EBB-9F17-40F4-9C75-C557983B4823}" type="sibTrans" cxnId="{B0BF7ED9-9605-4DA6-AC59-9513B0E6BFF3}">
      <dgm:prSet/>
      <dgm:spPr/>
      <dgm:t>
        <a:bodyPr/>
        <a:lstStyle/>
        <a:p>
          <a:endParaRPr lang="en-US"/>
        </a:p>
      </dgm:t>
    </dgm:pt>
    <dgm:pt modelId="{7D4D2F47-B25D-4EED-B052-BFD4C02776CF}">
      <dgm:prSet phldrT="[Text]"/>
      <dgm:spPr/>
      <dgm:t>
        <a:bodyPr/>
        <a:lstStyle/>
        <a:p>
          <a:r>
            <a:rPr lang="en-US" dirty="0"/>
            <a:t>Culture</a:t>
          </a:r>
        </a:p>
      </dgm:t>
    </dgm:pt>
    <dgm:pt modelId="{380E862D-45CD-460D-96B6-B6BFC581AB19}" type="parTrans" cxnId="{858638E8-F256-43C4-BFCD-FF596E2CA9BA}">
      <dgm:prSet/>
      <dgm:spPr/>
      <dgm:t>
        <a:bodyPr/>
        <a:lstStyle/>
        <a:p>
          <a:endParaRPr lang="en-US"/>
        </a:p>
      </dgm:t>
    </dgm:pt>
    <dgm:pt modelId="{85775B64-8E45-4812-B427-59005A9A9917}" type="sibTrans" cxnId="{858638E8-F256-43C4-BFCD-FF596E2CA9BA}">
      <dgm:prSet/>
      <dgm:spPr/>
      <dgm:t>
        <a:bodyPr/>
        <a:lstStyle/>
        <a:p>
          <a:endParaRPr lang="en-US"/>
        </a:p>
      </dgm:t>
    </dgm:pt>
    <dgm:pt modelId="{202CA776-9BC0-45F6-B2CC-1777B03C0D07}">
      <dgm:prSet phldrT="[Text]" custT="1"/>
      <dgm:spPr/>
      <dgm:t>
        <a:bodyPr/>
        <a:lstStyle/>
        <a:p>
          <a:r>
            <a:rPr lang="en-US" sz="1600" dirty="0"/>
            <a:t>Racial Equity trainings, Diversity Council, Racial Equity Initiatives in Bureaus (e.g. Racial Equity Leadership Team)</a:t>
          </a:r>
        </a:p>
      </dgm:t>
    </dgm:pt>
    <dgm:pt modelId="{C1BD1FB5-4E2B-4F92-91A3-0EBF7DD40FE5}" type="parTrans" cxnId="{910108D5-879A-4043-94AE-ABCC92377345}">
      <dgm:prSet/>
      <dgm:spPr/>
      <dgm:t>
        <a:bodyPr/>
        <a:lstStyle/>
        <a:p>
          <a:endParaRPr lang="en-US"/>
        </a:p>
      </dgm:t>
    </dgm:pt>
    <dgm:pt modelId="{51521BCA-6104-46F0-A37B-C8882DB549C7}" type="sibTrans" cxnId="{910108D5-879A-4043-94AE-ABCC92377345}">
      <dgm:prSet/>
      <dgm:spPr/>
      <dgm:t>
        <a:bodyPr/>
        <a:lstStyle/>
        <a:p>
          <a:endParaRPr lang="en-US"/>
        </a:p>
      </dgm:t>
    </dgm:pt>
    <dgm:pt modelId="{DE5126C9-4CB7-47D0-871D-774305BA9FAC}">
      <dgm:prSet phldrT="[Text]"/>
      <dgm:spPr/>
      <dgm:t>
        <a:bodyPr/>
        <a:lstStyle/>
        <a:p>
          <a:r>
            <a:rPr lang="en-US" dirty="0"/>
            <a:t>Data Infrastructure</a:t>
          </a:r>
        </a:p>
      </dgm:t>
    </dgm:pt>
    <dgm:pt modelId="{B4262177-D5B8-4243-A380-29FEAC9AFB60}" type="parTrans" cxnId="{3E73F823-321F-42AB-BFED-7FE3583F57FA}">
      <dgm:prSet/>
      <dgm:spPr/>
      <dgm:t>
        <a:bodyPr/>
        <a:lstStyle/>
        <a:p>
          <a:endParaRPr lang="en-US"/>
        </a:p>
      </dgm:t>
    </dgm:pt>
    <dgm:pt modelId="{B1752DE2-8777-4DB7-89B9-48954E530CB5}" type="sibTrans" cxnId="{3E73F823-321F-42AB-BFED-7FE3583F57FA}">
      <dgm:prSet/>
      <dgm:spPr/>
      <dgm:t>
        <a:bodyPr/>
        <a:lstStyle/>
        <a:p>
          <a:endParaRPr lang="en-US"/>
        </a:p>
      </dgm:t>
    </dgm:pt>
    <dgm:pt modelId="{F1005291-2F18-4594-AC07-25564D192945}">
      <dgm:prSet phldrT="[Text]" custT="1"/>
      <dgm:spPr/>
      <dgm:t>
        <a:bodyPr/>
        <a:lstStyle/>
        <a:p>
          <a:r>
            <a:rPr lang="en-US" sz="1600" dirty="0"/>
            <a:t>Public Health Data Warehouse, Population Health Information Tool, Refining and Defining  Population Data Standards</a:t>
          </a:r>
        </a:p>
      </dgm:t>
    </dgm:pt>
    <dgm:pt modelId="{1B1CE955-2B9D-489C-AEF3-7244071F4137}" type="parTrans" cxnId="{D1CA07BC-24C6-489F-ADFB-F648EB690C4C}">
      <dgm:prSet/>
      <dgm:spPr/>
      <dgm:t>
        <a:bodyPr/>
        <a:lstStyle/>
        <a:p>
          <a:endParaRPr lang="en-US"/>
        </a:p>
      </dgm:t>
    </dgm:pt>
    <dgm:pt modelId="{B225D08C-7E22-4029-89E2-C47AA125FA71}" type="sibTrans" cxnId="{D1CA07BC-24C6-489F-ADFB-F648EB690C4C}">
      <dgm:prSet/>
      <dgm:spPr/>
      <dgm:t>
        <a:bodyPr/>
        <a:lstStyle/>
        <a:p>
          <a:endParaRPr lang="en-US"/>
        </a:p>
      </dgm:t>
    </dgm:pt>
    <dgm:pt modelId="{2A8229AE-2581-4C9A-8090-75B7DA772268}">
      <dgm:prSet phldrT="[Text]"/>
      <dgm:spPr/>
      <dgm:t>
        <a:bodyPr/>
        <a:lstStyle/>
        <a:p>
          <a:r>
            <a:rPr lang="en-US" dirty="0"/>
            <a:t>Capacity Building</a:t>
          </a:r>
        </a:p>
      </dgm:t>
    </dgm:pt>
    <dgm:pt modelId="{81C6D3CB-AE68-4799-B7B5-9E6BBB5841B5}" type="parTrans" cxnId="{7F026BFB-8A50-4713-9459-48236CBD374B}">
      <dgm:prSet/>
      <dgm:spPr/>
      <dgm:t>
        <a:bodyPr/>
        <a:lstStyle/>
        <a:p>
          <a:endParaRPr lang="en-US"/>
        </a:p>
      </dgm:t>
    </dgm:pt>
    <dgm:pt modelId="{9527A80E-4B3E-4B34-B7B2-231587216F83}" type="sibTrans" cxnId="{7F026BFB-8A50-4713-9459-48236CBD374B}">
      <dgm:prSet/>
      <dgm:spPr/>
      <dgm:t>
        <a:bodyPr/>
        <a:lstStyle/>
        <a:p>
          <a:endParaRPr lang="en-US"/>
        </a:p>
      </dgm:t>
    </dgm:pt>
    <dgm:pt modelId="{607AC783-B144-476D-8E0E-3BBD2059CA35}">
      <dgm:prSet phldrT="[Text]" custT="1"/>
      <dgm:spPr/>
      <dgm:t>
        <a:bodyPr/>
        <a:lstStyle/>
        <a:p>
          <a:pPr algn="l"/>
          <a:r>
            <a:rPr lang="en-US" sz="1600" dirty="0"/>
            <a:t>Data Day, Epi Conference, Equity Labs and Reframes, DPH policies &amp; practices (e.g. procurement and hiring)</a:t>
          </a:r>
        </a:p>
      </dgm:t>
    </dgm:pt>
    <dgm:pt modelId="{35E553A8-5AB0-4657-A81E-BE93EB2FF7B8}" type="parTrans" cxnId="{C88D3DCC-40DC-4E40-A235-81A04D28A7D0}">
      <dgm:prSet/>
      <dgm:spPr/>
      <dgm:t>
        <a:bodyPr/>
        <a:lstStyle/>
        <a:p>
          <a:endParaRPr lang="en-US"/>
        </a:p>
      </dgm:t>
    </dgm:pt>
    <dgm:pt modelId="{ADAE0C51-2ADC-4CB1-A1FB-58D501E0599F}" type="sibTrans" cxnId="{C88D3DCC-40DC-4E40-A235-81A04D28A7D0}">
      <dgm:prSet/>
      <dgm:spPr/>
      <dgm:t>
        <a:bodyPr/>
        <a:lstStyle/>
        <a:p>
          <a:endParaRPr lang="en-US"/>
        </a:p>
      </dgm:t>
    </dgm:pt>
    <dgm:pt modelId="{C7B3E178-EC7A-4EA1-97DB-FFEF8C8088D7}" type="pres">
      <dgm:prSet presAssocID="{AE82FC2D-6B5D-452C-8EC7-2D88E0F8BABD}" presName="cycleMatrixDiagram" presStyleCnt="0">
        <dgm:presLayoutVars>
          <dgm:chMax val="1"/>
          <dgm:dir/>
          <dgm:animLvl val="lvl"/>
          <dgm:resizeHandles val="exact"/>
        </dgm:presLayoutVars>
      </dgm:prSet>
      <dgm:spPr/>
      <dgm:t>
        <a:bodyPr/>
        <a:lstStyle/>
        <a:p>
          <a:endParaRPr lang="en-US"/>
        </a:p>
      </dgm:t>
    </dgm:pt>
    <dgm:pt modelId="{074E6F27-8E2E-484B-8031-7BD24F20BF67}" type="pres">
      <dgm:prSet presAssocID="{AE82FC2D-6B5D-452C-8EC7-2D88E0F8BABD}" presName="children" presStyleCnt="0"/>
      <dgm:spPr/>
    </dgm:pt>
    <dgm:pt modelId="{4C3BA7E4-1E8A-4CC6-809A-E88A14C1C193}" type="pres">
      <dgm:prSet presAssocID="{AE82FC2D-6B5D-452C-8EC7-2D88E0F8BABD}" presName="child1group" presStyleCnt="0"/>
      <dgm:spPr/>
    </dgm:pt>
    <dgm:pt modelId="{51B8C8D1-546F-4823-B6E8-CDEC6C615951}" type="pres">
      <dgm:prSet presAssocID="{AE82FC2D-6B5D-452C-8EC7-2D88E0F8BABD}" presName="child1" presStyleLbl="bgAcc1" presStyleIdx="0" presStyleCnt="4" custScaleX="145308" custScaleY="105563" custLinFactNeighborX="-15533" custLinFactNeighborY="6458"/>
      <dgm:spPr/>
      <dgm:t>
        <a:bodyPr/>
        <a:lstStyle/>
        <a:p>
          <a:endParaRPr lang="en-US"/>
        </a:p>
      </dgm:t>
    </dgm:pt>
    <dgm:pt modelId="{CB2CA543-81D0-4280-BB42-C001076B8300}" type="pres">
      <dgm:prSet presAssocID="{AE82FC2D-6B5D-452C-8EC7-2D88E0F8BABD}" presName="child1Text" presStyleLbl="bgAcc1" presStyleIdx="0" presStyleCnt="4">
        <dgm:presLayoutVars>
          <dgm:bulletEnabled val="1"/>
        </dgm:presLayoutVars>
      </dgm:prSet>
      <dgm:spPr/>
      <dgm:t>
        <a:bodyPr/>
        <a:lstStyle/>
        <a:p>
          <a:endParaRPr lang="en-US"/>
        </a:p>
      </dgm:t>
    </dgm:pt>
    <dgm:pt modelId="{924204F1-087C-4C2C-8920-4FDA04E1E0C2}" type="pres">
      <dgm:prSet presAssocID="{AE82FC2D-6B5D-452C-8EC7-2D88E0F8BABD}" presName="child2group" presStyleCnt="0"/>
      <dgm:spPr/>
    </dgm:pt>
    <dgm:pt modelId="{C506898B-916A-49E0-8223-7AA7FDA0D7F8}" type="pres">
      <dgm:prSet presAssocID="{AE82FC2D-6B5D-452C-8EC7-2D88E0F8BABD}" presName="child2" presStyleLbl="bgAcc1" presStyleIdx="1" presStyleCnt="4" custScaleX="136066" custScaleY="107347" custLinFactNeighborX="26046" custLinFactNeighborY="3562"/>
      <dgm:spPr/>
      <dgm:t>
        <a:bodyPr/>
        <a:lstStyle/>
        <a:p>
          <a:endParaRPr lang="en-US"/>
        </a:p>
      </dgm:t>
    </dgm:pt>
    <dgm:pt modelId="{347C19BD-FC55-4772-8C23-E44C544C0509}" type="pres">
      <dgm:prSet presAssocID="{AE82FC2D-6B5D-452C-8EC7-2D88E0F8BABD}" presName="child2Text" presStyleLbl="bgAcc1" presStyleIdx="1" presStyleCnt="4">
        <dgm:presLayoutVars>
          <dgm:bulletEnabled val="1"/>
        </dgm:presLayoutVars>
      </dgm:prSet>
      <dgm:spPr/>
      <dgm:t>
        <a:bodyPr/>
        <a:lstStyle/>
        <a:p>
          <a:endParaRPr lang="en-US"/>
        </a:p>
      </dgm:t>
    </dgm:pt>
    <dgm:pt modelId="{416AE71D-0DC1-42C3-AEEC-890B0E033F87}" type="pres">
      <dgm:prSet presAssocID="{AE82FC2D-6B5D-452C-8EC7-2D88E0F8BABD}" presName="child3group" presStyleCnt="0"/>
      <dgm:spPr/>
    </dgm:pt>
    <dgm:pt modelId="{49D6DEFE-70A8-4989-82C0-73CF3955B793}" type="pres">
      <dgm:prSet presAssocID="{AE82FC2D-6B5D-452C-8EC7-2D88E0F8BABD}" presName="child3" presStyleLbl="bgAcc1" presStyleIdx="2" presStyleCnt="4" custScaleX="161842" custScaleY="137385" custLinFactNeighborX="23281"/>
      <dgm:spPr/>
      <dgm:t>
        <a:bodyPr/>
        <a:lstStyle/>
        <a:p>
          <a:endParaRPr lang="en-US"/>
        </a:p>
      </dgm:t>
    </dgm:pt>
    <dgm:pt modelId="{6E1FBFFC-31A8-48B8-A241-50E33603C9F8}" type="pres">
      <dgm:prSet presAssocID="{AE82FC2D-6B5D-452C-8EC7-2D88E0F8BABD}" presName="child3Text" presStyleLbl="bgAcc1" presStyleIdx="2" presStyleCnt="4">
        <dgm:presLayoutVars>
          <dgm:bulletEnabled val="1"/>
        </dgm:presLayoutVars>
      </dgm:prSet>
      <dgm:spPr/>
      <dgm:t>
        <a:bodyPr/>
        <a:lstStyle/>
        <a:p>
          <a:endParaRPr lang="en-US"/>
        </a:p>
      </dgm:t>
    </dgm:pt>
    <dgm:pt modelId="{4959DE32-E95B-456E-AA39-9C47050F9536}" type="pres">
      <dgm:prSet presAssocID="{AE82FC2D-6B5D-452C-8EC7-2D88E0F8BABD}" presName="child4group" presStyleCnt="0"/>
      <dgm:spPr/>
    </dgm:pt>
    <dgm:pt modelId="{8956CD96-9007-4B56-8B1C-C22E2BA79F63}" type="pres">
      <dgm:prSet presAssocID="{AE82FC2D-6B5D-452C-8EC7-2D88E0F8BABD}" presName="child4" presStyleLbl="bgAcc1" presStyleIdx="3" presStyleCnt="4" custScaleX="149342" custScaleY="128873" custLinFactNeighborX="-15725" custLinFactNeighborY="-3094"/>
      <dgm:spPr/>
      <dgm:t>
        <a:bodyPr/>
        <a:lstStyle/>
        <a:p>
          <a:endParaRPr lang="en-US"/>
        </a:p>
      </dgm:t>
    </dgm:pt>
    <dgm:pt modelId="{17CC2DBF-3DFD-4FAE-BBC6-9E6C74D9B728}" type="pres">
      <dgm:prSet presAssocID="{AE82FC2D-6B5D-452C-8EC7-2D88E0F8BABD}" presName="child4Text" presStyleLbl="bgAcc1" presStyleIdx="3" presStyleCnt="4">
        <dgm:presLayoutVars>
          <dgm:bulletEnabled val="1"/>
        </dgm:presLayoutVars>
      </dgm:prSet>
      <dgm:spPr/>
      <dgm:t>
        <a:bodyPr/>
        <a:lstStyle/>
        <a:p>
          <a:endParaRPr lang="en-US"/>
        </a:p>
      </dgm:t>
    </dgm:pt>
    <dgm:pt modelId="{25A53AA6-5FCE-4F7E-880A-63336FCB2C07}" type="pres">
      <dgm:prSet presAssocID="{AE82FC2D-6B5D-452C-8EC7-2D88E0F8BABD}" presName="childPlaceholder" presStyleCnt="0"/>
      <dgm:spPr/>
    </dgm:pt>
    <dgm:pt modelId="{AC0A6B6A-0277-482E-82B8-41BEF775E486}" type="pres">
      <dgm:prSet presAssocID="{AE82FC2D-6B5D-452C-8EC7-2D88E0F8BABD}" presName="circle" presStyleCnt="0"/>
      <dgm:spPr/>
    </dgm:pt>
    <dgm:pt modelId="{296B1DB0-B38C-460C-95DD-F9F72A623F89}" type="pres">
      <dgm:prSet presAssocID="{AE82FC2D-6B5D-452C-8EC7-2D88E0F8BABD}" presName="quadrant1" presStyleLbl="node1" presStyleIdx="0" presStyleCnt="4">
        <dgm:presLayoutVars>
          <dgm:chMax val="1"/>
          <dgm:bulletEnabled val="1"/>
        </dgm:presLayoutVars>
      </dgm:prSet>
      <dgm:spPr/>
      <dgm:t>
        <a:bodyPr/>
        <a:lstStyle/>
        <a:p>
          <a:endParaRPr lang="en-US"/>
        </a:p>
      </dgm:t>
    </dgm:pt>
    <dgm:pt modelId="{E09B410C-FE40-4D61-8BFB-01E2D00ADED6}" type="pres">
      <dgm:prSet presAssocID="{AE82FC2D-6B5D-452C-8EC7-2D88E0F8BABD}" presName="quadrant2" presStyleLbl="node1" presStyleIdx="1" presStyleCnt="4">
        <dgm:presLayoutVars>
          <dgm:chMax val="1"/>
          <dgm:bulletEnabled val="1"/>
        </dgm:presLayoutVars>
      </dgm:prSet>
      <dgm:spPr/>
      <dgm:t>
        <a:bodyPr/>
        <a:lstStyle/>
        <a:p>
          <a:endParaRPr lang="en-US"/>
        </a:p>
      </dgm:t>
    </dgm:pt>
    <dgm:pt modelId="{D78C5845-7FF7-41FB-A4ED-CA536C1065C0}" type="pres">
      <dgm:prSet presAssocID="{AE82FC2D-6B5D-452C-8EC7-2D88E0F8BABD}" presName="quadrant3" presStyleLbl="node1" presStyleIdx="2" presStyleCnt="4">
        <dgm:presLayoutVars>
          <dgm:chMax val="1"/>
          <dgm:bulletEnabled val="1"/>
        </dgm:presLayoutVars>
      </dgm:prSet>
      <dgm:spPr/>
      <dgm:t>
        <a:bodyPr/>
        <a:lstStyle/>
        <a:p>
          <a:endParaRPr lang="en-US"/>
        </a:p>
      </dgm:t>
    </dgm:pt>
    <dgm:pt modelId="{50A3CD33-86DB-4695-A1C2-CF23977BB833}" type="pres">
      <dgm:prSet presAssocID="{AE82FC2D-6B5D-452C-8EC7-2D88E0F8BABD}" presName="quadrant4" presStyleLbl="node1" presStyleIdx="3" presStyleCnt="4">
        <dgm:presLayoutVars>
          <dgm:chMax val="1"/>
          <dgm:bulletEnabled val="1"/>
        </dgm:presLayoutVars>
      </dgm:prSet>
      <dgm:spPr/>
      <dgm:t>
        <a:bodyPr/>
        <a:lstStyle/>
        <a:p>
          <a:endParaRPr lang="en-US"/>
        </a:p>
      </dgm:t>
    </dgm:pt>
    <dgm:pt modelId="{451400EA-F779-4954-A7E7-9D4129C37A15}" type="pres">
      <dgm:prSet presAssocID="{AE82FC2D-6B5D-452C-8EC7-2D88E0F8BABD}" presName="quadrantPlaceholder" presStyleCnt="0"/>
      <dgm:spPr/>
    </dgm:pt>
    <dgm:pt modelId="{2BE6C966-2497-4529-A185-2841A8BB1464}" type="pres">
      <dgm:prSet presAssocID="{AE82FC2D-6B5D-452C-8EC7-2D88E0F8BABD}" presName="center1" presStyleLbl="fgShp" presStyleIdx="0" presStyleCnt="2"/>
      <dgm:spPr/>
    </dgm:pt>
    <dgm:pt modelId="{32240DE9-48F6-49B6-AE90-5BA94DC4D737}" type="pres">
      <dgm:prSet presAssocID="{AE82FC2D-6B5D-452C-8EC7-2D88E0F8BABD}" presName="center2" presStyleLbl="fgShp" presStyleIdx="1" presStyleCnt="2"/>
      <dgm:spPr/>
    </dgm:pt>
  </dgm:ptLst>
  <dgm:cxnLst>
    <dgm:cxn modelId="{C724ABF3-33A3-4B0E-9D10-EB46F70BA89C}" type="presOf" srcId="{2A8229AE-2581-4C9A-8090-75B7DA772268}" destId="{50A3CD33-86DB-4695-A1C2-CF23977BB833}" srcOrd="0" destOrd="0" presId="urn:microsoft.com/office/officeart/2005/8/layout/cycle4"/>
    <dgm:cxn modelId="{40025B85-EE4D-4B03-92DF-197B4086B147}" type="presOf" srcId="{AE82FC2D-6B5D-452C-8EC7-2D88E0F8BABD}" destId="{C7B3E178-EC7A-4EA1-97DB-FFEF8C8088D7}" srcOrd="0" destOrd="0" presId="urn:microsoft.com/office/officeart/2005/8/layout/cycle4"/>
    <dgm:cxn modelId="{5EF9F1CA-C822-4E77-B136-B86F408DE0A5}" type="presOf" srcId="{607AC783-B144-476D-8E0E-3BBD2059CA35}" destId="{17CC2DBF-3DFD-4FAE-BBC6-9E6C74D9B728}" srcOrd="1" destOrd="0" presId="urn:microsoft.com/office/officeart/2005/8/layout/cycle4"/>
    <dgm:cxn modelId="{37BEE592-15F0-44B4-93D8-7A9FE35D2F47}" type="presOf" srcId="{202CA776-9BC0-45F6-B2CC-1777B03C0D07}" destId="{347C19BD-FC55-4772-8C23-E44C544C0509}" srcOrd="1" destOrd="0" presId="urn:microsoft.com/office/officeart/2005/8/layout/cycle4"/>
    <dgm:cxn modelId="{B0BF7ED9-9605-4DA6-AC59-9513B0E6BFF3}" srcId="{4AE49775-C68E-451C-AE13-E919F2F3A980}" destId="{9B5E0136-A40E-4E4B-8FD9-666B5CE8B338}" srcOrd="0" destOrd="0" parTransId="{38FC8D0B-F85E-412F-BA32-536051DFD054}" sibTransId="{74314EBB-9F17-40F4-9C75-C557983B4823}"/>
    <dgm:cxn modelId="{F2D4BADF-9759-4CB0-944B-715A3B0EB255}" srcId="{AE82FC2D-6B5D-452C-8EC7-2D88E0F8BABD}" destId="{4AE49775-C68E-451C-AE13-E919F2F3A980}" srcOrd="0" destOrd="0" parTransId="{C2F7D583-3761-491A-BF16-0A54F918E430}" sibTransId="{482DC8A9-B26B-45E2-AF8C-39B08495C33A}"/>
    <dgm:cxn modelId="{AF1D2A03-4878-4757-98E1-61D0F9B3A147}" type="presOf" srcId="{607AC783-B144-476D-8E0E-3BBD2059CA35}" destId="{8956CD96-9007-4B56-8B1C-C22E2BA79F63}" srcOrd="0" destOrd="0" presId="urn:microsoft.com/office/officeart/2005/8/layout/cycle4"/>
    <dgm:cxn modelId="{38B688DA-10D8-4666-AD57-35A284EC5098}" type="presOf" srcId="{DE5126C9-4CB7-47D0-871D-774305BA9FAC}" destId="{D78C5845-7FF7-41FB-A4ED-CA536C1065C0}" srcOrd="0" destOrd="0" presId="urn:microsoft.com/office/officeart/2005/8/layout/cycle4"/>
    <dgm:cxn modelId="{608E4CED-8617-453C-A72A-467FA28155BE}" type="presOf" srcId="{9B5E0136-A40E-4E4B-8FD9-666B5CE8B338}" destId="{CB2CA543-81D0-4280-BB42-C001076B8300}" srcOrd="1" destOrd="0" presId="urn:microsoft.com/office/officeart/2005/8/layout/cycle4"/>
    <dgm:cxn modelId="{7F026BFB-8A50-4713-9459-48236CBD374B}" srcId="{AE82FC2D-6B5D-452C-8EC7-2D88E0F8BABD}" destId="{2A8229AE-2581-4C9A-8090-75B7DA772268}" srcOrd="3" destOrd="0" parTransId="{81C6D3CB-AE68-4799-B7B5-9E6BBB5841B5}" sibTransId="{9527A80E-4B3E-4B34-B7B2-231587216F83}"/>
    <dgm:cxn modelId="{1B6BFC8B-5B1F-4401-A9A4-C8E2241CE904}" type="presOf" srcId="{202CA776-9BC0-45F6-B2CC-1777B03C0D07}" destId="{C506898B-916A-49E0-8223-7AA7FDA0D7F8}" srcOrd="0" destOrd="0" presId="urn:microsoft.com/office/officeart/2005/8/layout/cycle4"/>
    <dgm:cxn modelId="{3E73F823-321F-42AB-BFED-7FE3583F57FA}" srcId="{AE82FC2D-6B5D-452C-8EC7-2D88E0F8BABD}" destId="{DE5126C9-4CB7-47D0-871D-774305BA9FAC}" srcOrd="2" destOrd="0" parTransId="{B4262177-D5B8-4243-A380-29FEAC9AFB60}" sibTransId="{B1752DE2-8777-4DB7-89B9-48954E530CB5}"/>
    <dgm:cxn modelId="{D36C4551-E95C-43BA-87F6-610BBEA33BFC}" type="presOf" srcId="{7D4D2F47-B25D-4EED-B052-BFD4C02776CF}" destId="{E09B410C-FE40-4D61-8BFB-01E2D00ADED6}" srcOrd="0" destOrd="0" presId="urn:microsoft.com/office/officeart/2005/8/layout/cycle4"/>
    <dgm:cxn modelId="{858638E8-F256-43C4-BFCD-FF596E2CA9BA}" srcId="{AE82FC2D-6B5D-452C-8EC7-2D88E0F8BABD}" destId="{7D4D2F47-B25D-4EED-B052-BFD4C02776CF}" srcOrd="1" destOrd="0" parTransId="{380E862D-45CD-460D-96B6-B6BFC581AB19}" sibTransId="{85775B64-8E45-4812-B427-59005A9A9917}"/>
    <dgm:cxn modelId="{13874652-A622-49D4-8BF2-BD850D3E581E}" type="presOf" srcId="{4AE49775-C68E-451C-AE13-E919F2F3A980}" destId="{296B1DB0-B38C-460C-95DD-F9F72A623F89}" srcOrd="0" destOrd="0" presId="urn:microsoft.com/office/officeart/2005/8/layout/cycle4"/>
    <dgm:cxn modelId="{910108D5-879A-4043-94AE-ABCC92377345}" srcId="{7D4D2F47-B25D-4EED-B052-BFD4C02776CF}" destId="{202CA776-9BC0-45F6-B2CC-1777B03C0D07}" srcOrd="0" destOrd="0" parTransId="{C1BD1FB5-4E2B-4F92-91A3-0EBF7DD40FE5}" sibTransId="{51521BCA-6104-46F0-A37B-C8882DB549C7}"/>
    <dgm:cxn modelId="{B917BFFC-55B5-4448-ADFF-2A9B170677B6}" type="presOf" srcId="{F1005291-2F18-4594-AC07-25564D192945}" destId="{6E1FBFFC-31A8-48B8-A241-50E33603C9F8}" srcOrd="1" destOrd="0" presId="urn:microsoft.com/office/officeart/2005/8/layout/cycle4"/>
    <dgm:cxn modelId="{14DC91CB-D2FF-48EA-8382-347D5585E36D}" type="presOf" srcId="{9B5E0136-A40E-4E4B-8FD9-666B5CE8B338}" destId="{51B8C8D1-546F-4823-B6E8-CDEC6C615951}" srcOrd="0" destOrd="0" presId="urn:microsoft.com/office/officeart/2005/8/layout/cycle4"/>
    <dgm:cxn modelId="{C88D3DCC-40DC-4E40-A235-81A04D28A7D0}" srcId="{2A8229AE-2581-4C9A-8090-75B7DA772268}" destId="{607AC783-B144-476D-8E0E-3BBD2059CA35}" srcOrd="0" destOrd="0" parTransId="{35E553A8-5AB0-4657-A81E-BE93EB2FF7B8}" sibTransId="{ADAE0C51-2ADC-4CB1-A1FB-58D501E0599F}"/>
    <dgm:cxn modelId="{26458013-8825-4E20-BD46-5066BD6359E2}" type="presOf" srcId="{F1005291-2F18-4594-AC07-25564D192945}" destId="{49D6DEFE-70A8-4989-82C0-73CF3955B793}" srcOrd="0" destOrd="0" presId="urn:microsoft.com/office/officeart/2005/8/layout/cycle4"/>
    <dgm:cxn modelId="{D1CA07BC-24C6-489F-ADFB-F648EB690C4C}" srcId="{DE5126C9-4CB7-47D0-871D-774305BA9FAC}" destId="{F1005291-2F18-4594-AC07-25564D192945}" srcOrd="0" destOrd="0" parTransId="{1B1CE955-2B9D-489C-AEF3-7244071F4137}" sibTransId="{B225D08C-7E22-4029-89E2-C47AA125FA71}"/>
    <dgm:cxn modelId="{8FD790CD-CA15-48C6-A146-09A8C378E849}" type="presParOf" srcId="{C7B3E178-EC7A-4EA1-97DB-FFEF8C8088D7}" destId="{074E6F27-8E2E-484B-8031-7BD24F20BF67}" srcOrd="0" destOrd="0" presId="urn:microsoft.com/office/officeart/2005/8/layout/cycle4"/>
    <dgm:cxn modelId="{1DE50835-AAAA-4777-9822-685432E08333}" type="presParOf" srcId="{074E6F27-8E2E-484B-8031-7BD24F20BF67}" destId="{4C3BA7E4-1E8A-4CC6-809A-E88A14C1C193}" srcOrd="0" destOrd="0" presId="urn:microsoft.com/office/officeart/2005/8/layout/cycle4"/>
    <dgm:cxn modelId="{31DFF79A-3D46-4524-9106-74BB34FFE1DF}" type="presParOf" srcId="{4C3BA7E4-1E8A-4CC6-809A-E88A14C1C193}" destId="{51B8C8D1-546F-4823-B6E8-CDEC6C615951}" srcOrd="0" destOrd="0" presId="urn:microsoft.com/office/officeart/2005/8/layout/cycle4"/>
    <dgm:cxn modelId="{A97C6665-A407-4ACB-B28F-00CA923FD47E}" type="presParOf" srcId="{4C3BA7E4-1E8A-4CC6-809A-E88A14C1C193}" destId="{CB2CA543-81D0-4280-BB42-C001076B8300}" srcOrd="1" destOrd="0" presId="urn:microsoft.com/office/officeart/2005/8/layout/cycle4"/>
    <dgm:cxn modelId="{B122652B-6216-49A2-B923-4B9CCCF40EF3}" type="presParOf" srcId="{074E6F27-8E2E-484B-8031-7BD24F20BF67}" destId="{924204F1-087C-4C2C-8920-4FDA04E1E0C2}" srcOrd="1" destOrd="0" presId="urn:microsoft.com/office/officeart/2005/8/layout/cycle4"/>
    <dgm:cxn modelId="{81EB5428-CAB2-4B26-958C-B462D4575FB5}" type="presParOf" srcId="{924204F1-087C-4C2C-8920-4FDA04E1E0C2}" destId="{C506898B-916A-49E0-8223-7AA7FDA0D7F8}" srcOrd="0" destOrd="0" presId="urn:microsoft.com/office/officeart/2005/8/layout/cycle4"/>
    <dgm:cxn modelId="{33CDB0D8-4FEB-4ABA-A3F9-66DF122B0C72}" type="presParOf" srcId="{924204F1-087C-4C2C-8920-4FDA04E1E0C2}" destId="{347C19BD-FC55-4772-8C23-E44C544C0509}" srcOrd="1" destOrd="0" presId="urn:microsoft.com/office/officeart/2005/8/layout/cycle4"/>
    <dgm:cxn modelId="{0FC23396-B5E9-4758-82A4-DEC9CBEF03C2}" type="presParOf" srcId="{074E6F27-8E2E-484B-8031-7BD24F20BF67}" destId="{416AE71D-0DC1-42C3-AEEC-890B0E033F87}" srcOrd="2" destOrd="0" presId="urn:microsoft.com/office/officeart/2005/8/layout/cycle4"/>
    <dgm:cxn modelId="{F3DABAC7-E41B-4A92-8C1B-F4D32DB866C6}" type="presParOf" srcId="{416AE71D-0DC1-42C3-AEEC-890B0E033F87}" destId="{49D6DEFE-70A8-4989-82C0-73CF3955B793}" srcOrd="0" destOrd="0" presId="urn:microsoft.com/office/officeart/2005/8/layout/cycle4"/>
    <dgm:cxn modelId="{6248499C-3DE8-44A4-AFE5-A3DA87EF228B}" type="presParOf" srcId="{416AE71D-0DC1-42C3-AEEC-890B0E033F87}" destId="{6E1FBFFC-31A8-48B8-A241-50E33603C9F8}" srcOrd="1" destOrd="0" presId="urn:microsoft.com/office/officeart/2005/8/layout/cycle4"/>
    <dgm:cxn modelId="{AF358A3B-3512-4548-BC06-976B175219A3}" type="presParOf" srcId="{074E6F27-8E2E-484B-8031-7BD24F20BF67}" destId="{4959DE32-E95B-456E-AA39-9C47050F9536}" srcOrd="3" destOrd="0" presId="urn:microsoft.com/office/officeart/2005/8/layout/cycle4"/>
    <dgm:cxn modelId="{DCB840F3-B669-4CD5-9F67-532648BA5802}" type="presParOf" srcId="{4959DE32-E95B-456E-AA39-9C47050F9536}" destId="{8956CD96-9007-4B56-8B1C-C22E2BA79F63}" srcOrd="0" destOrd="0" presId="urn:microsoft.com/office/officeart/2005/8/layout/cycle4"/>
    <dgm:cxn modelId="{9191CF9B-A395-4C60-B768-D008FBC19496}" type="presParOf" srcId="{4959DE32-E95B-456E-AA39-9C47050F9536}" destId="{17CC2DBF-3DFD-4FAE-BBC6-9E6C74D9B728}" srcOrd="1" destOrd="0" presId="urn:microsoft.com/office/officeart/2005/8/layout/cycle4"/>
    <dgm:cxn modelId="{3739CB40-B306-4DE4-BC80-E0D48A8D936E}" type="presParOf" srcId="{074E6F27-8E2E-484B-8031-7BD24F20BF67}" destId="{25A53AA6-5FCE-4F7E-880A-63336FCB2C07}" srcOrd="4" destOrd="0" presId="urn:microsoft.com/office/officeart/2005/8/layout/cycle4"/>
    <dgm:cxn modelId="{615D3098-0A37-450F-A075-9B1896255AE6}" type="presParOf" srcId="{C7B3E178-EC7A-4EA1-97DB-FFEF8C8088D7}" destId="{AC0A6B6A-0277-482E-82B8-41BEF775E486}" srcOrd="1" destOrd="0" presId="urn:microsoft.com/office/officeart/2005/8/layout/cycle4"/>
    <dgm:cxn modelId="{94B808E3-F13A-49E9-AD4D-B22EEF2A1B72}" type="presParOf" srcId="{AC0A6B6A-0277-482E-82B8-41BEF775E486}" destId="{296B1DB0-B38C-460C-95DD-F9F72A623F89}" srcOrd="0" destOrd="0" presId="urn:microsoft.com/office/officeart/2005/8/layout/cycle4"/>
    <dgm:cxn modelId="{E6C7F534-DE5B-447A-BF23-7169611E3B60}" type="presParOf" srcId="{AC0A6B6A-0277-482E-82B8-41BEF775E486}" destId="{E09B410C-FE40-4D61-8BFB-01E2D00ADED6}" srcOrd="1" destOrd="0" presId="urn:microsoft.com/office/officeart/2005/8/layout/cycle4"/>
    <dgm:cxn modelId="{35CE0B9F-2648-4477-A58F-BC94A6275482}" type="presParOf" srcId="{AC0A6B6A-0277-482E-82B8-41BEF775E486}" destId="{D78C5845-7FF7-41FB-A4ED-CA536C1065C0}" srcOrd="2" destOrd="0" presId="urn:microsoft.com/office/officeart/2005/8/layout/cycle4"/>
    <dgm:cxn modelId="{C38877B3-EEB0-45F2-9D61-361A7583048B}" type="presParOf" srcId="{AC0A6B6A-0277-482E-82B8-41BEF775E486}" destId="{50A3CD33-86DB-4695-A1C2-CF23977BB833}" srcOrd="3" destOrd="0" presId="urn:microsoft.com/office/officeart/2005/8/layout/cycle4"/>
    <dgm:cxn modelId="{BA0C27B0-2051-4120-940E-8F47F77F35DE}" type="presParOf" srcId="{AC0A6B6A-0277-482E-82B8-41BEF775E486}" destId="{451400EA-F779-4954-A7E7-9D4129C37A15}" srcOrd="4" destOrd="0" presId="urn:microsoft.com/office/officeart/2005/8/layout/cycle4"/>
    <dgm:cxn modelId="{D2C85BCA-D1BB-4C17-9D64-B18C39BF5170}" type="presParOf" srcId="{C7B3E178-EC7A-4EA1-97DB-FFEF8C8088D7}" destId="{2BE6C966-2497-4529-A185-2841A8BB1464}" srcOrd="2" destOrd="0" presId="urn:microsoft.com/office/officeart/2005/8/layout/cycle4"/>
    <dgm:cxn modelId="{A517DB27-2B93-4C9E-97DA-2E89D8AB37F2}" type="presParOf" srcId="{C7B3E178-EC7A-4EA1-97DB-FFEF8C8088D7}" destId="{32240DE9-48F6-49B6-AE90-5BA94DC4D73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B941A-54F3-445F-B1E5-9F3EA25FBEE0}">
      <dsp:nvSpPr>
        <dsp:cNvPr id="0" name=""/>
        <dsp:cNvSpPr/>
      </dsp:nvSpPr>
      <dsp:spPr>
        <a:xfrm>
          <a:off x="5421601" y="1395897"/>
          <a:ext cx="4232184" cy="91440"/>
        </a:xfrm>
        <a:custGeom>
          <a:avLst/>
          <a:gdLst/>
          <a:ahLst/>
          <a:cxnLst/>
          <a:rect l="0" t="0" r="0" b="0"/>
          <a:pathLst>
            <a:path>
              <a:moveTo>
                <a:pt x="0" y="121623"/>
              </a:moveTo>
              <a:lnTo>
                <a:pt x="423218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CB84E-ABA2-46C9-BCA9-B5F893AB03D5}">
      <dsp:nvSpPr>
        <dsp:cNvPr id="0" name=""/>
        <dsp:cNvSpPr/>
      </dsp:nvSpPr>
      <dsp:spPr>
        <a:xfrm>
          <a:off x="5421601" y="1517520"/>
          <a:ext cx="1432327" cy="497171"/>
        </a:xfrm>
        <a:custGeom>
          <a:avLst/>
          <a:gdLst/>
          <a:ahLst/>
          <a:cxnLst/>
          <a:rect l="0" t="0" r="0" b="0"/>
          <a:pathLst>
            <a:path>
              <a:moveTo>
                <a:pt x="0" y="0"/>
              </a:moveTo>
              <a:lnTo>
                <a:pt x="0" y="248585"/>
              </a:lnTo>
              <a:lnTo>
                <a:pt x="1432327" y="248585"/>
              </a:lnTo>
              <a:lnTo>
                <a:pt x="1432327" y="4971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D6A38A-9048-409A-B45F-AED296D5757F}">
      <dsp:nvSpPr>
        <dsp:cNvPr id="0" name=""/>
        <dsp:cNvSpPr/>
      </dsp:nvSpPr>
      <dsp:spPr>
        <a:xfrm>
          <a:off x="3989274" y="1517520"/>
          <a:ext cx="1432327" cy="497171"/>
        </a:xfrm>
        <a:custGeom>
          <a:avLst/>
          <a:gdLst/>
          <a:ahLst/>
          <a:cxnLst/>
          <a:rect l="0" t="0" r="0" b="0"/>
          <a:pathLst>
            <a:path>
              <a:moveTo>
                <a:pt x="1432327" y="0"/>
              </a:moveTo>
              <a:lnTo>
                <a:pt x="1432327" y="248585"/>
              </a:lnTo>
              <a:lnTo>
                <a:pt x="0" y="248585"/>
              </a:lnTo>
              <a:lnTo>
                <a:pt x="0" y="4971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1B825A-1DE4-4FFA-83FB-BB5F6763C459}">
      <dsp:nvSpPr>
        <dsp:cNvPr id="0" name=""/>
        <dsp:cNvSpPr/>
      </dsp:nvSpPr>
      <dsp:spPr>
        <a:xfrm>
          <a:off x="1183741" y="1395897"/>
          <a:ext cx="4237860" cy="91440"/>
        </a:xfrm>
        <a:custGeom>
          <a:avLst/>
          <a:gdLst/>
          <a:ahLst/>
          <a:cxnLst/>
          <a:rect l="0" t="0" r="0" b="0"/>
          <a:pathLst>
            <a:path>
              <a:moveTo>
                <a:pt x="4237860" y="121623"/>
              </a:moveTo>
              <a:lnTo>
                <a:pt x="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24CC2-9E18-4414-830E-111FB88F977E}">
      <dsp:nvSpPr>
        <dsp:cNvPr id="0" name=""/>
        <dsp:cNvSpPr/>
      </dsp:nvSpPr>
      <dsp:spPr>
        <a:xfrm>
          <a:off x="4829731" y="333779"/>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30680-9859-4BB2-A565-D0F806392F6D}">
      <dsp:nvSpPr>
        <dsp:cNvPr id="0" name=""/>
        <dsp:cNvSpPr/>
      </dsp:nvSpPr>
      <dsp:spPr>
        <a:xfrm>
          <a:off x="4829731" y="333779"/>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19FE2A-1706-4686-A62B-C61EAEB89D16}">
      <dsp:nvSpPr>
        <dsp:cNvPr id="0" name=""/>
        <dsp:cNvSpPr/>
      </dsp:nvSpPr>
      <dsp:spPr>
        <a:xfrm>
          <a:off x="4237860" y="546852"/>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DPH Office of Population Health</a:t>
          </a:r>
        </a:p>
      </dsp:txBody>
      <dsp:txXfrm>
        <a:off x="4237860" y="546852"/>
        <a:ext cx="2367483" cy="757594"/>
      </dsp:txXfrm>
    </dsp:sp>
    <dsp:sp modelId="{5CD8A998-96C9-453A-B53E-6A11B014190F}">
      <dsp:nvSpPr>
        <dsp:cNvPr id="0" name=""/>
        <dsp:cNvSpPr/>
      </dsp:nvSpPr>
      <dsp:spPr>
        <a:xfrm>
          <a:off x="591870" y="1441617"/>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FE832-72EA-4984-82E3-91AF3E08FAFC}">
      <dsp:nvSpPr>
        <dsp:cNvPr id="0" name=""/>
        <dsp:cNvSpPr/>
      </dsp:nvSpPr>
      <dsp:spPr>
        <a:xfrm>
          <a:off x="591870" y="1441617"/>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4C2675-C17A-4FAC-9EB1-3D90B38CE81D}">
      <dsp:nvSpPr>
        <dsp:cNvPr id="0" name=""/>
        <dsp:cNvSpPr/>
      </dsp:nvSpPr>
      <dsp:spPr>
        <a:xfrm>
          <a:off x="0" y="1654690"/>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Office of Data Management and Outcomes Assessment</a:t>
          </a:r>
        </a:p>
      </dsp:txBody>
      <dsp:txXfrm>
        <a:off x="0" y="1654690"/>
        <a:ext cx="2367483" cy="757594"/>
      </dsp:txXfrm>
    </dsp:sp>
    <dsp:sp modelId="{A828A7A7-0096-49C6-872A-32D22B991263}">
      <dsp:nvSpPr>
        <dsp:cNvPr id="0" name=""/>
        <dsp:cNvSpPr/>
      </dsp:nvSpPr>
      <dsp:spPr>
        <a:xfrm>
          <a:off x="3397403" y="2014692"/>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714ABF-E70C-4860-B841-AAF284DD77FD}">
      <dsp:nvSpPr>
        <dsp:cNvPr id="0" name=""/>
        <dsp:cNvSpPr/>
      </dsp:nvSpPr>
      <dsp:spPr>
        <a:xfrm>
          <a:off x="3397403" y="2014692"/>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07649-F586-4715-9FE4-9DEB5D1D6BEB}">
      <dsp:nvSpPr>
        <dsp:cNvPr id="0" name=""/>
        <dsp:cNvSpPr/>
      </dsp:nvSpPr>
      <dsp:spPr>
        <a:xfrm>
          <a:off x="2805532" y="2227765"/>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rgbClr val="FF0000"/>
              </a:solidFill>
            </a:rPr>
            <a:t>Office of Health Equity</a:t>
          </a:r>
        </a:p>
      </dsp:txBody>
      <dsp:txXfrm>
        <a:off x="2805532" y="2227765"/>
        <a:ext cx="2367483" cy="757594"/>
      </dsp:txXfrm>
    </dsp:sp>
    <dsp:sp modelId="{DA6148E5-F6DD-4738-9183-7E4164B57A66}">
      <dsp:nvSpPr>
        <dsp:cNvPr id="0" name=""/>
        <dsp:cNvSpPr/>
      </dsp:nvSpPr>
      <dsp:spPr>
        <a:xfrm>
          <a:off x="6262058" y="2014692"/>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3C0794-6735-4190-9D51-249344E542DE}">
      <dsp:nvSpPr>
        <dsp:cNvPr id="0" name=""/>
        <dsp:cNvSpPr/>
      </dsp:nvSpPr>
      <dsp:spPr>
        <a:xfrm>
          <a:off x="6262058" y="2014692"/>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07DA3-3152-4AF9-AEC8-46DA39377F10}">
      <dsp:nvSpPr>
        <dsp:cNvPr id="0" name=""/>
        <dsp:cNvSpPr/>
      </dsp:nvSpPr>
      <dsp:spPr>
        <a:xfrm>
          <a:off x="5670187" y="2227765"/>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Registry of Vital Records and Statistics</a:t>
          </a:r>
        </a:p>
      </dsp:txBody>
      <dsp:txXfrm>
        <a:off x="5670187" y="2227765"/>
        <a:ext cx="2367483" cy="757594"/>
      </dsp:txXfrm>
    </dsp:sp>
    <dsp:sp modelId="{8376A8AD-C4AE-4515-8C3B-251E08B36F4C}">
      <dsp:nvSpPr>
        <dsp:cNvPr id="0" name=""/>
        <dsp:cNvSpPr/>
      </dsp:nvSpPr>
      <dsp:spPr>
        <a:xfrm>
          <a:off x="9061915" y="1441617"/>
          <a:ext cx="1183741" cy="118374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3A631F-3757-4206-9C83-B14C37F615A8}">
      <dsp:nvSpPr>
        <dsp:cNvPr id="0" name=""/>
        <dsp:cNvSpPr/>
      </dsp:nvSpPr>
      <dsp:spPr>
        <a:xfrm>
          <a:off x="9061915" y="1441617"/>
          <a:ext cx="1183741" cy="118374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3EEB6C-5201-4AB3-A794-8AFD8C89097D}">
      <dsp:nvSpPr>
        <dsp:cNvPr id="0" name=""/>
        <dsp:cNvSpPr/>
      </dsp:nvSpPr>
      <dsp:spPr>
        <a:xfrm>
          <a:off x="8470044" y="1654690"/>
          <a:ext cx="2367483" cy="7575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Special Analytic Projects</a:t>
          </a:r>
        </a:p>
      </dsp:txBody>
      <dsp:txXfrm>
        <a:off x="8470044" y="1654690"/>
        <a:ext cx="2367483" cy="757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6DEFE-70A8-4989-82C0-73CF3955B793}">
      <dsp:nvSpPr>
        <dsp:cNvPr id="0" name=""/>
        <dsp:cNvSpPr/>
      </dsp:nvSpPr>
      <dsp:spPr>
        <a:xfrm>
          <a:off x="5968183" y="2850842"/>
          <a:ext cx="3746181" cy="205996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Public Health Data Warehouse, Population Health Information Tool, Refining and Defining  Population Data Standards</a:t>
          </a:r>
        </a:p>
      </dsp:txBody>
      <dsp:txXfrm>
        <a:off x="7137289" y="3411085"/>
        <a:ext cx="2531825" cy="1454472"/>
      </dsp:txXfrm>
    </dsp:sp>
    <dsp:sp modelId="{8956CD96-9007-4B56-8B1C-C22E2BA79F63}">
      <dsp:nvSpPr>
        <dsp:cNvPr id="0" name=""/>
        <dsp:cNvSpPr/>
      </dsp:nvSpPr>
      <dsp:spPr>
        <a:xfrm>
          <a:off x="1433334" y="2868266"/>
          <a:ext cx="3456842" cy="19323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Data Day, Epi Conference, Equity Labs and Reframes, DPH policies &amp; practices (e.g. procurement and hiring)</a:t>
          </a:r>
        </a:p>
      </dsp:txBody>
      <dsp:txXfrm>
        <a:off x="1475781" y="3393797"/>
        <a:ext cx="2334895" cy="1364357"/>
      </dsp:txXfrm>
    </dsp:sp>
    <dsp:sp modelId="{C506898B-916A-49E0-8223-7AA7FDA0D7F8}">
      <dsp:nvSpPr>
        <dsp:cNvPr id="0" name=""/>
        <dsp:cNvSpPr/>
      </dsp:nvSpPr>
      <dsp:spPr>
        <a:xfrm>
          <a:off x="6330506" y="-56799"/>
          <a:ext cx="3149540" cy="160957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Racial Equity trainings, Diversity Council, Racial Equity Initiatives in Bureaus (e.g. Racial Equity Leadership Team)</a:t>
          </a:r>
        </a:p>
      </dsp:txBody>
      <dsp:txXfrm>
        <a:off x="7310725" y="-21442"/>
        <a:ext cx="2133964" cy="1136465"/>
      </dsp:txXfrm>
    </dsp:sp>
    <dsp:sp modelId="{51B8C8D1-546F-4823-B6E8-CDEC6C615951}">
      <dsp:nvSpPr>
        <dsp:cNvPr id="0" name=""/>
        <dsp:cNvSpPr/>
      </dsp:nvSpPr>
      <dsp:spPr>
        <a:xfrm>
          <a:off x="1484466" y="-1"/>
          <a:ext cx="3363466" cy="15828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DPH “House” and Mission as principles guiding the road to eliminating health inequities</a:t>
          </a:r>
        </a:p>
      </dsp:txBody>
      <dsp:txXfrm>
        <a:off x="1519235" y="34768"/>
        <a:ext cx="2284888" cy="1117579"/>
      </dsp:txXfrm>
    </dsp:sp>
    <dsp:sp modelId="{296B1DB0-B38C-460C-95DD-F9F72A623F89}">
      <dsp:nvSpPr>
        <dsp:cNvPr id="0" name=""/>
        <dsp:cNvSpPr/>
      </dsp:nvSpPr>
      <dsp:spPr>
        <a:xfrm>
          <a:off x="3410653" y="324553"/>
          <a:ext cx="2028890" cy="2028890"/>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Strategic Vision</a:t>
          </a:r>
        </a:p>
      </dsp:txBody>
      <dsp:txXfrm>
        <a:off x="4004901" y="918801"/>
        <a:ext cx="1434642" cy="1434642"/>
      </dsp:txXfrm>
    </dsp:sp>
    <dsp:sp modelId="{E09B410C-FE40-4D61-8BFB-01E2D00ADED6}">
      <dsp:nvSpPr>
        <dsp:cNvPr id="0" name=""/>
        <dsp:cNvSpPr/>
      </dsp:nvSpPr>
      <dsp:spPr>
        <a:xfrm rot="5400000">
          <a:off x="5533256" y="324553"/>
          <a:ext cx="2028890" cy="2028890"/>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Culture</a:t>
          </a:r>
        </a:p>
      </dsp:txBody>
      <dsp:txXfrm rot="-5400000">
        <a:off x="5533256" y="918801"/>
        <a:ext cx="1434642" cy="1434642"/>
      </dsp:txXfrm>
    </dsp:sp>
    <dsp:sp modelId="{D78C5845-7FF7-41FB-A4ED-CA536C1065C0}">
      <dsp:nvSpPr>
        <dsp:cNvPr id="0" name=""/>
        <dsp:cNvSpPr/>
      </dsp:nvSpPr>
      <dsp:spPr>
        <a:xfrm rot="10800000">
          <a:off x="5533256" y="2447156"/>
          <a:ext cx="2028890" cy="2028890"/>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Data Infrastructure</a:t>
          </a:r>
        </a:p>
      </dsp:txBody>
      <dsp:txXfrm rot="10800000">
        <a:off x="5533256" y="2447156"/>
        <a:ext cx="1434642" cy="1434642"/>
      </dsp:txXfrm>
    </dsp:sp>
    <dsp:sp modelId="{50A3CD33-86DB-4695-A1C2-CF23977BB833}">
      <dsp:nvSpPr>
        <dsp:cNvPr id="0" name=""/>
        <dsp:cNvSpPr/>
      </dsp:nvSpPr>
      <dsp:spPr>
        <a:xfrm rot="16200000">
          <a:off x="3410653" y="2447156"/>
          <a:ext cx="2028890" cy="2028890"/>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Capacity Building</a:t>
          </a:r>
        </a:p>
      </dsp:txBody>
      <dsp:txXfrm rot="5400000">
        <a:off x="4004901" y="2447156"/>
        <a:ext cx="1434642" cy="1434642"/>
      </dsp:txXfrm>
    </dsp:sp>
    <dsp:sp modelId="{2BE6C966-2497-4529-A185-2841A8BB1464}">
      <dsp:nvSpPr>
        <dsp:cNvPr id="0" name=""/>
        <dsp:cNvSpPr/>
      </dsp:nvSpPr>
      <dsp:spPr>
        <a:xfrm>
          <a:off x="5136146" y="1978590"/>
          <a:ext cx="700506" cy="60913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40DE9-48F6-49B6-AE90-5BA94DC4D737}">
      <dsp:nvSpPr>
        <dsp:cNvPr id="0" name=""/>
        <dsp:cNvSpPr/>
      </dsp:nvSpPr>
      <dsp:spPr>
        <a:xfrm rot="10800000">
          <a:off x="5136146" y="2212873"/>
          <a:ext cx="700506" cy="60913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6" y="0"/>
            <a:ext cx="3038648" cy="465138"/>
          </a:xfrm>
          <a:prstGeom prst="rect">
            <a:avLst/>
          </a:prstGeom>
        </p:spPr>
        <p:txBody>
          <a:bodyPr vert="horz" lIns="91440" tIns="45720" rIns="91440" bIns="45720" rtlCol="0"/>
          <a:lstStyle>
            <a:lvl1pPr algn="r">
              <a:defRPr sz="1200"/>
            </a:lvl1pPr>
          </a:lstStyle>
          <a:p>
            <a:fld id="{E855940A-0E96-4689-A0CF-C0E4B22A2EE2}" type="datetimeFigureOut">
              <a:rPr lang="en-US" smtClean="0"/>
              <a:pPr/>
              <a:t>7/9/2020</a:t>
            </a:fld>
            <a:endParaRPr lang="en-US" dirty="0"/>
          </a:p>
        </p:txBody>
      </p:sp>
      <p:sp>
        <p:nvSpPr>
          <p:cNvPr id="4" name="Footer Placeholder 3"/>
          <p:cNvSpPr>
            <a:spLocks noGrp="1"/>
          </p:cNvSpPr>
          <p:nvPr>
            <p:ph type="ftr" sz="quarter" idx="2"/>
          </p:nvPr>
        </p:nvSpPr>
        <p:spPr>
          <a:xfrm>
            <a:off x="3"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6" y="8829675"/>
            <a:ext cx="3038648" cy="465138"/>
          </a:xfrm>
          <a:prstGeom prst="rect">
            <a:avLst/>
          </a:prstGeom>
        </p:spPr>
        <p:txBody>
          <a:bodyPr vert="horz" lIns="91440" tIns="45720" rIns="91440" bIns="45720" rtlCol="0" anchor="b"/>
          <a:lstStyle>
            <a:lvl1pPr algn="r">
              <a:defRPr sz="1200"/>
            </a:lvl1pPr>
          </a:lstStyle>
          <a:p>
            <a:fld id="{594AB4EA-CFDE-460D-8AA3-4711C3D57518}" type="slidenum">
              <a:rPr lang="en-US" smtClean="0"/>
              <a:pPr/>
              <a:t>‹#›</a:t>
            </a:fld>
            <a:endParaRPr lang="en-US" dirty="0"/>
          </a:p>
        </p:txBody>
      </p:sp>
    </p:spTree>
    <p:extLst>
      <p:ext uri="{BB962C8B-B14F-4D97-AF65-F5344CB8AC3E}">
        <p14:creationId xmlns:p14="http://schemas.microsoft.com/office/powerpoint/2010/main" val="3650091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2446" tIns="46223" rIns="92446" bIns="46223" rtlCol="0"/>
          <a:lstStyle>
            <a:lvl1pPr algn="r">
              <a:defRPr sz="1200"/>
            </a:lvl1pPr>
          </a:lstStyle>
          <a:p>
            <a:fld id="{5A6C4BF5-E566-BD4E-BF84-8EF979555B2D}" type="datetimeFigureOut">
              <a:rPr lang="en-US" smtClean="0"/>
              <a:pPr/>
              <a:t>7/9/2020</a:t>
            </a:fld>
            <a:endParaRPr lang="en-US" dirty="0"/>
          </a:p>
        </p:txBody>
      </p:sp>
      <p:sp>
        <p:nvSpPr>
          <p:cNvPr id="4" name="Slide Image Placeholder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2" y="4473893"/>
            <a:ext cx="5608319"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1"/>
            <a:ext cx="3037840" cy="466434"/>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0" cy="466434"/>
          </a:xfrm>
          <a:prstGeom prst="rect">
            <a:avLst/>
          </a:prstGeom>
        </p:spPr>
        <p:txBody>
          <a:bodyPr vert="horz" lIns="92446" tIns="46223" rIns="92446" bIns="46223" rtlCol="0" anchor="b"/>
          <a:lstStyle>
            <a:lvl1pPr algn="r">
              <a:defRPr sz="1200"/>
            </a:lvl1pPr>
          </a:lstStyle>
          <a:p>
            <a:fld id="{D34CBBDB-52D0-FE4C-8729-D7393D454E10}" type="slidenum">
              <a:rPr lang="en-US" smtClean="0"/>
              <a:pPr/>
              <a:t>‹#›</a:t>
            </a:fld>
            <a:endParaRPr lang="en-US" dirty="0"/>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a:t>
            </a:fld>
            <a:endParaRPr lang="en-US" dirty="0"/>
          </a:p>
        </p:txBody>
      </p:sp>
    </p:spTree>
    <p:extLst>
      <p:ext uri="{BB962C8B-B14F-4D97-AF65-F5344CB8AC3E}">
        <p14:creationId xmlns:p14="http://schemas.microsoft.com/office/powerpoint/2010/main" val="388742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13</a:t>
            </a:fld>
            <a:endParaRPr lang="en-US" dirty="0"/>
          </a:p>
        </p:txBody>
      </p:sp>
    </p:spTree>
    <p:extLst>
      <p:ext uri="{BB962C8B-B14F-4D97-AF65-F5344CB8AC3E}">
        <p14:creationId xmlns:p14="http://schemas.microsoft.com/office/powerpoint/2010/main" val="271399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14</a:t>
            </a:fld>
            <a:endParaRPr lang="en-US" dirty="0"/>
          </a:p>
        </p:txBody>
      </p:sp>
    </p:spTree>
    <p:extLst>
      <p:ext uri="{BB962C8B-B14F-4D97-AF65-F5344CB8AC3E}">
        <p14:creationId xmlns:p14="http://schemas.microsoft.com/office/powerpoint/2010/main" val="352816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15</a:t>
            </a:fld>
            <a:endParaRPr lang="en-US" dirty="0"/>
          </a:p>
        </p:txBody>
      </p:sp>
    </p:spTree>
    <p:extLst>
      <p:ext uri="{BB962C8B-B14F-4D97-AF65-F5344CB8AC3E}">
        <p14:creationId xmlns:p14="http://schemas.microsoft.com/office/powerpoint/2010/main" val="2307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D34CBBDB-52D0-FE4C-8729-D7393D454E10}" type="slidenum">
              <a:rPr lang="en-US" smtClean="0"/>
              <a:t>16</a:t>
            </a:fld>
            <a:endParaRPr lang="en-US" dirty="0"/>
          </a:p>
        </p:txBody>
      </p:sp>
    </p:spTree>
    <p:extLst>
      <p:ext uri="{BB962C8B-B14F-4D97-AF65-F5344CB8AC3E}">
        <p14:creationId xmlns:p14="http://schemas.microsoft.com/office/powerpoint/2010/main" val="271399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17</a:t>
            </a:fld>
            <a:endParaRPr lang="en-US" dirty="0"/>
          </a:p>
        </p:txBody>
      </p:sp>
    </p:spTree>
    <p:extLst>
      <p:ext uri="{BB962C8B-B14F-4D97-AF65-F5344CB8AC3E}">
        <p14:creationId xmlns:p14="http://schemas.microsoft.com/office/powerpoint/2010/main" val="352816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18</a:t>
            </a:fld>
            <a:endParaRPr lang="en-US" dirty="0"/>
          </a:p>
        </p:txBody>
      </p:sp>
    </p:spTree>
    <p:extLst>
      <p:ext uri="{BB962C8B-B14F-4D97-AF65-F5344CB8AC3E}">
        <p14:creationId xmlns:p14="http://schemas.microsoft.com/office/powerpoint/2010/main" val="304897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19</a:t>
            </a:fld>
            <a:endParaRPr lang="en-US" dirty="0"/>
          </a:p>
        </p:txBody>
      </p:sp>
    </p:spTree>
    <p:extLst>
      <p:ext uri="{BB962C8B-B14F-4D97-AF65-F5344CB8AC3E}">
        <p14:creationId xmlns:p14="http://schemas.microsoft.com/office/powerpoint/2010/main" val="3549887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20</a:t>
            </a:fld>
            <a:endParaRPr lang="en-US" dirty="0"/>
          </a:p>
        </p:txBody>
      </p:sp>
    </p:spTree>
    <p:extLst>
      <p:ext uri="{BB962C8B-B14F-4D97-AF65-F5344CB8AC3E}">
        <p14:creationId xmlns:p14="http://schemas.microsoft.com/office/powerpoint/2010/main" val="360523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21</a:t>
            </a:fld>
            <a:endParaRPr lang="en-US" dirty="0"/>
          </a:p>
        </p:txBody>
      </p:sp>
    </p:spTree>
    <p:extLst>
      <p:ext uri="{BB962C8B-B14F-4D97-AF65-F5344CB8AC3E}">
        <p14:creationId xmlns:p14="http://schemas.microsoft.com/office/powerpoint/2010/main" val="251739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22</a:t>
            </a:fld>
            <a:endParaRPr lang="en-US" dirty="0"/>
          </a:p>
        </p:txBody>
      </p:sp>
    </p:spTree>
    <p:extLst>
      <p:ext uri="{BB962C8B-B14F-4D97-AF65-F5344CB8AC3E}">
        <p14:creationId xmlns:p14="http://schemas.microsoft.com/office/powerpoint/2010/main" val="368812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a:t>
            </a:fld>
            <a:endParaRPr lang="en-US" dirty="0"/>
          </a:p>
        </p:txBody>
      </p:sp>
    </p:spTree>
    <p:extLst>
      <p:ext uri="{BB962C8B-B14F-4D97-AF65-F5344CB8AC3E}">
        <p14:creationId xmlns:p14="http://schemas.microsoft.com/office/powerpoint/2010/main" val="122301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23</a:t>
            </a:fld>
            <a:endParaRPr lang="en-US" dirty="0"/>
          </a:p>
        </p:txBody>
      </p:sp>
    </p:spTree>
    <p:extLst>
      <p:ext uri="{BB962C8B-B14F-4D97-AF65-F5344CB8AC3E}">
        <p14:creationId xmlns:p14="http://schemas.microsoft.com/office/powerpoint/2010/main" val="786398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FFCF-AD21-42CE-9D31-2AE6099C0BEC}" type="slidenum">
              <a:rPr lang="en-US" smtClean="0"/>
              <a:t>26</a:t>
            </a:fld>
            <a:endParaRPr lang="en-US" dirty="0"/>
          </a:p>
        </p:txBody>
      </p:sp>
    </p:spTree>
    <p:extLst>
      <p:ext uri="{BB962C8B-B14F-4D97-AF65-F5344CB8AC3E}">
        <p14:creationId xmlns:p14="http://schemas.microsoft.com/office/powerpoint/2010/main" val="70469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27</a:t>
            </a:fld>
            <a:endParaRPr lang="en-US" dirty="0"/>
          </a:p>
        </p:txBody>
      </p:sp>
    </p:spTree>
    <p:extLst>
      <p:ext uri="{BB962C8B-B14F-4D97-AF65-F5344CB8AC3E}">
        <p14:creationId xmlns:p14="http://schemas.microsoft.com/office/powerpoint/2010/main" val="255719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30</a:t>
            </a:fld>
            <a:endParaRPr lang="en-US" dirty="0"/>
          </a:p>
        </p:txBody>
      </p:sp>
    </p:spTree>
    <p:extLst>
      <p:ext uri="{BB962C8B-B14F-4D97-AF65-F5344CB8AC3E}">
        <p14:creationId xmlns:p14="http://schemas.microsoft.com/office/powerpoint/2010/main" val="2310025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8"/>
            <a:ext cx="6043334" cy="246221"/>
          </a:xfrm>
        </p:spPr>
        <p:txBody>
          <a:bodyPr/>
          <a:lstStyle/>
          <a:p>
            <a:endParaRPr lang="en-US" dirty="0"/>
          </a:p>
        </p:txBody>
      </p:sp>
    </p:spTree>
    <p:extLst>
      <p:ext uri="{BB962C8B-B14F-4D97-AF65-F5344CB8AC3E}">
        <p14:creationId xmlns:p14="http://schemas.microsoft.com/office/powerpoint/2010/main" val="3274341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35</a:t>
            </a:fld>
            <a:endParaRPr lang="en-US" dirty="0"/>
          </a:p>
        </p:txBody>
      </p:sp>
    </p:spTree>
    <p:extLst>
      <p:ext uri="{BB962C8B-B14F-4D97-AF65-F5344CB8AC3E}">
        <p14:creationId xmlns:p14="http://schemas.microsoft.com/office/powerpoint/2010/main" val="49904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1C054-151A-4739-B0BE-6DD5C1B7988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989391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8F43E908-454E-4AE5-ADAD-101EBA654A4B}"/>
              </a:ext>
            </a:extLst>
          </p:cNvPr>
          <p:cNvSpPr>
            <a:spLocks noGrp="1" noRot="1" noChangeAspect="1" noChangeArrowheads="1" noTextEdit="1"/>
          </p:cNvSpPr>
          <p:nvPr>
            <p:ph type="sldImg"/>
          </p:nvPr>
        </p:nvSpPr>
        <p:spPr>
          <a:xfrm>
            <a:off x="719138" y="1162050"/>
            <a:ext cx="5573712" cy="3136900"/>
          </a:xfrm>
          <a:ln/>
        </p:spPr>
      </p:sp>
      <p:sp>
        <p:nvSpPr>
          <p:cNvPr id="36867" name="Notes Placeholder 2">
            <a:extLst>
              <a:ext uri="{FF2B5EF4-FFF2-40B4-BE49-F238E27FC236}">
                <a16:creationId xmlns:a16="http://schemas.microsoft.com/office/drawing/2014/main" xmlns="" id="{52636ECE-5FF0-44C5-8FDC-2338A8275717}"/>
              </a:ext>
            </a:extLst>
          </p:cNvPr>
          <p:cNvSpPr>
            <a:spLocks noGrp="1" noChangeArrowheads="1"/>
          </p:cNvSpPr>
          <p:nvPr>
            <p:ph type="body" idx="1"/>
          </p:nvPr>
        </p:nvSpPr>
        <p:spPr>
          <a:xfrm>
            <a:off x="486835" y="4995328"/>
            <a:ext cx="6043334" cy="246221"/>
          </a:xfrm>
          <a:noFill/>
        </p:spPr>
        <p:txBody>
          <a:bodyPr/>
          <a:lstStyle/>
          <a:p>
            <a:endParaRPr lang="en-US" altLang="en-US" b="0" i="0" dirty="0">
              <a:latin typeface="Arial" panose="020B0604020202020204" pitchFamily="34" charset="0"/>
            </a:endParaRPr>
          </a:p>
        </p:txBody>
      </p:sp>
    </p:spTree>
    <p:extLst>
      <p:ext uri="{BB962C8B-B14F-4D97-AF65-F5344CB8AC3E}">
        <p14:creationId xmlns:p14="http://schemas.microsoft.com/office/powerpoint/2010/main" val="2420407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8"/>
            <a:ext cx="6043334" cy="246221"/>
          </a:xfrm>
        </p:spPr>
        <p:txBody>
          <a:bodyPr/>
          <a:lstStyle/>
          <a:p>
            <a:endParaRPr lang="en-US" dirty="0"/>
          </a:p>
        </p:txBody>
      </p:sp>
    </p:spTree>
    <p:extLst>
      <p:ext uri="{BB962C8B-B14F-4D97-AF65-F5344CB8AC3E}">
        <p14:creationId xmlns:p14="http://schemas.microsoft.com/office/powerpoint/2010/main" val="1761820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8"/>
            <a:ext cx="6043334" cy="246221"/>
          </a:xfrm>
        </p:spPr>
        <p:txBody>
          <a:bodyPr/>
          <a:lstStyle/>
          <a:p>
            <a:endParaRPr lang="en-US" dirty="0"/>
          </a:p>
        </p:txBody>
      </p:sp>
    </p:spTree>
    <p:extLst>
      <p:ext uri="{BB962C8B-B14F-4D97-AF65-F5344CB8AC3E}">
        <p14:creationId xmlns:p14="http://schemas.microsoft.com/office/powerpoint/2010/main" val="3742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a:t>
            </a:fld>
            <a:endParaRPr lang="en-US" dirty="0"/>
          </a:p>
        </p:txBody>
      </p:sp>
    </p:spTree>
    <p:extLst>
      <p:ext uri="{BB962C8B-B14F-4D97-AF65-F5344CB8AC3E}">
        <p14:creationId xmlns:p14="http://schemas.microsoft.com/office/powerpoint/2010/main" val="1042106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a:xfrm>
            <a:off x="486835" y="4995326"/>
            <a:ext cx="6043334" cy="2708434"/>
          </a:xfrm>
        </p:spPr>
        <p:txBody>
          <a:bodyPr/>
          <a:lstStyle/>
          <a:p>
            <a:endParaRPr lang="en-US" dirty="0"/>
          </a:p>
        </p:txBody>
      </p:sp>
      <p:sp>
        <p:nvSpPr>
          <p:cNvPr id="4" name="Slide Number Placeholder 3"/>
          <p:cNvSpPr>
            <a:spLocks noGrp="1"/>
          </p:cNvSpPr>
          <p:nvPr>
            <p:ph type="sldNum" sz="quarter" idx="10"/>
          </p:nvPr>
        </p:nvSpPr>
        <p:spPr>
          <a:xfrm>
            <a:off x="6357076" y="8928488"/>
            <a:ext cx="173093" cy="184666"/>
          </a:xfrm>
        </p:spPr>
        <p:txBody>
          <a:bodyPr/>
          <a:lstStyle/>
          <a:p>
            <a:fld id="{6811C054-151A-4739-B0BE-6DD5C1B79884}" type="slidenum">
              <a:rPr lang="en-US" smtClean="0"/>
              <a:t>40</a:t>
            </a:fld>
            <a:endParaRPr lang="en-US" dirty="0"/>
          </a:p>
        </p:txBody>
      </p:sp>
    </p:spTree>
    <p:extLst>
      <p:ext uri="{BB962C8B-B14F-4D97-AF65-F5344CB8AC3E}">
        <p14:creationId xmlns:p14="http://schemas.microsoft.com/office/powerpoint/2010/main" val="925119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41</a:t>
            </a:fld>
            <a:endParaRPr lang="en-US" dirty="0"/>
          </a:p>
        </p:txBody>
      </p:sp>
    </p:spTree>
    <p:extLst>
      <p:ext uri="{BB962C8B-B14F-4D97-AF65-F5344CB8AC3E}">
        <p14:creationId xmlns:p14="http://schemas.microsoft.com/office/powerpoint/2010/main" val="1384152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42</a:t>
            </a:fld>
            <a:endParaRPr lang="en-US" dirty="0"/>
          </a:p>
        </p:txBody>
      </p:sp>
    </p:spTree>
    <p:extLst>
      <p:ext uri="{BB962C8B-B14F-4D97-AF65-F5344CB8AC3E}">
        <p14:creationId xmlns:p14="http://schemas.microsoft.com/office/powerpoint/2010/main" val="3285728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43</a:t>
            </a:fld>
            <a:endParaRPr lang="en-US" dirty="0"/>
          </a:p>
        </p:txBody>
      </p:sp>
    </p:spTree>
    <p:extLst>
      <p:ext uri="{BB962C8B-B14F-4D97-AF65-F5344CB8AC3E}">
        <p14:creationId xmlns:p14="http://schemas.microsoft.com/office/powerpoint/2010/main" val="3050577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44</a:t>
            </a:fld>
            <a:endParaRPr lang="en-US" dirty="0"/>
          </a:p>
        </p:txBody>
      </p:sp>
    </p:spTree>
    <p:extLst>
      <p:ext uri="{BB962C8B-B14F-4D97-AF65-F5344CB8AC3E}">
        <p14:creationId xmlns:p14="http://schemas.microsoft.com/office/powerpoint/2010/main" val="3316342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45</a:t>
            </a:fld>
            <a:endParaRPr lang="en-US" dirty="0"/>
          </a:p>
        </p:txBody>
      </p:sp>
    </p:spTree>
    <p:extLst>
      <p:ext uri="{BB962C8B-B14F-4D97-AF65-F5344CB8AC3E}">
        <p14:creationId xmlns:p14="http://schemas.microsoft.com/office/powerpoint/2010/main" val="1229964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46</a:t>
            </a:fld>
            <a:endParaRPr lang="en-US" dirty="0"/>
          </a:p>
        </p:txBody>
      </p:sp>
    </p:spTree>
    <p:extLst>
      <p:ext uri="{BB962C8B-B14F-4D97-AF65-F5344CB8AC3E}">
        <p14:creationId xmlns:p14="http://schemas.microsoft.com/office/powerpoint/2010/main" val="2940571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47</a:t>
            </a:fld>
            <a:endParaRPr lang="en-US" dirty="0"/>
          </a:p>
        </p:txBody>
      </p:sp>
    </p:spTree>
    <p:extLst>
      <p:ext uri="{BB962C8B-B14F-4D97-AF65-F5344CB8AC3E}">
        <p14:creationId xmlns:p14="http://schemas.microsoft.com/office/powerpoint/2010/main" val="525658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48</a:t>
            </a:fld>
            <a:endParaRPr lang="en-US" dirty="0"/>
          </a:p>
        </p:txBody>
      </p:sp>
    </p:spTree>
    <p:extLst>
      <p:ext uri="{BB962C8B-B14F-4D97-AF65-F5344CB8AC3E}">
        <p14:creationId xmlns:p14="http://schemas.microsoft.com/office/powerpoint/2010/main" val="23078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49</a:t>
            </a:fld>
            <a:endParaRPr lang="en-US" dirty="0"/>
          </a:p>
        </p:txBody>
      </p:sp>
    </p:spTree>
    <p:extLst>
      <p:ext uri="{BB962C8B-B14F-4D97-AF65-F5344CB8AC3E}">
        <p14:creationId xmlns:p14="http://schemas.microsoft.com/office/powerpoint/2010/main" val="331510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5</a:t>
            </a:fld>
            <a:endParaRPr lang="en-US" dirty="0"/>
          </a:p>
        </p:txBody>
      </p:sp>
    </p:spTree>
    <p:extLst>
      <p:ext uri="{BB962C8B-B14F-4D97-AF65-F5344CB8AC3E}">
        <p14:creationId xmlns:p14="http://schemas.microsoft.com/office/powerpoint/2010/main" val="1042106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50</a:t>
            </a:fld>
            <a:endParaRPr lang="en-US" dirty="0"/>
          </a:p>
        </p:txBody>
      </p:sp>
    </p:spTree>
    <p:extLst>
      <p:ext uri="{BB962C8B-B14F-4D97-AF65-F5344CB8AC3E}">
        <p14:creationId xmlns:p14="http://schemas.microsoft.com/office/powerpoint/2010/main" val="2721499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51</a:t>
            </a:fld>
            <a:endParaRPr lang="en-US" dirty="0"/>
          </a:p>
        </p:txBody>
      </p:sp>
    </p:spTree>
    <p:extLst>
      <p:ext uri="{BB962C8B-B14F-4D97-AF65-F5344CB8AC3E}">
        <p14:creationId xmlns:p14="http://schemas.microsoft.com/office/powerpoint/2010/main" val="1748606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52</a:t>
            </a:fld>
            <a:endParaRPr lang="en-US" dirty="0"/>
          </a:p>
        </p:txBody>
      </p:sp>
    </p:spTree>
    <p:extLst>
      <p:ext uri="{BB962C8B-B14F-4D97-AF65-F5344CB8AC3E}">
        <p14:creationId xmlns:p14="http://schemas.microsoft.com/office/powerpoint/2010/main" val="3340788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53</a:t>
            </a:fld>
            <a:endParaRPr lang="en-US" dirty="0"/>
          </a:p>
        </p:txBody>
      </p:sp>
    </p:spTree>
    <p:extLst>
      <p:ext uri="{BB962C8B-B14F-4D97-AF65-F5344CB8AC3E}">
        <p14:creationId xmlns:p14="http://schemas.microsoft.com/office/powerpoint/2010/main" val="189737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54</a:t>
            </a:fld>
            <a:endParaRPr lang="en-US" dirty="0"/>
          </a:p>
        </p:txBody>
      </p:sp>
    </p:spTree>
    <p:extLst>
      <p:ext uri="{BB962C8B-B14F-4D97-AF65-F5344CB8AC3E}">
        <p14:creationId xmlns:p14="http://schemas.microsoft.com/office/powerpoint/2010/main" val="3048976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55</a:t>
            </a:fld>
            <a:endParaRPr lang="en-US" dirty="0"/>
          </a:p>
        </p:txBody>
      </p:sp>
    </p:spTree>
    <p:extLst>
      <p:ext uri="{BB962C8B-B14F-4D97-AF65-F5344CB8AC3E}">
        <p14:creationId xmlns:p14="http://schemas.microsoft.com/office/powerpoint/2010/main" val="2027564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56</a:t>
            </a:fld>
            <a:endParaRPr lang="en-US" dirty="0"/>
          </a:p>
        </p:txBody>
      </p:sp>
    </p:spTree>
    <p:extLst>
      <p:ext uri="{BB962C8B-B14F-4D97-AF65-F5344CB8AC3E}">
        <p14:creationId xmlns:p14="http://schemas.microsoft.com/office/powerpoint/2010/main" val="2023666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57</a:t>
            </a:fld>
            <a:endParaRPr lang="en-US" dirty="0"/>
          </a:p>
        </p:txBody>
      </p:sp>
    </p:spTree>
    <p:extLst>
      <p:ext uri="{BB962C8B-B14F-4D97-AF65-F5344CB8AC3E}">
        <p14:creationId xmlns:p14="http://schemas.microsoft.com/office/powerpoint/2010/main" val="1757562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58</a:t>
            </a:fld>
            <a:endParaRPr lang="en-US" dirty="0"/>
          </a:p>
        </p:txBody>
      </p:sp>
    </p:spTree>
    <p:extLst>
      <p:ext uri="{BB962C8B-B14F-4D97-AF65-F5344CB8AC3E}">
        <p14:creationId xmlns:p14="http://schemas.microsoft.com/office/powerpoint/2010/main" val="17273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59</a:t>
            </a:fld>
            <a:endParaRPr lang="en-US" dirty="0"/>
          </a:p>
        </p:txBody>
      </p:sp>
    </p:spTree>
    <p:extLst>
      <p:ext uri="{BB962C8B-B14F-4D97-AF65-F5344CB8AC3E}">
        <p14:creationId xmlns:p14="http://schemas.microsoft.com/office/powerpoint/2010/main" val="5299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a:t>
            </a:fld>
            <a:endParaRPr lang="en-US" dirty="0"/>
          </a:p>
        </p:txBody>
      </p:sp>
    </p:spTree>
    <p:extLst>
      <p:ext uri="{BB962C8B-B14F-4D97-AF65-F5344CB8AC3E}">
        <p14:creationId xmlns:p14="http://schemas.microsoft.com/office/powerpoint/2010/main" val="1042106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60</a:t>
            </a:fld>
            <a:endParaRPr lang="en-US" dirty="0"/>
          </a:p>
        </p:txBody>
      </p:sp>
    </p:spTree>
    <p:extLst>
      <p:ext uri="{BB962C8B-B14F-4D97-AF65-F5344CB8AC3E}">
        <p14:creationId xmlns:p14="http://schemas.microsoft.com/office/powerpoint/2010/main" val="4008066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61</a:t>
            </a:fld>
            <a:endParaRPr lang="en-US" dirty="0"/>
          </a:p>
        </p:txBody>
      </p:sp>
    </p:spTree>
    <p:extLst>
      <p:ext uri="{BB962C8B-B14F-4D97-AF65-F5344CB8AC3E}">
        <p14:creationId xmlns:p14="http://schemas.microsoft.com/office/powerpoint/2010/main" val="1699176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62</a:t>
            </a:fld>
            <a:endParaRPr lang="en-US" dirty="0"/>
          </a:p>
        </p:txBody>
      </p:sp>
    </p:spTree>
    <p:extLst>
      <p:ext uri="{BB962C8B-B14F-4D97-AF65-F5344CB8AC3E}">
        <p14:creationId xmlns:p14="http://schemas.microsoft.com/office/powerpoint/2010/main" val="69656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63</a:t>
            </a:fld>
            <a:endParaRPr lang="en-US" dirty="0"/>
          </a:p>
        </p:txBody>
      </p:sp>
    </p:spTree>
    <p:extLst>
      <p:ext uri="{BB962C8B-B14F-4D97-AF65-F5344CB8AC3E}">
        <p14:creationId xmlns:p14="http://schemas.microsoft.com/office/powerpoint/2010/main" val="1416072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64</a:t>
            </a:fld>
            <a:endParaRPr lang="en-US" dirty="0"/>
          </a:p>
        </p:txBody>
      </p:sp>
    </p:spTree>
    <p:extLst>
      <p:ext uri="{BB962C8B-B14F-4D97-AF65-F5344CB8AC3E}">
        <p14:creationId xmlns:p14="http://schemas.microsoft.com/office/powerpoint/2010/main" val="29682120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65</a:t>
            </a:fld>
            <a:endParaRPr lang="en-US" dirty="0"/>
          </a:p>
        </p:txBody>
      </p:sp>
    </p:spTree>
    <p:extLst>
      <p:ext uri="{BB962C8B-B14F-4D97-AF65-F5344CB8AC3E}">
        <p14:creationId xmlns:p14="http://schemas.microsoft.com/office/powerpoint/2010/main" val="1442879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66</a:t>
            </a:fld>
            <a:endParaRPr lang="en-US" dirty="0"/>
          </a:p>
        </p:txBody>
      </p:sp>
    </p:spTree>
    <p:extLst>
      <p:ext uri="{BB962C8B-B14F-4D97-AF65-F5344CB8AC3E}">
        <p14:creationId xmlns:p14="http://schemas.microsoft.com/office/powerpoint/2010/main" val="1658439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67</a:t>
            </a:fld>
            <a:endParaRPr lang="en-US" dirty="0"/>
          </a:p>
        </p:txBody>
      </p:sp>
    </p:spTree>
    <p:extLst>
      <p:ext uri="{BB962C8B-B14F-4D97-AF65-F5344CB8AC3E}">
        <p14:creationId xmlns:p14="http://schemas.microsoft.com/office/powerpoint/2010/main" val="4132704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68</a:t>
            </a:fld>
            <a:endParaRPr lang="en-US" dirty="0"/>
          </a:p>
        </p:txBody>
      </p:sp>
    </p:spTree>
    <p:extLst>
      <p:ext uri="{BB962C8B-B14F-4D97-AF65-F5344CB8AC3E}">
        <p14:creationId xmlns:p14="http://schemas.microsoft.com/office/powerpoint/2010/main" val="2517396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69</a:t>
            </a:fld>
            <a:endParaRPr lang="en-US" dirty="0"/>
          </a:p>
        </p:txBody>
      </p:sp>
    </p:spTree>
    <p:extLst>
      <p:ext uri="{BB962C8B-B14F-4D97-AF65-F5344CB8AC3E}">
        <p14:creationId xmlns:p14="http://schemas.microsoft.com/office/powerpoint/2010/main" val="387293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9</a:t>
            </a:fld>
            <a:endParaRPr lang="en-US" dirty="0"/>
          </a:p>
        </p:txBody>
      </p:sp>
    </p:spTree>
    <p:extLst>
      <p:ext uri="{BB962C8B-B14F-4D97-AF65-F5344CB8AC3E}">
        <p14:creationId xmlns:p14="http://schemas.microsoft.com/office/powerpoint/2010/main" val="13841527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pPr/>
              <a:t>70</a:t>
            </a:fld>
            <a:endParaRPr lang="en-US" dirty="0"/>
          </a:p>
        </p:txBody>
      </p:sp>
    </p:spTree>
    <p:extLst>
      <p:ext uri="{BB962C8B-B14F-4D97-AF65-F5344CB8AC3E}">
        <p14:creationId xmlns:p14="http://schemas.microsoft.com/office/powerpoint/2010/main" val="31039968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71</a:t>
            </a:fld>
            <a:endParaRPr lang="en-US" dirty="0"/>
          </a:p>
        </p:txBody>
      </p:sp>
    </p:spTree>
    <p:extLst>
      <p:ext uri="{BB962C8B-B14F-4D97-AF65-F5344CB8AC3E}">
        <p14:creationId xmlns:p14="http://schemas.microsoft.com/office/powerpoint/2010/main" val="3768226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72</a:t>
            </a:fld>
            <a:endParaRPr lang="en-US" dirty="0"/>
          </a:p>
        </p:txBody>
      </p:sp>
    </p:spTree>
    <p:extLst>
      <p:ext uri="{BB962C8B-B14F-4D97-AF65-F5344CB8AC3E}">
        <p14:creationId xmlns:p14="http://schemas.microsoft.com/office/powerpoint/2010/main" val="2139224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73</a:t>
            </a:fld>
            <a:endParaRPr lang="en-US" dirty="0"/>
          </a:p>
        </p:txBody>
      </p:sp>
    </p:spTree>
    <p:extLst>
      <p:ext uri="{BB962C8B-B14F-4D97-AF65-F5344CB8AC3E}">
        <p14:creationId xmlns:p14="http://schemas.microsoft.com/office/powerpoint/2010/main" val="512910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FFCF-AD21-42CE-9D31-2AE6099C0BEC}" type="slidenum">
              <a:rPr lang="en-US" smtClean="0"/>
              <a:t>76</a:t>
            </a:fld>
            <a:endParaRPr lang="en-US" dirty="0"/>
          </a:p>
        </p:txBody>
      </p:sp>
    </p:spTree>
    <p:extLst>
      <p:ext uri="{BB962C8B-B14F-4D97-AF65-F5344CB8AC3E}">
        <p14:creationId xmlns:p14="http://schemas.microsoft.com/office/powerpoint/2010/main" val="35268095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77</a:t>
            </a:fld>
            <a:endParaRPr lang="en-US" dirty="0"/>
          </a:p>
        </p:txBody>
      </p:sp>
    </p:spTree>
    <p:extLst>
      <p:ext uri="{BB962C8B-B14F-4D97-AF65-F5344CB8AC3E}">
        <p14:creationId xmlns:p14="http://schemas.microsoft.com/office/powerpoint/2010/main" val="14717445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82</a:t>
            </a:fld>
            <a:endParaRPr lang="en-US" dirty="0"/>
          </a:p>
        </p:txBody>
      </p:sp>
    </p:spTree>
    <p:extLst>
      <p:ext uri="{BB962C8B-B14F-4D97-AF65-F5344CB8AC3E}">
        <p14:creationId xmlns:p14="http://schemas.microsoft.com/office/powerpoint/2010/main" val="25538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83</a:t>
            </a:fld>
            <a:endParaRPr lang="en-US" dirty="0"/>
          </a:p>
        </p:txBody>
      </p:sp>
    </p:spTree>
    <p:extLst>
      <p:ext uri="{BB962C8B-B14F-4D97-AF65-F5344CB8AC3E}">
        <p14:creationId xmlns:p14="http://schemas.microsoft.com/office/powerpoint/2010/main" val="30643976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84</a:t>
            </a:fld>
            <a:endParaRPr lang="en-US" dirty="0"/>
          </a:p>
        </p:txBody>
      </p:sp>
    </p:spTree>
    <p:extLst>
      <p:ext uri="{BB962C8B-B14F-4D97-AF65-F5344CB8AC3E}">
        <p14:creationId xmlns:p14="http://schemas.microsoft.com/office/powerpoint/2010/main" val="3064397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86</a:t>
            </a:fld>
            <a:endParaRPr lang="en-US" dirty="0"/>
          </a:p>
        </p:txBody>
      </p:sp>
    </p:spTree>
    <p:extLst>
      <p:ext uri="{BB962C8B-B14F-4D97-AF65-F5344CB8AC3E}">
        <p14:creationId xmlns:p14="http://schemas.microsoft.com/office/powerpoint/2010/main" val="368812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10</a:t>
            </a:fld>
            <a:endParaRPr lang="en-US" dirty="0"/>
          </a:p>
        </p:txBody>
      </p:sp>
    </p:spTree>
    <p:extLst>
      <p:ext uri="{BB962C8B-B14F-4D97-AF65-F5344CB8AC3E}">
        <p14:creationId xmlns:p14="http://schemas.microsoft.com/office/powerpoint/2010/main" val="32857289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88</a:t>
            </a:fld>
            <a:endParaRPr lang="en-US" dirty="0"/>
          </a:p>
        </p:txBody>
      </p:sp>
    </p:spTree>
    <p:extLst>
      <p:ext uri="{BB962C8B-B14F-4D97-AF65-F5344CB8AC3E}">
        <p14:creationId xmlns:p14="http://schemas.microsoft.com/office/powerpoint/2010/main" val="2324319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89</a:t>
            </a:fld>
            <a:endParaRPr lang="en-US" dirty="0"/>
          </a:p>
        </p:txBody>
      </p:sp>
    </p:spTree>
    <p:extLst>
      <p:ext uri="{BB962C8B-B14F-4D97-AF65-F5344CB8AC3E}">
        <p14:creationId xmlns:p14="http://schemas.microsoft.com/office/powerpoint/2010/main" val="201256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11</a:t>
            </a:fld>
            <a:endParaRPr lang="en-US" dirty="0"/>
          </a:p>
        </p:txBody>
      </p:sp>
    </p:spTree>
    <p:extLst>
      <p:ext uri="{BB962C8B-B14F-4D97-AF65-F5344CB8AC3E}">
        <p14:creationId xmlns:p14="http://schemas.microsoft.com/office/powerpoint/2010/main" val="305057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73712"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12</a:t>
            </a:fld>
            <a:endParaRPr lang="en-US" dirty="0"/>
          </a:p>
        </p:txBody>
      </p:sp>
    </p:spTree>
    <p:extLst>
      <p:ext uri="{BB962C8B-B14F-4D97-AF65-F5344CB8AC3E}">
        <p14:creationId xmlns:p14="http://schemas.microsoft.com/office/powerpoint/2010/main" val="3316342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0" y="173759"/>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6" y="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08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30" y="173759"/>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xmlns=""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76"/>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7"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@MassDPH</a:t>
            </a:r>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47"/>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3"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22911" t="17854"/>
          <a:stretch>
            <a:fillRect/>
          </a:stretch>
        </p:blipFill>
        <p:spPr bwMode="auto">
          <a:xfrm>
            <a:off x="0" y="0"/>
            <a:ext cx="2582333"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a:xfrm>
            <a:off x="609600" y="6356353"/>
            <a:ext cx="2844800" cy="365125"/>
          </a:xfrm>
          <a:prstGeom prst="rect">
            <a:avLst/>
          </a:prstGeom>
        </p:spPr>
        <p:txBody>
          <a:bodyPr/>
          <a:lstStyle/>
          <a:p>
            <a:pPr>
              <a:defRPr/>
            </a:pPr>
            <a:fld id="{3A859C6D-AF35-4835-A336-ACA657797DD7}" type="datetime1">
              <a:rPr lang="en-US" smtClean="0"/>
              <a:pPr>
                <a:defRPr/>
              </a:pPr>
              <a:t>7/9/2020</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pPr>
              <a:defRPr/>
            </a:pPr>
            <a:fld id="{8001A370-AA6F-4E41-9898-2E0C9AE2E0E4}" type="slidenum">
              <a:rPr lang="en-US" smtClean="0"/>
              <a:pPr>
                <a:defRPr/>
              </a:pPr>
              <a:t>‹#›</a:t>
            </a:fld>
            <a:endParaRPr lang="en-US" dirty="0"/>
          </a:p>
        </p:txBody>
      </p:sp>
    </p:spTree>
    <p:extLst>
      <p:ext uri="{BB962C8B-B14F-4D97-AF65-F5344CB8AC3E}">
        <p14:creationId xmlns:p14="http://schemas.microsoft.com/office/powerpoint/2010/main" val="117474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7"/>
            <a:ext cx="103632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dirty="0"/>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222497B7-67A4-43A7-960A-3D402E939BD7}"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4689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DD0E46-A6CA-4FFB-96A6-470CEDA229AF}"/>
              </a:ext>
            </a:extLst>
          </p:cNvPr>
          <p:cNvSpPr>
            <a:spLocks noGrp="1"/>
          </p:cNvSpPr>
          <p:nvPr>
            <p:ph type="dt" sz="half" idx="10"/>
          </p:nvPr>
        </p:nvSpPr>
        <p:spPr/>
        <p:txBody>
          <a:bodyPr/>
          <a:lstStyle/>
          <a:p>
            <a:fld id="{F39F6C49-A068-4B57-9CE5-FF6747AB8E65}" type="datetimeFigureOut">
              <a:rPr lang="en-US" smtClean="0"/>
              <a:t>7/9/2020</a:t>
            </a:fld>
            <a:endParaRPr lang="en-US"/>
          </a:p>
        </p:txBody>
      </p:sp>
      <p:sp>
        <p:nvSpPr>
          <p:cNvPr id="3" name="Footer Placeholder 2">
            <a:extLst>
              <a:ext uri="{FF2B5EF4-FFF2-40B4-BE49-F238E27FC236}">
                <a16:creationId xmlns:a16="http://schemas.microsoft.com/office/drawing/2014/main" xmlns="" id="{1B4D8ACE-ECED-404D-895F-8B190C0597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0EE26C8-18EC-4EA7-9E40-1C40153649C6}"/>
              </a:ext>
            </a:extLst>
          </p:cNvPr>
          <p:cNvSpPr>
            <a:spLocks noGrp="1"/>
          </p:cNvSpPr>
          <p:nvPr>
            <p:ph type="sldNum" sz="quarter" idx="12"/>
          </p:nvPr>
        </p:nvSpPr>
        <p:spPr/>
        <p:txBody>
          <a:bodyPr/>
          <a:lstStyle/>
          <a:p>
            <a:fld id="{625BE8BB-B28D-4E75-8B88-178BE3CDB514}" type="slidenum">
              <a:rPr lang="en-US" smtClean="0"/>
              <a:t>‹#›</a:t>
            </a:fld>
            <a:endParaRPr lang="en-US"/>
          </a:p>
        </p:txBody>
      </p:sp>
    </p:spTree>
    <p:extLst>
      <p:ext uri="{BB962C8B-B14F-4D97-AF65-F5344CB8AC3E}">
        <p14:creationId xmlns:p14="http://schemas.microsoft.com/office/powerpoint/2010/main" val="136764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82" r:id="rId7"/>
    <p:sldLayoutId id="2147483683" r:id="rId8"/>
    <p:sldLayoutId id="2147483686" r:id="rId9"/>
    <p:sldLayoutId id="214748368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info-details/reopening-massachusett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chs/data/statnt/statnt20.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www.mass.gov/info-details/reopening-massachusetts"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www.cdc.gov/nchs/data/statnt/statnt20.pdf"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s://www.cdc.gov/nchs/data/statnt/statnt20.pdf"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EC1C4EF3-3A8A-F442-8EF2-6A57E937ACE1}"/>
              </a:ext>
            </a:extLst>
          </p:cNvPr>
          <p:cNvSpPr txBox="1">
            <a:spLocks/>
          </p:cNvSpPr>
          <p:nvPr/>
        </p:nvSpPr>
        <p:spPr>
          <a:xfrm>
            <a:off x="930894" y="2721429"/>
            <a:ext cx="10508345" cy="311331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altLang="en-US" sz="4000" cap="none" dirty="0">
                <a:solidFill>
                  <a:schemeClr val="bg1"/>
                </a:solidFill>
                <a:latin typeface="+mj-lt"/>
              </a:rPr>
              <a:t>DPH COVID-19 Health Equity Advisory Group:</a:t>
            </a:r>
            <a:r>
              <a:rPr lang="en-US" altLang="en-US" sz="4000" dirty="0">
                <a:solidFill>
                  <a:schemeClr val="bg1"/>
                </a:solidFill>
                <a:latin typeface="+mj-lt"/>
              </a:rPr>
              <a:t> </a:t>
            </a:r>
            <a:r>
              <a:rPr lang="en-US" altLang="en-US" sz="4000" cap="none" dirty="0">
                <a:solidFill>
                  <a:schemeClr val="bg1"/>
                </a:solidFill>
                <a:latin typeface="+mj-lt"/>
              </a:rPr>
              <a:t>Recommendations, Data Release &amp; DPH Response</a:t>
            </a:r>
          </a:p>
          <a:p>
            <a:pPr algn="ctr">
              <a:defRPr/>
            </a:pPr>
            <a:r>
              <a:rPr lang="en-US" altLang="en-US" sz="4000" cap="none" dirty="0">
                <a:solidFill>
                  <a:schemeClr val="bg1"/>
                </a:solidFill>
                <a:latin typeface="+mj-lt"/>
              </a:rPr>
              <a:t> </a:t>
            </a:r>
          </a:p>
          <a:p>
            <a:pPr algn="ctr">
              <a:defRPr/>
            </a:pPr>
            <a:r>
              <a:rPr lang="en-US" altLang="en-US" sz="4000" cap="none" dirty="0">
                <a:solidFill>
                  <a:schemeClr val="bg1"/>
                </a:solidFill>
                <a:latin typeface="+mj-lt"/>
              </a:rPr>
              <a:t>Public Health Council Meeting</a:t>
            </a:r>
          </a:p>
          <a:p>
            <a:pPr algn="r">
              <a:defRPr/>
            </a:pPr>
            <a:endParaRPr lang="en-US" altLang="en-US" sz="2600" dirty="0">
              <a:solidFill>
                <a:schemeClr val="bg1"/>
              </a:solidFill>
              <a:latin typeface="+mj-lt"/>
            </a:endParaRPr>
          </a:p>
          <a:p>
            <a:pPr algn="ctr">
              <a:defRPr/>
            </a:pPr>
            <a:r>
              <a:rPr lang="en-US" altLang="en-US" sz="2600" dirty="0">
                <a:solidFill>
                  <a:schemeClr val="bg1"/>
                </a:solidFill>
                <a:latin typeface="+mj-lt"/>
              </a:rPr>
              <a:t>07/08/20</a:t>
            </a:r>
          </a:p>
          <a:p>
            <a:pPr algn="ctr">
              <a:defRPr/>
            </a:pPr>
            <a:endParaRPr lang="en-US" altLang="en-US" sz="2600" dirty="0">
              <a:solidFill>
                <a:schemeClr val="bg1"/>
              </a:solidFill>
              <a:latin typeface="+mj-lt"/>
            </a:endParaRPr>
          </a:p>
        </p:txBody>
      </p:sp>
    </p:spTree>
    <p:extLst>
      <p:ext uri="{BB962C8B-B14F-4D97-AF65-F5344CB8AC3E}">
        <p14:creationId xmlns:p14="http://schemas.microsoft.com/office/powerpoint/2010/main" val="21669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F929117-4670-F24F-8E18-8E8303067E1A}"/>
              </a:ext>
            </a:extLst>
          </p:cNvPr>
          <p:cNvSpPr txBox="1"/>
          <p:nvPr/>
        </p:nvSpPr>
        <p:spPr>
          <a:xfrm>
            <a:off x="290286" y="182807"/>
            <a:ext cx="1014287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Principles Underlying Recommendations</a:t>
            </a:r>
          </a:p>
        </p:txBody>
      </p:sp>
      <p:sp>
        <p:nvSpPr>
          <p:cNvPr id="5" name="TextBox 4">
            <a:extLst>
              <a:ext uri="{FF2B5EF4-FFF2-40B4-BE49-F238E27FC236}">
                <a16:creationId xmlns:a16="http://schemas.microsoft.com/office/drawing/2014/main" xmlns="" id="{C9EB8431-76D5-2246-9592-BFA3D8D0DBE4}"/>
              </a:ext>
            </a:extLst>
          </p:cNvPr>
          <p:cNvSpPr txBox="1"/>
          <p:nvPr/>
        </p:nvSpPr>
        <p:spPr>
          <a:xfrm>
            <a:off x="901147" y="1091562"/>
            <a:ext cx="10442713" cy="5509200"/>
          </a:xfrm>
          <a:prstGeom prst="rect">
            <a:avLst/>
          </a:prstGeom>
          <a:noFill/>
        </p:spPr>
        <p:txBody>
          <a:bodyPr wrap="square" rtlCol="0">
            <a:spAutoFit/>
          </a:bodyPr>
          <a:lstStyle/>
          <a:p>
            <a:r>
              <a:rPr lang="en-US" sz="2200" dirty="0"/>
              <a:t>As part of the  development of these recommendations, the Health Equity Advisory Group Social Determinants of Health Subcommittee developed the following principles:</a:t>
            </a:r>
          </a:p>
          <a:p>
            <a:endParaRPr lang="en-US" sz="2200" dirty="0"/>
          </a:p>
          <a:p>
            <a:pPr marL="285750" indent="-285750">
              <a:buFont typeface="Arial" panose="020B0604020202020204" pitchFamily="34" charset="0"/>
              <a:buChar char="•"/>
            </a:pPr>
            <a:r>
              <a:rPr lang="en-US" sz="2200" dirty="0"/>
              <a:t>Acknowledging the fundamental role of racism, xenophobia and lack of economic opportunity as causes of inequitable outcomes;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acknowledging the role of root causes even if addressing a more immediate and urgent need; at a minimum, ensuring that immediate mitigations are implemented in a way that does not perpetuate inequities and does more than provide a service that alone does not work to change the condition leading to the inequity;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identifying actions that can have measurable impact and/or where we can demonstrate what success looks like;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these actions are intended to challenge existing systems that are not working.</a:t>
            </a:r>
          </a:p>
          <a:p>
            <a:endParaRPr lang="en-US" sz="2200" dirty="0"/>
          </a:p>
        </p:txBody>
      </p:sp>
      <p:sp>
        <p:nvSpPr>
          <p:cNvPr id="6" name="Slide Number Placeholder 1">
            <a:extLst>
              <a:ext uri="{FF2B5EF4-FFF2-40B4-BE49-F238E27FC236}">
                <a16:creationId xmlns:a16="http://schemas.microsoft.com/office/drawing/2014/main" xmlns="" id="{48342C4B-3B99-4791-A3F2-CF4E4F7CD904}"/>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10</a:t>
            </a:fld>
            <a:endParaRPr lang="en-US" dirty="0"/>
          </a:p>
        </p:txBody>
      </p:sp>
    </p:spTree>
    <p:extLst>
      <p:ext uri="{BB962C8B-B14F-4D97-AF65-F5344CB8AC3E}">
        <p14:creationId xmlns:p14="http://schemas.microsoft.com/office/powerpoint/2010/main" val="143126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27677BF-E2E5-4DEC-8DBE-1EC170308F28}"/>
              </a:ext>
            </a:extLst>
          </p:cNvPr>
          <p:cNvSpPr/>
          <p:nvPr/>
        </p:nvSpPr>
        <p:spPr>
          <a:xfrm>
            <a:off x="1753964" y="1297567"/>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a:t>
            </a:r>
          </a:p>
        </p:txBody>
      </p:sp>
      <p:sp>
        <p:nvSpPr>
          <p:cNvPr id="8" name="Rectangle 7">
            <a:extLst>
              <a:ext uri="{FF2B5EF4-FFF2-40B4-BE49-F238E27FC236}">
                <a16:creationId xmlns:a16="http://schemas.microsoft.com/office/drawing/2014/main" xmlns="" id="{7A3AEA90-38BE-4542-A27A-BB0F26F87A75}"/>
              </a:ext>
            </a:extLst>
          </p:cNvPr>
          <p:cNvSpPr/>
          <p:nvPr/>
        </p:nvSpPr>
        <p:spPr>
          <a:xfrm>
            <a:off x="7979993" y="1297567"/>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Economic Mobility</a:t>
            </a:r>
          </a:p>
        </p:txBody>
      </p:sp>
      <p:sp>
        <p:nvSpPr>
          <p:cNvPr id="9" name="Rectangle 8">
            <a:extLst>
              <a:ext uri="{FF2B5EF4-FFF2-40B4-BE49-F238E27FC236}">
                <a16:creationId xmlns:a16="http://schemas.microsoft.com/office/drawing/2014/main" xmlns="" id="{721D4E32-7EE7-4C82-93DA-6988F5FD9F82}"/>
              </a:ext>
            </a:extLst>
          </p:cNvPr>
          <p:cNvSpPr/>
          <p:nvPr/>
        </p:nvSpPr>
        <p:spPr>
          <a:xfrm>
            <a:off x="1737186" y="4381920"/>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Healthy Food Access</a:t>
            </a:r>
          </a:p>
        </p:txBody>
      </p:sp>
      <p:sp>
        <p:nvSpPr>
          <p:cNvPr id="10" name="Rectangle 9">
            <a:extLst>
              <a:ext uri="{FF2B5EF4-FFF2-40B4-BE49-F238E27FC236}">
                <a16:creationId xmlns:a16="http://schemas.microsoft.com/office/drawing/2014/main" xmlns="" id="{CE425CA1-F0A9-423C-88D0-2E3D33353576}"/>
              </a:ext>
            </a:extLst>
          </p:cNvPr>
          <p:cNvSpPr/>
          <p:nvPr/>
        </p:nvSpPr>
        <p:spPr>
          <a:xfrm>
            <a:off x="8048503" y="4372133"/>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Stable Housing</a:t>
            </a:r>
          </a:p>
        </p:txBody>
      </p:sp>
      <p:sp>
        <p:nvSpPr>
          <p:cNvPr id="11" name="Oval 10">
            <a:extLst>
              <a:ext uri="{FF2B5EF4-FFF2-40B4-BE49-F238E27FC236}">
                <a16:creationId xmlns:a16="http://schemas.microsoft.com/office/drawing/2014/main" xmlns="" id="{BA7AE6CB-A843-4D64-BA2B-36DCE3F7D680}"/>
              </a:ext>
            </a:extLst>
          </p:cNvPr>
          <p:cNvSpPr/>
          <p:nvPr/>
        </p:nvSpPr>
        <p:spPr>
          <a:xfrm>
            <a:off x="5169682" y="3159922"/>
            <a:ext cx="1845578" cy="1484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a:t>
            </a:r>
          </a:p>
        </p:txBody>
      </p:sp>
      <p:cxnSp>
        <p:nvCxnSpPr>
          <p:cNvPr id="13" name="Straight Arrow Connector 12">
            <a:extLst>
              <a:ext uri="{FF2B5EF4-FFF2-40B4-BE49-F238E27FC236}">
                <a16:creationId xmlns:a16="http://schemas.microsoft.com/office/drawing/2014/main" xmlns="" id="{1C605832-DB12-46B2-8265-5EF942528C43}"/>
              </a:ext>
            </a:extLst>
          </p:cNvPr>
          <p:cNvCxnSpPr/>
          <p:nvPr/>
        </p:nvCxnSpPr>
        <p:spPr>
          <a:xfrm>
            <a:off x="4866279" y="2195189"/>
            <a:ext cx="25250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E98F685-F788-4E06-AC28-E5DC89A8B68E}"/>
              </a:ext>
            </a:extLst>
          </p:cNvPr>
          <p:cNvCxnSpPr/>
          <p:nvPr/>
        </p:nvCxnSpPr>
        <p:spPr>
          <a:xfrm>
            <a:off x="9162840" y="3453538"/>
            <a:ext cx="0" cy="713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36A87C6-D36A-484A-A295-C0D396C49484}"/>
              </a:ext>
            </a:extLst>
          </p:cNvPr>
          <p:cNvCxnSpPr/>
          <p:nvPr/>
        </p:nvCxnSpPr>
        <p:spPr>
          <a:xfrm flipH="1">
            <a:off x="4941780" y="5350848"/>
            <a:ext cx="280192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4530307-7FEA-438E-8DC0-5A1AE1F95F9F}"/>
              </a:ext>
            </a:extLst>
          </p:cNvPr>
          <p:cNvCxnSpPr/>
          <p:nvPr/>
        </p:nvCxnSpPr>
        <p:spPr>
          <a:xfrm>
            <a:off x="2852921" y="3453538"/>
            <a:ext cx="0" cy="713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F929117-4670-F24F-8E18-8E8303067E1A}"/>
              </a:ext>
            </a:extLst>
          </p:cNvPr>
          <p:cNvSpPr txBox="1"/>
          <p:nvPr/>
        </p:nvSpPr>
        <p:spPr>
          <a:xfrm>
            <a:off x="157162" y="162721"/>
            <a:ext cx="10820399" cy="769441"/>
          </a:xfrm>
          <a:prstGeom prst="rect">
            <a:avLst/>
          </a:prstGeom>
          <a:noFill/>
        </p:spPr>
        <p:txBody>
          <a:bodyPr wrap="square" rtlCol="0">
            <a:spAutoFit/>
          </a:bodyPr>
          <a:lstStyle/>
          <a:p>
            <a:pPr>
              <a:defRPr/>
            </a:pPr>
            <a:r>
              <a:rPr lang="en-US" sz="4400" b="1" dirty="0">
                <a:solidFill>
                  <a:schemeClr val="bg1"/>
                </a:solidFill>
                <a:latin typeface="+mj-lt"/>
                <a:cs typeface="Arial" charset="0"/>
              </a:rPr>
              <a:t> How Social Determinants Interact</a:t>
            </a:r>
          </a:p>
        </p:txBody>
      </p:sp>
      <p:sp>
        <p:nvSpPr>
          <p:cNvPr id="14" name="Slide Number Placeholder 1">
            <a:extLst>
              <a:ext uri="{FF2B5EF4-FFF2-40B4-BE49-F238E27FC236}">
                <a16:creationId xmlns:a16="http://schemas.microsoft.com/office/drawing/2014/main" xmlns="" id="{DF6B38CC-232C-477D-8FB1-C00C004990B7}"/>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11</a:t>
            </a:fld>
            <a:endParaRPr lang="en-US" dirty="0"/>
          </a:p>
        </p:txBody>
      </p:sp>
    </p:spTree>
    <p:extLst>
      <p:ext uri="{BB962C8B-B14F-4D97-AF65-F5344CB8AC3E}">
        <p14:creationId xmlns:p14="http://schemas.microsoft.com/office/powerpoint/2010/main" val="63936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Social Determinants of Health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649156059"/>
              </p:ext>
            </p:extLst>
          </p:nvPr>
        </p:nvGraphicFramePr>
        <p:xfrm>
          <a:off x="0" y="951760"/>
          <a:ext cx="12204702" cy="5549521"/>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05422">
                <a:tc>
                  <a:txBody>
                    <a:bodyPr/>
                    <a:lstStyle/>
                    <a:p>
                      <a:pPr algn="ctr"/>
                      <a:endParaRPr lang="en-US" sz="2400" dirty="0"/>
                    </a:p>
                  </a:txBody>
                  <a:tcPr/>
                </a:tc>
                <a:tc>
                  <a:txBody>
                    <a:bodyPr/>
                    <a:lstStyle/>
                    <a:p>
                      <a:pPr algn="ctr"/>
                      <a:r>
                        <a:rPr lang="en-US" sz="3200" dirty="0"/>
                        <a:t>Recommendations</a:t>
                      </a:r>
                    </a:p>
                  </a:txBody>
                  <a:tcPr/>
                </a:tc>
                <a:extLst>
                  <a:ext uri="{0D108BD9-81ED-4DB2-BD59-A6C34878D82A}">
                    <a16:rowId xmlns:a16="http://schemas.microsoft.com/office/drawing/2014/main" xmlns="" val="528578915"/>
                  </a:ext>
                </a:extLst>
              </a:tr>
              <a:tr h="2146780">
                <a:tc>
                  <a:txBody>
                    <a:bodyPr/>
                    <a:lstStyle/>
                    <a:p>
                      <a:pPr algn="ctr"/>
                      <a:r>
                        <a:rPr lang="en-US" sz="3200" b="1" dirty="0">
                          <a:solidFill>
                            <a:schemeClr val="tx1"/>
                          </a:solidFill>
                        </a:rPr>
                        <a:t>Housing</a:t>
                      </a:r>
                      <a:r>
                        <a:rPr lang="en-US" sz="3200" b="1" baseline="0" dirty="0">
                          <a:solidFill>
                            <a:schemeClr val="tx1"/>
                          </a:solidFill>
                        </a:rPr>
                        <a:t> Stability</a:t>
                      </a:r>
                      <a:endParaRPr lang="en-US" sz="3200" b="1" dirty="0">
                        <a:solidFill>
                          <a:schemeClr val="tx1"/>
                        </a:solidFill>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3200" dirty="0" smtClean="0">
                          <a:solidFill>
                            <a:schemeClr val="dk1"/>
                          </a:solidFill>
                        </a:rPr>
                        <a:t>Implement policies that increases housing stability </a:t>
                      </a:r>
                    </a:p>
                  </a:txBody>
                  <a:tcPr anchor="ctr"/>
                </a:tc>
                <a:extLst>
                  <a:ext uri="{0D108BD9-81ED-4DB2-BD59-A6C34878D82A}">
                    <a16:rowId xmlns:a16="http://schemas.microsoft.com/office/drawing/2014/main" xmlns="" val="1617705638"/>
                  </a:ext>
                </a:extLst>
              </a:tr>
              <a:tr h="2797319">
                <a:tc>
                  <a:txBody>
                    <a:bodyPr/>
                    <a:lstStyle/>
                    <a:p>
                      <a:pPr marL="0" indent="0" algn="ctr">
                        <a:buFontTx/>
                        <a:buNone/>
                      </a:pPr>
                      <a:r>
                        <a:rPr lang="en-US" sz="3200" b="1" dirty="0">
                          <a:solidFill>
                            <a:schemeClr val="tx1"/>
                          </a:solidFill>
                        </a:rPr>
                        <a:t>Economic Mobility</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Develop pathways to financial freedom to prevent further disparities and that support economic mobility </a:t>
                      </a:r>
                      <a:endParaRPr lang="en-US" sz="3200" dirty="0" smtClean="0">
                        <a:solidFill>
                          <a:schemeClr val="tx1"/>
                        </a:solidFill>
                      </a:endParaRPr>
                    </a:p>
                    <a:p>
                      <a:pPr marL="342900" indent="-342900">
                        <a:buFont typeface="Arial" panose="020B0604020202020204" pitchFamily="34" charset="0"/>
                        <a:buChar char="•"/>
                        <a:defRPr/>
                      </a:pPr>
                      <a:endParaRPr lang="en-US" sz="3200" dirty="0">
                        <a:solidFill>
                          <a:schemeClr val="dk1"/>
                        </a:solidFill>
                      </a:endParaRPr>
                    </a:p>
                  </a:txBody>
                  <a:tcPr anchor="ctr"/>
                </a:tc>
                <a:extLst>
                  <a:ext uri="{0D108BD9-81ED-4DB2-BD59-A6C34878D82A}">
                    <a16:rowId xmlns:a16="http://schemas.microsoft.com/office/drawing/2014/main" xmlns="" val="284387445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12</a:t>
            </a:fld>
            <a:endParaRPr lang="en-US" dirty="0"/>
          </a:p>
        </p:txBody>
      </p:sp>
    </p:spTree>
    <p:extLst>
      <p:ext uri="{BB962C8B-B14F-4D97-AF65-F5344CB8AC3E}">
        <p14:creationId xmlns:p14="http://schemas.microsoft.com/office/powerpoint/2010/main" val="68536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125604" y="208322"/>
            <a:ext cx="12192000" cy="1323439"/>
          </a:xfrm>
          <a:prstGeom prst="rect">
            <a:avLst/>
          </a:prstGeom>
          <a:noFill/>
        </p:spPr>
        <p:txBody>
          <a:bodyPr wrap="square" rtlCol="0">
            <a:spAutoFit/>
          </a:bodyPr>
          <a:lstStyle/>
          <a:p>
            <a:pPr>
              <a:defRPr/>
            </a:pPr>
            <a:r>
              <a:rPr lang="en-US" sz="4000" b="1" dirty="0">
                <a:solidFill>
                  <a:schemeClr val="bg1"/>
                </a:solidFill>
                <a:latin typeface="+mj-lt"/>
                <a:cs typeface="Arial" charset="0"/>
              </a:rPr>
              <a:t>SDOH Recommendation: Economic Mobility Example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TextBox 1"/>
          <p:cNvSpPr txBox="1"/>
          <p:nvPr/>
        </p:nvSpPr>
        <p:spPr>
          <a:xfrm>
            <a:off x="952539" y="1845335"/>
            <a:ext cx="184666" cy="369332"/>
          </a:xfrm>
          <a:prstGeom prst="rect">
            <a:avLst/>
          </a:prstGeom>
          <a:noFill/>
        </p:spPr>
        <p:txBody>
          <a:bodyPr wrap="none" rtlCol="0">
            <a:spAutoFit/>
          </a:bodyPr>
          <a:lstStyle/>
          <a:p>
            <a:endParaRPr lang="en-US" dirty="0"/>
          </a:p>
        </p:txBody>
      </p:sp>
      <p:sp>
        <p:nvSpPr>
          <p:cNvPr id="3" name="Rectangle 2"/>
          <p:cNvSpPr/>
          <p:nvPr/>
        </p:nvSpPr>
        <p:spPr>
          <a:xfrm>
            <a:off x="416737" y="1316960"/>
            <a:ext cx="11529688" cy="5262979"/>
          </a:xfrm>
          <a:prstGeom prst="rect">
            <a:avLst/>
          </a:prstGeom>
        </p:spPr>
        <p:txBody>
          <a:bodyPr wrap="square">
            <a:spAutoFit/>
          </a:bodyPr>
          <a:lstStyle/>
          <a:p>
            <a:pPr>
              <a:defRPr/>
            </a:pPr>
            <a:r>
              <a:rPr lang="en-US" sz="2400" b="1" dirty="0">
                <a:solidFill>
                  <a:schemeClr val="dk1"/>
                </a:solidFill>
              </a:rPr>
              <a:t>Recommendation:</a:t>
            </a:r>
            <a:r>
              <a:rPr lang="en-US" sz="2400" dirty="0">
                <a:solidFill>
                  <a:srgbClr val="FF3300"/>
                </a:solidFill>
              </a:rPr>
              <a:t> </a:t>
            </a:r>
            <a:r>
              <a:rPr lang="en-US" sz="2400" dirty="0"/>
              <a:t>Develop pathways to financial freedom to prevent further disparities and that support economic mobility </a:t>
            </a:r>
          </a:p>
          <a:p>
            <a:r>
              <a:rPr lang="en-US" sz="2400" i="1" dirty="0">
                <a:solidFill>
                  <a:schemeClr val="dk1"/>
                </a:solidFill>
              </a:rPr>
              <a:t> </a:t>
            </a:r>
            <a:endParaRPr lang="en-US" sz="2400" dirty="0">
              <a:solidFill>
                <a:schemeClr val="dk1"/>
              </a:solidFill>
            </a:endParaRPr>
          </a:p>
          <a:p>
            <a:r>
              <a:rPr lang="en-US" sz="2400" b="1" dirty="0">
                <a:solidFill>
                  <a:schemeClr val="dk1"/>
                </a:solidFill>
              </a:rPr>
              <a:t>Root Cause Identified: </a:t>
            </a:r>
            <a:r>
              <a:rPr lang="en-US" sz="2400" dirty="0"/>
              <a:t>Economic opportunity </a:t>
            </a:r>
          </a:p>
          <a:p>
            <a:endParaRPr lang="en-US" sz="2400" dirty="0"/>
          </a:p>
          <a:p>
            <a:r>
              <a:rPr lang="en-US" sz="2400" b="1" dirty="0">
                <a:solidFill>
                  <a:schemeClr val="dk1"/>
                </a:solidFill>
              </a:rPr>
              <a:t>Population(s) Impacted:</a:t>
            </a:r>
            <a:r>
              <a:rPr lang="en-US" sz="2400" b="1" i="1" dirty="0">
                <a:solidFill>
                  <a:schemeClr val="dk1"/>
                </a:solidFill>
              </a:rPr>
              <a:t> </a:t>
            </a:r>
            <a:r>
              <a:rPr lang="en-US" sz="2400" dirty="0"/>
              <a:t>Communities of color as primary focus </a:t>
            </a:r>
          </a:p>
          <a:p>
            <a:endParaRPr lang="en-US" sz="2400" dirty="0"/>
          </a:p>
          <a:p>
            <a:r>
              <a:rPr lang="en-US" sz="2400" b="1" dirty="0">
                <a:solidFill>
                  <a:schemeClr val="dk1"/>
                </a:solidFill>
              </a:rPr>
              <a:t>Details: </a:t>
            </a:r>
          </a:p>
          <a:p>
            <a:pPr marL="342900" indent="-342900">
              <a:buFont typeface="Arial"/>
              <a:buChar char="•"/>
            </a:pPr>
            <a:r>
              <a:rPr lang="en-US" sz="2400" dirty="0"/>
              <a:t>COVID-19 has shined a spotlight on systems that disadvantage communities of color and limit ability to participate fully in the economy. Implementation of a comprehensive economic package that includes but is not limited to relief for small businesses owned by persons of color will strive to change the wealth gap and support economic mobility. </a:t>
            </a:r>
          </a:p>
          <a:p>
            <a:endParaRPr lang="en-US" sz="2400" dirty="0"/>
          </a:p>
          <a:p>
            <a:endParaRPr lang="en-US" sz="2400" i="1" dirty="0"/>
          </a:p>
        </p:txBody>
      </p:sp>
    </p:spTree>
    <p:extLst>
      <p:ext uri="{BB962C8B-B14F-4D97-AF65-F5344CB8AC3E}">
        <p14:creationId xmlns:p14="http://schemas.microsoft.com/office/powerpoint/2010/main" val="374381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656500186"/>
              </p:ext>
            </p:extLst>
          </p:nvPr>
        </p:nvGraphicFramePr>
        <p:xfrm>
          <a:off x="683846" y="1955786"/>
          <a:ext cx="10922000" cy="2926993"/>
        </p:xfrm>
        <a:graphic>
          <a:graphicData uri="http://schemas.openxmlformats.org/drawingml/2006/table">
            <a:tbl>
              <a:tblPr firstRow="1" bandRow="1">
                <a:tableStyleId>{5FD0F851-EC5A-4D38-B0AD-8093EC10F338}</a:tableStyleId>
              </a:tblPr>
              <a:tblGrid>
                <a:gridCol w="2381126">
                  <a:extLst>
                    <a:ext uri="{9D8B030D-6E8A-4147-A177-3AD203B41FA5}">
                      <a16:colId xmlns:a16="http://schemas.microsoft.com/office/drawing/2014/main" xmlns="" val="98093174"/>
                    </a:ext>
                  </a:extLst>
                </a:gridCol>
                <a:gridCol w="8540874">
                  <a:extLst>
                    <a:ext uri="{9D8B030D-6E8A-4147-A177-3AD203B41FA5}">
                      <a16:colId xmlns:a16="http://schemas.microsoft.com/office/drawing/2014/main" xmlns="" val="3203364878"/>
                    </a:ext>
                  </a:extLst>
                </a:gridCol>
              </a:tblGrid>
              <a:tr h="2926993">
                <a:tc>
                  <a:txBody>
                    <a:bodyPr/>
                    <a:lstStyle/>
                    <a:p>
                      <a:pPr marL="0" indent="0" algn="ctr">
                        <a:buFontTx/>
                        <a:buNone/>
                      </a:pPr>
                      <a:r>
                        <a:rPr lang="en-US" sz="3200" dirty="0"/>
                        <a:t>Economic Mobility</a:t>
                      </a:r>
                      <a:endParaRPr lang="en-US" sz="3200" b="1" dirty="0">
                        <a:solidFill>
                          <a:schemeClr val="tx1"/>
                        </a:solidFill>
                      </a:endParaRPr>
                    </a:p>
                  </a:txBody>
                  <a:tcPr anchor="ctr"/>
                </a:tc>
                <a:tc>
                  <a:txBody>
                    <a:bodyPr/>
                    <a:lstStyle/>
                    <a:p>
                      <a:pPr marL="0" indent="0" fontAlgn="t">
                        <a:buFont typeface="Arial" panose="020B0604020202020204" pitchFamily="34" charset="0"/>
                        <a:buNone/>
                      </a:pPr>
                      <a:r>
                        <a:rPr lang="en-US" sz="3200" dirty="0" smtClean="0"/>
                        <a:t>While recognizing that this recommendation extends beyond DPH, DPH will engage in  conversations to address the connection between public health and inequitable economic practices and systems.</a:t>
                      </a:r>
                      <a:endParaRPr lang="en-US" sz="3200" b="0" dirty="0"/>
                    </a:p>
                  </a:txBody>
                  <a:tcPr anchor="ctr"/>
                </a:tc>
                <a:extLst>
                  <a:ext uri="{0D108BD9-81ED-4DB2-BD59-A6C34878D82A}">
                    <a16:rowId xmlns:a16="http://schemas.microsoft.com/office/drawing/2014/main" xmlns="" val="284387445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14</a:t>
            </a:fld>
            <a:endParaRPr lang="en-US" dirty="0"/>
          </a:p>
        </p:txBody>
      </p:sp>
      <p:sp>
        <p:nvSpPr>
          <p:cNvPr id="8" name="TextBox 7">
            <a:extLst>
              <a:ext uri="{FF2B5EF4-FFF2-40B4-BE49-F238E27FC236}">
                <a16:creationId xmlns:a16="http://schemas.microsoft.com/office/drawing/2014/main" xmlns="" id="{81954107-8724-7644-B5F3-7869DF3F5E85}"/>
              </a:ext>
            </a:extLst>
          </p:cNvPr>
          <p:cNvSpPr txBox="1"/>
          <p:nvPr/>
        </p:nvSpPr>
        <p:spPr>
          <a:xfrm>
            <a:off x="234462" y="208322"/>
            <a:ext cx="12192000" cy="707886"/>
          </a:xfrm>
          <a:prstGeom prst="rect">
            <a:avLst/>
          </a:prstGeom>
          <a:noFill/>
        </p:spPr>
        <p:txBody>
          <a:bodyPr wrap="square" rtlCol="0">
            <a:spAutoFit/>
          </a:bodyPr>
          <a:lstStyle/>
          <a:p>
            <a:pPr>
              <a:defRPr/>
            </a:pPr>
            <a:r>
              <a:rPr lang="en-US" sz="4000" b="1" dirty="0">
                <a:solidFill>
                  <a:schemeClr val="bg1"/>
                </a:solidFill>
                <a:latin typeface="+mj-lt"/>
                <a:cs typeface="Arial" charset="0"/>
              </a:rPr>
              <a:t>SDOH Recommendation: DPH Potential Action </a:t>
            </a:r>
          </a:p>
        </p:txBody>
      </p:sp>
    </p:spTree>
    <p:extLst>
      <p:ext uri="{BB962C8B-B14F-4D97-AF65-F5344CB8AC3E}">
        <p14:creationId xmlns:p14="http://schemas.microsoft.com/office/powerpoint/2010/main" val="192777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71656"/>
            <a:ext cx="11481955" cy="769441"/>
          </a:xfrm>
          <a:prstGeom prst="rect">
            <a:avLst/>
          </a:prstGeom>
          <a:noFill/>
        </p:spPr>
        <p:txBody>
          <a:bodyPr wrap="square" rtlCol="0">
            <a:spAutoFit/>
          </a:bodyPr>
          <a:lstStyle/>
          <a:p>
            <a:pPr>
              <a:defRPr/>
            </a:pPr>
            <a:r>
              <a:rPr lang="en-US" sz="4400" b="1" dirty="0">
                <a:solidFill>
                  <a:schemeClr val="bg1"/>
                </a:solidFill>
                <a:latin typeface="+mj-lt"/>
                <a:cs typeface="Arial" panose="020B0604020202020204" pitchFamily="34" charset="0"/>
              </a:rPr>
              <a:t>Community Engagement &amp; Support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374464112"/>
              </p:ext>
            </p:extLst>
          </p:nvPr>
        </p:nvGraphicFramePr>
        <p:xfrm>
          <a:off x="0" y="974215"/>
          <a:ext cx="12191999" cy="5508375"/>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656243">
                <a:tc>
                  <a:txBody>
                    <a:bodyPr/>
                    <a:lstStyle/>
                    <a:p>
                      <a:pPr algn="ctr"/>
                      <a:endParaRPr lang="en-US" sz="2400" dirty="0"/>
                    </a:p>
                  </a:txBody>
                  <a:tcPr/>
                </a:tc>
                <a:tc>
                  <a:txBody>
                    <a:bodyPr/>
                    <a:lstStyle/>
                    <a:p>
                      <a:pPr algn="ctr"/>
                      <a:r>
                        <a:rPr lang="en-US" sz="3200" dirty="0"/>
                        <a:t>Recommendations</a:t>
                      </a:r>
                      <a:endParaRPr lang="en-US" sz="2800" dirty="0"/>
                    </a:p>
                  </a:txBody>
                  <a:tcPr/>
                </a:tc>
                <a:extLst>
                  <a:ext uri="{0D108BD9-81ED-4DB2-BD59-A6C34878D82A}">
                    <a16:rowId xmlns:a16="http://schemas.microsoft.com/office/drawing/2014/main" xmlns="" val="528578915"/>
                  </a:ext>
                </a:extLst>
              </a:tr>
              <a:tr h="1593594">
                <a:tc>
                  <a:txBody>
                    <a:bodyPr/>
                    <a:lstStyle/>
                    <a:p>
                      <a:pPr algn="ctr"/>
                      <a:r>
                        <a:rPr lang="en-US" sz="2400" b="1" dirty="0">
                          <a:solidFill>
                            <a:schemeClr val="tx1"/>
                          </a:solidFill>
                        </a:rPr>
                        <a:t>Multilingual Messaging</a:t>
                      </a:r>
                    </a:p>
                  </a:txBody>
                  <a:tcPr anchor="ctr"/>
                </a:tc>
                <a:tc>
                  <a:txBody>
                    <a:bodyPr/>
                    <a:lstStyle/>
                    <a:p>
                      <a:pPr algn="l"/>
                      <a:r>
                        <a:rPr lang="en-US" sz="2000" dirty="0">
                          <a:solidFill>
                            <a:schemeClr val="tx1"/>
                          </a:solidFill>
                        </a:rPr>
                        <a:t>Prioritize investment in multilingual outreach to communities most critically impacted by COVID-19 regarding testing, protection at home and workplace, and how to access state assistance programs and resources available</a:t>
                      </a:r>
                    </a:p>
                  </a:txBody>
                  <a:tcPr/>
                </a:tc>
                <a:extLst>
                  <a:ext uri="{0D108BD9-81ED-4DB2-BD59-A6C34878D82A}">
                    <a16:rowId xmlns:a16="http://schemas.microsoft.com/office/drawing/2014/main" xmlns="" val="1617705638"/>
                  </a:ext>
                </a:extLst>
              </a:tr>
              <a:tr h="1621198">
                <a:tc>
                  <a:txBody>
                    <a:bodyPr/>
                    <a:lstStyle/>
                    <a:p>
                      <a:pPr algn="ctr"/>
                      <a:r>
                        <a:rPr lang="en-US" sz="2400" b="1" dirty="0">
                          <a:solidFill>
                            <a:schemeClr val="tx1"/>
                          </a:solidFill>
                        </a:rPr>
                        <a:t>Engaging the</a:t>
                      </a:r>
                      <a:r>
                        <a:rPr lang="en-US" sz="2400" b="1" baseline="0" dirty="0">
                          <a:solidFill>
                            <a:schemeClr val="tx1"/>
                          </a:solidFill>
                        </a:rPr>
                        <a:t> Community</a:t>
                      </a:r>
                      <a:endParaRPr lang="en-US" sz="2400" b="1" dirty="0">
                        <a:solidFill>
                          <a:schemeClr val="tx1"/>
                        </a:solidFill>
                      </a:endParaRPr>
                    </a:p>
                  </a:txBody>
                  <a:tcPr anchor="ctr"/>
                </a:tc>
                <a:tc>
                  <a:txBody>
                    <a:bodyPr/>
                    <a:lstStyle/>
                    <a:p>
                      <a:pPr algn="l"/>
                      <a:r>
                        <a:rPr lang="en-US" sz="2000" dirty="0">
                          <a:solidFill>
                            <a:schemeClr val="tx1"/>
                          </a:solidFill>
                        </a:rPr>
                        <a:t>Plan and implement strategy for the active engagement and representation of existing anchor organizations in the communities in decision-making processes related to COVID-19 response and recovery</a:t>
                      </a:r>
                    </a:p>
                    <a:p>
                      <a:pPr algn="l"/>
                      <a:endParaRPr lang="en-US" sz="2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effectLst/>
                          <a:latin typeface="+mn-lt"/>
                          <a:ea typeface="+mn-ea"/>
                          <a:cs typeface="+mn-cs"/>
                        </a:rPr>
                        <a:t>Develop pathways for foreign-trained medical professionals to practice</a:t>
                      </a:r>
                      <a:endParaRPr lang="en-US" sz="2000" b="0" i="0" kern="1200" dirty="0">
                        <a:solidFill>
                          <a:schemeClr val="tx1"/>
                        </a:solidFill>
                        <a:effectLst/>
                        <a:latin typeface="+mn-lt"/>
                        <a:ea typeface="+mn-ea"/>
                        <a:cs typeface="+mn-cs"/>
                      </a:endParaRPr>
                    </a:p>
                  </a:txBody>
                  <a:tcPr/>
                </a:tc>
                <a:extLst>
                  <a:ext uri="{0D108BD9-81ED-4DB2-BD59-A6C34878D82A}">
                    <a16:rowId xmlns:a16="http://schemas.microsoft.com/office/drawing/2014/main" xmlns="" val="2843874457"/>
                  </a:ext>
                </a:extLst>
              </a:tr>
              <a:tr h="1637340">
                <a:tc>
                  <a:txBody>
                    <a:bodyPr/>
                    <a:lstStyle/>
                    <a:p>
                      <a:pPr algn="ctr"/>
                      <a:r>
                        <a:rPr lang="en-US" sz="2400" b="1" dirty="0">
                          <a:solidFill>
                            <a:schemeClr val="tx1"/>
                          </a:solidFill>
                        </a:rPr>
                        <a:t>Partnership</a:t>
                      </a:r>
                    </a:p>
                  </a:txBody>
                  <a:tcPr anchor="ctr"/>
                </a:tc>
                <a:tc>
                  <a:txBody>
                    <a:bodyPr/>
                    <a:lstStyle/>
                    <a:p>
                      <a:pPr>
                        <a:defRPr/>
                      </a:pPr>
                      <a:r>
                        <a:rPr lang="en-US" sz="2000" dirty="0">
                          <a:solidFill>
                            <a:schemeClr val="tx1"/>
                          </a:solidFill>
                        </a:rPr>
                        <a:t>Develop and expand public and private partnerships with </a:t>
                      </a:r>
                      <a:r>
                        <a:rPr lang="en-US" sz="2000" baseline="0" dirty="0">
                          <a:solidFill>
                            <a:schemeClr val="tx1"/>
                          </a:solidFill>
                        </a:rPr>
                        <a:t>community health centers, local governments, other state agencies, quasi-state agencies (e.g. MBTA) and philanthropic organizations</a:t>
                      </a:r>
                      <a:endParaRPr lang="en-US" sz="2000" dirty="0">
                        <a:solidFill>
                          <a:schemeClr val="tx1"/>
                        </a:solidFill>
                      </a:endParaRPr>
                    </a:p>
                  </a:txBody>
                  <a:tcPr/>
                </a:tc>
                <a:extLst>
                  <a:ext uri="{0D108BD9-81ED-4DB2-BD59-A6C34878D82A}">
                    <a16:rowId xmlns:a16="http://schemas.microsoft.com/office/drawing/2014/main" xmlns="" val="677042111"/>
                  </a:ext>
                </a:extLst>
              </a:tr>
            </a:tbl>
          </a:graphicData>
        </a:graphic>
      </p:graphicFrame>
      <p:sp>
        <p:nvSpPr>
          <p:cNvPr id="2" name="Slide Number Placeholder 1">
            <a:extLst>
              <a:ext uri="{FF2B5EF4-FFF2-40B4-BE49-F238E27FC236}">
                <a16:creationId xmlns:a16="http://schemas.microsoft.com/office/drawing/2014/main" xmlns="" id="{965991C1-46DD-4880-BE17-8FAE5D50C51A}"/>
              </a:ext>
            </a:extLst>
          </p:cNvPr>
          <p:cNvSpPr>
            <a:spLocks noGrp="1"/>
          </p:cNvSpPr>
          <p:nvPr>
            <p:ph type="sldNum" sz="quarter" idx="4"/>
          </p:nvPr>
        </p:nvSpPr>
        <p:spPr>
          <a:xfrm>
            <a:off x="9455584" y="6482590"/>
            <a:ext cx="2736415" cy="365125"/>
          </a:xfrm>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Tree>
    <p:extLst>
      <p:ext uri="{BB962C8B-B14F-4D97-AF65-F5344CB8AC3E}">
        <p14:creationId xmlns:p14="http://schemas.microsoft.com/office/powerpoint/2010/main" val="170565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238245" y="99464"/>
            <a:ext cx="12208241" cy="830997"/>
          </a:xfrm>
          <a:prstGeom prst="rect">
            <a:avLst/>
          </a:prstGeom>
          <a:noFill/>
        </p:spPr>
        <p:txBody>
          <a:bodyPr wrap="square" rtlCol="0">
            <a:spAutoFit/>
          </a:bodyPr>
          <a:lstStyle/>
          <a:p>
            <a:pPr>
              <a:defRPr/>
            </a:pPr>
            <a:r>
              <a:rPr lang="en-US" sz="2400" b="1" dirty="0">
                <a:solidFill>
                  <a:schemeClr val="bg1"/>
                </a:solidFill>
                <a:latin typeface="+mj-lt"/>
                <a:cs typeface="Arial" charset="0"/>
              </a:rPr>
              <a:t>Community Engagement </a:t>
            </a:r>
            <a:r>
              <a:rPr lang="en-US" sz="2400" b="1" dirty="0" smtClean="0">
                <a:solidFill>
                  <a:schemeClr val="bg1"/>
                </a:solidFill>
                <a:latin typeface="+mj-lt"/>
                <a:cs typeface="Arial" charset="0"/>
              </a:rPr>
              <a:t>and Support Recommendation</a:t>
            </a:r>
            <a:r>
              <a:rPr lang="en-US" sz="2400" b="1" dirty="0">
                <a:solidFill>
                  <a:schemeClr val="bg1"/>
                </a:solidFill>
                <a:latin typeface="+mj-lt"/>
                <a:cs typeface="Arial" charset="0"/>
              </a:rPr>
              <a:t>: Multilingual </a:t>
            </a:r>
            <a:r>
              <a:rPr lang="en-US" sz="2400" b="1" dirty="0" smtClean="0">
                <a:solidFill>
                  <a:schemeClr val="bg1"/>
                </a:solidFill>
                <a:latin typeface="+mj-lt"/>
                <a:cs typeface="Arial" charset="0"/>
              </a:rPr>
              <a:t>Messaging Example</a:t>
            </a:r>
            <a:endParaRPr lang="en-US" sz="2400" b="1" dirty="0">
              <a:solidFill>
                <a:schemeClr val="bg1"/>
              </a:solidFill>
              <a:latin typeface="+mj-lt"/>
              <a:cs typeface="Arial" charset="0"/>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Rectangle 1"/>
          <p:cNvSpPr/>
          <p:nvPr/>
        </p:nvSpPr>
        <p:spPr>
          <a:xfrm>
            <a:off x="238245" y="1042159"/>
            <a:ext cx="11738345" cy="5355312"/>
          </a:xfrm>
          <a:prstGeom prst="rect">
            <a:avLst/>
          </a:prstGeom>
        </p:spPr>
        <p:txBody>
          <a:bodyPr wrap="square">
            <a:spAutoFit/>
          </a:bodyPr>
          <a:lstStyle/>
          <a:p>
            <a:r>
              <a:rPr lang="en-US" sz="2400" b="1" dirty="0">
                <a:solidFill>
                  <a:schemeClr val="dk1"/>
                </a:solidFill>
              </a:rPr>
              <a:t>Recommendation: </a:t>
            </a:r>
            <a:r>
              <a:rPr lang="en-US" sz="2400" dirty="0">
                <a:solidFill>
                  <a:schemeClr val="dk1"/>
                </a:solidFill>
              </a:rPr>
              <a:t>Prioritize investment in multilingual outreach to communities most critically impacted by COVID-19 regarding testing, protection at home and workplace, and how to access state assistance programs and resources available</a:t>
            </a:r>
            <a:endParaRPr lang="en-US" sz="2400" dirty="0"/>
          </a:p>
          <a:p>
            <a:endParaRPr lang="en-US" dirty="0">
              <a:solidFill>
                <a:schemeClr val="dk1"/>
              </a:solidFill>
            </a:endParaRPr>
          </a:p>
          <a:p>
            <a:r>
              <a:rPr lang="en-US" sz="2400" b="1" dirty="0">
                <a:solidFill>
                  <a:schemeClr val="dk1"/>
                </a:solidFill>
              </a:rPr>
              <a:t>Root Cause Identified: </a:t>
            </a:r>
            <a:r>
              <a:rPr lang="en-US" sz="2400" dirty="0">
                <a:solidFill>
                  <a:schemeClr val="dk1"/>
                </a:solidFill>
              </a:rPr>
              <a:t>Systemic inequities; lack of accessible + culturally tailored information</a:t>
            </a:r>
          </a:p>
          <a:p>
            <a:endParaRPr lang="en-US"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p>
          <a:p>
            <a:pPr marL="342900" lvl="0" indent="-342900">
              <a:buFont typeface="Arial"/>
              <a:buChar char="•"/>
              <a:defRPr/>
            </a:pP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pPr lvl="1"/>
            <a:endParaRPr lang="en-US" sz="1600" dirty="0">
              <a:solidFill>
                <a:schemeClr val="dk1"/>
              </a:solidFill>
            </a:endParaRPr>
          </a:p>
          <a:p>
            <a:pPr lvl="0"/>
            <a:r>
              <a:rPr lang="en-US" sz="2400" b="1" dirty="0">
                <a:solidFill>
                  <a:schemeClr val="dk1"/>
                </a:solidFill>
              </a:rPr>
              <a:t>Details:</a:t>
            </a:r>
          </a:p>
          <a:p>
            <a:pPr marL="342900" lvl="0" indent="-342900">
              <a:buFont typeface="Arial"/>
              <a:buChar char="•"/>
              <a:defRPr/>
            </a:pPr>
            <a:r>
              <a:rPr lang="en-US" sz="2400" dirty="0">
                <a:solidFill>
                  <a:schemeClr val="dk1"/>
                </a:solidFill>
              </a:rPr>
              <a:t>Make informational materials on accessing COVID-19 testing and care, Pandemic Unemployment Assistance, and the eviction moratorium available in at minimum the following languages Portuguese, Chinese, Haitian Creole</a:t>
            </a:r>
          </a:p>
        </p:txBody>
      </p:sp>
    </p:spTree>
    <p:extLst>
      <p:ext uri="{BB962C8B-B14F-4D97-AF65-F5344CB8AC3E}">
        <p14:creationId xmlns:p14="http://schemas.microsoft.com/office/powerpoint/2010/main" val="12171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698382" cy="1077218"/>
          </a:xfrm>
          <a:prstGeom prst="rect">
            <a:avLst/>
          </a:prstGeom>
          <a:noFill/>
        </p:spPr>
        <p:txBody>
          <a:bodyPr wrap="square" rtlCol="0">
            <a:spAutoFit/>
          </a:bodyPr>
          <a:lstStyle/>
          <a:p>
            <a:pPr>
              <a:defRPr/>
            </a:pPr>
            <a:r>
              <a:rPr lang="en-US" sz="3200" b="1" dirty="0">
                <a:solidFill>
                  <a:schemeClr val="bg1"/>
                </a:solidFill>
                <a:latin typeface="+mj-lt"/>
                <a:cs typeface="Arial" charset="0"/>
              </a:rPr>
              <a:t>Community Engagement &amp; Support: DPH Potential Action</a:t>
            </a:r>
            <a:endParaRPr lang="en-US" sz="3200" b="1" dirty="0">
              <a:solidFill>
                <a:schemeClr val="bg1"/>
              </a:solidFill>
              <a:latin typeface="+mj-lt"/>
            </a:endParaRPr>
          </a:p>
          <a:p>
            <a:pPr>
              <a:defRPr/>
            </a:pPr>
            <a:endParaRPr lang="en-US" sz="3200" b="1" dirty="0">
              <a:solidFill>
                <a:schemeClr val="bg1"/>
              </a:solidFill>
              <a:latin typeface="Arial" charset="0"/>
              <a:cs typeface="Arial" charset="0"/>
            </a:endParaRP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2472694295"/>
              </p:ext>
            </p:extLst>
          </p:nvPr>
        </p:nvGraphicFramePr>
        <p:xfrm>
          <a:off x="644767" y="2363640"/>
          <a:ext cx="10980617" cy="2042160"/>
        </p:xfrm>
        <a:graphic>
          <a:graphicData uri="http://schemas.openxmlformats.org/drawingml/2006/table">
            <a:tbl>
              <a:tblPr firstRow="1" bandRow="1">
                <a:tableStyleId>{5FD0F851-EC5A-4D38-B0AD-8093EC10F338}</a:tableStyleId>
              </a:tblPr>
              <a:tblGrid>
                <a:gridCol w="2735387">
                  <a:extLst>
                    <a:ext uri="{9D8B030D-6E8A-4147-A177-3AD203B41FA5}">
                      <a16:colId xmlns:a16="http://schemas.microsoft.com/office/drawing/2014/main" xmlns="" val="20000"/>
                    </a:ext>
                  </a:extLst>
                </a:gridCol>
                <a:gridCol w="8245230">
                  <a:extLst>
                    <a:ext uri="{9D8B030D-6E8A-4147-A177-3AD203B41FA5}">
                      <a16:colId xmlns:a16="http://schemas.microsoft.com/office/drawing/2014/main" xmlns="" val="3203364878"/>
                    </a:ext>
                  </a:extLst>
                </a:gridCol>
              </a:tblGrid>
              <a:tr h="1250902">
                <a:tc>
                  <a:txBody>
                    <a:bodyPr/>
                    <a:lstStyle/>
                    <a:p>
                      <a:pPr marL="0" lvl="0" indent="0" algn="ctr">
                        <a:buFont typeface="Arial"/>
                        <a:buNone/>
                        <a:defRPr/>
                      </a:pPr>
                      <a:r>
                        <a:rPr lang="en-US" sz="3200" dirty="0"/>
                        <a:t>Multilingual</a:t>
                      </a:r>
                    </a:p>
                    <a:p>
                      <a:pPr marL="0" lvl="0" indent="0" algn="ctr">
                        <a:buFont typeface="Arial"/>
                        <a:buNone/>
                        <a:defRPr/>
                      </a:pPr>
                      <a:r>
                        <a:rPr lang="en-US" sz="3200" dirty="0"/>
                        <a:t>Messaging</a:t>
                      </a:r>
                      <a:endParaRPr lang="en-US" sz="3200" b="1" dirty="0">
                        <a:solidFill>
                          <a:schemeClr val="dk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3200" dirty="0"/>
                        <a:t>Increase materials</a:t>
                      </a:r>
                      <a:r>
                        <a:rPr lang="en-US" sz="3200" baseline="0" dirty="0"/>
                        <a:t> &amp; web platforms available in multiple languages and simplified English; Deliver messages through trusted members of the respective community</a:t>
                      </a:r>
                      <a:endParaRPr lang="en-US" sz="3200" dirty="0">
                        <a:solidFill>
                          <a:schemeClr val="tx1"/>
                        </a:solidFill>
                      </a:endParaRPr>
                    </a:p>
                  </a:txBody>
                  <a:tcPr anchor="ctr"/>
                </a:tc>
                <a:extLst>
                  <a:ext uri="{0D108BD9-81ED-4DB2-BD59-A6C34878D82A}">
                    <a16:rowId xmlns:a16="http://schemas.microsoft.com/office/drawing/2014/main" xmlns="" val="1617705638"/>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17</a:t>
            </a:fld>
            <a:endParaRPr lang="en-US" dirty="0"/>
          </a:p>
        </p:txBody>
      </p:sp>
    </p:spTree>
    <p:extLst>
      <p:ext uri="{BB962C8B-B14F-4D97-AF65-F5344CB8AC3E}">
        <p14:creationId xmlns:p14="http://schemas.microsoft.com/office/powerpoint/2010/main" val="234500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1899" y="178579"/>
            <a:ext cx="11481955" cy="769441"/>
          </a:xfrm>
          <a:prstGeom prst="rect">
            <a:avLst/>
          </a:prstGeom>
          <a:noFill/>
        </p:spPr>
        <p:txBody>
          <a:bodyPr wrap="square" rtlCol="0">
            <a:spAutoFit/>
          </a:bodyPr>
          <a:lstStyle/>
          <a:p>
            <a:pPr>
              <a:defRPr/>
            </a:pPr>
            <a:r>
              <a:rPr lang="en-US" sz="4400" b="1" dirty="0">
                <a:solidFill>
                  <a:schemeClr val="bg1"/>
                </a:solidFill>
                <a:latin typeface="+mj-lt"/>
                <a:cs typeface="Arial" panose="020B0604020202020204" pitchFamily="34" charset="0"/>
              </a:rPr>
              <a:t>COVID-19 Mitigation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21899" y="981046"/>
          <a:ext cx="12213899" cy="5585332"/>
        </p:xfrm>
        <a:graphic>
          <a:graphicData uri="http://schemas.openxmlformats.org/drawingml/2006/table">
            <a:tbl>
              <a:tblPr firstRow="1" bandRow="1">
                <a:tableStyleId>{5C22544A-7EE6-4342-B048-85BDC9FD1C3A}</a:tableStyleId>
              </a:tblPr>
              <a:tblGrid>
                <a:gridCol w="3519499">
                  <a:extLst>
                    <a:ext uri="{9D8B030D-6E8A-4147-A177-3AD203B41FA5}">
                      <a16:colId xmlns:a16="http://schemas.microsoft.com/office/drawing/2014/main" xmlns="" val="98093174"/>
                    </a:ext>
                  </a:extLst>
                </a:gridCol>
                <a:gridCol w="8694400">
                  <a:extLst>
                    <a:ext uri="{9D8B030D-6E8A-4147-A177-3AD203B41FA5}">
                      <a16:colId xmlns:a16="http://schemas.microsoft.com/office/drawing/2014/main" xmlns="" val="3203364878"/>
                    </a:ext>
                  </a:extLst>
                </a:gridCol>
              </a:tblGrid>
              <a:tr h="446544">
                <a:tc>
                  <a:txBody>
                    <a:bodyPr/>
                    <a:lstStyle/>
                    <a:p>
                      <a:pPr algn="ctr"/>
                      <a:endParaRPr lang="en-US" sz="2400" dirty="0"/>
                    </a:p>
                  </a:txBody>
                  <a:tcPr/>
                </a:tc>
                <a:tc>
                  <a:txBody>
                    <a:bodyPr/>
                    <a:lstStyle/>
                    <a:p>
                      <a:pPr algn="ctr"/>
                      <a:r>
                        <a:rPr lang="en-US" sz="2400" dirty="0"/>
                        <a:t>Recommendations</a:t>
                      </a:r>
                      <a:endParaRPr lang="en-US" sz="2000" dirty="0"/>
                    </a:p>
                  </a:txBody>
                  <a:tcPr/>
                </a:tc>
                <a:extLst>
                  <a:ext uri="{0D108BD9-81ED-4DB2-BD59-A6C34878D82A}">
                    <a16:rowId xmlns:a16="http://schemas.microsoft.com/office/drawing/2014/main" xmlns="" val="528578915"/>
                  </a:ext>
                </a:extLst>
              </a:tr>
              <a:tr h="982396">
                <a:tc>
                  <a:txBody>
                    <a:bodyPr/>
                    <a:lstStyle/>
                    <a:p>
                      <a:pPr algn="ctr"/>
                      <a:r>
                        <a:rPr lang="en-US" sz="2400" b="1" dirty="0"/>
                        <a:t>Access to PPE</a:t>
                      </a:r>
                    </a:p>
                  </a:txBody>
                  <a:tcPr anchor="ctr"/>
                </a:tc>
                <a:tc>
                  <a:txBody>
                    <a:bodyPr/>
                    <a:lstStyle/>
                    <a:p>
                      <a:pPr marL="342900" indent="-342900">
                        <a:buFont typeface="Arial" panose="020B0604020202020204" pitchFamily="34" charset="0"/>
                        <a:buChar char="•"/>
                      </a:pPr>
                      <a:r>
                        <a:rPr lang="en-US" sz="2000" i="0" kern="1200" dirty="0">
                          <a:solidFill>
                            <a:schemeClr val="tx1"/>
                          </a:solidFill>
                          <a:effectLst/>
                          <a:latin typeface="+mn-lt"/>
                          <a:ea typeface="+mn-ea"/>
                          <a:cs typeface="+mn-cs"/>
                        </a:rPr>
                        <a:t>Ensure equitable distribution of personal protective equipment (PPE) to essential workers, residents in professions most at-risk, and communities with high rates of infection</a:t>
                      </a:r>
                    </a:p>
                  </a:txBody>
                  <a:tcPr/>
                </a:tc>
                <a:extLst>
                  <a:ext uri="{0D108BD9-81ED-4DB2-BD59-A6C34878D82A}">
                    <a16:rowId xmlns:a16="http://schemas.microsoft.com/office/drawing/2014/main" xmlns="" val="1617705638"/>
                  </a:ext>
                </a:extLst>
              </a:tr>
              <a:tr h="684700">
                <a:tc>
                  <a:txBody>
                    <a:bodyPr/>
                    <a:lstStyle/>
                    <a:p>
                      <a:pPr algn="ctr"/>
                      <a:r>
                        <a:rPr lang="en-US" sz="2400" b="1" dirty="0"/>
                        <a:t>Housing Stability</a:t>
                      </a:r>
                    </a:p>
                  </a:txBody>
                  <a:tcPr anchor="ctr"/>
                </a:tc>
                <a:tc>
                  <a:txBody>
                    <a:bodyPr/>
                    <a:lstStyle/>
                    <a:p>
                      <a:pPr marL="342900" indent="-342900" algn="l">
                        <a:buFont typeface="Arial" panose="020B0604020202020204" pitchFamily="34" charset="0"/>
                        <a:buChar char="•"/>
                      </a:pPr>
                      <a:r>
                        <a:rPr lang="en-US" sz="2000" b="0" i="0" kern="1200" dirty="0">
                          <a:solidFill>
                            <a:schemeClr val="tx1"/>
                          </a:solidFill>
                          <a:effectLst/>
                          <a:latin typeface="+mn-lt"/>
                          <a:ea typeface="+mn-ea"/>
                          <a:cs typeface="+mn-cs"/>
                        </a:rPr>
                        <a:t>Understand housing instability in response  to needs raised by COVID-19</a:t>
                      </a:r>
                    </a:p>
                  </a:txBody>
                  <a:tcPr/>
                </a:tc>
                <a:extLst>
                  <a:ext uri="{0D108BD9-81ED-4DB2-BD59-A6C34878D82A}">
                    <a16:rowId xmlns:a16="http://schemas.microsoft.com/office/drawing/2014/main" xmlns="" val="3332516226"/>
                  </a:ext>
                </a:extLst>
              </a:tr>
              <a:tr h="1027311">
                <a:tc>
                  <a:txBody>
                    <a:bodyPr/>
                    <a:lstStyle/>
                    <a:p>
                      <a:pPr algn="ctr"/>
                      <a:r>
                        <a:rPr lang="en-US" sz="2400" b="1" dirty="0">
                          <a:solidFill>
                            <a:schemeClr val="tx1"/>
                          </a:solidFill>
                        </a:rPr>
                        <a:t>Culturally</a:t>
                      </a:r>
                      <a:r>
                        <a:rPr lang="en-US" sz="2400" b="1" baseline="0" dirty="0">
                          <a:solidFill>
                            <a:schemeClr val="tx1"/>
                          </a:solidFill>
                        </a:rPr>
                        <a:t> Appropriate Workforce</a:t>
                      </a:r>
                      <a:endParaRPr lang="en-US" sz="2400" b="1" dirty="0">
                        <a:solidFill>
                          <a:schemeClr val="tx1"/>
                        </a:solidFill>
                      </a:endParaRP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Create strategic guidance to intentionally recruit diverse, culturally intelligent workforce, including for contact tracing, tracking cases, and other workforce needs</a:t>
                      </a:r>
                    </a:p>
                  </a:txBody>
                  <a:tcPr/>
                </a:tc>
                <a:extLst>
                  <a:ext uri="{0D108BD9-81ED-4DB2-BD59-A6C34878D82A}">
                    <a16:rowId xmlns:a16="http://schemas.microsoft.com/office/drawing/2014/main" xmlns="" val="3358543450"/>
                  </a:ext>
                </a:extLst>
              </a:tr>
              <a:tr h="982396">
                <a:tc>
                  <a:txBody>
                    <a:bodyPr/>
                    <a:lstStyle/>
                    <a:p>
                      <a:pPr algn="ctr"/>
                      <a:r>
                        <a:rPr lang="en-US" sz="2400" b="1" dirty="0">
                          <a:solidFill>
                            <a:schemeClr val="tx1"/>
                          </a:solidFill>
                        </a:rPr>
                        <a:t>Access to Care</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Work to ensure all populations have equitable access to culturally appropriate and needed therapies, vaccines, trials, and other necessary medical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rPr>
                        <a:t>Develop pathways for foreign-trained medical professionals to practice</a:t>
                      </a:r>
                    </a:p>
                  </a:txBody>
                  <a:tcPr/>
                </a:tc>
                <a:extLst>
                  <a:ext uri="{0D108BD9-81ED-4DB2-BD59-A6C34878D82A}">
                    <a16:rowId xmlns:a16="http://schemas.microsoft.com/office/drawing/2014/main" xmlns="" val="2843874457"/>
                  </a:ext>
                </a:extLst>
              </a:tr>
              <a:tr h="684700">
                <a:tc>
                  <a:txBody>
                    <a:bodyPr/>
                    <a:lstStyle/>
                    <a:p>
                      <a:pPr algn="ctr"/>
                      <a:r>
                        <a:rPr lang="en-US" sz="2400" b="1" dirty="0"/>
                        <a:t>System</a:t>
                      </a:r>
                      <a:r>
                        <a:rPr lang="en-US" sz="2400" b="1" baseline="0" dirty="0"/>
                        <a:t> </a:t>
                      </a:r>
                      <a:r>
                        <a:rPr lang="en-US" sz="2400" b="1" dirty="0"/>
                        <a:t>Coordination</a:t>
                      </a:r>
                    </a:p>
                  </a:txBody>
                  <a:tcPr anchor="ctr"/>
                </a:tc>
                <a:tc>
                  <a:txBody>
                    <a:bodyPr/>
                    <a:lstStyle/>
                    <a:p>
                      <a:pPr marL="342900" indent="-342900" algn="l">
                        <a:buFont typeface="Arial" panose="020B0604020202020204" pitchFamily="34" charset="0"/>
                        <a:buChar char="•"/>
                      </a:pPr>
                      <a:r>
                        <a:rPr lang="en-US" sz="2000" b="0" i="0" kern="1200" dirty="0">
                          <a:solidFill>
                            <a:schemeClr val="tx1"/>
                          </a:solidFill>
                          <a:effectLst/>
                          <a:latin typeface="+mn-lt"/>
                          <a:ea typeface="+mn-ea"/>
                          <a:cs typeface="+mn-cs"/>
                        </a:rPr>
                        <a:t>Create coordinated effort across healthcare providers and other relevant stakeholders to streamline efforts regarding mitigation and surge</a:t>
                      </a:r>
                      <a:endParaRPr lang="en-US" sz="2000" dirty="0">
                        <a:solidFill>
                          <a:schemeClr val="dk1"/>
                        </a:solidFill>
                      </a:endParaRPr>
                    </a:p>
                  </a:txBody>
                  <a:tcPr/>
                </a:tc>
                <a:extLst>
                  <a:ext uri="{0D108BD9-81ED-4DB2-BD59-A6C34878D82A}">
                    <a16:rowId xmlns:a16="http://schemas.microsoft.com/office/drawing/2014/main" xmlns="" val="10004"/>
                  </a:ext>
                </a:extLst>
              </a:tr>
              <a:tr h="703401">
                <a:tc>
                  <a:txBody>
                    <a:bodyPr/>
                    <a:lstStyle/>
                    <a:p>
                      <a:pPr algn="ctr"/>
                      <a:r>
                        <a:rPr lang="en-US" sz="2400" b="1" dirty="0"/>
                        <a:t>Community Safety</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dk1"/>
                          </a:solidFill>
                          <a:effectLst/>
                          <a:latin typeface="+mn-lt"/>
                          <a:ea typeface="+mn-ea"/>
                          <a:cs typeface="+mn-cs"/>
                        </a:rPr>
                        <a:t>Monitor enforcement of COVID-19 guidance to avoid over-policing in disenfranchised communities and increasing inequities </a:t>
                      </a:r>
                    </a:p>
                  </a:txBody>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5E445E7F-9B05-485E-A588-1BCE0F2478DF}"/>
              </a:ext>
            </a:extLst>
          </p:cNvPr>
          <p:cNvSpPr>
            <a:spLocks noGrp="1"/>
          </p:cNvSpPr>
          <p:nvPr>
            <p:ph type="sldNum" sz="quarter" idx="4"/>
          </p:nvPr>
        </p:nvSpPr>
        <p:spPr>
          <a:xfrm>
            <a:off x="9455585" y="6508370"/>
            <a:ext cx="2736415" cy="365125"/>
          </a:xfrm>
        </p:spPr>
        <p:txBody>
          <a:body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Tree>
    <p:extLst>
      <p:ext uri="{BB962C8B-B14F-4D97-AF65-F5344CB8AC3E}">
        <p14:creationId xmlns:p14="http://schemas.microsoft.com/office/powerpoint/2010/main" val="344452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233917" y="208322"/>
            <a:ext cx="11782237" cy="677108"/>
          </a:xfrm>
          <a:prstGeom prst="rect">
            <a:avLst/>
          </a:prstGeom>
          <a:noFill/>
        </p:spPr>
        <p:txBody>
          <a:bodyPr wrap="square" rtlCol="0">
            <a:spAutoFit/>
          </a:bodyPr>
          <a:lstStyle/>
          <a:p>
            <a:pPr>
              <a:defRPr/>
            </a:pPr>
            <a:r>
              <a:rPr lang="en-US" sz="3800" b="1" dirty="0">
                <a:solidFill>
                  <a:schemeClr val="bg1"/>
                </a:solidFill>
                <a:latin typeface="+mj-lt"/>
                <a:cs typeface="Arial" charset="0"/>
              </a:rPr>
              <a:t>COVID-19 Mitigation: Community Safety Example</a:t>
            </a:r>
          </a:p>
        </p:txBody>
      </p:sp>
      <p:sp>
        <p:nvSpPr>
          <p:cNvPr id="7" name="Rectangle 6"/>
          <p:cNvSpPr/>
          <p:nvPr/>
        </p:nvSpPr>
        <p:spPr>
          <a:xfrm>
            <a:off x="233917" y="1581215"/>
            <a:ext cx="11259026" cy="830997"/>
          </a:xfrm>
          <a:prstGeom prst="rect">
            <a:avLst/>
          </a:prstGeom>
        </p:spPr>
        <p:txBody>
          <a:bodyPr wrap="square">
            <a:spAutoFit/>
          </a:bodyPr>
          <a:lstStyle/>
          <a:p>
            <a:pPr marL="457200" lvl="0" indent="-457200">
              <a:buFont typeface="Arial"/>
              <a:buChar char="•"/>
            </a:pPr>
            <a:endParaRPr lang="en-US" sz="2400" dirty="0"/>
          </a:p>
          <a:p>
            <a:pPr marL="457200" indent="-457200">
              <a:buFont typeface="Arial"/>
              <a:buChar char="•"/>
            </a:pPr>
            <a:endParaRPr lang="en-US" sz="2400" dirty="0"/>
          </a:p>
        </p:txBody>
      </p:sp>
      <p:sp>
        <p:nvSpPr>
          <p:cNvPr id="2" name="Rectangle 1"/>
          <p:cNvSpPr/>
          <p:nvPr/>
        </p:nvSpPr>
        <p:spPr>
          <a:xfrm>
            <a:off x="530508" y="1070853"/>
            <a:ext cx="11250366" cy="5509200"/>
          </a:xfrm>
          <a:prstGeom prst="rect">
            <a:avLst/>
          </a:prstGeom>
        </p:spPr>
        <p:txBody>
          <a:bodyPr wrap="square">
            <a:spAutoFit/>
          </a:bodyPr>
          <a:lstStyle/>
          <a:p>
            <a:r>
              <a:rPr lang="en-US" sz="2400" b="1" dirty="0">
                <a:solidFill>
                  <a:schemeClr val="dk1"/>
                </a:solidFill>
              </a:rPr>
              <a:t>Recommendation</a:t>
            </a:r>
            <a:r>
              <a:rPr lang="en-US" sz="2400" dirty="0">
                <a:solidFill>
                  <a:schemeClr val="dk1"/>
                </a:solidFill>
              </a:rPr>
              <a:t>:</a:t>
            </a:r>
            <a:r>
              <a:rPr lang="en-US" sz="2400" dirty="0">
                <a:solidFill>
                  <a:srgbClr val="FF3300"/>
                </a:solidFill>
              </a:rPr>
              <a:t> </a:t>
            </a:r>
            <a:r>
              <a:rPr lang="en-US" sz="2400" dirty="0">
                <a:solidFill>
                  <a:schemeClr val="dk1"/>
                </a:solidFill>
              </a:rPr>
              <a:t>Monitor enforcement of guidance to avoid over-policing in disenfranchised communities and increasing inequities </a:t>
            </a:r>
          </a:p>
          <a:p>
            <a:endParaRPr lang="en-US" sz="1100" dirty="0">
              <a:solidFill>
                <a:schemeClr val="dk1"/>
              </a:solidFill>
            </a:endParaRPr>
          </a:p>
          <a:p>
            <a:r>
              <a:rPr lang="en-US" sz="2400" b="1" dirty="0">
                <a:solidFill>
                  <a:schemeClr val="dk1"/>
                </a:solidFill>
              </a:rPr>
              <a:t>Root Cause Identified</a:t>
            </a:r>
            <a:r>
              <a:rPr lang="en-US" sz="2400" dirty="0">
                <a:solidFill>
                  <a:schemeClr val="dk1"/>
                </a:solidFill>
              </a:rPr>
              <a:t>: </a:t>
            </a:r>
            <a:r>
              <a:rPr lang="en-US" sz="2400" dirty="0"/>
              <a:t>Systemic racial and other inequities</a:t>
            </a:r>
          </a:p>
          <a:p>
            <a:endParaRPr lang="en-US" sz="1100" dirty="0"/>
          </a:p>
          <a:p>
            <a:r>
              <a:rPr lang="en-US" sz="2400" b="1" dirty="0">
                <a:solidFill>
                  <a:schemeClr val="dk1"/>
                </a:solidFill>
              </a:rPr>
              <a:t>Population(s) Impacted</a:t>
            </a:r>
            <a:r>
              <a:rPr lang="en-US" sz="2400" dirty="0">
                <a:solidFill>
                  <a:schemeClr val="dk1"/>
                </a:solidFill>
              </a:rPr>
              <a:t>:</a:t>
            </a:r>
            <a:r>
              <a:rPr lang="en-US" sz="2400" i="1" dirty="0">
                <a:solidFill>
                  <a:schemeClr val="dk1"/>
                </a:solidFill>
              </a:rPr>
              <a:t> </a:t>
            </a:r>
            <a:endParaRPr lang="en-US" sz="2400" i="1" dirty="0">
              <a:solidFill>
                <a:srgbClr val="FF0000"/>
              </a:solidFill>
            </a:endParaRPr>
          </a:p>
          <a:p>
            <a:pPr marL="457200" indent="-457200">
              <a:buFont typeface="Arial" panose="020B0604020202020204" pitchFamily="34" charset="0"/>
              <a:buChar char="•"/>
            </a:pPr>
            <a:r>
              <a:rPr lang="en-US" sz="2400" dirty="0">
                <a:solidFill>
                  <a:schemeClr val="dk1"/>
                </a:solidFill>
              </a:rPr>
              <a:t>People of Color (race/ethnicity)</a:t>
            </a:r>
          </a:p>
          <a:p>
            <a:pPr marL="457200" indent="-457200">
              <a:buFont typeface="Arial" panose="020B0604020202020204" pitchFamily="34" charset="0"/>
              <a:buChar char="•"/>
            </a:pPr>
            <a:r>
              <a:rPr lang="en-US" sz="2400" dirty="0">
                <a:solidFill>
                  <a:schemeClr val="dk1"/>
                </a:solidFill>
              </a:rPr>
              <a:t>Sexual orientation and gender identity</a:t>
            </a:r>
          </a:p>
          <a:p>
            <a:pPr marL="457200" indent="-457200">
              <a:buFont typeface="Arial" panose="020B0604020202020204" pitchFamily="34" charset="0"/>
              <a:buChar char="•"/>
            </a:pPr>
            <a:r>
              <a:rPr lang="en-US" sz="2400" dirty="0">
                <a:solidFill>
                  <a:schemeClr val="dk1"/>
                </a:solidFill>
              </a:rPr>
              <a:t>People who have a disability</a:t>
            </a:r>
          </a:p>
          <a:p>
            <a:pPr marL="457200" indent="-457200">
              <a:buFont typeface="Arial" panose="020B0604020202020204" pitchFamily="34" charset="0"/>
              <a:buChar char="•"/>
            </a:pPr>
            <a:r>
              <a:rPr lang="en-US" sz="2400" dirty="0">
                <a:solidFill>
                  <a:schemeClr val="dk1"/>
                </a:solidFill>
              </a:rPr>
              <a:t>People who primarily speak languages other than English and those with varying levels of literacy </a:t>
            </a:r>
          </a:p>
          <a:p>
            <a:endParaRPr lang="en-US" sz="1100" dirty="0">
              <a:solidFill>
                <a:schemeClr val="dk1"/>
              </a:solidFill>
            </a:endParaRPr>
          </a:p>
          <a:p>
            <a:r>
              <a:rPr lang="en-US" sz="2400" b="1" dirty="0">
                <a:solidFill>
                  <a:schemeClr val="dk1"/>
                </a:solidFill>
              </a:rPr>
              <a:t>Details</a:t>
            </a:r>
            <a:r>
              <a:rPr lang="en-US" sz="2400" dirty="0">
                <a:solidFill>
                  <a:schemeClr val="dk1"/>
                </a:solidFill>
              </a:rPr>
              <a:t>:</a:t>
            </a:r>
          </a:p>
          <a:p>
            <a:pPr marL="457200" lvl="0" indent="-457200">
              <a:buFont typeface="Arial"/>
              <a:buChar char="•"/>
            </a:pPr>
            <a:r>
              <a:rPr lang="en-US" sz="2400" dirty="0"/>
              <a:t>Establish and communicate state guidelines regarding equitable enforcement.</a:t>
            </a:r>
          </a:p>
          <a:p>
            <a:pPr marL="457200" lvl="0" indent="-457200">
              <a:buFont typeface="Arial"/>
              <a:buChar char="•"/>
            </a:pPr>
            <a:r>
              <a:rPr lang="en-US" sz="2400" dirty="0"/>
              <a:t>Monitor communities using city and zip-code level data; consider how guidance is being enforced. </a:t>
            </a:r>
          </a:p>
        </p:txBody>
      </p:sp>
    </p:spTree>
    <p:extLst>
      <p:ext uri="{BB962C8B-B14F-4D97-AF65-F5344CB8AC3E}">
        <p14:creationId xmlns:p14="http://schemas.microsoft.com/office/powerpoint/2010/main" val="139044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175984" y="201546"/>
            <a:ext cx="759479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Table of Contents</a:t>
            </a:r>
          </a:p>
        </p:txBody>
      </p:sp>
      <p:sp>
        <p:nvSpPr>
          <p:cNvPr id="5" name="Rectangle 4"/>
          <p:cNvSpPr/>
          <p:nvPr/>
        </p:nvSpPr>
        <p:spPr>
          <a:xfrm>
            <a:off x="721894" y="970987"/>
            <a:ext cx="10771047" cy="6124754"/>
          </a:xfrm>
          <a:prstGeom prst="rect">
            <a:avLst/>
          </a:prstGeom>
        </p:spPr>
        <p:txBody>
          <a:bodyPr wrap="square">
            <a:spAutoFit/>
          </a:bodyPr>
          <a:lstStyle/>
          <a:p>
            <a:pPr lvl="0"/>
            <a:endParaRPr lang="en-US" sz="2800" dirty="0">
              <a:latin typeface="+mj-lt"/>
            </a:endParaRPr>
          </a:p>
          <a:p>
            <a:pPr marL="514350" lvl="0" indent="-514350">
              <a:buAutoNum type="arabicPeriod"/>
            </a:pPr>
            <a:r>
              <a:rPr lang="en-US" sz="2800" dirty="0">
                <a:latin typeface="+mj-lt"/>
              </a:rPr>
              <a:t>Description of the Health Equity Advisory Group</a:t>
            </a:r>
          </a:p>
          <a:p>
            <a:pPr marL="514350" lvl="0" indent="-514350">
              <a:buAutoNum type="arabicPeriod"/>
            </a:pPr>
            <a:r>
              <a:rPr lang="en-US" sz="2800" dirty="0">
                <a:latin typeface="+mj-lt"/>
              </a:rPr>
              <a:t>Health Equity Advisory Group Recommendations and DPH Next Step Examples</a:t>
            </a:r>
          </a:p>
          <a:p>
            <a:pPr marL="514350" lvl="0" indent="-514350">
              <a:buAutoNum type="arabicPeriod"/>
            </a:pPr>
            <a:r>
              <a:rPr lang="en-US" sz="2800" dirty="0">
                <a:latin typeface="+mj-lt"/>
              </a:rPr>
              <a:t>COVID-19 Health Equity Data Highlight</a:t>
            </a:r>
          </a:p>
          <a:p>
            <a:endParaRPr lang="en-US" sz="2800" dirty="0">
              <a:latin typeface="+mj-lt"/>
            </a:endParaRPr>
          </a:p>
          <a:p>
            <a:r>
              <a:rPr lang="en-US" sz="2800" dirty="0">
                <a:latin typeface="+mj-lt"/>
              </a:rPr>
              <a:t>Appendices</a:t>
            </a:r>
          </a:p>
          <a:p>
            <a:pPr marL="514350" lvl="0" indent="-514350">
              <a:buAutoNum type="alphaUcPeriod"/>
            </a:pPr>
            <a:r>
              <a:rPr lang="en-US" sz="2800" dirty="0">
                <a:latin typeface="+mj-lt"/>
              </a:rPr>
              <a:t>DPH Health Equity Framework</a:t>
            </a:r>
          </a:p>
          <a:p>
            <a:pPr marL="514350" lvl="0" indent="-514350">
              <a:buAutoNum type="alphaUcPeriod"/>
            </a:pPr>
            <a:r>
              <a:rPr lang="en-US" sz="2800" dirty="0">
                <a:latin typeface="+mj-lt"/>
              </a:rPr>
              <a:t>Full Health Equity Advisory Group Recommendations </a:t>
            </a:r>
            <a:endParaRPr lang="en-US" sz="2800" strike="sngStrike" dirty="0">
              <a:solidFill>
                <a:srgbClr val="FF0000"/>
              </a:solidFill>
              <a:latin typeface="+mj-lt"/>
            </a:endParaRPr>
          </a:p>
          <a:p>
            <a:pPr marL="514350" lvl="0" indent="-514350">
              <a:buAutoNum type="alphaUcPeriod"/>
            </a:pPr>
            <a:r>
              <a:rPr lang="en-US" sz="2800" dirty="0">
                <a:latin typeface="+mj-lt"/>
              </a:rPr>
              <a:t>Full COVID-19 Health Equity Data (updated July 1</a:t>
            </a:r>
            <a:r>
              <a:rPr lang="en-US" sz="2800" baseline="30000" dirty="0">
                <a:latin typeface="+mj-lt"/>
              </a:rPr>
              <a:t>st</a:t>
            </a:r>
            <a:r>
              <a:rPr lang="en-US" sz="2800" dirty="0">
                <a:latin typeface="+mj-lt"/>
              </a:rPr>
              <a:t>)</a:t>
            </a:r>
          </a:p>
          <a:p>
            <a:pPr marL="514350" indent="-514350">
              <a:buFontTx/>
              <a:buAutoNum type="alphaUcPeriod"/>
            </a:pPr>
            <a:r>
              <a:rPr lang="en-US" sz="2800" dirty="0">
                <a:latin typeface="+mj-lt"/>
              </a:rPr>
              <a:t>COVID-19 Community Impact Survey Details</a:t>
            </a:r>
          </a:p>
          <a:p>
            <a:pPr lvl="0"/>
            <a:endParaRPr lang="en-US" sz="2800" dirty="0">
              <a:latin typeface="+mj-lt"/>
            </a:endParaRPr>
          </a:p>
          <a:p>
            <a:endParaRPr lang="en-US" sz="2800" dirty="0">
              <a:latin typeface="+mj-lt"/>
            </a:endParaRPr>
          </a:p>
          <a:p>
            <a:pPr lvl="1"/>
            <a:endParaRPr lang="en-US" sz="2800" dirty="0">
              <a:latin typeface="+mj-lt"/>
            </a:endParaRPr>
          </a:p>
        </p:txBody>
      </p:sp>
      <p:sp>
        <p:nvSpPr>
          <p:cNvPr id="6" name="Slide Number Placeholder 1"/>
          <p:cNvSpPr>
            <a:spLocks noGrp="1"/>
          </p:cNvSpPr>
          <p:nvPr>
            <p:ph type="sldNum" sz="quarter" idx="4294967295"/>
          </p:nvPr>
        </p:nvSpPr>
        <p:spPr>
          <a:xfrm>
            <a:off x="11582400" y="6528816"/>
            <a:ext cx="1422400" cy="329184"/>
          </a:xfrm>
          <a:prstGeom prst="rect">
            <a:avLst/>
          </a:prstGeom>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4113654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171657"/>
            <a:ext cx="1148195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COVID-19 Mitigation: DPH Potential Action </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183363622"/>
              </p:ext>
            </p:extLst>
          </p:nvPr>
        </p:nvGraphicFramePr>
        <p:xfrm>
          <a:off x="587830" y="2383275"/>
          <a:ext cx="11054442" cy="2042160"/>
        </p:xfrm>
        <a:graphic>
          <a:graphicData uri="http://schemas.openxmlformats.org/drawingml/2006/table">
            <a:tbl>
              <a:tblPr firstRow="1" bandRow="1">
                <a:tableStyleId>{5FD0F851-EC5A-4D38-B0AD-8093EC10F338}</a:tableStyleId>
              </a:tblPr>
              <a:tblGrid>
                <a:gridCol w="2558301">
                  <a:extLst>
                    <a:ext uri="{9D8B030D-6E8A-4147-A177-3AD203B41FA5}">
                      <a16:colId xmlns:a16="http://schemas.microsoft.com/office/drawing/2014/main" xmlns="" val="98093174"/>
                    </a:ext>
                  </a:extLst>
                </a:gridCol>
                <a:gridCol w="8496141">
                  <a:extLst>
                    <a:ext uri="{9D8B030D-6E8A-4147-A177-3AD203B41FA5}">
                      <a16:colId xmlns:a16="http://schemas.microsoft.com/office/drawing/2014/main" xmlns="" val="3203364878"/>
                    </a:ext>
                  </a:extLst>
                </a:gridCol>
              </a:tblGrid>
              <a:tr h="639745">
                <a:tc>
                  <a:txBody>
                    <a:bodyPr/>
                    <a:lstStyle/>
                    <a:p>
                      <a:pPr algn="ctr"/>
                      <a:r>
                        <a:rPr lang="en-US" sz="3200" dirty="0"/>
                        <a:t>Community Safety</a:t>
                      </a:r>
                      <a:endParaRPr lang="en-US" sz="32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3200" kern="1200" dirty="0">
                          <a:effectLst/>
                        </a:rPr>
                        <a:t>Explore training regarding implementation</a:t>
                      </a:r>
                      <a:r>
                        <a:rPr lang="en-US" sz="3200" kern="1200" baseline="0" dirty="0">
                          <a:effectLst/>
                        </a:rPr>
                        <a:t> of public health guidance for required face masks where social distancing is not possible and intersection with law enforcement</a:t>
                      </a:r>
                      <a:endParaRPr lang="en-US" sz="3200" kern="1200" baseline="0" dirty="0">
                        <a:solidFill>
                          <a:schemeClr val="dk1"/>
                        </a:solidFill>
                        <a:effectLst/>
                        <a:latin typeface="+mn-lt"/>
                        <a:ea typeface="+mn-ea"/>
                        <a:cs typeface="+mn-cs"/>
                      </a:endParaRPr>
                    </a:p>
                  </a:txBody>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1FCB96B9-B774-445B-A0F2-8850F80ECA32}"/>
              </a:ext>
            </a:extLst>
          </p:cNvPr>
          <p:cNvSpPr>
            <a:spLocks noGrp="1"/>
          </p:cNvSpPr>
          <p:nvPr>
            <p:ph type="sldNum" sz="quarter" idx="4"/>
          </p:nvPr>
        </p:nvSpPr>
        <p:spPr>
          <a:xfrm>
            <a:off x="9455587" y="6570814"/>
            <a:ext cx="2736415" cy="365125"/>
          </a:xfrm>
        </p:spPr>
        <p:txBody>
          <a:bodyPr/>
          <a:lstStyle/>
          <a:p>
            <a:fld id="{CA49D0EE-DE7F-324B-A84C-F36708423CDB}" type="slidenum">
              <a:rPr lang="en-US" smtClean="0">
                <a:solidFill>
                  <a:schemeClr val="bg2">
                    <a:lumMod val="25000"/>
                  </a:schemeClr>
                </a:solidFill>
              </a:rPr>
              <a:pPr/>
              <a:t>20</a:t>
            </a:fld>
            <a:endParaRPr lang="en-US" dirty="0">
              <a:solidFill>
                <a:schemeClr val="bg2">
                  <a:lumMod val="25000"/>
                </a:schemeClr>
              </a:solidFill>
            </a:endParaRPr>
          </a:p>
        </p:txBody>
      </p:sp>
    </p:spTree>
    <p:extLst>
      <p:ext uri="{BB962C8B-B14F-4D97-AF65-F5344CB8AC3E}">
        <p14:creationId xmlns:p14="http://schemas.microsoft.com/office/powerpoint/2010/main" val="32299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63590"/>
            <a:ext cx="11893767" cy="707886"/>
          </a:xfrm>
          <a:prstGeom prst="rect">
            <a:avLst/>
          </a:prstGeom>
          <a:noFill/>
        </p:spPr>
        <p:txBody>
          <a:bodyPr wrap="square" rtlCol="0">
            <a:spAutoFit/>
          </a:bodyPr>
          <a:lstStyle/>
          <a:p>
            <a:pPr>
              <a:defRPr/>
            </a:pPr>
            <a:r>
              <a:rPr lang="en-US" sz="4000" b="1" dirty="0">
                <a:solidFill>
                  <a:schemeClr val="bg1"/>
                </a:solidFill>
                <a:latin typeface="+mj-lt"/>
                <a:cs typeface="Arial" panose="020B0604020202020204" pitchFamily="34" charset="0"/>
              </a:rPr>
              <a:t>Data and Metrics Subcommittee </a:t>
            </a:r>
          </a:p>
        </p:txBody>
      </p:sp>
      <p:sp>
        <p:nvSpPr>
          <p:cNvPr id="6" name="TextBox 5">
            <a:extLst>
              <a:ext uri="{FF2B5EF4-FFF2-40B4-BE49-F238E27FC236}">
                <a16:creationId xmlns:a16="http://schemas.microsoft.com/office/drawing/2014/main" xmlns="" id="{D29484A6-DD57-49CA-BDFD-5517AA9CE354}"/>
              </a:ext>
            </a:extLst>
          </p:cNvPr>
          <p:cNvSpPr txBox="1"/>
          <p:nvPr/>
        </p:nvSpPr>
        <p:spPr>
          <a:xfrm>
            <a:off x="205104" y="6114436"/>
            <a:ext cx="10473237" cy="584776"/>
          </a:xfrm>
          <a:prstGeom prst="rect">
            <a:avLst/>
          </a:prstGeom>
          <a:noFill/>
        </p:spPr>
        <p:txBody>
          <a:bodyPr wrap="square" rtlCol="0">
            <a:spAutoFit/>
          </a:bodyPr>
          <a:lstStyle/>
          <a:p>
            <a:r>
              <a:rPr lang="en-US" sz="1600" dirty="0"/>
              <a:t>Reopening Massachusetts Plan Details: </a:t>
            </a:r>
            <a:r>
              <a:rPr lang="en-US" sz="1600" u="sng" dirty="0">
                <a:hlinkClick r:id="rId3"/>
              </a:rPr>
              <a:t>https://www.mass.gov/info-details/reopening-massachusetts</a:t>
            </a:r>
            <a:endParaRPr lang="en-US" sz="1600" dirty="0"/>
          </a:p>
          <a:p>
            <a:endParaRPr lang="en-US" sz="1600" dirty="0"/>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0" y="941402"/>
          <a:ext cx="12191999" cy="5079189"/>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606043">
                <a:tc>
                  <a:txBody>
                    <a:bodyPr/>
                    <a:lstStyle/>
                    <a:p>
                      <a:pPr algn="ctr"/>
                      <a:endParaRPr lang="en-US" sz="2400" dirty="0"/>
                    </a:p>
                  </a:txBody>
                  <a:tcPr/>
                </a:tc>
                <a:tc>
                  <a:txBody>
                    <a:bodyPr/>
                    <a:lstStyle/>
                    <a:p>
                      <a:pPr algn="ctr"/>
                      <a:r>
                        <a:rPr lang="en-US" sz="3200" dirty="0"/>
                        <a:t>Recommendations</a:t>
                      </a:r>
                      <a:endParaRPr lang="en-US" sz="2800" dirty="0"/>
                    </a:p>
                  </a:txBody>
                  <a:tcPr/>
                </a:tc>
                <a:extLst>
                  <a:ext uri="{0D108BD9-81ED-4DB2-BD59-A6C34878D82A}">
                    <a16:rowId xmlns:a16="http://schemas.microsoft.com/office/drawing/2014/main" xmlns="" val="528578915"/>
                  </a:ext>
                </a:extLst>
              </a:tr>
              <a:tr h="786712">
                <a:tc>
                  <a:txBody>
                    <a:bodyPr/>
                    <a:lstStyle/>
                    <a:p>
                      <a:pPr algn="ctr"/>
                      <a:r>
                        <a:rPr lang="en-US" sz="2400" b="1" dirty="0"/>
                        <a:t>Public Health</a:t>
                      </a:r>
                      <a:r>
                        <a:rPr lang="en-US" sz="2400" b="1" baseline="0" dirty="0"/>
                        <a:t> COVID-19</a:t>
                      </a:r>
                      <a:r>
                        <a:rPr lang="en-US" sz="2400" b="1" dirty="0"/>
                        <a:t> Indicators </a:t>
                      </a:r>
                    </a:p>
                  </a:txBody>
                  <a:tcPr anchor="ctr"/>
                </a:tc>
                <a:tc>
                  <a:txBody>
                    <a:bodyPr/>
                    <a:lstStyle/>
                    <a:p>
                      <a:r>
                        <a:rPr lang="en-US" sz="2000" b="1" dirty="0"/>
                        <a:t>Report indicators disaggregated across vulnerable and marginalized populations</a:t>
                      </a:r>
                      <a:r>
                        <a:rPr lang="en-US" sz="2000" b="0" baseline="0" dirty="0"/>
                        <a:t> to</a:t>
                      </a:r>
                      <a:r>
                        <a:rPr lang="en-US" sz="2000" dirty="0"/>
                        <a:t> ensure resource distribution is equitable and culturally/ linguistically appropriate</a:t>
                      </a:r>
                    </a:p>
                  </a:txBody>
                  <a:tcPr/>
                </a:tc>
                <a:extLst>
                  <a:ext uri="{0D108BD9-81ED-4DB2-BD59-A6C34878D82A}">
                    <a16:rowId xmlns:a16="http://schemas.microsoft.com/office/drawing/2014/main" xmlns="" val="1617705638"/>
                  </a:ext>
                </a:extLst>
              </a:tr>
              <a:tr h="786712">
                <a:tc>
                  <a:txBody>
                    <a:bodyPr/>
                    <a:lstStyle/>
                    <a:p>
                      <a:pPr algn="ctr"/>
                      <a:r>
                        <a:rPr lang="en-US" sz="2400" b="1" dirty="0"/>
                        <a:t>‘Safer at Home’ advisory</a:t>
                      </a:r>
                    </a:p>
                  </a:txBody>
                  <a:tcPr anchor="ctr"/>
                </a:tc>
                <a:tc>
                  <a:txBody>
                    <a:bodyPr/>
                    <a:lstStyle/>
                    <a:p>
                      <a:r>
                        <a:rPr lang="en-US" sz="2000" b="1" dirty="0"/>
                        <a:t>Track ability to work from home across vulnerable and marginalized populations</a:t>
                      </a:r>
                      <a:r>
                        <a:rPr lang="en-US" sz="2000" b="1" baseline="0" dirty="0"/>
                        <a:t> </a:t>
                      </a:r>
                      <a:r>
                        <a:rPr lang="en-US" sz="2000" b="0" baseline="0" dirty="0"/>
                        <a:t>to e</a:t>
                      </a:r>
                      <a:r>
                        <a:rPr lang="en-US" sz="2000" dirty="0"/>
                        <a:t>nsure resources ($, PPE, testing, etc.) are geared towards these populations</a:t>
                      </a:r>
                    </a:p>
                  </a:txBody>
                  <a:tcPr/>
                </a:tc>
                <a:extLst>
                  <a:ext uri="{0D108BD9-81ED-4DB2-BD59-A6C34878D82A}">
                    <a16:rowId xmlns:a16="http://schemas.microsoft.com/office/drawing/2014/main" xmlns="" val="3332516226"/>
                  </a:ext>
                </a:extLst>
              </a:tr>
              <a:tr h="1691995">
                <a:tc>
                  <a:txBody>
                    <a:bodyPr/>
                    <a:lstStyle/>
                    <a:p>
                      <a:pPr algn="ctr"/>
                      <a:r>
                        <a:rPr lang="en-US" sz="2400" b="1" dirty="0"/>
                        <a:t>Caring for Children</a:t>
                      </a:r>
                    </a:p>
                  </a:txBody>
                  <a:tcPr anchor="ctr"/>
                </a:tc>
                <a:tc>
                  <a:txBody>
                    <a:bodyPr/>
                    <a:lstStyle/>
                    <a:p>
                      <a:pPr marL="0" indent="0">
                        <a:buFont typeface="Arial" panose="020B0604020202020204" pitchFamily="34" charset="0"/>
                        <a:buNone/>
                      </a:pPr>
                      <a:r>
                        <a:rPr lang="en-US" sz="2000" b="1" dirty="0"/>
                        <a:t>Track childcare providers re-opening by diverse ownership</a:t>
                      </a:r>
                      <a:r>
                        <a:rPr lang="en-US" sz="2000" b="1" baseline="0" dirty="0"/>
                        <a:t> </a:t>
                      </a:r>
                      <a:r>
                        <a:rPr lang="en-US" sz="2000" b="0" baseline="0" dirty="0"/>
                        <a:t>to ensure e</a:t>
                      </a:r>
                      <a:r>
                        <a:rPr lang="en-US" sz="2000" dirty="0"/>
                        <a:t>qual opportunity for minority-owned businesses and increased support to meet safety protocols</a:t>
                      </a:r>
                    </a:p>
                    <a:p>
                      <a:pPr marL="0" indent="0">
                        <a:buFont typeface="Arial" panose="020B0604020202020204" pitchFamily="34" charset="0"/>
                        <a:buNone/>
                      </a:pPr>
                      <a:endParaRPr lang="en-US" sz="2000" b="1" dirty="0"/>
                    </a:p>
                    <a:p>
                      <a:pPr marL="0" indent="0">
                        <a:buFont typeface="Arial" panose="020B0604020202020204" pitchFamily="34" charset="0"/>
                        <a:buNone/>
                      </a:pPr>
                      <a:r>
                        <a:rPr lang="en-US" sz="2000" b="1" dirty="0"/>
                        <a:t>Track access to childcare across vulnerable and marginalized populations</a:t>
                      </a:r>
                      <a:r>
                        <a:rPr lang="en-US" sz="2000" b="1" baseline="0" dirty="0"/>
                        <a:t> </a:t>
                      </a:r>
                      <a:r>
                        <a:rPr lang="en-US" sz="2000" b="0" baseline="0" dirty="0"/>
                        <a:t>t</a:t>
                      </a:r>
                      <a:r>
                        <a:rPr lang="en-US" sz="2000" dirty="0"/>
                        <a:t>o</a:t>
                      </a:r>
                      <a:r>
                        <a:rPr lang="en-US" sz="2000" baseline="0" dirty="0"/>
                        <a:t> ensure e</a:t>
                      </a:r>
                      <a:r>
                        <a:rPr lang="en-US" sz="2000" dirty="0"/>
                        <a:t>quitable childcare access for workers required to return</a:t>
                      </a:r>
                    </a:p>
                  </a:txBody>
                  <a:tcPr/>
                </a:tc>
                <a:extLst>
                  <a:ext uri="{0D108BD9-81ED-4DB2-BD59-A6C34878D82A}">
                    <a16:rowId xmlns:a16="http://schemas.microsoft.com/office/drawing/2014/main" xmlns="" val="2843874457"/>
                  </a:ext>
                </a:extLst>
              </a:tr>
              <a:tr h="769471">
                <a:tc>
                  <a:txBody>
                    <a:bodyPr/>
                    <a:lstStyle/>
                    <a:p>
                      <a:pPr algn="ctr"/>
                      <a:r>
                        <a:rPr lang="en-US" sz="2400" b="1" dirty="0"/>
                        <a:t>Transit</a:t>
                      </a:r>
                    </a:p>
                  </a:txBody>
                  <a:tcPr anchor="ctr"/>
                </a:tc>
                <a:tc>
                  <a:txBody>
                    <a:bodyPr/>
                    <a:lstStyle/>
                    <a:p>
                      <a:pPr marL="0" indent="0">
                        <a:buFont typeface="Arial" panose="020B0604020202020204" pitchFamily="34" charset="0"/>
                        <a:buNone/>
                      </a:pPr>
                      <a:r>
                        <a:rPr lang="en-US" sz="2000" b="1" dirty="0"/>
                        <a:t>Track ridership in “hot spot” transit areas </a:t>
                      </a:r>
                      <a:r>
                        <a:rPr lang="en-US" sz="2000" b="0" dirty="0"/>
                        <a:t>to</a:t>
                      </a:r>
                      <a:r>
                        <a:rPr lang="en-US" sz="2000" b="0" baseline="0" dirty="0"/>
                        <a:t> e</a:t>
                      </a:r>
                      <a:r>
                        <a:rPr lang="en-US" sz="2000" b="0" dirty="0"/>
                        <a:t>nsure </a:t>
                      </a:r>
                      <a:r>
                        <a:rPr lang="en-US" sz="2000" dirty="0"/>
                        <a:t>vulnerable and marginalized communities are not subject to increased exposure due to crowded transit</a:t>
                      </a:r>
                    </a:p>
                  </a:txBody>
                  <a:tcPr/>
                </a:tc>
                <a:extLst>
                  <a:ext uri="{0D108BD9-81ED-4DB2-BD59-A6C34878D82A}">
                    <a16:rowId xmlns:a16="http://schemas.microsoft.com/office/drawing/2014/main" xmlns="" val="3412763936"/>
                  </a:ext>
                </a:extLst>
              </a:tr>
            </a:tbl>
          </a:graphicData>
        </a:graphic>
      </p:graphicFrame>
      <p:sp>
        <p:nvSpPr>
          <p:cNvPr id="8" name="Slide Number Placeholder 1">
            <a:extLst>
              <a:ext uri="{FF2B5EF4-FFF2-40B4-BE49-F238E27FC236}">
                <a16:creationId xmlns:a16="http://schemas.microsoft.com/office/drawing/2014/main" xmlns="" id="{5A377210-FD58-4D66-AD75-D5655C7FEEA7}"/>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21</a:t>
            </a:fld>
            <a:endParaRPr lang="en-US" dirty="0"/>
          </a:p>
        </p:txBody>
      </p:sp>
    </p:spTree>
    <p:extLst>
      <p:ext uri="{BB962C8B-B14F-4D97-AF65-F5344CB8AC3E}">
        <p14:creationId xmlns:p14="http://schemas.microsoft.com/office/powerpoint/2010/main" val="133584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11418" y="162487"/>
            <a:ext cx="12180582" cy="1200329"/>
          </a:xfrm>
          <a:prstGeom prst="rect">
            <a:avLst/>
          </a:prstGeom>
          <a:noFill/>
        </p:spPr>
        <p:txBody>
          <a:bodyPr wrap="square" rtlCol="0">
            <a:spAutoFit/>
          </a:bodyPr>
          <a:lstStyle/>
          <a:p>
            <a:pPr>
              <a:defRPr/>
            </a:pPr>
            <a:r>
              <a:rPr lang="en-US" sz="3600" dirty="0">
                <a:solidFill>
                  <a:schemeClr val="bg1"/>
                </a:solidFill>
                <a:cs typeface="Arial" charset="0"/>
              </a:rPr>
              <a:t>Data and Metrics: </a:t>
            </a:r>
            <a:r>
              <a:rPr lang="en-US" sz="3600" dirty="0">
                <a:solidFill>
                  <a:schemeClr val="bg1"/>
                </a:solidFill>
              </a:rPr>
              <a:t>Public Health COVID-19 Indicators Example </a:t>
            </a:r>
          </a:p>
          <a:p>
            <a:pPr>
              <a:defRPr/>
            </a:pPr>
            <a:endParaRPr lang="en-US" sz="3600" dirty="0">
              <a:solidFill>
                <a:schemeClr val="bg1"/>
              </a:solidFill>
              <a:cs typeface="Arial" charset="0"/>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Rectangle 1"/>
          <p:cNvSpPr/>
          <p:nvPr/>
        </p:nvSpPr>
        <p:spPr>
          <a:xfrm>
            <a:off x="234462" y="1107320"/>
            <a:ext cx="11762153" cy="4708980"/>
          </a:xfrm>
          <a:prstGeom prst="rect">
            <a:avLst/>
          </a:prstGeom>
        </p:spPr>
        <p:txBody>
          <a:bodyPr wrap="square">
            <a:spAutoFit/>
          </a:bodyPr>
          <a:lstStyle/>
          <a:p>
            <a:r>
              <a:rPr lang="en-US" sz="2400" b="1" dirty="0">
                <a:solidFill>
                  <a:schemeClr val="dk1"/>
                </a:solidFill>
              </a:rPr>
              <a:t>Recommendation:</a:t>
            </a:r>
            <a:r>
              <a:rPr lang="en-US" sz="2400" dirty="0">
                <a:solidFill>
                  <a:srgbClr val="FF3300"/>
                </a:solidFill>
              </a:rPr>
              <a:t> </a:t>
            </a:r>
            <a:r>
              <a:rPr lang="en-US" sz="2400" dirty="0">
                <a:solidFill>
                  <a:schemeClr val="bg2">
                    <a:lumMod val="25000"/>
                  </a:schemeClr>
                </a:solidFill>
              </a:rPr>
              <a:t>Track and report on the 6 COVID19 indicators disaggregated across vulnerable populations to ensure equitable and culturally/linguistically appropriate resource distribution</a:t>
            </a:r>
          </a:p>
          <a:p>
            <a:endParaRPr lang="en-US" sz="1200" dirty="0">
              <a:solidFill>
                <a:schemeClr val="dk1"/>
              </a:solidFill>
            </a:endParaRPr>
          </a:p>
          <a:p>
            <a:r>
              <a:rPr lang="en-US" sz="2400" b="1" dirty="0">
                <a:solidFill>
                  <a:schemeClr val="dk1"/>
                </a:solidFill>
              </a:rPr>
              <a:t>Root Cause Identified: </a:t>
            </a:r>
            <a:r>
              <a:rPr lang="en-US" sz="2400" dirty="0"/>
              <a:t>Segregation and disinvestment in marginalized communities, inequities in access to resources among marginalized populations</a:t>
            </a:r>
          </a:p>
          <a:p>
            <a:endParaRPr lang="en-US" sz="1200" dirty="0"/>
          </a:p>
          <a:p>
            <a:r>
              <a:rPr lang="en-US" sz="2400" b="1" dirty="0">
                <a:solidFill>
                  <a:schemeClr val="dk1"/>
                </a:solidFill>
              </a:rPr>
              <a:t>Population(s) Impacted: </a:t>
            </a:r>
            <a:r>
              <a:rPr lang="en-US" sz="2400" dirty="0">
                <a:solidFill>
                  <a:schemeClr val="dk1"/>
                </a:solidFill>
              </a:rPr>
              <a:t>C</a:t>
            </a:r>
            <a:r>
              <a:rPr lang="en-US" sz="2400" dirty="0"/>
              <a:t>ommunities of color, immigrants, people with disabilities</a:t>
            </a:r>
            <a:endParaRPr lang="en-US" sz="2400" dirty="0">
              <a:solidFill>
                <a:srgbClr val="FF0000"/>
              </a:solidFill>
            </a:endParaRPr>
          </a:p>
          <a:p>
            <a:endParaRPr lang="en-US" sz="1200" dirty="0">
              <a:solidFill>
                <a:schemeClr val="dk1"/>
              </a:solidFill>
            </a:endParaRPr>
          </a:p>
          <a:p>
            <a:r>
              <a:rPr lang="en-US" sz="2400" b="1" dirty="0">
                <a:solidFill>
                  <a:schemeClr val="dk1"/>
                </a:solidFill>
              </a:rPr>
              <a:t>Details:</a:t>
            </a:r>
          </a:p>
          <a:p>
            <a:pPr marL="685800" lvl="0" indent="-342900">
              <a:buFont typeface="Arial" panose="020B0604020202020204" pitchFamily="34" charset="0"/>
              <a:buChar char="•"/>
            </a:pPr>
            <a:r>
              <a:rPr lang="en-US" sz="2400" dirty="0">
                <a:solidFill>
                  <a:schemeClr val="dk1"/>
                </a:solidFill>
              </a:rPr>
              <a:t>Demographic and geographic data at a granular level (vulnerable populations and hot spots/gateway city data by zip code), disability status, institutional settings (prisons, group homes)</a:t>
            </a:r>
          </a:p>
          <a:p>
            <a:pPr marL="2057400" lvl="3" indent="-342900">
              <a:buFont typeface="Arial" panose="020B0604020202020204" pitchFamily="34" charset="0"/>
              <a:buChar char="•"/>
            </a:pPr>
            <a:r>
              <a:rPr lang="en-US" sz="2400" dirty="0">
                <a:solidFill>
                  <a:schemeClr val="dk1"/>
                </a:solidFill>
              </a:rPr>
              <a:t>E.g. include data for Native/indigenous populations on reports</a:t>
            </a:r>
          </a:p>
        </p:txBody>
      </p:sp>
    </p:spTree>
    <p:extLst>
      <p:ext uri="{BB962C8B-B14F-4D97-AF65-F5344CB8AC3E}">
        <p14:creationId xmlns:p14="http://schemas.microsoft.com/office/powerpoint/2010/main" val="25168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01041"/>
            <a:ext cx="11893767" cy="769441"/>
          </a:xfrm>
          <a:prstGeom prst="rect">
            <a:avLst/>
          </a:prstGeom>
          <a:noFill/>
        </p:spPr>
        <p:txBody>
          <a:bodyPr wrap="square" rtlCol="0">
            <a:spAutoFit/>
          </a:bodyPr>
          <a:lstStyle/>
          <a:p>
            <a:pPr>
              <a:defRPr/>
            </a:pPr>
            <a:r>
              <a:rPr lang="en-US" sz="4400" b="1" dirty="0">
                <a:solidFill>
                  <a:schemeClr val="bg1"/>
                </a:solidFill>
                <a:latin typeface="+mj-lt"/>
                <a:cs typeface="Arial" charset="0"/>
              </a:rPr>
              <a:t>Data and Metrics: DPH Potential Actions</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48152557"/>
              </p:ext>
            </p:extLst>
          </p:nvPr>
        </p:nvGraphicFramePr>
        <p:xfrm>
          <a:off x="702129" y="1963092"/>
          <a:ext cx="10678885" cy="3505200"/>
        </p:xfrm>
        <a:graphic>
          <a:graphicData uri="http://schemas.openxmlformats.org/drawingml/2006/table">
            <a:tbl>
              <a:tblPr firstRow="1" bandRow="1">
                <a:tableStyleId>{5FD0F851-EC5A-4D38-B0AD-8093EC10F338}</a:tableStyleId>
              </a:tblPr>
              <a:tblGrid>
                <a:gridCol w="2328123">
                  <a:extLst>
                    <a:ext uri="{9D8B030D-6E8A-4147-A177-3AD203B41FA5}">
                      <a16:colId xmlns:a16="http://schemas.microsoft.com/office/drawing/2014/main" xmlns="" val="98093174"/>
                    </a:ext>
                  </a:extLst>
                </a:gridCol>
                <a:gridCol w="8350762">
                  <a:extLst>
                    <a:ext uri="{9D8B030D-6E8A-4147-A177-3AD203B41FA5}">
                      <a16:colId xmlns:a16="http://schemas.microsoft.com/office/drawing/2014/main" xmlns="" val="3203364878"/>
                    </a:ext>
                  </a:extLst>
                </a:gridCol>
              </a:tblGrid>
              <a:tr h="3214854">
                <a:tc>
                  <a:txBody>
                    <a:bodyPr/>
                    <a:lstStyle/>
                    <a:p>
                      <a:pPr algn="ctr"/>
                      <a:r>
                        <a:rPr lang="en-US" sz="3200" dirty="0"/>
                        <a:t>Public Health</a:t>
                      </a:r>
                      <a:r>
                        <a:rPr lang="en-US" sz="3200" baseline="0" dirty="0"/>
                        <a:t> COVID-19</a:t>
                      </a:r>
                      <a:r>
                        <a:rPr lang="en-US" sz="3200" dirty="0"/>
                        <a:t> Indicators </a:t>
                      </a:r>
                      <a:endParaRPr lang="en-US" sz="3200" b="1" dirty="0"/>
                    </a:p>
                  </a:txBody>
                  <a:tcPr anchor="ctr"/>
                </a:tc>
                <a:tc>
                  <a:txBody>
                    <a:bodyPr/>
                    <a:lstStyle/>
                    <a:p>
                      <a:pPr marL="342900" indent="-342900">
                        <a:buFont typeface="Arial"/>
                        <a:buChar char="•"/>
                      </a:pPr>
                      <a:r>
                        <a:rPr lang="en-US" sz="3200" baseline="0" dirty="0"/>
                        <a:t>Improve data collection </a:t>
                      </a:r>
                    </a:p>
                    <a:p>
                      <a:pPr marL="342900" indent="-342900">
                        <a:buFont typeface="Arial"/>
                        <a:buChar char="•"/>
                      </a:pPr>
                      <a:endParaRPr lang="en-US" sz="3200" baseline="0" dirty="0"/>
                    </a:p>
                    <a:p>
                      <a:pPr marL="342900" indent="-342900">
                        <a:buFont typeface="Arial"/>
                        <a:buChar char="•"/>
                      </a:pPr>
                      <a:r>
                        <a:rPr lang="en-US" sz="3200" baseline="0" dirty="0"/>
                        <a:t>Disaggregate existing data</a:t>
                      </a:r>
                    </a:p>
                    <a:p>
                      <a:pPr marL="0" indent="0">
                        <a:buFont typeface="Arial"/>
                        <a:buNone/>
                      </a:pPr>
                      <a:endParaRPr lang="en-US" sz="3200" baseline="0" dirty="0"/>
                    </a:p>
                    <a:p>
                      <a:pPr marL="342900" indent="-342900">
                        <a:buFont typeface="Arial"/>
                        <a:buChar char="•"/>
                      </a:pPr>
                      <a:r>
                        <a:rPr lang="en-US" sz="3200" kern="1200" dirty="0">
                          <a:effectLst/>
                        </a:rPr>
                        <a:t>Conduct COVID-19</a:t>
                      </a:r>
                      <a:r>
                        <a:rPr lang="en-US" sz="3200" kern="1200" baseline="0" dirty="0">
                          <a:effectLst/>
                        </a:rPr>
                        <a:t> Community Impact S</a:t>
                      </a:r>
                      <a:r>
                        <a:rPr lang="en-US" sz="3200" kern="1200" dirty="0">
                          <a:effectLst/>
                        </a:rPr>
                        <a:t>urvey:</a:t>
                      </a:r>
                      <a:r>
                        <a:rPr lang="en-US" sz="3200" kern="1200" baseline="0" dirty="0">
                          <a:effectLst/>
                        </a:rPr>
                        <a:t> </a:t>
                      </a:r>
                      <a:r>
                        <a:rPr lang="en-US" sz="3200" kern="1200" dirty="0">
                          <a:effectLst/>
                        </a:rPr>
                        <a:t>applicable across all recommendations for data/metrics</a:t>
                      </a:r>
                      <a:endParaRPr lang="en-US" sz="32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1617705638"/>
                  </a:ext>
                </a:extLst>
              </a:tr>
            </a:tbl>
          </a:graphicData>
        </a:graphic>
      </p:graphicFrame>
      <p:sp>
        <p:nvSpPr>
          <p:cNvPr id="5" name="Slide Number Placeholder 1">
            <a:extLst>
              <a:ext uri="{FF2B5EF4-FFF2-40B4-BE49-F238E27FC236}">
                <a16:creationId xmlns:a16="http://schemas.microsoft.com/office/drawing/2014/main" xmlns="" id="{AFD38CA6-B268-4BE8-85BE-5E288C230A0B}"/>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23</a:t>
            </a:fld>
            <a:endParaRPr lang="en-US" dirty="0"/>
          </a:p>
        </p:txBody>
      </p:sp>
    </p:spTree>
    <p:extLst>
      <p:ext uri="{BB962C8B-B14F-4D97-AF65-F5344CB8AC3E}">
        <p14:creationId xmlns:p14="http://schemas.microsoft.com/office/powerpoint/2010/main" val="168095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COVID-19 Health Equity Data Highlights: Updated July 1, 2020</a:t>
            </a:r>
          </a:p>
        </p:txBody>
      </p:sp>
      <p:sp>
        <p:nvSpPr>
          <p:cNvPr id="5" name="Slide Number Placeholder 1">
            <a:extLst>
              <a:ext uri="{FF2B5EF4-FFF2-40B4-BE49-F238E27FC236}">
                <a16:creationId xmlns:a16="http://schemas.microsoft.com/office/drawing/2014/main" xmlns="" id="{C6BF0505-1840-4F16-ADD1-881355216DE4}"/>
              </a:ext>
            </a:extLst>
          </p:cNvPr>
          <p:cNvSpPr txBox="1">
            <a:spLocks/>
          </p:cNvSpPr>
          <p:nvPr/>
        </p:nvSpPr>
        <p:spPr>
          <a:xfrm>
            <a:off x="9455585" y="6501276"/>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A3E32-B534-452A-837F-1F0D4725C9C0}" type="slidenum">
              <a:rPr lang="en-US" smtClean="0"/>
              <a:pPr algn="r"/>
              <a:t>24</a:t>
            </a:fld>
            <a:endParaRPr lang="en-US" dirty="0"/>
          </a:p>
        </p:txBody>
      </p:sp>
      <p:sp>
        <p:nvSpPr>
          <p:cNvPr id="2" name="Rectangle 1">
            <a:extLst>
              <a:ext uri="{FF2B5EF4-FFF2-40B4-BE49-F238E27FC236}">
                <a16:creationId xmlns:a16="http://schemas.microsoft.com/office/drawing/2014/main" xmlns="" id="{825875A1-1F6E-4B7F-AEEF-E0C6EC3C8836}"/>
              </a:ext>
            </a:extLst>
          </p:cNvPr>
          <p:cNvSpPr/>
          <p:nvPr/>
        </p:nvSpPr>
        <p:spPr>
          <a:xfrm>
            <a:off x="1065087" y="4344475"/>
            <a:ext cx="10513887" cy="1200329"/>
          </a:xfrm>
          <a:prstGeom prst="rect">
            <a:avLst/>
          </a:prstGeom>
        </p:spPr>
        <p:txBody>
          <a:bodyPr wrap="square">
            <a:spAutoFit/>
          </a:bodyPr>
          <a:lstStyle/>
          <a:p>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Population denominators for rate calculations provided by UMass Donahue Inst. based on </a:t>
            </a:r>
            <a:r>
              <a:rPr lang="en-US" i="1" dirty="0" err="1">
                <a:latin typeface="Calibri" panose="020F0502020204030204" pitchFamily="34" charset="0"/>
              </a:rPr>
              <a:t>Strate</a:t>
            </a:r>
            <a:r>
              <a:rPr lang="en-US" i="1" dirty="0">
                <a:latin typeface="Calibri" panose="020F0502020204030204" pitchFamily="34" charset="0"/>
              </a:rPr>
              <a:t> S, et al. Small Area Population Estimates for 2011 through 2020, published March 2020 (original report published </a:t>
            </a:r>
            <a:r>
              <a:rPr lang="en-US" i="1">
                <a:latin typeface="Calibri" panose="020F0502020204030204" pitchFamily="34" charset="0"/>
              </a:rPr>
              <a:t>Oct 2016)</a:t>
            </a:r>
            <a:endParaRPr lang="en-US" dirty="0"/>
          </a:p>
        </p:txBody>
      </p:sp>
    </p:spTree>
    <p:extLst>
      <p:ext uri="{BB962C8B-B14F-4D97-AF65-F5344CB8AC3E}">
        <p14:creationId xmlns:p14="http://schemas.microsoft.com/office/powerpoint/2010/main" val="196264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5EF854F1-F346-478D-BEFB-CDFEFB39A007}"/>
              </a:ext>
            </a:extLst>
          </p:cNvPr>
          <p:cNvGraphicFramePr>
            <a:graphicFrameLocks/>
          </p:cNvGraphicFramePr>
          <p:nvPr/>
        </p:nvGraphicFramePr>
        <p:xfrm>
          <a:off x="295834" y="1300721"/>
          <a:ext cx="4585447" cy="434704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7B838955-42B1-47FB-A670-5507CDD17A75}"/>
              </a:ext>
            </a:extLst>
          </p:cNvPr>
          <p:cNvSpPr>
            <a:spLocks noGrp="1"/>
          </p:cNvSpPr>
          <p:nvPr>
            <p:ph type="sldNum" sz="quarter" idx="4"/>
          </p:nvPr>
        </p:nvSpPr>
        <p:spPr/>
        <p:txBody>
          <a:bodyPr/>
          <a:lstStyle/>
          <a:p>
            <a:fld id="{631A3E32-B534-452A-837F-1F0D4725C9C0}" type="slidenum">
              <a:rPr lang="en-US" smtClean="0"/>
              <a:t>25</a:t>
            </a:fld>
            <a:endParaRPr lang="en-US" dirty="0"/>
          </a:p>
        </p:txBody>
      </p:sp>
      <p:sp>
        <p:nvSpPr>
          <p:cNvPr id="2" name="TextBox 1"/>
          <p:cNvSpPr txBox="1"/>
          <p:nvPr/>
        </p:nvSpPr>
        <p:spPr>
          <a:xfrm>
            <a:off x="0" y="6492495"/>
            <a:ext cx="8808083"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www.mass.gov</a:t>
            </a:r>
            <a:r>
              <a:rPr lang="en-US" dirty="0">
                <a:solidFill>
                  <a:schemeClr val="bg1"/>
                </a:solidFill>
              </a:rPr>
              <a:t>/info-details/covid-19-response-reporting#covid-19-daily-dashboard-</a:t>
            </a:r>
          </a:p>
        </p:txBody>
      </p:sp>
      <p:pic>
        <p:nvPicPr>
          <p:cNvPr id="6" name="Picture 5">
            <a:extLst>
              <a:ext uri="{FF2B5EF4-FFF2-40B4-BE49-F238E27FC236}">
                <a16:creationId xmlns:a16="http://schemas.microsoft.com/office/drawing/2014/main" xmlns="" id="{5C8181B8-AFFF-4AB0-BB98-DC10317DC5ED}"/>
              </a:ext>
            </a:extLst>
          </p:cNvPr>
          <p:cNvPicPr>
            <a:picLocks noChangeAspect="1"/>
          </p:cNvPicPr>
          <p:nvPr/>
        </p:nvPicPr>
        <p:blipFill>
          <a:blip r:embed="rId3"/>
          <a:stretch>
            <a:fillRect/>
          </a:stretch>
        </p:blipFill>
        <p:spPr>
          <a:xfrm>
            <a:off x="572534" y="182632"/>
            <a:ext cx="11046932" cy="6305656"/>
          </a:xfrm>
          <a:prstGeom prst="rect">
            <a:avLst/>
          </a:prstGeom>
        </p:spPr>
      </p:pic>
    </p:spTree>
    <p:extLst>
      <p:ext uri="{BB962C8B-B14F-4D97-AF65-F5344CB8AC3E}">
        <p14:creationId xmlns:p14="http://schemas.microsoft.com/office/powerpoint/2010/main" val="142293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7490A222-2316-46DB-83F6-7A7BCB2139DC}"/>
              </a:ext>
            </a:extLst>
          </p:cNvPr>
          <p:cNvSpPr txBox="1">
            <a:spLocks noGrp="1"/>
          </p:cNvSpPr>
          <p:nvPr>
            <p:ph type="title" idx="4294967295"/>
          </p:nvPr>
        </p:nvSpPr>
        <p:spPr>
          <a:xfrm>
            <a:off x="167507" y="-157680"/>
            <a:ext cx="11849100" cy="13255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en-US" sz="3200" dirty="0">
                <a:solidFill>
                  <a:schemeClr val="bg1"/>
                </a:solidFill>
                <a:latin typeface="+mj-lt"/>
              </a:rPr>
              <a:t>Following the Executive Order on April 8th, race/ethnicity data reporting has improved for cases, deaths, and hospitalizations</a:t>
            </a:r>
          </a:p>
        </p:txBody>
      </p:sp>
      <p:sp>
        <p:nvSpPr>
          <p:cNvPr id="6" name="Slide Number Placeholder 1">
            <a:extLst>
              <a:ext uri="{FF2B5EF4-FFF2-40B4-BE49-F238E27FC236}">
                <a16:creationId xmlns:a16="http://schemas.microsoft.com/office/drawing/2014/main" xmlns="" id="{588EE3D6-E839-48ED-81B6-FAD72BA20236}"/>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26</a:t>
            </a:fld>
            <a:endParaRPr lang="en-US" dirty="0"/>
          </a:p>
        </p:txBody>
      </p:sp>
      <p:graphicFrame>
        <p:nvGraphicFramePr>
          <p:cNvPr id="7" name="Chart 6">
            <a:extLst>
              <a:ext uri="{FF2B5EF4-FFF2-40B4-BE49-F238E27FC236}">
                <a16:creationId xmlns:a16="http://schemas.microsoft.com/office/drawing/2014/main" xmlns="" id="{15B83F1C-4221-4883-8ED4-763DADAC7887}"/>
              </a:ext>
            </a:extLst>
          </p:cNvPr>
          <p:cNvGraphicFramePr>
            <a:graphicFrameLocks/>
          </p:cNvGraphicFramePr>
          <p:nvPr/>
        </p:nvGraphicFramePr>
        <p:xfrm>
          <a:off x="688931" y="1167883"/>
          <a:ext cx="10922696" cy="5333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50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D02E697C-AD91-4C42-94FE-E254A9D05BF7}"/>
              </a:ext>
            </a:extLst>
          </p:cNvPr>
          <p:cNvSpPr>
            <a:spLocks noGrp="1"/>
          </p:cNvSpPr>
          <p:nvPr>
            <p:ph type="body" idx="1"/>
          </p:nvPr>
        </p:nvSpPr>
        <p:spPr>
          <a:xfrm>
            <a:off x="1103722" y="1138555"/>
            <a:ext cx="5157787" cy="823912"/>
          </a:xfrm>
          <a:prstGeom prst="rect">
            <a:avLst/>
          </a:prstGeom>
          <a:ln>
            <a:solidFill>
              <a:schemeClr val="accent1"/>
            </a:solidFill>
          </a:ln>
        </p:spPr>
        <p:txBody>
          <a:bodyPr>
            <a:normAutofit lnSpcReduction="10000"/>
          </a:bodyPr>
          <a:lstStyle/>
          <a:p>
            <a:pPr marL="285750" indent="-285750">
              <a:spcBef>
                <a:spcPts val="0"/>
              </a:spcBef>
              <a:buFont typeface="Arial" panose="020B0604020202020204" pitchFamily="34" charset="0"/>
              <a:buChar char="•"/>
            </a:pPr>
            <a:r>
              <a:rPr lang="en-US" sz="1400" b="0" dirty="0"/>
              <a:t>Black non-Hispanics represent 7.2% of the MA population but double that proportion of cases at 14.2% of cases</a:t>
            </a:r>
          </a:p>
          <a:p>
            <a:pPr marL="285750" indent="-285750">
              <a:spcBef>
                <a:spcPts val="0"/>
              </a:spcBef>
              <a:buFont typeface="Arial" panose="020B0604020202020204" pitchFamily="34" charset="0"/>
              <a:buChar char="•"/>
            </a:pPr>
            <a:r>
              <a:rPr lang="en-US" sz="1400" b="0" dirty="0"/>
              <a:t>Hispanics represent 12.2% of the MA population but more than twice that proportion of cases at 29.3% of cases</a:t>
            </a:r>
          </a:p>
        </p:txBody>
      </p:sp>
      <p:sp>
        <p:nvSpPr>
          <p:cNvPr id="7" name="Text Placeholder 6">
            <a:extLst>
              <a:ext uri="{FF2B5EF4-FFF2-40B4-BE49-F238E27FC236}">
                <a16:creationId xmlns:a16="http://schemas.microsoft.com/office/drawing/2014/main" xmlns="" id="{AAEB1703-CB88-4B8D-A336-55F6D244B389}"/>
              </a:ext>
            </a:extLst>
          </p:cNvPr>
          <p:cNvSpPr>
            <a:spLocks noGrp="1"/>
          </p:cNvSpPr>
          <p:nvPr>
            <p:ph type="body" sz="quarter" idx="3"/>
          </p:nvPr>
        </p:nvSpPr>
        <p:spPr>
          <a:xfrm>
            <a:off x="6785599" y="1097280"/>
            <a:ext cx="5183188" cy="823912"/>
          </a:xfrm>
          <a:prstGeom prst="rect">
            <a:avLst/>
          </a:prstGeom>
          <a:ln>
            <a:solidFill>
              <a:schemeClr val="accent1"/>
            </a:solidFill>
          </a:ln>
        </p:spPr>
        <p:txBody>
          <a:bodyPr>
            <a:normAutofit/>
          </a:bodyPr>
          <a:lstStyle/>
          <a:p>
            <a:pPr marL="285750" indent="-285750">
              <a:buFont typeface="Arial" panose="020B0604020202020204" pitchFamily="34" charset="0"/>
              <a:buChar char="•"/>
            </a:pPr>
            <a:r>
              <a:rPr lang="en-US" sz="1400" b="0" dirty="0"/>
              <a:t>The highest rates of positive cases are among Black non-Hispanics and Hispanics which are more than 3x higher than the rate for White non-Hispanics</a:t>
            </a:r>
          </a:p>
        </p:txBody>
      </p:sp>
      <p:sp>
        <p:nvSpPr>
          <p:cNvPr id="3" name="Slide Number Placeholder 2">
            <a:extLst>
              <a:ext uri="{FF2B5EF4-FFF2-40B4-BE49-F238E27FC236}">
                <a16:creationId xmlns:a16="http://schemas.microsoft.com/office/drawing/2014/main" xmlns="" id="{89CDF748-0C4F-434A-86D6-1FD365D8F0C5}"/>
              </a:ext>
            </a:extLst>
          </p:cNvPr>
          <p:cNvSpPr>
            <a:spLocks noGrp="1"/>
          </p:cNvSpPr>
          <p:nvPr>
            <p:ph type="sldNum" sz="quarter" idx="10"/>
          </p:nvPr>
        </p:nvSpPr>
        <p:spPr>
          <a:xfrm>
            <a:off x="9377193" y="6492495"/>
            <a:ext cx="2736415" cy="365125"/>
          </a:xfrm>
        </p:spPr>
        <p:txBody>
          <a:bodyPr/>
          <a:lstStyle/>
          <a:p>
            <a:fld id="{631A3E32-B534-452A-837F-1F0D4725C9C0}" type="slidenum">
              <a:rPr lang="en-US" smtClean="0"/>
              <a:t>27</a:t>
            </a:fld>
            <a:endParaRPr lang="en-US" dirty="0"/>
          </a:p>
        </p:txBody>
      </p:sp>
      <p:sp>
        <p:nvSpPr>
          <p:cNvPr id="4" name="Title 3">
            <a:extLst>
              <a:ext uri="{FF2B5EF4-FFF2-40B4-BE49-F238E27FC236}">
                <a16:creationId xmlns:a16="http://schemas.microsoft.com/office/drawing/2014/main" xmlns="" id="{4F98C844-9680-47A2-B555-84260D0CA883}"/>
              </a:ext>
            </a:extLst>
          </p:cNvPr>
          <p:cNvSpPr>
            <a:spLocks noGrp="1"/>
          </p:cNvSpPr>
          <p:nvPr>
            <p:ph type="title" idx="4294967295"/>
          </p:nvPr>
        </p:nvSpPr>
        <p:spPr>
          <a:xfrm>
            <a:off x="55856" y="-56874"/>
            <a:ext cx="12095660" cy="1325563"/>
          </a:xfrm>
          <a:prstGeom prst="rect">
            <a:avLst/>
          </a:prstGeom>
        </p:spPr>
        <p:txBody>
          <a:bodyPr/>
          <a:lstStyle/>
          <a:p>
            <a:r>
              <a:rPr lang="en-US" sz="3600" dirty="0">
                <a:solidFill>
                  <a:schemeClr val="bg1"/>
                </a:solidFill>
              </a:rPr>
              <a:t>The Rate of Positive Cases is Highest for Black and Hispanic Residents</a:t>
            </a:r>
          </a:p>
        </p:txBody>
      </p:sp>
      <p:sp>
        <p:nvSpPr>
          <p:cNvPr id="10" name="Footer Placeholder 6">
            <a:extLst>
              <a:ext uri="{FF2B5EF4-FFF2-40B4-BE49-F238E27FC236}">
                <a16:creationId xmlns:a16="http://schemas.microsoft.com/office/drawing/2014/main" xmlns="" id="{2ED4FB54-2308-45FC-9FB4-35B19411BA4E}"/>
              </a:ext>
            </a:extLst>
          </p:cNvPr>
          <p:cNvSpPr txBox="1">
            <a:spLocks/>
          </p:cNvSpPr>
          <p:nvPr/>
        </p:nvSpPr>
        <p:spPr>
          <a:xfrm rot="16200000">
            <a:off x="-2880905" y="263515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Data as of 07/01/2020</a:t>
            </a:r>
          </a:p>
        </p:txBody>
      </p:sp>
      <p:sp>
        <p:nvSpPr>
          <p:cNvPr id="2" name="Rectangle 1">
            <a:extLst>
              <a:ext uri="{FF2B5EF4-FFF2-40B4-BE49-F238E27FC236}">
                <a16:creationId xmlns:a16="http://schemas.microsoft.com/office/drawing/2014/main" xmlns="" id="{02CA1C90-F6A2-41E5-897B-ED5CD84F9ECE}"/>
              </a:ext>
            </a:extLst>
          </p:cNvPr>
          <p:cNvSpPr/>
          <p:nvPr/>
        </p:nvSpPr>
        <p:spPr>
          <a:xfrm>
            <a:off x="78392" y="6016008"/>
            <a:ext cx="6096000" cy="553998"/>
          </a:xfrm>
          <a:prstGeom prst="rect">
            <a:avLst/>
          </a:prstGeom>
        </p:spPr>
        <p:txBody>
          <a:bodyPr>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p:txBody>
      </p:sp>
      <p:graphicFrame>
        <p:nvGraphicFramePr>
          <p:cNvPr id="12" name="Content Placeholder 11">
            <a:extLst>
              <a:ext uri="{FF2B5EF4-FFF2-40B4-BE49-F238E27FC236}">
                <a16:creationId xmlns:a16="http://schemas.microsoft.com/office/drawing/2014/main" xmlns="" id="{00000000-0008-0000-0000-000002000000}"/>
              </a:ext>
            </a:extLst>
          </p:cNvPr>
          <p:cNvGraphicFramePr>
            <a:graphicFrameLocks noGrp="1"/>
          </p:cNvGraphicFramePr>
          <p:nvPr>
            <p:ph sz="half" idx="2"/>
          </p:nvPr>
        </p:nvGraphicFramePr>
        <p:xfrm>
          <a:off x="1111978" y="1962467"/>
          <a:ext cx="5149532" cy="4182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xmlns="" id="{00000000-0008-0000-0000-000004000000}"/>
              </a:ext>
            </a:extLst>
          </p:cNvPr>
          <p:cNvGraphicFramePr>
            <a:graphicFrameLocks noGrp="1"/>
          </p:cNvGraphicFramePr>
          <p:nvPr>
            <p:ph sz="quarter" idx="4"/>
          </p:nvPr>
        </p:nvGraphicFramePr>
        <p:xfrm>
          <a:off x="6784975" y="1920875"/>
          <a:ext cx="5183188" cy="4297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331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6AF1C11-BD1B-428E-B9FD-4DE6313D6049}"/>
              </a:ext>
            </a:extLst>
          </p:cNvPr>
          <p:cNvSpPr>
            <a:spLocks noGrp="1"/>
          </p:cNvSpPr>
          <p:nvPr>
            <p:ph type="sldNum" sz="quarter" idx="4"/>
          </p:nvPr>
        </p:nvSpPr>
        <p:spPr>
          <a:xfrm>
            <a:off x="9378997" y="6483242"/>
            <a:ext cx="2736415" cy="365125"/>
          </a:xfrm>
        </p:spPr>
        <p:txBody>
          <a:bodyPr/>
          <a:lstStyle/>
          <a:p>
            <a:fld id="{631A3E32-B534-452A-837F-1F0D4725C9C0}" type="slidenum">
              <a:rPr lang="en-US" smtClean="0"/>
              <a:t>28</a:t>
            </a:fld>
            <a:endParaRPr lang="en-US" dirty="0"/>
          </a:p>
        </p:txBody>
      </p:sp>
      <p:sp>
        <p:nvSpPr>
          <p:cNvPr id="2" name="Title 1">
            <a:extLst>
              <a:ext uri="{FF2B5EF4-FFF2-40B4-BE49-F238E27FC236}">
                <a16:creationId xmlns:a16="http://schemas.microsoft.com/office/drawing/2014/main" xmlns="" id="{C5EDB540-463F-4570-8510-1C4E988058B2}"/>
              </a:ext>
            </a:extLst>
          </p:cNvPr>
          <p:cNvSpPr>
            <a:spLocks noGrp="1"/>
          </p:cNvSpPr>
          <p:nvPr>
            <p:ph type="title" idx="4294967295"/>
          </p:nvPr>
        </p:nvSpPr>
        <p:spPr>
          <a:xfrm>
            <a:off x="-5800" y="-58516"/>
            <a:ext cx="12197800" cy="1325563"/>
          </a:xfrm>
          <a:prstGeom prst="rect">
            <a:avLst/>
          </a:prstGeom>
        </p:spPr>
        <p:txBody>
          <a:bodyPr/>
          <a:lstStyle/>
          <a:p>
            <a:r>
              <a:rPr lang="en-US" sz="3600" dirty="0">
                <a:solidFill>
                  <a:schemeClr val="bg1"/>
                </a:solidFill>
              </a:rPr>
              <a:t>Cities with the Highest Rates of COVID-19 are Primarily Communities of Color</a:t>
            </a:r>
          </a:p>
        </p:txBody>
      </p:sp>
      <p:sp>
        <p:nvSpPr>
          <p:cNvPr id="11" name="Rectangle 10">
            <a:extLst>
              <a:ext uri="{FF2B5EF4-FFF2-40B4-BE49-F238E27FC236}">
                <a16:creationId xmlns:a16="http://schemas.microsoft.com/office/drawing/2014/main" xmlns="" id="{3DA1724F-97E1-428A-BDAE-0337863E625F}"/>
              </a:ext>
            </a:extLst>
          </p:cNvPr>
          <p:cNvSpPr/>
          <p:nvPr/>
        </p:nvSpPr>
        <p:spPr>
          <a:xfrm>
            <a:off x="487520" y="1075800"/>
            <a:ext cx="11627892" cy="923330"/>
          </a:xfrm>
          <a:prstGeom prst="rect">
            <a:avLst/>
          </a:prstGeom>
          <a:ln>
            <a:noFill/>
          </a:ln>
        </p:spPr>
        <p:txBody>
          <a:bodyPr wrap="square">
            <a:spAutoFit/>
          </a:bodyPr>
          <a:lstStyle/>
          <a:p>
            <a:r>
              <a:rPr lang="en-US" dirty="0"/>
              <a:t>The ten communities with the highest rates of COVID-19 are shown below. The overall rate in MA of COVID-19 Cases is 1,490.8 per 100,000 people as of 06/30/2020. Almost all of these communities have high (&gt;50%) percentage of residents who are people of color (shaded blue)</a:t>
            </a:r>
          </a:p>
        </p:txBody>
      </p:sp>
      <p:sp>
        <p:nvSpPr>
          <p:cNvPr id="6" name="TextBox 5">
            <a:extLst>
              <a:ext uri="{FF2B5EF4-FFF2-40B4-BE49-F238E27FC236}">
                <a16:creationId xmlns:a16="http://schemas.microsoft.com/office/drawing/2014/main" xmlns="" id="{A5244C07-6512-4CD2-A77A-08A74BA03170}"/>
              </a:ext>
            </a:extLst>
          </p:cNvPr>
          <p:cNvSpPr txBox="1"/>
          <p:nvPr/>
        </p:nvSpPr>
        <p:spPr>
          <a:xfrm>
            <a:off x="11305454" y="4146321"/>
            <a:ext cx="886546" cy="646331"/>
          </a:xfrm>
          <a:prstGeom prst="rect">
            <a:avLst/>
          </a:prstGeom>
          <a:solidFill>
            <a:srgbClr val="F2A16A"/>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a:t>MA State Average Rate</a:t>
            </a:r>
          </a:p>
        </p:txBody>
      </p:sp>
      <p:sp>
        <p:nvSpPr>
          <p:cNvPr id="3" name="TextBox 2">
            <a:extLst>
              <a:ext uri="{FF2B5EF4-FFF2-40B4-BE49-F238E27FC236}">
                <a16:creationId xmlns:a16="http://schemas.microsoft.com/office/drawing/2014/main" xmlns="" id="{D18A8361-C0ED-4B10-BA6D-BBE7C5D85AEB}"/>
              </a:ext>
            </a:extLst>
          </p:cNvPr>
          <p:cNvSpPr txBox="1"/>
          <p:nvPr/>
        </p:nvSpPr>
        <p:spPr>
          <a:xfrm>
            <a:off x="9208758" y="6562464"/>
            <a:ext cx="2699778" cy="246221"/>
          </a:xfrm>
          <a:prstGeom prst="rect">
            <a:avLst/>
          </a:prstGeom>
          <a:noFill/>
        </p:spPr>
        <p:txBody>
          <a:bodyPr wrap="none" rtlCol="0">
            <a:spAutoFit/>
          </a:bodyPr>
          <a:lstStyle/>
          <a:p>
            <a:r>
              <a:rPr lang="en-US" sz="1000" dirty="0">
                <a:solidFill>
                  <a:schemeClr val="bg1"/>
                </a:solidFill>
              </a:rPr>
              <a:t>State and Town-level COVID-19 data from 06/30</a:t>
            </a:r>
          </a:p>
        </p:txBody>
      </p:sp>
      <p:graphicFrame>
        <p:nvGraphicFramePr>
          <p:cNvPr id="4" name="Table 3">
            <a:extLst>
              <a:ext uri="{FF2B5EF4-FFF2-40B4-BE49-F238E27FC236}">
                <a16:creationId xmlns:a16="http://schemas.microsoft.com/office/drawing/2014/main" xmlns="" id="{A8158AAC-47F9-4ECE-B81E-218C41274D78}"/>
              </a:ext>
            </a:extLst>
          </p:cNvPr>
          <p:cNvGraphicFramePr>
            <a:graphicFrameLocks noGrp="1"/>
          </p:cNvGraphicFramePr>
          <p:nvPr/>
        </p:nvGraphicFramePr>
        <p:xfrm>
          <a:off x="889612" y="4906790"/>
          <a:ext cx="10464185" cy="1512570"/>
        </p:xfrm>
        <a:graphic>
          <a:graphicData uri="http://schemas.openxmlformats.org/drawingml/2006/table">
            <a:tbl>
              <a:tblPr>
                <a:tableStyleId>{5C22544A-7EE6-4342-B048-85BDC9FD1C3A}</a:tableStyleId>
              </a:tblPr>
              <a:tblGrid>
                <a:gridCol w="1002537">
                  <a:extLst>
                    <a:ext uri="{9D8B030D-6E8A-4147-A177-3AD203B41FA5}">
                      <a16:colId xmlns:a16="http://schemas.microsoft.com/office/drawing/2014/main" xmlns="" val="1628525533"/>
                    </a:ext>
                  </a:extLst>
                </a:gridCol>
                <a:gridCol w="1002537">
                  <a:extLst>
                    <a:ext uri="{9D8B030D-6E8A-4147-A177-3AD203B41FA5}">
                      <a16:colId xmlns:a16="http://schemas.microsoft.com/office/drawing/2014/main" xmlns="" val="1992216120"/>
                    </a:ext>
                  </a:extLst>
                </a:gridCol>
                <a:gridCol w="834632">
                  <a:extLst>
                    <a:ext uri="{9D8B030D-6E8A-4147-A177-3AD203B41FA5}">
                      <a16:colId xmlns:a16="http://schemas.microsoft.com/office/drawing/2014/main" xmlns="" val="1217756773"/>
                    </a:ext>
                  </a:extLst>
                </a:gridCol>
                <a:gridCol w="1057835">
                  <a:extLst>
                    <a:ext uri="{9D8B030D-6E8A-4147-A177-3AD203B41FA5}">
                      <a16:colId xmlns:a16="http://schemas.microsoft.com/office/drawing/2014/main" xmlns="" val="47713011"/>
                    </a:ext>
                  </a:extLst>
                </a:gridCol>
                <a:gridCol w="968188">
                  <a:extLst>
                    <a:ext uri="{9D8B030D-6E8A-4147-A177-3AD203B41FA5}">
                      <a16:colId xmlns:a16="http://schemas.microsoft.com/office/drawing/2014/main" xmlns="" val="1374036530"/>
                    </a:ext>
                  </a:extLst>
                </a:gridCol>
                <a:gridCol w="914400">
                  <a:extLst>
                    <a:ext uri="{9D8B030D-6E8A-4147-A177-3AD203B41FA5}">
                      <a16:colId xmlns:a16="http://schemas.microsoft.com/office/drawing/2014/main" xmlns="" val="2546723474"/>
                    </a:ext>
                  </a:extLst>
                </a:gridCol>
                <a:gridCol w="878541">
                  <a:extLst>
                    <a:ext uri="{9D8B030D-6E8A-4147-A177-3AD203B41FA5}">
                      <a16:colId xmlns:a16="http://schemas.microsoft.com/office/drawing/2014/main" xmlns="" val="3663204384"/>
                    </a:ext>
                  </a:extLst>
                </a:gridCol>
                <a:gridCol w="968189">
                  <a:extLst>
                    <a:ext uri="{9D8B030D-6E8A-4147-A177-3AD203B41FA5}">
                      <a16:colId xmlns:a16="http://schemas.microsoft.com/office/drawing/2014/main" xmlns="" val="3114655180"/>
                    </a:ext>
                  </a:extLst>
                </a:gridCol>
                <a:gridCol w="1004047">
                  <a:extLst>
                    <a:ext uri="{9D8B030D-6E8A-4147-A177-3AD203B41FA5}">
                      <a16:colId xmlns:a16="http://schemas.microsoft.com/office/drawing/2014/main" xmlns="" val="818353165"/>
                    </a:ext>
                  </a:extLst>
                </a:gridCol>
                <a:gridCol w="968188">
                  <a:extLst>
                    <a:ext uri="{9D8B030D-6E8A-4147-A177-3AD203B41FA5}">
                      <a16:colId xmlns:a16="http://schemas.microsoft.com/office/drawing/2014/main" xmlns="" val="1934116897"/>
                    </a:ext>
                  </a:extLst>
                </a:gridCol>
                <a:gridCol w="865091">
                  <a:extLst>
                    <a:ext uri="{9D8B030D-6E8A-4147-A177-3AD203B41FA5}">
                      <a16:colId xmlns:a16="http://schemas.microsoft.com/office/drawing/2014/main" xmlns="" val="765772811"/>
                    </a:ext>
                  </a:extLst>
                </a:gridCol>
              </a:tblGrid>
              <a:tr h="191873">
                <a:tc>
                  <a:txBody>
                    <a:bodyPr/>
                    <a:lstStyle/>
                    <a:p>
                      <a:pPr algn="l" fontAlgn="ctr"/>
                      <a:r>
                        <a:rPr lang="en-US" sz="1400" b="1" u="none" strike="noStrike" dirty="0">
                          <a:effectLst/>
                        </a:rPr>
                        <a:t>Town</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Chelsea</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Brockton</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Lawrence</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Everett</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Lynn</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Revere</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Randolph</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Worcester</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Danvers</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Lowell</a:t>
                      </a:r>
                    </a:p>
                  </a:txBody>
                  <a:tcPr marL="6350" marR="6350" marT="6350" marB="0" anchor="b"/>
                </a:tc>
                <a:extLst>
                  <a:ext uri="{0D108BD9-81ED-4DB2-BD59-A6C34878D82A}">
                    <a16:rowId xmlns:a16="http://schemas.microsoft.com/office/drawing/2014/main" xmlns="" val="4230442104"/>
                  </a:ext>
                </a:extLst>
              </a:tr>
              <a:tr h="191873">
                <a:tc>
                  <a:txBody>
                    <a:bodyPr/>
                    <a:lstStyle/>
                    <a:p>
                      <a:pPr algn="l" fontAlgn="b"/>
                      <a:r>
                        <a:rPr lang="en-US" sz="1400" b="1" u="none" strike="noStrike" dirty="0">
                          <a:effectLst/>
                        </a:rPr>
                        <a:t>Case Count</a:t>
                      </a:r>
                      <a:endParaRPr lang="en-US" sz="1400" b="1" i="0" u="none" strike="noStrike" dirty="0">
                        <a:solidFill>
                          <a:srgbClr val="000000"/>
                        </a:solidFill>
                        <a:effectLst/>
                        <a:latin typeface="MS Sans Serif"/>
                      </a:endParaRP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2994</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4225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3553</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1765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3635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1782</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950</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5227</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737</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2895</a:t>
                      </a:r>
                    </a:p>
                  </a:txBody>
                  <a:tcPr marL="6350" marR="6350" marT="6350" marB="0" anchor="b"/>
                </a:tc>
                <a:extLst>
                  <a:ext uri="{0D108BD9-81ED-4DB2-BD59-A6C34878D82A}">
                    <a16:rowId xmlns:a16="http://schemas.microsoft.com/office/drawing/2014/main" xmlns="" val="2015770804"/>
                  </a:ext>
                </a:extLst>
              </a:tr>
              <a:tr h="937181">
                <a:tc>
                  <a:txBody>
                    <a:bodyPr/>
                    <a:lstStyle/>
                    <a:p>
                      <a:pPr algn="l" fontAlgn="ctr"/>
                      <a:r>
                        <a:rPr lang="en-US" sz="1400" b="1" u="none" strike="noStrike" dirty="0">
                          <a:effectLst/>
                        </a:rPr>
                        <a:t>Percent of Residents who are People of Color</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80%</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68%</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87%</a:t>
                      </a:r>
                    </a:p>
                  </a:txBody>
                  <a:tcPr marL="6350" marR="6350" marT="6350" marB="0" anchor="ctr"/>
                </a:tc>
                <a:tc>
                  <a:txBody>
                    <a:bodyPr/>
                    <a:lstStyle/>
                    <a:p>
                      <a:pPr algn="ctr" fontAlgn="ctr"/>
                      <a:r>
                        <a:rPr lang="en-US" sz="1400" b="1" u="none" strike="noStrike" kern="1200">
                          <a:solidFill>
                            <a:schemeClr val="dk1"/>
                          </a:solidFill>
                          <a:effectLst/>
                          <a:latin typeface="+mn-lt"/>
                          <a:ea typeface="+mn-ea"/>
                          <a:cs typeface="+mn-cs"/>
                        </a:rPr>
                        <a:t>61%</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66%</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52%</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75%</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51%</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7.6%</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55%</a:t>
                      </a:r>
                    </a:p>
                  </a:txBody>
                  <a:tcPr marL="6350" marR="6350" marT="6350" marB="0" anchor="ctr"/>
                </a:tc>
                <a:extLst>
                  <a:ext uri="{0D108BD9-81ED-4DB2-BD59-A6C34878D82A}">
                    <a16:rowId xmlns:a16="http://schemas.microsoft.com/office/drawing/2014/main" xmlns="" val="2976776068"/>
                  </a:ext>
                </a:extLst>
              </a:tr>
            </a:tbl>
          </a:graphicData>
        </a:graphic>
      </p:graphicFrame>
      <p:sp>
        <p:nvSpPr>
          <p:cNvPr id="12" name="Rectangle 11">
            <a:extLst>
              <a:ext uri="{FF2B5EF4-FFF2-40B4-BE49-F238E27FC236}">
                <a16:creationId xmlns:a16="http://schemas.microsoft.com/office/drawing/2014/main" xmlns="" id="{8F9ECD30-6F6F-4D58-BB9A-EBA4E1EAE54F}"/>
              </a:ext>
            </a:extLst>
          </p:cNvPr>
          <p:cNvSpPr/>
          <p:nvPr/>
        </p:nvSpPr>
        <p:spPr>
          <a:xfrm>
            <a:off x="78392" y="6319902"/>
            <a:ext cx="7565581" cy="553998"/>
          </a:xfrm>
          <a:prstGeom prst="rect">
            <a:avLst/>
          </a:prstGeom>
        </p:spPr>
        <p:txBody>
          <a:bodyPr wrap="square">
            <a:spAutoFit/>
          </a:bodyPr>
          <a:lstStyle/>
          <a:p>
            <a:r>
              <a:rPr lang="en-US" sz="1000" dirty="0">
                <a:solidFill>
                  <a:schemeClr val="bg1"/>
                </a:solidFill>
                <a:latin typeface="Calibri" panose="020F0502020204030204" pitchFamily="34" charset="0"/>
              </a:rPr>
              <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Population denominators for rate calculations provided by UMass Donahue Inst. based on </a:t>
            </a:r>
            <a:r>
              <a:rPr lang="en-US" sz="1000" dirty="0" err="1">
                <a:solidFill>
                  <a:schemeClr val="bg1"/>
                </a:solidFill>
                <a:latin typeface="Calibri" panose="020F0502020204030204" pitchFamily="34" charset="0"/>
              </a:rPr>
              <a:t>Strate</a:t>
            </a:r>
            <a:r>
              <a:rPr lang="en-US" sz="1000" dirty="0">
                <a:solidFill>
                  <a:schemeClr val="bg1"/>
                </a:solidFill>
                <a:latin typeface="Calibri" panose="020F0502020204030204" pitchFamily="34" charset="0"/>
              </a:rPr>
              <a:t> S, et al. Small Area Population Estimates for 2011 through 2020, published March 2020 (original report published Oct 2016)</a:t>
            </a:r>
          </a:p>
        </p:txBody>
      </p:sp>
      <p:graphicFrame>
        <p:nvGraphicFramePr>
          <p:cNvPr id="13" name="Chart 12">
            <a:extLst>
              <a:ext uri="{FF2B5EF4-FFF2-40B4-BE49-F238E27FC236}">
                <a16:creationId xmlns:a16="http://schemas.microsoft.com/office/drawing/2014/main" xmlns="" id="{D35CCB72-99FB-49AF-A6B5-996632500446}"/>
              </a:ext>
            </a:extLst>
          </p:cNvPr>
          <p:cNvGraphicFramePr>
            <a:graphicFrameLocks/>
          </p:cNvGraphicFramePr>
          <p:nvPr/>
        </p:nvGraphicFramePr>
        <p:xfrm>
          <a:off x="719827" y="2330527"/>
          <a:ext cx="10807155" cy="2647873"/>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xmlns="" id="{2F24D689-20C8-44BF-9BF3-C118754F5259}"/>
              </a:ext>
            </a:extLst>
          </p:cNvPr>
          <p:cNvCxnSpPr>
            <a:cxnSpLocks/>
          </p:cNvCxnSpPr>
          <p:nvPr/>
        </p:nvCxnSpPr>
        <p:spPr>
          <a:xfrm>
            <a:off x="1870272" y="4524905"/>
            <a:ext cx="9483525" cy="0"/>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142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0110B03-6C8A-4466-88F1-0BB6FEC78A26}"/>
              </a:ext>
            </a:extLst>
          </p:cNvPr>
          <p:cNvSpPr>
            <a:spLocks noGrp="1"/>
          </p:cNvSpPr>
          <p:nvPr>
            <p:ph type="body" idx="1"/>
          </p:nvPr>
        </p:nvSpPr>
        <p:spPr>
          <a:ln>
            <a:solidFill>
              <a:schemeClr val="accent1"/>
            </a:solidFill>
          </a:ln>
        </p:spPr>
        <p:txBody>
          <a:bodyPr>
            <a:normAutofit lnSpcReduction="10000"/>
          </a:bodyPr>
          <a:lstStyle/>
          <a:p>
            <a:pPr marL="285750" indent="-285750">
              <a:buFont typeface="Arial" panose="020B0604020202020204" pitchFamily="34" charset="0"/>
              <a:buChar char="•"/>
            </a:pPr>
            <a:r>
              <a:rPr lang="en-US" sz="1400" b="0" dirty="0"/>
              <a:t>White non-Hispanics represent 71.5% of the population but only 57.2% of the hospitalizations, whereas the percentages of Black Non-Hispanic and Hispanics who are hospitalized are greater than their proportions in the population.</a:t>
            </a:r>
          </a:p>
        </p:txBody>
      </p:sp>
      <p:sp>
        <p:nvSpPr>
          <p:cNvPr id="5" name="Text Placeholder 4">
            <a:extLst>
              <a:ext uri="{FF2B5EF4-FFF2-40B4-BE49-F238E27FC236}">
                <a16:creationId xmlns:a16="http://schemas.microsoft.com/office/drawing/2014/main" xmlns="" id="{0DC4E127-18E8-4B24-8808-45C25B50D128}"/>
              </a:ext>
            </a:extLst>
          </p:cNvPr>
          <p:cNvSpPr>
            <a:spLocks noGrp="1"/>
          </p:cNvSpPr>
          <p:nvPr>
            <p:ph type="body" sz="quarter" idx="3"/>
          </p:nvPr>
        </p:nvSpPr>
        <p:spPr>
          <a:ln>
            <a:solidFill>
              <a:schemeClr val="accent1"/>
            </a:solidFill>
          </a:ln>
        </p:spPr>
        <p:txBody>
          <a:bodyPr>
            <a:normAutofit/>
          </a:bodyPr>
          <a:lstStyle/>
          <a:p>
            <a:pPr marL="285750" indent="-285750">
              <a:buFont typeface="Arial" panose="020B0604020202020204" pitchFamily="34" charset="0"/>
              <a:buChar char="•"/>
            </a:pPr>
            <a:r>
              <a:rPr lang="en-US" sz="1400" b="0" dirty="0"/>
              <a:t>The rate of hospitalizations for Black non-Hispanics and Hispanics is 2.4x and 1.6x higher (respectively) than for White non-Hispanics.</a:t>
            </a:r>
          </a:p>
        </p:txBody>
      </p:sp>
      <p:sp>
        <p:nvSpPr>
          <p:cNvPr id="2" name="Slide Number Placeholder 1">
            <a:extLst>
              <a:ext uri="{FF2B5EF4-FFF2-40B4-BE49-F238E27FC236}">
                <a16:creationId xmlns:a16="http://schemas.microsoft.com/office/drawing/2014/main" xmlns="" id="{AA0A1FAE-F0A8-4D88-BD9B-173F0A926B2B}"/>
              </a:ext>
            </a:extLst>
          </p:cNvPr>
          <p:cNvSpPr>
            <a:spLocks noGrp="1"/>
          </p:cNvSpPr>
          <p:nvPr>
            <p:ph type="sldNum" sz="quarter" idx="10"/>
          </p:nvPr>
        </p:nvSpPr>
        <p:spPr>
          <a:xfrm>
            <a:off x="9455585" y="6492495"/>
            <a:ext cx="2736415" cy="365125"/>
          </a:xfrm>
        </p:spPr>
        <p:txBody>
          <a:bodyPr/>
          <a:lstStyle/>
          <a:p>
            <a:fld id="{631A3E32-B534-452A-837F-1F0D4725C9C0}" type="slidenum">
              <a:rPr lang="en-US" smtClean="0"/>
              <a:t>29</a:t>
            </a:fld>
            <a:endParaRPr lang="en-US" dirty="0"/>
          </a:p>
        </p:txBody>
      </p:sp>
      <p:sp>
        <p:nvSpPr>
          <p:cNvPr id="13" name="Title 3">
            <a:extLst>
              <a:ext uri="{FF2B5EF4-FFF2-40B4-BE49-F238E27FC236}">
                <a16:creationId xmlns:a16="http://schemas.microsoft.com/office/drawing/2014/main" xmlns="" id="{4F98C844-9680-47A2-B555-84260D0CA883}"/>
              </a:ext>
            </a:extLst>
          </p:cNvPr>
          <p:cNvSpPr txBox="1">
            <a:spLocks/>
          </p:cNvSpPr>
          <p:nvPr/>
        </p:nvSpPr>
        <p:spPr>
          <a:xfrm>
            <a:off x="0" y="-38895"/>
            <a:ext cx="12192000" cy="1325563"/>
          </a:xfrm>
          <a:prstGeom prst="rect">
            <a:avLst/>
          </a:prstGeom>
        </p:spPr>
        <p:txBody>
          <a:bodyPr/>
          <a:lstStyle>
            <a:lvl1pPr algn="ctr">
              <a:lnSpc>
                <a:spcPct val="90000"/>
              </a:lnSpc>
              <a:spcBef>
                <a:spcPct val="0"/>
              </a:spcBef>
              <a:buNone/>
              <a:defRPr sz="3600">
                <a:solidFill>
                  <a:schemeClr val="bg1"/>
                </a:solidFill>
                <a:latin typeface="+mj-lt"/>
                <a:ea typeface="+mj-ea"/>
                <a:cs typeface="+mj-cs"/>
              </a:defRPr>
            </a:lvl1pPr>
          </a:lstStyle>
          <a:p>
            <a:pPr algn="l"/>
            <a:r>
              <a:rPr lang="en-US" dirty="0"/>
              <a:t>The Rate of Hospitalizations is Highest for Black and Hispanic Residents</a:t>
            </a:r>
          </a:p>
        </p:txBody>
      </p:sp>
      <p:sp>
        <p:nvSpPr>
          <p:cNvPr id="16" name="Footer Placeholder 6">
            <a:extLst>
              <a:ext uri="{FF2B5EF4-FFF2-40B4-BE49-F238E27FC236}">
                <a16:creationId xmlns:a16="http://schemas.microsoft.com/office/drawing/2014/main" xmlns="" id="{71A6E023-73D1-4ED3-8F44-0C93D53FF7F3}"/>
              </a:ext>
            </a:extLst>
          </p:cNvPr>
          <p:cNvSpPr txBox="1">
            <a:spLocks/>
          </p:cNvSpPr>
          <p:nvPr/>
        </p:nvSpPr>
        <p:spPr>
          <a:xfrm rot="16200000">
            <a:off x="-2844425" y="267325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Data as of 07/01/2020</a:t>
            </a:r>
          </a:p>
        </p:txBody>
      </p:sp>
      <p:sp>
        <p:nvSpPr>
          <p:cNvPr id="9" name="Rectangle 8">
            <a:extLst>
              <a:ext uri="{FF2B5EF4-FFF2-40B4-BE49-F238E27FC236}">
                <a16:creationId xmlns:a16="http://schemas.microsoft.com/office/drawing/2014/main" xmlns="" id="{0F254D23-C308-4169-82A0-6767F8D36B68}"/>
              </a:ext>
            </a:extLst>
          </p:cNvPr>
          <p:cNvSpPr/>
          <p:nvPr/>
        </p:nvSpPr>
        <p:spPr>
          <a:xfrm>
            <a:off x="78392" y="6016008"/>
            <a:ext cx="6096000" cy="707886"/>
          </a:xfrm>
          <a:prstGeom prst="rect">
            <a:avLst/>
          </a:prstGeom>
        </p:spPr>
        <p:txBody>
          <a:bodyPr>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a:p>
            <a:endParaRPr lang="en-US" sz="1000" dirty="0"/>
          </a:p>
        </p:txBody>
      </p:sp>
      <p:graphicFrame>
        <p:nvGraphicFramePr>
          <p:cNvPr id="12" name="Content Placeholder 11">
            <a:extLst>
              <a:ext uri="{FF2B5EF4-FFF2-40B4-BE49-F238E27FC236}">
                <a16:creationId xmlns:a16="http://schemas.microsoft.com/office/drawing/2014/main" xmlns="" id="{1BDF187B-378D-45D3-A5FC-BBCFBA91EF10}"/>
              </a:ext>
            </a:extLst>
          </p:cNvPr>
          <p:cNvGraphicFramePr>
            <a:graphicFrameLocks noGrp="1"/>
          </p:cNvGraphicFramePr>
          <p:nvPr>
            <p:ph sz="half" idx="2"/>
          </p:nvPr>
        </p:nvGraphicFramePr>
        <p:xfrm>
          <a:off x="839788" y="1920875"/>
          <a:ext cx="5157787" cy="4297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xmlns="" id="{626E6286-1C5C-4C45-B245-75830CBC4408}"/>
              </a:ext>
            </a:extLst>
          </p:cNvPr>
          <p:cNvGraphicFramePr>
            <a:graphicFrameLocks noGrp="1"/>
          </p:cNvGraphicFramePr>
          <p:nvPr>
            <p:ph sz="quarter" idx="4"/>
          </p:nvPr>
        </p:nvGraphicFramePr>
        <p:xfrm>
          <a:off x="6172200" y="1920875"/>
          <a:ext cx="5183188" cy="4297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364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072" y="2362201"/>
            <a:ext cx="11166328" cy="2200275"/>
          </a:xfrm>
        </p:spPr>
        <p:txBody>
          <a:bodyPr>
            <a:normAutofit/>
          </a:bodyPr>
          <a:lstStyle/>
          <a:p>
            <a:pPr marL="514350" lvl="0" indent="-514350"/>
            <a:r>
              <a:rPr lang="en-US" dirty="0"/>
              <a:t>	COVID-19 HEALTH EQUITY ADVISORY GROUP</a:t>
            </a:r>
          </a:p>
        </p:txBody>
      </p:sp>
      <p:sp>
        <p:nvSpPr>
          <p:cNvPr id="2" name="Slide Number Placeholder 1"/>
          <p:cNvSpPr>
            <a:spLocks noGrp="1"/>
          </p:cNvSpPr>
          <p:nvPr>
            <p:ph type="sldNum" sz="quarter" idx="12"/>
          </p:nvPr>
        </p:nvSpPr>
        <p:spPr>
          <a:xfrm>
            <a:off x="11582400" y="6528816"/>
            <a:ext cx="1422400" cy="329184"/>
          </a:xfrm>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Tree>
    <p:extLst>
      <p:ext uri="{BB962C8B-B14F-4D97-AF65-F5344CB8AC3E}">
        <p14:creationId xmlns:p14="http://schemas.microsoft.com/office/powerpoint/2010/main" val="3758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5176C8B-9E8D-4189-B7CE-765214C22EEB}"/>
              </a:ext>
            </a:extLst>
          </p:cNvPr>
          <p:cNvSpPr>
            <a:spLocks noGrp="1"/>
          </p:cNvSpPr>
          <p:nvPr>
            <p:ph type="sldNum" sz="quarter" idx="4"/>
          </p:nvPr>
        </p:nvSpPr>
        <p:spPr>
          <a:xfrm>
            <a:off x="9407963" y="6492499"/>
            <a:ext cx="2736415" cy="365125"/>
          </a:xfrm>
        </p:spPr>
        <p:txBody>
          <a:bodyPr/>
          <a:lstStyle/>
          <a:p>
            <a:fld id="{631A3E32-B534-452A-837F-1F0D4725C9C0}" type="slidenum">
              <a:rPr lang="en-US" smtClean="0"/>
              <a:t>30</a:t>
            </a:fld>
            <a:endParaRPr lang="en-US" dirty="0"/>
          </a:p>
        </p:txBody>
      </p:sp>
      <p:sp>
        <p:nvSpPr>
          <p:cNvPr id="12" name="Title 3">
            <a:extLst>
              <a:ext uri="{FF2B5EF4-FFF2-40B4-BE49-F238E27FC236}">
                <a16:creationId xmlns:a16="http://schemas.microsoft.com/office/drawing/2014/main" xmlns="" id="{4F98C844-9680-47A2-B555-84260D0CA883}"/>
              </a:ext>
            </a:extLst>
          </p:cNvPr>
          <p:cNvSpPr txBox="1">
            <a:spLocks/>
          </p:cNvSpPr>
          <p:nvPr/>
        </p:nvSpPr>
        <p:spPr>
          <a:xfrm>
            <a:off x="-37906" y="209646"/>
            <a:ext cx="12342412" cy="1009165"/>
          </a:xfrm>
          <a:prstGeom prst="rect">
            <a:avLst/>
          </a:prstGeom>
        </p:spPr>
        <p:txBody>
          <a:bodyPr/>
          <a:lstStyle>
            <a:defPPr>
              <a:defRPr lang="en-US"/>
            </a:defPPr>
            <a:lvl1pPr algn="ctr">
              <a:lnSpc>
                <a:spcPct val="90000"/>
              </a:lnSpc>
              <a:spcBef>
                <a:spcPct val="0"/>
              </a:spcBef>
              <a:buNone/>
              <a:defRPr sz="4000">
                <a:solidFill>
                  <a:schemeClr val="bg1"/>
                </a:solidFill>
                <a:latin typeface="+mj-lt"/>
                <a:ea typeface="+mj-ea"/>
                <a:cs typeface="+mj-cs"/>
              </a:defRPr>
            </a:lvl1pPr>
          </a:lstStyle>
          <a:p>
            <a:pPr algn="l"/>
            <a:r>
              <a:rPr lang="en-US" sz="3600" dirty="0"/>
              <a:t>Age-Adjusted Death Rates by Race/Ethnicity Reveal Inequities</a:t>
            </a:r>
          </a:p>
        </p:txBody>
      </p:sp>
      <p:sp>
        <p:nvSpPr>
          <p:cNvPr id="13" name="Footer Placeholder 6">
            <a:extLst>
              <a:ext uri="{FF2B5EF4-FFF2-40B4-BE49-F238E27FC236}">
                <a16:creationId xmlns:a16="http://schemas.microsoft.com/office/drawing/2014/main" xmlns="" id="{CCF69AC6-0F69-4905-B745-79BDEB425DBD}"/>
              </a:ext>
            </a:extLst>
          </p:cNvPr>
          <p:cNvSpPr txBox="1">
            <a:spLocks/>
          </p:cNvSpPr>
          <p:nvPr/>
        </p:nvSpPr>
        <p:spPr>
          <a:xfrm rot="16200000">
            <a:off x="-2969760" y="301028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a:p>
            <a:r>
              <a:rPr lang="en-US" sz="1600" dirty="0"/>
              <a:t>Data as of 06/30/2020</a:t>
            </a:r>
          </a:p>
        </p:txBody>
      </p:sp>
      <p:sp>
        <p:nvSpPr>
          <p:cNvPr id="14" name="TextBox 13">
            <a:extLst>
              <a:ext uri="{FF2B5EF4-FFF2-40B4-BE49-F238E27FC236}">
                <a16:creationId xmlns:a16="http://schemas.microsoft.com/office/drawing/2014/main" xmlns="" id="{5398A5F1-6BF0-4172-BF23-8CB62485AFCB}"/>
              </a:ext>
            </a:extLst>
          </p:cNvPr>
          <p:cNvSpPr txBox="1"/>
          <p:nvPr/>
        </p:nvSpPr>
        <p:spPr>
          <a:xfrm>
            <a:off x="47625" y="6444228"/>
            <a:ext cx="9933136" cy="461665"/>
          </a:xfrm>
          <a:prstGeom prst="rect">
            <a:avLst/>
          </a:prstGeom>
          <a:noFill/>
        </p:spPr>
        <p:txBody>
          <a:bodyPr wrap="square" rtlCol="0">
            <a:spAutoFit/>
          </a:bodyPr>
          <a:lstStyle/>
          <a:p>
            <a:r>
              <a:rPr lang="en-US" sz="1200" dirty="0">
                <a:solidFill>
                  <a:schemeClr val="bg1"/>
                </a:solidFill>
              </a:rPr>
              <a:t>Count and Rate (per 100,000) of Reported Deaths among COVID-19 Confirmed and Probable Cases by Race and Ethnicity and Age Group in MA</a:t>
            </a:r>
            <a:r>
              <a:rPr lang="en-US" sz="1200" baseline="30000" dirty="0">
                <a:solidFill>
                  <a:schemeClr val="bg1"/>
                </a:solidFill>
              </a:rPr>
              <a:t> </a:t>
            </a:r>
            <a:r>
              <a:rPr lang="en-US" sz="1200" dirty="0">
                <a:solidFill>
                  <a:schemeClr val="bg1"/>
                </a:solidFill>
              </a:rPr>
              <a:t>(N= 8054). Data are current as of 6/30/2020 and are subject to change. </a:t>
            </a:r>
          </a:p>
        </p:txBody>
      </p:sp>
      <p:sp>
        <p:nvSpPr>
          <p:cNvPr id="6" name="Rectangle 5">
            <a:extLst>
              <a:ext uri="{FF2B5EF4-FFF2-40B4-BE49-F238E27FC236}">
                <a16:creationId xmlns:a16="http://schemas.microsoft.com/office/drawing/2014/main" xmlns="" id="{DC70524F-043B-4C09-B126-093E6BD59934}"/>
              </a:ext>
            </a:extLst>
          </p:cNvPr>
          <p:cNvSpPr/>
          <p:nvPr/>
        </p:nvSpPr>
        <p:spPr>
          <a:xfrm>
            <a:off x="1098401" y="1098885"/>
            <a:ext cx="9822283" cy="1200329"/>
          </a:xfrm>
          <a:prstGeom prst="rect">
            <a:avLst/>
          </a:prstGeom>
          <a:ln w="6350">
            <a:solidFill>
              <a:schemeClr val="tx1"/>
            </a:solidFill>
          </a:ln>
        </p:spPr>
        <p:txBody>
          <a:bodyPr wrap="square">
            <a:spAutoFit/>
          </a:bodyPr>
          <a:lstStyle/>
          <a:p>
            <a:pPr marL="285750" indent="-285750">
              <a:buFont typeface="Arial" panose="020B0604020202020204" pitchFamily="34" charset="0"/>
              <a:buChar char="•"/>
            </a:pPr>
            <a:r>
              <a:rPr lang="en-US" dirty="0"/>
              <a:t>The age-adjusted death rate is highest for Black residents, at 168.1 deaths/100,000</a:t>
            </a:r>
          </a:p>
          <a:p>
            <a:pPr marL="285750" indent="-285750">
              <a:buFont typeface="Arial" panose="020B0604020202020204" pitchFamily="34" charset="0"/>
              <a:buChar char="•"/>
            </a:pPr>
            <a:r>
              <a:rPr lang="en-US" dirty="0"/>
              <a:t>Age-adjusted death rates are recommended for comparisons among race groups given differences in the underlying age distribution of the MA population by race, and differences in COVID-19 death trends by age</a:t>
            </a:r>
          </a:p>
        </p:txBody>
      </p:sp>
      <p:sp>
        <p:nvSpPr>
          <p:cNvPr id="8" name="Rectangle 7">
            <a:extLst>
              <a:ext uri="{FF2B5EF4-FFF2-40B4-BE49-F238E27FC236}">
                <a16:creationId xmlns:a16="http://schemas.microsoft.com/office/drawing/2014/main" xmlns="" id="{CED0E6B6-87A7-44C0-AC77-D9F39AE0AE57}"/>
              </a:ext>
            </a:extLst>
          </p:cNvPr>
          <p:cNvSpPr/>
          <p:nvPr/>
        </p:nvSpPr>
        <p:spPr>
          <a:xfrm>
            <a:off x="1268150" y="6259016"/>
            <a:ext cx="11074265" cy="261610"/>
          </a:xfrm>
          <a:prstGeom prst="rect">
            <a:avLst/>
          </a:prstGeom>
        </p:spPr>
        <p:txBody>
          <a:bodyPr wrap="square">
            <a:spAutoFit/>
          </a:bodyPr>
          <a:lstStyle/>
          <a:p>
            <a:r>
              <a:rPr lang="en-US" sz="1100" dirty="0"/>
              <a:t>Rates are per 100,000 population.  Age-adjusted to the 2000 US standard population. See weights used at:  </a:t>
            </a:r>
            <a:r>
              <a:rPr lang="en-US" sz="1100" dirty="0">
                <a:hlinkClick r:id="rId3"/>
              </a:rPr>
              <a:t>https://www.cdc.gov/nchs/data/statnt/statnt20.pdf</a:t>
            </a:r>
            <a:r>
              <a:rPr lang="en-US" sz="1100" dirty="0"/>
              <a:t> </a:t>
            </a:r>
          </a:p>
        </p:txBody>
      </p:sp>
      <p:sp>
        <p:nvSpPr>
          <p:cNvPr id="9" name="Rectangle 8">
            <a:extLst>
              <a:ext uri="{FF2B5EF4-FFF2-40B4-BE49-F238E27FC236}">
                <a16:creationId xmlns:a16="http://schemas.microsoft.com/office/drawing/2014/main" xmlns="" id="{AC8DFCA0-ED70-4C36-8D0A-EEE9E45BBCB7}"/>
              </a:ext>
            </a:extLst>
          </p:cNvPr>
          <p:cNvSpPr/>
          <p:nvPr/>
        </p:nvSpPr>
        <p:spPr>
          <a:xfrm>
            <a:off x="1268147" y="5802100"/>
            <a:ext cx="9933136" cy="553998"/>
          </a:xfrm>
          <a:prstGeom prst="rect">
            <a:avLst/>
          </a:prstGeom>
        </p:spPr>
        <p:txBody>
          <a:bodyPr wrap="square">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p:txBody>
      </p:sp>
      <p:pic>
        <p:nvPicPr>
          <p:cNvPr id="2" name="Picture 1">
            <a:extLst>
              <a:ext uri="{FF2B5EF4-FFF2-40B4-BE49-F238E27FC236}">
                <a16:creationId xmlns:a16="http://schemas.microsoft.com/office/drawing/2014/main" xmlns="" id="{D5E08E4C-9343-43F4-B3D5-AA7B841E43B1}"/>
              </a:ext>
            </a:extLst>
          </p:cNvPr>
          <p:cNvPicPr>
            <a:picLocks noChangeAspect="1"/>
          </p:cNvPicPr>
          <p:nvPr/>
        </p:nvPicPr>
        <p:blipFill>
          <a:blip r:embed="rId4"/>
          <a:stretch>
            <a:fillRect/>
          </a:stretch>
        </p:blipFill>
        <p:spPr>
          <a:xfrm>
            <a:off x="1098401" y="2304317"/>
            <a:ext cx="9827604" cy="3505504"/>
          </a:xfrm>
          <a:prstGeom prst="rect">
            <a:avLst/>
          </a:prstGeom>
        </p:spPr>
      </p:pic>
    </p:spTree>
    <p:extLst>
      <p:ext uri="{BB962C8B-B14F-4D97-AF65-F5344CB8AC3E}">
        <p14:creationId xmlns:p14="http://schemas.microsoft.com/office/powerpoint/2010/main" val="279360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sp>
        <p:nvSpPr>
          <p:cNvPr id="3" name="TextBox 2"/>
          <p:cNvSpPr txBox="1"/>
          <p:nvPr/>
        </p:nvSpPr>
        <p:spPr>
          <a:xfrm>
            <a:off x="2075770" y="2718706"/>
            <a:ext cx="7915275" cy="3416320"/>
          </a:xfrm>
          <a:prstGeom prst="rect">
            <a:avLst/>
          </a:prstGeom>
          <a:noFill/>
        </p:spPr>
        <p:txBody>
          <a:bodyPr wrap="square" rtlCol="0">
            <a:spAutoFit/>
          </a:bodyPr>
          <a:lstStyle/>
          <a:p>
            <a:pPr algn="ctr"/>
            <a:r>
              <a:rPr lang="en-US" sz="5400" dirty="0">
                <a:solidFill>
                  <a:schemeClr val="bg1"/>
                </a:solidFill>
              </a:rPr>
              <a:t>Thank You!</a:t>
            </a:r>
          </a:p>
          <a:p>
            <a:pPr algn="ctr"/>
            <a:endParaRPr lang="en-US" sz="5400" dirty="0">
              <a:solidFill>
                <a:schemeClr val="bg1"/>
              </a:solidFill>
            </a:endParaRPr>
          </a:p>
          <a:p>
            <a:pPr algn="ctr"/>
            <a:r>
              <a:rPr lang="en-US" sz="5400" dirty="0">
                <a:solidFill>
                  <a:schemeClr val="bg1"/>
                </a:solidFill>
              </a:rPr>
              <a:t>Questions?</a:t>
            </a:r>
          </a:p>
          <a:p>
            <a:pPr algn="ctr"/>
            <a:endParaRPr lang="en-US" sz="5400" dirty="0">
              <a:solidFill>
                <a:schemeClr val="bg1"/>
              </a:solidFill>
            </a:endParaRPr>
          </a:p>
        </p:txBody>
      </p:sp>
    </p:spTree>
    <p:extLst>
      <p:ext uri="{BB962C8B-B14F-4D97-AF65-F5344CB8AC3E}">
        <p14:creationId xmlns:p14="http://schemas.microsoft.com/office/powerpoint/2010/main" val="85936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072" y="2362201"/>
            <a:ext cx="11166328" cy="2200275"/>
          </a:xfrm>
        </p:spPr>
        <p:txBody>
          <a:bodyPr>
            <a:normAutofit/>
          </a:bodyPr>
          <a:lstStyle/>
          <a:p>
            <a:pPr marL="514350" lvl="0" indent="-514350"/>
            <a:r>
              <a:rPr lang="en-US" dirty="0"/>
              <a:t>	appendices</a:t>
            </a:r>
          </a:p>
        </p:txBody>
      </p:sp>
      <p:sp>
        <p:nvSpPr>
          <p:cNvPr id="5" name="Slide Number Placeholder 1">
            <a:extLst>
              <a:ext uri="{FF2B5EF4-FFF2-40B4-BE49-F238E27FC236}">
                <a16:creationId xmlns:a16="http://schemas.microsoft.com/office/drawing/2014/main" xmlns="" id="{E0D9D0CC-759F-4E23-AF10-1DC9C7D8AA2A}"/>
              </a:ext>
            </a:extLst>
          </p:cNvPr>
          <p:cNvSpPr txBox="1">
            <a:spLocks/>
          </p:cNvSpPr>
          <p:nvPr/>
        </p:nvSpPr>
        <p:spPr>
          <a:xfrm>
            <a:off x="9455585" y="6501276"/>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A3E32-B534-452A-837F-1F0D4725C9C0}" type="slidenum">
              <a:rPr lang="en-US" sz="1100" smtClean="0"/>
              <a:pPr algn="r"/>
              <a:t>32</a:t>
            </a:fld>
            <a:endParaRPr lang="en-US" sz="1100" dirty="0"/>
          </a:p>
        </p:txBody>
      </p:sp>
    </p:spTree>
    <p:extLst>
      <p:ext uri="{BB962C8B-B14F-4D97-AF65-F5344CB8AC3E}">
        <p14:creationId xmlns:p14="http://schemas.microsoft.com/office/powerpoint/2010/main" val="351566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072" y="2362201"/>
            <a:ext cx="11166328" cy="2200275"/>
          </a:xfrm>
        </p:spPr>
        <p:txBody>
          <a:bodyPr>
            <a:normAutofit/>
          </a:bodyPr>
          <a:lstStyle/>
          <a:p>
            <a:pPr marL="514350" lvl="0" indent="-514350"/>
            <a:r>
              <a:rPr lang="en-US" dirty="0"/>
              <a:t>	a. DPH health equity framework</a:t>
            </a:r>
          </a:p>
        </p:txBody>
      </p:sp>
      <p:sp>
        <p:nvSpPr>
          <p:cNvPr id="5" name="Slide Number Placeholder 1">
            <a:extLst>
              <a:ext uri="{FF2B5EF4-FFF2-40B4-BE49-F238E27FC236}">
                <a16:creationId xmlns:a16="http://schemas.microsoft.com/office/drawing/2014/main" xmlns="" id="{E0D9D0CC-759F-4E23-AF10-1DC9C7D8AA2A}"/>
              </a:ext>
            </a:extLst>
          </p:cNvPr>
          <p:cNvSpPr txBox="1">
            <a:spLocks/>
          </p:cNvSpPr>
          <p:nvPr/>
        </p:nvSpPr>
        <p:spPr>
          <a:xfrm>
            <a:off x="9455585" y="6501276"/>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A3E32-B534-452A-837F-1F0D4725C9C0}" type="slidenum">
              <a:rPr lang="en-US" sz="1100" smtClean="0"/>
              <a:pPr algn="r"/>
              <a:t>33</a:t>
            </a:fld>
            <a:endParaRPr lang="en-US" sz="1100" dirty="0"/>
          </a:p>
        </p:txBody>
      </p:sp>
    </p:spTree>
    <p:extLst>
      <p:ext uri="{BB962C8B-B14F-4D97-AF65-F5344CB8AC3E}">
        <p14:creationId xmlns:p14="http://schemas.microsoft.com/office/powerpoint/2010/main" val="2424295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4750513-43AE-485B-BF6A-57B3F317E208}"/>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34</a:t>
            </a:fld>
            <a:endParaRPr lang="en-US" dirty="0"/>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58238" y="174161"/>
            <a:ext cx="9550400" cy="6027738"/>
          </a:xfrm>
          <a:prstGeom prst="rect">
            <a:avLst/>
          </a:prstGeom>
        </p:spPr>
      </p:pic>
      <p:sp>
        <p:nvSpPr>
          <p:cNvPr id="3" name="Rectangle 2"/>
          <p:cNvSpPr/>
          <p:nvPr/>
        </p:nvSpPr>
        <p:spPr>
          <a:xfrm>
            <a:off x="4592548" y="2387886"/>
            <a:ext cx="4541178" cy="228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8829" tIns="54417" rIns="108829" bIns="54417" rtlCol="0" anchor="ctr"/>
          <a:lstStyle/>
          <a:p>
            <a:pPr algn="ctr"/>
            <a:endParaRPr lang="en-US"/>
          </a:p>
        </p:txBody>
      </p:sp>
    </p:spTree>
    <p:extLst>
      <p:ext uri="{BB962C8B-B14F-4D97-AF65-F5344CB8AC3E}">
        <p14:creationId xmlns:p14="http://schemas.microsoft.com/office/powerpoint/2010/main" val="2051957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2413"/>
            <a:ext cx="10737850" cy="593725"/>
          </a:xfrm>
          <a:prstGeom prst="rect">
            <a:avLst/>
          </a:prstGeom>
        </p:spPr>
        <p:txBody>
          <a:bodyPr lIns="111063" tIns="55532" rIns="111063" bIns="55532">
            <a:noAutofit/>
          </a:bodyPr>
          <a:lstStyle/>
          <a:p>
            <a:r>
              <a:rPr lang="en-US" b="1" dirty="0">
                <a:solidFill>
                  <a:schemeClr val="bg1"/>
                </a:solidFill>
              </a:rPr>
              <a:t>Office of Health Equity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63700104"/>
              </p:ext>
            </p:extLst>
          </p:nvPr>
        </p:nvGraphicFramePr>
        <p:xfrm>
          <a:off x="406400" y="2714812"/>
          <a:ext cx="109728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31129" y="1047377"/>
            <a:ext cx="10652072" cy="2048889"/>
          </a:xfrm>
          <a:prstGeom prst="rect">
            <a:avLst/>
          </a:prstGeom>
          <a:noFill/>
        </p:spPr>
        <p:txBody>
          <a:bodyPr wrap="square" lIns="108829" tIns="54417" rIns="108829" bIns="54417" rtlCol="0">
            <a:spAutoFit/>
          </a:bodyPr>
          <a:lstStyle/>
          <a:p>
            <a:r>
              <a:rPr lang="en-US" altLang="en-US" b="1" dirty="0"/>
              <a:t>Mission:</a:t>
            </a:r>
          </a:p>
          <a:p>
            <a:r>
              <a:rPr lang="en-US" altLang="en-US" dirty="0"/>
              <a:t>Leverage public and private partnerships to collect, use and disseminate high quality data and documentation </a:t>
            </a:r>
            <a:r>
              <a:rPr lang="en-US" altLang="en-US" i="1" dirty="0"/>
              <a:t>and</a:t>
            </a:r>
            <a:r>
              <a:rPr lang="en-US" altLang="en-US" dirty="0"/>
              <a:t> inform and influence policies, programs, practices, prevention strategies and resource allocation </a:t>
            </a:r>
            <a:r>
              <a:rPr lang="en-US" altLang="en-US" b="1" dirty="0"/>
              <a:t>that address inequities in the social determinants of health</a:t>
            </a:r>
            <a:r>
              <a:rPr lang="en-US" altLang="en-US" dirty="0"/>
              <a:t>.  The Office of Health Equity was established at DPH in the 1980s and was expanded in 2018 through an Interagency Services Agreement from the Executive Office of Health &amp; Human Services.</a:t>
            </a:r>
          </a:p>
          <a:p>
            <a:endParaRPr lang="en-US" dirty="0"/>
          </a:p>
        </p:txBody>
      </p:sp>
      <p:sp>
        <p:nvSpPr>
          <p:cNvPr id="6" name="Slide Number Placeholder 1">
            <a:extLst>
              <a:ext uri="{FF2B5EF4-FFF2-40B4-BE49-F238E27FC236}">
                <a16:creationId xmlns:a16="http://schemas.microsoft.com/office/drawing/2014/main" xmlns="" id="{CFDC2373-DFA8-40EB-8616-8466B6234F2D}"/>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35</a:t>
            </a:fld>
            <a:endParaRPr lang="en-US" dirty="0"/>
          </a:p>
        </p:txBody>
      </p:sp>
    </p:spTree>
    <p:extLst>
      <p:ext uri="{BB962C8B-B14F-4D97-AF65-F5344CB8AC3E}">
        <p14:creationId xmlns:p14="http://schemas.microsoft.com/office/powerpoint/2010/main" val="417606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0727"/>
            <a:ext cx="12192000" cy="990600"/>
          </a:xfrm>
          <a:prstGeom prst="rect">
            <a:avLst/>
          </a:prstGeom>
        </p:spPr>
        <p:txBody>
          <a:bodyPr>
            <a:normAutofit/>
          </a:bodyPr>
          <a:lstStyle/>
          <a:p>
            <a:r>
              <a:rPr lang="en-US" b="1" dirty="0">
                <a:solidFill>
                  <a:schemeClr val="bg1"/>
                </a:solidFill>
              </a:rPr>
              <a:t>A working framework for DPH’s equity activities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430712333"/>
              </p:ext>
            </p:extLst>
          </p:nvPr>
        </p:nvGraphicFramePr>
        <p:xfrm>
          <a:off x="0" y="1446611"/>
          <a:ext cx="1097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1">
            <a:extLst>
              <a:ext uri="{FF2B5EF4-FFF2-40B4-BE49-F238E27FC236}">
                <a16:creationId xmlns:a16="http://schemas.microsoft.com/office/drawing/2014/main" xmlns="" id="{70D59AC0-06D4-4547-9756-137B053BC2FB}"/>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36</a:t>
            </a:fld>
            <a:endParaRPr lang="en-US" dirty="0"/>
          </a:p>
        </p:txBody>
      </p:sp>
    </p:spTree>
    <p:extLst>
      <p:ext uri="{BB962C8B-B14F-4D97-AF65-F5344CB8AC3E}">
        <p14:creationId xmlns:p14="http://schemas.microsoft.com/office/powerpoint/2010/main" val="3271132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22E9144F-15A3-4CC0-9BF2-D24EFFA8A9EE}"/>
              </a:ext>
            </a:extLst>
          </p:cNvPr>
          <p:cNvSpPr>
            <a:spLocks noGrp="1" noChangeArrowheads="1"/>
          </p:cNvSpPr>
          <p:nvPr>
            <p:ph type="title" idx="4294967295"/>
          </p:nvPr>
        </p:nvSpPr>
        <p:spPr>
          <a:xfrm>
            <a:off x="0" y="226135"/>
            <a:ext cx="10515600" cy="1325563"/>
          </a:xfrm>
          <a:prstGeom prst="rect">
            <a:avLst/>
          </a:prstGeom>
        </p:spPr>
        <p:txBody>
          <a:bodyPr lIns="111063" tIns="55532" rIns="111063" bIns="55532"/>
          <a:lstStyle/>
          <a:p>
            <a:r>
              <a:rPr lang="en-US" altLang="en-US" b="1" dirty="0">
                <a:solidFill>
                  <a:schemeClr val="bg1"/>
                </a:solidFill>
              </a:rPr>
              <a:t>Definition of Terms</a:t>
            </a:r>
          </a:p>
        </p:txBody>
      </p:sp>
      <p:sp>
        <p:nvSpPr>
          <p:cNvPr id="4" name="Content Placeholder 2">
            <a:extLst>
              <a:ext uri="{FF2B5EF4-FFF2-40B4-BE49-F238E27FC236}">
                <a16:creationId xmlns:a16="http://schemas.microsoft.com/office/drawing/2014/main" xmlns="" id="{D70B8CB6-5BBA-47EE-ACE6-54053EE7FFB3}"/>
              </a:ext>
            </a:extLst>
          </p:cNvPr>
          <p:cNvSpPr>
            <a:spLocks noGrp="1" noChangeArrowheads="1"/>
          </p:cNvSpPr>
          <p:nvPr>
            <p:ph idx="4294967295"/>
          </p:nvPr>
        </p:nvSpPr>
        <p:spPr>
          <a:xfrm>
            <a:off x="380144" y="1300140"/>
            <a:ext cx="10917199" cy="4614178"/>
          </a:xfrm>
          <a:prstGeom prst="rect">
            <a:avLst/>
          </a:prstGeom>
        </p:spPr>
        <p:txBody>
          <a:bodyPr lIns="108829" tIns="54417" rIns="108829" bIns="54417">
            <a:normAutofit fontScale="77500" lnSpcReduction="20000"/>
          </a:bodyPr>
          <a:lstStyle/>
          <a:p>
            <a:pPr marL="0" indent="0">
              <a:buNone/>
            </a:pPr>
            <a:r>
              <a:rPr lang="en-US" altLang="en-US" sz="3000" b="1" dirty="0"/>
              <a:t>What is health equality?</a:t>
            </a:r>
          </a:p>
          <a:p>
            <a:pPr marL="0" indent="0">
              <a:buNone/>
            </a:pPr>
            <a:r>
              <a:rPr lang="en-US" altLang="en-US" sz="3000" dirty="0"/>
              <a:t>Everyone is given the same health intervention without consideration of underlying needs.</a:t>
            </a:r>
          </a:p>
          <a:p>
            <a:pPr marL="0" indent="0">
              <a:buNone/>
            </a:pPr>
            <a:endParaRPr lang="en-US" altLang="en-US" sz="3000" b="1" dirty="0"/>
          </a:p>
          <a:p>
            <a:pPr marL="0" indent="0">
              <a:buNone/>
            </a:pPr>
            <a:r>
              <a:rPr lang="en-US" altLang="en-US" sz="3000" b="1" dirty="0"/>
              <a:t>What are health disparities?</a:t>
            </a:r>
          </a:p>
          <a:p>
            <a:pPr marL="0" indent="0">
              <a:buNone/>
            </a:pPr>
            <a:r>
              <a:rPr lang="en-US" altLang="en-US" sz="3000" dirty="0"/>
              <a:t>Disparities are significant differences in health outcomes between populations.</a:t>
            </a:r>
          </a:p>
          <a:p>
            <a:endParaRPr lang="en-US" altLang="en-US" sz="3000" dirty="0"/>
          </a:p>
          <a:p>
            <a:pPr marL="0" indent="0">
              <a:buNone/>
            </a:pPr>
            <a:r>
              <a:rPr lang="en-US" altLang="en-US" sz="3000" b="1" dirty="0"/>
              <a:t>What are health inequities?</a:t>
            </a:r>
          </a:p>
          <a:p>
            <a:pPr marL="0" indent="0">
              <a:buNone/>
            </a:pPr>
            <a:r>
              <a:rPr lang="en-US" altLang="en-US" sz="3000" dirty="0"/>
              <a:t>Inequities are the unjust distribution of resources and power between populations which manifests in disparities.</a:t>
            </a:r>
          </a:p>
          <a:p>
            <a:pPr marL="0" indent="0">
              <a:buNone/>
            </a:pPr>
            <a:endParaRPr lang="en-US" altLang="en-US" sz="3000" dirty="0"/>
          </a:p>
          <a:p>
            <a:pPr marL="0" indent="0">
              <a:buNone/>
            </a:pPr>
            <a:r>
              <a:rPr lang="en-US" altLang="en-US" sz="3000" b="1" dirty="0"/>
              <a:t>What is health equity?</a:t>
            </a:r>
          </a:p>
          <a:p>
            <a:pPr marL="0" indent="0">
              <a:buNone/>
            </a:pPr>
            <a:r>
              <a:rPr lang="en-US" altLang="en-US" sz="3000" dirty="0"/>
              <a:t>Everyone has what they need to attain their highest level of health.</a:t>
            </a:r>
          </a:p>
          <a:p>
            <a:pPr marL="0" indent="0">
              <a:buNone/>
            </a:pPr>
            <a:endParaRPr lang="en-US" altLang="en-US" sz="3000" dirty="0"/>
          </a:p>
          <a:p>
            <a:pPr marL="0" indent="0">
              <a:buNone/>
            </a:pPr>
            <a:endParaRPr lang="en-US" altLang="en-US" sz="3000" dirty="0"/>
          </a:p>
          <a:p>
            <a:pPr marL="0" indent="0">
              <a:buNone/>
            </a:pPr>
            <a:endParaRPr lang="en-US" altLang="en-US" sz="3000" dirty="0"/>
          </a:p>
        </p:txBody>
      </p:sp>
      <p:sp>
        <p:nvSpPr>
          <p:cNvPr id="7" name="Slide Number Placeholder 1">
            <a:extLst>
              <a:ext uri="{FF2B5EF4-FFF2-40B4-BE49-F238E27FC236}">
                <a16:creationId xmlns:a16="http://schemas.microsoft.com/office/drawing/2014/main" xmlns="" id="{54D34B3E-FE70-469F-B68D-752EC4925C1A}"/>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37</a:t>
            </a:fld>
            <a:endParaRPr lang="en-US" dirty="0"/>
          </a:p>
        </p:txBody>
      </p:sp>
    </p:spTree>
    <p:extLst>
      <p:ext uri="{BB962C8B-B14F-4D97-AF65-F5344CB8AC3E}">
        <p14:creationId xmlns:p14="http://schemas.microsoft.com/office/powerpoint/2010/main" val="28916749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97AE2-20CC-4D2C-89B9-D67DD39662B9}"/>
              </a:ext>
            </a:extLst>
          </p:cNvPr>
          <p:cNvSpPr>
            <a:spLocks noGrp="1"/>
          </p:cNvSpPr>
          <p:nvPr>
            <p:ph type="title" idx="4294967295"/>
          </p:nvPr>
        </p:nvSpPr>
        <p:spPr>
          <a:xfrm>
            <a:off x="0" y="228600"/>
            <a:ext cx="10871200" cy="762000"/>
          </a:xfrm>
          <a:prstGeom prst="rect">
            <a:avLst/>
          </a:prstGeom>
        </p:spPr>
        <p:txBody>
          <a:bodyPr lIns="111063" tIns="55532" rIns="111063" bIns="55532">
            <a:noAutofit/>
          </a:bodyPr>
          <a:lstStyle/>
          <a:p>
            <a:r>
              <a:rPr lang="en-US" b="1" dirty="0">
                <a:solidFill>
                  <a:schemeClr val="bg1"/>
                </a:solidFill>
              </a:rPr>
              <a:t>What Makes Us Healthy?</a:t>
            </a:r>
            <a:br>
              <a:rPr lang="en-US" b="1" dirty="0">
                <a:solidFill>
                  <a:schemeClr val="bg1"/>
                </a:solidFill>
              </a:rPr>
            </a:br>
            <a:endParaRPr lang="en-US" dirty="0">
              <a:solidFill>
                <a:schemeClr val="bg1"/>
              </a:solidFill>
            </a:endParaRPr>
          </a:p>
        </p:txBody>
      </p:sp>
      <p:graphicFrame>
        <p:nvGraphicFramePr>
          <p:cNvPr id="5" name="Content Placeholder 4" descr="This pie chart depcits that health care is responsible for only 10% of what makes us health.Social and economic factors are mainly responsible at 40%, followed by health behaviors at 30%.   Genes &amp; Biology are responsible for 10%, and last the physical environment is repsonsible for 10%." title="Figure 3 is What Makes Us Health?">
            <a:extLst>
              <a:ext uri="{FF2B5EF4-FFF2-40B4-BE49-F238E27FC236}">
                <a16:creationId xmlns:a16="http://schemas.microsoft.com/office/drawing/2014/main" xmlns="" id="{6B9E8F78-98A4-47E3-8F43-4DE8F7B9DE8B}"/>
              </a:ext>
            </a:extLst>
          </p:cNvPr>
          <p:cNvGraphicFramePr>
            <a:graphicFrameLocks noGrp="1"/>
          </p:cNvGraphicFramePr>
          <p:nvPr>
            <p:ph idx="4294967295"/>
            <p:extLst>
              <p:ext uri="{D42A27DB-BD31-4B8C-83A1-F6EECF244321}">
                <p14:modId xmlns:p14="http://schemas.microsoft.com/office/powerpoint/2010/main" val="4289746695"/>
              </p:ext>
            </p:extLst>
          </p:nvPr>
        </p:nvGraphicFramePr>
        <p:xfrm>
          <a:off x="203202" y="1071281"/>
          <a:ext cx="116839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C7B5B55B-CD75-4E8A-B213-2D27C56C307E}"/>
              </a:ext>
            </a:extLst>
          </p:cNvPr>
          <p:cNvSpPr/>
          <p:nvPr/>
        </p:nvSpPr>
        <p:spPr>
          <a:xfrm>
            <a:off x="609602" y="5932585"/>
            <a:ext cx="10160000" cy="479229"/>
          </a:xfrm>
          <a:prstGeom prst="rect">
            <a:avLst/>
          </a:prstGeom>
        </p:spPr>
        <p:txBody>
          <a:bodyPr wrap="square" lIns="108829" tIns="54417" rIns="108829" bIns="54417">
            <a:spAutoFit/>
          </a:bodyPr>
          <a:lstStyle/>
          <a:p>
            <a:pPr>
              <a:spcBef>
                <a:spcPts val="714"/>
              </a:spcBef>
              <a:spcAft>
                <a:spcPts val="952"/>
              </a:spcAft>
            </a:pPr>
            <a:r>
              <a:rPr lang="en-US" sz="1200" dirty="0">
                <a:latin typeface="Calibri" panose="020F0502020204030204" pitchFamily="34" charset="0"/>
                <a:ea typeface="Calibri" panose="020F0502020204030204" pitchFamily="34" charset="0"/>
                <a:cs typeface="Times New Roman" panose="02020603050405020304" pitchFamily="18" charset="0"/>
              </a:rPr>
              <a:t>SOURCE: ADAPTED FROM R TARLOV, A. (1999). PUBLIC POLICY FRAMEWORKS FOR IMPROVING POPULATION HEALTH. ANNALS OF THE NEW YORK ACADEMY OF SCIENCES. 896. 281-93.</a:t>
            </a:r>
          </a:p>
        </p:txBody>
      </p:sp>
      <p:sp>
        <p:nvSpPr>
          <p:cNvPr id="9" name="Slide Number Placeholder 1">
            <a:extLst>
              <a:ext uri="{FF2B5EF4-FFF2-40B4-BE49-F238E27FC236}">
                <a16:creationId xmlns:a16="http://schemas.microsoft.com/office/drawing/2014/main" xmlns="" id="{B9CB0748-EB59-42A7-9F5A-C3E085591A1B}"/>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38</a:t>
            </a:fld>
            <a:endParaRPr lang="en-US" dirty="0"/>
          </a:p>
        </p:txBody>
      </p:sp>
    </p:spTree>
    <p:extLst>
      <p:ext uri="{BB962C8B-B14F-4D97-AF65-F5344CB8AC3E}">
        <p14:creationId xmlns:p14="http://schemas.microsoft.com/office/powerpoint/2010/main" val="112077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a:prstGeom prst="rect">
            <a:avLst/>
          </a:prstGeom>
        </p:spPr>
        <p:txBody>
          <a:bodyPr lIns="111063" tIns="55532" rIns="111063" bIns="55532"/>
          <a:lstStyle/>
          <a:p>
            <a:r>
              <a:rPr lang="en-US" b="1" dirty="0">
                <a:solidFill>
                  <a:schemeClr val="bg1"/>
                </a:solidFill>
              </a:rPr>
              <a:t>CDC Health Impact Pyramid </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952090" y="1302249"/>
            <a:ext cx="7804150" cy="4876800"/>
          </a:xfrm>
          <a:prstGeom prst="rect">
            <a:avLst/>
          </a:prstGeom>
        </p:spPr>
      </p:pic>
      <p:sp>
        <p:nvSpPr>
          <p:cNvPr id="5" name="Slide Number Placeholder 1">
            <a:extLst>
              <a:ext uri="{FF2B5EF4-FFF2-40B4-BE49-F238E27FC236}">
                <a16:creationId xmlns:a16="http://schemas.microsoft.com/office/drawing/2014/main" xmlns="" id="{B24A22FC-0F1B-4B41-8205-252FCC1A473A}"/>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39</a:t>
            </a:fld>
            <a:endParaRPr lang="en-US" dirty="0"/>
          </a:p>
        </p:txBody>
      </p:sp>
    </p:spTree>
    <p:extLst>
      <p:ext uri="{BB962C8B-B14F-4D97-AF65-F5344CB8AC3E}">
        <p14:creationId xmlns:p14="http://schemas.microsoft.com/office/powerpoint/2010/main" val="129900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598719" y="90679"/>
            <a:ext cx="1297875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DPH COVID-19 Health Equity Advisory Group</a:t>
            </a:r>
          </a:p>
        </p:txBody>
      </p:sp>
      <p:sp>
        <p:nvSpPr>
          <p:cNvPr id="5" name="Rectangle 4"/>
          <p:cNvSpPr/>
          <p:nvPr/>
        </p:nvSpPr>
        <p:spPr>
          <a:xfrm>
            <a:off x="721895" y="1126981"/>
            <a:ext cx="10771047" cy="5047536"/>
          </a:xfrm>
          <a:prstGeom prst="rect">
            <a:avLst/>
          </a:prstGeom>
        </p:spPr>
        <p:txBody>
          <a:bodyPr wrap="square">
            <a:spAutoFit/>
          </a:bodyPr>
          <a:lstStyle/>
          <a:p>
            <a:pPr marL="457200" lvl="0" indent="-457200">
              <a:buFont typeface="Arial"/>
              <a:buChar char="•"/>
            </a:pPr>
            <a:r>
              <a:rPr lang="en-US" sz="2600" dirty="0"/>
              <a:t>The Commissioner convened the Health Equity Advisory Group to advise DPH on the needs of communities and populations disproportionately impacted by the COVID-19 pandemic.</a:t>
            </a:r>
            <a:br>
              <a:rPr lang="en-US" sz="2600" dirty="0"/>
            </a:br>
            <a:endParaRPr lang="en-US" sz="2600" dirty="0"/>
          </a:p>
          <a:p>
            <a:pPr marL="457200" lvl="0" indent="-457200">
              <a:buFont typeface="Arial"/>
              <a:buChar char="•"/>
            </a:pPr>
            <a:r>
              <a:rPr lang="en-US" sz="2600" dirty="0"/>
              <a:t>The 26 Health Equity Advisory Group members represent a cross-sector of community leaders and health and racial equity experts.</a:t>
            </a:r>
          </a:p>
          <a:p>
            <a:pPr marL="457200" lvl="0" indent="-457200">
              <a:buFont typeface="Arial"/>
              <a:buChar char="•"/>
            </a:pPr>
            <a:endParaRPr lang="en-US" dirty="0"/>
          </a:p>
          <a:p>
            <a:pPr marL="457200" lvl="0" indent="-457200">
              <a:buFont typeface="Arial"/>
              <a:buChar char="•"/>
            </a:pPr>
            <a:r>
              <a:rPr lang="en-US" sz="2600" dirty="0"/>
              <a:t>The group met twice weekly throughout the month of May.  The group organized its effort into four subcommittees chosen by the members to create a set of recommendations.</a:t>
            </a:r>
          </a:p>
          <a:p>
            <a:pPr lvl="0"/>
            <a:endParaRPr lang="en-US" dirty="0"/>
          </a:p>
          <a:p>
            <a:pPr marL="457200" lvl="0" indent="-457200">
              <a:buFont typeface="Arial"/>
              <a:buChar char="•"/>
            </a:pPr>
            <a:r>
              <a:rPr lang="en-US" sz="2600" dirty="0"/>
              <a:t>Group members provided reading materials and feedback in between meetings as well.</a:t>
            </a:r>
          </a:p>
        </p:txBody>
      </p:sp>
      <p:sp>
        <p:nvSpPr>
          <p:cNvPr id="6" name="Slide Number Placeholder 1">
            <a:extLst>
              <a:ext uri="{FF2B5EF4-FFF2-40B4-BE49-F238E27FC236}">
                <a16:creationId xmlns:a16="http://schemas.microsoft.com/office/drawing/2014/main" xmlns="" id="{61011935-E683-40D6-85AD-75A1210606B9}"/>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4</a:t>
            </a:fld>
            <a:endParaRPr lang="en-US" dirty="0"/>
          </a:p>
        </p:txBody>
      </p:sp>
    </p:spTree>
    <p:extLst>
      <p:ext uri="{BB962C8B-B14F-4D97-AF65-F5344CB8AC3E}">
        <p14:creationId xmlns:p14="http://schemas.microsoft.com/office/powerpoint/2010/main" val="4207928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16000" y="5334000"/>
            <a:ext cx="11176000" cy="1219200"/>
          </a:xfrm>
          <a:prstGeom prst="rect">
            <a:avLst/>
          </a:prstGeom>
        </p:spPr>
        <p:txBody>
          <a:bodyPr lIns="111063" tIns="55532" rIns="111063" bIns="55532">
            <a:normAutofit/>
          </a:bodyPr>
          <a:lstStyle/>
          <a:p>
            <a:r>
              <a:rPr lang="en-US" sz="3600" dirty="0">
                <a:ea typeface="Century Gothic" charset="0"/>
                <a:cs typeface="Arial" pitchFamily="34" charset="0"/>
              </a:rPr>
              <a:t>Poor conditions prevent people from practicing healthy behaviors </a:t>
            </a:r>
            <a:r>
              <a:rPr lang="en-US" sz="3600" b="1" dirty="0">
                <a:ea typeface="Century Gothic" charset="0"/>
                <a:cs typeface="Arial" pitchFamily="34" charset="0"/>
              </a:rPr>
              <a:t>and achieving good health.</a:t>
            </a:r>
          </a:p>
          <a:p>
            <a:endParaRPr lang="en-US" sz="2400" b="1" dirty="0">
              <a:ea typeface="Century Gothic" charset="0"/>
              <a:cs typeface="Arial" pitchFamily="34" charset="0"/>
            </a:endParaRPr>
          </a:p>
        </p:txBody>
      </p:sp>
      <p:sp>
        <p:nvSpPr>
          <p:cNvPr id="11" name="Slide Number Placeholder 1">
            <a:extLst>
              <a:ext uri="{FF2B5EF4-FFF2-40B4-BE49-F238E27FC236}">
                <a16:creationId xmlns:a16="http://schemas.microsoft.com/office/drawing/2014/main" xmlns="" id="{9829E69E-0F67-4756-A100-9DEB1AA67E0F}"/>
              </a:ext>
            </a:extLst>
          </p:cNvPr>
          <p:cNvSpPr>
            <a:spLocks noGrp="1"/>
          </p:cNvSpPr>
          <p:nvPr>
            <p:ph type="sldNum" sz="quarter" idx="4294967295"/>
          </p:nvPr>
        </p:nvSpPr>
        <p:spPr>
          <a:xfrm>
            <a:off x="9455150" y="6500813"/>
            <a:ext cx="2736850" cy="365125"/>
          </a:xfrm>
          <a:prstGeom prst="rect">
            <a:avLst/>
          </a:prstGeom>
        </p:spPr>
        <p:txBody>
          <a:bodyPr/>
          <a:lstStyle/>
          <a:p>
            <a:pPr algn="r"/>
            <a:fld id="{631A3E32-B534-452A-837F-1F0D4725C9C0}" type="slidenum">
              <a:rPr lang="en-US" smtClean="0"/>
              <a:pPr algn="r"/>
              <a:t>40</a:t>
            </a:fld>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421" b="2854"/>
          <a:stretch/>
        </p:blipFill>
        <p:spPr bwMode="auto">
          <a:xfrm>
            <a:off x="203202" y="152400"/>
            <a:ext cx="117855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5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FFFF"/>
                </a:solidFill>
              </a:rPr>
              <a:t>B. Full COVID-19 Health Equity Advisory Group Recommendations</a:t>
            </a:r>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CA49D0EE-DE7F-324B-A84C-F36708423CDB}" type="slidenum">
              <a:rPr lang="en-US" smtClean="0">
                <a:solidFill>
                  <a:srgbClr val="464646">
                    <a:lumMod val="40000"/>
                    <a:lumOff val="60000"/>
                  </a:srgbClr>
                </a:solidFill>
              </a:rPr>
              <a:pPr/>
              <a:t>41</a:t>
            </a:fld>
            <a:endParaRPr lang="en-US" dirty="0">
              <a:solidFill>
                <a:srgbClr val="464646">
                  <a:lumMod val="40000"/>
                  <a:lumOff val="60000"/>
                </a:srgbClr>
              </a:solidFill>
            </a:endParaRPr>
          </a:p>
        </p:txBody>
      </p:sp>
    </p:spTree>
    <p:extLst>
      <p:ext uri="{BB962C8B-B14F-4D97-AF65-F5344CB8AC3E}">
        <p14:creationId xmlns:p14="http://schemas.microsoft.com/office/powerpoint/2010/main" val="86065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F929117-4670-F24F-8E18-8E8303067E1A}"/>
              </a:ext>
            </a:extLst>
          </p:cNvPr>
          <p:cNvSpPr txBox="1"/>
          <p:nvPr/>
        </p:nvSpPr>
        <p:spPr>
          <a:xfrm>
            <a:off x="0" y="209332"/>
            <a:ext cx="1014287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Principles Underlying Recommendations</a:t>
            </a:r>
          </a:p>
        </p:txBody>
      </p:sp>
      <p:sp>
        <p:nvSpPr>
          <p:cNvPr id="5" name="TextBox 4">
            <a:extLst>
              <a:ext uri="{FF2B5EF4-FFF2-40B4-BE49-F238E27FC236}">
                <a16:creationId xmlns:a16="http://schemas.microsoft.com/office/drawing/2014/main" xmlns="" id="{C9EB8431-76D5-2246-9592-BFA3D8D0DBE4}"/>
              </a:ext>
            </a:extLst>
          </p:cNvPr>
          <p:cNvSpPr txBox="1"/>
          <p:nvPr/>
        </p:nvSpPr>
        <p:spPr>
          <a:xfrm>
            <a:off x="901147" y="1091562"/>
            <a:ext cx="10442713" cy="5509200"/>
          </a:xfrm>
          <a:prstGeom prst="rect">
            <a:avLst/>
          </a:prstGeom>
          <a:noFill/>
        </p:spPr>
        <p:txBody>
          <a:bodyPr wrap="square" rtlCol="0">
            <a:spAutoFit/>
          </a:bodyPr>
          <a:lstStyle/>
          <a:p>
            <a:r>
              <a:rPr lang="en-US" sz="2200" dirty="0"/>
              <a:t>As part of the  development of these recommendations, the Health Equity Advisory Group Social Determinants of Health Subcommittee developed the following principles:</a:t>
            </a:r>
          </a:p>
          <a:p>
            <a:endParaRPr lang="en-US" sz="2200" dirty="0"/>
          </a:p>
          <a:p>
            <a:pPr marL="285750" indent="-285750">
              <a:buFont typeface="Arial" panose="020B0604020202020204" pitchFamily="34" charset="0"/>
              <a:buChar char="•"/>
            </a:pPr>
            <a:r>
              <a:rPr lang="en-US" sz="2200" dirty="0"/>
              <a:t>Acknowledging the fundamental role of racism, xenophobia and lack of economic opportunity as causes of inequitable outcomes;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acknowledging the role of root causes even if addressing a more immediate and urgent need; at a minimum, ensuring that immediate mitigations are implemented in a way that does not perpetuate inequities and does more than provide a service that alone does not work to change the condition leading to the inequity;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identifying actions that can have measurable impact and/or where we can demonstrate what success looks like;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these actions are intended to challenge existing systems that are not working.</a:t>
            </a:r>
          </a:p>
          <a:p>
            <a:endParaRPr lang="en-US" sz="2200" dirty="0"/>
          </a:p>
        </p:txBody>
      </p:sp>
      <p:sp>
        <p:nvSpPr>
          <p:cNvPr id="6" name="Slide Number Placeholder 1">
            <a:extLst>
              <a:ext uri="{FF2B5EF4-FFF2-40B4-BE49-F238E27FC236}">
                <a16:creationId xmlns:a16="http://schemas.microsoft.com/office/drawing/2014/main" xmlns="" id="{48342C4B-3B99-4791-A3F2-CF4E4F7CD904}"/>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42</a:t>
            </a:fld>
            <a:endParaRPr lang="en-US" dirty="0"/>
          </a:p>
        </p:txBody>
      </p:sp>
    </p:spTree>
    <p:extLst>
      <p:ext uri="{BB962C8B-B14F-4D97-AF65-F5344CB8AC3E}">
        <p14:creationId xmlns:p14="http://schemas.microsoft.com/office/powerpoint/2010/main" val="2152347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27677BF-E2E5-4DEC-8DBE-1EC170308F28}"/>
              </a:ext>
            </a:extLst>
          </p:cNvPr>
          <p:cNvSpPr/>
          <p:nvPr/>
        </p:nvSpPr>
        <p:spPr>
          <a:xfrm>
            <a:off x="1753964" y="1297567"/>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a:t>
            </a:r>
          </a:p>
        </p:txBody>
      </p:sp>
      <p:sp>
        <p:nvSpPr>
          <p:cNvPr id="8" name="Rectangle 7">
            <a:extLst>
              <a:ext uri="{FF2B5EF4-FFF2-40B4-BE49-F238E27FC236}">
                <a16:creationId xmlns:a16="http://schemas.microsoft.com/office/drawing/2014/main" xmlns="" id="{7A3AEA90-38BE-4542-A27A-BB0F26F87A75}"/>
              </a:ext>
            </a:extLst>
          </p:cNvPr>
          <p:cNvSpPr/>
          <p:nvPr/>
        </p:nvSpPr>
        <p:spPr>
          <a:xfrm>
            <a:off x="7979993" y="1297567"/>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Economic Mobility</a:t>
            </a:r>
          </a:p>
        </p:txBody>
      </p:sp>
      <p:sp>
        <p:nvSpPr>
          <p:cNvPr id="9" name="Rectangle 8">
            <a:extLst>
              <a:ext uri="{FF2B5EF4-FFF2-40B4-BE49-F238E27FC236}">
                <a16:creationId xmlns:a16="http://schemas.microsoft.com/office/drawing/2014/main" xmlns="" id="{721D4E32-7EE7-4C82-93DA-6988F5FD9F82}"/>
              </a:ext>
            </a:extLst>
          </p:cNvPr>
          <p:cNvSpPr/>
          <p:nvPr/>
        </p:nvSpPr>
        <p:spPr>
          <a:xfrm>
            <a:off x="1737186" y="4381920"/>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Healthy Food Access</a:t>
            </a:r>
          </a:p>
        </p:txBody>
      </p:sp>
      <p:sp>
        <p:nvSpPr>
          <p:cNvPr id="10" name="Rectangle 9">
            <a:extLst>
              <a:ext uri="{FF2B5EF4-FFF2-40B4-BE49-F238E27FC236}">
                <a16:creationId xmlns:a16="http://schemas.microsoft.com/office/drawing/2014/main" xmlns="" id="{CE425CA1-F0A9-423C-88D0-2E3D33353576}"/>
              </a:ext>
            </a:extLst>
          </p:cNvPr>
          <p:cNvSpPr/>
          <p:nvPr/>
        </p:nvSpPr>
        <p:spPr>
          <a:xfrm>
            <a:off x="8048503" y="4372133"/>
            <a:ext cx="2365695" cy="1937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Stable Housing</a:t>
            </a:r>
          </a:p>
        </p:txBody>
      </p:sp>
      <p:sp>
        <p:nvSpPr>
          <p:cNvPr id="11" name="Oval 10">
            <a:extLst>
              <a:ext uri="{FF2B5EF4-FFF2-40B4-BE49-F238E27FC236}">
                <a16:creationId xmlns:a16="http://schemas.microsoft.com/office/drawing/2014/main" xmlns="" id="{BA7AE6CB-A843-4D64-BA2B-36DCE3F7D680}"/>
              </a:ext>
            </a:extLst>
          </p:cNvPr>
          <p:cNvSpPr/>
          <p:nvPr/>
        </p:nvSpPr>
        <p:spPr>
          <a:xfrm>
            <a:off x="5169682" y="3159922"/>
            <a:ext cx="1845578" cy="1484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a:t>
            </a:r>
          </a:p>
        </p:txBody>
      </p:sp>
      <p:cxnSp>
        <p:nvCxnSpPr>
          <p:cNvPr id="13" name="Straight Arrow Connector 12">
            <a:extLst>
              <a:ext uri="{FF2B5EF4-FFF2-40B4-BE49-F238E27FC236}">
                <a16:creationId xmlns:a16="http://schemas.microsoft.com/office/drawing/2014/main" xmlns="" id="{1C605832-DB12-46B2-8265-5EF942528C43}"/>
              </a:ext>
            </a:extLst>
          </p:cNvPr>
          <p:cNvCxnSpPr/>
          <p:nvPr/>
        </p:nvCxnSpPr>
        <p:spPr>
          <a:xfrm>
            <a:off x="4866279" y="2195189"/>
            <a:ext cx="25250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E98F685-F788-4E06-AC28-E5DC89A8B68E}"/>
              </a:ext>
            </a:extLst>
          </p:cNvPr>
          <p:cNvCxnSpPr/>
          <p:nvPr/>
        </p:nvCxnSpPr>
        <p:spPr>
          <a:xfrm>
            <a:off x="9162840" y="3453538"/>
            <a:ext cx="0" cy="713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36A87C6-D36A-484A-A295-C0D396C49484}"/>
              </a:ext>
            </a:extLst>
          </p:cNvPr>
          <p:cNvCxnSpPr/>
          <p:nvPr/>
        </p:nvCxnSpPr>
        <p:spPr>
          <a:xfrm flipH="1">
            <a:off x="4941780" y="5350848"/>
            <a:ext cx="280192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4530307-7FEA-438E-8DC0-5A1AE1F95F9F}"/>
              </a:ext>
            </a:extLst>
          </p:cNvPr>
          <p:cNvCxnSpPr/>
          <p:nvPr/>
        </p:nvCxnSpPr>
        <p:spPr>
          <a:xfrm>
            <a:off x="2852921" y="3453538"/>
            <a:ext cx="0" cy="713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0F929117-4670-F24F-8E18-8E8303067E1A}"/>
              </a:ext>
            </a:extLst>
          </p:cNvPr>
          <p:cNvSpPr txBox="1"/>
          <p:nvPr/>
        </p:nvSpPr>
        <p:spPr>
          <a:xfrm>
            <a:off x="0" y="181373"/>
            <a:ext cx="12192000" cy="769441"/>
          </a:xfrm>
          <a:prstGeom prst="rect">
            <a:avLst/>
          </a:prstGeom>
          <a:noFill/>
        </p:spPr>
        <p:txBody>
          <a:bodyPr wrap="square" rtlCol="0">
            <a:spAutoFit/>
          </a:bodyPr>
          <a:lstStyle/>
          <a:p>
            <a:pPr>
              <a:defRPr/>
            </a:pPr>
            <a:r>
              <a:rPr lang="en-US" sz="4400" b="1" dirty="0">
                <a:solidFill>
                  <a:schemeClr val="bg1"/>
                </a:solidFill>
                <a:latin typeface="+mj-lt"/>
                <a:cs typeface="Arial" charset="0"/>
              </a:rPr>
              <a:t>Model of How Social Determinants Interact</a:t>
            </a:r>
          </a:p>
        </p:txBody>
      </p:sp>
      <p:sp>
        <p:nvSpPr>
          <p:cNvPr id="14" name="Slide Number Placeholder 1">
            <a:extLst>
              <a:ext uri="{FF2B5EF4-FFF2-40B4-BE49-F238E27FC236}">
                <a16:creationId xmlns:a16="http://schemas.microsoft.com/office/drawing/2014/main" xmlns="" id="{DF6B38CC-232C-477D-8FB1-C00C004990B7}"/>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43</a:t>
            </a:fld>
            <a:endParaRPr lang="en-US" dirty="0"/>
          </a:p>
        </p:txBody>
      </p:sp>
    </p:spTree>
    <p:extLst>
      <p:ext uri="{BB962C8B-B14F-4D97-AF65-F5344CB8AC3E}">
        <p14:creationId xmlns:p14="http://schemas.microsoft.com/office/powerpoint/2010/main" val="2734841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Social Determinants of Health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923274242"/>
              </p:ext>
            </p:extLst>
          </p:nvPr>
        </p:nvGraphicFramePr>
        <p:xfrm>
          <a:off x="0" y="951760"/>
          <a:ext cx="12204702" cy="5549521"/>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05422">
                <a:tc>
                  <a:txBody>
                    <a:bodyPr/>
                    <a:lstStyle/>
                    <a:p>
                      <a:pPr algn="ctr"/>
                      <a:endParaRPr lang="en-US" sz="2400" dirty="0"/>
                    </a:p>
                  </a:txBody>
                  <a:tcPr/>
                </a:tc>
                <a:tc>
                  <a:txBody>
                    <a:bodyPr/>
                    <a:lstStyle/>
                    <a:p>
                      <a:pPr algn="ctr"/>
                      <a:r>
                        <a:rPr lang="en-US" sz="3200" dirty="0"/>
                        <a:t>Recommendations</a:t>
                      </a:r>
                    </a:p>
                  </a:txBody>
                  <a:tcPr/>
                </a:tc>
                <a:extLst>
                  <a:ext uri="{0D108BD9-81ED-4DB2-BD59-A6C34878D82A}">
                    <a16:rowId xmlns:a16="http://schemas.microsoft.com/office/drawing/2014/main" xmlns="" val="528578915"/>
                  </a:ext>
                </a:extLst>
              </a:tr>
              <a:tr h="2146780">
                <a:tc>
                  <a:txBody>
                    <a:bodyPr/>
                    <a:lstStyle/>
                    <a:p>
                      <a:pPr algn="ctr"/>
                      <a:r>
                        <a:rPr lang="en-US" sz="3200" b="1" dirty="0">
                          <a:solidFill>
                            <a:schemeClr val="tx1"/>
                          </a:solidFill>
                        </a:rPr>
                        <a:t>Housing</a:t>
                      </a:r>
                      <a:r>
                        <a:rPr lang="en-US" sz="3200" b="1" baseline="0" dirty="0">
                          <a:solidFill>
                            <a:schemeClr val="tx1"/>
                          </a:solidFill>
                        </a:rPr>
                        <a:t> Stability</a:t>
                      </a:r>
                      <a:endParaRPr lang="en-US" sz="3200" b="1" dirty="0">
                        <a:solidFill>
                          <a:schemeClr val="tx1"/>
                        </a:solidFill>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3200" dirty="0" smtClean="0">
                          <a:solidFill>
                            <a:schemeClr val="dk1"/>
                          </a:solidFill>
                        </a:rPr>
                        <a:t>Implement policies that increases housing stability </a:t>
                      </a:r>
                    </a:p>
                  </a:txBody>
                  <a:tcPr anchor="ctr"/>
                </a:tc>
                <a:extLst>
                  <a:ext uri="{0D108BD9-81ED-4DB2-BD59-A6C34878D82A}">
                    <a16:rowId xmlns:a16="http://schemas.microsoft.com/office/drawing/2014/main" xmlns="" val="1617705638"/>
                  </a:ext>
                </a:extLst>
              </a:tr>
              <a:tr h="2797319">
                <a:tc>
                  <a:txBody>
                    <a:bodyPr/>
                    <a:lstStyle/>
                    <a:p>
                      <a:pPr marL="0" indent="0" algn="ctr">
                        <a:buFontTx/>
                        <a:buNone/>
                      </a:pPr>
                      <a:r>
                        <a:rPr lang="en-US" sz="3200" b="1" dirty="0">
                          <a:solidFill>
                            <a:schemeClr val="tx1"/>
                          </a:solidFill>
                        </a:rPr>
                        <a:t>Economic Mobility</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smtClean="0"/>
                        <a:t>Develop pathways to financial freedom to prevent further disparities and that support economic mobility </a:t>
                      </a:r>
                      <a:endParaRPr lang="en-US" sz="3200" dirty="0" smtClean="0">
                        <a:solidFill>
                          <a:schemeClr val="tx1"/>
                        </a:solidFill>
                      </a:endParaRPr>
                    </a:p>
                    <a:p>
                      <a:pPr marL="342900" indent="-342900">
                        <a:buFont typeface="Arial" panose="020B0604020202020204" pitchFamily="34" charset="0"/>
                        <a:buChar char="•"/>
                        <a:defRPr/>
                      </a:pPr>
                      <a:endParaRPr lang="en-US" sz="3200" dirty="0">
                        <a:solidFill>
                          <a:schemeClr val="dk1"/>
                        </a:solidFill>
                      </a:endParaRPr>
                    </a:p>
                  </a:txBody>
                  <a:tcPr anchor="ctr"/>
                </a:tc>
                <a:extLst>
                  <a:ext uri="{0D108BD9-81ED-4DB2-BD59-A6C34878D82A}">
                    <a16:rowId xmlns:a16="http://schemas.microsoft.com/office/drawing/2014/main" xmlns="" val="284387445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44</a:t>
            </a:fld>
            <a:endParaRPr lang="en-US" dirty="0"/>
          </a:p>
        </p:txBody>
      </p:sp>
    </p:spTree>
    <p:extLst>
      <p:ext uri="{BB962C8B-B14F-4D97-AF65-F5344CB8AC3E}">
        <p14:creationId xmlns:p14="http://schemas.microsoft.com/office/powerpoint/2010/main" val="1255331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671" y="1215181"/>
            <a:ext cx="11708286" cy="3754874"/>
          </a:xfrm>
          <a:prstGeom prst="rect">
            <a:avLst/>
          </a:prstGeom>
        </p:spPr>
        <p:txBody>
          <a:bodyPr wrap="square">
            <a:spAutoFit/>
          </a:bodyPr>
          <a:lstStyle/>
          <a:p>
            <a:pPr>
              <a:defRPr/>
            </a:pPr>
            <a:endParaRPr lang="en-US" sz="1100" dirty="0">
              <a:solidFill>
                <a:schemeClr val="dk1"/>
              </a:solidFill>
            </a:endParaRPr>
          </a:p>
          <a:p>
            <a:pPr>
              <a:defRPr/>
            </a:pPr>
            <a:endParaRPr lang="en-US" sz="1100" dirty="0">
              <a:solidFill>
                <a:schemeClr val="dk1"/>
              </a:solidFill>
            </a:endParaRPr>
          </a:p>
          <a:p>
            <a:pPr lvl="0">
              <a:defRPr/>
            </a:pPr>
            <a:r>
              <a:rPr lang="en-US" sz="2400" b="1" dirty="0">
                <a:solidFill>
                  <a:schemeClr val="dk1"/>
                </a:solidFill>
              </a:rPr>
              <a:t>Details: </a:t>
            </a:r>
            <a:r>
              <a:rPr lang="en-US" sz="2400" dirty="0">
                <a:solidFill>
                  <a:schemeClr val="dk1"/>
                </a:solidFill>
              </a:rPr>
              <a:t>Moratorium on evictions and foreclosures to include a financial relief package help pay rents and mortgages</a:t>
            </a:r>
          </a:p>
          <a:p>
            <a:pPr lvl="0">
              <a:defRPr/>
            </a:pPr>
            <a:endParaRPr lang="en-US" sz="2400" dirty="0">
              <a:solidFill>
                <a:schemeClr val="dk1"/>
              </a:solidFill>
            </a:endParaRPr>
          </a:p>
          <a:p>
            <a:pPr lvl="0">
              <a:defRPr/>
            </a:pPr>
            <a:r>
              <a:rPr lang="en-US" sz="2400" b="1" dirty="0">
                <a:solidFill>
                  <a:schemeClr val="dk1"/>
                </a:solidFill>
              </a:rPr>
              <a:t>Root Cause Identified: </a:t>
            </a:r>
            <a:r>
              <a:rPr lang="en-US" sz="2400" dirty="0">
                <a:solidFill>
                  <a:schemeClr val="dk1"/>
                </a:solidFill>
              </a:rPr>
              <a:t>Redlining, lending practices and segregation have limited communities of color ability to own homes</a:t>
            </a:r>
          </a:p>
          <a:p>
            <a:pPr lvl="0">
              <a:defRPr/>
            </a:pPr>
            <a:endParaRPr lang="en-US" sz="2400" b="1" dirty="0">
              <a:solidFill>
                <a:schemeClr val="dk1"/>
              </a:solidFill>
            </a:endParaRPr>
          </a:p>
          <a:p>
            <a:pPr lvl="0">
              <a:defRPr/>
            </a:pPr>
            <a:r>
              <a:rPr lang="en-US" sz="2400" b="1" dirty="0">
                <a:solidFill>
                  <a:schemeClr val="dk1"/>
                </a:solidFill>
              </a:rPr>
              <a:t>Population(s) Impacted: </a:t>
            </a:r>
            <a:r>
              <a:rPr lang="en-US" sz="2400" dirty="0">
                <a:solidFill>
                  <a:schemeClr val="dk1"/>
                </a:solidFill>
              </a:rPr>
              <a:t>Communities of color as primary focus </a:t>
            </a:r>
          </a:p>
          <a:p>
            <a:pPr lvl="0">
              <a:defRPr/>
            </a:pPr>
            <a:endParaRPr lang="en-US" sz="2400" dirty="0"/>
          </a:p>
          <a:p>
            <a:endParaRPr lang="en-US" sz="2400" i="1" dirty="0"/>
          </a:p>
        </p:txBody>
      </p:sp>
      <p:sp>
        <p:nvSpPr>
          <p:cNvPr id="4" name="TextBox 3">
            <a:extLst>
              <a:ext uri="{FF2B5EF4-FFF2-40B4-BE49-F238E27FC236}">
                <a16:creationId xmlns:a16="http://schemas.microsoft.com/office/drawing/2014/main" xmlns="" id="{81954107-8724-7644-B5F3-7869DF3F5E85}"/>
              </a:ext>
            </a:extLst>
          </p:cNvPr>
          <p:cNvSpPr txBox="1"/>
          <p:nvPr/>
        </p:nvSpPr>
        <p:spPr>
          <a:xfrm>
            <a:off x="297671" y="0"/>
            <a:ext cx="11141268" cy="1015663"/>
          </a:xfrm>
          <a:prstGeom prst="rect">
            <a:avLst/>
          </a:prstGeom>
          <a:noFill/>
        </p:spPr>
        <p:txBody>
          <a:bodyPr wrap="square" rtlCol="0">
            <a:spAutoFit/>
          </a:bodyPr>
          <a:lstStyle/>
          <a:p>
            <a:pPr>
              <a:defRPr/>
            </a:pPr>
            <a:r>
              <a:rPr lang="en-US" sz="3000" b="1" dirty="0">
                <a:solidFill>
                  <a:schemeClr val="bg1"/>
                </a:solidFill>
                <a:latin typeface="+mj-lt"/>
              </a:rPr>
              <a:t>SDOH </a:t>
            </a:r>
            <a:r>
              <a:rPr lang="en-US" sz="3000" b="1" dirty="0" smtClean="0">
                <a:solidFill>
                  <a:schemeClr val="bg1"/>
                </a:solidFill>
                <a:latin typeface="+mj-lt"/>
              </a:rPr>
              <a:t>Recommendation 1: </a:t>
            </a:r>
            <a:r>
              <a:rPr lang="en-US" sz="3000" b="1" dirty="0">
                <a:solidFill>
                  <a:schemeClr val="bg1"/>
                </a:solidFill>
                <a:latin typeface="+mj-lt"/>
              </a:rPr>
              <a:t>Implement policies that increases housing stability </a:t>
            </a:r>
          </a:p>
        </p:txBody>
      </p:sp>
    </p:spTree>
    <p:extLst>
      <p:ext uri="{BB962C8B-B14F-4D97-AF65-F5344CB8AC3E}">
        <p14:creationId xmlns:p14="http://schemas.microsoft.com/office/powerpoint/2010/main" val="2053916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TextBox 1"/>
          <p:cNvSpPr txBox="1"/>
          <p:nvPr/>
        </p:nvSpPr>
        <p:spPr>
          <a:xfrm>
            <a:off x="952539" y="1845335"/>
            <a:ext cx="184666" cy="369332"/>
          </a:xfrm>
          <a:prstGeom prst="rect">
            <a:avLst/>
          </a:prstGeom>
          <a:noFill/>
        </p:spPr>
        <p:txBody>
          <a:bodyPr wrap="none" rtlCol="0">
            <a:spAutoFit/>
          </a:bodyPr>
          <a:lstStyle/>
          <a:p>
            <a:endParaRPr lang="en-US" dirty="0"/>
          </a:p>
        </p:txBody>
      </p:sp>
      <p:sp>
        <p:nvSpPr>
          <p:cNvPr id="3" name="Rectangle 2"/>
          <p:cNvSpPr/>
          <p:nvPr/>
        </p:nvSpPr>
        <p:spPr>
          <a:xfrm>
            <a:off x="416737" y="1316960"/>
            <a:ext cx="11529688" cy="4893647"/>
          </a:xfrm>
          <a:prstGeom prst="rect">
            <a:avLst/>
          </a:prstGeom>
        </p:spPr>
        <p:txBody>
          <a:bodyPr wrap="square">
            <a:spAutoFit/>
          </a:bodyPr>
          <a:lstStyle/>
          <a:p>
            <a:r>
              <a:rPr lang="en-US" sz="2400" i="1" dirty="0">
                <a:solidFill>
                  <a:schemeClr val="dk1"/>
                </a:solidFill>
              </a:rPr>
              <a:t> </a:t>
            </a:r>
            <a:endParaRPr lang="en-US" sz="2400" dirty="0"/>
          </a:p>
          <a:p>
            <a:r>
              <a:rPr lang="en-US" sz="2400" b="1" dirty="0">
                <a:solidFill>
                  <a:schemeClr val="dk1"/>
                </a:solidFill>
              </a:rPr>
              <a:t>Details: </a:t>
            </a:r>
            <a:r>
              <a:rPr lang="en-US" sz="2400" dirty="0"/>
              <a:t>COVID-19 has shined a spotlight on systems that disadvantage communities of color and limit ability to participate fully in the economy. Implementation of a comprehensive economic package that includes but is not limited to relief for small businesses owned by persons of color will strive to change the wealth gap and support economic mobility. </a:t>
            </a:r>
          </a:p>
          <a:p>
            <a:endParaRPr lang="en-US" sz="2400" dirty="0"/>
          </a:p>
          <a:p>
            <a:r>
              <a:rPr lang="en-US" sz="2400" b="1" dirty="0">
                <a:solidFill>
                  <a:schemeClr val="dk1"/>
                </a:solidFill>
              </a:rPr>
              <a:t>Root Cause Identified: </a:t>
            </a:r>
            <a:r>
              <a:rPr lang="en-US" sz="2400" dirty="0" smtClean="0"/>
              <a:t>Lack of economic </a:t>
            </a:r>
            <a:r>
              <a:rPr lang="en-US" sz="2400" dirty="0"/>
              <a:t>opportunity </a:t>
            </a:r>
          </a:p>
          <a:p>
            <a:endParaRPr lang="en-US" sz="2400" dirty="0"/>
          </a:p>
          <a:p>
            <a:r>
              <a:rPr lang="en-US" sz="2400" b="1" dirty="0">
                <a:solidFill>
                  <a:schemeClr val="dk1"/>
                </a:solidFill>
              </a:rPr>
              <a:t>Population(s) Impacted:</a:t>
            </a:r>
            <a:r>
              <a:rPr lang="en-US" sz="2400" b="1" i="1" dirty="0">
                <a:solidFill>
                  <a:schemeClr val="dk1"/>
                </a:solidFill>
              </a:rPr>
              <a:t> </a:t>
            </a:r>
            <a:r>
              <a:rPr lang="en-US" sz="2400" dirty="0"/>
              <a:t>Communities of color as primary focus </a:t>
            </a:r>
          </a:p>
          <a:p>
            <a:endParaRPr lang="en-US" sz="2400" dirty="0"/>
          </a:p>
          <a:p>
            <a:endParaRPr lang="en-US" sz="2400" dirty="0"/>
          </a:p>
          <a:p>
            <a:endParaRPr lang="en-US" sz="2400" i="1" dirty="0"/>
          </a:p>
        </p:txBody>
      </p:sp>
      <p:sp>
        <p:nvSpPr>
          <p:cNvPr id="6" name="TextBox 5">
            <a:extLst>
              <a:ext uri="{FF2B5EF4-FFF2-40B4-BE49-F238E27FC236}">
                <a16:creationId xmlns:a16="http://schemas.microsoft.com/office/drawing/2014/main" xmlns="" id="{81954107-8724-7644-B5F3-7869DF3F5E85}"/>
              </a:ext>
            </a:extLst>
          </p:cNvPr>
          <p:cNvSpPr txBox="1"/>
          <p:nvPr/>
        </p:nvSpPr>
        <p:spPr>
          <a:xfrm>
            <a:off x="509395" y="-5764"/>
            <a:ext cx="11098405" cy="1446550"/>
          </a:xfrm>
          <a:prstGeom prst="rect">
            <a:avLst/>
          </a:prstGeom>
          <a:noFill/>
        </p:spPr>
        <p:txBody>
          <a:bodyPr wrap="square" rtlCol="0">
            <a:spAutoFit/>
          </a:bodyPr>
          <a:lstStyle/>
          <a:p>
            <a:pPr>
              <a:defRPr/>
            </a:pPr>
            <a:r>
              <a:rPr lang="en-US" sz="3000" b="1" dirty="0">
                <a:solidFill>
                  <a:schemeClr val="bg1"/>
                </a:solidFill>
                <a:latin typeface="+mj-lt"/>
              </a:rPr>
              <a:t>SDOH </a:t>
            </a:r>
            <a:r>
              <a:rPr lang="en-US" sz="3000" b="1" dirty="0" smtClean="0">
                <a:solidFill>
                  <a:schemeClr val="bg1"/>
                </a:solidFill>
                <a:latin typeface="+mj-lt"/>
              </a:rPr>
              <a:t>Recommendation 2: </a:t>
            </a:r>
            <a:r>
              <a:rPr lang="en-US" sz="3000" b="1" dirty="0">
                <a:solidFill>
                  <a:schemeClr val="bg1"/>
                </a:solidFill>
                <a:latin typeface="+mj-lt"/>
              </a:rPr>
              <a:t>Develop pathways to financial freedom to prevent further disparities and that support economic mobility </a:t>
            </a:r>
          </a:p>
          <a:p>
            <a:pPr>
              <a:defRPr/>
            </a:pPr>
            <a:endParaRPr lang="en-US" sz="2800" dirty="0">
              <a:solidFill>
                <a:schemeClr val="bg1"/>
              </a:solidFill>
            </a:endParaRPr>
          </a:p>
        </p:txBody>
      </p:sp>
    </p:spTree>
    <p:extLst>
      <p:ext uri="{BB962C8B-B14F-4D97-AF65-F5344CB8AC3E}">
        <p14:creationId xmlns:p14="http://schemas.microsoft.com/office/powerpoint/2010/main" val="3583296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769441"/>
          </a:xfrm>
          <a:prstGeom prst="rect">
            <a:avLst/>
          </a:prstGeom>
          <a:noFill/>
        </p:spPr>
        <p:txBody>
          <a:bodyPr wrap="square" rtlCol="0">
            <a:spAutoFit/>
          </a:bodyPr>
          <a:lstStyle/>
          <a:p>
            <a:pPr>
              <a:defRPr/>
            </a:pPr>
            <a:r>
              <a:rPr lang="en-US" sz="4400" b="1" dirty="0">
                <a:solidFill>
                  <a:schemeClr val="bg1"/>
                </a:solidFill>
                <a:latin typeface="+mj-lt"/>
                <a:cs typeface="Arial" charset="0"/>
              </a:rPr>
              <a:t>Social Determinants of Health</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710317411"/>
              </p:ext>
            </p:extLst>
          </p:nvPr>
        </p:nvGraphicFramePr>
        <p:xfrm>
          <a:off x="0" y="951760"/>
          <a:ext cx="12204702" cy="5549520"/>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46933">
                <a:tc>
                  <a:txBody>
                    <a:bodyPr/>
                    <a:lstStyle/>
                    <a:p>
                      <a:pPr algn="ct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rPr>
                        <a:t>DPH Potential Actions</a:t>
                      </a:r>
                      <a:endParaRPr lang="en-US" sz="2800" b="1" dirty="0">
                        <a:solidFill>
                          <a:schemeClr val="bg1"/>
                        </a:solidFill>
                      </a:endParaRPr>
                    </a:p>
                  </a:txBody>
                  <a:tcPr/>
                </a:tc>
                <a:extLst>
                  <a:ext uri="{0D108BD9-81ED-4DB2-BD59-A6C34878D82A}">
                    <a16:rowId xmlns:a16="http://schemas.microsoft.com/office/drawing/2014/main" xmlns="" val="528578915"/>
                  </a:ext>
                </a:extLst>
              </a:tr>
              <a:tr h="2064264">
                <a:tc>
                  <a:txBody>
                    <a:bodyPr/>
                    <a:lstStyle/>
                    <a:p>
                      <a:pPr algn="ctr"/>
                      <a:r>
                        <a:rPr lang="en-US" sz="2400" b="1" dirty="0">
                          <a:solidFill>
                            <a:schemeClr val="tx1"/>
                          </a:solidFill>
                        </a:rPr>
                        <a:t>Housing</a:t>
                      </a:r>
                      <a:r>
                        <a:rPr lang="en-US" sz="2400" b="1" baseline="0" dirty="0">
                          <a:solidFill>
                            <a:schemeClr val="tx1"/>
                          </a:solidFill>
                        </a:rPr>
                        <a:t> Stability</a:t>
                      </a:r>
                      <a:endParaRPr lang="en-US" sz="2400" b="1" dirty="0">
                        <a:solidFill>
                          <a:schemeClr val="tx1"/>
                        </a:solidFill>
                      </a:endParaRP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a:solidFill>
                            <a:schemeClr val="tx1"/>
                          </a:solidFill>
                        </a:rPr>
                        <a:t>Describe and</a:t>
                      </a:r>
                      <a:r>
                        <a:rPr lang="en-US" sz="2400" baseline="0" dirty="0">
                          <a:solidFill>
                            <a:schemeClr val="tx1"/>
                          </a:solidFill>
                        </a:rPr>
                        <a:t> disseminate model of </a:t>
                      </a:r>
                      <a:r>
                        <a:rPr lang="en-US" sz="2400" dirty="0">
                          <a:solidFill>
                            <a:schemeClr val="tx1"/>
                          </a:solidFill>
                        </a:rPr>
                        <a:t>housing as a social determinant</a:t>
                      </a:r>
                      <a:r>
                        <a:rPr lang="en-US" sz="2400" baseline="0" dirty="0">
                          <a:solidFill>
                            <a:schemeClr val="tx1"/>
                          </a:solidFill>
                        </a:rPr>
                        <a:t> of health and the prevention of homelessness and housing instability as critical for addressing health equity</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400" baseline="0" dirty="0">
                          <a:solidFill>
                            <a:schemeClr val="tx1"/>
                          </a:solidFill>
                        </a:rPr>
                        <a:t>Improve housing data in public health data systems</a:t>
                      </a:r>
                      <a:endParaRPr lang="en-US" sz="2400" dirty="0">
                        <a:solidFill>
                          <a:schemeClr val="tx1"/>
                        </a:solidFill>
                      </a:endParaRPr>
                    </a:p>
                    <a:p>
                      <a:pPr marL="0" indent="0" algn="l">
                        <a:buFont typeface="Arial"/>
                        <a:buNone/>
                      </a:pPr>
                      <a:endParaRPr lang="en-US" sz="2000" dirty="0">
                        <a:solidFill>
                          <a:schemeClr val="tx1"/>
                        </a:solidFill>
                      </a:endParaRPr>
                    </a:p>
                  </a:txBody>
                  <a:tcPr/>
                </a:tc>
                <a:extLst>
                  <a:ext uri="{0D108BD9-81ED-4DB2-BD59-A6C34878D82A}">
                    <a16:rowId xmlns:a16="http://schemas.microsoft.com/office/drawing/2014/main" xmlns="" val="1617705638"/>
                  </a:ext>
                </a:extLst>
              </a:tr>
              <a:tr h="2838323">
                <a:tc>
                  <a:txBody>
                    <a:bodyPr/>
                    <a:lstStyle/>
                    <a:p>
                      <a:pPr marL="0" indent="0" algn="ctr">
                        <a:buFontTx/>
                        <a:buNone/>
                      </a:pPr>
                      <a:r>
                        <a:rPr lang="en-US" sz="2400" b="1" dirty="0">
                          <a:solidFill>
                            <a:schemeClr val="tx1"/>
                          </a:solidFill>
                        </a:rPr>
                        <a:t>Economic Mobility</a:t>
                      </a:r>
                    </a:p>
                  </a:txBody>
                  <a:tcPr anchor="ctr"/>
                </a:tc>
                <a:tc>
                  <a:txBody>
                    <a:bodyPr/>
                    <a:lstStyle/>
                    <a:p>
                      <a:pPr marL="342900" indent="-342900" fontAlgn="t">
                        <a:buFont typeface="Arial" panose="020B0604020202020204" pitchFamily="34" charset="0"/>
                        <a:buChar char="•"/>
                      </a:pPr>
                      <a:r>
                        <a:rPr lang="en-US" sz="2400" dirty="0" smtClean="0"/>
                        <a:t>Engage in conversations to address the connection between public health and inequitable economic practices and systems</a:t>
                      </a:r>
                      <a:endParaRPr lang="en-US" sz="2400" b="0" dirty="0"/>
                    </a:p>
                    <a:p>
                      <a:pPr marL="342900" indent="-342900">
                        <a:buFont typeface="Arial" panose="020B0604020202020204" pitchFamily="34" charset="0"/>
                        <a:buChar char="•"/>
                      </a:pPr>
                      <a:r>
                        <a:rPr lang="en-US" sz="2400" dirty="0"/>
                        <a:t>Work with community groups to encourage hiring of diverse individuals</a:t>
                      </a:r>
                      <a:r>
                        <a:rPr lang="en-US" sz="2400" dirty="0" smtClean="0"/>
                        <a:t>.</a:t>
                      </a:r>
                    </a:p>
                    <a:p>
                      <a:pPr marL="342900" indent="-342900">
                        <a:buFont typeface="Arial" panose="020B0604020202020204" pitchFamily="34" charset="0"/>
                        <a:buChar char="•"/>
                      </a:pPr>
                      <a:r>
                        <a:rPr lang="en-US" sz="2400" dirty="0" smtClean="0"/>
                        <a:t>Outreach </a:t>
                      </a:r>
                      <a:r>
                        <a:rPr lang="en-US" sz="2400" dirty="0"/>
                        <a:t>to young adults </a:t>
                      </a:r>
                      <a:r>
                        <a:rPr lang="en-US" sz="2400" dirty="0" smtClean="0"/>
                        <a:t>and other groups where appropriate</a:t>
                      </a:r>
                      <a:r>
                        <a:rPr lang="en-US" sz="2400" baseline="0" dirty="0" smtClean="0"/>
                        <a:t> </a:t>
                      </a:r>
                      <a:r>
                        <a:rPr lang="en-US" sz="2400" dirty="0" smtClean="0"/>
                        <a:t>and </a:t>
                      </a:r>
                      <a:r>
                        <a:rPr lang="en-US" sz="2400" dirty="0"/>
                        <a:t>set up potential career pathways (e.g. in healthcare, nonprofits</a:t>
                      </a:r>
                      <a:r>
                        <a:rPr lang="en-US" sz="2400" dirty="0" smtClean="0"/>
                        <a:t>)</a:t>
                      </a:r>
                      <a:endParaRPr lang="en-US" sz="2400" dirty="0"/>
                    </a:p>
                  </a:txBody>
                  <a:tcPr/>
                </a:tc>
                <a:extLst>
                  <a:ext uri="{0D108BD9-81ED-4DB2-BD59-A6C34878D82A}">
                    <a16:rowId xmlns:a16="http://schemas.microsoft.com/office/drawing/2014/main" xmlns="" val="284387445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47</a:t>
            </a:fld>
            <a:endParaRPr lang="en-US" dirty="0"/>
          </a:p>
        </p:txBody>
      </p:sp>
    </p:spTree>
    <p:extLst>
      <p:ext uri="{BB962C8B-B14F-4D97-AF65-F5344CB8AC3E}">
        <p14:creationId xmlns:p14="http://schemas.microsoft.com/office/powerpoint/2010/main" val="2439192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71656"/>
            <a:ext cx="11481955" cy="769441"/>
          </a:xfrm>
          <a:prstGeom prst="rect">
            <a:avLst/>
          </a:prstGeom>
          <a:noFill/>
        </p:spPr>
        <p:txBody>
          <a:bodyPr wrap="square" rtlCol="0">
            <a:spAutoFit/>
          </a:bodyPr>
          <a:lstStyle/>
          <a:p>
            <a:pPr>
              <a:defRPr/>
            </a:pPr>
            <a:r>
              <a:rPr lang="en-US" sz="4400" b="1" dirty="0">
                <a:solidFill>
                  <a:schemeClr val="bg1"/>
                </a:solidFill>
                <a:latin typeface="+mj-lt"/>
                <a:cs typeface="Arial" panose="020B0604020202020204" pitchFamily="34" charset="0"/>
              </a:rPr>
              <a:t>Community Engagement &amp; Support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870549615"/>
              </p:ext>
            </p:extLst>
          </p:nvPr>
        </p:nvGraphicFramePr>
        <p:xfrm>
          <a:off x="0" y="974215"/>
          <a:ext cx="12191999" cy="5508375"/>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656243">
                <a:tc>
                  <a:txBody>
                    <a:bodyPr/>
                    <a:lstStyle/>
                    <a:p>
                      <a:pPr algn="ctr"/>
                      <a:endParaRPr lang="en-US" sz="2400" dirty="0"/>
                    </a:p>
                  </a:txBody>
                  <a:tcPr/>
                </a:tc>
                <a:tc>
                  <a:txBody>
                    <a:bodyPr/>
                    <a:lstStyle/>
                    <a:p>
                      <a:pPr algn="ctr"/>
                      <a:r>
                        <a:rPr lang="en-US" sz="3200" dirty="0"/>
                        <a:t>Recommendations</a:t>
                      </a:r>
                      <a:endParaRPr lang="en-US" sz="2800" dirty="0"/>
                    </a:p>
                  </a:txBody>
                  <a:tcPr/>
                </a:tc>
                <a:extLst>
                  <a:ext uri="{0D108BD9-81ED-4DB2-BD59-A6C34878D82A}">
                    <a16:rowId xmlns:a16="http://schemas.microsoft.com/office/drawing/2014/main" xmlns="" val="528578915"/>
                  </a:ext>
                </a:extLst>
              </a:tr>
              <a:tr h="1593594">
                <a:tc>
                  <a:txBody>
                    <a:bodyPr/>
                    <a:lstStyle/>
                    <a:p>
                      <a:pPr algn="ctr"/>
                      <a:r>
                        <a:rPr lang="en-US" sz="2400" b="1" dirty="0">
                          <a:solidFill>
                            <a:schemeClr val="tx1"/>
                          </a:solidFill>
                        </a:rPr>
                        <a:t>Multilingual Messaging</a:t>
                      </a:r>
                    </a:p>
                  </a:txBody>
                  <a:tcPr anchor="ctr"/>
                </a:tc>
                <a:tc>
                  <a:txBody>
                    <a:bodyPr/>
                    <a:lstStyle/>
                    <a:p>
                      <a:pPr algn="l"/>
                      <a:r>
                        <a:rPr lang="en-US" sz="2000" dirty="0">
                          <a:solidFill>
                            <a:schemeClr val="tx1"/>
                          </a:solidFill>
                        </a:rPr>
                        <a:t>Prioritize investment in multilingual outreach to communities most critically impacted by COVID-19 regarding testing, protection at home and workplace, and how to access state assistance programs and resources available</a:t>
                      </a:r>
                    </a:p>
                  </a:txBody>
                  <a:tcPr/>
                </a:tc>
                <a:extLst>
                  <a:ext uri="{0D108BD9-81ED-4DB2-BD59-A6C34878D82A}">
                    <a16:rowId xmlns:a16="http://schemas.microsoft.com/office/drawing/2014/main" xmlns="" val="1617705638"/>
                  </a:ext>
                </a:extLst>
              </a:tr>
              <a:tr h="1621198">
                <a:tc>
                  <a:txBody>
                    <a:bodyPr/>
                    <a:lstStyle/>
                    <a:p>
                      <a:pPr algn="ctr"/>
                      <a:r>
                        <a:rPr lang="en-US" sz="2400" b="1" dirty="0">
                          <a:solidFill>
                            <a:schemeClr val="tx1"/>
                          </a:solidFill>
                        </a:rPr>
                        <a:t>Engaging the</a:t>
                      </a:r>
                      <a:r>
                        <a:rPr lang="en-US" sz="2400" b="1" baseline="0" dirty="0">
                          <a:solidFill>
                            <a:schemeClr val="tx1"/>
                          </a:solidFill>
                        </a:rPr>
                        <a:t> Community</a:t>
                      </a:r>
                      <a:endParaRPr lang="en-US" sz="2400" b="1" dirty="0">
                        <a:solidFill>
                          <a:schemeClr val="tx1"/>
                        </a:solidFill>
                      </a:endParaRPr>
                    </a:p>
                  </a:txBody>
                  <a:tcPr anchor="ctr"/>
                </a:tc>
                <a:tc>
                  <a:txBody>
                    <a:bodyPr/>
                    <a:lstStyle/>
                    <a:p>
                      <a:pPr algn="l"/>
                      <a:r>
                        <a:rPr lang="en-US" sz="2000" dirty="0">
                          <a:solidFill>
                            <a:schemeClr val="tx1"/>
                          </a:solidFill>
                        </a:rPr>
                        <a:t>Plan and implement strategy for the active engagement and representation of existing anchor organizations in the communities in decision-making processes related to COVID-19 response and recovery</a:t>
                      </a:r>
                    </a:p>
                    <a:p>
                      <a:pPr algn="l"/>
                      <a:endParaRPr lang="en-US" sz="2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effectLst/>
                          <a:latin typeface="+mn-lt"/>
                          <a:ea typeface="+mn-ea"/>
                          <a:cs typeface="+mn-cs"/>
                        </a:rPr>
                        <a:t>Develop pathways for foreign-trained medical professionals to practice</a:t>
                      </a:r>
                      <a:endParaRPr lang="en-US" sz="2000" b="0" i="0" kern="1200" dirty="0">
                        <a:solidFill>
                          <a:schemeClr val="tx1"/>
                        </a:solidFill>
                        <a:effectLst/>
                        <a:latin typeface="+mn-lt"/>
                        <a:ea typeface="+mn-ea"/>
                        <a:cs typeface="+mn-cs"/>
                      </a:endParaRPr>
                    </a:p>
                  </a:txBody>
                  <a:tcPr/>
                </a:tc>
                <a:extLst>
                  <a:ext uri="{0D108BD9-81ED-4DB2-BD59-A6C34878D82A}">
                    <a16:rowId xmlns:a16="http://schemas.microsoft.com/office/drawing/2014/main" xmlns="" val="2843874457"/>
                  </a:ext>
                </a:extLst>
              </a:tr>
              <a:tr h="1637340">
                <a:tc>
                  <a:txBody>
                    <a:bodyPr/>
                    <a:lstStyle/>
                    <a:p>
                      <a:pPr algn="ctr"/>
                      <a:r>
                        <a:rPr lang="en-US" sz="2400" b="1" dirty="0">
                          <a:solidFill>
                            <a:schemeClr val="tx1"/>
                          </a:solidFill>
                        </a:rPr>
                        <a:t>Partnership</a:t>
                      </a:r>
                    </a:p>
                  </a:txBody>
                  <a:tcPr anchor="ctr"/>
                </a:tc>
                <a:tc>
                  <a:txBody>
                    <a:bodyPr/>
                    <a:lstStyle/>
                    <a:p>
                      <a:pPr>
                        <a:defRPr/>
                      </a:pPr>
                      <a:r>
                        <a:rPr lang="en-US" sz="2000" dirty="0">
                          <a:solidFill>
                            <a:schemeClr val="tx1"/>
                          </a:solidFill>
                        </a:rPr>
                        <a:t>Develop and expand public and private partnerships with </a:t>
                      </a:r>
                      <a:r>
                        <a:rPr lang="en-US" sz="2000" baseline="0" dirty="0">
                          <a:solidFill>
                            <a:schemeClr val="tx1"/>
                          </a:solidFill>
                        </a:rPr>
                        <a:t>community health centers, local governments, other state agencies, quasi-state agencies (e.g. MBTA) and philanthropic organizations</a:t>
                      </a:r>
                      <a:endParaRPr lang="en-US" sz="2000" dirty="0">
                        <a:solidFill>
                          <a:schemeClr val="tx1"/>
                        </a:solidFill>
                      </a:endParaRPr>
                    </a:p>
                  </a:txBody>
                  <a:tcPr/>
                </a:tc>
                <a:extLst>
                  <a:ext uri="{0D108BD9-81ED-4DB2-BD59-A6C34878D82A}">
                    <a16:rowId xmlns:a16="http://schemas.microsoft.com/office/drawing/2014/main" xmlns="" val="677042111"/>
                  </a:ext>
                </a:extLst>
              </a:tr>
            </a:tbl>
          </a:graphicData>
        </a:graphic>
      </p:graphicFrame>
      <p:sp>
        <p:nvSpPr>
          <p:cNvPr id="2" name="Slide Number Placeholder 1">
            <a:extLst>
              <a:ext uri="{FF2B5EF4-FFF2-40B4-BE49-F238E27FC236}">
                <a16:creationId xmlns:a16="http://schemas.microsoft.com/office/drawing/2014/main" xmlns="" id="{965991C1-46DD-4880-BE17-8FAE5D50C51A}"/>
              </a:ext>
            </a:extLst>
          </p:cNvPr>
          <p:cNvSpPr>
            <a:spLocks noGrp="1"/>
          </p:cNvSpPr>
          <p:nvPr>
            <p:ph type="sldNum" sz="quarter" idx="4"/>
          </p:nvPr>
        </p:nvSpPr>
        <p:spPr>
          <a:xfrm>
            <a:off x="9455584" y="6482590"/>
            <a:ext cx="2736415" cy="365125"/>
          </a:xfrm>
        </p:spPr>
        <p:txBody>
          <a:bodyPr/>
          <a:lstStyle/>
          <a:p>
            <a:fld id="{CA49D0EE-DE7F-324B-A84C-F36708423CDB}" type="slidenum">
              <a:rPr lang="en-US" smtClean="0">
                <a:solidFill>
                  <a:srgbClr val="464646">
                    <a:lumMod val="40000"/>
                    <a:lumOff val="60000"/>
                  </a:srgbClr>
                </a:solidFill>
              </a:rPr>
              <a:pPr/>
              <a:t>48</a:t>
            </a:fld>
            <a:endParaRPr lang="en-US" dirty="0">
              <a:solidFill>
                <a:srgbClr val="464646">
                  <a:lumMod val="40000"/>
                  <a:lumOff val="60000"/>
                </a:srgbClr>
              </a:solidFill>
            </a:endParaRPr>
          </a:p>
        </p:txBody>
      </p:sp>
    </p:spTree>
    <p:extLst>
      <p:ext uri="{BB962C8B-B14F-4D97-AF65-F5344CB8AC3E}">
        <p14:creationId xmlns:p14="http://schemas.microsoft.com/office/powerpoint/2010/main" val="2349283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1386230" cy="1015663"/>
          </a:xfrm>
          <a:prstGeom prst="rect">
            <a:avLst/>
          </a:prstGeom>
          <a:noFill/>
        </p:spPr>
        <p:txBody>
          <a:bodyPr wrap="square" rtlCol="0">
            <a:spAutoFit/>
          </a:bodyPr>
          <a:lstStyle/>
          <a:p>
            <a:r>
              <a:rPr lang="en-US" sz="2000" b="1" dirty="0">
                <a:solidFill>
                  <a:srgbClr val="FFFFFF"/>
                </a:solidFill>
                <a:latin typeface="+mj-lt"/>
              </a:rPr>
              <a:t>Community Engagement Recommendation 1: Prioritize investment in multilingual outreach to communities most critically impacted by COVID-19 regarding testing, protection at home and workplace, and how to access state assistance programs and resources available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TextBox 1"/>
          <p:cNvSpPr txBox="1"/>
          <p:nvPr/>
        </p:nvSpPr>
        <p:spPr>
          <a:xfrm>
            <a:off x="952539" y="1845335"/>
            <a:ext cx="184666" cy="369332"/>
          </a:xfrm>
          <a:prstGeom prst="rect">
            <a:avLst/>
          </a:prstGeom>
          <a:noFill/>
        </p:spPr>
        <p:txBody>
          <a:bodyPr wrap="none" rtlCol="0">
            <a:spAutoFit/>
          </a:bodyPr>
          <a:lstStyle/>
          <a:p>
            <a:endParaRPr lang="en-US" dirty="0"/>
          </a:p>
        </p:txBody>
      </p:sp>
      <p:sp>
        <p:nvSpPr>
          <p:cNvPr id="3" name="Rectangle 2"/>
          <p:cNvSpPr/>
          <p:nvPr/>
        </p:nvSpPr>
        <p:spPr>
          <a:xfrm>
            <a:off x="416737" y="719831"/>
            <a:ext cx="11529688" cy="5632310"/>
          </a:xfrm>
          <a:prstGeom prst="rect">
            <a:avLst/>
          </a:prstGeom>
        </p:spPr>
        <p:txBody>
          <a:bodyPr wrap="square">
            <a:spAutoFit/>
          </a:bodyPr>
          <a:lstStyle/>
          <a:p>
            <a:endParaRPr lang="en-US" sz="2400" dirty="0">
              <a:solidFill>
                <a:schemeClr val="dk1"/>
              </a:solidFill>
            </a:endParaRPr>
          </a:p>
          <a:p>
            <a:pPr lvl="0"/>
            <a:r>
              <a:rPr lang="en-US" sz="2400" b="1" dirty="0">
                <a:solidFill>
                  <a:schemeClr val="dk1"/>
                </a:solidFill>
              </a:rPr>
              <a:t>Details:</a:t>
            </a:r>
          </a:p>
          <a:p>
            <a:pPr marL="342900" lvl="0" indent="-342900">
              <a:buFont typeface="Arial"/>
              <a:buChar char="•"/>
            </a:pPr>
            <a:r>
              <a:rPr lang="en-US" sz="2400" dirty="0">
                <a:solidFill>
                  <a:schemeClr val="dk1"/>
                </a:solidFill>
              </a:rPr>
              <a:t>Deliver explicit message at the highest level – ensuring people that they should feel safe getting services and health care (especially immigrants, domestic violence victims)</a:t>
            </a:r>
          </a:p>
          <a:p>
            <a:pPr marL="342900" lvl="0" indent="-342900">
              <a:buFont typeface="Arial"/>
              <a:buChar char="•"/>
            </a:pPr>
            <a:r>
              <a:rPr lang="en-US" sz="2400" dirty="0">
                <a:solidFill>
                  <a:schemeClr val="dk1"/>
                </a:solidFill>
              </a:rPr>
              <a:t>Provide more information and instruction about how to isolate in closer quarters such as an apartments, where a lot of individuals in are living together</a:t>
            </a:r>
          </a:p>
          <a:p>
            <a:pPr marL="342900" lvl="0" indent="-342900">
              <a:buFont typeface="Arial"/>
              <a:buChar char="•"/>
              <a:defRPr/>
            </a:pPr>
            <a:r>
              <a:rPr lang="en-US" sz="2400" dirty="0">
                <a:solidFill>
                  <a:schemeClr val="dk1"/>
                </a:solidFill>
              </a:rPr>
              <a:t>Make informational materials on accessing COVID-19 testing and care, Pandemic Unemployment Assistance, and the eviction moratorium available in at minimum the following languages Portuguese, Chinese, Haitian Creole</a:t>
            </a:r>
          </a:p>
          <a:p>
            <a:pPr marL="342900" lvl="0" indent="-342900">
              <a:buFont typeface="Arial"/>
              <a:buChar char="•"/>
            </a:pPr>
            <a:r>
              <a:rPr lang="en-US" sz="2400" dirty="0">
                <a:solidFill>
                  <a:schemeClr val="dk1"/>
                </a:solidFill>
              </a:rPr>
              <a:t>Create portal for unemployment benefits in the at minimum the following languages, Portuguese, Chinese, Haitian Creole</a:t>
            </a:r>
          </a:p>
          <a:p>
            <a:pPr marL="342900" lvl="0" indent="-342900">
              <a:buFont typeface="Arial"/>
              <a:buChar char="•"/>
            </a:pPr>
            <a:r>
              <a:rPr lang="en-US" sz="2400" dirty="0">
                <a:solidFill>
                  <a:schemeClr val="dk1"/>
                </a:solidFill>
              </a:rPr>
              <a:t>Create portal for SNAP benefits in the at minimum the following languages, Portuguese, Chinese, Haitian Creole </a:t>
            </a:r>
          </a:p>
          <a:p>
            <a:pPr marL="342900" lvl="0" indent="-342900">
              <a:buFont typeface="Arial"/>
              <a:buChar char="•"/>
            </a:pPr>
            <a:r>
              <a:rPr lang="en-US" sz="2400" dirty="0">
                <a:solidFill>
                  <a:schemeClr val="dk1"/>
                </a:solidFill>
              </a:rPr>
              <a:t>Create portal for RAFT (application for housing) benefits in the at minimum the following languages, Portuguese, Chinese, Haitian Creole</a:t>
            </a:r>
          </a:p>
        </p:txBody>
      </p:sp>
    </p:spTree>
    <p:extLst>
      <p:ext uri="{BB962C8B-B14F-4D97-AF65-F5344CB8AC3E}">
        <p14:creationId xmlns:p14="http://schemas.microsoft.com/office/powerpoint/2010/main" val="223010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895" y="1271066"/>
            <a:ext cx="10771047" cy="5693866"/>
          </a:xfrm>
          <a:prstGeom prst="rect">
            <a:avLst/>
          </a:prstGeom>
        </p:spPr>
        <p:txBody>
          <a:bodyPr wrap="square">
            <a:spAutoFit/>
          </a:bodyPr>
          <a:lstStyle/>
          <a:p>
            <a:pPr marL="457200" lvl="0" indent="-457200">
              <a:buFont typeface="Arial"/>
              <a:buChar char="•"/>
            </a:pPr>
            <a:r>
              <a:rPr lang="en-US" sz="2600" dirty="0">
                <a:solidFill>
                  <a:srgbClr val="000000"/>
                </a:solidFill>
              </a:rPr>
              <a:t>Members selected four areas to address: </a:t>
            </a:r>
          </a:p>
          <a:p>
            <a:pPr marL="1371600" lvl="2" indent="-457200">
              <a:buFont typeface="Arial"/>
              <a:buChar char="•"/>
            </a:pPr>
            <a:r>
              <a:rPr lang="en-US" sz="2600" dirty="0">
                <a:solidFill>
                  <a:srgbClr val="000000"/>
                </a:solidFill>
              </a:rPr>
              <a:t>Data and Metrics</a:t>
            </a:r>
          </a:p>
          <a:p>
            <a:pPr marL="1371600" lvl="2" indent="-457200">
              <a:buFont typeface="Arial"/>
              <a:buChar char="•"/>
            </a:pPr>
            <a:r>
              <a:rPr lang="en-US" sz="2600" dirty="0">
                <a:solidFill>
                  <a:srgbClr val="000000"/>
                </a:solidFill>
              </a:rPr>
              <a:t>COVID-19 Mitigation</a:t>
            </a:r>
          </a:p>
          <a:p>
            <a:pPr marL="1371600" lvl="2" indent="-457200">
              <a:buFont typeface="Arial"/>
              <a:buChar char="•"/>
            </a:pPr>
            <a:r>
              <a:rPr lang="en-US" sz="2600" dirty="0">
                <a:solidFill>
                  <a:srgbClr val="000000"/>
                </a:solidFill>
              </a:rPr>
              <a:t>Community Engagement and </a:t>
            </a:r>
            <a:r>
              <a:rPr lang="en-US" sz="2600" dirty="0" smtClean="0">
                <a:solidFill>
                  <a:srgbClr val="000000"/>
                </a:solidFill>
              </a:rPr>
              <a:t>Support</a:t>
            </a:r>
            <a:endParaRPr lang="en-US" sz="2600" dirty="0">
              <a:solidFill>
                <a:srgbClr val="000000"/>
              </a:solidFill>
            </a:endParaRPr>
          </a:p>
          <a:p>
            <a:pPr marL="1371600" lvl="2" indent="-457200">
              <a:buFont typeface="Arial"/>
              <a:buChar char="•"/>
            </a:pPr>
            <a:r>
              <a:rPr lang="en-US" sz="2600" dirty="0">
                <a:solidFill>
                  <a:srgbClr val="000000"/>
                </a:solidFill>
              </a:rPr>
              <a:t>Social Determinants of Health</a:t>
            </a:r>
          </a:p>
          <a:p>
            <a:pPr lvl="2"/>
            <a:endParaRPr lang="en-US" sz="2600" dirty="0">
              <a:solidFill>
                <a:srgbClr val="000000"/>
              </a:solidFill>
            </a:endParaRPr>
          </a:p>
          <a:p>
            <a:pPr marL="457200" lvl="0" indent="-457200">
              <a:buFont typeface="Arial"/>
              <a:buChar char="•"/>
            </a:pPr>
            <a:r>
              <a:rPr lang="en-US" sz="2600" dirty="0">
                <a:solidFill>
                  <a:srgbClr val="000000"/>
                </a:solidFill>
              </a:rPr>
              <a:t>Each subcommittee was led by volunteer co-chairs who were members of the advisory group. Logistical support and note-taking was provided by DPH staff.</a:t>
            </a:r>
          </a:p>
          <a:p>
            <a:pPr marL="457200" lvl="0" indent="-457200">
              <a:buFont typeface="Arial"/>
              <a:buChar char="•"/>
            </a:pPr>
            <a:endParaRPr lang="en-US" sz="2600" dirty="0">
              <a:solidFill>
                <a:srgbClr val="000000"/>
              </a:solidFill>
            </a:endParaRPr>
          </a:p>
          <a:p>
            <a:pPr marL="457200" indent="-457200">
              <a:buFont typeface="Arial"/>
              <a:buChar char="•"/>
            </a:pPr>
            <a:r>
              <a:rPr lang="en-US" sz="2600" dirty="0">
                <a:solidFill>
                  <a:srgbClr val="000000"/>
                </a:solidFill>
              </a:rPr>
              <a:t>In total the group met 8 times, 5 times as a full group and 3 times in the subgroups.</a:t>
            </a:r>
          </a:p>
          <a:p>
            <a:pPr lvl="0"/>
            <a:endParaRPr lang="en-US" sz="2600" dirty="0">
              <a:solidFill>
                <a:srgbClr val="000000"/>
              </a:solidFill>
            </a:endParaRPr>
          </a:p>
          <a:p>
            <a:pPr lvl="0"/>
            <a:endParaRPr lang="en-US" sz="2600" dirty="0">
              <a:solidFill>
                <a:srgbClr val="000000"/>
              </a:solidFill>
            </a:endParaRPr>
          </a:p>
        </p:txBody>
      </p:sp>
      <p:sp>
        <p:nvSpPr>
          <p:cNvPr id="6" name="Slide Number Placeholder 1">
            <a:extLst>
              <a:ext uri="{FF2B5EF4-FFF2-40B4-BE49-F238E27FC236}">
                <a16:creationId xmlns:a16="http://schemas.microsoft.com/office/drawing/2014/main" xmlns="" id="{61011935-E683-40D6-85AD-75A1210606B9}"/>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5</a:t>
            </a:fld>
            <a:endParaRPr lang="en-US" dirty="0"/>
          </a:p>
        </p:txBody>
      </p:sp>
      <p:sp>
        <p:nvSpPr>
          <p:cNvPr id="7" name="TextBox 6">
            <a:extLst>
              <a:ext uri="{FF2B5EF4-FFF2-40B4-BE49-F238E27FC236}">
                <a16:creationId xmlns:a16="http://schemas.microsoft.com/office/drawing/2014/main" xmlns="" id="{81954107-8724-7644-B5F3-7869DF3F5E85}"/>
              </a:ext>
            </a:extLst>
          </p:cNvPr>
          <p:cNvSpPr txBox="1"/>
          <p:nvPr/>
        </p:nvSpPr>
        <p:spPr>
          <a:xfrm>
            <a:off x="598719" y="136060"/>
            <a:ext cx="1297875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DPH COVID-19 Health Equity Advisory Group</a:t>
            </a:r>
          </a:p>
        </p:txBody>
      </p:sp>
    </p:spTree>
    <p:extLst>
      <p:ext uri="{BB962C8B-B14F-4D97-AF65-F5344CB8AC3E}">
        <p14:creationId xmlns:p14="http://schemas.microsoft.com/office/powerpoint/2010/main" val="1646872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671" y="866903"/>
            <a:ext cx="11708286" cy="5632310"/>
          </a:xfrm>
          <a:prstGeom prst="rect">
            <a:avLst/>
          </a:prstGeom>
        </p:spPr>
        <p:txBody>
          <a:bodyPr wrap="square">
            <a:spAutoFit/>
          </a:bodyPr>
          <a:lstStyle/>
          <a:p>
            <a:endParaRPr lang="en-US" sz="2400" dirty="0">
              <a:solidFill>
                <a:schemeClr val="dk1"/>
              </a:solidFill>
            </a:endParaRPr>
          </a:p>
          <a:p>
            <a:pPr lvl="0">
              <a:defRPr/>
            </a:pPr>
            <a:r>
              <a:rPr lang="en-US" sz="2400" b="1" dirty="0">
                <a:solidFill>
                  <a:schemeClr val="dk1"/>
                </a:solidFill>
              </a:rPr>
              <a:t>Details, continued:</a:t>
            </a:r>
          </a:p>
          <a:p>
            <a:pPr marL="342900" lvl="0" indent="-342900">
              <a:buFont typeface="Arial"/>
              <a:buChar char="•"/>
              <a:defRPr/>
            </a:pPr>
            <a:r>
              <a:rPr lang="en-US" sz="2400" dirty="0">
                <a:solidFill>
                  <a:schemeClr val="dk1"/>
                </a:solidFill>
              </a:rPr>
              <a:t>Create portal for </a:t>
            </a:r>
            <a:r>
              <a:rPr lang="en-US" sz="2400" dirty="0" err="1">
                <a:solidFill>
                  <a:schemeClr val="dk1"/>
                </a:solidFill>
              </a:rPr>
              <a:t>MassHealth</a:t>
            </a:r>
            <a:r>
              <a:rPr lang="en-US" sz="2400" dirty="0">
                <a:solidFill>
                  <a:schemeClr val="dk1"/>
                </a:solidFill>
              </a:rPr>
              <a:t> benefits in the at minimum the following languages, Portuguese, Chinese, Haitian Creole</a:t>
            </a:r>
          </a:p>
          <a:p>
            <a:pPr marL="342900" lvl="0" indent="-342900">
              <a:buFont typeface="Arial"/>
              <a:buChar char="•"/>
            </a:pPr>
            <a:r>
              <a:rPr lang="en-US" sz="2400" dirty="0">
                <a:solidFill>
                  <a:schemeClr val="dk1"/>
                </a:solidFill>
              </a:rPr>
              <a:t>Recruit members of priority communities to be health outreach workers, to support with the development and dissemination of culturally informed resources</a:t>
            </a:r>
          </a:p>
          <a:p>
            <a:pPr marL="342900" indent="-342900">
              <a:buFont typeface="Arial"/>
              <a:buChar char="•"/>
            </a:pPr>
            <a:r>
              <a:rPr lang="en-US" sz="2400" dirty="0">
                <a:solidFill>
                  <a:schemeClr val="dk1"/>
                </a:solidFill>
              </a:rPr>
              <a:t>Employ foreign-trained medical professionals to deploy statewide campaigns (ex: educational videos that can be shared on social media platforms)</a:t>
            </a:r>
            <a:r>
              <a:rPr lang="en-US" sz="2400" dirty="0"/>
              <a:t> </a:t>
            </a:r>
            <a:endParaRPr lang="en-US" sz="2400" b="1" dirty="0">
              <a:solidFill>
                <a:schemeClr val="dk1"/>
              </a:solidFill>
            </a:endParaRPr>
          </a:p>
          <a:p>
            <a:pPr lvl="0">
              <a:defRPr/>
            </a:pPr>
            <a:endParaRPr lang="en-US" sz="2400" b="1" dirty="0">
              <a:solidFill>
                <a:schemeClr val="dk1"/>
              </a:solidFill>
            </a:endParaRPr>
          </a:p>
          <a:p>
            <a:pPr lvl="0">
              <a:defRPr/>
            </a:pPr>
            <a:r>
              <a:rPr lang="en-US" sz="2400" b="1" dirty="0">
                <a:solidFill>
                  <a:schemeClr val="dk1"/>
                </a:solidFill>
              </a:rPr>
              <a:t>Root Cause Identified: </a:t>
            </a:r>
            <a:r>
              <a:rPr lang="en-US" sz="2400" dirty="0">
                <a:solidFill>
                  <a:schemeClr val="dk1"/>
                </a:solidFill>
              </a:rPr>
              <a:t>Systemic inequities; lack of accessible + culturally tailored information</a:t>
            </a:r>
          </a:p>
          <a:p>
            <a:pPr lvl="0">
              <a:defRPr/>
            </a:pPr>
            <a:endParaRPr lang="en-US" sz="2400"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pPr marL="742950" lvl="1" indent="-285750">
              <a:buFont typeface="Arial" panose="020B0604020202020204" pitchFamily="34" charset="0"/>
              <a:buChar char="•"/>
            </a:pPr>
            <a:endParaRPr lang="en-US" sz="2400" dirty="0">
              <a:solidFill>
                <a:schemeClr val="dk1"/>
              </a:solidFill>
            </a:endParaRPr>
          </a:p>
        </p:txBody>
      </p:sp>
      <p:sp>
        <p:nvSpPr>
          <p:cNvPr id="4" name="TextBox 3">
            <a:extLst>
              <a:ext uri="{FF2B5EF4-FFF2-40B4-BE49-F238E27FC236}">
                <a16:creationId xmlns:a16="http://schemas.microsoft.com/office/drawing/2014/main" xmlns="" id="{81954107-8724-7644-B5F3-7869DF3F5E85}"/>
              </a:ext>
            </a:extLst>
          </p:cNvPr>
          <p:cNvSpPr txBox="1"/>
          <p:nvPr/>
        </p:nvSpPr>
        <p:spPr>
          <a:xfrm>
            <a:off x="0" y="0"/>
            <a:ext cx="11386230" cy="1323439"/>
          </a:xfrm>
          <a:prstGeom prst="rect">
            <a:avLst/>
          </a:prstGeom>
          <a:noFill/>
        </p:spPr>
        <p:txBody>
          <a:bodyPr wrap="square" rtlCol="0">
            <a:spAutoFit/>
          </a:bodyPr>
          <a:lstStyle/>
          <a:p>
            <a:r>
              <a:rPr lang="en-US" sz="2000" b="1" dirty="0">
                <a:solidFill>
                  <a:srgbClr val="FFFFFF"/>
                </a:solidFill>
                <a:latin typeface="+mj-lt"/>
              </a:rPr>
              <a:t>Community Engagement Recommendation 1 (cont.): Prioritize investment in multilingual outreach to communities most critically impacted by COVID-19 regarding testing, protection at home and workplace, and how to access state assistance programs and resources available,</a:t>
            </a:r>
          </a:p>
        </p:txBody>
      </p:sp>
    </p:spTree>
    <p:extLst>
      <p:ext uri="{BB962C8B-B14F-4D97-AF65-F5344CB8AC3E}">
        <p14:creationId xmlns:p14="http://schemas.microsoft.com/office/powerpoint/2010/main" val="1189179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64872" y="0"/>
            <a:ext cx="12256872" cy="1015663"/>
          </a:xfrm>
          <a:prstGeom prst="rect">
            <a:avLst/>
          </a:prstGeom>
          <a:noFill/>
        </p:spPr>
        <p:txBody>
          <a:bodyPr wrap="square" rtlCol="0">
            <a:spAutoFit/>
          </a:bodyPr>
          <a:lstStyle/>
          <a:p>
            <a:r>
              <a:rPr lang="en-US" sz="2000" b="1" dirty="0">
                <a:solidFill>
                  <a:srgbClr val="FFFFFF"/>
                </a:solidFill>
                <a:latin typeface="+mj-lt"/>
              </a:rPr>
              <a:t>Community Engagement Recommendation 2: Plan and implement strategy for the active engagement and representation of existing anchor organizations in the communities in decision-making processes related to COVID-19 response and recovery</a:t>
            </a:r>
          </a:p>
        </p:txBody>
      </p:sp>
      <p:sp>
        <p:nvSpPr>
          <p:cNvPr id="7" name="Rectangle 6"/>
          <p:cNvSpPr/>
          <p:nvPr/>
        </p:nvSpPr>
        <p:spPr>
          <a:xfrm>
            <a:off x="312283" y="1204217"/>
            <a:ext cx="11180660" cy="4893647"/>
          </a:xfrm>
          <a:prstGeom prst="rect">
            <a:avLst/>
          </a:prstGeom>
        </p:spPr>
        <p:txBody>
          <a:bodyPr wrap="square">
            <a:spAutoFit/>
          </a:bodyPr>
          <a:lstStyle/>
          <a:p>
            <a:r>
              <a:rPr lang="en-US" sz="2400" b="1" dirty="0">
                <a:solidFill>
                  <a:schemeClr val="dk1"/>
                </a:solidFill>
              </a:rPr>
              <a:t>Details:</a:t>
            </a:r>
          </a:p>
          <a:p>
            <a:pPr marL="342900" indent="-342900">
              <a:buFont typeface="Arial"/>
              <a:buChar char="•"/>
            </a:pPr>
            <a:r>
              <a:rPr lang="en-US" sz="2400" dirty="0">
                <a:solidFill>
                  <a:schemeClr val="dk1"/>
                </a:solidFill>
              </a:rPr>
              <a:t>Invest in the capacity of existing partner organizations</a:t>
            </a:r>
          </a:p>
          <a:p>
            <a:pPr marL="342900" indent="-342900">
              <a:buFont typeface="Arial"/>
              <a:buChar char="•"/>
            </a:pPr>
            <a:r>
              <a:rPr lang="en-US" sz="2400" dirty="0">
                <a:solidFill>
                  <a:schemeClr val="dk1"/>
                </a:solidFill>
              </a:rPr>
              <a:t>Allow enough time to engage stakeholders</a:t>
            </a:r>
          </a:p>
          <a:p>
            <a:pPr marL="342900" indent="-342900">
              <a:buFont typeface="Arial"/>
              <a:buChar char="•"/>
            </a:pPr>
            <a:r>
              <a:rPr lang="en-US" sz="2400" dirty="0">
                <a:solidFill>
                  <a:schemeClr val="dk1"/>
                </a:solidFill>
              </a:rPr>
              <a:t>Put those with lived experience at the center of this process</a:t>
            </a:r>
          </a:p>
          <a:p>
            <a:endParaRPr lang="en-US" sz="2400" dirty="0">
              <a:solidFill>
                <a:schemeClr val="dk1"/>
              </a:solidFill>
            </a:endParaRPr>
          </a:p>
          <a:p>
            <a:pPr lvl="0">
              <a:defRPr/>
            </a:pPr>
            <a:r>
              <a:rPr lang="en-US" sz="2400" b="1" dirty="0">
                <a:solidFill>
                  <a:schemeClr val="dk1"/>
                </a:solidFill>
              </a:rPr>
              <a:t>Root Cause Identified: </a:t>
            </a:r>
            <a:r>
              <a:rPr lang="en-US" sz="2400" dirty="0">
                <a:solidFill>
                  <a:schemeClr val="dk1"/>
                </a:solidFill>
              </a:rPr>
              <a:t>Systemic inequities; lack of accessible + culturally tailored information</a:t>
            </a:r>
          </a:p>
          <a:p>
            <a:endParaRPr lang="en-US" sz="2400"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endParaRPr lang="en-US" sz="2400" b="1" dirty="0">
              <a:solidFill>
                <a:schemeClr val="dk1"/>
              </a:solidFill>
            </a:endParaRPr>
          </a:p>
          <a:p>
            <a:endParaRPr lang="en-US" sz="2400" dirty="0">
              <a:solidFill>
                <a:schemeClr val="dk1"/>
              </a:solidFill>
            </a:endParaRPr>
          </a:p>
        </p:txBody>
      </p:sp>
    </p:spTree>
    <p:extLst>
      <p:ext uri="{BB962C8B-B14F-4D97-AF65-F5344CB8AC3E}">
        <p14:creationId xmlns:p14="http://schemas.microsoft.com/office/powerpoint/2010/main" val="4045708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1014109" cy="1015663"/>
          </a:xfrm>
          <a:prstGeom prst="rect">
            <a:avLst/>
          </a:prstGeom>
          <a:noFill/>
        </p:spPr>
        <p:txBody>
          <a:bodyPr wrap="square" rtlCol="0">
            <a:spAutoFit/>
          </a:bodyPr>
          <a:lstStyle/>
          <a:p>
            <a:r>
              <a:rPr lang="en-US" sz="3000" b="1" dirty="0">
                <a:solidFill>
                  <a:schemeClr val="bg1"/>
                </a:solidFill>
                <a:latin typeface="+mj-lt"/>
              </a:rPr>
              <a:t>Community Engagement Recommendation 2: </a:t>
            </a:r>
            <a:r>
              <a:rPr lang="en-US" sz="3000" dirty="0">
                <a:solidFill>
                  <a:srgbClr val="FFFFFF"/>
                </a:solidFill>
                <a:latin typeface="+mj-lt"/>
              </a:rPr>
              <a:t>Develop pathways for foreign-trained medical professionals to practice </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Rectangle 1"/>
          <p:cNvSpPr/>
          <p:nvPr/>
        </p:nvSpPr>
        <p:spPr>
          <a:xfrm>
            <a:off x="478833" y="1182830"/>
            <a:ext cx="10795820" cy="4893647"/>
          </a:xfrm>
          <a:prstGeom prst="rect">
            <a:avLst/>
          </a:prstGeom>
        </p:spPr>
        <p:txBody>
          <a:bodyPr wrap="square">
            <a:spAutoFit/>
          </a:bodyPr>
          <a:lstStyle/>
          <a:p>
            <a:r>
              <a:rPr lang="en-US" sz="2400" b="1" dirty="0">
                <a:solidFill>
                  <a:schemeClr val="dk1"/>
                </a:solidFill>
              </a:rPr>
              <a:t>Details:</a:t>
            </a:r>
          </a:p>
          <a:p>
            <a:pPr marL="342900" indent="-342900">
              <a:buFont typeface="Arial"/>
              <a:buChar char="•"/>
            </a:pPr>
            <a:r>
              <a:rPr lang="en-US" sz="2400" dirty="0">
                <a:solidFill>
                  <a:schemeClr val="dk1"/>
                </a:solidFill>
              </a:rPr>
              <a:t>Conduct an inventory of the number of foreign trained medical professionals unable to practice in MA</a:t>
            </a:r>
          </a:p>
          <a:p>
            <a:pPr marL="342900" indent="-342900">
              <a:buFont typeface="Arial"/>
              <a:buChar char="•"/>
            </a:pPr>
            <a:r>
              <a:rPr lang="en-US" sz="2400" dirty="0">
                <a:solidFill>
                  <a:schemeClr val="dk1"/>
                </a:solidFill>
              </a:rPr>
              <a:t>Assess current licensing requirements and models (ex. CHW) to develop plan to increase Foreign-trained medical professionals ability to practice</a:t>
            </a:r>
          </a:p>
          <a:p>
            <a:endParaRPr lang="en-US" sz="2400" dirty="0">
              <a:solidFill>
                <a:schemeClr val="dk1"/>
              </a:solidFill>
            </a:endParaRPr>
          </a:p>
          <a:p>
            <a:pPr lvl="0">
              <a:defRPr/>
            </a:pPr>
            <a:r>
              <a:rPr lang="en-US" sz="2400" b="1" dirty="0">
                <a:solidFill>
                  <a:schemeClr val="dk1"/>
                </a:solidFill>
              </a:rPr>
              <a:t>Root Cause Identified: </a:t>
            </a:r>
            <a:r>
              <a:rPr lang="en-US" sz="2400" dirty="0">
                <a:solidFill>
                  <a:schemeClr val="dk1"/>
                </a:solidFill>
              </a:rPr>
              <a:t>Systemic inequities; lack of accessible + culturally tailored information</a:t>
            </a:r>
          </a:p>
          <a:p>
            <a:endParaRPr lang="en-US" sz="2400" dirty="0">
              <a:solidFill>
                <a:schemeClr val="dk1"/>
              </a:solidFill>
            </a:endParaRPr>
          </a:p>
          <a:p>
            <a:pPr lvl="0">
              <a:defRPr/>
            </a:pPr>
            <a:r>
              <a:rPr lang="en-US" sz="2400" b="1" dirty="0">
                <a:solidFill>
                  <a:schemeClr val="dk1"/>
                </a:solidFill>
              </a:rPr>
              <a:t>Population(s) Impacted:</a:t>
            </a:r>
            <a:r>
              <a:rPr lang="en-US" sz="2400" b="1" i="1" dirty="0">
                <a:solidFill>
                  <a:schemeClr val="dk1"/>
                </a:solidFill>
              </a:rPr>
              <a:t> </a:t>
            </a:r>
            <a:r>
              <a:rPr lang="en-US" sz="2400" dirty="0">
                <a:solidFill>
                  <a:schemeClr val="dk1"/>
                </a:solidFill>
              </a:rPr>
              <a:t>“Priority communities” defined as: race, class, and language, those that have historically received the least resources, racially and ethnically, low income,  ability, immigration status, insurance status, history of incarceration</a:t>
            </a:r>
            <a:endParaRPr lang="en-US" sz="2400" i="1" dirty="0">
              <a:solidFill>
                <a:srgbClr val="FF0000"/>
              </a:solidFill>
            </a:endParaRPr>
          </a:p>
          <a:p>
            <a:pPr marL="742950" lvl="1" indent="-285750">
              <a:buFont typeface="Arial" panose="020B0604020202020204" pitchFamily="34" charset="0"/>
              <a:buChar char="•"/>
            </a:pPr>
            <a:endParaRPr lang="en-US" sz="2400" dirty="0">
              <a:solidFill>
                <a:schemeClr val="dk1"/>
              </a:solidFill>
            </a:endParaRPr>
          </a:p>
        </p:txBody>
      </p:sp>
    </p:spTree>
    <p:extLst>
      <p:ext uri="{BB962C8B-B14F-4D97-AF65-F5344CB8AC3E}">
        <p14:creationId xmlns:p14="http://schemas.microsoft.com/office/powerpoint/2010/main" val="643476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92930"/>
            <a:ext cx="11481955" cy="1323439"/>
          </a:xfrm>
          <a:prstGeom prst="rect">
            <a:avLst/>
          </a:prstGeom>
          <a:noFill/>
        </p:spPr>
        <p:txBody>
          <a:bodyPr wrap="square" rtlCol="0">
            <a:spAutoFit/>
          </a:bodyPr>
          <a:lstStyle/>
          <a:p>
            <a:pPr>
              <a:defRPr/>
            </a:pPr>
            <a:r>
              <a:rPr lang="en-US" sz="4400" b="1" dirty="0">
                <a:solidFill>
                  <a:schemeClr val="bg1"/>
                </a:solidFill>
                <a:latin typeface="+mj-lt"/>
                <a:cs typeface="Arial" charset="0"/>
              </a:rPr>
              <a:t>Community Engagement &amp; Support</a:t>
            </a:r>
            <a:endParaRPr lang="en-US" sz="4400" b="1" dirty="0">
              <a:solidFill>
                <a:schemeClr val="bg1"/>
              </a:solidFill>
              <a:latin typeface="+mj-lt"/>
            </a:endParaRPr>
          </a:p>
          <a:p>
            <a:pPr>
              <a:defRPr/>
            </a:pPr>
            <a:endParaRPr lang="en-US" sz="3600" b="1" dirty="0">
              <a:solidFill>
                <a:schemeClr val="bg1"/>
              </a:solidFill>
              <a:latin typeface="Arial" charset="0"/>
              <a:cs typeface="Arial" charset="0"/>
            </a:endParaRP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0" y="951760"/>
          <a:ext cx="12204702" cy="5549520"/>
        </p:xfrm>
        <a:graphic>
          <a:graphicData uri="http://schemas.openxmlformats.org/drawingml/2006/table">
            <a:tbl>
              <a:tblPr firstRow="1" bandRow="1">
                <a:tableStyleId>{5C22544A-7EE6-4342-B048-85BDC9FD1C3A}</a:tableStyleId>
              </a:tblPr>
              <a:tblGrid>
                <a:gridCol w="2660771">
                  <a:extLst>
                    <a:ext uri="{9D8B030D-6E8A-4147-A177-3AD203B41FA5}">
                      <a16:colId xmlns:a16="http://schemas.microsoft.com/office/drawing/2014/main" xmlns="" val="98093174"/>
                    </a:ext>
                  </a:extLst>
                </a:gridCol>
                <a:gridCol w="9543931">
                  <a:extLst>
                    <a:ext uri="{9D8B030D-6E8A-4147-A177-3AD203B41FA5}">
                      <a16:colId xmlns:a16="http://schemas.microsoft.com/office/drawing/2014/main" xmlns="" val="3203364878"/>
                    </a:ext>
                  </a:extLst>
                </a:gridCol>
              </a:tblGrid>
              <a:tr h="659630">
                <a:tc>
                  <a:txBody>
                    <a:bodyPr/>
                    <a:lstStyle/>
                    <a:p>
                      <a:pPr algn="ctr"/>
                      <a:endParaRPr lang="en-US" sz="2400" dirty="0"/>
                    </a:p>
                  </a:txBody>
                  <a:tcPr/>
                </a:tc>
                <a:tc>
                  <a:txBody>
                    <a:bodyPr/>
                    <a:lstStyle/>
                    <a:p>
                      <a:pPr algn="ctr"/>
                      <a:r>
                        <a:rPr lang="en-US" sz="3200" b="1" dirty="0">
                          <a:solidFill>
                            <a:schemeClr val="bg1"/>
                          </a:solidFill>
                        </a:rPr>
                        <a:t>DPH Potential Actions</a:t>
                      </a:r>
                      <a:endParaRPr lang="en-US" sz="3200" dirty="0"/>
                    </a:p>
                  </a:txBody>
                  <a:tcPr/>
                </a:tc>
                <a:extLst>
                  <a:ext uri="{0D108BD9-81ED-4DB2-BD59-A6C34878D82A}">
                    <a16:rowId xmlns:a16="http://schemas.microsoft.com/office/drawing/2014/main" xmlns="" val="528578915"/>
                  </a:ext>
                </a:extLst>
              </a:tr>
              <a:tr h="1250902">
                <a:tc>
                  <a:txBody>
                    <a:bodyPr/>
                    <a:lstStyle/>
                    <a:p>
                      <a:pPr algn="ctr"/>
                      <a:r>
                        <a:rPr lang="en-US" sz="2400" b="1" dirty="0">
                          <a:solidFill>
                            <a:schemeClr val="tx1"/>
                          </a:solidFill>
                        </a:rPr>
                        <a:t>Messaging</a:t>
                      </a:r>
                    </a:p>
                  </a:txBody>
                  <a:tcPr anchor="ctr"/>
                </a:tc>
                <a:tc>
                  <a:txBody>
                    <a:bodyPr/>
                    <a:lstStyle/>
                    <a:p>
                      <a:pPr marL="342900" indent="-342900" algn="l">
                        <a:buFont typeface="Arial"/>
                        <a:buChar char="•"/>
                      </a:pPr>
                      <a:r>
                        <a:rPr lang="en-US" sz="2000" dirty="0">
                          <a:solidFill>
                            <a:schemeClr val="tx1"/>
                          </a:solidFill>
                        </a:rPr>
                        <a:t>Increase materials</a:t>
                      </a:r>
                      <a:r>
                        <a:rPr lang="en-US" sz="2000" baseline="0" dirty="0">
                          <a:solidFill>
                            <a:schemeClr val="tx1"/>
                          </a:solidFill>
                        </a:rPr>
                        <a:t> &amp; web platforms available in multiple languages and simplified English</a:t>
                      </a:r>
                    </a:p>
                    <a:p>
                      <a:pPr marL="342900" indent="-342900" algn="l">
                        <a:buFont typeface="Arial"/>
                        <a:buChar char="•"/>
                      </a:pPr>
                      <a:r>
                        <a:rPr lang="en-US" sz="2000" baseline="0" dirty="0">
                          <a:solidFill>
                            <a:schemeClr val="tx1"/>
                          </a:solidFill>
                        </a:rPr>
                        <a:t>Deliver messages through trusted members of the respective community</a:t>
                      </a:r>
                      <a:endParaRPr lang="en-US" sz="2000" dirty="0">
                        <a:solidFill>
                          <a:schemeClr val="tx1"/>
                        </a:solidFill>
                      </a:endParaRPr>
                    </a:p>
                  </a:txBody>
                  <a:tcPr/>
                </a:tc>
                <a:extLst>
                  <a:ext uri="{0D108BD9-81ED-4DB2-BD59-A6C34878D82A}">
                    <a16:rowId xmlns:a16="http://schemas.microsoft.com/office/drawing/2014/main" xmlns="" val="1617705638"/>
                  </a:ext>
                </a:extLst>
              </a:tr>
              <a:tr h="1629963">
                <a:tc>
                  <a:txBody>
                    <a:bodyPr/>
                    <a:lstStyle/>
                    <a:p>
                      <a:pPr algn="ctr"/>
                      <a:r>
                        <a:rPr lang="en-US" sz="2400" b="1" dirty="0">
                          <a:solidFill>
                            <a:schemeClr val="tx1"/>
                          </a:solidFill>
                        </a:rPr>
                        <a:t>Engaging the</a:t>
                      </a:r>
                      <a:r>
                        <a:rPr lang="en-US" sz="2400" b="1" baseline="0" dirty="0">
                          <a:solidFill>
                            <a:schemeClr val="tx1"/>
                          </a:solidFill>
                        </a:rPr>
                        <a:t> Community</a:t>
                      </a:r>
                      <a:endParaRPr lang="en-US" sz="2400" b="1" dirty="0">
                        <a:solidFill>
                          <a:schemeClr val="tx1"/>
                        </a:solidFill>
                      </a:endParaRPr>
                    </a:p>
                  </a:txBody>
                  <a:tcPr anchor="ctr"/>
                </a:tc>
                <a:tc>
                  <a:txBody>
                    <a:bodyPr/>
                    <a:lstStyle/>
                    <a:p>
                      <a:pPr marL="342900" indent="-342900" algn="l">
                        <a:buFont typeface="Arial"/>
                        <a:buChar char="•"/>
                      </a:pPr>
                      <a:r>
                        <a:rPr lang="en-US" sz="2000" dirty="0">
                          <a:solidFill>
                            <a:schemeClr val="tx1"/>
                          </a:solidFill>
                        </a:rPr>
                        <a:t>Develop and disseminate department-wide community engagement guidance</a:t>
                      </a:r>
                    </a:p>
                    <a:p>
                      <a:pPr marL="800100" lvl="1" indent="-342900">
                        <a:buFont typeface="Arial"/>
                        <a:buChar char="•"/>
                      </a:pPr>
                      <a:r>
                        <a:rPr lang="en-US" sz="2000" dirty="0">
                          <a:solidFill>
                            <a:schemeClr val="tx1"/>
                          </a:solidFill>
                        </a:rPr>
                        <a:t>Invest in the capacity of existing partner organizations</a:t>
                      </a:r>
                    </a:p>
                    <a:p>
                      <a:pPr marL="800100" lvl="1" indent="-342900">
                        <a:buFont typeface="Arial"/>
                        <a:buChar char="•"/>
                      </a:pPr>
                      <a:r>
                        <a:rPr lang="en-US" sz="2000" dirty="0">
                          <a:solidFill>
                            <a:schemeClr val="tx1"/>
                          </a:solidFill>
                        </a:rPr>
                        <a:t>Allow enough time to engage stakeholders</a:t>
                      </a:r>
                    </a:p>
                    <a:p>
                      <a:pPr marL="800100" lvl="1" indent="-342900">
                        <a:buFont typeface="Arial"/>
                        <a:buChar char="•"/>
                      </a:pPr>
                      <a:r>
                        <a:rPr lang="en-US" sz="2000" dirty="0">
                          <a:solidFill>
                            <a:schemeClr val="tx1"/>
                          </a:solidFill>
                        </a:rPr>
                        <a:t>Put those with lived experience at the center of this process</a:t>
                      </a:r>
                    </a:p>
                  </a:txBody>
                  <a:tcPr/>
                </a:tc>
                <a:extLst>
                  <a:ext uri="{0D108BD9-81ED-4DB2-BD59-A6C34878D82A}">
                    <a16:rowId xmlns:a16="http://schemas.microsoft.com/office/drawing/2014/main" xmlns="" val="2843874457"/>
                  </a:ext>
                </a:extLst>
              </a:tr>
              <a:tr h="2009025">
                <a:tc>
                  <a:txBody>
                    <a:bodyPr/>
                    <a:lstStyle/>
                    <a:p>
                      <a:pPr algn="ctr"/>
                      <a:r>
                        <a:rPr lang="en-US" sz="2400" b="1" dirty="0">
                          <a:solidFill>
                            <a:schemeClr val="tx1"/>
                          </a:solidFill>
                        </a:rPr>
                        <a:t>Partnership</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000" b="0" kern="1200" dirty="0">
                          <a:solidFill>
                            <a:schemeClr val="tx1"/>
                          </a:solidFill>
                          <a:effectLst/>
                          <a:latin typeface="+mn-lt"/>
                          <a:ea typeface="+mn-ea"/>
                          <a:cs typeface="+mn-cs"/>
                        </a:rPr>
                        <a:t>Work</a:t>
                      </a:r>
                      <a:r>
                        <a:rPr lang="en-US" sz="2000" b="0" kern="1200" baseline="0" dirty="0">
                          <a:solidFill>
                            <a:schemeClr val="tx1"/>
                          </a:solidFill>
                          <a:effectLst/>
                          <a:latin typeface="+mn-lt"/>
                          <a:ea typeface="+mn-ea"/>
                          <a:cs typeface="+mn-cs"/>
                        </a:rPr>
                        <a:t> with partners to c</a:t>
                      </a:r>
                      <a:r>
                        <a:rPr lang="en-US" sz="2000" b="0" kern="1200" dirty="0">
                          <a:solidFill>
                            <a:schemeClr val="tx1"/>
                          </a:solidFill>
                          <a:effectLst/>
                          <a:latin typeface="+mn-lt"/>
                          <a:ea typeface="+mn-ea"/>
                          <a:cs typeface="+mn-cs"/>
                        </a:rPr>
                        <a:t>reate local community mitigation teams (e.g., clergy, business owners, community-based organizations, youth leaders) to develop strategies for effective community engagement, education, and distribution of</a:t>
                      </a:r>
                      <a:r>
                        <a:rPr lang="en-US" sz="2000" b="0" kern="1200" baseline="0" dirty="0">
                          <a:solidFill>
                            <a:schemeClr val="tx1"/>
                          </a:solidFill>
                          <a:effectLst/>
                          <a:latin typeface="+mn-lt"/>
                          <a:ea typeface="+mn-ea"/>
                          <a:cs typeface="+mn-cs"/>
                        </a:rPr>
                        <a:t> PPE</a:t>
                      </a:r>
                      <a:r>
                        <a:rPr lang="en-US" sz="2000" b="0" kern="1200" dirty="0">
                          <a:solidFill>
                            <a:schemeClr val="tx1"/>
                          </a:solidFill>
                          <a:effectLst/>
                          <a:latin typeface="+mn-lt"/>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000" b="0" kern="1200" dirty="0">
                          <a:solidFill>
                            <a:schemeClr val="tx1"/>
                          </a:solidFill>
                          <a:effectLst/>
                          <a:latin typeface="+mn-lt"/>
                          <a:ea typeface="+mn-ea"/>
                          <a:cs typeface="+mn-cs"/>
                        </a:rPr>
                        <a:t>Encourage all municipalities to develop these teams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000" b="0" kern="1200" dirty="0">
                          <a:solidFill>
                            <a:schemeClr val="tx1"/>
                          </a:solidFill>
                          <a:effectLst/>
                          <a:latin typeface="+mn-lt"/>
                          <a:ea typeface="+mn-ea"/>
                          <a:cs typeface="+mn-cs"/>
                        </a:rPr>
                        <a:t>Provide guidance on the best ways to empower the teams</a:t>
                      </a:r>
                    </a:p>
                  </a:txBody>
                  <a:tcPr/>
                </a:tc>
                <a:extLst>
                  <a:ext uri="{0D108BD9-81ED-4DB2-BD59-A6C34878D82A}">
                    <a16:rowId xmlns:a16="http://schemas.microsoft.com/office/drawing/2014/main" xmlns="" val="4019476327"/>
                  </a:ext>
                </a:extLst>
              </a:tr>
            </a:tbl>
          </a:graphicData>
        </a:graphic>
      </p:graphicFrame>
      <p:sp>
        <p:nvSpPr>
          <p:cNvPr id="5" name="Slide Number Placeholder 1">
            <a:extLst>
              <a:ext uri="{FF2B5EF4-FFF2-40B4-BE49-F238E27FC236}">
                <a16:creationId xmlns:a16="http://schemas.microsoft.com/office/drawing/2014/main" xmlns="" id="{27BFA5B4-5192-45EB-A214-F00B6A507396}"/>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53</a:t>
            </a:fld>
            <a:endParaRPr lang="en-US" dirty="0"/>
          </a:p>
        </p:txBody>
      </p:sp>
    </p:spTree>
    <p:extLst>
      <p:ext uri="{BB962C8B-B14F-4D97-AF65-F5344CB8AC3E}">
        <p14:creationId xmlns:p14="http://schemas.microsoft.com/office/powerpoint/2010/main" val="2592219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1899" y="178579"/>
            <a:ext cx="11481955" cy="769441"/>
          </a:xfrm>
          <a:prstGeom prst="rect">
            <a:avLst/>
          </a:prstGeom>
          <a:noFill/>
        </p:spPr>
        <p:txBody>
          <a:bodyPr wrap="square" rtlCol="0">
            <a:spAutoFit/>
          </a:bodyPr>
          <a:lstStyle/>
          <a:p>
            <a:pPr>
              <a:defRPr/>
            </a:pPr>
            <a:r>
              <a:rPr lang="en-US" sz="4400" b="1" dirty="0">
                <a:solidFill>
                  <a:schemeClr val="bg1"/>
                </a:solidFill>
                <a:latin typeface="+mj-lt"/>
                <a:cs typeface="Arial" panose="020B0604020202020204" pitchFamily="34" charset="0"/>
              </a:rPr>
              <a:t>COVID-19 Mitigation Subcommittee</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21899" y="981046"/>
          <a:ext cx="12213899" cy="5585332"/>
        </p:xfrm>
        <a:graphic>
          <a:graphicData uri="http://schemas.openxmlformats.org/drawingml/2006/table">
            <a:tbl>
              <a:tblPr firstRow="1" bandRow="1">
                <a:tableStyleId>{5C22544A-7EE6-4342-B048-85BDC9FD1C3A}</a:tableStyleId>
              </a:tblPr>
              <a:tblGrid>
                <a:gridCol w="3519499">
                  <a:extLst>
                    <a:ext uri="{9D8B030D-6E8A-4147-A177-3AD203B41FA5}">
                      <a16:colId xmlns:a16="http://schemas.microsoft.com/office/drawing/2014/main" xmlns="" val="98093174"/>
                    </a:ext>
                  </a:extLst>
                </a:gridCol>
                <a:gridCol w="8694400">
                  <a:extLst>
                    <a:ext uri="{9D8B030D-6E8A-4147-A177-3AD203B41FA5}">
                      <a16:colId xmlns:a16="http://schemas.microsoft.com/office/drawing/2014/main" xmlns="" val="3203364878"/>
                    </a:ext>
                  </a:extLst>
                </a:gridCol>
              </a:tblGrid>
              <a:tr h="446544">
                <a:tc>
                  <a:txBody>
                    <a:bodyPr/>
                    <a:lstStyle/>
                    <a:p>
                      <a:pPr algn="ctr"/>
                      <a:endParaRPr lang="en-US" sz="2400" dirty="0"/>
                    </a:p>
                  </a:txBody>
                  <a:tcPr/>
                </a:tc>
                <a:tc>
                  <a:txBody>
                    <a:bodyPr/>
                    <a:lstStyle/>
                    <a:p>
                      <a:pPr algn="ctr"/>
                      <a:r>
                        <a:rPr lang="en-US" sz="2400" dirty="0"/>
                        <a:t>Recommendations</a:t>
                      </a:r>
                      <a:endParaRPr lang="en-US" sz="2000" dirty="0"/>
                    </a:p>
                  </a:txBody>
                  <a:tcPr/>
                </a:tc>
                <a:extLst>
                  <a:ext uri="{0D108BD9-81ED-4DB2-BD59-A6C34878D82A}">
                    <a16:rowId xmlns:a16="http://schemas.microsoft.com/office/drawing/2014/main" xmlns="" val="528578915"/>
                  </a:ext>
                </a:extLst>
              </a:tr>
              <a:tr h="982396">
                <a:tc>
                  <a:txBody>
                    <a:bodyPr/>
                    <a:lstStyle/>
                    <a:p>
                      <a:pPr algn="ctr"/>
                      <a:r>
                        <a:rPr lang="en-US" sz="2400" b="1" dirty="0"/>
                        <a:t>Access to PPE</a:t>
                      </a:r>
                    </a:p>
                  </a:txBody>
                  <a:tcPr anchor="ctr"/>
                </a:tc>
                <a:tc>
                  <a:txBody>
                    <a:bodyPr/>
                    <a:lstStyle/>
                    <a:p>
                      <a:pPr marL="342900" indent="-342900">
                        <a:buFont typeface="Arial" panose="020B0604020202020204" pitchFamily="34" charset="0"/>
                        <a:buChar char="•"/>
                      </a:pPr>
                      <a:r>
                        <a:rPr lang="en-US" sz="2000" i="0" kern="1200" dirty="0">
                          <a:solidFill>
                            <a:schemeClr val="tx1"/>
                          </a:solidFill>
                          <a:effectLst/>
                          <a:latin typeface="+mn-lt"/>
                          <a:ea typeface="+mn-ea"/>
                          <a:cs typeface="+mn-cs"/>
                        </a:rPr>
                        <a:t>Ensure equitable distribution of personal protective equipment (PPE) to essential workers, residents in professions most at-risk, and communities with high rates of infection</a:t>
                      </a:r>
                    </a:p>
                  </a:txBody>
                  <a:tcPr/>
                </a:tc>
                <a:extLst>
                  <a:ext uri="{0D108BD9-81ED-4DB2-BD59-A6C34878D82A}">
                    <a16:rowId xmlns:a16="http://schemas.microsoft.com/office/drawing/2014/main" xmlns="" val="1617705638"/>
                  </a:ext>
                </a:extLst>
              </a:tr>
              <a:tr h="684700">
                <a:tc>
                  <a:txBody>
                    <a:bodyPr/>
                    <a:lstStyle/>
                    <a:p>
                      <a:pPr algn="ctr"/>
                      <a:r>
                        <a:rPr lang="en-US" sz="2400" b="1" dirty="0"/>
                        <a:t>Housing Stability</a:t>
                      </a:r>
                    </a:p>
                  </a:txBody>
                  <a:tcPr anchor="ctr"/>
                </a:tc>
                <a:tc>
                  <a:txBody>
                    <a:bodyPr/>
                    <a:lstStyle/>
                    <a:p>
                      <a:pPr marL="342900" indent="-342900" algn="l">
                        <a:buFont typeface="Arial" panose="020B0604020202020204" pitchFamily="34" charset="0"/>
                        <a:buChar char="•"/>
                      </a:pPr>
                      <a:r>
                        <a:rPr lang="en-US" sz="2000" b="0" i="0" kern="1200" dirty="0">
                          <a:solidFill>
                            <a:schemeClr val="tx1"/>
                          </a:solidFill>
                          <a:effectLst/>
                          <a:latin typeface="+mn-lt"/>
                          <a:ea typeface="+mn-ea"/>
                          <a:cs typeface="+mn-cs"/>
                        </a:rPr>
                        <a:t>Understand housing instability in response  to needs raised by COVID-19</a:t>
                      </a:r>
                    </a:p>
                  </a:txBody>
                  <a:tcPr/>
                </a:tc>
                <a:extLst>
                  <a:ext uri="{0D108BD9-81ED-4DB2-BD59-A6C34878D82A}">
                    <a16:rowId xmlns:a16="http://schemas.microsoft.com/office/drawing/2014/main" xmlns="" val="3332516226"/>
                  </a:ext>
                </a:extLst>
              </a:tr>
              <a:tr h="1027311">
                <a:tc>
                  <a:txBody>
                    <a:bodyPr/>
                    <a:lstStyle/>
                    <a:p>
                      <a:pPr algn="ctr"/>
                      <a:r>
                        <a:rPr lang="en-US" sz="2400" b="1" dirty="0">
                          <a:solidFill>
                            <a:schemeClr val="tx1"/>
                          </a:solidFill>
                        </a:rPr>
                        <a:t>Culturally</a:t>
                      </a:r>
                      <a:r>
                        <a:rPr lang="en-US" sz="2400" b="1" baseline="0" dirty="0">
                          <a:solidFill>
                            <a:schemeClr val="tx1"/>
                          </a:solidFill>
                        </a:rPr>
                        <a:t> Appropriate Workforce</a:t>
                      </a:r>
                      <a:endParaRPr lang="en-US" sz="2400" b="1" dirty="0">
                        <a:solidFill>
                          <a:schemeClr val="tx1"/>
                        </a:solidFill>
                      </a:endParaRP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Create strategic guidance to intentionally recruit diverse, culturally intelligent workforce, including for contact tracing, tracking cases, and other workforce needs</a:t>
                      </a:r>
                    </a:p>
                  </a:txBody>
                  <a:tcPr/>
                </a:tc>
                <a:extLst>
                  <a:ext uri="{0D108BD9-81ED-4DB2-BD59-A6C34878D82A}">
                    <a16:rowId xmlns:a16="http://schemas.microsoft.com/office/drawing/2014/main" xmlns="" val="3358543450"/>
                  </a:ext>
                </a:extLst>
              </a:tr>
              <a:tr h="982396">
                <a:tc>
                  <a:txBody>
                    <a:bodyPr/>
                    <a:lstStyle/>
                    <a:p>
                      <a:pPr algn="ctr"/>
                      <a:r>
                        <a:rPr lang="en-US" sz="2400" b="1" dirty="0">
                          <a:solidFill>
                            <a:schemeClr val="tx1"/>
                          </a:solidFill>
                        </a:rPr>
                        <a:t>Access to Care</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Work to ensure all populations have equitable access to culturally appropriate and needed therapies, vaccines, trials, and other necessary medical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1"/>
                          </a:solidFill>
                        </a:rPr>
                        <a:t>Develop pathways for foreign-trained medical professionals to practice</a:t>
                      </a:r>
                    </a:p>
                  </a:txBody>
                  <a:tcPr/>
                </a:tc>
                <a:extLst>
                  <a:ext uri="{0D108BD9-81ED-4DB2-BD59-A6C34878D82A}">
                    <a16:rowId xmlns:a16="http://schemas.microsoft.com/office/drawing/2014/main" xmlns="" val="2843874457"/>
                  </a:ext>
                </a:extLst>
              </a:tr>
              <a:tr h="684700">
                <a:tc>
                  <a:txBody>
                    <a:bodyPr/>
                    <a:lstStyle/>
                    <a:p>
                      <a:pPr algn="ctr"/>
                      <a:r>
                        <a:rPr lang="en-US" sz="2400" b="1" dirty="0"/>
                        <a:t>System</a:t>
                      </a:r>
                      <a:r>
                        <a:rPr lang="en-US" sz="2400" b="1" baseline="0" dirty="0"/>
                        <a:t> </a:t>
                      </a:r>
                      <a:r>
                        <a:rPr lang="en-US" sz="2400" b="1" dirty="0"/>
                        <a:t>Coordination</a:t>
                      </a:r>
                    </a:p>
                  </a:txBody>
                  <a:tcPr anchor="ctr"/>
                </a:tc>
                <a:tc>
                  <a:txBody>
                    <a:bodyPr/>
                    <a:lstStyle/>
                    <a:p>
                      <a:pPr marL="342900" indent="-342900" algn="l">
                        <a:buFont typeface="Arial" panose="020B0604020202020204" pitchFamily="34" charset="0"/>
                        <a:buChar char="•"/>
                      </a:pPr>
                      <a:r>
                        <a:rPr lang="en-US" sz="2000" b="0" i="0" kern="1200" dirty="0">
                          <a:solidFill>
                            <a:schemeClr val="tx1"/>
                          </a:solidFill>
                          <a:effectLst/>
                          <a:latin typeface="+mn-lt"/>
                          <a:ea typeface="+mn-ea"/>
                          <a:cs typeface="+mn-cs"/>
                        </a:rPr>
                        <a:t>Create coordinated effort across healthcare providers and other relevant stakeholders to streamline efforts regarding mitigation and surge</a:t>
                      </a:r>
                      <a:endParaRPr lang="en-US" sz="2000" dirty="0">
                        <a:solidFill>
                          <a:schemeClr val="dk1"/>
                        </a:solidFill>
                      </a:endParaRPr>
                    </a:p>
                  </a:txBody>
                  <a:tcPr/>
                </a:tc>
                <a:extLst>
                  <a:ext uri="{0D108BD9-81ED-4DB2-BD59-A6C34878D82A}">
                    <a16:rowId xmlns:a16="http://schemas.microsoft.com/office/drawing/2014/main" xmlns="" val="10004"/>
                  </a:ext>
                </a:extLst>
              </a:tr>
              <a:tr h="703401">
                <a:tc>
                  <a:txBody>
                    <a:bodyPr/>
                    <a:lstStyle/>
                    <a:p>
                      <a:pPr algn="ctr"/>
                      <a:r>
                        <a:rPr lang="en-US" sz="2400" b="1" dirty="0"/>
                        <a:t>Community Safety</a:t>
                      </a:r>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dk1"/>
                          </a:solidFill>
                          <a:effectLst/>
                          <a:latin typeface="+mn-lt"/>
                          <a:ea typeface="+mn-ea"/>
                          <a:cs typeface="+mn-cs"/>
                        </a:rPr>
                        <a:t>Monitor enforcement of COVID-19 guidance to avoid over-policing in disenfranchised communities and increasing inequities </a:t>
                      </a:r>
                    </a:p>
                  </a:txBody>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5E445E7F-9B05-485E-A588-1BCE0F2478DF}"/>
              </a:ext>
            </a:extLst>
          </p:cNvPr>
          <p:cNvSpPr>
            <a:spLocks noGrp="1"/>
          </p:cNvSpPr>
          <p:nvPr>
            <p:ph type="sldNum" sz="quarter" idx="4"/>
          </p:nvPr>
        </p:nvSpPr>
        <p:spPr>
          <a:xfrm>
            <a:off x="9455585" y="6508370"/>
            <a:ext cx="2736415" cy="365125"/>
          </a:xfrm>
        </p:spPr>
        <p:txBody>
          <a:bodyPr/>
          <a:lstStyle/>
          <a:p>
            <a:fld id="{CA49D0EE-DE7F-324B-A84C-F36708423CDB}" type="slidenum">
              <a:rPr lang="en-US" smtClean="0">
                <a:solidFill>
                  <a:srgbClr val="464646">
                    <a:lumMod val="40000"/>
                    <a:lumOff val="60000"/>
                  </a:srgbClr>
                </a:solidFill>
              </a:rPr>
              <a:pPr/>
              <a:t>54</a:t>
            </a:fld>
            <a:endParaRPr lang="en-US" dirty="0">
              <a:solidFill>
                <a:srgbClr val="464646">
                  <a:lumMod val="40000"/>
                  <a:lumOff val="60000"/>
                </a:srgbClr>
              </a:solidFill>
            </a:endParaRPr>
          </a:p>
        </p:txBody>
      </p:sp>
    </p:spTree>
    <p:extLst>
      <p:ext uri="{BB962C8B-B14F-4D97-AF65-F5344CB8AC3E}">
        <p14:creationId xmlns:p14="http://schemas.microsoft.com/office/powerpoint/2010/main" val="2897452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1323439"/>
          </a:xfrm>
          <a:prstGeom prst="rect">
            <a:avLst/>
          </a:prstGeom>
          <a:noFill/>
        </p:spPr>
        <p:txBody>
          <a:bodyPr wrap="square" rtlCol="0">
            <a:spAutoFit/>
          </a:bodyPr>
          <a:lstStyle/>
          <a:p>
            <a:r>
              <a:rPr lang="en-US" sz="2000" b="1" dirty="0">
                <a:solidFill>
                  <a:srgbClr val="FFFFFF"/>
                </a:solidFill>
                <a:latin typeface="+mj-lt"/>
              </a:rPr>
              <a:t>Mitigation Recommendation 1: Ensure equitable distribution of personal protective equipment (PPE) to essential workers, residents in professions most at-risk, and communities with high rates of infection</a:t>
            </a:r>
          </a:p>
          <a:p>
            <a:endParaRPr lang="en-US" sz="2000" dirty="0">
              <a:solidFill>
                <a:srgbClr val="FFFFFF"/>
              </a:solidFill>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768760104"/>
              </p:ext>
            </p:extLst>
          </p:nvPr>
        </p:nvGraphicFramePr>
        <p:xfrm>
          <a:off x="423333" y="1012843"/>
          <a:ext cx="11768667" cy="6217920"/>
        </p:xfrm>
        <a:graphic>
          <a:graphicData uri="http://schemas.openxmlformats.org/drawingml/2006/table">
            <a:tbl>
              <a:tblPr firstRow="1" bandRow="1">
                <a:tableStyleId>{FABFCF23-3B69-468F-B69F-88F6DE6A72F2}</a:tableStyleId>
              </a:tblPr>
              <a:tblGrid>
                <a:gridCol w="11768667">
                  <a:extLst>
                    <a:ext uri="{9D8B030D-6E8A-4147-A177-3AD203B41FA5}">
                      <a16:colId xmlns:a16="http://schemas.microsoft.com/office/drawing/2014/main" xmlns="" val="20000"/>
                    </a:ext>
                  </a:extLst>
                </a:gridCol>
              </a:tblGrid>
              <a:tr h="5038245">
                <a:tc>
                  <a:txBody>
                    <a:bodyPr/>
                    <a:lstStyle/>
                    <a:p>
                      <a:r>
                        <a:rPr lang="en-US" sz="2400" b="1" kern="1200" dirty="0">
                          <a:solidFill>
                            <a:srgbClr val="000000"/>
                          </a:solidFill>
                          <a:effectLst/>
                          <a:latin typeface="+mn-lt"/>
                          <a:ea typeface="+mn-ea"/>
                          <a:cs typeface="+mn-cs"/>
                        </a:rPr>
                        <a:t>Details:</a:t>
                      </a:r>
                    </a:p>
                    <a:p>
                      <a:pPr marL="342900" indent="-342900">
                        <a:buFont typeface="Arial"/>
                        <a:buChar char="•"/>
                      </a:pPr>
                      <a:r>
                        <a:rPr lang="en-US" sz="2400" b="0" kern="1200" dirty="0">
                          <a:solidFill>
                            <a:srgbClr val="000000"/>
                          </a:solidFill>
                          <a:effectLst/>
                          <a:latin typeface="+mn-lt"/>
                          <a:ea typeface="+mn-ea"/>
                          <a:cs typeface="+mn-cs"/>
                        </a:rPr>
                        <a:t>Increase distribution of PPE (medical grade surgical masks) </a:t>
                      </a:r>
                    </a:p>
                    <a:p>
                      <a:pPr marL="342900" indent="-342900">
                        <a:buFont typeface="Arial"/>
                        <a:buChar char="•"/>
                      </a:pPr>
                      <a:r>
                        <a:rPr lang="en-US" sz="2400" b="0" kern="1200" dirty="0">
                          <a:solidFill>
                            <a:srgbClr val="000000"/>
                          </a:solidFill>
                          <a:effectLst/>
                          <a:latin typeface="+mn-lt"/>
                          <a:ea typeface="+mn-ea"/>
                          <a:cs typeface="+mn-cs"/>
                        </a:rPr>
                        <a:t>Create and communicate standards and regulatory guidance for equitable access to quality PPE, including its use and reuse</a:t>
                      </a:r>
                    </a:p>
                    <a:p>
                      <a:pPr marL="0" indent="0">
                        <a:buFont typeface="Arial"/>
                        <a:buNone/>
                      </a:pPr>
                      <a:endParaRPr lang="en-US" sz="1800" b="0" kern="1200" dirty="0">
                        <a:solidFill>
                          <a:srgbClr val="000000"/>
                        </a:solidFill>
                        <a:effectLst/>
                        <a:latin typeface="+mn-lt"/>
                        <a:ea typeface="+mn-ea"/>
                        <a:cs typeface="+mn-cs"/>
                      </a:endParaRPr>
                    </a:p>
                    <a:p>
                      <a:pPr marL="0" indent="0">
                        <a:buFont typeface="Arial"/>
                        <a:buNone/>
                      </a:pPr>
                      <a:r>
                        <a:rPr lang="en-US" sz="2400" b="1" u="none" kern="1200" dirty="0">
                          <a:solidFill>
                            <a:srgbClr val="000000"/>
                          </a:solidFill>
                          <a:effectLst/>
                          <a:latin typeface="+mn-lt"/>
                          <a:ea typeface="+mn-ea"/>
                          <a:cs typeface="+mn-cs"/>
                        </a:rPr>
                        <a:t>Tasks:</a:t>
                      </a:r>
                    </a:p>
                    <a:p>
                      <a:pPr marL="342900" indent="-342900">
                        <a:buFont typeface="Arial"/>
                        <a:buChar char="•"/>
                      </a:pPr>
                      <a:r>
                        <a:rPr lang="en-US" sz="2400" b="0" kern="1200" dirty="0">
                          <a:solidFill>
                            <a:srgbClr val="000000"/>
                          </a:solidFill>
                          <a:effectLst/>
                          <a:latin typeface="+mn-lt"/>
                          <a:ea typeface="+mn-ea"/>
                          <a:cs typeface="+mn-cs"/>
                        </a:rPr>
                        <a:t>Identify existing guidance on PPE and testing (beyond federal guidance) and consider universal protocol that could be used across the state and is appropriate for all ages</a:t>
                      </a:r>
                    </a:p>
                    <a:p>
                      <a:pPr marL="342900" indent="-342900">
                        <a:buFont typeface="Arial"/>
                        <a:buChar char="•"/>
                      </a:pPr>
                      <a:r>
                        <a:rPr lang="en-US" sz="2400" b="0" kern="1200" dirty="0">
                          <a:solidFill>
                            <a:srgbClr val="000000"/>
                          </a:solidFill>
                          <a:effectLst/>
                          <a:latin typeface="+mn-lt"/>
                          <a:ea typeface="+mn-ea"/>
                          <a:cs typeface="+mn-cs"/>
                        </a:rPr>
                        <a:t>Create local community mitigation teams (e.g., clergy, business owners, community-based organizations, youth leaders, etc.) aimed at developing strategies for effective community engagement, education, and distribution of PPE. Encourage all municipalities (cities and towns) to develop these teams. Provide guidance on the best ways to empower the teams. Making sure essential workers, who are not in healthcare, also have access to PPE</a:t>
                      </a:r>
                    </a:p>
                    <a:p>
                      <a:pPr marL="800100" lvl="1" indent="-342900">
                        <a:buFont typeface="Arial"/>
                        <a:buChar char="•"/>
                      </a:pPr>
                      <a:r>
                        <a:rPr lang="en-US" sz="2400" b="0" kern="1200" dirty="0">
                          <a:solidFill>
                            <a:srgbClr val="000000"/>
                          </a:solidFill>
                          <a:effectLst/>
                          <a:latin typeface="+mn-lt"/>
                          <a:ea typeface="+mn-ea"/>
                          <a:cs typeface="+mn-cs"/>
                        </a:rPr>
                        <a:t>Consider public-private partnerships, including philanthropy and MBTA</a:t>
                      </a:r>
                    </a:p>
                    <a:p>
                      <a:pPr marL="800100" lvl="1" indent="-342900">
                        <a:buFont typeface="Arial"/>
                        <a:buChar char="•"/>
                      </a:pPr>
                      <a:r>
                        <a:rPr lang="en-US" sz="2400" b="0" kern="1200" dirty="0">
                          <a:solidFill>
                            <a:srgbClr val="000000"/>
                          </a:solidFill>
                          <a:effectLst/>
                          <a:latin typeface="+mn-lt"/>
                          <a:ea typeface="+mn-ea"/>
                          <a:cs typeface="+mn-cs"/>
                        </a:rPr>
                        <a:t>Work with efforts already happening at community level</a:t>
                      </a:r>
                    </a:p>
                    <a:p>
                      <a:pPr marL="342900" indent="-342900">
                        <a:buFont typeface="Arial"/>
                        <a:buChar char="•"/>
                      </a:pPr>
                      <a:endParaRPr lang="en-US" sz="2400" b="0" kern="1200" dirty="0">
                        <a:solidFill>
                          <a:srgbClr val="000000"/>
                        </a:solidFill>
                        <a:effectLst/>
                        <a:latin typeface="+mn-lt"/>
                        <a:ea typeface="+mn-ea"/>
                        <a:cs typeface="+mn-cs"/>
                      </a:endParaRPr>
                    </a:p>
                    <a:p>
                      <a:pPr marL="0" indent="0">
                        <a:buFont typeface="Arial"/>
                        <a:buNone/>
                      </a:pPr>
                      <a:endParaRPr lang="en-US" sz="2400" b="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95446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1323439"/>
          </a:xfrm>
          <a:prstGeom prst="rect">
            <a:avLst/>
          </a:prstGeom>
          <a:noFill/>
        </p:spPr>
        <p:txBody>
          <a:bodyPr wrap="square" rtlCol="0">
            <a:spAutoFit/>
          </a:bodyPr>
          <a:lstStyle/>
          <a:p>
            <a:r>
              <a:rPr lang="en-US" sz="2000" b="1" dirty="0">
                <a:solidFill>
                  <a:srgbClr val="FFFFFF"/>
                </a:solidFill>
                <a:latin typeface="+mj-lt"/>
              </a:rPr>
              <a:t>Mitigation Recommendation 1 (cont.): Ensure equitable distribution of personal protective equipment to essential workers, residents in professions most at-risk, and communities with high rates of infection</a:t>
            </a:r>
          </a:p>
          <a:p>
            <a:endParaRPr lang="en-US" sz="2000" dirty="0">
              <a:solidFill>
                <a:srgbClr val="FFFFFF"/>
              </a:solidFill>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423333" y="1277887"/>
          <a:ext cx="11505041" cy="5577840"/>
        </p:xfrm>
        <a:graphic>
          <a:graphicData uri="http://schemas.openxmlformats.org/drawingml/2006/table">
            <a:tbl>
              <a:tblPr firstRow="1" bandRow="1">
                <a:tableStyleId>{FABFCF23-3B69-468F-B69F-88F6DE6A72F2}</a:tableStyleId>
              </a:tblPr>
              <a:tblGrid>
                <a:gridCol w="11505041">
                  <a:extLst>
                    <a:ext uri="{9D8B030D-6E8A-4147-A177-3AD203B41FA5}">
                      <a16:colId xmlns:a16="http://schemas.microsoft.com/office/drawing/2014/main" xmlns="" val="20000"/>
                    </a:ext>
                  </a:extLst>
                </a:gridCol>
              </a:tblGrid>
              <a:tr h="5038245">
                <a:tc>
                  <a:txBody>
                    <a:bodyPr/>
                    <a:lstStyle/>
                    <a:p>
                      <a:r>
                        <a:rPr lang="en-US" sz="2400" b="1" kern="1200" dirty="0">
                          <a:solidFill>
                            <a:srgbClr val="000000"/>
                          </a:solidFill>
                          <a:effectLst/>
                          <a:latin typeface="+mn-lt"/>
                          <a:ea typeface="+mn-ea"/>
                          <a:cs typeface="+mn-cs"/>
                        </a:rPr>
                        <a:t>Tasks, continued:</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Develop domestic supply chains for 3 to 6 to 12 months out (swabs, gowns, masks, face shields, etc.), and identify the target number needed to meet broader access targets.</a:t>
                      </a:r>
                      <a:endParaRPr lang="en-US" sz="2400" b="0" dirty="0">
                        <a:solidFill>
                          <a:srgbClr val="000000"/>
                        </a:solidFill>
                        <a:effectLst/>
                      </a:endParaRPr>
                    </a:p>
                    <a:p>
                      <a:pPr marL="342900" indent="-342900">
                        <a:buFont typeface="Arial"/>
                        <a:buChar char="•"/>
                      </a:pPr>
                      <a:r>
                        <a:rPr lang="en-US" sz="2400" b="0" kern="1200" dirty="0">
                          <a:solidFill>
                            <a:srgbClr val="000000"/>
                          </a:solidFill>
                          <a:effectLst/>
                          <a:latin typeface="+mn-lt"/>
                          <a:ea typeface="+mn-ea"/>
                          <a:cs typeface="+mn-cs"/>
                        </a:rPr>
                        <a:t>Consider how to intentionally engage communities re: guidance on PPE and testing</a:t>
                      </a:r>
                    </a:p>
                    <a:p>
                      <a:pPr marL="342900" indent="-342900">
                        <a:buFont typeface="Arial"/>
                        <a:buChar char="•"/>
                      </a:pPr>
                      <a:r>
                        <a:rPr lang="en-US" sz="2400" b="0" kern="1200" dirty="0">
                          <a:solidFill>
                            <a:srgbClr val="000000"/>
                          </a:solidFill>
                          <a:effectLst/>
                          <a:latin typeface="+mn-lt"/>
                          <a:ea typeface="+mn-ea"/>
                          <a:cs typeface="+mn-cs"/>
                        </a:rPr>
                        <a:t>Use mobile units that provide access to care and relevant materials, focusing on hot spots</a:t>
                      </a:r>
                    </a:p>
                    <a:p>
                      <a:pPr marL="342900" indent="-342900">
                        <a:buFont typeface="Arial"/>
                        <a:buChar char="•"/>
                      </a:pPr>
                      <a:r>
                        <a:rPr lang="en-US" sz="2400" b="0" kern="1200" dirty="0">
                          <a:solidFill>
                            <a:srgbClr val="000000"/>
                          </a:solidFill>
                          <a:effectLst/>
                          <a:latin typeface="+mn-lt"/>
                          <a:ea typeface="+mn-ea"/>
                          <a:cs typeface="+mn-cs"/>
                        </a:rPr>
                        <a:t>Utilize community health centers for mass distribution of masks, especially to vulnerable populations</a:t>
                      </a:r>
                    </a:p>
                    <a:p>
                      <a:pPr marL="342900" indent="-342900">
                        <a:buFont typeface="Arial"/>
                        <a:buChar char="•"/>
                      </a:pPr>
                      <a:r>
                        <a:rPr lang="en-US" sz="2400" b="0" kern="1200" dirty="0">
                          <a:solidFill>
                            <a:srgbClr val="000000"/>
                          </a:solidFill>
                          <a:effectLst/>
                          <a:latin typeface="+mn-lt"/>
                          <a:ea typeface="+mn-ea"/>
                          <a:cs typeface="+mn-cs"/>
                        </a:rPr>
                        <a:t>Pursue federal reimbursement in Stimulus #4 for mitigation activities taken by states in response to COVID-19 that includes acquisition of PPE.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Audit the state’s response over the past three months generally to determine strengths and weaknesses of the response, but particularly look at where unequal access to PPE may have exacerbated the spread in certain communities. Allow the findings to inform the strategy going forward.</a:t>
                      </a:r>
                      <a:endParaRPr lang="en-US" sz="2400" b="0" dirty="0">
                        <a:solidFill>
                          <a:srgbClr val="000000"/>
                        </a:solidFill>
                        <a:effectLst/>
                      </a:endParaRPr>
                    </a:p>
                    <a:p>
                      <a:pPr marL="342900" indent="-342900">
                        <a:buFont typeface="Arial"/>
                        <a:buChar char="•"/>
                      </a:pPr>
                      <a:endParaRPr lang="en-US" sz="2400" b="0" dirty="0">
                        <a:solidFill>
                          <a:srgbClr val="000000"/>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29976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847261108"/>
              </p:ext>
            </p:extLst>
          </p:nvPr>
        </p:nvGraphicFramePr>
        <p:xfrm>
          <a:off x="423333" y="1119127"/>
          <a:ext cx="11328399" cy="5212080"/>
        </p:xfrm>
        <a:graphic>
          <a:graphicData uri="http://schemas.openxmlformats.org/drawingml/2006/table">
            <a:tbl>
              <a:tblPr firstRow="1" bandRow="1">
                <a:tableStyleId>{FABFCF23-3B69-468F-B69F-88F6DE6A72F2}</a:tableStyleId>
              </a:tblPr>
              <a:tblGrid>
                <a:gridCol w="11328399">
                  <a:extLst>
                    <a:ext uri="{9D8B030D-6E8A-4147-A177-3AD203B41FA5}">
                      <a16:colId xmlns:a16="http://schemas.microsoft.com/office/drawing/2014/main" xmlns="" val="20000"/>
                    </a:ext>
                  </a:extLst>
                </a:gridCol>
              </a:tblGrid>
              <a:tr h="5038245">
                <a:tc>
                  <a:txBody>
                    <a:bodyPr/>
                    <a:lstStyle/>
                    <a:p>
                      <a:r>
                        <a:rPr lang="en-US" sz="2400" b="1" kern="1200" dirty="0">
                          <a:solidFill>
                            <a:schemeClr val="dk1"/>
                          </a:solidFill>
                          <a:effectLst/>
                          <a:latin typeface="+mn-lt"/>
                          <a:ea typeface="+mn-ea"/>
                          <a:cs typeface="+mn-cs"/>
                        </a:rPr>
                        <a:t>Tasks, continued:</a:t>
                      </a:r>
                    </a:p>
                    <a:p>
                      <a:pPr marL="342900" lvl="0" indent="-342900">
                        <a:buFont typeface="Arial"/>
                        <a:buChar char="•"/>
                      </a:pPr>
                      <a:r>
                        <a:rPr lang="en-US" sz="2400" b="0" kern="1200" dirty="0">
                          <a:solidFill>
                            <a:srgbClr val="000000"/>
                          </a:solidFill>
                          <a:effectLst/>
                          <a:latin typeface="+mn-lt"/>
                          <a:ea typeface="+mn-ea"/>
                          <a:cs typeface="+mn-cs"/>
                        </a:rPr>
                        <a:t>Identify a school reopening strategy (possibly September 2020) that includes PPE needs with prioritization for communities with higher rates of chronic illnesses that make their families more at-risk from COVID-19</a:t>
                      </a:r>
                      <a:endParaRPr lang="en-US" sz="2400" b="0" dirty="0">
                        <a:solidFill>
                          <a:srgbClr val="000000"/>
                        </a:solidFill>
                        <a:effectLst/>
                      </a:endParaRPr>
                    </a:p>
                    <a:p>
                      <a:pPr marL="342900" indent="-342900">
                        <a:buFont typeface="Arial"/>
                        <a:buChar char="•"/>
                      </a:pPr>
                      <a:endParaRPr lang="en-US" sz="2400" b="0" kern="1200" dirty="0">
                        <a:solidFill>
                          <a:srgbClr val="000000"/>
                        </a:solidFill>
                        <a:effectLst/>
                        <a:latin typeface="+mn-lt"/>
                        <a:ea typeface="+mn-ea"/>
                        <a:cs typeface="+mn-cs"/>
                      </a:endParaRPr>
                    </a:p>
                    <a:p>
                      <a:r>
                        <a:rPr lang="en-US" sz="2400" b="1" kern="1200" dirty="0">
                          <a:solidFill>
                            <a:schemeClr val="dk1"/>
                          </a:solidFill>
                          <a:effectLst/>
                          <a:latin typeface="+mn-lt"/>
                          <a:ea typeface="+mn-ea"/>
                          <a:cs typeface="+mn-cs"/>
                        </a:rPr>
                        <a:t>Root Cause Identified: </a:t>
                      </a:r>
                      <a:r>
                        <a:rPr lang="en-US" sz="2400" b="0" kern="1200" dirty="0">
                          <a:solidFill>
                            <a:schemeClr val="dk1"/>
                          </a:solidFill>
                          <a:effectLst/>
                          <a:latin typeface="+mn-lt"/>
                          <a:ea typeface="+mn-ea"/>
                          <a:cs typeface="+mn-cs"/>
                        </a:rPr>
                        <a:t>Systemic racial and other inequities in housing, economic status, employment, reliance on public transportation, as well as barriers to accessing health care and protective measures.</a:t>
                      </a:r>
                    </a:p>
                    <a:p>
                      <a:endParaRPr lang="en-US" sz="2400" b="0" kern="1200" dirty="0">
                        <a:solidFill>
                          <a:schemeClr val="dk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1"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Healthcare workers (includes care attendants and CHWs) and essential workers;</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Individuals who live or work in congregate settings, homeless shelters, people with disabilities, communities of color, immigrant communities with intentional focus on the undocumented, Department of Corrections and County Jails (those who live and work in corrections facilities) with monitoring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6" name="TextBox 5">
            <a:extLst>
              <a:ext uri="{FF2B5EF4-FFF2-40B4-BE49-F238E27FC236}">
                <a16:creationId xmlns:a16="http://schemas.microsoft.com/office/drawing/2014/main" xmlns="" id="{D2CA5459-8A9A-434F-A932-32A6FFEBB281}"/>
              </a:ext>
            </a:extLst>
          </p:cNvPr>
          <p:cNvSpPr txBox="1"/>
          <p:nvPr/>
        </p:nvSpPr>
        <p:spPr>
          <a:xfrm>
            <a:off x="0" y="11575"/>
            <a:ext cx="12192000" cy="1323439"/>
          </a:xfrm>
          <a:prstGeom prst="rect">
            <a:avLst/>
          </a:prstGeom>
          <a:noFill/>
        </p:spPr>
        <p:txBody>
          <a:bodyPr wrap="square" rtlCol="0">
            <a:spAutoFit/>
          </a:bodyPr>
          <a:lstStyle/>
          <a:p>
            <a:r>
              <a:rPr lang="en-US" sz="2000" b="1" dirty="0">
                <a:solidFill>
                  <a:srgbClr val="FFFFFF"/>
                </a:solidFill>
                <a:latin typeface="+mj-lt"/>
              </a:rPr>
              <a:t>Mitigation Recommendation 1 (cont.): Ensure equitable distribution of personal protective equipment to essential workers, residents in professions most at-risk, and communities with high rates of infection</a:t>
            </a:r>
          </a:p>
          <a:p>
            <a:endParaRPr lang="en-US" sz="2000" dirty="0">
              <a:solidFill>
                <a:srgbClr val="FFFFFF"/>
              </a:solidFill>
            </a:endParaRPr>
          </a:p>
        </p:txBody>
      </p:sp>
    </p:spTree>
    <p:extLst>
      <p:ext uri="{BB962C8B-B14F-4D97-AF65-F5344CB8AC3E}">
        <p14:creationId xmlns:p14="http://schemas.microsoft.com/office/powerpoint/2010/main" val="2584064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856" y="918337"/>
            <a:ext cx="11950143" cy="6124754"/>
          </a:xfrm>
          <a:prstGeom prst="rect">
            <a:avLst/>
          </a:prstGeom>
        </p:spPr>
        <p:txBody>
          <a:bodyPr wrap="square">
            <a:spAutoFit/>
          </a:bodyPr>
          <a:lstStyle/>
          <a:p>
            <a:pPr lvl="0">
              <a:defRPr/>
            </a:pPr>
            <a:r>
              <a:rPr lang="en-US" sz="2400" b="1" dirty="0">
                <a:solidFill>
                  <a:schemeClr val="dk1"/>
                </a:solidFill>
              </a:rPr>
              <a:t>Details: </a:t>
            </a:r>
          </a:p>
          <a:p>
            <a:pPr marL="342900" lvl="0" indent="-342900">
              <a:buFont typeface="Arial"/>
              <a:buChar char="•"/>
              <a:defRPr/>
            </a:pPr>
            <a:r>
              <a:rPr lang="en-US" sz="2400" dirty="0">
                <a:solidFill>
                  <a:schemeClr val="dk1"/>
                </a:solidFill>
              </a:rPr>
              <a:t>Moratorium on evictions and foreclosures to include a financial relief package help pay rents and mortgages</a:t>
            </a:r>
          </a:p>
          <a:p>
            <a:pPr marL="342900" indent="-342900">
              <a:buFont typeface="Arial"/>
              <a:buChar char="•"/>
              <a:defRPr/>
            </a:pPr>
            <a:r>
              <a:rPr lang="en-US" sz="2400" dirty="0">
                <a:solidFill>
                  <a:schemeClr val="dk1"/>
                </a:solidFill>
              </a:rPr>
              <a:t>Establish a broader effort to create temporary housing using college dormitories and hotels for those in isolation or those who feel unsafe to return home and </a:t>
            </a:r>
          </a:p>
          <a:p>
            <a:pPr marL="342900" indent="-342900">
              <a:buFont typeface="Arial"/>
              <a:buChar char="•"/>
              <a:defRPr/>
            </a:pPr>
            <a:r>
              <a:rPr lang="en-US" sz="2400" dirty="0">
                <a:solidFill>
                  <a:schemeClr val="dk1"/>
                </a:solidFill>
              </a:rPr>
              <a:t>Assist individuals in finding or staying in safe, affordable housing.</a:t>
            </a:r>
          </a:p>
          <a:p>
            <a:pPr marL="285750" lvl="0" indent="-285750">
              <a:buFont typeface="Arial"/>
              <a:buChar char="•"/>
            </a:pPr>
            <a:endParaRPr lang="en-US" sz="600" dirty="0"/>
          </a:p>
          <a:p>
            <a:pPr lvl="0"/>
            <a:r>
              <a:rPr lang="en-US" sz="2400" b="1" dirty="0"/>
              <a:t>Tasks:</a:t>
            </a:r>
          </a:p>
          <a:p>
            <a:pPr marL="285750" lvl="0" indent="-285750">
              <a:buFont typeface="Arial"/>
              <a:buChar char="•"/>
            </a:pPr>
            <a:r>
              <a:rPr lang="en-US" sz="2400" dirty="0"/>
              <a:t>Secure interim housing options for those needing to isolate, with a focus on available college dormitories and hotel rooms/suites</a:t>
            </a:r>
          </a:p>
          <a:p>
            <a:pPr marL="742950" lvl="1" indent="-285750">
              <a:buFont typeface="Arial"/>
              <a:buChar char="•"/>
            </a:pPr>
            <a:r>
              <a:rPr lang="en-US" sz="2400" dirty="0"/>
              <a:t>Develop implementation and management plan in collaboration with colleges and hotels (monitor and manage inventory of available housing)</a:t>
            </a:r>
          </a:p>
          <a:p>
            <a:pPr marL="742950" lvl="1" indent="-285750">
              <a:buFont typeface="Arial"/>
              <a:buChar char="•"/>
            </a:pPr>
            <a:r>
              <a:rPr lang="en-US" sz="2400" dirty="0"/>
              <a:t>Provide family care support during time of temporary isolation (child and elder care, explore option of utilizing low risk family and friends)</a:t>
            </a:r>
          </a:p>
          <a:p>
            <a:pPr marL="742950" lvl="1" indent="-285750">
              <a:buFont typeface="Arial"/>
              <a:buChar char="•"/>
            </a:pPr>
            <a:r>
              <a:rPr lang="en-US" sz="2400" dirty="0"/>
              <a:t>Incorporate, to the extent feasible, cultural considerations in location and core elements of temporary housing (e.g. food choices)</a:t>
            </a:r>
          </a:p>
          <a:p>
            <a:pPr marL="285750" lvl="0" indent="-285750">
              <a:buFont typeface="Arial"/>
              <a:buChar char="•"/>
            </a:pPr>
            <a:endParaRPr lang="en-US" sz="2400" dirty="0"/>
          </a:p>
        </p:txBody>
      </p:sp>
      <p:sp>
        <p:nvSpPr>
          <p:cNvPr id="4" name="TextBox 3">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pPr>
              <a:defRPr/>
            </a:pPr>
            <a:r>
              <a:rPr lang="en-US" sz="2400" b="1" dirty="0">
                <a:solidFill>
                  <a:srgbClr val="FFFFFF"/>
                </a:solidFill>
                <a:latin typeface="+mj-lt"/>
              </a:rPr>
              <a:t>Mitigation Recommendation 2: Understand housing instability in response to needs raised by COVID-19 and implement policies that increase housing stability </a:t>
            </a:r>
          </a:p>
        </p:txBody>
      </p:sp>
    </p:spTree>
    <p:extLst>
      <p:ext uri="{BB962C8B-B14F-4D97-AF65-F5344CB8AC3E}">
        <p14:creationId xmlns:p14="http://schemas.microsoft.com/office/powerpoint/2010/main" val="1444739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7671" y="1090255"/>
            <a:ext cx="11708286" cy="5139869"/>
          </a:xfrm>
          <a:prstGeom prst="rect">
            <a:avLst/>
          </a:prstGeom>
        </p:spPr>
        <p:txBody>
          <a:bodyPr wrap="square">
            <a:spAutoFit/>
          </a:bodyPr>
          <a:lstStyle/>
          <a:p>
            <a:pPr lvl="0">
              <a:defRPr/>
            </a:pPr>
            <a:r>
              <a:rPr lang="en-US" sz="2400" b="1" dirty="0">
                <a:solidFill>
                  <a:schemeClr val="dk1"/>
                </a:solidFill>
              </a:rPr>
              <a:t>Tasks, continued: </a:t>
            </a:r>
          </a:p>
          <a:p>
            <a:pPr marL="285750" lvl="0" indent="-285750">
              <a:buFont typeface="Arial"/>
              <a:buChar char="•"/>
            </a:pPr>
            <a:r>
              <a:rPr lang="en-US" sz="2400" dirty="0"/>
              <a:t>Expand the state’s three mobile housing subsidies: MRVP, AHVP, and the DMH Rental Subsidy. This will help ensure experiencing economic disruption can find safe, affordable places to live. </a:t>
            </a:r>
          </a:p>
          <a:p>
            <a:pPr marL="285750" indent="-285750">
              <a:buFont typeface="Arial"/>
              <a:buChar char="•"/>
            </a:pPr>
            <a:r>
              <a:rPr lang="en-US" sz="2400" dirty="0"/>
              <a:t>Ensure emergency housing options are available to all regardless of immigration status  </a:t>
            </a:r>
            <a:endParaRPr lang="en-US" sz="2400" dirty="0">
              <a:solidFill>
                <a:schemeClr val="dk1"/>
              </a:solidFill>
            </a:endParaRPr>
          </a:p>
          <a:p>
            <a:pPr lvl="0">
              <a:defRPr/>
            </a:pPr>
            <a:endParaRPr lang="en-US" sz="1600" b="1" dirty="0">
              <a:solidFill>
                <a:schemeClr val="dk1"/>
              </a:solidFill>
            </a:endParaRPr>
          </a:p>
          <a:p>
            <a:pPr lvl="0">
              <a:defRPr/>
            </a:pPr>
            <a:r>
              <a:rPr lang="en-US" sz="2400" b="1" dirty="0">
                <a:solidFill>
                  <a:schemeClr val="dk1"/>
                </a:solidFill>
              </a:rPr>
              <a:t>Root Cause Identified: </a:t>
            </a:r>
            <a:r>
              <a:rPr lang="en-US" sz="2400" dirty="0">
                <a:solidFill>
                  <a:schemeClr val="dk1"/>
                </a:solidFill>
              </a:rPr>
              <a:t>Redlining, lending practices and segregation have limited communities of color ability to own homes </a:t>
            </a:r>
          </a:p>
          <a:p>
            <a:pPr lvl="0">
              <a:defRPr/>
            </a:pPr>
            <a:endParaRPr lang="en-US" sz="2400" dirty="0"/>
          </a:p>
          <a:p>
            <a:pPr lvl="0"/>
            <a:r>
              <a:rPr lang="en-US" sz="2400" b="1" dirty="0">
                <a:solidFill>
                  <a:schemeClr val="dk1"/>
                </a:solidFill>
              </a:rPr>
              <a:t>Population(s) Impacted: </a:t>
            </a:r>
            <a:r>
              <a:rPr lang="en-US" sz="2400" dirty="0">
                <a:solidFill>
                  <a:schemeClr val="dk1"/>
                </a:solidFill>
              </a:rPr>
              <a:t>Communities of color as primary focus; Essential workers with positive COVID-19 test results (health care and other essential workers); Essential workers in dense living arrangements with concerns of family exposure; Other individuals (non-essential workers) who are members of priority populations; Immigrant communities with intentional focus on the undocumented; People who are homeless; Those who have been </a:t>
            </a:r>
            <a:r>
              <a:rPr lang="en-US" sz="2400" dirty="0" err="1">
                <a:solidFill>
                  <a:schemeClr val="dk1"/>
                </a:solidFill>
              </a:rPr>
              <a:t>decarcerated</a:t>
            </a:r>
            <a:r>
              <a:rPr lang="en-US" sz="2400" dirty="0">
                <a:solidFill>
                  <a:schemeClr val="dk1"/>
                </a:solidFill>
              </a:rPr>
              <a:t> </a:t>
            </a:r>
          </a:p>
        </p:txBody>
      </p:sp>
      <p:sp>
        <p:nvSpPr>
          <p:cNvPr id="5" name="TextBox 4">
            <a:extLst>
              <a:ext uri="{FF2B5EF4-FFF2-40B4-BE49-F238E27FC236}">
                <a16:creationId xmlns:a16="http://schemas.microsoft.com/office/drawing/2014/main" xmlns="" id="{2E92513A-612B-5D4E-BE0F-4ADE449B7710}"/>
              </a:ext>
            </a:extLst>
          </p:cNvPr>
          <p:cNvSpPr txBox="1"/>
          <p:nvPr/>
        </p:nvSpPr>
        <p:spPr>
          <a:xfrm>
            <a:off x="0" y="0"/>
            <a:ext cx="12192000" cy="707886"/>
          </a:xfrm>
          <a:prstGeom prst="rect">
            <a:avLst/>
          </a:prstGeom>
          <a:noFill/>
        </p:spPr>
        <p:txBody>
          <a:bodyPr wrap="square" rtlCol="0">
            <a:spAutoFit/>
          </a:bodyPr>
          <a:lstStyle/>
          <a:p>
            <a:pPr>
              <a:defRPr/>
            </a:pPr>
            <a:r>
              <a:rPr lang="en-US" sz="2000" b="1" dirty="0">
                <a:solidFill>
                  <a:srgbClr val="FFFFFF"/>
                </a:solidFill>
                <a:latin typeface="+mj-lt"/>
              </a:rPr>
              <a:t>Mitigation Recommendation 2 (cont.): Understand housing instability in response to needs raised by COVID-19 and implement policies that increase housing stability </a:t>
            </a:r>
          </a:p>
        </p:txBody>
      </p:sp>
    </p:spTree>
    <p:extLst>
      <p:ext uri="{BB962C8B-B14F-4D97-AF65-F5344CB8AC3E}">
        <p14:creationId xmlns:p14="http://schemas.microsoft.com/office/powerpoint/2010/main" val="288096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895" y="1271066"/>
            <a:ext cx="10771047" cy="3293209"/>
          </a:xfrm>
          <a:prstGeom prst="rect">
            <a:avLst/>
          </a:prstGeom>
        </p:spPr>
        <p:txBody>
          <a:bodyPr wrap="square">
            <a:spAutoFit/>
          </a:bodyPr>
          <a:lstStyle/>
          <a:p>
            <a:pPr marL="457200" lvl="0" indent="-457200">
              <a:buFont typeface="Arial"/>
              <a:buChar char="•"/>
            </a:pPr>
            <a:r>
              <a:rPr lang="en-US" sz="2600" dirty="0"/>
              <a:t>The primary function of the advisory group was to generate a series of recommendations for the Commissioner of the Massachusetts Department of Public Health on how the COVID-19 pandemic response could be informed by a health equity lens to ensure equitable access to resources and services, and prevent inequities and disproportionate negative outcomes.</a:t>
            </a:r>
          </a:p>
          <a:p>
            <a:pPr lvl="2"/>
            <a:endParaRPr lang="en-US" sz="2600" dirty="0">
              <a:solidFill>
                <a:srgbClr val="000000"/>
              </a:solidFill>
            </a:endParaRPr>
          </a:p>
          <a:p>
            <a:pPr lvl="0"/>
            <a:endParaRPr lang="en-US" sz="2600" dirty="0">
              <a:solidFill>
                <a:srgbClr val="000000"/>
              </a:solidFill>
            </a:endParaRPr>
          </a:p>
        </p:txBody>
      </p:sp>
      <p:sp>
        <p:nvSpPr>
          <p:cNvPr id="6" name="Slide Number Placeholder 1">
            <a:extLst>
              <a:ext uri="{FF2B5EF4-FFF2-40B4-BE49-F238E27FC236}">
                <a16:creationId xmlns:a16="http://schemas.microsoft.com/office/drawing/2014/main" xmlns="" id="{61011935-E683-40D6-85AD-75A1210606B9}"/>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6</a:t>
            </a:fld>
            <a:endParaRPr lang="en-US" dirty="0"/>
          </a:p>
        </p:txBody>
      </p:sp>
      <p:sp>
        <p:nvSpPr>
          <p:cNvPr id="8" name="TextBox 7">
            <a:extLst>
              <a:ext uri="{FF2B5EF4-FFF2-40B4-BE49-F238E27FC236}">
                <a16:creationId xmlns:a16="http://schemas.microsoft.com/office/drawing/2014/main" xmlns="" id="{81954107-8724-7644-B5F3-7869DF3F5E85}"/>
              </a:ext>
            </a:extLst>
          </p:cNvPr>
          <p:cNvSpPr txBox="1"/>
          <p:nvPr/>
        </p:nvSpPr>
        <p:spPr>
          <a:xfrm>
            <a:off x="598719" y="136060"/>
            <a:ext cx="12978751" cy="707886"/>
          </a:xfrm>
          <a:prstGeom prst="rect">
            <a:avLst/>
          </a:prstGeom>
          <a:noFill/>
        </p:spPr>
        <p:txBody>
          <a:bodyPr wrap="square" rtlCol="0">
            <a:spAutoFit/>
          </a:bodyPr>
          <a:lstStyle/>
          <a:p>
            <a:pPr>
              <a:defRPr/>
            </a:pPr>
            <a:r>
              <a:rPr lang="en-US" sz="4000" b="1" dirty="0">
                <a:solidFill>
                  <a:schemeClr val="bg1"/>
                </a:solidFill>
                <a:latin typeface="+mj-lt"/>
                <a:cs typeface="Arial" charset="0"/>
              </a:rPr>
              <a:t>DPH COVID-19 Health Equity Advisory Group</a:t>
            </a:r>
          </a:p>
        </p:txBody>
      </p:sp>
    </p:spTree>
    <p:extLst>
      <p:ext uri="{BB962C8B-B14F-4D97-AF65-F5344CB8AC3E}">
        <p14:creationId xmlns:p14="http://schemas.microsoft.com/office/powerpoint/2010/main" val="39175682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chemeClr val="bg1"/>
                </a:solidFill>
                <a:latin typeface="+mj-lt"/>
              </a:rPr>
              <a:t>Mitigation Recommendation 3: Create strategic guidance to intentionally recruit diverse, culturally intelligent workforce, including for contact tracing, tracking cases, and other workforce needs</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605384124"/>
              </p:ext>
            </p:extLst>
          </p:nvPr>
        </p:nvGraphicFramePr>
        <p:xfrm>
          <a:off x="317485" y="989407"/>
          <a:ext cx="11678921" cy="5577840"/>
        </p:xfrm>
        <a:graphic>
          <a:graphicData uri="http://schemas.openxmlformats.org/drawingml/2006/table">
            <a:tbl>
              <a:tblPr firstRow="1" bandRow="1">
                <a:tableStyleId>{FABFCF23-3B69-468F-B69F-88F6DE6A72F2}</a:tableStyleId>
              </a:tblPr>
              <a:tblGrid>
                <a:gridCol w="11678921">
                  <a:extLst>
                    <a:ext uri="{9D8B030D-6E8A-4147-A177-3AD203B41FA5}">
                      <a16:colId xmlns:a16="http://schemas.microsoft.com/office/drawing/2014/main" xmlns="" val="20000"/>
                    </a:ext>
                  </a:extLst>
                </a:gridCol>
              </a:tblGrid>
              <a:tr h="4902779">
                <a:tc>
                  <a:txBody>
                    <a:bodyPr/>
                    <a:lstStyle/>
                    <a:p>
                      <a:r>
                        <a:rPr lang="en-US" sz="2400" b="1" kern="1200" dirty="0">
                          <a:solidFill>
                            <a:schemeClr val="dk1"/>
                          </a:solidFill>
                          <a:effectLst/>
                          <a:latin typeface="+mn-lt"/>
                          <a:ea typeface="+mn-ea"/>
                          <a:cs typeface="+mn-cs"/>
                        </a:rPr>
                        <a:t>Details</a:t>
                      </a:r>
                      <a:r>
                        <a:rPr lang="en-US" sz="2400" b="0" kern="1200" dirty="0">
                          <a:solidFill>
                            <a:schemeClr val="dk1"/>
                          </a:solidFill>
                          <a:effectLst/>
                          <a:latin typeface="+mn-lt"/>
                          <a:ea typeface="+mn-ea"/>
                          <a:cs typeface="+mn-cs"/>
                        </a:rPr>
                        <a:t>: </a:t>
                      </a:r>
                    </a:p>
                    <a:p>
                      <a:pPr marL="342900" lvl="0" indent="-342900">
                        <a:buFont typeface="Arial"/>
                        <a:buChar char="•"/>
                      </a:pPr>
                      <a:r>
                        <a:rPr lang="en-US" sz="2400" b="0" kern="1200" dirty="0">
                          <a:solidFill>
                            <a:srgbClr val="000000"/>
                          </a:solidFill>
                          <a:effectLst/>
                          <a:latin typeface="+mn-lt"/>
                          <a:ea typeface="+mn-ea"/>
                          <a:cs typeface="+mn-cs"/>
                        </a:rPr>
                        <a:t>Work with community groups to hire diverse individuals</a:t>
                      </a:r>
                      <a:r>
                        <a:rPr lang="en-US" sz="2400" b="0" kern="1200" baseline="0" dirty="0">
                          <a:solidFill>
                            <a:srgbClr val="000000"/>
                          </a:solidFill>
                          <a:effectLst/>
                          <a:latin typeface="+mn-lt"/>
                          <a:ea typeface="+mn-ea"/>
                          <a:cs typeface="+mn-cs"/>
                        </a:rPr>
                        <a:t> and o</a:t>
                      </a:r>
                      <a:r>
                        <a:rPr lang="en-US" sz="2400" b="0" kern="1200" dirty="0">
                          <a:solidFill>
                            <a:srgbClr val="000000"/>
                          </a:solidFill>
                          <a:effectLst/>
                          <a:latin typeface="+mn-lt"/>
                          <a:ea typeface="+mn-ea"/>
                          <a:cs typeface="+mn-cs"/>
                        </a:rPr>
                        <a:t>utreach to young adults and set up potential career pathway</a:t>
                      </a:r>
                    </a:p>
                    <a:p>
                      <a:pPr marL="342900" lvl="0" indent="-342900">
                        <a:buFont typeface="Arial"/>
                        <a:buChar char="•"/>
                      </a:pPr>
                      <a:r>
                        <a:rPr lang="en-US" sz="2400" b="0" kern="1200" dirty="0">
                          <a:solidFill>
                            <a:srgbClr val="000000"/>
                          </a:solidFill>
                          <a:effectLst/>
                          <a:latin typeface="+mn-lt"/>
                          <a:ea typeface="+mn-ea"/>
                          <a:cs typeface="+mn-cs"/>
                        </a:rPr>
                        <a:t>Recruit culturally competent and aware workers (CHW model), reflecting the</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community</a:t>
                      </a:r>
                    </a:p>
                    <a:p>
                      <a:pPr marL="342900" lvl="0" indent="-342900">
                        <a:buFont typeface="Arial"/>
                        <a:buChar char="•"/>
                      </a:pPr>
                      <a:r>
                        <a:rPr lang="en-US" sz="2400" b="0" kern="1200" dirty="0">
                          <a:solidFill>
                            <a:srgbClr val="000000"/>
                          </a:solidFill>
                          <a:effectLst/>
                          <a:latin typeface="+mn-lt"/>
                          <a:ea typeface="+mn-ea"/>
                          <a:cs typeface="+mn-cs"/>
                        </a:rPr>
                        <a:t>Pursue federal reimbursement in Stimulus #4 and advocate for tracing funds </a:t>
                      </a:r>
                      <a:endParaRPr lang="en-US" sz="2400" b="0" dirty="0">
                        <a:solidFill>
                          <a:srgbClr val="000000"/>
                        </a:solidFill>
                        <a:effectLst/>
                      </a:endParaRPr>
                    </a:p>
                    <a:p>
                      <a:pPr marL="342900" lvl="0" indent="-342900">
                        <a:buFont typeface="Arial"/>
                        <a:buChar char="•"/>
                      </a:pPr>
                      <a:r>
                        <a:rPr lang="en-US" sz="2400" b="0" kern="1200" dirty="0">
                          <a:solidFill>
                            <a:srgbClr val="000000"/>
                          </a:solidFill>
                          <a:effectLst/>
                          <a:latin typeface="+mn-lt"/>
                          <a:ea typeface="+mn-ea"/>
                          <a:cs typeface="+mn-cs"/>
                        </a:rPr>
                        <a:t>Advocate to ensure COVID-19-related workforce reflects the communities being served and demonstrate ongoing commitment to build core of community workers</a:t>
                      </a:r>
                      <a:endParaRPr lang="en-US" sz="1600" b="0" i="0" kern="1200" dirty="0">
                        <a:solidFill>
                          <a:schemeClr val="tx1"/>
                        </a:solidFill>
                        <a:effectLst/>
                        <a:latin typeface="+mn-lt"/>
                        <a:ea typeface="+mn-ea"/>
                        <a:cs typeface="+mn-cs"/>
                      </a:endParaRPr>
                    </a:p>
                    <a:p>
                      <a:endParaRPr lang="en-US" sz="2400" b="1" kern="1200" dirty="0">
                        <a:solidFill>
                          <a:schemeClr val="dk1"/>
                        </a:solidFill>
                        <a:effectLst/>
                        <a:latin typeface="+mn-lt"/>
                        <a:ea typeface="+mn-ea"/>
                        <a:cs typeface="+mn-cs"/>
                      </a:endParaRPr>
                    </a:p>
                    <a:p>
                      <a:r>
                        <a:rPr lang="en-US" sz="2400" b="1" kern="1200" dirty="0">
                          <a:solidFill>
                            <a:schemeClr val="dk1"/>
                          </a:solidFill>
                          <a:effectLst/>
                          <a:latin typeface="+mn-lt"/>
                          <a:ea typeface="+mn-ea"/>
                          <a:cs typeface="+mn-cs"/>
                        </a:rPr>
                        <a:t>Root Cause Identified</a:t>
                      </a:r>
                      <a:r>
                        <a:rPr lang="en-US" sz="2400" b="0" kern="1200" dirty="0">
                          <a:solidFill>
                            <a:schemeClr val="dk1"/>
                          </a:solidFill>
                          <a:effectLst/>
                          <a:latin typeface="+mn-lt"/>
                          <a:ea typeface="+mn-ea"/>
                          <a:cs typeface="+mn-cs"/>
                        </a:rPr>
                        <a:t>: </a:t>
                      </a:r>
                      <a:r>
                        <a:rPr lang="en-US" sz="2400" b="0" i="0" kern="1200" dirty="0">
                          <a:solidFill>
                            <a:schemeClr val="tx1"/>
                          </a:solidFill>
                          <a:effectLst/>
                          <a:latin typeface="+mn-lt"/>
                          <a:ea typeface="+mn-ea"/>
                          <a:cs typeface="+mn-cs"/>
                        </a:rPr>
                        <a:t>Systemic racial and other inequities in economic status and employment</a:t>
                      </a:r>
                    </a:p>
                    <a:p>
                      <a:endParaRPr lang="en-US" sz="24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0" kern="1200" dirty="0">
                          <a:solidFill>
                            <a:schemeClr val="dk1"/>
                          </a:solidFill>
                          <a:effectLst/>
                          <a:latin typeface="+mn-lt"/>
                          <a:ea typeface="+mn-ea"/>
                          <a:cs typeface="+mn-cs"/>
                        </a:rPr>
                        <a:t>:</a:t>
                      </a:r>
                      <a:r>
                        <a:rPr lang="en-US" sz="2400" b="0"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of Color (race/ethnicity), sexual orientation and gender identity, people with disabilities, people with limited English</a:t>
                      </a:r>
                      <a:r>
                        <a:rPr lang="en-US" sz="2400" b="0" kern="1200" baseline="0" dirty="0">
                          <a:solidFill>
                            <a:schemeClr val="dk1"/>
                          </a:solidFill>
                          <a:effectLst/>
                          <a:latin typeface="+mn-lt"/>
                          <a:ea typeface="+mn-ea"/>
                          <a:cs typeface="+mn-cs"/>
                        </a:rPr>
                        <a:t> proficiency</a:t>
                      </a:r>
                      <a:r>
                        <a:rPr lang="en-US" sz="2400" b="0" kern="1200" dirty="0">
                          <a:solidFill>
                            <a:schemeClr val="dk1"/>
                          </a:solidFill>
                          <a:effectLst/>
                          <a:latin typeface="+mn-lt"/>
                          <a:ea typeface="+mn-ea"/>
                          <a:cs typeface="+mn-cs"/>
                        </a:rPr>
                        <a:t> and those with low literacy, immigrant communities with focus on undocumented, low-income, young adults</a:t>
                      </a:r>
                    </a:p>
                    <a:p>
                      <a:pPr marL="342900" indent="-342900">
                        <a:buFont typeface="Arial"/>
                        <a:buChar char="•"/>
                      </a:pPr>
                      <a:endParaRPr lang="en-US" sz="24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69766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r>
              <a:rPr lang="en-US" sz="2400" b="1" dirty="0">
                <a:solidFill>
                  <a:srgbClr val="FFFFFF"/>
                </a:solidFill>
                <a:latin typeface="+mj-lt"/>
              </a:rPr>
              <a:t>Mitigation Recommendation 4: Work to ensure all populations have equitable access to needed therapies, vaccines, trials, and other necessary medical care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311222" y="956035"/>
          <a:ext cx="11880778" cy="5577840"/>
        </p:xfrm>
        <a:graphic>
          <a:graphicData uri="http://schemas.openxmlformats.org/drawingml/2006/table">
            <a:tbl>
              <a:tblPr firstRow="1" bandRow="1">
                <a:tableStyleId>{FABFCF23-3B69-468F-B69F-88F6DE6A72F2}</a:tableStyleId>
              </a:tblPr>
              <a:tblGrid>
                <a:gridCol w="11880778">
                  <a:extLst>
                    <a:ext uri="{9D8B030D-6E8A-4147-A177-3AD203B41FA5}">
                      <a16:colId xmlns:a16="http://schemas.microsoft.com/office/drawing/2014/main" xmlns="" val="20000"/>
                    </a:ext>
                  </a:extLst>
                </a:gridCol>
              </a:tblGrid>
              <a:tr h="5295325">
                <a:tc>
                  <a:txBody>
                    <a:bodyPr/>
                    <a:lstStyle/>
                    <a:p>
                      <a:r>
                        <a:rPr lang="en-US" sz="2400" b="0" i="1" kern="1200" dirty="0">
                          <a:solidFill>
                            <a:schemeClr val="dk1"/>
                          </a:solidFill>
                          <a:effectLst/>
                          <a:latin typeface="+mn-lt"/>
                          <a:ea typeface="+mn-ea"/>
                          <a:cs typeface="+mn-cs"/>
                        </a:rPr>
                        <a:t> </a:t>
                      </a:r>
                      <a:r>
                        <a:rPr lang="en-US" sz="2400" b="1" kern="1200" dirty="0">
                          <a:solidFill>
                            <a:schemeClr val="dk1"/>
                          </a:solidFill>
                          <a:effectLst/>
                          <a:latin typeface="+mn-lt"/>
                          <a:ea typeface="+mn-ea"/>
                          <a:cs typeface="+mn-cs"/>
                        </a:rPr>
                        <a:t>Details</a:t>
                      </a:r>
                      <a:r>
                        <a:rPr lang="en-US" sz="2400" b="0" kern="1200" dirty="0">
                          <a:solidFill>
                            <a:schemeClr val="dk1"/>
                          </a:solidFill>
                          <a:effectLst/>
                          <a:latin typeface="+mn-lt"/>
                          <a:ea typeface="+mn-ea"/>
                          <a:cs typeface="+mn-cs"/>
                        </a:rPr>
                        <a:t>:</a:t>
                      </a:r>
                    </a:p>
                    <a:p>
                      <a:pPr marL="342900" indent="-342900">
                        <a:buFont typeface="Arial"/>
                        <a:buChar char="•"/>
                      </a:pPr>
                      <a:r>
                        <a:rPr lang="en-US" sz="2400" b="0" i="0" kern="1200" dirty="0">
                          <a:solidFill>
                            <a:schemeClr val="tx1"/>
                          </a:solidFill>
                          <a:effectLst/>
                          <a:latin typeface="+mn-lt"/>
                          <a:ea typeface="+mn-ea"/>
                          <a:cs typeface="+mn-cs"/>
                        </a:rPr>
                        <a:t>Create guidance regarding equitable distribution of necessary medical care</a:t>
                      </a:r>
                    </a:p>
                    <a:p>
                      <a:pPr marL="342900" indent="-342900">
                        <a:buFont typeface="Arial"/>
                        <a:buChar char="•"/>
                      </a:pPr>
                      <a:r>
                        <a:rPr lang="en-US" sz="2400" b="0" i="0" kern="1200" dirty="0">
                          <a:solidFill>
                            <a:schemeClr val="tx1"/>
                          </a:solidFill>
                          <a:effectLst/>
                          <a:latin typeface="+mn-lt"/>
                          <a:ea typeface="+mn-ea"/>
                          <a:cs typeface="+mn-cs"/>
                        </a:rPr>
                        <a:t>Update the crisis standards of care as they relate to the allocation of resources </a:t>
                      </a:r>
                    </a:p>
                    <a:p>
                      <a:pPr marL="342900" indent="-342900">
                        <a:buFont typeface="Arial"/>
                        <a:buChar char="•"/>
                      </a:pPr>
                      <a:r>
                        <a:rPr lang="en-US" sz="2400" b="0" i="0" kern="1200" dirty="0">
                          <a:solidFill>
                            <a:schemeClr val="tx1"/>
                          </a:solidFill>
                          <a:effectLst/>
                          <a:latin typeface="+mn-lt"/>
                          <a:ea typeface="+mn-ea"/>
                          <a:cs typeface="+mn-cs"/>
                        </a:rPr>
                        <a:t>Partner with community health centers and local government to disseminate materials</a:t>
                      </a:r>
                    </a:p>
                    <a:p>
                      <a:pPr marL="0" indent="0">
                        <a:buFont typeface="Arial"/>
                        <a:buNone/>
                      </a:pPr>
                      <a:r>
                        <a:rPr lang="en-US" sz="2400" b="1" kern="1200" dirty="0">
                          <a:solidFill>
                            <a:srgbClr val="000000"/>
                          </a:solidFill>
                          <a:effectLst/>
                          <a:latin typeface="+mn-lt"/>
                          <a:ea typeface="+mn-ea"/>
                          <a:cs typeface="+mn-cs"/>
                        </a:rPr>
                        <a:t>Tasks:</a:t>
                      </a:r>
                    </a:p>
                    <a:p>
                      <a:pPr marL="342900" indent="-342900">
                        <a:buFont typeface="Arial"/>
                        <a:buChar char="•"/>
                      </a:pPr>
                      <a:r>
                        <a:rPr lang="en-US" sz="2400" b="0" kern="1200" dirty="0">
                          <a:solidFill>
                            <a:srgbClr val="000000"/>
                          </a:solidFill>
                          <a:effectLst/>
                          <a:latin typeface="+mn-lt"/>
                          <a:ea typeface="+mn-ea"/>
                          <a:cs typeface="+mn-cs"/>
                        </a:rPr>
                        <a:t>Establish and communicate state guidelines to individual providers (either when licenses are renewed or voluntary) regarding equitable distribution of needed therapies, vaccines, trials, antibody testing, and other necessary medical care.</a:t>
                      </a:r>
                    </a:p>
                    <a:p>
                      <a:pPr marL="800100" lvl="1" indent="-342900">
                        <a:buFont typeface="Arial"/>
                        <a:buChar char="•"/>
                      </a:pPr>
                      <a:r>
                        <a:rPr lang="en-US" sz="2400" b="0" kern="1200" dirty="0">
                          <a:solidFill>
                            <a:srgbClr val="000000"/>
                          </a:solidFill>
                          <a:effectLst/>
                          <a:latin typeface="+mn-lt"/>
                          <a:ea typeface="+mn-ea"/>
                          <a:cs typeface="+mn-cs"/>
                        </a:rPr>
                        <a:t>Build equity into resource planning to ensure adequate supply and prioritize identified populations</a:t>
                      </a:r>
                    </a:p>
                    <a:p>
                      <a:pPr marL="800100" lvl="1" indent="-342900">
                        <a:buFont typeface="Arial"/>
                        <a:buChar char="•"/>
                      </a:pPr>
                      <a:r>
                        <a:rPr lang="en-US" sz="2400" b="0" kern="1200" dirty="0">
                          <a:solidFill>
                            <a:srgbClr val="000000"/>
                          </a:solidFill>
                          <a:effectLst/>
                          <a:latin typeface="+mn-lt"/>
                          <a:ea typeface="+mn-ea"/>
                          <a:cs typeface="+mn-cs"/>
                        </a:rPr>
                        <a:t>Collect data from providers on equitable distribution of resources to target populations</a:t>
                      </a:r>
                    </a:p>
                    <a:p>
                      <a:pPr marL="800100" lvl="1" indent="-342900">
                        <a:buFont typeface="Arial"/>
                        <a:buChar char="•"/>
                      </a:pPr>
                      <a:r>
                        <a:rPr lang="en-US" sz="2400" b="0" kern="1200" dirty="0">
                          <a:solidFill>
                            <a:srgbClr val="000000"/>
                          </a:solidFill>
                          <a:effectLst/>
                          <a:latin typeface="+mn-lt"/>
                          <a:ea typeface="+mn-ea"/>
                          <a:cs typeface="+mn-cs"/>
                        </a:rPr>
                        <a:t>Allocate resources based on immediate lives saved- do not allocate resources based on presumed quality of life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Update the crisis standards of care as they relate to the allocation of resources, including treatments and vaccinations, and remove the consideration of 5-year survival.</a:t>
                      </a:r>
                      <a:endParaRPr lang="en-US" sz="2400" b="0" dirty="0">
                        <a:solidFill>
                          <a:srgbClr val="000000"/>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11940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43492"/>
            <a:ext cx="12192000" cy="1015663"/>
          </a:xfrm>
          <a:prstGeom prst="rect">
            <a:avLst/>
          </a:prstGeom>
          <a:noFill/>
        </p:spPr>
        <p:txBody>
          <a:bodyPr wrap="square" rtlCol="0">
            <a:spAutoFit/>
          </a:bodyPr>
          <a:lstStyle/>
          <a:p>
            <a:r>
              <a:rPr lang="en-US" sz="2000" b="1" dirty="0">
                <a:solidFill>
                  <a:srgbClr val="FFFFFF"/>
                </a:solidFill>
                <a:latin typeface="+mj-lt"/>
              </a:rPr>
              <a:t>Mitigation Recommendation 4 (cont.): Work to ensure all populations have equitable access to needed therapies, vaccines, trials, and other necessary medical care</a:t>
            </a:r>
          </a:p>
          <a:p>
            <a:endParaRPr lang="en-US" sz="2000" dirty="0">
              <a:solidFill>
                <a:srgbClr val="FFFFFF"/>
              </a:solidFill>
            </a:endParaRP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018162692"/>
              </p:ext>
            </p:extLst>
          </p:nvPr>
        </p:nvGraphicFramePr>
        <p:xfrm>
          <a:off x="422324" y="1052075"/>
          <a:ext cx="11769676" cy="5852160"/>
        </p:xfrm>
        <a:graphic>
          <a:graphicData uri="http://schemas.openxmlformats.org/drawingml/2006/table">
            <a:tbl>
              <a:tblPr firstRow="1" bandRow="1">
                <a:tableStyleId>{FABFCF23-3B69-468F-B69F-88F6DE6A72F2}</a:tableStyleId>
              </a:tblPr>
              <a:tblGrid>
                <a:gridCol w="11769676">
                  <a:extLst>
                    <a:ext uri="{9D8B030D-6E8A-4147-A177-3AD203B41FA5}">
                      <a16:colId xmlns:a16="http://schemas.microsoft.com/office/drawing/2014/main" xmlns="" val="20000"/>
                    </a:ext>
                  </a:extLst>
                </a:gridCol>
              </a:tblGrid>
              <a:tr h="5295325">
                <a:tc>
                  <a:txBody>
                    <a:bodyPr/>
                    <a:lstStyle/>
                    <a:p>
                      <a:r>
                        <a:rPr lang="en-US" sz="2400" b="1" i="0" kern="1200" dirty="0">
                          <a:solidFill>
                            <a:schemeClr val="dk1"/>
                          </a:solidFill>
                          <a:effectLst/>
                          <a:latin typeface="+mn-lt"/>
                          <a:ea typeface="+mn-ea"/>
                          <a:cs typeface="+mn-cs"/>
                        </a:rPr>
                        <a:t>Tasks</a:t>
                      </a:r>
                      <a:r>
                        <a:rPr lang="en-US" sz="2400" b="1" kern="1200" dirty="0">
                          <a:solidFill>
                            <a:schemeClr val="dk1"/>
                          </a:solidFill>
                          <a:effectLst/>
                          <a:latin typeface="+mn-lt"/>
                          <a:ea typeface="+mn-ea"/>
                          <a:cs typeface="+mn-cs"/>
                        </a:rPr>
                        <a:t>, continued:</a:t>
                      </a:r>
                    </a:p>
                    <a:p>
                      <a:pPr marL="285750" lvl="0" indent="-285750">
                        <a:buFont typeface="Arial"/>
                        <a:buChar char="•"/>
                      </a:pPr>
                      <a:r>
                        <a:rPr lang="en-US" sz="2400" b="0" kern="1200" dirty="0">
                          <a:solidFill>
                            <a:srgbClr val="000000"/>
                          </a:solidFill>
                          <a:effectLst/>
                          <a:latin typeface="+mn-lt"/>
                          <a:ea typeface="+mn-ea"/>
                          <a:cs typeface="+mn-cs"/>
                        </a:rPr>
                        <a:t>Partner with community health centers and local government to disseminate materials, while partnering with other providers (who need to prioritize access to priority populations) such as labs, pharmaceutical industry, independent living facilities, the recovery community, and the disability community in distribution efforts</a:t>
                      </a:r>
                    </a:p>
                    <a:p>
                      <a:pPr marL="742950" lvl="1" indent="-285750">
                        <a:buFont typeface="Arial"/>
                        <a:buChar char="•"/>
                      </a:pPr>
                      <a:r>
                        <a:rPr lang="en-US" sz="2400" b="0" kern="1200" dirty="0">
                          <a:solidFill>
                            <a:srgbClr val="000000"/>
                          </a:solidFill>
                          <a:effectLst/>
                          <a:latin typeface="+mn-lt"/>
                          <a:ea typeface="+mn-ea"/>
                          <a:cs typeface="+mn-cs"/>
                        </a:rPr>
                        <a:t>Educate that everyone deserves equal access to treatments to all stakeholders</a:t>
                      </a:r>
                    </a:p>
                    <a:p>
                      <a:pPr marL="742950" lvl="1" indent="-285750">
                        <a:buFont typeface="Arial"/>
                        <a:buChar char="•"/>
                      </a:pPr>
                      <a:r>
                        <a:rPr lang="en-US" sz="2400" b="0" kern="1200" dirty="0">
                          <a:solidFill>
                            <a:srgbClr val="000000"/>
                          </a:solidFill>
                          <a:effectLst/>
                          <a:latin typeface="+mn-lt"/>
                          <a:ea typeface="+mn-ea"/>
                          <a:cs typeface="+mn-cs"/>
                        </a:rPr>
                        <a:t>Include diverse stakeholders at every conversation point around access and allocation</a:t>
                      </a:r>
                    </a:p>
                    <a:p>
                      <a:pPr marL="285750" lvl="0" indent="-285750">
                        <a:buFont typeface="Arial"/>
                        <a:buChar char="•"/>
                      </a:pPr>
                      <a:r>
                        <a:rPr lang="en-US" sz="2400" b="0" kern="1200" dirty="0">
                          <a:solidFill>
                            <a:srgbClr val="000000"/>
                          </a:solidFill>
                          <a:effectLst/>
                          <a:latin typeface="+mn-lt"/>
                          <a:ea typeface="+mn-ea"/>
                          <a:cs typeface="+mn-cs"/>
                        </a:rPr>
                        <a:t>Increase available resources to avoid scarcity</a:t>
                      </a:r>
                      <a:endParaRPr lang="en-US" sz="2400" b="0" dirty="0">
                        <a:solidFill>
                          <a:srgbClr val="000000"/>
                        </a:solidFill>
                        <a:effectLst/>
                      </a:endParaRPr>
                    </a:p>
                    <a:p>
                      <a:pPr marL="0" indent="0">
                        <a:buNone/>
                      </a:pPr>
                      <a:endParaRPr lang="en-US" sz="18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Root Cause Identified: </a:t>
                      </a:r>
                      <a:r>
                        <a:rPr lang="en-US" sz="2400" b="0" i="0" kern="1200" dirty="0">
                          <a:solidFill>
                            <a:schemeClr val="tx1"/>
                          </a:solidFill>
                          <a:effectLst/>
                          <a:latin typeface="+mn-lt"/>
                          <a:ea typeface="+mn-ea"/>
                          <a:cs typeface="+mn-cs"/>
                        </a:rPr>
                        <a:t>Resources allocated in inequitable manner;</a:t>
                      </a:r>
                      <a:r>
                        <a:rPr lang="en-US" sz="2400" b="0" i="0" kern="1200" baseline="0" dirty="0">
                          <a:solidFill>
                            <a:schemeClr val="tx1"/>
                          </a:solidFill>
                          <a:effectLst/>
                          <a:latin typeface="+mn-lt"/>
                          <a:ea typeface="+mn-ea"/>
                          <a:cs typeface="+mn-cs"/>
                        </a:rPr>
                        <a:t> discrimination/racism in healthcare and history of trauma/distrust related to unethical testing practices.</a:t>
                      </a:r>
                      <a:endParaRPr lang="en-US" sz="24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1"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of Color (race/ethnicity), sexual orientation and gender identity, people with disabilities, people with limited English</a:t>
                      </a:r>
                      <a:r>
                        <a:rPr lang="en-US" sz="2400" b="0" kern="1200" baseline="0" dirty="0">
                          <a:solidFill>
                            <a:schemeClr val="dk1"/>
                          </a:solidFill>
                          <a:effectLst/>
                          <a:latin typeface="+mn-lt"/>
                          <a:ea typeface="+mn-ea"/>
                          <a:cs typeface="+mn-cs"/>
                        </a:rPr>
                        <a:t> proficiency</a:t>
                      </a:r>
                      <a:r>
                        <a:rPr lang="en-US" sz="2400" b="0" kern="1200" dirty="0">
                          <a:solidFill>
                            <a:schemeClr val="dk1"/>
                          </a:solidFill>
                          <a:effectLst/>
                          <a:latin typeface="+mn-lt"/>
                          <a:ea typeface="+mn-ea"/>
                          <a:cs typeface="+mn-cs"/>
                        </a:rPr>
                        <a:t> and those with low literacy, immigrant communities with focus on undocumented, low-income, individuals who are incarcerated </a:t>
                      </a:r>
                    </a:p>
                    <a:p>
                      <a:pPr marL="457200" indent="-457200">
                        <a:buAutoNum type="arabicParenR"/>
                      </a:pPr>
                      <a:endParaRPr lang="en-US" sz="24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41667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rgbClr val="FFFFFF"/>
                </a:solidFill>
                <a:latin typeface="+mj-lt"/>
              </a:rPr>
              <a:t>Mitigation Recommendation 5: Create coordinated effort across healthcare providers and other relevant stakeholders to streamline efforts regarding mitigation and surge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1" y="956035"/>
          <a:ext cx="12099234" cy="6035040"/>
        </p:xfrm>
        <a:graphic>
          <a:graphicData uri="http://schemas.openxmlformats.org/drawingml/2006/table">
            <a:tbl>
              <a:tblPr firstRow="1" bandRow="1">
                <a:tableStyleId>{FABFCF23-3B69-468F-B69F-88F6DE6A72F2}</a:tableStyleId>
              </a:tblPr>
              <a:tblGrid>
                <a:gridCol w="12099234">
                  <a:extLst>
                    <a:ext uri="{9D8B030D-6E8A-4147-A177-3AD203B41FA5}">
                      <a16:colId xmlns:a16="http://schemas.microsoft.com/office/drawing/2014/main" xmlns="" val="20000"/>
                    </a:ext>
                  </a:extLst>
                </a:gridCol>
              </a:tblGrid>
              <a:tr h="31722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00"/>
                          </a:solidFill>
                          <a:effectLst/>
                          <a:latin typeface="+mn-lt"/>
                          <a:ea typeface="+mn-ea"/>
                          <a:cs typeface="+mn-cs"/>
                        </a:rPr>
                        <a:t>Details: </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i="0" kern="1200" dirty="0">
                          <a:solidFill>
                            <a:srgbClr val="000000"/>
                          </a:solidFill>
                          <a:effectLst/>
                          <a:latin typeface="+mn-lt"/>
                          <a:ea typeface="+mn-ea"/>
                          <a:cs typeface="+mn-cs"/>
                        </a:rPr>
                        <a:t>Increase COVID-19 mitigation and surge inclusion and collaboration across all relevant providers – such as hospitals, health centers, congregate arrangements, social services, and others – through partnership, regulations, and guidance, alongside ongoing engagement of representatives of marginalized communities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2400" b="1" kern="1200" dirty="0">
                          <a:solidFill>
                            <a:srgbClr val="000000"/>
                          </a:solidFill>
                          <a:effectLst/>
                          <a:latin typeface="+mn-lt"/>
                          <a:ea typeface="+mn-ea"/>
                          <a:cs typeface="+mn-cs"/>
                        </a:rPr>
                        <a:t>Tasks: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Ensure that representatives of marginalized communities are fully represented in any and all efforts to allocate scarce medical resources during the pandemic.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Expand outreach to representatives of marginalized communities, and incorporate them into existing bodies (e.g. Crisis Standards of Care committee, Reopening Advisory Boards) rather than creating separate subsidiary groups for them.</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Ensure all relevant providers are regularly inspected for compliance with infection control procedures. Impose tightened regulations on non-compliant facilities and relocate COVID-negative residents of non-compliant facilities to safe community settings when possible.</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b="0" kern="1200" dirty="0">
                          <a:solidFill>
                            <a:srgbClr val="000000"/>
                          </a:solidFill>
                          <a:effectLst/>
                          <a:latin typeface="+mn-lt"/>
                          <a:ea typeface="+mn-ea"/>
                          <a:cs typeface="+mn-cs"/>
                        </a:rPr>
                        <a:t>Develop and publish classification system to identify settings of highest concern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0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3124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rgbClr val="FFFFFF"/>
                </a:solidFill>
                <a:latin typeface="+mj-lt"/>
              </a:rPr>
              <a:t>Mitigation Recommendation 5 (cont.): Create coordinated effort across healthcare providers and other relevant stakeholders to streamline efforts regarding mitigation and surge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nvGraphicFramePr>
        <p:xfrm>
          <a:off x="416377" y="1113171"/>
          <a:ext cx="11085622" cy="9965654"/>
        </p:xfrm>
        <a:graphic>
          <a:graphicData uri="http://schemas.openxmlformats.org/drawingml/2006/table">
            <a:tbl>
              <a:tblPr firstRow="1" bandRow="1">
                <a:tableStyleId>{FABFCF23-3B69-468F-B69F-88F6DE6A72F2}</a:tableStyleId>
              </a:tblPr>
              <a:tblGrid>
                <a:gridCol w="11085622">
                  <a:extLst>
                    <a:ext uri="{9D8B030D-6E8A-4147-A177-3AD203B41FA5}">
                      <a16:colId xmlns:a16="http://schemas.microsoft.com/office/drawing/2014/main" xmlns="" val="20000"/>
                    </a:ext>
                  </a:extLst>
                </a:gridCol>
              </a:tblGrid>
              <a:tr h="4982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00"/>
                          </a:solidFill>
                          <a:effectLst/>
                          <a:latin typeface="+mn-lt"/>
                          <a:ea typeface="+mn-ea"/>
                          <a:cs typeface="+mn-cs"/>
                        </a:rPr>
                        <a:t>Tasks, continued: </a:t>
                      </a:r>
                    </a:p>
                    <a:p>
                      <a:pPr marL="342900" lvl="0" indent="-342900">
                        <a:buFont typeface="Arial"/>
                        <a:buChar char="•"/>
                      </a:pPr>
                      <a:r>
                        <a:rPr lang="en-US" sz="2400" b="0" kern="1200" dirty="0">
                          <a:solidFill>
                            <a:srgbClr val="000000"/>
                          </a:solidFill>
                          <a:effectLst/>
                          <a:latin typeface="+mn-lt"/>
                          <a:ea typeface="+mn-ea"/>
                          <a:cs typeface="+mn-cs"/>
                        </a:rPr>
                        <a:t>Ensure that all congregate settings, including nursing homes, group homes, adult foster care, and mental health facilities, are treated as healthcare providers for purpose of communication and PPE priority.</a:t>
                      </a:r>
                    </a:p>
                    <a:p>
                      <a:pPr marL="800100" lvl="1" indent="-342900">
                        <a:buFont typeface="Arial"/>
                        <a:buChar char="•"/>
                      </a:pPr>
                      <a:r>
                        <a:rPr lang="en-US" sz="2400" b="0" kern="1200" dirty="0">
                          <a:solidFill>
                            <a:srgbClr val="000000"/>
                          </a:solidFill>
                          <a:effectLst/>
                          <a:latin typeface="+mn-lt"/>
                          <a:ea typeface="+mn-ea"/>
                          <a:cs typeface="+mn-cs"/>
                        </a:rPr>
                        <a:t>Establish standing congregate settings stakeholder group that can partner with the state to set policy and share information. </a:t>
                      </a:r>
                    </a:p>
                    <a:p>
                      <a:pPr marL="342900" lvl="0" indent="-342900">
                        <a:buFont typeface="Arial"/>
                        <a:buChar char="•"/>
                      </a:pPr>
                      <a:r>
                        <a:rPr lang="en-US" sz="2400" b="0" kern="1200" dirty="0">
                          <a:solidFill>
                            <a:srgbClr val="000000"/>
                          </a:solidFill>
                          <a:effectLst/>
                          <a:latin typeface="+mn-lt"/>
                          <a:ea typeface="+mn-ea"/>
                          <a:cs typeface="+mn-cs"/>
                        </a:rPr>
                        <a:t>Establish tighter oversight of transfers between community settings and hospitals. Ensure no COVID-positive individuals are discharged into community settings unless there are clear and adequate plans to provide on-site treatment and isolate them completely from COVID-negative residents. </a:t>
                      </a:r>
                    </a:p>
                    <a:p>
                      <a:pPr marL="800100" lvl="1" indent="-342900">
                        <a:buFont typeface="Arial"/>
                        <a:buChar char="•"/>
                      </a:pPr>
                      <a:r>
                        <a:rPr lang="en-US" sz="2400" b="0" kern="1200" dirty="0">
                          <a:solidFill>
                            <a:srgbClr val="000000"/>
                          </a:solidFill>
                          <a:effectLst/>
                          <a:latin typeface="+mn-lt"/>
                          <a:ea typeface="+mn-ea"/>
                          <a:cs typeface="+mn-cs"/>
                        </a:rPr>
                        <a:t>Look for patterns of admission/discharge between community settings and hospitals and formalize communication relationships.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982827">
                <a:tc>
                  <a:txBody>
                    <a:bodyPr/>
                    <a:lstStyle/>
                    <a:p>
                      <a:pPr marL="342900" lvl="0" indent="-342900">
                        <a:buFont typeface="Arial"/>
                        <a:buChar char="•"/>
                      </a:pPr>
                      <a:endParaRPr lang="en-US" sz="2400" b="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07899401"/>
                  </a:ext>
                </a:extLst>
              </a:tr>
            </a:tbl>
          </a:graphicData>
        </a:graphic>
      </p:graphicFrame>
    </p:spTree>
    <p:extLst>
      <p:ext uri="{BB962C8B-B14F-4D97-AF65-F5344CB8AC3E}">
        <p14:creationId xmlns:p14="http://schemas.microsoft.com/office/powerpoint/2010/main" val="1860850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707886"/>
          </a:xfrm>
          <a:prstGeom prst="rect">
            <a:avLst/>
          </a:prstGeom>
          <a:noFill/>
        </p:spPr>
        <p:txBody>
          <a:bodyPr wrap="square" rtlCol="0">
            <a:spAutoFit/>
          </a:bodyPr>
          <a:lstStyle/>
          <a:p>
            <a:r>
              <a:rPr lang="en-US" sz="2000" b="1" dirty="0">
                <a:solidFill>
                  <a:srgbClr val="FFFFFF"/>
                </a:solidFill>
                <a:latin typeface="+mj-lt"/>
              </a:rPr>
              <a:t>Mitigation Recommendation 5 (cont.): Create coordinated effort across healthcare providers and other relevant stakeholders to streamline efforts regarding mitigation and surge</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882057619"/>
              </p:ext>
            </p:extLst>
          </p:nvPr>
        </p:nvGraphicFramePr>
        <p:xfrm>
          <a:off x="416377" y="1113171"/>
          <a:ext cx="11085622" cy="5577840"/>
        </p:xfrm>
        <a:graphic>
          <a:graphicData uri="http://schemas.openxmlformats.org/drawingml/2006/table">
            <a:tbl>
              <a:tblPr firstRow="1" bandRow="1">
                <a:tableStyleId>{FABFCF23-3B69-468F-B69F-88F6DE6A72F2}</a:tableStyleId>
              </a:tblPr>
              <a:tblGrid>
                <a:gridCol w="11085622">
                  <a:extLst>
                    <a:ext uri="{9D8B030D-6E8A-4147-A177-3AD203B41FA5}">
                      <a16:colId xmlns:a16="http://schemas.microsoft.com/office/drawing/2014/main" xmlns="" val="20000"/>
                    </a:ext>
                  </a:extLst>
                </a:gridCol>
              </a:tblGrid>
              <a:tr h="4982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00"/>
                          </a:solidFill>
                          <a:effectLst/>
                          <a:latin typeface="+mn-lt"/>
                          <a:ea typeface="+mn-ea"/>
                          <a:cs typeface="+mn-cs"/>
                        </a:rPr>
                        <a:t>Details, continued</a:t>
                      </a:r>
                      <a:r>
                        <a:rPr lang="en-US" sz="2400" b="0" kern="1200" dirty="0">
                          <a:solidFill>
                            <a:srgbClr val="000000"/>
                          </a:solidFill>
                          <a:effectLst/>
                          <a:latin typeface="+mn-lt"/>
                          <a:ea typeface="+mn-ea"/>
                          <a:cs typeface="+mn-cs"/>
                        </a:rPr>
                        <a:t>: </a:t>
                      </a:r>
                    </a:p>
                    <a:p>
                      <a:pPr marL="342900" lvl="0" indent="-342900">
                        <a:buFont typeface="Arial"/>
                        <a:buChar char="•"/>
                      </a:pPr>
                      <a:r>
                        <a:rPr lang="en-US" sz="2400" b="0" kern="1200" dirty="0">
                          <a:solidFill>
                            <a:srgbClr val="000000"/>
                          </a:solidFill>
                          <a:effectLst/>
                          <a:latin typeface="+mn-lt"/>
                          <a:ea typeface="+mn-ea"/>
                          <a:cs typeface="+mn-cs"/>
                        </a:rPr>
                        <a:t>For patients enrolled in </a:t>
                      </a:r>
                      <a:r>
                        <a:rPr lang="en-US" sz="2400" b="0" kern="1200" dirty="0" err="1">
                          <a:solidFill>
                            <a:srgbClr val="000000"/>
                          </a:solidFill>
                          <a:effectLst/>
                          <a:latin typeface="+mn-lt"/>
                          <a:ea typeface="+mn-ea"/>
                          <a:cs typeface="+mn-cs"/>
                        </a:rPr>
                        <a:t>MassHealth</a:t>
                      </a:r>
                      <a:r>
                        <a:rPr lang="en-US" sz="2400" b="0" kern="1200" dirty="0">
                          <a:solidFill>
                            <a:srgbClr val="000000"/>
                          </a:solidFill>
                          <a:effectLst/>
                          <a:latin typeface="+mn-lt"/>
                          <a:ea typeface="+mn-ea"/>
                          <a:cs typeface="+mn-cs"/>
                        </a:rPr>
                        <a:t> Managed Care plans, ensure that care coordinators are involved in all emergency care decision-making regarding that patient.</a:t>
                      </a:r>
                    </a:p>
                    <a:p>
                      <a:pPr marL="800100" lvl="1" indent="-342900">
                        <a:buFont typeface="Arial"/>
                        <a:buChar char="•"/>
                      </a:pPr>
                      <a:r>
                        <a:rPr lang="en-US" sz="2400" b="0" kern="1200" dirty="0">
                          <a:solidFill>
                            <a:srgbClr val="000000"/>
                          </a:solidFill>
                          <a:effectLst/>
                          <a:latin typeface="+mn-lt"/>
                          <a:ea typeface="+mn-ea"/>
                          <a:cs typeface="+mn-cs"/>
                        </a:rPr>
                        <a:t>Engage managed care plans and providers in holistic planning for needs of COVID patients with underlying conditions. </a:t>
                      </a:r>
                    </a:p>
                    <a:p>
                      <a:endParaRPr lang="en-US" sz="2400" b="0" i="0" kern="1200" dirty="0">
                        <a:solidFill>
                          <a:srgbClr val="000000"/>
                        </a:solidFill>
                        <a:effectLst/>
                        <a:latin typeface="+mn-lt"/>
                        <a:ea typeface="+mn-ea"/>
                        <a:cs typeface="+mn-cs"/>
                      </a:endParaRPr>
                    </a:p>
                    <a:p>
                      <a:r>
                        <a:rPr lang="en-US" sz="2400" b="1" kern="1200" dirty="0">
                          <a:solidFill>
                            <a:srgbClr val="000000"/>
                          </a:solidFill>
                          <a:effectLst/>
                          <a:latin typeface="+mn-lt"/>
                          <a:ea typeface="+mn-ea"/>
                          <a:cs typeface="+mn-cs"/>
                        </a:rPr>
                        <a:t>Root Cause Identified</a:t>
                      </a:r>
                      <a:r>
                        <a:rPr lang="en-US" sz="2400" b="0" kern="1200" dirty="0">
                          <a:solidFill>
                            <a:srgbClr val="000000"/>
                          </a:solidFill>
                          <a:effectLst/>
                          <a:latin typeface="+mn-lt"/>
                          <a:ea typeface="+mn-ea"/>
                          <a:cs typeface="+mn-cs"/>
                        </a:rPr>
                        <a:t>: </a:t>
                      </a:r>
                      <a:r>
                        <a:rPr lang="en-US" sz="2400" b="0" i="0" kern="1200" dirty="0">
                          <a:solidFill>
                            <a:srgbClr val="000000"/>
                          </a:solidFill>
                          <a:effectLst/>
                          <a:latin typeface="+mn-lt"/>
                          <a:ea typeface="+mn-ea"/>
                          <a:cs typeface="+mn-cs"/>
                        </a:rPr>
                        <a:t>Existing siloes</a:t>
                      </a:r>
                    </a:p>
                    <a:p>
                      <a:endParaRPr lang="en-US" sz="2400" b="0" i="0" kern="1200" dirty="0">
                        <a:solidFill>
                          <a:srgbClr val="000000"/>
                        </a:solidFill>
                        <a:effectLst/>
                        <a:latin typeface="+mn-lt"/>
                        <a:ea typeface="+mn-ea"/>
                        <a:cs typeface="+mn-cs"/>
                      </a:endParaRPr>
                    </a:p>
                    <a:p>
                      <a:r>
                        <a:rPr lang="en-US" sz="2400" b="1" kern="1200" dirty="0">
                          <a:solidFill>
                            <a:srgbClr val="000000"/>
                          </a:solidFill>
                          <a:effectLst/>
                          <a:latin typeface="+mn-lt"/>
                          <a:ea typeface="+mn-ea"/>
                          <a:cs typeface="+mn-cs"/>
                        </a:rPr>
                        <a:t>Population(s) Impacted</a:t>
                      </a:r>
                      <a:r>
                        <a:rPr lang="en-US" sz="2400" b="0" kern="1200" dirty="0">
                          <a:solidFill>
                            <a:srgbClr val="000000"/>
                          </a:solidFill>
                          <a:effectLst/>
                          <a:latin typeface="+mn-lt"/>
                          <a:ea typeface="+mn-ea"/>
                          <a:cs typeface="+mn-cs"/>
                        </a:rPr>
                        <a:t>:</a:t>
                      </a:r>
                      <a:r>
                        <a:rPr lang="en-US" sz="2400" b="0" i="1" kern="120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People of Color (race/ethnicity);</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Sexual orientation and gender identity;</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Individuals who have a disability, especially ID/DD, respiratory disorders, autoimmune disorders, deaf people, people with mental health diagnoses, people who use durable medical equipment;</a:t>
                      </a:r>
                      <a:r>
                        <a:rPr lang="en-US" sz="2400" b="0" kern="1200" baseline="0" dirty="0">
                          <a:solidFill>
                            <a:srgbClr val="000000"/>
                          </a:solidFill>
                          <a:effectLst/>
                          <a:latin typeface="+mn-lt"/>
                          <a:ea typeface="+mn-ea"/>
                          <a:cs typeface="+mn-cs"/>
                        </a:rPr>
                        <a:t> </a:t>
                      </a:r>
                      <a:r>
                        <a:rPr lang="en-US" sz="2400" b="0" kern="1200" dirty="0">
                          <a:solidFill>
                            <a:srgbClr val="000000"/>
                          </a:solidFill>
                          <a:effectLst/>
                          <a:latin typeface="+mn-lt"/>
                          <a:ea typeface="+mn-ea"/>
                          <a:cs typeface="+mn-cs"/>
                        </a:rPr>
                        <a:t>People who primarily speak languages other than English and those with varying levels of literacy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kern="1200" dirty="0">
                        <a:solidFill>
                          <a:srgbClr val="000000"/>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175086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r>
              <a:rPr lang="en-US" sz="2400" b="1" dirty="0">
                <a:solidFill>
                  <a:srgbClr val="FFFFFF"/>
                </a:solidFill>
                <a:latin typeface="+mj-lt"/>
              </a:rPr>
              <a:t>Mitigation Recommendation 6: Monitor enforcement of guidance to avoid over-policing in disenfranchised communities and increasing inequities </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21164717"/>
              </p:ext>
            </p:extLst>
          </p:nvPr>
        </p:nvGraphicFramePr>
        <p:xfrm>
          <a:off x="721894" y="1277888"/>
          <a:ext cx="10771047" cy="4846320"/>
        </p:xfrm>
        <a:graphic>
          <a:graphicData uri="http://schemas.openxmlformats.org/drawingml/2006/table">
            <a:tbl>
              <a:tblPr firstRow="1" bandRow="1">
                <a:tableStyleId>{FABFCF23-3B69-468F-B69F-88F6DE6A72F2}</a:tableStyleId>
              </a:tblPr>
              <a:tblGrid>
                <a:gridCol w="10771047">
                  <a:extLst>
                    <a:ext uri="{9D8B030D-6E8A-4147-A177-3AD203B41FA5}">
                      <a16:colId xmlns:a16="http://schemas.microsoft.com/office/drawing/2014/main" xmlns="" val="20000"/>
                    </a:ext>
                  </a:extLst>
                </a:gridCol>
              </a:tblGrid>
              <a:tr h="4109214">
                <a:tc>
                  <a:txBody>
                    <a:bodyPr/>
                    <a:lstStyle/>
                    <a:p>
                      <a:r>
                        <a:rPr lang="en-US" sz="2400" b="1" kern="1200" dirty="0">
                          <a:solidFill>
                            <a:schemeClr val="dk1"/>
                          </a:solidFill>
                          <a:effectLst/>
                          <a:latin typeface="+mn-lt"/>
                          <a:ea typeface="+mn-ea"/>
                          <a:cs typeface="+mn-cs"/>
                        </a:rPr>
                        <a:t>Details</a:t>
                      </a:r>
                      <a:r>
                        <a:rPr lang="en-US" sz="2400" b="0" kern="1200" dirty="0">
                          <a:solidFill>
                            <a:schemeClr val="dk1"/>
                          </a:solidFill>
                          <a:effectLst/>
                          <a:latin typeface="+mn-lt"/>
                          <a:ea typeface="+mn-ea"/>
                          <a:cs typeface="+mn-cs"/>
                        </a:rPr>
                        <a:t>:</a:t>
                      </a:r>
                    </a:p>
                    <a:p>
                      <a:pPr marL="457200" lvl="0" indent="-457200">
                        <a:buFont typeface="Arial"/>
                        <a:buChar char="•"/>
                      </a:pPr>
                      <a:r>
                        <a:rPr lang="en-US" sz="2400" b="0" i="0" kern="1200" dirty="0">
                          <a:solidFill>
                            <a:schemeClr val="tx1"/>
                          </a:solidFill>
                          <a:effectLst/>
                          <a:latin typeface="+mn-lt"/>
                          <a:ea typeface="+mn-ea"/>
                          <a:cs typeface="+mn-cs"/>
                        </a:rPr>
                        <a:t>Establish and communicate state guidelines regarding equitable enforcement to ensure that communities</a:t>
                      </a:r>
                      <a:r>
                        <a:rPr lang="en-US" sz="2400" b="0" i="0" kern="1200" baseline="0" dirty="0">
                          <a:solidFill>
                            <a:schemeClr val="tx1"/>
                          </a:solidFill>
                          <a:effectLst/>
                          <a:latin typeface="+mn-lt"/>
                          <a:ea typeface="+mn-ea"/>
                          <a:cs typeface="+mn-cs"/>
                        </a:rPr>
                        <a:t> of color aren’t disproportionately targeted for enforcement activities</a:t>
                      </a:r>
                      <a:r>
                        <a:rPr lang="en-US" sz="2400" b="0" i="0" kern="1200" dirty="0">
                          <a:solidFill>
                            <a:schemeClr val="tx1"/>
                          </a:solidFill>
                          <a:effectLst/>
                          <a:latin typeface="+mn-lt"/>
                          <a:ea typeface="+mn-ea"/>
                          <a:cs typeface="+mn-cs"/>
                        </a:rPr>
                        <a:t>.</a:t>
                      </a:r>
                    </a:p>
                    <a:p>
                      <a:pPr marL="457200" lvl="0" indent="-457200">
                        <a:buFont typeface="Arial"/>
                        <a:buChar char="•"/>
                      </a:pPr>
                      <a:r>
                        <a:rPr lang="en-US" sz="2400" b="0" i="0" kern="1200" dirty="0">
                          <a:solidFill>
                            <a:schemeClr val="tx1"/>
                          </a:solidFill>
                          <a:effectLst/>
                          <a:latin typeface="+mn-lt"/>
                          <a:ea typeface="+mn-ea"/>
                          <a:cs typeface="+mn-cs"/>
                        </a:rPr>
                        <a:t>Monitor communities using city and zip-code level data; consider how guidance is being enforced. </a:t>
                      </a:r>
                    </a:p>
                    <a:p>
                      <a:endParaRPr lang="en-US" sz="2400" b="0" kern="1200" dirty="0">
                        <a:solidFill>
                          <a:schemeClr val="dk1"/>
                        </a:solidFill>
                        <a:effectLst/>
                        <a:latin typeface="+mn-lt"/>
                        <a:ea typeface="+mn-ea"/>
                        <a:cs typeface="+mn-cs"/>
                      </a:endParaRPr>
                    </a:p>
                    <a:p>
                      <a:r>
                        <a:rPr lang="en-US" sz="2400" b="1" kern="1200" dirty="0">
                          <a:solidFill>
                            <a:schemeClr val="dk1"/>
                          </a:solidFill>
                          <a:effectLst/>
                          <a:latin typeface="+mn-lt"/>
                          <a:ea typeface="+mn-ea"/>
                          <a:cs typeface="+mn-cs"/>
                        </a:rPr>
                        <a:t>Root Cause Identified</a:t>
                      </a:r>
                      <a:r>
                        <a:rPr lang="en-US" sz="2400" b="0" kern="1200" dirty="0">
                          <a:solidFill>
                            <a:schemeClr val="dk1"/>
                          </a:solidFill>
                          <a:effectLst/>
                          <a:latin typeface="+mn-lt"/>
                          <a:ea typeface="+mn-ea"/>
                          <a:cs typeface="+mn-cs"/>
                        </a:rPr>
                        <a:t>: </a:t>
                      </a:r>
                      <a:r>
                        <a:rPr lang="en-US" sz="2400" b="0" i="0" kern="1200" dirty="0">
                          <a:solidFill>
                            <a:schemeClr val="tx1"/>
                          </a:solidFill>
                          <a:effectLst/>
                          <a:latin typeface="+mn-lt"/>
                          <a:ea typeface="+mn-ea"/>
                          <a:cs typeface="+mn-cs"/>
                        </a:rPr>
                        <a:t>Systemic racial and other inequities</a:t>
                      </a:r>
                    </a:p>
                    <a:p>
                      <a:endParaRPr lang="en-US" sz="2400" b="0" i="0" kern="1200" dirty="0">
                        <a:solidFill>
                          <a:schemeClr val="tx1"/>
                        </a:solidFill>
                        <a:effectLst/>
                        <a:latin typeface="+mn-lt"/>
                        <a:ea typeface="+mn-ea"/>
                        <a:cs typeface="+mn-cs"/>
                      </a:endParaRPr>
                    </a:p>
                    <a:p>
                      <a:r>
                        <a:rPr lang="en-US" sz="2400" b="1" kern="1200" dirty="0">
                          <a:solidFill>
                            <a:schemeClr val="dk1"/>
                          </a:solidFill>
                          <a:effectLst/>
                          <a:latin typeface="+mn-lt"/>
                          <a:ea typeface="+mn-ea"/>
                          <a:cs typeface="+mn-cs"/>
                        </a:rPr>
                        <a:t>Population(s) Impacted</a:t>
                      </a:r>
                      <a:r>
                        <a:rPr lang="en-US" sz="2400" b="0" kern="1200" dirty="0">
                          <a:solidFill>
                            <a:schemeClr val="dk1"/>
                          </a:solidFill>
                          <a:effectLst/>
                          <a:latin typeface="+mn-lt"/>
                          <a:ea typeface="+mn-ea"/>
                          <a:cs typeface="+mn-cs"/>
                        </a:rPr>
                        <a:t>:</a:t>
                      </a:r>
                      <a:r>
                        <a:rPr lang="en-US" sz="2400" b="0" i="1" kern="120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of Color (race/ethnicity);</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Sexual orientation and gender identity;</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who have a disability;</a:t>
                      </a:r>
                      <a:r>
                        <a:rPr lang="en-US" sz="2400" b="0" kern="1200" baseline="0" dirty="0">
                          <a:solidFill>
                            <a:schemeClr val="dk1"/>
                          </a:solidFill>
                          <a:effectLst/>
                          <a:latin typeface="+mn-lt"/>
                          <a:ea typeface="+mn-ea"/>
                          <a:cs typeface="+mn-cs"/>
                        </a:rPr>
                        <a:t> </a:t>
                      </a:r>
                      <a:r>
                        <a:rPr lang="en-US" sz="2400" b="0" kern="1200" dirty="0">
                          <a:solidFill>
                            <a:schemeClr val="dk1"/>
                          </a:solidFill>
                          <a:effectLst/>
                          <a:latin typeface="+mn-lt"/>
                          <a:ea typeface="+mn-ea"/>
                          <a:cs typeface="+mn-cs"/>
                        </a:rPr>
                        <a:t>People who primarily speak languages other than English and those with varying levels of literacy </a:t>
                      </a:r>
                    </a:p>
                    <a:p>
                      <a:pPr marL="457200" lvl="0" indent="-457200">
                        <a:buFont typeface="Arial"/>
                        <a:buChar char="•"/>
                      </a:pPr>
                      <a:endParaRPr lang="en-US" sz="24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7715846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98233" y="171657"/>
            <a:ext cx="11481955" cy="584775"/>
          </a:xfrm>
          <a:prstGeom prst="rect">
            <a:avLst/>
          </a:prstGeom>
          <a:noFill/>
        </p:spPr>
        <p:txBody>
          <a:bodyPr wrap="square" rtlCol="0">
            <a:spAutoFit/>
          </a:bodyPr>
          <a:lstStyle/>
          <a:p>
            <a:pPr>
              <a:defRPr/>
            </a:pPr>
            <a:r>
              <a:rPr lang="en-US" sz="3200" b="1" dirty="0">
                <a:solidFill>
                  <a:schemeClr val="bg1"/>
                </a:solidFill>
                <a:latin typeface="Arial" charset="0"/>
                <a:cs typeface="Arial" charset="0"/>
              </a:rPr>
              <a:t>2. COVID-19 Mitigation: DPH Next Steps</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138026" y="-165266"/>
          <a:ext cx="12363882" cy="6736080"/>
        </p:xfrm>
        <a:graphic>
          <a:graphicData uri="http://schemas.openxmlformats.org/drawingml/2006/table">
            <a:tbl>
              <a:tblPr firstRow="1" bandRow="1">
                <a:tableStyleId>{5C22544A-7EE6-4342-B048-85BDC9FD1C3A}</a:tableStyleId>
              </a:tblPr>
              <a:tblGrid>
                <a:gridCol w="2444027">
                  <a:extLst>
                    <a:ext uri="{9D8B030D-6E8A-4147-A177-3AD203B41FA5}">
                      <a16:colId xmlns:a16="http://schemas.microsoft.com/office/drawing/2014/main" xmlns="" val="98093174"/>
                    </a:ext>
                  </a:extLst>
                </a:gridCol>
                <a:gridCol w="9919855">
                  <a:extLst>
                    <a:ext uri="{9D8B030D-6E8A-4147-A177-3AD203B41FA5}">
                      <a16:colId xmlns:a16="http://schemas.microsoft.com/office/drawing/2014/main" xmlns="" val="3203364878"/>
                    </a:ext>
                  </a:extLst>
                </a:gridCol>
              </a:tblGrid>
              <a:tr h="442128">
                <a:tc>
                  <a:txBody>
                    <a:bodyPr/>
                    <a:lstStyle/>
                    <a:p>
                      <a:pPr algn="ctr"/>
                      <a:endParaRPr lang="en-US" sz="2400" dirty="0"/>
                    </a:p>
                  </a:txBody>
                  <a:tcPr/>
                </a:tc>
                <a:tc>
                  <a:txBody>
                    <a:bodyPr/>
                    <a:lstStyle/>
                    <a:p>
                      <a:pPr algn="ctr"/>
                      <a:r>
                        <a:rPr lang="en-US" sz="2400" dirty="0"/>
                        <a:t>COVID-19 Mitigation:</a:t>
                      </a:r>
                      <a:r>
                        <a:rPr lang="en-US" sz="2400" baseline="0" dirty="0"/>
                        <a:t> </a:t>
                      </a:r>
                      <a:r>
                        <a:rPr lang="en-US" sz="2400" dirty="0"/>
                        <a:t>DPH Potential Actions</a:t>
                      </a:r>
                      <a:endParaRPr lang="en-US" sz="2000" dirty="0"/>
                    </a:p>
                  </a:txBody>
                  <a:tcPr/>
                </a:tc>
                <a:extLst>
                  <a:ext uri="{0D108BD9-81ED-4DB2-BD59-A6C34878D82A}">
                    <a16:rowId xmlns:a16="http://schemas.microsoft.com/office/drawing/2014/main" xmlns="" val="528578915"/>
                  </a:ext>
                </a:extLst>
              </a:tr>
              <a:tr h="801986">
                <a:tc>
                  <a:txBody>
                    <a:bodyPr/>
                    <a:lstStyle/>
                    <a:p>
                      <a:pPr algn="ctr"/>
                      <a:r>
                        <a:rPr lang="en-US" sz="2400" b="1" dirty="0">
                          <a:solidFill>
                            <a:schemeClr val="tx1"/>
                          </a:solidFill>
                        </a:rPr>
                        <a:t>Access to PPE</a:t>
                      </a:r>
                    </a:p>
                  </a:txBody>
                  <a:tcPr anchor="ctr"/>
                </a:tc>
                <a:tc>
                  <a:txBody>
                    <a:bodyPr/>
                    <a:lstStyle/>
                    <a:p>
                      <a:pPr marL="285750" lvl="0" indent="-285750">
                        <a:buFont typeface="Arial"/>
                        <a:buChar char="•"/>
                      </a:pPr>
                      <a:r>
                        <a:rPr lang="en-US" sz="2000" kern="1200" dirty="0">
                          <a:solidFill>
                            <a:schemeClr val="tx1"/>
                          </a:solidFill>
                          <a:effectLst/>
                          <a:latin typeface="+mn-lt"/>
                          <a:ea typeface="+mn-ea"/>
                          <a:cs typeface="+mn-cs"/>
                        </a:rPr>
                        <a:t>Support</a:t>
                      </a:r>
                      <a:r>
                        <a:rPr lang="en-US" sz="2000" kern="1200" baseline="0" dirty="0">
                          <a:solidFill>
                            <a:schemeClr val="tx1"/>
                          </a:solidFill>
                          <a:effectLst/>
                          <a:latin typeface="+mn-lt"/>
                          <a:ea typeface="+mn-ea"/>
                          <a:cs typeface="+mn-cs"/>
                        </a:rPr>
                        <a:t> i</a:t>
                      </a:r>
                      <a:r>
                        <a:rPr lang="en-US" sz="2000" kern="1200" dirty="0">
                          <a:solidFill>
                            <a:schemeClr val="tx1"/>
                          </a:solidFill>
                          <a:effectLst/>
                          <a:latin typeface="+mn-lt"/>
                          <a:ea typeface="+mn-ea"/>
                          <a:cs typeface="+mn-cs"/>
                        </a:rPr>
                        <a:t>mplementation of MA COVID-19 testing plan</a:t>
                      </a:r>
                      <a:r>
                        <a:rPr lang="en-US" sz="2000" kern="1200" baseline="0" dirty="0">
                          <a:solidFill>
                            <a:schemeClr val="tx1"/>
                          </a:solidFill>
                          <a:effectLst/>
                          <a:latin typeface="+mn-lt"/>
                          <a:ea typeface="+mn-ea"/>
                          <a:cs typeface="+mn-cs"/>
                        </a:rPr>
                        <a:t> </a:t>
                      </a:r>
                    </a:p>
                    <a:p>
                      <a:pPr marL="285750" lvl="0" indent="-285750">
                        <a:buFont typeface="Arial"/>
                        <a:buChar char="•"/>
                      </a:pPr>
                      <a:r>
                        <a:rPr lang="en-US" sz="2000" kern="1200" dirty="0">
                          <a:solidFill>
                            <a:schemeClr val="tx1"/>
                          </a:solidFill>
                          <a:effectLst/>
                          <a:latin typeface="+mn-lt"/>
                          <a:ea typeface="+mn-ea"/>
                          <a:cs typeface="+mn-cs"/>
                        </a:rPr>
                        <a:t>Engage with Occupational Health to provide guidance to employees and employers on safe work spaces </a:t>
                      </a:r>
                      <a:endParaRPr lang="en-US" sz="2400" dirty="0">
                        <a:solidFill>
                          <a:schemeClr val="tx1"/>
                        </a:solidFill>
                        <a:effectLst/>
                      </a:endParaRPr>
                    </a:p>
                  </a:txBody>
                  <a:tcPr/>
                </a:tc>
                <a:extLst>
                  <a:ext uri="{0D108BD9-81ED-4DB2-BD59-A6C34878D82A}">
                    <a16:rowId xmlns:a16="http://schemas.microsoft.com/office/drawing/2014/main" xmlns="" val="1617705638"/>
                  </a:ext>
                </a:extLst>
              </a:tr>
              <a:tr h="646142">
                <a:tc>
                  <a:txBody>
                    <a:bodyPr/>
                    <a:lstStyle/>
                    <a:p>
                      <a:pPr algn="ctr"/>
                      <a:r>
                        <a:rPr lang="en-US" sz="2400" b="1" dirty="0">
                          <a:solidFill>
                            <a:schemeClr val="tx1"/>
                          </a:solidFill>
                        </a:rPr>
                        <a:t>Housing Stability</a:t>
                      </a:r>
                    </a:p>
                  </a:txBody>
                  <a:tcPr anchor="ctr"/>
                </a:tc>
                <a:tc>
                  <a:txBody>
                    <a:bodyPr/>
                    <a:lstStyle/>
                    <a:p>
                      <a:pPr marL="342900" indent="-342900" algn="l">
                        <a:buFont typeface="Arial"/>
                        <a:buChar char="•"/>
                      </a:pPr>
                      <a:r>
                        <a:rPr lang="en-US" sz="2000" dirty="0">
                          <a:solidFill>
                            <a:schemeClr val="tx1"/>
                          </a:solidFill>
                        </a:rPr>
                        <a:t>Bring</a:t>
                      </a:r>
                      <a:r>
                        <a:rPr lang="en-US" sz="2000" baseline="0" dirty="0">
                          <a:solidFill>
                            <a:schemeClr val="tx1"/>
                          </a:solidFill>
                        </a:rPr>
                        <a:t> p</a:t>
                      </a:r>
                      <a:r>
                        <a:rPr lang="en-US" sz="2000" dirty="0">
                          <a:solidFill>
                            <a:schemeClr val="tx1"/>
                          </a:solidFill>
                        </a:rPr>
                        <a:t>ublic health perspective to administration </a:t>
                      </a:r>
                      <a:r>
                        <a:rPr lang="en-US" sz="2000" kern="1200" dirty="0">
                          <a:solidFill>
                            <a:schemeClr val="tx1"/>
                          </a:solidFill>
                          <a:effectLst/>
                          <a:latin typeface="+mn-lt"/>
                          <a:ea typeface="+mn-ea"/>
                          <a:cs typeface="+mn-cs"/>
                        </a:rPr>
                        <a:t>efforts to build state supports for low-income people (e.g. increasing MVRP subsidies) and mobilizing for increased access</a:t>
                      </a:r>
                      <a:r>
                        <a:rPr lang="en-US" sz="2000" dirty="0">
                          <a:solidFill>
                            <a:schemeClr val="tx1"/>
                          </a:solidFill>
                          <a:effectLst/>
                        </a:rPr>
                        <a:t> </a:t>
                      </a:r>
                      <a:endParaRPr lang="en-US" sz="2000" dirty="0">
                        <a:solidFill>
                          <a:schemeClr val="tx1"/>
                        </a:solidFill>
                      </a:endParaRPr>
                    </a:p>
                  </a:txBody>
                  <a:tcPr/>
                </a:tc>
                <a:extLst>
                  <a:ext uri="{0D108BD9-81ED-4DB2-BD59-A6C34878D82A}">
                    <a16:rowId xmlns:a16="http://schemas.microsoft.com/office/drawing/2014/main" xmlns="" val="3332516226"/>
                  </a:ext>
                </a:extLst>
              </a:tr>
              <a:tr h="794336">
                <a:tc>
                  <a:txBody>
                    <a:bodyPr/>
                    <a:lstStyle/>
                    <a:p>
                      <a:pPr algn="ctr"/>
                      <a:r>
                        <a:rPr lang="en-US" sz="2400" b="1" dirty="0">
                          <a:solidFill>
                            <a:schemeClr val="tx1"/>
                          </a:solidFill>
                        </a:rPr>
                        <a:t>Culturally</a:t>
                      </a:r>
                      <a:r>
                        <a:rPr lang="en-US" sz="2400" b="1" baseline="0" dirty="0">
                          <a:solidFill>
                            <a:schemeClr val="tx1"/>
                          </a:solidFill>
                        </a:rPr>
                        <a:t> Appropriate Workforce</a:t>
                      </a:r>
                      <a:endParaRPr lang="en-US" sz="2400" b="1" dirty="0">
                        <a:solidFill>
                          <a:schemeClr val="tx1"/>
                        </a:solidFill>
                      </a:endParaRPr>
                    </a:p>
                  </a:txBody>
                  <a:tcPr anchor="ctr"/>
                </a:tc>
                <a:tc>
                  <a:txBody>
                    <a:bodyPr/>
                    <a:lstStyle/>
                    <a:p>
                      <a:pPr marL="342900" lvl="0" indent="-342900">
                        <a:buFont typeface="Arial"/>
                        <a:buChar char="•"/>
                      </a:pPr>
                      <a:r>
                        <a:rPr lang="en-US" sz="2000" kern="1200" dirty="0">
                          <a:solidFill>
                            <a:schemeClr val="tx1"/>
                          </a:solidFill>
                          <a:effectLst/>
                          <a:latin typeface="+mn-lt"/>
                          <a:ea typeface="+mn-ea"/>
                          <a:cs typeface="+mn-cs"/>
                        </a:rPr>
                        <a:t>Provide</a:t>
                      </a:r>
                      <a:r>
                        <a:rPr lang="en-US" sz="2000" kern="1200" baseline="0" dirty="0">
                          <a:solidFill>
                            <a:schemeClr val="tx1"/>
                          </a:solidFill>
                          <a:effectLst/>
                          <a:latin typeface="+mn-lt"/>
                          <a:ea typeface="+mn-ea"/>
                          <a:cs typeface="+mn-cs"/>
                        </a:rPr>
                        <a:t> best practices to</a:t>
                      </a:r>
                      <a:r>
                        <a:rPr lang="en-US" sz="2000" kern="1200" dirty="0">
                          <a:solidFill>
                            <a:schemeClr val="tx1"/>
                          </a:solidFill>
                          <a:effectLst/>
                          <a:latin typeface="+mn-lt"/>
                          <a:ea typeface="+mn-ea"/>
                          <a:cs typeface="+mn-cs"/>
                        </a:rPr>
                        <a:t> CTC</a:t>
                      </a:r>
                      <a:r>
                        <a:rPr lang="en-US" sz="2000" kern="1200" baseline="0" dirty="0">
                          <a:solidFill>
                            <a:schemeClr val="tx1"/>
                          </a:solidFill>
                          <a:effectLst/>
                          <a:latin typeface="+mn-lt"/>
                          <a:ea typeface="+mn-ea"/>
                          <a:cs typeface="+mn-cs"/>
                        </a:rPr>
                        <a:t> regarding </a:t>
                      </a:r>
                      <a:r>
                        <a:rPr lang="en-US" sz="2000" kern="1200" dirty="0">
                          <a:solidFill>
                            <a:schemeClr val="tx1"/>
                          </a:solidFill>
                          <a:effectLst/>
                          <a:latin typeface="+mn-lt"/>
                          <a:ea typeface="+mn-ea"/>
                          <a:cs typeface="+mn-cs"/>
                        </a:rPr>
                        <a:t>additional hires and additional training to</a:t>
                      </a:r>
                      <a:r>
                        <a:rPr lang="en-US" sz="2000" kern="1200" baseline="0" dirty="0">
                          <a:solidFill>
                            <a:schemeClr val="tx1"/>
                          </a:solidFill>
                          <a:effectLst/>
                          <a:latin typeface="+mn-lt"/>
                          <a:ea typeface="+mn-ea"/>
                          <a:cs typeface="+mn-cs"/>
                        </a:rPr>
                        <a:t> improve cultural intelligence</a:t>
                      </a:r>
                      <a:endParaRPr lang="en-US" sz="2000" kern="1200" dirty="0">
                        <a:solidFill>
                          <a:schemeClr val="tx1"/>
                        </a:solidFill>
                        <a:effectLst/>
                        <a:latin typeface="+mn-lt"/>
                        <a:ea typeface="+mn-ea"/>
                        <a:cs typeface="+mn-cs"/>
                      </a:endParaRPr>
                    </a:p>
                    <a:p>
                      <a:pPr marL="342900" lvl="0" indent="-342900">
                        <a:buFont typeface="Arial"/>
                        <a:buChar char="•"/>
                      </a:pPr>
                      <a:r>
                        <a:rPr lang="en-US" sz="2000" kern="1200" dirty="0">
                          <a:solidFill>
                            <a:schemeClr val="tx1"/>
                          </a:solidFill>
                          <a:effectLst/>
                          <a:latin typeface="+mn-lt"/>
                          <a:ea typeface="+mn-ea"/>
                          <a:cs typeface="+mn-cs"/>
                        </a:rPr>
                        <a:t>Explore CHWs</a:t>
                      </a:r>
                      <a:r>
                        <a:rPr lang="en-US" sz="2000" kern="1200" baseline="0" dirty="0">
                          <a:solidFill>
                            <a:schemeClr val="tx1"/>
                          </a:solidFill>
                          <a:effectLst/>
                          <a:latin typeface="+mn-lt"/>
                          <a:ea typeface="+mn-ea"/>
                          <a:cs typeface="+mn-cs"/>
                        </a:rPr>
                        <a:t> for contract tracing roles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000" dirty="0">
                          <a:solidFill>
                            <a:schemeClr val="tx1"/>
                          </a:solidFill>
                        </a:rPr>
                        <a:t>Disseminate</a:t>
                      </a:r>
                      <a:r>
                        <a:rPr lang="en-US" sz="2000" baseline="0" dirty="0">
                          <a:solidFill>
                            <a:schemeClr val="tx1"/>
                          </a:solidFill>
                        </a:rPr>
                        <a:t> guidance on steps for </a:t>
                      </a:r>
                      <a:r>
                        <a:rPr lang="en-US" sz="2000" dirty="0">
                          <a:solidFill>
                            <a:schemeClr val="tx1"/>
                          </a:solidFill>
                        </a:rPr>
                        <a:t>foreign-trained medical professionals to practice in MA</a:t>
                      </a:r>
                    </a:p>
                  </a:txBody>
                  <a:tcPr/>
                </a:tc>
                <a:extLst>
                  <a:ext uri="{0D108BD9-81ED-4DB2-BD59-A6C34878D82A}">
                    <a16:rowId xmlns:a16="http://schemas.microsoft.com/office/drawing/2014/main" xmlns="" val="3261466191"/>
                  </a:ext>
                </a:extLst>
              </a:tr>
              <a:tr h="794336">
                <a:tc>
                  <a:txBody>
                    <a:bodyPr/>
                    <a:lstStyle/>
                    <a:p>
                      <a:pPr algn="ctr"/>
                      <a:r>
                        <a:rPr lang="en-US" sz="2400" b="1" dirty="0">
                          <a:solidFill>
                            <a:schemeClr val="tx1"/>
                          </a:solidFill>
                        </a:rPr>
                        <a:t>Access to Care</a:t>
                      </a:r>
                    </a:p>
                  </a:txBody>
                  <a:tcPr anchor="ctr"/>
                </a:tc>
                <a:tc>
                  <a:txBody>
                    <a:bodyPr/>
                    <a:lstStyle/>
                    <a:p>
                      <a:pPr marL="285750" lvl="0" indent="-285750">
                        <a:buFont typeface="Arial"/>
                        <a:buChar char="•"/>
                      </a:pPr>
                      <a:r>
                        <a:rPr lang="en-US" sz="2000" kern="1200" dirty="0">
                          <a:solidFill>
                            <a:schemeClr val="tx1"/>
                          </a:solidFill>
                          <a:effectLst/>
                          <a:latin typeface="+mn-lt"/>
                          <a:ea typeface="+mn-ea"/>
                          <a:cs typeface="+mn-cs"/>
                        </a:rPr>
                        <a:t>Develop</a:t>
                      </a:r>
                      <a:r>
                        <a:rPr lang="en-US" sz="2000" kern="1200" baseline="0" dirty="0">
                          <a:solidFill>
                            <a:schemeClr val="tx1"/>
                          </a:solidFill>
                          <a:effectLst/>
                          <a:latin typeface="+mn-lt"/>
                          <a:ea typeface="+mn-ea"/>
                          <a:cs typeface="+mn-cs"/>
                        </a:rPr>
                        <a:t> g</a:t>
                      </a:r>
                      <a:r>
                        <a:rPr lang="en-US" sz="2000" kern="1200" dirty="0">
                          <a:solidFill>
                            <a:schemeClr val="tx1"/>
                          </a:solidFill>
                          <a:effectLst/>
                          <a:latin typeface="+mn-lt"/>
                          <a:ea typeface="+mn-ea"/>
                          <a:cs typeface="+mn-cs"/>
                        </a:rPr>
                        <a:t>uidance for</a:t>
                      </a:r>
                      <a:r>
                        <a:rPr lang="en-US" sz="2000" kern="1200" baseline="0" dirty="0">
                          <a:solidFill>
                            <a:schemeClr val="tx1"/>
                          </a:solidFill>
                          <a:effectLst/>
                          <a:latin typeface="+mn-lt"/>
                          <a:ea typeface="+mn-ea"/>
                          <a:cs typeface="+mn-cs"/>
                        </a:rPr>
                        <a:t> relevant stakeholders regarding </a:t>
                      </a:r>
                      <a:r>
                        <a:rPr lang="en-US" sz="2000" kern="1200" dirty="0">
                          <a:solidFill>
                            <a:schemeClr val="tx1"/>
                          </a:solidFill>
                          <a:effectLst/>
                          <a:latin typeface="+mn-lt"/>
                          <a:ea typeface="+mn-ea"/>
                          <a:cs typeface="+mn-cs"/>
                        </a:rPr>
                        <a:t>access and inclusion of underserved groups to available</a:t>
                      </a:r>
                      <a:r>
                        <a:rPr lang="en-US" sz="2000" kern="1200" baseline="0" dirty="0">
                          <a:solidFill>
                            <a:schemeClr val="tx1"/>
                          </a:solidFill>
                          <a:effectLst/>
                          <a:latin typeface="+mn-lt"/>
                          <a:ea typeface="+mn-ea"/>
                          <a:cs typeface="+mn-cs"/>
                        </a:rPr>
                        <a:t> services (trials, vaccines, needed medical care, etc.)</a:t>
                      </a:r>
                    </a:p>
                    <a:p>
                      <a:pPr marL="285750" lvl="0" indent="-285750">
                        <a:buFont typeface="Arial"/>
                        <a:buChar char="•"/>
                      </a:pPr>
                      <a:r>
                        <a:rPr lang="en-US" sz="2000" kern="1200" dirty="0">
                          <a:solidFill>
                            <a:schemeClr val="tx1"/>
                          </a:solidFill>
                          <a:effectLst/>
                          <a:latin typeface="+mn-lt"/>
                          <a:ea typeface="+mn-ea"/>
                          <a:cs typeface="+mn-cs"/>
                        </a:rPr>
                        <a:t>Determine best practices from other states and countries regarding equitable access</a:t>
                      </a:r>
                    </a:p>
                    <a:p>
                      <a:pPr marL="285750" lvl="0" indent="-285750">
                        <a:buFont typeface="Arial"/>
                        <a:buChar char="•"/>
                      </a:pPr>
                      <a:r>
                        <a:rPr lang="en-US" sz="2000" kern="1200" dirty="0">
                          <a:solidFill>
                            <a:schemeClr val="tx1"/>
                          </a:solidFill>
                          <a:effectLst/>
                          <a:latin typeface="+mn-lt"/>
                          <a:ea typeface="+mn-ea"/>
                          <a:cs typeface="+mn-cs"/>
                        </a:rPr>
                        <a:t>Leverage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efforts on chronic disease managemen</a:t>
                      </a:r>
                      <a:r>
                        <a:rPr lang="en-US" sz="2000" kern="1200" baseline="0" dirty="0">
                          <a:solidFill>
                            <a:schemeClr val="tx1"/>
                          </a:solidFill>
                          <a:effectLst/>
                          <a:latin typeface="+mn-lt"/>
                          <a:ea typeface="+mn-ea"/>
                          <a:cs typeface="+mn-cs"/>
                        </a:rPr>
                        <a:t>t, h</a:t>
                      </a:r>
                      <a:r>
                        <a:rPr lang="en-US" sz="2000" kern="1200" dirty="0">
                          <a:solidFill>
                            <a:schemeClr val="tx1"/>
                          </a:solidFill>
                          <a:effectLst/>
                          <a:latin typeface="+mn-lt"/>
                          <a:ea typeface="+mn-ea"/>
                          <a:cs typeface="+mn-cs"/>
                        </a:rPr>
                        <a:t>ealth insurance status, and continuity of care to identify and address impacts of not seeking care due to COVID-19</a:t>
                      </a:r>
                    </a:p>
                  </a:txBody>
                  <a:tcPr/>
                </a:tc>
                <a:extLst>
                  <a:ext uri="{0D108BD9-81ED-4DB2-BD59-A6C34878D82A}">
                    <a16:rowId xmlns:a16="http://schemas.microsoft.com/office/drawing/2014/main" xmlns="" val="2843874457"/>
                  </a:ext>
                </a:extLst>
              </a:tr>
              <a:tr h="734091">
                <a:tc>
                  <a:txBody>
                    <a:bodyPr/>
                    <a:lstStyle/>
                    <a:p>
                      <a:pPr algn="ctr"/>
                      <a:r>
                        <a:rPr lang="en-US" sz="2400" b="1" dirty="0">
                          <a:solidFill>
                            <a:schemeClr val="tx1"/>
                          </a:solidFill>
                        </a:rPr>
                        <a:t>System Coordination</a:t>
                      </a:r>
                    </a:p>
                  </a:txBody>
                  <a:tcPr anchor="ctr"/>
                </a:tc>
                <a:tc>
                  <a:txBody>
                    <a:bodyPr/>
                    <a:lstStyle/>
                    <a:p>
                      <a:pPr marL="285750" lvl="0" indent="-285750">
                        <a:buFont typeface="Arial"/>
                        <a:buChar char="•"/>
                      </a:pPr>
                      <a:r>
                        <a:rPr lang="en-US" sz="2000" kern="1200" dirty="0">
                          <a:solidFill>
                            <a:schemeClr val="tx1"/>
                          </a:solidFill>
                          <a:effectLst/>
                          <a:latin typeface="+mn-lt"/>
                          <a:ea typeface="+mn-ea"/>
                          <a:cs typeface="+mn-cs"/>
                        </a:rPr>
                        <a:t>Work with MassHealth &amp; ACOs</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to support access to care with social supports</a:t>
                      </a:r>
                    </a:p>
                    <a:p>
                      <a:pPr marL="285750" lvl="0" indent="-285750">
                        <a:buFont typeface="Arial"/>
                        <a:buChar char="•"/>
                      </a:pPr>
                      <a:r>
                        <a:rPr lang="en-US" sz="2000" kern="1200" dirty="0">
                          <a:solidFill>
                            <a:schemeClr val="tx1"/>
                          </a:solidFill>
                          <a:effectLst/>
                          <a:latin typeface="+mn-lt"/>
                          <a:ea typeface="+mn-ea"/>
                          <a:cs typeface="+mn-cs"/>
                        </a:rPr>
                        <a:t>Work with</a:t>
                      </a:r>
                      <a:r>
                        <a:rPr lang="en-US" sz="2000" kern="1200" baseline="0" dirty="0">
                          <a:solidFill>
                            <a:schemeClr val="tx1"/>
                          </a:solidFill>
                          <a:effectLst/>
                          <a:latin typeface="+mn-lt"/>
                          <a:ea typeface="+mn-ea"/>
                          <a:cs typeface="+mn-cs"/>
                        </a:rPr>
                        <a:t> community partners</a:t>
                      </a:r>
                      <a:r>
                        <a:rPr lang="en-US" sz="2000" kern="1200" dirty="0">
                          <a:solidFill>
                            <a:schemeClr val="tx1"/>
                          </a:solidFill>
                          <a:effectLst/>
                          <a:latin typeface="+mn-lt"/>
                          <a:ea typeface="+mn-ea"/>
                          <a:cs typeface="+mn-cs"/>
                        </a:rPr>
                        <a:t> to </a:t>
                      </a:r>
                      <a:r>
                        <a:rPr lang="en-US" sz="2000" kern="1200" baseline="0" dirty="0">
                          <a:solidFill>
                            <a:schemeClr val="tx1"/>
                          </a:solidFill>
                          <a:effectLst/>
                          <a:latin typeface="+mn-lt"/>
                          <a:ea typeface="+mn-ea"/>
                          <a:cs typeface="+mn-cs"/>
                        </a:rPr>
                        <a:t>address care coordination gaps and needs</a:t>
                      </a:r>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xmlns="" val="10004"/>
                  </a:ext>
                </a:extLst>
              </a:tr>
              <a:tr h="639745">
                <a:tc>
                  <a:txBody>
                    <a:bodyPr/>
                    <a:lstStyle/>
                    <a:p>
                      <a:pPr algn="ctr"/>
                      <a:r>
                        <a:rPr lang="en-US" sz="2400" b="1" dirty="0"/>
                        <a:t>Community Safety</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lang="en-US" sz="2000" kern="1200" dirty="0">
                          <a:solidFill>
                            <a:schemeClr val="dk1"/>
                          </a:solidFill>
                          <a:effectLst/>
                          <a:latin typeface="+mn-lt"/>
                          <a:ea typeface="+mn-ea"/>
                          <a:cs typeface="+mn-cs"/>
                        </a:rPr>
                        <a:t>Explore training regarding implementation</a:t>
                      </a:r>
                      <a:r>
                        <a:rPr lang="en-US" sz="2000" kern="1200" baseline="0" dirty="0">
                          <a:solidFill>
                            <a:schemeClr val="dk1"/>
                          </a:solidFill>
                          <a:effectLst/>
                          <a:latin typeface="+mn-lt"/>
                          <a:ea typeface="+mn-ea"/>
                          <a:cs typeface="+mn-cs"/>
                        </a:rPr>
                        <a:t> of public health guidance for required face masks where social distancing is not possible and intersection with law enforcement</a:t>
                      </a:r>
                    </a:p>
                  </a:txBody>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1FCB96B9-B774-445B-A0F2-8850F80ECA32}"/>
              </a:ext>
            </a:extLst>
          </p:cNvPr>
          <p:cNvSpPr>
            <a:spLocks noGrp="1"/>
          </p:cNvSpPr>
          <p:nvPr>
            <p:ph type="sldNum" sz="quarter" idx="4"/>
          </p:nvPr>
        </p:nvSpPr>
        <p:spPr>
          <a:xfrm>
            <a:off x="9455587" y="6570814"/>
            <a:ext cx="2736415" cy="365125"/>
          </a:xfrm>
        </p:spPr>
        <p:txBody>
          <a:bodyPr/>
          <a:lstStyle/>
          <a:p>
            <a:fld id="{CA49D0EE-DE7F-324B-A84C-F36708423CDB}" type="slidenum">
              <a:rPr lang="en-US" smtClean="0">
                <a:solidFill>
                  <a:schemeClr val="bg2">
                    <a:lumMod val="25000"/>
                  </a:schemeClr>
                </a:solidFill>
              </a:rPr>
              <a:pPr/>
              <a:t>67</a:t>
            </a:fld>
            <a:endParaRPr lang="en-US" dirty="0">
              <a:solidFill>
                <a:schemeClr val="bg2">
                  <a:lumMod val="25000"/>
                </a:schemeClr>
              </a:solidFill>
            </a:endParaRPr>
          </a:p>
        </p:txBody>
      </p:sp>
    </p:spTree>
    <p:extLst>
      <p:ext uri="{BB962C8B-B14F-4D97-AF65-F5344CB8AC3E}">
        <p14:creationId xmlns:p14="http://schemas.microsoft.com/office/powerpoint/2010/main" val="3615965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63590"/>
            <a:ext cx="11893767" cy="707886"/>
          </a:xfrm>
          <a:prstGeom prst="rect">
            <a:avLst/>
          </a:prstGeom>
          <a:noFill/>
        </p:spPr>
        <p:txBody>
          <a:bodyPr wrap="square" rtlCol="0">
            <a:spAutoFit/>
          </a:bodyPr>
          <a:lstStyle/>
          <a:p>
            <a:pPr>
              <a:defRPr/>
            </a:pPr>
            <a:r>
              <a:rPr lang="en-US" sz="4000" b="1" dirty="0">
                <a:solidFill>
                  <a:schemeClr val="bg1"/>
                </a:solidFill>
                <a:latin typeface="+mj-lt"/>
                <a:cs typeface="Arial" panose="020B0604020202020204" pitchFamily="34" charset="0"/>
              </a:rPr>
              <a:t>Data and Metrics Subcommittee </a:t>
            </a:r>
          </a:p>
        </p:txBody>
      </p:sp>
      <p:sp>
        <p:nvSpPr>
          <p:cNvPr id="6" name="TextBox 5">
            <a:extLst>
              <a:ext uri="{FF2B5EF4-FFF2-40B4-BE49-F238E27FC236}">
                <a16:creationId xmlns:a16="http://schemas.microsoft.com/office/drawing/2014/main" xmlns="" id="{D29484A6-DD57-49CA-BDFD-5517AA9CE354}"/>
              </a:ext>
            </a:extLst>
          </p:cNvPr>
          <p:cNvSpPr txBox="1"/>
          <p:nvPr/>
        </p:nvSpPr>
        <p:spPr>
          <a:xfrm>
            <a:off x="205104" y="6114436"/>
            <a:ext cx="10473237" cy="584776"/>
          </a:xfrm>
          <a:prstGeom prst="rect">
            <a:avLst/>
          </a:prstGeom>
          <a:noFill/>
        </p:spPr>
        <p:txBody>
          <a:bodyPr wrap="square" rtlCol="0">
            <a:spAutoFit/>
          </a:bodyPr>
          <a:lstStyle/>
          <a:p>
            <a:r>
              <a:rPr lang="en-US" sz="1600" dirty="0"/>
              <a:t>Reopening Massachusetts Plan Details: </a:t>
            </a:r>
            <a:r>
              <a:rPr lang="en-US" sz="1600" u="sng" dirty="0">
                <a:hlinkClick r:id="rId3"/>
              </a:rPr>
              <a:t>https://www.mass.gov/info-details/reopening-massachusetts</a:t>
            </a:r>
            <a:endParaRPr lang="en-US" sz="1600" dirty="0"/>
          </a:p>
          <a:p>
            <a:endParaRPr lang="en-US" sz="1600" dirty="0"/>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nvGraphicFramePr>
        <p:xfrm>
          <a:off x="0" y="941402"/>
          <a:ext cx="12191999" cy="5079189"/>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606043">
                <a:tc>
                  <a:txBody>
                    <a:bodyPr/>
                    <a:lstStyle/>
                    <a:p>
                      <a:pPr algn="ctr"/>
                      <a:endParaRPr lang="en-US" sz="2400" dirty="0"/>
                    </a:p>
                  </a:txBody>
                  <a:tcPr/>
                </a:tc>
                <a:tc>
                  <a:txBody>
                    <a:bodyPr/>
                    <a:lstStyle/>
                    <a:p>
                      <a:pPr algn="ctr"/>
                      <a:r>
                        <a:rPr lang="en-US" sz="3200" dirty="0"/>
                        <a:t>Recommendations</a:t>
                      </a:r>
                      <a:endParaRPr lang="en-US" sz="2800" dirty="0"/>
                    </a:p>
                  </a:txBody>
                  <a:tcPr/>
                </a:tc>
                <a:extLst>
                  <a:ext uri="{0D108BD9-81ED-4DB2-BD59-A6C34878D82A}">
                    <a16:rowId xmlns:a16="http://schemas.microsoft.com/office/drawing/2014/main" xmlns="" val="528578915"/>
                  </a:ext>
                </a:extLst>
              </a:tr>
              <a:tr h="786712">
                <a:tc>
                  <a:txBody>
                    <a:bodyPr/>
                    <a:lstStyle/>
                    <a:p>
                      <a:pPr algn="ctr"/>
                      <a:r>
                        <a:rPr lang="en-US" sz="2400" b="1" dirty="0"/>
                        <a:t>Public Health</a:t>
                      </a:r>
                      <a:r>
                        <a:rPr lang="en-US" sz="2400" b="1" baseline="0" dirty="0"/>
                        <a:t> COVID-19</a:t>
                      </a:r>
                      <a:r>
                        <a:rPr lang="en-US" sz="2400" b="1" dirty="0"/>
                        <a:t> Indicators </a:t>
                      </a:r>
                    </a:p>
                  </a:txBody>
                  <a:tcPr anchor="ctr"/>
                </a:tc>
                <a:tc>
                  <a:txBody>
                    <a:bodyPr/>
                    <a:lstStyle/>
                    <a:p>
                      <a:r>
                        <a:rPr lang="en-US" sz="2000" b="1" dirty="0"/>
                        <a:t>Report indicators disaggregated across vulnerable and marginalized populations</a:t>
                      </a:r>
                      <a:r>
                        <a:rPr lang="en-US" sz="2000" b="0" baseline="0" dirty="0"/>
                        <a:t> to</a:t>
                      </a:r>
                      <a:r>
                        <a:rPr lang="en-US" sz="2000" dirty="0"/>
                        <a:t> ensure resource distribution is equitable and culturally/ linguistically appropriate</a:t>
                      </a:r>
                    </a:p>
                  </a:txBody>
                  <a:tcPr/>
                </a:tc>
                <a:extLst>
                  <a:ext uri="{0D108BD9-81ED-4DB2-BD59-A6C34878D82A}">
                    <a16:rowId xmlns:a16="http://schemas.microsoft.com/office/drawing/2014/main" xmlns="" val="1617705638"/>
                  </a:ext>
                </a:extLst>
              </a:tr>
              <a:tr h="786712">
                <a:tc>
                  <a:txBody>
                    <a:bodyPr/>
                    <a:lstStyle/>
                    <a:p>
                      <a:pPr algn="ctr"/>
                      <a:r>
                        <a:rPr lang="en-US" sz="2400" b="1" dirty="0"/>
                        <a:t>‘Safer at Home’ advisory</a:t>
                      </a:r>
                    </a:p>
                  </a:txBody>
                  <a:tcPr anchor="ctr"/>
                </a:tc>
                <a:tc>
                  <a:txBody>
                    <a:bodyPr/>
                    <a:lstStyle/>
                    <a:p>
                      <a:r>
                        <a:rPr lang="en-US" sz="2000" b="1" dirty="0"/>
                        <a:t>Track ability to work from home across vulnerable and marginalized populations</a:t>
                      </a:r>
                      <a:r>
                        <a:rPr lang="en-US" sz="2000" b="1" baseline="0" dirty="0"/>
                        <a:t> </a:t>
                      </a:r>
                      <a:r>
                        <a:rPr lang="en-US" sz="2000" b="0" baseline="0" dirty="0"/>
                        <a:t>to e</a:t>
                      </a:r>
                      <a:r>
                        <a:rPr lang="en-US" sz="2000" dirty="0"/>
                        <a:t>nsure resources ($, PPE, testing, etc.) are geared towards these populations</a:t>
                      </a:r>
                    </a:p>
                  </a:txBody>
                  <a:tcPr/>
                </a:tc>
                <a:extLst>
                  <a:ext uri="{0D108BD9-81ED-4DB2-BD59-A6C34878D82A}">
                    <a16:rowId xmlns:a16="http://schemas.microsoft.com/office/drawing/2014/main" xmlns="" val="3332516226"/>
                  </a:ext>
                </a:extLst>
              </a:tr>
              <a:tr h="1691995">
                <a:tc>
                  <a:txBody>
                    <a:bodyPr/>
                    <a:lstStyle/>
                    <a:p>
                      <a:pPr algn="ctr"/>
                      <a:r>
                        <a:rPr lang="en-US" sz="2400" b="1" dirty="0"/>
                        <a:t>Caring for Children</a:t>
                      </a:r>
                    </a:p>
                  </a:txBody>
                  <a:tcPr anchor="ctr"/>
                </a:tc>
                <a:tc>
                  <a:txBody>
                    <a:bodyPr/>
                    <a:lstStyle/>
                    <a:p>
                      <a:pPr marL="0" indent="0">
                        <a:buFont typeface="Arial" panose="020B0604020202020204" pitchFamily="34" charset="0"/>
                        <a:buNone/>
                      </a:pPr>
                      <a:r>
                        <a:rPr lang="en-US" sz="2000" b="1" dirty="0"/>
                        <a:t>Track childcare providers re-opening by diverse ownership</a:t>
                      </a:r>
                      <a:r>
                        <a:rPr lang="en-US" sz="2000" b="1" baseline="0" dirty="0"/>
                        <a:t> </a:t>
                      </a:r>
                      <a:r>
                        <a:rPr lang="en-US" sz="2000" b="0" baseline="0" dirty="0"/>
                        <a:t>to ensure e</a:t>
                      </a:r>
                      <a:r>
                        <a:rPr lang="en-US" sz="2000" dirty="0"/>
                        <a:t>qual opportunity for minority-owned businesses and increased support to meet safety protocols</a:t>
                      </a:r>
                    </a:p>
                    <a:p>
                      <a:pPr marL="0" indent="0">
                        <a:buFont typeface="Arial" panose="020B0604020202020204" pitchFamily="34" charset="0"/>
                        <a:buNone/>
                      </a:pPr>
                      <a:endParaRPr lang="en-US" sz="2000" b="1" dirty="0"/>
                    </a:p>
                    <a:p>
                      <a:pPr marL="0" indent="0">
                        <a:buFont typeface="Arial" panose="020B0604020202020204" pitchFamily="34" charset="0"/>
                        <a:buNone/>
                      </a:pPr>
                      <a:r>
                        <a:rPr lang="en-US" sz="2000" b="1" dirty="0"/>
                        <a:t>Track access to childcare across vulnerable and marginalized populations</a:t>
                      </a:r>
                      <a:r>
                        <a:rPr lang="en-US" sz="2000" b="1" baseline="0" dirty="0"/>
                        <a:t> </a:t>
                      </a:r>
                      <a:r>
                        <a:rPr lang="en-US" sz="2000" b="0" baseline="0" dirty="0"/>
                        <a:t>t</a:t>
                      </a:r>
                      <a:r>
                        <a:rPr lang="en-US" sz="2000" dirty="0"/>
                        <a:t>o</a:t>
                      </a:r>
                      <a:r>
                        <a:rPr lang="en-US" sz="2000" baseline="0" dirty="0"/>
                        <a:t> ensure e</a:t>
                      </a:r>
                      <a:r>
                        <a:rPr lang="en-US" sz="2000" dirty="0"/>
                        <a:t>quitable childcare access for workers required to return</a:t>
                      </a:r>
                    </a:p>
                  </a:txBody>
                  <a:tcPr/>
                </a:tc>
                <a:extLst>
                  <a:ext uri="{0D108BD9-81ED-4DB2-BD59-A6C34878D82A}">
                    <a16:rowId xmlns:a16="http://schemas.microsoft.com/office/drawing/2014/main" xmlns="" val="2843874457"/>
                  </a:ext>
                </a:extLst>
              </a:tr>
              <a:tr h="769471">
                <a:tc>
                  <a:txBody>
                    <a:bodyPr/>
                    <a:lstStyle/>
                    <a:p>
                      <a:pPr algn="ctr"/>
                      <a:r>
                        <a:rPr lang="en-US" sz="2400" b="1" dirty="0"/>
                        <a:t>Transit</a:t>
                      </a:r>
                    </a:p>
                  </a:txBody>
                  <a:tcPr anchor="ctr"/>
                </a:tc>
                <a:tc>
                  <a:txBody>
                    <a:bodyPr/>
                    <a:lstStyle/>
                    <a:p>
                      <a:pPr marL="0" indent="0">
                        <a:buFont typeface="Arial" panose="020B0604020202020204" pitchFamily="34" charset="0"/>
                        <a:buNone/>
                      </a:pPr>
                      <a:r>
                        <a:rPr lang="en-US" sz="2000" b="1" dirty="0"/>
                        <a:t>Track ridership in “hot spot” transit areas </a:t>
                      </a:r>
                      <a:r>
                        <a:rPr lang="en-US" sz="2000" b="0" dirty="0"/>
                        <a:t>to</a:t>
                      </a:r>
                      <a:r>
                        <a:rPr lang="en-US" sz="2000" b="0" baseline="0" dirty="0"/>
                        <a:t> e</a:t>
                      </a:r>
                      <a:r>
                        <a:rPr lang="en-US" sz="2000" b="0" dirty="0"/>
                        <a:t>nsure </a:t>
                      </a:r>
                      <a:r>
                        <a:rPr lang="en-US" sz="2000" dirty="0"/>
                        <a:t>vulnerable and marginalized communities are not subject to increased exposure due to crowded transit</a:t>
                      </a:r>
                    </a:p>
                  </a:txBody>
                  <a:tcPr/>
                </a:tc>
                <a:extLst>
                  <a:ext uri="{0D108BD9-81ED-4DB2-BD59-A6C34878D82A}">
                    <a16:rowId xmlns:a16="http://schemas.microsoft.com/office/drawing/2014/main" xmlns="" val="3412763936"/>
                  </a:ext>
                </a:extLst>
              </a:tr>
            </a:tbl>
          </a:graphicData>
        </a:graphic>
      </p:graphicFrame>
      <p:sp>
        <p:nvSpPr>
          <p:cNvPr id="8" name="Slide Number Placeholder 1">
            <a:extLst>
              <a:ext uri="{FF2B5EF4-FFF2-40B4-BE49-F238E27FC236}">
                <a16:creationId xmlns:a16="http://schemas.microsoft.com/office/drawing/2014/main" xmlns="" id="{5A377210-FD58-4D66-AD75-D5655C7FEEA7}"/>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68</a:t>
            </a:fld>
            <a:endParaRPr lang="en-US" dirty="0"/>
          </a:p>
        </p:txBody>
      </p:sp>
    </p:spTree>
    <p:extLst>
      <p:ext uri="{BB962C8B-B14F-4D97-AF65-F5344CB8AC3E}">
        <p14:creationId xmlns:p14="http://schemas.microsoft.com/office/powerpoint/2010/main" val="384249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36286"/>
            <a:ext cx="12192000" cy="707886"/>
          </a:xfrm>
          <a:prstGeom prst="rect">
            <a:avLst/>
          </a:prstGeom>
          <a:noFill/>
        </p:spPr>
        <p:txBody>
          <a:bodyPr wrap="square" rtlCol="0">
            <a:spAutoFit/>
          </a:bodyPr>
          <a:lstStyle/>
          <a:p>
            <a:pPr>
              <a:spcAft>
                <a:spcPts val="600"/>
              </a:spcAft>
            </a:pPr>
            <a:r>
              <a:rPr lang="en-US" sz="2000" b="1" dirty="0">
                <a:solidFill>
                  <a:schemeClr val="bg1"/>
                </a:solidFill>
                <a:latin typeface="+mj-lt"/>
              </a:rPr>
              <a:t>Data Recommendation 1: Track and report  COVID19 indicators disaggregated across vulnerable populations to ensure equitable and culturally/linguistically appropriate resource distribution</a:t>
            </a:r>
          </a:p>
        </p:txBody>
      </p:sp>
      <p:sp>
        <p:nvSpPr>
          <p:cNvPr id="6" name="Rectangle 5"/>
          <p:cNvSpPr/>
          <p:nvPr/>
        </p:nvSpPr>
        <p:spPr>
          <a:xfrm>
            <a:off x="202221" y="1267144"/>
            <a:ext cx="11787557" cy="5570756"/>
          </a:xfrm>
          <a:prstGeom prst="rect">
            <a:avLst/>
          </a:prstGeom>
        </p:spPr>
        <p:txBody>
          <a:bodyPr wrap="square">
            <a:spAutoFit/>
          </a:bodyPr>
          <a:lstStyle/>
          <a:p>
            <a:pPr>
              <a:spcAft>
                <a:spcPts val="600"/>
              </a:spcAft>
            </a:pPr>
            <a:r>
              <a:rPr lang="en-US" sz="2400" b="1" dirty="0"/>
              <a:t>Details:</a:t>
            </a:r>
          </a:p>
          <a:p>
            <a:pPr marL="685800" lvl="0" indent="-342900">
              <a:buFont typeface="Arial" panose="020B0604020202020204" pitchFamily="34" charset="0"/>
              <a:buChar char="•"/>
            </a:pPr>
            <a:r>
              <a:rPr lang="en-US" sz="2400" dirty="0"/>
              <a:t>Demographic and geographic data at a granular level (vulnerable populations and hot spots/gateway city data by zip code), disability status, institutional settings (prisons, group homes) e.g. include data for Native/indigenous populations on reports</a:t>
            </a:r>
          </a:p>
          <a:p>
            <a:pPr marL="685800" lvl="0" indent="-342900">
              <a:buFont typeface="Arial" panose="020B0604020202020204" pitchFamily="34" charset="0"/>
              <a:buChar char="•"/>
            </a:pPr>
            <a:r>
              <a:rPr lang="en-US" sz="2400" dirty="0"/>
              <a:t>Include denominators by neighborhood when tracking disaggregated testing data</a:t>
            </a:r>
          </a:p>
          <a:p>
            <a:pPr marL="685800" lvl="0" indent="-342900">
              <a:buFont typeface="Arial" panose="020B0604020202020204" pitchFamily="34" charset="0"/>
              <a:buChar char="•"/>
            </a:pPr>
            <a:r>
              <a:rPr lang="en-US" sz="2400" dirty="0"/>
              <a:t>Incorporate SDOH into health equity framing. Avoid stigma stereotypes and "blaming" by framing disparities data in the systemic inequities that are causing them.</a:t>
            </a:r>
          </a:p>
          <a:p>
            <a:pPr marL="685800" lvl="0" indent="-342900">
              <a:buFont typeface="Arial" panose="020B0604020202020204" pitchFamily="34" charset="0"/>
              <a:buChar char="•"/>
            </a:pPr>
            <a:endParaRPr lang="en-US" sz="2400" dirty="0"/>
          </a:p>
          <a:p>
            <a:pPr>
              <a:spcAft>
                <a:spcPts val="600"/>
              </a:spcAft>
            </a:pPr>
            <a:r>
              <a:rPr lang="en-US" sz="2400" b="1" dirty="0"/>
              <a:t>Root Cause Identified:</a:t>
            </a:r>
            <a:r>
              <a:rPr lang="en-US" sz="2400" dirty="0"/>
              <a:t> Segregation and disinvestment in marginalized communities, inequities in access to resources among marginalized populations</a:t>
            </a:r>
          </a:p>
          <a:p>
            <a:pPr>
              <a:spcAft>
                <a:spcPts val="600"/>
              </a:spcAft>
            </a:pPr>
            <a:endParaRPr lang="en-US" sz="2400" dirty="0"/>
          </a:p>
          <a:p>
            <a:pPr>
              <a:spcAft>
                <a:spcPts val="600"/>
              </a:spcAft>
            </a:pPr>
            <a:r>
              <a:rPr lang="en-US" sz="2400" b="1" dirty="0"/>
              <a:t>Population(s) Impacted: </a:t>
            </a:r>
            <a:r>
              <a:rPr lang="en-US" sz="2400" dirty="0"/>
              <a:t>Racial/Ethnic groups (AAPI, Black, Indigenous, and </a:t>
            </a:r>
            <a:r>
              <a:rPr lang="en-US" sz="2400" dirty="0" err="1"/>
              <a:t>Latinx</a:t>
            </a:r>
            <a:r>
              <a:rPr lang="en-US" sz="2400" dirty="0"/>
              <a:t>); immigrants, women, elders, low-income and people with disabilities</a:t>
            </a:r>
          </a:p>
          <a:p>
            <a:pPr marL="685800" lvl="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57004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941788"/>
              </p:ext>
            </p:extLst>
          </p:nvPr>
        </p:nvGraphicFramePr>
        <p:xfrm>
          <a:off x="0" y="-36933"/>
          <a:ext cx="12192000" cy="657524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20000"/>
                    </a:ext>
                  </a:extLst>
                </a:gridCol>
              </a:tblGrid>
              <a:tr h="443727">
                <a:tc>
                  <a:txBody>
                    <a:bodyPr/>
                    <a:lstStyle/>
                    <a:p>
                      <a:r>
                        <a:rPr lang="en-US" sz="2400" dirty="0"/>
                        <a:t>Members of DPH COVID-19 Health</a:t>
                      </a:r>
                      <a:r>
                        <a:rPr lang="en-US" sz="2400" baseline="0" dirty="0"/>
                        <a:t> Equity Advisory Group</a:t>
                      </a:r>
                      <a:endParaRPr lang="en-US" sz="2400" dirty="0"/>
                    </a:p>
                  </a:txBody>
                  <a:tcPr/>
                </a:tc>
                <a:extLst>
                  <a:ext uri="{0D108BD9-81ED-4DB2-BD59-A6C34878D82A}">
                    <a16:rowId xmlns:a16="http://schemas.microsoft.com/office/drawing/2014/main" xmlns="" val="10000"/>
                  </a:ext>
                </a:extLst>
              </a:tr>
              <a:tr h="422094">
                <a:tc>
                  <a:txBody>
                    <a:bodyPr/>
                    <a:lstStyle/>
                    <a:p>
                      <a:pPr marL="0" marR="0">
                        <a:spcBef>
                          <a:spcPts val="0"/>
                        </a:spcBef>
                        <a:spcAft>
                          <a:spcPts val="0"/>
                        </a:spcAft>
                      </a:pPr>
                      <a:r>
                        <a:rPr lang="en-US" sz="1800" b="1" dirty="0">
                          <a:effectLst/>
                          <a:latin typeface="Calibri"/>
                          <a:ea typeface="Calibri"/>
                          <a:cs typeface="Times New Roman"/>
                        </a:rPr>
                        <a:t>Monica </a:t>
                      </a:r>
                      <a:r>
                        <a:rPr lang="en-US" sz="1800" b="1" dirty="0" err="1">
                          <a:effectLst/>
                          <a:latin typeface="Calibri"/>
                          <a:ea typeface="Calibri"/>
                          <a:cs typeface="Times New Roman"/>
                        </a:rPr>
                        <a:t>Bharel</a:t>
                      </a:r>
                      <a:r>
                        <a:rPr lang="en-US" sz="1800" dirty="0">
                          <a:effectLst/>
                          <a:latin typeface="Calibri"/>
                          <a:ea typeface="Calibri"/>
                          <a:cs typeface="Times New Roman"/>
                        </a:rPr>
                        <a:t>, MD, MPH, Commissioner,</a:t>
                      </a:r>
                      <a:r>
                        <a:rPr lang="en-US" sz="1800" baseline="0" dirty="0">
                          <a:effectLst/>
                          <a:latin typeface="Calibri"/>
                          <a:ea typeface="Calibri"/>
                          <a:cs typeface="Times New Roman"/>
                        </a:rPr>
                        <a:t> Massachusetts Department of Public Health (CHAIR)</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4"/>
                  </a:ext>
                </a:extLst>
              </a:tr>
              <a:tr h="532472">
                <a:tc>
                  <a:txBody>
                    <a:bodyPr/>
                    <a:lstStyle/>
                    <a:p>
                      <a:pPr marL="0" marR="0">
                        <a:spcBef>
                          <a:spcPts val="0"/>
                        </a:spcBef>
                        <a:spcAft>
                          <a:spcPts val="0"/>
                        </a:spcAft>
                      </a:pPr>
                      <a:r>
                        <a:rPr lang="en-US" sz="1800" b="1" dirty="0">
                          <a:effectLst/>
                          <a:latin typeface="Calibri"/>
                          <a:ea typeface="Times New Roman"/>
                          <a:cs typeface="Times New Roman"/>
                        </a:rPr>
                        <a:t>Dolores Acevedo-Garcia</a:t>
                      </a:r>
                      <a:r>
                        <a:rPr lang="en-US" sz="1800" dirty="0">
                          <a:effectLst/>
                          <a:latin typeface="Calibri"/>
                          <a:ea typeface="Times New Roman"/>
                          <a:cs typeface="Times New Roman"/>
                        </a:rPr>
                        <a:t>, Ph.D., </a:t>
                      </a:r>
                      <a:r>
                        <a:rPr lang="en-US" sz="1800" dirty="0">
                          <a:effectLst/>
                          <a:latin typeface="Calibri"/>
                          <a:ea typeface="Calibri"/>
                          <a:cs typeface="Arial"/>
                        </a:rPr>
                        <a:t>Director, Institute for Child, Youth and Family Policy, Heller School for Social Policy and Management, Brandeis University</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22094">
                <a:tc>
                  <a:txBody>
                    <a:bodyPr/>
                    <a:lstStyle/>
                    <a:p>
                      <a:pPr marL="0" marR="0">
                        <a:spcBef>
                          <a:spcPts val="0"/>
                        </a:spcBef>
                        <a:spcAft>
                          <a:spcPts val="0"/>
                        </a:spcAft>
                      </a:pPr>
                      <a:r>
                        <a:rPr lang="en-US" sz="1800" b="1" dirty="0">
                          <a:effectLst/>
                          <a:latin typeface="Calibri"/>
                          <a:ea typeface="Times New Roman"/>
                          <a:cs typeface="Times New Roman"/>
                        </a:rPr>
                        <a:t>Madeline Aviles-Hernandez</a:t>
                      </a:r>
                      <a:r>
                        <a:rPr lang="en-US" sz="1800" dirty="0">
                          <a:effectLst/>
                          <a:latin typeface="Calibri"/>
                          <a:ea typeface="Times New Roman"/>
                          <a:cs typeface="Times New Roman"/>
                        </a:rPr>
                        <a:t>, </a:t>
                      </a:r>
                      <a:r>
                        <a:rPr lang="en-US" sz="1800" dirty="0" err="1">
                          <a:effectLst/>
                          <a:latin typeface="Calibri"/>
                          <a:ea typeface="Times New Roman"/>
                          <a:cs typeface="Times New Roman"/>
                        </a:rPr>
                        <a:t>Psy.D</a:t>
                      </a:r>
                      <a:r>
                        <a:rPr lang="en-US" sz="1800" dirty="0">
                          <a:effectLst/>
                          <a:latin typeface="Calibri"/>
                          <a:ea typeface="Times New Roman"/>
                          <a:cs typeface="Times New Roman"/>
                        </a:rPr>
                        <a:t>., Director of Outpatient and Recovery Services, </a:t>
                      </a:r>
                      <a:r>
                        <a:rPr lang="en-US" sz="1800" dirty="0" err="1">
                          <a:effectLst/>
                          <a:latin typeface="Calibri"/>
                          <a:ea typeface="Times New Roman"/>
                          <a:cs typeface="Times New Roman"/>
                        </a:rPr>
                        <a:t>Gandara</a:t>
                      </a:r>
                      <a:r>
                        <a:rPr lang="en-US" sz="1800" dirty="0">
                          <a:effectLst/>
                          <a:latin typeface="Calibri"/>
                          <a:ea typeface="Times New Roman"/>
                          <a:cs typeface="Times New Roman"/>
                        </a:rPr>
                        <a:t> Center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532472">
                <a:tc>
                  <a:txBody>
                    <a:bodyPr/>
                    <a:lstStyle/>
                    <a:p>
                      <a:pPr marL="0" marR="0">
                        <a:spcBef>
                          <a:spcPts val="0"/>
                        </a:spcBef>
                        <a:spcAft>
                          <a:spcPts val="0"/>
                        </a:spcAft>
                      </a:pPr>
                      <a:r>
                        <a:rPr lang="en-US" sz="1800" b="1" dirty="0">
                          <a:effectLst/>
                          <a:latin typeface="Calibri"/>
                          <a:ea typeface="Times New Roman"/>
                          <a:cs typeface="Times New Roman"/>
                        </a:rPr>
                        <a:t>Mary Bassett</a:t>
                      </a:r>
                      <a:r>
                        <a:rPr lang="en-US" sz="1800" dirty="0">
                          <a:effectLst/>
                          <a:latin typeface="Calibri"/>
                          <a:ea typeface="Times New Roman"/>
                          <a:cs typeface="Times New Roman"/>
                        </a:rPr>
                        <a:t>, MD, MPH, </a:t>
                      </a:r>
                      <a:r>
                        <a:rPr lang="en-US" sz="1800" dirty="0">
                          <a:effectLst/>
                          <a:latin typeface="Calibri"/>
                          <a:ea typeface="Calibri"/>
                          <a:cs typeface="Times New Roman"/>
                        </a:rPr>
                        <a:t>Director, FXB Center for Health and Human Rights, Harvard University; FXB Professor of the Practice of Health and Human Rights, Harvard School of Public Health</a:t>
                      </a:r>
                    </a:p>
                  </a:txBody>
                  <a:tcPr marL="68580" marR="68580" marT="0" marB="0"/>
                </a:tc>
                <a:extLst>
                  <a:ext uri="{0D108BD9-81ED-4DB2-BD59-A6C34878D82A}">
                    <a16:rowId xmlns:a16="http://schemas.microsoft.com/office/drawing/2014/main" xmlns="" val="10003"/>
                  </a:ext>
                </a:extLst>
              </a:tr>
              <a:tr h="422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a:ea typeface="Times New Roman"/>
                          <a:cs typeface="Times New Roman"/>
                        </a:rPr>
                        <a:t>Bithiah Carter,</a:t>
                      </a:r>
                      <a:r>
                        <a:rPr lang="en-US" sz="1800" b="0" baseline="0" dirty="0">
                          <a:effectLst/>
                          <a:latin typeface="Calibri"/>
                          <a:ea typeface="Times New Roman"/>
                          <a:cs typeface="Times New Roman"/>
                        </a:rPr>
                        <a:t> President and CEO, New England Blacks in Philanthropy</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22094">
                <a:tc>
                  <a:txBody>
                    <a:bodyPr/>
                    <a:lstStyle/>
                    <a:p>
                      <a:r>
                        <a:rPr lang="en-US" sz="1800" b="1" dirty="0">
                          <a:effectLst/>
                          <a:latin typeface="Calibri"/>
                          <a:ea typeface="Times New Roman"/>
                          <a:cs typeface="Times New Roman"/>
                        </a:rPr>
                        <a:t>Elisa Choi</a:t>
                      </a:r>
                      <a:r>
                        <a:rPr lang="en-US" sz="1800" dirty="0">
                          <a:effectLst/>
                          <a:latin typeface="Calibri"/>
                          <a:ea typeface="Times New Roman"/>
                          <a:cs typeface="Times New Roman"/>
                        </a:rPr>
                        <a:t>,</a:t>
                      </a:r>
                      <a:r>
                        <a:rPr lang="en-US" sz="1800" b="0" i="0" u="none" strike="noStrike" kern="1200" baseline="0" dirty="0">
                          <a:solidFill>
                            <a:schemeClr val="dk1"/>
                          </a:solidFill>
                          <a:latin typeface="+mn-lt"/>
                          <a:ea typeface="+mn-ea"/>
                          <a:cs typeface="+mn-cs"/>
                        </a:rPr>
                        <a:t> MD, FACP, FIDSA, Governor, American College of Physicians, Massachusetts Chapter 	</a:t>
                      </a:r>
                    </a:p>
                  </a:txBody>
                  <a:tcPr marL="68580" marR="68580" marT="0" marB="0"/>
                </a:tc>
                <a:extLst>
                  <a:ext uri="{0D108BD9-81ED-4DB2-BD59-A6C34878D82A}">
                    <a16:rowId xmlns:a16="http://schemas.microsoft.com/office/drawing/2014/main" xmlns="" val="10005"/>
                  </a:ext>
                </a:extLst>
              </a:tr>
              <a:tr h="422094">
                <a:tc>
                  <a:txBody>
                    <a:bodyPr/>
                    <a:lstStyle/>
                    <a:p>
                      <a:pPr marL="0" marR="0">
                        <a:spcBef>
                          <a:spcPts val="0"/>
                        </a:spcBef>
                        <a:spcAft>
                          <a:spcPts val="0"/>
                        </a:spcAft>
                      </a:pPr>
                      <a:r>
                        <a:rPr lang="en-US" sz="1800" b="1">
                          <a:effectLst/>
                          <a:latin typeface="Calibri"/>
                          <a:ea typeface="Times New Roman"/>
                          <a:cs typeface="Times New Roman"/>
                        </a:rPr>
                        <a:t>Yvette Cozier</a:t>
                      </a:r>
                      <a:r>
                        <a:rPr lang="en-US" sz="1800">
                          <a:effectLst/>
                          <a:latin typeface="Calibri"/>
                          <a:ea typeface="Times New Roman"/>
                          <a:cs typeface="Times New Roman"/>
                        </a:rPr>
                        <a:t>, DSc, Assistant Dean for Diversity and Inclusion, BUSPH</a:t>
                      </a:r>
                      <a:endParaRPr lang="en-US" sz="18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22094">
                <a:tc>
                  <a:txBody>
                    <a:bodyPr/>
                    <a:lstStyle/>
                    <a:p>
                      <a:pPr marL="0" marR="0">
                        <a:spcBef>
                          <a:spcPts val="0"/>
                        </a:spcBef>
                        <a:spcAft>
                          <a:spcPts val="0"/>
                        </a:spcAft>
                      </a:pPr>
                      <a:r>
                        <a:rPr lang="en-US" sz="1800" b="1" dirty="0">
                          <a:effectLst/>
                          <a:latin typeface="Calibri"/>
                          <a:ea typeface="Times New Roman"/>
                          <a:cs typeface="Times New Roman"/>
                        </a:rPr>
                        <a:t>Michael</a:t>
                      </a:r>
                      <a:r>
                        <a:rPr lang="en-US" sz="1800" b="1" baseline="0" dirty="0">
                          <a:effectLst/>
                          <a:latin typeface="Calibri"/>
                          <a:ea typeface="Times New Roman"/>
                          <a:cs typeface="Times New Roman"/>
                        </a:rPr>
                        <a:t> Curry, </a:t>
                      </a:r>
                      <a:r>
                        <a:rPr lang="en-US" sz="1800" b="0" baseline="0" dirty="0">
                          <a:effectLst/>
                          <a:latin typeface="Calibri"/>
                          <a:ea typeface="Times New Roman"/>
                          <a:cs typeface="Times New Roman"/>
                        </a:rPr>
                        <a:t>Deputy CEO and General Council, Mass League of Community Health Centers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422094">
                <a:tc>
                  <a:txBody>
                    <a:bodyPr/>
                    <a:lstStyle/>
                    <a:p>
                      <a:pPr marL="0" marR="0">
                        <a:spcBef>
                          <a:spcPts val="0"/>
                        </a:spcBef>
                        <a:spcAft>
                          <a:spcPts val="0"/>
                        </a:spcAft>
                      </a:pPr>
                      <a:r>
                        <a:rPr lang="en-US" sz="1800" b="1" dirty="0">
                          <a:effectLst/>
                          <a:latin typeface="Calibri"/>
                          <a:ea typeface="Times New Roman"/>
                          <a:cs typeface="Times New Roman"/>
                        </a:rPr>
                        <a:t>Denise De Las Nueces</a:t>
                      </a:r>
                      <a:r>
                        <a:rPr lang="en-US" sz="1800" dirty="0">
                          <a:effectLst/>
                          <a:latin typeface="Calibri"/>
                          <a:ea typeface="Times New Roman"/>
                          <a:cs typeface="Times New Roman"/>
                        </a:rPr>
                        <a:t>, MD, MPH, Medical Director, Boston Health Care for the Homeless Program’s Barbara McInnis House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422094">
                <a:tc>
                  <a:txBody>
                    <a:bodyPr/>
                    <a:lstStyle/>
                    <a:p>
                      <a:pPr marL="0" marR="0">
                        <a:spcBef>
                          <a:spcPts val="0"/>
                        </a:spcBef>
                        <a:spcAft>
                          <a:spcPts val="0"/>
                        </a:spcAft>
                      </a:pPr>
                      <a:r>
                        <a:rPr lang="en-US" sz="1800" b="1" dirty="0">
                          <a:effectLst/>
                          <a:latin typeface="Calibri"/>
                          <a:ea typeface="Times New Roman"/>
                          <a:cs typeface="Times New Roman"/>
                        </a:rPr>
                        <a:t>Deb </a:t>
                      </a:r>
                      <a:r>
                        <a:rPr lang="en-US" sz="1800" b="1" dirty="0" err="1">
                          <a:effectLst/>
                          <a:latin typeface="Calibri"/>
                          <a:ea typeface="Times New Roman"/>
                          <a:cs typeface="Times New Roman"/>
                        </a:rPr>
                        <a:t>Enos</a:t>
                      </a:r>
                      <a:r>
                        <a:rPr lang="en-US" sz="1800" dirty="0">
                          <a:effectLst/>
                          <a:latin typeface="Calibri"/>
                          <a:ea typeface="Times New Roman"/>
                          <a:cs typeface="Times New Roman"/>
                        </a:rPr>
                        <a:t>, Independent</a:t>
                      </a:r>
                      <a:r>
                        <a:rPr lang="en-US" sz="1800" baseline="0" dirty="0">
                          <a:effectLst/>
                          <a:latin typeface="Calibri"/>
                          <a:ea typeface="Times New Roman"/>
                          <a:cs typeface="Times New Roman"/>
                        </a:rPr>
                        <a:t> Consultant, Governor’s Black Advisory Commission Chair</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99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Isabel Gonzalez-Webster</a:t>
                      </a:r>
                      <a:r>
                        <a:rPr lang="en-US" sz="1800" b="0" kern="1200" dirty="0">
                          <a:solidFill>
                            <a:schemeClr val="dk1"/>
                          </a:solidFill>
                          <a:effectLst/>
                          <a:latin typeface="+mn-lt"/>
                          <a:ea typeface="+mn-ea"/>
                          <a:cs typeface="+mn-cs"/>
                        </a:rPr>
                        <a:t>,</a:t>
                      </a:r>
                      <a:r>
                        <a:rPr lang="en-US" sz="1800" b="0" kern="1200" baseline="0" dirty="0">
                          <a:solidFill>
                            <a:schemeClr val="dk1"/>
                          </a:solidFill>
                          <a:effectLst/>
                          <a:latin typeface="+mn-lt"/>
                          <a:ea typeface="+mn-ea"/>
                          <a:cs typeface="+mn-cs"/>
                        </a:rPr>
                        <a:t> Director, Worcester Interfaith</a:t>
                      </a:r>
                      <a:endParaRPr lang="en-US" sz="1800" dirty="0"/>
                    </a:p>
                  </a:txBody>
                  <a:tcPr marL="68580" marR="68580" marT="0" marB="0"/>
                </a:tc>
                <a:extLst>
                  <a:ext uri="{0D108BD9-81ED-4DB2-BD59-A6C34878D82A}">
                    <a16:rowId xmlns:a16="http://schemas.microsoft.com/office/drawing/2014/main" xmlns="" val="10010"/>
                  </a:ext>
                </a:extLst>
              </a:tr>
              <a:tr h="422094">
                <a:tc>
                  <a:txBody>
                    <a:bodyPr/>
                    <a:lstStyle/>
                    <a:p>
                      <a:pPr marL="0" marR="0">
                        <a:spcBef>
                          <a:spcPts val="0"/>
                        </a:spcBef>
                        <a:spcAft>
                          <a:spcPts val="0"/>
                        </a:spcAft>
                      </a:pPr>
                      <a:r>
                        <a:rPr lang="en-US" sz="1800" b="1" dirty="0">
                          <a:effectLst/>
                          <a:latin typeface="Calibri"/>
                          <a:ea typeface="Times New Roman"/>
                          <a:cs typeface="Times New Roman"/>
                        </a:rPr>
                        <a:t>Raquel Halsey</a:t>
                      </a:r>
                      <a:r>
                        <a:rPr lang="en-US" sz="1800" dirty="0">
                          <a:effectLst/>
                          <a:latin typeface="Calibri"/>
                          <a:ea typeface="Times New Roman"/>
                          <a:cs typeface="Times New Roman"/>
                        </a:rPr>
                        <a:t>, Executive Director, North American Indian Center of Boston</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r h="422094">
                <a:tc>
                  <a:txBody>
                    <a:bodyPr/>
                    <a:lstStyle/>
                    <a:p>
                      <a:pPr marL="0" marR="0">
                        <a:spcBef>
                          <a:spcPts val="0"/>
                        </a:spcBef>
                        <a:spcAft>
                          <a:spcPts val="0"/>
                        </a:spcAft>
                      </a:pPr>
                      <a:r>
                        <a:rPr lang="en-US" sz="1800" b="1" dirty="0">
                          <a:effectLst/>
                          <a:latin typeface="Calibri"/>
                          <a:ea typeface="Times New Roman"/>
                          <a:cs typeface="Times New Roman"/>
                        </a:rPr>
                        <a:t>Rev. Dr. Conley Hughes</a:t>
                      </a:r>
                      <a:r>
                        <a:rPr lang="en-US" sz="1800" dirty="0">
                          <a:effectLst/>
                          <a:latin typeface="Calibri"/>
                          <a:ea typeface="Times New Roman"/>
                          <a:cs typeface="Times New Roman"/>
                        </a:rPr>
                        <a:t>, Sr. Pastor, Concord Baptist Church of Boston</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12"/>
                  </a:ext>
                </a:extLst>
              </a:tr>
              <a:tr h="400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mn-lt"/>
                          <a:ea typeface="Times New Roman"/>
                          <a:cs typeface="Times New Roman"/>
                        </a:rPr>
                        <a:t>Helena DaSilva Hughes</a:t>
                      </a:r>
                      <a:r>
                        <a:rPr lang="en-US" sz="1800" dirty="0">
                          <a:effectLst/>
                          <a:latin typeface="+mn-lt"/>
                          <a:ea typeface="Times New Roman"/>
                          <a:cs typeface="Times New Roman"/>
                        </a:rPr>
                        <a:t>, Executive Director, Immigrants Assistance Center </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13"/>
                  </a:ext>
                </a:extLst>
              </a:tr>
            </a:tbl>
          </a:graphicData>
        </a:graphic>
      </p:graphicFrame>
      <p:sp>
        <p:nvSpPr>
          <p:cNvPr id="6" name="Slide Number Placeholder 1">
            <a:extLst>
              <a:ext uri="{FF2B5EF4-FFF2-40B4-BE49-F238E27FC236}">
                <a16:creationId xmlns:a16="http://schemas.microsoft.com/office/drawing/2014/main" xmlns="" id="{249CF03B-28B9-45F2-A92C-F2181F3C14B0}"/>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7</a:t>
            </a:fld>
            <a:endParaRPr lang="en-US" dirty="0"/>
          </a:p>
        </p:txBody>
      </p:sp>
    </p:spTree>
    <p:extLst>
      <p:ext uri="{BB962C8B-B14F-4D97-AF65-F5344CB8AC3E}">
        <p14:creationId xmlns:p14="http://schemas.microsoft.com/office/powerpoint/2010/main" val="19662327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pPr>
              <a:spcAft>
                <a:spcPts val="600"/>
              </a:spcAft>
            </a:pPr>
            <a:r>
              <a:rPr lang="en-US" sz="2400" b="1" dirty="0">
                <a:solidFill>
                  <a:srgbClr val="FFFFFF"/>
                </a:solidFill>
              </a:rPr>
              <a:t>Data Recommendation 2: Track ability to work from home across vulnerable populations to ensure resources (funds, PPE, testing, etc.) are geared towards vulnerable populations</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6" name="Rectangle 5"/>
          <p:cNvSpPr/>
          <p:nvPr/>
        </p:nvSpPr>
        <p:spPr>
          <a:xfrm>
            <a:off x="493862" y="1166843"/>
            <a:ext cx="11463676" cy="5262979"/>
          </a:xfrm>
          <a:prstGeom prst="rect">
            <a:avLst/>
          </a:prstGeom>
        </p:spPr>
        <p:txBody>
          <a:bodyPr wrap="square">
            <a:spAutoFit/>
          </a:bodyPr>
          <a:lstStyle/>
          <a:p>
            <a:r>
              <a:rPr lang="en-US" sz="2400" b="1" dirty="0"/>
              <a:t>Details:</a:t>
            </a:r>
          </a:p>
          <a:p>
            <a:pPr marL="342900" lvl="0" indent="-342900">
              <a:buFont typeface="Arial"/>
              <a:buChar char="•"/>
            </a:pPr>
            <a:r>
              <a:rPr lang="en-US" sz="2400" dirty="0"/>
              <a:t>Working with specific industries or employers to supplement as state data may be   limited</a:t>
            </a:r>
          </a:p>
          <a:p>
            <a:pPr marL="342900" lvl="0" indent="-342900">
              <a:buFont typeface="Arial"/>
              <a:buChar char="•"/>
            </a:pPr>
            <a:r>
              <a:rPr lang="en-US" sz="2400" dirty="0"/>
              <a:t>Assess the feasibility of data recommendations, i.e. does the infrastructure already exist to collect this information, or can they be improved?</a:t>
            </a:r>
          </a:p>
          <a:p>
            <a:pPr marL="342900" lvl="0" indent="-342900">
              <a:buFont typeface="Arial"/>
              <a:buChar char="•"/>
            </a:pPr>
            <a:r>
              <a:rPr lang="en-US" sz="2400" dirty="0"/>
              <a:t>Be mindful of the limitations of other data sources,  e.g. public schools' challenges collecting Native Alaskan/American Indian/Native Hawaiian student data </a:t>
            </a:r>
          </a:p>
          <a:p>
            <a:pPr lvl="0" indent="-274320">
              <a:buFont typeface="Arial" pitchFamily="34" charset="0"/>
              <a:buChar char="•"/>
            </a:pPr>
            <a:endParaRPr lang="en-US" sz="2400" dirty="0"/>
          </a:p>
          <a:p>
            <a:r>
              <a:rPr lang="en-US" sz="2400" b="1" dirty="0"/>
              <a:t>Root Cause Identified: </a:t>
            </a:r>
            <a:r>
              <a:rPr lang="en-US" sz="2400" dirty="0"/>
              <a:t>Lower-paying/hourly wage jobs are often held by people of color both US and foreign born, and women; these jobs are typically harder to do from home or have no telework options</a:t>
            </a:r>
          </a:p>
          <a:p>
            <a:endParaRPr lang="en-US" sz="2400" dirty="0"/>
          </a:p>
          <a:p>
            <a:r>
              <a:rPr lang="en-US" sz="2400" b="1" dirty="0"/>
              <a:t>Population(s) Impacted:</a:t>
            </a:r>
            <a:r>
              <a:rPr lang="en-US" sz="2400" b="1" i="1" dirty="0"/>
              <a:t> </a:t>
            </a:r>
            <a:r>
              <a:rPr lang="en-US" sz="2400" dirty="0"/>
              <a:t>Women and Communities of color, immigrants, and low income</a:t>
            </a:r>
          </a:p>
          <a:p>
            <a:pPr lvl="0" indent="-274320">
              <a:buFont typeface="Arial" pitchFamily="34" charset="0"/>
              <a:buChar char="•"/>
            </a:pPr>
            <a:endParaRPr lang="en-US" sz="2400" dirty="0"/>
          </a:p>
        </p:txBody>
      </p:sp>
    </p:spTree>
    <p:extLst>
      <p:ext uri="{BB962C8B-B14F-4D97-AF65-F5344CB8AC3E}">
        <p14:creationId xmlns:p14="http://schemas.microsoft.com/office/powerpoint/2010/main" val="1544375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1015663"/>
          </a:xfrm>
          <a:prstGeom prst="rect">
            <a:avLst/>
          </a:prstGeom>
          <a:noFill/>
        </p:spPr>
        <p:txBody>
          <a:bodyPr wrap="square" rtlCol="0">
            <a:spAutoFit/>
          </a:bodyPr>
          <a:lstStyle/>
          <a:p>
            <a:pPr>
              <a:spcAft>
                <a:spcPts val="600"/>
              </a:spcAft>
              <a:defRPr/>
            </a:pPr>
            <a:r>
              <a:rPr lang="en-US" sz="2000" b="1" dirty="0">
                <a:solidFill>
                  <a:srgbClr val="FFFFFF"/>
                </a:solidFill>
                <a:latin typeface="+mj-lt"/>
              </a:rPr>
              <a:t>Data Recommendation 3: Track access to and ownership of childcare services across vulnerable populations and geography to ensure equitable childcare access for workers required to return to work and support minority-owned childcare services in hot spots</a:t>
            </a:r>
          </a:p>
        </p:txBody>
      </p:sp>
      <p:sp>
        <p:nvSpPr>
          <p:cNvPr id="6" name="Rectangle 5"/>
          <p:cNvSpPr/>
          <p:nvPr/>
        </p:nvSpPr>
        <p:spPr>
          <a:xfrm>
            <a:off x="211020" y="1089370"/>
            <a:ext cx="11711353" cy="4893647"/>
          </a:xfrm>
          <a:prstGeom prst="rect">
            <a:avLst/>
          </a:prstGeom>
        </p:spPr>
        <p:txBody>
          <a:bodyPr wrap="square">
            <a:spAutoFit/>
          </a:bodyPr>
          <a:lstStyle/>
          <a:p>
            <a:r>
              <a:rPr lang="en-US" sz="2400" b="1" dirty="0"/>
              <a:t>Details:</a:t>
            </a:r>
          </a:p>
          <a:p>
            <a:pPr marL="457200" lvl="0" indent="-457200">
              <a:buFont typeface="Arial"/>
              <a:buChar char="•"/>
            </a:pPr>
            <a:r>
              <a:rPr lang="en-US" sz="2400" dirty="0"/>
              <a:t>Certain businesses/industries less likely to work from home presenting higher risk for workers. Those same jobs required to return are less likely to be able to afford and more likely to need childcare</a:t>
            </a:r>
          </a:p>
          <a:p>
            <a:pPr marL="457200" lvl="0" indent="-457200">
              <a:buFont typeface="Arial"/>
              <a:buChar char="•"/>
            </a:pPr>
            <a:r>
              <a:rPr lang="en-US" sz="2400" dirty="0"/>
              <a:t>Populations that are likely to have access to PPE, may exist in areas/serve populations with higher case rates</a:t>
            </a:r>
          </a:p>
          <a:p>
            <a:pPr marL="457200" lvl="0" indent="-457200">
              <a:buFont typeface="Arial"/>
              <a:buChar char="•"/>
              <a:defRPr/>
            </a:pPr>
            <a:r>
              <a:rPr lang="en-US" sz="2400" dirty="0"/>
              <a:t>Track childcare providers' ownership and ability to afford cost of PPE and safety standards</a:t>
            </a:r>
          </a:p>
          <a:p>
            <a:pPr marL="457200" lvl="0" indent="-457200">
              <a:buFont typeface="Arial"/>
              <a:buChar char="•"/>
              <a:defRPr/>
            </a:pPr>
            <a:endParaRPr lang="en-US" sz="2400" dirty="0"/>
          </a:p>
          <a:p>
            <a:r>
              <a:rPr lang="en-US" sz="2400" b="1" dirty="0"/>
              <a:t>Root Cause Identified: </a:t>
            </a:r>
            <a:r>
              <a:rPr lang="en-US" sz="2400" dirty="0"/>
              <a:t>Segregation and disinvestment in marginalized communities, inequities in access to resources among marginalized populations</a:t>
            </a:r>
          </a:p>
          <a:p>
            <a:endParaRPr lang="en-US" sz="2400" dirty="0"/>
          </a:p>
          <a:p>
            <a:pPr lvl="0"/>
            <a:r>
              <a:rPr lang="en-US" sz="2400" b="1" dirty="0"/>
              <a:t>Population(s) Impacted: </a:t>
            </a:r>
            <a:r>
              <a:rPr lang="en-US" sz="2400" dirty="0"/>
              <a:t>Communities of color, immigrants, low income population</a:t>
            </a:r>
          </a:p>
          <a:p>
            <a:pPr lvl="0">
              <a:defRPr/>
            </a:pPr>
            <a:endParaRPr lang="en-US" sz="2400" dirty="0"/>
          </a:p>
        </p:txBody>
      </p:sp>
    </p:spTree>
    <p:extLst>
      <p:ext uri="{BB962C8B-B14F-4D97-AF65-F5344CB8AC3E}">
        <p14:creationId xmlns:p14="http://schemas.microsoft.com/office/powerpoint/2010/main" val="2160944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0"/>
            <a:ext cx="12192000" cy="830997"/>
          </a:xfrm>
          <a:prstGeom prst="rect">
            <a:avLst/>
          </a:prstGeom>
          <a:noFill/>
        </p:spPr>
        <p:txBody>
          <a:bodyPr wrap="square" rtlCol="0">
            <a:spAutoFit/>
          </a:bodyPr>
          <a:lstStyle/>
          <a:p>
            <a:pPr>
              <a:spcAft>
                <a:spcPts val="600"/>
              </a:spcAft>
              <a:defRPr/>
            </a:pPr>
            <a:r>
              <a:rPr lang="en-US" sz="2400" b="1" dirty="0">
                <a:solidFill>
                  <a:srgbClr val="FFFFFF"/>
                </a:solidFill>
                <a:latin typeface="+mj-lt"/>
              </a:rPr>
              <a:t>Data Recommendation 4: Track ridership in “hot spot” transit areas to ensure minority communities are not subject to increased exposure due to crowded transit</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6" name="Rectangle 5"/>
          <p:cNvSpPr/>
          <p:nvPr/>
        </p:nvSpPr>
        <p:spPr>
          <a:xfrm>
            <a:off x="211014" y="1137931"/>
            <a:ext cx="11746523" cy="4893647"/>
          </a:xfrm>
          <a:prstGeom prst="rect">
            <a:avLst/>
          </a:prstGeom>
        </p:spPr>
        <p:txBody>
          <a:bodyPr wrap="square">
            <a:spAutoFit/>
          </a:bodyPr>
          <a:lstStyle/>
          <a:p>
            <a:r>
              <a:rPr lang="en-US" sz="2400" b="1" dirty="0"/>
              <a:t>Details:</a:t>
            </a:r>
          </a:p>
          <a:p>
            <a:pPr marL="285750" lvl="0" indent="-285750">
              <a:buFont typeface="Arial" panose="020B0604020202020204" pitchFamily="34" charset="0"/>
              <a:buChar char="•"/>
            </a:pPr>
            <a:r>
              <a:rPr lang="en-US" sz="2400" dirty="0"/>
              <a:t>Riders that use public transit to commute to/from “hot spot” (areas with high incidence of COVID-19) likely to have increased exposure</a:t>
            </a:r>
          </a:p>
          <a:p>
            <a:pPr marL="285750" lvl="0" indent="-285750">
              <a:buFont typeface="Arial" panose="020B0604020202020204" pitchFamily="34" charset="0"/>
              <a:buChar char="•"/>
            </a:pPr>
            <a:r>
              <a:rPr lang="en-US" sz="2400" dirty="0"/>
              <a:t>Surveillance data  needed for hot spot residents/workers  </a:t>
            </a:r>
          </a:p>
          <a:p>
            <a:pPr marL="285750" lvl="0" indent="-285750">
              <a:buFont typeface="Arial" panose="020B0604020202020204" pitchFamily="34" charset="0"/>
              <a:buChar char="•"/>
            </a:pPr>
            <a:r>
              <a:rPr lang="en-US" sz="2400" dirty="0"/>
              <a:t>Need to  track indicators of risk mitigation for riders as well</a:t>
            </a:r>
          </a:p>
          <a:p>
            <a:pPr marL="285750" lvl="0" indent="-285750">
              <a:buFont typeface="Arial" panose="020B0604020202020204" pitchFamily="34" charset="0"/>
              <a:buChar char="•"/>
            </a:pPr>
            <a:r>
              <a:rPr lang="en-US" sz="2400" dirty="0"/>
              <a:t>Consider State plan to allocate resources MBTA riders at hot spot areas, e.g. provide free masks/PPE at transit stops in these areas</a:t>
            </a:r>
          </a:p>
          <a:p>
            <a:pPr marL="285750" lvl="0" indent="-285750">
              <a:buFont typeface="Arial" panose="020B0604020202020204" pitchFamily="34" charset="0"/>
              <a:buChar char="•"/>
            </a:pPr>
            <a:endParaRPr lang="en-US" sz="2400" dirty="0"/>
          </a:p>
          <a:p>
            <a:pPr lvl="0">
              <a:defRPr/>
            </a:pPr>
            <a:r>
              <a:rPr lang="en-US" sz="2400" b="1" dirty="0"/>
              <a:t>Root Cause Identified: </a:t>
            </a:r>
            <a:r>
              <a:rPr lang="en-US" sz="2400" dirty="0"/>
              <a:t>Segregation and disinvestment in marginalized communities, inequities in access to resources among marginalized populations</a:t>
            </a:r>
          </a:p>
          <a:p>
            <a:pPr lvl="0">
              <a:defRPr/>
            </a:pPr>
            <a:endParaRPr lang="en-US" sz="2400" b="1" dirty="0"/>
          </a:p>
          <a:p>
            <a:pPr lvl="0">
              <a:defRPr/>
            </a:pPr>
            <a:r>
              <a:rPr lang="en-US" sz="2400" b="1" dirty="0"/>
              <a:t>Population(s) Impacted: </a:t>
            </a:r>
            <a:r>
              <a:rPr lang="en-US" sz="2400" dirty="0"/>
              <a:t>Communities of color, immigrants, low income population</a:t>
            </a:r>
          </a:p>
          <a:p>
            <a:pPr lvl="0"/>
            <a:endParaRPr lang="en-US" sz="2400" dirty="0"/>
          </a:p>
        </p:txBody>
      </p:sp>
    </p:spTree>
    <p:extLst>
      <p:ext uri="{BB962C8B-B14F-4D97-AF65-F5344CB8AC3E}">
        <p14:creationId xmlns:p14="http://schemas.microsoft.com/office/powerpoint/2010/main" val="2541663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0" y="101041"/>
            <a:ext cx="11893767" cy="769441"/>
          </a:xfrm>
          <a:prstGeom prst="rect">
            <a:avLst/>
          </a:prstGeom>
          <a:noFill/>
        </p:spPr>
        <p:txBody>
          <a:bodyPr wrap="square" rtlCol="0">
            <a:spAutoFit/>
          </a:bodyPr>
          <a:lstStyle/>
          <a:p>
            <a:pPr>
              <a:defRPr/>
            </a:pPr>
            <a:r>
              <a:rPr lang="en-US" sz="4400" b="1" dirty="0">
                <a:solidFill>
                  <a:schemeClr val="bg1"/>
                </a:solidFill>
                <a:latin typeface="+mj-lt"/>
                <a:cs typeface="Arial" charset="0"/>
              </a:rPr>
              <a:t>Data and Metrics</a:t>
            </a:r>
          </a:p>
        </p:txBody>
      </p:sp>
      <p:graphicFrame>
        <p:nvGraphicFramePr>
          <p:cNvPr id="7" name="Table 6">
            <a:extLst>
              <a:ext uri="{FF2B5EF4-FFF2-40B4-BE49-F238E27FC236}">
                <a16:creationId xmlns:a16="http://schemas.microsoft.com/office/drawing/2014/main" xmlns="" id="{9B9991BC-CC2E-439C-A0A1-AE0F8E65FD4C}"/>
              </a:ext>
            </a:extLst>
          </p:cNvPr>
          <p:cNvGraphicFramePr>
            <a:graphicFrameLocks noGrp="1"/>
          </p:cNvGraphicFramePr>
          <p:nvPr>
            <p:extLst>
              <p:ext uri="{D42A27DB-BD31-4B8C-83A1-F6EECF244321}">
                <p14:modId xmlns:p14="http://schemas.microsoft.com/office/powerpoint/2010/main" val="1450761870"/>
              </p:ext>
            </p:extLst>
          </p:nvPr>
        </p:nvGraphicFramePr>
        <p:xfrm>
          <a:off x="3" y="808927"/>
          <a:ext cx="12191999" cy="5691343"/>
        </p:xfrm>
        <a:graphic>
          <a:graphicData uri="http://schemas.openxmlformats.org/drawingml/2006/table">
            <a:tbl>
              <a:tblPr firstRow="1" bandRow="1">
                <a:tableStyleId>{5C22544A-7EE6-4342-B048-85BDC9FD1C3A}</a:tableStyleId>
              </a:tblPr>
              <a:tblGrid>
                <a:gridCol w="2658000">
                  <a:extLst>
                    <a:ext uri="{9D8B030D-6E8A-4147-A177-3AD203B41FA5}">
                      <a16:colId xmlns:a16="http://schemas.microsoft.com/office/drawing/2014/main" xmlns="" val="98093174"/>
                    </a:ext>
                  </a:extLst>
                </a:gridCol>
                <a:gridCol w="9533999">
                  <a:extLst>
                    <a:ext uri="{9D8B030D-6E8A-4147-A177-3AD203B41FA5}">
                      <a16:colId xmlns:a16="http://schemas.microsoft.com/office/drawing/2014/main" xmlns="" val="3203364878"/>
                    </a:ext>
                  </a:extLst>
                </a:gridCol>
              </a:tblGrid>
              <a:tr h="571343">
                <a:tc>
                  <a:txBody>
                    <a:bodyPr/>
                    <a:lstStyle/>
                    <a:p>
                      <a:pPr algn="ctr"/>
                      <a:endParaRPr lang="en-US" sz="2400" dirty="0"/>
                    </a:p>
                  </a:txBody>
                  <a:tcPr/>
                </a:tc>
                <a:tc>
                  <a:txBody>
                    <a:bodyPr/>
                    <a:lstStyle/>
                    <a:p>
                      <a:pPr algn="ctr"/>
                      <a:r>
                        <a:rPr lang="en-US" sz="3200" b="1" dirty="0">
                          <a:solidFill>
                            <a:schemeClr val="bg1"/>
                          </a:solidFill>
                          <a:latin typeface="Arial" charset="0"/>
                          <a:cs typeface="Arial" charset="0"/>
                        </a:rPr>
                        <a:t>DPH Potential Actions</a:t>
                      </a:r>
                      <a:endParaRPr lang="en-US" sz="3200" dirty="0"/>
                    </a:p>
                  </a:txBody>
                  <a:tcPr/>
                </a:tc>
                <a:extLst>
                  <a:ext uri="{0D108BD9-81ED-4DB2-BD59-A6C34878D82A}">
                    <a16:rowId xmlns:a16="http://schemas.microsoft.com/office/drawing/2014/main" xmlns="" val="528578915"/>
                  </a:ext>
                </a:extLst>
              </a:tr>
              <a:tr h="3214854">
                <a:tc>
                  <a:txBody>
                    <a:bodyPr/>
                    <a:lstStyle/>
                    <a:p>
                      <a:pPr algn="ctr"/>
                      <a:r>
                        <a:rPr lang="en-US" sz="2400" b="1" dirty="0"/>
                        <a:t>Public Health</a:t>
                      </a:r>
                      <a:r>
                        <a:rPr lang="en-US" sz="2400" b="1" baseline="0" dirty="0"/>
                        <a:t> COVID-19</a:t>
                      </a:r>
                      <a:r>
                        <a:rPr lang="en-US" sz="2400" b="1" dirty="0"/>
                        <a:t> Indicators </a:t>
                      </a:r>
                    </a:p>
                  </a:txBody>
                  <a:tcPr anchor="ctr"/>
                </a:tc>
                <a:tc>
                  <a:txBody>
                    <a:bodyPr/>
                    <a:lstStyle/>
                    <a:p>
                      <a:r>
                        <a:rPr lang="en-US" sz="2000" b="0" dirty="0">
                          <a:solidFill>
                            <a:schemeClr val="tx1"/>
                          </a:solidFill>
                        </a:rPr>
                        <a:t>Working on</a:t>
                      </a:r>
                      <a:r>
                        <a:rPr lang="en-US" sz="2000" b="0" baseline="0" dirty="0">
                          <a:solidFill>
                            <a:schemeClr val="tx1"/>
                          </a:solidFill>
                        </a:rPr>
                        <a:t> internal data resources to disaggregate data:</a:t>
                      </a:r>
                    </a:p>
                    <a:p>
                      <a:pPr marL="342900" indent="-342900">
                        <a:buFont typeface="Arial"/>
                        <a:buChar char="•"/>
                      </a:pPr>
                      <a:r>
                        <a:rPr lang="en-US" sz="2000" b="0" baseline="0" dirty="0">
                          <a:solidFill>
                            <a:schemeClr val="tx1"/>
                          </a:solidFill>
                        </a:rPr>
                        <a:t>Linking data across datasets</a:t>
                      </a:r>
                    </a:p>
                    <a:p>
                      <a:pPr marL="342900" indent="-342900">
                        <a:buFont typeface="Arial"/>
                        <a:buChar char="•"/>
                      </a:pPr>
                      <a:r>
                        <a:rPr lang="en-US" sz="2000" b="0" baseline="0" dirty="0">
                          <a:solidFill>
                            <a:schemeClr val="tx1"/>
                          </a:solidFill>
                        </a:rPr>
                        <a:t>Using algorithms to impute data</a:t>
                      </a:r>
                    </a:p>
                    <a:p>
                      <a:pPr marL="342900" indent="-342900">
                        <a:buFont typeface="Arial"/>
                        <a:buChar char="•"/>
                      </a:pPr>
                      <a:r>
                        <a:rPr lang="en-US" sz="2000" b="0" baseline="0" dirty="0">
                          <a:solidFill>
                            <a:schemeClr val="tx1"/>
                          </a:solidFill>
                        </a:rPr>
                        <a:t>Providing mapping overlays with social determinants</a:t>
                      </a:r>
                    </a:p>
                    <a:p>
                      <a:pPr marL="342900" indent="-342900">
                        <a:buFont typeface="Arial"/>
                        <a:buChar char="•"/>
                      </a:pPr>
                      <a:r>
                        <a:rPr lang="en-US" sz="2000" b="0" baseline="0" dirty="0">
                          <a:solidFill>
                            <a:schemeClr val="tx1"/>
                          </a:solidFill>
                        </a:rPr>
                        <a:t>Disaggregating existing data and improve data collection</a:t>
                      </a:r>
                    </a:p>
                    <a:p>
                      <a:pPr marL="0" indent="0">
                        <a:buFont typeface="Arial"/>
                        <a:buNone/>
                      </a:pPr>
                      <a:endParaRPr lang="en-US" sz="1100"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2000" b="0" kern="1200" dirty="0">
                          <a:solidFill>
                            <a:schemeClr val="tx1"/>
                          </a:solidFill>
                          <a:effectLst/>
                          <a:latin typeface="+mn-lt"/>
                          <a:ea typeface="+mn-ea"/>
                          <a:cs typeface="+mn-cs"/>
                        </a:rPr>
                        <a:t>Conduct a COVID-19</a:t>
                      </a:r>
                      <a:r>
                        <a:rPr lang="en-US" sz="2000" b="0" kern="1200" baseline="0" dirty="0">
                          <a:solidFill>
                            <a:schemeClr val="tx1"/>
                          </a:solidFill>
                          <a:effectLst/>
                          <a:latin typeface="+mn-lt"/>
                          <a:ea typeface="+mn-ea"/>
                          <a:cs typeface="+mn-cs"/>
                        </a:rPr>
                        <a:t> Community Impact Survey</a:t>
                      </a:r>
                      <a:r>
                        <a:rPr lang="en-US" sz="2000" b="0" kern="1200" dirty="0">
                          <a:solidFill>
                            <a:schemeClr val="tx1"/>
                          </a:solidFill>
                          <a:effectLst/>
                          <a:latin typeface="+mn-lt"/>
                          <a:ea typeface="+mn-ea"/>
                          <a:cs typeface="+mn-cs"/>
                        </a:rPr>
                        <a:t>-- applicable across all recommendations for data/metrics</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2000" b="0" baseline="0" dirty="0">
                          <a:solidFill>
                            <a:schemeClr val="tx1"/>
                          </a:solidFill>
                        </a:rPr>
                        <a:t>Work with state agencies to look across recommendations and existing data (e.g. EHS Interagency Health Equity Working Group)</a:t>
                      </a:r>
                    </a:p>
                  </a:txBody>
                  <a:tcPr/>
                </a:tc>
                <a:extLst>
                  <a:ext uri="{0D108BD9-81ED-4DB2-BD59-A6C34878D82A}">
                    <a16:rowId xmlns:a16="http://schemas.microsoft.com/office/drawing/2014/main" xmlns="" val="1617705638"/>
                  </a:ext>
                </a:extLst>
              </a:tr>
              <a:tr h="830632">
                <a:tc>
                  <a:txBody>
                    <a:bodyPr/>
                    <a:lstStyle/>
                    <a:p>
                      <a:pPr algn="ctr"/>
                      <a:r>
                        <a:rPr lang="en-US" sz="2400" b="1" dirty="0"/>
                        <a:t>‘Safer at Home’ advisory</a:t>
                      </a:r>
                    </a:p>
                  </a:txBody>
                  <a:tcPr anchor="ctr"/>
                </a:tc>
                <a:tc rowSpan="3">
                  <a:txBody>
                    <a:bodyPr/>
                    <a:lstStyle/>
                    <a:p>
                      <a:pPr algn="l"/>
                      <a:r>
                        <a:rPr lang="en-US" sz="2000" b="0" dirty="0">
                          <a:solidFill>
                            <a:schemeClr val="tx1"/>
                          </a:solidFill>
                        </a:rPr>
                        <a:t>Add items related to the re-opening plan into the DPH COVID-19 Health Equity Survey, and share back</a:t>
                      </a:r>
                      <a:r>
                        <a:rPr lang="en-US" sz="2000" b="0" baseline="0" dirty="0">
                          <a:solidFill>
                            <a:schemeClr val="tx1"/>
                          </a:solidFill>
                        </a:rPr>
                        <a:t> this information with sister agencies and other stakeholders to inform future data collection efforts. </a:t>
                      </a:r>
                    </a:p>
                  </a:txBody>
                  <a:tcPr anchor="ctr"/>
                </a:tc>
                <a:extLst>
                  <a:ext uri="{0D108BD9-81ED-4DB2-BD59-A6C34878D82A}">
                    <a16:rowId xmlns:a16="http://schemas.microsoft.com/office/drawing/2014/main" xmlns="" val="3332516226"/>
                  </a:ext>
                </a:extLst>
              </a:tr>
              <a:tr h="605275">
                <a:tc>
                  <a:txBody>
                    <a:bodyPr/>
                    <a:lstStyle/>
                    <a:p>
                      <a:pPr algn="ctr"/>
                      <a:r>
                        <a:rPr lang="en-US" sz="2400" b="1" dirty="0"/>
                        <a:t>Caring for Children</a:t>
                      </a:r>
                    </a:p>
                  </a:txBody>
                  <a:tcPr anchor="ctr"/>
                </a:tc>
                <a:tc vMerge="1">
                  <a:txBody>
                    <a:bodyPr/>
                    <a:lstStyle/>
                    <a:p>
                      <a:endParaRPr lang="en-US" sz="2000" b="0" baseline="0" dirty="0">
                        <a:solidFill>
                          <a:schemeClr val="tx1"/>
                        </a:solidFill>
                      </a:endParaRPr>
                    </a:p>
                  </a:txBody>
                  <a:tcPr/>
                </a:tc>
                <a:extLst>
                  <a:ext uri="{0D108BD9-81ED-4DB2-BD59-A6C34878D82A}">
                    <a16:rowId xmlns:a16="http://schemas.microsoft.com/office/drawing/2014/main" xmlns="" val="2843874457"/>
                  </a:ext>
                </a:extLst>
              </a:tr>
              <a:tr h="461462">
                <a:tc>
                  <a:txBody>
                    <a:bodyPr/>
                    <a:lstStyle/>
                    <a:p>
                      <a:pPr algn="ctr"/>
                      <a:r>
                        <a:rPr lang="en-US" sz="2400" b="1" dirty="0"/>
                        <a:t>Transit</a:t>
                      </a:r>
                    </a:p>
                  </a:txBody>
                  <a:tcPr anchor="ctr"/>
                </a:tc>
                <a:tc vMerge="1">
                  <a:txBody>
                    <a:bodyPr/>
                    <a:lstStyle/>
                    <a:p>
                      <a:endParaRPr lang="en-US" sz="2000" b="0" baseline="0" dirty="0">
                        <a:solidFill>
                          <a:schemeClr val="tx1"/>
                        </a:solidFill>
                      </a:endParaRPr>
                    </a:p>
                  </a:txBody>
                  <a:tcPr/>
                </a:tc>
                <a:extLst>
                  <a:ext uri="{0D108BD9-81ED-4DB2-BD59-A6C34878D82A}">
                    <a16:rowId xmlns:a16="http://schemas.microsoft.com/office/drawing/2014/main" xmlns="" val="3412763936"/>
                  </a:ext>
                </a:extLst>
              </a:tr>
            </a:tbl>
          </a:graphicData>
        </a:graphic>
      </p:graphicFrame>
      <p:sp>
        <p:nvSpPr>
          <p:cNvPr id="5" name="Slide Number Placeholder 1">
            <a:extLst>
              <a:ext uri="{FF2B5EF4-FFF2-40B4-BE49-F238E27FC236}">
                <a16:creationId xmlns:a16="http://schemas.microsoft.com/office/drawing/2014/main" xmlns="" id="{AFD38CA6-B268-4BE8-85BE-5E288C230A0B}"/>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73</a:t>
            </a:fld>
            <a:endParaRPr lang="en-US" dirty="0"/>
          </a:p>
        </p:txBody>
      </p:sp>
    </p:spTree>
    <p:extLst>
      <p:ext uri="{BB962C8B-B14F-4D97-AF65-F5344CB8AC3E}">
        <p14:creationId xmlns:p14="http://schemas.microsoft.com/office/powerpoint/2010/main" val="209447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COVID-19 Health Equity Data Highlights: Updated July 1, 2020</a:t>
            </a:r>
          </a:p>
        </p:txBody>
      </p:sp>
      <p:sp>
        <p:nvSpPr>
          <p:cNvPr id="5" name="Slide Number Placeholder 1">
            <a:extLst>
              <a:ext uri="{FF2B5EF4-FFF2-40B4-BE49-F238E27FC236}">
                <a16:creationId xmlns:a16="http://schemas.microsoft.com/office/drawing/2014/main" xmlns="" id="{C6BF0505-1840-4F16-ADD1-881355216DE4}"/>
              </a:ext>
            </a:extLst>
          </p:cNvPr>
          <p:cNvSpPr txBox="1">
            <a:spLocks/>
          </p:cNvSpPr>
          <p:nvPr/>
        </p:nvSpPr>
        <p:spPr>
          <a:xfrm>
            <a:off x="9455585" y="6501276"/>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1A3E32-B534-452A-837F-1F0D4725C9C0}" type="slidenum">
              <a:rPr lang="en-US" smtClean="0"/>
              <a:pPr algn="r"/>
              <a:t>74</a:t>
            </a:fld>
            <a:endParaRPr lang="en-US" dirty="0"/>
          </a:p>
        </p:txBody>
      </p:sp>
      <p:sp>
        <p:nvSpPr>
          <p:cNvPr id="2" name="Rectangle 1">
            <a:extLst>
              <a:ext uri="{FF2B5EF4-FFF2-40B4-BE49-F238E27FC236}">
                <a16:creationId xmlns:a16="http://schemas.microsoft.com/office/drawing/2014/main" xmlns="" id="{825875A1-1F6E-4B7F-AEEF-E0C6EC3C8836}"/>
              </a:ext>
            </a:extLst>
          </p:cNvPr>
          <p:cNvSpPr/>
          <p:nvPr/>
        </p:nvSpPr>
        <p:spPr>
          <a:xfrm>
            <a:off x="1065087" y="4344475"/>
            <a:ext cx="10513887" cy="1200329"/>
          </a:xfrm>
          <a:prstGeom prst="rect">
            <a:avLst/>
          </a:prstGeom>
        </p:spPr>
        <p:txBody>
          <a:bodyPr wrap="square">
            <a:spAutoFit/>
          </a:bodyPr>
          <a:lstStyle/>
          <a:p>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a:latin typeface="Calibri" panose="020F0502020204030204" pitchFamily="34" charset="0"/>
              </a:rPr>
              <a:t>Population denominators for rate calculations provided by UMass Donahue Inst. based on </a:t>
            </a:r>
            <a:r>
              <a:rPr lang="en-US" i="1" dirty="0" err="1">
                <a:latin typeface="Calibri" panose="020F0502020204030204" pitchFamily="34" charset="0"/>
              </a:rPr>
              <a:t>Strate</a:t>
            </a:r>
            <a:r>
              <a:rPr lang="en-US" i="1" dirty="0">
                <a:latin typeface="Calibri" panose="020F0502020204030204" pitchFamily="34" charset="0"/>
              </a:rPr>
              <a:t> S, et al. Small Area Population Estimates for 2011 through 2020, published March 2020 (original report published </a:t>
            </a:r>
            <a:r>
              <a:rPr lang="en-US" i="1">
                <a:latin typeface="Calibri" panose="020F0502020204030204" pitchFamily="34" charset="0"/>
              </a:rPr>
              <a:t>Oct 2016)</a:t>
            </a:r>
            <a:endParaRPr lang="en-US" dirty="0"/>
          </a:p>
        </p:txBody>
      </p:sp>
    </p:spTree>
    <p:extLst>
      <p:ext uri="{BB962C8B-B14F-4D97-AF65-F5344CB8AC3E}">
        <p14:creationId xmlns:p14="http://schemas.microsoft.com/office/powerpoint/2010/main" val="1973525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5EF854F1-F346-478D-BEFB-CDFEFB39A007}"/>
              </a:ext>
            </a:extLst>
          </p:cNvPr>
          <p:cNvGraphicFramePr>
            <a:graphicFrameLocks/>
          </p:cNvGraphicFramePr>
          <p:nvPr/>
        </p:nvGraphicFramePr>
        <p:xfrm>
          <a:off x="295834" y="1300721"/>
          <a:ext cx="4585447" cy="434704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7B838955-42B1-47FB-A670-5507CDD17A75}"/>
              </a:ext>
            </a:extLst>
          </p:cNvPr>
          <p:cNvSpPr>
            <a:spLocks noGrp="1"/>
          </p:cNvSpPr>
          <p:nvPr>
            <p:ph type="sldNum" sz="quarter" idx="4"/>
          </p:nvPr>
        </p:nvSpPr>
        <p:spPr/>
        <p:txBody>
          <a:bodyPr/>
          <a:lstStyle/>
          <a:p>
            <a:fld id="{631A3E32-B534-452A-837F-1F0D4725C9C0}" type="slidenum">
              <a:rPr lang="en-US" smtClean="0"/>
              <a:t>75</a:t>
            </a:fld>
            <a:endParaRPr lang="en-US" dirty="0"/>
          </a:p>
        </p:txBody>
      </p:sp>
      <p:sp>
        <p:nvSpPr>
          <p:cNvPr id="2" name="TextBox 1"/>
          <p:cNvSpPr txBox="1"/>
          <p:nvPr/>
        </p:nvSpPr>
        <p:spPr>
          <a:xfrm>
            <a:off x="0" y="6492495"/>
            <a:ext cx="8808083" cy="369332"/>
          </a:xfrm>
          <a:prstGeom prst="rect">
            <a:avLst/>
          </a:prstGeom>
          <a:noFill/>
        </p:spPr>
        <p:txBody>
          <a:bodyPr wrap="none" rtlCol="0">
            <a:spAutoFit/>
          </a:bodyPr>
          <a:lstStyle/>
          <a:p>
            <a:r>
              <a:rPr lang="en-US" dirty="0">
                <a:solidFill>
                  <a:schemeClr val="bg1"/>
                </a:solidFill>
              </a:rPr>
              <a:t>https://</a:t>
            </a:r>
            <a:r>
              <a:rPr lang="en-US" dirty="0" err="1">
                <a:solidFill>
                  <a:schemeClr val="bg1"/>
                </a:solidFill>
              </a:rPr>
              <a:t>www.mass.gov</a:t>
            </a:r>
            <a:r>
              <a:rPr lang="en-US" dirty="0">
                <a:solidFill>
                  <a:schemeClr val="bg1"/>
                </a:solidFill>
              </a:rPr>
              <a:t>/info-details/covid-19-response-reporting#covid-19-daily-dashboard-</a:t>
            </a:r>
          </a:p>
        </p:txBody>
      </p:sp>
      <p:pic>
        <p:nvPicPr>
          <p:cNvPr id="6" name="Picture 5">
            <a:extLst>
              <a:ext uri="{FF2B5EF4-FFF2-40B4-BE49-F238E27FC236}">
                <a16:creationId xmlns:a16="http://schemas.microsoft.com/office/drawing/2014/main" xmlns="" id="{5C8181B8-AFFF-4AB0-BB98-DC10317DC5ED}"/>
              </a:ext>
            </a:extLst>
          </p:cNvPr>
          <p:cNvPicPr>
            <a:picLocks noChangeAspect="1"/>
          </p:cNvPicPr>
          <p:nvPr/>
        </p:nvPicPr>
        <p:blipFill>
          <a:blip r:embed="rId3"/>
          <a:stretch>
            <a:fillRect/>
          </a:stretch>
        </p:blipFill>
        <p:spPr>
          <a:xfrm>
            <a:off x="572534" y="182632"/>
            <a:ext cx="11046932" cy="6305656"/>
          </a:xfrm>
          <a:prstGeom prst="rect">
            <a:avLst/>
          </a:prstGeom>
        </p:spPr>
      </p:pic>
    </p:spTree>
    <p:extLst>
      <p:ext uri="{BB962C8B-B14F-4D97-AF65-F5344CB8AC3E}">
        <p14:creationId xmlns:p14="http://schemas.microsoft.com/office/powerpoint/2010/main" val="2340734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7490A222-2316-46DB-83F6-7A7BCB2139DC}"/>
              </a:ext>
            </a:extLst>
          </p:cNvPr>
          <p:cNvSpPr txBox="1">
            <a:spLocks noGrp="1"/>
          </p:cNvSpPr>
          <p:nvPr>
            <p:ph type="title" idx="4294967295"/>
          </p:nvPr>
        </p:nvSpPr>
        <p:spPr>
          <a:xfrm>
            <a:off x="167507" y="-157680"/>
            <a:ext cx="11849100" cy="13255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en-US" sz="3200" dirty="0">
                <a:solidFill>
                  <a:schemeClr val="bg1"/>
                </a:solidFill>
                <a:latin typeface="+mj-lt"/>
              </a:rPr>
              <a:t>Following the Executive Order on April 8th, race/ethnicity data reporting has improved for cases, deaths, and hospitalizations</a:t>
            </a:r>
          </a:p>
        </p:txBody>
      </p:sp>
      <p:sp>
        <p:nvSpPr>
          <p:cNvPr id="6" name="Slide Number Placeholder 1">
            <a:extLst>
              <a:ext uri="{FF2B5EF4-FFF2-40B4-BE49-F238E27FC236}">
                <a16:creationId xmlns:a16="http://schemas.microsoft.com/office/drawing/2014/main" xmlns="" id="{588EE3D6-E839-48ED-81B6-FAD72BA20236}"/>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76</a:t>
            </a:fld>
            <a:endParaRPr lang="en-US" dirty="0"/>
          </a:p>
        </p:txBody>
      </p:sp>
      <p:graphicFrame>
        <p:nvGraphicFramePr>
          <p:cNvPr id="7" name="Chart 6">
            <a:extLst>
              <a:ext uri="{FF2B5EF4-FFF2-40B4-BE49-F238E27FC236}">
                <a16:creationId xmlns:a16="http://schemas.microsoft.com/office/drawing/2014/main" xmlns="" id="{15B83F1C-4221-4883-8ED4-763DADAC7887}"/>
              </a:ext>
            </a:extLst>
          </p:cNvPr>
          <p:cNvGraphicFramePr>
            <a:graphicFrameLocks/>
          </p:cNvGraphicFramePr>
          <p:nvPr>
            <p:extLst>
              <p:ext uri="{D42A27DB-BD31-4B8C-83A1-F6EECF244321}">
                <p14:modId xmlns:p14="http://schemas.microsoft.com/office/powerpoint/2010/main" val="2363845444"/>
              </p:ext>
            </p:extLst>
          </p:nvPr>
        </p:nvGraphicFramePr>
        <p:xfrm>
          <a:off x="688931" y="1167883"/>
          <a:ext cx="10922696" cy="53333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487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D02E697C-AD91-4C42-94FE-E254A9D05BF7}"/>
              </a:ext>
            </a:extLst>
          </p:cNvPr>
          <p:cNvSpPr>
            <a:spLocks noGrp="1"/>
          </p:cNvSpPr>
          <p:nvPr>
            <p:ph type="body" idx="1"/>
          </p:nvPr>
        </p:nvSpPr>
        <p:spPr>
          <a:xfrm>
            <a:off x="1103722" y="1138555"/>
            <a:ext cx="5157787" cy="823912"/>
          </a:xfrm>
          <a:prstGeom prst="rect">
            <a:avLst/>
          </a:prstGeom>
          <a:ln>
            <a:solidFill>
              <a:schemeClr val="accent1"/>
            </a:solidFill>
          </a:ln>
        </p:spPr>
        <p:txBody>
          <a:bodyPr>
            <a:normAutofit lnSpcReduction="10000"/>
          </a:bodyPr>
          <a:lstStyle/>
          <a:p>
            <a:pPr marL="285750" indent="-285750">
              <a:spcBef>
                <a:spcPts val="0"/>
              </a:spcBef>
              <a:buFont typeface="Arial" panose="020B0604020202020204" pitchFamily="34" charset="0"/>
              <a:buChar char="•"/>
            </a:pPr>
            <a:r>
              <a:rPr lang="en-US" sz="1400" b="0" dirty="0"/>
              <a:t>Black non-Hispanics represent 7.2% of the MA population but double that proportion of cases at 14.2% of cases</a:t>
            </a:r>
          </a:p>
          <a:p>
            <a:pPr marL="285750" indent="-285750">
              <a:spcBef>
                <a:spcPts val="0"/>
              </a:spcBef>
              <a:buFont typeface="Arial" panose="020B0604020202020204" pitchFamily="34" charset="0"/>
              <a:buChar char="•"/>
            </a:pPr>
            <a:r>
              <a:rPr lang="en-US" sz="1400" b="0" dirty="0"/>
              <a:t>Hispanics represent 12.2% of the MA population but more than twice that proportion of cases at 29.3% of cases</a:t>
            </a:r>
          </a:p>
        </p:txBody>
      </p:sp>
      <p:sp>
        <p:nvSpPr>
          <p:cNvPr id="7" name="Text Placeholder 6">
            <a:extLst>
              <a:ext uri="{FF2B5EF4-FFF2-40B4-BE49-F238E27FC236}">
                <a16:creationId xmlns:a16="http://schemas.microsoft.com/office/drawing/2014/main" xmlns="" id="{AAEB1703-CB88-4B8D-A336-55F6D244B389}"/>
              </a:ext>
            </a:extLst>
          </p:cNvPr>
          <p:cNvSpPr>
            <a:spLocks noGrp="1"/>
          </p:cNvSpPr>
          <p:nvPr>
            <p:ph type="body" sz="quarter" idx="3"/>
          </p:nvPr>
        </p:nvSpPr>
        <p:spPr>
          <a:xfrm>
            <a:off x="6785599" y="1097280"/>
            <a:ext cx="5183188" cy="823912"/>
          </a:xfrm>
          <a:prstGeom prst="rect">
            <a:avLst/>
          </a:prstGeom>
          <a:ln>
            <a:solidFill>
              <a:schemeClr val="accent1"/>
            </a:solidFill>
          </a:ln>
        </p:spPr>
        <p:txBody>
          <a:bodyPr>
            <a:normAutofit/>
          </a:bodyPr>
          <a:lstStyle/>
          <a:p>
            <a:pPr marL="285750" indent="-285750">
              <a:buFont typeface="Arial" panose="020B0604020202020204" pitchFamily="34" charset="0"/>
              <a:buChar char="•"/>
            </a:pPr>
            <a:r>
              <a:rPr lang="en-US" sz="1400" b="0" dirty="0"/>
              <a:t>The highest rates of positive cases are among Black non-Hispanics and Hispanics which are more than 3x higher than the rate for White non-Hispanics</a:t>
            </a:r>
          </a:p>
        </p:txBody>
      </p:sp>
      <p:sp>
        <p:nvSpPr>
          <p:cNvPr id="3" name="Slide Number Placeholder 2">
            <a:extLst>
              <a:ext uri="{FF2B5EF4-FFF2-40B4-BE49-F238E27FC236}">
                <a16:creationId xmlns:a16="http://schemas.microsoft.com/office/drawing/2014/main" xmlns="" id="{89CDF748-0C4F-434A-86D6-1FD365D8F0C5}"/>
              </a:ext>
            </a:extLst>
          </p:cNvPr>
          <p:cNvSpPr>
            <a:spLocks noGrp="1"/>
          </p:cNvSpPr>
          <p:nvPr>
            <p:ph type="sldNum" sz="quarter" idx="10"/>
          </p:nvPr>
        </p:nvSpPr>
        <p:spPr>
          <a:xfrm>
            <a:off x="9377193" y="6492495"/>
            <a:ext cx="2736415" cy="365125"/>
          </a:xfrm>
        </p:spPr>
        <p:txBody>
          <a:bodyPr/>
          <a:lstStyle/>
          <a:p>
            <a:fld id="{631A3E32-B534-452A-837F-1F0D4725C9C0}" type="slidenum">
              <a:rPr lang="en-US" smtClean="0"/>
              <a:t>77</a:t>
            </a:fld>
            <a:endParaRPr lang="en-US" dirty="0"/>
          </a:p>
        </p:txBody>
      </p:sp>
      <p:sp>
        <p:nvSpPr>
          <p:cNvPr id="4" name="Title 3">
            <a:extLst>
              <a:ext uri="{FF2B5EF4-FFF2-40B4-BE49-F238E27FC236}">
                <a16:creationId xmlns:a16="http://schemas.microsoft.com/office/drawing/2014/main" xmlns="" id="{4F98C844-9680-47A2-B555-84260D0CA883}"/>
              </a:ext>
            </a:extLst>
          </p:cNvPr>
          <p:cNvSpPr>
            <a:spLocks noGrp="1"/>
          </p:cNvSpPr>
          <p:nvPr>
            <p:ph type="title" idx="4294967295"/>
          </p:nvPr>
        </p:nvSpPr>
        <p:spPr>
          <a:xfrm>
            <a:off x="55856" y="-56874"/>
            <a:ext cx="12095660" cy="1325563"/>
          </a:xfrm>
          <a:prstGeom prst="rect">
            <a:avLst/>
          </a:prstGeom>
        </p:spPr>
        <p:txBody>
          <a:bodyPr/>
          <a:lstStyle/>
          <a:p>
            <a:r>
              <a:rPr lang="en-US" sz="3600" dirty="0">
                <a:solidFill>
                  <a:schemeClr val="bg1"/>
                </a:solidFill>
              </a:rPr>
              <a:t>The Rate of Positive Cases is Highest for Black and Hispanic Residents</a:t>
            </a:r>
          </a:p>
        </p:txBody>
      </p:sp>
      <p:sp>
        <p:nvSpPr>
          <p:cNvPr id="10" name="Footer Placeholder 6">
            <a:extLst>
              <a:ext uri="{FF2B5EF4-FFF2-40B4-BE49-F238E27FC236}">
                <a16:creationId xmlns:a16="http://schemas.microsoft.com/office/drawing/2014/main" xmlns="" id="{2ED4FB54-2308-45FC-9FB4-35B19411BA4E}"/>
              </a:ext>
            </a:extLst>
          </p:cNvPr>
          <p:cNvSpPr txBox="1">
            <a:spLocks/>
          </p:cNvSpPr>
          <p:nvPr/>
        </p:nvSpPr>
        <p:spPr>
          <a:xfrm rot="16200000">
            <a:off x="-2880905" y="263515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Data as of 07/01/2020</a:t>
            </a:r>
          </a:p>
        </p:txBody>
      </p:sp>
      <p:sp>
        <p:nvSpPr>
          <p:cNvPr id="2" name="Rectangle 1">
            <a:extLst>
              <a:ext uri="{FF2B5EF4-FFF2-40B4-BE49-F238E27FC236}">
                <a16:creationId xmlns:a16="http://schemas.microsoft.com/office/drawing/2014/main" xmlns="" id="{02CA1C90-F6A2-41E5-897B-ED5CD84F9ECE}"/>
              </a:ext>
            </a:extLst>
          </p:cNvPr>
          <p:cNvSpPr/>
          <p:nvPr/>
        </p:nvSpPr>
        <p:spPr>
          <a:xfrm>
            <a:off x="78392" y="6016008"/>
            <a:ext cx="6096000" cy="553998"/>
          </a:xfrm>
          <a:prstGeom prst="rect">
            <a:avLst/>
          </a:prstGeom>
        </p:spPr>
        <p:txBody>
          <a:bodyPr>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p:txBody>
      </p:sp>
      <p:graphicFrame>
        <p:nvGraphicFramePr>
          <p:cNvPr id="12" name="Content Placeholder 11">
            <a:extLst>
              <a:ext uri="{FF2B5EF4-FFF2-40B4-BE49-F238E27FC236}">
                <a16:creationId xmlns:a16="http://schemas.microsoft.com/office/drawing/2014/main" xmlns="" id="{00000000-0008-0000-0000-000002000000}"/>
              </a:ext>
            </a:extLst>
          </p:cNvPr>
          <p:cNvGraphicFramePr>
            <a:graphicFrameLocks noGrp="1"/>
          </p:cNvGraphicFramePr>
          <p:nvPr>
            <p:ph sz="half" idx="2"/>
            <p:extLst>
              <p:ext uri="{D42A27DB-BD31-4B8C-83A1-F6EECF244321}">
                <p14:modId xmlns:p14="http://schemas.microsoft.com/office/powerpoint/2010/main" val="2505940539"/>
              </p:ext>
            </p:extLst>
          </p:nvPr>
        </p:nvGraphicFramePr>
        <p:xfrm>
          <a:off x="1111978" y="1962467"/>
          <a:ext cx="5149532" cy="4182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xmlns="" id="{00000000-0008-0000-0000-000004000000}"/>
              </a:ext>
            </a:extLst>
          </p:cNvPr>
          <p:cNvGraphicFramePr>
            <a:graphicFrameLocks noGrp="1"/>
          </p:cNvGraphicFramePr>
          <p:nvPr>
            <p:ph sz="quarter" idx="4"/>
            <p:extLst>
              <p:ext uri="{D42A27DB-BD31-4B8C-83A1-F6EECF244321}">
                <p14:modId xmlns:p14="http://schemas.microsoft.com/office/powerpoint/2010/main" val="1129611483"/>
              </p:ext>
            </p:extLst>
          </p:nvPr>
        </p:nvGraphicFramePr>
        <p:xfrm>
          <a:off x="6784975" y="1920875"/>
          <a:ext cx="5183188" cy="4297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21355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867F39C-0565-463B-81E5-536D6B5BA00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78</a:t>
            </a:fld>
            <a:endParaRPr lang="en-US" dirty="0">
              <a:solidFill>
                <a:srgbClr val="464646">
                  <a:lumMod val="40000"/>
                  <a:lumOff val="60000"/>
                </a:srgbClr>
              </a:solidFill>
            </a:endParaRPr>
          </a:p>
        </p:txBody>
      </p:sp>
      <p:sp>
        <p:nvSpPr>
          <p:cNvPr id="5" name="Text Placeholder 2">
            <a:extLst>
              <a:ext uri="{FF2B5EF4-FFF2-40B4-BE49-F238E27FC236}">
                <a16:creationId xmlns:a16="http://schemas.microsoft.com/office/drawing/2014/main" xmlns="" id="{C59FC005-ED8D-4793-87DA-86649EF24FC7}"/>
              </a:ext>
            </a:extLst>
          </p:cNvPr>
          <p:cNvSpPr txBox="1">
            <a:spLocks/>
          </p:cNvSpPr>
          <p:nvPr/>
        </p:nvSpPr>
        <p:spPr>
          <a:xfrm>
            <a:off x="71919" y="94817"/>
            <a:ext cx="11840681" cy="8197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pPr>
            <a:r>
              <a:rPr lang="en-US" sz="3600" b="0" dirty="0">
                <a:solidFill>
                  <a:schemeClr val="bg1"/>
                </a:solidFill>
                <a:latin typeface="+mj-lt"/>
              </a:rPr>
              <a:t>The Communities with Highest Case Rates are Primarily in High Density Population Areas</a:t>
            </a:r>
          </a:p>
        </p:txBody>
      </p:sp>
      <p:sp>
        <p:nvSpPr>
          <p:cNvPr id="6" name="Rectangle 5">
            <a:extLst>
              <a:ext uri="{FF2B5EF4-FFF2-40B4-BE49-F238E27FC236}">
                <a16:creationId xmlns:a16="http://schemas.microsoft.com/office/drawing/2014/main" xmlns="" id="{C28DA56E-AFD2-440F-8D18-3AEB68ACA332}"/>
              </a:ext>
            </a:extLst>
          </p:cNvPr>
          <p:cNvSpPr/>
          <p:nvPr/>
        </p:nvSpPr>
        <p:spPr>
          <a:xfrm>
            <a:off x="699058" y="5839853"/>
            <a:ext cx="11627892" cy="923330"/>
          </a:xfrm>
          <a:prstGeom prst="rect">
            <a:avLst/>
          </a:prstGeom>
          <a:ln>
            <a:noFill/>
          </a:ln>
        </p:spPr>
        <p:txBody>
          <a:bodyPr wrap="square">
            <a:spAutoFit/>
          </a:bodyPr>
          <a:lstStyle/>
          <a:p>
            <a:pPr marL="342900" indent="-342900" fontAlgn="ctr">
              <a:buFont typeface="Arial" panose="020B0604020202020204" pitchFamily="34" charset="0"/>
              <a:buChar char="•"/>
            </a:pPr>
            <a:r>
              <a:rPr lang="en-US" dirty="0"/>
              <a:t>The ten communities with the highest cumulative rates of COVID-19 cases per 100,000 residents were: Chelsea, Brockton, Lawrence, Everett, Lynn, Revere, Randolph, Worcester, Danvers, and Lowell.</a:t>
            </a:r>
          </a:p>
          <a:p>
            <a:r>
              <a:rPr lang="en-US" dirty="0"/>
              <a:t> </a:t>
            </a:r>
          </a:p>
        </p:txBody>
      </p:sp>
      <p:pic>
        <p:nvPicPr>
          <p:cNvPr id="7" name="Picture 6">
            <a:extLst>
              <a:ext uri="{FF2B5EF4-FFF2-40B4-BE49-F238E27FC236}">
                <a16:creationId xmlns:a16="http://schemas.microsoft.com/office/drawing/2014/main" xmlns="" id="{AD25D633-3CEF-4AF0-8AAF-9917A9A2D0F5}"/>
              </a:ext>
            </a:extLst>
          </p:cNvPr>
          <p:cNvPicPr>
            <a:picLocks noChangeAspect="1"/>
          </p:cNvPicPr>
          <p:nvPr/>
        </p:nvPicPr>
        <p:blipFill>
          <a:blip r:embed="rId2"/>
          <a:stretch>
            <a:fillRect/>
          </a:stretch>
        </p:blipFill>
        <p:spPr>
          <a:xfrm>
            <a:off x="2764464" y="1008018"/>
            <a:ext cx="8728477" cy="4831835"/>
          </a:xfrm>
          <a:prstGeom prst="rect">
            <a:avLst/>
          </a:prstGeom>
        </p:spPr>
      </p:pic>
    </p:spTree>
    <p:extLst>
      <p:ext uri="{BB962C8B-B14F-4D97-AF65-F5344CB8AC3E}">
        <p14:creationId xmlns:p14="http://schemas.microsoft.com/office/powerpoint/2010/main" val="5362047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6AF1C11-BD1B-428E-B9FD-4DE6313D6049}"/>
              </a:ext>
            </a:extLst>
          </p:cNvPr>
          <p:cNvSpPr>
            <a:spLocks noGrp="1"/>
          </p:cNvSpPr>
          <p:nvPr>
            <p:ph type="sldNum" sz="quarter" idx="4"/>
          </p:nvPr>
        </p:nvSpPr>
        <p:spPr>
          <a:xfrm>
            <a:off x="9378997" y="6483242"/>
            <a:ext cx="2736415" cy="365125"/>
          </a:xfrm>
        </p:spPr>
        <p:txBody>
          <a:bodyPr/>
          <a:lstStyle/>
          <a:p>
            <a:fld id="{631A3E32-B534-452A-837F-1F0D4725C9C0}" type="slidenum">
              <a:rPr lang="en-US" smtClean="0"/>
              <a:t>79</a:t>
            </a:fld>
            <a:endParaRPr lang="en-US" dirty="0"/>
          </a:p>
        </p:txBody>
      </p:sp>
      <p:sp>
        <p:nvSpPr>
          <p:cNvPr id="2" name="Title 1">
            <a:extLst>
              <a:ext uri="{FF2B5EF4-FFF2-40B4-BE49-F238E27FC236}">
                <a16:creationId xmlns:a16="http://schemas.microsoft.com/office/drawing/2014/main" xmlns="" id="{C5EDB540-463F-4570-8510-1C4E988058B2}"/>
              </a:ext>
            </a:extLst>
          </p:cNvPr>
          <p:cNvSpPr>
            <a:spLocks noGrp="1"/>
          </p:cNvSpPr>
          <p:nvPr>
            <p:ph type="title" idx="4294967295"/>
          </p:nvPr>
        </p:nvSpPr>
        <p:spPr>
          <a:xfrm>
            <a:off x="-5800" y="-58516"/>
            <a:ext cx="12197800" cy="1325563"/>
          </a:xfrm>
          <a:prstGeom prst="rect">
            <a:avLst/>
          </a:prstGeom>
        </p:spPr>
        <p:txBody>
          <a:bodyPr/>
          <a:lstStyle/>
          <a:p>
            <a:r>
              <a:rPr lang="en-US" sz="3600" dirty="0">
                <a:solidFill>
                  <a:schemeClr val="bg1"/>
                </a:solidFill>
              </a:rPr>
              <a:t>Cities with the Highest Rates of COVID-19 are Primarily Communities of Color</a:t>
            </a:r>
          </a:p>
        </p:txBody>
      </p:sp>
      <p:sp>
        <p:nvSpPr>
          <p:cNvPr id="11" name="Rectangle 10">
            <a:extLst>
              <a:ext uri="{FF2B5EF4-FFF2-40B4-BE49-F238E27FC236}">
                <a16:creationId xmlns:a16="http://schemas.microsoft.com/office/drawing/2014/main" xmlns="" id="{3DA1724F-97E1-428A-BDAE-0337863E625F}"/>
              </a:ext>
            </a:extLst>
          </p:cNvPr>
          <p:cNvSpPr/>
          <p:nvPr/>
        </p:nvSpPr>
        <p:spPr>
          <a:xfrm>
            <a:off x="487520" y="1075800"/>
            <a:ext cx="11627892" cy="923330"/>
          </a:xfrm>
          <a:prstGeom prst="rect">
            <a:avLst/>
          </a:prstGeom>
          <a:ln>
            <a:noFill/>
          </a:ln>
        </p:spPr>
        <p:txBody>
          <a:bodyPr wrap="square">
            <a:spAutoFit/>
          </a:bodyPr>
          <a:lstStyle/>
          <a:p>
            <a:r>
              <a:rPr lang="en-US" dirty="0"/>
              <a:t>The ten communities with the highest rates of COVID-19 are shown below. The overall rate in MA of COVID-19 Cases is 1,490.8 per 100,000 people as of 06/30/2020. Almost all of these communities have high (&gt;50%) percentage of residents who are people of color (shaded blue)</a:t>
            </a:r>
          </a:p>
        </p:txBody>
      </p:sp>
      <p:sp>
        <p:nvSpPr>
          <p:cNvPr id="6" name="TextBox 5">
            <a:extLst>
              <a:ext uri="{FF2B5EF4-FFF2-40B4-BE49-F238E27FC236}">
                <a16:creationId xmlns:a16="http://schemas.microsoft.com/office/drawing/2014/main" xmlns="" id="{A5244C07-6512-4CD2-A77A-08A74BA03170}"/>
              </a:ext>
            </a:extLst>
          </p:cNvPr>
          <p:cNvSpPr txBox="1"/>
          <p:nvPr/>
        </p:nvSpPr>
        <p:spPr>
          <a:xfrm>
            <a:off x="11305454" y="4146321"/>
            <a:ext cx="886546" cy="646331"/>
          </a:xfrm>
          <a:prstGeom prst="rect">
            <a:avLst/>
          </a:prstGeom>
          <a:solidFill>
            <a:srgbClr val="F2A16A"/>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dirty="0"/>
              <a:t>MA State Average Rate</a:t>
            </a:r>
          </a:p>
        </p:txBody>
      </p:sp>
      <p:sp>
        <p:nvSpPr>
          <p:cNvPr id="3" name="TextBox 2">
            <a:extLst>
              <a:ext uri="{FF2B5EF4-FFF2-40B4-BE49-F238E27FC236}">
                <a16:creationId xmlns:a16="http://schemas.microsoft.com/office/drawing/2014/main" xmlns="" id="{D18A8361-C0ED-4B10-BA6D-BBE7C5D85AEB}"/>
              </a:ext>
            </a:extLst>
          </p:cNvPr>
          <p:cNvSpPr txBox="1"/>
          <p:nvPr/>
        </p:nvSpPr>
        <p:spPr>
          <a:xfrm>
            <a:off x="9208758" y="6562464"/>
            <a:ext cx="2699778" cy="246221"/>
          </a:xfrm>
          <a:prstGeom prst="rect">
            <a:avLst/>
          </a:prstGeom>
          <a:noFill/>
        </p:spPr>
        <p:txBody>
          <a:bodyPr wrap="none" rtlCol="0">
            <a:spAutoFit/>
          </a:bodyPr>
          <a:lstStyle/>
          <a:p>
            <a:r>
              <a:rPr lang="en-US" sz="1000" dirty="0">
                <a:solidFill>
                  <a:schemeClr val="bg1"/>
                </a:solidFill>
              </a:rPr>
              <a:t>State and Town-level COVID-19 data from 06/30</a:t>
            </a:r>
          </a:p>
        </p:txBody>
      </p:sp>
      <p:graphicFrame>
        <p:nvGraphicFramePr>
          <p:cNvPr id="4" name="Table 3">
            <a:extLst>
              <a:ext uri="{FF2B5EF4-FFF2-40B4-BE49-F238E27FC236}">
                <a16:creationId xmlns:a16="http://schemas.microsoft.com/office/drawing/2014/main" xmlns="" id="{A8158AAC-47F9-4ECE-B81E-218C41274D78}"/>
              </a:ext>
            </a:extLst>
          </p:cNvPr>
          <p:cNvGraphicFramePr>
            <a:graphicFrameLocks noGrp="1"/>
          </p:cNvGraphicFramePr>
          <p:nvPr/>
        </p:nvGraphicFramePr>
        <p:xfrm>
          <a:off x="889612" y="4906790"/>
          <a:ext cx="10464185" cy="1512570"/>
        </p:xfrm>
        <a:graphic>
          <a:graphicData uri="http://schemas.openxmlformats.org/drawingml/2006/table">
            <a:tbl>
              <a:tblPr>
                <a:tableStyleId>{5C22544A-7EE6-4342-B048-85BDC9FD1C3A}</a:tableStyleId>
              </a:tblPr>
              <a:tblGrid>
                <a:gridCol w="1002537">
                  <a:extLst>
                    <a:ext uri="{9D8B030D-6E8A-4147-A177-3AD203B41FA5}">
                      <a16:colId xmlns:a16="http://schemas.microsoft.com/office/drawing/2014/main" xmlns="" val="1628525533"/>
                    </a:ext>
                  </a:extLst>
                </a:gridCol>
                <a:gridCol w="1002537">
                  <a:extLst>
                    <a:ext uri="{9D8B030D-6E8A-4147-A177-3AD203B41FA5}">
                      <a16:colId xmlns:a16="http://schemas.microsoft.com/office/drawing/2014/main" xmlns="" val="1992216120"/>
                    </a:ext>
                  </a:extLst>
                </a:gridCol>
                <a:gridCol w="834632">
                  <a:extLst>
                    <a:ext uri="{9D8B030D-6E8A-4147-A177-3AD203B41FA5}">
                      <a16:colId xmlns:a16="http://schemas.microsoft.com/office/drawing/2014/main" xmlns="" val="1217756773"/>
                    </a:ext>
                  </a:extLst>
                </a:gridCol>
                <a:gridCol w="1057835">
                  <a:extLst>
                    <a:ext uri="{9D8B030D-6E8A-4147-A177-3AD203B41FA5}">
                      <a16:colId xmlns:a16="http://schemas.microsoft.com/office/drawing/2014/main" xmlns="" val="47713011"/>
                    </a:ext>
                  </a:extLst>
                </a:gridCol>
                <a:gridCol w="968188">
                  <a:extLst>
                    <a:ext uri="{9D8B030D-6E8A-4147-A177-3AD203B41FA5}">
                      <a16:colId xmlns:a16="http://schemas.microsoft.com/office/drawing/2014/main" xmlns="" val="1374036530"/>
                    </a:ext>
                  </a:extLst>
                </a:gridCol>
                <a:gridCol w="914400">
                  <a:extLst>
                    <a:ext uri="{9D8B030D-6E8A-4147-A177-3AD203B41FA5}">
                      <a16:colId xmlns:a16="http://schemas.microsoft.com/office/drawing/2014/main" xmlns="" val="2546723474"/>
                    </a:ext>
                  </a:extLst>
                </a:gridCol>
                <a:gridCol w="878541">
                  <a:extLst>
                    <a:ext uri="{9D8B030D-6E8A-4147-A177-3AD203B41FA5}">
                      <a16:colId xmlns:a16="http://schemas.microsoft.com/office/drawing/2014/main" xmlns="" val="3663204384"/>
                    </a:ext>
                  </a:extLst>
                </a:gridCol>
                <a:gridCol w="968189">
                  <a:extLst>
                    <a:ext uri="{9D8B030D-6E8A-4147-A177-3AD203B41FA5}">
                      <a16:colId xmlns:a16="http://schemas.microsoft.com/office/drawing/2014/main" xmlns="" val="3114655180"/>
                    </a:ext>
                  </a:extLst>
                </a:gridCol>
                <a:gridCol w="1004047">
                  <a:extLst>
                    <a:ext uri="{9D8B030D-6E8A-4147-A177-3AD203B41FA5}">
                      <a16:colId xmlns:a16="http://schemas.microsoft.com/office/drawing/2014/main" xmlns="" val="818353165"/>
                    </a:ext>
                  </a:extLst>
                </a:gridCol>
                <a:gridCol w="968188">
                  <a:extLst>
                    <a:ext uri="{9D8B030D-6E8A-4147-A177-3AD203B41FA5}">
                      <a16:colId xmlns:a16="http://schemas.microsoft.com/office/drawing/2014/main" xmlns="" val="1934116897"/>
                    </a:ext>
                  </a:extLst>
                </a:gridCol>
                <a:gridCol w="865091">
                  <a:extLst>
                    <a:ext uri="{9D8B030D-6E8A-4147-A177-3AD203B41FA5}">
                      <a16:colId xmlns:a16="http://schemas.microsoft.com/office/drawing/2014/main" xmlns="" val="765772811"/>
                    </a:ext>
                  </a:extLst>
                </a:gridCol>
              </a:tblGrid>
              <a:tr h="191873">
                <a:tc>
                  <a:txBody>
                    <a:bodyPr/>
                    <a:lstStyle/>
                    <a:p>
                      <a:pPr algn="l" fontAlgn="ctr"/>
                      <a:r>
                        <a:rPr lang="en-US" sz="1400" b="1" u="none" strike="noStrike" dirty="0">
                          <a:effectLst/>
                        </a:rPr>
                        <a:t>Town</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Chelsea</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Brockton</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Lawrence</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Everett</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Lynn</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Revere</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Randolph</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Worcester</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Danvers</a:t>
                      </a:r>
                    </a:p>
                  </a:txBody>
                  <a:tcPr marL="6350" marR="6350" marT="6350" marB="0" anchor="b"/>
                </a:tc>
                <a:tc>
                  <a:txBody>
                    <a:bodyPr/>
                    <a:lstStyle/>
                    <a:p>
                      <a:pPr marL="0" algn="ctr" defTabSz="914400" rtl="0" eaLnBrk="1" fontAlgn="ctr" latinLnBrk="0" hangingPunct="1"/>
                      <a:r>
                        <a:rPr lang="en-US" sz="1400" b="1" u="none" strike="noStrike" kern="1200">
                          <a:solidFill>
                            <a:schemeClr val="dk1"/>
                          </a:solidFill>
                          <a:effectLst/>
                          <a:latin typeface="+mn-lt"/>
                          <a:ea typeface="+mn-ea"/>
                          <a:cs typeface="+mn-cs"/>
                        </a:rPr>
                        <a:t>Lowell</a:t>
                      </a:r>
                    </a:p>
                  </a:txBody>
                  <a:tcPr marL="6350" marR="6350" marT="6350" marB="0" anchor="b"/>
                </a:tc>
                <a:extLst>
                  <a:ext uri="{0D108BD9-81ED-4DB2-BD59-A6C34878D82A}">
                    <a16:rowId xmlns:a16="http://schemas.microsoft.com/office/drawing/2014/main" xmlns="" val="4230442104"/>
                  </a:ext>
                </a:extLst>
              </a:tr>
              <a:tr h="191873">
                <a:tc>
                  <a:txBody>
                    <a:bodyPr/>
                    <a:lstStyle/>
                    <a:p>
                      <a:pPr algn="l" fontAlgn="b"/>
                      <a:r>
                        <a:rPr lang="en-US" sz="1400" b="1" u="none" strike="noStrike" dirty="0">
                          <a:effectLst/>
                        </a:rPr>
                        <a:t>Case Count</a:t>
                      </a:r>
                      <a:endParaRPr lang="en-US" sz="1400" b="1" i="0" u="none" strike="noStrike" dirty="0">
                        <a:solidFill>
                          <a:srgbClr val="000000"/>
                        </a:solidFill>
                        <a:effectLst/>
                        <a:latin typeface="MS Sans Serif"/>
                      </a:endParaRP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2994</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4225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3553</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1765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3635</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1782</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950</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5227</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737</a:t>
                      </a:r>
                    </a:p>
                  </a:txBody>
                  <a:tcPr marL="6350" marR="6350" marT="6350" marB="0" anchor="b"/>
                </a:tc>
                <a:tc>
                  <a:txBody>
                    <a:bodyPr/>
                    <a:lstStyle/>
                    <a:p>
                      <a:pPr marL="0" algn="ctr" defTabSz="914400" rtl="0" eaLnBrk="1" fontAlgn="ctr" latinLnBrk="0" hangingPunct="1"/>
                      <a:r>
                        <a:rPr lang="en-US" sz="1400" b="1" u="none" strike="noStrike" kern="1200" dirty="0">
                          <a:solidFill>
                            <a:schemeClr val="dk1"/>
                          </a:solidFill>
                          <a:effectLst/>
                          <a:latin typeface="+mn-lt"/>
                          <a:ea typeface="+mn-ea"/>
                          <a:cs typeface="+mn-cs"/>
                        </a:rPr>
                        <a:t>2895</a:t>
                      </a:r>
                    </a:p>
                  </a:txBody>
                  <a:tcPr marL="6350" marR="6350" marT="6350" marB="0" anchor="b"/>
                </a:tc>
                <a:extLst>
                  <a:ext uri="{0D108BD9-81ED-4DB2-BD59-A6C34878D82A}">
                    <a16:rowId xmlns:a16="http://schemas.microsoft.com/office/drawing/2014/main" xmlns="" val="2015770804"/>
                  </a:ext>
                </a:extLst>
              </a:tr>
              <a:tr h="937181">
                <a:tc>
                  <a:txBody>
                    <a:bodyPr/>
                    <a:lstStyle/>
                    <a:p>
                      <a:pPr algn="l" fontAlgn="ctr"/>
                      <a:r>
                        <a:rPr lang="en-US" sz="1400" b="1" u="none" strike="noStrike" dirty="0">
                          <a:effectLst/>
                        </a:rPr>
                        <a:t>Percent of Residents who are People of Color</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80%</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68%</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87%</a:t>
                      </a:r>
                    </a:p>
                  </a:txBody>
                  <a:tcPr marL="6350" marR="6350" marT="6350" marB="0" anchor="ctr"/>
                </a:tc>
                <a:tc>
                  <a:txBody>
                    <a:bodyPr/>
                    <a:lstStyle/>
                    <a:p>
                      <a:pPr algn="ctr" fontAlgn="ctr"/>
                      <a:r>
                        <a:rPr lang="en-US" sz="1400" b="1" u="none" strike="noStrike" kern="1200">
                          <a:solidFill>
                            <a:schemeClr val="dk1"/>
                          </a:solidFill>
                          <a:effectLst/>
                          <a:latin typeface="+mn-lt"/>
                          <a:ea typeface="+mn-ea"/>
                          <a:cs typeface="+mn-cs"/>
                        </a:rPr>
                        <a:t>61%</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66%</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52%</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75%</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51%</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7.6%</a:t>
                      </a:r>
                    </a:p>
                  </a:txBody>
                  <a:tcPr marL="6350" marR="6350" marT="6350" marB="0" anchor="ctr"/>
                </a:tc>
                <a:tc>
                  <a:txBody>
                    <a:bodyPr/>
                    <a:lstStyle/>
                    <a:p>
                      <a:pPr algn="ctr" fontAlgn="ctr"/>
                      <a:r>
                        <a:rPr lang="en-US" sz="1400" b="1" u="none" strike="noStrike" kern="1200" dirty="0">
                          <a:solidFill>
                            <a:schemeClr val="dk1"/>
                          </a:solidFill>
                          <a:effectLst/>
                          <a:latin typeface="+mn-lt"/>
                          <a:ea typeface="+mn-ea"/>
                          <a:cs typeface="+mn-cs"/>
                        </a:rPr>
                        <a:t>55%</a:t>
                      </a:r>
                    </a:p>
                  </a:txBody>
                  <a:tcPr marL="6350" marR="6350" marT="6350" marB="0" anchor="ctr"/>
                </a:tc>
                <a:extLst>
                  <a:ext uri="{0D108BD9-81ED-4DB2-BD59-A6C34878D82A}">
                    <a16:rowId xmlns:a16="http://schemas.microsoft.com/office/drawing/2014/main" xmlns="" val="2976776068"/>
                  </a:ext>
                </a:extLst>
              </a:tr>
            </a:tbl>
          </a:graphicData>
        </a:graphic>
      </p:graphicFrame>
      <p:sp>
        <p:nvSpPr>
          <p:cNvPr id="12" name="Rectangle 11">
            <a:extLst>
              <a:ext uri="{FF2B5EF4-FFF2-40B4-BE49-F238E27FC236}">
                <a16:creationId xmlns:a16="http://schemas.microsoft.com/office/drawing/2014/main" xmlns="" id="{8F9ECD30-6F6F-4D58-BB9A-EBA4E1EAE54F}"/>
              </a:ext>
            </a:extLst>
          </p:cNvPr>
          <p:cNvSpPr/>
          <p:nvPr/>
        </p:nvSpPr>
        <p:spPr>
          <a:xfrm>
            <a:off x="78392" y="6319902"/>
            <a:ext cx="7565581" cy="553998"/>
          </a:xfrm>
          <a:prstGeom prst="rect">
            <a:avLst/>
          </a:prstGeom>
        </p:spPr>
        <p:txBody>
          <a:bodyPr wrap="square">
            <a:spAutoFit/>
          </a:bodyPr>
          <a:lstStyle/>
          <a:p>
            <a:r>
              <a:rPr lang="en-US" sz="1000" dirty="0">
                <a:solidFill>
                  <a:schemeClr val="bg1"/>
                </a:solidFill>
                <a:latin typeface="Calibri" panose="020F0502020204030204" pitchFamily="34" charset="0"/>
              </a:rPr>
              <a:t/>
            </a:r>
            <a:br>
              <a:rPr lang="en-US" sz="1000" dirty="0">
                <a:solidFill>
                  <a:schemeClr val="bg1"/>
                </a:solidFill>
                <a:latin typeface="Calibri" panose="020F0502020204030204" pitchFamily="34" charset="0"/>
              </a:rPr>
            </a:br>
            <a:r>
              <a:rPr lang="en-US" sz="1000" dirty="0">
                <a:solidFill>
                  <a:schemeClr val="bg1"/>
                </a:solidFill>
                <a:latin typeface="Calibri" panose="020F0502020204030204" pitchFamily="34" charset="0"/>
              </a:rPr>
              <a:t>Population denominators for rate calculations provided by UMass Donahue Inst. based on </a:t>
            </a:r>
            <a:r>
              <a:rPr lang="en-US" sz="1000" dirty="0" err="1">
                <a:solidFill>
                  <a:schemeClr val="bg1"/>
                </a:solidFill>
                <a:latin typeface="Calibri" panose="020F0502020204030204" pitchFamily="34" charset="0"/>
              </a:rPr>
              <a:t>Strate</a:t>
            </a:r>
            <a:r>
              <a:rPr lang="en-US" sz="1000" dirty="0">
                <a:solidFill>
                  <a:schemeClr val="bg1"/>
                </a:solidFill>
                <a:latin typeface="Calibri" panose="020F0502020204030204" pitchFamily="34" charset="0"/>
              </a:rPr>
              <a:t> S, et al. Small Area Population Estimates for 2011 through 2020, published March 2020 (original report published Oct 2016)</a:t>
            </a:r>
          </a:p>
        </p:txBody>
      </p:sp>
      <p:graphicFrame>
        <p:nvGraphicFramePr>
          <p:cNvPr id="13" name="Chart 12">
            <a:extLst>
              <a:ext uri="{FF2B5EF4-FFF2-40B4-BE49-F238E27FC236}">
                <a16:creationId xmlns:a16="http://schemas.microsoft.com/office/drawing/2014/main" xmlns="" id="{D35CCB72-99FB-49AF-A6B5-996632500446}"/>
              </a:ext>
            </a:extLst>
          </p:cNvPr>
          <p:cNvGraphicFramePr>
            <a:graphicFrameLocks/>
          </p:cNvGraphicFramePr>
          <p:nvPr/>
        </p:nvGraphicFramePr>
        <p:xfrm>
          <a:off x="719827" y="2330527"/>
          <a:ext cx="10807155" cy="2647873"/>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xmlns="" id="{2F24D689-20C8-44BF-9BF3-C118754F5259}"/>
              </a:ext>
            </a:extLst>
          </p:cNvPr>
          <p:cNvCxnSpPr>
            <a:cxnSpLocks/>
          </p:cNvCxnSpPr>
          <p:nvPr/>
        </p:nvCxnSpPr>
        <p:spPr>
          <a:xfrm>
            <a:off x="1870272" y="4524905"/>
            <a:ext cx="9483525" cy="0"/>
          </a:xfrm>
          <a:prstGeom prst="line">
            <a:avLst/>
          </a:prstGeom>
          <a:ln w="38100">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070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4119294"/>
              </p:ext>
            </p:extLst>
          </p:nvPr>
        </p:nvGraphicFramePr>
        <p:xfrm>
          <a:off x="0" y="-36933"/>
          <a:ext cx="12192000" cy="624271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xmlns="" val="20000"/>
                    </a:ext>
                  </a:extLst>
                </a:gridCol>
              </a:tblGrid>
              <a:tr h="441391">
                <a:tc>
                  <a:txBody>
                    <a:bodyPr/>
                    <a:lstStyle/>
                    <a:p>
                      <a:r>
                        <a:rPr lang="en-US" sz="2400" dirty="0"/>
                        <a:t>Members of DPH COVID-19 Health</a:t>
                      </a:r>
                      <a:r>
                        <a:rPr lang="en-US" sz="2400" baseline="0" dirty="0"/>
                        <a:t> Equity Advisory Group, continued</a:t>
                      </a:r>
                      <a:endParaRPr lang="en-US" sz="2400" dirty="0"/>
                    </a:p>
                  </a:txBody>
                  <a:tcPr/>
                </a:tc>
                <a:extLst>
                  <a:ext uri="{0D108BD9-81ED-4DB2-BD59-A6C34878D82A}">
                    <a16:rowId xmlns:a16="http://schemas.microsoft.com/office/drawing/2014/main" xmlns="" val="10000"/>
                  </a:ext>
                </a:extLst>
              </a:tr>
              <a:tr h="441391">
                <a:tc>
                  <a:txBody>
                    <a:bodyPr/>
                    <a:lstStyle/>
                    <a:p>
                      <a:pPr marL="0" marR="0">
                        <a:spcBef>
                          <a:spcPts val="0"/>
                        </a:spcBef>
                        <a:spcAft>
                          <a:spcPts val="0"/>
                        </a:spcAft>
                      </a:pPr>
                      <a:r>
                        <a:rPr lang="en-US" sz="1800" b="1" i="0" kern="1200" dirty="0">
                          <a:solidFill>
                            <a:schemeClr val="dk1"/>
                          </a:solidFill>
                          <a:effectLst/>
                          <a:latin typeface="+mn-lt"/>
                          <a:ea typeface="+mn-ea"/>
                          <a:cs typeface="+mn-cs"/>
                        </a:rPr>
                        <a:t>Claude A. Jacob</a:t>
                      </a:r>
                      <a:r>
                        <a:rPr lang="en-US" sz="1800" dirty="0">
                          <a:effectLst/>
                          <a:latin typeface="+mn-lt"/>
                          <a:ea typeface="Times New Roman"/>
                          <a:cs typeface="Times New Roman"/>
                        </a:rPr>
                        <a:t>, Chief Public Health Officer, Cambridge Public Health Department</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1"/>
                  </a:ext>
                </a:extLst>
              </a:tr>
              <a:tr h="441391">
                <a:tc>
                  <a:txBody>
                    <a:bodyPr/>
                    <a:lstStyle/>
                    <a:p>
                      <a:pPr marL="0" marR="0">
                        <a:spcBef>
                          <a:spcPts val="0"/>
                        </a:spcBef>
                        <a:spcAft>
                          <a:spcPts val="0"/>
                        </a:spcAft>
                      </a:pPr>
                      <a:r>
                        <a:rPr lang="en-US" sz="1800" b="1" dirty="0" err="1">
                          <a:effectLst/>
                          <a:latin typeface="+mn-lt"/>
                          <a:ea typeface="Times New Roman"/>
                          <a:cs typeface="Times New Roman"/>
                        </a:rPr>
                        <a:t>Thea</a:t>
                      </a:r>
                      <a:r>
                        <a:rPr lang="en-US" sz="1800" b="1" dirty="0">
                          <a:effectLst/>
                          <a:latin typeface="+mn-lt"/>
                          <a:ea typeface="Times New Roman"/>
                          <a:cs typeface="Times New Roman"/>
                        </a:rPr>
                        <a:t> James</a:t>
                      </a:r>
                      <a:r>
                        <a:rPr lang="en-US" sz="1800" dirty="0">
                          <a:effectLst/>
                          <a:latin typeface="+mn-lt"/>
                          <a:ea typeface="Times New Roman"/>
                          <a:cs typeface="Times New Roman"/>
                        </a:rPr>
                        <a:t>, MD, </a:t>
                      </a:r>
                      <a:r>
                        <a:rPr lang="en-US" sz="1800" dirty="0">
                          <a:effectLst/>
                          <a:latin typeface="+mn-lt"/>
                          <a:ea typeface="Calibri"/>
                          <a:cs typeface="Times New Roman"/>
                        </a:rPr>
                        <a:t>Vice President of Mission and Associate Chief Medical Officer, Emergency Medicine, Boston Medical Center</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2"/>
                  </a:ext>
                </a:extLst>
              </a:tr>
              <a:tr h="441391">
                <a:tc>
                  <a:txBody>
                    <a:bodyPr/>
                    <a:lstStyle/>
                    <a:p>
                      <a:pPr marL="0" marR="0">
                        <a:spcBef>
                          <a:spcPts val="0"/>
                        </a:spcBef>
                        <a:spcAft>
                          <a:spcPts val="0"/>
                        </a:spcAft>
                      </a:pPr>
                      <a:r>
                        <a:rPr lang="en-US" sz="1800" b="1" dirty="0">
                          <a:effectLst/>
                          <a:latin typeface="Calibri"/>
                          <a:ea typeface="Times New Roman"/>
                          <a:cs typeface="Times New Roman"/>
                        </a:rPr>
                        <a:t>Collin </a:t>
                      </a:r>
                      <a:r>
                        <a:rPr lang="en-US" sz="1800" b="1" dirty="0" err="1">
                          <a:effectLst/>
                          <a:latin typeface="Calibri"/>
                          <a:ea typeface="Times New Roman"/>
                          <a:cs typeface="Times New Roman"/>
                        </a:rPr>
                        <a:t>Killick</a:t>
                      </a:r>
                      <a:r>
                        <a:rPr lang="en-US" sz="1800" b="1" dirty="0">
                          <a:effectLst/>
                          <a:latin typeface="Calibri"/>
                          <a:ea typeface="Times New Roman"/>
                          <a:cs typeface="Times New Roman"/>
                        </a:rPr>
                        <a:t>, </a:t>
                      </a:r>
                      <a:r>
                        <a:rPr lang="en-US" sz="1800" b="0" dirty="0">
                          <a:effectLst/>
                          <a:latin typeface="Calibri"/>
                          <a:ea typeface="Times New Roman"/>
                          <a:cs typeface="Times New Roman"/>
                        </a:rPr>
                        <a:t>Executive Director,</a:t>
                      </a:r>
                      <a:r>
                        <a:rPr lang="en-US" sz="1800" b="0" baseline="0" dirty="0">
                          <a:effectLst/>
                          <a:latin typeface="Calibri"/>
                          <a:ea typeface="Times New Roman"/>
                          <a:cs typeface="Times New Roman"/>
                        </a:rPr>
                        <a:t> Disability Policy Consortium</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441391">
                <a:tc>
                  <a:txBody>
                    <a:bodyPr/>
                    <a:lstStyle/>
                    <a:p>
                      <a:pPr marL="0" marR="0">
                        <a:spcBef>
                          <a:spcPts val="0"/>
                        </a:spcBef>
                        <a:spcAft>
                          <a:spcPts val="0"/>
                        </a:spcAft>
                      </a:pPr>
                      <a:r>
                        <a:rPr lang="en-US" sz="1800" b="1" dirty="0">
                          <a:effectLst/>
                          <a:latin typeface="+mn-lt"/>
                          <a:ea typeface="Times New Roman"/>
                          <a:cs typeface="Times New Roman"/>
                        </a:rPr>
                        <a:t>Jennifer Kimball</a:t>
                      </a:r>
                      <a:r>
                        <a:rPr lang="en-US" sz="1800" dirty="0">
                          <a:effectLst/>
                          <a:latin typeface="+mn-lt"/>
                          <a:ea typeface="Times New Roman"/>
                          <a:cs typeface="Times New Roman"/>
                        </a:rPr>
                        <a:t>, Principal Planner, Berkshire Public Health Alliance / Berkshire Planning Commission</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04"/>
                  </a:ext>
                </a:extLst>
              </a:tr>
              <a:tr h="441391">
                <a:tc>
                  <a:txBody>
                    <a:bodyPr/>
                    <a:lstStyle/>
                    <a:p>
                      <a:pPr marL="0" marR="0">
                        <a:spcBef>
                          <a:spcPts val="0"/>
                        </a:spcBef>
                        <a:spcAft>
                          <a:spcPts val="0"/>
                        </a:spcAft>
                      </a:pPr>
                      <a:r>
                        <a:rPr lang="en-US" sz="1800" b="1" dirty="0">
                          <a:effectLst/>
                          <a:latin typeface="+mn-lt"/>
                          <a:ea typeface="Times New Roman"/>
                          <a:cs typeface="Times New Roman"/>
                        </a:rPr>
                        <a:t>Alden Landry</a:t>
                      </a:r>
                      <a:r>
                        <a:rPr lang="en-US" sz="1800" dirty="0">
                          <a:effectLst/>
                          <a:latin typeface="+mn-lt"/>
                          <a:ea typeface="Times New Roman"/>
                          <a:cs typeface="Times New Roman"/>
                        </a:rPr>
                        <a:t>, MD, MPH, </a:t>
                      </a:r>
                      <a:r>
                        <a:rPr lang="en-US" sz="1800" dirty="0">
                          <a:effectLst/>
                          <a:latin typeface="+mn-lt"/>
                          <a:ea typeface="Calibri"/>
                          <a:cs typeface="Arial"/>
                        </a:rPr>
                        <a:t>Emergency Medicine, physician, BIDMC; Director of Health Equity Education, Harvard Medical School</a:t>
                      </a:r>
                      <a:endParaRPr lang="en-US" sz="2400" dirty="0">
                        <a:effectLst/>
                        <a:latin typeface="+mn-lt"/>
                        <a:ea typeface="Calibri"/>
                        <a:cs typeface="Times New Roman"/>
                      </a:endParaRPr>
                    </a:p>
                  </a:txBody>
                  <a:tcPr marL="68580" marR="68580" marT="0" marB="0"/>
                </a:tc>
                <a:extLst>
                  <a:ext uri="{0D108BD9-81ED-4DB2-BD59-A6C34878D82A}">
                    <a16:rowId xmlns:a16="http://schemas.microsoft.com/office/drawing/2014/main" xmlns="" val="10005"/>
                  </a:ext>
                </a:extLst>
              </a:tr>
              <a:tr h="441391">
                <a:tc>
                  <a:txBody>
                    <a:bodyPr/>
                    <a:lstStyle/>
                    <a:p>
                      <a:pPr marL="0" marR="0">
                        <a:spcBef>
                          <a:spcPts val="0"/>
                        </a:spcBef>
                        <a:spcAft>
                          <a:spcPts val="0"/>
                        </a:spcAft>
                      </a:pPr>
                      <a:r>
                        <a:rPr lang="en-US" sz="1800" b="1" dirty="0">
                          <a:effectLst/>
                          <a:latin typeface="Calibri"/>
                          <a:ea typeface="Times New Roman"/>
                          <a:cs typeface="Times New Roman"/>
                        </a:rPr>
                        <a:t>Jennifer Lee</a:t>
                      </a:r>
                      <a:r>
                        <a:rPr lang="en-US" sz="1800" dirty="0">
                          <a:effectLst/>
                          <a:latin typeface="Calibri"/>
                          <a:ea typeface="Times New Roman"/>
                          <a:cs typeface="Times New Roman"/>
                        </a:rPr>
                        <a:t>, Chair, Massachusetts Statewide Independent</a:t>
                      </a:r>
                      <a:r>
                        <a:rPr lang="en-US" sz="1800" baseline="0" dirty="0">
                          <a:effectLst/>
                          <a:latin typeface="Calibri"/>
                          <a:ea typeface="Times New Roman"/>
                          <a:cs typeface="Times New Roman"/>
                        </a:rPr>
                        <a:t> Living Council</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41391">
                <a:tc>
                  <a:txBody>
                    <a:bodyPr/>
                    <a:lstStyle/>
                    <a:p>
                      <a:pPr marL="0" marR="0">
                        <a:spcBef>
                          <a:spcPts val="0"/>
                        </a:spcBef>
                        <a:spcAft>
                          <a:spcPts val="0"/>
                        </a:spcAft>
                      </a:pPr>
                      <a:r>
                        <a:rPr lang="en-US" sz="1800" b="1" dirty="0">
                          <a:effectLst/>
                          <a:latin typeface="Calibri"/>
                          <a:ea typeface="Times New Roman"/>
                          <a:cs typeface="Times New Roman"/>
                        </a:rPr>
                        <a:t>Juan </a:t>
                      </a:r>
                      <a:r>
                        <a:rPr lang="en-US" sz="1800" b="1" dirty="0" err="1">
                          <a:effectLst/>
                          <a:latin typeface="Calibri"/>
                          <a:ea typeface="Times New Roman"/>
                          <a:cs typeface="Times New Roman"/>
                        </a:rPr>
                        <a:t>Lopera</a:t>
                      </a:r>
                      <a:r>
                        <a:rPr lang="en-US" sz="1800" b="1" baseline="0" dirty="0">
                          <a:effectLst/>
                          <a:latin typeface="Calibri"/>
                          <a:ea typeface="Times New Roman"/>
                          <a:cs typeface="Times New Roman"/>
                        </a:rPr>
                        <a:t>, </a:t>
                      </a:r>
                      <a:r>
                        <a:rPr lang="en-US" sz="1800" b="0" baseline="0" dirty="0">
                          <a:effectLst/>
                          <a:latin typeface="Calibri"/>
                          <a:ea typeface="Times New Roman"/>
                          <a:cs typeface="Times New Roman"/>
                        </a:rPr>
                        <a:t>Vice President of Business Diversity, Tufts Health Plan </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441391">
                <a:tc>
                  <a:txBody>
                    <a:bodyPr/>
                    <a:lstStyle/>
                    <a:p>
                      <a:pPr marL="0" marR="0">
                        <a:spcBef>
                          <a:spcPts val="0"/>
                        </a:spcBef>
                        <a:spcAft>
                          <a:spcPts val="0"/>
                        </a:spcAft>
                      </a:pPr>
                      <a:r>
                        <a:rPr lang="en-US" sz="1800" b="1" dirty="0">
                          <a:effectLst/>
                          <a:latin typeface="Calibri"/>
                          <a:ea typeface="Times New Roman"/>
                          <a:cs typeface="Times New Roman"/>
                        </a:rPr>
                        <a:t>Eva </a:t>
                      </a:r>
                      <a:r>
                        <a:rPr lang="en-US" sz="1800" b="1" dirty="0" err="1">
                          <a:effectLst/>
                          <a:latin typeface="Calibri"/>
                          <a:ea typeface="Times New Roman"/>
                          <a:cs typeface="Times New Roman"/>
                        </a:rPr>
                        <a:t>Millona</a:t>
                      </a:r>
                      <a:r>
                        <a:rPr lang="en-US" sz="1800" b="1" dirty="0">
                          <a:effectLst/>
                          <a:latin typeface="Calibri"/>
                          <a:ea typeface="Times New Roman"/>
                          <a:cs typeface="Times New Roman"/>
                        </a:rPr>
                        <a:t>, </a:t>
                      </a:r>
                      <a:r>
                        <a:rPr lang="en-US" sz="1800" b="0" dirty="0">
                          <a:effectLst/>
                          <a:latin typeface="Calibri"/>
                          <a:ea typeface="Times New Roman"/>
                          <a:cs typeface="Times New Roman"/>
                        </a:rPr>
                        <a:t>Executive Director, MIRA</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441391">
                <a:tc>
                  <a:txBody>
                    <a:bodyPr/>
                    <a:lstStyle/>
                    <a:p>
                      <a:r>
                        <a:rPr lang="en-US" sz="1800" b="1" dirty="0">
                          <a:effectLst/>
                          <a:latin typeface="+mn-lt"/>
                          <a:ea typeface="Times New Roman"/>
                          <a:cs typeface="Times New Roman"/>
                        </a:rPr>
                        <a:t>Vanessa Otero</a:t>
                      </a:r>
                      <a:r>
                        <a:rPr lang="en-US" sz="1800" dirty="0">
                          <a:effectLst/>
                          <a:latin typeface="+mn-lt"/>
                          <a:ea typeface="Times New Roman"/>
                          <a:cs typeface="Times New Roman"/>
                        </a:rPr>
                        <a:t>, </a:t>
                      </a:r>
                      <a:r>
                        <a:rPr lang="en-US" sz="1800" b="0" i="0" u="none" strike="noStrike" kern="1200" baseline="0" dirty="0">
                          <a:solidFill>
                            <a:schemeClr val="dk1"/>
                          </a:solidFill>
                          <a:latin typeface="+mn-lt"/>
                          <a:ea typeface="+mn-ea"/>
                          <a:cs typeface="+mn-cs"/>
                        </a:rPr>
                        <a:t> Director, Urban Education Initiative, Smith College 	</a:t>
                      </a:r>
                    </a:p>
                  </a:txBody>
                  <a:tcPr marL="68580" marR="68580" marT="0" marB="0"/>
                </a:tc>
                <a:extLst>
                  <a:ext uri="{0D108BD9-81ED-4DB2-BD59-A6C34878D82A}">
                    <a16:rowId xmlns:a16="http://schemas.microsoft.com/office/drawing/2014/main" xmlns="" val="10009"/>
                  </a:ext>
                </a:extLst>
              </a:tr>
              <a:tr h="418094">
                <a:tc>
                  <a:txBody>
                    <a:bodyPr/>
                    <a:lstStyle/>
                    <a:p>
                      <a:pPr marL="0" marR="0">
                        <a:spcBef>
                          <a:spcPts val="0"/>
                        </a:spcBef>
                        <a:spcAft>
                          <a:spcPts val="0"/>
                        </a:spcAft>
                      </a:pPr>
                      <a:r>
                        <a:rPr lang="en-US" sz="1800" b="1" dirty="0">
                          <a:effectLst/>
                          <a:latin typeface="+mn-lt"/>
                          <a:ea typeface="Times New Roman"/>
                          <a:cs typeface="Times New Roman"/>
                        </a:rPr>
                        <a:t>Claire Pierre</a:t>
                      </a:r>
                      <a:r>
                        <a:rPr lang="en-US" sz="1800" dirty="0">
                          <a:effectLst/>
                          <a:latin typeface="+mn-lt"/>
                          <a:ea typeface="Times New Roman"/>
                          <a:cs typeface="Times New Roman"/>
                        </a:rPr>
                        <a:t>, MD, Chief Medical Officer, Harbor Health Services, </a:t>
                      </a:r>
                      <a:r>
                        <a:rPr lang="en-US" sz="1800" dirty="0" err="1">
                          <a:effectLst/>
                          <a:latin typeface="+mn-lt"/>
                          <a:ea typeface="Times New Roman"/>
                          <a:cs typeface="Times New Roman"/>
                        </a:rPr>
                        <a:t>Inc</a:t>
                      </a:r>
                      <a:r>
                        <a:rPr lang="en-US" sz="1800" dirty="0">
                          <a:effectLst/>
                          <a:latin typeface="+mn-lt"/>
                          <a:ea typeface="Calibri"/>
                          <a:cs typeface="Times New Roman"/>
                        </a:rPr>
                        <a:t>,</a:t>
                      </a:r>
                      <a:r>
                        <a:rPr lang="en-US" sz="1800" baseline="0" dirty="0">
                          <a:effectLst/>
                          <a:latin typeface="+mn-lt"/>
                          <a:ea typeface="Calibri"/>
                          <a:cs typeface="Times New Roman"/>
                        </a:rPr>
                        <a:t> </a:t>
                      </a:r>
                      <a:r>
                        <a:rPr lang="en-US" sz="1800" dirty="0">
                          <a:effectLst/>
                          <a:latin typeface="+mn-lt"/>
                          <a:ea typeface="Times New Roman"/>
                          <a:cs typeface="Times New Roman"/>
                        </a:rPr>
                        <a:t>Internal Medicine Physician, Board Certified in Clinical Informatics</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10"/>
                  </a:ext>
                </a:extLst>
              </a:tr>
              <a:tr h="441391">
                <a:tc>
                  <a:txBody>
                    <a:bodyPr/>
                    <a:lstStyle/>
                    <a:p>
                      <a:pPr marL="0" marR="0">
                        <a:spcBef>
                          <a:spcPts val="0"/>
                        </a:spcBef>
                        <a:spcAft>
                          <a:spcPts val="0"/>
                        </a:spcAft>
                      </a:pPr>
                      <a:r>
                        <a:rPr lang="en-US" sz="1800" b="1" dirty="0">
                          <a:effectLst/>
                          <a:latin typeface="+mn-lt"/>
                          <a:ea typeface="Times New Roman"/>
                          <a:cs typeface="Times New Roman"/>
                        </a:rPr>
                        <a:t>Maria Belen Power</a:t>
                      </a:r>
                      <a:r>
                        <a:rPr lang="en-US" sz="1800" dirty="0">
                          <a:effectLst/>
                          <a:latin typeface="+mn-lt"/>
                          <a:ea typeface="Times New Roman"/>
                          <a:cs typeface="Times New Roman"/>
                        </a:rPr>
                        <a:t>, Associate Executive Director, </a:t>
                      </a:r>
                      <a:r>
                        <a:rPr lang="en-US" sz="1800" dirty="0" err="1">
                          <a:effectLst/>
                          <a:latin typeface="+mn-lt"/>
                          <a:ea typeface="Times New Roman"/>
                          <a:cs typeface="Times New Roman"/>
                        </a:rPr>
                        <a:t>GreenRoots</a:t>
                      </a:r>
                      <a:r>
                        <a:rPr lang="en-US" sz="1800" dirty="0">
                          <a:effectLst/>
                          <a:latin typeface="+mn-lt"/>
                          <a:ea typeface="Times New Roman"/>
                          <a:cs typeface="Times New Roman"/>
                        </a:rPr>
                        <a:t>, Inc. (Chelsea)</a:t>
                      </a:r>
                    </a:p>
                  </a:txBody>
                  <a:tcPr marL="68580" marR="68580" marT="0" marB="0"/>
                </a:tc>
                <a:extLst>
                  <a:ext uri="{0D108BD9-81ED-4DB2-BD59-A6C34878D82A}">
                    <a16:rowId xmlns:a16="http://schemas.microsoft.com/office/drawing/2014/main" xmlns="" val="10011"/>
                  </a:ext>
                </a:extLst>
              </a:tr>
              <a:tr h="0">
                <a:tc>
                  <a:txBody>
                    <a:bodyPr/>
                    <a:lstStyle/>
                    <a:p>
                      <a:pPr marL="0" marR="0">
                        <a:spcBef>
                          <a:spcPts val="0"/>
                        </a:spcBef>
                        <a:spcAft>
                          <a:spcPts val="0"/>
                        </a:spcAft>
                      </a:pPr>
                      <a:r>
                        <a:rPr lang="en-US" sz="1800" b="1" dirty="0">
                          <a:effectLst/>
                          <a:latin typeface="Calibri"/>
                          <a:ea typeface="Times New Roman"/>
                          <a:cs typeface="Times New Roman"/>
                        </a:rPr>
                        <a:t>Tanisha Sullivan, </a:t>
                      </a:r>
                      <a:r>
                        <a:rPr lang="en-US" sz="1800" b="0" dirty="0">
                          <a:effectLst/>
                          <a:latin typeface="Calibri"/>
                          <a:ea typeface="Times New Roman"/>
                          <a:cs typeface="Times New Roman"/>
                        </a:rPr>
                        <a:t>Esq., </a:t>
                      </a:r>
                      <a:r>
                        <a:rPr lang="en-US" sz="1800" b="0" baseline="0" dirty="0">
                          <a:effectLst/>
                          <a:latin typeface="+mn-lt"/>
                          <a:ea typeface="Times New Roman"/>
                          <a:cs typeface="Times New Roman"/>
                        </a:rPr>
                        <a:t>President, NAACP Boston Branch​</a:t>
                      </a:r>
                    </a:p>
                  </a:txBody>
                  <a:tcPr marL="68580" marR="68580" marT="0" marB="0"/>
                </a:tc>
                <a:extLst>
                  <a:ext uri="{0D108BD9-81ED-4DB2-BD59-A6C34878D82A}">
                    <a16:rowId xmlns:a16="http://schemas.microsoft.com/office/drawing/2014/main" xmlns="" val="10012"/>
                  </a:ext>
                </a:extLst>
              </a:tr>
              <a:tr h="41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mn-lt"/>
                          <a:ea typeface="Times New Roman"/>
                          <a:cs typeface="Times New Roman"/>
                        </a:rPr>
                        <a:t>Simone </a:t>
                      </a:r>
                      <a:r>
                        <a:rPr lang="en-US" sz="1800" b="1" dirty="0" err="1">
                          <a:effectLst/>
                          <a:latin typeface="+mn-lt"/>
                          <a:ea typeface="Times New Roman"/>
                          <a:cs typeface="Times New Roman"/>
                        </a:rPr>
                        <a:t>Wildes</a:t>
                      </a:r>
                      <a:r>
                        <a:rPr lang="en-US" sz="1800" dirty="0">
                          <a:effectLst/>
                          <a:latin typeface="+mn-lt"/>
                          <a:ea typeface="Times New Roman"/>
                          <a:cs typeface="Times New Roman"/>
                        </a:rPr>
                        <a:t>, MD, Infectious Disease, South Shore Health;</a:t>
                      </a:r>
                      <a:r>
                        <a:rPr lang="en-US" sz="1800" baseline="0" dirty="0">
                          <a:effectLst/>
                          <a:latin typeface="+mn-lt"/>
                          <a:ea typeface="Times New Roman"/>
                          <a:cs typeface="Times New Roman"/>
                        </a:rPr>
                        <a:t> Chair, Committee on Diversity in Medicine and Vice-Chair, Committee on Public Health, Mass Medical Society</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xmlns="" val="10013"/>
                  </a:ext>
                </a:extLst>
              </a:tr>
            </a:tbl>
          </a:graphicData>
        </a:graphic>
      </p:graphicFrame>
      <p:sp>
        <p:nvSpPr>
          <p:cNvPr id="5" name="Slide Number Placeholder 1">
            <a:extLst>
              <a:ext uri="{FF2B5EF4-FFF2-40B4-BE49-F238E27FC236}">
                <a16:creationId xmlns:a16="http://schemas.microsoft.com/office/drawing/2014/main" xmlns="" id="{432CA564-F8C6-4753-B51D-E850B901BC83}"/>
              </a:ext>
            </a:extLst>
          </p:cNvPr>
          <p:cNvSpPr>
            <a:spLocks noGrp="1"/>
          </p:cNvSpPr>
          <p:nvPr>
            <p:ph type="sldNum" sz="quarter" idx="4"/>
          </p:nvPr>
        </p:nvSpPr>
        <p:spPr>
          <a:xfrm>
            <a:off x="9455585" y="6501276"/>
            <a:ext cx="2736415" cy="365125"/>
          </a:xfrm>
        </p:spPr>
        <p:txBody>
          <a:bodyPr/>
          <a:lstStyle/>
          <a:p>
            <a:pPr algn="r"/>
            <a:fld id="{631A3E32-B534-452A-837F-1F0D4725C9C0}" type="slidenum">
              <a:rPr lang="en-US" smtClean="0"/>
              <a:pPr algn="r"/>
              <a:t>8</a:t>
            </a:fld>
            <a:endParaRPr lang="en-US" dirty="0"/>
          </a:p>
        </p:txBody>
      </p:sp>
    </p:spTree>
    <p:extLst>
      <p:ext uri="{BB962C8B-B14F-4D97-AF65-F5344CB8AC3E}">
        <p14:creationId xmlns:p14="http://schemas.microsoft.com/office/powerpoint/2010/main" val="1769235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867F39C-0565-463B-81E5-536D6B5BA00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80</a:t>
            </a:fld>
            <a:endParaRPr lang="en-US" dirty="0">
              <a:solidFill>
                <a:srgbClr val="464646">
                  <a:lumMod val="40000"/>
                  <a:lumOff val="60000"/>
                </a:srgbClr>
              </a:solidFill>
            </a:endParaRPr>
          </a:p>
        </p:txBody>
      </p:sp>
      <p:pic>
        <p:nvPicPr>
          <p:cNvPr id="5" name="Picture 4">
            <a:extLst>
              <a:ext uri="{FF2B5EF4-FFF2-40B4-BE49-F238E27FC236}">
                <a16:creationId xmlns:a16="http://schemas.microsoft.com/office/drawing/2014/main" xmlns="" id="{38ACCEEE-C7C2-482B-8419-ACF3A11C9B98}"/>
              </a:ext>
            </a:extLst>
          </p:cNvPr>
          <p:cNvPicPr>
            <a:picLocks noChangeAspect="1"/>
          </p:cNvPicPr>
          <p:nvPr/>
        </p:nvPicPr>
        <p:blipFill rotWithShape="1">
          <a:blip r:embed="rId2"/>
          <a:srcRect t="2894"/>
          <a:stretch/>
        </p:blipFill>
        <p:spPr>
          <a:xfrm>
            <a:off x="2692979" y="1106713"/>
            <a:ext cx="8130965" cy="4381781"/>
          </a:xfrm>
          <a:prstGeom prst="rect">
            <a:avLst/>
          </a:prstGeom>
        </p:spPr>
      </p:pic>
      <p:sp>
        <p:nvSpPr>
          <p:cNvPr id="6" name="Text Placeholder 2">
            <a:extLst>
              <a:ext uri="{FF2B5EF4-FFF2-40B4-BE49-F238E27FC236}">
                <a16:creationId xmlns:a16="http://schemas.microsoft.com/office/drawing/2014/main" xmlns="" id="{77F8E174-1D94-4D66-8487-6868F661CC7A}"/>
              </a:ext>
            </a:extLst>
          </p:cNvPr>
          <p:cNvSpPr txBox="1">
            <a:spLocks/>
          </p:cNvSpPr>
          <p:nvPr/>
        </p:nvSpPr>
        <p:spPr>
          <a:xfrm>
            <a:off x="0" y="5613325"/>
            <a:ext cx="12192000" cy="94674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1800" b="0" dirty="0"/>
              <a:t>From June 24</a:t>
            </a:r>
            <a:r>
              <a:rPr lang="en-US" sz="1800" b="0" baseline="30000" dirty="0"/>
              <a:t>th</a:t>
            </a:r>
            <a:r>
              <a:rPr lang="en-US" sz="1800" b="0" dirty="0"/>
              <a:t>  to July 1</a:t>
            </a:r>
            <a:r>
              <a:rPr lang="en-US" sz="1800" b="0" baseline="30000" dirty="0"/>
              <a:t>st</a:t>
            </a:r>
            <a:r>
              <a:rPr lang="en-US" sz="1800" b="0" dirty="0"/>
              <a:t> cities/towns with high cumulative case rates reported above state average rate of new cases, these include Chelsea, Danvers, Lawrence, and Revere. </a:t>
            </a:r>
          </a:p>
          <a:p>
            <a:pPr marL="285750" indent="-285750">
              <a:spcBef>
                <a:spcPts val="0"/>
              </a:spcBef>
              <a:buFont typeface="Arial" panose="020B0604020202020204" pitchFamily="34" charset="0"/>
              <a:buChar char="•"/>
            </a:pPr>
            <a:r>
              <a:rPr lang="en-US" sz="1800" b="0" dirty="0"/>
              <a:t>New communities with high weekly new case rates compared to the average new case rate are Ayer, Hampden, Haverhill, Middleton, New Bedford and Springfield. </a:t>
            </a:r>
          </a:p>
        </p:txBody>
      </p:sp>
      <p:sp>
        <p:nvSpPr>
          <p:cNvPr id="7" name="Text Placeholder 2">
            <a:extLst>
              <a:ext uri="{FF2B5EF4-FFF2-40B4-BE49-F238E27FC236}">
                <a16:creationId xmlns:a16="http://schemas.microsoft.com/office/drawing/2014/main" xmlns="" id="{36B4D8F9-4C42-4625-9513-119090C74EC1}"/>
              </a:ext>
            </a:extLst>
          </p:cNvPr>
          <p:cNvSpPr txBox="1">
            <a:spLocks/>
          </p:cNvSpPr>
          <p:nvPr/>
        </p:nvSpPr>
        <p:spPr>
          <a:xfrm>
            <a:off x="71919" y="0"/>
            <a:ext cx="12192000" cy="9467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defPPr>
              <a:defRPr lang="en-US"/>
            </a:defPPr>
            <a:lvl1pPr indent="0" algn="ctr">
              <a:lnSpc>
                <a:spcPct val="90000"/>
              </a:lnSpc>
              <a:spcBef>
                <a:spcPts val="0"/>
              </a:spcBef>
              <a:buFont typeface="Arial" panose="020B0604020202020204" pitchFamily="34" charset="0"/>
              <a:buNone/>
              <a:defRPr sz="4000" b="0">
                <a:solidFill>
                  <a:schemeClr val="bg1"/>
                </a:solidFill>
                <a:latin typeface="+mj-lt"/>
              </a:defRPr>
            </a:lvl1pPr>
            <a:lvl2pPr indent="0">
              <a:lnSpc>
                <a:spcPct val="90000"/>
              </a:lnSpc>
              <a:spcBef>
                <a:spcPts val="500"/>
              </a:spcBef>
              <a:buFont typeface="Arial" panose="020B0604020202020204" pitchFamily="34" charset="0"/>
              <a:buNone/>
              <a:defRPr sz="2000" b="1">
                <a:solidFill>
                  <a:schemeClr val="tx1"/>
                </a:solidFill>
              </a:defRPr>
            </a:lvl2pPr>
            <a:lvl3pPr indent="0">
              <a:lnSpc>
                <a:spcPct val="90000"/>
              </a:lnSpc>
              <a:spcBef>
                <a:spcPts val="500"/>
              </a:spcBef>
              <a:buFont typeface="Arial" panose="020B0604020202020204" pitchFamily="34" charset="0"/>
              <a:buNone/>
              <a:defRPr b="1">
                <a:solidFill>
                  <a:schemeClr val="tx1"/>
                </a:solidFill>
              </a:defRPr>
            </a:lvl3pPr>
            <a:lvl4pPr indent="0">
              <a:lnSpc>
                <a:spcPct val="90000"/>
              </a:lnSpc>
              <a:spcBef>
                <a:spcPts val="500"/>
              </a:spcBef>
              <a:buFont typeface="Arial" panose="020B0604020202020204" pitchFamily="34" charset="0"/>
              <a:buNone/>
              <a:defRPr sz="1600" b="1">
                <a:solidFill>
                  <a:schemeClr val="tx1"/>
                </a:solidFill>
              </a:defRPr>
            </a:lvl4pPr>
            <a:lvl5pPr indent="0">
              <a:lnSpc>
                <a:spcPct val="90000"/>
              </a:lnSpc>
              <a:spcBef>
                <a:spcPts val="500"/>
              </a:spcBef>
              <a:buFont typeface="Arial" panose="020B0604020202020204" pitchFamily="34" charset="0"/>
              <a:buNone/>
              <a:defRPr sz="1600" b="1">
                <a:solidFill>
                  <a:schemeClr val="tx1"/>
                </a:solidFill>
              </a:defRPr>
            </a:lvl5pPr>
            <a:lvl6pPr indent="0">
              <a:lnSpc>
                <a:spcPct val="90000"/>
              </a:lnSpc>
              <a:spcBef>
                <a:spcPts val="500"/>
              </a:spcBef>
              <a:buFont typeface="Arial" panose="020B0604020202020204" pitchFamily="34" charset="0"/>
              <a:buNone/>
              <a:defRPr sz="1600" b="1">
                <a:solidFill>
                  <a:schemeClr val="tx1"/>
                </a:solidFill>
              </a:defRPr>
            </a:lvl6pPr>
            <a:lvl7pPr indent="0">
              <a:lnSpc>
                <a:spcPct val="90000"/>
              </a:lnSpc>
              <a:spcBef>
                <a:spcPts val="500"/>
              </a:spcBef>
              <a:buFont typeface="Arial" panose="020B0604020202020204" pitchFamily="34" charset="0"/>
              <a:buNone/>
              <a:defRPr sz="1600" b="1">
                <a:solidFill>
                  <a:schemeClr val="tx1"/>
                </a:solidFill>
              </a:defRPr>
            </a:lvl7pPr>
            <a:lvl8pPr indent="0">
              <a:lnSpc>
                <a:spcPct val="90000"/>
              </a:lnSpc>
              <a:spcBef>
                <a:spcPts val="500"/>
              </a:spcBef>
              <a:buFont typeface="Arial" panose="020B0604020202020204" pitchFamily="34" charset="0"/>
              <a:buNone/>
              <a:defRPr sz="1600" b="1">
                <a:solidFill>
                  <a:schemeClr val="tx1"/>
                </a:solidFill>
              </a:defRPr>
            </a:lvl8pPr>
            <a:lvl9pPr indent="0">
              <a:lnSpc>
                <a:spcPct val="90000"/>
              </a:lnSpc>
              <a:spcBef>
                <a:spcPts val="500"/>
              </a:spcBef>
              <a:buFont typeface="Arial" panose="020B0604020202020204" pitchFamily="34" charset="0"/>
              <a:buNone/>
              <a:defRPr sz="1600" b="1">
                <a:solidFill>
                  <a:schemeClr val="tx1"/>
                </a:solidFill>
              </a:defRPr>
            </a:lvl9pPr>
          </a:lstStyle>
          <a:p>
            <a:pPr algn="l"/>
            <a:r>
              <a:rPr lang="en-US" sz="3600" dirty="0"/>
              <a:t>Communities with New Cases include those with High Cumulative Case Rates</a:t>
            </a:r>
          </a:p>
        </p:txBody>
      </p:sp>
    </p:spTree>
    <p:extLst>
      <p:ext uri="{BB962C8B-B14F-4D97-AF65-F5344CB8AC3E}">
        <p14:creationId xmlns:p14="http://schemas.microsoft.com/office/powerpoint/2010/main" val="4012123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0110B03-6C8A-4466-88F1-0BB6FEC78A26}"/>
              </a:ext>
            </a:extLst>
          </p:cNvPr>
          <p:cNvSpPr>
            <a:spLocks noGrp="1"/>
          </p:cNvSpPr>
          <p:nvPr>
            <p:ph type="body" idx="1"/>
          </p:nvPr>
        </p:nvSpPr>
        <p:spPr>
          <a:ln>
            <a:solidFill>
              <a:schemeClr val="accent1"/>
            </a:solidFill>
          </a:ln>
        </p:spPr>
        <p:txBody>
          <a:bodyPr>
            <a:normAutofit lnSpcReduction="10000"/>
          </a:bodyPr>
          <a:lstStyle/>
          <a:p>
            <a:pPr marL="285750" indent="-285750">
              <a:buFont typeface="Arial" panose="020B0604020202020204" pitchFamily="34" charset="0"/>
              <a:buChar char="•"/>
            </a:pPr>
            <a:r>
              <a:rPr lang="en-US" sz="1400" b="0" dirty="0"/>
              <a:t>White non-Hispanics represent 71.5% of the population but only 57.2% of the hospitalizations, whereas the percentages of Black Non-Hispanic and Hispanics who are hospitalized are greater than their proportions in the population.</a:t>
            </a:r>
          </a:p>
        </p:txBody>
      </p:sp>
      <p:sp>
        <p:nvSpPr>
          <p:cNvPr id="5" name="Text Placeholder 4">
            <a:extLst>
              <a:ext uri="{FF2B5EF4-FFF2-40B4-BE49-F238E27FC236}">
                <a16:creationId xmlns:a16="http://schemas.microsoft.com/office/drawing/2014/main" xmlns="" id="{0DC4E127-18E8-4B24-8808-45C25B50D128}"/>
              </a:ext>
            </a:extLst>
          </p:cNvPr>
          <p:cNvSpPr>
            <a:spLocks noGrp="1"/>
          </p:cNvSpPr>
          <p:nvPr>
            <p:ph type="body" sz="quarter" idx="3"/>
          </p:nvPr>
        </p:nvSpPr>
        <p:spPr>
          <a:ln>
            <a:solidFill>
              <a:schemeClr val="accent1"/>
            </a:solidFill>
          </a:ln>
        </p:spPr>
        <p:txBody>
          <a:bodyPr>
            <a:normAutofit/>
          </a:bodyPr>
          <a:lstStyle/>
          <a:p>
            <a:pPr marL="285750" indent="-285750">
              <a:buFont typeface="Arial" panose="020B0604020202020204" pitchFamily="34" charset="0"/>
              <a:buChar char="•"/>
            </a:pPr>
            <a:r>
              <a:rPr lang="en-US" sz="1400" b="0" dirty="0"/>
              <a:t>The rate of hospitalizations for Black non-Hispanics and Hispanics is 2.4x and 1.6x higher (respectively) than for White non-Hispanics.</a:t>
            </a:r>
          </a:p>
        </p:txBody>
      </p:sp>
      <p:sp>
        <p:nvSpPr>
          <p:cNvPr id="2" name="Slide Number Placeholder 1">
            <a:extLst>
              <a:ext uri="{FF2B5EF4-FFF2-40B4-BE49-F238E27FC236}">
                <a16:creationId xmlns:a16="http://schemas.microsoft.com/office/drawing/2014/main" xmlns="" id="{AA0A1FAE-F0A8-4D88-BD9B-173F0A926B2B}"/>
              </a:ext>
            </a:extLst>
          </p:cNvPr>
          <p:cNvSpPr>
            <a:spLocks noGrp="1"/>
          </p:cNvSpPr>
          <p:nvPr>
            <p:ph type="sldNum" sz="quarter" idx="10"/>
          </p:nvPr>
        </p:nvSpPr>
        <p:spPr>
          <a:xfrm>
            <a:off x="9455585" y="6492495"/>
            <a:ext cx="2736415" cy="365125"/>
          </a:xfrm>
        </p:spPr>
        <p:txBody>
          <a:bodyPr/>
          <a:lstStyle/>
          <a:p>
            <a:fld id="{631A3E32-B534-452A-837F-1F0D4725C9C0}" type="slidenum">
              <a:rPr lang="en-US" smtClean="0"/>
              <a:t>81</a:t>
            </a:fld>
            <a:endParaRPr lang="en-US" dirty="0"/>
          </a:p>
        </p:txBody>
      </p:sp>
      <p:sp>
        <p:nvSpPr>
          <p:cNvPr id="13" name="Title 3">
            <a:extLst>
              <a:ext uri="{FF2B5EF4-FFF2-40B4-BE49-F238E27FC236}">
                <a16:creationId xmlns:a16="http://schemas.microsoft.com/office/drawing/2014/main" xmlns="" id="{4F98C844-9680-47A2-B555-84260D0CA883}"/>
              </a:ext>
            </a:extLst>
          </p:cNvPr>
          <p:cNvSpPr txBox="1">
            <a:spLocks/>
          </p:cNvSpPr>
          <p:nvPr/>
        </p:nvSpPr>
        <p:spPr>
          <a:xfrm>
            <a:off x="0" y="-38895"/>
            <a:ext cx="12192000" cy="1325563"/>
          </a:xfrm>
          <a:prstGeom prst="rect">
            <a:avLst/>
          </a:prstGeom>
        </p:spPr>
        <p:txBody>
          <a:bodyPr/>
          <a:lstStyle>
            <a:lvl1pPr algn="ctr">
              <a:lnSpc>
                <a:spcPct val="90000"/>
              </a:lnSpc>
              <a:spcBef>
                <a:spcPct val="0"/>
              </a:spcBef>
              <a:buNone/>
              <a:defRPr sz="3600">
                <a:solidFill>
                  <a:schemeClr val="bg1"/>
                </a:solidFill>
                <a:latin typeface="+mj-lt"/>
                <a:ea typeface="+mj-ea"/>
                <a:cs typeface="+mj-cs"/>
              </a:defRPr>
            </a:lvl1pPr>
          </a:lstStyle>
          <a:p>
            <a:pPr algn="l"/>
            <a:r>
              <a:rPr lang="en-US" dirty="0"/>
              <a:t>The Rate of Hospitalizations is Highest for Black and Hispanic Residents</a:t>
            </a:r>
          </a:p>
        </p:txBody>
      </p:sp>
      <p:sp>
        <p:nvSpPr>
          <p:cNvPr id="16" name="Footer Placeholder 6">
            <a:extLst>
              <a:ext uri="{FF2B5EF4-FFF2-40B4-BE49-F238E27FC236}">
                <a16:creationId xmlns:a16="http://schemas.microsoft.com/office/drawing/2014/main" xmlns="" id="{71A6E023-73D1-4ED3-8F44-0C93D53FF7F3}"/>
              </a:ext>
            </a:extLst>
          </p:cNvPr>
          <p:cNvSpPr txBox="1">
            <a:spLocks/>
          </p:cNvSpPr>
          <p:nvPr/>
        </p:nvSpPr>
        <p:spPr>
          <a:xfrm rot="16200000">
            <a:off x="-2844425" y="267325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Data as of 07/01/2020</a:t>
            </a:r>
          </a:p>
        </p:txBody>
      </p:sp>
      <p:sp>
        <p:nvSpPr>
          <p:cNvPr id="9" name="Rectangle 8">
            <a:extLst>
              <a:ext uri="{FF2B5EF4-FFF2-40B4-BE49-F238E27FC236}">
                <a16:creationId xmlns:a16="http://schemas.microsoft.com/office/drawing/2014/main" xmlns="" id="{0F254D23-C308-4169-82A0-6767F8D36B68}"/>
              </a:ext>
            </a:extLst>
          </p:cNvPr>
          <p:cNvSpPr/>
          <p:nvPr/>
        </p:nvSpPr>
        <p:spPr>
          <a:xfrm>
            <a:off x="78392" y="6016008"/>
            <a:ext cx="6096000" cy="707886"/>
          </a:xfrm>
          <a:prstGeom prst="rect">
            <a:avLst/>
          </a:prstGeom>
        </p:spPr>
        <p:txBody>
          <a:bodyPr>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a:p>
            <a:endParaRPr lang="en-US" sz="1000" dirty="0"/>
          </a:p>
        </p:txBody>
      </p:sp>
      <p:graphicFrame>
        <p:nvGraphicFramePr>
          <p:cNvPr id="12" name="Content Placeholder 11">
            <a:extLst>
              <a:ext uri="{FF2B5EF4-FFF2-40B4-BE49-F238E27FC236}">
                <a16:creationId xmlns:a16="http://schemas.microsoft.com/office/drawing/2014/main" xmlns="" id="{1BDF187B-378D-45D3-A5FC-BBCFBA91EF10}"/>
              </a:ext>
            </a:extLst>
          </p:cNvPr>
          <p:cNvGraphicFramePr>
            <a:graphicFrameLocks noGrp="1"/>
          </p:cNvGraphicFramePr>
          <p:nvPr>
            <p:ph sz="half" idx="2"/>
          </p:nvPr>
        </p:nvGraphicFramePr>
        <p:xfrm>
          <a:off x="839788" y="1920875"/>
          <a:ext cx="5157787" cy="4297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xmlns="" id="{626E6286-1C5C-4C45-B245-75830CBC4408}"/>
              </a:ext>
            </a:extLst>
          </p:cNvPr>
          <p:cNvGraphicFramePr>
            <a:graphicFrameLocks noGrp="1"/>
          </p:cNvGraphicFramePr>
          <p:nvPr>
            <p:ph sz="quarter" idx="4"/>
          </p:nvPr>
        </p:nvGraphicFramePr>
        <p:xfrm>
          <a:off x="6172200" y="1920875"/>
          <a:ext cx="5183188" cy="4297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031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867F39C-0565-463B-81E5-536D6B5BA001}"/>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82</a:t>
            </a:fld>
            <a:endParaRPr lang="en-US" dirty="0">
              <a:solidFill>
                <a:srgbClr val="464646">
                  <a:lumMod val="40000"/>
                  <a:lumOff val="60000"/>
                </a:srgbClr>
              </a:solidFill>
            </a:endParaRPr>
          </a:p>
        </p:txBody>
      </p:sp>
      <p:sp>
        <p:nvSpPr>
          <p:cNvPr id="5" name="Rectangle 4">
            <a:extLst>
              <a:ext uri="{FF2B5EF4-FFF2-40B4-BE49-F238E27FC236}">
                <a16:creationId xmlns:a16="http://schemas.microsoft.com/office/drawing/2014/main" xmlns="" id="{46067C45-90B9-42DE-85ED-05B05E73BF63}"/>
              </a:ext>
            </a:extLst>
          </p:cNvPr>
          <p:cNvSpPr/>
          <p:nvPr/>
        </p:nvSpPr>
        <p:spPr>
          <a:xfrm>
            <a:off x="196850" y="0"/>
            <a:ext cx="11798300" cy="1588127"/>
          </a:xfrm>
          <a:prstGeom prst="rect">
            <a:avLst/>
          </a:prstGeom>
        </p:spPr>
        <p:txBody>
          <a:bodyPr/>
          <a:lstStyle/>
          <a:p>
            <a:pPr>
              <a:lnSpc>
                <a:spcPct val="90000"/>
              </a:lnSpc>
              <a:spcBef>
                <a:spcPct val="0"/>
              </a:spcBef>
            </a:pPr>
            <a:r>
              <a:rPr lang="en-US" sz="3600" dirty="0">
                <a:solidFill>
                  <a:schemeClr val="bg1"/>
                </a:solidFill>
                <a:latin typeface="+mj-lt"/>
                <a:ea typeface="+mj-ea"/>
                <a:cs typeface="+mj-cs"/>
              </a:rPr>
              <a:t>Testing Rates are High in Communities with Highest Case Rates</a:t>
            </a:r>
          </a:p>
        </p:txBody>
      </p:sp>
      <p:sp>
        <p:nvSpPr>
          <p:cNvPr id="6" name="Rectangle 5">
            <a:extLst>
              <a:ext uri="{FF2B5EF4-FFF2-40B4-BE49-F238E27FC236}">
                <a16:creationId xmlns:a16="http://schemas.microsoft.com/office/drawing/2014/main" xmlns="" id="{347A7E4D-B72E-466E-B0B2-B021D7DA717D}"/>
              </a:ext>
            </a:extLst>
          </p:cNvPr>
          <p:cNvSpPr/>
          <p:nvPr/>
        </p:nvSpPr>
        <p:spPr>
          <a:xfrm>
            <a:off x="98624" y="5374379"/>
            <a:ext cx="11896526" cy="1200329"/>
          </a:xfrm>
          <a:prstGeom prst="rect">
            <a:avLst/>
          </a:prstGeom>
        </p:spPr>
        <p:txBody>
          <a:bodyPr wrap="square">
            <a:spAutoFit/>
          </a:bodyPr>
          <a:lstStyle/>
          <a:p>
            <a:pPr marL="285750" indent="-285750">
              <a:buFont typeface="Arial" panose="020B0604020202020204" pitchFamily="34" charset="0"/>
              <a:buChar char="•"/>
            </a:pPr>
            <a:r>
              <a:rPr lang="en-US" dirty="0"/>
              <a:t>The overall testing rate in MA is 12,246 per 100,000 residents.  Sixty-four cities/towns with the high case rates also have testing rates above the state average, including  Chelsea. </a:t>
            </a:r>
          </a:p>
          <a:p>
            <a:pPr marL="285750" indent="-285750">
              <a:buFont typeface="Arial" panose="020B0604020202020204" pitchFamily="34" charset="0"/>
              <a:buChar char="•"/>
            </a:pPr>
            <a:r>
              <a:rPr lang="en-US" dirty="0"/>
              <a:t>Nine towns have high testing rates, but are not among the highest case rate communities: Aquinnah,  Ayer,  Bedford, Chilmark,  Edgartown,  Gardner,  Provincetown,  Shirley, and Tisbury</a:t>
            </a:r>
          </a:p>
        </p:txBody>
      </p:sp>
      <p:pic>
        <p:nvPicPr>
          <p:cNvPr id="7" name="Picture 6">
            <a:extLst>
              <a:ext uri="{FF2B5EF4-FFF2-40B4-BE49-F238E27FC236}">
                <a16:creationId xmlns:a16="http://schemas.microsoft.com/office/drawing/2014/main" xmlns="" id="{E698D267-7FCE-4CF7-B3D1-802D92A61C9F}"/>
              </a:ext>
            </a:extLst>
          </p:cNvPr>
          <p:cNvPicPr>
            <a:picLocks noChangeAspect="1"/>
          </p:cNvPicPr>
          <p:nvPr/>
        </p:nvPicPr>
        <p:blipFill rotWithShape="1">
          <a:blip r:embed="rId3"/>
          <a:srcRect t="5553" b="1014"/>
          <a:stretch/>
        </p:blipFill>
        <p:spPr>
          <a:xfrm>
            <a:off x="2495652" y="1070428"/>
            <a:ext cx="7629082" cy="4163534"/>
          </a:xfrm>
          <a:prstGeom prst="rect">
            <a:avLst/>
          </a:prstGeom>
        </p:spPr>
      </p:pic>
    </p:spTree>
    <p:extLst>
      <p:ext uri="{BB962C8B-B14F-4D97-AF65-F5344CB8AC3E}">
        <p14:creationId xmlns:p14="http://schemas.microsoft.com/office/powerpoint/2010/main" val="601100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5176C8B-9E8D-4189-B7CE-765214C22EEB}"/>
              </a:ext>
            </a:extLst>
          </p:cNvPr>
          <p:cNvSpPr>
            <a:spLocks noGrp="1"/>
          </p:cNvSpPr>
          <p:nvPr>
            <p:ph type="sldNum" sz="quarter" idx="4"/>
          </p:nvPr>
        </p:nvSpPr>
        <p:spPr>
          <a:xfrm>
            <a:off x="9407960" y="6492495"/>
            <a:ext cx="2736415" cy="365125"/>
          </a:xfrm>
        </p:spPr>
        <p:txBody>
          <a:bodyPr/>
          <a:lstStyle/>
          <a:p>
            <a:fld id="{631A3E32-B534-452A-837F-1F0D4725C9C0}" type="slidenum">
              <a:rPr lang="en-US" smtClean="0"/>
              <a:t>83</a:t>
            </a:fld>
            <a:endParaRPr lang="en-US" dirty="0"/>
          </a:p>
        </p:txBody>
      </p:sp>
      <p:graphicFrame>
        <p:nvGraphicFramePr>
          <p:cNvPr id="2" name="Content Placeholder 1">
            <a:extLst>
              <a:ext uri="{FF2B5EF4-FFF2-40B4-BE49-F238E27FC236}">
                <a16:creationId xmlns:a16="http://schemas.microsoft.com/office/drawing/2014/main" xmlns="" id="{4C23BA7D-8A60-44BB-AD21-459FBF3E1D36}"/>
              </a:ext>
            </a:extLst>
          </p:cNvPr>
          <p:cNvGraphicFramePr>
            <a:graphicFrameLocks noGrp="1"/>
          </p:cNvGraphicFramePr>
          <p:nvPr>
            <p:ph sz="quarter" idx="4294967295"/>
          </p:nvPr>
        </p:nvGraphicFramePr>
        <p:xfrm>
          <a:off x="1006723" y="2030887"/>
          <a:ext cx="9597868" cy="4254659"/>
        </p:xfrm>
        <a:graphic>
          <a:graphicData uri="http://schemas.openxmlformats.org/drawingml/2006/table">
            <a:tbl>
              <a:tblPr firstRow="1" firstCol="1" bandRow="1">
                <a:tableStyleId>{5C22544A-7EE6-4342-B048-85BDC9FD1C3A}</a:tableStyleId>
              </a:tblPr>
              <a:tblGrid>
                <a:gridCol w="644617">
                  <a:extLst>
                    <a:ext uri="{9D8B030D-6E8A-4147-A177-3AD203B41FA5}">
                      <a16:colId xmlns:a16="http://schemas.microsoft.com/office/drawing/2014/main" xmlns="" val="1504550057"/>
                    </a:ext>
                  </a:extLst>
                </a:gridCol>
                <a:gridCol w="803931">
                  <a:extLst>
                    <a:ext uri="{9D8B030D-6E8A-4147-A177-3AD203B41FA5}">
                      <a16:colId xmlns:a16="http://schemas.microsoft.com/office/drawing/2014/main" xmlns="" val="507471125"/>
                    </a:ext>
                  </a:extLst>
                </a:gridCol>
                <a:gridCol w="803931">
                  <a:extLst>
                    <a:ext uri="{9D8B030D-6E8A-4147-A177-3AD203B41FA5}">
                      <a16:colId xmlns:a16="http://schemas.microsoft.com/office/drawing/2014/main" xmlns="" val="3525074116"/>
                    </a:ext>
                  </a:extLst>
                </a:gridCol>
                <a:gridCol w="803931">
                  <a:extLst>
                    <a:ext uri="{9D8B030D-6E8A-4147-A177-3AD203B41FA5}">
                      <a16:colId xmlns:a16="http://schemas.microsoft.com/office/drawing/2014/main" xmlns="" val="2645304350"/>
                    </a:ext>
                  </a:extLst>
                </a:gridCol>
                <a:gridCol w="803931">
                  <a:extLst>
                    <a:ext uri="{9D8B030D-6E8A-4147-A177-3AD203B41FA5}">
                      <a16:colId xmlns:a16="http://schemas.microsoft.com/office/drawing/2014/main" xmlns="" val="2498211108"/>
                    </a:ext>
                  </a:extLst>
                </a:gridCol>
                <a:gridCol w="581988">
                  <a:extLst>
                    <a:ext uri="{9D8B030D-6E8A-4147-A177-3AD203B41FA5}">
                      <a16:colId xmlns:a16="http://schemas.microsoft.com/office/drawing/2014/main" xmlns="" val="855684624"/>
                    </a:ext>
                  </a:extLst>
                </a:gridCol>
                <a:gridCol w="1025874">
                  <a:extLst>
                    <a:ext uri="{9D8B030D-6E8A-4147-A177-3AD203B41FA5}">
                      <a16:colId xmlns:a16="http://schemas.microsoft.com/office/drawing/2014/main" xmlns="" val="3740862218"/>
                    </a:ext>
                  </a:extLst>
                </a:gridCol>
                <a:gridCol w="803931">
                  <a:extLst>
                    <a:ext uri="{9D8B030D-6E8A-4147-A177-3AD203B41FA5}">
                      <a16:colId xmlns:a16="http://schemas.microsoft.com/office/drawing/2014/main" xmlns="" val="3775302006"/>
                    </a:ext>
                  </a:extLst>
                </a:gridCol>
                <a:gridCol w="803931">
                  <a:extLst>
                    <a:ext uri="{9D8B030D-6E8A-4147-A177-3AD203B41FA5}">
                      <a16:colId xmlns:a16="http://schemas.microsoft.com/office/drawing/2014/main" xmlns="" val="1426151261"/>
                    </a:ext>
                  </a:extLst>
                </a:gridCol>
                <a:gridCol w="803931">
                  <a:extLst>
                    <a:ext uri="{9D8B030D-6E8A-4147-A177-3AD203B41FA5}">
                      <a16:colId xmlns:a16="http://schemas.microsoft.com/office/drawing/2014/main" xmlns="" val="136217047"/>
                    </a:ext>
                  </a:extLst>
                </a:gridCol>
                <a:gridCol w="803931">
                  <a:extLst>
                    <a:ext uri="{9D8B030D-6E8A-4147-A177-3AD203B41FA5}">
                      <a16:colId xmlns:a16="http://schemas.microsoft.com/office/drawing/2014/main" xmlns="" val="828985909"/>
                    </a:ext>
                  </a:extLst>
                </a:gridCol>
                <a:gridCol w="913941">
                  <a:extLst>
                    <a:ext uri="{9D8B030D-6E8A-4147-A177-3AD203B41FA5}">
                      <a16:colId xmlns:a16="http://schemas.microsoft.com/office/drawing/2014/main" xmlns="" val="2533611949"/>
                    </a:ext>
                  </a:extLst>
                </a:gridCol>
              </a:tblGrid>
              <a:tr h="296439">
                <a:tc>
                  <a:txBody>
                    <a:bodyPr/>
                    <a:lstStyle/>
                    <a:p>
                      <a:pPr marL="0" marR="0">
                        <a:lnSpc>
                          <a:spcPct val="107000"/>
                        </a:lnSpc>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gridSpan="2">
                  <a:txBody>
                    <a:bodyPr/>
                    <a:lstStyle/>
                    <a:p>
                      <a:pPr marL="0" marR="0" algn="ctr">
                        <a:lnSpc>
                          <a:spcPct val="107000"/>
                        </a:lnSpc>
                        <a:spcBef>
                          <a:spcPts val="0"/>
                        </a:spcBef>
                        <a:spcAft>
                          <a:spcPts val="0"/>
                        </a:spcAft>
                      </a:pPr>
                      <a:r>
                        <a:rPr lang="en-US" sz="1000" dirty="0">
                          <a:effectLst/>
                        </a:rPr>
                        <a:t>White Non-Hispanic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Black Non-Hispanic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Asian Non-Hispanic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000" dirty="0">
                          <a:effectLst/>
                        </a:rPr>
                        <a:t>Other</a:t>
                      </a:r>
                      <a:r>
                        <a:rPr lang="en-US" sz="1000" baseline="30000" dirty="0">
                          <a:effectLst/>
                        </a:rPr>
                        <a:t>2 </a:t>
                      </a:r>
                      <a:r>
                        <a:rPr lang="en-US" sz="1000" dirty="0">
                          <a:effectLst/>
                        </a:rPr>
                        <a:t>Non-Hispanic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rPr>
                        <a:t>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extLst>
                  <a:ext uri="{0D108BD9-81ED-4DB2-BD59-A6C34878D82A}">
                    <a16:rowId xmlns:a16="http://schemas.microsoft.com/office/drawing/2014/main" xmlns="" val="2681842417"/>
                  </a:ext>
                </a:extLst>
              </a:tr>
              <a:tr h="448023">
                <a:tc>
                  <a:txBody>
                    <a:bodyPr/>
                    <a:lstStyle/>
                    <a:p>
                      <a:pPr marL="0" marR="0">
                        <a:lnSpc>
                          <a:spcPct val="107000"/>
                        </a:lnSpc>
                        <a:spcBef>
                          <a:spcPts val="0"/>
                        </a:spcBef>
                        <a:spcAft>
                          <a:spcPts val="0"/>
                        </a:spcAft>
                      </a:pPr>
                      <a:r>
                        <a:rPr lang="en-US" sz="1000" dirty="0">
                          <a:effectLst/>
                        </a:rPr>
                        <a:t>Age Group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a:effectLst/>
                        </a:rPr>
                        <a:t>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a:effectLst/>
                        </a:rPr>
                        <a:t>Count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a:effectLst/>
                        </a:rPr>
                        <a:t>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0"/>
                        </a:spcAft>
                      </a:pPr>
                      <a:r>
                        <a:rPr lang="en-US" sz="800" dirty="0">
                          <a:effectLst/>
                        </a:rPr>
                        <a:t>Count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extLst>
                  <a:ext uri="{0D108BD9-81ED-4DB2-BD59-A6C34878D82A}">
                    <a16:rowId xmlns:a16="http://schemas.microsoft.com/office/drawing/2014/main" xmlns="" val="3947855751"/>
                  </a:ext>
                </a:extLst>
              </a:tr>
              <a:tr h="296439">
                <a:tc>
                  <a:txBody>
                    <a:bodyPr/>
                    <a:lstStyle/>
                    <a:p>
                      <a:pPr marL="0" marR="0">
                        <a:lnSpc>
                          <a:spcPct val="107000"/>
                        </a:lnSpc>
                        <a:spcBef>
                          <a:spcPts val="0"/>
                        </a:spcBef>
                        <a:spcAft>
                          <a:spcPts val="0"/>
                        </a:spcAft>
                      </a:pPr>
                      <a:r>
                        <a:rPr lang="en-US" sz="1000" dirty="0">
                          <a:effectLst/>
                        </a:rPr>
                        <a:t>0-19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7080643"/>
                  </a:ext>
                </a:extLst>
              </a:tr>
              <a:tr h="320732">
                <a:tc>
                  <a:txBody>
                    <a:bodyPr/>
                    <a:lstStyle/>
                    <a:p>
                      <a:pPr marL="0" marR="0">
                        <a:lnSpc>
                          <a:spcPct val="107000"/>
                        </a:lnSpc>
                        <a:spcBef>
                          <a:spcPts val="0"/>
                        </a:spcBef>
                        <a:spcAft>
                          <a:spcPts val="0"/>
                        </a:spcAft>
                      </a:pPr>
                      <a:r>
                        <a:rPr lang="en-US" sz="1000" dirty="0">
                          <a:effectLst/>
                        </a:rPr>
                        <a:t>20-29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53707829"/>
                  </a:ext>
                </a:extLst>
              </a:tr>
              <a:tr h="320732">
                <a:tc>
                  <a:txBody>
                    <a:bodyPr/>
                    <a:lstStyle/>
                    <a:p>
                      <a:pPr marL="0" marR="0">
                        <a:lnSpc>
                          <a:spcPct val="107000"/>
                        </a:lnSpc>
                        <a:spcBef>
                          <a:spcPts val="0"/>
                        </a:spcBef>
                        <a:spcAft>
                          <a:spcPts val="0"/>
                        </a:spcAft>
                      </a:pPr>
                      <a:r>
                        <a:rPr lang="en-US" sz="1000" dirty="0">
                          <a:effectLst/>
                        </a:rPr>
                        <a:t>30-39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99303347"/>
                  </a:ext>
                </a:extLst>
              </a:tr>
              <a:tr h="320732">
                <a:tc>
                  <a:txBody>
                    <a:bodyPr/>
                    <a:lstStyle/>
                    <a:p>
                      <a:pPr marL="0" marR="0">
                        <a:lnSpc>
                          <a:spcPct val="107000"/>
                        </a:lnSpc>
                        <a:spcBef>
                          <a:spcPts val="0"/>
                        </a:spcBef>
                        <a:spcAft>
                          <a:spcPts val="0"/>
                        </a:spcAft>
                      </a:pPr>
                      <a:r>
                        <a:rPr lang="en-US" sz="1000" dirty="0">
                          <a:effectLst/>
                        </a:rPr>
                        <a:t>40-49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&lt;5</a:t>
                      </a:r>
                    </a:p>
                  </a:txBody>
                  <a:tcPr marL="68580" marR="68580" marT="0" marB="0" anchor="b"/>
                </a:tc>
                <a:extLst>
                  <a:ext uri="{0D108BD9-81ED-4DB2-BD59-A6C34878D82A}">
                    <a16:rowId xmlns:a16="http://schemas.microsoft.com/office/drawing/2014/main" xmlns="" val="4263013030"/>
                  </a:ext>
                </a:extLst>
              </a:tr>
              <a:tr h="320732">
                <a:tc>
                  <a:txBody>
                    <a:bodyPr/>
                    <a:lstStyle/>
                    <a:p>
                      <a:pPr marL="0" marR="0">
                        <a:lnSpc>
                          <a:spcPct val="107000"/>
                        </a:lnSpc>
                        <a:spcBef>
                          <a:spcPts val="0"/>
                        </a:spcBef>
                        <a:spcAft>
                          <a:spcPts val="0"/>
                        </a:spcAft>
                      </a:pPr>
                      <a:r>
                        <a:rPr lang="en-US" sz="1000" dirty="0">
                          <a:effectLst/>
                        </a:rPr>
                        <a:t>50-59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495607622"/>
                  </a:ext>
                </a:extLst>
              </a:tr>
              <a:tr h="320732">
                <a:tc>
                  <a:txBody>
                    <a:bodyPr/>
                    <a:lstStyle/>
                    <a:p>
                      <a:pPr marL="0" marR="0">
                        <a:lnSpc>
                          <a:spcPct val="107000"/>
                        </a:lnSpc>
                        <a:spcBef>
                          <a:spcPts val="0"/>
                        </a:spcBef>
                        <a:spcAft>
                          <a:spcPts val="0"/>
                        </a:spcAft>
                      </a:pPr>
                      <a:r>
                        <a:rPr lang="en-US" sz="1000" dirty="0">
                          <a:effectLst/>
                        </a:rPr>
                        <a:t>60-69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209.19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318.82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68.13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957.61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03107170"/>
                  </a:ext>
                </a:extLst>
              </a:tr>
              <a:tr h="320732">
                <a:tc>
                  <a:txBody>
                    <a:bodyPr/>
                    <a:lstStyle/>
                    <a:p>
                      <a:pPr marL="0" marR="0">
                        <a:lnSpc>
                          <a:spcPct val="107000"/>
                        </a:lnSpc>
                        <a:spcBef>
                          <a:spcPts val="0"/>
                        </a:spcBef>
                        <a:spcAft>
                          <a:spcPts val="0"/>
                        </a:spcAft>
                      </a:pPr>
                      <a:r>
                        <a:rPr lang="en-US" sz="1000" dirty="0">
                          <a:effectLst/>
                        </a:rPr>
                        <a:t>70-79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603.47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797.29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3379.20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56269787"/>
                  </a:ext>
                </a:extLst>
              </a:tr>
              <a:tr h="355246">
                <a:tc>
                  <a:txBody>
                    <a:bodyPr/>
                    <a:lstStyle/>
                    <a:p>
                      <a:pPr marL="0" marR="0">
                        <a:lnSpc>
                          <a:spcPct val="107000"/>
                        </a:lnSpc>
                        <a:spcBef>
                          <a:spcPts val="0"/>
                        </a:spcBef>
                        <a:spcAft>
                          <a:spcPts val="0"/>
                        </a:spcAft>
                      </a:pPr>
                      <a:r>
                        <a:rPr lang="en-US" sz="1000" dirty="0">
                          <a:effectLst/>
                        </a:rPr>
                        <a:t>80+ years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430" marR="42430" marT="0" marB="0" anchor="ctr"/>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1557.78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2486.54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1315.66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22010.91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53885490"/>
                  </a:ext>
                </a:extLst>
              </a:tr>
              <a:tr h="901696">
                <a:tc gridSpan="12">
                  <a:txBody>
                    <a:bodyPr/>
                    <a:lstStyle/>
                    <a:p>
                      <a:pPr marL="0" marR="0">
                        <a:lnSpc>
                          <a:spcPct val="100000"/>
                        </a:lnSpc>
                        <a:spcBef>
                          <a:spcPts val="1200"/>
                        </a:spcBef>
                        <a:spcAft>
                          <a:spcPts val="0"/>
                        </a:spcAft>
                      </a:pPr>
                      <a:r>
                        <a:rPr lang="en-US" sz="1400" baseline="30000" dirty="0">
                          <a:effectLst/>
                        </a:rPr>
                        <a:t>1Data are current as of 6/30/2020 and are subject to change.  </a:t>
                      </a:r>
                    </a:p>
                    <a:p>
                      <a:pPr marL="0" marR="0">
                        <a:lnSpc>
                          <a:spcPct val="100000"/>
                        </a:lnSpc>
                        <a:spcBef>
                          <a:spcPts val="0"/>
                        </a:spcBef>
                        <a:spcAft>
                          <a:spcPts val="0"/>
                        </a:spcAft>
                      </a:pPr>
                      <a:r>
                        <a:rPr lang="en-US" sz="1400" baseline="30000" dirty="0">
                          <a:effectLst/>
                        </a:rPr>
                        <a:t>2Other includes individuals that identify as Native Hawaiian/Pacific Islander, American Indian/Alaskan Native, Multi-Race, and Other.</a:t>
                      </a:r>
                    </a:p>
                    <a:p>
                      <a:pPr marL="0" marR="0">
                        <a:lnSpc>
                          <a:spcPct val="100000"/>
                        </a:lnSpc>
                        <a:spcBef>
                          <a:spcPts val="0"/>
                        </a:spcBef>
                        <a:spcAft>
                          <a:spcPts val="0"/>
                        </a:spcAft>
                      </a:pPr>
                      <a:r>
                        <a:rPr lang="en-US" sz="1400" baseline="30000" dirty="0">
                          <a:effectLst/>
                        </a:rPr>
                        <a:t>*Case counts are suppressed to prevent back calculations.</a:t>
                      </a:r>
                    </a:p>
                    <a:p>
                      <a:pPr marL="0" marR="0">
                        <a:lnSpc>
                          <a:spcPct val="100000"/>
                        </a:lnSpc>
                        <a:spcBef>
                          <a:spcPts val="0"/>
                        </a:spcBef>
                        <a:spcAft>
                          <a:spcPts val="0"/>
                        </a:spcAft>
                      </a:pPr>
                      <a:r>
                        <a:rPr lang="en-US" sz="1400" baseline="30000" dirty="0">
                          <a:effectLst/>
                        </a:rPr>
                        <a:t>For populations &lt;50,000 case counts, &lt;5 cases are reported as such or are suppressed for confidentiality purposes.   Rates are not calculated for suppressed counts.</a:t>
                      </a:r>
                    </a:p>
                    <a:p>
                      <a:pPr marL="0" marR="0">
                        <a:lnSpc>
                          <a:spcPct val="100000"/>
                        </a:lnSpc>
                        <a:spcBef>
                          <a:spcPts val="0"/>
                        </a:spcBef>
                        <a:spcAft>
                          <a:spcPts val="0"/>
                        </a:spcAft>
                      </a:pPr>
                      <a:r>
                        <a:rPr lang="en-US" sz="1400" baseline="30000" dirty="0">
                          <a:effectLst/>
                        </a:rPr>
                        <a:t>Population denominators for rate calculations provided by UMass Donahue Inst. based on </a:t>
                      </a:r>
                      <a:r>
                        <a:rPr lang="en-US" sz="1400" baseline="30000" dirty="0" err="1">
                          <a:effectLst/>
                        </a:rPr>
                        <a:t>Strate</a:t>
                      </a:r>
                      <a:r>
                        <a:rPr lang="en-US" sz="1400" baseline="30000" dirty="0">
                          <a:effectLst/>
                        </a:rPr>
                        <a:t> S, et al. Small Area Population Estimates for 2011 through 2020, published March 2020 (original report published Oct 2016)</a:t>
                      </a:r>
                    </a:p>
                  </a:txBody>
                  <a:tcPr marL="42430" marR="4243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92854461"/>
                  </a:ext>
                </a:extLst>
              </a:tr>
            </a:tbl>
          </a:graphicData>
        </a:graphic>
      </p:graphicFrame>
      <p:sp>
        <p:nvSpPr>
          <p:cNvPr id="12" name="Title 3">
            <a:extLst>
              <a:ext uri="{FF2B5EF4-FFF2-40B4-BE49-F238E27FC236}">
                <a16:creationId xmlns:a16="http://schemas.microsoft.com/office/drawing/2014/main" xmlns="" id="{4F98C844-9680-47A2-B555-84260D0CA883}"/>
              </a:ext>
            </a:extLst>
          </p:cNvPr>
          <p:cNvSpPr txBox="1">
            <a:spLocks/>
          </p:cNvSpPr>
          <p:nvPr/>
        </p:nvSpPr>
        <p:spPr>
          <a:xfrm>
            <a:off x="47625" y="212819"/>
            <a:ext cx="12144375" cy="647700"/>
          </a:xfrm>
          <a:prstGeom prst="rect">
            <a:avLst/>
          </a:prstGeom>
        </p:spPr>
        <p:txBody>
          <a:bodyPr/>
          <a:lstStyle>
            <a:defPPr>
              <a:defRPr lang="en-US"/>
            </a:defPPr>
            <a:lvl1pPr algn="ctr">
              <a:lnSpc>
                <a:spcPct val="90000"/>
              </a:lnSpc>
              <a:spcBef>
                <a:spcPct val="0"/>
              </a:spcBef>
              <a:buNone/>
              <a:defRPr sz="4000">
                <a:solidFill>
                  <a:schemeClr val="bg1"/>
                </a:solidFill>
                <a:latin typeface="+mj-lt"/>
                <a:ea typeface="+mj-ea"/>
                <a:cs typeface="+mj-cs"/>
              </a:defRPr>
            </a:lvl1pPr>
          </a:lstStyle>
          <a:p>
            <a:pPr algn="l"/>
            <a:r>
              <a:rPr lang="en-US" sz="3200" dirty="0"/>
              <a:t>Age-Specific Death Rates by Race/Ethnicity Reveal Inequities</a:t>
            </a:r>
          </a:p>
        </p:txBody>
      </p:sp>
      <p:sp>
        <p:nvSpPr>
          <p:cNvPr id="13" name="Footer Placeholder 6">
            <a:extLst>
              <a:ext uri="{FF2B5EF4-FFF2-40B4-BE49-F238E27FC236}">
                <a16:creationId xmlns:a16="http://schemas.microsoft.com/office/drawing/2014/main" xmlns="" id="{CCF69AC6-0F69-4905-B745-79BDEB425DBD}"/>
              </a:ext>
            </a:extLst>
          </p:cNvPr>
          <p:cNvSpPr txBox="1">
            <a:spLocks/>
          </p:cNvSpPr>
          <p:nvPr/>
        </p:nvSpPr>
        <p:spPr>
          <a:xfrm rot="16200000">
            <a:off x="-2935506" y="2871777"/>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a:p>
            <a:r>
              <a:rPr lang="en-US" sz="1600" dirty="0"/>
              <a:t>Data as of 06/30/2020</a:t>
            </a:r>
          </a:p>
        </p:txBody>
      </p:sp>
      <p:sp>
        <p:nvSpPr>
          <p:cNvPr id="14" name="TextBox 13">
            <a:extLst>
              <a:ext uri="{FF2B5EF4-FFF2-40B4-BE49-F238E27FC236}">
                <a16:creationId xmlns:a16="http://schemas.microsoft.com/office/drawing/2014/main" xmlns="" id="{5398A5F1-6BF0-4172-BF23-8CB62485AFCB}"/>
              </a:ext>
            </a:extLst>
          </p:cNvPr>
          <p:cNvSpPr txBox="1"/>
          <p:nvPr/>
        </p:nvSpPr>
        <p:spPr>
          <a:xfrm>
            <a:off x="47625" y="6444224"/>
            <a:ext cx="9861589" cy="276999"/>
          </a:xfrm>
          <a:prstGeom prst="rect">
            <a:avLst/>
          </a:prstGeom>
          <a:noFill/>
        </p:spPr>
        <p:txBody>
          <a:bodyPr wrap="square" rtlCol="0">
            <a:spAutoFit/>
          </a:bodyPr>
          <a:lstStyle/>
          <a:p>
            <a:r>
              <a:rPr lang="en-US" sz="1200" dirty="0">
                <a:solidFill>
                  <a:schemeClr val="bg1"/>
                </a:solidFill>
              </a:rPr>
              <a:t>Count and Rate (per 100,000) of Reported Deaths among COVID-19 Confirmed and Probable Cases by Race and Ethnicity and Age Group in MA</a:t>
            </a:r>
            <a:r>
              <a:rPr lang="en-US" sz="1200" baseline="30000" dirty="0">
                <a:solidFill>
                  <a:schemeClr val="bg1"/>
                </a:solidFill>
              </a:rPr>
              <a:t>1 </a:t>
            </a:r>
            <a:r>
              <a:rPr lang="en-US" sz="1200" dirty="0">
                <a:solidFill>
                  <a:schemeClr val="bg1"/>
                </a:solidFill>
              </a:rPr>
              <a:t>(N=8054)</a:t>
            </a:r>
          </a:p>
        </p:txBody>
      </p:sp>
      <p:sp>
        <p:nvSpPr>
          <p:cNvPr id="4" name="Rectangle 3">
            <a:extLst>
              <a:ext uri="{FF2B5EF4-FFF2-40B4-BE49-F238E27FC236}">
                <a16:creationId xmlns:a16="http://schemas.microsoft.com/office/drawing/2014/main" xmlns="" id="{8A378364-2E36-468A-AE54-14A27C9EB502}"/>
              </a:ext>
            </a:extLst>
          </p:cNvPr>
          <p:cNvSpPr/>
          <p:nvPr/>
        </p:nvSpPr>
        <p:spPr>
          <a:xfrm>
            <a:off x="1006723" y="1075985"/>
            <a:ext cx="9597868" cy="830997"/>
          </a:xfrm>
          <a:prstGeom prst="rect">
            <a:avLst/>
          </a:prstGeom>
          <a:ln w="9525">
            <a:solidFill>
              <a:schemeClr val="tx1"/>
            </a:solidFill>
          </a:ln>
        </p:spPr>
        <p:txBody>
          <a:bodyPr wrap="square">
            <a:spAutoFit/>
          </a:bodyPr>
          <a:lstStyle/>
          <a:p>
            <a:pPr marL="285750" indent="-285750">
              <a:buFont typeface="Arial" panose="020B0604020202020204" pitchFamily="34" charset="0"/>
              <a:buChar char="•"/>
            </a:pPr>
            <a:r>
              <a:rPr lang="en-US" sz="1600" dirty="0"/>
              <a:t>Age-specific death rates reveal that Hispanic, Black Non-Hispanic and Other Non-Hispanic residents have higher rates of death in every age group compared to White and Asian Non-Hispanic. This is most pronounced for age groups under 70. (Caveat: Some of the smaller counts can be unstable.)</a:t>
            </a:r>
          </a:p>
        </p:txBody>
      </p:sp>
      <p:sp>
        <p:nvSpPr>
          <p:cNvPr id="17" name="Oval 16">
            <a:extLst>
              <a:ext uri="{FF2B5EF4-FFF2-40B4-BE49-F238E27FC236}">
                <a16:creationId xmlns:a16="http://schemas.microsoft.com/office/drawing/2014/main" xmlns="" id="{AFEFC73E-8537-410E-A695-6BEB51BFBDE8}"/>
              </a:ext>
            </a:extLst>
          </p:cNvPr>
          <p:cNvSpPr/>
          <p:nvPr/>
        </p:nvSpPr>
        <p:spPr>
          <a:xfrm>
            <a:off x="5521914" y="3572908"/>
            <a:ext cx="819834" cy="1919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713AFD7-CE81-466D-8592-A21DA8A6322D}"/>
              </a:ext>
            </a:extLst>
          </p:cNvPr>
          <p:cNvSpPr/>
          <p:nvPr/>
        </p:nvSpPr>
        <p:spPr>
          <a:xfrm>
            <a:off x="935251" y="6252634"/>
            <a:ext cx="11074265" cy="261610"/>
          </a:xfrm>
          <a:prstGeom prst="rect">
            <a:avLst/>
          </a:prstGeom>
        </p:spPr>
        <p:txBody>
          <a:bodyPr wrap="square">
            <a:spAutoFit/>
          </a:bodyPr>
          <a:lstStyle/>
          <a:p>
            <a:r>
              <a:rPr lang="en-US" sz="1100" dirty="0"/>
              <a:t>Rates are per 100,000 population.  Age-adjusted to the 2000 US standard population. See weights used at:  </a:t>
            </a:r>
            <a:r>
              <a:rPr lang="en-US" sz="1100" dirty="0">
                <a:hlinkClick r:id="rId3"/>
              </a:rPr>
              <a:t>https://www.cdc.gov/nchs/data/statnt/statnt20.pdf</a:t>
            </a:r>
            <a:r>
              <a:rPr lang="en-US" sz="1100" dirty="0"/>
              <a:t> </a:t>
            </a:r>
          </a:p>
        </p:txBody>
      </p:sp>
      <p:sp>
        <p:nvSpPr>
          <p:cNvPr id="15" name="Oval 14">
            <a:extLst>
              <a:ext uri="{FF2B5EF4-FFF2-40B4-BE49-F238E27FC236}">
                <a16:creationId xmlns:a16="http://schemas.microsoft.com/office/drawing/2014/main" xmlns="" id="{AFEFC73E-8537-410E-A695-6BEB51BFBDE8}"/>
              </a:ext>
            </a:extLst>
          </p:cNvPr>
          <p:cNvSpPr/>
          <p:nvPr/>
        </p:nvSpPr>
        <p:spPr>
          <a:xfrm>
            <a:off x="4043851" y="3564362"/>
            <a:ext cx="819834" cy="1919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FEFC73E-8537-410E-A695-6BEB51BFBDE8}"/>
              </a:ext>
            </a:extLst>
          </p:cNvPr>
          <p:cNvSpPr/>
          <p:nvPr/>
        </p:nvSpPr>
        <p:spPr>
          <a:xfrm>
            <a:off x="8875063" y="4103264"/>
            <a:ext cx="819834" cy="138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913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5176C8B-9E8D-4189-B7CE-765214C22EEB}"/>
              </a:ext>
            </a:extLst>
          </p:cNvPr>
          <p:cNvSpPr>
            <a:spLocks noGrp="1"/>
          </p:cNvSpPr>
          <p:nvPr>
            <p:ph type="sldNum" sz="quarter" idx="4"/>
          </p:nvPr>
        </p:nvSpPr>
        <p:spPr>
          <a:xfrm>
            <a:off x="9407963" y="6492499"/>
            <a:ext cx="2736415" cy="365125"/>
          </a:xfrm>
        </p:spPr>
        <p:txBody>
          <a:bodyPr/>
          <a:lstStyle/>
          <a:p>
            <a:fld id="{631A3E32-B534-452A-837F-1F0D4725C9C0}" type="slidenum">
              <a:rPr lang="en-US" smtClean="0"/>
              <a:t>84</a:t>
            </a:fld>
            <a:endParaRPr lang="en-US" dirty="0"/>
          </a:p>
        </p:txBody>
      </p:sp>
      <p:sp>
        <p:nvSpPr>
          <p:cNvPr id="12" name="Title 3">
            <a:extLst>
              <a:ext uri="{FF2B5EF4-FFF2-40B4-BE49-F238E27FC236}">
                <a16:creationId xmlns:a16="http://schemas.microsoft.com/office/drawing/2014/main" xmlns="" id="{4F98C844-9680-47A2-B555-84260D0CA883}"/>
              </a:ext>
            </a:extLst>
          </p:cNvPr>
          <p:cNvSpPr txBox="1">
            <a:spLocks/>
          </p:cNvSpPr>
          <p:nvPr/>
        </p:nvSpPr>
        <p:spPr>
          <a:xfrm>
            <a:off x="-37906" y="209646"/>
            <a:ext cx="12342412" cy="1009165"/>
          </a:xfrm>
          <a:prstGeom prst="rect">
            <a:avLst/>
          </a:prstGeom>
        </p:spPr>
        <p:txBody>
          <a:bodyPr/>
          <a:lstStyle>
            <a:defPPr>
              <a:defRPr lang="en-US"/>
            </a:defPPr>
            <a:lvl1pPr algn="ctr">
              <a:lnSpc>
                <a:spcPct val="90000"/>
              </a:lnSpc>
              <a:spcBef>
                <a:spcPct val="0"/>
              </a:spcBef>
              <a:buNone/>
              <a:defRPr sz="4000">
                <a:solidFill>
                  <a:schemeClr val="bg1"/>
                </a:solidFill>
                <a:latin typeface="+mj-lt"/>
                <a:ea typeface="+mj-ea"/>
                <a:cs typeface="+mj-cs"/>
              </a:defRPr>
            </a:lvl1pPr>
          </a:lstStyle>
          <a:p>
            <a:pPr algn="l"/>
            <a:r>
              <a:rPr lang="en-US" sz="3600" dirty="0"/>
              <a:t>Age-Adjusted Death Rates by Race/Ethnicity Reveal Inequities</a:t>
            </a:r>
          </a:p>
        </p:txBody>
      </p:sp>
      <p:sp>
        <p:nvSpPr>
          <p:cNvPr id="13" name="Footer Placeholder 6">
            <a:extLst>
              <a:ext uri="{FF2B5EF4-FFF2-40B4-BE49-F238E27FC236}">
                <a16:creationId xmlns:a16="http://schemas.microsoft.com/office/drawing/2014/main" xmlns="" id="{CCF69AC6-0F69-4905-B745-79BDEB425DBD}"/>
              </a:ext>
            </a:extLst>
          </p:cNvPr>
          <p:cNvSpPr txBox="1">
            <a:spLocks/>
          </p:cNvSpPr>
          <p:nvPr/>
        </p:nvSpPr>
        <p:spPr>
          <a:xfrm rot="16200000">
            <a:off x="-2969760" y="3010280"/>
            <a:ext cx="6297202" cy="46451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a:p>
            <a:r>
              <a:rPr lang="en-US" sz="1600" dirty="0"/>
              <a:t>Data as of 06/30/2020</a:t>
            </a:r>
          </a:p>
        </p:txBody>
      </p:sp>
      <p:sp>
        <p:nvSpPr>
          <p:cNvPr id="14" name="TextBox 13">
            <a:extLst>
              <a:ext uri="{FF2B5EF4-FFF2-40B4-BE49-F238E27FC236}">
                <a16:creationId xmlns:a16="http://schemas.microsoft.com/office/drawing/2014/main" xmlns="" id="{5398A5F1-6BF0-4172-BF23-8CB62485AFCB}"/>
              </a:ext>
            </a:extLst>
          </p:cNvPr>
          <p:cNvSpPr txBox="1"/>
          <p:nvPr/>
        </p:nvSpPr>
        <p:spPr>
          <a:xfrm>
            <a:off x="47625" y="6444228"/>
            <a:ext cx="9933136" cy="461665"/>
          </a:xfrm>
          <a:prstGeom prst="rect">
            <a:avLst/>
          </a:prstGeom>
          <a:noFill/>
        </p:spPr>
        <p:txBody>
          <a:bodyPr wrap="square" rtlCol="0">
            <a:spAutoFit/>
          </a:bodyPr>
          <a:lstStyle/>
          <a:p>
            <a:r>
              <a:rPr lang="en-US" sz="1200" dirty="0">
                <a:solidFill>
                  <a:schemeClr val="bg1"/>
                </a:solidFill>
              </a:rPr>
              <a:t>Count and Rate (per 100,000) of Reported Deaths among COVID-19 Confirmed and Probable Cases by Race and Ethnicity and Age Group in MA</a:t>
            </a:r>
            <a:r>
              <a:rPr lang="en-US" sz="1200" baseline="30000" dirty="0">
                <a:solidFill>
                  <a:schemeClr val="bg1"/>
                </a:solidFill>
              </a:rPr>
              <a:t> </a:t>
            </a:r>
            <a:r>
              <a:rPr lang="en-US" sz="1200" dirty="0">
                <a:solidFill>
                  <a:schemeClr val="bg1"/>
                </a:solidFill>
              </a:rPr>
              <a:t>(N= 8054). Data are current as of 6/30/2020 and are subject to change. </a:t>
            </a:r>
          </a:p>
        </p:txBody>
      </p:sp>
      <p:sp>
        <p:nvSpPr>
          <p:cNvPr id="6" name="Rectangle 5">
            <a:extLst>
              <a:ext uri="{FF2B5EF4-FFF2-40B4-BE49-F238E27FC236}">
                <a16:creationId xmlns:a16="http://schemas.microsoft.com/office/drawing/2014/main" xmlns="" id="{DC70524F-043B-4C09-B126-093E6BD59934}"/>
              </a:ext>
            </a:extLst>
          </p:cNvPr>
          <p:cNvSpPr/>
          <p:nvPr/>
        </p:nvSpPr>
        <p:spPr>
          <a:xfrm>
            <a:off x="1098401" y="1098885"/>
            <a:ext cx="9822283" cy="1200329"/>
          </a:xfrm>
          <a:prstGeom prst="rect">
            <a:avLst/>
          </a:prstGeom>
          <a:ln w="6350">
            <a:solidFill>
              <a:schemeClr val="tx1"/>
            </a:solidFill>
          </a:ln>
        </p:spPr>
        <p:txBody>
          <a:bodyPr wrap="square">
            <a:spAutoFit/>
          </a:bodyPr>
          <a:lstStyle/>
          <a:p>
            <a:pPr marL="285750" indent="-285750">
              <a:buFont typeface="Arial" panose="020B0604020202020204" pitchFamily="34" charset="0"/>
              <a:buChar char="•"/>
            </a:pPr>
            <a:r>
              <a:rPr lang="en-US" dirty="0"/>
              <a:t>The age-adjusted death rate is highest for Black residents, at 168.1 deaths/100,000</a:t>
            </a:r>
          </a:p>
          <a:p>
            <a:pPr marL="285750" indent="-285750">
              <a:buFont typeface="Arial" panose="020B0604020202020204" pitchFamily="34" charset="0"/>
              <a:buChar char="•"/>
            </a:pPr>
            <a:r>
              <a:rPr lang="en-US" dirty="0"/>
              <a:t>Age-adjusted death rates are recommended for comparisons among race groups given differences in the underlying age distribution of the MA population by race, and differences in COVID-19 death trends by age</a:t>
            </a:r>
          </a:p>
        </p:txBody>
      </p:sp>
      <p:sp>
        <p:nvSpPr>
          <p:cNvPr id="8" name="Rectangle 7">
            <a:extLst>
              <a:ext uri="{FF2B5EF4-FFF2-40B4-BE49-F238E27FC236}">
                <a16:creationId xmlns:a16="http://schemas.microsoft.com/office/drawing/2014/main" xmlns="" id="{CED0E6B6-87A7-44C0-AC77-D9F39AE0AE57}"/>
              </a:ext>
            </a:extLst>
          </p:cNvPr>
          <p:cNvSpPr/>
          <p:nvPr/>
        </p:nvSpPr>
        <p:spPr>
          <a:xfrm>
            <a:off x="1268150" y="6259016"/>
            <a:ext cx="11074265" cy="261610"/>
          </a:xfrm>
          <a:prstGeom prst="rect">
            <a:avLst/>
          </a:prstGeom>
        </p:spPr>
        <p:txBody>
          <a:bodyPr wrap="square">
            <a:spAutoFit/>
          </a:bodyPr>
          <a:lstStyle/>
          <a:p>
            <a:r>
              <a:rPr lang="en-US" sz="1100" dirty="0"/>
              <a:t>Rates are per 100,000 population.  Age-adjusted to the 2000 US standard population. See weights used at:  </a:t>
            </a:r>
            <a:r>
              <a:rPr lang="en-US" sz="1100" dirty="0">
                <a:hlinkClick r:id="rId3"/>
              </a:rPr>
              <a:t>https://www.cdc.gov/nchs/data/statnt/statnt20.pdf</a:t>
            </a:r>
            <a:r>
              <a:rPr lang="en-US" sz="1100" dirty="0"/>
              <a:t> </a:t>
            </a:r>
          </a:p>
        </p:txBody>
      </p:sp>
      <p:sp>
        <p:nvSpPr>
          <p:cNvPr id="9" name="Rectangle 8">
            <a:extLst>
              <a:ext uri="{FF2B5EF4-FFF2-40B4-BE49-F238E27FC236}">
                <a16:creationId xmlns:a16="http://schemas.microsoft.com/office/drawing/2014/main" xmlns="" id="{AC8DFCA0-ED70-4C36-8D0A-EEE9E45BBCB7}"/>
              </a:ext>
            </a:extLst>
          </p:cNvPr>
          <p:cNvSpPr/>
          <p:nvPr/>
        </p:nvSpPr>
        <p:spPr>
          <a:xfrm>
            <a:off x="1268147" y="5802100"/>
            <a:ext cx="9933136" cy="553998"/>
          </a:xfrm>
          <a:prstGeom prst="rect">
            <a:avLst/>
          </a:prstGeom>
        </p:spPr>
        <p:txBody>
          <a:bodyPr wrap="square">
            <a:spAutoFit/>
          </a:bodyPr>
          <a:lstStyle/>
          <a:p>
            <a:r>
              <a:rPr lang="en-US" sz="1000" dirty="0">
                <a:latin typeface="Calibri" panose="020F0502020204030204" pitchFamily="34" charset="0"/>
              </a:rPr>
              <a:t/>
            </a:r>
            <a:br>
              <a:rPr lang="en-US" sz="1000" dirty="0">
                <a:latin typeface="Calibri" panose="020F0502020204030204" pitchFamily="34" charset="0"/>
              </a:rPr>
            </a:br>
            <a:r>
              <a:rPr lang="en-US" sz="1000" dirty="0">
                <a:latin typeface="Calibri" panose="020F0502020204030204" pitchFamily="34" charset="0"/>
              </a:rPr>
              <a:t>Population denominators for rate calculations provided by UMass Donahue Inst. based on </a:t>
            </a:r>
            <a:r>
              <a:rPr lang="en-US" sz="1000" i="1" dirty="0" err="1">
                <a:latin typeface="Calibri" panose="020F0502020204030204" pitchFamily="34" charset="0"/>
              </a:rPr>
              <a:t>Strate</a:t>
            </a:r>
            <a:r>
              <a:rPr lang="en-US" sz="1000" i="1" dirty="0">
                <a:latin typeface="Calibri" panose="020F0502020204030204" pitchFamily="34" charset="0"/>
              </a:rPr>
              <a:t> S, et al. Small Area Population Estimates for 2011 through 2020, published March 2020 (original report published Oct 2016)</a:t>
            </a:r>
            <a:endParaRPr lang="en-US" sz="1000" dirty="0"/>
          </a:p>
        </p:txBody>
      </p:sp>
      <p:pic>
        <p:nvPicPr>
          <p:cNvPr id="2" name="Picture 1">
            <a:extLst>
              <a:ext uri="{FF2B5EF4-FFF2-40B4-BE49-F238E27FC236}">
                <a16:creationId xmlns:a16="http://schemas.microsoft.com/office/drawing/2014/main" xmlns="" id="{3AC1B4D5-390A-4E15-AF61-899F372D5720}"/>
              </a:ext>
            </a:extLst>
          </p:cNvPr>
          <p:cNvPicPr>
            <a:picLocks noChangeAspect="1"/>
          </p:cNvPicPr>
          <p:nvPr/>
        </p:nvPicPr>
        <p:blipFill>
          <a:blip r:embed="rId4"/>
          <a:stretch>
            <a:fillRect/>
          </a:stretch>
        </p:blipFill>
        <p:spPr>
          <a:xfrm>
            <a:off x="1098401" y="2347485"/>
            <a:ext cx="9827604" cy="3505504"/>
          </a:xfrm>
          <a:prstGeom prst="rect">
            <a:avLst/>
          </a:prstGeom>
        </p:spPr>
      </p:pic>
    </p:spTree>
    <p:extLst>
      <p:ext uri="{BB962C8B-B14F-4D97-AF65-F5344CB8AC3E}">
        <p14:creationId xmlns:p14="http://schemas.microsoft.com/office/powerpoint/2010/main" val="2383110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FFFF"/>
                </a:solidFill>
              </a:rPr>
              <a:t>D. COVID-19 Community Impact Survey</a:t>
            </a:r>
            <a:r>
              <a:rPr lang="en-US" dirty="0">
                <a:solidFill>
                  <a:srgbClr val="FF0000"/>
                </a:solidFill>
              </a:rPr>
              <a:t> </a:t>
            </a:r>
            <a:endParaRPr lang="en-US" dirty="0">
              <a:solidFill>
                <a:srgbClr val="FFFFFF"/>
              </a:solidFill>
            </a:endParaRPr>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CA49D0EE-DE7F-324B-A84C-F36708423CDB}" type="slidenum">
              <a:rPr lang="en-US" smtClean="0">
                <a:solidFill>
                  <a:srgbClr val="464646">
                    <a:lumMod val="40000"/>
                    <a:lumOff val="60000"/>
                  </a:srgbClr>
                </a:solidFill>
              </a:rPr>
              <a:pPr/>
              <a:t>85</a:t>
            </a:fld>
            <a:endParaRPr lang="en-US" dirty="0">
              <a:solidFill>
                <a:srgbClr val="464646">
                  <a:lumMod val="40000"/>
                  <a:lumOff val="60000"/>
                </a:srgbClr>
              </a:solidFill>
            </a:endParaRPr>
          </a:p>
        </p:txBody>
      </p:sp>
    </p:spTree>
    <p:extLst>
      <p:ext uri="{BB962C8B-B14F-4D97-AF65-F5344CB8AC3E}">
        <p14:creationId xmlns:p14="http://schemas.microsoft.com/office/powerpoint/2010/main" val="1224521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954107-8724-7644-B5F3-7869DF3F5E85}"/>
              </a:ext>
            </a:extLst>
          </p:cNvPr>
          <p:cNvSpPr txBox="1"/>
          <p:nvPr/>
        </p:nvSpPr>
        <p:spPr>
          <a:xfrm>
            <a:off x="0" y="188044"/>
            <a:ext cx="11223390"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COVID-19 Community Impact Survey</a:t>
            </a:r>
          </a:p>
        </p:txBody>
      </p:sp>
      <p:sp>
        <p:nvSpPr>
          <p:cNvPr id="7" name="Rectangle 6"/>
          <p:cNvSpPr/>
          <p:nvPr/>
        </p:nvSpPr>
        <p:spPr>
          <a:xfrm>
            <a:off x="721895" y="1581215"/>
            <a:ext cx="10771047" cy="954107"/>
          </a:xfrm>
          <a:prstGeom prst="rect">
            <a:avLst/>
          </a:prstGeom>
        </p:spPr>
        <p:txBody>
          <a:bodyPr wrap="square">
            <a:spAutoFit/>
          </a:bodyPr>
          <a:lstStyle/>
          <a:p>
            <a:pPr marL="457200" lvl="0" indent="-457200">
              <a:buFont typeface="Arial"/>
              <a:buChar char="•"/>
            </a:pPr>
            <a:endParaRPr lang="en-US" sz="2800" dirty="0">
              <a:latin typeface="+mj-lt"/>
            </a:endParaRPr>
          </a:p>
          <a:p>
            <a:pPr marL="457200" indent="-457200">
              <a:buFont typeface="Arial"/>
              <a:buChar char="•"/>
            </a:pPr>
            <a:endParaRPr lang="en-US" sz="2800" dirty="0">
              <a:latin typeface="+mj-lt"/>
            </a:endParaRPr>
          </a:p>
        </p:txBody>
      </p:sp>
      <p:sp>
        <p:nvSpPr>
          <p:cNvPr id="2" name="Rectangle 1"/>
          <p:cNvSpPr/>
          <p:nvPr/>
        </p:nvSpPr>
        <p:spPr>
          <a:xfrm>
            <a:off x="587566" y="1039222"/>
            <a:ext cx="11125852" cy="4524315"/>
          </a:xfrm>
          <a:prstGeom prst="rect">
            <a:avLst/>
          </a:prstGeom>
        </p:spPr>
        <p:txBody>
          <a:bodyPr wrap="square">
            <a:spAutoFit/>
          </a:bodyPr>
          <a:lstStyle/>
          <a:p>
            <a:pPr marL="285750" indent="-285750">
              <a:buFont typeface="Arial"/>
              <a:buChar char="•"/>
            </a:pPr>
            <a:r>
              <a:rPr lang="en-US" sz="3200" dirty="0"/>
              <a:t>This is a survey of needs, knowledge and issues related to COVID-19 based on a large, tailored convenient sample that will:</a:t>
            </a:r>
          </a:p>
          <a:p>
            <a:pPr marL="742950" lvl="1" indent="-285750">
              <a:buFont typeface="Arial"/>
              <a:buChar char="•"/>
            </a:pPr>
            <a:r>
              <a:rPr lang="en-US" sz="3200" dirty="0"/>
              <a:t>Collect detailed demographic information</a:t>
            </a:r>
          </a:p>
          <a:p>
            <a:pPr marL="742950" lvl="1" indent="-285750">
              <a:buFont typeface="Arial"/>
              <a:buChar char="•"/>
            </a:pPr>
            <a:r>
              <a:rPr lang="en-US" sz="3200" dirty="0"/>
              <a:t>Support short and long term action </a:t>
            </a:r>
          </a:p>
          <a:p>
            <a:pPr marL="742950" lvl="1" indent="-285750">
              <a:buFont typeface="Arial"/>
              <a:buChar char="•"/>
            </a:pPr>
            <a:r>
              <a:rPr lang="en-US" sz="3200" dirty="0"/>
              <a:t>Will be translated into multiple languages </a:t>
            </a:r>
          </a:p>
          <a:p>
            <a:pPr marL="742950" lvl="1" indent="-285750">
              <a:buFont typeface="Arial"/>
              <a:buChar char="•"/>
            </a:pPr>
            <a:r>
              <a:rPr lang="en-US" sz="3200" dirty="0"/>
              <a:t>Include a strong community engagement strategy. </a:t>
            </a:r>
          </a:p>
          <a:p>
            <a:pPr lvl="1"/>
            <a:endParaRPr lang="en-US" sz="3200" dirty="0"/>
          </a:p>
          <a:p>
            <a:pPr marL="285750" indent="-285750">
              <a:buFont typeface="Arial"/>
              <a:buChar char="•"/>
            </a:pPr>
            <a:r>
              <a:rPr lang="en-US" sz="3200" dirty="0"/>
              <a:t>Aim of survey is to get actionable information from communities and populations disproportionately impacted by COVID-19</a:t>
            </a:r>
          </a:p>
        </p:txBody>
      </p:sp>
    </p:spTree>
    <p:extLst>
      <p:ext uri="{BB962C8B-B14F-4D97-AF65-F5344CB8AC3E}">
        <p14:creationId xmlns:p14="http://schemas.microsoft.com/office/powerpoint/2010/main" val="3415043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87</a:t>
            </a:fld>
            <a:endParaRPr lang="en-US" dirty="0">
              <a:solidFill>
                <a:srgbClr val="464646">
                  <a:lumMod val="40000"/>
                  <a:lumOff val="60000"/>
                </a:srgbClr>
              </a:solidFill>
            </a:endParaRPr>
          </a:p>
        </p:txBody>
      </p:sp>
      <p:sp>
        <p:nvSpPr>
          <p:cNvPr id="3" name="Rectangle 2"/>
          <p:cNvSpPr/>
          <p:nvPr/>
        </p:nvSpPr>
        <p:spPr>
          <a:xfrm>
            <a:off x="324979" y="944427"/>
            <a:ext cx="11794256" cy="8217632"/>
          </a:xfrm>
          <a:prstGeom prst="rect">
            <a:avLst/>
          </a:prstGeom>
        </p:spPr>
        <p:txBody>
          <a:bodyPr wrap="square">
            <a:spAutoFit/>
          </a:bodyPr>
          <a:lstStyle/>
          <a:p>
            <a:r>
              <a:rPr lang="en-US" sz="2400" b="1" dirty="0"/>
              <a:t>Purpose</a:t>
            </a:r>
            <a:r>
              <a:rPr lang="en-US" sz="2400" dirty="0"/>
              <a:t>: To better understand the needs of residents of the Commonwealth arising from the COVID-19 crisis and the mitigation efforts, in order to help address those needs now and plan for longer-term support.</a:t>
            </a:r>
          </a:p>
          <a:p>
            <a:r>
              <a:rPr lang="en-US" sz="2400" dirty="0"/>
              <a:t>	Section 1: Awareness and Perceptions of COVID-19</a:t>
            </a:r>
          </a:p>
          <a:p>
            <a:r>
              <a:rPr lang="en-US" sz="2400" dirty="0"/>
              <a:t>	Section 2: Experiences of COVID-19</a:t>
            </a:r>
          </a:p>
          <a:p>
            <a:r>
              <a:rPr lang="en-US" sz="2400" dirty="0"/>
              <a:t>	Section 3: Comorbid Conditions/Risk Factors for COVID-19</a:t>
            </a:r>
          </a:p>
          <a:p>
            <a:r>
              <a:rPr lang="en-US" sz="2400" dirty="0"/>
              <a:t>	Section 4: Impact of COVID-19 on Basic Needs (includes tech questions)</a:t>
            </a:r>
          </a:p>
          <a:p>
            <a:r>
              <a:rPr lang="en-US" sz="2400" dirty="0"/>
              <a:t>	Section 5: Impact of COVID-19 on Mental Health</a:t>
            </a:r>
          </a:p>
          <a:p>
            <a:r>
              <a:rPr lang="en-US" sz="2400" dirty="0"/>
              <a:t>	Section 6: Impact of COVID-19 on Family</a:t>
            </a:r>
          </a:p>
          <a:p>
            <a:r>
              <a:rPr lang="en-US" sz="2400" dirty="0"/>
              <a:t>	Section 7: Impact of COVID-19 on Substance Abuse</a:t>
            </a:r>
          </a:p>
          <a:p>
            <a:r>
              <a:rPr lang="en-US" sz="2400" dirty="0"/>
              <a:t>	Section 8: Impact of COVID-19 on Education</a:t>
            </a:r>
          </a:p>
          <a:p>
            <a:r>
              <a:rPr lang="en-US" sz="2400" dirty="0"/>
              <a:t>	Section 9: Impact of COVID-19 on Employment/Income</a:t>
            </a:r>
          </a:p>
          <a:p>
            <a:r>
              <a:rPr lang="en-US" sz="2400" dirty="0"/>
              <a:t>	Section 10: Impact of COVID-19 on Safety/Violence</a:t>
            </a:r>
          </a:p>
          <a:p>
            <a:r>
              <a:rPr lang="en-US" sz="2400" dirty="0"/>
              <a:t>	Section 11: Protective Factors</a:t>
            </a:r>
          </a:p>
          <a:p>
            <a:r>
              <a:rPr lang="en-US" sz="2400" dirty="0"/>
              <a:t>	Section 12: Demographics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xmlns="" id="{81954107-8724-7644-B5F3-7869DF3F5E85}"/>
              </a:ext>
            </a:extLst>
          </p:cNvPr>
          <p:cNvSpPr txBox="1"/>
          <p:nvPr/>
        </p:nvSpPr>
        <p:spPr>
          <a:xfrm>
            <a:off x="0" y="174986"/>
            <a:ext cx="11223390"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COVID-19 Community Impact Survey</a:t>
            </a:r>
          </a:p>
        </p:txBody>
      </p:sp>
    </p:spTree>
    <p:extLst>
      <p:ext uri="{BB962C8B-B14F-4D97-AF65-F5344CB8AC3E}">
        <p14:creationId xmlns:p14="http://schemas.microsoft.com/office/powerpoint/2010/main" val="1421820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22497B7-67A4-43A7-960A-3D402E939BD7}" type="slidenum">
              <a:rPr lang="en-US" smtClean="0"/>
              <a:pPr/>
              <a:t>88</a:t>
            </a:fld>
            <a:endParaRPr lang="en-US" dirty="0"/>
          </a:p>
        </p:txBody>
      </p:sp>
      <p:sp>
        <p:nvSpPr>
          <p:cNvPr id="5" name="Rectangle 4"/>
          <p:cNvSpPr/>
          <p:nvPr/>
        </p:nvSpPr>
        <p:spPr>
          <a:xfrm>
            <a:off x="326596" y="960371"/>
            <a:ext cx="11760637" cy="5770810"/>
          </a:xfrm>
          <a:prstGeom prst="rect">
            <a:avLst/>
          </a:prstGeom>
        </p:spPr>
        <p:txBody>
          <a:bodyPr wrap="square">
            <a:spAutoFit/>
          </a:bodyPr>
          <a:lstStyle/>
          <a:p>
            <a:r>
              <a:rPr lang="en-US" sz="2400" b="1" dirty="0"/>
              <a:t>Priority populations identified for the adult survey:</a:t>
            </a:r>
          </a:p>
          <a:p>
            <a:endParaRPr lang="en-US" sz="300" dirty="0"/>
          </a:p>
          <a:p>
            <a:pPr marL="342900" lvl="0" indent="-342900">
              <a:buFont typeface="Arial" panose="020B0604020202020204" pitchFamily="34" charset="0"/>
              <a:buChar char="•"/>
            </a:pPr>
            <a:r>
              <a:rPr lang="en-US" sz="2400" dirty="0"/>
              <a:t>Young parents (youth age 24 or less with children)</a:t>
            </a:r>
          </a:p>
          <a:p>
            <a:pPr marL="342900" lvl="0" indent="-342900">
              <a:buFont typeface="Arial" panose="020B0604020202020204" pitchFamily="34" charset="0"/>
              <a:buChar char="•"/>
            </a:pPr>
            <a:r>
              <a:rPr lang="en-US" sz="2400" dirty="0"/>
              <a:t>People who are currently using substances </a:t>
            </a:r>
          </a:p>
          <a:p>
            <a:pPr marL="342900" lvl="0" indent="-342900">
              <a:buFont typeface="Arial" panose="020B0604020202020204" pitchFamily="34" charset="0"/>
              <a:buChar char="•"/>
            </a:pPr>
            <a:r>
              <a:rPr lang="en-US" sz="2400" dirty="0"/>
              <a:t>People who are incarcerated or have a history of incarceration</a:t>
            </a:r>
          </a:p>
          <a:p>
            <a:pPr marL="342900" lvl="0" indent="-342900">
              <a:buFont typeface="Arial" panose="020B0604020202020204" pitchFamily="34" charset="0"/>
              <a:buChar char="•"/>
            </a:pPr>
            <a:r>
              <a:rPr lang="en-US" sz="2400" dirty="0"/>
              <a:t>People who are experiencing homelessness or housing instability</a:t>
            </a:r>
          </a:p>
          <a:p>
            <a:pPr marL="342900" lvl="0" indent="-342900">
              <a:buFont typeface="Arial" panose="020B0604020202020204" pitchFamily="34" charset="0"/>
              <a:buChar char="•"/>
            </a:pPr>
            <a:r>
              <a:rPr lang="en-US" sz="2400" dirty="0"/>
              <a:t>Pregnant and postpartum women</a:t>
            </a:r>
          </a:p>
          <a:p>
            <a:pPr marL="342900" lvl="0" indent="-342900">
              <a:buFont typeface="Arial" panose="020B0604020202020204" pitchFamily="34" charset="0"/>
              <a:buChar char="•"/>
            </a:pPr>
            <a:r>
              <a:rPr lang="en-US" sz="2400" dirty="0"/>
              <a:t>People of color, including:</a:t>
            </a:r>
          </a:p>
          <a:p>
            <a:pPr marL="800100" lvl="1" indent="-342900">
              <a:buFont typeface="Arial" panose="020B0604020202020204" pitchFamily="34" charset="0"/>
              <a:buChar char="•"/>
            </a:pPr>
            <a:r>
              <a:rPr lang="en-US" sz="2400" dirty="0"/>
              <a:t>Foreign born people</a:t>
            </a:r>
          </a:p>
          <a:p>
            <a:pPr marL="800100" lvl="1" indent="-342900">
              <a:buFont typeface="Arial" panose="020B0604020202020204" pitchFamily="34" charset="0"/>
              <a:buChar char="•"/>
            </a:pPr>
            <a:r>
              <a:rPr lang="en-US" sz="2400" dirty="0"/>
              <a:t>People with limited English proficiency</a:t>
            </a:r>
          </a:p>
          <a:p>
            <a:pPr marL="342900" lvl="0" indent="-342900">
              <a:buFont typeface="Arial" panose="020B0604020202020204" pitchFamily="34" charset="0"/>
              <a:buChar char="•"/>
            </a:pPr>
            <a:r>
              <a:rPr lang="en-US" sz="2400" dirty="0"/>
              <a:t>People  with disabilities</a:t>
            </a:r>
          </a:p>
          <a:p>
            <a:pPr marL="342900" lvl="0" indent="-342900">
              <a:buFont typeface="Arial" panose="020B0604020202020204" pitchFamily="34" charset="0"/>
              <a:buChar char="•"/>
            </a:pPr>
            <a:r>
              <a:rPr lang="en-US" sz="2400" dirty="0"/>
              <a:t>LGBTQ+ people</a:t>
            </a:r>
          </a:p>
          <a:p>
            <a:pPr marL="342900" lvl="0" indent="-342900">
              <a:buFont typeface="Arial" panose="020B0604020202020204" pitchFamily="34" charset="0"/>
              <a:buChar char="•"/>
            </a:pPr>
            <a:r>
              <a:rPr lang="en-US" sz="2400" dirty="0"/>
              <a:t>Geographic: Representation across the state (with oversampling of hotspots)</a:t>
            </a:r>
          </a:p>
          <a:p>
            <a:pPr marL="342900" lvl="0" indent="-342900">
              <a:buFont typeface="Arial" panose="020B0604020202020204" pitchFamily="34" charset="0"/>
              <a:buChar char="•"/>
            </a:pPr>
            <a:r>
              <a:rPr lang="en-US" sz="2400" dirty="0"/>
              <a:t>People who are essential workers</a:t>
            </a:r>
          </a:p>
          <a:p>
            <a:pPr marL="342900" lvl="0" indent="-342900">
              <a:buFont typeface="Arial" panose="020B0604020202020204" pitchFamily="34" charset="0"/>
              <a:buChar char="•"/>
            </a:pPr>
            <a:r>
              <a:rPr lang="en-US" sz="2400" dirty="0"/>
              <a:t>People who are recently unemployed</a:t>
            </a:r>
          </a:p>
          <a:p>
            <a:pPr marL="342900" lvl="0" indent="-342900">
              <a:buFont typeface="Arial" panose="020B0604020202020204" pitchFamily="34" charset="0"/>
              <a:buChar char="•"/>
            </a:pPr>
            <a:r>
              <a:rPr lang="en-US" sz="2400" dirty="0"/>
              <a:t>Elders</a:t>
            </a:r>
          </a:p>
        </p:txBody>
      </p:sp>
      <p:sp>
        <p:nvSpPr>
          <p:cNvPr id="6" name="TextBox 5">
            <a:extLst>
              <a:ext uri="{FF2B5EF4-FFF2-40B4-BE49-F238E27FC236}">
                <a16:creationId xmlns:a16="http://schemas.microsoft.com/office/drawing/2014/main" xmlns="" id="{81954107-8724-7644-B5F3-7869DF3F5E85}"/>
              </a:ext>
            </a:extLst>
          </p:cNvPr>
          <p:cNvSpPr txBox="1"/>
          <p:nvPr/>
        </p:nvSpPr>
        <p:spPr>
          <a:xfrm>
            <a:off x="206771" y="113334"/>
            <a:ext cx="11985231"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Community Impact Survey: Priority Populations </a:t>
            </a:r>
          </a:p>
        </p:txBody>
      </p:sp>
    </p:spTree>
    <p:extLst>
      <p:ext uri="{BB962C8B-B14F-4D97-AF65-F5344CB8AC3E}">
        <p14:creationId xmlns:p14="http://schemas.microsoft.com/office/powerpoint/2010/main" val="3016140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954107-8724-7644-B5F3-7869DF3F5E85}"/>
              </a:ext>
            </a:extLst>
          </p:cNvPr>
          <p:cNvSpPr txBox="1"/>
          <p:nvPr/>
        </p:nvSpPr>
        <p:spPr>
          <a:xfrm>
            <a:off x="206771" y="113334"/>
            <a:ext cx="11985231" cy="769441"/>
          </a:xfrm>
          <a:prstGeom prst="rect">
            <a:avLst/>
          </a:prstGeom>
          <a:noFill/>
        </p:spPr>
        <p:txBody>
          <a:bodyPr wrap="square" rtlCol="0">
            <a:spAutoFit/>
          </a:bodyPr>
          <a:lstStyle/>
          <a:p>
            <a:pPr>
              <a:defRPr/>
            </a:pPr>
            <a:r>
              <a:rPr lang="en-US" sz="4400" b="1" dirty="0">
                <a:solidFill>
                  <a:schemeClr val="bg1"/>
                </a:solidFill>
                <a:latin typeface="+mj-lt"/>
                <a:cs typeface="Arial" charset="0"/>
              </a:rPr>
              <a:t>Community Impact Survey: Priority Populations </a:t>
            </a:r>
          </a:p>
        </p:txBody>
      </p:sp>
      <p:sp>
        <p:nvSpPr>
          <p:cNvPr id="6" name="Slide Number Placeholder 1">
            <a:extLst>
              <a:ext uri="{FF2B5EF4-FFF2-40B4-BE49-F238E27FC236}">
                <a16:creationId xmlns:a16="http://schemas.microsoft.com/office/drawing/2014/main" xmlns="" id="{D1AE202A-67C8-4477-807F-D1550498B5F3}"/>
              </a:ext>
            </a:extLst>
          </p:cNvPr>
          <p:cNvSpPr>
            <a:spLocks noGrp="1"/>
          </p:cNvSpPr>
          <p:nvPr>
            <p:ph type="sldNum" sz="quarter" idx="4"/>
          </p:nvPr>
        </p:nvSpPr>
        <p:spPr>
          <a:xfrm>
            <a:off x="9455587" y="6501280"/>
            <a:ext cx="2736415" cy="365125"/>
          </a:xfrm>
        </p:spPr>
        <p:txBody>
          <a:bodyPr/>
          <a:lstStyle/>
          <a:p>
            <a:pPr algn="r"/>
            <a:fld id="{631A3E32-B534-452A-837F-1F0D4725C9C0}" type="slidenum">
              <a:rPr lang="en-US" smtClean="0"/>
              <a:pPr algn="r"/>
              <a:t>89</a:t>
            </a:fld>
            <a:endParaRPr lang="en-US" dirty="0"/>
          </a:p>
        </p:txBody>
      </p:sp>
      <p:sp>
        <p:nvSpPr>
          <p:cNvPr id="7" name="Rectangle 6"/>
          <p:cNvSpPr/>
          <p:nvPr/>
        </p:nvSpPr>
        <p:spPr>
          <a:xfrm>
            <a:off x="206771" y="1161816"/>
            <a:ext cx="11470102" cy="5386090"/>
          </a:xfrm>
          <a:prstGeom prst="rect">
            <a:avLst/>
          </a:prstGeom>
        </p:spPr>
        <p:txBody>
          <a:bodyPr wrap="square">
            <a:spAutoFit/>
          </a:bodyPr>
          <a:lstStyle/>
          <a:p>
            <a:pPr lvl="0"/>
            <a:r>
              <a:rPr lang="en-US" sz="2400" b="1" dirty="0"/>
              <a:t>Priority populations identified for the youth survey (age 14-24):</a:t>
            </a:r>
            <a:endParaRPr lang="en-US" sz="2400" dirty="0"/>
          </a:p>
          <a:p>
            <a:pPr marL="342900" lvl="0" indent="-342900">
              <a:buFont typeface="Arial" panose="020B0604020202020204" pitchFamily="34" charset="0"/>
              <a:buChar char="•"/>
            </a:pPr>
            <a:r>
              <a:rPr lang="en-US" sz="2400" dirty="0"/>
              <a:t>Young people who are incarcerated or have a history of incarceration</a:t>
            </a:r>
          </a:p>
          <a:p>
            <a:pPr marL="342900" lvl="0" indent="-342900">
              <a:buFont typeface="Arial" panose="020B0604020202020204" pitchFamily="34" charset="0"/>
              <a:buChar char="•"/>
            </a:pPr>
            <a:r>
              <a:rPr lang="en-US" sz="2400" dirty="0"/>
              <a:t>Young people who are experiencing homelessness or housing instability</a:t>
            </a:r>
          </a:p>
          <a:p>
            <a:pPr marL="342900" lvl="0" indent="-342900">
              <a:buFont typeface="Arial" panose="020B0604020202020204" pitchFamily="34" charset="0"/>
              <a:buChar char="•"/>
            </a:pPr>
            <a:r>
              <a:rPr lang="en-US" sz="2400" dirty="0"/>
              <a:t>Young people of color, including:</a:t>
            </a:r>
          </a:p>
          <a:p>
            <a:pPr marL="800100" lvl="1" indent="-342900">
              <a:buFont typeface="Arial" panose="020B0604020202020204" pitchFamily="34" charset="0"/>
              <a:buChar char="•"/>
            </a:pPr>
            <a:r>
              <a:rPr lang="en-US" sz="2400" dirty="0"/>
              <a:t>Foreign born young people</a:t>
            </a:r>
          </a:p>
          <a:p>
            <a:pPr marL="800100" lvl="1" indent="-342900">
              <a:buFont typeface="Arial" panose="020B0604020202020204" pitchFamily="34" charset="0"/>
              <a:buChar char="•"/>
            </a:pPr>
            <a:r>
              <a:rPr lang="en-US" sz="2400" dirty="0"/>
              <a:t>Young people with limited English proficiency</a:t>
            </a:r>
          </a:p>
          <a:p>
            <a:pPr marL="342900" lvl="0" indent="-342900">
              <a:buFont typeface="Arial" panose="020B0604020202020204" pitchFamily="34" charset="0"/>
              <a:buChar char="•"/>
            </a:pPr>
            <a:r>
              <a:rPr lang="en-US" sz="2400" dirty="0"/>
              <a:t>Young people with disabilities</a:t>
            </a:r>
          </a:p>
          <a:p>
            <a:pPr marL="342900" lvl="0" indent="-342900">
              <a:buFont typeface="Arial" panose="020B0604020202020204" pitchFamily="34" charset="0"/>
              <a:buChar char="•"/>
            </a:pPr>
            <a:r>
              <a:rPr lang="en-US" sz="2400" dirty="0"/>
              <a:t>LGBTQ+ young people</a:t>
            </a:r>
          </a:p>
          <a:p>
            <a:pPr marL="342900" lvl="0" indent="-342900">
              <a:buFont typeface="Arial" panose="020B0604020202020204" pitchFamily="34" charset="0"/>
              <a:buChar char="•"/>
            </a:pPr>
            <a:r>
              <a:rPr lang="en-US" sz="2400" dirty="0"/>
              <a:t>Out of school youth</a:t>
            </a:r>
          </a:p>
          <a:p>
            <a:pPr marL="342900" lvl="0" indent="-342900">
              <a:buFont typeface="Arial" panose="020B0604020202020204" pitchFamily="34" charset="0"/>
              <a:buChar char="•"/>
            </a:pPr>
            <a:r>
              <a:rPr lang="en-US" sz="2400" dirty="0"/>
              <a:t>Geographic: Representation across the state (with oversampling of hotspots)</a:t>
            </a:r>
          </a:p>
          <a:p>
            <a:pPr marL="342900" lvl="0" indent="-342900">
              <a:buFont typeface="Arial" panose="020B0604020202020204" pitchFamily="34" charset="0"/>
              <a:buChar char="•"/>
            </a:pPr>
            <a:r>
              <a:rPr lang="en-US" sz="2400" dirty="0"/>
              <a:t>Young people who are essential workers</a:t>
            </a:r>
          </a:p>
          <a:p>
            <a:endParaRPr lang="en-US" sz="4000" dirty="0"/>
          </a:p>
          <a:p>
            <a:endParaRPr lang="en-US" sz="4000" dirty="0"/>
          </a:p>
        </p:txBody>
      </p:sp>
    </p:spTree>
    <p:extLst>
      <p:ext uri="{BB962C8B-B14F-4D97-AF65-F5344CB8AC3E}">
        <p14:creationId xmlns:p14="http://schemas.microsoft.com/office/powerpoint/2010/main" val="336341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COVID-19 HEALTH EQUITY ADVISORY GROUP Recommendations</a:t>
            </a:r>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a:xfrm>
            <a:off x="11582400" y="6528816"/>
            <a:ext cx="1422400" cy="329184"/>
          </a:xfrm>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Tree>
    <p:extLst>
      <p:ext uri="{BB962C8B-B14F-4D97-AF65-F5344CB8AC3E}">
        <p14:creationId xmlns:p14="http://schemas.microsoft.com/office/powerpoint/2010/main" val="2047045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794e4bab-85b9-4b52-8fe5-88d63012457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10794</TotalTime>
  <Words>8287</Words>
  <Application>Microsoft Office PowerPoint</Application>
  <PresentationFormat>Custom</PresentationFormat>
  <Paragraphs>1016</Paragraphs>
  <Slides>89</Slides>
  <Notes>71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PowerPoint Presentation</vt:lpstr>
      <vt:lpstr>PowerPoint Presentation</vt:lpstr>
      <vt:lpstr> COVID-19 HEALTH EQUITY ADVISORY GROUP</vt:lpstr>
      <vt:lpstr>PowerPoint Presentation</vt:lpstr>
      <vt:lpstr>PowerPoint Presentation</vt:lpstr>
      <vt:lpstr>PowerPoint Presentation</vt:lpstr>
      <vt:lpstr>PowerPoint Presentation</vt:lpstr>
      <vt:lpstr>PowerPoint Presentation</vt:lpstr>
      <vt:lpstr>COVID-19 HEALTH EQUITY ADVISORY GROUP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Health Equity Data Highlights: Updated July 1, 2020</vt:lpstr>
      <vt:lpstr>PowerPoint Presentation</vt:lpstr>
      <vt:lpstr>Following the Executive Order on April 8th, race/ethnicity data reporting has improved for cases, deaths, and hospitalizations</vt:lpstr>
      <vt:lpstr>The Rate of Positive Cases is Highest for Black and Hispanic Residents</vt:lpstr>
      <vt:lpstr>Cities with the Highest Rates of COVID-19 are Primarily Communities of Color</vt:lpstr>
      <vt:lpstr>PowerPoint Presentation</vt:lpstr>
      <vt:lpstr>PowerPoint Presentation</vt:lpstr>
      <vt:lpstr>PowerPoint Presentation</vt:lpstr>
      <vt:lpstr> appendices</vt:lpstr>
      <vt:lpstr> a. DPH health equity framework</vt:lpstr>
      <vt:lpstr>PowerPoint Presentation</vt:lpstr>
      <vt:lpstr>Office of Health Equity</vt:lpstr>
      <vt:lpstr>A working framework for DPH’s equity activities</vt:lpstr>
      <vt:lpstr>Definition of Terms</vt:lpstr>
      <vt:lpstr>What Makes Us Healthy? </vt:lpstr>
      <vt:lpstr>CDC Health Impact Pyramid </vt:lpstr>
      <vt:lpstr>PowerPoint Presentation</vt:lpstr>
      <vt:lpstr>B. Full COVID-19 Health Equity Advisory Group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Health Equity Data Highlights: Updated July 1, 2020</vt:lpstr>
      <vt:lpstr>PowerPoint Presentation</vt:lpstr>
      <vt:lpstr>Following the Executive Order on April 8th, race/ethnicity data reporting has improved for cases, deaths, and hospitalizations</vt:lpstr>
      <vt:lpstr>The Rate of Positive Cases is Highest for Black and Hispanic Residents</vt:lpstr>
      <vt:lpstr>PowerPoint Presentation</vt:lpstr>
      <vt:lpstr>Cities with the Highest Rates of COVID-19 are Primarily Communities of Color</vt:lpstr>
      <vt:lpstr>PowerPoint Presentation</vt:lpstr>
      <vt:lpstr>PowerPoint Presentation</vt:lpstr>
      <vt:lpstr>PowerPoint Presentation</vt:lpstr>
      <vt:lpstr>PowerPoint Presentation</vt:lpstr>
      <vt:lpstr>PowerPoint Presentation</vt:lpstr>
      <vt:lpstr>D. COVID-19 Community Impact Survey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Lindsey (DPH)</cp:lastModifiedBy>
  <cp:revision>472</cp:revision>
  <cp:lastPrinted>2020-05-04T19:14:05Z</cp:lastPrinted>
  <dcterms:created xsi:type="dcterms:W3CDTF">2019-01-10T19:26:50Z</dcterms:created>
  <dcterms:modified xsi:type="dcterms:W3CDTF">2020-07-09T20:09:59Z</dcterms:modified>
</cp:coreProperties>
</file>